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tags/tag2.xml" ContentType="application/vnd.openxmlformats-officedocument.presentationml.tags+xml"/>
  <Override PartName="/ppt/notesSlides/notesSlide2.xml" ContentType="application/vnd.openxmlformats-officedocument.presentationml.notesSlide+xml"/>
  <Override PartName="/ppt/tags/tag3.xml" ContentType="application/vnd.openxmlformats-officedocument.presentationml.tags+xml"/>
  <Override PartName="/ppt/notesSlides/notesSlide3.xml" ContentType="application/vnd.openxmlformats-officedocument.presentationml.notesSlide+xml"/>
  <Override PartName="/ppt/tags/tag4.xml" ContentType="application/vnd.openxmlformats-officedocument.presentationml.tags+xml"/>
  <Override PartName="/ppt/notesSlides/notesSlide4.xml" ContentType="application/vnd.openxmlformats-officedocument.presentationml.notesSlide+xml"/>
  <Override PartName="/ppt/tags/tag5.xml" ContentType="application/vnd.openxmlformats-officedocument.presentationml.tags+xml"/>
  <Override PartName="/ppt/notesSlides/notesSlide5.xml" ContentType="application/vnd.openxmlformats-officedocument.presentationml.notesSlide+xml"/>
  <Override PartName="/ppt/tags/tag6.xml" ContentType="application/vnd.openxmlformats-officedocument.presentationml.tags+xml"/>
  <Override PartName="/ppt/notesSlides/notesSlide6.xml" ContentType="application/vnd.openxmlformats-officedocument.presentationml.notesSlide+xml"/>
  <Override PartName="/ppt/tags/tag7.xml" ContentType="application/vnd.openxmlformats-officedocument.presentationml.tags+xml"/>
  <Override PartName="/ppt/notesSlides/notesSlide7.xml" ContentType="application/vnd.openxmlformats-officedocument.presentationml.notesSlide+xml"/>
  <Override PartName="/ppt/tags/tag8.xml" ContentType="application/vnd.openxmlformats-officedocument.presentationml.tags+xml"/>
  <Override PartName="/ppt/notesSlides/notesSlide8.xml" ContentType="application/vnd.openxmlformats-officedocument.presentationml.notesSlide+xml"/>
  <Override PartName="/ppt/tags/tag9.xml" ContentType="application/vnd.openxmlformats-officedocument.presentationml.tags+xml"/>
  <Override PartName="/ppt/notesSlides/notesSlide9.xml" ContentType="application/vnd.openxmlformats-officedocument.presentationml.notesSlide+xml"/>
  <Override PartName="/ppt/tags/tag10.xml" ContentType="application/vnd.openxmlformats-officedocument.presentationml.tags+xml"/>
  <Override PartName="/ppt/notesSlides/notesSlide10.xml" ContentType="application/vnd.openxmlformats-officedocument.presentationml.notesSlide+xml"/>
  <Override PartName="/ppt/tags/tag11.xml" ContentType="application/vnd.openxmlformats-officedocument.presentationml.tags+xml"/>
  <Override PartName="/ppt/notesSlides/notesSlide11.xml" ContentType="application/vnd.openxmlformats-officedocument.presentationml.notesSlide+xml"/>
  <Override PartName="/ppt/tags/tag12.xml" ContentType="application/vnd.openxmlformats-officedocument.presentationml.tags+xml"/>
  <Override PartName="/ppt/notesSlides/notesSlide12.xml" ContentType="application/vnd.openxmlformats-officedocument.presentationml.notesSlide+xml"/>
  <Override PartName="/ppt/tags/tag13.xml" ContentType="application/vnd.openxmlformats-officedocument.presentationml.tags+xml"/>
  <Override PartName="/ppt/notesSlides/notesSlide13.xml" ContentType="application/vnd.openxmlformats-officedocument.presentationml.notesSlide+xml"/>
  <Override PartName="/ppt/tags/tag14.xml" ContentType="application/vnd.openxmlformats-officedocument.presentationml.tags+xml"/>
  <Override PartName="/ppt/notesSlides/notesSlide14.xml" ContentType="application/vnd.openxmlformats-officedocument.presentationml.notesSlide+xml"/>
  <Override PartName="/ppt/tags/tag15.xml" ContentType="application/vnd.openxmlformats-officedocument.presentationml.tags+xml"/>
  <Override PartName="/ppt/notesSlides/notesSlide15.xml" ContentType="application/vnd.openxmlformats-officedocument.presentationml.notesSlide+xml"/>
  <Override PartName="/ppt/tags/tag16.xml" ContentType="application/vnd.openxmlformats-officedocument.presentationml.tags+xml"/>
  <Override PartName="/ppt/notesSlides/notesSlide16.xml" ContentType="application/vnd.openxmlformats-officedocument.presentationml.notesSlide+xml"/>
  <Override PartName="/ppt/tags/tag17.xml" ContentType="application/vnd.openxmlformats-officedocument.presentationml.tags+xml"/>
  <Override PartName="/ppt/notesSlides/notesSlide17.xml" ContentType="application/vnd.openxmlformats-officedocument.presentationml.notesSlide+xml"/>
  <Override PartName="/ppt/tags/tag18.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notesSlides/notesSlide234.xml" ContentType="application/vnd.openxmlformats-officedocument.presentationml.notesSlide+xml"/>
  <Override PartName="/ppt/notesSlides/notesSlide235.xml" ContentType="application/vnd.openxmlformats-officedocument.presentationml.notesSlide+xml"/>
  <Override PartName="/ppt/notesSlides/notesSlide236.xml" ContentType="application/vnd.openxmlformats-officedocument.presentationml.notesSlide+xml"/>
  <Override PartName="/ppt/notesSlides/notesSlide237.xml" ContentType="application/vnd.openxmlformats-officedocument.presentationml.notesSlide+xml"/>
  <Override PartName="/ppt/notesSlides/notesSlide238.xml" ContentType="application/vnd.openxmlformats-officedocument.presentationml.notesSlide+xml"/>
  <Override PartName="/ppt/notesSlides/notesSlide239.xml" ContentType="application/vnd.openxmlformats-officedocument.presentationml.notesSlide+xml"/>
  <Override PartName="/ppt/notesSlides/notesSlide240.xml" ContentType="application/vnd.openxmlformats-officedocument.presentationml.notesSlide+xml"/>
  <Override PartName="/ppt/notesSlides/notesSlide241.xml" ContentType="application/vnd.openxmlformats-officedocument.presentationml.notesSlide+xml"/>
  <Override PartName="/ppt/notesSlides/notesSlide242.xml" ContentType="application/vnd.openxmlformats-officedocument.presentationml.notesSlide+xml"/>
  <Override PartName="/ppt/notesSlides/notesSlide243.xml" ContentType="application/vnd.openxmlformats-officedocument.presentationml.notesSlide+xml"/>
  <Override PartName="/ppt/notesSlides/notesSlide244.xml" ContentType="application/vnd.openxmlformats-officedocument.presentationml.notesSlide+xml"/>
  <Override PartName="/ppt/notesSlides/notesSlide245.xml" ContentType="application/vnd.openxmlformats-officedocument.presentationml.notesSlide+xml"/>
  <Override PartName="/ppt/notesSlides/notesSlide246.xml" ContentType="application/vnd.openxmlformats-officedocument.presentationml.notesSlide+xml"/>
  <Override PartName="/ppt/notesSlides/notesSlide247.xml" ContentType="application/vnd.openxmlformats-officedocument.presentationml.notesSlide+xml"/>
  <Override PartName="/ppt/notesSlides/notesSlide248.xml" ContentType="application/vnd.openxmlformats-officedocument.presentationml.notesSlide+xml"/>
  <Override PartName="/ppt/notesSlides/notesSlide249.xml" ContentType="application/vnd.openxmlformats-officedocument.presentationml.notesSlide+xml"/>
  <Override PartName="/ppt/notesSlides/notesSlide250.xml" ContentType="application/vnd.openxmlformats-officedocument.presentationml.notesSlide+xml"/>
  <Override PartName="/ppt/notesSlides/notesSlide251.xml" ContentType="application/vnd.openxmlformats-officedocument.presentationml.notesSlide+xml"/>
  <Override PartName="/ppt/notesSlides/notesSlide252.xml" ContentType="application/vnd.openxmlformats-officedocument.presentationml.notesSlide+xml"/>
  <Override PartName="/ppt/notesSlides/notesSlide253.xml" ContentType="application/vnd.openxmlformats-officedocument.presentationml.notesSlide+xml"/>
  <Override PartName="/ppt/notesSlides/notesSlide254.xml" ContentType="application/vnd.openxmlformats-officedocument.presentationml.notesSlide+xml"/>
  <Override PartName="/ppt/notesSlides/notesSlide255.xml" ContentType="application/vnd.openxmlformats-officedocument.presentationml.notesSlide+xml"/>
  <Override PartName="/ppt/notesSlides/notesSlide256.xml" ContentType="application/vnd.openxmlformats-officedocument.presentationml.notesSlide+xml"/>
  <Override PartName="/ppt/notesSlides/notesSlide257.xml" ContentType="application/vnd.openxmlformats-officedocument.presentationml.notesSlide+xml"/>
  <Override PartName="/ppt/notesSlides/notesSlide258.xml" ContentType="application/vnd.openxmlformats-officedocument.presentationml.notesSlide+xml"/>
  <Override PartName="/ppt/notesSlides/notesSlide259.xml" ContentType="application/vnd.openxmlformats-officedocument.presentationml.notesSlide+xml"/>
  <Override PartName="/ppt/notesSlides/notesSlide260.xml" ContentType="application/vnd.openxmlformats-officedocument.presentationml.notesSlide+xml"/>
  <Override PartName="/ppt/notesSlides/notesSlide261.xml" ContentType="application/vnd.openxmlformats-officedocument.presentationml.notesSlide+xml"/>
  <Override PartName="/ppt/notesSlides/notesSlide262.xml" ContentType="application/vnd.openxmlformats-officedocument.presentationml.notesSlide+xml"/>
  <Override PartName="/ppt/notesSlides/notesSlide263.xml" ContentType="application/vnd.openxmlformats-officedocument.presentationml.notesSlide+xml"/>
  <Override PartName="/ppt/notesSlides/notesSlide264.xml" ContentType="application/vnd.openxmlformats-officedocument.presentationml.notesSlide+xml"/>
  <Override PartName="/ppt/notesSlides/notesSlide265.xml" ContentType="application/vnd.openxmlformats-officedocument.presentationml.notesSlide+xml"/>
  <Override PartName="/ppt/notesSlides/notesSlide266.xml" ContentType="application/vnd.openxmlformats-officedocument.presentationml.notesSlide+xml"/>
  <Override PartName="/ppt/notesSlides/notesSlide267.xml" ContentType="application/vnd.openxmlformats-officedocument.presentationml.notesSlide+xml"/>
  <Override PartName="/ppt/notesSlides/notesSlide268.xml" ContentType="application/vnd.openxmlformats-officedocument.presentationml.notesSlide+xml"/>
  <Override PartName="/ppt/notesSlides/notesSlide269.xml" ContentType="application/vnd.openxmlformats-officedocument.presentationml.notesSlide+xml"/>
  <Override PartName="/ppt/notesSlides/notesSlide270.xml" ContentType="application/vnd.openxmlformats-officedocument.presentationml.notesSlide+xml"/>
  <Override PartName="/ppt/notesSlides/notesSlide271.xml" ContentType="application/vnd.openxmlformats-officedocument.presentationml.notesSlide+xml"/>
  <Override PartName="/ppt/notesSlides/notesSlide272.xml" ContentType="application/vnd.openxmlformats-officedocument.presentationml.notesSlide+xml"/>
  <Override PartName="/ppt/notesSlides/notesSlide273.xml" ContentType="application/vnd.openxmlformats-officedocument.presentationml.notesSlide+xml"/>
  <Override PartName="/ppt/notesSlides/notesSlide274.xml" ContentType="application/vnd.openxmlformats-officedocument.presentationml.notesSlide+xml"/>
  <Override PartName="/ppt/notesSlides/notesSlide275.xml" ContentType="application/vnd.openxmlformats-officedocument.presentationml.notesSlide+xml"/>
  <Override PartName="/ppt/notesSlides/notesSlide276.xml" ContentType="application/vnd.openxmlformats-officedocument.presentationml.notesSlide+xml"/>
  <Override PartName="/ppt/notesSlides/notesSlide277.xml" ContentType="application/vnd.openxmlformats-officedocument.presentationml.notesSlide+xml"/>
  <Override PartName="/ppt/notesSlides/notesSlide278.xml" ContentType="application/vnd.openxmlformats-officedocument.presentationml.notesSlide+xml"/>
  <Override PartName="/ppt/notesSlides/notesSlide279.xml" ContentType="application/vnd.openxmlformats-officedocument.presentationml.notesSlide+xml"/>
  <Override PartName="/ppt/notesSlides/notesSlide280.xml" ContentType="application/vnd.openxmlformats-officedocument.presentationml.notesSlide+xml"/>
  <Override PartName="/ppt/notesSlides/notesSlide281.xml" ContentType="application/vnd.openxmlformats-officedocument.presentationml.notesSlide+xml"/>
  <Override PartName="/ppt/notesSlides/notesSlide282.xml" ContentType="application/vnd.openxmlformats-officedocument.presentationml.notesSlide+xml"/>
  <Override PartName="/ppt/notesSlides/notesSlide283.xml" ContentType="application/vnd.openxmlformats-officedocument.presentationml.notesSlide+xml"/>
  <Override PartName="/ppt/notesSlides/notesSlide284.xml" ContentType="application/vnd.openxmlformats-officedocument.presentationml.notesSlide+xml"/>
  <Override PartName="/ppt/notesSlides/notesSlide285.xml" ContentType="application/vnd.openxmlformats-officedocument.presentationml.notesSlide+xml"/>
  <Override PartName="/ppt/notesSlides/notesSlide286.xml" ContentType="application/vnd.openxmlformats-officedocument.presentationml.notesSlide+xml"/>
  <Override PartName="/ppt/notesSlides/notesSlide287.xml" ContentType="application/vnd.openxmlformats-officedocument.presentationml.notesSlide+xml"/>
  <Override PartName="/ppt/notesSlides/notesSlide288.xml" ContentType="application/vnd.openxmlformats-officedocument.presentationml.notesSlide+xml"/>
  <Override PartName="/ppt/notesSlides/notesSlide289.xml" ContentType="application/vnd.openxmlformats-officedocument.presentationml.notesSlide+xml"/>
  <Override PartName="/ppt/notesSlides/notesSlide290.xml" ContentType="application/vnd.openxmlformats-officedocument.presentationml.notesSlide+xml"/>
  <Override PartName="/ppt/notesSlides/notesSlide291.xml" ContentType="application/vnd.openxmlformats-officedocument.presentationml.notesSlide+xml"/>
  <Override PartName="/ppt/notesSlides/notesSlide292.xml" ContentType="application/vnd.openxmlformats-officedocument.presentationml.notesSlide+xml"/>
  <Override PartName="/ppt/notesSlides/notesSlide293.xml" ContentType="application/vnd.openxmlformats-officedocument.presentationml.notesSlide+xml"/>
  <Override PartName="/ppt/notesSlides/notesSlide294.xml" ContentType="application/vnd.openxmlformats-officedocument.presentationml.notesSlide+xml"/>
  <Override PartName="/ppt/notesSlides/notesSlide295.xml" ContentType="application/vnd.openxmlformats-officedocument.presentationml.notesSlide+xml"/>
  <Override PartName="/ppt/notesSlides/notesSlide296.xml" ContentType="application/vnd.openxmlformats-officedocument.presentationml.notesSlide+xml"/>
  <Override PartName="/ppt/notesSlides/notesSlide297.xml" ContentType="application/vnd.openxmlformats-officedocument.presentationml.notesSlide+xml"/>
  <Override PartName="/ppt/notesSlides/notesSlide298.xml" ContentType="application/vnd.openxmlformats-officedocument.presentationml.notesSlide+xml"/>
  <Override PartName="/ppt/notesSlides/notesSlide299.xml" ContentType="application/vnd.openxmlformats-officedocument.presentationml.notesSlide+xml"/>
  <Override PartName="/ppt/notesSlides/notesSlide300.xml" ContentType="application/vnd.openxmlformats-officedocument.presentationml.notesSlide+xml"/>
  <Override PartName="/ppt/notesSlides/notesSlide301.xml" ContentType="application/vnd.openxmlformats-officedocument.presentationml.notesSlide+xml"/>
  <Override PartName="/ppt/notesSlides/notesSlide302.xml" ContentType="application/vnd.openxmlformats-officedocument.presentationml.notesSlide+xml"/>
  <Override PartName="/ppt/notesSlides/notesSlide303.xml" ContentType="application/vnd.openxmlformats-officedocument.presentationml.notesSlide+xml"/>
  <Override PartName="/ppt/notesSlides/notesSlide304.xml" ContentType="application/vnd.openxmlformats-officedocument.presentationml.notesSlide+xml"/>
  <Override PartName="/ppt/notesSlides/notesSlide305.xml" ContentType="application/vnd.openxmlformats-officedocument.presentationml.notesSlide+xml"/>
  <Override PartName="/ppt/notesSlides/notesSlide306.xml" ContentType="application/vnd.openxmlformats-officedocument.presentationml.notesSlide+xml"/>
  <Override PartName="/ppt/notesSlides/notesSlide307.xml" ContentType="application/vnd.openxmlformats-officedocument.presentationml.notesSlide+xml"/>
  <Override PartName="/ppt/notesSlides/notesSlide308.xml" ContentType="application/vnd.openxmlformats-officedocument.presentationml.notesSlide+xml"/>
  <Override PartName="/ppt/notesSlides/notesSlide309.xml" ContentType="application/vnd.openxmlformats-officedocument.presentationml.notesSlide+xml"/>
  <Override PartName="/ppt/notesSlides/notesSlide310.xml" ContentType="application/vnd.openxmlformats-officedocument.presentationml.notesSlide+xml"/>
  <Override PartName="/ppt/notesSlides/notesSlide311.xml" ContentType="application/vnd.openxmlformats-officedocument.presentationml.notesSlide+xml"/>
  <Override PartName="/ppt/notesSlides/notesSlide312.xml" ContentType="application/vnd.openxmlformats-officedocument.presentationml.notesSlide+xml"/>
  <Override PartName="/ppt/notesSlides/notesSlide313.xml" ContentType="application/vnd.openxmlformats-officedocument.presentationml.notesSlide+xml"/>
  <Override PartName="/ppt/notesSlides/notesSlide314.xml" ContentType="application/vnd.openxmlformats-officedocument.presentationml.notesSlide+xml"/>
  <Override PartName="/ppt/notesSlides/notesSlide315.xml" ContentType="application/vnd.openxmlformats-officedocument.presentationml.notesSlide+xml"/>
  <Override PartName="/ppt/notesSlides/notesSlide316.xml" ContentType="application/vnd.openxmlformats-officedocument.presentationml.notesSlide+xml"/>
  <Override PartName="/ppt/notesSlides/notesSlide317.xml" ContentType="application/vnd.openxmlformats-officedocument.presentationml.notesSlide+xml"/>
  <Override PartName="/ppt/notesSlides/notesSlide318.xml" ContentType="application/vnd.openxmlformats-officedocument.presentationml.notesSlide+xml"/>
  <Override PartName="/ppt/notesSlides/notesSlide319.xml" ContentType="application/vnd.openxmlformats-officedocument.presentationml.notesSlide+xml"/>
  <Override PartName="/ppt/notesSlides/notesSlide320.xml" ContentType="application/vnd.openxmlformats-officedocument.presentationml.notesSlide+xml"/>
  <Override PartName="/ppt/notesSlides/notesSlide321.xml" ContentType="application/vnd.openxmlformats-officedocument.presentationml.notesSlide+xml"/>
  <Override PartName="/ppt/notesSlides/notesSlide322.xml" ContentType="application/vnd.openxmlformats-officedocument.presentationml.notesSlide+xml"/>
  <Override PartName="/ppt/notesSlides/notesSlide323.xml" ContentType="application/vnd.openxmlformats-officedocument.presentationml.notesSlide+xml"/>
  <Override PartName="/ppt/notesSlides/notesSlide324.xml" ContentType="application/vnd.openxmlformats-officedocument.presentationml.notesSlide+xml"/>
  <Override PartName="/ppt/notesSlides/notesSlide325.xml" ContentType="application/vnd.openxmlformats-officedocument.presentationml.notesSlide+xml"/>
  <Override PartName="/ppt/notesSlides/notesSlide326.xml" ContentType="application/vnd.openxmlformats-officedocument.presentationml.notesSlide+xml"/>
  <Override PartName="/ppt/notesSlides/notesSlide327.xml" ContentType="application/vnd.openxmlformats-officedocument.presentationml.notesSlide+xml"/>
  <Override PartName="/ppt/notesSlides/notesSlide328.xml" ContentType="application/vnd.openxmlformats-officedocument.presentationml.notesSlide+xml"/>
  <Override PartName="/ppt/notesSlides/notesSlide329.xml" ContentType="application/vnd.openxmlformats-officedocument.presentationml.notesSlide+xml"/>
  <Override PartName="/ppt/notesSlides/notesSlide330.xml" ContentType="application/vnd.openxmlformats-officedocument.presentationml.notesSlide+xml"/>
  <Override PartName="/ppt/notesSlides/notesSlide331.xml" ContentType="application/vnd.openxmlformats-officedocument.presentationml.notesSlide+xml"/>
  <Override PartName="/ppt/notesSlides/notesSlide332.xml" ContentType="application/vnd.openxmlformats-officedocument.presentationml.notesSlide+xml"/>
  <Override PartName="/ppt/notesSlides/notesSlide333.xml" ContentType="application/vnd.openxmlformats-officedocument.presentationml.notesSlide+xml"/>
  <Override PartName="/ppt/notesSlides/notesSlide334.xml" ContentType="application/vnd.openxmlformats-officedocument.presentationml.notesSlide+xml"/>
  <Override PartName="/ppt/notesSlides/notesSlide335.xml" ContentType="application/vnd.openxmlformats-officedocument.presentationml.notesSlide+xml"/>
  <Override PartName="/ppt/notesSlides/notesSlide336.xml" ContentType="application/vnd.openxmlformats-officedocument.presentationml.notesSlide+xml"/>
  <Override PartName="/ppt/notesSlides/notesSlide337.xml" ContentType="application/vnd.openxmlformats-officedocument.presentationml.notesSlide+xml"/>
  <Override PartName="/ppt/notesSlides/notesSlide338.xml" ContentType="application/vnd.openxmlformats-officedocument.presentationml.notesSlide+xml"/>
  <Override PartName="/ppt/notesSlides/notesSlide339.xml" ContentType="application/vnd.openxmlformats-officedocument.presentationml.notesSlide+xml"/>
  <Override PartName="/ppt/notesSlides/notesSlide340.xml" ContentType="application/vnd.openxmlformats-officedocument.presentationml.notesSlide+xml"/>
  <Override PartName="/ppt/notesSlides/notesSlide341.xml" ContentType="application/vnd.openxmlformats-officedocument.presentationml.notesSlide+xml"/>
  <Override PartName="/ppt/notesSlides/notesSlide342.xml" ContentType="application/vnd.openxmlformats-officedocument.presentationml.notesSlide+xml"/>
  <Override PartName="/ppt/notesSlides/notesSlide343.xml" ContentType="application/vnd.openxmlformats-officedocument.presentationml.notesSlide+xml"/>
  <Override PartName="/ppt/notesSlides/notesSlide344.xml" ContentType="application/vnd.openxmlformats-officedocument.presentationml.notesSlide+xml"/>
  <Override PartName="/ppt/notesSlides/notesSlide345.xml" ContentType="application/vnd.openxmlformats-officedocument.presentationml.notesSlide+xml"/>
  <Override PartName="/ppt/notesSlides/notesSlide346.xml" ContentType="application/vnd.openxmlformats-officedocument.presentationml.notesSlide+xml"/>
  <Override PartName="/ppt/notesSlides/notesSlide347.xml" ContentType="application/vnd.openxmlformats-officedocument.presentationml.notesSlide+xml"/>
  <Override PartName="/ppt/notesSlides/notesSlide348.xml" ContentType="application/vnd.openxmlformats-officedocument.presentationml.notesSlide+xml"/>
  <Override PartName="/ppt/notesSlides/notesSlide349.xml" ContentType="application/vnd.openxmlformats-officedocument.presentationml.notesSlide+xml"/>
  <Override PartName="/ppt/notesSlides/notesSlide350.xml" ContentType="application/vnd.openxmlformats-officedocument.presentationml.notesSlide+xml"/>
  <Override PartName="/ppt/notesSlides/notesSlide351.xml" ContentType="application/vnd.openxmlformats-officedocument.presentationml.notesSlide+xml"/>
  <Override PartName="/ppt/notesSlides/notesSlide352.xml" ContentType="application/vnd.openxmlformats-officedocument.presentationml.notesSlide+xml"/>
  <Override PartName="/ppt/notesSlides/notesSlide353.xml" ContentType="application/vnd.openxmlformats-officedocument.presentationml.notesSlide+xml"/>
  <Override PartName="/ppt/notesSlides/notesSlide354.xml" ContentType="application/vnd.openxmlformats-officedocument.presentationml.notesSlide+xml"/>
  <Override PartName="/ppt/notesSlides/notesSlide355.xml" ContentType="application/vnd.openxmlformats-officedocument.presentationml.notesSlide+xml"/>
  <Override PartName="/ppt/notesSlides/notesSlide356.xml" ContentType="application/vnd.openxmlformats-officedocument.presentationml.notesSlide+xml"/>
  <Override PartName="/ppt/notesSlides/notesSlide357.xml" ContentType="application/vnd.openxmlformats-officedocument.presentationml.notesSlide+xml"/>
  <Override PartName="/ppt/notesSlides/notesSlide358.xml" ContentType="application/vnd.openxmlformats-officedocument.presentationml.notesSlide+xml"/>
  <Override PartName="/ppt/notesSlides/notesSlide359.xml" ContentType="application/vnd.openxmlformats-officedocument.presentationml.notesSlide+xml"/>
  <Override PartName="/ppt/notesSlides/notesSlide360.xml" ContentType="application/vnd.openxmlformats-officedocument.presentationml.notesSlide+xml"/>
  <Override PartName="/ppt/notesSlides/notesSlide361.xml" ContentType="application/vnd.openxmlformats-officedocument.presentationml.notesSlide+xml"/>
  <Override PartName="/ppt/notesSlides/notesSlide362.xml" ContentType="application/vnd.openxmlformats-officedocument.presentationml.notesSlide+xml"/>
  <Override PartName="/ppt/notesSlides/notesSlide363.xml" ContentType="application/vnd.openxmlformats-officedocument.presentationml.notesSlide+xml"/>
  <Override PartName="/ppt/notesSlides/notesSlide364.xml" ContentType="application/vnd.openxmlformats-officedocument.presentationml.notesSlide+xml"/>
  <Override PartName="/ppt/notesSlides/notesSlide365.xml" ContentType="application/vnd.openxmlformats-officedocument.presentationml.notesSlide+xml"/>
  <Override PartName="/ppt/notesSlides/notesSlide366.xml" ContentType="application/vnd.openxmlformats-officedocument.presentationml.notesSlide+xml"/>
  <Override PartName="/ppt/notesSlides/notesSlide367.xml" ContentType="application/vnd.openxmlformats-officedocument.presentationml.notesSlide+xml"/>
  <Override PartName="/ppt/notesSlides/notesSlide368.xml" ContentType="application/vnd.openxmlformats-officedocument.presentationml.notesSlide+xml"/>
  <Override PartName="/ppt/notesSlides/notesSlide369.xml" ContentType="application/vnd.openxmlformats-officedocument.presentationml.notesSlide+xml"/>
  <Override PartName="/ppt/notesSlides/notesSlide370.xml" ContentType="application/vnd.openxmlformats-officedocument.presentationml.notesSlide+xml"/>
  <Override PartName="/ppt/notesSlides/notesSlide371.xml" ContentType="application/vnd.openxmlformats-officedocument.presentationml.notesSlide+xml"/>
  <Override PartName="/ppt/notesSlides/notesSlide372.xml" ContentType="application/vnd.openxmlformats-officedocument.presentationml.notesSlide+xml"/>
  <Override PartName="/ppt/notesSlides/notesSlide373.xml" ContentType="application/vnd.openxmlformats-officedocument.presentationml.notesSlide+xml"/>
  <Override PartName="/ppt/notesSlides/notesSlide374.xml" ContentType="application/vnd.openxmlformats-officedocument.presentationml.notesSlide+xml"/>
  <Override PartName="/ppt/notesSlides/notesSlide375.xml" ContentType="application/vnd.openxmlformats-officedocument.presentationml.notesSlide+xml"/>
  <Override PartName="/ppt/notesSlides/notesSlide376.xml" ContentType="application/vnd.openxmlformats-officedocument.presentationml.notesSlide+xml"/>
  <Override PartName="/ppt/notesSlides/notesSlide377.xml" ContentType="application/vnd.openxmlformats-officedocument.presentationml.notesSlide+xml"/>
  <Override PartName="/ppt/notesSlides/notesSlide378.xml" ContentType="application/vnd.openxmlformats-officedocument.presentationml.notesSlide+xml"/>
  <Override PartName="/ppt/notesSlides/notesSlide379.xml" ContentType="application/vnd.openxmlformats-officedocument.presentationml.notesSlide+xml"/>
  <Override PartName="/ppt/notesSlides/notesSlide380.xml" ContentType="application/vnd.openxmlformats-officedocument.presentationml.notesSlide+xml"/>
  <Override PartName="/ppt/notesSlides/notesSlide381.xml" ContentType="application/vnd.openxmlformats-officedocument.presentationml.notesSlide+xml"/>
  <Override PartName="/ppt/notesSlides/notesSlide382.xml" ContentType="application/vnd.openxmlformats-officedocument.presentationml.notesSlide+xml"/>
  <Override PartName="/ppt/notesSlides/notesSlide383.xml" ContentType="application/vnd.openxmlformats-officedocument.presentationml.notesSlide+xml"/>
  <Override PartName="/ppt/notesSlides/notesSlide384.xml" ContentType="application/vnd.openxmlformats-officedocument.presentationml.notesSlide+xml"/>
  <Override PartName="/ppt/notesSlides/notesSlide385.xml" ContentType="application/vnd.openxmlformats-officedocument.presentationml.notesSlide+xml"/>
  <Override PartName="/ppt/notesSlides/notesSlide386.xml" ContentType="application/vnd.openxmlformats-officedocument.presentationml.notesSlide+xml"/>
  <Override PartName="/ppt/notesSlides/notesSlide387.xml" ContentType="application/vnd.openxmlformats-officedocument.presentationml.notesSlide+xml"/>
  <Override PartName="/ppt/notesSlides/notesSlide388.xml" ContentType="application/vnd.openxmlformats-officedocument.presentationml.notesSlide+xml"/>
  <Override PartName="/ppt/notesSlides/notesSlide389.xml" ContentType="application/vnd.openxmlformats-officedocument.presentationml.notesSlide+xml"/>
  <Override PartName="/ppt/notesSlides/notesSlide390.xml" ContentType="application/vnd.openxmlformats-officedocument.presentationml.notesSlide+xml"/>
  <Override PartName="/ppt/notesSlides/notesSlide391.xml" ContentType="application/vnd.openxmlformats-officedocument.presentationml.notesSlide+xml"/>
  <Override PartName="/ppt/notesSlides/notesSlide392.xml" ContentType="application/vnd.openxmlformats-officedocument.presentationml.notesSlide+xml"/>
  <Override PartName="/ppt/notesSlides/notesSlide393.xml" ContentType="application/vnd.openxmlformats-officedocument.presentationml.notesSlide+xml"/>
  <Override PartName="/ppt/notesSlides/notesSlide394.xml" ContentType="application/vnd.openxmlformats-officedocument.presentationml.notesSlide+xml"/>
  <Override PartName="/ppt/notesSlides/notesSlide395.xml" ContentType="application/vnd.openxmlformats-officedocument.presentationml.notesSlide+xml"/>
  <Override PartName="/ppt/notesSlides/notesSlide396.xml" ContentType="application/vnd.openxmlformats-officedocument.presentationml.notesSlide+xml"/>
  <Override PartName="/ppt/notesSlides/notesSlide397.xml" ContentType="application/vnd.openxmlformats-officedocument.presentationml.notesSlide+xml"/>
  <Override PartName="/ppt/notesSlides/notesSlide398.xml" ContentType="application/vnd.openxmlformats-officedocument.presentationml.notesSlide+xml"/>
  <Override PartName="/ppt/notesSlides/notesSlide399.xml" ContentType="application/vnd.openxmlformats-officedocument.presentationml.notesSlide+xml"/>
  <Override PartName="/ppt/notesSlides/notesSlide400.xml" ContentType="application/vnd.openxmlformats-officedocument.presentationml.notesSlide+xml"/>
  <Override PartName="/ppt/notesSlides/notesSlide401.xml" ContentType="application/vnd.openxmlformats-officedocument.presentationml.notesSlide+xml"/>
  <Override PartName="/ppt/notesSlides/notesSlide402.xml" ContentType="application/vnd.openxmlformats-officedocument.presentationml.notesSlide+xml"/>
  <Override PartName="/ppt/notesSlides/notesSlide403.xml" ContentType="application/vnd.openxmlformats-officedocument.presentationml.notesSlide+xml"/>
  <Override PartName="/ppt/notesSlides/notesSlide404.xml" ContentType="application/vnd.openxmlformats-officedocument.presentationml.notesSlide+xml"/>
  <Override PartName="/ppt/notesSlides/notesSlide405.xml" ContentType="application/vnd.openxmlformats-officedocument.presentationml.notesSlide+xml"/>
  <Override PartName="/ppt/notesSlides/notesSlide406.xml" ContentType="application/vnd.openxmlformats-officedocument.presentationml.notesSlide+xml"/>
  <Override PartName="/ppt/notesSlides/notesSlide407.xml" ContentType="application/vnd.openxmlformats-officedocument.presentationml.notesSlide+xml"/>
  <Override PartName="/ppt/notesSlides/notesSlide408.xml" ContentType="application/vnd.openxmlformats-officedocument.presentationml.notesSlide+xml"/>
  <Override PartName="/ppt/notesSlides/notesSlide409.xml" ContentType="application/vnd.openxmlformats-officedocument.presentationml.notesSlide+xml"/>
  <Override PartName="/ppt/notesSlides/notesSlide410.xml" ContentType="application/vnd.openxmlformats-officedocument.presentationml.notesSlide+xml"/>
  <Override PartName="/ppt/notesSlides/notesSlide411.xml" ContentType="application/vnd.openxmlformats-officedocument.presentationml.notesSlide+xml"/>
  <Override PartName="/ppt/notesSlides/notesSlide412.xml" ContentType="application/vnd.openxmlformats-officedocument.presentationml.notesSlide+xml"/>
  <Override PartName="/ppt/notesSlides/notesSlide413.xml" ContentType="application/vnd.openxmlformats-officedocument.presentationml.notesSlide+xml"/>
  <Override PartName="/ppt/notesSlides/notesSlide414.xml" ContentType="application/vnd.openxmlformats-officedocument.presentationml.notesSlide+xml"/>
  <Override PartName="/ppt/notesSlides/notesSlide415.xml" ContentType="application/vnd.openxmlformats-officedocument.presentationml.notesSlide+xml"/>
  <Override PartName="/ppt/notesSlides/notesSlide416.xml" ContentType="application/vnd.openxmlformats-officedocument.presentationml.notesSlide+xml"/>
  <Override PartName="/ppt/notesSlides/notesSlide417.xml" ContentType="application/vnd.openxmlformats-officedocument.presentationml.notesSlide+xml"/>
  <Override PartName="/ppt/notesSlides/notesSlide418.xml" ContentType="application/vnd.openxmlformats-officedocument.presentationml.notesSlide+xml"/>
  <Override PartName="/ppt/notesSlides/notesSlide419.xml" ContentType="application/vnd.openxmlformats-officedocument.presentationml.notesSlide+xml"/>
  <Override PartName="/ppt/notesSlides/notesSlide420.xml" ContentType="application/vnd.openxmlformats-officedocument.presentationml.notesSlide+xml"/>
  <Override PartName="/ppt/notesSlides/notesSlide421.xml" ContentType="application/vnd.openxmlformats-officedocument.presentationml.notesSlide+xml"/>
  <Override PartName="/ppt/notesSlides/notesSlide422.xml" ContentType="application/vnd.openxmlformats-officedocument.presentationml.notesSlide+xml"/>
  <Override PartName="/ppt/notesSlides/notesSlide423.xml" ContentType="application/vnd.openxmlformats-officedocument.presentationml.notesSlide+xml"/>
  <Override PartName="/ppt/notesSlides/notesSlide424.xml" ContentType="application/vnd.openxmlformats-officedocument.presentationml.notesSlide+xml"/>
  <Override PartName="/ppt/notesSlides/notesSlide425.xml" ContentType="application/vnd.openxmlformats-officedocument.presentationml.notesSlide+xml"/>
  <Override PartName="/ppt/notesSlides/notesSlide426.xml" ContentType="application/vnd.openxmlformats-officedocument.presentationml.notesSlide+xml"/>
  <Override PartName="/ppt/notesSlides/notesSlide427.xml" ContentType="application/vnd.openxmlformats-officedocument.presentationml.notesSlide+xml"/>
  <Override PartName="/ppt/notesSlides/notesSlide428.xml" ContentType="application/vnd.openxmlformats-officedocument.presentationml.notesSlide+xml"/>
  <Override PartName="/ppt/notesSlides/notesSlide429.xml" ContentType="application/vnd.openxmlformats-officedocument.presentationml.notesSlide+xml"/>
  <Override PartName="/ppt/notesSlides/notesSlide430.xml" ContentType="application/vnd.openxmlformats-officedocument.presentationml.notesSlide+xml"/>
  <Override PartName="/ppt/notesSlides/notesSlide431.xml" ContentType="application/vnd.openxmlformats-officedocument.presentationml.notesSlide+xml"/>
  <Override PartName="/ppt/notesSlides/notesSlide432.xml" ContentType="application/vnd.openxmlformats-officedocument.presentationml.notesSlide+xml"/>
  <Override PartName="/ppt/notesSlides/notesSlide433.xml" ContentType="application/vnd.openxmlformats-officedocument.presentationml.notesSlide+xml"/>
  <Override PartName="/ppt/notesSlides/notesSlide434.xml" ContentType="application/vnd.openxmlformats-officedocument.presentationml.notesSlide+xml"/>
  <Override PartName="/ppt/notesSlides/notesSlide435.xml" ContentType="application/vnd.openxmlformats-officedocument.presentationml.notesSlide+xml"/>
  <Override PartName="/ppt/notesSlides/notesSlide436.xml" ContentType="application/vnd.openxmlformats-officedocument.presentationml.notesSlide+xml"/>
  <Override PartName="/ppt/notesSlides/notesSlide437.xml" ContentType="application/vnd.openxmlformats-officedocument.presentationml.notesSlide+xml"/>
  <Override PartName="/ppt/notesSlides/notesSlide438.xml" ContentType="application/vnd.openxmlformats-officedocument.presentationml.notesSlide+xml"/>
  <Override PartName="/ppt/notesSlides/notesSlide439.xml" ContentType="application/vnd.openxmlformats-officedocument.presentationml.notesSlide+xml"/>
  <Override PartName="/ppt/notesSlides/notesSlide440.xml" ContentType="application/vnd.openxmlformats-officedocument.presentationml.notesSlide+xml"/>
  <Override PartName="/ppt/notesSlides/notesSlide441.xml" ContentType="application/vnd.openxmlformats-officedocument.presentationml.notesSlide+xml"/>
  <Override PartName="/ppt/notesSlides/notesSlide442.xml" ContentType="application/vnd.openxmlformats-officedocument.presentationml.notesSlide+xml"/>
  <Override PartName="/ppt/notesSlides/notesSlide443.xml" ContentType="application/vnd.openxmlformats-officedocument.presentationml.notesSlide+xml"/>
  <Override PartName="/ppt/notesSlides/notesSlide444.xml" ContentType="application/vnd.openxmlformats-officedocument.presentationml.notesSlide+xml"/>
  <Override PartName="/ppt/notesSlides/notesSlide445.xml" ContentType="application/vnd.openxmlformats-officedocument.presentationml.notesSlide+xml"/>
  <Override PartName="/ppt/notesSlides/notesSlide446.xml" ContentType="application/vnd.openxmlformats-officedocument.presentationml.notesSlide+xml"/>
  <Override PartName="/ppt/notesSlides/notesSlide447.xml" ContentType="application/vnd.openxmlformats-officedocument.presentationml.notesSlide+xml"/>
  <Override PartName="/ppt/notesSlides/notesSlide448.xml" ContentType="application/vnd.openxmlformats-officedocument.presentationml.notesSlide+xml"/>
  <Override PartName="/ppt/notesSlides/notesSlide449.xml" ContentType="application/vnd.openxmlformats-officedocument.presentationml.notesSlide+xml"/>
  <Override PartName="/ppt/notesSlides/notesSlide450.xml" ContentType="application/vnd.openxmlformats-officedocument.presentationml.notesSlide+xml"/>
  <Override PartName="/ppt/notesSlides/notesSlide451.xml" ContentType="application/vnd.openxmlformats-officedocument.presentationml.notesSlide+xml"/>
  <Override PartName="/ppt/notesSlides/notesSlide452.xml" ContentType="application/vnd.openxmlformats-officedocument.presentationml.notesSlide+xml"/>
  <Override PartName="/ppt/notesSlides/notesSlide453.xml" ContentType="application/vnd.openxmlformats-officedocument.presentationml.notesSlide+xml"/>
  <Override PartName="/ppt/notesSlides/notesSlide454.xml" ContentType="application/vnd.openxmlformats-officedocument.presentationml.notesSlide+xml"/>
  <Override PartName="/ppt/notesSlides/notesSlide455.xml" ContentType="application/vnd.openxmlformats-officedocument.presentationml.notesSlide+xml"/>
  <Override PartName="/ppt/notesSlides/notesSlide456.xml" ContentType="application/vnd.openxmlformats-officedocument.presentationml.notesSlide+xml"/>
  <Override PartName="/ppt/notesSlides/notesSlide457.xml" ContentType="application/vnd.openxmlformats-officedocument.presentationml.notesSlide+xml"/>
  <Override PartName="/ppt/notesSlides/notesSlide458.xml" ContentType="application/vnd.openxmlformats-officedocument.presentationml.notesSlide+xml"/>
  <Override PartName="/ppt/notesSlides/notesSlide459.xml" ContentType="application/vnd.openxmlformats-officedocument.presentationml.notesSlide+xml"/>
  <Override PartName="/ppt/notesSlides/notesSlide460.xml" ContentType="application/vnd.openxmlformats-officedocument.presentationml.notesSlide+xml"/>
  <Override PartName="/ppt/notesSlides/notesSlide461.xml" ContentType="application/vnd.openxmlformats-officedocument.presentationml.notesSlide+xml"/>
  <Override PartName="/ppt/notesSlides/notesSlide462.xml" ContentType="application/vnd.openxmlformats-officedocument.presentationml.notesSlide+xml"/>
  <Override PartName="/ppt/notesSlides/notesSlide463.xml" ContentType="application/vnd.openxmlformats-officedocument.presentationml.notesSlide+xml"/>
  <Override PartName="/ppt/notesSlides/notesSlide464.xml" ContentType="application/vnd.openxmlformats-officedocument.presentationml.notesSlide+xml"/>
  <Override PartName="/ppt/notesSlides/notesSlide465.xml" ContentType="application/vnd.openxmlformats-officedocument.presentationml.notesSlide+xml"/>
  <Override PartName="/ppt/notesSlides/notesSlide466.xml" ContentType="application/vnd.openxmlformats-officedocument.presentationml.notesSlide+xml"/>
  <Override PartName="/ppt/notesSlides/notesSlide467.xml" ContentType="application/vnd.openxmlformats-officedocument.presentationml.notesSlide+xml"/>
  <Override PartName="/ppt/notesSlides/notesSlide468.xml" ContentType="application/vnd.openxmlformats-officedocument.presentationml.notesSlide+xml"/>
  <Override PartName="/ppt/notesSlides/notesSlide469.xml" ContentType="application/vnd.openxmlformats-officedocument.presentationml.notesSlide+xml"/>
  <Override PartName="/ppt/notesSlides/notesSlide470.xml" ContentType="application/vnd.openxmlformats-officedocument.presentationml.notesSlide+xml"/>
  <Override PartName="/ppt/notesSlides/notesSlide471.xml" ContentType="application/vnd.openxmlformats-officedocument.presentationml.notesSlide+xml"/>
  <Override PartName="/ppt/notesSlides/notesSlide472.xml" ContentType="application/vnd.openxmlformats-officedocument.presentationml.notesSlide+xml"/>
  <Override PartName="/ppt/notesSlides/notesSlide473.xml" ContentType="application/vnd.openxmlformats-officedocument.presentationml.notesSlide+xml"/>
  <Override PartName="/ppt/notesSlides/notesSlide474.xml" ContentType="application/vnd.openxmlformats-officedocument.presentationml.notesSlide+xml"/>
  <Override PartName="/ppt/notesSlides/notesSlide475.xml" ContentType="application/vnd.openxmlformats-officedocument.presentationml.notesSlide+xml"/>
  <Override PartName="/ppt/notesSlides/notesSlide476.xml" ContentType="application/vnd.openxmlformats-officedocument.presentationml.notesSlide+xml"/>
  <Override PartName="/ppt/notesSlides/notesSlide477.xml" ContentType="application/vnd.openxmlformats-officedocument.presentationml.notesSlide+xml"/>
  <Override PartName="/ppt/notesSlides/notesSlide478.xml" ContentType="application/vnd.openxmlformats-officedocument.presentationml.notesSlide+xml"/>
  <Override PartName="/ppt/notesSlides/notesSlide479.xml" ContentType="application/vnd.openxmlformats-officedocument.presentationml.notesSlide+xml"/>
  <Override PartName="/ppt/notesSlides/notesSlide480.xml" ContentType="application/vnd.openxmlformats-officedocument.presentationml.notesSlide+xml"/>
  <Override PartName="/ppt/notesSlides/notesSlide481.xml" ContentType="application/vnd.openxmlformats-officedocument.presentationml.notesSlide+xml"/>
  <Override PartName="/ppt/notesSlides/notesSlide482.xml" ContentType="application/vnd.openxmlformats-officedocument.presentationml.notesSlide+xml"/>
  <Override PartName="/ppt/notesSlides/notesSlide483.xml" ContentType="application/vnd.openxmlformats-officedocument.presentationml.notesSlide+xml"/>
  <Override PartName="/ppt/notesSlides/notesSlide484.xml" ContentType="application/vnd.openxmlformats-officedocument.presentationml.notesSlide+xml"/>
  <Override PartName="/ppt/notesSlides/notesSlide485.xml" ContentType="application/vnd.openxmlformats-officedocument.presentationml.notesSlide+xml"/>
  <Override PartName="/ppt/notesSlides/notesSlide486.xml" ContentType="application/vnd.openxmlformats-officedocument.presentationml.notesSlide+xml"/>
  <Override PartName="/ppt/notesSlides/notesSlide487.xml" ContentType="application/vnd.openxmlformats-officedocument.presentationml.notesSlide+xml"/>
  <Override PartName="/ppt/notesSlides/notesSlide488.xml" ContentType="application/vnd.openxmlformats-officedocument.presentationml.notesSlide+xml"/>
  <Override PartName="/ppt/notesSlides/notesSlide489.xml" ContentType="application/vnd.openxmlformats-officedocument.presentationml.notesSlide+xml"/>
  <Override PartName="/ppt/notesSlides/notesSlide490.xml" ContentType="application/vnd.openxmlformats-officedocument.presentationml.notesSlide+xml"/>
  <Override PartName="/ppt/notesSlides/notesSlide491.xml" ContentType="application/vnd.openxmlformats-officedocument.presentationml.notesSlide+xml"/>
  <Override PartName="/ppt/notesSlides/notesSlide492.xml" ContentType="application/vnd.openxmlformats-officedocument.presentationml.notesSlide+xml"/>
  <Override PartName="/ppt/notesSlides/notesSlide493.xml" ContentType="application/vnd.openxmlformats-officedocument.presentationml.notesSlide+xml"/>
  <Override PartName="/ppt/notesSlides/notesSlide494.xml" ContentType="application/vnd.openxmlformats-officedocument.presentationml.notesSlide+xml"/>
  <Override PartName="/ppt/notesSlides/notesSlide495.xml" ContentType="application/vnd.openxmlformats-officedocument.presentationml.notesSlide+xml"/>
  <Override PartName="/ppt/notesSlides/notesSlide496.xml" ContentType="application/vnd.openxmlformats-officedocument.presentationml.notesSlide+xml"/>
  <Override PartName="/ppt/notesSlides/notesSlide497.xml" ContentType="application/vnd.openxmlformats-officedocument.presentationml.notesSlide+xml"/>
  <Override PartName="/ppt/notesSlides/notesSlide498.xml" ContentType="application/vnd.openxmlformats-officedocument.presentationml.notesSlide+xml"/>
  <Override PartName="/ppt/notesSlides/notesSlide499.xml" ContentType="application/vnd.openxmlformats-officedocument.presentationml.notesSlide+xml"/>
  <Override PartName="/ppt/notesSlides/notesSlide500.xml" ContentType="application/vnd.openxmlformats-officedocument.presentationml.notesSlide+xml"/>
  <Override PartName="/ppt/notesSlides/notesSlide501.xml" ContentType="application/vnd.openxmlformats-officedocument.presentationml.notesSlide+xml"/>
  <Override PartName="/ppt/notesSlides/notesSlide502.xml" ContentType="application/vnd.openxmlformats-officedocument.presentationml.notesSlide+xml"/>
  <Override PartName="/ppt/notesSlides/notesSlide503.xml" ContentType="application/vnd.openxmlformats-officedocument.presentationml.notesSlide+xml"/>
  <Override PartName="/ppt/notesSlides/notesSlide504.xml" ContentType="application/vnd.openxmlformats-officedocument.presentationml.notesSlide+xml"/>
  <Override PartName="/ppt/notesSlides/notesSlide505.xml" ContentType="application/vnd.openxmlformats-officedocument.presentationml.notesSlide+xml"/>
  <Override PartName="/ppt/notesSlides/notesSlide506.xml" ContentType="application/vnd.openxmlformats-officedocument.presentationml.notesSlide+xml"/>
  <Override PartName="/ppt/notesSlides/notesSlide507.xml" ContentType="application/vnd.openxmlformats-officedocument.presentationml.notesSlide+xml"/>
  <Override PartName="/ppt/notesSlides/notesSlide508.xml" ContentType="application/vnd.openxmlformats-officedocument.presentationml.notesSlide+xml"/>
  <Override PartName="/ppt/notesSlides/notesSlide509.xml" ContentType="application/vnd.openxmlformats-officedocument.presentationml.notesSlide+xml"/>
  <Override PartName="/ppt/notesSlides/notesSlide510.xml" ContentType="application/vnd.openxmlformats-officedocument.presentationml.notesSlide+xml"/>
  <Override PartName="/ppt/notesSlides/notesSlide511.xml" ContentType="application/vnd.openxmlformats-officedocument.presentationml.notesSlide+xml"/>
  <Override PartName="/ppt/notesSlides/notesSlide512.xml" ContentType="application/vnd.openxmlformats-officedocument.presentationml.notesSlide+xml"/>
  <Override PartName="/ppt/notesSlides/notesSlide513.xml" ContentType="application/vnd.openxmlformats-officedocument.presentationml.notesSlide+xml"/>
  <Override PartName="/ppt/notesSlides/notesSlide514.xml" ContentType="application/vnd.openxmlformats-officedocument.presentationml.notesSlide+xml"/>
  <Override PartName="/ppt/notesSlides/notesSlide515.xml" ContentType="application/vnd.openxmlformats-officedocument.presentationml.notesSlide+xml"/>
  <Override PartName="/ppt/notesSlides/notesSlide516.xml" ContentType="application/vnd.openxmlformats-officedocument.presentationml.notesSlide+xml"/>
  <Override PartName="/ppt/notesSlides/notesSlide517.xml" ContentType="application/vnd.openxmlformats-officedocument.presentationml.notesSlide+xml"/>
  <Override PartName="/ppt/notesSlides/notesSlide518.xml" ContentType="application/vnd.openxmlformats-officedocument.presentationml.notesSlide+xml"/>
  <Override PartName="/ppt/notesSlides/notesSlide519.xml" ContentType="application/vnd.openxmlformats-officedocument.presentationml.notesSlide+xml"/>
  <Override PartName="/ppt/notesSlides/notesSlide520.xml" ContentType="application/vnd.openxmlformats-officedocument.presentationml.notesSlide+xml"/>
  <Override PartName="/ppt/notesSlides/notesSlide521.xml" ContentType="application/vnd.openxmlformats-officedocument.presentationml.notesSlide+xml"/>
  <Override PartName="/ppt/notesSlides/notesSlide522.xml" ContentType="application/vnd.openxmlformats-officedocument.presentationml.notesSlide+xml"/>
  <Override PartName="/ppt/notesSlides/notesSlide523.xml" ContentType="application/vnd.openxmlformats-officedocument.presentationml.notesSlide+xml"/>
  <Override PartName="/ppt/notesSlides/notesSlide524.xml" ContentType="application/vnd.openxmlformats-officedocument.presentationml.notesSlide+xml"/>
  <Override PartName="/ppt/notesSlides/notesSlide525.xml" ContentType="application/vnd.openxmlformats-officedocument.presentationml.notesSlide+xml"/>
  <Override PartName="/ppt/notesSlides/notesSlide526.xml" ContentType="application/vnd.openxmlformats-officedocument.presentationml.notesSlide+xml"/>
  <Override PartName="/ppt/notesSlides/notesSlide527.xml" ContentType="application/vnd.openxmlformats-officedocument.presentationml.notesSlide+xml"/>
  <Override PartName="/ppt/notesSlides/notesSlide528.xml" ContentType="application/vnd.openxmlformats-officedocument.presentationml.notesSlide+xml"/>
  <Override PartName="/ppt/notesSlides/notesSlide529.xml" ContentType="application/vnd.openxmlformats-officedocument.presentationml.notesSlide+xml"/>
  <Override PartName="/ppt/notesSlides/notesSlide530.xml" ContentType="application/vnd.openxmlformats-officedocument.presentationml.notesSlide+xml"/>
  <Override PartName="/ppt/notesSlides/notesSlide531.xml" ContentType="application/vnd.openxmlformats-officedocument.presentationml.notesSlide+xml"/>
  <Override PartName="/ppt/notesSlides/notesSlide532.xml" ContentType="application/vnd.openxmlformats-officedocument.presentationml.notesSlide+xml"/>
  <Override PartName="/ppt/notesSlides/notesSlide533.xml" ContentType="application/vnd.openxmlformats-officedocument.presentationml.notesSlide+xml"/>
  <Override PartName="/ppt/notesSlides/notesSlide534.xml" ContentType="application/vnd.openxmlformats-officedocument.presentationml.notesSlide+xml"/>
  <Override PartName="/ppt/notesSlides/notesSlide535.xml" ContentType="application/vnd.openxmlformats-officedocument.presentationml.notesSlide+xml"/>
  <Override PartName="/ppt/notesSlides/notesSlide536.xml" ContentType="application/vnd.openxmlformats-officedocument.presentationml.notesSlide+xml"/>
  <Override PartName="/ppt/notesSlides/notesSlide537.xml" ContentType="application/vnd.openxmlformats-officedocument.presentationml.notesSlide+xml"/>
  <Override PartName="/ppt/notesSlides/notesSlide538.xml" ContentType="application/vnd.openxmlformats-officedocument.presentationml.notesSlide+xml"/>
  <Override PartName="/ppt/notesSlides/notesSlide539.xml" ContentType="application/vnd.openxmlformats-officedocument.presentationml.notesSlide+xml"/>
  <Override PartName="/ppt/notesSlides/notesSlide540.xml" ContentType="application/vnd.openxmlformats-officedocument.presentationml.notesSlide+xml"/>
  <Override PartName="/ppt/notesSlides/notesSlide541.xml" ContentType="application/vnd.openxmlformats-officedocument.presentationml.notesSlide+xml"/>
  <Override PartName="/ppt/notesSlides/notesSlide542.xml" ContentType="application/vnd.openxmlformats-officedocument.presentationml.notesSlide+xml"/>
  <Override PartName="/ppt/notesSlides/notesSlide543.xml" ContentType="application/vnd.openxmlformats-officedocument.presentationml.notesSlide+xml"/>
  <Override PartName="/ppt/notesSlides/notesSlide544.xml" ContentType="application/vnd.openxmlformats-officedocument.presentationml.notesSlide+xml"/>
  <Override PartName="/ppt/notesSlides/notesSlide545.xml" ContentType="application/vnd.openxmlformats-officedocument.presentationml.notesSlide+xml"/>
  <Override PartName="/ppt/notesSlides/notesSlide546.xml" ContentType="application/vnd.openxmlformats-officedocument.presentationml.notesSlide+xml"/>
  <Override PartName="/ppt/notesSlides/notesSlide547.xml" ContentType="application/vnd.openxmlformats-officedocument.presentationml.notesSlide+xml"/>
  <Override PartName="/ppt/notesSlides/notesSlide548.xml" ContentType="application/vnd.openxmlformats-officedocument.presentationml.notesSlide+xml"/>
  <Override PartName="/ppt/notesSlides/notesSlide549.xml" ContentType="application/vnd.openxmlformats-officedocument.presentationml.notesSlide+xml"/>
  <Override PartName="/ppt/notesSlides/notesSlide550.xml" ContentType="application/vnd.openxmlformats-officedocument.presentationml.notesSlide+xml"/>
  <Override PartName="/ppt/notesSlides/notesSlide551.xml" ContentType="application/vnd.openxmlformats-officedocument.presentationml.notesSlide+xml"/>
  <Override PartName="/ppt/notesSlides/notesSlide552.xml" ContentType="application/vnd.openxmlformats-officedocument.presentationml.notesSlide+xml"/>
  <Override PartName="/ppt/notesSlides/notesSlide553.xml" ContentType="application/vnd.openxmlformats-officedocument.presentationml.notesSlide+xml"/>
  <Override PartName="/ppt/notesSlides/notesSlide554.xml" ContentType="application/vnd.openxmlformats-officedocument.presentationml.notesSlide+xml"/>
  <Override PartName="/ppt/notesSlides/notesSlide555.xml" ContentType="application/vnd.openxmlformats-officedocument.presentationml.notesSlide+xml"/>
  <Override PartName="/ppt/notesSlides/notesSlide5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changesInfos/changesInfo1.xml" ContentType="application/vnd.ms-powerpoint.changesinfo+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62" r:id="rId1"/>
  </p:sldMasterIdLst>
  <p:notesMasterIdLst>
    <p:notesMasterId r:id="rId559"/>
  </p:notesMasterIdLst>
  <p:sldIdLst>
    <p:sldId id="814" r:id="rId2"/>
    <p:sldId id="819" r:id="rId3"/>
    <p:sldId id="795" r:id="rId4"/>
    <p:sldId id="796" r:id="rId5"/>
    <p:sldId id="816" r:id="rId6"/>
    <p:sldId id="817" r:id="rId7"/>
    <p:sldId id="818" r:id="rId8"/>
    <p:sldId id="801" r:id="rId9"/>
    <p:sldId id="802" r:id="rId10"/>
    <p:sldId id="803" r:id="rId11"/>
    <p:sldId id="804" r:id="rId12"/>
    <p:sldId id="805" r:id="rId13"/>
    <p:sldId id="806" r:id="rId14"/>
    <p:sldId id="807" r:id="rId15"/>
    <p:sldId id="808" r:id="rId16"/>
    <p:sldId id="809" r:id="rId17"/>
    <p:sldId id="810" r:id="rId18"/>
    <p:sldId id="811" r:id="rId19"/>
    <p:sldId id="813" r:id="rId20"/>
    <p:sldId id="256" r:id="rId21"/>
    <p:sldId id="257" r:id="rId22"/>
    <p:sldId id="258" r:id="rId23"/>
    <p:sldId id="259" r:id="rId24"/>
    <p:sldId id="260" r:id="rId25"/>
    <p:sldId id="261" r:id="rId26"/>
    <p:sldId id="262" r:id="rId27"/>
    <p:sldId id="263" r:id="rId28"/>
    <p:sldId id="264" r:id="rId29"/>
    <p:sldId id="265" r:id="rId30"/>
    <p:sldId id="266" r:id="rId31"/>
    <p:sldId id="267" r:id="rId32"/>
    <p:sldId id="268" r:id="rId33"/>
    <p:sldId id="269" r:id="rId34"/>
    <p:sldId id="270" r:id="rId35"/>
    <p:sldId id="271" r:id="rId36"/>
    <p:sldId id="272" r:id="rId37"/>
    <p:sldId id="273" r:id="rId38"/>
    <p:sldId id="274" r:id="rId39"/>
    <p:sldId id="275" r:id="rId40"/>
    <p:sldId id="276" r:id="rId41"/>
    <p:sldId id="277" r:id="rId42"/>
    <p:sldId id="278" r:id="rId43"/>
    <p:sldId id="279" r:id="rId44"/>
    <p:sldId id="280" r:id="rId45"/>
    <p:sldId id="281" r:id="rId46"/>
    <p:sldId id="282" r:id="rId47"/>
    <p:sldId id="283" r:id="rId48"/>
    <p:sldId id="284" r:id="rId49"/>
    <p:sldId id="285" r:id="rId50"/>
    <p:sldId id="286" r:id="rId51"/>
    <p:sldId id="287" r:id="rId52"/>
    <p:sldId id="288" r:id="rId53"/>
    <p:sldId id="289" r:id="rId54"/>
    <p:sldId id="290" r:id="rId55"/>
    <p:sldId id="291" r:id="rId56"/>
    <p:sldId id="292" r:id="rId57"/>
    <p:sldId id="293" r:id="rId58"/>
    <p:sldId id="294" r:id="rId59"/>
    <p:sldId id="295" r:id="rId60"/>
    <p:sldId id="296" r:id="rId61"/>
    <p:sldId id="297" r:id="rId62"/>
    <p:sldId id="298" r:id="rId63"/>
    <p:sldId id="299" r:id="rId64"/>
    <p:sldId id="300" r:id="rId65"/>
    <p:sldId id="301" r:id="rId66"/>
    <p:sldId id="302" r:id="rId67"/>
    <p:sldId id="303" r:id="rId68"/>
    <p:sldId id="304" r:id="rId69"/>
    <p:sldId id="305" r:id="rId70"/>
    <p:sldId id="306" r:id="rId71"/>
    <p:sldId id="307" r:id="rId72"/>
    <p:sldId id="308" r:id="rId73"/>
    <p:sldId id="309" r:id="rId74"/>
    <p:sldId id="310" r:id="rId75"/>
    <p:sldId id="311" r:id="rId76"/>
    <p:sldId id="312" r:id="rId77"/>
    <p:sldId id="313" r:id="rId78"/>
    <p:sldId id="314" r:id="rId79"/>
    <p:sldId id="315" r:id="rId80"/>
    <p:sldId id="316" r:id="rId81"/>
    <p:sldId id="317" r:id="rId82"/>
    <p:sldId id="318" r:id="rId83"/>
    <p:sldId id="319" r:id="rId84"/>
    <p:sldId id="320" r:id="rId85"/>
    <p:sldId id="321" r:id="rId86"/>
    <p:sldId id="322" r:id="rId87"/>
    <p:sldId id="323" r:id="rId88"/>
    <p:sldId id="324" r:id="rId89"/>
    <p:sldId id="325" r:id="rId90"/>
    <p:sldId id="326" r:id="rId91"/>
    <p:sldId id="327" r:id="rId92"/>
    <p:sldId id="328" r:id="rId93"/>
    <p:sldId id="329" r:id="rId94"/>
    <p:sldId id="330" r:id="rId95"/>
    <p:sldId id="331" r:id="rId96"/>
    <p:sldId id="332" r:id="rId97"/>
    <p:sldId id="333" r:id="rId98"/>
    <p:sldId id="334" r:id="rId99"/>
    <p:sldId id="335" r:id="rId100"/>
    <p:sldId id="336" r:id="rId101"/>
    <p:sldId id="337" r:id="rId102"/>
    <p:sldId id="338" r:id="rId103"/>
    <p:sldId id="339" r:id="rId104"/>
    <p:sldId id="340" r:id="rId105"/>
    <p:sldId id="341" r:id="rId106"/>
    <p:sldId id="342" r:id="rId107"/>
    <p:sldId id="343" r:id="rId108"/>
    <p:sldId id="344" r:id="rId109"/>
    <p:sldId id="345" r:id="rId110"/>
    <p:sldId id="346" r:id="rId111"/>
    <p:sldId id="347" r:id="rId112"/>
    <p:sldId id="348" r:id="rId113"/>
    <p:sldId id="349" r:id="rId114"/>
    <p:sldId id="350" r:id="rId115"/>
    <p:sldId id="351" r:id="rId116"/>
    <p:sldId id="352" r:id="rId117"/>
    <p:sldId id="353" r:id="rId118"/>
    <p:sldId id="354" r:id="rId119"/>
    <p:sldId id="355" r:id="rId120"/>
    <p:sldId id="356" r:id="rId121"/>
    <p:sldId id="357" r:id="rId122"/>
    <p:sldId id="358" r:id="rId123"/>
    <p:sldId id="359" r:id="rId124"/>
    <p:sldId id="360" r:id="rId125"/>
    <p:sldId id="361" r:id="rId126"/>
    <p:sldId id="362" r:id="rId127"/>
    <p:sldId id="363" r:id="rId128"/>
    <p:sldId id="364" r:id="rId129"/>
    <p:sldId id="365" r:id="rId130"/>
    <p:sldId id="366" r:id="rId131"/>
    <p:sldId id="367" r:id="rId132"/>
    <p:sldId id="368" r:id="rId133"/>
    <p:sldId id="369" r:id="rId134"/>
    <p:sldId id="370" r:id="rId135"/>
    <p:sldId id="371" r:id="rId136"/>
    <p:sldId id="372" r:id="rId137"/>
    <p:sldId id="373" r:id="rId138"/>
    <p:sldId id="374" r:id="rId139"/>
    <p:sldId id="375" r:id="rId140"/>
    <p:sldId id="376" r:id="rId141"/>
    <p:sldId id="377" r:id="rId142"/>
    <p:sldId id="378" r:id="rId143"/>
    <p:sldId id="379" r:id="rId144"/>
    <p:sldId id="380" r:id="rId145"/>
    <p:sldId id="381" r:id="rId146"/>
    <p:sldId id="382" r:id="rId147"/>
    <p:sldId id="383" r:id="rId148"/>
    <p:sldId id="384" r:id="rId149"/>
    <p:sldId id="385" r:id="rId150"/>
    <p:sldId id="386" r:id="rId151"/>
    <p:sldId id="387" r:id="rId152"/>
    <p:sldId id="388" r:id="rId153"/>
    <p:sldId id="389" r:id="rId154"/>
    <p:sldId id="390" r:id="rId155"/>
    <p:sldId id="391" r:id="rId156"/>
    <p:sldId id="392" r:id="rId157"/>
    <p:sldId id="393" r:id="rId158"/>
    <p:sldId id="394" r:id="rId159"/>
    <p:sldId id="395" r:id="rId160"/>
    <p:sldId id="396" r:id="rId161"/>
    <p:sldId id="397" r:id="rId162"/>
    <p:sldId id="398" r:id="rId163"/>
    <p:sldId id="399" r:id="rId164"/>
    <p:sldId id="400" r:id="rId165"/>
    <p:sldId id="401" r:id="rId166"/>
    <p:sldId id="402" r:id="rId167"/>
    <p:sldId id="403" r:id="rId168"/>
    <p:sldId id="404" r:id="rId169"/>
    <p:sldId id="405" r:id="rId170"/>
    <p:sldId id="406" r:id="rId171"/>
    <p:sldId id="407" r:id="rId172"/>
    <p:sldId id="408" r:id="rId173"/>
    <p:sldId id="409" r:id="rId174"/>
    <p:sldId id="410" r:id="rId175"/>
    <p:sldId id="411" r:id="rId176"/>
    <p:sldId id="412" r:id="rId177"/>
    <p:sldId id="413" r:id="rId178"/>
    <p:sldId id="414" r:id="rId179"/>
    <p:sldId id="415" r:id="rId180"/>
    <p:sldId id="416" r:id="rId181"/>
    <p:sldId id="417" r:id="rId182"/>
    <p:sldId id="418" r:id="rId183"/>
    <p:sldId id="419" r:id="rId184"/>
    <p:sldId id="420" r:id="rId185"/>
    <p:sldId id="421" r:id="rId186"/>
    <p:sldId id="422" r:id="rId187"/>
    <p:sldId id="423" r:id="rId188"/>
    <p:sldId id="424" r:id="rId189"/>
    <p:sldId id="425" r:id="rId190"/>
    <p:sldId id="426" r:id="rId191"/>
    <p:sldId id="427" r:id="rId192"/>
    <p:sldId id="428" r:id="rId193"/>
    <p:sldId id="429" r:id="rId194"/>
    <p:sldId id="430" r:id="rId195"/>
    <p:sldId id="431" r:id="rId196"/>
    <p:sldId id="432" r:id="rId197"/>
    <p:sldId id="433" r:id="rId198"/>
    <p:sldId id="434" r:id="rId199"/>
    <p:sldId id="435" r:id="rId200"/>
    <p:sldId id="436" r:id="rId201"/>
    <p:sldId id="437" r:id="rId202"/>
    <p:sldId id="438" r:id="rId203"/>
    <p:sldId id="439" r:id="rId204"/>
    <p:sldId id="440" r:id="rId205"/>
    <p:sldId id="441" r:id="rId206"/>
    <p:sldId id="442" r:id="rId207"/>
    <p:sldId id="443" r:id="rId208"/>
    <p:sldId id="444" r:id="rId209"/>
    <p:sldId id="445" r:id="rId210"/>
    <p:sldId id="446" r:id="rId211"/>
    <p:sldId id="447" r:id="rId212"/>
    <p:sldId id="448" r:id="rId213"/>
    <p:sldId id="449" r:id="rId214"/>
    <p:sldId id="450" r:id="rId215"/>
    <p:sldId id="451" r:id="rId216"/>
    <p:sldId id="452" r:id="rId217"/>
    <p:sldId id="453" r:id="rId218"/>
    <p:sldId id="454" r:id="rId219"/>
    <p:sldId id="455" r:id="rId220"/>
    <p:sldId id="456" r:id="rId221"/>
    <p:sldId id="457" r:id="rId222"/>
    <p:sldId id="458" r:id="rId223"/>
    <p:sldId id="459" r:id="rId224"/>
    <p:sldId id="460" r:id="rId225"/>
    <p:sldId id="461" r:id="rId226"/>
    <p:sldId id="462" r:id="rId227"/>
    <p:sldId id="463" r:id="rId228"/>
    <p:sldId id="464" r:id="rId229"/>
    <p:sldId id="465" r:id="rId230"/>
    <p:sldId id="466" r:id="rId231"/>
    <p:sldId id="467" r:id="rId232"/>
    <p:sldId id="468" r:id="rId233"/>
    <p:sldId id="469" r:id="rId234"/>
    <p:sldId id="470" r:id="rId235"/>
    <p:sldId id="471" r:id="rId236"/>
    <p:sldId id="472" r:id="rId237"/>
    <p:sldId id="473" r:id="rId238"/>
    <p:sldId id="474" r:id="rId239"/>
    <p:sldId id="475" r:id="rId240"/>
    <p:sldId id="476" r:id="rId241"/>
    <p:sldId id="477" r:id="rId242"/>
    <p:sldId id="478" r:id="rId243"/>
    <p:sldId id="479" r:id="rId244"/>
    <p:sldId id="480" r:id="rId245"/>
    <p:sldId id="481" r:id="rId246"/>
    <p:sldId id="482" r:id="rId247"/>
    <p:sldId id="483" r:id="rId248"/>
    <p:sldId id="484" r:id="rId249"/>
    <p:sldId id="485" r:id="rId250"/>
    <p:sldId id="486" r:id="rId251"/>
    <p:sldId id="487" r:id="rId252"/>
    <p:sldId id="488" r:id="rId253"/>
    <p:sldId id="489" r:id="rId254"/>
    <p:sldId id="490" r:id="rId255"/>
    <p:sldId id="491" r:id="rId256"/>
    <p:sldId id="492" r:id="rId257"/>
    <p:sldId id="493" r:id="rId258"/>
    <p:sldId id="494" r:id="rId259"/>
    <p:sldId id="495" r:id="rId260"/>
    <p:sldId id="496" r:id="rId261"/>
    <p:sldId id="497" r:id="rId262"/>
    <p:sldId id="498" r:id="rId263"/>
    <p:sldId id="499" r:id="rId264"/>
    <p:sldId id="500" r:id="rId265"/>
    <p:sldId id="501" r:id="rId266"/>
    <p:sldId id="502" r:id="rId267"/>
    <p:sldId id="503" r:id="rId268"/>
    <p:sldId id="504" r:id="rId269"/>
    <p:sldId id="505" r:id="rId270"/>
    <p:sldId id="506" r:id="rId271"/>
    <p:sldId id="507" r:id="rId272"/>
    <p:sldId id="508" r:id="rId273"/>
    <p:sldId id="509" r:id="rId274"/>
    <p:sldId id="510" r:id="rId275"/>
    <p:sldId id="511" r:id="rId276"/>
    <p:sldId id="512" r:id="rId277"/>
    <p:sldId id="513" r:id="rId278"/>
    <p:sldId id="514" r:id="rId279"/>
    <p:sldId id="515" r:id="rId280"/>
    <p:sldId id="516" r:id="rId281"/>
    <p:sldId id="517" r:id="rId282"/>
    <p:sldId id="518" r:id="rId283"/>
    <p:sldId id="519" r:id="rId284"/>
    <p:sldId id="520" r:id="rId285"/>
    <p:sldId id="521" r:id="rId286"/>
    <p:sldId id="522" r:id="rId287"/>
    <p:sldId id="523" r:id="rId288"/>
    <p:sldId id="524" r:id="rId289"/>
    <p:sldId id="525" r:id="rId290"/>
    <p:sldId id="526" r:id="rId291"/>
    <p:sldId id="527" r:id="rId292"/>
    <p:sldId id="528" r:id="rId293"/>
    <p:sldId id="529" r:id="rId294"/>
    <p:sldId id="530" r:id="rId295"/>
    <p:sldId id="531" r:id="rId296"/>
    <p:sldId id="532" r:id="rId297"/>
    <p:sldId id="533" r:id="rId298"/>
    <p:sldId id="534" r:id="rId299"/>
    <p:sldId id="535" r:id="rId300"/>
    <p:sldId id="536" r:id="rId301"/>
    <p:sldId id="537" r:id="rId302"/>
    <p:sldId id="538" r:id="rId303"/>
    <p:sldId id="539" r:id="rId304"/>
    <p:sldId id="540" r:id="rId305"/>
    <p:sldId id="541" r:id="rId306"/>
    <p:sldId id="542" r:id="rId307"/>
    <p:sldId id="543" r:id="rId308"/>
    <p:sldId id="544" r:id="rId309"/>
    <p:sldId id="545" r:id="rId310"/>
    <p:sldId id="546" r:id="rId311"/>
    <p:sldId id="547" r:id="rId312"/>
    <p:sldId id="548" r:id="rId313"/>
    <p:sldId id="549" r:id="rId314"/>
    <p:sldId id="550" r:id="rId315"/>
    <p:sldId id="551" r:id="rId316"/>
    <p:sldId id="552" r:id="rId317"/>
    <p:sldId id="553" r:id="rId318"/>
    <p:sldId id="554" r:id="rId319"/>
    <p:sldId id="555" r:id="rId320"/>
    <p:sldId id="556" r:id="rId321"/>
    <p:sldId id="557" r:id="rId322"/>
    <p:sldId id="558" r:id="rId323"/>
    <p:sldId id="559" r:id="rId324"/>
    <p:sldId id="560" r:id="rId325"/>
    <p:sldId id="561" r:id="rId326"/>
    <p:sldId id="562" r:id="rId327"/>
    <p:sldId id="563" r:id="rId328"/>
    <p:sldId id="564" r:id="rId329"/>
    <p:sldId id="565" r:id="rId330"/>
    <p:sldId id="566" r:id="rId331"/>
    <p:sldId id="567" r:id="rId332"/>
    <p:sldId id="568" r:id="rId333"/>
    <p:sldId id="569" r:id="rId334"/>
    <p:sldId id="570" r:id="rId335"/>
    <p:sldId id="571" r:id="rId336"/>
    <p:sldId id="572" r:id="rId337"/>
    <p:sldId id="573" r:id="rId338"/>
    <p:sldId id="574" r:id="rId339"/>
    <p:sldId id="575" r:id="rId340"/>
    <p:sldId id="576" r:id="rId341"/>
    <p:sldId id="577" r:id="rId342"/>
    <p:sldId id="578" r:id="rId343"/>
    <p:sldId id="579" r:id="rId344"/>
    <p:sldId id="580" r:id="rId345"/>
    <p:sldId id="581" r:id="rId346"/>
    <p:sldId id="582" r:id="rId347"/>
    <p:sldId id="583" r:id="rId348"/>
    <p:sldId id="584" r:id="rId349"/>
    <p:sldId id="585" r:id="rId350"/>
    <p:sldId id="586" r:id="rId351"/>
    <p:sldId id="587" r:id="rId352"/>
    <p:sldId id="588" r:id="rId353"/>
    <p:sldId id="589" r:id="rId354"/>
    <p:sldId id="590" r:id="rId355"/>
    <p:sldId id="591" r:id="rId356"/>
    <p:sldId id="592" r:id="rId357"/>
    <p:sldId id="593" r:id="rId358"/>
    <p:sldId id="594" r:id="rId359"/>
    <p:sldId id="595" r:id="rId360"/>
    <p:sldId id="596" r:id="rId361"/>
    <p:sldId id="597" r:id="rId362"/>
    <p:sldId id="598" r:id="rId363"/>
    <p:sldId id="599" r:id="rId364"/>
    <p:sldId id="600" r:id="rId365"/>
    <p:sldId id="601" r:id="rId366"/>
    <p:sldId id="602" r:id="rId367"/>
    <p:sldId id="603" r:id="rId368"/>
    <p:sldId id="604" r:id="rId369"/>
    <p:sldId id="605" r:id="rId370"/>
    <p:sldId id="606" r:id="rId371"/>
    <p:sldId id="607" r:id="rId372"/>
    <p:sldId id="608" r:id="rId373"/>
    <p:sldId id="609" r:id="rId374"/>
    <p:sldId id="610" r:id="rId375"/>
    <p:sldId id="611" r:id="rId376"/>
    <p:sldId id="612" r:id="rId377"/>
    <p:sldId id="613" r:id="rId378"/>
    <p:sldId id="614" r:id="rId379"/>
    <p:sldId id="615" r:id="rId380"/>
    <p:sldId id="616" r:id="rId381"/>
    <p:sldId id="617" r:id="rId382"/>
    <p:sldId id="618" r:id="rId383"/>
    <p:sldId id="619" r:id="rId384"/>
    <p:sldId id="620" r:id="rId385"/>
    <p:sldId id="621" r:id="rId386"/>
    <p:sldId id="622" r:id="rId387"/>
    <p:sldId id="623" r:id="rId388"/>
    <p:sldId id="624" r:id="rId389"/>
    <p:sldId id="625" r:id="rId390"/>
    <p:sldId id="626" r:id="rId391"/>
    <p:sldId id="627" r:id="rId392"/>
    <p:sldId id="628" r:id="rId393"/>
    <p:sldId id="629" r:id="rId394"/>
    <p:sldId id="630" r:id="rId395"/>
    <p:sldId id="631" r:id="rId396"/>
    <p:sldId id="632" r:id="rId397"/>
    <p:sldId id="633" r:id="rId398"/>
    <p:sldId id="634" r:id="rId399"/>
    <p:sldId id="635" r:id="rId400"/>
    <p:sldId id="636" r:id="rId401"/>
    <p:sldId id="637" r:id="rId402"/>
    <p:sldId id="638" r:id="rId403"/>
    <p:sldId id="639" r:id="rId404"/>
    <p:sldId id="640" r:id="rId405"/>
    <p:sldId id="641" r:id="rId406"/>
    <p:sldId id="642" r:id="rId407"/>
    <p:sldId id="643" r:id="rId408"/>
    <p:sldId id="644" r:id="rId409"/>
    <p:sldId id="645" r:id="rId410"/>
    <p:sldId id="646" r:id="rId411"/>
    <p:sldId id="647" r:id="rId412"/>
    <p:sldId id="648" r:id="rId413"/>
    <p:sldId id="649" r:id="rId414"/>
    <p:sldId id="650" r:id="rId415"/>
    <p:sldId id="651" r:id="rId416"/>
    <p:sldId id="652" r:id="rId417"/>
    <p:sldId id="653" r:id="rId418"/>
    <p:sldId id="654" r:id="rId419"/>
    <p:sldId id="655" r:id="rId420"/>
    <p:sldId id="656" r:id="rId421"/>
    <p:sldId id="657" r:id="rId422"/>
    <p:sldId id="658" r:id="rId423"/>
    <p:sldId id="659" r:id="rId424"/>
    <p:sldId id="660" r:id="rId425"/>
    <p:sldId id="661" r:id="rId426"/>
    <p:sldId id="662" r:id="rId427"/>
    <p:sldId id="663" r:id="rId428"/>
    <p:sldId id="664" r:id="rId429"/>
    <p:sldId id="665" r:id="rId430"/>
    <p:sldId id="666" r:id="rId431"/>
    <p:sldId id="667" r:id="rId432"/>
    <p:sldId id="668" r:id="rId433"/>
    <p:sldId id="669" r:id="rId434"/>
    <p:sldId id="670" r:id="rId435"/>
    <p:sldId id="671" r:id="rId436"/>
    <p:sldId id="672" r:id="rId437"/>
    <p:sldId id="673" r:id="rId438"/>
    <p:sldId id="674" r:id="rId439"/>
    <p:sldId id="675" r:id="rId440"/>
    <p:sldId id="676" r:id="rId441"/>
    <p:sldId id="677" r:id="rId442"/>
    <p:sldId id="678" r:id="rId443"/>
    <p:sldId id="679" r:id="rId444"/>
    <p:sldId id="680" r:id="rId445"/>
    <p:sldId id="681" r:id="rId446"/>
    <p:sldId id="682" r:id="rId447"/>
    <p:sldId id="683" r:id="rId448"/>
    <p:sldId id="684" r:id="rId449"/>
    <p:sldId id="685" r:id="rId450"/>
    <p:sldId id="686" r:id="rId451"/>
    <p:sldId id="687" r:id="rId452"/>
    <p:sldId id="688" r:id="rId453"/>
    <p:sldId id="689" r:id="rId454"/>
    <p:sldId id="690" r:id="rId455"/>
    <p:sldId id="691" r:id="rId456"/>
    <p:sldId id="692" r:id="rId457"/>
    <p:sldId id="693" r:id="rId458"/>
    <p:sldId id="694" r:id="rId459"/>
    <p:sldId id="695" r:id="rId460"/>
    <p:sldId id="696" r:id="rId461"/>
    <p:sldId id="697" r:id="rId462"/>
    <p:sldId id="698" r:id="rId463"/>
    <p:sldId id="699" r:id="rId464"/>
    <p:sldId id="700" r:id="rId465"/>
    <p:sldId id="701" r:id="rId466"/>
    <p:sldId id="702" r:id="rId467"/>
    <p:sldId id="703" r:id="rId468"/>
    <p:sldId id="704" r:id="rId469"/>
    <p:sldId id="705" r:id="rId470"/>
    <p:sldId id="706" r:id="rId471"/>
    <p:sldId id="707" r:id="rId472"/>
    <p:sldId id="708" r:id="rId473"/>
    <p:sldId id="709" r:id="rId474"/>
    <p:sldId id="710" r:id="rId475"/>
    <p:sldId id="711" r:id="rId476"/>
    <p:sldId id="712" r:id="rId477"/>
    <p:sldId id="713" r:id="rId478"/>
    <p:sldId id="714" r:id="rId479"/>
    <p:sldId id="715" r:id="rId480"/>
    <p:sldId id="716" r:id="rId481"/>
    <p:sldId id="717" r:id="rId482"/>
    <p:sldId id="718" r:id="rId483"/>
    <p:sldId id="719" r:id="rId484"/>
    <p:sldId id="720" r:id="rId485"/>
    <p:sldId id="721" r:id="rId486"/>
    <p:sldId id="722" r:id="rId487"/>
    <p:sldId id="723" r:id="rId488"/>
    <p:sldId id="724" r:id="rId489"/>
    <p:sldId id="725" r:id="rId490"/>
    <p:sldId id="726" r:id="rId491"/>
    <p:sldId id="727" r:id="rId492"/>
    <p:sldId id="728" r:id="rId493"/>
    <p:sldId id="729" r:id="rId494"/>
    <p:sldId id="730" r:id="rId495"/>
    <p:sldId id="731" r:id="rId496"/>
    <p:sldId id="732" r:id="rId497"/>
    <p:sldId id="733" r:id="rId498"/>
    <p:sldId id="734" r:id="rId499"/>
    <p:sldId id="735" r:id="rId500"/>
    <p:sldId id="736" r:id="rId501"/>
    <p:sldId id="737" r:id="rId502"/>
    <p:sldId id="738" r:id="rId503"/>
    <p:sldId id="739" r:id="rId504"/>
    <p:sldId id="740" r:id="rId505"/>
    <p:sldId id="741" r:id="rId506"/>
    <p:sldId id="742" r:id="rId507"/>
    <p:sldId id="743" r:id="rId508"/>
    <p:sldId id="744" r:id="rId509"/>
    <p:sldId id="745" r:id="rId510"/>
    <p:sldId id="746" r:id="rId511"/>
    <p:sldId id="747" r:id="rId512"/>
    <p:sldId id="748" r:id="rId513"/>
    <p:sldId id="749" r:id="rId514"/>
    <p:sldId id="750" r:id="rId515"/>
    <p:sldId id="751" r:id="rId516"/>
    <p:sldId id="752" r:id="rId517"/>
    <p:sldId id="753" r:id="rId518"/>
    <p:sldId id="754" r:id="rId519"/>
    <p:sldId id="755" r:id="rId520"/>
    <p:sldId id="756" r:id="rId521"/>
    <p:sldId id="757" r:id="rId522"/>
    <p:sldId id="758" r:id="rId523"/>
    <p:sldId id="759" r:id="rId524"/>
    <p:sldId id="760" r:id="rId525"/>
    <p:sldId id="761" r:id="rId526"/>
    <p:sldId id="762" r:id="rId527"/>
    <p:sldId id="763" r:id="rId528"/>
    <p:sldId id="764" r:id="rId529"/>
    <p:sldId id="765" r:id="rId530"/>
    <p:sldId id="766" r:id="rId531"/>
    <p:sldId id="767" r:id="rId532"/>
    <p:sldId id="768" r:id="rId533"/>
    <p:sldId id="769" r:id="rId534"/>
    <p:sldId id="770" r:id="rId535"/>
    <p:sldId id="771" r:id="rId536"/>
    <p:sldId id="772" r:id="rId537"/>
    <p:sldId id="773" r:id="rId538"/>
    <p:sldId id="774" r:id="rId539"/>
    <p:sldId id="775" r:id="rId540"/>
    <p:sldId id="776" r:id="rId541"/>
    <p:sldId id="777" r:id="rId542"/>
    <p:sldId id="778" r:id="rId543"/>
    <p:sldId id="779" r:id="rId544"/>
    <p:sldId id="780" r:id="rId545"/>
    <p:sldId id="781" r:id="rId546"/>
    <p:sldId id="782" r:id="rId547"/>
    <p:sldId id="783" r:id="rId548"/>
    <p:sldId id="784" r:id="rId549"/>
    <p:sldId id="785" r:id="rId550"/>
    <p:sldId id="786" r:id="rId551"/>
    <p:sldId id="787" r:id="rId552"/>
    <p:sldId id="788" r:id="rId553"/>
    <p:sldId id="789" r:id="rId554"/>
    <p:sldId id="790" r:id="rId555"/>
    <p:sldId id="791" r:id="rId556"/>
    <p:sldId id="792" r:id="rId557"/>
    <p:sldId id="793" r:id="rId558"/>
  </p:sldIdLst>
  <p:sldSz cx="9144000" cy="6858000" type="screen4x3"/>
  <p:notesSz cx="6991350" cy="9282113"/>
  <p:embeddedFontLst>
    <p:embeddedFont>
      <p:font typeface="Verdana" panose="020B0604030504040204" pitchFamily="34" charset="0"/>
      <p:regular r:id="rId560"/>
      <p:bold r:id="rId561"/>
      <p:italic r:id="rId562"/>
      <p:boldItalic r:id="rId563"/>
    </p:embeddedFont>
    <p:embeddedFont>
      <p:font typeface="Calibri" panose="020F0502020204030204" pitchFamily="34" charset="0"/>
      <p:regular r:id="rId564"/>
      <p:bold r:id="rId565"/>
      <p:italic r:id="rId566"/>
      <p:boldItalic r:id="rId567"/>
    </p:embeddedFont>
    <p:embeddedFont>
      <p:font typeface="Shadows Into Light" panose="020B0604020202020204" charset="0"/>
      <p:regular r:id="rId568"/>
    </p:embeddedFont>
    <p:embeddedFont>
      <p:font typeface="ＭＳ Ｐゴシック" panose="020B0600070205080204" pitchFamily="34" charset="-128"/>
      <p:regular r:id="rId56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960">
          <p15:clr>
            <a:srgbClr val="000000"/>
          </p15:clr>
        </p15:guide>
        <p15:guide id="2" orient="horz" pos="480">
          <p15:clr>
            <a:srgbClr val="000000"/>
          </p15:clr>
        </p15:guide>
        <p15:guide id="3" pos="2880">
          <p15:clr>
            <a:srgbClr val="000000"/>
          </p15:clr>
        </p15:guide>
        <p15:guide id="4" pos="768">
          <p15:clr>
            <a:srgbClr val="000000"/>
          </p15:clr>
        </p15:guide>
        <p15:guide id="5" pos="384">
          <p15:clr>
            <a:srgbClr val="000000"/>
          </p15:clr>
        </p15:guide>
        <p15:guide id="6" pos="480">
          <p15:clr>
            <a:srgbClr val="000000"/>
          </p15:clr>
        </p15:guide>
      </p15:sldGuideLst>
    </p:ext>
    <p:ext uri="{2D200454-40CA-4A62-9FC3-DE9A4176ACB9}">
      <p15:notesGuideLst xmlns:p15="http://schemas.microsoft.com/office/powerpoint/2012/main">
        <p15:guide id="1" orient="horz" pos="3355">
          <p15:clr>
            <a:srgbClr val="000000"/>
          </p15:clr>
        </p15:guide>
        <p15:guide id="2" pos="2202">
          <p15:clr>
            <a:srgbClr val="000000"/>
          </p15:clr>
        </p15:guide>
        <p15:guide id="3" pos="378">
          <p15:clr>
            <a:srgbClr val="000000"/>
          </p15:clr>
        </p15:guide>
        <p15:guide id="4" pos="426">
          <p15:clr>
            <a:srgbClr val="000000"/>
          </p15:clr>
        </p15:guide>
        <p15:guide id="5" pos="522">
          <p15:clr>
            <a:srgbClr val="000000"/>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7108671-D21E-4004-B216-E1CF7C672D6C}" v="123" dt="2021-06-08T16:26:53.843"/>
  </p1510:revLst>
</p1510:revInfo>
</file>

<file path=ppt/tableStyles.xml><?xml version="1.0" encoding="utf-8"?>
<a:tblStyleLst xmlns:a="http://schemas.openxmlformats.org/drawingml/2006/main" def="{A0095474-483F-4493-A76D-1D2E1571B2CC}">
  <a:tblStyle styleId="{A0095474-483F-4493-A76D-1D2E1571B2CC}"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4398" autoAdjust="0"/>
  </p:normalViewPr>
  <p:slideViewPr>
    <p:cSldViewPr snapToGrid="0">
      <p:cViewPr varScale="1">
        <p:scale>
          <a:sx n="96" d="100"/>
          <a:sy n="96" d="100"/>
        </p:scale>
        <p:origin x="1963" y="77"/>
      </p:cViewPr>
      <p:guideLst>
        <p:guide orient="horz" pos="960"/>
        <p:guide orient="horz" pos="480"/>
        <p:guide pos="2880"/>
        <p:guide pos="768"/>
        <p:guide pos="384"/>
        <p:guide pos="480"/>
      </p:guideLst>
    </p:cSldViewPr>
  </p:slideViewPr>
  <p:notesTextViewPr>
    <p:cViewPr>
      <p:scale>
        <a:sx n="1" d="1"/>
        <a:sy n="1" d="1"/>
      </p:scale>
      <p:origin x="0" y="0"/>
    </p:cViewPr>
  </p:notesTextViewPr>
  <p:notesViewPr>
    <p:cSldViewPr snapToGrid="0">
      <p:cViewPr varScale="1">
        <p:scale>
          <a:sx n="100" d="100"/>
          <a:sy n="100" d="100"/>
        </p:scale>
        <p:origin x="0" y="0"/>
      </p:cViewPr>
      <p:guideLst>
        <p:guide orient="horz" pos="3355"/>
        <p:guide pos="2202"/>
        <p:guide pos="378"/>
        <p:guide pos="426"/>
        <p:guide pos="522"/>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font" Target="fonts/font5.fntdata"/><Relationship Id="rId424" Type="http://schemas.openxmlformats.org/officeDocument/2006/relationships/slide" Target="slides/slide423.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microsoft.com/office/2016/11/relationships/changesInfo" Target="changesInfos/changesInfo1.xml"/><Relationship Id="rId228" Type="http://schemas.openxmlformats.org/officeDocument/2006/relationships/slide" Target="slides/slide227.xml"/><Relationship Id="rId435" Type="http://schemas.openxmlformats.org/officeDocument/2006/relationships/slide" Target="slides/slide434.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font" Target="fonts/font7.fntdata"/><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font" Target="fonts/font9.fntdata"/><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212" Type="http://schemas.openxmlformats.org/officeDocument/2006/relationships/slide" Target="slides/slide211.xml"/><Relationship Id="rId254" Type="http://schemas.openxmlformats.org/officeDocument/2006/relationships/slide" Target="slides/slide253.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559" Type="http://schemas.openxmlformats.org/officeDocument/2006/relationships/notesMaster" Target="notesMasters/notesMaster1.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570" Type="http://schemas.openxmlformats.org/officeDocument/2006/relationships/presProps" Target="presProps.xml"/><Relationship Id="rId223" Type="http://schemas.openxmlformats.org/officeDocument/2006/relationships/slide" Target="slides/slide222.xml"/><Relationship Id="rId430" Type="http://schemas.openxmlformats.org/officeDocument/2006/relationships/slide" Target="slides/slide429.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528" Type="http://schemas.openxmlformats.org/officeDocument/2006/relationships/slide" Target="slides/slide527.xml"/><Relationship Id="rId125" Type="http://schemas.openxmlformats.org/officeDocument/2006/relationships/slide" Target="slides/slide124.xml"/><Relationship Id="rId167" Type="http://schemas.openxmlformats.org/officeDocument/2006/relationships/slide" Target="slides/slide166.xml"/><Relationship Id="rId332" Type="http://schemas.openxmlformats.org/officeDocument/2006/relationships/slide" Target="slides/slide331.xml"/><Relationship Id="rId374" Type="http://schemas.openxmlformats.org/officeDocument/2006/relationships/slide" Target="slides/slide373.xml"/><Relationship Id="rId71" Type="http://schemas.openxmlformats.org/officeDocument/2006/relationships/slide" Target="slides/slide70.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76" Type="http://schemas.openxmlformats.org/officeDocument/2006/relationships/slide" Target="slides/slide275.xml"/><Relationship Id="rId441" Type="http://schemas.openxmlformats.org/officeDocument/2006/relationships/slide" Target="slides/slide440.xml"/><Relationship Id="rId483" Type="http://schemas.openxmlformats.org/officeDocument/2006/relationships/slide" Target="slides/slide482.xml"/><Relationship Id="rId539" Type="http://schemas.openxmlformats.org/officeDocument/2006/relationships/slide" Target="slides/slide538.xml"/><Relationship Id="rId40" Type="http://schemas.openxmlformats.org/officeDocument/2006/relationships/slide" Target="slides/slide39.xml"/><Relationship Id="rId136" Type="http://schemas.openxmlformats.org/officeDocument/2006/relationships/slide" Target="slides/slide135.xml"/><Relationship Id="rId178" Type="http://schemas.openxmlformats.org/officeDocument/2006/relationships/slide" Target="slides/slide177.xml"/><Relationship Id="rId301" Type="http://schemas.openxmlformats.org/officeDocument/2006/relationships/slide" Target="slides/slide300.xml"/><Relationship Id="rId343" Type="http://schemas.openxmlformats.org/officeDocument/2006/relationships/slide" Target="slides/slide342.xml"/><Relationship Id="rId550" Type="http://schemas.openxmlformats.org/officeDocument/2006/relationships/slide" Target="slides/slide549.xml"/><Relationship Id="rId82" Type="http://schemas.openxmlformats.org/officeDocument/2006/relationships/slide" Target="slides/slide81.xml"/><Relationship Id="rId203" Type="http://schemas.openxmlformats.org/officeDocument/2006/relationships/slide" Target="slides/slide202.xml"/><Relationship Id="rId385" Type="http://schemas.openxmlformats.org/officeDocument/2006/relationships/slide" Target="slides/slide384.xml"/><Relationship Id="rId245" Type="http://schemas.openxmlformats.org/officeDocument/2006/relationships/slide" Target="slides/slide244.xml"/><Relationship Id="rId287" Type="http://schemas.openxmlformats.org/officeDocument/2006/relationships/slide" Target="slides/slide286.xml"/><Relationship Id="rId410" Type="http://schemas.openxmlformats.org/officeDocument/2006/relationships/slide" Target="slides/slide409.xml"/><Relationship Id="rId452" Type="http://schemas.openxmlformats.org/officeDocument/2006/relationships/slide" Target="slides/slide451.xml"/><Relationship Id="rId494" Type="http://schemas.openxmlformats.org/officeDocument/2006/relationships/slide" Target="slides/slide493.xml"/><Relationship Id="rId508" Type="http://schemas.openxmlformats.org/officeDocument/2006/relationships/slide" Target="slides/slide507.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561" Type="http://schemas.openxmlformats.org/officeDocument/2006/relationships/font" Target="fonts/font2.fntdata"/><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519" Type="http://schemas.openxmlformats.org/officeDocument/2006/relationships/slide" Target="slides/slide518.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530" Type="http://schemas.openxmlformats.org/officeDocument/2006/relationships/slide" Target="slides/slide529.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theme" Target="theme/theme1.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127" Type="http://schemas.openxmlformats.org/officeDocument/2006/relationships/slide" Target="slides/slide126.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541" Type="http://schemas.openxmlformats.org/officeDocument/2006/relationships/slide" Target="slides/slide540.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font" Target="fonts/font4.fntdata"/><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microsoft.com/office/2015/10/relationships/revisionInfo" Target="revisionInfo.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font" Target="fonts/font6.fntdata"/><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220" Type="http://schemas.openxmlformats.org/officeDocument/2006/relationships/slide" Target="slides/slide219.xml"/><Relationship Id="rId458" Type="http://schemas.openxmlformats.org/officeDocument/2006/relationships/slide" Target="slides/slide457.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font" Target="fonts/font8.fntdata"/><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font" Target="fonts/font10.fntdata"/><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202" Type="http://schemas.openxmlformats.org/officeDocument/2006/relationships/slide" Target="slides/slide201.xml"/><Relationship Id="rId244" Type="http://schemas.openxmlformats.org/officeDocument/2006/relationships/slide" Target="slides/slide243.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font" Target="fonts/font1.fntdata"/><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viewProps" Target="viewProps.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2" Type="http://schemas.openxmlformats.org/officeDocument/2006/relationships/slide" Target="slides/slide71.xml"/><Relationship Id="rId375" Type="http://schemas.openxmlformats.org/officeDocument/2006/relationships/slide" Target="slides/slide374.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font" Target="fonts/font3.fntdata"/><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tableStyles" Target="tableStyles.xml"/><Relationship Id="rId226" Type="http://schemas.openxmlformats.org/officeDocument/2006/relationships/slide" Target="slides/slide225.xml"/><Relationship Id="rId433" Type="http://schemas.openxmlformats.org/officeDocument/2006/relationships/slide" Target="slides/slide432.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 Type="http://schemas.openxmlformats.org/officeDocument/2006/relationships/slide" Target="slides/slide4.xml"/><Relationship Id="rId237" Type="http://schemas.openxmlformats.org/officeDocument/2006/relationships/slide" Target="slides/slide236.xml"/><Relationship Id="rId444" Type="http://schemas.openxmlformats.org/officeDocument/2006/relationships/slide" Target="slides/slide443.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85" Type="http://schemas.openxmlformats.org/officeDocument/2006/relationships/slide" Target="slides/slide84.xml"/><Relationship Id="rId150" Type="http://schemas.openxmlformats.org/officeDocument/2006/relationships/slide" Target="slides/slide149.xml"/><Relationship Id="rId248" Type="http://schemas.openxmlformats.org/officeDocument/2006/relationships/slide" Target="slides/slide247.xml"/><Relationship Id="rId455" Type="http://schemas.openxmlformats.org/officeDocument/2006/relationships/slide" Target="slides/slide454.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259" Type="http://schemas.openxmlformats.org/officeDocument/2006/relationships/slide" Target="slides/slide258.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172" Type="http://schemas.openxmlformats.org/officeDocument/2006/relationships/slide" Target="slides/slide171.xml"/><Relationship Id="rId477" Type="http://schemas.openxmlformats.org/officeDocument/2006/relationships/slide" Target="slides/slide47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lhamilt HAMILTON" userId="ddaaf784061820a7" providerId="Windows Live" clId="Web-{E7108671-D21E-4004-B216-E1CF7C672D6C}"/>
    <pc:docChg chg="addSld delSld modSld">
      <pc:chgData name="slhamilt HAMILTON" userId="ddaaf784061820a7" providerId="Windows Live" clId="Web-{E7108671-D21E-4004-B216-E1CF7C672D6C}" dt="2021-06-08T16:26:53.843" v="92" actId="20577"/>
      <pc:docMkLst>
        <pc:docMk/>
      </pc:docMkLst>
      <pc:sldChg chg="del">
        <pc:chgData name="slhamilt HAMILTON" userId="ddaaf784061820a7" providerId="Windows Live" clId="Web-{E7108671-D21E-4004-B216-E1CF7C672D6C}" dt="2021-06-08T16:26:23.216" v="87"/>
        <pc:sldMkLst>
          <pc:docMk/>
          <pc:sldMk cId="2522797044" sldId="797"/>
        </pc:sldMkLst>
      </pc:sldChg>
      <pc:sldChg chg="new del">
        <pc:chgData name="slhamilt HAMILTON" userId="ddaaf784061820a7" providerId="Windows Live" clId="Web-{E7108671-D21E-4004-B216-E1CF7C672D6C}" dt="2021-06-08T16:16:45.684" v="2"/>
        <pc:sldMkLst>
          <pc:docMk/>
          <pc:sldMk cId="2318191093" sldId="815"/>
        </pc:sldMkLst>
      </pc:sldChg>
      <pc:sldChg chg="modSp add replId">
        <pc:chgData name="slhamilt HAMILTON" userId="ddaaf784061820a7" providerId="Windows Live" clId="Web-{E7108671-D21E-4004-B216-E1CF7C672D6C}" dt="2021-06-08T16:26:34.873" v="88" actId="20577"/>
        <pc:sldMkLst>
          <pc:docMk/>
          <pc:sldMk cId="4117426590" sldId="816"/>
        </pc:sldMkLst>
        <pc:spChg chg="mod">
          <ac:chgData name="slhamilt HAMILTON" userId="ddaaf784061820a7" providerId="Windows Live" clId="Web-{E7108671-D21E-4004-B216-E1CF7C672D6C}" dt="2021-06-08T16:17:51.766" v="8" actId="20577"/>
          <ac:spMkLst>
            <pc:docMk/>
            <pc:sldMk cId="4117426590" sldId="816"/>
            <ac:spMk id="6146" creationId="{00000000-0000-0000-0000-000000000000}"/>
          </ac:spMkLst>
        </pc:spChg>
        <pc:spChg chg="mod">
          <ac:chgData name="slhamilt HAMILTON" userId="ddaaf784061820a7" providerId="Windows Live" clId="Web-{E7108671-D21E-4004-B216-E1CF7C672D6C}" dt="2021-06-08T16:26:34.873" v="88" actId="20577"/>
          <ac:spMkLst>
            <pc:docMk/>
            <pc:sldMk cId="4117426590" sldId="816"/>
            <ac:spMk id="6147" creationId="{00000000-0000-0000-0000-000000000000}"/>
          </ac:spMkLst>
        </pc:spChg>
      </pc:sldChg>
      <pc:sldChg chg="modSp add replId">
        <pc:chgData name="slhamilt HAMILTON" userId="ddaaf784061820a7" providerId="Windows Live" clId="Web-{E7108671-D21E-4004-B216-E1CF7C672D6C}" dt="2021-06-08T16:26:48.249" v="90" actId="20577"/>
        <pc:sldMkLst>
          <pc:docMk/>
          <pc:sldMk cId="3295014426" sldId="817"/>
        </pc:sldMkLst>
        <pc:spChg chg="mod">
          <ac:chgData name="slhamilt HAMILTON" userId="ddaaf784061820a7" providerId="Windows Live" clId="Web-{E7108671-D21E-4004-B216-E1CF7C672D6C}" dt="2021-06-08T16:26:48.249" v="90" actId="20577"/>
          <ac:spMkLst>
            <pc:docMk/>
            <pc:sldMk cId="3295014426" sldId="817"/>
            <ac:spMk id="6147" creationId="{00000000-0000-0000-0000-000000000000}"/>
          </ac:spMkLst>
        </pc:spChg>
      </pc:sldChg>
      <pc:sldChg chg="modSp add replId">
        <pc:chgData name="slhamilt HAMILTON" userId="ddaaf784061820a7" providerId="Windows Live" clId="Web-{E7108671-D21E-4004-B216-E1CF7C672D6C}" dt="2021-06-08T16:26:53.843" v="92" actId="20577"/>
        <pc:sldMkLst>
          <pc:docMk/>
          <pc:sldMk cId="3776604057" sldId="818"/>
        </pc:sldMkLst>
        <pc:spChg chg="mod">
          <ac:chgData name="slhamilt HAMILTON" userId="ddaaf784061820a7" providerId="Windows Live" clId="Web-{E7108671-D21E-4004-B216-E1CF7C672D6C}" dt="2021-06-08T16:26:53.843" v="92" actId="20577"/>
          <ac:spMkLst>
            <pc:docMk/>
            <pc:sldMk cId="3776604057" sldId="818"/>
            <ac:spMk id="6147"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477837" y="463550"/>
            <a:ext cx="6035675" cy="452596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4" name="Google Shape;4;n"/>
          <p:cNvSpPr txBox="1">
            <a:spLocks noGrp="1"/>
          </p:cNvSpPr>
          <p:nvPr>
            <p:ph type="body" idx="1"/>
          </p:nvPr>
        </p:nvSpPr>
        <p:spPr>
          <a:xfrm>
            <a:off x="547687" y="5278437"/>
            <a:ext cx="5942012" cy="3198812"/>
          </a:xfrm>
          <a:prstGeom prst="rect">
            <a:avLst/>
          </a:prstGeom>
          <a:noFill/>
          <a:ln>
            <a:noFill/>
          </a:ln>
        </p:spPr>
        <p:txBody>
          <a:bodyPr spcFirstLastPara="1" wrap="square" lIns="12900" tIns="12900" rIns="12900" bIns="12900" anchor="t" anchorCtr="0">
            <a:noAutofit/>
          </a:bodyPr>
          <a:lstStyle>
            <a:lvl1pPr marL="457200" marR="0" lvl="0" indent="-228600" algn="l" rtl="0">
              <a:spcBef>
                <a:spcPts val="0"/>
              </a:spcBef>
              <a:spcAft>
                <a:spcPts val="0"/>
              </a:spcAft>
              <a:buSzPts val="1400"/>
              <a:buNone/>
              <a:defRPr sz="1800" b="0" i="0" u="none" strike="noStrike" cap="none"/>
            </a:lvl1pPr>
            <a:lvl2pPr marL="914400" marR="0" lvl="1" indent="-228600" algn="l" rtl="0">
              <a:spcBef>
                <a:spcPts val="0"/>
              </a:spcBef>
              <a:spcAft>
                <a:spcPts val="0"/>
              </a:spcAft>
              <a:buSzPts val="1400"/>
              <a:buNone/>
              <a:defRPr sz="1800" b="0" i="0" u="none" strike="noStrike" cap="none"/>
            </a:lvl2pPr>
            <a:lvl3pPr marL="1371600" marR="0" lvl="2" indent="-228600" algn="l" rtl="0">
              <a:spcBef>
                <a:spcPts val="0"/>
              </a:spcBef>
              <a:spcAft>
                <a:spcPts val="0"/>
              </a:spcAft>
              <a:buSzPts val="1400"/>
              <a:buNone/>
              <a:defRPr sz="1800" b="0" i="0" u="none" strike="noStrike" cap="none"/>
            </a:lvl3pPr>
            <a:lvl4pPr marL="1828800" marR="0" lvl="3" indent="-228600" algn="l" rtl="0">
              <a:spcBef>
                <a:spcPts val="0"/>
              </a:spcBef>
              <a:spcAft>
                <a:spcPts val="0"/>
              </a:spcAft>
              <a:buSzPts val="1400"/>
              <a:buNone/>
              <a:defRPr sz="1800" b="0" i="0" u="none" strike="noStrike" cap="none"/>
            </a:lvl4pPr>
            <a:lvl5pPr marL="2286000" marR="0" lvl="4" indent="-228600" algn="l" rtl="0">
              <a:spcBef>
                <a:spcPts val="0"/>
              </a:spcBef>
              <a:spcAft>
                <a:spcPts val="0"/>
              </a:spcAft>
              <a:buSzPts val="1400"/>
              <a:buNone/>
              <a:defRPr sz="1800" b="0" i="0" u="none" strike="noStrike" cap="none"/>
            </a:lvl5pPr>
            <a:lvl6pPr marL="2743200" marR="0" lvl="5" indent="-228600" algn="l" rtl="0">
              <a:spcBef>
                <a:spcPts val="0"/>
              </a:spcBef>
              <a:spcAft>
                <a:spcPts val="0"/>
              </a:spcAft>
              <a:buSzPts val="1400"/>
              <a:buNone/>
              <a:defRPr sz="1800" b="0" i="0" u="none" strike="noStrike" cap="none"/>
            </a:lvl6pPr>
            <a:lvl7pPr marL="3200400" marR="0" lvl="6" indent="-228600" algn="l" rtl="0">
              <a:spcBef>
                <a:spcPts val="0"/>
              </a:spcBef>
              <a:spcAft>
                <a:spcPts val="0"/>
              </a:spcAft>
              <a:buSzPts val="1400"/>
              <a:buNone/>
              <a:defRPr sz="1800" b="0" i="0" u="none" strike="noStrike" cap="none"/>
            </a:lvl7pPr>
            <a:lvl8pPr marL="3657600" marR="0" lvl="7" indent="-228600" algn="l" rtl="0">
              <a:spcBef>
                <a:spcPts val="0"/>
              </a:spcBef>
              <a:spcAft>
                <a:spcPts val="0"/>
              </a:spcAft>
              <a:buSzPts val="1400"/>
              <a:buNone/>
              <a:defRPr sz="1800" b="0" i="0" u="none" strike="noStrike" cap="none"/>
            </a:lvl8pPr>
            <a:lvl9pPr marL="4114800" marR="0" lvl="8" indent="-228600" algn="l" rtl="0">
              <a:spcBef>
                <a:spcPts val="0"/>
              </a:spcBef>
              <a:spcAft>
                <a:spcPts val="0"/>
              </a:spcAft>
              <a:buSzPts val="1400"/>
              <a:buNone/>
              <a:defRPr sz="1800" b="0" i="0" u="none" strike="noStrike" cap="none"/>
            </a:lvl9pPr>
          </a:lstStyle>
          <a:p>
            <a:endParaRPr/>
          </a:p>
        </p:txBody>
      </p:sp>
      <p:sp>
        <p:nvSpPr>
          <p:cNvPr id="5" name="Google Shape;5;n"/>
          <p:cNvSpPr txBox="1">
            <a:spLocks noGrp="1"/>
          </p:cNvSpPr>
          <p:nvPr>
            <p:ph type="ftr" idx="11"/>
          </p:nvPr>
        </p:nvSpPr>
        <p:spPr>
          <a:xfrm>
            <a:off x="457200" y="8791575"/>
            <a:ext cx="6076950" cy="228600"/>
          </a:xfrm>
          <a:prstGeom prst="rect">
            <a:avLst/>
          </a:prstGeom>
          <a:noFill/>
          <a:ln>
            <a:noFill/>
          </a:ln>
        </p:spPr>
        <p:txBody>
          <a:bodyPr spcFirstLastPara="1" wrap="square" lIns="91425" tIns="45700" rIns="91425" bIns="45700" anchor="b" anchorCtr="0">
            <a:noAutofit/>
          </a:bodyPr>
          <a:lstStyle>
            <a:lvl1pPr marR="0" lvl="0" algn="ctr" rtl="0">
              <a:lnSpc>
                <a:spcPct val="100000"/>
              </a:lnSpc>
              <a:spcBef>
                <a:spcPts val="0"/>
              </a:spcBef>
              <a:spcAft>
                <a:spcPts val="0"/>
              </a:spcAft>
              <a:buSzPts val="1400"/>
              <a:buNone/>
              <a:defRPr sz="1100" b="1"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1090402070"/>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253.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254.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255.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256.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257.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258.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259.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0.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261.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262.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263.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264.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265.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266.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267.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268.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269.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0.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271.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272.xml.rels><?xml version="1.0" encoding="UTF-8" standalone="yes"?>
<Relationships xmlns="http://schemas.openxmlformats.org/package/2006/relationships"><Relationship Id="rId2" Type="http://schemas.openxmlformats.org/officeDocument/2006/relationships/slide" Target="../slides/slide273.xml"/><Relationship Id="rId1" Type="http://schemas.openxmlformats.org/officeDocument/2006/relationships/notesMaster" Target="../notesMasters/notesMaster1.xml"/></Relationships>
</file>

<file path=ppt/notesSlides/_rels/notesSlide273.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274.xml.rels><?xml version="1.0" encoding="UTF-8" standalone="yes"?>
<Relationships xmlns="http://schemas.openxmlformats.org/package/2006/relationships"><Relationship Id="rId2" Type="http://schemas.openxmlformats.org/officeDocument/2006/relationships/slide" Target="../slides/slide275.xml"/><Relationship Id="rId1" Type="http://schemas.openxmlformats.org/officeDocument/2006/relationships/notesMaster" Target="../notesMasters/notesMaster1.xml"/></Relationships>
</file>

<file path=ppt/notesSlides/_rels/notesSlide275.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276.xml.rels><?xml version="1.0" encoding="UTF-8" standalone="yes"?>
<Relationships xmlns="http://schemas.openxmlformats.org/package/2006/relationships"><Relationship Id="rId2" Type="http://schemas.openxmlformats.org/officeDocument/2006/relationships/slide" Target="../slides/slide277.xml"/><Relationship Id="rId1" Type="http://schemas.openxmlformats.org/officeDocument/2006/relationships/notesMaster" Target="../notesMasters/notesMaster1.xml"/></Relationships>
</file>

<file path=ppt/notesSlides/_rels/notesSlide277.xml.rels><?xml version="1.0" encoding="UTF-8" standalone="yes"?>
<Relationships xmlns="http://schemas.openxmlformats.org/package/2006/relationships"><Relationship Id="rId2" Type="http://schemas.openxmlformats.org/officeDocument/2006/relationships/slide" Target="../slides/slide278.xml"/><Relationship Id="rId1" Type="http://schemas.openxmlformats.org/officeDocument/2006/relationships/notesMaster" Target="../notesMasters/notesMaster1.xml"/></Relationships>
</file>

<file path=ppt/notesSlides/_rels/notesSlide278.xml.rels><?xml version="1.0" encoding="UTF-8" standalone="yes"?>
<Relationships xmlns="http://schemas.openxmlformats.org/package/2006/relationships"><Relationship Id="rId2" Type="http://schemas.openxmlformats.org/officeDocument/2006/relationships/slide" Target="../slides/slide279.xml"/><Relationship Id="rId1" Type="http://schemas.openxmlformats.org/officeDocument/2006/relationships/notesMaster" Target="../notesMasters/notesMaster1.xml"/></Relationships>
</file>

<file path=ppt/notesSlides/_rels/notesSlide279.xml.rels><?xml version="1.0" encoding="UTF-8" standalone="yes"?>
<Relationships xmlns="http://schemas.openxmlformats.org/package/2006/relationships"><Relationship Id="rId2" Type="http://schemas.openxmlformats.org/officeDocument/2006/relationships/slide" Target="../slides/slide28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0.xml.rels><?xml version="1.0" encoding="UTF-8" standalone="yes"?>
<Relationships xmlns="http://schemas.openxmlformats.org/package/2006/relationships"><Relationship Id="rId2" Type="http://schemas.openxmlformats.org/officeDocument/2006/relationships/slide" Target="../slides/slide281.xml"/><Relationship Id="rId1" Type="http://schemas.openxmlformats.org/officeDocument/2006/relationships/notesMaster" Target="../notesMasters/notesMaster1.xml"/></Relationships>
</file>

<file path=ppt/notesSlides/_rels/notesSlide281.xml.rels><?xml version="1.0" encoding="UTF-8" standalone="yes"?>
<Relationships xmlns="http://schemas.openxmlformats.org/package/2006/relationships"><Relationship Id="rId2" Type="http://schemas.openxmlformats.org/officeDocument/2006/relationships/slide" Target="../slides/slide282.xml"/><Relationship Id="rId1" Type="http://schemas.openxmlformats.org/officeDocument/2006/relationships/notesMaster" Target="../notesMasters/notesMaster1.xml"/></Relationships>
</file>

<file path=ppt/notesSlides/_rels/notesSlide282.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283.xml.rels><?xml version="1.0" encoding="UTF-8" standalone="yes"?>
<Relationships xmlns="http://schemas.openxmlformats.org/package/2006/relationships"><Relationship Id="rId2" Type="http://schemas.openxmlformats.org/officeDocument/2006/relationships/slide" Target="../slides/slide284.xml"/><Relationship Id="rId1" Type="http://schemas.openxmlformats.org/officeDocument/2006/relationships/notesMaster" Target="../notesMasters/notesMaster1.xml"/></Relationships>
</file>

<file path=ppt/notesSlides/_rels/notesSlide284.xml.rels><?xml version="1.0" encoding="UTF-8" standalone="yes"?>
<Relationships xmlns="http://schemas.openxmlformats.org/package/2006/relationships"><Relationship Id="rId2" Type="http://schemas.openxmlformats.org/officeDocument/2006/relationships/slide" Target="../slides/slide285.xml"/><Relationship Id="rId1" Type="http://schemas.openxmlformats.org/officeDocument/2006/relationships/notesMaster" Target="../notesMasters/notesMaster1.xml"/></Relationships>
</file>

<file path=ppt/notesSlides/_rels/notesSlide285.xml.rels><?xml version="1.0" encoding="UTF-8" standalone="yes"?>
<Relationships xmlns="http://schemas.openxmlformats.org/package/2006/relationships"><Relationship Id="rId2" Type="http://schemas.openxmlformats.org/officeDocument/2006/relationships/slide" Target="../slides/slide286.xml"/><Relationship Id="rId1" Type="http://schemas.openxmlformats.org/officeDocument/2006/relationships/notesMaster" Target="../notesMasters/notesMaster1.xml"/></Relationships>
</file>

<file path=ppt/notesSlides/_rels/notesSlide286.xml.rels><?xml version="1.0" encoding="UTF-8" standalone="yes"?>
<Relationships xmlns="http://schemas.openxmlformats.org/package/2006/relationships"><Relationship Id="rId2" Type="http://schemas.openxmlformats.org/officeDocument/2006/relationships/slide" Target="../slides/slide287.xml"/><Relationship Id="rId1" Type="http://schemas.openxmlformats.org/officeDocument/2006/relationships/notesMaster" Target="../notesMasters/notesMaster1.xml"/></Relationships>
</file>

<file path=ppt/notesSlides/_rels/notesSlide287.xml.rels><?xml version="1.0" encoding="UTF-8" standalone="yes"?>
<Relationships xmlns="http://schemas.openxmlformats.org/package/2006/relationships"><Relationship Id="rId2" Type="http://schemas.openxmlformats.org/officeDocument/2006/relationships/slide" Target="../slides/slide288.xml"/><Relationship Id="rId1" Type="http://schemas.openxmlformats.org/officeDocument/2006/relationships/notesMaster" Target="../notesMasters/notesMaster1.xml"/></Relationships>
</file>

<file path=ppt/notesSlides/_rels/notesSlide288.xml.rels><?xml version="1.0" encoding="UTF-8" standalone="yes"?>
<Relationships xmlns="http://schemas.openxmlformats.org/package/2006/relationships"><Relationship Id="rId2" Type="http://schemas.openxmlformats.org/officeDocument/2006/relationships/slide" Target="../slides/slide289.xml"/><Relationship Id="rId1" Type="http://schemas.openxmlformats.org/officeDocument/2006/relationships/notesMaster" Target="../notesMasters/notesMaster1.xml"/></Relationships>
</file>

<file path=ppt/notesSlides/_rels/notesSlide289.xml.rels><?xml version="1.0" encoding="UTF-8" standalone="yes"?>
<Relationships xmlns="http://schemas.openxmlformats.org/package/2006/relationships"><Relationship Id="rId2" Type="http://schemas.openxmlformats.org/officeDocument/2006/relationships/slide" Target="../slides/slide29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0.xml.rels><?xml version="1.0" encoding="UTF-8" standalone="yes"?>
<Relationships xmlns="http://schemas.openxmlformats.org/package/2006/relationships"><Relationship Id="rId2" Type="http://schemas.openxmlformats.org/officeDocument/2006/relationships/slide" Target="../slides/slide291.xml"/><Relationship Id="rId1" Type="http://schemas.openxmlformats.org/officeDocument/2006/relationships/notesMaster" Target="../notesMasters/notesMaster1.xml"/></Relationships>
</file>

<file path=ppt/notesSlides/_rels/notesSlide291.xml.rels><?xml version="1.0" encoding="UTF-8" standalone="yes"?>
<Relationships xmlns="http://schemas.openxmlformats.org/package/2006/relationships"><Relationship Id="rId2" Type="http://schemas.openxmlformats.org/officeDocument/2006/relationships/slide" Target="../slides/slide292.xml"/><Relationship Id="rId1" Type="http://schemas.openxmlformats.org/officeDocument/2006/relationships/notesMaster" Target="../notesMasters/notesMaster1.xml"/></Relationships>
</file>

<file path=ppt/notesSlides/_rels/notesSlide292.xml.rels><?xml version="1.0" encoding="UTF-8" standalone="yes"?>
<Relationships xmlns="http://schemas.openxmlformats.org/package/2006/relationships"><Relationship Id="rId2" Type="http://schemas.openxmlformats.org/officeDocument/2006/relationships/slide" Target="../slides/slide293.xml"/><Relationship Id="rId1" Type="http://schemas.openxmlformats.org/officeDocument/2006/relationships/notesMaster" Target="../notesMasters/notesMaster1.xml"/></Relationships>
</file>

<file path=ppt/notesSlides/_rels/notesSlide293.xml.rels><?xml version="1.0" encoding="UTF-8" standalone="yes"?>
<Relationships xmlns="http://schemas.openxmlformats.org/package/2006/relationships"><Relationship Id="rId2" Type="http://schemas.openxmlformats.org/officeDocument/2006/relationships/slide" Target="../slides/slide294.xml"/><Relationship Id="rId1" Type="http://schemas.openxmlformats.org/officeDocument/2006/relationships/notesMaster" Target="../notesMasters/notesMaster1.xml"/></Relationships>
</file>

<file path=ppt/notesSlides/_rels/notesSlide294.xml.rels><?xml version="1.0" encoding="UTF-8" standalone="yes"?>
<Relationships xmlns="http://schemas.openxmlformats.org/package/2006/relationships"><Relationship Id="rId2" Type="http://schemas.openxmlformats.org/officeDocument/2006/relationships/slide" Target="../slides/slide295.xml"/><Relationship Id="rId1" Type="http://schemas.openxmlformats.org/officeDocument/2006/relationships/notesMaster" Target="../notesMasters/notesMaster1.xml"/></Relationships>
</file>

<file path=ppt/notesSlides/_rels/notesSlide295.xml.rels><?xml version="1.0" encoding="UTF-8" standalone="yes"?>
<Relationships xmlns="http://schemas.openxmlformats.org/package/2006/relationships"><Relationship Id="rId2" Type="http://schemas.openxmlformats.org/officeDocument/2006/relationships/slide" Target="../slides/slide296.xml"/><Relationship Id="rId1" Type="http://schemas.openxmlformats.org/officeDocument/2006/relationships/notesMaster" Target="../notesMasters/notesMaster1.xml"/></Relationships>
</file>

<file path=ppt/notesSlides/_rels/notesSlide296.xml.rels><?xml version="1.0" encoding="UTF-8" standalone="yes"?>
<Relationships xmlns="http://schemas.openxmlformats.org/package/2006/relationships"><Relationship Id="rId2" Type="http://schemas.openxmlformats.org/officeDocument/2006/relationships/slide" Target="../slides/slide297.xml"/><Relationship Id="rId1" Type="http://schemas.openxmlformats.org/officeDocument/2006/relationships/notesMaster" Target="../notesMasters/notesMaster1.xml"/></Relationships>
</file>

<file path=ppt/notesSlides/_rels/notesSlide297.xml.rels><?xml version="1.0" encoding="UTF-8" standalone="yes"?>
<Relationships xmlns="http://schemas.openxmlformats.org/package/2006/relationships"><Relationship Id="rId2" Type="http://schemas.openxmlformats.org/officeDocument/2006/relationships/slide" Target="../slides/slide298.xml"/><Relationship Id="rId1" Type="http://schemas.openxmlformats.org/officeDocument/2006/relationships/notesMaster" Target="../notesMasters/notesMaster1.xml"/></Relationships>
</file>

<file path=ppt/notesSlides/_rels/notesSlide298.xml.rels><?xml version="1.0" encoding="UTF-8" standalone="yes"?>
<Relationships xmlns="http://schemas.openxmlformats.org/package/2006/relationships"><Relationship Id="rId2" Type="http://schemas.openxmlformats.org/officeDocument/2006/relationships/slide" Target="../slides/slide299.xml"/><Relationship Id="rId1" Type="http://schemas.openxmlformats.org/officeDocument/2006/relationships/notesMaster" Target="../notesMasters/notesMaster1.xml"/></Relationships>
</file>

<file path=ppt/notesSlides/_rels/notesSlide299.xml.rels><?xml version="1.0" encoding="UTF-8" standalone="yes"?>
<Relationships xmlns="http://schemas.openxmlformats.org/package/2006/relationships"><Relationship Id="rId2" Type="http://schemas.openxmlformats.org/officeDocument/2006/relationships/slide" Target="../slides/slide30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00.xml.rels><?xml version="1.0" encoding="UTF-8" standalone="yes"?>
<Relationships xmlns="http://schemas.openxmlformats.org/package/2006/relationships"><Relationship Id="rId2" Type="http://schemas.openxmlformats.org/officeDocument/2006/relationships/slide" Target="../slides/slide301.xml"/><Relationship Id="rId1" Type="http://schemas.openxmlformats.org/officeDocument/2006/relationships/notesMaster" Target="../notesMasters/notesMaster1.xml"/></Relationships>
</file>

<file path=ppt/notesSlides/_rels/notesSlide301.xml.rels><?xml version="1.0" encoding="UTF-8" standalone="yes"?>
<Relationships xmlns="http://schemas.openxmlformats.org/package/2006/relationships"><Relationship Id="rId2" Type="http://schemas.openxmlformats.org/officeDocument/2006/relationships/slide" Target="../slides/slide302.xml"/><Relationship Id="rId1" Type="http://schemas.openxmlformats.org/officeDocument/2006/relationships/notesMaster" Target="../notesMasters/notesMaster1.xml"/></Relationships>
</file>

<file path=ppt/notesSlides/_rels/notesSlide302.xml.rels><?xml version="1.0" encoding="UTF-8" standalone="yes"?>
<Relationships xmlns="http://schemas.openxmlformats.org/package/2006/relationships"><Relationship Id="rId2" Type="http://schemas.openxmlformats.org/officeDocument/2006/relationships/slide" Target="../slides/slide303.xml"/><Relationship Id="rId1" Type="http://schemas.openxmlformats.org/officeDocument/2006/relationships/notesMaster" Target="../notesMasters/notesMaster1.xml"/></Relationships>
</file>

<file path=ppt/notesSlides/_rels/notesSlide303.xml.rels><?xml version="1.0" encoding="UTF-8" standalone="yes"?>
<Relationships xmlns="http://schemas.openxmlformats.org/package/2006/relationships"><Relationship Id="rId2" Type="http://schemas.openxmlformats.org/officeDocument/2006/relationships/slide" Target="../slides/slide304.xml"/><Relationship Id="rId1" Type="http://schemas.openxmlformats.org/officeDocument/2006/relationships/notesMaster" Target="../notesMasters/notesMaster1.xml"/></Relationships>
</file>

<file path=ppt/notesSlides/_rels/notesSlide304.xml.rels><?xml version="1.0" encoding="UTF-8" standalone="yes"?>
<Relationships xmlns="http://schemas.openxmlformats.org/package/2006/relationships"><Relationship Id="rId2" Type="http://schemas.openxmlformats.org/officeDocument/2006/relationships/slide" Target="../slides/slide305.xml"/><Relationship Id="rId1" Type="http://schemas.openxmlformats.org/officeDocument/2006/relationships/notesMaster" Target="../notesMasters/notesMaster1.xml"/></Relationships>
</file>

<file path=ppt/notesSlides/_rels/notesSlide305.xml.rels><?xml version="1.0" encoding="UTF-8" standalone="yes"?>
<Relationships xmlns="http://schemas.openxmlformats.org/package/2006/relationships"><Relationship Id="rId2" Type="http://schemas.openxmlformats.org/officeDocument/2006/relationships/slide" Target="../slides/slide306.xml"/><Relationship Id="rId1" Type="http://schemas.openxmlformats.org/officeDocument/2006/relationships/notesMaster" Target="../notesMasters/notesMaster1.xml"/></Relationships>
</file>

<file path=ppt/notesSlides/_rels/notesSlide306.xml.rels><?xml version="1.0" encoding="UTF-8" standalone="yes"?>
<Relationships xmlns="http://schemas.openxmlformats.org/package/2006/relationships"><Relationship Id="rId2" Type="http://schemas.openxmlformats.org/officeDocument/2006/relationships/slide" Target="../slides/slide307.xml"/><Relationship Id="rId1" Type="http://schemas.openxmlformats.org/officeDocument/2006/relationships/notesMaster" Target="../notesMasters/notesMaster1.xml"/></Relationships>
</file>

<file path=ppt/notesSlides/_rels/notesSlide307.xml.rels><?xml version="1.0" encoding="UTF-8" standalone="yes"?>
<Relationships xmlns="http://schemas.openxmlformats.org/package/2006/relationships"><Relationship Id="rId2" Type="http://schemas.openxmlformats.org/officeDocument/2006/relationships/slide" Target="../slides/slide308.xml"/><Relationship Id="rId1" Type="http://schemas.openxmlformats.org/officeDocument/2006/relationships/notesMaster" Target="../notesMasters/notesMaster1.xml"/></Relationships>
</file>

<file path=ppt/notesSlides/_rels/notesSlide308.xml.rels><?xml version="1.0" encoding="UTF-8" standalone="yes"?>
<Relationships xmlns="http://schemas.openxmlformats.org/package/2006/relationships"><Relationship Id="rId2" Type="http://schemas.openxmlformats.org/officeDocument/2006/relationships/slide" Target="../slides/slide309.xml"/><Relationship Id="rId1" Type="http://schemas.openxmlformats.org/officeDocument/2006/relationships/notesMaster" Target="../notesMasters/notesMaster1.xml"/></Relationships>
</file>

<file path=ppt/notesSlides/_rels/notesSlide309.xml.rels><?xml version="1.0" encoding="UTF-8" standalone="yes"?>
<Relationships xmlns="http://schemas.openxmlformats.org/package/2006/relationships"><Relationship Id="rId2" Type="http://schemas.openxmlformats.org/officeDocument/2006/relationships/slide" Target="../slides/slide31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0.xml.rels><?xml version="1.0" encoding="UTF-8" standalone="yes"?>
<Relationships xmlns="http://schemas.openxmlformats.org/package/2006/relationships"><Relationship Id="rId2" Type="http://schemas.openxmlformats.org/officeDocument/2006/relationships/slide" Target="../slides/slide311.xml"/><Relationship Id="rId1" Type="http://schemas.openxmlformats.org/officeDocument/2006/relationships/notesMaster" Target="../notesMasters/notesMaster1.xml"/></Relationships>
</file>

<file path=ppt/notesSlides/_rels/notesSlide311.xml.rels><?xml version="1.0" encoding="UTF-8" standalone="yes"?>
<Relationships xmlns="http://schemas.openxmlformats.org/package/2006/relationships"><Relationship Id="rId2" Type="http://schemas.openxmlformats.org/officeDocument/2006/relationships/slide" Target="../slides/slide312.xml"/><Relationship Id="rId1" Type="http://schemas.openxmlformats.org/officeDocument/2006/relationships/notesMaster" Target="../notesMasters/notesMaster1.xml"/></Relationships>
</file>

<file path=ppt/notesSlides/_rels/notesSlide312.xml.rels><?xml version="1.0" encoding="UTF-8" standalone="yes"?>
<Relationships xmlns="http://schemas.openxmlformats.org/package/2006/relationships"><Relationship Id="rId2" Type="http://schemas.openxmlformats.org/officeDocument/2006/relationships/slide" Target="../slides/slide313.xml"/><Relationship Id="rId1" Type="http://schemas.openxmlformats.org/officeDocument/2006/relationships/notesMaster" Target="../notesMasters/notesMaster1.xml"/></Relationships>
</file>

<file path=ppt/notesSlides/_rels/notesSlide313.xml.rels><?xml version="1.0" encoding="UTF-8" standalone="yes"?>
<Relationships xmlns="http://schemas.openxmlformats.org/package/2006/relationships"><Relationship Id="rId2" Type="http://schemas.openxmlformats.org/officeDocument/2006/relationships/slide" Target="../slides/slide314.xml"/><Relationship Id="rId1" Type="http://schemas.openxmlformats.org/officeDocument/2006/relationships/notesMaster" Target="../notesMasters/notesMaster1.xml"/></Relationships>
</file>

<file path=ppt/notesSlides/_rels/notesSlide314.xml.rels><?xml version="1.0" encoding="UTF-8" standalone="yes"?>
<Relationships xmlns="http://schemas.openxmlformats.org/package/2006/relationships"><Relationship Id="rId2" Type="http://schemas.openxmlformats.org/officeDocument/2006/relationships/slide" Target="../slides/slide315.xml"/><Relationship Id="rId1" Type="http://schemas.openxmlformats.org/officeDocument/2006/relationships/notesMaster" Target="../notesMasters/notesMaster1.xml"/></Relationships>
</file>

<file path=ppt/notesSlides/_rels/notesSlide315.xml.rels><?xml version="1.0" encoding="UTF-8" standalone="yes"?>
<Relationships xmlns="http://schemas.openxmlformats.org/package/2006/relationships"><Relationship Id="rId2" Type="http://schemas.openxmlformats.org/officeDocument/2006/relationships/slide" Target="../slides/slide316.xml"/><Relationship Id="rId1" Type="http://schemas.openxmlformats.org/officeDocument/2006/relationships/notesMaster" Target="../notesMasters/notesMaster1.xml"/></Relationships>
</file>

<file path=ppt/notesSlides/_rels/notesSlide316.xml.rels><?xml version="1.0" encoding="UTF-8" standalone="yes"?>
<Relationships xmlns="http://schemas.openxmlformats.org/package/2006/relationships"><Relationship Id="rId2" Type="http://schemas.openxmlformats.org/officeDocument/2006/relationships/slide" Target="../slides/slide317.xml"/><Relationship Id="rId1" Type="http://schemas.openxmlformats.org/officeDocument/2006/relationships/notesMaster" Target="../notesMasters/notesMaster1.xml"/></Relationships>
</file>

<file path=ppt/notesSlides/_rels/notesSlide317.xml.rels><?xml version="1.0" encoding="UTF-8" standalone="yes"?>
<Relationships xmlns="http://schemas.openxmlformats.org/package/2006/relationships"><Relationship Id="rId2" Type="http://schemas.openxmlformats.org/officeDocument/2006/relationships/slide" Target="../slides/slide318.xml"/><Relationship Id="rId1" Type="http://schemas.openxmlformats.org/officeDocument/2006/relationships/notesMaster" Target="../notesMasters/notesMaster1.xml"/></Relationships>
</file>

<file path=ppt/notesSlides/_rels/notesSlide318.xml.rels><?xml version="1.0" encoding="UTF-8" standalone="yes"?>
<Relationships xmlns="http://schemas.openxmlformats.org/package/2006/relationships"><Relationship Id="rId2" Type="http://schemas.openxmlformats.org/officeDocument/2006/relationships/slide" Target="../slides/slide319.xml"/><Relationship Id="rId1" Type="http://schemas.openxmlformats.org/officeDocument/2006/relationships/notesMaster" Target="../notesMasters/notesMaster1.xml"/></Relationships>
</file>

<file path=ppt/notesSlides/_rels/notesSlide319.xml.rels><?xml version="1.0" encoding="UTF-8" standalone="yes"?>
<Relationships xmlns="http://schemas.openxmlformats.org/package/2006/relationships"><Relationship Id="rId2" Type="http://schemas.openxmlformats.org/officeDocument/2006/relationships/slide" Target="../slides/slide32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0.xml.rels><?xml version="1.0" encoding="UTF-8" standalone="yes"?>
<Relationships xmlns="http://schemas.openxmlformats.org/package/2006/relationships"><Relationship Id="rId2" Type="http://schemas.openxmlformats.org/officeDocument/2006/relationships/slide" Target="../slides/slide321.xml"/><Relationship Id="rId1" Type="http://schemas.openxmlformats.org/officeDocument/2006/relationships/notesMaster" Target="../notesMasters/notesMaster1.xml"/></Relationships>
</file>

<file path=ppt/notesSlides/_rels/notesSlide321.xml.rels><?xml version="1.0" encoding="UTF-8" standalone="yes"?>
<Relationships xmlns="http://schemas.openxmlformats.org/package/2006/relationships"><Relationship Id="rId2" Type="http://schemas.openxmlformats.org/officeDocument/2006/relationships/slide" Target="../slides/slide322.xml"/><Relationship Id="rId1" Type="http://schemas.openxmlformats.org/officeDocument/2006/relationships/notesMaster" Target="../notesMasters/notesMaster1.xml"/></Relationships>
</file>

<file path=ppt/notesSlides/_rels/notesSlide322.xml.rels><?xml version="1.0" encoding="UTF-8" standalone="yes"?>
<Relationships xmlns="http://schemas.openxmlformats.org/package/2006/relationships"><Relationship Id="rId2" Type="http://schemas.openxmlformats.org/officeDocument/2006/relationships/slide" Target="../slides/slide323.xml"/><Relationship Id="rId1" Type="http://schemas.openxmlformats.org/officeDocument/2006/relationships/notesMaster" Target="../notesMasters/notesMaster1.xml"/></Relationships>
</file>

<file path=ppt/notesSlides/_rels/notesSlide323.xml.rels><?xml version="1.0" encoding="UTF-8" standalone="yes"?>
<Relationships xmlns="http://schemas.openxmlformats.org/package/2006/relationships"><Relationship Id="rId2" Type="http://schemas.openxmlformats.org/officeDocument/2006/relationships/slide" Target="../slides/slide324.xml"/><Relationship Id="rId1" Type="http://schemas.openxmlformats.org/officeDocument/2006/relationships/notesMaster" Target="../notesMasters/notesMaster1.xml"/></Relationships>
</file>

<file path=ppt/notesSlides/_rels/notesSlide324.xml.rels><?xml version="1.0" encoding="UTF-8" standalone="yes"?>
<Relationships xmlns="http://schemas.openxmlformats.org/package/2006/relationships"><Relationship Id="rId2" Type="http://schemas.openxmlformats.org/officeDocument/2006/relationships/slide" Target="../slides/slide325.xml"/><Relationship Id="rId1" Type="http://schemas.openxmlformats.org/officeDocument/2006/relationships/notesMaster" Target="../notesMasters/notesMaster1.xml"/></Relationships>
</file>

<file path=ppt/notesSlides/_rels/notesSlide325.xml.rels><?xml version="1.0" encoding="UTF-8" standalone="yes"?>
<Relationships xmlns="http://schemas.openxmlformats.org/package/2006/relationships"><Relationship Id="rId2" Type="http://schemas.openxmlformats.org/officeDocument/2006/relationships/slide" Target="../slides/slide326.xml"/><Relationship Id="rId1" Type="http://schemas.openxmlformats.org/officeDocument/2006/relationships/notesMaster" Target="../notesMasters/notesMaster1.xml"/></Relationships>
</file>

<file path=ppt/notesSlides/_rels/notesSlide326.xml.rels><?xml version="1.0" encoding="UTF-8" standalone="yes"?>
<Relationships xmlns="http://schemas.openxmlformats.org/package/2006/relationships"><Relationship Id="rId2" Type="http://schemas.openxmlformats.org/officeDocument/2006/relationships/slide" Target="../slides/slide327.xml"/><Relationship Id="rId1" Type="http://schemas.openxmlformats.org/officeDocument/2006/relationships/notesMaster" Target="../notesMasters/notesMaster1.xml"/></Relationships>
</file>

<file path=ppt/notesSlides/_rels/notesSlide327.xml.rels><?xml version="1.0" encoding="UTF-8" standalone="yes"?>
<Relationships xmlns="http://schemas.openxmlformats.org/package/2006/relationships"><Relationship Id="rId2" Type="http://schemas.openxmlformats.org/officeDocument/2006/relationships/slide" Target="../slides/slide328.xml"/><Relationship Id="rId1" Type="http://schemas.openxmlformats.org/officeDocument/2006/relationships/notesMaster" Target="../notesMasters/notesMaster1.xml"/></Relationships>
</file>

<file path=ppt/notesSlides/_rels/notesSlide328.xml.rels><?xml version="1.0" encoding="UTF-8" standalone="yes"?>
<Relationships xmlns="http://schemas.openxmlformats.org/package/2006/relationships"><Relationship Id="rId2" Type="http://schemas.openxmlformats.org/officeDocument/2006/relationships/slide" Target="../slides/slide329.xml"/><Relationship Id="rId1" Type="http://schemas.openxmlformats.org/officeDocument/2006/relationships/notesMaster" Target="../notesMasters/notesMaster1.xml"/></Relationships>
</file>

<file path=ppt/notesSlides/_rels/notesSlide329.xml.rels><?xml version="1.0" encoding="UTF-8" standalone="yes"?>
<Relationships xmlns="http://schemas.openxmlformats.org/package/2006/relationships"><Relationship Id="rId2" Type="http://schemas.openxmlformats.org/officeDocument/2006/relationships/slide" Target="../slides/slide33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0.xml.rels><?xml version="1.0" encoding="UTF-8" standalone="yes"?>
<Relationships xmlns="http://schemas.openxmlformats.org/package/2006/relationships"><Relationship Id="rId2" Type="http://schemas.openxmlformats.org/officeDocument/2006/relationships/slide" Target="../slides/slide331.xml"/><Relationship Id="rId1" Type="http://schemas.openxmlformats.org/officeDocument/2006/relationships/notesMaster" Target="../notesMasters/notesMaster1.xml"/></Relationships>
</file>

<file path=ppt/notesSlides/_rels/notesSlide331.xml.rels><?xml version="1.0" encoding="UTF-8" standalone="yes"?>
<Relationships xmlns="http://schemas.openxmlformats.org/package/2006/relationships"><Relationship Id="rId2" Type="http://schemas.openxmlformats.org/officeDocument/2006/relationships/slide" Target="../slides/slide332.xml"/><Relationship Id="rId1" Type="http://schemas.openxmlformats.org/officeDocument/2006/relationships/notesMaster" Target="../notesMasters/notesMaster1.xml"/></Relationships>
</file>

<file path=ppt/notesSlides/_rels/notesSlide332.xml.rels><?xml version="1.0" encoding="UTF-8" standalone="yes"?>
<Relationships xmlns="http://schemas.openxmlformats.org/package/2006/relationships"><Relationship Id="rId2" Type="http://schemas.openxmlformats.org/officeDocument/2006/relationships/slide" Target="../slides/slide333.xml"/><Relationship Id="rId1" Type="http://schemas.openxmlformats.org/officeDocument/2006/relationships/notesMaster" Target="../notesMasters/notesMaster1.xml"/></Relationships>
</file>

<file path=ppt/notesSlides/_rels/notesSlide333.xml.rels><?xml version="1.0" encoding="UTF-8" standalone="yes"?>
<Relationships xmlns="http://schemas.openxmlformats.org/package/2006/relationships"><Relationship Id="rId2" Type="http://schemas.openxmlformats.org/officeDocument/2006/relationships/slide" Target="../slides/slide334.xml"/><Relationship Id="rId1" Type="http://schemas.openxmlformats.org/officeDocument/2006/relationships/notesMaster" Target="../notesMasters/notesMaster1.xml"/></Relationships>
</file>

<file path=ppt/notesSlides/_rels/notesSlide334.xml.rels><?xml version="1.0" encoding="UTF-8" standalone="yes"?>
<Relationships xmlns="http://schemas.openxmlformats.org/package/2006/relationships"><Relationship Id="rId2" Type="http://schemas.openxmlformats.org/officeDocument/2006/relationships/slide" Target="../slides/slide335.xml"/><Relationship Id="rId1" Type="http://schemas.openxmlformats.org/officeDocument/2006/relationships/notesMaster" Target="../notesMasters/notesMaster1.xml"/></Relationships>
</file>

<file path=ppt/notesSlides/_rels/notesSlide335.xml.rels><?xml version="1.0" encoding="UTF-8" standalone="yes"?>
<Relationships xmlns="http://schemas.openxmlformats.org/package/2006/relationships"><Relationship Id="rId2" Type="http://schemas.openxmlformats.org/officeDocument/2006/relationships/slide" Target="../slides/slide336.xml"/><Relationship Id="rId1" Type="http://schemas.openxmlformats.org/officeDocument/2006/relationships/notesMaster" Target="../notesMasters/notesMaster1.xml"/></Relationships>
</file>

<file path=ppt/notesSlides/_rels/notesSlide336.xml.rels><?xml version="1.0" encoding="UTF-8" standalone="yes"?>
<Relationships xmlns="http://schemas.openxmlformats.org/package/2006/relationships"><Relationship Id="rId2" Type="http://schemas.openxmlformats.org/officeDocument/2006/relationships/slide" Target="../slides/slide337.xml"/><Relationship Id="rId1" Type="http://schemas.openxmlformats.org/officeDocument/2006/relationships/notesMaster" Target="../notesMasters/notesMaster1.xml"/></Relationships>
</file>

<file path=ppt/notesSlides/_rels/notesSlide337.xml.rels><?xml version="1.0" encoding="UTF-8" standalone="yes"?>
<Relationships xmlns="http://schemas.openxmlformats.org/package/2006/relationships"><Relationship Id="rId2" Type="http://schemas.openxmlformats.org/officeDocument/2006/relationships/slide" Target="../slides/slide338.xml"/><Relationship Id="rId1" Type="http://schemas.openxmlformats.org/officeDocument/2006/relationships/notesMaster" Target="../notesMasters/notesMaster1.xml"/></Relationships>
</file>

<file path=ppt/notesSlides/_rels/notesSlide338.xml.rels><?xml version="1.0" encoding="UTF-8" standalone="yes"?>
<Relationships xmlns="http://schemas.openxmlformats.org/package/2006/relationships"><Relationship Id="rId2" Type="http://schemas.openxmlformats.org/officeDocument/2006/relationships/slide" Target="../slides/slide339.xml"/><Relationship Id="rId1" Type="http://schemas.openxmlformats.org/officeDocument/2006/relationships/notesMaster" Target="../notesMasters/notesMaster1.xml"/></Relationships>
</file>

<file path=ppt/notesSlides/_rels/notesSlide339.xml.rels><?xml version="1.0" encoding="UTF-8" standalone="yes"?>
<Relationships xmlns="http://schemas.openxmlformats.org/package/2006/relationships"><Relationship Id="rId2" Type="http://schemas.openxmlformats.org/officeDocument/2006/relationships/slide" Target="../slides/slide3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0.xml.rels><?xml version="1.0" encoding="UTF-8" standalone="yes"?>
<Relationships xmlns="http://schemas.openxmlformats.org/package/2006/relationships"><Relationship Id="rId2" Type="http://schemas.openxmlformats.org/officeDocument/2006/relationships/slide" Target="../slides/slide341.xml"/><Relationship Id="rId1" Type="http://schemas.openxmlformats.org/officeDocument/2006/relationships/notesMaster" Target="../notesMasters/notesMaster1.xml"/></Relationships>
</file>

<file path=ppt/notesSlides/_rels/notesSlide341.xml.rels><?xml version="1.0" encoding="UTF-8" standalone="yes"?>
<Relationships xmlns="http://schemas.openxmlformats.org/package/2006/relationships"><Relationship Id="rId2" Type="http://schemas.openxmlformats.org/officeDocument/2006/relationships/slide" Target="../slides/slide342.xml"/><Relationship Id="rId1" Type="http://schemas.openxmlformats.org/officeDocument/2006/relationships/notesMaster" Target="../notesMasters/notesMaster1.xml"/></Relationships>
</file>

<file path=ppt/notesSlides/_rels/notesSlide342.xml.rels><?xml version="1.0" encoding="UTF-8" standalone="yes"?>
<Relationships xmlns="http://schemas.openxmlformats.org/package/2006/relationships"><Relationship Id="rId2" Type="http://schemas.openxmlformats.org/officeDocument/2006/relationships/slide" Target="../slides/slide343.xml"/><Relationship Id="rId1" Type="http://schemas.openxmlformats.org/officeDocument/2006/relationships/notesMaster" Target="../notesMasters/notesMaster1.xml"/></Relationships>
</file>

<file path=ppt/notesSlides/_rels/notesSlide343.xml.rels><?xml version="1.0" encoding="UTF-8" standalone="yes"?>
<Relationships xmlns="http://schemas.openxmlformats.org/package/2006/relationships"><Relationship Id="rId2" Type="http://schemas.openxmlformats.org/officeDocument/2006/relationships/slide" Target="../slides/slide344.xml"/><Relationship Id="rId1" Type="http://schemas.openxmlformats.org/officeDocument/2006/relationships/notesMaster" Target="../notesMasters/notesMaster1.xml"/></Relationships>
</file>

<file path=ppt/notesSlides/_rels/notesSlide344.xml.rels><?xml version="1.0" encoding="UTF-8" standalone="yes"?>
<Relationships xmlns="http://schemas.openxmlformats.org/package/2006/relationships"><Relationship Id="rId2" Type="http://schemas.openxmlformats.org/officeDocument/2006/relationships/slide" Target="../slides/slide345.xml"/><Relationship Id="rId1" Type="http://schemas.openxmlformats.org/officeDocument/2006/relationships/notesMaster" Target="../notesMasters/notesMaster1.xml"/></Relationships>
</file>

<file path=ppt/notesSlides/_rels/notesSlide345.xml.rels><?xml version="1.0" encoding="UTF-8" standalone="yes"?>
<Relationships xmlns="http://schemas.openxmlformats.org/package/2006/relationships"><Relationship Id="rId2" Type="http://schemas.openxmlformats.org/officeDocument/2006/relationships/slide" Target="../slides/slide346.xml"/><Relationship Id="rId1" Type="http://schemas.openxmlformats.org/officeDocument/2006/relationships/notesMaster" Target="../notesMasters/notesMaster1.xml"/></Relationships>
</file>

<file path=ppt/notesSlides/_rels/notesSlide346.xml.rels><?xml version="1.0" encoding="UTF-8" standalone="yes"?>
<Relationships xmlns="http://schemas.openxmlformats.org/package/2006/relationships"><Relationship Id="rId2" Type="http://schemas.openxmlformats.org/officeDocument/2006/relationships/slide" Target="../slides/slide347.xml"/><Relationship Id="rId1" Type="http://schemas.openxmlformats.org/officeDocument/2006/relationships/notesMaster" Target="../notesMasters/notesMaster1.xml"/></Relationships>
</file>

<file path=ppt/notesSlides/_rels/notesSlide347.xml.rels><?xml version="1.0" encoding="UTF-8" standalone="yes"?>
<Relationships xmlns="http://schemas.openxmlformats.org/package/2006/relationships"><Relationship Id="rId2" Type="http://schemas.openxmlformats.org/officeDocument/2006/relationships/slide" Target="../slides/slide348.xml"/><Relationship Id="rId1" Type="http://schemas.openxmlformats.org/officeDocument/2006/relationships/notesMaster" Target="../notesMasters/notesMaster1.xml"/></Relationships>
</file>

<file path=ppt/notesSlides/_rels/notesSlide348.xml.rels><?xml version="1.0" encoding="UTF-8" standalone="yes"?>
<Relationships xmlns="http://schemas.openxmlformats.org/package/2006/relationships"><Relationship Id="rId2" Type="http://schemas.openxmlformats.org/officeDocument/2006/relationships/slide" Target="../slides/slide349.xml"/><Relationship Id="rId1" Type="http://schemas.openxmlformats.org/officeDocument/2006/relationships/notesMaster" Target="../notesMasters/notesMaster1.xml"/></Relationships>
</file>

<file path=ppt/notesSlides/_rels/notesSlide349.xml.rels><?xml version="1.0" encoding="UTF-8" standalone="yes"?>
<Relationships xmlns="http://schemas.openxmlformats.org/package/2006/relationships"><Relationship Id="rId2" Type="http://schemas.openxmlformats.org/officeDocument/2006/relationships/slide" Target="../slides/slide35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0.xml.rels><?xml version="1.0" encoding="UTF-8" standalone="yes"?>
<Relationships xmlns="http://schemas.openxmlformats.org/package/2006/relationships"><Relationship Id="rId2" Type="http://schemas.openxmlformats.org/officeDocument/2006/relationships/slide" Target="../slides/slide351.xml"/><Relationship Id="rId1" Type="http://schemas.openxmlformats.org/officeDocument/2006/relationships/notesMaster" Target="../notesMasters/notesMaster1.xml"/></Relationships>
</file>

<file path=ppt/notesSlides/_rels/notesSlide351.xml.rels><?xml version="1.0" encoding="UTF-8" standalone="yes"?>
<Relationships xmlns="http://schemas.openxmlformats.org/package/2006/relationships"><Relationship Id="rId2" Type="http://schemas.openxmlformats.org/officeDocument/2006/relationships/slide" Target="../slides/slide352.xml"/><Relationship Id="rId1" Type="http://schemas.openxmlformats.org/officeDocument/2006/relationships/notesMaster" Target="../notesMasters/notesMaster1.xml"/></Relationships>
</file>

<file path=ppt/notesSlides/_rels/notesSlide352.xml.rels><?xml version="1.0" encoding="UTF-8" standalone="yes"?>
<Relationships xmlns="http://schemas.openxmlformats.org/package/2006/relationships"><Relationship Id="rId2" Type="http://schemas.openxmlformats.org/officeDocument/2006/relationships/slide" Target="../slides/slide353.xml"/><Relationship Id="rId1" Type="http://schemas.openxmlformats.org/officeDocument/2006/relationships/notesMaster" Target="../notesMasters/notesMaster1.xml"/></Relationships>
</file>

<file path=ppt/notesSlides/_rels/notesSlide353.xml.rels><?xml version="1.0" encoding="UTF-8" standalone="yes"?>
<Relationships xmlns="http://schemas.openxmlformats.org/package/2006/relationships"><Relationship Id="rId2" Type="http://schemas.openxmlformats.org/officeDocument/2006/relationships/slide" Target="../slides/slide354.xml"/><Relationship Id="rId1" Type="http://schemas.openxmlformats.org/officeDocument/2006/relationships/notesMaster" Target="../notesMasters/notesMaster1.xml"/></Relationships>
</file>

<file path=ppt/notesSlides/_rels/notesSlide354.xml.rels><?xml version="1.0" encoding="UTF-8" standalone="yes"?>
<Relationships xmlns="http://schemas.openxmlformats.org/package/2006/relationships"><Relationship Id="rId2" Type="http://schemas.openxmlformats.org/officeDocument/2006/relationships/slide" Target="../slides/slide355.xml"/><Relationship Id="rId1" Type="http://schemas.openxmlformats.org/officeDocument/2006/relationships/notesMaster" Target="../notesMasters/notesMaster1.xml"/></Relationships>
</file>

<file path=ppt/notesSlides/_rels/notesSlide355.xml.rels><?xml version="1.0" encoding="UTF-8" standalone="yes"?>
<Relationships xmlns="http://schemas.openxmlformats.org/package/2006/relationships"><Relationship Id="rId2" Type="http://schemas.openxmlformats.org/officeDocument/2006/relationships/slide" Target="../slides/slide356.xml"/><Relationship Id="rId1" Type="http://schemas.openxmlformats.org/officeDocument/2006/relationships/notesMaster" Target="../notesMasters/notesMaster1.xml"/></Relationships>
</file>

<file path=ppt/notesSlides/_rels/notesSlide356.xml.rels><?xml version="1.0" encoding="UTF-8" standalone="yes"?>
<Relationships xmlns="http://schemas.openxmlformats.org/package/2006/relationships"><Relationship Id="rId2" Type="http://schemas.openxmlformats.org/officeDocument/2006/relationships/slide" Target="../slides/slide357.xml"/><Relationship Id="rId1" Type="http://schemas.openxmlformats.org/officeDocument/2006/relationships/notesMaster" Target="../notesMasters/notesMaster1.xml"/></Relationships>
</file>

<file path=ppt/notesSlides/_rels/notesSlide357.xml.rels><?xml version="1.0" encoding="UTF-8" standalone="yes"?>
<Relationships xmlns="http://schemas.openxmlformats.org/package/2006/relationships"><Relationship Id="rId2" Type="http://schemas.openxmlformats.org/officeDocument/2006/relationships/slide" Target="../slides/slide358.xml"/><Relationship Id="rId1" Type="http://schemas.openxmlformats.org/officeDocument/2006/relationships/notesMaster" Target="../notesMasters/notesMaster1.xml"/></Relationships>
</file>

<file path=ppt/notesSlides/_rels/notesSlide358.xml.rels><?xml version="1.0" encoding="UTF-8" standalone="yes"?>
<Relationships xmlns="http://schemas.openxmlformats.org/package/2006/relationships"><Relationship Id="rId2" Type="http://schemas.openxmlformats.org/officeDocument/2006/relationships/slide" Target="../slides/slide359.xml"/><Relationship Id="rId1" Type="http://schemas.openxmlformats.org/officeDocument/2006/relationships/notesMaster" Target="../notesMasters/notesMaster1.xml"/></Relationships>
</file>

<file path=ppt/notesSlides/_rels/notesSlide359.xml.rels><?xml version="1.0" encoding="UTF-8" standalone="yes"?>
<Relationships xmlns="http://schemas.openxmlformats.org/package/2006/relationships"><Relationship Id="rId2" Type="http://schemas.openxmlformats.org/officeDocument/2006/relationships/slide" Target="../slides/slide36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0.xml.rels><?xml version="1.0" encoding="UTF-8" standalone="yes"?>
<Relationships xmlns="http://schemas.openxmlformats.org/package/2006/relationships"><Relationship Id="rId2" Type="http://schemas.openxmlformats.org/officeDocument/2006/relationships/slide" Target="../slides/slide361.xml"/><Relationship Id="rId1" Type="http://schemas.openxmlformats.org/officeDocument/2006/relationships/notesMaster" Target="../notesMasters/notesMaster1.xml"/></Relationships>
</file>

<file path=ppt/notesSlides/_rels/notesSlide361.xml.rels><?xml version="1.0" encoding="UTF-8" standalone="yes"?>
<Relationships xmlns="http://schemas.openxmlformats.org/package/2006/relationships"><Relationship Id="rId2" Type="http://schemas.openxmlformats.org/officeDocument/2006/relationships/slide" Target="../slides/slide362.xml"/><Relationship Id="rId1" Type="http://schemas.openxmlformats.org/officeDocument/2006/relationships/notesMaster" Target="../notesMasters/notesMaster1.xml"/></Relationships>
</file>

<file path=ppt/notesSlides/_rels/notesSlide362.xml.rels><?xml version="1.0" encoding="UTF-8" standalone="yes"?>
<Relationships xmlns="http://schemas.openxmlformats.org/package/2006/relationships"><Relationship Id="rId2" Type="http://schemas.openxmlformats.org/officeDocument/2006/relationships/slide" Target="../slides/slide363.xml"/><Relationship Id="rId1" Type="http://schemas.openxmlformats.org/officeDocument/2006/relationships/notesMaster" Target="../notesMasters/notesMaster1.xml"/></Relationships>
</file>

<file path=ppt/notesSlides/_rels/notesSlide363.xml.rels><?xml version="1.0" encoding="UTF-8" standalone="yes"?>
<Relationships xmlns="http://schemas.openxmlformats.org/package/2006/relationships"><Relationship Id="rId2" Type="http://schemas.openxmlformats.org/officeDocument/2006/relationships/slide" Target="../slides/slide364.xml"/><Relationship Id="rId1" Type="http://schemas.openxmlformats.org/officeDocument/2006/relationships/notesMaster" Target="../notesMasters/notesMaster1.xml"/></Relationships>
</file>

<file path=ppt/notesSlides/_rels/notesSlide364.xml.rels><?xml version="1.0" encoding="UTF-8" standalone="yes"?>
<Relationships xmlns="http://schemas.openxmlformats.org/package/2006/relationships"><Relationship Id="rId2" Type="http://schemas.openxmlformats.org/officeDocument/2006/relationships/slide" Target="../slides/slide365.xml"/><Relationship Id="rId1" Type="http://schemas.openxmlformats.org/officeDocument/2006/relationships/notesMaster" Target="../notesMasters/notesMaster1.xml"/></Relationships>
</file>

<file path=ppt/notesSlides/_rels/notesSlide365.xml.rels><?xml version="1.0" encoding="UTF-8" standalone="yes"?>
<Relationships xmlns="http://schemas.openxmlformats.org/package/2006/relationships"><Relationship Id="rId2" Type="http://schemas.openxmlformats.org/officeDocument/2006/relationships/slide" Target="../slides/slide366.xml"/><Relationship Id="rId1" Type="http://schemas.openxmlformats.org/officeDocument/2006/relationships/notesMaster" Target="../notesMasters/notesMaster1.xml"/></Relationships>
</file>

<file path=ppt/notesSlides/_rels/notesSlide366.xml.rels><?xml version="1.0" encoding="UTF-8" standalone="yes"?>
<Relationships xmlns="http://schemas.openxmlformats.org/package/2006/relationships"><Relationship Id="rId2" Type="http://schemas.openxmlformats.org/officeDocument/2006/relationships/slide" Target="../slides/slide367.xml"/><Relationship Id="rId1" Type="http://schemas.openxmlformats.org/officeDocument/2006/relationships/notesMaster" Target="../notesMasters/notesMaster1.xml"/></Relationships>
</file>

<file path=ppt/notesSlides/_rels/notesSlide367.xml.rels><?xml version="1.0" encoding="UTF-8" standalone="yes"?>
<Relationships xmlns="http://schemas.openxmlformats.org/package/2006/relationships"><Relationship Id="rId2" Type="http://schemas.openxmlformats.org/officeDocument/2006/relationships/slide" Target="../slides/slide368.xml"/><Relationship Id="rId1" Type="http://schemas.openxmlformats.org/officeDocument/2006/relationships/notesMaster" Target="../notesMasters/notesMaster1.xml"/></Relationships>
</file>

<file path=ppt/notesSlides/_rels/notesSlide368.xml.rels><?xml version="1.0" encoding="UTF-8" standalone="yes"?>
<Relationships xmlns="http://schemas.openxmlformats.org/package/2006/relationships"><Relationship Id="rId2" Type="http://schemas.openxmlformats.org/officeDocument/2006/relationships/slide" Target="../slides/slide369.xml"/><Relationship Id="rId1" Type="http://schemas.openxmlformats.org/officeDocument/2006/relationships/notesMaster" Target="../notesMasters/notesMaster1.xml"/></Relationships>
</file>

<file path=ppt/notesSlides/_rels/notesSlide369.xml.rels><?xml version="1.0" encoding="UTF-8" standalone="yes"?>
<Relationships xmlns="http://schemas.openxmlformats.org/package/2006/relationships"><Relationship Id="rId2" Type="http://schemas.openxmlformats.org/officeDocument/2006/relationships/slide" Target="../slides/slide37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0.xml.rels><?xml version="1.0" encoding="UTF-8" standalone="yes"?>
<Relationships xmlns="http://schemas.openxmlformats.org/package/2006/relationships"><Relationship Id="rId2" Type="http://schemas.openxmlformats.org/officeDocument/2006/relationships/slide" Target="../slides/slide371.xml"/><Relationship Id="rId1" Type="http://schemas.openxmlformats.org/officeDocument/2006/relationships/notesMaster" Target="../notesMasters/notesMaster1.xml"/></Relationships>
</file>

<file path=ppt/notesSlides/_rels/notesSlide371.xml.rels><?xml version="1.0" encoding="UTF-8" standalone="yes"?>
<Relationships xmlns="http://schemas.openxmlformats.org/package/2006/relationships"><Relationship Id="rId2" Type="http://schemas.openxmlformats.org/officeDocument/2006/relationships/slide" Target="../slides/slide372.xml"/><Relationship Id="rId1" Type="http://schemas.openxmlformats.org/officeDocument/2006/relationships/notesMaster" Target="../notesMasters/notesMaster1.xml"/></Relationships>
</file>

<file path=ppt/notesSlides/_rels/notesSlide372.xml.rels><?xml version="1.0" encoding="UTF-8" standalone="yes"?>
<Relationships xmlns="http://schemas.openxmlformats.org/package/2006/relationships"><Relationship Id="rId2" Type="http://schemas.openxmlformats.org/officeDocument/2006/relationships/slide" Target="../slides/slide373.xml"/><Relationship Id="rId1" Type="http://schemas.openxmlformats.org/officeDocument/2006/relationships/notesMaster" Target="../notesMasters/notesMaster1.xml"/></Relationships>
</file>

<file path=ppt/notesSlides/_rels/notesSlide373.xml.rels><?xml version="1.0" encoding="UTF-8" standalone="yes"?>
<Relationships xmlns="http://schemas.openxmlformats.org/package/2006/relationships"><Relationship Id="rId2" Type="http://schemas.openxmlformats.org/officeDocument/2006/relationships/slide" Target="../slides/slide374.xml"/><Relationship Id="rId1" Type="http://schemas.openxmlformats.org/officeDocument/2006/relationships/notesMaster" Target="../notesMasters/notesMaster1.xml"/></Relationships>
</file>

<file path=ppt/notesSlides/_rels/notesSlide374.xml.rels><?xml version="1.0" encoding="UTF-8" standalone="yes"?>
<Relationships xmlns="http://schemas.openxmlformats.org/package/2006/relationships"><Relationship Id="rId2" Type="http://schemas.openxmlformats.org/officeDocument/2006/relationships/slide" Target="../slides/slide375.xml"/><Relationship Id="rId1" Type="http://schemas.openxmlformats.org/officeDocument/2006/relationships/notesMaster" Target="../notesMasters/notesMaster1.xml"/></Relationships>
</file>

<file path=ppt/notesSlides/_rels/notesSlide375.xml.rels><?xml version="1.0" encoding="UTF-8" standalone="yes"?>
<Relationships xmlns="http://schemas.openxmlformats.org/package/2006/relationships"><Relationship Id="rId2" Type="http://schemas.openxmlformats.org/officeDocument/2006/relationships/slide" Target="../slides/slide376.xml"/><Relationship Id="rId1" Type="http://schemas.openxmlformats.org/officeDocument/2006/relationships/notesMaster" Target="../notesMasters/notesMaster1.xml"/></Relationships>
</file>

<file path=ppt/notesSlides/_rels/notesSlide376.xml.rels><?xml version="1.0" encoding="UTF-8" standalone="yes"?>
<Relationships xmlns="http://schemas.openxmlformats.org/package/2006/relationships"><Relationship Id="rId2" Type="http://schemas.openxmlformats.org/officeDocument/2006/relationships/slide" Target="../slides/slide377.xml"/><Relationship Id="rId1" Type="http://schemas.openxmlformats.org/officeDocument/2006/relationships/notesMaster" Target="../notesMasters/notesMaster1.xml"/></Relationships>
</file>

<file path=ppt/notesSlides/_rels/notesSlide377.xml.rels><?xml version="1.0" encoding="UTF-8" standalone="yes"?>
<Relationships xmlns="http://schemas.openxmlformats.org/package/2006/relationships"><Relationship Id="rId2" Type="http://schemas.openxmlformats.org/officeDocument/2006/relationships/slide" Target="../slides/slide378.xml"/><Relationship Id="rId1" Type="http://schemas.openxmlformats.org/officeDocument/2006/relationships/notesMaster" Target="../notesMasters/notesMaster1.xml"/></Relationships>
</file>

<file path=ppt/notesSlides/_rels/notesSlide378.xml.rels><?xml version="1.0" encoding="UTF-8" standalone="yes"?>
<Relationships xmlns="http://schemas.openxmlformats.org/package/2006/relationships"><Relationship Id="rId2" Type="http://schemas.openxmlformats.org/officeDocument/2006/relationships/slide" Target="../slides/slide379.xml"/><Relationship Id="rId1" Type="http://schemas.openxmlformats.org/officeDocument/2006/relationships/notesMaster" Target="../notesMasters/notesMaster1.xml"/></Relationships>
</file>

<file path=ppt/notesSlides/_rels/notesSlide379.xml.rels><?xml version="1.0" encoding="UTF-8" standalone="yes"?>
<Relationships xmlns="http://schemas.openxmlformats.org/package/2006/relationships"><Relationship Id="rId2" Type="http://schemas.openxmlformats.org/officeDocument/2006/relationships/slide" Target="../slides/slide38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0.xml.rels><?xml version="1.0" encoding="UTF-8" standalone="yes"?>
<Relationships xmlns="http://schemas.openxmlformats.org/package/2006/relationships"><Relationship Id="rId2" Type="http://schemas.openxmlformats.org/officeDocument/2006/relationships/slide" Target="../slides/slide381.xml"/><Relationship Id="rId1" Type="http://schemas.openxmlformats.org/officeDocument/2006/relationships/notesMaster" Target="../notesMasters/notesMaster1.xml"/></Relationships>
</file>

<file path=ppt/notesSlides/_rels/notesSlide381.xml.rels><?xml version="1.0" encoding="UTF-8" standalone="yes"?>
<Relationships xmlns="http://schemas.openxmlformats.org/package/2006/relationships"><Relationship Id="rId2" Type="http://schemas.openxmlformats.org/officeDocument/2006/relationships/slide" Target="../slides/slide382.xml"/><Relationship Id="rId1" Type="http://schemas.openxmlformats.org/officeDocument/2006/relationships/notesMaster" Target="../notesMasters/notesMaster1.xml"/></Relationships>
</file>

<file path=ppt/notesSlides/_rels/notesSlide382.xml.rels><?xml version="1.0" encoding="UTF-8" standalone="yes"?>
<Relationships xmlns="http://schemas.openxmlformats.org/package/2006/relationships"><Relationship Id="rId2" Type="http://schemas.openxmlformats.org/officeDocument/2006/relationships/slide" Target="../slides/slide383.xml"/><Relationship Id="rId1" Type="http://schemas.openxmlformats.org/officeDocument/2006/relationships/notesMaster" Target="../notesMasters/notesMaster1.xml"/></Relationships>
</file>

<file path=ppt/notesSlides/_rels/notesSlide383.xml.rels><?xml version="1.0" encoding="UTF-8" standalone="yes"?>
<Relationships xmlns="http://schemas.openxmlformats.org/package/2006/relationships"><Relationship Id="rId2" Type="http://schemas.openxmlformats.org/officeDocument/2006/relationships/slide" Target="../slides/slide384.xml"/><Relationship Id="rId1" Type="http://schemas.openxmlformats.org/officeDocument/2006/relationships/notesMaster" Target="../notesMasters/notesMaster1.xml"/></Relationships>
</file>

<file path=ppt/notesSlides/_rels/notesSlide384.xml.rels><?xml version="1.0" encoding="UTF-8" standalone="yes"?>
<Relationships xmlns="http://schemas.openxmlformats.org/package/2006/relationships"><Relationship Id="rId2" Type="http://schemas.openxmlformats.org/officeDocument/2006/relationships/slide" Target="../slides/slide385.xml"/><Relationship Id="rId1" Type="http://schemas.openxmlformats.org/officeDocument/2006/relationships/notesMaster" Target="../notesMasters/notesMaster1.xml"/></Relationships>
</file>

<file path=ppt/notesSlides/_rels/notesSlide385.xml.rels><?xml version="1.0" encoding="UTF-8" standalone="yes"?>
<Relationships xmlns="http://schemas.openxmlformats.org/package/2006/relationships"><Relationship Id="rId2" Type="http://schemas.openxmlformats.org/officeDocument/2006/relationships/slide" Target="../slides/slide386.xml"/><Relationship Id="rId1" Type="http://schemas.openxmlformats.org/officeDocument/2006/relationships/notesMaster" Target="../notesMasters/notesMaster1.xml"/></Relationships>
</file>

<file path=ppt/notesSlides/_rels/notesSlide386.xml.rels><?xml version="1.0" encoding="UTF-8" standalone="yes"?>
<Relationships xmlns="http://schemas.openxmlformats.org/package/2006/relationships"><Relationship Id="rId2" Type="http://schemas.openxmlformats.org/officeDocument/2006/relationships/slide" Target="../slides/slide387.xml"/><Relationship Id="rId1" Type="http://schemas.openxmlformats.org/officeDocument/2006/relationships/notesMaster" Target="../notesMasters/notesMaster1.xml"/></Relationships>
</file>

<file path=ppt/notesSlides/_rels/notesSlide387.xml.rels><?xml version="1.0" encoding="UTF-8" standalone="yes"?>
<Relationships xmlns="http://schemas.openxmlformats.org/package/2006/relationships"><Relationship Id="rId2" Type="http://schemas.openxmlformats.org/officeDocument/2006/relationships/slide" Target="../slides/slide388.xml"/><Relationship Id="rId1" Type="http://schemas.openxmlformats.org/officeDocument/2006/relationships/notesMaster" Target="../notesMasters/notesMaster1.xml"/></Relationships>
</file>

<file path=ppt/notesSlides/_rels/notesSlide388.xml.rels><?xml version="1.0" encoding="UTF-8" standalone="yes"?>
<Relationships xmlns="http://schemas.openxmlformats.org/package/2006/relationships"><Relationship Id="rId2" Type="http://schemas.openxmlformats.org/officeDocument/2006/relationships/slide" Target="../slides/slide389.xml"/><Relationship Id="rId1" Type="http://schemas.openxmlformats.org/officeDocument/2006/relationships/notesMaster" Target="../notesMasters/notesMaster1.xml"/></Relationships>
</file>

<file path=ppt/notesSlides/_rels/notesSlide389.xml.rels><?xml version="1.0" encoding="UTF-8" standalone="yes"?>
<Relationships xmlns="http://schemas.openxmlformats.org/package/2006/relationships"><Relationship Id="rId2" Type="http://schemas.openxmlformats.org/officeDocument/2006/relationships/slide" Target="../slides/slide39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0.xml.rels><?xml version="1.0" encoding="UTF-8" standalone="yes"?>
<Relationships xmlns="http://schemas.openxmlformats.org/package/2006/relationships"><Relationship Id="rId2" Type="http://schemas.openxmlformats.org/officeDocument/2006/relationships/slide" Target="../slides/slide391.xml"/><Relationship Id="rId1" Type="http://schemas.openxmlformats.org/officeDocument/2006/relationships/notesMaster" Target="../notesMasters/notesMaster1.xml"/></Relationships>
</file>

<file path=ppt/notesSlides/_rels/notesSlide391.xml.rels><?xml version="1.0" encoding="UTF-8" standalone="yes"?>
<Relationships xmlns="http://schemas.openxmlformats.org/package/2006/relationships"><Relationship Id="rId2" Type="http://schemas.openxmlformats.org/officeDocument/2006/relationships/slide" Target="../slides/slide392.xml"/><Relationship Id="rId1" Type="http://schemas.openxmlformats.org/officeDocument/2006/relationships/notesMaster" Target="../notesMasters/notesMaster1.xml"/></Relationships>
</file>

<file path=ppt/notesSlides/_rels/notesSlide392.xml.rels><?xml version="1.0" encoding="UTF-8" standalone="yes"?>
<Relationships xmlns="http://schemas.openxmlformats.org/package/2006/relationships"><Relationship Id="rId2" Type="http://schemas.openxmlformats.org/officeDocument/2006/relationships/slide" Target="../slides/slide393.xml"/><Relationship Id="rId1" Type="http://schemas.openxmlformats.org/officeDocument/2006/relationships/notesMaster" Target="../notesMasters/notesMaster1.xml"/></Relationships>
</file>

<file path=ppt/notesSlides/_rels/notesSlide393.xml.rels><?xml version="1.0" encoding="UTF-8" standalone="yes"?>
<Relationships xmlns="http://schemas.openxmlformats.org/package/2006/relationships"><Relationship Id="rId2" Type="http://schemas.openxmlformats.org/officeDocument/2006/relationships/slide" Target="../slides/slide394.xml"/><Relationship Id="rId1" Type="http://schemas.openxmlformats.org/officeDocument/2006/relationships/notesMaster" Target="../notesMasters/notesMaster1.xml"/></Relationships>
</file>

<file path=ppt/notesSlides/_rels/notesSlide394.xml.rels><?xml version="1.0" encoding="UTF-8" standalone="yes"?>
<Relationships xmlns="http://schemas.openxmlformats.org/package/2006/relationships"><Relationship Id="rId2" Type="http://schemas.openxmlformats.org/officeDocument/2006/relationships/slide" Target="../slides/slide395.xml"/><Relationship Id="rId1" Type="http://schemas.openxmlformats.org/officeDocument/2006/relationships/notesMaster" Target="../notesMasters/notesMaster1.xml"/></Relationships>
</file>

<file path=ppt/notesSlides/_rels/notesSlide395.xml.rels><?xml version="1.0" encoding="UTF-8" standalone="yes"?>
<Relationships xmlns="http://schemas.openxmlformats.org/package/2006/relationships"><Relationship Id="rId2" Type="http://schemas.openxmlformats.org/officeDocument/2006/relationships/slide" Target="../slides/slide396.xml"/><Relationship Id="rId1" Type="http://schemas.openxmlformats.org/officeDocument/2006/relationships/notesMaster" Target="../notesMasters/notesMaster1.xml"/></Relationships>
</file>

<file path=ppt/notesSlides/_rels/notesSlide396.xml.rels><?xml version="1.0" encoding="UTF-8" standalone="yes"?>
<Relationships xmlns="http://schemas.openxmlformats.org/package/2006/relationships"><Relationship Id="rId2" Type="http://schemas.openxmlformats.org/officeDocument/2006/relationships/slide" Target="../slides/slide397.xml"/><Relationship Id="rId1" Type="http://schemas.openxmlformats.org/officeDocument/2006/relationships/notesMaster" Target="../notesMasters/notesMaster1.xml"/></Relationships>
</file>

<file path=ppt/notesSlides/_rels/notesSlide397.xml.rels><?xml version="1.0" encoding="UTF-8" standalone="yes"?>
<Relationships xmlns="http://schemas.openxmlformats.org/package/2006/relationships"><Relationship Id="rId2" Type="http://schemas.openxmlformats.org/officeDocument/2006/relationships/slide" Target="../slides/slide398.xml"/><Relationship Id="rId1" Type="http://schemas.openxmlformats.org/officeDocument/2006/relationships/notesMaster" Target="../notesMasters/notesMaster1.xml"/></Relationships>
</file>

<file path=ppt/notesSlides/_rels/notesSlide398.xml.rels><?xml version="1.0" encoding="UTF-8" standalone="yes"?>
<Relationships xmlns="http://schemas.openxmlformats.org/package/2006/relationships"><Relationship Id="rId2" Type="http://schemas.openxmlformats.org/officeDocument/2006/relationships/slide" Target="../slides/slide399.xml"/><Relationship Id="rId1" Type="http://schemas.openxmlformats.org/officeDocument/2006/relationships/notesMaster" Target="../notesMasters/notesMaster1.xml"/></Relationships>
</file>

<file path=ppt/notesSlides/_rels/notesSlide399.xml.rels><?xml version="1.0" encoding="UTF-8" standalone="yes"?>
<Relationships xmlns="http://schemas.openxmlformats.org/package/2006/relationships"><Relationship Id="rId2" Type="http://schemas.openxmlformats.org/officeDocument/2006/relationships/slide" Target="../slides/slide40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00.xml.rels><?xml version="1.0" encoding="UTF-8" standalone="yes"?>
<Relationships xmlns="http://schemas.openxmlformats.org/package/2006/relationships"><Relationship Id="rId2" Type="http://schemas.openxmlformats.org/officeDocument/2006/relationships/slide" Target="../slides/slide401.xml"/><Relationship Id="rId1" Type="http://schemas.openxmlformats.org/officeDocument/2006/relationships/notesMaster" Target="../notesMasters/notesMaster1.xml"/></Relationships>
</file>

<file path=ppt/notesSlides/_rels/notesSlide401.xml.rels><?xml version="1.0" encoding="UTF-8" standalone="yes"?>
<Relationships xmlns="http://schemas.openxmlformats.org/package/2006/relationships"><Relationship Id="rId2" Type="http://schemas.openxmlformats.org/officeDocument/2006/relationships/slide" Target="../slides/slide402.xml"/><Relationship Id="rId1" Type="http://schemas.openxmlformats.org/officeDocument/2006/relationships/notesMaster" Target="../notesMasters/notesMaster1.xml"/></Relationships>
</file>

<file path=ppt/notesSlides/_rels/notesSlide402.xml.rels><?xml version="1.0" encoding="UTF-8" standalone="yes"?>
<Relationships xmlns="http://schemas.openxmlformats.org/package/2006/relationships"><Relationship Id="rId2" Type="http://schemas.openxmlformats.org/officeDocument/2006/relationships/slide" Target="../slides/slide403.xml"/><Relationship Id="rId1" Type="http://schemas.openxmlformats.org/officeDocument/2006/relationships/notesMaster" Target="../notesMasters/notesMaster1.xml"/></Relationships>
</file>

<file path=ppt/notesSlides/_rels/notesSlide403.xml.rels><?xml version="1.0" encoding="UTF-8" standalone="yes"?>
<Relationships xmlns="http://schemas.openxmlformats.org/package/2006/relationships"><Relationship Id="rId2" Type="http://schemas.openxmlformats.org/officeDocument/2006/relationships/slide" Target="../slides/slide404.xml"/><Relationship Id="rId1" Type="http://schemas.openxmlformats.org/officeDocument/2006/relationships/notesMaster" Target="../notesMasters/notesMaster1.xml"/></Relationships>
</file>

<file path=ppt/notesSlides/_rels/notesSlide404.xml.rels><?xml version="1.0" encoding="UTF-8" standalone="yes"?>
<Relationships xmlns="http://schemas.openxmlformats.org/package/2006/relationships"><Relationship Id="rId2" Type="http://schemas.openxmlformats.org/officeDocument/2006/relationships/slide" Target="../slides/slide405.xml"/><Relationship Id="rId1" Type="http://schemas.openxmlformats.org/officeDocument/2006/relationships/notesMaster" Target="../notesMasters/notesMaster1.xml"/></Relationships>
</file>

<file path=ppt/notesSlides/_rels/notesSlide405.xml.rels><?xml version="1.0" encoding="UTF-8" standalone="yes"?>
<Relationships xmlns="http://schemas.openxmlformats.org/package/2006/relationships"><Relationship Id="rId2" Type="http://schemas.openxmlformats.org/officeDocument/2006/relationships/slide" Target="../slides/slide406.xml"/><Relationship Id="rId1" Type="http://schemas.openxmlformats.org/officeDocument/2006/relationships/notesMaster" Target="../notesMasters/notesMaster1.xml"/></Relationships>
</file>

<file path=ppt/notesSlides/_rels/notesSlide406.xml.rels><?xml version="1.0" encoding="UTF-8" standalone="yes"?>
<Relationships xmlns="http://schemas.openxmlformats.org/package/2006/relationships"><Relationship Id="rId2" Type="http://schemas.openxmlformats.org/officeDocument/2006/relationships/slide" Target="../slides/slide407.xml"/><Relationship Id="rId1" Type="http://schemas.openxmlformats.org/officeDocument/2006/relationships/notesMaster" Target="../notesMasters/notesMaster1.xml"/></Relationships>
</file>

<file path=ppt/notesSlides/_rels/notesSlide407.xml.rels><?xml version="1.0" encoding="UTF-8" standalone="yes"?>
<Relationships xmlns="http://schemas.openxmlformats.org/package/2006/relationships"><Relationship Id="rId2" Type="http://schemas.openxmlformats.org/officeDocument/2006/relationships/slide" Target="../slides/slide408.xml"/><Relationship Id="rId1" Type="http://schemas.openxmlformats.org/officeDocument/2006/relationships/notesMaster" Target="../notesMasters/notesMaster1.xml"/></Relationships>
</file>

<file path=ppt/notesSlides/_rels/notesSlide408.xml.rels><?xml version="1.0" encoding="UTF-8" standalone="yes"?>
<Relationships xmlns="http://schemas.openxmlformats.org/package/2006/relationships"><Relationship Id="rId2" Type="http://schemas.openxmlformats.org/officeDocument/2006/relationships/slide" Target="../slides/slide409.xml"/><Relationship Id="rId1" Type="http://schemas.openxmlformats.org/officeDocument/2006/relationships/notesMaster" Target="../notesMasters/notesMaster1.xml"/></Relationships>
</file>

<file path=ppt/notesSlides/_rels/notesSlide409.xml.rels><?xml version="1.0" encoding="UTF-8" standalone="yes"?>
<Relationships xmlns="http://schemas.openxmlformats.org/package/2006/relationships"><Relationship Id="rId2" Type="http://schemas.openxmlformats.org/officeDocument/2006/relationships/slide" Target="../slides/slide41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0.xml.rels><?xml version="1.0" encoding="UTF-8" standalone="yes"?>
<Relationships xmlns="http://schemas.openxmlformats.org/package/2006/relationships"><Relationship Id="rId2" Type="http://schemas.openxmlformats.org/officeDocument/2006/relationships/slide" Target="../slides/slide411.xml"/><Relationship Id="rId1" Type="http://schemas.openxmlformats.org/officeDocument/2006/relationships/notesMaster" Target="../notesMasters/notesMaster1.xml"/></Relationships>
</file>

<file path=ppt/notesSlides/_rels/notesSlide411.xml.rels><?xml version="1.0" encoding="UTF-8" standalone="yes"?>
<Relationships xmlns="http://schemas.openxmlformats.org/package/2006/relationships"><Relationship Id="rId2" Type="http://schemas.openxmlformats.org/officeDocument/2006/relationships/slide" Target="../slides/slide412.xml"/><Relationship Id="rId1" Type="http://schemas.openxmlformats.org/officeDocument/2006/relationships/notesMaster" Target="../notesMasters/notesMaster1.xml"/></Relationships>
</file>

<file path=ppt/notesSlides/_rels/notesSlide412.xml.rels><?xml version="1.0" encoding="UTF-8" standalone="yes"?>
<Relationships xmlns="http://schemas.openxmlformats.org/package/2006/relationships"><Relationship Id="rId2" Type="http://schemas.openxmlformats.org/officeDocument/2006/relationships/slide" Target="../slides/slide413.xml"/><Relationship Id="rId1" Type="http://schemas.openxmlformats.org/officeDocument/2006/relationships/notesMaster" Target="../notesMasters/notesMaster1.xml"/></Relationships>
</file>

<file path=ppt/notesSlides/_rels/notesSlide413.xml.rels><?xml version="1.0" encoding="UTF-8" standalone="yes"?>
<Relationships xmlns="http://schemas.openxmlformats.org/package/2006/relationships"><Relationship Id="rId2" Type="http://schemas.openxmlformats.org/officeDocument/2006/relationships/slide" Target="../slides/slide414.xml"/><Relationship Id="rId1" Type="http://schemas.openxmlformats.org/officeDocument/2006/relationships/notesMaster" Target="../notesMasters/notesMaster1.xml"/></Relationships>
</file>

<file path=ppt/notesSlides/_rels/notesSlide414.xml.rels><?xml version="1.0" encoding="UTF-8" standalone="yes"?>
<Relationships xmlns="http://schemas.openxmlformats.org/package/2006/relationships"><Relationship Id="rId2" Type="http://schemas.openxmlformats.org/officeDocument/2006/relationships/slide" Target="../slides/slide415.xml"/><Relationship Id="rId1" Type="http://schemas.openxmlformats.org/officeDocument/2006/relationships/notesMaster" Target="../notesMasters/notesMaster1.xml"/></Relationships>
</file>

<file path=ppt/notesSlides/_rels/notesSlide415.xml.rels><?xml version="1.0" encoding="UTF-8" standalone="yes"?>
<Relationships xmlns="http://schemas.openxmlformats.org/package/2006/relationships"><Relationship Id="rId2" Type="http://schemas.openxmlformats.org/officeDocument/2006/relationships/slide" Target="../slides/slide416.xml"/><Relationship Id="rId1" Type="http://schemas.openxmlformats.org/officeDocument/2006/relationships/notesMaster" Target="../notesMasters/notesMaster1.xml"/></Relationships>
</file>

<file path=ppt/notesSlides/_rels/notesSlide416.xml.rels><?xml version="1.0" encoding="UTF-8" standalone="yes"?>
<Relationships xmlns="http://schemas.openxmlformats.org/package/2006/relationships"><Relationship Id="rId2" Type="http://schemas.openxmlformats.org/officeDocument/2006/relationships/slide" Target="../slides/slide417.xml"/><Relationship Id="rId1" Type="http://schemas.openxmlformats.org/officeDocument/2006/relationships/notesMaster" Target="../notesMasters/notesMaster1.xml"/></Relationships>
</file>

<file path=ppt/notesSlides/_rels/notesSlide417.xml.rels><?xml version="1.0" encoding="UTF-8" standalone="yes"?>
<Relationships xmlns="http://schemas.openxmlformats.org/package/2006/relationships"><Relationship Id="rId2" Type="http://schemas.openxmlformats.org/officeDocument/2006/relationships/slide" Target="../slides/slide418.xml"/><Relationship Id="rId1" Type="http://schemas.openxmlformats.org/officeDocument/2006/relationships/notesMaster" Target="../notesMasters/notesMaster1.xml"/></Relationships>
</file>

<file path=ppt/notesSlides/_rels/notesSlide418.xml.rels><?xml version="1.0" encoding="UTF-8" standalone="yes"?>
<Relationships xmlns="http://schemas.openxmlformats.org/package/2006/relationships"><Relationship Id="rId2" Type="http://schemas.openxmlformats.org/officeDocument/2006/relationships/slide" Target="../slides/slide419.xml"/><Relationship Id="rId1" Type="http://schemas.openxmlformats.org/officeDocument/2006/relationships/notesMaster" Target="../notesMasters/notesMaster1.xml"/></Relationships>
</file>

<file path=ppt/notesSlides/_rels/notesSlide419.xml.rels><?xml version="1.0" encoding="UTF-8" standalone="yes"?>
<Relationships xmlns="http://schemas.openxmlformats.org/package/2006/relationships"><Relationship Id="rId2" Type="http://schemas.openxmlformats.org/officeDocument/2006/relationships/slide" Target="../slides/slide42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0.xml.rels><?xml version="1.0" encoding="UTF-8" standalone="yes"?>
<Relationships xmlns="http://schemas.openxmlformats.org/package/2006/relationships"><Relationship Id="rId2" Type="http://schemas.openxmlformats.org/officeDocument/2006/relationships/slide" Target="../slides/slide421.xml"/><Relationship Id="rId1" Type="http://schemas.openxmlformats.org/officeDocument/2006/relationships/notesMaster" Target="../notesMasters/notesMaster1.xml"/></Relationships>
</file>

<file path=ppt/notesSlides/_rels/notesSlide421.xml.rels><?xml version="1.0" encoding="UTF-8" standalone="yes"?>
<Relationships xmlns="http://schemas.openxmlformats.org/package/2006/relationships"><Relationship Id="rId2" Type="http://schemas.openxmlformats.org/officeDocument/2006/relationships/slide" Target="../slides/slide422.xml"/><Relationship Id="rId1" Type="http://schemas.openxmlformats.org/officeDocument/2006/relationships/notesMaster" Target="../notesMasters/notesMaster1.xml"/></Relationships>
</file>

<file path=ppt/notesSlides/_rels/notesSlide422.xml.rels><?xml version="1.0" encoding="UTF-8" standalone="yes"?>
<Relationships xmlns="http://schemas.openxmlformats.org/package/2006/relationships"><Relationship Id="rId2" Type="http://schemas.openxmlformats.org/officeDocument/2006/relationships/slide" Target="../slides/slide423.xml"/><Relationship Id="rId1" Type="http://schemas.openxmlformats.org/officeDocument/2006/relationships/notesMaster" Target="../notesMasters/notesMaster1.xml"/></Relationships>
</file>

<file path=ppt/notesSlides/_rels/notesSlide423.xml.rels><?xml version="1.0" encoding="UTF-8" standalone="yes"?>
<Relationships xmlns="http://schemas.openxmlformats.org/package/2006/relationships"><Relationship Id="rId2" Type="http://schemas.openxmlformats.org/officeDocument/2006/relationships/slide" Target="../slides/slide424.xml"/><Relationship Id="rId1" Type="http://schemas.openxmlformats.org/officeDocument/2006/relationships/notesMaster" Target="../notesMasters/notesMaster1.xml"/></Relationships>
</file>

<file path=ppt/notesSlides/_rels/notesSlide424.xml.rels><?xml version="1.0" encoding="UTF-8" standalone="yes"?>
<Relationships xmlns="http://schemas.openxmlformats.org/package/2006/relationships"><Relationship Id="rId2" Type="http://schemas.openxmlformats.org/officeDocument/2006/relationships/slide" Target="../slides/slide425.xml"/><Relationship Id="rId1" Type="http://schemas.openxmlformats.org/officeDocument/2006/relationships/notesMaster" Target="../notesMasters/notesMaster1.xml"/></Relationships>
</file>

<file path=ppt/notesSlides/_rels/notesSlide425.xml.rels><?xml version="1.0" encoding="UTF-8" standalone="yes"?>
<Relationships xmlns="http://schemas.openxmlformats.org/package/2006/relationships"><Relationship Id="rId2" Type="http://schemas.openxmlformats.org/officeDocument/2006/relationships/slide" Target="../slides/slide426.xml"/><Relationship Id="rId1" Type="http://schemas.openxmlformats.org/officeDocument/2006/relationships/notesMaster" Target="../notesMasters/notesMaster1.xml"/></Relationships>
</file>

<file path=ppt/notesSlides/_rels/notesSlide426.xml.rels><?xml version="1.0" encoding="UTF-8" standalone="yes"?>
<Relationships xmlns="http://schemas.openxmlformats.org/package/2006/relationships"><Relationship Id="rId2" Type="http://schemas.openxmlformats.org/officeDocument/2006/relationships/slide" Target="../slides/slide427.xml"/><Relationship Id="rId1" Type="http://schemas.openxmlformats.org/officeDocument/2006/relationships/notesMaster" Target="../notesMasters/notesMaster1.xml"/></Relationships>
</file>

<file path=ppt/notesSlides/_rels/notesSlide427.xml.rels><?xml version="1.0" encoding="UTF-8" standalone="yes"?>
<Relationships xmlns="http://schemas.openxmlformats.org/package/2006/relationships"><Relationship Id="rId2" Type="http://schemas.openxmlformats.org/officeDocument/2006/relationships/slide" Target="../slides/slide428.xml"/><Relationship Id="rId1" Type="http://schemas.openxmlformats.org/officeDocument/2006/relationships/notesMaster" Target="../notesMasters/notesMaster1.xml"/></Relationships>
</file>

<file path=ppt/notesSlides/_rels/notesSlide428.xml.rels><?xml version="1.0" encoding="UTF-8" standalone="yes"?>
<Relationships xmlns="http://schemas.openxmlformats.org/package/2006/relationships"><Relationship Id="rId2" Type="http://schemas.openxmlformats.org/officeDocument/2006/relationships/slide" Target="../slides/slide429.xml"/><Relationship Id="rId1" Type="http://schemas.openxmlformats.org/officeDocument/2006/relationships/notesMaster" Target="../notesMasters/notesMaster1.xml"/></Relationships>
</file>

<file path=ppt/notesSlides/_rels/notesSlide429.xml.rels><?xml version="1.0" encoding="UTF-8" standalone="yes"?>
<Relationships xmlns="http://schemas.openxmlformats.org/package/2006/relationships"><Relationship Id="rId2" Type="http://schemas.openxmlformats.org/officeDocument/2006/relationships/slide" Target="../slides/slide43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0.xml.rels><?xml version="1.0" encoding="UTF-8" standalone="yes"?>
<Relationships xmlns="http://schemas.openxmlformats.org/package/2006/relationships"><Relationship Id="rId2" Type="http://schemas.openxmlformats.org/officeDocument/2006/relationships/slide" Target="../slides/slide431.xml"/><Relationship Id="rId1" Type="http://schemas.openxmlformats.org/officeDocument/2006/relationships/notesMaster" Target="../notesMasters/notesMaster1.xml"/></Relationships>
</file>

<file path=ppt/notesSlides/_rels/notesSlide431.xml.rels><?xml version="1.0" encoding="UTF-8" standalone="yes"?>
<Relationships xmlns="http://schemas.openxmlformats.org/package/2006/relationships"><Relationship Id="rId2" Type="http://schemas.openxmlformats.org/officeDocument/2006/relationships/slide" Target="../slides/slide432.xml"/><Relationship Id="rId1" Type="http://schemas.openxmlformats.org/officeDocument/2006/relationships/notesMaster" Target="../notesMasters/notesMaster1.xml"/></Relationships>
</file>

<file path=ppt/notesSlides/_rels/notesSlide432.xml.rels><?xml version="1.0" encoding="UTF-8" standalone="yes"?>
<Relationships xmlns="http://schemas.openxmlformats.org/package/2006/relationships"><Relationship Id="rId2" Type="http://schemas.openxmlformats.org/officeDocument/2006/relationships/slide" Target="../slides/slide433.xml"/><Relationship Id="rId1" Type="http://schemas.openxmlformats.org/officeDocument/2006/relationships/notesMaster" Target="../notesMasters/notesMaster1.xml"/></Relationships>
</file>

<file path=ppt/notesSlides/_rels/notesSlide433.xml.rels><?xml version="1.0" encoding="UTF-8" standalone="yes"?>
<Relationships xmlns="http://schemas.openxmlformats.org/package/2006/relationships"><Relationship Id="rId2" Type="http://schemas.openxmlformats.org/officeDocument/2006/relationships/slide" Target="../slides/slide434.xml"/><Relationship Id="rId1" Type="http://schemas.openxmlformats.org/officeDocument/2006/relationships/notesMaster" Target="../notesMasters/notesMaster1.xml"/></Relationships>
</file>

<file path=ppt/notesSlides/_rels/notesSlide434.xml.rels><?xml version="1.0" encoding="UTF-8" standalone="yes"?>
<Relationships xmlns="http://schemas.openxmlformats.org/package/2006/relationships"><Relationship Id="rId2" Type="http://schemas.openxmlformats.org/officeDocument/2006/relationships/slide" Target="../slides/slide435.xml"/><Relationship Id="rId1" Type="http://schemas.openxmlformats.org/officeDocument/2006/relationships/notesMaster" Target="../notesMasters/notesMaster1.xml"/></Relationships>
</file>

<file path=ppt/notesSlides/_rels/notesSlide435.xml.rels><?xml version="1.0" encoding="UTF-8" standalone="yes"?>
<Relationships xmlns="http://schemas.openxmlformats.org/package/2006/relationships"><Relationship Id="rId2" Type="http://schemas.openxmlformats.org/officeDocument/2006/relationships/slide" Target="../slides/slide436.xml"/><Relationship Id="rId1" Type="http://schemas.openxmlformats.org/officeDocument/2006/relationships/notesMaster" Target="../notesMasters/notesMaster1.xml"/></Relationships>
</file>

<file path=ppt/notesSlides/_rels/notesSlide436.xml.rels><?xml version="1.0" encoding="UTF-8" standalone="yes"?>
<Relationships xmlns="http://schemas.openxmlformats.org/package/2006/relationships"><Relationship Id="rId2" Type="http://schemas.openxmlformats.org/officeDocument/2006/relationships/slide" Target="../slides/slide437.xml"/><Relationship Id="rId1" Type="http://schemas.openxmlformats.org/officeDocument/2006/relationships/notesMaster" Target="../notesMasters/notesMaster1.xml"/></Relationships>
</file>

<file path=ppt/notesSlides/_rels/notesSlide437.xml.rels><?xml version="1.0" encoding="UTF-8" standalone="yes"?>
<Relationships xmlns="http://schemas.openxmlformats.org/package/2006/relationships"><Relationship Id="rId2" Type="http://schemas.openxmlformats.org/officeDocument/2006/relationships/slide" Target="../slides/slide438.xml"/><Relationship Id="rId1" Type="http://schemas.openxmlformats.org/officeDocument/2006/relationships/notesMaster" Target="../notesMasters/notesMaster1.xml"/></Relationships>
</file>

<file path=ppt/notesSlides/_rels/notesSlide438.xml.rels><?xml version="1.0" encoding="UTF-8" standalone="yes"?>
<Relationships xmlns="http://schemas.openxmlformats.org/package/2006/relationships"><Relationship Id="rId2" Type="http://schemas.openxmlformats.org/officeDocument/2006/relationships/slide" Target="../slides/slide439.xml"/><Relationship Id="rId1" Type="http://schemas.openxmlformats.org/officeDocument/2006/relationships/notesMaster" Target="../notesMasters/notesMaster1.xml"/></Relationships>
</file>

<file path=ppt/notesSlides/_rels/notesSlide439.xml.rels><?xml version="1.0" encoding="UTF-8" standalone="yes"?>
<Relationships xmlns="http://schemas.openxmlformats.org/package/2006/relationships"><Relationship Id="rId2" Type="http://schemas.openxmlformats.org/officeDocument/2006/relationships/slide" Target="../slides/slide44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0.xml.rels><?xml version="1.0" encoding="UTF-8" standalone="yes"?>
<Relationships xmlns="http://schemas.openxmlformats.org/package/2006/relationships"><Relationship Id="rId2" Type="http://schemas.openxmlformats.org/officeDocument/2006/relationships/slide" Target="../slides/slide441.xml"/><Relationship Id="rId1" Type="http://schemas.openxmlformats.org/officeDocument/2006/relationships/notesMaster" Target="../notesMasters/notesMaster1.xml"/></Relationships>
</file>

<file path=ppt/notesSlides/_rels/notesSlide441.xml.rels><?xml version="1.0" encoding="UTF-8" standalone="yes"?>
<Relationships xmlns="http://schemas.openxmlformats.org/package/2006/relationships"><Relationship Id="rId2" Type="http://schemas.openxmlformats.org/officeDocument/2006/relationships/slide" Target="../slides/slide442.xml"/><Relationship Id="rId1" Type="http://schemas.openxmlformats.org/officeDocument/2006/relationships/notesMaster" Target="../notesMasters/notesMaster1.xml"/></Relationships>
</file>

<file path=ppt/notesSlides/_rels/notesSlide442.xml.rels><?xml version="1.0" encoding="UTF-8" standalone="yes"?>
<Relationships xmlns="http://schemas.openxmlformats.org/package/2006/relationships"><Relationship Id="rId2" Type="http://schemas.openxmlformats.org/officeDocument/2006/relationships/slide" Target="../slides/slide443.xml"/><Relationship Id="rId1" Type="http://schemas.openxmlformats.org/officeDocument/2006/relationships/notesMaster" Target="../notesMasters/notesMaster1.xml"/></Relationships>
</file>

<file path=ppt/notesSlides/_rels/notesSlide443.xml.rels><?xml version="1.0" encoding="UTF-8" standalone="yes"?>
<Relationships xmlns="http://schemas.openxmlformats.org/package/2006/relationships"><Relationship Id="rId2" Type="http://schemas.openxmlformats.org/officeDocument/2006/relationships/slide" Target="../slides/slide444.xml"/><Relationship Id="rId1" Type="http://schemas.openxmlformats.org/officeDocument/2006/relationships/notesMaster" Target="../notesMasters/notesMaster1.xml"/></Relationships>
</file>

<file path=ppt/notesSlides/_rels/notesSlide444.xml.rels><?xml version="1.0" encoding="UTF-8" standalone="yes"?>
<Relationships xmlns="http://schemas.openxmlformats.org/package/2006/relationships"><Relationship Id="rId2" Type="http://schemas.openxmlformats.org/officeDocument/2006/relationships/slide" Target="../slides/slide445.xml"/><Relationship Id="rId1" Type="http://schemas.openxmlformats.org/officeDocument/2006/relationships/notesMaster" Target="../notesMasters/notesMaster1.xml"/></Relationships>
</file>

<file path=ppt/notesSlides/_rels/notesSlide445.xml.rels><?xml version="1.0" encoding="UTF-8" standalone="yes"?>
<Relationships xmlns="http://schemas.openxmlformats.org/package/2006/relationships"><Relationship Id="rId2" Type="http://schemas.openxmlformats.org/officeDocument/2006/relationships/slide" Target="../slides/slide446.xml"/><Relationship Id="rId1" Type="http://schemas.openxmlformats.org/officeDocument/2006/relationships/notesMaster" Target="../notesMasters/notesMaster1.xml"/></Relationships>
</file>

<file path=ppt/notesSlides/_rels/notesSlide446.xml.rels><?xml version="1.0" encoding="UTF-8" standalone="yes"?>
<Relationships xmlns="http://schemas.openxmlformats.org/package/2006/relationships"><Relationship Id="rId2" Type="http://schemas.openxmlformats.org/officeDocument/2006/relationships/slide" Target="../slides/slide447.xml"/><Relationship Id="rId1" Type="http://schemas.openxmlformats.org/officeDocument/2006/relationships/notesMaster" Target="../notesMasters/notesMaster1.xml"/></Relationships>
</file>

<file path=ppt/notesSlides/_rels/notesSlide447.xml.rels><?xml version="1.0" encoding="UTF-8" standalone="yes"?>
<Relationships xmlns="http://schemas.openxmlformats.org/package/2006/relationships"><Relationship Id="rId2" Type="http://schemas.openxmlformats.org/officeDocument/2006/relationships/slide" Target="../slides/slide448.xml"/><Relationship Id="rId1" Type="http://schemas.openxmlformats.org/officeDocument/2006/relationships/notesMaster" Target="../notesMasters/notesMaster1.xml"/></Relationships>
</file>

<file path=ppt/notesSlides/_rels/notesSlide448.xml.rels><?xml version="1.0" encoding="UTF-8" standalone="yes"?>
<Relationships xmlns="http://schemas.openxmlformats.org/package/2006/relationships"><Relationship Id="rId2" Type="http://schemas.openxmlformats.org/officeDocument/2006/relationships/slide" Target="../slides/slide449.xml"/><Relationship Id="rId1" Type="http://schemas.openxmlformats.org/officeDocument/2006/relationships/notesMaster" Target="../notesMasters/notesMaster1.xml"/></Relationships>
</file>

<file path=ppt/notesSlides/_rels/notesSlide449.xml.rels><?xml version="1.0" encoding="UTF-8" standalone="yes"?>
<Relationships xmlns="http://schemas.openxmlformats.org/package/2006/relationships"><Relationship Id="rId2" Type="http://schemas.openxmlformats.org/officeDocument/2006/relationships/slide" Target="../slides/slide4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0.xml.rels><?xml version="1.0" encoding="UTF-8" standalone="yes"?>
<Relationships xmlns="http://schemas.openxmlformats.org/package/2006/relationships"><Relationship Id="rId2" Type="http://schemas.openxmlformats.org/officeDocument/2006/relationships/slide" Target="../slides/slide451.xml"/><Relationship Id="rId1" Type="http://schemas.openxmlformats.org/officeDocument/2006/relationships/notesMaster" Target="../notesMasters/notesMaster1.xml"/></Relationships>
</file>

<file path=ppt/notesSlides/_rels/notesSlide451.xml.rels><?xml version="1.0" encoding="UTF-8" standalone="yes"?>
<Relationships xmlns="http://schemas.openxmlformats.org/package/2006/relationships"><Relationship Id="rId2" Type="http://schemas.openxmlformats.org/officeDocument/2006/relationships/slide" Target="../slides/slide452.xml"/><Relationship Id="rId1" Type="http://schemas.openxmlformats.org/officeDocument/2006/relationships/notesMaster" Target="../notesMasters/notesMaster1.xml"/></Relationships>
</file>

<file path=ppt/notesSlides/_rels/notesSlide452.xml.rels><?xml version="1.0" encoding="UTF-8" standalone="yes"?>
<Relationships xmlns="http://schemas.openxmlformats.org/package/2006/relationships"><Relationship Id="rId2" Type="http://schemas.openxmlformats.org/officeDocument/2006/relationships/slide" Target="../slides/slide453.xml"/><Relationship Id="rId1" Type="http://schemas.openxmlformats.org/officeDocument/2006/relationships/notesMaster" Target="../notesMasters/notesMaster1.xml"/></Relationships>
</file>

<file path=ppt/notesSlides/_rels/notesSlide453.xml.rels><?xml version="1.0" encoding="UTF-8" standalone="yes"?>
<Relationships xmlns="http://schemas.openxmlformats.org/package/2006/relationships"><Relationship Id="rId2" Type="http://schemas.openxmlformats.org/officeDocument/2006/relationships/slide" Target="../slides/slide454.xml"/><Relationship Id="rId1" Type="http://schemas.openxmlformats.org/officeDocument/2006/relationships/notesMaster" Target="../notesMasters/notesMaster1.xml"/></Relationships>
</file>

<file path=ppt/notesSlides/_rels/notesSlide454.xml.rels><?xml version="1.0" encoding="UTF-8" standalone="yes"?>
<Relationships xmlns="http://schemas.openxmlformats.org/package/2006/relationships"><Relationship Id="rId2" Type="http://schemas.openxmlformats.org/officeDocument/2006/relationships/slide" Target="../slides/slide455.xml"/><Relationship Id="rId1" Type="http://schemas.openxmlformats.org/officeDocument/2006/relationships/notesMaster" Target="../notesMasters/notesMaster1.xml"/></Relationships>
</file>

<file path=ppt/notesSlides/_rels/notesSlide455.xml.rels><?xml version="1.0" encoding="UTF-8" standalone="yes"?>
<Relationships xmlns="http://schemas.openxmlformats.org/package/2006/relationships"><Relationship Id="rId2" Type="http://schemas.openxmlformats.org/officeDocument/2006/relationships/slide" Target="../slides/slide456.xml"/><Relationship Id="rId1" Type="http://schemas.openxmlformats.org/officeDocument/2006/relationships/notesMaster" Target="../notesMasters/notesMaster1.xml"/></Relationships>
</file>

<file path=ppt/notesSlides/_rels/notesSlide456.xml.rels><?xml version="1.0" encoding="UTF-8" standalone="yes"?>
<Relationships xmlns="http://schemas.openxmlformats.org/package/2006/relationships"><Relationship Id="rId2" Type="http://schemas.openxmlformats.org/officeDocument/2006/relationships/slide" Target="../slides/slide457.xml"/><Relationship Id="rId1" Type="http://schemas.openxmlformats.org/officeDocument/2006/relationships/notesMaster" Target="../notesMasters/notesMaster1.xml"/></Relationships>
</file>

<file path=ppt/notesSlides/_rels/notesSlide457.xml.rels><?xml version="1.0" encoding="UTF-8" standalone="yes"?>
<Relationships xmlns="http://schemas.openxmlformats.org/package/2006/relationships"><Relationship Id="rId2" Type="http://schemas.openxmlformats.org/officeDocument/2006/relationships/slide" Target="../slides/slide458.xml"/><Relationship Id="rId1" Type="http://schemas.openxmlformats.org/officeDocument/2006/relationships/notesMaster" Target="../notesMasters/notesMaster1.xml"/></Relationships>
</file>

<file path=ppt/notesSlides/_rels/notesSlide458.xml.rels><?xml version="1.0" encoding="UTF-8" standalone="yes"?>
<Relationships xmlns="http://schemas.openxmlformats.org/package/2006/relationships"><Relationship Id="rId2" Type="http://schemas.openxmlformats.org/officeDocument/2006/relationships/slide" Target="../slides/slide459.xml"/><Relationship Id="rId1" Type="http://schemas.openxmlformats.org/officeDocument/2006/relationships/notesMaster" Target="../notesMasters/notesMaster1.xml"/></Relationships>
</file>

<file path=ppt/notesSlides/_rels/notesSlide459.xml.rels><?xml version="1.0" encoding="UTF-8" standalone="yes"?>
<Relationships xmlns="http://schemas.openxmlformats.org/package/2006/relationships"><Relationship Id="rId2" Type="http://schemas.openxmlformats.org/officeDocument/2006/relationships/slide" Target="../slides/slide46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0.xml.rels><?xml version="1.0" encoding="UTF-8" standalone="yes"?>
<Relationships xmlns="http://schemas.openxmlformats.org/package/2006/relationships"><Relationship Id="rId2" Type="http://schemas.openxmlformats.org/officeDocument/2006/relationships/slide" Target="../slides/slide461.xml"/><Relationship Id="rId1" Type="http://schemas.openxmlformats.org/officeDocument/2006/relationships/notesMaster" Target="../notesMasters/notesMaster1.xml"/></Relationships>
</file>

<file path=ppt/notesSlides/_rels/notesSlide461.xml.rels><?xml version="1.0" encoding="UTF-8" standalone="yes"?>
<Relationships xmlns="http://schemas.openxmlformats.org/package/2006/relationships"><Relationship Id="rId2" Type="http://schemas.openxmlformats.org/officeDocument/2006/relationships/slide" Target="../slides/slide462.xml"/><Relationship Id="rId1" Type="http://schemas.openxmlformats.org/officeDocument/2006/relationships/notesMaster" Target="../notesMasters/notesMaster1.xml"/></Relationships>
</file>

<file path=ppt/notesSlides/_rels/notesSlide462.xml.rels><?xml version="1.0" encoding="UTF-8" standalone="yes"?>
<Relationships xmlns="http://schemas.openxmlformats.org/package/2006/relationships"><Relationship Id="rId2" Type="http://schemas.openxmlformats.org/officeDocument/2006/relationships/slide" Target="../slides/slide463.xml"/><Relationship Id="rId1" Type="http://schemas.openxmlformats.org/officeDocument/2006/relationships/notesMaster" Target="../notesMasters/notesMaster1.xml"/></Relationships>
</file>

<file path=ppt/notesSlides/_rels/notesSlide463.xml.rels><?xml version="1.0" encoding="UTF-8" standalone="yes"?>
<Relationships xmlns="http://schemas.openxmlformats.org/package/2006/relationships"><Relationship Id="rId2" Type="http://schemas.openxmlformats.org/officeDocument/2006/relationships/slide" Target="../slides/slide464.xml"/><Relationship Id="rId1" Type="http://schemas.openxmlformats.org/officeDocument/2006/relationships/notesMaster" Target="../notesMasters/notesMaster1.xml"/></Relationships>
</file>

<file path=ppt/notesSlides/_rels/notesSlide464.xml.rels><?xml version="1.0" encoding="UTF-8" standalone="yes"?>
<Relationships xmlns="http://schemas.openxmlformats.org/package/2006/relationships"><Relationship Id="rId2" Type="http://schemas.openxmlformats.org/officeDocument/2006/relationships/slide" Target="../slides/slide465.xml"/><Relationship Id="rId1" Type="http://schemas.openxmlformats.org/officeDocument/2006/relationships/notesMaster" Target="../notesMasters/notesMaster1.xml"/></Relationships>
</file>

<file path=ppt/notesSlides/_rels/notesSlide465.xml.rels><?xml version="1.0" encoding="UTF-8" standalone="yes"?>
<Relationships xmlns="http://schemas.openxmlformats.org/package/2006/relationships"><Relationship Id="rId2" Type="http://schemas.openxmlformats.org/officeDocument/2006/relationships/slide" Target="../slides/slide466.xml"/><Relationship Id="rId1" Type="http://schemas.openxmlformats.org/officeDocument/2006/relationships/notesMaster" Target="../notesMasters/notesMaster1.xml"/></Relationships>
</file>

<file path=ppt/notesSlides/_rels/notesSlide466.xml.rels><?xml version="1.0" encoding="UTF-8" standalone="yes"?>
<Relationships xmlns="http://schemas.openxmlformats.org/package/2006/relationships"><Relationship Id="rId2" Type="http://schemas.openxmlformats.org/officeDocument/2006/relationships/slide" Target="../slides/slide467.xml"/><Relationship Id="rId1" Type="http://schemas.openxmlformats.org/officeDocument/2006/relationships/notesMaster" Target="../notesMasters/notesMaster1.xml"/></Relationships>
</file>

<file path=ppt/notesSlides/_rels/notesSlide467.xml.rels><?xml version="1.0" encoding="UTF-8" standalone="yes"?>
<Relationships xmlns="http://schemas.openxmlformats.org/package/2006/relationships"><Relationship Id="rId2" Type="http://schemas.openxmlformats.org/officeDocument/2006/relationships/slide" Target="../slides/slide468.xml"/><Relationship Id="rId1" Type="http://schemas.openxmlformats.org/officeDocument/2006/relationships/notesMaster" Target="../notesMasters/notesMaster1.xml"/></Relationships>
</file>

<file path=ppt/notesSlides/_rels/notesSlide468.xml.rels><?xml version="1.0" encoding="UTF-8" standalone="yes"?>
<Relationships xmlns="http://schemas.openxmlformats.org/package/2006/relationships"><Relationship Id="rId2" Type="http://schemas.openxmlformats.org/officeDocument/2006/relationships/slide" Target="../slides/slide469.xml"/><Relationship Id="rId1" Type="http://schemas.openxmlformats.org/officeDocument/2006/relationships/notesMaster" Target="../notesMasters/notesMaster1.xml"/></Relationships>
</file>

<file path=ppt/notesSlides/_rels/notesSlide469.xml.rels><?xml version="1.0" encoding="UTF-8" standalone="yes"?>
<Relationships xmlns="http://schemas.openxmlformats.org/package/2006/relationships"><Relationship Id="rId2" Type="http://schemas.openxmlformats.org/officeDocument/2006/relationships/slide" Target="../slides/slide47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0.xml.rels><?xml version="1.0" encoding="UTF-8" standalone="yes"?>
<Relationships xmlns="http://schemas.openxmlformats.org/package/2006/relationships"><Relationship Id="rId2" Type="http://schemas.openxmlformats.org/officeDocument/2006/relationships/slide" Target="../slides/slide471.xml"/><Relationship Id="rId1" Type="http://schemas.openxmlformats.org/officeDocument/2006/relationships/notesMaster" Target="../notesMasters/notesMaster1.xml"/></Relationships>
</file>

<file path=ppt/notesSlides/_rels/notesSlide471.xml.rels><?xml version="1.0" encoding="UTF-8" standalone="yes"?>
<Relationships xmlns="http://schemas.openxmlformats.org/package/2006/relationships"><Relationship Id="rId2" Type="http://schemas.openxmlformats.org/officeDocument/2006/relationships/slide" Target="../slides/slide472.xml"/><Relationship Id="rId1" Type="http://schemas.openxmlformats.org/officeDocument/2006/relationships/notesMaster" Target="../notesMasters/notesMaster1.xml"/></Relationships>
</file>

<file path=ppt/notesSlides/_rels/notesSlide472.xml.rels><?xml version="1.0" encoding="UTF-8" standalone="yes"?>
<Relationships xmlns="http://schemas.openxmlformats.org/package/2006/relationships"><Relationship Id="rId2" Type="http://schemas.openxmlformats.org/officeDocument/2006/relationships/slide" Target="../slides/slide473.xml"/><Relationship Id="rId1" Type="http://schemas.openxmlformats.org/officeDocument/2006/relationships/notesMaster" Target="../notesMasters/notesMaster1.xml"/></Relationships>
</file>

<file path=ppt/notesSlides/_rels/notesSlide473.xml.rels><?xml version="1.0" encoding="UTF-8" standalone="yes"?>
<Relationships xmlns="http://schemas.openxmlformats.org/package/2006/relationships"><Relationship Id="rId2" Type="http://schemas.openxmlformats.org/officeDocument/2006/relationships/slide" Target="../slides/slide474.xml"/><Relationship Id="rId1" Type="http://schemas.openxmlformats.org/officeDocument/2006/relationships/notesMaster" Target="../notesMasters/notesMaster1.xml"/></Relationships>
</file>

<file path=ppt/notesSlides/_rels/notesSlide474.xml.rels><?xml version="1.0" encoding="UTF-8" standalone="yes"?>
<Relationships xmlns="http://schemas.openxmlformats.org/package/2006/relationships"><Relationship Id="rId2" Type="http://schemas.openxmlformats.org/officeDocument/2006/relationships/slide" Target="../slides/slide475.xml"/><Relationship Id="rId1" Type="http://schemas.openxmlformats.org/officeDocument/2006/relationships/notesMaster" Target="../notesMasters/notesMaster1.xml"/></Relationships>
</file>

<file path=ppt/notesSlides/_rels/notesSlide475.xml.rels><?xml version="1.0" encoding="UTF-8" standalone="yes"?>
<Relationships xmlns="http://schemas.openxmlformats.org/package/2006/relationships"><Relationship Id="rId2" Type="http://schemas.openxmlformats.org/officeDocument/2006/relationships/slide" Target="../slides/slide476.xml"/><Relationship Id="rId1" Type="http://schemas.openxmlformats.org/officeDocument/2006/relationships/notesMaster" Target="../notesMasters/notesMaster1.xml"/></Relationships>
</file>

<file path=ppt/notesSlides/_rels/notesSlide476.xml.rels><?xml version="1.0" encoding="UTF-8" standalone="yes"?>
<Relationships xmlns="http://schemas.openxmlformats.org/package/2006/relationships"><Relationship Id="rId2" Type="http://schemas.openxmlformats.org/officeDocument/2006/relationships/slide" Target="../slides/slide477.xml"/><Relationship Id="rId1" Type="http://schemas.openxmlformats.org/officeDocument/2006/relationships/notesMaster" Target="../notesMasters/notesMaster1.xml"/></Relationships>
</file>

<file path=ppt/notesSlides/_rels/notesSlide477.xml.rels><?xml version="1.0" encoding="UTF-8" standalone="yes"?>
<Relationships xmlns="http://schemas.openxmlformats.org/package/2006/relationships"><Relationship Id="rId2" Type="http://schemas.openxmlformats.org/officeDocument/2006/relationships/slide" Target="../slides/slide478.xml"/><Relationship Id="rId1" Type="http://schemas.openxmlformats.org/officeDocument/2006/relationships/notesMaster" Target="../notesMasters/notesMaster1.xml"/></Relationships>
</file>

<file path=ppt/notesSlides/_rels/notesSlide478.xml.rels><?xml version="1.0" encoding="UTF-8" standalone="yes"?>
<Relationships xmlns="http://schemas.openxmlformats.org/package/2006/relationships"><Relationship Id="rId2" Type="http://schemas.openxmlformats.org/officeDocument/2006/relationships/slide" Target="../slides/slide479.xml"/><Relationship Id="rId1" Type="http://schemas.openxmlformats.org/officeDocument/2006/relationships/notesMaster" Target="../notesMasters/notesMaster1.xml"/></Relationships>
</file>

<file path=ppt/notesSlides/_rels/notesSlide479.xml.rels><?xml version="1.0" encoding="UTF-8" standalone="yes"?>
<Relationships xmlns="http://schemas.openxmlformats.org/package/2006/relationships"><Relationship Id="rId2" Type="http://schemas.openxmlformats.org/officeDocument/2006/relationships/slide" Target="../slides/slide48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0.xml.rels><?xml version="1.0" encoding="UTF-8" standalone="yes"?>
<Relationships xmlns="http://schemas.openxmlformats.org/package/2006/relationships"><Relationship Id="rId2" Type="http://schemas.openxmlformats.org/officeDocument/2006/relationships/slide" Target="../slides/slide481.xml"/><Relationship Id="rId1" Type="http://schemas.openxmlformats.org/officeDocument/2006/relationships/notesMaster" Target="../notesMasters/notesMaster1.xml"/></Relationships>
</file>

<file path=ppt/notesSlides/_rels/notesSlide481.xml.rels><?xml version="1.0" encoding="UTF-8" standalone="yes"?>
<Relationships xmlns="http://schemas.openxmlformats.org/package/2006/relationships"><Relationship Id="rId2" Type="http://schemas.openxmlformats.org/officeDocument/2006/relationships/slide" Target="../slides/slide482.xml"/><Relationship Id="rId1" Type="http://schemas.openxmlformats.org/officeDocument/2006/relationships/notesMaster" Target="../notesMasters/notesMaster1.xml"/></Relationships>
</file>

<file path=ppt/notesSlides/_rels/notesSlide482.xml.rels><?xml version="1.0" encoding="UTF-8" standalone="yes"?>
<Relationships xmlns="http://schemas.openxmlformats.org/package/2006/relationships"><Relationship Id="rId2" Type="http://schemas.openxmlformats.org/officeDocument/2006/relationships/slide" Target="../slides/slide483.xml"/><Relationship Id="rId1" Type="http://schemas.openxmlformats.org/officeDocument/2006/relationships/notesMaster" Target="../notesMasters/notesMaster1.xml"/></Relationships>
</file>

<file path=ppt/notesSlides/_rels/notesSlide483.xml.rels><?xml version="1.0" encoding="UTF-8" standalone="yes"?>
<Relationships xmlns="http://schemas.openxmlformats.org/package/2006/relationships"><Relationship Id="rId2" Type="http://schemas.openxmlformats.org/officeDocument/2006/relationships/slide" Target="../slides/slide484.xml"/><Relationship Id="rId1" Type="http://schemas.openxmlformats.org/officeDocument/2006/relationships/notesMaster" Target="../notesMasters/notesMaster1.xml"/></Relationships>
</file>

<file path=ppt/notesSlides/_rels/notesSlide484.xml.rels><?xml version="1.0" encoding="UTF-8" standalone="yes"?>
<Relationships xmlns="http://schemas.openxmlformats.org/package/2006/relationships"><Relationship Id="rId2" Type="http://schemas.openxmlformats.org/officeDocument/2006/relationships/slide" Target="../slides/slide485.xml"/><Relationship Id="rId1" Type="http://schemas.openxmlformats.org/officeDocument/2006/relationships/notesMaster" Target="../notesMasters/notesMaster1.xml"/></Relationships>
</file>

<file path=ppt/notesSlides/_rels/notesSlide485.xml.rels><?xml version="1.0" encoding="UTF-8" standalone="yes"?>
<Relationships xmlns="http://schemas.openxmlformats.org/package/2006/relationships"><Relationship Id="rId2" Type="http://schemas.openxmlformats.org/officeDocument/2006/relationships/slide" Target="../slides/slide486.xml"/><Relationship Id="rId1" Type="http://schemas.openxmlformats.org/officeDocument/2006/relationships/notesMaster" Target="../notesMasters/notesMaster1.xml"/></Relationships>
</file>

<file path=ppt/notesSlides/_rels/notesSlide486.xml.rels><?xml version="1.0" encoding="UTF-8" standalone="yes"?>
<Relationships xmlns="http://schemas.openxmlformats.org/package/2006/relationships"><Relationship Id="rId2" Type="http://schemas.openxmlformats.org/officeDocument/2006/relationships/slide" Target="../slides/slide487.xml"/><Relationship Id="rId1" Type="http://schemas.openxmlformats.org/officeDocument/2006/relationships/notesMaster" Target="../notesMasters/notesMaster1.xml"/></Relationships>
</file>

<file path=ppt/notesSlides/_rels/notesSlide487.xml.rels><?xml version="1.0" encoding="UTF-8" standalone="yes"?>
<Relationships xmlns="http://schemas.openxmlformats.org/package/2006/relationships"><Relationship Id="rId2" Type="http://schemas.openxmlformats.org/officeDocument/2006/relationships/slide" Target="../slides/slide488.xml"/><Relationship Id="rId1" Type="http://schemas.openxmlformats.org/officeDocument/2006/relationships/notesMaster" Target="../notesMasters/notesMaster1.xml"/></Relationships>
</file>

<file path=ppt/notesSlides/_rels/notesSlide488.xml.rels><?xml version="1.0" encoding="UTF-8" standalone="yes"?>
<Relationships xmlns="http://schemas.openxmlformats.org/package/2006/relationships"><Relationship Id="rId2" Type="http://schemas.openxmlformats.org/officeDocument/2006/relationships/slide" Target="../slides/slide489.xml"/><Relationship Id="rId1" Type="http://schemas.openxmlformats.org/officeDocument/2006/relationships/notesMaster" Target="../notesMasters/notesMaster1.xml"/></Relationships>
</file>

<file path=ppt/notesSlides/_rels/notesSlide489.xml.rels><?xml version="1.0" encoding="UTF-8" standalone="yes"?>
<Relationships xmlns="http://schemas.openxmlformats.org/package/2006/relationships"><Relationship Id="rId2" Type="http://schemas.openxmlformats.org/officeDocument/2006/relationships/slide" Target="../slides/slide49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0.xml.rels><?xml version="1.0" encoding="UTF-8" standalone="yes"?>
<Relationships xmlns="http://schemas.openxmlformats.org/package/2006/relationships"><Relationship Id="rId2" Type="http://schemas.openxmlformats.org/officeDocument/2006/relationships/slide" Target="../slides/slide491.xml"/><Relationship Id="rId1" Type="http://schemas.openxmlformats.org/officeDocument/2006/relationships/notesMaster" Target="../notesMasters/notesMaster1.xml"/></Relationships>
</file>

<file path=ppt/notesSlides/_rels/notesSlide491.xml.rels><?xml version="1.0" encoding="UTF-8" standalone="yes"?>
<Relationships xmlns="http://schemas.openxmlformats.org/package/2006/relationships"><Relationship Id="rId2" Type="http://schemas.openxmlformats.org/officeDocument/2006/relationships/slide" Target="../slides/slide492.xml"/><Relationship Id="rId1" Type="http://schemas.openxmlformats.org/officeDocument/2006/relationships/notesMaster" Target="../notesMasters/notesMaster1.xml"/></Relationships>
</file>

<file path=ppt/notesSlides/_rels/notesSlide492.xml.rels><?xml version="1.0" encoding="UTF-8" standalone="yes"?>
<Relationships xmlns="http://schemas.openxmlformats.org/package/2006/relationships"><Relationship Id="rId2" Type="http://schemas.openxmlformats.org/officeDocument/2006/relationships/slide" Target="../slides/slide493.xml"/><Relationship Id="rId1" Type="http://schemas.openxmlformats.org/officeDocument/2006/relationships/notesMaster" Target="../notesMasters/notesMaster1.xml"/></Relationships>
</file>

<file path=ppt/notesSlides/_rels/notesSlide493.xml.rels><?xml version="1.0" encoding="UTF-8" standalone="yes"?>
<Relationships xmlns="http://schemas.openxmlformats.org/package/2006/relationships"><Relationship Id="rId2" Type="http://schemas.openxmlformats.org/officeDocument/2006/relationships/slide" Target="../slides/slide494.xml"/><Relationship Id="rId1" Type="http://schemas.openxmlformats.org/officeDocument/2006/relationships/notesMaster" Target="../notesMasters/notesMaster1.xml"/></Relationships>
</file>

<file path=ppt/notesSlides/_rels/notesSlide494.xml.rels><?xml version="1.0" encoding="UTF-8" standalone="yes"?>
<Relationships xmlns="http://schemas.openxmlformats.org/package/2006/relationships"><Relationship Id="rId2" Type="http://schemas.openxmlformats.org/officeDocument/2006/relationships/slide" Target="../slides/slide495.xml"/><Relationship Id="rId1" Type="http://schemas.openxmlformats.org/officeDocument/2006/relationships/notesMaster" Target="../notesMasters/notesMaster1.xml"/></Relationships>
</file>

<file path=ppt/notesSlides/_rels/notesSlide495.xml.rels><?xml version="1.0" encoding="UTF-8" standalone="yes"?>
<Relationships xmlns="http://schemas.openxmlformats.org/package/2006/relationships"><Relationship Id="rId2" Type="http://schemas.openxmlformats.org/officeDocument/2006/relationships/slide" Target="../slides/slide496.xml"/><Relationship Id="rId1" Type="http://schemas.openxmlformats.org/officeDocument/2006/relationships/notesMaster" Target="../notesMasters/notesMaster1.xml"/></Relationships>
</file>

<file path=ppt/notesSlides/_rels/notesSlide496.xml.rels><?xml version="1.0" encoding="UTF-8" standalone="yes"?>
<Relationships xmlns="http://schemas.openxmlformats.org/package/2006/relationships"><Relationship Id="rId2" Type="http://schemas.openxmlformats.org/officeDocument/2006/relationships/slide" Target="../slides/slide497.xml"/><Relationship Id="rId1" Type="http://schemas.openxmlformats.org/officeDocument/2006/relationships/notesMaster" Target="../notesMasters/notesMaster1.xml"/></Relationships>
</file>

<file path=ppt/notesSlides/_rels/notesSlide497.xml.rels><?xml version="1.0" encoding="UTF-8" standalone="yes"?>
<Relationships xmlns="http://schemas.openxmlformats.org/package/2006/relationships"><Relationship Id="rId2" Type="http://schemas.openxmlformats.org/officeDocument/2006/relationships/slide" Target="../slides/slide498.xml"/><Relationship Id="rId1" Type="http://schemas.openxmlformats.org/officeDocument/2006/relationships/notesMaster" Target="../notesMasters/notesMaster1.xml"/></Relationships>
</file>

<file path=ppt/notesSlides/_rels/notesSlide498.xml.rels><?xml version="1.0" encoding="UTF-8" standalone="yes"?>
<Relationships xmlns="http://schemas.openxmlformats.org/package/2006/relationships"><Relationship Id="rId2" Type="http://schemas.openxmlformats.org/officeDocument/2006/relationships/slide" Target="../slides/slide499.xml"/><Relationship Id="rId1" Type="http://schemas.openxmlformats.org/officeDocument/2006/relationships/notesMaster" Target="../notesMasters/notesMaster1.xml"/></Relationships>
</file>

<file path=ppt/notesSlides/_rels/notesSlide499.xml.rels><?xml version="1.0" encoding="UTF-8" standalone="yes"?>
<Relationships xmlns="http://schemas.openxmlformats.org/package/2006/relationships"><Relationship Id="rId2" Type="http://schemas.openxmlformats.org/officeDocument/2006/relationships/slide" Target="../slides/slide50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00.xml.rels><?xml version="1.0" encoding="UTF-8" standalone="yes"?>
<Relationships xmlns="http://schemas.openxmlformats.org/package/2006/relationships"><Relationship Id="rId2" Type="http://schemas.openxmlformats.org/officeDocument/2006/relationships/slide" Target="../slides/slide501.xml"/><Relationship Id="rId1" Type="http://schemas.openxmlformats.org/officeDocument/2006/relationships/notesMaster" Target="../notesMasters/notesMaster1.xml"/></Relationships>
</file>

<file path=ppt/notesSlides/_rels/notesSlide501.xml.rels><?xml version="1.0" encoding="UTF-8" standalone="yes"?>
<Relationships xmlns="http://schemas.openxmlformats.org/package/2006/relationships"><Relationship Id="rId2" Type="http://schemas.openxmlformats.org/officeDocument/2006/relationships/slide" Target="../slides/slide502.xml"/><Relationship Id="rId1" Type="http://schemas.openxmlformats.org/officeDocument/2006/relationships/notesMaster" Target="../notesMasters/notesMaster1.xml"/></Relationships>
</file>

<file path=ppt/notesSlides/_rels/notesSlide502.xml.rels><?xml version="1.0" encoding="UTF-8" standalone="yes"?>
<Relationships xmlns="http://schemas.openxmlformats.org/package/2006/relationships"><Relationship Id="rId2" Type="http://schemas.openxmlformats.org/officeDocument/2006/relationships/slide" Target="../slides/slide503.xml"/><Relationship Id="rId1" Type="http://schemas.openxmlformats.org/officeDocument/2006/relationships/notesMaster" Target="../notesMasters/notesMaster1.xml"/></Relationships>
</file>

<file path=ppt/notesSlides/_rels/notesSlide503.xml.rels><?xml version="1.0" encoding="UTF-8" standalone="yes"?>
<Relationships xmlns="http://schemas.openxmlformats.org/package/2006/relationships"><Relationship Id="rId2" Type="http://schemas.openxmlformats.org/officeDocument/2006/relationships/slide" Target="../slides/slide504.xml"/><Relationship Id="rId1" Type="http://schemas.openxmlformats.org/officeDocument/2006/relationships/notesMaster" Target="../notesMasters/notesMaster1.xml"/></Relationships>
</file>

<file path=ppt/notesSlides/_rels/notesSlide504.xml.rels><?xml version="1.0" encoding="UTF-8" standalone="yes"?>
<Relationships xmlns="http://schemas.openxmlformats.org/package/2006/relationships"><Relationship Id="rId2" Type="http://schemas.openxmlformats.org/officeDocument/2006/relationships/slide" Target="../slides/slide505.xml"/><Relationship Id="rId1" Type="http://schemas.openxmlformats.org/officeDocument/2006/relationships/notesMaster" Target="../notesMasters/notesMaster1.xml"/></Relationships>
</file>

<file path=ppt/notesSlides/_rels/notesSlide505.xml.rels><?xml version="1.0" encoding="UTF-8" standalone="yes"?>
<Relationships xmlns="http://schemas.openxmlformats.org/package/2006/relationships"><Relationship Id="rId2" Type="http://schemas.openxmlformats.org/officeDocument/2006/relationships/slide" Target="../slides/slide506.xml"/><Relationship Id="rId1" Type="http://schemas.openxmlformats.org/officeDocument/2006/relationships/notesMaster" Target="../notesMasters/notesMaster1.xml"/></Relationships>
</file>

<file path=ppt/notesSlides/_rels/notesSlide506.xml.rels><?xml version="1.0" encoding="UTF-8" standalone="yes"?>
<Relationships xmlns="http://schemas.openxmlformats.org/package/2006/relationships"><Relationship Id="rId2" Type="http://schemas.openxmlformats.org/officeDocument/2006/relationships/slide" Target="../slides/slide507.xml"/><Relationship Id="rId1" Type="http://schemas.openxmlformats.org/officeDocument/2006/relationships/notesMaster" Target="../notesMasters/notesMaster1.xml"/></Relationships>
</file>

<file path=ppt/notesSlides/_rels/notesSlide507.xml.rels><?xml version="1.0" encoding="UTF-8" standalone="yes"?>
<Relationships xmlns="http://schemas.openxmlformats.org/package/2006/relationships"><Relationship Id="rId2" Type="http://schemas.openxmlformats.org/officeDocument/2006/relationships/slide" Target="../slides/slide508.xml"/><Relationship Id="rId1" Type="http://schemas.openxmlformats.org/officeDocument/2006/relationships/notesMaster" Target="../notesMasters/notesMaster1.xml"/></Relationships>
</file>

<file path=ppt/notesSlides/_rels/notesSlide508.xml.rels><?xml version="1.0" encoding="UTF-8" standalone="yes"?>
<Relationships xmlns="http://schemas.openxmlformats.org/package/2006/relationships"><Relationship Id="rId2" Type="http://schemas.openxmlformats.org/officeDocument/2006/relationships/slide" Target="../slides/slide509.xml"/><Relationship Id="rId1" Type="http://schemas.openxmlformats.org/officeDocument/2006/relationships/notesMaster" Target="../notesMasters/notesMaster1.xml"/></Relationships>
</file>

<file path=ppt/notesSlides/_rels/notesSlide509.xml.rels><?xml version="1.0" encoding="UTF-8" standalone="yes"?>
<Relationships xmlns="http://schemas.openxmlformats.org/package/2006/relationships"><Relationship Id="rId2" Type="http://schemas.openxmlformats.org/officeDocument/2006/relationships/slide" Target="../slides/slide51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0.xml.rels><?xml version="1.0" encoding="UTF-8" standalone="yes"?>
<Relationships xmlns="http://schemas.openxmlformats.org/package/2006/relationships"><Relationship Id="rId2" Type="http://schemas.openxmlformats.org/officeDocument/2006/relationships/slide" Target="../slides/slide511.xml"/><Relationship Id="rId1" Type="http://schemas.openxmlformats.org/officeDocument/2006/relationships/notesMaster" Target="../notesMasters/notesMaster1.xml"/></Relationships>
</file>

<file path=ppt/notesSlides/_rels/notesSlide511.xml.rels><?xml version="1.0" encoding="UTF-8" standalone="yes"?>
<Relationships xmlns="http://schemas.openxmlformats.org/package/2006/relationships"><Relationship Id="rId2" Type="http://schemas.openxmlformats.org/officeDocument/2006/relationships/slide" Target="../slides/slide512.xml"/><Relationship Id="rId1" Type="http://schemas.openxmlformats.org/officeDocument/2006/relationships/notesMaster" Target="../notesMasters/notesMaster1.xml"/></Relationships>
</file>

<file path=ppt/notesSlides/_rels/notesSlide512.xml.rels><?xml version="1.0" encoding="UTF-8" standalone="yes"?>
<Relationships xmlns="http://schemas.openxmlformats.org/package/2006/relationships"><Relationship Id="rId2" Type="http://schemas.openxmlformats.org/officeDocument/2006/relationships/slide" Target="../slides/slide513.xml"/><Relationship Id="rId1" Type="http://schemas.openxmlformats.org/officeDocument/2006/relationships/notesMaster" Target="../notesMasters/notesMaster1.xml"/></Relationships>
</file>

<file path=ppt/notesSlides/_rels/notesSlide513.xml.rels><?xml version="1.0" encoding="UTF-8" standalone="yes"?>
<Relationships xmlns="http://schemas.openxmlformats.org/package/2006/relationships"><Relationship Id="rId2" Type="http://schemas.openxmlformats.org/officeDocument/2006/relationships/slide" Target="../slides/slide514.xml"/><Relationship Id="rId1" Type="http://schemas.openxmlformats.org/officeDocument/2006/relationships/notesMaster" Target="../notesMasters/notesMaster1.xml"/></Relationships>
</file>

<file path=ppt/notesSlides/_rels/notesSlide514.xml.rels><?xml version="1.0" encoding="UTF-8" standalone="yes"?>
<Relationships xmlns="http://schemas.openxmlformats.org/package/2006/relationships"><Relationship Id="rId2" Type="http://schemas.openxmlformats.org/officeDocument/2006/relationships/slide" Target="../slides/slide515.xml"/><Relationship Id="rId1" Type="http://schemas.openxmlformats.org/officeDocument/2006/relationships/notesMaster" Target="../notesMasters/notesMaster1.xml"/></Relationships>
</file>

<file path=ppt/notesSlides/_rels/notesSlide515.xml.rels><?xml version="1.0" encoding="UTF-8" standalone="yes"?>
<Relationships xmlns="http://schemas.openxmlformats.org/package/2006/relationships"><Relationship Id="rId2" Type="http://schemas.openxmlformats.org/officeDocument/2006/relationships/slide" Target="../slides/slide516.xml"/><Relationship Id="rId1" Type="http://schemas.openxmlformats.org/officeDocument/2006/relationships/notesMaster" Target="../notesMasters/notesMaster1.xml"/></Relationships>
</file>

<file path=ppt/notesSlides/_rels/notesSlide516.xml.rels><?xml version="1.0" encoding="UTF-8" standalone="yes"?>
<Relationships xmlns="http://schemas.openxmlformats.org/package/2006/relationships"><Relationship Id="rId2" Type="http://schemas.openxmlformats.org/officeDocument/2006/relationships/slide" Target="../slides/slide517.xml"/><Relationship Id="rId1" Type="http://schemas.openxmlformats.org/officeDocument/2006/relationships/notesMaster" Target="../notesMasters/notesMaster1.xml"/></Relationships>
</file>

<file path=ppt/notesSlides/_rels/notesSlide517.xml.rels><?xml version="1.0" encoding="UTF-8" standalone="yes"?>
<Relationships xmlns="http://schemas.openxmlformats.org/package/2006/relationships"><Relationship Id="rId2" Type="http://schemas.openxmlformats.org/officeDocument/2006/relationships/slide" Target="../slides/slide518.xml"/><Relationship Id="rId1" Type="http://schemas.openxmlformats.org/officeDocument/2006/relationships/notesMaster" Target="../notesMasters/notesMaster1.xml"/></Relationships>
</file>

<file path=ppt/notesSlides/_rels/notesSlide518.xml.rels><?xml version="1.0" encoding="UTF-8" standalone="yes"?>
<Relationships xmlns="http://schemas.openxmlformats.org/package/2006/relationships"><Relationship Id="rId2" Type="http://schemas.openxmlformats.org/officeDocument/2006/relationships/slide" Target="../slides/slide519.xml"/><Relationship Id="rId1" Type="http://schemas.openxmlformats.org/officeDocument/2006/relationships/notesMaster" Target="../notesMasters/notesMaster1.xml"/></Relationships>
</file>

<file path=ppt/notesSlides/_rels/notesSlide519.xml.rels><?xml version="1.0" encoding="UTF-8" standalone="yes"?>
<Relationships xmlns="http://schemas.openxmlformats.org/package/2006/relationships"><Relationship Id="rId2" Type="http://schemas.openxmlformats.org/officeDocument/2006/relationships/slide" Target="../slides/slide52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0.xml.rels><?xml version="1.0" encoding="UTF-8" standalone="yes"?>
<Relationships xmlns="http://schemas.openxmlformats.org/package/2006/relationships"><Relationship Id="rId2" Type="http://schemas.openxmlformats.org/officeDocument/2006/relationships/slide" Target="../slides/slide521.xml"/><Relationship Id="rId1" Type="http://schemas.openxmlformats.org/officeDocument/2006/relationships/notesMaster" Target="../notesMasters/notesMaster1.xml"/></Relationships>
</file>

<file path=ppt/notesSlides/_rels/notesSlide521.xml.rels><?xml version="1.0" encoding="UTF-8" standalone="yes"?>
<Relationships xmlns="http://schemas.openxmlformats.org/package/2006/relationships"><Relationship Id="rId2" Type="http://schemas.openxmlformats.org/officeDocument/2006/relationships/slide" Target="../slides/slide522.xml"/><Relationship Id="rId1" Type="http://schemas.openxmlformats.org/officeDocument/2006/relationships/notesMaster" Target="../notesMasters/notesMaster1.xml"/></Relationships>
</file>

<file path=ppt/notesSlides/_rels/notesSlide522.xml.rels><?xml version="1.0" encoding="UTF-8" standalone="yes"?>
<Relationships xmlns="http://schemas.openxmlformats.org/package/2006/relationships"><Relationship Id="rId2" Type="http://schemas.openxmlformats.org/officeDocument/2006/relationships/slide" Target="../slides/slide523.xml"/><Relationship Id="rId1" Type="http://schemas.openxmlformats.org/officeDocument/2006/relationships/notesMaster" Target="../notesMasters/notesMaster1.xml"/></Relationships>
</file>

<file path=ppt/notesSlides/_rels/notesSlide523.xml.rels><?xml version="1.0" encoding="UTF-8" standalone="yes"?>
<Relationships xmlns="http://schemas.openxmlformats.org/package/2006/relationships"><Relationship Id="rId2" Type="http://schemas.openxmlformats.org/officeDocument/2006/relationships/slide" Target="../slides/slide524.xml"/><Relationship Id="rId1" Type="http://schemas.openxmlformats.org/officeDocument/2006/relationships/notesMaster" Target="../notesMasters/notesMaster1.xml"/></Relationships>
</file>

<file path=ppt/notesSlides/_rels/notesSlide524.xml.rels><?xml version="1.0" encoding="UTF-8" standalone="yes"?>
<Relationships xmlns="http://schemas.openxmlformats.org/package/2006/relationships"><Relationship Id="rId2" Type="http://schemas.openxmlformats.org/officeDocument/2006/relationships/slide" Target="../slides/slide525.xml"/><Relationship Id="rId1" Type="http://schemas.openxmlformats.org/officeDocument/2006/relationships/notesMaster" Target="../notesMasters/notesMaster1.xml"/></Relationships>
</file>

<file path=ppt/notesSlides/_rels/notesSlide525.xml.rels><?xml version="1.0" encoding="UTF-8" standalone="yes"?>
<Relationships xmlns="http://schemas.openxmlformats.org/package/2006/relationships"><Relationship Id="rId2" Type="http://schemas.openxmlformats.org/officeDocument/2006/relationships/slide" Target="../slides/slide526.xml"/><Relationship Id="rId1" Type="http://schemas.openxmlformats.org/officeDocument/2006/relationships/notesMaster" Target="../notesMasters/notesMaster1.xml"/></Relationships>
</file>

<file path=ppt/notesSlides/_rels/notesSlide526.xml.rels><?xml version="1.0" encoding="UTF-8" standalone="yes"?>
<Relationships xmlns="http://schemas.openxmlformats.org/package/2006/relationships"><Relationship Id="rId2" Type="http://schemas.openxmlformats.org/officeDocument/2006/relationships/slide" Target="../slides/slide527.xml"/><Relationship Id="rId1" Type="http://schemas.openxmlformats.org/officeDocument/2006/relationships/notesMaster" Target="../notesMasters/notesMaster1.xml"/></Relationships>
</file>

<file path=ppt/notesSlides/_rels/notesSlide527.xml.rels><?xml version="1.0" encoding="UTF-8" standalone="yes"?>
<Relationships xmlns="http://schemas.openxmlformats.org/package/2006/relationships"><Relationship Id="rId2" Type="http://schemas.openxmlformats.org/officeDocument/2006/relationships/slide" Target="../slides/slide528.xml"/><Relationship Id="rId1" Type="http://schemas.openxmlformats.org/officeDocument/2006/relationships/notesMaster" Target="../notesMasters/notesMaster1.xml"/></Relationships>
</file>

<file path=ppt/notesSlides/_rels/notesSlide528.xml.rels><?xml version="1.0" encoding="UTF-8" standalone="yes"?>
<Relationships xmlns="http://schemas.openxmlformats.org/package/2006/relationships"><Relationship Id="rId2" Type="http://schemas.openxmlformats.org/officeDocument/2006/relationships/slide" Target="../slides/slide529.xml"/><Relationship Id="rId1" Type="http://schemas.openxmlformats.org/officeDocument/2006/relationships/notesMaster" Target="../notesMasters/notesMaster1.xml"/></Relationships>
</file>

<file path=ppt/notesSlides/_rels/notesSlide529.xml.rels><?xml version="1.0" encoding="UTF-8" standalone="yes"?>
<Relationships xmlns="http://schemas.openxmlformats.org/package/2006/relationships"><Relationship Id="rId2" Type="http://schemas.openxmlformats.org/officeDocument/2006/relationships/slide" Target="../slides/slide53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0.xml.rels><?xml version="1.0" encoding="UTF-8" standalone="yes"?>
<Relationships xmlns="http://schemas.openxmlformats.org/package/2006/relationships"><Relationship Id="rId2" Type="http://schemas.openxmlformats.org/officeDocument/2006/relationships/slide" Target="../slides/slide531.xml"/><Relationship Id="rId1" Type="http://schemas.openxmlformats.org/officeDocument/2006/relationships/notesMaster" Target="../notesMasters/notesMaster1.xml"/></Relationships>
</file>

<file path=ppt/notesSlides/_rels/notesSlide531.xml.rels><?xml version="1.0" encoding="UTF-8" standalone="yes"?>
<Relationships xmlns="http://schemas.openxmlformats.org/package/2006/relationships"><Relationship Id="rId2" Type="http://schemas.openxmlformats.org/officeDocument/2006/relationships/slide" Target="../slides/slide532.xml"/><Relationship Id="rId1" Type="http://schemas.openxmlformats.org/officeDocument/2006/relationships/notesMaster" Target="../notesMasters/notesMaster1.xml"/></Relationships>
</file>

<file path=ppt/notesSlides/_rels/notesSlide532.xml.rels><?xml version="1.0" encoding="UTF-8" standalone="yes"?>
<Relationships xmlns="http://schemas.openxmlformats.org/package/2006/relationships"><Relationship Id="rId2" Type="http://schemas.openxmlformats.org/officeDocument/2006/relationships/slide" Target="../slides/slide533.xml"/><Relationship Id="rId1" Type="http://schemas.openxmlformats.org/officeDocument/2006/relationships/notesMaster" Target="../notesMasters/notesMaster1.xml"/></Relationships>
</file>

<file path=ppt/notesSlides/_rels/notesSlide533.xml.rels><?xml version="1.0" encoding="UTF-8" standalone="yes"?>
<Relationships xmlns="http://schemas.openxmlformats.org/package/2006/relationships"><Relationship Id="rId2" Type="http://schemas.openxmlformats.org/officeDocument/2006/relationships/slide" Target="../slides/slide534.xml"/><Relationship Id="rId1" Type="http://schemas.openxmlformats.org/officeDocument/2006/relationships/notesMaster" Target="../notesMasters/notesMaster1.xml"/></Relationships>
</file>

<file path=ppt/notesSlides/_rels/notesSlide534.xml.rels><?xml version="1.0" encoding="UTF-8" standalone="yes"?>
<Relationships xmlns="http://schemas.openxmlformats.org/package/2006/relationships"><Relationship Id="rId2" Type="http://schemas.openxmlformats.org/officeDocument/2006/relationships/slide" Target="../slides/slide535.xml"/><Relationship Id="rId1" Type="http://schemas.openxmlformats.org/officeDocument/2006/relationships/notesMaster" Target="../notesMasters/notesMaster1.xml"/></Relationships>
</file>

<file path=ppt/notesSlides/_rels/notesSlide535.xml.rels><?xml version="1.0" encoding="UTF-8" standalone="yes"?>
<Relationships xmlns="http://schemas.openxmlformats.org/package/2006/relationships"><Relationship Id="rId2" Type="http://schemas.openxmlformats.org/officeDocument/2006/relationships/slide" Target="../slides/slide536.xml"/><Relationship Id="rId1" Type="http://schemas.openxmlformats.org/officeDocument/2006/relationships/notesMaster" Target="../notesMasters/notesMaster1.xml"/></Relationships>
</file>

<file path=ppt/notesSlides/_rels/notesSlide536.xml.rels><?xml version="1.0" encoding="UTF-8" standalone="yes"?>
<Relationships xmlns="http://schemas.openxmlformats.org/package/2006/relationships"><Relationship Id="rId2" Type="http://schemas.openxmlformats.org/officeDocument/2006/relationships/slide" Target="../slides/slide537.xml"/><Relationship Id="rId1" Type="http://schemas.openxmlformats.org/officeDocument/2006/relationships/notesMaster" Target="../notesMasters/notesMaster1.xml"/></Relationships>
</file>

<file path=ppt/notesSlides/_rels/notesSlide537.xml.rels><?xml version="1.0" encoding="UTF-8" standalone="yes"?>
<Relationships xmlns="http://schemas.openxmlformats.org/package/2006/relationships"><Relationship Id="rId2" Type="http://schemas.openxmlformats.org/officeDocument/2006/relationships/slide" Target="../slides/slide538.xml"/><Relationship Id="rId1" Type="http://schemas.openxmlformats.org/officeDocument/2006/relationships/notesMaster" Target="../notesMasters/notesMaster1.xml"/></Relationships>
</file>

<file path=ppt/notesSlides/_rels/notesSlide538.xml.rels><?xml version="1.0" encoding="UTF-8" standalone="yes"?>
<Relationships xmlns="http://schemas.openxmlformats.org/package/2006/relationships"><Relationship Id="rId2" Type="http://schemas.openxmlformats.org/officeDocument/2006/relationships/slide" Target="../slides/slide539.xml"/><Relationship Id="rId1" Type="http://schemas.openxmlformats.org/officeDocument/2006/relationships/notesMaster" Target="../notesMasters/notesMaster1.xml"/></Relationships>
</file>

<file path=ppt/notesSlides/_rels/notesSlide539.xml.rels><?xml version="1.0" encoding="UTF-8" standalone="yes"?>
<Relationships xmlns="http://schemas.openxmlformats.org/package/2006/relationships"><Relationship Id="rId2" Type="http://schemas.openxmlformats.org/officeDocument/2006/relationships/slide" Target="../slides/slide54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0.xml.rels><?xml version="1.0" encoding="UTF-8" standalone="yes"?>
<Relationships xmlns="http://schemas.openxmlformats.org/package/2006/relationships"><Relationship Id="rId2" Type="http://schemas.openxmlformats.org/officeDocument/2006/relationships/slide" Target="../slides/slide541.xml"/><Relationship Id="rId1" Type="http://schemas.openxmlformats.org/officeDocument/2006/relationships/notesMaster" Target="../notesMasters/notesMaster1.xml"/></Relationships>
</file>

<file path=ppt/notesSlides/_rels/notesSlide541.xml.rels><?xml version="1.0" encoding="UTF-8" standalone="yes"?>
<Relationships xmlns="http://schemas.openxmlformats.org/package/2006/relationships"><Relationship Id="rId2" Type="http://schemas.openxmlformats.org/officeDocument/2006/relationships/slide" Target="../slides/slide542.xml"/><Relationship Id="rId1" Type="http://schemas.openxmlformats.org/officeDocument/2006/relationships/notesMaster" Target="../notesMasters/notesMaster1.xml"/></Relationships>
</file>

<file path=ppt/notesSlides/_rels/notesSlide542.xml.rels><?xml version="1.0" encoding="UTF-8" standalone="yes"?>
<Relationships xmlns="http://schemas.openxmlformats.org/package/2006/relationships"><Relationship Id="rId2" Type="http://schemas.openxmlformats.org/officeDocument/2006/relationships/slide" Target="../slides/slide543.xml"/><Relationship Id="rId1" Type="http://schemas.openxmlformats.org/officeDocument/2006/relationships/notesMaster" Target="../notesMasters/notesMaster1.xml"/></Relationships>
</file>

<file path=ppt/notesSlides/_rels/notesSlide543.xml.rels><?xml version="1.0" encoding="UTF-8" standalone="yes"?>
<Relationships xmlns="http://schemas.openxmlformats.org/package/2006/relationships"><Relationship Id="rId2" Type="http://schemas.openxmlformats.org/officeDocument/2006/relationships/slide" Target="../slides/slide544.xml"/><Relationship Id="rId1" Type="http://schemas.openxmlformats.org/officeDocument/2006/relationships/notesMaster" Target="../notesMasters/notesMaster1.xml"/></Relationships>
</file>

<file path=ppt/notesSlides/_rels/notesSlide544.xml.rels><?xml version="1.0" encoding="UTF-8" standalone="yes"?>
<Relationships xmlns="http://schemas.openxmlformats.org/package/2006/relationships"><Relationship Id="rId2" Type="http://schemas.openxmlformats.org/officeDocument/2006/relationships/slide" Target="../slides/slide545.xml"/><Relationship Id="rId1" Type="http://schemas.openxmlformats.org/officeDocument/2006/relationships/notesMaster" Target="../notesMasters/notesMaster1.xml"/></Relationships>
</file>

<file path=ppt/notesSlides/_rels/notesSlide545.xml.rels><?xml version="1.0" encoding="UTF-8" standalone="yes"?>
<Relationships xmlns="http://schemas.openxmlformats.org/package/2006/relationships"><Relationship Id="rId2" Type="http://schemas.openxmlformats.org/officeDocument/2006/relationships/slide" Target="../slides/slide546.xml"/><Relationship Id="rId1" Type="http://schemas.openxmlformats.org/officeDocument/2006/relationships/notesMaster" Target="../notesMasters/notesMaster1.xml"/></Relationships>
</file>

<file path=ppt/notesSlides/_rels/notesSlide546.xml.rels><?xml version="1.0" encoding="UTF-8" standalone="yes"?>
<Relationships xmlns="http://schemas.openxmlformats.org/package/2006/relationships"><Relationship Id="rId2" Type="http://schemas.openxmlformats.org/officeDocument/2006/relationships/slide" Target="../slides/slide547.xml"/><Relationship Id="rId1" Type="http://schemas.openxmlformats.org/officeDocument/2006/relationships/notesMaster" Target="../notesMasters/notesMaster1.xml"/></Relationships>
</file>

<file path=ppt/notesSlides/_rels/notesSlide547.xml.rels><?xml version="1.0" encoding="UTF-8" standalone="yes"?>
<Relationships xmlns="http://schemas.openxmlformats.org/package/2006/relationships"><Relationship Id="rId2" Type="http://schemas.openxmlformats.org/officeDocument/2006/relationships/slide" Target="../slides/slide548.xml"/><Relationship Id="rId1" Type="http://schemas.openxmlformats.org/officeDocument/2006/relationships/notesMaster" Target="../notesMasters/notesMaster1.xml"/></Relationships>
</file>

<file path=ppt/notesSlides/_rels/notesSlide548.xml.rels><?xml version="1.0" encoding="UTF-8" standalone="yes"?>
<Relationships xmlns="http://schemas.openxmlformats.org/package/2006/relationships"><Relationship Id="rId2" Type="http://schemas.openxmlformats.org/officeDocument/2006/relationships/slide" Target="../slides/slide549.xml"/><Relationship Id="rId1" Type="http://schemas.openxmlformats.org/officeDocument/2006/relationships/notesMaster" Target="../notesMasters/notesMaster1.xml"/></Relationships>
</file>

<file path=ppt/notesSlides/_rels/notesSlide549.xml.rels><?xml version="1.0" encoding="UTF-8" standalone="yes"?>
<Relationships xmlns="http://schemas.openxmlformats.org/package/2006/relationships"><Relationship Id="rId2" Type="http://schemas.openxmlformats.org/officeDocument/2006/relationships/slide" Target="../slides/slide55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0.xml.rels><?xml version="1.0" encoding="UTF-8" standalone="yes"?>
<Relationships xmlns="http://schemas.openxmlformats.org/package/2006/relationships"><Relationship Id="rId2" Type="http://schemas.openxmlformats.org/officeDocument/2006/relationships/slide" Target="../slides/slide551.xml"/><Relationship Id="rId1" Type="http://schemas.openxmlformats.org/officeDocument/2006/relationships/notesMaster" Target="../notesMasters/notesMaster1.xml"/></Relationships>
</file>

<file path=ppt/notesSlides/_rels/notesSlide551.xml.rels><?xml version="1.0" encoding="UTF-8" standalone="yes"?>
<Relationships xmlns="http://schemas.openxmlformats.org/package/2006/relationships"><Relationship Id="rId2" Type="http://schemas.openxmlformats.org/officeDocument/2006/relationships/slide" Target="../slides/slide552.xml"/><Relationship Id="rId1" Type="http://schemas.openxmlformats.org/officeDocument/2006/relationships/notesMaster" Target="../notesMasters/notesMaster1.xml"/></Relationships>
</file>

<file path=ppt/notesSlides/_rels/notesSlide552.xml.rels><?xml version="1.0" encoding="UTF-8" standalone="yes"?>
<Relationships xmlns="http://schemas.openxmlformats.org/package/2006/relationships"><Relationship Id="rId2" Type="http://schemas.openxmlformats.org/officeDocument/2006/relationships/slide" Target="../slides/slide553.xml"/><Relationship Id="rId1" Type="http://schemas.openxmlformats.org/officeDocument/2006/relationships/notesMaster" Target="../notesMasters/notesMaster1.xml"/></Relationships>
</file>

<file path=ppt/notesSlides/_rels/notesSlide553.xml.rels><?xml version="1.0" encoding="UTF-8" standalone="yes"?>
<Relationships xmlns="http://schemas.openxmlformats.org/package/2006/relationships"><Relationship Id="rId2" Type="http://schemas.openxmlformats.org/officeDocument/2006/relationships/slide" Target="../slides/slide554.xml"/><Relationship Id="rId1" Type="http://schemas.openxmlformats.org/officeDocument/2006/relationships/notesMaster" Target="../notesMasters/notesMaster1.xml"/></Relationships>
</file>

<file path=ppt/notesSlides/_rels/notesSlide554.xml.rels><?xml version="1.0" encoding="UTF-8" standalone="yes"?>
<Relationships xmlns="http://schemas.openxmlformats.org/package/2006/relationships"><Relationship Id="rId2" Type="http://schemas.openxmlformats.org/officeDocument/2006/relationships/slide" Target="../slides/slide555.xml"/><Relationship Id="rId1" Type="http://schemas.openxmlformats.org/officeDocument/2006/relationships/notesMaster" Target="../notesMasters/notesMaster1.xml"/></Relationships>
</file>

<file path=ppt/notesSlides/_rels/notesSlide555.xml.rels><?xml version="1.0" encoding="UTF-8" standalone="yes"?>
<Relationships xmlns="http://schemas.openxmlformats.org/package/2006/relationships"><Relationship Id="rId2" Type="http://schemas.openxmlformats.org/officeDocument/2006/relationships/slide" Target="../slides/slide556.xml"/><Relationship Id="rId1" Type="http://schemas.openxmlformats.org/officeDocument/2006/relationships/notesMaster" Target="../notesMasters/notesMaster1.xml"/></Relationships>
</file>

<file path=ppt/notesSlides/_rels/notesSlide556.xml.rels><?xml version="1.0" encoding="UTF-8" standalone="yes"?>
<Relationships xmlns="http://schemas.openxmlformats.org/package/2006/relationships"><Relationship Id="rId2" Type="http://schemas.openxmlformats.org/officeDocument/2006/relationships/slide" Target="../slides/slide5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4578" name="Slide Image Placeholder 13"/>
          <p:cNvSpPr>
            <a:spLocks noGrp="1" noRot="1" noChangeAspect="1" noTextEdit="1"/>
          </p:cNvSpPr>
          <p:nvPr>
            <p:ph type="sldImg"/>
          </p:nvPr>
        </p:nvSpPr>
        <p:spPr>
          <a:xfrm>
            <a:off x="477838" y="463550"/>
            <a:ext cx="6035675" cy="4525963"/>
          </a:xfrm>
          <a:ln/>
        </p:spPr>
      </p:sp>
      <p:sp>
        <p:nvSpPr>
          <p:cNvPr id="24579" name="Notes Placeholder 3"/>
          <p:cNvSpPr>
            <a:spLocks noGrp="1"/>
          </p:cNvSpPr>
          <p:nvPr/>
        </p:nvSpPr>
        <p:spPr bwMode="auto">
          <a:xfrm>
            <a:off x="547688" y="5278438"/>
            <a:ext cx="5942012" cy="3198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914" tIns="12914" rIns="12914" bIns="12914"/>
          <a:lstStyle>
            <a:lvl1pPr defTabSz="439738" eaLnBrk="0" hangingPunct="0">
              <a:defRPr>
                <a:solidFill>
                  <a:schemeClr val="tx1"/>
                </a:solidFill>
                <a:latin typeface="Arial" panose="020B0604020202020204" pitchFamily="34" charset="0"/>
                <a:cs typeface="Arial" panose="020B0604020202020204" pitchFamily="34" charset="0"/>
              </a:defRPr>
            </a:lvl1pPr>
            <a:lvl2pPr marL="742950" indent="-285750" defTabSz="439738" eaLnBrk="0" hangingPunct="0">
              <a:defRPr>
                <a:solidFill>
                  <a:schemeClr val="tx1"/>
                </a:solidFill>
                <a:latin typeface="Arial" panose="020B0604020202020204" pitchFamily="34" charset="0"/>
                <a:cs typeface="Arial" panose="020B0604020202020204" pitchFamily="34" charset="0"/>
              </a:defRPr>
            </a:lvl2pPr>
            <a:lvl3pPr marL="1143000" indent="-228600" defTabSz="439738" eaLnBrk="0" hangingPunct="0">
              <a:defRPr>
                <a:solidFill>
                  <a:schemeClr val="tx1"/>
                </a:solidFill>
                <a:latin typeface="Arial" panose="020B0604020202020204" pitchFamily="34" charset="0"/>
                <a:cs typeface="Arial" panose="020B0604020202020204" pitchFamily="34" charset="0"/>
              </a:defRPr>
            </a:lvl3pPr>
            <a:lvl4pPr marL="1600200" indent="-228600" defTabSz="439738" eaLnBrk="0" hangingPunct="0">
              <a:defRPr>
                <a:solidFill>
                  <a:schemeClr val="tx1"/>
                </a:solidFill>
                <a:latin typeface="Arial" panose="020B0604020202020204" pitchFamily="34" charset="0"/>
                <a:cs typeface="Arial" panose="020B0604020202020204" pitchFamily="34" charset="0"/>
              </a:defRPr>
            </a:lvl4pPr>
            <a:lvl5pPr marL="2057400" indent="-228600" defTabSz="439738" eaLnBrk="0" hangingPunct="0">
              <a:defRPr>
                <a:solidFill>
                  <a:schemeClr val="tx1"/>
                </a:solidFill>
                <a:latin typeface="Arial" panose="020B0604020202020204" pitchFamily="34" charset="0"/>
                <a:cs typeface="Arial" panose="020B0604020202020204" pitchFamily="34" charset="0"/>
              </a:defRPr>
            </a:lvl5pPr>
            <a:lvl6pPr marL="2514600" indent="-228600" defTabSz="43973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43973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43973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43973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spcBef>
                <a:spcPts val="388"/>
              </a:spcBef>
              <a:buSzPct val="100000"/>
            </a:pPr>
            <a:endParaRPr lang="" altLang="" sz="1200" b="1"/>
          </a:p>
        </p:txBody>
      </p:sp>
    </p:spTree>
    <p:extLst>
      <p:ext uri="{BB962C8B-B14F-4D97-AF65-F5344CB8AC3E}">
        <p14:creationId xmlns:p14="http://schemas.microsoft.com/office/powerpoint/2010/main" val="29715956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10"/>
          <p:cNvSpPr txBox="1">
            <a:spLocks noGrp="1" noChangeArrowheads="1"/>
          </p:cNvSpPr>
          <p:nvPr/>
        </p:nvSpPr>
        <p:spPr bwMode="auto">
          <a:xfrm>
            <a:off x="457200" y="9001125"/>
            <a:ext cx="607695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0" tIns="45709" rIns="91420" bIns="45709" anchor="b"/>
          <a:lstStyle>
            <a:lvl1pPr defTabSz="911225" eaLnBrk="0" hangingPunct="0">
              <a:defRPr>
                <a:solidFill>
                  <a:schemeClr val="tx1"/>
                </a:solidFill>
                <a:latin typeface="Arial" panose="020B0604020202020204" pitchFamily="34" charset="0"/>
                <a:cs typeface="Arial" panose="020B0604020202020204" pitchFamily="34" charset="0"/>
              </a:defRPr>
            </a:lvl1pPr>
            <a:lvl2pPr marL="742950" indent="-285750" defTabSz="911225" eaLnBrk="0" hangingPunct="0">
              <a:defRPr>
                <a:solidFill>
                  <a:schemeClr val="tx1"/>
                </a:solidFill>
                <a:latin typeface="Arial" panose="020B0604020202020204" pitchFamily="34" charset="0"/>
                <a:cs typeface="Arial" panose="020B0604020202020204" pitchFamily="34" charset="0"/>
              </a:defRPr>
            </a:lvl2pPr>
            <a:lvl3pPr marL="1143000" indent="-228600" defTabSz="911225" eaLnBrk="0" hangingPunct="0">
              <a:defRPr>
                <a:solidFill>
                  <a:schemeClr val="tx1"/>
                </a:solidFill>
                <a:latin typeface="Arial" panose="020B0604020202020204" pitchFamily="34" charset="0"/>
                <a:cs typeface="Arial" panose="020B0604020202020204" pitchFamily="34" charset="0"/>
              </a:defRPr>
            </a:lvl3pPr>
            <a:lvl4pPr marL="1600200" indent="-228600" defTabSz="911225" eaLnBrk="0" hangingPunct="0">
              <a:defRPr>
                <a:solidFill>
                  <a:schemeClr val="tx1"/>
                </a:solidFill>
                <a:latin typeface="Arial" panose="020B0604020202020204" pitchFamily="34" charset="0"/>
                <a:cs typeface="Arial" panose="020B0604020202020204" pitchFamily="34" charset="0"/>
              </a:defRPr>
            </a:lvl4pPr>
            <a:lvl5pPr marL="2057400" indent="-228600" defTabSz="911225" eaLnBrk="0" hangingPunct="0">
              <a:defRPr>
                <a:solidFill>
                  <a:schemeClr val="tx1"/>
                </a:solidFill>
                <a:latin typeface="Arial" panose="020B0604020202020204" pitchFamily="34" charset="0"/>
                <a:cs typeface="Arial" panose="020B0604020202020204" pitchFamily="34" charset="0"/>
              </a:defRPr>
            </a:lvl5pPr>
            <a:lvl6pPr marL="2514600" indent="-228600" defTabSz="9112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9112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9112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9112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 altLang="" sz="1100">
              <a:ea typeface="ＭＳ Ｐゴシック" panose="020B0600070205080204" pitchFamily="34" charset="-128"/>
            </a:endParaRPr>
          </a:p>
        </p:txBody>
      </p:sp>
      <p:sp>
        <p:nvSpPr>
          <p:cNvPr id="34819" name="Rectangle 13"/>
          <p:cNvSpPr>
            <a:spLocks noGrp="1" noRot="1" noChangeAspect="1" noChangeArrowheads="1" noTextEdit="1"/>
          </p:cNvSpPr>
          <p:nvPr>
            <p:ph type="sldImg"/>
          </p:nvPr>
        </p:nvSpPr>
        <p:spPr>
          <a:xfrm>
            <a:off x="477838" y="463550"/>
            <a:ext cx="6035675" cy="4525963"/>
          </a:xfrm>
          <a:ln/>
        </p:spPr>
      </p:sp>
      <p:sp>
        <p:nvSpPr>
          <p:cNvPr id="34820" name="Rectangle 14"/>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
              <a:t>How to Detect Your Version</a:t>
            </a:r>
          </a:p>
          <a:p>
            <a:pPr lvl="1"/>
            <a:r>
              <a:rPr lang="en-US" altLang=""/>
              <a:t>If Java SE is installed on your system, you can detect the version number by running </a:t>
            </a:r>
            <a:r>
              <a:rPr lang="en-US" altLang="">
                <a:latin typeface="Courier New" panose="02070309020205020404" pitchFamily="49" charset="0"/>
                <a:cs typeface="Courier New" panose="02070309020205020404" pitchFamily="49" charset="0"/>
              </a:rPr>
              <a:t>java ‑version</a:t>
            </a:r>
            <a:r>
              <a:rPr lang="en-US" altLang=""/>
              <a:t>. Note that the </a:t>
            </a:r>
            <a:r>
              <a:rPr lang="en-US" altLang="">
                <a:latin typeface="Courier New" panose="02070309020205020404" pitchFamily="49" charset="0"/>
                <a:cs typeface="Courier New" panose="02070309020205020404" pitchFamily="49" charset="0"/>
              </a:rPr>
              <a:t>java</a:t>
            </a:r>
            <a:r>
              <a:rPr lang="en-US" altLang=""/>
              <a:t> command is included with the Java Runtime Environment (JRE). As a developer, you also need a Java compiler, typically </a:t>
            </a:r>
            <a:r>
              <a:rPr lang="en-US" altLang="">
                <a:latin typeface="Courier New" panose="02070309020205020404" pitchFamily="49" charset="0"/>
                <a:cs typeface="Courier New" panose="02070309020205020404" pitchFamily="49" charset="0"/>
              </a:rPr>
              <a:t>javac</a:t>
            </a:r>
            <a:r>
              <a:rPr lang="en-US" altLang=""/>
              <a:t>. The </a:t>
            </a:r>
            <a:r>
              <a:rPr lang="en-US" altLang="">
                <a:latin typeface="Courier New" panose="02070309020205020404" pitchFamily="49" charset="0"/>
                <a:cs typeface="Courier New" panose="02070309020205020404" pitchFamily="49" charset="0"/>
              </a:rPr>
              <a:t>javac</a:t>
            </a:r>
            <a:r>
              <a:rPr lang="en-US" altLang=""/>
              <a:t> command is included in the Java SE Development Kit (JDK). Your operation system’s </a:t>
            </a:r>
            <a:r>
              <a:rPr lang="en-US" altLang="">
                <a:latin typeface="Courier New" panose="02070309020205020404" pitchFamily="49" charset="0"/>
                <a:cs typeface="Courier New" panose="02070309020205020404" pitchFamily="49" charset="0"/>
              </a:rPr>
              <a:t>PATH</a:t>
            </a:r>
            <a:r>
              <a:rPr lang="en-US" altLang=""/>
              <a:t> may need to be updated to include the location of </a:t>
            </a:r>
            <a:r>
              <a:rPr lang="en-US" altLang="">
                <a:latin typeface="Courier New" panose="02070309020205020404" pitchFamily="49" charset="0"/>
                <a:cs typeface="Courier New" panose="02070309020205020404" pitchFamily="49" charset="0"/>
              </a:rPr>
              <a:t>javac</a:t>
            </a:r>
            <a:r>
              <a:rPr lang="en-US" altLang=""/>
              <a:t>.</a:t>
            </a:r>
          </a:p>
        </p:txBody>
      </p:sp>
      <p:sp>
        <p:nvSpPr>
          <p:cNvPr id="34821" name="Footer Placeholder 9"/>
          <p:cNvSpPr>
            <a:spLocks noGrp="1"/>
          </p:cNvSpPr>
          <p:nvPr>
            <p:ph type="ftr" sz="quarter" idx="4"/>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it-IT" altLang=""/>
              <a:t>Java SE 8 Programming   1 - </a:t>
            </a:r>
            <a:fld id="{7A6EE368-B4D2-4E21-8C74-5B88B9BF20A4}" type="slidenum">
              <a:rPr lang="it-IT" altLang="" smtClean="0"/>
              <a:pPr eaLnBrk="1" hangingPunct="1"/>
              <a:t>11</a:t>
            </a:fld>
            <a:endParaRPr lang="en-US" altLang=""/>
          </a:p>
        </p:txBody>
      </p:sp>
    </p:spTree>
    <p:extLst>
      <p:ext uri="{BB962C8B-B14F-4D97-AF65-F5344CB8AC3E}">
        <p14:creationId xmlns:p14="http://schemas.microsoft.com/office/powerpoint/2010/main" val="3321740854"/>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6"/>
        <p:cNvGrpSpPr/>
        <p:nvPr/>
      </p:nvGrpSpPr>
      <p:grpSpPr>
        <a:xfrm>
          <a:off x="0" y="0"/>
          <a:ext cx="0" cy="0"/>
          <a:chOff x="0" y="0"/>
          <a:chExt cx="0" cy="0"/>
        </a:xfrm>
      </p:grpSpPr>
      <p:sp>
        <p:nvSpPr>
          <p:cNvPr id="917" name="Google Shape;917;g40a120c017_0_470: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918" name="Google Shape;918;g40a120c017_0_470: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SzPts val="1800"/>
              <a:buFont typeface="Arial"/>
              <a:buNone/>
            </a:pPr>
            <a:r>
              <a:rPr lang="en-US" sz="1800" b="0" i="0" u="none" strike="noStrike" cap="none"/>
              <a:t>Using Variable Arguments</a:t>
            </a:r>
            <a:endParaRPr/>
          </a:p>
          <a:p>
            <a:pPr marL="0" marR="0" lvl="1" indent="0" algn="l" rtl="0">
              <a:spcBef>
                <a:spcPts val="0"/>
              </a:spcBef>
              <a:spcAft>
                <a:spcPts val="0"/>
              </a:spcAft>
              <a:buSzPts val="1800"/>
              <a:buFont typeface="Arial"/>
              <a:buNone/>
            </a:pPr>
            <a:r>
              <a:rPr lang="en-US" sz="1800" b="0" i="0" u="none" strike="noStrike" cap="none"/>
              <a:t>The </a:t>
            </a:r>
            <a:r>
              <a:rPr lang="en-US" sz="1800" b="0" i="0" u="none" strike="noStrike" cap="none">
                <a:latin typeface="Courier New"/>
                <a:ea typeface="Courier New"/>
                <a:cs typeface="Courier New"/>
                <a:sym typeface="Courier New"/>
              </a:rPr>
              <a:t>average</a:t>
            </a:r>
            <a:r>
              <a:rPr lang="en-US" sz="1800" b="0" i="0" u="none" strike="noStrike" cap="none"/>
              <a:t> method shown in the slide takes any number of integer arguments. The notation </a:t>
            </a:r>
            <a:r>
              <a:rPr lang="en-US" sz="1800" b="0" i="0" u="none" strike="noStrike" cap="none">
                <a:latin typeface="Courier New"/>
                <a:ea typeface="Courier New"/>
                <a:cs typeface="Courier New"/>
                <a:sym typeface="Courier New"/>
              </a:rPr>
              <a:t>(int... nums)</a:t>
            </a:r>
            <a:r>
              <a:rPr lang="en-US" sz="1800" b="0" i="0" u="none" strike="noStrike" cap="none"/>
              <a:t> converts the list of arguments passed to the </a:t>
            </a:r>
            <a:r>
              <a:rPr lang="en-US" sz="1800" b="0" i="0" u="none" strike="noStrike" cap="none">
                <a:latin typeface="Courier New"/>
                <a:ea typeface="Courier New"/>
                <a:cs typeface="Courier New"/>
                <a:sym typeface="Courier New"/>
              </a:rPr>
              <a:t>average</a:t>
            </a:r>
            <a:r>
              <a:rPr lang="en-US" sz="1800" b="0" i="0" u="none" strike="noStrike" cap="none"/>
              <a:t> method into an array object of type </a:t>
            </a:r>
            <a:r>
              <a:rPr lang="en-US" sz="1800" b="0" i="0" u="none" strike="noStrike" cap="none">
                <a:latin typeface="Courier New"/>
                <a:ea typeface="Courier New"/>
                <a:cs typeface="Courier New"/>
                <a:sym typeface="Courier New"/>
              </a:rPr>
              <a:t>int</a:t>
            </a:r>
            <a:r>
              <a:rPr lang="en-US" sz="1800" b="0" i="0" u="none" strike="noStrike" cap="none"/>
              <a:t>. </a:t>
            </a:r>
            <a:endParaRPr/>
          </a:p>
          <a:p>
            <a:pPr marL="0" marR="0" lvl="1" indent="0" algn="l" rtl="0">
              <a:spcBef>
                <a:spcPts val="0"/>
              </a:spcBef>
              <a:spcAft>
                <a:spcPts val="0"/>
              </a:spcAft>
              <a:buSzPts val="1800"/>
              <a:buFont typeface="Arial"/>
              <a:buNone/>
            </a:pPr>
            <a:r>
              <a:rPr lang="en-US" sz="1800" b="1" i="0" u="none" strike="noStrike" cap="none"/>
              <a:t>Note:</a:t>
            </a:r>
            <a:r>
              <a:rPr lang="en-US" sz="1800" b="0" i="0" u="none" strike="noStrike" cap="none"/>
              <a:t> Methods that use varargs can also take no parameters―an invocation of </a:t>
            </a:r>
            <a:r>
              <a:rPr lang="en-US" sz="1800" b="0" i="0" u="none" strike="noStrike" cap="none">
                <a:latin typeface="Courier New"/>
                <a:ea typeface="Courier New"/>
                <a:cs typeface="Courier New"/>
                <a:sym typeface="Courier New"/>
              </a:rPr>
              <a:t>average() </a:t>
            </a:r>
            <a:r>
              <a:rPr lang="en-US" sz="1800" b="0" i="0" u="none" strike="noStrike" cap="none"/>
              <a:t>is legal. You will see varargs as optional parameters in use in the NIO.2 API in the lesson titled “Java File I/O.” To account for this, you could rewrite the </a:t>
            </a:r>
            <a:r>
              <a:rPr lang="en-US" sz="1800" b="0" i="0" u="none" strike="noStrike" cap="none">
                <a:latin typeface="Courier New"/>
                <a:ea typeface="Courier New"/>
                <a:cs typeface="Courier New"/>
                <a:sym typeface="Courier New"/>
              </a:rPr>
              <a:t>average</a:t>
            </a:r>
            <a:r>
              <a:rPr lang="en-US" sz="1800" b="0" i="0" u="none" strike="noStrike" cap="none"/>
              <a:t> method in the slide as follows:</a:t>
            </a:r>
            <a:endParaRPr/>
          </a:p>
          <a:p>
            <a:pPr marL="0" marR="0" lvl="1" indent="0" algn="l" rtl="0">
              <a:spcBef>
                <a:spcPts val="0"/>
              </a:spcBef>
              <a:spcAft>
                <a:spcPts val="0"/>
              </a:spcAft>
              <a:buSzPts val="1000"/>
              <a:buFont typeface="Courier New"/>
              <a:buNone/>
            </a:pPr>
            <a:r>
              <a:rPr lang="en-US" sz="1000" b="0" i="0" u="none" strike="noStrike" cap="none">
                <a:latin typeface="Courier New"/>
                <a:ea typeface="Courier New"/>
                <a:cs typeface="Courier New"/>
                <a:sym typeface="Courier New"/>
              </a:rPr>
              <a:t>public float average(int... nums) {</a:t>
            </a:r>
            <a:endParaRPr/>
          </a:p>
          <a:p>
            <a:pPr marL="0" marR="0" lvl="1" indent="0" algn="l" rtl="0">
              <a:spcBef>
                <a:spcPts val="0"/>
              </a:spcBef>
              <a:spcAft>
                <a:spcPts val="0"/>
              </a:spcAft>
              <a:buSzPts val="1000"/>
              <a:buFont typeface="Courier New"/>
              <a:buNone/>
            </a:pPr>
            <a:r>
              <a:rPr lang="en-US" sz="1000" b="0" i="0" u="none" strike="noStrike" cap="none">
                <a:latin typeface="Courier New"/>
                <a:ea typeface="Courier New"/>
                <a:cs typeface="Courier New"/>
                <a:sym typeface="Courier New"/>
              </a:rPr>
              <a:t>    int sum = 0; float result = 0;</a:t>
            </a:r>
            <a:endParaRPr/>
          </a:p>
          <a:p>
            <a:pPr marL="0" marR="0" lvl="1" indent="0" algn="l" rtl="0">
              <a:spcBef>
                <a:spcPts val="0"/>
              </a:spcBef>
              <a:spcAft>
                <a:spcPts val="0"/>
              </a:spcAft>
              <a:buSzPts val="1000"/>
              <a:buFont typeface="Courier New"/>
              <a:buNone/>
            </a:pPr>
            <a:r>
              <a:rPr lang="en-US" sz="1000" b="0" i="0" u="none" strike="noStrike" cap="none">
                <a:latin typeface="Courier New"/>
                <a:ea typeface="Courier New"/>
                <a:cs typeface="Courier New"/>
                <a:sym typeface="Courier New"/>
              </a:rPr>
              <a:t>        if (nums.length &gt; 0) {</a:t>
            </a:r>
            <a:endParaRPr/>
          </a:p>
          <a:p>
            <a:pPr marL="0" marR="0" lvl="1" indent="0" algn="l" rtl="0">
              <a:spcBef>
                <a:spcPts val="0"/>
              </a:spcBef>
              <a:spcAft>
                <a:spcPts val="0"/>
              </a:spcAft>
              <a:buSzPts val="1000"/>
              <a:buFont typeface="Courier New"/>
              <a:buNone/>
            </a:pPr>
            <a:r>
              <a:rPr lang="en-US" sz="1000" b="0" i="0" u="none" strike="noStrike" cap="none">
                <a:latin typeface="Courier New"/>
                <a:ea typeface="Courier New"/>
                <a:cs typeface="Courier New"/>
                <a:sym typeface="Courier New"/>
              </a:rPr>
              <a:t>            for (int x : nums)   // iterate int array nums</a:t>
            </a:r>
            <a:endParaRPr/>
          </a:p>
          <a:p>
            <a:pPr marL="0" marR="0" lvl="1" indent="0" algn="l" rtl="0">
              <a:spcBef>
                <a:spcPts val="0"/>
              </a:spcBef>
              <a:spcAft>
                <a:spcPts val="0"/>
              </a:spcAft>
              <a:buSzPts val="1000"/>
              <a:buFont typeface="Courier New"/>
              <a:buNone/>
            </a:pPr>
            <a:r>
              <a:rPr lang="en-US" sz="1000" b="0" i="0" u="none" strike="noStrike" cap="none">
                <a:latin typeface="Courier New"/>
                <a:ea typeface="Courier New"/>
                <a:cs typeface="Courier New"/>
                <a:sym typeface="Courier New"/>
              </a:rPr>
              <a:t>                sum += x;</a:t>
            </a:r>
            <a:endParaRPr/>
          </a:p>
          <a:p>
            <a:pPr marL="0" marR="0" lvl="1" indent="0" algn="l" rtl="0">
              <a:spcBef>
                <a:spcPts val="0"/>
              </a:spcBef>
              <a:spcAft>
                <a:spcPts val="0"/>
              </a:spcAft>
              <a:buSzPts val="1000"/>
              <a:buFont typeface="Courier New"/>
              <a:buNone/>
            </a:pPr>
            <a:r>
              <a:rPr lang="en-US" sz="1000" b="0" i="0" u="none" strike="noStrike" cap="none">
                <a:latin typeface="Courier New"/>
                <a:ea typeface="Courier New"/>
                <a:cs typeface="Courier New"/>
                <a:sym typeface="Courier New"/>
              </a:rPr>
              <a:t>            result = (float) sum / nums.length;</a:t>
            </a:r>
            <a:endParaRPr/>
          </a:p>
          <a:p>
            <a:pPr marL="0" marR="0" lvl="1" indent="0" algn="l" rtl="0">
              <a:spcBef>
                <a:spcPts val="0"/>
              </a:spcBef>
              <a:spcAft>
                <a:spcPts val="0"/>
              </a:spcAft>
              <a:buSzPts val="1000"/>
              <a:buFont typeface="Courier New"/>
              <a:buNone/>
            </a:pPr>
            <a:r>
              <a:rPr lang="en-US" sz="1000" b="0" i="0" u="none" strike="noStrike" cap="none">
                <a:latin typeface="Courier New"/>
                <a:ea typeface="Courier New"/>
                <a:cs typeface="Courier New"/>
                <a:sym typeface="Courier New"/>
              </a:rPr>
              <a:t>        }</a:t>
            </a:r>
            <a:endParaRPr/>
          </a:p>
          <a:p>
            <a:pPr marL="0" marR="0" lvl="1" indent="0" algn="l" rtl="0">
              <a:spcBef>
                <a:spcPts val="0"/>
              </a:spcBef>
              <a:spcAft>
                <a:spcPts val="0"/>
              </a:spcAft>
              <a:buSzPts val="1000"/>
              <a:buFont typeface="Courier New"/>
              <a:buNone/>
            </a:pPr>
            <a:r>
              <a:rPr lang="en-US" sz="1000" b="0" i="0" u="none" strike="noStrike" cap="none">
                <a:latin typeface="Courier New"/>
                <a:ea typeface="Courier New"/>
                <a:cs typeface="Courier New"/>
                <a:sym typeface="Courier New"/>
              </a:rPr>
              <a:t>        return (result);</a:t>
            </a:r>
            <a:endParaRPr/>
          </a:p>
          <a:p>
            <a:pPr marL="0" marR="0" lvl="1" indent="0" algn="l" rtl="0">
              <a:spcBef>
                <a:spcPts val="0"/>
              </a:spcBef>
              <a:spcAft>
                <a:spcPts val="0"/>
              </a:spcAft>
              <a:buSzPts val="1000"/>
              <a:buFont typeface="Courier New"/>
              <a:buNone/>
            </a:pPr>
            <a:r>
              <a:rPr lang="en-US" sz="1000" b="0" i="0" u="none" strike="noStrike" cap="none">
                <a:latin typeface="Courier New"/>
                <a:ea typeface="Courier New"/>
                <a:cs typeface="Courier New"/>
                <a:sym typeface="Courier New"/>
              </a:rPr>
              <a:t>    }</a:t>
            </a:r>
            <a:endParaRPr/>
          </a:p>
          <a:p>
            <a:pPr marL="0" marR="0" lvl="1" indent="0" algn="l" rtl="0">
              <a:spcBef>
                <a:spcPts val="0"/>
              </a:spcBef>
              <a:spcAft>
                <a:spcPts val="0"/>
              </a:spcAft>
              <a:buSzPts val="1000"/>
              <a:buFont typeface="Courier New"/>
              <a:buNone/>
            </a:pPr>
            <a:r>
              <a:rPr lang="en-US" sz="1000" b="0" i="0" u="none" strike="noStrike" cap="none">
                <a:latin typeface="Courier New"/>
                <a:ea typeface="Courier New"/>
                <a:cs typeface="Courier New"/>
                <a:sym typeface="Courier New"/>
              </a:rPr>
              <a:t>}</a:t>
            </a:r>
            <a:endParaRPr/>
          </a:p>
        </p:txBody>
      </p:sp>
      <p:sp>
        <p:nvSpPr>
          <p:cNvPr id="919" name="Google Shape;919;g40a120c017_0_470: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4 - </a:t>
            </a:r>
            <a:fld id="{00000000-1234-1234-1234-123412341234}" type="slidenum">
              <a:rPr lang="en-US" sz="1100" b="1" i="0" u="none">
                <a:solidFill>
                  <a:srgbClr val="000000"/>
                </a:solidFill>
                <a:latin typeface="Arial"/>
                <a:ea typeface="Arial"/>
                <a:cs typeface="Arial"/>
                <a:sym typeface="Arial"/>
              </a:rPr>
              <a:t>101</a:t>
            </a:fld>
            <a:endParaRPr/>
          </a:p>
        </p:txBody>
      </p:sp>
    </p:spTree>
    <p:extLst>
      <p:ext uri="{BB962C8B-B14F-4D97-AF65-F5344CB8AC3E}">
        <p14:creationId xmlns:p14="http://schemas.microsoft.com/office/powerpoint/2010/main" val="863125812"/>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5"/>
        <p:cNvGrpSpPr/>
        <p:nvPr/>
      </p:nvGrpSpPr>
      <p:grpSpPr>
        <a:xfrm>
          <a:off x="0" y="0"/>
          <a:ext cx="0" cy="0"/>
          <a:chOff x="0" y="0"/>
          <a:chExt cx="0" cy="0"/>
        </a:xfrm>
      </p:grpSpPr>
      <p:sp>
        <p:nvSpPr>
          <p:cNvPr id="926" name="Google Shape;926;g40a120c017_0_477: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927" name="Google Shape;927;g40a120c017_0_477: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Although a generic superclass reference is useful for passing objects around, you may need to use a method from the subclass.</a:t>
            </a:r>
            <a:endParaRPr/>
          </a:p>
          <a:p>
            <a:pPr marL="0" marR="0" lvl="1" indent="0" algn="l" rtl="0">
              <a:spcBef>
                <a:spcPts val="0"/>
              </a:spcBef>
              <a:spcAft>
                <a:spcPts val="0"/>
              </a:spcAft>
              <a:buSzPts val="1800"/>
              <a:buFont typeface="Arial"/>
              <a:buNone/>
            </a:pPr>
            <a:r>
              <a:rPr lang="en-US" sz="1800" b="0" i="0" u="none" strike="noStrike" cap="none"/>
              <a:t>In the slide, for example, you need the </a:t>
            </a:r>
            <a:r>
              <a:rPr lang="en-US" sz="1800" b="0" i="0" u="none" strike="noStrike" cap="none">
                <a:latin typeface="Courier New"/>
                <a:ea typeface="Courier New"/>
                <a:cs typeface="Courier New"/>
                <a:sym typeface="Courier New"/>
              </a:rPr>
              <a:t>setDeptName</a:t>
            </a:r>
            <a:r>
              <a:rPr lang="en-US" sz="1800" b="0" i="0" u="none" strike="noStrike" cap="none"/>
              <a:t> method of the </a:t>
            </a:r>
            <a:r>
              <a:rPr lang="en-US" sz="1800" b="0" i="0" u="none" strike="noStrike" cap="none">
                <a:latin typeface="Courier New"/>
                <a:ea typeface="Courier New"/>
                <a:cs typeface="Courier New"/>
                <a:sym typeface="Courier New"/>
              </a:rPr>
              <a:t>Manager</a:t>
            </a:r>
            <a:r>
              <a:rPr lang="en-US" sz="1800" b="0" i="0" u="none" strike="noStrike" cap="none"/>
              <a:t> class. To satisfy the compiler, you can cast a reference from the generic superclass to the specific class.</a:t>
            </a:r>
            <a:endParaRPr/>
          </a:p>
          <a:p>
            <a:pPr marL="0" marR="0" lvl="1" indent="0" algn="l" rtl="0">
              <a:spcBef>
                <a:spcPts val="0"/>
              </a:spcBef>
              <a:spcAft>
                <a:spcPts val="0"/>
              </a:spcAft>
              <a:buSzPts val="1800"/>
              <a:buFont typeface="Arial"/>
              <a:buNone/>
            </a:pPr>
            <a:r>
              <a:rPr lang="en-US" sz="1800" b="0" i="0" u="none" strike="noStrike" cap="none"/>
              <a:t>However, there are rules for casting references. You see these in the next slide.</a:t>
            </a:r>
            <a:endParaRPr/>
          </a:p>
        </p:txBody>
      </p:sp>
      <p:sp>
        <p:nvSpPr>
          <p:cNvPr id="928" name="Google Shape;928;g40a120c017_0_477: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4 - </a:t>
            </a:r>
            <a:fld id="{00000000-1234-1234-1234-123412341234}" type="slidenum">
              <a:rPr lang="en-US" sz="1100" b="1" i="0" u="none">
                <a:solidFill>
                  <a:srgbClr val="000000"/>
                </a:solidFill>
                <a:latin typeface="Arial"/>
                <a:ea typeface="Arial"/>
                <a:cs typeface="Arial"/>
                <a:sym typeface="Arial"/>
              </a:rPr>
              <a:t>102</a:t>
            </a:fld>
            <a:endParaRPr/>
          </a:p>
        </p:txBody>
      </p:sp>
    </p:spTree>
    <p:extLst>
      <p:ext uri="{BB962C8B-B14F-4D97-AF65-F5344CB8AC3E}">
        <p14:creationId xmlns:p14="http://schemas.microsoft.com/office/powerpoint/2010/main" val="3728380225"/>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1"/>
        <p:cNvGrpSpPr/>
        <p:nvPr/>
      </p:nvGrpSpPr>
      <p:grpSpPr>
        <a:xfrm>
          <a:off x="0" y="0"/>
          <a:ext cx="0" cy="0"/>
          <a:chOff x="0" y="0"/>
          <a:chExt cx="0" cy="0"/>
        </a:xfrm>
      </p:grpSpPr>
      <p:sp>
        <p:nvSpPr>
          <p:cNvPr id="942" name="Google Shape;942;g40a120c017_0_491: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4 - </a:t>
            </a:r>
            <a:fld id="{00000000-1234-1234-1234-123412341234}" type="slidenum">
              <a:rPr lang="en-US" sz="1100" b="1" i="0" u="none">
                <a:solidFill>
                  <a:srgbClr val="000000"/>
                </a:solidFill>
                <a:latin typeface="Arial"/>
                <a:ea typeface="Arial"/>
                <a:cs typeface="Arial"/>
                <a:sym typeface="Arial"/>
              </a:rPr>
              <a:t>103</a:t>
            </a:fld>
            <a:endParaRPr/>
          </a:p>
        </p:txBody>
      </p:sp>
      <p:sp>
        <p:nvSpPr>
          <p:cNvPr id="943" name="Google Shape;943;g40a120c017_0_491: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944" name="Google Shape;944;g40a120c017_0_491: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None/>
            </a:pPr>
            <a:endParaRPr sz="1800" b="0" i="0" u="none" strike="noStrike" cap="none"/>
          </a:p>
        </p:txBody>
      </p:sp>
    </p:spTree>
    <p:extLst>
      <p:ext uri="{BB962C8B-B14F-4D97-AF65-F5344CB8AC3E}">
        <p14:creationId xmlns:p14="http://schemas.microsoft.com/office/powerpoint/2010/main" val="2758412341"/>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7"/>
        <p:cNvGrpSpPr/>
        <p:nvPr/>
      </p:nvGrpSpPr>
      <p:grpSpPr>
        <a:xfrm>
          <a:off x="0" y="0"/>
          <a:ext cx="0" cy="0"/>
          <a:chOff x="0" y="0"/>
          <a:chExt cx="0" cy="0"/>
        </a:xfrm>
      </p:grpSpPr>
      <p:sp>
        <p:nvSpPr>
          <p:cNvPr id="968" name="Google Shape;968;g40a120c017_0_515: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969" name="Google Shape;969;g40a120c017_0_515: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SzPts val="1800"/>
              <a:buFont typeface="Arial"/>
              <a:buNone/>
            </a:pPr>
            <a:r>
              <a:rPr lang="en-US" sz="1800" b="0" i="0" u="none" strike="noStrike" cap="none"/>
              <a:t>Downward Casts</a:t>
            </a:r>
            <a:endParaRPr/>
          </a:p>
          <a:p>
            <a:pPr marL="0" marR="0" lvl="1" indent="0" algn="l" rtl="0">
              <a:spcBef>
                <a:spcPts val="0"/>
              </a:spcBef>
              <a:spcAft>
                <a:spcPts val="0"/>
              </a:spcAft>
              <a:buSzPts val="1800"/>
              <a:buFont typeface="Arial"/>
              <a:buNone/>
            </a:pPr>
            <a:r>
              <a:rPr lang="en-US" sz="1800" b="0" i="0" u="none" strike="noStrike" cap="none"/>
              <a:t>With a downward cast, the compiler simply determines if the cast is possible; if the cast down is to a subclass, then it is possible that the cast will succeed.</a:t>
            </a:r>
            <a:endParaRPr/>
          </a:p>
          <a:p>
            <a:pPr marL="0" marR="0" lvl="1" indent="0" algn="l" rtl="0">
              <a:spcBef>
                <a:spcPts val="0"/>
              </a:spcBef>
              <a:spcAft>
                <a:spcPts val="0"/>
              </a:spcAft>
              <a:buSzPts val="1800"/>
              <a:buFont typeface="Arial"/>
              <a:buNone/>
            </a:pPr>
            <a:r>
              <a:rPr lang="en-US" sz="1800" b="0" i="0" u="none" strike="noStrike" cap="none"/>
              <a:t>Note that at run time, the cast results in a </a:t>
            </a:r>
            <a:r>
              <a:rPr lang="en-US" sz="1800" b="0" i="0" u="none" strike="noStrike" cap="none">
                <a:latin typeface="Courier New"/>
                <a:ea typeface="Courier New"/>
                <a:cs typeface="Courier New"/>
                <a:sym typeface="Courier New"/>
              </a:rPr>
              <a:t>java.lang.ClassCastException</a:t>
            </a:r>
            <a:r>
              <a:rPr lang="en-US" sz="1800" b="0" i="0" u="none" strike="noStrike" cap="none"/>
              <a:t> if the object reference is of a superclass and not of the class type or a subclass.</a:t>
            </a:r>
            <a:endParaRPr/>
          </a:p>
          <a:p>
            <a:pPr marL="0" marR="0" lvl="1" indent="0" algn="l" rtl="0">
              <a:spcBef>
                <a:spcPts val="0"/>
              </a:spcBef>
              <a:spcAft>
                <a:spcPts val="0"/>
              </a:spcAft>
              <a:buSzPts val="1800"/>
              <a:buFont typeface="Arial"/>
              <a:buNone/>
            </a:pPr>
            <a:r>
              <a:rPr lang="en-US" sz="1800" b="0" i="0" u="none" strike="noStrike" cap="none"/>
              <a:t>Finally, any cast that is outside the class hierarchy will fail, such as the cast from a </a:t>
            </a:r>
            <a:r>
              <a:rPr lang="en-US" sz="1800" b="0" i="0" u="none" strike="noStrike" cap="none">
                <a:latin typeface="Courier New"/>
                <a:ea typeface="Courier New"/>
                <a:cs typeface="Courier New"/>
                <a:sym typeface="Courier New"/>
              </a:rPr>
              <a:t>Manager</a:t>
            </a:r>
            <a:r>
              <a:rPr lang="en-US" sz="1800" b="0" i="0" u="none" strike="noStrike" cap="none"/>
              <a:t> instance to an </a:t>
            </a:r>
            <a:r>
              <a:rPr lang="en-US" sz="1800" b="0" i="0" u="none" strike="noStrike" cap="none">
                <a:latin typeface="Courier New"/>
                <a:ea typeface="Courier New"/>
                <a:cs typeface="Courier New"/>
                <a:sym typeface="Courier New"/>
              </a:rPr>
              <a:t>Engineer</a:t>
            </a:r>
            <a:r>
              <a:rPr lang="en-US" sz="1800" b="0" i="0" u="none" strike="noStrike" cap="none"/>
              <a:t>. A </a:t>
            </a:r>
            <a:r>
              <a:rPr lang="en-US" sz="1800" b="0" i="0" u="none" strike="noStrike" cap="none">
                <a:latin typeface="Courier New"/>
                <a:ea typeface="Courier New"/>
                <a:cs typeface="Courier New"/>
                <a:sym typeface="Courier New"/>
              </a:rPr>
              <a:t>Manager</a:t>
            </a:r>
            <a:r>
              <a:rPr lang="en-US" sz="1800" b="0" i="0" u="none" strike="noStrike" cap="none"/>
              <a:t> and an </a:t>
            </a:r>
            <a:r>
              <a:rPr lang="en-US" sz="1800" b="0" i="0" u="none" strike="noStrike" cap="none">
                <a:latin typeface="Courier New"/>
                <a:ea typeface="Courier New"/>
                <a:cs typeface="Courier New"/>
                <a:sym typeface="Courier New"/>
              </a:rPr>
              <a:t>Engineer</a:t>
            </a:r>
            <a:r>
              <a:rPr lang="en-US" sz="1800" b="0" i="0" u="none" strike="noStrike" cap="none"/>
              <a:t> are both employees, but a </a:t>
            </a:r>
            <a:r>
              <a:rPr lang="en-US" sz="1800" b="0" i="0" u="none" strike="noStrike" cap="none">
                <a:latin typeface="Courier New"/>
                <a:ea typeface="Courier New"/>
                <a:cs typeface="Courier New"/>
                <a:sym typeface="Courier New"/>
              </a:rPr>
              <a:t>Manager</a:t>
            </a:r>
            <a:r>
              <a:rPr lang="en-US" sz="1800" b="0" i="0" u="none" strike="noStrike" cap="none"/>
              <a:t> is not an </a:t>
            </a:r>
            <a:r>
              <a:rPr lang="en-US" sz="1800" b="0" i="0" u="none" strike="noStrike" cap="none">
                <a:latin typeface="Courier New"/>
                <a:ea typeface="Courier New"/>
                <a:cs typeface="Courier New"/>
                <a:sym typeface="Courier New"/>
              </a:rPr>
              <a:t>Engineer</a:t>
            </a:r>
            <a:r>
              <a:rPr lang="en-US" sz="1800" b="0" i="0" u="none" strike="noStrike" cap="none"/>
              <a:t>.</a:t>
            </a:r>
            <a:endParaRPr/>
          </a:p>
          <a:p>
            <a:pPr marL="0" marR="0" lvl="0" indent="0" algn="l" rtl="0">
              <a:spcBef>
                <a:spcPts val="0"/>
              </a:spcBef>
              <a:spcAft>
                <a:spcPts val="0"/>
              </a:spcAft>
              <a:buNone/>
            </a:pPr>
            <a:endParaRPr sz="1800" b="0" i="0" u="none" strike="noStrike" cap="none"/>
          </a:p>
        </p:txBody>
      </p:sp>
      <p:sp>
        <p:nvSpPr>
          <p:cNvPr id="970" name="Google Shape;970;g40a120c017_0_515: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4 - </a:t>
            </a:r>
            <a:fld id="{00000000-1234-1234-1234-123412341234}" type="slidenum">
              <a:rPr lang="en-US" sz="1100" b="1" i="0" u="none">
                <a:solidFill>
                  <a:srgbClr val="000000"/>
                </a:solidFill>
                <a:latin typeface="Arial"/>
                <a:ea typeface="Arial"/>
                <a:cs typeface="Arial"/>
                <a:sym typeface="Arial"/>
              </a:rPr>
              <a:t>104</a:t>
            </a:fld>
            <a:endParaRPr/>
          </a:p>
        </p:txBody>
      </p:sp>
    </p:spTree>
    <p:extLst>
      <p:ext uri="{BB962C8B-B14F-4D97-AF65-F5344CB8AC3E}">
        <p14:creationId xmlns:p14="http://schemas.microsoft.com/office/powerpoint/2010/main" val="3083759386"/>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5"/>
        <p:cNvGrpSpPr/>
        <p:nvPr/>
      </p:nvGrpSpPr>
      <p:grpSpPr>
        <a:xfrm>
          <a:off x="0" y="0"/>
          <a:ext cx="0" cy="0"/>
          <a:chOff x="0" y="0"/>
          <a:chExt cx="0" cy="0"/>
        </a:xfrm>
      </p:grpSpPr>
      <p:sp>
        <p:nvSpPr>
          <p:cNvPr id="976" name="Google Shape;976;g40a120c017_0_521: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977" name="Google Shape;977;g40a120c017_0_521:notes"/>
          <p:cNvSpPr txBox="1">
            <a:spLocks noGrp="1"/>
          </p:cNvSpPr>
          <p:nvPr>
            <p:ph type="body" idx="1"/>
          </p:nvPr>
        </p:nvSpPr>
        <p:spPr>
          <a:xfrm>
            <a:off x="547687" y="5278437"/>
            <a:ext cx="5943600" cy="31989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None/>
            </a:pPr>
            <a:endParaRPr sz="1800" b="0" i="0" u="none" strike="noStrike" cap="none"/>
          </a:p>
        </p:txBody>
      </p:sp>
      <p:sp>
        <p:nvSpPr>
          <p:cNvPr id="978" name="Google Shape;978;g40a120c017_0_521: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4 - </a:t>
            </a:r>
            <a:fld id="{00000000-1234-1234-1234-123412341234}" type="slidenum">
              <a:rPr lang="en-US" sz="1100" b="1" i="0" u="none">
                <a:solidFill>
                  <a:srgbClr val="000000"/>
                </a:solidFill>
                <a:latin typeface="Arial"/>
                <a:ea typeface="Arial"/>
                <a:cs typeface="Arial"/>
                <a:sym typeface="Arial"/>
              </a:rPr>
              <a:t>105</a:t>
            </a:fld>
            <a:endParaRPr/>
          </a:p>
        </p:txBody>
      </p:sp>
    </p:spTree>
    <p:extLst>
      <p:ext uri="{BB962C8B-B14F-4D97-AF65-F5344CB8AC3E}">
        <p14:creationId xmlns:p14="http://schemas.microsoft.com/office/powerpoint/2010/main" val="2448197961"/>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3"/>
        <p:cNvGrpSpPr/>
        <p:nvPr/>
      </p:nvGrpSpPr>
      <p:grpSpPr>
        <a:xfrm>
          <a:off x="0" y="0"/>
          <a:ext cx="0" cy="0"/>
          <a:chOff x="0" y="0"/>
          <a:chExt cx="0" cy="0"/>
        </a:xfrm>
      </p:grpSpPr>
      <p:sp>
        <p:nvSpPr>
          <p:cNvPr id="984" name="Google Shape;984;g40a120c017_0_527: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985" name="Google Shape;985;g40a120c017_0_527:notes"/>
          <p:cNvSpPr txBox="1">
            <a:spLocks noGrp="1"/>
          </p:cNvSpPr>
          <p:nvPr>
            <p:ph type="body" idx="1"/>
          </p:nvPr>
        </p:nvSpPr>
        <p:spPr>
          <a:xfrm>
            <a:off x="547687" y="5278437"/>
            <a:ext cx="5943600" cy="31989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None/>
            </a:pPr>
            <a:endParaRPr sz="1800" b="0" i="0" u="none" strike="noStrike" cap="none"/>
          </a:p>
        </p:txBody>
      </p:sp>
      <p:sp>
        <p:nvSpPr>
          <p:cNvPr id="986" name="Google Shape;986;g40a120c017_0_527: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4 - </a:t>
            </a:r>
            <a:fld id="{00000000-1234-1234-1234-123412341234}" type="slidenum">
              <a:rPr lang="en-US" sz="1100" b="1" i="0" u="none">
                <a:solidFill>
                  <a:srgbClr val="000000"/>
                </a:solidFill>
                <a:latin typeface="Arial"/>
                <a:ea typeface="Arial"/>
                <a:cs typeface="Arial"/>
                <a:sym typeface="Arial"/>
              </a:rPr>
              <a:t>106</a:t>
            </a:fld>
            <a:endParaRPr/>
          </a:p>
        </p:txBody>
      </p:sp>
    </p:spTree>
    <p:extLst>
      <p:ext uri="{BB962C8B-B14F-4D97-AF65-F5344CB8AC3E}">
        <p14:creationId xmlns:p14="http://schemas.microsoft.com/office/powerpoint/2010/main" val="2548856395"/>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1"/>
        <p:cNvGrpSpPr/>
        <p:nvPr/>
      </p:nvGrpSpPr>
      <p:grpSpPr>
        <a:xfrm>
          <a:off x="0" y="0"/>
          <a:ext cx="0" cy="0"/>
          <a:chOff x="0" y="0"/>
          <a:chExt cx="0" cy="0"/>
        </a:xfrm>
      </p:grpSpPr>
      <p:sp>
        <p:nvSpPr>
          <p:cNvPr id="992" name="Google Shape;992;g40a120c017_0_533: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993" name="Google Shape;993;g40a120c017_0_533:notes"/>
          <p:cNvSpPr txBox="1">
            <a:spLocks noGrp="1"/>
          </p:cNvSpPr>
          <p:nvPr>
            <p:ph type="body" idx="1"/>
          </p:nvPr>
        </p:nvSpPr>
        <p:spPr>
          <a:xfrm>
            <a:off x="547687" y="5278437"/>
            <a:ext cx="5943600" cy="3198900"/>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The </a:t>
            </a:r>
            <a:r>
              <a:rPr lang="en-US" sz="1800" b="0" i="0" u="none" strike="noStrike" cap="none">
                <a:latin typeface="Courier New"/>
                <a:ea typeface="Courier New"/>
                <a:cs typeface="Courier New"/>
                <a:sym typeface="Courier New"/>
              </a:rPr>
              <a:t>java.lang.Math</a:t>
            </a:r>
            <a:r>
              <a:rPr lang="en-US" sz="1800" b="0" i="0" u="none" strike="noStrike" cap="none"/>
              <a:t> class contains methods and constants for performing basic numeric operations such as the elementary exponential, logarithm, square root, and trigonometric.</a:t>
            </a:r>
            <a:endParaRPr/>
          </a:p>
          <a:p>
            <a:pPr marL="0" marR="0" lvl="1" indent="0" algn="l" rtl="0">
              <a:spcBef>
                <a:spcPts val="0"/>
              </a:spcBef>
              <a:spcAft>
                <a:spcPts val="0"/>
              </a:spcAft>
              <a:buSzPts val="1800"/>
              <a:buFont typeface="Arial"/>
              <a:buNone/>
            </a:pPr>
            <a:r>
              <a:rPr lang="en-US" sz="1800" b="0" i="0" u="none" strike="noStrike" cap="none"/>
              <a:t>The methods and constants in the </a:t>
            </a:r>
            <a:r>
              <a:rPr lang="en-US" sz="1800" b="0" i="0" u="none" strike="noStrike" cap="none">
                <a:latin typeface="Courier New"/>
                <a:ea typeface="Courier New"/>
                <a:cs typeface="Courier New"/>
                <a:sym typeface="Courier New"/>
              </a:rPr>
              <a:t>Math</a:t>
            </a:r>
            <a:r>
              <a:rPr lang="en-US" sz="1800" b="0" i="0" u="none" strike="noStrike" cap="none"/>
              <a:t> class are all static, so you call them directly from the class as the examples in the slide demonstrates.</a:t>
            </a:r>
            <a:endParaRPr/>
          </a:p>
          <a:p>
            <a:pPr marL="0" marR="0" lvl="1" indent="0" algn="l" rtl="0">
              <a:spcBef>
                <a:spcPts val="0"/>
              </a:spcBef>
              <a:spcAft>
                <a:spcPts val="0"/>
              </a:spcAft>
              <a:buSzPts val="1800"/>
              <a:buFont typeface="Arial"/>
              <a:buNone/>
            </a:pPr>
            <a:r>
              <a:rPr lang="en-US" sz="1800" b="0" i="0" u="none" strike="noStrike" cap="none"/>
              <a:t>Here is some sample output from this example:</a:t>
            </a:r>
            <a:endParaRPr/>
          </a:p>
          <a:p>
            <a:pPr marL="0" marR="0" lvl="1" indent="0" algn="l" rtl="0">
              <a:spcBef>
                <a:spcPts val="0"/>
              </a:spcBef>
              <a:spcAft>
                <a:spcPts val="0"/>
              </a:spcAft>
              <a:buSzPts val="1800"/>
              <a:buFont typeface="Courier New"/>
              <a:buNone/>
            </a:pPr>
            <a:r>
              <a:rPr lang="en-US" sz="1800" b="0" i="0" u="none" strike="noStrike" cap="none">
                <a:latin typeface="Courier New"/>
                <a:ea typeface="Courier New"/>
                <a:cs typeface="Courier New"/>
                <a:sym typeface="Courier New"/>
              </a:rPr>
              <a:t>Random: 7.064916553599695</a:t>
            </a:r>
            <a:endParaRPr/>
          </a:p>
          <a:p>
            <a:pPr marL="0" marR="0" lvl="1" indent="0" algn="l" rtl="0">
              <a:spcBef>
                <a:spcPts val="0"/>
              </a:spcBef>
              <a:spcAft>
                <a:spcPts val="0"/>
              </a:spcAft>
              <a:buSzPts val="1800"/>
              <a:buFont typeface="Courier New"/>
              <a:buNone/>
            </a:pPr>
            <a:r>
              <a:rPr lang="en-US" sz="1800" b="0" i="0" u="none" strike="noStrike" cap="none">
                <a:latin typeface="Courier New"/>
                <a:ea typeface="Courier New"/>
                <a:cs typeface="Courier New"/>
                <a:sym typeface="Courier New"/>
              </a:rPr>
              <a:t>Square root: 3.0</a:t>
            </a:r>
            <a:endParaRPr/>
          </a:p>
          <a:p>
            <a:pPr marL="0" marR="0" lvl="1" indent="0" algn="l" rtl="0">
              <a:spcBef>
                <a:spcPts val="0"/>
              </a:spcBef>
              <a:spcAft>
                <a:spcPts val="0"/>
              </a:spcAft>
              <a:buSzPts val="1800"/>
              <a:buFont typeface="Courier New"/>
              <a:buNone/>
            </a:pPr>
            <a:r>
              <a:rPr lang="en-US" sz="1800" b="0" i="0" u="none" strike="noStrike" cap="none">
                <a:latin typeface="Courier New"/>
                <a:ea typeface="Courier New"/>
                <a:cs typeface="Courier New"/>
                <a:sym typeface="Courier New"/>
              </a:rPr>
              <a:t>Rounded random: 35</a:t>
            </a:r>
            <a:endParaRPr/>
          </a:p>
          <a:p>
            <a:pPr marL="0" marR="0" lvl="1" indent="0" algn="l" rtl="0">
              <a:spcBef>
                <a:spcPts val="0"/>
              </a:spcBef>
              <a:spcAft>
                <a:spcPts val="0"/>
              </a:spcAft>
              <a:buSzPts val="1800"/>
              <a:buFont typeface="Courier New"/>
              <a:buNone/>
            </a:pPr>
            <a:r>
              <a:rPr lang="en-US" sz="1800" b="0" i="0" u="none" strike="noStrike" cap="none">
                <a:latin typeface="Courier New"/>
                <a:ea typeface="Courier New"/>
                <a:cs typeface="Courier New"/>
                <a:sym typeface="Courier New"/>
              </a:rPr>
              <a:t>Abs: 9</a:t>
            </a:r>
            <a:endParaRPr/>
          </a:p>
        </p:txBody>
      </p:sp>
      <p:sp>
        <p:nvSpPr>
          <p:cNvPr id="994" name="Google Shape;994;g40a120c017_0_533: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4 - </a:t>
            </a:r>
            <a:fld id="{00000000-1234-1234-1234-123412341234}" type="slidenum">
              <a:rPr lang="en-US" sz="1100" b="1" i="0" u="none">
                <a:solidFill>
                  <a:srgbClr val="000000"/>
                </a:solidFill>
                <a:latin typeface="Arial"/>
                <a:ea typeface="Arial"/>
                <a:cs typeface="Arial"/>
                <a:sym typeface="Arial"/>
              </a:rPr>
              <a:t>107</a:t>
            </a:fld>
            <a:endParaRPr/>
          </a:p>
        </p:txBody>
      </p:sp>
    </p:spTree>
    <p:extLst>
      <p:ext uri="{BB962C8B-B14F-4D97-AF65-F5344CB8AC3E}">
        <p14:creationId xmlns:p14="http://schemas.microsoft.com/office/powerpoint/2010/main" val="1769665930"/>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0"/>
        <p:cNvGrpSpPr/>
        <p:nvPr/>
      </p:nvGrpSpPr>
      <p:grpSpPr>
        <a:xfrm>
          <a:off x="0" y="0"/>
          <a:ext cx="0" cy="0"/>
          <a:chOff x="0" y="0"/>
          <a:chExt cx="0" cy="0"/>
        </a:xfrm>
      </p:grpSpPr>
      <p:sp>
        <p:nvSpPr>
          <p:cNvPr id="1001" name="Google Shape;1001;g40a120c017_0_540: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002" name="Google Shape;1002;g40a120c017_0_540: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Static methods or class methods may be without an instantiating an object.</a:t>
            </a:r>
            <a:endParaRPr/>
          </a:p>
          <a:p>
            <a:pPr marL="0" marR="0" lvl="1" indent="0" algn="l" rtl="0">
              <a:spcBef>
                <a:spcPts val="0"/>
              </a:spcBef>
              <a:spcAft>
                <a:spcPts val="0"/>
              </a:spcAft>
              <a:buSzPts val="1800"/>
              <a:buFont typeface="Arial"/>
              <a:buNone/>
            </a:pPr>
            <a:r>
              <a:rPr lang="en-US" sz="1800" b="1" i="0" u="none" strike="noStrike" cap="none"/>
              <a:t>Static Method Limitations</a:t>
            </a:r>
            <a:endParaRPr/>
          </a:p>
          <a:p>
            <a:pPr marL="0" marR="0" lvl="1" indent="0" algn="l" rtl="0">
              <a:spcBef>
                <a:spcPts val="0"/>
              </a:spcBef>
              <a:spcAft>
                <a:spcPts val="0"/>
              </a:spcAft>
              <a:buSzPts val="1800"/>
              <a:buFont typeface="Arial"/>
              <a:buNone/>
            </a:pPr>
            <a:r>
              <a:rPr lang="en-US" sz="1800" b="0" i="0" u="none" strike="noStrike" cap="none"/>
              <a:t>Static methods can be used before any instances of their enclosing class have been created. If a class contains both static and instance components, the instance components cannot be accessed for a static context.</a:t>
            </a:r>
            <a:endParaRPr sz="1800" b="1" i="0" u="none" strike="noStrike" cap="none"/>
          </a:p>
          <a:p>
            <a:pPr marL="0" marR="0" lvl="0" indent="0" algn="l" rtl="0">
              <a:spcBef>
                <a:spcPts val="0"/>
              </a:spcBef>
              <a:spcAft>
                <a:spcPts val="0"/>
              </a:spcAft>
              <a:buNone/>
            </a:pPr>
            <a:endParaRPr sz="1800" b="1" i="0" u="none" strike="noStrike" cap="none"/>
          </a:p>
        </p:txBody>
      </p:sp>
      <p:sp>
        <p:nvSpPr>
          <p:cNvPr id="1003" name="Google Shape;1003;g40a120c017_0_540: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4 - </a:t>
            </a:r>
            <a:fld id="{00000000-1234-1234-1234-123412341234}" type="slidenum">
              <a:rPr lang="en-US" sz="1100" b="1" i="0" u="none">
                <a:solidFill>
                  <a:srgbClr val="000000"/>
                </a:solidFill>
                <a:latin typeface="Arial"/>
                <a:ea typeface="Arial"/>
                <a:cs typeface="Arial"/>
                <a:sym typeface="Arial"/>
              </a:rPr>
              <a:t>108</a:t>
            </a:fld>
            <a:endParaRPr/>
          </a:p>
        </p:txBody>
      </p:sp>
    </p:spTree>
    <p:extLst>
      <p:ext uri="{BB962C8B-B14F-4D97-AF65-F5344CB8AC3E}">
        <p14:creationId xmlns:p14="http://schemas.microsoft.com/office/powerpoint/2010/main" val="1048532154"/>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9"/>
        <p:cNvGrpSpPr/>
        <p:nvPr/>
      </p:nvGrpSpPr>
      <p:grpSpPr>
        <a:xfrm>
          <a:off x="0" y="0"/>
          <a:ext cx="0" cy="0"/>
          <a:chOff x="0" y="0"/>
          <a:chExt cx="0" cy="0"/>
        </a:xfrm>
      </p:grpSpPr>
      <p:sp>
        <p:nvSpPr>
          <p:cNvPr id="1010" name="Google Shape;1010;g40a120c017_0_547: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011" name="Google Shape;1011;g40a120c017_0_547:notes"/>
          <p:cNvSpPr txBox="1">
            <a:spLocks noGrp="1"/>
          </p:cNvSpPr>
          <p:nvPr>
            <p:ph type="body" idx="1"/>
          </p:nvPr>
        </p:nvSpPr>
        <p:spPr>
          <a:xfrm>
            <a:off x="547687" y="5278437"/>
            <a:ext cx="5943600" cy="31989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None/>
            </a:pPr>
            <a:endParaRPr sz="1800" b="0" i="0" u="none" strike="noStrike" cap="none"/>
          </a:p>
        </p:txBody>
      </p:sp>
      <p:sp>
        <p:nvSpPr>
          <p:cNvPr id="1012" name="Google Shape;1012;g40a120c017_0_547: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4 - </a:t>
            </a:r>
            <a:fld id="{00000000-1234-1234-1234-123412341234}" type="slidenum">
              <a:rPr lang="en-US" sz="1100" b="1" i="0" u="none">
                <a:solidFill>
                  <a:srgbClr val="000000"/>
                </a:solidFill>
                <a:latin typeface="Arial"/>
                <a:ea typeface="Arial"/>
                <a:cs typeface="Arial"/>
                <a:sym typeface="Arial"/>
              </a:rPr>
              <a:t>109</a:t>
            </a:fld>
            <a:endParaRPr/>
          </a:p>
        </p:txBody>
      </p:sp>
    </p:spTree>
    <p:extLst>
      <p:ext uri="{BB962C8B-B14F-4D97-AF65-F5344CB8AC3E}">
        <p14:creationId xmlns:p14="http://schemas.microsoft.com/office/powerpoint/2010/main" val="2419745780"/>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7"/>
        <p:cNvGrpSpPr/>
        <p:nvPr/>
      </p:nvGrpSpPr>
      <p:grpSpPr>
        <a:xfrm>
          <a:off x="0" y="0"/>
          <a:ext cx="0" cy="0"/>
          <a:chOff x="0" y="0"/>
          <a:chExt cx="0" cy="0"/>
        </a:xfrm>
      </p:grpSpPr>
      <p:sp>
        <p:nvSpPr>
          <p:cNvPr id="1018" name="Google Shape;1018;g40a120c017_0_553: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019" name="Google Shape;1019;g40a120c017_0_553:notes"/>
          <p:cNvSpPr txBox="1">
            <a:spLocks noGrp="1"/>
          </p:cNvSpPr>
          <p:nvPr>
            <p:ph type="body" idx="1"/>
          </p:nvPr>
        </p:nvSpPr>
        <p:spPr>
          <a:xfrm>
            <a:off x="547687" y="5278437"/>
            <a:ext cx="5943600" cy="31989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SzPts val="1800"/>
              <a:buFont typeface="Arial"/>
              <a:buNone/>
            </a:pPr>
            <a:r>
              <a:rPr lang="en-US" sz="1800" b="0" i="0" u="none" strike="noStrike" cap="none"/>
              <a:t>Class Loading</a:t>
            </a:r>
            <a:endParaRPr/>
          </a:p>
          <a:p>
            <a:pPr marL="0" marR="0" lvl="1" indent="0" algn="l" rtl="0">
              <a:spcBef>
                <a:spcPts val="0"/>
              </a:spcBef>
              <a:spcAft>
                <a:spcPts val="0"/>
              </a:spcAft>
              <a:buSzPts val="1800"/>
              <a:buFont typeface="Arial"/>
              <a:buNone/>
            </a:pPr>
            <a:r>
              <a:rPr lang="en-US" sz="1800" b="0" i="0" u="none" strike="noStrike" cap="none"/>
              <a:t>Application developer-supplied classes are typically loaded on demand (first use). Static variables are initialized when their enclosing class is loaded. An attempt to access a static class member can trigger the loading of a class.</a:t>
            </a:r>
            <a:endParaRPr/>
          </a:p>
          <a:p>
            <a:pPr marL="0" marR="0" lvl="0" indent="0" algn="l" rtl="0">
              <a:spcBef>
                <a:spcPts val="0"/>
              </a:spcBef>
              <a:spcAft>
                <a:spcPts val="0"/>
              </a:spcAft>
              <a:buNone/>
            </a:pPr>
            <a:endParaRPr sz="1800" b="0" i="0" u="none" strike="noStrike" cap="none"/>
          </a:p>
        </p:txBody>
      </p:sp>
      <p:sp>
        <p:nvSpPr>
          <p:cNvPr id="1020" name="Google Shape;1020;g40a120c017_0_553: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4 - </a:t>
            </a:r>
            <a:fld id="{00000000-1234-1234-1234-123412341234}" type="slidenum">
              <a:rPr lang="en-US" sz="1100" b="1" i="0" u="none">
                <a:solidFill>
                  <a:srgbClr val="000000"/>
                </a:solidFill>
                <a:latin typeface="Arial"/>
                <a:ea typeface="Arial"/>
                <a:cs typeface="Arial"/>
                <a:sym typeface="Arial"/>
              </a:rPr>
              <a:t>110</a:t>
            </a:fld>
            <a:endParaRPr/>
          </a:p>
        </p:txBody>
      </p:sp>
    </p:spTree>
    <p:extLst>
      <p:ext uri="{BB962C8B-B14F-4D97-AF65-F5344CB8AC3E}">
        <p14:creationId xmlns:p14="http://schemas.microsoft.com/office/powerpoint/2010/main" val="10022172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Notes Placeholder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2">
              <a:buFont typeface="Times New Roman" panose="02020603050405020304" pitchFamily="18" charset="0"/>
              <a:buNone/>
            </a:pPr>
            <a:r>
              <a:rPr lang="en-US" altLang=""/>
              <a:t>1.	Go to http://www.oracle.com/technetwork/java/javase/downloads/index.html.</a:t>
            </a:r>
          </a:p>
          <a:p>
            <a:pPr lvl="2">
              <a:buFont typeface="Times New Roman" panose="02020603050405020304" pitchFamily="18" charset="0"/>
              <a:buNone/>
            </a:pPr>
            <a:r>
              <a:rPr lang="en-US" altLang=""/>
              <a:t>2.	Choose  the Java Platform, Standard Edition (Java SE) link.</a:t>
            </a:r>
          </a:p>
          <a:p>
            <a:pPr lvl="2">
              <a:buFont typeface="Times New Roman" panose="02020603050405020304" pitchFamily="18" charset="0"/>
              <a:buNone/>
            </a:pPr>
            <a:r>
              <a:rPr lang="en-US" altLang=""/>
              <a:t>3.	Download the version that is appropriate for your operation system.</a:t>
            </a:r>
          </a:p>
          <a:p>
            <a:pPr lvl="2">
              <a:buFont typeface="Times New Roman" panose="02020603050405020304" pitchFamily="18" charset="0"/>
              <a:buNone/>
            </a:pPr>
            <a:r>
              <a:rPr lang="en-US" altLang=""/>
              <a:t>4.	Follow the installation instructions.</a:t>
            </a:r>
          </a:p>
          <a:p>
            <a:pPr lvl="2">
              <a:buFont typeface="Times New Roman" panose="02020603050405020304" pitchFamily="18" charset="0"/>
              <a:buNone/>
            </a:pPr>
            <a:r>
              <a:rPr lang="en-US" altLang=""/>
              <a:t>5.	Set your </a:t>
            </a:r>
            <a:r>
              <a:rPr lang="en-US" altLang="">
                <a:latin typeface="Courier New" panose="02070309020205020404" pitchFamily="49" charset="0"/>
                <a:cs typeface="Courier New" panose="02070309020205020404" pitchFamily="49" charset="0"/>
              </a:rPr>
              <a:t>PATH</a:t>
            </a:r>
            <a:r>
              <a:rPr lang="en-US" altLang="">
                <a:cs typeface="Arial" panose="020B0604020202020204" pitchFamily="34" charset="0"/>
              </a:rPr>
              <a:t>.</a:t>
            </a:r>
            <a:endParaRPr lang="en-US" altLang=""/>
          </a:p>
        </p:txBody>
      </p:sp>
      <p:sp>
        <p:nvSpPr>
          <p:cNvPr id="35843" name="Slide Image Placeholder 6"/>
          <p:cNvSpPr>
            <a:spLocks noGrp="1" noRot="1" noChangeAspect="1" noTextEdit="1"/>
          </p:cNvSpPr>
          <p:nvPr>
            <p:ph type="sldImg"/>
          </p:nvPr>
        </p:nvSpPr>
        <p:spPr>
          <a:xfrm>
            <a:off x="477838" y="463550"/>
            <a:ext cx="6035675" cy="4525963"/>
          </a:xfrm>
          <a:ln/>
        </p:spPr>
      </p:sp>
      <p:sp>
        <p:nvSpPr>
          <p:cNvPr id="35844" name="Footer Placeholder 8"/>
          <p:cNvSpPr>
            <a:spLocks noGrp="1"/>
          </p:cNvSpPr>
          <p:nvPr>
            <p:ph type="ftr" sz="quarter" idx="4"/>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it-IT" altLang=""/>
              <a:t>Java SE 8 Programming   1 - </a:t>
            </a:r>
            <a:fld id="{CD1A56E2-8C36-40CD-B7C8-90ACBA9C9EF8}" type="slidenum">
              <a:rPr lang="en-US" altLang="" smtClean="0"/>
              <a:pPr eaLnBrk="1" hangingPunct="1"/>
              <a:t>12</a:t>
            </a:fld>
            <a:endParaRPr lang="en-US" altLang=""/>
          </a:p>
        </p:txBody>
      </p:sp>
    </p:spTree>
    <p:extLst>
      <p:ext uri="{BB962C8B-B14F-4D97-AF65-F5344CB8AC3E}">
        <p14:creationId xmlns:p14="http://schemas.microsoft.com/office/powerpoint/2010/main" val="2332350899"/>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7"/>
        <p:cNvGrpSpPr/>
        <p:nvPr/>
      </p:nvGrpSpPr>
      <p:grpSpPr>
        <a:xfrm>
          <a:off x="0" y="0"/>
          <a:ext cx="0" cy="0"/>
          <a:chOff x="0" y="0"/>
          <a:chExt cx="0" cy="0"/>
        </a:xfrm>
      </p:grpSpPr>
      <p:sp>
        <p:nvSpPr>
          <p:cNvPr id="1028" name="Google Shape;1028;g40a120c017_0_561: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029" name="Google Shape;1029;g40a120c017_0_561:notes"/>
          <p:cNvSpPr txBox="1">
            <a:spLocks noGrp="1"/>
          </p:cNvSpPr>
          <p:nvPr>
            <p:ph type="body" idx="1"/>
          </p:nvPr>
        </p:nvSpPr>
        <p:spPr>
          <a:xfrm>
            <a:off x="547687" y="5278437"/>
            <a:ext cx="5943600" cy="3198900"/>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A static variable is defined when the </a:t>
            </a:r>
            <a:r>
              <a:rPr lang="en-US" sz="1800" b="0" i="0" u="none" strike="noStrike" cap="none">
                <a:latin typeface="Courier New"/>
                <a:ea typeface="Courier New"/>
                <a:cs typeface="Courier New"/>
                <a:sym typeface="Courier New"/>
              </a:rPr>
              <a:t>static</a:t>
            </a:r>
            <a:r>
              <a:rPr lang="en-US" sz="1800" b="0" i="0" u="none" strike="noStrike" cap="none"/>
              <a:t> keyword precedes the type definition for a variable. Static variables are useful for containing shared data, all object instances share a single copy of any static variables.</a:t>
            </a:r>
            <a:endParaRPr/>
          </a:p>
        </p:txBody>
      </p:sp>
      <p:sp>
        <p:nvSpPr>
          <p:cNvPr id="1030" name="Google Shape;1030;g40a120c017_0_561: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4 - </a:t>
            </a:r>
            <a:fld id="{00000000-1234-1234-1234-123412341234}" type="slidenum">
              <a:rPr lang="en-US" sz="1100" b="1" i="0" u="none">
                <a:solidFill>
                  <a:srgbClr val="000000"/>
                </a:solidFill>
                <a:latin typeface="Arial"/>
                <a:ea typeface="Arial"/>
                <a:cs typeface="Arial"/>
                <a:sym typeface="Arial"/>
              </a:rPr>
              <a:t>111</a:t>
            </a:fld>
            <a:endParaRPr/>
          </a:p>
        </p:txBody>
      </p:sp>
    </p:spTree>
    <p:extLst>
      <p:ext uri="{BB962C8B-B14F-4D97-AF65-F5344CB8AC3E}">
        <p14:creationId xmlns:p14="http://schemas.microsoft.com/office/powerpoint/2010/main" val="3490940104"/>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7"/>
        <p:cNvGrpSpPr/>
        <p:nvPr/>
      </p:nvGrpSpPr>
      <p:grpSpPr>
        <a:xfrm>
          <a:off x="0" y="0"/>
          <a:ext cx="0" cy="0"/>
          <a:chOff x="0" y="0"/>
          <a:chExt cx="0" cy="0"/>
        </a:xfrm>
      </p:grpSpPr>
      <p:sp>
        <p:nvSpPr>
          <p:cNvPr id="1038" name="Google Shape;1038;g40a120c017_0_569: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039" name="Google Shape;1039;g40a120c017_0_569:notes"/>
          <p:cNvSpPr txBox="1">
            <a:spLocks noGrp="1"/>
          </p:cNvSpPr>
          <p:nvPr>
            <p:ph type="body" idx="1"/>
          </p:nvPr>
        </p:nvSpPr>
        <p:spPr>
          <a:xfrm>
            <a:off x="547687" y="5278437"/>
            <a:ext cx="5943600" cy="31989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SzPts val="1800"/>
              <a:buFont typeface="Arial"/>
              <a:buNone/>
            </a:pPr>
            <a:r>
              <a:rPr lang="en-US" sz="1800" b="0" i="0" u="none" strike="noStrike" cap="none"/>
              <a:t>Object References to Static Members</a:t>
            </a:r>
            <a:endParaRPr/>
          </a:p>
          <a:p>
            <a:pPr marL="0" marR="0" lvl="1" indent="0" algn="l" rtl="0">
              <a:spcBef>
                <a:spcPts val="0"/>
              </a:spcBef>
              <a:spcAft>
                <a:spcPts val="0"/>
              </a:spcAft>
              <a:buSzPts val="1800"/>
              <a:buFont typeface="Arial"/>
              <a:buNone/>
            </a:pPr>
            <a:r>
              <a:rPr lang="en-US" sz="1800" b="0" i="0" u="none" strike="noStrike" cap="none"/>
              <a:t>Just as using object references to static methods should be avoided, you should also avoid using object references to access static variables. Using a </a:t>
            </a:r>
            <a:r>
              <a:rPr lang="en-US" sz="1800" b="0" i="0" u="none" strike="noStrike" cap="none">
                <a:latin typeface="Courier New"/>
                <a:ea typeface="Courier New"/>
                <a:cs typeface="Courier New"/>
                <a:sym typeface="Courier New"/>
              </a:rPr>
              <a:t>private</a:t>
            </a:r>
            <a:r>
              <a:rPr lang="en-US" sz="1800" b="0" i="0" u="none" strike="noStrike" cap="none"/>
              <a:t> access level prevents direct access to </a:t>
            </a:r>
            <a:r>
              <a:rPr lang="en-US" sz="1800" b="0" i="0" u="none" strike="noStrike" cap="none">
                <a:latin typeface="Courier New"/>
                <a:ea typeface="Courier New"/>
                <a:cs typeface="Courier New"/>
                <a:sym typeface="Courier New"/>
              </a:rPr>
              <a:t>static</a:t>
            </a:r>
            <a:r>
              <a:rPr lang="en-US" sz="1800" b="0" i="0" u="none" strike="noStrike" cap="none"/>
              <a:t> variables.</a:t>
            </a:r>
            <a:endParaRPr/>
          </a:p>
          <a:p>
            <a:pPr marL="0" marR="0" lvl="1" indent="0" algn="l" rtl="0">
              <a:spcBef>
                <a:spcPts val="0"/>
              </a:spcBef>
              <a:spcAft>
                <a:spcPts val="0"/>
              </a:spcAft>
              <a:buSzPts val="1800"/>
              <a:buFont typeface="Arial"/>
              <a:buNone/>
            </a:pPr>
            <a:r>
              <a:rPr lang="en-US" sz="1800" b="0" i="0" u="none" strike="noStrike" cap="none"/>
              <a:t>Sample output:</a:t>
            </a:r>
            <a:endParaRPr/>
          </a:p>
          <a:p>
            <a:pPr marL="0" marR="0" lvl="1" indent="0" algn="l" rtl="0">
              <a:spcBef>
                <a:spcPts val="0"/>
              </a:spcBef>
              <a:spcAft>
                <a:spcPts val="0"/>
              </a:spcAft>
              <a:buSzPts val="1800"/>
              <a:buFont typeface="Courier New"/>
              <a:buNone/>
            </a:pPr>
            <a:r>
              <a:rPr lang="en-US" sz="1800" b="0" i="0" u="none" strike="noStrike" cap="none">
                <a:latin typeface="Courier New"/>
                <a:ea typeface="Courier New"/>
                <a:cs typeface="Courier New"/>
                <a:sym typeface="Courier New"/>
              </a:rPr>
              <a:t>Start: 0</a:t>
            </a:r>
            <a:endParaRPr/>
          </a:p>
          <a:p>
            <a:pPr marL="0" marR="0" lvl="1" indent="0" algn="l" rtl="0">
              <a:spcBef>
                <a:spcPts val="0"/>
              </a:spcBef>
              <a:spcAft>
                <a:spcPts val="0"/>
              </a:spcAft>
              <a:buSzPts val="1800"/>
              <a:buFont typeface="Courier New"/>
              <a:buNone/>
            </a:pPr>
            <a:r>
              <a:rPr lang="en-US" sz="1800" b="0" i="0" u="none" strike="noStrike" cap="none">
                <a:latin typeface="Courier New"/>
                <a:ea typeface="Courier New"/>
                <a:cs typeface="Courier New"/>
                <a:sym typeface="Courier New"/>
              </a:rPr>
              <a:t>End: 2</a:t>
            </a:r>
            <a:endParaRPr/>
          </a:p>
        </p:txBody>
      </p:sp>
      <p:sp>
        <p:nvSpPr>
          <p:cNvPr id="1040" name="Google Shape;1040;g40a120c017_0_569: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4 - </a:t>
            </a:r>
            <a:fld id="{00000000-1234-1234-1234-123412341234}" type="slidenum">
              <a:rPr lang="en-US" sz="1100" b="1" i="0" u="none">
                <a:solidFill>
                  <a:srgbClr val="000000"/>
                </a:solidFill>
                <a:latin typeface="Arial"/>
                <a:ea typeface="Arial"/>
                <a:cs typeface="Arial"/>
                <a:sym typeface="Arial"/>
              </a:rPr>
              <a:t>112</a:t>
            </a:fld>
            <a:endParaRPr/>
          </a:p>
        </p:txBody>
      </p:sp>
    </p:spTree>
    <p:extLst>
      <p:ext uri="{BB962C8B-B14F-4D97-AF65-F5344CB8AC3E}">
        <p14:creationId xmlns:p14="http://schemas.microsoft.com/office/powerpoint/2010/main" val="726133158"/>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7"/>
        <p:cNvGrpSpPr/>
        <p:nvPr/>
      </p:nvGrpSpPr>
      <p:grpSpPr>
        <a:xfrm>
          <a:off x="0" y="0"/>
          <a:ext cx="0" cy="0"/>
          <a:chOff x="0" y="0"/>
          <a:chExt cx="0" cy="0"/>
        </a:xfrm>
      </p:grpSpPr>
      <p:sp>
        <p:nvSpPr>
          <p:cNvPr id="1048" name="Google Shape;1048;g40a120c017_0_577: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049" name="Google Shape;1049;g40a120c017_0_577: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Here are some key facts about static initialization blocks: </a:t>
            </a:r>
            <a:endParaRPr/>
          </a:p>
          <a:p>
            <a:pPr marL="0" marR="0" lvl="2" indent="0" algn="l" rtl="0">
              <a:spcBef>
                <a:spcPts val="0"/>
              </a:spcBef>
              <a:spcAft>
                <a:spcPts val="0"/>
              </a:spcAft>
              <a:buSzPts val="1800"/>
              <a:buFont typeface="Arial"/>
              <a:buNone/>
            </a:pPr>
            <a:r>
              <a:rPr lang="en-US" sz="1800" b="0" i="0" u="none" strike="noStrike" cap="none"/>
              <a:t>They are executed only once when the class is loaded.</a:t>
            </a:r>
            <a:endParaRPr/>
          </a:p>
          <a:p>
            <a:pPr marL="0" marR="0" lvl="2" indent="0" algn="l" rtl="0">
              <a:spcBef>
                <a:spcPts val="0"/>
              </a:spcBef>
              <a:spcAft>
                <a:spcPts val="0"/>
              </a:spcAft>
              <a:buSzPts val="1800"/>
              <a:buFont typeface="Arial"/>
              <a:buNone/>
            </a:pPr>
            <a:r>
              <a:rPr lang="en-US" sz="1800" b="0" i="0" u="none" strike="noStrike" cap="none"/>
              <a:t>They are used to initialize static variables.</a:t>
            </a:r>
            <a:endParaRPr/>
          </a:p>
          <a:p>
            <a:pPr marL="0" marR="0" lvl="2" indent="0" algn="l" rtl="0">
              <a:spcBef>
                <a:spcPts val="0"/>
              </a:spcBef>
              <a:spcAft>
                <a:spcPts val="0"/>
              </a:spcAft>
              <a:buSzPts val="1800"/>
              <a:buFont typeface="Arial"/>
              <a:buNone/>
            </a:pPr>
            <a:r>
              <a:rPr lang="en-US" sz="1800" b="0" i="0" u="none" strike="noStrike" cap="none"/>
              <a:t>A class can contain one or more static initializer blocks.</a:t>
            </a:r>
            <a:endParaRPr/>
          </a:p>
          <a:p>
            <a:pPr marL="0" marR="0" lvl="2" indent="0" algn="l" rtl="0">
              <a:spcBef>
                <a:spcPts val="0"/>
              </a:spcBef>
              <a:spcAft>
                <a:spcPts val="0"/>
              </a:spcAft>
              <a:buSzPts val="1800"/>
              <a:buFont typeface="Arial"/>
              <a:buNone/>
            </a:pPr>
            <a:r>
              <a:rPr lang="en-US" sz="1800" b="0" i="0" u="none" strike="noStrike" cap="none"/>
              <a:t>They can appear anywhere in the class body. </a:t>
            </a:r>
            <a:endParaRPr/>
          </a:p>
          <a:p>
            <a:pPr marL="0" marR="0" lvl="2" indent="0" algn="l" rtl="0">
              <a:spcBef>
                <a:spcPts val="0"/>
              </a:spcBef>
              <a:spcAft>
                <a:spcPts val="0"/>
              </a:spcAft>
              <a:buSzPts val="1800"/>
              <a:buFont typeface="Arial"/>
              <a:buNone/>
            </a:pPr>
            <a:r>
              <a:rPr lang="en-US" sz="1800" b="0" i="0" u="none" strike="noStrike" cap="none"/>
              <a:t>The blocks are called in the order that they appear in the source code.</a:t>
            </a:r>
            <a:endParaRPr/>
          </a:p>
          <a:p>
            <a:pPr marL="0" marR="0" lvl="1" indent="0" algn="l" rtl="0">
              <a:spcBef>
                <a:spcPts val="0"/>
              </a:spcBef>
              <a:spcAft>
                <a:spcPts val="0"/>
              </a:spcAft>
              <a:buSzPts val="1800"/>
              <a:buFont typeface="Arial"/>
              <a:buNone/>
            </a:pPr>
            <a:r>
              <a:rPr lang="en-US" sz="1800" b="0" i="0" u="none" strike="noStrike" cap="none"/>
              <a:t>Consider using static initializers when nontrivial code is required to initialize static variables.</a:t>
            </a:r>
            <a:endParaRPr/>
          </a:p>
        </p:txBody>
      </p:sp>
      <p:sp>
        <p:nvSpPr>
          <p:cNvPr id="1050" name="Google Shape;1050;g40a120c017_0_577: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4 - </a:t>
            </a:r>
            <a:fld id="{00000000-1234-1234-1234-123412341234}" type="slidenum">
              <a:rPr lang="en-US" sz="1100" b="1" i="0" u="none">
                <a:solidFill>
                  <a:srgbClr val="000000"/>
                </a:solidFill>
                <a:latin typeface="Arial"/>
                <a:ea typeface="Arial"/>
                <a:cs typeface="Arial"/>
                <a:sym typeface="Arial"/>
              </a:rPr>
              <a:t>113</a:t>
            </a:fld>
            <a:endParaRPr/>
          </a:p>
        </p:txBody>
      </p:sp>
    </p:spTree>
    <p:extLst>
      <p:ext uri="{BB962C8B-B14F-4D97-AF65-F5344CB8AC3E}">
        <p14:creationId xmlns:p14="http://schemas.microsoft.com/office/powerpoint/2010/main" val="990191467"/>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7"/>
        <p:cNvGrpSpPr/>
        <p:nvPr/>
      </p:nvGrpSpPr>
      <p:grpSpPr>
        <a:xfrm>
          <a:off x="0" y="0"/>
          <a:ext cx="0" cy="0"/>
          <a:chOff x="0" y="0"/>
          <a:chExt cx="0" cy="0"/>
        </a:xfrm>
      </p:grpSpPr>
      <p:sp>
        <p:nvSpPr>
          <p:cNvPr id="1058" name="Google Shape;1058;g40a120c017_0_585: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059" name="Google Shape;1059;g40a120c017_0_585:notes"/>
          <p:cNvSpPr txBox="1">
            <a:spLocks noGrp="1"/>
          </p:cNvSpPr>
          <p:nvPr>
            <p:ph type="body" idx="1"/>
          </p:nvPr>
        </p:nvSpPr>
        <p:spPr>
          <a:xfrm>
            <a:off x="547687" y="5278437"/>
            <a:ext cx="5943600" cy="3198900"/>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Overusing static import can negatively affect the readability of your code. Avoid adding multiple static imports to a class.</a:t>
            </a:r>
            <a:endParaRPr/>
          </a:p>
        </p:txBody>
      </p:sp>
      <p:sp>
        <p:nvSpPr>
          <p:cNvPr id="1060" name="Google Shape;1060;g40a120c017_0_585: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4 - </a:t>
            </a:r>
            <a:fld id="{00000000-1234-1234-1234-123412341234}" type="slidenum">
              <a:rPr lang="en-US" sz="1100" b="1" i="0" u="none">
                <a:solidFill>
                  <a:srgbClr val="000000"/>
                </a:solidFill>
                <a:latin typeface="Arial"/>
                <a:ea typeface="Arial"/>
                <a:cs typeface="Arial"/>
                <a:sym typeface="Arial"/>
              </a:rPr>
              <a:t>114</a:t>
            </a:fld>
            <a:endParaRPr/>
          </a:p>
        </p:txBody>
      </p:sp>
    </p:spTree>
    <p:extLst>
      <p:ext uri="{BB962C8B-B14F-4D97-AF65-F5344CB8AC3E}">
        <p14:creationId xmlns:p14="http://schemas.microsoft.com/office/powerpoint/2010/main" val="4069685682"/>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5"/>
        <p:cNvGrpSpPr/>
        <p:nvPr/>
      </p:nvGrpSpPr>
      <p:grpSpPr>
        <a:xfrm>
          <a:off x="0" y="0"/>
          <a:ext cx="0" cy="0"/>
          <a:chOff x="0" y="0"/>
          <a:chExt cx="0" cy="0"/>
        </a:xfrm>
      </p:grpSpPr>
      <p:sp>
        <p:nvSpPr>
          <p:cNvPr id="1066" name="Google Shape;1066;g40a120c017_0_591: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067" name="Google Shape;1067;g40a120c017_0_591:notes"/>
          <p:cNvSpPr txBox="1">
            <a:spLocks noGrp="1"/>
          </p:cNvSpPr>
          <p:nvPr>
            <p:ph type="body" idx="1"/>
          </p:nvPr>
        </p:nvSpPr>
        <p:spPr>
          <a:xfrm>
            <a:off x="547687" y="5278437"/>
            <a:ext cx="5943600" cy="31989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SzPts val="1800"/>
              <a:buFont typeface="Arial"/>
              <a:buNone/>
            </a:pPr>
            <a:r>
              <a:rPr lang="en-US" sz="1800" b="0" i="0" u="none" strike="noStrike" cap="none"/>
              <a:t>Design Pattern Catalogs</a:t>
            </a:r>
            <a:endParaRPr/>
          </a:p>
          <a:p>
            <a:pPr marL="0" marR="0" lvl="1" indent="0" algn="l" rtl="0">
              <a:spcBef>
                <a:spcPts val="0"/>
              </a:spcBef>
              <a:spcAft>
                <a:spcPts val="0"/>
              </a:spcAft>
              <a:buSzPts val="1800"/>
              <a:buFont typeface="Arial"/>
              <a:buNone/>
            </a:pPr>
            <a:r>
              <a:rPr lang="en-US" sz="1800" b="0" i="0" u="none" strike="noStrike" cap="none"/>
              <a:t>Pattern catalogs are available for many programming languages. Most of the traditional design patterns apply to any object-oriented programming language. One of the most popular books,</a:t>
            </a:r>
            <a:r>
              <a:rPr lang="en-US" sz="1800" b="0" i="0" u="none" strike="noStrike" cap="none">
                <a:solidFill>
                  <a:srgbClr val="000000"/>
                </a:solidFill>
              </a:rPr>
              <a:t> </a:t>
            </a:r>
            <a:r>
              <a:rPr lang="en-US" sz="1800" b="0" i="1" u="none" strike="noStrike" cap="none">
                <a:solidFill>
                  <a:srgbClr val="000000"/>
                </a:solidFill>
              </a:rPr>
              <a:t>Design Patterns: Elements of Reusable Object-Oriented Software</a:t>
            </a:r>
            <a:r>
              <a:rPr lang="en-US" sz="1800" b="0" i="0" u="none" strike="noStrike" cap="none"/>
              <a:t>, uses a combination of C++, Smalltalk, and diagrams to show possible pattern implementations. Many Java developers still reference this book because the concepts translate to any object-oriented language.</a:t>
            </a:r>
            <a:endParaRPr/>
          </a:p>
          <a:p>
            <a:pPr marL="0" marR="0" lvl="1" indent="0" algn="l" rtl="0">
              <a:spcBef>
                <a:spcPts val="0"/>
              </a:spcBef>
              <a:spcAft>
                <a:spcPts val="0"/>
              </a:spcAft>
              <a:buSzPts val="1800"/>
              <a:buFont typeface="Arial"/>
              <a:buNone/>
            </a:pPr>
            <a:r>
              <a:rPr lang="en-US" sz="1800" b="0" i="0" u="none" strike="noStrike" cap="none"/>
              <a:t>You learn more about design patterns and other Java best practices in the </a:t>
            </a:r>
            <a:r>
              <a:rPr lang="en-US" sz="1800" b="0" i="1" u="none" strike="noStrike" cap="none">
                <a:solidFill>
                  <a:srgbClr val="000000"/>
                </a:solidFill>
              </a:rPr>
              <a:t>Java Design Patterns</a:t>
            </a:r>
            <a:r>
              <a:rPr lang="en-US" sz="1800" b="0" i="1" u="none" strike="noStrike" cap="none"/>
              <a:t> </a:t>
            </a:r>
            <a:r>
              <a:rPr lang="en-US" sz="1800" b="0" i="0" u="none" strike="noStrike" cap="none"/>
              <a:t>course.</a:t>
            </a:r>
            <a:endParaRPr/>
          </a:p>
        </p:txBody>
      </p:sp>
      <p:sp>
        <p:nvSpPr>
          <p:cNvPr id="1068" name="Google Shape;1068;g40a120c017_0_591: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4 - </a:t>
            </a:r>
            <a:fld id="{00000000-1234-1234-1234-123412341234}" type="slidenum">
              <a:rPr lang="en-US" sz="1100" b="1" i="0" u="none">
                <a:solidFill>
                  <a:srgbClr val="000000"/>
                </a:solidFill>
                <a:latin typeface="Arial"/>
                <a:ea typeface="Arial"/>
                <a:cs typeface="Arial"/>
                <a:sym typeface="Arial"/>
              </a:rPr>
              <a:t>115</a:t>
            </a:fld>
            <a:endParaRPr/>
          </a:p>
        </p:txBody>
      </p:sp>
    </p:spTree>
    <p:extLst>
      <p:ext uri="{BB962C8B-B14F-4D97-AF65-F5344CB8AC3E}">
        <p14:creationId xmlns:p14="http://schemas.microsoft.com/office/powerpoint/2010/main" val="4251744286"/>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7"/>
        <p:cNvGrpSpPr/>
        <p:nvPr/>
      </p:nvGrpSpPr>
      <p:grpSpPr>
        <a:xfrm>
          <a:off x="0" y="0"/>
          <a:ext cx="0" cy="0"/>
          <a:chOff x="0" y="0"/>
          <a:chExt cx="0" cy="0"/>
        </a:xfrm>
      </p:grpSpPr>
      <p:sp>
        <p:nvSpPr>
          <p:cNvPr id="1078" name="Google Shape;1078;g40a120c017_0_601: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079" name="Google Shape;1079;g40a120c017_0_601:notes"/>
          <p:cNvSpPr txBox="1">
            <a:spLocks noGrp="1"/>
          </p:cNvSpPr>
          <p:nvPr>
            <p:ph type="body" idx="1"/>
          </p:nvPr>
        </p:nvSpPr>
        <p:spPr>
          <a:xfrm>
            <a:off x="547687" y="5278437"/>
            <a:ext cx="5943600" cy="3562500"/>
          </a:xfrm>
          <a:prstGeom prst="rect">
            <a:avLst/>
          </a:prstGeom>
          <a:noFill/>
          <a:ln>
            <a:noFill/>
          </a:ln>
        </p:spPr>
        <p:txBody>
          <a:bodyPr spcFirstLastPara="1" wrap="square" lIns="12900" tIns="12900" rIns="12900" bIns="12900" anchor="t" anchorCtr="0">
            <a:noAutofit/>
          </a:bodyPr>
          <a:lstStyle/>
          <a:p>
            <a:pPr marL="0" marR="0" lvl="0" indent="0" algn="l" rtl="0">
              <a:lnSpc>
                <a:spcPct val="95000"/>
              </a:lnSpc>
              <a:spcBef>
                <a:spcPts val="0"/>
              </a:spcBef>
              <a:spcAft>
                <a:spcPts val="0"/>
              </a:spcAft>
              <a:buSzPts val="1800"/>
              <a:buFont typeface="Arial"/>
              <a:buNone/>
            </a:pPr>
            <a:r>
              <a:rPr lang="en-US" sz="1800" b="0" i="0" u="none" strike="noStrike" cap="none"/>
              <a:t>Implementing the Singleton Pattern</a:t>
            </a:r>
            <a:endParaRPr/>
          </a:p>
          <a:p>
            <a:pPr marL="0" marR="0" lvl="1" indent="0" algn="l" rtl="0">
              <a:lnSpc>
                <a:spcPct val="95000"/>
              </a:lnSpc>
              <a:spcBef>
                <a:spcPts val="0"/>
              </a:spcBef>
              <a:spcAft>
                <a:spcPts val="0"/>
              </a:spcAft>
              <a:buSzPts val="1800"/>
              <a:buFont typeface="Arial"/>
              <a:buNone/>
            </a:pPr>
            <a:r>
              <a:rPr lang="en-US" sz="1800" b="0" i="0" u="none" strike="noStrike" cap="none"/>
              <a:t>A singleton is a class for which only one instance can be created and it provides a global point of access to this instance. </a:t>
            </a:r>
            <a:endParaRPr/>
          </a:p>
          <a:p>
            <a:pPr marL="0" marR="0" lvl="1" indent="0" algn="l" rtl="0">
              <a:lnSpc>
                <a:spcPct val="95000"/>
              </a:lnSpc>
              <a:spcBef>
                <a:spcPts val="0"/>
              </a:spcBef>
              <a:spcAft>
                <a:spcPts val="0"/>
              </a:spcAft>
              <a:buSzPts val="1800"/>
              <a:buFont typeface="Arial"/>
              <a:buNone/>
            </a:pPr>
            <a:r>
              <a:rPr lang="en-US" sz="1800" b="0" i="0" u="none" strike="noStrike" cap="none"/>
              <a:t>Singletons are useful to provide a unique source of data or functionality to other Java Objects. For example, you may use a singleton to access your data model from within your application or to define logger which the rest of the application can use.</a:t>
            </a:r>
            <a:endParaRPr/>
          </a:p>
          <a:p>
            <a:pPr marL="0" marR="0" lvl="0" indent="0" algn="l" rtl="0">
              <a:lnSpc>
                <a:spcPct val="95000"/>
              </a:lnSpc>
              <a:spcBef>
                <a:spcPts val="0"/>
              </a:spcBef>
              <a:spcAft>
                <a:spcPts val="0"/>
              </a:spcAft>
              <a:buSzPts val="1800"/>
              <a:buFont typeface="Arial"/>
              <a:buNone/>
            </a:pPr>
            <a:r>
              <a:rPr lang="en-US" sz="1800" b="0" i="0" u="none" strike="noStrike" cap="none"/>
              <a:t>To implement the singleton design pattern:</a:t>
            </a:r>
            <a:endParaRPr/>
          </a:p>
          <a:p>
            <a:pPr marL="0" marR="0" lvl="2" indent="0" algn="l" rtl="0">
              <a:lnSpc>
                <a:spcPct val="95000"/>
              </a:lnSpc>
              <a:spcBef>
                <a:spcPts val="0"/>
              </a:spcBef>
              <a:spcAft>
                <a:spcPts val="0"/>
              </a:spcAft>
              <a:buSzPts val="1800"/>
              <a:buFont typeface="Arial"/>
              <a:buNone/>
            </a:pPr>
            <a:r>
              <a:rPr lang="en-US" sz="1800" b="0" i="0" u="none" strike="noStrike" cap="none"/>
              <a:t>1.	Use a static reference to point to the single instance. Making the reference final ensures that it will never reference a different instance.</a:t>
            </a:r>
            <a:endParaRPr/>
          </a:p>
          <a:p>
            <a:pPr marL="0" marR="0" lvl="2" indent="0" algn="l" rtl="0">
              <a:lnSpc>
                <a:spcPct val="95000"/>
              </a:lnSpc>
              <a:spcBef>
                <a:spcPts val="0"/>
              </a:spcBef>
              <a:spcAft>
                <a:spcPts val="0"/>
              </a:spcAft>
              <a:buSzPts val="1800"/>
              <a:buFont typeface="Arial"/>
              <a:buNone/>
            </a:pPr>
            <a:r>
              <a:rPr lang="en-US" sz="1800" b="0" i="0" u="none" strike="noStrike" cap="none"/>
              <a:t>2.	Add a single private constructor to the singleton class. The private modifier allows only "same class" access, which prohibits any attempts to instantiate the singleton class except for the attempt in step 1.</a:t>
            </a:r>
            <a:endParaRPr/>
          </a:p>
          <a:p>
            <a:pPr marL="0" marR="0" lvl="2" indent="0" algn="l" rtl="0">
              <a:lnSpc>
                <a:spcPct val="95000"/>
              </a:lnSpc>
              <a:spcBef>
                <a:spcPts val="0"/>
              </a:spcBef>
              <a:spcAft>
                <a:spcPts val="0"/>
              </a:spcAft>
              <a:buSzPts val="1800"/>
              <a:buFont typeface="Arial"/>
              <a:buNone/>
            </a:pPr>
            <a:r>
              <a:rPr lang="en-US" sz="1800" b="0" i="0" u="none" strike="noStrike" cap="none"/>
              <a:t>A public factory method returns a copy of the singleton reference. This method is declared static to access the static field declared in step 1. Step 1 could use a public variable, eliminating the need for the factory method. Factory methods provide greater flexibility (for example, implementing a per-thread singleton solution) and are typically used in most singleton implementations.</a:t>
            </a:r>
            <a:endParaRPr/>
          </a:p>
          <a:p>
            <a:pPr marL="0" marR="0" lvl="2" indent="0" algn="l" rtl="0">
              <a:lnSpc>
                <a:spcPct val="95000"/>
              </a:lnSpc>
              <a:spcBef>
                <a:spcPts val="0"/>
              </a:spcBef>
              <a:spcAft>
                <a:spcPts val="0"/>
              </a:spcAft>
              <a:buSzPts val="1800"/>
              <a:buFont typeface="Arial"/>
              <a:buNone/>
            </a:pPr>
            <a:r>
              <a:rPr lang="en-US" sz="1800" b="0" i="0" u="none" strike="noStrike" cap="none"/>
              <a:t>In singleton pattern, it restricts the creation of instance until requested first time(Lazy initialization). To obtain a singleton reference, call the </a:t>
            </a:r>
            <a:r>
              <a:rPr lang="en-US" sz="1800" b="0" i="0" u="none" strike="noStrike" cap="none">
                <a:latin typeface="Courier New"/>
                <a:ea typeface="Courier New"/>
                <a:cs typeface="Courier New"/>
                <a:sym typeface="Courier New"/>
              </a:rPr>
              <a:t>getInstance</a:t>
            </a:r>
            <a:r>
              <a:rPr lang="en-US" sz="1800" b="0" i="0" u="none" strike="noStrike" cap="none"/>
              <a:t> method:</a:t>
            </a:r>
            <a:endParaRPr/>
          </a:p>
          <a:p>
            <a:pPr marL="0" marR="0" lvl="4" indent="0" algn="l" rtl="0">
              <a:lnSpc>
                <a:spcPct val="95000"/>
              </a:lnSpc>
              <a:spcBef>
                <a:spcPts val="0"/>
              </a:spcBef>
              <a:spcAft>
                <a:spcPts val="0"/>
              </a:spcAft>
              <a:buSzPts val="1800"/>
              <a:buFont typeface="Arial"/>
              <a:buNone/>
            </a:pPr>
            <a:r>
              <a:rPr lang="en-US" sz="1800" b="0" i="0" u="none" strike="noStrike" cap="none"/>
              <a:t>SingletonClass ref = SingletonClass.getInstance();</a:t>
            </a:r>
            <a:endParaRPr/>
          </a:p>
        </p:txBody>
      </p:sp>
      <p:sp>
        <p:nvSpPr>
          <p:cNvPr id="1080" name="Google Shape;1080;g40a120c017_0_601:notes"/>
          <p:cNvSpPr txBox="1"/>
          <p:nvPr/>
        </p:nvSpPr>
        <p:spPr>
          <a:xfrm>
            <a:off x="363537" y="8913812"/>
            <a:ext cx="60786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4 - </a:t>
            </a:r>
            <a:fld id="{00000000-1234-1234-1234-123412341234}" type="slidenum">
              <a:rPr lang="en-US" sz="1100" b="1" i="0" u="none">
                <a:solidFill>
                  <a:srgbClr val="000000"/>
                </a:solidFill>
                <a:latin typeface="Arial"/>
                <a:ea typeface="Arial"/>
                <a:cs typeface="Arial"/>
                <a:sym typeface="Arial"/>
              </a:rPr>
              <a:t>116</a:t>
            </a:fld>
            <a:endParaRPr/>
          </a:p>
        </p:txBody>
      </p:sp>
    </p:spTree>
    <p:extLst>
      <p:ext uri="{BB962C8B-B14F-4D97-AF65-F5344CB8AC3E}">
        <p14:creationId xmlns:p14="http://schemas.microsoft.com/office/powerpoint/2010/main" val="2373359075"/>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6"/>
        <p:cNvGrpSpPr/>
        <p:nvPr/>
      </p:nvGrpSpPr>
      <p:grpSpPr>
        <a:xfrm>
          <a:off x="0" y="0"/>
          <a:ext cx="0" cy="0"/>
          <a:chOff x="0" y="0"/>
          <a:chExt cx="0" cy="0"/>
        </a:xfrm>
      </p:grpSpPr>
      <p:sp>
        <p:nvSpPr>
          <p:cNvPr id="1087" name="Google Shape;1087;g40a120c017_0_608: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088" name="Google Shape;1088;g40a120c017_0_608: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Singletons are great for storing data shared by an entire application. In this example, some database configuration data is stored in a Singleton.</a:t>
            </a:r>
            <a:endParaRPr/>
          </a:p>
        </p:txBody>
      </p:sp>
      <p:sp>
        <p:nvSpPr>
          <p:cNvPr id="1089" name="Google Shape;1089;g40a120c017_0_608: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4 - </a:t>
            </a:r>
            <a:fld id="{00000000-1234-1234-1234-123412341234}" type="slidenum">
              <a:rPr lang="en-US" sz="1100" b="1" i="0" u="none">
                <a:solidFill>
                  <a:srgbClr val="000000"/>
                </a:solidFill>
                <a:latin typeface="Arial"/>
                <a:ea typeface="Arial"/>
                <a:cs typeface="Arial"/>
                <a:sym typeface="Arial"/>
              </a:rPr>
              <a:t>117</a:t>
            </a:fld>
            <a:endParaRPr/>
          </a:p>
        </p:txBody>
      </p:sp>
    </p:spTree>
    <p:extLst>
      <p:ext uri="{BB962C8B-B14F-4D97-AF65-F5344CB8AC3E}">
        <p14:creationId xmlns:p14="http://schemas.microsoft.com/office/powerpoint/2010/main" val="2490181945"/>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4"/>
        <p:cNvGrpSpPr/>
        <p:nvPr/>
      </p:nvGrpSpPr>
      <p:grpSpPr>
        <a:xfrm>
          <a:off x="0" y="0"/>
          <a:ext cx="0" cy="0"/>
          <a:chOff x="0" y="0"/>
          <a:chExt cx="0" cy="0"/>
        </a:xfrm>
      </p:grpSpPr>
      <p:sp>
        <p:nvSpPr>
          <p:cNvPr id="1095" name="Google Shape;1095;g40a120c017_0_614: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096" name="Google Shape;1096;g40a120c017_0_614: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SzPts val="1800"/>
              <a:buFont typeface="Arial"/>
              <a:buNone/>
            </a:pPr>
            <a:r>
              <a:rPr lang="en-US" sz="1800" b="0" i="0" u="none" strike="noStrike" cap="none"/>
              <a:t>Rules to create a immutable class in Java:</a:t>
            </a:r>
            <a:endParaRPr/>
          </a:p>
          <a:p>
            <a:pPr marL="0" marR="0" lvl="2" indent="0" algn="l" rtl="0">
              <a:spcBef>
                <a:spcPts val="0"/>
              </a:spcBef>
              <a:spcAft>
                <a:spcPts val="0"/>
              </a:spcAft>
              <a:buSzPts val="1800"/>
              <a:buFont typeface="Arial"/>
              <a:buNone/>
            </a:pPr>
            <a:r>
              <a:rPr lang="en-US" sz="1800" b="0" i="0" u="none" strike="noStrike" cap="none"/>
              <a:t>State of immutable object can not be modified after construction. Any modification would result in a new immutable object.</a:t>
            </a:r>
            <a:endParaRPr/>
          </a:p>
          <a:p>
            <a:pPr marL="0" marR="0" lvl="2" indent="0" algn="l" rtl="0">
              <a:spcBef>
                <a:spcPts val="0"/>
              </a:spcBef>
              <a:spcAft>
                <a:spcPts val="0"/>
              </a:spcAft>
              <a:buSzPts val="1800"/>
              <a:buFont typeface="Arial"/>
              <a:buNone/>
            </a:pPr>
            <a:r>
              <a:rPr lang="en-US" sz="1800" b="0" i="0" u="none" strike="noStrike" cap="none"/>
              <a:t>Declare the class as final so it cannot be extended.</a:t>
            </a:r>
            <a:endParaRPr/>
          </a:p>
          <a:p>
            <a:pPr marL="0" marR="0" lvl="2" indent="0" algn="l" rtl="0">
              <a:spcBef>
                <a:spcPts val="0"/>
              </a:spcBef>
              <a:spcAft>
                <a:spcPts val="0"/>
              </a:spcAft>
              <a:buSzPts val="1800"/>
              <a:buFont typeface="Arial"/>
              <a:buNone/>
            </a:pPr>
            <a:r>
              <a:rPr lang="en-US" sz="1800" b="0" i="0" u="none" strike="noStrike" cap="none"/>
              <a:t>All fields are declared private so that direct access is not allowed.</a:t>
            </a:r>
            <a:endParaRPr/>
          </a:p>
          <a:p>
            <a:pPr marL="0" marR="0" lvl="2" indent="0" algn="l" rtl="0">
              <a:spcBef>
                <a:spcPts val="0"/>
              </a:spcBef>
              <a:spcAft>
                <a:spcPts val="0"/>
              </a:spcAft>
              <a:buSzPts val="1800"/>
              <a:buFont typeface="Arial"/>
              <a:buNone/>
            </a:pPr>
            <a:r>
              <a:rPr lang="en-US" sz="1800" b="0" i="0" u="none" strike="noStrike" cap="none"/>
              <a:t>Setter methods are not provided for variables.</a:t>
            </a:r>
            <a:endParaRPr/>
          </a:p>
          <a:p>
            <a:pPr marL="0" marR="0" lvl="2" indent="0" algn="l" rtl="0">
              <a:spcBef>
                <a:spcPts val="0"/>
              </a:spcBef>
              <a:spcAft>
                <a:spcPts val="0"/>
              </a:spcAft>
              <a:buSzPts val="1800"/>
              <a:buFont typeface="Arial"/>
              <a:buNone/>
            </a:pPr>
            <a:r>
              <a:rPr lang="en-US" sz="1800" b="0" i="0" u="none" strike="noStrike" cap="none"/>
              <a:t>All fields of immutable class should be final.</a:t>
            </a:r>
            <a:endParaRPr/>
          </a:p>
          <a:p>
            <a:pPr marL="0" marR="0" lvl="2" indent="0" algn="l" rtl="0">
              <a:spcBef>
                <a:spcPts val="0"/>
              </a:spcBef>
              <a:spcAft>
                <a:spcPts val="0"/>
              </a:spcAft>
              <a:buSzPts val="1800"/>
              <a:buFont typeface="Arial"/>
              <a:buNone/>
            </a:pPr>
            <a:r>
              <a:rPr lang="en-US" sz="1800" b="0" i="0" u="none" strike="noStrike" cap="none"/>
              <a:t>All the fields are initialized via a constructor.</a:t>
            </a:r>
            <a:endParaRPr/>
          </a:p>
          <a:p>
            <a:pPr marL="0" marR="0" lvl="2" indent="0" algn="l" rtl="0">
              <a:spcBef>
                <a:spcPts val="0"/>
              </a:spcBef>
              <a:spcAft>
                <a:spcPts val="0"/>
              </a:spcAft>
              <a:buSzPts val="1800"/>
              <a:buFont typeface="Arial"/>
              <a:buNone/>
            </a:pPr>
            <a:r>
              <a:rPr lang="en-US" sz="1800" b="0" i="0" u="none" strike="noStrike" cap="none"/>
              <a:t>Object should be final in order to restrict subclass from altering immutability of parent class.</a:t>
            </a:r>
            <a:endParaRPr/>
          </a:p>
          <a:p>
            <a:pPr marL="0" marR="0" lvl="0" indent="0" algn="l" rtl="0">
              <a:spcBef>
                <a:spcPts val="0"/>
              </a:spcBef>
              <a:spcAft>
                <a:spcPts val="0"/>
              </a:spcAft>
              <a:buNone/>
            </a:pPr>
            <a:endParaRPr sz="1800" b="0" i="0" u="none" strike="noStrike" cap="none"/>
          </a:p>
        </p:txBody>
      </p:sp>
      <p:sp>
        <p:nvSpPr>
          <p:cNvPr id="1097" name="Google Shape;1097;g40a120c017_0_614: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4 - </a:t>
            </a:r>
            <a:fld id="{00000000-1234-1234-1234-123412341234}" type="slidenum">
              <a:rPr lang="en-US" sz="1100" b="1" i="0" u="none">
                <a:solidFill>
                  <a:srgbClr val="000000"/>
                </a:solidFill>
                <a:latin typeface="Arial"/>
                <a:ea typeface="Arial"/>
                <a:cs typeface="Arial"/>
                <a:sym typeface="Arial"/>
              </a:rPr>
              <a:t>118</a:t>
            </a:fld>
            <a:endParaRPr/>
          </a:p>
        </p:txBody>
      </p:sp>
    </p:spTree>
    <p:extLst>
      <p:ext uri="{BB962C8B-B14F-4D97-AF65-F5344CB8AC3E}">
        <p14:creationId xmlns:p14="http://schemas.microsoft.com/office/powerpoint/2010/main" val="2889329126"/>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2"/>
        <p:cNvGrpSpPr/>
        <p:nvPr/>
      </p:nvGrpSpPr>
      <p:grpSpPr>
        <a:xfrm>
          <a:off x="0" y="0"/>
          <a:ext cx="0" cy="0"/>
          <a:chOff x="0" y="0"/>
          <a:chExt cx="0" cy="0"/>
        </a:xfrm>
      </p:grpSpPr>
      <p:sp>
        <p:nvSpPr>
          <p:cNvPr id="1103" name="Google Shape;1103;g40a120c017_0_620: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104" name="Google Shape;1104;g40a120c017_0_620: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The  example in the slide demonstrates an immutable class in Java where all fields of class remain immutable and the class is also made final to avoid risk of immutability through inheritance.</a:t>
            </a:r>
            <a:endParaRPr/>
          </a:p>
          <a:p>
            <a:pPr marL="0" marR="0" lvl="1" indent="0" algn="l" rtl="0">
              <a:spcBef>
                <a:spcPts val="0"/>
              </a:spcBef>
              <a:spcAft>
                <a:spcPts val="0"/>
              </a:spcAft>
              <a:buSzPts val="1800"/>
              <a:buFont typeface="Arial"/>
              <a:buNone/>
            </a:pPr>
            <a:r>
              <a:rPr lang="en-US" sz="1800" b="1" i="0" u="none" strike="noStrike" cap="none"/>
              <a:t>Benefits of immutable classes in Java</a:t>
            </a:r>
            <a:endParaRPr/>
          </a:p>
          <a:p>
            <a:pPr marL="0" marR="0" lvl="2" indent="0" algn="l" rtl="0">
              <a:spcBef>
                <a:spcPts val="0"/>
              </a:spcBef>
              <a:spcAft>
                <a:spcPts val="0"/>
              </a:spcAft>
              <a:buSzPts val="1800"/>
              <a:buFont typeface="Arial"/>
              <a:buNone/>
            </a:pPr>
            <a:r>
              <a:rPr lang="en-US" sz="1800" b="0" i="0" u="none" strike="noStrike" cap="none"/>
              <a:t>1.	Immutable objects are by default thread-safe, and can be shared without synchronization in concurrent environment.</a:t>
            </a:r>
            <a:endParaRPr/>
          </a:p>
          <a:p>
            <a:pPr marL="0" marR="0" lvl="2" indent="0" algn="l" rtl="0">
              <a:spcBef>
                <a:spcPts val="0"/>
              </a:spcBef>
              <a:spcAft>
                <a:spcPts val="0"/>
              </a:spcAft>
              <a:buSzPts val="1800"/>
              <a:buFont typeface="Arial"/>
              <a:buNone/>
            </a:pPr>
            <a:r>
              <a:rPr lang="en-US" sz="1800" b="0" i="0" u="none" strike="noStrike" cap="none"/>
              <a:t>2.	Immutable object boost performance of Java application by reducing synchronization in code.</a:t>
            </a:r>
            <a:endParaRPr/>
          </a:p>
          <a:p>
            <a:pPr marL="0" marR="0" lvl="2" indent="0" algn="l" rtl="0">
              <a:spcBef>
                <a:spcPts val="0"/>
              </a:spcBef>
              <a:spcAft>
                <a:spcPts val="0"/>
              </a:spcAft>
              <a:buSzPts val="1800"/>
              <a:buFont typeface="Arial"/>
              <a:buNone/>
            </a:pPr>
            <a:r>
              <a:rPr lang="en-US" sz="1800" b="0" i="0" u="none" strike="noStrike" cap="none"/>
              <a:t>3.	Reusability, you can cache immutable object and reuse them, much like String literals and Integers. </a:t>
            </a:r>
            <a:endParaRPr/>
          </a:p>
          <a:p>
            <a:pPr marL="0" marR="0" lvl="1" indent="0" algn="l" rtl="0">
              <a:spcBef>
                <a:spcPts val="0"/>
              </a:spcBef>
              <a:spcAft>
                <a:spcPts val="0"/>
              </a:spcAft>
              <a:buSzPts val="1800"/>
              <a:buFont typeface="Arial"/>
              <a:buNone/>
            </a:pPr>
            <a:r>
              <a:rPr lang="en-US" sz="1800" b="1" i="0" u="none" strike="noStrike" cap="none"/>
              <a:t>Note:</a:t>
            </a:r>
            <a:r>
              <a:rPr lang="en-US" sz="1800" b="0" i="0" u="none" strike="noStrike" cap="none"/>
              <a:t> If Immutable class has many optional and mandatory fields, you can also use Builder Design Pattern  to make a class Immutable in Java.</a:t>
            </a:r>
            <a:endParaRPr/>
          </a:p>
          <a:p>
            <a:pPr marL="0" marR="0" lvl="0" indent="0" algn="l" rtl="0">
              <a:spcBef>
                <a:spcPts val="0"/>
              </a:spcBef>
              <a:spcAft>
                <a:spcPts val="0"/>
              </a:spcAft>
              <a:buNone/>
            </a:pPr>
            <a:endParaRPr sz="1800" b="0" i="0" u="none" strike="noStrike" cap="none"/>
          </a:p>
        </p:txBody>
      </p:sp>
      <p:sp>
        <p:nvSpPr>
          <p:cNvPr id="1105" name="Google Shape;1105;g40a120c017_0_620: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4 - </a:t>
            </a:r>
            <a:fld id="{00000000-1234-1234-1234-123412341234}" type="slidenum">
              <a:rPr lang="en-US" sz="1100" b="1" i="0" u="none">
                <a:solidFill>
                  <a:srgbClr val="000000"/>
                </a:solidFill>
                <a:latin typeface="Arial"/>
                <a:ea typeface="Arial"/>
                <a:cs typeface="Arial"/>
                <a:sym typeface="Arial"/>
              </a:rPr>
              <a:t>119</a:t>
            </a:fld>
            <a:endParaRPr/>
          </a:p>
        </p:txBody>
      </p:sp>
    </p:spTree>
    <p:extLst>
      <p:ext uri="{BB962C8B-B14F-4D97-AF65-F5344CB8AC3E}">
        <p14:creationId xmlns:p14="http://schemas.microsoft.com/office/powerpoint/2010/main" val="3770715522"/>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1"/>
        <p:cNvGrpSpPr/>
        <p:nvPr/>
      </p:nvGrpSpPr>
      <p:grpSpPr>
        <a:xfrm>
          <a:off x="0" y="0"/>
          <a:ext cx="0" cy="0"/>
          <a:chOff x="0" y="0"/>
          <a:chExt cx="0" cy="0"/>
        </a:xfrm>
      </p:grpSpPr>
      <p:sp>
        <p:nvSpPr>
          <p:cNvPr id="1112" name="Google Shape;1112;g40a120c017_0_627: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4 - </a:t>
            </a:r>
            <a:fld id="{00000000-1234-1234-1234-123412341234}" type="slidenum">
              <a:rPr lang="en-US" sz="1100" b="1" i="0" u="none">
                <a:solidFill>
                  <a:srgbClr val="000000"/>
                </a:solidFill>
                <a:latin typeface="Arial"/>
                <a:ea typeface="Arial"/>
                <a:cs typeface="Arial"/>
                <a:sym typeface="Arial"/>
              </a:rPr>
              <a:t>120</a:t>
            </a:fld>
            <a:endParaRPr/>
          </a:p>
        </p:txBody>
      </p:sp>
      <p:sp>
        <p:nvSpPr>
          <p:cNvPr id="1113" name="Google Shape;1113;g40a120c017_0_627: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114" name="Google Shape;1114;g40a120c017_0_627: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None/>
            </a:pPr>
            <a:endParaRPr sz="1800" b="0" i="0" u="none" strike="noStrike" cap="none"/>
          </a:p>
        </p:txBody>
      </p:sp>
    </p:spTree>
    <p:extLst>
      <p:ext uri="{BB962C8B-B14F-4D97-AF65-F5344CB8AC3E}">
        <p14:creationId xmlns:p14="http://schemas.microsoft.com/office/powerpoint/2010/main" val="432072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05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
              <a:t>Enterprise Environments</a:t>
            </a:r>
          </a:p>
          <a:p>
            <a:pPr lvl="1"/>
            <a:r>
              <a:rPr lang="en-US" altLang=""/>
              <a:t>In this course, you develop Java SE applications. There are standard patterns you need to follow when implementing Java SE applications, such as always creating a </a:t>
            </a:r>
            <a:r>
              <a:rPr lang="en-US" altLang="">
                <a:latin typeface="Courier New" panose="02070309020205020404" pitchFamily="49" charset="0"/>
                <a:cs typeface="Courier New" panose="02070309020205020404" pitchFamily="49" charset="0"/>
              </a:rPr>
              <a:t>main</a:t>
            </a:r>
            <a:r>
              <a:rPr lang="en-US" altLang=""/>
              <a:t> method that may be different when implementing enterprise applications. Java SE is only the starting point in your path to becoming a Java developer. Depending on the needs of your organization, you may be required to develop applications that run inside Java EE application servers or other types of Java middleware.</a:t>
            </a:r>
          </a:p>
          <a:p>
            <a:pPr lvl="1"/>
            <a:r>
              <a:rPr lang="en-US" altLang=""/>
              <a:t>Often, you will also need to manipulate information stored inside relational databases such as MySQL or Oracle Database. This course introduces you to the fundamentals of database programming.</a:t>
            </a:r>
          </a:p>
        </p:txBody>
      </p:sp>
      <p:sp>
        <p:nvSpPr>
          <p:cNvPr id="36867" name="Slide Image Placeholder 6"/>
          <p:cNvSpPr>
            <a:spLocks noGrp="1" noRot="1" noChangeAspect="1" noTextEdit="1"/>
          </p:cNvSpPr>
          <p:nvPr>
            <p:ph type="sldImg"/>
          </p:nvPr>
        </p:nvSpPr>
        <p:spPr>
          <a:xfrm>
            <a:off x="477838" y="463550"/>
            <a:ext cx="6035675" cy="4525963"/>
          </a:xfrm>
          <a:ln/>
        </p:spPr>
      </p:sp>
      <p:sp>
        <p:nvSpPr>
          <p:cNvPr id="36868" name="Footer Placeholder 5"/>
          <p:cNvSpPr>
            <a:spLocks noGrp="1"/>
          </p:cNvSpPr>
          <p:nvPr>
            <p:ph type="ftr" sz="quarter" idx="4"/>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it-IT" altLang=""/>
              <a:t>Java SE 8 Programming   1 - </a:t>
            </a:r>
            <a:fld id="{CF01C543-5745-42B0-ADC8-CB71DF1BC027}" type="slidenum">
              <a:rPr lang="en-US" altLang="" smtClean="0"/>
              <a:pPr eaLnBrk="1" hangingPunct="1"/>
              <a:t>13</a:t>
            </a:fld>
            <a:endParaRPr lang="en-US" altLang=""/>
          </a:p>
        </p:txBody>
      </p:sp>
    </p:spTree>
    <p:extLst>
      <p:ext uri="{BB962C8B-B14F-4D97-AF65-F5344CB8AC3E}">
        <p14:creationId xmlns:p14="http://schemas.microsoft.com/office/powerpoint/2010/main" val="327429321"/>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0"/>
        <p:cNvGrpSpPr/>
        <p:nvPr/>
      </p:nvGrpSpPr>
      <p:grpSpPr>
        <a:xfrm>
          <a:off x="0" y="0"/>
          <a:ext cx="0" cy="0"/>
          <a:chOff x="0" y="0"/>
          <a:chExt cx="0" cy="0"/>
        </a:xfrm>
      </p:grpSpPr>
      <p:sp>
        <p:nvSpPr>
          <p:cNvPr id="1121" name="Google Shape;1121;g40a120c017_0_634: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4 - </a:t>
            </a:r>
            <a:fld id="{00000000-1234-1234-1234-123412341234}" type="slidenum">
              <a:rPr lang="en-US" sz="1100" b="1" i="0" u="none">
                <a:solidFill>
                  <a:srgbClr val="000000"/>
                </a:solidFill>
                <a:latin typeface="Arial"/>
                <a:ea typeface="Arial"/>
                <a:cs typeface="Arial"/>
                <a:sym typeface="Arial"/>
              </a:rPr>
              <a:t>121</a:t>
            </a:fld>
            <a:endParaRPr/>
          </a:p>
        </p:txBody>
      </p:sp>
      <p:sp>
        <p:nvSpPr>
          <p:cNvPr id="1122" name="Google Shape;1122;g40a120c017_0_634: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123" name="Google Shape;1123;g40a120c017_0_634: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None/>
            </a:pPr>
            <a:endParaRPr sz="1800" b="0" i="0" u="none" strike="noStrike" cap="none"/>
          </a:p>
        </p:txBody>
      </p:sp>
    </p:spTree>
    <p:extLst>
      <p:ext uri="{BB962C8B-B14F-4D97-AF65-F5344CB8AC3E}">
        <p14:creationId xmlns:p14="http://schemas.microsoft.com/office/powerpoint/2010/main" val="3958547562"/>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9"/>
        <p:cNvGrpSpPr/>
        <p:nvPr/>
      </p:nvGrpSpPr>
      <p:grpSpPr>
        <a:xfrm>
          <a:off x="0" y="0"/>
          <a:ext cx="0" cy="0"/>
          <a:chOff x="0" y="0"/>
          <a:chExt cx="0" cy="0"/>
        </a:xfrm>
      </p:grpSpPr>
      <p:sp>
        <p:nvSpPr>
          <p:cNvPr id="1130" name="Google Shape;1130;g40a120c017_0_641: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4 - </a:t>
            </a:r>
            <a:fld id="{00000000-1234-1234-1234-123412341234}" type="slidenum">
              <a:rPr lang="en-US" sz="1100" b="1" i="0" u="none">
                <a:solidFill>
                  <a:srgbClr val="000000"/>
                </a:solidFill>
                <a:latin typeface="Arial"/>
                <a:ea typeface="Arial"/>
                <a:cs typeface="Arial"/>
                <a:sym typeface="Arial"/>
              </a:rPr>
              <a:t>122</a:t>
            </a:fld>
            <a:endParaRPr/>
          </a:p>
        </p:txBody>
      </p:sp>
      <p:sp>
        <p:nvSpPr>
          <p:cNvPr id="1131" name="Google Shape;1131;g40a120c017_0_641: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132" name="Google Shape;1132;g40a120c017_0_641: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None/>
            </a:pPr>
            <a:endParaRPr sz="1800" b="0" i="0" u="none" strike="noStrike" cap="none"/>
          </a:p>
        </p:txBody>
      </p:sp>
    </p:spTree>
    <p:extLst>
      <p:ext uri="{BB962C8B-B14F-4D97-AF65-F5344CB8AC3E}">
        <p14:creationId xmlns:p14="http://schemas.microsoft.com/office/powerpoint/2010/main" val="2781307730"/>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8"/>
        <p:cNvGrpSpPr/>
        <p:nvPr/>
      </p:nvGrpSpPr>
      <p:grpSpPr>
        <a:xfrm>
          <a:off x="0" y="0"/>
          <a:ext cx="0" cy="0"/>
          <a:chOff x="0" y="0"/>
          <a:chExt cx="0" cy="0"/>
        </a:xfrm>
      </p:grpSpPr>
      <p:sp>
        <p:nvSpPr>
          <p:cNvPr id="1139" name="Google Shape;1139;g40a120c017_0_648: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4 - </a:t>
            </a:r>
            <a:fld id="{00000000-1234-1234-1234-123412341234}" type="slidenum">
              <a:rPr lang="en-US" sz="1100" b="1" i="0" u="none">
                <a:solidFill>
                  <a:srgbClr val="000000"/>
                </a:solidFill>
                <a:latin typeface="Arial"/>
                <a:ea typeface="Arial"/>
                <a:cs typeface="Arial"/>
                <a:sym typeface="Arial"/>
              </a:rPr>
              <a:t>123</a:t>
            </a:fld>
            <a:endParaRPr/>
          </a:p>
        </p:txBody>
      </p:sp>
      <p:sp>
        <p:nvSpPr>
          <p:cNvPr id="1140" name="Google Shape;1140;g40a120c017_0_648: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141" name="Google Shape;1141;g40a120c017_0_648: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None/>
            </a:pPr>
            <a:endParaRPr sz="1800" b="0" i="0" u="none" strike="noStrike" cap="none"/>
          </a:p>
        </p:txBody>
      </p:sp>
    </p:spTree>
    <p:extLst>
      <p:ext uri="{BB962C8B-B14F-4D97-AF65-F5344CB8AC3E}">
        <p14:creationId xmlns:p14="http://schemas.microsoft.com/office/powerpoint/2010/main" val="146923325"/>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7"/>
        <p:cNvGrpSpPr/>
        <p:nvPr/>
      </p:nvGrpSpPr>
      <p:grpSpPr>
        <a:xfrm>
          <a:off x="0" y="0"/>
          <a:ext cx="0" cy="0"/>
          <a:chOff x="0" y="0"/>
          <a:chExt cx="0" cy="0"/>
        </a:xfrm>
      </p:grpSpPr>
      <p:sp>
        <p:nvSpPr>
          <p:cNvPr id="1148" name="Google Shape;1148;g40a120c017_0_655: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149" name="Google Shape;1149;g40a120c017_0_655:notes"/>
          <p:cNvSpPr txBox="1">
            <a:spLocks noGrp="1"/>
          </p:cNvSpPr>
          <p:nvPr>
            <p:ph type="body" idx="1"/>
          </p:nvPr>
        </p:nvSpPr>
        <p:spPr>
          <a:xfrm>
            <a:off x="547687" y="5278437"/>
            <a:ext cx="5942100" cy="30987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Clr>
                <a:srgbClr val="0000FF"/>
              </a:buClr>
              <a:buSzPts val="1800"/>
              <a:buFont typeface="Arial"/>
              <a:buNone/>
            </a:pPr>
            <a:r>
              <a:rPr lang="en-US" sz="1800" b="0" i="0" u="none" strike="noStrike" cap="none">
                <a:solidFill>
                  <a:srgbClr val="0000FF"/>
                </a:solidFill>
              </a:rPr>
              <a:t>Answer: e</a:t>
            </a:r>
            <a:endParaRPr/>
          </a:p>
          <a:p>
            <a:pPr marL="0" marR="0" lvl="1" indent="0" algn="l" rtl="0">
              <a:spcBef>
                <a:spcPts val="0"/>
              </a:spcBef>
              <a:spcAft>
                <a:spcPts val="0"/>
              </a:spcAft>
              <a:buClr>
                <a:srgbClr val="0000FF"/>
              </a:buClr>
              <a:buSzPts val="1800"/>
              <a:buFont typeface="Arial"/>
              <a:buNone/>
            </a:pPr>
            <a:r>
              <a:rPr lang="en-US" sz="1800" b="0" i="0" u="none" strike="noStrike" cap="none">
                <a:solidFill>
                  <a:srgbClr val="0000FF"/>
                </a:solidFill>
              </a:rPr>
              <a:t>Because the </a:t>
            </a:r>
            <a:r>
              <a:rPr lang="en-US" sz="1800" b="0" i="0" u="none" strike="noStrike" cap="none">
                <a:solidFill>
                  <a:srgbClr val="0000FF"/>
                </a:solidFill>
                <a:latin typeface="Courier New"/>
                <a:ea typeface="Courier New"/>
                <a:cs typeface="Courier New"/>
                <a:sym typeface="Courier New"/>
              </a:rPr>
              <a:t>Checking</a:t>
            </a:r>
            <a:r>
              <a:rPr lang="en-US" sz="1800" b="0" i="0" u="none" strike="noStrike" cap="none"/>
              <a:t> </a:t>
            </a:r>
            <a:r>
              <a:rPr lang="en-US" sz="1800" b="0" i="0" u="none" strike="noStrike" cap="none">
                <a:solidFill>
                  <a:srgbClr val="0000FF"/>
                </a:solidFill>
              </a:rPr>
              <a:t>class extends </a:t>
            </a:r>
            <a:r>
              <a:rPr lang="en-US" sz="1800" b="0" i="0" u="none" strike="noStrike" cap="none">
                <a:solidFill>
                  <a:srgbClr val="0000FF"/>
                </a:solidFill>
                <a:latin typeface="Courier New"/>
                <a:ea typeface="Courier New"/>
                <a:cs typeface="Courier New"/>
                <a:sym typeface="Courier New"/>
              </a:rPr>
              <a:t>Account</a:t>
            </a:r>
            <a:r>
              <a:rPr lang="en-US" sz="1800" b="0" i="0" u="none" strike="noStrike" cap="none">
                <a:solidFill>
                  <a:srgbClr val="0000FF"/>
                </a:solidFill>
              </a:rPr>
              <a:t>, the </a:t>
            </a:r>
            <a:r>
              <a:rPr lang="en-US" sz="1800" b="0" i="0" u="none" strike="noStrike" cap="none">
                <a:solidFill>
                  <a:srgbClr val="0000FF"/>
                </a:solidFill>
                <a:latin typeface="Courier New"/>
                <a:ea typeface="Courier New"/>
                <a:cs typeface="Courier New"/>
                <a:sym typeface="Courier New"/>
              </a:rPr>
              <a:t>withdraw</a:t>
            </a:r>
            <a:r>
              <a:rPr lang="en-US" sz="1800" b="0" i="0" u="none" strike="noStrike" cap="none">
                <a:solidFill>
                  <a:srgbClr val="0000FF"/>
                </a:solidFill>
              </a:rPr>
              <a:t> method declared in </a:t>
            </a:r>
            <a:r>
              <a:rPr lang="en-US" sz="1800" b="0" i="0" u="none" strike="noStrike" cap="none">
                <a:solidFill>
                  <a:srgbClr val="0000FF"/>
                </a:solidFill>
                <a:latin typeface="Courier New"/>
                <a:ea typeface="Courier New"/>
                <a:cs typeface="Courier New"/>
                <a:sym typeface="Courier New"/>
              </a:rPr>
              <a:t>Checking</a:t>
            </a:r>
            <a:r>
              <a:rPr lang="en-US" sz="1800" b="0" i="0" u="none" strike="noStrike" cap="none">
                <a:solidFill>
                  <a:srgbClr val="0000FF"/>
                </a:solidFill>
              </a:rPr>
              <a:t> overrides the </a:t>
            </a:r>
            <a:r>
              <a:rPr lang="en-US" sz="1800" b="0" i="0" u="none" strike="noStrike" cap="none">
                <a:solidFill>
                  <a:srgbClr val="0000FF"/>
                </a:solidFill>
                <a:latin typeface="Courier New"/>
                <a:ea typeface="Courier New"/>
                <a:cs typeface="Courier New"/>
                <a:sym typeface="Courier New"/>
              </a:rPr>
              <a:t>withdraw</a:t>
            </a:r>
            <a:r>
              <a:rPr lang="en-US" sz="1800" b="0" i="0" u="none" strike="noStrike" cap="none">
                <a:solidFill>
                  <a:srgbClr val="0000FF"/>
                </a:solidFill>
              </a:rPr>
              <a:t> method in </a:t>
            </a:r>
            <a:r>
              <a:rPr lang="en-US" sz="1800" b="0" i="0" u="none" strike="noStrike" cap="none">
                <a:solidFill>
                  <a:srgbClr val="0000FF"/>
                </a:solidFill>
                <a:latin typeface="Courier New"/>
                <a:ea typeface="Courier New"/>
                <a:cs typeface="Courier New"/>
                <a:sym typeface="Courier New"/>
              </a:rPr>
              <a:t>Account</a:t>
            </a:r>
            <a:r>
              <a:rPr lang="en-US" sz="1800" b="0" i="0" u="none" strike="noStrike" cap="none">
                <a:solidFill>
                  <a:srgbClr val="0000FF"/>
                </a:solidFill>
              </a:rPr>
              <a:t>. At run time, the method for the object (</a:t>
            </a:r>
            <a:r>
              <a:rPr lang="en-US" sz="1800" b="0" i="0" u="none" strike="noStrike" cap="none">
                <a:solidFill>
                  <a:srgbClr val="0000FF"/>
                </a:solidFill>
                <a:latin typeface="Courier New"/>
                <a:ea typeface="Courier New"/>
                <a:cs typeface="Courier New"/>
                <a:sym typeface="Courier New"/>
              </a:rPr>
              <a:t>Checking</a:t>
            </a:r>
            <a:r>
              <a:rPr lang="en-US" sz="1800" b="0" i="0" u="none" strike="noStrike" cap="none">
                <a:solidFill>
                  <a:srgbClr val="0000FF"/>
                </a:solidFill>
              </a:rPr>
              <a:t>) is executed.</a:t>
            </a:r>
            <a:endParaRPr/>
          </a:p>
        </p:txBody>
      </p:sp>
      <p:sp>
        <p:nvSpPr>
          <p:cNvPr id="1150" name="Google Shape;1150;g40a120c017_0_655: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4 - </a:t>
            </a:r>
            <a:fld id="{00000000-1234-1234-1234-123412341234}" type="slidenum">
              <a:rPr lang="en-US" sz="1100" b="1" i="0" u="none">
                <a:solidFill>
                  <a:srgbClr val="000000"/>
                </a:solidFill>
                <a:latin typeface="Arial"/>
                <a:ea typeface="Arial"/>
                <a:cs typeface="Arial"/>
                <a:sym typeface="Arial"/>
              </a:rPr>
              <a:t>124</a:t>
            </a:fld>
            <a:endParaRPr/>
          </a:p>
        </p:txBody>
      </p:sp>
    </p:spTree>
    <p:extLst>
      <p:ext uri="{BB962C8B-B14F-4D97-AF65-F5344CB8AC3E}">
        <p14:creationId xmlns:p14="http://schemas.microsoft.com/office/powerpoint/2010/main" val="3172200120"/>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6"/>
        <p:cNvGrpSpPr/>
        <p:nvPr/>
      </p:nvGrpSpPr>
      <p:grpSpPr>
        <a:xfrm>
          <a:off x="0" y="0"/>
          <a:ext cx="0" cy="0"/>
          <a:chOff x="0" y="0"/>
          <a:chExt cx="0" cy="0"/>
        </a:xfrm>
      </p:grpSpPr>
      <p:sp>
        <p:nvSpPr>
          <p:cNvPr id="1157" name="Google Shape;1157;g40a120c017_0_662: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158" name="Google Shape;1158;g40a120c017_0_662:notes"/>
          <p:cNvSpPr txBox="1">
            <a:spLocks noGrp="1"/>
          </p:cNvSpPr>
          <p:nvPr>
            <p:ph type="body" idx="1"/>
          </p:nvPr>
        </p:nvSpPr>
        <p:spPr>
          <a:xfrm>
            <a:off x="547687" y="5278437"/>
            <a:ext cx="5942100" cy="30987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Clr>
                <a:srgbClr val="0000FF"/>
              </a:buClr>
              <a:buSzPts val="1800"/>
              <a:buFont typeface="Arial"/>
              <a:buNone/>
            </a:pPr>
            <a:r>
              <a:rPr lang="en-US" sz="1800" b="0" i="0" u="none" strike="noStrike" cap="none">
                <a:solidFill>
                  <a:srgbClr val="0000FF"/>
                </a:solidFill>
              </a:rPr>
              <a:t>Answer: a </a:t>
            </a:r>
            <a:endParaRPr/>
          </a:p>
          <a:p>
            <a:pPr marL="0" marR="0" lvl="1" indent="0" algn="l" rtl="0">
              <a:spcBef>
                <a:spcPts val="0"/>
              </a:spcBef>
              <a:spcAft>
                <a:spcPts val="0"/>
              </a:spcAft>
              <a:buClr>
                <a:srgbClr val="0000FF"/>
              </a:buClr>
              <a:buSzPts val="1800"/>
              <a:buFont typeface="Arial"/>
              <a:buNone/>
            </a:pPr>
            <a:r>
              <a:rPr lang="en-US" sz="1800" b="0" i="0" u="none" strike="noStrike" cap="none">
                <a:solidFill>
                  <a:srgbClr val="0000FF"/>
                </a:solidFill>
              </a:rPr>
              <a:t>Actually, </a:t>
            </a:r>
            <a:r>
              <a:rPr lang="en-US" sz="1800" b="0" i="0" u="none" strike="noStrike" cap="none">
                <a:solidFill>
                  <a:srgbClr val="0000FF"/>
                </a:solidFill>
                <a:latin typeface="Courier New"/>
                <a:ea typeface="Courier New"/>
                <a:cs typeface="Courier New"/>
                <a:sym typeface="Courier New"/>
              </a:rPr>
              <a:t>acct</a:t>
            </a:r>
            <a:r>
              <a:rPr lang="en-US" sz="1800" b="0" i="0" u="none" strike="noStrike" cap="none">
                <a:solidFill>
                  <a:srgbClr val="0000FF"/>
                </a:solidFill>
              </a:rPr>
              <a:t> is also an </a:t>
            </a:r>
            <a:r>
              <a:rPr lang="en-US" sz="1800" b="0" i="0" u="none" strike="noStrike" cap="none">
                <a:solidFill>
                  <a:srgbClr val="0000FF"/>
                </a:solidFill>
                <a:latin typeface="Courier New"/>
                <a:ea typeface="Courier New"/>
                <a:cs typeface="Courier New"/>
                <a:sym typeface="Courier New"/>
              </a:rPr>
              <a:t>instanceof</a:t>
            </a:r>
            <a:r>
              <a:rPr lang="en-US" sz="1800" b="0" i="0" u="none" strike="noStrike" cap="none">
                <a:solidFill>
                  <a:srgbClr val="0000FF"/>
                </a:solidFill>
              </a:rPr>
              <a:t> the </a:t>
            </a:r>
            <a:r>
              <a:rPr lang="en-US" sz="1800" b="0" i="0" u="none" strike="noStrike" cap="none">
                <a:solidFill>
                  <a:srgbClr val="0000FF"/>
                </a:solidFill>
                <a:latin typeface="Courier New"/>
                <a:ea typeface="Courier New"/>
                <a:cs typeface="Courier New"/>
                <a:sym typeface="Courier New"/>
              </a:rPr>
              <a:t>Account</a:t>
            </a:r>
            <a:r>
              <a:rPr lang="en-US" sz="1800" b="0" i="0" u="none" strike="noStrike" cap="none">
                <a:solidFill>
                  <a:srgbClr val="0000FF"/>
                </a:solidFill>
              </a:rPr>
              <a:t> class.</a:t>
            </a:r>
            <a:endParaRPr/>
          </a:p>
        </p:txBody>
      </p:sp>
      <p:sp>
        <p:nvSpPr>
          <p:cNvPr id="1159" name="Google Shape;1159;g40a120c017_0_662: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4 - </a:t>
            </a:r>
            <a:fld id="{00000000-1234-1234-1234-123412341234}" type="slidenum">
              <a:rPr lang="en-US" sz="1100" b="1" i="0" u="none">
                <a:solidFill>
                  <a:srgbClr val="000000"/>
                </a:solidFill>
                <a:latin typeface="Arial"/>
                <a:ea typeface="Arial"/>
                <a:cs typeface="Arial"/>
                <a:sym typeface="Arial"/>
              </a:rPr>
              <a:t>125</a:t>
            </a:fld>
            <a:endParaRPr/>
          </a:p>
        </p:txBody>
      </p:sp>
    </p:spTree>
    <p:extLst>
      <p:ext uri="{BB962C8B-B14F-4D97-AF65-F5344CB8AC3E}">
        <p14:creationId xmlns:p14="http://schemas.microsoft.com/office/powerpoint/2010/main" val="4156693272"/>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5"/>
        <p:cNvGrpSpPr/>
        <p:nvPr/>
      </p:nvGrpSpPr>
      <p:grpSpPr>
        <a:xfrm>
          <a:off x="0" y="0"/>
          <a:ext cx="0" cy="0"/>
          <a:chOff x="0" y="0"/>
          <a:chExt cx="0" cy="0"/>
        </a:xfrm>
      </p:grpSpPr>
      <p:sp>
        <p:nvSpPr>
          <p:cNvPr id="1166" name="Google Shape;1166;g40a120c017_0_702: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167" name="Google Shape;1167;g40a120c017_0_702: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None/>
            </a:pPr>
            <a:endParaRPr sz="1800" b="0" i="0" u="none" strike="noStrike" cap="none"/>
          </a:p>
        </p:txBody>
      </p:sp>
    </p:spTree>
    <p:extLst>
      <p:ext uri="{BB962C8B-B14F-4D97-AF65-F5344CB8AC3E}">
        <p14:creationId xmlns:p14="http://schemas.microsoft.com/office/powerpoint/2010/main" val="1617945811"/>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2"/>
        <p:cNvGrpSpPr/>
        <p:nvPr/>
      </p:nvGrpSpPr>
      <p:grpSpPr>
        <a:xfrm>
          <a:off x="0" y="0"/>
          <a:ext cx="0" cy="0"/>
          <a:chOff x="0" y="0"/>
          <a:chExt cx="0" cy="0"/>
        </a:xfrm>
      </p:grpSpPr>
      <p:sp>
        <p:nvSpPr>
          <p:cNvPr id="1173" name="Google Shape;1173;g40a120c017_0_708: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174" name="Google Shape;1174;g40a120c017_0_708: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None/>
            </a:pPr>
            <a:endParaRPr sz="1800" b="0" i="0" u="none" strike="noStrike" cap="none"/>
          </a:p>
        </p:txBody>
      </p:sp>
      <p:sp>
        <p:nvSpPr>
          <p:cNvPr id="1175" name="Google Shape;1175;g40a120c017_0_708: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strike="noStrike" cap="none">
                <a:solidFill>
                  <a:srgbClr val="000000"/>
                </a:solidFill>
                <a:latin typeface="Arial"/>
                <a:ea typeface="Arial"/>
                <a:cs typeface="Arial"/>
                <a:sym typeface="Arial"/>
              </a:rPr>
              <a:t>Java SE 8 Programming   5 - </a:t>
            </a:r>
            <a:fld id="{00000000-1234-1234-1234-123412341234}" type="slidenum">
              <a:rPr lang="en-US" sz="1100" b="1" i="0" u="none" strike="noStrike" cap="none">
                <a:solidFill>
                  <a:srgbClr val="000000"/>
                </a:solidFill>
                <a:latin typeface="Arial"/>
                <a:ea typeface="Arial"/>
                <a:cs typeface="Arial"/>
                <a:sym typeface="Arial"/>
              </a:rPr>
              <a:t>127</a:t>
            </a:fld>
            <a:endParaRPr/>
          </a:p>
        </p:txBody>
      </p:sp>
    </p:spTree>
    <p:extLst>
      <p:ext uri="{BB962C8B-B14F-4D97-AF65-F5344CB8AC3E}">
        <p14:creationId xmlns:p14="http://schemas.microsoft.com/office/powerpoint/2010/main" val="3738946208"/>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1"/>
        <p:cNvGrpSpPr/>
        <p:nvPr/>
      </p:nvGrpSpPr>
      <p:grpSpPr>
        <a:xfrm>
          <a:off x="0" y="0"/>
          <a:ext cx="0" cy="0"/>
          <a:chOff x="0" y="0"/>
          <a:chExt cx="0" cy="0"/>
        </a:xfrm>
      </p:grpSpPr>
      <p:sp>
        <p:nvSpPr>
          <p:cNvPr id="1182" name="Google Shape;1182;g40a120c017_0_715: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183" name="Google Shape;1183;g40a120c017_0_715:notes"/>
          <p:cNvSpPr txBox="1">
            <a:spLocks noGrp="1"/>
          </p:cNvSpPr>
          <p:nvPr>
            <p:ph type="body" idx="1"/>
          </p:nvPr>
        </p:nvSpPr>
        <p:spPr>
          <a:xfrm>
            <a:off x="547687" y="5278437"/>
            <a:ext cx="5943600" cy="31989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SzPts val="1800"/>
              <a:buFont typeface="Arial"/>
              <a:buNone/>
            </a:pPr>
            <a:r>
              <a:rPr lang="en-US" sz="1800" b="0" i="0" u="none" strike="noStrike" cap="none"/>
              <a:t>Class Inheritance</a:t>
            </a:r>
            <a:endParaRPr/>
          </a:p>
          <a:p>
            <a:pPr marL="0" marR="0" lvl="1" indent="0" algn="l" rtl="0">
              <a:spcBef>
                <a:spcPts val="0"/>
              </a:spcBef>
              <a:spcAft>
                <a:spcPts val="0"/>
              </a:spcAft>
              <a:buSzPts val="1800"/>
              <a:buFont typeface="Arial"/>
              <a:buNone/>
            </a:pPr>
            <a:r>
              <a:rPr lang="en-US" sz="1800" b="0" i="0" u="none" strike="noStrike" cap="none"/>
              <a:t>When designing an object-oriented solution, you should attempt to avoid code duplication. One technique to avoid duplication is to create library methods and classes. Libraries function as a central point to contain often reused code. Another technique to avoid code duplication is to use class inheritance. When there is a shared base type identified between two classes, any shared code may be placed in a parent class.</a:t>
            </a:r>
            <a:endParaRPr/>
          </a:p>
          <a:p>
            <a:pPr marL="0" marR="0" lvl="1" indent="0" algn="l" rtl="0">
              <a:spcBef>
                <a:spcPts val="0"/>
              </a:spcBef>
              <a:spcAft>
                <a:spcPts val="0"/>
              </a:spcAft>
              <a:buSzPts val="1800"/>
              <a:buFont typeface="Arial"/>
              <a:buNone/>
            </a:pPr>
            <a:r>
              <a:rPr lang="en-US" sz="1800" b="0" i="0" u="none" strike="noStrike" cap="none"/>
              <a:t>When possible, use object references of the most generic base type possible. In Java, generalization and specialization enable reuse through method inheritance and virtual method invocation (VMI). VMI, sometimes called “late-binding,” enables a caller to dynamically call a method as long as the method has been declared in a generic base type.</a:t>
            </a:r>
            <a:endParaRPr/>
          </a:p>
        </p:txBody>
      </p:sp>
      <p:sp>
        <p:nvSpPr>
          <p:cNvPr id="1184" name="Google Shape;1184;g40a120c017_0_715: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strike="noStrike" cap="none">
                <a:solidFill>
                  <a:srgbClr val="000000"/>
                </a:solidFill>
                <a:latin typeface="Arial"/>
                <a:ea typeface="Arial"/>
                <a:cs typeface="Arial"/>
                <a:sym typeface="Arial"/>
              </a:rPr>
              <a:t>Java SE 8 Programming   5 - </a:t>
            </a:r>
            <a:fld id="{00000000-1234-1234-1234-123412341234}" type="slidenum">
              <a:rPr lang="en-US" sz="1100" b="1" i="0" u="none" strike="noStrike" cap="none">
                <a:solidFill>
                  <a:srgbClr val="000000"/>
                </a:solidFill>
                <a:latin typeface="Arial"/>
                <a:ea typeface="Arial"/>
                <a:cs typeface="Arial"/>
                <a:sym typeface="Arial"/>
              </a:rPr>
              <a:t>128</a:t>
            </a:fld>
            <a:endParaRPr/>
          </a:p>
        </p:txBody>
      </p:sp>
    </p:spTree>
    <p:extLst>
      <p:ext uri="{BB962C8B-B14F-4D97-AF65-F5344CB8AC3E}">
        <p14:creationId xmlns:p14="http://schemas.microsoft.com/office/powerpoint/2010/main" val="2973420648"/>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8"/>
        <p:cNvGrpSpPr/>
        <p:nvPr/>
      </p:nvGrpSpPr>
      <p:grpSpPr>
        <a:xfrm>
          <a:off x="0" y="0"/>
          <a:ext cx="0" cy="0"/>
          <a:chOff x="0" y="0"/>
          <a:chExt cx="0" cy="0"/>
        </a:xfrm>
      </p:grpSpPr>
      <p:sp>
        <p:nvSpPr>
          <p:cNvPr id="1199" name="Google Shape;1199;g40a120c017_0_730: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200" name="Google Shape;1200;g40a120c017_0_730: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SzPts val="1800"/>
              <a:buFont typeface="Arial"/>
              <a:buNone/>
            </a:pPr>
            <a:r>
              <a:rPr lang="en-US" sz="1800" b="0" i="0" u="none" strike="noStrike" cap="none"/>
              <a:t>Coding for Generalization</a:t>
            </a:r>
            <a:endParaRPr/>
          </a:p>
          <a:p>
            <a:pPr marL="0" marR="0" lvl="1" indent="0" algn="l" rtl="0">
              <a:spcBef>
                <a:spcPts val="0"/>
              </a:spcBef>
              <a:spcAft>
                <a:spcPts val="0"/>
              </a:spcAft>
              <a:buSzPts val="1800"/>
              <a:buFont typeface="Arial"/>
              <a:buNone/>
            </a:pPr>
            <a:r>
              <a:rPr lang="en-US" sz="1800" b="0" i="0" u="none" strike="noStrike" cap="none"/>
              <a:t>Always use the most generic reference type possible. Java IDEs may contain refactoring tools that assist in changing existing references to a more generic base type.</a:t>
            </a:r>
            <a:endParaRPr/>
          </a:p>
        </p:txBody>
      </p:sp>
      <p:sp>
        <p:nvSpPr>
          <p:cNvPr id="1201" name="Google Shape;1201;g40a120c017_0_730: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5 - </a:t>
            </a:r>
            <a:fld id="{00000000-1234-1234-1234-123412341234}" type="slidenum">
              <a:rPr lang="en-US" sz="1100" b="1" i="0" u="none">
                <a:solidFill>
                  <a:srgbClr val="000000"/>
                </a:solidFill>
                <a:latin typeface="Arial"/>
                <a:ea typeface="Arial"/>
                <a:cs typeface="Arial"/>
                <a:sym typeface="Arial"/>
              </a:rPr>
              <a:t>129</a:t>
            </a:fld>
            <a:endParaRPr/>
          </a:p>
        </p:txBody>
      </p:sp>
    </p:spTree>
    <p:extLst>
      <p:ext uri="{BB962C8B-B14F-4D97-AF65-F5344CB8AC3E}">
        <p14:creationId xmlns:p14="http://schemas.microsoft.com/office/powerpoint/2010/main" val="713917481"/>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7"/>
        <p:cNvGrpSpPr/>
        <p:nvPr/>
      </p:nvGrpSpPr>
      <p:grpSpPr>
        <a:xfrm>
          <a:off x="0" y="0"/>
          <a:ext cx="0" cy="0"/>
          <a:chOff x="0" y="0"/>
          <a:chExt cx="0" cy="0"/>
        </a:xfrm>
      </p:grpSpPr>
      <p:sp>
        <p:nvSpPr>
          <p:cNvPr id="1208" name="Google Shape;1208;g40a120c017_0_737: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209" name="Google Shape;1209;g40a120c017_0_737: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SzPts val="1800"/>
              <a:buFont typeface="Arial"/>
              <a:buNone/>
            </a:pPr>
            <a:r>
              <a:rPr lang="en-US" sz="1800" b="0" i="0" u="none" strike="noStrike" cap="none"/>
              <a:t> Method Implementations</a:t>
            </a:r>
            <a:endParaRPr/>
          </a:p>
          <a:p>
            <a:pPr marL="0" marR="0" lvl="1" indent="0" algn="l" rtl="0">
              <a:spcBef>
                <a:spcPts val="0"/>
              </a:spcBef>
              <a:spcAft>
                <a:spcPts val="0"/>
              </a:spcAft>
              <a:buSzPts val="1800"/>
              <a:buFont typeface="Arial"/>
              <a:buNone/>
            </a:pPr>
            <a:r>
              <a:rPr lang="en-US" sz="1800" b="0" i="0" u="none" strike="noStrike" cap="none"/>
              <a:t>When sibling classes have a common method, it is typically placed in a parent class. Under some circumstances, however, the parent class's implementation will always need to be overridden with a specialized implementation. </a:t>
            </a:r>
            <a:endParaRPr/>
          </a:p>
          <a:p>
            <a:pPr marL="0" marR="0" lvl="1" indent="0" algn="l" rtl="0">
              <a:spcBef>
                <a:spcPts val="0"/>
              </a:spcBef>
              <a:spcAft>
                <a:spcPts val="0"/>
              </a:spcAft>
              <a:buSzPts val="1800"/>
              <a:buFont typeface="Arial"/>
              <a:buNone/>
            </a:pPr>
            <a:r>
              <a:rPr lang="en-US" sz="1800" b="0" i="0" u="none" strike="noStrike" cap="none"/>
              <a:t>In these cases, inclusion of the method in a parent class has both advantages and disadvantages. It allows the use of generic reference types, but developers can easily forget to supply the specialized implementation in the subclasses.</a:t>
            </a:r>
            <a:endParaRPr/>
          </a:p>
        </p:txBody>
      </p:sp>
      <p:sp>
        <p:nvSpPr>
          <p:cNvPr id="1210" name="Google Shape;1210;g40a120c017_0_737: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5 - </a:t>
            </a:r>
            <a:fld id="{00000000-1234-1234-1234-123412341234}" type="slidenum">
              <a:rPr lang="en-US" sz="1100" b="1" i="0" u="none">
                <a:solidFill>
                  <a:srgbClr val="000000"/>
                </a:solidFill>
                <a:latin typeface="Arial"/>
                <a:ea typeface="Arial"/>
                <a:cs typeface="Arial"/>
                <a:sym typeface="Arial"/>
              </a:rPr>
              <a:t>130</a:t>
            </a:fld>
            <a:endParaRPr/>
          </a:p>
        </p:txBody>
      </p:sp>
    </p:spTree>
    <p:extLst>
      <p:ext uri="{BB962C8B-B14F-4D97-AF65-F5344CB8AC3E}">
        <p14:creationId xmlns:p14="http://schemas.microsoft.com/office/powerpoint/2010/main" val="29425060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Image Placeholder 1"/>
          <p:cNvSpPr>
            <a:spLocks noGrp="1" noRot="1" noChangeAspect="1" noTextEdit="1"/>
          </p:cNvSpPr>
          <p:nvPr>
            <p:ph type="sldImg"/>
          </p:nvPr>
        </p:nvSpPr>
        <p:spPr>
          <a:xfrm>
            <a:off x="477838" y="463550"/>
            <a:ext cx="6035675" cy="4525963"/>
          </a:xfrm>
          <a:ln/>
        </p:spPr>
      </p:sp>
      <p:sp>
        <p:nvSpPr>
          <p:cNvPr id="3789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
              <a:t>Embedded Devices</a:t>
            </a:r>
          </a:p>
          <a:p>
            <a:pPr lvl="1"/>
            <a:r>
              <a:rPr lang="en-US" altLang=""/>
              <a:t>Java SE 8 and Java ME 8 now share a common code base, and both are available in reduced footprint formats for embedded devices. An embedded device is typically a small controller or sensor that is part of a larger device. Embedded applications provide the intelligence required to support electrical and/or mechanical functions of an embedded device.</a:t>
            </a:r>
          </a:p>
          <a:p>
            <a:pPr lvl="1"/>
            <a:r>
              <a:rPr lang="en-US" altLang=""/>
              <a:t>Some estimates put the number of connected devices at the edge of the network at 50 billion by the year 2020.</a:t>
            </a:r>
          </a:p>
        </p:txBody>
      </p:sp>
      <p:sp>
        <p:nvSpPr>
          <p:cNvPr id="37892" name="Footer Placeholder 3"/>
          <p:cNvSpPr>
            <a:spLocks noGrp="1"/>
          </p:cNvSpPr>
          <p:nvPr>
            <p:ph type="ftr" sz="quarter" idx="4"/>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it-IT" altLang=""/>
              <a:t>Java SE 8 Programming   1 - </a:t>
            </a:r>
            <a:fld id="{A08FF61D-F5F4-4947-A63E-08D317FC1479}" type="slidenum">
              <a:rPr lang="en-US" altLang="" smtClean="0"/>
              <a:pPr eaLnBrk="1" hangingPunct="1"/>
              <a:t>14</a:t>
            </a:fld>
            <a:endParaRPr lang="en-US" altLang=""/>
          </a:p>
        </p:txBody>
      </p:sp>
    </p:spTree>
    <p:extLst>
      <p:ext uri="{BB962C8B-B14F-4D97-AF65-F5344CB8AC3E}">
        <p14:creationId xmlns:p14="http://schemas.microsoft.com/office/powerpoint/2010/main" val="3233865641"/>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6"/>
        <p:cNvGrpSpPr/>
        <p:nvPr/>
      </p:nvGrpSpPr>
      <p:grpSpPr>
        <a:xfrm>
          <a:off x="0" y="0"/>
          <a:ext cx="0" cy="0"/>
          <a:chOff x="0" y="0"/>
          <a:chExt cx="0" cy="0"/>
        </a:xfrm>
      </p:grpSpPr>
      <p:sp>
        <p:nvSpPr>
          <p:cNvPr id="1217" name="Google Shape;1217;g40a120c017_0_744: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218" name="Google Shape;1218;g40a120c017_0_744:notes"/>
          <p:cNvSpPr txBox="1">
            <a:spLocks noGrp="1"/>
          </p:cNvSpPr>
          <p:nvPr>
            <p:ph type="body" idx="1"/>
          </p:nvPr>
        </p:nvSpPr>
        <p:spPr>
          <a:xfrm>
            <a:off x="547687" y="5278437"/>
            <a:ext cx="5943600" cy="3198900"/>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Declaring a class as abstract prevents any instances of that class from being created. It is a compile-time error to instantiate an abstract class. An abstract class is typically extended by a child class and may be used as a reference type.</a:t>
            </a:r>
            <a:endParaRPr/>
          </a:p>
        </p:txBody>
      </p:sp>
      <p:sp>
        <p:nvSpPr>
          <p:cNvPr id="1219" name="Google Shape;1219;g40a120c017_0_744: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5 - </a:t>
            </a:r>
            <a:fld id="{00000000-1234-1234-1234-123412341234}" type="slidenum">
              <a:rPr lang="en-US" sz="1100" b="1" i="0" u="none">
                <a:solidFill>
                  <a:srgbClr val="000000"/>
                </a:solidFill>
                <a:latin typeface="Arial"/>
                <a:ea typeface="Arial"/>
                <a:cs typeface="Arial"/>
                <a:sym typeface="Arial"/>
              </a:rPr>
              <a:t>131</a:t>
            </a:fld>
            <a:endParaRPr/>
          </a:p>
        </p:txBody>
      </p:sp>
    </p:spTree>
    <p:extLst>
      <p:ext uri="{BB962C8B-B14F-4D97-AF65-F5344CB8AC3E}">
        <p14:creationId xmlns:p14="http://schemas.microsoft.com/office/powerpoint/2010/main" val="2491139336"/>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9"/>
        <p:cNvGrpSpPr/>
        <p:nvPr/>
      </p:nvGrpSpPr>
      <p:grpSpPr>
        <a:xfrm>
          <a:off x="0" y="0"/>
          <a:ext cx="0" cy="0"/>
          <a:chOff x="0" y="0"/>
          <a:chExt cx="0" cy="0"/>
        </a:xfrm>
      </p:grpSpPr>
      <p:sp>
        <p:nvSpPr>
          <p:cNvPr id="1230" name="Google Shape;1230;g40a120c017_0_755: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231" name="Google Shape;1231;g40a120c017_0_755:notes"/>
          <p:cNvSpPr txBox="1">
            <a:spLocks noGrp="1"/>
          </p:cNvSpPr>
          <p:nvPr>
            <p:ph type="body" idx="1"/>
          </p:nvPr>
        </p:nvSpPr>
        <p:spPr>
          <a:xfrm>
            <a:off x="547687" y="5278437"/>
            <a:ext cx="5943600" cy="31989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SzPts val="1800"/>
              <a:buFont typeface="Arial"/>
              <a:buNone/>
            </a:pPr>
            <a:r>
              <a:rPr lang="en-US" sz="1800" b="0" i="0" u="none" strike="noStrike" cap="none"/>
              <a:t>Inheriting Abstract Methods</a:t>
            </a:r>
            <a:endParaRPr/>
          </a:p>
          <a:p>
            <a:pPr marL="0" marR="0" lvl="1" indent="0" algn="l" rtl="0">
              <a:spcBef>
                <a:spcPts val="0"/>
              </a:spcBef>
              <a:spcAft>
                <a:spcPts val="0"/>
              </a:spcAft>
              <a:buSzPts val="1800"/>
              <a:buFont typeface="Arial"/>
              <a:buNone/>
            </a:pPr>
            <a:r>
              <a:rPr lang="en-US" sz="1800" b="0" i="0" u="none" strike="noStrike" cap="none"/>
              <a:t>When a child class inherits an abstract method, it is inheriting a method signature but no implementation. For this reason, no braces are allowed when defining an abstract method. </a:t>
            </a:r>
            <a:br>
              <a:rPr lang="en-US" sz="1800" b="0" i="0" u="none" strike="noStrike" cap="none"/>
            </a:br>
            <a:r>
              <a:rPr lang="en-US" sz="1800" b="0" i="0" u="none" strike="noStrike" cap="none"/>
              <a:t>An abstract method is a way to guarantee that any child class will contain a method with a matching signature.</a:t>
            </a:r>
            <a:endParaRPr/>
          </a:p>
          <a:p>
            <a:pPr marL="0" marR="0" lvl="1" indent="0" algn="l" rtl="0">
              <a:spcBef>
                <a:spcPts val="0"/>
              </a:spcBef>
              <a:spcAft>
                <a:spcPts val="0"/>
              </a:spcAft>
              <a:buSzPts val="1800"/>
              <a:buFont typeface="Arial"/>
              <a:buNone/>
            </a:pPr>
            <a:r>
              <a:rPr lang="en-US" sz="1800" b="1" i="0" u="none" strike="noStrike" cap="none"/>
              <a:t>Note:</a:t>
            </a:r>
            <a:r>
              <a:rPr lang="en-US" sz="1800" b="0" i="0" u="none" strike="noStrike" cap="none"/>
              <a:t> An abstract method can take arguments and return values. For example:</a:t>
            </a:r>
            <a:endParaRPr/>
          </a:p>
          <a:p>
            <a:pPr marL="0" marR="0" lvl="1" indent="0" algn="l" rtl="0">
              <a:spcBef>
                <a:spcPts val="0"/>
              </a:spcBef>
              <a:spcAft>
                <a:spcPts val="0"/>
              </a:spcAft>
              <a:buSzPts val="1800"/>
              <a:buFont typeface="Courier New"/>
              <a:buNone/>
            </a:pPr>
            <a:r>
              <a:rPr lang="en-US" sz="1800" b="1" i="0" u="none" strike="noStrike" cap="none">
                <a:latin typeface="Courier New"/>
                <a:ea typeface="Courier New"/>
                <a:cs typeface="Courier New"/>
                <a:sym typeface="Courier New"/>
              </a:rPr>
              <a:t>abstract double calculateArea(double dim1, double dim2);</a:t>
            </a:r>
            <a:endParaRPr/>
          </a:p>
          <a:p>
            <a:pPr marL="0" marR="0" lvl="0" indent="0" algn="l" rtl="0">
              <a:spcBef>
                <a:spcPts val="0"/>
              </a:spcBef>
              <a:spcAft>
                <a:spcPts val="0"/>
              </a:spcAft>
              <a:buNone/>
            </a:pPr>
            <a:endParaRPr sz="1800" b="1" i="0" u="none" strike="noStrike" cap="none">
              <a:latin typeface="Courier New"/>
              <a:ea typeface="Courier New"/>
              <a:cs typeface="Courier New"/>
              <a:sym typeface="Courier New"/>
            </a:endParaRPr>
          </a:p>
        </p:txBody>
      </p:sp>
      <p:sp>
        <p:nvSpPr>
          <p:cNvPr id="1232" name="Google Shape;1232;g40a120c017_0_755: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5 - </a:t>
            </a:r>
            <a:fld id="{00000000-1234-1234-1234-123412341234}" type="slidenum">
              <a:rPr lang="en-US" sz="1100" b="1" i="0" u="none">
                <a:solidFill>
                  <a:srgbClr val="000000"/>
                </a:solidFill>
                <a:latin typeface="Arial"/>
                <a:ea typeface="Arial"/>
                <a:cs typeface="Arial"/>
                <a:sym typeface="Arial"/>
              </a:rPr>
              <a:t>132</a:t>
            </a:fld>
            <a:endParaRPr/>
          </a:p>
        </p:txBody>
      </p:sp>
    </p:spTree>
    <p:extLst>
      <p:ext uri="{BB962C8B-B14F-4D97-AF65-F5344CB8AC3E}">
        <p14:creationId xmlns:p14="http://schemas.microsoft.com/office/powerpoint/2010/main" val="2436458687"/>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2"/>
        <p:cNvGrpSpPr/>
        <p:nvPr/>
      </p:nvGrpSpPr>
      <p:grpSpPr>
        <a:xfrm>
          <a:off x="0" y="0"/>
          <a:ext cx="0" cy="0"/>
          <a:chOff x="0" y="0"/>
          <a:chExt cx="0" cy="0"/>
        </a:xfrm>
      </p:grpSpPr>
      <p:sp>
        <p:nvSpPr>
          <p:cNvPr id="1243" name="Google Shape;1243;g40a120c017_0_766: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244" name="Google Shape;1244;g40a120c017_0_766:notes"/>
          <p:cNvSpPr txBox="1">
            <a:spLocks noGrp="1"/>
          </p:cNvSpPr>
          <p:nvPr>
            <p:ph type="body" idx="1"/>
          </p:nvPr>
        </p:nvSpPr>
        <p:spPr>
          <a:xfrm>
            <a:off x="547687" y="5278437"/>
            <a:ext cx="5943600" cy="31989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SzPts val="1800"/>
              <a:buFont typeface="Arial"/>
              <a:buNone/>
            </a:pPr>
            <a:r>
              <a:rPr lang="en-US" sz="1800" b="0" i="0" u="none" strike="noStrike" cap="none"/>
              <a:t>Making Use of Abstract Classes</a:t>
            </a:r>
            <a:endParaRPr/>
          </a:p>
          <a:p>
            <a:pPr marL="0" marR="0" lvl="1" indent="0" algn="l" rtl="0">
              <a:spcBef>
                <a:spcPts val="0"/>
              </a:spcBef>
              <a:spcAft>
                <a:spcPts val="0"/>
              </a:spcAft>
              <a:buSzPts val="1800"/>
              <a:buFont typeface="Arial"/>
              <a:buNone/>
            </a:pPr>
            <a:r>
              <a:rPr lang="en-US" sz="1800" b="0" i="0" u="none" strike="noStrike" cap="none"/>
              <a:t>While it is possible to avoid implementing an abstract method by declaring child classes as abstract, this only serves to delay the inevitable. Applications require nonabstract methods to create objects. Use abstract methods to outline functionality required in child classes.</a:t>
            </a:r>
            <a:endParaRPr/>
          </a:p>
        </p:txBody>
      </p:sp>
      <p:sp>
        <p:nvSpPr>
          <p:cNvPr id="1245" name="Google Shape;1245;g40a120c017_0_766: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5 - </a:t>
            </a:r>
            <a:fld id="{00000000-1234-1234-1234-123412341234}" type="slidenum">
              <a:rPr lang="en-US" sz="1100" b="1" i="0" u="none">
                <a:solidFill>
                  <a:srgbClr val="000000"/>
                </a:solidFill>
                <a:latin typeface="Arial"/>
                <a:ea typeface="Arial"/>
                <a:cs typeface="Arial"/>
                <a:sym typeface="Arial"/>
              </a:rPr>
              <a:t>133</a:t>
            </a:fld>
            <a:endParaRPr/>
          </a:p>
        </p:txBody>
      </p:sp>
    </p:spTree>
    <p:extLst>
      <p:ext uri="{BB962C8B-B14F-4D97-AF65-F5344CB8AC3E}">
        <p14:creationId xmlns:p14="http://schemas.microsoft.com/office/powerpoint/2010/main" val="3654157204"/>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1"/>
        <p:cNvGrpSpPr/>
        <p:nvPr/>
      </p:nvGrpSpPr>
      <p:grpSpPr>
        <a:xfrm>
          <a:off x="0" y="0"/>
          <a:ext cx="0" cy="0"/>
          <a:chOff x="0" y="0"/>
          <a:chExt cx="0" cy="0"/>
        </a:xfrm>
      </p:grpSpPr>
      <p:sp>
        <p:nvSpPr>
          <p:cNvPr id="1252" name="Google Shape;1252;g40a120c017_0_773: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253" name="Google Shape;1253;g40a120c017_0_773:notes"/>
          <p:cNvSpPr txBox="1">
            <a:spLocks noGrp="1"/>
          </p:cNvSpPr>
          <p:nvPr>
            <p:ph type="body" idx="1"/>
          </p:nvPr>
        </p:nvSpPr>
        <p:spPr>
          <a:xfrm>
            <a:off x="547687" y="5278437"/>
            <a:ext cx="5943600" cy="31989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SzPts val="1800"/>
              <a:buFont typeface="Arial"/>
              <a:buNone/>
            </a:pPr>
            <a:r>
              <a:rPr lang="en-US" sz="1800" b="0" i="0" u="none" strike="noStrike" cap="none"/>
              <a:t>Performance Myths</a:t>
            </a:r>
            <a:endParaRPr/>
          </a:p>
          <a:p>
            <a:pPr marL="0" marR="0" lvl="1" indent="0" algn="l" rtl="0">
              <a:spcBef>
                <a:spcPts val="0"/>
              </a:spcBef>
              <a:spcAft>
                <a:spcPts val="0"/>
              </a:spcAft>
              <a:buSzPts val="1800"/>
              <a:buFont typeface="Arial"/>
              <a:buNone/>
            </a:pPr>
            <a:r>
              <a:rPr lang="en-US" sz="1800" b="0" i="0" u="none" strike="noStrike" cap="none"/>
              <a:t>There is little to no performance benefit when you declare a method as final. Methods should be declared as final only to disable method overriding. </a:t>
            </a:r>
            <a:endParaRPr/>
          </a:p>
        </p:txBody>
      </p:sp>
      <p:sp>
        <p:nvSpPr>
          <p:cNvPr id="1254" name="Google Shape;1254;g40a120c017_0_773: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5 - </a:t>
            </a:r>
            <a:fld id="{00000000-1234-1234-1234-123412341234}" type="slidenum">
              <a:rPr lang="en-US" sz="1100" b="1" i="0" u="none">
                <a:solidFill>
                  <a:srgbClr val="000000"/>
                </a:solidFill>
                <a:latin typeface="Arial"/>
                <a:ea typeface="Arial"/>
                <a:cs typeface="Arial"/>
                <a:sym typeface="Arial"/>
              </a:rPr>
              <a:t>134</a:t>
            </a:fld>
            <a:endParaRPr/>
          </a:p>
        </p:txBody>
      </p:sp>
    </p:spTree>
    <p:extLst>
      <p:ext uri="{BB962C8B-B14F-4D97-AF65-F5344CB8AC3E}">
        <p14:creationId xmlns:p14="http://schemas.microsoft.com/office/powerpoint/2010/main" val="936307051"/>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3"/>
        <p:cNvGrpSpPr/>
        <p:nvPr/>
      </p:nvGrpSpPr>
      <p:grpSpPr>
        <a:xfrm>
          <a:off x="0" y="0"/>
          <a:ext cx="0" cy="0"/>
          <a:chOff x="0" y="0"/>
          <a:chExt cx="0" cy="0"/>
        </a:xfrm>
      </p:grpSpPr>
      <p:sp>
        <p:nvSpPr>
          <p:cNvPr id="1264" name="Google Shape;1264;g40a120c017_0_783: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265" name="Google Shape;1265;g40a120c017_0_783: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None/>
            </a:pPr>
            <a:endParaRPr sz="1800" b="0" i="0" u="none" strike="noStrike" cap="none"/>
          </a:p>
        </p:txBody>
      </p:sp>
      <p:sp>
        <p:nvSpPr>
          <p:cNvPr id="1266" name="Google Shape;1266;g40a120c017_0_783: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5 - </a:t>
            </a:r>
            <a:fld id="{00000000-1234-1234-1234-123412341234}" type="slidenum">
              <a:rPr lang="en-US" sz="1100" b="1" i="0" u="none">
                <a:solidFill>
                  <a:srgbClr val="000000"/>
                </a:solidFill>
                <a:latin typeface="Arial"/>
                <a:ea typeface="Arial"/>
                <a:cs typeface="Arial"/>
                <a:sym typeface="Arial"/>
              </a:rPr>
              <a:t>135</a:t>
            </a:fld>
            <a:endParaRPr/>
          </a:p>
        </p:txBody>
      </p:sp>
    </p:spTree>
    <p:extLst>
      <p:ext uri="{BB962C8B-B14F-4D97-AF65-F5344CB8AC3E}">
        <p14:creationId xmlns:p14="http://schemas.microsoft.com/office/powerpoint/2010/main" val="660827456"/>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4"/>
        <p:cNvGrpSpPr/>
        <p:nvPr/>
      </p:nvGrpSpPr>
      <p:grpSpPr>
        <a:xfrm>
          <a:off x="0" y="0"/>
          <a:ext cx="0" cy="0"/>
          <a:chOff x="0" y="0"/>
          <a:chExt cx="0" cy="0"/>
        </a:xfrm>
      </p:grpSpPr>
      <p:sp>
        <p:nvSpPr>
          <p:cNvPr id="1275" name="Google Shape;1275;g40a120c017_0_792: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276" name="Google Shape;1276;g40a120c017_0_792:notes"/>
          <p:cNvSpPr txBox="1">
            <a:spLocks noGrp="1"/>
          </p:cNvSpPr>
          <p:nvPr>
            <p:ph type="body" idx="1"/>
          </p:nvPr>
        </p:nvSpPr>
        <p:spPr>
          <a:xfrm>
            <a:off x="547687" y="5278437"/>
            <a:ext cx="5943600" cy="31989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SzPts val="1800"/>
              <a:buFont typeface="Arial"/>
              <a:buNone/>
            </a:pPr>
            <a:r>
              <a:rPr lang="en-US" sz="1800" b="0" i="0" u="none" strike="noStrike" cap="none"/>
              <a:t>Benefits and Drawbacks of Final Variables</a:t>
            </a:r>
            <a:endParaRPr/>
          </a:p>
          <a:p>
            <a:pPr marL="0" marR="0" lvl="1" indent="0" algn="l" rtl="0">
              <a:spcBef>
                <a:spcPts val="0"/>
              </a:spcBef>
              <a:spcAft>
                <a:spcPts val="0"/>
              </a:spcAft>
              <a:buSzPts val="1800"/>
              <a:buFont typeface="Arial"/>
              <a:buNone/>
            </a:pPr>
            <a:r>
              <a:rPr lang="en-US" sz="1800" b="1" i="0" u="none" strike="noStrike" cap="none"/>
              <a:t>Bug Prevention</a:t>
            </a:r>
            <a:endParaRPr/>
          </a:p>
          <a:p>
            <a:pPr marL="0" marR="0" lvl="1" indent="0" algn="l" rtl="0">
              <a:spcBef>
                <a:spcPts val="0"/>
              </a:spcBef>
              <a:spcAft>
                <a:spcPts val="0"/>
              </a:spcAft>
              <a:buSzPts val="1800"/>
              <a:buFont typeface="Arial"/>
              <a:buNone/>
            </a:pPr>
            <a:r>
              <a:rPr lang="en-US" sz="1800" b="0" i="0" u="none" strike="noStrike" cap="none"/>
              <a:t>Final variables can never have their values modified after they are initialized. This behavior functions as a bug-prevention mechanism.</a:t>
            </a:r>
            <a:endParaRPr/>
          </a:p>
          <a:p>
            <a:pPr marL="0" marR="0" lvl="1" indent="0" algn="l" rtl="0">
              <a:spcBef>
                <a:spcPts val="0"/>
              </a:spcBef>
              <a:spcAft>
                <a:spcPts val="0"/>
              </a:spcAft>
              <a:buSzPts val="1800"/>
              <a:buFont typeface="Arial"/>
              <a:buNone/>
            </a:pPr>
            <a:r>
              <a:rPr lang="en-US" sz="1800" b="1" i="0" u="none" strike="noStrike" cap="none"/>
              <a:t>Thread Safety</a:t>
            </a:r>
            <a:endParaRPr/>
          </a:p>
          <a:p>
            <a:pPr marL="0" marR="0" lvl="1" indent="0" algn="l" rtl="0">
              <a:spcBef>
                <a:spcPts val="0"/>
              </a:spcBef>
              <a:spcAft>
                <a:spcPts val="0"/>
              </a:spcAft>
              <a:buSzPts val="1800"/>
              <a:buFont typeface="Arial"/>
              <a:buNone/>
            </a:pPr>
            <a:r>
              <a:rPr lang="en-US" sz="1800" b="0" i="0" u="none" strike="noStrike" cap="none"/>
              <a:t>The immutable nature of final variables eliminates any of the concerns that come with concurrent access by multiple threads.</a:t>
            </a:r>
            <a:endParaRPr/>
          </a:p>
          <a:p>
            <a:pPr marL="0" marR="0" lvl="1" indent="0" algn="l" rtl="0">
              <a:spcBef>
                <a:spcPts val="0"/>
              </a:spcBef>
              <a:spcAft>
                <a:spcPts val="0"/>
              </a:spcAft>
              <a:buSzPts val="1800"/>
              <a:buFont typeface="Arial"/>
              <a:buNone/>
            </a:pPr>
            <a:r>
              <a:rPr lang="en-US" sz="1800" b="1" i="0" u="none" strike="noStrike" cap="none"/>
              <a:t>Final Reference to Objects</a:t>
            </a:r>
            <a:endParaRPr/>
          </a:p>
          <a:p>
            <a:pPr marL="0" marR="0" lvl="1" indent="0" algn="l" rtl="0">
              <a:spcBef>
                <a:spcPts val="0"/>
              </a:spcBef>
              <a:spcAft>
                <a:spcPts val="0"/>
              </a:spcAft>
              <a:buSzPts val="1800"/>
              <a:buFont typeface="Arial"/>
              <a:buNone/>
            </a:pPr>
            <a:r>
              <a:rPr lang="en-US" sz="1800" b="0" i="0" u="none" strike="noStrike" cap="none"/>
              <a:t>A </a:t>
            </a:r>
            <a:r>
              <a:rPr lang="en-US" sz="1800" b="0" i="0" u="none" strike="noStrike" cap="none">
                <a:latin typeface="Courier New"/>
                <a:ea typeface="Courier New"/>
                <a:cs typeface="Courier New"/>
                <a:sym typeface="Courier New"/>
              </a:rPr>
              <a:t>final</a:t>
            </a:r>
            <a:r>
              <a:rPr lang="en-US" sz="1800" b="0" i="0" u="none" strike="noStrike" cap="none"/>
              <a:t> object reference only prevents a reference from pointing to another object. If you are designing immutable objects, you must prevent the object's fields from being modified. Final references also prevent you from assigning a value of </a:t>
            </a:r>
            <a:r>
              <a:rPr lang="en-US" sz="1800" b="0" i="0" u="none" strike="noStrike" cap="none">
                <a:latin typeface="Courier New"/>
                <a:ea typeface="Courier New"/>
                <a:cs typeface="Courier New"/>
                <a:sym typeface="Courier New"/>
              </a:rPr>
              <a:t>null</a:t>
            </a:r>
            <a:r>
              <a:rPr lang="en-US" sz="1800" b="0" i="0" u="none" strike="noStrike" cap="none"/>
              <a:t> to the reference. Maintaining an object's references prevents that object from being available for garbage collection.</a:t>
            </a:r>
            <a:endParaRPr/>
          </a:p>
        </p:txBody>
      </p:sp>
      <p:sp>
        <p:nvSpPr>
          <p:cNvPr id="1277" name="Google Shape;1277;g40a120c017_0_792: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5 - </a:t>
            </a:r>
            <a:fld id="{00000000-1234-1234-1234-123412341234}" type="slidenum">
              <a:rPr lang="en-US" sz="1100" b="1" i="0" u="none">
                <a:solidFill>
                  <a:srgbClr val="000000"/>
                </a:solidFill>
                <a:latin typeface="Arial"/>
                <a:ea typeface="Arial"/>
                <a:cs typeface="Arial"/>
                <a:sym typeface="Arial"/>
              </a:rPr>
              <a:t>136</a:t>
            </a:fld>
            <a:endParaRPr/>
          </a:p>
        </p:txBody>
      </p:sp>
    </p:spTree>
    <p:extLst>
      <p:ext uri="{BB962C8B-B14F-4D97-AF65-F5344CB8AC3E}">
        <p14:creationId xmlns:p14="http://schemas.microsoft.com/office/powerpoint/2010/main" val="422499782"/>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2"/>
        <p:cNvGrpSpPr/>
        <p:nvPr/>
      </p:nvGrpSpPr>
      <p:grpSpPr>
        <a:xfrm>
          <a:off x="0" y="0"/>
          <a:ext cx="0" cy="0"/>
          <a:chOff x="0" y="0"/>
          <a:chExt cx="0" cy="0"/>
        </a:xfrm>
      </p:grpSpPr>
      <p:sp>
        <p:nvSpPr>
          <p:cNvPr id="1283" name="Google Shape;1283;g40a120c017_0_798: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284" name="Google Shape;1284;g40a120c017_0_798:notes"/>
          <p:cNvSpPr txBox="1">
            <a:spLocks noGrp="1"/>
          </p:cNvSpPr>
          <p:nvPr>
            <p:ph type="body" idx="1"/>
          </p:nvPr>
        </p:nvSpPr>
        <p:spPr>
          <a:xfrm>
            <a:off x="547687" y="5278437"/>
            <a:ext cx="5943600" cy="31989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SzPts val="1800"/>
              <a:buFont typeface="Arial"/>
              <a:buNone/>
            </a:pPr>
            <a:r>
              <a:rPr lang="en-US" sz="1800" b="0" i="0" u="none" strike="noStrike" cap="none"/>
              <a:t>Final Fields</a:t>
            </a:r>
            <a:endParaRPr/>
          </a:p>
          <a:p>
            <a:pPr marL="0" marR="0" lvl="1" indent="0" algn="l" rtl="0">
              <a:spcBef>
                <a:spcPts val="0"/>
              </a:spcBef>
              <a:spcAft>
                <a:spcPts val="0"/>
              </a:spcAft>
              <a:buSzPts val="1800"/>
              <a:buFont typeface="Arial"/>
              <a:buNone/>
            </a:pPr>
            <a:r>
              <a:rPr lang="en-US" sz="1800" b="1" i="0" u="none" strike="noStrike" cap="none"/>
              <a:t>Initializing</a:t>
            </a:r>
            <a:endParaRPr/>
          </a:p>
          <a:p>
            <a:pPr marL="0" marR="0" lvl="1" indent="0" algn="l" rtl="0">
              <a:spcBef>
                <a:spcPts val="0"/>
              </a:spcBef>
              <a:spcAft>
                <a:spcPts val="0"/>
              </a:spcAft>
              <a:buSzPts val="1800"/>
              <a:buFont typeface="Arial"/>
              <a:buNone/>
            </a:pPr>
            <a:r>
              <a:rPr lang="en-US" sz="1800" b="0" i="0" u="none" strike="noStrike" cap="none"/>
              <a:t>Final fields (instance variables) must be either of the following:</a:t>
            </a:r>
            <a:endParaRPr/>
          </a:p>
          <a:p>
            <a:pPr marL="0" marR="0" lvl="2" indent="0" algn="l" rtl="0">
              <a:spcBef>
                <a:spcPts val="0"/>
              </a:spcBef>
              <a:spcAft>
                <a:spcPts val="0"/>
              </a:spcAft>
              <a:buSzPts val="1800"/>
              <a:buFont typeface="Arial"/>
              <a:buNone/>
            </a:pPr>
            <a:r>
              <a:rPr lang="en-US" sz="1800" b="0" i="0" u="none" strike="noStrike" cap="none"/>
              <a:t>Assigned a value when declared</a:t>
            </a:r>
            <a:endParaRPr/>
          </a:p>
          <a:p>
            <a:pPr marL="0" marR="0" lvl="2" indent="0" algn="l" rtl="0">
              <a:spcBef>
                <a:spcPts val="0"/>
              </a:spcBef>
              <a:spcAft>
                <a:spcPts val="0"/>
              </a:spcAft>
              <a:buSzPts val="1800"/>
              <a:buFont typeface="Arial"/>
              <a:buNone/>
            </a:pPr>
            <a:r>
              <a:rPr lang="en-US" sz="1800" b="0" i="0" u="none" strike="noStrike" cap="none"/>
              <a:t>Assigned a value in every constructor</a:t>
            </a:r>
            <a:endParaRPr/>
          </a:p>
          <a:p>
            <a:pPr marL="0" marR="0" lvl="1" indent="0" algn="l" rtl="0">
              <a:spcBef>
                <a:spcPts val="0"/>
              </a:spcBef>
              <a:spcAft>
                <a:spcPts val="0"/>
              </a:spcAft>
              <a:buSzPts val="1800"/>
              <a:buFont typeface="Arial"/>
              <a:buNone/>
            </a:pPr>
            <a:r>
              <a:rPr lang="en-US" sz="1800" b="1" i="0" u="none" strike="noStrike" cap="none"/>
              <a:t>Static and Final Combined</a:t>
            </a:r>
            <a:endParaRPr/>
          </a:p>
          <a:p>
            <a:pPr marL="0" marR="0" lvl="1" indent="0" algn="l" rtl="0">
              <a:spcBef>
                <a:spcPts val="0"/>
              </a:spcBef>
              <a:spcAft>
                <a:spcPts val="0"/>
              </a:spcAft>
              <a:buSzPts val="1800"/>
              <a:buFont typeface="Arial"/>
              <a:buNone/>
            </a:pPr>
            <a:r>
              <a:rPr lang="en-US" sz="1800" b="0" i="0" u="none" strike="noStrike" cap="none"/>
              <a:t>A field that is both static and final is considered a constant. By convention, constant fields use identifiers consisting of only uppercase letters and underscores.</a:t>
            </a:r>
            <a:endParaRPr/>
          </a:p>
          <a:p>
            <a:pPr marL="0" marR="0" lvl="0" indent="0" algn="l" rtl="0">
              <a:spcBef>
                <a:spcPts val="0"/>
              </a:spcBef>
              <a:spcAft>
                <a:spcPts val="0"/>
              </a:spcAft>
              <a:buNone/>
            </a:pPr>
            <a:endParaRPr sz="1800" b="0" i="0" u="none" strike="noStrike" cap="none"/>
          </a:p>
        </p:txBody>
      </p:sp>
      <p:sp>
        <p:nvSpPr>
          <p:cNvPr id="1285" name="Google Shape;1285;g40a120c017_0_798: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5 - </a:t>
            </a:r>
            <a:fld id="{00000000-1234-1234-1234-123412341234}" type="slidenum">
              <a:rPr lang="en-US" sz="1100" b="1" i="0" u="none">
                <a:solidFill>
                  <a:srgbClr val="000000"/>
                </a:solidFill>
                <a:latin typeface="Arial"/>
                <a:ea typeface="Arial"/>
                <a:cs typeface="Arial"/>
                <a:sym typeface="Arial"/>
              </a:rPr>
              <a:t>137</a:t>
            </a:fld>
            <a:endParaRPr/>
          </a:p>
        </p:txBody>
      </p:sp>
    </p:spTree>
    <p:extLst>
      <p:ext uri="{BB962C8B-B14F-4D97-AF65-F5344CB8AC3E}">
        <p14:creationId xmlns:p14="http://schemas.microsoft.com/office/powerpoint/2010/main" val="1458052359"/>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0"/>
        <p:cNvGrpSpPr/>
        <p:nvPr/>
      </p:nvGrpSpPr>
      <p:grpSpPr>
        <a:xfrm>
          <a:off x="0" y="0"/>
          <a:ext cx="0" cy="0"/>
          <a:chOff x="0" y="0"/>
          <a:chExt cx="0" cy="0"/>
        </a:xfrm>
      </p:grpSpPr>
      <p:sp>
        <p:nvSpPr>
          <p:cNvPr id="1291" name="Google Shape;1291;g40a120c017_0_804: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292" name="Google Shape;1292;g40a120c017_0_804:notes"/>
          <p:cNvSpPr txBox="1">
            <a:spLocks noGrp="1"/>
          </p:cNvSpPr>
          <p:nvPr>
            <p:ph type="body" idx="1"/>
          </p:nvPr>
        </p:nvSpPr>
        <p:spPr>
          <a:xfrm>
            <a:off x="547687" y="5278437"/>
            <a:ext cx="5943600" cy="3400500"/>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000"/>
              <a:buFont typeface="Arial"/>
              <a:buNone/>
            </a:pPr>
            <a:r>
              <a:rPr lang="en-US" sz="1000" b="0" i="0" u="none" strike="noStrike" cap="none"/>
              <a:t>An </a:t>
            </a:r>
            <a:r>
              <a:rPr lang="en-US" sz="1000" b="1" i="0" u="none" strike="noStrike" cap="none"/>
              <a:t>inner </a:t>
            </a:r>
            <a:r>
              <a:rPr lang="en-US" sz="1000" b="0" i="0" u="none" strike="noStrike" cap="none"/>
              <a:t>nested</a:t>
            </a:r>
            <a:r>
              <a:rPr lang="en-US" sz="1000" b="1" i="0" u="none" strike="noStrike" cap="none"/>
              <a:t> </a:t>
            </a:r>
            <a:r>
              <a:rPr lang="en-US" sz="1000" b="0" i="0" u="none" strike="noStrike" cap="none"/>
              <a:t>class is considered part of the outer class and inherits access to all the private members of the outer class. </a:t>
            </a:r>
            <a:endParaRPr/>
          </a:p>
          <a:p>
            <a:pPr marL="0" marR="0" lvl="1" indent="0" algn="l" rtl="0">
              <a:spcBef>
                <a:spcPts val="0"/>
              </a:spcBef>
              <a:spcAft>
                <a:spcPts val="0"/>
              </a:spcAft>
              <a:buSzPts val="1000"/>
              <a:buFont typeface="Arial"/>
              <a:buNone/>
            </a:pPr>
            <a:r>
              <a:rPr lang="en-US" sz="1000" b="0" i="0" u="none" strike="noStrike" cap="none"/>
              <a:t>A </a:t>
            </a:r>
            <a:r>
              <a:rPr lang="en-US" sz="1000" b="1" i="0" u="none" strike="noStrike" cap="none"/>
              <a:t>static</a:t>
            </a:r>
            <a:r>
              <a:rPr lang="en-US" sz="1000" b="0" i="0" u="none" strike="noStrike" cap="none"/>
              <a:t> nested class is not an inner class, but its declaration appears similar with an additional </a:t>
            </a:r>
            <a:r>
              <a:rPr lang="en-US" sz="1000" b="0" i="0" u="none" strike="noStrike" cap="none">
                <a:latin typeface="Courier New"/>
                <a:ea typeface="Courier New"/>
                <a:cs typeface="Courier New"/>
                <a:sym typeface="Courier New"/>
              </a:rPr>
              <a:t>static</a:t>
            </a:r>
            <a:r>
              <a:rPr lang="en-US" sz="1000" b="0" i="0" u="none" strike="noStrike" cap="none"/>
              <a:t> modifier on the nested class. Static nested classes can be instantiated before the enclosing outer class and, therefore, are denied access to all nonstatic members of the enclosing class.</a:t>
            </a:r>
            <a:endParaRPr/>
          </a:p>
          <a:p>
            <a:pPr marL="0" marR="0" lvl="1" indent="0" algn="l" rtl="0">
              <a:spcBef>
                <a:spcPts val="0"/>
              </a:spcBef>
              <a:spcAft>
                <a:spcPts val="0"/>
              </a:spcAft>
              <a:buSzPts val="1000"/>
              <a:buFont typeface="Arial"/>
              <a:buNone/>
            </a:pPr>
            <a:r>
              <a:rPr lang="en-US" sz="1000" b="1" i="0" u="none" strike="noStrike" cap="none"/>
              <a:t>Note: </a:t>
            </a:r>
            <a:r>
              <a:rPr lang="en-US" sz="1000" b="0" i="0" u="none" strike="noStrike" cap="none"/>
              <a:t>Anonymous classes are covered in detail in the lesson titled “Interfaces and Lambda Expressions.”</a:t>
            </a:r>
            <a:endParaRPr/>
          </a:p>
          <a:p>
            <a:pPr marL="0" marR="0" lvl="1" indent="0" algn="l" rtl="0">
              <a:spcBef>
                <a:spcPts val="0"/>
              </a:spcBef>
              <a:spcAft>
                <a:spcPts val="0"/>
              </a:spcAft>
              <a:buSzPts val="1000"/>
              <a:buFont typeface="Arial"/>
              <a:buNone/>
            </a:pPr>
            <a:r>
              <a:rPr lang="en-US" sz="1000" b="1" i="0" u="none" strike="noStrike" cap="none"/>
              <a:t>Reasons to Use Nested Classes</a:t>
            </a:r>
            <a:endParaRPr/>
          </a:p>
          <a:p>
            <a:pPr marL="0" marR="0" lvl="1" indent="0" algn="l" rtl="0">
              <a:spcBef>
                <a:spcPts val="0"/>
              </a:spcBef>
              <a:spcAft>
                <a:spcPts val="0"/>
              </a:spcAft>
              <a:buSzPts val="1000"/>
              <a:buFont typeface="Arial"/>
              <a:buNone/>
            </a:pPr>
            <a:r>
              <a:rPr lang="en-US" sz="1000" b="0" i="0" u="none" strike="noStrike" cap="none"/>
              <a:t>The following information is obtained from http://download.oracle.com/javase/tutorial/java/javaOO/nested.html.</a:t>
            </a:r>
            <a:endParaRPr/>
          </a:p>
          <a:p>
            <a:pPr marL="0" marR="0" lvl="2" indent="0" algn="l" rtl="0">
              <a:spcBef>
                <a:spcPts val="0"/>
              </a:spcBef>
              <a:spcAft>
                <a:spcPts val="0"/>
              </a:spcAft>
              <a:buSzPts val="900"/>
              <a:buFont typeface="Arial"/>
              <a:buNone/>
            </a:pPr>
            <a:r>
              <a:rPr lang="en-US" sz="900" b="1" i="0" u="none" strike="noStrike" cap="none"/>
              <a:t>Logical Grouping of Classes</a:t>
            </a:r>
            <a:endParaRPr sz="900" b="0" i="0" u="none" strike="noStrike" cap="none"/>
          </a:p>
          <a:p>
            <a:pPr marL="0" marR="0" lvl="3" indent="0" algn="l" rtl="0">
              <a:spcBef>
                <a:spcPts val="0"/>
              </a:spcBef>
              <a:spcAft>
                <a:spcPts val="0"/>
              </a:spcAft>
              <a:buSzPts val="900"/>
              <a:buFont typeface="Arial"/>
              <a:buNone/>
            </a:pPr>
            <a:r>
              <a:rPr lang="en-US" sz="900" b="0" i="0" u="none" strike="noStrike" cap="none"/>
              <a:t>If a class is useful to only one other class, then it is logical to embed it in that class an keep </a:t>
            </a:r>
            <a:endParaRPr/>
          </a:p>
          <a:p>
            <a:pPr marL="0" marR="0" lvl="4" indent="0" algn="l" rtl="0">
              <a:spcBef>
                <a:spcPts val="0"/>
              </a:spcBef>
              <a:spcAft>
                <a:spcPts val="0"/>
              </a:spcAft>
              <a:buSzPts val="900"/>
              <a:buFont typeface="Arial"/>
              <a:buNone/>
            </a:pPr>
            <a:r>
              <a:rPr lang="en-US" sz="900" b="0" i="0" u="none" strike="noStrike" cap="none">
                <a:latin typeface="Arial"/>
                <a:ea typeface="Arial"/>
                <a:cs typeface="Arial"/>
                <a:sym typeface="Arial"/>
              </a:rPr>
              <a:t>the two together. Nesting such "helper classes" makes their package more streamlined.</a:t>
            </a:r>
            <a:endParaRPr/>
          </a:p>
          <a:p>
            <a:pPr marL="0" marR="0" lvl="2" indent="0" algn="l" rtl="0">
              <a:spcBef>
                <a:spcPts val="0"/>
              </a:spcBef>
              <a:spcAft>
                <a:spcPts val="0"/>
              </a:spcAft>
              <a:buSzPts val="900"/>
              <a:buFont typeface="Arial"/>
              <a:buNone/>
            </a:pPr>
            <a:r>
              <a:rPr lang="en-US" sz="900" b="1" i="0" u="none" strike="noStrike" cap="none"/>
              <a:t>Increased Encapsulation</a:t>
            </a:r>
            <a:endParaRPr/>
          </a:p>
          <a:p>
            <a:pPr marL="0" marR="0" lvl="3" indent="0" algn="l" rtl="0">
              <a:spcBef>
                <a:spcPts val="0"/>
              </a:spcBef>
              <a:spcAft>
                <a:spcPts val="0"/>
              </a:spcAft>
              <a:buSzPts val="900"/>
              <a:buFont typeface="Arial"/>
              <a:buNone/>
            </a:pPr>
            <a:r>
              <a:rPr lang="en-US" sz="900" b="0" i="0" u="none" strike="noStrike" cap="none"/>
              <a:t>Consider two top-level classes, A and B, where B needs access to members of A that would otherwise be declared private. By hiding class B within class A, A's members can be declared private and B can access them. In addition, B itself can be hidden from the outside world.</a:t>
            </a:r>
            <a:endParaRPr/>
          </a:p>
          <a:p>
            <a:pPr marL="0" marR="0" lvl="2" indent="0" algn="l" rtl="0">
              <a:spcBef>
                <a:spcPts val="0"/>
              </a:spcBef>
              <a:spcAft>
                <a:spcPts val="0"/>
              </a:spcAft>
              <a:buSzPts val="900"/>
              <a:buFont typeface="Arial"/>
              <a:buNone/>
            </a:pPr>
            <a:r>
              <a:rPr lang="en-US" sz="900" b="1" i="0" u="none" strike="noStrike" cap="none"/>
              <a:t>More Readable, Maintainable Code</a:t>
            </a:r>
            <a:endParaRPr/>
          </a:p>
          <a:p>
            <a:pPr marL="0" marR="0" lvl="3" indent="0" algn="l" rtl="0">
              <a:spcBef>
                <a:spcPts val="0"/>
              </a:spcBef>
              <a:spcAft>
                <a:spcPts val="0"/>
              </a:spcAft>
              <a:buSzPts val="900"/>
              <a:buFont typeface="Arial"/>
              <a:buNone/>
            </a:pPr>
            <a:r>
              <a:rPr lang="en-US" sz="900" b="0" i="0" u="none" strike="noStrike" cap="none"/>
              <a:t>Nesting small classes within top-level classes places the code closer to where it is used.</a:t>
            </a:r>
            <a:endParaRPr/>
          </a:p>
        </p:txBody>
      </p:sp>
      <p:sp>
        <p:nvSpPr>
          <p:cNvPr id="1293" name="Google Shape;1293;g40a120c017_0_804: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5 - </a:t>
            </a:r>
            <a:fld id="{00000000-1234-1234-1234-123412341234}" type="slidenum">
              <a:rPr lang="en-US" sz="1100" b="1" i="0" u="none">
                <a:solidFill>
                  <a:srgbClr val="000000"/>
                </a:solidFill>
                <a:latin typeface="Arial"/>
                <a:ea typeface="Arial"/>
                <a:cs typeface="Arial"/>
                <a:sym typeface="Arial"/>
              </a:rPr>
              <a:t>138</a:t>
            </a:fld>
            <a:endParaRPr/>
          </a:p>
        </p:txBody>
      </p:sp>
    </p:spTree>
    <p:extLst>
      <p:ext uri="{BB962C8B-B14F-4D97-AF65-F5344CB8AC3E}">
        <p14:creationId xmlns:p14="http://schemas.microsoft.com/office/powerpoint/2010/main" val="293551867"/>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8"/>
        <p:cNvGrpSpPr/>
        <p:nvPr/>
      </p:nvGrpSpPr>
      <p:grpSpPr>
        <a:xfrm>
          <a:off x="0" y="0"/>
          <a:ext cx="0" cy="0"/>
          <a:chOff x="0" y="0"/>
          <a:chExt cx="0" cy="0"/>
        </a:xfrm>
      </p:grpSpPr>
      <p:sp>
        <p:nvSpPr>
          <p:cNvPr id="1299" name="Google Shape;1299;g40a120c017_0_810: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300" name="Google Shape;1300;g40a120c017_0_810: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The example in the slide demonstrates an inner class, </a:t>
            </a:r>
            <a:r>
              <a:rPr lang="en-US" sz="1800" b="0" i="0" u="none" strike="noStrike" cap="none">
                <a:latin typeface="Courier New"/>
                <a:ea typeface="Courier New"/>
                <a:cs typeface="Courier New"/>
                <a:sym typeface="Courier New"/>
              </a:rPr>
              <a:t>EMICalculatorHelper</a:t>
            </a:r>
            <a:r>
              <a:rPr lang="en-US" sz="1800" b="0" i="0" u="none" strike="noStrike" cap="none"/>
              <a:t>, which is defined in the </a:t>
            </a:r>
            <a:r>
              <a:rPr lang="en-US" sz="1800" b="0" i="0" u="none" strike="noStrike" cap="none">
                <a:latin typeface="Courier New"/>
                <a:ea typeface="Courier New"/>
                <a:cs typeface="Courier New"/>
                <a:sym typeface="Courier New"/>
              </a:rPr>
              <a:t>BankEMICalculator</a:t>
            </a:r>
            <a:r>
              <a:rPr lang="en-US" sz="1800" b="0" i="0" u="none" strike="noStrike" cap="none"/>
              <a:t> class.</a:t>
            </a:r>
            <a:endParaRPr/>
          </a:p>
        </p:txBody>
      </p:sp>
      <p:sp>
        <p:nvSpPr>
          <p:cNvPr id="1301" name="Google Shape;1301;g40a120c017_0_810: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5 - </a:t>
            </a:r>
            <a:fld id="{00000000-1234-1234-1234-123412341234}" type="slidenum">
              <a:rPr lang="en-US" sz="1100" b="1" i="0" u="none">
                <a:solidFill>
                  <a:srgbClr val="000000"/>
                </a:solidFill>
                <a:latin typeface="Arial"/>
                <a:ea typeface="Arial"/>
                <a:cs typeface="Arial"/>
                <a:sym typeface="Arial"/>
              </a:rPr>
              <a:t>139</a:t>
            </a:fld>
            <a:endParaRPr/>
          </a:p>
        </p:txBody>
      </p:sp>
    </p:spTree>
    <p:extLst>
      <p:ext uri="{BB962C8B-B14F-4D97-AF65-F5344CB8AC3E}">
        <p14:creationId xmlns:p14="http://schemas.microsoft.com/office/powerpoint/2010/main" val="4280653312"/>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7"/>
        <p:cNvGrpSpPr/>
        <p:nvPr/>
      </p:nvGrpSpPr>
      <p:grpSpPr>
        <a:xfrm>
          <a:off x="0" y="0"/>
          <a:ext cx="0" cy="0"/>
          <a:chOff x="0" y="0"/>
          <a:chExt cx="0" cy="0"/>
        </a:xfrm>
      </p:grpSpPr>
      <p:sp>
        <p:nvSpPr>
          <p:cNvPr id="1308" name="Google Shape;1308;g40a120c017_0_817: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309" name="Google Shape;1309;g40a120c017_0_817:notes"/>
          <p:cNvSpPr txBox="1">
            <a:spLocks noGrp="1"/>
          </p:cNvSpPr>
          <p:nvPr>
            <p:ph type="body" idx="1"/>
          </p:nvPr>
        </p:nvSpPr>
        <p:spPr>
          <a:xfrm>
            <a:off x="547687" y="5278437"/>
            <a:ext cx="5943600" cy="31989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SzPts val="1800"/>
              <a:buFont typeface="Arial"/>
              <a:buNone/>
            </a:pPr>
            <a:r>
              <a:rPr lang="en-US" sz="1800" b="0" i="0" u="none" strike="noStrike" cap="none"/>
              <a:t>Compile-Time Range Checking</a:t>
            </a:r>
            <a:endParaRPr/>
          </a:p>
          <a:p>
            <a:pPr marL="0" marR="0" lvl="1" indent="0" algn="l" rtl="0">
              <a:spcBef>
                <a:spcPts val="0"/>
              </a:spcBef>
              <a:spcAft>
                <a:spcPts val="0"/>
              </a:spcAft>
              <a:buSzPts val="1800"/>
              <a:buFont typeface="Arial"/>
              <a:buNone/>
            </a:pPr>
            <a:r>
              <a:rPr lang="en-US" sz="1800" b="0" i="0" u="none" strike="noStrike" cap="none"/>
              <a:t>In the example in the slide, the compiler performs a compile-time check to ensure that only valid </a:t>
            </a:r>
            <a:r>
              <a:rPr lang="en-US" sz="1800" b="0" i="0" u="none" strike="noStrike" cap="none">
                <a:latin typeface="Courier New"/>
                <a:ea typeface="Courier New"/>
                <a:cs typeface="Courier New"/>
                <a:sym typeface="Courier New"/>
              </a:rPr>
              <a:t>PowerState</a:t>
            </a:r>
            <a:r>
              <a:rPr lang="en-US" sz="1800" b="0" i="0" u="none" strike="noStrike" cap="none"/>
              <a:t> instances are passed to the </a:t>
            </a:r>
            <a:r>
              <a:rPr lang="en-US" sz="1800" b="0" i="0" u="none" strike="noStrike" cap="none">
                <a:latin typeface="Courier New"/>
                <a:ea typeface="Courier New"/>
                <a:cs typeface="Courier New"/>
                <a:sym typeface="Courier New"/>
              </a:rPr>
              <a:t>setState</a:t>
            </a:r>
            <a:r>
              <a:rPr lang="en-US" sz="1800" b="0" i="0" u="none" strike="noStrike" cap="none"/>
              <a:t> method. No range checking overhead is incurred at runtime. </a:t>
            </a:r>
            <a:endParaRPr/>
          </a:p>
        </p:txBody>
      </p:sp>
      <p:sp>
        <p:nvSpPr>
          <p:cNvPr id="1310" name="Google Shape;1310;g40a120c017_0_817: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5 - </a:t>
            </a:r>
            <a:fld id="{00000000-1234-1234-1234-123412341234}" type="slidenum">
              <a:rPr lang="en-US" sz="1100" b="1" i="0" u="none">
                <a:solidFill>
                  <a:srgbClr val="000000"/>
                </a:solidFill>
                <a:latin typeface="Arial"/>
                <a:ea typeface="Arial"/>
                <a:cs typeface="Arial"/>
                <a:sym typeface="Arial"/>
              </a:rPr>
              <a:t>140</a:t>
            </a:fld>
            <a:endParaRPr/>
          </a:p>
        </p:txBody>
      </p:sp>
    </p:spTree>
    <p:extLst>
      <p:ext uri="{BB962C8B-B14F-4D97-AF65-F5344CB8AC3E}">
        <p14:creationId xmlns:p14="http://schemas.microsoft.com/office/powerpoint/2010/main" val="19787295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05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
              <a:t>What Is the Java Community? </a:t>
            </a:r>
          </a:p>
          <a:p>
            <a:pPr lvl="1" eaLnBrk="1" hangingPunct="1"/>
            <a:r>
              <a:rPr lang="en-US" altLang=""/>
              <a:t>At a very high level, </a:t>
            </a:r>
            <a:r>
              <a:rPr lang="en-US" altLang="" i="1"/>
              <a:t>Java Community</a:t>
            </a:r>
            <a:r>
              <a:rPr lang="en-US" altLang=""/>
              <a:t> is the term used to refer to the many individuals and organizations that develop, innovate, and use Java technology. This community includes developers as individuals, organizations, businesses, and open-source projects.</a:t>
            </a:r>
          </a:p>
          <a:p>
            <a:pPr lvl="1" eaLnBrk="1" hangingPunct="1"/>
            <a:r>
              <a:rPr lang="en-US" altLang=""/>
              <a:t>It is very common for you to download and use Java libraries from non-Oracle sources within the Java community. For instance, in this course, you use an Apache-developed JDBC library to access a relational database.</a:t>
            </a:r>
          </a:p>
        </p:txBody>
      </p:sp>
      <p:sp>
        <p:nvSpPr>
          <p:cNvPr id="38915" name="Slide Image Placeholder 6"/>
          <p:cNvSpPr>
            <a:spLocks noGrp="1" noRot="1" noChangeAspect="1" noTextEdit="1"/>
          </p:cNvSpPr>
          <p:nvPr>
            <p:ph type="sldImg"/>
          </p:nvPr>
        </p:nvSpPr>
        <p:spPr>
          <a:xfrm>
            <a:off x="477838" y="463550"/>
            <a:ext cx="6035675" cy="4525963"/>
          </a:xfrm>
          <a:ln/>
        </p:spPr>
      </p:sp>
      <p:sp>
        <p:nvSpPr>
          <p:cNvPr id="38916" name="TextBox 5"/>
          <p:cNvSpPr txBox="1">
            <a:spLocks noChangeArrowheads="1"/>
          </p:cNvSpPr>
          <p:nvPr/>
        </p:nvSpPr>
        <p:spPr bwMode="auto">
          <a:xfrm>
            <a:off x="1062038" y="4125913"/>
            <a:ext cx="1511300"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7956" tIns="43978" rIns="87956" bIns="43978">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 sz="800"/>
              <a:t>Apache Software Foundation</a:t>
            </a:r>
          </a:p>
        </p:txBody>
      </p:sp>
      <p:sp>
        <p:nvSpPr>
          <p:cNvPr id="38917" name="Footer Placeholder 5"/>
          <p:cNvSpPr>
            <a:spLocks noGrp="1"/>
          </p:cNvSpPr>
          <p:nvPr>
            <p:ph type="ftr" sz="quarter" idx="4"/>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it-IT" altLang=""/>
              <a:t>Java SE 8 Programming   1 - </a:t>
            </a:r>
            <a:fld id="{2F4C006E-4DDA-46FA-A48A-2DC7D40D08F4}" type="slidenum">
              <a:rPr lang="en-US" altLang="" smtClean="0"/>
              <a:pPr eaLnBrk="1" hangingPunct="1"/>
              <a:t>15</a:t>
            </a:fld>
            <a:endParaRPr lang="en-US" altLang=""/>
          </a:p>
        </p:txBody>
      </p:sp>
    </p:spTree>
    <p:extLst>
      <p:ext uri="{BB962C8B-B14F-4D97-AF65-F5344CB8AC3E}">
        <p14:creationId xmlns:p14="http://schemas.microsoft.com/office/powerpoint/2010/main" val="867009800"/>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9"/>
        <p:cNvGrpSpPr/>
        <p:nvPr/>
      </p:nvGrpSpPr>
      <p:grpSpPr>
        <a:xfrm>
          <a:off x="0" y="0"/>
          <a:ext cx="0" cy="0"/>
          <a:chOff x="0" y="0"/>
          <a:chExt cx="0" cy="0"/>
        </a:xfrm>
      </p:grpSpPr>
      <p:sp>
        <p:nvSpPr>
          <p:cNvPr id="1320" name="Google Shape;1320;g40a120c017_0_827: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321" name="Google Shape;1321;g40a120c017_0_827:notes"/>
          <p:cNvSpPr txBox="1">
            <a:spLocks noGrp="1"/>
          </p:cNvSpPr>
          <p:nvPr>
            <p:ph type="body" idx="1"/>
          </p:nvPr>
        </p:nvSpPr>
        <p:spPr>
          <a:xfrm>
            <a:off x="547687" y="5278437"/>
            <a:ext cx="5943600" cy="31989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None/>
            </a:pPr>
            <a:endParaRPr sz="1800" b="0" i="0" u="none" strike="noStrike" cap="none"/>
          </a:p>
        </p:txBody>
      </p:sp>
      <p:sp>
        <p:nvSpPr>
          <p:cNvPr id="1322" name="Google Shape;1322;g40a120c017_0_827: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5 - </a:t>
            </a:r>
            <a:fld id="{00000000-1234-1234-1234-123412341234}" type="slidenum">
              <a:rPr lang="en-US" sz="1100" b="1" i="0" u="none">
                <a:solidFill>
                  <a:srgbClr val="000000"/>
                </a:solidFill>
                <a:latin typeface="Arial"/>
                <a:ea typeface="Arial"/>
                <a:cs typeface="Arial"/>
                <a:sym typeface="Arial"/>
              </a:rPr>
              <a:t>141</a:t>
            </a:fld>
            <a:endParaRPr/>
          </a:p>
        </p:txBody>
      </p:sp>
    </p:spTree>
    <p:extLst>
      <p:ext uri="{BB962C8B-B14F-4D97-AF65-F5344CB8AC3E}">
        <p14:creationId xmlns:p14="http://schemas.microsoft.com/office/powerpoint/2010/main" val="3367813716"/>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9"/>
        <p:cNvGrpSpPr/>
        <p:nvPr/>
      </p:nvGrpSpPr>
      <p:grpSpPr>
        <a:xfrm>
          <a:off x="0" y="0"/>
          <a:ext cx="0" cy="0"/>
          <a:chOff x="0" y="0"/>
          <a:chExt cx="0" cy="0"/>
        </a:xfrm>
      </p:grpSpPr>
      <p:sp>
        <p:nvSpPr>
          <p:cNvPr id="1330" name="Google Shape;1330;g40a120c017_0_835: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331" name="Google Shape;1331;g40a120c017_0_835:notes"/>
          <p:cNvSpPr txBox="1">
            <a:spLocks noGrp="1"/>
          </p:cNvSpPr>
          <p:nvPr>
            <p:ph type="body" idx="1"/>
          </p:nvPr>
        </p:nvSpPr>
        <p:spPr>
          <a:xfrm>
            <a:off x="547687" y="5278437"/>
            <a:ext cx="5943600" cy="31989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SzPts val="1800"/>
              <a:buFont typeface="Arial"/>
              <a:buNone/>
            </a:pPr>
            <a:r>
              <a:rPr lang="en-US" sz="1800" b="0" i="0" u="none" strike="noStrike" cap="none"/>
              <a:t>Enum Constructors</a:t>
            </a:r>
            <a:endParaRPr/>
          </a:p>
          <a:p>
            <a:pPr marL="0" marR="0" lvl="1" indent="0" algn="l" rtl="0">
              <a:spcBef>
                <a:spcPts val="0"/>
              </a:spcBef>
              <a:spcAft>
                <a:spcPts val="0"/>
              </a:spcAft>
              <a:buSzPts val="1800"/>
              <a:buFont typeface="Arial"/>
              <a:buNone/>
            </a:pPr>
            <a:r>
              <a:rPr lang="en-US" sz="1800" b="0" i="0" u="none" strike="noStrike" cap="none"/>
              <a:t>You may not instantiate an enum instance with </a:t>
            </a:r>
            <a:r>
              <a:rPr lang="en-US" sz="1800" b="0" i="0" u="none" strike="noStrike" cap="none">
                <a:latin typeface="Courier New"/>
                <a:ea typeface="Courier New"/>
                <a:cs typeface="Courier New"/>
                <a:sym typeface="Courier New"/>
              </a:rPr>
              <a:t>new</a:t>
            </a:r>
            <a:r>
              <a:rPr lang="en-US" sz="1800" b="0" i="0" u="none" strike="noStrike" cap="none"/>
              <a:t>. </a:t>
            </a:r>
            <a:endParaRPr/>
          </a:p>
        </p:txBody>
      </p:sp>
      <p:sp>
        <p:nvSpPr>
          <p:cNvPr id="1332" name="Google Shape;1332;g40a120c017_0_835: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5 - </a:t>
            </a:r>
            <a:fld id="{00000000-1234-1234-1234-123412341234}" type="slidenum">
              <a:rPr lang="en-US" sz="1100" b="1" i="0" u="none">
                <a:solidFill>
                  <a:srgbClr val="000000"/>
                </a:solidFill>
                <a:latin typeface="Arial"/>
                <a:ea typeface="Arial"/>
                <a:cs typeface="Arial"/>
                <a:sym typeface="Arial"/>
              </a:rPr>
              <a:t>142</a:t>
            </a:fld>
            <a:endParaRPr/>
          </a:p>
        </p:txBody>
      </p:sp>
    </p:spTree>
    <p:extLst>
      <p:ext uri="{BB962C8B-B14F-4D97-AF65-F5344CB8AC3E}">
        <p14:creationId xmlns:p14="http://schemas.microsoft.com/office/powerpoint/2010/main" val="1525379130"/>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0"/>
        <p:cNvGrpSpPr/>
        <p:nvPr/>
      </p:nvGrpSpPr>
      <p:grpSpPr>
        <a:xfrm>
          <a:off x="0" y="0"/>
          <a:ext cx="0" cy="0"/>
          <a:chOff x="0" y="0"/>
          <a:chExt cx="0" cy="0"/>
        </a:xfrm>
      </p:grpSpPr>
      <p:sp>
        <p:nvSpPr>
          <p:cNvPr id="1341" name="Google Shape;1341;g40a120c017_0_844: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342" name="Google Shape;1342;g40a120c017_0_844:notes"/>
          <p:cNvSpPr txBox="1">
            <a:spLocks noGrp="1"/>
          </p:cNvSpPr>
          <p:nvPr>
            <p:ph type="body" idx="1"/>
          </p:nvPr>
        </p:nvSpPr>
        <p:spPr>
          <a:xfrm>
            <a:off x="547687" y="5278437"/>
            <a:ext cx="5943600" cy="31989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SzPts val="1800"/>
              <a:buFont typeface="Arial"/>
              <a:buNone/>
            </a:pPr>
            <a:r>
              <a:rPr lang="en-US" sz="1800" b="0" i="0" u="none" strike="noStrike" cap="none"/>
              <a:t>Enum Usage</a:t>
            </a:r>
            <a:endParaRPr/>
          </a:p>
          <a:p>
            <a:pPr marL="0" marR="0" lvl="1" indent="0" algn="l" rtl="0">
              <a:spcBef>
                <a:spcPts val="0"/>
              </a:spcBef>
              <a:spcAft>
                <a:spcPts val="0"/>
              </a:spcAft>
              <a:buSzPts val="1800"/>
              <a:buFont typeface="Arial"/>
              <a:buNone/>
            </a:pPr>
            <a:r>
              <a:rPr lang="en-US" sz="1800" b="0" i="0" u="none" strike="noStrike" cap="none"/>
              <a:t>When sent to be printed, the default behavior for an enumeration is to print the current value. Typically, an additional call to the enumation's methods is necessary to get information stored in the enumeration.</a:t>
            </a:r>
            <a:endParaRPr/>
          </a:p>
        </p:txBody>
      </p:sp>
      <p:sp>
        <p:nvSpPr>
          <p:cNvPr id="1343" name="Google Shape;1343;g40a120c017_0_844: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5 - </a:t>
            </a:r>
            <a:fld id="{00000000-1234-1234-1234-123412341234}" type="slidenum">
              <a:rPr lang="en-US" sz="1100" b="1" i="0" u="none">
                <a:solidFill>
                  <a:srgbClr val="000000"/>
                </a:solidFill>
                <a:latin typeface="Arial"/>
                <a:ea typeface="Arial"/>
                <a:cs typeface="Arial"/>
                <a:sym typeface="Arial"/>
              </a:rPr>
              <a:t>143</a:t>
            </a:fld>
            <a:endParaRPr/>
          </a:p>
        </p:txBody>
      </p:sp>
    </p:spTree>
    <p:extLst>
      <p:ext uri="{BB962C8B-B14F-4D97-AF65-F5344CB8AC3E}">
        <p14:creationId xmlns:p14="http://schemas.microsoft.com/office/powerpoint/2010/main" val="2003880857"/>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0"/>
        <p:cNvGrpSpPr/>
        <p:nvPr/>
      </p:nvGrpSpPr>
      <p:grpSpPr>
        <a:xfrm>
          <a:off x="0" y="0"/>
          <a:ext cx="0" cy="0"/>
          <a:chOff x="0" y="0"/>
          <a:chExt cx="0" cy="0"/>
        </a:xfrm>
      </p:grpSpPr>
      <p:sp>
        <p:nvSpPr>
          <p:cNvPr id="1351" name="Google Shape;1351;g40a120c017_0_852: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352" name="Google Shape;1352;g40a120c017_0_852: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None/>
            </a:pPr>
            <a:endParaRPr sz="1800" b="0" i="0" u="none" strike="noStrike" cap="none"/>
          </a:p>
        </p:txBody>
      </p:sp>
      <p:sp>
        <p:nvSpPr>
          <p:cNvPr id="1353" name="Google Shape;1353;g40a120c017_0_852: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5 - </a:t>
            </a:r>
            <a:fld id="{00000000-1234-1234-1234-123412341234}" type="slidenum">
              <a:rPr lang="en-US" sz="1100" b="1" i="0" u="none">
                <a:solidFill>
                  <a:srgbClr val="000000"/>
                </a:solidFill>
                <a:latin typeface="Arial"/>
                <a:ea typeface="Arial"/>
                <a:cs typeface="Arial"/>
                <a:sym typeface="Arial"/>
              </a:rPr>
              <a:t>144</a:t>
            </a:fld>
            <a:endParaRPr/>
          </a:p>
        </p:txBody>
      </p:sp>
    </p:spTree>
    <p:extLst>
      <p:ext uri="{BB962C8B-B14F-4D97-AF65-F5344CB8AC3E}">
        <p14:creationId xmlns:p14="http://schemas.microsoft.com/office/powerpoint/2010/main" val="3427364440"/>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9"/>
        <p:cNvGrpSpPr/>
        <p:nvPr/>
      </p:nvGrpSpPr>
      <p:grpSpPr>
        <a:xfrm>
          <a:off x="0" y="0"/>
          <a:ext cx="0" cy="0"/>
          <a:chOff x="0" y="0"/>
          <a:chExt cx="0" cy="0"/>
        </a:xfrm>
      </p:grpSpPr>
      <p:sp>
        <p:nvSpPr>
          <p:cNvPr id="1360" name="Google Shape;1360;g40a120c017_0_859: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361" name="Google Shape;1361;g40a120c017_0_859:notes"/>
          <p:cNvSpPr txBox="1">
            <a:spLocks noGrp="1"/>
          </p:cNvSpPr>
          <p:nvPr>
            <p:ph type="body" idx="1"/>
          </p:nvPr>
        </p:nvSpPr>
        <p:spPr>
          <a:xfrm>
            <a:off x="547687" y="5278437"/>
            <a:ext cx="5943600" cy="31989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None/>
            </a:pPr>
            <a:endParaRPr sz="1800" b="0" i="0" u="none" strike="noStrike" cap="none"/>
          </a:p>
        </p:txBody>
      </p:sp>
      <p:sp>
        <p:nvSpPr>
          <p:cNvPr id="1362" name="Google Shape;1362;g40a120c017_0_859: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5 - </a:t>
            </a:r>
            <a:fld id="{00000000-1234-1234-1234-123412341234}" type="slidenum">
              <a:rPr lang="en-US" sz="1100" b="1" i="0" u="none">
                <a:solidFill>
                  <a:srgbClr val="000000"/>
                </a:solidFill>
                <a:latin typeface="Arial"/>
                <a:ea typeface="Arial"/>
                <a:cs typeface="Arial"/>
                <a:sym typeface="Arial"/>
              </a:rPr>
              <a:t>145</a:t>
            </a:fld>
            <a:endParaRPr/>
          </a:p>
        </p:txBody>
      </p:sp>
    </p:spTree>
    <p:extLst>
      <p:ext uri="{BB962C8B-B14F-4D97-AF65-F5344CB8AC3E}">
        <p14:creationId xmlns:p14="http://schemas.microsoft.com/office/powerpoint/2010/main" val="539373983"/>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8"/>
        <p:cNvGrpSpPr/>
        <p:nvPr/>
      </p:nvGrpSpPr>
      <p:grpSpPr>
        <a:xfrm>
          <a:off x="0" y="0"/>
          <a:ext cx="0" cy="0"/>
          <a:chOff x="0" y="0"/>
          <a:chExt cx="0" cy="0"/>
        </a:xfrm>
      </p:grpSpPr>
      <p:sp>
        <p:nvSpPr>
          <p:cNvPr id="1369" name="Google Shape;1369;g40a120c017_0_866: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370" name="Google Shape;1370;g40a120c017_0_866: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None/>
            </a:pPr>
            <a:endParaRPr sz="1800" b="0" i="0" u="none" strike="noStrike" cap="none"/>
          </a:p>
        </p:txBody>
      </p:sp>
      <p:sp>
        <p:nvSpPr>
          <p:cNvPr id="1371" name="Google Shape;1371;g40a120c017_0_866: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5 - </a:t>
            </a:r>
            <a:fld id="{00000000-1234-1234-1234-123412341234}" type="slidenum">
              <a:rPr lang="en-US" sz="1100" b="1" i="0" u="none">
                <a:solidFill>
                  <a:srgbClr val="000000"/>
                </a:solidFill>
                <a:latin typeface="Arial"/>
                <a:ea typeface="Arial"/>
                <a:cs typeface="Arial"/>
                <a:sym typeface="Arial"/>
              </a:rPr>
              <a:t>146</a:t>
            </a:fld>
            <a:endParaRPr/>
          </a:p>
        </p:txBody>
      </p:sp>
    </p:spTree>
    <p:extLst>
      <p:ext uri="{BB962C8B-B14F-4D97-AF65-F5344CB8AC3E}">
        <p14:creationId xmlns:p14="http://schemas.microsoft.com/office/powerpoint/2010/main" val="1800188732"/>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7"/>
        <p:cNvGrpSpPr/>
        <p:nvPr/>
      </p:nvGrpSpPr>
      <p:grpSpPr>
        <a:xfrm>
          <a:off x="0" y="0"/>
          <a:ext cx="0" cy="0"/>
          <a:chOff x="0" y="0"/>
          <a:chExt cx="0" cy="0"/>
        </a:xfrm>
      </p:grpSpPr>
      <p:sp>
        <p:nvSpPr>
          <p:cNvPr id="1378" name="Google Shape;1378;g40a120c017_0_873: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379" name="Google Shape;1379;g40a120c017_0_873: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None/>
            </a:pPr>
            <a:endParaRPr sz="1800" b="0" i="0" u="none" strike="noStrike" cap="none"/>
          </a:p>
        </p:txBody>
      </p:sp>
      <p:sp>
        <p:nvSpPr>
          <p:cNvPr id="1380" name="Google Shape;1380;g40a120c017_0_873: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5 - </a:t>
            </a:r>
            <a:fld id="{00000000-1234-1234-1234-123412341234}" type="slidenum">
              <a:rPr lang="en-US" sz="1100" b="1" i="0" u="none">
                <a:solidFill>
                  <a:srgbClr val="000000"/>
                </a:solidFill>
                <a:latin typeface="Arial"/>
                <a:ea typeface="Arial"/>
                <a:cs typeface="Arial"/>
                <a:sym typeface="Arial"/>
              </a:rPr>
              <a:t>147</a:t>
            </a:fld>
            <a:endParaRPr/>
          </a:p>
        </p:txBody>
      </p:sp>
    </p:spTree>
    <p:extLst>
      <p:ext uri="{BB962C8B-B14F-4D97-AF65-F5344CB8AC3E}">
        <p14:creationId xmlns:p14="http://schemas.microsoft.com/office/powerpoint/2010/main" val="9062146"/>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6"/>
        <p:cNvGrpSpPr/>
        <p:nvPr/>
      </p:nvGrpSpPr>
      <p:grpSpPr>
        <a:xfrm>
          <a:off x="0" y="0"/>
          <a:ext cx="0" cy="0"/>
          <a:chOff x="0" y="0"/>
          <a:chExt cx="0" cy="0"/>
        </a:xfrm>
      </p:grpSpPr>
      <p:sp>
        <p:nvSpPr>
          <p:cNvPr id="1387" name="Google Shape;1387;g40a120c017_0_880: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388" name="Google Shape;1388;g40a120c017_0_880:notes"/>
          <p:cNvSpPr txBox="1">
            <a:spLocks noGrp="1"/>
          </p:cNvSpPr>
          <p:nvPr>
            <p:ph type="body" idx="1"/>
          </p:nvPr>
        </p:nvSpPr>
        <p:spPr>
          <a:xfrm>
            <a:off x="547687" y="5278437"/>
            <a:ext cx="5942100" cy="30987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Clr>
                <a:srgbClr val="0000FF"/>
              </a:buClr>
              <a:buSzPts val="1800"/>
              <a:buFont typeface="Arial"/>
              <a:buNone/>
            </a:pPr>
            <a:r>
              <a:rPr lang="en-US" sz="1800" b="0" i="0" u="none" strike="noStrike" cap="none">
                <a:solidFill>
                  <a:srgbClr val="0000FF"/>
                </a:solidFill>
              </a:rPr>
              <a:t>Answer: b, d</a:t>
            </a:r>
            <a:endParaRPr/>
          </a:p>
        </p:txBody>
      </p:sp>
      <p:sp>
        <p:nvSpPr>
          <p:cNvPr id="1389" name="Google Shape;1389;g40a120c017_0_880: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5 - </a:t>
            </a:r>
            <a:fld id="{00000000-1234-1234-1234-123412341234}" type="slidenum">
              <a:rPr lang="en-US" sz="1100" b="1" i="0" u="none">
                <a:solidFill>
                  <a:srgbClr val="000000"/>
                </a:solidFill>
                <a:latin typeface="Arial"/>
                <a:ea typeface="Arial"/>
                <a:cs typeface="Arial"/>
                <a:sym typeface="Arial"/>
              </a:rPr>
              <a:t>148</a:t>
            </a:fld>
            <a:endParaRPr/>
          </a:p>
        </p:txBody>
      </p:sp>
    </p:spTree>
    <p:extLst>
      <p:ext uri="{BB962C8B-B14F-4D97-AF65-F5344CB8AC3E}">
        <p14:creationId xmlns:p14="http://schemas.microsoft.com/office/powerpoint/2010/main" val="2483625825"/>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4"/>
        <p:cNvGrpSpPr/>
        <p:nvPr/>
      </p:nvGrpSpPr>
      <p:grpSpPr>
        <a:xfrm>
          <a:off x="0" y="0"/>
          <a:ext cx="0" cy="0"/>
          <a:chOff x="0" y="0"/>
          <a:chExt cx="0" cy="0"/>
        </a:xfrm>
      </p:grpSpPr>
      <p:sp>
        <p:nvSpPr>
          <p:cNvPr id="1395" name="Google Shape;1395;g40a120c017_0_886: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396" name="Google Shape;1396;g40a120c017_0_886:notes"/>
          <p:cNvSpPr txBox="1">
            <a:spLocks noGrp="1"/>
          </p:cNvSpPr>
          <p:nvPr>
            <p:ph type="body" idx="1"/>
          </p:nvPr>
        </p:nvSpPr>
        <p:spPr>
          <a:xfrm>
            <a:off x="547687" y="5278437"/>
            <a:ext cx="5942100" cy="30987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Clr>
                <a:srgbClr val="0000FF"/>
              </a:buClr>
              <a:buSzPts val="1800"/>
              <a:buFont typeface="Arial"/>
              <a:buNone/>
            </a:pPr>
            <a:r>
              <a:rPr lang="en-US" sz="1800" b="0" i="0" u="none" strike="noStrike" cap="none">
                <a:solidFill>
                  <a:srgbClr val="0000FF"/>
                </a:solidFill>
              </a:rPr>
              <a:t>Answer: a, b, d</a:t>
            </a:r>
            <a:endParaRPr/>
          </a:p>
        </p:txBody>
      </p:sp>
      <p:sp>
        <p:nvSpPr>
          <p:cNvPr id="1397" name="Google Shape;1397;g40a120c017_0_886: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5 - </a:t>
            </a:r>
            <a:fld id="{00000000-1234-1234-1234-123412341234}" type="slidenum">
              <a:rPr lang="en-US" sz="1100" b="1" i="0" u="none">
                <a:solidFill>
                  <a:srgbClr val="000000"/>
                </a:solidFill>
                <a:latin typeface="Arial"/>
                <a:ea typeface="Arial"/>
                <a:cs typeface="Arial"/>
                <a:sym typeface="Arial"/>
              </a:rPr>
              <a:t>149</a:t>
            </a:fld>
            <a:endParaRPr/>
          </a:p>
        </p:txBody>
      </p:sp>
    </p:spTree>
    <p:extLst>
      <p:ext uri="{BB962C8B-B14F-4D97-AF65-F5344CB8AC3E}">
        <p14:creationId xmlns:p14="http://schemas.microsoft.com/office/powerpoint/2010/main" val="2044678936"/>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2"/>
        <p:cNvGrpSpPr/>
        <p:nvPr/>
      </p:nvGrpSpPr>
      <p:grpSpPr>
        <a:xfrm>
          <a:off x="0" y="0"/>
          <a:ext cx="0" cy="0"/>
          <a:chOff x="0" y="0"/>
          <a:chExt cx="0" cy="0"/>
        </a:xfrm>
      </p:grpSpPr>
      <p:sp>
        <p:nvSpPr>
          <p:cNvPr id="1403" name="Google Shape;1403;g40a120c017_0_892: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404" name="Google Shape;1404;g40a120c017_0_892:notes"/>
          <p:cNvSpPr txBox="1">
            <a:spLocks noGrp="1"/>
          </p:cNvSpPr>
          <p:nvPr>
            <p:ph type="body" idx="1"/>
          </p:nvPr>
        </p:nvSpPr>
        <p:spPr>
          <a:xfrm>
            <a:off x="547687" y="5278437"/>
            <a:ext cx="5942100" cy="30987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Clr>
                <a:srgbClr val="0000FF"/>
              </a:buClr>
              <a:buSzPts val="1800"/>
              <a:buFont typeface="Arial"/>
              <a:buNone/>
            </a:pPr>
            <a:r>
              <a:rPr lang="en-US" sz="1800" b="0" i="0" u="none" strike="noStrike" cap="none">
                <a:solidFill>
                  <a:srgbClr val="0000FF"/>
                </a:solidFill>
              </a:rPr>
              <a:t>Answer: a</a:t>
            </a:r>
            <a:endParaRPr/>
          </a:p>
        </p:txBody>
      </p:sp>
      <p:sp>
        <p:nvSpPr>
          <p:cNvPr id="1405" name="Google Shape;1405;g40a120c017_0_892: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5 - </a:t>
            </a:r>
            <a:fld id="{00000000-1234-1234-1234-123412341234}" type="slidenum">
              <a:rPr lang="en-US" sz="1100" b="1" i="0" u="none">
                <a:solidFill>
                  <a:srgbClr val="000000"/>
                </a:solidFill>
                <a:latin typeface="Arial"/>
                <a:ea typeface="Arial"/>
                <a:cs typeface="Arial"/>
                <a:sym typeface="Arial"/>
              </a:rPr>
              <a:t>150</a:t>
            </a:fld>
            <a:endParaRPr/>
          </a:p>
        </p:txBody>
      </p:sp>
    </p:spTree>
    <p:extLst>
      <p:ext uri="{BB962C8B-B14F-4D97-AF65-F5344CB8AC3E}">
        <p14:creationId xmlns:p14="http://schemas.microsoft.com/office/powerpoint/2010/main" val="28813471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05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
              <a:t>JCP.next</a:t>
            </a:r>
          </a:p>
          <a:p>
            <a:pPr lvl="1"/>
            <a:r>
              <a:rPr lang="en-US" altLang=""/>
              <a:t>The JCP produces the JSRs that outline the standards of the Java platform. The behavior of the JCP itself is also defined and improved through the JSR process. The JCP is evolving and its improvements are defined in JSR-348. JSR-348 introduces changes in the areas of transparency, participation, agility, and governance.</a:t>
            </a:r>
          </a:p>
          <a:p>
            <a:pPr lvl="2"/>
            <a:r>
              <a:rPr lang="en-US" altLang="" b="1"/>
              <a:t>Transparency:</a:t>
            </a:r>
            <a:r>
              <a:rPr lang="en-US" altLang=""/>
              <a:t> In the past, some aspects of the development of a JSR may have occurred behind closed doors. Transparent development is now the recommended practice.</a:t>
            </a:r>
          </a:p>
          <a:p>
            <a:pPr lvl="2"/>
            <a:r>
              <a:rPr lang="en-US" altLang="" b="1"/>
              <a:t>Participation: </a:t>
            </a:r>
            <a:r>
              <a:rPr lang="en-US" altLang=""/>
              <a:t>Individuals and Java User Groups are encouraged to become active in the JCP.</a:t>
            </a:r>
          </a:p>
          <a:p>
            <a:pPr lvl="2"/>
            <a:r>
              <a:rPr lang="en-US" altLang="" b="1"/>
              <a:t>Agility:</a:t>
            </a:r>
            <a:r>
              <a:rPr lang="en-US" altLang=""/>
              <a:t> Slow-moving JSRs are now actively discouraged.</a:t>
            </a:r>
          </a:p>
          <a:p>
            <a:pPr lvl="2"/>
            <a:r>
              <a:rPr lang="en-US" altLang="" b="1"/>
              <a:t>Governance: </a:t>
            </a:r>
            <a:r>
              <a:rPr lang="en-US" altLang=""/>
              <a:t>The SE and ME expert groups are merging into a single body.</a:t>
            </a:r>
          </a:p>
        </p:txBody>
      </p:sp>
      <p:sp>
        <p:nvSpPr>
          <p:cNvPr id="39939" name="Slide Image Placeholder 6"/>
          <p:cNvSpPr>
            <a:spLocks noGrp="1" noRot="1" noChangeAspect="1" noTextEdit="1"/>
          </p:cNvSpPr>
          <p:nvPr>
            <p:ph type="sldImg"/>
          </p:nvPr>
        </p:nvSpPr>
        <p:spPr>
          <a:xfrm>
            <a:off x="477838" y="463550"/>
            <a:ext cx="6035675" cy="4525963"/>
          </a:xfrm>
          <a:ln/>
        </p:spPr>
      </p:sp>
      <p:sp>
        <p:nvSpPr>
          <p:cNvPr id="39940" name="Footer Placeholder 5"/>
          <p:cNvSpPr>
            <a:spLocks noGrp="1"/>
          </p:cNvSpPr>
          <p:nvPr>
            <p:ph type="ftr" sz="quarter" idx="4"/>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it-IT" altLang=""/>
              <a:t>Java SE 8 Programming   1 - </a:t>
            </a:r>
            <a:fld id="{1C7FEDC8-6464-4F9D-B2A2-8AB2B8C87A66}" type="slidenum">
              <a:rPr lang="en-US" altLang="" smtClean="0"/>
              <a:pPr eaLnBrk="1" hangingPunct="1"/>
              <a:t>16</a:t>
            </a:fld>
            <a:endParaRPr lang="en-US" altLang=""/>
          </a:p>
        </p:txBody>
      </p:sp>
    </p:spTree>
    <p:extLst>
      <p:ext uri="{BB962C8B-B14F-4D97-AF65-F5344CB8AC3E}">
        <p14:creationId xmlns:p14="http://schemas.microsoft.com/office/powerpoint/2010/main" val="602125267"/>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0"/>
        <p:cNvGrpSpPr/>
        <p:nvPr/>
      </p:nvGrpSpPr>
      <p:grpSpPr>
        <a:xfrm>
          <a:off x="0" y="0"/>
          <a:ext cx="0" cy="0"/>
          <a:chOff x="0" y="0"/>
          <a:chExt cx="0" cy="0"/>
        </a:xfrm>
      </p:grpSpPr>
      <p:sp>
        <p:nvSpPr>
          <p:cNvPr id="1411" name="Google Shape;1411;g40a120c017_0_931: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412" name="Google Shape;1412;g40a120c017_0_931: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None/>
            </a:pPr>
            <a:endParaRPr sz="1800" b="0" i="0" u="none" strike="noStrike" cap="none"/>
          </a:p>
        </p:txBody>
      </p:sp>
    </p:spTree>
    <p:extLst>
      <p:ext uri="{BB962C8B-B14F-4D97-AF65-F5344CB8AC3E}">
        <p14:creationId xmlns:p14="http://schemas.microsoft.com/office/powerpoint/2010/main" val="1259331495"/>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6"/>
        <p:cNvGrpSpPr/>
        <p:nvPr/>
      </p:nvGrpSpPr>
      <p:grpSpPr>
        <a:xfrm>
          <a:off x="0" y="0"/>
          <a:ext cx="0" cy="0"/>
          <a:chOff x="0" y="0"/>
          <a:chExt cx="0" cy="0"/>
        </a:xfrm>
      </p:grpSpPr>
      <p:sp>
        <p:nvSpPr>
          <p:cNvPr id="1417" name="Google Shape;1417;g40a120c017_0_936: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418" name="Google Shape;1418;g40a120c017_0_936: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None/>
            </a:pPr>
            <a:endParaRPr sz="1800" b="0" i="0" u="none" strike="noStrike" cap="none"/>
          </a:p>
        </p:txBody>
      </p:sp>
      <p:sp>
        <p:nvSpPr>
          <p:cNvPr id="1419" name="Google Shape;1419;g40a120c017_0_936: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strike="noStrike" cap="none">
                <a:solidFill>
                  <a:srgbClr val="000000"/>
                </a:solidFill>
                <a:latin typeface="Arial"/>
                <a:ea typeface="Arial"/>
                <a:cs typeface="Arial"/>
                <a:sym typeface="Arial"/>
              </a:rPr>
              <a:t>Java SE 8 Programming   6 - </a:t>
            </a:r>
            <a:fld id="{00000000-1234-1234-1234-123412341234}" type="slidenum">
              <a:rPr lang="en-US" sz="1100" b="1" i="0" u="none" strike="noStrike" cap="none">
                <a:solidFill>
                  <a:srgbClr val="000000"/>
                </a:solidFill>
                <a:latin typeface="Arial"/>
                <a:ea typeface="Arial"/>
                <a:cs typeface="Arial"/>
                <a:sym typeface="Arial"/>
              </a:rPr>
              <a:t>152</a:t>
            </a:fld>
            <a:endParaRPr/>
          </a:p>
        </p:txBody>
      </p:sp>
    </p:spTree>
    <p:extLst>
      <p:ext uri="{BB962C8B-B14F-4D97-AF65-F5344CB8AC3E}">
        <p14:creationId xmlns:p14="http://schemas.microsoft.com/office/powerpoint/2010/main" val="745739426"/>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5"/>
        <p:cNvGrpSpPr/>
        <p:nvPr/>
      </p:nvGrpSpPr>
      <p:grpSpPr>
        <a:xfrm>
          <a:off x="0" y="0"/>
          <a:ext cx="0" cy="0"/>
          <a:chOff x="0" y="0"/>
          <a:chExt cx="0" cy="0"/>
        </a:xfrm>
      </p:grpSpPr>
      <p:sp>
        <p:nvSpPr>
          <p:cNvPr id="1426" name="Google Shape;1426;g40a120c017_0_943: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427" name="Google Shape;1427;g40a120c017_0_943:notes"/>
          <p:cNvSpPr txBox="1">
            <a:spLocks noGrp="1"/>
          </p:cNvSpPr>
          <p:nvPr>
            <p:ph type="body" idx="1"/>
          </p:nvPr>
        </p:nvSpPr>
        <p:spPr>
          <a:xfrm>
            <a:off x="547687" y="5278437"/>
            <a:ext cx="5943600" cy="3198900"/>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In Java, an interface outlines a contract for a class. The contract outlined by an interface mandates the methods that must be implemented in a class. Classes implementing the contract must fulfill the entire contract or be declared </a:t>
            </a:r>
            <a:r>
              <a:rPr lang="en-US" sz="1800" b="0" i="0" u="none" strike="noStrike" cap="none">
                <a:latin typeface="Courier New"/>
                <a:ea typeface="Courier New"/>
                <a:cs typeface="Courier New"/>
                <a:sym typeface="Courier New"/>
              </a:rPr>
              <a:t>abstract</a:t>
            </a:r>
            <a:r>
              <a:rPr lang="en-US" sz="1800" b="0" i="0" u="none" strike="noStrike" cap="none"/>
              <a:t>.</a:t>
            </a:r>
            <a:endParaRPr/>
          </a:p>
        </p:txBody>
      </p:sp>
      <p:sp>
        <p:nvSpPr>
          <p:cNvPr id="1428" name="Google Shape;1428;g40a120c017_0_943: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strike="noStrike" cap="none">
                <a:solidFill>
                  <a:srgbClr val="000000"/>
                </a:solidFill>
                <a:latin typeface="Arial"/>
                <a:ea typeface="Arial"/>
                <a:cs typeface="Arial"/>
                <a:sym typeface="Arial"/>
              </a:rPr>
              <a:t>Java SE 8 Programming   6 - </a:t>
            </a:r>
            <a:fld id="{00000000-1234-1234-1234-123412341234}" type="slidenum">
              <a:rPr lang="en-US" sz="1100" b="1" i="0" u="none" strike="noStrike" cap="none">
                <a:solidFill>
                  <a:srgbClr val="000000"/>
                </a:solidFill>
                <a:latin typeface="Arial"/>
                <a:ea typeface="Arial"/>
                <a:cs typeface="Arial"/>
                <a:sym typeface="Arial"/>
              </a:rPr>
              <a:t>153</a:t>
            </a:fld>
            <a:endParaRPr/>
          </a:p>
        </p:txBody>
      </p:sp>
    </p:spTree>
    <p:extLst>
      <p:ext uri="{BB962C8B-B14F-4D97-AF65-F5344CB8AC3E}">
        <p14:creationId xmlns:p14="http://schemas.microsoft.com/office/powerpoint/2010/main" val="3084994744"/>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3"/>
        <p:cNvGrpSpPr/>
        <p:nvPr/>
      </p:nvGrpSpPr>
      <p:grpSpPr>
        <a:xfrm>
          <a:off x="0" y="0"/>
          <a:ext cx="0" cy="0"/>
          <a:chOff x="0" y="0"/>
          <a:chExt cx="0" cy="0"/>
        </a:xfrm>
      </p:grpSpPr>
      <p:sp>
        <p:nvSpPr>
          <p:cNvPr id="1434" name="Google Shape;1434;g40a120c017_0_949: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How can interfaces solve this problem? All these products are sold by the same company but are measured in different ways.</a:t>
            </a:r>
            <a:endParaRPr/>
          </a:p>
        </p:txBody>
      </p:sp>
      <p:sp>
        <p:nvSpPr>
          <p:cNvPr id="1435" name="Google Shape;1435;g40a120c017_0_949: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strike="noStrike" cap="none">
                <a:solidFill>
                  <a:srgbClr val="000000"/>
                </a:solidFill>
                <a:latin typeface="Arial"/>
                <a:ea typeface="Arial"/>
                <a:cs typeface="Arial"/>
                <a:sym typeface="Arial"/>
              </a:rPr>
              <a:t>Java SE 8 Programming   6 - </a:t>
            </a:r>
            <a:fld id="{00000000-1234-1234-1234-123412341234}" type="slidenum">
              <a:rPr lang="en-US" sz="1100" b="1" i="0" u="none" strike="noStrike" cap="none">
                <a:solidFill>
                  <a:srgbClr val="000000"/>
                </a:solidFill>
                <a:latin typeface="Arial"/>
                <a:ea typeface="Arial"/>
                <a:cs typeface="Arial"/>
                <a:sym typeface="Arial"/>
              </a:rPr>
              <a:t>154</a:t>
            </a:fld>
            <a:endParaRPr/>
          </a:p>
        </p:txBody>
      </p:sp>
      <p:sp>
        <p:nvSpPr>
          <p:cNvPr id="1436" name="Google Shape;1436;g40a120c017_0_949: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3089331590"/>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1"/>
        <p:cNvGrpSpPr/>
        <p:nvPr/>
      </p:nvGrpSpPr>
      <p:grpSpPr>
        <a:xfrm>
          <a:off x="0" y="0"/>
          <a:ext cx="0" cy="0"/>
          <a:chOff x="0" y="0"/>
          <a:chExt cx="0" cy="0"/>
        </a:xfrm>
      </p:grpSpPr>
      <p:sp>
        <p:nvSpPr>
          <p:cNvPr id="1442" name="Google Shape;1442;g40a120c017_0_955: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443" name="Google Shape;1443;g40a120c017_0_955: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Notice this class has a </a:t>
            </a:r>
            <a:r>
              <a:rPr lang="en-US" sz="1800" b="0" i="0" u="none" strike="noStrike" cap="none">
                <a:latin typeface="Courier New"/>
                <a:ea typeface="Courier New"/>
                <a:cs typeface="Courier New"/>
                <a:sym typeface="Courier New"/>
              </a:rPr>
              <a:t>weight</a:t>
            </a:r>
            <a:r>
              <a:rPr lang="en-US" sz="1800" b="0" i="0" u="none" strike="noStrike" cap="none"/>
              <a:t> field. However, the </a:t>
            </a:r>
            <a:r>
              <a:rPr lang="en-US" sz="1800" b="0" i="0" u="none" strike="noStrike" cap="none">
                <a:latin typeface="Courier New"/>
                <a:ea typeface="Courier New"/>
                <a:cs typeface="Courier New"/>
                <a:sym typeface="Courier New"/>
              </a:rPr>
              <a:t>RedPaint</a:t>
            </a:r>
            <a:r>
              <a:rPr lang="en-US" sz="1800" b="0" i="0" u="none" strike="noStrike" cap="none"/>
              <a:t> class has a </a:t>
            </a:r>
            <a:r>
              <a:rPr lang="en-US" sz="1800" b="0" i="0" u="none" strike="noStrike" cap="none">
                <a:latin typeface="Courier New"/>
                <a:ea typeface="Courier New"/>
                <a:cs typeface="Courier New"/>
                <a:sym typeface="Courier New"/>
              </a:rPr>
              <a:t>gallons</a:t>
            </a:r>
            <a:r>
              <a:rPr lang="en-US" sz="1800" b="0" i="0" u="none" strike="noStrike" cap="none"/>
              <a:t> field and the </a:t>
            </a:r>
            <a:r>
              <a:rPr lang="en-US" sz="1800" b="0" i="0" u="none" strike="noStrike" cap="none">
                <a:latin typeface="Courier New"/>
                <a:ea typeface="Courier New"/>
                <a:cs typeface="Courier New"/>
                <a:sym typeface="Courier New"/>
              </a:rPr>
              <a:t>Widget</a:t>
            </a:r>
            <a:r>
              <a:rPr lang="en-US" sz="1800" b="0" i="0" u="none" strike="noStrike" cap="none"/>
              <a:t> class has a </a:t>
            </a:r>
            <a:r>
              <a:rPr lang="en-US" sz="1800" b="0" i="0" u="none" strike="noStrike" cap="none">
                <a:latin typeface="Courier New"/>
                <a:ea typeface="Courier New"/>
                <a:cs typeface="Courier New"/>
                <a:sym typeface="Courier New"/>
              </a:rPr>
              <a:t>quantity</a:t>
            </a:r>
            <a:r>
              <a:rPr lang="en-US" sz="1800" b="0" i="0" u="none" strike="noStrike" cap="none"/>
              <a:t> field. Calculating the required data for the three classes is similar but different for each.</a:t>
            </a:r>
            <a:endParaRPr/>
          </a:p>
        </p:txBody>
      </p:sp>
      <p:sp>
        <p:nvSpPr>
          <p:cNvPr id="1444" name="Google Shape;1444;g40a120c017_0_955: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6 - </a:t>
            </a:r>
            <a:fld id="{00000000-1234-1234-1234-123412341234}" type="slidenum">
              <a:rPr lang="en-US" sz="1100" b="1" i="0" u="none">
                <a:solidFill>
                  <a:srgbClr val="000000"/>
                </a:solidFill>
                <a:latin typeface="Arial"/>
                <a:ea typeface="Arial"/>
                <a:cs typeface="Arial"/>
                <a:sym typeface="Arial"/>
              </a:rPr>
              <a:t>155</a:t>
            </a:fld>
            <a:endParaRPr/>
          </a:p>
        </p:txBody>
      </p:sp>
    </p:spTree>
    <p:extLst>
      <p:ext uri="{BB962C8B-B14F-4D97-AF65-F5344CB8AC3E}">
        <p14:creationId xmlns:p14="http://schemas.microsoft.com/office/powerpoint/2010/main" val="3972805871"/>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0"/>
        <p:cNvGrpSpPr/>
        <p:nvPr/>
      </p:nvGrpSpPr>
      <p:grpSpPr>
        <a:xfrm>
          <a:off x="0" y="0"/>
          <a:ext cx="0" cy="0"/>
          <a:chOff x="0" y="0"/>
          <a:chExt cx="0" cy="0"/>
        </a:xfrm>
      </p:grpSpPr>
      <p:sp>
        <p:nvSpPr>
          <p:cNvPr id="1451" name="Google Shape;1451;g40a120c017_0_962: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452" name="Google Shape;1452;g40a120c017_0_962: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The </a:t>
            </a:r>
            <a:r>
              <a:rPr lang="en-US" sz="1800" b="0" i="0" u="none" strike="noStrike" cap="none">
                <a:latin typeface="Courier New"/>
                <a:ea typeface="Courier New"/>
                <a:cs typeface="Courier New"/>
                <a:sym typeface="Courier New"/>
              </a:rPr>
              <a:t>SalesCalcs</a:t>
            </a:r>
            <a:r>
              <a:rPr lang="en-US" sz="1800" b="0" i="0" u="none" strike="noStrike" cap="none"/>
              <a:t> interface specifies what methods much be implemented by a class. The method signature specifies what is passed in and what is returned. </a:t>
            </a:r>
            <a:endParaRPr/>
          </a:p>
          <a:p>
            <a:pPr marL="0" marR="0" lvl="0" indent="0" algn="l" rtl="0">
              <a:spcBef>
                <a:spcPts val="0"/>
              </a:spcBef>
              <a:spcAft>
                <a:spcPts val="0"/>
              </a:spcAft>
              <a:buSzPts val="1800"/>
              <a:buFont typeface="Arial"/>
              <a:buNone/>
            </a:pPr>
            <a:r>
              <a:rPr lang="en-US" sz="1800" b="0" i="0" u="none" strike="noStrike" cap="none"/>
              <a:t>Rules for Interfaces</a:t>
            </a:r>
            <a:endParaRPr/>
          </a:p>
          <a:p>
            <a:pPr marL="0" marR="0" lvl="1" indent="0" algn="l" rtl="0">
              <a:spcBef>
                <a:spcPts val="0"/>
              </a:spcBef>
              <a:spcAft>
                <a:spcPts val="0"/>
              </a:spcAft>
              <a:buSzPts val="1800"/>
              <a:buFont typeface="Arial"/>
              <a:buNone/>
            </a:pPr>
            <a:r>
              <a:rPr lang="en-US" sz="1800" b="1" i="0" u="none" strike="noStrike" cap="none"/>
              <a:t>Access Modifiers</a:t>
            </a:r>
            <a:endParaRPr/>
          </a:p>
          <a:p>
            <a:pPr marL="0" marR="0" lvl="1" indent="0" algn="l" rtl="0">
              <a:spcBef>
                <a:spcPts val="0"/>
              </a:spcBef>
              <a:spcAft>
                <a:spcPts val="0"/>
              </a:spcAft>
              <a:buSzPts val="1800"/>
              <a:buFont typeface="Arial"/>
              <a:buNone/>
            </a:pPr>
            <a:r>
              <a:rPr lang="en-US" sz="1800" b="0" i="0" u="none" strike="noStrike" cap="none"/>
              <a:t>All methods in an interface are </a:t>
            </a:r>
            <a:r>
              <a:rPr lang="en-US" sz="1800" b="0" i="0" u="none" strike="noStrike" cap="none">
                <a:latin typeface="Courier New"/>
                <a:ea typeface="Courier New"/>
                <a:cs typeface="Courier New"/>
                <a:sym typeface="Courier New"/>
              </a:rPr>
              <a:t>public</a:t>
            </a:r>
            <a:r>
              <a:rPr lang="en-US" sz="1800" b="0" i="0" u="none" strike="noStrike" cap="none"/>
              <a:t>, even if you forget to declare them as </a:t>
            </a:r>
            <a:r>
              <a:rPr lang="en-US" sz="1800" b="0" i="0" u="none" strike="noStrike" cap="none">
                <a:latin typeface="Courier New"/>
                <a:ea typeface="Courier New"/>
                <a:cs typeface="Courier New"/>
                <a:sym typeface="Courier New"/>
              </a:rPr>
              <a:t>public</a:t>
            </a:r>
            <a:r>
              <a:rPr lang="en-US" sz="1800" b="0" i="0" u="none" strike="noStrike" cap="none"/>
              <a:t>. You may not declare methods as </a:t>
            </a:r>
            <a:r>
              <a:rPr lang="en-US" sz="1800" b="0" i="0" u="none" strike="noStrike" cap="none">
                <a:latin typeface="Courier New"/>
                <a:ea typeface="Courier New"/>
                <a:cs typeface="Courier New"/>
                <a:sym typeface="Courier New"/>
              </a:rPr>
              <a:t>private</a:t>
            </a:r>
            <a:r>
              <a:rPr lang="en-US" sz="1800" b="0" i="0" u="none" strike="noStrike" cap="none"/>
              <a:t> or </a:t>
            </a:r>
            <a:r>
              <a:rPr lang="en-US" sz="1800" b="0" i="0" u="none" strike="noStrike" cap="none">
                <a:latin typeface="Courier New"/>
                <a:ea typeface="Courier New"/>
                <a:cs typeface="Courier New"/>
                <a:sym typeface="Courier New"/>
              </a:rPr>
              <a:t>protected</a:t>
            </a:r>
            <a:r>
              <a:rPr lang="en-US" sz="1800" b="0" i="0" u="none" strike="noStrike" cap="none"/>
              <a:t> in an interface.</a:t>
            </a:r>
            <a:endParaRPr/>
          </a:p>
          <a:p>
            <a:pPr marL="0" marR="0" lvl="1" indent="0" algn="l" rtl="0">
              <a:spcBef>
                <a:spcPts val="0"/>
              </a:spcBef>
              <a:spcAft>
                <a:spcPts val="0"/>
              </a:spcAft>
              <a:buSzPts val="1800"/>
              <a:buFont typeface="Arial"/>
              <a:buNone/>
            </a:pPr>
            <a:r>
              <a:rPr lang="en-US" sz="1800" b="1" i="0" u="none" strike="noStrike" cap="none"/>
              <a:t>Abstract Modifier</a:t>
            </a:r>
            <a:endParaRPr/>
          </a:p>
          <a:p>
            <a:pPr marL="0" marR="0" lvl="1" indent="0" algn="l" rtl="0">
              <a:spcBef>
                <a:spcPts val="0"/>
              </a:spcBef>
              <a:spcAft>
                <a:spcPts val="0"/>
              </a:spcAft>
              <a:buSzPts val="1800"/>
              <a:buFont typeface="Arial"/>
              <a:buNone/>
            </a:pPr>
            <a:r>
              <a:rPr lang="en-US" sz="1800" b="0" i="0" u="none" strike="noStrike" cap="none"/>
              <a:t>Because all methods are implicitly </a:t>
            </a:r>
            <a:r>
              <a:rPr lang="en-US" sz="1800" b="0" i="0" u="none" strike="noStrike" cap="none">
                <a:latin typeface="Courier New"/>
                <a:ea typeface="Courier New"/>
                <a:cs typeface="Courier New"/>
                <a:sym typeface="Courier New"/>
              </a:rPr>
              <a:t>abstract</a:t>
            </a:r>
            <a:r>
              <a:rPr lang="en-US" sz="1800" b="0" i="0" u="none" strike="noStrike" cap="none"/>
              <a:t>, it is redundant (but allowed) to declare a method as </a:t>
            </a:r>
            <a:r>
              <a:rPr lang="en-US" sz="1800" b="0" i="0" u="none" strike="noStrike" cap="none">
                <a:latin typeface="Courier New"/>
                <a:ea typeface="Courier New"/>
                <a:cs typeface="Courier New"/>
                <a:sym typeface="Courier New"/>
              </a:rPr>
              <a:t>abstract</a:t>
            </a:r>
            <a:r>
              <a:rPr lang="en-US" sz="1800" b="0" i="0" u="none" strike="noStrike" cap="none"/>
              <a:t>. Because all interface methods are abstract, you may not provide any method implementation, not even an empty set of braces.</a:t>
            </a:r>
            <a:endParaRPr/>
          </a:p>
          <a:p>
            <a:pPr marL="0" marR="0" lvl="1" indent="0" algn="l" rtl="0">
              <a:spcBef>
                <a:spcPts val="0"/>
              </a:spcBef>
              <a:spcAft>
                <a:spcPts val="0"/>
              </a:spcAft>
              <a:buSzPts val="1800"/>
              <a:buFont typeface="Arial"/>
              <a:buNone/>
            </a:pPr>
            <a:r>
              <a:rPr lang="en-US" sz="1800" b="1" i="0" u="none" strike="noStrike" cap="none"/>
              <a:t>Implement Multiple Interfaces</a:t>
            </a:r>
            <a:endParaRPr/>
          </a:p>
          <a:p>
            <a:pPr marL="0" marR="0" lvl="1" indent="0" algn="l" rtl="0">
              <a:spcBef>
                <a:spcPts val="0"/>
              </a:spcBef>
              <a:spcAft>
                <a:spcPts val="0"/>
              </a:spcAft>
              <a:buSzPts val="1800"/>
              <a:buFont typeface="Arial"/>
              <a:buNone/>
            </a:pPr>
            <a:r>
              <a:rPr lang="en-US" sz="1800" b="0" i="0" u="none" strike="noStrike" cap="none"/>
              <a:t>A class can implement more than one interface in a comma-separated list at the end of the class declaration.</a:t>
            </a:r>
            <a:endParaRPr/>
          </a:p>
        </p:txBody>
      </p:sp>
      <p:sp>
        <p:nvSpPr>
          <p:cNvPr id="1453" name="Google Shape;1453;g40a120c017_0_962: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6 - </a:t>
            </a:r>
            <a:fld id="{00000000-1234-1234-1234-123412341234}" type="slidenum">
              <a:rPr lang="en-US" sz="1100" b="1" i="0" u="none">
                <a:solidFill>
                  <a:srgbClr val="000000"/>
                </a:solidFill>
                <a:latin typeface="Arial"/>
                <a:ea typeface="Arial"/>
                <a:cs typeface="Arial"/>
                <a:sym typeface="Arial"/>
              </a:rPr>
              <a:t>156</a:t>
            </a:fld>
            <a:endParaRPr/>
          </a:p>
        </p:txBody>
      </p:sp>
    </p:spTree>
    <p:extLst>
      <p:ext uri="{BB962C8B-B14F-4D97-AF65-F5344CB8AC3E}">
        <p14:creationId xmlns:p14="http://schemas.microsoft.com/office/powerpoint/2010/main" val="2855010118"/>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9"/>
        <p:cNvGrpSpPr/>
        <p:nvPr/>
      </p:nvGrpSpPr>
      <p:grpSpPr>
        <a:xfrm>
          <a:off x="0" y="0"/>
          <a:ext cx="0" cy="0"/>
          <a:chOff x="0" y="0"/>
          <a:chExt cx="0" cy="0"/>
        </a:xfrm>
      </p:grpSpPr>
      <p:sp>
        <p:nvSpPr>
          <p:cNvPr id="1460" name="Google Shape;1460;g40a120c017_0_969: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461" name="Google Shape;1461;g40a120c017_0_969: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On the class declaration line, the implements keyword specifies the </a:t>
            </a:r>
            <a:r>
              <a:rPr lang="en-US" sz="1800" b="0" i="0" u="none" strike="noStrike" cap="none">
                <a:latin typeface="Courier New"/>
                <a:ea typeface="Courier New"/>
                <a:cs typeface="Courier New"/>
                <a:sym typeface="Courier New"/>
              </a:rPr>
              <a:t>SalesCalcs</a:t>
            </a:r>
            <a:r>
              <a:rPr lang="en-US" sz="1800" b="0" i="0" u="none" strike="noStrike" cap="none"/>
              <a:t> interface for this class. Each of the methods specified by </a:t>
            </a:r>
            <a:r>
              <a:rPr lang="en-US" sz="1800" b="0" i="0" u="none" strike="noStrike" cap="none">
                <a:latin typeface="Courier New"/>
                <a:ea typeface="Courier New"/>
                <a:cs typeface="Courier New"/>
                <a:sym typeface="Courier New"/>
              </a:rPr>
              <a:t>SalesCalcs</a:t>
            </a:r>
            <a:r>
              <a:rPr lang="en-US" sz="1800" b="0" i="0" u="none" strike="noStrike" cap="none"/>
              <a:t> must be implemented.  However, how the methods are implemented may differ from class to class. The only requirement is that the method signature matches. This allows the cost or sales price calculations to differ between classes.</a:t>
            </a:r>
            <a:endParaRPr/>
          </a:p>
        </p:txBody>
      </p:sp>
      <p:sp>
        <p:nvSpPr>
          <p:cNvPr id="1462" name="Google Shape;1462;g40a120c017_0_969: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6 - </a:t>
            </a:r>
            <a:fld id="{00000000-1234-1234-1234-123412341234}" type="slidenum">
              <a:rPr lang="en-US" sz="1100" b="1" i="0" u="none">
                <a:solidFill>
                  <a:srgbClr val="000000"/>
                </a:solidFill>
                <a:latin typeface="Arial"/>
                <a:ea typeface="Arial"/>
                <a:cs typeface="Arial"/>
                <a:sym typeface="Arial"/>
              </a:rPr>
              <a:t>157</a:t>
            </a:fld>
            <a:endParaRPr/>
          </a:p>
        </p:txBody>
      </p:sp>
    </p:spTree>
    <p:extLst>
      <p:ext uri="{BB962C8B-B14F-4D97-AF65-F5344CB8AC3E}">
        <p14:creationId xmlns:p14="http://schemas.microsoft.com/office/powerpoint/2010/main" val="3307478854"/>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8"/>
        <p:cNvGrpSpPr/>
        <p:nvPr/>
      </p:nvGrpSpPr>
      <p:grpSpPr>
        <a:xfrm>
          <a:off x="0" y="0"/>
          <a:ext cx="0" cy="0"/>
          <a:chOff x="0" y="0"/>
          <a:chExt cx="0" cy="0"/>
        </a:xfrm>
      </p:grpSpPr>
      <p:sp>
        <p:nvSpPr>
          <p:cNvPr id="1469" name="Google Shape;1469;g40a120c017_0_976: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470" name="Google Shape;1470;g40a120c017_0_976: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Because </a:t>
            </a:r>
            <a:r>
              <a:rPr lang="en-US" sz="1800" b="0" i="0" u="none" strike="noStrike" cap="none">
                <a:latin typeface="Courier New"/>
                <a:ea typeface="Courier New"/>
                <a:cs typeface="Courier New"/>
                <a:sym typeface="Courier New"/>
              </a:rPr>
              <a:t>CrushedRock</a:t>
            </a:r>
            <a:r>
              <a:rPr lang="en-US" sz="1800" b="0" i="0" u="none" strike="noStrike" cap="none"/>
              <a:t> implements </a:t>
            </a:r>
            <a:r>
              <a:rPr lang="en-US" sz="1800" b="0" i="0" u="none" strike="noStrike" cap="none">
                <a:latin typeface="Courier New"/>
                <a:ea typeface="Courier New"/>
                <a:cs typeface="Courier New"/>
                <a:sym typeface="Courier New"/>
              </a:rPr>
              <a:t>SalesCalcs</a:t>
            </a:r>
            <a:r>
              <a:rPr lang="en-US" sz="1800" b="0" i="0" u="none" strike="noStrike" cap="none"/>
              <a:t>, a </a:t>
            </a:r>
            <a:r>
              <a:rPr lang="en-US" sz="1800" b="0" i="0" u="none" strike="noStrike" cap="none">
                <a:latin typeface="Courier New"/>
                <a:ea typeface="Courier New"/>
                <a:cs typeface="Courier New"/>
                <a:sym typeface="Courier New"/>
              </a:rPr>
              <a:t>SalesCalcs</a:t>
            </a:r>
            <a:r>
              <a:rPr lang="en-US" sz="1800" b="0" i="0" u="none" strike="noStrike" cap="none"/>
              <a:t> reference can be used to access the data of a </a:t>
            </a:r>
            <a:r>
              <a:rPr lang="en-US" sz="1800" b="0" i="0" u="none" strike="noStrike" cap="none">
                <a:latin typeface="Courier New"/>
                <a:ea typeface="Courier New"/>
                <a:cs typeface="Courier New"/>
                <a:sym typeface="Courier New"/>
              </a:rPr>
              <a:t>CrushedRock</a:t>
            </a:r>
            <a:r>
              <a:rPr lang="en-US" sz="1800" b="0" i="0" u="none" strike="noStrike" cap="none"/>
              <a:t> object.</a:t>
            </a:r>
            <a:endParaRPr/>
          </a:p>
        </p:txBody>
      </p:sp>
      <p:sp>
        <p:nvSpPr>
          <p:cNvPr id="1471" name="Google Shape;1471;g40a120c017_0_976: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6 - </a:t>
            </a:r>
            <a:fld id="{00000000-1234-1234-1234-123412341234}" type="slidenum">
              <a:rPr lang="en-US" sz="1100" b="1" i="0" u="none">
                <a:solidFill>
                  <a:srgbClr val="000000"/>
                </a:solidFill>
                <a:latin typeface="Arial"/>
                <a:ea typeface="Arial"/>
                <a:cs typeface="Arial"/>
                <a:sym typeface="Arial"/>
              </a:rPr>
              <a:t>158</a:t>
            </a:fld>
            <a:endParaRPr/>
          </a:p>
        </p:txBody>
      </p:sp>
    </p:spTree>
    <p:extLst>
      <p:ext uri="{BB962C8B-B14F-4D97-AF65-F5344CB8AC3E}">
        <p14:creationId xmlns:p14="http://schemas.microsoft.com/office/powerpoint/2010/main" val="1866063508"/>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8"/>
        <p:cNvGrpSpPr/>
        <p:nvPr/>
      </p:nvGrpSpPr>
      <p:grpSpPr>
        <a:xfrm>
          <a:off x="0" y="0"/>
          <a:ext cx="0" cy="0"/>
          <a:chOff x="0" y="0"/>
          <a:chExt cx="0" cy="0"/>
        </a:xfrm>
      </p:grpSpPr>
      <p:sp>
        <p:nvSpPr>
          <p:cNvPr id="1479" name="Google Shape;1479;g40a120c017_0_984: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480" name="Google Shape;1480;g40a120c017_0_984: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Because all three classes share a common interface, a list of different classes like the above can be created and processed in the same way.</a:t>
            </a:r>
            <a:endParaRPr/>
          </a:p>
        </p:txBody>
      </p:sp>
      <p:sp>
        <p:nvSpPr>
          <p:cNvPr id="1481" name="Google Shape;1481;g40a120c017_0_984: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6 - </a:t>
            </a:r>
            <a:fld id="{00000000-1234-1234-1234-123412341234}" type="slidenum">
              <a:rPr lang="en-US" sz="1100" b="1" i="0" u="none">
                <a:solidFill>
                  <a:srgbClr val="000000"/>
                </a:solidFill>
                <a:latin typeface="Arial"/>
                <a:ea typeface="Arial"/>
                <a:cs typeface="Arial"/>
                <a:sym typeface="Arial"/>
              </a:rPr>
              <a:t>159</a:t>
            </a:fld>
            <a:endParaRPr/>
          </a:p>
        </p:txBody>
      </p:sp>
    </p:spTree>
    <p:extLst>
      <p:ext uri="{BB962C8B-B14F-4D97-AF65-F5344CB8AC3E}">
        <p14:creationId xmlns:p14="http://schemas.microsoft.com/office/powerpoint/2010/main" val="4293304213"/>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7"/>
        <p:cNvGrpSpPr/>
        <p:nvPr/>
      </p:nvGrpSpPr>
      <p:grpSpPr>
        <a:xfrm>
          <a:off x="0" y="0"/>
          <a:ext cx="0" cy="0"/>
          <a:chOff x="0" y="0"/>
          <a:chExt cx="0" cy="0"/>
        </a:xfrm>
      </p:grpSpPr>
      <p:sp>
        <p:nvSpPr>
          <p:cNvPr id="1488" name="Google Shape;1488;g40a120c017_0_991: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489" name="Google Shape;1489;g40a120c017_0_991: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Instead of having to write a method to print the data from each class, the interface reference allows you to retrieve the data from all three classes.</a:t>
            </a:r>
            <a:endParaRPr/>
          </a:p>
        </p:txBody>
      </p:sp>
      <p:sp>
        <p:nvSpPr>
          <p:cNvPr id="1490" name="Google Shape;1490;g40a120c017_0_991: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6 - </a:t>
            </a:r>
            <a:fld id="{00000000-1234-1234-1234-123412341234}" type="slidenum">
              <a:rPr lang="en-US" sz="1100" b="1" i="0" u="none">
                <a:solidFill>
                  <a:srgbClr val="000000"/>
                </a:solidFill>
                <a:latin typeface="Arial"/>
                <a:ea typeface="Arial"/>
                <a:cs typeface="Arial"/>
                <a:sym typeface="Arial"/>
              </a:rPr>
              <a:t>160</a:t>
            </a:fld>
            <a:endParaRPr/>
          </a:p>
        </p:txBody>
      </p:sp>
    </p:spTree>
    <p:extLst>
      <p:ext uri="{BB962C8B-B14F-4D97-AF65-F5344CB8AC3E}">
        <p14:creationId xmlns:p14="http://schemas.microsoft.com/office/powerpoint/2010/main" val="6756530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05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
              <a:t>Why OpenJDK Is Important</a:t>
            </a:r>
          </a:p>
          <a:p>
            <a:pPr lvl="1"/>
            <a:r>
              <a:rPr lang="en-US" altLang=""/>
              <a:t>Because it is open source, OpenJDK enables users to port Java to operating systems and hardware platforms of their choosing. Ports are underway for many platforms (besides those already supported) including FreeBSD, OpenBSD, NetBSD, and MacOS X.</a:t>
            </a:r>
          </a:p>
        </p:txBody>
      </p:sp>
      <p:sp>
        <p:nvSpPr>
          <p:cNvPr id="40963" name="Slide Image Placeholder 6"/>
          <p:cNvSpPr>
            <a:spLocks noGrp="1" noRot="1" noChangeAspect="1" noTextEdit="1"/>
          </p:cNvSpPr>
          <p:nvPr>
            <p:ph type="sldImg"/>
          </p:nvPr>
        </p:nvSpPr>
        <p:spPr>
          <a:xfrm>
            <a:off x="477838" y="463550"/>
            <a:ext cx="6035675" cy="4525963"/>
          </a:xfrm>
          <a:ln/>
        </p:spPr>
      </p:sp>
      <p:sp>
        <p:nvSpPr>
          <p:cNvPr id="40964" name="Footer Placeholder 5"/>
          <p:cNvSpPr>
            <a:spLocks noGrp="1"/>
          </p:cNvSpPr>
          <p:nvPr>
            <p:ph type="ftr" sz="quarter" idx="4"/>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it-IT" altLang=""/>
              <a:t>Java SE 8 Programming   1 - </a:t>
            </a:r>
            <a:fld id="{BBB2ADFA-98C8-4B24-945B-B31DE2A4690C}" type="slidenum">
              <a:rPr lang="en-US" altLang="" smtClean="0"/>
              <a:pPr eaLnBrk="1" hangingPunct="1"/>
              <a:t>17</a:t>
            </a:fld>
            <a:endParaRPr lang="en-US" altLang=""/>
          </a:p>
        </p:txBody>
      </p:sp>
    </p:spTree>
    <p:extLst>
      <p:ext uri="{BB962C8B-B14F-4D97-AF65-F5344CB8AC3E}">
        <p14:creationId xmlns:p14="http://schemas.microsoft.com/office/powerpoint/2010/main" val="497834852"/>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6"/>
        <p:cNvGrpSpPr/>
        <p:nvPr/>
      </p:nvGrpSpPr>
      <p:grpSpPr>
        <a:xfrm>
          <a:off x="0" y="0"/>
          <a:ext cx="0" cy="0"/>
          <a:chOff x="0" y="0"/>
          <a:chExt cx="0" cy="0"/>
        </a:xfrm>
      </p:grpSpPr>
      <p:sp>
        <p:nvSpPr>
          <p:cNvPr id="1497" name="Google Shape;1497;g40a120c017_0_998: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498" name="Google Shape;1498;g40a120c017_0_998: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Java 8 adds </a:t>
            </a:r>
            <a:r>
              <a:rPr lang="en-US" sz="1800" b="0" i="0" u="none" strike="noStrike" cap="none">
                <a:latin typeface="Courier New"/>
                <a:ea typeface="Courier New"/>
                <a:cs typeface="Courier New"/>
                <a:sym typeface="Courier New"/>
              </a:rPr>
              <a:t>default</a:t>
            </a:r>
            <a:r>
              <a:rPr lang="en-US" sz="1800" b="0" i="0" u="none" strike="noStrike" cap="none"/>
              <a:t> methods as a new feature. Using the </a:t>
            </a:r>
            <a:r>
              <a:rPr lang="en-US" sz="1800" b="0" i="0" u="none" strike="noStrike" cap="none">
                <a:latin typeface="Courier New"/>
                <a:ea typeface="Courier New"/>
                <a:cs typeface="Courier New"/>
                <a:sym typeface="Courier New"/>
              </a:rPr>
              <a:t>default</a:t>
            </a:r>
            <a:r>
              <a:rPr lang="en-US" sz="1800" b="0" i="0" u="none" strike="noStrike" cap="none"/>
              <a:t> keyword allows you to provide fully implemented methods to all implementing classes. The above example shows how the item report, which was implemented as a separate class earlier, can be fully implemented as a default method. Now all three classes automatically get a fully implemented </a:t>
            </a:r>
            <a:r>
              <a:rPr lang="en-US" sz="1800" b="0" i="0" u="none" strike="noStrike" cap="none">
                <a:latin typeface="Courier New"/>
                <a:ea typeface="Courier New"/>
                <a:cs typeface="Courier New"/>
                <a:sym typeface="Courier New"/>
              </a:rPr>
              <a:t>printItemReport</a:t>
            </a:r>
            <a:r>
              <a:rPr lang="en-US" sz="1800" b="0" i="0" u="none" strike="noStrike" cap="none"/>
              <a:t> method.</a:t>
            </a:r>
            <a:endParaRPr/>
          </a:p>
          <a:p>
            <a:pPr marL="0" marR="0" lvl="1" indent="0" algn="l" rtl="0">
              <a:spcBef>
                <a:spcPts val="0"/>
              </a:spcBef>
              <a:spcAft>
                <a:spcPts val="0"/>
              </a:spcAft>
              <a:buSzPts val="1800"/>
              <a:buFont typeface="Arial"/>
              <a:buNone/>
            </a:pPr>
            <a:r>
              <a:rPr lang="en-US" sz="1800" b="0" i="0" u="none" strike="noStrike" cap="none"/>
              <a:t>The feature was added to simplify the development of APIs that rely heavily on interfaces. Before, simply adding a new method breaks all implementing and extended classes. Now, default methods can be added or changed without harming API hierarchies. </a:t>
            </a:r>
            <a:endParaRPr/>
          </a:p>
        </p:txBody>
      </p:sp>
      <p:sp>
        <p:nvSpPr>
          <p:cNvPr id="1499" name="Google Shape;1499;g40a120c017_0_998: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6 - </a:t>
            </a:r>
            <a:fld id="{00000000-1234-1234-1234-123412341234}" type="slidenum">
              <a:rPr lang="en-US" sz="1100" b="1" i="0" u="none">
                <a:solidFill>
                  <a:srgbClr val="000000"/>
                </a:solidFill>
                <a:latin typeface="Arial"/>
                <a:ea typeface="Arial"/>
                <a:cs typeface="Arial"/>
                <a:sym typeface="Arial"/>
              </a:rPr>
              <a:t>161</a:t>
            </a:fld>
            <a:endParaRPr/>
          </a:p>
        </p:txBody>
      </p:sp>
    </p:spTree>
    <p:extLst>
      <p:ext uri="{BB962C8B-B14F-4D97-AF65-F5344CB8AC3E}">
        <p14:creationId xmlns:p14="http://schemas.microsoft.com/office/powerpoint/2010/main" val="3790454436"/>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5"/>
        <p:cNvGrpSpPr/>
        <p:nvPr/>
      </p:nvGrpSpPr>
      <p:grpSpPr>
        <a:xfrm>
          <a:off x="0" y="0"/>
          <a:ext cx="0" cy="0"/>
          <a:chOff x="0" y="0"/>
          <a:chExt cx="0" cy="0"/>
        </a:xfrm>
      </p:grpSpPr>
      <p:sp>
        <p:nvSpPr>
          <p:cNvPr id="1506" name="Google Shape;1506;g40a120c017_0_1005: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507" name="Google Shape;1507;g40a120c017_0_1005: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Printing the report now involves simply calling the </a:t>
            </a:r>
            <a:r>
              <a:rPr lang="en-US" sz="1800" b="0" i="0" u="none" strike="noStrike" cap="none">
                <a:latin typeface="Courier New"/>
                <a:ea typeface="Courier New"/>
                <a:cs typeface="Courier New"/>
                <a:sym typeface="Courier New"/>
              </a:rPr>
              <a:t>printItemReport</a:t>
            </a:r>
            <a:r>
              <a:rPr lang="en-US" sz="1800" b="0" i="0" u="none" strike="noStrike" cap="none"/>
              <a:t> method.</a:t>
            </a:r>
            <a:endParaRPr/>
          </a:p>
        </p:txBody>
      </p:sp>
      <p:sp>
        <p:nvSpPr>
          <p:cNvPr id="1508" name="Google Shape;1508;g40a120c017_0_1005: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6 - </a:t>
            </a:r>
            <a:fld id="{00000000-1234-1234-1234-123412341234}" type="slidenum">
              <a:rPr lang="en-US" sz="1100" b="1" i="0" u="none">
                <a:solidFill>
                  <a:srgbClr val="000000"/>
                </a:solidFill>
                <a:latin typeface="Arial"/>
                <a:ea typeface="Arial"/>
                <a:cs typeface="Arial"/>
                <a:sym typeface="Arial"/>
              </a:rPr>
              <a:t>162</a:t>
            </a:fld>
            <a:endParaRPr/>
          </a:p>
        </p:txBody>
      </p:sp>
    </p:spTree>
    <p:extLst>
      <p:ext uri="{BB962C8B-B14F-4D97-AF65-F5344CB8AC3E}">
        <p14:creationId xmlns:p14="http://schemas.microsoft.com/office/powerpoint/2010/main" val="1988537316"/>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4"/>
        <p:cNvGrpSpPr/>
        <p:nvPr/>
      </p:nvGrpSpPr>
      <p:grpSpPr>
        <a:xfrm>
          <a:off x="0" y="0"/>
          <a:ext cx="0" cy="0"/>
          <a:chOff x="0" y="0"/>
          <a:chExt cx="0" cy="0"/>
        </a:xfrm>
      </p:grpSpPr>
      <p:sp>
        <p:nvSpPr>
          <p:cNvPr id="1515" name="Google Shape;1515;g40a120c017_0_1012: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516" name="Google Shape;1516;g40a120c017_0_1012: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This is a convenience feature. Now you can include a helper method, like the above, in an interface instead of in a separate class.</a:t>
            </a:r>
            <a:endParaRPr/>
          </a:p>
          <a:p>
            <a:pPr marL="0" marR="0" lvl="1" indent="0" algn="l" rtl="0">
              <a:spcBef>
                <a:spcPts val="0"/>
              </a:spcBef>
              <a:spcAft>
                <a:spcPts val="0"/>
              </a:spcAft>
              <a:buSzPts val="1800"/>
              <a:buFont typeface="Arial"/>
              <a:buNone/>
            </a:pPr>
            <a:r>
              <a:rPr lang="en-US" sz="1800" b="0" i="0" u="none" strike="noStrike" cap="none"/>
              <a:t>Here is an example of calling the method:</a:t>
            </a:r>
            <a:endParaRPr/>
          </a:p>
          <a:p>
            <a:pPr marL="0" marR="0" lvl="1" indent="0" algn="l" rtl="0">
              <a:spcBef>
                <a:spcPts val="0"/>
              </a:spcBef>
              <a:spcAft>
                <a:spcPts val="0"/>
              </a:spcAft>
              <a:buSzPts val="1800"/>
              <a:buFont typeface="Courier New"/>
              <a:buNone/>
            </a:pPr>
            <a:r>
              <a:rPr lang="en-US" sz="1800" b="0" i="0" u="none" strike="noStrike" cap="none">
                <a:latin typeface="Courier New"/>
                <a:ea typeface="Courier New"/>
                <a:cs typeface="Courier New"/>
                <a:sym typeface="Courier New"/>
              </a:rPr>
              <a:t>SalesCalcs.printItemArray(itemList);</a:t>
            </a:r>
            <a:endParaRPr/>
          </a:p>
        </p:txBody>
      </p:sp>
      <p:sp>
        <p:nvSpPr>
          <p:cNvPr id="1517" name="Google Shape;1517;g40a120c017_0_1012: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6 - </a:t>
            </a:r>
            <a:fld id="{00000000-1234-1234-1234-123412341234}" type="slidenum">
              <a:rPr lang="en-US" sz="1100" b="1" i="0" u="none">
                <a:solidFill>
                  <a:srgbClr val="000000"/>
                </a:solidFill>
                <a:latin typeface="Arial"/>
                <a:ea typeface="Arial"/>
                <a:cs typeface="Arial"/>
                <a:sym typeface="Arial"/>
              </a:rPr>
              <a:t>163</a:t>
            </a:fld>
            <a:endParaRPr/>
          </a:p>
        </p:txBody>
      </p:sp>
    </p:spTree>
    <p:extLst>
      <p:ext uri="{BB962C8B-B14F-4D97-AF65-F5344CB8AC3E}">
        <p14:creationId xmlns:p14="http://schemas.microsoft.com/office/powerpoint/2010/main" val="3373459414"/>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3"/>
        <p:cNvGrpSpPr/>
        <p:nvPr/>
      </p:nvGrpSpPr>
      <p:grpSpPr>
        <a:xfrm>
          <a:off x="0" y="0"/>
          <a:ext cx="0" cy="0"/>
          <a:chOff x="0" y="0"/>
          <a:chExt cx="0" cy="0"/>
        </a:xfrm>
      </p:grpSpPr>
      <p:sp>
        <p:nvSpPr>
          <p:cNvPr id="1524" name="Google Shape;1524;g40a120c017_0_1019: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525" name="Google Shape;1525;g40a120c017_0_1019:notes"/>
          <p:cNvSpPr txBox="1">
            <a:spLocks noGrp="1"/>
          </p:cNvSpPr>
          <p:nvPr>
            <p:ph type="body" idx="1"/>
          </p:nvPr>
        </p:nvSpPr>
        <p:spPr>
          <a:xfrm>
            <a:off x="547687" y="5278437"/>
            <a:ext cx="5943600" cy="3198900"/>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Constant fields are permitted in an interface. When you declare a field in an interface, it is implicitly </a:t>
            </a:r>
            <a:r>
              <a:rPr lang="en-US" sz="1800" b="0" i="0" u="none" strike="noStrike" cap="none">
                <a:latin typeface="Courier New"/>
                <a:ea typeface="Courier New"/>
                <a:cs typeface="Courier New"/>
                <a:sym typeface="Courier New"/>
              </a:rPr>
              <a:t>public</a:t>
            </a:r>
            <a:r>
              <a:rPr lang="en-US" sz="1800" b="0" i="0" u="none" strike="noStrike" cap="none"/>
              <a:t>, </a:t>
            </a:r>
            <a:r>
              <a:rPr lang="en-US" sz="1800" b="0" i="0" u="none" strike="noStrike" cap="none">
                <a:latin typeface="Courier New"/>
                <a:ea typeface="Courier New"/>
                <a:cs typeface="Courier New"/>
                <a:sym typeface="Courier New"/>
              </a:rPr>
              <a:t>static</a:t>
            </a:r>
            <a:r>
              <a:rPr lang="en-US" sz="1800" b="0" i="0" u="none" strike="noStrike" cap="none"/>
              <a:t>, and </a:t>
            </a:r>
            <a:r>
              <a:rPr lang="en-US" sz="1800" b="0" i="0" u="none" strike="noStrike" cap="none">
                <a:latin typeface="Courier New"/>
                <a:ea typeface="Courier New"/>
                <a:cs typeface="Courier New"/>
                <a:sym typeface="Courier New"/>
              </a:rPr>
              <a:t>final</a:t>
            </a:r>
            <a:r>
              <a:rPr lang="en-US" sz="1800" b="0" i="0" u="none" strike="noStrike" cap="none"/>
              <a:t>. You may redundantly specify these modifiers.</a:t>
            </a:r>
            <a:endParaRPr/>
          </a:p>
        </p:txBody>
      </p:sp>
      <p:sp>
        <p:nvSpPr>
          <p:cNvPr id="1526" name="Google Shape;1526;g40a120c017_0_1019: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6 - </a:t>
            </a:r>
            <a:fld id="{00000000-1234-1234-1234-123412341234}" type="slidenum">
              <a:rPr lang="en-US" sz="1100" b="1" i="0" u="none">
                <a:solidFill>
                  <a:srgbClr val="000000"/>
                </a:solidFill>
                <a:latin typeface="Arial"/>
                <a:ea typeface="Arial"/>
                <a:cs typeface="Arial"/>
                <a:sym typeface="Arial"/>
              </a:rPr>
              <a:t>164</a:t>
            </a:fld>
            <a:endParaRPr/>
          </a:p>
        </p:txBody>
      </p:sp>
    </p:spTree>
    <p:extLst>
      <p:ext uri="{BB962C8B-B14F-4D97-AF65-F5344CB8AC3E}">
        <p14:creationId xmlns:p14="http://schemas.microsoft.com/office/powerpoint/2010/main" val="409126213"/>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3"/>
        <p:cNvGrpSpPr/>
        <p:nvPr/>
      </p:nvGrpSpPr>
      <p:grpSpPr>
        <a:xfrm>
          <a:off x="0" y="0"/>
          <a:ext cx="0" cy="0"/>
          <a:chOff x="0" y="0"/>
          <a:chExt cx="0" cy="0"/>
        </a:xfrm>
      </p:grpSpPr>
      <p:sp>
        <p:nvSpPr>
          <p:cNvPr id="1534" name="Google Shape;1534;g40a120c017_0_1027: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535" name="Google Shape;1535;g40a120c017_0_1027:notes"/>
          <p:cNvSpPr txBox="1">
            <a:spLocks noGrp="1"/>
          </p:cNvSpPr>
          <p:nvPr>
            <p:ph type="body" idx="1"/>
          </p:nvPr>
        </p:nvSpPr>
        <p:spPr>
          <a:xfrm>
            <a:off x="547687" y="5278437"/>
            <a:ext cx="5943600" cy="31989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None/>
            </a:pPr>
            <a:endParaRPr sz="1800" b="0" i="0" u="none" strike="noStrike" cap="none"/>
          </a:p>
        </p:txBody>
      </p:sp>
      <p:sp>
        <p:nvSpPr>
          <p:cNvPr id="1536" name="Google Shape;1536;g40a120c017_0_1027: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6 - </a:t>
            </a:r>
            <a:fld id="{00000000-1234-1234-1234-123412341234}" type="slidenum">
              <a:rPr lang="en-US" sz="1100" b="1" i="0" u="none">
                <a:solidFill>
                  <a:srgbClr val="000000"/>
                </a:solidFill>
                <a:latin typeface="Arial"/>
                <a:ea typeface="Arial"/>
                <a:cs typeface="Arial"/>
                <a:sym typeface="Arial"/>
              </a:rPr>
              <a:t>165</a:t>
            </a:fld>
            <a:endParaRPr/>
          </a:p>
        </p:txBody>
      </p:sp>
    </p:spTree>
    <p:extLst>
      <p:ext uri="{BB962C8B-B14F-4D97-AF65-F5344CB8AC3E}">
        <p14:creationId xmlns:p14="http://schemas.microsoft.com/office/powerpoint/2010/main" val="4262472989"/>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2"/>
        <p:cNvGrpSpPr/>
        <p:nvPr/>
      </p:nvGrpSpPr>
      <p:grpSpPr>
        <a:xfrm>
          <a:off x="0" y="0"/>
          <a:ext cx="0" cy="0"/>
          <a:chOff x="0" y="0"/>
          <a:chExt cx="0" cy="0"/>
        </a:xfrm>
      </p:grpSpPr>
      <p:sp>
        <p:nvSpPr>
          <p:cNvPr id="1543" name="Google Shape;1543;g40a120c017_0_1034: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544" name="Google Shape;1544;g40a120c017_0_1034:notes"/>
          <p:cNvSpPr txBox="1">
            <a:spLocks noGrp="1"/>
          </p:cNvSpPr>
          <p:nvPr>
            <p:ph type="body" idx="1"/>
          </p:nvPr>
        </p:nvSpPr>
        <p:spPr>
          <a:xfrm>
            <a:off x="547687" y="5278437"/>
            <a:ext cx="5943600" cy="31989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SzPts val="1800"/>
              <a:buFont typeface="Arial"/>
              <a:buNone/>
            </a:pPr>
            <a:r>
              <a:rPr lang="en-US" sz="1800" b="0" i="0" u="none" strike="noStrike" cap="none"/>
              <a:t>Extends First</a:t>
            </a:r>
            <a:endParaRPr/>
          </a:p>
          <a:p>
            <a:pPr marL="0" marR="0" lvl="1" indent="0" algn="l" rtl="0">
              <a:spcBef>
                <a:spcPts val="0"/>
              </a:spcBef>
              <a:spcAft>
                <a:spcPts val="0"/>
              </a:spcAft>
              <a:buSzPts val="1800"/>
              <a:buFont typeface="Arial"/>
              <a:buNone/>
            </a:pPr>
            <a:r>
              <a:rPr lang="en-US" sz="1800" b="0" i="0" u="none" strike="noStrike" cap="none"/>
              <a:t>If you use both </a:t>
            </a:r>
            <a:r>
              <a:rPr lang="en-US" sz="1800" b="0" i="0" u="none" strike="noStrike" cap="none">
                <a:latin typeface="Courier New"/>
                <a:ea typeface="Courier New"/>
                <a:cs typeface="Courier New"/>
                <a:sym typeface="Courier New"/>
              </a:rPr>
              <a:t>extends</a:t>
            </a:r>
            <a:r>
              <a:rPr lang="en-US" sz="1800" b="0" i="0" u="none" strike="noStrike" cap="none"/>
              <a:t> and </a:t>
            </a:r>
            <a:r>
              <a:rPr lang="en-US" sz="1800" b="0" i="0" u="none" strike="noStrike" cap="none">
                <a:latin typeface="Courier New"/>
                <a:ea typeface="Courier New"/>
                <a:cs typeface="Courier New"/>
                <a:sym typeface="Courier New"/>
              </a:rPr>
              <a:t>implements</a:t>
            </a:r>
            <a:r>
              <a:rPr lang="en-US" sz="1800" b="0" i="0" u="none" strike="noStrike" cap="none"/>
              <a:t>, </a:t>
            </a:r>
            <a:r>
              <a:rPr lang="en-US" sz="1800" b="0" i="0" u="none" strike="noStrike" cap="none">
                <a:latin typeface="Courier New"/>
                <a:ea typeface="Courier New"/>
                <a:cs typeface="Courier New"/>
                <a:sym typeface="Courier New"/>
              </a:rPr>
              <a:t>extends</a:t>
            </a:r>
            <a:r>
              <a:rPr lang="en-US" sz="1800" b="0" i="0" u="none" strike="noStrike" cap="none"/>
              <a:t> must come first.</a:t>
            </a:r>
            <a:endParaRPr/>
          </a:p>
        </p:txBody>
      </p:sp>
      <p:sp>
        <p:nvSpPr>
          <p:cNvPr id="1545" name="Google Shape;1545;g40a120c017_0_1034: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6 - </a:t>
            </a:r>
            <a:fld id="{00000000-1234-1234-1234-123412341234}" type="slidenum">
              <a:rPr lang="en-US" sz="1100" b="1" i="0" u="none">
                <a:solidFill>
                  <a:srgbClr val="000000"/>
                </a:solidFill>
                <a:latin typeface="Arial"/>
                <a:ea typeface="Arial"/>
                <a:cs typeface="Arial"/>
                <a:sym typeface="Arial"/>
              </a:rPr>
              <a:t>166</a:t>
            </a:fld>
            <a:endParaRPr/>
          </a:p>
        </p:txBody>
      </p:sp>
    </p:spTree>
    <p:extLst>
      <p:ext uri="{BB962C8B-B14F-4D97-AF65-F5344CB8AC3E}">
        <p14:creationId xmlns:p14="http://schemas.microsoft.com/office/powerpoint/2010/main" val="3682940980"/>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1"/>
        <p:cNvGrpSpPr/>
        <p:nvPr/>
      </p:nvGrpSpPr>
      <p:grpSpPr>
        <a:xfrm>
          <a:off x="0" y="0"/>
          <a:ext cx="0" cy="0"/>
          <a:chOff x="0" y="0"/>
          <a:chExt cx="0" cy="0"/>
        </a:xfrm>
      </p:grpSpPr>
      <p:sp>
        <p:nvSpPr>
          <p:cNvPr id="1552" name="Google Shape;1552;g40a120c017_0_1041: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553" name="Google Shape;1553;g40a120c017_0_1041: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An interface like this with a single method is called a </a:t>
            </a:r>
            <a:r>
              <a:rPr lang="en-US" sz="1800" b="1" i="0" u="none" strike="noStrike" cap="none"/>
              <a:t>Functional Interface</a:t>
            </a:r>
            <a:r>
              <a:rPr lang="en-US" sz="1800" b="0" i="0" u="none" strike="noStrike" cap="none"/>
              <a:t>.</a:t>
            </a:r>
            <a:endParaRPr/>
          </a:p>
          <a:p>
            <a:pPr marL="0" marR="0" lvl="0" indent="0" algn="l" rtl="0">
              <a:spcBef>
                <a:spcPts val="0"/>
              </a:spcBef>
              <a:spcAft>
                <a:spcPts val="0"/>
              </a:spcAft>
              <a:buNone/>
            </a:pPr>
            <a:endParaRPr sz="1800" b="0" i="0" u="none" strike="noStrike" cap="none"/>
          </a:p>
        </p:txBody>
      </p:sp>
      <p:sp>
        <p:nvSpPr>
          <p:cNvPr id="1554" name="Google Shape;1554;g40a120c017_0_1041: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6 - </a:t>
            </a:r>
            <a:fld id="{00000000-1234-1234-1234-123412341234}" type="slidenum">
              <a:rPr lang="en-US" sz="1100" b="1" i="0" u="none">
                <a:solidFill>
                  <a:srgbClr val="000000"/>
                </a:solidFill>
                <a:latin typeface="Arial"/>
                <a:ea typeface="Arial"/>
                <a:cs typeface="Arial"/>
                <a:sym typeface="Arial"/>
              </a:rPr>
              <a:t>167</a:t>
            </a:fld>
            <a:endParaRPr/>
          </a:p>
        </p:txBody>
      </p:sp>
    </p:spTree>
    <p:extLst>
      <p:ext uri="{BB962C8B-B14F-4D97-AF65-F5344CB8AC3E}">
        <p14:creationId xmlns:p14="http://schemas.microsoft.com/office/powerpoint/2010/main" val="2616962599"/>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0"/>
        <p:cNvGrpSpPr/>
        <p:nvPr/>
      </p:nvGrpSpPr>
      <p:grpSpPr>
        <a:xfrm>
          <a:off x="0" y="0"/>
          <a:ext cx="0" cy="0"/>
          <a:chOff x="0" y="0"/>
          <a:chExt cx="0" cy="0"/>
        </a:xfrm>
      </p:grpSpPr>
      <p:sp>
        <p:nvSpPr>
          <p:cNvPr id="1561" name="Google Shape;1561;g40a120c017_0_1048: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562" name="Google Shape;1562;g40a120c017_0_1048: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The example shows how an anonymous inner class can be substituted for an object.</a:t>
            </a:r>
            <a:endParaRPr/>
          </a:p>
          <a:p>
            <a:pPr marL="0" marR="0" lvl="1" indent="0" algn="l" rtl="0">
              <a:spcBef>
                <a:spcPts val="0"/>
              </a:spcBef>
              <a:spcAft>
                <a:spcPts val="0"/>
              </a:spcAft>
              <a:buSzPts val="1800"/>
              <a:buFont typeface="Arial"/>
              <a:buNone/>
            </a:pPr>
            <a:r>
              <a:rPr lang="en-US" sz="1800" b="0" i="0" u="none" strike="noStrike" cap="none"/>
              <a:t>Here is the source code for </a:t>
            </a:r>
            <a:r>
              <a:rPr lang="en-US" sz="1800" b="0" i="0" u="none" strike="noStrike" cap="none">
                <a:latin typeface="Courier New"/>
                <a:ea typeface="Courier New"/>
                <a:cs typeface="Courier New"/>
                <a:sym typeface="Courier New"/>
              </a:rPr>
              <a:t>ContainsAnalyzer</a:t>
            </a:r>
            <a:r>
              <a:rPr lang="en-US" sz="1800" b="0" i="0" u="none" strike="noStrike" cap="none"/>
              <a:t>:</a:t>
            </a:r>
            <a:endParaRPr/>
          </a:p>
          <a:p>
            <a:pPr marL="0" marR="0" lvl="2" indent="0" algn="l" rtl="0">
              <a:spcBef>
                <a:spcPts val="0"/>
              </a:spcBef>
              <a:spcAft>
                <a:spcPts val="0"/>
              </a:spcAft>
              <a:buSzPts val="1200"/>
              <a:buFont typeface="Courier New"/>
              <a:buNone/>
            </a:pPr>
            <a:r>
              <a:rPr lang="en-US" sz="1200" b="0" i="0" u="none" strike="noStrike" cap="none">
                <a:latin typeface="Courier New"/>
                <a:ea typeface="Courier New"/>
                <a:cs typeface="Courier New"/>
                <a:sym typeface="Courier New"/>
              </a:rPr>
              <a:t>public class ContainsAnalyzer implements StringAnalyzer {</a:t>
            </a:r>
            <a:endParaRPr/>
          </a:p>
          <a:p>
            <a:pPr marL="0" marR="0" lvl="2" indent="0" algn="l" rtl="0">
              <a:spcBef>
                <a:spcPts val="0"/>
              </a:spcBef>
              <a:spcAft>
                <a:spcPts val="0"/>
              </a:spcAft>
              <a:buSzPts val="1200"/>
              <a:buFont typeface="Courier New"/>
              <a:buNone/>
            </a:pPr>
            <a:r>
              <a:rPr lang="en-US" sz="1200" b="0" i="0" u="none" strike="noStrike" cap="none">
                <a:latin typeface="Courier New"/>
                <a:ea typeface="Courier New"/>
                <a:cs typeface="Courier New"/>
                <a:sym typeface="Courier New"/>
              </a:rPr>
              <a:t>  public boolean analyze(String target, String searchStr){</a:t>
            </a:r>
            <a:endParaRPr/>
          </a:p>
          <a:p>
            <a:pPr marL="0" marR="0" lvl="2" indent="0" algn="l" rtl="0">
              <a:spcBef>
                <a:spcPts val="0"/>
              </a:spcBef>
              <a:spcAft>
                <a:spcPts val="0"/>
              </a:spcAft>
              <a:buSzPts val="1200"/>
              <a:buFont typeface="Courier New"/>
              <a:buNone/>
            </a:pPr>
            <a:r>
              <a:rPr lang="en-US" sz="1200" b="0" i="0" u="none" strike="noStrike" cap="none">
                <a:latin typeface="Courier New"/>
                <a:ea typeface="Courier New"/>
                <a:cs typeface="Courier New"/>
                <a:sym typeface="Courier New"/>
              </a:rPr>
              <a:t>    return target.contains(searchStr);</a:t>
            </a:r>
            <a:endParaRPr/>
          </a:p>
          <a:p>
            <a:pPr marL="0" marR="0" lvl="2" indent="0" algn="l" rtl="0">
              <a:spcBef>
                <a:spcPts val="0"/>
              </a:spcBef>
              <a:spcAft>
                <a:spcPts val="0"/>
              </a:spcAft>
              <a:buSzPts val="1200"/>
              <a:buFont typeface="Courier New"/>
              <a:buNone/>
            </a:pPr>
            <a:r>
              <a:rPr lang="en-US" sz="1200" b="0" i="0" u="none" strike="noStrike" cap="none">
                <a:latin typeface="Courier New"/>
                <a:ea typeface="Courier New"/>
                <a:cs typeface="Courier New"/>
                <a:sym typeface="Courier New"/>
              </a:rPr>
              <a:t>  }</a:t>
            </a:r>
            <a:endParaRPr/>
          </a:p>
          <a:p>
            <a:pPr marL="0" marR="0" lvl="2" indent="0" algn="l" rtl="0">
              <a:spcBef>
                <a:spcPts val="0"/>
              </a:spcBef>
              <a:spcAft>
                <a:spcPts val="0"/>
              </a:spcAft>
              <a:buSzPts val="1200"/>
              <a:buFont typeface="Courier New"/>
              <a:buNone/>
            </a:pPr>
            <a:r>
              <a:rPr lang="en-US" sz="1200" b="0" i="0" u="none" strike="noStrike" cap="none">
                <a:latin typeface="Courier New"/>
                <a:ea typeface="Courier New"/>
                <a:cs typeface="Courier New"/>
                <a:sym typeface="Courier New"/>
              </a:rPr>
              <a:t>}</a:t>
            </a:r>
            <a:endParaRPr/>
          </a:p>
          <a:p>
            <a:pPr marL="0" marR="0" lvl="1" indent="0" algn="l" rtl="0">
              <a:spcBef>
                <a:spcPts val="0"/>
              </a:spcBef>
              <a:spcAft>
                <a:spcPts val="0"/>
              </a:spcAft>
              <a:buSzPts val="1800"/>
              <a:buFont typeface="Arial"/>
              <a:buNone/>
            </a:pPr>
            <a:r>
              <a:rPr lang="en-US" sz="1800" b="0" i="0" u="none" strike="noStrike" cap="none"/>
              <a:t>Note that the anonymous inner class specifies no name but implements almost exactly the same code. The syntax is a little complicated as the class is defined where a parameter variable would normally be.</a:t>
            </a:r>
            <a:endParaRPr/>
          </a:p>
          <a:p>
            <a:pPr marL="0" marR="0" lvl="1" indent="0" algn="l" rtl="0">
              <a:spcBef>
                <a:spcPts val="0"/>
              </a:spcBef>
              <a:spcAft>
                <a:spcPts val="0"/>
              </a:spcAft>
              <a:buSzPts val="1800"/>
              <a:buFont typeface="Arial"/>
              <a:buNone/>
            </a:pPr>
            <a:r>
              <a:rPr lang="en-US" sz="1800" b="0" i="0" u="none" strike="noStrike" cap="none"/>
              <a:t>The slides that follow explain some of the advantages of this approach.</a:t>
            </a:r>
            <a:endParaRPr/>
          </a:p>
          <a:p>
            <a:pPr marL="0" marR="0" lvl="0" indent="0" algn="l" rtl="0">
              <a:spcBef>
                <a:spcPts val="0"/>
              </a:spcBef>
              <a:spcAft>
                <a:spcPts val="0"/>
              </a:spcAft>
              <a:buNone/>
            </a:pPr>
            <a:endParaRPr sz="1800" b="0" i="0" u="none" strike="noStrike" cap="none"/>
          </a:p>
        </p:txBody>
      </p:sp>
      <p:sp>
        <p:nvSpPr>
          <p:cNvPr id="1563" name="Google Shape;1563;g40a120c017_0_1048: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6 - </a:t>
            </a:r>
            <a:fld id="{00000000-1234-1234-1234-123412341234}" type="slidenum">
              <a:rPr lang="en-US" sz="1100" b="1" i="0" u="none">
                <a:solidFill>
                  <a:srgbClr val="000000"/>
                </a:solidFill>
                <a:latin typeface="Arial"/>
                <a:ea typeface="Arial"/>
                <a:cs typeface="Arial"/>
                <a:sym typeface="Arial"/>
              </a:rPr>
              <a:t>168</a:t>
            </a:fld>
            <a:endParaRPr/>
          </a:p>
        </p:txBody>
      </p:sp>
    </p:spTree>
    <p:extLst>
      <p:ext uri="{BB962C8B-B14F-4D97-AF65-F5344CB8AC3E}">
        <p14:creationId xmlns:p14="http://schemas.microsoft.com/office/powerpoint/2010/main" val="1942906779"/>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0"/>
        <p:cNvGrpSpPr/>
        <p:nvPr/>
      </p:nvGrpSpPr>
      <p:grpSpPr>
        <a:xfrm>
          <a:off x="0" y="0"/>
          <a:ext cx="0" cy="0"/>
          <a:chOff x="0" y="0"/>
          <a:chExt cx="0" cy="0"/>
        </a:xfrm>
      </p:grpSpPr>
      <p:sp>
        <p:nvSpPr>
          <p:cNvPr id="1571" name="Google Shape;1571;g40a120c017_0_1056: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572" name="Google Shape;1572;g40a120c017_0_1056: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The method takes the source string and searches for text matching the text in the search string. If there is a match, </a:t>
            </a:r>
            <a:r>
              <a:rPr lang="en-US" sz="1800" b="0" i="0" u="none" strike="noStrike" cap="none">
                <a:latin typeface="Courier New"/>
                <a:ea typeface="Courier New"/>
                <a:cs typeface="Courier New"/>
                <a:sym typeface="Courier New"/>
              </a:rPr>
              <a:t>true</a:t>
            </a:r>
            <a:r>
              <a:rPr lang="en-US" sz="1800" b="0" i="0" u="none" strike="noStrike" cap="none"/>
              <a:t> is returned. If no match is found, </a:t>
            </a:r>
            <a:r>
              <a:rPr lang="en-US" sz="1800" b="0" i="0" u="none" strike="noStrike" cap="none">
                <a:latin typeface="Courier New"/>
                <a:ea typeface="Courier New"/>
                <a:cs typeface="Courier New"/>
                <a:sym typeface="Courier New"/>
              </a:rPr>
              <a:t>false</a:t>
            </a:r>
            <a:r>
              <a:rPr lang="en-US" sz="1800" b="0" i="0" u="none" strike="noStrike" cap="none"/>
              <a:t> is returned.</a:t>
            </a:r>
            <a:endParaRPr/>
          </a:p>
          <a:p>
            <a:pPr marL="0" marR="0" lvl="1" indent="0" algn="l" rtl="0">
              <a:spcBef>
                <a:spcPts val="0"/>
              </a:spcBef>
              <a:spcAft>
                <a:spcPts val="0"/>
              </a:spcAft>
              <a:buSzPts val="1800"/>
              <a:buFont typeface="Arial"/>
              <a:buNone/>
            </a:pPr>
            <a:r>
              <a:rPr lang="en-US" sz="1800" b="0" i="0" u="none" strike="noStrike" cap="none"/>
              <a:t>Additional methods could be written to compare lengths or determine if the string starts with the search string. Only one method is implemented for simplicity.</a:t>
            </a:r>
            <a:endParaRPr/>
          </a:p>
        </p:txBody>
      </p:sp>
      <p:sp>
        <p:nvSpPr>
          <p:cNvPr id="1573" name="Google Shape;1573;g40a120c017_0_1056: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6 - </a:t>
            </a:r>
            <a:fld id="{00000000-1234-1234-1234-123412341234}" type="slidenum">
              <a:rPr lang="en-US" sz="1100" b="1" i="0" u="none">
                <a:solidFill>
                  <a:srgbClr val="000000"/>
                </a:solidFill>
                <a:latin typeface="Arial"/>
                <a:ea typeface="Arial"/>
                <a:cs typeface="Arial"/>
                <a:sym typeface="Arial"/>
              </a:rPr>
              <a:t>169</a:t>
            </a:fld>
            <a:endParaRPr/>
          </a:p>
        </p:txBody>
      </p:sp>
    </p:spTree>
    <p:extLst>
      <p:ext uri="{BB962C8B-B14F-4D97-AF65-F5344CB8AC3E}">
        <p14:creationId xmlns:p14="http://schemas.microsoft.com/office/powerpoint/2010/main" val="576422671"/>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9"/>
        <p:cNvGrpSpPr/>
        <p:nvPr/>
      </p:nvGrpSpPr>
      <p:grpSpPr>
        <a:xfrm>
          <a:off x="0" y="0"/>
          <a:ext cx="0" cy="0"/>
          <a:chOff x="0" y="0"/>
          <a:chExt cx="0" cy="0"/>
        </a:xfrm>
      </p:grpSpPr>
      <p:sp>
        <p:nvSpPr>
          <p:cNvPr id="1580" name="Google Shape;1580;g40a120c017_0_1063: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581" name="Google Shape;1581;g40a120c017_0_1063: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This first class is pretty standard. The test array is passed to </a:t>
            </a:r>
            <a:r>
              <a:rPr lang="en-US" sz="1800" b="0" i="0" u="none" strike="noStrike" cap="none">
                <a:latin typeface="Courier New"/>
                <a:ea typeface="Courier New"/>
                <a:cs typeface="Courier New"/>
                <a:sym typeface="Courier New"/>
              </a:rPr>
              <a:t>foreach</a:t>
            </a:r>
            <a:r>
              <a:rPr lang="en-US" sz="1800" b="0" i="0" u="none" strike="noStrike" cap="none"/>
              <a:t> loop where the method is used to print out matching words. Here is the output:</a:t>
            </a:r>
            <a:endParaRPr/>
          </a:p>
          <a:p>
            <a:pPr marL="0" marR="0" lvl="1" indent="0" algn="l" rtl="0">
              <a:spcBef>
                <a:spcPts val="0"/>
              </a:spcBef>
              <a:spcAft>
                <a:spcPts val="0"/>
              </a:spcAft>
              <a:buSzPts val="1800"/>
              <a:buFont typeface="Courier New"/>
              <a:buNone/>
            </a:pPr>
            <a:r>
              <a:rPr lang="en-US" sz="1800" b="0" i="0" u="none" strike="noStrike" cap="none">
                <a:latin typeface="Courier New"/>
                <a:ea typeface="Courier New"/>
                <a:cs typeface="Courier New"/>
                <a:sym typeface="Courier New"/>
              </a:rPr>
              <a:t>==Contains==</a:t>
            </a:r>
            <a:endParaRPr/>
          </a:p>
          <a:p>
            <a:pPr marL="0" marR="0" lvl="1" indent="0" algn="l" rtl="0">
              <a:spcBef>
                <a:spcPts val="0"/>
              </a:spcBef>
              <a:spcAft>
                <a:spcPts val="0"/>
              </a:spcAft>
              <a:buSzPts val="1800"/>
              <a:buFont typeface="Courier New"/>
              <a:buNone/>
            </a:pPr>
            <a:r>
              <a:rPr lang="en-US" sz="1800" b="0" i="0" u="none" strike="noStrike" cap="none">
                <a:latin typeface="Courier New"/>
                <a:ea typeface="Courier New"/>
                <a:cs typeface="Courier New"/>
                <a:sym typeface="Courier New"/>
              </a:rPr>
              <a:t>Match: tomorrow</a:t>
            </a:r>
            <a:endParaRPr/>
          </a:p>
          <a:p>
            <a:pPr marL="0" marR="0" lvl="1" indent="0" algn="l" rtl="0">
              <a:spcBef>
                <a:spcPts val="0"/>
              </a:spcBef>
              <a:spcAft>
                <a:spcPts val="0"/>
              </a:spcAft>
              <a:buSzPts val="1800"/>
              <a:buFont typeface="Courier New"/>
              <a:buNone/>
            </a:pPr>
            <a:r>
              <a:rPr lang="en-US" sz="1800" b="0" i="0" u="none" strike="noStrike" cap="none">
                <a:latin typeface="Courier New"/>
                <a:ea typeface="Courier New"/>
                <a:cs typeface="Courier New"/>
                <a:sym typeface="Courier New"/>
              </a:rPr>
              <a:t>Match: toto</a:t>
            </a:r>
            <a:endParaRPr/>
          </a:p>
          <a:p>
            <a:pPr marL="0" marR="0" lvl="1" indent="0" algn="l" rtl="0">
              <a:spcBef>
                <a:spcPts val="0"/>
              </a:spcBef>
              <a:spcAft>
                <a:spcPts val="0"/>
              </a:spcAft>
              <a:buSzPts val="1800"/>
              <a:buFont typeface="Courier New"/>
              <a:buNone/>
            </a:pPr>
            <a:r>
              <a:rPr lang="en-US" sz="1800" b="0" i="0" u="none" strike="noStrike" cap="none">
                <a:latin typeface="Courier New"/>
                <a:ea typeface="Courier New"/>
                <a:cs typeface="Courier New"/>
                <a:sym typeface="Courier New"/>
              </a:rPr>
              <a:t>Match: to</a:t>
            </a:r>
            <a:endParaRPr/>
          </a:p>
          <a:p>
            <a:pPr marL="0" marR="0" lvl="1" indent="0" algn="l" rtl="0">
              <a:spcBef>
                <a:spcPts val="0"/>
              </a:spcBef>
              <a:spcAft>
                <a:spcPts val="0"/>
              </a:spcAft>
              <a:buSzPts val="1800"/>
              <a:buFont typeface="Courier New"/>
              <a:buNone/>
            </a:pPr>
            <a:r>
              <a:rPr lang="en-US" sz="1800" b="0" i="0" u="none" strike="noStrike" cap="none">
                <a:latin typeface="Courier New"/>
                <a:ea typeface="Courier New"/>
                <a:cs typeface="Courier New"/>
                <a:sym typeface="Courier New"/>
              </a:rPr>
              <a:t>Match: timbukto</a:t>
            </a:r>
            <a:endParaRPr/>
          </a:p>
        </p:txBody>
      </p:sp>
      <p:sp>
        <p:nvSpPr>
          <p:cNvPr id="1582" name="Google Shape;1582;g40a120c017_0_1063: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6 - </a:t>
            </a:r>
            <a:fld id="{00000000-1234-1234-1234-123412341234}" type="slidenum">
              <a:rPr lang="en-US" sz="1100" b="1" i="0" u="none">
                <a:solidFill>
                  <a:srgbClr val="000000"/>
                </a:solidFill>
                <a:latin typeface="Arial"/>
                <a:ea typeface="Arial"/>
                <a:cs typeface="Arial"/>
                <a:sym typeface="Arial"/>
              </a:rPr>
              <a:t>170</a:t>
            </a:fld>
            <a:endParaRPr/>
          </a:p>
        </p:txBody>
      </p:sp>
    </p:spTree>
    <p:extLst>
      <p:ext uri="{BB962C8B-B14F-4D97-AF65-F5344CB8AC3E}">
        <p14:creationId xmlns:p14="http://schemas.microsoft.com/office/powerpoint/2010/main" val="29540352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05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
              <a:t>Still Free</a:t>
            </a:r>
          </a:p>
          <a:p>
            <a:pPr lvl="1"/>
            <a:r>
              <a:rPr lang="en-US" altLang=""/>
              <a:t>Java (Oracle JDK) is freely available at no cost. Oracle offers advanced commercial solutions at cost. The previously offered “Java for Business” program has been replaced by Oracle Java SE Support, which provides access to Oracle Premier Support and the Oracle Java SE Advanced and Oracle Java SE Suite binaries. For more information, visit http://www.oracle.com/us/technologies/java/java-se-suite-394230.html.</a:t>
            </a:r>
          </a:p>
        </p:txBody>
      </p:sp>
      <p:sp>
        <p:nvSpPr>
          <p:cNvPr id="41987" name="Slide Image Placeholder 6"/>
          <p:cNvSpPr>
            <a:spLocks noGrp="1" noRot="1" noChangeAspect="1" noTextEdit="1"/>
          </p:cNvSpPr>
          <p:nvPr>
            <p:ph type="sldImg"/>
          </p:nvPr>
        </p:nvSpPr>
        <p:spPr>
          <a:xfrm>
            <a:off x="477838" y="463550"/>
            <a:ext cx="6035675" cy="4525963"/>
          </a:xfrm>
          <a:ln/>
        </p:spPr>
      </p:sp>
      <p:sp>
        <p:nvSpPr>
          <p:cNvPr id="41988" name="Footer Placeholder 5"/>
          <p:cNvSpPr>
            <a:spLocks noGrp="1"/>
          </p:cNvSpPr>
          <p:nvPr>
            <p:ph type="ftr" sz="quarter" idx="4"/>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it-IT" altLang=""/>
              <a:t>Java SE 8 Programming   1 - </a:t>
            </a:r>
            <a:fld id="{A764B83D-521F-44A4-96D8-FD8BDA501C72}" type="slidenum">
              <a:rPr lang="en-US" altLang="" smtClean="0"/>
              <a:pPr eaLnBrk="1" hangingPunct="1"/>
              <a:t>18</a:t>
            </a:fld>
            <a:endParaRPr lang="en-US" altLang=""/>
          </a:p>
        </p:txBody>
      </p:sp>
    </p:spTree>
    <p:extLst>
      <p:ext uri="{BB962C8B-B14F-4D97-AF65-F5344CB8AC3E}">
        <p14:creationId xmlns:p14="http://schemas.microsoft.com/office/powerpoint/2010/main" val="3050929441"/>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8"/>
        <p:cNvGrpSpPr/>
        <p:nvPr/>
      </p:nvGrpSpPr>
      <p:grpSpPr>
        <a:xfrm>
          <a:off x="0" y="0"/>
          <a:ext cx="0" cy="0"/>
          <a:chOff x="0" y="0"/>
          <a:chExt cx="0" cy="0"/>
        </a:xfrm>
      </p:grpSpPr>
      <p:sp>
        <p:nvSpPr>
          <p:cNvPr id="1589" name="Google Shape;1589;g40a120c017_0_1070: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590" name="Google Shape;1590;g40a120c017_0_1070: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In the example, a switch is made to use an interface instead of just a plain class. Notice that </a:t>
            </a:r>
            <a:r>
              <a:rPr lang="en-US" sz="1800" b="0" i="0" u="none" strike="noStrike" cap="none">
                <a:latin typeface="Courier New"/>
                <a:ea typeface="Courier New"/>
                <a:cs typeface="Courier New"/>
                <a:sym typeface="Courier New"/>
              </a:rPr>
              <a:t>StringAnalyzer</a:t>
            </a:r>
            <a:r>
              <a:rPr lang="en-US" sz="1800" b="0" i="0" u="none" strike="noStrike" cap="none"/>
              <a:t> is a functional interface because it has only one method. Other than the addition of the </a:t>
            </a:r>
            <a:r>
              <a:rPr lang="en-US" sz="1800" b="0" i="0" u="none" strike="noStrike" cap="none">
                <a:latin typeface="Courier New"/>
                <a:ea typeface="Courier New"/>
                <a:cs typeface="Courier New"/>
                <a:sym typeface="Courier New"/>
              </a:rPr>
              <a:t>implements</a:t>
            </a:r>
            <a:r>
              <a:rPr lang="en-US" sz="1800" b="0" i="0" u="none" strike="noStrike" cap="none"/>
              <a:t> clause, the class is unchanged.</a:t>
            </a:r>
            <a:endParaRPr/>
          </a:p>
        </p:txBody>
      </p:sp>
      <p:sp>
        <p:nvSpPr>
          <p:cNvPr id="1591" name="Google Shape;1591;g40a120c017_0_1070: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6 - </a:t>
            </a:r>
            <a:fld id="{00000000-1234-1234-1234-123412341234}" type="slidenum">
              <a:rPr lang="en-US" sz="1100" b="1" i="0" u="none">
                <a:solidFill>
                  <a:srgbClr val="000000"/>
                </a:solidFill>
                <a:latin typeface="Arial"/>
                <a:ea typeface="Arial"/>
                <a:cs typeface="Arial"/>
                <a:sym typeface="Arial"/>
              </a:rPr>
              <a:t>171</a:t>
            </a:fld>
            <a:endParaRPr/>
          </a:p>
        </p:txBody>
      </p:sp>
    </p:spTree>
    <p:extLst>
      <p:ext uri="{BB962C8B-B14F-4D97-AF65-F5344CB8AC3E}">
        <p14:creationId xmlns:p14="http://schemas.microsoft.com/office/powerpoint/2010/main" val="3849891675"/>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8"/>
        <p:cNvGrpSpPr/>
        <p:nvPr/>
      </p:nvGrpSpPr>
      <p:grpSpPr>
        <a:xfrm>
          <a:off x="0" y="0"/>
          <a:ext cx="0" cy="0"/>
          <a:chOff x="0" y="0"/>
          <a:chExt cx="0" cy="0"/>
        </a:xfrm>
      </p:grpSpPr>
      <p:sp>
        <p:nvSpPr>
          <p:cNvPr id="1599" name="Google Shape;1599;g40a120c017_0_1078: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600" name="Google Shape;1600;g40a120c017_0_1078: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The change to an interface does not change this test class much. The only difference is that a different class is used to perform the string testing. Also, if additional tests need to be performed, this would require additional </a:t>
            </a:r>
            <a:r>
              <a:rPr lang="en-US" sz="1800" b="0" i="0" u="none" strike="noStrike" cap="none">
                <a:latin typeface="Courier New"/>
                <a:ea typeface="Courier New"/>
                <a:cs typeface="Courier New"/>
                <a:sym typeface="Courier New"/>
              </a:rPr>
              <a:t>foreach</a:t>
            </a:r>
            <a:r>
              <a:rPr lang="en-US" sz="1800" b="0" i="0" u="none" strike="noStrike" cap="none"/>
              <a:t> loops and a separate class for each test condition. Arguably, this might be a step back. </a:t>
            </a:r>
            <a:endParaRPr/>
          </a:p>
          <a:p>
            <a:pPr marL="0" marR="0" lvl="1" indent="0" algn="l" rtl="0">
              <a:spcBef>
                <a:spcPts val="0"/>
              </a:spcBef>
              <a:spcAft>
                <a:spcPts val="0"/>
              </a:spcAft>
              <a:buSzPts val="1800"/>
              <a:buFont typeface="Arial"/>
              <a:buNone/>
            </a:pPr>
            <a:r>
              <a:rPr lang="en-US" sz="1800" b="0" i="0" u="none" strike="noStrike" cap="none"/>
              <a:t>However, there are advantages of this approach.</a:t>
            </a:r>
            <a:endParaRPr/>
          </a:p>
        </p:txBody>
      </p:sp>
      <p:sp>
        <p:nvSpPr>
          <p:cNvPr id="1601" name="Google Shape;1601;g40a120c017_0_1078: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6 - </a:t>
            </a:r>
            <a:fld id="{00000000-1234-1234-1234-123412341234}" type="slidenum">
              <a:rPr lang="en-US" sz="1100" b="1" i="0" u="none">
                <a:solidFill>
                  <a:srgbClr val="000000"/>
                </a:solidFill>
                <a:latin typeface="Arial"/>
                <a:ea typeface="Arial"/>
                <a:cs typeface="Arial"/>
                <a:sym typeface="Arial"/>
              </a:rPr>
              <a:t>172</a:t>
            </a:fld>
            <a:endParaRPr/>
          </a:p>
        </p:txBody>
      </p:sp>
    </p:spTree>
    <p:extLst>
      <p:ext uri="{BB962C8B-B14F-4D97-AF65-F5344CB8AC3E}">
        <p14:creationId xmlns:p14="http://schemas.microsoft.com/office/powerpoint/2010/main" val="2532999822"/>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7"/>
        <p:cNvGrpSpPr/>
        <p:nvPr/>
      </p:nvGrpSpPr>
      <p:grpSpPr>
        <a:xfrm>
          <a:off x="0" y="0"/>
          <a:ext cx="0" cy="0"/>
          <a:chOff x="0" y="0"/>
          <a:chExt cx="0" cy="0"/>
        </a:xfrm>
      </p:grpSpPr>
      <p:sp>
        <p:nvSpPr>
          <p:cNvPr id="1608" name="Google Shape;1608;g40a120c017_0_1085: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609" name="Google Shape;1609;g40a120c017_0_1085: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By encapsulating the </a:t>
            </a:r>
            <a:r>
              <a:rPr lang="en-US" sz="1800" b="0" i="0" u="none" strike="noStrike" cap="none">
                <a:latin typeface="Courier New"/>
                <a:ea typeface="Courier New"/>
                <a:cs typeface="Courier New"/>
                <a:sym typeface="Courier New"/>
              </a:rPr>
              <a:t>forloop</a:t>
            </a:r>
            <a:r>
              <a:rPr lang="en-US" sz="1800" b="0" i="0" u="none" strike="noStrike" cap="none"/>
              <a:t> into a static helper method, only one loop is needed to process any sort of string test using the </a:t>
            </a:r>
            <a:r>
              <a:rPr lang="en-US" sz="1800" b="0" i="0" u="none" strike="noStrike" cap="none">
                <a:latin typeface="Courier New"/>
                <a:ea typeface="Courier New"/>
                <a:cs typeface="Courier New"/>
                <a:sym typeface="Courier New"/>
              </a:rPr>
              <a:t>StringAnalyzer</a:t>
            </a:r>
            <a:r>
              <a:rPr lang="en-US" sz="1800" b="0" i="0" u="none" strike="noStrike" cap="none"/>
              <a:t> interface. The </a:t>
            </a:r>
            <a:r>
              <a:rPr lang="en-US" sz="1800" b="0" i="0" u="none" strike="noStrike" cap="none">
                <a:latin typeface="Courier New"/>
                <a:ea typeface="Courier New"/>
                <a:cs typeface="Courier New"/>
                <a:sym typeface="Courier New"/>
              </a:rPr>
              <a:t>searchArr</a:t>
            </a:r>
            <a:r>
              <a:rPr lang="en-US" sz="1800" b="0" i="0" u="none" strike="noStrike" cap="none"/>
              <a:t> method remains unchanged in all the examples that follow. </a:t>
            </a:r>
            <a:endParaRPr/>
          </a:p>
          <a:p>
            <a:pPr marL="0" marR="0" lvl="1" indent="0" algn="l" rtl="0">
              <a:spcBef>
                <a:spcPts val="0"/>
              </a:spcBef>
              <a:spcAft>
                <a:spcPts val="0"/>
              </a:spcAft>
              <a:buSzPts val="1800"/>
              <a:buFont typeface="Arial"/>
              <a:buNone/>
            </a:pPr>
            <a:r>
              <a:rPr lang="en-US" sz="1800" b="0" i="0" u="none" strike="noStrike" cap="none"/>
              <a:t>Note the parameters for the method:</a:t>
            </a:r>
            <a:endParaRPr/>
          </a:p>
          <a:p>
            <a:pPr marL="0" marR="0" lvl="1" indent="-114300" algn="l" rtl="0">
              <a:spcBef>
                <a:spcPts val="0"/>
              </a:spcBef>
              <a:spcAft>
                <a:spcPts val="0"/>
              </a:spcAft>
              <a:buSzPts val="1800"/>
              <a:buFont typeface="Calibri"/>
              <a:buAutoNum type="arabicPeriod"/>
            </a:pPr>
            <a:r>
              <a:rPr lang="en-US" sz="1800" b="0" i="0" u="none" strike="noStrike" cap="none"/>
              <a:t>The string array</a:t>
            </a:r>
            <a:endParaRPr/>
          </a:p>
          <a:p>
            <a:pPr marL="0" marR="0" lvl="1" indent="-114300" algn="l" rtl="0">
              <a:spcBef>
                <a:spcPts val="0"/>
              </a:spcBef>
              <a:spcAft>
                <a:spcPts val="0"/>
              </a:spcAft>
              <a:buSzPts val="1800"/>
              <a:buFont typeface="Calibri"/>
              <a:buAutoNum type="arabicPeriod"/>
            </a:pPr>
            <a:r>
              <a:rPr lang="en-US" sz="1800" b="0" i="0" u="none" strike="noStrike" cap="none"/>
              <a:t>The search string</a:t>
            </a:r>
            <a:endParaRPr/>
          </a:p>
          <a:p>
            <a:pPr marL="0" marR="0" lvl="1" indent="-114300" algn="l" rtl="0">
              <a:spcBef>
                <a:spcPts val="0"/>
              </a:spcBef>
              <a:spcAft>
                <a:spcPts val="0"/>
              </a:spcAft>
              <a:buSzPts val="1800"/>
              <a:buFont typeface="Calibri"/>
              <a:buAutoNum type="arabicPeriod"/>
            </a:pPr>
            <a:r>
              <a:rPr lang="en-US" sz="1800" b="0" i="0" u="none" strike="noStrike" cap="none"/>
              <a:t>A class that implements the </a:t>
            </a:r>
            <a:r>
              <a:rPr lang="en-US" sz="1800" b="0" i="0" u="none" strike="noStrike" cap="none">
                <a:latin typeface="Courier New"/>
                <a:ea typeface="Courier New"/>
                <a:cs typeface="Courier New"/>
                <a:sym typeface="Courier New"/>
              </a:rPr>
              <a:t>StringAnalyzer</a:t>
            </a:r>
            <a:r>
              <a:rPr lang="en-US" sz="1800" b="0" i="0" u="none" strike="noStrike" cap="none"/>
              <a:t> interface</a:t>
            </a:r>
            <a:endParaRPr/>
          </a:p>
        </p:txBody>
      </p:sp>
      <p:sp>
        <p:nvSpPr>
          <p:cNvPr id="1610" name="Google Shape;1610;g40a120c017_0_1085: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6 - </a:t>
            </a:r>
            <a:fld id="{00000000-1234-1234-1234-123412341234}" type="slidenum">
              <a:rPr lang="en-US" sz="1100" b="1" i="0" u="none">
                <a:solidFill>
                  <a:srgbClr val="000000"/>
                </a:solidFill>
                <a:latin typeface="Arial"/>
                <a:ea typeface="Arial"/>
                <a:cs typeface="Arial"/>
                <a:sym typeface="Arial"/>
              </a:rPr>
              <a:t>173</a:t>
            </a:fld>
            <a:endParaRPr/>
          </a:p>
        </p:txBody>
      </p:sp>
    </p:spTree>
    <p:extLst>
      <p:ext uri="{BB962C8B-B14F-4D97-AF65-F5344CB8AC3E}">
        <p14:creationId xmlns:p14="http://schemas.microsoft.com/office/powerpoint/2010/main" val="491923470"/>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6"/>
        <p:cNvGrpSpPr/>
        <p:nvPr/>
      </p:nvGrpSpPr>
      <p:grpSpPr>
        <a:xfrm>
          <a:off x="0" y="0"/>
          <a:ext cx="0" cy="0"/>
          <a:chOff x="0" y="0"/>
          <a:chExt cx="0" cy="0"/>
        </a:xfrm>
      </p:grpSpPr>
      <p:sp>
        <p:nvSpPr>
          <p:cNvPr id="1617" name="Google Shape;1617;g40a120c017_0_1092: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618" name="Google Shape;1618;g40a120c017_0_1092: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Now the array can be searched and the results displayed with the single call on line 23.</a:t>
            </a:r>
            <a:endParaRPr/>
          </a:p>
        </p:txBody>
      </p:sp>
      <p:sp>
        <p:nvSpPr>
          <p:cNvPr id="1619" name="Google Shape;1619;g40a120c017_0_1092: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6 - </a:t>
            </a:r>
            <a:fld id="{00000000-1234-1234-1234-123412341234}" type="slidenum">
              <a:rPr lang="en-US" sz="1100" b="1" i="0" u="none">
                <a:solidFill>
                  <a:srgbClr val="000000"/>
                </a:solidFill>
                <a:latin typeface="Arial"/>
                <a:ea typeface="Arial"/>
                <a:cs typeface="Arial"/>
                <a:sym typeface="Arial"/>
              </a:rPr>
              <a:t>174</a:t>
            </a:fld>
            <a:endParaRPr/>
          </a:p>
        </p:txBody>
      </p:sp>
    </p:spTree>
    <p:extLst>
      <p:ext uri="{BB962C8B-B14F-4D97-AF65-F5344CB8AC3E}">
        <p14:creationId xmlns:p14="http://schemas.microsoft.com/office/powerpoint/2010/main" val="3145102971"/>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5"/>
        <p:cNvGrpSpPr/>
        <p:nvPr/>
      </p:nvGrpSpPr>
      <p:grpSpPr>
        <a:xfrm>
          <a:off x="0" y="0"/>
          <a:ext cx="0" cy="0"/>
          <a:chOff x="0" y="0"/>
          <a:chExt cx="0" cy="0"/>
        </a:xfrm>
      </p:grpSpPr>
      <p:sp>
        <p:nvSpPr>
          <p:cNvPr id="1626" name="Google Shape;1626;g40a120c017_0_1099: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627" name="Google Shape;1627;g40a120c017_0_1099: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In this example, the third argument to the method call is an anonymous inner class. Notice that the class structure is the same as that of the </a:t>
            </a:r>
            <a:r>
              <a:rPr lang="en-US" sz="1800" b="0" i="0" u="none" strike="noStrike" cap="none">
                <a:latin typeface="Courier New"/>
                <a:ea typeface="Courier New"/>
                <a:cs typeface="Courier New"/>
                <a:sym typeface="Courier New"/>
              </a:rPr>
              <a:t>ContainsAnalyzer</a:t>
            </a:r>
            <a:r>
              <a:rPr lang="en-US" sz="1800" b="0" i="0" u="none" strike="noStrike" cap="none"/>
              <a:t> in the previous example. Using the approach, the code is stored in the calling class. In addition, the logic for the </a:t>
            </a:r>
            <a:r>
              <a:rPr lang="en-US" sz="1800" b="0" i="0" u="none" strike="noStrike" cap="none">
                <a:latin typeface="Courier New"/>
                <a:ea typeface="Courier New"/>
                <a:cs typeface="Courier New"/>
                <a:sym typeface="Courier New"/>
              </a:rPr>
              <a:t>analyze</a:t>
            </a:r>
            <a:r>
              <a:rPr lang="en-US" sz="1800" b="0" i="0" u="none" strike="noStrike" cap="none"/>
              <a:t> method can easily be changed depending on the circumstances. However, there are a few drawbacks.</a:t>
            </a:r>
            <a:endParaRPr/>
          </a:p>
          <a:p>
            <a:pPr marL="0" marR="0" lvl="1" indent="-114300" algn="l" rtl="0">
              <a:spcBef>
                <a:spcPts val="0"/>
              </a:spcBef>
              <a:spcAft>
                <a:spcPts val="0"/>
              </a:spcAft>
              <a:buSzPts val="1800"/>
              <a:buFont typeface="Calibri"/>
              <a:buAutoNum type="arabicPeriod"/>
            </a:pPr>
            <a:r>
              <a:rPr lang="en-US" sz="1800" b="0" i="0" u="none" strike="noStrike" cap="none"/>
              <a:t>The syntax is a little complicated. The entire class definition is included between the parentheses of the argument list.</a:t>
            </a:r>
            <a:endParaRPr/>
          </a:p>
          <a:p>
            <a:pPr marL="0" marR="0" lvl="1" indent="-114300" algn="l" rtl="0">
              <a:spcBef>
                <a:spcPts val="0"/>
              </a:spcBef>
              <a:spcAft>
                <a:spcPts val="0"/>
              </a:spcAft>
              <a:buSzPts val="1800"/>
              <a:buFont typeface="Calibri"/>
              <a:buAutoNum type="arabicPeriod"/>
            </a:pPr>
            <a:r>
              <a:rPr lang="en-US" sz="1800" b="0" i="0" u="none" strike="noStrike" cap="none"/>
              <a:t>Because there is no class name, when the code is compiled, a class file will be generated and a number assigned for the class. This is not a problem if there is only one anonymous inner class. However, when there is more than one in multiple classes, it is difficult to figure out which class file goes with which source file.</a:t>
            </a:r>
            <a:endParaRPr/>
          </a:p>
        </p:txBody>
      </p:sp>
      <p:sp>
        <p:nvSpPr>
          <p:cNvPr id="1628" name="Google Shape;1628;g40a120c017_0_1099: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6 - </a:t>
            </a:r>
            <a:fld id="{00000000-1234-1234-1234-123412341234}" type="slidenum">
              <a:rPr lang="en-US" sz="1100" b="1" i="0" u="none">
                <a:solidFill>
                  <a:srgbClr val="000000"/>
                </a:solidFill>
                <a:latin typeface="Arial"/>
                <a:ea typeface="Arial"/>
                <a:cs typeface="Arial"/>
                <a:sym typeface="Arial"/>
              </a:rPr>
              <a:t>175</a:t>
            </a:fld>
            <a:endParaRPr/>
          </a:p>
        </p:txBody>
      </p:sp>
    </p:spTree>
    <p:extLst>
      <p:ext uri="{BB962C8B-B14F-4D97-AF65-F5344CB8AC3E}">
        <p14:creationId xmlns:p14="http://schemas.microsoft.com/office/powerpoint/2010/main" val="2092148397"/>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4"/>
        <p:cNvGrpSpPr/>
        <p:nvPr/>
      </p:nvGrpSpPr>
      <p:grpSpPr>
        <a:xfrm>
          <a:off x="0" y="0"/>
          <a:ext cx="0" cy="0"/>
          <a:chOff x="0" y="0"/>
          <a:chExt cx="0" cy="0"/>
        </a:xfrm>
      </p:grpSpPr>
      <p:sp>
        <p:nvSpPr>
          <p:cNvPr id="1635" name="Google Shape;1635;g40a120c017_0_1106: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636" name="Google Shape;1636;g40a120c017_0_1106: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With Java 8, a lambda expression can be substituted for an anonymous inner class. Notice some key facts.</a:t>
            </a:r>
            <a:endParaRPr/>
          </a:p>
          <a:p>
            <a:pPr marL="0" marR="0" lvl="2" indent="0" algn="l" rtl="0">
              <a:spcBef>
                <a:spcPts val="0"/>
              </a:spcBef>
              <a:spcAft>
                <a:spcPts val="0"/>
              </a:spcAft>
              <a:buSzPts val="1800"/>
              <a:buFont typeface="Arial"/>
              <a:buNone/>
            </a:pPr>
            <a:r>
              <a:rPr lang="en-US" sz="1800" b="1" i="0" u="none" strike="noStrike" cap="none"/>
              <a:t>The lambda expression has two arguments: </a:t>
            </a:r>
            <a:r>
              <a:rPr lang="en-US" sz="1800" b="0" i="0" u="none" strike="noStrike" cap="none"/>
              <a:t>Just like in the two previous examples, the lambda expression uses the same arguments as the analyze method.</a:t>
            </a:r>
            <a:endParaRPr/>
          </a:p>
          <a:p>
            <a:pPr marL="0" marR="0" lvl="2" indent="0" algn="l" rtl="0">
              <a:spcBef>
                <a:spcPts val="0"/>
              </a:spcBef>
              <a:spcAft>
                <a:spcPts val="0"/>
              </a:spcAft>
              <a:buSzPts val="1800"/>
              <a:buFont typeface="Arial"/>
              <a:buNone/>
            </a:pPr>
            <a:r>
              <a:rPr lang="en-US" sz="1800" b="1" i="0" u="none" strike="noStrike" cap="none"/>
              <a:t>The lambda expression returns a </a:t>
            </a:r>
            <a:r>
              <a:rPr lang="en-US" sz="1800" b="1" i="0" u="none" strike="noStrike" cap="none">
                <a:latin typeface="Courier New"/>
                <a:ea typeface="Courier New"/>
                <a:cs typeface="Courier New"/>
                <a:sym typeface="Courier New"/>
              </a:rPr>
              <a:t>boolean</a:t>
            </a:r>
            <a:r>
              <a:rPr lang="en-US" sz="1800" b="1" i="0" u="none" strike="noStrike" cap="none"/>
              <a:t>: </a:t>
            </a:r>
            <a:r>
              <a:rPr lang="en-US" sz="1800" b="0" i="0" u="none" strike="noStrike" cap="none"/>
              <a:t>Just like in the two previous examples, a </a:t>
            </a:r>
            <a:r>
              <a:rPr lang="en-US" sz="1800" b="0" i="0" u="none" strike="noStrike" cap="none">
                <a:latin typeface="Courier New"/>
                <a:ea typeface="Courier New"/>
                <a:cs typeface="Courier New"/>
                <a:sym typeface="Courier New"/>
              </a:rPr>
              <a:t>boolean</a:t>
            </a:r>
            <a:r>
              <a:rPr lang="en-US" sz="1800" b="0" i="0" u="none" strike="noStrike" cap="none"/>
              <a:t> is returned just like the analyze method.</a:t>
            </a:r>
            <a:endParaRPr/>
          </a:p>
          <a:p>
            <a:pPr marL="0" marR="0" lvl="1" indent="0" algn="l" rtl="0">
              <a:spcBef>
                <a:spcPts val="0"/>
              </a:spcBef>
              <a:spcAft>
                <a:spcPts val="0"/>
              </a:spcAft>
              <a:buSzPts val="1800"/>
              <a:buFont typeface="Arial"/>
              <a:buNone/>
            </a:pPr>
            <a:r>
              <a:rPr lang="en-US" sz="1800" b="0" i="0" u="none" strike="noStrike" cap="none"/>
              <a:t>In fact, the lambda expression, anonymous inner class, and concrete class are all essentially equivalent. A lambda expression is a new way to express code logic by using a functional interface as the base.</a:t>
            </a:r>
            <a:endParaRPr/>
          </a:p>
          <a:p>
            <a:pPr marL="0" marR="0" lvl="0" indent="0" algn="l" rtl="0">
              <a:spcBef>
                <a:spcPts val="0"/>
              </a:spcBef>
              <a:spcAft>
                <a:spcPts val="0"/>
              </a:spcAft>
              <a:buNone/>
            </a:pPr>
            <a:endParaRPr sz="1800" b="0" i="0" u="none" strike="noStrike" cap="none"/>
          </a:p>
        </p:txBody>
      </p:sp>
      <p:sp>
        <p:nvSpPr>
          <p:cNvPr id="1637" name="Google Shape;1637;g40a120c017_0_1106: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6 - </a:t>
            </a:r>
            <a:fld id="{00000000-1234-1234-1234-123412341234}" type="slidenum">
              <a:rPr lang="en-US" sz="1100" b="1" i="0" u="none">
                <a:solidFill>
                  <a:srgbClr val="000000"/>
                </a:solidFill>
                <a:latin typeface="Arial"/>
                <a:ea typeface="Arial"/>
                <a:cs typeface="Arial"/>
                <a:sym typeface="Arial"/>
              </a:rPr>
              <a:t>176</a:t>
            </a:fld>
            <a:endParaRPr/>
          </a:p>
        </p:txBody>
      </p:sp>
    </p:spTree>
    <p:extLst>
      <p:ext uri="{BB962C8B-B14F-4D97-AF65-F5344CB8AC3E}">
        <p14:creationId xmlns:p14="http://schemas.microsoft.com/office/powerpoint/2010/main" val="2925538003"/>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3"/>
        <p:cNvGrpSpPr/>
        <p:nvPr/>
      </p:nvGrpSpPr>
      <p:grpSpPr>
        <a:xfrm>
          <a:off x="0" y="0"/>
          <a:ext cx="0" cy="0"/>
          <a:chOff x="0" y="0"/>
          <a:chExt cx="0" cy="0"/>
        </a:xfrm>
      </p:grpSpPr>
      <p:sp>
        <p:nvSpPr>
          <p:cNvPr id="1644" name="Google Shape;1644;g40a120c017_0_1113: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645" name="Google Shape;1645;g40a120c017_0_1113: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The lambda expression is an argument list, the arrow token, and then a block or expression. When a code block is used, multiple statements could be included in the block. The parameter types can be specified or inferred.</a:t>
            </a:r>
            <a:endParaRPr/>
          </a:p>
        </p:txBody>
      </p:sp>
      <p:sp>
        <p:nvSpPr>
          <p:cNvPr id="1646" name="Google Shape;1646;g40a120c017_0_1113: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6 - </a:t>
            </a:r>
            <a:fld id="{00000000-1234-1234-1234-123412341234}" type="slidenum">
              <a:rPr lang="en-US" sz="1100" b="1" i="0" u="none">
                <a:solidFill>
                  <a:srgbClr val="000000"/>
                </a:solidFill>
                <a:latin typeface="Arial"/>
                <a:ea typeface="Arial"/>
                <a:cs typeface="Arial"/>
                <a:sym typeface="Arial"/>
              </a:rPr>
              <a:t>177</a:t>
            </a:fld>
            <a:endParaRPr/>
          </a:p>
        </p:txBody>
      </p:sp>
    </p:spTree>
    <p:extLst>
      <p:ext uri="{BB962C8B-B14F-4D97-AF65-F5344CB8AC3E}">
        <p14:creationId xmlns:p14="http://schemas.microsoft.com/office/powerpoint/2010/main" val="4172832891"/>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3"/>
        <p:cNvGrpSpPr/>
        <p:nvPr/>
      </p:nvGrpSpPr>
      <p:grpSpPr>
        <a:xfrm>
          <a:off x="0" y="0"/>
          <a:ext cx="0" cy="0"/>
          <a:chOff x="0" y="0"/>
          <a:chExt cx="0" cy="0"/>
        </a:xfrm>
      </p:grpSpPr>
      <p:sp>
        <p:nvSpPr>
          <p:cNvPr id="1654" name="Google Shape;1654;g40a120c017_0_1121: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655" name="Google Shape;1655;g40a120c017_0_1121: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Compare a lambda expression to an implementation of the </a:t>
            </a:r>
            <a:r>
              <a:rPr lang="en-US" sz="1800" b="0" i="0" u="none" strike="noStrike" cap="none">
                <a:latin typeface="Courier New"/>
                <a:ea typeface="Courier New"/>
                <a:cs typeface="Courier New"/>
                <a:sym typeface="Courier New"/>
              </a:rPr>
              <a:t>StringAnalyzer </a:t>
            </a:r>
            <a:r>
              <a:rPr lang="en-US" sz="1800" b="0" i="0" u="none" strike="noStrike" cap="none"/>
              <a:t>interface.</a:t>
            </a:r>
            <a:endParaRPr/>
          </a:p>
        </p:txBody>
      </p:sp>
      <p:sp>
        <p:nvSpPr>
          <p:cNvPr id="1656" name="Google Shape;1656;g40a120c017_0_1121: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6 - </a:t>
            </a:r>
            <a:fld id="{00000000-1234-1234-1234-123412341234}" type="slidenum">
              <a:rPr lang="en-US" sz="1100" b="1" i="0" u="none">
                <a:solidFill>
                  <a:srgbClr val="000000"/>
                </a:solidFill>
                <a:latin typeface="Arial"/>
                <a:ea typeface="Arial"/>
                <a:cs typeface="Arial"/>
                <a:sym typeface="Arial"/>
              </a:rPr>
              <a:t>178</a:t>
            </a:fld>
            <a:endParaRPr/>
          </a:p>
        </p:txBody>
      </p:sp>
    </p:spTree>
    <p:extLst>
      <p:ext uri="{BB962C8B-B14F-4D97-AF65-F5344CB8AC3E}">
        <p14:creationId xmlns:p14="http://schemas.microsoft.com/office/powerpoint/2010/main" val="2952947654"/>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3"/>
        <p:cNvGrpSpPr/>
        <p:nvPr/>
      </p:nvGrpSpPr>
      <p:grpSpPr>
        <a:xfrm>
          <a:off x="0" y="0"/>
          <a:ext cx="0" cy="0"/>
          <a:chOff x="0" y="0"/>
          <a:chExt cx="0" cy="0"/>
        </a:xfrm>
      </p:grpSpPr>
      <p:sp>
        <p:nvSpPr>
          <p:cNvPr id="1664" name="Google Shape;1664;g40a120c017_0_1129: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665" name="Google Shape;1665;g40a120c017_0_1129: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In the slide, a lambda expression is compared to an implementation of the </a:t>
            </a:r>
            <a:r>
              <a:rPr lang="en-US" sz="1800" b="0" i="0" u="none" strike="noStrike" cap="none">
                <a:latin typeface="Courier New"/>
                <a:ea typeface="Courier New"/>
                <a:cs typeface="Courier New"/>
                <a:sym typeface="Courier New"/>
              </a:rPr>
              <a:t>StringAnalyzer </a:t>
            </a:r>
            <a:r>
              <a:rPr lang="en-US" sz="1800" b="0" i="0" u="none" strike="noStrike" cap="none"/>
              <a:t>interface. In essence, they are equivalent because the lambda expression can be substituted for an anonymous inner class or the implementing class. All three cases rely on the </a:t>
            </a:r>
            <a:r>
              <a:rPr lang="en-US" sz="1800" b="0" i="0" u="none" strike="noStrike" cap="none">
                <a:latin typeface="Courier New"/>
                <a:ea typeface="Courier New"/>
                <a:cs typeface="Courier New"/>
                <a:sym typeface="Courier New"/>
              </a:rPr>
              <a:t>StringAnalyzer</a:t>
            </a:r>
            <a:r>
              <a:rPr lang="en-US" sz="1800" b="0" i="0" u="none" strike="noStrike" cap="none"/>
              <a:t> interface as the underlying plumbing.</a:t>
            </a:r>
            <a:endParaRPr/>
          </a:p>
        </p:txBody>
      </p:sp>
      <p:sp>
        <p:nvSpPr>
          <p:cNvPr id="1666" name="Google Shape;1666;g40a120c017_0_1129: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6 - </a:t>
            </a:r>
            <a:fld id="{00000000-1234-1234-1234-123412341234}" type="slidenum">
              <a:rPr lang="en-US" sz="1100" b="1" i="0" u="none">
                <a:solidFill>
                  <a:srgbClr val="000000"/>
                </a:solidFill>
                <a:latin typeface="Arial"/>
                <a:ea typeface="Arial"/>
                <a:cs typeface="Arial"/>
                <a:sym typeface="Arial"/>
              </a:rPr>
              <a:t>179</a:t>
            </a:fld>
            <a:endParaRPr/>
          </a:p>
        </p:txBody>
      </p:sp>
    </p:spTree>
    <p:extLst>
      <p:ext uri="{BB962C8B-B14F-4D97-AF65-F5344CB8AC3E}">
        <p14:creationId xmlns:p14="http://schemas.microsoft.com/office/powerpoint/2010/main" val="855261957"/>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6"/>
        <p:cNvGrpSpPr/>
        <p:nvPr/>
      </p:nvGrpSpPr>
      <p:grpSpPr>
        <a:xfrm>
          <a:off x="0" y="0"/>
          <a:ext cx="0" cy="0"/>
          <a:chOff x="0" y="0"/>
          <a:chExt cx="0" cy="0"/>
        </a:xfrm>
      </p:grpSpPr>
      <p:sp>
        <p:nvSpPr>
          <p:cNvPr id="1677" name="Google Shape;1677;g40a120c017_0_1140: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678" name="Google Shape;1678;g40a120c017_0_1140: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In the slide, a lambda expression is compared to an implementation of the </a:t>
            </a:r>
            <a:r>
              <a:rPr lang="en-US" sz="1800" b="0" i="0" u="none" strike="noStrike" cap="none">
                <a:latin typeface="Courier New"/>
                <a:ea typeface="Courier New"/>
                <a:cs typeface="Courier New"/>
                <a:sym typeface="Courier New"/>
              </a:rPr>
              <a:t>StringAnalyzer </a:t>
            </a:r>
            <a:r>
              <a:rPr lang="en-US" sz="1800" b="0" i="0" u="none" strike="noStrike" cap="none"/>
              <a:t>interface. In essence, they are equivalent because the lambda expression can be substituted for an anonymous inner class or the implementing class. All three cases rely on the </a:t>
            </a:r>
            <a:r>
              <a:rPr lang="en-US" sz="1800" b="0" i="0" u="none" strike="noStrike" cap="none">
                <a:latin typeface="Courier New"/>
                <a:ea typeface="Courier New"/>
                <a:cs typeface="Courier New"/>
                <a:sym typeface="Courier New"/>
              </a:rPr>
              <a:t>StringAnalyzer</a:t>
            </a:r>
            <a:r>
              <a:rPr lang="en-US" sz="1800" b="0" i="0" u="none" strike="noStrike" cap="none"/>
              <a:t> interface as the underlying plumbing.</a:t>
            </a:r>
            <a:endParaRPr/>
          </a:p>
        </p:txBody>
      </p:sp>
      <p:sp>
        <p:nvSpPr>
          <p:cNvPr id="1679" name="Google Shape;1679;g40a120c017_0_1140: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6 - </a:t>
            </a:r>
            <a:fld id="{00000000-1234-1234-1234-123412341234}" type="slidenum">
              <a:rPr lang="en-US" sz="1100" b="1" i="0" u="none">
                <a:solidFill>
                  <a:srgbClr val="000000"/>
                </a:solidFill>
                <a:latin typeface="Arial"/>
                <a:ea typeface="Arial"/>
                <a:cs typeface="Arial"/>
                <a:sym typeface="Arial"/>
              </a:rPr>
              <a:t>180</a:t>
            </a:fld>
            <a:endParaRPr/>
          </a:p>
        </p:txBody>
      </p:sp>
    </p:spTree>
    <p:extLst>
      <p:ext uri="{BB962C8B-B14F-4D97-AF65-F5344CB8AC3E}">
        <p14:creationId xmlns:p14="http://schemas.microsoft.com/office/powerpoint/2010/main" val="20652162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1026"/>
          <p:cNvSpPr>
            <a:spLocks noGrp="1" noRot="1" noChangeAspect="1" noChangeArrowheads="1" noTextEdit="1"/>
          </p:cNvSpPr>
          <p:nvPr>
            <p:ph type="sldImg"/>
          </p:nvPr>
        </p:nvSpPr>
        <p:spPr>
          <a:xfrm>
            <a:off x="477838" y="463550"/>
            <a:ext cx="6035675" cy="4525963"/>
          </a:xfrm>
          <a:ln/>
        </p:spPr>
      </p:sp>
      <p:sp>
        <p:nvSpPr>
          <p:cNvPr id="44035" name="Rectangle 1027"/>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 altLang=""/>
          </a:p>
        </p:txBody>
      </p:sp>
      <p:sp>
        <p:nvSpPr>
          <p:cNvPr id="44036" name="Footer Placeholder 4"/>
          <p:cNvSpPr>
            <a:spLocks noGrp="1"/>
          </p:cNvSpPr>
          <p:nvPr>
            <p:ph type="ftr" sz="quarter" idx="4"/>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it-IT" altLang=""/>
              <a:t>Java SE 8 Programming   1 - </a:t>
            </a:r>
            <a:fld id="{250FEEC9-A72B-44F0-8FD0-AADEB7757D8A}" type="slidenum">
              <a:rPr lang="en-US" altLang="" smtClean="0"/>
              <a:pPr eaLnBrk="1" hangingPunct="1"/>
              <a:t>19</a:t>
            </a:fld>
            <a:endParaRPr lang="en-US" altLang=""/>
          </a:p>
        </p:txBody>
      </p:sp>
    </p:spTree>
    <p:extLst>
      <p:ext uri="{BB962C8B-B14F-4D97-AF65-F5344CB8AC3E}">
        <p14:creationId xmlns:p14="http://schemas.microsoft.com/office/powerpoint/2010/main" val="2204155934"/>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2"/>
        <p:cNvGrpSpPr/>
        <p:nvPr/>
      </p:nvGrpSpPr>
      <p:grpSpPr>
        <a:xfrm>
          <a:off x="0" y="0"/>
          <a:ext cx="0" cy="0"/>
          <a:chOff x="0" y="0"/>
          <a:chExt cx="0" cy="0"/>
        </a:xfrm>
      </p:grpSpPr>
      <p:sp>
        <p:nvSpPr>
          <p:cNvPr id="1693" name="Google Shape;1693;g40a120c017_0_1154: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694" name="Google Shape;1694;g40a120c017_0_1154: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The first example in the slide is equivalent to the previous code example. The only difference is that lambda expression shorthand has been used. The type of the arguments is inferred from the context the lambda expression is used in. So the compiler knows that the signature for the </a:t>
            </a:r>
            <a:r>
              <a:rPr lang="en-US" sz="1800" b="0" i="0" u="none" strike="noStrike" cap="none">
                <a:latin typeface="Courier New"/>
                <a:ea typeface="Courier New"/>
                <a:cs typeface="Courier New"/>
                <a:sym typeface="Courier New"/>
              </a:rPr>
              <a:t>StringAnalyzer.analyze</a:t>
            </a:r>
            <a:r>
              <a:rPr lang="en-US" sz="1800" b="0" i="0" u="none" strike="noStrike" cap="none"/>
              <a:t> is:</a:t>
            </a:r>
            <a:endParaRPr/>
          </a:p>
          <a:p>
            <a:pPr marL="0" marR="0" lvl="1" indent="0" algn="l" rtl="0">
              <a:spcBef>
                <a:spcPts val="0"/>
              </a:spcBef>
              <a:spcAft>
                <a:spcPts val="0"/>
              </a:spcAft>
              <a:buSzPts val="1800"/>
              <a:buFont typeface="Courier New"/>
              <a:buNone/>
            </a:pPr>
            <a:r>
              <a:rPr lang="en-US" sz="1800" b="0" i="0" u="none" strike="noStrike" cap="none">
                <a:latin typeface="Courier New"/>
                <a:ea typeface="Courier New"/>
                <a:cs typeface="Courier New"/>
                <a:sym typeface="Courier New"/>
              </a:rPr>
              <a:t>public boolean analyze(String sourceStr, String searchStr);</a:t>
            </a:r>
            <a:endParaRPr/>
          </a:p>
          <a:p>
            <a:pPr marL="0" marR="0" lvl="1" indent="0" algn="l" rtl="0">
              <a:spcBef>
                <a:spcPts val="0"/>
              </a:spcBef>
              <a:spcAft>
                <a:spcPts val="0"/>
              </a:spcAft>
              <a:buSzPts val="1800"/>
              <a:buFont typeface="Arial"/>
              <a:buNone/>
            </a:pPr>
            <a:r>
              <a:rPr lang="en-US" sz="1800" b="0" i="0" u="none" strike="noStrike" cap="none"/>
              <a:t>Thus, two strings are passed in and a </a:t>
            </a:r>
            <a:r>
              <a:rPr lang="en-US" sz="1800" b="0" i="0" u="none" strike="noStrike" cap="none">
                <a:latin typeface="Courier New"/>
                <a:ea typeface="Courier New"/>
                <a:cs typeface="Courier New"/>
                <a:sym typeface="Courier New"/>
              </a:rPr>
              <a:t>boolean</a:t>
            </a:r>
            <a:r>
              <a:rPr lang="en-US" sz="1800" b="0" i="0" u="none" strike="noStrike" cap="none"/>
              <a:t> is returned.</a:t>
            </a:r>
            <a:endParaRPr/>
          </a:p>
          <a:p>
            <a:pPr marL="0" marR="0" lvl="1" indent="0" algn="l" rtl="0">
              <a:spcBef>
                <a:spcPts val="0"/>
              </a:spcBef>
              <a:spcAft>
                <a:spcPts val="0"/>
              </a:spcAft>
              <a:buSzPts val="1800"/>
              <a:buFont typeface="Arial"/>
              <a:buNone/>
            </a:pPr>
            <a:r>
              <a:rPr lang="en-US" sz="1800" b="0" i="0" u="none" strike="noStrike" cap="none"/>
              <a:t>Notice the second example on line 28. Now it becomes trivial to change the logic for a functional interface.</a:t>
            </a:r>
            <a:endParaRPr/>
          </a:p>
        </p:txBody>
      </p:sp>
      <p:sp>
        <p:nvSpPr>
          <p:cNvPr id="1695" name="Google Shape;1695;g40a120c017_0_1154: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6 - </a:t>
            </a:r>
            <a:fld id="{00000000-1234-1234-1234-123412341234}" type="slidenum">
              <a:rPr lang="en-US" sz="1100" b="1" i="0" u="none">
                <a:solidFill>
                  <a:srgbClr val="000000"/>
                </a:solidFill>
                <a:latin typeface="Arial"/>
                <a:ea typeface="Arial"/>
                <a:cs typeface="Arial"/>
                <a:sym typeface="Arial"/>
              </a:rPr>
              <a:t>181</a:t>
            </a:fld>
            <a:endParaRPr/>
          </a:p>
        </p:txBody>
      </p:sp>
    </p:spTree>
    <p:extLst>
      <p:ext uri="{BB962C8B-B14F-4D97-AF65-F5344CB8AC3E}">
        <p14:creationId xmlns:p14="http://schemas.microsoft.com/office/powerpoint/2010/main" val="1157358542"/>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2"/>
        <p:cNvGrpSpPr/>
        <p:nvPr/>
      </p:nvGrpSpPr>
      <p:grpSpPr>
        <a:xfrm>
          <a:off x="0" y="0"/>
          <a:ext cx="0" cy="0"/>
          <a:chOff x="0" y="0"/>
          <a:chExt cx="0" cy="0"/>
        </a:xfrm>
      </p:grpSpPr>
      <p:sp>
        <p:nvSpPr>
          <p:cNvPr id="1703" name="Google Shape;1703;g40a120c017_0_1162: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704" name="Google Shape;1704;g40a120c017_0_1162: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None/>
            </a:pPr>
            <a:endParaRPr sz="1800" b="0" i="0" u="none" strike="noStrike" cap="none"/>
          </a:p>
        </p:txBody>
      </p:sp>
      <p:sp>
        <p:nvSpPr>
          <p:cNvPr id="1705" name="Google Shape;1705;g40a120c017_0_1162: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6 - </a:t>
            </a:r>
            <a:fld id="{00000000-1234-1234-1234-123412341234}" type="slidenum">
              <a:rPr lang="en-US" sz="1100" b="1" i="0" u="none">
                <a:solidFill>
                  <a:srgbClr val="000000"/>
                </a:solidFill>
                <a:latin typeface="Arial"/>
                <a:ea typeface="Arial"/>
                <a:cs typeface="Arial"/>
                <a:sym typeface="Arial"/>
              </a:rPr>
              <a:t>182</a:t>
            </a:fld>
            <a:endParaRPr/>
          </a:p>
        </p:txBody>
      </p:sp>
    </p:spTree>
    <p:extLst>
      <p:ext uri="{BB962C8B-B14F-4D97-AF65-F5344CB8AC3E}">
        <p14:creationId xmlns:p14="http://schemas.microsoft.com/office/powerpoint/2010/main" val="3747865507"/>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1"/>
        <p:cNvGrpSpPr/>
        <p:nvPr/>
      </p:nvGrpSpPr>
      <p:grpSpPr>
        <a:xfrm>
          <a:off x="0" y="0"/>
          <a:ext cx="0" cy="0"/>
          <a:chOff x="0" y="0"/>
          <a:chExt cx="0" cy="0"/>
        </a:xfrm>
      </p:grpSpPr>
      <p:sp>
        <p:nvSpPr>
          <p:cNvPr id="1712" name="Google Shape;1712;g40a120c017_0_1169: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6 - </a:t>
            </a:r>
            <a:fld id="{00000000-1234-1234-1234-123412341234}" type="slidenum">
              <a:rPr lang="en-US" sz="1100" b="1" i="0" u="none">
                <a:solidFill>
                  <a:srgbClr val="000000"/>
                </a:solidFill>
                <a:latin typeface="Arial"/>
                <a:ea typeface="Arial"/>
                <a:cs typeface="Arial"/>
                <a:sym typeface="Arial"/>
              </a:rPr>
              <a:t>183</a:t>
            </a:fld>
            <a:endParaRPr/>
          </a:p>
        </p:txBody>
      </p:sp>
      <p:sp>
        <p:nvSpPr>
          <p:cNvPr id="1713" name="Google Shape;1713;g40a120c017_0_1169: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714" name="Google Shape;1714;g40a120c017_0_1169: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None/>
            </a:pPr>
            <a:endParaRPr sz="1800" b="0" i="0" u="none" strike="noStrike" cap="none"/>
          </a:p>
        </p:txBody>
      </p:sp>
    </p:spTree>
    <p:extLst>
      <p:ext uri="{BB962C8B-B14F-4D97-AF65-F5344CB8AC3E}">
        <p14:creationId xmlns:p14="http://schemas.microsoft.com/office/powerpoint/2010/main" val="1713983390"/>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0"/>
        <p:cNvGrpSpPr/>
        <p:nvPr/>
      </p:nvGrpSpPr>
      <p:grpSpPr>
        <a:xfrm>
          <a:off x="0" y="0"/>
          <a:ext cx="0" cy="0"/>
          <a:chOff x="0" y="0"/>
          <a:chExt cx="0" cy="0"/>
        </a:xfrm>
      </p:grpSpPr>
      <p:sp>
        <p:nvSpPr>
          <p:cNvPr id="1721" name="Google Shape;1721;g40a120c017_0_1176: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722" name="Google Shape;1722;g40a120c017_0_1176: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None/>
            </a:pPr>
            <a:endParaRPr sz="1800" b="0" i="0" u="none" strike="noStrike" cap="none"/>
          </a:p>
        </p:txBody>
      </p:sp>
      <p:sp>
        <p:nvSpPr>
          <p:cNvPr id="1723" name="Google Shape;1723;g40a120c017_0_1176: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6 - </a:t>
            </a:r>
            <a:fld id="{00000000-1234-1234-1234-123412341234}" type="slidenum">
              <a:rPr lang="en-US" sz="1100" b="1" i="0" u="none">
                <a:solidFill>
                  <a:srgbClr val="000000"/>
                </a:solidFill>
                <a:latin typeface="Arial"/>
                <a:ea typeface="Arial"/>
                <a:cs typeface="Arial"/>
                <a:sym typeface="Arial"/>
              </a:rPr>
              <a:t>184</a:t>
            </a:fld>
            <a:endParaRPr/>
          </a:p>
        </p:txBody>
      </p:sp>
    </p:spTree>
    <p:extLst>
      <p:ext uri="{BB962C8B-B14F-4D97-AF65-F5344CB8AC3E}">
        <p14:creationId xmlns:p14="http://schemas.microsoft.com/office/powerpoint/2010/main" val="2024143035"/>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9"/>
        <p:cNvGrpSpPr/>
        <p:nvPr/>
      </p:nvGrpSpPr>
      <p:grpSpPr>
        <a:xfrm>
          <a:off x="0" y="0"/>
          <a:ext cx="0" cy="0"/>
          <a:chOff x="0" y="0"/>
          <a:chExt cx="0" cy="0"/>
        </a:xfrm>
      </p:grpSpPr>
      <p:sp>
        <p:nvSpPr>
          <p:cNvPr id="1730" name="Google Shape;1730;g40a120c017_0_1183: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731" name="Google Shape;1731;g40a120c017_0_1183: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None/>
            </a:pPr>
            <a:endParaRPr sz="1800" b="0" i="0" u="none" strike="noStrike" cap="none"/>
          </a:p>
        </p:txBody>
      </p:sp>
      <p:sp>
        <p:nvSpPr>
          <p:cNvPr id="1732" name="Google Shape;1732;g40a120c017_0_1183: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6 - </a:t>
            </a:r>
            <a:fld id="{00000000-1234-1234-1234-123412341234}" type="slidenum">
              <a:rPr lang="en-US" sz="1100" b="1" i="0" u="none">
                <a:solidFill>
                  <a:srgbClr val="000000"/>
                </a:solidFill>
                <a:latin typeface="Arial"/>
                <a:ea typeface="Arial"/>
                <a:cs typeface="Arial"/>
                <a:sym typeface="Arial"/>
              </a:rPr>
              <a:t>185</a:t>
            </a:fld>
            <a:endParaRPr/>
          </a:p>
        </p:txBody>
      </p:sp>
    </p:spTree>
    <p:extLst>
      <p:ext uri="{BB962C8B-B14F-4D97-AF65-F5344CB8AC3E}">
        <p14:creationId xmlns:p14="http://schemas.microsoft.com/office/powerpoint/2010/main" val="2747832411"/>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8"/>
        <p:cNvGrpSpPr/>
        <p:nvPr/>
      </p:nvGrpSpPr>
      <p:grpSpPr>
        <a:xfrm>
          <a:off x="0" y="0"/>
          <a:ext cx="0" cy="0"/>
          <a:chOff x="0" y="0"/>
          <a:chExt cx="0" cy="0"/>
        </a:xfrm>
      </p:grpSpPr>
      <p:sp>
        <p:nvSpPr>
          <p:cNvPr id="1739" name="Google Shape;1739;g40a120c017_0_1190: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740" name="Google Shape;1740;g40a120c017_0_1190: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None/>
            </a:pPr>
            <a:endParaRPr sz="1800" b="0" i="0" u="none" strike="noStrike" cap="none"/>
          </a:p>
        </p:txBody>
      </p:sp>
      <p:sp>
        <p:nvSpPr>
          <p:cNvPr id="1741" name="Google Shape;1741;g40a120c017_0_1190: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6 - </a:t>
            </a:r>
            <a:fld id="{00000000-1234-1234-1234-123412341234}" type="slidenum">
              <a:rPr lang="en-US" sz="1100" b="1" i="0" u="none">
                <a:solidFill>
                  <a:srgbClr val="000000"/>
                </a:solidFill>
                <a:latin typeface="Arial"/>
                <a:ea typeface="Arial"/>
                <a:cs typeface="Arial"/>
                <a:sym typeface="Arial"/>
              </a:rPr>
              <a:t>186</a:t>
            </a:fld>
            <a:endParaRPr/>
          </a:p>
        </p:txBody>
      </p:sp>
    </p:spTree>
    <p:extLst>
      <p:ext uri="{BB962C8B-B14F-4D97-AF65-F5344CB8AC3E}">
        <p14:creationId xmlns:p14="http://schemas.microsoft.com/office/powerpoint/2010/main" val="3207633106"/>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7"/>
        <p:cNvGrpSpPr/>
        <p:nvPr/>
      </p:nvGrpSpPr>
      <p:grpSpPr>
        <a:xfrm>
          <a:off x="0" y="0"/>
          <a:ext cx="0" cy="0"/>
          <a:chOff x="0" y="0"/>
          <a:chExt cx="0" cy="0"/>
        </a:xfrm>
      </p:grpSpPr>
      <p:sp>
        <p:nvSpPr>
          <p:cNvPr id="1748" name="Google Shape;1748;g40a120c017_0_1197: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749" name="Google Shape;1749;g40a120c017_0_1197:notes"/>
          <p:cNvSpPr txBox="1">
            <a:spLocks noGrp="1"/>
          </p:cNvSpPr>
          <p:nvPr>
            <p:ph type="body" idx="1"/>
          </p:nvPr>
        </p:nvSpPr>
        <p:spPr>
          <a:xfrm>
            <a:off x="547687" y="5278437"/>
            <a:ext cx="5942100" cy="30987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Clr>
                <a:srgbClr val="0000FF"/>
              </a:buClr>
              <a:buSzPts val="1800"/>
              <a:buFont typeface="Arial"/>
              <a:buNone/>
            </a:pPr>
            <a:r>
              <a:rPr lang="en-US" sz="1800" b="0" i="0" u="none" strike="noStrike" cap="none">
                <a:solidFill>
                  <a:srgbClr val="0000FF"/>
                </a:solidFill>
              </a:rPr>
              <a:t>Answer: b</a:t>
            </a:r>
            <a:endParaRPr/>
          </a:p>
        </p:txBody>
      </p:sp>
      <p:sp>
        <p:nvSpPr>
          <p:cNvPr id="1750" name="Google Shape;1750;g40a120c017_0_1197: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6 - </a:t>
            </a:r>
            <a:fld id="{00000000-1234-1234-1234-123412341234}" type="slidenum">
              <a:rPr lang="en-US" sz="1100" b="1" i="0" u="none">
                <a:solidFill>
                  <a:srgbClr val="000000"/>
                </a:solidFill>
                <a:latin typeface="Arial"/>
                <a:ea typeface="Arial"/>
                <a:cs typeface="Arial"/>
                <a:sym typeface="Arial"/>
              </a:rPr>
              <a:t>187</a:t>
            </a:fld>
            <a:endParaRPr/>
          </a:p>
        </p:txBody>
      </p:sp>
    </p:spTree>
    <p:extLst>
      <p:ext uri="{BB962C8B-B14F-4D97-AF65-F5344CB8AC3E}">
        <p14:creationId xmlns:p14="http://schemas.microsoft.com/office/powerpoint/2010/main" val="1272185180"/>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5"/>
        <p:cNvGrpSpPr/>
        <p:nvPr/>
      </p:nvGrpSpPr>
      <p:grpSpPr>
        <a:xfrm>
          <a:off x="0" y="0"/>
          <a:ext cx="0" cy="0"/>
          <a:chOff x="0" y="0"/>
          <a:chExt cx="0" cy="0"/>
        </a:xfrm>
      </p:grpSpPr>
      <p:sp>
        <p:nvSpPr>
          <p:cNvPr id="1756" name="Google Shape;1756;g40a120c017_0_1203: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757" name="Google Shape;1757;g40a120c017_0_1203:notes"/>
          <p:cNvSpPr txBox="1">
            <a:spLocks noGrp="1"/>
          </p:cNvSpPr>
          <p:nvPr>
            <p:ph type="body" idx="1"/>
          </p:nvPr>
        </p:nvSpPr>
        <p:spPr>
          <a:xfrm>
            <a:off x="547687" y="5278437"/>
            <a:ext cx="5942100" cy="30987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Clr>
                <a:srgbClr val="0000FF"/>
              </a:buClr>
              <a:buSzPts val="1800"/>
              <a:buFont typeface="Arial"/>
              <a:buNone/>
            </a:pPr>
            <a:r>
              <a:rPr lang="en-US" sz="1800" b="0" i="0" u="none" strike="noStrike" cap="none">
                <a:solidFill>
                  <a:srgbClr val="0000FF"/>
                </a:solidFill>
              </a:rPr>
              <a:t>Answer: c</a:t>
            </a:r>
            <a:endParaRPr/>
          </a:p>
        </p:txBody>
      </p:sp>
      <p:sp>
        <p:nvSpPr>
          <p:cNvPr id="1758" name="Google Shape;1758;g40a120c017_0_1203: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6 - </a:t>
            </a:r>
            <a:fld id="{00000000-1234-1234-1234-123412341234}" type="slidenum">
              <a:rPr lang="en-US" sz="1100" b="1" i="0" u="none">
                <a:solidFill>
                  <a:srgbClr val="000000"/>
                </a:solidFill>
                <a:latin typeface="Arial"/>
                <a:ea typeface="Arial"/>
                <a:cs typeface="Arial"/>
                <a:sym typeface="Arial"/>
              </a:rPr>
              <a:t>188</a:t>
            </a:fld>
            <a:endParaRPr/>
          </a:p>
        </p:txBody>
      </p:sp>
    </p:spTree>
    <p:extLst>
      <p:ext uri="{BB962C8B-B14F-4D97-AF65-F5344CB8AC3E}">
        <p14:creationId xmlns:p14="http://schemas.microsoft.com/office/powerpoint/2010/main" val="3205388293"/>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3"/>
        <p:cNvGrpSpPr/>
        <p:nvPr/>
      </p:nvGrpSpPr>
      <p:grpSpPr>
        <a:xfrm>
          <a:off x="0" y="0"/>
          <a:ext cx="0" cy="0"/>
          <a:chOff x="0" y="0"/>
          <a:chExt cx="0" cy="0"/>
        </a:xfrm>
      </p:grpSpPr>
      <p:sp>
        <p:nvSpPr>
          <p:cNvPr id="1764" name="Google Shape;1764;g40a120c017_0_1209: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765" name="Google Shape;1765;g40a120c017_0_1209:notes"/>
          <p:cNvSpPr txBox="1">
            <a:spLocks noGrp="1"/>
          </p:cNvSpPr>
          <p:nvPr>
            <p:ph type="body" idx="1"/>
          </p:nvPr>
        </p:nvSpPr>
        <p:spPr>
          <a:xfrm>
            <a:off x="547687" y="5278437"/>
            <a:ext cx="5942100" cy="30987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Clr>
                <a:srgbClr val="0000FF"/>
              </a:buClr>
              <a:buSzPts val="1800"/>
              <a:buFont typeface="Arial"/>
              <a:buNone/>
            </a:pPr>
            <a:r>
              <a:rPr lang="en-US" sz="1800" b="0" i="0" u="none" strike="noStrike" cap="none">
                <a:solidFill>
                  <a:srgbClr val="0000FF"/>
                </a:solidFill>
              </a:rPr>
              <a:t>Answer: a</a:t>
            </a:r>
            <a:endParaRPr/>
          </a:p>
        </p:txBody>
      </p:sp>
      <p:sp>
        <p:nvSpPr>
          <p:cNvPr id="1766" name="Google Shape;1766;g40a120c017_0_1209: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6 - </a:t>
            </a:r>
            <a:fld id="{00000000-1234-1234-1234-123412341234}" type="slidenum">
              <a:rPr lang="en-US" sz="1100" b="1" i="0" u="none">
                <a:solidFill>
                  <a:srgbClr val="000000"/>
                </a:solidFill>
                <a:latin typeface="Arial"/>
                <a:ea typeface="Arial"/>
                <a:cs typeface="Arial"/>
                <a:sym typeface="Arial"/>
              </a:rPr>
              <a:t>189</a:t>
            </a:fld>
            <a:endParaRPr/>
          </a:p>
        </p:txBody>
      </p:sp>
    </p:spTree>
    <p:extLst>
      <p:ext uri="{BB962C8B-B14F-4D97-AF65-F5344CB8AC3E}">
        <p14:creationId xmlns:p14="http://schemas.microsoft.com/office/powerpoint/2010/main" val="3874529618"/>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1"/>
        <p:cNvGrpSpPr/>
        <p:nvPr/>
      </p:nvGrpSpPr>
      <p:grpSpPr>
        <a:xfrm>
          <a:off x="0" y="0"/>
          <a:ext cx="0" cy="0"/>
          <a:chOff x="0" y="0"/>
          <a:chExt cx="0" cy="0"/>
        </a:xfrm>
      </p:grpSpPr>
      <p:sp>
        <p:nvSpPr>
          <p:cNvPr id="1772" name="Google Shape;1772;g40a120c017_0_1248: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773" name="Google Shape;1773;g40a120c017_0_1248: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None/>
            </a:pPr>
            <a:endParaRPr sz="1800" b="0" i="0" u="none" strike="noStrike" cap="none"/>
          </a:p>
        </p:txBody>
      </p:sp>
    </p:spTree>
    <p:extLst>
      <p:ext uri="{BB962C8B-B14F-4D97-AF65-F5344CB8AC3E}">
        <p14:creationId xmlns:p14="http://schemas.microsoft.com/office/powerpoint/2010/main" val="17490963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p1: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6" name="Google Shape;66;p1:notes"/>
          <p:cNvSpPr txBox="1">
            <a:spLocks noGrp="1"/>
          </p:cNvSpPr>
          <p:nvPr>
            <p:ph type="body" idx="1"/>
          </p:nvPr>
        </p:nvSpPr>
        <p:spPr>
          <a:xfrm>
            <a:off x="547687" y="5278437"/>
            <a:ext cx="5942012" cy="3198812"/>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None/>
            </a:pPr>
            <a:endParaRPr sz="1800" b="0" i="0" u="none" strike="noStrike" cap="none"/>
          </a:p>
        </p:txBody>
      </p:sp>
    </p:spTree>
    <p:extLst>
      <p:ext uri="{BB962C8B-B14F-4D97-AF65-F5344CB8AC3E}">
        <p14:creationId xmlns:p14="http://schemas.microsoft.com/office/powerpoint/2010/main" val="430308492"/>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7"/>
        <p:cNvGrpSpPr/>
        <p:nvPr/>
      </p:nvGrpSpPr>
      <p:grpSpPr>
        <a:xfrm>
          <a:off x="0" y="0"/>
          <a:ext cx="0" cy="0"/>
          <a:chOff x="0" y="0"/>
          <a:chExt cx="0" cy="0"/>
        </a:xfrm>
      </p:grpSpPr>
      <p:sp>
        <p:nvSpPr>
          <p:cNvPr id="1778" name="Google Shape;1778;g40a120c017_0_1253: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779" name="Google Shape;1779;g40a120c017_0_1253: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None/>
            </a:pPr>
            <a:endParaRPr sz="1800" b="0" i="0" u="none" strike="noStrike" cap="none"/>
          </a:p>
        </p:txBody>
      </p:sp>
      <p:sp>
        <p:nvSpPr>
          <p:cNvPr id="1780" name="Google Shape;1780;g40a120c017_0_1253: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strike="noStrike" cap="none">
                <a:solidFill>
                  <a:srgbClr val="000000"/>
                </a:solidFill>
                <a:latin typeface="Arial"/>
                <a:ea typeface="Arial"/>
                <a:cs typeface="Arial"/>
                <a:sym typeface="Arial"/>
              </a:rPr>
              <a:t>Java SE 8 Programming   7 - </a:t>
            </a:r>
            <a:fld id="{00000000-1234-1234-1234-123412341234}" type="slidenum">
              <a:rPr lang="en-US" sz="1100" b="1" i="0" u="none" strike="noStrike" cap="none">
                <a:solidFill>
                  <a:srgbClr val="000000"/>
                </a:solidFill>
                <a:latin typeface="Arial"/>
                <a:ea typeface="Arial"/>
                <a:cs typeface="Arial"/>
                <a:sym typeface="Arial"/>
              </a:rPr>
              <a:t>191</a:t>
            </a:fld>
            <a:endParaRPr/>
          </a:p>
        </p:txBody>
      </p:sp>
    </p:spTree>
    <p:extLst>
      <p:ext uri="{BB962C8B-B14F-4D97-AF65-F5344CB8AC3E}">
        <p14:creationId xmlns:p14="http://schemas.microsoft.com/office/powerpoint/2010/main" val="999824343"/>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6"/>
        <p:cNvGrpSpPr/>
        <p:nvPr/>
      </p:nvGrpSpPr>
      <p:grpSpPr>
        <a:xfrm>
          <a:off x="0" y="0"/>
          <a:ext cx="0" cy="0"/>
          <a:chOff x="0" y="0"/>
          <a:chExt cx="0" cy="0"/>
        </a:xfrm>
      </p:grpSpPr>
      <p:sp>
        <p:nvSpPr>
          <p:cNvPr id="1787" name="Google Shape;1787;g40a120c017_0_1260: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788" name="Google Shape;1788;g40a120c017_0_1260: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None/>
            </a:pPr>
            <a:endParaRPr sz="1800" b="0" i="0" u="none" strike="noStrike" cap="none"/>
          </a:p>
        </p:txBody>
      </p:sp>
      <p:sp>
        <p:nvSpPr>
          <p:cNvPr id="1789" name="Google Shape;1789;g40a120c017_0_1260: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strike="noStrike" cap="none">
                <a:solidFill>
                  <a:srgbClr val="000000"/>
                </a:solidFill>
                <a:latin typeface="Arial"/>
                <a:ea typeface="Arial"/>
                <a:cs typeface="Arial"/>
                <a:sym typeface="Arial"/>
              </a:rPr>
              <a:t>Java SE 8 Programming   7 - </a:t>
            </a:r>
            <a:fld id="{00000000-1234-1234-1234-123412341234}" type="slidenum">
              <a:rPr lang="en-US" sz="1100" b="1" i="0" u="none" strike="noStrike" cap="none">
                <a:solidFill>
                  <a:srgbClr val="000000"/>
                </a:solidFill>
                <a:latin typeface="Arial"/>
                <a:ea typeface="Arial"/>
                <a:cs typeface="Arial"/>
                <a:sym typeface="Arial"/>
              </a:rPr>
              <a:t>192</a:t>
            </a:fld>
            <a:endParaRPr/>
          </a:p>
        </p:txBody>
      </p:sp>
    </p:spTree>
    <p:extLst>
      <p:ext uri="{BB962C8B-B14F-4D97-AF65-F5344CB8AC3E}">
        <p14:creationId xmlns:p14="http://schemas.microsoft.com/office/powerpoint/2010/main" val="1502304880"/>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5"/>
        <p:cNvGrpSpPr/>
        <p:nvPr/>
      </p:nvGrpSpPr>
      <p:grpSpPr>
        <a:xfrm>
          <a:off x="0" y="0"/>
          <a:ext cx="0" cy="0"/>
          <a:chOff x="0" y="0"/>
          <a:chExt cx="0" cy="0"/>
        </a:xfrm>
      </p:grpSpPr>
      <p:sp>
        <p:nvSpPr>
          <p:cNvPr id="1796" name="Google Shape;1796;g40a120c017_0_1267: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797" name="Google Shape;1797;g40a120c017_0_1267: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None/>
            </a:pPr>
            <a:endParaRPr sz="1800" b="0" i="0" u="none" strike="noStrike" cap="none"/>
          </a:p>
        </p:txBody>
      </p:sp>
      <p:sp>
        <p:nvSpPr>
          <p:cNvPr id="1798" name="Google Shape;1798;g40a120c017_0_1267: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strike="noStrike" cap="none">
                <a:solidFill>
                  <a:srgbClr val="000000"/>
                </a:solidFill>
                <a:latin typeface="Arial"/>
                <a:ea typeface="Arial"/>
                <a:cs typeface="Arial"/>
                <a:sym typeface="Arial"/>
              </a:rPr>
              <a:t>Java SE 8 Programming   7 - </a:t>
            </a:r>
            <a:fld id="{00000000-1234-1234-1234-123412341234}" type="slidenum">
              <a:rPr lang="en-US" sz="1100" b="1" i="0" u="none" strike="noStrike" cap="none">
                <a:solidFill>
                  <a:srgbClr val="000000"/>
                </a:solidFill>
                <a:latin typeface="Arial"/>
                <a:ea typeface="Arial"/>
                <a:cs typeface="Arial"/>
                <a:sym typeface="Arial"/>
              </a:rPr>
              <a:t>193</a:t>
            </a:fld>
            <a:endParaRPr/>
          </a:p>
        </p:txBody>
      </p:sp>
    </p:spTree>
    <p:extLst>
      <p:ext uri="{BB962C8B-B14F-4D97-AF65-F5344CB8AC3E}">
        <p14:creationId xmlns:p14="http://schemas.microsoft.com/office/powerpoint/2010/main" val="3170570911"/>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4"/>
        <p:cNvGrpSpPr/>
        <p:nvPr/>
      </p:nvGrpSpPr>
      <p:grpSpPr>
        <a:xfrm>
          <a:off x="0" y="0"/>
          <a:ext cx="0" cy="0"/>
          <a:chOff x="0" y="0"/>
          <a:chExt cx="0" cy="0"/>
        </a:xfrm>
      </p:grpSpPr>
      <p:sp>
        <p:nvSpPr>
          <p:cNvPr id="1805" name="Google Shape;1805;g40a120c017_0_1274: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The two examples in the slide show very simple caching classes. Even though each class is very simple, a separate class is required for any object type.</a:t>
            </a:r>
            <a:endParaRPr/>
          </a:p>
        </p:txBody>
      </p:sp>
      <p:sp>
        <p:nvSpPr>
          <p:cNvPr id="1806" name="Google Shape;1806;g40a120c017_0_1274: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7 - </a:t>
            </a:r>
            <a:fld id="{00000000-1234-1234-1234-123412341234}" type="slidenum">
              <a:rPr lang="en-US" sz="1100" b="1" i="0" u="none">
                <a:solidFill>
                  <a:srgbClr val="000000"/>
                </a:solidFill>
                <a:latin typeface="Arial"/>
                <a:ea typeface="Arial"/>
                <a:cs typeface="Arial"/>
                <a:sym typeface="Arial"/>
              </a:rPr>
              <a:t>194</a:t>
            </a:fld>
            <a:endParaRPr/>
          </a:p>
        </p:txBody>
      </p:sp>
      <p:sp>
        <p:nvSpPr>
          <p:cNvPr id="1807" name="Google Shape;1807;g40a120c017_0_1274: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234317790"/>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5"/>
        <p:cNvGrpSpPr/>
        <p:nvPr/>
      </p:nvGrpSpPr>
      <p:grpSpPr>
        <a:xfrm>
          <a:off x="0" y="0"/>
          <a:ext cx="0" cy="0"/>
          <a:chOff x="0" y="0"/>
          <a:chExt cx="0" cy="0"/>
        </a:xfrm>
      </p:grpSpPr>
      <p:sp>
        <p:nvSpPr>
          <p:cNvPr id="1816" name="Google Shape;1816;g40a120c017_0_1283: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817" name="Google Shape;1817;g40a120c017_0_1283: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To create a generic version of the </a:t>
            </a:r>
            <a:r>
              <a:rPr lang="en-US" sz="1800" b="0" i="0" u="none" strike="noStrike" cap="none">
                <a:latin typeface="Courier New"/>
                <a:ea typeface="Courier New"/>
                <a:cs typeface="Courier New"/>
                <a:sym typeface="Courier New"/>
              </a:rPr>
              <a:t>CacheAny</a:t>
            </a:r>
            <a:r>
              <a:rPr lang="en-US" sz="1800" b="0" i="0" u="none" strike="noStrike" cap="none"/>
              <a:t> class, a variable named </a:t>
            </a:r>
            <a:r>
              <a:rPr lang="en-US" sz="1800" b="0" i="0" u="none" strike="noStrike" cap="none">
                <a:latin typeface="Courier New"/>
                <a:ea typeface="Courier New"/>
                <a:cs typeface="Courier New"/>
                <a:sym typeface="Courier New"/>
              </a:rPr>
              <a:t>T</a:t>
            </a:r>
            <a:r>
              <a:rPr lang="en-US" sz="1800" b="0" i="0" u="none" strike="noStrike" cap="none"/>
              <a:t> is added to the class definition surrounded by angle brackets. In this case, </a:t>
            </a:r>
            <a:r>
              <a:rPr lang="en-US" sz="1800" b="0" i="0" u="none" strike="noStrike" cap="none">
                <a:latin typeface="Courier New"/>
                <a:ea typeface="Courier New"/>
                <a:cs typeface="Courier New"/>
                <a:sym typeface="Courier New"/>
              </a:rPr>
              <a:t>T</a:t>
            </a:r>
            <a:r>
              <a:rPr lang="en-US" sz="1800" b="0" i="0" u="none" strike="noStrike" cap="none"/>
              <a:t> stands for “type” and can represent any type. As the example in the slide shows, the code has changed to use </a:t>
            </a:r>
            <a:r>
              <a:rPr lang="en-US" sz="1800" b="0" i="0" u="none" strike="noStrike" cap="none">
                <a:latin typeface="Courier New"/>
                <a:ea typeface="Courier New"/>
                <a:cs typeface="Courier New"/>
                <a:sym typeface="Courier New"/>
              </a:rPr>
              <a:t>t</a:t>
            </a:r>
            <a:r>
              <a:rPr lang="en-US" sz="1800" b="0" i="0" u="none" strike="noStrike" cap="none"/>
              <a:t> instead of a specific type of information. This change allows the </a:t>
            </a:r>
            <a:r>
              <a:rPr lang="en-US" sz="1800" b="0" i="0" u="none" strike="noStrike" cap="none">
                <a:latin typeface="Courier New"/>
                <a:ea typeface="Courier New"/>
                <a:cs typeface="Courier New"/>
                <a:sym typeface="Courier New"/>
              </a:rPr>
              <a:t>CacheAny</a:t>
            </a:r>
            <a:r>
              <a:rPr lang="en-US" sz="1800" b="0" i="0" u="none" strike="noStrike" cap="none"/>
              <a:t> class to store any type of object.</a:t>
            </a:r>
            <a:endParaRPr/>
          </a:p>
          <a:p>
            <a:pPr marL="0" marR="0" lvl="1" indent="0" algn="l" rtl="0">
              <a:spcBef>
                <a:spcPts val="0"/>
              </a:spcBef>
              <a:spcAft>
                <a:spcPts val="0"/>
              </a:spcAft>
              <a:buSzPts val="1800"/>
              <a:buFont typeface="Courier New"/>
              <a:buNone/>
            </a:pPr>
            <a:r>
              <a:rPr lang="en-US" sz="1800" b="0" i="0" u="none" strike="noStrike" cap="none">
                <a:latin typeface="Courier New"/>
                <a:ea typeface="Courier New"/>
                <a:cs typeface="Courier New"/>
                <a:sym typeface="Courier New"/>
              </a:rPr>
              <a:t>T</a:t>
            </a:r>
            <a:r>
              <a:rPr lang="en-US" sz="1800" b="0" i="0" u="none" strike="noStrike" cap="none"/>
              <a:t> was chosen not by accident but by convention. Specific letters are commonly used with generics. </a:t>
            </a:r>
            <a:endParaRPr/>
          </a:p>
          <a:p>
            <a:pPr marL="0" marR="0" lvl="1" indent="0" algn="l" rtl="0">
              <a:spcBef>
                <a:spcPts val="0"/>
              </a:spcBef>
              <a:spcAft>
                <a:spcPts val="0"/>
              </a:spcAft>
              <a:buSzPts val="1800"/>
              <a:buFont typeface="Arial"/>
              <a:buNone/>
            </a:pPr>
            <a:r>
              <a:rPr lang="en-US" sz="1800" b="1" i="0" u="none" strike="noStrike" cap="none"/>
              <a:t>Note: </a:t>
            </a:r>
            <a:r>
              <a:rPr lang="en-US" sz="1800" b="0" i="0" u="none" strike="noStrike" cap="none"/>
              <a:t>You can use any identifier you want. The following values are merely strongly suggested.</a:t>
            </a:r>
            <a:endParaRPr/>
          </a:p>
          <a:p>
            <a:pPr marL="0" marR="0" lvl="1" indent="0" algn="l" rtl="0">
              <a:spcBef>
                <a:spcPts val="0"/>
              </a:spcBef>
              <a:spcAft>
                <a:spcPts val="0"/>
              </a:spcAft>
              <a:buSzPts val="1800"/>
              <a:buFont typeface="Arial"/>
              <a:buNone/>
            </a:pPr>
            <a:r>
              <a:rPr lang="en-US" sz="1800" b="0" i="0" u="none" strike="noStrike" cap="none"/>
              <a:t>Here are the conventions:</a:t>
            </a:r>
            <a:endParaRPr/>
          </a:p>
          <a:p>
            <a:pPr marL="0" marR="0" lvl="2" indent="0" algn="l" rtl="0">
              <a:spcBef>
                <a:spcPts val="0"/>
              </a:spcBef>
              <a:spcAft>
                <a:spcPts val="0"/>
              </a:spcAft>
              <a:buSzPts val="1200"/>
              <a:buFont typeface="Courier New"/>
              <a:buNone/>
            </a:pPr>
            <a:r>
              <a:rPr lang="en-US" sz="1200" b="0" i="0" u="none" strike="noStrike" cap="none">
                <a:latin typeface="Courier New"/>
                <a:ea typeface="Courier New"/>
                <a:cs typeface="Courier New"/>
                <a:sym typeface="Courier New"/>
              </a:rPr>
              <a:t>T</a:t>
            </a:r>
            <a:r>
              <a:rPr lang="en-US" sz="1200" b="0" i="0" u="none" strike="noStrike" cap="none"/>
              <a:t>: Type</a:t>
            </a:r>
            <a:endParaRPr/>
          </a:p>
          <a:p>
            <a:pPr marL="0" marR="0" lvl="2" indent="0" algn="l" rtl="0">
              <a:spcBef>
                <a:spcPts val="0"/>
              </a:spcBef>
              <a:spcAft>
                <a:spcPts val="0"/>
              </a:spcAft>
              <a:buSzPts val="1200"/>
              <a:buFont typeface="Courier New"/>
              <a:buNone/>
            </a:pPr>
            <a:r>
              <a:rPr lang="en-US" sz="1200" b="0" i="0" u="none" strike="noStrike" cap="none">
                <a:latin typeface="Courier New"/>
                <a:ea typeface="Courier New"/>
                <a:cs typeface="Courier New"/>
                <a:sym typeface="Courier New"/>
              </a:rPr>
              <a:t>E</a:t>
            </a:r>
            <a:r>
              <a:rPr lang="en-US" sz="1200" b="0" i="0" u="none" strike="noStrike" cap="none"/>
              <a:t>: Element</a:t>
            </a:r>
            <a:endParaRPr/>
          </a:p>
          <a:p>
            <a:pPr marL="0" marR="0" lvl="2" indent="0" algn="l" rtl="0">
              <a:spcBef>
                <a:spcPts val="0"/>
              </a:spcBef>
              <a:spcAft>
                <a:spcPts val="0"/>
              </a:spcAft>
              <a:buSzPts val="1200"/>
              <a:buFont typeface="Courier New"/>
              <a:buNone/>
            </a:pPr>
            <a:r>
              <a:rPr lang="en-US" sz="1200" b="0" i="0" u="none" strike="noStrike" cap="none">
                <a:latin typeface="Courier New"/>
                <a:ea typeface="Courier New"/>
                <a:cs typeface="Courier New"/>
                <a:sym typeface="Courier New"/>
              </a:rPr>
              <a:t>K</a:t>
            </a:r>
            <a:r>
              <a:rPr lang="en-US" sz="1200" b="0" i="0" u="none" strike="noStrike" cap="none"/>
              <a:t>: Key</a:t>
            </a:r>
            <a:endParaRPr/>
          </a:p>
          <a:p>
            <a:pPr marL="0" marR="0" lvl="2" indent="0" algn="l" rtl="0">
              <a:spcBef>
                <a:spcPts val="0"/>
              </a:spcBef>
              <a:spcAft>
                <a:spcPts val="0"/>
              </a:spcAft>
              <a:buSzPts val="1200"/>
              <a:buFont typeface="Courier New"/>
              <a:buNone/>
            </a:pPr>
            <a:r>
              <a:rPr lang="en-US" sz="1200" b="0" i="0" u="none" strike="noStrike" cap="none">
                <a:latin typeface="Courier New"/>
                <a:ea typeface="Courier New"/>
                <a:cs typeface="Courier New"/>
                <a:sym typeface="Courier New"/>
              </a:rPr>
              <a:t>V</a:t>
            </a:r>
            <a:r>
              <a:rPr lang="en-US" sz="1200" b="0" i="0" u="none" strike="noStrike" cap="none"/>
              <a:t>: Value</a:t>
            </a:r>
            <a:endParaRPr/>
          </a:p>
          <a:p>
            <a:pPr marL="0" marR="0" lvl="2" indent="0" algn="l" rtl="0">
              <a:spcBef>
                <a:spcPts val="0"/>
              </a:spcBef>
              <a:spcAft>
                <a:spcPts val="0"/>
              </a:spcAft>
              <a:buSzPts val="1200"/>
              <a:buFont typeface="Courier New"/>
              <a:buNone/>
            </a:pPr>
            <a:r>
              <a:rPr lang="en-US" sz="1200" b="0" i="0" u="none" strike="noStrike" cap="none">
                <a:latin typeface="Courier New"/>
                <a:ea typeface="Courier New"/>
                <a:cs typeface="Courier New"/>
                <a:sym typeface="Courier New"/>
              </a:rPr>
              <a:t>S</a:t>
            </a:r>
            <a:r>
              <a:rPr lang="en-US" sz="1200" b="0" i="0" u="none" strike="noStrike" cap="none"/>
              <a:t>, </a:t>
            </a:r>
            <a:r>
              <a:rPr lang="en-US" sz="1200" b="0" i="0" u="none" strike="noStrike" cap="none">
                <a:latin typeface="Courier New"/>
                <a:ea typeface="Courier New"/>
                <a:cs typeface="Courier New"/>
                <a:sym typeface="Courier New"/>
              </a:rPr>
              <a:t>U</a:t>
            </a:r>
            <a:r>
              <a:rPr lang="en-US" sz="1200" b="0" i="0" u="none" strike="noStrike" cap="none"/>
              <a:t>: Used if there are second types, third types, or more</a:t>
            </a:r>
            <a:endParaRPr/>
          </a:p>
        </p:txBody>
      </p:sp>
      <p:sp>
        <p:nvSpPr>
          <p:cNvPr id="1818" name="Google Shape;1818;g40a120c017_0_1283: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7 - </a:t>
            </a:r>
            <a:fld id="{00000000-1234-1234-1234-123412341234}" type="slidenum">
              <a:rPr lang="en-US" sz="1100" b="1" i="0" u="none">
                <a:solidFill>
                  <a:srgbClr val="000000"/>
                </a:solidFill>
                <a:latin typeface="Arial"/>
                <a:ea typeface="Arial"/>
                <a:cs typeface="Arial"/>
                <a:sym typeface="Arial"/>
              </a:rPr>
              <a:t>195</a:t>
            </a:fld>
            <a:endParaRPr/>
          </a:p>
        </p:txBody>
      </p:sp>
    </p:spTree>
    <p:extLst>
      <p:ext uri="{BB962C8B-B14F-4D97-AF65-F5344CB8AC3E}">
        <p14:creationId xmlns:p14="http://schemas.microsoft.com/office/powerpoint/2010/main" val="4174254902"/>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4"/>
        <p:cNvGrpSpPr/>
        <p:nvPr/>
      </p:nvGrpSpPr>
      <p:grpSpPr>
        <a:xfrm>
          <a:off x="0" y="0"/>
          <a:ext cx="0" cy="0"/>
          <a:chOff x="0" y="0"/>
          <a:chExt cx="0" cy="0"/>
        </a:xfrm>
      </p:grpSpPr>
      <p:sp>
        <p:nvSpPr>
          <p:cNvPr id="1825" name="Google Shape;1825;g40a120c017_0_1290: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826" name="Google Shape;1826;g40a120c017_0_1290: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Note how the one generic version of the class can replace any number of type-specific caching classes. The </a:t>
            </a:r>
            <a:r>
              <a:rPr lang="en-US" sz="1800" b="0" i="0" u="none" strike="noStrike" cap="none">
                <a:latin typeface="Courier New"/>
                <a:ea typeface="Courier New"/>
                <a:cs typeface="Courier New"/>
                <a:sym typeface="Courier New"/>
              </a:rPr>
              <a:t>add()</a:t>
            </a:r>
            <a:r>
              <a:rPr lang="en-US" sz="1800" b="0" i="0" u="none" strike="noStrike" cap="none"/>
              <a:t> and </a:t>
            </a:r>
            <a:r>
              <a:rPr lang="en-US" sz="1800" b="0" i="0" u="none" strike="noStrike" cap="none">
                <a:latin typeface="Courier New"/>
                <a:ea typeface="Courier New"/>
                <a:cs typeface="Courier New"/>
                <a:sym typeface="Courier New"/>
              </a:rPr>
              <a:t>get()</a:t>
            </a:r>
            <a:r>
              <a:rPr lang="en-US" sz="1800" b="0" i="0" u="none" strike="noStrike" cap="none"/>
              <a:t> functions work exactly the same way. In fact, if the </a:t>
            </a:r>
            <a:r>
              <a:rPr lang="en-US" sz="1800" b="0" i="0" u="none" strike="noStrike" cap="none">
                <a:latin typeface="Courier New"/>
                <a:ea typeface="Courier New"/>
                <a:cs typeface="Courier New"/>
                <a:sym typeface="Courier New"/>
              </a:rPr>
              <a:t>myMessage</a:t>
            </a:r>
            <a:r>
              <a:rPr lang="en-US" sz="1800" b="0" i="0" u="none" strike="noStrike" cap="none"/>
              <a:t> declaration is changed to generic, no changes need to be made to the remaining code.</a:t>
            </a:r>
            <a:endParaRPr/>
          </a:p>
          <a:p>
            <a:pPr marL="0" marR="0" lvl="1" indent="0" algn="l" rtl="0">
              <a:spcBef>
                <a:spcPts val="0"/>
              </a:spcBef>
              <a:spcAft>
                <a:spcPts val="0"/>
              </a:spcAft>
              <a:buSzPts val="1800"/>
              <a:buFont typeface="Arial"/>
              <a:buNone/>
            </a:pPr>
            <a:r>
              <a:rPr lang="en-US" sz="1800" b="0" i="0" u="none" strike="noStrike" cap="none"/>
              <a:t>The example code can be found in the Generics project in the </a:t>
            </a:r>
            <a:r>
              <a:rPr lang="en-US" sz="1800" b="0" i="0" u="none" strike="noStrike" cap="none">
                <a:latin typeface="Courier New"/>
                <a:ea typeface="Courier New"/>
                <a:cs typeface="Courier New"/>
                <a:sym typeface="Courier New"/>
              </a:rPr>
              <a:t>TestCacheAny.java</a:t>
            </a:r>
            <a:r>
              <a:rPr lang="en-US" sz="1800" b="0" i="0" u="none" strike="noStrike" cap="none"/>
              <a:t> file.</a:t>
            </a:r>
            <a:endParaRPr/>
          </a:p>
        </p:txBody>
      </p:sp>
      <p:sp>
        <p:nvSpPr>
          <p:cNvPr id="1827" name="Google Shape;1827;g40a120c017_0_1290: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7 - </a:t>
            </a:r>
            <a:fld id="{00000000-1234-1234-1234-123412341234}" type="slidenum">
              <a:rPr lang="en-US" sz="1100" b="1" i="0" u="none">
                <a:solidFill>
                  <a:srgbClr val="000000"/>
                </a:solidFill>
                <a:latin typeface="Arial"/>
                <a:ea typeface="Arial"/>
                <a:cs typeface="Arial"/>
                <a:sym typeface="Arial"/>
              </a:rPr>
              <a:t>196</a:t>
            </a:fld>
            <a:endParaRPr/>
          </a:p>
        </p:txBody>
      </p:sp>
    </p:spTree>
    <p:extLst>
      <p:ext uri="{BB962C8B-B14F-4D97-AF65-F5344CB8AC3E}">
        <p14:creationId xmlns:p14="http://schemas.microsoft.com/office/powerpoint/2010/main" val="531233997"/>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4"/>
        <p:cNvGrpSpPr/>
        <p:nvPr/>
      </p:nvGrpSpPr>
      <p:grpSpPr>
        <a:xfrm>
          <a:off x="0" y="0"/>
          <a:ext cx="0" cy="0"/>
          <a:chOff x="0" y="0"/>
          <a:chExt cx="0" cy="0"/>
        </a:xfrm>
      </p:grpSpPr>
      <p:sp>
        <p:nvSpPr>
          <p:cNvPr id="1835" name="Google Shape;1835;g40a120c017_0_1298: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836" name="Google Shape;1836;g40a120c017_0_1298: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The type inference diamond is a new feature in JDK 7. In the generic code, notice how the right­side type definition is always equivalent to the left-side type definition. In JDK 7, you can use the diamond to indicate that the right type definition is equivalent to the left. This helps to avoid typing redundant information over and over again. </a:t>
            </a:r>
            <a:endParaRPr/>
          </a:p>
          <a:p>
            <a:pPr marL="0" marR="0" lvl="1" indent="0" algn="l" rtl="0">
              <a:spcBef>
                <a:spcPts val="0"/>
              </a:spcBef>
              <a:spcAft>
                <a:spcPts val="0"/>
              </a:spcAft>
              <a:buSzPts val="1800"/>
              <a:buFont typeface="Arial"/>
              <a:buNone/>
            </a:pPr>
            <a:r>
              <a:rPr lang="en-US" sz="1800" b="1" i="0" u="none" strike="noStrike" cap="none"/>
              <a:t>Example:</a:t>
            </a:r>
            <a:r>
              <a:rPr lang="en-US" sz="1800" b="0" i="0" u="none" strike="noStrike" cap="none"/>
              <a:t> </a:t>
            </a:r>
            <a:r>
              <a:rPr lang="en-US" sz="1800" b="0" i="0" u="none" strike="noStrike" cap="none">
                <a:latin typeface="Courier New"/>
                <a:ea typeface="Courier New"/>
                <a:cs typeface="Courier New"/>
                <a:sym typeface="Courier New"/>
              </a:rPr>
              <a:t>TestCacheAnyDiamond.java</a:t>
            </a:r>
            <a:endParaRPr/>
          </a:p>
          <a:p>
            <a:pPr marL="0" marR="0" lvl="1" indent="0" algn="l" rtl="0">
              <a:spcBef>
                <a:spcPts val="0"/>
              </a:spcBef>
              <a:spcAft>
                <a:spcPts val="0"/>
              </a:spcAft>
              <a:buSzPts val="1800"/>
              <a:buFont typeface="Arial"/>
              <a:buNone/>
            </a:pPr>
            <a:r>
              <a:rPr lang="en-US" sz="1800" b="1" i="0" u="none" strike="noStrike" cap="none"/>
              <a:t>Note: </a:t>
            </a:r>
            <a:r>
              <a:rPr lang="en-US" sz="1800" b="0" i="0" u="none" strike="noStrike" cap="none"/>
              <a:t>In a way, it works in an opposite way from a “normal” Java type assignment. For example, </a:t>
            </a:r>
            <a:r>
              <a:rPr lang="en-US" sz="1800" b="0" i="0" u="none" strike="noStrike" cap="none">
                <a:latin typeface="Courier New"/>
                <a:ea typeface="Courier New"/>
                <a:cs typeface="Courier New"/>
                <a:sym typeface="Courier New"/>
              </a:rPr>
              <a:t>Employee emp = new Manager(); </a:t>
            </a:r>
            <a:r>
              <a:rPr lang="en-US" sz="1800" b="0" i="0" u="none" strike="noStrike" cap="none"/>
              <a:t>makes </a:t>
            </a:r>
            <a:r>
              <a:rPr lang="en-US" sz="1800" b="0" i="0" u="none" strike="noStrike" cap="none">
                <a:latin typeface="Courier New"/>
                <a:ea typeface="Courier New"/>
                <a:cs typeface="Courier New"/>
                <a:sym typeface="Courier New"/>
              </a:rPr>
              <a:t>emp</a:t>
            </a:r>
            <a:r>
              <a:rPr lang="en-US" sz="1800" b="0" i="0" u="none" strike="noStrike" cap="none"/>
              <a:t> object an instance of </a:t>
            </a:r>
            <a:r>
              <a:rPr lang="en-US" sz="1800" b="0" i="0" u="none" strike="noStrike" cap="none">
                <a:latin typeface="Courier New"/>
                <a:ea typeface="Courier New"/>
                <a:cs typeface="Courier New"/>
                <a:sym typeface="Courier New"/>
              </a:rPr>
              <a:t>Manager</a:t>
            </a:r>
            <a:r>
              <a:rPr lang="en-US" sz="1800" b="0" i="0" u="none" strike="noStrike" cap="none"/>
              <a:t>. </a:t>
            </a:r>
            <a:endParaRPr/>
          </a:p>
          <a:p>
            <a:pPr marL="0" marR="0" lvl="1" indent="0" algn="l" rtl="0">
              <a:spcBef>
                <a:spcPts val="0"/>
              </a:spcBef>
              <a:spcAft>
                <a:spcPts val="0"/>
              </a:spcAft>
              <a:buSzPts val="1800"/>
              <a:buFont typeface="Arial"/>
              <a:buNone/>
            </a:pPr>
            <a:r>
              <a:rPr lang="en-US" sz="1800" b="0" i="0" u="none" strike="noStrike" cap="none"/>
              <a:t>But in the case of generics:</a:t>
            </a:r>
            <a:endParaRPr/>
          </a:p>
          <a:p>
            <a:pPr marL="0" marR="0" lvl="1" indent="0" algn="l" rtl="0">
              <a:spcBef>
                <a:spcPts val="0"/>
              </a:spcBef>
              <a:spcAft>
                <a:spcPts val="0"/>
              </a:spcAft>
              <a:buSzPts val="1800"/>
              <a:buFont typeface="Courier New"/>
              <a:buNone/>
            </a:pPr>
            <a:r>
              <a:rPr lang="en-US" sz="1800" b="0" i="0" u="none" strike="noStrike" cap="none">
                <a:latin typeface="Courier New"/>
                <a:ea typeface="Courier New"/>
                <a:cs typeface="Courier New"/>
                <a:sym typeface="Courier New"/>
              </a:rPr>
              <a:t>ArrayList&lt;Manager&gt;  managementTeam = new ArrayList&lt;&gt;();</a:t>
            </a:r>
            <a:r>
              <a:rPr lang="en-US" sz="1800" b="0" i="0" u="none" strike="noStrike" cap="none"/>
              <a:t> </a:t>
            </a:r>
            <a:endParaRPr/>
          </a:p>
          <a:p>
            <a:pPr marL="0" marR="0" lvl="1" indent="0" algn="l" rtl="0">
              <a:spcBef>
                <a:spcPts val="0"/>
              </a:spcBef>
              <a:spcAft>
                <a:spcPts val="0"/>
              </a:spcAft>
              <a:buSzPts val="1800"/>
              <a:buFont typeface="Arial"/>
              <a:buNone/>
            </a:pPr>
            <a:r>
              <a:rPr lang="en-US" sz="1800" b="0" i="0" u="none" strike="noStrike" cap="none"/>
              <a:t>The left side of the expression (rather than the right side) determines the type.</a:t>
            </a:r>
            <a:endParaRPr/>
          </a:p>
          <a:p>
            <a:pPr marL="0" marR="0" lvl="0" indent="0" algn="l" rtl="0">
              <a:spcBef>
                <a:spcPts val="0"/>
              </a:spcBef>
              <a:spcAft>
                <a:spcPts val="0"/>
              </a:spcAft>
              <a:buSzPts val="1800"/>
              <a:buFont typeface="Arial"/>
              <a:buNone/>
            </a:pPr>
            <a:endParaRPr sz="1800" b="0" i="0" u="none" strike="noStrike" cap="none">
              <a:latin typeface="Courier New"/>
              <a:ea typeface="Courier New"/>
              <a:cs typeface="Courier New"/>
              <a:sym typeface="Courier New"/>
            </a:endParaRPr>
          </a:p>
          <a:p>
            <a:pPr marL="0" marR="0" lvl="0" indent="0" algn="l" rtl="0">
              <a:spcBef>
                <a:spcPts val="0"/>
              </a:spcBef>
              <a:spcAft>
                <a:spcPts val="0"/>
              </a:spcAft>
              <a:buNone/>
            </a:pPr>
            <a:endParaRPr sz="1800" b="0" i="0" u="none" strike="noStrike" cap="none">
              <a:latin typeface="Courier New"/>
              <a:ea typeface="Courier New"/>
              <a:cs typeface="Courier New"/>
              <a:sym typeface="Courier New"/>
            </a:endParaRPr>
          </a:p>
        </p:txBody>
      </p:sp>
      <p:sp>
        <p:nvSpPr>
          <p:cNvPr id="1837" name="Google Shape;1837;g40a120c017_0_1298: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7 - </a:t>
            </a:r>
            <a:fld id="{00000000-1234-1234-1234-123412341234}" type="slidenum">
              <a:rPr lang="en-US" sz="1100" b="1" i="0" u="none">
                <a:solidFill>
                  <a:srgbClr val="000000"/>
                </a:solidFill>
                <a:latin typeface="Arial"/>
                <a:ea typeface="Arial"/>
                <a:cs typeface="Arial"/>
                <a:sym typeface="Arial"/>
              </a:rPr>
              <a:t>197</a:t>
            </a:fld>
            <a:endParaRPr/>
          </a:p>
        </p:txBody>
      </p:sp>
    </p:spTree>
    <p:extLst>
      <p:ext uri="{BB962C8B-B14F-4D97-AF65-F5344CB8AC3E}">
        <p14:creationId xmlns:p14="http://schemas.microsoft.com/office/powerpoint/2010/main" val="2800943786"/>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5"/>
        <p:cNvGrpSpPr/>
        <p:nvPr/>
      </p:nvGrpSpPr>
      <p:grpSpPr>
        <a:xfrm>
          <a:off x="0" y="0"/>
          <a:ext cx="0" cy="0"/>
          <a:chOff x="0" y="0"/>
          <a:chExt cx="0" cy="0"/>
        </a:xfrm>
      </p:grpSpPr>
      <p:sp>
        <p:nvSpPr>
          <p:cNvPr id="1846" name="Google Shape;1846;g40a120c017_0_1307: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847" name="Google Shape;1847;g40a120c017_0_1307: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A collection is a single object that manages a group of objects. Objects in the collection are called </a:t>
            </a:r>
            <a:r>
              <a:rPr lang="en-US" sz="1800" b="0" i="1" u="none" strike="noStrike" cap="none"/>
              <a:t>elements</a:t>
            </a:r>
            <a:r>
              <a:rPr lang="en-US" sz="1800" b="0" i="0" u="none" strike="noStrike" cap="none"/>
              <a:t>. Various collection types implement standard data structures including stacks, queues, dynamic arrays, and hashes. All the collection objects have been optimized for use in Java applications.</a:t>
            </a:r>
            <a:endParaRPr/>
          </a:p>
          <a:p>
            <a:pPr marL="0" marR="0" lvl="1" indent="0" algn="l" rtl="0">
              <a:spcBef>
                <a:spcPts val="0"/>
              </a:spcBef>
              <a:spcAft>
                <a:spcPts val="0"/>
              </a:spcAft>
              <a:buSzPts val="1800"/>
              <a:buFont typeface="Arial"/>
              <a:buNone/>
            </a:pPr>
            <a:r>
              <a:rPr lang="en-US" sz="1800" b="1" i="0" u="none" strike="noStrike" cap="none"/>
              <a:t>Note: </a:t>
            </a:r>
            <a:r>
              <a:rPr lang="en-US" sz="1800" b="0" i="0" u="none" strike="noStrike" cap="none"/>
              <a:t>The Collections classes are all stored in the </a:t>
            </a:r>
            <a:r>
              <a:rPr lang="en-US" sz="1800" b="0" i="0" u="none" strike="noStrike" cap="none">
                <a:latin typeface="Courier New"/>
                <a:ea typeface="Courier New"/>
                <a:cs typeface="Courier New"/>
                <a:sym typeface="Courier New"/>
              </a:rPr>
              <a:t>java.util</a:t>
            </a:r>
            <a:r>
              <a:rPr lang="en-US" sz="1800" b="0" i="0" u="none" strike="noStrike" cap="none"/>
              <a:t> package. The </a:t>
            </a:r>
            <a:r>
              <a:rPr lang="en-US" sz="1800" b="0" i="0" u="none" strike="noStrike" cap="none">
                <a:latin typeface="Courier New"/>
                <a:ea typeface="Courier New"/>
                <a:cs typeface="Courier New"/>
                <a:sym typeface="Courier New"/>
              </a:rPr>
              <a:t>import</a:t>
            </a:r>
            <a:r>
              <a:rPr lang="en-US" sz="1800" b="0" i="0" u="none" strike="noStrike" cap="none"/>
              <a:t> statements are not shown in the following examples, but the </a:t>
            </a:r>
            <a:r>
              <a:rPr lang="en-US" sz="1800" b="0" i="0" u="none" strike="noStrike" cap="none">
                <a:latin typeface="Courier New"/>
                <a:ea typeface="Courier New"/>
                <a:cs typeface="Courier New"/>
                <a:sym typeface="Courier New"/>
              </a:rPr>
              <a:t>import</a:t>
            </a:r>
            <a:r>
              <a:rPr lang="en-US" sz="1800" b="0" i="0" u="none" strike="noStrike" cap="none"/>
              <a:t> statements are required for each collection type:</a:t>
            </a:r>
            <a:endParaRPr sz="1800" b="0" i="0" u="none" strike="noStrike" cap="none">
              <a:latin typeface="Courier New"/>
              <a:ea typeface="Courier New"/>
              <a:cs typeface="Courier New"/>
              <a:sym typeface="Courier New"/>
            </a:endParaRPr>
          </a:p>
          <a:p>
            <a:pPr marL="0" marR="0" lvl="2" indent="0" algn="l" rtl="0">
              <a:spcBef>
                <a:spcPts val="0"/>
              </a:spcBef>
              <a:spcAft>
                <a:spcPts val="0"/>
              </a:spcAft>
              <a:buSzPts val="1800"/>
              <a:buFont typeface="Courier New"/>
              <a:buNone/>
            </a:pPr>
            <a:r>
              <a:rPr lang="en-US" sz="1800" b="0" i="0" u="none" strike="noStrike" cap="none">
                <a:latin typeface="Courier New"/>
                <a:ea typeface="Courier New"/>
                <a:cs typeface="Courier New"/>
                <a:sym typeface="Courier New"/>
              </a:rPr>
              <a:t>import java.util.List;</a:t>
            </a:r>
            <a:endParaRPr/>
          </a:p>
          <a:p>
            <a:pPr marL="0" marR="0" lvl="2" indent="0" algn="l" rtl="0">
              <a:spcBef>
                <a:spcPts val="0"/>
              </a:spcBef>
              <a:spcAft>
                <a:spcPts val="0"/>
              </a:spcAft>
              <a:buSzPts val="1800"/>
              <a:buFont typeface="Courier New"/>
              <a:buNone/>
            </a:pPr>
            <a:r>
              <a:rPr lang="en-US" sz="1800" b="0" i="0" u="none" strike="noStrike" cap="none">
                <a:latin typeface="Courier New"/>
                <a:ea typeface="Courier New"/>
                <a:cs typeface="Courier New"/>
                <a:sym typeface="Courier New"/>
              </a:rPr>
              <a:t>import java.util.ArrayList;</a:t>
            </a:r>
            <a:endParaRPr/>
          </a:p>
          <a:p>
            <a:pPr marL="0" marR="0" lvl="2" indent="0" algn="l" rtl="0">
              <a:spcBef>
                <a:spcPts val="0"/>
              </a:spcBef>
              <a:spcAft>
                <a:spcPts val="0"/>
              </a:spcAft>
              <a:buSzPts val="1800"/>
              <a:buFont typeface="Courier New"/>
              <a:buNone/>
            </a:pPr>
            <a:r>
              <a:rPr lang="en-US" sz="1800" b="0" i="0" u="none" strike="noStrike" cap="none">
                <a:latin typeface="Courier New"/>
                <a:ea typeface="Courier New"/>
                <a:cs typeface="Courier New"/>
                <a:sym typeface="Courier New"/>
              </a:rPr>
              <a:t>import java.util.Map; </a:t>
            </a:r>
            <a:endParaRPr/>
          </a:p>
        </p:txBody>
      </p:sp>
      <p:sp>
        <p:nvSpPr>
          <p:cNvPr id="1848" name="Google Shape;1848;g40a120c017_0_1307: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7 - </a:t>
            </a:r>
            <a:fld id="{00000000-1234-1234-1234-123412341234}" type="slidenum">
              <a:rPr lang="en-US" sz="1100" b="1" i="0" u="none">
                <a:solidFill>
                  <a:srgbClr val="000000"/>
                </a:solidFill>
                <a:latin typeface="Arial"/>
                <a:ea typeface="Arial"/>
                <a:cs typeface="Arial"/>
                <a:sym typeface="Arial"/>
              </a:rPr>
              <a:t>198</a:t>
            </a:fld>
            <a:endParaRPr/>
          </a:p>
        </p:txBody>
      </p:sp>
    </p:spTree>
    <p:extLst>
      <p:ext uri="{BB962C8B-B14F-4D97-AF65-F5344CB8AC3E}">
        <p14:creationId xmlns:p14="http://schemas.microsoft.com/office/powerpoint/2010/main" val="1276241825"/>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4"/>
        <p:cNvGrpSpPr/>
        <p:nvPr/>
      </p:nvGrpSpPr>
      <p:grpSpPr>
        <a:xfrm>
          <a:off x="0" y="0"/>
          <a:ext cx="0" cy="0"/>
          <a:chOff x="0" y="0"/>
          <a:chExt cx="0" cy="0"/>
        </a:xfrm>
      </p:grpSpPr>
      <p:sp>
        <p:nvSpPr>
          <p:cNvPr id="1855" name="Google Shape;1855;g40a120c017_0_1314: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856" name="Google Shape;1856;g40a120c017_0_1314: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The diagram in the slide shows the Collection framework. The framework is made up of a set of interfaces for working with a group (collection) of objects.</a:t>
            </a:r>
            <a:endParaRPr/>
          </a:p>
          <a:p>
            <a:pPr marL="0" marR="0" lvl="1" indent="0" algn="l" rtl="0">
              <a:spcBef>
                <a:spcPts val="0"/>
              </a:spcBef>
              <a:spcAft>
                <a:spcPts val="0"/>
              </a:spcAft>
              <a:buSzPts val="1800"/>
              <a:buFont typeface="Arial"/>
              <a:buNone/>
            </a:pPr>
            <a:r>
              <a:rPr lang="en-US" sz="1800" b="1" i="0" u="none" strike="noStrike" cap="none"/>
              <a:t>Characteristics of the Collection Framework</a:t>
            </a:r>
            <a:endParaRPr/>
          </a:p>
          <a:p>
            <a:pPr marL="0" marR="0" lvl="1" indent="0" algn="l" rtl="0">
              <a:spcBef>
                <a:spcPts val="0"/>
              </a:spcBef>
              <a:spcAft>
                <a:spcPts val="0"/>
              </a:spcAft>
              <a:buSzPts val="1800"/>
              <a:buFont typeface="Courier New"/>
              <a:buNone/>
            </a:pPr>
            <a:r>
              <a:rPr lang="en-US" sz="1800" b="0" i="0" u="none" strike="noStrike" cap="none">
                <a:latin typeface="Courier New"/>
                <a:ea typeface="Courier New"/>
                <a:cs typeface="Courier New"/>
                <a:sym typeface="Courier New"/>
              </a:rPr>
              <a:t>List</a:t>
            </a:r>
            <a:r>
              <a:rPr lang="en-US" sz="1800" b="0" i="0" u="none" strike="noStrike" cap="none"/>
              <a:t>, </a:t>
            </a:r>
            <a:r>
              <a:rPr lang="en-US" sz="1800" b="0" i="0" u="none" strike="noStrike" cap="none">
                <a:latin typeface="Courier New"/>
                <a:ea typeface="Courier New"/>
                <a:cs typeface="Courier New"/>
                <a:sym typeface="Courier New"/>
              </a:rPr>
              <a:t>Set</a:t>
            </a:r>
            <a:r>
              <a:rPr lang="en-US" sz="1800" b="0" i="0" u="none" strike="noStrike" cap="none"/>
              <a:t>, and </a:t>
            </a:r>
            <a:r>
              <a:rPr lang="en-US" sz="1800" b="0" i="0" u="none" strike="noStrike" cap="none">
                <a:latin typeface="Courier New"/>
                <a:ea typeface="Courier New"/>
                <a:cs typeface="Courier New"/>
                <a:sym typeface="Courier New"/>
              </a:rPr>
              <a:t>Map</a:t>
            </a:r>
            <a:r>
              <a:rPr lang="en-US" sz="1800" b="0" i="0" u="none" strike="noStrike" cap="none"/>
              <a:t> are interfaces in Java and many concrete implementations of them are available in the Collections API. </a:t>
            </a:r>
            <a:endParaRPr/>
          </a:p>
          <a:p>
            <a:pPr marL="0" marR="0" lvl="1" indent="0" algn="l" rtl="0">
              <a:spcBef>
                <a:spcPts val="0"/>
              </a:spcBef>
              <a:spcAft>
                <a:spcPts val="0"/>
              </a:spcAft>
              <a:buSzPts val="1800"/>
              <a:buFont typeface="Arial"/>
              <a:buNone/>
            </a:pPr>
            <a:r>
              <a:rPr lang="en-US" sz="1800" b="1" i="0" u="none" strike="noStrike" cap="none"/>
              <a:t>Note: </a:t>
            </a:r>
            <a:r>
              <a:rPr lang="en-US" sz="1800" b="0" i="0" u="none" strike="noStrike" cap="none"/>
              <a:t>The </a:t>
            </a:r>
            <a:r>
              <a:rPr lang="en-US" sz="1800" b="0" i="0" u="none" strike="noStrike" cap="none">
                <a:latin typeface="Courier New"/>
                <a:ea typeface="Courier New"/>
                <a:cs typeface="Courier New"/>
                <a:sym typeface="Courier New"/>
              </a:rPr>
              <a:t>Map</a:t>
            </a:r>
            <a:r>
              <a:rPr lang="en-US" sz="1800" b="0" i="0" u="none" strike="noStrike" cap="none"/>
              <a:t> interface is a separate inheritance tree and is discussed later in the lesson.</a:t>
            </a:r>
            <a:endParaRPr/>
          </a:p>
        </p:txBody>
      </p:sp>
      <p:sp>
        <p:nvSpPr>
          <p:cNvPr id="1857" name="Google Shape;1857;g40a120c017_0_1314: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7 - </a:t>
            </a:r>
            <a:fld id="{00000000-1234-1234-1234-123412341234}" type="slidenum">
              <a:rPr lang="en-US" sz="1100" b="1" i="0" u="none">
                <a:solidFill>
                  <a:srgbClr val="000000"/>
                </a:solidFill>
                <a:latin typeface="Arial"/>
                <a:ea typeface="Arial"/>
                <a:cs typeface="Arial"/>
                <a:sym typeface="Arial"/>
              </a:rPr>
              <a:t>199</a:t>
            </a:fld>
            <a:endParaRPr/>
          </a:p>
        </p:txBody>
      </p:sp>
    </p:spTree>
    <p:extLst>
      <p:ext uri="{BB962C8B-B14F-4D97-AF65-F5344CB8AC3E}">
        <p14:creationId xmlns:p14="http://schemas.microsoft.com/office/powerpoint/2010/main" val="345147584"/>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7"/>
        <p:cNvGrpSpPr/>
        <p:nvPr/>
      </p:nvGrpSpPr>
      <p:grpSpPr>
        <a:xfrm>
          <a:off x="0" y="0"/>
          <a:ext cx="0" cy="0"/>
          <a:chOff x="0" y="0"/>
          <a:chExt cx="0" cy="0"/>
        </a:xfrm>
      </p:grpSpPr>
      <p:sp>
        <p:nvSpPr>
          <p:cNvPr id="1878" name="Google Shape;1878;g40a120c017_0_1335: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The table in the slide shows the commonly used interfaces and their popular implementation.</a:t>
            </a:r>
            <a:endParaRPr/>
          </a:p>
        </p:txBody>
      </p:sp>
      <p:sp>
        <p:nvSpPr>
          <p:cNvPr id="1879" name="Google Shape;1879;g40a120c017_0_1335: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7 - </a:t>
            </a:r>
            <a:fld id="{00000000-1234-1234-1234-123412341234}" type="slidenum">
              <a:rPr lang="en-US" sz="1100" b="1" i="0" u="none">
                <a:solidFill>
                  <a:srgbClr val="000000"/>
                </a:solidFill>
                <a:latin typeface="Arial"/>
                <a:ea typeface="Arial"/>
                <a:cs typeface="Arial"/>
                <a:sym typeface="Arial"/>
              </a:rPr>
              <a:t>200</a:t>
            </a:fld>
            <a:endParaRPr/>
          </a:p>
        </p:txBody>
      </p:sp>
      <p:sp>
        <p:nvSpPr>
          <p:cNvPr id="1880" name="Google Shape;1880;g40a120c017_0_1335: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10346326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Image Placeholder 6"/>
          <p:cNvSpPr>
            <a:spLocks noGrp="1" noRot="1" noChangeAspect="1" noTextEdit="1"/>
          </p:cNvSpPr>
          <p:nvPr>
            <p:ph type="sldImg"/>
          </p:nvPr>
        </p:nvSpPr>
        <p:spPr>
          <a:xfrm>
            <a:off x="477838" y="463550"/>
            <a:ext cx="6035675" cy="4525963"/>
          </a:xfrm>
          <a:ln/>
        </p:spPr>
      </p:sp>
      <p:sp>
        <p:nvSpPr>
          <p:cNvPr id="25603" name="Notes Placeholder 7"/>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 altLang=""/>
          </a:p>
        </p:txBody>
      </p:sp>
      <p:sp>
        <p:nvSpPr>
          <p:cNvPr id="25604" name="Footer Placeholder 5"/>
          <p:cNvSpPr>
            <a:spLocks noGrp="1"/>
          </p:cNvSpPr>
          <p:nvPr>
            <p:ph type="ftr" sz="quarter" idx="4"/>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it-IT" altLang=""/>
              <a:t>Java SE 8 Programming   1 - </a:t>
            </a:r>
            <a:fld id="{7DA1CAC9-5107-413F-898C-B6801E009A71}" type="slidenum">
              <a:rPr lang="en-US" altLang="" smtClean="0"/>
              <a:pPr eaLnBrk="1" hangingPunct="1"/>
              <a:t>3</a:t>
            </a:fld>
            <a:endParaRPr lang="en-US" altLang=""/>
          </a:p>
        </p:txBody>
      </p:sp>
    </p:spTree>
    <p:extLst>
      <p:ext uri="{BB962C8B-B14F-4D97-AF65-F5344CB8AC3E}">
        <p14:creationId xmlns:p14="http://schemas.microsoft.com/office/powerpoint/2010/main" val="34329715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p2: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2" name="Google Shape;72;p2:notes"/>
          <p:cNvSpPr txBox="1">
            <a:spLocks noGrp="1"/>
          </p:cNvSpPr>
          <p:nvPr>
            <p:ph type="body" idx="1"/>
          </p:nvPr>
        </p:nvSpPr>
        <p:spPr>
          <a:xfrm>
            <a:off x="547687" y="5278437"/>
            <a:ext cx="5942012" cy="3198812"/>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None/>
            </a:pPr>
            <a:endParaRPr sz="1800" b="0" i="0" u="none" strike="noStrike" cap="none"/>
          </a:p>
        </p:txBody>
      </p:sp>
      <p:sp>
        <p:nvSpPr>
          <p:cNvPr id="73" name="Google Shape;73;p2:notes"/>
          <p:cNvSpPr txBox="1"/>
          <p:nvPr/>
        </p:nvSpPr>
        <p:spPr>
          <a:xfrm>
            <a:off x="457200" y="8791575"/>
            <a:ext cx="607695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strike="noStrike" cap="none">
                <a:solidFill>
                  <a:srgbClr val="000000"/>
                </a:solidFill>
                <a:latin typeface="Arial"/>
                <a:ea typeface="Arial"/>
                <a:cs typeface="Arial"/>
                <a:sym typeface="Arial"/>
              </a:rPr>
              <a:t>Java SE 8 Programming   2 - </a:t>
            </a:r>
            <a:fld id="{00000000-1234-1234-1234-123412341234}" type="slidenum">
              <a:rPr lang="en-US" sz="1100" b="1" i="0" u="none" strike="noStrike" cap="none">
                <a:solidFill>
                  <a:srgbClr val="000000"/>
                </a:solidFill>
                <a:latin typeface="Arial"/>
                <a:ea typeface="Arial"/>
                <a:cs typeface="Arial"/>
                <a:sym typeface="Arial"/>
              </a:rPr>
              <a:t>21</a:t>
            </a:fld>
            <a:endParaRPr/>
          </a:p>
        </p:txBody>
      </p:sp>
    </p:spTree>
    <p:extLst>
      <p:ext uri="{BB962C8B-B14F-4D97-AF65-F5344CB8AC3E}">
        <p14:creationId xmlns:p14="http://schemas.microsoft.com/office/powerpoint/2010/main" val="4225847101"/>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5"/>
        <p:cNvGrpSpPr/>
        <p:nvPr/>
      </p:nvGrpSpPr>
      <p:grpSpPr>
        <a:xfrm>
          <a:off x="0" y="0"/>
          <a:ext cx="0" cy="0"/>
          <a:chOff x="0" y="0"/>
          <a:chExt cx="0" cy="0"/>
        </a:xfrm>
      </p:grpSpPr>
      <p:sp>
        <p:nvSpPr>
          <p:cNvPr id="1886" name="Google Shape;1886;g40a120c017_0_1341: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887" name="Google Shape;1887;g40a120c017_0_1341: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None/>
            </a:pPr>
            <a:endParaRPr sz="1800" b="0" i="0" u="none" strike="noStrike" cap="none"/>
          </a:p>
        </p:txBody>
      </p:sp>
      <p:sp>
        <p:nvSpPr>
          <p:cNvPr id="1888" name="Google Shape;1888;g40a120c017_0_1341: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7 - </a:t>
            </a:r>
            <a:fld id="{00000000-1234-1234-1234-123412341234}" type="slidenum">
              <a:rPr lang="en-US" sz="1100" b="1" i="0" u="none">
                <a:solidFill>
                  <a:srgbClr val="000000"/>
                </a:solidFill>
                <a:latin typeface="Arial"/>
                <a:ea typeface="Arial"/>
                <a:cs typeface="Arial"/>
                <a:sym typeface="Arial"/>
              </a:rPr>
              <a:t>201</a:t>
            </a:fld>
            <a:endParaRPr/>
          </a:p>
        </p:txBody>
      </p:sp>
    </p:spTree>
    <p:extLst>
      <p:ext uri="{BB962C8B-B14F-4D97-AF65-F5344CB8AC3E}">
        <p14:creationId xmlns:p14="http://schemas.microsoft.com/office/powerpoint/2010/main" val="1822183179"/>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4"/>
        <p:cNvGrpSpPr/>
        <p:nvPr/>
      </p:nvGrpSpPr>
      <p:grpSpPr>
        <a:xfrm>
          <a:off x="0" y="0"/>
          <a:ext cx="0" cy="0"/>
          <a:chOff x="0" y="0"/>
          <a:chExt cx="0" cy="0"/>
        </a:xfrm>
      </p:grpSpPr>
      <p:sp>
        <p:nvSpPr>
          <p:cNvPr id="1895" name="Google Shape;1895;g40a120c017_0_1348: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896" name="Google Shape;1896;g40a120c017_0_1348: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None/>
            </a:pPr>
            <a:endParaRPr sz="1800" b="0" i="0" u="none" strike="noStrike" cap="none"/>
          </a:p>
        </p:txBody>
      </p:sp>
      <p:sp>
        <p:nvSpPr>
          <p:cNvPr id="1897" name="Google Shape;1897;g40a120c017_0_1348: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7 - </a:t>
            </a:r>
            <a:fld id="{00000000-1234-1234-1234-123412341234}" type="slidenum">
              <a:rPr lang="en-US" sz="1100" b="1" i="0" u="none">
                <a:solidFill>
                  <a:srgbClr val="000000"/>
                </a:solidFill>
                <a:latin typeface="Arial"/>
                <a:ea typeface="Arial"/>
                <a:cs typeface="Arial"/>
                <a:sym typeface="Arial"/>
              </a:rPr>
              <a:t>202</a:t>
            </a:fld>
            <a:endParaRPr/>
          </a:p>
        </p:txBody>
      </p:sp>
    </p:spTree>
    <p:extLst>
      <p:ext uri="{BB962C8B-B14F-4D97-AF65-F5344CB8AC3E}">
        <p14:creationId xmlns:p14="http://schemas.microsoft.com/office/powerpoint/2010/main" val="3485169145"/>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3"/>
        <p:cNvGrpSpPr/>
        <p:nvPr/>
      </p:nvGrpSpPr>
      <p:grpSpPr>
        <a:xfrm>
          <a:off x="0" y="0"/>
          <a:ext cx="0" cy="0"/>
          <a:chOff x="0" y="0"/>
          <a:chExt cx="0" cy="0"/>
        </a:xfrm>
      </p:grpSpPr>
      <p:sp>
        <p:nvSpPr>
          <p:cNvPr id="1904" name="Google Shape;1904;g40a120c017_0_1355:notes"/>
          <p:cNvSpPr txBox="1"/>
          <p:nvPr/>
        </p:nvSpPr>
        <p:spPr>
          <a:xfrm>
            <a:off x="600075" y="1897062"/>
            <a:ext cx="5486400" cy="2667000"/>
          </a:xfrm>
          <a:prstGeom prst="rect">
            <a:avLst/>
          </a:prstGeom>
          <a:solidFill>
            <a:srgbClr val="000000"/>
          </a:solidFill>
          <a:ln w="25400" cap="flat" cmpd="sng">
            <a:solidFill>
              <a:srgbClr val="95959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rgbClr val="000000"/>
              </a:solidFill>
              <a:latin typeface="Arial"/>
              <a:ea typeface="Arial"/>
              <a:cs typeface="Arial"/>
              <a:sym typeface="Arial"/>
            </a:endParaRPr>
          </a:p>
        </p:txBody>
      </p:sp>
      <p:sp>
        <p:nvSpPr>
          <p:cNvPr id="1905" name="Google Shape;1905;g40a120c017_0_1355: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906" name="Google Shape;1906;g40a120c017_0_1355: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Lines 9 and 10 show a traditional method for moving between objects and primitives. Lines 12 and 13 show boxing and unboxing.</a:t>
            </a:r>
            <a:endParaRPr/>
          </a:p>
          <a:p>
            <a:pPr marL="0" marR="0" lvl="1" indent="0" algn="l" rtl="0">
              <a:spcBef>
                <a:spcPts val="0"/>
              </a:spcBef>
              <a:spcAft>
                <a:spcPts val="0"/>
              </a:spcAft>
              <a:buSzPts val="1800"/>
              <a:buFont typeface="Arial"/>
              <a:buNone/>
            </a:pPr>
            <a:r>
              <a:rPr lang="en-US" sz="1800" b="1" i="0" u="none" strike="noStrike" cap="none"/>
              <a:t>Autoboxing and Unboxing</a:t>
            </a:r>
            <a:endParaRPr/>
          </a:p>
          <a:p>
            <a:pPr marL="0" marR="0" lvl="1" indent="0" algn="l" rtl="0">
              <a:spcBef>
                <a:spcPts val="0"/>
              </a:spcBef>
              <a:spcAft>
                <a:spcPts val="0"/>
              </a:spcAft>
              <a:buSzPts val="1800"/>
              <a:buFont typeface="Arial"/>
              <a:buNone/>
            </a:pPr>
            <a:r>
              <a:rPr lang="en-US" sz="1800" b="0" i="0" u="none" strike="noStrike" cap="none"/>
              <a:t>Autoboxing and unboxing are Java language features that enable you to make sensible assignments without formal casting syntax. Java provides the casts for you at compile time.</a:t>
            </a:r>
            <a:endParaRPr/>
          </a:p>
          <a:p>
            <a:pPr marL="0" marR="0" lvl="1" indent="0" algn="l" rtl="0">
              <a:spcBef>
                <a:spcPts val="0"/>
              </a:spcBef>
              <a:spcAft>
                <a:spcPts val="0"/>
              </a:spcAft>
              <a:buSzPts val="1800"/>
              <a:buFont typeface="Arial"/>
              <a:buNone/>
            </a:pPr>
            <a:r>
              <a:rPr lang="en-US" sz="1800" b="1" i="0" u="none" strike="noStrike" cap="none"/>
              <a:t>Note: </a:t>
            </a:r>
            <a:r>
              <a:rPr lang="en-US" sz="1800" b="0" i="0" u="none" strike="noStrike" cap="none"/>
              <a:t>Be careful when using autoboxing in a loop. There is a performance cost to using this feature.</a:t>
            </a:r>
            <a:endParaRPr/>
          </a:p>
        </p:txBody>
      </p:sp>
      <p:sp>
        <p:nvSpPr>
          <p:cNvPr id="1907" name="Google Shape;1907;g40a120c017_0_1355: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7 - </a:t>
            </a:r>
            <a:fld id="{00000000-1234-1234-1234-123412341234}" type="slidenum">
              <a:rPr lang="en-US" sz="1100" b="1" i="0" u="none">
                <a:solidFill>
                  <a:srgbClr val="000000"/>
                </a:solidFill>
                <a:latin typeface="Arial"/>
                <a:ea typeface="Arial"/>
                <a:cs typeface="Arial"/>
                <a:sym typeface="Arial"/>
              </a:rPr>
              <a:t>203</a:t>
            </a:fld>
            <a:endParaRPr/>
          </a:p>
        </p:txBody>
      </p:sp>
    </p:spTree>
    <p:extLst>
      <p:ext uri="{BB962C8B-B14F-4D97-AF65-F5344CB8AC3E}">
        <p14:creationId xmlns:p14="http://schemas.microsoft.com/office/powerpoint/2010/main" val="3168212675"/>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3"/>
        <p:cNvGrpSpPr/>
        <p:nvPr/>
      </p:nvGrpSpPr>
      <p:grpSpPr>
        <a:xfrm>
          <a:off x="0" y="0"/>
          <a:ext cx="0" cy="0"/>
          <a:chOff x="0" y="0"/>
          <a:chExt cx="0" cy="0"/>
        </a:xfrm>
      </p:grpSpPr>
      <p:sp>
        <p:nvSpPr>
          <p:cNvPr id="1914" name="Google Shape;1914;g40a120c017_0_1363: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915" name="Google Shape;1915;g40a120c017_0_1363: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In the example in the slide, a part number list is created by using an </a:t>
            </a:r>
            <a:r>
              <a:rPr lang="en-US" sz="1800" b="0" i="0" u="none" strike="noStrike" cap="none">
                <a:latin typeface="Courier New"/>
                <a:ea typeface="Courier New"/>
                <a:cs typeface="Courier New"/>
                <a:sym typeface="Courier New"/>
              </a:rPr>
              <a:t>ArrayList</a:t>
            </a:r>
            <a:r>
              <a:rPr lang="en-US" sz="1800" b="0" i="0" u="none" strike="noStrike" cap="none"/>
              <a:t>. There is no type definition when using syntax prior to Java version 1.5. So any type can be added to the list as shown on line 8. It is up to the programmer to know what objects are in the list and in what order. If the list was only for </a:t>
            </a:r>
            <a:r>
              <a:rPr lang="en-US" sz="1800" b="0" i="0" u="none" strike="noStrike" cap="none">
                <a:latin typeface="Courier New"/>
                <a:ea typeface="Courier New"/>
                <a:cs typeface="Courier New"/>
                <a:sym typeface="Courier New"/>
              </a:rPr>
              <a:t>Integer</a:t>
            </a:r>
            <a:r>
              <a:rPr lang="en-US" sz="1800" b="0" i="0" u="none" strike="noStrike" cap="none"/>
              <a:t> objects, a runtime error would occur on line 12. </a:t>
            </a:r>
            <a:endParaRPr/>
          </a:p>
          <a:p>
            <a:pPr marL="0" marR="0" lvl="1" indent="0" algn="l" rtl="0">
              <a:spcBef>
                <a:spcPts val="0"/>
              </a:spcBef>
              <a:spcAft>
                <a:spcPts val="0"/>
              </a:spcAft>
              <a:buSzPts val="1800"/>
              <a:buFont typeface="Arial"/>
              <a:buNone/>
            </a:pPr>
            <a:r>
              <a:rPr lang="en-US" sz="1800" b="0" i="0" u="none" strike="noStrike" cap="none"/>
              <a:t>On lines 10–16, with a nongeneric collection, an </a:t>
            </a:r>
            <a:r>
              <a:rPr lang="en-US" sz="1800" b="0" i="0" u="none" strike="noStrike" cap="none">
                <a:latin typeface="Courier New"/>
                <a:ea typeface="Courier New"/>
                <a:cs typeface="Courier New"/>
                <a:sym typeface="Courier New"/>
              </a:rPr>
              <a:t>Iterator</a:t>
            </a:r>
            <a:r>
              <a:rPr lang="en-US" sz="1800" b="0" i="0" u="none" strike="noStrike" cap="none"/>
              <a:t> is used to iterate through the list of items. Notice that a lot of casting is required to get the objects back out of the list so you can print the data. </a:t>
            </a:r>
            <a:endParaRPr/>
          </a:p>
          <a:p>
            <a:pPr marL="0" marR="0" lvl="1" indent="0" algn="l" rtl="0">
              <a:spcBef>
                <a:spcPts val="0"/>
              </a:spcBef>
              <a:spcAft>
                <a:spcPts val="0"/>
              </a:spcAft>
              <a:buSzPts val="1800"/>
              <a:buFont typeface="Arial"/>
              <a:buNone/>
            </a:pPr>
            <a:r>
              <a:rPr lang="en-US" sz="1800" b="0" i="0" u="none" strike="noStrike" cap="none"/>
              <a:t>In the end, there is a lot of needless “syntactic sugar” (extra code) working with collections in this way.</a:t>
            </a:r>
            <a:endParaRPr/>
          </a:p>
          <a:p>
            <a:pPr marL="0" marR="0" lvl="1" indent="0" algn="l" rtl="0">
              <a:spcBef>
                <a:spcPts val="0"/>
              </a:spcBef>
              <a:spcAft>
                <a:spcPts val="0"/>
              </a:spcAft>
              <a:buSzPts val="1800"/>
              <a:buFont typeface="Arial"/>
              <a:buNone/>
            </a:pPr>
            <a:r>
              <a:rPr lang="en-US" sz="1800" b="0" i="0" u="none" strike="noStrike" cap="none"/>
              <a:t>If the line that adds the </a:t>
            </a:r>
            <a:r>
              <a:rPr lang="en-US" sz="1800" b="0" i="0" u="none" strike="noStrike" cap="none">
                <a:latin typeface="Courier New"/>
                <a:ea typeface="Courier New"/>
                <a:cs typeface="Courier New"/>
                <a:sym typeface="Courier New"/>
              </a:rPr>
              <a:t>String</a:t>
            </a:r>
            <a:r>
              <a:rPr lang="en-US" sz="1800" b="0" i="0" u="none" strike="noStrike" cap="none"/>
              <a:t> to the </a:t>
            </a:r>
            <a:r>
              <a:rPr lang="en-US" sz="1800" b="0" i="0" u="none" strike="noStrike" cap="none">
                <a:latin typeface="Courier New"/>
                <a:ea typeface="Courier New"/>
                <a:cs typeface="Courier New"/>
                <a:sym typeface="Courier New"/>
              </a:rPr>
              <a:t>ArrayList</a:t>
            </a:r>
            <a:r>
              <a:rPr lang="en-US" sz="1800" b="0" i="0" u="none" strike="noStrike" cap="none"/>
              <a:t> is commented out, the program produces the following output:</a:t>
            </a:r>
            <a:endParaRPr/>
          </a:p>
          <a:p>
            <a:pPr marL="0" marR="0" lvl="1" indent="0" algn="l" rtl="0">
              <a:spcBef>
                <a:spcPts val="0"/>
              </a:spcBef>
              <a:spcAft>
                <a:spcPts val="0"/>
              </a:spcAft>
              <a:buSzPts val="1800"/>
              <a:buFont typeface="Courier New"/>
              <a:buNone/>
            </a:pPr>
            <a:r>
              <a:rPr lang="en-US" sz="1800" b="0" i="0" u="none" strike="noStrike" cap="none">
                <a:latin typeface="Courier New"/>
                <a:ea typeface="Courier New"/>
                <a:cs typeface="Courier New"/>
                <a:sym typeface="Courier New"/>
              </a:rPr>
              <a:t>Part number: 1111</a:t>
            </a:r>
            <a:endParaRPr/>
          </a:p>
          <a:p>
            <a:pPr marL="0" marR="0" lvl="1" indent="0" algn="l" rtl="0">
              <a:spcBef>
                <a:spcPts val="0"/>
              </a:spcBef>
              <a:spcAft>
                <a:spcPts val="0"/>
              </a:spcAft>
              <a:buSzPts val="1800"/>
              <a:buFont typeface="Courier New"/>
              <a:buNone/>
            </a:pPr>
            <a:r>
              <a:rPr lang="en-US" sz="1800" b="0" i="0" u="none" strike="noStrike" cap="none">
                <a:latin typeface="Courier New"/>
                <a:ea typeface="Courier New"/>
                <a:cs typeface="Courier New"/>
                <a:sym typeface="Courier New"/>
              </a:rPr>
              <a:t>Part number: 2222</a:t>
            </a:r>
            <a:endParaRPr/>
          </a:p>
          <a:p>
            <a:pPr marL="0" marR="0" lvl="1" indent="0" algn="l" rtl="0">
              <a:spcBef>
                <a:spcPts val="0"/>
              </a:spcBef>
              <a:spcAft>
                <a:spcPts val="0"/>
              </a:spcAft>
              <a:buSzPts val="1800"/>
              <a:buFont typeface="Courier New"/>
              <a:buNone/>
            </a:pPr>
            <a:r>
              <a:rPr lang="en-US" sz="1800" b="0" i="0" u="none" strike="noStrike" cap="none">
                <a:latin typeface="Courier New"/>
                <a:ea typeface="Courier New"/>
                <a:cs typeface="Courier New"/>
                <a:sym typeface="Courier New"/>
              </a:rPr>
              <a:t>Part number: 3333</a:t>
            </a:r>
            <a:endParaRPr/>
          </a:p>
          <a:p>
            <a:pPr marL="0" marR="0" lvl="1" indent="0" algn="l" rtl="0">
              <a:spcBef>
                <a:spcPts val="0"/>
              </a:spcBef>
              <a:spcAft>
                <a:spcPts val="0"/>
              </a:spcAft>
              <a:buSzPts val="1800"/>
              <a:buFont typeface="Arial"/>
              <a:buNone/>
            </a:pPr>
            <a:endParaRPr sz="1800" b="0" i="0" u="none" strike="noStrike" cap="none"/>
          </a:p>
          <a:p>
            <a:pPr marL="0" marR="0" lvl="0" indent="0" algn="l" rtl="0">
              <a:spcBef>
                <a:spcPts val="0"/>
              </a:spcBef>
              <a:spcAft>
                <a:spcPts val="0"/>
              </a:spcAft>
              <a:buNone/>
            </a:pPr>
            <a:endParaRPr sz="1800" b="0" i="0" u="none" strike="noStrike" cap="none"/>
          </a:p>
        </p:txBody>
      </p:sp>
      <p:sp>
        <p:nvSpPr>
          <p:cNvPr id="1916" name="Google Shape;1916;g40a120c017_0_1363: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7 - </a:t>
            </a:r>
            <a:fld id="{00000000-1234-1234-1234-123412341234}" type="slidenum">
              <a:rPr lang="en-US" sz="1100" b="1" i="0" u="none">
                <a:solidFill>
                  <a:srgbClr val="000000"/>
                </a:solidFill>
                <a:latin typeface="Arial"/>
                <a:ea typeface="Arial"/>
                <a:cs typeface="Arial"/>
                <a:sym typeface="Arial"/>
              </a:rPr>
              <a:t>204</a:t>
            </a:fld>
            <a:endParaRPr/>
          </a:p>
        </p:txBody>
      </p:sp>
    </p:spTree>
    <p:extLst>
      <p:ext uri="{BB962C8B-B14F-4D97-AF65-F5344CB8AC3E}">
        <p14:creationId xmlns:p14="http://schemas.microsoft.com/office/powerpoint/2010/main" val="3000515775"/>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3"/>
        <p:cNvGrpSpPr/>
        <p:nvPr/>
      </p:nvGrpSpPr>
      <p:grpSpPr>
        <a:xfrm>
          <a:off x="0" y="0"/>
          <a:ext cx="0" cy="0"/>
          <a:chOff x="0" y="0"/>
          <a:chExt cx="0" cy="0"/>
        </a:xfrm>
      </p:grpSpPr>
      <p:sp>
        <p:nvSpPr>
          <p:cNvPr id="1924" name="Google Shape;1924;g40a120c017_0_1371: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925" name="Google Shape;1925;g40a120c017_0_1371: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With generics, things are much simpler. When the </a:t>
            </a:r>
            <a:r>
              <a:rPr lang="en-US" sz="1800" b="0" i="0" u="none" strike="noStrike" cap="none">
                <a:latin typeface="Courier New"/>
                <a:ea typeface="Courier New"/>
                <a:cs typeface="Courier New"/>
                <a:sym typeface="Courier New"/>
              </a:rPr>
              <a:t>ArrayList</a:t>
            </a:r>
            <a:r>
              <a:rPr lang="en-US" sz="1800" b="0" i="0" u="none" strike="noStrike" cap="none"/>
              <a:t> is initialized on line 3, any attempt to add an invalid value (line 8) results in a compile-time error. </a:t>
            </a:r>
            <a:endParaRPr/>
          </a:p>
          <a:p>
            <a:pPr marL="0" marR="0" lvl="1" indent="0" algn="l" rtl="0">
              <a:spcBef>
                <a:spcPts val="0"/>
              </a:spcBef>
              <a:spcAft>
                <a:spcPts val="0"/>
              </a:spcAft>
              <a:buSzPts val="1800"/>
              <a:buFont typeface="Arial"/>
              <a:buNone/>
            </a:pPr>
            <a:r>
              <a:rPr lang="en-US" sz="1800" b="1" i="0" u="none" strike="noStrike" cap="none"/>
              <a:t>Note: </a:t>
            </a:r>
            <a:r>
              <a:rPr lang="en-US" sz="1800" b="0" i="0" u="none" strike="noStrike" cap="none"/>
              <a:t>On line 3, the </a:t>
            </a:r>
            <a:r>
              <a:rPr lang="en-US" sz="1800" b="0" i="0" u="none" strike="noStrike" cap="none">
                <a:latin typeface="Courier New"/>
                <a:ea typeface="Courier New"/>
                <a:cs typeface="Courier New"/>
                <a:sym typeface="Courier New"/>
              </a:rPr>
              <a:t>ArrayList</a:t>
            </a:r>
            <a:r>
              <a:rPr lang="en-US" sz="1800" b="0" i="0" u="none" strike="noStrike" cap="none"/>
              <a:t> is assigned to a </a:t>
            </a:r>
            <a:r>
              <a:rPr lang="en-US" sz="1800" b="0" i="0" u="none" strike="noStrike" cap="none">
                <a:latin typeface="Courier New"/>
                <a:ea typeface="Courier New"/>
                <a:cs typeface="Courier New"/>
                <a:sym typeface="Courier New"/>
              </a:rPr>
              <a:t>List</a:t>
            </a:r>
            <a:r>
              <a:rPr lang="en-US" sz="1800" b="0" i="0" u="none" strike="noStrike" cap="none"/>
              <a:t> type. Using this style enables you to swap out the </a:t>
            </a:r>
            <a:r>
              <a:rPr lang="en-US" sz="1800" b="0" i="0" u="none" strike="noStrike" cap="none">
                <a:latin typeface="Courier New"/>
                <a:ea typeface="Courier New"/>
                <a:cs typeface="Courier New"/>
                <a:sym typeface="Courier New"/>
              </a:rPr>
              <a:t>List</a:t>
            </a:r>
            <a:r>
              <a:rPr lang="en-US" sz="1800" b="0" i="0" u="none" strike="noStrike" cap="none"/>
              <a:t> implementation without changing other code.</a:t>
            </a:r>
            <a:endParaRPr/>
          </a:p>
        </p:txBody>
      </p:sp>
      <p:sp>
        <p:nvSpPr>
          <p:cNvPr id="1926" name="Google Shape;1926;g40a120c017_0_1371: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7 - </a:t>
            </a:r>
            <a:fld id="{00000000-1234-1234-1234-123412341234}" type="slidenum">
              <a:rPr lang="en-US" sz="1100" b="1" i="0" u="none">
                <a:solidFill>
                  <a:srgbClr val="000000"/>
                </a:solidFill>
                <a:latin typeface="Arial"/>
                <a:ea typeface="Arial"/>
                <a:cs typeface="Arial"/>
                <a:sym typeface="Arial"/>
              </a:rPr>
              <a:t>205</a:t>
            </a:fld>
            <a:endParaRPr/>
          </a:p>
        </p:txBody>
      </p:sp>
    </p:spTree>
    <p:extLst>
      <p:ext uri="{BB962C8B-B14F-4D97-AF65-F5344CB8AC3E}">
        <p14:creationId xmlns:p14="http://schemas.microsoft.com/office/powerpoint/2010/main" val="3247629524"/>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2"/>
        <p:cNvGrpSpPr/>
        <p:nvPr/>
      </p:nvGrpSpPr>
      <p:grpSpPr>
        <a:xfrm>
          <a:off x="0" y="0"/>
          <a:ext cx="0" cy="0"/>
          <a:chOff x="0" y="0"/>
          <a:chExt cx="0" cy="0"/>
        </a:xfrm>
      </p:grpSpPr>
      <p:sp>
        <p:nvSpPr>
          <p:cNvPr id="1933" name="Google Shape;1933;g40a120c017_0_1378: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934" name="Google Shape;1934;g40a120c017_0_1378: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Using the </a:t>
            </a:r>
            <a:r>
              <a:rPr lang="en-US" sz="1800" b="0" i="0" u="none" strike="noStrike" cap="none">
                <a:latin typeface="Courier New"/>
                <a:ea typeface="Courier New"/>
                <a:cs typeface="Courier New"/>
                <a:sym typeface="Courier New"/>
              </a:rPr>
              <a:t>for-each</a:t>
            </a:r>
            <a:r>
              <a:rPr lang="en-US" sz="1800" b="0" i="0" u="none" strike="noStrike" cap="none"/>
              <a:t> loop is much easier and provides much cleaner code. No casts are done because of the autounboxing feature of Java.</a:t>
            </a:r>
            <a:endParaRPr/>
          </a:p>
        </p:txBody>
      </p:sp>
      <p:sp>
        <p:nvSpPr>
          <p:cNvPr id="1935" name="Google Shape;1935;g40a120c017_0_1378: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7 - </a:t>
            </a:r>
            <a:fld id="{00000000-1234-1234-1234-123412341234}" type="slidenum">
              <a:rPr lang="en-US" sz="1100" b="1" i="0" u="none">
                <a:solidFill>
                  <a:srgbClr val="000000"/>
                </a:solidFill>
                <a:latin typeface="Arial"/>
                <a:ea typeface="Arial"/>
                <a:cs typeface="Arial"/>
                <a:sym typeface="Arial"/>
              </a:rPr>
              <a:t>206</a:t>
            </a:fld>
            <a:endParaRPr/>
          </a:p>
        </p:txBody>
      </p:sp>
    </p:spTree>
    <p:extLst>
      <p:ext uri="{BB962C8B-B14F-4D97-AF65-F5344CB8AC3E}">
        <p14:creationId xmlns:p14="http://schemas.microsoft.com/office/powerpoint/2010/main" val="4179568163"/>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2"/>
        <p:cNvGrpSpPr/>
        <p:nvPr/>
      </p:nvGrpSpPr>
      <p:grpSpPr>
        <a:xfrm>
          <a:off x="0" y="0"/>
          <a:ext cx="0" cy="0"/>
          <a:chOff x="0" y="0"/>
          <a:chExt cx="0" cy="0"/>
        </a:xfrm>
      </p:grpSpPr>
      <p:sp>
        <p:nvSpPr>
          <p:cNvPr id="1943" name="Google Shape;1943;g40a120c017_0_1386: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944" name="Google Shape;1944;g40a120c017_0_1386: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The main difference between </a:t>
            </a:r>
            <a:r>
              <a:rPr lang="en-US" sz="1800" b="0" i="0" u="none" strike="noStrike" cap="none">
                <a:latin typeface="Courier New"/>
                <a:ea typeface="Courier New"/>
                <a:cs typeface="Courier New"/>
                <a:sym typeface="Courier New"/>
              </a:rPr>
              <a:t>List</a:t>
            </a:r>
            <a:r>
              <a:rPr lang="en-US" sz="1800" b="0" i="0" u="none" strike="noStrike" cap="none"/>
              <a:t> and </a:t>
            </a:r>
            <a:r>
              <a:rPr lang="en-US" sz="1800" b="0" i="0" u="none" strike="noStrike" cap="none">
                <a:latin typeface="Courier New"/>
                <a:ea typeface="Courier New"/>
                <a:cs typeface="Courier New"/>
                <a:sym typeface="Courier New"/>
              </a:rPr>
              <a:t>Set</a:t>
            </a:r>
            <a:r>
              <a:rPr lang="en-US" sz="1800" b="0" i="0" u="none" strike="noStrike" cap="none"/>
              <a:t> in Java is that </a:t>
            </a:r>
            <a:r>
              <a:rPr lang="en-US" sz="1800" b="0" i="0" u="none" strike="noStrike" cap="none">
                <a:latin typeface="Courier New"/>
                <a:ea typeface="Courier New"/>
                <a:cs typeface="Courier New"/>
                <a:sym typeface="Courier New"/>
              </a:rPr>
              <a:t>List</a:t>
            </a:r>
            <a:r>
              <a:rPr lang="en-US" sz="1800" b="0" i="0" u="none" strike="noStrike" cap="none"/>
              <a:t> is an ordered collection,</a:t>
            </a:r>
            <a:r>
              <a:rPr lang="en-US" sz="1800" b="1" i="0" u="none" strike="noStrike" cap="none"/>
              <a:t> </a:t>
            </a:r>
            <a:r>
              <a:rPr lang="en-US" sz="1800" b="0" i="0" u="none" strike="noStrike" cap="none"/>
              <a:t>which allows duplicates, whereas </a:t>
            </a:r>
            <a:r>
              <a:rPr lang="en-US" sz="1800" b="0" i="0" u="none" strike="noStrike" cap="none">
                <a:latin typeface="Courier New"/>
                <a:ea typeface="Courier New"/>
                <a:cs typeface="Courier New"/>
                <a:sym typeface="Courier New"/>
              </a:rPr>
              <a:t>Set</a:t>
            </a:r>
            <a:r>
              <a:rPr lang="en-US" sz="1800" b="0" i="0" u="none" strike="noStrike" cap="none"/>
              <a:t> is an unordered collection, which does not allow duplicates.</a:t>
            </a:r>
            <a:br>
              <a:rPr lang="en-US" sz="1800" b="0" i="0" u="none" strike="noStrike" cap="none"/>
            </a:br>
            <a:r>
              <a:rPr lang="en-US" sz="1800" b="0" i="0" u="none" strike="noStrike" cap="none"/>
              <a:t/>
            </a:r>
            <a:br>
              <a:rPr lang="en-US" sz="1800" b="0" i="0" u="none" strike="noStrike" cap="none"/>
            </a:br>
            <a:endParaRPr/>
          </a:p>
        </p:txBody>
      </p:sp>
      <p:sp>
        <p:nvSpPr>
          <p:cNvPr id="1945" name="Google Shape;1945;g40a120c017_0_1386: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7 - </a:t>
            </a:r>
            <a:fld id="{00000000-1234-1234-1234-123412341234}" type="slidenum">
              <a:rPr lang="en-US" sz="1100" b="1" i="0" u="none">
                <a:solidFill>
                  <a:srgbClr val="000000"/>
                </a:solidFill>
                <a:latin typeface="Arial"/>
                <a:ea typeface="Arial"/>
                <a:cs typeface="Arial"/>
                <a:sym typeface="Arial"/>
              </a:rPr>
              <a:t>207</a:t>
            </a:fld>
            <a:endParaRPr/>
          </a:p>
        </p:txBody>
      </p:sp>
    </p:spTree>
    <p:extLst>
      <p:ext uri="{BB962C8B-B14F-4D97-AF65-F5344CB8AC3E}">
        <p14:creationId xmlns:p14="http://schemas.microsoft.com/office/powerpoint/2010/main" val="458948512"/>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1"/>
        <p:cNvGrpSpPr/>
        <p:nvPr/>
      </p:nvGrpSpPr>
      <p:grpSpPr>
        <a:xfrm>
          <a:off x="0" y="0"/>
          <a:ext cx="0" cy="0"/>
          <a:chOff x="0" y="0"/>
          <a:chExt cx="0" cy="0"/>
        </a:xfrm>
      </p:grpSpPr>
      <p:sp>
        <p:nvSpPr>
          <p:cNvPr id="1952" name="Google Shape;1952;g40a120c017_0_1393: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953" name="Google Shape;1953;g40a120c017_0_1393: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The example in the slide uses a </a:t>
            </a:r>
            <a:r>
              <a:rPr lang="en-US" sz="1800" b="0" i="0" u="none" strike="noStrike" cap="none">
                <a:latin typeface="Courier New"/>
                <a:ea typeface="Courier New"/>
                <a:cs typeface="Courier New"/>
                <a:sym typeface="Courier New"/>
              </a:rPr>
              <a:t>TreeSet</a:t>
            </a:r>
            <a:r>
              <a:rPr lang="en-US" sz="1800" b="0" i="0" u="none" strike="noStrike" cap="none"/>
              <a:t>, which sorts the items in the </a:t>
            </a:r>
            <a:r>
              <a:rPr lang="en-US" sz="1800" b="0" i="0" u="none" strike="noStrike" cap="none">
                <a:latin typeface="Courier New"/>
                <a:ea typeface="Courier New"/>
                <a:cs typeface="Courier New"/>
                <a:sym typeface="Courier New"/>
              </a:rPr>
              <a:t>set</a:t>
            </a:r>
            <a:r>
              <a:rPr lang="en-US" sz="1800" b="0" i="0" u="none" strike="noStrike" cap="none"/>
              <a:t>. If the program is run, the output is as follows:</a:t>
            </a:r>
            <a:endParaRPr/>
          </a:p>
          <a:p>
            <a:pPr marL="0" marR="0" lvl="1" indent="0" algn="l" rtl="0">
              <a:spcBef>
                <a:spcPts val="0"/>
              </a:spcBef>
              <a:spcAft>
                <a:spcPts val="0"/>
              </a:spcAft>
              <a:buSzPts val="1800"/>
              <a:buFont typeface="Courier New"/>
              <a:buNone/>
            </a:pPr>
            <a:r>
              <a:rPr lang="en-US" sz="1800" b="0" i="0" u="none" strike="noStrike" cap="none">
                <a:latin typeface="Courier New"/>
                <a:ea typeface="Courier New"/>
                <a:cs typeface="Courier New"/>
                <a:sym typeface="Courier New"/>
              </a:rPr>
              <a:t>Item: one</a:t>
            </a:r>
            <a:endParaRPr/>
          </a:p>
          <a:p>
            <a:pPr marL="0" marR="0" lvl="1" indent="0" algn="l" rtl="0">
              <a:spcBef>
                <a:spcPts val="0"/>
              </a:spcBef>
              <a:spcAft>
                <a:spcPts val="0"/>
              </a:spcAft>
              <a:buSzPts val="1800"/>
              <a:buFont typeface="Courier New"/>
              <a:buNone/>
            </a:pPr>
            <a:r>
              <a:rPr lang="en-US" sz="1800" b="0" i="0" u="none" strike="noStrike" cap="none">
                <a:latin typeface="Courier New"/>
                <a:ea typeface="Courier New"/>
                <a:cs typeface="Courier New"/>
                <a:sym typeface="Courier New"/>
              </a:rPr>
              <a:t>Item: three</a:t>
            </a:r>
            <a:endParaRPr/>
          </a:p>
          <a:p>
            <a:pPr marL="0" marR="0" lvl="1" indent="0" algn="l" rtl="0">
              <a:spcBef>
                <a:spcPts val="0"/>
              </a:spcBef>
              <a:spcAft>
                <a:spcPts val="0"/>
              </a:spcAft>
              <a:buSzPts val="1800"/>
              <a:buFont typeface="Courier New"/>
              <a:buNone/>
            </a:pPr>
            <a:r>
              <a:rPr lang="en-US" sz="1800" b="0" i="0" u="none" strike="noStrike" cap="none">
                <a:latin typeface="Courier New"/>
                <a:ea typeface="Courier New"/>
                <a:cs typeface="Courier New"/>
                <a:sym typeface="Courier New"/>
              </a:rPr>
              <a:t>Item: two</a:t>
            </a:r>
            <a:endParaRPr/>
          </a:p>
        </p:txBody>
      </p:sp>
      <p:sp>
        <p:nvSpPr>
          <p:cNvPr id="1954" name="Google Shape;1954;g40a120c017_0_1393: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7 - </a:t>
            </a:r>
            <a:fld id="{00000000-1234-1234-1234-123412341234}" type="slidenum">
              <a:rPr lang="en-US" sz="1100" b="1" i="0" u="none">
                <a:solidFill>
                  <a:srgbClr val="000000"/>
                </a:solidFill>
                <a:latin typeface="Arial"/>
                <a:ea typeface="Arial"/>
                <a:cs typeface="Arial"/>
                <a:sym typeface="Arial"/>
              </a:rPr>
              <a:t>208</a:t>
            </a:fld>
            <a:endParaRPr/>
          </a:p>
        </p:txBody>
      </p:sp>
    </p:spTree>
    <p:extLst>
      <p:ext uri="{BB962C8B-B14F-4D97-AF65-F5344CB8AC3E}">
        <p14:creationId xmlns:p14="http://schemas.microsoft.com/office/powerpoint/2010/main" val="2207462721"/>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0"/>
        <p:cNvGrpSpPr/>
        <p:nvPr/>
      </p:nvGrpSpPr>
      <p:grpSpPr>
        <a:xfrm>
          <a:off x="0" y="0"/>
          <a:ext cx="0" cy="0"/>
          <a:chOff x="0" y="0"/>
          <a:chExt cx="0" cy="0"/>
        </a:xfrm>
      </p:grpSpPr>
      <p:sp>
        <p:nvSpPr>
          <p:cNvPr id="1961" name="Google Shape;1961;g40a120c017_0_1400: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962" name="Google Shape;1962;g40a120c017_0_1400: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A </a:t>
            </a:r>
            <a:r>
              <a:rPr lang="en-US" sz="1800" b="0" i="0" u="none" strike="noStrike" cap="none">
                <a:latin typeface="Courier New"/>
                <a:ea typeface="Courier New"/>
                <a:cs typeface="Courier New"/>
                <a:sym typeface="Courier New"/>
              </a:rPr>
              <a:t>Map</a:t>
            </a:r>
            <a:r>
              <a:rPr lang="en-US" sz="1800" b="0" i="0" u="none" strike="noStrike" cap="none"/>
              <a:t> is good for tracking things such as part lists and their descriptions (as shown in the slide).</a:t>
            </a:r>
            <a:endParaRPr/>
          </a:p>
        </p:txBody>
      </p:sp>
      <p:sp>
        <p:nvSpPr>
          <p:cNvPr id="1963" name="Google Shape;1963;g40a120c017_0_1400: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7 - </a:t>
            </a:r>
            <a:fld id="{00000000-1234-1234-1234-123412341234}" type="slidenum">
              <a:rPr lang="en-US" sz="1100" b="1" i="0" u="none">
                <a:solidFill>
                  <a:srgbClr val="000000"/>
                </a:solidFill>
                <a:latin typeface="Arial"/>
                <a:ea typeface="Arial"/>
                <a:cs typeface="Arial"/>
                <a:sym typeface="Arial"/>
              </a:rPr>
              <a:t>209</a:t>
            </a:fld>
            <a:endParaRPr/>
          </a:p>
        </p:txBody>
      </p:sp>
    </p:spTree>
    <p:extLst>
      <p:ext uri="{BB962C8B-B14F-4D97-AF65-F5344CB8AC3E}">
        <p14:creationId xmlns:p14="http://schemas.microsoft.com/office/powerpoint/2010/main" val="2317389218"/>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0"/>
        <p:cNvGrpSpPr/>
        <p:nvPr/>
      </p:nvGrpSpPr>
      <p:grpSpPr>
        <a:xfrm>
          <a:off x="0" y="0"/>
          <a:ext cx="0" cy="0"/>
          <a:chOff x="0" y="0"/>
          <a:chExt cx="0" cy="0"/>
        </a:xfrm>
      </p:grpSpPr>
      <p:sp>
        <p:nvSpPr>
          <p:cNvPr id="1971" name="Google Shape;1971;g40a120c017_0_1408: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972" name="Google Shape;1972;g40a120c017_0_1408: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The </a:t>
            </a:r>
            <a:r>
              <a:rPr lang="en-US" sz="1800" b="0" i="0" u="none" strike="noStrike" cap="none">
                <a:latin typeface="Courier New"/>
                <a:ea typeface="Courier New"/>
                <a:cs typeface="Courier New"/>
                <a:sym typeface="Courier New"/>
              </a:rPr>
              <a:t>Map</a:t>
            </a:r>
            <a:r>
              <a:rPr lang="en-US" sz="1800" b="0" i="0" u="none" strike="noStrike" cap="none"/>
              <a:t> interface does not extend the </a:t>
            </a:r>
            <a:r>
              <a:rPr lang="en-US" sz="1800" b="0" i="0" u="none" strike="noStrike" cap="none">
                <a:latin typeface="Courier New"/>
                <a:ea typeface="Courier New"/>
                <a:cs typeface="Courier New"/>
                <a:sym typeface="Courier New"/>
              </a:rPr>
              <a:t>Collection</a:t>
            </a:r>
            <a:r>
              <a:rPr lang="en-US" sz="1800" b="0" i="0" u="none" strike="noStrike" cap="none"/>
              <a:t> interface because it represents mappings and not a collection of objects. Some of the key implementation classes include:</a:t>
            </a:r>
            <a:endParaRPr/>
          </a:p>
          <a:p>
            <a:pPr marL="0" marR="0" lvl="2" indent="0" algn="l" rtl="0">
              <a:spcBef>
                <a:spcPts val="0"/>
              </a:spcBef>
              <a:spcAft>
                <a:spcPts val="0"/>
              </a:spcAft>
              <a:buClr>
                <a:srgbClr val="000000"/>
              </a:buClr>
              <a:buSzPts val="1800"/>
              <a:buFont typeface="Courier New"/>
              <a:buNone/>
            </a:pPr>
            <a:r>
              <a:rPr lang="en-US" sz="1800" b="0" i="0" u="none" strike="noStrike" cap="none">
                <a:solidFill>
                  <a:srgbClr val="000000"/>
                </a:solidFill>
                <a:latin typeface="Courier New"/>
                <a:ea typeface="Courier New"/>
                <a:cs typeface="Courier New"/>
                <a:sym typeface="Courier New"/>
              </a:rPr>
              <a:t>TreeMap</a:t>
            </a:r>
            <a:r>
              <a:rPr lang="en-US" sz="1800" b="0" i="0" u="none" strike="noStrike" cap="none"/>
              <a:t>: A map where the keys are automatically sorted</a:t>
            </a:r>
            <a:endParaRPr/>
          </a:p>
          <a:p>
            <a:pPr marL="0" marR="0" lvl="2" indent="0" algn="l" rtl="0">
              <a:spcBef>
                <a:spcPts val="0"/>
              </a:spcBef>
              <a:spcAft>
                <a:spcPts val="0"/>
              </a:spcAft>
              <a:buClr>
                <a:srgbClr val="000000"/>
              </a:buClr>
              <a:buSzPts val="1800"/>
              <a:buFont typeface="Courier New"/>
              <a:buNone/>
            </a:pPr>
            <a:r>
              <a:rPr lang="en-US" sz="1800" b="0" i="0" u="none" strike="noStrike" cap="none">
                <a:solidFill>
                  <a:srgbClr val="000000"/>
                </a:solidFill>
                <a:latin typeface="Courier New"/>
                <a:ea typeface="Courier New"/>
                <a:cs typeface="Courier New"/>
                <a:sym typeface="Courier New"/>
              </a:rPr>
              <a:t>Hashtable</a:t>
            </a:r>
            <a:r>
              <a:rPr lang="en-US" sz="1800" b="0" i="0" u="none" strike="noStrike" cap="none"/>
              <a:t>: A classic associative array implementation with keys and values. </a:t>
            </a:r>
            <a:r>
              <a:rPr lang="en-US" sz="1800" b="0" i="0" u="none" strike="noStrike" cap="none">
                <a:solidFill>
                  <a:srgbClr val="000000"/>
                </a:solidFill>
                <a:latin typeface="Courier New"/>
                <a:ea typeface="Courier New"/>
                <a:cs typeface="Courier New"/>
                <a:sym typeface="Courier New"/>
              </a:rPr>
              <a:t>Hashtable</a:t>
            </a:r>
            <a:r>
              <a:rPr lang="en-US" sz="1800" b="0" i="0" u="none" strike="noStrike" cap="none"/>
              <a:t> is synchronized.</a:t>
            </a:r>
            <a:endParaRPr/>
          </a:p>
          <a:p>
            <a:pPr marL="0" marR="0" lvl="2" indent="0" algn="l" rtl="0">
              <a:spcBef>
                <a:spcPts val="0"/>
              </a:spcBef>
              <a:spcAft>
                <a:spcPts val="0"/>
              </a:spcAft>
              <a:buClr>
                <a:srgbClr val="000000"/>
              </a:buClr>
              <a:buSzPts val="1800"/>
              <a:buFont typeface="Courier New"/>
              <a:buNone/>
            </a:pPr>
            <a:r>
              <a:rPr lang="en-US" sz="1800" b="0" i="0" u="none" strike="noStrike" cap="none">
                <a:solidFill>
                  <a:srgbClr val="000000"/>
                </a:solidFill>
                <a:latin typeface="Courier New"/>
                <a:ea typeface="Courier New"/>
                <a:cs typeface="Courier New"/>
                <a:sym typeface="Courier New"/>
              </a:rPr>
              <a:t>HashMap</a:t>
            </a:r>
            <a:r>
              <a:rPr lang="en-US" sz="1800" b="0" i="0" u="none" strike="noStrike" cap="none"/>
              <a:t>: An implementation just like </a:t>
            </a:r>
            <a:r>
              <a:rPr lang="en-US" sz="1800" b="0" i="0" u="none" strike="noStrike" cap="none">
                <a:solidFill>
                  <a:srgbClr val="000000"/>
                </a:solidFill>
                <a:latin typeface="Courier New"/>
                <a:ea typeface="Courier New"/>
                <a:cs typeface="Courier New"/>
                <a:sym typeface="Courier New"/>
              </a:rPr>
              <a:t>Hashtable</a:t>
            </a:r>
            <a:r>
              <a:rPr lang="en-US" sz="1800" b="0" i="0" u="none" strike="noStrike" cap="none"/>
              <a:t> except that it accepts null keys and values. Also, it is not synchronized.</a:t>
            </a:r>
            <a:endParaRPr/>
          </a:p>
          <a:p>
            <a:pPr marL="0" marR="0" lvl="0" indent="0" algn="l" rtl="0">
              <a:spcBef>
                <a:spcPts val="0"/>
              </a:spcBef>
              <a:spcAft>
                <a:spcPts val="0"/>
              </a:spcAft>
              <a:buNone/>
            </a:pPr>
            <a:endParaRPr sz="1800" b="0" i="0" u="none" strike="noStrike" cap="none"/>
          </a:p>
        </p:txBody>
      </p:sp>
      <p:sp>
        <p:nvSpPr>
          <p:cNvPr id="1973" name="Google Shape;1973;g40a120c017_0_1408: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7 - </a:t>
            </a:r>
            <a:fld id="{00000000-1234-1234-1234-123412341234}" type="slidenum">
              <a:rPr lang="en-US" sz="1100" b="1" i="0" u="none">
                <a:solidFill>
                  <a:srgbClr val="000000"/>
                </a:solidFill>
                <a:latin typeface="Arial"/>
                <a:ea typeface="Arial"/>
                <a:cs typeface="Arial"/>
                <a:sym typeface="Arial"/>
              </a:rPr>
              <a:t>210</a:t>
            </a:fld>
            <a:endParaRPr/>
          </a:p>
        </p:txBody>
      </p:sp>
    </p:spTree>
    <p:extLst>
      <p:ext uri="{BB962C8B-B14F-4D97-AF65-F5344CB8AC3E}">
        <p14:creationId xmlns:p14="http://schemas.microsoft.com/office/powerpoint/2010/main" val="311305653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p3:notes"/>
          <p:cNvSpPr txBox="1"/>
          <p:nvPr/>
        </p:nvSpPr>
        <p:spPr>
          <a:xfrm>
            <a:off x="547687" y="5278437"/>
            <a:ext cx="5942012" cy="3198812"/>
          </a:xfrm>
          <a:prstGeom prst="rect">
            <a:avLst/>
          </a:prstGeom>
          <a:noFill/>
          <a:ln>
            <a:noFill/>
          </a:ln>
        </p:spPr>
        <p:txBody>
          <a:bodyPr spcFirstLastPara="1" wrap="square" lIns="12900" tIns="12900" rIns="12900" bIns="12900" anchor="t" anchorCtr="0">
            <a:noAutofit/>
          </a:bodyPr>
          <a:lstStyle/>
          <a:p>
            <a:pPr marL="0" marR="0" lvl="0" indent="0" algn="l" rtl="0">
              <a:lnSpc>
                <a:spcPct val="100000"/>
              </a:lnSpc>
              <a:spcBef>
                <a:spcPts val="0"/>
              </a:spcBef>
              <a:spcAft>
                <a:spcPts val="0"/>
              </a:spcAft>
              <a:buNone/>
            </a:pPr>
            <a:endParaRPr sz="1800" b="0" i="0" u="none">
              <a:solidFill>
                <a:srgbClr val="000000"/>
              </a:solidFill>
              <a:latin typeface="Arial"/>
              <a:ea typeface="Arial"/>
              <a:cs typeface="Arial"/>
              <a:sym typeface="Arial"/>
            </a:endParaRPr>
          </a:p>
        </p:txBody>
      </p:sp>
      <p:sp>
        <p:nvSpPr>
          <p:cNvPr id="81" name="Google Shape;81;p3:notes"/>
          <p:cNvSpPr txBox="1"/>
          <p:nvPr/>
        </p:nvSpPr>
        <p:spPr>
          <a:xfrm>
            <a:off x="457200" y="8791575"/>
            <a:ext cx="607695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2 - </a:t>
            </a:r>
            <a:fld id="{00000000-1234-1234-1234-123412341234}" type="slidenum">
              <a:rPr lang="en-US" sz="1100" b="1" i="0" u="none">
                <a:solidFill>
                  <a:srgbClr val="000000"/>
                </a:solidFill>
                <a:latin typeface="Arial"/>
                <a:ea typeface="Arial"/>
                <a:cs typeface="Arial"/>
                <a:sym typeface="Arial"/>
              </a:rPr>
              <a:t>22</a:t>
            </a:fld>
            <a:endParaRPr/>
          </a:p>
        </p:txBody>
      </p:sp>
      <p:sp>
        <p:nvSpPr>
          <p:cNvPr id="82" name="Google Shape;82;p3: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3" name="Google Shape;83;p3:notes"/>
          <p:cNvSpPr txBox="1">
            <a:spLocks noGrp="1"/>
          </p:cNvSpPr>
          <p:nvPr>
            <p:ph type="body" idx="1"/>
          </p:nvPr>
        </p:nvSpPr>
        <p:spPr>
          <a:xfrm>
            <a:off x="547687" y="5278437"/>
            <a:ext cx="5942012" cy="3198812"/>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None/>
            </a:pPr>
            <a:endParaRPr sz="1800" b="0" i="0" u="none" strike="noStrike" cap="none"/>
          </a:p>
        </p:txBody>
      </p:sp>
    </p:spTree>
    <p:extLst>
      <p:ext uri="{BB962C8B-B14F-4D97-AF65-F5344CB8AC3E}">
        <p14:creationId xmlns:p14="http://schemas.microsoft.com/office/powerpoint/2010/main" val="2343249504"/>
      </p:ext>
    </p:extLst>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6"/>
        <p:cNvGrpSpPr/>
        <p:nvPr/>
      </p:nvGrpSpPr>
      <p:grpSpPr>
        <a:xfrm>
          <a:off x="0" y="0"/>
          <a:ext cx="0" cy="0"/>
          <a:chOff x="0" y="0"/>
          <a:chExt cx="0" cy="0"/>
        </a:xfrm>
      </p:grpSpPr>
      <p:sp>
        <p:nvSpPr>
          <p:cNvPr id="1987" name="Google Shape;1987;g40a120c017_0_1422: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988" name="Google Shape;1988;g40a120c017_0_1422: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The example in the slide shows how to create a </a:t>
            </a:r>
            <a:r>
              <a:rPr lang="en-US" sz="1800" b="0" i="0" u="none" strike="noStrike" cap="none">
                <a:latin typeface="Courier New"/>
                <a:ea typeface="Courier New"/>
                <a:cs typeface="Courier New"/>
                <a:sym typeface="Courier New"/>
              </a:rPr>
              <a:t>Map</a:t>
            </a:r>
            <a:r>
              <a:rPr lang="en-US" sz="1800" b="0" i="0" u="none" strike="noStrike" cap="none"/>
              <a:t> and perform standard operations on it. The output from the program is:</a:t>
            </a:r>
            <a:endParaRPr/>
          </a:p>
          <a:p>
            <a:pPr marL="0" marR="0" lvl="1" indent="0" algn="l" rtl="0">
              <a:spcBef>
                <a:spcPts val="0"/>
              </a:spcBef>
              <a:spcAft>
                <a:spcPts val="0"/>
              </a:spcAft>
              <a:buSzPts val="1800"/>
              <a:buFont typeface="Courier New"/>
              <a:buNone/>
            </a:pPr>
            <a:r>
              <a:rPr lang="en-US" sz="1800" b="0" i="0" u="none" strike="noStrike" cap="none">
                <a:latin typeface="Courier New"/>
                <a:ea typeface="Courier New"/>
                <a:cs typeface="Courier New"/>
                <a:sym typeface="Courier New"/>
              </a:rPr>
              <a:t>=== Part List ===</a:t>
            </a:r>
            <a:endParaRPr/>
          </a:p>
          <a:p>
            <a:pPr marL="0" marR="0" lvl="1" indent="0" algn="l" rtl="0">
              <a:spcBef>
                <a:spcPts val="0"/>
              </a:spcBef>
              <a:spcAft>
                <a:spcPts val="0"/>
              </a:spcAft>
              <a:buSzPts val="1800"/>
              <a:buFont typeface="Courier New"/>
              <a:buNone/>
            </a:pPr>
            <a:r>
              <a:rPr lang="en-US" sz="1800" b="0" i="0" u="none" strike="noStrike" cap="none">
                <a:latin typeface="Courier New"/>
                <a:ea typeface="Courier New"/>
                <a:cs typeface="Courier New"/>
                <a:sym typeface="Courier New"/>
              </a:rPr>
              <a:t>Part#: H002 Duke Hat</a:t>
            </a:r>
            <a:endParaRPr/>
          </a:p>
          <a:p>
            <a:pPr marL="0" marR="0" lvl="1" indent="0" algn="l" rtl="0">
              <a:spcBef>
                <a:spcPts val="0"/>
              </a:spcBef>
              <a:spcAft>
                <a:spcPts val="0"/>
              </a:spcAft>
              <a:buSzPts val="1800"/>
              <a:buFont typeface="Courier New"/>
              <a:buNone/>
            </a:pPr>
            <a:r>
              <a:rPr lang="en-US" sz="1800" b="0" i="0" u="none" strike="noStrike" cap="none">
                <a:latin typeface="Courier New"/>
                <a:ea typeface="Courier New"/>
                <a:cs typeface="Courier New"/>
                <a:sym typeface="Courier New"/>
              </a:rPr>
              <a:t>Part#: S001 Blue Polo Shirt</a:t>
            </a:r>
            <a:endParaRPr/>
          </a:p>
          <a:p>
            <a:pPr marL="0" marR="0" lvl="1" indent="0" algn="l" rtl="0">
              <a:spcBef>
                <a:spcPts val="0"/>
              </a:spcBef>
              <a:spcAft>
                <a:spcPts val="0"/>
              </a:spcAft>
              <a:buSzPts val="1800"/>
              <a:buFont typeface="Courier New"/>
              <a:buNone/>
            </a:pPr>
            <a:r>
              <a:rPr lang="en-US" sz="1800" b="0" i="0" u="none" strike="noStrike" cap="none">
                <a:latin typeface="Courier New"/>
                <a:ea typeface="Courier New"/>
                <a:cs typeface="Courier New"/>
                <a:sym typeface="Courier New"/>
              </a:rPr>
              <a:t>Part#: S002 Black T-Shirt</a:t>
            </a:r>
            <a:endParaRPr/>
          </a:p>
        </p:txBody>
      </p:sp>
      <p:sp>
        <p:nvSpPr>
          <p:cNvPr id="1989" name="Google Shape;1989;g40a120c017_0_1422: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7 - </a:t>
            </a:r>
            <a:fld id="{00000000-1234-1234-1234-123412341234}" type="slidenum">
              <a:rPr lang="en-US" sz="1100" b="1" i="0" u="none">
                <a:solidFill>
                  <a:srgbClr val="000000"/>
                </a:solidFill>
                <a:latin typeface="Arial"/>
                <a:ea typeface="Arial"/>
                <a:cs typeface="Arial"/>
                <a:sym typeface="Arial"/>
              </a:rPr>
              <a:t>211</a:t>
            </a:fld>
            <a:endParaRPr/>
          </a:p>
        </p:txBody>
      </p:sp>
    </p:spTree>
    <p:extLst>
      <p:ext uri="{BB962C8B-B14F-4D97-AF65-F5344CB8AC3E}">
        <p14:creationId xmlns:p14="http://schemas.microsoft.com/office/powerpoint/2010/main" val="1343999040"/>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5"/>
        <p:cNvGrpSpPr/>
        <p:nvPr/>
      </p:nvGrpSpPr>
      <p:grpSpPr>
        <a:xfrm>
          <a:off x="0" y="0"/>
          <a:ext cx="0" cy="0"/>
          <a:chOff x="0" y="0"/>
          <a:chExt cx="0" cy="0"/>
        </a:xfrm>
      </p:grpSpPr>
      <p:sp>
        <p:nvSpPr>
          <p:cNvPr id="1996" name="Google Shape;1996;g40a120c017_0_1429: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997" name="Google Shape;1997;g40a120c017_0_1429: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Courier New"/>
              <a:buNone/>
            </a:pPr>
            <a:r>
              <a:rPr lang="en-US" sz="1800" b="0" i="0" u="none" strike="noStrike" cap="none">
                <a:latin typeface="Courier New"/>
                <a:ea typeface="Courier New"/>
                <a:cs typeface="Courier New"/>
                <a:sym typeface="Courier New"/>
              </a:rPr>
              <a:t>Deque</a:t>
            </a:r>
            <a:r>
              <a:rPr lang="en-US" sz="1800" b="0" i="0" u="none" strike="noStrike" cap="none"/>
              <a:t> is a child interface of </a:t>
            </a:r>
            <a:r>
              <a:rPr lang="en-US" sz="1800" b="0" i="0" u="none" strike="noStrike" cap="none">
                <a:latin typeface="Courier New"/>
                <a:ea typeface="Courier New"/>
                <a:cs typeface="Courier New"/>
                <a:sym typeface="Courier New"/>
              </a:rPr>
              <a:t>Collection</a:t>
            </a:r>
            <a:r>
              <a:rPr lang="en-US" sz="1800" b="0" i="0" u="none" strike="noStrike" cap="none"/>
              <a:t> (just like </a:t>
            </a:r>
            <a:r>
              <a:rPr lang="en-US" sz="1800" b="0" i="0" u="none" strike="noStrike" cap="none">
                <a:latin typeface="Courier New"/>
                <a:ea typeface="Courier New"/>
                <a:cs typeface="Courier New"/>
                <a:sym typeface="Courier New"/>
              </a:rPr>
              <a:t>Set</a:t>
            </a:r>
            <a:r>
              <a:rPr lang="en-US" sz="1800" b="0" i="0" u="none" strike="noStrike" cap="none"/>
              <a:t> and </a:t>
            </a:r>
            <a:r>
              <a:rPr lang="en-US" sz="1800" b="0" i="0" u="none" strike="noStrike" cap="none">
                <a:latin typeface="Courier New"/>
                <a:ea typeface="Courier New"/>
                <a:cs typeface="Courier New"/>
                <a:sym typeface="Courier New"/>
              </a:rPr>
              <a:t>List</a:t>
            </a:r>
            <a:r>
              <a:rPr lang="en-US" sz="1800" b="0" i="0" u="none" strike="noStrike" cap="none"/>
              <a:t>).</a:t>
            </a:r>
            <a:endParaRPr/>
          </a:p>
          <a:p>
            <a:pPr marL="0" marR="0" lvl="1" indent="0" algn="l" rtl="0">
              <a:spcBef>
                <a:spcPts val="0"/>
              </a:spcBef>
              <a:spcAft>
                <a:spcPts val="0"/>
              </a:spcAft>
              <a:buSzPts val="1800"/>
              <a:buFont typeface="Arial"/>
              <a:buNone/>
            </a:pPr>
            <a:r>
              <a:rPr lang="en-US" sz="1800" b="0" i="0" u="none" strike="noStrike" cap="none"/>
              <a:t>A queue is often used to track asynchronous message requests so they can be processed in order. A stack can be very useful for traversing a directory tree or similar structures.</a:t>
            </a:r>
            <a:endParaRPr/>
          </a:p>
          <a:p>
            <a:pPr marL="0" marR="0" lvl="1" indent="0" algn="l" rtl="0">
              <a:spcBef>
                <a:spcPts val="0"/>
              </a:spcBef>
              <a:spcAft>
                <a:spcPts val="0"/>
              </a:spcAft>
              <a:buSzPts val="1800"/>
              <a:buFont typeface="Arial"/>
              <a:buNone/>
            </a:pPr>
            <a:r>
              <a:rPr lang="en-US" sz="1800" b="0" i="0" u="none" strike="noStrike" cap="none"/>
              <a:t>A </a:t>
            </a:r>
            <a:r>
              <a:rPr lang="en-US" sz="1800" b="0" i="0" u="none" strike="noStrike" cap="none">
                <a:latin typeface="Courier New"/>
                <a:ea typeface="Courier New"/>
                <a:cs typeface="Courier New"/>
                <a:sym typeface="Courier New"/>
              </a:rPr>
              <a:t>Deque</a:t>
            </a:r>
            <a:r>
              <a:rPr lang="en-US" sz="1800" b="0" i="0" u="none" strike="noStrike" cap="none"/>
              <a:t> is a “doubled-ended queue.” Essentially this means that a </a:t>
            </a:r>
            <a:r>
              <a:rPr lang="en-US" sz="1800" b="0" i="0" u="none" strike="noStrike" cap="none">
                <a:latin typeface="Courier New"/>
                <a:ea typeface="Courier New"/>
                <a:cs typeface="Courier New"/>
                <a:sym typeface="Courier New"/>
              </a:rPr>
              <a:t>Deque</a:t>
            </a:r>
            <a:r>
              <a:rPr lang="en-US" sz="1800" b="0" i="0" u="none" strike="noStrike" cap="none"/>
              <a:t> can be used as a queue (first in, first out [FIFO] operations) or as a stack (last in, </a:t>
            </a:r>
            <a:br>
              <a:rPr lang="en-US" sz="1800" b="0" i="0" u="none" strike="noStrike" cap="none"/>
            </a:br>
            <a:r>
              <a:rPr lang="en-US" sz="1800" b="0" i="0" u="none" strike="noStrike" cap="none"/>
              <a:t>first out [LIFO] operations).  </a:t>
            </a:r>
            <a:endParaRPr sz="1800" b="0" i="0" u="none" strike="noStrike" cap="none"/>
          </a:p>
          <a:p>
            <a:pPr marL="0" marR="0" lvl="0" indent="0" algn="l" rtl="0">
              <a:spcBef>
                <a:spcPts val="0"/>
              </a:spcBef>
              <a:spcAft>
                <a:spcPts val="0"/>
              </a:spcAft>
              <a:buNone/>
            </a:pPr>
            <a:endParaRPr sz="1800" b="0" i="0" u="none" strike="noStrike" cap="none"/>
          </a:p>
        </p:txBody>
      </p:sp>
      <p:sp>
        <p:nvSpPr>
          <p:cNvPr id="1998" name="Google Shape;1998;g40a120c017_0_1429: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7 - </a:t>
            </a:r>
            <a:fld id="{00000000-1234-1234-1234-123412341234}" type="slidenum">
              <a:rPr lang="en-US" sz="1100" b="1" i="0" u="none">
                <a:solidFill>
                  <a:srgbClr val="000000"/>
                </a:solidFill>
                <a:latin typeface="Arial"/>
                <a:ea typeface="Arial"/>
                <a:cs typeface="Arial"/>
                <a:sym typeface="Arial"/>
              </a:rPr>
              <a:t>212</a:t>
            </a:fld>
            <a:endParaRPr/>
          </a:p>
        </p:txBody>
      </p:sp>
    </p:spTree>
    <p:extLst>
      <p:ext uri="{BB962C8B-B14F-4D97-AF65-F5344CB8AC3E}">
        <p14:creationId xmlns:p14="http://schemas.microsoft.com/office/powerpoint/2010/main" val="1323634394"/>
      </p:ext>
    </p:extLst>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4"/>
        <p:cNvGrpSpPr/>
        <p:nvPr/>
      </p:nvGrpSpPr>
      <p:grpSpPr>
        <a:xfrm>
          <a:off x="0" y="0"/>
          <a:ext cx="0" cy="0"/>
          <a:chOff x="0" y="0"/>
          <a:chExt cx="0" cy="0"/>
        </a:xfrm>
      </p:grpSpPr>
      <p:sp>
        <p:nvSpPr>
          <p:cNvPr id="2005" name="Google Shape;2005;g40a120c017_0_1436: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006" name="Google Shape;2006;g40a120c017_0_1436: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None/>
            </a:pPr>
            <a:endParaRPr sz="1800" b="0" i="0" u="none" strike="noStrike" cap="none"/>
          </a:p>
        </p:txBody>
      </p:sp>
      <p:sp>
        <p:nvSpPr>
          <p:cNvPr id="2007" name="Google Shape;2007;g40a120c017_0_1436: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7 - </a:t>
            </a:r>
            <a:fld id="{00000000-1234-1234-1234-123412341234}" type="slidenum">
              <a:rPr lang="en-US" sz="1100" b="1" i="0" u="none">
                <a:solidFill>
                  <a:srgbClr val="000000"/>
                </a:solidFill>
                <a:latin typeface="Arial"/>
                <a:ea typeface="Arial"/>
                <a:cs typeface="Arial"/>
                <a:sym typeface="Arial"/>
              </a:rPr>
              <a:t>213</a:t>
            </a:fld>
            <a:endParaRPr/>
          </a:p>
        </p:txBody>
      </p:sp>
    </p:spTree>
    <p:extLst>
      <p:ext uri="{BB962C8B-B14F-4D97-AF65-F5344CB8AC3E}">
        <p14:creationId xmlns:p14="http://schemas.microsoft.com/office/powerpoint/2010/main" val="4001972170"/>
      </p:ext>
    </p:extLst>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3"/>
        <p:cNvGrpSpPr/>
        <p:nvPr/>
      </p:nvGrpSpPr>
      <p:grpSpPr>
        <a:xfrm>
          <a:off x="0" y="0"/>
          <a:ext cx="0" cy="0"/>
          <a:chOff x="0" y="0"/>
          <a:chExt cx="0" cy="0"/>
        </a:xfrm>
      </p:grpSpPr>
      <p:sp>
        <p:nvSpPr>
          <p:cNvPr id="2014" name="Google Shape;2014;g40a120c017_0_1443: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015" name="Google Shape;2015;g40a120c017_0_1443: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The Collections API provides two interfaces for ordering elements: </a:t>
            </a:r>
            <a:r>
              <a:rPr lang="en-US" sz="1800" b="0" i="0" u="none" strike="noStrike" cap="none">
                <a:latin typeface="Courier New"/>
                <a:ea typeface="Courier New"/>
                <a:cs typeface="Courier New"/>
                <a:sym typeface="Courier New"/>
              </a:rPr>
              <a:t>Comparable</a:t>
            </a:r>
            <a:r>
              <a:rPr lang="en-US" sz="1800" b="0" i="0" u="none" strike="noStrike" cap="none"/>
              <a:t> and </a:t>
            </a:r>
            <a:r>
              <a:rPr lang="en-US" sz="1800" b="0" i="0" u="none" strike="noStrike" cap="none">
                <a:latin typeface="Courier New"/>
                <a:ea typeface="Courier New"/>
                <a:cs typeface="Courier New"/>
                <a:sym typeface="Courier New"/>
              </a:rPr>
              <a:t>Comparator</a:t>
            </a:r>
            <a:r>
              <a:rPr lang="en-US" sz="1800" b="0" i="0" u="none" strike="noStrike" cap="none"/>
              <a:t>. </a:t>
            </a:r>
            <a:endParaRPr/>
          </a:p>
          <a:p>
            <a:pPr marL="0" marR="0" lvl="2" indent="0" algn="l" rtl="0">
              <a:spcBef>
                <a:spcPts val="0"/>
              </a:spcBef>
              <a:spcAft>
                <a:spcPts val="0"/>
              </a:spcAft>
              <a:buSzPts val="1800"/>
              <a:buFont typeface="Courier New"/>
              <a:buNone/>
            </a:pPr>
            <a:r>
              <a:rPr lang="en-US" sz="1800" b="1" i="0" u="none" strike="noStrike" cap="none">
                <a:latin typeface="Courier New"/>
                <a:ea typeface="Courier New"/>
                <a:cs typeface="Courier New"/>
                <a:sym typeface="Courier New"/>
              </a:rPr>
              <a:t>Comparable</a:t>
            </a:r>
            <a:r>
              <a:rPr lang="en-US" sz="1800" b="0" i="0" u="none" strike="noStrike" cap="none"/>
              <a:t>: Is implemented in a class and provides a single sorting option for the class</a:t>
            </a:r>
            <a:endParaRPr/>
          </a:p>
          <a:p>
            <a:pPr marL="0" marR="0" lvl="2" indent="0" algn="l" rtl="0">
              <a:spcBef>
                <a:spcPts val="0"/>
              </a:spcBef>
              <a:spcAft>
                <a:spcPts val="0"/>
              </a:spcAft>
              <a:buSzPts val="1800"/>
              <a:buFont typeface="Courier New"/>
              <a:buNone/>
            </a:pPr>
            <a:r>
              <a:rPr lang="en-US" sz="1800" b="1" i="0" u="none" strike="noStrike" cap="none">
                <a:latin typeface="Courier New"/>
                <a:ea typeface="Courier New"/>
                <a:cs typeface="Courier New"/>
                <a:sym typeface="Courier New"/>
              </a:rPr>
              <a:t>Comparator</a:t>
            </a:r>
            <a:r>
              <a:rPr lang="en-US" sz="1800" b="0" i="0" u="none" strike="noStrike" cap="none"/>
              <a:t>: Enables you to create multiple sorting options. You plug in the designed option whenever you want</a:t>
            </a:r>
            <a:endParaRPr/>
          </a:p>
          <a:p>
            <a:pPr marL="0" marR="0" lvl="1" indent="0" algn="l" rtl="0">
              <a:spcBef>
                <a:spcPts val="0"/>
              </a:spcBef>
              <a:spcAft>
                <a:spcPts val="0"/>
              </a:spcAft>
              <a:buSzPts val="1800"/>
              <a:buFont typeface="Arial"/>
              <a:buNone/>
            </a:pPr>
            <a:r>
              <a:rPr lang="en-US" sz="1800" b="0" i="0" u="none" strike="noStrike" cap="none"/>
              <a:t>Both interfaces can be used with sorted collections, such as </a:t>
            </a:r>
            <a:r>
              <a:rPr lang="en-US" sz="1800" b="0" i="0" u="none" strike="noStrike" cap="none">
                <a:latin typeface="Courier New"/>
                <a:ea typeface="Courier New"/>
                <a:cs typeface="Courier New"/>
                <a:sym typeface="Courier New"/>
              </a:rPr>
              <a:t>TreeSet</a:t>
            </a:r>
            <a:r>
              <a:rPr lang="en-US" sz="1800" b="0" i="0" u="none" strike="noStrike" cap="none"/>
              <a:t> and </a:t>
            </a:r>
            <a:r>
              <a:rPr lang="en-US" sz="1800" b="0" i="0" u="none" strike="noStrike" cap="none">
                <a:latin typeface="Courier New"/>
                <a:ea typeface="Courier New"/>
                <a:cs typeface="Courier New"/>
                <a:sym typeface="Courier New"/>
              </a:rPr>
              <a:t>TreeMap</a:t>
            </a:r>
            <a:r>
              <a:rPr lang="en-US" sz="1800" b="0" i="0" u="none" strike="noStrike" cap="none"/>
              <a:t>.</a:t>
            </a:r>
            <a:endParaRPr/>
          </a:p>
          <a:p>
            <a:pPr marL="0" marR="0" lvl="0" indent="0" algn="l" rtl="0">
              <a:spcBef>
                <a:spcPts val="0"/>
              </a:spcBef>
              <a:spcAft>
                <a:spcPts val="0"/>
              </a:spcAft>
              <a:buSzPts val="900"/>
              <a:buFont typeface="Arial"/>
              <a:buNone/>
            </a:pPr>
            <a:endParaRPr sz="900" b="0" i="0" u="none" strike="noStrike" cap="none">
              <a:latin typeface="Courier New"/>
              <a:ea typeface="Courier New"/>
              <a:cs typeface="Courier New"/>
              <a:sym typeface="Courier New"/>
            </a:endParaRPr>
          </a:p>
          <a:p>
            <a:pPr marL="0" marR="0" lvl="0" indent="0" algn="l" rtl="0">
              <a:spcBef>
                <a:spcPts val="0"/>
              </a:spcBef>
              <a:spcAft>
                <a:spcPts val="0"/>
              </a:spcAft>
              <a:buNone/>
            </a:pPr>
            <a:endParaRPr sz="900" b="0" i="0" u="none" strike="noStrike" cap="none">
              <a:latin typeface="Courier New"/>
              <a:ea typeface="Courier New"/>
              <a:cs typeface="Courier New"/>
              <a:sym typeface="Courier New"/>
            </a:endParaRPr>
          </a:p>
        </p:txBody>
      </p:sp>
      <p:sp>
        <p:nvSpPr>
          <p:cNvPr id="2016" name="Google Shape;2016;g40a120c017_0_1443: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7 - </a:t>
            </a:r>
            <a:fld id="{00000000-1234-1234-1234-123412341234}" type="slidenum">
              <a:rPr lang="en-US" sz="1100" b="1" i="0" u="none">
                <a:solidFill>
                  <a:srgbClr val="000000"/>
                </a:solidFill>
                <a:latin typeface="Arial"/>
                <a:ea typeface="Arial"/>
                <a:cs typeface="Arial"/>
                <a:sym typeface="Arial"/>
              </a:rPr>
              <a:t>214</a:t>
            </a:fld>
            <a:endParaRPr/>
          </a:p>
        </p:txBody>
      </p:sp>
    </p:spTree>
    <p:extLst>
      <p:ext uri="{BB962C8B-B14F-4D97-AF65-F5344CB8AC3E}">
        <p14:creationId xmlns:p14="http://schemas.microsoft.com/office/powerpoint/2010/main" val="273593207"/>
      </p:ext>
    </p:extLst>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1"/>
        <p:cNvGrpSpPr/>
        <p:nvPr/>
      </p:nvGrpSpPr>
      <p:grpSpPr>
        <a:xfrm>
          <a:off x="0" y="0"/>
          <a:ext cx="0" cy="0"/>
          <a:chOff x="0" y="0"/>
          <a:chExt cx="0" cy="0"/>
        </a:xfrm>
      </p:grpSpPr>
      <p:sp>
        <p:nvSpPr>
          <p:cNvPr id="2022" name="Google Shape;2022;g40a120c017_0_1449: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023" name="Google Shape;2023;g40a120c017_0_1449: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The example in the slide implements the </a:t>
            </a:r>
            <a:r>
              <a:rPr lang="en-US" sz="1800" b="0" i="0" u="none" strike="noStrike" cap="none">
                <a:latin typeface="Courier New"/>
                <a:ea typeface="Courier New"/>
                <a:cs typeface="Courier New"/>
                <a:sym typeface="Courier New"/>
              </a:rPr>
              <a:t>Comparable</a:t>
            </a:r>
            <a:r>
              <a:rPr lang="en-US" sz="1800" b="0" i="0" u="none" strike="noStrike" cap="none"/>
              <a:t> interface and its </a:t>
            </a:r>
            <a:r>
              <a:rPr lang="en-US" sz="1800" b="0" i="0" u="none" strike="noStrike" cap="none">
                <a:latin typeface="Courier New"/>
                <a:ea typeface="Courier New"/>
                <a:cs typeface="Courier New"/>
                <a:sym typeface="Courier New"/>
              </a:rPr>
              <a:t>compareTo</a:t>
            </a:r>
            <a:r>
              <a:rPr lang="en-US" sz="1800" b="0" i="0" u="none" strike="noStrike" cap="none"/>
              <a:t> method. Notice that because the interface is designed by using generics, the angle brackets define the class type that is passed into the </a:t>
            </a:r>
            <a:r>
              <a:rPr lang="en-US" sz="1800" b="0" i="0" u="none" strike="noStrike" cap="none">
                <a:latin typeface="Courier New"/>
                <a:ea typeface="Courier New"/>
                <a:cs typeface="Courier New"/>
                <a:sym typeface="Courier New"/>
              </a:rPr>
              <a:t>compareTo</a:t>
            </a:r>
            <a:r>
              <a:rPr lang="en-US" sz="1800" b="0" i="0" u="none" strike="noStrike" cap="none"/>
              <a:t> method. The </a:t>
            </a:r>
            <a:r>
              <a:rPr lang="en-US" sz="1800" b="0" i="0" u="none" strike="noStrike" cap="none">
                <a:latin typeface="Courier New"/>
                <a:ea typeface="Courier New"/>
                <a:cs typeface="Courier New"/>
                <a:sym typeface="Courier New"/>
              </a:rPr>
              <a:t>if</a:t>
            </a:r>
            <a:r>
              <a:rPr lang="en-US" sz="1800" b="0" i="0" u="none" strike="noStrike" cap="none"/>
              <a:t> statements are included to demonstrate the comparisons that take place. You can also merely return a result. </a:t>
            </a:r>
            <a:endParaRPr/>
          </a:p>
          <a:p>
            <a:pPr marL="0" marR="0" lvl="1" indent="0" algn="l" rtl="0">
              <a:spcBef>
                <a:spcPts val="0"/>
              </a:spcBef>
              <a:spcAft>
                <a:spcPts val="0"/>
              </a:spcAft>
              <a:buSzPts val="1800"/>
              <a:buFont typeface="Arial"/>
              <a:buNone/>
            </a:pPr>
            <a:r>
              <a:rPr lang="en-US" sz="1800" b="0" i="0" u="none" strike="noStrike" cap="none"/>
              <a:t>The returned numbers have the following meaning.</a:t>
            </a:r>
            <a:endParaRPr/>
          </a:p>
          <a:p>
            <a:pPr marL="0" marR="0" lvl="2" indent="0" algn="l" rtl="0">
              <a:spcBef>
                <a:spcPts val="0"/>
              </a:spcBef>
              <a:spcAft>
                <a:spcPts val="0"/>
              </a:spcAft>
              <a:buClr>
                <a:srgbClr val="000000"/>
              </a:buClr>
              <a:buSzPts val="1800"/>
              <a:buFont typeface="Arial"/>
              <a:buNone/>
            </a:pPr>
            <a:r>
              <a:rPr lang="en-US" sz="1800" b="1" i="0" u="none" strike="noStrike" cap="none">
                <a:solidFill>
                  <a:srgbClr val="000000"/>
                </a:solidFill>
              </a:rPr>
              <a:t>Negative number:</a:t>
            </a:r>
            <a:r>
              <a:rPr lang="en-US" sz="1800" b="0" i="0" u="none" strike="noStrike" cap="none">
                <a:solidFill>
                  <a:srgbClr val="000000"/>
                </a:solidFill>
              </a:rPr>
              <a:t> </a:t>
            </a:r>
            <a:r>
              <a:rPr lang="en-US" sz="1800" b="0" i="0" u="none" strike="noStrike" cap="none">
                <a:solidFill>
                  <a:srgbClr val="000000"/>
                </a:solidFill>
                <a:latin typeface="Courier New"/>
                <a:ea typeface="Courier New"/>
                <a:cs typeface="Courier New"/>
                <a:sym typeface="Courier New"/>
              </a:rPr>
              <a:t>s</a:t>
            </a:r>
            <a:r>
              <a:rPr lang="en-US" sz="1800" b="0" i="0" u="none" strike="noStrike" cap="none">
                <a:solidFill>
                  <a:srgbClr val="000000"/>
                </a:solidFill>
              </a:rPr>
              <a:t> comes before the current element.</a:t>
            </a:r>
            <a:endParaRPr/>
          </a:p>
          <a:p>
            <a:pPr marL="0" marR="0" lvl="2" indent="0" algn="l" rtl="0">
              <a:spcBef>
                <a:spcPts val="0"/>
              </a:spcBef>
              <a:spcAft>
                <a:spcPts val="0"/>
              </a:spcAft>
              <a:buClr>
                <a:srgbClr val="000000"/>
              </a:buClr>
              <a:buSzPts val="1800"/>
              <a:buFont typeface="Arial"/>
              <a:buNone/>
            </a:pPr>
            <a:r>
              <a:rPr lang="en-US" sz="1800" b="1" i="0" u="none" strike="noStrike" cap="none">
                <a:solidFill>
                  <a:srgbClr val="000000"/>
                </a:solidFill>
              </a:rPr>
              <a:t>Positive number: </a:t>
            </a:r>
            <a:r>
              <a:rPr lang="en-US" sz="1800" b="0" i="0" u="none" strike="noStrike" cap="none">
                <a:solidFill>
                  <a:srgbClr val="000000"/>
                </a:solidFill>
                <a:latin typeface="Courier New"/>
                <a:ea typeface="Courier New"/>
                <a:cs typeface="Courier New"/>
                <a:sym typeface="Courier New"/>
              </a:rPr>
              <a:t>s</a:t>
            </a:r>
            <a:r>
              <a:rPr lang="en-US" sz="1800" b="0" i="0" u="none" strike="noStrike" cap="none">
                <a:solidFill>
                  <a:srgbClr val="000000"/>
                </a:solidFill>
              </a:rPr>
              <a:t> comes after the current element.</a:t>
            </a:r>
            <a:endParaRPr/>
          </a:p>
          <a:p>
            <a:pPr marL="0" marR="0" lvl="2" indent="0" algn="l" rtl="0">
              <a:spcBef>
                <a:spcPts val="0"/>
              </a:spcBef>
              <a:spcAft>
                <a:spcPts val="0"/>
              </a:spcAft>
              <a:buClr>
                <a:srgbClr val="000000"/>
              </a:buClr>
              <a:buSzPts val="1800"/>
              <a:buFont typeface="Arial"/>
              <a:buNone/>
            </a:pPr>
            <a:r>
              <a:rPr lang="en-US" sz="1800" b="1" i="0" u="none" strike="noStrike" cap="none">
                <a:solidFill>
                  <a:srgbClr val="000000"/>
                </a:solidFill>
              </a:rPr>
              <a:t>Zero: </a:t>
            </a:r>
            <a:r>
              <a:rPr lang="en-US" sz="1800" b="0" i="0" u="none" strike="noStrike" cap="none">
                <a:solidFill>
                  <a:srgbClr val="000000"/>
                </a:solidFill>
                <a:latin typeface="Courier New"/>
                <a:ea typeface="Courier New"/>
                <a:cs typeface="Courier New"/>
                <a:sym typeface="Courier New"/>
              </a:rPr>
              <a:t>s</a:t>
            </a:r>
            <a:r>
              <a:rPr lang="en-US" sz="1800" b="0" i="0" u="none" strike="noStrike" cap="none">
                <a:solidFill>
                  <a:srgbClr val="000000"/>
                </a:solidFill>
              </a:rPr>
              <a:t> is equal to the current element.</a:t>
            </a:r>
            <a:endParaRPr sz="1800" b="0" i="0" u="none" strike="noStrike" cap="none"/>
          </a:p>
          <a:p>
            <a:pPr marL="0" marR="0" lvl="1" indent="0" algn="l" rtl="0">
              <a:spcBef>
                <a:spcPts val="0"/>
              </a:spcBef>
              <a:spcAft>
                <a:spcPts val="0"/>
              </a:spcAft>
              <a:buSzPts val="1800"/>
              <a:buFont typeface="Arial"/>
              <a:buNone/>
            </a:pPr>
            <a:r>
              <a:rPr lang="en-US" sz="1800" b="0" i="0" u="none" strike="noStrike" cap="none"/>
              <a:t>In cases where the collection contains equivalent values, replace the code that returns zero with additional code that returns a negative or positive number.</a:t>
            </a:r>
            <a:endParaRPr/>
          </a:p>
        </p:txBody>
      </p:sp>
      <p:sp>
        <p:nvSpPr>
          <p:cNvPr id="2024" name="Google Shape;2024;g40a120c017_0_1449: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7 - </a:t>
            </a:r>
            <a:fld id="{00000000-1234-1234-1234-123412341234}" type="slidenum">
              <a:rPr lang="en-US" sz="1100" b="1" i="0" u="none">
                <a:solidFill>
                  <a:srgbClr val="000000"/>
                </a:solidFill>
                <a:latin typeface="Arial"/>
                <a:ea typeface="Arial"/>
                <a:cs typeface="Arial"/>
                <a:sym typeface="Arial"/>
              </a:rPr>
              <a:t>215</a:t>
            </a:fld>
            <a:endParaRPr/>
          </a:p>
        </p:txBody>
      </p:sp>
    </p:spTree>
    <p:extLst>
      <p:ext uri="{BB962C8B-B14F-4D97-AF65-F5344CB8AC3E}">
        <p14:creationId xmlns:p14="http://schemas.microsoft.com/office/powerpoint/2010/main" val="3634154720"/>
      </p:ext>
    </p:extLst>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0"/>
        <p:cNvGrpSpPr/>
        <p:nvPr/>
      </p:nvGrpSpPr>
      <p:grpSpPr>
        <a:xfrm>
          <a:off x="0" y="0"/>
          <a:ext cx="0" cy="0"/>
          <a:chOff x="0" y="0"/>
          <a:chExt cx="0" cy="0"/>
        </a:xfrm>
      </p:grpSpPr>
      <p:sp>
        <p:nvSpPr>
          <p:cNvPr id="2031" name="Google Shape;2031;g40a120c017_0_1456: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032" name="Google Shape;2032;g40a120c017_0_1456: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In the example in the slide, an </a:t>
            </a:r>
            <a:r>
              <a:rPr lang="en-US" sz="1800" b="0" i="0" u="none" strike="noStrike" cap="none">
                <a:latin typeface="Courier New"/>
                <a:ea typeface="Courier New"/>
                <a:cs typeface="Courier New"/>
                <a:sym typeface="Courier New"/>
              </a:rPr>
              <a:t>ArrayList</a:t>
            </a:r>
            <a:r>
              <a:rPr lang="en-US" sz="1800" b="0" i="0" u="none" strike="noStrike" cap="none"/>
              <a:t> of </a:t>
            </a:r>
            <a:r>
              <a:rPr lang="en-US" sz="1800" b="0" i="0" u="none" strike="noStrike" cap="none">
                <a:latin typeface="Courier New"/>
                <a:ea typeface="Courier New"/>
                <a:cs typeface="Courier New"/>
                <a:sym typeface="Courier New"/>
              </a:rPr>
              <a:t>ComparableStudent</a:t>
            </a:r>
            <a:r>
              <a:rPr lang="en-US" sz="1800" b="0" i="0" u="none" strike="noStrike" cap="none"/>
              <a:t> elements is created. After the list is initialized, it is sorted by using the </a:t>
            </a:r>
            <a:r>
              <a:rPr lang="en-US" sz="1800" b="0" i="0" u="none" strike="noStrike" cap="none">
                <a:latin typeface="Courier New"/>
                <a:ea typeface="Courier New"/>
                <a:cs typeface="Courier New"/>
                <a:sym typeface="Courier New"/>
              </a:rPr>
              <a:t>Comparable</a:t>
            </a:r>
            <a:r>
              <a:rPr lang="en-US" sz="1800" b="0" i="0" u="none" strike="noStrike" cap="none"/>
              <a:t> interface. The output of the program is as follows:</a:t>
            </a:r>
            <a:endParaRPr/>
          </a:p>
          <a:p>
            <a:pPr marL="0" marR="0" lvl="1" indent="0" algn="l" rtl="0">
              <a:spcBef>
                <a:spcPts val="0"/>
              </a:spcBef>
              <a:spcAft>
                <a:spcPts val="0"/>
              </a:spcAft>
              <a:buSzPts val="1800"/>
              <a:buFont typeface="Courier New"/>
              <a:buNone/>
            </a:pPr>
            <a:r>
              <a:rPr lang="en-US" sz="1800" b="0" i="0" u="none" strike="noStrike" cap="none">
                <a:latin typeface="Courier New"/>
                <a:ea typeface="Courier New"/>
                <a:cs typeface="Courier New"/>
                <a:sym typeface="Courier New"/>
              </a:rPr>
              <a:t>Name: George Washington  ID: 3333  GPA:3.4</a:t>
            </a:r>
            <a:endParaRPr/>
          </a:p>
          <a:p>
            <a:pPr marL="0" marR="0" lvl="1" indent="0" algn="l" rtl="0">
              <a:spcBef>
                <a:spcPts val="0"/>
              </a:spcBef>
              <a:spcAft>
                <a:spcPts val="0"/>
              </a:spcAft>
              <a:buSzPts val="1800"/>
              <a:buFont typeface="Courier New"/>
              <a:buNone/>
            </a:pPr>
            <a:r>
              <a:rPr lang="en-US" sz="1800" b="0" i="0" u="none" strike="noStrike" cap="none">
                <a:latin typeface="Courier New"/>
                <a:ea typeface="Courier New"/>
                <a:cs typeface="Courier New"/>
                <a:sym typeface="Courier New"/>
              </a:rPr>
              <a:t>Name: John Adams  ID: 2222  GPA:3.9</a:t>
            </a:r>
            <a:endParaRPr/>
          </a:p>
          <a:p>
            <a:pPr marL="0" marR="0" lvl="1" indent="0" algn="l" rtl="0">
              <a:spcBef>
                <a:spcPts val="0"/>
              </a:spcBef>
              <a:spcAft>
                <a:spcPts val="0"/>
              </a:spcAft>
              <a:buSzPts val="1800"/>
              <a:buFont typeface="Courier New"/>
              <a:buNone/>
            </a:pPr>
            <a:r>
              <a:rPr lang="en-US" sz="1800" b="0" i="0" u="none" strike="noStrike" cap="none">
                <a:latin typeface="Courier New"/>
                <a:ea typeface="Courier New"/>
                <a:cs typeface="Courier New"/>
                <a:sym typeface="Courier New"/>
              </a:rPr>
              <a:t>Name: Thomas Jefferson  ID: 1111  GPA:3.8 </a:t>
            </a:r>
            <a:endParaRPr sz="1800" b="0" i="0" u="none" strike="noStrike" cap="none"/>
          </a:p>
          <a:p>
            <a:pPr marL="0" marR="0" lvl="1" indent="0" algn="l" rtl="0">
              <a:spcBef>
                <a:spcPts val="0"/>
              </a:spcBef>
              <a:spcAft>
                <a:spcPts val="0"/>
              </a:spcAft>
              <a:buSzPts val="1800"/>
              <a:buFont typeface="Arial"/>
              <a:buNone/>
            </a:pPr>
            <a:r>
              <a:rPr lang="en-US" sz="1800" b="1" i="0" u="none" strike="noStrike" cap="none"/>
              <a:t>Note: </a:t>
            </a:r>
            <a:r>
              <a:rPr lang="en-US" sz="1800" b="0" i="0" u="none" strike="noStrike" cap="none"/>
              <a:t>The </a:t>
            </a:r>
            <a:r>
              <a:rPr lang="en-US" sz="1800" b="0" i="0" u="none" strike="noStrike" cap="none">
                <a:latin typeface="Courier New"/>
                <a:ea typeface="Courier New"/>
                <a:cs typeface="Courier New"/>
                <a:sym typeface="Courier New"/>
              </a:rPr>
              <a:t>ComparableStudent</a:t>
            </a:r>
            <a:r>
              <a:rPr lang="en-US" sz="1800" b="0" i="0" u="none" strike="noStrike" cap="none"/>
              <a:t> class has overridden the </a:t>
            </a:r>
            <a:r>
              <a:rPr lang="en-US" sz="1800" b="0" i="0" u="none" strike="noStrike" cap="none">
                <a:latin typeface="Courier New"/>
                <a:ea typeface="Courier New"/>
                <a:cs typeface="Courier New"/>
                <a:sym typeface="Courier New"/>
              </a:rPr>
              <a:t>toString()</a:t>
            </a:r>
            <a:r>
              <a:rPr lang="en-US" sz="1800" b="0" i="0" u="none" strike="noStrike" cap="none"/>
              <a:t> method.</a:t>
            </a:r>
            <a:endParaRPr/>
          </a:p>
          <a:p>
            <a:pPr marL="0" marR="0" lvl="0" indent="0" algn="l" rtl="0">
              <a:spcBef>
                <a:spcPts val="0"/>
              </a:spcBef>
              <a:spcAft>
                <a:spcPts val="0"/>
              </a:spcAft>
              <a:buNone/>
            </a:pPr>
            <a:endParaRPr sz="1800" b="0" i="0" u="none" strike="noStrike" cap="none"/>
          </a:p>
        </p:txBody>
      </p:sp>
      <p:sp>
        <p:nvSpPr>
          <p:cNvPr id="2033" name="Google Shape;2033;g40a120c017_0_1456: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7 - </a:t>
            </a:r>
            <a:fld id="{00000000-1234-1234-1234-123412341234}" type="slidenum">
              <a:rPr lang="en-US" sz="1100" b="1" i="0" u="none">
                <a:solidFill>
                  <a:srgbClr val="000000"/>
                </a:solidFill>
                <a:latin typeface="Arial"/>
                <a:ea typeface="Arial"/>
                <a:cs typeface="Arial"/>
                <a:sym typeface="Arial"/>
              </a:rPr>
              <a:t>216</a:t>
            </a:fld>
            <a:endParaRPr/>
          </a:p>
        </p:txBody>
      </p:sp>
    </p:spTree>
    <p:extLst>
      <p:ext uri="{BB962C8B-B14F-4D97-AF65-F5344CB8AC3E}">
        <p14:creationId xmlns:p14="http://schemas.microsoft.com/office/powerpoint/2010/main" val="3872508313"/>
      </p:ext>
    </p:extLst>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8"/>
        <p:cNvGrpSpPr/>
        <p:nvPr/>
      </p:nvGrpSpPr>
      <p:grpSpPr>
        <a:xfrm>
          <a:off x="0" y="0"/>
          <a:ext cx="0" cy="0"/>
          <a:chOff x="0" y="0"/>
          <a:chExt cx="0" cy="0"/>
        </a:xfrm>
      </p:grpSpPr>
      <p:sp>
        <p:nvSpPr>
          <p:cNvPr id="2039" name="Google Shape;2039;g40a120c017_0_1462: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040" name="Google Shape;2040;g40a120c017_0_1462: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The example in the next slide shows how to use </a:t>
            </a:r>
            <a:r>
              <a:rPr lang="en-US" sz="1800" b="0" i="0" u="none" strike="noStrike" cap="none">
                <a:latin typeface="Courier New"/>
                <a:ea typeface="Courier New"/>
                <a:cs typeface="Courier New"/>
                <a:sym typeface="Courier New"/>
              </a:rPr>
              <a:t>Comparator</a:t>
            </a:r>
            <a:r>
              <a:rPr lang="en-US" sz="1800" b="0" i="0" u="none" strike="noStrike" cap="none"/>
              <a:t> with an unsorted interface such as </a:t>
            </a:r>
            <a:r>
              <a:rPr lang="en-US" sz="1800" b="0" i="0" u="none" strike="noStrike" cap="none">
                <a:latin typeface="Courier New"/>
                <a:ea typeface="Courier New"/>
                <a:cs typeface="Courier New"/>
                <a:sym typeface="Courier New"/>
              </a:rPr>
              <a:t>ArrayList</a:t>
            </a:r>
            <a:r>
              <a:rPr lang="en-US" sz="1800" b="0" i="0" u="none" strike="noStrike" cap="none"/>
              <a:t> by using the </a:t>
            </a:r>
            <a:r>
              <a:rPr lang="en-US" sz="1800" b="0" i="0" u="none" strike="noStrike" cap="none">
                <a:latin typeface="Courier New"/>
                <a:ea typeface="Courier New"/>
                <a:cs typeface="Courier New"/>
                <a:sym typeface="Courier New"/>
              </a:rPr>
              <a:t>Collections</a:t>
            </a:r>
            <a:r>
              <a:rPr lang="en-US" sz="1800" b="0" i="0" u="none" strike="noStrike" cap="none"/>
              <a:t> utility class.</a:t>
            </a:r>
            <a:endParaRPr/>
          </a:p>
          <a:p>
            <a:pPr marL="0" marR="0" lvl="0" indent="0" algn="l" rtl="0">
              <a:spcBef>
                <a:spcPts val="0"/>
              </a:spcBef>
              <a:spcAft>
                <a:spcPts val="0"/>
              </a:spcAft>
              <a:buSzPts val="900"/>
              <a:buFont typeface="Arial"/>
              <a:buNone/>
            </a:pPr>
            <a:endParaRPr sz="900" b="0" i="0" u="none" strike="noStrike" cap="none">
              <a:latin typeface="Courier New"/>
              <a:ea typeface="Courier New"/>
              <a:cs typeface="Courier New"/>
              <a:sym typeface="Courier New"/>
            </a:endParaRPr>
          </a:p>
          <a:p>
            <a:pPr marL="0" marR="0" lvl="0" indent="0" algn="l" rtl="0">
              <a:spcBef>
                <a:spcPts val="0"/>
              </a:spcBef>
              <a:spcAft>
                <a:spcPts val="0"/>
              </a:spcAft>
              <a:buNone/>
            </a:pPr>
            <a:endParaRPr sz="900" b="0" i="0" u="none" strike="noStrike" cap="none">
              <a:latin typeface="Courier New"/>
              <a:ea typeface="Courier New"/>
              <a:cs typeface="Courier New"/>
              <a:sym typeface="Courier New"/>
            </a:endParaRPr>
          </a:p>
        </p:txBody>
      </p:sp>
      <p:sp>
        <p:nvSpPr>
          <p:cNvPr id="2041" name="Google Shape;2041;g40a120c017_0_1462: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7 - </a:t>
            </a:r>
            <a:fld id="{00000000-1234-1234-1234-123412341234}" type="slidenum">
              <a:rPr lang="en-US" sz="1100" b="1" i="0" u="none">
                <a:solidFill>
                  <a:srgbClr val="000000"/>
                </a:solidFill>
                <a:latin typeface="Arial"/>
                <a:ea typeface="Arial"/>
                <a:cs typeface="Arial"/>
                <a:sym typeface="Arial"/>
              </a:rPr>
              <a:t>217</a:t>
            </a:fld>
            <a:endParaRPr/>
          </a:p>
        </p:txBody>
      </p:sp>
    </p:spTree>
    <p:extLst>
      <p:ext uri="{BB962C8B-B14F-4D97-AF65-F5344CB8AC3E}">
        <p14:creationId xmlns:p14="http://schemas.microsoft.com/office/powerpoint/2010/main" val="2125906368"/>
      </p:ext>
    </p:extLst>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6"/>
        <p:cNvGrpSpPr/>
        <p:nvPr/>
      </p:nvGrpSpPr>
      <p:grpSpPr>
        <a:xfrm>
          <a:off x="0" y="0"/>
          <a:ext cx="0" cy="0"/>
          <a:chOff x="0" y="0"/>
          <a:chExt cx="0" cy="0"/>
        </a:xfrm>
      </p:grpSpPr>
      <p:sp>
        <p:nvSpPr>
          <p:cNvPr id="2047" name="Google Shape;2047;g40a120c017_0_1468: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048" name="Google Shape;2048;g40a120c017_0_1468: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The example in the slide shows the </a:t>
            </a:r>
            <a:r>
              <a:rPr lang="en-US" sz="1800" b="0" i="0" u="none" strike="noStrike" cap="none">
                <a:latin typeface="Courier New"/>
                <a:ea typeface="Courier New"/>
                <a:cs typeface="Courier New"/>
                <a:sym typeface="Courier New"/>
              </a:rPr>
              <a:t>Comparator</a:t>
            </a:r>
            <a:r>
              <a:rPr lang="en-US" sz="1800" b="0" i="0" u="none" strike="noStrike" cap="none"/>
              <a:t> classes that are created to sort based on Name and GPA. For the name comparison, the </a:t>
            </a:r>
            <a:r>
              <a:rPr lang="en-US" sz="1800" b="0" i="0" u="none" strike="noStrike" cap="none">
                <a:latin typeface="Courier New"/>
                <a:ea typeface="Courier New"/>
                <a:cs typeface="Courier New"/>
                <a:sym typeface="Courier New"/>
              </a:rPr>
              <a:t>if</a:t>
            </a:r>
            <a:r>
              <a:rPr lang="en-US" sz="1800" b="0" i="0" u="none" strike="noStrike" cap="none"/>
              <a:t> statements have been simplified. </a:t>
            </a:r>
            <a:endParaRPr/>
          </a:p>
        </p:txBody>
      </p:sp>
      <p:sp>
        <p:nvSpPr>
          <p:cNvPr id="2049" name="Google Shape;2049;g40a120c017_0_1468: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7 - </a:t>
            </a:r>
            <a:fld id="{00000000-1234-1234-1234-123412341234}" type="slidenum">
              <a:rPr lang="en-US" sz="1100" b="1" i="0" u="none">
                <a:solidFill>
                  <a:srgbClr val="000000"/>
                </a:solidFill>
                <a:latin typeface="Arial"/>
                <a:ea typeface="Arial"/>
                <a:cs typeface="Arial"/>
                <a:sym typeface="Arial"/>
              </a:rPr>
              <a:t>218</a:t>
            </a:fld>
            <a:endParaRPr/>
          </a:p>
        </p:txBody>
      </p:sp>
    </p:spTree>
    <p:extLst>
      <p:ext uri="{BB962C8B-B14F-4D97-AF65-F5344CB8AC3E}">
        <p14:creationId xmlns:p14="http://schemas.microsoft.com/office/powerpoint/2010/main" val="3600406075"/>
      </p:ext>
    </p:extLst>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7"/>
        <p:cNvGrpSpPr/>
        <p:nvPr/>
      </p:nvGrpSpPr>
      <p:grpSpPr>
        <a:xfrm>
          <a:off x="0" y="0"/>
          <a:ext cx="0" cy="0"/>
          <a:chOff x="0" y="0"/>
          <a:chExt cx="0" cy="0"/>
        </a:xfrm>
      </p:grpSpPr>
      <p:sp>
        <p:nvSpPr>
          <p:cNvPr id="2058" name="Google Shape;2058;g40a120c017_0_1477: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059" name="Google Shape;2059;g40a120c017_0_1477: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The example in the slide shows how the two </a:t>
            </a:r>
            <a:r>
              <a:rPr lang="en-US" sz="1800" b="0" i="0" u="none" strike="noStrike" cap="none">
                <a:latin typeface="Courier New"/>
                <a:ea typeface="Courier New"/>
                <a:cs typeface="Courier New"/>
                <a:sym typeface="Courier New"/>
              </a:rPr>
              <a:t>Comparator</a:t>
            </a:r>
            <a:r>
              <a:rPr lang="en-US" sz="1800" b="0" i="0" u="none" strike="noStrike" cap="none"/>
              <a:t> objects are used with a collection. </a:t>
            </a:r>
            <a:endParaRPr/>
          </a:p>
          <a:p>
            <a:pPr marL="0" marR="0" lvl="1" indent="0" algn="l" rtl="0">
              <a:spcBef>
                <a:spcPts val="0"/>
              </a:spcBef>
              <a:spcAft>
                <a:spcPts val="0"/>
              </a:spcAft>
              <a:buSzPts val="1800"/>
              <a:buFont typeface="Arial"/>
              <a:buNone/>
            </a:pPr>
            <a:r>
              <a:rPr lang="en-US" sz="1800" b="1" i="0" u="none" strike="noStrike" cap="none"/>
              <a:t>Note: </a:t>
            </a:r>
            <a:r>
              <a:rPr lang="en-US" sz="1800" b="0" i="0" u="none" strike="noStrike" cap="none"/>
              <a:t>Some code has been commented out to save space. </a:t>
            </a:r>
            <a:endParaRPr/>
          </a:p>
          <a:p>
            <a:pPr marL="0" marR="0" lvl="1" indent="0" algn="l" rtl="0">
              <a:spcBef>
                <a:spcPts val="0"/>
              </a:spcBef>
              <a:spcAft>
                <a:spcPts val="0"/>
              </a:spcAft>
              <a:buSzPts val="1800"/>
              <a:buFont typeface="Arial"/>
              <a:buNone/>
            </a:pPr>
            <a:r>
              <a:rPr lang="en-US" sz="1800" b="0" i="0" u="none" strike="noStrike" cap="none"/>
              <a:t>Notice how the </a:t>
            </a:r>
            <a:r>
              <a:rPr lang="en-US" sz="1800" b="0" i="0" u="none" strike="noStrike" cap="none">
                <a:latin typeface="Courier New"/>
                <a:ea typeface="Courier New"/>
                <a:cs typeface="Courier New"/>
                <a:sym typeface="Courier New"/>
              </a:rPr>
              <a:t>Comparator</a:t>
            </a:r>
            <a:r>
              <a:rPr lang="en-US" sz="1800" b="0" i="0" u="none" strike="noStrike" cap="none"/>
              <a:t> objects are initialized on lines 4 and 5. After the </a:t>
            </a:r>
            <a:r>
              <a:rPr lang="en-US" sz="1800" b="0" i="0" u="none" strike="noStrike" cap="none">
                <a:latin typeface="Courier New"/>
                <a:ea typeface="Courier New"/>
                <a:cs typeface="Courier New"/>
                <a:sym typeface="Courier New"/>
              </a:rPr>
              <a:t>sortName</a:t>
            </a:r>
            <a:r>
              <a:rPr lang="en-US" sz="1800" b="0" i="0" u="none" strike="noStrike" cap="none"/>
              <a:t> and </a:t>
            </a:r>
            <a:r>
              <a:rPr lang="en-US" sz="1800" b="0" i="0" u="none" strike="noStrike" cap="none">
                <a:latin typeface="Courier New"/>
                <a:ea typeface="Courier New"/>
                <a:cs typeface="Courier New"/>
                <a:sym typeface="Courier New"/>
              </a:rPr>
              <a:t>sortGpa</a:t>
            </a:r>
            <a:r>
              <a:rPr lang="en-US" sz="1800" b="0" i="0" u="none" strike="noStrike" cap="none"/>
              <a:t> variables are created, they can be passed to the </a:t>
            </a:r>
            <a:r>
              <a:rPr lang="en-US" sz="1800" b="0" i="0" u="none" strike="noStrike" cap="none">
                <a:latin typeface="Courier New"/>
                <a:ea typeface="Courier New"/>
                <a:cs typeface="Courier New"/>
                <a:sym typeface="Courier New"/>
              </a:rPr>
              <a:t>sort()</a:t>
            </a:r>
            <a:r>
              <a:rPr lang="en-US" sz="1800" b="0" i="0" u="none" strike="noStrike" cap="none"/>
              <a:t> method by name. Running the program produces the following output.</a:t>
            </a:r>
            <a:endParaRPr/>
          </a:p>
          <a:p>
            <a:pPr marL="0" marR="0" lvl="2" indent="0" algn="l" rtl="0">
              <a:spcBef>
                <a:spcPts val="0"/>
              </a:spcBef>
              <a:spcAft>
                <a:spcPts val="0"/>
              </a:spcAft>
              <a:buSzPts val="1800"/>
              <a:buFont typeface="Courier New"/>
              <a:buNone/>
            </a:pPr>
            <a:r>
              <a:rPr lang="en-US" sz="1800" b="0" i="0" u="none" strike="noStrike" cap="none">
                <a:latin typeface="Courier New"/>
                <a:ea typeface="Courier New"/>
                <a:cs typeface="Courier New"/>
                <a:sym typeface="Courier New"/>
              </a:rPr>
              <a:t>Name: George Washington  ID: 3333  GPA:3.4</a:t>
            </a:r>
            <a:endParaRPr/>
          </a:p>
          <a:p>
            <a:pPr marL="0" marR="0" lvl="2" indent="0" algn="l" rtl="0">
              <a:spcBef>
                <a:spcPts val="0"/>
              </a:spcBef>
              <a:spcAft>
                <a:spcPts val="0"/>
              </a:spcAft>
              <a:buSzPts val="1800"/>
              <a:buFont typeface="Courier New"/>
              <a:buNone/>
            </a:pPr>
            <a:r>
              <a:rPr lang="en-US" sz="1800" b="0" i="0" u="none" strike="noStrike" cap="none">
                <a:latin typeface="Courier New"/>
                <a:ea typeface="Courier New"/>
                <a:cs typeface="Courier New"/>
                <a:sym typeface="Courier New"/>
              </a:rPr>
              <a:t>Name: John Adams  ID: 2222  GPA:3.9</a:t>
            </a:r>
            <a:endParaRPr/>
          </a:p>
          <a:p>
            <a:pPr marL="0" marR="0" lvl="2" indent="0" algn="l" rtl="0">
              <a:spcBef>
                <a:spcPts val="0"/>
              </a:spcBef>
              <a:spcAft>
                <a:spcPts val="0"/>
              </a:spcAft>
              <a:buSzPts val="1800"/>
              <a:buFont typeface="Courier New"/>
              <a:buNone/>
            </a:pPr>
            <a:r>
              <a:rPr lang="en-US" sz="1800" b="0" i="0" u="none" strike="noStrike" cap="none">
                <a:latin typeface="Courier New"/>
                <a:ea typeface="Courier New"/>
                <a:cs typeface="Courier New"/>
                <a:sym typeface="Courier New"/>
              </a:rPr>
              <a:t>Name: Thomas Jefferson  ID: 1111  GPA:3.8</a:t>
            </a:r>
            <a:endParaRPr/>
          </a:p>
          <a:p>
            <a:pPr marL="0" marR="0" lvl="2" indent="0" algn="l" rtl="0">
              <a:spcBef>
                <a:spcPts val="0"/>
              </a:spcBef>
              <a:spcAft>
                <a:spcPts val="0"/>
              </a:spcAft>
              <a:buSzPts val="1800"/>
              <a:buFont typeface="Courier New"/>
              <a:buNone/>
            </a:pPr>
            <a:r>
              <a:rPr lang="en-US" sz="1800" b="0" i="0" u="none" strike="noStrike" cap="none">
                <a:latin typeface="Courier New"/>
                <a:ea typeface="Courier New"/>
                <a:cs typeface="Courier New"/>
                <a:sym typeface="Courier New"/>
              </a:rPr>
              <a:t>Name: John Adams  ID: 2222  GPA:3.9</a:t>
            </a:r>
            <a:endParaRPr/>
          </a:p>
          <a:p>
            <a:pPr marL="0" marR="0" lvl="2" indent="0" algn="l" rtl="0">
              <a:spcBef>
                <a:spcPts val="0"/>
              </a:spcBef>
              <a:spcAft>
                <a:spcPts val="0"/>
              </a:spcAft>
              <a:buSzPts val="1800"/>
              <a:buFont typeface="Courier New"/>
              <a:buNone/>
            </a:pPr>
            <a:r>
              <a:rPr lang="en-US" sz="1800" b="0" i="0" u="none" strike="noStrike" cap="none">
                <a:latin typeface="Courier New"/>
                <a:ea typeface="Courier New"/>
                <a:cs typeface="Courier New"/>
                <a:sym typeface="Courier New"/>
              </a:rPr>
              <a:t>Name: Thomas Jefferson  ID: 1111  GPA:3.8</a:t>
            </a:r>
            <a:endParaRPr/>
          </a:p>
          <a:p>
            <a:pPr marL="0" marR="0" lvl="2" indent="0" algn="l" rtl="0">
              <a:spcBef>
                <a:spcPts val="0"/>
              </a:spcBef>
              <a:spcAft>
                <a:spcPts val="0"/>
              </a:spcAft>
              <a:buSzPts val="1800"/>
              <a:buFont typeface="Courier New"/>
              <a:buNone/>
            </a:pPr>
            <a:r>
              <a:rPr lang="en-US" sz="1800" b="0" i="0" u="none" strike="noStrike" cap="none">
                <a:latin typeface="Courier New"/>
                <a:ea typeface="Courier New"/>
                <a:cs typeface="Courier New"/>
                <a:sym typeface="Courier New"/>
              </a:rPr>
              <a:t>Name: George Washington  ID: 3333  GPA:3.4</a:t>
            </a:r>
            <a:endParaRPr/>
          </a:p>
          <a:p>
            <a:pPr marL="0" marR="0" lvl="1" indent="0" algn="l" rtl="0">
              <a:spcBef>
                <a:spcPts val="0"/>
              </a:spcBef>
              <a:spcAft>
                <a:spcPts val="0"/>
              </a:spcAft>
              <a:buSzPts val="1800"/>
              <a:buFont typeface="Arial"/>
              <a:buNone/>
            </a:pPr>
            <a:r>
              <a:rPr lang="en-US" sz="1800" b="1" i="0" u="none" strike="noStrike" cap="none"/>
              <a:t>Notes:</a:t>
            </a:r>
            <a:endParaRPr/>
          </a:p>
          <a:p>
            <a:pPr marL="0" marR="0" lvl="2" indent="0" algn="l" rtl="0">
              <a:spcBef>
                <a:spcPts val="0"/>
              </a:spcBef>
              <a:spcAft>
                <a:spcPts val="0"/>
              </a:spcAft>
              <a:buSzPts val="1800"/>
              <a:buFont typeface="Arial"/>
              <a:buNone/>
            </a:pPr>
            <a:r>
              <a:rPr lang="en-US" sz="1800" b="0" i="0" u="none" strike="noStrike" cap="none"/>
              <a:t>The </a:t>
            </a:r>
            <a:r>
              <a:rPr lang="en-US" sz="1800" b="0" i="0" u="none" strike="noStrike" cap="none">
                <a:latin typeface="Courier New"/>
                <a:ea typeface="Courier New"/>
                <a:cs typeface="Courier New"/>
                <a:sym typeface="Courier New"/>
              </a:rPr>
              <a:t>Collections</a:t>
            </a:r>
            <a:r>
              <a:rPr lang="en-US" sz="1800" b="0" i="0" u="none" strike="noStrike" cap="none"/>
              <a:t> utility class provides a number of useful methods for various collections. Methods include </a:t>
            </a:r>
            <a:r>
              <a:rPr lang="en-US" sz="1800" b="0" i="0" u="none" strike="noStrike" cap="none">
                <a:latin typeface="Courier New"/>
                <a:ea typeface="Courier New"/>
                <a:cs typeface="Courier New"/>
                <a:sym typeface="Courier New"/>
              </a:rPr>
              <a:t>min()</a:t>
            </a:r>
            <a:r>
              <a:rPr lang="en-US" sz="1800" b="0" i="0" u="none" strike="noStrike" cap="none"/>
              <a:t>, </a:t>
            </a:r>
            <a:r>
              <a:rPr lang="en-US" sz="1800" b="0" i="0" u="none" strike="noStrike" cap="none">
                <a:latin typeface="Courier New"/>
                <a:ea typeface="Courier New"/>
                <a:cs typeface="Courier New"/>
                <a:sym typeface="Courier New"/>
              </a:rPr>
              <a:t>max()</a:t>
            </a:r>
            <a:r>
              <a:rPr lang="en-US" sz="1800" b="0" i="0" u="none" strike="noStrike" cap="none"/>
              <a:t>, </a:t>
            </a:r>
            <a:r>
              <a:rPr lang="en-US" sz="1800" b="0" i="0" u="none" strike="noStrike" cap="none">
                <a:latin typeface="Courier New"/>
                <a:ea typeface="Courier New"/>
                <a:cs typeface="Courier New"/>
                <a:sym typeface="Courier New"/>
              </a:rPr>
              <a:t>copy()</a:t>
            </a:r>
            <a:r>
              <a:rPr lang="en-US" sz="1800" b="0" i="0" u="none" strike="noStrike" cap="none"/>
              <a:t>, and </a:t>
            </a:r>
            <a:r>
              <a:rPr lang="en-US" sz="1800" b="0" i="0" u="none" strike="noStrike" cap="none">
                <a:latin typeface="Courier New"/>
                <a:ea typeface="Courier New"/>
                <a:cs typeface="Courier New"/>
                <a:sym typeface="Courier New"/>
              </a:rPr>
              <a:t>sort()</a:t>
            </a:r>
            <a:r>
              <a:rPr lang="en-US" sz="1800" b="0" i="0" u="none" strike="noStrike" cap="none"/>
              <a:t>. </a:t>
            </a:r>
            <a:endParaRPr/>
          </a:p>
          <a:p>
            <a:pPr marL="0" marR="0" lvl="2" indent="0" algn="l" rtl="0">
              <a:spcBef>
                <a:spcPts val="0"/>
              </a:spcBef>
              <a:spcAft>
                <a:spcPts val="0"/>
              </a:spcAft>
              <a:buSzPts val="1800"/>
              <a:buFont typeface="Arial"/>
              <a:buNone/>
            </a:pPr>
            <a:r>
              <a:rPr lang="en-US" sz="1800" b="0" i="0" u="none" strike="noStrike" cap="none"/>
              <a:t>The </a:t>
            </a:r>
            <a:r>
              <a:rPr lang="en-US" sz="1800" b="0" i="0" u="none" strike="noStrike" cap="none">
                <a:latin typeface="Courier New"/>
                <a:ea typeface="Courier New"/>
                <a:cs typeface="Courier New"/>
                <a:sym typeface="Courier New"/>
              </a:rPr>
              <a:t>Student</a:t>
            </a:r>
            <a:r>
              <a:rPr lang="en-US" sz="1800" b="0" i="0" u="none" strike="noStrike" cap="none"/>
              <a:t> class has overridden the </a:t>
            </a:r>
            <a:r>
              <a:rPr lang="en-US" sz="1800" b="0" i="0" u="none" strike="noStrike" cap="none">
                <a:latin typeface="Courier New"/>
                <a:ea typeface="Courier New"/>
                <a:cs typeface="Courier New"/>
                <a:sym typeface="Courier New"/>
              </a:rPr>
              <a:t>toString()</a:t>
            </a:r>
            <a:r>
              <a:rPr lang="en-US" sz="1800" b="0" i="0" u="none" strike="noStrike" cap="none"/>
              <a:t> method.</a:t>
            </a:r>
            <a:endParaRPr/>
          </a:p>
          <a:p>
            <a:pPr marL="0" marR="0" lvl="0" indent="0" algn="l" rtl="0">
              <a:spcBef>
                <a:spcPts val="0"/>
              </a:spcBef>
              <a:spcAft>
                <a:spcPts val="0"/>
              </a:spcAft>
              <a:buNone/>
            </a:pPr>
            <a:endParaRPr sz="1800" b="0" i="0" u="none" strike="noStrike" cap="none"/>
          </a:p>
        </p:txBody>
      </p:sp>
      <p:sp>
        <p:nvSpPr>
          <p:cNvPr id="2060" name="Google Shape;2060;g40a120c017_0_1477: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7 - </a:t>
            </a:r>
            <a:fld id="{00000000-1234-1234-1234-123412341234}" type="slidenum">
              <a:rPr lang="en-US" sz="1100" b="1" i="0" u="none">
                <a:solidFill>
                  <a:srgbClr val="000000"/>
                </a:solidFill>
                <a:latin typeface="Arial"/>
                <a:ea typeface="Arial"/>
                <a:cs typeface="Arial"/>
                <a:sym typeface="Arial"/>
              </a:rPr>
              <a:t>219</a:t>
            </a:fld>
            <a:endParaRPr/>
          </a:p>
        </p:txBody>
      </p:sp>
    </p:spTree>
    <p:extLst>
      <p:ext uri="{BB962C8B-B14F-4D97-AF65-F5344CB8AC3E}">
        <p14:creationId xmlns:p14="http://schemas.microsoft.com/office/powerpoint/2010/main" val="2683169697"/>
      </p:ext>
    </p:extLst>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6"/>
        <p:cNvGrpSpPr/>
        <p:nvPr/>
      </p:nvGrpSpPr>
      <p:grpSpPr>
        <a:xfrm>
          <a:off x="0" y="0"/>
          <a:ext cx="0" cy="0"/>
          <a:chOff x="0" y="0"/>
          <a:chExt cx="0" cy="0"/>
        </a:xfrm>
      </p:grpSpPr>
      <p:sp>
        <p:nvSpPr>
          <p:cNvPr id="2067" name="Google Shape;2067;g40a120c017_0_1484: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068" name="Google Shape;2068;g40a120c017_0_1484: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None/>
            </a:pPr>
            <a:endParaRPr sz="1800" b="0" i="0" u="none" strike="noStrike" cap="none"/>
          </a:p>
        </p:txBody>
      </p:sp>
      <p:sp>
        <p:nvSpPr>
          <p:cNvPr id="2069" name="Google Shape;2069;g40a120c017_0_1484: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7 - </a:t>
            </a:r>
            <a:fld id="{00000000-1234-1234-1234-123412341234}" type="slidenum">
              <a:rPr lang="en-US" sz="1100" b="1" i="0" u="none">
                <a:solidFill>
                  <a:srgbClr val="000000"/>
                </a:solidFill>
                <a:latin typeface="Arial"/>
                <a:ea typeface="Arial"/>
                <a:cs typeface="Arial"/>
                <a:sym typeface="Arial"/>
              </a:rPr>
              <a:t>220</a:t>
            </a:fld>
            <a:endParaRPr/>
          </a:p>
        </p:txBody>
      </p:sp>
    </p:spTree>
    <p:extLst>
      <p:ext uri="{BB962C8B-B14F-4D97-AF65-F5344CB8AC3E}">
        <p14:creationId xmlns:p14="http://schemas.microsoft.com/office/powerpoint/2010/main" val="11915206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p4: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91" name="Google Shape;91;p4:notes"/>
          <p:cNvSpPr txBox="1">
            <a:spLocks noGrp="1"/>
          </p:cNvSpPr>
          <p:nvPr>
            <p:ph type="body" idx="1"/>
          </p:nvPr>
        </p:nvSpPr>
        <p:spPr>
          <a:xfrm>
            <a:off x="547687" y="5278437"/>
            <a:ext cx="5942012" cy="3198812"/>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A Java class is described in a text file with a </a:t>
            </a:r>
            <a:r>
              <a:rPr lang="en-US" sz="1800" b="0" i="0" u="none" strike="noStrike" cap="none">
                <a:latin typeface="Courier New"/>
                <a:ea typeface="Courier New"/>
                <a:cs typeface="Courier New"/>
                <a:sym typeface="Courier New"/>
              </a:rPr>
              <a:t>.java </a:t>
            </a:r>
            <a:r>
              <a:rPr lang="en-US" sz="1800" b="0" i="0" u="none" strike="noStrike" cap="none"/>
              <a:t>extension. In the example shown, the Java keywords are highlighted in bold.</a:t>
            </a:r>
            <a:endParaRPr/>
          </a:p>
          <a:p>
            <a:pPr marL="0" marR="0" lvl="2" indent="0" algn="l" rtl="0">
              <a:spcBef>
                <a:spcPts val="0"/>
              </a:spcBef>
              <a:spcAft>
                <a:spcPts val="0"/>
              </a:spcAft>
              <a:buSzPts val="1800"/>
              <a:buFont typeface="Arial"/>
              <a:buNone/>
            </a:pPr>
            <a:r>
              <a:rPr lang="en-US" sz="1800" b="0" i="0" u="none" strike="noStrike" cap="none"/>
              <a:t>The </a:t>
            </a:r>
            <a:r>
              <a:rPr lang="en-US" sz="1800" b="0" i="0" u="none" strike="noStrike" cap="none">
                <a:latin typeface="Courier New"/>
                <a:ea typeface="Courier New"/>
                <a:cs typeface="Courier New"/>
                <a:sym typeface="Courier New"/>
              </a:rPr>
              <a:t>package</a:t>
            </a:r>
            <a:r>
              <a:rPr lang="en-US" sz="1800" b="0" i="0" u="none" strike="noStrike" cap="none"/>
              <a:t> keyword defines where this class lives relative to other classes, and provides a level of access control. You use access modifiers (such as </a:t>
            </a:r>
            <a:r>
              <a:rPr lang="en-US" sz="1800" b="0" i="0" u="none" strike="noStrike" cap="none">
                <a:latin typeface="Courier New"/>
                <a:ea typeface="Courier New"/>
                <a:cs typeface="Courier New"/>
                <a:sym typeface="Courier New"/>
              </a:rPr>
              <a:t>public</a:t>
            </a:r>
            <a:r>
              <a:rPr lang="en-US" sz="1800" b="0" i="0" u="none" strike="noStrike" cap="none"/>
              <a:t> and </a:t>
            </a:r>
            <a:r>
              <a:rPr lang="en-US" sz="1800" b="0" i="0" u="none" strike="noStrike" cap="none">
                <a:latin typeface="Courier New"/>
                <a:ea typeface="Courier New"/>
                <a:cs typeface="Courier New"/>
                <a:sym typeface="Courier New"/>
              </a:rPr>
              <a:t>private</a:t>
            </a:r>
            <a:r>
              <a:rPr lang="en-US" sz="1800" b="0" i="0" u="none" strike="noStrike" cap="none"/>
              <a:t>) later in this lesson.</a:t>
            </a:r>
            <a:endParaRPr/>
          </a:p>
          <a:p>
            <a:pPr marL="0" marR="0" lvl="2" indent="0" algn="l" rtl="0">
              <a:spcBef>
                <a:spcPts val="0"/>
              </a:spcBef>
              <a:spcAft>
                <a:spcPts val="0"/>
              </a:spcAft>
              <a:buSzPts val="1800"/>
              <a:buFont typeface="Arial"/>
              <a:buNone/>
            </a:pPr>
            <a:r>
              <a:rPr lang="en-US" sz="1800" b="0" i="0" u="none" strike="noStrike" cap="none"/>
              <a:t>The </a:t>
            </a:r>
            <a:r>
              <a:rPr lang="en-US" sz="1800" b="0" i="0" u="none" strike="noStrike" cap="none">
                <a:latin typeface="Courier New"/>
                <a:ea typeface="Courier New"/>
                <a:cs typeface="Courier New"/>
                <a:sym typeface="Courier New"/>
              </a:rPr>
              <a:t>import</a:t>
            </a:r>
            <a:r>
              <a:rPr lang="en-US" sz="1800" b="0" i="0" u="none" strike="noStrike" cap="none"/>
              <a:t> keyword defines other classes or groups of classes that you are using in your class. The </a:t>
            </a:r>
            <a:r>
              <a:rPr lang="en-US" sz="1800" b="0" i="0" u="none" strike="noStrike" cap="none">
                <a:latin typeface="Courier New"/>
                <a:ea typeface="Courier New"/>
                <a:cs typeface="Courier New"/>
                <a:sym typeface="Courier New"/>
              </a:rPr>
              <a:t>import</a:t>
            </a:r>
            <a:r>
              <a:rPr lang="en-US" sz="1800" b="0" i="0" u="none" strike="noStrike" cap="none"/>
              <a:t> statement helps to narrow what the compiler needs to look for when resolving class names used in this class. </a:t>
            </a:r>
            <a:endParaRPr/>
          </a:p>
          <a:p>
            <a:pPr marL="0" marR="0" lvl="2" indent="0" algn="l" rtl="0">
              <a:spcBef>
                <a:spcPts val="0"/>
              </a:spcBef>
              <a:spcAft>
                <a:spcPts val="0"/>
              </a:spcAft>
              <a:buSzPts val="1800"/>
              <a:buFont typeface="Arial"/>
              <a:buNone/>
            </a:pPr>
            <a:r>
              <a:rPr lang="en-US" sz="1800" b="0" i="0" u="none" strike="noStrike" cap="none"/>
              <a:t>The </a:t>
            </a:r>
            <a:r>
              <a:rPr lang="en-US" sz="1800" b="0" i="0" u="none" strike="noStrike" cap="none">
                <a:latin typeface="Courier New"/>
                <a:ea typeface="Courier New"/>
                <a:cs typeface="Courier New"/>
                <a:sym typeface="Courier New"/>
              </a:rPr>
              <a:t>class</a:t>
            </a:r>
            <a:r>
              <a:rPr lang="en-US" sz="1800" b="0" i="0" u="none" strike="noStrike" cap="none"/>
              <a:t> keyword precedes the name of this class. The name of the class and the file name must match when the class is declared </a:t>
            </a:r>
            <a:r>
              <a:rPr lang="en-US" sz="1800" b="0" i="0" u="none" strike="noStrike" cap="none">
                <a:latin typeface="Courier New"/>
                <a:ea typeface="Courier New"/>
                <a:cs typeface="Courier New"/>
                <a:sym typeface="Courier New"/>
              </a:rPr>
              <a:t>public</a:t>
            </a:r>
            <a:r>
              <a:rPr lang="en-US" sz="1800" b="0" i="0" u="none" strike="noStrike" cap="none"/>
              <a:t> (which is a good practice). However, the keyword </a:t>
            </a:r>
            <a:r>
              <a:rPr lang="en-US" sz="1800" b="0" i="0" u="none" strike="noStrike" cap="none">
                <a:latin typeface="Courier New"/>
                <a:ea typeface="Courier New"/>
                <a:cs typeface="Courier New"/>
                <a:sym typeface="Courier New"/>
              </a:rPr>
              <a:t>public</a:t>
            </a:r>
            <a:r>
              <a:rPr lang="en-US" sz="1800" b="0" i="0" u="none" strike="noStrike" cap="none"/>
              <a:t> in front of the </a:t>
            </a:r>
            <a:r>
              <a:rPr lang="en-US" sz="1800" b="0" i="0" u="none" strike="noStrike" cap="none">
                <a:latin typeface="Courier New"/>
                <a:ea typeface="Courier New"/>
                <a:cs typeface="Courier New"/>
                <a:sym typeface="Courier New"/>
              </a:rPr>
              <a:t>class</a:t>
            </a:r>
            <a:r>
              <a:rPr lang="en-US" sz="1800" b="0" i="0" u="none" strike="noStrike" cap="none"/>
              <a:t> keyword is a modifier and is not required.</a:t>
            </a:r>
            <a:endParaRPr/>
          </a:p>
          <a:p>
            <a:pPr marL="0" marR="0" lvl="2" indent="0" algn="l" rtl="0">
              <a:spcBef>
                <a:spcPts val="0"/>
              </a:spcBef>
              <a:spcAft>
                <a:spcPts val="0"/>
              </a:spcAft>
              <a:buSzPts val="1800"/>
              <a:buFont typeface="Arial"/>
              <a:buNone/>
            </a:pPr>
            <a:r>
              <a:rPr lang="en-US" sz="1800" b="0" i="0" u="none" strike="noStrike" cap="none"/>
              <a:t>Variables, or the data associated with programs (such as integers, strings, arrays, and references to other objects), are called </a:t>
            </a:r>
            <a:r>
              <a:rPr lang="en-US" sz="1800" b="0" i="1" u="none" strike="noStrike" cap="none"/>
              <a:t>instance fields </a:t>
            </a:r>
            <a:r>
              <a:rPr lang="en-US" sz="1800" b="0" i="0" u="none" strike="noStrike" cap="none"/>
              <a:t>(often shortened to </a:t>
            </a:r>
            <a:r>
              <a:rPr lang="en-US" sz="1800" b="0" i="1" u="none" strike="noStrike" cap="none"/>
              <a:t>fields</a:t>
            </a:r>
            <a:r>
              <a:rPr lang="en-US" sz="1800" b="0" i="0" u="none" strike="noStrike" cap="none"/>
              <a:t>).</a:t>
            </a:r>
            <a:endParaRPr/>
          </a:p>
          <a:p>
            <a:pPr marL="0" marR="0" lvl="2" indent="0" algn="l" rtl="0">
              <a:spcBef>
                <a:spcPts val="0"/>
              </a:spcBef>
              <a:spcAft>
                <a:spcPts val="0"/>
              </a:spcAft>
              <a:buSzPts val="1800"/>
              <a:buFont typeface="Arial"/>
              <a:buNone/>
            </a:pPr>
            <a:r>
              <a:rPr lang="en-US" sz="1800" b="0" i="0" u="none" strike="noStrike" cap="none"/>
              <a:t>Constructors are functions called during the creation (instantiation) of an object (a representation in memory of a Java class).</a:t>
            </a:r>
            <a:endParaRPr/>
          </a:p>
          <a:p>
            <a:pPr marL="0" marR="0" lvl="2" indent="0" algn="l" rtl="0">
              <a:spcBef>
                <a:spcPts val="0"/>
              </a:spcBef>
              <a:spcAft>
                <a:spcPts val="0"/>
              </a:spcAft>
              <a:buSzPts val="1800"/>
              <a:buFont typeface="Arial"/>
              <a:buNone/>
            </a:pPr>
            <a:r>
              <a:rPr lang="en-US" sz="1800" b="0" i="0" u="none" strike="noStrike" cap="none"/>
              <a:t>Methods are functions that can be performed on an object. They are also referred to as </a:t>
            </a:r>
            <a:r>
              <a:rPr lang="en-US" sz="1800" b="0" i="1" u="none" strike="noStrike" cap="none"/>
              <a:t>instance methods</a:t>
            </a:r>
            <a:r>
              <a:rPr lang="en-US" sz="1800" b="0" i="0" u="none" strike="noStrike" cap="none"/>
              <a:t>.</a:t>
            </a:r>
            <a:endParaRPr/>
          </a:p>
        </p:txBody>
      </p:sp>
      <p:sp>
        <p:nvSpPr>
          <p:cNvPr id="92" name="Google Shape;92;p4:notes"/>
          <p:cNvSpPr txBox="1"/>
          <p:nvPr/>
        </p:nvSpPr>
        <p:spPr>
          <a:xfrm>
            <a:off x="457200" y="8791575"/>
            <a:ext cx="607695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2 - </a:t>
            </a:r>
            <a:fld id="{00000000-1234-1234-1234-123412341234}" type="slidenum">
              <a:rPr lang="en-US" sz="1100" b="1" i="0" u="none">
                <a:solidFill>
                  <a:srgbClr val="000000"/>
                </a:solidFill>
                <a:latin typeface="Arial"/>
                <a:ea typeface="Arial"/>
                <a:cs typeface="Arial"/>
                <a:sym typeface="Arial"/>
              </a:rPr>
              <a:t>23</a:t>
            </a:fld>
            <a:endParaRPr/>
          </a:p>
        </p:txBody>
      </p:sp>
    </p:spTree>
    <p:extLst>
      <p:ext uri="{BB962C8B-B14F-4D97-AF65-F5344CB8AC3E}">
        <p14:creationId xmlns:p14="http://schemas.microsoft.com/office/powerpoint/2010/main" val="1218915444"/>
      </p:ext>
    </p:extLst>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5"/>
        <p:cNvGrpSpPr/>
        <p:nvPr/>
      </p:nvGrpSpPr>
      <p:grpSpPr>
        <a:xfrm>
          <a:off x="0" y="0"/>
          <a:ext cx="0" cy="0"/>
          <a:chOff x="0" y="0"/>
          <a:chExt cx="0" cy="0"/>
        </a:xfrm>
      </p:grpSpPr>
      <p:sp>
        <p:nvSpPr>
          <p:cNvPr id="2076" name="Google Shape;2076;g40a120c017_0_1491: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077" name="Google Shape;2077;g40a120c017_0_1491: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None/>
            </a:pPr>
            <a:endParaRPr sz="1800" b="0" i="0" u="none" strike="noStrike" cap="none"/>
          </a:p>
        </p:txBody>
      </p:sp>
      <p:sp>
        <p:nvSpPr>
          <p:cNvPr id="2078" name="Google Shape;2078;g40a120c017_0_1491: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7 - </a:t>
            </a:r>
            <a:fld id="{00000000-1234-1234-1234-123412341234}" type="slidenum">
              <a:rPr lang="en-US" sz="1100" b="1" i="0" u="none">
                <a:solidFill>
                  <a:srgbClr val="000000"/>
                </a:solidFill>
                <a:latin typeface="Arial"/>
                <a:ea typeface="Arial"/>
                <a:cs typeface="Arial"/>
                <a:sym typeface="Arial"/>
              </a:rPr>
              <a:t>221</a:t>
            </a:fld>
            <a:endParaRPr/>
          </a:p>
        </p:txBody>
      </p:sp>
    </p:spTree>
    <p:extLst>
      <p:ext uri="{BB962C8B-B14F-4D97-AF65-F5344CB8AC3E}">
        <p14:creationId xmlns:p14="http://schemas.microsoft.com/office/powerpoint/2010/main" val="3925699395"/>
      </p:ext>
    </p:extLst>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4"/>
        <p:cNvGrpSpPr/>
        <p:nvPr/>
      </p:nvGrpSpPr>
      <p:grpSpPr>
        <a:xfrm>
          <a:off x="0" y="0"/>
          <a:ext cx="0" cy="0"/>
          <a:chOff x="0" y="0"/>
          <a:chExt cx="0" cy="0"/>
        </a:xfrm>
      </p:grpSpPr>
      <p:sp>
        <p:nvSpPr>
          <p:cNvPr id="2085" name="Google Shape;2085;g40a120c017_0_1498: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086" name="Google Shape;2086;g40a120c017_0_1498: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None/>
            </a:pPr>
            <a:endParaRPr sz="1800" b="0" i="0" u="none" strike="noStrike" cap="none"/>
          </a:p>
        </p:txBody>
      </p:sp>
      <p:sp>
        <p:nvSpPr>
          <p:cNvPr id="2087" name="Google Shape;2087;g40a120c017_0_1498: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7 - </a:t>
            </a:r>
            <a:fld id="{00000000-1234-1234-1234-123412341234}" type="slidenum">
              <a:rPr lang="en-US" sz="1100" b="1" i="0" u="none">
                <a:solidFill>
                  <a:srgbClr val="000000"/>
                </a:solidFill>
                <a:latin typeface="Arial"/>
                <a:ea typeface="Arial"/>
                <a:cs typeface="Arial"/>
                <a:sym typeface="Arial"/>
              </a:rPr>
              <a:t>222</a:t>
            </a:fld>
            <a:endParaRPr/>
          </a:p>
        </p:txBody>
      </p:sp>
    </p:spTree>
    <p:extLst>
      <p:ext uri="{BB962C8B-B14F-4D97-AF65-F5344CB8AC3E}">
        <p14:creationId xmlns:p14="http://schemas.microsoft.com/office/powerpoint/2010/main" val="1606878047"/>
      </p:ext>
    </p:extLst>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3"/>
        <p:cNvGrpSpPr/>
        <p:nvPr/>
      </p:nvGrpSpPr>
      <p:grpSpPr>
        <a:xfrm>
          <a:off x="0" y="0"/>
          <a:ext cx="0" cy="0"/>
          <a:chOff x="0" y="0"/>
          <a:chExt cx="0" cy="0"/>
        </a:xfrm>
      </p:grpSpPr>
      <p:sp>
        <p:nvSpPr>
          <p:cNvPr id="2094" name="Google Shape;2094;g40a120c017_0_1505: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095" name="Google Shape;2095;g40a120c017_0_1505:notes"/>
          <p:cNvSpPr txBox="1">
            <a:spLocks noGrp="1"/>
          </p:cNvSpPr>
          <p:nvPr>
            <p:ph type="body" idx="1"/>
          </p:nvPr>
        </p:nvSpPr>
        <p:spPr>
          <a:xfrm>
            <a:off x="547687" y="5278437"/>
            <a:ext cx="5942100" cy="30987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Clr>
                <a:srgbClr val="0000FF"/>
              </a:buClr>
              <a:buSzPts val="1800"/>
              <a:buFont typeface="Arial"/>
              <a:buNone/>
            </a:pPr>
            <a:r>
              <a:rPr lang="en-US" sz="1800" b="0" i="0" u="none" strike="noStrike" cap="none">
                <a:solidFill>
                  <a:srgbClr val="0000FF"/>
                </a:solidFill>
              </a:rPr>
              <a:t>Answer: a</a:t>
            </a:r>
            <a:endParaRPr/>
          </a:p>
        </p:txBody>
      </p:sp>
      <p:sp>
        <p:nvSpPr>
          <p:cNvPr id="2096" name="Google Shape;2096;g40a120c017_0_1505: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7 - </a:t>
            </a:r>
            <a:fld id="{00000000-1234-1234-1234-123412341234}" type="slidenum">
              <a:rPr lang="en-US" sz="1100" b="1" i="0" u="none">
                <a:solidFill>
                  <a:srgbClr val="000000"/>
                </a:solidFill>
                <a:latin typeface="Arial"/>
                <a:ea typeface="Arial"/>
                <a:cs typeface="Arial"/>
                <a:sym typeface="Arial"/>
              </a:rPr>
              <a:t>223</a:t>
            </a:fld>
            <a:endParaRPr/>
          </a:p>
        </p:txBody>
      </p:sp>
    </p:spTree>
    <p:extLst>
      <p:ext uri="{BB962C8B-B14F-4D97-AF65-F5344CB8AC3E}">
        <p14:creationId xmlns:p14="http://schemas.microsoft.com/office/powerpoint/2010/main" val="3831947839"/>
      </p:ext>
    </p:extLst>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1"/>
        <p:cNvGrpSpPr/>
        <p:nvPr/>
      </p:nvGrpSpPr>
      <p:grpSpPr>
        <a:xfrm>
          <a:off x="0" y="0"/>
          <a:ext cx="0" cy="0"/>
          <a:chOff x="0" y="0"/>
          <a:chExt cx="0" cy="0"/>
        </a:xfrm>
      </p:grpSpPr>
      <p:sp>
        <p:nvSpPr>
          <p:cNvPr id="2102" name="Google Shape;2102;g40a120c017_0_1511: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103" name="Google Shape;2103;g40a120c017_0_1511:notes"/>
          <p:cNvSpPr txBox="1">
            <a:spLocks noGrp="1"/>
          </p:cNvSpPr>
          <p:nvPr>
            <p:ph type="body" idx="1"/>
          </p:nvPr>
        </p:nvSpPr>
        <p:spPr>
          <a:xfrm>
            <a:off x="547687" y="5278437"/>
            <a:ext cx="5942100" cy="30987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Clr>
                <a:srgbClr val="0000FF"/>
              </a:buClr>
              <a:buSzPts val="1800"/>
              <a:buFont typeface="Arial"/>
              <a:buNone/>
            </a:pPr>
            <a:r>
              <a:rPr lang="en-US" sz="1800" b="0" i="0" u="none" strike="noStrike" cap="none">
                <a:solidFill>
                  <a:srgbClr val="0000FF"/>
                </a:solidFill>
              </a:rPr>
              <a:t>Answer: c</a:t>
            </a:r>
            <a:endParaRPr/>
          </a:p>
          <a:p>
            <a:pPr marL="0" marR="0" lvl="0" indent="0" algn="l" rtl="0">
              <a:spcBef>
                <a:spcPts val="0"/>
              </a:spcBef>
              <a:spcAft>
                <a:spcPts val="0"/>
              </a:spcAft>
              <a:buNone/>
            </a:pPr>
            <a:endParaRPr sz="1800" b="0" i="0" u="none" strike="noStrike" cap="none">
              <a:solidFill>
                <a:srgbClr val="0000FF"/>
              </a:solidFill>
            </a:endParaRPr>
          </a:p>
        </p:txBody>
      </p:sp>
      <p:sp>
        <p:nvSpPr>
          <p:cNvPr id="2104" name="Google Shape;2104;g40a120c017_0_1511: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7 - </a:t>
            </a:r>
            <a:fld id="{00000000-1234-1234-1234-123412341234}" type="slidenum">
              <a:rPr lang="en-US" sz="1100" b="1" i="0" u="none">
                <a:solidFill>
                  <a:srgbClr val="000000"/>
                </a:solidFill>
                <a:latin typeface="Arial"/>
                <a:ea typeface="Arial"/>
                <a:cs typeface="Arial"/>
                <a:sym typeface="Arial"/>
              </a:rPr>
              <a:t>224</a:t>
            </a:fld>
            <a:endParaRPr/>
          </a:p>
        </p:txBody>
      </p:sp>
    </p:spTree>
    <p:extLst>
      <p:ext uri="{BB962C8B-B14F-4D97-AF65-F5344CB8AC3E}">
        <p14:creationId xmlns:p14="http://schemas.microsoft.com/office/powerpoint/2010/main" val="4116688080"/>
      </p:ext>
    </p:extLst>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9"/>
        <p:cNvGrpSpPr/>
        <p:nvPr/>
      </p:nvGrpSpPr>
      <p:grpSpPr>
        <a:xfrm>
          <a:off x="0" y="0"/>
          <a:ext cx="0" cy="0"/>
          <a:chOff x="0" y="0"/>
          <a:chExt cx="0" cy="0"/>
        </a:xfrm>
      </p:grpSpPr>
      <p:sp>
        <p:nvSpPr>
          <p:cNvPr id="2110" name="Google Shape;2110;g40a120c017_0_1550: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111" name="Google Shape;2111;g40a120c017_0_1550: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None/>
            </a:pPr>
            <a:endParaRPr sz="1800" b="0" i="0" u="none" strike="noStrike" cap="none"/>
          </a:p>
        </p:txBody>
      </p:sp>
    </p:spTree>
    <p:extLst>
      <p:ext uri="{BB962C8B-B14F-4D97-AF65-F5344CB8AC3E}">
        <p14:creationId xmlns:p14="http://schemas.microsoft.com/office/powerpoint/2010/main" val="3126001984"/>
      </p:ext>
    </p:extLst>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5"/>
        <p:cNvGrpSpPr/>
        <p:nvPr/>
      </p:nvGrpSpPr>
      <p:grpSpPr>
        <a:xfrm>
          <a:off x="0" y="0"/>
          <a:ext cx="0" cy="0"/>
          <a:chOff x="0" y="0"/>
          <a:chExt cx="0" cy="0"/>
        </a:xfrm>
      </p:grpSpPr>
      <p:sp>
        <p:nvSpPr>
          <p:cNvPr id="2116" name="Google Shape;2116;g40a120c017_0_1555: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strike="noStrike" cap="none">
                <a:solidFill>
                  <a:srgbClr val="000000"/>
                </a:solidFill>
                <a:latin typeface="Arial"/>
                <a:ea typeface="Arial"/>
                <a:cs typeface="Arial"/>
                <a:sym typeface="Arial"/>
              </a:rPr>
              <a:t>Java SE 8 Programming   8 - </a:t>
            </a:r>
            <a:fld id="{00000000-1234-1234-1234-123412341234}" type="slidenum">
              <a:rPr lang="en-US" sz="1100" b="1" i="0" u="none" strike="noStrike" cap="none">
                <a:solidFill>
                  <a:srgbClr val="000000"/>
                </a:solidFill>
                <a:latin typeface="Arial"/>
                <a:ea typeface="Arial"/>
                <a:cs typeface="Arial"/>
                <a:sym typeface="Arial"/>
              </a:rPr>
              <a:t>226</a:t>
            </a:fld>
            <a:endParaRPr/>
          </a:p>
        </p:txBody>
      </p:sp>
      <p:sp>
        <p:nvSpPr>
          <p:cNvPr id="2117" name="Google Shape;2117;g40a120c017_0_1555: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118" name="Google Shape;2118;g40a120c017_0_1555: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None/>
            </a:pPr>
            <a:endParaRPr sz="1800" b="0" i="0" u="none" strike="noStrike" cap="none"/>
          </a:p>
        </p:txBody>
      </p:sp>
    </p:spTree>
    <p:extLst>
      <p:ext uri="{BB962C8B-B14F-4D97-AF65-F5344CB8AC3E}">
        <p14:creationId xmlns:p14="http://schemas.microsoft.com/office/powerpoint/2010/main" val="2052439250"/>
      </p:ext>
    </p:extLst>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4"/>
        <p:cNvGrpSpPr/>
        <p:nvPr/>
      </p:nvGrpSpPr>
      <p:grpSpPr>
        <a:xfrm>
          <a:off x="0" y="0"/>
          <a:ext cx="0" cy="0"/>
          <a:chOff x="0" y="0"/>
          <a:chExt cx="0" cy="0"/>
        </a:xfrm>
      </p:grpSpPr>
      <p:sp>
        <p:nvSpPr>
          <p:cNvPr id="2125" name="Google Shape;2125;g40a120c017_0_1562: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126" name="Google Shape;2126;g40a120c017_0_1562: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None/>
            </a:pPr>
            <a:endParaRPr sz="1800" b="0" i="0" u="none" strike="noStrike" cap="none"/>
          </a:p>
        </p:txBody>
      </p:sp>
      <p:sp>
        <p:nvSpPr>
          <p:cNvPr id="2127" name="Google Shape;2127;g40a120c017_0_1562: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strike="noStrike" cap="none">
                <a:solidFill>
                  <a:srgbClr val="000000"/>
                </a:solidFill>
                <a:latin typeface="Arial"/>
                <a:ea typeface="Arial"/>
                <a:cs typeface="Arial"/>
                <a:sym typeface="Arial"/>
              </a:rPr>
              <a:t>Java SE 8 Programming   8 - </a:t>
            </a:r>
            <a:fld id="{00000000-1234-1234-1234-123412341234}" type="slidenum">
              <a:rPr lang="en-US" sz="1100" b="1" i="0" u="none" strike="noStrike" cap="none">
                <a:solidFill>
                  <a:srgbClr val="000000"/>
                </a:solidFill>
                <a:latin typeface="Arial"/>
                <a:ea typeface="Arial"/>
                <a:cs typeface="Arial"/>
                <a:sym typeface="Arial"/>
              </a:rPr>
              <a:t>227</a:t>
            </a:fld>
            <a:endParaRPr/>
          </a:p>
        </p:txBody>
      </p:sp>
    </p:spTree>
    <p:extLst>
      <p:ext uri="{BB962C8B-B14F-4D97-AF65-F5344CB8AC3E}">
        <p14:creationId xmlns:p14="http://schemas.microsoft.com/office/powerpoint/2010/main" val="1688058816"/>
      </p:ext>
    </p:extLst>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4"/>
        <p:cNvGrpSpPr/>
        <p:nvPr/>
      </p:nvGrpSpPr>
      <p:grpSpPr>
        <a:xfrm>
          <a:off x="0" y="0"/>
          <a:ext cx="0" cy="0"/>
          <a:chOff x="0" y="0"/>
          <a:chExt cx="0" cy="0"/>
        </a:xfrm>
      </p:grpSpPr>
      <p:sp>
        <p:nvSpPr>
          <p:cNvPr id="2135" name="Google Shape;2135;g40a120c017_0_1570: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136" name="Google Shape;2136;g40a120c017_0_1570: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SzPts val="1800"/>
              <a:buFont typeface="Arial"/>
              <a:buNone/>
            </a:pPr>
            <a:r>
              <a:rPr lang="en-US" sz="1800" b="0" i="0" u="none" strike="noStrike" cap="none"/>
              <a:t>The RoboCall App</a:t>
            </a:r>
            <a:endParaRPr/>
          </a:p>
          <a:p>
            <a:pPr marL="0" marR="0" lvl="0" indent="0" algn="l" rtl="0">
              <a:spcBef>
                <a:spcPts val="0"/>
              </a:spcBef>
              <a:spcAft>
                <a:spcPts val="0"/>
              </a:spcAft>
              <a:buSzPts val="1800"/>
              <a:buFont typeface="Arial"/>
              <a:buNone/>
            </a:pPr>
            <a:r>
              <a:rPr lang="en-US" sz="1800" b="0" i="0" u="none" strike="noStrike" cap="none"/>
              <a:t>The RoboCall app is an application for automating the communication with groups of people. It can contact individuals by phone, email, or regular mail. In this example, the app will be used to contact three groups of people.</a:t>
            </a:r>
            <a:endParaRPr/>
          </a:p>
          <a:p>
            <a:pPr marL="0" marR="0" lvl="0" indent="0" algn="l" rtl="0">
              <a:spcBef>
                <a:spcPts val="0"/>
              </a:spcBef>
              <a:spcAft>
                <a:spcPts val="0"/>
              </a:spcAft>
              <a:buSzPts val="1800"/>
              <a:buFont typeface="Arial"/>
              <a:buNone/>
            </a:pPr>
            <a:r>
              <a:rPr lang="en-US" sz="1800" b="0" i="0" u="none" strike="noStrike" cap="none"/>
              <a:t>    Drivers: Persons over the age of 16</a:t>
            </a:r>
            <a:endParaRPr/>
          </a:p>
          <a:p>
            <a:pPr marL="0" marR="0" lvl="0" indent="0" algn="l" rtl="0">
              <a:spcBef>
                <a:spcPts val="0"/>
              </a:spcBef>
              <a:spcAft>
                <a:spcPts val="0"/>
              </a:spcAft>
              <a:buSzPts val="1800"/>
              <a:buFont typeface="Arial"/>
              <a:buNone/>
            </a:pPr>
            <a:r>
              <a:rPr lang="en-US" sz="1800" b="0" i="0" u="none" strike="noStrike" cap="none"/>
              <a:t>    Draftees: Male persons between the ages of 18 and 25</a:t>
            </a:r>
            <a:endParaRPr/>
          </a:p>
          <a:p>
            <a:pPr marL="0" marR="0" lvl="0" indent="0" algn="l" rtl="0">
              <a:spcBef>
                <a:spcPts val="0"/>
              </a:spcBef>
              <a:spcAft>
                <a:spcPts val="0"/>
              </a:spcAft>
              <a:buSzPts val="1800"/>
              <a:buFont typeface="Arial"/>
              <a:buNone/>
            </a:pPr>
            <a:r>
              <a:rPr lang="en-US" sz="1800" b="0" i="0" u="none" strike="noStrike" cap="none"/>
              <a:t>    Pilots (specifically commercial pilots): Persons between the ages of 23 and 65</a:t>
            </a:r>
            <a:endParaRPr/>
          </a:p>
          <a:p>
            <a:pPr marL="0" marR="0" lvl="0" indent="0" algn="l" rtl="0">
              <a:spcBef>
                <a:spcPts val="0"/>
              </a:spcBef>
              <a:spcAft>
                <a:spcPts val="0"/>
              </a:spcAft>
              <a:buSzPts val="1800"/>
              <a:buFont typeface="Arial"/>
              <a:buNone/>
            </a:pPr>
            <a:r>
              <a:rPr lang="en-US" sz="1800" b="0" i="0" u="none" strike="noStrike" cap="none"/>
              <a:t>Person</a:t>
            </a:r>
            <a:endParaRPr/>
          </a:p>
          <a:p>
            <a:pPr marL="0" marR="0" lvl="0" indent="0" algn="l" rtl="0">
              <a:spcBef>
                <a:spcPts val="0"/>
              </a:spcBef>
              <a:spcAft>
                <a:spcPts val="0"/>
              </a:spcAft>
              <a:buSzPts val="1800"/>
              <a:buFont typeface="Arial"/>
              <a:buNone/>
            </a:pPr>
            <a:r>
              <a:rPr lang="en-US" sz="1800" b="0" i="0" u="none" strike="noStrike" cap="none"/>
              <a:t>The </a:t>
            </a:r>
            <a:r>
              <a:rPr lang="en-US" sz="1800" b="0" i="0" u="none" strike="noStrike" cap="none">
                <a:latin typeface="Courier New"/>
                <a:ea typeface="Courier New"/>
                <a:cs typeface="Courier New"/>
                <a:sym typeface="Courier New"/>
              </a:rPr>
              <a:t>Person</a:t>
            </a:r>
            <a:r>
              <a:rPr lang="en-US" sz="1800" b="0" i="0" u="none" strike="noStrike" cap="none"/>
              <a:t> class creates the master list of persons you want to contact. The class uses the builder pattern to create new objects. An </a:t>
            </a:r>
            <a:r>
              <a:rPr lang="en-US" sz="1800" b="0" i="0" u="none" strike="noStrike" cap="none">
                <a:latin typeface="Courier New"/>
                <a:ea typeface="Courier New"/>
                <a:cs typeface="Courier New"/>
                <a:sym typeface="Courier New"/>
              </a:rPr>
              <a:t>ArrayList</a:t>
            </a:r>
            <a:r>
              <a:rPr lang="en-US" sz="1800" b="0" i="0" u="none" strike="noStrike" cap="none"/>
              <a:t> of </a:t>
            </a:r>
            <a:r>
              <a:rPr lang="en-US" sz="1800" b="0" i="0" u="none" strike="noStrike" cap="none">
                <a:latin typeface="Courier New"/>
                <a:ea typeface="Courier New"/>
                <a:cs typeface="Courier New"/>
                <a:sym typeface="Courier New"/>
              </a:rPr>
              <a:t>Person</a:t>
            </a:r>
            <a:r>
              <a:rPr lang="en-US" sz="1800" b="0" i="0" u="none" strike="noStrike" cap="none"/>
              <a:t> objects is used for the examples that follow.</a:t>
            </a:r>
            <a:endParaRPr/>
          </a:p>
          <a:p>
            <a:pPr marL="0" marR="0" lvl="0" indent="0" algn="l" rtl="0">
              <a:spcBef>
                <a:spcPts val="0"/>
              </a:spcBef>
              <a:spcAft>
                <a:spcPts val="0"/>
              </a:spcAft>
              <a:buNone/>
            </a:pPr>
            <a:endParaRPr sz="1800" b="0" i="0" u="none" strike="noStrike" cap="none"/>
          </a:p>
        </p:txBody>
      </p:sp>
      <p:sp>
        <p:nvSpPr>
          <p:cNvPr id="2137" name="Google Shape;2137;g40a120c017_0_1570: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strike="noStrike" cap="none">
                <a:solidFill>
                  <a:srgbClr val="000000"/>
                </a:solidFill>
                <a:latin typeface="Arial"/>
                <a:ea typeface="Arial"/>
                <a:cs typeface="Arial"/>
                <a:sym typeface="Arial"/>
              </a:rPr>
              <a:t>Java SE 8 Programming   8 - </a:t>
            </a:r>
            <a:fld id="{00000000-1234-1234-1234-123412341234}" type="slidenum">
              <a:rPr lang="en-US" sz="1100" b="1" i="0" u="none" strike="noStrike" cap="none">
                <a:solidFill>
                  <a:srgbClr val="000000"/>
                </a:solidFill>
                <a:latin typeface="Arial"/>
                <a:ea typeface="Arial"/>
                <a:cs typeface="Arial"/>
                <a:sym typeface="Arial"/>
              </a:rPr>
              <a:t>228</a:t>
            </a:fld>
            <a:endParaRPr/>
          </a:p>
        </p:txBody>
      </p:sp>
    </p:spTree>
    <p:extLst>
      <p:ext uri="{BB962C8B-B14F-4D97-AF65-F5344CB8AC3E}">
        <p14:creationId xmlns:p14="http://schemas.microsoft.com/office/powerpoint/2010/main" val="720431628"/>
      </p:ext>
    </p:extLst>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2"/>
        <p:cNvGrpSpPr/>
        <p:nvPr/>
      </p:nvGrpSpPr>
      <p:grpSpPr>
        <a:xfrm>
          <a:off x="0" y="0"/>
          <a:ext cx="0" cy="0"/>
          <a:chOff x="0" y="0"/>
          <a:chExt cx="0" cy="0"/>
        </a:xfrm>
      </p:grpSpPr>
      <p:sp>
        <p:nvSpPr>
          <p:cNvPr id="2143" name="Google Shape;2143;g40a120c017_0_1576: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144" name="Google Shape;2144;g40a120c017_0_1576: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SzPts val="1800"/>
              <a:buFont typeface="Arial"/>
              <a:buNone/>
            </a:pPr>
            <a:r>
              <a:rPr lang="en-US" sz="1800" b="0" i="0" u="none" strike="noStrike" cap="none"/>
              <a:t>These fields are used as criteria in the search examples that follow.</a:t>
            </a:r>
            <a:endParaRPr/>
          </a:p>
        </p:txBody>
      </p:sp>
      <p:sp>
        <p:nvSpPr>
          <p:cNvPr id="2145" name="Google Shape;2145;g40a120c017_0_1576: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8 - </a:t>
            </a:r>
            <a:fld id="{00000000-1234-1234-1234-123412341234}" type="slidenum">
              <a:rPr lang="en-US" sz="1100" b="1" i="0" u="none">
                <a:solidFill>
                  <a:srgbClr val="000000"/>
                </a:solidFill>
                <a:latin typeface="Arial"/>
                <a:ea typeface="Arial"/>
                <a:cs typeface="Arial"/>
                <a:sym typeface="Arial"/>
              </a:rPr>
              <a:t>229</a:t>
            </a:fld>
            <a:endParaRPr/>
          </a:p>
        </p:txBody>
      </p:sp>
    </p:spTree>
    <p:extLst>
      <p:ext uri="{BB962C8B-B14F-4D97-AF65-F5344CB8AC3E}">
        <p14:creationId xmlns:p14="http://schemas.microsoft.com/office/powerpoint/2010/main" val="299535829"/>
      </p:ext>
    </p:extLst>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1"/>
        <p:cNvGrpSpPr/>
        <p:nvPr/>
      </p:nvGrpSpPr>
      <p:grpSpPr>
        <a:xfrm>
          <a:off x="0" y="0"/>
          <a:ext cx="0" cy="0"/>
          <a:chOff x="0" y="0"/>
          <a:chExt cx="0" cy="0"/>
        </a:xfrm>
      </p:grpSpPr>
      <p:sp>
        <p:nvSpPr>
          <p:cNvPr id="2152" name="Google Shape;2152;g40a120c017_0_1583: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The builder pattern has been used in all our collection objects. The pattern uses method chaining to provide an easy way to create objects. Working with lambda expressions and streams is similar to the builder pattern.</a:t>
            </a:r>
            <a:endParaRPr/>
          </a:p>
        </p:txBody>
      </p:sp>
      <p:sp>
        <p:nvSpPr>
          <p:cNvPr id="2153" name="Google Shape;2153;g40a120c017_0_1583: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8 - </a:t>
            </a:r>
            <a:fld id="{00000000-1234-1234-1234-123412341234}" type="slidenum">
              <a:rPr lang="en-US" sz="1100" b="1" i="0" u="none">
                <a:solidFill>
                  <a:srgbClr val="000000"/>
                </a:solidFill>
                <a:latin typeface="Arial"/>
                <a:ea typeface="Arial"/>
                <a:cs typeface="Arial"/>
                <a:sym typeface="Arial"/>
              </a:rPr>
              <a:t>230</a:t>
            </a:fld>
            <a:endParaRPr/>
          </a:p>
        </p:txBody>
      </p:sp>
      <p:sp>
        <p:nvSpPr>
          <p:cNvPr id="2154" name="Google Shape;2154;g40a120c017_0_1583: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261218373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p5: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00" name="Google Shape;100;p5:notes"/>
          <p:cNvSpPr txBox="1">
            <a:spLocks noGrp="1"/>
          </p:cNvSpPr>
          <p:nvPr>
            <p:ph type="body" idx="1"/>
          </p:nvPr>
        </p:nvSpPr>
        <p:spPr>
          <a:xfrm>
            <a:off x="547687" y="5278437"/>
            <a:ext cx="5942012" cy="3198812"/>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To run a Java program, you must define a </a:t>
            </a:r>
            <a:r>
              <a:rPr lang="en-US" sz="1800" b="0" i="0" u="none" strike="noStrike" cap="none">
                <a:latin typeface="Courier New"/>
                <a:ea typeface="Courier New"/>
                <a:cs typeface="Courier New"/>
                <a:sym typeface="Courier New"/>
              </a:rPr>
              <a:t>main</a:t>
            </a:r>
            <a:r>
              <a:rPr lang="en-US" sz="1800" b="0" i="0" u="none" strike="noStrike" cap="none"/>
              <a:t> method in the Java class as shown in the slide. The </a:t>
            </a:r>
            <a:r>
              <a:rPr lang="en-US" sz="1800" b="0" i="0" u="none" strike="noStrike" cap="none">
                <a:latin typeface="Courier New"/>
                <a:ea typeface="Courier New"/>
                <a:cs typeface="Courier New"/>
                <a:sym typeface="Courier New"/>
              </a:rPr>
              <a:t>main </a:t>
            </a:r>
            <a:r>
              <a:rPr lang="en-US" sz="1800" b="0" i="0" u="none" strike="noStrike" cap="none"/>
              <a:t>method is automatically called when the class is called from the command line. </a:t>
            </a:r>
            <a:br>
              <a:rPr lang="en-US" sz="1800" b="0" i="0" u="none" strike="noStrike" cap="none"/>
            </a:br>
            <a:r>
              <a:rPr lang="en-US" sz="1800" b="0" i="0" u="none" strike="noStrike" cap="none"/>
              <a:t>Command-line arguments are passed to the program through the </a:t>
            </a:r>
            <a:r>
              <a:rPr lang="en-US" sz="1800" b="0" i="0" u="none" strike="noStrike" cap="none">
                <a:latin typeface="Courier New"/>
                <a:ea typeface="Courier New"/>
                <a:cs typeface="Courier New"/>
                <a:sym typeface="Courier New"/>
              </a:rPr>
              <a:t>args[]</a:t>
            </a:r>
            <a:r>
              <a:rPr lang="en-US" sz="1800" b="0" i="0" u="none" strike="noStrike" cap="none"/>
              <a:t> array.</a:t>
            </a:r>
            <a:endParaRPr/>
          </a:p>
          <a:p>
            <a:pPr marL="0" marR="0" lvl="1" indent="0" algn="l" rtl="0">
              <a:spcBef>
                <a:spcPts val="0"/>
              </a:spcBef>
              <a:spcAft>
                <a:spcPts val="0"/>
              </a:spcAft>
              <a:buSzPts val="1800"/>
              <a:buFont typeface="Arial"/>
              <a:buNone/>
            </a:pPr>
            <a:r>
              <a:rPr lang="en-US" sz="1800" b="1" i="0" u="none" strike="noStrike" cap="none"/>
              <a:t>Note:</a:t>
            </a:r>
            <a:r>
              <a:rPr lang="en-US" sz="1800" b="0" i="0" u="none" strike="noStrike" cap="none"/>
              <a:t> A method that is modified with the keyword </a:t>
            </a:r>
            <a:r>
              <a:rPr lang="en-US" sz="1800" b="0" i="0" u="none" strike="noStrike" cap="none">
                <a:latin typeface="Courier New"/>
                <a:ea typeface="Courier New"/>
                <a:cs typeface="Courier New"/>
                <a:sym typeface="Courier New"/>
              </a:rPr>
              <a:t>static</a:t>
            </a:r>
            <a:r>
              <a:rPr lang="en-US" sz="1800" b="0" i="0" u="none" strike="noStrike" cap="none"/>
              <a:t> is invoked without a reference to a particular object. The class name is used instead. These methods are referred to as </a:t>
            </a:r>
            <a:r>
              <a:rPr lang="en-US" sz="1800" b="0" i="1" u="none" strike="noStrike" cap="none"/>
              <a:t>class methods</a:t>
            </a:r>
            <a:r>
              <a:rPr lang="en-US" sz="1800" b="0" i="0" u="none" strike="noStrike" cap="none"/>
              <a:t>. The </a:t>
            </a:r>
            <a:r>
              <a:rPr lang="en-US" sz="1800" b="0" i="0" u="none" strike="noStrike" cap="none">
                <a:latin typeface="Courier New"/>
                <a:ea typeface="Courier New"/>
                <a:cs typeface="Courier New"/>
                <a:sym typeface="Courier New"/>
              </a:rPr>
              <a:t>main</a:t>
            </a:r>
            <a:r>
              <a:rPr lang="en-US" sz="1800" b="0" i="0" u="none" strike="noStrike" cap="none"/>
              <a:t> method is a special method that is invoked when this class is run by using the Java runtime.</a:t>
            </a:r>
            <a:endParaRPr/>
          </a:p>
        </p:txBody>
      </p:sp>
      <p:sp>
        <p:nvSpPr>
          <p:cNvPr id="101" name="Google Shape;101;p5:notes"/>
          <p:cNvSpPr txBox="1"/>
          <p:nvPr/>
        </p:nvSpPr>
        <p:spPr>
          <a:xfrm>
            <a:off x="457200" y="8791575"/>
            <a:ext cx="607695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2 - </a:t>
            </a:r>
            <a:fld id="{00000000-1234-1234-1234-123412341234}" type="slidenum">
              <a:rPr lang="en-US" sz="1100" b="1" i="0" u="none">
                <a:solidFill>
                  <a:srgbClr val="000000"/>
                </a:solidFill>
                <a:latin typeface="Arial"/>
                <a:ea typeface="Arial"/>
                <a:cs typeface="Arial"/>
                <a:sym typeface="Arial"/>
              </a:rPr>
              <a:t>24</a:t>
            </a:fld>
            <a:endParaRPr/>
          </a:p>
        </p:txBody>
      </p:sp>
    </p:spTree>
    <p:extLst>
      <p:ext uri="{BB962C8B-B14F-4D97-AF65-F5344CB8AC3E}">
        <p14:creationId xmlns:p14="http://schemas.microsoft.com/office/powerpoint/2010/main" val="660042761"/>
      </p:ext>
    </p:extLst>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0"/>
        <p:cNvGrpSpPr/>
        <p:nvPr/>
      </p:nvGrpSpPr>
      <p:grpSpPr>
        <a:xfrm>
          <a:off x="0" y="0"/>
          <a:ext cx="0" cy="0"/>
          <a:chOff x="0" y="0"/>
          <a:chExt cx="0" cy="0"/>
        </a:xfrm>
      </p:grpSpPr>
      <p:sp>
        <p:nvSpPr>
          <p:cNvPr id="2161" name="Google Shape;2161;g40a120c017_0_1590: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162" name="Google Shape;2162;g40a120c017_0_1590: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The </a:t>
            </a:r>
            <a:r>
              <a:rPr lang="en-US" sz="1800" b="0" i="0" u="none" strike="noStrike" cap="none">
                <a:latin typeface="Courier New"/>
                <a:ea typeface="Courier New"/>
                <a:cs typeface="Courier New"/>
                <a:sym typeface="Courier New"/>
              </a:rPr>
              <a:t>forEach</a:t>
            </a:r>
            <a:r>
              <a:rPr lang="en-US" sz="1800" b="0" i="0" u="none" strike="noStrike" cap="none"/>
              <a:t> method has been added to all collections. This makes iteration much easier and provides a number of benefits. This example merely prints all the Person instances in the list.</a:t>
            </a:r>
            <a:endParaRPr/>
          </a:p>
          <a:p>
            <a:pPr marL="0" marR="0" lvl="1" indent="0" algn="l" rtl="0">
              <a:spcBef>
                <a:spcPts val="0"/>
              </a:spcBef>
              <a:spcAft>
                <a:spcPts val="0"/>
              </a:spcAft>
              <a:buSzPts val="1800"/>
              <a:buFont typeface="Arial"/>
              <a:buNone/>
            </a:pPr>
            <a:r>
              <a:rPr lang="en-US" sz="1800" b="0" i="0" u="none" strike="noStrike" cap="none"/>
              <a:t>The </a:t>
            </a:r>
            <a:r>
              <a:rPr lang="en-US" sz="1800" b="0" i="0" u="none" strike="noStrike" cap="none">
                <a:latin typeface="Courier New"/>
                <a:ea typeface="Courier New"/>
                <a:cs typeface="Courier New"/>
                <a:sym typeface="Courier New"/>
              </a:rPr>
              <a:t>Collection</a:t>
            </a:r>
            <a:r>
              <a:rPr lang="en-US" sz="1800" b="0" i="0" u="none" strike="noStrike" cap="none"/>
              <a:t> interface extends the </a:t>
            </a:r>
            <a:r>
              <a:rPr lang="en-US" sz="1800" b="0" i="0" u="none" strike="noStrike" cap="none">
                <a:latin typeface="Courier New"/>
                <a:ea typeface="Courier New"/>
                <a:cs typeface="Courier New"/>
                <a:sym typeface="Courier New"/>
              </a:rPr>
              <a:t>Iterable</a:t>
            </a:r>
            <a:r>
              <a:rPr lang="en-US" sz="1800" b="0" i="0" u="none" strike="noStrike" cap="none"/>
              <a:t> interface. The </a:t>
            </a:r>
            <a:r>
              <a:rPr lang="en-US" sz="1800" b="0" i="0" u="none" strike="noStrike" cap="none">
                <a:latin typeface="Courier New"/>
                <a:ea typeface="Courier New"/>
                <a:cs typeface="Courier New"/>
                <a:sym typeface="Courier New"/>
              </a:rPr>
              <a:t>Iterable</a:t>
            </a:r>
            <a:r>
              <a:rPr lang="en-US" sz="1800" b="0" i="0" u="none" strike="noStrike" cap="none"/>
              <a:t> interface defines the </a:t>
            </a:r>
            <a:r>
              <a:rPr lang="en-US" sz="1800" b="0" i="0" u="none" strike="noStrike" cap="none">
                <a:latin typeface="Courier New"/>
                <a:ea typeface="Courier New"/>
                <a:cs typeface="Courier New"/>
                <a:sym typeface="Courier New"/>
              </a:rPr>
              <a:t>forEach</a:t>
            </a:r>
            <a:r>
              <a:rPr lang="en-US" sz="1800" b="0" i="0" u="none" strike="noStrike" cap="none"/>
              <a:t> method.</a:t>
            </a:r>
            <a:endParaRPr/>
          </a:p>
        </p:txBody>
      </p:sp>
      <p:sp>
        <p:nvSpPr>
          <p:cNvPr id="2163" name="Google Shape;2163;g40a120c017_0_1590: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8 - </a:t>
            </a:r>
            <a:fld id="{00000000-1234-1234-1234-123412341234}" type="slidenum">
              <a:rPr lang="en-US" sz="1100" b="1" i="0" u="none">
                <a:solidFill>
                  <a:srgbClr val="000000"/>
                </a:solidFill>
                <a:latin typeface="Arial"/>
                <a:ea typeface="Arial"/>
                <a:cs typeface="Arial"/>
                <a:sym typeface="Arial"/>
              </a:rPr>
              <a:t>231</a:t>
            </a:fld>
            <a:endParaRPr/>
          </a:p>
        </p:txBody>
      </p:sp>
    </p:spTree>
    <p:extLst>
      <p:ext uri="{BB962C8B-B14F-4D97-AF65-F5344CB8AC3E}">
        <p14:creationId xmlns:p14="http://schemas.microsoft.com/office/powerpoint/2010/main" val="526002882"/>
      </p:ext>
    </p:extLst>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9"/>
        <p:cNvGrpSpPr/>
        <p:nvPr/>
      </p:nvGrpSpPr>
      <p:grpSpPr>
        <a:xfrm>
          <a:off x="0" y="0"/>
          <a:ext cx="0" cy="0"/>
          <a:chOff x="0" y="0"/>
          <a:chExt cx="0" cy="0"/>
        </a:xfrm>
      </p:grpSpPr>
      <p:sp>
        <p:nvSpPr>
          <p:cNvPr id="2170" name="Google Shape;2170;g40a120c017_0_1597: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171" name="Google Shape;2171;g40a120c017_0_1597: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Adding the </a:t>
            </a:r>
            <a:r>
              <a:rPr lang="en-US" sz="1800" b="0" i="0" u="none" strike="noStrike" cap="none">
                <a:latin typeface="Courier New"/>
                <a:ea typeface="Courier New"/>
                <a:cs typeface="Courier New"/>
                <a:sym typeface="Courier New"/>
              </a:rPr>
              <a:t>stream()</a:t>
            </a:r>
            <a:r>
              <a:rPr lang="en-US" sz="1800" b="0" i="0" u="none" strike="noStrike" cap="none"/>
              <a:t> method to the statement opens up a whole host of new operations on collections. The </a:t>
            </a:r>
            <a:r>
              <a:rPr lang="en-US" sz="1800" b="0" i="0" u="none" strike="noStrike" cap="none">
                <a:latin typeface="Courier New"/>
                <a:ea typeface="Courier New"/>
                <a:cs typeface="Courier New"/>
                <a:sym typeface="Courier New"/>
              </a:rPr>
              <a:t>filter()</a:t>
            </a:r>
            <a:r>
              <a:rPr lang="en-US" sz="1800" b="0" i="0" u="none" strike="noStrike" cap="none"/>
              <a:t> method, shown in the slide, is an example. It takes a </a:t>
            </a:r>
            <a:r>
              <a:rPr lang="en-US" sz="1800" b="0" i="0" u="none" strike="noStrike" cap="none">
                <a:latin typeface="Courier New"/>
                <a:ea typeface="Courier New"/>
                <a:cs typeface="Courier New"/>
                <a:sym typeface="Courier New"/>
              </a:rPr>
              <a:t>Predicate</a:t>
            </a:r>
            <a:r>
              <a:rPr lang="en-US" sz="1800" b="0" i="0" u="none" strike="noStrike" cap="none"/>
              <a:t> as a parameter, and filters the result so that only collection elements that match the </a:t>
            </a:r>
            <a:r>
              <a:rPr lang="en-US" sz="1800" b="0" i="0" u="none" strike="noStrike" cap="none">
                <a:latin typeface="Courier New"/>
                <a:ea typeface="Courier New"/>
                <a:cs typeface="Courier New"/>
                <a:sym typeface="Courier New"/>
              </a:rPr>
              <a:t>Predicate</a:t>
            </a:r>
            <a:r>
              <a:rPr lang="en-US" sz="1800" b="0" i="0" u="none" strike="noStrike" cap="none"/>
              <a:t> criteria are returned to </a:t>
            </a:r>
            <a:r>
              <a:rPr lang="en-US" sz="1800" b="0" i="0" u="none" strike="noStrike" cap="none">
                <a:latin typeface="Courier New"/>
                <a:ea typeface="Courier New"/>
                <a:cs typeface="Courier New"/>
                <a:sym typeface="Courier New"/>
              </a:rPr>
              <a:t>forEach</a:t>
            </a:r>
            <a:r>
              <a:rPr lang="en-US" sz="1800" b="0" i="0" u="none" strike="noStrike" cap="none"/>
              <a:t>.</a:t>
            </a:r>
            <a:endParaRPr/>
          </a:p>
          <a:p>
            <a:pPr marL="0" marR="0" lvl="1" indent="0" algn="l" rtl="0">
              <a:spcBef>
                <a:spcPts val="0"/>
              </a:spcBef>
              <a:spcAft>
                <a:spcPts val="0"/>
              </a:spcAft>
              <a:buSzPts val="1800"/>
              <a:buFont typeface="Arial"/>
              <a:buNone/>
            </a:pPr>
            <a:r>
              <a:rPr lang="en-US" sz="1800" b="0" i="0" u="none" strike="noStrike" cap="none"/>
              <a:t>This is a big improvement on looping from before. First, the collection statement with a stream really describes what is happening (take this collection, filter out these elements, and return the results.) Second, the looping methods in </a:t>
            </a:r>
            <a:r>
              <a:rPr lang="en-US" sz="1800" b="0" i="0" u="none" strike="noStrike" cap="none">
                <a:latin typeface="Courier New"/>
                <a:ea typeface="Courier New"/>
                <a:cs typeface="Courier New"/>
                <a:sym typeface="Courier New"/>
              </a:rPr>
              <a:t>RoboCall05</a:t>
            </a:r>
            <a:r>
              <a:rPr lang="en-US" sz="1800" b="0" i="0" u="none" strike="noStrike" cap="none"/>
              <a:t> are no longer needed. The selection of elements and their output are handled in one statement.</a:t>
            </a:r>
            <a:endParaRPr/>
          </a:p>
        </p:txBody>
      </p:sp>
      <p:sp>
        <p:nvSpPr>
          <p:cNvPr id="2172" name="Google Shape;2172;g40a120c017_0_1597: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8 - </a:t>
            </a:r>
            <a:fld id="{00000000-1234-1234-1234-123412341234}" type="slidenum">
              <a:rPr lang="en-US" sz="1100" b="1" i="0" u="none">
                <a:solidFill>
                  <a:srgbClr val="000000"/>
                </a:solidFill>
                <a:latin typeface="Arial"/>
                <a:ea typeface="Arial"/>
                <a:cs typeface="Arial"/>
                <a:sym typeface="Arial"/>
              </a:rPr>
              <a:t>232</a:t>
            </a:fld>
            <a:endParaRPr/>
          </a:p>
        </p:txBody>
      </p:sp>
    </p:spTree>
    <p:extLst>
      <p:ext uri="{BB962C8B-B14F-4D97-AF65-F5344CB8AC3E}">
        <p14:creationId xmlns:p14="http://schemas.microsoft.com/office/powerpoint/2010/main" val="175869090"/>
      </p:ext>
    </p:extLst>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8"/>
        <p:cNvGrpSpPr/>
        <p:nvPr/>
      </p:nvGrpSpPr>
      <p:grpSpPr>
        <a:xfrm>
          <a:off x="0" y="0"/>
          <a:ext cx="0" cy="0"/>
          <a:chOff x="0" y="0"/>
          <a:chExt cx="0" cy="0"/>
        </a:xfrm>
      </p:grpSpPr>
      <p:sp>
        <p:nvSpPr>
          <p:cNvPr id="2179" name="Google Shape;2179;g40a120c017_0_1604: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180" name="Google Shape;2180;g40a120c017_0_1604: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This once again shows that a lambda expression can be stored in a variable used or reused later. The resulting statements on lines 22 and 23 read very clearly.</a:t>
            </a:r>
            <a:endParaRPr/>
          </a:p>
        </p:txBody>
      </p:sp>
      <p:sp>
        <p:nvSpPr>
          <p:cNvPr id="2181" name="Google Shape;2181;g40a120c017_0_1604: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8 - </a:t>
            </a:r>
            <a:fld id="{00000000-1234-1234-1234-123412341234}" type="slidenum">
              <a:rPr lang="en-US" sz="1100" b="1" i="0" u="none">
                <a:solidFill>
                  <a:srgbClr val="000000"/>
                </a:solidFill>
                <a:latin typeface="Arial"/>
                <a:ea typeface="Arial"/>
                <a:cs typeface="Arial"/>
                <a:sym typeface="Arial"/>
              </a:rPr>
              <a:t>233</a:t>
            </a:fld>
            <a:endParaRPr/>
          </a:p>
        </p:txBody>
      </p:sp>
    </p:spTree>
    <p:extLst>
      <p:ext uri="{BB962C8B-B14F-4D97-AF65-F5344CB8AC3E}">
        <p14:creationId xmlns:p14="http://schemas.microsoft.com/office/powerpoint/2010/main" val="3892419098"/>
      </p:ext>
    </p:extLst>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7"/>
        <p:cNvGrpSpPr/>
        <p:nvPr/>
      </p:nvGrpSpPr>
      <p:grpSpPr>
        <a:xfrm>
          <a:off x="0" y="0"/>
          <a:ext cx="0" cy="0"/>
          <a:chOff x="0" y="0"/>
          <a:chExt cx="0" cy="0"/>
        </a:xfrm>
      </p:grpSpPr>
      <p:sp>
        <p:nvSpPr>
          <p:cNvPr id="2188" name="Google Shape;2188;g40a120c017_0_1611: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189" name="Google Shape;2189;g40a120c017_0_1611: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SzPts val="1800"/>
              <a:buFont typeface="Arial"/>
              <a:buNone/>
            </a:pPr>
            <a:r>
              <a:rPr lang="en-US" sz="1800" b="0" i="0" u="none" strike="noStrike" cap="none"/>
              <a:t>The </a:t>
            </a:r>
            <a:r>
              <a:rPr lang="en-US" sz="1800" b="0" i="0" u="none" strike="noStrike" cap="none">
                <a:latin typeface="Courier New"/>
                <a:ea typeface="Courier New"/>
                <a:cs typeface="Courier New"/>
                <a:sym typeface="Courier New"/>
              </a:rPr>
              <a:t>SalesTxn</a:t>
            </a:r>
            <a:r>
              <a:rPr lang="en-US" sz="1800" b="0" i="0" u="none" strike="noStrike" cap="none"/>
              <a:t> class is an additional data set used in the course. Each object includes data about a sales transaction. Some of the data included for each transaction includes:</a:t>
            </a:r>
            <a:endParaRPr/>
          </a:p>
          <a:p>
            <a:pPr marL="0" marR="0" lvl="2" indent="0" algn="l" rtl="0">
              <a:spcBef>
                <a:spcPts val="0"/>
              </a:spcBef>
              <a:spcAft>
                <a:spcPts val="0"/>
              </a:spcAft>
              <a:buSzPts val="1800"/>
              <a:buFont typeface="Arial"/>
              <a:buNone/>
            </a:pPr>
            <a:r>
              <a:rPr lang="en-US" sz="1800" b="0" i="0" u="none" strike="noStrike" cap="none"/>
              <a:t>The name of the sales person who sold the product and the buyer</a:t>
            </a:r>
            <a:endParaRPr/>
          </a:p>
          <a:p>
            <a:pPr marL="0" marR="0" lvl="2" indent="0" algn="l" rtl="0">
              <a:spcBef>
                <a:spcPts val="0"/>
              </a:spcBef>
              <a:spcAft>
                <a:spcPts val="0"/>
              </a:spcAft>
              <a:buSzPts val="1800"/>
              <a:buFont typeface="Arial"/>
              <a:buNone/>
            </a:pPr>
            <a:r>
              <a:rPr lang="en-US" sz="1800" b="0" i="0" u="none" strike="noStrike" cap="none"/>
              <a:t>The transaction date</a:t>
            </a:r>
            <a:endParaRPr/>
          </a:p>
          <a:p>
            <a:pPr marL="0" marR="0" lvl="2" indent="0" algn="l" rtl="0">
              <a:spcBef>
                <a:spcPts val="0"/>
              </a:spcBef>
              <a:spcAft>
                <a:spcPts val="0"/>
              </a:spcAft>
              <a:buSzPts val="1800"/>
              <a:buFont typeface="Arial"/>
              <a:buNone/>
            </a:pPr>
            <a:r>
              <a:rPr lang="en-US" sz="1800" b="0" i="0" u="none" strike="noStrike" cap="none"/>
              <a:t>The number of units sold</a:t>
            </a:r>
            <a:endParaRPr/>
          </a:p>
          <a:p>
            <a:pPr marL="0" marR="0" lvl="2" indent="0" algn="l" rtl="0">
              <a:spcBef>
                <a:spcPts val="0"/>
              </a:spcBef>
              <a:spcAft>
                <a:spcPts val="0"/>
              </a:spcAft>
              <a:buSzPts val="1800"/>
              <a:buFont typeface="Arial"/>
              <a:buNone/>
            </a:pPr>
            <a:r>
              <a:rPr lang="en-US" sz="1800" b="0" i="0" u="none" strike="noStrike" cap="none"/>
              <a:t>The price per unit</a:t>
            </a:r>
            <a:endParaRPr/>
          </a:p>
          <a:p>
            <a:pPr marL="0" marR="0" lvl="2" indent="0" algn="l" rtl="0">
              <a:spcBef>
                <a:spcPts val="0"/>
              </a:spcBef>
              <a:spcAft>
                <a:spcPts val="0"/>
              </a:spcAft>
              <a:buSzPts val="1800"/>
              <a:buFont typeface="Arial"/>
              <a:buNone/>
            </a:pPr>
            <a:r>
              <a:rPr lang="en-US" sz="1800" b="0" i="0" u="none" strike="noStrike" cap="none"/>
              <a:t>Sales tax rates</a:t>
            </a:r>
            <a:endParaRPr/>
          </a:p>
          <a:p>
            <a:pPr marL="0" marR="0" lvl="2" indent="0" algn="l" rtl="0">
              <a:spcBef>
                <a:spcPts val="0"/>
              </a:spcBef>
              <a:spcAft>
                <a:spcPts val="0"/>
              </a:spcAft>
              <a:buSzPts val="1800"/>
              <a:buFont typeface="Arial"/>
              <a:buNone/>
            </a:pPr>
            <a:r>
              <a:rPr lang="en-US" sz="1800" b="0" i="0" u="none" strike="noStrike" cap="none"/>
              <a:t>Any discounts applied to the transaction</a:t>
            </a:r>
            <a:endParaRPr/>
          </a:p>
        </p:txBody>
      </p:sp>
      <p:sp>
        <p:nvSpPr>
          <p:cNvPr id="2190" name="Google Shape;2190;g40a120c017_0_1611: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8 - </a:t>
            </a:r>
            <a:fld id="{00000000-1234-1234-1234-123412341234}" type="slidenum">
              <a:rPr lang="en-US" sz="1100" b="1" i="0" u="none">
                <a:solidFill>
                  <a:srgbClr val="000000"/>
                </a:solidFill>
                <a:latin typeface="Arial"/>
                <a:ea typeface="Arial"/>
                <a:cs typeface="Arial"/>
                <a:sym typeface="Arial"/>
              </a:rPr>
              <a:t>234</a:t>
            </a:fld>
            <a:endParaRPr/>
          </a:p>
        </p:txBody>
      </p:sp>
    </p:spTree>
    <p:extLst>
      <p:ext uri="{BB962C8B-B14F-4D97-AF65-F5344CB8AC3E}">
        <p14:creationId xmlns:p14="http://schemas.microsoft.com/office/powerpoint/2010/main" val="1197600960"/>
      </p:ext>
    </p:extLst>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5"/>
        <p:cNvGrpSpPr/>
        <p:nvPr/>
      </p:nvGrpSpPr>
      <p:grpSpPr>
        <a:xfrm>
          <a:off x="0" y="0"/>
          <a:ext cx="0" cy="0"/>
          <a:chOff x="0" y="0"/>
          <a:chExt cx="0" cy="0"/>
        </a:xfrm>
      </p:grpSpPr>
      <p:sp>
        <p:nvSpPr>
          <p:cNvPr id="2196" name="Google Shape;2196;g40a120c017_0_1617: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197" name="Google Shape;2197;g40a120c017_0_1617: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SzPts val="1800"/>
              <a:buFont typeface="Arial"/>
              <a:buNone/>
            </a:pPr>
            <a:r>
              <a:rPr lang="en-US" sz="1800" b="0" i="0" u="none" strike="noStrike" cap="none"/>
              <a:t>Streams are a new type of object added to Java SE 8. A stream is a sequence of elements supporting sequential and parallel aggregate operations. These operations can be called consecutively in a single statement. This feature is called “method chaining.”</a:t>
            </a:r>
            <a:endParaRPr/>
          </a:p>
          <a:p>
            <a:pPr marL="0" marR="0" lvl="0" indent="0" algn="l" rtl="0">
              <a:spcBef>
                <a:spcPts val="0"/>
              </a:spcBef>
              <a:spcAft>
                <a:spcPts val="0"/>
              </a:spcAft>
              <a:buSzPts val="1800"/>
              <a:buFont typeface="Arial"/>
              <a:buNone/>
            </a:pPr>
            <a:r>
              <a:rPr lang="en-US" sz="1800" b="0" i="0" u="none" strike="noStrike" cap="none"/>
              <a:t>Collections and streams, while being similar, have different goals. Collections are concerned with the efficient management of and access to their elements. By contrast, streams do not provide a means to directly access or manipulate their elements. Instead, streams are concerned with declaratively describing their source and the computational operations that will be performed in aggregate on that source. </a:t>
            </a:r>
            <a:endParaRPr/>
          </a:p>
        </p:txBody>
      </p:sp>
      <p:sp>
        <p:nvSpPr>
          <p:cNvPr id="2198" name="Google Shape;2198;g40a120c017_0_1617: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8 - </a:t>
            </a:r>
            <a:fld id="{00000000-1234-1234-1234-123412341234}" type="slidenum">
              <a:rPr lang="en-US" sz="1100" b="1" i="0" u="none">
                <a:solidFill>
                  <a:srgbClr val="000000"/>
                </a:solidFill>
                <a:latin typeface="Arial"/>
                <a:ea typeface="Arial"/>
                <a:cs typeface="Arial"/>
                <a:sym typeface="Arial"/>
              </a:rPr>
              <a:t>235</a:t>
            </a:fld>
            <a:endParaRPr/>
          </a:p>
        </p:txBody>
      </p:sp>
    </p:spTree>
    <p:extLst>
      <p:ext uri="{BB962C8B-B14F-4D97-AF65-F5344CB8AC3E}">
        <p14:creationId xmlns:p14="http://schemas.microsoft.com/office/powerpoint/2010/main" val="350351655"/>
      </p:ext>
    </p:extLst>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3"/>
        <p:cNvGrpSpPr/>
        <p:nvPr/>
      </p:nvGrpSpPr>
      <p:grpSpPr>
        <a:xfrm>
          <a:off x="0" y="0"/>
          <a:ext cx="0" cy="0"/>
          <a:chOff x="0" y="0"/>
          <a:chExt cx="0" cy="0"/>
        </a:xfrm>
      </p:grpSpPr>
      <p:sp>
        <p:nvSpPr>
          <p:cNvPr id="2204" name="Google Shape;2204;g40a120c017_0_1623: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205" name="Google Shape;2205;g40a120c017_0_1623: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SzPts val="1800"/>
              <a:buFont typeface="Arial"/>
              <a:buNone/>
            </a:pPr>
            <a:r>
              <a:rPr lang="en-US" sz="1800" b="0" i="0" u="none" strike="noStrike" cap="none"/>
              <a:t>The </a:t>
            </a:r>
            <a:r>
              <a:rPr lang="en-US" sz="1800" b="0" i="0" u="none" strike="noStrike" cap="none">
                <a:latin typeface="Courier New"/>
                <a:ea typeface="Courier New"/>
                <a:cs typeface="Courier New"/>
                <a:sym typeface="Courier New"/>
              </a:rPr>
              <a:t>filter</a:t>
            </a:r>
            <a:r>
              <a:rPr lang="en-US" sz="1800" b="0" i="0" u="none" strike="noStrike" cap="none"/>
              <a:t> method takes a lambda expression as a parameter and filters the data based on the logical expression provided. This indicates that a </a:t>
            </a:r>
            <a:r>
              <a:rPr lang="en-US" sz="1800" b="0" i="0" u="none" strike="noStrike" cap="none">
                <a:latin typeface="Courier New"/>
                <a:ea typeface="Courier New"/>
                <a:cs typeface="Courier New"/>
                <a:sym typeface="Courier New"/>
              </a:rPr>
              <a:t>Predicate</a:t>
            </a:r>
            <a:r>
              <a:rPr lang="en-US" sz="1800" b="0" i="0" u="none" strike="noStrike" cap="none"/>
              <a:t> is the target type of the filter. The elements that meet the filter criteria are passed to the </a:t>
            </a:r>
            <a:r>
              <a:rPr lang="en-US" sz="1800" b="0" i="0" u="none" strike="noStrike" cap="none">
                <a:latin typeface="Courier New"/>
                <a:ea typeface="Courier New"/>
                <a:cs typeface="Courier New"/>
                <a:sym typeface="Courier New"/>
              </a:rPr>
              <a:t>forEach</a:t>
            </a:r>
            <a:r>
              <a:rPr lang="en-US" sz="1800" b="0" i="0" u="none" strike="noStrike" cap="none"/>
              <a:t> method, which does a </a:t>
            </a:r>
            <a:r>
              <a:rPr lang="en-US" sz="1800" b="0" i="0" u="none" strike="noStrike" cap="none">
                <a:latin typeface="Courier New"/>
                <a:ea typeface="Courier New"/>
                <a:cs typeface="Courier New"/>
                <a:sym typeface="Courier New"/>
              </a:rPr>
              <a:t>roboCall</a:t>
            </a:r>
            <a:r>
              <a:rPr lang="en-US" sz="1800" b="0" i="0" u="none" strike="noStrike" cap="none"/>
              <a:t> on matching elements.</a:t>
            </a:r>
            <a:endParaRPr/>
          </a:p>
          <a:p>
            <a:pPr marL="0" marR="0" lvl="0" indent="0" algn="l" rtl="0">
              <a:spcBef>
                <a:spcPts val="0"/>
              </a:spcBef>
              <a:spcAft>
                <a:spcPts val="0"/>
              </a:spcAft>
              <a:buNone/>
            </a:pPr>
            <a:endParaRPr sz="1800" b="0" i="0" u="none" strike="noStrike" cap="none"/>
          </a:p>
        </p:txBody>
      </p:sp>
      <p:sp>
        <p:nvSpPr>
          <p:cNvPr id="2206" name="Google Shape;2206;g40a120c017_0_1623: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8 - </a:t>
            </a:r>
            <a:fld id="{00000000-1234-1234-1234-123412341234}" type="slidenum">
              <a:rPr lang="en-US" sz="1100" b="1" i="0" u="none">
                <a:solidFill>
                  <a:srgbClr val="000000"/>
                </a:solidFill>
                <a:latin typeface="Arial"/>
                <a:ea typeface="Arial"/>
                <a:cs typeface="Arial"/>
                <a:sym typeface="Arial"/>
              </a:rPr>
              <a:t>236</a:t>
            </a:fld>
            <a:endParaRPr/>
          </a:p>
        </p:txBody>
      </p:sp>
    </p:spTree>
    <p:extLst>
      <p:ext uri="{BB962C8B-B14F-4D97-AF65-F5344CB8AC3E}">
        <p14:creationId xmlns:p14="http://schemas.microsoft.com/office/powerpoint/2010/main" val="3190598665"/>
      </p:ext>
    </p:extLst>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2"/>
        <p:cNvGrpSpPr/>
        <p:nvPr/>
      </p:nvGrpSpPr>
      <p:grpSpPr>
        <a:xfrm>
          <a:off x="0" y="0"/>
          <a:ext cx="0" cy="0"/>
          <a:chOff x="0" y="0"/>
          <a:chExt cx="0" cy="0"/>
        </a:xfrm>
      </p:grpSpPr>
      <p:sp>
        <p:nvSpPr>
          <p:cNvPr id="2213" name="Google Shape;2213;g40a120c017_0_1630: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214" name="Google Shape;2214;g40a120c017_0_1630: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In many situations, a method reference can be substituted for a lambda expression. If a lambda expression merely calls a method on that object, a Method Reference can be substituted.</a:t>
            </a:r>
            <a:endParaRPr/>
          </a:p>
          <a:p>
            <a:pPr marL="0" marR="0" lvl="0" indent="0" algn="l" rtl="0">
              <a:spcBef>
                <a:spcPts val="0"/>
              </a:spcBef>
              <a:spcAft>
                <a:spcPts val="0"/>
              </a:spcAft>
              <a:buNone/>
            </a:pPr>
            <a:endParaRPr sz="1800" b="0" i="0" u="none" strike="noStrike" cap="none"/>
          </a:p>
        </p:txBody>
      </p:sp>
      <p:sp>
        <p:nvSpPr>
          <p:cNvPr id="2215" name="Google Shape;2215;g40a120c017_0_1630: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8 - </a:t>
            </a:r>
            <a:fld id="{00000000-1234-1234-1234-123412341234}" type="slidenum">
              <a:rPr lang="en-US" sz="1100" b="1" i="0" u="none">
                <a:solidFill>
                  <a:srgbClr val="000000"/>
                </a:solidFill>
                <a:latin typeface="Arial"/>
                <a:ea typeface="Arial"/>
                <a:cs typeface="Arial"/>
                <a:sym typeface="Arial"/>
              </a:rPr>
              <a:t>237</a:t>
            </a:fld>
            <a:endParaRPr/>
          </a:p>
        </p:txBody>
      </p:sp>
    </p:spTree>
    <p:extLst>
      <p:ext uri="{BB962C8B-B14F-4D97-AF65-F5344CB8AC3E}">
        <p14:creationId xmlns:p14="http://schemas.microsoft.com/office/powerpoint/2010/main" val="3633708957"/>
      </p:ext>
    </p:extLst>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0"/>
        <p:cNvGrpSpPr/>
        <p:nvPr/>
      </p:nvGrpSpPr>
      <p:grpSpPr>
        <a:xfrm>
          <a:off x="0" y="0"/>
          <a:ext cx="0" cy="0"/>
          <a:chOff x="0" y="0"/>
          <a:chExt cx="0" cy="0"/>
        </a:xfrm>
      </p:grpSpPr>
      <p:sp>
        <p:nvSpPr>
          <p:cNvPr id="2221" name="Google Shape;2221;g40a120c017_0_1636: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222" name="Google Shape;2222;g40a120c017_0_1636: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Developers are not limited to only one method call. Multiple methods can be chained together in a single statement. This is called "method chaining." The statement structure looks similar to that of the builder pattern.</a:t>
            </a:r>
            <a:endParaRPr/>
          </a:p>
          <a:p>
            <a:pPr marL="0" marR="0" lvl="1" indent="0" algn="l" rtl="0">
              <a:spcBef>
                <a:spcPts val="0"/>
              </a:spcBef>
              <a:spcAft>
                <a:spcPts val="0"/>
              </a:spcAft>
              <a:buSzPts val="1800"/>
              <a:buFont typeface="Arial"/>
              <a:buNone/>
            </a:pPr>
            <a:r>
              <a:rPr lang="en-US" sz="1800" b="1" i="0" u="none" strike="noStrike" cap="none"/>
              <a:t>Analogy:</a:t>
            </a:r>
            <a:r>
              <a:rPr lang="en-US" sz="1800" b="0" i="0" u="none" strike="noStrike" cap="none"/>
              <a:t> If you think about it, these statements are very similar to SQL statements with </a:t>
            </a:r>
            <a:r>
              <a:rPr lang="en-US" sz="1800" b="0" i="0" u="none" strike="noStrike" cap="none">
                <a:latin typeface="Courier New"/>
                <a:ea typeface="Courier New"/>
                <a:cs typeface="Courier New"/>
                <a:sym typeface="Courier New"/>
              </a:rPr>
              <a:t>where</a:t>
            </a:r>
            <a:r>
              <a:rPr lang="en-US" sz="1800" b="0" i="0" u="none" strike="noStrike" cap="none"/>
              <a:t> clauses. The syntax is different, but the idea is very similar.</a:t>
            </a:r>
            <a:endParaRPr/>
          </a:p>
        </p:txBody>
      </p:sp>
      <p:sp>
        <p:nvSpPr>
          <p:cNvPr id="2223" name="Google Shape;2223;g40a120c017_0_1636: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8 - </a:t>
            </a:r>
            <a:fld id="{00000000-1234-1234-1234-123412341234}" type="slidenum">
              <a:rPr lang="en-US" sz="1100" b="1" i="0" u="none">
                <a:solidFill>
                  <a:srgbClr val="000000"/>
                </a:solidFill>
                <a:latin typeface="Arial"/>
                <a:ea typeface="Arial"/>
                <a:cs typeface="Arial"/>
                <a:sym typeface="Arial"/>
              </a:rPr>
              <a:t>238</a:t>
            </a:fld>
            <a:endParaRPr/>
          </a:p>
        </p:txBody>
      </p:sp>
    </p:spTree>
    <p:extLst>
      <p:ext uri="{BB962C8B-B14F-4D97-AF65-F5344CB8AC3E}">
        <p14:creationId xmlns:p14="http://schemas.microsoft.com/office/powerpoint/2010/main" val="1278906178"/>
      </p:ext>
    </p:extLst>
  </p:cSld>
  <p:clrMapOvr>
    <a:masterClrMapping/>
  </p:clrMapOvr>
</p:notes>
</file>

<file path=ppt/notesSlides/notesSlide2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9"/>
        <p:cNvGrpSpPr/>
        <p:nvPr/>
      </p:nvGrpSpPr>
      <p:grpSpPr>
        <a:xfrm>
          <a:off x="0" y="0"/>
          <a:ext cx="0" cy="0"/>
          <a:chOff x="0" y="0"/>
          <a:chExt cx="0" cy="0"/>
        </a:xfrm>
      </p:grpSpPr>
      <p:sp>
        <p:nvSpPr>
          <p:cNvPr id="2230" name="Google Shape;2230;g40a120c017_0_1643: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231" name="Google Shape;2231;g40a120c017_0_1643: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SzPts val="1800"/>
              <a:buFont typeface="Arial"/>
              <a:buNone/>
            </a:pPr>
            <a:r>
              <a:rPr lang="en-US" sz="1800" b="0" i="0" u="none" strike="noStrike" cap="none"/>
              <a:t>Sometimes method chaining can be an aesthetic choice over a compound logical expression.</a:t>
            </a:r>
            <a:endParaRPr/>
          </a:p>
        </p:txBody>
      </p:sp>
      <p:sp>
        <p:nvSpPr>
          <p:cNvPr id="2232" name="Google Shape;2232;g40a120c017_0_1643: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8 - </a:t>
            </a:r>
            <a:fld id="{00000000-1234-1234-1234-123412341234}" type="slidenum">
              <a:rPr lang="en-US" sz="1100" b="1" i="0" u="none">
                <a:solidFill>
                  <a:srgbClr val="000000"/>
                </a:solidFill>
                <a:latin typeface="Arial"/>
                <a:ea typeface="Arial"/>
                <a:cs typeface="Arial"/>
                <a:sym typeface="Arial"/>
              </a:rPr>
              <a:t>239</a:t>
            </a:fld>
            <a:endParaRPr/>
          </a:p>
        </p:txBody>
      </p:sp>
    </p:spTree>
    <p:extLst>
      <p:ext uri="{BB962C8B-B14F-4D97-AF65-F5344CB8AC3E}">
        <p14:creationId xmlns:p14="http://schemas.microsoft.com/office/powerpoint/2010/main" val="1488845708"/>
      </p:ext>
    </p:extLst>
  </p:cSld>
  <p:clrMapOvr>
    <a:masterClrMapping/>
  </p:clrMapOvr>
</p:notes>
</file>

<file path=ppt/notesSlides/notesSlide2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8"/>
        <p:cNvGrpSpPr/>
        <p:nvPr/>
      </p:nvGrpSpPr>
      <p:grpSpPr>
        <a:xfrm>
          <a:off x="0" y="0"/>
          <a:ext cx="0" cy="0"/>
          <a:chOff x="0" y="0"/>
          <a:chExt cx="0" cy="0"/>
        </a:xfrm>
      </p:grpSpPr>
      <p:sp>
        <p:nvSpPr>
          <p:cNvPr id="2239" name="Google Shape;2239;g40a120c017_0_1650: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240" name="Google Shape;2240;g40a120c017_0_1650: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SzPts val="1800"/>
              <a:buFont typeface="Arial"/>
              <a:buNone/>
            </a:pPr>
            <a:r>
              <a:rPr lang="en-US" sz="1800" b="0" i="0" u="none" strike="noStrike" cap="none"/>
              <a:t>In this lesson, streams have only been filtered  and the results printed out. However, some stream methods like </a:t>
            </a:r>
            <a:r>
              <a:rPr lang="en-US" sz="1800" b="0" i="0" u="none" strike="noStrike" cap="none">
                <a:latin typeface="Courier New"/>
                <a:ea typeface="Courier New"/>
                <a:cs typeface="Courier New"/>
                <a:sym typeface="Courier New"/>
              </a:rPr>
              <a:t>map</a:t>
            </a:r>
            <a:r>
              <a:rPr lang="en-US" sz="1800" b="0" i="0" u="none" strike="noStrike" cap="none"/>
              <a:t> can produce a new stream. Connecting these streams of data together in a single statement is called a stream pipeline.</a:t>
            </a:r>
            <a:endParaRPr/>
          </a:p>
          <a:p>
            <a:pPr marL="0" marR="0" lvl="0" indent="0" algn="l" rtl="0">
              <a:spcBef>
                <a:spcPts val="0"/>
              </a:spcBef>
              <a:spcAft>
                <a:spcPts val="0"/>
              </a:spcAft>
              <a:buSzPts val="1800"/>
              <a:buFont typeface="Arial"/>
              <a:buNone/>
            </a:pPr>
            <a:r>
              <a:rPr lang="en-US" sz="1800" b="0" i="0" u="none" strike="noStrike" cap="none"/>
              <a:t>A stream pipeline consists of a source (which might be an array, a collection, a generator function, an I/O channel, etc.), zero or more intermediate operations (which transform a stream into another stream, such as filter(Predicate)), and a terminal operation (which produces a result or side-effect, such as count() or forEach(Consumer)). Streams are lazy; computation on the source data is performed only when the terminal operation is initiated, and source elements are consumed only as needed. </a:t>
            </a:r>
            <a:endParaRPr/>
          </a:p>
        </p:txBody>
      </p:sp>
      <p:sp>
        <p:nvSpPr>
          <p:cNvPr id="2241" name="Google Shape;2241;g40a120c017_0_1650: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8 - </a:t>
            </a:r>
            <a:fld id="{00000000-1234-1234-1234-123412341234}" type="slidenum">
              <a:rPr lang="en-US" sz="1100" b="1" i="0" u="none">
                <a:solidFill>
                  <a:srgbClr val="000000"/>
                </a:solidFill>
                <a:latin typeface="Arial"/>
                <a:ea typeface="Arial"/>
                <a:cs typeface="Arial"/>
                <a:sym typeface="Arial"/>
              </a:rPr>
              <a:t>240</a:t>
            </a:fld>
            <a:endParaRPr/>
          </a:p>
        </p:txBody>
      </p:sp>
    </p:spTree>
    <p:extLst>
      <p:ext uri="{BB962C8B-B14F-4D97-AF65-F5344CB8AC3E}">
        <p14:creationId xmlns:p14="http://schemas.microsoft.com/office/powerpoint/2010/main" val="84687936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p6: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09" name="Google Shape;109;p6:notes"/>
          <p:cNvSpPr txBox="1">
            <a:spLocks noGrp="1"/>
          </p:cNvSpPr>
          <p:nvPr>
            <p:ph type="body" idx="1"/>
          </p:nvPr>
        </p:nvSpPr>
        <p:spPr>
          <a:xfrm>
            <a:off x="547687" y="5278437"/>
            <a:ext cx="5942012" cy="3198812"/>
          </a:xfrm>
          <a:prstGeom prst="rect">
            <a:avLst/>
          </a:prstGeom>
          <a:noFill/>
          <a:ln>
            <a:noFill/>
          </a:ln>
        </p:spPr>
        <p:txBody>
          <a:bodyPr spcFirstLastPara="1" wrap="square" lIns="12900" tIns="12900" rIns="12900" bIns="12900" anchor="t" anchorCtr="0">
            <a:noAutofit/>
          </a:bodyPr>
          <a:lstStyle/>
          <a:p>
            <a:pPr marL="0" marR="0" lvl="2" indent="0" algn="l" rtl="0">
              <a:spcBef>
                <a:spcPts val="0"/>
              </a:spcBef>
              <a:spcAft>
                <a:spcPts val="0"/>
              </a:spcAft>
              <a:buSzPts val="1800"/>
              <a:buFont typeface="Arial"/>
              <a:buNone/>
            </a:pPr>
            <a:r>
              <a:rPr lang="en-US" sz="1800" b="0" i="0" u="none" strike="noStrike" cap="none"/>
              <a:t>Class names should be nouns in mixed case, with the first letter uppercase and the first letter of each internal word capitalized. This approach is termed "upper camel case."</a:t>
            </a:r>
            <a:endParaRPr/>
          </a:p>
          <a:p>
            <a:pPr marL="0" marR="0" lvl="2" indent="0" algn="l" rtl="0">
              <a:spcBef>
                <a:spcPts val="0"/>
              </a:spcBef>
              <a:spcAft>
                <a:spcPts val="0"/>
              </a:spcAft>
              <a:buSzPts val="1800"/>
              <a:buFont typeface="Arial"/>
              <a:buNone/>
            </a:pPr>
            <a:r>
              <a:rPr lang="en-US" sz="1800" b="0" i="0" u="none" strike="noStrike" cap="none"/>
              <a:t>Methods should be verbs in mixed case, with the first letter lowercase and the first letter of each internal word capitalized. This is termed "lower camel case."</a:t>
            </a:r>
            <a:endParaRPr/>
          </a:p>
          <a:p>
            <a:pPr marL="0" marR="0" lvl="2" indent="0" algn="l" rtl="0">
              <a:spcBef>
                <a:spcPts val="0"/>
              </a:spcBef>
              <a:spcAft>
                <a:spcPts val="0"/>
              </a:spcAft>
              <a:buSzPts val="1800"/>
              <a:buFont typeface="Arial"/>
              <a:buNone/>
            </a:pPr>
            <a:r>
              <a:rPr lang="en-US" sz="1800" b="0" i="0" u="none" strike="noStrike" cap="none"/>
              <a:t>Variable names should be short but meaningful. The choice of a variable name should be mnemonic: designed to indicate to the casual observer the intent of its use.</a:t>
            </a:r>
            <a:endParaRPr/>
          </a:p>
          <a:p>
            <a:pPr marL="0" marR="0" lvl="2" indent="0" algn="l" rtl="0">
              <a:spcBef>
                <a:spcPts val="0"/>
              </a:spcBef>
              <a:spcAft>
                <a:spcPts val="0"/>
              </a:spcAft>
              <a:buSzPts val="1800"/>
              <a:buFont typeface="Arial"/>
              <a:buNone/>
            </a:pPr>
            <a:r>
              <a:rPr lang="en-US" sz="1800" b="0" i="0" u="none" strike="noStrike" cap="none"/>
              <a:t>One-character variable names should be avoided except as temporary "throwaway" variables.</a:t>
            </a:r>
            <a:endParaRPr/>
          </a:p>
          <a:p>
            <a:pPr marL="0" marR="0" lvl="2" indent="0" algn="l" rtl="0">
              <a:spcBef>
                <a:spcPts val="0"/>
              </a:spcBef>
              <a:spcAft>
                <a:spcPts val="0"/>
              </a:spcAft>
              <a:buSzPts val="1800"/>
              <a:buFont typeface="Arial"/>
              <a:buNone/>
            </a:pPr>
            <a:r>
              <a:rPr lang="en-US" sz="1800" b="0" i="0" u="none" strike="noStrike" cap="none"/>
              <a:t>Constants should be declared by using all uppercase letters. </a:t>
            </a:r>
            <a:endParaRPr/>
          </a:p>
          <a:p>
            <a:pPr marL="0" marR="0" lvl="2" indent="0" algn="l" rtl="0">
              <a:spcBef>
                <a:spcPts val="0"/>
              </a:spcBef>
              <a:spcAft>
                <a:spcPts val="0"/>
              </a:spcAft>
              <a:buSzPts val="1800"/>
              <a:buFont typeface="Arial"/>
              <a:buNone/>
            </a:pPr>
            <a:r>
              <a:rPr lang="en-US" sz="1800" b="1" i="0" u="none" strike="noStrike" cap="none"/>
              <a:t>	Note:</a:t>
            </a:r>
            <a:r>
              <a:rPr lang="en-US" sz="1800" b="0" i="0" u="none" strike="noStrike" cap="none"/>
              <a:t> The keyword </a:t>
            </a:r>
            <a:r>
              <a:rPr lang="en-US" sz="1800" b="0" i="0" u="none" strike="noStrike" cap="none">
                <a:latin typeface="Courier New"/>
                <a:ea typeface="Courier New"/>
                <a:cs typeface="Courier New"/>
                <a:sym typeface="Courier New"/>
              </a:rPr>
              <a:t>final</a:t>
            </a:r>
            <a:r>
              <a:rPr lang="en-US" sz="1800" b="0" i="0" u="none" strike="noStrike" cap="none"/>
              <a:t> is used to declare a variable whose value may only be assigned once. Once a </a:t>
            </a:r>
            <a:r>
              <a:rPr lang="en-US" sz="1800" b="0" i="0" u="none" strike="noStrike" cap="none">
                <a:latin typeface="Courier New"/>
                <a:ea typeface="Courier New"/>
                <a:cs typeface="Courier New"/>
                <a:sym typeface="Courier New"/>
              </a:rPr>
              <a:t>final</a:t>
            </a:r>
            <a:r>
              <a:rPr lang="en-US" sz="1800" b="0" i="0" u="none" strike="noStrike" cap="none"/>
              <a:t> variable has been assigned, it always contains the same value. You will learn more about the keyword </a:t>
            </a:r>
            <a:r>
              <a:rPr lang="en-US" sz="1800" b="0" i="0" u="none" strike="noStrike" cap="none">
                <a:latin typeface="Courier New"/>
                <a:ea typeface="Courier New"/>
                <a:cs typeface="Courier New"/>
                <a:sym typeface="Courier New"/>
              </a:rPr>
              <a:t>final</a:t>
            </a:r>
            <a:r>
              <a:rPr lang="en-US" sz="1800" b="0" i="0" u="none" strike="noStrike" cap="none"/>
              <a:t> in the lesson "Advanced Class Design."</a:t>
            </a:r>
            <a:endParaRPr/>
          </a:p>
          <a:p>
            <a:pPr marL="0" marR="0" lvl="1" indent="0" algn="l" rtl="0">
              <a:spcBef>
                <a:spcPts val="0"/>
              </a:spcBef>
              <a:spcAft>
                <a:spcPts val="0"/>
              </a:spcAft>
              <a:buSzPts val="1800"/>
              <a:buFont typeface="Arial"/>
              <a:buNone/>
            </a:pPr>
            <a:r>
              <a:rPr lang="en-US" sz="1800" b="0" i="0" u="none" strike="noStrike" cap="none"/>
              <a:t>For the complete </a:t>
            </a:r>
            <a:r>
              <a:rPr lang="en-US" sz="1800" b="0" i="1" u="none" strike="noStrike" cap="none"/>
              <a:t>Code Conventions for the Java Programming Language </a:t>
            </a:r>
            <a:r>
              <a:rPr lang="en-US" sz="1800" b="0" i="0" u="none" strike="noStrike" cap="none"/>
              <a:t>document, go to http://www.oracle.com/technetwork/java/codeconv-138413.html.</a:t>
            </a:r>
            <a:endParaRPr sz="1800" b="0" i="0" u="none" strike="noStrike" cap="none">
              <a:latin typeface="Courier New"/>
              <a:ea typeface="Courier New"/>
              <a:cs typeface="Courier New"/>
              <a:sym typeface="Courier New"/>
            </a:endParaRPr>
          </a:p>
          <a:p>
            <a:pPr marL="0" marR="0" lvl="0" indent="0" algn="l" rtl="0">
              <a:spcBef>
                <a:spcPts val="0"/>
              </a:spcBef>
              <a:spcAft>
                <a:spcPts val="0"/>
              </a:spcAft>
              <a:buNone/>
            </a:pPr>
            <a:endParaRPr sz="1800" b="0" i="0" u="none" strike="noStrike" cap="none">
              <a:latin typeface="Courier New"/>
              <a:ea typeface="Courier New"/>
              <a:cs typeface="Courier New"/>
              <a:sym typeface="Courier New"/>
            </a:endParaRPr>
          </a:p>
        </p:txBody>
      </p:sp>
      <p:sp>
        <p:nvSpPr>
          <p:cNvPr id="110" name="Google Shape;110;p6:notes"/>
          <p:cNvSpPr txBox="1"/>
          <p:nvPr/>
        </p:nvSpPr>
        <p:spPr>
          <a:xfrm>
            <a:off x="457200" y="8791575"/>
            <a:ext cx="607695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2 - </a:t>
            </a:r>
            <a:fld id="{00000000-1234-1234-1234-123412341234}" type="slidenum">
              <a:rPr lang="en-US" sz="1100" b="1" i="0" u="none">
                <a:solidFill>
                  <a:srgbClr val="000000"/>
                </a:solidFill>
                <a:latin typeface="Arial"/>
                <a:ea typeface="Arial"/>
                <a:cs typeface="Arial"/>
                <a:sym typeface="Arial"/>
              </a:rPr>
              <a:t>25</a:t>
            </a:fld>
            <a:endParaRPr/>
          </a:p>
        </p:txBody>
      </p:sp>
    </p:spTree>
    <p:extLst>
      <p:ext uri="{BB962C8B-B14F-4D97-AF65-F5344CB8AC3E}">
        <p14:creationId xmlns:p14="http://schemas.microsoft.com/office/powerpoint/2010/main" val="217003359"/>
      </p:ext>
    </p:extLst>
  </p:cSld>
  <p:clrMapOvr>
    <a:masterClrMapping/>
  </p:clrMapOvr>
</p:notes>
</file>

<file path=ppt/notesSlides/notesSlide2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6"/>
        <p:cNvGrpSpPr/>
        <p:nvPr/>
      </p:nvGrpSpPr>
      <p:grpSpPr>
        <a:xfrm>
          <a:off x="0" y="0"/>
          <a:ext cx="0" cy="0"/>
          <a:chOff x="0" y="0"/>
          <a:chExt cx="0" cy="0"/>
        </a:xfrm>
      </p:grpSpPr>
      <p:sp>
        <p:nvSpPr>
          <p:cNvPr id="2247" name="Google Shape;2247;g40a120c017_0_1656: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8 - </a:t>
            </a:r>
            <a:fld id="{00000000-1234-1234-1234-123412341234}" type="slidenum">
              <a:rPr lang="en-US" sz="1100" b="1" i="0" u="none">
                <a:solidFill>
                  <a:srgbClr val="000000"/>
                </a:solidFill>
                <a:latin typeface="Arial"/>
                <a:ea typeface="Arial"/>
                <a:cs typeface="Arial"/>
                <a:sym typeface="Arial"/>
              </a:rPr>
              <a:t>241</a:t>
            </a:fld>
            <a:endParaRPr/>
          </a:p>
        </p:txBody>
      </p:sp>
      <p:sp>
        <p:nvSpPr>
          <p:cNvPr id="2248" name="Google Shape;2248;g40a120c017_0_1656: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249" name="Google Shape;2249;g40a120c017_0_1656: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None/>
            </a:pPr>
            <a:endParaRPr sz="1800" b="0" i="0" u="none" strike="noStrike" cap="none"/>
          </a:p>
        </p:txBody>
      </p:sp>
    </p:spTree>
    <p:extLst>
      <p:ext uri="{BB962C8B-B14F-4D97-AF65-F5344CB8AC3E}">
        <p14:creationId xmlns:p14="http://schemas.microsoft.com/office/powerpoint/2010/main" val="1534952661"/>
      </p:ext>
    </p:extLst>
  </p:cSld>
  <p:clrMapOvr>
    <a:masterClrMapping/>
  </p:clrMapOvr>
</p:notes>
</file>

<file path=ppt/notesSlides/notesSlide2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4"/>
        <p:cNvGrpSpPr/>
        <p:nvPr/>
      </p:nvGrpSpPr>
      <p:grpSpPr>
        <a:xfrm>
          <a:off x="0" y="0"/>
          <a:ext cx="0" cy="0"/>
          <a:chOff x="0" y="0"/>
          <a:chExt cx="0" cy="0"/>
        </a:xfrm>
      </p:grpSpPr>
      <p:sp>
        <p:nvSpPr>
          <p:cNvPr id="2255" name="Google Shape;2255;g40a120c017_0_1662: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8 - </a:t>
            </a:r>
            <a:fld id="{00000000-1234-1234-1234-123412341234}" type="slidenum">
              <a:rPr lang="en-US" sz="1100" b="1" i="0" u="none">
                <a:solidFill>
                  <a:srgbClr val="000000"/>
                </a:solidFill>
                <a:latin typeface="Arial"/>
                <a:ea typeface="Arial"/>
                <a:cs typeface="Arial"/>
                <a:sym typeface="Arial"/>
              </a:rPr>
              <a:t>242</a:t>
            </a:fld>
            <a:endParaRPr/>
          </a:p>
        </p:txBody>
      </p:sp>
      <p:sp>
        <p:nvSpPr>
          <p:cNvPr id="2256" name="Google Shape;2256;g40a120c017_0_1662: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257" name="Google Shape;2257;g40a120c017_0_1662: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None/>
            </a:pPr>
            <a:endParaRPr sz="1800" b="0" i="0" u="none" strike="noStrike" cap="none"/>
          </a:p>
        </p:txBody>
      </p:sp>
    </p:spTree>
    <p:extLst>
      <p:ext uri="{BB962C8B-B14F-4D97-AF65-F5344CB8AC3E}">
        <p14:creationId xmlns:p14="http://schemas.microsoft.com/office/powerpoint/2010/main" val="3045977844"/>
      </p:ext>
    </p:extLst>
  </p:cSld>
  <p:clrMapOvr>
    <a:masterClrMapping/>
  </p:clrMapOvr>
</p:notes>
</file>

<file path=ppt/notesSlides/notesSlide2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2"/>
        <p:cNvGrpSpPr/>
        <p:nvPr/>
      </p:nvGrpSpPr>
      <p:grpSpPr>
        <a:xfrm>
          <a:off x="0" y="0"/>
          <a:ext cx="0" cy="0"/>
          <a:chOff x="0" y="0"/>
          <a:chExt cx="0" cy="0"/>
        </a:xfrm>
      </p:grpSpPr>
      <p:sp>
        <p:nvSpPr>
          <p:cNvPr id="2263" name="Google Shape;2263;g40a120c017_0_1701: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264" name="Google Shape;2264;g40a120c017_0_1701: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None/>
            </a:pPr>
            <a:endParaRPr sz="1800" b="0" i="0" u="none" strike="noStrike" cap="none"/>
          </a:p>
        </p:txBody>
      </p:sp>
    </p:spTree>
    <p:extLst>
      <p:ext uri="{BB962C8B-B14F-4D97-AF65-F5344CB8AC3E}">
        <p14:creationId xmlns:p14="http://schemas.microsoft.com/office/powerpoint/2010/main" val="938325257"/>
      </p:ext>
    </p:extLst>
  </p:cSld>
  <p:clrMapOvr>
    <a:masterClrMapping/>
  </p:clrMapOvr>
</p:notes>
</file>

<file path=ppt/notesSlides/notesSlide2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7"/>
        <p:cNvGrpSpPr/>
        <p:nvPr/>
      </p:nvGrpSpPr>
      <p:grpSpPr>
        <a:xfrm>
          <a:off x="0" y="0"/>
          <a:ext cx="0" cy="0"/>
          <a:chOff x="0" y="0"/>
          <a:chExt cx="0" cy="0"/>
        </a:xfrm>
      </p:grpSpPr>
      <p:sp>
        <p:nvSpPr>
          <p:cNvPr id="2268" name="Google Shape;2268;g40a120c017_0_1705: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strike="noStrike" cap="none">
                <a:solidFill>
                  <a:srgbClr val="000000"/>
                </a:solidFill>
                <a:latin typeface="Arial"/>
                <a:ea typeface="Arial"/>
                <a:cs typeface="Arial"/>
                <a:sym typeface="Arial"/>
              </a:rPr>
              <a:t>Java SE 8 Programming   9 - </a:t>
            </a:r>
            <a:fld id="{00000000-1234-1234-1234-123412341234}" type="slidenum">
              <a:rPr lang="en-US" sz="1100" b="1" i="0" u="none" strike="noStrike" cap="none">
                <a:solidFill>
                  <a:srgbClr val="000000"/>
                </a:solidFill>
                <a:latin typeface="Arial"/>
                <a:ea typeface="Arial"/>
                <a:cs typeface="Arial"/>
                <a:sym typeface="Arial"/>
              </a:rPr>
              <a:t>244</a:t>
            </a:fld>
            <a:endParaRPr/>
          </a:p>
        </p:txBody>
      </p:sp>
      <p:sp>
        <p:nvSpPr>
          <p:cNvPr id="2269" name="Google Shape;2269;g40a120c017_0_1705: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270" name="Google Shape;2270;g40a120c017_0_1705: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None/>
            </a:pPr>
            <a:endParaRPr sz="1800" b="0" i="0" u="none" strike="noStrike" cap="none"/>
          </a:p>
        </p:txBody>
      </p:sp>
    </p:spTree>
    <p:extLst>
      <p:ext uri="{BB962C8B-B14F-4D97-AF65-F5344CB8AC3E}">
        <p14:creationId xmlns:p14="http://schemas.microsoft.com/office/powerpoint/2010/main" val="2758204230"/>
      </p:ext>
    </p:extLst>
  </p:cSld>
  <p:clrMapOvr>
    <a:masterClrMapping/>
  </p:clrMapOvr>
</p:notes>
</file>

<file path=ppt/notesSlides/notesSlide2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6"/>
        <p:cNvGrpSpPr/>
        <p:nvPr/>
      </p:nvGrpSpPr>
      <p:grpSpPr>
        <a:xfrm>
          <a:off x="0" y="0"/>
          <a:ext cx="0" cy="0"/>
          <a:chOff x="0" y="0"/>
          <a:chExt cx="0" cy="0"/>
        </a:xfrm>
      </p:grpSpPr>
      <p:sp>
        <p:nvSpPr>
          <p:cNvPr id="2277" name="Google Shape;2277;g40a120c017_0_1712: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278" name="Google Shape;2278;g40a120c017_0_1712: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In Java 8, there are a lot of method signatures that refer to interfaces in </a:t>
            </a:r>
            <a:r>
              <a:rPr lang="en-US" sz="1800" b="0" i="0" u="none" strike="noStrike" cap="none">
                <a:latin typeface="Courier New"/>
                <a:ea typeface="Courier New"/>
                <a:cs typeface="Courier New"/>
                <a:sym typeface="Courier New"/>
              </a:rPr>
              <a:t>java.util.function</a:t>
            </a:r>
            <a:r>
              <a:rPr lang="en-US" sz="1800" b="0" i="0" u="none" strike="noStrike" cap="none"/>
              <a:t>. Therefore, it is important to understand what these interfaces do and what variations on the basics exist. It makes writing lambda expressions a lot easier.</a:t>
            </a:r>
            <a:endParaRPr/>
          </a:p>
        </p:txBody>
      </p:sp>
      <p:sp>
        <p:nvSpPr>
          <p:cNvPr id="2279" name="Google Shape;2279;g40a120c017_0_1712: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strike="noStrike" cap="none">
                <a:solidFill>
                  <a:srgbClr val="000000"/>
                </a:solidFill>
                <a:latin typeface="Arial"/>
                <a:ea typeface="Arial"/>
                <a:cs typeface="Arial"/>
                <a:sym typeface="Arial"/>
              </a:rPr>
              <a:t>Java SE 8 Programming   9 - </a:t>
            </a:r>
            <a:fld id="{00000000-1234-1234-1234-123412341234}" type="slidenum">
              <a:rPr lang="en-US" sz="1100" b="1" i="0" u="none" strike="noStrike" cap="none">
                <a:solidFill>
                  <a:srgbClr val="000000"/>
                </a:solidFill>
                <a:latin typeface="Arial"/>
                <a:ea typeface="Arial"/>
                <a:cs typeface="Arial"/>
                <a:sym typeface="Arial"/>
              </a:rPr>
              <a:t>245</a:t>
            </a:fld>
            <a:endParaRPr/>
          </a:p>
        </p:txBody>
      </p:sp>
    </p:spTree>
    <p:extLst>
      <p:ext uri="{BB962C8B-B14F-4D97-AF65-F5344CB8AC3E}">
        <p14:creationId xmlns:p14="http://schemas.microsoft.com/office/powerpoint/2010/main" val="1088808563"/>
      </p:ext>
    </p:extLst>
  </p:cSld>
  <p:clrMapOvr>
    <a:masterClrMapping/>
  </p:clrMapOvr>
</p:notes>
</file>

<file path=ppt/notesSlides/notesSlide2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5"/>
        <p:cNvGrpSpPr/>
        <p:nvPr/>
      </p:nvGrpSpPr>
      <p:grpSpPr>
        <a:xfrm>
          <a:off x="0" y="0"/>
          <a:ext cx="0" cy="0"/>
          <a:chOff x="0" y="0"/>
          <a:chExt cx="0" cy="0"/>
        </a:xfrm>
      </p:grpSpPr>
      <p:sp>
        <p:nvSpPr>
          <p:cNvPr id="2286" name="Google Shape;2286;g40a120c017_0_1719: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287" name="Google Shape;2287;g40a120c017_0_1719: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Predicate is not the only functional interface provided with Java. A number of standard interfaces are designed as a starter set for developers.</a:t>
            </a:r>
            <a:endParaRPr/>
          </a:p>
          <a:p>
            <a:pPr marL="0" marR="0" lvl="0" indent="0" algn="l" rtl="0">
              <a:spcBef>
                <a:spcPts val="0"/>
              </a:spcBef>
              <a:spcAft>
                <a:spcPts val="0"/>
              </a:spcAft>
              <a:buNone/>
            </a:pPr>
            <a:endParaRPr sz="1800" b="0" i="0" u="none" strike="noStrike" cap="none"/>
          </a:p>
        </p:txBody>
      </p:sp>
      <p:sp>
        <p:nvSpPr>
          <p:cNvPr id="2288" name="Google Shape;2288;g40a120c017_0_1719: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strike="noStrike" cap="none">
                <a:solidFill>
                  <a:srgbClr val="000000"/>
                </a:solidFill>
                <a:latin typeface="Arial"/>
                <a:ea typeface="Arial"/>
                <a:cs typeface="Arial"/>
                <a:sym typeface="Arial"/>
              </a:rPr>
              <a:t>Java SE 8 Programming   9 - </a:t>
            </a:r>
            <a:fld id="{00000000-1234-1234-1234-123412341234}" type="slidenum">
              <a:rPr lang="en-US" sz="1100" b="1" i="0" u="none" strike="noStrike" cap="none">
                <a:solidFill>
                  <a:srgbClr val="000000"/>
                </a:solidFill>
                <a:latin typeface="Arial"/>
                <a:ea typeface="Arial"/>
                <a:cs typeface="Arial"/>
                <a:sym typeface="Arial"/>
              </a:rPr>
              <a:t>246</a:t>
            </a:fld>
            <a:endParaRPr/>
          </a:p>
        </p:txBody>
      </p:sp>
    </p:spTree>
    <p:extLst>
      <p:ext uri="{BB962C8B-B14F-4D97-AF65-F5344CB8AC3E}">
        <p14:creationId xmlns:p14="http://schemas.microsoft.com/office/powerpoint/2010/main" val="2192656422"/>
      </p:ext>
    </p:extLst>
  </p:cSld>
  <p:clrMapOvr>
    <a:masterClrMapping/>
  </p:clrMapOvr>
</p:notes>
</file>

<file path=ppt/notesSlides/notesSlide2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3"/>
        <p:cNvGrpSpPr/>
        <p:nvPr/>
      </p:nvGrpSpPr>
      <p:grpSpPr>
        <a:xfrm>
          <a:off x="0" y="0"/>
          <a:ext cx="0" cy="0"/>
          <a:chOff x="0" y="0"/>
          <a:chExt cx="0" cy="0"/>
        </a:xfrm>
      </p:grpSpPr>
      <p:sp>
        <p:nvSpPr>
          <p:cNvPr id="2294" name="Google Shape;2294;g40a120c017_0_1725: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295" name="Google Shape;2295;g40a120c017_0_1725: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One or both of the declarations pictured are assumed in the examples that follow.</a:t>
            </a:r>
            <a:endParaRPr/>
          </a:p>
        </p:txBody>
      </p:sp>
      <p:sp>
        <p:nvSpPr>
          <p:cNvPr id="2296" name="Google Shape;2296;g40a120c017_0_1725: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9 - </a:t>
            </a:r>
            <a:fld id="{00000000-1234-1234-1234-123412341234}" type="slidenum">
              <a:rPr lang="en-US" sz="1100" b="1" i="0" u="none">
                <a:solidFill>
                  <a:srgbClr val="000000"/>
                </a:solidFill>
                <a:latin typeface="Arial"/>
                <a:ea typeface="Arial"/>
                <a:cs typeface="Arial"/>
                <a:sym typeface="Arial"/>
              </a:rPr>
              <a:t>247</a:t>
            </a:fld>
            <a:endParaRPr/>
          </a:p>
        </p:txBody>
      </p:sp>
    </p:spTree>
    <p:extLst>
      <p:ext uri="{BB962C8B-B14F-4D97-AF65-F5344CB8AC3E}">
        <p14:creationId xmlns:p14="http://schemas.microsoft.com/office/powerpoint/2010/main" val="2091541585"/>
      </p:ext>
    </p:extLst>
  </p:cSld>
  <p:clrMapOvr>
    <a:masterClrMapping/>
  </p:clrMapOvr>
</p:notes>
</file>

<file path=ppt/notesSlides/notesSlide2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2"/>
        <p:cNvGrpSpPr/>
        <p:nvPr/>
      </p:nvGrpSpPr>
      <p:grpSpPr>
        <a:xfrm>
          <a:off x="0" y="0"/>
          <a:ext cx="0" cy="0"/>
          <a:chOff x="0" y="0"/>
          <a:chExt cx="0" cy="0"/>
        </a:xfrm>
      </p:grpSpPr>
      <p:sp>
        <p:nvSpPr>
          <p:cNvPr id="2303" name="Google Shape;2303;g40a120c017_0_1732: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304" name="Google Shape;2304;g40a120c017_0_1732: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A </a:t>
            </a:r>
            <a:r>
              <a:rPr lang="en-US" sz="1800" b="0" i="0" u="none" strike="noStrike" cap="none">
                <a:latin typeface="Courier New"/>
                <a:ea typeface="Courier New"/>
                <a:cs typeface="Courier New"/>
                <a:sym typeface="Courier New"/>
              </a:rPr>
              <a:t>Predicate</a:t>
            </a:r>
            <a:r>
              <a:rPr lang="en-US" sz="1800" b="0" i="0" u="none" strike="noStrike" cap="none"/>
              <a:t> takes a generic class and returns a </a:t>
            </a:r>
            <a:r>
              <a:rPr lang="en-US" sz="1800" b="0" i="0" u="none" strike="noStrike" cap="none">
                <a:latin typeface="Courier New"/>
                <a:ea typeface="Courier New"/>
                <a:cs typeface="Courier New"/>
                <a:sym typeface="Courier New"/>
              </a:rPr>
              <a:t>boolean</a:t>
            </a:r>
            <a:r>
              <a:rPr lang="en-US" sz="1800" b="0" i="0" u="none" strike="noStrike" cap="none"/>
              <a:t>. It has a single method, namely </a:t>
            </a:r>
            <a:r>
              <a:rPr lang="en-US" sz="1800" b="0" i="0" u="none" strike="noStrike" cap="none">
                <a:latin typeface="Courier New"/>
                <a:ea typeface="Courier New"/>
                <a:cs typeface="Courier New"/>
                <a:sym typeface="Courier New"/>
              </a:rPr>
              <a:t>test</a:t>
            </a:r>
            <a:r>
              <a:rPr lang="en-US" sz="1800" b="0" i="0" u="none" strike="noStrike" cap="none"/>
              <a:t>.</a:t>
            </a:r>
            <a:endParaRPr/>
          </a:p>
        </p:txBody>
      </p:sp>
      <p:sp>
        <p:nvSpPr>
          <p:cNvPr id="2305" name="Google Shape;2305;g40a120c017_0_1732: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9 - </a:t>
            </a:r>
            <a:fld id="{00000000-1234-1234-1234-123412341234}" type="slidenum">
              <a:rPr lang="en-US" sz="1100" b="1" i="0" u="none">
                <a:solidFill>
                  <a:srgbClr val="000000"/>
                </a:solidFill>
                <a:latin typeface="Arial"/>
                <a:ea typeface="Arial"/>
                <a:cs typeface="Arial"/>
                <a:sym typeface="Arial"/>
              </a:rPr>
              <a:t>248</a:t>
            </a:fld>
            <a:endParaRPr/>
          </a:p>
        </p:txBody>
      </p:sp>
    </p:spTree>
    <p:extLst>
      <p:ext uri="{BB962C8B-B14F-4D97-AF65-F5344CB8AC3E}">
        <p14:creationId xmlns:p14="http://schemas.microsoft.com/office/powerpoint/2010/main" val="1061423784"/>
      </p:ext>
    </p:extLst>
  </p:cSld>
  <p:clrMapOvr>
    <a:masterClrMapping/>
  </p:clrMapOvr>
</p:notes>
</file>

<file path=ppt/notesSlides/notesSlide2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4"/>
        <p:cNvGrpSpPr/>
        <p:nvPr/>
      </p:nvGrpSpPr>
      <p:grpSpPr>
        <a:xfrm>
          <a:off x="0" y="0"/>
          <a:ext cx="0" cy="0"/>
          <a:chOff x="0" y="0"/>
          <a:chExt cx="0" cy="0"/>
        </a:xfrm>
      </p:grpSpPr>
      <p:sp>
        <p:nvSpPr>
          <p:cNvPr id="2315" name="Google Shape;2315;g40a120c017_0_1742: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316" name="Google Shape;2316;g40a120c017_0_1742: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In this example, a </a:t>
            </a:r>
            <a:r>
              <a:rPr lang="en-US" sz="1800" b="0" i="0" u="none" strike="noStrike" cap="none">
                <a:latin typeface="Courier New"/>
                <a:ea typeface="Courier New"/>
                <a:cs typeface="Courier New"/>
                <a:sym typeface="Courier New"/>
              </a:rPr>
              <a:t>SalesTxn</a:t>
            </a:r>
            <a:r>
              <a:rPr lang="en-US" sz="1800" b="0" i="0" u="none" strike="noStrike" cap="none"/>
              <a:t> is tested to see if it was executed in the state of MA. The </a:t>
            </a:r>
            <a:r>
              <a:rPr lang="en-US" sz="1800" b="0" i="0" u="none" strike="noStrike" cap="none">
                <a:latin typeface="Courier New"/>
                <a:ea typeface="Courier New"/>
                <a:cs typeface="Courier New"/>
                <a:sym typeface="Courier New"/>
              </a:rPr>
              <a:t>filter</a:t>
            </a:r>
            <a:r>
              <a:rPr lang="en-US" sz="1800" b="0" i="0" u="none" strike="noStrike" cap="none"/>
              <a:t> method takes a predicate as a parameter. In the second example (starting on line 24), notice that the predicate can call its </a:t>
            </a:r>
            <a:r>
              <a:rPr lang="en-US" sz="1800" b="0" i="0" u="none" strike="noStrike" cap="none">
                <a:latin typeface="Courier New"/>
                <a:ea typeface="Courier New"/>
                <a:cs typeface="Courier New"/>
                <a:sym typeface="Courier New"/>
              </a:rPr>
              <a:t>test</a:t>
            </a:r>
            <a:r>
              <a:rPr lang="en-US" sz="1800" b="0" i="0" u="none" strike="noStrike" cap="none"/>
              <a:t> method with a </a:t>
            </a:r>
            <a:r>
              <a:rPr lang="en-US" sz="1800" b="0" i="0" u="none" strike="noStrike" cap="none">
                <a:latin typeface="Courier New"/>
                <a:ea typeface="Courier New"/>
                <a:cs typeface="Courier New"/>
                <a:sym typeface="Courier New"/>
              </a:rPr>
              <a:t>SalesTxn</a:t>
            </a:r>
            <a:r>
              <a:rPr lang="en-US" sz="1800" b="0" i="0" u="none" strike="noStrike" cap="none"/>
              <a:t> as a parameter. This is a clear example of taking the generic value and returning a </a:t>
            </a:r>
            <a:r>
              <a:rPr lang="en-US" sz="1800" b="0" i="0" u="none" strike="noStrike" cap="none">
                <a:latin typeface="Courier New"/>
                <a:ea typeface="Courier New"/>
                <a:cs typeface="Courier New"/>
                <a:sym typeface="Courier New"/>
              </a:rPr>
              <a:t>boolean</a:t>
            </a:r>
            <a:r>
              <a:rPr lang="en-US" sz="1800" b="0" i="0" u="none" strike="noStrike" cap="none"/>
              <a:t>.</a:t>
            </a:r>
            <a:endParaRPr/>
          </a:p>
        </p:txBody>
      </p:sp>
      <p:sp>
        <p:nvSpPr>
          <p:cNvPr id="2317" name="Google Shape;2317;g40a120c017_0_1742: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9 - </a:t>
            </a:r>
            <a:fld id="{00000000-1234-1234-1234-123412341234}" type="slidenum">
              <a:rPr lang="en-US" sz="1100" b="1" i="0" u="none">
                <a:solidFill>
                  <a:srgbClr val="000000"/>
                </a:solidFill>
                <a:latin typeface="Arial"/>
                <a:ea typeface="Arial"/>
                <a:cs typeface="Arial"/>
                <a:sym typeface="Arial"/>
              </a:rPr>
              <a:t>249</a:t>
            </a:fld>
            <a:endParaRPr/>
          </a:p>
        </p:txBody>
      </p:sp>
    </p:spTree>
    <p:extLst>
      <p:ext uri="{BB962C8B-B14F-4D97-AF65-F5344CB8AC3E}">
        <p14:creationId xmlns:p14="http://schemas.microsoft.com/office/powerpoint/2010/main" val="836989195"/>
      </p:ext>
    </p:extLst>
  </p:cSld>
  <p:clrMapOvr>
    <a:masterClrMapping/>
  </p:clrMapOvr>
</p:notes>
</file>

<file path=ppt/notesSlides/notesSlide2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3"/>
        <p:cNvGrpSpPr/>
        <p:nvPr/>
      </p:nvGrpSpPr>
      <p:grpSpPr>
        <a:xfrm>
          <a:off x="0" y="0"/>
          <a:ext cx="0" cy="0"/>
          <a:chOff x="0" y="0"/>
          <a:chExt cx="0" cy="0"/>
        </a:xfrm>
      </p:grpSpPr>
      <p:sp>
        <p:nvSpPr>
          <p:cNvPr id="2324" name="Google Shape;2324;g40a120c017_0_1749: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325" name="Google Shape;2325;g40a120c017_0_1749: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A </a:t>
            </a:r>
            <a:r>
              <a:rPr lang="en-US" sz="1800" b="0" i="0" u="none" strike="noStrike" cap="none">
                <a:latin typeface="Courier New"/>
                <a:ea typeface="Courier New"/>
                <a:cs typeface="Courier New"/>
                <a:sym typeface="Courier New"/>
              </a:rPr>
              <a:t>Consumer</a:t>
            </a:r>
            <a:r>
              <a:rPr lang="en-US" sz="1800" b="0" i="0" u="none" strike="noStrike" cap="none"/>
              <a:t> takes a generic and returns nothing. It has a single method </a:t>
            </a:r>
            <a:r>
              <a:rPr lang="en-US" sz="1800" b="0" i="0" u="none" strike="noStrike" cap="none">
                <a:latin typeface="Courier New"/>
                <a:ea typeface="Courier New"/>
                <a:cs typeface="Courier New"/>
                <a:sym typeface="Courier New"/>
              </a:rPr>
              <a:t>accept</a:t>
            </a:r>
            <a:r>
              <a:rPr lang="en-US" sz="1800" b="0" i="0" u="none" strike="noStrike" cap="none"/>
              <a:t>.</a:t>
            </a:r>
            <a:endParaRPr/>
          </a:p>
        </p:txBody>
      </p:sp>
      <p:sp>
        <p:nvSpPr>
          <p:cNvPr id="2326" name="Google Shape;2326;g40a120c017_0_1749: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9 - </a:t>
            </a:r>
            <a:fld id="{00000000-1234-1234-1234-123412341234}" type="slidenum">
              <a:rPr lang="en-US" sz="1100" b="1" i="0" u="none">
                <a:solidFill>
                  <a:srgbClr val="000000"/>
                </a:solidFill>
                <a:latin typeface="Arial"/>
                <a:ea typeface="Arial"/>
                <a:cs typeface="Arial"/>
                <a:sym typeface="Arial"/>
              </a:rPr>
              <a:t>250</a:t>
            </a:fld>
            <a:endParaRPr/>
          </a:p>
        </p:txBody>
      </p:sp>
    </p:spTree>
    <p:extLst>
      <p:ext uri="{BB962C8B-B14F-4D97-AF65-F5344CB8AC3E}">
        <p14:creationId xmlns:p14="http://schemas.microsoft.com/office/powerpoint/2010/main" val="232738613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7: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22" name="Google Shape;122;p7:notes"/>
          <p:cNvSpPr txBox="1">
            <a:spLocks noGrp="1"/>
          </p:cNvSpPr>
          <p:nvPr>
            <p:ph type="body" idx="1"/>
          </p:nvPr>
        </p:nvSpPr>
        <p:spPr>
          <a:xfrm>
            <a:off x="547687" y="5278437"/>
            <a:ext cx="5942012" cy="3198812"/>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SzPts val="1800"/>
              <a:buFont typeface="Courier New"/>
              <a:buNone/>
            </a:pPr>
            <a:r>
              <a:rPr lang="en-US" sz="1800" b="0" i="0" u="none" strike="noStrike" cap="none">
                <a:latin typeface="Courier New"/>
                <a:ea typeface="Courier New"/>
                <a:cs typeface="Courier New"/>
                <a:sym typeface="Courier New"/>
              </a:rPr>
              <a:t>CLASSPATH</a:t>
            </a:r>
            <a:endParaRPr/>
          </a:p>
          <a:p>
            <a:pPr marL="0" marR="0" lvl="4" indent="0" algn="l" rtl="0">
              <a:spcBef>
                <a:spcPts val="400"/>
              </a:spcBef>
              <a:spcAft>
                <a:spcPts val="0"/>
              </a:spcAft>
              <a:buSzPts val="1800"/>
              <a:buFont typeface="Arial"/>
              <a:buNone/>
            </a:pPr>
            <a:r>
              <a:rPr lang="en-US" sz="1800" b="0" i="0" u="none" strike="noStrike" cap="none">
                <a:latin typeface="Arial"/>
                <a:ea typeface="Arial"/>
                <a:cs typeface="Arial"/>
                <a:sym typeface="Arial"/>
              </a:rPr>
              <a:t>The default value of the </a:t>
            </a:r>
            <a:r>
              <a:rPr lang="en-US" sz="1800" b="0" i="0" u="none" strike="noStrike" cap="none"/>
              <a:t>classpath</a:t>
            </a:r>
            <a:r>
              <a:rPr lang="en-US" sz="1800" b="0" i="0" u="none" strike="noStrike" cap="none">
                <a:latin typeface="Arial"/>
                <a:ea typeface="Arial"/>
                <a:cs typeface="Arial"/>
                <a:sym typeface="Arial"/>
              </a:rPr>
              <a:t> is the current working directory (.); however, specifying the </a:t>
            </a:r>
            <a:r>
              <a:rPr lang="en-US" sz="1800" b="0" i="0" u="none" strike="noStrike" cap="none"/>
              <a:t>CLASSPATH</a:t>
            </a:r>
            <a:r>
              <a:rPr lang="en-US" sz="1800" b="0" i="0" u="none" strike="noStrike" cap="none">
                <a:latin typeface="Arial"/>
                <a:ea typeface="Arial"/>
                <a:cs typeface="Arial"/>
                <a:sym typeface="Arial"/>
              </a:rPr>
              <a:t> variable or the </a:t>
            </a:r>
            <a:r>
              <a:rPr lang="en-US" sz="1800" b="0" i="0" u="none" strike="noStrike" cap="none"/>
              <a:t>–cp</a:t>
            </a:r>
            <a:r>
              <a:rPr lang="en-US" sz="1800" b="0" i="0" u="none" strike="noStrike" cap="none">
                <a:latin typeface="Arial"/>
                <a:ea typeface="Arial"/>
                <a:cs typeface="Arial"/>
                <a:sym typeface="Arial"/>
              </a:rPr>
              <a:t> command line switch overrides this value.</a:t>
            </a:r>
            <a:endParaRPr sz="1800" b="0" i="0" u="none" strike="noStrike" cap="none"/>
          </a:p>
          <a:p>
            <a:pPr marL="0" marR="0" lvl="1" indent="0" algn="l" rtl="0">
              <a:spcBef>
                <a:spcPts val="0"/>
              </a:spcBef>
              <a:spcAft>
                <a:spcPts val="0"/>
              </a:spcAft>
              <a:buSzPts val="1800"/>
              <a:buFont typeface="Arial"/>
              <a:buNone/>
            </a:pPr>
            <a:r>
              <a:rPr lang="en-US" sz="1800" b="0" i="0" u="none" strike="noStrike" cap="none"/>
              <a:t>The </a:t>
            </a:r>
            <a:r>
              <a:rPr lang="en-US" sz="1800" b="0" i="0" u="none" strike="noStrike" cap="none">
                <a:latin typeface="Courier New"/>
                <a:ea typeface="Courier New"/>
                <a:cs typeface="Courier New"/>
                <a:sym typeface="Courier New"/>
              </a:rPr>
              <a:t>CLASSPATH</a:t>
            </a:r>
            <a:r>
              <a:rPr lang="en-US" sz="1800" b="0" i="0" u="none" strike="noStrike" cap="none"/>
              <a:t> variable is used by both the Java compiler and the Java interpreter (runtime).</a:t>
            </a:r>
            <a:endParaRPr/>
          </a:p>
          <a:p>
            <a:pPr marL="0" marR="0" lvl="1" indent="0" algn="l" rtl="0">
              <a:spcBef>
                <a:spcPts val="0"/>
              </a:spcBef>
              <a:spcAft>
                <a:spcPts val="0"/>
              </a:spcAft>
              <a:buSzPts val="1800"/>
              <a:buFont typeface="Arial"/>
              <a:buNone/>
            </a:pPr>
            <a:r>
              <a:rPr lang="en-US" sz="1800" b="0" i="0" u="none" strike="noStrike" cap="none"/>
              <a:t>The </a:t>
            </a:r>
            <a:r>
              <a:rPr lang="en-US" sz="1800" b="0" i="0" u="none" strike="noStrike" cap="none">
                <a:latin typeface="Courier New"/>
                <a:ea typeface="Courier New"/>
                <a:cs typeface="Courier New"/>
                <a:sym typeface="Courier New"/>
              </a:rPr>
              <a:t>classpath </a:t>
            </a:r>
            <a:r>
              <a:rPr lang="en-US" sz="1800" b="0" i="0" u="none" strike="noStrike" cap="none"/>
              <a:t>can include:</a:t>
            </a:r>
            <a:endParaRPr/>
          </a:p>
          <a:p>
            <a:pPr marL="0" marR="0" lvl="2" indent="0" algn="l" rtl="0">
              <a:spcBef>
                <a:spcPts val="0"/>
              </a:spcBef>
              <a:spcAft>
                <a:spcPts val="0"/>
              </a:spcAft>
              <a:buSzPts val="1800"/>
              <a:buFont typeface="Arial"/>
              <a:buNone/>
            </a:pPr>
            <a:r>
              <a:rPr lang="en-US" sz="1800" b="0" i="0" u="none" strike="noStrike" cap="none"/>
              <a:t>A list of directory names (separated by semicolons in Windows and colons in UNIX)</a:t>
            </a:r>
            <a:endParaRPr/>
          </a:p>
          <a:p>
            <a:pPr marL="0" marR="0" lvl="3" indent="0" algn="l" rtl="0">
              <a:spcBef>
                <a:spcPts val="0"/>
              </a:spcBef>
              <a:spcAft>
                <a:spcPts val="0"/>
              </a:spcAft>
              <a:buSzPts val="1800"/>
              <a:buFont typeface="Arial"/>
              <a:buNone/>
            </a:pPr>
            <a:r>
              <a:rPr lang="en-US" sz="1800" b="0" i="0" u="none" strike="noStrike" cap="none"/>
              <a:t>The classes are in a package tree relative to any of the directories on the list.</a:t>
            </a:r>
            <a:endParaRPr/>
          </a:p>
          <a:p>
            <a:pPr marL="0" marR="0" lvl="2" indent="0" algn="l" rtl="0">
              <a:spcBef>
                <a:spcPts val="0"/>
              </a:spcBef>
              <a:spcAft>
                <a:spcPts val="0"/>
              </a:spcAft>
              <a:buSzPts val="1800"/>
              <a:buFont typeface="Arial"/>
              <a:buNone/>
            </a:pPr>
            <a:r>
              <a:rPr lang="en-US" sz="1800" b="0" i="0" u="none" strike="noStrike" cap="none"/>
              <a:t>A </a:t>
            </a:r>
            <a:r>
              <a:rPr lang="en-US" sz="1800" b="0" i="0" u="none" strike="noStrike" cap="none">
                <a:latin typeface="Courier New"/>
                <a:ea typeface="Courier New"/>
                <a:cs typeface="Courier New"/>
                <a:sym typeface="Courier New"/>
              </a:rPr>
              <a:t>.zip</a:t>
            </a:r>
            <a:r>
              <a:rPr lang="en-US" sz="1800" b="0" i="0" u="none" strike="noStrike" cap="none"/>
              <a:t> or </a:t>
            </a:r>
            <a:r>
              <a:rPr lang="en-US" sz="1800" b="0" i="0" u="none" strike="noStrike" cap="none">
                <a:latin typeface="Courier New"/>
                <a:ea typeface="Courier New"/>
                <a:cs typeface="Courier New"/>
                <a:sym typeface="Courier New"/>
              </a:rPr>
              <a:t>.jar</a:t>
            </a:r>
            <a:r>
              <a:rPr lang="en-US" sz="1800" b="0" i="0" u="none" strike="noStrike" cap="none"/>
              <a:t> file name that is fully qualified with its path name</a:t>
            </a:r>
            <a:endParaRPr/>
          </a:p>
          <a:p>
            <a:pPr marL="0" marR="0" lvl="3" indent="0" algn="l" rtl="0">
              <a:spcBef>
                <a:spcPts val="0"/>
              </a:spcBef>
              <a:spcAft>
                <a:spcPts val="0"/>
              </a:spcAft>
              <a:buSzPts val="1800"/>
              <a:buFont typeface="Arial"/>
              <a:buNone/>
            </a:pPr>
            <a:r>
              <a:rPr lang="en-US" sz="1800" b="0" i="0" u="none" strike="noStrike" cap="none"/>
              <a:t>The classes in these files must be zipped with the path names that are derived from the directories formed by their package names.</a:t>
            </a:r>
            <a:endParaRPr/>
          </a:p>
          <a:p>
            <a:pPr marL="0" marR="0" lvl="1" indent="0" algn="l" rtl="0">
              <a:spcBef>
                <a:spcPts val="0"/>
              </a:spcBef>
              <a:spcAft>
                <a:spcPts val="0"/>
              </a:spcAft>
              <a:buSzPts val="1800"/>
              <a:buFont typeface="Arial"/>
              <a:buNone/>
            </a:pPr>
            <a:r>
              <a:rPr lang="en-US" sz="1800" b="1" i="0" u="none" strike="noStrike" cap="none"/>
              <a:t>Note:</a:t>
            </a:r>
            <a:r>
              <a:rPr lang="en-US" sz="1800" b="0" i="0" u="none" strike="noStrike" cap="none"/>
              <a:t> The directory containing the root name of the package tree must be added to the </a:t>
            </a:r>
            <a:r>
              <a:rPr lang="en-US" sz="1800" b="0" i="0" u="none" strike="noStrike" cap="none">
                <a:latin typeface="Courier New"/>
                <a:ea typeface="Courier New"/>
                <a:cs typeface="Courier New"/>
                <a:sym typeface="Courier New"/>
              </a:rPr>
              <a:t>classpath</a:t>
            </a:r>
            <a:r>
              <a:rPr lang="en-US" sz="1800" b="0" i="0" u="none" strike="noStrike" cap="none"/>
              <a:t>. Consider putting </a:t>
            </a:r>
            <a:r>
              <a:rPr lang="en-US" sz="1800" b="0" i="0" u="none" strike="noStrike" cap="none">
                <a:latin typeface="Courier New"/>
                <a:ea typeface="Courier New"/>
                <a:cs typeface="Courier New"/>
                <a:sym typeface="Courier New"/>
              </a:rPr>
              <a:t>classpath</a:t>
            </a:r>
            <a:r>
              <a:rPr lang="en-US" sz="1800" b="0" i="0" u="none" strike="noStrike" cap="none"/>
              <a:t> information in the command window or even in the Java command, rather than hard-coding it in the environment.</a:t>
            </a:r>
            <a:endParaRPr/>
          </a:p>
        </p:txBody>
      </p:sp>
      <p:sp>
        <p:nvSpPr>
          <p:cNvPr id="123" name="Google Shape;123;p7:notes"/>
          <p:cNvSpPr txBox="1"/>
          <p:nvPr/>
        </p:nvSpPr>
        <p:spPr>
          <a:xfrm>
            <a:off x="457200" y="8791575"/>
            <a:ext cx="607695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2 - </a:t>
            </a:r>
            <a:fld id="{00000000-1234-1234-1234-123412341234}" type="slidenum">
              <a:rPr lang="en-US" sz="1100" b="1" i="0" u="none">
                <a:solidFill>
                  <a:srgbClr val="000000"/>
                </a:solidFill>
                <a:latin typeface="Arial"/>
                <a:ea typeface="Arial"/>
                <a:cs typeface="Arial"/>
                <a:sym typeface="Arial"/>
              </a:rPr>
              <a:t>26</a:t>
            </a:fld>
            <a:endParaRPr/>
          </a:p>
        </p:txBody>
      </p:sp>
    </p:spTree>
    <p:extLst>
      <p:ext uri="{BB962C8B-B14F-4D97-AF65-F5344CB8AC3E}">
        <p14:creationId xmlns:p14="http://schemas.microsoft.com/office/powerpoint/2010/main" val="2188718893"/>
      </p:ext>
    </p:extLst>
  </p:cSld>
  <p:clrMapOvr>
    <a:masterClrMapping/>
  </p:clrMapOvr>
</p:notes>
</file>

<file path=ppt/notesSlides/notesSlide2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5"/>
        <p:cNvGrpSpPr/>
        <p:nvPr/>
      </p:nvGrpSpPr>
      <p:grpSpPr>
        <a:xfrm>
          <a:off x="0" y="0"/>
          <a:ext cx="0" cy="0"/>
          <a:chOff x="0" y="0"/>
          <a:chExt cx="0" cy="0"/>
        </a:xfrm>
      </p:grpSpPr>
      <p:sp>
        <p:nvSpPr>
          <p:cNvPr id="2336" name="Google Shape;2336;g40a120c017_0_1759: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337" name="Google Shape;2337;g40a120c017_0_1759: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Note how the </a:t>
            </a:r>
            <a:r>
              <a:rPr lang="en-US" sz="1800" b="0" i="0" u="none" strike="noStrike" cap="none">
                <a:latin typeface="Courier New"/>
                <a:ea typeface="Courier New"/>
                <a:cs typeface="Courier New"/>
                <a:sym typeface="Courier New"/>
              </a:rPr>
              <a:t>Consumer</a:t>
            </a:r>
            <a:r>
              <a:rPr lang="en-US" sz="1800" b="0" i="0" u="none" strike="noStrike" cap="none"/>
              <a:t> is defined and nothing is returned. The example takes a sales transaction and prints a couple values.</a:t>
            </a:r>
            <a:endParaRPr/>
          </a:p>
          <a:p>
            <a:pPr marL="0" marR="0" lvl="1" indent="0" algn="l" rtl="0">
              <a:spcBef>
                <a:spcPts val="0"/>
              </a:spcBef>
              <a:spcAft>
                <a:spcPts val="0"/>
              </a:spcAft>
              <a:buSzPts val="1800"/>
              <a:buFont typeface="Arial"/>
              <a:buNone/>
            </a:pPr>
            <a:r>
              <a:rPr lang="en-US" sz="1800" b="0" i="0" u="none" strike="noStrike" cap="none"/>
              <a:t>Two examples are provided in the slide. The first shows that the default parameter for </a:t>
            </a:r>
            <a:r>
              <a:rPr lang="en-US" sz="1800" b="0" i="0" u="none" strike="noStrike" cap="none">
                <a:latin typeface="Courier New"/>
                <a:ea typeface="Courier New"/>
                <a:cs typeface="Courier New"/>
                <a:sym typeface="Courier New"/>
              </a:rPr>
              <a:t>forEach</a:t>
            </a:r>
            <a:r>
              <a:rPr lang="en-US" sz="1800" b="0" i="0" u="none" strike="noStrike" cap="none"/>
              <a:t> is </a:t>
            </a:r>
            <a:r>
              <a:rPr lang="en-US" sz="1800" b="0" i="0" u="none" strike="noStrike" cap="none">
                <a:latin typeface="Courier New"/>
                <a:ea typeface="Courier New"/>
                <a:cs typeface="Courier New"/>
                <a:sym typeface="Courier New"/>
              </a:rPr>
              <a:t>Consumer</a:t>
            </a:r>
            <a:r>
              <a:rPr lang="en-US" sz="1800" b="0" i="0" u="none" strike="noStrike" cap="none"/>
              <a:t>. The second shows that once a lambda expression is stored, it can be executed on the specified type by using the </a:t>
            </a:r>
            <a:r>
              <a:rPr lang="en-US" sz="1800" b="0" i="0" u="none" strike="noStrike" cap="none">
                <a:latin typeface="Courier New"/>
                <a:ea typeface="Courier New"/>
                <a:cs typeface="Courier New"/>
                <a:sym typeface="Courier New"/>
              </a:rPr>
              <a:t>accept</a:t>
            </a:r>
            <a:r>
              <a:rPr lang="en-US" sz="1800" b="0" i="0" u="none" strike="noStrike" cap="none"/>
              <a:t> method.</a:t>
            </a:r>
            <a:endParaRPr/>
          </a:p>
        </p:txBody>
      </p:sp>
      <p:sp>
        <p:nvSpPr>
          <p:cNvPr id="2338" name="Google Shape;2338;g40a120c017_0_1759: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9 - </a:t>
            </a:r>
            <a:fld id="{00000000-1234-1234-1234-123412341234}" type="slidenum">
              <a:rPr lang="en-US" sz="1100" b="1" i="0" u="none">
                <a:solidFill>
                  <a:srgbClr val="000000"/>
                </a:solidFill>
                <a:latin typeface="Arial"/>
                <a:ea typeface="Arial"/>
                <a:cs typeface="Arial"/>
                <a:sym typeface="Arial"/>
              </a:rPr>
              <a:t>251</a:t>
            </a:fld>
            <a:endParaRPr/>
          </a:p>
        </p:txBody>
      </p:sp>
    </p:spTree>
    <p:extLst>
      <p:ext uri="{BB962C8B-B14F-4D97-AF65-F5344CB8AC3E}">
        <p14:creationId xmlns:p14="http://schemas.microsoft.com/office/powerpoint/2010/main" val="3919305301"/>
      </p:ext>
    </p:extLst>
  </p:cSld>
  <p:clrMapOvr>
    <a:masterClrMapping/>
  </p:clrMapOvr>
</p:notes>
</file>

<file path=ppt/notesSlides/notesSlide2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4"/>
        <p:cNvGrpSpPr/>
        <p:nvPr/>
      </p:nvGrpSpPr>
      <p:grpSpPr>
        <a:xfrm>
          <a:off x="0" y="0"/>
          <a:ext cx="0" cy="0"/>
          <a:chOff x="0" y="0"/>
          <a:chExt cx="0" cy="0"/>
        </a:xfrm>
      </p:grpSpPr>
      <p:sp>
        <p:nvSpPr>
          <p:cNvPr id="2345" name="Google Shape;2345;g40a120c017_0_1766: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346" name="Google Shape;2346;g40a120c017_0_1766: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A </a:t>
            </a:r>
            <a:r>
              <a:rPr lang="en-US" sz="1800" b="0" i="0" u="none" strike="noStrike" cap="none">
                <a:latin typeface="Courier New"/>
                <a:ea typeface="Courier New"/>
                <a:cs typeface="Courier New"/>
                <a:sym typeface="Courier New"/>
              </a:rPr>
              <a:t>Function</a:t>
            </a:r>
            <a:r>
              <a:rPr lang="en-US" sz="1800" b="0" i="0" u="none" strike="noStrike" cap="none"/>
              <a:t> takes one generic type and returns another. Notice that the input type comes first in the list and then the return type. So the </a:t>
            </a:r>
            <a:r>
              <a:rPr lang="en-US" sz="1800" b="0" i="0" u="none" strike="noStrike" cap="none">
                <a:latin typeface="Courier New"/>
                <a:ea typeface="Courier New"/>
                <a:cs typeface="Courier New"/>
                <a:sym typeface="Courier New"/>
              </a:rPr>
              <a:t>apply</a:t>
            </a:r>
            <a:r>
              <a:rPr lang="en-US" sz="1800" b="0" i="0" u="none" strike="noStrike" cap="none"/>
              <a:t> method takes a T and returns an R.</a:t>
            </a:r>
            <a:endParaRPr/>
          </a:p>
        </p:txBody>
      </p:sp>
      <p:sp>
        <p:nvSpPr>
          <p:cNvPr id="2347" name="Google Shape;2347;g40a120c017_0_1766: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9 - </a:t>
            </a:r>
            <a:fld id="{00000000-1234-1234-1234-123412341234}" type="slidenum">
              <a:rPr lang="en-US" sz="1100" b="1" i="0" u="none">
                <a:solidFill>
                  <a:srgbClr val="000000"/>
                </a:solidFill>
                <a:latin typeface="Arial"/>
                <a:ea typeface="Arial"/>
                <a:cs typeface="Arial"/>
                <a:sym typeface="Arial"/>
              </a:rPr>
              <a:t>252</a:t>
            </a:fld>
            <a:endParaRPr/>
          </a:p>
        </p:txBody>
      </p:sp>
    </p:spTree>
    <p:extLst>
      <p:ext uri="{BB962C8B-B14F-4D97-AF65-F5344CB8AC3E}">
        <p14:creationId xmlns:p14="http://schemas.microsoft.com/office/powerpoint/2010/main" val="1425046429"/>
      </p:ext>
    </p:extLst>
  </p:cSld>
  <p:clrMapOvr>
    <a:masterClrMapping/>
  </p:clrMapOvr>
</p:notes>
</file>

<file path=ppt/notesSlides/notesSlide2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6"/>
        <p:cNvGrpSpPr/>
        <p:nvPr/>
      </p:nvGrpSpPr>
      <p:grpSpPr>
        <a:xfrm>
          <a:off x="0" y="0"/>
          <a:ext cx="0" cy="0"/>
          <a:chOff x="0" y="0"/>
          <a:chExt cx="0" cy="0"/>
        </a:xfrm>
      </p:grpSpPr>
      <p:sp>
        <p:nvSpPr>
          <p:cNvPr id="2357" name="Google Shape;2357;g40a120c017_0_1776: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358" name="Google Shape;2358;g40a120c017_0_1776: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The example takes a </a:t>
            </a:r>
            <a:r>
              <a:rPr lang="en-US" sz="1800" b="0" i="0" u="none" strike="noStrike" cap="none">
                <a:latin typeface="Courier New"/>
                <a:ea typeface="Courier New"/>
                <a:cs typeface="Courier New"/>
                <a:sym typeface="Courier New"/>
              </a:rPr>
              <a:t>SalesTxn</a:t>
            </a:r>
            <a:r>
              <a:rPr lang="en-US" sz="1800" b="0" i="0" u="none" strike="noStrike" cap="none"/>
              <a:t> and returns a </a:t>
            </a:r>
            <a:r>
              <a:rPr lang="en-US" sz="1800" b="0" i="0" u="none" strike="noStrike" cap="none">
                <a:latin typeface="Courier New"/>
                <a:ea typeface="Courier New"/>
                <a:cs typeface="Courier New"/>
                <a:sym typeface="Courier New"/>
              </a:rPr>
              <a:t>String</a:t>
            </a:r>
            <a:r>
              <a:rPr lang="en-US" sz="1800" b="0" i="0" u="none" strike="noStrike" cap="none"/>
              <a:t>. The </a:t>
            </a:r>
            <a:r>
              <a:rPr lang="en-US" sz="1800" b="0" i="0" u="none" strike="noStrike" cap="none">
                <a:latin typeface="Courier New"/>
                <a:ea typeface="Courier New"/>
                <a:cs typeface="Courier New"/>
                <a:sym typeface="Courier New"/>
              </a:rPr>
              <a:t>Function</a:t>
            </a:r>
            <a:r>
              <a:rPr lang="en-US" sz="1800" b="0" i="0" u="none" strike="noStrike" cap="none"/>
              <a:t> interface is used frequently in the update </a:t>
            </a:r>
            <a:r>
              <a:rPr lang="en-US" sz="1800" b="0" i="0" u="none" strike="noStrike" cap="none">
                <a:latin typeface="Courier New"/>
                <a:ea typeface="Courier New"/>
                <a:cs typeface="Courier New"/>
                <a:sym typeface="Courier New"/>
              </a:rPr>
              <a:t>Collection</a:t>
            </a:r>
            <a:r>
              <a:rPr lang="en-US" sz="1800" b="0" i="0" u="none" strike="noStrike" cap="none"/>
              <a:t> APIs.</a:t>
            </a:r>
            <a:endParaRPr/>
          </a:p>
        </p:txBody>
      </p:sp>
      <p:sp>
        <p:nvSpPr>
          <p:cNvPr id="2359" name="Google Shape;2359;g40a120c017_0_1776: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9 - </a:t>
            </a:r>
            <a:fld id="{00000000-1234-1234-1234-123412341234}" type="slidenum">
              <a:rPr lang="en-US" sz="1100" b="1" i="0" u="none">
                <a:solidFill>
                  <a:srgbClr val="000000"/>
                </a:solidFill>
                <a:latin typeface="Arial"/>
                <a:ea typeface="Arial"/>
                <a:cs typeface="Arial"/>
                <a:sym typeface="Arial"/>
              </a:rPr>
              <a:t>253</a:t>
            </a:fld>
            <a:endParaRPr/>
          </a:p>
        </p:txBody>
      </p:sp>
    </p:spTree>
    <p:extLst>
      <p:ext uri="{BB962C8B-B14F-4D97-AF65-F5344CB8AC3E}">
        <p14:creationId xmlns:p14="http://schemas.microsoft.com/office/powerpoint/2010/main" val="1343837338"/>
      </p:ext>
    </p:extLst>
  </p:cSld>
  <p:clrMapOvr>
    <a:masterClrMapping/>
  </p:clrMapOvr>
</p:notes>
</file>

<file path=ppt/notesSlides/notesSlide2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5"/>
        <p:cNvGrpSpPr/>
        <p:nvPr/>
      </p:nvGrpSpPr>
      <p:grpSpPr>
        <a:xfrm>
          <a:off x="0" y="0"/>
          <a:ext cx="0" cy="0"/>
          <a:chOff x="0" y="0"/>
          <a:chExt cx="0" cy="0"/>
        </a:xfrm>
      </p:grpSpPr>
      <p:sp>
        <p:nvSpPr>
          <p:cNvPr id="2366" name="Google Shape;2366;g40a120c017_0_1783: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367" name="Google Shape;2367;g40a120c017_0_1783: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The </a:t>
            </a:r>
            <a:r>
              <a:rPr lang="en-US" sz="1800" b="0" i="0" u="none" strike="noStrike" cap="none">
                <a:latin typeface="Courier New"/>
                <a:ea typeface="Courier New"/>
                <a:cs typeface="Courier New"/>
                <a:sym typeface="Courier New"/>
              </a:rPr>
              <a:t>Supplier</a:t>
            </a:r>
            <a:r>
              <a:rPr lang="en-US" sz="1800" b="0" i="0" u="none" strike="noStrike" cap="none"/>
              <a:t> returns a generic type and takes no parameters.</a:t>
            </a:r>
            <a:endParaRPr/>
          </a:p>
        </p:txBody>
      </p:sp>
      <p:sp>
        <p:nvSpPr>
          <p:cNvPr id="2368" name="Google Shape;2368;g40a120c017_0_1783: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9 - </a:t>
            </a:r>
            <a:fld id="{00000000-1234-1234-1234-123412341234}" type="slidenum">
              <a:rPr lang="en-US" sz="1100" b="1" i="0" u="none">
                <a:solidFill>
                  <a:srgbClr val="000000"/>
                </a:solidFill>
                <a:latin typeface="Arial"/>
                <a:ea typeface="Arial"/>
                <a:cs typeface="Arial"/>
                <a:sym typeface="Arial"/>
              </a:rPr>
              <a:t>254</a:t>
            </a:fld>
            <a:endParaRPr/>
          </a:p>
        </p:txBody>
      </p:sp>
    </p:spTree>
    <p:extLst>
      <p:ext uri="{BB962C8B-B14F-4D97-AF65-F5344CB8AC3E}">
        <p14:creationId xmlns:p14="http://schemas.microsoft.com/office/powerpoint/2010/main" val="1634263393"/>
      </p:ext>
    </p:extLst>
  </p:cSld>
  <p:clrMapOvr>
    <a:masterClrMapping/>
  </p:clrMapOvr>
</p:notes>
</file>

<file path=ppt/notesSlides/notesSlide2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7"/>
        <p:cNvGrpSpPr/>
        <p:nvPr/>
      </p:nvGrpSpPr>
      <p:grpSpPr>
        <a:xfrm>
          <a:off x="0" y="0"/>
          <a:ext cx="0" cy="0"/>
          <a:chOff x="0" y="0"/>
          <a:chExt cx="0" cy="0"/>
        </a:xfrm>
      </p:grpSpPr>
      <p:sp>
        <p:nvSpPr>
          <p:cNvPr id="2378" name="Google Shape;2378;g40a120c017_0_1793: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379" name="Google Shape;2379;g40a120c017_0_1793: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In the example, the </a:t>
            </a:r>
            <a:r>
              <a:rPr lang="en-US" sz="1800" b="0" i="0" u="none" strike="noStrike" cap="none">
                <a:latin typeface="Courier New"/>
                <a:ea typeface="Courier New"/>
                <a:cs typeface="Courier New"/>
                <a:sym typeface="Courier New"/>
              </a:rPr>
              <a:t>Supplier</a:t>
            </a:r>
            <a:r>
              <a:rPr lang="en-US" sz="1800" b="0" i="0" u="none" strike="noStrike" cap="none"/>
              <a:t> creates a new </a:t>
            </a:r>
            <a:r>
              <a:rPr lang="en-US" sz="1800" b="0" i="0" u="none" strike="noStrike" cap="none">
                <a:latin typeface="Courier New"/>
                <a:ea typeface="Courier New"/>
                <a:cs typeface="Courier New"/>
                <a:sym typeface="Courier New"/>
              </a:rPr>
              <a:t>SalesTxn</a:t>
            </a:r>
            <a:r>
              <a:rPr lang="en-US" sz="1800" b="0" i="0" u="none" strike="noStrike" cap="none"/>
              <a:t>. On line 31, notice that calling </a:t>
            </a:r>
            <a:r>
              <a:rPr lang="en-US" sz="1800" b="0" i="0" u="none" strike="noStrike" cap="none">
                <a:latin typeface="Courier New"/>
                <a:ea typeface="Courier New"/>
                <a:cs typeface="Courier New"/>
                <a:sym typeface="Courier New"/>
              </a:rPr>
              <a:t>get</a:t>
            </a:r>
            <a:r>
              <a:rPr lang="en-US" sz="1800" b="0" i="0" u="none" strike="noStrike" cap="none"/>
              <a:t> generates a </a:t>
            </a:r>
            <a:r>
              <a:rPr lang="en-US" sz="1800" b="0" i="0" u="none" strike="noStrike" cap="none">
                <a:latin typeface="Courier New"/>
                <a:ea typeface="Courier New"/>
                <a:cs typeface="Courier New"/>
                <a:sym typeface="Courier New"/>
              </a:rPr>
              <a:t>SalesTxn</a:t>
            </a:r>
            <a:r>
              <a:rPr lang="en-US" sz="1800" b="0" i="0" u="none" strike="noStrike" cap="none"/>
              <a:t> from the lambda that was defined earlier.</a:t>
            </a:r>
            <a:endParaRPr/>
          </a:p>
        </p:txBody>
      </p:sp>
      <p:sp>
        <p:nvSpPr>
          <p:cNvPr id="2380" name="Google Shape;2380;g40a120c017_0_1793: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9 - </a:t>
            </a:r>
            <a:fld id="{00000000-1234-1234-1234-123412341234}" type="slidenum">
              <a:rPr lang="en-US" sz="1100" b="1" i="0" u="none">
                <a:solidFill>
                  <a:srgbClr val="000000"/>
                </a:solidFill>
                <a:latin typeface="Arial"/>
                <a:ea typeface="Arial"/>
                <a:cs typeface="Arial"/>
                <a:sym typeface="Arial"/>
              </a:rPr>
              <a:t>255</a:t>
            </a:fld>
            <a:endParaRPr/>
          </a:p>
        </p:txBody>
      </p:sp>
    </p:spTree>
    <p:extLst>
      <p:ext uri="{BB962C8B-B14F-4D97-AF65-F5344CB8AC3E}">
        <p14:creationId xmlns:p14="http://schemas.microsoft.com/office/powerpoint/2010/main" val="2881880104"/>
      </p:ext>
    </p:extLst>
  </p:cSld>
  <p:clrMapOvr>
    <a:masterClrMapping/>
  </p:clrMapOvr>
</p:notes>
</file>

<file path=ppt/notesSlides/notesSlide2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6"/>
        <p:cNvGrpSpPr/>
        <p:nvPr/>
      </p:nvGrpSpPr>
      <p:grpSpPr>
        <a:xfrm>
          <a:off x="0" y="0"/>
          <a:ext cx="0" cy="0"/>
          <a:chOff x="0" y="0"/>
          <a:chExt cx="0" cy="0"/>
        </a:xfrm>
      </p:grpSpPr>
      <p:sp>
        <p:nvSpPr>
          <p:cNvPr id="2387" name="Google Shape;2387;g40a120c017_0_1800: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388" name="Google Shape;2388;g40a120c017_0_1800: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If you look at the API docs, there are a number of primitive interfaces that mirror the main types: </a:t>
            </a:r>
            <a:r>
              <a:rPr lang="en-US" sz="1800" b="0" i="0" u="none" strike="noStrike" cap="none">
                <a:latin typeface="Courier New"/>
                <a:ea typeface="Courier New"/>
                <a:cs typeface="Courier New"/>
                <a:sym typeface="Courier New"/>
              </a:rPr>
              <a:t>Predicate</a:t>
            </a:r>
            <a:r>
              <a:rPr lang="en-US" sz="1800" b="0" i="0" u="none" strike="noStrike" cap="none"/>
              <a:t>, </a:t>
            </a:r>
            <a:r>
              <a:rPr lang="en-US" sz="1800" b="0" i="0" u="none" strike="noStrike" cap="none">
                <a:latin typeface="Courier New"/>
                <a:ea typeface="Courier New"/>
                <a:cs typeface="Courier New"/>
                <a:sym typeface="Courier New"/>
              </a:rPr>
              <a:t>Consumer</a:t>
            </a:r>
            <a:r>
              <a:rPr lang="en-US" sz="1800" b="0" i="0" u="none" strike="noStrike" cap="none"/>
              <a:t>, </a:t>
            </a:r>
            <a:r>
              <a:rPr lang="en-US" sz="1800" b="0" i="0" u="none" strike="noStrike" cap="none">
                <a:latin typeface="Courier New"/>
                <a:ea typeface="Courier New"/>
                <a:cs typeface="Courier New"/>
                <a:sym typeface="Courier New"/>
              </a:rPr>
              <a:t>Function</a:t>
            </a:r>
            <a:r>
              <a:rPr lang="en-US" sz="1800" b="0" i="0" u="none" strike="noStrike" cap="none"/>
              <a:t>, </a:t>
            </a:r>
            <a:r>
              <a:rPr lang="en-US" sz="1800" b="0" i="0" u="none" strike="noStrike" cap="none">
                <a:latin typeface="Courier New"/>
                <a:ea typeface="Courier New"/>
                <a:cs typeface="Courier New"/>
                <a:sym typeface="Courier New"/>
              </a:rPr>
              <a:t>Supplier</a:t>
            </a:r>
            <a:r>
              <a:rPr lang="en-US" sz="1800" b="0" i="0" u="none" strike="noStrike" cap="none"/>
              <a:t>. These are provided to avoid the negative performance consequences of auto-boxing and unboxing.</a:t>
            </a:r>
            <a:endParaRPr/>
          </a:p>
        </p:txBody>
      </p:sp>
      <p:sp>
        <p:nvSpPr>
          <p:cNvPr id="2389" name="Google Shape;2389;g40a120c017_0_1800: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9 - </a:t>
            </a:r>
            <a:fld id="{00000000-1234-1234-1234-123412341234}" type="slidenum">
              <a:rPr lang="en-US" sz="1100" b="1" i="0" u="none">
                <a:solidFill>
                  <a:srgbClr val="000000"/>
                </a:solidFill>
                <a:latin typeface="Arial"/>
                <a:ea typeface="Arial"/>
                <a:cs typeface="Arial"/>
                <a:sym typeface="Arial"/>
              </a:rPr>
              <a:t>256</a:t>
            </a:fld>
            <a:endParaRPr/>
          </a:p>
        </p:txBody>
      </p:sp>
    </p:spTree>
    <p:extLst>
      <p:ext uri="{BB962C8B-B14F-4D97-AF65-F5344CB8AC3E}">
        <p14:creationId xmlns:p14="http://schemas.microsoft.com/office/powerpoint/2010/main" val="3845016497"/>
      </p:ext>
    </p:extLst>
  </p:cSld>
  <p:clrMapOvr>
    <a:masterClrMapping/>
  </p:clrMapOvr>
</p:notes>
</file>

<file path=ppt/notesSlides/notesSlide2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4"/>
        <p:cNvGrpSpPr/>
        <p:nvPr/>
      </p:nvGrpSpPr>
      <p:grpSpPr>
        <a:xfrm>
          <a:off x="0" y="0"/>
          <a:ext cx="0" cy="0"/>
          <a:chOff x="0" y="0"/>
          <a:chExt cx="0" cy="0"/>
        </a:xfrm>
      </p:grpSpPr>
      <p:sp>
        <p:nvSpPr>
          <p:cNvPr id="2395" name="Google Shape;2395;g40a120c017_0_1806: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396" name="Google Shape;2396;g40a120c017_0_1806: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The </a:t>
            </a:r>
            <a:r>
              <a:rPr lang="en-US" sz="1800" b="0" i="0" u="none" strike="noStrike" cap="none">
                <a:latin typeface="Courier New"/>
                <a:ea typeface="Courier New"/>
                <a:cs typeface="Courier New"/>
                <a:sym typeface="Courier New"/>
              </a:rPr>
              <a:t>ToDoubleFunction</a:t>
            </a:r>
            <a:r>
              <a:rPr lang="en-US" sz="1800" b="0" i="0" u="none" strike="noStrike" cap="none"/>
              <a:t> interface takes a generic type and returns a </a:t>
            </a:r>
            <a:r>
              <a:rPr lang="en-US" sz="1800" b="0" i="0" u="none" strike="noStrike" cap="none">
                <a:latin typeface="Courier New"/>
                <a:ea typeface="Courier New"/>
                <a:cs typeface="Courier New"/>
                <a:sym typeface="Courier New"/>
              </a:rPr>
              <a:t>double</a:t>
            </a:r>
            <a:r>
              <a:rPr lang="en-US" sz="1800" b="0" i="0" u="none" strike="noStrike" cap="none"/>
              <a:t>.</a:t>
            </a:r>
            <a:endParaRPr/>
          </a:p>
        </p:txBody>
      </p:sp>
      <p:sp>
        <p:nvSpPr>
          <p:cNvPr id="2397" name="Google Shape;2397;g40a120c017_0_1806: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9 - </a:t>
            </a:r>
            <a:fld id="{00000000-1234-1234-1234-123412341234}" type="slidenum">
              <a:rPr lang="en-US" sz="1100" b="1" i="0" u="none">
                <a:solidFill>
                  <a:srgbClr val="000000"/>
                </a:solidFill>
                <a:latin typeface="Arial"/>
                <a:ea typeface="Arial"/>
                <a:cs typeface="Arial"/>
                <a:sym typeface="Arial"/>
              </a:rPr>
              <a:t>257</a:t>
            </a:fld>
            <a:endParaRPr/>
          </a:p>
        </p:txBody>
      </p:sp>
    </p:spTree>
    <p:extLst>
      <p:ext uri="{BB962C8B-B14F-4D97-AF65-F5344CB8AC3E}">
        <p14:creationId xmlns:p14="http://schemas.microsoft.com/office/powerpoint/2010/main" val="4204615016"/>
      </p:ext>
    </p:extLst>
  </p:cSld>
  <p:clrMapOvr>
    <a:masterClrMapping/>
  </p:clrMapOvr>
</p:notes>
</file>

<file path=ppt/notesSlides/notesSlide2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6"/>
        <p:cNvGrpSpPr/>
        <p:nvPr/>
      </p:nvGrpSpPr>
      <p:grpSpPr>
        <a:xfrm>
          <a:off x="0" y="0"/>
          <a:ext cx="0" cy="0"/>
          <a:chOff x="0" y="0"/>
          <a:chExt cx="0" cy="0"/>
        </a:xfrm>
      </p:grpSpPr>
      <p:sp>
        <p:nvSpPr>
          <p:cNvPr id="2407" name="Google Shape;2407;g40a120c017_0_1816: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408" name="Google Shape;2408;g40a120c017_0_1816: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This example calculates a value from a transaction and returns a </a:t>
            </a:r>
            <a:r>
              <a:rPr lang="en-US" sz="1800" b="0" i="0" u="none" strike="noStrike" cap="none">
                <a:latin typeface="Courier New"/>
                <a:ea typeface="Courier New"/>
                <a:cs typeface="Courier New"/>
                <a:sym typeface="Courier New"/>
              </a:rPr>
              <a:t>double</a:t>
            </a:r>
            <a:r>
              <a:rPr lang="en-US" sz="1800" b="0" i="0" u="none" strike="noStrike" cap="none"/>
              <a:t>. Notice that the method name changes a little, but this is still a </a:t>
            </a:r>
            <a:r>
              <a:rPr lang="en-US" sz="1800" b="0" i="0" u="none" strike="noStrike" cap="none">
                <a:latin typeface="Courier New"/>
                <a:ea typeface="Courier New"/>
                <a:cs typeface="Courier New"/>
                <a:sym typeface="Courier New"/>
              </a:rPr>
              <a:t>Function</a:t>
            </a:r>
            <a:r>
              <a:rPr lang="en-US" sz="1800" b="0" i="0" u="none" strike="noStrike" cap="none"/>
              <a:t>. Pass in one type and return something else, in this case a </a:t>
            </a:r>
            <a:r>
              <a:rPr lang="en-US" sz="1800" b="0" i="0" u="none" strike="noStrike" cap="none">
                <a:latin typeface="Courier New"/>
                <a:ea typeface="Courier New"/>
                <a:cs typeface="Courier New"/>
                <a:sym typeface="Courier New"/>
              </a:rPr>
              <a:t>double</a:t>
            </a:r>
            <a:r>
              <a:rPr lang="en-US" sz="1800" b="0" i="0" u="none" strike="noStrike" cap="none"/>
              <a:t>.</a:t>
            </a:r>
            <a:endParaRPr/>
          </a:p>
        </p:txBody>
      </p:sp>
      <p:sp>
        <p:nvSpPr>
          <p:cNvPr id="2409" name="Google Shape;2409;g40a120c017_0_1816: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9 - </a:t>
            </a:r>
            <a:fld id="{00000000-1234-1234-1234-123412341234}" type="slidenum">
              <a:rPr lang="en-US" sz="1100" b="1" i="0" u="none">
                <a:solidFill>
                  <a:srgbClr val="000000"/>
                </a:solidFill>
                <a:latin typeface="Arial"/>
                <a:ea typeface="Arial"/>
                <a:cs typeface="Arial"/>
                <a:sym typeface="Arial"/>
              </a:rPr>
              <a:t>258</a:t>
            </a:fld>
            <a:endParaRPr/>
          </a:p>
        </p:txBody>
      </p:sp>
    </p:spTree>
    <p:extLst>
      <p:ext uri="{BB962C8B-B14F-4D97-AF65-F5344CB8AC3E}">
        <p14:creationId xmlns:p14="http://schemas.microsoft.com/office/powerpoint/2010/main" val="569772741"/>
      </p:ext>
    </p:extLst>
  </p:cSld>
  <p:clrMapOvr>
    <a:masterClrMapping/>
  </p:clrMapOvr>
</p:notes>
</file>

<file path=ppt/notesSlides/notesSlide2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5"/>
        <p:cNvGrpSpPr/>
        <p:nvPr/>
      </p:nvGrpSpPr>
      <p:grpSpPr>
        <a:xfrm>
          <a:off x="0" y="0"/>
          <a:ext cx="0" cy="0"/>
          <a:chOff x="0" y="0"/>
          <a:chExt cx="0" cy="0"/>
        </a:xfrm>
      </p:grpSpPr>
      <p:sp>
        <p:nvSpPr>
          <p:cNvPr id="2416" name="Google Shape;2416;g40a120c017_0_1823: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417" name="Google Shape;2417;g40a120c017_0_1823: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Notice that a </a:t>
            </a:r>
            <a:r>
              <a:rPr lang="en-US" sz="1800" b="0" i="0" u="none" strike="noStrike" cap="none">
                <a:latin typeface="Courier New"/>
                <a:ea typeface="Courier New"/>
                <a:cs typeface="Courier New"/>
                <a:sym typeface="Courier New"/>
              </a:rPr>
              <a:t>DoubleFunction</a:t>
            </a:r>
            <a:r>
              <a:rPr lang="en-US" sz="1800" b="0" i="0" u="none" strike="noStrike" cap="none"/>
              <a:t> specifies only one generic type, but a </a:t>
            </a:r>
            <a:r>
              <a:rPr lang="en-US" sz="1800" b="0" i="0" u="none" strike="noStrike" cap="none">
                <a:latin typeface="Courier New"/>
                <a:ea typeface="Courier New"/>
                <a:cs typeface="Courier New"/>
                <a:sym typeface="Courier New"/>
              </a:rPr>
              <a:t>Function</a:t>
            </a:r>
            <a:r>
              <a:rPr lang="en-US" sz="1800" b="0" i="0" u="none" strike="noStrike" cap="none"/>
              <a:t> takes two. The </a:t>
            </a:r>
            <a:r>
              <a:rPr lang="en-US" sz="1800" b="0" i="0" u="none" strike="noStrike" cap="none">
                <a:latin typeface="Courier New"/>
                <a:ea typeface="Courier New"/>
                <a:cs typeface="Courier New"/>
                <a:sym typeface="Courier New"/>
              </a:rPr>
              <a:t>apply</a:t>
            </a:r>
            <a:r>
              <a:rPr lang="en-US" sz="1800" b="0" i="0" u="none" strike="noStrike" cap="none"/>
              <a:t> method takes a </a:t>
            </a:r>
            <a:r>
              <a:rPr lang="en-US" sz="1800" b="0" i="0" u="none" strike="noStrike" cap="none">
                <a:latin typeface="Courier New"/>
                <a:ea typeface="Courier New"/>
                <a:cs typeface="Courier New"/>
                <a:sym typeface="Courier New"/>
              </a:rPr>
              <a:t>double</a:t>
            </a:r>
            <a:r>
              <a:rPr lang="en-US" sz="1800" b="0" i="0" u="none" strike="noStrike" cap="none"/>
              <a:t> and returns the generic type. So the </a:t>
            </a:r>
            <a:r>
              <a:rPr lang="en-US" sz="1800" b="0" i="0" u="none" strike="noStrike" cap="none">
                <a:latin typeface="Courier New"/>
                <a:ea typeface="Courier New"/>
                <a:cs typeface="Courier New"/>
                <a:sym typeface="Courier New"/>
              </a:rPr>
              <a:t>double</a:t>
            </a:r>
            <a:r>
              <a:rPr lang="en-US" sz="1800" b="0" i="0" u="none" strike="noStrike" cap="none"/>
              <a:t>, in this case, is the input and the generic type is the output.</a:t>
            </a:r>
            <a:endParaRPr/>
          </a:p>
        </p:txBody>
      </p:sp>
      <p:sp>
        <p:nvSpPr>
          <p:cNvPr id="2418" name="Google Shape;2418;g40a120c017_0_1823: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9 - </a:t>
            </a:r>
            <a:fld id="{00000000-1234-1234-1234-123412341234}" type="slidenum">
              <a:rPr lang="en-US" sz="1100" b="1" i="0" u="none">
                <a:solidFill>
                  <a:srgbClr val="000000"/>
                </a:solidFill>
                <a:latin typeface="Arial"/>
                <a:ea typeface="Arial"/>
                <a:cs typeface="Arial"/>
                <a:sym typeface="Arial"/>
              </a:rPr>
              <a:t>259</a:t>
            </a:fld>
            <a:endParaRPr/>
          </a:p>
        </p:txBody>
      </p:sp>
    </p:spTree>
    <p:extLst>
      <p:ext uri="{BB962C8B-B14F-4D97-AF65-F5344CB8AC3E}">
        <p14:creationId xmlns:p14="http://schemas.microsoft.com/office/powerpoint/2010/main" val="2385096243"/>
      </p:ext>
    </p:extLst>
  </p:cSld>
  <p:clrMapOvr>
    <a:masterClrMapping/>
  </p:clrMapOvr>
</p:notes>
</file>

<file path=ppt/notesSlides/notesSlide2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7"/>
        <p:cNvGrpSpPr/>
        <p:nvPr/>
      </p:nvGrpSpPr>
      <p:grpSpPr>
        <a:xfrm>
          <a:off x="0" y="0"/>
          <a:ext cx="0" cy="0"/>
          <a:chOff x="0" y="0"/>
          <a:chExt cx="0" cy="0"/>
        </a:xfrm>
      </p:grpSpPr>
      <p:sp>
        <p:nvSpPr>
          <p:cNvPr id="2428" name="Google Shape;2428;g40a120c017_0_1833: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429" name="Google Shape;2429;g40a120c017_0_1833: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The example computes a value and then returns the result as a </a:t>
            </a:r>
            <a:r>
              <a:rPr lang="en-US" sz="1800" b="0" i="0" u="none" strike="noStrike" cap="none">
                <a:latin typeface="Courier New"/>
                <a:ea typeface="Courier New"/>
                <a:cs typeface="Courier New"/>
                <a:sym typeface="Courier New"/>
              </a:rPr>
              <a:t>String</a:t>
            </a:r>
            <a:r>
              <a:rPr lang="en-US" sz="1800" b="0" i="0" u="none" strike="noStrike" cap="none"/>
              <a:t>. The value is passed in on line 14.</a:t>
            </a:r>
            <a:endParaRPr/>
          </a:p>
        </p:txBody>
      </p:sp>
      <p:sp>
        <p:nvSpPr>
          <p:cNvPr id="2430" name="Google Shape;2430;g40a120c017_0_1833: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9 - </a:t>
            </a:r>
            <a:fld id="{00000000-1234-1234-1234-123412341234}" type="slidenum">
              <a:rPr lang="en-US" sz="1100" b="1" i="0" u="none">
                <a:solidFill>
                  <a:srgbClr val="000000"/>
                </a:solidFill>
                <a:latin typeface="Arial"/>
                <a:ea typeface="Arial"/>
                <a:cs typeface="Arial"/>
                <a:sym typeface="Arial"/>
              </a:rPr>
              <a:t>260</a:t>
            </a:fld>
            <a:endParaRPr/>
          </a:p>
        </p:txBody>
      </p:sp>
    </p:spTree>
    <p:extLst>
      <p:ext uri="{BB962C8B-B14F-4D97-AF65-F5344CB8AC3E}">
        <p14:creationId xmlns:p14="http://schemas.microsoft.com/office/powerpoint/2010/main" val="68178177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8: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32" name="Google Shape;132;p8:notes"/>
          <p:cNvSpPr txBox="1">
            <a:spLocks noGrp="1"/>
          </p:cNvSpPr>
          <p:nvPr>
            <p:ph type="body" idx="1"/>
          </p:nvPr>
        </p:nvSpPr>
        <p:spPr>
          <a:xfrm>
            <a:off x="547687" y="5278437"/>
            <a:ext cx="5942012" cy="3198812"/>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SzPts val="1800"/>
              <a:buFont typeface="Arial"/>
              <a:buNone/>
            </a:pPr>
            <a:r>
              <a:rPr lang="en-US" sz="1800" b="0" i="0" u="none" strike="noStrike" cap="none"/>
              <a:t>Example</a:t>
            </a:r>
            <a:endParaRPr/>
          </a:p>
          <a:p>
            <a:pPr marL="0" marR="0" lvl="1" indent="0" algn="l" rtl="0">
              <a:spcBef>
                <a:spcPts val="0"/>
              </a:spcBef>
              <a:spcAft>
                <a:spcPts val="0"/>
              </a:spcAft>
              <a:buSzPts val="1800"/>
              <a:buFont typeface="Arial"/>
              <a:buNone/>
            </a:pPr>
            <a:r>
              <a:rPr lang="en-US" sz="1800" b="0" i="0" u="none" strike="noStrike" cap="none"/>
              <a:t>Consider the following simple class in a file named </a:t>
            </a:r>
            <a:r>
              <a:rPr lang="en-US" sz="1800" b="0" i="0" u="none" strike="noStrike" cap="none">
                <a:latin typeface="Courier New"/>
                <a:ea typeface="Courier New"/>
                <a:cs typeface="Courier New"/>
                <a:sym typeface="Courier New"/>
              </a:rPr>
              <a:t>HelloWorld.java</a:t>
            </a:r>
            <a:r>
              <a:rPr lang="en-US" sz="1800" b="0" i="0" u="none" strike="noStrike" cap="none"/>
              <a:t> in the test directory in the path /home/oracle:</a:t>
            </a:r>
            <a:endParaRPr/>
          </a:p>
          <a:p>
            <a:pPr marL="0" marR="0" lvl="1" indent="0" algn="l" rtl="0">
              <a:spcBef>
                <a:spcPts val="0"/>
              </a:spcBef>
              <a:spcAft>
                <a:spcPts val="0"/>
              </a:spcAft>
              <a:buSzPts val="1800"/>
              <a:buFont typeface="Courier New"/>
              <a:buNone/>
            </a:pPr>
            <a:r>
              <a:rPr lang="en-US" sz="1800" b="0" i="0" u="none" strike="noStrike" cap="none">
                <a:latin typeface="Courier New"/>
                <a:ea typeface="Courier New"/>
                <a:cs typeface="Courier New"/>
                <a:sym typeface="Courier New"/>
              </a:rPr>
              <a:t>public class HelloWorld    </a:t>
            </a:r>
            <a:endParaRPr/>
          </a:p>
          <a:p>
            <a:pPr marL="0" marR="0" lvl="1" indent="0" algn="l" rtl="0">
              <a:spcBef>
                <a:spcPts val="0"/>
              </a:spcBef>
              <a:spcAft>
                <a:spcPts val="0"/>
              </a:spcAft>
              <a:buSzPts val="1800"/>
              <a:buFont typeface="Courier New"/>
              <a:buNone/>
            </a:pPr>
            <a:r>
              <a:rPr lang="en-US" sz="1800" b="0" i="0" u="none" strike="noStrike" cap="none">
                <a:latin typeface="Courier New"/>
                <a:ea typeface="Courier New"/>
                <a:cs typeface="Courier New"/>
                <a:sym typeface="Courier New"/>
              </a:rPr>
              <a:t>public static void main (String [] args) {</a:t>
            </a:r>
            <a:endParaRPr/>
          </a:p>
          <a:p>
            <a:pPr marL="0" marR="0" lvl="1" indent="0" algn="l" rtl="0">
              <a:spcBef>
                <a:spcPts val="0"/>
              </a:spcBef>
              <a:spcAft>
                <a:spcPts val="0"/>
              </a:spcAft>
              <a:buSzPts val="1800"/>
              <a:buFont typeface="Courier New"/>
              <a:buNone/>
            </a:pPr>
            <a:r>
              <a:rPr lang="en-US" sz="1800" b="0" i="0" u="none" strike="noStrike" cap="none">
                <a:latin typeface="Courier New"/>
                <a:ea typeface="Courier New"/>
                <a:cs typeface="Courier New"/>
                <a:sym typeface="Courier New"/>
              </a:rPr>
              <a:t>System.out.println(“ Hello World”);</a:t>
            </a:r>
            <a:endParaRPr/>
          </a:p>
          <a:p>
            <a:pPr marL="0" marR="0" lvl="1" indent="0" algn="l" rtl="0">
              <a:spcBef>
                <a:spcPts val="0"/>
              </a:spcBef>
              <a:spcAft>
                <a:spcPts val="0"/>
              </a:spcAft>
              <a:buSzPts val="1800"/>
              <a:buFont typeface="Courier New"/>
              <a:buNone/>
            </a:pPr>
            <a:r>
              <a:rPr lang="en-US" sz="1800" b="0" i="0" u="none" strike="noStrike" cap="none">
                <a:latin typeface="Courier New"/>
                <a:ea typeface="Courier New"/>
                <a:cs typeface="Courier New"/>
                <a:sym typeface="Courier New"/>
              </a:rPr>
              <a:t>}</a:t>
            </a:r>
            <a:endParaRPr/>
          </a:p>
          <a:p>
            <a:pPr marL="0" marR="0" lvl="1" indent="0" algn="l" rtl="0">
              <a:spcBef>
                <a:spcPts val="0"/>
              </a:spcBef>
              <a:spcAft>
                <a:spcPts val="0"/>
              </a:spcAft>
              <a:buSzPts val="1800"/>
              <a:buFont typeface="Courier New"/>
              <a:buNone/>
            </a:pPr>
            <a:r>
              <a:rPr lang="en-US" sz="1800" b="0" i="0" u="none" strike="noStrike" cap="none">
                <a:latin typeface="Courier New"/>
                <a:ea typeface="Courier New"/>
                <a:cs typeface="Courier New"/>
                <a:sym typeface="Courier New"/>
              </a:rPr>
              <a:t>}</a:t>
            </a:r>
            <a:endParaRPr/>
          </a:p>
          <a:p>
            <a:pPr marL="0" marR="0" lvl="0" indent="0" algn="l" rtl="0">
              <a:spcBef>
                <a:spcPts val="0"/>
              </a:spcBef>
              <a:spcAft>
                <a:spcPts val="0"/>
              </a:spcAft>
              <a:buNone/>
            </a:pPr>
            <a:endParaRPr sz="1800" b="0" i="0" u="none" strike="noStrike" cap="none">
              <a:latin typeface="Courier New"/>
              <a:ea typeface="Courier New"/>
              <a:cs typeface="Courier New"/>
              <a:sym typeface="Courier New"/>
            </a:endParaRPr>
          </a:p>
        </p:txBody>
      </p:sp>
      <p:sp>
        <p:nvSpPr>
          <p:cNvPr id="133" name="Google Shape;133;p8:notes"/>
          <p:cNvSpPr txBox="1"/>
          <p:nvPr/>
        </p:nvSpPr>
        <p:spPr>
          <a:xfrm>
            <a:off x="457200" y="8791575"/>
            <a:ext cx="607695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2 - </a:t>
            </a:r>
            <a:fld id="{00000000-1234-1234-1234-123412341234}" type="slidenum">
              <a:rPr lang="en-US" sz="1100" b="1" i="0" u="none">
                <a:solidFill>
                  <a:srgbClr val="000000"/>
                </a:solidFill>
                <a:latin typeface="Arial"/>
                <a:ea typeface="Arial"/>
                <a:cs typeface="Arial"/>
                <a:sym typeface="Arial"/>
              </a:rPr>
              <a:t>27</a:t>
            </a:fld>
            <a:endParaRPr/>
          </a:p>
        </p:txBody>
      </p:sp>
    </p:spTree>
    <p:extLst>
      <p:ext uri="{BB962C8B-B14F-4D97-AF65-F5344CB8AC3E}">
        <p14:creationId xmlns:p14="http://schemas.microsoft.com/office/powerpoint/2010/main" val="921942278"/>
      </p:ext>
    </p:extLst>
  </p:cSld>
  <p:clrMapOvr>
    <a:masterClrMapping/>
  </p:clrMapOvr>
</p:notes>
</file>

<file path=ppt/notesSlides/notesSlide2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6"/>
        <p:cNvGrpSpPr/>
        <p:nvPr/>
      </p:nvGrpSpPr>
      <p:grpSpPr>
        <a:xfrm>
          <a:off x="0" y="0"/>
          <a:ext cx="0" cy="0"/>
          <a:chOff x="0" y="0"/>
          <a:chExt cx="0" cy="0"/>
        </a:xfrm>
      </p:grpSpPr>
      <p:sp>
        <p:nvSpPr>
          <p:cNvPr id="2437" name="Google Shape;2437;g40a120c017_0_1840: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438" name="Google Shape;2438;g40a120c017_0_1840: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The binary version of the standard interfaces allows two generic types as input. In this example, the </a:t>
            </a:r>
            <a:r>
              <a:rPr lang="en-US" sz="1800" b="0" i="0" u="none" strike="noStrike" cap="none">
                <a:latin typeface="Courier New"/>
                <a:ea typeface="Courier New"/>
                <a:cs typeface="Courier New"/>
                <a:sym typeface="Courier New"/>
              </a:rPr>
              <a:t>BiPredicate</a:t>
            </a:r>
            <a:r>
              <a:rPr lang="en-US" sz="1800" b="0" i="0" u="none" strike="noStrike" cap="none"/>
              <a:t> takes two parameters and returns a </a:t>
            </a:r>
            <a:r>
              <a:rPr lang="en-US" sz="1800" b="0" i="0" u="none" strike="noStrike" cap="none">
                <a:latin typeface="Courier New"/>
                <a:ea typeface="Courier New"/>
                <a:cs typeface="Courier New"/>
                <a:sym typeface="Courier New"/>
              </a:rPr>
              <a:t>boolean</a:t>
            </a:r>
            <a:r>
              <a:rPr lang="en-US" sz="1800" b="0" i="0" u="none" strike="noStrike" cap="none"/>
              <a:t>.</a:t>
            </a:r>
            <a:endParaRPr/>
          </a:p>
        </p:txBody>
      </p:sp>
      <p:sp>
        <p:nvSpPr>
          <p:cNvPr id="2439" name="Google Shape;2439;g40a120c017_0_1840: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9 - </a:t>
            </a:r>
            <a:fld id="{00000000-1234-1234-1234-123412341234}" type="slidenum">
              <a:rPr lang="en-US" sz="1100" b="1" i="0" u="none">
                <a:solidFill>
                  <a:srgbClr val="000000"/>
                </a:solidFill>
                <a:latin typeface="Arial"/>
                <a:ea typeface="Arial"/>
                <a:cs typeface="Arial"/>
                <a:sym typeface="Arial"/>
              </a:rPr>
              <a:t>261</a:t>
            </a:fld>
            <a:endParaRPr/>
          </a:p>
        </p:txBody>
      </p:sp>
    </p:spTree>
    <p:extLst>
      <p:ext uri="{BB962C8B-B14F-4D97-AF65-F5344CB8AC3E}">
        <p14:creationId xmlns:p14="http://schemas.microsoft.com/office/powerpoint/2010/main" val="3971067880"/>
      </p:ext>
    </p:extLst>
  </p:cSld>
  <p:clrMapOvr>
    <a:masterClrMapping/>
  </p:clrMapOvr>
</p:notes>
</file>

<file path=ppt/notesSlides/notesSlide2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8"/>
        <p:cNvGrpSpPr/>
        <p:nvPr/>
      </p:nvGrpSpPr>
      <p:grpSpPr>
        <a:xfrm>
          <a:off x="0" y="0"/>
          <a:ext cx="0" cy="0"/>
          <a:chOff x="0" y="0"/>
          <a:chExt cx="0" cy="0"/>
        </a:xfrm>
      </p:grpSpPr>
      <p:sp>
        <p:nvSpPr>
          <p:cNvPr id="2449" name="Google Shape;2449;g40a120c017_0_1850: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450" name="Google Shape;2450;g40a120c017_0_1850: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This example takes a </a:t>
            </a:r>
            <a:r>
              <a:rPr lang="en-US" sz="1800" b="0" i="0" u="none" strike="noStrike" cap="none">
                <a:latin typeface="Courier New"/>
                <a:ea typeface="Courier New"/>
                <a:cs typeface="Courier New"/>
                <a:sym typeface="Courier New"/>
              </a:rPr>
              <a:t>SalesTxn</a:t>
            </a:r>
            <a:r>
              <a:rPr lang="en-US" sz="1800" b="0" i="0" u="none" strike="noStrike" cap="none"/>
              <a:t> and a </a:t>
            </a:r>
            <a:r>
              <a:rPr lang="en-US" sz="1800" b="0" i="0" u="none" strike="noStrike" cap="none">
                <a:latin typeface="Courier New"/>
                <a:ea typeface="Courier New"/>
                <a:cs typeface="Courier New"/>
                <a:sym typeface="Courier New"/>
              </a:rPr>
              <a:t>String</a:t>
            </a:r>
            <a:r>
              <a:rPr lang="en-US" sz="1800" b="0" i="0" u="none" strike="noStrike" cap="none"/>
              <a:t> to do a comparison and return a result. The </a:t>
            </a:r>
            <a:r>
              <a:rPr lang="en-US" sz="1800" b="0" i="0" u="none" strike="noStrike" cap="none">
                <a:latin typeface="Courier New"/>
                <a:ea typeface="Courier New"/>
                <a:cs typeface="Courier New"/>
                <a:sym typeface="Courier New"/>
              </a:rPr>
              <a:t>test</a:t>
            </a:r>
            <a:r>
              <a:rPr lang="en-US" sz="1800" b="0" i="0" u="none" strike="noStrike" cap="none"/>
              <a:t> method merely takes two parameters instead of one.</a:t>
            </a:r>
            <a:endParaRPr/>
          </a:p>
        </p:txBody>
      </p:sp>
      <p:sp>
        <p:nvSpPr>
          <p:cNvPr id="2451" name="Google Shape;2451;g40a120c017_0_1850: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9 - </a:t>
            </a:r>
            <a:fld id="{00000000-1234-1234-1234-123412341234}" type="slidenum">
              <a:rPr lang="en-US" sz="1100" b="1" i="0" u="none">
                <a:solidFill>
                  <a:srgbClr val="000000"/>
                </a:solidFill>
                <a:latin typeface="Arial"/>
                <a:ea typeface="Arial"/>
                <a:cs typeface="Arial"/>
                <a:sym typeface="Arial"/>
              </a:rPr>
              <a:t>262</a:t>
            </a:fld>
            <a:endParaRPr/>
          </a:p>
        </p:txBody>
      </p:sp>
    </p:spTree>
    <p:extLst>
      <p:ext uri="{BB962C8B-B14F-4D97-AF65-F5344CB8AC3E}">
        <p14:creationId xmlns:p14="http://schemas.microsoft.com/office/powerpoint/2010/main" val="3846840091"/>
      </p:ext>
    </p:extLst>
  </p:cSld>
  <p:clrMapOvr>
    <a:masterClrMapping/>
  </p:clrMapOvr>
</p:notes>
</file>

<file path=ppt/notesSlides/notesSlide2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7"/>
        <p:cNvGrpSpPr/>
        <p:nvPr/>
      </p:nvGrpSpPr>
      <p:grpSpPr>
        <a:xfrm>
          <a:off x="0" y="0"/>
          <a:ext cx="0" cy="0"/>
          <a:chOff x="0" y="0"/>
          <a:chExt cx="0" cy="0"/>
        </a:xfrm>
      </p:grpSpPr>
      <p:sp>
        <p:nvSpPr>
          <p:cNvPr id="2458" name="Google Shape;2458;g40a120c017_0_1857: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459" name="Google Shape;2459;g40a120c017_0_1857: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The </a:t>
            </a:r>
            <a:r>
              <a:rPr lang="en-US" sz="1800" b="0" i="0" u="none" strike="noStrike" cap="none">
                <a:latin typeface="Courier New"/>
                <a:ea typeface="Courier New"/>
                <a:cs typeface="Courier New"/>
                <a:sym typeface="Courier New"/>
              </a:rPr>
              <a:t>UnaryOperator</a:t>
            </a:r>
            <a:r>
              <a:rPr lang="en-US" sz="1800" b="0" i="0" u="none" strike="noStrike" cap="none"/>
              <a:t> takes a class as input and returns an object of the same class.</a:t>
            </a:r>
            <a:endParaRPr/>
          </a:p>
        </p:txBody>
      </p:sp>
      <p:sp>
        <p:nvSpPr>
          <p:cNvPr id="2460" name="Google Shape;2460;g40a120c017_0_1857: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9 - </a:t>
            </a:r>
            <a:fld id="{00000000-1234-1234-1234-123412341234}" type="slidenum">
              <a:rPr lang="en-US" sz="1100" b="1" i="0" u="none">
                <a:solidFill>
                  <a:srgbClr val="000000"/>
                </a:solidFill>
                <a:latin typeface="Arial"/>
                <a:ea typeface="Arial"/>
                <a:cs typeface="Arial"/>
                <a:sym typeface="Arial"/>
              </a:rPr>
              <a:t>263</a:t>
            </a:fld>
            <a:endParaRPr/>
          </a:p>
        </p:txBody>
      </p:sp>
    </p:spTree>
    <p:extLst>
      <p:ext uri="{BB962C8B-B14F-4D97-AF65-F5344CB8AC3E}">
        <p14:creationId xmlns:p14="http://schemas.microsoft.com/office/powerpoint/2010/main" val="812553394"/>
      </p:ext>
    </p:extLst>
  </p:cSld>
  <p:clrMapOvr>
    <a:masterClrMapping/>
  </p:clrMapOvr>
</p:notes>
</file>

<file path=ppt/notesSlides/notesSlide2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9"/>
        <p:cNvGrpSpPr/>
        <p:nvPr/>
      </p:nvGrpSpPr>
      <p:grpSpPr>
        <a:xfrm>
          <a:off x="0" y="0"/>
          <a:ext cx="0" cy="0"/>
          <a:chOff x="0" y="0"/>
          <a:chExt cx="0" cy="0"/>
        </a:xfrm>
      </p:grpSpPr>
      <p:sp>
        <p:nvSpPr>
          <p:cNvPr id="2470" name="Google Shape;2470;g40a120c017_0_1867: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471" name="Google Shape;2471;g40a120c017_0_1867: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The </a:t>
            </a:r>
            <a:r>
              <a:rPr lang="en-US" sz="1800" b="0" i="0" u="none" strike="noStrike" cap="none">
                <a:latin typeface="Courier New"/>
                <a:ea typeface="Courier New"/>
                <a:cs typeface="Courier New"/>
                <a:sym typeface="Courier New"/>
              </a:rPr>
              <a:t>UnaryOperator</a:t>
            </a:r>
            <a:r>
              <a:rPr lang="en-US" sz="1800" b="0" i="0" u="none" strike="noStrike" cap="none"/>
              <a:t> interface takes a generic type and returns that same type. This example takes a </a:t>
            </a:r>
            <a:r>
              <a:rPr lang="en-US" sz="1800" b="0" i="0" u="none" strike="noStrike" cap="none">
                <a:latin typeface="Courier New"/>
                <a:ea typeface="Courier New"/>
                <a:cs typeface="Courier New"/>
                <a:sym typeface="Courier New"/>
              </a:rPr>
              <a:t>String</a:t>
            </a:r>
            <a:r>
              <a:rPr lang="en-US" sz="1800" b="0" i="0" u="none" strike="noStrike" cap="none"/>
              <a:t> and returns the </a:t>
            </a:r>
            <a:r>
              <a:rPr lang="en-US" sz="1800" b="0" i="0" u="none" strike="noStrike" cap="none">
                <a:latin typeface="Courier New"/>
                <a:ea typeface="Courier New"/>
                <a:cs typeface="Courier New"/>
                <a:sym typeface="Courier New"/>
              </a:rPr>
              <a:t>String</a:t>
            </a:r>
            <a:r>
              <a:rPr lang="en-US" sz="1800" b="0" i="0" u="none" strike="noStrike" cap="none"/>
              <a:t> in uppercase.</a:t>
            </a:r>
            <a:endParaRPr/>
          </a:p>
        </p:txBody>
      </p:sp>
      <p:sp>
        <p:nvSpPr>
          <p:cNvPr id="2472" name="Google Shape;2472;g40a120c017_0_1867: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9 - </a:t>
            </a:r>
            <a:fld id="{00000000-1234-1234-1234-123412341234}" type="slidenum">
              <a:rPr lang="en-US" sz="1100" b="1" i="0" u="none">
                <a:solidFill>
                  <a:srgbClr val="000000"/>
                </a:solidFill>
                <a:latin typeface="Arial"/>
                <a:ea typeface="Arial"/>
                <a:cs typeface="Arial"/>
                <a:sym typeface="Arial"/>
              </a:rPr>
              <a:t>264</a:t>
            </a:fld>
            <a:endParaRPr/>
          </a:p>
        </p:txBody>
      </p:sp>
    </p:spTree>
    <p:extLst>
      <p:ext uri="{BB962C8B-B14F-4D97-AF65-F5344CB8AC3E}">
        <p14:creationId xmlns:p14="http://schemas.microsoft.com/office/powerpoint/2010/main" val="1397928896"/>
      </p:ext>
    </p:extLst>
  </p:cSld>
  <p:clrMapOvr>
    <a:masterClrMapping/>
  </p:clrMapOvr>
</p:notes>
</file>

<file path=ppt/notesSlides/notesSlide2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8"/>
        <p:cNvGrpSpPr/>
        <p:nvPr/>
      </p:nvGrpSpPr>
      <p:grpSpPr>
        <a:xfrm>
          <a:off x="0" y="0"/>
          <a:ext cx="0" cy="0"/>
          <a:chOff x="0" y="0"/>
          <a:chExt cx="0" cy="0"/>
        </a:xfrm>
      </p:grpSpPr>
      <p:sp>
        <p:nvSpPr>
          <p:cNvPr id="2479" name="Google Shape;2479;g40a120c017_0_1874: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480" name="Google Shape;2480;g40a120c017_0_1874: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SzPts val="1800"/>
              <a:buFont typeface="Arial"/>
              <a:buNone/>
            </a:pPr>
            <a:r>
              <a:rPr lang="en-US" sz="1800" b="0" i="0" u="none" strike="noStrike" cap="none"/>
              <a:t>When using the built-in functional interfaces, generic wildcard statements are used frequently. The two most common wildcards you will see are listed in the slide.</a:t>
            </a:r>
            <a:endParaRPr/>
          </a:p>
        </p:txBody>
      </p:sp>
      <p:sp>
        <p:nvSpPr>
          <p:cNvPr id="2481" name="Google Shape;2481;g40a120c017_0_1874: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9 - </a:t>
            </a:r>
            <a:fld id="{00000000-1234-1234-1234-123412341234}" type="slidenum">
              <a:rPr lang="en-US" sz="1100" b="1" i="0" u="none">
                <a:solidFill>
                  <a:srgbClr val="000000"/>
                </a:solidFill>
                <a:latin typeface="Arial"/>
                <a:ea typeface="Arial"/>
                <a:cs typeface="Arial"/>
                <a:sym typeface="Arial"/>
              </a:rPr>
              <a:t>265</a:t>
            </a:fld>
            <a:endParaRPr/>
          </a:p>
        </p:txBody>
      </p:sp>
    </p:spTree>
    <p:extLst>
      <p:ext uri="{BB962C8B-B14F-4D97-AF65-F5344CB8AC3E}">
        <p14:creationId xmlns:p14="http://schemas.microsoft.com/office/powerpoint/2010/main" val="3872636732"/>
      </p:ext>
    </p:extLst>
  </p:cSld>
  <p:clrMapOvr>
    <a:masterClrMapping/>
  </p:clrMapOvr>
</p:notes>
</file>

<file path=ppt/notesSlides/notesSlide2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6"/>
        <p:cNvGrpSpPr/>
        <p:nvPr/>
      </p:nvGrpSpPr>
      <p:grpSpPr>
        <a:xfrm>
          <a:off x="0" y="0"/>
          <a:ext cx="0" cy="0"/>
          <a:chOff x="0" y="0"/>
          <a:chExt cx="0" cy="0"/>
        </a:xfrm>
      </p:grpSpPr>
      <p:sp>
        <p:nvSpPr>
          <p:cNvPr id="2487" name="Google Shape;2487;g40a120c017_0_1880: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9 - </a:t>
            </a:r>
            <a:fld id="{00000000-1234-1234-1234-123412341234}" type="slidenum">
              <a:rPr lang="en-US" sz="1100" b="1" i="0" u="none">
                <a:solidFill>
                  <a:srgbClr val="000000"/>
                </a:solidFill>
                <a:latin typeface="Arial"/>
                <a:ea typeface="Arial"/>
                <a:cs typeface="Arial"/>
                <a:sym typeface="Arial"/>
              </a:rPr>
              <a:t>266</a:t>
            </a:fld>
            <a:endParaRPr/>
          </a:p>
        </p:txBody>
      </p:sp>
      <p:sp>
        <p:nvSpPr>
          <p:cNvPr id="2488" name="Google Shape;2488;g40a120c017_0_1880: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489" name="Google Shape;2489;g40a120c017_0_1880: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None/>
            </a:pPr>
            <a:endParaRPr sz="1800" b="0" i="0" u="none" strike="noStrike" cap="none"/>
          </a:p>
        </p:txBody>
      </p:sp>
    </p:spTree>
    <p:extLst>
      <p:ext uri="{BB962C8B-B14F-4D97-AF65-F5344CB8AC3E}">
        <p14:creationId xmlns:p14="http://schemas.microsoft.com/office/powerpoint/2010/main" val="3176499157"/>
      </p:ext>
    </p:extLst>
  </p:cSld>
  <p:clrMapOvr>
    <a:masterClrMapping/>
  </p:clrMapOvr>
</p:notes>
</file>

<file path=ppt/notesSlides/notesSlide2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5"/>
        <p:cNvGrpSpPr/>
        <p:nvPr/>
      </p:nvGrpSpPr>
      <p:grpSpPr>
        <a:xfrm>
          <a:off x="0" y="0"/>
          <a:ext cx="0" cy="0"/>
          <a:chOff x="0" y="0"/>
          <a:chExt cx="0" cy="0"/>
        </a:xfrm>
      </p:grpSpPr>
      <p:sp>
        <p:nvSpPr>
          <p:cNvPr id="2496" name="Google Shape;2496;g40a120c017_0_1887: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9 - </a:t>
            </a:r>
            <a:fld id="{00000000-1234-1234-1234-123412341234}" type="slidenum">
              <a:rPr lang="en-US" sz="1100" b="1" i="0" u="none">
                <a:solidFill>
                  <a:srgbClr val="000000"/>
                </a:solidFill>
                <a:latin typeface="Arial"/>
                <a:ea typeface="Arial"/>
                <a:cs typeface="Arial"/>
                <a:sym typeface="Arial"/>
              </a:rPr>
              <a:t>267</a:t>
            </a:fld>
            <a:endParaRPr/>
          </a:p>
        </p:txBody>
      </p:sp>
      <p:sp>
        <p:nvSpPr>
          <p:cNvPr id="2497" name="Google Shape;2497;g40a120c017_0_1887: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498" name="Google Shape;2498;g40a120c017_0_1887: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None/>
            </a:pPr>
            <a:endParaRPr sz="1800" b="0" i="0" u="none" strike="noStrike" cap="none"/>
          </a:p>
        </p:txBody>
      </p:sp>
    </p:spTree>
    <p:extLst>
      <p:ext uri="{BB962C8B-B14F-4D97-AF65-F5344CB8AC3E}">
        <p14:creationId xmlns:p14="http://schemas.microsoft.com/office/powerpoint/2010/main" val="359662261"/>
      </p:ext>
    </p:extLst>
  </p:cSld>
  <p:clrMapOvr>
    <a:masterClrMapping/>
  </p:clrMapOvr>
</p:notes>
</file>

<file path=ppt/notesSlides/notesSlide2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3"/>
        <p:cNvGrpSpPr/>
        <p:nvPr/>
      </p:nvGrpSpPr>
      <p:grpSpPr>
        <a:xfrm>
          <a:off x="0" y="0"/>
          <a:ext cx="0" cy="0"/>
          <a:chOff x="0" y="0"/>
          <a:chExt cx="0" cy="0"/>
        </a:xfrm>
      </p:grpSpPr>
      <p:sp>
        <p:nvSpPr>
          <p:cNvPr id="2504" name="Google Shape;2504;g40a120c017_0_1926: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505" name="Google Shape;2505;g40a120c017_0_1926: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None/>
            </a:pPr>
            <a:endParaRPr sz="1800" b="0" i="0" u="none" strike="noStrike" cap="none"/>
          </a:p>
        </p:txBody>
      </p:sp>
    </p:spTree>
    <p:extLst>
      <p:ext uri="{BB962C8B-B14F-4D97-AF65-F5344CB8AC3E}">
        <p14:creationId xmlns:p14="http://schemas.microsoft.com/office/powerpoint/2010/main" val="2092250449"/>
      </p:ext>
    </p:extLst>
  </p:cSld>
  <p:clrMapOvr>
    <a:masterClrMapping/>
  </p:clrMapOvr>
</p:notes>
</file>

<file path=ppt/notesSlides/notesSlide2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8"/>
        <p:cNvGrpSpPr/>
        <p:nvPr/>
      </p:nvGrpSpPr>
      <p:grpSpPr>
        <a:xfrm>
          <a:off x="0" y="0"/>
          <a:ext cx="0" cy="0"/>
          <a:chOff x="0" y="0"/>
          <a:chExt cx="0" cy="0"/>
        </a:xfrm>
      </p:grpSpPr>
      <p:sp>
        <p:nvSpPr>
          <p:cNvPr id="2509" name="Google Shape;2509;g40a120c017_0_1930: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strike="noStrike" cap="none">
                <a:solidFill>
                  <a:srgbClr val="000000"/>
                </a:solidFill>
                <a:latin typeface="Arial"/>
                <a:ea typeface="Arial"/>
                <a:cs typeface="Arial"/>
                <a:sym typeface="Arial"/>
              </a:rPr>
              <a:t>Java SE 8 Programming   10 - </a:t>
            </a:r>
            <a:fld id="{00000000-1234-1234-1234-123412341234}" type="slidenum">
              <a:rPr lang="en-US" sz="1100" b="1" i="0" u="none" strike="noStrike" cap="none">
                <a:solidFill>
                  <a:srgbClr val="000000"/>
                </a:solidFill>
                <a:latin typeface="Arial"/>
                <a:ea typeface="Arial"/>
                <a:cs typeface="Arial"/>
                <a:sym typeface="Arial"/>
              </a:rPr>
              <a:t>269</a:t>
            </a:fld>
            <a:endParaRPr/>
          </a:p>
        </p:txBody>
      </p:sp>
      <p:sp>
        <p:nvSpPr>
          <p:cNvPr id="2510" name="Google Shape;2510;g40a120c017_0_1930: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511" name="Google Shape;2511;g40a120c017_0_1930: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None/>
            </a:pPr>
            <a:endParaRPr sz="1800" b="0" i="0" u="none" strike="noStrike" cap="none"/>
          </a:p>
        </p:txBody>
      </p:sp>
    </p:spTree>
    <p:extLst>
      <p:ext uri="{BB962C8B-B14F-4D97-AF65-F5344CB8AC3E}">
        <p14:creationId xmlns:p14="http://schemas.microsoft.com/office/powerpoint/2010/main" val="707776190"/>
      </p:ext>
    </p:extLst>
  </p:cSld>
  <p:clrMapOvr>
    <a:masterClrMapping/>
  </p:clrMapOvr>
</p:notes>
</file>

<file path=ppt/notesSlides/notesSlide2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6"/>
        <p:cNvGrpSpPr/>
        <p:nvPr/>
      </p:nvGrpSpPr>
      <p:grpSpPr>
        <a:xfrm>
          <a:off x="0" y="0"/>
          <a:ext cx="0" cy="0"/>
          <a:chOff x="0" y="0"/>
          <a:chExt cx="0" cy="0"/>
        </a:xfrm>
      </p:grpSpPr>
      <p:sp>
        <p:nvSpPr>
          <p:cNvPr id="2517" name="Google Shape;2517;g40a120c017_0_1936: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A stream pipeline consists of a source, zero or more intermediate operations (which transform a stream into another stream), and a terminal operation that ends the use of a stream.</a:t>
            </a:r>
            <a:endParaRPr/>
          </a:p>
          <a:p>
            <a:pPr marL="0" marR="0" lvl="1" indent="0" algn="l" rtl="0">
              <a:spcBef>
                <a:spcPts val="0"/>
              </a:spcBef>
              <a:spcAft>
                <a:spcPts val="0"/>
              </a:spcAft>
              <a:buSzPts val="1800"/>
              <a:buFont typeface="Arial"/>
              <a:buNone/>
            </a:pPr>
            <a:r>
              <a:rPr lang="en-US" sz="1800" b="0" i="0" u="none" strike="noStrike" cap="none"/>
              <a:t>To perform a computation, stream operations are composed into a stream pipeline. </a:t>
            </a:r>
            <a:endParaRPr/>
          </a:p>
          <a:p>
            <a:pPr marL="0" marR="0" lvl="1" indent="0" algn="l" rtl="0">
              <a:spcBef>
                <a:spcPts val="0"/>
              </a:spcBef>
              <a:spcAft>
                <a:spcPts val="0"/>
              </a:spcAft>
              <a:buSzPts val="1800"/>
              <a:buFont typeface="Arial"/>
              <a:buNone/>
            </a:pPr>
            <a:r>
              <a:rPr lang="en-US" sz="1800" b="0" i="0" u="none" strike="noStrike" cap="none"/>
              <a:t>A stream pipeline consists of:</a:t>
            </a:r>
            <a:endParaRPr/>
          </a:p>
          <a:p>
            <a:pPr marL="0" marR="0" lvl="2" indent="0" algn="l" rtl="0">
              <a:spcBef>
                <a:spcPts val="0"/>
              </a:spcBef>
              <a:spcAft>
                <a:spcPts val="0"/>
              </a:spcAft>
              <a:buSzPts val="1800"/>
              <a:buFont typeface="Arial"/>
              <a:buNone/>
            </a:pPr>
            <a:r>
              <a:rPr lang="en-US" sz="1800" b="0" i="0" u="none" strike="noStrike" cap="none"/>
              <a:t>A source: An array, a collection, a generator function, an I/O channel</a:t>
            </a:r>
            <a:endParaRPr/>
          </a:p>
          <a:p>
            <a:pPr marL="0" marR="0" lvl="2" indent="0" algn="l" rtl="0">
              <a:spcBef>
                <a:spcPts val="0"/>
              </a:spcBef>
              <a:spcAft>
                <a:spcPts val="0"/>
              </a:spcAft>
              <a:buSzPts val="1800"/>
              <a:buFont typeface="Arial"/>
              <a:buNone/>
            </a:pPr>
            <a:r>
              <a:rPr lang="en-US" sz="1800" b="0" i="0" u="none" strike="noStrike" cap="none"/>
              <a:t>Zero or more intermediate operations, which transform a stream into another stream</a:t>
            </a:r>
            <a:endParaRPr/>
          </a:p>
          <a:p>
            <a:pPr marL="0" marR="0" lvl="4" indent="0" algn="l" rtl="0">
              <a:spcBef>
                <a:spcPts val="0"/>
              </a:spcBef>
              <a:spcAft>
                <a:spcPts val="0"/>
              </a:spcAft>
              <a:buSzPts val="1800"/>
              <a:buFont typeface="Arial"/>
              <a:buNone/>
            </a:pPr>
            <a:r>
              <a:rPr lang="en-US" sz="1800" b="0" i="0" u="none" strike="noStrike" cap="none"/>
              <a:t>filter(Predicate)</a:t>
            </a:r>
            <a:endParaRPr/>
          </a:p>
          <a:p>
            <a:pPr marL="0" marR="0" lvl="2" indent="0" algn="l" rtl="0">
              <a:spcBef>
                <a:spcPts val="0"/>
              </a:spcBef>
              <a:spcAft>
                <a:spcPts val="0"/>
              </a:spcAft>
              <a:buSzPts val="1800"/>
              <a:buFont typeface="Arial"/>
              <a:buNone/>
            </a:pPr>
            <a:r>
              <a:rPr lang="en-US" sz="1800" b="0" i="0" u="none" strike="noStrike" cap="none"/>
              <a:t>A terminal operation, which produces a result or side effect</a:t>
            </a:r>
            <a:endParaRPr/>
          </a:p>
          <a:p>
            <a:pPr marL="0" marR="0" lvl="4" indent="0" algn="l" rtl="0">
              <a:spcBef>
                <a:spcPts val="0"/>
              </a:spcBef>
              <a:spcAft>
                <a:spcPts val="0"/>
              </a:spcAft>
              <a:buSzPts val="1800"/>
              <a:buFont typeface="Arial"/>
              <a:buNone/>
            </a:pPr>
            <a:r>
              <a:rPr lang="en-US" sz="1800" b="0" i="0" u="none" strike="noStrike" cap="none"/>
              <a:t>count()</a:t>
            </a:r>
            <a:r>
              <a:rPr lang="en-US" sz="1800" b="0" i="0" u="none" strike="noStrike" cap="none">
                <a:latin typeface="Arial"/>
                <a:ea typeface="Arial"/>
                <a:cs typeface="Arial"/>
                <a:sym typeface="Arial"/>
              </a:rPr>
              <a:t> or </a:t>
            </a:r>
            <a:r>
              <a:rPr lang="en-US" sz="1800" b="0" i="0" u="none" strike="noStrike" cap="none"/>
              <a:t>forEach(Consumer)</a:t>
            </a:r>
            <a:endParaRPr sz="1800" b="0" i="0" u="none" strike="noStrike" cap="none">
              <a:latin typeface="Arial"/>
              <a:ea typeface="Arial"/>
              <a:cs typeface="Arial"/>
              <a:sym typeface="Arial"/>
            </a:endParaRPr>
          </a:p>
          <a:p>
            <a:pPr marL="0" marR="0" lvl="1" indent="0" algn="l" rtl="0">
              <a:spcBef>
                <a:spcPts val="0"/>
              </a:spcBef>
              <a:spcAft>
                <a:spcPts val="0"/>
              </a:spcAft>
              <a:buSzPts val="1800"/>
              <a:buFont typeface="Arial"/>
              <a:buNone/>
            </a:pPr>
            <a:r>
              <a:rPr lang="en-US" sz="1800" b="0" i="0" u="none" strike="noStrike" cap="none"/>
              <a:t>Streams may be lazy. Computation on the source data is performed only when the terminal operation is initiated, and source elements are consumed only as needed. </a:t>
            </a:r>
            <a:endParaRPr/>
          </a:p>
          <a:p>
            <a:pPr marL="0" marR="0" lvl="1" indent="0" algn="l" rtl="0">
              <a:spcBef>
                <a:spcPts val="0"/>
              </a:spcBef>
              <a:spcAft>
                <a:spcPts val="0"/>
              </a:spcAft>
              <a:buSzPts val="1800"/>
              <a:buFont typeface="Arial"/>
              <a:buNone/>
            </a:pPr>
            <a:endParaRPr sz="1800" b="0" i="0" u="none" strike="noStrike" cap="none"/>
          </a:p>
          <a:p>
            <a:pPr marL="0" marR="0" lvl="0" indent="0" algn="l" rtl="0">
              <a:spcBef>
                <a:spcPts val="0"/>
              </a:spcBef>
              <a:spcAft>
                <a:spcPts val="0"/>
              </a:spcAft>
              <a:buNone/>
            </a:pPr>
            <a:endParaRPr sz="1800" b="0" i="0" u="none" strike="noStrike" cap="none"/>
          </a:p>
        </p:txBody>
      </p:sp>
      <p:sp>
        <p:nvSpPr>
          <p:cNvPr id="2518" name="Google Shape;2518;g40a120c017_0_1936: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strike="noStrike" cap="none">
                <a:solidFill>
                  <a:srgbClr val="000000"/>
                </a:solidFill>
                <a:latin typeface="Arial"/>
                <a:ea typeface="Arial"/>
                <a:cs typeface="Arial"/>
                <a:sym typeface="Arial"/>
              </a:rPr>
              <a:t>Java SE 8 Programming   10 - </a:t>
            </a:r>
            <a:fld id="{00000000-1234-1234-1234-123412341234}" type="slidenum">
              <a:rPr lang="en-US" sz="1100" b="1" i="0" u="none" strike="noStrike" cap="none">
                <a:solidFill>
                  <a:srgbClr val="000000"/>
                </a:solidFill>
                <a:latin typeface="Arial"/>
                <a:ea typeface="Arial"/>
                <a:cs typeface="Arial"/>
                <a:sym typeface="Arial"/>
              </a:rPr>
              <a:t>270</a:t>
            </a:fld>
            <a:endParaRPr/>
          </a:p>
        </p:txBody>
      </p:sp>
      <p:sp>
        <p:nvSpPr>
          <p:cNvPr id="2519" name="Google Shape;2519;g40a120c017_0_1936: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232971776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9: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42" name="Google Shape;142;p9:notes"/>
          <p:cNvSpPr txBox="1">
            <a:spLocks noGrp="1"/>
          </p:cNvSpPr>
          <p:nvPr>
            <p:ph type="body" idx="1"/>
          </p:nvPr>
        </p:nvSpPr>
        <p:spPr>
          <a:xfrm>
            <a:off x="547687" y="5278437"/>
            <a:ext cx="5942012" cy="3198812"/>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Java fields (variables) and methods have a class scope defined by the opening left curly brace and ending at the closing right curly brace.</a:t>
            </a:r>
            <a:endParaRPr/>
          </a:p>
          <a:p>
            <a:pPr marL="0" marR="0" lvl="1" indent="0" algn="l" rtl="0">
              <a:spcBef>
                <a:spcPts val="0"/>
              </a:spcBef>
              <a:spcAft>
                <a:spcPts val="0"/>
              </a:spcAft>
              <a:buSzPts val="1800"/>
              <a:buFont typeface="Arial"/>
              <a:buNone/>
            </a:pPr>
            <a:r>
              <a:rPr lang="en-US" sz="1800" b="0" i="0" u="none" strike="noStrike" cap="none"/>
              <a:t>Class scope allows any method in the class to call or invoke any other method in the class. Class scope also allows any method to access any field in the class.</a:t>
            </a:r>
            <a:endParaRPr/>
          </a:p>
          <a:p>
            <a:pPr marL="0" marR="0" lvl="1" indent="0" algn="l" rtl="0">
              <a:spcBef>
                <a:spcPts val="0"/>
              </a:spcBef>
              <a:spcAft>
                <a:spcPts val="0"/>
              </a:spcAft>
              <a:buSzPts val="1800"/>
              <a:buFont typeface="Arial"/>
              <a:buNone/>
            </a:pPr>
            <a:r>
              <a:rPr lang="en-US" sz="1800" b="0" i="0" u="none" strike="noStrike" cap="none"/>
              <a:t>Code blocks are always defined by using braces </a:t>
            </a:r>
            <a:r>
              <a:rPr lang="en-US" sz="1800" b="0" i="0" u="none" strike="noStrike" cap="none">
                <a:latin typeface="Courier New"/>
                <a:ea typeface="Courier New"/>
                <a:cs typeface="Courier New"/>
                <a:sym typeface="Courier New"/>
              </a:rPr>
              <a:t>{}</a:t>
            </a:r>
            <a:r>
              <a:rPr lang="en-US" sz="1800" b="0" i="0" u="none" strike="noStrike" cap="none"/>
              <a:t>. A block is executed by executing each of the statements defined within the block in order from first to last (left to right). </a:t>
            </a:r>
            <a:endParaRPr/>
          </a:p>
          <a:p>
            <a:pPr marL="0" marR="0" lvl="1" indent="0" algn="l" rtl="0">
              <a:spcBef>
                <a:spcPts val="0"/>
              </a:spcBef>
              <a:spcAft>
                <a:spcPts val="0"/>
              </a:spcAft>
              <a:buSzPts val="1800"/>
              <a:buFont typeface="Arial"/>
              <a:buNone/>
            </a:pPr>
            <a:r>
              <a:rPr lang="en-US" sz="1800" b="0" i="0" u="none" strike="noStrike" cap="none"/>
              <a:t>The Java compiler discards unnecessary white space in a line of code. Line indentation is not required but makes the code much more readable. In this course, the line indentation is four spaces, which is the default line indentation used by the NetBeans IDE.</a:t>
            </a:r>
            <a:endParaRPr/>
          </a:p>
          <a:p>
            <a:pPr marL="0" marR="0" lvl="1" indent="0" algn="l" rtl="0">
              <a:spcBef>
                <a:spcPts val="0"/>
              </a:spcBef>
              <a:spcAft>
                <a:spcPts val="0"/>
              </a:spcAft>
              <a:buSzPts val="1800"/>
              <a:buFont typeface="Arial"/>
              <a:buNone/>
            </a:pPr>
            <a:endParaRPr sz="1800" b="0" i="0" u="none" strike="noStrike" cap="none"/>
          </a:p>
          <a:p>
            <a:pPr marL="0" marR="0" lvl="0" indent="0" algn="l" rtl="0">
              <a:spcBef>
                <a:spcPts val="0"/>
              </a:spcBef>
              <a:spcAft>
                <a:spcPts val="0"/>
              </a:spcAft>
              <a:buNone/>
            </a:pPr>
            <a:endParaRPr sz="1800" b="0" i="0" u="none" strike="noStrike" cap="none"/>
          </a:p>
        </p:txBody>
      </p:sp>
      <p:sp>
        <p:nvSpPr>
          <p:cNvPr id="143" name="Google Shape;143;p9:notes"/>
          <p:cNvSpPr txBox="1"/>
          <p:nvPr/>
        </p:nvSpPr>
        <p:spPr>
          <a:xfrm>
            <a:off x="457200" y="8791575"/>
            <a:ext cx="607695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2 - </a:t>
            </a:r>
            <a:fld id="{00000000-1234-1234-1234-123412341234}" type="slidenum">
              <a:rPr lang="en-US" sz="1100" b="1" i="0" u="none">
                <a:solidFill>
                  <a:srgbClr val="000000"/>
                </a:solidFill>
                <a:latin typeface="Arial"/>
                <a:ea typeface="Arial"/>
                <a:cs typeface="Arial"/>
                <a:sym typeface="Arial"/>
              </a:rPr>
              <a:t>28</a:t>
            </a:fld>
            <a:endParaRPr/>
          </a:p>
        </p:txBody>
      </p:sp>
    </p:spTree>
    <p:extLst>
      <p:ext uri="{BB962C8B-B14F-4D97-AF65-F5344CB8AC3E}">
        <p14:creationId xmlns:p14="http://schemas.microsoft.com/office/powerpoint/2010/main" val="3496785238"/>
      </p:ext>
    </p:extLst>
  </p:cSld>
  <p:clrMapOvr>
    <a:masterClrMapping/>
  </p:clrMapOvr>
</p:notes>
</file>

<file path=ppt/notesSlides/notesSlide2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5"/>
        <p:cNvGrpSpPr/>
        <p:nvPr/>
      </p:nvGrpSpPr>
      <p:grpSpPr>
        <a:xfrm>
          <a:off x="0" y="0"/>
          <a:ext cx="0" cy="0"/>
          <a:chOff x="0" y="0"/>
          <a:chExt cx="0" cy="0"/>
        </a:xfrm>
      </p:grpSpPr>
      <p:sp>
        <p:nvSpPr>
          <p:cNvPr id="2526" name="Google Shape;2526;g40a120c017_0_1943: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527" name="Google Shape;2527;g40a120c017_0_1943: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The above is a list of stream methods by their operation type.</a:t>
            </a:r>
            <a:endParaRPr/>
          </a:p>
        </p:txBody>
      </p:sp>
      <p:sp>
        <p:nvSpPr>
          <p:cNvPr id="2528" name="Google Shape;2528;g40a120c017_0_1943: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strike="noStrike" cap="none">
                <a:solidFill>
                  <a:srgbClr val="000000"/>
                </a:solidFill>
                <a:latin typeface="Arial"/>
                <a:ea typeface="Arial"/>
                <a:cs typeface="Arial"/>
                <a:sym typeface="Arial"/>
              </a:rPr>
              <a:t>Java SE 8 Programming   10 - </a:t>
            </a:r>
            <a:fld id="{00000000-1234-1234-1234-123412341234}" type="slidenum">
              <a:rPr lang="en-US" sz="1100" b="1" i="0" u="none" strike="noStrike" cap="none">
                <a:solidFill>
                  <a:srgbClr val="000000"/>
                </a:solidFill>
                <a:latin typeface="Arial"/>
                <a:ea typeface="Arial"/>
                <a:cs typeface="Arial"/>
                <a:sym typeface="Arial"/>
              </a:rPr>
              <a:t>271</a:t>
            </a:fld>
            <a:endParaRPr/>
          </a:p>
        </p:txBody>
      </p:sp>
    </p:spTree>
    <p:extLst>
      <p:ext uri="{BB962C8B-B14F-4D97-AF65-F5344CB8AC3E}">
        <p14:creationId xmlns:p14="http://schemas.microsoft.com/office/powerpoint/2010/main" val="1642222088"/>
      </p:ext>
    </p:extLst>
  </p:cSld>
  <p:clrMapOvr>
    <a:masterClrMapping/>
  </p:clrMapOvr>
</p:notes>
</file>

<file path=ppt/notesSlides/notesSlide2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3"/>
        <p:cNvGrpSpPr/>
        <p:nvPr/>
      </p:nvGrpSpPr>
      <p:grpSpPr>
        <a:xfrm>
          <a:off x="0" y="0"/>
          <a:ext cx="0" cy="0"/>
          <a:chOff x="0" y="0"/>
          <a:chExt cx="0" cy="0"/>
        </a:xfrm>
      </p:grpSpPr>
      <p:sp>
        <p:nvSpPr>
          <p:cNvPr id="2534" name="Google Shape;2534;g40a120c017_0_1949: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535" name="Google Shape;2535;g40a120c017_0_1949: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The map method is typically used to extract data from a field and perform a calculation or operation. The results of the mapping operation are returned as a stream.</a:t>
            </a:r>
            <a:endParaRPr/>
          </a:p>
        </p:txBody>
      </p:sp>
      <p:sp>
        <p:nvSpPr>
          <p:cNvPr id="2536" name="Google Shape;2536;g40a120c017_0_1949: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strike="noStrike" cap="none">
                <a:solidFill>
                  <a:srgbClr val="000000"/>
                </a:solidFill>
                <a:latin typeface="Arial"/>
                <a:ea typeface="Arial"/>
                <a:cs typeface="Arial"/>
                <a:sym typeface="Arial"/>
              </a:rPr>
              <a:t>Java SE 8 Programming   10 - </a:t>
            </a:r>
            <a:fld id="{00000000-1234-1234-1234-123412341234}" type="slidenum">
              <a:rPr lang="en-US" sz="1100" b="1" i="0" u="none" strike="noStrike" cap="none">
                <a:solidFill>
                  <a:srgbClr val="000000"/>
                </a:solidFill>
                <a:latin typeface="Arial"/>
                <a:ea typeface="Arial"/>
                <a:cs typeface="Arial"/>
                <a:sym typeface="Arial"/>
              </a:rPr>
              <a:t>272</a:t>
            </a:fld>
            <a:endParaRPr/>
          </a:p>
        </p:txBody>
      </p:sp>
    </p:spTree>
    <p:extLst>
      <p:ext uri="{BB962C8B-B14F-4D97-AF65-F5344CB8AC3E}">
        <p14:creationId xmlns:p14="http://schemas.microsoft.com/office/powerpoint/2010/main" val="1264515495"/>
      </p:ext>
    </p:extLst>
  </p:cSld>
  <p:clrMapOvr>
    <a:masterClrMapping/>
  </p:clrMapOvr>
</p:notes>
</file>

<file path=ppt/notesSlides/notesSlide2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1"/>
        <p:cNvGrpSpPr/>
        <p:nvPr/>
      </p:nvGrpSpPr>
      <p:grpSpPr>
        <a:xfrm>
          <a:off x="0" y="0"/>
          <a:ext cx="0" cy="0"/>
          <a:chOff x="0" y="0"/>
          <a:chExt cx="0" cy="0"/>
        </a:xfrm>
      </p:grpSpPr>
      <p:sp>
        <p:nvSpPr>
          <p:cNvPr id="2542" name="Google Shape;2542;g40a120c017_0_1955: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543" name="Google Shape;2543;g40a120c017_0_1955: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The </a:t>
            </a:r>
            <a:r>
              <a:rPr lang="en-US" sz="1800" b="0" i="0" u="none" strike="noStrike" cap="none">
                <a:latin typeface="Courier New"/>
                <a:ea typeface="Courier New"/>
                <a:cs typeface="Courier New"/>
                <a:sym typeface="Courier New"/>
              </a:rPr>
              <a:t>peek</a:t>
            </a:r>
            <a:r>
              <a:rPr lang="en-US" sz="1800" b="0" i="0" u="none" strike="noStrike" cap="none"/>
              <a:t> method of the </a:t>
            </a:r>
            <a:r>
              <a:rPr lang="en-US" sz="1800" b="0" i="0" u="none" strike="noStrike" cap="none">
                <a:latin typeface="Courier New"/>
                <a:ea typeface="Courier New"/>
                <a:cs typeface="Courier New"/>
                <a:sym typeface="Courier New"/>
              </a:rPr>
              <a:t>Stream</a:t>
            </a:r>
            <a:r>
              <a:rPr lang="en-US" sz="1800" b="0" i="0" u="none" strike="noStrike" cap="none"/>
              <a:t> class allows you to look at element data in the stream. After </a:t>
            </a:r>
            <a:r>
              <a:rPr lang="en-US" sz="1800" b="0" i="0" u="none" strike="noStrike" cap="none">
                <a:latin typeface="Courier New"/>
                <a:ea typeface="Courier New"/>
                <a:cs typeface="Courier New"/>
                <a:sym typeface="Courier New"/>
              </a:rPr>
              <a:t>peek</a:t>
            </a:r>
            <a:r>
              <a:rPr lang="en-US" sz="1800" b="0" i="0" u="none" strike="noStrike" cap="none"/>
              <a:t> is called, all elements in the current stream are returned to the stream and are available to the next stream in the pipeline. </a:t>
            </a:r>
            <a:endParaRPr/>
          </a:p>
          <a:p>
            <a:pPr marL="0" marR="0" lvl="1" indent="0" algn="l" rtl="0">
              <a:spcBef>
                <a:spcPts val="0"/>
              </a:spcBef>
              <a:spcAft>
                <a:spcPts val="0"/>
              </a:spcAft>
              <a:buSzPts val="1800"/>
              <a:buFont typeface="Arial"/>
              <a:buNone/>
            </a:pPr>
            <a:r>
              <a:rPr lang="en-US" sz="1800" b="1" i="0" u="none" strike="noStrike" cap="none"/>
              <a:t>Caution:</a:t>
            </a:r>
            <a:r>
              <a:rPr lang="en-US" sz="1800" b="0" i="0" u="none" strike="noStrike" cap="none"/>
              <a:t> With the </a:t>
            </a:r>
            <a:r>
              <a:rPr lang="en-US" sz="1800" b="0" i="0" u="none" strike="noStrike" cap="none">
                <a:latin typeface="Courier New"/>
                <a:ea typeface="Courier New"/>
                <a:cs typeface="Courier New"/>
                <a:sym typeface="Courier New"/>
              </a:rPr>
              <a:t>peek</a:t>
            </a:r>
            <a:r>
              <a:rPr lang="en-US" sz="1800" b="0" i="0" u="none" strike="noStrike" cap="none"/>
              <a:t> method, you can change element data in the stream. Any changes will be made to the underlying collection. However, this would not be a best </a:t>
            </a:r>
            <a:r>
              <a:rPr lang="en-US"/>
              <a:t>Lab </a:t>
            </a:r>
            <a:r>
              <a:rPr lang="en-US" sz="1800" b="0" i="0" u="none" strike="noStrike" cap="none"/>
              <a:t>as the data would not be accessed in a thread-safe manner. Manipulating the data in this way is strongly discouraged.</a:t>
            </a:r>
            <a:endParaRPr/>
          </a:p>
          <a:p>
            <a:pPr marL="0" marR="0" lvl="0" indent="0" algn="l" rtl="0">
              <a:spcBef>
                <a:spcPts val="0"/>
              </a:spcBef>
              <a:spcAft>
                <a:spcPts val="0"/>
              </a:spcAft>
              <a:buNone/>
            </a:pPr>
            <a:endParaRPr sz="1800" b="0" i="0" u="none" strike="noStrike" cap="none"/>
          </a:p>
        </p:txBody>
      </p:sp>
      <p:sp>
        <p:nvSpPr>
          <p:cNvPr id="2544" name="Google Shape;2544;g40a120c017_0_1955: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strike="noStrike" cap="none">
                <a:solidFill>
                  <a:srgbClr val="000000"/>
                </a:solidFill>
                <a:latin typeface="Arial"/>
                <a:ea typeface="Arial"/>
                <a:cs typeface="Arial"/>
                <a:sym typeface="Arial"/>
              </a:rPr>
              <a:t>Java SE 8 Programming   10 - </a:t>
            </a:r>
            <a:fld id="{00000000-1234-1234-1234-123412341234}" type="slidenum">
              <a:rPr lang="en-US" sz="1100" b="1" i="0" u="none" strike="noStrike" cap="none">
                <a:solidFill>
                  <a:srgbClr val="000000"/>
                </a:solidFill>
                <a:latin typeface="Arial"/>
                <a:ea typeface="Arial"/>
                <a:cs typeface="Arial"/>
                <a:sym typeface="Arial"/>
              </a:rPr>
              <a:t>273</a:t>
            </a:fld>
            <a:endParaRPr/>
          </a:p>
        </p:txBody>
      </p:sp>
    </p:spTree>
    <p:extLst>
      <p:ext uri="{BB962C8B-B14F-4D97-AF65-F5344CB8AC3E}">
        <p14:creationId xmlns:p14="http://schemas.microsoft.com/office/powerpoint/2010/main" val="2060770864"/>
      </p:ext>
    </p:extLst>
  </p:cSld>
  <p:clrMapOvr>
    <a:masterClrMapping/>
  </p:clrMapOvr>
</p:notes>
</file>

<file path=ppt/notesSlides/notesSlide2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9"/>
        <p:cNvGrpSpPr/>
        <p:nvPr/>
      </p:nvGrpSpPr>
      <p:grpSpPr>
        <a:xfrm>
          <a:off x="0" y="0"/>
          <a:ext cx="0" cy="0"/>
          <a:chOff x="0" y="0"/>
          <a:chExt cx="0" cy="0"/>
        </a:xfrm>
      </p:grpSpPr>
      <p:sp>
        <p:nvSpPr>
          <p:cNvPr id="2550" name="Google Shape;2550;g40a120c017_0_1961: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551" name="Google Shape;2551;g40a120c017_0_1961: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The </a:t>
            </a:r>
            <a:r>
              <a:rPr lang="en-US" sz="1800" b="0" i="0" u="none" strike="noStrike" cap="none">
                <a:latin typeface="Courier New"/>
                <a:ea typeface="Courier New"/>
                <a:cs typeface="Courier New"/>
                <a:sym typeface="Courier New"/>
              </a:rPr>
              <a:t>findFirst</a:t>
            </a:r>
            <a:r>
              <a:rPr lang="en-US" sz="1800" b="0" i="0" u="none" strike="noStrike" cap="none"/>
              <a:t> method of the </a:t>
            </a:r>
            <a:r>
              <a:rPr lang="en-US" sz="1800" b="0" i="0" u="none" strike="noStrike" cap="none">
                <a:latin typeface="Courier New"/>
                <a:ea typeface="Courier New"/>
                <a:cs typeface="Courier New"/>
                <a:sym typeface="Courier New"/>
              </a:rPr>
              <a:t>Stream</a:t>
            </a:r>
            <a:r>
              <a:rPr lang="en-US" sz="1800" b="0" i="0" u="none" strike="noStrike" cap="none"/>
              <a:t> class finds the first element in the stream specified by the filters in the pipeline. The </a:t>
            </a:r>
            <a:r>
              <a:rPr lang="en-US" sz="1800" b="0" i="0" u="none" strike="noStrike" cap="none">
                <a:latin typeface="Courier New"/>
                <a:ea typeface="Courier New"/>
                <a:cs typeface="Courier New"/>
                <a:sym typeface="Courier New"/>
              </a:rPr>
              <a:t>findFirst</a:t>
            </a:r>
            <a:r>
              <a:rPr lang="en-US" sz="1800" b="0" i="0" u="none" strike="noStrike" cap="none"/>
              <a:t> method is a terminal short-circuit operation. This means intermediate operations are performed in a lazy manner, resulting in more efficient processing of the data in the stream. A terminal operation ends the processing of a pipeline.</a:t>
            </a:r>
            <a:endParaRPr/>
          </a:p>
          <a:p>
            <a:pPr marL="0" marR="0" lvl="1" indent="0" algn="l" rtl="0">
              <a:spcBef>
                <a:spcPts val="0"/>
              </a:spcBef>
              <a:spcAft>
                <a:spcPts val="0"/>
              </a:spcAft>
              <a:buSzPts val="1800"/>
              <a:buFont typeface="Arial"/>
              <a:buNone/>
            </a:pPr>
            <a:r>
              <a:rPr lang="en-US" sz="1800" b="0" i="0" u="none" strike="noStrike" cap="none"/>
              <a:t>The </a:t>
            </a:r>
            <a:r>
              <a:rPr lang="en-US" sz="1800" b="0" i="0" u="none" strike="noStrike" cap="none">
                <a:latin typeface="Courier New"/>
                <a:ea typeface="Courier New"/>
                <a:cs typeface="Courier New"/>
                <a:sym typeface="Courier New"/>
              </a:rPr>
              <a:t>allMatch</a:t>
            </a:r>
            <a:r>
              <a:rPr lang="en-US" sz="1800" b="0" i="0" u="none" strike="noStrike" cap="none"/>
              <a:t> method returns whether all elements of this stream match the provided </a:t>
            </a:r>
            <a:r>
              <a:rPr lang="en-US" sz="1800" b="0" i="0" u="none" strike="noStrike" cap="none">
                <a:latin typeface="Courier New"/>
                <a:ea typeface="Courier New"/>
                <a:cs typeface="Courier New"/>
                <a:sym typeface="Courier New"/>
              </a:rPr>
              <a:t>predicate</a:t>
            </a:r>
            <a:r>
              <a:rPr lang="en-US" sz="1800" b="0" i="0" u="none" strike="noStrike" cap="none"/>
              <a:t>. The method may not evaluate the </a:t>
            </a:r>
            <a:r>
              <a:rPr lang="en-US" sz="1800" b="0" i="0" u="none" strike="noStrike" cap="none">
                <a:latin typeface="Courier New"/>
                <a:ea typeface="Courier New"/>
                <a:cs typeface="Courier New"/>
                <a:sym typeface="Courier New"/>
              </a:rPr>
              <a:t>predicate</a:t>
            </a:r>
            <a:r>
              <a:rPr lang="en-US" sz="1800" b="0" i="0" u="none" strike="noStrike" cap="none"/>
              <a:t> on all elements if not necessary for determining the result. If the stream is empty, </a:t>
            </a:r>
            <a:r>
              <a:rPr lang="en-US" sz="1800" b="0" i="0" u="none" strike="noStrike" cap="none">
                <a:latin typeface="Courier New"/>
                <a:ea typeface="Courier New"/>
                <a:cs typeface="Courier New"/>
                <a:sym typeface="Courier New"/>
              </a:rPr>
              <a:t>true</a:t>
            </a:r>
            <a:r>
              <a:rPr lang="en-US" sz="1800" b="0" i="0" u="none" strike="noStrike" cap="none"/>
              <a:t> is returned and the </a:t>
            </a:r>
            <a:r>
              <a:rPr lang="en-US" sz="1800" b="0" i="0" u="none" strike="noStrike" cap="none">
                <a:latin typeface="Courier New"/>
                <a:ea typeface="Courier New"/>
                <a:cs typeface="Courier New"/>
                <a:sym typeface="Courier New"/>
              </a:rPr>
              <a:t>predicate</a:t>
            </a:r>
            <a:r>
              <a:rPr lang="en-US" sz="1800" b="0" i="0" u="none" strike="noStrike" cap="none"/>
              <a:t> is not evaluated. </a:t>
            </a:r>
            <a:endParaRPr/>
          </a:p>
          <a:p>
            <a:pPr marL="0" marR="0" lvl="1" indent="0" algn="l" rtl="0">
              <a:spcBef>
                <a:spcPts val="0"/>
              </a:spcBef>
              <a:spcAft>
                <a:spcPts val="0"/>
              </a:spcAft>
              <a:buSzPts val="1800"/>
              <a:buFont typeface="Arial"/>
              <a:buNone/>
            </a:pPr>
            <a:r>
              <a:rPr lang="en-US" sz="1800" b="0" i="0" u="none" strike="noStrike" cap="none"/>
              <a:t>The </a:t>
            </a:r>
            <a:r>
              <a:rPr lang="en-US" sz="1800" b="0" i="0" u="none" strike="noStrike" cap="none">
                <a:latin typeface="Courier New"/>
                <a:ea typeface="Courier New"/>
                <a:cs typeface="Courier New"/>
                <a:sym typeface="Courier New"/>
              </a:rPr>
              <a:t>noneMatch</a:t>
            </a:r>
            <a:r>
              <a:rPr lang="en-US" sz="1800" b="0" i="0" u="none" strike="noStrike" cap="none"/>
              <a:t> method returns whether no elements of this stream match the provided </a:t>
            </a:r>
            <a:r>
              <a:rPr lang="en-US" sz="1800" b="0" i="0" u="none" strike="noStrike" cap="none">
                <a:latin typeface="Courier New"/>
                <a:ea typeface="Courier New"/>
                <a:cs typeface="Courier New"/>
                <a:sym typeface="Courier New"/>
              </a:rPr>
              <a:t>predicate</a:t>
            </a:r>
            <a:r>
              <a:rPr lang="en-US" sz="1800" b="0" i="0" u="none" strike="noStrike" cap="none"/>
              <a:t>. May not evaluate the </a:t>
            </a:r>
            <a:r>
              <a:rPr lang="en-US" sz="1800" b="0" i="0" u="none" strike="noStrike" cap="none">
                <a:latin typeface="Courier New"/>
                <a:ea typeface="Courier New"/>
                <a:cs typeface="Courier New"/>
                <a:sym typeface="Courier New"/>
              </a:rPr>
              <a:t>predicate</a:t>
            </a:r>
            <a:r>
              <a:rPr lang="en-US" sz="1800" b="0" i="0" u="none" strike="noStrike" cap="none"/>
              <a:t> on all elements if not necessary for determining the result. If the stream is empty, </a:t>
            </a:r>
            <a:r>
              <a:rPr lang="en-US" sz="1800" b="0" i="0" u="none" strike="noStrike" cap="none">
                <a:latin typeface="Courier New"/>
                <a:ea typeface="Courier New"/>
                <a:cs typeface="Courier New"/>
                <a:sym typeface="Courier New"/>
              </a:rPr>
              <a:t>true</a:t>
            </a:r>
            <a:r>
              <a:rPr lang="en-US" sz="1800" b="0" i="0" u="none" strike="noStrike" cap="none"/>
              <a:t> is returned and the </a:t>
            </a:r>
            <a:r>
              <a:rPr lang="en-US" sz="1800" b="0" i="0" u="none" strike="noStrike" cap="none">
                <a:latin typeface="Courier New"/>
                <a:ea typeface="Courier New"/>
                <a:cs typeface="Courier New"/>
                <a:sym typeface="Courier New"/>
              </a:rPr>
              <a:t>predicate</a:t>
            </a:r>
            <a:r>
              <a:rPr lang="en-US" sz="1800" b="0" i="0" u="none" strike="noStrike" cap="none"/>
              <a:t> is not evaluated. </a:t>
            </a:r>
            <a:endParaRPr/>
          </a:p>
        </p:txBody>
      </p:sp>
      <p:sp>
        <p:nvSpPr>
          <p:cNvPr id="2552" name="Google Shape;2552;g40a120c017_0_1961: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strike="noStrike" cap="none">
                <a:solidFill>
                  <a:srgbClr val="000000"/>
                </a:solidFill>
                <a:latin typeface="Arial"/>
                <a:ea typeface="Arial"/>
                <a:cs typeface="Arial"/>
                <a:sym typeface="Arial"/>
              </a:rPr>
              <a:t>Java SE 8 Programming   10 - </a:t>
            </a:r>
            <a:fld id="{00000000-1234-1234-1234-123412341234}" type="slidenum">
              <a:rPr lang="en-US" sz="1100" b="1" i="0" u="none" strike="noStrike" cap="none">
                <a:solidFill>
                  <a:srgbClr val="000000"/>
                </a:solidFill>
                <a:latin typeface="Arial"/>
                <a:ea typeface="Arial"/>
                <a:cs typeface="Arial"/>
                <a:sym typeface="Arial"/>
              </a:rPr>
              <a:t>274</a:t>
            </a:fld>
            <a:endParaRPr/>
          </a:p>
        </p:txBody>
      </p:sp>
    </p:spTree>
    <p:extLst>
      <p:ext uri="{BB962C8B-B14F-4D97-AF65-F5344CB8AC3E}">
        <p14:creationId xmlns:p14="http://schemas.microsoft.com/office/powerpoint/2010/main" val="4029392727"/>
      </p:ext>
    </p:extLst>
  </p:cSld>
  <p:clrMapOvr>
    <a:masterClrMapping/>
  </p:clrMapOvr>
</p:notes>
</file>

<file path=ppt/notesSlides/notesSlide2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7"/>
        <p:cNvGrpSpPr/>
        <p:nvPr/>
      </p:nvGrpSpPr>
      <p:grpSpPr>
        <a:xfrm>
          <a:off x="0" y="0"/>
          <a:ext cx="0" cy="0"/>
          <a:chOff x="0" y="0"/>
          <a:chExt cx="0" cy="0"/>
        </a:xfrm>
      </p:grpSpPr>
      <p:sp>
        <p:nvSpPr>
          <p:cNvPr id="2558" name="Google Shape;2558;g40a120c017_0_1967: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559" name="Google Shape;2559;g40a120c017_0_1967: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The </a:t>
            </a:r>
            <a:r>
              <a:rPr lang="en-US" sz="1800" b="0" i="0" u="none" strike="noStrike" cap="none">
                <a:latin typeface="Courier New"/>
                <a:ea typeface="Courier New"/>
                <a:cs typeface="Courier New"/>
                <a:sym typeface="Courier New"/>
              </a:rPr>
              <a:t>findAny</a:t>
            </a:r>
            <a:r>
              <a:rPr lang="en-US" sz="1800" b="0" i="0" u="none" strike="noStrike" cap="none"/>
              <a:t> method returns an </a:t>
            </a:r>
            <a:r>
              <a:rPr lang="en-US" sz="1800" b="0" i="0" u="none" strike="noStrike" cap="none">
                <a:latin typeface="Courier New"/>
                <a:ea typeface="Courier New"/>
                <a:cs typeface="Courier New"/>
                <a:sym typeface="Courier New"/>
              </a:rPr>
              <a:t>Optional&lt;T&gt;</a:t>
            </a:r>
            <a:r>
              <a:rPr lang="en-US" sz="1800" b="0" i="0" u="none" strike="noStrike" cap="none"/>
              <a:t> describing some element of the stream, or an empty </a:t>
            </a:r>
            <a:r>
              <a:rPr lang="en-US" sz="1800" b="0" i="0" u="none" strike="noStrike" cap="none">
                <a:latin typeface="Courier New"/>
                <a:ea typeface="Courier New"/>
                <a:cs typeface="Courier New"/>
                <a:sym typeface="Courier New"/>
              </a:rPr>
              <a:t>Optional&lt;T&gt;</a:t>
            </a:r>
            <a:r>
              <a:rPr lang="en-US" sz="1800" b="0" i="0" u="none" strike="noStrike" cap="none"/>
              <a:t> if the stream is empty. The behavior of this operation is explicitly nondeterministic; it is free to select any element in the stream. This is to allow for maximal performance in parallel operations; the cost is that multiple invocations on the same source may not return the same result. (If a stable result is desired, use </a:t>
            </a:r>
            <a:r>
              <a:rPr lang="en-US" sz="1800" b="0" i="0" u="none" strike="noStrike" cap="none">
                <a:latin typeface="Courier New"/>
                <a:ea typeface="Courier New"/>
                <a:cs typeface="Courier New"/>
                <a:sym typeface="Courier New"/>
              </a:rPr>
              <a:t>findFirst()</a:t>
            </a:r>
            <a:r>
              <a:rPr lang="en-US" sz="1800" b="0" i="0" u="none" strike="noStrike" cap="none"/>
              <a:t> instead.) This is a short-circuiting terminal operation.</a:t>
            </a:r>
            <a:endParaRPr/>
          </a:p>
          <a:p>
            <a:pPr marL="0" marR="0" lvl="1" indent="0" algn="l" rtl="0">
              <a:spcBef>
                <a:spcPts val="0"/>
              </a:spcBef>
              <a:spcAft>
                <a:spcPts val="0"/>
              </a:spcAft>
              <a:buSzPts val="1800"/>
              <a:buFont typeface="Arial"/>
              <a:buNone/>
            </a:pPr>
            <a:r>
              <a:rPr lang="en-US" sz="1800" b="0" i="0" u="none" strike="noStrike" cap="none"/>
              <a:t>The </a:t>
            </a:r>
            <a:r>
              <a:rPr lang="en-US" sz="1800" b="0" i="0" u="none" strike="noStrike" cap="none">
                <a:latin typeface="Courier New"/>
                <a:ea typeface="Courier New"/>
                <a:cs typeface="Courier New"/>
                <a:sym typeface="Courier New"/>
              </a:rPr>
              <a:t>anyMatch</a:t>
            </a:r>
            <a:r>
              <a:rPr lang="en-US" sz="1800" b="0" i="0" u="none" strike="noStrike" cap="none"/>
              <a:t> method returns whether any elements of this stream match the provided </a:t>
            </a:r>
            <a:r>
              <a:rPr lang="en-US" sz="1800" b="0" i="0" u="none" strike="noStrike" cap="none">
                <a:latin typeface="Courier New"/>
                <a:ea typeface="Courier New"/>
                <a:cs typeface="Courier New"/>
                <a:sym typeface="Courier New"/>
              </a:rPr>
              <a:t>predicate</a:t>
            </a:r>
            <a:r>
              <a:rPr lang="en-US" sz="1800" b="0" i="0" u="none" strike="noStrike" cap="none"/>
              <a:t>. The method may not evaluate the </a:t>
            </a:r>
            <a:r>
              <a:rPr lang="en-US" sz="1800" b="0" i="0" u="none" strike="noStrike" cap="none">
                <a:latin typeface="Courier New"/>
                <a:ea typeface="Courier New"/>
                <a:cs typeface="Courier New"/>
                <a:sym typeface="Courier New"/>
              </a:rPr>
              <a:t>predicate</a:t>
            </a:r>
            <a:r>
              <a:rPr lang="en-US" sz="1800" b="0" i="0" u="none" strike="noStrike" cap="none"/>
              <a:t> on all elements if it is not necessary for determining the result. If the stream is empty, </a:t>
            </a:r>
            <a:r>
              <a:rPr lang="en-US" sz="1800" b="0" i="0" u="none" strike="noStrike" cap="none">
                <a:latin typeface="Courier New"/>
                <a:ea typeface="Courier New"/>
                <a:cs typeface="Courier New"/>
                <a:sym typeface="Courier New"/>
              </a:rPr>
              <a:t>false</a:t>
            </a:r>
            <a:r>
              <a:rPr lang="en-US" sz="1800" b="0" i="0" u="none" strike="noStrike" cap="none"/>
              <a:t> is returned and the </a:t>
            </a:r>
            <a:r>
              <a:rPr lang="en-US" sz="1800" b="0" i="0" u="none" strike="noStrike" cap="none">
                <a:latin typeface="Courier New"/>
                <a:ea typeface="Courier New"/>
                <a:cs typeface="Courier New"/>
                <a:sym typeface="Courier New"/>
              </a:rPr>
              <a:t>predicate</a:t>
            </a:r>
            <a:r>
              <a:rPr lang="en-US" sz="1800" b="0" i="0" u="none" strike="noStrike" cap="none"/>
              <a:t> is not evaluated. This is a short-circuiting terminal operation.</a:t>
            </a:r>
            <a:endParaRPr/>
          </a:p>
          <a:p>
            <a:pPr marL="0" marR="0" lvl="0" indent="0" algn="l" rtl="0">
              <a:spcBef>
                <a:spcPts val="0"/>
              </a:spcBef>
              <a:spcAft>
                <a:spcPts val="0"/>
              </a:spcAft>
              <a:buNone/>
            </a:pPr>
            <a:endParaRPr sz="1800" b="0" i="0" u="none" strike="noStrike" cap="none"/>
          </a:p>
        </p:txBody>
      </p:sp>
      <p:sp>
        <p:nvSpPr>
          <p:cNvPr id="2560" name="Google Shape;2560;g40a120c017_0_1967: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strike="noStrike" cap="none">
                <a:solidFill>
                  <a:srgbClr val="000000"/>
                </a:solidFill>
                <a:latin typeface="Arial"/>
                <a:ea typeface="Arial"/>
                <a:cs typeface="Arial"/>
                <a:sym typeface="Arial"/>
              </a:rPr>
              <a:t>Java SE 8 Programming   10 - </a:t>
            </a:r>
            <a:fld id="{00000000-1234-1234-1234-123412341234}" type="slidenum">
              <a:rPr lang="en-US" sz="1100" b="1" i="0" u="none" strike="noStrike" cap="none">
                <a:solidFill>
                  <a:srgbClr val="000000"/>
                </a:solidFill>
                <a:latin typeface="Arial"/>
                <a:ea typeface="Arial"/>
                <a:cs typeface="Arial"/>
                <a:sym typeface="Arial"/>
              </a:rPr>
              <a:t>275</a:t>
            </a:fld>
            <a:endParaRPr/>
          </a:p>
        </p:txBody>
      </p:sp>
    </p:spTree>
    <p:extLst>
      <p:ext uri="{BB962C8B-B14F-4D97-AF65-F5344CB8AC3E}">
        <p14:creationId xmlns:p14="http://schemas.microsoft.com/office/powerpoint/2010/main" val="131087019"/>
      </p:ext>
    </p:extLst>
  </p:cSld>
  <p:clrMapOvr>
    <a:masterClrMapping/>
  </p:clrMapOvr>
</p:notes>
</file>

<file path=ppt/notesSlides/notesSlide2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5"/>
        <p:cNvGrpSpPr/>
        <p:nvPr/>
      </p:nvGrpSpPr>
      <p:grpSpPr>
        <a:xfrm>
          <a:off x="0" y="0"/>
          <a:ext cx="0" cy="0"/>
          <a:chOff x="0" y="0"/>
          <a:chExt cx="0" cy="0"/>
        </a:xfrm>
      </p:grpSpPr>
      <p:sp>
        <p:nvSpPr>
          <p:cNvPr id="2566" name="Google Shape;2566;g40a120c017_0_1973: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567" name="Google Shape;2567;g40a120c017_0_1973: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An </a:t>
            </a:r>
            <a:r>
              <a:rPr lang="en-US" sz="1800" b="0" i="0" u="none" strike="noStrike" cap="none">
                <a:latin typeface="Courier New"/>
                <a:ea typeface="Courier New"/>
                <a:cs typeface="Courier New"/>
                <a:sym typeface="Courier New"/>
              </a:rPr>
              <a:t>Optional&lt;T&gt;</a:t>
            </a:r>
            <a:r>
              <a:rPr lang="en-US" sz="1800" b="0" i="0" u="none" strike="noStrike" cap="none"/>
              <a:t> is a container object that may or may not contain a non-null value. If a value is present, </a:t>
            </a:r>
            <a:r>
              <a:rPr lang="en-US" sz="1800" b="0" i="0" u="none" strike="noStrike" cap="none">
                <a:latin typeface="Courier New"/>
                <a:ea typeface="Courier New"/>
                <a:cs typeface="Courier New"/>
                <a:sym typeface="Courier New"/>
              </a:rPr>
              <a:t>isPresent()</a:t>
            </a:r>
            <a:r>
              <a:rPr lang="en-US" sz="1800" b="0" i="0" u="none" strike="noStrike" cap="none"/>
              <a:t> returns </a:t>
            </a:r>
            <a:r>
              <a:rPr lang="en-US" sz="1800" b="0" i="0" u="none" strike="noStrike" cap="none">
                <a:latin typeface="Courier New"/>
                <a:ea typeface="Courier New"/>
                <a:cs typeface="Courier New"/>
                <a:sym typeface="Courier New"/>
              </a:rPr>
              <a:t>true</a:t>
            </a:r>
            <a:r>
              <a:rPr lang="en-US" sz="1800" b="0" i="0" u="none" strike="noStrike" cap="none"/>
              <a:t> and </a:t>
            </a:r>
            <a:r>
              <a:rPr lang="en-US" sz="1800" b="0" i="0" u="none" strike="noStrike" cap="none">
                <a:latin typeface="Courier New"/>
                <a:ea typeface="Courier New"/>
                <a:cs typeface="Courier New"/>
                <a:sym typeface="Courier New"/>
              </a:rPr>
              <a:t>get()</a:t>
            </a:r>
            <a:r>
              <a:rPr lang="en-US" sz="1800" b="0" i="0" u="none" strike="noStrike" cap="none"/>
              <a:t> returns the value. There are a number of additional methods that can be with this class. See the API documentation for more details.</a:t>
            </a:r>
            <a:endParaRPr/>
          </a:p>
          <a:p>
            <a:pPr marL="0" marR="0" lvl="0" indent="0" algn="l" rtl="0">
              <a:spcBef>
                <a:spcPts val="0"/>
              </a:spcBef>
              <a:spcAft>
                <a:spcPts val="0"/>
              </a:spcAft>
              <a:buSzPts val="1800"/>
              <a:buFont typeface="Arial"/>
              <a:buNone/>
            </a:pPr>
            <a:endParaRPr sz="1800" b="0" i="0" u="none" strike="noStrike" cap="none"/>
          </a:p>
          <a:p>
            <a:pPr marL="0" marR="0" lvl="0" indent="0" algn="l" rtl="0">
              <a:spcBef>
                <a:spcPts val="0"/>
              </a:spcBef>
              <a:spcAft>
                <a:spcPts val="0"/>
              </a:spcAft>
              <a:buNone/>
            </a:pPr>
            <a:endParaRPr sz="1800" b="0" i="0" u="none" strike="noStrike" cap="none"/>
          </a:p>
        </p:txBody>
      </p:sp>
      <p:sp>
        <p:nvSpPr>
          <p:cNvPr id="2568" name="Google Shape;2568;g40a120c017_0_1973: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strike="noStrike" cap="none">
                <a:solidFill>
                  <a:srgbClr val="000000"/>
                </a:solidFill>
                <a:latin typeface="Arial"/>
                <a:ea typeface="Arial"/>
                <a:cs typeface="Arial"/>
                <a:sym typeface="Arial"/>
              </a:rPr>
              <a:t>Java SE 8 Programming   10 - </a:t>
            </a:r>
            <a:fld id="{00000000-1234-1234-1234-123412341234}" type="slidenum">
              <a:rPr lang="en-US" sz="1100" b="1" i="0" u="none" strike="noStrike" cap="none">
                <a:solidFill>
                  <a:srgbClr val="000000"/>
                </a:solidFill>
                <a:latin typeface="Arial"/>
                <a:ea typeface="Arial"/>
                <a:cs typeface="Arial"/>
                <a:sym typeface="Arial"/>
              </a:rPr>
              <a:t>276</a:t>
            </a:fld>
            <a:endParaRPr/>
          </a:p>
        </p:txBody>
      </p:sp>
    </p:spTree>
    <p:extLst>
      <p:ext uri="{BB962C8B-B14F-4D97-AF65-F5344CB8AC3E}">
        <p14:creationId xmlns:p14="http://schemas.microsoft.com/office/powerpoint/2010/main" val="1300157233"/>
      </p:ext>
    </p:extLst>
  </p:cSld>
  <p:clrMapOvr>
    <a:masterClrMapping/>
  </p:clrMapOvr>
</p:notes>
</file>

<file path=ppt/notesSlides/notesSlide2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3"/>
        <p:cNvGrpSpPr/>
        <p:nvPr/>
      </p:nvGrpSpPr>
      <p:grpSpPr>
        <a:xfrm>
          <a:off x="0" y="0"/>
          <a:ext cx="0" cy="0"/>
          <a:chOff x="0" y="0"/>
          <a:chExt cx="0" cy="0"/>
        </a:xfrm>
      </p:grpSpPr>
      <p:sp>
        <p:nvSpPr>
          <p:cNvPr id="2574" name="Google Shape;2574;g40a120c017_0_1979: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575" name="Google Shape;2575;g40a120c017_0_1979: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The slide shows two lists of operations on a list of Employees. The list on the right must go through all the employee elements as it uses the </a:t>
            </a:r>
            <a:r>
              <a:rPr lang="en-US" sz="1800" b="0" i="0" u="none" strike="noStrike" cap="none">
                <a:latin typeface="Courier New"/>
                <a:ea typeface="Courier New"/>
                <a:cs typeface="Courier New"/>
                <a:sym typeface="Courier New"/>
              </a:rPr>
              <a:t>forEach</a:t>
            </a:r>
            <a:r>
              <a:rPr lang="en-US" sz="1800" b="0" i="0" u="none" strike="noStrike" cap="none"/>
              <a:t> terminal operation. The list on the left uses the </a:t>
            </a:r>
            <a:r>
              <a:rPr lang="en-US" sz="1800" b="0" i="0" u="none" strike="noStrike" cap="none">
                <a:latin typeface="Courier New"/>
                <a:ea typeface="Courier New"/>
                <a:cs typeface="Courier New"/>
                <a:sym typeface="Courier New"/>
              </a:rPr>
              <a:t>findFirst</a:t>
            </a:r>
            <a:r>
              <a:rPr lang="en-US" sz="1800" b="0" i="0" u="none" strike="noStrike" cap="none"/>
              <a:t> method and thus can use lazy operations. As soon as the first element is found, the iteration stops.</a:t>
            </a:r>
            <a:endParaRPr/>
          </a:p>
        </p:txBody>
      </p:sp>
      <p:sp>
        <p:nvSpPr>
          <p:cNvPr id="2576" name="Google Shape;2576;g40a120c017_0_1979: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strike="noStrike" cap="none">
                <a:solidFill>
                  <a:srgbClr val="000000"/>
                </a:solidFill>
                <a:latin typeface="Arial"/>
                <a:ea typeface="Arial"/>
                <a:cs typeface="Arial"/>
                <a:sym typeface="Arial"/>
              </a:rPr>
              <a:t>Java SE 8 Programming   10 - </a:t>
            </a:r>
            <a:fld id="{00000000-1234-1234-1234-123412341234}" type="slidenum">
              <a:rPr lang="en-US" sz="1100" b="1" i="0" u="none" strike="noStrike" cap="none">
                <a:solidFill>
                  <a:srgbClr val="000000"/>
                </a:solidFill>
                <a:latin typeface="Arial"/>
                <a:ea typeface="Arial"/>
                <a:cs typeface="Arial"/>
                <a:sym typeface="Arial"/>
              </a:rPr>
              <a:t>277</a:t>
            </a:fld>
            <a:endParaRPr/>
          </a:p>
        </p:txBody>
      </p:sp>
    </p:spTree>
    <p:extLst>
      <p:ext uri="{BB962C8B-B14F-4D97-AF65-F5344CB8AC3E}">
        <p14:creationId xmlns:p14="http://schemas.microsoft.com/office/powerpoint/2010/main" val="416893015"/>
      </p:ext>
    </p:extLst>
  </p:cSld>
  <p:clrMapOvr>
    <a:masterClrMapping/>
  </p:clrMapOvr>
</p:notes>
</file>

<file path=ppt/notesSlides/notesSlide2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3"/>
        <p:cNvGrpSpPr/>
        <p:nvPr/>
      </p:nvGrpSpPr>
      <p:grpSpPr>
        <a:xfrm>
          <a:off x="0" y="0"/>
          <a:ext cx="0" cy="0"/>
          <a:chOff x="0" y="0"/>
          <a:chExt cx="0" cy="0"/>
        </a:xfrm>
      </p:grpSpPr>
      <p:sp>
        <p:nvSpPr>
          <p:cNvPr id="2584" name="Google Shape;2584;g40a120c017_0_1987: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585" name="Google Shape;2585;g40a120c017_0_1987: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The </a:t>
            </a:r>
            <a:r>
              <a:rPr lang="en-US" sz="1800" b="0" i="0" u="none" strike="noStrike" cap="none">
                <a:latin typeface="Courier New"/>
                <a:ea typeface="Courier New"/>
                <a:cs typeface="Courier New"/>
                <a:sym typeface="Courier New"/>
              </a:rPr>
              <a:t>count</a:t>
            </a:r>
            <a:r>
              <a:rPr lang="en-US" sz="1800" b="0" i="0" u="none" strike="noStrike" cap="none"/>
              <a:t> method returns the number of elements in the current stream. This is a terminal operation.</a:t>
            </a:r>
            <a:endParaRPr/>
          </a:p>
          <a:p>
            <a:pPr marL="0" marR="0" lvl="1" indent="0" algn="l" rtl="0">
              <a:spcBef>
                <a:spcPts val="0"/>
              </a:spcBef>
              <a:spcAft>
                <a:spcPts val="0"/>
              </a:spcAft>
              <a:buSzPts val="1800"/>
              <a:buFont typeface="Arial"/>
              <a:buNone/>
            </a:pPr>
            <a:r>
              <a:rPr lang="en-US" sz="1800" b="0" i="0" u="none" strike="noStrike" cap="none"/>
              <a:t>The </a:t>
            </a:r>
            <a:r>
              <a:rPr lang="en-US" sz="1800" b="0" i="0" u="none" strike="noStrike" cap="none">
                <a:latin typeface="Courier New"/>
                <a:ea typeface="Courier New"/>
                <a:cs typeface="Courier New"/>
                <a:sym typeface="Courier New"/>
              </a:rPr>
              <a:t>max</a:t>
            </a:r>
            <a:r>
              <a:rPr lang="en-US" sz="1800" b="0" i="0" u="none" strike="noStrike" cap="none"/>
              <a:t> method returns the highest matching value given a </a:t>
            </a:r>
            <a:r>
              <a:rPr lang="en-US" sz="1800" b="0" i="0" u="none" strike="noStrike" cap="none">
                <a:latin typeface="Courier New"/>
                <a:ea typeface="Courier New"/>
                <a:cs typeface="Courier New"/>
                <a:sym typeface="Courier New"/>
              </a:rPr>
              <a:t>Comparator</a:t>
            </a:r>
            <a:r>
              <a:rPr lang="en-US" sz="1800" b="0" i="0" u="none" strike="noStrike" cap="none"/>
              <a:t> to rank elements. The </a:t>
            </a:r>
            <a:r>
              <a:rPr lang="en-US" sz="1800" b="0" i="0" u="none" strike="noStrike" cap="none">
                <a:latin typeface="Courier New"/>
                <a:ea typeface="Courier New"/>
                <a:cs typeface="Courier New"/>
                <a:sym typeface="Courier New"/>
              </a:rPr>
              <a:t>max</a:t>
            </a:r>
            <a:r>
              <a:rPr lang="en-US" sz="1800" b="0" i="0" u="none" strike="noStrike" cap="none"/>
              <a:t> method is a terminal operation.</a:t>
            </a:r>
            <a:endParaRPr/>
          </a:p>
          <a:p>
            <a:pPr marL="0" marR="0" lvl="1" indent="0" algn="l" rtl="0">
              <a:spcBef>
                <a:spcPts val="0"/>
              </a:spcBef>
              <a:spcAft>
                <a:spcPts val="0"/>
              </a:spcAft>
              <a:buSzPts val="1800"/>
              <a:buFont typeface="Arial"/>
              <a:buNone/>
            </a:pPr>
            <a:r>
              <a:rPr lang="en-US" sz="1800" b="0" i="0" u="none" strike="noStrike" cap="none"/>
              <a:t>The </a:t>
            </a:r>
            <a:r>
              <a:rPr lang="en-US" sz="1800" b="0" i="0" u="none" strike="noStrike" cap="none">
                <a:latin typeface="Courier New"/>
                <a:ea typeface="Courier New"/>
                <a:cs typeface="Courier New"/>
                <a:sym typeface="Courier New"/>
              </a:rPr>
              <a:t>min</a:t>
            </a:r>
            <a:r>
              <a:rPr lang="en-US" sz="1800" b="0" i="0" u="none" strike="noStrike" cap="none"/>
              <a:t> method returns the lowest matching value given a </a:t>
            </a:r>
            <a:r>
              <a:rPr lang="en-US" sz="1800" b="0" i="0" u="none" strike="noStrike" cap="none">
                <a:latin typeface="Courier New"/>
                <a:ea typeface="Courier New"/>
                <a:cs typeface="Courier New"/>
                <a:sym typeface="Courier New"/>
              </a:rPr>
              <a:t>Comparator</a:t>
            </a:r>
            <a:r>
              <a:rPr lang="en-US" sz="1800" b="0" i="0" u="none" strike="noStrike" cap="none"/>
              <a:t> to rank elements. The </a:t>
            </a:r>
            <a:r>
              <a:rPr lang="en-US" sz="1800" b="0" i="0" u="none" strike="noStrike" cap="none">
                <a:latin typeface="Courier New"/>
                <a:ea typeface="Courier New"/>
                <a:cs typeface="Courier New"/>
                <a:sym typeface="Courier New"/>
              </a:rPr>
              <a:t>min</a:t>
            </a:r>
            <a:r>
              <a:rPr lang="en-US" sz="1800" b="0" i="0" u="none" strike="noStrike" cap="none"/>
              <a:t> method is a terminal operation.</a:t>
            </a:r>
            <a:endParaRPr/>
          </a:p>
          <a:p>
            <a:pPr marL="0" marR="0" lvl="1" indent="0" algn="l" rtl="0">
              <a:spcBef>
                <a:spcPts val="0"/>
              </a:spcBef>
              <a:spcAft>
                <a:spcPts val="0"/>
              </a:spcAft>
              <a:buSzPts val="1800"/>
              <a:buFont typeface="Arial"/>
              <a:buNone/>
            </a:pPr>
            <a:endParaRPr sz="1800" b="0" i="0" u="none" strike="noStrike" cap="none"/>
          </a:p>
          <a:p>
            <a:pPr marL="0" marR="0" lvl="0" indent="0" algn="l" rtl="0">
              <a:spcBef>
                <a:spcPts val="0"/>
              </a:spcBef>
              <a:spcAft>
                <a:spcPts val="0"/>
              </a:spcAft>
              <a:buNone/>
            </a:pPr>
            <a:endParaRPr sz="1800" b="0" i="0" u="none" strike="noStrike" cap="none"/>
          </a:p>
        </p:txBody>
      </p:sp>
      <p:sp>
        <p:nvSpPr>
          <p:cNvPr id="2586" name="Google Shape;2586;g40a120c017_0_1987: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strike="noStrike" cap="none">
                <a:solidFill>
                  <a:srgbClr val="000000"/>
                </a:solidFill>
                <a:latin typeface="Arial"/>
                <a:ea typeface="Arial"/>
                <a:cs typeface="Arial"/>
                <a:sym typeface="Arial"/>
              </a:rPr>
              <a:t>Java SE 8 Programming   10 - </a:t>
            </a:r>
            <a:fld id="{00000000-1234-1234-1234-123412341234}" type="slidenum">
              <a:rPr lang="en-US" sz="1100" b="1" i="0" u="none" strike="noStrike" cap="none">
                <a:solidFill>
                  <a:srgbClr val="000000"/>
                </a:solidFill>
                <a:latin typeface="Arial"/>
                <a:ea typeface="Arial"/>
                <a:cs typeface="Arial"/>
                <a:sym typeface="Arial"/>
              </a:rPr>
              <a:t>278</a:t>
            </a:fld>
            <a:endParaRPr/>
          </a:p>
        </p:txBody>
      </p:sp>
    </p:spTree>
    <p:extLst>
      <p:ext uri="{BB962C8B-B14F-4D97-AF65-F5344CB8AC3E}">
        <p14:creationId xmlns:p14="http://schemas.microsoft.com/office/powerpoint/2010/main" val="241045120"/>
      </p:ext>
    </p:extLst>
  </p:cSld>
  <p:clrMapOvr>
    <a:masterClrMapping/>
  </p:clrMapOvr>
</p:notes>
</file>

<file path=ppt/notesSlides/notesSlide2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1"/>
        <p:cNvGrpSpPr/>
        <p:nvPr/>
      </p:nvGrpSpPr>
      <p:grpSpPr>
        <a:xfrm>
          <a:off x="0" y="0"/>
          <a:ext cx="0" cy="0"/>
          <a:chOff x="0" y="0"/>
          <a:chExt cx="0" cy="0"/>
        </a:xfrm>
      </p:grpSpPr>
      <p:sp>
        <p:nvSpPr>
          <p:cNvPr id="2592" name="Google Shape;2592;g40a120c017_0_1993: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593" name="Google Shape;2593;g40a120c017_0_1993: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The </a:t>
            </a:r>
            <a:r>
              <a:rPr lang="en-US" sz="1800" b="0" i="0" u="none" strike="noStrike" cap="none">
                <a:latin typeface="Courier New"/>
                <a:ea typeface="Courier New"/>
                <a:cs typeface="Courier New"/>
                <a:sym typeface="Courier New"/>
              </a:rPr>
              <a:t>average</a:t>
            </a:r>
            <a:r>
              <a:rPr lang="en-US" sz="1800" b="0" i="0" u="none" strike="noStrike" cap="none"/>
              <a:t> method returns the average of a list of values passed from a stream. The </a:t>
            </a:r>
            <a:r>
              <a:rPr lang="en-US" sz="1800" b="0" i="0" u="none" strike="noStrike" cap="none">
                <a:latin typeface="Courier New"/>
                <a:ea typeface="Courier New"/>
                <a:cs typeface="Courier New"/>
                <a:sym typeface="Courier New"/>
              </a:rPr>
              <a:t>average</a:t>
            </a:r>
            <a:r>
              <a:rPr lang="en-US" sz="1800" b="0" i="0" u="none" strike="noStrike" cap="none"/>
              <a:t> method is a terminal operation.</a:t>
            </a:r>
            <a:endParaRPr/>
          </a:p>
          <a:p>
            <a:pPr marL="0" marR="0" lvl="1" indent="0" algn="l" rtl="0">
              <a:spcBef>
                <a:spcPts val="0"/>
              </a:spcBef>
              <a:spcAft>
                <a:spcPts val="0"/>
              </a:spcAft>
              <a:buSzPts val="1800"/>
              <a:buFont typeface="Arial"/>
              <a:buNone/>
            </a:pPr>
            <a:r>
              <a:rPr lang="en-US" sz="1800" b="0" i="0" u="none" strike="noStrike" cap="none"/>
              <a:t>The </a:t>
            </a:r>
            <a:r>
              <a:rPr lang="en-US" sz="1800" b="0" i="0" u="none" strike="noStrike" cap="none">
                <a:latin typeface="Courier New"/>
                <a:ea typeface="Courier New"/>
                <a:cs typeface="Courier New"/>
                <a:sym typeface="Courier New"/>
              </a:rPr>
              <a:t>sum</a:t>
            </a:r>
            <a:r>
              <a:rPr lang="en-US" sz="1800" b="0" i="0" u="none" strike="noStrike" cap="none"/>
              <a:t> method calculates a sum based on the stream passed to it. Notice that the </a:t>
            </a:r>
            <a:r>
              <a:rPr lang="en-US" sz="1800" b="0" i="0" u="none" strike="noStrike" cap="none">
                <a:latin typeface="Courier New"/>
                <a:ea typeface="Courier New"/>
                <a:cs typeface="Courier New"/>
                <a:sym typeface="Courier New"/>
              </a:rPr>
              <a:t>mapToDouble</a:t>
            </a:r>
            <a:r>
              <a:rPr lang="en-US" sz="1800" b="0" i="0" u="none" strike="noStrike" cap="none"/>
              <a:t> method is called before the stream is passed to sum. If you look at the </a:t>
            </a:r>
            <a:r>
              <a:rPr lang="en-US" sz="1800" b="0" i="0" u="none" strike="noStrike" cap="none">
                <a:latin typeface="Courier New"/>
                <a:ea typeface="Courier New"/>
                <a:cs typeface="Courier New"/>
                <a:sym typeface="Courier New"/>
              </a:rPr>
              <a:t>Stream</a:t>
            </a:r>
            <a:r>
              <a:rPr lang="en-US" sz="1800" b="0" i="0" u="none" strike="noStrike" cap="none"/>
              <a:t> class, no </a:t>
            </a:r>
            <a:r>
              <a:rPr lang="en-US" sz="1800" b="0" i="0" u="none" strike="noStrike" cap="none">
                <a:latin typeface="Courier New"/>
                <a:ea typeface="Courier New"/>
                <a:cs typeface="Courier New"/>
                <a:sym typeface="Courier New"/>
              </a:rPr>
              <a:t>sum</a:t>
            </a:r>
            <a:r>
              <a:rPr lang="en-US" sz="1800" b="0" i="0" u="none" strike="noStrike" cap="none"/>
              <a:t> method is included. Instead, a </a:t>
            </a:r>
            <a:r>
              <a:rPr lang="en-US" sz="1800" b="0" i="0" u="none" strike="noStrike" cap="none">
                <a:latin typeface="Courier New"/>
                <a:ea typeface="Courier New"/>
                <a:cs typeface="Courier New"/>
                <a:sym typeface="Courier New"/>
              </a:rPr>
              <a:t>sum</a:t>
            </a:r>
            <a:r>
              <a:rPr lang="en-US" sz="1800" b="0" i="0" u="none" strike="noStrike" cap="none"/>
              <a:t> method is included in the primitive version of the </a:t>
            </a:r>
            <a:r>
              <a:rPr lang="en-US" sz="1800" b="0" i="0" u="none" strike="noStrike" cap="none">
                <a:latin typeface="Courier New"/>
                <a:ea typeface="Courier New"/>
                <a:cs typeface="Courier New"/>
                <a:sym typeface="Courier New"/>
              </a:rPr>
              <a:t>Stream</a:t>
            </a:r>
            <a:r>
              <a:rPr lang="en-US" sz="1800" b="0" i="0" u="none" strike="noStrike" cap="none"/>
              <a:t> class, </a:t>
            </a:r>
            <a:r>
              <a:rPr lang="en-US" sz="1800" b="0" i="0" u="none" strike="noStrike" cap="none">
                <a:latin typeface="Courier New"/>
                <a:ea typeface="Courier New"/>
                <a:cs typeface="Courier New"/>
                <a:sym typeface="Courier New"/>
              </a:rPr>
              <a:t>IntStream</a:t>
            </a:r>
            <a:r>
              <a:rPr lang="en-US" sz="1800" b="0" i="0" u="none" strike="noStrike" cap="none"/>
              <a:t>, </a:t>
            </a:r>
            <a:r>
              <a:rPr lang="en-US" sz="1800" b="0" i="0" u="none" strike="noStrike" cap="none">
                <a:latin typeface="Courier New"/>
                <a:ea typeface="Courier New"/>
                <a:cs typeface="Courier New"/>
                <a:sym typeface="Courier New"/>
              </a:rPr>
              <a:t>DoubleStream</a:t>
            </a:r>
            <a:r>
              <a:rPr lang="en-US" sz="1800" b="0" i="0" u="none" strike="noStrike" cap="none"/>
              <a:t>, and </a:t>
            </a:r>
            <a:r>
              <a:rPr lang="en-US" sz="1800" b="0" i="0" u="none" strike="noStrike" cap="none">
                <a:latin typeface="Courier New"/>
                <a:ea typeface="Courier New"/>
                <a:cs typeface="Courier New"/>
                <a:sym typeface="Courier New"/>
              </a:rPr>
              <a:t>LongStream</a:t>
            </a:r>
            <a:r>
              <a:rPr lang="en-US" sz="1800" b="0" i="0" u="none" strike="noStrike" cap="none"/>
              <a:t>. The </a:t>
            </a:r>
            <a:r>
              <a:rPr lang="en-US" sz="1800" b="0" i="0" u="none" strike="noStrike" cap="none">
                <a:latin typeface="Courier New"/>
                <a:ea typeface="Courier New"/>
                <a:cs typeface="Courier New"/>
                <a:sym typeface="Courier New"/>
              </a:rPr>
              <a:t>sum</a:t>
            </a:r>
            <a:r>
              <a:rPr lang="en-US" sz="1800" b="0" i="0" u="none" strike="noStrike" cap="none"/>
              <a:t> method is a terminal operation.</a:t>
            </a:r>
            <a:endParaRPr/>
          </a:p>
          <a:p>
            <a:pPr marL="0" marR="0" lvl="0" indent="0" algn="l" rtl="0">
              <a:spcBef>
                <a:spcPts val="0"/>
              </a:spcBef>
              <a:spcAft>
                <a:spcPts val="0"/>
              </a:spcAft>
              <a:buNone/>
            </a:pPr>
            <a:endParaRPr sz="1800" b="0" i="0" u="none" strike="noStrike" cap="none"/>
          </a:p>
        </p:txBody>
      </p:sp>
      <p:sp>
        <p:nvSpPr>
          <p:cNvPr id="2594" name="Google Shape;2594;g40a120c017_0_1993: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strike="noStrike" cap="none">
                <a:solidFill>
                  <a:srgbClr val="000000"/>
                </a:solidFill>
                <a:latin typeface="Arial"/>
                <a:ea typeface="Arial"/>
                <a:cs typeface="Arial"/>
                <a:sym typeface="Arial"/>
              </a:rPr>
              <a:t>Java SE 8 Programming   10 - </a:t>
            </a:r>
            <a:fld id="{00000000-1234-1234-1234-123412341234}" type="slidenum">
              <a:rPr lang="en-US" sz="1100" b="1" i="0" u="none" strike="noStrike" cap="none">
                <a:solidFill>
                  <a:srgbClr val="000000"/>
                </a:solidFill>
                <a:latin typeface="Arial"/>
                <a:ea typeface="Arial"/>
                <a:cs typeface="Arial"/>
                <a:sym typeface="Arial"/>
              </a:rPr>
              <a:t>279</a:t>
            </a:fld>
            <a:endParaRPr/>
          </a:p>
        </p:txBody>
      </p:sp>
    </p:spTree>
    <p:extLst>
      <p:ext uri="{BB962C8B-B14F-4D97-AF65-F5344CB8AC3E}">
        <p14:creationId xmlns:p14="http://schemas.microsoft.com/office/powerpoint/2010/main" val="1883484878"/>
      </p:ext>
    </p:extLst>
  </p:cSld>
  <p:clrMapOvr>
    <a:masterClrMapping/>
  </p:clrMapOvr>
</p:notes>
</file>

<file path=ppt/notesSlides/notesSlide2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9"/>
        <p:cNvGrpSpPr/>
        <p:nvPr/>
      </p:nvGrpSpPr>
      <p:grpSpPr>
        <a:xfrm>
          <a:off x="0" y="0"/>
          <a:ext cx="0" cy="0"/>
          <a:chOff x="0" y="0"/>
          <a:chExt cx="0" cy="0"/>
        </a:xfrm>
      </p:grpSpPr>
      <p:sp>
        <p:nvSpPr>
          <p:cNvPr id="2600" name="Google Shape;2600;g40a120c017_0_1999: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601" name="Google Shape;2601;g40a120c017_0_1999: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The </a:t>
            </a:r>
            <a:r>
              <a:rPr lang="en-US" sz="1800" b="0" i="0" u="none" strike="noStrike" cap="none">
                <a:latin typeface="Courier New"/>
                <a:ea typeface="Courier New"/>
                <a:cs typeface="Courier New"/>
                <a:sym typeface="Courier New"/>
              </a:rPr>
              <a:t>sorted</a:t>
            </a:r>
            <a:r>
              <a:rPr lang="en-US" sz="1800" b="0" i="0" u="none" strike="noStrike" cap="none"/>
              <a:t> method can be used to sort stream elements based on their natural order. This is an intermediate operation.</a:t>
            </a:r>
            <a:endParaRPr/>
          </a:p>
          <a:p>
            <a:pPr marL="0" marR="0" lvl="0" indent="0" algn="l" rtl="0">
              <a:spcBef>
                <a:spcPts val="0"/>
              </a:spcBef>
              <a:spcAft>
                <a:spcPts val="0"/>
              </a:spcAft>
              <a:buSzPts val="1800"/>
              <a:buFont typeface="Arial"/>
              <a:buNone/>
            </a:pPr>
            <a:endParaRPr sz="1800" b="0" i="0" u="none" strike="noStrike" cap="none"/>
          </a:p>
          <a:p>
            <a:pPr marL="0" marR="0" lvl="0" indent="0" algn="l" rtl="0">
              <a:spcBef>
                <a:spcPts val="0"/>
              </a:spcBef>
              <a:spcAft>
                <a:spcPts val="0"/>
              </a:spcAft>
              <a:buNone/>
            </a:pPr>
            <a:endParaRPr sz="1800" b="0" i="0" u="none" strike="noStrike" cap="none"/>
          </a:p>
        </p:txBody>
      </p:sp>
      <p:sp>
        <p:nvSpPr>
          <p:cNvPr id="2602" name="Google Shape;2602;g40a120c017_0_1999: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strike="noStrike" cap="none">
                <a:solidFill>
                  <a:srgbClr val="000000"/>
                </a:solidFill>
                <a:latin typeface="Arial"/>
                <a:ea typeface="Arial"/>
                <a:cs typeface="Arial"/>
                <a:sym typeface="Arial"/>
              </a:rPr>
              <a:t>Java SE 8 Programming   10 - </a:t>
            </a:r>
            <a:fld id="{00000000-1234-1234-1234-123412341234}" type="slidenum">
              <a:rPr lang="en-US" sz="1100" b="1" i="0" u="none" strike="noStrike" cap="none">
                <a:solidFill>
                  <a:srgbClr val="000000"/>
                </a:solidFill>
                <a:latin typeface="Arial"/>
                <a:ea typeface="Arial"/>
                <a:cs typeface="Arial"/>
                <a:sym typeface="Arial"/>
              </a:rPr>
              <a:t>280</a:t>
            </a:fld>
            <a:endParaRPr/>
          </a:p>
        </p:txBody>
      </p:sp>
    </p:spTree>
    <p:extLst>
      <p:ext uri="{BB962C8B-B14F-4D97-AF65-F5344CB8AC3E}">
        <p14:creationId xmlns:p14="http://schemas.microsoft.com/office/powerpoint/2010/main" val="83125703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10: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54" name="Google Shape;154;p10:notes"/>
          <p:cNvSpPr txBox="1">
            <a:spLocks noGrp="1"/>
          </p:cNvSpPr>
          <p:nvPr>
            <p:ph type="body" idx="1"/>
          </p:nvPr>
        </p:nvSpPr>
        <p:spPr>
          <a:xfrm>
            <a:off x="547687" y="5278437"/>
            <a:ext cx="5942012" cy="3198812"/>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1" i="0" u="none" strike="noStrike" cap="none"/>
              <a:t>Integer</a:t>
            </a:r>
            <a:endParaRPr/>
          </a:p>
          <a:p>
            <a:pPr marL="0" marR="0" lvl="1" indent="0" algn="l" rtl="0">
              <a:spcBef>
                <a:spcPts val="0"/>
              </a:spcBef>
              <a:spcAft>
                <a:spcPts val="0"/>
              </a:spcAft>
              <a:buSzPts val="1800"/>
              <a:buFont typeface="Arial"/>
              <a:buNone/>
            </a:pPr>
            <a:r>
              <a:rPr lang="en-US" sz="1800" b="0" i="0" u="none" strike="noStrike" cap="none"/>
              <a:t>Java provides four different integer types to accommodate different size numbers. All the numeric types are signed, which means that they can hold positive or negative numbers.</a:t>
            </a:r>
            <a:endParaRPr/>
          </a:p>
          <a:p>
            <a:pPr marL="0" marR="0" lvl="1" indent="0" algn="l" rtl="0">
              <a:spcBef>
                <a:spcPts val="0"/>
              </a:spcBef>
              <a:spcAft>
                <a:spcPts val="0"/>
              </a:spcAft>
              <a:buSzPts val="1800"/>
              <a:buFont typeface="Arial"/>
              <a:buNone/>
            </a:pPr>
            <a:r>
              <a:rPr lang="en-US" sz="1800" b="0" i="0" u="none" strike="noStrike" cap="none"/>
              <a:t>The integer types have the following ranges:</a:t>
            </a:r>
            <a:endParaRPr/>
          </a:p>
          <a:p>
            <a:pPr marL="0" marR="0" lvl="2" indent="0" algn="l" rtl="0">
              <a:lnSpc>
                <a:spcPct val="95000"/>
              </a:lnSpc>
              <a:spcBef>
                <a:spcPts val="0"/>
              </a:spcBef>
              <a:spcAft>
                <a:spcPts val="0"/>
              </a:spcAft>
              <a:buSzPts val="1800"/>
              <a:buFont typeface="Courier New"/>
              <a:buNone/>
            </a:pPr>
            <a:r>
              <a:rPr lang="en-US" sz="1800" b="0" i="0" u="none" strike="noStrike" cap="none">
                <a:latin typeface="Courier New"/>
                <a:ea typeface="Courier New"/>
                <a:cs typeface="Courier New"/>
                <a:sym typeface="Courier New"/>
              </a:rPr>
              <a:t>byte</a:t>
            </a:r>
            <a:r>
              <a:rPr lang="en-US" sz="1800" b="0" i="0" u="none" strike="noStrike" cap="none"/>
              <a:t> range is –128 to +127. Number of bits = 8.</a:t>
            </a:r>
            <a:endParaRPr/>
          </a:p>
          <a:p>
            <a:pPr marL="0" marR="0" lvl="2" indent="0" algn="l" rtl="0">
              <a:lnSpc>
                <a:spcPct val="95000"/>
              </a:lnSpc>
              <a:spcBef>
                <a:spcPts val="0"/>
              </a:spcBef>
              <a:spcAft>
                <a:spcPts val="0"/>
              </a:spcAft>
              <a:buSzPts val="1800"/>
              <a:buFont typeface="Courier New"/>
              <a:buNone/>
            </a:pPr>
            <a:r>
              <a:rPr lang="en-US" sz="1800" b="0" i="0" u="none" strike="noStrike" cap="none">
                <a:latin typeface="Courier New"/>
                <a:ea typeface="Courier New"/>
                <a:cs typeface="Courier New"/>
                <a:sym typeface="Courier New"/>
              </a:rPr>
              <a:t>short</a:t>
            </a:r>
            <a:r>
              <a:rPr lang="en-US" sz="1800" b="0" i="0" u="none" strike="noStrike" cap="none"/>
              <a:t> range is –32,768 to +32,767. Number of bits = 16.</a:t>
            </a:r>
            <a:endParaRPr/>
          </a:p>
          <a:p>
            <a:pPr marL="0" marR="0" lvl="2" indent="0" algn="l" rtl="0">
              <a:lnSpc>
                <a:spcPct val="95000"/>
              </a:lnSpc>
              <a:spcBef>
                <a:spcPts val="0"/>
              </a:spcBef>
              <a:spcAft>
                <a:spcPts val="0"/>
              </a:spcAft>
              <a:buSzPts val="1800"/>
              <a:buFont typeface="Courier New"/>
              <a:buNone/>
            </a:pPr>
            <a:r>
              <a:rPr lang="en-US" sz="1800" b="0" i="0" u="none" strike="noStrike" cap="none">
                <a:latin typeface="Courier New"/>
                <a:ea typeface="Courier New"/>
                <a:cs typeface="Courier New"/>
                <a:sym typeface="Courier New"/>
              </a:rPr>
              <a:t>int</a:t>
            </a:r>
            <a:r>
              <a:rPr lang="en-US" sz="1800" b="0" i="0" u="none" strike="noStrike" cap="none"/>
              <a:t> range is –2,147,483,648 to +2,147,483,647. The most common integer type is </a:t>
            </a:r>
            <a:r>
              <a:rPr lang="en-US" sz="1800" b="0" i="0" u="none" strike="noStrike" cap="none">
                <a:latin typeface="Courier New"/>
                <a:ea typeface="Courier New"/>
                <a:cs typeface="Courier New"/>
                <a:sym typeface="Courier New"/>
              </a:rPr>
              <a:t>int</a:t>
            </a:r>
            <a:r>
              <a:rPr lang="en-US" sz="1800" b="0" i="0" u="none" strike="noStrike" cap="none"/>
              <a:t>. Number of bits = 32.</a:t>
            </a:r>
            <a:endParaRPr/>
          </a:p>
          <a:p>
            <a:pPr marL="0" marR="0" lvl="2" indent="0" algn="l" rtl="0">
              <a:lnSpc>
                <a:spcPct val="95000"/>
              </a:lnSpc>
              <a:spcBef>
                <a:spcPts val="0"/>
              </a:spcBef>
              <a:spcAft>
                <a:spcPts val="0"/>
              </a:spcAft>
              <a:buSzPts val="1800"/>
              <a:buFont typeface="Courier New"/>
              <a:buNone/>
            </a:pPr>
            <a:r>
              <a:rPr lang="en-US" sz="1800" b="0" i="0" u="none" strike="noStrike" cap="none">
                <a:latin typeface="Courier New"/>
                <a:ea typeface="Courier New"/>
                <a:cs typeface="Courier New"/>
                <a:sym typeface="Courier New"/>
              </a:rPr>
              <a:t>long</a:t>
            </a:r>
            <a:r>
              <a:rPr lang="en-US" sz="1800" b="0" i="0" u="none" strike="noStrike" cap="none"/>
              <a:t> range is –9,223,372,036,854,775,808 to +9,223,372,036,854,775,807. Number of bits = 64.</a:t>
            </a:r>
            <a:endParaRPr/>
          </a:p>
          <a:p>
            <a:pPr marL="0" marR="0" lvl="1" indent="0" algn="l" rtl="0">
              <a:spcBef>
                <a:spcPts val="0"/>
              </a:spcBef>
              <a:spcAft>
                <a:spcPts val="0"/>
              </a:spcAft>
              <a:buSzPts val="1800"/>
              <a:buFont typeface="Arial"/>
              <a:buNone/>
            </a:pPr>
            <a:r>
              <a:rPr lang="en-US" sz="1800" b="1" i="0" u="none" strike="noStrike" cap="none"/>
              <a:t>Floating Point</a:t>
            </a:r>
            <a:endParaRPr sz="1800" b="1" i="0" u="none" strike="noStrike" cap="none">
              <a:solidFill>
                <a:srgbClr val="CC3300"/>
              </a:solidFill>
            </a:endParaRPr>
          </a:p>
          <a:p>
            <a:pPr marL="0" marR="0" lvl="1" indent="0" algn="l" rtl="0">
              <a:spcBef>
                <a:spcPts val="0"/>
              </a:spcBef>
              <a:spcAft>
                <a:spcPts val="0"/>
              </a:spcAft>
              <a:buSzPts val="1800"/>
              <a:buFont typeface="Arial"/>
              <a:buNone/>
            </a:pPr>
            <a:r>
              <a:rPr lang="en-US" sz="1800" b="0" i="0" u="none" strike="noStrike" cap="none"/>
              <a:t>The floating-point types hold numbers with a fractional part and conform to the IEEE 754 standard. There are two types of floating points: </a:t>
            </a:r>
            <a:r>
              <a:rPr lang="en-US" sz="1800" b="0" i="0" u="none" strike="noStrike" cap="none">
                <a:latin typeface="Courier New"/>
                <a:ea typeface="Courier New"/>
                <a:cs typeface="Courier New"/>
                <a:sym typeface="Courier New"/>
              </a:rPr>
              <a:t>float</a:t>
            </a:r>
            <a:r>
              <a:rPr lang="en-US" sz="1800" b="0" i="0" u="none" strike="noStrike" cap="none"/>
              <a:t> and </a:t>
            </a:r>
            <a:r>
              <a:rPr lang="en-US" sz="1800" b="0" i="0" u="none" strike="noStrike" cap="none">
                <a:latin typeface="Courier New"/>
                <a:ea typeface="Courier New"/>
                <a:cs typeface="Courier New"/>
                <a:sym typeface="Courier New"/>
              </a:rPr>
              <a:t>double</a:t>
            </a:r>
            <a:r>
              <a:rPr lang="en-US" sz="1800" b="0" i="0" u="none" strike="noStrike" cap="none"/>
              <a:t>. </a:t>
            </a:r>
            <a:endParaRPr/>
          </a:p>
          <a:p>
            <a:pPr marL="0" marR="0" lvl="1" indent="0" algn="l" rtl="0">
              <a:spcBef>
                <a:spcPts val="0"/>
              </a:spcBef>
              <a:spcAft>
                <a:spcPts val="0"/>
              </a:spcAft>
              <a:buSzPts val="1800"/>
              <a:buFont typeface="Courier New"/>
              <a:buNone/>
            </a:pPr>
            <a:r>
              <a:rPr lang="en-US" sz="1800" b="0" i="0" u="none" strike="noStrike" cap="none">
                <a:latin typeface="Courier New"/>
                <a:ea typeface="Courier New"/>
                <a:cs typeface="Courier New"/>
                <a:sym typeface="Courier New"/>
              </a:rPr>
              <a:t>double</a:t>
            </a:r>
            <a:r>
              <a:rPr lang="en-US" sz="1800" b="0" i="0" u="none" strike="noStrike" cap="none"/>
              <a:t> is called so because it provides double the precision of </a:t>
            </a:r>
            <a:r>
              <a:rPr lang="en-US" sz="1800" b="0" i="0" u="none" strike="noStrike" cap="none">
                <a:latin typeface="Courier New"/>
                <a:ea typeface="Courier New"/>
                <a:cs typeface="Courier New"/>
                <a:sym typeface="Courier New"/>
              </a:rPr>
              <a:t>float</a:t>
            </a:r>
            <a:r>
              <a:rPr lang="en-US" sz="1800" b="0" i="0" u="none" strike="noStrike" cap="none"/>
              <a:t>. A </a:t>
            </a:r>
            <a:r>
              <a:rPr lang="en-US" sz="1800" b="0" i="0" u="none" strike="noStrike" cap="none">
                <a:latin typeface="Courier New"/>
                <a:ea typeface="Courier New"/>
                <a:cs typeface="Courier New"/>
                <a:sym typeface="Courier New"/>
              </a:rPr>
              <a:t>float</a:t>
            </a:r>
            <a:r>
              <a:rPr lang="en-US" sz="1800" b="0" i="0" u="none" strike="noStrike" cap="none"/>
              <a:t> uses 32 bits to store data, whereas a </a:t>
            </a:r>
            <a:r>
              <a:rPr lang="en-US" sz="1800" b="0" i="0" u="none" strike="noStrike" cap="none">
                <a:latin typeface="Courier New"/>
                <a:ea typeface="Courier New"/>
                <a:cs typeface="Courier New"/>
                <a:sym typeface="Courier New"/>
              </a:rPr>
              <a:t>double</a:t>
            </a:r>
            <a:r>
              <a:rPr lang="en-US" sz="1800" b="0" i="0" u="none" strike="noStrike" cap="none"/>
              <a:t> uses 64 bits.</a:t>
            </a:r>
            <a:endParaRPr/>
          </a:p>
        </p:txBody>
      </p:sp>
      <p:sp>
        <p:nvSpPr>
          <p:cNvPr id="155" name="Google Shape;155;p10:notes"/>
          <p:cNvSpPr txBox="1"/>
          <p:nvPr/>
        </p:nvSpPr>
        <p:spPr>
          <a:xfrm>
            <a:off x="457200" y="8791575"/>
            <a:ext cx="607695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2 - </a:t>
            </a:r>
            <a:fld id="{00000000-1234-1234-1234-123412341234}" type="slidenum">
              <a:rPr lang="en-US" sz="1100" b="1" i="0" u="none">
                <a:solidFill>
                  <a:srgbClr val="000000"/>
                </a:solidFill>
                <a:latin typeface="Arial"/>
                <a:ea typeface="Arial"/>
                <a:cs typeface="Arial"/>
                <a:sym typeface="Arial"/>
              </a:rPr>
              <a:t>29</a:t>
            </a:fld>
            <a:endParaRPr/>
          </a:p>
        </p:txBody>
      </p:sp>
    </p:spTree>
    <p:extLst>
      <p:ext uri="{BB962C8B-B14F-4D97-AF65-F5344CB8AC3E}">
        <p14:creationId xmlns:p14="http://schemas.microsoft.com/office/powerpoint/2010/main" val="2094234106"/>
      </p:ext>
    </p:extLst>
  </p:cSld>
  <p:clrMapOvr>
    <a:masterClrMapping/>
  </p:clrMapOvr>
</p:notes>
</file>

<file path=ppt/notesSlides/notesSlide2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7"/>
        <p:cNvGrpSpPr/>
        <p:nvPr/>
      </p:nvGrpSpPr>
      <p:grpSpPr>
        <a:xfrm>
          <a:off x="0" y="0"/>
          <a:ext cx="0" cy="0"/>
          <a:chOff x="0" y="0"/>
          <a:chExt cx="0" cy="0"/>
        </a:xfrm>
      </p:grpSpPr>
      <p:sp>
        <p:nvSpPr>
          <p:cNvPr id="2608" name="Google Shape;2608;g40a120c017_0_2005: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609" name="Google Shape;2609;g40a120c017_0_2005: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The </a:t>
            </a:r>
            <a:r>
              <a:rPr lang="en-US" sz="1800" b="0" i="0" u="none" strike="noStrike" cap="none">
                <a:latin typeface="Courier New"/>
                <a:ea typeface="Courier New"/>
                <a:cs typeface="Courier New"/>
                <a:sym typeface="Courier New"/>
              </a:rPr>
              <a:t>sorted</a:t>
            </a:r>
            <a:r>
              <a:rPr lang="en-US" sz="1800" b="0" i="0" u="none" strike="noStrike" cap="none"/>
              <a:t> method can also take a </a:t>
            </a:r>
            <a:r>
              <a:rPr lang="en-US" sz="1800" b="0" i="0" u="none" strike="noStrike" cap="none">
                <a:latin typeface="Courier New"/>
                <a:ea typeface="Courier New"/>
                <a:cs typeface="Courier New"/>
                <a:sym typeface="Courier New"/>
              </a:rPr>
              <a:t>Comparator</a:t>
            </a:r>
            <a:r>
              <a:rPr lang="en-US" sz="1800" b="0" i="0" u="none" strike="noStrike" cap="none"/>
              <a:t> as a parameter. Combined with the </a:t>
            </a:r>
            <a:r>
              <a:rPr lang="en-US" sz="1800" b="0" i="0" u="none" strike="noStrike" cap="none">
                <a:latin typeface="Courier New"/>
                <a:ea typeface="Courier New"/>
                <a:cs typeface="Courier New"/>
                <a:sym typeface="Courier New"/>
              </a:rPr>
              <a:t>comparing</a:t>
            </a:r>
            <a:r>
              <a:rPr lang="en-US" sz="1800" b="0" i="0" u="none" strike="noStrike" cap="none"/>
              <a:t> method, the </a:t>
            </a:r>
            <a:r>
              <a:rPr lang="en-US" sz="1800" b="0" i="0" u="none" strike="noStrike" cap="none">
                <a:latin typeface="Courier New"/>
                <a:ea typeface="Courier New"/>
                <a:cs typeface="Courier New"/>
                <a:sym typeface="Courier New"/>
              </a:rPr>
              <a:t>Comparator</a:t>
            </a:r>
            <a:r>
              <a:rPr lang="en-US" sz="1800" b="0" i="0" u="none" strike="noStrike" cap="none"/>
              <a:t> class provides a great deal of flexibility when sorting a stream.</a:t>
            </a:r>
            <a:endParaRPr/>
          </a:p>
          <a:p>
            <a:pPr marL="0" marR="0" lvl="1" indent="0" algn="l" rtl="0">
              <a:spcBef>
                <a:spcPts val="0"/>
              </a:spcBef>
              <a:spcAft>
                <a:spcPts val="0"/>
              </a:spcAft>
              <a:buSzPts val="1800"/>
              <a:buFont typeface="Arial"/>
              <a:buNone/>
            </a:pPr>
            <a:r>
              <a:rPr lang="en-US" sz="1800" b="0" i="0" u="none" strike="noStrike" cap="none"/>
              <a:t>The </a:t>
            </a:r>
            <a:r>
              <a:rPr lang="en-US" sz="1800" b="0" i="0" u="none" strike="noStrike" cap="none">
                <a:latin typeface="Courier New"/>
                <a:ea typeface="Courier New"/>
                <a:cs typeface="Courier New"/>
                <a:sym typeface="Courier New"/>
              </a:rPr>
              <a:t>thenComparing</a:t>
            </a:r>
            <a:r>
              <a:rPr lang="en-US" sz="1800" b="0" i="0" u="none" strike="noStrike" cap="none"/>
              <a:t> method can be added to the </a:t>
            </a:r>
            <a:r>
              <a:rPr lang="en-US" sz="1800" b="0" i="0" u="none" strike="noStrike" cap="none">
                <a:latin typeface="Courier New"/>
                <a:ea typeface="Courier New"/>
                <a:cs typeface="Courier New"/>
                <a:sym typeface="Courier New"/>
              </a:rPr>
              <a:t>comparing</a:t>
            </a:r>
            <a:r>
              <a:rPr lang="en-US" sz="1800" b="0" i="0" u="none" strike="noStrike" cap="none"/>
              <a:t> method to do a multilevel sort on the elements in the stream. The </a:t>
            </a:r>
            <a:r>
              <a:rPr lang="en-US" sz="1800" b="0" i="0" u="none" strike="noStrike" cap="none">
                <a:latin typeface="Courier New"/>
                <a:ea typeface="Courier New"/>
                <a:cs typeface="Courier New"/>
                <a:sym typeface="Courier New"/>
              </a:rPr>
              <a:t>thenComparing</a:t>
            </a:r>
            <a:r>
              <a:rPr lang="en-US" sz="1800" b="0" i="0" u="none" strike="noStrike" cap="none"/>
              <a:t> method takes a </a:t>
            </a:r>
            <a:r>
              <a:rPr lang="en-US" sz="1800" b="0" i="0" u="none" strike="noStrike" cap="none">
                <a:latin typeface="Courier New"/>
                <a:ea typeface="Courier New"/>
                <a:cs typeface="Courier New"/>
                <a:sym typeface="Courier New"/>
              </a:rPr>
              <a:t>Comparator</a:t>
            </a:r>
            <a:r>
              <a:rPr lang="en-US" sz="1800" b="0" i="0" u="none" strike="noStrike" cap="none"/>
              <a:t> as a parameter just like the </a:t>
            </a:r>
            <a:r>
              <a:rPr lang="en-US" sz="1800" b="0" i="0" u="none" strike="noStrike" cap="none">
                <a:latin typeface="Courier New"/>
                <a:ea typeface="Courier New"/>
                <a:cs typeface="Courier New"/>
                <a:sym typeface="Courier New"/>
              </a:rPr>
              <a:t>comparing</a:t>
            </a:r>
            <a:r>
              <a:rPr lang="en-US" sz="1800" b="0" i="0" u="none" strike="noStrike" cap="none"/>
              <a:t> method.</a:t>
            </a:r>
            <a:endParaRPr/>
          </a:p>
          <a:p>
            <a:pPr marL="0" marR="0" lvl="1" indent="0" algn="l" rtl="0">
              <a:spcBef>
                <a:spcPts val="0"/>
              </a:spcBef>
              <a:spcAft>
                <a:spcPts val="0"/>
              </a:spcAft>
              <a:buSzPts val="1800"/>
              <a:buFont typeface="Arial"/>
              <a:buNone/>
            </a:pPr>
            <a:r>
              <a:rPr lang="en-US" sz="1800" b="0" i="0" u="none" strike="noStrike" cap="none"/>
              <a:t>The </a:t>
            </a:r>
            <a:r>
              <a:rPr lang="en-US" sz="1800" b="0" i="0" u="none" strike="noStrike" cap="none">
                <a:latin typeface="Courier New"/>
                <a:ea typeface="Courier New"/>
                <a:cs typeface="Courier New"/>
                <a:sym typeface="Courier New"/>
              </a:rPr>
              <a:t>reversed</a:t>
            </a:r>
            <a:r>
              <a:rPr lang="en-US" sz="1800" b="0" i="0" u="none" strike="noStrike" cap="none"/>
              <a:t> method can be appended to a pipeline, thus reversing the sort order of the elements in the stream. </a:t>
            </a:r>
            <a:endParaRPr/>
          </a:p>
          <a:p>
            <a:pPr marL="0" marR="0" lvl="1" indent="0" algn="l" rtl="0">
              <a:spcBef>
                <a:spcPts val="0"/>
              </a:spcBef>
              <a:spcAft>
                <a:spcPts val="0"/>
              </a:spcAft>
              <a:buSzPts val="1800"/>
              <a:buFont typeface="Arial"/>
              <a:buNone/>
            </a:pPr>
            <a:endParaRPr sz="1800" b="0" i="0" u="none" strike="noStrike" cap="none"/>
          </a:p>
          <a:p>
            <a:pPr marL="0" marR="0" lvl="1" indent="0" algn="l" rtl="0">
              <a:spcBef>
                <a:spcPts val="0"/>
              </a:spcBef>
              <a:spcAft>
                <a:spcPts val="0"/>
              </a:spcAft>
              <a:buSzPts val="1800"/>
              <a:buFont typeface="Arial"/>
              <a:buNone/>
            </a:pPr>
            <a:endParaRPr sz="1800" b="0" i="0" u="none" strike="noStrike" cap="none"/>
          </a:p>
          <a:p>
            <a:pPr marL="0" marR="0" lvl="0" indent="0" algn="l" rtl="0">
              <a:spcBef>
                <a:spcPts val="0"/>
              </a:spcBef>
              <a:spcAft>
                <a:spcPts val="0"/>
              </a:spcAft>
              <a:buNone/>
            </a:pPr>
            <a:endParaRPr sz="1800" b="0" i="0" u="none" strike="noStrike" cap="none"/>
          </a:p>
        </p:txBody>
      </p:sp>
      <p:sp>
        <p:nvSpPr>
          <p:cNvPr id="2610" name="Google Shape;2610;g40a120c017_0_2005: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strike="noStrike" cap="none">
                <a:solidFill>
                  <a:srgbClr val="000000"/>
                </a:solidFill>
                <a:latin typeface="Arial"/>
                <a:ea typeface="Arial"/>
                <a:cs typeface="Arial"/>
                <a:sym typeface="Arial"/>
              </a:rPr>
              <a:t>Java SE 8 Programming   10 - </a:t>
            </a:r>
            <a:fld id="{00000000-1234-1234-1234-123412341234}" type="slidenum">
              <a:rPr lang="en-US" sz="1100" b="1" i="0" u="none" strike="noStrike" cap="none">
                <a:solidFill>
                  <a:srgbClr val="000000"/>
                </a:solidFill>
                <a:latin typeface="Arial"/>
                <a:ea typeface="Arial"/>
                <a:cs typeface="Arial"/>
                <a:sym typeface="Arial"/>
              </a:rPr>
              <a:t>281</a:t>
            </a:fld>
            <a:endParaRPr/>
          </a:p>
        </p:txBody>
      </p:sp>
    </p:spTree>
    <p:extLst>
      <p:ext uri="{BB962C8B-B14F-4D97-AF65-F5344CB8AC3E}">
        <p14:creationId xmlns:p14="http://schemas.microsoft.com/office/powerpoint/2010/main" val="3718745409"/>
      </p:ext>
    </p:extLst>
  </p:cSld>
  <p:clrMapOvr>
    <a:masterClrMapping/>
  </p:clrMapOvr>
</p:notes>
</file>

<file path=ppt/notesSlides/notesSlide2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5"/>
        <p:cNvGrpSpPr/>
        <p:nvPr/>
      </p:nvGrpSpPr>
      <p:grpSpPr>
        <a:xfrm>
          <a:off x="0" y="0"/>
          <a:ext cx="0" cy="0"/>
          <a:chOff x="0" y="0"/>
          <a:chExt cx="0" cy="0"/>
        </a:xfrm>
      </p:grpSpPr>
      <p:sp>
        <p:nvSpPr>
          <p:cNvPr id="2616" name="Google Shape;2616;g40a120c017_0_2011: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617" name="Google Shape;2617;g40a120c017_0_2011: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The </a:t>
            </a:r>
            <a:r>
              <a:rPr lang="en-US" sz="1800" b="0" i="0" u="none" strike="noStrike" cap="none">
                <a:latin typeface="Courier New"/>
                <a:ea typeface="Courier New"/>
                <a:cs typeface="Courier New"/>
                <a:sym typeface="Courier New"/>
              </a:rPr>
              <a:t>collect</a:t>
            </a:r>
            <a:r>
              <a:rPr lang="en-US" sz="1800" b="0" i="0" u="none" strike="noStrike" cap="none"/>
              <a:t> method allows you to save the results of all the filtering, mapping, and sorting that takes place in a pipeline. Notice how the </a:t>
            </a:r>
            <a:r>
              <a:rPr lang="en-US" sz="1800" b="0" i="0" u="none" strike="noStrike" cap="none">
                <a:latin typeface="Courier New"/>
                <a:ea typeface="Courier New"/>
                <a:cs typeface="Courier New"/>
                <a:sym typeface="Courier New"/>
              </a:rPr>
              <a:t>collect</a:t>
            </a:r>
            <a:r>
              <a:rPr lang="en-US" sz="1800" b="0" i="0" u="none" strike="noStrike" cap="none"/>
              <a:t> method is called. It takes a </a:t>
            </a:r>
            <a:r>
              <a:rPr lang="en-US" sz="1800" b="0" i="0" u="none" strike="noStrike" cap="none">
                <a:latin typeface="Courier New"/>
                <a:ea typeface="Courier New"/>
                <a:cs typeface="Courier New"/>
                <a:sym typeface="Courier New"/>
              </a:rPr>
              <a:t>Collectors</a:t>
            </a:r>
            <a:r>
              <a:rPr lang="en-US" sz="1800" b="0" i="0" u="none" strike="noStrike" cap="none"/>
              <a:t> class as a parameter. The </a:t>
            </a:r>
            <a:r>
              <a:rPr lang="en-US" sz="1800" b="0" i="0" u="none" strike="noStrike" cap="none">
                <a:latin typeface="Courier New"/>
                <a:ea typeface="Courier New"/>
                <a:cs typeface="Courier New"/>
                <a:sym typeface="Courier New"/>
              </a:rPr>
              <a:t>Collectors</a:t>
            </a:r>
            <a:r>
              <a:rPr lang="en-US" sz="1800" b="0" i="0" u="none" strike="noStrike" cap="none"/>
              <a:t> class provides a number of ways to return the elements left in a pipeline.</a:t>
            </a:r>
            <a:endParaRPr/>
          </a:p>
          <a:p>
            <a:pPr marL="0" marR="0" lvl="0" indent="0" algn="l" rtl="0">
              <a:spcBef>
                <a:spcPts val="0"/>
              </a:spcBef>
              <a:spcAft>
                <a:spcPts val="0"/>
              </a:spcAft>
              <a:buNone/>
            </a:pPr>
            <a:endParaRPr sz="1800" b="0" i="0" u="none" strike="noStrike" cap="none"/>
          </a:p>
        </p:txBody>
      </p:sp>
      <p:sp>
        <p:nvSpPr>
          <p:cNvPr id="2618" name="Google Shape;2618;g40a120c017_0_2011: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strike="noStrike" cap="none">
                <a:solidFill>
                  <a:srgbClr val="000000"/>
                </a:solidFill>
                <a:latin typeface="Arial"/>
                <a:ea typeface="Arial"/>
                <a:cs typeface="Arial"/>
                <a:sym typeface="Arial"/>
              </a:rPr>
              <a:t>Java SE 8 Programming   10 - </a:t>
            </a:r>
            <a:fld id="{00000000-1234-1234-1234-123412341234}" type="slidenum">
              <a:rPr lang="en-US" sz="1100" b="1" i="0" u="none" strike="noStrike" cap="none">
                <a:solidFill>
                  <a:srgbClr val="000000"/>
                </a:solidFill>
                <a:latin typeface="Arial"/>
                <a:ea typeface="Arial"/>
                <a:cs typeface="Arial"/>
                <a:sym typeface="Arial"/>
              </a:rPr>
              <a:t>282</a:t>
            </a:fld>
            <a:endParaRPr/>
          </a:p>
        </p:txBody>
      </p:sp>
    </p:spTree>
    <p:extLst>
      <p:ext uri="{BB962C8B-B14F-4D97-AF65-F5344CB8AC3E}">
        <p14:creationId xmlns:p14="http://schemas.microsoft.com/office/powerpoint/2010/main" val="3362629601"/>
      </p:ext>
    </p:extLst>
  </p:cSld>
  <p:clrMapOvr>
    <a:masterClrMapping/>
  </p:clrMapOvr>
</p:notes>
</file>

<file path=ppt/notesSlides/notesSlide2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3"/>
        <p:cNvGrpSpPr/>
        <p:nvPr/>
      </p:nvGrpSpPr>
      <p:grpSpPr>
        <a:xfrm>
          <a:off x="0" y="0"/>
          <a:ext cx="0" cy="0"/>
          <a:chOff x="0" y="0"/>
          <a:chExt cx="0" cy="0"/>
        </a:xfrm>
      </p:grpSpPr>
      <p:sp>
        <p:nvSpPr>
          <p:cNvPr id="2624" name="Google Shape;2624;g40a120c017_0_2017: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625" name="Google Shape;2625;g40a120c017_0_2017: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The </a:t>
            </a:r>
            <a:r>
              <a:rPr lang="en-US" sz="1800" b="0" i="0" u="none" strike="noStrike" cap="none">
                <a:latin typeface="Courier New"/>
                <a:ea typeface="Courier New"/>
                <a:cs typeface="Courier New"/>
                <a:sym typeface="Courier New"/>
              </a:rPr>
              <a:t>groupingBy</a:t>
            </a:r>
            <a:r>
              <a:rPr lang="en-US" sz="1800" b="0" i="0" u="none" strike="noStrike" cap="none"/>
              <a:t> method of the </a:t>
            </a:r>
            <a:r>
              <a:rPr lang="en-US" sz="1800" b="0" i="0" u="none" strike="noStrike" cap="none">
                <a:latin typeface="Courier New"/>
                <a:ea typeface="Courier New"/>
                <a:cs typeface="Courier New"/>
                <a:sym typeface="Courier New"/>
              </a:rPr>
              <a:t>Collectors</a:t>
            </a:r>
            <a:r>
              <a:rPr lang="en-US" sz="1800" b="0" i="0" u="none" strike="noStrike" cap="none"/>
              <a:t> class allows you to generate a </a:t>
            </a:r>
            <a:r>
              <a:rPr lang="en-US" sz="1800" b="0" i="0" u="none" strike="noStrike" cap="none">
                <a:latin typeface="Courier New"/>
                <a:ea typeface="Courier New"/>
                <a:cs typeface="Courier New"/>
                <a:sym typeface="Courier New"/>
              </a:rPr>
              <a:t>Map</a:t>
            </a:r>
            <a:r>
              <a:rPr lang="en-US" sz="1800" b="0" i="0" u="none" strike="noStrike" cap="none"/>
              <a:t> based on the elements contained in a stream. The keys are based off of a selected field in a class. Matching objects are placed into an </a:t>
            </a:r>
            <a:r>
              <a:rPr lang="en-US" sz="1800" b="0" i="0" u="none" strike="noStrike" cap="none">
                <a:latin typeface="Courier New"/>
                <a:ea typeface="Courier New"/>
                <a:cs typeface="Courier New"/>
                <a:sym typeface="Courier New"/>
              </a:rPr>
              <a:t>ArrayList</a:t>
            </a:r>
            <a:r>
              <a:rPr lang="en-US" sz="1800" b="0" i="0" u="none" strike="noStrike" cap="none"/>
              <a:t> that becomes the value for the key.</a:t>
            </a:r>
            <a:endParaRPr/>
          </a:p>
          <a:p>
            <a:pPr marL="0" marR="0" lvl="1" indent="0" algn="l" rtl="0">
              <a:spcBef>
                <a:spcPts val="0"/>
              </a:spcBef>
              <a:spcAft>
                <a:spcPts val="0"/>
              </a:spcAft>
              <a:buSzPts val="1800"/>
              <a:buFont typeface="Arial"/>
              <a:buNone/>
            </a:pPr>
            <a:r>
              <a:rPr lang="en-US" sz="1800" b="0" i="0" u="none" strike="noStrike" cap="none"/>
              <a:t>The </a:t>
            </a:r>
            <a:r>
              <a:rPr lang="en-US" sz="1800" b="0" i="0" u="none" strike="noStrike" cap="none">
                <a:latin typeface="Courier New"/>
                <a:ea typeface="Courier New"/>
                <a:cs typeface="Courier New"/>
                <a:sym typeface="Courier New"/>
              </a:rPr>
              <a:t>joining</a:t>
            </a:r>
            <a:r>
              <a:rPr lang="en-US" sz="1800" b="0" i="0" u="none" strike="noStrike" cap="none"/>
              <a:t> method of the </a:t>
            </a:r>
            <a:r>
              <a:rPr lang="en-US" sz="1800" b="0" i="0" u="none" strike="noStrike" cap="none">
                <a:latin typeface="Courier New"/>
                <a:ea typeface="Courier New"/>
                <a:cs typeface="Courier New"/>
                <a:sym typeface="Courier New"/>
              </a:rPr>
              <a:t>Collectors</a:t>
            </a:r>
            <a:r>
              <a:rPr lang="en-US" sz="1800" b="0" i="0" u="none" strike="noStrike" cap="none"/>
              <a:t> class allows you to join together elements returned from a stream.</a:t>
            </a:r>
            <a:endParaRPr/>
          </a:p>
          <a:p>
            <a:pPr marL="0" marR="0" lvl="1" indent="0" algn="l" rtl="0">
              <a:spcBef>
                <a:spcPts val="0"/>
              </a:spcBef>
              <a:spcAft>
                <a:spcPts val="0"/>
              </a:spcAft>
              <a:buSzPts val="1800"/>
              <a:buFont typeface="Arial"/>
              <a:buNone/>
            </a:pPr>
            <a:r>
              <a:rPr lang="en-US" sz="1800" b="0" i="0" u="none" strike="noStrike" cap="none"/>
              <a:t>The </a:t>
            </a:r>
            <a:r>
              <a:rPr lang="en-US" sz="1800" b="0" i="0" u="none" strike="noStrike" cap="none">
                <a:latin typeface="Courier New"/>
                <a:ea typeface="Courier New"/>
                <a:cs typeface="Courier New"/>
                <a:sym typeface="Courier New"/>
              </a:rPr>
              <a:t>partitioningBy</a:t>
            </a:r>
            <a:r>
              <a:rPr lang="en-US" sz="1800" b="0" i="0" u="none" strike="noStrike" cap="none"/>
              <a:t> method offers an interesting way to create a </a:t>
            </a:r>
            <a:r>
              <a:rPr lang="en-US" sz="1800" b="0" i="0" u="none" strike="noStrike" cap="none">
                <a:latin typeface="Courier New"/>
                <a:ea typeface="Courier New"/>
                <a:cs typeface="Courier New"/>
                <a:sym typeface="Courier New"/>
              </a:rPr>
              <a:t>Map</a:t>
            </a:r>
            <a:r>
              <a:rPr lang="en-US" sz="1800" b="0" i="0" u="none" strike="noStrike" cap="none"/>
              <a:t>. The method takes a </a:t>
            </a:r>
            <a:r>
              <a:rPr lang="en-US" sz="1800" b="0" i="0" u="none" strike="noStrike" cap="none">
                <a:latin typeface="Courier New"/>
                <a:ea typeface="Courier New"/>
                <a:cs typeface="Courier New"/>
                <a:sym typeface="Courier New"/>
              </a:rPr>
              <a:t>Predicate</a:t>
            </a:r>
            <a:r>
              <a:rPr lang="en-US" sz="1800" b="0" i="0" u="none" strike="noStrike" cap="none"/>
              <a:t> as an argument and creates a </a:t>
            </a:r>
            <a:r>
              <a:rPr lang="en-US" sz="1800" b="0" i="0" u="none" strike="noStrike" cap="none">
                <a:latin typeface="Courier New"/>
                <a:ea typeface="Courier New"/>
                <a:cs typeface="Courier New"/>
                <a:sym typeface="Courier New"/>
              </a:rPr>
              <a:t>Map</a:t>
            </a:r>
            <a:r>
              <a:rPr lang="en-US" sz="1800" b="0" i="0" u="none" strike="noStrike" cap="none"/>
              <a:t> with two </a:t>
            </a:r>
            <a:r>
              <a:rPr lang="en-US" sz="1800" b="0" i="0" u="none" strike="noStrike" cap="none">
                <a:latin typeface="Courier New"/>
                <a:ea typeface="Courier New"/>
                <a:cs typeface="Courier New"/>
                <a:sym typeface="Courier New"/>
              </a:rPr>
              <a:t>boolean</a:t>
            </a:r>
            <a:r>
              <a:rPr lang="en-US" sz="1800" b="0" i="0" u="none" strike="noStrike" cap="none"/>
              <a:t> keys. One key is </a:t>
            </a:r>
            <a:r>
              <a:rPr lang="en-US" sz="1800" b="0" i="0" u="none" strike="noStrike" cap="none">
                <a:latin typeface="Courier New"/>
                <a:ea typeface="Courier New"/>
                <a:cs typeface="Courier New"/>
                <a:sym typeface="Courier New"/>
              </a:rPr>
              <a:t>true</a:t>
            </a:r>
            <a:r>
              <a:rPr lang="en-US" sz="1800" b="0" i="0" u="none" strike="noStrike" cap="none"/>
              <a:t> and includes all the elements that met the true criteria of the </a:t>
            </a:r>
            <a:r>
              <a:rPr lang="en-US" sz="1800" b="0" i="0" u="none" strike="noStrike" cap="none">
                <a:latin typeface="Courier New"/>
                <a:ea typeface="Courier New"/>
                <a:cs typeface="Courier New"/>
                <a:sym typeface="Courier New"/>
              </a:rPr>
              <a:t>Predicate</a:t>
            </a:r>
            <a:r>
              <a:rPr lang="en-US" sz="1800" b="0" i="0" u="none" strike="noStrike" cap="none"/>
              <a:t>. The other key, </a:t>
            </a:r>
            <a:r>
              <a:rPr lang="en-US" sz="1800" b="0" i="0" u="none" strike="noStrike" cap="none">
                <a:latin typeface="Courier New"/>
                <a:ea typeface="Courier New"/>
                <a:cs typeface="Courier New"/>
                <a:sym typeface="Courier New"/>
              </a:rPr>
              <a:t>false</a:t>
            </a:r>
            <a:r>
              <a:rPr lang="en-US" sz="1800" b="0" i="0" u="none" strike="noStrike" cap="none"/>
              <a:t>, contains all the elements that resulted in </a:t>
            </a:r>
            <a:r>
              <a:rPr lang="en-US" sz="1800" b="0" i="0" u="none" strike="noStrike" cap="none">
                <a:latin typeface="Courier New"/>
                <a:ea typeface="Courier New"/>
                <a:cs typeface="Courier New"/>
                <a:sym typeface="Courier New"/>
              </a:rPr>
              <a:t>false</a:t>
            </a:r>
            <a:r>
              <a:rPr lang="en-US" sz="1800" b="0" i="0" u="none" strike="noStrike" cap="none"/>
              <a:t> values as determined by the </a:t>
            </a:r>
            <a:r>
              <a:rPr lang="en-US" sz="1800" b="0" i="0" u="none" strike="noStrike" cap="none">
                <a:latin typeface="Courier New"/>
                <a:ea typeface="Courier New"/>
                <a:cs typeface="Courier New"/>
                <a:sym typeface="Courier New"/>
              </a:rPr>
              <a:t>Predicate</a:t>
            </a:r>
            <a:r>
              <a:rPr lang="en-US" sz="1800" b="0" i="0" u="none" strike="noStrike" cap="none"/>
              <a:t>.</a:t>
            </a:r>
            <a:endParaRPr/>
          </a:p>
          <a:p>
            <a:pPr marL="0" marR="0" lvl="1" indent="0" algn="l" rtl="0">
              <a:spcBef>
                <a:spcPts val="0"/>
              </a:spcBef>
              <a:spcAft>
                <a:spcPts val="0"/>
              </a:spcAft>
              <a:buSzPts val="1800"/>
              <a:buFont typeface="Arial"/>
              <a:buNone/>
            </a:pPr>
            <a:endParaRPr sz="1800" b="0" i="0" u="none" strike="noStrike" cap="none"/>
          </a:p>
          <a:p>
            <a:pPr marL="0" marR="0" lvl="0" indent="0" algn="l" rtl="0">
              <a:spcBef>
                <a:spcPts val="0"/>
              </a:spcBef>
              <a:spcAft>
                <a:spcPts val="0"/>
              </a:spcAft>
              <a:buNone/>
            </a:pPr>
            <a:endParaRPr sz="1800" b="0" i="0" u="none" strike="noStrike" cap="none"/>
          </a:p>
        </p:txBody>
      </p:sp>
      <p:sp>
        <p:nvSpPr>
          <p:cNvPr id="2626" name="Google Shape;2626;g40a120c017_0_2017: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strike="noStrike" cap="none">
                <a:solidFill>
                  <a:srgbClr val="000000"/>
                </a:solidFill>
                <a:latin typeface="Arial"/>
                <a:ea typeface="Arial"/>
                <a:cs typeface="Arial"/>
                <a:sym typeface="Arial"/>
              </a:rPr>
              <a:t>Java SE 8 Programming   10 - </a:t>
            </a:r>
            <a:fld id="{00000000-1234-1234-1234-123412341234}" type="slidenum">
              <a:rPr lang="en-US" sz="1100" b="1" i="0" u="none" strike="noStrike" cap="none">
                <a:solidFill>
                  <a:srgbClr val="000000"/>
                </a:solidFill>
                <a:latin typeface="Arial"/>
                <a:ea typeface="Arial"/>
                <a:cs typeface="Arial"/>
                <a:sym typeface="Arial"/>
              </a:rPr>
              <a:t>283</a:t>
            </a:fld>
            <a:endParaRPr/>
          </a:p>
        </p:txBody>
      </p:sp>
    </p:spTree>
    <p:extLst>
      <p:ext uri="{BB962C8B-B14F-4D97-AF65-F5344CB8AC3E}">
        <p14:creationId xmlns:p14="http://schemas.microsoft.com/office/powerpoint/2010/main" val="438057805"/>
      </p:ext>
    </p:extLst>
  </p:cSld>
  <p:clrMapOvr>
    <a:masterClrMapping/>
  </p:clrMapOvr>
</p:notes>
</file>

<file path=ppt/notesSlides/notesSlide2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1"/>
        <p:cNvGrpSpPr/>
        <p:nvPr/>
      </p:nvGrpSpPr>
      <p:grpSpPr>
        <a:xfrm>
          <a:off x="0" y="0"/>
          <a:ext cx="0" cy="0"/>
          <a:chOff x="0" y="0"/>
          <a:chExt cx="0" cy="0"/>
        </a:xfrm>
      </p:grpSpPr>
      <p:sp>
        <p:nvSpPr>
          <p:cNvPr id="2632" name="Google Shape;2632;g40a120c017_0_2023: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10 - </a:t>
            </a:r>
            <a:fld id="{00000000-1234-1234-1234-123412341234}" type="slidenum">
              <a:rPr lang="en-US" sz="1100" b="1" i="0" u="none">
                <a:solidFill>
                  <a:srgbClr val="000000"/>
                </a:solidFill>
                <a:latin typeface="Arial"/>
                <a:ea typeface="Arial"/>
                <a:cs typeface="Arial"/>
                <a:sym typeface="Arial"/>
              </a:rPr>
              <a:t>284</a:t>
            </a:fld>
            <a:endParaRPr/>
          </a:p>
        </p:txBody>
      </p:sp>
      <p:sp>
        <p:nvSpPr>
          <p:cNvPr id="2633" name="Google Shape;2633;g40a120c017_0_2023: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634" name="Google Shape;2634;g40a120c017_0_2023: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The </a:t>
            </a:r>
            <a:r>
              <a:rPr lang="en-US" sz="1800" b="0" i="0" u="none" strike="noStrike" cap="none">
                <a:latin typeface="Courier New"/>
                <a:ea typeface="Courier New"/>
                <a:cs typeface="Courier New"/>
                <a:sym typeface="Courier New"/>
              </a:rPr>
              <a:t>Stream.of</a:t>
            </a:r>
            <a:r>
              <a:rPr lang="en-US" sz="1800" b="0" i="0" u="none" strike="noStrike" cap="none"/>
              <a:t> method can be used to create a stream out of an array of elements. The elements can be listed as shown in the slide or from the results of method calls.</a:t>
            </a:r>
            <a:endParaRPr/>
          </a:p>
          <a:p>
            <a:pPr marL="0" marR="0" lvl="0" indent="0" algn="l" rtl="0">
              <a:spcBef>
                <a:spcPts val="0"/>
              </a:spcBef>
              <a:spcAft>
                <a:spcPts val="0"/>
              </a:spcAft>
              <a:buNone/>
            </a:pPr>
            <a:endParaRPr sz="1800" b="0" i="0" u="none" strike="noStrike" cap="none"/>
          </a:p>
        </p:txBody>
      </p:sp>
    </p:spTree>
    <p:extLst>
      <p:ext uri="{BB962C8B-B14F-4D97-AF65-F5344CB8AC3E}">
        <p14:creationId xmlns:p14="http://schemas.microsoft.com/office/powerpoint/2010/main" val="1438805971"/>
      </p:ext>
    </p:extLst>
  </p:cSld>
  <p:clrMapOvr>
    <a:masterClrMapping/>
  </p:clrMapOvr>
</p:notes>
</file>

<file path=ppt/notesSlides/notesSlide2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0"/>
        <p:cNvGrpSpPr/>
        <p:nvPr/>
      </p:nvGrpSpPr>
      <p:grpSpPr>
        <a:xfrm>
          <a:off x="0" y="0"/>
          <a:ext cx="0" cy="0"/>
          <a:chOff x="0" y="0"/>
          <a:chExt cx="0" cy="0"/>
        </a:xfrm>
      </p:grpSpPr>
      <p:sp>
        <p:nvSpPr>
          <p:cNvPr id="2641" name="Google Shape;2641;g40a120c017_0_2030: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642" name="Google Shape;2642;g40a120c017_0_2030: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The </a:t>
            </a:r>
            <a:r>
              <a:rPr lang="en-US" sz="1800" b="0" i="0" u="none" strike="noStrike" cap="none">
                <a:latin typeface="Courier New"/>
                <a:ea typeface="Courier New"/>
                <a:cs typeface="Courier New"/>
                <a:sym typeface="Courier New"/>
              </a:rPr>
              <a:t>flatMap</a:t>
            </a:r>
            <a:r>
              <a:rPr lang="en-US" sz="1800" b="0" i="0" u="none" strike="noStrike" cap="none"/>
              <a:t> method can be used to convert data into a stream. The example splits line data into words.</a:t>
            </a:r>
            <a:endParaRPr/>
          </a:p>
        </p:txBody>
      </p:sp>
      <p:sp>
        <p:nvSpPr>
          <p:cNvPr id="2643" name="Google Shape;2643;g40a120c017_0_2030: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10 - </a:t>
            </a:r>
            <a:fld id="{00000000-1234-1234-1234-123412341234}" type="slidenum">
              <a:rPr lang="en-US" sz="1100" b="1" i="0" u="none">
                <a:solidFill>
                  <a:srgbClr val="000000"/>
                </a:solidFill>
                <a:latin typeface="Arial"/>
                <a:ea typeface="Arial"/>
                <a:cs typeface="Arial"/>
                <a:sym typeface="Arial"/>
              </a:rPr>
              <a:t>285</a:t>
            </a:fld>
            <a:endParaRPr/>
          </a:p>
        </p:txBody>
      </p:sp>
    </p:spTree>
    <p:extLst>
      <p:ext uri="{BB962C8B-B14F-4D97-AF65-F5344CB8AC3E}">
        <p14:creationId xmlns:p14="http://schemas.microsoft.com/office/powerpoint/2010/main" val="4055879184"/>
      </p:ext>
    </p:extLst>
  </p:cSld>
  <p:clrMapOvr>
    <a:masterClrMapping/>
  </p:clrMapOvr>
</p:notes>
</file>

<file path=ppt/notesSlides/notesSlide2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9"/>
        <p:cNvGrpSpPr/>
        <p:nvPr/>
      </p:nvGrpSpPr>
      <p:grpSpPr>
        <a:xfrm>
          <a:off x="0" y="0"/>
          <a:ext cx="0" cy="0"/>
          <a:chOff x="0" y="0"/>
          <a:chExt cx="0" cy="0"/>
        </a:xfrm>
      </p:grpSpPr>
      <p:sp>
        <p:nvSpPr>
          <p:cNvPr id="2650" name="Google Shape;2650;g40a120c017_0_2037: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10 - </a:t>
            </a:r>
            <a:fld id="{00000000-1234-1234-1234-123412341234}" type="slidenum">
              <a:rPr lang="en-US" sz="1100" b="1" i="0" u="none">
                <a:solidFill>
                  <a:srgbClr val="000000"/>
                </a:solidFill>
                <a:latin typeface="Arial"/>
                <a:ea typeface="Arial"/>
                <a:cs typeface="Arial"/>
                <a:sym typeface="Arial"/>
              </a:rPr>
              <a:t>286</a:t>
            </a:fld>
            <a:endParaRPr/>
          </a:p>
        </p:txBody>
      </p:sp>
      <p:sp>
        <p:nvSpPr>
          <p:cNvPr id="2651" name="Google Shape;2651;g40a120c017_0_2037: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652" name="Google Shape;2652;g40a120c017_0_2037: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None/>
            </a:pPr>
            <a:endParaRPr sz="1800" b="0" i="0" u="none" strike="noStrike" cap="none"/>
          </a:p>
        </p:txBody>
      </p:sp>
    </p:spTree>
    <p:extLst>
      <p:ext uri="{BB962C8B-B14F-4D97-AF65-F5344CB8AC3E}">
        <p14:creationId xmlns:p14="http://schemas.microsoft.com/office/powerpoint/2010/main" val="936745268"/>
      </p:ext>
    </p:extLst>
  </p:cSld>
  <p:clrMapOvr>
    <a:masterClrMapping/>
  </p:clrMapOvr>
</p:notes>
</file>

<file path=ppt/notesSlides/notesSlide2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7"/>
        <p:cNvGrpSpPr/>
        <p:nvPr/>
      </p:nvGrpSpPr>
      <p:grpSpPr>
        <a:xfrm>
          <a:off x="0" y="0"/>
          <a:ext cx="0" cy="0"/>
          <a:chOff x="0" y="0"/>
          <a:chExt cx="0" cy="0"/>
        </a:xfrm>
      </p:grpSpPr>
      <p:sp>
        <p:nvSpPr>
          <p:cNvPr id="2658" name="Google Shape;2658;g40a120c017_0_2043: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10 - </a:t>
            </a:r>
            <a:fld id="{00000000-1234-1234-1234-123412341234}" type="slidenum">
              <a:rPr lang="en-US" sz="1100" b="1" i="0" u="none">
                <a:solidFill>
                  <a:srgbClr val="000000"/>
                </a:solidFill>
                <a:latin typeface="Arial"/>
                <a:ea typeface="Arial"/>
                <a:cs typeface="Arial"/>
                <a:sym typeface="Arial"/>
              </a:rPr>
              <a:t>287</a:t>
            </a:fld>
            <a:endParaRPr/>
          </a:p>
        </p:txBody>
      </p:sp>
      <p:sp>
        <p:nvSpPr>
          <p:cNvPr id="2659" name="Google Shape;2659;g40a120c017_0_2043: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660" name="Google Shape;2660;g40a120c017_0_2043: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None/>
            </a:pPr>
            <a:endParaRPr sz="1800" b="0" i="0" u="none" strike="noStrike" cap="none"/>
          </a:p>
        </p:txBody>
      </p:sp>
    </p:spTree>
    <p:extLst>
      <p:ext uri="{BB962C8B-B14F-4D97-AF65-F5344CB8AC3E}">
        <p14:creationId xmlns:p14="http://schemas.microsoft.com/office/powerpoint/2010/main" val="2310902924"/>
      </p:ext>
    </p:extLst>
  </p:cSld>
  <p:clrMapOvr>
    <a:masterClrMapping/>
  </p:clrMapOvr>
</p:notes>
</file>

<file path=ppt/notesSlides/notesSlide2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5"/>
        <p:cNvGrpSpPr/>
        <p:nvPr/>
      </p:nvGrpSpPr>
      <p:grpSpPr>
        <a:xfrm>
          <a:off x="0" y="0"/>
          <a:ext cx="0" cy="0"/>
          <a:chOff x="0" y="0"/>
          <a:chExt cx="0" cy="0"/>
        </a:xfrm>
      </p:grpSpPr>
      <p:sp>
        <p:nvSpPr>
          <p:cNvPr id="2666" name="Google Shape;2666;g40a120c017_0_2082: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667" name="Google Shape;2667;g40a120c017_0_2082: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None/>
            </a:pPr>
            <a:endParaRPr sz="1800" b="0" i="0" u="none" strike="noStrike" cap="none"/>
          </a:p>
        </p:txBody>
      </p:sp>
    </p:spTree>
    <p:extLst>
      <p:ext uri="{BB962C8B-B14F-4D97-AF65-F5344CB8AC3E}">
        <p14:creationId xmlns:p14="http://schemas.microsoft.com/office/powerpoint/2010/main" val="3808785068"/>
      </p:ext>
    </p:extLst>
  </p:cSld>
  <p:clrMapOvr>
    <a:masterClrMapping/>
  </p:clrMapOvr>
</p:notes>
</file>

<file path=ppt/notesSlides/notesSlide2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1"/>
        <p:cNvGrpSpPr/>
        <p:nvPr/>
      </p:nvGrpSpPr>
      <p:grpSpPr>
        <a:xfrm>
          <a:off x="0" y="0"/>
          <a:ext cx="0" cy="0"/>
          <a:chOff x="0" y="0"/>
          <a:chExt cx="0" cy="0"/>
        </a:xfrm>
      </p:grpSpPr>
      <p:sp>
        <p:nvSpPr>
          <p:cNvPr id="2672" name="Google Shape;2672;g40a120c017_0_2087: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673" name="Google Shape;2673;g40a120c017_0_2087: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None/>
            </a:pPr>
            <a:endParaRPr sz="1800" b="0" i="0" u="none" strike="noStrike" cap="none"/>
          </a:p>
        </p:txBody>
      </p:sp>
      <p:sp>
        <p:nvSpPr>
          <p:cNvPr id="2674" name="Google Shape;2674;g40a120c017_0_2087: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strike="noStrike" cap="none">
                <a:solidFill>
                  <a:srgbClr val="000000"/>
                </a:solidFill>
                <a:latin typeface="Arial"/>
                <a:ea typeface="Arial"/>
                <a:cs typeface="Arial"/>
                <a:sym typeface="Arial"/>
              </a:rPr>
              <a:t>Java SE 8 Programming   11 - </a:t>
            </a:r>
            <a:fld id="{00000000-1234-1234-1234-123412341234}" type="slidenum">
              <a:rPr lang="en-US" sz="1100" b="1" i="0" u="none" strike="noStrike" cap="none">
                <a:solidFill>
                  <a:srgbClr val="000000"/>
                </a:solidFill>
                <a:latin typeface="Arial"/>
                <a:ea typeface="Arial"/>
                <a:cs typeface="Arial"/>
                <a:sym typeface="Arial"/>
              </a:rPr>
              <a:t>289</a:t>
            </a:fld>
            <a:endParaRPr/>
          </a:p>
        </p:txBody>
      </p:sp>
    </p:spTree>
    <p:extLst>
      <p:ext uri="{BB962C8B-B14F-4D97-AF65-F5344CB8AC3E}">
        <p14:creationId xmlns:p14="http://schemas.microsoft.com/office/powerpoint/2010/main" val="4293624053"/>
      </p:ext>
    </p:extLst>
  </p:cSld>
  <p:clrMapOvr>
    <a:masterClrMapping/>
  </p:clrMapOvr>
</p:notes>
</file>

<file path=ppt/notesSlides/notesSlide2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0"/>
        <p:cNvGrpSpPr/>
        <p:nvPr/>
      </p:nvGrpSpPr>
      <p:grpSpPr>
        <a:xfrm>
          <a:off x="0" y="0"/>
          <a:ext cx="0" cy="0"/>
          <a:chOff x="0" y="0"/>
          <a:chExt cx="0" cy="0"/>
        </a:xfrm>
      </p:grpSpPr>
      <p:sp>
        <p:nvSpPr>
          <p:cNvPr id="2681" name="Google Shape;2681;g40a120c017_0_2094: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682" name="Google Shape;2682;g40a120c017_0_2094:notes"/>
          <p:cNvSpPr txBox="1">
            <a:spLocks noGrp="1"/>
          </p:cNvSpPr>
          <p:nvPr>
            <p:ph type="body" idx="1"/>
          </p:nvPr>
        </p:nvSpPr>
        <p:spPr>
          <a:xfrm>
            <a:off x="547687" y="5278437"/>
            <a:ext cx="5943600" cy="31989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SzPts val="1800"/>
              <a:buFont typeface="Arial"/>
              <a:buNone/>
            </a:pPr>
            <a:r>
              <a:rPr lang="en-US" sz="1800" b="0" i="0" u="none" strike="noStrike" cap="none"/>
              <a:t>Returning a Failure Result</a:t>
            </a:r>
            <a:endParaRPr/>
          </a:p>
          <a:p>
            <a:pPr marL="0" marR="0" lvl="1" indent="0" algn="l" rtl="0">
              <a:spcBef>
                <a:spcPts val="0"/>
              </a:spcBef>
              <a:spcAft>
                <a:spcPts val="0"/>
              </a:spcAft>
              <a:buSzPts val="1800"/>
              <a:buFont typeface="Arial"/>
              <a:buNone/>
            </a:pPr>
            <a:r>
              <a:rPr lang="en-US" sz="1800" b="0" i="0" u="none" strike="noStrike" cap="none"/>
              <a:t>Some programming languages use the return value of a method to indicate whether or not a method completed successfully. For instance, in the C example </a:t>
            </a:r>
            <a:r>
              <a:rPr lang="en-US" sz="1800" b="0" i="0" u="none" strike="noStrike" cap="none">
                <a:latin typeface="Courier New"/>
                <a:ea typeface="Courier New"/>
                <a:cs typeface="Courier New"/>
                <a:sym typeface="Courier New"/>
              </a:rPr>
              <a:t>int x = printf("hi");</a:t>
            </a:r>
            <a:r>
              <a:rPr lang="en-US" sz="1800" b="0" i="0" u="none" strike="noStrike" cap="none"/>
              <a:t>, a negative value for </a:t>
            </a:r>
            <a:r>
              <a:rPr lang="en-US" sz="1800" b="0" i="0" u="none" strike="noStrike" cap="none">
                <a:latin typeface="Courier New"/>
                <a:ea typeface="Courier New"/>
                <a:cs typeface="Courier New"/>
                <a:sym typeface="Courier New"/>
              </a:rPr>
              <a:t>x</a:t>
            </a:r>
            <a:r>
              <a:rPr lang="en-US" sz="1800" b="0" i="0" u="none" strike="noStrike" cap="none"/>
              <a:t> would indicate a failure. Many of C’s standard library functions return a negative value upon failure. The problem is that this example could also be written as </a:t>
            </a:r>
            <a:r>
              <a:rPr lang="en-US" sz="1800" b="0" i="0" u="none" strike="noStrike" cap="none">
                <a:latin typeface="Courier New"/>
                <a:ea typeface="Courier New"/>
                <a:cs typeface="Courier New"/>
                <a:sym typeface="Courier New"/>
              </a:rPr>
              <a:t>printf("hi");</a:t>
            </a:r>
            <a:r>
              <a:rPr lang="en-US" sz="1800" b="0" i="0" u="none" strike="noStrike" cap="none"/>
              <a:t> where the return value is ignored. In Java, you also have the same concern; any return value can be ignored.</a:t>
            </a:r>
            <a:endParaRPr/>
          </a:p>
          <a:p>
            <a:pPr marL="0" marR="0" lvl="1" indent="0" algn="l" rtl="0">
              <a:spcBef>
                <a:spcPts val="0"/>
              </a:spcBef>
              <a:spcAft>
                <a:spcPts val="0"/>
              </a:spcAft>
              <a:buSzPts val="1800"/>
              <a:buFont typeface="Arial"/>
              <a:buNone/>
            </a:pPr>
            <a:r>
              <a:rPr lang="en-US" sz="1800" b="0" i="0" u="none" strike="noStrike" cap="none"/>
              <a:t>When a method you write in the Java language fails to execute successfully, consider using the exception-generating and handling features available in the language instead of using return values.</a:t>
            </a:r>
            <a:endParaRPr/>
          </a:p>
        </p:txBody>
      </p:sp>
      <p:sp>
        <p:nvSpPr>
          <p:cNvPr id="2683" name="Google Shape;2683;g40a120c017_0_2094: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strike="noStrike" cap="none">
                <a:solidFill>
                  <a:srgbClr val="000000"/>
                </a:solidFill>
                <a:latin typeface="Arial"/>
                <a:ea typeface="Arial"/>
                <a:cs typeface="Arial"/>
                <a:sym typeface="Arial"/>
              </a:rPr>
              <a:t>Java SE 8 Programming   11 - </a:t>
            </a:r>
            <a:fld id="{00000000-1234-1234-1234-123412341234}" type="slidenum">
              <a:rPr lang="en-US" sz="1100" b="1" i="0" u="none" strike="noStrike" cap="none">
                <a:solidFill>
                  <a:srgbClr val="000000"/>
                </a:solidFill>
                <a:latin typeface="Arial"/>
                <a:ea typeface="Arial"/>
                <a:cs typeface="Arial"/>
                <a:sym typeface="Arial"/>
              </a:rPr>
              <a:t>290</a:t>
            </a:fld>
            <a:endParaRPr/>
          </a:p>
        </p:txBody>
      </p:sp>
    </p:spTree>
    <p:extLst>
      <p:ext uri="{BB962C8B-B14F-4D97-AF65-F5344CB8AC3E}">
        <p14:creationId xmlns:p14="http://schemas.microsoft.com/office/powerpoint/2010/main" val="354423747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11: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63" name="Google Shape;163;p11:notes"/>
          <p:cNvSpPr txBox="1">
            <a:spLocks noGrp="1"/>
          </p:cNvSpPr>
          <p:nvPr>
            <p:ph type="body" idx="1"/>
          </p:nvPr>
        </p:nvSpPr>
        <p:spPr>
          <a:xfrm>
            <a:off x="547687" y="5278437"/>
            <a:ext cx="5942012" cy="3198812"/>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SzPts val="1800"/>
              <a:buFont typeface="Arial"/>
              <a:buNone/>
            </a:pPr>
            <a:r>
              <a:rPr lang="en-US" sz="1800" b="0" i="0" u="none" strike="noStrike" cap="none"/>
              <a:t>Rules for Literals</a:t>
            </a:r>
            <a:endParaRPr/>
          </a:p>
          <a:p>
            <a:pPr marL="0" marR="0" lvl="1" indent="0" algn="l" rtl="0">
              <a:spcBef>
                <a:spcPts val="0"/>
              </a:spcBef>
              <a:spcAft>
                <a:spcPts val="0"/>
              </a:spcAft>
              <a:buSzPts val="1800"/>
              <a:buFont typeface="Arial"/>
              <a:buNone/>
            </a:pPr>
            <a:r>
              <a:rPr lang="en-US" sz="1800" b="0" i="0" u="none" strike="noStrike" cap="none"/>
              <a:t>You can place underscores only between digits; you cannot place underscores in the following places:</a:t>
            </a:r>
            <a:endParaRPr/>
          </a:p>
          <a:p>
            <a:pPr marL="0" marR="0" lvl="2" indent="0" algn="l" rtl="0">
              <a:spcBef>
                <a:spcPts val="0"/>
              </a:spcBef>
              <a:spcAft>
                <a:spcPts val="0"/>
              </a:spcAft>
              <a:buSzPts val="1800"/>
              <a:buFont typeface="Arial"/>
              <a:buNone/>
            </a:pPr>
            <a:r>
              <a:rPr lang="en-US" sz="1800" b="0" i="0" u="none" strike="noStrike" cap="none"/>
              <a:t> At the beginning or end of a number</a:t>
            </a:r>
            <a:endParaRPr/>
          </a:p>
          <a:p>
            <a:pPr marL="0" marR="0" lvl="2" indent="0" algn="l" rtl="0">
              <a:spcBef>
                <a:spcPts val="0"/>
              </a:spcBef>
              <a:spcAft>
                <a:spcPts val="0"/>
              </a:spcAft>
              <a:buSzPts val="1800"/>
              <a:buFont typeface="Arial"/>
              <a:buNone/>
            </a:pPr>
            <a:r>
              <a:rPr lang="en-US" sz="1800" b="0" i="0" u="none" strike="noStrike" cap="none"/>
              <a:t> Adjacent to a decimal point in a floating point literal</a:t>
            </a:r>
            <a:endParaRPr/>
          </a:p>
          <a:p>
            <a:pPr marL="0" marR="0" lvl="2" indent="0" algn="l" rtl="0">
              <a:spcBef>
                <a:spcPts val="0"/>
              </a:spcBef>
              <a:spcAft>
                <a:spcPts val="0"/>
              </a:spcAft>
              <a:buSzPts val="1800"/>
              <a:buFont typeface="Arial"/>
              <a:buNone/>
            </a:pPr>
            <a:r>
              <a:rPr lang="en-US" sz="1800" b="0" i="0" u="none" strike="noStrike" cap="none"/>
              <a:t> Prior to an </a:t>
            </a:r>
            <a:r>
              <a:rPr lang="en-US" sz="1800" b="0" i="0" u="none" strike="noStrike" cap="none">
                <a:latin typeface="Courier New"/>
                <a:ea typeface="Courier New"/>
                <a:cs typeface="Courier New"/>
                <a:sym typeface="Courier New"/>
              </a:rPr>
              <a:t>F</a:t>
            </a:r>
            <a:r>
              <a:rPr lang="en-US" sz="1800" b="0" i="0" u="none" strike="noStrike" cap="none"/>
              <a:t> or </a:t>
            </a:r>
            <a:r>
              <a:rPr lang="en-US" sz="1800" b="0" i="0" u="none" strike="noStrike" cap="none">
                <a:latin typeface="Courier New"/>
                <a:ea typeface="Courier New"/>
                <a:cs typeface="Courier New"/>
                <a:sym typeface="Courier New"/>
              </a:rPr>
              <a:t>L</a:t>
            </a:r>
            <a:r>
              <a:rPr lang="en-US" sz="1800" b="0" i="0" u="none" strike="noStrike" cap="none"/>
              <a:t> suffix</a:t>
            </a:r>
            <a:endParaRPr/>
          </a:p>
          <a:p>
            <a:pPr marL="0" marR="0" lvl="2" indent="0" algn="l" rtl="0">
              <a:spcBef>
                <a:spcPts val="0"/>
              </a:spcBef>
              <a:spcAft>
                <a:spcPts val="0"/>
              </a:spcAft>
              <a:buSzPts val="1800"/>
              <a:buFont typeface="Arial"/>
              <a:buNone/>
            </a:pPr>
            <a:r>
              <a:rPr lang="en-US" sz="1800" b="0" i="0" u="none" strike="noStrike" cap="none"/>
              <a:t> In positions where a string of digits is expected</a:t>
            </a:r>
            <a:endParaRPr/>
          </a:p>
          <a:p>
            <a:pPr marL="0" marR="0" lvl="1" indent="0" algn="l" rtl="0">
              <a:spcBef>
                <a:spcPts val="0"/>
              </a:spcBef>
              <a:spcAft>
                <a:spcPts val="0"/>
              </a:spcAft>
              <a:buSzPts val="1800"/>
              <a:buFont typeface="Arial"/>
              <a:buNone/>
            </a:pPr>
            <a:r>
              <a:rPr lang="en-US" sz="1800" b="1" i="0" u="none" strike="noStrike" cap="none"/>
              <a:t>Note:</a:t>
            </a:r>
            <a:r>
              <a:rPr lang="en-US" sz="1800" b="0" i="0" u="none" strike="noStrike" cap="none"/>
              <a:t> The Java language is case-sensitive. In Java, the variable </a:t>
            </a:r>
            <a:r>
              <a:rPr lang="en-US" sz="1800" b="0" i="0" u="none" strike="noStrike" cap="none">
                <a:latin typeface="Courier New"/>
                <a:ea typeface="Courier New"/>
                <a:cs typeface="Courier New"/>
                <a:sym typeface="Courier New"/>
              </a:rPr>
              <a:t>creditCardNumber</a:t>
            </a:r>
            <a:r>
              <a:rPr lang="en-US" sz="1800" b="0" i="0" u="none" strike="noStrike" cap="none"/>
              <a:t> is different from </a:t>
            </a:r>
            <a:r>
              <a:rPr lang="en-US" sz="1800" b="0" i="0" u="none" strike="noStrike" cap="none">
                <a:latin typeface="Courier New"/>
                <a:ea typeface="Courier New"/>
                <a:cs typeface="Courier New"/>
                <a:sym typeface="Courier New"/>
              </a:rPr>
              <a:t>CREDITCARDNUMBER</a:t>
            </a:r>
            <a:r>
              <a:rPr lang="en-US" sz="1800" b="0" i="0" u="none" strike="noStrike" cap="none"/>
              <a:t>. Convention indicates that Java variables and method names use “lower camel case”―lowercase for the first letter of the first element of a variable name and uppercase for the first letter of subsequent elements.</a:t>
            </a:r>
            <a:endParaRPr/>
          </a:p>
          <a:p>
            <a:pPr marL="0" marR="0" lvl="1" indent="0" algn="l" rtl="0">
              <a:spcBef>
                <a:spcPts val="0"/>
              </a:spcBef>
              <a:spcAft>
                <a:spcPts val="0"/>
              </a:spcAft>
              <a:buSzPts val="1800"/>
              <a:buFont typeface="Arial"/>
              <a:buNone/>
            </a:pPr>
            <a:endParaRPr sz="1800" b="0" i="0" u="none" strike="noStrike" cap="none"/>
          </a:p>
          <a:p>
            <a:pPr marL="0" marR="0" lvl="0" indent="0" algn="l" rtl="0">
              <a:spcBef>
                <a:spcPts val="0"/>
              </a:spcBef>
              <a:spcAft>
                <a:spcPts val="0"/>
              </a:spcAft>
              <a:buNone/>
            </a:pPr>
            <a:endParaRPr sz="1800" b="0" i="0" u="none" strike="noStrike" cap="none"/>
          </a:p>
        </p:txBody>
      </p:sp>
      <p:sp>
        <p:nvSpPr>
          <p:cNvPr id="164" name="Google Shape;164;p11:notes"/>
          <p:cNvSpPr txBox="1"/>
          <p:nvPr/>
        </p:nvSpPr>
        <p:spPr>
          <a:xfrm>
            <a:off x="457200" y="8791575"/>
            <a:ext cx="607695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2 - </a:t>
            </a:r>
            <a:fld id="{00000000-1234-1234-1234-123412341234}" type="slidenum">
              <a:rPr lang="en-US" sz="1100" b="1" i="0" u="none">
                <a:solidFill>
                  <a:srgbClr val="000000"/>
                </a:solidFill>
                <a:latin typeface="Arial"/>
                <a:ea typeface="Arial"/>
                <a:cs typeface="Arial"/>
                <a:sym typeface="Arial"/>
              </a:rPr>
              <a:t>30</a:t>
            </a:fld>
            <a:endParaRPr/>
          </a:p>
        </p:txBody>
      </p:sp>
    </p:spTree>
    <p:extLst>
      <p:ext uri="{BB962C8B-B14F-4D97-AF65-F5344CB8AC3E}">
        <p14:creationId xmlns:p14="http://schemas.microsoft.com/office/powerpoint/2010/main" val="2652254409"/>
      </p:ext>
    </p:extLst>
  </p:cSld>
  <p:clrMapOvr>
    <a:masterClrMapping/>
  </p:clrMapOvr>
</p:notes>
</file>

<file path=ppt/notesSlides/notesSlide2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9"/>
        <p:cNvGrpSpPr/>
        <p:nvPr/>
      </p:nvGrpSpPr>
      <p:grpSpPr>
        <a:xfrm>
          <a:off x="0" y="0"/>
          <a:ext cx="0" cy="0"/>
          <a:chOff x="0" y="0"/>
          <a:chExt cx="0" cy="0"/>
        </a:xfrm>
      </p:grpSpPr>
      <p:sp>
        <p:nvSpPr>
          <p:cNvPr id="2690" name="Google Shape;2690;g40a120c017_0_2101: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691" name="Google Shape;2691;g40a120c017_0_2101:notes"/>
          <p:cNvSpPr txBox="1">
            <a:spLocks noGrp="1"/>
          </p:cNvSpPr>
          <p:nvPr>
            <p:ph type="body" idx="1"/>
          </p:nvPr>
        </p:nvSpPr>
        <p:spPr>
          <a:xfrm>
            <a:off x="547687" y="5278437"/>
            <a:ext cx="5943600" cy="31989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SzPts val="1800"/>
              <a:buFont typeface="Arial"/>
              <a:buNone/>
            </a:pPr>
            <a:r>
              <a:rPr lang="en-US" sz="1800" b="0" i="0" u="none" strike="noStrike" cap="none"/>
              <a:t>The Handle or Declare Rule</a:t>
            </a:r>
            <a:endParaRPr/>
          </a:p>
          <a:p>
            <a:pPr marL="0" marR="0" lvl="1" indent="0" algn="l" rtl="0">
              <a:spcBef>
                <a:spcPts val="0"/>
              </a:spcBef>
              <a:spcAft>
                <a:spcPts val="0"/>
              </a:spcAft>
              <a:buSzPts val="1800"/>
              <a:buFont typeface="Arial"/>
              <a:buNone/>
            </a:pPr>
            <a:r>
              <a:rPr lang="en-US" sz="1800" b="0" i="0" u="none" strike="noStrike" cap="none"/>
              <a:t>To use many libraries, you require knowledge of exception handling. They include:</a:t>
            </a:r>
            <a:endParaRPr/>
          </a:p>
          <a:p>
            <a:pPr marL="0" marR="0" lvl="2" indent="0" algn="l" rtl="0">
              <a:spcBef>
                <a:spcPts val="0"/>
              </a:spcBef>
              <a:spcAft>
                <a:spcPts val="0"/>
              </a:spcAft>
              <a:buSzPts val="1800"/>
              <a:buFont typeface="Arial"/>
              <a:buNone/>
            </a:pPr>
            <a:r>
              <a:rPr lang="en-US" sz="1800" b="0" i="0" u="none" strike="noStrike" cap="none"/>
              <a:t>File IO (NIO: </a:t>
            </a:r>
            <a:r>
              <a:rPr lang="en-US" sz="1800" b="0" i="0" u="none" strike="noStrike" cap="none">
                <a:latin typeface="Courier New"/>
                <a:ea typeface="Courier New"/>
                <a:cs typeface="Courier New"/>
                <a:sym typeface="Courier New"/>
              </a:rPr>
              <a:t>java.nio</a:t>
            </a:r>
            <a:r>
              <a:rPr lang="en-US" sz="1800" b="0" i="0" u="none" strike="noStrike" cap="none"/>
              <a:t>)</a:t>
            </a:r>
            <a:endParaRPr/>
          </a:p>
          <a:p>
            <a:pPr marL="0" marR="0" lvl="2" indent="0" algn="l" rtl="0">
              <a:spcBef>
                <a:spcPts val="0"/>
              </a:spcBef>
              <a:spcAft>
                <a:spcPts val="0"/>
              </a:spcAft>
              <a:buSzPts val="1800"/>
              <a:buFont typeface="Arial"/>
              <a:buNone/>
            </a:pPr>
            <a:r>
              <a:rPr lang="en-US" sz="1800" b="0" i="0" u="none" strike="noStrike" cap="none"/>
              <a:t>Database access (JDBC: </a:t>
            </a:r>
            <a:r>
              <a:rPr lang="en-US" sz="1800" b="0" i="0" u="none" strike="noStrike" cap="none">
                <a:latin typeface="Courier New"/>
                <a:ea typeface="Courier New"/>
                <a:cs typeface="Courier New"/>
                <a:sym typeface="Courier New"/>
              </a:rPr>
              <a:t>java.sql</a:t>
            </a:r>
            <a:r>
              <a:rPr lang="en-US" sz="1800" b="0" i="0" u="none" strike="noStrike" cap="none"/>
              <a:t>)</a:t>
            </a:r>
            <a:endParaRPr/>
          </a:p>
          <a:p>
            <a:pPr marL="0" marR="0" lvl="1" indent="0" algn="l" rtl="0">
              <a:spcBef>
                <a:spcPts val="0"/>
              </a:spcBef>
              <a:spcAft>
                <a:spcPts val="0"/>
              </a:spcAft>
              <a:buSzPts val="1800"/>
              <a:buFont typeface="Arial"/>
              <a:buNone/>
            </a:pPr>
            <a:r>
              <a:rPr lang="en-US" sz="1800" b="0" i="0" u="none" strike="noStrike" cap="none"/>
              <a:t>Handling an exception means that you use a </a:t>
            </a:r>
            <a:r>
              <a:rPr lang="en-US" sz="1800" b="0" i="0" u="none" strike="noStrike" cap="none">
                <a:latin typeface="Courier New"/>
                <a:ea typeface="Courier New"/>
                <a:cs typeface="Courier New"/>
                <a:sym typeface="Courier New"/>
              </a:rPr>
              <a:t>try-catch</a:t>
            </a:r>
            <a:r>
              <a:rPr lang="en-US" sz="1800" b="0" i="0" u="none" strike="noStrike" cap="none"/>
              <a:t> statement to transfer control to an exception-handling block when an exception occurs. Declaring an exception means to add a </a:t>
            </a:r>
            <a:r>
              <a:rPr lang="en-US" sz="1800" b="0" i="0" u="none" strike="noStrike" cap="none">
                <a:latin typeface="Courier New"/>
                <a:ea typeface="Courier New"/>
                <a:cs typeface="Courier New"/>
                <a:sym typeface="Courier New"/>
              </a:rPr>
              <a:t>throws</a:t>
            </a:r>
            <a:r>
              <a:rPr lang="en-US" sz="1800" b="0" i="0" u="none" strike="noStrike" cap="none"/>
              <a:t> clause to a method declaration, indicating that the method may fail to execute in a specific way. In other words, handling means it is your problem to deal with and declaring means that it is someone else’s problem to deal with.</a:t>
            </a:r>
            <a:endParaRPr/>
          </a:p>
          <a:p>
            <a:pPr marL="0" marR="0" lvl="1" indent="0" algn="l" rtl="0">
              <a:spcBef>
                <a:spcPts val="0"/>
              </a:spcBef>
              <a:spcAft>
                <a:spcPts val="0"/>
              </a:spcAft>
              <a:buSzPts val="1800"/>
              <a:buFont typeface="Arial"/>
              <a:buNone/>
            </a:pPr>
            <a:endParaRPr sz="1800" b="0" i="0" u="none" strike="noStrike" cap="none"/>
          </a:p>
          <a:p>
            <a:pPr marL="0" marR="0" lvl="1" indent="0" algn="l" rtl="0">
              <a:spcBef>
                <a:spcPts val="0"/>
              </a:spcBef>
              <a:spcAft>
                <a:spcPts val="0"/>
              </a:spcAft>
              <a:buSzPts val="1800"/>
              <a:buFont typeface="Arial"/>
              <a:buNone/>
            </a:pPr>
            <a:endParaRPr sz="1800" b="0" i="0" u="none" strike="noStrike" cap="none"/>
          </a:p>
          <a:p>
            <a:pPr marL="0" marR="0" lvl="0" indent="0" algn="l" rtl="0">
              <a:spcBef>
                <a:spcPts val="0"/>
              </a:spcBef>
              <a:spcAft>
                <a:spcPts val="0"/>
              </a:spcAft>
              <a:buNone/>
            </a:pPr>
            <a:endParaRPr sz="1800" b="0" i="0" u="none" strike="noStrike" cap="none"/>
          </a:p>
        </p:txBody>
      </p:sp>
      <p:sp>
        <p:nvSpPr>
          <p:cNvPr id="2692" name="Google Shape;2692;g40a120c017_0_2101: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strike="noStrike" cap="none">
                <a:solidFill>
                  <a:srgbClr val="000000"/>
                </a:solidFill>
                <a:latin typeface="Arial"/>
                <a:ea typeface="Arial"/>
                <a:cs typeface="Arial"/>
                <a:sym typeface="Arial"/>
              </a:rPr>
              <a:t>Java SE 8 Programming   11 - </a:t>
            </a:r>
            <a:fld id="{00000000-1234-1234-1234-123412341234}" type="slidenum">
              <a:rPr lang="en-US" sz="1100" b="1" i="0" u="none" strike="noStrike" cap="none">
                <a:solidFill>
                  <a:srgbClr val="000000"/>
                </a:solidFill>
                <a:latin typeface="Arial"/>
                <a:ea typeface="Arial"/>
                <a:cs typeface="Arial"/>
                <a:sym typeface="Arial"/>
              </a:rPr>
              <a:t>291</a:t>
            </a:fld>
            <a:endParaRPr/>
          </a:p>
        </p:txBody>
      </p:sp>
    </p:spTree>
    <p:extLst>
      <p:ext uri="{BB962C8B-B14F-4D97-AF65-F5344CB8AC3E}">
        <p14:creationId xmlns:p14="http://schemas.microsoft.com/office/powerpoint/2010/main" val="291105057"/>
      </p:ext>
    </p:extLst>
  </p:cSld>
  <p:clrMapOvr>
    <a:masterClrMapping/>
  </p:clrMapOvr>
</p:notes>
</file>

<file path=ppt/notesSlides/notesSlide2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7"/>
        <p:cNvGrpSpPr/>
        <p:nvPr/>
      </p:nvGrpSpPr>
      <p:grpSpPr>
        <a:xfrm>
          <a:off x="0" y="0"/>
          <a:ext cx="0" cy="0"/>
          <a:chOff x="0" y="0"/>
          <a:chExt cx="0" cy="0"/>
        </a:xfrm>
      </p:grpSpPr>
      <p:sp>
        <p:nvSpPr>
          <p:cNvPr id="2698" name="Google Shape;2698;g40a120c017_0_2107: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699" name="Google Shape;2699;g40a120c017_0_2107:notes"/>
          <p:cNvSpPr txBox="1">
            <a:spLocks noGrp="1"/>
          </p:cNvSpPr>
          <p:nvPr>
            <p:ph type="body" idx="1"/>
          </p:nvPr>
        </p:nvSpPr>
        <p:spPr>
          <a:xfrm>
            <a:off x="547687" y="5278437"/>
            <a:ext cx="5943600" cy="31989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SzPts val="1800"/>
              <a:buFont typeface="Arial"/>
              <a:buNone/>
            </a:pPr>
            <a:r>
              <a:rPr lang="en-US" sz="1800" b="0" i="0" u="none" strike="noStrike" cap="none"/>
              <a:t>The </a:t>
            </a:r>
            <a:r>
              <a:rPr lang="en-US" sz="1800" b="0" i="0" u="none" strike="noStrike" cap="none">
                <a:latin typeface="Courier New"/>
                <a:ea typeface="Courier New"/>
                <a:cs typeface="Courier New"/>
                <a:sym typeface="Courier New"/>
              </a:rPr>
              <a:t>catch</a:t>
            </a:r>
            <a:r>
              <a:rPr lang="en-US" sz="1800" b="0" i="0" u="none" strike="noStrike" cap="none"/>
              <a:t> Clause</a:t>
            </a:r>
            <a:endParaRPr/>
          </a:p>
          <a:p>
            <a:pPr marL="0" marR="0" lvl="1" indent="0" algn="l" rtl="0">
              <a:spcBef>
                <a:spcPts val="0"/>
              </a:spcBef>
              <a:spcAft>
                <a:spcPts val="0"/>
              </a:spcAft>
              <a:buSzPts val="1800"/>
              <a:buFont typeface="Arial"/>
              <a:buNone/>
            </a:pPr>
            <a:r>
              <a:rPr lang="en-US" sz="1800" b="0" i="0" u="none" strike="noStrike" cap="none"/>
              <a:t>When an exception occurs inside of a </a:t>
            </a:r>
            <a:r>
              <a:rPr lang="en-US" sz="1800" b="0" i="0" u="none" strike="noStrike" cap="none">
                <a:latin typeface="Courier New"/>
                <a:ea typeface="Courier New"/>
                <a:cs typeface="Courier New"/>
                <a:sym typeface="Courier New"/>
              </a:rPr>
              <a:t>try</a:t>
            </a:r>
            <a:r>
              <a:rPr lang="en-US" sz="1800" b="0" i="0" u="none" strike="noStrike" cap="none"/>
              <a:t> block, execution will transfer to the attached </a:t>
            </a:r>
            <a:r>
              <a:rPr lang="en-US" sz="1800" b="0" i="0" u="none" strike="noStrike" cap="none">
                <a:latin typeface="Courier New"/>
                <a:ea typeface="Courier New"/>
                <a:cs typeface="Courier New"/>
                <a:sym typeface="Courier New"/>
              </a:rPr>
              <a:t>catch</a:t>
            </a:r>
            <a:r>
              <a:rPr lang="en-US" sz="1800" b="0" i="0" u="none" strike="noStrike" cap="none"/>
              <a:t> block. Any lines inside the </a:t>
            </a:r>
            <a:r>
              <a:rPr lang="en-US" sz="1800" b="0" i="0" u="none" strike="noStrike" cap="none">
                <a:latin typeface="Courier New"/>
                <a:ea typeface="Courier New"/>
                <a:cs typeface="Courier New"/>
                <a:sym typeface="Courier New"/>
              </a:rPr>
              <a:t>try</a:t>
            </a:r>
            <a:r>
              <a:rPr lang="en-US" sz="1800" b="0" i="0" u="none" strike="noStrike" cap="none"/>
              <a:t> block that appear after the exception are skipped and are not executed. The </a:t>
            </a:r>
            <a:r>
              <a:rPr lang="en-US" sz="1800" b="0" i="0" u="none" strike="noStrike" cap="none">
                <a:latin typeface="Courier New"/>
                <a:ea typeface="Courier New"/>
                <a:cs typeface="Courier New"/>
                <a:sym typeface="Courier New"/>
              </a:rPr>
              <a:t>catch</a:t>
            </a:r>
            <a:r>
              <a:rPr lang="en-US" sz="1800" b="0" i="0" u="none" strike="noStrike" cap="none"/>
              <a:t> clause should be used to:</a:t>
            </a:r>
            <a:endParaRPr/>
          </a:p>
          <a:p>
            <a:pPr marL="0" marR="0" lvl="2" indent="0" algn="l" rtl="0">
              <a:spcBef>
                <a:spcPts val="0"/>
              </a:spcBef>
              <a:spcAft>
                <a:spcPts val="0"/>
              </a:spcAft>
              <a:buSzPts val="1800"/>
              <a:buFont typeface="Arial"/>
              <a:buNone/>
            </a:pPr>
            <a:r>
              <a:rPr lang="en-US" sz="1800" b="0" i="0" u="none" strike="noStrike" cap="none"/>
              <a:t>Retry the operation</a:t>
            </a:r>
            <a:endParaRPr/>
          </a:p>
          <a:p>
            <a:pPr marL="0" marR="0" lvl="2" indent="0" algn="l" rtl="0">
              <a:spcBef>
                <a:spcPts val="0"/>
              </a:spcBef>
              <a:spcAft>
                <a:spcPts val="0"/>
              </a:spcAft>
              <a:buSzPts val="1800"/>
              <a:buFont typeface="Arial"/>
              <a:buNone/>
            </a:pPr>
            <a:r>
              <a:rPr lang="en-US" sz="1800" b="0" i="0" u="none" strike="noStrike" cap="none"/>
              <a:t>Try an alternate operation</a:t>
            </a:r>
            <a:endParaRPr/>
          </a:p>
          <a:p>
            <a:pPr marL="0" marR="0" lvl="2" indent="0" algn="l" rtl="0">
              <a:spcBef>
                <a:spcPts val="0"/>
              </a:spcBef>
              <a:spcAft>
                <a:spcPts val="0"/>
              </a:spcAft>
              <a:buSzPts val="1800"/>
              <a:buFont typeface="Arial"/>
              <a:buNone/>
            </a:pPr>
            <a:r>
              <a:rPr lang="en-US" sz="1800" b="0" i="0" u="none" strike="noStrike" cap="none"/>
              <a:t>Gracefully exit or return</a:t>
            </a:r>
            <a:endParaRPr/>
          </a:p>
          <a:p>
            <a:pPr marL="0" marR="0" lvl="1" indent="0" algn="l" rtl="0">
              <a:spcBef>
                <a:spcPts val="0"/>
              </a:spcBef>
              <a:spcAft>
                <a:spcPts val="0"/>
              </a:spcAft>
              <a:buSzPts val="1800"/>
              <a:buFont typeface="Arial"/>
              <a:buNone/>
            </a:pPr>
            <a:r>
              <a:rPr lang="en-US" sz="1800" b="0" i="0" u="none" strike="noStrike" cap="none"/>
              <a:t>Avoid having an empty </a:t>
            </a:r>
            <a:r>
              <a:rPr lang="en-US" sz="1800" b="0" i="0" u="none" strike="noStrike" cap="none">
                <a:latin typeface="Courier New"/>
                <a:ea typeface="Courier New"/>
                <a:cs typeface="Courier New"/>
                <a:sym typeface="Courier New"/>
              </a:rPr>
              <a:t>catch</a:t>
            </a:r>
            <a:r>
              <a:rPr lang="en-US" sz="1800" b="0" i="0" u="none" strike="noStrike" cap="none"/>
              <a:t> block. Silently swallowing an exception is a bad practice.</a:t>
            </a:r>
            <a:endParaRPr/>
          </a:p>
        </p:txBody>
      </p:sp>
      <p:sp>
        <p:nvSpPr>
          <p:cNvPr id="2700" name="Google Shape;2700;g40a120c017_0_2107: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11 - </a:t>
            </a:r>
            <a:fld id="{00000000-1234-1234-1234-123412341234}" type="slidenum">
              <a:rPr lang="en-US" sz="1100" b="1" i="0" u="none">
                <a:solidFill>
                  <a:srgbClr val="000000"/>
                </a:solidFill>
                <a:latin typeface="Arial"/>
                <a:ea typeface="Arial"/>
                <a:cs typeface="Arial"/>
                <a:sym typeface="Arial"/>
              </a:rPr>
              <a:t>292</a:t>
            </a:fld>
            <a:endParaRPr/>
          </a:p>
        </p:txBody>
      </p:sp>
    </p:spTree>
    <p:extLst>
      <p:ext uri="{BB962C8B-B14F-4D97-AF65-F5344CB8AC3E}">
        <p14:creationId xmlns:p14="http://schemas.microsoft.com/office/powerpoint/2010/main" val="1005203158"/>
      </p:ext>
    </p:extLst>
  </p:cSld>
  <p:clrMapOvr>
    <a:masterClrMapping/>
  </p:clrMapOvr>
</p:notes>
</file>

<file path=ppt/notesSlides/notesSlide2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8"/>
        <p:cNvGrpSpPr/>
        <p:nvPr/>
      </p:nvGrpSpPr>
      <p:grpSpPr>
        <a:xfrm>
          <a:off x="0" y="0"/>
          <a:ext cx="0" cy="0"/>
          <a:chOff x="0" y="0"/>
          <a:chExt cx="0" cy="0"/>
        </a:xfrm>
      </p:grpSpPr>
      <p:sp>
        <p:nvSpPr>
          <p:cNvPr id="2709" name="Google Shape;2709;g40a120c017_0_2116: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710" name="Google Shape;2710;g40a120c017_0_2116:notes"/>
          <p:cNvSpPr txBox="1">
            <a:spLocks noGrp="1"/>
          </p:cNvSpPr>
          <p:nvPr>
            <p:ph type="body" idx="1"/>
          </p:nvPr>
        </p:nvSpPr>
        <p:spPr>
          <a:xfrm>
            <a:off x="547687" y="5278437"/>
            <a:ext cx="5996100" cy="33243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SzPts val="1100"/>
              <a:buFont typeface="Arial"/>
              <a:buNone/>
            </a:pPr>
            <a:r>
              <a:rPr lang="en-US" sz="1100" b="0" i="0" u="none" strike="noStrike" cap="none"/>
              <a:t>Logging Exceptions</a:t>
            </a:r>
            <a:endParaRPr/>
          </a:p>
          <a:p>
            <a:pPr marL="0" marR="0" lvl="1" indent="0" algn="l" rtl="0">
              <a:spcBef>
                <a:spcPts val="0"/>
              </a:spcBef>
              <a:spcAft>
                <a:spcPts val="0"/>
              </a:spcAft>
              <a:buSzPts val="1800"/>
              <a:buFont typeface="Arial"/>
              <a:buNone/>
            </a:pPr>
            <a:r>
              <a:rPr lang="en-US" sz="1800" b="0" i="0" u="none" strike="noStrike" cap="none"/>
              <a:t>When things go wrong in your application, you will often want to record what happened. Java developers have a choice of several logging libraries including Apache's Log4j and the built-in </a:t>
            </a:r>
            <a:r>
              <a:rPr lang="en-US" sz="1800" b="0" i="0" u="none" strike="noStrike" cap="none">
                <a:latin typeface="Courier New"/>
                <a:ea typeface="Courier New"/>
                <a:cs typeface="Courier New"/>
                <a:sym typeface="Courier New"/>
              </a:rPr>
              <a:t>java.util</a:t>
            </a:r>
            <a:r>
              <a:rPr lang="en-US" sz="1800" b="0" i="0" u="none" strike="noStrike" cap="none"/>
              <a:t> logging framework. Although these logging libraries are beyond the scope of this course, you may notice that IDEs such as NetBeans recommend that you should remove any calls to </a:t>
            </a:r>
            <a:r>
              <a:rPr lang="en-US" sz="1800" b="0" i="0" u="none" strike="noStrike" cap="none">
                <a:latin typeface="Courier New"/>
                <a:ea typeface="Courier New"/>
                <a:cs typeface="Courier New"/>
                <a:sym typeface="Courier New"/>
              </a:rPr>
              <a:t>printStackTrace()</a:t>
            </a:r>
            <a:r>
              <a:rPr lang="en-US" sz="1800" b="0" i="0" u="none" strike="noStrike" cap="none"/>
              <a:t>. This is because production-quality applications should use a logging library instead of printing debug messages to the screen.</a:t>
            </a:r>
            <a:endParaRPr/>
          </a:p>
          <a:p>
            <a:pPr marL="0" marR="0" lvl="1" indent="0" algn="l" rtl="0">
              <a:spcBef>
                <a:spcPts val="0"/>
              </a:spcBef>
              <a:spcAft>
                <a:spcPts val="0"/>
              </a:spcAft>
              <a:buSzPts val="1800"/>
              <a:buFont typeface="Arial"/>
              <a:buNone/>
            </a:pPr>
            <a:r>
              <a:rPr lang="en-US" sz="1800" b="1" i="0" u="none" strike="noStrike" cap="none"/>
              <a:t>Using </a:t>
            </a:r>
            <a:r>
              <a:rPr lang="en-US" sz="1800" b="1" i="0" u="none" strike="noStrike" cap="none">
                <a:latin typeface="Courier New"/>
                <a:ea typeface="Courier New"/>
                <a:cs typeface="Courier New"/>
                <a:sym typeface="Courier New"/>
              </a:rPr>
              <a:t>getMessage()</a:t>
            </a:r>
            <a:r>
              <a:rPr lang="en-US" sz="1800" b="1" i="0" u="none" strike="noStrike" cap="none"/>
              <a:t> and </a:t>
            </a:r>
            <a:r>
              <a:rPr lang="en-US" sz="1800" b="1" i="0" u="none" strike="noStrike" cap="none">
                <a:latin typeface="Courier New"/>
                <a:ea typeface="Courier New"/>
                <a:cs typeface="Courier New"/>
                <a:sym typeface="Courier New"/>
              </a:rPr>
              <a:t>printStackTrace()</a:t>
            </a:r>
            <a:r>
              <a:rPr lang="en-US" sz="1800" b="0" i="0" u="none" strike="noStrike" cap="none"/>
              <a:t> </a:t>
            </a:r>
            <a:endParaRPr/>
          </a:p>
          <a:p>
            <a:pPr marL="0" marR="0" lvl="2" indent="0" algn="l" rtl="0">
              <a:spcBef>
                <a:spcPts val="0"/>
              </a:spcBef>
              <a:spcAft>
                <a:spcPts val="0"/>
              </a:spcAft>
              <a:buSzPts val="1800"/>
              <a:buFont typeface="Courier New"/>
              <a:buNone/>
            </a:pPr>
            <a:r>
              <a:rPr lang="en-US" sz="1800" b="0" i="0" u="none" strike="noStrike" cap="none">
                <a:latin typeface="Courier New"/>
                <a:ea typeface="Courier New"/>
                <a:cs typeface="Courier New"/>
                <a:sym typeface="Courier New"/>
              </a:rPr>
              <a:t>printStackTrace()</a:t>
            </a:r>
            <a:r>
              <a:rPr lang="en-US" sz="1800" b="0" i="0" u="none" strike="noStrike" cap="none"/>
              <a:t>: When debugging, stack traces are very useful, because they tell you exactly where the exception happened and what the sequence of method calls is up to the point where the exception was thrown. So a stack trace helps to track down the cause of the exception. </a:t>
            </a:r>
            <a:endParaRPr/>
          </a:p>
          <a:p>
            <a:pPr marL="0" marR="0" lvl="2" indent="0" algn="l" rtl="0">
              <a:spcBef>
                <a:spcPts val="0"/>
              </a:spcBef>
              <a:spcAft>
                <a:spcPts val="0"/>
              </a:spcAft>
              <a:buSzPts val="1800"/>
              <a:buFont typeface="Courier New"/>
              <a:buNone/>
            </a:pPr>
            <a:r>
              <a:rPr lang="en-US" sz="1800" b="0" i="0" u="none" strike="noStrike" cap="none">
                <a:latin typeface="Courier New"/>
                <a:ea typeface="Courier New"/>
                <a:cs typeface="Courier New"/>
                <a:sym typeface="Courier New"/>
              </a:rPr>
              <a:t>getMessage()</a:t>
            </a:r>
            <a:r>
              <a:rPr lang="en-US" sz="1800" b="0" i="0" u="none" strike="noStrike" cap="none"/>
              <a:t>: When you only want to know what the error message is and do not want the full stack trace, you can get the message of the exception. </a:t>
            </a:r>
            <a:endParaRPr/>
          </a:p>
          <a:p>
            <a:pPr marL="0" marR="0" lvl="2" indent="0" algn="l" rtl="0">
              <a:spcBef>
                <a:spcPts val="0"/>
              </a:spcBef>
              <a:spcAft>
                <a:spcPts val="0"/>
              </a:spcAft>
              <a:buSzPts val="1800"/>
              <a:buFont typeface="Arial"/>
              <a:buNone/>
            </a:pPr>
            <a:r>
              <a:rPr lang="en-US" sz="1800" b="0" i="0" u="none" strike="noStrike" cap="none"/>
              <a:t>	Users of your application should not deal with a stack trace full of technical information, instead they should just with an error message. Therefore, it is preferable to use </a:t>
            </a:r>
            <a:r>
              <a:rPr lang="en-US" sz="1800" b="0" i="0" u="none" strike="noStrike" cap="none">
                <a:latin typeface="Courier New"/>
                <a:ea typeface="Courier New"/>
                <a:cs typeface="Courier New"/>
                <a:sym typeface="Courier New"/>
              </a:rPr>
              <a:t>getMessage()</a:t>
            </a:r>
            <a:r>
              <a:rPr lang="en-US" sz="1800" b="0" i="0" u="none" strike="noStrike" cap="none"/>
              <a:t> rather than </a:t>
            </a:r>
            <a:r>
              <a:rPr lang="en-US" sz="1800" b="0" i="0" u="none" strike="noStrike" cap="none">
                <a:latin typeface="Courier New"/>
                <a:ea typeface="Courier New"/>
                <a:cs typeface="Courier New"/>
                <a:sym typeface="Courier New"/>
              </a:rPr>
              <a:t>printStackTrace(</a:t>
            </a:r>
            <a:r>
              <a:rPr lang="en-US" sz="1800" b="0" i="0" u="none" strike="noStrike" cap="none"/>
              <a:t>).</a:t>
            </a:r>
            <a:endParaRPr/>
          </a:p>
        </p:txBody>
      </p:sp>
      <p:sp>
        <p:nvSpPr>
          <p:cNvPr id="2711" name="Google Shape;2711;g40a120c017_0_2116: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11 - </a:t>
            </a:r>
            <a:fld id="{00000000-1234-1234-1234-123412341234}" type="slidenum">
              <a:rPr lang="en-US" sz="1100" b="1" i="0" u="none">
                <a:solidFill>
                  <a:srgbClr val="000000"/>
                </a:solidFill>
                <a:latin typeface="Arial"/>
                <a:ea typeface="Arial"/>
                <a:cs typeface="Arial"/>
                <a:sym typeface="Arial"/>
              </a:rPr>
              <a:t>293</a:t>
            </a:fld>
            <a:endParaRPr/>
          </a:p>
        </p:txBody>
      </p:sp>
    </p:spTree>
    <p:extLst>
      <p:ext uri="{BB962C8B-B14F-4D97-AF65-F5344CB8AC3E}">
        <p14:creationId xmlns:p14="http://schemas.microsoft.com/office/powerpoint/2010/main" val="618210255"/>
      </p:ext>
    </p:extLst>
  </p:cSld>
  <p:clrMapOvr>
    <a:masterClrMapping/>
  </p:clrMapOvr>
</p:notes>
</file>

<file path=ppt/notesSlides/notesSlide2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7"/>
        <p:cNvGrpSpPr/>
        <p:nvPr/>
      </p:nvGrpSpPr>
      <p:grpSpPr>
        <a:xfrm>
          <a:off x="0" y="0"/>
          <a:ext cx="0" cy="0"/>
          <a:chOff x="0" y="0"/>
          <a:chExt cx="0" cy="0"/>
        </a:xfrm>
      </p:grpSpPr>
      <p:sp>
        <p:nvSpPr>
          <p:cNvPr id="2718" name="Google Shape;2718;g40a120c017_0_2123: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719" name="Google Shape;2719;g40a120c017_0_2123:notes"/>
          <p:cNvSpPr txBox="1">
            <a:spLocks noGrp="1"/>
          </p:cNvSpPr>
          <p:nvPr>
            <p:ph type="body" idx="1"/>
          </p:nvPr>
        </p:nvSpPr>
        <p:spPr>
          <a:xfrm>
            <a:off x="547687" y="5278437"/>
            <a:ext cx="5943600" cy="31989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SzPts val="1800"/>
              <a:buFont typeface="Arial"/>
              <a:buNone/>
            </a:pPr>
            <a:r>
              <a:rPr lang="en-US" sz="1800" b="0" i="0" u="none" strike="noStrike" cap="none"/>
              <a:t>Dealing with Exceptions</a:t>
            </a:r>
            <a:endParaRPr/>
          </a:p>
          <a:p>
            <a:pPr marL="0" marR="0" lvl="1" indent="0" algn="l" rtl="0">
              <a:spcBef>
                <a:spcPts val="0"/>
              </a:spcBef>
              <a:spcAft>
                <a:spcPts val="0"/>
              </a:spcAft>
              <a:buSzPts val="1800"/>
              <a:buFont typeface="Arial"/>
              <a:buNone/>
            </a:pPr>
            <a:r>
              <a:rPr lang="en-US" sz="1800" b="0" i="0" u="none" strike="noStrike" cap="none"/>
              <a:t>When an </a:t>
            </a:r>
            <a:r>
              <a:rPr lang="en-US" sz="1800" b="0" i="0" u="none" strike="noStrike" cap="none">
                <a:latin typeface="Courier New"/>
                <a:ea typeface="Courier New"/>
                <a:cs typeface="Courier New"/>
                <a:sym typeface="Courier New"/>
              </a:rPr>
              <a:t>Exception</a:t>
            </a:r>
            <a:r>
              <a:rPr lang="en-US" sz="1800" b="0" i="0" u="none" strike="noStrike" cap="none"/>
              <a:t> object is generated and passed to a </a:t>
            </a:r>
            <a:r>
              <a:rPr lang="en-US" sz="1800" b="0" i="0" u="none" strike="noStrike" cap="none">
                <a:latin typeface="Courier New"/>
                <a:ea typeface="Courier New"/>
                <a:cs typeface="Courier New"/>
                <a:sym typeface="Courier New"/>
              </a:rPr>
              <a:t>catch</a:t>
            </a:r>
            <a:r>
              <a:rPr lang="en-US" sz="1800" b="0" i="0" u="none" strike="noStrike" cap="none"/>
              <a:t> clause, it is instantiated from a class that represents the specific type of problem that occurred. These exception-related classes can be divided into two categories: checked and unchecked.</a:t>
            </a:r>
            <a:endParaRPr/>
          </a:p>
          <a:p>
            <a:pPr marL="0" marR="0" lvl="1" indent="0" algn="l" rtl="0">
              <a:spcBef>
                <a:spcPts val="0"/>
              </a:spcBef>
              <a:spcAft>
                <a:spcPts val="0"/>
              </a:spcAft>
              <a:buSzPts val="1800"/>
              <a:buFont typeface="Arial"/>
              <a:buNone/>
            </a:pPr>
            <a:r>
              <a:rPr lang="en-US" sz="1800" b="1" i="0" u="none" strike="noStrike" cap="none"/>
              <a:t>Unchecked Exceptions</a:t>
            </a:r>
            <a:endParaRPr/>
          </a:p>
          <a:p>
            <a:pPr marL="0" marR="0" lvl="1" indent="0" algn="l" rtl="0">
              <a:spcBef>
                <a:spcPts val="0"/>
              </a:spcBef>
              <a:spcAft>
                <a:spcPts val="0"/>
              </a:spcAft>
              <a:buSzPts val="1800"/>
              <a:buFont typeface="Courier New"/>
              <a:buNone/>
            </a:pPr>
            <a:r>
              <a:rPr lang="en-US" sz="1800" b="0" i="0" u="none" strike="noStrike" cap="none">
                <a:latin typeface="Courier New"/>
                <a:ea typeface="Courier New"/>
                <a:cs typeface="Courier New"/>
                <a:sym typeface="Courier New"/>
              </a:rPr>
              <a:t>java.lang.RuntimeException</a:t>
            </a:r>
            <a:r>
              <a:rPr lang="en-US" sz="1800" b="0" i="0" u="none" strike="noStrike" cap="none"/>
              <a:t> and </a:t>
            </a:r>
            <a:r>
              <a:rPr lang="en-US" sz="1800" b="0" i="0" u="none" strike="noStrike" cap="none">
                <a:latin typeface="Courier New"/>
                <a:ea typeface="Courier New"/>
                <a:cs typeface="Courier New"/>
                <a:sym typeface="Courier New"/>
              </a:rPr>
              <a:t>java.lang.Error</a:t>
            </a:r>
            <a:r>
              <a:rPr lang="en-US" sz="1800" b="0" i="0" u="none" strike="noStrike" cap="none"/>
              <a:t> and their subclasses are categorized as unchecked exceptions. These types of exceptions should not normally occur during the execution of your application. You can use a </a:t>
            </a:r>
            <a:r>
              <a:rPr lang="en-US" sz="1800" b="0" i="0" u="none" strike="noStrike" cap="none">
                <a:latin typeface="Courier New"/>
                <a:ea typeface="Courier New"/>
                <a:cs typeface="Courier New"/>
                <a:sym typeface="Courier New"/>
              </a:rPr>
              <a:t>try-catch</a:t>
            </a:r>
            <a:r>
              <a:rPr lang="en-US" sz="1800" b="0" i="0" u="none" strike="noStrike" cap="none"/>
              <a:t> statement to help discover the source of these exceptions. However, when an application is ready for production use, there should be a little code remaining that deals with </a:t>
            </a:r>
            <a:r>
              <a:rPr lang="en-US" sz="1800" b="0" i="0" u="none" strike="noStrike" cap="none">
                <a:latin typeface="Courier New"/>
                <a:ea typeface="Courier New"/>
                <a:cs typeface="Courier New"/>
                <a:sym typeface="Courier New"/>
              </a:rPr>
              <a:t>RuntimeException</a:t>
            </a:r>
            <a:r>
              <a:rPr lang="en-US" sz="1800" b="0" i="0" u="none" strike="noStrike" cap="none"/>
              <a:t> and its subclasses. The Error subclasses represent errors that are beyond your ability to correct, such as the JVM running out of memory. Common </a:t>
            </a:r>
            <a:r>
              <a:rPr lang="en-US" sz="1800" b="0" i="0" u="none" strike="noStrike" cap="none">
                <a:latin typeface="Courier New"/>
                <a:ea typeface="Courier New"/>
                <a:cs typeface="Courier New"/>
                <a:sym typeface="Courier New"/>
              </a:rPr>
              <a:t>RuntimeException</a:t>
            </a:r>
            <a:r>
              <a:rPr lang="en-US" sz="1800" b="0" i="0" u="none" strike="noStrike" cap="none"/>
              <a:t>s that you may have to troubleshoot include:</a:t>
            </a:r>
            <a:endParaRPr/>
          </a:p>
          <a:p>
            <a:pPr marL="0" marR="0" lvl="2" indent="0" algn="l" rtl="0">
              <a:spcBef>
                <a:spcPts val="0"/>
              </a:spcBef>
              <a:spcAft>
                <a:spcPts val="0"/>
              </a:spcAft>
              <a:buSzPts val="1800"/>
              <a:buFont typeface="Courier New"/>
              <a:buNone/>
            </a:pPr>
            <a:r>
              <a:rPr lang="en-US" sz="1800" b="0" i="0" u="none" strike="noStrike" cap="none">
                <a:latin typeface="Courier New"/>
                <a:ea typeface="Courier New"/>
                <a:cs typeface="Courier New"/>
                <a:sym typeface="Courier New"/>
              </a:rPr>
              <a:t>ArrayIndexOutOfBoundsException</a:t>
            </a:r>
            <a:r>
              <a:rPr lang="en-US" sz="1800" b="0" i="0" u="none" strike="noStrike" cap="none"/>
              <a:t>: Accessing an array element that does not exist</a:t>
            </a:r>
            <a:endParaRPr/>
          </a:p>
          <a:p>
            <a:pPr marL="0" marR="0" lvl="2" indent="0" algn="l" rtl="0">
              <a:spcBef>
                <a:spcPts val="0"/>
              </a:spcBef>
              <a:spcAft>
                <a:spcPts val="0"/>
              </a:spcAft>
              <a:buSzPts val="1800"/>
              <a:buFont typeface="Courier New"/>
              <a:buNone/>
            </a:pPr>
            <a:r>
              <a:rPr lang="en-US" sz="1800" b="0" i="0" u="none" strike="noStrike" cap="none">
                <a:latin typeface="Courier New"/>
                <a:ea typeface="Courier New"/>
                <a:cs typeface="Courier New"/>
                <a:sym typeface="Courier New"/>
              </a:rPr>
              <a:t>NullPointerException</a:t>
            </a:r>
            <a:r>
              <a:rPr lang="en-US" sz="1800" b="0" i="0" u="none" strike="noStrike" cap="none"/>
              <a:t>: Using a reference that does not point to an object</a:t>
            </a:r>
            <a:endParaRPr/>
          </a:p>
          <a:p>
            <a:pPr marL="0" marR="0" lvl="2" indent="0" algn="l" rtl="0">
              <a:spcBef>
                <a:spcPts val="0"/>
              </a:spcBef>
              <a:spcAft>
                <a:spcPts val="0"/>
              </a:spcAft>
              <a:buSzPts val="1800"/>
              <a:buFont typeface="Courier New"/>
              <a:buNone/>
            </a:pPr>
            <a:r>
              <a:rPr lang="en-US" sz="1800" b="0" i="0" u="none" strike="noStrike" cap="none">
                <a:latin typeface="Courier New"/>
                <a:ea typeface="Courier New"/>
                <a:cs typeface="Courier New"/>
                <a:sym typeface="Courier New"/>
              </a:rPr>
              <a:t>ArithmeticException</a:t>
            </a:r>
            <a:r>
              <a:rPr lang="en-US" sz="1800" b="0" i="0" u="none" strike="noStrike" cap="none"/>
              <a:t>: Dividing by zero</a:t>
            </a:r>
            <a:endParaRPr/>
          </a:p>
        </p:txBody>
      </p:sp>
      <p:sp>
        <p:nvSpPr>
          <p:cNvPr id="2720" name="Google Shape;2720;g40a120c017_0_2123: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11 - </a:t>
            </a:r>
            <a:fld id="{00000000-1234-1234-1234-123412341234}" type="slidenum">
              <a:rPr lang="en-US" sz="1100" b="1" i="0" u="none">
                <a:solidFill>
                  <a:srgbClr val="000000"/>
                </a:solidFill>
                <a:latin typeface="Arial"/>
                <a:ea typeface="Arial"/>
                <a:cs typeface="Arial"/>
                <a:sym typeface="Arial"/>
              </a:rPr>
              <a:t>294</a:t>
            </a:fld>
            <a:endParaRPr/>
          </a:p>
        </p:txBody>
      </p:sp>
    </p:spTree>
    <p:extLst>
      <p:ext uri="{BB962C8B-B14F-4D97-AF65-F5344CB8AC3E}">
        <p14:creationId xmlns:p14="http://schemas.microsoft.com/office/powerpoint/2010/main" val="1249967370"/>
      </p:ext>
    </p:extLst>
  </p:cSld>
  <p:clrMapOvr>
    <a:masterClrMapping/>
  </p:clrMapOvr>
</p:notes>
</file>

<file path=ppt/notesSlides/notesSlide2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1"/>
        <p:cNvGrpSpPr/>
        <p:nvPr/>
      </p:nvGrpSpPr>
      <p:grpSpPr>
        <a:xfrm>
          <a:off x="0" y="0"/>
          <a:ext cx="0" cy="0"/>
          <a:chOff x="0" y="0"/>
          <a:chExt cx="0" cy="0"/>
        </a:xfrm>
      </p:grpSpPr>
      <p:sp>
        <p:nvSpPr>
          <p:cNvPr id="2742" name="Google Shape;2742;g40a120c017_0_2145: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743" name="Google Shape;2743;g40a120c017_0_2145:notes"/>
          <p:cNvSpPr txBox="1">
            <a:spLocks noGrp="1"/>
          </p:cNvSpPr>
          <p:nvPr>
            <p:ph type="body" idx="1"/>
          </p:nvPr>
        </p:nvSpPr>
        <p:spPr>
          <a:xfrm>
            <a:off x="547687" y="5278437"/>
            <a:ext cx="5943600" cy="31989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SzPts val="1800"/>
              <a:buFont typeface="Arial"/>
              <a:buNone/>
            </a:pPr>
            <a:r>
              <a:rPr lang="en-US" sz="1800" b="0" i="0" u="none" strike="noStrike" cap="none"/>
              <a:t>Checked Exceptions</a:t>
            </a:r>
            <a:endParaRPr/>
          </a:p>
          <a:p>
            <a:pPr marL="0" marR="0" lvl="1" indent="0" algn="l" rtl="0">
              <a:spcBef>
                <a:spcPts val="0"/>
              </a:spcBef>
              <a:spcAft>
                <a:spcPts val="0"/>
              </a:spcAft>
              <a:buSzPts val="1800"/>
              <a:buFont typeface="Arial"/>
              <a:buNone/>
            </a:pPr>
            <a:r>
              <a:rPr lang="en-US" sz="1800" b="0" i="0" u="none" strike="noStrike" cap="none"/>
              <a:t>Every class that is a subclass of </a:t>
            </a:r>
            <a:r>
              <a:rPr lang="en-US" sz="1800" b="0" i="0" u="none" strike="noStrike" cap="none">
                <a:latin typeface="Courier New"/>
                <a:ea typeface="Courier New"/>
                <a:cs typeface="Courier New"/>
                <a:sym typeface="Courier New"/>
              </a:rPr>
              <a:t>Exception</a:t>
            </a:r>
            <a:r>
              <a:rPr lang="en-US" sz="1800" b="0" i="0" u="none" strike="noStrike" cap="none"/>
              <a:t> except </a:t>
            </a:r>
            <a:r>
              <a:rPr lang="en-US" sz="1800" b="0" i="0" u="none" strike="noStrike" cap="none">
                <a:latin typeface="Courier New"/>
                <a:ea typeface="Courier New"/>
                <a:cs typeface="Courier New"/>
                <a:sym typeface="Courier New"/>
              </a:rPr>
              <a:t>RuntimeException</a:t>
            </a:r>
            <a:r>
              <a:rPr lang="en-US" sz="1800" b="0" i="0" u="none" strike="noStrike" cap="none"/>
              <a:t> and its subclasses falls into the category of checked exceptions. You must “handle or declare” these exceptions with a </a:t>
            </a:r>
            <a:r>
              <a:rPr lang="en-US" sz="1800" b="0" i="0" u="none" strike="noStrike" cap="none">
                <a:latin typeface="Courier New"/>
                <a:ea typeface="Courier New"/>
                <a:cs typeface="Courier New"/>
                <a:sym typeface="Courier New"/>
              </a:rPr>
              <a:t>try</a:t>
            </a:r>
            <a:r>
              <a:rPr lang="en-US" sz="1800" b="0" i="0" u="none" strike="noStrike" cap="none"/>
              <a:t> or </a:t>
            </a:r>
            <a:r>
              <a:rPr lang="en-US" sz="1800" b="0" i="0" u="none" strike="noStrike" cap="none">
                <a:latin typeface="Courier New"/>
                <a:ea typeface="Courier New"/>
                <a:cs typeface="Courier New"/>
                <a:sym typeface="Courier New"/>
              </a:rPr>
              <a:t>throws</a:t>
            </a:r>
            <a:r>
              <a:rPr lang="en-US" sz="1800" b="0" i="0" u="none" strike="noStrike" cap="none"/>
              <a:t> statement. The HTML documentation for the Java API (Javadoc) will describe which checked exceptions can be generated by a method or constructor and why.</a:t>
            </a:r>
            <a:endParaRPr/>
          </a:p>
          <a:p>
            <a:pPr marL="0" marR="0" lvl="1" indent="0" algn="l" rtl="0">
              <a:spcBef>
                <a:spcPts val="0"/>
              </a:spcBef>
              <a:spcAft>
                <a:spcPts val="0"/>
              </a:spcAft>
              <a:buSzPts val="1800"/>
              <a:buFont typeface="Arial"/>
              <a:buNone/>
            </a:pPr>
            <a:r>
              <a:rPr lang="en-US" sz="1800" b="0" i="0" u="none" strike="noStrike" cap="none"/>
              <a:t>Catching the most specific type of exception enables you to write </a:t>
            </a:r>
            <a:r>
              <a:rPr lang="en-US" sz="1800" b="0" i="0" u="none" strike="noStrike" cap="none">
                <a:latin typeface="Courier New"/>
                <a:ea typeface="Courier New"/>
                <a:cs typeface="Courier New"/>
                <a:sym typeface="Courier New"/>
              </a:rPr>
              <a:t>catch</a:t>
            </a:r>
            <a:r>
              <a:rPr lang="en-US" sz="1800" b="0" i="0" u="none" strike="noStrike" cap="none"/>
              <a:t> blocks that are targeted at handling very specific types of errors. You should avoid catching the base type of </a:t>
            </a:r>
            <a:r>
              <a:rPr lang="en-US" sz="1800" b="0" i="0" u="none" strike="noStrike" cap="none">
                <a:latin typeface="Courier New"/>
                <a:ea typeface="Courier New"/>
                <a:cs typeface="Courier New"/>
                <a:sym typeface="Courier New"/>
              </a:rPr>
              <a:t>Exception</a:t>
            </a:r>
            <a:r>
              <a:rPr lang="en-US" sz="1800" b="0" i="0" u="none" strike="noStrike" cap="none"/>
              <a:t>, because it is difficult to create a general purpose </a:t>
            </a:r>
            <a:r>
              <a:rPr lang="en-US" sz="1800" b="0" i="0" u="none" strike="noStrike" cap="none">
                <a:latin typeface="Courier New"/>
                <a:ea typeface="Courier New"/>
                <a:cs typeface="Courier New"/>
                <a:sym typeface="Courier New"/>
              </a:rPr>
              <a:t>catch</a:t>
            </a:r>
            <a:r>
              <a:rPr lang="en-US" sz="1800" b="0" i="0" u="none" strike="noStrike" cap="none"/>
              <a:t> block that can deal with every possible error.</a:t>
            </a:r>
            <a:endParaRPr/>
          </a:p>
          <a:p>
            <a:pPr marL="0" marR="0" lvl="1" indent="0" algn="l" rtl="0">
              <a:spcBef>
                <a:spcPts val="0"/>
              </a:spcBef>
              <a:spcAft>
                <a:spcPts val="0"/>
              </a:spcAft>
              <a:buSzPts val="1800"/>
              <a:buFont typeface="Arial"/>
              <a:buNone/>
            </a:pPr>
            <a:r>
              <a:rPr lang="en-US" sz="1800" b="1" i="0" u="none" strike="noStrike" cap="none"/>
              <a:t>Note:</a:t>
            </a:r>
            <a:r>
              <a:rPr lang="en-US" sz="1800" b="0" i="0" u="none" strike="noStrike" cap="none"/>
              <a:t> Exceptions thrown by the Java Persistence API (JPA) extend </a:t>
            </a:r>
            <a:r>
              <a:rPr lang="en-US" sz="1800" b="0" i="0" u="none" strike="noStrike" cap="none">
                <a:latin typeface="Courier New"/>
                <a:ea typeface="Courier New"/>
                <a:cs typeface="Courier New"/>
                <a:sym typeface="Courier New"/>
              </a:rPr>
              <a:t>RuntimeException</a:t>
            </a:r>
            <a:r>
              <a:rPr lang="en-US" sz="1800" b="0" i="0" u="none" strike="noStrike" cap="none"/>
              <a:t>, and as such they are categorized as unchecked exceptions. These exceptions may need to be “handled or declared” in production-ready code, even though you are not required to do so by the compiler.</a:t>
            </a:r>
            <a:endParaRPr/>
          </a:p>
        </p:txBody>
      </p:sp>
      <p:sp>
        <p:nvSpPr>
          <p:cNvPr id="2744" name="Google Shape;2744;g40a120c017_0_2145: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11 - </a:t>
            </a:r>
            <a:fld id="{00000000-1234-1234-1234-123412341234}" type="slidenum">
              <a:rPr lang="en-US" sz="1100" b="1" i="0" u="none">
                <a:solidFill>
                  <a:srgbClr val="000000"/>
                </a:solidFill>
                <a:latin typeface="Arial"/>
                <a:ea typeface="Arial"/>
                <a:cs typeface="Arial"/>
                <a:sym typeface="Arial"/>
              </a:rPr>
              <a:t>295</a:t>
            </a:fld>
            <a:endParaRPr/>
          </a:p>
        </p:txBody>
      </p:sp>
    </p:spTree>
    <p:extLst>
      <p:ext uri="{BB962C8B-B14F-4D97-AF65-F5344CB8AC3E}">
        <p14:creationId xmlns:p14="http://schemas.microsoft.com/office/powerpoint/2010/main" val="2674935408"/>
      </p:ext>
    </p:extLst>
  </p:cSld>
  <p:clrMapOvr>
    <a:masterClrMapping/>
  </p:clrMapOvr>
</p:notes>
</file>

<file path=ppt/notesSlides/notesSlide2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1"/>
        <p:cNvGrpSpPr/>
        <p:nvPr/>
      </p:nvGrpSpPr>
      <p:grpSpPr>
        <a:xfrm>
          <a:off x="0" y="0"/>
          <a:ext cx="0" cy="0"/>
          <a:chOff x="0" y="0"/>
          <a:chExt cx="0" cy="0"/>
        </a:xfrm>
      </p:grpSpPr>
      <p:sp>
        <p:nvSpPr>
          <p:cNvPr id="2752" name="Google Shape;2752;g40a120c017_0_2153: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753" name="Google Shape;2753;g40a120c017_0_2153:notes"/>
          <p:cNvSpPr txBox="1">
            <a:spLocks noGrp="1"/>
          </p:cNvSpPr>
          <p:nvPr>
            <p:ph type="body" idx="1"/>
          </p:nvPr>
        </p:nvSpPr>
        <p:spPr>
          <a:xfrm>
            <a:off x="547687" y="5278437"/>
            <a:ext cx="5943600" cy="31989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SzPts val="1800"/>
              <a:buFont typeface="Arial"/>
              <a:buNone/>
            </a:pPr>
            <a:r>
              <a:rPr lang="en-US" sz="1800" b="0" i="0" u="none" strike="noStrike" cap="none"/>
              <a:t>Closing Resources</a:t>
            </a:r>
            <a:endParaRPr/>
          </a:p>
          <a:p>
            <a:pPr marL="0" marR="0" lvl="1" indent="0" algn="l" rtl="0">
              <a:spcBef>
                <a:spcPts val="0"/>
              </a:spcBef>
              <a:spcAft>
                <a:spcPts val="0"/>
              </a:spcAft>
              <a:buSzPts val="1800"/>
              <a:buFont typeface="Arial"/>
              <a:buNone/>
            </a:pPr>
            <a:r>
              <a:rPr lang="en-US" sz="1800" b="0" i="0" u="none" strike="noStrike" cap="none"/>
              <a:t>When you open resources, such as files or database connections, you should always close them when they are no longer needed. Attempting to close resources inside the </a:t>
            </a:r>
            <a:r>
              <a:rPr lang="en-US" sz="1800" b="0" i="0" u="none" strike="noStrike" cap="none">
                <a:latin typeface="Courier New"/>
                <a:ea typeface="Courier New"/>
                <a:cs typeface="Courier New"/>
                <a:sym typeface="Courier New"/>
              </a:rPr>
              <a:t>try</a:t>
            </a:r>
            <a:r>
              <a:rPr lang="en-US" sz="1800" b="0" i="0" u="none" strike="noStrike" cap="none"/>
              <a:t> block can be problematic because you can end up skipping the close operation. A </a:t>
            </a:r>
            <a:r>
              <a:rPr lang="en-US" sz="1800" b="0" i="0" u="none" strike="noStrike" cap="none">
                <a:latin typeface="Courier New"/>
                <a:ea typeface="Courier New"/>
                <a:cs typeface="Courier New"/>
                <a:sym typeface="Courier New"/>
              </a:rPr>
              <a:t>finally</a:t>
            </a:r>
            <a:r>
              <a:rPr lang="en-US" sz="1800" b="0" i="0" u="none" strike="noStrike" cap="none"/>
              <a:t> block always runs regardless of whether or not an error occurred during the execution of the </a:t>
            </a:r>
            <a:r>
              <a:rPr lang="en-US" sz="1800" b="0" i="0" u="none" strike="noStrike" cap="none">
                <a:latin typeface="Courier New"/>
                <a:ea typeface="Courier New"/>
                <a:cs typeface="Courier New"/>
                <a:sym typeface="Courier New"/>
              </a:rPr>
              <a:t>try</a:t>
            </a:r>
            <a:r>
              <a:rPr lang="en-US" sz="1800" b="0" i="0" u="none" strike="noStrike" cap="none"/>
              <a:t> block. If control jumps to a </a:t>
            </a:r>
            <a:r>
              <a:rPr lang="en-US" sz="1800" b="0" i="0" u="none" strike="noStrike" cap="none">
                <a:latin typeface="Courier New"/>
                <a:ea typeface="Courier New"/>
                <a:cs typeface="Courier New"/>
                <a:sym typeface="Courier New"/>
              </a:rPr>
              <a:t>catch</a:t>
            </a:r>
            <a:r>
              <a:rPr lang="en-US" sz="1800" b="0" i="0" u="none" strike="noStrike" cap="none"/>
              <a:t> block, the </a:t>
            </a:r>
            <a:r>
              <a:rPr lang="en-US" sz="1800" b="0" i="0" u="none" strike="noStrike" cap="none">
                <a:latin typeface="Courier New"/>
                <a:ea typeface="Courier New"/>
                <a:cs typeface="Courier New"/>
                <a:sym typeface="Courier New"/>
              </a:rPr>
              <a:t>finally</a:t>
            </a:r>
            <a:r>
              <a:rPr lang="en-US" sz="1800" b="0" i="0" u="none" strike="noStrike" cap="none"/>
              <a:t> block executes after the </a:t>
            </a:r>
            <a:r>
              <a:rPr lang="en-US" sz="1800" b="0" i="0" u="none" strike="noStrike" cap="none">
                <a:latin typeface="Courier New"/>
                <a:ea typeface="Courier New"/>
                <a:cs typeface="Courier New"/>
                <a:sym typeface="Courier New"/>
              </a:rPr>
              <a:t>catch</a:t>
            </a:r>
            <a:r>
              <a:rPr lang="en-US" sz="1800" b="0" i="0" u="none" strike="noStrike" cap="none"/>
              <a:t> block.</a:t>
            </a:r>
            <a:endParaRPr/>
          </a:p>
          <a:p>
            <a:pPr marL="0" marR="0" lvl="1" indent="0" algn="l" rtl="0">
              <a:spcBef>
                <a:spcPts val="0"/>
              </a:spcBef>
              <a:spcAft>
                <a:spcPts val="0"/>
              </a:spcAft>
              <a:buSzPts val="1800"/>
              <a:buFont typeface="Arial"/>
              <a:buNone/>
            </a:pPr>
            <a:r>
              <a:rPr lang="en-US" sz="1800" b="0" i="0" u="none" strike="noStrike" cap="none"/>
              <a:t>Sometimes the operation that you want to perform in your </a:t>
            </a:r>
            <a:r>
              <a:rPr lang="en-US" sz="1800" b="0" i="0" u="none" strike="noStrike" cap="none">
                <a:latin typeface="Courier New"/>
                <a:ea typeface="Courier New"/>
                <a:cs typeface="Courier New"/>
                <a:sym typeface="Courier New"/>
              </a:rPr>
              <a:t>finally</a:t>
            </a:r>
            <a:r>
              <a:rPr lang="en-US" sz="1800" b="0" i="0" u="none" strike="noStrike" cap="none"/>
              <a:t> block may itself cause an </a:t>
            </a:r>
            <a:r>
              <a:rPr lang="en-US" sz="1800" b="0" i="0" u="none" strike="noStrike" cap="none">
                <a:latin typeface="Courier New"/>
                <a:ea typeface="Courier New"/>
                <a:cs typeface="Courier New"/>
                <a:sym typeface="Courier New"/>
              </a:rPr>
              <a:t>Exception</a:t>
            </a:r>
            <a:r>
              <a:rPr lang="en-US" sz="1800" b="0" i="0" u="none" strike="noStrike" cap="none"/>
              <a:t> to be generated. In that case, you may be required to nest a </a:t>
            </a:r>
            <a:r>
              <a:rPr lang="en-US" sz="1800" b="0" i="0" u="none" strike="noStrike" cap="none">
                <a:latin typeface="Courier New"/>
                <a:ea typeface="Courier New"/>
                <a:cs typeface="Courier New"/>
                <a:sym typeface="Courier New"/>
              </a:rPr>
              <a:t>try-catch</a:t>
            </a:r>
            <a:r>
              <a:rPr lang="en-US" sz="1800" b="0" i="0" u="none" strike="noStrike" cap="none"/>
              <a:t> inside of a </a:t>
            </a:r>
            <a:r>
              <a:rPr lang="en-US" sz="1800" b="0" i="0" u="none" strike="noStrike" cap="none">
                <a:latin typeface="Courier New"/>
                <a:ea typeface="Courier New"/>
                <a:cs typeface="Courier New"/>
                <a:sym typeface="Courier New"/>
              </a:rPr>
              <a:t>finally</a:t>
            </a:r>
            <a:r>
              <a:rPr lang="en-US" sz="1800" b="0" i="0" u="none" strike="noStrike" cap="none"/>
              <a:t> block. You may also nest a </a:t>
            </a:r>
            <a:r>
              <a:rPr lang="en-US" sz="1800" b="0" i="0" u="none" strike="noStrike" cap="none">
                <a:latin typeface="Courier New"/>
                <a:ea typeface="Courier New"/>
                <a:cs typeface="Courier New"/>
                <a:sym typeface="Courier New"/>
              </a:rPr>
              <a:t>try-catch</a:t>
            </a:r>
            <a:r>
              <a:rPr lang="en-US" sz="1800" b="0" i="0" u="none" strike="noStrike" cap="none"/>
              <a:t> inside of </a:t>
            </a:r>
            <a:r>
              <a:rPr lang="en-US" sz="1800" b="0" i="0" u="none" strike="noStrike" cap="none">
                <a:latin typeface="Courier New"/>
                <a:ea typeface="Courier New"/>
                <a:cs typeface="Courier New"/>
                <a:sym typeface="Courier New"/>
              </a:rPr>
              <a:t>try</a:t>
            </a:r>
            <a:r>
              <a:rPr lang="en-US" sz="1800" b="0" i="0" u="none" strike="noStrike" cap="none"/>
              <a:t> and </a:t>
            </a:r>
            <a:r>
              <a:rPr lang="en-US" sz="1800" b="0" i="0" u="none" strike="noStrike" cap="none">
                <a:latin typeface="Courier New"/>
                <a:ea typeface="Courier New"/>
                <a:cs typeface="Courier New"/>
                <a:sym typeface="Courier New"/>
              </a:rPr>
              <a:t>catch</a:t>
            </a:r>
            <a:r>
              <a:rPr lang="en-US" sz="1800" b="0" i="0" u="none" strike="noStrike" cap="none"/>
              <a:t> blocks.</a:t>
            </a:r>
            <a:endParaRPr/>
          </a:p>
        </p:txBody>
      </p:sp>
      <p:sp>
        <p:nvSpPr>
          <p:cNvPr id="2754" name="Google Shape;2754;g40a120c017_0_2153: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11 - </a:t>
            </a:r>
            <a:fld id="{00000000-1234-1234-1234-123412341234}" type="slidenum">
              <a:rPr lang="en-US" sz="1100" b="1" i="0" u="none">
                <a:solidFill>
                  <a:srgbClr val="000000"/>
                </a:solidFill>
                <a:latin typeface="Arial"/>
                <a:ea typeface="Arial"/>
                <a:cs typeface="Arial"/>
                <a:sym typeface="Arial"/>
              </a:rPr>
              <a:t>296</a:t>
            </a:fld>
            <a:endParaRPr/>
          </a:p>
        </p:txBody>
      </p:sp>
    </p:spTree>
    <p:extLst>
      <p:ext uri="{BB962C8B-B14F-4D97-AF65-F5344CB8AC3E}">
        <p14:creationId xmlns:p14="http://schemas.microsoft.com/office/powerpoint/2010/main" val="3367647034"/>
      </p:ext>
    </p:extLst>
  </p:cSld>
  <p:clrMapOvr>
    <a:masterClrMapping/>
  </p:clrMapOvr>
</p:notes>
</file>

<file path=ppt/notesSlides/notesSlide2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3"/>
        <p:cNvGrpSpPr/>
        <p:nvPr/>
      </p:nvGrpSpPr>
      <p:grpSpPr>
        <a:xfrm>
          <a:off x="0" y="0"/>
          <a:ext cx="0" cy="0"/>
          <a:chOff x="0" y="0"/>
          <a:chExt cx="0" cy="0"/>
        </a:xfrm>
      </p:grpSpPr>
      <p:sp>
        <p:nvSpPr>
          <p:cNvPr id="2764" name="Google Shape;2764;g40a120c017_0_2163:notes"/>
          <p:cNvSpPr txBox="1">
            <a:spLocks noGrp="1"/>
          </p:cNvSpPr>
          <p:nvPr>
            <p:ph type="body" idx="1"/>
          </p:nvPr>
        </p:nvSpPr>
        <p:spPr>
          <a:xfrm>
            <a:off x="547687" y="5278437"/>
            <a:ext cx="5942100" cy="3198900"/>
          </a:xfrm>
          <a:prstGeom prst="rect">
            <a:avLst/>
          </a:prstGeom>
        </p:spPr>
        <p:txBody>
          <a:bodyPr spcFirstLastPara="1" wrap="square" lIns="12900" tIns="12900" rIns="12900" bIns="12900" anchor="t" anchorCtr="0">
            <a:noAutofit/>
          </a:bodyPr>
          <a:lstStyle/>
          <a:p>
            <a:pPr marL="0" lvl="0" indent="0" algn="l" rtl="0">
              <a:spcBef>
                <a:spcPts val="0"/>
              </a:spcBef>
              <a:spcAft>
                <a:spcPts val="0"/>
              </a:spcAft>
              <a:buNone/>
            </a:pPr>
            <a:endParaRPr/>
          </a:p>
        </p:txBody>
      </p:sp>
      <p:sp>
        <p:nvSpPr>
          <p:cNvPr id="2765" name="Google Shape;2765;g40a120c017_0_2163: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98828008"/>
      </p:ext>
    </p:extLst>
  </p:cSld>
  <p:clrMapOvr>
    <a:masterClrMapping/>
  </p:clrMapOvr>
</p:notes>
</file>

<file path=ppt/notesSlides/notesSlide2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2"/>
        <p:cNvGrpSpPr/>
        <p:nvPr/>
      </p:nvGrpSpPr>
      <p:grpSpPr>
        <a:xfrm>
          <a:off x="0" y="0"/>
          <a:ext cx="0" cy="0"/>
          <a:chOff x="0" y="0"/>
          <a:chExt cx="0" cy="0"/>
        </a:xfrm>
      </p:grpSpPr>
      <p:sp>
        <p:nvSpPr>
          <p:cNvPr id="2773" name="Google Shape;2773;g40a120c017_0_2170: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774" name="Google Shape;2774;g40a120c017_0_2170:notes"/>
          <p:cNvSpPr txBox="1">
            <a:spLocks noGrp="1"/>
          </p:cNvSpPr>
          <p:nvPr>
            <p:ph type="body" idx="1"/>
          </p:nvPr>
        </p:nvSpPr>
        <p:spPr>
          <a:xfrm>
            <a:off x="547687" y="5278437"/>
            <a:ext cx="5943600" cy="31989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SzPts val="1800"/>
              <a:buFont typeface="Arial"/>
              <a:buNone/>
            </a:pPr>
            <a:r>
              <a:rPr lang="en-US" sz="1800" b="0" i="0" u="none" strike="noStrike" cap="none"/>
              <a:t>Closeable Resources</a:t>
            </a:r>
            <a:endParaRPr/>
          </a:p>
          <a:p>
            <a:pPr marL="0" marR="0" lvl="1" indent="0" algn="l" rtl="0">
              <a:spcBef>
                <a:spcPts val="0"/>
              </a:spcBef>
              <a:spcAft>
                <a:spcPts val="0"/>
              </a:spcAft>
              <a:buSzPts val="1800"/>
              <a:buFont typeface="Arial"/>
              <a:buNone/>
            </a:pPr>
            <a:r>
              <a:rPr lang="en-US" sz="1800" b="0" i="0" u="none" strike="noStrike" cap="none"/>
              <a:t>The </a:t>
            </a:r>
            <a:r>
              <a:rPr lang="en-US" sz="1800" b="0" i="0" u="none" strike="noStrike" cap="none">
                <a:latin typeface="Courier New"/>
                <a:ea typeface="Courier New"/>
                <a:cs typeface="Courier New"/>
                <a:sym typeface="Courier New"/>
              </a:rPr>
              <a:t>try</a:t>
            </a:r>
            <a:r>
              <a:rPr lang="en-US" sz="1800" b="0" i="0" u="none" strike="noStrike" cap="none"/>
              <a:t>-with-resources statement can eliminate the need for a lengthy </a:t>
            </a:r>
            <a:r>
              <a:rPr lang="en-US" sz="1800" b="0" i="0" u="none" strike="noStrike" cap="none">
                <a:latin typeface="Courier New"/>
                <a:ea typeface="Courier New"/>
                <a:cs typeface="Courier New"/>
                <a:sym typeface="Courier New"/>
              </a:rPr>
              <a:t>finally</a:t>
            </a:r>
            <a:r>
              <a:rPr lang="en-US" sz="1800" b="0" i="0" u="none" strike="noStrike" cap="none"/>
              <a:t> block. Resources opened by using the </a:t>
            </a:r>
            <a:r>
              <a:rPr lang="en-US" sz="1800" b="0" i="0" u="none" strike="noStrike" cap="none">
                <a:latin typeface="Courier New"/>
                <a:ea typeface="Courier New"/>
                <a:cs typeface="Courier New"/>
                <a:sym typeface="Courier New"/>
              </a:rPr>
              <a:t>try</a:t>
            </a:r>
            <a:r>
              <a:rPr lang="en-US" sz="1800" b="0" i="0" u="none" strike="noStrike" cap="none"/>
              <a:t>-with-resources statement are always closed. If a resource should be autoclosed, its reference must be declared within the </a:t>
            </a:r>
            <a:r>
              <a:rPr lang="en-US" sz="1800" b="0" i="0" u="none" strike="noStrike" cap="none">
                <a:latin typeface="Courier New"/>
                <a:ea typeface="Courier New"/>
                <a:cs typeface="Courier New"/>
                <a:sym typeface="Courier New"/>
              </a:rPr>
              <a:t>try</a:t>
            </a:r>
            <a:r>
              <a:rPr lang="en-US" sz="1800" b="0" i="0" u="none" strike="noStrike" cap="none"/>
              <a:t> statement’s parenthesis.</a:t>
            </a:r>
            <a:endParaRPr/>
          </a:p>
          <a:p>
            <a:pPr marL="0" marR="0" lvl="1" indent="0" algn="l" rtl="0">
              <a:spcBef>
                <a:spcPts val="0"/>
              </a:spcBef>
              <a:spcAft>
                <a:spcPts val="0"/>
              </a:spcAft>
              <a:buSzPts val="1800"/>
              <a:buFont typeface="Arial"/>
              <a:buNone/>
            </a:pPr>
            <a:r>
              <a:rPr lang="en-US" sz="1800" b="0" i="0" u="none" strike="noStrike" cap="none"/>
              <a:t>Multiple resources can be opened if they are separated by semicolons. If you open multiple resources, they should be closed in the opposite order in which you opened them.</a:t>
            </a:r>
            <a:endParaRPr/>
          </a:p>
        </p:txBody>
      </p:sp>
      <p:sp>
        <p:nvSpPr>
          <p:cNvPr id="2775" name="Google Shape;2775;g40a120c017_0_2170: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11 - </a:t>
            </a:r>
            <a:fld id="{00000000-1234-1234-1234-123412341234}" type="slidenum">
              <a:rPr lang="en-US" sz="1100" b="1" i="0" u="none">
                <a:solidFill>
                  <a:srgbClr val="000000"/>
                </a:solidFill>
                <a:latin typeface="Arial"/>
                <a:ea typeface="Arial"/>
                <a:cs typeface="Arial"/>
                <a:sym typeface="Arial"/>
              </a:rPr>
              <a:t>298</a:t>
            </a:fld>
            <a:endParaRPr/>
          </a:p>
        </p:txBody>
      </p:sp>
    </p:spTree>
    <p:extLst>
      <p:ext uri="{BB962C8B-B14F-4D97-AF65-F5344CB8AC3E}">
        <p14:creationId xmlns:p14="http://schemas.microsoft.com/office/powerpoint/2010/main" val="35280284"/>
      </p:ext>
    </p:extLst>
  </p:cSld>
  <p:clrMapOvr>
    <a:masterClrMapping/>
  </p:clrMapOvr>
</p:notes>
</file>

<file path=ppt/notesSlides/notesSlide2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2"/>
        <p:cNvGrpSpPr/>
        <p:nvPr/>
      </p:nvGrpSpPr>
      <p:grpSpPr>
        <a:xfrm>
          <a:off x="0" y="0"/>
          <a:ext cx="0" cy="0"/>
          <a:chOff x="0" y="0"/>
          <a:chExt cx="0" cy="0"/>
        </a:xfrm>
      </p:grpSpPr>
      <p:sp>
        <p:nvSpPr>
          <p:cNvPr id="2783" name="Google Shape;2783;g40a120c017_0_2178: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784" name="Google Shape;2784;g40a120c017_0_2178:notes"/>
          <p:cNvSpPr txBox="1">
            <a:spLocks noGrp="1"/>
          </p:cNvSpPr>
          <p:nvPr>
            <p:ph type="body" idx="1"/>
          </p:nvPr>
        </p:nvSpPr>
        <p:spPr>
          <a:xfrm>
            <a:off x="547687" y="5278437"/>
            <a:ext cx="5943600" cy="31989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SzPts val="1800"/>
              <a:buFont typeface="Arial"/>
              <a:buNone/>
            </a:pPr>
            <a:r>
              <a:rPr lang="en-US" sz="1800" b="0" i="0" u="none" strike="noStrike" cap="none"/>
              <a:t>The Benefits of Multi-</a:t>
            </a:r>
            <a:r>
              <a:rPr lang="en-US" sz="1800" b="0" i="0" u="none" strike="noStrike" cap="none">
                <a:latin typeface="Courier New"/>
                <a:ea typeface="Courier New"/>
                <a:cs typeface="Courier New"/>
                <a:sym typeface="Courier New"/>
              </a:rPr>
              <a:t>catch</a:t>
            </a:r>
            <a:endParaRPr/>
          </a:p>
          <a:p>
            <a:pPr marL="0" marR="0" lvl="1" indent="0" algn="l" rtl="0">
              <a:spcBef>
                <a:spcPts val="0"/>
              </a:spcBef>
              <a:spcAft>
                <a:spcPts val="0"/>
              </a:spcAft>
              <a:buSzPts val="1800"/>
              <a:buFont typeface="Arial"/>
              <a:buNone/>
            </a:pPr>
            <a:r>
              <a:rPr lang="en-US" sz="1800" b="0" i="0" u="none" strike="noStrike" cap="none"/>
              <a:t>Sometimes you want to perform the same action regardless of the exception being generated. The new multi-</a:t>
            </a:r>
            <a:r>
              <a:rPr lang="en-US" sz="1800" b="0" i="0" u="none" strike="noStrike" cap="none">
                <a:latin typeface="Courier New"/>
                <a:ea typeface="Courier New"/>
                <a:cs typeface="Courier New"/>
                <a:sym typeface="Courier New"/>
              </a:rPr>
              <a:t>catch</a:t>
            </a:r>
            <a:r>
              <a:rPr lang="en-US" sz="1800" b="0" i="0" u="none" strike="noStrike" cap="none"/>
              <a:t> clause reduces the amount of code you must write by eliminating the need for multiple </a:t>
            </a:r>
            <a:r>
              <a:rPr lang="en-US" sz="1800" b="0" i="0" u="none" strike="noStrike" cap="none">
                <a:latin typeface="Courier New"/>
                <a:ea typeface="Courier New"/>
                <a:cs typeface="Courier New"/>
                <a:sym typeface="Courier New"/>
              </a:rPr>
              <a:t>catch</a:t>
            </a:r>
            <a:r>
              <a:rPr lang="en-US" sz="1800" b="0" i="0" u="none" strike="noStrike" cap="none"/>
              <a:t> clauses with the same behaviors.</a:t>
            </a:r>
            <a:endParaRPr/>
          </a:p>
          <a:p>
            <a:pPr marL="0" marR="0" lvl="1" indent="0" algn="l" rtl="0">
              <a:spcBef>
                <a:spcPts val="0"/>
              </a:spcBef>
              <a:spcAft>
                <a:spcPts val="0"/>
              </a:spcAft>
              <a:buSzPts val="1800"/>
              <a:buFont typeface="Arial"/>
              <a:buNone/>
            </a:pPr>
            <a:r>
              <a:rPr lang="en-US" sz="1800" b="0" i="0" u="none" strike="noStrike" cap="none"/>
              <a:t>Another benefit of the multi-</a:t>
            </a:r>
            <a:r>
              <a:rPr lang="en-US" sz="1800" b="0" i="0" u="none" strike="noStrike" cap="none">
                <a:latin typeface="Courier New"/>
                <a:ea typeface="Courier New"/>
                <a:cs typeface="Courier New"/>
                <a:sym typeface="Courier New"/>
              </a:rPr>
              <a:t>catch</a:t>
            </a:r>
            <a:r>
              <a:rPr lang="en-US" sz="1800" b="0" i="0" u="none" strike="noStrike" cap="none"/>
              <a:t> clause is that it makes it less likely that you will attempt to catch a generic exception. Catching </a:t>
            </a:r>
            <a:r>
              <a:rPr lang="en-US" sz="1800" b="0" i="0" u="none" strike="noStrike" cap="none">
                <a:latin typeface="Courier New"/>
                <a:ea typeface="Courier New"/>
                <a:cs typeface="Courier New"/>
                <a:sym typeface="Courier New"/>
              </a:rPr>
              <a:t>Exception</a:t>
            </a:r>
            <a:r>
              <a:rPr lang="en-US" sz="1800" b="0" i="0" u="none" strike="noStrike" cap="none"/>
              <a:t> prevents you from noticing other types of exceptions that might be generated by code that you add later to a </a:t>
            </a:r>
            <a:r>
              <a:rPr lang="en-US" sz="1800" b="0" i="0" u="none" strike="noStrike" cap="none">
                <a:latin typeface="Courier New"/>
                <a:ea typeface="Courier New"/>
                <a:cs typeface="Courier New"/>
                <a:sym typeface="Courier New"/>
              </a:rPr>
              <a:t>try</a:t>
            </a:r>
            <a:r>
              <a:rPr lang="en-US" sz="1800" b="0" i="0" u="none" strike="noStrike" cap="none"/>
              <a:t> block.</a:t>
            </a:r>
            <a:endParaRPr/>
          </a:p>
          <a:p>
            <a:pPr marL="0" marR="0" lvl="1" indent="0" algn="l" rtl="0">
              <a:spcBef>
                <a:spcPts val="0"/>
              </a:spcBef>
              <a:spcAft>
                <a:spcPts val="0"/>
              </a:spcAft>
              <a:buSzPts val="1800"/>
              <a:buFont typeface="Arial"/>
              <a:buNone/>
            </a:pPr>
            <a:r>
              <a:rPr lang="en-US" sz="1800" b="0" i="0" u="none" strike="noStrike" cap="none"/>
              <a:t>The type alternatives that are separated with vertical bars cannot have an inheritance relationship. You may not list both </a:t>
            </a:r>
            <a:r>
              <a:rPr lang="en-US" sz="1800" b="0" i="0" u="none" strike="noStrike" cap="none">
                <a:latin typeface="Courier New"/>
                <a:ea typeface="Courier New"/>
                <a:cs typeface="Courier New"/>
                <a:sym typeface="Courier New"/>
              </a:rPr>
              <a:t>FileNotFoundException</a:t>
            </a:r>
            <a:r>
              <a:rPr lang="en-US" sz="1800" b="0" i="0" u="none" strike="noStrike" cap="none"/>
              <a:t> and </a:t>
            </a:r>
            <a:r>
              <a:rPr lang="en-US" sz="1800" b="0" i="0" u="none" strike="noStrike" cap="none">
                <a:latin typeface="Courier New"/>
                <a:ea typeface="Courier New"/>
                <a:cs typeface="Courier New"/>
                <a:sym typeface="Courier New"/>
              </a:rPr>
              <a:t>IOException</a:t>
            </a:r>
            <a:r>
              <a:rPr lang="en-US" sz="1800" b="0" i="0" u="none" strike="noStrike" cap="none"/>
              <a:t> in a </a:t>
            </a:r>
            <a:br>
              <a:rPr lang="en-US" sz="1800" b="0" i="0" u="none" strike="noStrike" cap="none"/>
            </a:br>
            <a:r>
              <a:rPr lang="en-US" sz="1800" b="0" i="0" u="none" strike="noStrike" cap="none"/>
              <a:t>multi-</a:t>
            </a:r>
            <a:r>
              <a:rPr lang="en-US" sz="1800" b="0" i="0" u="none" strike="noStrike" cap="none">
                <a:latin typeface="Courier New"/>
                <a:ea typeface="Courier New"/>
                <a:cs typeface="Courier New"/>
                <a:sym typeface="Courier New"/>
              </a:rPr>
              <a:t>catch</a:t>
            </a:r>
            <a:r>
              <a:rPr lang="en-US" sz="1800" b="0" i="0" u="none" strike="noStrike" cap="none"/>
              <a:t> clause.</a:t>
            </a:r>
            <a:endParaRPr/>
          </a:p>
          <a:p>
            <a:pPr marL="0" marR="0" lvl="1" indent="0" algn="l" rtl="0">
              <a:spcBef>
                <a:spcPts val="0"/>
              </a:spcBef>
              <a:spcAft>
                <a:spcPts val="0"/>
              </a:spcAft>
              <a:buSzPts val="1800"/>
              <a:buFont typeface="Arial"/>
              <a:buNone/>
            </a:pPr>
            <a:r>
              <a:rPr lang="en-US" sz="1800" b="0" i="0" u="none" strike="noStrike" cap="none"/>
              <a:t>File I/O and object serialization are covered in the lesson titled “Java I/O Fundamentals.”</a:t>
            </a:r>
            <a:endParaRPr/>
          </a:p>
        </p:txBody>
      </p:sp>
      <p:sp>
        <p:nvSpPr>
          <p:cNvPr id="2785" name="Google Shape;2785;g40a120c017_0_2178: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11 - </a:t>
            </a:r>
            <a:fld id="{00000000-1234-1234-1234-123412341234}" type="slidenum">
              <a:rPr lang="en-US" sz="1100" b="1" i="0" u="none">
                <a:solidFill>
                  <a:srgbClr val="000000"/>
                </a:solidFill>
                <a:latin typeface="Arial"/>
                <a:ea typeface="Arial"/>
                <a:cs typeface="Arial"/>
                <a:sym typeface="Arial"/>
              </a:rPr>
              <a:t>299</a:t>
            </a:fld>
            <a:endParaRPr/>
          </a:p>
        </p:txBody>
      </p:sp>
    </p:spTree>
    <p:extLst>
      <p:ext uri="{BB962C8B-B14F-4D97-AF65-F5344CB8AC3E}">
        <p14:creationId xmlns:p14="http://schemas.microsoft.com/office/powerpoint/2010/main" val="1351305928"/>
      </p:ext>
    </p:extLst>
  </p:cSld>
  <p:clrMapOvr>
    <a:masterClrMapping/>
  </p:clrMapOvr>
</p:notes>
</file>

<file path=ppt/notesSlides/notesSlide2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3"/>
        <p:cNvGrpSpPr/>
        <p:nvPr/>
      </p:nvGrpSpPr>
      <p:grpSpPr>
        <a:xfrm>
          <a:off x="0" y="0"/>
          <a:ext cx="0" cy="0"/>
          <a:chOff x="0" y="0"/>
          <a:chExt cx="0" cy="0"/>
        </a:xfrm>
      </p:grpSpPr>
      <p:sp>
        <p:nvSpPr>
          <p:cNvPr id="2794" name="Google Shape;2794;g40a120c017_0_2187: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795" name="Google Shape;2795;g40a120c017_0_2187:notes"/>
          <p:cNvSpPr txBox="1">
            <a:spLocks noGrp="1"/>
          </p:cNvSpPr>
          <p:nvPr>
            <p:ph type="body" idx="1"/>
          </p:nvPr>
        </p:nvSpPr>
        <p:spPr>
          <a:xfrm>
            <a:off x="547687" y="5278437"/>
            <a:ext cx="5943600" cy="3198900"/>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Using the </a:t>
            </a:r>
            <a:r>
              <a:rPr lang="en-US" sz="1800" b="0" i="0" u="none" strike="noStrike" cap="none">
                <a:latin typeface="Courier New"/>
                <a:ea typeface="Courier New"/>
                <a:cs typeface="Courier New"/>
                <a:sym typeface="Courier New"/>
              </a:rPr>
              <a:t>throws</a:t>
            </a:r>
            <a:r>
              <a:rPr lang="en-US" sz="1800" b="0" i="0" u="none" strike="noStrike" cap="none"/>
              <a:t> clause, a method may declare that it throws one or more exceptions during execution. </a:t>
            </a:r>
            <a:endParaRPr/>
          </a:p>
          <a:p>
            <a:pPr marL="0" marR="0" lvl="1" indent="0" algn="l" rtl="0">
              <a:spcBef>
                <a:spcPts val="0"/>
              </a:spcBef>
              <a:spcAft>
                <a:spcPts val="0"/>
              </a:spcAft>
              <a:buSzPts val="1800"/>
              <a:buFont typeface="Arial"/>
              <a:buNone/>
            </a:pPr>
            <a:r>
              <a:rPr lang="en-US" sz="1800" b="0" i="0" u="none" strike="noStrike" cap="none"/>
              <a:t>If an exception is generated while executing the method, the method stops executing and the exception is thrown to the caller. </a:t>
            </a:r>
            <a:endParaRPr/>
          </a:p>
          <a:p>
            <a:pPr marL="0" marR="0" lvl="1" indent="0" algn="l" rtl="0">
              <a:spcBef>
                <a:spcPts val="0"/>
              </a:spcBef>
              <a:spcAft>
                <a:spcPts val="0"/>
              </a:spcAft>
              <a:buSzPts val="1800"/>
              <a:buFont typeface="Arial"/>
              <a:buNone/>
            </a:pPr>
            <a:r>
              <a:rPr lang="en-US" sz="1800" b="0" i="0" u="none" strike="noStrike" cap="none"/>
              <a:t>Overridden methods may declare the same exceptions, fewer exceptions, or more specific exceptions, but not additional or more generic exceptions.</a:t>
            </a:r>
            <a:endParaRPr/>
          </a:p>
          <a:p>
            <a:pPr marL="0" marR="0" lvl="1" indent="0" algn="l" rtl="0">
              <a:spcBef>
                <a:spcPts val="0"/>
              </a:spcBef>
              <a:spcAft>
                <a:spcPts val="0"/>
              </a:spcAft>
              <a:buSzPts val="1800"/>
              <a:buFont typeface="Arial"/>
              <a:buNone/>
            </a:pPr>
            <a:r>
              <a:rPr lang="en-US" sz="1800" b="0" i="0" u="none" strike="noStrike" cap="none"/>
              <a:t>A method may declare multiple exceptions with a comma-separated list.</a:t>
            </a:r>
            <a:endParaRPr/>
          </a:p>
          <a:p>
            <a:pPr marL="0" marR="0" lvl="1" indent="0" algn="l" rtl="0">
              <a:spcBef>
                <a:spcPts val="0"/>
              </a:spcBef>
              <a:spcAft>
                <a:spcPts val="0"/>
              </a:spcAft>
              <a:buSzPts val="1800"/>
              <a:buFont typeface="Courier New"/>
              <a:buNone/>
            </a:pPr>
            <a:r>
              <a:rPr lang="en-US" sz="1800" b="0" i="0" u="none" strike="noStrike" cap="none">
                <a:latin typeface="Courier New"/>
                <a:ea typeface="Courier New"/>
                <a:cs typeface="Courier New"/>
                <a:sym typeface="Courier New"/>
              </a:rPr>
              <a:t>public static int readByteFromFile() throws FileNotFoundException, IOException {</a:t>
            </a:r>
            <a:endParaRPr/>
          </a:p>
          <a:p>
            <a:pPr marL="0" marR="0" lvl="1" indent="0" algn="l" rtl="0">
              <a:spcBef>
                <a:spcPts val="0"/>
              </a:spcBef>
              <a:spcAft>
                <a:spcPts val="0"/>
              </a:spcAft>
              <a:buSzPts val="1800"/>
              <a:buFont typeface="Courier New"/>
              <a:buNone/>
            </a:pPr>
            <a:r>
              <a:rPr lang="en-US" sz="1800" b="0" i="0" u="none" strike="noStrike" cap="none">
                <a:latin typeface="Courier New"/>
                <a:ea typeface="Courier New"/>
                <a:cs typeface="Courier New"/>
                <a:sym typeface="Courier New"/>
              </a:rPr>
              <a:t>    try (InputStream in = new FileInputStream("a.txt")) {</a:t>
            </a:r>
            <a:endParaRPr/>
          </a:p>
          <a:p>
            <a:pPr marL="0" marR="0" lvl="1" indent="0" algn="l" rtl="0">
              <a:spcBef>
                <a:spcPts val="0"/>
              </a:spcBef>
              <a:spcAft>
                <a:spcPts val="0"/>
              </a:spcAft>
              <a:buSzPts val="1800"/>
              <a:buFont typeface="Courier New"/>
              <a:buNone/>
            </a:pPr>
            <a:r>
              <a:rPr lang="en-US" sz="1800" b="0" i="0" u="none" strike="noStrike" cap="none">
                <a:latin typeface="Courier New"/>
                <a:ea typeface="Courier New"/>
                <a:cs typeface="Courier New"/>
                <a:sym typeface="Courier New"/>
              </a:rPr>
              <a:t>        System.out.println("File open");</a:t>
            </a:r>
            <a:endParaRPr/>
          </a:p>
          <a:p>
            <a:pPr marL="0" marR="0" lvl="1" indent="0" algn="l" rtl="0">
              <a:spcBef>
                <a:spcPts val="0"/>
              </a:spcBef>
              <a:spcAft>
                <a:spcPts val="0"/>
              </a:spcAft>
              <a:buSzPts val="1800"/>
              <a:buFont typeface="Courier New"/>
              <a:buNone/>
            </a:pPr>
            <a:r>
              <a:rPr lang="en-US" sz="1800" b="0" i="0" u="none" strike="noStrike" cap="none">
                <a:latin typeface="Courier New"/>
                <a:ea typeface="Courier New"/>
                <a:cs typeface="Courier New"/>
                <a:sym typeface="Courier New"/>
              </a:rPr>
              <a:t>        return in.read();</a:t>
            </a:r>
            <a:endParaRPr/>
          </a:p>
          <a:p>
            <a:pPr marL="0" marR="0" lvl="1" indent="0" algn="l" rtl="0">
              <a:spcBef>
                <a:spcPts val="0"/>
              </a:spcBef>
              <a:spcAft>
                <a:spcPts val="0"/>
              </a:spcAft>
              <a:buSzPts val="1800"/>
              <a:buFont typeface="Courier New"/>
              <a:buNone/>
            </a:pPr>
            <a:r>
              <a:rPr lang="en-US" sz="1800" b="0" i="0" u="none" strike="noStrike" cap="none">
                <a:latin typeface="Courier New"/>
                <a:ea typeface="Courier New"/>
                <a:cs typeface="Courier New"/>
                <a:sym typeface="Courier New"/>
              </a:rPr>
              <a:t>    }</a:t>
            </a:r>
            <a:endParaRPr/>
          </a:p>
          <a:p>
            <a:pPr marL="0" marR="0" lvl="1" indent="0" algn="l" rtl="0">
              <a:spcBef>
                <a:spcPts val="0"/>
              </a:spcBef>
              <a:spcAft>
                <a:spcPts val="0"/>
              </a:spcAft>
              <a:buSzPts val="1800"/>
              <a:buFont typeface="Courier New"/>
              <a:buNone/>
            </a:pPr>
            <a:r>
              <a:rPr lang="en-US" sz="1800" b="0" i="0" u="none" strike="noStrike" cap="none">
                <a:latin typeface="Courier New"/>
                <a:ea typeface="Courier New"/>
                <a:cs typeface="Courier New"/>
                <a:sym typeface="Courier New"/>
              </a:rPr>
              <a:t>}</a:t>
            </a:r>
            <a:endParaRPr/>
          </a:p>
          <a:p>
            <a:pPr marL="0" marR="0" lvl="1" indent="0" algn="l" rtl="0">
              <a:spcBef>
                <a:spcPts val="0"/>
              </a:spcBef>
              <a:spcAft>
                <a:spcPts val="0"/>
              </a:spcAft>
              <a:buSzPts val="1800"/>
              <a:buFont typeface="Arial"/>
              <a:buNone/>
            </a:pPr>
            <a:r>
              <a:rPr lang="en-US" sz="1800" b="0" i="0" u="none" strike="noStrike" cap="none"/>
              <a:t>Technically, you do not need to declare </a:t>
            </a:r>
            <a:r>
              <a:rPr lang="en-US" sz="1800" b="0" i="0" u="none" strike="noStrike" cap="none">
                <a:latin typeface="Courier New"/>
                <a:ea typeface="Courier New"/>
                <a:cs typeface="Courier New"/>
                <a:sym typeface="Courier New"/>
              </a:rPr>
              <a:t>FileNotFoundException</a:t>
            </a:r>
            <a:r>
              <a:rPr lang="en-US" sz="1800" b="0" i="0" u="none" strike="noStrike" cap="none"/>
              <a:t> because it is a subclass of </a:t>
            </a:r>
            <a:r>
              <a:rPr lang="en-US" sz="1800" b="0" i="0" u="none" strike="noStrike" cap="none">
                <a:latin typeface="Courier New"/>
                <a:ea typeface="Courier New"/>
                <a:cs typeface="Courier New"/>
                <a:sym typeface="Courier New"/>
              </a:rPr>
              <a:t>IOException</a:t>
            </a:r>
            <a:r>
              <a:rPr lang="en-US" sz="1800" b="0" i="0" u="none" strike="noStrike" cap="none"/>
              <a:t>, but it is a good </a:t>
            </a:r>
            <a:r>
              <a:rPr lang="en-US"/>
              <a:t>Lab </a:t>
            </a:r>
            <a:r>
              <a:rPr lang="en-US" sz="1800" b="0" i="0" u="none" strike="noStrike" cap="none"/>
              <a:t>to do so.</a:t>
            </a:r>
            <a:endParaRPr/>
          </a:p>
        </p:txBody>
      </p:sp>
      <p:sp>
        <p:nvSpPr>
          <p:cNvPr id="2796" name="Google Shape;2796;g40a120c017_0_2187: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11 - </a:t>
            </a:r>
            <a:fld id="{00000000-1234-1234-1234-123412341234}" type="slidenum">
              <a:rPr lang="en-US" sz="1100" b="1" i="0" u="none">
                <a:solidFill>
                  <a:srgbClr val="000000"/>
                </a:solidFill>
                <a:latin typeface="Arial"/>
                <a:ea typeface="Arial"/>
                <a:cs typeface="Arial"/>
                <a:sym typeface="Arial"/>
              </a:rPr>
              <a:t>300</a:t>
            </a:fld>
            <a:endParaRPr/>
          </a:p>
        </p:txBody>
      </p:sp>
    </p:spTree>
    <p:extLst>
      <p:ext uri="{BB962C8B-B14F-4D97-AF65-F5344CB8AC3E}">
        <p14:creationId xmlns:p14="http://schemas.microsoft.com/office/powerpoint/2010/main" val="13992695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6626" name="Notes Placeholder 8"/>
          <p:cNvSpPr>
            <a:spLocks noGrp="1"/>
          </p:cNvSpPr>
          <p:nvPr/>
        </p:nvSpPr>
        <p:spPr bwMode="auto">
          <a:xfrm>
            <a:off x="547688" y="5278438"/>
            <a:ext cx="5942012" cy="3198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914" tIns="12914" rIns="12914" bIns="12914"/>
          <a:lstStyle>
            <a:lvl1pPr defTabSz="439738" eaLnBrk="0" hangingPunct="0">
              <a:defRPr>
                <a:solidFill>
                  <a:schemeClr val="tx1"/>
                </a:solidFill>
                <a:latin typeface="Arial" panose="020B0604020202020204" pitchFamily="34" charset="0"/>
                <a:cs typeface="Arial" panose="020B0604020202020204" pitchFamily="34" charset="0"/>
              </a:defRPr>
            </a:lvl1pPr>
            <a:lvl2pPr marL="742950" indent="-285750" defTabSz="439738" eaLnBrk="0" hangingPunct="0">
              <a:defRPr>
                <a:solidFill>
                  <a:schemeClr val="tx1"/>
                </a:solidFill>
                <a:latin typeface="Arial" panose="020B0604020202020204" pitchFamily="34" charset="0"/>
                <a:cs typeface="Arial" panose="020B0604020202020204" pitchFamily="34" charset="0"/>
              </a:defRPr>
            </a:lvl2pPr>
            <a:lvl3pPr marL="1143000" indent="-228600" defTabSz="439738" eaLnBrk="0" hangingPunct="0">
              <a:defRPr>
                <a:solidFill>
                  <a:schemeClr val="tx1"/>
                </a:solidFill>
                <a:latin typeface="Arial" panose="020B0604020202020204" pitchFamily="34" charset="0"/>
                <a:cs typeface="Arial" panose="020B0604020202020204" pitchFamily="34" charset="0"/>
              </a:defRPr>
            </a:lvl3pPr>
            <a:lvl4pPr marL="1600200" indent="-228600" defTabSz="439738" eaLnBrk="0" hangingPunct="0">
              <a:defRPr>
                <a:solidFill>
                  <a:schemeClr val="tx1"/>
                </a:solidFill>
                <a:latin typeface="Arial" panose="020B0604020202020204" pitchFamily="34" charset="0"/>
                <a:cs typeface="Arial" panose="020B0604020202020204" pitchFamily="34" charset="0"/>
              </a:defRPr>
            </a:lvl4pPr>
            <a:lvl5pPr marL="2057400" indent="-228600" defTabSz="439738" eaLnBrk="0" hangingPunct="0">
              <a:defRPr>
                <a:solidFill>
                  <a:schemeClr val="tx1"/>
                </a:solidFill>
                <a:latin typeface="Arial" panose="020B0604020202020204" pitchFamily="34" charset="0"/>
                <a:cs typeface="Arial" panose="020B0604020202020204" pitchFamily="34" charset="0"/>
              </a:defRPr>
            </a:lvl5pPr>
            <a:lvl6pPr marL="2514600" indent="-228600" defTabSz="43973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43973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43973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43973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spcBef>
                <a:spcPts val="388"/>
              </a:spcBef>
              <a:buSzPct val="100000"/>
            </a:pPr>
            <a:endParaRPr lang="" altLang="" sz="1200" b="1"/>
          </a:p>
        </p:txBody>
      </p:sp>
      <p:sp>
        <p:nvSpPr>
          <p:cNvPr id="26627" name="Footer Placeholder 5"/>
          <p:cNvSpPr>
            <a:spLocks noGrp="1"/>
          </p:cNvSpPr>
          <p:nvPr>
            <p:ph type="ftr" sz="quarter" idx="4"/>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it-IT" altLang=""/>
              <a:t>Java SE 8 Programming   1 - </a:t>
            </a:r>
            <a:fld id="{CA355675-CCC3-49F7-A226-ED84B6860239}" type="slidenum">
              <a:rPr lang="en-US" altLang="" smtClean="0"/>
              <a:pPr eaLnBrk="1" hangingPunct="1"/>
              <a:t>4</a:t>
            </a:fld>
            <a:endParaRPr lang="en-US" altLang=""/>
          </a:p>
        </p:txBody>
      </p:sp>
      <p:sp>
        <p:nvSpPr>
          <p:cNvPr id="26628" name="Slide Image Placeholder 5"/>
          <p:cNvSpPr>
            <a:spLocks noGrp="1" noRot="1" noChangeAspect="1" noTextEdit="1"/>
          </p:cNvSpPr>
          <p:nvPr>
            <p:ph type="sldImg"/>
          </p:nvPr>
        </p:nvSpPr>
        <p:spPr>
          <a:xfrm>
            <a:off x="477838" y="463550"/>
            <a:ext cx="6035675" cy="4525963"/>
          </a:xfrm>
          <a:ln/>
        </p:spPr>
      </p:sp>
      <p:sp>
        <p:nvSpPr>
          <p:cNvPr id="26629" name="Notes Placeholder 6"/>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 altLang=""/>
          </a:p>
        </p:txBody>
      </p:sp>
    </p:spTree>
    <p:extLst>
      <p:ext uri="{BB962C8B-B14F-4D97-AF65-F5344CB8AC3E}">
        <p14:creationId xmlns:p14="http://schemas.microsoft.com/office/powerpoint/2010/main" val="189603852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12: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72" name="Google Shape;172;p12:notes"/>
          <p:cNvSpPr txBox="1">
            <a:spLocks noGrp="1"/>
          </p:cNvSpPr>
          <p:nvPr>
            <p:ph type="body" idx="1"/>
          </p:nvPr>
        </p:nvSpPr>
        <p:spPr>
          <a:xfrm>
            <a:off x="547687" y="5278437"/>
            <a:ext cx="5942012" cy="3198812"/>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Because numbers have been introduced, the slide shows a list of common operators. Most are common to any programming language, and a description of each is provided in the slide.</a:t>
            </a:r>
            <a:endParaRPr/>
          </a:p>
          <a:p>
            <a:pPr marL="0" marR="0" lvl="1" indent="0" algn="l" rtl="0">
              <a:spcBef>
                <a:spcPts val="0"/>
              </a:spcBef>
              <a:spcAft>
                <a:spcPts val="0"/>
              </a:spcAft>
              <a:buSzPts val="1800"/>
              <a:buFont typeface="Arial"/>
              <a:buNone/>
            </a:pPr>
            <a:r>
              <a:rPr lang="en-US" sz="1800" b="0" i="0" u="none" strike="noStrike" cap="none"/>
              <a:t>The binary and bitwise operators have been omitted for brevity. For details about those operators, refer to the Java Tutorial:</a:t>
            </a:r>
            <a:endParaRPr/>
          </a:p>
          <a:p>
            <a:pPr marL="0" marR="0" lvl="1" indent="0" algn="l" rtl="0">
              <a:spcBef>
                <a:spcPts val="0"/>
              </a:spcBef>
              <a:spcAft>
                <a:spcPts val="0"/>
              </a:spcAft>
              <a:buSzPts val="1800"/>
              <a:buFont typeface="Arial"/>
              <a:buNone/>
            </a:pPr>
            <a:r>
              <a:rPr lang="en-US" sz="1800" b="0" i="0" u="none" strike="noStrike" cap="none"/>
              <a:t>http://download.oracle.com/javase/tutorial/java/nutsandbolts/operators.html</a:t>
            </a:r>
            <a:endParaRPr/>
          </a:p>
          <a:p>
            <a:pPr marL="0" marR="0" lvl="1" indent="0" algn="l" rtl="0">
              <a:spcBef>
                <a:spcPts val="0"/>
              </a:spcBef>
              <a:spcAft>
                <a:spcPts val="0"/>
              </a:spcAft>
              <a:buSzPts val="1800"/>
              <a:buFont typeface="Arial"/>
              <a:buNone/>
            </a:pPr>
            <a:r>
              <a:rPr lang="en-US" sz="1800" b="1" i="0" u="none" strike="noStrike" cap="none"/>
              <a:t>Note:</a:t>
            </a:r>
            <a:r>
              <a:rPr lang="en-US" sz="1800" b="0" i="0" u="none" strike="noStrike" cap="none"/>
              <a:t> Operators have definitive precedence. For the complete list, see the Java Tutorial link mentioned above. </a:t>
            </a:r>
            <a:endParaRPr/>
          </a:p>
          <a:p>
            <a:pPr marL="0" marR="0" lvl="1" indent="0" algn="l" rtl="0">
              <a:spcBef>
                <a:spcPts val="0"/>
              </a:spcBef>
              <a:spcAft>
                <a:spcPts val="0"/>
              </a:spcAft>
              <a:buSzPts val="1800"/>
              <a:buFont typeface="Arial"/>
              <a:buNone/>
            </a:pPr>
            <a:r>
              <a:rPr lang="en-US" sz="1800" b="0" i="0" u="none" strike="noStrike" cap="none"/>
              <a:t>Precedence can be overridden using parentheses.</a:t>
            </a:r>
            <a:endParaRPr/>
          </a:p>
        </p:txBody>
      </p:sp>
      <p:sp>
        <p:nvSpPr>
          <p:cNvPr id="173" name="Google Shape;173;p12:notes"/>
          <p:cNvSpPr txBox="1"/>
          <p:nvPr/>
        </p:nvSpPr>
        <p:spPr>
          <a:xfrm>
            <a:off x="457200" y="8791575"/>
            <a:ext cx="607695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2 - </a:t>
            </a:r>
            <a:fld id="{00000000-1234-1234-1234-123412341234}" type="slidenum">
              <a:rPr lang="en-US" sz="1100" b="1" i="0" u="none">
                <a:solidFill>
                  <a:srgbClr val="000000"/>
                </a:solidFill>
                <a:latin typeface="Arial"/>
                <a:ea typeface="Arial"/>
                <a:cs typeface="Arial"/>
                <a:sym typeface="Arial"/>
              </a:rPr>
              <a:t>31</a:t>
            </a:fld>
            <a:endParaRPr/>
          </a:p>
        </p:txBody>
      </p:sp>
    </p:spTree>
    <p:extLst>
      <p:ext uri="{BB962C8B-B14F-4D97-AF65-F5344CB8AC3E}">
        <p14:creationId xmlns:p14="http://schemas.microsoft.com/office/powerpoint/2010/main" val="1368042662"/>
      </p:ext>
    </p:extLst>
  </p:cSld>
  <p:clrMapOvr>
    <a:masterClrMapping/>
  </p:clrMapOvr>
</p:notes>
</file>

<file path=ppt/notesSlides/notesSlide3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3"/>
        <p:cNvGrpSpPr/>
        <p:nvPr/>
      </p:nvGrpSpPr>
      <p:grpSpPr>
        <a:xfrm>
          <a:off x="0" y="0"/>
          <a:ext cx="0" cy="0"/>
          <a:chOff x="0" y="0"/>
          <a:chExt cx="0" cy="0"/>
        </a:xfrm>
      </p:grpSpPr>
      <p:sp>
        <p:nvSpPr>
          <p:cNvPr id="2804" name="Google Shape;2804;g40a120c017_0_2195: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805" name="Google Shape;2805;g40a120c017_0_2195:notes"/>
          <p:cNvSpPr txBox="1">
            <a:spLocks noGrp="1"/>
          </p:cNvSpPr>
          <p:nvPr>
            <p:ph type="body" idx="1"/>
          </p:nvPr>
        </p:nvSpPr>
        <p:spPr>
          <a:xfrm>
            <a:off x="547687" y="5278437"/>
            <a:ext cx="5943600" cy="31989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SzPts val="1800"/>
              <a:buFont typeface="Arial"/>
              <a:buNone/>
            </a:pPr>
            <a:r>
              <a:rPr lang="en-US" sz="1800" b="0" i="0" u="none" strike="noStrike" cap="none"/>
              <a:t>Handling Exceptions</a:t>
            </a:r>
            <a:endParaRPr/>
          </a:p>
          <a:p>
            <a:pPr marL="0" marR="0" lvl="1" indent="0" algn="l" rtl="0">
              <a:spcBef>
                <a:spcPts val="0"/>
              </a:spcBef>
              <a:spcAft>
                <a:spcPts val="0"/>
              </a:spcAft>
              <a:buSzPts val="1800"/>
              <a:buFont typeface="Arial"/>
              <a:buNone/>
            </a:pPr>
            <a:r>
              <a:rPr lang="en-US" sz="1800" b="0" i="0" u="none" strike="noStrike" cap="none"/>
              <a:t>Your application should always handle its exceptions. Adding a </a:t>
            </a:r>
            <a:r>
              <a:rPr lang="en-US" sz="1800" b="0" i="0" u="none" strike="noStrike" cap="none">
                <a:latin typeface="Courier New"/>
                <a:ea typeface="Courier New"/>
                <a:cs typeface="Courier New"/>
                <a:sym typeface="Courier New"/>
              </a:rPr>
              <a:t>throws</a:t>
            </a:r>
            <a:r>
              <a:rPr lang="en-US" sz="1800" b="0" i="0" u="none" strike="noStrike" cap="none"/>
              <a:t> clause to a method only delays the handling of the exception. In fact, an exception can be thrown repeatedly up the call stack. A standard Java SE application must handle any exceptions before they are thrown out of the </a:t>
            </a:r>
            <a:r>
              <a:rPr lang="en-US" sz="1800" b="0" i="0" u="none" strike="noStrike" cap="none">
                <a:latin typeface="Courier New"/>
                <a:ea typeface="Courier New"/>
                <a:cs typeface="Courier New"/>
                <a:sym typeface="Courier New"/>
              </a:rPr>
              <a:t>main</a:t>
            </a:r>
            <a:r>
              <a:rPr lang="en-US" sz="1800" b="0" i="0" u="none" strike="noStrike" cap="none"/>
              <a:t> method; otherwise, you risk having your program terminate abnormally. It is possible to declare that </a:t>
            </a:r>
            <a:r>
              <a:rPr lang="en-US" sz="1800" b="0" i="0" u="none" strike="noStrike" cap="none">
                <a:latin typeface="Courier New"/>
                <a:ea typeface="Courier New"/>
                <a:cs typeface="Courier New"/>
                <a:sym typeface="Courier New"/>
              </a:rPr>
              <a:t>main</a:t>
            </a:r>
            <a:r>
              <a:rPr lang="en-US" sz="1800" b="0" i="0" u="none" strike="noStrike" cap="none"/>
              <a:t> throws an exception, but unless you are designing programs to terminate in a nongraceful fashion, you should avoid doing so.</a:t>
            </a:r>
            <a:endParaRPr/>
          </a:p>
        </p:txBody>
      </p:sp>
      <p:sp>
        <p:nvSpPr>
          <p:cNvPr id="2806" name="Google Shape;2806;g40a120c017_0_2195: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11 - </a:t>
            </a:r>
            <a:fld id="{00000000-1234-1234-1234-123412341234}" type="slidenum">
              <a:rPr lang="en-US" sz="1100" b="1" i="0" u="none">
                <a:solidFill>
                  <a:srgbClr val="000000"/>
                </a:solidFill>
                <a:latin typeface="Arial"/>
                <a:ea typeface="Arial"/>
                <a:cs typeface="Arial"/>
                <a:sym typeface="Arial"/>
              </a:rPr>
              <a:t>301</a:t>
            </a:fld>
            <a:endParaRPr/>
          </a:p>
        </p:txBody>
      </p:sp>
    </p:spTree>
    <p:extLst>
      <p:ext uri="{BB962C8B-B14F-4D97-AF65-F5344CB8AC3E}">
        <p14:creationId xmlns:p14="http://schemas.microsoft.com/office/powerpoint/2010/main" val="3381635192"/>
      </p:ext>
    </p:extLst>
  </p:cSld>
  <p:clrMapOvr>
    <a:masterClrMapping/>
  </p:clrMapOvr>
</p:notes>
</file>

<file path=ppt/notesSlides/notesSlide3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4"/>
        <p:cNvGrpSpPr/>
        <p:nvPr/>
      </p:nvGrpSpPr>
      <p:grpSpPr>
        <a:xfrm>
          <a:off x="0" y="0"/>
          <a:ext cx="0" cy="0"/>
          <a:chOff x="0" y="0"/>
          <a:chExt cx="0" cy="0"/>
        </a:xfrm>
      </p:grpSpPr>
      <p:sp>
        <p:nvSpPr>
          <p:cNvPr id="2815" name="Google Shape;2815;g40a120c017_0_2204:notes"/>
          <p:cNvSpPr txBox="1">
            <a:spLocks noGrp="1"/>
          </p:cNvSpPr>
          <p:nvPr>
            <p:ph type="body" idx="1"/>
          </p:nvPr>
        </p:nvSpPr>
        <p:spPr>
          <a:xfrm>
            <a:off x="523875" y="5249862"/>
            <a:ext cx="5942100" cy="3198900"/>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The code snippet in the slide demonstrates creating a method that throws a checked exception</a:t>
            </a:r>
            <a:endParaRPr/>
          </a:p>
          <a:p>
            <a:pPr marL="0" marR="0" lvl="1" indent="0" algn="l" rtl="0">
              <a:spcBef>
                <a:spcPts val="0"/>
              </a:spcBef>
              <a:spcAft>
                <a:spcPts val="0"/>
              </a:spcAft>
              <a:buSzPts val="1800"/>
              <a:buFont typeface="Arial"/>
              <a:buNone/>
            </a:pPr>
            <a:r>
              <a:rPr lang="en-US" sz="1800" b="0" i="0" u="none" strike="noStrike" cap="none"/>
              <a:t/>
            </a:r>
            <a:br>
              <a:rPr lang="en-US" sz="1800" b="0" i="0" u="none" strike="noStrike" cap="none"/>
            </a:br>
            <a:r>
              <a:rPr lang="en-US" sz="1800" b="0" i="0" u="none" strike="noStrike" cap="none"/>
              <a:t>Line 3:  The </a:t>
            </a:r>
            <a:r>
              <a:rPr lang="en-US" sz="1800" b="0" i="0" u="none" strike="noStrike" cap="none">
                <a:latin typeface="Courier New"/>
                <a:ea typeface="Courier New"/>
                <a:cs typeface="Courier New"/>
                <a:sym typeface="Courier New"/>
              </a:rPr>
              <a:t>throws</a:t>
            </a:r>
            <a:r>
              <a:rPr lang="en-US" sz="1800" b="0" i="0" u="none" strike="noStrike" cap="none"/>
              <a:t> statement indicates that this method can throw </a:t>
            </a:r>
            <a:r>
              <a:rPr lang="en-US" sz="1800" b="0" i="0" u="none" strike="noStrike" cap="none">
                <a:latin typeface="Courier New"/>
                <a:ea typeface="Courier New"/>
                <a:cs typeface="Courier New"/>
                <a:sym typeface="Courier New"/>
              </a:rPr>
              <a:t>FileNotFoundException</a:t>
            </a:r>
            <a:r>
              <a:rPr lang="en-US" sz="1800" b="0" i="0" u="none" strike="noStrike" cap="none"/>
              <a:t>.</a:t>
            </a:r>
            <a:br>
              <a:rPr lang="en-US" sz="1800" b="0" i="0" u="none" strike="noStrike" cap="none"/>
            </a:br>
            <a:r>
              <a:rPr lang="en-US" sz="1800" b="0" i="0" u="none" strike="noStrike" cap="none"/>
              <a:t>Line 7: If the file cannot be found, the code creates and throws an object of </a:t>
            </a:r>
            <a:r>
              <a:rPr lang="en-US" sz="1800" b="0" i="0" u="none" strike="noStrike" cap="none">
                <a:latin typeface="Courier New"/>
                <a:ea typeface="Courier New"/>
                <a:cs typeface="Courier New"/>
                <a:sym typeface="Courier New"/>
              </a:rPr>
              <a:t>FileNotFoundException</a:t>
            </a:r>
            <a:r>
              <a:rPr lang="en-US" sz="1800" b="0" i="0" u="none" strike="noStrike" cap="none"/>
              <a:t> by using the </a:t>
            </a:r>
            <a:r>
              <a:rPr lang="en-US" sz="1800" b="0" i="0" u="none" strike="noStrike" cap="none">
                <a:latin typeface="Courier New"/>
                <a:ea typeface="Courier New"/>
                <a:cs typeface="Courier New"/>
                <a:sym typeface="Courier New"/>
              </a:rPr>
              <a:t>throw</a:t>
            </a:r>
            <a:r>
              <a:rPr lang="en-US" sz="1800" b="0" i="0" u="none" strike="noStrike" cap="none"/>
              <a:t> statement.</a:t>
            </a:r>
            <a:endParaRPr/>
          </a:p>
          <a:p>
            <a:pPr marL="0" marR="0" lvl="1" indent="0" algn="l" rtl="0">
              <a:spcBef>
                <a:spcPts val="0"/>
              </a:spcBef>
              <a:spcAft>
                <a:spcPts val="0"/>
              </a:spcAft>
              <a:buSzPts val="1800"/>
              <a:buFont typeface="Arial"/>
              <a:buNone/>
            </a:pPr>
            <a:r>
              <a:rPr lang="en-US" sz="1800" b="0" i="0" u="none" strike="noStrike" cap="none"/>
              <a:t>A method chooses to throw an exception as opposed to handling it itself. It is a contract between the calling method and the called method. </a:t>
            </a:r>
            <a:endParaRPr/>
          </a:p>
          <a:p>
            <a:pPr marL="0" marR="0" lvl="1" indent="0" algn="l" rtl="0">
              <a:spcBef>
                <a:spcPts val="0"/>
              </a:spcBef>
              <a:spcAft>
                <a:spcPts val="0"/>
              </a:spcAft>
              <a:buSzPts val="1800"/>
              <a:buFont typeface="Arial"/>
              <a:buNone/>
            </a:pPr>
            <a:r>
              <a:rPr lang="en-US" sz="1800" b="0" i="0" u="none" strike="noStrike" cap="none"/>
              <a:t>In this example, the method </a:t>
            </a:r>
            <a:r>
              <a:rPr lang="en-US" sz="1800" b="0" i="0" u="none" strike="noStrike" cap="none">
                <a:latin typeface="Courier New"/>
                <a:ea typeface="Courier New"/>
                <a:cs typeface="Courier New"/>
                <a:sym typeface="Courier New"/>
              </a:rPr>
              <a:t>readFile</a:t>
            </a:r>
            <a:r>
              <a:rPr lang="en-US" sz="1800" b="0" i="0" u="none" strike="noStrike" cap="none"/>
              <a:t> does not handle </a:t>
            </a:r>
            <a:r>
              <a:rPr lang="en-US" sz="1800" b="0" i="0" u="none" strike="noStrike" cap="none">
                <a:latin typeface="Courier New"/>
                <a:ea typeface="Courier New"/>
                <a:cs typeface="Courier New"/>
                <a:sym typeface="Courier New"/>
              </a:rPr>
              <a:t>FileNotFoundException</a:t>
            </a:r>
            <a:r>
              <a:rPr lang="en-US" sz="1800" b="0" i="0" u="none" strike="noStrike" cap="none"/>
              <a:t> itself because its responsibilities do not include how to locate a file.</a:t>
            </a:r>
            <a:endParaRPr/>
          </a:p>
        </p:txBody>
      </p:sp>
      <p:sp>
        <p:nvSpPr>
          <p:cNvPr id="2816" name="Google Shape;2816;g40a120c017_0_2204: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11 - </a:t>
            </a:r>
            <a:fld id="{00000000-1234-1234-1234-123412341234}" type="slidenum">
              <a:rPr lang="en-US" sz="1100" b="1" i="0" u="none">
                <a:solidFill>
                  <a:srgbClr val="000000"/>
                </a:solidFill>
                <a:latin typeface="Arial"/>
                <a:ea typeface="Arial"/>
                <a:cs typeface="Arial"/>
                <a:sym typeface="Arial"/>
              </a:rPr>
              <a:t>302</a:t>
            </a:fld>
            <a:endParaRPr/>
          </a:p>
        </p:txBody>
      </p:sp>
      <p:sp>
        <p:nvSpPr>
          <p:cNvPr id="2817" name="Google Shape;2817;g40a120c017_0_2204: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2416108750"/>
      </p:ext>
    </p:extLst>
  </p:cSld>
  <p:clrMapOvr>
    <a:masterClrMapping/>
  </p:clrMapOvr>
</p:notes>
</file>

<file path=ppt/notesSlides/notesSlide3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3"/>
        <p:cNvGrpSpPr/>
        <p:nvPr/>
      </p:nvGrpSpPr>
      <p:grpSpPr>
        <a:xfrm>
          <a:off x="0" y="0"/>
          <a:ext cx="0" cy="0"/>
          <a:chOff x="0" y="0"/>
          <a:chExt cx="0" cy="0"/>
        </a:xfrm>
      </p:grpSpPr>
      <p:sp>
        <p:nvSpPr>
          <p:cNvPr id="2824" name="Google Shape;2824;g40a120c017_0_2211: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825" name="Google Shape;2825;g40a120c017_0_2211: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Custom exceptions are never thrown by standard Java class libraries. To take advantage of a custom exception class, you must throw it yourself. For example:</a:t>
            </a:r>
            <a:endParaRPr/>
          </a:p>
          <a:p>
            <a:pPr marL="0" marR="0" lvl="4" indent="0" algn="l" rtl="0">
              <a:spcBef>
                <a:spcPts val="0"/>
              </a:spcBef>
              <a:spcAft>
                <a:spcPts val="0"/>
              </a:spcAft>
              <a:buSzPts val="1800"/>
              <a:buFont typeface="Arial"/>
              <a:buNone/>
            </a:pPr>
            <a:r>
              <a:rPr lang="en-US" sz="1800" b="0" i="0" u="none" strike="noStrike" cap="none"/>
              <a:t>throw new InvalidPasswordException();</a:t>
            </a:r>
            <a:endParaRPr/>
          </a:p>
          <a:p>
            <a:pPr marL="0" marR="0" lvl="1" indent="0" algn="l" rtl="0">
              <a:spcBef>
                <a:spcPts val="0"/>
              </a:spcBef>
              <a:spcAft>
                <a:spcPts val="0"/>
              </a:spcAft>
              <a:buSzPts val="1800"/>
              <a:buFont typeface="Arial"/>
              <a:buNone/>
            </a:pPr>
            <a:r>
              <a:rPr lang="en-US" sz="1800" b="0" i="0" u="none" strike="noStrike" cap="none"/>
              <a:t>A custom exception class may override methods or add new functionality. The rules of inheritance are the same, even though the parent class type is an exception.</a:t>
            </a:r>
            <a:endParaRPr/>
          </a:p>
          <a:p>
            <a:pPr marL="0" marR="0" lvl="1" indent="0" algn="l" rtl="0">
              <a:spcBef>
                <a:spcPts val="0"/>
              </a:spcBef>
              <a:spcAft>
                <a:spcPts val="0"/>
              </a:spcAft>
              <a:buSzPts val="1800"/>
              <a:buFont typeface="Arial"/>
              <a:buNone/>
            </a:pPr>
            <a:r>
              <a:rPr lang="en-US" sz="1800" b="0" i="0" u="none" strike="noStrike" cap="none"/>
              <a:t>Because exceptions capture information about a problem that has occurred, you may need to add fields and methods depending on the type of information that needs to be captured. If a string can capture all the necessary information, you can use the </a:t>
            </a:r>
            <a:r>
              <a:rPr lang="en-US" sz="1800" b="0" i="0" u="none" strike="noStrike" cap="none">
                <a:latin typeface="Courier New"/>
                <a:ea typeface="Courier New"/>
                <a:cs typeface="Courier New"/>
                <a:sym typeface="Courier New"/>
              </a:rPr>
              <a:t>getMessage()</a:t>
            </a:r>
            <a:r>
              <a:rPr lang="en-US" sz="1800" b="0" i="0" u="none" strike="noStrike" cap="none"/>
              <a:t> method that all </a:t>
            </a:r>
            <a:r>
              <a:rPr lang="en-US" sz="1800" b="0" i="0" u="none" strike="noStrike" cap="none">
                <a:latin typeface="Courier New"/>
                <a:ea typeface="Courier New"/>
                <a:cs typeface="Courier New"/>
                <a:sym typeface="Courier New"/>
              </a:rPr>
              <a:t>Exception</a:t>
            </a:r>
            <a:r>
              <a:rPr lang="en-US" sz="1800" b="0" i="0" u="none" strike="noStrike" cap="none"/>
              <a:t> classes inherit from </a:t>
            </a:r>
            <a:r>
              <a:rPr lang="en-US" sz="1800" b="0" i="0" u="none" strike="noStrike" cap="none">
                <a:latin typeface="Courier New"/>
                <a:ea typeface="Courier New"/>
                <a:cs typeface="Courier New"/>
                <a:sym typeface="Courier New"/>
              </a:rPr>
              <a:t>Throwable</a:t>
            </a:r>
            <a:r>
              <a:rPr lang="en-US" sz="1800" b="0" i="0" u="none" strike="noStrike" cap="none"/>
              <a:t>. Any </a:t>
            </a:r>
            <a:r>
              <a:rPr lang="en-US" sz="1800" b="0" i="0" u="none" strike="noStrike" cap="none">
                <a:latin typeface="Courier New"/>
                <a:ea typeface="Courier New"/>
                <a:cs typeface="Courier New"/>
                <a:sym typeface="Courier New"/>
              </a:rPr>
              <a:t>Exception</a:t>
            </a:r>
            <a:r>
              <a:rPr lang="en-US" sz="1800" b="0" i="0" u="none" strike="noStrike" cap="none"/>
              <a:t> constructor that receives a string will store it to be returned by </a:t>
            </a:r>
            <a:r>
              <a:rPr lang="en-US" sz="1800" b="0" i="0" u="none" strike="noStrike" cap="none">
                <a:latin typeface="Courier New"/>
                <a:ea typeface="Courier New"/>
                <a:cs typeface="Courier New"/>
                <a:sym typeface="Courier New"/>
              </a:rPr>
              <a:t>getMessage()</a:t>
            </a:r>
            <a:r>
              <a:rPr lang="en-US" sz="1800" b="0" i="0" u="none" strike="noStrike" cap="none"/>
              <a:t>.</a:t>
            </a:r>
            <a:endParaRPr/>
          </a:p>
        </p:txBody>
      </p:sp>
      <p:sp>
        <p:nvSpPr>
          <p:cNvPr id="2826" name="Google Shape;2826;g40a120c017_0_2211: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11 - </a:t>
            </a:r>
            <a:fld id="{00000000-1234-1234-1234-123412341234}" type="slidenum">
              <a:rPr lang="en-US" sz="1100" b="1" i="0" u="none">
                <a:solidFill>
                  <a:srgbClr val="000000"/>
                </a:solidFill>
                <a:latin typeface="Arial"/>
                <a:ea typeface="Arial"/>
                <a:cs typeface="Arial"/>
                <a:sym typeface="Arial"/>
              </a:rPr>
              <a:t>303</a:t>
            </a:fld>
            <a:endParaRPr/>
          </a:p>
        </p:txBody>
      </p:sp>
    </p:spTree>
    <p:extLst>
      <p:ext uri="{BB962C8B-B14F-4D97-AF65-F5344CB8AC3E}">
        <p14:creationId xmlns:p14="http://schemas.microsoft.com/office/powerpoint/2010/main" val="3965210981"/>
      </p:ext>
    </p:extLst>
  </p:cSld>
  <p:clrMapOvr>
    <a:masterClrMapping/>
  </p:clrMapOvr>
</p:notes>
</file>

<file path=ppt/notesSlides/notesSlide3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1"/>
        <p:cNvGrpSpPr/>
        <p:nvPr/>
      </p:nvGrpSpPr>
      <p:grpSpPr>
        <a:xfrm>
          <a:off x="0" y="0"/>
          <a:ext cx="0" cy="0"/>
          <a:chOff x="0" y="0"/>
          <a:chExt cx="0" cy="0"/>
        </a:xfrm>
      </p:grpSpPr>
      <p:sp>
        <p:nvSpPr>
          <p:cNvPr id="2832" name="Google Shape;2832;g40a120c017_0_2217: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833" name="Google Shape;2833;g40a120c017_0_2217: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SzPts val="1800"/>
              <a:buFont typeface="Arial"/>
              <a:buNone/>
            </a:pPr>
            <a:r>
              <a:rPr lang="en-US" sz="1800" b="0" i="0" u="none" strike="noStrike" cap="none"/>
              <a:t>Why Use Assertions</a:t>
            </a:r>
            <a:endParaRPr/>
          </a:p>
          <a:p>
            <a:pPr marL="0" marR="0" lvl="1" indent="0" algn="l" rtl="0">
              <a:spcBef>
                <a:spcPts val="0"/>
              </a:spcBef>
              <a:spcAft>
                <a:spcPts val="0"/>
              </a:spcAft>
              <a:buSzPts val="1800"/>
              <a:buFont typeface="Arial"/>
              <a:buNone/>
            </a:pPr>
            <a:r>
              <a:rPr lang="en-US" sz="1800" b="0" i="0" u="none" strike="noStrike" cap="none"/>
              <a:t>You can use assertions to add code to your applications, which would ensure that the application is executing as expected. Using assertions, you test for various conditions failing; if they do, you terminate the application and display debugging-related information. Assertions should not be used if the checks to be performed should always be executed because assertion checking may be disabled.</a:t>
            </a:r>
            <a:endParaRPr/>
          </a:p>
        </p:txBody>
      </p:sp>
      <p:sp>
        <p:nvSpPr>
          <p:cNvPr id="2834" name="Google Shape;2834;g40a120c017_0_2217: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11 - </a:t>
            </a:r>
            <a:fld id="{00000000-1234-1234-1234-123412341234}" type="slidenum">
              <a:rPr lang="en-US" sz="1100" b="1" i="0" u="none">
                <a:solidFill>
                  <a:srgbClr val="000000"/>
                </a:solidFill>
                <a:latin typeface="Arial"/>
                <a:ea typeface="Arial"/>
                <a:cs typeface="Arial"/>
                <a:sym typeface="Arial"/>
              </a:rPr>
              <a:t>304</a:t>
            </a:fld>
            <a:endParaRPr/>
          </a:p>
        </p:txBody>
      </p:sp>
    </p:spTree>
    <p:extLst>
      <p:ext uri="{BB962C8B-B14F-4D97-AF65-F5344CB8AC3E}">
        <p14:creationId xmlns:p14="http://schemas.microsoft.com/office/powerpoint/2010/main" val="2585389340"/>
      </p:ext>
    </p:extLst>
  </p:cSld>
  <p:clrMapOvr>
    <a:masterClrMapping/>
  </p:clrMapOvr>
</p:notes>
</file>

<file path=ppt/notesSlides/notesSlide3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9"/>
        <p:cNvGrpSpPr/>
        <p:nvPr/>
      </p:nvGrpSpPr>
      <p:grpSpPr>
        <a:xfrm>
          <a:off x="0" y="0"/>
          <a:ext cx="0" cy="0"/>
          <a:chOff x="0" y="0"/>
          <a:chExt cx="0" cy="0"/>
        </a:xfrm>
      </p:grpSpPr>
      <p:sp>
        <p:nvSpPr>
          <p:cNvPr id="2840" name="Google Shape;2840;g40a120c017_0_2223: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841" name="Google Shape;2841;g40a120c017_0_2223: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SzPts val="1800"/>
              <a:buFont typeface="Arial"/>
              <a:buNone/>
            </a:pPr>
            <a:r>
              <a:rPr lang="en-US" sz="1800" b="0" i="0" u="none" strike="noStrike" cap="none"/>
              <a:t>The </a:t>
            </a:r>
            <a:r>
              <a:rPr lang="en-US" sz="1800" b="0" i="0" u="none" strike="noStrike" cap="none">
                <a:latin typeface="Courier New"/>
                <a:ea typeface="Courier New"/>
                <a:cs typeface="Courier New"/>
                <a:sym typeface="Courier New"/>
              </a:rPr>
              <a:t>assert</a:t>
            </a:r>
            <a:r>
              <a:rPr lang="en-US" sz="1800" b="0" i="0" u="none" strike="noStrike" cap="none"/>
              <a:t> Statement</a:t>
            </a:r>
            <a:endParaRPr/>
          </a:p>
          <a:p>
            <a:pPr marL="0" marR="0" lvl="1" indent="0" algn="l" rtl="0">
              <a:spcBef>
                <a:spcPts val="0"/>
              </a:spcBef>
              <a:spcAft>
                <a:spcPts val="0"/>
              </a:spcAft>
              <a:buSzPts val="1800"/>
              <a:buFont typeface="Courier New"/>
              <a:buNone/>
            </a:pPr>
            <a:r>
              <a:rPr lang="en-US" sz="1800" b="0" i="0" u="none" strike="noStrike" cap="none">
                <a:latin typeface="Courier New"/>
                <a:ea typeface="Courier New"/>
                <a:cs typeface="Courier New"/>
                <a:sym typeface="Courier New"/>
              </a:rPr>
              <a:t>AssertionError</a:t>
            </a:r>
            <a:r>
              <a:rPr lang="en-US" sz="1800" b="0" i="0" u="none" strike="noStrike" cap="none"/>
              <a:t> is a subclass of </a:t>
            </a:r>
            <a:r>
              <a:rPr lang="en-US" sz="1800" b="0" i="0" u="none" strike="noStrike" cap="none">
                <a:latin typeface="Courier New"/>
                <a:ea typeface="Courier New"/>
                <a:cs typeface="Courier New"/>
                <a:sym typeface="Courier New"/>
              </a:rPr>
              <a:t>Error</a:t>
            </a:r>
            <a:r>
              <a:rPr lang="en-US" sz="1800" b="0" i="0" u="none" strike="noStrike" cap="none"/>
              <a:t> and, therefore, falls in the category of unchecked exceptions.</a:t>
            </a:r>
            <a:endParaRPr/>
          </a:p>
        </p:txBody>
      </p:sp>
      <p:sp>
        <p:nvSpPr>
          <p:cNvPr id="2842" name="Google Shape;2842;g40a120c017_0_2223: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11 - </a:t>
            </a:r>
            <a:fld id="{00000000-1234-1234-1234-123412341234}" type="slidenum">
              <a:rPr lang="en-US" sz="1100" b="1" i="0" u="none">
                <a:solidFill>
                  <a:srgbClr val="000000"/>
                </a:solidFill>
                <a:latin typeface="Arial"/>
                <a:ea typeface="Arial"/>
                <a:cs typeface="Arial"/>
                <a:sym typeface="Arial"/>
              </a:rPr>
              <a:t>305</a:t>
            </a:fld>
            <a:endParaRPr/>
          </a:p>
        </p:txBody>
      </p:sp>
    </p:spTree>
    <p:extLst>
      <p:ext uri="{BB962C8B-B14F-4D97-AF65-F5344CB8AC3E}">
        <p14:creationId xmlns:p14="http://schemas.microsoft.com/office/powerpoint/2010/main" val="3163864760"/>
      </p:ext>
    </p:extLst>
  </p:cSld>
  <p:clrMapOvr>
    <a:masterClrMapping/>
  </p:clrMapOvr>
</p:notes>
</file>

<file path=ppt/notesSlides/notesSlide3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9"/>
        <p:cNvGrpSpPr/>
        <p:nvPr/>
      </p:nvGrpSpPr>
      <p:grpSpPr>
        <a:xfrm>
          <a:off x="0" y="0"/>
          <a:ext cx="0" cy="0"/>
          <a:chOff x="0" y="0"/>
          <a:chExt cx="0" cy="0"/>
        </a:xfrm>
      </p:grpSpPr>
      <p:sp>
        <p:nvSpPr>
          <p:cNvPr id="2850" name="Google Shape;2850;g40a120c017_0_2231: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851" name="Google Shape;2851;g40a120c017_0_2231: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An </a:t>
            </a:r>
            <a:r>
              <a:rPr lang="en-US" sz="1800" b="0" i="0" u="none" strike="noStrike" cap="none">
                <a:solidFill>
                  <a:srgbClr val="000000"/>
                </a:solidFill>
              </a:rPr>
              <a:t>invariant</a:t>
            </a:r>
            <a:r>
              <a:rPr lang="en-US" sz="1800" b="0" i="0" u="none" strike="noStrike" cap="none"/>
              <a:t> is something that should always be </a:t>
            </a:r>
            <a:r>
              <a:rPr lang="en-US" sz="1800" b="0" i="0" u="none" strike="noStrike" cap="none">
                <a:latin typeface="Courier New"/>
                <a:ea typeface="Courier New"/>
                <a:cs typeface="Courier New"/>
                <a:sym typeface="Courier New"/>
              </a:rPr>
              <a:t>true</a:t>
            </a:r>
            <a:r>
              <a:rPr lang="en-US" sz="1800" b="0" i="0" u="none" strike="noStrike" cap="none"/>
              <a:t>. An </a:t>
            </a:r>
            <a:r>
              <a:rPr lang="en-US" sz="1800" b="0" i="0" u="none" strike="noStrike" cap="none">
                <a:solidFill>
                  <a:srgbClr val="000000"/>
                </a:solidFill>
              </a:rPr>
              <a:t>internal invariant</a:t>
            </a:r>
            <a:r>
              <a:rPr lang="en-US" sz="1800" b="0" i="0" u="none" strike="noStrike" cap="none"/>
              <a:t> is a “fact” that you believe to be true at a certain point in the program.</a:t>
            </a:r>
            <a:endParaRPr/>
          </a:p>
          <a:p>
            <a:pPr marL="0" marR="0" lvl="1" indent="0" algn="l" rtl="0">
              <a:spcBef>
                <a:spcPts val="0"/>
              </a:spcBef>
              <a:spcAft>
                <a:spcPts val="0"/>
              </a:spcAft>
              <a:buSzPts val="1800"/>
              <a:buFont typeface="Arial"/>
              <a:buNone/>
            </a:pPr>
            <a:r>
              <a:rPr lang="en-US" sz="1800" b="0" i="0" u="none" strike="noStrike" cap="none"/>
              <a:t>In the code snippet in the slide, the </a:t>
            </a:r>
            <a:r>
              <a:rPr lang="en-US" sz="1800" b="0" i="0" u="none" strike="noStrike" cap="none">
                <a:latin typeface="Courier New"/>
                <a:ea typeface="Courier New"/>
                <a:cs typeface="Courier New"/>
                <a:sym typeface="Courier New"/>
              </a:rPr>
              <a:t>assert</a:t>
            </a:r>
            <a:r>
              <a:rPr lang="en-US" sz="1800" b="0" i="0" u="none" strike="noStrike" cap="none"/>
              <a:t> statement determines whether the number is less than zero and, if so, it throws an </a:t>
            </a:r>
            <a:r>
              <a:rPr lang="en-US" sz="1800" b="0" i="0" u="none" strike="noStrike" cap="none">
                <a:latin typeface="Courier New"/>
                <a:ea typeface="Courier New"/>
                <a:cs typeface="Courier New"/>
                <a:sym typeface="Courier New"/>
              </a:rPr>
              <a:t>AssertionError</a:t>
            </a:r>
            <a:r>
              <a:rPr lang="en-US" sz="1800" b="0" i="0" u="none" strike="noStrike" cap="none"/>
              <a:t>. </a:t>
            </a:r>
            <a:endParaRPr/>
          </a:p>
          <a:p>
            <a:pPr marL="0" marR="0" lvl="0" indent="0" algn="l" rtl="0">
              <a:spcBef>
                <a:spcPts val="0"/>
              </a:spcBef>
              <a:spcAft>
                <a:spcPts val="0"/>
              </a:spcAft>
              <a:buNone/>
            </a:pPr>
            <a:endParaRPr sz="1800" b="0" i="0" u="none" strike="noStrike" cap="none"/>
          </a:p>
        </p:txBody>
      </p:sp>
      <p:sp>
        <p:nvSpPr>
          <p:cNvPr id="2852" name="Google Shape;2852;g40a120c017_0_2231: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11 - </a:t>
            </a:r>
            <a:fld id="{00000000-1234-1234-1234-123412341234}" type="slidenum">
              <a:rPr lang="en-US" sz="1100" b="1" i="0" u="none">
                <a:solidFill>
                  <a:srgbClr val="000000"/>
                </a:solidFill>
                <a:latin typeface="Arial"/>
                <a:ea typeface="Arial"/>
                <a:cs typeface="Arial"/>
                <a:sym typeface="Arial"/>
              </a:rPr>
              <a:t>306</a:t>
            </a:fld>
            <a:endParaRPr/>
          </a:p>
        </p:txBody>
      </p:sp>
    </p:spTree>
    <p:extLst>
      <p:ext uri="{BB962C8B-B14F-4D97-AF65-F5344CB8AC3E}">
        <p14:creationId xmlns:p14="http://schemas.microsoft.com/office/powerpoint/2010/main" val="2093671944"/>
      </p:ext>
    </p:extLst>
  </p:cSld>
  <p:clrMapOvr>
    <a:masterClrMapping/>
  </p:clrMapOvr>
</p:notes>
</file>

<file path=ppt/notesSlides/notesSlide3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9"/>
        <p:cNvGrpSpPr/>
        <p:nvPr/>
      </p:nvGrpSpPr>
      <p:grpSpPr>
        <a:xfrm>
          <a:off x="0" y="0"/>
          <a:ext cx="0" cy="0"/>
          <a:chOff x="0" y="0"/>
          <a:chExt cx="0" cy="0"/>
        </a:xfrm>
      </p:grpSpPr>
      <p:sp>
        <p:nvSpPr>
          <p:cNvPr id="2860" name="Google Shape;2860;g40a120c017_0_2239: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11 - </a:t>
            </a:r>
            <a:fld id="{00000000-1234-1234-1234-123412341234}" type="slidenum">
              <a:rPr lang="en-US" sz="1100" b="1" i="0" u="none">
                <a:solidFill>
                  <a:srgbClr val="000000"/>
                </a:solidFill>
                <a:latin typeface="Arial"/>
                <a:ea typeface="Arial"/>
                <a:cs typeface="Arial"/>
                <a:sym typeface="Arial"/>
              </a:rPr>
              <a:t>307</a:t>
            </a:fld>
            <a:endParaRPr/>
          </a:p>
        </p:txBody>
      </p:sp>
      <p:sp>
        <p:nvSpPr>
          <p:cNvPr id="2861" name="Google Shape;2861;g40a120c017_0_2239: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862" name="Google Shape;2862;g40a120c017_0_2239: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Assertion can be used in a </a:t>
            </a:r>
            <a:r>
              <a:rPr lang="en-US" sz="1800" b="0" i="0" u="none" strike="noStrike" cap="none">
                <a:latin typeface="Courier New"/>
                <a:ea typeface="Courier New"/>
                <a:cs typeface="Courier New"/>
                <a:sym typeface="Courier New"/>
              </a:rPr>
              <a:t>switch</a:t>
            </a:r>
            <a:r>
              <a:rPr lang="en-US" sz="1800" b="0" i="0" u="none" strike="noStrike" cap="none"/>
              <a:t> statement with no </a:t>
            </a:r>
            <a:r>
              <a:rPr lang="en-US" sz="1800" b="0" i="0" u="none" strike="noStrike" cap="none">
                <a:latin typeface="Courier New"/>
                <a:ea typeface="Courier New"/>
                <a:cs typeface="Courier New"/>
                <a:sym typeface="Courier New"/>
              </a:rPr>
              <a:t>default</a:t>
            </a:r>
            <a:r>
              <a:rPr lang="en-US" sz="1800" b="0" i="0" u="none" strike="noStrike" cap="none"/>
              <a:t> case, when the programmer is sure that one of the </a:t>
            </a:r>
            <a:r>
              <a:rPr lang="en-US" sz="1800" b="0" i="0" u="none" strike="noStrike" cap="none">
                <a:latin typeface="Courier New"/>
                <a:ea typeface="Courier New"/>
                <a:cs typeface="Courier New"/>
                <a:sym typeface="Courier New"/>
              </a:rPr>
              <a:t>switch </a:t>
            </a:r>
            <a:r>
              <a:rPr lang="en-US" sz="1800" b="0" i="0" u="none" strike="noStrike" cap="none"/>
              <a:t>cases will be executed every time he or she can omit the </a:t>
            </a:r>
            <a:r>
              <a:rPr lang="en-US" sz="1800" b="0" i="0" u="none" strike="noStrike" cap="none">
                <a:latin typeface="Courier New"/>
                <a:ea typeface="Courier New"/>
                <a:cs typeface="Courier New"/>
                <a:sym typeface="Courier New"/>
              </a:rPr>
              <a:t>default</a:t>
            </a:r>
            <a:r>
              <a:rPr lang="en-US" sz="1800" b="0" i="0" u="none" strike="noStrike" cap="none"/>
              <a:t> case as in the example in the slide. </a:t>
            </a:r>
            <a:endParaRPr/>
          </a:p>
          <a:p>
            <a:pPr marL="0" marR="0" lvl="1" indent="0" algn="l" rtl="0">
              <a:spcBef>
                <a:spcPts val="0"/>
              </a:spcBef>
              <a:spcAft>
                <a:spcPts val="0"/>
              </a:spcAft>
              <a:buSzPts val="1800"/>
              <a:buFont typeface="Arial"/>
              <a:buNone/>
            </a:pPr>
            <a:r>
              <a:rPr lang="en-US" sz="1800" b="0" i="0" u="none" strike="noStrike" cap="none"/>
              <a:t>To test this assumption, the programmer can add  an </a:t>
            </a:r>
            <a:r>
              <a:rPr lang="en-US" sz="1800" b="0" i="0" u="none" strike="noStrike" cap="none">
                <a:latin typeface="Courier New"/>
                <a:ea typeface="Courier New"/>
                <a:cs typeface="Courier New"/>
                <a:sym typeface="Courier New"/>
              </a:rPr>
              <a:t>assert</a:t>
            </a:r>
            <a:r>
              <a:rPr lang="en-US" sz="1800" b="0" i="0" u="none" strike="noStrike" cap="none"/>
              <a:t> statement in the </a:t>
            </a:r>
            <a:r>
              <a:rPr lang="en-US" sz="1800" b="0" i="0" u="none" strike="noStrike" cap="none">
                <a:latin typeface="Courier New"/>
                <a:ea typeface="Courier New"/>
                <a:cs typeface="Courier New"/>
                <a:sym typeface="Courier New"/>
              </a:rPr>
              <a:t>default</a:t>
            </a:r>
            <a:r>
              <a:rPr lang="en-US" sz="1800" b="0" i="0" u="none" strike="noStrike" cap="none"/>
              <a:t> case. By using the assert statement, you can check the assumption about the applications flow of control. Assertion can be placed at any location where the control will not be reached.</a:t>
            </a:r>
            <a:endParaRPr/>
          </a:p>
          <a:p>
            <a:pPr marL="0" marR="0" lvl="1" indent="0" algn="l" rtl="0">
              <a:spcBef>
                <a:spcPts val="0"/>
              </a:spcBef>
              <a:spcAft>
                <a:spcPts val="0"/>
              </a:spcAft>
              <a:buSzPts val="1800"/>
              <a:buFont typeface="Arial"/>
              <a:buNone/>
            </a:pPr>
            <a:endParaRPr sz="1800" b="0" i="0" u="none" strike="noStrike" cap="none"/>
          </a:p>
          <a:p>
            <a:pPr marL="0" marR="0" lvl="0" indent="0" algn="l" rtl="0">
              <a:spcBef>
                <a:spcPts val="0"/>
              </a:spcBef>
              <a:spcAft>
                <a:spcPts val="0"/>
              </a:spcAft>
              <a:buNone/>
            </a:pPr>
            <a:endParaRPr sz="1800" b="0" i="0" u="none" strike="noStrike" cap="none"/>
          </a:p>
        </p:txBody>
      </p:sp>
    </p:spTree>
    <p:extLst>
      <p:ext uri="{BB962C8B-B14F-4D97-AF65-F5344CB8AC3E}">
        <p14:creationId xmlns:p14="http://schemas.microsoft.com/office/powerpoint/2010/main" val="821839356"/>
      </p:ext>
    </p:extLst>
  </p:cSld>
  <p:clrMapOvr>
    <a:masterClrMapping/>
  </p:clrMapOvr>
</p:notes>
</file>

<file path=ppt/notesSlides/notesSlide3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0"/>
        <p:cNvGrpSpPr/>
        <p:nvPr/>
      </p:nvGrpSpPr>
      <p:grpSpPr>
        <a:xfrm>
          <a:off x="0" y="0"/>
          <a:ext cx="0" cy="0"/>
          <a:chOff x="0" y="0"/>
          <a:chExt cx="0" cy="0"/>
        </a:xfrm>
      </p:grpSpPr>
      <p:sp>
        <p:nvSpPr>
          <p:cNvPr id="2871" name="Google Shape;2871;g40a120c017_0_2248: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872" name="Google Shape;2872;g40a120c017_0_2248: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A </a:t>
            </a:r>
            <a:r>
              <a:rPr lang="en-US" sz="1800" b="0" i="0" u="none" strike="noStrike" cap="none">
                <a:solidFill>
                  <a:srgbClr val="000000"/>
                </a:solidFill>
              </a:rPr>
              <a:t>class invariant</a:t>
            </a:r>
            <a:r>
              <a:rPr lang="en-US" sz="1800" b="0" i="0" u="none" strike="noStrike" cap="none"/>
              <a:t> is one that an object must satisfy in order to be a valid member of a class.</a:t>
            </a:r>
            <a:endParaRPr/>
          </a:p>
          <a:p>
            <a:pPr marL="0" marR="0" lvl="0" indent="0" algn="l" rtl="0">
              <a:spcBef>
                <a:spcPts val="0"/>
              </a:spcBef>
              <a:spcAft>
                <a:spcPts val="0"/>
              </a:spcAft>
              <a:buNone/>
            </a:pPr>
            <a:endParaRPr sz="1800" b="0" i="0" u="none" strike="noStrike" cap="none"/>
          </a:p>
        </p:txBody>
      </p:sp>
      <p:sp>
        <p:nvSpPr>
          <p:cNvPr id="2873" name="Google Shape;2873;g40a120c017_0_2248: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11 - </a:t>
            </a:r>
            <a:fld id="{00000000-1234-1234-1234-123412341234}" type="slidenum">
              <a:rPr lang="en-US" sz="1100" b="1" i="0" u="none">
                <a:solidFill>
                  <a:srgbClr val="000000"/>
                </a:solidFill>
                <a:latin typeface="Arial"/>
                <a:ea typeface="Arial"/>
                <a:cs typeface="Arial"/>
                <a:sym typeface="Arial"/>
              </a:rPr>
              <a:t>308</a:t>
            </a:fld>
            <a:endParaRPr/>
          </a:p>
        </p:txBody>
      </p:sp>
    </p:spTree>
    <p:extLst>
      <p:ext uri="{BB962C8B-B14F-4D97-AF65-F5344CB8AC3E}">
        <p14:creationId xmlns:p14="http://schemas.microsoft.com/office/powerpoint/2010/main" val="2432686935"/>
      </p:ext>
    </p:extLst>
  </p:cSld>
  <p:clrMapOvr>
    <a:masterClrMapping/>
  </p:clrMapOvr>
</p:notes>
</file>

<file path=ppt/notesSlides/notesSlide3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0"/>
        <p:cNvGrpSpPr/>
        <p:nvPr/>
      </p:nvGrpSpPr>
      <p:grpSpPr>
        <a:xfrm>
          <a:off x="0" y="0"/>
          <a:ext cx="0" cy="0"/>
          <a:chOff x="0" y="0"/>
          <a:chExt cx="0" cy="0"/>
        </a:xfrm>
      </p:grpSpPr>
      <p:sp>
        <p:nvSpPr>
          <p:cNvPr id="2881" name="Google Shape;2881;g40a120c017_0_2256: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882" name="Google Shape;2882;g40a120c017_0_2256: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Enabling Assertions in Netbeans</a:t>
            </a:r>
            <a:endParaRPr/>
          </a:p>
          <a:p>
            <a:pPr marL="0" marR="0" lvl="2" indent="0" algn="l" rtl="0">
              <a:spcBef>
                <a:spcPts val="0"/>
              </a:spcBef>
              <a:spcAft>
                <a:spcPts val="0"/>
              </a:spcAft>
              <a:buSzPts val="1800"/>
              <a:buFont typeface="Arial"/>
              <a:buNone/>
            </a:pPr>
            <a:r>
              <a:rPr lang="en-US" sz="1800" b="0" i="0" u="none" strike="noStrike" cap="none"/>
              <a:t>In Netbeans, right-click the project and select </a:t>
            </a:r>
            <a:r>
              <a:rPr lang="en-US" sz="1800" b="1" i="0" u="none" strike="noStrike" cap="none"/>
              <a:t>Properties</a:t>
            </a:r>
            <a:r>
              <a:rPr lang="en-US" sz="1800" b="0" i="0" u="none" strike="noStrike" cap="none"/>
              <a:t>.</a:t>
            </a:r>
            <a:endParaRPr/>
          </a:p>
          <a:p>
            <a:pPr marL="0" marR="0" lvl="2" indent="0" algn="l" rtl="0">
              <a:spcBef>
                <a:spcPts val="0"/>
              </a:spcBef>
              <a:spcAft>
                <a:spcPts val="0"/>
              </a:spcAft>
              <a:buSzPts val="1800"/>
              <a:buFont typeface="Arial"/>
              <a:buNone/>
            </a:pPr>
            <a:r>
              <a:rPr lang="en-US" sz="1800" b="0" i="0" u="none" strike="noStrike" cap="none"/>
              <a:t>In the window that appears, select </a:t>
            </a:r>
            <a:r>
              <a:rPr lang="en-US" sz="1800" b="1" i="0" u="none" strike="noStrike" cap="none"/>
              <a:t>Run</a:t>
            </a:r>
            <a:r>
              <a:rPr lang="en-US" sz="1800" b="0" i="0" u="none" strike="noStrike" cap="none"/>
              <a:t>.</a:t>
            </a:r>
            <a:endParaRPr/>
          </a:p>
          <a:p>
            <a:pPr marL="0" marR="0" lvl="2" indent="0" algn="l" rtl="0">
              <a:spcBef>
                <a:spcPts val="0"/>
              </a:spcBef>
              <a:spcAft>
                <a:spcPts val="0"/>
              </a:spcAft>
              <a:buSzPts val="1800"/>
              <a:buFont typeface="Arial"/>
              <a:buNone/>
            </a:pPr>
            <a:r>
              <a:rPr lang="en-US" sz="1800" b="0" i="0" u="none" strike="noStrike" cap="none"/>
              <a:t>Enter</a:t>
            </a:r>
            <a:r>
              <a:rPr lang="en-US" sz="1800" b="1" i="0" u="none" strike="noStrike" cap="none"/>
              <a:t> </a:t>
            </a:r>
            <a:r>
              <a:rPr lang="en-US" sz="1800" b="1" i="0" u="none" strike="noStrike" cap="none">
                <a:latin typeface="Courier New"/>
                <a:ea typeface="Courier New"/>
                <a:cs typeface="Courier New"/>
                <a:sym typeface="Courier New"/>
              </a:rPr>
              <a:t>-enableassertions</a:t>
            </a:r>
            <a:r>
              <a:rPr lang="en-US" sz="1800" b="0" i="0" u="none" strike="noStrike" cap="none"/>
              <a:t> in VM Options.</a:t>
            </a:r>
            <a:endParaRPr/>
          </a:p>
          <a:p>
            <a:pPr marL="0" marR="0" lvl="0" indent="0" algn="l" rtl="0">
              <a:spcBef>
                <a:spcPts val="0"/>
              </a:spcBef>
              <a:spcAft>
                <a:spcPts val="0"/>
              </a:spcAft>
              <a:buNone/>
            </a:pPr>
            <a:endParaRPr sz="1800" b="0" i="0" u="none" strike="noStrike" cap="none"/>
          </a:p>
        </p:txBody>
      </p:sp>
      <p:sp>
        <p:nvSpPr>
          <p:cNvPr id="2883" name="Google Shape;2883;g40a120c017_0_2256: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11 - </a:t>
            </a:r>
            <a:fld id="{00000000-1234-1234-1234-123412341234}" type="slidenum">
              <a:rPr lang="en-US" sz="1100" b="1" i="0" u="none">
                <a:solidFill>
                  <a:srgbClr val="000000"/>
                </a:solidFill>
                <a:latin typeface="Arial"/>
                <a:ea typeface="Arial"/>
                <a:cs typeface="Arial"/>
                <a:sym typeface="Arial"/>
              </a:rPr>
              <a:t>309</a:t>
            </a:fld>
            <a:endParaRPr/>
          </a:p>
        </p:txBody>
      </p:sp>
    </p:spTree>
    <p:extLst>
      <p:ext uri="{BB962C8B-B14F-4D97-AF65-F5344CB8AC3E}">
        <p14:creationId xmlns:p14="http://schemas.microsoft.com/office/powerpoint/2010/main" val="3163919996"/>
      </p:ext>
    </p:extLst>
  </p:cSld>
  <p:clrMapOvr>
    <a:masterClrMapping/>
  </p:clrMapOvr>
</p:notes>
</file>

<file path=ppt/notesSlides/notesSlide3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9"/>
        <p:cNvGrpSpPr/>
        <p:nvPr/>
      </p:nvGrpSpPr>
      <p:grpSpPr>
        <a:xfrm>
          <a:off x="0" y="0"/>
          <a:ext cx="0" cy="0"/>
          <a:chOff x="0" y="0"/>
          <a:chExt cx="0" cy="0"/>
        </a:xfrm>
      </p:grpSpPr>
      <p:sp>
        <p:nvSpPr>
          <p:cNvPr id="2890" name="Google Shape;2890;g40a120c017_0_2263: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891" name="Google Shape;2891;g40a120c017_0_2263: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None/>
            </a:pPr>
            <a:endParaRPr sz="1800" b="0" i="0" u="none" strike="noStrike" cap="none"/>
          </a:p>
        </p:txBody>
      </p:sp>
      <p:sp>
        <p:nvSpPr>
          <p:cNvPr id="2892" name="Google Shape;2892;g40a120c017_0_2263: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11 - </a:t>
            </a:r>
            <a:fld id="{00000000-1234-1234-1234-123412341234}" type="slidenum">
              <a:rPr lang="en-US" sz="1100" b="1" i="0" u="none">
                <a:solidFill>
                  <a:srgbClr val="000000"/>
                </a:solidFill>
                <a:latin typeface="Arial"/>
                <a:ea typeface="Arial"/>
                <a:cs typeface="Arial"/>
                <a:sym typeface="Arial"/>
              </a:rPr>
              <a:t>310</a:t>
            </a:fld>
            <a:endParaRPr/>
          </a:p>
        </p:txBody>
      </p:sp>
    </p:spTree>
    <p:extLst>
      <p:ext uri="{BB962C8B-B14F-4D97-AF65-F5344CB8AC3E}">
        <p14:creationId xmlns:p14="http://schemas.microsoft.com/office/powerpoint/2010/main" val="194064284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p13: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80" name="Google Shape;180;p13:notes"/>
          <p:cNvSpPr txBox="1">
            <a:spLocks noGrp="1"/>
          </p:cNvSpPr>
          <p:nvPr>
            <p:ph type="body" idx="1"/>
          </p:nvPr>
        </p:nvSpPr>
        <p:spPr>
          <a:xfrm>
            <a:off x="547687" y="5278437"/>
            <a:ext cx="5942012" cy="3198812"/>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The slide shows a summary of the logic and conditional operators in Java.</a:t>
            </a:r>
            <a:endParaRPr/>
          </a:p>
        </p:txBody>
      </p:sp>
      <p:sp>
        <p:nvSpPr>
          <p:cNvPr id="181" name="Google Shape;181;p13:notes"/>
          <p:cNvSpPr txBox="1"/>
          <p:nvPr/>
        </p:nvSpPr>
        <p:spPr>
          <a:xfrm>
            <a:off x="457200" y="8791575"/>
            <a:ext cx="607695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2 - </a:t>
            </a:r>
            <a:fld id="{00000000-1234-1234-1234-123412341234}" type="slidenum">
              <a:rPr lang="en-US" sz="1100" b="1" i="0" u="none">
                <a:solidFill>
                  <a:srgbClr val="000000"/>
                </a:solidFill>
                <a:latin typeface="Arial"/>
                <a:ea typeface="Arial"/>
                <a:cs typeface="Arial"/>
                <a:sym typeface="Arial"/>
              </a:rPr>
              <a:t>32</a:t>
            </a:fld>
            <a:endParaRPr/>
          </a:p>
        </p:txBody>
      </p:sp>
    </p:spTree>
    <p:extLst>
      <p:ext uri="{BB962C8B-B14F-4D97-AF65-F5344CB8AC3E}">
        <p14:creationId xmlns:p14="http://schemas.microsoft.com/office/powerpoint/2010/main" val="2259147534"/>
      </p:ext>
    </p:extLst>
  </p:cSld>
  <p:clrMapOvr>
    <a:masterClrMapping/>
  </p:clrMapOvr>
</p:notes>
</file>

<file path=ppt/notesSlides/notesSlide3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8"/>
        <p:cNvGrpSpPr/>
        <p:nvPr/>
      </p:nvGrpSpPr>
      <p:grpSpPr>
        <a:xfrm>
          <a:off x="0" y="0"/>
          <a:ext cx="0" cy="0"/>
          <a:chOff x="0" y="0"/>
          <a:chExt cx="0" cy="0"/>
        </a:xfrm>
      </p:grpSpPr>
      <p:sp>
        <p:nvSpPr>
          <p:cNvPr id="2899" name="Google Shape;2899;g40a120c017_0_2270: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900" name="Google Shape;2900;g40a120c017_0_2270: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In this practice, you write code to deal with both checked and unchecked exceptions.</a:t>
            </a:r>
            <a:endParaRPr/>
          </a:p>
        </p:txBody>
      </p:sp>
      <p:sp>
        <p:nvSpPr>
          <p:cNvPr id="2901" name="Google Shape;2901;g40a120c017_0_2270: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11 - </a:t>
            </a:r>
            <a:fld id="{00000000-1234-1234-1234-123412341234}" type="slidenum">
              <a:rPr lang="en-US" sz="1100" b="1" i="0" u="none">
                <a:solidFill>
                  <a:srgbClr val="000000"/>
                </a:solidFill>
                <a:latin typeface="Arial"/>
                <a:ea typeface="Arial"/>
                <a:cs typeface="Arial"/>
                <a:sym typeface="Arial"/>
              </a:rPr>
              <a:t>311</a:t>
            </a:fld>
            <a:endParaRPr/>
          </a:p>
        </p:txBody>
      </p:sp>
    </p:spTree>
    <p:extLst>
      <p:ext uri="{BB962C8B-B14F-4D97-AF65-F5344CB8AC3E}">
        <p14:creationId xmlns:p14="http://schemas.microsoft.com/office/powerpoint/2010/main" val="1119390897"/>
      </p:ext>
    </p:extLst>
  </p:cSld>
  <p:clrMapOvr>
    <a:masterClrMapping/>
  </p:clrMapOvr>
</p:notes>
</file>

<file path=ppt/notesSlides/notesSlide3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6"/>
        <p:cNvGrpSpPr/>
        <p:nvPr/>
      </p:nvGrpSpPr>
      <p:grpSpPr>
        <a:xfrm>
          <a:off x="0" y="0"/>
          <a:ext cx="0" cy="0"/>
          <a:chOff x="0" y="0"/>
          <a:chExt cx="0" cy="0"/>
        </a:xfrm>
      </p:grpSpPr>
      <p:sp>
        <p:nvSpPr>
          <p:cNvPr id="2907" name="Google Shape;2907;g40a120c017_0_2276: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908" name="Google Shape;2908;g40a120c017_0_2276: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None/>
            </a:pPr>
            <a:endParaRPr sz="1800" b="0" i="0" u="none" strike="noStrike" cap="none"/>
          </a:p>
        </p:txBody>
      </p:sp>
      <p:sp>
        <p:nvSpPr>
          <p:cNvPr id="2909" name="Google Shape;2909;g40a120c017_0_2276: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11 - </a:t>
            </a:r>
            <a:fld id="{00000000-1234-1234-1234-123412341234}" type="slidenum">
              <a:rPr lang="en-US" sz="1100" b="1" i="0" u="none">
                <a:solidFill>
                  <a:srgbClr val="000000"/>
                </a:solidFill>
                <a:latin typeface="Arial"/>
                <a:ea typeface="Arial"/>
                <a:cs typeface="Arial"/>
                <a:sym typeface="Arial"/>
              </a:rPr>
              <a:t>312</a:t>
            </a:fld>
            <a:endParaRPr/>
          </a:p>
        </p:txBody>
      </p:sp>
    </p:spTree>
    <p:extLst>
      <p:ext uri="{BB962C8B-B14F-4D97-AF65-F5344CB8AC3E}">
        <p14:creationId xmlns:p14="http://schemas.microsoft.com/office/powerpoint/2010/main" val="3952415188"/>
      </p:ext>
    </p:extLst>
  </p:cSld>
  <p:clrMapOvr>
    <a:masterClrMapping/>
  </p:clrMapOvr>
</p:notes>
</file>

<file path=ppt/notesSlides/notesSlide3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4"/>
        <p:cNvGrpSpPr/>
        <p:nvPr/>
      </p:nvGrpSpPr>
      <p:grpSpPr>
        <a:xfrm>
          <a:off x="0" y="0"/>
          <a:ext cx="0" cy="0"/>
          <a:chOff x="0" y="0"/>
          <a:chExt cx="0" cy="0"/>
        </a:xfrm>
      </p:grpSpPr>
      <p:sp>
        <p:nvSpPr>
          <p:cNvPr id="2915" name="Google Shape;2915;g40a120c017_0_2282: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916" name="Google Shape;2916;g40a120c017_0_2282:notes"/>
          <p:cNvSpPr txBox="1">
            <a:spLocks noGrp="1"/>
          </p:cNvSpPr>
          <p:nvPr>
            <p:ph type="body" idx="1"/>
          </p:nvPr>
        </p:nvSpPr>
        <p:spPr>
          <a:xfrm>
            <a:off x="547687" y="5278437"/>
            <a:ext cx="5942100" cy="30987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Clr>
                <a:srgbClr val="0000FF"/>
              </a:buClr>
              <a:buSzPts val="1800"/>
              <a:buFont typeface="Arial"/>
              <a:buNone/>
            </a:pPr>
            <a:r>
              <a:rPr lang="en-US" sz="1800" b="0" i="0" u="none" strike="noStrike" cap="none">
                <a:solidFill>
                  <a:srgbClr val="0000FF"/>
                </a:solidFill>
              </a:rPr>
              <a:t>Answer: b</a:t>
            </a:r>
            <a:endParaRPr/>
          </a:p>
        </p:txBody>
      </p:sp>
      <p:sp>
        <p:nvSpPr>
          <p:cNvPr id="2917" name="Google Shape;2917;g40a120c017_0_2282: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11 - </a:t>
            </a:r>
            <a:fld id="{00000000-1234-1234-1234-123412341234}" type="slidenum">
              <a:rPr lang="en-US" sz="1100" b="1" i="0" u="none">
                <a:solidFill>
                  <a:srgbClr val="000000"/>
                </a:solidFill>
                <a:latin typeface="Arial"/>
                <a:ea typeface="Arial"/>
                <a:cs typeface="Arial"/>
                <a:sym typeface="Arial"/>
              </a:rPr>
              <a:t>313</a:t>
            </a:fld>
            <a:endParaRPr/>
          </a:p>
        </p:txBody>
      </p:sp>
    </p:spTree>
    <p:extLst>
      <p:ext uri="{BB962C8B-B14F-4D97-AF65-F5344CB8AC3E}">
        <p14:creationId xmlns:p14="http://schemas.microsoft.com/office/powerpoint/2010/main" val="2944807628"/>
      </p:ext>
    </p:extLst>
  </p:cSld>
  <p:clrMapOvr>
    <a:masterClrMapping/>
  </p:clrMapOvr>
</p:notes>
</file>

<file path=ppt/notesSlides/notesSlide3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2"/>
        <p:cNvGrpSpPr/>
        <p:nvPr/>
      </p:nvGrpSpPr>
      <p:grpSpPr>
        <a:xfrm>
          <a:off x="0" y="0"/>
          <a:ext cx="0" cy="0"/>
          <a:chOff x="0" y="0"/>
          <a:chExt cx="0" cy="0"/>
        </a:xfrm>
      </p:grpSpPr>
      <p:sp>
        <p:nvSpPr>
          <p:cNvPr id="2923" name="Google Shape;2923;g40a120c017_0_2288: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924" name="Google Shape;2924;g40a120c017_0_2288:notes"/>
          <p:cNvSpPr txBox="1">
            <a:spLocks noGrp="1"/>
          </p:cNvSpPr>
          <p:nvPr>
            <p:ph type="body" idx="1"/>
          </p:nvPr>
        </p:nvSpPr>
        <p:spPr>
          <a:xfrm>
            <a:off x="547687" y="5278437"/>
            <a:ext cx="5942100" cy="30987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Clr>
                <a:srgbClr val="0000FF"/>
              </a:buClr>
              <a:buSzPts val="1800"/>
              <a:buFont typeface="Arial"/>
              <a:buNone/>
            </a:pPr>
            <a:r>
              <a:rPr lang="en-US" sz="1800" b="0" i="0" u="none" strike="noStrike" cap="none">
                <a:solidFill>
                  <a:srgbClr val="0000FF"/>
                </a:solidFill>
              </a:rPr>
              <a:t>Answer: b, d</a:t>
            </a:r>
            <a:endParaRPr/>
          </a:p>
        </p:txBody>
      </p:sp>
      <p:sp>
        <p:nvSpPr>
          <p:cNvPr id="2925" name="Google Shape;2925;g40a120c017_0_2288: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11 - </a:t>
            </a:r>
            <a:fld id="{00000000-1234-1234-1234-123412341234}" type="slidenum">
              <a:rPr lang="en-US" sz="1100" b="1" i="0" u="none">
                <a:solidFill>
                  <a:srgbClr val="000000"/>
                </a:solidFill>
                <a:latin typeface="Arial"/>
                <a:ea typeface="Arial"/>
                <a:cs typeface="Arial"/>
                <a:sym typeface="Arial"/>
              </a:rPr>
              <a:t>314</a:t>
            </a:fld>
            <a:endParaRPr/>
          </a:p>
        </p:txBody>
      </p:sp>
    </p:spTree>
    <p:extLst>
      <p:ext uri="{BB962C8B-B14F-4D97-AF65-F5344CB8AC3E}">
        <p14:creationId xmlns:p14="http://schemas.microsoft.com/office/powerpoint/2010/main" val="340870839"/>
      </p:ext>
    </p:extLst>
  </p:cSld>
  <p:clrMapOvr>
    <a:masterClrMapping/>
  </p:clrMapOvr>
</p:notes>
</file>

<file path=ppt/notesSlides/notesSlide3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0"/>
        <p:cNvGrpSpPr/>
        <p:nvPr/>
      </p:nvGrpSpPr>
      <p:grpSpPr>
        <a:xfrm>
          <a:off x="0" y="0"/>
          <a:ext cx="0" cy="0"/>
          <a:chOff x="0" y="0"/>
          <a:chExt cx="0" cy="0"/>
        </a:xfrm>
      </p:grpSpPr>
      <p:sp>
        <p:nvSpPr>
          <p:cNvPr id="2931" name="Google Shape;2931;g40a120c017_0_2294: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932" name="Google Shape;2932;g40a120c017_0_2294:notes"/>
          <p:cNvSpPr txBox="1">
            <a:spLocks noGrp="1"/>
          </p:cNvSpPr>
          <p:nvPr>
            <p:ph type="body" idx="1"/>
          </p:nvPr>
        </p:nvSpPr>
        <p:spPr>
          <a:xfrm>
            <a:off x="547687" y="5278437"/>
            <a:ext cx="5942100" cy="30987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Clr>
                <a:srgbClr val="0000FF"/>
              </a:buClr>
              <a:buSzPts val="1800"/>
              <a:buFont typeface="Arial"/>
              <a:buNone/>
            </a:pPr>
            <a:r>
              <a:rPr lang="en-US" sz="1800" b="0" i="0" u="none" strike="noStrike" cap="none">
                <a:solidFill>
                  <a:srgbClr val="0000FF"/>
                </a:solidFill>
              </a:rPr>
              <a:t>Answer: c</a:t>
            </a:r>
            <a:endParaRPr/>
          </a:p>
        </p:txBody>
      </p:sp>
      <p:sp>
        <p:nvSpPr>
          <p:cNvPr id="2933" name="Google Shape;2933;g40a120c017_0_2294: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11 - </a:t>
            </a:r>
            <a:fld id="{00000000-1234-1234-1234-123412341234}" type="slidenum">
              <a:rPr lang="en-US" sz="1100" b="1" i="0" u="none">
                <a:solidFill>
                  <a:srgbClr val="000000"/>
                </a:solidFill>
                <a:latin typeface="Arial"/>
                <a:ea typeface="Arial"/>
                <a:cs typeface="Arial"/>
                <a:sym typeface="Arial"/>
              </a:rPr>
              <a:t>315</a:t>
            </a:fld>
            <a:endParaRPr/>
          </a:p>
        </p:txBody>
      </p:sp>
    </p:spTree>
    <p:extLst>
      <p:ext uri="{BB962C8B-B14F-4D97-AF65-F5344CB8AC3E}">
        <p14:creationId xmlns:p14="http://schemas.microsoft.com/office/powerpoint/2010/main" val="2784846000"/>
      </p:ext>
    </p:extLst>
  </p:cSld>
  <p:clrMapOvr>
    <a:masterClrMapping/>
  </p:clrMapOvr>
</p:notes>
</file>

<file path=ppt/notesSlides/notesSlide3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8"/>
        <p:cNvGrpSpPr/>
        <p:nvPr/>
      </p:nvGrpSpPr>
      <p:grpSpPr>
        <a:xfrm>
          <a:off x="0" y="0"/>
          <a:ext cx="0" cy="0"/>
          <a:chOff x="0" y="0"/>
          <a:chExt cx="0" cy="0"/>
        </a:xfrm>
      </p:grpSpPr>
      <p:sp>
        <p:nvSpPr>
          <p:cNvPr id="2939" name="Google Shape;2939;g40a120c017_0_2333: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940" name="Google Shape;2940;g40a120c017_0_2333: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None/>
            </a:pPr>
            <a:endParaRPr sz="1800" b="0" i="0" u="none" strike="noStrike" cap="none"/>
          </a:p>
        </p:txBody>
      </p:sp>
    </p:spTree>
    <p:extLst>
      <p:ext uri="{BB962C8B-B14F-4D97-AF65-F5344CB8AC3E}">
        <p14:creationId xmlns:p14="http://schemas.microsoft.com/office/powerpoint/2010/main" val="1971102770"/>
      </p:ext>
    </p:extLst>
  </p:cSld>
  <p:clrMapOvr>
    <a:masterClrMapping/>
  </p:clrMapOvr>
</p:notes>
</file>

<file path=ppt/notesSlides/notesSlide3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3"/>
        <p:cNvGrpSpPr/>
        <p:nvPr/>
      </p:nvGrpSpPr>
      <p:grpSpPr>
        <a:xfrm>
          <a:off x="0" y="0"/>
          <a:ext cx="0" cy="0"/>
          <a:chOff x="0" y="0"/>
          <a:chExt cx="0" cy="0"/>
        </a:xfrm>
      </p:grpSpPr>
      <p:sp>
        <p:nvSpPr>
          <p:cNvPr id="2944" name="Google Shape;2944;g40a120c017_0_2337: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strike="noStrike" cap="none">
                <a:solidFill>
                  <a:srgbClr val="000000"/>
                </a:solidFill>
                <a:latin typeface="Arial"/>
                <a:ea typeface="Arial"/>
                <a:cs typeface="Arial"/>
                <a:sym typeface="Arial"/>
              </a:rPr>
              <a:t>Java SE 8 Programming   12 - </a:t>
            </a:r>
            <a:fld id="{00000000-1234-1234-1234-123412341234}" type="slidenum">
              <a:rPr lang="en-US" sz="1100" b="1" i="0" u="none" strike="noStrike" cap="none">
                <a:solidFill>
                  <a:srgbClr val="000000"/>
                </a:solidFill>
                <a:latin typeface="Arial"/>
                <a:ea typeface="Arial"/>
                <a:cs typeface="Arial"/>
                <a:sym typeface="Arial"/>
              </a:rPr>
              <a:t>317</a:t>
            </a:fld>
            <a:endParaRPr/>
          </a:p>
        </p:txBody>
      </p:sp>
      <p:sp>
        <p:nvSpPr>
          <p:cNvPr id="2945" name="Google Shape;2945;g40a120c017_0_2337: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946" name="Google Shape;2946;g40a120c017_0_2337: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None/>
            </a:pPr>
            <a:endParaRPr sz="1800" b="0" i="0" u="none" strike="noStrike" cap="none"/>
          </a:p>
        </p:txBody>
      </p:sp>
    </p:spTree>
    <p:extLst>
      <p:ext uri="{BB962C8B-B14F-4D97-AF65-F5344CB8AC3E}">
        <p14:creationId xmlns:p14="http://schemas.microsoft.com/office/powerpoint/2010/main" val="2255330949"/>
      </p:ext>
    </p:extLst>
  </p:cSld>
  <p:clrMapOvr>
    <a:masterClrMapping/>
  </p:clrMapOvr>
</p:notes>
</file>

<file path=ppt/notesSlides/notesSlide3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1"/>
        <p:cNvGrpSpPr/>
        <p:nvPr/>
      </p:nvGrpSpPr>
      <p:grpSpPr>
        <a:xfrm>
          <a:off x="0" y="0"/>
          <a:ext cx="0" cy="0"/>
          <a:chOff x="0" y="0"/>
          <a:chExt cx="0" cy="0"/>
        </a:xfrm>
      </p:grpSpPr>
      <p:sp>
        <p:nvSpPr>
          <p:cNvPr id="2952" name="Google Shape;2952;g40a120c017_0_2343: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953" name="Google Shape;2953;g40a120c017_0_2343: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2" indent="0" algn="l" rtl="0">
              <a:spcBef>
                <a:spcPts val="0"/>
              </a:spcBef>
              <a:spcAft>
                <a:spcPts val="0"/>
              </a:spcAft>
              <a:buSzPts val="1800"/>
              <a:buFont typeface="Arial"/>
              <a:buNone/>
            </a:pPr>
            <a:r>
              <a:rPr lang="en-US" sz="1800" b="0" i="0" u="none" strike="noStrike" cap="none"/>
              <a:t>Current time and date are used to calculate events in the future, and as timestamps.</a:t>
            </a:r>
            <a:endParaRPr/>
          </a:p>
          <a:p>
            <a:pPr marL="0" marR="0" lvl="2" indent="0" algn="l" rtl="0">
              <a:spcBef>
                <a:spcPts val="0"/>
              </a:spcBef>
              <a:spcAft>
                <a:spcPts val="0"/>
              </a:spcAft>
              <a:buSzPts val="1800"/>
              <a:buFont typeface="Arial"/>
              <a:buNone/>
            </a:pPr>
            <a:r>
              <a:rPr lang="en-US" sz="1800" b="0" i="0" u="none" strike="noStrike" cap="none"/>
              <a:t>Calculating a time or date offset is important when determining what the time and date are when </a:t>
            </a:r>
            <a:r>
              <a:rPr lang="en-US" sz="1800" b="0" i="1" u="none" strike="noStrike" cap="none"/>
              <a:t>n</a:t>
            </a:r>
            <a:r>
              <a:rPr lang="en-US" sz="1800" b="0" i="0" u="none" strike="noStrike" cap="none"/>
              <a:t> hours or </a:t>
            </a:r>
            <a:r>
              <a:rPr lang="en-US" sz="1800" b="0" i="1" u="none" strike="noStrike" cap="none"/>
              <a:t>n</a:t>
            </a:r>
            <a:r>
              <a:rPr lang="en-US" sz="1800" b="0" i="0" u="none" strike="noStrike" cap="none"/>
              <a:t> days are added to a date.</a:t>
            </a:r>
            <a:endParaRPr/>
          </a:p>
          <a:p>
            <a:pPr marL="0" marR="0" lvl="2" indent="0" algn="l" rtl="0">
              <a:spcBef>
                <a:spcPts val="0"/>
              </a:spcBef>
              <a:spcAft>
                <a:spcPts val="0"/>
              </a:spcAft>
              <a:buSzPts val="1800"/>
              <a:buFont typeface="Arial"/>
              <a:buNone/>
            </a:pPr>
            <a:r>
              <a:rPr lang="en-US" sz="1800" b="0" i="0" u="none" strike="noStrike" cap="none"/>
              <a:t>Determining time and date in other countries is often a critical factor in determining when meetings happen, or what the local time is when a plane lands.</a:t>
            </a:r>
            <a:endParaRPr/>
          </a:p>
          <a:p>
            <a:pPr marL="0" marR="0" lvl="2" indent="0" algn="l" rtl="0">
              <a:spcBef>
                <a:spcPts val="0"/>
              </a:spcBef>
              <a:spcAft>
                <a:spcPts val="0"/>
              </a:spcAft>
              <a:buSzPts val="1800"/>
              <a:buFont typeface="Arial"/>
              <a:buNone/>
            </a:pPr>
            <a:r>
              <a:rPr lang="en-US" sz="1800" b="0" i="0" u="none" strike="noStrike" cap="none"/>
              <a:t>Leap years are incredibly tricky to manage.</a:t>
            </a:r>
            <a:endParaRPr/>
          </a:p>
          <a:p>
            <a:pPr marL="0" marR="0" lvl="0" indent="0" algn="l" rtl="0">
              <a:spcBef>
                <a:spcPts val="0"/>
              </a:spcBef>
              <a:spcAft>
                <a:spcPts val="0"/>
              </a:spcAft>
              <a:buNone/>
            </a:pPr>
            <a:endParaRPr sz="1800" b="0" i="0" u="none" strike="noStrike" cap="none"/>
          </a:p>
        </p:txBody>
      </p:sp>
      <p:sp>
        <p:nvSpPr>
          <p:cNvPr id="2954" name="Google Shape;2954;g40a120c017_0_2343: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strike="noStrike" cap="none">
                <a:solidFill>
                  <a:srgbClr val="000000"/>
                </a:solidFill>
                <a:latin typeface="Arial"/>
                <a:ea typeface="Arial"/>
                <a:cs typeface="Arial"/>
                <a:sym typeface="Arial"/>
              </a:rPr>
              <a:t>Java SE 8 Programming   12 - </a:t>
            </a:r>
            <a:fld id="{00000000-1234-1234-1234-123412341234}" type="slidenum">
              <a:rPr lang="en-US" sz="1100" b="1" i="0" u="none" strike="noStrike" cap="none">
                <a:solidFill>
                  <a:srgbClr val="000000"/>
                </a:solidFill>
                <a:latin typeface="Arial"/>
                <a:ea typeface="Arial"/>
                <a:cs typeface="Arial"/>
                <a:sym typeface="Arial"/>
              </a:rPr>
              <a:t>318</a:t>
            </a:fld>
            <a:endParaRPr/>
          </a:p>
        </p:txBody>
      </p:sp>
    </p:spTree>
    <p:extLst>
      <p:ext uri="{BB962C8B-B14F-4D97-AF65-F5344CB8AC3E}">
        <p14:creationId xmlns:p14="http://schemas.microsoft.com/office/powerpoint/2010/main" val="3882493753"/>
      </p:ext>
    </p:extLst>
  </p:cSld>
  <p:clrMapOvr>
    <a:masterClrMapping/>
  </p:clrMapOvr>
</p:notes>
</file>

<file path=ppt/notesSlides/notesSlide3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9"/>
        <p:cNvGrpSpPr/>
        <p:nvPr/>
      </p:nvGrpSpPr>
      <p:grpSpPr>
        <a:xfrm>
          <a:off x="0" y="0"/>
          <a:ext cx="0" cy="0"/>
          <a:chOff x="0" y="0"/>
          <a:chExt cx="0" cy="0"/>
        </a:xfrm>
      </p:grpSpPr>
      <p:sp>
        <p:nvSpPr>
          <p:cNvPr id="2960" name="Google Shape;2960;g40a120c017_0_2349: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961" name="Google Shape;2961;g40a120c017_0_2349: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The </a:t>
            </a:r>
            <a:r>
              <a:rPr lang="en-US" sz="1800" b="0" i="0" u="none" strike="noStrike" cap="none">
                <a:latin typeface="Courier New"/>
                <a:ea typeface="Courier New"/>
                <a:cs typeface="Courier New"/>
                <a:sym typeface="Courier New"/>
              </a:rPr>
              <a:t>java.time</a:t>
            </a:r>
            <a:r>
              <a:rPr lang="en-US" sz="1800" b="0" i="0" u="none" strike="noStrike" cap="none"/>
              <a:t> API is a major evolution of the previous APIs that supported the </a:t>
            </a:r>
            <a:r>
              <a:rPr lang="en-US" sz="1800" b="0" i="0" u="none" strike="noStrike" cap="none">
                <a:latin typeface="Courier New"/>
                <a:ea typeface="Courier New"/>
                <a:cs typeface="Courier New"/>
                <a:sym typeface="Courier New"/>
              </a:rPr>
              <a:t>java.util</a:t>
            </a:r>
            <a:r>
              <a:rPr lang="en-US" sz="1800" b="0" i="0" u="none" strike="noStrike" cap="none"/>
              <a:t> API's </a:t>
            </a:r>
            <a:r>
              <a:rPr lang="en-US" sz="1800" b="0" i="0" u="none" strike="noStrike" cap="none">
                <a:latin typeface="Courier New"/>
                <a:ea typeface="Courier New"/>
                <a:cs typeface="Courier New"/>
                <a:sym typeface="Courier New"/>
              </a:rPr>
              <a:t>Date</a:t>
            </a:r>
            <a:r>
              <a:rPr lang="en-US" sz="1800" b="0" i="0" u="none" strike="noStrike" cap="none"/>
              <a:t>, </a:t>
            </a:r>
            <a:r>
              <a:rPr lang="en-US" sz="1800" b="0" i="0" u="none" strike="noStrike" cap="none">
                <a:latin typeface="Courier New"/>
                <a:ea typeface="Courier New"/>
                <a:cs typeface="Courier New"/>
                <a:sym typeface="Courier New"/>
              </a:rPr>
              <a:t>Calendar</a:t>
            </a:r>
            <a:r>
              <a:rPr lang="en-US" sz="1800" b="0" i="0" u="none" strike="noStrike" cap="none"/>
              <a:t>, </a:t>
            </a:r>
            <a:r>
              <a:rPr lang="en-US" sz="1800" b="0" i="0" u="none" strike="noStrike" cap="none">
                <a:latin typeface="Courier New"/>
                <a:ea typeface="Courier New"/>
                <a:cs typeface="Courier New"/>
                <a:sym typeface="Courier New"/>
              </a:rPr>
              <a:t>TimeZone</a:t>
            </a:r>
            <a:r>
              <a:rPr lang="en-US" sz="1800" b="0" i="0" u="none" strike="noStrike" cap="none"/>
              <a:t>, and </a:t>
            </a:r>
            <a:r>
              <a:rPr lang="en-US" sz="1800" b="0" i="0" u="none" strike="noStrike" cap="none">
                <a:latin typeface="Courier New"/>
                <a:ea typeface="Courier New"/>
                <a:cs typeface="Courier New"/>
                <a:sym typeface="Courier New"/>
              </a:rPr>
              <a:t>DateFormat</a:t>
            </a:r>
            <a:r>
              <a:rPr lang="en-US" sz="1800" b="0" i="0" u="none" strike="noStrike" cap="none"/>
              <a:t>.</a:t>
            </a:r>
            <a:endParaRPr/>
          </a:p>
        </p:txBody>
      </p:sp>
      <p:sp>
        <p:nvSpPr>
          <p:cNvPr id="2962" name="Google Shape;2962;g40a120c017_0_2349: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strike="noStrike" cap="none">
                <a:solidFill>
                  <a:srgbClr val="000000"/>
                </a:solidFill>
                <a:latin typeface="Arial"/>
                <a:ea typeface="Arial"/>
                <a:cs typeface="Arial"/>
                <a:sym typeface="Arial"/>
              </a:rPr>
              <a:t>Java SE 8 Programming   12 - </a:t>
            </a:r>
            <a:fld id="{00000000-1234-1234-1234-123412341234}" type="slidenum">
              <a:rPr lang="en-US" sz="1100" b="1" i="0" u="none" strike="noStrike" cap="none">
                <a:solidFill>
                  <a:srgbClr val="000000"/>
                </a:solidFill>
                <a:latin typeface="Arial"/>
                <a:ea typeface="Arial"/>
                <a:cs typeface="Arial"/>
                <a:sym typeface="Arial"/>
              </a:rPr>
              <a:t>319</a:t>
            </a:fld>
            <a:endParaRPr/>
          </a:p>
        </p:txBody>
      </p:sp>
    </p:spTree>
    <p:extLst>
      <p:ext uri="{BB962C8B-B14F-4D97-AF65-F5344CB8AC3E}">
        <p14:creationId xmlns:p14="http://schemas.microsoft.com/office/powerpoint/2010/main" val="3485312805"/>
      </p:ext>
    </p:extLst>
  </p:cSld>
  <p:clrMapOvr>
    <a:masterClrMapping/>
  </p:clrMapOvr>
</p:notes>
</file>

<file path=ppt/notesSlides/notesSlide3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8"/>
        <p:cNvGrpSpPr/>
        <p:nvPr/>
      </p:nvGrpSpPr>
      <p:grpSpPr>
        <a:xfrm>
          <a:off x="0" y="0"/>
          <a:ext cx="0" cy="0"/>
          <a:chOff x="0" y="0"/>
          <a:chExt cx="0" cy="0"/>
        </a:xfrm>
      </p:grpSpPr>
      <p:sp>
        <p:nvSpPr>
          <p:cNvPr id="2969" name="Google Shape;2969;g40a120c017_0_2356: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970" name="Google Shape;2970;g40a120c017_0_2356: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The ISO Calendar is also known as the Gregorian calendar in JDK code. The ISO calendar system applies the current rules for leap years both forward and backward in time.</a:t>
            </a:r>
            <a:endParaRPr/>
          </a:p>
        </p:txBody>
      </p:sp>
      <p:sp>
        <p:nvSpPr>
          <p:cNvPr id="2971" name="Google Shape;2971;g40a120c017_0_2356: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strike="noStrike" cap="none">
                <a:solidFill>
                  <a:srgbClr val="000000"/>
                </a:solidFill>
                <a:latin typeface="Arial"/>
                <a:ea typeface="Arial"/>
                <a:cs typeface="Arial"/>
                <a:sym typeface="Arial"/>
              </a:rPr>
              <a:t>Java SE 8 Programming   12 - </a:t>
            </a:r>
            <a:fld id="{00000000-1234-1234-1234-123412341234}" type="slidenum">
              <a:rPr lang="en-US" sz="1100" b="1" i="0" u="none" strike="noStrike" cap="none">
                <a:solidFill>
                  <a:srgbClr val="000000"/>
                </a:solidFill>
                <a:latin typeface="Arial"/>
                <a:ea typeface="Arial"/>
                <a:cs typeface="Arial"/>
                <a:sym typeface="Arial"/>
              </a:rPr>
              <a:t>320</a:t>
            </a:fld>
            <a:endParaRPr/>
          </a:p>
        </p:txBody>
      </p:sp>
    </p:spTree>
    <p:extLst>
      <p:ext uri="{BB962C8B-B14F-4D97-AF65-F5344CB8AC3E}">
        <p14:creationId xmlns:p14="http://schemas.microsoft.com/office/powerpoint/2010/main" val="192244184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p14: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88" name="Google Shape;188;p14:notes"/>
          <p:cNvSpPr txBox="1">
            <a:spLocks noGrp="1"/>
          </p:cNvSpPr>
          <p:nvPr>
            <p:ph type="body" idx="1"/>
          </p:nvPr>
        </p:nvSpPr>
        <p:spPr>
          <a:xfrm>
            <a:off x="547687" y="5278437"/>
            <a:ext cx="5942012" cy="3198812"/>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The example in the slide demonstrates the syntax for an </a:t>
            </a:r>
            <a:r>
              <a:rPr lang="en-US" sz="1800" b="0" i="0" u="none" strike="noStrike" cap="none">
                <a:latin typeface="Courier New"/>
                <a:ea typeface="Courier New"/>
                <a:cs typeface="Courier New"/>
                <a:sym typeface="Courier New"/>
              </a:rPr>
              <a:t>if-else</a:t>
            </a:r>
            <a:r>
              <a:rPr lang="en-US" sz="1800" b="0" i="0" u="none" strike="noStrike" cap="none"/>
              <a:t> statement in Java.</a:t>
            </a:r>
            <a:endParaRPr/>
          </a:p>
          <a:p>
            <a:pPr marL="0" marR="0" lvl="1" indent="0" algn="l" rtl="0">
              <a:spcBef>
                <a:spcPts val="0"/>
              </a:spcBef>
              <a:spcAft>
                <a:spcPts val="0"/>
              </a:spcAft>
              <a:buSzPts val="1800"/>
              <a:buFont typeface="Arial"/>
              <a:buNone/>
            </a:pPr>
            <a:r>
              <a:rPr lang="en-US" sz="1800" b="0" i="0" u="none" strike="noStrike" cap="none"/>
              <a:t>The </a:t>
            </a:r>
            <a:r>
              <a:rPr lang="en-US" sz="1800" b="0" i="0" u="none" strike="noStrike" cap="none">
                <a:latin typeface="Courier New"/>
                <a:ea typeface="Courier New"/>
                <a:cs typeface="Courier New"/>
                <a:sym typeface="Courier New"/>
              </a:rPr>
              <a:t>else</a:t>
            </a:r>
            <a:r>
              <a:rPr lang="en-US" sz="1800" b="0" i="0" u="none" strike="noStrike" cap="none"/>
              <a:t> statement provides a secondary path of execution when an </a:t>
            </a:r>
            <a:r>
              <a:rPr lang="en-US" sz="1800" b="0" i="0" u="none" strike="noStrike" cap="none">
                <a:latin typeface="Courier New"/>
                <a:ea typeface="Courier New"/>
                <a:cs typeface="Courier New"/>
                <a:sym typeface="Courier New"/>
              </a:rPr>
              <a:t>if</a:t>
            </a:r>
            <a:r>
              <a:rPr lang="en-US" sz="1800" b="0" i="0" u="none" strike="noStrike" cap="none"/>
              <a:t> clause evaluates to </a:t>
            </a:r>
            <a:r>
              <a:rPr lang="en-US" sz="1800" b="0" i="0" u="none" strike="noStrike" cap="none">
                <a:latin typeface="Courier New"/>
                <a:ea typeface="Courier New"/>
                <a:cs typeface="Courier New"/>
                <a:sym typeface="Courier New"/>
              </a:rPr>
              <a:t>false</a:t>
            </a:r>
            <a:r>
              <a:rPr lang="en-US" sz="1800" b="0" i="0" u="none" strike="noStrike" cap="none"/>
              <a:t>.  </a:t>
            </a:r>
            <a:endParaRPr/>
          </a:p>
          <a:p>
            <a:pPr marL="0" marR="0" lvl="1" indent="0" algn="l" rtl="0">
              <a:spcBef>
                <a:spcPts val="0"/>
              </a:spcBef>
              <a:spcAft>
                <a:spcPts val="0"/>
              </a:spcAft>
              <a:buSzPts val="1800"/>
              <a:buFont typeface="Arial"/>
              <a:buNone/>
            </a:pPr>
            <a:r>
              <a:rPr lang="en-US" sz="1800" b="0" i="0" u="none" strike="noStrike" cap="none"/>
              <a:t>The output from the code in the slide is </a:t>
            </a:r>
            <a:r>
              <a:rPr lang="en-US" sz="1800" b="0" i="0" u="none" strike="noStrike" cap="none">
                <a:latin typeface="Courier New"/>
                <a:ea typeface="Courier New"/>
                <a:cs typeface="Courier New"/>
                <a:sym typeface="Courier New"/>
              </a:rPr>
              <a:t>False</a:t>
            </a:r>
            <a:r>
              <a:rPr lang="en-US" sz="1800" b="0" i="0" u="none" strike="noStrike" cap="none"/>
              <a:t>.</a:t>
            </a:r>
            <a:endParaRPr/>
          </a:p>
        </p:txBody>
      </p:sp>
      <p:sp>
        <p:nvSpPr>
          <p:cNvPr id="189" name="Google Shape;189;p14:notes"/>
          <p:cNvSpPr txBox="1"/>
          <p:nvPr/>
        </p:nvSpPr>
        <p:spPr>
          <a:xfrm>
            <a:off x="457200" y="8791575"/>
            <a:ext cx="607695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2 - </a:t>
            </a:r>
            <a:fld id="{00000000-1234-1234-1234-123412341234}" type="slidenum">
              <a:rPr lang="en-US" sz="1100" b="1" i="0" u="none">
                <a:solidFill>
                  <a:srgbClr val="000000"/>
                </a:solidFill>
                <a:latin typeface="Arial"/>
                <a:ea typeface="Arial"/>
                <a:cs typeface="Arial"/>
                <a:sym typeface="Arial"/>
              </a:rPr>
              <a:t>33</a:t>
            </a:fld>
            <a:endParaRPr/>
          </a:p>
        </p:txBody>
      </p:sp>
    </p:spTree>
    <p:extLst>
      <p:ext uri="{BB962C8B-B14F-4D97-AF65-F5344CB8AC3E}">
        <p14:creationId xmlns:p14="http://schemas.microsoft.com/office/powerpoint/2010/main" val="2303752986"/>
      </p:ext>
    </p:extLst>
  </p:cSld>
  <p:clrMapOvr>
    <a:masterClrMapping/>
  </p:clrMapOvr>
</p:notes>
</file>

<file path=ppt/notesSlides/notesSlide3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6"/>
        <p:cNvGrpSpPr/>
        <p:nvPr/>
      </p:nvGrpSpPr>
      <p:grpSpPr>
        <a:xfrm>
          <a:off x="0" y="0"/>
          <a:ext cx="0" cy="0"/>
          <a:chOff x="0" y="0"/>
          <a:chExt cx="0" cy="0"/>
        </a:xfrm>
      </p:grpSpPr>
      <p:sp>
        <p:nvSpPr>
          <p:cNvPr id="2977" name="Google Shape;2977;g40a120c017_0_2362: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978" name="Google Shape;2978;g40a120c017_0_2362: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ISO-8601 defines the international format of dates as the year first, followed by the month, day, hour, minutes, and seconds. The definition is based on the relative importance of each unit of time.</a:t>
            </a:r>
            <a:endParaRPr/>
          </a:p>
        </p:txBody>
      </p:sp>
      <p:sp>
        <p:nvSpPr>
          <p:cNvPr id="2979" name="Google Shape;2979;g40a120c017_0_2362: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strike="noStrike" cap="none">
                <a:solidFill>
                  <a:srgbClr val="000000"/>
                </a:solidFill>
                <a:latin typeface="Arial"/>
                <a:ea typeface="Arial"/>
                <a:cs typeface="Arial"/>
                <a:sym typeface="Arial"/>
              </a:rPr>
              <a:t>Java SE 8 Programming   12 - </a:t>
            </a:r>
            <a:fld id="{00000000-1234-1234-1234-123412341234}" type="slidenum">
              <a:rPr lang="en-US" sz="1100" b="1" i="0" u="none" strike="noStrike" cap="none">
                <a:solidFill>
                  <a:srgbClr val="000000"/>
                </a:solidFill>
                <a:latin typeface="Arial"/>
                <a:ea typeface="Arial"/>
                <a:cs typeface="Arial"/>
                <a:sym typeface="Arial"/>
              </a:rPr>
              <a:t>321</a:t>
            </a:fld>
            <a:endParaRPr/>
          </a:p>
        </p:txBody>
      </p:sp>
    </p:spTree>
    <p:extLst>
      <p:ext uri="{BB962C8B-B14F-4D97-AF65-F5344CB8AC3E}">
        <p14:creationId xmlns:p14="http://schemas.microsoft.com/office/powerpoint/2010/main" val="3271229013"/>
      </p:ext>
    </p:extLst>
  </p:cSld>
  <p:clrMapOvr>
    <a:masterClrMapping/>
  </p:clrMapOvr>
</p:notes>
</file>

<file path=ppt/notesSlides/notesSlide3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4"/>
        <p:cNvGrpSpPr/>
        <p:nvPr/>
      </p:nvGrpSpPr>
      <p:grpSpPr>
        <a:xfrm>
          <a:off x="0" y="0"/>
          <a:ext cx="0" cy="0"/>
          <a:chOff x="0" y="0"/>
          <a:chExt cx="0" cy="0"/>
        </a:xfrm>
      </p:grpSpPr>
      <p:sp>
        <p:nvSpPr>
          <p:cNvPr id="2985" name="Google Shape;2985;g40a120c017_0_2368: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986" name="Google Shape;2986;g40a120c017_0_2368: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Courier New"/>
              <a:buNone/>
            </a:pPr>
            <a:r>
              <a:rPr lang="en-US" sz="1800" b="0" i="0" u="none" strike="noStrike" cap="none">
                <a:latin typeface="Courier New"/>
                <a:ea typeface="Courier New"/>
                <a:cs typeface="Courier New"/>
                <a:sym typeface="Courier New"/>
              </a:rPr>
              <a:t>java.util.Date</a:t>
            </a:r>
            <a:r>
              <a:rPr lang="en-US" sz="1800" b="0" i="0" u="none" strike="noStrike" cap="none"/>
              <a:t> includes a time, and developers would often use midnight to represent just a date. But some time zones do not have a midnight depending upon where they are in day light savings time.</a:t>
            </a:r>
            <a:endParaRPr/>
          </a:p>
        </p:txBody>
      </p:sp>
      <p:sp>
        <p:nvSpPr>
          <p:cNvPr id="2987" name="Google Shape;2987;g40a120c017_0_2368: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strike="noStrike" cap="none">
                <a:solidFill>
                  <a:srgbClr val="000000"/>
                </a:solidFill>
                <a:latin typeface="Arial"/>
                <a:ea typeface="Arial"/>
                <a:cs typeface="Arial"/>
                <a:sym typeface="Arial"/>
              </a:rPr>
              <a:t>Java SE 8 Programming   12 - </a:t>
            </a:r>
            <a:fld id="{00000000-1234-1234-1234-123412341234}" type="slidenum">
              <a:rPr lang="en-US" sz="1100" b="1" i="0" u="none" strike="noStrike" cap="none">
                <a:solidFill>
                  <a:srgbClr val="000000"/>
                </a:solidFill>
                <a:latin typeface="Arial"/>
                <a:ea typeface="Arial"/>
                <a:cs typeface="Arial"/>
                <a:sym typeface="Arial"/>
              </a:rPr>
              <a:t>322</a:t>
            </a:fld>
            <a:endParaRPr/>
          </a:p>
        </p:txBody>
      </p:sp>
    </p:spTree>
    <p:extLst>
      <p:ext uri="{BB962C8B-B14F-4D97-AF65-F5344CB8AC3E}">
        <p14:creationId xmlns:p14="http://schemas.microsoft.com/office/powerpoint/2010/main" val="1355024814"/>
      </p:ext>
    </p:extLst>
  </p:cSld>
  <p:clrMapOvr>
    <a:masterClrMapping/>
  </p:clrMapOvr>
</p:notes>
</file>

<file path=ppt/notesSlides/notesSlide3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2"/>
        <p:cNvGrpSpPr/>
        <p:nvPr/>
      </p:nvGrpSpPr>
      <p:grpSpPr>
        <a:xfrm>
          <a:off x="0" y="0"/>
          <a:ext cx="0" cy="0"/>
          <a:chOff x="0" y="0"/>
          <a:chExt cx="0" cy="0"/>
        </a:xfrm>
      </p:grpSpPr>
      <p:sp>
        <p:nvSpPr>
          <p:cNvPr id="2993" name="Google Shape;2993;g40a120c017_0_2374: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994" name="Google Shape;2994;g40a120c017_0_2374: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2" indent="0" algn="l" rtl="0">
              <a:spcBef>
                <a:spcPts val="0"/>
              </a:spcBef>
              <a:spcAft>
                <a:spcPts val="0"/>
              </a:spcAft>
              <a:buSzPts val="1800"/>
              <a:buFont typeface="Courier New"/>
              <a:buNone/>
            </a:pPr>
            <a:r>
              <a:rPr lang="en-US" sz="1800" b="0" i="0" u="none" strike="noStrike" cap="none">
                <a:latin typeface="Courier New"/>
                <a:ea typeface="Courier New"/>
                <a:cs typeface="Courier New"/>
                <a:sym typeface="Courier New"/>
              </a:rPr>
              <a:t>TemporalAdjusters</a:t>
            </a:r>
            <a:r>
              <a:rPr lang="en-US" sz="1800" b="0" i="0" u="none" strike="noStrike" cap="none"/>
              <a:t> is a final class of static utility methods used to modify temporal objects (such as </a:t>
            </a:r>
            <a:r>
              <a:rPr lang="en-US" sz="1800" b="0" i="0" u="none" strike="noStrike" cap="none">
                <a:latin typeface="Courier New"/>
                <a:ea typeface="Courier New"/>
                <a:cs typeface="Courier New"/>
                <a:sym typeface="Courier New"/>
              </a:rPr>
              <a:t>LocalDate</a:t>
            </a:r>
            <a:r>
              <a:rPr lang="en-US" sz="1800" b="0" i="0" u="none" strike="noStrike" cap="none"/>
              <a:t>).</a:t>
            </a:r>
            <a:endParaRPr/>
          </a:p>
          <a:p>
            <a:pPr marL="0" marR="0" lvl="2" indent="0" algn="l" rtl="0">
              <a:spcBef>
                <a:spcPts val="0"/>
              </a:spcBef>
              <a:spcAft>
                <a:spcPts val="0"/>
              </a:spcAft>
              <a:buSzPts val="1800"/>
              <a:buFont typeface="Courier New"/>
              <a:buNone/>
            </a:pPr>
            <a:r>
              <a:rPr lang="en-US" sz="1800" b="0" i="0" u="none" strike="noStrike" cap="none">
                <a:latin typeface="Courier New"/>
                <a:ea typeface="Courier New"/>
                <a:cs typeface="Courier New"/>
                <a:sym typeface="Courier New"/>
              </a:rPr>
              <a:t>DayOfWeek</a:t>
            </a:r>
            <a:r>
              <a:rPr lang="en-US" sz="1800" b="0" i="0" u="none" strike="noStrike" cap="none"/>
              <a:t> is an </a:t>
            </a:r>
            <a:r>
              <a:rPr lang="en-US" sz="1800" b="0" i="0" u="none" strike="noStrike" cap="none">
                <a:latin typeface="Courier New"/>
                <a:ea typeface="Courier New"/>
                <a:cs typeface="Courier New"/>
                <a:sym typeface="Courier New"/>
              </a:rPr>
              <a:t>enum</a:t>
            </a:r>
            <a:r>
              <a:rPr lang="en-US" sz="1800" b="0" i="0" u="none" strike="noStrike" cap="none"/>
              <a:t> of days of the week, that is, </a:t>
            </a:r>
            <a:r>
              <a:rPr lang="en-US" sz="1800" b="0" i="0" u="none" strike="noStrike" cap="none">
                <a:latin typeface="Courier New"/>
                <a:ea typeface="Courier New"/>
                <a:cs typeface="Courier New"/>
                <a:sym typeface="Courier New"/>
              </a:rPr>
              <a:t>FRIDAY</a:t>
            </a:r>
            <a:r>
              <a:rPr lang="en-US" sz="1800" b="0" i="0" u="none" strike="noStrike" cap="none"/>
              <a:t>, </a:t>
            </a:r>
            <a:r>
              <a:rPr lang="en-US" sz="1800" b="0" i="0" u="none" strike="noStrike" cap="none">
                <a:latin typeface="Courier New"/>
                <a:ea typeface="Courier New"/>
                <a:cs typeface="Courier New"/>
                <a:sym typeface="Courier New"/>
              </a:rPr>
              <a:t>TUESDAY</a:t>
            </a:r>
            <a:endParaRPr/>
          </a:p>
          <a:p>
            <a:pPr marL="0" marR="0" lvl="2" indent="0" algn="l" rtl="0">
              <a:spcBef>
                <a:spcPts val="0"/>
              </a:spcBef>
              <a:spcAft>
                <a:spcPts val="0"/>
              </a:spcAft>
              <a:buSzPts val="1800"/>
              <a:buFont typeface="Arial"/>
              <a:buNone/>
            </a:pPr>
            <a:r>
              <a:rPr lang="en-US" sz="1800" b="0" i="0" u="none" strike="noStrike" cap="none"/>
              <a:t>Sample output:</a:t>
            </a:r>
            <a:endParaRPr/>
          </a:p>
          <a:p>
            <a:pPr marL="0" marR="0" lvl="3" indent="0" algn="l" rtl="0">
              <a:spcBef>
                <a:spcPts val="0"/>
              </a:spcBef>
              <a:spcAft>
                <a:spcPts val="0"/>
              </a:spcAft>
              <a:buSzPts val="1800"/>
              <a:buFont typeface="Courier New"/>
              <a:buNone/>
            </a:pPr>
            <a:r>
              <a:rPr lang="en-US" sz="1800" b="0" i="0" u="none" strike="noStrike" cap="none">
                <a:latin typeface="Courier New"/>
                <a:ea typeface="Courier New"/>
                <a:cs typeface="Courier New"/>
                <a:sym typeface="Courier New"/>
              </a:rPr>
              <a:t>Now: 2014-02-14</a:t>
            </a:r>
            <a:endParaRPr/>
          </a:p>
          <a:p>
            <a:pPr marL="0" marR="0" lvl="3" indent="0" algn="l" rtl="0">
              <a:spcBef>
                <a:spcPts val="0"/>
              </a:spcBef>
              <a:spcAft>
                <a:spcPts val="0"/>
              </a:spcAft>
              <a:buSzPts val="1800"/>
              <a:buFont typeface="Courier New"/>
              <a:buNone/>
            </a:pPr>
            <a:r>
              <a:rPr lang="en-US" sz="1800" b="0" i="0" u="none" strike="noStrike" cap="none">
                <a:latin typeface="Courier New"/>
                <a:ea typeface="Courier New"/>
                <a:cs typeface="Courier New"/>
                <a:sym typeface="Courier New"/>
              </a:rPr>
              <a:t>Java's Bday: 1995-05-23</a:t>
            </a:r>
            <a:endParaRPr/>
          </a:p>
          <a:p>
            <a:pPr marL="0" marR="0" lvl="3" indent="0" algn="l" rtl="0">
              <a:spcBef>
                <a:spcPts val="0"/>
              </a:spcBef>
              <a:spcAft>
                <a:spcPts val="0"/>
              </a:spcAft>
              <a:buSzPts val="1800"/>
              <a:buFont typeface="Courier New"/>
              <a:buNone/>
            </a:pPr>
            <a:r>
              <a:rPr lang="en-US" sz="1800" b="0" i="0" u="none" strike="noStrike" cap="none">
                <a:latin typeface="Courier New"/>
                <a:ea typeface="Courier New"/>
                <a:cs typeface="Courier New"/>
                <a:sym typeface="Courier New"/>
              </a:rPr>
              <a:t>Is Java's Bday in the past? true</a:t>
            </a:r>
            <a:endParaRPr/>
          </a:p>
          <a:p>
            <a:pPr marL="0" marR="0" lvl="3" indent="0" algn="l" rtl="0">
              <a:spcBef>
                <a:spcPts val="0"/>
              </a:spcBef>
              <a:spcAft>
                <a:spcPts val="0"/>
              </a:spcAft>
              <a:buSzPts val="1800"/>
              <a:buFont typeface="Courier New"/>
              <a:buNone/>
            </a:pPr>
            <a:r>
              <a:rPr lang="en-US" sz="1800" b="0" i="0" u="none" strike="noStrike" cap="none">
                <a:latin typeface="Courier New"/>
                <a:ea typeface="Courier New"/>
                <a:cs typeface="Courier New"/>
                <a:sym typeface="Courier New"/>
              </a:rPr>
              <a:t>Is Java's Bday in a leap year? false</a:t>
            </a:r>
            <a:endParaRPr/>
          </a:p>
          <a:p>
            <a:pPr marL="0" marR="0" lvl="3" indent="0" algn="l" rtl="0">
              <a:spcBef>
                <a:spcPts val="0"/>
              </a:spcBef>
              <a:spcAft>
                <a:spcPts val="0"/>
              </a:spcAft>
              <a:buSzPts val="1800"/>
              <a:buFont typeface="Courier New"/>
              <a:buNone/>
            </a:pPr>
            <a:r>
              <a:rPr lang="en-US" sz="1800" b="0" i="0" u="none" strike="noStrike" cap="none">
                <a:latin typeface="Courier New"/>
                <a:ea typeface="Courier New"/>
                <a:cs typeface="Courier New"/>
                <a:sym typeface="Courier New"/>
              </a:rPr>
              <a:t>Java's Bday day of the week: TUESDAY</a:t>
            </a:r>
            <a:endParaRPr/>
          </a:p>
          <a:p>
            <a:pPr marL="0" marR="0" lvl="3" indent="0" algn="l" rtl="0">
              <a:spcBef>
                <a:spcPts val="0"/>
              </a:spcBef>
              <a:spcAft>
                <a:spcPts val="0"/>
              </a:spcAft>
              <a:buSzPts val="1800"/>
              <a:buFont typeface="Courier New"/>
              <a:buNone/>
            </a:pPr>
            <a:r>
              <a:rPr lang="en-US" sz="1800" b="0" i="0" u="none" strike="noStrike" cap="none">
                <a:latin typeface="Courier New"/>
                <a:ea typeface="Courier New"/>
                <a:cs typeface="Courier New"/>
                <a:sym typeface="Courier New"/>
              </a:rPr>
              <a:t>The date a month from now: 2014-03-14</a:t>
            </a:r>
            <a:endParaRPr/>
          </a:p>
          <a:p>
            <a:pPr marL="0" marR="0" lvl="3" indent="0" algn="l" rtl="0">
              <a:spcBef>
                <a:spcPts val="0"/>
              </a:spcBef>
              <a:spcAft>
                <a:spcPts val="0"/>
              </a:spcAft>
              <a:buSzPts val="1800"/>
              <a:buFont typeface="Courier New"/>
              <a:buNone/>
            </a:pPr>
            <a:r>
              <a:rPr lang="en-US" sz="1800" b="0" i="0" u="none" strike="noStrike" cap="none">
                <a:latin typeface="Courier New"/>
                <a:ea typeface="Courier New"/>
                <a:cs typeface="Courier New"/>
                <a:sym typeface="Courier New"/>
              </a:rPr>
              <a:t>Next Tuesday's date: 2014-02-18</a:t>
            </a:r>
            <a:endParaRPr/>
          </a:p>
          <a:p>
            <a:pPr marL="0" marR="0" lvl="1" indent="0" algn="l" rtl="0">
              <a:spcBef>
                <a:spcPts val="0"/>
              </a:spcBef>
              <a:spcAft>
                <a:spcPts val="0"/>
              </a:spcAft>
              <a:buSzPts val="1800"/>
              <a:buFont typeface="Arial"/>
              <a:buNone/>
            </a:pPr>
            <a:endParaRPr sz="1800" b="0" i="0" u="none" strike="noStrike" cap="none"/>
          </a:p>
          <a:p>
            <a:pPr marL="0" marR="0" lvl="1" indent="0" algn="l" rtl="0">
              <a:spcBef>
                <a:spcPts val="0"/>
              </a:spcBef>
              <a:spcAft>
                <a:spcPts val="0"/>
              </a:spcAft>
              <a:buSzPts val="1800"/>
              <a:buFont typeface="Arial"/>
              <a:buNone/>
            </a:pPr>
            <a:endParaRPr sz="1800" b="0" i="0" u="none" strike="noStrike" cap="none"/>
          </a:p>
          <a:p>
            <a:pPr marL="0" marR="0" lvl="0" indent="0" algn="l" rtl="0">
              <a:spcBef>
                <a:spcPts val="0"/>
              </a:spcBef>
              <a:spcAft>
                <a:spcPts val="0"/>
              </a:spcAft>
              <a:buNone/>
            </a:pPr>
            <a:endParaRPr sz="1800" b="0" i="0" u="none" strike="noStrike" cap="none"/>
          </a:p>
        </p:txBody>
      </p:sp>
      <p:sp>
        <p:nvSpPr>
          <p:cNvPr id="2995" name="Google Shape;2995;g40a120c017_0_2374: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strike="noStrike" cap="none">
                <a:solidFill>
                  <a:srgbClr val="000000"/>
                </a:solidFill>
                <a:latin typeface="Arial"/>
                <a:ea typeface="Arial"/>
                <a:cs typeface="Arial"/>
                <a:sym typeface="Arial"/>
              </a:rPr>
              <a:t>Java SE 8 Programming   12 - </a:t>
            </a:r>
            <a:fld id="{00000000-1234-1234-1234-123412341234}" type="slidenum">
              <a:rPr lang="en-US" sz="1100" b="1" i="0" u="none" strike="noStrike" cap="none">
                <a:solidFill>
                  <a:srgbClr val="000000"/>
                </a:solidFill>
                <a:latin typeface="Arial"/>
                <a:ea typeface="Arial"/>
                <a:cs typeface="Arial"/>
                <a:sym typeface="Arial"/>
              </a:rPr>
              <a:t>323</a:t>
            </a:fld>
            <a:endParaRPr/>
          </a:p>
        </p:txBody>
      </p:sp>
    </p:spTree>
    <p:extLst>
      <p:ext uri="{BB962C8B-B14F-4D97-AF65-F5344CB8AC3E}">
        <p14:creationId xmlns:p14="http://schemas.microsoft.com/office/powerpoint/2010/main" val="3944933220"/>
      </p:ext>
    </p:extLst>
  </p:cSld>
  <p:clrMapOvr>
    <a:masterClrMapping/>
  </p:clrMapOvr>
</p:notes>
</file>

<file path=ppt/notesSlides/notesSlide3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3"/>
        <p:cNvGrpSpPr/>
        <p:nvPr/>
      </p:nvGrpSpPr>
      <p:grpSpPr>
        <a:xfrm>
          <a:off x="0" y="0"/>
          <a:ext cx="0" cy="0"/>
          <a:chOff x="0" y="0"/>
          <a:chExt cx="0" cy="0"/>
        </a:xfrm>
      </p:grpSpPr>
      <p:sp>
        <p:nvSpPr>
          <p:cNvPr id="3004" name="Google Shape;3004;g40a120c017_0_2383: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005" name="Google Shape;3005;g40a120c017_0_2383: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None/>
            </a:pPr>
            <a:endParaRPr sz="1800" b="0" i="0" u="none" strike="noStrike" cap="none"/>
          </a:p>
        </p:txBody>
      </p:sp>
      <p:sp>
        <p:nvSpPr>
          <p:cNvPr id="3006" name="Google Shape;3006;g40a120c017_0_2383: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strike="noStrike" cap="none">
                <a:solidFill>
                  <a:srgbClr val="000000"/>
                </a:solidFill>
                <a:latin typeface="Arial"/>
                <a:ea typeface="Arial"/>
                <a:cs typeface="Arial"/>
                <a:sym typeface="Arial"/>
              </a:rPr>
              <a:t>Java SE 8 Programming   12 - </a:t>
            </a:r>
            <a:fld id="{00000000-1234-1234-1234-123412341234}" type="slidenum">
              <a:rPr lang="en-US" sz="1100" b="1" i="0" u="none" strike="noStrike" cap="none">
                <a:solidFill>
                  <a:srgbClr val="000000"/>
                </a:solidFill>
                <a:latin typeface="Arial"/>
                <a:ea typeface="Arial"/>
                <a:cs typeface="Arial"/>
                <a:sym typeface="Arial"/>
              </a:rPr>
              <a:t>324</a:t>
            </a:fld>
            <a:endParaRPr/>
          </a:p>
        </p:txBody>
      </p:sp>
    </p:spTree>
    <p:extLst>
      <p:ext uri="{BB962C8B-B14F-4D97-AF65-F5344CB8AC3E}">
        <p14:creationId xmlns:p14="http://schemas.microsoft.com/office/powerpoint/2010/main" val="4188231388"/>
      </p:ext>
    </p:extLst>
  </p:cSld>
  <p:clrMapOvr>
    <a:masterClrMapping/>
  </p:clrMapOvr>
</p:notes>
</file>

<file path=ppt/notesSlides/notesSlide3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1"/>
        <p:cNvGrpSpPr/>
        <p:nvPr/>
      </p:nvGrpSpPr>
      <p:grpSpPr>
        <a:xfrm>
          <a:off x="0" y="0"/>
          <a:ext cx="0" cy="0"/>
          <a:chOff x="0" y="0"/>
          <a:chExt cx="0" cy="0"/>
        </a:xfrm>
      </p:grpSpPr>
      <p:sp>
        <p:nvSpPr>
          <p:cNvPr id="3012" name="Google Shape;3012;g40a120c017_0_2389: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013" name="Google Shape;3013;g40a120c017_0_2389: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Courier New"/>
              <a:buNone/>
            </a:pPr>
            <a:r>
              <a:rPr lang="en-US" sz="1800" b="0" i="0" u="none" strike="noStrike" cap="none">
                <a:latin typeface="Courier New"/>
                <a:ea typeface="Courier New"/>
                <a:cs typeface="Courier New"/>
                <a:sym typeface="Courier New"/>
              </a:rPr>
              <a:t>ChronoUnit</a:t>
            </a:r>
            <a:r>
              <a:rPr lang="en-US" sz="1800" b="0" i="0" u="none" strike="noStrike" cap="none"/>
              <a:t> is an </a:t>
            </a:r>
            <a:r>
              <a:rPr lang="en-US" sz="1800" b="0" i="0" u="none" strike="noStrike" cap="none">
                <a:latin typeface="Courier New"/>
                <a:ea typeface="Courier New"/>
                <a:cs typeface="Courier New"/>
                <a:sym typeface="Courier New"/>
              </a:rPr>
              <a:t>enum</a:t>
            </a:r>
            <a:r>
              <a:rPr lang="en-US" sz="1800" b="0" i="0" u="none" strike="noStrike" cap="none"/>
              <a:t> that holds time units, including </a:t>
            </a:r>
            <a:r>
              <a:rPr lang="en-US" sz="1800" b="0" i="0" u="none" strike="noStrike" cap="none">
                <a:latin typeface="Courier New"/>
                <a:ea typeface="Courier New"/>
                <a:cs typeface="Courier New"/>
                <a:sym typeface="Courier New"/>
              </a:rPr>
              <a:t>HALF_DAYS</a:t>
            </a:r>
            <a:r>
              <a:rPr lang="en-US" sz="1800" b="0" i="0" u="none" strike="noStrike" cap="none"/>
              <a:t>, </a:t>
            </a:r>
            <a:r>
              <a:rPr lang="en-US" sz="1800" b="0" i="0" u="none" strike="noStrike" cap="none">
                <a:latin typeface="Courier New"/>
                <a:ea typeface="Courier New"/>
                <a:cs typeface="Courier New"/>
                <a:sym typeface="Courier New"/>
              </a:rPr>
              <a:t>HOURS</a:t>
            </a:r>
            <a:r>
              <a:rPr lang="en-US" sz="1800" b="0" i="0" u="none" strike="noStrike" cap="none"/>
              <a:t>, </a:t>
            </a:r>
            <a:r>
              <a:rPr lang="en-US" sz="1800" b="0" i="0" u="none" strike="noStrike" cap="none">
                <a:latin typeface="Courier New"/>
                <a:ea typeface="Courier New"/>
                <a:cs typeface="Courier New"/>
                <a:sym typeface="Courier New"/>
              </a:rPr>
              <a:t>YEARS</a:t>
            </a:r>
            <a:r>
              <a:rPr lang="en-US" sz="1800" b="0" i="0" u="none" strike="noStrike" cap="none"/>
              <a:t>, and </a:t>
            </a:r>
            <a:r>
              <a:rPr lang="en-US" sz="1800" b="0" i="0" u="none" strike="noStrike" cap="none">
                <a:latin typeface="Courier New"/>
                <a:ea typeface="Courier New"/>
                <a:cs typeface="Courier New"/>
                <a:sym typeface="Courier New"/>
              </a:rPr>
              <a:t>WEEKS</a:t>
            </a:r>
            <a:r>
              <a:rPr lang="en-US" sz="1800" b="0" i="0" u="none" strike="noStrike" cap="none"/>
              <a:t>.</a:t>
            </a:r>
            <a:endParaRPr/>
          </a:p>
          <a:p>
            <a:pPr marL="0" marR="0" lvl="1" indent="0" algn="l" rtl="0">
              <a:spcBef>
                <a:spcPts val="0"/>
              </a:spcBef>
              <a:spcAft>
                <a:spcPts val="0"/>
              </a:spcAft>
              <a:buSzPts val="1800"/>
              <a:buFont typeface="Arial"/>
              <a:buNone/>
            </a:pPr>
            <a:r>
              <a:rPr lang="en-US" sz="1800" b="0" i="0" u="none" strike="noStrike" cap="none"/>
              <a:t>Sample output:</a:t>
            </a:r>
            <a:endParaRPr/>
          </a:p>
          <a:p>
            <a:pPr marL="0" marR="0" lvl="2" indent="0" algn="l" rtl="0">
              <a:spcBef>
                <a:spcPts val="0"/>
              </a:spcBef>
              <a:spcAft>
                <a:spcPts val="0"/>
              </a:spcAft>
              <a:buSzPts val="1800"/>
              <a:buFont typeface="Courier New"/>
              <a:buNone/>
            </a:pPr>
            <a:r>
              <a:rPr lang="en-US" sz="1800" b="0" i="0" u="none" strike="noStrike" cap="none">
                <a:latin typeface="Courier New"/>
                <a:ea typeface="Courier New"/>
                <a:cs typeface="Courier New"/>
                <a:sym typeface="Courier New"/>
              </a:rPr>
              <a:t>The time now is: 11:21:26.302</a:t>
            </a:r>
            <a:endParaRPr/>
          </a:p>
          <a:p>
            <a:pPr marL="0" marR="0" lvl="2" indent="0" algn="l" rtl="0">
              <a:spcBef>
                <a:spcPts val="0"/>
              </a:spcBef>
              <a:spcAft>
                <a:spcPts val="0"/>
              </a:spcAft>
              <a:buSzPts val="1800"/>
              <a:buFont typeface="Courier New"/>
              <a:buNone/>
            </a:pPr>
            <a:r>
              <a:rPr lang="en-US" sz="1800" b="0" i="0" u="none" strike="noStrike" cap="none">
                <a:latin typeface="Courier New"/>
                <a:ea typeface="Courier New"/>
                <a:cs typeface="Courier New"/>
                <a:sym typeface="Courier New"/>
              </a:rPr>
              <a:t>What time is it 1 hour 15 minutes from now? 12:36:26.302</a:t>
            </a:r>
            <a:endParaRPr/>
          </a:p>
          <a:p>
            <a:pPr marL="0" marR="0" lvl="2" indent="0" algn="l" rtl="0">
              <a:spcBef>
                <a:spcPts val="0"/>
              </a:spcBef>
              <a:spcAft>
                <a:spcPts val="0"/>
              </a:spcAft>
              <a:buSzPts val="1800"/>
              <a:buFont typeface="Courier New"/>
              <a:buNone/>
            </a:pPr>
            <a:r>
              <a:rPr lang="en-US" sz="1800" b="0" i="0" u="none" strike="noStrike" cap="none">
                <a:latin typeface="Courier New"/>
                <a:ea typeface="Courier New"/>
                <a:cs typeface="Courier New"/>
                <a:sym typeface="Courier New"/>
              </a:rPr>
              <a:t>Truncate the current time to minutes: 11:21</a:t>
            </a:r>
            <a:endParaRPr/>
          </a:p>
          <a:p>
            <a:pPr marL="0" marR="0" lvl="2" indent="0" algn="l" rtl="0">
              <a:spcBef>
                <a:spcPts val="0"/>
              </a:spcBef>
              <a:spcAft>
                <a:spcPts val="0"/>
              </a:spcAft>
              <a:buSzPts val="1800"/>
              <a:buFont typeface="Courier New"/>
              <a:buNone/>
            </a:pPr>
            <a:r>
              <a:rPr lang="en-US" sz="1800" b="0" i="0" u="none" strike="noStrike" cap="none">
                <a:latin typeface="Courier New"/>
                <a:ea typeface="Courier New"/>
                <a:cs typeface="Courier New"/>
                <a:sym typeface="Courier New"/>
              </a:rPr>
              <a:t>It is the 681th minute</a:t>
            </a:r>
            <a:endParaRPr/>
          </a:p>
          <a:p>
            <a:pPr marL="0" marR="0" lvl="2" indent="0" algn="l" rtl="0">
              <a:spcBef>
                <a:spcPts val="0"/>
              </a:spcBef>
              <a:spcAft>
                <a:spcPts val="0"/>
              </a:spcAft>
              <a:buSzPts val="1800"/>
              <a:buFont typeface="Courier New"/>
              <a:buNone/>
            </a:pPr>
            <a:r>
              <a:rPr lang="en-US" sz="1800" b="0" i="0" u="none" strike="noStrike" cap="none">
                <a:latin typeface="Courier New"/>
                <a:ea typeface="Courier New"/>
                <a:cs typeface="Courier New"/>
                <a:sym typeface="Courier New"/>
              </a:rPr>
              <a:t>Is lunch in my future? true</a:t>
            </a:r>
            <a:endParaRPr/>
          </a:p>
          <a:p>
            <a:pPr marL="0" marR="0" lvl="2" indent="0" algn="l" rtl="0">
              <a:spcBef>
                <a:spcPts val="0"/>
              </a:spcBef>
              <a:spcAft>
                <a:spcPts val="0"/>
              </a:spcAft>
              <a:buSzPts val="1800"/>
              <a:buFont typeface="Courier New"/>
              <a:buNone/>
            </a:pPr>
            <a:r>
              <a:rPr lang="en-US" sz="1800" b="0" i="0" u="none" strike="noStrike" cap="none">
                <a:latin typeface="Courier New"/>
                <a:ea typeface="Courier New"/>
                <a:cs typeface="Courier New"/>
                <a:sym typeface="Courier New"/>
              </a:rPr>
              <a:t>Minutes till lunch: 68</a:t>
            </a:r>
            <a:endParaRPr/>
          </a:p>
          <a:p>
            <a:pPr marL="0" marR="0" lvl="2" indent="0" algn="l" rtl="0">
              <a:spcBef>
                <a:spcPts val="0"/>
              </a:spcBef>
              <a:spcAft>
                <a:spcPts val="0"/>
              </a:spcAft>
              <a:buSzPts val="1800"/>
              <a:buFont typeface="Courier New"/>
              <a:buNone/>
            </a:pPr>
            <a:r>
              <a:rPr lang="en-US" sz="1800" b="0" i="0" u="none" strike="noStrike" cap="none">
                <a:latin typeface="Courier New"/>
                <a:ea typeface="Courier New"/>
                <a:cs typeface="Courier New"/>
                <a:sym typeface="Courier New"/>
              </a:rPr>
              <a:t>How many hours until bedtime? 9</a:t>
            </a:r>
            <a:endParaRPr/>
          </a:p>
        </p:txBody>
      </p:sp>
      <p:sp>
        <p:nvSpPr>
          <p:cNvPr id="3014" name="Google Shape;3014;g40a120c017_0_2389: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strike="noStrike" cap="none">
                <a:solidFill>
                  <a:srgbClr val="000000"/>
                </a:solidFill>
                <a:latin typeface="Arial"/>
                <a:ea typeface="Arial"/>
                <a:cs typeface="Arial"/>
                <a:sym typeface="Arial"/>
              </a:rPr>
              <a:t>Java SE 8 Programming   12 - </a:t>
            </a:r>
            <a:fld id="{00000000-1234-1234-1234-123412341234}" type="slidenum">
              <a:rPr lang="en-US" sz="1100" b="1" i="0" u="none" strike="noStrike" cap="none">
                <a:solidFill>
                  <a:srgbClr val="000000"/>
                </a:solidFill>
                <a:latin typeface="Arial"/>
                <a:ea typeface="Arial"/>
                <a:cs typeface="Arial"/>
                <a:sym typeface="Arial"/>
              </a:rPr>
              <a:t>325</a:t>
            </a:fld>
            <a:endParaRPr/>
          </a:p>
        </p:txBody>
      </p:sp>
    </p:spTree>
    <p:extLst>
      <p:ext uri="{BB962C8B-B14F-4D97-AF65-F5344CB8AC3E}">
        <p14:creationId xmlns:p14="http://schemas.microsoft.com/office/powerpoint/2010/main" val="2687874041"/>
      </p:ext>
    </p:extLst>
  </p:cSld>
  <p:clrMapOvr>
    <a:masterClrMapping/>
  </p:clrMapOvr>
</p:notes>
</file>

<file path=ppt/notesSlides/notesSlide3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0"/>
        <p:cNvGrpSpPr/>
        <p:nvPr/>
      </p:nvGrpSpPr>
      <p:grpSpPr>
        <a:xfrm>
          <a:off x="0" y="0"/>
          <a:ext cx="0" cy="0"/>
          <a:chOff x="0" y="0"/>
          <a:chExt cx="0" cy="0"/>
        </a:xfrm>
      </p:grpSpPr>
      <p:sp>
        <p:nvSpPr>
          <p:cNvPr id="3021" name="Google Shape;3021;g40a120c017_0_2396: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022" name="Google Shape;3022;g40a120c017_0_2396: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None/>
            </a:pPr>
            <a:endParaRPr sz="1800" b="0" i="0" u="none" strike="noStrike" cap="none"/>
          </a:p>
        </p:txBody>
      </p:sp>
      <p:sp>
        <p:nvSpPr>
          <p:cNvPr id="3023" name="Google Shape;3023;g40a120c017_0_2396: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strike="noStrike" cap="none">
                <a:solidFill>
                  <a:srgbClr val="000000"/>
                </a:solidFill>
                <a:latin typeface="Arial"/>
                <a:ea typeface="Arial"/>
                <a:cs typeface="Arial"/>
                <a:sym typeface="Arial"/>
              </a:rPr>
              <a:t>Java SE 8 Programming   12 - </a:t>
            </a:r>
            <a:fld id="{00000000-1234-1234-1234-123412341234}" type="slidenum">
              <a:rPr lang="en-US" sz="1100" b="1" i="0" u="none" strike="noStrike" cap="none">
                <a:solidFill>
                  <a:srgbClr val="000000"/>
                </a:solidFill>
                <a:latin typeface="Arial"/>
                <a:ea typeface="Arial"/>
                <a:cs typeface="Arial"/>
                <a:sym typeface="Arial"/>
              </a:rPr>
              <a:t>326</a:t>
            </a:fld>
            <a:endParaRPr/>
          </a:p>
        </p:txBody>
      </p:sp>
    </p:spTree>
    <p:extLst>
      <p:ext uri="{BB962C8B-B14F-4D97-AF65-F5344CB8AC3E}">
        <p14:creationId xmlns:p14="http://schemas.microsoft.com/office/powerpoint/2010/main" val="304308022"/>
      </p:ext>
    </p:extLst>
  </p:cSld>
  <p:clrMapOvr>
    <a:masterClrMapping/>
  </p:clrMapOvr>
</p:notes>
</file>

<file path=ppt/notesSlides/notesSlide3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8"/>
        <p:cNvGrpSpPr/>
        <p:nvPr/>
      </p:nvGrpSpPr>
      <p:grpSpPr>
        <a:xfrm>
          <a:off x="0" y="0"/>
          <a:ext cx="0" cy="0"/>
          <a:chOff x="0" y="0"/>
          <a:chExt cx="0" cy="0"/>
        </a:xfrm>
      </p:grpSpPr>
      <p:sp>
        <p:nvSpPr>
          <p:cNvPr id="3029" name="Google Shape;3029;g40a120c017_0_2402: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030" name="Google Shape;3030;g40a120c017_0_2402: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Sample output:</a:t>
            </a:r>
            <a:endParaRPr/>
          </a:p>
          <a:p>
            <a:pPr marL="0" marR="0" lvl="2" indent="0" algn="l" rtl="0">
              <a:spcBef>
                <a:spcPts val="0"/>
              </a:spcBef>
              <a:spcAft>
                <a:spcPts val="0"/>
              </a:spcAft>
              <a:buSzPts val="1800"/>
              <a:buFont typeface="Courier New"/>
              <a:buNone/>
            </a:pPr>
            <a:r>
              <a:rPr lang="en-US" sz="1800" b="0" i="0" u="none" strike="noStrike" cap="none">
                <a:latin typeface="Courier New"/>
                <a:ea typeface="Courier New"/>
                <a:cs typeface="Courier New"/>
                <a:sym typeface="Courier New"/>
              </a:rPr>
              <a:t>Meeting is on: 2014-03-21T13:30</a:t>
            </a:r>
            <a:endParaRPr/>
          </a:p>
          <a:p>
            <a:pPr marL="0" marR="0" lvl="2" indent="0" algn="l" rtl="0">
              <a:spcBef>
                <a:spcPts val="0"/>
              </a:spcBef>
              <a:spcAft>
                <a:spcPts val="0"/>
              </a:spcAft>
              <a:buSzPts val="1800"/>
              <a:buFont typeface="Courier New"/>
              <a:buNone/>
            </a:pPr>
            <a:r>
              <a:rPr lang="en-US" sz="1800" b="0" i="0" u="none" strike="noStrike" cap="none">
                <a:latin typeface="Courier New"/>
                <a:ea typeface="Courier New"/>
                <a:cs typeface="Courier New"/>
                <a:sym typeface="Courier New"/>
              </a:rPr>
              <a:t>Flight leaves: 2014-03-31T21:45</a:t>
            </a:r>
            <a:endParaRPr/>
          </a:p>
          <a:p>
            <a:pPr marL="0" marR="0" lvl="2" indent="0" algn="l" rtl="0">
              <a:spcBef>
                <a:spcPts val="0"/>
              </a:spcBef>
              <a:spcAft>
                <a:spcPts val="0"/>
              </a:spcAft>
              <a:buSzPts val="1800"/>
              <a:buFont typeface="Courier New"/>
              <a:buNone/>
            </a:pPr>
            <a:r>
              <a:rPr lang="en-US" sz="1800" b="0" i="0" u="none" strike="noStrike" cap="none">
                <a:latin typeface="Courier New"/>
                <a:ea typeface="Courier New"/>
                <a:cs typeface="Courier New"/>
                <a:sym typeface="Courier New"/>
              </a:rPr>
              <a:t>Course starts: 2014-03-24T09:00</a:t>
            </a:r>
            <a:endParaRPr/>
          </a:p>
          <a:p>
            <a:pPr marL="0" marR="0" lvl="2" indent="0" algn="l" rtl="0">
              <a:spcBef>
                <a:spcPts val="0"/>
              </a:spcBef>
              <a:spcAft>
                <a:spcPts val="0"/>
              </a:spcAft>
              <a:buSzPts val="1800"/>
              <a:buFont typeface="Courier New"/>
              <a:buNone/>
            </a:pPr>
            <a:r>
              <a:rPr lang="en-US" sz="1800" b="0" i="0" u="none" strike="noStrike" cap="none">
                <a:latin typeface="Courier New"/>
                <a:ea typeface="Courier New"/>
                <a:cs typeface="Courier New"/>
                <a:sym typeface="Courier New"/>
              </a:rPr>
              <a:t>Course ends:   2014-03-28T17:00</a:t>
            </a:r>
            <a:endParaRPr/>
          </a:p>
          <a:p>
            <a:pPr marL="0" marR="0" lvl="2" indent="0" algn="l" rtl="0">
              <a:spcBef>
                <a:spcPts val="0"/>
              </a:spcBef>
              <a:spcAft>
                <a:spcPts val="0"/>
              </a:spcAft>
              <a:buSzPts val="1800"/>
              <a:buFont typeface="Courier New"/>
              <a:buNone/>
            </a:pPr>
            <a:r>
              <a:rPr lang="en-US" sz="1800" b="0" i="0" u="none" strike="noStrike" cap="none">
                <a:latin typeface="Courier New"/>
                <a:ea typeface="Courier New"/>
                <a:cs typeface="Courier New"/>
                <a:sym typeface="Courier New"/>
              </a:rPr>
              <a:t>Course is:     40 hours long.</a:t>
            </a:r>
            <a:endParaRPr/>
          </a:p>
        </p:txBody>
      </p:sp>
      <p:sp>
        <p:nvSpPr>
          <p:cNvPr id="3031" name="Google Shape;3031;g40a120c017_0_2402: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strike="noStrike" cap="none">
                <a:solidFill>
                  <a:srgbClr val="000000"/>
                </a:solidFill>
                <a:latin typeface="Arial"/>
                <a:ea typeface="Arial"/>
                <a:cs typeface="Arial"/>
                <a:sym typeface="Arial"/>
              </a:rPr>
              <a:t>Java SE 8 Programming   12 - </a:t>
            </a:r>
            <a:fld id="{00000000-1234-1234-1234-123412341234}" type="slidenum">
              <a:rPr lang="en-US" sz="1100" b="1" i="0" u="none" strike="noStrike" cap="none">
                <a:solidFill>
                  <a:srgbClr val="000000"/>
                </a:solidFill>
                <a:latin typeface="Arial"/>
                <a:ea typeface="Arial"/>
                <a:cs typeface="Arial"/>
                <a:sym typeface="Arial"/>
              </a:rPr>
              <a:t>327</a:t>
            </a:fld>
            <a:endParaRPr/>
          </a:p>
        </p:txBody>
      </p:sp>
    </p:spTree>
    <p:extLst>
      <p:ext uri="{BB962C8B-B14F-4D97-AF65-F5344CB8AC3E}">
        <p14:creationId xmlns:p14="http://schemas.microsoft.com/office/powerpoint/2010/main" val="3849806495"/>
      </p:ext>
    </p:extLst>
  </p:cSld>
  <p:clrMapOvr>
    <a:masterClrMapping/>
  </p:clrMapOvr>
</p:notes>
</file>

<file path=ppt/notesSlides/notesSlide3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9"/>
        <p:cNvGrpSpPr/>
        <p:nvPr/>
      </p:nvGrpSpPr>
      <p:grpSpPr>
        <a:xfrm>
          <a:off x="0" y="0"/>
          <a:ext cx="0" cy="0"/>
          <a:chOff x="0" y="0"/>
          <a:chExt cx="0" cy="0"/>
        </a:xfrm>
      </p:grpSpPr>
      <p:sp>
        <p:nvSpPr>
          <p:cNvPr id="3040" name="Google Shape;3040;g40a120c017_0_2411: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041" name="Google Shape;3041;g40a120c017_0_2411: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2" indent="0" algn="l" rtl="0">
              <a:spcBef>
                <a:spcPts val="0"/>
              </a:spcBef>
              <a:spcAft>
                <a:spcPts val="0"/>
              </a:spcAft>
              <a:buSzPts val="1800"/>
              <a:buFont typeface="Arial"/>
              <a:buNone/>
            </a:pPr>
            <a:r>
              <a:rPr lang="en-US" sz="1800" b="0" i="0" u="none" strike="noStrike" cap="none"/>
              <a:t>Time zones are relative to the Coordinated Universal Time (UTC).</a:t>
            </a:r>
            <a:endParaRPr/>
          </a:p>
          <a:p>
            <a:pPr marL="0" marR="0" lvl="2" indent="0" algn="l" rtl="0">
              <a:spcBef>
                <a:spcPts val="0"/>
              </a:spcBef>
              <a:spcAft>
                <a:spcPts val="0"/>
              </a:spcAft>
              <a:buSzPts val="1800"/>
              <a:buFont typeface="Arial"/>
              <a:buNone/>
            </a:pPr>
            <a:r>
              <a:rPr lang="en-US" sz="1800" b="0" i="0" u="none" strike="noStrike" cap="none"/>
              <a:t>Time rules are based on the offset from UTC:</a:t>
            </a:r>
            <a:endParaRPr/>
          </a:p>
          <a:p>
            <a:pPr marL="0" marR="0" lvl="3" indent="0" algn="l" rtl="0">
              <a:spcBef>
                <a:spcPts val="0"/>
              </a:spcBef>
              <a:spcAft>
                <a:spcPts val="0"/>
              </a:spcAft>
              <a:buSzPts val="1800"/>
              <a:buFont typeface="Arial"/>
              <a:buNone/>
            </a:pPr>
            <a:r>
              <a:rPr lang="en-US" sz="1800" b="0" i="0" u="none" strike="noStrike" cap="none"/>
              <a:t>New York is UTC – 5 hours during standard time.</a:t>
            </a:r>
            <a:endParaRPr/>
          </a:p>
          <a:p>
            <a:pPr marL="0" marR="0" lvl="3" indent="0" algn="l" rtl="0">
              <a:spcBef>
                <a:spcPts val="0"/>
              </a:spcBef>
              <a:spcAft>
                <a:spcPts val="0"/>
              </a:spcAft>
              <a:buSzPts val="1800"/>
              <a:buFont typeface="Arial"/>
              <a:buNone/>
            </a:pPr>
            <a:r>
              <a:rPr lang="en-US" sz="1800" b="0" i="0" u="none" strike="noStrike" cap="none"/>
              <a:t>New York is UTC – 4 hours during daylight savings.</a:t>
            </a:r>
            <a:endParaRPr/>
          </a:p>
          <a:p>
            <a:pPr marL="0" marR="0" lvl="2" indent="0" algn="l" rtl="0">
              <a:spcBef>
                <a:spcPts val="0"/>
              </a:spcBef>
              <a:spcAft>
                <a:spcPts val="0"/>
              </a:spcAft>
              <a:buSzPts val="1800"/>
              <a:buFont typeface="Arial"/>
              <a:buNone/>
            </a:pPr>
            <a:r>
              <a:rPr lang="en-US" sz="1800" b="0" i="0" u="none" strike="noStrike" cap="none"/>
              <a:t>Daylight savings can change from year to year, and sometimes even in a single year.</a:t>
            </a:r>
            <a:endParaRPr/>
          </a:p>
          <a:p>
            <a:pPr marL="0" marR="0" lvl="3" indent="0" algn="l" rtl="0">
              <a:spcBef>
                <a:spcPts val="0"/>
              </a:spcBef>
              <a:spcAft>
                <a:spcPts val="0"/>
              </a:spcAft>
              <a:buSzPts val="1800"/>
              <a:buFont typeface="Arial"/>
              <a:buNone/>
            </a:pPr>
            <a:r>
              <a:rPr lang="en-US" sz="1800" b="0" i="0" u="none" strike="noStrike" cap="none"/>
              <a:t>USA DST started: 3/14/2010, 3/13/2011, 3/12/2012, 3/10/2013, 3/9/2014, and so on</a:t>
            </a:r>
            <a:endParaRPr/>
          </a:p>
          <a:p>
            <a:pPr marL="0" marR="0" lvl="3" indent="0" algn="l" rtl="0">
              <a:spcBef>
                <a:spcPts val="0"/>
              </a:spcBef>
              <a:spcAft>
                <a:spcPts val="0"/>
              </a:spcAft>
              <a:buSzPts val="1800"/>
              <a:buFont typeface="Arial"/>
              <a:buNone/>
            </a:pPr>
            <a:r>
              <a:rPr lang="en-US" sz="1800" b="0" i="0" u="none" strike="noStrike" cap="none"/>
              <a:t>Arizona does not recognize DST.</a:t>
            </a:r>
            <a:endParaRPr/>
          </a:p>
          <a:p>
            <a:pPr marL="0" marR="0" lvl="3" indent="0" algn="l" rtl="0">
              <a:spcBef>
                <a:spcPts val="0"/>
              </a:spcBef>
              <a:spcAft>
                <a:spcPts val="0"/>
              </a:spcAft>
              <a:buSzPts val="1800"/>
              <a:buFont typeface="Arial"/>
              <a:buNone/>
            </a:pPr>
            <a:r>
              <a:rPr lang="en-US" sz="1800" b="0" i="0" u="none" strike="noStrike" cap="none"/>
              <a:t>Egypt had two DST periods in 2010, and no DST changes since 2011.</a:t>
            </a:r>
            <a:endParaRPr/>
          </a:p>
          <a:p>
            <a:pPr marL="0" marR="0" lvl="0" indent="0" algn="l" rtl="0">
              <a:spcBef>
                <a:spcPts val="0"/>
              </a:spcBef>
              <a:spcAft>
                <a:spcPts val="0"/>
              </a:spcAft>
              <a:buNone/>
            </a:pPr>
            <a:endParaRPr sz="1800" b="0" i="0" u="none" strike="noStrike" cap="none"/>
          </a:p>
        </p:txBody>
      </p:sp>
      <p:sp>
        <p:nvSpPr>
          <p:cNvPr id="3042" name="Google Shape;3042;g40a120c017_0_2411: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strike="noStrike" cap="none">
                <a:solidFill>
                  <a:srgbClr val="000000"/>
                </a:solidFill>
                <a:latin typeface="Arial"/>
                <a:ea typeface="Arial"/>
                <a:cs typeface="Arial"/>
                <a:sym typeface="Arial"/>
              </a:rPr>
              <a:t>Java SE 8 Programming   12 - </a:t>
            </a:r>
            <a:fld id="{00000000-1234-1234-1234-123412341234}" type="slidenum">
              <a:rPr lang="en-US" sz="1100" b="1" i="0" u="none" strike="noStrike" cap="none">
                <a:solidFill>
                  <a:srgbClr val="000000"/>
                </a:solidFill>
                <a:latin typeface="Arial"/>
                <a:ea typeface="Arial"/>
                <a:cs typeface="Arial"/>
                <a:sym typeface="Arial"/>
              </a:rPr>
              <a:t>328</a:t>
            </a:fld>
            <a:endParaRPr/>
          </a:p>
        </p:txBody>
      </p:sp>
    </p:spTree>
    <p:extLst>
      <p:ext uri="{BB962C8B-B14F-4D97-AF65-F5344CB8AC3E}">
        <p14:creationId xmlns:p14="http://schemas.microsoft.com/office/powerpoint/2010/main" val="2137376662"/>
      </p:ext>
    </p:extLst>
  </p:cSld>
  <p:clrMapOvr>
    <a:masterClrMapping/>
  </p:clrMapOvr>
</p:notes>
</file>

<file path=ppt/notesSlides/notesSlide3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9"/>
        <p:cNvGrpSpPr/>
        <p:nvPr/>
      </p:nvGrpSpPr>
      <p:grpSpPr>
        <a:xfrm>
          <a:off x="0" y="0"/>
          <a:ext cx="0" cy="0"/>
          <a:chOff x="0" y="0"/>
          <a:chExt cx="0" cy="0"/>
        </a:xfrm>
      </p:grpSpPr>
      <p:sp>
        <p:nvSpPr>
          <p:cNvPr id="3050" name="Google Shape;3050;g40a120c017_0_2419: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051" name="Google Shape;3051;g40a120c017_0_2419: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Greenwich Mean Time (GMT) was previously used as the world standard time based on the average day observed at the Greenwich Observatory (in the suburbs of London).</a:t>
            </a:r>
            <a:endParaRPr/>
          </a:p>
          <a:p>
            <a:pPr marL="0" marR="0" lvl="1" indent="0" algn="l" rtl="0">
              <a:spcBef>
                <a:spcPts val="0"/>
              </a:spcBef>
              <a:spcAft>
                <a:spcPts val="0"/>
              </a:spcAft>
              <a:buSzPts val="1800"/>
              <a:buFont typeface="Arial"/>
              <a:buNone/>
            </a:pPr>
            <a:r>
              <a:rPr lang="en-US" sz="1800" b="0" i="0" u="none" strike="noStrike" cap="none"/>
              <a:t>Note that some time changes occur at midnight, which means that you cannot use midnight in a date, because some countries do not have a midnight during changes to DST.</a:t>
            </a:r>
            <a:endParaRPr/>
          </a:p>
        </p:txBody>
      </p:sp>
      <p:sp>
        <p:nvSpPr>
          <p:cNvPr id="3052" name="Google Shape;3052;g40a120c017_0_2419: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strike="noStrike" cap="none">
                <a:solidFill>
                  <a:srgbClr val="000000"/>
                </a:solidFill>
                <a:latin typeface="Arial"/>
                <a:ea typeface="Arial"/>
                <a:cs typeface="Arial"/>
                <a:sym typeface="Arial"/>
              </a:rPr>
              <a:t>Java SE 8 Programming   12 - </a:t>
            </a:r>
            <a:fld id="{00000000-1234-1234-1234-123412341234}" type="slidenum">
              <a:rPr lang="en-US" sz="1100" b="1" i="0" u="none" strike="noStrike" cap="none">
                <a:solidFill>
                  <a:srgbClr val="000000"/>
                </a:solidFill>
                <a:latin typeface="Arial"/>
                <a:ea typeface="Arial"/>
                <a:cs typeface="Arial"/>
                <a:sym typeface="Arial"/>
              </a:rPr>
              <a:t>329</a:t>
            </a:fld>
            <a:endParaRPr/>
          </a:p>
        </p:txBody>
      </p:sp>
    </p:spTree>
    <p:extLst>
      <p:ext uri="{BB962C8B-B14F-4D97-AF65-F5344CB8AC3E}">
        <p14:creationId xmlns:p14="http://schemas.microsoft.com/office/powerpoint/2010/main" val="578676658"/>
      </p:ext>
    </p:extLst>
  </p:cSld>
  <p:clrMapOvr>
    <a:masterClrMapping/>
  </p:clrMapOvr>
</p:notes>
</file>

<file path=ppt/notesSlides/notesSlide3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1"/>
        <p:cNvGrpSpPr/>
        <p:nvPr/>
      </p:nvGrpSpPr>
      <p:grpSpPr>
        <a:xfrm>
          <a:off x="0" y="0"/>
          <a:ext cx="0" cy="0"/>
          <a:chOff x="0" y="0"/>
          <a:chExt cx="0" cy="0"/>
        </a:xfrm>
      </p:grpSpPr>
      <p:sp>
        <p:nvSpPr>
          <p:cNvPr id="3062" name="Google Shape;3062;g40a120c017_0_2429: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063" name="Google Shape;3063;g40a120c017_0_2429: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The relationship between these objects is that a </a:t>
            </a:r>
            <a:r>
              <a:rPr lang="en-US" sz="1800" b="0" i="0" u="none" strike="noStrike" cap="none">
                <a:latin typeface="Courier New"/>
                <a:ea typeface="Courier New"/>
                <a:cs typeface="Courier New"/>
                <a:sym typeface="Courier New"/>
              </a:rPr>
              <a:t>ZoneId</a:t>
            </a:r>
            <a:r>
              <a:rPr lang="en-US" sz="1800" b="0" i="0" u="none" strike="noStrike" cap="none"/>
              <a:t> is a specific time zone that falls within a </a:t>
            </a:r>
            <a:r>
              <a:rPr lang="en-US" sz="1800" b="0" i="0" u="none" strike="noStrike" cap="none">
                <a:latin typeface="Courier New"/>
                <a:ea typeface="Courier New"/>
                <a:cs typeface="Courier New"/>
                <a:sym typeface="Courier New"/>
              </a:rPr>
              <a:t>ZoneOffset</a:t>
            </a:r>
            <a:r>
              <a:rPr lang="en-US" sz="1800" b="0" i="0" u="none" strike="noStrike" cap="none"/>
              <a:t>. </a:t>
            </a:r>
            <a:r>
              <a:rPr lang="en-US" sz="1800" b="0" i="0" u="none" strike="noStrike" cap="none">
                <a:latin typeface="Courier New"/>
                <a:ea typeface="Courier New"/>
                <a:cs typeface="Courier New"/>
                <a:sym typeface="Courier New"/>
              </a:rPr>
              <a:t>ZoneRules</a:t>
            </a:r>
            <a:r>
              <a:rPr lang="en-US" sz="1800" b="0" i="0" u="none" strike="noStrike" cap="none"/>
              <a:t> are used with a </a:t>
            </a:r>
            <a:r>
              <a:rPr lang="en-US" sz="1800" b="0" i="0" u="none" strike="noStrike" cap="none">
                <a:latin typeface="Courier New"/>
                <a:ea typeface="Courier New"/>
                <a:cs typeface="Courier New"/>
                <a:sym typeface="Courier New"/>
              </a:rPr>
              <a:t>ZoneId</a:t>
            </a:r>
            <a:r>
              <a:rPr lang="en-US" sz="1800" b="0" i="0" u="none" strike="noStrike" cap="none"/>
              <a:t> to determine changes in the </a:t>
            </a:r>
            <a:r>
              <a:rPr lang="en-US" sz="1800" b="0" i="0" u="none" strike="noStrike" cap="none">
                <a:latin typeface="Courier New"/>
                <a:ea typeface="Courier New"/>
                <a:cs typeface="Courier New"/>
                <a:sym typeface="Courier New"/>
              </a:rPr>
              <a:t>ZoneOffset</a:t>
            </a:r>
            <a:r>
              <a:rPr lang="en-US" sz="1800" b="0" i="0" u="none" strike="noStrike" cap="none"/>
              <a:t> based on the specific date and daylight savings time changes.</a:t>
            </a:r>
            <a:endParaRPr/>
          </a:p>
        </p:txBody>
      </p:sp>
      <p:sp>
        <p:nvSpPr>
          <p:cNvPr id="3064" name="Google Shape;3064;g40a120c017_0_2429: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12 - </a:t>
            </a:r>
            <a:fld id="{00000000-1234-1234-1234-123412341234}" type="slidenum">
              <a:rPr lang="en-US" sz="1100" b="1" i="0" u="none">
                <a:solidFill>
                  <a:srgbClr val="000000"/>
                </a:solidFill>
                <a:latin typeface="Arial"/>
                <a:ea typeface="Arial"/>
                <a:cs typeface="Arial"/>
                <a:sym typeface="Arial"/>
              </a:rPr>
              <a:t>330</a:t>
            </a:fld>
            <a:endParaRPr/>
          </a:p>
        </p:txBody>
      </p:sp>
    </p:spTree>
    <p:extLst>
      <p:ext uri="{BB962C8B-B14F-4D97-AF65-F5344CB8AC3E}">
        <p14:creationId xmlns:p14="http://schemas.microsoft.com/office/powerpoint/2010/main" val="400871490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p15: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97" name="Google Shape;197;p15:notes"/>
          <p:cNvSpPr txBox="1">
            <a:spLocks noGrp="1"/>
          </p:cNvSpPr>
          <p:nvPr>
            <p:ph type="body" idx="1"/>
          </p:nvPr>
        </p:nvSpPr>
        <p:spPr>
          <a:xfrm>
            <a:off x="547687" y="5278437"/>
            <a:ext cx="5942012" cy="3198812"/>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A </a:t>
            </a:r>
            <a:r>
              <a:rPr lang="en-US" sz="1800" b="0" i="0" u="none" strike="noStrike" cap="none">
                <a:latin typeface="Courier New"/>
                <a:ea typeface="Courier New"/>
                <a:cs typeface="Courier New"/>
                <a:sym typeface="Courier New"/>
              </a:rPr>
              <a:t>switch</a:t>
            </a:r>
            <a:r>
              <a:rPr lang="en-US" sz="1800" b="0" i="0" u="none" strike="noStrike" cap="none"/>
              <a:t> statement  is used to compare the value of a variable with multiple values. For each of these values, you can define a set of statements to execute. The </a:t>
            </a:r>
            <a:r>
              <a:rPr lang="en-US" sz="1800" b="0" i="0" u="none" strike="noStrike" cap="none">
                <a:latin typeface="Courier New"/>
                <a:ea typeface="Courier New"/>
                <a:cs typeface="Courier New"/>
                <a:sym typeface="Courier New"/>
              </a:rPr>
              <a:t>switch</a:t>
            </a:r>
            <a:r>
              <a:rPr lang="en-US" sz="1800" b="0" i="0" u="none" strike="noStrike" cap="none"/>
              <a:t> statement evaluates its expression, then executes all statements that follow the matching </a:t>
            </a:r>
            <a:r>
              <a:rPr lang="en-US" sz="1800" b="0" i="0" u="none" strike="noStrike" cap="none">
                <a:latin typeface="Courier New"/>
                <a:ea typeface="Courier New"/>
                <a:cs typeface="Courier New"/>
                <a:sym typeface="Courier New"/>
              </a:rPr>
              <a:t>case</a:t>
            </a:r>
            <a:r>
              <a:rPr lang="en-US" sz="1800" b="0" i="0" u="none" strike="noStrike" cap="none"/>
              <a:t> label. Each </a:t>
            </a:r>
            <a:r>
              <a:rPr lang="en-US" sz="1800" b="0" i="0" u="none" strike="noStrike" cap="none">
                <a:latin typeface="Courier New"/>
                <a:ea typeface="Courier New"/>
                <a:cs typeface="Courier New"/>
                <a:sym typeface="Courier New"/>
              </a:rPr>
              <a:t>break</a:t>
            </a:r>
            <a:r>
              <a:rPr lang="en-US" sz="1800" b="0" i="0" u="none" strike="noStrike" cap="none"/>
              <a:t> statement terminates the enclosing </a:t>
            </a:r>
            <a:r>
              <a:rPr lang="en-US" sz="1800" b="0" i="0" u="none" strike="noStrike" cap="none">
                <a:latin typeface="Courier New"/>
                <a:ea typeface="Courier New"/>
                <a:cs typeface="Courier New"/>
                <a:sym typeface="Courier New"/>
              </a:rPr>
              <a:t>switch</a:t>
            </a:r>
            <a:r>
              <a:rPr lang="en-US" sz="1800" b="0" i="0" u="none" strike="noStrike" cap="none"/>
              <a:t> statement. The </a:t>
            </a:r>
            <a:r>
              <a:rPr lang="en-US" sz="1800" b="0" i="0" u="none" strike="noStrike" cap="none">
                <a:latin typeface="Courier New"/>
                <a:ea typeface="Courier New"/>
                <a:cs typeface="Courier New"/>
                <a:sym typeface="Courier New"/>
              </a:rPr>
              <a:t>break</a:t>
            </a:r>
            <a:r>
              <a:rPr lang="en-US" sz="1800" b="0" i="0" u="none" strike="noStrike" cap="none"/>
              <a:t> statements are necessary because without them, statements in</a:t>
            </a:r>
            <a:r>
              <a:rPr lang="en-US" sz="1800" b="0" i="0" u="none" strike="noStrike" cap="none">
                <a:latin typeface="Courier New"/>
                <a:ea typeface="Courier New"/>
                <a:cs typeface="Courier New"/>
                <a:sym typeface="Courier New"/>
              </a:rPr>
              <a:t> switch</a:t>
            </a:r>
            <a:r>
              <a:rPr lang="en-US" sz="1800" b="0" i="0" u="none" strike="noStrike" cap="none"/>
              <a:t> blocks </a:t>
            </a:r>
            <a:r>
              <a:rPr lang="en-US" sz="1800" b="0" i="1" u="none" strike="noStrike" cap="none"/>
              <a:t>fall through</a:t>
            </a:r>
            <a:r>
              <a:rPr lang="en-US" sz="1800" b="0" i="0" u="none" strike="noStrike" cap="none"/>
              <a:t>: All statements after the matching </a:t>
            </a:r>
            <a:r>
              <a:rPr lang="en-US" sz="1800" b="0" i="0" u="none" strike="noStrike" cap="none">
                <a:latin typeface="Courier New"/>
                <a:ea typeface="Courier New"/>
                <a:cs typeface="Courier New"/>
                <a:sym typeface="Courier New"/>
              </a:rPr>
              <a:t>case</a:t>
            </a:r>
            <a:r>
              <a:rPr lang="en-US" sz="1800" b="0" i="0" u="none" strike="noStrike" cap="none"/>
              <a:t> label are executed in sequence, regardless of the expression of subsequent </a:t>
            </a:r>
            <a:r>
              <a:rPr lang="en-US" sz="1800" b="0" i="0" u="none" strike="noStrike" cap="none">
                <a:latin typeface="Courier New"/>
                <a:ea typeface="Courier New"/>
                <a:cs typeface="Courier New"/>
                <a:sym typeface="Courier New"/>
              </a:rPr>
              <a:t>case</a:t>
            </a:r>
            <a:r>
              <a:rPr lang="en-US" sz="1800" b="0" i="0" u="none" strike="noStrike" cap="none"/>
              <a:t> labels, until a </a:t>
            </a:r>
            <a:r>
              <a:rPr lang="en-US" sz="1800" b="0" i="0" u="none" strike="noStrike" cap="none">
                <a:latin typeface="Courier New"/>
                <a:ea typeface="Courier New"/>
                <a:cs typeface="Courier New"/>
                <a:sym typeface="Courier New"/>
              </a:rPr>
              <a:t>break</a:t>
            </a:r>
            <a:r>
              <a:rPr lang="en-US" sz="1800" b="0" i="0" u="none" strike="noStrike" cap="none"/>
              <a:t> statement is encountered.</a:t>
            </a:r>
            <a:endParaRPr/>
          </a:p>
          <a:p>
            <a:pPr marL="0" marR="0" lvl="1" indent="0" algn="l" rtl="0">
              <a:spcBef>
                <a:spcPts val="0"/>
              </a:spcBef>
              <a:spcAft>
                <a:spcPts val="0"/>
              </a:spcAft>
              <a:buSzPts val="1800"/>
              <a:buFont typeface="Arial"/>
              <a:buNone/>
            </a:pPr>
            <a:r>
              <a:rPr lang="en-US" sz="1800" b="1" i="0" u="none" strike="noStrike" cap="none"/>
              <a:t>Note:</a:t>
            </a:r>
            <a:r>
              <a:rPr lang="en-US" sz="1800" b="0" i="0" u="none" strike="noStrike" cap="none"/>
              <a:t> Deciding whether to use</a:t>
            </a:r>
            <a:r>
              <a:rPr lang="en-US" sz="1800" b="0" i="0" u="none" strike="noStrike" cap="none">
                <a:latin typeface="Courier New"/>
                <a:ea typeface="Courier New"/>
                <a:cs typeface="Courier New"/>
                <a:sym typeface="Courier New"/>
              </a:rPr>
              <a:t> if-then-else</a:t>
            </a:r>
            <a:r>
              <a:rPr lang="en-US" sz="1800" b="0" i="0" u="none" strike="noStrike" cap="none"/>
              <a:t> statements or a </a:t>
            </a:r>
            <a:r>
              <a:rPr lang="en-US" sz="1800" b="0" i="0" u="none" strike="noStrike" cap="none">
                <a:latin typeface="Courier New"/>
                <a:ea typeface="Courier New"/>
                <a:cs typeface="Courier New"/>
                <a:sym typeface="Courier New"/>
              </a:rPr>
              <a:t>switch</a:t>
            </a:r>
            <a:r>
              <a:rPr lang="en-US" sz="1800" b="0" i="0" u="none" strike="noStrike" cap="none"/>
              <a:t> statement is based on readability and the expression that the statement is testing. An </a:t>
            </a:r>
            <a:r>
              <a:rPr lang="en-US" sz="1800" b="0" i="0" u="none" strike="noStrike" cap="none">
                <a:latin typeface="Courier New"/>
                <a:ea typeface="Courier New"/>
                <a:cs typeface="Courier New"/>
                <a:sym typeface="Courier New"/>
              </a:rPr>
              <a:t>if-then-else</a:t>
            </a:r>
            <a:r>
              <a:rPr lang="en-US" sz="1800" b="0" i="0" u="none" strike="noStrike" cap="none"/>
              <a:t> statement can test expressions based on ranges of values or conditions, whereas a</a:t>
            </a:r>
            <a:r>
              <a:rPr lang="en-US" sz="1800" b="0" i="0" u="none" strike="noStrike" cap="none">
                <a:latin typeface="Courier New"/>
                <a:ea typeface="Courier New"/>
                <a:cs typeface="Courier New"/>
                <a:sym typeface="Courier New"/>
              </a:rPr>
              <a:t> switch</a:t>
            </a:r>
            <a:r>
              <a:rPr lang="en-US" sz="1800" b="0" i="0" u="none" strike="noStrike" cap="none"/>
              <a:t> statement tests expressions based only on a single integer, character, enumerated value, or </a:t>
            </a:r>
            <a:r>
              <a:rPr lang="en-US" sz="1800" b="0" i="0" u="none" strike="noStrike" cap="none">
                <a:latin typeface="Courier New"/>
                <a:ea typeface="Courier New"/>
                <a:cs typeface="Courier New"/>
                <a:sym typeface="Courier New"/>
              </a:rPr>
              <a:t>String</a:t>
            </a:r>
            <a:r>
              <a:rPr lang="en-US" sz="1800" b="0" i="0" u="none" strike="noStrike" cap="none"/>
              <a:t> object.</a:t>
            </a:r>
            <a:endParaRPr/>
          </a:p>
          <a:p>
            <a:pPr marL="0" marR="0" lvl="1" indent="0" algn="l" rtl="0">
              <a:spcBef>
                <a:spcPts val="0"/>
              </a:spcBef>
              <a:spcAft>
                <a:spcPts val="0"/>
              </a:spcAft>
              <a:buSzPts val="1800"/>
              <a:buFont typeface="Arial"/>
              <a:buNone/>
            </a:pPr>
            <a:r>
              <a:rPr lang="en-US" sz="1800" b="0" i="0" u="none" strike="noStrike" cap="none"/>
              <a:t>In Java SE 7 and later, you can use a </a:t>
            </a:r>
            <a:r>
              <a:rPr lang="en-US" sz="1800" b="0" i="0" u="none" strike="noStrike" cap="none">
                <a:latin typeface="Courier New"/>
                <a:ea typeface="Courier New"/>
                <a:cs typeface="Courier New"/>
                <a:sym typeface="Courier New"/>
              </a:rPr>
              <a:t>String</a:t>
            </a:r>
            <a:r>
              <a:rPr lang="en-US" sz="1800" b="0" i="0" u="none" strike="noStrike" cap="none"/>
              <a:t> object in the </a:t>
            </a:r>
            <a:r>
              <a:rPr lang="en-US" sz="1800" b="0" i="0" u="none" strike="noStrike" cap="none">
                <a:latin typeface="Courier New"/>
                <a:ea typeface="Courier New"/>
                <a:cs typeface="Courier New"/>
                <a:sym typeface="Courier New"/>
              </a:rPr>
              <a:t>switch</a:t>
            </a:r>
            <a:r>
              <a:rPr lang="en-US" sz="1800" b="0" i="0" u="none" strike="noStrike" cap="none"/>
              <a:t> statement's expression. The code snippet in the slide demonstrates using Strings in the </a:t>
            </a:r>
            <a:r>
              <a:rPr lang="en-US" sz="1800" b="0" i="0" u="none" strike="noStrike" cap="none">
                <a:latin typeface="Courier New"/>
                <a:ea typeface="Courier New"/>
                <a:cs typeface="Courier New"/>
                <a:sym typeface="Courier New"/>
              </a:rPr>
              <a:t>switch</a:t>
            </a:r>
            <a:r>
              <a:rPr lang="en-US" sz="1800" b="0" i="0" u="none" strike="noStrike" cap="none"/>
              <a:t> statement.</a:t>
            </a:r>
            <a:endParaRPr/>
          </a:p>
          <a:p>
            <a:pPr marL="0" marR="0" lvl="1" indent="0" algn="l" rtl="0">
              <a:spcBef>
                <a:spcPts val="0"/>
              </a:spcBef>
              <a:spcAft>
                <a:spcPts val="0"/>
              </a:spcAft>
              <a:buSzPts val="1800"/>
              <a:buFont typeface="Arial"/>
              <a:buNone/>
            </a:pPr>
            <a:endParaRPr sz="1800" b="0" i="0" u="none" strike="noStrike" cap="none"/>
          </a:p>
          <a:p>
            <a:pPr marL="0" marR="0" lvl="0" indent="0" algn="l" rtl="0">
              <a:spcBef>
                <a:spcPts val="0"/>
              </a:spcBef>
              <a:spcAft>
                <a:spcPts val="0"/>
              </a:spcAft>
              <a:buNone/>
            </a:pPr>
            <a:endParaRPr sz="1800" b="0" i="0" u="none" strike="noStrike" cap="none"/>
          </a:p>
        </p:txBody>
      </p:sp>
      <p:sp>
        <p:nvSpPr>
          <p:cNvPr id="198" name="Google Shape;198;p15:notes"/>
          <p:cNvSpPr txBox="1"/>
          <p:nvPr/>
        </p:nvSpPr>
        <p:spPr>
          <a:xfrm>
            <a:off x="457200" y="8791575"/>
            <a:ext cx="607695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2 - </a:t>
            </a:r>
            <a:fld id="{00000000-1234-1234-1234-123412341234}" type="slidenum">
              <a:rPr lang="en-US" sz="1100" b="1" i="0" u="none">
                <a:solidFill>
                  <a:srgbClr val="000000"/>
                </a:solidFill>
                <a:latin typeface="Arial"/>
                <a:ea typeface="Arial"/>
                <a:cs typeface="Arial"/>
                <a:sym typeface="Arial"/>
              </a:rPr>
              <a:t>34</a:t>
            </a:fld>
            <a:endParaRPr/>
          </a:p>
        </p:txBody>
      </p:sp>
    </p:spTree>
    <p:extLst>
      <p:ext uri="{BB962C8B-B14F-4D97-AF65-F5344CB8AC3E}">
        <p14:creationId xmlns:p14="http://schemas.microsoft.com/office/powerpoint/2010/main" val="3222957331"/>
      </p:ext>
    </p:extLst>
  </p:cSld>
  <p:clrMapOvr>
    <a:masterClrMapping/>
  </p:clrMapOvr>
</p:notes>
</file>

<file path=ppt/notesSlides/notesSlide3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1"/>
        <p:cNvGrpSpPr/>
        <p:nvPr/>
      </p:nvGrpSpPr>
      <p:grpSpPr>
        <a:xfrm>
          <a:off x="0" y="0"/>
          <a:ext cx="0" cy="0"/>
          <a:chOff x="0" y="0"/>
          <a:chExt cx="0" cy="0"/>
        </a:xfrm>
      </p:grpSpPr>
      <p:sp>
        <p:nvSpPr>
          <p:cNvPr id="3072" name="Google Shape;3072;g40a120c017_0_2437: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073" name="Google Shape;3073;g40a120c017_0_2437: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None/>
            </a:pPr>
            <a:endParaRPr sz="1800" b="0" i="0" u="none" strike="noStrike" cap="none"/>
          </a:p>
        </p:txBody>
      </p:sp>
      <p:sp>
        <p:nvSpPr>
          <p:cNvPr id="3074" name="Google Shape;3074;g40a120c017_0_2437: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12 - </a:t>
            </a:r>
            <a:fld id="{00000000-1234-1234-1234-123412341234}" type="slidenum">
              <a:rPr lang="en-US" sz="1100" b="1" i="0" u="none">
                <a:solidFill>
                  <a:srgbClr val="000000"/>
                </a:solidFill>
                <a:latin typeface="Arial"/>
                <a:ea typeface="Arial"/>
                <a:cs typeface="Arial"/>
                <a:sym typeface="Arial"/>
              </a:rPr>
              <a:t>331</a:t>
            </a:fld>
            <a:endParaRPr/>
          </a:p>
        </p:txBody>
      </p:sp>
    </p:spTree>
    <p:extLst>
      <p:ext uri="{BB962C8B-B14F-4D97-AF65-F5344CB8AC3E}">
        <p14:creationId xmlns:p14="http://schemas.microsoft.com/office/powerpoint/2010/main" val="3781982269"/>
      </p:ext>
    </p:extLst>
  </p:cSld>
  <p:clrMapOvr>
    <a:masterClrMapping/>
  </p:clrMapOvr>
</p:notes>
</file>

<file path=ppt/notesSlides/notesSlide3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2"/>
        <p:cNvGrpSpPr/>
        <p:nvPr/>
      </p:nvGrpSpPr>
      <p:grpSpPr>
        <a:xfrm>
          <a:off x="0" y="0"/>
          <a:ext cx="0" cy="0"/>
          <a:chOff x="0" y="0"/>
          <a:chExt cx="0" cy="0"/>
        </a:xfrm>
      </p:grpSpPr>
      <p:sp>
        <p:nvSpPr>
          <p:cNvPr id="3083" name="Google Shape;3083;g40a120c017_0_2446: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084" name="Google Shape;3084;g40a120c017_0_2446: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Likewise, the overlaps are also handled in the same way:</a:t>
            </a:r>
            <a:endParaRPr/>
          </a:p>
          <a:p>
            <a:pPr marL="0" marR="0" lvl="1" indent="0" algn="l" rtl="0">
              <a:spcBef>
                <a:spcPts val="0"/>
              </a:spcBef>
              <a:spcAft>
                <a:spcPts val="0"/>
              </a:spcAft>
              <a:buSzPts val="1800"/>
              <a:buFont typeface="Courier New"/>
              <a:buNone/>
            </a:pPr>
            <a:r>
              <a:rPr lang="en-US" sz="1800" b="0" i="0" u="none" strike="noStrike" cap="none">
                <a:latin typeface="Courier New"/>
                <a:ea typeface="Courier New"/>
                <a:cs typeface="Courier New"/>
                <a:sym typeface="Courier New"/>
              </a:rPr>
              <a:t> // DST Ends November 2nd, 2014</a:t>
            </a:r>
            <a:endParaRPr/>
          </a:p>
          <a:p>
            <a:pPr marL="0" marR="0" lvl="1" indent="0" algn="l" rtl="0">
              <a:spcBef>
                <a:spcPts val="0"/>
              </a:spcBef>
              <a:spcAft>
                <a:spcPts val="0"/>
              </a:spcAft>
              <a:buSzPts val="1800"/>
              <a:buFont typeface="Courier New"/>
              <a:buNone/>
            </a:pPr>
            <a:r>
              <a:rPr lang="en-US" sz="1800" b="0" i="0" u="none" strike="noStrike" cap="none">
                <a:latin typeface="Courier New"/>
                <a:ea typeface="Courier New"/>
                <a:cs typeface="Courier New"/>
                <a:sym typeface="Courier New"/>
              </a:rPr>
              <a:t> meetDate = LocalDate.of(2104, NOVEMBER, 1);</a:t>
            </a:r>
            <a:endParaRPr/>
          </a:p>
          <a:p>
            <a:pPr marL="0" marR="0" lvl="1" indent="0" algn="l" rtl="0">
              <a:spcBef>
                <a:spcPts val="0"/>
              </a:spcBef>
              <a:spcAft>
                <a:spcPts val="0"/>
              </a:spcAft>
              <a:buSzPts val="1800"/>
              <a:buFont typeface="Courier New"/>
              <a:buNone/>
            </a:pPr>
            <a:r>
              <a:rPr lang="en-US" sz="1800" b="0" i="0" u="none" strike="noStrike" cap="none">
                <a:latin typeface="Courier New"/>
                <a:ea typeface="Courier New"/>
                <a:cs typeface="Courier New"/>
                <a:sym typeface="Courier New"/>
              </a:rPr>
              <a:t> meeting = ZonedDateTime.of(meetDate, meetTime, USEast);</a:t>
            </a:r>
            <a:endParaRPr/>
          </a:p>
          <a:p>
            <a:pPr marL="0" marR="0" lvl="1" indent="0" algn="l" rtl="0">
              <a:spcBef>
                <a:spcPts val="0"/>
              </a:spcBef>
              <a:spcAft>
                <a:spcPts val="0"/>
              </a:spcAft>
              <a:buSzPts val="1800"/>
              <a:buFont typeface="Courier New"/>
              <a:buNone/>
            </a:pPr>
            <a:r>
              <a:rPr lang="en-US" sz="1800" b="0" i="0" u="none" strike="noStrike" cap="none">
                <a:latin typeface="Courier New"/>
                <a:ea typeface="Courier New"/>
                <a:cs typeface="Courier New"/>
                <a:sym typeface="Courier New"/>
              </a:rPr>
              <a:t> System.out.println("meeting time:     " + meeting);</a:t>
            </a:r>
            <a:endParaRPr/>
          </a:p>
          <a:p>
            <a:pPr marL="0" marR="0" lvl="1" indent="0" algn="l" rtl="0">
              <a:spcBef>
                <a:spcPts val="0"/>
              </a:spcBef>
              <a:spcAft>
                <a:spcPts val="0"/>
              </a:spcAft>
              <a:buSzPts val="1800"/>
              <a:buFont typeface="Courier New"/>
              <a:buNone/>
            </a:pPr>
            <a:r>
              <a:rPr lang="en-US" sz="1800" b="0" i="0" u="none" strike="noStrike" cap="none">
                <a:latin typeface="Courier New"/>
                <a:ea typeface="Courier New"/>
                <a:cs typeface="Courier New"/>
                <a:sym typeface="Courier New"/>
              </a:rPr>
              <a:t> newMeeting = meeting.plusDays(1);</a:t>
            </a:r>
            <a:endParaRPr/>
          </a:p>
          <a:p>
            <a:pPr marL="0" marR="0" lvl="1" indent="0" algn="l" rtl="0">
              <a:spcBef>
                <a:spcPts val="0"/>
              </a:spcBef>
              <a:spcAft>
                <a:spcPts val="0"/>
              </a:spcAft>
              <a:buSzPts val="1800"/>
              <a:buFont typeface="Courier New"/>
              <a:buNone/>
            </a:pPr>
            <a:r>
              <a:rPr lang="en-US" sz="1800" b="0" i="0" u="none" strike="noStrike" cap="none">
                <a:latin typeface="Courier New"/>
                <a:ea typeface="Courier New"/>
                <a:cs typeface="Courier New"/>
                <a:sym typeface="Courier New"/>
              </a:rPr>
              <a:t> System.out.println("new meeting time: " + newMeeting);</a:t>
            </a:r>
            <a:endParaRPr/>
          </a:p>
        </p:txBody>
      </p:sp>
      <p:sp>
        <p:nvSpPr>
          <p:cNvPr id="3085" name="Google Shape;3085;g40a120c017_0_2446: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12 - </a:t>
            </a:r>
            <a:fld id="{00000000-1234-1234-1234-123412341234}" type="slidenum">
              <a:rPr lang="en-US" sz="1100" b="1" i="0" u="none">
                <a:solidFill>
                  <a:srgbClr val="000000"/>
                </a:solidFill>
                <a:latin typeface="Arial"/>
                <a:ea typeface="Arial"/>
                <a:cs typeface="Arial"/>
                <a:sym typeface="Arial"/>
              </a:rPr>
              <a:t>332</a:t>
            </a:fld>
            <a:endParaRPr/>
          </a:p>
        </p:txBody>
      </p:sp>
    </p:spTree>
    <p:extLst>
      <p:ext uri="{BB962C8B-B14F-4D97-AF65-F5344CB8AC3E}">
        <p14:creationId xmlns:p14="http://schemas.microsoft.com/office/powerpoint/2010/main" val="1256275068"/>
      </p:ext>
    </p:extLst>
  </p:cSld>
  <p:clrMapOvr>
    <a:masterClrMapping/>
  </p:clrMapOvr>
</p:notes>
</file>

<file path=ppt/notesSlides/notesSlide3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2"/>
        <p:cNvGrpSpPr/>
        <p:nvPr/>
      </p:nvGrpSpPr>
      <p:grpSpPr>
        <a:xfrm>
          <a:off x="0" y="0"/>
          <a:ext cx="0" cy="0"/>
          <a:chOff x="0" y="0"/>
          <a:chExt cx="0" cy="0"/>
        </a:xfrm>
      </p:grpSpPr>
      <p:sp>
        <p:nvSpPr>
          <p:cNvPr id="3093" name="Google Shape;3093;g40a120c017_0_2454: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094" name="Google Shape;3094;g40a120c017_0_2454: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From Javadocs: “The Java virtual machine has a default provider that provides zone rules for the time-zones defined by IANA Time Zone Database (TZDB). If the system property </a:t>
            </a:r>
            <a:r>
              <a:rPr lang="en-US" sz="1800" b="0" i="0" u="none" strike="noStrike" cap="none">
                <a:latin typeface="Courier New"/>
                <a:ea typeface="Courier New"/>
                <a:cs typeface="Courier New"/>
                <a:sym typeface="Courier New"/>
              </a:rPr>
              <a:t>java.time.zone.DefaultZoneRulesProvider</a:t>
            </a:r>
            <a:r>
              <a:rPr lang="en-US" sz="1800" b="0" i="0" u="none" strike="noStrike" cap="none"/>
              <a:t> is defined, then it is taken to be the fully-qualified name of a concrete </a:t>
            </a:r>
            <a:r>
              <a:rPr lang="en-US" sz="1800" b="0" i="0" u="none" strike="noStrike" cap="none">
                <a:latin typeface="Courier New"/>
                <a:ea typeface="Courier New"/>
                <a:cs typeface="Courier New"/>
                <a:sym typeface="Courier New"/>
              </a:rPr>
              <a:t>ZoneRulesProvider</a:t>
            </a:r>
            <a:r>
              <a:rPr lang="en-US" sz="1800" b="0" i="0" u="none" strike="noStrike" cap="none"/>
              <a:t> class to be loaded as the default provider, using the system class loader. If this system property is not defined, a system-default provider will be loaded to serve as the default provider."</a:t>
            </a:r>
            <a:endParaRPr/>
          </a:p>
          <a:p>
            <a:pPr marL="0" marR="0" lvl="1" indent="0" algn="l" rtl="0">
              <a:spcBef>
                <a:spcPts val="0"/>
              </a:spcBef>
              <a:spcAft>
                <a:spcPts val="0"/>
              </a:spcAft>
              <a:buSzPts val="1800"/>
              <a:buFont typeface="Arial"/>
              <a:buNone/>
            </a:pPr>
            <a:r>
              <a:rPr lang="en-US" sz="1800" b="1" i="0" u="none" strike="noStrike" cap="none"/>
              <a:t>Note:</a:t>
            </a:r>
            <a:r>
              <a:rPr lang="en-US" sz="1800" b="0" i="0" u="none" strike="noStrike" cap="none"/>
              <a:t> In the JDK, the default provider is a class, </a:t>
            </a:r>
            <a:r>
              <a:rPr lang="en-US" sz="1800" b="0" i="0" u="none" strike="noStrike" cap="none">
                <a:latin typeface="Courier New"/>
                <a:ea typeface="Courier New"/>
                <a:cs typeface="Courier New"/>
                <a:sym typeface="Courier New"/>
              </a:rPr>
              <a:t>TzdbZoneRulesProvider</a:t>
            </a:r>
            <a:r>
              <a:rPr lang="en-US" sz="1800" b="0" i="0" u="none" strike="noStrike" cap="none"/>
              <a:t>. This class reads the time zone database located in the </a:t>
            </a:r>
            <a:r>
              <a:rPr lang="en-US" sz="1800" b="0" i="0" u="none" strike="noStrike" cap="none">
                <a:latin typeface="Courier New"/>
                <a:ea typeface="Courier New"/>
                <a:cs typeface="Courier New"/>
                <a:sym typeface="Courier New"/>
              </a:rPr>
              <a:t>jdk1.8.0/jre/lib/tzdb.dat</a:t>
            </a:r>
            <a:r>
              <a:rPr lang="en-US" sz="1800" b="0" i="0" u="none" strike="noStrike" cap="none"/>
              <a:t> file.</a:t>
            </a:r>
            <a:endParaRPr/>
          </a:p>
        </p:txBody>
      </p:sp>
      <p:sp>
        <p:nvSpPr>
          <p:cNvPr id="3095" name="Google Shape;3095;g40a120c017_0_2454: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12 - </a:t>
            </a:r>
            <a:fld id="{00000000-1234-1234-1234-123412341234}" type="slidenum">
              <a:rPr lang="en-US" sz="1100" b="1" i="0" u="none">
                <a:solidFill>
                  <a:srgbClr val="000000"/>
                </a:solidFill>
                <a:latin typeface="Arial"/>
                <a:ea typeface="Arial"/>
                <a:cs typeface="Arial"/>
                <a:sym typeface="Arial"/>
              </a:rPr>
              <a:t>333</a:t>
            </a:fld>
            <a:endParaRPr/>
          </a:p>
        </p:txBody>
      </p:sp>
    </p:spTree>
    <p:extLst>
      <p:ext uri="{BB962C8B-B14F-4D97-AF65-F5344CB8AC3E}">
        <p14:creationId xmlns:p14="http://schemas.microsoft.com/office/powerpoint/2010/main" val="3998129227"/>
      </p:ext>
    </p:extLst>
  </p:cSld>
  <p:clrMapOvr>
    <a:masterClrMapping/>
  </p:clrMapOvr>
</p:notes>
</file>

<file path=ppt/notesSlides/notesSlide3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1"/>
        <p:cNvGrpSpPr/>
        <p:nvPr/>
      </p:nvGrpSpPr>
      <p:grpSpPr>
        <a:xfrm>
          <a:off x="0" y="0"/>
          <a:ext cx="0" cy="0"/>
          <a:chOff x="0" y="0"/>
          <a:chExt cx="0" cy="0"/>
        </a:xfrm>
      </p:grpSpPr>
      <p:sp>
        <p:nvSpPr>
          <p:cNvPr id="3102" name="Google Shape;3102;g40a120c017_0_2461: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103" name="Google Shape;3103;g40a120c017_0_2461: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The easiest way to get an </a:t>
            </a:r>
            <a:r>
              <a:rPr lang="en-US" sz="1800" b="0" i="0" u="none" strike="noStrike" cap="none">
                <a:latin typeface="Courier New"/>
                <a:ea typeface="Courier New"/>
                <a:cs typeface="Courier New"/>
                <a:sym typeface="Courier New"/>
              </a:rPr>
              <a:t>OffsetDateTime</a:t>
            </a:r>
            <a:r>
              <a:rPr lang="en-US" sz="1800" b="0" i="0" u="none" strike="noStrike" cap="none"/>
              <a:t> is from a </a:t>
            </a:r>
            <a:r>
              <a:rPr lang="en-US" sz="1800" b="0" i="0" u="none" strike="noStrike" cap="none">
                <a:latin typeface="Courier New"/>
                <a:ea typeface="Courier New"/>
                <a:cs typeface="Courier New"/>
                <a:sym typeface="Courier New"/>
              </a:rPr>
              <a:t>ZonedDateTime</a:t>
            </a:r>
            <a:r>
              <a:rPr lang="en-US" sz="1800" b="0" i="0" u="none" strike="noStrike" cap="none"/>
              <a:t> by using the </a:t>
            </a:r>
            <a:r>
              <a:rPr lang="en-US" sz="1800" b="0" i="0" u="none" strike="noStrike" cap="none">
                <a:latin typeface="Courier New"/>
                <a:ea typeface="Courier New"/>
                <a:cs typeface="Courier New"/>
                <a:sym typeface="Courier New"/>
              </a:rPr>
              <a:t>toOffsetDateTime</a:t>
            </a:r>
            <a:r>
              <a:rPr lang="en-US" sz="1800" b="0" i="0" u="none" strike="noStrike" cap="none"/>
              <a:t> method.</a:t>
            </a:r>
            <a:endParaRPr/>
          </a:p>
          <a:p>
            <a:pPr marL="0" marR="0" lvl="1" indent="0" algn="l" rtl="0">
              <a:spcBef>
                <a:spcPts val="0"/>
              </a:spcBef>
              <a:spcAft>
                <a:spcPts val="0"/>
              </a:spcAft>
              <a:buSzPts val="1800"/>
              <a:buFont typeface="Arial"/>
              <a:buNone/>
            </a:pPr>
            <a:r>
              <a:rPr lang="en-US" sz="1800" b="0" i="0" u="none" strike="noStrike" cap="none"/>
              <a:t>Output:</a:t>
            </a:r>
            <a:endParaRPr/>
          </a:p>
          <a:p>
            <a:pPr marL="0" marR="0" lvl="1" indent="0" algn="l" rtl="0">
              <a:spcBef>
                <a:spcPts val="0"/>
              </a:spcBef>
              <a:spcAft>
                <a:spcPts val="0"/>
              </a:spcAft>
              <a:buSzPts val="1000"/>
              <a:buFont typeface="Courier New"/>
              <a:buNone/>
            </a:pPr>
            <a:r>
              <a:rPr lang="en-US" sz="1000" b="0" i="0" u="none" strike="noStrike" cap="none">
                <a:latin typeface="Courier New"/>
                <a:ea typeface="Courier New"/>
                <a:cs typeface="Courier New"/>
                <a:sym typeface="Courier New"/>
              </a:rPr>
              <a:t>Staff call (Pacific) is at: 2014-06-13T12:30-07:00[America/Los_Angeles]</a:t>
            </a:r>
            <a:endParaRPr/>
          </a:p>
          <a:p>
            <a:pPr marL="0" marR="0" lvl="1" indent="0" algn="l" rtl="0">
              <a:spcBef>
                <a:spcPts val="0"/>
              </a:spcBef>
              <a:spcAft>
                <a:spcPts val="0"/>
              </a:spcAft>
              <a:buSzPts val="1000"/>
              <a:buFont typeface="Courier New"/>
              <a:buNone/>
            </a:pPr>
            <a:r>
              <a:rPr lang="en-US" sz="1000" b="0" i="0" u="none" strike="noStrike" cap="none">
                <a:latin typeface="Courier New"/>
                <a:ea typeface="Courier New"/>
                <a:cs typeface="Courier New"/>
                <a:sym typeface="Courier New"/>
              </a:rPr>
              <a:t>Staff call (UK) is at:      2014-06-13T20:30+01:00[Europe/London]</a:t>
            </a:r>
            <a:endParaRPr/>
          </a:p>
          <a:p>
            <a:pPr marL="0" marR="0" lvl="0" indent="0" algn="l" rtl="0">
              <a:spcBef>
                <a:spcPts val="0"/>
              </a:spcBef>
              <a:spcAft>
                <a:spcPts val="0"/>
              </a:spcAft>
              <a:buNone/>
            </a:pPr>
            <a:endParaRPr sz="1000" b="0" i="0" u="none" strike="noStrike" cap="none">
              <a:latin typeface="Courier New"/>
              <a:ea typeface="Courier New"/>
              <a:cs typeface="Courier New"/>
              <a:sym typeface="Courier New"/>
            </a:endParaRPr>
          </a:p>
        </p:txBody>
      </p:sp>
      <p:sp>
        <p:nvSpPr>
          <p:cNvPr id="3104" name="Google Shape;3104;g40a120c017_0_2461: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12 - </a:t>
            </a:r>
            <a:fld id="{00000000-1234-1234-1234-123412341234}" type="slidenum">
              <a:rPr lang="en-US" sz="1100" b="1" i="0" u="none">
                <a:solidFill>
                  <a:srgbClr val="000000"/>
                </a:solidFill>
                <a:latin typeface="Arial"/>
                <a:ea typeface="Arial"/>
                <a:cs typeface="Arial"/>
                <a:sym typeface="Arial"/>
              </a:rPr>
              <a:t>334</a:t>
            </a:fld>
            <a:endParaRPr/>
          </a:p>
        </p:txBody>
      </p:sp>
    </p:spTree>
    <p:extLst>
      <p:ext uri="{BB962C8B-B14F-4D97-AF65-F5344CB8AC3E}">
        <p14:creationId xmlns:p14="http://schemas.microsoft.com/office/powerpoint/2010/main" val="640976921"/>
      </p:ext>
    </p:extLst>
  </p:cSld>
  <p:clrMapOvr>
    <a:masterClrMapping/>
  </p:clrMapOvr>
</p:notes>
</file>

<file path=ppt/notesSlides/notesSlide3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1"/>
        <p:cNvGrpSpPr/>
        <p:nvPr/>
      </p:nvGrpSpPr>
      <p:grpSpPr>
        <a:xfrm>
          <a:off x="0" y="0"/>
          <a:ext cx="0" cy="0"/>
          <a:chOff x="0" y="0"/>
          <a:chExt cx="0" cy="0"/>
        </a:xfrm>
      </p:grpSpPr>
      <p:sp>
        <p:nvSpPr>
          <p:cNvPr id="3112" name="Google Shape;3112;g40a120c017_0_2469: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113" name="Google Shape;3113;g40a120c017_0_2469: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The list shown in the slide is not a complete list of the methods supported.</a:t>
            </a:r>
            <a:endParaRPr/>
          </a:p>
        </p:txBody>
      </p:sp>
      <p:sp>
        <p:nvSpPr>
          <p:cNvPr id="3114" name="Google Shape;3114;g40a120c017_0_2469: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12 - </a:t>
            </a:r>
            <a:fld id="{00000000-1234-1234-1234-123412341234}" type="slidenum">
              <a:rPr lang="en-US" sz="1100" b="1" i="0" u="none">
                <a:solidFill>
                  <a:srgbClr val="000000"/>
                </a:solidFill>
                <a:latin typeface="Arial"/>
                <a:ea typeface="Arial"/>
                <a:cs typeface="Arial"/>
                <a:sym typeface="Arial"/>
              </a:rPr>
              <a:t>335</a:t>
            </a:fld>
            <a:endParaRPr/>
          </a:p>
        </p:txBody>
      </p:sp>
    </p:spTree>
    <p:extLst>
      <p:ext uri="{BB962C8B-B14F-4D97-AF65-F5344CB8AC3E}">
        <p14:creationId xmlns:p14="http://schemas.microsoft.com/office/powerpoint/2010/main" val="472645083"/>
      </p:ext>
    </p:extLst>
  </p:cSld>
  <p:clrMapOvr>
    <a:masterClrMapping/>
  </p:clrMapOvr>
</p:notes>
</file>

<file path=ppt/notesSlides/notesSlide3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9"/>
        <p:cNvGrpSpPr/>
        <p:nvPr/>
      </p:nvGrpSpPr>
      <p:grpSpPr>
        <a:xfrm>
          <a:off x="0" y="0"/>
          <a:ext cx="0" cy="0"/>
          <a:chOff x="0" y="0"/>
          <a:chExt cx="0" cy="0"/>
        </a:xfrm>
      </p:grpSpPr>
      <p:sp>
        <p:nvSpPr>
          <p:cNvPr id="3120" name="Google Shape;3120;g40a120c017_0_2475: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121" name="Google Shape;3121;g40a120c017_0_2475: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Instants are stored in a long using positive values for dates after the EPOCH, 1970-01-01T00:00:00Z, and negative values before. Instants are always recorded using UTC. Instant is the closest equivalent to </a:t>
            </a:r>
            <a:r>
              <a:rPr lang="en-US" sz="1800" b="0" i="0" u="none" strike="noStrike" cap="none">
                <a:latin typeface="Courier New"/>
                <a:ea typeface="Courier New"/>
                <a:cs typeface="Courier New"/>
                <a:sym typeface="Courier New"/>
              </a:rPr>
              <a:t>java.util.Date</a:t>
            </a:r>
            <a:r>
              <a:rPr lang="en-US" sz="1800" b="0" i="0" u="none" strike="noStrike" cap="none"/>
              <a:t>.</a:t>
            </a:r>
            <a:endParaRPr/>
          </a:p>
          <a:p>
            <a:pPr marL="0" marR="0" lvl="1" indent="0" algn="l" rtl="0">
              <a:spcBef>
                <a:spcPts val="0"/>
              </a:spcBef>
              <a:spcAft>
                <a:spcPts val="0"/>
              </a:spcAft>
              <a:buSzPts val="1800"/>
              <a:buFont typeface="Arial"/>
              <a:buNone/>
            </a:pPr>
            <a:r>
              <a:rPr lang="en-US" sz="1800" b="0" i="0" u="none" strike="noStrike" cap="none"/>
              <a:t>An instant relies on the Java Time-Scale to maintain accuracy. See javadoc for the complete details.</a:t>
            </a:r>
            <a:endParaRPr/>
          </a:p>
          <a:p>
            <a:pPr marL="0" marR="0" lvl="1" indent="0" algn="l" rtl="0">
              <a:spcBef>
                <a:spcPts val="0"/>
              </a:spcBef>
              <a:spcAft>
                <a:spcPts val="0"/>
              </a:spcAft>
              <a:buSzPts val="1800"/>
              <a:buFont typeface="Arial"/>
              <a:buNone/>
            </a:pPr>
            <a:r>
              <a:rPr lang="en-US" sz="1800" b="0" i="0" u="none" strike="noStrike" cap="none"/>
              <a:t>Nanosecond values are stored in a range between 0 and 999,999,999.</a:t>
            </a:r>
            <a:endParaRPr/>
          </a:p>
          <a:p>
            <a:pPr marL="0" marR="0" lvl="1" indent="0" algn="l" rtl="0">
              <a:spcBef>
                <a:spcPts val="0"/>
              </a:spcBef>
              <a:spcAft>
                <a:spcPts val="0"/>
              </a:spcAft>
              <a:buSzPts val="1800"/>
              <a:buFont typeface="Arial"/>
              <a:buNone/>
            </a:pPr>
            <a:endParaRPr sz="1800" b="0" i="0" u="none" strike="noStrike" cap="none"/>
          </a:p>
          <a:p>
            <a:pPr marL="0" marR="0" lvl="0" indent="0" algn="l" rtl="0">
              <a:spcBef>
                <a:spcPts val="0"/>
              </a:spcBef>
              <a:spcAft>
                <a:spcPts val="0"/>
              </a:spcAft>
              <a:buNone/>
            </a:pPr>
            <a:endParaRPr sz="1800" b="0" i="0" u="none" strike="noStrike" cap="none"/>
          </a:p>
        </p:txBody>
      </p:sp>
      <p:sp>
        <p:nvSpPr>
          <p:cNvPr id="3122" name="Google Shape;3122;g40a120c017_0_2475: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12 - </a:t>
            </a:r>
            <a:fld id="{00000000-1234-1234-1234-123412341234}" type="slidenum">
              <a:rPr lang="en-US" sz="1100" b="1" i="0" u="none">
                <a:solidFill>
                  <a:srgbClr val="000000"/>
                </a:solidFill>
                <a:latin typeface="Arial"/>
                <a:ea typeface="Arial"/>
                <a:cs typeface="Arial"/>
                <a:sym typeface="Arial"/>
              </a:rPr>
              <a:t>336</a:t>
            </a:fld>
            <a:endParaRPr/>
          </a:p>
        </p:txBody>
      </p:sp>
    </p:spTree>
    <p:extLst>
      <p:ext uri="{BB962C8B-B14F-4D97-AF65-F5344CB8AC3E}">
        <p14:creationId xmlns:p14="http://schemas.microsoft.com/office/powerpoint/2010/main" val="2120863607"/>
      </p:ext>
    </p:extLst>
  </p:cSld>
  <p:clrMapOvr>
    <a:masterClrMapping/>
  </p:clrMapOvr>
</p:notes>
</file>

<file path=ppt/notesSlides/notesSlide3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0"/>
        <p:cNvGrpSpPr/>
        <p:nvPr/>
      </p:nvGrpSpPr>
      <p:grpSpPr>
        <a:xfrm>
          <a:off x="0" y="0"/>
          <a:ext cx="0" cy="0"/>
          <a:chOff x="0" y="0"/>
          <a:chExt cx="0" cy="0"/>
        </a:xfrm>
      </p:grpSpPr>
      <p:sp>
        <p:nvSpPr>
          <p:cNvPr id="3131" name="Google Shape;3131;g40a120c017_0_2484: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132" name="Google Shape;3132;g40a120c017_0_2484: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None/>
            </a:pPr>
            <a:endParaRPr sz="1800" b="0" i="0" u="none" strike="noStrike" cap="none"/>
          </a:p>
        </p:txBody>
      </p:sp>
      <p:sp>
        <p:nvSpPr>
          <p:cNvPr id="3133" name="Google Shape;3133;g40a120c017_0_2484: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12 - </a:t>
            </a:r>
            <a:fld id="{00000000-1234-1234-1234-123412341234}" type="slidenum">
              <a:rPr lang="en-US" sz="1100" b="1" i="0" u="none">
                <a:solidFill>
                  <a:srgbClr val="000000"/>
                </a:solidFill>
                <a:latin typeface="Arial"/>
                <a:ea typeface="Arial"/>
                <a:cs typeface="Arial"/>
                <a:sym typeface="Arial"/>
              </a:rPr>
              <a:t>337</a:t>
            </a:fld>
            <a:endParaRPr/>
          </a:p>
        </p:txBody>
      </p:sp>
    </p:spTree>
    <p:extLst>
      <p:ext uri="{BB962C8B-B14F-4D97-AF65-F5344CB8AC3E}">
        <p14:creationId xmlns:p14="http://schemas.microsoft.com/office/powerpoint/2010/main" val="1623481589"/>
      </p:ext>
    </p:extLst>
  </p:cSld>
  <p:clrMapOvr>
    <a:masterClrMapping/>
  </p:clrMapOvr>
</p:notes>
</file>

<file path=ppt/notesSlides/notesSlide3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1"/>
        <p:cNvGrpSpPr/>
        <p:nvPr/>
      </p:nvGrpSpPr>
      <p:grpSpPr>
        <a:xfrm>
          <a:off x="0" y="0"/>
          <a:ext cx="0" cy="0"/>
          <a:chOff x="0" y="0"/>
          <a:chExt cx="0" cy="0"/>
        </a:xfrm>
      </p:grpSpPr>
      <p:sp>
        <p:nvSpPr>
          <p:cNvPr id="3142" name="Google Shape;3142;g40a120c017_0_2493: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143" name="Google Shape;3143;g40a120c017_0_2493: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None/>
            </a:pPr>
            <a:endParaRPr sz="1800" b="0" i="0" u="none" strike="noStrike" cap="none"/>
          </a:p>
        </p:txBody>
      </p:sp>
      <p:sp>
        <p:nvSpPr>
          <p:cNvPr id="3144" name="Google Shape;3144;g40a120c017_0_2493: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12 - </a:t>
            </a:r>
            <a:fld id="{00000000-1234-1234-1234-123412341234}" type="slidenum">
              <a:rPr lang="en-US" sz="1100" b="1" i="0" u="none">
                <a:solidFill>
                  <a:srgbClr val="000000"/>
                </a:solidFill>
                <a:latin typeface="Arial"/>
                <a:ea typeface="Arial"/>
                <a:cs typeface="Arial"/>
                <a:sym typeface="Arial"/>
              </a:rPr>
              <a:t>338</a:t>
            </a:fld>
            <a:endParaRPr/>
          </a:p>
        </p:txBody>
      </p:sp>
    </p:spTree>
    <p:extLst>
      <p:ext uri="{BB962C8B-B14F-4D97-AF65-F5344CB8AC3E}">
        <p14:creationId xmlns:p14="http://schemas.microsoft.com/office/powerpoint/2010/main" val="4189539875"/>
      </p:ext>
    </p:extLst>
  </p:cSld>
  <p:clrMapOvr>
    <a:masterClrMapping/>
  </p:clrMapOvr>
</p:notes>
</file>

<file path=ppt/notesSlides/notesSlide3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2"/>
        <p:cNvGrpSpPr/>
        <p:nvPr/>
      </p:nvGrpSpPr>
      <p:grpSpPr>
        <a:xfrm>
          <a:off x="0" y="0"/>
          <a:ext cx="0" cy="0"/>
          <a:chOff x="0" y="0"/>
          <a:chExt cx="0" cy="0"/>
        </a:xfrm>
      </p:grpSpPr>
      <p:sp>
        <p:nvSpPr>
          <p:cNvPr id="3153" name="Google Shape;3153;g40a120c017_0_2502: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154" name="Google Shape;3154;g40a120c017_0_2502: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Output:</a:t>
            </a:r>
            <a:endParaRPr/>
          </a:p>
          <a:p>
            <a:pPr marL="0" marR="0" lvl="1" indent="0" algn="l" rtl="0">
              <a:spcBef>
                <a:spcPts val="0"/>
              </a:spcBef>
              <a:spcAft>
                <a:spcPts val="0"/>
              </a:spcAft>
              <a:buSzPts val="1800"/>
              <a:buFont typeface="Courier New"/>
              <a:buNone/>
            </a:pPr>
            <a:r>
              <a:rPr lang="en-US" sz="1800" b="0" i="0" u="none" strike="noStrike" cap="none">
                <a:latin typeface="Courier New"/>
                <a:ea typeface="Courier New"/>
                <a:cs typeface="Courier New"/>
                <a:sym typeface="Courier New"/>
              </a:rPr>
              <a:t>There are 307 shopping days til Christmas</a:t>
            </a:r>
            <a:endParaRPr/>
          </a:p>
          <a:p>
            <a:pPr marL="0" marR="0" lvl="1" indent="0" algn="l" rtl="0">
              <a:spcBef>
                <a:spcPts val="0"/>
              </a:spcBef>
              <a:spcAft>
                <a:spcPts val="0"/>
              </a:spcAft>
              <a:buSzPts val="1800"/>
              <a:buFont typeface="Courier New"/>
              <a:buNone/>
            </a:pPr>
            <a:r>
              <a:rPr lang="en-US" sz="1800" b="0" i="0" u="none" strike="noStrike" cap="none">
                <a:latin typeface="Courier New"/>
                <a:ea typeface="Courier New"/>
                <a:cs typeface="Courier New"/>
                <a:sym typeface="Courier New"/>
              </a:rPr>
              <a:t>There are 10 months and 4 days til Christmas</a:t>
            </a:r>
            <a:endParaRPr/>
          </a:p>
        </p:txBody>
      </p:sp>
      <p:sp>
        <p:nvSpPr>
          <p:cNvPr id="3155" name="Google Shape;3155;g40a120c017_0_2502: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12 - </a:t>
            </a:r>
            <a:fld id="{00000000-1234-1234-1234-123412341234}" type="slidenum">
              <a:rPr lang="en-US" sz="1100" b="1" i="0" u="none">
                <a:solidFill>
                  <a:srgbClr val="000000"/>
                </a:solidFill>
                <a:latin typeface="Arial"/>
                <a:ea typeface="Arial"/>
                <a:cs typeface="Arial"/>
                <a:sym typeface="Arial"/>
              </a:rPr>
              <a:t>339</a:t>
            </a:fld>
            <a:endParaRPr/>
          </a:p>
        </p:txBody>
      </p:sp>
    </p:spTree>
    <p:extLst>
      <p:ext uri="{BB962C8B-B14F-4D97-AF65-F5344CB8AC3E}">
        <p14:creationId xmlns:p14="http://schemas.microsoft.com/office/powerpoint/2010/main" val="3350581273"/>
      </p:ext>
    </p:extLst>
  </p:cSld>
  <p:clrMapOvr>
    <a:masterClrMapping/>
  </p:clrMapOvr>
</p:notes>
</file>

<file path=ppt/notesSlides/notesSlide3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2"/>
        <p:cNvGrpSpPr/>
        <p:nvPr/>
      </p:nvGrpSpPr>
      <p:grpSpPr>
        <a:xfrm>
          <a:off x="0" y="0"/>
          <a:ext cx="0" cy="0"/>
          <a:chOff x="0" y="0"/>
          <a:chExt cx="0" cy="0"/>
        </a:xfrm>
      </p:grpSpPr>
      <p:sp>
        <p:nvSpPr>
          <p:cNvPr id="3163" name="Google Shape;3163;g40a120c017_0_2510: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164" name="Google Shape;3164;g40a120c017_0_2510: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Use four characters for the full representation of a field – for example, E represents the day of the week. One E is used for Tue and four (EEEE) represent Tuesday.</a:t>
            </a:r>
            <a:endParaRPr/>
          </a:p>
          <a:p>
            <a:pPr marL="0" marR="0" lvl="1" indent="0" algn="l" rtl="0">
              <a:spcBef>
                <a:spcPts val="0"/>
              </a:spcBef>
              <a:spcAft>
                <a:spcPts val="0"/>
              </a:spcAft>
              <a:buSzPts val="1800"/>
              <a:buFont typeface="Courier New"/>
              <a:buNone/>
            </a:pPr>
            <a:r>
              <a:rPr lang="en-US" sz="1800" b="0" i="0" u="none" strike="noStrike" cap="none">
                <a:latin typeface="Courier New"/>
                <a:ea typeface="Courier New"/>
                <a:cs typeface="Courier New"/>
                <a:sym typeface="Courier New"/>
              </a:rPr>
              <a:t>FormatStyle</a:t>
            </a:r>
            <a:r>
              <a:rPr lang="en-US" sz="1800" b="0" i="0" u="none" strike="noStrike" cap="none"/>
              <a:t> is an </a:t>
            </a:r>
            <a:r>
              <a:rPr lang="en-US" sz="1800" b="0" i="0" u="none" strike="noStrike" cap="none">
                <a:latin typeface="Courier New"/>
                <a:ea typeface="Courier New"/>
                <a:cs typeface="Courier New"/>
                <a:sym typeface="Courier New"/>
              </a:rPr>
              <a:t>enum</a:t>
            </a:r>
            <a:r>
              <a:rPr lang="en-US" sz="1800" b="0" i="0" u="none" strike="noStrike" cap="none"/>
              <a:t> with </a:t>
            </a:r>
            <a:r>
              <a:rPr lang="en-US" sz="1800" b="0" i="0" u="none" strike="noStrike" cap="none">
                <a:latin typeface="Courier New"/>
                <a:ea typeface="Courier New"/>
                <a:cs typeface="Courier New"/>
                <a:sym typeface="Courier New"/>
              </a:rPr>
              <a:t>SHORT</a:t>
            </a:r>
            <a:r>
              <a:rPr lang="en-US" sz="1800" b="0" i="0" u="none" strike="noStrike" cap="none"/>
              <a:t>, </a:t>
            </a:r>
            <a:r>
              <a:rPr lang="en-US" sz="1800" b="0" i="0" u="none" strike="noStrike" cap="none">
                <a:latin typeface="Courier New"/>
                <a:ea typeface="Courier New"/>
                <a:cs typeface="Courier New"/>
                <a:sym typeface="Courier New"/>
              </a:rPr>
              <a:t>MEDIUM</a:t>
            </a:r>
            <a:r>
              <a:rPr lang="en-US" sz="1800" b="0" i="0" u="none" strike="noStrike" cap="none"/>
              <a:t>, </a:t>
            </a:r>
            <a:r>
              <a:rPr lang="en-US" sz="1800" b="0" i="0" u="none" strike="noStrike" cap="none">
                <a:latin typeface="Courier New"/>
                <a:ea typeface="Courier New"/>
                <a:cs typeface="Courier New"/>
                <a:sym typeface="Courier New"/>
              </a:rPr>
              <a:t>LONG</a:t>
            </a:r>
            <a:r>
              <a:rPr lang="en-US" sz="1800" b="0" i="0" u="none" strike="noStrike" cap="none"/>
              <a:t>, and </a:t>
            </a:r>
            <a:r>
              <a:rPr lang="en-US" sz="1800" b="0" i="0" u="none" strike="noStrike" cap="none">
                <a:latin typeface="Courier New"/>
                <a:ea typeface="Courier New"/>
                <a:cs typeface="Courier New"/>
                <a:sym typeface="Courier New"/>
              </a:rPr>
              <a:t>FULL</a:t>
            </a:r>
            <a:r>
              <a:rPr lang="en-US" sz="1800" b="0" i="0" u="none" strike="noStrike" cap="none"/>
              <a:t>.</a:t>
            </a:r>
            <a:endParaRPr/>
          </a:p>
        </p:txBody>
      </p:sp>
      <p:sp>
        <p:nvSpPr>
          <p:cNvPr id="3165" name="Google Shape;3165;g40a120c017_0_2510: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12 - </a:t>
            </a:r>
            <a:fld id="{00000000-1234-1234-1234-123412341234}" type="slidenum">
              <a:rPr lang="en-US" sz="1100" b="1" i="0" u="none">
                <a:solidFill>
                  <a:srgbClr val="000000"/>
                </a:solidFill>
                <a:latin typeface="Arial"/>
                <a:ea typeface="Arial"/>
                <a:cs typeface="Arial"/>
                <a:sym typeface="Arial"/>
              </a:rPr>
              <a:t>340</a:t>
            </a:fld>
            <a:endParaRPr/>
          </a:p>
        </p:txBody>
      </p:sp>
    </p:spTree>
    <p:extLst>
      <p:ext uri="{BB962C8B-B14F-4D97-AF65-F5344CB8AC3E}">
        <p14:creationId xmlns:p14="http://schemas.microsoft.com/office/powerpoint/2010/main" val="244412930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p16: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06" name="Google Shape;206;p16:notes"/>
          <p:cNvSpPr txBox="1">
            <a:spLocks noGrp="1"/>
          </p:cNvSpPr>
          <p:nvPr>
            <p:ph type="body" idx="1"/>
          </p:nvPr>
        </p:nvSpPr>
        <p:spPr>
          <a:xfrm>
            <a:off x="547687" y="5278437"/>
            <a:ext cx="5942012" cy="3198812"/>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The </a:t>
            </a:r>
            <a:r>
              <a:rPr lang="en-US" sz="1800" b="0" i="0" u="none" strike="noStrike" cap="none">
                <a:latin typeface="Courier New"/>
                <a:ea typeface="Courier New"/>
                <a:cs typeface="Courier New"/>
                <a:sym typeface="Courier New"/>
              </a:rPr>
              <a:t>while</a:t>
            </a:r>
            <a:r>
              <a:rPr lang="en-US" sz="1800" b="0" i="0" u="none" strike="noStrike" cap="none"/>
              <a:t> loop performs a test and continues if the expression evaluates to </a:t>
            </a:r>
            <a:r>
              <a:rPr lang="en-US" sz="1800" b="0" i="0" u="none" strike="noStrike" cap="none">
                <a:latin typeface="Courier New"/>
                <a:ea typeface="Courier New"/>
                <a:cs typeface="Courier New"/>
                <a:sym typeface="Courier New"/>
              </a:rPr>
              <a:t>true</a:t>
            </a:r>
            <a:r>
              <a:rPr lang="en-US" sz="1800" b="0" i="0" u="none" strike="noStrike" cap="none"/>
              <a:t>. The while statement evaluates </a:t>
            </a:r>
            <a:r>
              <a:rPr lang="en-US" sz="1800" b="0" i="1" u="none" strike="noStrike" cap="none"/>
              <a:t>expression</a:t>
            </a:r>
            <a:r>
              <a:rPr lang="en-US" sz="1800" b="0" i="0" u="none" strike="noStrike" cap="none"/>
              <a:t>, which must return a boolean value. If the expression evaluates to true, the while statement executes the </a:t>
            </a:r>
            <a:r>
              <a:rPr lang="en-US" sz="1800" b="0" i="1" u="none" strike="noStrike" cap="none"/>
              <a:t>statements</a:t>
            </a:r>
            <a:r>
              <a:rPr lang="en-US" sz="1800" b="0" i="0" u="none" strike="noStrike" cap="none"/>
              <a:t> in the while block. </a:t>
            </a:r>
            <a:endParaRPr/>
          </a:p>
          <a:p>
            <a:pPr marL="0" marR="0" lvl="1" indent="0" algn="l" rtl="0">
              <a:spcBef>
                <a:spcPts val="0"/>
              </a:spcBef>
              <a:spcAft>
                <a:spcPts val="0"/>
              </a:spcAft>
              <a:buSzPts val="1800"/>
              <a:buFont typeface="Arial"/>
              <a:buNone/>
            </a:pPr>
            <a:r>
              <a:rPr lang="en-US" sz="1800" b="0" i="0" u="none" strike="noStrike" cap="none"/>
              <a:t>The </a:t>
            </a:r>
            <a:r>
              <a:rPr lang="en-US" sz="1800" b="0" i="0" u="none" strike="noStrike" cap="none">
                <a:latin typeface="Courier New"/>
                <a:ea typeface="Courier New"/>
                <a:cs typeface="Courier New"/>
                <a:sym typeface="Courier New"/>
              </a:rPr>
              <a:t>while</a:t>
            </a:r>
            <a:r>
              <a:rPr lang="en-US" sz="1800" b="0" i="0" u="none" strike="noStrike" cap="none"/>
              <a:t> loop, shown in the slide, iterates through an array by using a counter. The output from the example in the slide:</a:t>
            </a:r>
            <a:endParaRPr/>
          </a:p>
          <a:p>
            <a:pPr marL="0" marR="0" lvl="1" indent="0" algn="l" rtl="0">
              <a:spcBef>
                <a:spcPts val="0"/>
              </a:spcBef>
              <a:spcAft>
                <a:spcPts val="0"/>
              </a:spcAft>
              <a:buSzPts val="1800"/>
              <a:buFont typeface="Arial"/>
              <a:buNone/>
            </a:pPr>
            <a:r>
              <a:rPr lang="en-US" sz="1800" b="0" i="0" u="none" strike="noStrike" cap="none"/>
              <a:t>value of x : 10</a:t>
            </a:r>
            <a:endParaRPr/>
          </a:p>
          <a:p>
            <a:pPr marL="0" marR="0" lvl="1" indent="0" algn="l" rtl="0">
              <a:spcBef>
                <a:spcPts val="0"/>
              </a:spcBef>
              <a:spcAft>
                <a:spcPts val="0"/>
              </a:spcAft>
              <a:buSzPts val="1800"/>
              <a:buFont typeface="Arial"/>
              <a:buNone/>
            </a:pPr>
            <a:r>
              <a:rPr lang="en-US" sz="1800" b="0" i="0" u="none" strike="noStrike" cap="none"/>
              <a:t>value of x : 11</a:t>
            </a:r>
            <a:endParaRPr/>
          </a:p>
          <a:p>
            <a:pPr marL="0" marR="0" lvl="1" indent="0" algn="l" rtl="0">
              <a:spcBef>
                <a:spcPts val="0"/>
              </a:spcBef>
              <a:spcAft>
                <a:spcPts val="0"/>
              </a:spcAft>
              <a:buSzPts val="1800"/>
              <a:buFont typeface="Arial"/>
              <a:buNone/>
            </a:pPr>
            <a:r>
              <a:rPr lang="en-US" sz="1800" b="0" i="0" u="none" strike="noStrike" cap="none"/>
              <a:t>value of x : 12</a:t>
            </a:r>
            <a:endParaRPr/>
          </a:p>
          <a:p>
            <a:pPr marL="0" marR="0" lvl="1" indent="0" algn="l" rtl="0">
              <a:spcBef>
                <a:spcPts val="0"/>
              </a:spcBef>
              <a:spcAft>
                <a:spcPts val="0"/>
              </a:spcAft>
              <a:buSzPts val="1800"/>
              <a:buFont typeface="Arial"/>
              <a:buNone/>
            </a:pPr>
            <a:r>
              <a:rPr lang="en-US" sz="1800" b="0" i="0" u="none" strike="noStrike" cap="none"/>
              <a:t>value of x : 13</a:t>
            </a:r>
            <a:endParaRPr/>
          </a:p>
          <a:p>
            <a:pPr marL="0" marR="0" lvl="1" indent="0" algn="l" rtl="0">
              <a:spcBef>
                <a:spcPts val="0"/>
              </a:spcBef>
              <a:spcAft>
                <a:spcPts val="0"/>
              </a:spcAft>
              <a:buSzPts val="1800"/>
              <a:buFont typeface="Arial"/>
              <a:buNone/>
            </a:pPr>
            <a:r>
              <a:rPr lang="en-US" sz="1800" b="0" i="0" u="none" strike="noStrike" cap="none"/>
              <a:t>value of x : 14</a:t>
            </a:r>
            <a:endParaRPr/>
          </a:p>
          <a:p>
            <a:pPr marL="0" marR="0" lvl="1" indent="0" algn="l" rtl="0">
              <a:spcBef>
                <a:spcPts val="0"/>
              </a:spcBef>
              <a:spcAft>
                <a:spcPts val="0"/>
              </a:spcAft>
              <a:buSzPts val="1800"/>
              <a:buFont typeface="Arial"/>
              <a:buNone/>
            </a:pPr>
            <a:r>
              <a:rPr lang="en-US" sz="1800" b="0" i="0" u="none" strike="noStrike" cap="none"/>
              <a:t>value of x : 15</a:t>
            </a:r>
            <a:endParaRPr/>
          </a:p>
          <a:p>
            <a:pPr marL="0" marR="0" lvl="1" indent="0" algn="l" rtl="0">
              <a:spcBef>
                <a:spcPts val="0"/>
              </a:spcBef>
              <a:spcAft>
                <a:spcPts val="0"/>
              </a:spcAft>
              <a:buSzPts val="1800"/>
              <a:buFont typeface="Arial"/>
              <a:buNone/>
            </a:pPr>
            <a:r>
              <a:rPr lang="en-US" sz="1800" b="0" i="0" u="none" strike="noStrike" cap="none"/>
              <a:t>value of x : 16</a:t>
            </a:r>
            <a:endParaRPr/>
          </a:p>
          <a:p>
            <a:pPr marL="0" marR="0" lvl="1" indent="0" algn="l" rtl="0">
              <a:spcBef>
                <a:spcPts val="0"/>
              </a:spcBef>
              <a:spcAft>
                <a:spcPts val="0"/>
              </a:spcAft>
              <a:buSzPts val="1800"/>
              <a:buFont typeface="Arial"/>
              <a:buNone/>
            </a:pPr>
            <a:r>
              <a:rPr lang="en-US" sz="1800" b="0" i="0" u="none" strike="noStrike" cap="none"/>
              <a:t>value of x : 17</a:t>
            </a:r>
            <a:endParaRPr/>
          </a:p>
          <a:p>
            <a:pPr marL="0" marR="0" lvl="1" indent="0" algn="l" rtl="0">
              <a:spcBef>
                <a:spcPts val="0"/>
              </a:spcBef>
              <a:spcAft>
                <a:spcPts val="0"/>
              </a:spcAft>
              <a:buSzPts val="1800"/>
              <a:buFont typeface="Arial"/>
              <a:buNone/>
            </a:pPr>
            <a:r>
              <a:rPr lang="en-US" sz="1800" b="0" i="0" u="none" strike="noStrike" cap="none"/>
              <a:t>value of x : 18</a:t>
            </a:r>
            <a:endParaRPr/>
          </a:p>
          <a:p>
            <a:pPr marL="0" marR="0" lvl="1" indent="0" algn="l" rtl="0">
              <a:spcBef>
                <a:spcPts val="0"/>
              </a:spcBef>
              <a:spcAft>
                <a:spcPts val="0"/>
              </a:spcAft>
              <a:buSzPts val="1800"/>
              <a:buFont typeface="Arial"/>
              <a:buNone/>
            </a:pPr>
            <a:r>
              <a:rPr lang="en-US" sz="1800" b="0" i="0" u="none" strike="noStrike" cap="none"/>
              <a:t>value of x : 19</a:t>
            </a:r>
            <a:endParaRPr/>
          </a:p>
        </p:txBody>
      </p:sp>
      <p:sp>
        <p:nvSpPr>
          <p:cNvPr id="207" name="Google Shape;207;p16:notes"/>
          <p:cNvSpPr txBox="1"/>
          <p:nvPr/>
        </p:nvSpPr>
        <p:spPr>
          <a:xfrm>
            <a:off x="457200" y="8791575"/>
            <a:ext cx="607695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2 - </a:t>
            </a:r>
            <a:fld id="{00000000-1234-1234-1234-123412341234}" type="slidenum">
              <a:rPr lang="en-US" sz="1100" b="1" i="0" u="none">
                <a:solidFill>
                  <a:srgbClr val="000000"/>
                </a:solidFill>
                <a:latin typeface="Arial"/>
                <a:ea typeface="Arial"/>
                <a:cs typeface="Arial"/>
                <a:sym typeface="Arial"/>
              </a:rPr>
              <a:t>35</a:t>
            </a:fld>
            <a:endParaRPr/>
          </a:p>
        </p:txBody>
      </p:sp>
    </p:spTree>
    <p:extLst>
      <p:ext uri="{BB962C8B-B14F-4D97-AF65-F5344CB8AC3E}">
        <p14:creationId xmlns:p14="http://schemas.microsoft.com/office/powerpoint/2010/main" val="1023516511"/>
      </p:ext>
    </p:extLst>
  </p:cSld>
  <p:clrMapOvr>
    <a:masterClrMapping/>
  </p:clrMapOvr>
</p:notes>
</file>

<file path=ppt/notesSlides/notesSlide3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7"/>
        <p:cNvGrpSpPr/>
        <p:nvPr/>
      </p:nvGrpSpPr>
      <p:grpSpPr>
        <a:xfrm>
          <a:off x="0" y="0"/>
          <a:ext cx="0" cy="0"/>
          <a:chOff x="0" y="0"/>
          <a:chExt cx="0" cy="0"/>
        </a:xfrm>
      </p:grpSpPr>
      <p:sp>
        <p:nvSpPr>
          <p:cNvPr id="3178" name="Google Shape;3178;g40a120c017_0_2523: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179" name="Google Shape;3179;g40a120c017_0_2523: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None/>
            </a:pPr>
            <a:endParaRPr sz="1800" b="0" i="0" u="none" strike="noStrike" cap="none"/>
          </a:p>
        </p:txBody>
      </p:sp>
      <p:sp>
        <p:nvSpPr>
          <p:cNvPr id="3180" name="Google Shape;3180;g40a120c017_0_2523: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12 - </a:t>
            </a:r>
            <a:fld id="{00000000-1234-1234-1234-123412341234}" type="slidenum">
              <a:rPr lang="en-US" sz="1100" b="1" i="0" u="none">
                <a:solidFill>
                  <a:srgbClr val="000000"/>
                </a:solidFill>
                <a:latin typeface="Arial"/>
                <a:ea typeface="Arial"/>
                <a:cs typeface="Arial"/>
                <a:sym typeface="Arial"/>
              </a:rPr>
              <a:t>341</a:t>
            </a:fld>
            <a:endParaRPr/>
          </a:p>
        </p:txBody>
      </p:sp>
    </p:spTree>
    <p:extLst>
      <p:ext uri="{BB962C8B-B14F-4D97-AF65-F5344CB8AC3E}">
        <p14:creationId xmlns:p14="http://schemas.microsoft.com/office/powerpoint/2010/main" val="2470408814"/>
      </p:ext>
    </p:extLst>
  </p:cSld>
  <p:clrMapOvr>
    <a:masterClrMapping/>
  </p:clrMapOvr>
</p:notes>
</file>

<file path=ppt/notesSlides/notesSlide3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6"/>
        <p:cNvGrpSpPr/>
        <p:nvPr/>
      </p:nvGrpSpPr>
      <p:grpSpPr>
        <a:xfrm>
          <a:off x="0" y="0"/>
          <a:ext cx="0" cy="0"/>
          <a:chOff x="0" y="0"/>
          <a:chExt cx="0" cy="0"/>
        </a:xfrm>
      </p:grpSpPr>
      <p:sp>
        <p:nvSpPr>
          <p:cNvPr id="3187" name="Google Shape;3187;g40a120c017_0_2530: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12 - </a:t>
            </a:r>
            <a:fld id="{00000000-1234-1234-1234-123412341234}" type="slidenum">
              <a:rPr lang="en-US" sz="1100" b="1" i="0" u="none">
                <a:solidFill>
                  <a:srgbClr val="000000"/>
                </a:solidFill>
                <a:latin typeface="Arial"/>
                <a:ea typeface="Arial"/>
                <a:cs typeface="Arial"/>
                <a:sym typeface="Arial"/>
              </a:rPr>
              <a:t>342</a:t>
            </a:fld>
            <a:endParaRPr/>
          </a:p>
        </p:txBody>
      </p:sp>
      <p:sp>
        <p:nvSpPr>
          <p:cNvPr id="3188" name="Google Shape;3188;g40a120c017_0_2530: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None/>
            </a:pPr>
            <a:endParaRPr sz="1800" b="0" i="0" u="none" strike="noStrike" cap="none"/>
          </a:p>
        </p:txBody>
      </p:sp>
      <p:sp>
        <p:nvSpPr>
          <p:cNvPr id="3189" name="Google Shape;3189;g40a120c017_0_2530: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1195368857"/>
      </p:ext>
    </p:extLst>
  </p:cSld>
  <p:clrMapOvr>
    <a:masterClrMapping/>
  </p:clrMapOvr>
</p:notes>
</file>

<file path=ppt/notesSlides/notesSlide3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4"/>
        <p:cNvGrpSpPr/>
        <p:nvPr/>
      </p:nvGrpSpPr>
      <p:grpSpPr>
        <a:xfrm>
          <a:off x="0" y="0"/>
          <a:ext cx="0" cy="0"/>
          <a:chOff x="0" y="0"/>
          <a:chExt cx="0" cy="0"/>
        </a:xfrm>
      </p:grpSpPr>
      <p:sp>
        <p:nvSpPr>
          <p:cNvPr id="3195" name="Google Shape;3195;g40a120c017_0_2536: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196" name="Google Shape;3196;g40a120c017_0_2536: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None/>
            </a:pPr>
            <a:endParaRPr sz="1800" b="0" i="0" u="none" strike="noStrike" cap="none"/>
          </a:p>
        </p:txBody>
      </p:sp>
      <p:sp>
        <p:nvSpPr>
          <p:cNvPr id="3197" name="Google Shape;3197;g40a120c017_0_2536: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12 - </a:t>
            </a:r>
            <a:fld id="{00000000-1234-1234-1234-123412341234}" type="slidenum">
              <a:rPr lang="en-US" sz="1100" b="1" i="0" u="none">
                <a:solidFill>
                  <a:srgbClr val="000000"/>
                </a:solidFill>
                <a:latin typeface="Arial"/>
                <a:ea typeface="Arial"/>
                <a:cs typeface="Arial"/>
                <a:sym typeface="Arial"/>
              </a:rPr>
              <a:t>343</a:t>
            </a:fld>
            <a:endParaRPr/>
          </a:p>
        </p:txBody>
      </p:sp>
    </p:spTree>
    <p:extLst>
      <p:ext uri="{BB962C8B-B14F-4D97-AF65-F5344CB8AC3E}">
        <p14:creationId xmlns:p14="http://schemas.microsoft.com/office/powerpoint/2010/main" val="986286957"/>
      </p:ext>
    </p:extLst>
  </p:cSld>
  <p:clrMapOvr>
    <a:masterClrMapping/>
  </p:clrMapOvr>
</p:notes>
</file>

<file path=ppt/notesSlides/notesSlide3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2"/>
        <p:cNvGrpSpPr/>
        <p:nvPr/>
      </p:nvGrpSpPr>
      <p:grpSpPr>
        <a:xfrm>
          <a:off x="0" y="0"/>
          <a:ext cx="0" cy="0"/>
          <a:chOff x="0" y="0"/>
          <a:chExt cx="0" cy="0"/>
        </a:xfrm>
      </p:grpSpPr>
      <p:sp>
        <p:nvSpPr>
          <p:cNvPr id="3203" name="Google Shape;3203;g40a120c017_0_2575: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204" name="Google Shape;3204;g40a120c017_0_2575: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None/>
            </a:pPr>
            <a:endParaRPr sz="1800" b="0" i="0" u="none" strike="noStrike" cap="none"/>
          </a:p>
        </p:txBody>
      </p:sp>
    </p:spTree>
    <p:extLst>
      <p:ext uri="{BB962C8B-B14F-4D97-AF65-F5344CB8AC3E}">
        <p14:creationId xmlns:p14="http://schemas.microsoft.com/office/powerpoint/2010/main" val="2130825086"/>
      </p:ext>
    </p:extLst>
  </p:cSld>
  <p:clrMapOvr>
    <a:masterClrMapping/>
  </p:clrMapOvr>
</p:notes>
</file>

<file path=ppt/notesSlides/notesSlide3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7"/>
        <p:cNvGrpSpPr/>
        <p:nvPr/>
      </p:nvGrpSpPr>
      <p:grpSpPr>
        <a:xfrm>
          <a:off x="0" y="0"/>
          <a:ext cx="0" cy="0"/>
          <a:chOff x="0" y="0"/>
          <a:chExt cx="0" cy="0"/>
        </a:xfrm>
      </p:grpSpPr>
      <p:sp>
        <p:nvSpPr>
          <p:cNvPr id="3208" name="Google Shape;3208;g40a120c017_0_2579: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209" name="Google Shape;3209;g40a120c017_0_2579: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None/>
            </a:pPr>
            <a:endParaRPr sz="1800" b="0" i="0" u="none" strike="noStrike" cap="none"/>
          </a:p>
        </p:txBody>
      </p:sp>
      <p:sp>
        <p:nvSpPr>
          <p:cNvPr id="3210" name="Google Shape;3210;g40a120c017_0_2579: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strike="noStrike" cap="none">
                <a:solidFill>
                  <a:srgbClr val="000000"/>
                </a:solidFill>
                <a:latin typeface="Arial"/>
                <a:ea typeface="Arial"/>
                <a:cs typeface="Arial"/>
                <a:sym typeface="Arial"/>
              </a:rPr>
              <a:t>Java SE 8 Programming   13 - </a:t>
            </a:r>
            <a:fld id="{00000000-1234-1234-1234-123412341234}" type="slidenum">
              <a:rPr lang="en-US" sz="1100" b="1" i="0" u="none" strike="noStrike" cap="none">
                <a:solidFill>
                  <a:srgbClr val="000000"/>
                </a:solidFill>
                <a:latin typeface="Arial"/>
                <a:ea typeface="Arial"/>
                <a:cs typeface="Arial"/>
                <a:sym typeface="Arial"/>
              </a:rPr>
              <a:t>345</a:t>
            </a:fld>
            <a:endParaRPr/>
          </a:p>
        </p:txBody>
      </p:sp>
    </p:spTree>
    <p:extLst>
      <p:ext uri="{BB962C8B-B14F-4D97-AF65-F5344CB8AC3E}">
        <p14:creationId xmlns:p14="http://schemas.microsoft.com/office/powerpoint/2010/main" val="3398086337"/>
      </p:ext>
    </p:extLst>
  </p:cSld>
  <p:clrMapOvr>
    <a:masterClrMapping/>
  </p:clrMapOvr>
</p:notes>
</file>

<file path=ppt/notesSlides/notesSlide3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6"/>
        <p:cNvGrpSpPr/>
        <p:nvPr/>
      </p:nvGrpSpPr>
      <p:grpSpPr>
        <a:xfrm>
          <a:off x="0" y="0"/>
          <a:ext cx="0" cy="0"/>
          <a:chOff x="0" y="0"/>
          <a:chExt cx="0" cy="0"/>
        </a:xfrm>
      </p:grpSpPr>
      <p:sp>
        <p:nvSpPr>
          <p:cNvPr id="3217" name="Google Shape;3217;g40a120c017_0_2586: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218" name="Google Shape;3218;g40a120c017_0_2586: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Some I/O streams simply pass on data; others manipulate and transform the data in useful ways.</a:t>
            </a:r>
            <a:endParaRPr/>
          </a:p>
          <a:p>
            <a:pPr marL="0" marR="0" lvl="0" indent="0" algn="l" rtl="0">
              <a:spcBef>
                <a:spcPts val="0"/>
              </a:spcBef>
              <a:spcAft>
                <a:spcPts val="0"/>
              </a:spcAft>
              <a:buNone/>
            </a:pPr>
            <a:endParaRPr sz="1800" b="0" i="0" u="none" strike="noStrike" cap="none"/>
          </a:p>
        </p:txBody>
      </p:sp>
      <p:sp>
        <p:nvSpPr>
          <p:cNvPr id="3219" name="Google Shape;3219;g40a120c017_0_2586: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strike="noStrike" cap="none">
                <a:solidFill>
                  <a:srgbClr val="000000"/>
                </a:solidFill>
                <a:latin typeface="Arial"/>
                <a:ea typeface="Arial"/>
                <a:cs typeface="Arial"/>
                <a:sym typeface="Arial"/>
              </a:rPr>
              <a:t>Java SE 8 Programming   13 - </a:t>
            </a:r>
            <a:fld id="{00000000-1234-1234-1234-123412341234}" type="slidenum">
              <a:rPr lang="en-US" sz="1100" b="1" i="0" u="none" strike="noStrike" cap="none">
                <a:solidFill>
                  <a:srgbClr val="000000"/>
                </a:solidFill>
                <a:latin typeface="Arial"/>
                <a:ea typeface="Arial"/>
                <a:cs typeface="Arial"/>
                <a:sym typeface="Arial"/>
              </a:rPr>
              <a:t>346</a:t>
            </a:fld>
            <a:endParaRPr/>
          </a:p>
        </p:txBody>
      </p:sp>
    </p:spTree>
    <p:extLst>
      <p:ext uri="{BB962C8B-B14F-4D97-AF65-F5344CB8AC3E}">
        <p14:creationId xmlns:p14="http://schemas.microsoft.com/office/powerpoint/2010/main" val="3291097709"/>
      </p:ext>
    </p:extLst>
  </p:cSld>
  <p:clrMapOvr>
    <a:masterClrMapping/>
  </p:clrMapOvr>
</p:notes>
</file>

<file path=ppt/notesSlides/notesSlide3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4"/>
        <p:cNvGrpSpPr/>
        <p:nvPr/>
      </p:nvGrpSpPr>
      <p:grpSpPr>
        <a:xfrm>
          <a:off x="0" y="0"/>
          <a:ext cx="0" cy="0"/>
          <a:chOff x="0" y="0"/>
          <a:chExt cx="0" cy="0"/>
        </a:xfrm>
      </p:grpSpPr>
      <p:sp>
        <p:nvSpPr>
          <p:cNvPr id="3225" name="Google Shape;3225;g40a120c017_0_2592: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226" name="Google Shape;3226;g40a120c017_0_2592: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No matter how they work internally, all streams present the same simple model to programs that use them. A stream is a sequential flow of data. A stream can come from a source or can be generated to a sink.</a:t>
            </a:r>
            <a:endParaRPr/>
          </a:p>
          <a:p>
            <a:pPr marL="0" marR="0" lvl="2" indent="0" algn="l" rtl="0">
              <a:spcBef>
                <a:spcPts val="0"/>
              </a:spcBef>
              <a:spcAft>
                <a:spcPts val="0"/>
              </a:spcAft>
              <a:buSzPts val="1800"/>
              <a:buFont typeface="Arial"/>
              <a:buNone/>
            </a:pPr>
            <a:r>
              <a:rPr lang="en-US" sz="1800" b="0" i="0" u="none" strike="noStrike" cap="none"/>
              <a:t>A source stream initiates the flow of data, also called an input stream.</a:t>
            </a:r>
            <a:endParaRPr/>
          </a:p>
          <a:p>
            <a:pPr marL="0" marR="0" lvl="2" indent="0" algn="l" rtl="0">
              <a:spcBef>
                <a:spcPts val="0"/>
              </a:spcBef>
              <a:spcAft>
                <a:spcPts val="0"/>
              </a:spcAft>
              <a:buSzPts val="1800"/>
              <a:buFont typeface="Arial"/>
              <a:buNone/>
            </a:pPr>
            <a:r>
              <a:rPr lang="en-US" sz="1800" b="0" i="0" u="none" strike="noStrike" cap="none"/>
              <a:t>A sink stream terminates the flow of data, also called an output stream.</a:t>
            </a:r>
            <a:endParaRPr/>
          </a:p>
          <a:p>
            <a:pPr marL="0" marR="0" lvl="1" indent="0" algn="l" rtl="0">
              <a:spcBef>
                <a:spcPts val="0"/>
              </a:spcBef>
              <a:spcAft>
                <a:spcPts val="0"/>
              </a:spcAft>
              <a:buSzPts val="1800"/>
              <a:buFont typeface="Arial"/>
              <a:buNone/>
            </a:pPr>
            <a:r>
              <a:rPr lang="en-US" sz="1800" b="0" i="0" u="none" strike="noStrike" cap="none"/>
              <a:t>Sources and sinks are both node streams. Types of node streams are files, memory, and pipes between threads or processes.</a:t>
            </a:r>
            <a:endParaRPr/>
          </a:p>
        </p:txBody>
      </p:sp>
      <p:sp>
        <p:nvSpPr>
          <p:cNvPr id="3227" name="Google Shape;3227;g40a120c017_0_2592: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strike="noStrike" cap="none">
                <a:solidFill>
                  <a:srgbClr val="000000"/>
                </a:solidFill>
                <a:latin typeface="Arial"/>
                <a:ea typeface="Arial"/>
                <a:cs typeface="Arial"/>
                <a:sym typeface="Arial"/>
              </a:rPr>
              <a:t>Java SE 8 Programming   13 - </a:t>
            </a:r>
            <a:fld id="{00000000-1234-1234-1234-123412341234}" type="slidenum">
              <a:rPr lang="en-US" sz="1100" b="1" i="0" u="none" strike="noStrike" cap="none">
                <a:solidFill>
                  <a:srgbClr val="000000"/>
                </a:solidFill>
                <a:latin typeface="Arial"/>
                <a:ea typeface="Arial"/>
                <a:cs typeface="Arial"/>
                <a:sym typeface="Arial"/>
              </a:rPr>
              <a:t>347</a:t>
            </a:fld>
            <a:endParaRPr/>
          </a:p>
        </p:txBody>
      </p:sp>
    </p:spTree>
    <p:extLst>
      <p:ext uri="{BB962C8B-B14F-4D97-AF65-F5344CB8AC3E}">
        <p14:creationId xmlns:p14="http://schemas.microsoft.com/office/powerpoint/2010/main" val="3576842422"/>
      </p:ext>
    </p:extLst>
  </p:cSld>
  <p:clrMapOvr>
    <a:masterClrMapping/>
  </p:clrMapOvr>
</p:notes>
</file>

<file path=ppt/notesSlides/notesSlide3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4"/>
        <p:cNvGrpSpPr/>
        <p:nvPr/>
      </p:nvGrpSpPr>
      <p:grpSpPr>
        <a:xfrm>
          <a:off x="0" y="0"/>
          <a:ext cx="0" cy="0"/>
          <a:chOff x="0" y="0"/>
          <a:chExt cx="0" cy="0"/>
        </a:xfrm>
      </p:grpSpPr>
      <p:sp>
        <p:nvSpPr>
          <p:cNvPr id="3235" name="Google Shape;3235;g40a120c017_0_2600: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236" name="Google Shape;3236;g40a120c017_0_2600: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An application developer typically uses I/O streams to read and write files, to read information from and write information to some output device, such as the keyboard (standard in) and the console (standard out). Finally, an application may need to use a socket to communicate with another application on a remote system.</a:t>
            </a:r>
            <a:endParaRPr/>
          </a:p>
        </p:txBody>
      </p:sp>
      <p:sp>
        <p:nvSpPr>
          <p:cNvPr id="3237" name="Google Shape;3237;g40a120c017_0_2600: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strike="noStrike" cap="none">
                <a:solidFill>
                  <a:srgbClr val="000000"/>
                </a:solidFill>
                <a:latin typeface="Arial"/>
                <a:ea typeface="Arial"/>
                <a:cs typeface="Arial"/>
                <a:sym typeface="Arial"/>
              </a:rPr>
              <a:t>Java SE 8 Programming   13 - </a:t>
            </a:r>
            <a:fld id="{00000000-1234-1234-1234-123412341234}" type="slidenum">
              <a:rPr lang="en-US" sz="1100" b="1" i="0" u="none" strike="noStrike" cap="none">
                <a:solidFill>
                  <a:srgbClr val="000000"/>
                </a:solidFill>
                <a:latin typeface="Arial"/>
                <a:ea typeface="Arial"/>
                <a:cs typeface="Arial"/>
                <a:sym typeface="Arial"/>
              </a:rPr>
              <a:t>348</a:t>
            </a:fld>
            <a:endParaRPr/>
          </a:p>
        </p:txBody>
      </p:sp>
    </p:spTree>
    <p:extLst>
      <p:ext uri="{BB962C8B-B14F-4D97-AF65-F5344CB8AC3E}">
        <p14:creationId xmlns:p14="http://schemas.microsoft.com/office/powerpoint/2010/main" val="845574974"/>
      </p:ext>
    </p:extLst>
  </p:cSld>
  <p:clrMapOvr>
    <a:masterClrMapping/>
  </p:clrMapOvr>
</p:notes>
</file>

<file path=ppt/notesSlides/notesSlide3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4"/>
        <p:cNvGrpSpPr/>
        <p:nvPr/>
      </p:nvGrpSpPr>
      <p:grpSpPr>
        <a:xfrm>
          <a:off x="0" y="0"/>
          <a:ext cx="0" cy="0"/>
          <a:chOff x="0" y="0"/>
          <a:chExt cx="0" cy="0"/>
        </a:xfrm>
      </p:grpSpPr>
      <p:sp>
        <p:nvSpPr>
          <p:cNvPr id="3255" name="Google Shape;3255;g40a120c017_0_2618: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256" name="Google Shape;3256;g40a120c017_0_2618: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Java technology supports two types of data in streams: raw bytes and Unicode characters. Typically, the term </a:t>
            </a:r>
            <a:r>
              <a:rPr lang="en-US" sz="1800" b="0" i="1" u="none" strike="noStrike" cap="none"/>
              <a:t>stream</a:t>
            </a:r>
            <a:r>
              <a:rPr lang="en-US" sz="1800" b="0" i="0" u="none" strike="noStrike" cap="none"/>
              <a:t> refers to byte streams and the terms </a:t>
            </a:r>
            <a:r>
              <a:rPr lang="en-US" sz="1800" b="0" i="1" u="none" strike="noStrike" cap="none"/>
              <a:t>reader</a:t>
            </a:r>
            <a:r>
              <a:rPr lang="en-US" sz="1800" b="0" i="0" u="none" strike="noStrike" cap="none"/>
              <a:t> and </a:t>
            </a:r>
            <a:r>
              <a:rPr lang="en-US" sz="1800" b="0" i="1" u="none" strike="noStrike" cap="none"/>
              <a:t>writer</a:t>
            </a:r>
            <a:r>
              <a:rPr lang="en-US" sz="1800" b="0" i="0" u="none" strike="noStrike" cap="none"/>
              <a:t> refer to character streams.</a:t>
            </a:r>
            <a:endParaRPr/>
          </a:p>
          <a:p>
            <a:pPr marL="0" marR="0" lvl="1" indent="0" algn="l" rtl="0">
              <a:spcBef>
                <a:spcPts val="0"/>
              </a:spcBef>
              <a:spcAft>
                <a:spcPts val="0"/>
              </a:spcAft>
              <a:buSzPts val="1800"/>
              <a:buFont typeface="Arial"/>
              <a:buNone/>
            </a:pPr>
            <a:r>
              <a:rPr lang="en-US" sz="1800" b="0" i="0" u="none" strike="noStrike" cap="none"/>
              <a:t>More specifically, byte input streams are implemented by subclasses of the </a:t>
            </a:r>
            <a:r>
              <a:rPr lang="en-US" sz="1800" b="0" i="0" u="none" strike="noStrike" cap="none">
                <a:latin typeface="Courier New"/>
                <a:ea typeface="Courier New"/>
                <a:cs typeface="Courier New"/>
                <a:sym typeface="Courier New"/>
              </a:rPr>
              <a:t>InputStream</a:t>
            </a:r>
            <a:r>
              <a:rPr lang="en-US" sz="1800" b="0" i="0" u="none" strike="noStrike" cap="none"/>
              <a:t> class and byte output streams are implemented by subclasses of the </a:t>
            </a:r>
            <a:r>
              <a:rPr lang="en-US" sz="1800" b="0" i="0" u="none" strike="noStrike" cap="none">
                <a:latin typeface="Courier New"/>
                <a:ea typeface="Courier New"/>
                <a:cs typeface="Courier New"/>
                <a:sym typeface="Courier New"/>
              </a:rPr>
              <a:t>OutputStream</a:t>
            </a:r>
            <a:r>
              <a:rPr lang="en-US" sz="1800" b="0" i="0" u="none" strike="noStrike" cap="none"/>
              <a:t> class. Character input streams are implemented by subclasses of the </a:t>
            </a:r>
            <a:r>
              <a:rPr lang="en-US" sz="1800" b="0" i="0" u="none" strike="noStrike" cap="none">
                <a:latin typeface="Courier New"/>
                <a:ea typeface="Courier New"/>
                <a:cs typeface="Courier New"/>
                <a:sym typeface="Courier New"/>
              </a:rPr>
              <a:t>Reader</a:t>
            </a:r>
            <a:r>
              <a:rPr lang="en-US" sz="1800" b="0" i="0" u="none" strike="noStrike" cap="none"/>
              <a:t> class and character output streams are implemented by subclasses of the </a:t>
            </a:r>
            <a:r>
              <a:rPr lang="en-US" sz="1800" b="0" i="0" u="none" strike="noStrike" cap="none">
                <a:latin typeface="Courier New"/>
                <a:ea typeface="Courier New"/>
                <a:cs typeface="Courier New"/>
                <a:sym typeface="Courier New"/>
              </a:rPr>
              <a:t>Writer</a:t>
            </a:r>
            <a:r>
              <a:rPr lang="en-US" sz="1800" b="0" i="0" u="none" strike="noStrike" cap="none"/>
              <a:t> class. </a:t>
            </a:r>
            <a:endParaRPr/>
          </a:p>
          <a:p>
            <a:pPr marL="0" marR="0" lvl="1" indent="0" algn="l" rtl="0">
              <a:spcBef>
                <a:spcPts val="0"/>
              </a:spcBef>
              <a:spcAft>
                <a:spcPts val="0"/>
              </a:spcAft>
              <a:buSzPts val="1800"/>
              <a:buFont typeface="Arial"/>
              <a:buNone/>
            </a:pPr>
            <a:r>
              <a:rPr lang="en-US" sz="1800" b="0" i="0" u="none" strike="noStrike" cap="none"/>
              <a:t>Byte streams are best applied to reading and writing of raw bytes (such as image files, audio files, and objects). Specific subclasses provide methods to provide specific support for each of these stream types.</a:t>
            </a:r>
            <a:endParaRPr/>
          </a:p>
          <a:p>
            <a:pPr marL="0" marR="0" lvl="1" indent="0" algn="l" rtl="0">
              <a:spcBef>
                <a:spcPts val="0"/>
              </a:spcBef>
              <a:spcAft>
                <a:spcPts val="0"/>
              </a:spcAft>
              <a:buSzPts val="1800"/>
              <a:buFont typeface="Arial"/>
              <a:buNone/>
            </a:pPr>
            <a:r>
              <a:rPr lang="en-US" sz="1800" b="0" i="0" u="none" strike="noStrike" cap="none"/>
              <a:t>Character streams are designed for reading characters (such as in files and other </a:t>
            </a:r>
            <a:br>
              <a:rPr lang="en-US" sz="1800" b="0" i="0" u="none" strike="noStrike" cap="none"/>
            </a:br>
            <a:r>
              <a:rPr lang="en-US" sz="1800" b="0" i="0" u="none" strike="noStrike" cap="none"/>
              <a:t>character-based streams).</a:t>
            </a:r>
            <a:endParaRPr/>
          </a:p>
        </p:txBody>
      </p:sp>
      <p:sp>
        <p:nvSpPr>
          <p:cNvPr id="3257" name="Google Shape;3257;g40a120c017_0_2618: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strike="noStrike" cap="none">
                <a:solidFill>
                  <a:srgbClr val="000000"/>
                </a:solidFill>
                <a:latin typeface="Arial"/>
                <a:ea typeface="Arial"/>
                <a:cs typeface="Arial"/>
                <a:sym typeface="Arial"/>
              </a:rPr>
              <a:t>Java SE 8 Programming   13 - </a:t>
            </a:r>
            <a:fld id="{00000000-1234-1234-1234-123412341234}" type="slidenum">
              <a:rPr lang="en-US" sz="1100" b="1" i="0" u="none" strike="noStrike" cap="none">
                <a:solidFill>
                  <a:srgbClr val="000000"/>
                </a:solidFill>
                <a:latin typeface="Arial"/>
                <a:ea typeface="Arial"/>
                <a:cs typeface="Arial"/>
                <a:sym typeface="Arial"/>
              </a:rPr>
              <a:t>349</a:t>
            </a:fld>
            <a:endParaRPr/>
          </a:p>
        </p:txBody>
      </p:sp>
    </p:spTree>
    <p:extLst>
      <p:ext uri="{BB962C8B-B14F-4D97-AF65-F5344CB8AC3E}">
        <p14:creationId xmlns:p14="http://schemas.microsoft.com/office/powerpoint/2010/main" val="1438065024"/>
      </p:ext>
    </p:extLst>
  </p:cSld>
  <p:clrMapOvr>
    <a:masterClrMapping/>
  </p:clrMapOvr>
</p:notes>
</file>

<file path=ppt/notesSlides/notesSlide3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3"/>
        <p:cNvGrpSpPr/>
        <p:nvPr/>
      </p:nvGrpSpPr>
      <p:grpSpPr>
        <a:xfrm>
          <a:off x="0" y="0"/>
          <a:ext cx="0" cy="0"/>
          <a:chOff x="0" y="0"/>
          <a:chExt cx="0" cy="0"/>
        </a:xfrm>
      </p:grpSpPr>
      <p:sp>
        <p:nvSpPr>
          <p:cNvPr id="3264" name="Google Shape;3264;g40a120c017_0_2625: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265" name="Google Shape;3265;g40a120c017_0_2625: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SzPts val="1800"/>
              <a:buFont typeface="Courier New"/>
              <a:buNone/>
            </a:pPr>
            <a:r>
              <a:rPr lang="en-US" sz="1800" b="0" i="0" u="none" strike="noStrike" cap="none">
                <a:latin typeface="Courier New"/>
                <a:ea typeface="Courier New"/>
                <a:cs typeface="Courier New"/>
                <a:sym typeface="Courier New"/>
              </a:rPr>
              <a:t>InputStream</a:t>
            </a:r>
            <a:r>
              <a:rPr lang="en-US" sz="1800" b="0" i="0" u="none" strike="noStrike" cap="none"/>
              <a:t> Methods</a:t>
            </a:r>
            <a:endParaRPr/>
          </a:p>
          <a:p>
            <a:pPr marL="0" marR="0" lvl="1" indent="0" algn="l" rtl="0">
              <a:spcBef>
                <a:spcPts val="0"/>
              </a:spcBef>
              <a:spcAft>
                <a:spcPts val="0"/>
              </a:spcAft>
              <a:buSzPts val="1800"/>
              <a:buFont typeface="Arial"/>
              <a:buNone/>
            </a:pPr>
            <a:r>
              <a:rPr lang="en-US" sz="1800" b="0" i="0" u="none" strike="noStrike" cap="none"/>
              <a:t>The </a:t>
            </a:r>
            <a:r>
              <a:rPr lang="en-US" sz="1800" b="0" i="0" u="none" strike="noStrike" cap="none">
                <a:latin typeface="Courier New"/>
                <a:ea typeface="Courier New"/>
                <a:cs typeface="Courier New"/>
                <a:sym typeface="Courier New"/>
              </a:rPr>
              <a:t>read()</a:t>
            </a:r>
            <a:r>
              <a:rPr lang="en-US" sz="1800" b="0" i="0" u="none" strike="noStrike" cap="none"/>
              <a:t> method returns an </a:t>
            </a:r>
            <a:r>
              <a:rPr lang="en-US" sz="1800" b="0" i="0" u="none" strike="noStrike" cap="none">
                <a:latin typeface="Courier New"/>
                <a:ea typeface="Courier New"/>
                <a:cs typeface="Courier New"/>
                <a:sym typeface="Courier New"/>
              </a:rPr>
              <a:t>int</a:t>
            </a:r>
            <a:r>
              <a:rPr lang="en-US" sz="1800" b="0" i="0" u="none" strike="noStrike" cap="none"/>
              <a:t>, which contains either a byte read from the stream, or a </a:t>
            </a:r>
            <a:r>
              <a:rPr lang="en-US" sz="1800" b="0" i="0" u="none" strike="noStrike" cap="none">
                <a:latin typeface="Courier New"/>
                <a:ea typeface="Courier New"/>
                <a:cs typeface="Courier New"/>
                <a:sym typeface="Courier New"/>
              </a:rPr>
              <a:t>-1</a:t>
            </a:r>
            <a:r>
              <a:rPr lang="en-US" sz="1800" b="0" i="0" u="none" strike="noStrike" cap="none"/>
              <a:t>, which indicates the end-of-file condition. The other two read methods read the stream into a byte array and return the number of bytes read. The two </a:t>
            </a:r>
            <a:r>
              <a:rPr lang="en-US" sz="1800" b="0" i="0" u="none" strike="noStrike" cap="none">
                <a:latin typeface="Courier New"/>
                <a:ea typeface="Courier New"/>
                <a:cs typeface="Courier New"/>
                <a:sym typeface="Courier New"/>
              </a:rPr>
              <a:t>int</a:t>
            </a:r>
            <a:r>
              <a:rPr lang="en-US" sz="1800" b="0" i="0" u="none" strike="noStrike" cap="none"/>
              <a:t> arguments in the third method indicate a subrange in the target array that needs to be filled.</a:t>
            </a:r>
            <a:endParaRPr/>
          </a:p>
          <a:p>
            <a:pPr marL="0" marR="0" lvl="1" indent="0" algn="l" rtl="0">
              <a:spcBef>
                <a:spcPts val="0"/>
              </a:spcBef>
              <a:spcAft>
                <a:spcPts val="0"/>
              </a:spcAft>
              <a:buSzPts val="1800"/>
              <a:buFont typeface="Arial"/>
              <a:buNone/>
            </a:pPr>
            <a:r>
              <a:rPr lang="en-US" sz="1800" b="1" i="0" u="none" strike="noStrike" cap="none"/>
              <a:t>Note:</a:t>
            </a:r>
            <a:r>
              <a:rPr lang="en-US" sz="1800" b="0" i="0" u="none" strike="noStrike" cap="none"/>
              <a:t> For efficiency, always read data in the largest practical block, or use buffered streams.</a:t>
            </a:r>
            <a:endParaRPr/>
          </a:p>
          <a:p>
            <a:pPr marL="0" marR="0" lvl="1" indent="0" algn="l" rtl="0">
              <a:spcBef>
                <a:spcPts val="0"/>
              </a:spcBef>
              <a:spcAft>
                <a:spcPts val="0"/>
              </a:spcAft>
              <a:buSzPts val="1800"/>
              <a:buFont typeface="Arial"/>
              <a:buNone/>
            </a:pPr>
            <a:r>
              <a:rPr lang="en-US" sz="1800" b="0" i="0" u="none" strike="noStrike" cap="none"/>
              <a:t>When you have finished with a stream, close it. If you have a stack of streams, use filter streams to close the stream at the top of the stack. This operation also closes the lower streams. </a:t>
            </a:r>
            <a:endParaRPr/>
          </a:p>
          <a:p>
            <a:pPr marL="0" marR="0" lvl="1" indent="0" algn="l" rtl="0">
              <a:spcBef>
                <a:spcPts val="0"/>
              </a:spcBef>
              <a:spcAft>
                <a:spcPts val="0"/>
              </a:spcAft>
              <a:buSzPts val="1800"/>
              <a:buFont typeface="Courier New"/>
              <a:buNone/>
            </a:pPr>
            <a:r>
              <a:rPr lang="en-US" sz="1800" b="0" i="0" u="none" strike="noStrike" cap="none">
                <a:latin typeface="Courier New"/>
                <a:ea typeface="Courier New"/>
                <a:cs typeface="Courier New"/>
                <a:sym typeface="Courier New"/>
              </a:rPr>
              <a:t>InputStream</a:t>
            </a:r>
            <a:r>
              <a:rPr lang="en-US" sz="1800" b="0" i="0" u="none" strike="noStrike" cap="none"/>
              <a:t> implements </a:t>
            </a:r>
            <a:r>
              <a:rPr lang="en-US" sz="1800" b="0" i="0" u="none" strike="noStrike" cap="none">
                <a:latin typeface="Courier New"/>
                <a:ea typeface="Courier New"/>
                <a:cs typeface="Courier New"/>
                <a:sym typeface="Courier New"/>
              </a:rPr>
              <a:t>AutoCloseable</a:t>
            </a:r>
            <a:r>
              <a:rPr lang="en-US" sz="1800" b="0" i="0" u="none" strike="noStrike" cap="none"/>
              <a:t>, which means that if you use an </a:t>
            </a:r>
            <a:r>
              <a:rPr lang="en-US" sz="1800" b="0" i="0" u="none" strike="noStrike" cap="none">
                <a:latin typeface="Courier New"/>
                <a:ea typeface="Courier New"/>
                <a:cs typeface="Courier New"/>
                <a:sym typeface="Courier New"/>
              </a:rPr>
              <a:t>InputStream</a:t>
            </a:r>
            <a:r>
              <a:rPr lang="en-US" sz="1800" b="0" i="0" u="none" strike="noStrike" cap="none"/>
              <a:t> (or one of its subclasses) in a </a:t>
            </a:r>
            <a:r>
              <a:rPr lang="en-US" sz="1800" b="0" i="0" u="none" strike="noStrike" cap="none">
                <a:latin typeface="Courier New"/>
                <a:ea typeface="Courier New"/>
                <a:cs typeface="Courier New"/>
                <a:sym typeface="Courier New"/>
              </a:rPr>
              <a:t>try</a:t>
            </a:r>
            <a:r>
              <a:rPr lang="en-US" sz="1800" b="0" i="0" u="none" strike="noStrike" cap="none"/>
              <a:t>-with-resources block, the stream is automatically closed at the end of the try.</a:t>
            </a:r>
            <a:endParaRPr/>
          </a:p>
          <a:p>
            <a:pPr marL="0" marR="0" lvl="1" indent="0" algn="l" rtl="0">
              <a:spcBef>
                <a:spcPts val="0"/>
              </a:spcBef>
              <a:spcAft>
                <a:spcPts val="0"/>
              </a:spcAft>
              <a:buSzPts val="1800"/>
              <a:buFont typeface="Arial"/>
              <a:buNone/>
            </a:pPr>
            <a:r>
              <a:rPr lang="en-US" sz="1800" b="0" i="0" u="none" strike="noStrike" cap="none"/>
              <a:t>The </a:t>
            </a:r>
            <a:r>
              <a:rPr lang="en-US" sz="1800" b="0" i="0" u="none" strike="noStrike" cap="none">
                <a:latin typeface="Courier New"/>
                <a:ea typeface="Courier New"/>
                <a:cs typeface="Courier New"/>
                <a:sym typeface="Courier New"/>
              </a:rPr>
              <a:t>available</a:t>
            </a:r>
            <a:r>
              <a:rPr lang="en-US" sz="1800" b="0" i="0" u="none" strike="noStrike" cap="none"/>
              <a:t> method reports the number of bytes that are immediately available to be read from the stream. An actual read operation following this call might return more bytes.</a:t>
            </a:r>
            <a:endParaRPr/>
          </a:p>
          <a:p>
            <a:pPr marL="0" marR="0" lvl="1" indent="0" algn="l" rtl="0">
              <a:spcBef>
                <a:spcPts val="0"/>
              </a:spcBef>
              <a:spcAft>
                <a:spcPts val="0"/>
              </a:spcAft>
              <a:buSzPts val="1800"/>
              <a:buFont typeface="Arial"/>
              <a:buNone/>
            </a:pPr>
            <a:r>
              <a:rPr lang="en-US" sz="1800" b="0" i="0" u="none" strike="noStrike" cap="none"/>
              <a:t>The </a:t>
            </a:r>
            <a:r>
              <a:rPr lang="en-US" sz="1800" b="0" i="0" u="none" strike="noStrike" cap="none">
                <a:latin typeface="Courier New"/>
                <a:ea typeface="Courier New"/>
                <a:cs typeface="Courier New"/>
                <a:sym typeface="Courier New"/>
              </a:rPr>
              <a:t>skip</a:t>
            </a:r>
            <a:r>
              <a:rPr lang="en-US" sz="1800" b="0" i="0" u="none" strike="noStrike" cap="none"/>
              <a:t> method discards the specified number of bytes from the stream.</a:t>
            </a:r>
            <a:endParaRPr/>
          </a:p>
        </p:txBody>
      </p:sp>
      <p:sp>
        <p:nvSpPr>
          <p:cNvPr id="3266" name="Google Shape;3266;g40a120c017_0_2625: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13 - </a:t>
            </a:r>
            <a:fld id="{00000000-1234-1234-1234-123412341234}" type="slidenum">
              <a:rPr lang="en-US" sz="1100" b="1" i="0" u="none">
                <a:solidFill>
                  <a:srgbClr val="000000"/>
                </a:solidFill>
                <a:latin typeface="Arial"/>
                <a:ea typeface="Arial"/>
                <a:cs typeface="Arial"/>
                <a:sym typeface="Arial"/>
              </a:rPr>
              <a:t>350</a:t>
            </a:fld>
            <a:endParaRPr/>
          </a:p>
        </p:txBody>
      </p:sp>
    </p:spTree>
    <p:extLst>
      <p:ext uri="{BB962C8B-B14F-4D97-AF65-F5344CB8AC3E}">
        <p14:creationId xmlns:p14="http://schemas.microsoft.com/office/powerpoint/2010/main" val="271205364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p17:notes"/>
          <p:cNvSpPr txBox="1">
            <a:spLocks noGrp="1"/>
          </p:cNvSpPr>
          <p:nvPr>
            <p:ph type="body" idx="1"/>
          </p:nvPr>
        </p:nvSpPr>
        <p:spPr>
          <a:xfrm>
            <a:off x="547687" y="449262"/>
            <a:ext cx="5942012" cy="8027987"/>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There is also a </a:t>
            </a:r>
            <a:r>
              <a:rPr lang="en-US" sz="1800" b="0" i="0" u="none" strike="noStrike" cap="none">
                <a:latin typeface="Courier New"/>
                <a:ea typeface="Courier New"/>
                <a:cs typeface="Courier New"/>
                <a:sym typeface="Courier New"/>
              </a:rPr>
              <a:t>do-while</a:t>
            </a:r>
            <a:r>
              <a:rPr lang="en-US" sz="1800" b="0" i="0" u="none" strike="noStrike" cap="none"/>
              <a:t> loop, where the test after the expression has run at least once. The difference between </a:t>
            </a:r>
            <a:r>
              <a:rPr lang="en-US" sz="1800" b="0" i="0" u="none" strike="noStrike" cap="none">
                <a:latin typeface="Courier New"/>
                <a:ea typeface="Courier New"/>
                <a:cs typeface="Courier New"/>
                <a:sym typeface="Courier New"/>
              </a:rPr>
              <a:t>do-while</a:t>
            </a:r>
            <a:r>
              <a:rPr lang="en-US" sz="1800" b="0" i="0" u="none" strike="noStrike" cap="none"/>
              <a:t> and </a:t>
            </a:r>
            <a:r>
              <a:rPr lang="en-US" sz="1800" b="0" i="0" u="none" strike="noStrike" cap="none">
                <a:latin typeface="Courier New"/>
                <a:ea typeface="Courier New"/>
                <a:cs typeface="Courier New"/>
                <a:sym typeface="Courier New"/>
              </a:rPr>
              <a:t>while</a:t>
            </a:r>
            <a:r>
              <a:rPr lang="en-US" sz="1800" b="0" i="0" u="none" strike="noStrike" cap="none"/>
              <a:t> is that</a:t>
            </a:r>
            <a:r>
              <a:rPr lang="en-US" sz="1800" b="0" i="0" u="none" strike="noStrike" cap="none">
                <a:latin typeface="Courier New"/>
                <a:ea typeface="Courier New"/>
                <a:cs typeface="Courier New"/>
                <a:sym typeface="Courier New"/>
              </a:rPr>
              <a:t> do-while</a:t>
            </a:r>
            <a:r>
              <a:rPr lang="en-US" sz="1800" b="0" i="0" u="none" strike="noStrike" cap="none"/>
              <a:t> evaluates its expression at the bottom of the loop instead of the top. The output from the example in the slide:</a:t>
            </a:r>
            <a:endParaRPr/>
          </a:p>
          <a:p>
            <a:pPr marL="0" marR="0" lvl="1" indent="0" algn="l" rtl="0">
              <a:spcBef>
                <a:spcPts val="0"/>
              </a:spcBef>
              <a:spcAft>
                <a:spcPts val="0"/>
              </a:spcAft>
              <a:buSzPts val="1800"/>
              <a:buFont typeface="Arial"/>
              <a:buNone/>
            </a:pPr>
            <a:r>
              <a:rPr lang="en-US" sz="1800" b="0" i="0" u="none" strike="noStrike" cap="none"/>
              <a:t>value of x : 30</a:t>
            </a:r>
            <a:endParaRPr/>
          </a:p>
          <a:p>
            <a:pPr marL="0" marR="0" lvl="0" indent="0" algn="l" rtl="0">
              <a:spcBef>
                <a:spcPts val="0"/>
              </a:spcBef>
              <a:spcAft>
                <a:spcPts val="0"/>
              </a:spcAft>
              <a:buNone/>
            </a:pPr>
            <a:endParaRPr sz="1800" b="0" i="0" u="none" strike="noStrike" cap="none"/>
          </a:p>
        </p:txBody>
      </p:sp>
      <p:sp>
        <p:nvSpPr>
          <p:cNvPr id="215" name="Google Shape;215;p17:notes"/>
          <p:cNvSpPr txBox="1"/>
          <p:nvPr/>
        </p:nvSpPr>
        <p:spPr>
          <a:xfrm>
            <a:off x="457200" y="8791575"/>
            <a:ext cx="607695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2 - </a:t>
            </a:r>
            <a:fld id="{00000000-1234-1234-1234-123412341234}" type="slidenum">
              <a:rPr lang="en-US" sz="1100" b="1" i="0" u="none">
                <a:solidFill>
                  <a:srgbClr val="000000"/>
                </a:solidFill>
                <a:latin typeface="Arial"/>
                <a:ea typeface="Arial"/>
                <a:cs typeface="Arial"/>
                <a:sym typeface="Arial"/>
              </a:rPr>
              <a:t>36</a:t>
            </a:fld>
            <a:endParaRPr/>
          </a:p>
        </p:txBody>
      </p:sp>
      <p:sp>
        <p:nvSpPr>
          <p:cNvPr id="216" name="Google Shape;216;p17: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52365886"/>
      </p:ext>
    </p:extLst>
  </p:cSld>
  <p:clrMapOvr>
    <a:masterClrMapping/>
  </p:clrMapOvr>
</p:notes>
</file>

<file path=ppt/notesSlides/notesSlide3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3"/>
        <p:cNvGrpSpPr/>
        <p:nvPr/>
      </p:nvGrpSpPr>
      <p:grpSpPr>
        <a:xfrm>
          <a:off x="0" y="0"/>
          <a:ext cx="0" cy="0"/>
          <a:chOff x="0" y="0"/>
          <a:chExt cx="0" cy="0"/>
        </a:xfrm>
      </p:grpSpPr>
      <p:sp>
        <p:nvSpPr>
          <p:cNvPr id="3274" name="Google Shape;3274;g40a120c017_0_2633: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275" name="Google Shape;3275;g40a120c017_0_2633: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SzPts val="1800"/>
              <a:buFont typeface="Courier New"/>
              <a:buNone/>
            </a:pPr>
            <a:r>
              <a:rPr lang="en-US" sz="1800" b="0" i="0" u="none" strike="noStrike" cap="none">
                <a:latin typeface="Courier New"/>
                <a:ea typeface="Courier New"/>
                <a:cs typeface="Courier New"/>
                <a:sym typeface="Courier New"/>
              </a:rPr>
              <a:t>OutputStream</a:t>
            </a:r>
            <a:r>
              <a:rPr lang="en-US" sz="1800" b="0" i="0" u="none" strike="noStrike" cap="none"/>
              <a:t> Methods</a:t>
            </a:r>
            <a:endParaRPr/>
          </a:p>
          <a:p>
            <a:pPr marL="0" marR="0" lvl="1" indent="0" algn="l" rtl="0">
              <a:spcBef>
                <a:spcPts val="0"/>
              </a:spcBef>
              <a:spcAft>
                <a:spcPts val="0"/>
              </a:spcAft>
              <a:buSzPts val="1800"/>
              <a:buFont typeface="Arial"/>
              <a:buNone/>
            </a:pPr>
            <a:r>
              <a:rPr lang="en-US" sz="1800" b="0" i="0" u="none" strike="noStrike" cap="none"/>
              <a:t>As with input, always try to write data in the largest practical block.</a:t>
            </a:r>
            <a:endParaRPr/>
          </a:p>
        </p:txBody>
      </p:sp>
      <p:sp>
        <p:nvSpPr>
          <p:cNvPr id="3276" name="Google Shape;3276;g40a120c017_0_2633: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13 - </a:t>
            </a:r>
            <a:fld id="{00000000-1234-1234-1234-123412341234}" type="slidenum">
              <a:rPr lang="en-US" sz="1100" b="1" i="0" u="none">
                <a:solidFill>
                  <a:srgbClr val="000000"/>
                </a:solidFill>
                <a:latin typeface="Arial"/>
                <a:ea typeface="Arial"/>
                <a:cs typeface="Arial"/>
                <a:sym typeface="Arial"/>
              </a:rPr>
              <a:t>351</a:t>
            </a:fld>
            <a:endParaRPr/>
          </a:p>
        </p:txBody>
      </p:sp>
    </p:spTree>
    <p:extLst>
      <p:ext uri="{BB962C8B-B14F-4D97-AF65-F5344CB8AC3E}">
        <p14:creationId xmlns:p14="http://schemas.microsoft.com/office/powerpoint/2010/main" val="1858692328"/>
      </p:ext>
    </p:extLst>
  </p:cSld>
  <p:clrMapOvr>
    <a:masterClrMapping/>
  </p:clrMapOvr>
</p:notes>
</file>

<file path=ppt/notesSlides/notesSlide3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3"/>
        <p:cNvGrpSpPr/>
        <p:nvPr/>
      </p:nvGrpSpPr>
      <p:grpSpPr>
        <a:xfrm>
          <a:off x="0" y="0"/>
          <a:ext cx="0" cy="0"/>
          <a:chOff x="0" y="0"/>
          <a:chExt cx="0" cy="0"/>
        </a:xfrm>
      </p:grpSpPr>
      <p:sp>
        <p:nvSpPr>
          <p:cNvPr id="3284" name="Google Shape;3284;g40a120c017_0_2641: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285" name="Google Shape;3285;g40a120c017_0_2641: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This example copies one file to another by using a byte array. Note that </a:t>
            </a:r>
            <a:r>
              <a:rPr lang="en-US" sz="1800" b="0" i="0" u="none" strike="noStrike" cap="none">
                <a:latin typeface="Courier New"/>
                <a:ea typeface="Courier New"/>
                <a:cs typeface="Courier New"/>
                <a:sym typeface="Courier New"/>
              </a:rPr>
              <a:t>FileInputStream</a:t>
            </a:r>
            <a:r>
              <a:rPr lang="en-US" sz="1800" b="0" i="0" u="none" strike="noStrike" cap="none"/>
              <a:t> and </a:t>
            </a:r>
            <a:r>
              <a:rPr lang="en-US" sz="1800" b="0" i="0" u="none" strike="noStrike" cap="none">
                <a:latin typeface="Courier New"/>
                <a:ea typeface="Courier New"/>
                <a:cs typeface="Courier New"/>
                <a:sym typeface="Courier New"/>
              </a:rPr>
              <a:t>FileOutputStream</a:t>
            </a:r>
            <a:r>
              <a:rPr lang="en-US" sz="1800" b="0" i="0" u="none" strike="noStrike" cap="none"/>
              <a:t> are meant for streams of raw bytes, such as image files.</a:t>
            </a:r>
            <a:endParaRPr/>
          </a:p>
          <a:p>
            <a:pPr marL="0" marR="0" lvl="1" indent="0" algn="l" rtl="0">
              <a:spcBef>
                <a:spcPts val="0"/>
              </a:spcBef>
              <a:spcAft>
                <a:spcPts val="0"/>
              </a:spcAft>
              <a:buSzPts val="1800"/>
              <a:buFont typeface="Arial"/>
              <a:buNone/>
            </a:pPr>
            <a:r>
              <a:rPr lang="en-US" sz="1800" b="1" i="0" u="none" strike="noStrike" cap="none"/>
              <a:t>Note:</a:t>
            </a:r>
            <a:r>
              <a:rPr lang="en-US" sz="1800" b="0" i="0" u="none" strike="noStrike" cap="none"/>
              <a:t> The </a:t>
            </a:r>
            <a:r>
              <a:rPr lang="en-US" sz="1800" b="0" i="0" u="none" strike="noStrike" cap="none">
                <a:latin typeface="Courier New"/>
                <a:ea typeface="Courier New"/>
                <a:cs typeface="Courier New"/>
                <a:sym typeface="Courier New"/>
              </a:rPr>
              <a:t>available()</a:t>
            </a:r>
            <a:r>
              <a:rPr lang="en-US" sz="1800" b="0" i="0" u="none" strike="noStrike" cap="none"/>
              <a:t> method, according to Javadocs, reports "an estimate of the number of remaining bytes that can be read (or skipped over) from this input stream without blocking."</a:t>
            </a:r>
            <a:endParaRPr/>
          </a:p>
          <a:p>
            <a:pPr marL="0" marR="0" lvl="1" indent="0" algn="l" rtl="0">
              <a:spcBef>
                <a:spcPts val="0"/>
              </a:spcBef>
              <a:spcAft>
                <a:spcPts val="0"/>
              </a:spcAft>
              <a:buSzPts val="1800"/>
              <a:buFont typeface="Arial"/>
              <a:buNone/>
            </a:pPr>
            <a:endParaRPr sz="1800" b="0" i="0" u="none" strike="noStrike" cap="none"/>
          </a:p>
          <a:p>
            <a:pPr marL="0" marR="0" lvl="0" indent="0" algn="l" rtl="0">
              <a:spcBef>
                <a:spcPts val="0"/>
              </a:spcBef>
              <a:spcAft>
                <a:spcPts val="0"/>
              </a:spcAft>
              <a:buNone/>
            </a:pPr>
            <a:endParaRPr sz="1800" b="0" i="0" u="none" strike="noStrike" cap="none"/>
          </a:p>
        </p:txBody>
      </p:sp>
      <p:sp>
        <p:nvSpPr>
          <p:cNvPr id="3286" name="Google Shape;3286;g40a120c017_0_2641: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13 - </a:t>
            </a:r>
            <a:fld id="{00000000-1234-1234-1234-123412341234}" type="slidenum">
              <a:rPr lang="en-US" sz="1100" b="1" i="0" u="none">
                <a:solidFill>
                  <a:srgbClr val="000000"/>
                </a:solidFill>
                <a:latin typeface="Arial"/>
                <a:ea typeface="Arial"/>
                <a:cs typeface="Arial"/>
                <a:sym typeface="Arial"/>
              </a:rPr>
              <a:t>352</a:t>
            </a:fld>
            <a:endParaRPr/>
          </a:p>
        </p:txBody>
      </p:sp>
    </p:spTree>
    <p:extLst>
      <p:ext uri="{BB962C8B-B14F-4D97-AF65-F5344CB8AC3E}">
        <p14:creationId xmlns:p14="http://schemas.microsoft.com/office/powerpoint/2010/main" val="239975678"/>
      </p:ext>
    </p:extLst>
  </p:cSld>
  <p:clrMapOvr>
    <a:masterClrMapping/>
  </p:clrMapOvr>
</p:notes>
</file>

<file path=ppt/notesSlides/notesSlide3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3"/>
        <p:cNvGrpSpPr/>
        <p:nvPr/>
      </p:nvGrpSpPr>
      <p:grpSpPr>
        <a:xfrm>
          <a:off x="0" y="0"/>
          <a:ext cx="0" cy="0"/>
          <a:chOff x="0" y="0"/>
          <a:chExt cx="0" cy="0"/>
        </a:xfrm>
      </p:grpSpPr>
      <p:sp>
        <p:nvSpPr>
          <p:cNvPr id="3294" name="Google Shape;3294;g40a120c017_0_2649: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295" name="Google Shape;3295;g40a120c017_0_2649: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SzPts val="1800"/>
              <a:buFont typeface="Courier New"/>
              <a:buNone/>
            </a:pPr>
            <a:r>
              <a:rPr lang="en-US" sz="1800" b="0" i="0" u="none" strike="noStrike" cap="none">
                <a:latin typeface="Courier New"/>
                <a:ea typeface="Courier New"/>
                <a:cs typeface="Courier New"/>
                <a:sym typeface="Courier New"/>
              </a:rPr>
              <a:t>Reader</a:t>
            </a:r>
            <a:r>
              <a:rPr lang="en-US" sz="1800" b="0" i="0" u="none" strike="noStrike" cap="none"/>
              <a:t> Methods</a:t>
            </a:r>
            <a:endParaRPr/>
          </a:p>
          <a:p>
            <a:pPr marL="0" marR="0" lvl="1" indent="0" algn="l" rtl="0">
              <a:spcBef>
                <a:spcPts val="0"/>
              </a:spcBef>
              <a:spcAft>
                <a:spcPts val="0"/>
              </a:spcAft>
              <a:buSzPts val="1800"/>
              <a:buFont typeface="Arial"/>
              <a:buNone/>
            </a:pPr>
            <a:r>
              <a:rPr lang="en-US" sz="1800" b="0" i="0" u="none" strike="noStrike" cap="none"/>
              <a:t>The first method returns an </a:t>
            </a:r>
            <a:r>
              <a:rPr lang="en-US" sz="1800" b="0" i="0" u="none" strike="noStrike" cap="none">
                <a:latin typeface="Courier New"/>
                <a:ea typeface="Courier New"/>
                <a:cs typeface="Courier New"/>
                <a:sym typeface="Courier New"/>
              </a:rPr>
              <a:t>int</a:t>
            </a:r>
            <a:r>
              <a:rPr lang="en-US" sz="1800" b="0" i="0" u="none" strike="noStrike" cap="none"/>
              <a:t>, which contains either a Unicode character read from the stream, or a </a:t>
            </a:r>
            <a:r>
              <a:rPr lang="en-US" sz="1800" b="0" i="0" u="none" strike="noStrike" cap="none">
                <a:latin typeface="Courier New"/>
                <a:ea typeface="Courier New"/>
                <a:cs typeface="Courier New"/>
                <a:sym typeface="Courier New"/>
              </a:rPr>
              <a:t>-1</a:t>
            </a:r>
            <a:r>
              <a:rPr lang="en-US" sz="1800" b="0" i="0" u="none" strike="noStrike" cap="none"/>
              <a:t>, which indicates the end-of-file condition. The other two methods read into a character array and return the number of bytes read. The two </a:t>
            </a:r>
            <a:r>
              <a:rPr lang="en-US" sz="1800" b="0" i="0" u="none" strike="noStrike" cap="none">
                <a:latin typeface="Courier New"/>
                <a:ea typeface="Courier New"/>
                <a:cs typeface="Courier New"/>
                <a:sym typeface="Courier New"/>
              </a:rPr>
              <a:t>int</a:t>
            </a:r>
            <a:r>
              <a:rPr lang="en-US" sz="1800" b="0" i="0" u="none" strike="noStrike" cap="none"/>
              <a:t> arguments in the third method indicate a subrange in the target array that needs to be filled.</a:t>
            </a:r>
            <a:endParaRPr/>
          </a:p>
        </p:txBody>
      </p:sp>
      <p:sp>
        <p:nvSpPr>
          <p:cNvPr id="3296" name="Google Shape;3296;g40a120c017_0_2649: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13 - </a:t>
            </a:r>
            <a:fld id="{00000000-1234-1234-1234-123412341234}" type="slidenum">
              <a:rPr lang="en-US" sz="1100" b="1" i="0" u="none">
                <a:solidFill>
                  <a:srgbClr val="000000"/>
                </a:solidFill>
                <a:latin typeface="Arial"/>
                <a:ea typeface="Arial"/>
                <a:cs typeface="Arial"/>
                <a:sym typeface="Arial"/>
              </a:rPr>
              <a:t>353</a:t>
            </a:fld>
            <a:endParaRPr/>
          </a:p>
        </p:txBody>
      </p:sp>
    </p:spTree>
    <p:extLst>
      <p:ext uri="{BB962C8B-B14F-4D97-AF65-F5344CB8AC3E}">
        <p14:creationId xmlns:p14="http://schemas.microsoft.com/office/powerpoint/2010/main" val="1359487694"/>
      </p:ext>
    </p:extLst>
  </p:cSld>
  <p:clrMapOvr>
    <a:masterClrMapping/>
  </p:clrMapOvr>
</p:notes>
</file>

<file path=ppt/notesSlides/notesSlide3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3"/>
        <p:cNvGrpSpPr/>
        <p:nvPr/>
      </p:nvGrpSpPr>
      <p:grpSpPr>
        <a:xfrm>
          <a:off x="0" y="0"/>
          <a:ext cx="0" cy="0"/>
          <a:chOff x="0" y="0"/>
          <a:chExt cx="0" cy="0"/>
        </a:xfrm>
      </p:grpSpPr>
      <p:sp>
        <p:nvSpPr>
          <p:cNvPr id="3304" name="Google Shape;3304;g40a120c017_0_2657: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305" name="Google Shape;3305;g40a120c017_0_2657: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SzPts val="1800"/>
              <a:buFont typeface="Courier New"/>
              <a:buNone/>
            </a:pPr>
            <a:r>
              <a:rPr lang="en-US" sz="1800" b="0" i="0" u="none" strike="noStrike" cap="none">
                <a:latin typeface="Courier New"/>
                <a:ea typeface="Courier New"/>
                <a:cs typeface="Courier New"/>
                <a:sym typeface="Courier New"/>
              </a:rPr>
              <a:t>Writer</a:t>
            </a:r>
            <a:r>
              <a:rPr lang="en-US" sz="1800" b="0" i="0" u="none" strike="noStrike" cap="none"/>
              <a:t> Methods</a:t>
            </a:r>
            <a:endParaRPr/>
          </a:p>
          <a:p>
            <a:pPr marL="0" marR="0" lvl="1" indent="0" algn="l" rtl="0">
              <a:spcBef>
                <a:spcPts val="0"/>
              </a:spcBef>
              <a:spcAft>
                <a:spcPts val="0"/>
              </a:spcAft>
              <a:buSzPts val="1800"/>
              <a:buFont typeface="Arial"/>
              <a:buNone/>
            </a:pPr>
            <a:r>
              <a:rPr lang="en-US" sz="1800" b="0" i="0" u="none" strike="noStrike" cap="none"/>
              <a:t>These methods are analogous to the </a:t>
            </a:r>
            <a:r>
              <a:rPr lang="en-US" sz="1800" b="0" i="0" u="none" strike="noStrike" cap="none">
                <a:latin typeface="Courier New"/>
                <a:ea typeface="Courier New"/>
                <a:cs typeface="Courier New"/>
                <a:sym typeface="Courier New"/>
              </a:rPr>
              <a:t>OutputStream</a:t>
            </a:r>
            <a:r>
              <a:rPr lang="en-US" sz="1800" b="0" i="0" u="none" strike="noStrike" cap="none"/>
              <a:t> methods.</a:t>
            </a:r>
            <a:endParaRPr/>
          </a:p>
        </p:txBody>
      </p:sp>
      <p:sp>
        <p:nvSpPr>
          <p:cNvPr id="3306" name="Google Shape;3306;g40a120c017_0_2657: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13 - </a:t>
            </a:r>
            <a:fld id="{00000000-1234-1234-1234-123412341234}" type="slidenum">
              <a:rPr lang="en-US" sz="1100" b="1" i="0" u="none">
                <a:solidFill>
                  <a:srgbClr val="000000"/>
                </a:solidFill>
                <a:latin typeface="Arial"/>
                <a:ea typeface="Arial"/>
                <a:cs typeface="Arial"/>
                <a:sym typeface="Arial"/>
              </a:rPr>
              <a:t>354</a:t>
            </a:fld>
            <a:endParaRPr/>
          </a:p>
        </p:txBody>
      </p:sp>
    </p:spTree>
    <p:extLst>
      <p:ext uri="{BB962C8B-B14F-4D97-AF65-F5344CB8AC3E}">
        <p14:creationId xmlns:p14="http://schemas.microsoft.com/office/powerpoint/2010/main" val="3960639059"/>
      </p:ext>
    </p:extLst>
  </p:cSld>
  <p:clrMapOvr>
    <a:masterClrMapping/>
  </p:clrMapOvr>
</p:notes>
</file>

<file path=ppt/notesSlides/notesSlide3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3"/>
        <p:cNvGrpSpPr/>
        <p:nvPr/>
      </p:nvGrpSpPr>
      <p:grpSpPr>
        <a:xfrm>
          <a:off x="0" y="0"/>
          <a:ext cx="0" cy="0"/>
          <a:chOff x="0" y="0"/>
          <a:chExt cx="0" cy="0"/>
        </a:xfrm>
      </p:grpSpPr>
      <p:sp>
        <p:nvSpPr>
          <p:cNvPr id="3314" name="Google Shape;3314;g40a120c017_0_2665: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315" name="Google Shape;3315;g40a120c017_0_2665: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Similar to the byte stream example, this example copies one file to another by using a character array instead of a byte array. </a:t>
            </a:r>
            <a:r>
              <a:rPr lang="en-US" sz="1800" b="0" i="0" u="none" strike="noStrike" cap="none">
                <a:latin typeface="Courier New"/>
                <a:ea typeface="Courier New"/>
                <a:cs typeface="Courier New"/>
                <a:sym typeface="Courier New"/>
              </a:rPr>
              <a:t>FileReader</a:t>
            </a:r>
            <a:r>
              <a:rPr lang="en-US" sz="1800" b="0" i="0" u="none" strike="noStrike" cap="none"/>
              <a:t> and </a:t>
            </a:r>
            <a:r>
              <a:rPr lang="en-US" sz="1800" b="0" i="0" u="none" strike="noStrike" cap="none">
                <a:latin typeface="Courier New"/>
                <a:ea typeface="Courier New"/>
                <a:cs typeface="Courier New"/>
                <a:sym typeface="Courier New"/>
              </a:rPr>
              <a:t>FileWriter</a:t>
            </a:r>
            <a:r>
              <a:rPr lang="en-US" sz="1800" b="0" i="0" u="none" strike="noStrike" cap="none"/>
              <a:t> are classes designed to read and write character streams, such as text files.</a:t>
            </a:r>
            <a:endParaRPr/>
          </a:p>
        </p:txBody>
      </p:sp>
      <p:sp>
        <p:nvSpPr>
          <p:cNvPr id="3316" name="Google Shape;3316;g40a120c017_0_2665: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13 - </a:t>
            </a:r>
            <a:fld id="{00000000-1234-1234-1234-123412341234}" type="slidenum">
              <a:rPr lang="en-US" sz="1100" b="1" i="0" u="none">
                <a:solidFill>
                  <a:srgbClr val="000000"/>
                </a:solidFill>
                <a:latin typeface="Arial"/>
                <a:ea typeface="Arial"/>
                <a:cs typeface="Arial"/>
                <a:sym typeface="Arial"/>
              </a:rPr>
              <a:t>355</a:t>
            </a:fld>
            <a:endParaRPr/>
          </a:p>
        </p:txBody>
      </p:sp>
    </p:spTree>
    <p:extLst>
      <p:ext uri="{BB962C8B-B14F-4D97-AF65-F5344CB8AC3E}">
        <p14:creationId xmlns:p14="http://schemas.microsoft.com/office/powerpoint/2010/main" val="3160948564"/>
      </p:ext>
    </p:extLst>
  </p:cSld>
  <p:clrMapOvr>
    <a:masterClrMapping/>
  </p:clrMapOvr>
</p:notes>
</file>

<file path=ppt/notesSlides/notesSlide3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3"/>
        <p:cNvGrpSpPr/>
        <p:nvPr/>
      </p:nvGrpSpPr>
      <p:grpSpPr>
        <a:xfrm>
          <a:off x="0" y="0"/>
          <a:ext cx="0" cy="0"/>
          <a:chOff x="0" y="0"/>
          <a:chExt cx="0" cy="0"/>
        </a:xfrm>
      </p:grpSpPr>
      <p:sp>
        <p:nvSpPr>
          <p:cNvPr id="3324" name="Google Shape;3324;g40a120c017_0_2673: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325" name="Google Shape;3325;g40a120c017_0_2673: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A program rarely uses a single stream object. Instead, it chains a series of streams together to process the data. The first graphic in the slide demonstrates an example of input stream; in this case, a file stream is buffered for efficiency and then converted into data (Java primitives) items. The second graphic demonstrates an example of output stream; in this case, data is written, then buffered, and finally written to a file.</a:t>
            </a:r>
            <a:endParaRPr/>
          </a:p>
        </p:txBody>
      </p:sp>
      <p:sp>
        <p:nvSpPr>
          <p:cNvPr id="3326" name="Google Shape;3326;g40a120c017_0_2673: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13 - </a:t>
            </a:r>
            <a:fld id="{00000000-1234-1234-1234-123412341234}" type="slidenum">
              <a:rPr lang="en-US" sz="1100" b="1" i="0" u="none">
                <a:solidFill>
                  <a:srgbClr val="000000"/>
                </a:solidFill>
                <a:latin typeface="Arial"/>
                <a:ea typeface="Arial"/>
                <a:cs typeface="Arial"/>
                <a:sym typeface="Arial"/>
              </a:rPr>
              <a:t>356</a:t>
            </a:fld>
            <a:endParaRPr/>
          </a:p>
        </p:txBody>
      </p:sp>
    </p:spTree>
    <p:extLst>
      <p:ext uri="{BB962C8B-B14F-4D97-AF65-F5344CB8AC3E}">
        <p14:creationId xmlns:p14="http://schemas.microsoft.com/office/powerpoint/2010/main" val="2403903711"/>
      </p:ext>
    </p:extLst>
  </p:cSld>
  <p:clrMapOvr>
    <a:masterClrMapping/>
  </p:clrMapOvr>
</p:notes>
</file>

<file path=ppt/notesSlides/notesSlide3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1"/>
        <p:cNvGrpSpPr/>
        <p:nvPr/>
      </p:nvGrpSpPr>
      <p:grpSpPr>
        <a:xfrm>
          <a:off x="0" y="0"/>
          <a:ext cx="0" cy="0"/>
          <a:chOff x="0" y="0"/>
          <a:chExt cx="0" cy="0"/>
        </a:xfrm>
      </p:grpSpPr>
      <p:sp>
        <p:nvSpPr>
          <p:cNvPr id="3362" name="Google Shape;3362;g40a120c017_0_2709: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363" name="Google Shape;3363;g40a120c017_0_2709: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The slide shows the copy application one more time. This version illustrates the use of a </a:t>
            </a:r>
            <a:r>
              <a:rPr lang="en-US" sz="1800" b="0" i="0" u="none" strike="noStrike" cap="none">
                <a:latin typeface="Courier New"/>
                <a:ea typeface="Courier New"/>
                <a:cs typeface="Courier New"/>
                <a:sym typeface="Courier New"/>
              </a:rPr>
              <a:t>BufferedReader</a:t>
            </a:r>
            <a:r>
              <a:rPr lang="en-US" sz="1800" b="0" i="0" u="none" strike="noStrike" cap="none"/>
              <a:t> chained to the </a:t>
            </a:r>
            <a:r>
              <a:rPr lang="en-US" sz="1800" b="0" i="0" u="none" strike="noStrike" cap="none">
                <a:latin typeface="Courier New"/>
                <a:ea typeface="Courier New"/>
                <a:cs typeface="Courier New"/>
                <a:sym typeface="Courier New"/>
              </a:rPr>
              <a:t>BufferedFileReader</a:t>
            </a:r>
            <a:r>
              <a:rPr lang="en-US" sz="1800" b="0" i="0" u="none" strike="noStrike" cap="none"/>
              <a:t> that you saw before.</a:t>
            </a:r>
            <a:endParaRPr/>
          </a:p>
          <a:p>
            <a:pPr marL="0" marR="0" lvl="1" indent="0" algn="l" rtl="0">
              <a:spcBef>
                <a:spcPts val="0"/>
              </a:spcBef>
              <a:spcAft>
                <a:spcPts val="0"/>
              </a:spcAft>
              <a:buSzPts val="1800"/>
              <a:buFont typeface="Arial"/>
              <a:buNone/>
            </a:pPr>
            <a:r>
              <a:rPr lang="en-US" sz="1800" b="0" i="0" u="none" strike="noStrike" cap="none"/>
              <a:t>The flow of this program is the same as before. Instead of reading a character buffer, this program reads a line at a time using the line variable to hold the </a:t>
            </a:r>
            <a:r>
              <a:rPr lang="en-US" sz="1800" b="0" i="0" u="none" strike="noStrike" cap="none">
                <a:latin typeface="Courier New"/>
                <a:ea typeface="Courier New"/>
                <a:cs typeface="Courier New"/>
                <a:sym typeface="Courier New"/>
              </a:rPr>
              <a:t>String</a:t>
            </a:r>
            <a:r>
              <a:rPr lang="en-US" sz="1800" b="0" i="0" u="none" strike="noStrike" cap="none"/>
              <a:t> returned by the </a:t>
            </a:r>
            <a:r>
              <a:rPr lang="en-US" sz="1800" b="0" i="0" u="none" strike="noStrike" cap="none">
                <a:latin typeface="Courier New"/>
                <a:ea typeface="Courier New"/>
                <a:cs typeface="Courier New"/>
                <a:sym typeface="Courier New"/>
              </a:rPr>
              <a:t>readLine</a:t>
            </a:r>
            <a:r>
              <a:rPr lang="en-US" sz="1800" b="0" i="0" u="none" strike="noStrike" cap="none"/>
              <a:t> method, which provides greater efficiency. The reason is that each read request made of a </a:t>
            </a:r>
            <a:r>
              <a:rPr lang="en-US" sz="1800" b="0" i="0" u="none" strike="noStrike" cap="none">
                <a:latin typeface="Courier New"/>
                <a:ea typeface="Courier New"/>
                <a:cs typeface="Courier New"/>
                <a:sym typeface="Courier New"/>
              </a:rPr>
              <a:t>Reader</a:t>
            </a:r>
            <a:r>
              <a:rPr lang="en-US" sz="1800" b="0" i="0" u="none" strike="noStrike" cap="none"/>
              <a:t> causes a corresponding read request to be made of the underlying character or byte stream. A </a:t>
            </a:r>
            <a:r>
              <a:rPr lang="en-US" sz="1800" b="0" i="0" u="none" strike="noStrike" cap="none">
                <a:latin typeface="Courier New"/>
                <a:ea typeface="Courier New"/>
                <a:cs typeface="Courier New"/>
                <a:sym typeface="Courier New"/>
              </a:rPr>
              <a:t>BufferedReader</a:t>
            </a:r>
            <a:r>
              <a:rPr lang="en-US" sz="1800" b="0" i="0" u="none" strike="noStrike" cap="none"/>
              <a:t> reads characters from the stream into a buffer. (The size of the buffer can be set, but the default value is generally sufficient.)</a:t>
            </a:r>
            <a:endParaRPr/>
          </a:p>
          <a:p>
            <a:pPr marL="0" marR="0" lvl="1" indent="0" algn="l" rtl="0">
              <a:spcBef>
                <a:spcPts val="0"/>
              </a:spcBef>
              <a:spcAft>
                <a:spcPts val="0"/>
              </a:spcAft>
              <a:buSzPts val="1800"/>
              <a:buFont typeface="Arial"/>
              <a:buNone/>
            </a:pPr>
            <a:endParaRPr sz="1800" b="0" i="0" u="none" strike="noStrike" cap="none">
              <a:latin typeface="Courier New"/>
              <a:ea typeface="Courier New"/>
              <a:cs typeface="Courier New"/>
              <a:sym typeface="Courier New"/>
            </a:endParaRPr>
          </a:p>
          <a:p>
            <a:pPr marL="0" marR="0" lvl="0" indent="0" algn="l" rtl="0">
              <a:spcBef>
                <a:spcPts val="0"/>
              </a:spcBef>
              <a:spcAft>
                <a:spcPts val="0"/>
              </a:spcAft>
              <a:buNone/>
            </a:pPr>
            <a:endParaRPr sz="1800" b="0" i="0" u="none" strike="noStrike" cap="none">
              <a:latin typeface="Courier New"/>
              <a:ea typeface="Courier New"/>
              <a:cs typeface="Courier New"/>
              <a:sym typeface="Courier New"/>
            </a:endParaRPr>
          </a:p>
        </p:txBody>
      </p:sp>
      <p:sp>
        <p:nvSpPr>
          <p:cNvPr id="3364" name="Google Shape;3364;g40a120c017_0_2709: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13 - </a:t>
            </a:r>
            <a:fld id="{00000000-1234-1234-1234-123412341234}" type="slidenum">
              <a:rPr lang="en-US" sz="1100" b="1" i="0" u="none">
                <a:solidFill>
                  <a:srgbClr val="000000"/>
                </a:solidFill>
                <a:latin typeface="Arial"/>
                <a:ea typeface="Arial"/>
                <a:cs typeface="Arial"/>
                <a:sym typeface="Arial"/>
              </a:rPr>
              <a:t>357</a:t>
            </a:fld>
            <a:endParaRPr/>
          </a:p>
        </p:txBody>
      </p:sp>
    </p:spTree>
    <p:extLst>
      <p:ext uri="{BB962C8B-B14F-4D97-AF65-F5344CB8AC3E}">
        <p14:creationId xmlns:p14="http://schemas.microsoft.com/office/powerpoint/2010/main" val="2085608969"/>
      </p:ext>
    </p:extLst>
  </p:cSld>
  <p:clrMapOvr>
    <a:masterClrMapping/>
  </p:clrMapOvr>
</p:notes>
</file>

<file path=ppt/notesSlides/notesSlide3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2"/>
        <p:cNvGrpSpPr/>
        <p:nvPr/>
      </p:nvGrpSpPr>
      <p:grpSpPr>
        <a:xfrm>
          <a:off x="0" y="0"/>
          <a:ext cx="0" cy="0"/>
          <a:chOff x="0" y="0"/>
          <a:chExt cx="0" cy="0"/>
        </a:xfrm>
      </p:grpSpPr>
      <p:sp>
        <p:nvSpPr>
          <p:cNvPr id="3373" name="Google Shape;3373;g40a120c017_0_2718: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374" name="Google Shape;3374;g40a120c017_0_2718: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SzPts val="1800"/>
              <a:buFont typeface="Arial"/>
              <a:buNone/>
            </a:pPr>
            <a:r>
              <a:rPr lang="en-US" sz="1800" b="0" i="0" u="none" strike="noStrike" cap="none"/>
              <a:t>Console I/O Using System</a:t>
            </a:r>
            <a:endParaRPr/>
          </a:p>
          <a:p>
            <a:pPr marL="0" marR="0" lvl="2" indent="0" algn="l" rtl="0">
              <a:spcBef>
                <a:spcPts val="0"/>
              </a:spcBef>
              <a:spcAft>
                <a:spcPts val="0"/>
              </a:spcAft>
              <a:buSzPts val="1800"/>
              <a:buFont typeface="Courier New"/>
              <a:buNone/>
            </a:pPr>
            <a:r>
              <a:rPr lang="en-US" sz="1800" b="1" i="0" u="none" strike="noStrike" cap="none">
                <a:latin typeface="Courier New"/>
                <a:ea typeface="Courier New"/>
                <a:cs typeface="Courier New"/>
                <a:sym typeface="Courier New"/>
              </a:rPr>
              <a:t>System.out</a:t>
            </a:r>
            <a:r>
              <a:rPr lang="en-US" sz="1800" b="0" i="0" u="none" strike="noStrike" cap="none">
                <a:latin typeface="Courier New"/>
                <a:ea typeface="Courier New"/>
                <a:cs typeface="Courier New"/>
                <a:sym typeface="Courier New"/>
              </a:rPr>
              <a:t> </a:t>
            </a:r>
            <a:r>
              <a:rPr lang="en-US" sz="1800" b="0" i="0" u="none" strike="noStrike" cap="none"/>
              <a:t>is the “standard” output stream. This stream is already open and ready to accept output data. Typically, this stream corresponds to display output or another output destination specified by the host environment or user.</a:t>
            </a:r>
            <a:endParaRPr/>
          </a:p>
          <a:p>
            <a:pPr marL="0" marR="0" lvl="2" indent="0" algn="l" rtl="0">
              <a:spcBef>
                <a:spcPts val="0"/>
              </a:spcBef>
              <a:spcAft>
                <a:spcPts val="0"/>
              </a:spcAft>
              <a:buSzPts val="1800"/>
              <a:buFont typeface="Courier New"/>
              <a:buNone/>
            </a:pPr>
            <a:r>
              <a:rPr lang="en-US" sz="1800" b="1" i="0" u="none" strike="noStrike" cap="none">
                <a:latin typeface="Courier New"/>
                <a:ea typeface="Courier New"/>
                <a:cs typeface="Courier New"/>
                <a:sym typeface="Courier New"/>
              </a:rPr>
              <a:t>System.in</a:t>
            </a:r>
            <a:r>
              <a:rPr lang="en-US" sz="1800" b="0" i="0" u="none" strike="noStrike" cap="none"/>
              <a:t> is the “standard” input stream. This stream is already open and ready to supply input data. Typically, this stream corresponds to keyboard input or another input source specified by the host environment or user.</a:t>
            </a:r>
            <a:endParaRPr/>
          </a:p>
          <a:p>
            <a:pPr marL="0" marR="0" lvl="2" indent="0" algn="l" rtl="0">
              <a:spcBef>
                <a:spcPts val="0"/>
              </a:spcBef>
              <a:spcAft>
                <a:spcPts val="0"/>
              </a:spcAft>
              <a:buSzPts val="1800"/>
              <a:buFont typeface="Courier New"/>
              <a:buNone/>
            </a:pPr>
            <a:r>
              <a:rPr lang="en-US" sz="1800" b="1" i="0" u="none" strike="noStrike" cap="none">
                <a:latin typeface="Courier New"/>
                <a:ea typeface="Courier New"/>
                <a:cs typeface="Courier New"/>
                <a:sym typeface="Courier New"/>
              </a:rPr>
              <a:t>System.err</a:t>
            </a:r>
            <a:r>
              <a:rPr lang="en-US" sz="1800" b="0" i="0" u="none" strike="noStrike" cap="none"/>
              <a:t> is the “standard” error output stream. This stream is already open and ready to accept output data.</a:t>
            </a:r>
            <a:br>
              <a:rPr lang="en-US" sz="1800" b="0" i="0" u="none" strike="noStrike" cap="none"/>
            </a:br>
            <a:r>
              <a:rPr lang="en-US" sz="1800" b="0" i="0" u="none" strike="noStrike" cap="none"/>
              <a:t>Typically, this stream corresponds to display output or another output destination specified by the host environment or user. By convention, this output stream is used to display error messages or other information that should come to the immediate attention of a user even if the principal output stream, the value of the variable </a:t>
            </a:r>
            <a:r>
              <a:rPr lang="en-US" sz="1800" b="0" i="0" u="none" strike="noStrike" cap="none">
                <a:latin typeface="Courier New"/>
                <a:ea typeface="Courier New"/>
                <a:cs typeface="Courier New"/>
                <a:sym typeface="Courier New"/>
              </a:rPr>
              <a:t>out</a:t>
            </a:r>
            <a:r>
              <a:rPr lang="en-US" sz="1800" b="0" i="0" u="none" strike="noStrike" cap="none"/>
              <a:t>, has been redirected to a file or other destination that is typically not continuously monitored.</a:t>
            </a:r>
            <a:endParaRPr/>
          </a:p>
        </p:txBody>
      </p:sp>
      <p:sp>
        <p:nvSpPr>
          <p:cNvPr id="3375" name="Google Shape;3375;g40a120c017_0_2718: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13 - </a:t>
            </a:r>
            <a:fld id="{00000000-1234-1234-1234-123412341234}" type="slidenum">
              <a:rPr lang="en-US" sz="1100" b="1" i="0" u="none">
                <a:solidFill>
                  <a:srgbClr val="000000"/>
                </a:solidFill>
                <a:latin typeface="Arial"/>
                <a:ea typeface="Arial"/>
                <a:cs typeface="Arial"/>
                <a:sym typeface="Arial"/>
              </a:rPr>
              <a:t>358</a:t>
            </a:fld>
            <a:endParaRPr/>
          </a:p>
        </p:txBody>
      </p:sp>
    </p:spTree>
    <p:extLst>
      <p:ext uri="{BB962C8B-B14F-4D97-AF65-F5344CB8AC3E}">
        <p14:creationId xmlns:p14="http://schemas.microsoft.com/office/powerpoint/2010/main" val="1924916546"/>
      </p:ext>
    </p:extLst>
  </p:cSld>
  <p:clrMapOvr>
    <a:masterClrMapping/>
  </p:clrMapOvr>
</p:notes>
</file>

<file path=ppt/notesSlides/notesSlide3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0"/>
        <p:cNvGrpSpPr/>
        <p:nvPr/>
      </p:nvGrpSpPr>
      <p:grpSpPr>
        <a:xfrm>
          <a:off x="0" y="0"/>
          <a:ext cx="0" cy="0"/>
          <a:chOff x="0" y="0"/>
          <a:chExt cx="0" cy="0"/>
        </a:xfrm>
      </p:grpSpPr>
      <p:sp>
        <p:nvSpPr>
          <p:cNvPr id="3381" name="Google Shape;3381;g40a120c017_0_2724: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382" name="Google Shape;3382;g40a120c017_0_2724: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None/>
            </a:pPr>
            <a:endParaRPr sz="1800" b="0" i="0" u="none" strike="noStrike" cap="none"/>
          </a:p>
        </p:txBody>
      </p:sp>
      <p:sp>
        <p:nvSpPr>
          <p:cNvPr id="3383" name="Google Shape;3383;g40a120c017_0_2724: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13 - </a:t>
            </a:r>
            <a:fld id="{00000000-1234-1234-1234-123412341234}" type="slidenum">
              <a:rPr lang="en-US" sz="1100" b="1" i="0" u="none">
                <a:solidFill>
                  <a:srgbClr val="000000"/>
                </a:solidFill>
                <a:latin typeface="Arial"/>
                <a:ea typeface="Arial"/>
                <a:cs typeface="Arial"/>
                <a:sym typeface="Arial"/>
              </a:rPr>
              <a:t>359</a:t>
            </a:fld>
            <a:endParaRPr/>
          </a:p>
        </p:txBody>
      </p:sp>
    </p:spTree>
    <p:extLst>
      <p:ext uri="{BB962C8B-B14F-4D97-AF65-F5344CB8AC3E}">
        <p14:creationId xmlns:p14="http://schemas.microsoft.com/office/powerpoint/2010/main" val="3551435502"/>
      </p:ext>
    </p:extLst>
  </p:cSld>
  <p:clrMapOvr>
    <a:masterClrMapping/>
  </p:clrMapOvr>
</p:notes>
</file>

<file path=ppt/notesSlides/notesSlide3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8"/>
        <p:cNvGrpSpPr/>
        <p:nvPr/>
      </p:nvGrpSpPr>
      <p:grpSpPr>
        <a:xfrm>
          <a:off x="0" y="0"/>
          <a:ext cx="0" cy="0"/>
          <a:chOff x="0" y="0"/>
          <a:chExt cx="0" cy="0"/>
        </a:xfrm>
      </p:grpSpPr>
      <p:sp>
        <p:nvSpPr>
          <p:cNvPr id="3389" name="Google Shape;3389;g40a120c017_0_2730: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390" name="Google Shape;3390;g40a120c017_0_2730: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The </a:t>
            </a:r>
            <a:r>
              <a:rPr lang="en-US" sz="1800" b="0" i="0" u="none" strike="noStrike" cap="none">
                <a:latin typeface="Courier New"/>
                <a:ea typeface="Courier New"/>
                <a:cs typeface="Courier New"/>
                <a:sym typeface="Courier New"/>
              </a:rPr>
              <a:t>try</a:t>
            </a:r>
            <a:r>
              <a:rPr lang="en-US" sz="1800" b="0" i="0" u="none" strike="noStrike" cap="none"/>
              <a:t>-with-resources statement on line 6 opens </a:t>
            </a:r>
            <a:r>
              <a:rPr lang="en-US" sz="1800" b="0" i="0" u="none" strike="noStrike" cap="none">
                <a:latin typeface="Courier New"/>
                <a:ea typeface="Courier New"/>
                <a:cs typeface="Courier New"/>
                <a:sym typeface="Courier New"/>
              </a:rPr>
              <a:t>BufferedReader</a:t>
            </a:r>
            <a:r>
              <a:rPr lang="en-US" sz="1800" b="0" i="0" u="none" strike="noStrike" cap="none"/>
              <a:t>, which is chained to an </a:t>
            </a:r>
            <a:r>
              <a:rPr lang="en-US" sz="1800" b="0" i="0" u="none" strike="noStrike" cap="none">
                <a:latin typeface="Courier New"/>
                <a:ea typeface="Courier New"/>
                <a:cs typeface="Courier New"/>
                <a:sym typeface="Courier New"/>
              </a:rPr>
              <a:t>InputStreamReader</a:t>
            </a:r>
            <a:r>
              <a:rPr lang="en-US" sz="1800" b="0" i="0" u="none" strike="noStrike" cap="none"/>
              <a:t>, which is chained to the static standard console input </a:t>
            </a:r>
            <a:r>
              <a:rPr lang="en-US" sz="1800" b="0" i="0" u="none" strike="noStrike" cap="none">
                <a:latin typeface="Courier New"/>
                <a:ea typeface="Courier New"/>
                <a:cs typeface="Courier New"/>
                <a:sym typeface="Courier New"/>
              </a:rPr>
              <a:t>System.in</a:t>
            </a:r>
            <a:r>
              <a:rPr lang="en-US" sz="1800" b="0" i="0" u="none" strike="noStrike" cap="none"/>
              <a:t>.</a:t>
            </a:r>
            <a:endParaRPr/>
          </a:p>
          <a:p>
            <a:pPr marL="0" marR="0" lvl="1" indent="0" algn="l" rtl="0">
              <a:spcBef>
                <a:spcPts val="0"/>
              </a:spcBef>
              <a:spcAft>
                <a:spcPts val="0"/>
              </a:spcAft>
              <a:buSzPts val="1800"/>
              <a:buFont typeface="Arial"/>
              <a:buNone/>
            </a:pPr>
            <a:r>
              <a:rPr lang="en-US" sz="1800" b="0" i="0" u="none" strike="noStrike" cap="none"/>
              <a:t>If the string read is equal to “</a:t>
            </a:r>
            <a:r>
              <a:rPr lang="en-US" sz="1800" b="0" i="0" u="none" strike="noStrike" cap="none">
                <a:latin typeface="Courier New"/>
                <a:ea typeface="Courier New"/>
                <a:cs typeface="Courier New"/>
                <a:sym typeface="Courier New"/>
              </a:rPr>
              <a:t>xyz</a:t>
            </a:r>
            <a:r>
              <a:rPr lang="en-US" sz="1800" b="0" i="0" u="none" strike="noStrike" cap="none"/>
              <a:t>,” the program exits. The purpose of the </a:t>
            </a:r>
            <a:r>
              <a:rPr lang="en-US" sz="1800" b="0" i="0" u="none" strike="noStrike" cap="none">
                <a:latin typeface="Courier New"/>
                <a:ea typeface="Courier New"/>
                <a:cs typeface="Courier New"/>
                <a:sym typeface="Courier New"/>
              </a:rPr>
              <a:t>trim()</a:t>
            </a:r>
            <a:r>
              <a:rPr lang="en-US" sz="1800" b="0" i="0" u="none" strike="noStrike" cap="none"/>
              <a:t> method on the String returned by </a:t>
            </a:r>
            <a:r>
              <a:rPr lang="en-US" sz="1800" b="0" i="0" u="none" strike="noStrike" cap="none">
                <a:latin typeface="Courier New"/>
                <a:ea typeface="Courier New"/>
                <a:cs typeface="Courier New"/>
                <a:sym typeface="Courier New"/>
              </a:rPr>
              <a:t>in.readLine</a:t>
            </a:r>
            <a:r>
              <a:rPr lang="en-US" sz="1800" b="0" i="0" u="none" strike="noStrike" cap="none"/>
              <a:t> is to remove any whitespace characters.</a:t>
            </a:r>
            <a:endParaRPr/>
          </a:p>
          <a:p>
            <a:pPr marL="0" marR="0" lvl="1" indent="0" algn="l" rtl="0">
              <a:spcBef>
                <a:spcPts val="0"/>
              </a:spcBef>
              <a:spcAft>
                <a:spcPts val="0"/>
              </a:spcAft>
              <a:buSzPts val="1800"/>
              <a:buFont typeface="Arial"/>
              <a:buNone/>
            </a:pPr>
            <a:r>
              <a:rPr lang="en-US" sz="1800" b="1" i="0" u="none" strike="noStrike" cap="none"/>
              <a:t>Note:</a:t>
            </a:r>
            <a:r>
              <a:rPr lang="en-US" sz="1800" b="0" i="0" u="none" strike="noStrike" cap="none"/>
              <a:t> A null string is returned if an end of stream is reached (the result of a user pressing </a:t>
            </a:r>
            <a:br>
              <a:rPr lang="en-US" sz="1800" b="0" i="0" u="none" strike="noStrike" cap="none"/>
            </a:br>
            <a:r>
              <a:rPr lang="en-US" sz="1800" b="0" i="0" u="none" strike="noStrike" cap="none"/>
              <a:t>Ctrl + C in Windows, for example), thus the test for null on line 13.</a:t>
            </a:r>
            <a:endParaRPr/>
          </a:p>
          <a:p>
            <a:pPr marL="0" marR="0" lvl="1" indent="0" algn="l" rtl="0">
              <a:spcBef>
                <a:spcPts val="0"/>
              </a:spcBef>
              <a:spcAft>
                <a:spcPts val="0"/>
              </a:spcAft>
              <a:buSzPts val="1800"/>
              <a:buFont typeface="Arial"/>
              <a:buNone/>
            </a:pPr>
            <a:endParaRPr sz="1800" b="0" i="0" u="none" strike="noStrike" cap="none"/>
          </a:p>
          <a:p>
            <a:pPr marL="0" marR="0" lvl="0" indent="0" algn="l" rtl="0">
              <a:spcBef>
                <a:spcPts val="0"/>
              </a:spcBef>
              <a:spcAft>
                <a:spcPts val="0"/>
              </a:spcAft>
              <a:buNone/>
            </a:pPr>
            <a:endParaRPr sz="1800" b="0" i="0" u="none" strike="noStrike" cap="none"/>
          </a:p>
        </p:txBody>
      </p:sp>
      <p:sp>
        <p:nvSpPr>
          <p:cNvPr id="3391" name="Google Shape;3391;g40a120c017_0_2730: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13 - </a:t>
            </a:r>
            <a:fld id="{00000000-1234-1234-1234-123412341234}" type="slidenum">
              <a:rPr lang="en-US" sz="1100" b="1" i="0" u="none">
                <a:solidFill>
                  <a:srgbClr val="000000"/>
                </a:solidFill>
                <a:latin typeface="Arial"/>
                <a:ea typeface="Arial"/>
                <a:cs typeface="Arial"/>
                <a:sym typeface="Arial"/>
              </a:rPr>
              <a:t>360</a:t>
            </a:fld>
            <a:endParaRPr/>
          </a:p>
        </p:txBody>
      </p:sp>
    </p:spTree>
    <p:extLst>
      <p:ext uri="{BB962C8B-B14F-4D97-AF65-F5344CB8AC3E}">
        <p14:creationId xmlns:p14="http://schemas.microsoft.com/office/powerpoint/2010/main" val="323683105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p18: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25" name="Google Shape;225;p18:notes"/>
          <p:cNvSpPr txBox="1">
            <a:spLocks noGrp="1"/>
          </p:cNvSpPr>
          <p:nvPr>
            <p:ph type="body" idx="1"/>
          </p:nvPr>
        </p:nvSpPr>
        <p:spPr>
          <a:xfrm>
            <a:off x="547687" y="5278437"/>
            <a:ext cx="5942012" cy="3198812"/>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The </a:t>
            </a:r>
            <a:r>
              <a:rPr lang="en-US" sz="1800" b="0" i="0" u="none" strike="noStrike" cap="none">
                <a:latin typeface="Courier New"/>
                <a:ea typeface="Courier New"/>
                <a:cs typeface="Courier New"/>
                <a:sym typeface="Courier New"/>
              </a:rPr>
              <a:t>for</a:t>
            </a:r>
            <a:r>
              <a:rPr lang="en-US" sz="1800" b="0" i="0" u="none" strike="noStrike" cap="none"/>
              <a:t> statement provides a compact way to iterate over a range of values - it repeatedly loops until a particular condition is satisfied. </a:t>
            </a:r>
            <a:endParaRPr/>
          </a:p>
          <a:p>
            <a:pPr marL="0" marR="0" lvl="1" indent="0" algn="l" rtl="0">
              <a:spcBef>
                <a:spcPts val="0"/>
              </a:spcBef>
              <a:spcAft>
                <a:spcPts val="0"/>
              </a:spcAft>
              <a:buSzPts val="1800"/>
              <a:buFont typeface="Arial"/>
              <a:buNone/>
            </a:pPr>
            <a:r>
              <a:rPr lang="en-US" sz="1800" b="0" i="0" u="none" strike="noStrike" cap="none"/>
              <a:t>A counter is initialized and incremented for each step of the </a:t>
            </a:r>
            <a:r>
              <a:rPr lang="en-US" sz="1800" b="0" i="0" u="none" strike="noStrike" cap="none">
                <a:latin typeface="Courier New"/>
                <a:ea typeface="Courier New"/>
                <a:cs typeface="Courier New"/>
                <a:sym typeface="Courier New"/>
              </a:rPr>
              <a:t>for</a:t>
            </a:r>
            <a:r>
              <a:rPr lang="en-US" sz="1800" b="0" i="0" u="none" strike="noStrike" cap="none"/>
              <a:t> loop shown in the slide. When the condition statement evaluates to false (when </a:t>
            </a:r>
            <a:r>
              <a:rPr lang="en-US" sz="1800" b="0" i="0" u="none" strike="noStrike" cap="none">
                <a:latin typeface="Courier New"/>
                <a:ea typeface="Courier New"/>
                <a:cs typeface="Courier New"/>
                <a:sym typeface="Courier New"/>
              </a:rPr>
              <a:t>i</a:t>
            </a:r>
            <a:r>
              <a:rPr lang="en-US" sz="1800" b="0" i="0" u="none" strike="noStrike" cap="none"/>
              <a:t> is no longer less than 9), the loop exits. Here is the sample output for this program.</a:t>
            </a:r>
            <a:endParaRPr/>
          </a:p>
          <a:p>
            <a:pPr marL="0" marR="0" lvl="1" indent="0" algn="l" rtl="0">
              <a:spcBef>
                <a:spcPts val="0"/>
              </a:spcBef>
              <a:spcAft>
                <a:spcPts val="0"/>
              </a:spcAft>
              <a:buSzPts val="1800"/>
              <a:buFont typeface="Courier New"/>
              <a:buNone/>
            </a:pPr>
            <a:r>
              <a:rPr lang="en-US" sz="1800" b="0" i="0" u="none" strike="noStrike" cap="none">
                <a:latin typeface="Courier New"/>
                <a:ea typeface="Courier New"/>
                <a:cs typeface="Courier New"/>
                <a:sym typeface="Courier New"/>
              </a:rPr>
              <a:t>i: 0</a:t>
            </a:r>
            <a:endParaRPr/>
          </a:p>
          <a:p>
            <a:pPr marL="0" marR="0" lvl="1" indent="0" algn="l" rtl="0">
              <a:spcBef>
                <a:spcPts val="0"/>
              </a:spcBef>
              <a:spcAft>
                <a:spcPts val="0"/>
              </a:spcAft>
              <a:buSzPts val="1800"/>
              <a:buFont typeface="Courier New"/>
              <a:buNone/>
            </a:pPr>
            <a:r>
              <a:rPr lang="en-US" sz="1800" b="0" i="0" u="none" strike="noStrike" cap="none">
                <a:latin typeface="Courier New"/>
                <a:ea typeface="Courier New"/>
                <a:cs typeface="Courier New"/>
                <a:sym typeface="Courier New"/>
              </a:rPr>
              <a:t>i: 1</a:t>
            </a:r>
            <a:endParaRPr/>
          </a:p>
          <a:p>
            <a:pPr marL="0" marR="0" lvl="1" indent="0" algn="l" rtl="0">
              <a:spcBef>
                <a:spcPts val="0"/>
              </a:spcBef>
              <a:spcAft>
                <a:spcPts val="0"/>
              </a:spcAft>
              <a:buSzPts val="1800"/>
              <a:buFont typeface="Courier New"/>
              <a:buNone/>
            </a:pPr>
            <a:r>
              <a:rPr lang="en-US" sz="1800" b="0" i="0" u="none" strike="noStrike" cap="none">
                <a:latin typeface="Courier New"/>
                <a:ea typeface="Courier New"/>
                <a:cs typeface="Courier New"/>
                <a:sym typeface="Courier New"/>
              </a:rPr>
              <a:t>i: 2</a:t>
            </a:r>
            <a:endParaRPr/>
          </a:p>
          <a:p>
            <a:pPr marL="0" marR="0" lvl="1" indent="0" algn="l" rtl="0">
              <a:spcBef>
                <a:spcPts val="0"/>
              </a:spcBef>
              <a:spcAft>
                <a:spcPts val="0"/>
              </a:spcAft>
              <a:buSzPts val="1800"/>
              <a:buFont typeface="Courier New"/>
              <a:buNone/>
            </a:pPr>
            <a:r>
              <a:rPr lang="en-US" sz="1800" b="0" i="0" u="none" strike="noStrike" cap="none">
                <a:latin typeface="Courier New"/>
                <a:ea typeface="Courier New"/>
                <a:cs typeface="Courier New"/>
                <a:sym typeface="Courier New"/>
              </a:rPr>
              <a:t>i: 3</a:t>
            </a:r>
            <a:endParaRPr/>
          </a:p>
          <a:p>
            <a:pPr marL="0" marR="0" lvl="1" indent="0" algn="l" rtl="0">
              <a:spcBef>
                <a:spcPts val="0"/>
              </a:spcBef>
              <a:spcAft>
                <a:spcPts val="0"/>
              </a:spcAft>
              <a:buSzPts val="1800"/>
              <a:buFont typeface="Courier New"/>
              <a:buNone/>
            </a:pPr>
            <a:r>
              <a:rPr lang="en-US" sz="1800" b="0" i="0" u="none" strike="noStrike" cap="none">
                <a:latin typeface="Courier New"/>
                <a:ea typeface="Courier New"/>
                <a:cs typeface="Courier New"/>
                <a:sym typeface="Courier New"/>
              </a:rPr>
              <a:t>i: 4</a:t>
            </a:r>
            <a:endParaRPr/>
          </a:p>
          <a:p>
            <a:pPr marL="0" marR="0" lvl="1" indent="0" algn="l" rtl="0">
              <a:spcBef>
                <a:spcPts val="0"/>
              </a:spcBef>
              <a:spcAft>
                <a:spcPts val="0"/>
              </a:spcAft>
              <a:buSzPts val="1800"/>
              <a:buFont typeface="Courier New"/>
              <a:buNone/>
            </a:pPr>
            <a:r>
              <a:rPr lang="en-US" sz="1800" b="0" i="0" u="none" strike="noStrike" cap="none">
                <a:latin typeface="Courier New"/>
                <a:ea typeface="Courier New"/>
                <a:cs typeface="Courier New"/>
                <a:sym typeface="Courier New"/>
              </a:rPr>
              <a:t>i: 5</a:t>
            </a:r>
            <a:endParaRPr/>
          </a:p>
          <a:p>
            <a:pPr marL="0" marR="0" lvl="1" indent="0" algn="l" rtl="0">
              <a:spcBef>
                <a:spcPts val="0"/>
              </a:spcBef>
              <a:spcAft>
                <a:spcPts val="0"/>
              </a:spcAft>
              <a:buSzPts val="1800"/>
              <a:buFont typeface="Courier New"/>
              <a:buNone/>
            </a:pPr>
            <a:r>
              <a:rPr lang="en-US" sz="1800" b="0" i="0" u="none" strike="noStrike" cap="none">
                <a:latin typeface="Courier New"/>
                <a:ea typeface="Courier New"/>
                <a:cs typeface="Courier New"/>
                <a:sym typeface="Courier New"/>
              </a:rPr>
              <a:t>i: 6</a:t>
            </a:r>
            <a:endParaRPr/>
          </a:p>
          <a:p>
            <a:pPr marL="0" marR="0" lvl="1" indent="0" algn="l" rtl="0">
              <a:spcBef>
                <a:spcPts val="0"/>
              </a:spcBef>
              <a:spcAft>
                <a:spcPts val="0"/>
              </a:spcAft>
              <a:buSzPts val="1800"/>
              <a:buFont typeface="Courier New"/>
              <a:buNone/>
            </a:pPr>
            <a:r>
              <a:rPr lang="en-US" sz="1800" b="0" i="0" u="none" strike="noStrike" cap="none">
                <a:latin typeface="Courier New"/>
                <a:ea typeface="Courier New"/>
                <a:cs typeface="Courier New"/>
                <a:sym typeface="Courier New"/>
              </a:rPr>
              <a:t>i: 7</a:t>
            </a:r>
            <a:endParaRPr/>
          </a:p>
          <a:p>
            <a:pPr marL="0" marR="0" lvl="1" indent="0" algn="l" rtl="0">
              <a:spcBef>
                <a:spcPts val="0"/>
              </a:spcBef>
              <a:spcAft>
                <a:spcPts val="0"/>
              </a:spcAft>
              <a:buSzPts val="1800"/>
              <a:buFont typeface="Courier New"/>
              <a:buNone/>
            </a:pPr>
            <a:r>
              <a:rPr lang="en-US" sz="1800" b="0" i="0" u="none" strike="noStrike" cap="none">
                <a:latin typeface="Courier New"/>
                <a:ea typeface="Courier New"/>
                <a:cs typeface="Courier New"/>
                <a:sym typeface="Courier New"/>
              </a:rPr>
              <a:t>i: 8</a:t>
            </a:r>
            <a:endParaRPr/>
          </a:p>
          <a:p>
            <a:pPr marL="0" marR="0" lvl="0" indent="0" algn="l" rtl="0">
              <a:spcBef>
                <a:spcPts val="0"/>
              </a:spcBef>
              <a:spcAft>
                <a:spcPts val="0"/>
              </a:spcAft>
              <a:buNone/>
            </a:pPr>
            <a:endParaRPr sz="1800" b="0" i="0" u="none" strike="noStrike" cap="none">
              <a:latin typeface="Courier New"/>
              <a:ea typeface="Courier New"/>
              <a:cs typeface="Courier New"/>
              <a:sym typeface="Courier New"/>
            </a:endParaRPr>
          </a:p>
        </p:txBody>
      </p:sp>
      <p:sp>
        <p:nvSpPr>
          <p:cNvPr id="226" name="Google Shape;226;p18:notes"/>
          <p:cNvSpPr txBox="1"/>
          <p:nvPr/>
        </p:nvSpPr>
        <p:spPr>
          <a:xfrm>
            <a:off x="457200" y="8791575"/>
            <a:ext cx="607695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2 - </a:t>
            </a:r>
            <a:fld id="{00000000-1234-1234-1234-123412341234}" type="slidenum">
              <a:rPr lang="en-US" sz="1100" b="1" i="0" u="none">
                <a:solidFill>
                  <a:srgbClr val="000000"/>
                </a:solidFill>
                <a:latin typeface="Arial"/>
                <a:ea typeface="Arial"/>
                <a:cs typeface="Arial"/>
                <a:sym typeface="Arial"/>
              </a:rPr>
              <a:t>37</a:t>
            </a:fld>
            <a:endParaRPr/>
          </a:p>
        </p:txBody>
      </p:sp>
    </p:spTree>
    <p:extLst>
      <p:ext uri="{BB962C8B-B14F-4D97-AF65-F5344CB8AC3E}">
        <p14:creationId xmlns:p14="http://schemas.microsoft.com/office/powerpoint/2010/main" val="1109527839"/>
      </p:ext>
    </p:extLst>
  </p:cSld>
  <p:clrMapOvr>
    <a:masterClrMapping/>
  </p:clrMapOvr>
</p:notes>
</file>

<file path=ppt/notesSlides/notesSlide3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8"/>
        <p:cNvGrpSpPr/>
        <p:nvPr/>
      </p:nvGrpSpPr>
      <p:grpSpPr>
        <a:xfrm>
          <a:off x="0" y="0"/>
          <a:ext cx="0" cy="0"/>
          <a:chOff x="0" y="0"/>
          <a:chExt cx="0" cy="0"/>
        </a:xfrm>
      </p:grpSpPr>
      <p:sp>
        <p:nvSpPr>
          <p:cNvPr id="3399" name="Google Shape;3399;g40a120c017_0_2738: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400" name="Google Shape;3400;g40a120c017_0_2738: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In this example, a file can be read in its entirety into a buffer, and then written out in a single operation.</a:t>
            </a:r>
            <a:endParaRPr/>
          </a:p>
          <a:p>
            <a:pPr marL="0" marR="0" lvl="1" indent="0" algn="l" rtl="0">
              <a:spcBef>
                <a:spcPts val="0"/>
              </a:spcBef>
              <a:spcAft>
                <a:spcPts val="0"/>
              </a:spcAft>
              <a:buSzPts val="1800"/>
              <a:buFont typeface="Arial"/>
              <a:buNone/>
            </a:pPr>
            <a:r>
              <a:rPr lang="en-US" sz="1800" b="0" i="0" u="none" strike="noStrike" cap="none"/>
              <a:t>Channel I/O was introduced in the </a:t>
            </a:r>
            <a:r>
              <a:rPr lang="en-US" sz="1800" b="0" i="0" u="none" strike="noStrike" cap="none">
                <a:latin typeface="Courier New"/>
                <a:ea typeface="Courier New"/>
                <a:cs typeface="Courier New"/>
                <a:sym typeface="Courier New"/>
              </a:rPr>
              <a:t>java.nio</a:t>
            </a:r>
            <a:r>
              <a:rPr lang="en-US" sz="1800" b="0" i="0" u="none" strike="noStrike" cap="none"/>
              <a:t> package in JDK 1.4.</a:t>
            </a:r>
            <a:endParaRPr/>
          </a:p>
        </p:txBody>
      </p:sp>
      <p:sp>
        <p:nvSpPr>
          <p:cNvPr id="3401" name="Google Shape;3401;g40a120c017_0_2738: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13 - </a:t>
            </a:r>
            <a:fld id="{00000000-1234-1234-1234-123412341234}" type="slidenum">
              <a:rPr lang="en-US" sz="1100" b="1" i="0" u="none">
                <a:solidFill>
                  <a:srgbClr val="000000"/>
                </a:solidFill>
                <a:latin typeface="Arial"/>
                <a:ea typeface="Arial"/>
                <a:cs typeface="Arial"/>
                <a:sym typeface="Arial"/>
              </a:rPr>
              <a:t>361</a:t>
            </a:fld>
            <a:endParaRPr/>
          </a:p>
        </p:txBody>
      </p:sp>
    </p:spTree>
    <p:extLst>
      <p:ext uri="{BB962C8B-B14F-4D97-AF65-F5344CB8AC3E}">
        <p14:creationId xmlns:p14="http://schemas.microsoft.com/office/powerpoint/2010/main" val="1934723222"/>
      </p:ext>
    </p:extLst>
  </p:cSld>
  <p:clrMapOvr>
    <a:masterClrMapping/>
  </p:clrMapOvr>
</p:notes>
</file>

<file path=ppt/notesSlides/notesSlide3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8"/>
        <p:cNvGrpSpPr/>
        <p:nvPr/>
      </p:nvGrpSpPr>
      <p:grpSpPr>
        <a:xfrm>
          <a:off x="0" y="0"/>
          <a:ext cx="0" cy="0"/>
          <a:chOff x="0" y="0"/>
          <a:chExt cx="0" cy="0"/>
        </a:xfrm>
      </p:grpSpPr>
      <p:sp>
        <p:nvSpPr>
          <p:cNvPr id="3409" name="Google Shape;3409;g40a120c017_0_2746: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410" name="Google Shape;3410;g40a120c017_0_2746: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The </a:t>
            </a:r>
            <a:r>
              <a:rPr lang="en-US" sz="1800" b="0" i="0" u="none" strike="noStrike" cap="none">
                <a:latin typeface="Courier New"/>
                <a:ea typeface="Courier New"/>
                <a:cs typeface="Courier New"/>
                <a:sym typeface="Courier New"/>
              </a:rPr>
              <a:t>java.io.Serializable</a:t>
            </a:r>
            <a:r>
              <a:rPr lang="en-US" sz="1800" b="0" i="0" u="none" strike="noStrike" cap="none"/>
              <a:t> interface defines no methods, and serves only as a marker to indicate that the class should be considered for serialization.</a:t>
            </a:r>
            <a:endParaRPr/>
          </a:p>
          <a:p>
            <a:pPr marL="0" marR="0" lvl="0" indent="0" algn="l" rtl="0">
              <a:spcBef>
                <a:spcPts val="0"/>
              </a:spcBef>
              <a:spcAft>
                <a:spcPts val="0"/>
              </a:spcAft>
              <a:buNone/>
            </a:pPr>
            <a:endParaRPr sz="1800" b="0" i="0" u="none" strike="noStrike" cap="none"/>
          </a:p>
        </p:txBody>
      </p:sp>
      <p:sp>
        <p:nvSpPr>
          <p:cNvPr id="3411" name="Google Shape;3411;g40a120c017_0_2746: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13 - </a:t>
            </a:r>
            <a:fld id="{00000000-1234-1234-1234-123412341234}" type="slidenum">
              <a:rPr lang="en-US" sz="1100" b="1" i="0" u="none">
                <a:solidFill>
                  <a:srgbClr val="000000"/>
                </a:solidFill>
                <a:latin typeface="Arial"/>
                <a:ea typeface="Arial"/>
                <a:cs typeface="Arial"/>
                <a:sym typeface="Arial"/>
              </a:rPr>
              <a:t>362</a:t>
            </a:fld>
            <a:endParaRPr/>
          </a:p>
        </p:txBody>
      </p:sp>
    </p:spTree>
    <p:extLst>
      <p:ext uri="{BB962C8B-B14F-4D97-AF65-F5344CB8AC3E}">
        <p14:creationId xmlns:p14="http://schemas.microsoft.com/office/powerpoint/2010/main" val="2173341597"/>
      </p:ext>
    </p:extLst>
  </p:cSld>
  <p:clrMapOvr>
    <a:masterClrMapping/>
  </p:clrMapOvr>
</p:notes>
</file>

<file path=ppt/notesSlides/notesSlide3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6"/>
        <p:cNvGrpSpPr/>
        <p:nvPr/>
      </p:nvGrpSpPr>
      <p:grpSpPr>
        <a:xfrm>
          <a:off x="0" y="0"/>
          <a:ext cx="0" cy="0"/>
          <a:chOff x="0" y="0"/>
          <a:chExt cx="0" cy="0"/>
        </a:xfrm>
      </p:grpSpPr>
      <p:sp>
        <p:nvSpPr>
          <p:cNvPr id="3417" name="Google Shape;3417;g40a120c017_0_2752: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418" name="Google Shape;3418;g40a120c017_0_2752: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SzPts val="1800"/>
              <a:buFont typeface="Arial"/>
              <a:buNone/>
            </a:pPr>
            <a:r>
              <a:rPr lang="en-US" sz="1800" b="0" i="0" u="none" strike="noStrike" cap="none"/>
              <a:t>Object Graphs</a:t>
            </a:r>
            <a:endParaRPr/>
          </a:p>
          <a:p>
            <a:pPr marL="0" marR="0" lvl="1" indent="0" algn="l" rtl="0">
              <a:spcBef>
                <a:spcPts val="0"/>
              </a:spcBef>
              <a:spcAft>
                <a:spcPts val="0"/>
              </a:spcAft>
              <a:buSzPts val="1800"/>
              <a:buFont typeface="Arial"/>
              <a:buNone/>
            </a:pPr>
            <a:r>
              <a:rPr lang="en-US" sz="1800" b="0" i="0" u="none" strike="noStrike" cap="none"/>
              <a:t>Serialization traverses the object graph and writes that data to the file (or other output stream) for each node of the graph.</a:t>
            </a:r>
            <a:endParaRPr/>
          </a:p>
        </p:txBody>
      </p:sp>
      <p:sp>
        <p:nvSpPr>
          <p:cNvPr id="3419" name="Google Shape;3419;g40a120c017_0_2752: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13 - </a:t>
            </a:r>
            <a:fld id="{00000000-1234-1234-1234-123412341234}" type="slidenum">
              <a:rPr lang="en-US" sz="1100" b="1" i="0" u="none">
                <a:solidFill>
                  <a:srgbClr val="000000"/>
                </a:solidFill>
                <a:latin typeface="Arial"/>
                <a:ea typeface="Arial"/>
                <a:cs typeface="Arial"/>
                <a:sym typeface="Arial"/>
              </a:rPr>
              <a:t>363</a:t>
            </a:fld>
            <a:endParaRPr/>
          </a:p>
        </p:txBody>
      </p:sp>
    </p:spTree>
    <p:extLst>
      <p:ext uri="{BB962C8B-B14F-4D97-AF65-F5344CB8AC3E}">
        <p14:creationId xmlns:p14="http://schemas.microsoft.com/office/powerpoint/2010/main" val="1576057372"/>
      </p:ext>
    </p:extLst>
  </p:cSld>
  <p:clrMapOvr>
    <a:masterClrMapping/>
  </p:clrMapOvr>
</p:notes>
</file>

<file path=ppt/notesSlides/notesSlide3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3"/>
        <p:cNvGrpSpPr/>
        <p:nvPr/>
      </p:nvGrpSpPr>
      <p:grpSpPr>
        <a:xfrm>
          <a:off x="0" y="0"/>
          <a:ext cx="0" cy="0"/>
          <a:chOff x="0" y="0"/>
          <a:chExt cx="0" cy="0"/>
        </a:xfrm>
      </p:grpSpPr>
      <p:sp>
        <p:nvSpPr>
          <p:cNvPr id="3434" name="Google Shape;3434;g40a120c017_0_2767: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435" name="Google Shape;3435;g40a120c017_0_2767: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SzPts val="1800"/>
              <a:buFont typeface="Arial"/>
              <a:buNone/>
            </a:pPr>
            <a:r>
              <a:rPr lang="en-US" sz="1800" b="0" i="0" u="none" strike="noStrike" cap="none"/>
              <a:t>Transient</a:t>
            </a:r>
            <a:endParaRPr/>
          </a:p>
          <a:p>
            <a:pPr marL="0" marR="0" lvl="1" indent="0" algn="l" rtl="0">
              <a:spcBef>
                <a:spcPts val="0"/>
              </a:spcBef>
              <a:spcAft>
                <a:spcPts val="0"/>
              </a:spcAft>
              <a:buSzPts val="1800"/>
              <a:buFont typeface="Arial"/>
              <a:buNone/>
            </a:pPr>
            <a:r>
              <a:rPr lang="en-US" sz="1800" b="0" i="0" u="none" strike="noStrike" cap="none"/>
              <a:t>If a field containing an object reference is encountered that is not marked as serializable (implement </a:t>
            </a:r>
            <a:r>
              <a:rPr lang="en-US" sz="1800" b="0" i="0" u="none" strike="noStrike" cap="none">
                <a:latin typeface="Courier New"/>
                <a:ea typeface="Courier New"/>
                <a:cs typeface="Courier New"/>
                <a:sym typeface="Courier New"/>
              </a:rPr>
              <a:t>java.io.Serializable</a:t>
            </a:r>
            <a:r>
              <a:rPr lang="en-US" sz="1800" b="0" i="0" u="none" strike="noStrike" cap="none"/>
              <a:t>), a </a:t>
            </a:r>
            <a:r>
              <a:rPr lang="en-US" sz="1800" b="0" i="0" u="none" strike="noStrike" cap="none">
                <a:latin typeface="Courier New"/>
                <a:ea typeface="Courier New"/>
                <a:cs typeface="Courier New"/>
                <a:sym typeface="Courier New"/>
              </a:rPr>
              <a:t>NotSerializableException</a:t>
            </a:r>
            <a:r>
              <a:rPr lang="en-US" sz="1800" b="0" i="0" u="none" strike="noStrike" cap="none"/>
              <a:t> is thrown and the entire serialization operation fails. To serialize a graph containing fields that reference objects that are not serializable, those fields must be marked using the keyword </a:t>
            </a:r>
            <a:r>
              <a:rPr lang="en-US" sz="1800" b="0" i="0" u="none" strike="noStrike" cap="none">
                <a:latin typeface="Courier New"/>
                <a:ea typeface="Courier New"/>
                <a:cs typeface="Courier New"/>
                <a:sym typeface="Courier New"/>
              </a:rPr>
              <a:t>transient</a:t>
            </a:r>
            <a:r>
              <a:rPr lang="en-US" sz="1800" b="0" i="0" u="none" strike="noStrike" cap="none"/>
              <a:t>.</a:t>
            </a:r>
            <a:endParaRPr/>
          </a:p>
          <a:p>
            <a:pPr marL="0" marR="0" lvl="0" indent="0" algn="l" rtl="0">
              <a:spcBef>
                <a:spcPts val="0"/>
              </a:spcBef>
              <a:spcAft>
                <a:spcPts val="0"/>
              </a:spcAft>
              <a:buNone/>
            </a:pPr>
            <a:endParaRPr sz="1800" b="0" i="0" u="none" strike="noStrike" cap="none"/>
          </a:p>
        </p:txBody>
      </p:sp>
      <p:sp>
        <p:nvSpPr>
          <p:cNvPr id="3436" name="Google Shape;3436;g40a120c017_0_2767: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13 - </a:t>
            </a:r>
            <a:fld id="{00000000-1234-1234-1234-123412341234}" type="slidenum">
              <a:rPr lang="en-US" sz="1100" b="1" i="0" u="none">
                <a:solidFill>
                  <a:srgbClr val="000000"/>
                </a:solidFill>
                <a:latin typeface="Arial"/>
                <a:ea typeface="Arial"/>
                <a:cs typeface="Arial"/>
                <a:sym typeface="Arial"/>
              </a:rPr>
              <a:t>364</a:t>
            </a:fld>
            <a:endParaRPr/>
          </a:p>
        </p:txBody>
      </p:sp>
    </p:spTree>
    <p:extLst>
      <p:ext uri="{BB962C8B-B14F-4D97-AF65-F5344CB8AC3E}">
        <p14:creationId xmlns:p14="http://schemas.microsoft.com/office/powerpoint/2010/main" val="901538402"/>
      </p:ext>
    </p:extLst>
  </p:cSld>
  <p:clrMapOvr>
    <a:masterClrMapping/>
  </p:clrMapOvr>
</p:notes>
</file>

<file path=ppt/notesSlides/notesSlide3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1"/>
        <p:cNvGrpSpPr/>
        <p:nvPr/>
      </p:nvGrpSpPr>
      <p:grpSpPr>
        <a:xfrm>
          <a:off x="0" y="0"/>
          <a:ext cx="0" cy="0"/>
          <a:chOff x="0" y="0"/>
          <a:chExt cx="0" cy="0"/>
        </a:xfrm>
      </p:grpSpPr>
      <p:sp>
        <p:nvSpPr>
          <p:cNvPr id="3452" name="Google Shape;3452;g40a120c017_0_2783: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453" name="Google Shape;3453;g40a120c017_0_2783: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When an object is deserialized, the values of static and transient fields are set to the values defined in the class declaration. The values of non-static fields are set to the default value of their type. So in the example shown in the slide, the value of BASE will be 100, per the class declaration. The value of non-static transient fields, </a:t>
            </a:r>
            <a:r>
              <a:rPr lang="en-US" sz="1800" b="0" i="0" u="none" strike="noStrike" cap="none">
                <a:latin typeface="Courier New"/>
                <a:ea typeface="Courier New"/>
                <a:cs typeface="Courier New"/>
                <a:sym typeface="Courier New"/>
              </a:rPr>
              <a:t>inputFile</a:t>
            </a:r>
            <a:r>
              <a:rPr lang="en-US" sz="1800" b="0" i="0" u="none" strike="noStrike" cap="none"/>
              <a:t> and </a:t>
            </a:r>
            <a:r>
              <a:rPr lang="en-US" sz="1800" b="0" i="0" u="none" strike="noStrike" cap="none">
                <a:latin typeface="Courier New"/>
                <a:ea typeface="Courier New"/>
                <a:cs typeface="Courier New"/>
                <a:sym typeface="Courier New"/>
              </a:rPr>
              <a:t>totalValue</a:t>
            </a:r>
            <a:r>
              <a:rPr lang="en-US" sz="1800" b="0" i="0" u="none" strike="noStrike" cap="none"/>
              <a:t>, are set to their default values, </a:t>
            </a:r>
            <a:r>
              <a:rPr lang="en-US" sz="1800" b="0" i="0" u="none" strike="noStrike" cap="none">
                <a:latin typeface="Courier New"/>
                <a:ea typeface="Courier New"/>
                <a:cs typeface="Courier New"/>
                <a:sym typeface="Courier New"/>
              </a:rPr>
              <a:t>null</a:t>
            </a:r>
            <a:r>
              <a:rPr lang="en-US" sz="1800" b="0" i="0" u="none" strike="noStrike" cap="none"/>
              <a:t> and </a:t>
            </a:r>
            <a:r>
              <a:rPr lang="en-US" sz="1800" b="0" i="0" u="none" strike="noStrike" cap="none">
                <a:latin typeface="Courier New"/>
                <a:ea typeface="Courier New"/>
                <a:cs typeface="Courier New"/>
                <a:sym typeface="Courier New"/>
              </a:rPr>
              <a:t>0</a:t>
            </a:r>
            <a:r>
              <a:rPr lang="en-US" sz="1800" b="0" i="0" u="none" strike="noStrike" cap="none"/>
              <a:t>, respectively.</a:t>
            </a:r>
            <a:endParaRPr/>
          </a:p>
        </p:txBody>
      </p:sp>
      <p:sp>
        <p:nvSpPr>
          <p:cNvPr id="3454" name="Google Shape;3454;g40a120c017_0_2783: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13 - </a:t>
            </a:r>
            <a:fld id="{00000000-1234-1234-1234-123412341234}" type="slidenum">
              <a:rPr lang="en-US" sz="1100" b="1" i="0" u="none">
                <a:solidFill>
                  <a:srgbClr val="000000"/>
                </a:solidFill>
                <a:latin typeface="Arial"/>
                <a:ea typeface="Arial"/>
                <a:cs typeface="Arial"/>
                <a:sym typeface="Arial"/>
              </a:rPr>
              <a:t>365</a:t>
            </a:fld>
            <a:endParaRPr/>
          </a:p>
        </p:txBody>
      </p:sp>
    </p:spTree>
    <p:extLst>
      <p:ext uri="{BB962C8B-B14F-4D97-AF65-F5344CB8AC3E}">
        <p14:creationId xmlns:p14="http://schemas.microsoft.com/office/powerpoint/2010/main" val="1207421856"/>
      </p:ext>
    </p:extLst>
  </p:cSld>
  <p:clrMapOvr>
    <a:masterClrMapping/>
  </p:clrMapOvr>
</p:notes>
</file>

<file path=ppt/notesSlides/notesSlide3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2"/>
        <p:cNvGrpSpPr/>
        <p:nvPr/>
      </p:nvGrpSpPr>
      <p:grpSpPr>
        <a:xfrm>
          <a:off x="0" y="0"/>
          <a:ext cx="0" cy="0"/>
          <a:chOff x="0" y="0"/>
          <a:chExt cx="0" cy="0"/>
        </a:xfrm>
      </p:grpSpPr>
      <p:sp>
        <p:nvSpPr>
          <p:cNvPr id="3463" name="Google Shape;3463;g40a120c017_0_2792: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464" name="Google Shape;3464;g40a120c017_0_2792: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1" i="0" u="none" strike="noStrike" cap="none"/>
              <a:t>Note:</a:t>
            </a:r>
            <a:r>
              <a:rPr lang="en-US" sz="1800" b="0" i="0" u="none" strike="noStrike" cap="none"/>
              <a:t> The documentation for </a:t>
            </a:r>
            <a:r>
              <a:rPr lang="en-US" sz="1800" b="0" i="0" u="none" strike="noStrike" cap="none">
                <a:latin typeface="Courier New"/>
                <a:ea typeface="Courier New"/>
                <a:cs typeface="Courier New"/>
                <a:sym typeface="Courier New"/>
              </a:rPr>
              <a:t>java.io.Serializable</a:t>
            </a:r>
            <a:r>
              <a:rPr lang="en-US" sz="1800" b="0" i="0" u="none" strike="noStrike" cap="none"/>
              <a:t> states the following: </a:t>
            </a:r>
            <a:endParaRPr/>
          </a:p>
          <a:p>
            <a:pPr marL="0" marR="0" lvl="2" indent="0" algn="l" rtl="0">
              <a:spcBef>
                <a:spcPts val="0"/>
              </a:spcBef>
              <a:spcAft>
                <a:spcPts val="0"/>
              </a:spcAft>
              <a:buSzPts val="1800"/>
              <a:buFont typeface="Arial"/>
              <a:buNone/>
            </a:pPr>
            <a:r>
              <a:rPr lang="en-US" sz="1800" b="0" i="0" u="none" strike="noStrike" cap="none"/>
              <a:t>“If a serializable class does not explicitly declare a serialVersionUID, then the serialization run time will calculate a default serialVersionUID value for that class based on various aspects of the class, as described in the Java(TM) Object Serialization Specification. However, it is strongly recommended that all serializable classes explicitly declare serialVersionUID values, since the default serialVersionUID computation is highly sensitive to class details that may vary depending on compiler implementations, and can thus result in unexpected InvalidClassExceptions during deserialization. Therefore, to guarantee a consistent serialVersionUID value across different Java compiler implementations, a serializable class must declare an explicit serialVersionUID value. It is also strongly advised that explicit serialVersionUID declarations use the private modifier where possible, since such declarations apply only to the immediately declaring class--serialVersionUID fields are not useful as inherited members. Array classes cannot declare an explicit serialVersionUID, so they always have the default computed value, but the requirement for matching serialVersionUID values is waived for array classes.”</a:t>
            </a:r>
            <a:endParaRPr/>
          </a:p>
        </p:txBody>
      </p:sp>
      <p:sp>
        <p:nvSpPr>
          <p:cNvPr id="3465" name="Google Shape;3465;g40a120c017_0_2792: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13 - </a:t>
            </a:r>
            <a:fld id="{00000000-1234-1234-1234-123412341234}" type="slidenum">
              <a:rPr lang="en-US" sz="1100" b="1" i="0" u="none">
                <a:solidFill>
                  <a:srgbClr val="000000"/>
                </a:solidFill>
                <a:latin typeface="Arial"/>
                <a:ea typeface="Arial"/>
                <a:cs typeface="Arial"/>
                <a:sym typeface="Arial"/>
              </a:rPr>
              <a:t>366</a:t>
            </a:fld>
            <a:endParaRPr/>
          </a:p>
        </p:txBody>
      </p:sp>
    </p:spTree>
    <p:extLst>
      <p:ext uri="{BB962C8B-B14F-4D97-AF65-F5344CB8AC3E}">
        <p14:creationId xmlns:p14="http://schemas.microsoft.com/office/powerpoint/2010/main" val="3526897968"/>
      </p:ext>
    </p:extLst>
  </p:cSld>
  <p:clrMapOvr>
    <a:masterClrMapping/>
  </p:clrMapOvr>
</p:notes>
</file>

<file path=ppt/notesSlides/notesSlide3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0"/>
        <p:cNvGrpSpPr/>
        <p:nvPr/>
      </p:nvGrpSpPr>
      <p:grpSpPr>
        <a:xfrm>
          <a:off x="0" y="0"/>
          <a:ext cx="0" cy="0"/>
          <a:chOff x="0" y="0"/>
          <a:chExt cx="0" cy="0"/>
        </a:xfrm>
      </p:grpSpPr>
      <p:sp>
        <p:nvSpPr>
          <p:cNvPr id="3471" name="Google Shape;3471;g40a120c017_0_2798: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472" name="Google Shape;3472;g40a120c017_0_2798: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None/>
            </a:pPr>
            <a:endParaRPr sz="1800" b="0" i="0" u="none" strike="noStrike" cap="none"/>
          </a:p>
        </p:txBody>
      </p:sp>
      <p:sp>
        <p:nvSpPr>
          <p:cNvPr id="3473" name="Google Shape;3473;g40a120c017_0_2798: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13 - </a:t>
            </a:r>
            <a:fld id="{00000000-1234-1234-1234-123412341234}" type="slidenum">
              <a:rPr lang="en-US" sz="1100" b="1" i="0" u="none">
                <a:solidFill>
                  <a:srgbClr val="000000"/>
                </a:solidFill>
                <a:latin typeface="Arial"/>
                <a:ea typeface="Arial"/>
                <a:cs typeface="Arial"/>
                <a:sym typeface="Arial"/>
              </a:rPr>
              <a:t>367</a:t>
            </a:fld>
            <a:endParaRPr/>
          </a:p>
        </p:txBody>
      </p:sp>
    </p:spTree>
    <p:extLst>
      <p:ext uri="{BB962C8B-B14F-4D97-AF65-F5344CB8AC3E}">
        <p14:creationId xmlns:p14="http://schemas.microsoft.com/office/powerpoint/2010/main" val="3552668718"/>
      </p:ext>
    </p:extLst>
  </p:cSld>
  <p:clrMapOvr>
    <a:masterClrMapping/>
  </p:clrMapOvr>
</p:notes>
</file>

<file path=ppt/notesSlides/notesSlide3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0"/>
        <p:cNvGrpSpPr/>
        <p:nvPr/>
      </p:nvGrpSpPr>
      <p:grpSpPr>
        <a:xfrm>
          <a:off x="0" y="0"/>
          <a:ext cx="0" cy="0"/>
          <a:chOff x="0" y="0"/>
          <a:chExt cx="0" cy="0"/>
        </a:xfrm>
      </p:grpSpPr>
      <p:sp>
        <p:nvSpPr>
          <p:cNvPr id="3481" name="Google Shape;3481;g40a120c017_0_2806: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482" name="Google Shape;3482;g40a120c017_0_2806: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The </a:t>
            </a:r>
            <a:r>
              <a:rPr lang="en-US" sz="1800" b="0" i="0" u="none" strike="noStrike" cap="none">
                <a:latin typeface="Courier New"/>
                <a:ea typeface="Courier New"/>
                <a:cs typeface="Courier New"/>
                <a:sym typeface="Courier New"/>
              </a:rPr>
              <a:t>SerializeStock</a:t>
            </a:r>
            <a:r>
              <a:rPr lang="en-US" sz="1800" b="0" i="0" u="none" strike="noStrike" cap="none"/>
              <a:t> class.</a:t>
            </a:r>
            <a:endParaRPr/>
          </a:p>
          <a:p>
            <a:pPr marL="0" marR="0" lvl="2" indent="0" algn="l" rtl="0">
              <a:spcBef>
                <a:spcPts val="0"/>
              </a:spcBef>
              <a:spcAft>
                <a:spcPts val="0"/>
              </a:spcAft>
              <a:buSzPts val="1800"/>
              <a:buFont typeface="Arial"/>
              <a:buNone/>
            </a:pPr>
            <a:r>
              <a:rPr lang="en-US" sz="1800" b="1" i="0" u="none" strike="noStrike" cap="none"/>
              <a:t>Line 6 – 8:</a:t>
            </a:r>
            <a:r>
              <a:rPr lang="en-US" sz="1800" b="0" i="0" u="none" strike="noStrike" cap="none"/>
              <a:t> A </a:t>
            </a:r>
            <a:r>
              <a:rPr lang="en-US" sz="1800" b="0" i="0" u="none" strike="noStrike" cap="none">
                <a:latin typeface="Courier New"/>
                <a:ea typeface="Courier New"/>
                <a:cs typeface="Courier New"/>
                <a:sym typeface="Courier New"/>
              </a:rPr>
              <a:t>FileOutputStream</a:t>
            </a:r>
            <a:r>
              <a:rPr lang="en-US" sz="1800" b="0" i="0" u="none" strike="noStrike" cap="none"/>
              <a:t> is chained to an </a:t>
            </a:r>
            <a:r>
              <a:rPr lang="en-US" sz="1800" b="0" i="0" u="none" strike="noStrike" cap="none">
                <a:latin typeface="Courier New"/>
                <a:ea typeface="Courier New"/>
                <a:cs typeface="Courier New"/>
                <a:sym typeface="Courier New"/>
              </a:rPr>
              <a:t>ObjectOutputStream</a:t>
            </a:r>
            <a:r>
              <a:rPr lang="en-US" sz="1800" b="0" i="0" u="none" strike="noStrike" cap="none"/>
              <a:t>. This allows the raw bytes generated by the </a:t>
            </a:r>
            <a:r>
              <a:rPr lang="en-US" sz="1800" b="0" i="0" u="none" strike="noStrike" cap="none">
                <a:latin typeface="Courier New"/>
                <a:ea typeface="Courier New"/>
                <a:cs typeface="Courier New"/>
                <a:sym typeface="Courier New"/>
              </a:rPr>
              <a:t>ObjectOutputStream</a:t>
            </a:r>
            <a:r>
              <a:rPr lang="en-US" sz="1800" b="0" i="0" u="none" strike="noStrike" cap="none"/>
              <a:t> to be written to a file through the </a:t>
            </a:r>
            <a:r>
              <a:rPr lang="en-US" sz="1800" b="0" i="0" u="none" strike="noStrike" cap="none">
                <a:latin typeface="Courier New"/>
                <a:ea typeface="Courier New"/>
                <a:cs typeface="Courier New"/>
                <a:sym typeface="Courier New"/>
              </a:rPr>
              <a:t>writeObject</a:t>
            </a:r>
            <a:r>
              <a:rPr lang="en-US" sz="1800" b="0" i="0" u="none" strike="noStrike" cap="none"/>
              <a:t> method. This method walks the object’s graph and writes the data contained in the non-transient and non-static fields as raw bytes.</a:t>
            </a:r>
            <a:endParaRPr/>
          </a:p>
          <a:p>
            <a:pPr marL="0" marR="0" lvl="2" indent="0" algn="l" rtl="0">
              <a:spcBef>
                <a:spcPts val="0"/>
              </a:spcBef>
              <a:spcAft>
                <a:spcPts val="0"/>
              </a:spcAft>
              <a:buSzPts val="1800"/>
              <a:buFont typeface="Arial"/>
              <a:buNone/>
            </a:pPr>
            <a:r>
              <a:rPr lang="en-US" sz="1800" b="1" i="0" u="none" strike="noStrike" cap="none"/>
              <a:t>Line 12 – 14:</a:t>
            </a:r>
            <a:r>
              <a:rPr lang="en-US" sz="1800" b="0" i="0" u="none" strike="noStrike" cap="none"/>
              <a:t> To restore an object from a file, a </a:t>
            </a:r>
            <a:r>
              <a:rPr lang="en-US" sz="1800" b="0" i="0" u="none" strike="noStrike" cap="none">
                <a:latin typeface="Courier New"/>
                <a:ea typeface="Courier New"/>
                <a:cs typeface="Courier New"/>
                <a:sym typeface="Courier New"/>
              </a:rPr>
              <a:t>FileInputStream</a:t>
            </a:r>
            <a:r>
              <a:rPr lang="en-US" sz="1800" b="0" i="0" u="none" strike="noStrike" cap="none"/>
              <a:t> is chained to an </a:t>
            </a:r>
            <a:r>
              <a:rPr lang="en-US" sz="1800" b="0" i="0" u="none" strike="noStrike" cap="none">
                <a:latin typeface="Courier New"/>
                <a:ea typeface="Courier New"/>
                <a:cs typeface="Courier New"/>
                <a:sym typeface="Courier New"/>
              </a:rPr>
              <a:t>ObjectInputStream</a:t>
            </a:r>
            <a:r>
              <a:rPr lang="en-US" sz="1800" b="0" i="0" u="none" strike="noStrike" cap="none"/>
              <a:t>. The raw bytes read by the </a:t>
            </a:r>
            <a:r>
              <a:rPr lang="en-US" sz="1800" b="0" i="0" u="none" strike="noStrike" cap="none">
                <a:latin typeface="Courier New"/>
                <a:ea typeface="Courier New"/>
                <a:cs typeface="Courier New"/>
                <a:sym typeface="Courier New"/>
              </a:rPr>
              <a:t>readObject</a:t>
            </a:r>
            <a:r>
              <a:rPr lang="en-US" sz="1800" b="0" i="0" u="none" strike="noStrike" cap="none"/>
              <a:t> method restore an </a:t>
            </a:r>
            <a:r>
              <a:rPr lang="en-US" sz="1800" b="0" i="0" u="none" strike="noStrike" cap="none">
                <a:latin typeface="Courier New"/>
                <a:ea typeface="Courier New"/>
                <a:cs typeface="Courier New"/>
                <a:sym typeface="Courier New"/>
              </a:rPr>
              <a:t>Object</a:t>
            </a:r>
            <a:r>
              <a:rPr lang="en-US" sz="1800" b="0" i="0" u="none" strike="noStrike" cap="none"/>
              <a:t> containing the non-static and non-transient data fields. This </a:t>
            </a:r>
            <a:r>
              <a:rPr lang="en-US" sz="1800" b="0" i="0" u="none" strike="noStrike" cap="none">
                <a:latin typeface="Courier New"/>
                <a:ea typeface="Courier New"/>
                <a:cs typeface="Courier New"/>
                <a:sym typeface="Courier New"/>
              </a:rPr>
              <a:t>Object</a:t>
            </a:r>
            <a:r>
              <a:rPr lang="en-US" sz="1800" b="0" i="0" u="none" strike="noStrike" cap="none"/>
              <a:t> must be cast to expected type.</a:t>
            </a:r>
            <a:endParaRPr/>
          </a:p>
        </p:txBody>
      </p:sp>
      <p:sp>
        <p:nvSpPr>
          <p:cNvPr id="3483" name="Google Shape;3483;g40a120c017_0_2806: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13 - </a:t>
            </a:r>
            <a:fld id="{00000000-1234-1234-1234-123412341234}" type="slidenum">
              <a:rPr lang="en-US" sz="1100" b="1" i="0" u="none">
                <a:solidFill>
                  <a:srgbClr val="000000"/>
                </a:solidFill>
                <a:latin typeface="Arial"/>
                <a:ea typeface="Arial"/>
                <a:cs typeface="Arial"/>
                <a:sym typeface="Arial"/>
              </a:rPr>
              <a:t>368</a:t>
            </a:fld>
            <a:endParaRPr/>
          </a:p>
        </p:txBody>
      </p:sp>
    </p:spTree>
    <p:extLst>
      <p:ext uri="{BB962C8B-B14F-4D97-AF65-F5344CB8AC3E}">
        <p14:creationId xmlns:p14="http://schemas.microsoft.com/office/powerpoint/2010/main" val="3343001846"/>
      </p:ext>
    </p:extLst>
  </p:cSld>
  <p:clrMapOvr>
    <a:masterClrMapping/>
  </p:clrMapOvr>
</p:notes>
</file>

<file path=ppt/notesSlides/notesSlide3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2"/>
        <p:cNvGrpSpPr/>
        <p:nvPr/>
      </p:nvGrpSpPr>
      <p:grpSpPr>
        <a:xfrm>
          <a:off x="0" y="0"/>
          <a:ext cx="0" cy="0"/>
          <a:chOff x="0" y="0"/>
          <a:chExt cx="0" cy="0"/>
        </a:xfrm>
      </p:grpSpPr>
      <p:sp>
        <p:nvSpPr>
          <p:cNvPr id="3493" name="Google Shape;3493;g40a120c017_0_2816: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494" name="Google Shape;3494;g40a120c017_0_2816: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The </a:t>
            </a:r>
            <a:r>
              <a:rPr lang="en-US" sz="1800" b="0" i="0" u="none" strike="noStrike" cap="none">
                <a:latin typeface="Courier New"/>
                <a:ea typeface="Courier New"/>
                <a:cs typeface="Courier New"/>
                <a:sym typeface="Courier New"/>
              </a:rPr>
              <a:t>writeObject</a:t>
            </a:r>
            <a:r>
              <a:rPr lang="en-US" sz="1800" b="0" i="0" u="none" strike="noStrike" cap="none"/>
              <a:t> method is invoked on the object being serialized. If the object does not contain this method, the </a:t>
            </a:r>
            <a:r>
              <a:rPr lang="en-US" sz="1800" b="0" i="0" u="none" strike="noStrike" cap="none">
                <a:latin typeface="Courier New"/>
                <a:ea typeface="Courier New"/>
                <a:cs typeface="Courier New"/>
                <a:sym typeface="Courier New"/>
              </a:rPr>
              <a:t>defaultWriteObject</a:t>
            </a:r>
            <a:r>
              <a:rPr lang="en-US" sz="1800" b="0" i="0" u="none" strike="noStrike" cap="none"/>
              <a:t> method is invoked instead.</a:t>
            </a:r>
            <a:endParaRPr/>
          </a:p>
          <a:p>
            <a:pPr marL="0" marR="0" lvl="2" indent="0" algn="l" rtl="0">
              <a:spcBef>
                <a:spcPts val="0"/>
              </a:spcBef>
              <a:spcAft>
                <a:spcPts val="0"/>
              </a:spcAft>
              <a:buSzPts val="1800"/>
              <a:buFont typeface="Arial"/>
              <a:buNone/>
            </a:pPr>
            <a:r>
              <a:rPr lang="en-US" sz="1800" b="0" i="0" u="none" strike="noStrike" cap="none"/>
              <a:t>This method must also be called once and only once from the object’s </a:t>
            </a:r>
            <a:r>
              <a:rPr lang="en-US" sz="1800" b="0" i="0" u="none" strike="noStrike" cap="none">
                <a:latin typeface="Courier New"/>
                <a:ea typeface="Courier New"/>
                <a:cs typeface="Courier New"/>
                <a:sym typeface="Courier New"/>
              </a:rPr>
              <a:t>writeObject</a:t>
            </a:r>
            <a:r>
              <a:rPr lang="en-US" sz="1800" b="0" i="0" u="none" strike="noStrike" cap="none"/>
              <a:t> method.</a:t>
            </a:r>
            <a:endParaRPr/>
          </a:p>
          <a:p>
            <a:pPr marL="0" marR="0" lvl="1" indent="0" algn="l" rtl="0">
              <a:spcBef>
                <a:spcPts val="0"/>
              </a:spcBef>
              <a:spcAft>
                <a:spcPts val="0"/>
              </a:spcAft>
              <a:buSzPts val="1800"/>
              <a:buFont typeface="Arial"/>
              <a:buNone/>
            </a:pPr>
            <a:r>
              <a:rPr lang="en-US" sz="1800" b="0" i="0" u="none" strike="noStrike" cap="none"/>
              <a:t>During deserialization, the </a:t>
            </a:r>
            <a:r>
              <a:rPr lang="en-US" sz="1800" b="0" i="0" u="none" strike="noStrike" cap="none">
                <a:latin typeface="Courier New"/>
                <a:ea typeface="Courier New"/>
                <a:cs typeface="Courier New"/>
                <a:sym typeface="Courier New"/>
              </a:rPr>
              <a:t>readObject</a:t>
            </a:r>
            <a:r>
              <a:rPr lang="en-US" sz="1800" b="0" i="0" u="none" strike="noStrike" cap="none"/>
              <a:t> method is invoked on the object being deserialized (if present in the class file of the object). The signature of the method is important.</a:t>
            </a:r>
            <a:endParaRPr/>
          </a:p>
          <a:p>
            <a:pPr marL="0" marR="0" lvl="1" indent="0" algn="l" rtl="0">
              <a:spcBef>
                <a:spcPts val="0"/>
              </a:spcBef>
              <a:spcAft>
                <a:spcPts val="0"/>
              </a:spcAft>
              <a:buSzPts val="1800"/>
              <a:buFont typeface="Courier New"/>
              <a:buNone/>
            </a:pPr>
            <a:r>
              <a:rPr lang="en-US" sz="1800" b="0" i="0" u="none" strike="noStrike" cap="none">
                <a:latin typeface="Courier New"/>
                <a:ea typeface="Courier New"/>
                <a:cs typeface="Courier New"/>
                <a:sym typeface="Courier New"/>
              </a:rPr>
              <a:t>private void readObject(ObjectInputStream ois) throws</a:t>
            </a:r>
            <a:endParaRPr/>
          </a:p>
          <a:p>
            <a:pPr marL="0" marR="0" lvl="1" indent="0" algn="l" rtl="0">
              <a:spcBef>
                <a:spcPts val="0"/>
              </a:spcBef>
              <a:spcAft>
                <a:spcPts val="0"/>
              </a:spcAft>
              <a:buSzPts val="1800"/>
              <a:buFont typeface="Courier New"/>
              <a:buNone/>
            </a:pPr>
            <a:r>
              <a:rPr lang="en-US" sz="1800" b="0" i="0" u="none" strike="noStrike" cap="none">
                <a:latin typeface="Courier New"/>
                <a:ea typeface="Courier New"/>
                <a:cs typeface="Courier New"/>
                <a:sym typeface="Courier New"/>
              </a:rPr>
              <a:t>                              ClassNotFoundException, IOException {</a:t>
            </a:r>
            <a:endParaRPr/>
          </a:p>
          <a:p>
            <a:pPr marL="0" marR="0" lvl="1" indent="0" algn="l" rtl="0">
              <a:spcBef>
                <a:spcPts val="0"/>
              </a:spcBef>
              <a:spcAft>
                <a:spcPts val="0"/>
              </a:spcAft>
              <a:buSzPts val="1800"/>
              <a:buFont typeface="Courier New"/>
              <a:buNone/>
            </a:pPr>
            <a:r>
              <a:rPr lang="en-US" sz="1800" b="0" i="0" u="none" strike="noStrike" cap="none">
                <a:latin typeface="Courier New"/>
                <a:ea typeface="Courier New"/>
                <a:cs typeface="Courier New"/>
                <a:sym typeface="Courier New"/>
              </a:rPr>
              <a:t>    ois.defaultReadObject();</a:t>
            </a:r>
            <a:endParaRPr/>
          </a:p>
          <a:p>
            <a:pPr marL="0" marR="0" lvl="1" indent="0" algn="l" rtl="0">
              <a:spcBef>
                <a:spcPts val="0"/>
              </a:spcBef>
              <a:spcAft>
                <a:spcPts val="0"/>
              </a:spcAft>
              <a:buSzPts val="1800"/>
              <a:buFont typeface="Courier New"/>
              <a:buNone/>
            </a:pPr>
            <a:r>
              <a:rPr lang="en-US" sz="1800" b="0" i="0" u="none" strike="noStrike" cap="none">
                <a:latin typeface="Courier New"/>
                <a:ea typeface="Courier New"/>
                <a:cs typeface="Courier New"/>
                <a:sym typeface="Courier New"/>
              </a:rPr>
              <a:t>    // Print the date this object was serialized</a:t>
            </a:r>
            <a:endParaRPr/>
          </a:p>
          <a:p>
            <a:pPr marL="0" marR="0" lvl="1" indent="0" algn="l" rtl="0">
              <a:spcBef>
                <a:spcPts val="0"/>
              </a:spcBef>
              <a:spcAft>
                <a:spcPts val="0"/>
              </a:spcAft>
              <a:buSzPts val="1800"/>
              <a:buFont typeface="Courier New"/>
              <a:buNone/>
            </a:pPr>
            <a:r>
              <a:rPr lang="en-US" sz="1800" b="0" i="0" u="none" strike="noStrike" cap="none">
                <a:latin typeface="Courier New"/>
                <a:ea typeface="Courier New"/>
                <a:cs typeface="Courier New"/>
                <a:sym typeface="Courier New"/>
              </a:rPr>
              <a:t>    System.out.println ("Restored from date: " +</a:t>
            </a:r>
            <a:endParaRPr/>
          </a:p>
          <a:p>
            <a:pPr marL="0" marR="0" lvl="1" indent="0" algn="l" rtl="0">
              <a:spcBef>
                <a:spcPts val="0"/>
              </a:spcBef>
              <a:spcAft>
                <a:spcPts val="0"/>
              </a:spcAft>
              <a:buSzPts val="1800"/>
              <a:buFont typeface="Courier New"/>
              <a:buNone/>
            </a:pPr>
            <a:r>
              <a:rPr lang="en-US" sz="1800" b="0" i="0" u="none" strike="noStrike" cap="none">
                <a:latin typeface="Courier New"/>
                <a:ea typeface="Courier New"/>
                <a:cs typeface="Courier New"/>
                <a:sym typeface="Courier New"/>
              </a:rPr>
              <a:t>                                (java.util.Date)ois.readObject()));</a:t>
            </a:r>
            <a:endParaRPr/>
          </a:p>
          <a:p>
            <a:pPr marL="0" marR="0" lvl="1" indent="0" algn="l" rtl="0">
              <a:spcBef>
                <a:spcPts val="0"/>
              </a:spcBef>
              <a:spcAft>
                <a:spcPts val="0"/>
              </a:spcAft>
              <a:buSzPts val="1800"/>
              <a:buFont typeface="Courier New"/>
              <a:buNone/>
            </a:pPr>
            <a:r>
              <a:rPr lang="en-US" sz="1800" b="0" i="0" u="none" strike="noStrike" cap="none">
                <a:latin typeface="Courier New"/>
                <a:ea typeface="Courier New"/>
                <a:cs typeface="Courier New"/>
                <a:sym typeface="Courier New"/>
              </a:rPr>
              <a:t>}</a:t>
            </a:r>
            <a:endParaRPr/>
          </a:p>
          <a:p>
            <a:pPr marL="0" marR="0" lvl="0" indent="0" algn="l" rtl="0">
              <a:spcBef>
                <a:spcPts val="0"/>
              </a:spcBef>
              <a:spcAft>
                <a:spcPts val="0"/>
              </a:spcAft>
              <a:buNone/>
            </a:pPr>
            <a:endParaRPr sz="1800" b="0" i="0" u="none" strike="noStrike" cap="none">
              <a:latin typeface="Courier New"/>
              <a:ea typeface="Courier New"/>
              <a:cs typeface="Courier New"/>
              <a:sym typeface="Courier New"/>
            </a:endParaRPr>
          </a:p>
        </p:txBody>
      </p:sp>
      <p:sp>
        <p:nvSpPr>
          <p:cNvPr id="3495" name="Google Shape;3495;g40a120c017_0_2816: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13 - </a:t>
            </a:r>
            <a:fld id="{00000000-1234-1234-1234-123412341234}" type="slidenum">
              <a:rPr lang="en-US" sz="1100" b="1" i="0" u="none">
                <a:solidFill>
                  <a:srgbClr val="000000"/>
                </a:solidFill>
                <a:latin typeface="Arial"/>
                <a:ea typeface="Arial"/>
                <a:cs typeface="Arial"/>
                <a:sym typeface="Arial"/>
              </a:rPr>
              <a:t>369</a:t>
            </a:fld>
            <a:endParaRPr/>
          </a:p>
        </p:txBody>
      </p:sp>
    </p:spTree>
    <p:extLst>
      <p:ext uri="{BB962C8B-B14F-4D97-AF65-F5344CB8AC3E}">
        <p14:creationId xmlns:p14="http://schemas.microsoft.com/office/powerpoint/2010/main" val="219080813"/>
      </p:ext>
    </p:extLst>
  </p:cSld>
  <p:clrMapOvr>
    <a:masterClrMapping/>
  </p:clrMapOvr>
</p:notes>
</file>

<file path=ppt/notesSlides/notesSlide3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3"/>
        <p:cNvGrpSpPr/>
        <p:nvPr/>
      </p:nvGrpSpPr>
      <p:grpSpPr>
        <a:xfrm>
          <a:off x="0" y="0"/>
          <a:ext cx="0" cy="0"/>
          <a:chOff x="0" y="0"/>
          <a:chExt cx="0" cy="0"/>
        </a:xfrm>
      </p:grpSpPr>
      <p:sp>
        <p:nvSpPr>
          <p:cNvPr id="3504" name="Google Shape;3504;g40a120c017_0_2825: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505" name="Google Shape;3505;g40a120c017_0_2825: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In the Stock class, the </a:t>
            </a:r>
            <a:r>
              <a:rPr lang="en-US" sz="1800" b="0" i="0" u="none" strike="noStrike" cap="none">
                <a:latin typeface="Courier New"/>
                <a:ea typeface="Courier New"/>
                <a:cs typeface="Courier New"/>
                <a:sym typeface="Courier New"/>
              </a:rPr>
              <a:t>readObject</a:t>
            </a:r>
            <a:r>
              <a:rPr lang="en-US" sz="1800" b="0" i="0" u="none" strike="noStrike" cap="none"/>
              <a:t> method is provided to ensure that the stock’s </a:t>
            </a:r>
            <a:r>
              <a:rPr lang="en-US" sz="1800" b="0" i="0" u="none" strike="noStrike" cap="none">
                <a:latin typeface="Courier New"/>
                <a:ea typeface="Courier New"/>
                <a:cs typeface="Courier New"/>
                <a:sym typeface="Courier New"/>
              </a:rPr>
              <a:t>currPrice</a:t>
            </a:r>
            <a:r>
              <a:rPr lang="en-US" sz="1800" b="0" i="0" u="none" strike="noStrike" cap="none"/>
              <a:t> is set (by the </a:t>
            </a:r>
            <a:r>
              <a:rPr lang="en-US" sz="1800" b="0" i="0" u="none" strike="noStrike" cap="none">
                <a:latin typeface="Courier New"/>
                <a:ea typeface="Courier New"/>
                <a:cs typeface="Courier New"/>
                <a:sym typeface="Courier New"/>
              </a:rPr>
              <a:t>setStockPrice</a:t>
            </a:r>
            <a:r>
              <a:rPr lang="en-US" sz="1800" b="0" i="0" u="none" strike="noStrike" cap="none"/>
              <a:t> method) after deserialization of the Stock object.</a:t>
            </a:r>
            <a:endParaRPr/>
          </a:p>
          <a:p>
            <a:pPr marL="0" marR="0" lvl="1" indent="0" algn="l" rtl="0">
              <a:spcBef>
                <a:spcPts val="0"/>
              </a:spcBef>
              <a:spcAft>
                <a:spcPts val="0"/>
              </a:spcAft>
              <a:buSzPts val="1800"/>
              <a:buFont typeface="Arial"/>
              <a:buNone/>
            </a:pPr>
            <a:r>
              <a:rPr lang="en-US" sz="1800" b="1" i="0" u="none" strike="noStrike" cap="none"/>
              <a:t>Note:</a:t>
            </a:r>
            <a:r>
              <a:rPr lang="en-US" sz="1800" b="0" i="0" u="none" strike="noStrike" cap="none"/>
              <a:t> The signature of the </a:t>
            </a:r>
            <a:r>
              <a:rPr lang="en-US" sz="1800" b="0" i="0" u="none" strike="noStrike" cap="none">
                <a:latin typeface="Courier New"/>
                <a:ea typeface="Courier New"/>
                <a:cs typeface="Courier New"/>
                <a:sym typeface="Courier New"/>
              </a:rPr>
              <a:t>readObject</a:t>
            </a:r>
            <a:r>
              <a:rPr lang="en-US" sz="1800" b="0" i="0" u="none" strike="noStrike" cap="none"/>
              <a:t> method is critical for this method to be called during deserialization.</a:t>
            </a:r>
            <a:endParaRPr/>
          </a:p>
        </p:txBody>
      </p:sp>
      <p:sp>
        <p:nvSpPr>
          <p:cNvPr id="3506" name="Google Shape;3506;g40a120c017_0_2825: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13 - </a:t>
            </a:r>
            <a:fld id="{00000000-1234-1234-1234-123412341234}" type="slidenum">
              <a:rPr lang="en-US" sz="1100" b="1" i="0" u="none">
                <a:solidFill>
                  <a:srgbClr val="000000"/>
                </a:solidFill>
                <a:latin typeface="Arial"/>
                <a:ea typeface="Arial"/>
                <a:cs typeface="Arial"/>
                <a:sym typeface="Arial"/>
              </a:rPr>
              <a:t>370</a:t>
            </a:fld>
            <a:endParaRPr/>
          </a:p>
        </p:txBody>
      </p:sp>
    </p:spTree>
    <p:extLst>
      <p:ext uri="{BB962C8B-B14F-4D97-AF65-F5344CB8AC3E}">
        <p14:creationId xmlns:p14="http://schemas.microsoft.com/office/powerpoint/2010/main" val="104288684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p19:notes"/>
          <p:cNvSpPr txBox="1">
            <a:spLocks noGrp="1"/>
          </p:cNvSpPr>
          <p:nvPr>
            <p:ph type="body" idx="1"/>
          </p:nvPr>
        </p:nvSpPr>
        <p:spPr>
          <a:xfrm>
            <a:off x="547687" y="5278437"/>
            <a:ext cx="5942012" cy="3198812"/>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This class demonstrates how to define arrays in Java and iterate over arrays by using </a:t>
            </a:r>
            <a:r>
              <a:rPr lang="en-US" sz="1800" b="0" i="0" u="none" strike="noStrike" cap="none">
                <a:latin typeface="Courier New"/>
                <a:ea typeface="Courier New"/>
                <a:cs typeface="Courier New"/>
                <a:sym typeface="Courier New"/>
              </a:rPr>
              <a:t>for-each</a:t>
            </a:r>
            <a:r>
              <a:rPr lang="en-US" sz="1800" b="0" i="0" u="none" strike="noStrike" cap="none"/>
              <a:t> loop. The first array, </a:t>
            </a:r>
            <a:r>
              <a:rPr lang="en-US" sz="1800" b="0" i="0" u="none" strike="noStrike" cap="none">
                <a:latin typeface="Courier New"/>
                <a:ea typeface="Courier New"/>
                <a:cs typeface="Courier New"/>
                <a:sym typeface="Courier New"/>
              </a:rPr>
              <a:t>names</a:t>
            </a:r>
            <a:r>
              <a:rPr lang="en-US" sz="1800" b="0" i="0" u="none" strike="noStrike" cap="none"/>
              <a:t>, creates a </a:t>
            </a:r>
            <a:r>
              <a:rPr lang="en-US" sz="1800" b="0" i="0" u="none" strike="noStrike" cap="none">
                <a:latin typeface="Courier New"/>
                <a:ea typeface="Courier New"/>
                <a:cs typeface="Courier New"/>
                <a:sym typeface="Courier New"/>
              </a:rPr>
              <a:t>String</a:t>
            </a:r>
            <a:r>
              <a:rPr lang="en-US" sz="1800" b="0" i="0" u="none" strike="noStrike" cap="none"/>
              <a:t> array and initializes each element separately. The second array, </a:t>
            </a:r>
            <a:r>
              <a:rPr lang="en-US" sz="1800" b="0" i="0" u="none" strike="noStrike" cap="none">
                <a:latin typeface="Courier New"/>
                <a:ea typeface="Courier New"/>
                <a:cs typeface="Courier New"/>
                <a:sym typeface="Courier New"/>
              </a:rPr>
              <a:t>numbers</a:t>
            </a:r>
            <a:r>
              <a:rPr lang="en-US" sz="1800" b="0" i="0" u="none" strike="noStrike" cap="none"/>
              <a:t> is an array of integers. Each array is iterated through using the Java </a:t>
            </a:r>
            <a:r>
              <a:rPr lang="en-US" sz="1800" b="0" i="0" u="none" strike="noStrike" cap="none">
                <a:latin typeface="Courier New"/>
                <a:ea typeface="Courier New"/>
                <a:cs typeface="Courier New"/>
                <a:sym typeface="Courier New"/>
              </a:rPr>
              <a:t>for-each</a:t>
            </a:r>
            <a:r>
              <a:rPr lang="en-US" sz="1800" b="0" i="0" u="none" strike="noStrike" cap="none"/>
              <a:t> construct. The enhanced </a:t>
            </a:r>
            <a:r>
              <a:rPr lang="en-US" sz="1800" b="0" i="0" u="none" strike="noStrike" cap="none">
                <a:latin typeface="Courier New"/>
                <a:ea typeface="Courier New"/>
                <a:cs typeface="Courier New"/>
                <a:sym typeface="Courier New"/>
              </a:rPr>
              <a:t>for</a:t>
            </a:r>
            <a:r>
              <a:rPr lang="en-US" sz="1800" b="0" i="0" u="none" strike="noStrike" cap="none"/>
              <a:t> loop is used to make the for loop more compact and easy to read. It is used to access each successive value in a collection of values. It is commonly used to iterate over an array or a Collections class (for example, an Array or an ArrayList).The output of the class is shown here:</a:t>
            </a:r>
            <a:endParaRPr/>
          </a:p>
          <a:p>
            <a:pPr marL="0" marR="0" lvl="1" indent="0" algn="l" rtl="0">
              <a:spcBef>
                <a:spcPts val="0"/>
              </a:spcBef>
              <a:spcAft>
                <a:spcPts val="0"/>
              </a:spcAft>
              <a:buSzPts val="1800"/>
              <a:buFont typeface="Arial"/>
              <a:buNone/>
            </a:pPr>
            <a:r>
              <a:rPr lang="en-US" sz="1800" b="0" i="0" u="none" strike="noStrike" cap="none"/>
              <a:t>Name: Blue Shirt</a:t>
            </a:r>
            <a:endParaRPr/>
          </a:p>
          <a:p>
            <a:pPr marL="0" marR="0" lvl="1" indent="0" algn="l" rtl="0">
              <a:spcBef>
                <a:spcPts val="0"/>
              </a:spcBef>
              <a:spcAft>
                <a:spcPts val="0"/>
              </a:spcAft>
              <a:buSzPts val="1800"/>
              <a:buFont typeface="Arial"/>
              <a:buNone/>
            </a:pPr>
            <a:r>
              <a:rPr lang="en-US" sz="1800" b="0" i="0" u="none" strike="noStrike" cap="none"/>
              <a:t>Name: Red Shirt</a:t>
            </a:r>
            <a:endParaRPr/>
          </a:p>
          <a:p>
            <a:pPr marL="0" marR="0" lvl="1" indent="0" algn="l" rtl="0">
              <a:spcBef>
                <a:spcPts val="0"/>
              </a:spcBef>
              <a:spcAft>
                <a:spcPts val="0"/>
              </a:spcAft>
              <a:buSzPts val="1800"/>
              <a:buFont typeface="Arial"/>
              <a:buNone/>
            </a:pPr>
            <a:r>
              <a:rPr lang="en-US" sz="1800" b="0" i="0" u="none" strike="noStrike" cap="none"/>
              <a:t>Name: Black Shirt</a:t>
            </a:r>
            <a:endParaRPr/>
          </a:p>
          <a:p>
            <a:pPr marL="0" marR="0" lvl="1" indent="0" algn="l" rtl="0">
              <a:spcBef>
                <a:spcPts val="0"/>
              </a:spcBef>
              <a:spcAft>
                <a:spcPts val="0"/>
              </a:spcAft>
              <a:buSzPts val="1800"/>
              <a:buFont typeface="Arial"/>
              <a:buNone/>
            </a:pPr>
            <a:r>
              <a:rPr lang="en-US" sz="1800" b="0" i="0" u="none" strike="noStrike" cap="none"/>
              <a:t>Number: 100</a:t>
            </a:r>
            <a:endParaRPr/>
          </a:p>
          <a:p>
            <a:pPr marL="0" marR="0" lvl="1" indent="0" algn="l" rtl="0">
              <a:spcBef>
                <a:spcPts val="0"/>
              </a:spcBef>
              <a:spcAft>
                <a:spcPts val="0"/>
              </a:spcAft>
              <a:buSzPts val="1800"/>
              <a:buFont typeface="Arial"/>
              <a:buNone/>
            </a:pPr>
            <a:r>
              <a:rPr lang="en-US" sz="1800" b="0" i="0" u="none" strike="noStrike" cap="none"/>
              <a:t>Number: 200</a:t>
            </a:r>
            <a:endParaRPr/>
          </a:p>
          <a:p>
            <a:pPr marL="0" marR="0" lvl="1" indent="0" algn="l" rtl="0">
              <a:spcBef>
                <a:spcPts val="0"/>
              </a:spcBef>
              <a:spcAft>
                <a:spcPts val="0"/>
              </a:spcAft>
              <a:buSzPts val="1800"/>
              <a:buFont typeface="Arial"/>
              <a:buNone/>
            </a:pPr>
            <a:r>
              <a:rPr lang="en-US" sz="1800" b="0" i="0" u="none" strike="noStrike" cap="none"/>
              <a:t>Number: 300</a:t>
            </a:r>
            <a:endParaRPr/>
          </a:p>
          <a:p>
            <a:pPr marL="0" marR="0" lvl="1" indent="0" algn="l" rtl="0">
              <a:spcBef>
                <a:spcPts val="0"/>
              </a:spcBef>
              <a:spcAft>
                <a:spcPts val="0"/>
              </a:spcAft>
              <a:buSzPts val="1800"/>
              <a:buFont typeface="Arial"/>
              <a:buNone/>
            </a:pPr>
            <a:r>
              <a:rPr lang="en-US" sz="1800" b="1" i="0" u="none" strike="noStrike" cap="none"/>
              <a:t>Note: </a:t>
            </a:r>
            <a:r>
              <a:rPr lang="en-US" sz="1800" b="0" i="0" u="none" strike="noStrike" cap="none"/>
              <a:t>Arrays are also objects by default. All arrays support the methods of the class Object. You can always obtain the size of an array by using its length field.</a:t>
            </a:r>
            <a:endParaRPr/>
          </a:p>
        </p:txBody>
      </p:sp>
      <p:sp>
        <p:nvSpPr>
          <p:cNvPr id="234" name="Google Shape;234;p19:notes"/>
          <p:cNvSpPr txBox="1"/>
          <p:nvPr/>
        </p:nvSpPr>
        <p:spPr>
          <a:xfrm>
            <a:off x="457200" y="8791575"/>
            <a:ext cx="607695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2 - </a:t>
            </a:r>
            <a:fld id="{00000000-1234-1234-1234-123412341234}" type="slidenum">
              <a:rPr lang="en-US" sz="1100" b="1" i="0" u="none">
                <a:solidFill>
                  <a:srgbClr val="000000"/>
                </a:solidFill>
                <a:latin typeface="Arial"/>
                <a:ea typeface="Arial"/>
                <a:cs typeface="Arial"/>
                <a:sym typeface="Arial"/>
              </a:rPr>
              <a:t>38</a:t>
            </a:fld>
            <a:endParaRPr/>
          </a:p>
        </p:txBody>
      </p:sp>
      <p:sp>
        <p:nvSpPr>
          <p:cNvPr id="235" name="Google Shape;235;p19: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1014146139"/>
      </p:ext>
    </p:extLst>
  </p:cSld>
  <p:clrMapOvr>
    <a:masterClrMapping/>
  </p:clrMapOvr>
</p:notes>
</file>

<file path=ppt/notesSlides/notesSlide3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5"/>
        <p:cNvGrpSpPr/>
        <p:nvPr/>
      </p:nvGrpSpPr>
      <p:grpSpPr>
        <a:xfrm>
          <a:off x="0" y="0"/>
          <a:ext cx="0" cy="0"/>
          <a:chOff x="0" y="0"/>
          <a:chExt cx="0" cy="0"/>
        </a:xfrm>
      </p:grpSpPr>
      <p:sp>
        <p:nvSpPr>
          <p:cNvPr id="3516" name="Google Shape;3516;g40a120c017_0_2835: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517" name="Google Shape;3517;g40a120c017_0_2835: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None/>
            </a:pPr>
            <a:endParaRPr sz="1800" b="0" i="0" u="none" strike="noStrike" cap="none"/>
          </a:p>
        </p:txBody>
      </p:sp>
      <p:sp>
        <p:nvSpPr>
          <p:cNvPr id="3518" name="Google Shape;3518;g40a120c017_0_2835: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13 - </a:t>
            </a:r>
            <a:fld id="{00000000-1234-1234-1234-123412341234}" type="slidenum">
              <a:rPr lang="en-US" sz="1100" b="1" i="0" u="none">
                <a:solidFill>
                  <a:srgbClr val="000000"/>
                </a:solidFill>
                <a:latin typeface="Arial"/>
                <a:ea typeface="Arial"/>
                <a:cs typeface="Arial"/>
                <a:sym typeface="Arial"/>
              </a:rPr>
              <a:t>371</a:t>
            </a:fld>
            <a:endParaRPr/>
          </a:p>
        </p:txBody>
      </p:sp>
    </p:spTree>
    <p:extLst>
      <p:ext uri="{BB962C8B-B14F-4D97-AF65-F5344CB8AC3E}">
        <p14:creationId xmlns:p14="http://schemas.microsoft.com/office/powerpoint/2010/main" val="990519448"/>
      </p:ext>
    </p:extLst>
  </p:cSld>
  <p:clrMapOvr>
    <a:masterClrMapping/>
  </p:clrMapOvr>
</p:notes>
</file>

<file path=ppt/notesSlides/notesSlide3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4"/>
        <p:cNvGrpSpPr/>
        <p:nvPr/>
      </p:nvGrpSpPr>
      <p:grpSpPr>
        <a:xfrm>
          <a:off x="0" y="0"/>
          <a:ext cx="0" cy="0"/>
          <a:chOff x="0" y="0"/>
          <a:chExt cx="0" cy="0"/>
        </a:xfrm>
      </p:grpSpPr>
      <p:sp>
        <p:nvSpPr>
          <p:cNvPr id="3525" name="Google Shape;3525;g40a120c017_0_2842: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526" name="Google Shape;3526;g40a120c017_0_2842: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In this practice, you will write the code necessary to read a file name as an application argument, and use the </a:t>
            </a:r>
            <a:r>
              <a:rPr lang="en-US" sz="1800" b="0" i="0" u="none" strike="noStrike" cap="none">
                <a:latin typeface="Courier New"/>
                <a:ea typeface="Courier New"/>
                <a:cs typeface="Courier New"/>
                <a:sym typeface="Courier New"/>
              </a:rPr>
              <a:t>System</a:t>
            </a:r>
            <a:r>
              <a:rPr lang="en-US" sz="1800" b="0" i="0" u="none" strike="noStrike" cap="none"/>
              <a:t> console to read from standard input until a termination character is typed in.</a:t>
            </a:r>
            <a:endParaRPr/>
          </a:p>
        </p:txBody>
      </p:sp>
      <p:sp>
        <p:nvSpPr>
          <p:cNvPr id="3527" name="Google Shape;3527;g40a120c017_0_2842: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13 - </a:t>
            </a:r>
            <a:fld id="{00000000-1234-1234-1234-123412341234}" type="slidenum">
              <a:rPr lang="en-US" sz="1100" b="1" i="0" u="none">
                <a:solidFill>
                  <a:srgbClr val="000000"/>
                </a:solidFill>
                <a:latin typeface="Arial"/>
                <a:ea typeface="Arial"/>
                <a:cs typeface="Arial"/>
                <a:sym typeface="Arial"/>
              </a:rPr>
              <a:t>372</a:t>
            </a:fld>
            <a:endParaRPr/>
          </a:p>
        </p:txBody>
      </p:sp>
    </p:spTree>
    <p:extLst>
      <p:ext uri="{BB962C8B-B14F-4D97-AF65-F5344CB8AC3E}">
        <p14:creationId xmlns:p14="http://schemas.microsoft.com/office/powerpoint/2010/main" val="1606851063"/>
      </p:ext>
    </p:extLst>
  </p:cSld>
  <p:clrMapOvr>
    <a:masterClrMapping/>
  </p:clrMapOvr>
</p:notes>
</file>

<file path=ppt/notesSlides/notesSlide3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3"/>
        <p:cNvGrpSpPr/>
        <p:nvPr/>
      </p:nvGrpSpPr>
      <p:grpSpPr>
        <a:xfrm>
          <a:off x="0" y="0"/>
          <a:ext cx="0" cy="0"/>
          <a:chOff x="0" y="0"/>
          <a:chExt cx="0" cy="0"/>
        </a:xfrm>
      </p:grpSpPr>
      <p:sp>
        <p:nvSpPr>
          <p:cNvPr id="3534" name="Google Shape;3534;g40a120c017_0_2849:notes"/>
          <p:cNvSpPr txBo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0" indent="0" algn="l" rtl="0">
              <a:lnSpc>
                <a:spcPct val="100000"/>
              </a:lnSpc>
              <a:spcBef>
                <a:spcPts val="0"/>
              </a:spcBef>
              <a:spcAft>
                <a:spcPts val="0"/>
              </a:spcAft>
              <a:buNone/>
            </a:pPr>
            <a:endParaRPr sz="1800" b="0" i="0" u="none">
              <a:solidFill>
                <a:srgbClr val="000000"/>
              </a:solidFill>
              <a:latin typeface="Arial"/>
              <a:ea typeface="Arial"/>
              <a:cs typeface="Arial"/>
              <a:sym typeface="Arial"/>
            </a:endParaRPr>
          </a:p>
        </p:txBody>
      </p:sp>
      <p:sp>
        <p:nvSpPr>
          <p:cNvPr id="3535" name="Google Shape;3535;g40a120c017_0_2849: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13 - </a:t>
            </a:r>
            <a:fld id="{00000000-1234-1234-1234-123412341234}" type="slidenum">
              <a:rPr lang="en-US" sz="1100" b="1" i="0" u="none">
                <a:solidFill>
                  <a:srgbClr val="000000"/>
                </a:solidFill>
                <a:latin typeface="Arial"/>
                <a:ea typeface="Arial"/>
                <a:cs typeface="Arial"/>
                <a:sym typeface="Arial"/>
              </a:rPr>
              <a:t>373</a:t>
            </a:fld>
            <a:endParaRPr/>
          </a:p>
        </p:txBody>
      </p:sp>
      <p:sp>
        <p:nvSpPr>
          <p:cNvPr id="3536" name="Google Shape;3536;g40a120c017_0_2849: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537" name="Google Shape;3537;g40a120c017_0_2849: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None/>
            </a:pPr>
            <a:endParaRPr sz="1800" b="0" i="0" u="none" strike="noStrike" cap="none"/>
          </a:p>
        </p:txBody>
      </p:sp>
    </p:spTree>
    <p:extLst>
      <p:ext uri="{BB962C8B-B14F-4D97-AF65-F5344CB8AC3E}">
        <p14:creationId xmlns:p14="http://schemas.microsoft.com/office/powerpoint/2010/main" val="3171409287"/>
      </p:ext>
    </p:extLst>
  </p:cSld>
  <p:clrMapOvr>
    <a:masterClrMapping/>
  </p:clrMapOvr>
</p:notes>
</file>

<file path=ppt/notesSlides/notesSlide3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3"/>
        <p:cNvGrpSpPr/>
        <p:nvPr/>
      </p:nvGrpSpPr>
      <p:grpSpPr>
        <a:xfrm>
          <a:off x="0" y="0"/>
          <a:ext cx="0" cy="0"/>
          <a:chOff x="0" y="0"/>
          <a:chExt cx="0" cy="0"/>
        </a:xfrm>
      </p:grpSpPr>
      <p:sp>
        <p:nvSpPr>
          <p:cNvPr id="3544" name="Google Shape;3544;g40a120c017_0_2857: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545" name="Google Shape;3545;g40a120c017_0_2857:notes"/>
          <p:cNvSpPr txBox="1">
            <a:spLocks noGrp="1"/>
          </p:cNvSpPr>
          <p:nvPr>
            <p:ph type="body" idx="1"/>
          </p:nvPr>
        </p:nvSpPr>
        <p:spPr>
          <a:xfrm>
            <a:off x="547687" y="5278437"/>
            <a:ext cx="5942100" cy="30987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Clr>
                <a:srgbClr val="0000FF"/>
              </a:buClr>
              <a:buSzPts val="1800"/>
              <a:buFont typeface="Arial"/>
              <a:buNone/>
            </a:pPr>
            <a:r>
              <a:rPr lang="en-US" sz="1800" b="0" i="0" u="none" strike="noStrike" cap="none">
                <a:solidFill>
                  <a:srgbClr val="0000FF"/>
                </a:solidFill>
              </a:rPr>
              <a:t>Answer: a</a:t>
            </a:r>
            <a:endParaRPr/>
          </a:p>
        </p:txBody>
      </p:sp>
      <p:sp>
        <p:nvSpPr>
          <p:cNvPr id="3546" name="Google Shape;3546;g40a120c017_0_2857: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13 - </a:t>
            </a:r>
            <a:fld id="{00000000-1234-1234-1234-123412341234}" type="slidenum">
              <a:rPr lang="en-US" sz="1100" b="1" i="0" u="none">
                <a:solidFill>
                  <a:srgbClr val="000000"/>
                </a:solidFill>
                <a:latin typeface="Arial"/>
                <a:ea typeface="Arial"/>
                <a:cs typeface="Arial"/>
                <a:sym typeface="Arial"/>
              </a:rPr>
              <a:t>374</a:t>
            </a:fld>
            <a:endParaRPr/>
          </a:p>
        </p:txBody>
      </p:sp>
    </p:spTree>
    <p:extLst>
      <p:ext uri="{BB962C8B-B14F-4D97-AF65-F5344CB8AC3E}">
        <p14:creationId xmlns:p14="http://schemas.microsoft.com/office/powerpoint/2010/main" val="1998089649"/>
      </p:ext>
    </p:extLst>
  </p:cSld>
  <p:clrMapOvr>
    <a:masterClrMapping/>
  </p:clrMapOvr>
</p:notes>
</file>

<file path=ppt/notesSlides/notesSlide3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1"/>
        <p:cNvGrpSpPr/>
        <p:nvPr/>
      </p:nvGrpSpPr>
      <p:grpSpPr>
        <a:xfrm>
          <a:off x="0" y="0"/>
          <a:ext cx="0" cy="0"/>
          <a:chOff x="0" y="0"/>
          <a:chExt cx="0" cy="0"/>
        </a:xfrm>
      </p:grpSpPr>
      <p:sp>
        <p:nvSpPr>
          <p:cNvPr id="3552" name="Google Shape;3552;g40a120c017_0_2863: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553" name="Google Shape;3553;g40a120c017_0_2863:notes"/>
          <p:cNvSpPr txBox="1">
            <a:spLocks noGrp="1"/>
          </p:cNvSpPr>
          <p:nvPr>
            <p:ph type="body" idx="1"/>
          </p:nvPr>
        </p:nvSpPr>
        <p:spPr>
          <a:xfrm>
            <a:off x="547687" y="5278437"/>
            <a:ext cx="5942100" cy="30987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Clr>
                <a:srgbClr val="0000FF"/>
              </a:buClr>
              <a:buSzPts val="1800"/>
              <a:buFont typeface="Arial"/>
              <a:buNone/>
            </a:pPr>
            <a:r>
              <a:rPr lang="en-US" sz="1800" b="0" i="0" u="none" strike="noStrike" cap="none">
                <a:solidFill>
                  <a:srgbClr val="0000FF"/>
                </a:solidFill>
              </a:rPr>
              <a:t>Answer: c</a:t>
            </a:r>
            <a:endParaRPr/>
          </a:p>
        </p:txBody>
      </p:sp>
      <p:sp>
        <p:nvSpPr>
          <p:cNvPr id="3554" name="Google Shape;3554;g40a120c017_0_2863: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13 - </a:t>
            </a:r>
            <a:fld id="{00000000-1234-1234-1234-123412341234}" type="slidenum">
              <a:rPr lang="en-US" sz="1100" b="1" i="0" u="none">
                <a:solidFill>
                  <a:srgbClr val="000000"/>
                </a:solidFill>
                <a:latin typeface="Arial"/>
                <a:ea typeface="Arial"/>
                <a:cs typeface="Arial"/>
                <a:sym typeface="Arial"/>
              </a:rPr>
              <a:t>375</a:t>
            </a:fld>
            <a:endParaRPr/>
          </a:p>
        </p:txBody>
      </p:sp>
    </p:spTree>
    <p:extLst>
      <p:ext uri="{BB962C8B-B14F-4D97-AF65-F5344CB8AC3E}">
        <p14:creationId xmlns:p14="http://schemas.microsoft.com/office/powerpoint/2010/main" val="1875251636"/>
      </p:ext>
    </p:extLst>
  </p:cSld>
  <p:clrMapOvr>
    <a:masterClrMapping/>
  </p:clrMapOvr>
</p:notes>
</file>

<file path=ppt/notesSlides/notesSlide3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9"/>
        <p:cNvGrpSpPr/>
        <p:nvPr/>
      </p:nvGrpSpPr>
      <p:grpSpPr>
        <a:xfrm>
          <a:off x="0" y="0"/>
          <a:ext cx="0" cy="0"/>
          <a:chOff x="0" y="0"/>
          <a:chExt cx="0" cy="0"/>
        </a:xfrm>
      </p:grpSpPr>
      <p:sp>
        <p:nvSpPr>
          <p:cNvPr id="3560" name="Google Shape;3560;g40a120c017_0_2869: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561" name="Google Shape;3561;g40a120c017_0_2869:notes"/>
          <p:cNvSpPr txBox="1">
            <a:spLocks noGrp="1"/>
          </p:cNvSpPr>
          <p:nvPr>
            <p:ph type="body" idx="1"/>
          </p:nvPr>
        </p:nvSpPr>
        <p:spPr>
          <a:xfrm>
            <a:off x="547687" y="5278437"/>
            <a:ext cx="5942100" cy="30987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Clr>
                <a:srgbClr val="0000FF"/>
              </a:buClr>
              <a:buSzPts val="1800"/>
              <a:buFont typeface="Arial"/>
              <a:buNone/>
            </a:pPr>
            <a:r>
              <a:rPr lang="en-US" sz="1800" b="0" i="0" u="none" strike="noStrike" cap="none">
                <a:solidFill>
                  <a:srgbClr val="0000FF"/>
                </a:solidFill>
              </a:rPr>
              <a:t>Answer: b</a:t>
            </a:r>
            <a:endParaRPr/>
          </a:p>
        </p:txBody>
      </p:sp>
      <p:sp>
        <p:nvSpPr>
          <p:cNvPr id="3562" name="Google Shape;3562;g40a120c017_0_2869: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13 - </a:t>
            </a:r>
            <a:fld id="{00000000-1234-1234-1234-123412341234}" type="slidenum">
              <a:rPr lang="en-US" sz="1100" b="1" i="0" u="none">
                <a:solidFill>
                  <a:srgbClr val="000000"/>
                </a:solidFill>
                <a:latin typeface="Arial"/>
                <a:ea typeface="Arial"/>
                <a:cs typeface="Arial"/>
                <a:sym typeface="Arial"/>
              </a:rPr>
              <a:t>376</a:t>
            </a:fld>
            <a:endParaRPr/>
          </a:p>
        </p:txBody>
      </p:sp>
    </p:spTree>
    <p:extLst>
      <p:ext uri="{BB962C8B-B14F-4D97-AF65-F5344CB8AC3E}">
        <p14:creationId xmlns:p14="http://schemas.microsoft.com/office/powerpoint/2010/main" val="1696191653"/>
      </p:ext>
    </p:extLst>
  </p:cSld>
  <p:clrMapOvr>
    <a:masterClrMapping/>
  </p:clrMapOvr>
</p:notes>
</file>

<file path=ppt/notesSlides/notesSlide3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9"/>
        <p:cNvGrpSpPr/>
        <p:nvPr/>
      </p:nvGrpSpPr>
      <p:grpSpPr>
        <a:xfrm>
          <a:off x="0" y="0"/>
          <a:ext cx="0" cy="0"/>
          <a:chOff x="0" y="0"/>
          <a:chExt cx="0" cy="0"/>
        </a:xfrm>
      </p:grpSpPr>
      <p:sp>
        <p:nvSpPr>
          <p:cNvPr id="3570" name="Google Shape;3570;g40a120c017_0_2910: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571" name="Google Shape;3571;g40a120c017_0_2910: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None/>
            </a:pPr>
            <a:endParaRPr sz="1800" b="0" i="0" u="none" strike="noStrike" cap="none"/>
          </a:p>
        </p:txBody>
      </p:sp>
    </p:spTree>
    <p:extLst>
      <p:ext uri="{BB962C8B-B14F-4D97-AF65-F5344CB8AC3E}">
        <p14:creationId xmlns:p14="http://schemas.microsoft.com/office/powerpoint/2010/main" val="180108635"/>
      </p:ext>
    </p:extLst>
  </p:cSld>
  <p:clrMapOvr>
    <a:masterClrMapping/>
  </p:clrMapOvr>
</p:notes>
</file>

<file path=ppt/notesSlides/notesSlide3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5"/>
        <p:cNvGrpSpPr/>
        <p:nvPr/>
      </p:nvGrpSpPr>
      <p:grpSpPr>
        <a:xfrm>
          <a:off x="0" y="0"/>
          <a:ext cx="0" cy="0"/>
          <a:chOff x="0" y="0"/>
          <a:chExt cx="0" cy="0"/>
        </a:xfrm>
      </p:grpSpPr>
      <p:sp>
        <p:nvSpPr>
          <p:cNvPr id="3576" name="Google Shape;3576;g40a120c017_0_2915: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577" name="Google Shape;3577;g40a120c017_0_2915: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None/>
            </a:pPr>
            <a:endParaRPr sz="1800" b="0" i="0" u="none" strike="noStrike" cap="none"/>
          </a:p>
        </p:txBody>
      </p:sp>
      <p:sp>
        <p:nvSpPr>
          <p:cNvPr id="3578" name="Google Shape;3578;g40a120c017_0_2915: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strike="noStrike" cap="none">
                <a:solidFill>
                  <a:srgbClr val="000000"/>
                </a:solidFill>
                <a:latin typeface="Arial"/>
                <a:ea typeface="Arial"/>
                <a:cs typeface="Arial"/>
                <a:sym typeface="Arial"/>
              </a:rPr>
              <a:t>Java SE 8 Programming   14 - </a:t>
            </a:r>
            <a:fld id="{00000000-1234-1234-1234-123412341234}" type="slidenum">
              <a:rPr lang="en-US" sz="1100" b="1" i="0" u="none" strike="noStrike" cap="none">
                <a:solidFill>
                  <a:srgbClr val="000000"/>
                </a:solidFill>
                <a:latin typeface="Arial"/>
                <a:ea typeface="Arial"/>
                <a:cs typeface="Arial"/>
                <a:sym typeface="Arial"/>
              </a:rPr>
              <a:t>378</a:t>
            </a:fld>
            <a:endParaRPr/>
          </a:p>
        </p:txBody>
      </p:sp>
    </p:spTree>
    <p:extLst>
      <p:ext uri="{BB962C8B-B14F-4D97-AF65-F5344CB8AC3E}">
        <p14:creationId xmlns:p14="http://schemas.microsoft.com/office/powerpoint/2010/main" val="2572137303"/>
      </p:ext>
    </p:extLst>
  </p:cSld>
  <p:clrMapOvr>
    <a:masterClrMapping/>
  </p:clrMapOvr>
</p:notes>
</file>

<file path=ppt/notesSlides/notesSlide3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4"/>
        <p:cNvGrpSpPr/>
        <p:nvPr/>
      </p:nvGrpSpPr>
      <p:grpSpPr>
        <a:xfrm>
          <a:off x="0" y="0"/>
          <a:ext cx="0" cy="0"/>
          <a:chOff x="0" y="0"/>
          <a:chExt cx="0" cy="0"/>
        </a:xfrm>
      </p:grpSpPr>
      <p:sp>
        <p:nvSpPr>
          <p:cNvPr id="3585" name="Google Shape;3585;g40a120c017_0_2922: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586" name="Google Shape;3586;g40a120c017_0_2922: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NIO API in JSR 51 established the basis for NIO in Java, focusing on buffers, channels, and charsets. JSR 51 delivered the first piece of the scalable socket I/Os into the platform, providing a non-blocking, multiplexed I/O API, thus allowing the development of highly scalable servers without having to resort to native code.</a:t>
            </a:r>
            <a:endParaRPr/>
          </a:p>
          <a:p>
            <a:pPr marL="0" marR="0" lvl="1" indent="0" algn="l" rtl="0">
              <a:spcBef>
                <a:spcPts val="0"/>
              </a:spcBef>
              <a:spcAft>
                <a:spcPts val="0"/>
              </a:spcAft>
              <a:buSzPts val="1800"/>
              <a:buFont typeface="Arial"/>
              <a:buNone/>
            </a:pPr>
            <a:r>
              <a:rPr lang="en-US" sz="1800" b="0" i="0" u="none" strike="noStrike" cap="none"/>
              <a:t>For many developers, the most significant goal of JSR 203 is to address issues with </a:t>
            </a:r>
            <a:r>
              <a:rPr lang="en-US" sz="1800" b="0" i="0" u="none" strike="noStrike" cap="none">
                <a:latin typeface="Courier New"/>
                <a:ea typeface="Courier New"/>
                <a:cs typeface="Courier New"/>
                <a:sym typeface="Courier New"/>
              </a:rPr>
              <a:t>java.io.File</a:t>
            </a:r>
            <a:r>
              <a:rPr lang="en-US" sz="1800" b="0" i="0" u="none" strike="noStrike" cap="none"/>
              <a:t> by developing a new file system interface. </a:t>
            </a:r>
            <a:endParaRPr/>
          </a:p>
          <a:p>
            <a:pPr marL="0" marR="0" lvl="1" indent="0" algn="l" rtl="0">
              <a:spcBef>
                <a:spcPts val="0"/>
              </a:spcBef>
              <a:spcAft>
                <a:spcPts val="0"/>
              </a:spcAft>
              <a:buSzPts val="1800"/>
              <a:buFont typeface="Arial"/>
              <a:buNone/>
            </a:pPr>
            <a:r>
              <a:rPr lang="en-US" sz="1800" b="0" i="0" u="none" strike="noStrike" cap="none"/>
              <a:t>The new API:</a:t>
            </a:r>
            <a:endParaRPr/>
          </a:p>
          <a:p>
            <a:pPr marL="0" marR="0" lvl="2" indent="0" algn="l" rtl="0">
              <a:spcBef>
                <a:spcPts val="0"/>
              </a:spcBef>
              <a:spcAft>
                <a:spcPts val="0"/>
              </a:spcAft>
              <a:buSzPts val="1800"/>
              <a:buFont typeface="Arial"/>
              <a:buNone/>
            </a:pPr>
            <a:r>
              <a:rPr lang="en-US" sz="1800" b="0" i="0" u="none" strike="noStrike" cap="none"/>
              <a:t>Works more consistently across platforms</a:t>
            </a:r>
            <a:endParaRPr/>
          </a:p>
          <a:p>
            <a:pPr marL="0" marR="0" lvl="2" indent="0" algn="l" rtl="0">
              <a:spcBef>
                <a:spcPts val="0"/>
              </a:spcBef>
              <a:spcAft>
                <a:spcPts val="0"/>
              </a:spcAft>
              <a:buSzPts val="1800"/>
              <a:buFont typeface="Arial"/>
              <a:buNone/>
            </a:pPr>
            <a:r>
              <a:rPr lang="en-US" sz="1800" b="0" i="0" u="none" strike="noStrike" cap="none"/>
              <a:t>Makes it easier to write programs that gracefully handle the failure of file system operations</a:t>
            </a:r>
            <a:endParaRPr/>
          </a:p>
          <a:p>
            <a:pPr marL="0" marR="0" lvl="2" indent="0" algn="l" rtl="0">
              <a:spcBef>
                <a:spcPts val="0"/>
              </a:spcBef>
              <a:spcAft>
                <a:spcPts val="0"/>
              </a:spcAft>
              <a:buSzPts val="1800"/>
              <a:buFont typeface="Arial"/>
              <a:buNone/>
            </a:pPr>
            <a:r>
              <a:rPr lang="en-US" sz="1800" b="0" i="0" u="none" strike="noStrike" cap="none"/>
              <a:t>Provides more efficient access to a larger set of file attributes</a:t>
            </a:r>
            <a:endParaRPr/>
          </a:p>
          <a:p>
            <a:pPr marL="0" marR="0" lvl="2" indent="0" algn="l" rtl="0">
              <a:spcBef>
                <a:spcPts val="0"/>
              </a:spcBef>
              <a:spcAft>
                <a:spcPts val="0"/>
              </a:spcAft>
              <a:buSzPts val="1800"/>
              <a:buFont typeface="Arial"/>
              <a:buNone/>
            </a:pPr>
            <a:r>
              <a:rPr lang="en-US" sz="1800" b="0" i="0" u="none" strike="noStrike" cap="none"/>
              <a:t>Allows developers of sophisticated applications to take advantage of platform-specific features when absolutely necessary</a:t>
            </a:r>
            <a:endParaRPr/>
          </a:p>
          <a:p>
            <a:pPr marL="0" marR="0" lvl="2" indent="0" algn="l" rtl="0">
              <a:spcBef>
                <a:spcPts val="0"/>
              </a:spcBef>
              <a:spcAft>
                <a:spcPts val="0"/>
              </a:spcAft>
              <a:buSzPts val="1800"/>
              <a:buFont typeface="Arial"/>
              <a:buNone/>
            </a:pPr>
            <a:r>
              <a:rPr lang="en-US" sz="1800" b="0" i="0" u="none" strike="noStrike" cap="none"/>
              <a:t>Allows support for non-native file systems, to be “plugged in” to the platform</a:t>
            </a:r>
            <a:endParaRPr/>
          </a:p>
        </p:txBody>
      </p:sp>
      <p:sp>
        <p:nvSpPr>
          <p:cNvPr id="3587" name="Google Shape;3587;g40a120c017_0_2922: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strike="noStrike" cap="none">
                <a:solidFill>
                  <a:srgbClr val="000000"/>
                </a:solidFill>
                <a:latin typeface="Arial"/>
                <a:ea typeface="Arial"/>
                <a:cs typeface="Arial"/>
                <a:sym typeface="Arial"/>
              </a:rPr>
              <a:t>Java SE 8 Programming   14 - </a:t>
            </a:r>
            <a:fld id="{00000000-1234-1234-1234-123412341234}" type="slidenum">
              <a:rPr lang="en-US" sz="1100" b="1" i="0" u="none" strike="noStrike" cap="none">
                <a:solidFill>
                  <a:srgbClr val="000000"/>
                </a:solidFill>
                <a:latin typeface="Arial"/>
                <a:ea typeface="Arial"/>
                <a:cs typeface="Arial"/>
                <a:sym typeface="Arial"/>
              </a:rPr>
              <a:t>379</a:t>
            </a:fld>
            <a:endParaRPr/>
          </a:p>
        </p:txBody>
      </p:sp>
    </p:spTree>
    <p:extLst>
      <p:ext uri="{BB962C8B-B14F-4D97-AF65-F5344CB8AC3E}">
        <p14:creationId xmlns:p14="http://schemas.microsoft.com/office/powerpoint/2010/main" val="2810781362"/>
      </p:ext>
    </p:extLst>
  </p:cSld>
  <p:clrMapOvr>
    <a:masterClrMapping/>
  </p:clrMapOvr>
</p:notes>
</file>

<file path=ppt/notesSlides/notesSlide3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6"/>
        <p:cNvGrpSpPr/>
        <p:nvPr/>
      </p:nvGrpSpPr>
      <p:grpSpPr>
        <a:xfrm>
          <a:off x="0" y="0"/>
          <a:ext cx="0" cy="0"/>
          <a:chOff x="0" y="0"/>
          <a:chExt cx="0" cy="0"/>
        </a:xfrm>
      </p:grpSpPr>
      <p:sp>
        <p:nvSpPr>
          <p:cNvPr id="3597" name="Google Shape;3597;g40a120c017_0_2932: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598" name="Google Shape;3598;g40a120c017_0_2932: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The Java I/O File API (</a:t>
            </a:r>
            <a:r>
              <a:rPr lang="en-US" sz="1800" b="0" i="0" u="none" strike="noStrike" cap="none">
                <a:latin typeface="Courier New"/>
                <a:ea typeface="Courier New"/>
                <a:cs typeface="Courier New"/>
                <a:sym typeface="Courier New"/>
              </a:rPr>
              <a:t>java.io.File</a:t>
            </a:r>
            <a:r>
              <a:rPr lang="en-US" sz="1800" b="0" i="0" u="none" strike="noStrike" cap="none"/>
              <a:t>) presented challenges for developers. </a:t>
            </a:r>
            <a:endParaRPr/>
          </a:p>
          <a:p>
            <a:pPr marL="0" marR="0" lvl="2" indent="0" algn="l" rtl="0">
              <a:spcBef>
                <a:spcPts val="0"/>
              </a:spcBef>
              <a:spcAft>
                <a:spcPts val="0"/>
              </a:spcAft>
              <a:buSzPts val="1800"/>
              <a:buFont typeface="Arial"/>
              <a:buNone/>
            </a:pPr>
            <a:r>
              <a:rPr lang="en-US" sz="1800" b="0" i="0" u="none" strike="noStrike" cap="none"/>
              <a:t>Many methods did not throw exceptions when they failed, so it was impossible to obtain a useful error message. </a:t>
            </a:r>
            <a:endParaRPr/>
          </a:p>
          <a:p>
            <a:pPr marL="0" marR="0" lvl="2" indent="0" algn="l" rtl="0">
              <a:spcBef>
                <a:spcPts val="0"/>
              </a:spcBef>
              <a:spcAft>
                <a:spcPts val="0"/>
              </a:spcAft>
              <a:buSzPts val="1800"/>
              <a:buFont typeface="Arial"/>
              <a:buNone/>
            </a:pPr>
            <a:r>
              <a:rPr lang="en-US" sz="1800" b="0" i="0" u="none" strike="noStrike" cap="none"/>
              <a:t>Several operations were missing (file copy, move, and so on).</a:t>
            </a:r>
            <a:endParaRPr/>
          </a:p>
          <a:p>
            <a:pPr marL="0" marR="0" lvl="2" indent="0" algn="l" rtl="0">
              <a:spcBef>
                <a:spcPts val="0"/>
              </a:spcBef>
              <a:spcAft>
                <a:spcPts val="0"/>
              </a:spcAft>
              <a:buSzPts val="1800"/>
              <a:buFont typeface="Arial"/>
              <a:buNone/>
            </a:pPr>
            <a:r>
              <a:rPr lang="en-US" sz="1800" b="0" i="0" u="none" strike="noStrike" cap="none"/>
              <a:t>The rename method did not work consistently across platforms.</a:t>
            </a:r>
            <a:endParaRPr/>
          </a:p>
          <a:p>
            <a:pPr marL="0" marR="0" lvl="2" indent="0" algn="l" rtl="0">
              <a:spcBef>
                <a:spcPts val="0"/>
              </a:spcBef>
              <a:spcAft>
                <a:spcPts val="0"/>
              </a:spcAft>
              <a:buSzPts val="1800"/>
              <a:buFont typeface="Arial"/>
              <a:buNone/>
            </a:pPr>
            <a:r>
              <a:rPr lang="en-US" sz="1800" b="0" i="0" u="none" strike="noStrike" cap="none"/>
              <a:t>There was no real support for symbolic links.</a:t>
            </a:r>
            <a:endParaRPr/>
          </a:p>
          <a:p>
            <a:pPr marL="0" marR="0" lvl="2" indent="0" algn="l" rtl="0">
              <a:spcBef>
                <a:spcPts val="0"/>
              </a:spcBef>
              <a:spcAft>
                <a:spcPts val="0"/>
              </a:spcAft>
              <a:buSzPts val="1800"/>
              <a:buFont typeface="Arial"/>
              <a:buNone/>
            </a:pPr>
            <a:r>
              <a:rPr lang="en-US" sz="1800" b="0" i="0" u="none" strike="noStrike" cap="none"/>
              <a:t>More support for metadata was desired, such as file permissions, file owner, and other security attributes.</a:t>
            </a:r>
            <a:endParaRPr/>
          </a:p>
          <a:p>
            <a:pPr marL="0" marR="0" lvl="2" indent="0" algn="l" rtl="0">
              <a:spcBef>
                <a:spcPts val="0"/>
              </a:spcBef>
              <a:spcAft>
                <a:spcPts val="0"/>
              </a:spcAft>
              <a:buSzPts val="1800"/>
              <a:buFont typeface="Arial"/>
              <a:buNone/>
            </a:pPr>
            <a:r>
              <a:rPr lang="en-US" sz="1800" b="0" i="0" u="none" strike="noStrike" cap="none"/>
              <a:t>Accessing file metadata was inefficient—every call for metadata resulted in a system call, which made the operations very inefficient.</a:t>
            </a:r>
            <a:endParaRPr/>
          </a:p>
          <a:p>
            <a:pPr marL="0" marR="0" lvl="2" indent="0" algn="l" rtl="0">
              <a:spcBef>
                <a:spcPts val="0"/>
              </a:spcBef>
              <a:spcAft>
                <a:spcPts val="0"/>
              </a:spcAft>
              <a:buSzPts val="1800"/>
              <a:buFont typeface="Arial"/>
              <a:buNone/>
            </a:pPr>
            <a:r>
              <a:rPr lang="en-US" sz="1800" b="0" i="0" u="none" strike="noStrike" cap="none"/>
              <a:t>Many of the File methods did not scale. Requesting a large directory listing on a server could result in a hang. </a:t>
            </a:r>
            <a:endParaRPr/>
          </a:p>
          <a:p>
            <a:pPr marL="0" marR="0" lvl="2" indent="0" algn="l" rtl="0">
              <a:spcBef>
                <a:spcPts val="0"/>
              </a:spcBef>
              <a:spcAft>
                <a:spcPts val="0"/>
              </a:spcAft>
              <a:buSzPts val="1800"/>
              <a:buFont typeface="Arial"/>
              <a:buNone/>
            </a:pPr>
            <a:r>
              <a:rPr lang="en-US" sz="1800" b="0" i="0" u="none" strike="noStrike" cap="none"/>
              <a:t>It was not possible to write reliable code that could recursively walk a file tree and respond appropriately if there were circular symbolic links. </a:t>
            </a:r>
            <a:endParaRPr/>
          </a:p>
          <a:p>
            <a:pPr marL="0" marR="0" lvl="1" indent="0" algn="l" rtl="0">
              <a:spcBef>
                <a:spcPts val="0"/>
              </a:spcBef>
              <a:spcAft>
                <a:spcPts val="0"/>
              </a:spcAft>
              <a:buSzPts val="1800"/>
              <a:buFont typeface="Arial"/>
              <a:buNone/>
            </a:pPr>
            <a:r>
              <a:rPr lang="en-US" sz="1800" b="0" i="0" u="none" strike="noStrike" cap="none"/>
              <a:t>Further, the overall I/O was not written to be extended. Developers had requested the ability to develop their own file system implementations. For example, by keeping a pseudofile system in memory, or by formatting files as zip files.</a:t>
            </a:r>
            <a:endParaRPr/>
          </a:p>
        </p:txBody>
      </p:sp>
      <p:sp>
        <p:nvSpPr>
          <p:cNvPr id="3599" name="Google Shape;3599;g40a120c017_0_2932: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strike="noStrike" cap="none">
                <a:solidFill>
                  <a:srgbClr val="000000"/>
                </a:solidFill>
                <a:latin typeface="Arial"/>
                <a:ea typeface="Arial"/>
                <a:cs typeface="Arial"/>
                <a:sym typeface="Arial"/>
              </a:rPr>
              <a:t>Java SE 8 Programming   14 - </a:t>
            </a:r>
            <a:fld id="{00000000-1234-1234-1234-123412341234}" type="slidenum">
              <a:rPr lang="en-US" sz="1100" b="1" i="0" u="none" strike="noStrike" cap="none">
                <a:solidFill>
                  <a:srgbClr val="000000"/>
                </a:solidFill>
                <a:latin typeface="Arial"/>
                <a:ea typeface="Arial"/>
                <a:cs typeface="Arial"/>
                <a:sym typeface="Arial"/>
              </a:rPr>
              <a:t>380</a:t>
            </a:fld>
            <a:endParaRPr/>
          </a:p>
        </p:txBody>
      </p:sp>
    </p:spTree>
    <p:extLst>
      <p:ext uri="{BB962C8B-B14F-4D97-AF65-F5344CB8AC3E}">
        <p14:creationId xmlns:p14="http://schemas.microsoft.com/office/powerpoint/2010/main" val="275480544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p20: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44" name="Google Shape;244;p20:notes"/>
          <p:cNvSpPr txBox="1">
            <a:spLocks noGrp="1"/>
          </p:cNvSpPr>
          <p:nvPr>
            <p:ph type="body" idx="1"/>
          </p:nvPr>
        </p:nvSpPr>
        <p:spPr>
          <a:xfrm>
            <a:off x="547687" y="5278437"/>
            <a:ext cx="5942012" cy="3198812"/>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The code in the slide demonstrates how text characters are represented in Java. Single characters can be represented with the </a:t>
            </a:r>
            <a:r>
              <a:rPr lang="en-US" sz="1800" b="0" i="0" u="none" strike="noStrike" cap="none">
                <a:latin typeface="Courier New"/>
                <a:ea typeface="Courier New"/>
                <a:cs typeface="Courier New"/>
                <a:sym typeface="Courier New"/>
              </a:rPr>
              <a:t>char</a:t>
            </a:r>
            <a:r>
              <a:rPr lang="en-US" sz="1800" b="0" i="0" u="none" strike="noStrike" cap="none"/>
              <a:t> type. However, Java also includes a </a:t>
            </a:r>
            <a:r>
              <a:rPr lang="en-US" sz="1800" b="0" i="0" u="none" strike="noStrike" cap="none">
                <a:latin typeface="Courier New"/>
                <a:ea typeface="Courier New"/>
                <a:cs typeface="Courier New"/>
                <a:sym typeface="Courier New"/>
              </a:rPr>
              <a:t>String</a:t>
            </a:r>
            <a:r>
              <a:rPr lang="en-US" sz="1800" b="0" i="0" u="none" strike="noStrike" cap="none"/>
              <a:t> type for representing multiple characters. Strings can be defined as shown in the slide and combined by using the "</a:t>
            </a:r>
            <a:r>
              <a:rPr lang="en-US" sz="1800" b="0" i="0" u="none" strike="noStrike" cap="none">
                <a:latin typeface="Courier New"/>
                <a:ea typeface="Courier New"/>
                <a:cs typeface="Courier New"/>
                <a:sym typeface="Courier New"/>
              </a:rPr>
              <a:t>+</a:t>
            </a:r>
            <a:r>
              <a:rPr lang="en-US" sz="1800" b="0" i="0" u="none" strike="noStrike" cap="none"/>
              <a:t>" sign as a concatenation operator.</a:t>
            </a:r>
            <a:endParaRPr/>
          </a:p>
          <a:p>
            <a:pPr marL="0" marR="0" lvl="1" indent="0" algn="l" rtl="0">
              <a:spcBef>
                <a:spcPts val="0"/>
              </a:spcBef>
              <a:spcAft>
                <a:spcPts val="0"/>
              </a:spcAft>
              <a:buSzPts val="1800"/>
              <a:buFont typeface="Arial"/>
              <a:buNone/>
            </a:pPr>
            <a:r>
              <a:rPr lang="en-US" sz="1800" b="0" i="0" u="none" strike="noStrike" cap="none"/>
              <a:t>The output from the code in the slide is:</a:t>
            </a:r>
            <a:endParaRPr/>
          </a:p>
          <a:p>
            <a:pPr marL="0" marR="0" lvl="1" indent="0" algn="l" rtl="0">
              <a:spcBef>
                <a:spcPts val="0"/>
              </a:spcBef>
              <a:spcAft>
                <a:spcPts val="0"/>
              </a:spcAft>
              <a:buSzPts val="1800"/>
              <a:buFont typeface="Courier New"/>
              <a:buNone/>
            </a:pPr>
            <a:r>
              <a:rPr lang="en-US" sz="1800" b="0" i="0" u="none" strike="noStrike" cap="none">
                <a:latin typeface="Courier New"/>
                <a:ea typeface="Courier New"/>
                <a:cs typeface="Courier New"/>
                <a:sym typeface="Courier New"/>
              </a:rPr>
              <a:t>Output: HelloWorld a</a:t>
            </a:r>
            <a:endParaRPr/>
          </a:p>
          <a:p>
            <a:pPr marL="0" marR="0" lvl="1" indent="0" algn="l" rtl="0">
              <a:spcBef>
                <a:spcPts val="0"/>
              </a:spcBef>
              <a:spcAft>
                <a:spcPts val="0"/>
              </a:spcAft>
              <a:buSzPts val="1800"/>
              <a:buFont typeface="Arial"/>
              <a:buNone/>
            </a:pPr>
            <a:r>
              <a:rPr lang="en-US" sz="1800" b="1" i="0" u="none" strike="noStrike" cap="none"/>
              <a:t>Caution: The String class is immutable:</a:t>
            </a:r>
            <a:r>
              <a:rPr lang="en-US" sz="1800" b="0" i="0" u="none" strike="noStrike" cap="none"/>
              <a:t> After being created, the contents of an object of the class String can never be modified. The immutability of String objects helps the JVM to reuse String objects, reducing memory overhead and improving performance. </a:t>
            </a:r>
            <a:endParaRPr/>
          </a:p>
          <a:p>
            <a:pPr marL="0" marR="0" lvl="1" indent="0" algn="l" rtl="0">
              <a:spcBef>
                <a:spcPts val="0"/>
              </a:spcBef>
              <a:spcAft>
                <a:spcPts val="0"/>
              </a:spcAft>
              <a:buSzPts val="1800"/>
              <a:buFont typeface="Arial"/>
              <a:buNone/>
            </a:pPr>
            <a:r>
              <a:rPr lang="en-US" sz="1800" b="0" i="0" u="none" strike="noStrike" cap="none"/>
              <a:t>Strings should always be initialized by using the assignment operator "</a:t>
            </a:r>
            <a:r>
              <a:rPr lang="en-US" sz="1800" b="0" i="0" u="none" strike="noStrike" cap="none">
                <a:latin typeface="Courier New"/>
                <a:ea typeface="Courier New"/>
                <a:cs typeface="Courier New"/>
                <a:sym typeface="Courier New"/>
              </a:rPr>
              <a:t>=</a:t>
            </a:r>
            <a:r>
              <a:rPr lang="en-US" sz="1800" b="0" i="0" u="none" strike="noStrike" cap="none"/>
              <a:t>" and text in quotation marks, as shown in the examples. The use of </a:t>
            </a:r>
            <a:r>
              <a:rPr lang="en-US" sz="1800" b="0" i="0" u="none" strike="noStrike" cap="none">
                <a:latin typeface="Courier New"/>
                <a:ea typeface="Courier New"/>
                <a:cs typeface="Courier New"/>
                <a:sym typeface="Courier New"/>
              </a:rPr>
              <a:t>new</a:t>
            </a:r>
            <a:r>
              <a:rPr lang="en-US" sz="1800" b="0" i="0" u="none" strike="noStrike" cap="none"/>
              <a:t> to initialize a </a:t>
            </a:r>
            <a:r>
              <a:rPr lang="en-US" sz="1800" b="0" i="0" u="none" strike="noStrike" cap="none">
                <a:latin typeface="Courier New"/>
                <a:ea typeface="Courier New"/>
                <a:cs typeface="Courier New"/>
                <a:sym typeface="Courier New"/>
              </a:rPr>
              <a:t>String</a:t>
            </a:r>
            <a:r>
              <a:rPr lang="en-US" sz="1800" b="0" i="0" u="none" strike="noStrike" cap="none"/>
              <a:t> is strongly discouraged. The reason is that "</a:t>
            </a:r>
            <a:r>
              <a:rPr lang="en-US" sz="1800" b="0" i="0" u="none" strike="noStrike" cap="none">
                <a:latin typeface="Courier New"/>
                <a:ea typeface="Courier New"/>
                <a:cs typeface="Courier New"/>
                <a:sym typeface="Courier New"/>
              </a:rPr>
              <a:t>Bad Practice</a:t>
            </a:r>
            <a:r>
              <a:rPr lang="en-US" sz="1800" b="0" i="0" u="none" strike="noStrike" cap="none"/>
              <a:t>" in line 10 is a </a:t>
            </a:r>
            <a:r>
              <a:rPr lang="en-US" sz="1800" b="0" i="0" u="none" strike="noStrike" cap="none">
                <a:latin typeface="Courier New"/>
                <a:ea typeface="Courier New"/>
                <a:cs typeface="Courier New"/>
                <a:sym typeface="Courier New"/>
              </a:rPr>
              <a:t>String</a:t>
            </a:r>
            <a:r>
              <a:rPr lang="en-US" sz="1800" b="0" i="0" u="none" strike="noStrike" cap="none"/>
              <a:t> literal of type </a:t>
            </a:r>
            <a:r>
              <a:rPr lang="en-US" sz="1800" b="0" i="0" u="none" strike="noStrike" cap="none">
                <a:latin typeface="Courier New"/>
                <a:ea typeface="Courier New"/>
                <a:cs typeface="Courier New"/>
                <a:sym typeface="Courier New"/>
              </a:rPr>
              <a:t>String</a:t>
            </a:r>
            <a:r>
              <a:rPr lang="en-US" sz="1800" b="0" i="0" u="none" strike="noStrike" cap="none"/>
              <a:t>. Using the </a:t>
            </a:r>
            <a:r>
              <a:rPr lang="en-US" sz="1800" b="0" i="0" u="none" strike="noStrike" cap="none">
                <a:latin typeface="Courier New"/>
                <a:ea typeface="Courier New"/>
                <a:cs typeface="Courier New"/>
                <a:sym typeface="Courier New"/>
              </a:rPr>
              <a:t>new</a:t>
            </a:r>
            <a:r>
              <a:rPr lang="en-US" sz="1800" b="0" i="0" u="none" strike="noStrike" cap="none"/>
              <a:t> keyword simply creates another instance functionally identical to the literal. If this statement appeared inside of a loop that was frequently invoked, a lot of needless </a:t>
            </a:r>
            <a:r>
              <a:rPr lang="en-US" sz="1800" b="0" i="0" u="none" strike="noStrike" cap="none">
                <a:latin typeface="Courier New"/>
                <a:ea typeface="Courier New"/>
                <a:cs typeface="Courier New"/>
                <a:sym typeface="Courier New"/>
              </a:rPr>
              <a:t>String</a:t>
            </a:r>
            <a:r>
              <a:rPr lang="en-US" sz="1800" b="0" i="0" u="none" strike="noStrike" cap="none"/>
              <a:t> instances could be created.</a:t>
            </a:r>
            <a:endParaRPr/>
          </a:p>
        </p:txBody>
      </p:sp>
      <p:sp>
        <p:nvSpPr>
          <p:cNvPr id="245" name="Google Shape;245;p20:notes"/>
          <p:cNvSpPr txBox="1"/>
          <p:nvPr/>
        </p:nvSpPr>
        <p:spPr>
          <a:xfrm>
            <a:off x="457200" y="8791575"/>
            <a:ext cx="607695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2 - </a:t>
            </a:r>
            <a:fld id="{00000000-1234-1234-1234-123412341234}" type="slidenum">
              <a:rPr lang="en-US" sz="1100" b="1" i="0" u="none">
                <a:solidFill>
                  <a:srgbClr val="000000"/>
                </a:solidFill>
                <a:latin typeface="Arial"/>
                <a:ea typeface="Arial"/>
                <a:cs typeface="Arial"/>
                <a:sym typeface="Arial"/>
              </a:rPr>
              <a:t>39</a:t>
            </a:fld>
            <a:endParaRPr/>
          </a:p>
        </p:txBody>
      </p:sp>
    </p:spTree>
    <p:extLst>
      <p:ext uri="{BB962C8B-B14F-4D97-AF65-F5344CB8AC3E}">
        <p14:creationId xmlns:p14="http://schemas.microsoft.com/office/powerpoint/2010/main" val="3513620455"/>
      </p:ext>
    </p:extLst>
  </p:cSld>
  <p:clrMapOvr>
    <a:masterClrMapping/>
  </p:clrMapOvr>
</p:notes>
</file>

<file path=ppt/notesSlides/notesSlide3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4"/>
        <p:cNvGrpSpPr/>
        <p:nvPr/>
      </p:nvGrpSpPr>
      <p:grpSpPr>
        <a:xfrm>
          <a:off x="0" y="0"/>
          <a:ext cx="0" cy="0"/>
          <a:chOff x="0" y="0"/>
          <a:chExt cx="0" cy="0"/>
        </a:xfrm>
      </p:grpSpPr>
      <p:sp>
        <p:nvSpPr>
          <p:cNvPr id="3615" name="Google Shape;3615;g40a120c017_0_2948: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616" name="Google Shape;3616;g40a120c017_0_2948: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SzPts val="1800"/>
              <a:buFont typeface="Arial"/>
              <a:buNone/>
            </a:pPr>
            <a:r>
              <a:rPr lang="en-US" sz="1800" b="0" i="0" u="none" strike="noStrike" cap="none"/>
              <a:t>File Systems</a:t>
            </a:r>
            <a:endParaRPr/>
          </a:p>
          <a:p>
            <a:pPr marL="0" marR="0" lvl="1" indent="0" algn="l" rtl="0">
              <a:spcBef>
                <a:spcPts val="0"/>
              </a:spcBef>
              <a:spcAft>
                <a:spcPts val="0"/>
              </a:spcAft>
              <a:buSzPts val="1800"/>
              <a:buFont typeface="Arial"/>
              <a:buNone/>
            </a:pPr>
            <a:r>
              <a:rPr lang="en-US" sz="1800" b="0" i="0" u="none" strike="noStrike" cap="none"/>
              <a:t>Prior to the NIO.2 implementation in JDK 7, files were represented by the </a:t>
            </a:r>
            <a:r>
              <a:rPr lang="en-US" sz="1800" b="0" i="0" u="none" strike="noStrike" cap="none">
                <a:latin typeface="Courier New"/>
                <a:ea typeface="Courier New"/>
                <a:cs typeface="Courier New"/>
                <a:sym typeface="Courier New"/>
              </a:rPr>
              <a:t>java.io.File</a:t>
            </a:r>
            <a:r>
              <a:rPr lang="en-US" sz="1800" b="0" i="0" u="none" strike="noStrike" cap="none"/>
              <a:t> class.</a:t>
            </a:r>
            <a:endParaRPr/>
          </a:p>
          <a:p>
            <a:pPr marL="0" marR="0" lvl="1" indent="0" algn="l" rtl="0">
              <a:spcBef>
                <a:spcPts val="0"/>
              </a:spcBef>
              <a:spcAft>
                <a:spcPts val="0"/>
              </a:spcAft>
              <a:buSzPts val="1800"/>
              <a:buFont typeface="Arial"/>
              <a:buNone/>
            </a:pPr>
            <a:r>
              <a:rPr lang="en-US" sz="1800" b="0" i="0" u="none" strike="noStrike" cap="none"/>
              <a:t>In NIO.2, instances of </a:t>
            </a:r>
            <a:r>
              <a:rPr lang="en-US" sz="1800" b="0" i="0" u="none" strike="noStrike" cap="none">
                <a:latin typeface="Courier New"/>
                <a:ea typeface="Courier New"/>
                <a:cs typeface="Courier New"/>
                <a:sym typeface="Courier New"/>
              </a:rPr>
              <a:t>java.nio.file.Path</a:t>
            </a:r>
            <a:r>
              <a:rPr lang="en-US" sz="1800" b="0" i="0" u="none" strike="noStrike" cap="none"/>
              <a:t> objects are used to represent the relative or absolute location of a file or directory.</a:t>
            </a:r>
            <a:endParaRPr/>
          </a:p>
          <a:p>
            <a:pPr marL="0" marR="0" lvl="1" indent="0" algn="l" rtl="0">
              <a:spcBef>
                <a:spcPts val="0"/>
              </a:spcBef>
              <a:spcAft>
                <a:spcPts val="0"/>
              </a:spcAft>
              <a:buSzPts val="1800"/>
              <a:buFont typeface="Arial"/>
              <a:buNone/>
            </a:pPr>
            <a:r>
              <a:rPr lang="en-US" sz="1800" b="0" i="0" u="none" strike="noStrike" cap="none"/>
              <a:t>File systems are hierarchical (tree) structures. File systems can have one or more root directories. For example, typical Windows machines have at least two disk root nodes: C:\ and D:\.</a:t>
            </a:r>
            <a:endParaRPr/>
          </a:p>
          <a:p>
            <a:pPr marL="0" marR="0" lvl="1" indent="0" algn="l" rtl="0">
              <a:spcBef>
                <a:spcPts val="0"/>
              </a:spcBef>
              <a:spcAft>
                <a:spcPts val="0"/>
              </a:spcAft>
              <a:buSzPts val="1800"/>
              <a:buFont typeface="Arial"/>
              <a:buNone/>
            </a:pPr>
            <a:r>
              <a:rPr lang="en-US" sz="1800" b="0" i="0" u="none" strike="noStrike" cap="none"/>
              <a:t>Note that file systems may also have different characteristics for path separators, as shown in the slide.</a:t>
            </a:r>
            <a:endParaRPr/>
          </a:p>
          <a:p>
            <a:pPr marL="0" marR="0" lvl="1" indent="0" algn="l" rtl="0">
              <a:spcBef>
                <a:spcPts val="0"/>
              </a:spcBef>
              <a:spcAft>
                <a:spcPts val="0"/>
              </a:spcAft>
              <a:buSzPts val="1800"/>
              <a:buFont typeface="Arial"/>
              <a:buNone/>
            </a:pPr>
            <a:endParaRPr sz="1800" b="0" i="0" u="none" strike="noStrike" cap="none"/>
          </a:p>
          <a:p>
            <a:pPr marL="0" marR="0" lvl="1" indent="0" algn="l" rtl="0">
              <a:spcBef>
                <a:spcPts val="0"/>
              </a:spcBef>
              <a:spcAft>
                <a:spcPts val="0"/>
              </a:spcAft>
              <a:buSzPts val="1800"/>
              <a:buFont typeface="Arial"/>
              <a:buNone/>
            </a:pPr>
            <a:endParaRPr sz="1800" b="0" i="0" u="none" strike="noStrike" cap="none"/>
          </a:p>
          <a:p>
            <a:pPr marL="0" marR="0" lvl="0" indent="0" algn="l" rtl="0">
              <a:spcBef>
                <a:spcPts val="0"/>
              </a:spcBef>
              <a:spcAft>
                <a:spcPts val="0"/>
              </a:spcAft>
              <a:buNone/>
            </a:pPr>
            <a:endParaRPr sz="1800" b="0" i="0" u="none" strike="noStrike" cap="none"/>
          </a:p>
        </p:txBody>
      </p:sp>
      <p:sp>
        <p:nvSpPr>
          <p:cNvPr id="3617" name="Google Shape;3617;g40a120c017_0_2948: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strike="noStrike" cap="none">
                <a:solidFill>
                  <a:srgbClr val="000000"/>
                </a:solidFill>
                <a:latin typeface="Arial"/>
                <a:ea typeface="Arial"/>
                <a:cs typeface="Arial"/>
                <a:sym typeface="Arial"/>
              </a:rPr>
              <a:t>Java SE 8 Programming   14 - </a:t>
            </a:r>
            <a:fld id="{00000000-1234-1234-1234-123412341234}" type="slidenum">
              <a:rPr lang="en-US" sz="1100" b="1" i="0" u="none" strike="noStrike" cap="none">
                <a:solidFill>
                  <a:srgbClr val="000000"/>
                </a:solidFill>
                <a:latin typeface="Arial"/>
                <a:ea typeface="Arial"/>
                <a:cs typeface="Arial"/>
                <a:sym typeface="Arial"/>
              </a:rPr>
              <a:t>381</a:t>
            </a:fld>
            <a:endParaRPr/>
          </a:p>
        </p:txBody>
      </p:sp>
    </p:spTree>
    <p:extLst>
      <p:ext uri="{BB962C8B-B14F-4D97-AF65-F5344CB8AC3E}">
        <p14:creationId xmlns:p14="http://schemas.microsoft.com/office/powerpoint/2010/main" val="3453117492"/>
      </p:ext>
    </p:extLst>
  </p:cSld>
  <p:clrMapOvr>
    <a:masterClrMapping/>
  </p:clrMapOvr>
</p:notes>
</file>

<file path=ppt/notesSlides/notesSlide3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5"/>
        <p:cNvGrpSpPr/>
        <p:nvPr/>
      </p:nvGrpSpPr>
      <p:grpSpPr>
        <a:xfrm>
          <a:off x="0" y="0"/>
          <a:ext cx="0" cy="0"/>
          <a:chOff x="0" y="0"/>
          <a:chExt cx="0" cy="0"/>
        </a:xfrm>
      </p:grpSpPr>
      <p:sp>
        <p:nvSpPr>
          <p:cNvPr id="3636" name="Google Shape;3636;g40a120c017_0_2967: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637" name="Google Shape;3637;g40a120c017_0_2967: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A path can either be relative or absolute. An absolute path always contains the root element and the complete directory list required to locate the file. For example, </a:t>
            </a:r>
            <a:r>
              <a:rPr lang="en-US" sz="1800" b="0" i="0" u="none" strike="noStrike" cap="none">
                <a:latin typeface="Courier New"/>
                <a:ea typeface="Courier New"/>
                <a:cs typeface="Courier New"/>
                <a:sym typeface="Courier New"/>
              </a:rPr>
              <a:t>/home/peter/statusReport</a:t>
            </a:r>
            <a:r>
              <a:rPr lang="en-US" sz="1800" b="0" i="0" u="none" strike="noStrike" cap="none"/>
              <a:t> is an absolute path. All the information needed to locate the file is contained in the path string.</a:t>
            </a:r>
            <a:endParaRPr/>
          </a:p>
          <a:p>
            <a:pPr marL="0" marR="0" lvl="1" indent="0" algn="l" rtl="0">
              <a:spcBef>
                <a:spcPts val="0"/>
              </a:spcBef>
              <a:spcAft>
                <a:spcPts val="0"/>
              </a:spcAft>
              <a:buSzPts val="1800"/>
              <a:buFont typeface="Arial"/>
              <a:buNone/>
            </a:pPr>
            <a:r>
              <a:rPr lang="en-US" sz="1800" b="0" i="0" u="none" strike="noStrike" cap="none"/>
              <a:t>A relative path must be combined with another path in order to access a file. For example, </a:t>
            </a:r>
            <a:r>
              <a:rPr lang="en-US" sz="1800" b="0" i="0" u="none" strike="noStrike" cap="none">
                <a:latin typeface="Courier New"/>
                <a:ea typeface="Courier New"/>
                <a:cs typeface="Courier New"/>
                <a:sym typeface="Courier New"/>
              </a:rPr>
              <a:t>clarence/foo</a:t>
            </a:r>
            <a:r>
              <a:rPr lang="en-US" sz="1800" b="0" i="0" u="none" strike="noStrike" cap="none"/>
              <a:t> is a relative path. Without more information, a program cannot reliably locate the </a:t>
            </a:r>
            <a:r>
              <a:rPr lang="en-US" sz="1800" b="0" i="0" u="none" strike="noStrike" cap="none">
                <a:latin typeface="Courier New"/>
                <a:ea typeface="Courier New"/>
                <a:cs typeface="Courier New"/>
                <a:sym typeface="Courier New"/>
              </a:rPr>
              <a:t>clarence/foo</a:t>
            </a:r>
            <a:r>
              <a:rPr lang="en-US" sz="1800" b="0" i="0" u="none" strike="noStrike" cap="none"/>
              <a:t> directory in the file system.</a:t>
            </a:r>
            <a:endParaRPr/>
          </a:p>
        </p:txBody>
      </p:sp>
      <p:sp>
        <p:nvSpPr>
          <p:cNvPr id="3638" name="Google Shape;3638;g40a120c017_0_2967: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strike="noStrike" cap="none">
                <a:solidFill>
                  <a:srgbClr val="000000"/>
                </a:solidFill>
                <a:latin typeface="Arial"/>
                <a:ea typeface="Arial"/>
                <a:cs typeface="Arial"/>
                <a:sym typeface="Arial"/>
              </a:rPr>
              <a:t>Java SE 8 Programming   14 - </a:t>
            </a:r>
            <a:fld id="{00000000-1234-1234-1234-123412341234}" type="slidenum">
              <a:rPr lang="en-US" sz="1100" b="1" i="0" u="none" strike="noStrike" cap="none">
                <a:solidFill>
                  <a:srgbClr val="000000"/>
                </a:solidFill>
                <a:latin typeface="Arial"/>
                <a:ea typeface="Arial"/>
                <a:cs typeface="Arial"/>
                <a:sym typeface="Arial"/>
              </a:rPr>
              <a:t>382</a:t>
            </a:fld>
            <a:endParaRPr/>
          </a:p>
        </p:txBody>
      </p:sp>
    </p:spTree>
    <p:extLst>
      <p:ext uri="{BB962C8B-B14F-4D97-AF65-F5344CB8AC3E}">
        <p14:creationId xmlns:p14="http://schemas.microsoft.com/office/powerpoint/2010/main" val="2001526024"/>
      </p:ext>
    </p:extLst>
  </p:cSld>
  <p:clrMapOvr>
    <a:masterClrMapping/>
  </p:clrMapOvr>
</p:notes>
</file>

<file path=ppt/notesSlides/notesSlide3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5"/>
        <p:cNvGrpSpPr/>
        <p:nvPr/>
      </p:nvGrpSpPr>
      <p:grpSpPr>
        <a:xfrm>
          <a:off x="0" y="0"/>
          <a:ext cx="0" cy="0"/>
          <a:chOff x="0" y="0"/>
          <a:chExt cx="0" cy="0"/>
        </a:xfrm>
      </p:grpSpPr>
      <p:sp>
        <p:nvSpPr>
          <p:cNvPr id="3646" name="Google Shape;3646;g40a120c017_0_2975: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647" name="Google Shape;3647;g40a120c017_0_2975: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SzPts val="1800"/>
              <a:buFont typeface="Arial"/>
              <a:buNone/>
            </a:pPr>
            <a:r>
              <a:rPr lang="en-US" sz="1800" b="0" i="0" u="none" strike="noStrike" cap="none"/>
              <a:t>Java NIO.2</a:t>
            </a:r>
            <a:endParaRPr/>
          </a:p>
          <a:p>
            <a:pPr marL="0" marR="0" lvl="1" indent="0" algn="l" rtl="0">
              <a:spcBef>
                <a:spcPts val="0"/>
              </a:spcBef>
              <a:spcAft>
                <a:spcPts val="0"/>
              </a:spcAft>
              <a:buSzPts val="1800"/>
              <a:buFont typeface="Arial"/>
              <a:buNone/>
            </a:pPr>
            <a:r>
              <a:rPr lang="en-US" sz="1800" b="0" i="0" u="none" strike="noStrike" cap="none"/>
              <a:t>A significant difference between NIO.2 and </a:t>
            </a:r>
            <a:r>
              <a:rPr lang="en-US" sz="1800" b="0" i="0" u="none" strike="noStrike" cap="none">
                <a:latin typeface="Courier New"/>
                <a:ea typeface="Courier New"/>
                <a:cs typeface="Courier New"/>
                <a:sym typeface="Courier New"/>
              </a:rPr>
              <a:t>java.io.File</a:t>
            </a:r>
            <a:r>
              <a:rPr lang="en-US" sz="1800" b="0" i="0" u="none" strike="noStrike" cap="none"/>
              <a:t> is the architecture of access to the file system. With the </a:t>
            </a:r>
            <a:r>
              <a:rPr lang="en-US" sz="1800" b="0" i="0" u="none" strike="noStrike" cap="none">
                <a:latin typeface="Courier New"/>
                <a:ea typeface="Courier New"/>
                <a:cs typeface="Courier New"/>
                <a:sym typeface="Courier New"/>
              </a:rPr>
              <a:t>java.io.File</a:t>
            </a:r>
            <a:r>
              <a:rPr lang="en-US" sz="1800" b="0" i="0" u="none" strike="noStrike" cap="none"/>
              <a:t> class, the methods used to manipulate path information are in the same class with methods used to read and write files and directories.</a:t>
            </a:r>
            <a:endParaRPr/>
          </a:p>
          <a:p>
            <a:pPr marL="0" marR="0" lvl="1" indent="0" algn="l" rtl="0">
              <a:spcBef>
                <a:spcPts val="0"/>
              </a:spcBef>
              <a:spcAft>
                <a:spcPts val="0"/>
              </a:spcAft>
              <a:buSzPts val="1800"/>
              <a:buFont typeface="Arial"/>
              <a:buNone/>
            </a:pPr>
            <a:r>
              <a:rPr lang="en-US" sz="1800" b="0" i="0" u="none" strike="noStrike" cap="none"/>
              <a:t>In NIO.2, the two concerns are separated. Paths are created and manipulated using the </a:t>
            </a:r>
            <a:r>
              <a:rPr lang="en-US" sz="1800" b="0" i="0" u="none" strike="noStrike" cap="none">
                <a:latin typeface="Courier New"/>
                <a:ea typeface="Courier New"/>
                <a:cs typeface="Courier New"/>
                <a:sym typeface="Courier New"/>
              </a:rPr>
              <a:t>Path</a:t>
            </a:r>
            <a:r>
              <a:rPr lang="en-US" sz="1800" b="0" i="0" u="none" strike="noStrike" cap="none"/>
              <a:t> interface, while operations on files and directories is the responsibility of the </a:t>
            </a:r>
            <a:r>
              <a:rPr lang="en-US" sz="1800" b="0" i="0" u="none" strike="noStrike" cap="none">
                <a:latin typeface="Courier New"/>
                <a:ea typeface="Courier New"/>
                <a:cs typeface="Courier New"/>
                <a:sym typeface="Courier New"/>
              </a:rPr>
              <a:t>Files</a:t>
            </a:r>
            <a:r>
              <a:rPr lang="en-US" sz="1800" b="0" i="0" u="none" strike="noStrike" cap="none"/>
              <a:t> class, which operates only on </a:t>
            </a:r>
            <a:r>
              <a:rPr lang="en-US" sz="1800" b="0" i="0" u="none" strike="noStrike" cap="none">
                <a:latin typeface="Courier New"/>
                <a:ea typeface="Courier New"/>
                <a:cs typeface="Courier New"/>
                <a:sym typeface="Courier New"/>
              </a:rPr>
              <a:t>Path</a:t>
            </a:r>
            <a:r>
              <a:rPr lang="en-US" sz="1800" b="0" i="0" u="none" strike="noStrike" cap="none"/>
              <a:t> objects.</a:t>
            </a:r>
            <a:endParaRPr/>
          </a:p>
          <a:p>
            <a:pPr marL="0" marR="0" lvl="1" indent="0" algn="l" rtl="0">
              <a:spcBef>
                <a:spcPts val="0"/>
              </a:spcBef>
              <a:spcAft>
                <a:spcPts val="0"/>
              </a:spcAft>
              <a:buSzPts val="1800"/>
              <a:buFont typeface="Arial"/>
              <a:buNone/>
            </a:pPr>
            <a:r>
              <a:rPr lang="en-US" sz="1800" b="0" i="0" u="none" strike="noStrike" cap="none"/>
              <a:t>Finally, unlike </a:t>
            </a:r>
            <a:r>
              <a:rPr lang="en-US" sz="1800" b="0" i="0" u="none" strike="noStrike" cap="none">
                <a:latin typeface="Courier New"/>
                <a:ea typeface="Courier New"/>
                <a:cs typeface="Courier New"/>
                <a:sym typeface="Courier New"/>
              </a:rPr>
              <a:t>java.io.File</a:t>
            </a:r>
            <a:r>
              <a:rPr lang="en-US" sz="1800" b="0" i="0" u="none" strike="noStrike" cap="none"/>
              <a:t>, </a:t>
            </a:r>
            <a:r>
              <a:rPr lang="en-US" sz="1800" b="0" i="0" u="none" strike="noStrike" cap="none">
                <a:latin typeface="Courier New"/>
                <a:ea typeface="Courier New"/>
                <a:cs typeface="Courier New"/>
                <a:sym typeface="Courier New"/>
              </a:rPr>
              <a:t>Files</a:t>
            </a:r>
            <a:r>
              <a:rPr lang="en-US" sz="1800" b="0" i="0" u="none" strike="noStrike" cap="none"/>
              <a:t> class methods that operate directly on the file system, throw an </a:t>
            </a:r>
            <a:r>
              <a:rPr lang="en-US" sz="1800" b="0" i="0" u="none" strike="noStrike" cap="none">
                <a:latin typeface="Courier New"/>
                <a:ea typeface="Courier New"/>
                <a:cs typeface="Courier New"/>
                <a:sym typeface="Courier New"/>
              </a:rPr>
              <a:t>IOException</a:t>
            </a:r>
            <a:r>
              <a:rPr lang="en-US" sz="1800" b="0" i="0" u="none" strike="noStrike" cap="none"/>
              <a:t> (or a subclass). Subclasses provide details on what the cause of the exception was.</a:t>
            </a:r>
            <a:endParaRPr/>
          </a:p>
        </p:txBody>
      </p:sp>
      <p:sp>
        <p:nvSpPr>
          <p:cNvPr id="3648" name="Google Shape;3648;g40a120c017_0_2975: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strike="noStrike" cap="none">
                <a:solidFill>
                  <a:srgbClr val="000000"/>
                </a:solidFill>
                <a:latin typeface="Arial"/>
                <a:ea typeface="Arial"/>
                <a:cs typeface="Arial"/>
                <a:sym typeface="Arial"/>
              </a:rPr>
              <a:t>Java SE 8 Programming   14 - </a:t>
            </a:r>
            <a:fld id="{00000000-1234-1234-1234-123412341234}" type="slidenum">
              <a:rPr lang="en-US" sz="1100" b="1" i="0" u="none" strike="noStrike" cap="none">
                <a:solidFill>
                  <a:srgbClr val="000000"/>
                </a:solidFill>
                <a:latin typeface="Arial"/>
                <a:ea typeface="Arial"/>
                <a:cs typeface="Arial"/>
                <a:sym typeface="Arial"/>
              </a:rPr>
              <a:t>383</a:t>
            </a:fld>
            <a:endParaRPr/>
          </a:p>
        </p:txBody>
      </p:sp>
    </p:spTree>
    <p:extLst>
      <p:ext uri="{BB962C8B-B14F-4D97-AF65-F5344CB8AC3E}">
        <p14:creationId xmlns:p14="http://schemas.microsoft.com/office/powerpoint/2010/main" val="3944493434"/>
      </p:ext>
    </p:extLst>
  </p:cSld>
  <p:clrMapOvr>
    <a:masterClrMapping/>
  </p:clrMapOvr>
</p:notes>
</file>

<file path=ppt/notesSlides/notesSlide3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3"/>
        <p:cNvGrpSpPr/>
        <p:nvPr/>
      </p:nvGrpSpPr>
      <p:grpSpPr>
        <a:xfrm>
          <a:off x="0" y="0"/>
          <a:ext cx="0" cy="0"/>
          <a:chOff x="0" y="0"/>
          <a:chExt cx="0" cy="0"/>
        </a:xfrm>
      </p:grpSpPr>
      <p:sp>
        <p:nvSpPr>
          <p:cNvPr id="3654" name="Google Shape;3654;g40a120c017_0_2981: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655" name="Google Shape;3655;g40a120c017_0_2981: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None/>
            </a:pPr>
            <a:endParaRPr sz="1800" b="0" i="0" u="none" strike="noStrike" cap="none"/>
          </a:p>
        </p:txBody>
      </p:sp>
      <p:sp>
        <p:nvSpPr>
          <p:cNvPr id="3656" name="Google Shape;3656;g40a120c017_0_2981: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14 - </a:t>
            </a:r>
            <a:fld id="{00000000-1234-1234-1234-123412341234}" type="slidenum">
              <a:rPr lang="en-US" sz="1100" b="1" i="0" u="none">
                <a:solidFill>
                  <a:srgbClr val="000000"/>
                </a:solidFill>
                <a:latin typeface="Arial"/>
                <a:ea typeface="Arial"/>
                <a:cs typeface="Arial"/>
                <a:sym typeface="Arial"/>
              </a:rPr>
              <a:t>384</a:t>
            </a:fld>
            <a:endParaRPr/>
          </a:p>
        </p:txBody>
      </p:sp>
    </p:spTree>
    <p:extLst>
      <p:ext uri="{BB962C8B-B14F-4D97-AF65-F5344CB8AC3E}">
        <p14:creationId xmlns:p14="http://schemas.microsoft.com/office/powerpoint/2010/main" val="1228939819"/>
      </p:ext>
    </p:extLst>
  </p:cSld>
  <p:clrMapOvr>
    <a:masterClrMapping/>
  </p:clrMapOvr>
</p:notes>
</file>

<file path=ppt/notesSlides/notesSlide3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3"/>
        <p:cNvGrpSpPr/>
        <p:nvPr/>
      </p:nvGrpSpPr>
      <p:grpSpPr>
        <a:xfrm>
          <a:off x="0" y="0"/>
          <a:ext cx="0" cy="0"/>
          <a:chOff x="0" y="0"/>
          <a:chExt cx="0" cy="0"/>
        </a:xfrm>
      </p:grpSpPr>
      <p:sp>
        <p:nvSpPr>
          <p:cNvPr id="3664" name="Google Shape;3664;g40a120c017_0_2989: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665" name="Google Shape;3665;g40a120c017_0_2989: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SzPts val="1800"/>
              <a:buFont typeface="Courier New"/>
              <a:buNone/>
            </a:pPr>
            <a:r>
              <a:rPr lang="en-US" sz="1800" b="0" i="0" u="none" strike="noStrike" cap="none">
                <a:latin typeface="Courier New"/>
                <a:ea typeface="Courier New"/>
                <a:cs typeface="Courier New"/>
                <a:sym typeface="Courier New"/>
              </a:rPr>
              <a:t>Path</a:t>
            </a:r>
            <a:r>
              <a:rPr lang="en-US" sz="1800" b="0" i="0" u="none" strike="noStrike" cap="none"/>
              <a:t> Objects Are Like </a:t>
            </a:r>
            <a:r>
              <a:rPr lang="en-US" sz="1800" b="0" i="0" u="none" strike="noStrike" cap="none">
                <a:latin typeface="Courier New"/>
                <a:ea typeface="Courier New"/>
                <a:cs typeface="Courier New"/>
                <a:sym typeface="Courier New"/>
              </a:rPr>
              <a:t>String</a:t>
            </a:r>
            <a:r>
              <a:rPr lang="en-US" sz="1800" b="0" i="0" u="none" strike="noStrike" cap="none"/>
              <a:t> Objects</a:t>
            </a:r>
            <a:endParaRPr/>
          </a:p>
          <a:p>
            <a:pPr marL="0" marR="0" lvl="1" indent="0" algn="l" rtl="0">
              <a:spcBef>
                <a:spcPts val="0"/>
              </a:spcBef>
              <a:spcAft>
                <a:spcPts val="0"/>
              </a:spcAft>
              <a:buSzPts val="1800"/>
              <a:buFont typeface="Arial"/>
              <a:buNone/>
            </a:pPr>
            <a:r>
              <a:rPr lang="en-US" sz="1800" b="0" i="0" u="none" strike="noStrike" cap="none"/>
              <a:t>It is best to think of </a:t>
            </a:r>
            <a:r>
              <a:rPr lang="en-US" sz="1800" b="0" i="0" u="none" strike="noStrike" cap="none">
                <a:latin typeface="Courier New"/>
                <a:ea typeface="Courier New"/>
                <a:cs typeface="Courier New"/>
                <a:sym typeface="Courier New"/>
              </a:rPr>
              <a:t>Path</a:t>
            </a:r>
            <a:r>
              <a:rPr lang="en-US" sz="1800" b="0" i="0" u="none" strike="noStrike" cap="none"/>
              <a:t> objects in the same way you think of </a:t>
            </a:r>
            <a:r>
              <a:rPr lang="en-US" sz="1800" b="0" i="0" u="none" strike="noStrike" cap="none">
                <a:latin typeface="Courier New"/>
                <a:ea typeface="Courier New"/>
                <a:cs typeface="Courier New"/>
                <a:sym typeface="Courier New"/>
              </a:rPr>
              <a:t>String</a:t>
            </a:r>
            <a:r>
              <a:rPr lang="en-US" sz="1800" b="0" i="0" u="none" strike="noStrike" cap="none"/>
              <a:t> objects. </a:t>
            </a:r>
            <a:r>
              <a:rPr lang="en-US" sz="1800" b="0" i="0" u="none" strike="noStrike" cap="none">
                <a:latin typeface="Courier New"/>
                <a:ea typeface="Courier New"/>
                <a:cs typeface="Courier New"/>
                <a:sym typeface="Courier New"/>
              </a:rPr>
              <a:t>Path</a:t>
            </a:r>
            <a:r>
              <a:rPr lang="en-US" sz="1800" b="0" i="0" u="none" strike="noStrike" cap="none"/>
              <a:t> objects can be created from a single text string, or a set of components:</a:t>
            </a:r>
            <a:endParaRPr/>
          </a:p>
          <a:p>
            <a:pPr marL="0" marR="0" lvl="2" indent="0" algn="l" rtl="0">
              <a:spcBef>
                <a:spcPts val="0"/>
              </a:spcBef>
              <a:spcAft>
                <a:spcPts val="0"/>
              </a:spcAft>
              <a:buSzPts val="1800"/>
              <a:buFont typeface="Arial"/>
              <a:buNone/>
            </a:pPr>
            <a:r>
              <a:rPr lang="en-US" sz="1800" b="0" i="0" u="none" strike="noStrike" cap="none"/>
              <a:t>A </a:t>
            </a:r>
            <a:r>
              <a:rPr lang="en-US" sz="1800" b="0" i="1" u="none" strike="noStrike" cap="none"/>
              <a:t>root component</a:t>
            </a:r>
            <a:r>
              <a:rPr lang="en-US" sz="1800" b="0" i="0" u="none" strike="noStrike" cap="none"/>
              <a:t>, that identifies the file system hierarchy</a:t>
            </a:r>
            <a:endParaRPr/>
          </a:p>
          <a:p>
            <a:pPr marL="0" marR="0" lvl="2" indent="0" algn="l" rtl="0">
              <a:spcBef>
                <a:spcPts val="0"/>
              </a:spcBef>
              <a:spcAft>
                <a:spcPts val="0"/>
              </a:spcAft>
              <a:buSzPts val="1800"/>
              <a:buFont typeface="Arial"/>
              <a:buNone/>
            </a:pPr>
            <a:r>
              <a:rPr lang="en-US" sz="1800" b="0" i="0" u="none" strike="noStrike" cap="none"/>
              <a:t>A </a:t>
            </a:r>
            <a:r>
              <a:rPr lang="en-US" sz="1800" b="0" i="1" u="none" strike="noStrike" cap="none"/>
              <a:t>name element</a:t>
            </a:r>
            <a:r>
              <a:rPr lang="en-US" sz="1800" b="0" i="0" u="none" strike="noStrike" cap="none"/>
              <a:t>, farthest from the root element, that defines the file or directory the path points to</a:t>
            </a:r>
            <a:endParaRPr/>
          </a:p>
          <a:p>
            <a:pPr marL="0" marR="0" lvl="2" indent="0" algn="l" rtl="0">
              <a:spcBef>
                <a:spcPts val="0"/>
              </a:spcBef>
              <a:spcAft>
                <a:spcPts val="0"/>
              </a:spcAft>
              <a:buSzPts val="1800"/>
              <a:buFont typeface="Arial"/>
              <a:buNone/>
            </a:pPr>
            <a:r>
              <a:rPr lang="en-US" sz="1800" b="0" i="0" u="none" strike="noStrike" cap="none"/>
              <a:t>Additional elements may be present as well, separated by a special character or delimiter that identify directory names that are part of the hierarchy.</a:t>
            </a:r>
            <a:endParaRPr/>
          </a:p>
          <a:p>
            <a:pPr marL="0" marR="0" lvl="1" indent="0" algn="l" rtl="0">
              <a:spcBef>
                <a:spcPts val="0"/>
              </a:spcBef>
              <a:spcAft>
                <a:spcPts val="0"/>
              </a:spcAft>
              <a:buSzPts val="1800"/>
              <a:buFont typeface="Courier New"/>
              <a:buNone/>
            </a:pPr>
            <a:r>
              <a:rPr lang="en-US" sz="1800" b="0" i="0" u="none" strike="noStrike" cap="none">
                <a:latin typeface="Courier New"/>
                <a:ea typeface="Courier New"/>
                <a:cs typeface="Courier New"/>
                <a:sym typeface="Courier New"/>
              </a:rPr>
              <a:t>Path</a:t>
            </a:r>
            <a:r>
              <a:rPr lang="en-US" sz="1800" b="0" i="0" u="none" strike="noStrike" cap="none"/>
              <a:t> objects are immutable. Once created, operations on </a:t>
            </a:r>
            <a:r>
              <a:rPr lang="en-US" sz="1800" b="0" i="0" u="none" strike="noStrike" cap="none">
                <a:latin typeface="Courier New"/>
                <a:ea typeface="Courier New"/>
                <a:cs typeface="Courier New"/>
                <a:sym typeface="Courier New"/>
              </a:rPr>
              <a:t>Path</a:t>
            </a:r>
            <a:r>
              <a:rPr lang="en-US" sz="1800" b="0" i="0" u="none" strike="noStrike" cap="none"/>
              <a:t> objects return new </a:t>
            </a:r>
            <a:r>
              <a:rPr lang="en-US" sz="1800" b="0" i="0" u="none" strike="noStrike" cap="none">
                <a:latin typeface="Courier New"/>
                <a:ea typeface="Courier New"/>
                <a:cs typeface="Courier New"/>
                <a:sym typeface="Courier New"/>
              </a:rPr>
              <a:t>Path</a:t>
            </a:r>
            <a:r>
              <a:rPr lang="en-US" sz="1800" b="0" i="0" u="none" strike="noStrike" cap="none"/>
              <a:t> objects.</a:t>
            </a:r>
            <a:endParaRPr/>
          </a:p>
        </p:txBody>
      </p:sp>
      <p:sp>
        <p:nvSpPr>
          <p:cNvPr id="3666" name="Google Shape;3666;g40a120c017_0_2989: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14 - </a:t>
            </a:r>
            <a:fld id="{00000000-1234-1234-1234-123412341234}" type="slidenum">
              <a:rPr lang="en-US" sz="1100" b="1" i="0" u="none">
                <a:solidFill>
                  <a:srgbClr val="000000"/>
                </a:solidFill>
                <a:latin typeface="Arial"/>
                <a:ea typeface="Arial"/>
                <a:cs typeface="Arial"/>
                <a:sym typeface="Arial"/>
              </a:rPr>
              <a:t>385</a:t>
            </a:fld>
            <a:endParaRPr/>
          </a:p>
        </p:txBody>
      </p:sp>
    </p:spTree>
    <p:extLst>
      <p:ext uri="{BB962C8B-B14F-4D97-AF65-F5344CB8AC3E}">
        <p14:creationId xmlns:p14="http://schemas.microsoft.com/office/powerpoint/2010/main" val="404302054"/>
      </p:ext>
    </p:extLst>
  </p:cSld>
  <p:clrMapOvr>
    <a:masterClrMapping/>
  </p:clrMapOvr>
</p:notes>
</file>

<file path=ppt/notesSlides/notesSlide3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1"/>
        <p:cNvGrpSpPr/>
        <p:nvPr/>
      </p:nvGrpSpPr>
      <p:grpSpPr>
        <a:xfrm>
          <a:off x="0" y="0"/>
          <a:ext cx="0" cy="0"/>
          <a:chOff x="0" y="0"/>
          <a:chExt cx="0" cy="0"/>
        </a:xfrm>
      </p:grpSpPr>
      <p:sp>
        <p:nvSpPr>
          <p:cNvPr id="3672" name="Google Shape;3672;g40a120c017_0_2995: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673" name="Google Shape;3673;g40a120c017_0_2995: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Unlike the </a:t>
            </a:r>
            <a:r>
              <a:rPr lang="en-US" sz="1800" b="0" i="0" u="none" strike="noStrike" cap="none">
                <a:solidFill>
                  <a:srgbClr val="000000"/>
                </a:solidFill>
                <a:latin typeface="Courier New"/>
                <a:ea typeface="Courier New"/>
                <a:cs typeface="Courier New"/>
                <a:sym typeface="Courier New"/>
              </a:rPr>
              <a:t>java.io.File</a:t>
            </a:r>
            <a:r>
              <a:rPr lang="en-US" sz="1800" b="0" i="0" u="none" strike="noStrike" cap="none"/>
              <a:t> class, files and directories are represented by instances of </a:t>
            </a:r>
            <a:r>
              <a:rPr lang="en-US" sz="1800" b="0" i="0" u="none" strike="noStrike" cap="none">
                <a:latin typeface="Courier New"/>
                <a:ea typeface="Courier New"/>
                <a:cs typeface="Courier New"/>
                <a:sym typeface="Courier New"/>
              </a:rPr>
              <a:t>Path</a:t>
            </a:r>
            <a:r>
              <a:rPr lang="en-US" sz="1800" b="0" i="0" u="none" strike="noStrike" cap="none"/>
              <a:t> objects in a </a:t>
            </a:r>
            <a:r>
              <a:rPr lang="en-US" sz="1800" b="0" i="1" u="none" strike="noStrike" cap="none"/>
              <a:t>system-dependent</a:t>
            </a:r>
            <a:r>
              <a:rPr lang="en-US" sz="1800" b="0" i="0" u="none" strike="noStrike" cap="none"/>
              <a:t> way.</a:t>
            </a:r>
            <a:endParaRPr/>
          </a:p>
          <a:p>
            <a:pPr marL="0" marR="0" lvl="1" indent="0" algn="l" rtl="0">
              <a:spcBef>
                <a:spcPts val="0"/>
              </a:spcBef>
              <a:spcAft>
                <a:spcPts val="0"/>
              </a:spcAft>
              <a:buSzPts val="1800"/>
              <a:buFont typeface="Arial"/>
              <a:buNone/>
            </a:pPr>
            <a:r>
              <a:rPr lang="en-US" sz="1800" b="0" i="0" u="none" strike="noStrike" cap="none"/>
              <a:t>The </a:t>
            </a:r>
            <a:r>
              <a:rPr lang="en-US" sz="1800" b="0" i="0" u="none" strike="noStrike" cap="none">
                <a:latin typeface="Courier New"/>
                <a:ea typeface="Courier New"/>
                <a:cs typeface="Courier New"/>
                <a:sym typeface="Courier New"/>
              </a:rPr>
              <a:t>Path</a:t>
            </a:r>
            <a:r>
              <a:rPr lang="en-US" sz="1800" b="0" i="0" u="none" strike="noStrike" cap="none"/>
              <a:t> interface provides several methods for reporting information about the path:</a:t>
            </a:r>
            <a:endParaRPr/>
          </a:p>
          <a:p>
            <a:pPr marL="0" marR="0" lvl="2" indent="0" algn="l" rtl="0">
              <a:spcBef>
                <a:spcPts val="0"/>
              </a:spcBef>
              <a:spcAft>
                <a:spcPts val="0"/>
              </a:spcAft>
              <a:buSzPts val="1800"/>
              <a:buFont typeface="Courier New"/>
              <a:buNone/>
            </a:pPr>
            <a:r>
              <a:rPr lang="en-US" sz="1800" b="0" i="0" u="none" strike="noStrike" cap="none">
                <a:latin typeface="Courier New"/>
                <a:ea typeface="Courier New"/>
                <a:cs typeface="Courier New"/>
                <a:sym typeface="Courier New"/>
              </a:rPr>
              <a:t>Path getFileName</a:t>
            </a:r>
            <a:r>
              <a:rPr lang="en-US" sz="1800" b="0" i="0" u="none" strike="noStrike" cap="none"/>
              <a:t>: The end point of this </a:t>
            </a:r>
            <a:r>
              <a:rPr lang="en-US" sz="1800" b="0" i="0" u="none" strike="noStrike" cap="none">
                <a:latin typeface="Courier New"/>
                <a:ea typeface="Courier New"/>
                <a:cs typeface="Courier New"/>
                <a:sym typeface="Courier New"/>
              </a:rPr>
              <a:t>Path</a:t>
            </a:r>
            <a:r>
              <a:rPr lang="en-US" sz="1800" b="0" i="0" u="none" strike="noStrike" cap="none"/>
              <a:t>, returned as a </a:t>
            </a:r>
            <a:r>
              <a:rPr lang="en-US" sz="1800" b="0" i="0" u="none" strike="noStrike" cap="none">
                <a:latin typeface="Courier New"/>
                <a:ea typeface="Courier New"/>
                <a:cs typeface="Courier New"/>
                <a:sym typeface="Courier New"/>
              </a:rPr>
              <a:t>Path</a:t>
            </a:r>
            <a:r>
              <a:rPr lang="en-US" sz="1800" b="0" i="0" u="none" strike="noStrike" cap="none"/>
              <a:t> object</a:t>
            </a:r>
            <a:endParaRPr/>
          </a:p>
          <a:p>
            <a:pPr marL="0" marR="0" lvl="2" indent="0" algn="l" rtl="0">
              <a:spcBef>
                <a:spcPts val="0"/>
              </a:spcBef>
              <a:spcAft>
                <a:spcPts val="0"/>
              </a:spcAft>
              <a:buSzPts val="1800"/>
              <a:buFont typeface="Courier New"/>
              <a:buNone/>
            </a:pPr>
            <a:r>
              <a:rPr lang="en-US" sz="1800" b="0" i="0" u="none" strike="noStrike" cap="none">
                <a:latin typeface="Courier New"/>
                <a:ea typeface="Courier New"/>
                <a:cs typeface="Courier New"/>
                <a:sym typeface="Courier New"/>
              </a:rPr>
              <a:t>Path getParent</a:t>
            </a:r>
            <a:r>
              <a:rPr lang="en-US" sz="1800" b="0" i="0" u="none" strike="noStrike" cap="none"/>
              <a:t>: The parent path or null. Everything in </a:t>
            </a:r>
            <a:r>
              <a:rPr lang="en-US" sz="1800" b="0" i="0" u="none" strike="noStrike" cap="none">
                <a:latin typeface="Courier New"/>
                <a:ea typeface="Courier New"/>
                <a:cs typeface="Courier New"/>
                <a:sym typeface="Courier New"/>
              </a:rPr>
              <a:t>Path</a:t>
            </a:r>
            <a:r>
              <a:rPr lang="en-US" sz="1800" b="0" i="0" u="none" strike="noStrike" cap="none"/>
              <a:t> up to the file name (file or directory)</a:t>
            </a:r>
            <a:endParaRPr/>
          </a:p>
          <a:p>
            <a:pPr marL="0" marR="0" lvl="2" indent="0" algn="l" rtl="0">
              <a:spcBef>
                <a:spcPts val="0"/>
              </a:spcBef>
              <a:spcAft>
                <a:spcPts val="0"/>
              </a:spcAft>
              <a:buSzPts val="1800"/>
              <a:buFont typeface="Courier New"/>
              <a:buNone/>
            </a:pPr>
            <a:r>
              <a:rPr lang="en-US" sz="1800" b="0" i="0" u="none" strike="noStrike" cap="none">
                <a:latin typeface="Courier New"/>
                <a:ea typeface="Courier New"/>
                <a:cs typeface="Courier New"/>
                <a:sym typeface="Courier New"/>
              </a:rPr>
              <a:t>int getNameCount</a:t>
            </a:r>
            <a:r>
              <a:rPr lang="en-US" sz="1800" b="0" i="0" u="none" strike="noStrike" cap="none"/>
              <a:t>: The number of name elements that make up this path</a:t>
            </a:r>
            <a:endParaRPr/>
          </a:p>
          <a:p>
            <a:pPr marL="0" marR="0" lvl="2" indent="0" algn="l" rtl="0">
              <a:spcBef>
                <a:spcPts val="0"/>
              </a:spcBef>
              <a:spcAft>
                <a:spcPts val="0"/>
              </a:spcAft>
              <a:buSzPts val="1800"/>
              <a:buFont typeface="Courier New"/>
              <a:buNone/>
            </a:pPr>
            <a:r>
              <a:rPr lang="en-US" sz="1800" b="0" i="0" u="none" strike="noStrike" cap="none">
                <a:latin typeface="Courier New"/>
                <a:ea typeface="Courier New"/>
                <a:cs typeface="Courier New"/>
                <a:sym typeface="Courier New"/>
              </a:rPr>
              <a:t>Path getRoot</a:t>
            </a:r>
            <a:r>
              <a:rPr lang="en-US" sz="1800" b="0" i="0" u="none" strike="noStrike" cap="none"/>
              <a:t>: The root component of this </a:t>
            </a:r>
            <a:r>
              <a:rPr lang="en-US" sz="1800" b="0" i="0" u="none" strike="noStrike" cap="none">
                <a:latin typeface="Courier New"/>
                <a:ea typeface="Courier New"/>
                <a:cs typeface="Courier New"/>
                <a:sym typeface="Courier New"/>
              </a:rPr>
              <a:t>Path</a:t>
            </a:r>
            <a:endParaRPr/>
          </a:p>
          <a:p>
            <a:pPr marL="0" marR="0" lvl="2" indent="0" algn="l" rtl="0">
              <a:spcBef>
                <a:spcPts val="0"/>
              </a:spcBef>
              <a:spcAft>
                <a:spcPts val="0"/>
              </a:spcAft>
              <a:buSzPts val="1800"/>
              <a:buFont typeface="Courier New"/>
              <a:buNone/>
            </a:pPr>
            <a:r>
              <a:rPr lang="en-US" sz="1800" b="0" i="0" u="none" strike="noStrike" cap="none">
                <a:latin typeface="Courier New"/>
                <a:ea typeface="Courier New"/>
                <a:cs typeface="Courier New"/>
                <a:sym typeface="Courier New"/>
              </a:rPr>
              <a:t>boolean isAbsolute</a:t>
            </a:r>
            <a:r>
              <a:rPr lang="en-US" sz="1800" b="0" i="0" u="none" strike="noStrike" cap="none"/>
              <a:t>: </a:t>
            </a:r>
            <a:r>
              <a:rPr lang="en-US" sz="1800" b="0" i="0" u="none" strike="noStrike" cap="none">
                <a:latin typeface="Courier New"/>
                <a:ea typeface="Courier New"/>
                <a:cs typeface="Courier New"/>
                <a:sym typeface="Courier New"/>
              </a:rPr>
              <a:t>true</a:t>
            </a:r>
            <a:r>
              <a:rPr lang="en-US" sz="1800" b="0" i="0" u="none" strike="noStrike" cap="none"/>
              <a:t> if this path contains a system-dependent root element. </a:t>
            </a:r>
            <a:r>
              <a:rPr lang="en-US" sz="1800" b="1" i="0" u="none" strike="noStrike" cap="none"/>
              <a:t>Note:</a:t>
            </a:r>
            <a:r>
              <a:rPr lang="en-US" sz="1800" b="0" i="0" u="none" strike="noStrike" cap="none"/>
              <a:t> Because this example is being run on a Windows machine, the </a:t>
            </a:r>
            <a:r>
              <a:rPr lang="en-US" sz="1800" b="0" i="1" u="none" strike="noStrike" cap="none"/>
              <a:t>system-dependent</a:t>
            </a:r>
            <a:r>
              <a:rPr lang="en-US" sz="1800" b="0" i="0" u="none" strike="noStrike" cap="none"/>
              <a:t> root element contains a drive letter and colon. On a UNIX-based OS, </a:t>
            </a:r>
            <a:r>
              <a:rPr lang="en-US" sz="1800" b="0" i="0" u="none" strike="noStrike" cap="none">
                <a:latin typeface="Courier New"/>
                <a:ea typeface="Courier New"/>
                <a:cs typeface="Courier New"/>
                <a:sym typeface="Courier New"/>
              </a:rPr>
              <a:t>isAbsolute</a:t>
            </a:r>
            <a:r>
              <a:rPr lang="en-US" sz="1800" b="0" i="0" u="none" strike="noStrike" cap="none"/>
              <a:t> returns true for any path that begins with a slash.</a:t>
            </a:r>
            <a:endParaRPr/>
          </a:p>
          <a:p>
            <a:pPr marL="0" marR="0" lvl="2" indent="0" algn="l" rtl="0">
              <a:spcBef>
                <a:spcPts val="0"/>
              </a:spcBef>
              <a:spcAft>
                <a:spcPts val="0"/>
              </a:spcAft>
              <a:buSzPts val="1800"/>
              <a:buFont typeface="Courier New"/>
              <a:buNone/>
            </a:pPr>
            <a:r>
              <a:rPr lang="en-US" sz="1800" b="0" i="0" u="none" strike="noStrike" cap="none">
                <a:latin typeface="Courier New"/>
                <a:ea typeface="Courier New"/>
                <a:cs typeface="Courier New"/>
                <a:sym typeface="Courier New"/>
              </a:rPr>
              <a:t>Path toAbsolutePath</a:t>
            </a:r>
            <a:r>
              <a:rPr lang="en-US" sz="1800" b="0" i="0" u="none" strike="noStrike" cap="none"/>
              <a:t>: Returns a path representing the absolute path of this path</a:t>
            </a:r>
            <a:endParaRPr/>
          </a:p>
          <a:p>
            <a:pPr marL="0" marR="0" lvl="2" indent="0" algn="l" rtl="0">
              <a:spcBef>
                <a:spcPts val="0"/>
              </a:spcBef>
              <a:spcAft>
                <a:spcPts val="0"/>
              </a:spcAft>
              <a:buSzPts val="1800"/>
              <a:buFont typeface="Courier New"/>
              <a:buNone/>
            </a:pPr>
            <a:r>
              <a:rPr lang="en-US" sz="1800" b="0" i="0" u="none" strike="noStrike" cap="none">
                <a:latin typeface="Courier New"/>
                <a:ea typeface="Courier New"/>
                <a:cs typeface="Courier New"/>
                <a:sym typeface="Courier New"/>
              </a:rPr>
              <a:t>java.net.URI toUri</a:t>
            </a:r>
            <a:r>
              <a:rPr lang="en-US" sz="1800" b="0" i="0" u="none" strike="noStrike" cap="none"/>
              <a:t>: Returns an absolute URI</a:t>
            </a:r>
            <a:endParaRPr sz="1800" b="0" i="0" u="none" strike="noStrike" cap="none">
              <a:latin typeface="Courier New"/>
              <a:ea typeface="Courier New"/>
              <a:cs typeface="Courier New"/>
              <a:sym typeface="Courier New"/>
            </a:endParaRPr>
          </a:p>
          <a:p>
            <a:pPr marL="0" marR="0" lvl="1" indent="0" algn="l" rtl="0">
              <a:spcBef>
                <a:spcPts val="0"/>
              </a:spcBef>
              <a:spcAft>
                <a:spcPts val="0"/>
              </a:spcAft>
              <a:buSzPts val="1800"/>
              <a:buFont typeface="Arial"/>
              <a:buNone/>
            </a:pPr>
            <a:r>
              <a:rPr lang="en-US" sz="1800" b="1" i="0" u="none" strike="noStrike" cap="none"/>
              <a:t>Note:</a:t>
            </a:r>
            <a:r>
              <a:rPr lang="en-US" sz="1800" b="0" i="0" u="none" strike="noStrike" cap="none"/>
              <a:t> A </a:t>
            </a:r>
            <a:r>
              <a:rPr lang="en-US" sz="1800" b="0" i="0" u="none" strike="noStrike" cap="none">
                <a:latin typeface="Courier New"/>
                <a:ea typeface="Courier New"/>
                <a:cs typeface="Courier New"/>
                <a:sym typeface="Courier New"/>
              </a:rPr>
              <a:t>Path</a:t>
            </a:r>
            <a:r>
              <a:rPr lang="en-US" sz="1800" b="0" i="0" u="none" strike="noStrike" cap="none"/>
              <a:t> object can be created for any path. The actual file or directory need not exist.</a:t>
            </a:r>
            <a:endParaRPr/>
          </a:p>
        </p:txBody>
      </p:sp>
      <p:sp>
        <p:nvSpPr>
          <p:cNvPr id="3674" name="Google Shape;3674;g40a120c017_0_2995: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14 - </a:t>
            </a:r>
            <a:fld id="{00000000-1234-1234-1234-123412341234}" type="slidenum">
              <a:rPr lang="en-US" sz="1100" b="1" i="0" u="none">
                <a:solidFill>
                  <a:srgbClr val="000000"/>
                </a:solidFill>
                <a:latin typeface="Arial"/>
                <a:ea typeface="Arial"/>
                <a:cs typeface="Arial"/>
                <a:sym typeface="Arial"/>
              </a:rPr>
              <a:t>386</a:t>
            </a:fld>
            <a:endParaRPr/>
          </a:p>
        </p:txBody>
      </p:sp>
    </p:spTree>
    <p:extLst>
      <p:ext uri="{BB962C8B-B14F-4D97-AF65-F5344CB8AC3E}">
        <p14:creationId xmlns:p14="http://schemas.microsoft.com/office/powerpoint/2010/main" val="1518835187"/>
      </p:ext>
    </p:extLst>
  </p:cSld>
  <p:clrMapOvr>
    <a:masterClrMapping/>
  </p:clrMapOvr>
</p:notes>
</file>

<file path=ppt/notesSlides/notesSlide3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1"/>
        <p:cNvGrpSpPr/>
        <p:nvPr/>
      </p:nvGrpSpPr>
      <p:grpSpPr>
        <a:xfrm>
          <a:off x="0" y="0"/>
          <a:ext cx="0" cy="0"/>
          <a:chOff x="0" y="0"/>
          <a:chExt cx="0" cy="0"/>
        </a:xfrm>
      </p:grpSpPr>
      <p:sp>
        <p:nvSpPr>
          <p:cNvPr id="3682" name="Google Shape;3682;g40a120c017_0_3003: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683" name="Google Shape;3683;g40a120c017_0_3003: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Many file systems use “</a:t>
            </a:r>
            <a:r>
              <a:rPr lang="en-US" sz="1800" b="0" i="0" u="none" strike="noStrike" cap="none">
                <a:latin typeface="Courier New"/>
                <a:ea typeface="Courier New"/>
                <a:cs typeface="Courier New"/>
                <a:sym typeface="Courier New"/>
              </a:rPr>
              <a:t>.</a:t>
            </a:r>
            <a:r>
              <a:rPr lang="en-US" sz="1800" b="0" i="0" u="none" strike="noStrike" cap="none"/>
              <a:t>” notation to denote the current directory and “</a:t>
            </a:r>
            <a:r>
              <a:rPr lang="en-US" sz="1800" b="0" i="0" u="none" strike="noStrike" cap="none">
                <a:latin typeface="Courier New"/>
                <a:ea typeface="Courier New"/>
                <a:cs typeface="Courier New"/>
                <a:sym typeface="Courier New"/>
              </a:rPr>
              <a:t>..</a:t>
            </a:r>
            <a:r>
              <a:rPr lang="en-US" sz="1800" b="0" i="0" u="none" strike="noStrike" cap="none"/>
              <a:t>” to denote the parent directory. You might have a situation where a </a:t>
            </a:r>
            <a:r>
              <a:rPr lang="en-US" sz="1800" b="0" i="0" u="none" strike="noStrike" cap="none">
                <a:latin typeface="Courier New"/>
                <a:ea typeface="Courier New"/>
                <a:cs typeface="Courier New"/>
                <a:sym typeface="Courier New"/>
              </a:rPr>
              <a:t>Path</a:t>
            </a:r>
            <a:r>
              <a:rPr lang="en-US" sz="1800" b="0" i="0" u="none" strike="noStrike" cap="none"/>
              <a:t> contains redundant directory information. Perhaps a server is configured to save its log files in the “</a:t>
            </a:r>
            <a:r>
              <a:rPr lang="en-US" sz="1800" b="0" i="0" u="none" strike="noStrike" cap="none">
                <a:latin typeface="Courier New"/>
                <a:ea typeface="Courier New"/>
                <a:cs typeface="Courier New"/>
                <a:sym typeface="Courier New"/>
              </a:rPr>
              <a:t>/dir/logs/.</a:t>
            </a:r>
            <a:r>
              <a:rPr lang="en-US" sz="1800" b="0" i="0" u="none" strike="noStrike" cap="none"/>
              <a:t>” directory, and you want to delete the trailing “</a:t>
            </a:r>
            <a:r>
              <a:rPr lang="en-US" sz="1800" b="0" i="0" u="none" strike="noStrike" cap="none">
                <a:latin typeface="Courier New"/>
                <a:ea typeface="Courier New"/>
                <a:cs typeface="Courier New"/>
                <a:sym typeface="Courier New"/>
              </a:rPr>
              <a:t>/.</a:t>
            </a:r>
            <a:r>
              <a:rPr lang="en-US" sz="1800" b="0" i="0" u="none" strike="noStrike" cap="none"/>
              <a:t>” notation from the path.</a:t>
            </a:r>
            <a:endParaRPr/>
          </a:p>
          <a:p>
            <a:pPr marL="0" marR="0" lvl="1" indent="0" algn="l" rtl="0">
              <a:spcBef>
                <a:spcPts val="0"/>
              </a:spcBef>
              <a:spcAft>
                <a:spcPts val="0"/>
              </a:spcAft>
              <a:buSzPts val="1800"/>
              <a:buFont typeface="Arial"/>
              <a:buNone/>
            </a:pPr>
            <a:r>
              <a:rPr lang="en-US" sz="1800" b="0" i="0" u="none" strike="noStrike" cap="none"/>
              <a:t> The </a:t>
            </a:r>
            <a:r>
              <a:rPr lang="en-US" sz="1800" b="0" i="0" u="none" strike="noStrike" cap="none">
                <a:latin typeface="Courier New"/>
                <a:ea typeface="Courier New"/>
                <a:cs typeface="Courier New"/>
                <a:sym typeface="Courier New"/>
              </a:rPr>
              <a:t>normalize</a:t>
            </a:r>
            <a:r>
              <a:rPr lang="en-US" sz="1800" b="0" i="0" u="none" strike="noStrike" cap="none"/>
              <a:t> method removes any redundant elements, which includes any “</a:t>
            </a:r>
            <a:r>
              <a:rPr lang="en-US" sz="1800" b="0" i="0" u="none" strike="noStrike" cap="none">
                <a:latin typeface="Courier New"/>
                <a:ea typeface="Courier New"/>
                <a:cs typeface="Courier New"/>
                <a:sym typeface="Courier New"/>
              </a:rPr>
              <a:t>.</a:t>
            </a:r>
            <a:r>
              <a:rPr lang="en-US" sz="1800" b="0" i="0" u="none" strike="noStrike" cap="none"/>
              <a:t>” or “</a:t>
            </a:r>
            <a:r>
              <a:rPr lang="en-US" sz="1800" b="0" i="0" u="none" strike="noStrike" cap="none">
                <a:latin typeface="Courier New"/>
                <a:ea typeface="Courier New"/>
                <a:cs typeface="Courier New"/>
                <a:sym typeface="Courier New"/>
              </a:rPr>
              <a:t>directory/..</a:t>
            </a:r>
            <a:r>
              <a:rPr lang="en-US" sz="1800" b="0" i="0" u="none" strike="noStrike" cap="none"/>
              <a:t>” occurrences. The slide examples would be normalized to </a:t>
            </a:r>
            <a:r>
              <a:rPr lang="en-US" sz="1800" b="0" i="0" u="none" strike="noStrike" cap="none">
                <a:latin typeface="Courier New"/>
                <a:ea typeface="Courier New"/>
                <a:cs typeface="Courier New"/>
                <a:sym typeface="Courier New"/>
              </a:rPr>
              <a:t>/home/clarence/foo</a:t>
            </a:r>
            <a:r>
              <a:rPr lang="en-US" sz="1800" b="0" i="0" u="none" strike="noStrike" cap="none"/>
              <a:t>.</a:t>
            </a:r>
            <a:endParaRPr/>
          </a:p>
          <a:p>
            <a:pPr marL="0" marR="0" lvl="1" indent="0" algn="l" rtl="0">
              <a:spcBef>
                <a:spcPts val="0"/>
              </a:spcBef>
              <a:spcAft>
                <a:spcPts val="0"/>
              </a:spcAft>
              <a:buSzPts val="1800"/>
              <a:buFont typeface="Arial"/>
              <a:buNone/>
            </a:pPr>
            <a:r>
              <a:rPr lang="en-US" sz="1800" b="0" i="0" u="none" strike="noStrike" cap="none"/>
              <a:t>It is important to note that </a:t>
            </a:r>
            <a:r>
              <a:rPr lang="en-US" sz="1800" b="0" i="0" u="none" strike="noStrike" cap="none">
                <a:latin typeface="Courier New"/>
                <a:ea typeface="Courier New"/>
                <a:cs typeface="Courier New"/>
                <a:sym typeface="Courier New"/>
              </a:rPr>
              <a:t>normalize</a:t>
            </a:r>
            <a:r>
              <a:rPr lang="en-US" sz="1800" b="0" i="0" u="none" strike="noStrike" cap="none"/>
              <a:t> does not check the file system when it cleans up a path. It is a purely syntactic operation. In the second example, if </a:t>
            </a:r>
            <a:r>
              <a:rPr lang="en-US" sz="1800" b="0" i="0" u="none" strike="noStrike" cap="none">
                <a:latin typeface="Courier New"/>
                <a:ea typeface="Courier New"/>
                <a:cs typeface="Courier New"/>
                <a:sym typeface="Courier New"/>
              </a:rPr>
              <a:t>peter</a:t>
            </a:r>
            <a:r>
              <a:rPr lang="en-US" sz="1800" b="0" i="0" u="none" strike="noStrike" cap="none"/>
              <a:t> were a symbolic link, removing </a:t>
            </a:r>
            <a:r>
              <a:rPr lang="en-US" sz="1800" b="0" i="0" u="none" strike="noStrike" cap="none">
                <a:latin typeface="Courier New"/>
                <a:ea typeface="Courier New"/>
                <a:cs typeface="Courier New"/>
                <a:sym typeface="Courier New"/>
              </a:rPr>
              <a:t>peter/..</a:t>
            </a:r>
            <a:r>
              <a:rPr lang="en-US" sz="1800" b="0" i="0" u="none" strike="noStrike" cap="none"/>
              <a:t> might result in a path that no longer locates the intended file.</a:t>
            </a:r>
            <a:endParaRPr/>
          </a:p>
        </p:txBody>
      </p:sp>
      <p:sp>
        <p:nvSpPr>
          <p:cNvPr id="3684" name="Google Shape;3684;g40a120c017_0_3003: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14 - </a:t>
            </a:r>
            <a:fld id="{00000000-1234-1234-1234-123412341234}" type="slidenum">
              <a:rPr lang="en-US" sz="1100" b="1" i="0" u="none">
                <a:solidFill>
                  <a:srgbClr val="000000"/>
                </a:solidFill>
                <a:latin typeface="Arial"/>
                <a:ea typeface="Arial"/>
                <a:cs typeface="Arial"/>
                <a:sym typeface="Arial"/>
              </a:rPr>
              <a:t>387</a:t>
            </a:fld>
            <a:endParaRPr/>
          </a:p>
        </p:txBody>
      </p:sp>
    </p:spTree>
    <p:extLst>
      <p:ext uri="{BB962C8B-B14F-4D97-AF65-F5344CB8AC3E}">
        <p14:creationId xmlns:p14="http://schemas.microsoft.com/office/powerpoint/2010/main" val="3641616301"/>
      </p:ext>
    </p:extLst>
  </p:cSld>
  <p:clrMapOvr>
    <a:masterClrMapping/>
  </p:clrMapOvr>
</p:notes>
</file>

<file path=ppt/notesSlides/notesSlide3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2"/>
        <p:cNvGrpSpPr/>
        <p:nvPr/>
      </p:nvGrpSpPr>
      <p:grpSpPr>
        <a:xfrm>
          <a:off x="0" y="0"/>
          <a:ext cx="0" cy="0"/>
          <a:chOff x="0" y="0"/>
          <a:chExt cx="0" cy="0"/>
        </a:xfrm>
      </p:grpSpPr>
      <p:sp>
        <p:nvSpPr>
          <p:cNvPr id="3693" name="Google Shape;3693;g40a120c017_0_3012: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694" name="Google Shape;3694;g40a120c017_0_3012: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The element name closest to the root has index 0.</a:t>
            </a:r>
            <a:endParaRPr/>
          </a:p>
          <a:p>
            <a:pPr marL="0" marR="0" lvl="1" indent="0" algn="l" rtl="0">
              <a:spcBef>
                <a:spcPts val="0"/>
              </a:spcBef>
              <a:spcAft>
                <a:spcPts val="0"/>
              </a:spcAft>
              <a:buSzPts val="1800"/>
              <a:buFont typeface="Arial"/>
              <a:buNone/>
            </a:pPr>
            <a:r>
              <a:rPr lang="en-US" sz="1800" b="0" i="0" u="none" strike="noStrike" cap="none"/>
              <a:t>The element farthest from the root has index </a:t>
            </a:r>
            <a:r>
              <a:rPr lang="en-US" sz="1800" b="0" i="0" u="none" strike="noStrike" cap="none">
                <a:latin typeface="Courier New"/>
                <a:ea typeface="Courier New"/>
                <a:cs typeface="Courier New"/>
                <a:sym typeface="Courier New"/>
              </a:rPr>
              <a:t>count-1</a:t>
            </a:r>
            <a:r>
              <a:rPr lang="en-US" sz="1800" b="0" i="0" u="none" strike="noStrike" cap="none"/>
              <a:t>.</a:t>
            </a:r>
            <a:endParaRPr sz="1800" b="1" i="0" u="none" strike="noStrike" cap="none"/>
          </a:p>
          <a:p>
            <a:pPr marL="0" marR="0" lvl="1" indent="0" algn="l" rtl="0">
              <a:spcBef>
                <a:spcPts val="0"/>
              </a:spcBef>
              <a:spcAft>
                <a:spcPts val="0"/>
              </a:spcAft>
              <a:buSzPts val="1800"/>
              <a:buFont typeface="Arial"/>
              <a:buNone/>
            </a:pPr>
            <a:r>
              <a:rPr lang="en-US" sz="1800" b="1" i="0" u="none" strike="noStrike" cap="none"/>
              <a:t>Note:</a:t>
            </a:r>
            <a:r>
              <a:rPr lang="en-US" sz="1800" b="0" i="0" u="none" strike="noStrike" cap="none"/>
              <a:t> The returned </a:t>
            </a:r>
            <a:r>
              <a:rPr lang="en-US" sz="1800" b="0" i="0" u="none" strike="noStrike" cap="none">
                <a:latin typeface="Courier New"/>
                <a:ea typeface="Courier New"/>
                <a:cs typeface="Courier New"/>
                <a:sym typeface="Courier New"/>
              </a:rPr>
              <a:t>Path</a:t>
            </a:r>
            <a:r>
              <a:rPr lang="en-US" sz="1800" b="0" i="0" u="none" strike="noStrike" cap="none"/>
              <a:t> object has the name elements that begin at </a:t>
            </a:r>
            <a:r>
              <a:rPr lang="en-US" sz="1800" b="0" i="0" u="none" strike="noStrike" cap="none">
                <a:latin typeface="Courier New"/>
                <a:ea typeface="Courier New"/>
                <a:cs typeface="Courier New"/>
                <a:sym typeface="Courier New"/>
              </a:rPr>
              <a:t>beginIndex </a:t>
            </a:r>
            <a:r>
              <a:rPr lang="en-US" sz="1800" b="0" i="0" u="none" strike="noStrike" cap="none"/>
              <a:t>and extend to the element at index </a:t>
            </a:r>
            <a:r>
              <a:rPr lang="en-US" sz="1800" b="0" i="0" u="none" strike="noStrike" cap="none">
                <a:latin typeface="Courier New"/>
                <a:ea typeface="Courier New"/>
                <a:cs typeface="Courier New"/>
                <a:sym typeface="Courier New"/>
              </a:rPr>
              <a:t>endIndex-1</a:t>
            </a:r>
            <a:r>
              <a:rPr lang="en-US" sz="1800" b="0" i="0" u="none" strike="noStrike" cap="none"/>
              <a:t>.</a:t>
            </a:r>
            <a:endParaRPr/>
          </a:p>
        </p:txBody>
      </p:sp>
      <p:sp>
        <p:nvSpPr>
          <p:cNvPr id="3695" name="Google Shape;3695;g40a120c017_0_3012: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14 - </a:t>
            </a:r>
            <a:fld id="{00000000-1234-1234-1234-123412341234}" type="slidenum">
              <a:rPr lang="en-US" sz="1100" b="1" i="0" u="none">
                <a:solidFill>
                  <a:srgbClr val="000000"/>
                </a:solidFill>
                <a:latin typeface="Arial"/>
                <a:ea typeface="Arial"/>
                <a:cs typeface="Arial"/>
                <a:sym typeface="Arial"/>
              </a:rPr>
              <a:t>388</a:t>
            </a:fld>
            <a:endParaRPr/>
          </a:p>
        </p:txBody>
      </p:sp>
    </p:spTree>
    <p:extLst>
      <p:ext uri="{BB962C8B-B14F-4D97-AF65-F5344CB8AC3E}">
        <p14:creationId xmlns:p14="http://schemas.microsoft.com/office/powerpoint/2010/main" val="2944353871"/>
      </p:ext>
    </p:extLst>
  </p:cSld>
  <p:clrMapOvr>
    <a:masterClrMapping/>
  </p:clrMapOvr>
</p:notes>
</file>

<file path=ppt/notesSlides/notesSlide3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5"/>
        <p:cNvGrpSpPr/>
        <p:nvPr/>
      </p:nvGrpSpPr>
      <p:grpSpPr>
        <a:xfrm>
          <a:off x="0" y="0"/>
          <a:ext cx="0" cy="0"/>
          <a:chOff x="0" y="0"/>
          <a:chExt cx="0" cy="0"/>
        </a:xfrm>
      </p:grpSpPr>
      <p:sp>
        <p:nvSpPr>
          <p:cNvPr id="3706" name="Google Shape;3706;g40a120c017_0_3023: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707" name="Google Shape;3707;g40a120c017_0_3023: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The </a:t>
            </a:r>
            <a:r>
              <a:rPr lang="en-US" sz="1800" b="0" i="0" u="none" strike="noStrike" cap="none">
                <a:latin typeface="Courier New"/>
                <a:ea typeface="Courier New"/>
                <a:cs typeface="Courier New"/>
                <a:sym typeface="Courier New"/>
              </a:rPr>
              <a:t>resolve</a:t>
            </a:r>
            <a:r>
              <a:rPr lang="en-US" sz="1800" b="0" i="0" u="none" strike="noStrike" cap="none"/>
              <a:t> method is used to combine paths. It accepts a partial path, which is a path that does not include a root element, and that partial path is appended to the original path.</a:t>
            </a:r>
            <a:endParaRPr/>
          </a:p>
        </p:txBody>
      </p:sp>
      <p:sp>
        <p:nvSpPr>
          <p:cNvPr id="3708" name="Google Shape;3708;g40a120c017_0_3023: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14 - </a:t>
            </a:r>
            <a:fld id="{00000000-1234-1234-1234-123412341234}" type="slidenum">
              <a:rPr lang="en-US" sz="1100" b="1" i="0" u="none">
                <a:solidFill>
                  <a:srgbClr val="000000"/>
                </a:solidFill>
                <a:latin typeface="Arial"/>
                <a:ea typeface="Arial"/>
                <a:cs typeface="Arial"/>
                <a:sym typeface="Arial"/>
              </a:rPr>
              <a:t>389</a:t>
            </a:fld>
            <a:endParaRPr/>
          </a:p>
        </p:txBody>
      </p:sp>
    </p:spTree>
    <p:extLst>
      <p:ext uri="{BB962C8B-B14F-4D97-AF65-F5344CB8AC3E}">
        <p14:creationId xmlns:p14="http://schemas.microsoft.com/office/powerpoint/2010/main" val="391994345"/>
      </p:ext>
    </p:extLst>
  </p:cSld>
  <p:clrMapOvr>
    <a:masterClrMapping/>
  </p:clrMapOvr>
</p:notes>
</file>

<file path=ppt/notesSlides/notesSlide3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5"/>
        <p:cNvGrpSpPr/>
        <p:nvPr/>
      </p:nvGrpSpPr>
      <p:grpSpPr>
        <a:xfrm>
          <a:off x="0" y="0"/>
          <a:ext cx="0" cy="0"/>
          <a:chOff x="0" y="0"/>
          <a:chExt cx="0" cy="0"/>
        </a:xfrm>
      </p:grpSpPr>
      <p:sp>
        <p:nvSpPr>
          <p:cNvPr id="3716" name="Google Shape;3716;g40a120c017_0_3031: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717" name="Google Shape;3717;g40a120c017_0_3031: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File system objects are most typically directories or files. Everyone is familiar with these objects. But some file systems also support the notion of symbolic links. A symbolic link is also referred to as a “symlink” or a “soft link.”</a:t>
            </a:r>
            <a:endParaRPr/>
          </a:p>
          <a:p>
            <a:pPr marL="0" marR="0" lvl="1" indent="0" algn="l" rtl="0">
              <a:spcBef>
                <a:spcPts val="0"/>
              </a:spcBef>
              <a:spcAft>
                <a:spcPts val="0"/>
              </a:spcAft>
              <a:buSzPts val="1800"/>
              <a:buFont typeface="Arial"/>
              <a:buNone/>
            </a:pPr>
            <a:r>
              <a:rPr lang="en-US" sz="1800" b="0" i="0" u="none" strike="noStrike" cap="none"/>
              <a:t>A symbolic link is a special file that serves as a reference to another file. A symbolic link is usually transparent to the user. Reading or writing to a symbolic link is the same as reading or writing to any other file or directory.</a:t>
            </a:r>
            <a:endParaRPr/>
          </a:p>
          <a:p>
            <a:pPr marL="0" marR="0" lvl="1" indent="0" algn="l" rtl="0">
              <a:spcBef>
                <a:spcPts val="0"/>
              </a:spcBef>
              <a:spcAft>
                <a:spcPts val="0"/>
              </a:spcAft>
              <a:buSzPts val="1800"/>
              <a:buFont typeface="Arial"/>
              <a:buNone/>
            </a:pPr>
            <a:r>
              <a:rPr lang="en-US" sz="1800" b="0" i="0" u="none" strike="noStrike" cap="none"/>
              <a:t>In the slide’s diagram, </a:t>
            </a:r>
            <a:r>
              <a:rPr lang="en-US" sz="1800" b="0" i="0" u="none" strike="noStrike" cap="none">
                <a:latin typeface="Courier New"/>
                <a:ea typeface="Courier New"/>
                <a:cs typeface="Courier New"/>
                <a:sym typeface="Courier New"/>
              </a:rPr>
              <a:t>logFile</a:t>
            </a:r>
            <a:r>
              <a:rPr lang="en-US" sz="1800" b="0" i="0" u="none" strike="noStrike" cap="none"/>
              <a:t> appears to the user to be a regular file, but it is actually a symbolic link to </a:t>
            </a:r>
            <a:r>
              <a:rPr lang="en-US" sz="1800" b="0" i="0" u="none" strike="noStrike" cap="none">
                <a:latin typeface="Courier New"/>
                <a:ea typeface="Courier New"/>
                <a:cs typeface="Courier New"/>
                <a:sym typeface="Courier New"/>
              </a:rPr>
              <a:t>/var/log/homeLogFile</a:t>
            </a:r>
            <a:r>
              <a:rPr lang="en-US" sz="1800" b="0" i="0" u="none" strike="noStrike" cap="none"/>
              <a:t>. </a:t>
            </a:r>
            <a:r>
              <a:rPr lang="en-US" sz="1800" b="0" i="0" u="none" strike="noStrike" cap="none">
                <a:latin typeface="Courier New"/>
                <a:ea typeface="Courier New"/>
                <a:cs typeface="Courier New"/>
                <a:sym typeface="Courier New"/>
              </a:rPr>
              <a:t>homeLogFile</a:t>
            </a:r>
            <a:r>
              <a:rPr lang="en-US" sz="1800" b="0" i="0" u="none" strike="noStrike" cap="none"/>
              <a:t> is the target of the link.</a:t>
            </a:r>
            <a:endParaRPr/>
          </a:p>
        </p:txBody>
      </p:sp>
      <p:sp>
        <p:nvSpPr>
          <p:cNvPr id="3718" name="Google Shape;3718;g40a120c017_0_3031: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14 - </a:t>
            </a:r>
            <a:fld id="{00000000-1234-1234-1234-123412341234}" type="slidenum">
              <a:rPr lang="en-US" sz="1100" b="1" i="0" u="none">
                <a:solidFill>
                  <a:srgbClr val="000000"/>
                </a:solidFill>
                <a:latin typeface="Arial"/>
                <a:ea typeface="Arial"/>
                <a:cs typeface="Arial"/>
                <a:sym typeface="Arial"/>
              </a:rPr>
              <a:t>390</a:t>
            </a:fld>
            <a:endParaRPr/>
          </a:p>
        </p:txBody>
      </p:sp>
    </p:spTree>
    <p:extLst>
      <p:ext uri="{BB962C8B-B14F-4D97-AF65-F5344CB8AC3E}">
        <p14:creationId xmlns:p14="http://schemas.microsoft.com/office/powerpoint/2010/main" val="290179791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p21: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53" name="Google Shape;253;p21:notes"/>
          <p:cNvSpPr txBox="1">
            <a:spLocks noGrp="1"/>
          </p:cNvSpPr>
          <p:nvPr>
            <p:ph type="body" idx="1"/>
          </p:nvPr>
        </p:nvSpPr>
        <p:spPr>
          <a:xfrm>
            <a:off x="547687" y="5278437"/>
            <a:ext cx="5942012" cy="3198812"/>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The slide demonstrates usage of the </a:t>
            </a:r>
            <a:r>
              <a:rPr lang="en-US" sz="1800" b="0" i="0" u="none" strike="noStrike" cap="none">
                <a:latin typeface="Courier New"/>
                <a:ea typeface="Courier New"/>
                <a:cs typeface="Courier New"/>
                <a:sym typeface="Courier New"/>
              </a:rPr>
              <a:t>StringBufilder</a:t>
            </a:r>
            <a:r>
              <a:rPr lang="en-US" sz="1800" b="0" i="0" u="none" strike="noStrike" cap="none"/>
              <a:t> class and commonly used methods.</a:t>
            </a:r>
            <a:endParaRPr/>
          </a:p>
          <a:p>
            <a:pPr marL="0" marR="0" lvl="1" indent="0" algn="l" rtl="0">
              <a:spcBef>
                <a:spcPts val="0"/>
              </a:spcBef>
              <a:spcAft>
                <a:spcPts val="0"/>
              </a:spcAft>
              <a:buSzPts val="1800"/>
              <a:buFont typeface="Courier New"/>
              <a:buNone/>
            </a:pPr>
            <a:r>
              <a:rPr lang="en-US" sz="1800" b="1" i="0" u="none" strike="noStrike" cap="none">
                <a:latin typeface="Courier New"/>
                <a:ea typeface="Courier New"/>
                <a:cs typeface="Courier New"/>
                <a:sym typeface="Courier New"/>
              </a:rPr>
              <a:t>StringBuilder</a:t>
            </a:r>
            <a:r>
              <a:rPr lang="en-US" sz="1800" b="1" i="0" u="none" strike="noStrike" cap="none"/>
              <a:t> class</a:t>
            </a:r>
            <a:endParaRPr/>
          </a:p>
          <a:p>
            <a:pPr marL="0" marR="0" lvl="1" indent="0" algn="l" rtl="0">
              <a:spcBef>
                <a:spcPts val="0"/>
              </a:spcBef>
              <a:spcAft>
                <a:spcPts val="0"/>
              </a:spcAft>
              <a:buSzPts val="1800"/>
              <a:buFont typeface="Arial"/>
              <a:buNone/>
            </a:pPr>
            <a:r>
              <a:rPr lang="en-US" sz="1800" b="0" i="0" u="none" strike="noStrike" cap="none"/>
              <a:t>The </a:t>
            </a:r>
            <a:r>
              <a:rPr lang="en-US" sz="1800" b="0" i="0" u="none" strike="noStrike" cap="none">
                <a:latin typeface="Courier New"/>
                <a:ea typeface="Courier New"/>
                <a:cs typeface="Courier New"/>
                <a:sym typeface="Courier New"/>
              </a:rPr>
              <a:t>StringBuilder</a:t>
            </a:r>
            <a:r>
              <a:rPr lang="en-US" sz="1800" b="0" i="0" u="none" strike="noStrike" cap="none"/>
              <a:t> objects are like </a:t>
            </a:r>
            <a:r>
              <a:rPr lang="en-US" sz="1800" b="0" i="0" u="none" strike="noStrike" cap="none">
                <a:latin typeface="Courier New"/>
                <a:ea typeface="Courier New"/>
                <a:cs typeface="Courier New"/>
                <a:sym typeface="Courier New"/>
              </a:rPr>
              <a:t>String</a:t>
            </a:r>
            <a:r>
              <a:rPr lang="en-US" sz="1800" b="0" i="0" u="none" strike="noStrike" cap="none"/>
              <a:t> objects except that they may be modified (mutable).The </a:t>
            </a:r>
            <a:r>
              <a:rPr lang="en-US" sz="1800" b="0" i="0" u="none" strike="noStrike" cap="none">
                <a:latin typeface="Courier New"/>
                <a:ea typeface="Courier New"/>
                <a:cs typeface="Courier New"/>
                <a:sym typeface="Courier New"/>
              </a:rPr>
              <a:t>StringBuilder</a:t>
            </a:r>
            <a:r>
              <a:rPr lang="en-US" sz="1800" b="0" i="0" u="none" strike="noStrike" cap="none"/>
              <a:t> class is used when dealing with larger strings or modifying the contents of a string often. </a:t>
            </a:r>
            <a:endParaRPr/>
          </a:p>
          <a:p>
            <a:pPr marL="0" marR="0" lvl="1" indent="0" algn="l" rtl="0">
              <a:spcBef>
                <a:spcPts val="0"/>
              </a:spcBef>
              <a:spcAft>
                <a:spcPts val="0"/>
              </a:spcAft>
              <a:buSzPts val="1800"/>
              <a:buFont typeface="Arial"/>
              <a:buNone/>
            </a:pPr>
            <a:r>
              <a:rPr lang="en-US" sz="1800" b="0" i="0" u="none" strike="noStrike" cap="none"/>
              <a:t>The example in this slide demonstrates modifying the </a:t>
            </a:r>
            <a:r>
              <a:rPr lang="en-US" sz="1800" b="0" i="0" u="none" strike="noStrike" cap="none">
                <a:latin typeface="Courier New"/>
                <a:ea typeface="Courier New"/>
                <a:cs typeface="Courier New"/>
                <a:sym typeface="Courier New"/>
              </a:rPr>
              <a:t>String</a:t>
            </a:r>
            <a:r>
              <a:rPr lang="en-US" sz="1800" b="0" i="0" u="none" strike="noStrike" cap="none"/>
              <a:t> by using the </a:t>
            </a:r>
            <a:r>
              <a:rPr lang="en-US" sz="1800" b="0" i="0" u="none" strike="noStrike" cap="none">
                <a:latin typeface="Courier New"/>
                <a:ea typeface="Courier New"/>
                <a:cs typeface="Courier New"/>
                <a:sym typeface="Courier New"/>
              </a:rPr>
              <a:t>append</a:t>
            </a:r>
            <a:r>
              <a:rPr lang="en-US" sz="1800" b="0" i="0" u="none" strike="noStrike" cap="none"/>
              <a:t> and </a:t>
            </a:r>
            <a:r>
              <a:rPr lang="en-US" sz="1800" b="0" i="0" u="none" strike="noStrike" cap="none">
                <a:latin typeface="Courier New"/>
                <a:ea typeface="Courier New"/>
                <a:cs typeface="Courier New"/>
                <a:sym typeface="Courier New"/>
              </a:rPr>
              <a:t>insert </a:t>
            </a:r>
            <a:r>
              <a:rPr lang="en-US" sz="1800" b="0" i="0" u="none" strike="noStrike" cap="none"/>
              <a:t>methods and chaining by using the </a:t>
            </a:r>
            <a:r>
              <a:rPr lang="en-US" sz="1800" b="0" i="0" u="none" strike="noStrike" cap="none">
                <a:latin typeface="Courier New"/>
                <a:ea typeface="Courier New"/>
                <a:cs typeface="Courier New"/>
                <a:sym typeface="Courier New"/>
              </a:rPr>
              <a:t>append</a:t>
            </a:r>
            <a:r>
              <a:rPr lang="en-US" sz="1800" b="0" i="0" u="none" strike="noStrike" cap="none"/>
              <a:t> method.</a:t>
            </a:r>
            <a:endParaRPr/>
          </a:p>
          <a:p>
            <a:pPr marL="0" marR="0" lvl="1" indent="0" algn="l" rtl="0">
              <a:spcBef>
                <a:spcPts val="0"/>
              </a:spcBef>
              <a:spcAft>
                <a:spcPts val="0"/>
              </a:spcAft>
              <a:buSzPts val="1800"/>
              <a:buFont typeface="Arial"/>
              <a:buNone/>
            </a:pPr>
            <a:r>
              <a:rPr lang="en-US" sz="1800" b="1" i="0" u="none" strike="noStrike" cap="none"/>
              <a:t>Output:</a:t>
            </a:r>
            <a:endParaRPr/>
          </a:p>
          <a:p>
            <a:pPr marL="0" marR="0" lvl="1" indent="0" algn="l" rtl="0">
              <a:spcBef>
                <a:spcPts val="0"/>
              </a:spcBef>
              <a:spcAft>
                <a:spcPts val="0"/>
              </a:spcAft>
              <a:buSzPts val="1800"/>
              <a:buFont typeface="Courier New"/>
              <a:buNone/>
            </a:pPr>
            <a:r>
              <a:rPr lang="en-US" sz="1800" b="0" i="0" u="none" strike="noStrike" cap="none">
                <a:latin typeface="Courier New"/>
                <a:ea typeface="Courier New"/>
                <a:cs typeface="Courier New"/>
                <a:sym typeface="Courier New"/>
              </a:rPr>
              <a:t>string sb: hello</a:t>
            </a:r>
            <a:endParaRPr/>
          </a:p>
          <a:p>
            <a:pPr marL="0" marR="0" lvl="1" indent="0" algn="l" rtl="0">
              <a:spcBef>
                <a:spcPts val="0"/>
              </a:spcBef>
              <a:spcAft>
                <a:spcPts val="0"/>
              </a:spcAft>
              <a:buSzPts val="1800"/>
              <a:buFont typeface="Courier New"/>
              <a:buNone/>
            </a:pPr>
            <a:r>
              <a:rPr lang="en-US" sz="1800" b="0" i="0" u="none" strike="noStrike" cap="none">
                <a:latin typeface="Courier New"/>
                <a:ea typeface="Courier New"/>
                <a:cs typeface="Courier New"/>
                <a:sym typeface="Courier New"/>
              </a:rPr>
              <a:t>string sb: hello world</a:t>
            </a:r>
            <a:endParaRPr/>
          </a:p>
          <a:p>
            <a:pPr marL="0" marR="0" lvl="1" indent="0" algn="l" rtl="0">
              <a:spcBef>
                <a:spcPts val="0"/>
              </a:spcBef>
              <a:spcAft>
                <a:spcPts val="0"/>
              </a:spcAft>
              <a:buSzPts val="1800"/>
              <a:buFont typeface="Courier New"/>
              <a:buNone/>
            </a:pPr>
            <a:r>
              <a:rPr lang="en-US" sz="1800" b="0" i="0" u="none" strike="noStrike" cap="none">
                <a:latin typeface="Courier New"/>
                <a:ea typeface="Courier New"/>
                <a:cs typeface="Courier New"/>
                <a:sym typeface="Courier New"/>
              </a:rPr>
              <a:t>string sb: hello world! are you?</a:t>
            </a:r>
            <a:endParaRPr/>
          </a:p>
          <a:p>
            <a:pPr marL="0" marR="0" lvl="1" indent="0" algn="l" rtl="0">
              <a:spcBef>
                <a:spcPts val="0"/>
              </a:spcBef>
              <a:spcAft>
                <a:spcPts val="0"/>
              </a:spcAft>
              <a:buSzPts val="1800"/>
              <a:buFont typeface="Courier New"/>
              <a:buNone/>
            </a:pPr>
            <a:r>
              <a:rPr lang="en-US" sz="1800" b="0" i="0" u="none" strike="noStrike" cap="none">
                <a:latin typeface="Courier New"/>
                <a:ea typeface="Courier New"/>
                <a:cs typeface="Courier New"/>
                <a:sym typeface="Courier New"/>
              </a:rPr>
              <a:t>string sb: hello world! How are you?</a:t>
            </a:r>
            <a:endParaRPr/>
          </a:p>
          <a:p>
            <a:pPr marL="0" marR="0" lvl="1" indent="0" algn="l" rtl="0">
              <a:spcBef>
                <a:spcPts val="0"/>
              </a:spcBef>
              <a:spcAft>
                <a:spcPts val="0"/>
              </a:spcAft>
              <a:buSzPts val="1800"/>
              <a:buFont typeface="Courier New"/>
              <a:buNone/>
            </a:pPr>
            <a:r>
              <a:rPr lang="en-US" sz="1800" b="0" i="0" u="none" strike="noStrike" cap="none">
                <a:latin typeface="Courier New"/>
                <a:ea typeface="Courier New"/>
                <a:cs typeface="Courier New"/>
                <a:sym typeface="Courier New"/>
              </a:rPr>
              <a:t>Length: 25</a:t>
            </a:r>
            <a:endParaRPr/>
          </a:p>
          <a:p>
            <a:pPr marL="0" marR="0" lvl="1" indent="0" algn="l" rtl="0">
              <a:spcBef>
                <a:spcPts val="0"/>
              </a:spcBef>
              <a:spcAft>
                <a:spcPts val="0"/>
              </a:spcAft>
              <a:buSzPts val="1800"/>
              <a:buFont typeface="Courier New"/>
              <a:buNone/>
            </a:pPr>
            <a:r>
              <a:rPr lang="en-US" sz="1800" b="0" i="0" u="none" strike="noStrike" cap="none">
                <a:latin typeface="Courier New"/>
                <a:ea typeface="Courier New"/>
                <a:cs typeface="Courier New"/>
                <a:sym typeface="Courier New"/>
              </a:rPr>
              <a:t>Sub: hello</a:t>
            </a:r>
            <a:endParaRPr/>
          </a:p>
          <a:p>
            <a:pPr marL="0" marR="0" lvl="0" indent="0" algn="l" rtl="0">
              <a:spcBef>
                <a:spcPts val="0"/>
              </a:spcBef>
              <a:spcAft>
                <a:spcPts val="0"/>
              </a:spcAft>
              <a:buNone/>
            </a:pPr>
            <a:endParaRPr sz="1800" b="0" i="0" u="none" strike="noStrike" cap="none">
              <a:latin typeface="Courier New"/>
              <a:ea typeface="Courier New"/>
              <a:cs typeface="Courier New"/>
              <a:sym typeface="Courier New"/>
            </a:endParaRPr>
          </a:p>
        </p:txBody>
      </p:sp>
      <p:sp>
        <p:nvSpPr>
          <p:cNvPr id="254" name="Google Shape;254;p21:notes"/>
          <p:cNvSpPr txBox="1"/>
          <p:nvPr/>
        </p:nvSpPr>
        <p:spPr>
          <a:xfrm>
            <a:off x="457200" y="8791575"/>
            <a:ext cx="607695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2 - </a:t>
            </a:r>
            <a:fld id="{00000000-1234-1234-1234-123412341234}" type="slidenum">
              <a:rPr lang="en-US" sz="1100" b="1" i="0" u="none">
                <a:solidFill>
                  <a:srgbClr val="000000"/>
                </a:solidFill>
                <a:latin typeface="Arial"/>
                <a:ea typeface="Arial"/>
                <a:cs typeface="Arial"/>
                <a:sym typeface="Arial"/>
              </a:rPr>
              <a:t>40</a:t>
            </a:fld>
            <a:endParaRPr/>
          </a:p>
        </p:txBody>
      </p:sp>
    </p:spTree>
    <p:extLst>
      <p:ext uri="{BB962C8B-B14F-4D97-AF65-F5344CB8AC3E}">
        <p14:creationId xmlns:p14="http://schemas.microsoft.com/office/powerpoint/2010/main" val="3446885191"/>
      </p:ext>
    </p:extLst>
  </p:cSld>
  <p:clrMapOvr>
    <a:masterClrMapping/>
  </p:clrMapOvr>
</p:notes>
</file>

<file path=ppt/notesSlides/notesSlide3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9"/>
        <p:cNvGrpSpPr/>
        <p:nvPr/>
      </p:nvGrpSpPr>
      <p:grpSpPr>
        <a:xfrm>
          <a:off x="0" y="0"/>
          <a:ext cx="0" cy="0"/>
          <a:chOff x="0" y="0"/>
          <a:chExt cx="0" cy="0"/>
        </a:xfrm>
      </p:grpSpPr>
      <p:sp>
        <p:nvSpPr>
          <p:cNvPr id="3750" name="Google Shape;3750;g40a120c017_0_3063: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751" name="Google Shape;3751;g40a120c017_0_3063: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The </a:t>
            </a:r>
            <a:r>
              <a:rPr lang="en-US" sz="1800" b="0" i="0" u="none" strike="noStrike" cap="none">
                <a:latin typeface="Courier New"/>
                <a:ea typeface="Courier New"/>
                <a:cs typeface="Courier New"/>
                <a:sym typeface="Courier New"/>
              </a:rPr>
              <a:t>java.nio.file</a:t>
            </a:r>
            <a:r>
              <a:rPr lang="en-US" sz="1800" b="0" i="0" u="none" strike="noStrike" cap="none"/>
              <a:t> package and the </a:t>
            </a:r>
            <a:r>
              <a:rPr lang="en-US" sz="1800" b="0" i="0" u="none" strike="noStrike" cap="none">
                <a:latin typeface="Courier New"/>
                <a:ea typeface="Courier New"/>
                <a:cs typeface="Courier New"/>
                <a:sym typeface="Courier New"/>
              </a:rPr>
              <a:t>Path</a:t>
            </a:r>
            <a:r>
              <a:rPr lang="en-US" sz="1800" b="0" i="0" u="none" strike="noStrike" cap="none"/>
              <a:t> interface in particular are “link aware.” Every </a:t>
            </a:r>
            <a:r>
              <a:rPr lang="en-US" sz="1800" b="0" i="0" u="none" strike="noStrike" cap="none">
                <a:latin typeface="Courier New"/>
                <a:ea typeface="Courier New"/>
                <a:cs typeface="Courier New"/>
                <a:sym typeface="Courier New"/>
              </a:rPr>
              <a:t>Path</a:t>
            </a:r>
            <a:r>
              <a:rPr lang="en-US" sz="1800" b="0" i="0" u="none" strike="noStrike" cap="none"/>
              <a:t> method either detects what to do when a symbolic link is encountered, or it provides an option enabling you to configure the behavior when a symbolic link is encountered.</a:t>
            </a:r>
            <a:endParaRPr/>
          </a:p>
          <a:p>
            <a:pPr marL="0" marR="0" lvl="1" indent="0" algn="l" rtl="0">
              <a:spcBef>
                <a:spcPts val="0"/>
              </a:spcBef>
              <a:spcAft>
                <a:spcPts val="0"/>
              </a:spcAft>
              <a:buSzPts val="1800"/>
              <a:buFont typeface="Arial"/>
              <a:buNone/>
            </a:pPr>
            <a:r>
              <a:rPr lang="en-US" sz="1800" b="0" i="0" u="none" strike="noStrike" cap="none"/>
              <a:t>Some file systems also support hard links. Hard links are more restrictive than symbolic links, as follows:</a:t>
            </a:r>
            <a:endParaRPr/>
          </a:p>
          <a:p>
            <a:pPr marL="0" marR="0" lvl="2" indent="0" algn="l" rtl="0">
              <a:spcBef>
                <a:spcPts val="0"/>
              </a:spcBef>
              <a:spcAft>
                <a:spcPts val="0"/>
              </a:spcAft>
              <a:buSzPts val="1800"/>
              <a:buFont typeface="Arial"/>
              <a:buNone/>
            </a:pPr>
            <a:r>
              <a:rPr lang="en-US" sz="1800" b="0" i="0" u="none" strike="noStrike" cap="none"/>
              <a:t>The target of the link must exist.</a:t>
            </a:r>
            <a:endParaRPr/>
          </a:p>
          <a:p>
            <a:pPr marL="0" marR="0" lvl="2" indent="0" algn="l" rtl="0">
              <a:spcBef>
                <a:spcPts val="0"/>
              </a:spcBef>
              <a:spcAft>
                <a:spcPts val="0"/>
              </a:spcAft>
              <a:buSzPts val="1800"/>
              <a:buFont typeface="Arial"/>
              <a:buNone/>
            </a:pPr>
            <a:r>
              <a:rPr lang="en-US" sz="1800" b="0" i="0" u="none" strike="noStrike" cap="none"/>
              <a:t>Hard links are generally not allowed on directories.</a:t>
            </a:r>
            <a:endParaRPr/>
          </a:p>
          <a:p>
            <a:pPr marL="0" marR="0" lvl="2" indent="0" algn="l" rtl="0">
              <a:spcBef>
                <a:spcPts val="0"/>
              </a:spcBef>
              <a:spcAft>
                <a:spcPts val="0"/>
              </a:spcAft>
              <a:buSzPts val="1800"/>
              <a:buFont typeface="Arial"/>
              <a:buNone/>
            </a:pPr>
            <a:r>
              <a:rPr lang="en-US" sz="1800" b="0" i="0" u="none" strike="noStrike" cap="none"/>
              <a:t>Hard links are not allowed to cross partitions or volumes. Therefore, they cannot exist across file systems.</a:t>
            </a:r>
            <a:endParaRPr/>
          </a:p>
          <a:p>
            <a:pPr marL="0" marR="0" lvl="2" indent="0" algn="l" rtl="0">
              <a:spcBef>
                <a:spcPts val="0"/>
              </a:spcBef>
              <a:spcAft>
                <a:spcPts val="0"/>
              </a:spcAft>
              <a:buSzPts val="1800"/>
              <a:buFont typeface="Arial"/>
              <a:buNone/>
            </a:pPr>
            <a:r>
              <a:rPr lang="en-US" sz="1800" b="0" i="0" u="none" strike="noStrike" cap="none"/>
              <a:t>A hard link looks, and behaves, like a regular file, so they can be hard to find.</a:t>
            </a:r>
            <a:endParaRPr/>
          </a:p>
          <a:p>
            <a:pPr marL="0" marR="0" lvl="2" indent="0" algn="l" rtl="0">
              <a:spcBef>
                <a:spcPts val="0"/>
              </a:spcBef>
              <a:spcAft>
                <a:spcPts val="0"/>
              </a:spcAft>
              <a:buSzPts val="1800"/>
              <a:buFont typeface="Arial"/>
              <a:buNone/>
            </a:pPr>
            <a:r>
              <a:rPr lang="en-US" sz="1800" b="0" i="0" u="none" strike="noStrike" cap="none"/>
              <a:t>A hard link is, for all intents and purposes, the same entity as the original file. They have the same file permissions, time stamps, and so on. All attributes are identical.</a:t>
            </a:r>
            <a:endParaRPr/>
          </a:p>
          <a:p>
            <a:pPr marL="0" marR="0" lvl="1" indent="0" algn="l" rtl="0">
              <a:spcBef>
                <a:spcPts val="0"/>
              </a:spcBef>
              <a:spcAft>
                <a:spcPts val="0"/>
              </a:spcAft>
              <a:buSzPts val="1800"/>
              <a:buFont typeface="Arial"/>
              <a:buNone/>
            </a:pPr>
            <a:r>
              <a:rPr lang="en-US" sz="1800" b="0" i="0" u="none" strike="noStrike" cap="none"/>
              <a:t>Because of these restrictions, hard links are not used as often as symbolic links, but the </a:t>
            </a:r>
            <a:r>
              <a:rPr lang="en-US" sz="1800" b="0" i="0" u="none" strike="noStrike" cap="none">
                <a:latin typeface="Courier New"/>
                <a:ea typeface="Courier New"/>
                <a:cs typeface="Courier New"/>
                <a:sym typeface="Courier New"/>
              </a:rPr>
              <a:t>Path</a:t>
            </a:r>
            <a:r>
              <a:rPr lang="en-US" sz="1800" b="0" i="0" u="none" strike="noStrike" cap="none"/>
              <a:t> methods work seamlessly with hard links.</a:t>
            </a:r>
            <a:endParaRPr/>
          </a:p>
          <a:p>
            <a:pPr marL="0" marR="0" lvl="0" indent="0" algn="l" rtl="0">
              <a:spcBef>
                <a:spcPts val="0"/>
              </a:spcBef>
              <a:spcAft>
                <a:spcPts val="0"/>
              </a:spcAft>
              <a:buNone/>
            </a:pPr>
            <a:endParaRPr sz="1800" b="0" i="0" u="none" strike="noStrike" cap="none"/>
          </a:p>
        </p:txBody>
      </p:sp>
      <p:sp>
        <p:nvSpPr>
          <p:cNvPr id="3752" name="Google Shape;3752;g40a120c017_0_3063: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14 - </a:t>
            </a:r>
            <a:fld id="{00000000-1234-1234-1234-123412341234}" type="slidenum">
              <a:rPr lang="en-US" sz="1100" b="1" i="0" u="none">
                <a:solidFill>
                  <a:srgbClr val="000000"/>
                </a:solidFill>
                <a:latin typeface="Arial"/>
                <a:ea typeface="Arial"/>
                <a:cs typeface="Arial"/>
                <a:sym typeface="Arial"/>
              </a:rPr>
              <a:t>391</a:t>
            </a:fld>
            <a:endParaRPr/>
          </a:p>
        </p:txBody>
      </p:sp>
    </p:spTree>
    <p:extLst>
      <p:ext uri="{BB962C8B-B14F-4D97-AF65-F5344CB8AC3E}">
        <p14:creationId xmlns:p14="http://schemas.microsoft.com/office/powerpoint/2010/main" val="1524681998"/>
      </p:ext>
    </p:extLst>
  </p:cSld>
  <p:clrMapOvr>
    <a:masterClrMapping/>
  </p:clrMapOvr>
</p:notes>
</file>

<file path=ppt/notesSlides/notesSlide3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1"/>
        <p:cNvGrpSpPr/>
        <p:nvPr/>
      </p:nvGrpSpPr>
      <p:grpSpPr>
        <a:xfrm>
          <a:off x="0" y="0"/>
          <a:ext cx="0" cy="0"/>
          <a:chOff x="0" y="0"/>
          <a:chExt cx="0" cy="0"/>
        </a:xfrm>
      </p:grpSpPr>
      <p:sp>
        <p:nvSpPr>
          <p:cNvPr id="3782" name="Google Shape;3782;g40a120c017_0_3093: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783" name="Google Shape;3783;g40a120c017_0_3093: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The </a:t>
            </a:r>
            <a:r>
              <a:rPr lang="en-US" sz="1800" b="0" i="0" u="none" strike="noStrike" cap="none">
                <a:latin typeface="Courier New"/>
                <a:ea typeface="Courier New"/>
                <a:cs typeface="Courier New"/>
                <a:sym typeface="Courier New"/>
              </a:rPr>
              <a:t>java.nio.file.Files </a:t>
            </a:r>
            <a:r>
              <a:rPr lang="en-US" sz="1800" b="0" i="0" u="none" strike="noStrike" cap="none"/>
              <a:t>class is the primary entry point for operations on </a:t>
            </a:r>
            <a:r>
              <a:rPr lang="en-US" sz="1800" b="0" i="0" u="none" strike="noStrike" cap="none">
                <a:latin typeface="Courier New"/>
                <a:ea typeface="Courier New"/>
                <a:cs typeface="Courier New"/>
                <a:sym typeface="Courier New"/>
              </a:rPr>
              <a:t>Path</a:t>
            </a:r>
            <a:r>
              <a:rPr lang="en-US" sz="1800" b="0" i="0" u="none" strike="noStrike" cap="none"/>
              <a:t> objects. </a:t>
            </a:r>
            <a:endParaRPr/>
          </a:p>
          <a:p>
            <a:pPr marL="0" marR="0" lvl="1" indent="0" algn="l" rtl="0">
              <a:spcBef>
                <a:spcPts val="0"/>
              </a:spcBef>
              <a:spcAft>
                <a:spcPts val="0"/>
              </a:spcAft>
              <a:buSzPts val="1800"/>
              <a:buFont typeface="Arial"/>
              <a:buNone/>
            </a:pPr>
            <a:r>
              <a:rPr lang="en-US" sz="1800" b="0" i="0" u="none" strike="noStrike" cap="none"/>
              <a:t>Static methods in this class read, write, and manipulate files and directories represented by </a:t>
            </a:r>
            <a:r>
              <a:rPr lang="en-US" sz="1800" b="0" i="0" u="none" strike="noStrike" cap="none">
                <a:latin typeface="Courier New"/>
                <a:ea typeface="Courier New"/>
                <a:cs typeface="Courier New"/>
                <a:sym typeface="Courier New"/>
              </a:rPr>
              <a:t>Path</a:t>
            </a:r>
            <a:r>
              <a:rPr lang="en-US" sz="1800" b="0" i="0" u="none" strike="noStrike" cap="none"/>
              <a:t> objects.</a:t>
            </a:r>
            <a:endParaRPr/>
          </a:p>
          <a:p>
            <a:pPr marL="0" marR="0" lvl="1" indent="0" algn="l" rtl="0">
              <a:spcBef>
                <a:spcPts val="0"/>
              </a:spcBef>
              <a:spcAft>
                <a:spcPts val="0"/>
              </a:spcAft>
              <a:buSzPts val="1800"/>
              <a:buFont typeface="Arial"/>
              <a:buNone/>
            </a:pPr>
            <a:r>
              <a:rPr lang="en-US" sz="1800" b="0" i="0" u="none" strike="noStrike" cap="none"/>
              <a:t>The </a:t>
            </a:r>
            <a:r>
              <a:rPr lang="en-US" sz="1800" b="0" i="0" u="none" strike="noStrike" cap="none">
                <a:latin typeface="Courier New"/>
                <a:ea typeface="Courier New"/>
                <a:cs typeface="Courier New"/>
                <a:sym typeface="Courier New"/>
              </a:rPr>
              <a:t>Files</a:t>
            </a:r>
            <a:r>
              <a:rPr lang="en-US" sz="1800" b="0" i="0" u="none" strike="noStrike" cap="none"/>
              <a:t> class is also link aware—methods detect symbolic links in </a:t>
            </a:r>
            <a:r>
              <a:rPr lang="en-US" sz="1800" b="0" i="0" u="none" strike="noStrike" cap="none">
                <a:latin typeface="Courier New"/>
                <a:ea typeface="Courier New"/>
                <a:cs typeface="Courier New"/>
                <a:sym typeface="Courier New"/>
              </a:rPr>
              <a:t>Path</a:t>
            </a:r>
            <a:r>
              <a:rPr lang="en-US" sz="1800" b="0" i="0" u="none" strike="noStrike" cap="none"/>
              <a:t> objects and automatically manage links or provide options for dealing with links.</a:t>
            </a:r>
            <a:endParaRPr/>
          </a:p>
        </p:txBody>
      </p:sp>
      <p:sp>
        <p:nvSpPr>
          <p:cNvPr id="3784" name="Google Shape;3784;g40a120c017_0_3093: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14 - </a:t>
            </a:r>
            <a:fld id="{00000000-1234-1234-1234-123412341234}" type="slidenum">
              <a:rPr lang="en-US" sz="1100" b="1" i="0" u="none">
                <a:solidFill>
                  <a:srgbClr val="000000"/>
                </a:solidFill>
                <a:latin typeface="Arial"/>
                <a:ea typeface="Arial"/>
                <a:cs typeface="Arial"/>
                <a:sym typeface="Arial"/>
              </a:rPr>
              <a:t>392</a:t>
            </a:fld>
            <a:endParaRPr/>
          </a:p>
        </p:txBody>
      </p:sp>
    </p:spTree>
    <p:extLst>
      <p:ext uri="{BB962C8B-B14F-4D97-AF65-F5344CB8AC3E}">
        <p14:creationId xmlns:p14="http://schemas.microsoft.com/office/powerpoint/2010/main" val="1466435509"/>
      </p:ext>
    </p:extLst>
  </p:cSld>
  <p:clrMapOvr>
    <a:masterClrMapping/>
  </p:clrMapOvr>
</p:notes>
</file>

<file path=ppt/notesSlides/notesSlide3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6"/>
        <p:cNvGrpSpPr/>
        <p:nvPr/>
      </p:nvGrpSpPr>
      <p:grpSpPr>
        <a:xfrm>
          <a:off x="0" y="0"/>
          <a:ext cx="0" cy="0"/>
          <a:chOff x="0" y="0"/>
          <a:chExt cx="0" cy="0"/>
        </a:xfrm>
      </p:grpSpPr>
      <p:sp>
        <p:nvSpPr>
          <p:cNvPr id="3807" name="Google Shape;3807;g40a120c017_0_3116: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808" name="Google Shape;3808;g40a120c017_0_3116: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Recall that </a:t>
            </a:r>
            <a:r>
              <a:rPr lang="en-US" sz="1800" b="0" i="0" u="none" strike="noStrike" cap="none">
                <a:latin typeface="Courier New"/>
                <a:ea typeface="Courier New"/>
                <a:cs typeface="Courier New"/>
                <a:sym typeface="Courier New"/>
              </a:rPr>
              <a:t>Path</a:t>
            </a:r>
            <a:r>
              <a:rPr lang="en-US" sz="1800" b="0" i="0" u="none" strike="noStrike" cap="none"/>
              <a:t> objects may point to files or directories that do not exist. The </a:t>
            </a:r>
            <a:r>
              <a:rPr lang="en-US" sz="1800" b="0" i="0" u="none" strike="noStrike" cap="none">
                <a:latin typeface="Courier New"/>
                <a:ea typeface="Courier New"/>
                <a:cs typeface="Courier New"/>
                <a:sym typeface="Courier New"/>
              </a:rPr>
              <a:t>exists()</a:t>
            </a:r>
            <a:r>
              <a:rPr lang="en-US" sz="1800" b="0" i="0" u="none" strike="noStrike" cap="none"/>
              <a:t> and </a:t>
            </a:r>
            <a:r>
              <a:rPr lang="en-US" sz="1800" b="0" i="0" u="none" strike="noStrike" cap="none">
                <a:latin typeface="Courier New"/>
                <a:ea typeface="Courier New"/>
                <a:cs typeface="Courier New"/>
                <a:sym typeface="Courier New"/>
              </a:rPr>
              <a:t>notExists()</a:t>
            </a:r>
            <a:r>
              <a:rPr lang="en-US" sz="1800" b="0" i="0" u="none" strike="noStrike" cap="none"/>
              <a:t> methods are used to determine whether the </a:t>
            </a:r>
            <a:r>
              <a:rPr lang="en-US" sz="1800" b="0" i="0" u="none" strike="noStrike" cap="none">
                <a:latin typeface="Courier New"/>
                <a:ea typeface="Courier New"/>
                <a:cs typeface="Courier New"/>
                <a:sym typeface="Courier New"/>
              </a:rPr>
              <a:t>Path</a:t>
            </a:r>
            <a:r>
              <a:rPr lang="en-US" sz="1800" b="0" i="0" u="none" strike="noStrike" cap="none"/>
              <a:t> points to a legitimate file or directory, and the particulars of that file or directory.</a:t>
            </a:r>
            <a:endParaRPr/>
          </a:p>
          <a:p>
            <a:pPr marL="0" marR="0" lvl="1" indent="0" algn="l" rtl="0">
              <a:spcBef>
                <a:spcPts val="0"/>
              </a:spcBef>
              <a:spcAft>
                <a:spcPts val="0"/>
              </a:spcAft>
              <a:buSzPts val="1800"/>
              <a:buFont typeface="Arial"/>
              <a:buNone/>
            </a:pPr>
            <a:r>
              <a:rPr lang="en-US" sz="1800" b="0" i="0" u="none" strike="noStrike" cap="none"/>
              <a:t>When testing for the existence of a file, there are three outcomes possible:</a:t>
            </a:r>
            <a:endParaRPr/>
          </a:p>
          <a:p>
            <a:pPr marL="0" marR="0" lvl="2" indent="0" algn="l" rtl="0">
              <a:spcBef>
                <a:spcPts val="0"/>
              </a:spcBef>
              <a:spcAft>
                <a:spcPts val="0"/>
              </a:spcAft>
              <a:buSzPts val="1800"/>
              <a:buFont typeface="Arial"/>
              <a:buNone/>
            </a:pPr>
            <a:r>
              <a:rPr lang="en-US" sz="1800" b="0" i="0" u="none" strike="noStrike" cap="none"/>
              <a:t>The file is verified to exist.</a:t>
            </a:r>
            <a:endParaRPr/>
          </a:p>
          <a:p>
            <a:pPr marL="0" marR="0" lvl="2" indent="0" algn="l" rtl="0">
              <a:spcBef>
                <a:spcPts val="0"/>
              </a:spcBef>
              <a:spcAft>
                <a:spcPts val="0"/>
              </a:spcAft>
              <a:buSzPts val="1800"/>
              <a:buFont typeface="Arial"/>
              <a:buNone/>
            </a:pPr>
            <a:r>
              <a:rPr lang="en-US" sz="1800" b="0" i="0" u="none" strike="noStrike" cap="none"/>
              <a:t>The file is verified to not exist.</a:t>
            </a:r>
            <a:endParaRPr/>
          </a:p>
          <a:p>
            <a:pPr marL="0" marR="0" lvl="2" indent="0" algn="l" rtl="0">
              <a:spcBef>
                <a:spcPts val="0"/>
              </a:spcBef>
              <a:spcAft>
                <a:spcPts val="0"/>
              </a:spcAft>
              <a:buSzPts val="1800"/>
              <a:buFont typeface="Arial"/>
              <a:buNone/>
            </a:pPr>
            <a:r>
              <a:rPr lang="en-US" sz="1800" b="0" i="0" u="none" strike="noStrike" cap="none"/>
              <a:t>The file’s status is unknown. This result can occur when the program does not have access to the file. </a:t>
            </a:r>
            <a:endParaRPr/>
          </a:p>
          <a:p>
            <a:pPr marL="0" marR="0" lvl="1" indent="0" algn="l" rtl="0">
              <a:spcBef>
                <a:spcPts val="0"/>
              </a:spcBef>
              <a:spcAft>
                <a:spcPts val="0"/>
              </a:spcAft>
              <a:buSzPts val="1800"/>
              <a:buFont typeface="Arial"/>
              <a:buNone/>
            </a:pPr>
            <a:r>
              <a:rPr lang="en-US" sz="1800" b="1" i="0" u="none" strike="noStrike" cap="none"/>
              <a:t>Note:</a:t>
            </a:r>
            <a:r>
              <a:rPr lang="en-US" sz="1800" b="0" i="0" u="none" strike="noStrike" cap="none"/>
              <a:t> </a:t>
            </a:r>
            <a:r>
              <a:rPr lang="en-US" sz="1800" b="0" i="0" u="none" strike="noStrike" cap="none">
                <a:latin typeface="Courier New"/>
                <a:ea typeface="Courier New"/>
                <a:cs typeface="Courier New"/>
                <a:sym typeface="Courier New"/>
              </a:rPr>
              <a:t>!Files.exists(path)</a:t>
            </a:r>
            <a:r>
              <a:rPr lang="en-US" sz="1800" b="0" i="0" u="none" strike="noStrike" cap="none"/>
              <a:t> is not equivalent to </a:t>
            </a:r>
            <a:r>
              <a:rPr lang="en-US" sz="1800" b="0" i="0" u="none" strike="noStrike" cap="none">
                <a:latin typeface="Courier New"/>
                <a:ea typeface="Courier New"/>
                <a:cs typeface="Courier New"/>
                <a:sym typeface="Courier New"/>
              </a:rPr>
              <a:t>Files.notExists(path)</a:t>
            </a:r>
            <a:r>
              <a:rPr lang="en-US" sz="1800" b="0" i="0" u="none" strike="noStrike" cap="none"/>
              <a:t>. If both </a:t>
            </a:r>
            <a:r>
              <a:rPr lang="en-US" sz="1800" b="0" i="0" u="none" strike="noStrike" cap="none">
                <a:latin typeface="Courier New"/>
                <a:ea typeface="Courier New"/>
                <a:cs typeface="Courier New"/>
                <a:sym typeface="Courier New"/>
              </a:rPr>
              <a:t>exists</a:t>
            </a:r>
            <a:r>
              <a:rPr lang="en-US" sz="1800" b="0" i="0" u="none" strike="noStrike" cap="none"/>
              <a:t> and </a:t>
            </a:r>
            <a:r>
              <a:rPr lang="en-US" sz="1800" b="0" i="0" u="none" strike="noStrike" cap="none">
                <a:latin typeface="Courier New"/>
                <a:ea typeface="Courier New"/>
                <a:cs typeface="Courier New"/>
                <a:sym typeface="Courier New"/>
              </a:rPr>
              <a:t>notExists</a:t>
            </a:r>
            <a:r>
              <a:rPr lang="en-US" sz="1800" b="0" i="0" u="none" strike="noStrike" cap="none"/>
              <a:t> return false, the existence of the file or directory cannot be determined. For example, in Windows, it is possible to achieve this by requesting the status of an offline drive, such as a CD-ROM drive.</a:t>
            </a:r>
            <a:endParaRPr/>
          </a:p>
          <a:p>
            <a:pPr marL="0" marR="0" lvl="0" indent="0" algn="l" rtl="0">
              <a:spcBef>
                <a:spcPts val="0"/>
              </a:spcBef>
              <a:spcAft>
                <a:spcPts val="0"/>
              </a:spcAft>
              <a:buNone/>
            </a:pPr>
            <a:endParaRPr sz="1800" b="0" i="0" u="none" strike="noStrike" cap="none"/>
          </a:p>
        </p:txBody>
      </p:sp>
      <p:sp>
        <p:nvSpPr>
          <p:cNvPr id="3809" name="Google Shape;3809;g40a120c017_0_3116: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14 - </a:t>
            </a:r>
            <a:fld id="{00000000-1234-1234-1234-123412341234}" type="slidenum">
              <a:rPr lang="en-US" sz="1100" b="1" i="0" u="none">
                <a:solidFill>
                  <a:srgbClr val="000000"/>
                </a:solidFill>
                <a:latin typeface="Arial"/>
                <a:ea typeface="Arial"/>
                <a:cs typeface="Arial"/>
                <a:sym typeface="Arial"/>
              </a:rPr>
              <a:t>393</a:t>
            </a:fld>
            <a:endParaRPr/>
          </a:p>
        </p:txBody>
      </p:sp>
    </p:spTree>
    <p:extLst>
      <p:ext uri="{BB962C8B-B14F-4D97-AF65-F5344CB8AC3E}">
        <p14:creationId xmlns:p14="http://schemas.microsoft.com/office/powerpoint/2010/main" val="3968744131"/>
      </p:ext>
    </p:extLst>
  </p:cSld>
  <p:clrMapOvr>
    <a:masterClrMapping/>
  </p:clrMapOvr>
</p:notes>
</file>

<file path=ppt/notesSlides/notesSlide3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6"/>
        <p:cNvGrpSpPr/>
        <p:nvPr/>
      </p:nvGrpSpPr>
      <p:grpSpPr>
        <a:xfrm>
          <a:off x="0" y="0"/>
          <a:ext cx="0" cy="0"/>
          <a:chOff x="0" y="0"/>
          <a:chExt cx="0" cy="0"/>
        </a:xfrm>
      </p:grpSpPr>
      <p:sp>
        <p:nvSpPr>
          <p:cNvPr id="3817" name="Google Shape;3817;g40a120c017_0_3124: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818" name="Google Shape;3818;g40a120c017_0_3124: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The result of any of these tests is immediately outdated once the operation completes. According to the documentation: “Note that result of this method is immediately outdated. There is no guarantee that a subsequent attempt to open the file for writing will succeed (or even that it will access the same file). Care should be taken when using this method in security-sensitive applications.”</a:t>
            </a:r>
            <a:endParaRPr/>
          </a:p>
        </p:txBody>
      </p:sp>
      <p:sp>
        <p:nvSpPr>
          <p:cNvPr id="3819" name="Google Shape;3819;g40a120c017_0_3124: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14 - </a:t>
            </a:r>
            <a:fld id="{00000000-1234-1234-1234-123412341234}" type="slidenum">
              <a:rPr lang="en-US" sz="1100" b="1" i="0" u="none">
                <a:solidFill>
                  <a:srgbClr val="000000"/>
                </a:solidFill>
                <a:latin typeface="Arial"/>
                <a:ea typeface="Arial"/>
                <a:cs typeface="Arial"/>
                <a:sym typeface="Arial"/>
              </a:rPr>
              <a:t>394</a:t>
            </a:fld>
            <a:endParaRPr/>
          </a:p>
        </p:txBody>
      </p:sp>
    </p:spTree>
    <p:extLst>
      <p:ext uri="{BB962C8B-B14F-4D97-AF65-F5344CB8AC3E}">
        <p14:creationId xmlns:p14="http://schemas.microsoft.com/office/powerpoint/2010/main" val="3555259977"/>
      </p:ext>
    </p:extLst>
  </p:cSld>
  <p:clrMapOvr>
    <a:masterClrMapping/>
  </p:clrMapOvr>
</p:notes>
</file>

<file path=ppt/notesSlides/notesSlide3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4"/>
        <p:cNvGrpSpPr/>
        <p:nvPr/>
      </p:nvGrpSpPr>
      <p:grpSpPr>
        <a:xfrm>
          <a:off x="0" y="0"/>
          <a:ext cx="0" cy="0"/>
          <a:chOff x="0" y="0"/>
          <a:chExt cx="0" cy="0"/>
        </a:xfrm>
      </p:grpSpPr>
      <p:sp>
        <p:nvSpPr>
          <p:cNvPr id="3825" name="Google Shape;3825;g40a120c017_0_3130: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826" name="Google Shape;3826;g40a120c017_0_3130: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The </a:t>
            </a:r>
            <a:r>
              <a:rPr lang="en-US" sz="1800" b="0" i="0" u="none" strike="noStrike" cap="none">
                <a:latin typeface="Courier New"/>
                <a:ea typeface="Courier New"/>
                <a:cs typeface="Courier New"/>
                <a:sym typeface="Courier New"/>
              </a:rPr>
              <a:t>Files</a:t>
            </a:r>
            <a:r>
              <a:rPr lang="en-US" sz="1800" b="0" i="0" u="none" strike="noStrike" cap="none"/>
              <a:t> class also has methods to create temporary files and directories, hard links, and symbolic links.</a:t>
            </a:r>
            <a:endParaRPr/>
          </a:p>
        </p:txBody>
      </p:sp>
      <p:sp>
        <p:nvSpPr>
          <p:cNvPr id="3827" name="Google Shape;3827;g40a120c017_0_3130: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14 - </a:t>
            </a:r>
            <a:fld id="{00000000-1234-1234-1234-123412341234}" type="slidenum">
              <a:rPr lang="en-US" sz="1100" b="1" i="0" u="none">
                <a:solidFill>
                  <a:srgbClr val="000000"/>
                </a:solidFill>
                <a:latin typeface="Arial"/>
                <a:ea typeface="Arial"/>
                <a:cs typeface="Arial"/>
                <a:sym typeface="Arial"/>
              </a:rPr>
              <a:t>395</a:t>
            </a:fld>
            <a:endParaRPr/>
          </a:p>
        </p:txBody>
      </p:sp>
    </p:spTree>
    <p:extLst>
      <p:ext uri="{BB962C8B-B14F-4D97-AF65-F5344CB8AC3E}">
        <p14:creationId xmlns:p14="http://schemas.microsoft.com/office/powerpoint/2010/main" val="2796623061"/>
      </p:ext>
    </p:extLst>
  </p:cSld>
  <p:clrMapOvr>
    <a:masterClrMapping/>
  </p:clrMapOvr>
</p:notes>
</file>

<file path=ppt/notesSlides/notesSlide3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4"/>
        <p:cNvGrpSpPr/>
        <p:nvPr/>
      </p:nvGrpSpPr>
      <p:grpSpPr>
        <a:xfrm>
          <a:off x="0" y="0"/>
          <a:ext cx="0" cy="0"/>
          <a:chOff x="0" y="0"/>
          <a:chExt cx="0" cy="0"/>
        </a:xfrm>
      </p:grpSpPr>
      <p:sp>
        <p:nvSpPr>
          <p:cNvPr id="3835" name="Google Shape;3835;g40a120c017_0_3138: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836" name="Google Shape;3836;g40a120c017_0_3138: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The </a:t>
            </a:r>
            <a:r>
              <a:rPr lang="en-US" sz="1800" b="0" i="0" u="none" strike="noStrike" cap="none">
                <a:latin typeface="Courier New"/>
                <a:ea typeface="Courier New"/>
                <a:cs typeface="Courier New"/>
                <a:sym typeface="Courier New"/>
              </a:rPr>
              <a:t>delete(Path)</a:t>
            </a:r>
            <a:r>
              <a:rPr lang="en-US" sz="1800" b="0" i="0" u="none" strike="noStrike" cap="none"/>
              <a:t> method deletes the file or throws an exception if the deletion fails. For example, if the file does not exist, a </a:t>
            </a:r>
            <a:r>
              <a:rPr lang="en-US" sz="1800" b="0" i="0" u="none" strike="noStrike" cap="none">
                <a:latin typeface="Courier New"/>
                <a:ea typeface="Courier New"/>
                <a:cs typeface="Courier New"/>
                <a:sym typeface="Courier New"/>
              </a:rPr>
              <a:t>NoSuchFileException</a:t>
            </a:r>
            <a:r>
              <a:rPr lang="en-US" sz="1800" b="0" i="0" u="none" strike="noStrike" cap="none"/>
              <a:t> is thrown. </a:t>
            </a:r>
            <a:endParaRPr/>
          </a:p>
          <a:p>
            <a:pPr marL="0" marR="0" lvl="1" indent="0" algn="l" rtl="0">
              <a:spcBef>
                <a:spcPts val="0"/>
              </a:spcBef>
              <a:spcAft>
                <a:spcPts val="0"/>
              </a:spcAft>
              <a:buSzPts val="1800"/>
              <a:buFont typeface="Arial"/>
              <a:buNone/>
            </a:pPr>
            <a:r>
              <a:rPr lang="en-US" sz="1800" b="0" i="0" u="none" strike="noStrike" cap="none"/>
              <a:t>The </a:t>
            </a:r>
            <a:r>
              <a:rPr lang="en-US" sz="1800" b="0" i="0" u="none" strike="noStrike" cap="none">
                <a:latin typeface="Courier New"/>
                <a:ea typeface="Courier New"/>
                <a:cs typeface="Courier New"/>
                <a:sym typeface="Courier New"/>
              </a:rPr>
              <a:t>deleteIfExists(Path)</a:t>
            </a:r>
            <a:r>
              <a:rPr lang="en-US" sz="1800" b="0" i="0" u="none" strike="noStrike" cap="none"/>
              <a:t> method also deletes the file, but if the file does not exist, no exception is thrown. Failing silently is useful when you have multiple threads deleting files and you do not want to throw an exception just because one thread did so first.</a:t>
            </a:r>
            <a:endParaRPr/>
          </a:p>
        </p:txBody>
      </p:sp>
      <p:sp>
        <p:nvSpPr>
          <p:cNvPr id="3837" name="Google Shape;3837;g40a120c017_0_3138: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14 - </a:t>
            </a:r>
            <a:fld id="{00000000-1234-1234-1234-123412341234}" type="slidenum">
              <a:rPr lang="en-US" sz="1100" b="1" i="0" u="none">
                <a:solidFill>
                  <a:srgbClr val="000000"/>
                </a:solidFill>
                <a:latin typeface="Arial"/>
                <a:ea typeface="Arial"/>
                <a:cs typeface="Arial"/>
                <a:sym typeface="Arial"/>
              </a:rPr>
              <a:t>396</a:t>
            </a:fld>
            <a:endParaRPr/>
          </a:p>
        </p:txBody>
      </p:sp>
    </p:spTree>
    <p:extLst>
      <p:ext uri="{BB962C8B-B14F-4D97-AF65-F5344CB8AC3E}">
        <p14:creationId xmlns:p14="http://schemas.microsoft.com/office/powerpoint/2010/main" val="1986045931"/>
      </p:ext>
    </p:extLst>
  </p:cSld>
  <p:clrMapOvr>
    <a:masterClrMapping/>
  </p:clrMapOvr>
</p:notes>
</file>

<file path=ppt/notesSlides/notesSlide3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0"/>
        <p:cNvGrpSpPr/>
        <p:nvPr/>
      </p:nvGrpSpPr>
      <p:grpSpPr>
        <a:xfrm>
          <a:off x="0" y="0"/>
          <a:ext cx="0" cy="0"/>
          <a:chOff x="0" y="0"/>
          <a:chExt cx="0" cy="0"/>
        </a:xfrm>
      </p:grpSpPr>
      <p:sp>
        <p:nvSpPr>
          <p:cNvPr id="3851" name="Google Shape;3851;g40a120c017_0_3152: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852" name="Google Shape;3852;g40a120c017_0_3152: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You can copy a file or directory by using the </a:t>
            </a:r>
            <a:r>
              <a:rPr lang="en-US" sz="1800" b="0" i="0" u="none" strike="noStrike" cap="none">
                <a:latin typeface="Courier New"/>
                <a:ea typeface="Courier New"/>
                <a:cs typeface="Courier New"/>
                <a:sym typeface="Courier New"/>
              </a:rPr>
              <a:t>copy(Path, Path, CopyOption...)</a:t>
            </a:r>
            <a:r>
              <a:rPr lang="en-US" sz="1800" b="0" i="0" u="none" strike="noStrike" cap="none"/>
              <a:t> method. The copy fails if the target file exists, unless the </a:t>
            </a:r>
            <a:r>
              <a:rPr lang="en-US" sz="1800" b="0" i="0" u="none" strike="noStrike" cap="none">
                <a:latin typeface="Courier New"/>
                <a:ea typeface="Courier New"/>
                <a:cs typeface="Courier New"/>
                <a:sym typeface="Courier New"/>
              </a:rPr>
              <a:t>REPLACE_EXISTING</a:t>
            </a:r>
            <a:r>
              <a:rPr lang="en-US" sz="1800" b="0" i="0" u="none" strike="noStrike" cap="none"/>
              <a:t> option is specified.</a:t>
            </a:r>
            <a:endParaRPr/>
          </a:p>
          <a:p>
            <a:pPr marL="0" marR="0" lvl="1" indent="0" algn="l" rtl="0">
              <a:spcBef>
                <a:spcPts val="0"/>
              </a:spcBef>
              <a:spcAft>
                <a:spcPts val="0"/>
              </a:spcAft>
              <a:buSzPts val="1800"/>
              <a:buFont typeface="Arial"/>
              <a:buNone/>
            </a:pPr>
            <a:r>
              <a:rPr lang="en-US" sz="1800" b="0" i="0" u="none" strike="noStrike" cap="none"/>
              <a:t>Directories can be copied. However, files inside the directory are not copied, so the new directory is empty even when the original directory contains files.</a:t>
            </a:r>
            <a:endParaRPr/>
          </a:p>
          <a:p>
            <a:pPr marL="0" marR="0" lvl="1" indent="0" algn="l" rtl="0">
              <a:spcBef>
                <a:spcPts val="0"/>
              </a:spcBef>
              <a:spcAft>
                <a:spcPts val="0"/>
              </a:spcAft>
              <a:buSzPts val="1800"/>
              <a:buFont typeface="Arial"/>
              <a:buNone/>
            </a:pPr>
            <a:r>
              <a:rPr lang="en-US" sz="1800" b="0" i="0" u="none" strike="noStrike" cap="none"/>
              <a:t>When copying a symbolic link, the target of the link is copied. If you want to copy the link itself, and not the contents of the link, specify either the </a:t>
            </a:r>
            <a:r>
              <a:rPr lang="en-US" sz="1800" b="0" i="0" u="none" strike="noStrike" cap="none">
                <a:latin typeface="Courier New"/>
                <a:ea typeface="Courier New"/>
                <a:cs typeface="Courier New"/>
                <a:sym typeface="Courier New"/>
              </a:rPr>
              <a:t>NOFOLLOW_LINKS</a:t>
            </a:r>
            <a:r>
              <a:rPr lang="en-US" sz="1800" b="0" i="0" u="none" strike="noStrike" cap="none"/>
              <a:t> or </a:t>
            </a:r>
            <a:r>
              <a:rPr lang="en-US" sz="1800" b="0" i="0" u="none" strike="noStrike" cap="none">
                <a:latin typeface="Courier New"/>
                <a:ea typeface="Courier New"/>
                <a:cs typeface="Courier New"/>
                <a:sym typeface="Courier New"/>
              </a:rPr>
              <a:t>REPLACE_EXISTING</a:t>
            </a:r>
            <a:r>
              <a:rPr lang="en-US" sz="1800" b="0" i="0" u="none" strike="noStrike" cap="none"/>
              <a:t> option.</a:t>
            </a:r>
            <a:endParaRPr/>
          </a:p>
          <a:p>
            <a:pPr marL="0" marR="0" lvl="1" indent="0" algn="l" rtl="0">
              <a:spcBef>
                <a:spcPts val="0"/>
              </a:spcBef>
              <a:spcAft>
                <a:spcPts val="0"/>
              </a:spcAft>
              <a:buSzPts val="1800"/>
              <a:buFont typeface="Arial"/>
              <a:buNone/>
            </a:pPr>
            <a:r>
              <a:rPr lang="en-US" sz="1800" b="0" i="0" u="none" strike="noStrike" cap="none"/>
              <a:t>The following </a:t>
            </a:r>
            <a:r>
              <a:rPr lang="en-US" sz="1800" b="0" i="0" u="none" strike="noStrike" cap="none">
                <a:latin typeface="Courier New"/>
                <a:ea typeface="Courier New"/>
                <a:cs typeface="Courier New"/>
                <a:sym typeface="Courier New"/>
              </a:rPr>
              <a:t>StandardCopyOption</a:t>
            </a:r>
            <a:r>
              <a:rPr lang="en-US" sz="1800" b="0" i="0" u="none" strike="noStrike" cap="none"/>
              <a:t> and </a:t>
            </a:r>
            <a:r>
              <a:rPr lang="en-US" sz="1800" b="0" i="0" u="none" strike="noStrike" cap="none">
                <a:latin typeface="Courier New"/>
                <a:ea typeface="Courier New"/>
                <a:cs typeface="Courier New"/>
                <a:sym typeface="Courier New"/>
              </a:rPr>
              <a:t>LinkOption</a:t>
            </a:r>
            <a:r>
              <a:rPr lang="en-US" sz="1800" b="0" i="0" u="none" strike="noStrike" cap="none"/>
              <a:t> enums are supported:</a:t>
            </a:r>
            <a:endParaRPr/>
          </a:p>
          <a:p>
            <a:pPr marL="0" marR="0" lvl="2" indent="0" algn="l" rtl="0">
              <a:spcBef>
                <a:spcPts val="0"/>
              </a:spcBef>
              <a:spcAft>
                <a:spcPts val="0"/>
              </a:spcAft>
              <a:buSzPts val="1800"/>
              <a:buFont typeface="Courier New"/>
              <a:buNone/>
            </a:pPr>
            <a:r>
              <a:rPr lang="en-US" sz="1800" b="1" i="0" u="none" strike="noStrike" cap="none">
                <a:latin typeface="Courier New"/>
                <a:ea typeface="Courier New"/>
                <a:cs typeface="Courier New"/>
                <a:sym typeface="Courier New"/>
              </a:rPr>
              <a:t>REPLACE_EXISTING</a:t>
            </a:r>
            <a:r>
              <a:rPr lang="en-US" sz="1800" b="1" i="0" u="none" strike="noStrike" cap="none"/>
              <a:t>:</a:t>
            </a:r>
            <a:r>
              <a:rPr lang="en-US" sz="1800" b="0" i="0" u="none" strike="noStrike" cap="none"/>
              <a:t> Performs the copy even when the target file already exists. If the target is a symbolic link, the link itself is copied (and not the target of the link). If the target is a non-empty directory, the copy fails with the </a:t>
            </a:r>
            <a:r>
              <a:rPr lang="en-US" sz="1800" b="0" i="0" u="none" strike="noStrike" cap="none">
                <a:latin typeface="Courier New"/>
                <a:ea typeface="Courier New"/>
                <a:cs typeface="Courier New"/>
                <a:sym typeface="Courier New"/>
              </a:rPr>
              <a:t>FileAlreadyExistsException</a:t>
            </a:r>
            <a:r>
              <a:rPr lang="en-US" sz="1800" b="0" i="0" u="none" strike="noStrike" cap="none"/>
              <a:t> exception.</a:t>
            </a:r>
            <a:endParaRPr/>
          </a:p>
          <a:p>
            <a:pPr marL="0" marR="0" lvl="2" indent="0" algn="l" rtl="0">
              <a:spcBef>
                <a:spcPts val="0"/>
              </a:spcBef>
              <a:spcAft>
                <a:spcPts val="0"/>
              </a:spcAft>
              <a:buSzPts val="1800"/>
              <a:buFont typeface="Courier New"/>
              <a:buNone/>
            </a:pPr>
            <a:r>
              <a:rPr lang="en-US" sz="1800" b="1" i="0" u="none" strike="noStrike" cap="none">
                <a:latin typeface="Courier New"/>
                <a:ea typeface="Courier New"/>
                <a:cs typeface="Courier New"/>
                <a:sym typeface="Courier New"/>
              </a:rPr>
              <a:t>COPY_ATTRIBUTES</a:t>
            </a:r>
            <a:r>
              <a:rPr lang="en-US" sz="1800" b="1" i="0" u="none" strike="noStrike" cap="none"/>
              <a:t>: </a:t>
            </a:r>
            <a:r>
              <a:rPr lang="en-US" sz="1800" b="0" i="0" u="none" strike="noStrike" cap="none"/>
              <a:t>Copies the file attributes associated with the file to the target file. The exact file attributes supported are file system– and platform-dependent, but last-modified-time is supported across platforms and is copied to the target file.</a:t>
            </a:r>
            <a:endParaRPr/>
          </a:p>
          <a:p>
            <a:pPr marL="0" marR="0" lvl="2" indent="0" algn="l" rtl="0">
              <a:spcBef>
                <a:spcPts val="0"/>
              </a:spcBef>
              <a:spcAft>
                <a:spcPts val="0"/>
              </a:spcAft>
              <a:buSzPts val="1800"/>
              <a:buFont typeface="Courier New"/>
              <a:buNone/>
            </a:pPr>
            <a:r>
              <a:rPr lang="en-US" sz="1800" b="1" i="0" u="none" strike="noStrike" cap="none">
                <a:latin typeface="Courier New"/>
                <a:ea typeface="Courier New"/>
                <a:cs typeface="Courier New"/>
                <a:sym typeface="Courier New"/>
              </a:rPr>
              <a:t>NOFOLLOW_LINKS</a:t>
            </a:r>
            <a:r>
              <a:rPr lang="en-US" sz="1800" b="1" i="0" u="none" strike="noStrike" cap="none"/>
              <a:t>:</a:t>
            </a:r>
            <a:r>
              <a:rPr lang="en-US" sz="1800" b="0" i="0" u="none" strike="noStrike" cap="none"/>
              <a:t> Indicates that symbolic links should not be followed. If the file to be copied is a symbolic link, the link is copied (and not the target of the link).</a:t>
            </a:r>
            <a:endParaRPr/>
          </a:p>
          <a:p>
            <a:pPr marL="0" marR="0" lvl="0" indent="0" algn="l" rtl="0">
              <a:spcBef>
                <a:spcPts val="0"/>
              </a:spcBef>
              <a:spcAft>
                <a:spcPts val="0"/>
              </a:spcAft>
              <a:buNone/>
            </a:pPr>
            <a:endParaRPr sz="1800" b="0" i="0" u="none" strike="noStrike" cap="none"/>
          </a:p>
        </p:txBody>
      </p:sp>
      <p:sp>
        <p:nvSpPr>
          <p:cNvPr id="3853" name="Google Shape;3853;g40a120c017_0_3152: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14 - </a:t>
            </a:r>
            <a:fld id="{00000000-1234-1234-1234-123412341234}" type="slidenum">
              <a:rPr lang="en-US" sz="1100" b="1" i="0" u="none">
                <a:solidFill>
                  <a:srgbClr val="000000"/>
                </a:solidFill>
                <a:latin typeface="Arial"/>
                <a:ea typeface="Arial"/>
                <a:cs typeface="Arial"/>
                <a:sym typeface="Arial"/>
              </a:rPr>
              <a:t>397</a:t>
            </a:fld>
            <a:endParaRPr/>
          </a:p>
        </p:txBody>
      </p:sp>
    </p:spTree>
    <p:extLst>
      <p:ext uri="{BB962C8B-B14F-4D97-AF65-F5344CB8AC3E}">
        <p14:creationId xmlns:p14="http://schemas.microsoft.com/office/powerpoint/2010/main" val="1142210656"/>
      </p:ext>
    </p:extLst>
  </p:cSld>
  <p:clrMapOvr>
    <a:masterClrMapping/>
  </p:clrMapOvr>
</p:notes>
</file>

<file path=ppt/notesSlides/notesSlide3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6"/>
        <p:cNvGrpSpPr/>
        <p:nvPr/>
      </p:nvGrpSpPr>
      <p:grpSpPr>
        <a:xfrm>
          <a:off x="0" y="0"/>
          <a:ext cx="0" cy="0"/>
          <a:chOff x="0" y="0"/>
          <a:chExt cx="0" cy="0"/>
        </a:xfrm>
      </p:grpSpPr>
      <p:sp>
        <p:nvSpPr>
          <p:cNvPr id="3867" name="Google Shape;3867;g40a120c017_0_3166: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868" name="Google Shape;3868;g40a120c017_0_3166: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Guidelines for moves:</a:t>
            </a:r>
            <a:endParaRPr/>
          </a:p>
          <a:p>
            <a:pPr marL="0" marR="0" lvl="2" indent="0" algn="l" rtl="0">
              <a:spcBef>
                <a:spcPts val="0"/>
              </a:spcBef>
              <a:spcAft>
                <a:spcPts val="0"/>
              </a:spcAft>
              <a:buSzPts val="1800"/>
              <a:buFont typeface="Arial"/>
              <a:buNone/>
            </a:pPr>
            <a:r>
              <a:rPr lang="en-US" sz="1800" b="0" i="0" u="none" strike="noStrike" cap="none"/>
              <a:t>If the target path is a directory and that directory is empty, the move succeeds if </a:t>
            </a:r>
            <a:r>
              <a:rPr lang="en-US" sz="1800" b="0" i="0" u="none" strike="noStrike" cap="none">
                <a:latin typeface="Courier New"/>
                <a:ea typeface="Courier New"/>
                <a:cs typeface="Courier New"/>
                <a:sym typeface="Courier New"/>
              </a:rPr>
              <a:t>REPLACE_EXISTING</a:t>
            </a:r>
            <a:r>
              <a:rPr lang="en-US" sz="1800" b="0" i="0" u="none" strike="noStrike" cap="none"/>
              <a:t> is set.</a:t>
            </a:r>
            <a:endParaRPr/>
          </a:p>
          <a:p>
            <a:pPr marL="0" marR="0" lvl="2" indent="0" algn="l" rtl="0">
              <a:spcBef>
                <a:spcPts val="0"/>
              </a:spcBef>
              <a:spcAft>
                <a:spcPts val="0"/>
              </a:spcAft>
              <a:buSzPts val="1800"/>
              <a:buFont typeface="Arial"/>
              <a:buNone/>
            </a:pPr>
            <a:r>
              <a:rPr lang="en-US" sz="1800" b="0" i="0" u="none" strike="noStrike" cap="none"/>
              <a:t>If the target directory does not exist, the move succeeds. Essentially, this is a rename of the directory.</a:t>
            </a:r>
            <a:endParaRPr/>
          </a:p>
          <a:p>
            <a:pPr marL="0" marR="0" lvl="2" indent="0" algn="l" rtl="0">
              <a:spcBef>
                <a:spcPts val="0"/>
              </a:spcBef>
              <a:spcAft>
                <a:spcPts val="0"/>
              </a:spcAft>
              <a:buSzPts val="1800"/>
              <a:buFont typeface="Arial"/>
              <a:buNone/>
            </a:pPr>
            <a:r>
              <a:rPr lang="en-US" sz="1800" b="0" i="0" u="none" strike="noStrike" cap="none"/>
              <a:t>If the target directory exists and is not empty, a </a:t>
            </a:r>
            <a:r>
              <a:rPr lang="en-US" sz="1800" b="0" i="0" u="none" strike="noStrike" cap="none">
                <a:latin typeface="Courier New"/>
                <a:ea typeface="Courier New"/>
                <a:cs typeface="Courier New"/>
                <a:sym typeface="Courier New"/>
              </a:rPr>
              <a:t>DirectoryNotEmptyException</a:t>
            </a:r>
            <a:r>
              <a:rPr lang="en-US" sz="1800" b="0" i="0" u="none" strike="noStrike" cap="none"/>
              <a:t> is thrown.</a:t>
            </a:r>
            <a:endParaRPr/>
          </a:p>
          <a:p>
            <a:pPr marL="0" marR="0" lvl="2" indent="0" algn="l" rtl="0">
              <a:spcBef>
                <a:spcPts val="0"/>
              </a:spcBef>
              <a:spcAft>
                <a:spcPts val="0"/>
              </a:spcAft>
              <a:buSzPts val="1800"/>
              <a:buFont typeface="Arial"/>
              <a:buNone/>
            </a:pPr>
            <a:r>
              <a:rPr lang="en-US" sz="1800" b="0" i="0" u="none" strike="noStrike" cap="none"/>
              <a:t>If the source is a file and the target is a directory that exists, and </a:t>
            </a:r>
            <a:r>
              <a:rPr lang="en-US" sz="1800" b="0" i="0" u="none" strike="noStrike" cap="none">
                <a:latin typeface="Courier New"/>
                <a:ea typeface="Courier New"/>
                <a:cs typeface="Courier New"/>
                <a:sym typeface="Courier New"/>
              </a:rPr>
              <a:t>REPLACE_EXISTING</a:t>
            </a:r>
            <a:r>
              <a:rPr lang="en-US" sz="1800" b="0" i="0" u="none" strike="noStrike" cap="none"/>
              <a:t> is set, the move will rename the file to the intended directory name.</a:t>
            </a:r>
            <a:endParaRPr/>
          </a:p>
          <a:p>
            <a:pPr marL="0" marR="0" lvl="1" indent="0" algn="l" rtl="0">
              <a:spcBef>
                <a:spcPts val="0"/>
              </a:spcBef>
              <a:spcAft>
                <a:spcPts val="0"/>
              </a:spcAft>
              <a:buSzPts val="1800"/>
              <a:buFont typeface="Arial"/>
              <a:buNone/>
            </a:pPr>
            <a:r>
              <a:rPr lang="en-US" sz="1800" b="0" i="0" u="none" strike="noStrike" cap="none"/>
              <a:t>To move a directory containing files to another directory, essentially you need to recursively copy the contents of the directory, and then delete the old directory.</a:t>
            </a:r>
            <a:endParaRPr/>
          </a:p>
          <a:p>
            <a:pPr marL="0" marR="0" lvl="1" indent="0" algn="l" rtl="0">
              <a:spcBef>
                <a:spcPts val="0"/>
              </a:spcBef>
              <a:spcAft>
                <a:spcPts val="0"/>
              </a:spcAft>
              <a:buSzPts val="1800"/>
              <a:buFont typeface="Arial"/>
              <a:buNone/>
            </a:pPr>
            <a:r>
              <a:rPr lang="en-US" sz="1800" b="0" i="0" u="none" strike="noStrike" cap="none"/>
              <a:t>You can also perform the move as an atomic file operation using </a:t>
            </a:r>
            <a:r>
              <a:rPr lang="en-US" sz="1800" b="0" i="0" u="none" strike="noStrike" cap="none">
                <a:latin typeface="Courier New"/>
                <a:ea typeface="Courier New"/>
                <a:cs typeface="Courier New"/>
                <a:sym typeface="Courier New"/>
              </a:rPr>
              <a:t>ATOMIC_MOVE</a:t>
            </a:r>
            <a:r>
              <a:rPr lang="en-US" sz="1800" b="0" i="0" u="none" strike="noStrike" cap="none"/>
              <a:t>.</a:t>
            </a:r>
            <a:endParaRPr/>
          </a:p>
          <a:p>
            <a:pPr marL="0" marR="0" lvl="2" indent="0" algn="l" rtl="0">
              <a:spcBef>
                <a:spcPts val="0"/>
              </a:spcBef>
              <a:spcAft>
                <a:spcPts val="0"/>
              </a:spcAft>
              <a:buSzPts val="1800"/>
              <a:buFont typeface="Arial"/>
              <a:buNone/>
            </a:pPr>
            <a:r>
              <a:rPr lang="en-US" sz="1800" b="0" i="0" u="none" strike="noStrike" cap="none"/>
              <a:t>If the file system does not support an atomic move, an exception is thrown. With an </a:t>
            </a:r>
            <a:r>
              <a:rPr lang="en-US" sz="1800" b="0" i="0" u="none" strike="noStrike" cap="none">
                <a:latin typeface="Courier New"/>
                <a:ea typeface="Courier New"/>
                <a:cs typeface="Courier New"/>
                <a:sym typeface="Courier New"/>
              </a:rPr>
              <a:t>ATOMIC_MOVE</a:t>
            </a:r>
            <a:r>
              <a:rPr lang="en-US" sz="1800" b="0" i="0" u="none" strike="noStrike" cap="none"/>
              <a:t> you can move a file into a directory and be guaranteed that any process watching the directory accesses a complete file.</a:t>
            </a:r>
            <a:endParaRPr/>
          </a:p>
          <a:p>
            <a:pPr marL="0" marR="0" lvl="0" indent="0" algn="l" rtl="0">
              <a:spcBef>
                <a:spcPts val="0"/>
              </a:spcBef>
              <a:spcAft>
                <a:spcPts val="0"/>
              </a:spcAft>
              <a:buNone/>
            </a:pPr>
            <a:endParaRPr sz="1800" b="0" i="0" u="none" strike="noStrike" cap="none"/>
          </a:p>
        </p:txBody>
      </p:sp>
      <p:sp>
        <p:nvSpPr>
          <p:cNvPr id="3869" name="Google Shape;3869;g40a120c017_0_3166: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14 - </a:t>
            </a:r>
            <a:fld id="{00000000-1234-1234-1234-123412341234}" type="slidenum">
              <a:rPr lang="en-US" sz="1100" b="1" i="0" u="none">
                <a:solidFill>
                  <a:srgbClr val="000000"/>
                </a:solidFill>
                <a:latin typeface="Arial"/>
                <a:ea typeface="Arial"/>
                <a:cs typeface="Arial"/>
                <a:sym typeface="Arial"/>
              </a:rPr>
              <a:t>398</a:t>
            </a:fld>
            <a:endParaRPr/>
          </a:p>
        </p:txBody>
      </p:sp>
    </p:spTree>
    <p:extLst>
      <p:ext uri="{BB962C8B-B14F-4D97-AF65-F5344CB8AC3E}">
        <p14:creationId xmlns:p14="http://schemas.microsoft.com/office/powerpoint/2010/main" val="1078393510"/>
      </p:ext>
    </p:extLst>
  </p:cSld>
  <p:clrMapOvr>
    <a:masterClrMapping/>
  </p:clrMapOvr>
</p:notes>
</file>

<file path=ppt/notesSlides/notesSlide3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3"/>
        <p:cNvGrpSpPr/>
        <p:nvPr/>
      </p:nvGrpSpPr>
      <p:grpSpPr>
        <a:xfrm>
          <a:off x="0" y="0"/>
          <a:ext cx="0" cy="0"/>
          <a:chOff x="0" y="0"/>
          <a:chExt cx="0" cy="0"/>
        </a:xfrm>
      </p:grpSpPr>
      <p:sp>
        <p:nvSpPr>
          <p:cNvPr id="3884" name="Google Shape;3884;g40a120c017_0_3181: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885" name="Google Shape;3885;g40a120c017_0_3181: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None/>
            </a:pPr>
            <a:endParaRPr sz="1800" b="0" i="0" u="none" strike="noStrike" cap="none"/>
          </a:p>
        </p:txBody>
      </p:sp>
      <p:sp>
        <p:nvSpPr>
          <p:cNvPr id="3886" name="Google Shape;3886;g40a120c017_0_3181: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14 - </a:t>
            </a:r>
            <a:fld id="{00000000-1234-1234-1234-123412341234}" type="slidenum">
              <a:rPr lang="en-US" sz="1100" b="1" i="0" u="none">
                <a:solidFill>
                  <a:srgbClr val="000000"/>
                </a:solidFill>
                <a:latin typeface="Arial"/>
                <a:ea typeface="Arial"/>
                <a:cs typeface="Arial"/>
                <a:sym typeface="Arial"/>
              </a:rPr>
              <a:t>399</a:t>
            </a:fld>
            <a:endParaRPr/>
          </a:p>
        </p:txBody>
      </p:sp>
    </p:spTree>
    <p:extLst>
      <p:ext uri="{BB962C8B-B14F-4D97-AF65-F5344CB8AC3E}">
        <p14:creationId xmlns:p14="http://schemas.microsoft.com/office/powerpoint/2010/main" val="3734846724"/>
      </p:ext>
    </p:extLst>
  </p:cSld>
  <p:clrMapOvr>
    <a:masterClrMapping/>
  </p:clrMapOvr>
</p:notes>
</file>

<file path=ppt/notesSlides/notesSlide3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2"/>
        <p:cNvGrpSpPr/>
        <p:nvPr/>
      </p:nvGrpSpPr>
      <p:grpSpPr>
        <a:xfrm>
          <a:off x="0" y="0"/>
          <a:ext cx="0" cy="0"/>
          <a:chOff x="0" y="0"/>
          <a:chExt cx="0" cy="0"/>
        </a:xfrm>
      </p:grpSpPr>
      <p:sp>
        <p:nvSpPr>
          <p:cNvPr id="3893" name="Google Shape;3893;g40a120c017_0_3188: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894" name="Google Shape;3894;g40a120c017_0_3188: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None/>
            </a:pPr>
            <a:endParaRPr sz="1800" b="0" i="0" u="none" strike="noStrike" cap="none"/>
          </a:p>
        </p:txBody>
      </p:sp>
      <p:sp>
        <p:nvSpPr>
          <p:cNvPr id="3895" name="Google Shape;3895;g40a120c017_0_3188: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14 - </a:t>
            </a:r>
            <a:fld id="{00000000-1234-1234-1234-123412341234}" type="slidenum">
              <a:rPr lang="en-US" sz="1100" b="1" i="0" u="none">
                <a:solidFill>
                  <a:srgbClr val="000000"/>
                </a:solidFill>
                <a:latin typeface="Arial"/>
                <a:ea typeface="Arial"/>
                <a:cs typeface="Arial"/>
                <a:sym typeface="Arial"/>
              </a:rPr>
              <a:t>400</a:t>
            </a:fld>
            <a:endParaRPr/>
          </a:p>
        </p:txBody>
      </p:sp>
    </p:spTree>
    <p:extLst>
      <p:ext uri="{BB962C8B-B14F-4D97-AF65-F5344CB8AC3E}">
        <p14:creationId xmlns:p14="http://schemas.microsoft.com/office/powerpoint/2010/main" val="31687466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7650" name="Notes Placeholder 5"/>
          <p:cNvSpPr>
            <a:spLocks noGrp="1"/>
          </p:cNvSpPr>
          <p:nvPr/>
        </p:nvSpPr>
        <p:spPr bwMode="auto">
          <a:xfrm>
            <a:off x="547688" y="5278438"/>
            <a:ext cx="5942012" cy="3198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914" tIns="12914" rIns="12914" bIns="12914"/>
          <a:lstStyle>
            <a:lvl1pPr defTabSz="439738" eaLnBrk="0" hangingPunct="0">
              <a:defRPr>
                <a:solidFill>
                  <a:schemeClr val="tx1"/>
                </a:solidFill>
                <a:latin typeface="Arial" panose="020B0604020202020204" pitchFamily="34" charset="0"/>
                <a:cs typeface="Arial" panose="020B0604020202020204" pitchFamily="34" charset="0"/>
              </a:defRPr>
            </a:lvl1pPr>
            <a:lvl2pPr marL="742950" indent="-285750" defTabSz="439738" eaLnBrk="0" hangingPunct="0">
              <a:defRPr>
                <a:solidFill>
                  <a:schemeClr val="tx1"/>
                </a:solidFill>
                <a:latin typeface="Arial" panose="020B0604020202020204" pitchFamily="34" charset="0"/>
                <a:cs typeface="Arial" panose="020B0604020202020204" pitchFamily="34" charset="0"/>
              </a:defRPr>
            </a:lvl2pPr>
            <a:lvl3pPr marL="1143000" indent="-228600" defTabSz="439738" eaLnBrk="0" hangingPunct="0">
              <a:defRPr>
                <a:solidFill>
                  <a:schemeClr val="tx1"/>
                </a:solidFill>
                <a:latin typeface="Arial" panose="020B0604020202020204" pitchFamily="34" charset="0"/>
                <a:cs typeface="Arial" panose="020B0604020202020204" pitchFamily="34" charset="0"/>
              </a:defRPr>
            </a:lvl3pPr>
            <a:lvl4pPr marL="1600200" indent="-228600" defTabSz="439738" eaLnBrk="0" hangingPunct="0">
              <a:defRPr>
                <a:solidFill>
                  <a:schemeClr val="tx1"/>
                </a:solidFill>
                <a:latin typeface="Arial" panose="020B0604020202020204" pitchFamily="34" charset="0"/>
                <a:cs typeface="Arial" panose="020B0604020202020204" pitchFamily="34" charset="0"/>
              </a:defRPr>
            </a:lvl4pPr>
            <a:lvl5pPr marL="2057400" indent="-228600" defTabSz="439738" eaLnBrk="0" hangingPunct="0">
              <a:defRPr>
                <a:solidFill>
                  <a:schemeClr val="tx1"/>
                </a:solidFill>
                <a:latin typeface="Arial" panose="020B0604020202020204" pitchFamily="34" charset="0"/>
                <a:cs typeface="Arial" panose="020B0604020202020204" pitchFamily="34" charset="0"/>
              </a:defRPr>
            </a:lvl5pPr>
            <a:lvl6pPr marL="2514600" indent="-228600" defTabSz="43973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43973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43973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43973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spcBef>
                <a:spcPts val="388"/>
              </a:spcBef>
              <a:buSzPct val="100000"/>
            </a:pPr>
            <a:endParaRPr lang="" altLang="" sz="1200" b="1"/>
          </a:p>
        </p:txBody>
      </p:sp>
      <p:sp>
        <p:nvSpPr>
          <p:cNvPr id="27651" name="Footer Placeholder 5"/>
          <p:cNvSpPr>
            <a:spLocks noGrp="1"/>
          </p:cNvSpPr>
          <p:nvPr>
            <p:ph type="ftr" sz="quarter" idx="4"/>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it-IT" altLang=""/>
              <a:t>Java SE 8 Programming   1 - </a:t>
            </a:r>
            <a:fld id="{1537723F-C001-43FC-B9F5-681A9FA33679}" type="slidenum">
              <a:rPr lang="en-US" altLang="" smtClean="0"/>
              <a:pPr eaLnBrk="1" hangingPunct="1"/>
              <a:t>5</a:t>
            </a:fld>
            <a:endParaRPr lang="en-US" altLang=""/>
          </a:p>
        </p:txBody>
      </p:sp>
      <p:sp>
        <p:nvSpPr>
          <p:cNvPr id="27652" name="Slide Image Placeholder 5"/>
          <p:cNvSpPr>
            <a:spLocks noGrp="1" noRot="1" noChangeAspect="1" noTextEdit="1"/>
          </p:cNvSpPr>
          <p:nvPr>
            <p:ph type="sldImg"/>
          </p:nvPr>
        </p:nvSpPr>
        <p:spPr>
          <a:xfrm>
            <a:off x="477838" y="463550"/>
            <a:ext cx="6035675" cy="4525963"/>
          </a:xfrm>
          <a:ln/>
        </p:spPr>
      </p:sp>
      <p:sp>
        <p:nvSpPr>
          <p:cNvPr id="27653" name="Notes Placeholder 6"/>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 altLang=""/>
          </a:p>
        </p:txBody>
      </p:sp>
    </p:spTree>
    <p:extLst>
      <p:ext uri="{BB962C8B-B14F-4D97-AF65-F5344CB8AC3E}">
        <p14:creationId xmlns:p14="http://schemas.microsoft.com/office/powerpoint/2010/main" val="199020455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p22: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61" name="Google Shape;261;p22:notes"/>
          <p:cNvSpPr txBox="1">
            <a:spLocks noGrp="1"/>
          </p:cNvSpPr>
          <p:nvPr>
            <p:ph type="body" idx="1"/>
          </p:nvPr>
        </p:nvSpPr>
        <p:spPr>
          <a:xfrm>
            <a:off x="547687" y="5278437"/>
            <a:ext cx="5942012" cy="3198812"/>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A Java class is often used to store or represent data for the construct that the class represents. For example, you could create a model (a programmatic representation) of an Employee. An </a:t>
            </a:r>
            <a:r>
              <a:rPr lang="en-US" sz="1800" b="0" i="0" u="none" strike="noStrike" cap="none">
                <a:latin typeface="Courier New"/>
                <a:ea typeface="Courier New"/>
                <a:cs typeface="Courier New"/>
                <a:sym typeface="Courier New"/>
              </a:rPr>
              <a:t>Employee</a:t>
            </a:r>
            <a:r>
              <a:rPr lang="en-US" sz="1800" b="0" i="0" u="none" strike="noStrike" cap="none"/>
              <a:t> object defined by using this model contains values for </a:t>
            </a:r>
            <a:r>
              <a:rPr lang="en-US" sz="1800" b="0" i="0" u="none" strike="noStrike" cap="none">
                <a:latin typeface="Courier New"/>
                <a:ea typeface="Courier New"/>
                <a:cs typeface="Courier New"/>
                <a:sym typeface="Courier New"/>
              </a:rPr>
              <a:t>empId</a:t>
            </a:r>
            <a:r>
              <a:rPr lang="en-US" sz="1800" b="0" i="0" u="none" strike="noStrike" cap="none"/>
              <a:t>, </a:t>
            </a:r>
            <a:r>
              <a:rPr lang="en-US" sz="1800" b="0" i="0" u="none" strike="noStrike" cap="none">
                <a:latin typeface="Courier New"/>
                <a:ea typeface="Courier New"/>
                <a:cs typeface="Courier New"/>
                <a:sym typeface="Courier New"/>
              </a:rPr>
              <a:t>name</a:t>
            </a:r>
            <a:r>
              <a:rPr lang="en-US" sz="1800" b="0" i="0" u="none" strike="noStrike" cap="none"/>
              <a:t>, Social Security Number (</a:t>
            </a:r>
            <a:r>
              <a:rPr lang="en-US" sz="1800" b="0" i="0" u="none" strike="noStrike" cap="none">
                <a:latin typeface="Courier New"/>
                <a:ea typeface="Courier New"/>
                <a:cs typeface="Courier New"/>
                <a:sym typeface="Courier New"/>
              </a:rPr>
              <a:t>ssn</a:t>
            </a:r>
            <a:r>
              <a:rPr lang="en-US" sz="1800" b="0" i="0" u="none" strike="noStrike" cap="none"/>
              <a:t>), and </a:t>
            </a:r>
            <a:r>
              <a:rPr lang="en-US" sz="1800" b="0" i="0" u="none" strike="noStrike" cap="none">
                <a:latin typeface="Courier New"/>
                <a:ea typeface="Courier New"/>
                <a:cs typeface="Courier New"/>
                <a:sym typeface="Courier New"/>
              </a:rPr>
              <a:t>salary</a:t>
            </a:r>
            <a:r>
              <a:rPr lang="en-US" sz="1800" b="0" i="0" u="none" strike="noStrike" cap="none"/>
              <a:t>.</a:t>
            </a:r>
            <a:endParaRPr/>
          </a:p>
          <a:p>
            <a:pPr marL="0" marR="0" lvl="1" indent="0" algn="l" rtl="0">
              <a:spcBef>
                <a:spcPts val="0"/>
              </a:spcBef>
              <a:spcAft>
                <a:spcPts val="0"/>
              </a:spcAft>
              <a:buSzPts val="1800"/>
              <a:buFont typeface="Arial"/>
              <a:buNone/>
            </a:pPr>
            <a:r>
              <a:rPr lang="en-US" sz="1800" b="0" i="0" u="none" strike="noStrike" cap="none"/>
              <a:t>A constructor is used to create an instance of a class. Unlike methods, constructors do not declare a return type, and are declared with the same name as their class. Constructors can take arguments and you can declare more than one constructor.</a:t>
            </a:r>
            <a:endParaRPr/>
          </a:p>
        </p:txBody>
      </p:sp>
      <p:sp>
        <p:nvSpPr>
          <p:cNvPr id="262" name="Google Shape;262;p22:notes"/>
          <p:cNvSpPr txBox="1"/>
          <p:nvPr/>
        </p:nvSpPr>
        <p:spPr>
          <a:xfrm>
            <a:off x="457200" y="8791575"/>
            <a:ext cx="607695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2 - </a:t>
            </a:r>
            <a:fld id="{00000000-1234-1234-1234-123412341234}" type="slidenum">
              <a:rPr lang="en-US" sz="1100" b="1" i="0" u="none">
                <a:solidFill>
                  <a:srgbClr val="000000"/>
                </a:solidFill>
                <a:latin typeface="Arial"/>
                <a:ea typeface="Arial"/>
                <a:cs typeface="Arial"/>
                <a:sym typeface="Arial"/>
              </a:rPr>
              <a:t>41</a:t>
            </a:fld>
            <a:endParaRPr/>
          </a:p>
        </p:txBody>
      </p:sp>
    </p:spTree>
    <p:extLst>
      <p:ext uri="{BB962C8B-B14F-4D97-AF65-F5344CB8AC3E}">
        <p14:creationId xmlns:p14="http://schemas.microsoft.com/office/powerpoint/2010/main" val="4116496645"/>
      </p:ext>
    </p:extLst>
  </p:cSld>
  <p:clrMapOvr>
    <a:masterClrMapping/>
  </p:clrMapOvr>
</p:notes>
</file>

<file path=ppt/notesSlides/notesSlide4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1"/>
        <p:cNvGrpSpPr/>
        <p:nvPr/>
      </p:nvGrpSpPr>
      <p:grpSpPr>
        <a:xfrm>
          <a:off x="0" y="0"/>
          <a:ext cx="0" cy="0"/>
          <a:chOff x="0" y="0"/>
          <a:chExt cx="0" cy="0"/>
        </a:xfrm>
      </p:grpSpPr>
      <p:sp>
        <p:nvSpPr>
          <p:cNvPr id="3902" name="Google Shape;3902;g40a120c017_0_3195: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903" name="Google Shape;3903;g40a120c017_0_3195: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None/>
            </a:pPr>
            <a:endParaRPr sz="1800" b="0" i="0" u="none" strike="noStrike" cap="none"/>
          </a:p>
        </p:txBody>
      </p:sp>
      <p:sp>
        <p:nvSpPr>
          <p:cNvPr id="3904" name="Google Shape;3904;g40a120c017_0_3195: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14 - </a:t>
            </a:r>
            <a:fld id="{00000000-1234-1234-1234-123412341234}" type="slidenum">
              <a:rPr lang="en-US" sz="1100" b="1" i="0" u="none">
                <a:solidFill>
                  <a:srgbClr val="000000"/>
                </a:solidFill>
                <a:latin typeface="Arial"/>
                <a:ea typeface="Arial"/>
                <a:cs typeface="Arial"/>
                <a:sym typeface="Arial"/>
              </a:rPr>
              <a:t>401</a:t>
            </a:fld>
            <a:endParaRPr/>
          </a:p>
        </p:txBody>
      </p:sp>
    </p:spTree>
    <p:extLst>
      <p:ext uri="{BB962C8B-B14F-4D97-AF65-F5344CB8AC3E}">
        <p14:creationId xmlns:p14="http://schemas.microsoft.com/office/powerpoint/2010/main" val="1312215237"/>
      </p:ext>
    </p:extLst>
  </p:cSld>
  <p:clrMapOvr>
    <a:masterClrMapping/>
  </p:clrMapOvr>
</p:notes>
</file>

<file path=ppt/notesSlides/notesSlide4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0"/>
        <p:cNvGrpSpPr/>
        <p:nvPr/>
      </p:nvGrpSpPr>
      <p:grpSpPr>
        <a:xfrm>
          <a:off x="0" y="0"/>
          <a:ext cx="0" cy="0"/>
          <a:chOff x="0" y="0"/>
          <a:chExt cx="0" cy="0"/>
        </a:xfrm>
      </p:grpSpPr>
      <p:sp>
        <p:nvSpPr>
          <p:cNvPr id="3911" name="Google Shape;3911;g40a120c017_0_3202: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912" name="Google Shape;3912;g40a120c017_0_3202: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None/>
            </a:pPr>
            <a:endParaRPr sz="1800" b="0" i="0" u="none" strike="noStrike" cap="none"/>
          </a:p>
        </p:txBody>
      </p:sp>
      <p:sp>
        <p:nvSpPr>
          <p:cNvPr id="3913" name="Google Shape;3913;g40a120c017_0_3202: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14 - </a:t>
            </a:r>
            <a:fld id="{00000000-1234-1234-1234-123412341234}" type="slidenum">
              <a:rPr lang="en-US" sz="1100" b="1" i="0" u="none">
                <a:solidFill>
                  <a:srgbClr val="000000"/>
                </a:solidFill>
                <a:latin typeface="Arial"/>
                <a:ea typeface="Arial"/>
                <a:cs typeface="Arial"/>
                <a:sym typeface="Arial"/>
              </a:rPr>
              <a:t>402</a:t>
            </a:fld>
            <a:endParaRPr/>
          </a:p>
        </p:txBody>
      </p:sp>
    </p:spTree>
    <p:extLst>
      <p:ext uri="{BB962C8B-B14F-4D97-AF65-F5344CB8AC3E}">
        <p14:creationId xmlns:p14="http://schemas.microsoft.com/office/powerpoint/2010/main" val="2846622865"/>
      </p:ext>
    </p:extLst>
  </p:cSld>
  <p:clrMapOvr>
    <a:masterClrMapping/>
  </p:clrMapOvr>
</p:notes>
</file>

<file path=ppt/notesSlides/notesSlide4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9"/>
        <p:cNvGrpSpPr/>
        <p:nvPr/>
      </p:nvGrpSpPr>
      <p:grpSpPr>
        <a:xfrm>
          <a:off x="0" y="0"/>
          <a:ext cx="0" cy="0"/>
          <a:chOff x="0" y="0"/>
          <a:chExt cx="0" cy="0"/>
        </a:xfrm>
      </p:grpSpPr>
      <p:sp>
        <p:nvSpPr>
          <p:cNvPr id="3920" name="Google Shape;3920;g40a120c017_0_3209: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921" name="Google Shape;3921;g40a120c017_0_3209: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None/>
            </a:pPr>
            <a:endParaRPr sz="1800" b="0" i="0" u="none" strike="noStrike" cap="none"/>
          </a:p>
        </p:txBody>
      </p:sp>
      <p:sp>
        <p:nvSpPr>
          <p:cNvPr id="3922" name="Google Shape;3922;g40a120c017_0_3209: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14 - </a:t>
            </a:r>
            <a:fld id="{00000000-1234-1234-1234-123412341234}" type="slidenum">
              <a:rPr lang="en-US" sz="1100" b="1" i="0" u="none">
                <a:solidFill>
                  <a:srgbClr val="000000"/>
                </a:solidFill>
                <a:latin typeface="Arial"/>
                <a:ea typeface="Arial"/>
                <a:cs typeface="Arial"/>
                <a:sym typeface="Arial"/>
              </a:rPr>
              <a:t>403</a:t>
            </a:fld>
            <a:endParaRPr/>
          </a:p>
        </p:txBody>
      </p:sp>
    </p:spTree>
    <p:extLst>
      <p:ext uri="{BB962C8B-B14F-4D97-AF65-F5344CB8AC3E}">
        <p14:creationId xmlns:p14="http://schemas.microsoft.com/office/powerpoint/2010/main" val="1174305969"/>
      </p:ext>
    </p:extLst>
  </p:cSld>
  <p:clrMapOvr>
    <a:masterClrMapping/>
  </p:clrMapOvr>
</p:notes>
</file>

<file path=ppt/notesSlides/notesSlide4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8"/>
        <p:cNvGrpSpPr/>
        <p:nvPr/>
      </p:nvGrpSpPr>
      <p:grpSpPr>
        <a:xfrm>
          <a:off x="0" y="0"/>
          <a:ext cx="0" cy="0"/>
          <a:chOff x="0" y="0"/>
          <a:chExt cx="0" cy="0"/>
        </a:xfrm>
      </p:grpSpPr>
      <p:sp>
        <p:nvSpPr>
          <p:cNvPr id="3929" name="Google Shape;3929;g40a120c017_0_3216: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930" name="Google Shape;3930;g40a120c017_0_3216: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If a program needs multiple file attributes around the same time, it can be inefficient to use methods that retrieve a single attribute. Repeatedly accessing the file system to retrieve a single attribute can adversely affect performance. For this reason, the </a:t>
            </a:r>
            <a:r>
              <a:rPr lang="en-US" sz="1800" b="0" i="0" u="none" strike="noStrike" cap="none">
                <a:latin typeface="Courier New"/>
                <a:ea typeface="Courier New"/>
                <a:cs typeface="Courier New"/>
                <a:sym typeface="Courier New"/>
              </a:rPr>
              <a:t>Files</a:t>
            </a:r>
            <a:r>
              <a:rPr lang="en-US" sz="1800" b="0" i="0" u="none" strike="noStrike" cap="none"/>
              <a:t> class provides two </a:t>
            </a:r>
            <a:r>
              <a:rPr lang="en-US" sz="1800" b="0" i="0" u="none" strike="noStrike" cap="none">
                <a:latin typeface="Courier New"/>
                <a:ea typeface="Courier New"/>
                <a:cs typeface="Courier New"/>
                <a:sym typeface="Courier New"/>
              </a:rPr>
              <a:t>readAttributes</a:t>
            </a:r>
            <a:r>
              <a:rPr lang="en-US" sz="1800" b="0" i="0" u="none" strike="noStrike" cap="none"/>
              <a:t> methods to fetch a file’s attributes in one bulk operation.</a:t>
            </a:r>
            <a:endParaRPr/>
          </a:p>
          <a:p>
            <a:pPr marL="0" marR="0" lvl="2" indent="0" algn="l" rtl="0">
              <a:spcBef>
                <a:spcPts val="0"/>
              </a:spcBef>
              <a:spcAft>
                <a:spcPts val="0"/>
              </a:spcAft>
              <a:buSzPts val="1800"/>
              <a:buFont typeface="Courier New"/>
              <a:buNone/>
            </a:pPr>
            <a:r>
              <a:rPr lang="en-US" sz="1800" b="0" i="0" u="none" strike="noStrike" cap="none">
                <a:latin typeface="Courier New"/>
                <a:ea typeface="Courier New"/>
                <a:cs typeface="Courier New"/>
                <a:sym typeface="Courier New"/>
              </a:rPr>
              <a:t>readAttributes(Path, String, LinkOption...)</a:t>
            </a:r>
            <a:endParaRPr/>
          </a:p>
          <a:p>
            <a:pPr marL="0" marR="0" lvl="2" indent="0" algn="l" rtl="0">
              <a:spcBef>
                <a:spcPts val="0"/>
              </a:spcBef>
              <a:spcAft>
                <a:spcPts val="0"/>
              </a:spcAft>
              <a:buSzPts val="1800"/>
              <a:buFont typeface="Courier New"/>
              <a:buNone/>
            </a:pPr>
            <a:r>
              <a:rPr lang="en-US" sz="1800" b="0" i="0" u="none" strike="noStrike" cap="none">
                <a:latin typeface="Courier New"/>
                <a:ea typeface="Courier New"/>
                <a:cs typeface="Courier New"/>
                <a:sym typeface="Courier New"/>
              </a:rPr>
              <a:t>readAttributes(Path, Class&lt;A&gt;, LinkOption...)</a:t>
            </a:r>
            <a:endParaRPr/>
          </a:p>
        </p:txBody>
      </p:sp>
      <p:sp>
        <p:nvSpPr>
          <p:cNvPr id="3931" name="Google Shape;3931;g40a120c017_0_3216: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14 - </a:t>
            </a:r>
            <a:fld id="{00000000-1234-1234-1234-123412341234}" type="slidenum">
              <a:rPr lang="en-US" sz="1100" b="1" i="0" u="none">
                <a:solidFill>
                  <a:srgbClr val="000000"/>
                </a:solidFill>
                <a:latin typeface="Arial"/>
                <a:ea typeface="Arial"/>
                <a:cs typeface="Arial"/>
                <a:sym typeface="Arial"/>
              </a:rPr>
              <a:t>404</a:t>
            </a:fld>
            <a:endParaRPr/>
          </a:p>
        </p:txBody>
      </p:sp>
    </p:spTree>
    <p:extLst>
      <p:ext uri="{BB962C8B-B14F-4D97-AF65-F5344CB8AC3E}">
        <p14:creationId xmlns:p14="http://schemas.microsoft.com/office/powerpoint/2010/main" val="3165504854"/>
      </p:ext>
    </p:extLst>
  </p:cSld>
  <p:clrMapOvr>
    <a:masterClrMapping/>
  </p:clrMapOvr>
</p:notes>
</file>

<file path=ppt/notesSlides/notesSlide4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6"/>
        <p:cNvGrpSpPr/>
        <p:nvPr/>
      </p:nvGrpSpPr>
      <p:grpSpPr>
        <a:xfrm>
          <a:off x="0" y="0"/>
          <a:ext cx="0" cy="0"/>
          <a:chOff x="0" y="0"/>
          <a:chExt cx="0" cy="0"/>
        </a:xfrm>
      </p:grpSpPr>
      <p:sp>
        <p:nvSpPr>
          <p:cNvPr id="3937" name="Google Shape;3937;g40a120c017_0_3222: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938" name="Google Shape;3938;g40a120c017_0_3222: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File system objects are most typically directories or files. Everyone is familiar with these objects. But some file systems also support the notion of symbolic links. A symbolic link is also referred to as a “symlink” or a “soft link.”</a:t>
            </a:r>
            <a:endParaRPr/>
          </a:p>
          <a:p>
            <a:pPr marL="0" marR="0" lvl="1" indent="0" algn="l" rtl="0">
              <a:spcBef>
                <a:spcPts val="0"/>
              </a:spcBef>
              <a:spcAft>
                <a:spcPts val="0"/>
              </a:spcAft>
              <a:buSzPts val="1800"/>
              <a:buFont typeface="Arial"/>
              <a:buNone/>
            </a:pPr>
            <a:r>
              <a:rPr lang="en-US" sz="1800" b="0" i="0" u="none" strike="noStrike" cap="none"/>
              <a:t>A symbolic link is a special file that serves as a reference to another file. A symbolic link is usually transparent to the user. Reading or writing to a symbolic link is the same as reading or writing to any other file or directory.</a:t>
            </a:r>
            <a:endParaRPr/>
          </a:p>
          <a:p>
            <a:pPr marL="0" marR="0" lvl="1" indent="0" algn="l" rtl="0">
              <a:spcBef>
                <a:spcPts val="0"/>
              </a:spcBef>
              <a:spcAft>
                <a:spcPts val="0"/>
              </a:spcAft>
              <a:buSzPts val="1800"/>
              <a:buFont typeface="Arial"/>
              <a:buNone/>
            </a:pPr>
            <a:r>
              <a:rPr lang="en-US" sz="1800" b="0" i="0" u="none" strike="noStrike" cap="none"/>
              <a:t>In the slide’s diagram, </a:t>
            </a:r>
            <a:r>
              <a:rPr lang="en-US" sz="1800" b="0" i="0" u="none" strike="noStrike" cap="none">
                <a:latin typeface="Courier New"/>
                <a:ea typeface="Courier New"/>
                <a:cs typeface="Courier New"/>
                <a:sym typeface="Courier New"/>
              </a:rPr>
              <a:t>logFile</a:t>
            </a:r>
            <a:r>
              <a:rPr lang="en-US" sz="1800" b="0" i="0" u="none" strike="noStrike" cap="none"/>
              <a:t> appears to the user to be a regular file, but it is actually a symbolic link to </a:t>
            </a:r>
            <a:r>
              <a:rPr lang="en-US" sz="1800" b="0" i="0" u="none" strike="noStrike" cap="none">
                <a:latin typeface="Courier New"/>
                <a:ea typeface="Courier New"/>
                <a:cs typeface="Courier New"/>
                <a:sym typeface="Courier New"/>
              </a:rPr>
              <a:t>dir/logs/homeLogFile</a:t>
            </a:r>
            <a:r>
              <a:rPr lang="en-US" sz="1800" b="0" i="0" u="none" strike="noStrike" cap="none"/>
              <a:t>. </a:t>
            </a:r>
            <a:r>
              <a:rPr lang="en-US" sz="1800" b="0" i="0" u="none" strike="noStrike" cap="none">
                <a:latin typeface="Courier New"/>
                <a:ea typeface="Courier New"/>
                <a:cs typeface="Courier New"/>
                <a:sym typeface="Courier New"/>
              </a:rPr>
              <a:t>homeLogFile</a:t>
            </a:r>
            <a:r>
              <a:rPr lang="en-US" sz="1800" b="0" i="0" u="none" strike="noStrike" cap="none"/>
              <a:t> is the target of the link.</a:t>
            </a:r>
            <a:endParaRPr/>
          </a:p>
        </p:txBody>
      </p:sp>
      <p:sp>
        <p:nvSpPr>
          <p:cNvPr id="3939" name="Google Shape;3939;g40a120c017_0_3222: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14 - </a:t>
            </a:r>
            <a:fld id="{00000000-1234-1234-1234-123412341234}" type="slidenum">
              <a:rPr lang="en-US" sz="1100" b="1" i="0" u="none">
                <a:solidFill>
                  <a:srgbClr val="000000"/>
                </a:solidFill>
                <a:latin typeface="Arial"/>
                <a:ea typeface="Arial"/>
                <a:cs typeface="Arial"/>
                <a:sym typeface="Arial"/>
              </a:rPr>
              <a:t>405</a:t>
            </a:fld>
            <a:endParaRPr/>
          </a:p>
        </p:txBody>
      </p:sp>
    </p:spTree>
    <p:extLst>
      <p:ext uri="{BB962C8B-B14F-4D97-AF65-F5344CB8AC3E}">
        <p14:creationId xmlns:p14="http://schemas.microsoft.com/office/powerpoint/2010/main" val="3587102910"/>
      </p:ext>
    </p:extLst>
  </p:cSld>
  <p:clrMapOvr>
    <a:masterClrMapping/>
  </p:clrMapOvr>
</p:notes>
</file>

<file path=ppt/notesSlides/notesSlide4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0"/>
        <p:cNvGrpSpPr/>
        <p:nvPr/>
      </p:nvGrpSpPr>
      <p:grpSpPr>
        <a:xfrm>
          <a:off x="0" y="0"/>
          <a:ext cx="0" cy="0"/>
          <a:chOff x="0" y="0"/>
          <a:chExt cx="0" cy="0"/>
        </a:xfrm>
      </p:grpSpPr>
      <p:sp>
        <p:nvSpPr>
          <p:cNvPr id="3971" name="Google Shape;3971;g40a120c017_0_3254: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972" name="Google Shape;3972;g40a120c017_0_3254: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None/>
            </a:pPr>
            <a:endParaRPr sz="1800" b="0" i="0" u="none" strike="noStrike" cap="none"/>
          </a:p>
        </p:txBody>
      </p:sp>
      <p:sp>
        <p:nvSpPr>
          <p:cNvPr id="3973" name="Google Shape;3973;g40a120c017_0_3254: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14 - </a:t>
            </a:r>
            <a:fld id="{00000000-1234-1234-1234-123412341234}" type="slidenum">
              <a:rPr lang="en-US" sz="1100" b="1" i="0" u="none">
                <a:solidFill>
                  <a:srgbClr val="000000"/>
                </a:solidFill>
                <a:latin typeface="Arial"/>
                <a:ea typeface="Arial"/>
                <a:cs typeface="Arial"/>
                <a:sym typeface="Arial"/>
              </a:rPr>
              <a:t>406</a:t>
            </a:fld>
            <a:endParaRPr/>
          </a:p>
        </p:txBody>
      </p:sp>
    </p:spTree>
    <p:extLst>
      <p:ext uri="{BB962C8B-B14F-4D97-AF65-F5344CB8AC3E}">
        <p14:creationId xmlns:p14="http://schemas.microsoft.com/office/powerpoint/2010/main" val="3370654006"/>
      </p:ext>
    </p:extLst>
  </p:cSld>
  <p:clrMapOvr>
    <a:masterClrMapping/>
  </p:clrMapOvr>
</p:notes>
</file>

<file path=ppt/notesSlides/notesSlide4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9"/>
        <p:cNvGrpSpPr/>
        <p:nvPr/>
      </p:nvGrpSpPr>
      <p:grpSpPr>
        <a:xfrm>
          <a:off x="0" y="0"/>
          <a:ext cx="0" cy="0"/>
          <a:chOff x="0" y="0"/>
          <a:chExt cx="0" cy="0"/>
        </a:xfrm>
      </p:grpSpPr>
      <p:sp>
        <p:nvSpPr>
          <p:cNvPr id="3980" name="Google Shape;3980;g40a120c017_0_3261: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981" name="Google Shape;3981;g40a120c017_0_3261: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None/>
            </a:pPr>
            <a:endParaRPr sz="1800" b="0" i="0" u="none" strike="noStrike" cap="none"/>
          </a:p>
        </p:txBody>
      </p:sp>
      <p:sp>
        <p:nvSpPr>
          <p:cNvPr id="3982" name="Google Shape;3982;g40a120c017_0_3261: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14 - </a:t>
            </a:r>
            <a:fld id="{00000000-1234-1234-1234-123412341234}" type="slidenum">
              <a:rPr lang="en-US" sz="1100" b="1" i="0" u="none">
                <a:solidFill>
                  <a:srgbClr val="000000"/>
                </a:solidFill>
                <a:latin typeface="Arial"/>
                <a:ea typeface="Arial"/>
                <a:cs typeface="Arial"/>
                <a:sym typeface="Arial"/>
              </a:rPr>
              <a:t>407</a:t>
            </a:fld>
            <a:endParaRPr/>
          </a:p>
        </p:txBody>
      </p:sp>
    </p:spTree>
    <p:extLst>
      <p:ext uri="{BB962C8B-B14F-4D97-AF65-F5344CB8AC3E}">
        <p14:creationId xmlns:p14="http://schemas.microsoft.com/office/powerpoint/2010/main" val="3921952329"/>
      </p:ext>
    </p:extLst>
  </p:cSld>
  <p:clrMapOvr>
    <a:masterClrMapping/>
  </p:clrMapOvr>
</p:notes>
</file>

<file path=ppt/notesSlides/notesSlide4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8"/>
        <p:cNvGrpSpPr/>
        <p:nvPr/>
      </p:nvGrpSpPr>
      <p:grpSpPr>
        <a:xfrm>
          <a:off x="0" y="0"/>
          <a:ext cx="0" cy="0"/>
          <a:chOff x="0" y="0"/>
          <a:chExt cx="0" cy="0"/>
        </a:xfrm>
      </p:grpSpPr>
      <p:sp>
        <p:nvSpPr>
          <p:cNvPr id="3989" name="Google Shape;3989;g40a120c017_0_3268: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990" name="Google Shape;3990;g40a120c017_0_3268: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None/>
            </a:pPr>
            <a:endParaRPr sz="1800" b="0" i="0" u="none" strike="noStrike" cap="none"/>
          </a:p>
        </p:txBody>
      </p:sp>
      <p:sp>
        <p:nvSpPr>
          <p:cNvPr id="3991" name="Google Shape;3991;g40a120c017_0_3268: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14 - </a:t>
            </a:r>
            <a:fld id="{00000000-1234-1234-1234-123412341234}" type="slidenum">
              <a:rPr lang="en-US" sz="1100" b="1" i="0" u="none">
                <a:solidFill>
                  <a:srgbClr val="000000"/>
                </a:solidFill>
                <a:latin typeface="Arial"/>
                <a:ea typeface="Arial"/>
                <a:cs typeface="Arial"/>
                <a:sym typeface="Arial"/>
              </a:rPr>
              <a:t>408</a:t>
            </a:fld>
            <a:endParaRPr/>
          </a:p>
        </p:txBody>
      </p:sp>
    </p:spTree>
    <p:extLst>
      <p:ext uri="{BB962C8B-B14F-4D97-AF65-F5344CB8AC3E}">
        <p14:creationId xmlns:p14="http://schemas.microsoft.com/office/powerpoint/2010/main" val="2862587220"/>
      </p:ext>
    </p:extLst>
  </p:cSld>
  <p:clrMapOvr>
    <a:masterClrMapping/>
  </p:clrMapOvr>
</p:notes>
</file>

<file path=ppt/notesSlides/notesSlide4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7"/>
        <p:cNvGrpSpPr/>
        <p:nvPr/>
      </p:nvGrpSpPr>
      <p:grpSpPr>
        <a:xfrm>
          <a:off x="0" y="0"/>
          <a:ext cx="0" cy="0"/>
          <a:chOff x="0" y="0"/>
          <a:chExt cx="0" cy="0"/>
        </a:xfrm>
      </p:grpSpPr>
      <p:sp>
        <p:nvSpPr>
          <p:cNvPr id="3998" name="Google Shape;3998;g40a120c017_0_3275: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999" name="Google Shape;3999;g40a120c017_0_3275:notes"/>
          <p:cNvSpPr txBox="1">
            <a:spLocks noGrp="1"/>
          </p:cNvSpPr>
          <p:nvPr>
            <p:ph type="body" idx="1"/>
          </p:nvPr>
        </p:nvSpPr>
        <p:spPr>
          <a:xfrm>
            <a:off x="547687" y="5278437"/>
            <a:ext cx="5942100" cy="30987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Clr>
                <a:srgbClr val="0000FF"/>
              </a:buClr>
              <a:buSzPts val="1800"/>
              <a:buFont typeface="Arial"/>
              <a:buNone/>
            </a:pPr>
            <a:r>
              <a:rPr lang="en-US" sz="1800" b="0" i="0" u="none" strike="noStrike" cap="none">
                <a:solidFill>
                  <a:srgbClr val="0000FF"/>
                </a:solidFill>
              </a:rPr>
              <a:t>Answer: b, c</a:t>
            </a:r>
            <a:endParaRPr/>
          </a:p>
          <a:p>
            <a:pPr marL="0" marR="0" lvl="1" indent="0" algn="l" rtl="0">
              <a:spcBef>
                <a:spcPts val="0"/>
              </a:spcBef>
              <a:spcAft>
                <a:spcPts val="0"/>
              </a:spcAft>
              <a:buClr>
                <a:srgbClr val="0000FF"/>
              </a:buClr>
              <a:buSzPts val="1800"/>
              <a:buFont typeface="Arial"/>
              <a:buNone/>
            </a:pPr>
            <a:r>
              <a:rPr lang="en-US" sz="1800" b="0" i="0" u="none" strike="noStrike" cap="none">
                <a:solidFill>
                  <a:srgbClr val="0000FF"/>
                </a:solidFill>
              </a:rPr>
              <a:t>You should use </a:t>
            </a:r>
            <a:r>
              <a:rPr lang="en-US" sz="1800" b="0" i="0" u="none" strike="noStrike" cap="none">
                <a:solidFill>
                  <a:srgbClr val="0000FF"/>
                </a:solidFill>
                <a:latin typeface="Courier New"/>
                <a:ea typeface="Courier New"/>
                <a:cs typeface="Courier New"/>
                <a:sym typeface="Courier New"/>
              </a:rPr>
              <a:t>visitFile</a:t>
            </a:r>
            <a:r>
              <a:rPr lang="en-US" sz="1800" b="0" i="0" u="none" strike="noStrike" cap="none">
                <a:solidFill>
                  <a:srgbClr val="0000FF"/>
                </a:solidFill>
              </a:rPr>
              <a:t> to delete a file discovered in the directory. </a:t>
            </a:r>
            <a:r>
              <a:rPr lang="en-US" sz="1800" b="0" i="0" u="none" strike="noStrike" cap="none">
                <a:solidFill>
                  <a:srgbClr val="0000FF"/>
                </a:solidFill>
                <a:latin typeface="Courier New"/>
                <a:ea typeface="Courier New"/>
                <a:cs typeface="Courier New"/>
                <a:sym typeface="Courier New"/>
              </a:rPr>
              <a:t>postVisitDirectory</a:t>
            </a:r>
            <a:r>
              <a:rPr lang="en-US" sz="1800" b="0" i="0" u="none" strike="noStrike" cap="none">
                <a:solidFill>
                  <a:srgbClr val="0000FF"/>
                </a:solidFill>
              </a:rPr>
              <a:t> can then delete the empty directory.</a:t>
            </a:r>
            <a:endParaRPr/>
          </a:p>
        </p:txBody>
      </p:sp>
      <p:sp>
        <p:nvSpPr>
          <p:cNvPr id="4000" name="Google Shape;4000;g40a120c017_0_3275: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14 - </a:t>
            </a:r>
            <a:fld id="{00000000-1234-1234-1234-123412341234}" type="slidenum">
              <a:rPr lang="en-US" sz="1100" b="1" i="0" u="none">
                <a:solidFill>
                  <a:srgbClr val="000000"/>
                </a:solidFill>
                <a:latin typeface="Arial"/>
                <a:ea typeface="Arial"/>
                <a:cs typeface="Arial"/>
                <a:sym typeface="Arial"/>
              </a:rPr>
              <a:t>409</a:t>
            </a:fld>
            <a:endParaRPr/>
          </a:p>
        </p:txBody>
      </p:sp>
    </p:spTree>
    <p:extLst>
      <p:ext uri="{BB962C8B-B14F-4D97-AF65-F5344CB8AC3E}">
        <p14:creationId xmlns:p14="http://schemas.microsoft.com/office/powerpoint/2010/main" val="3982459072"/>
      </p:ext>
    </p:extLst>
  </p:cSld>
  <p:clrMapOvr>
    <a:masterClrMapping/>
  </p:clrMapOvr>
</p:notes>
</file>

<file path=ppt/notesSlides/notesSlide4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5"/>
        <p:cNvGrpSpPr/>
        <p:nvPr/>
      </p:nvGrpSpPr>
      <p:grpSpPr>
        <a:xfrm>
          <a:off x="0" y="0"/>
          <a:ext cx="0" cy="0"/>
          <a:chOff x="0" y="0"/>
          <a:chExt cx="0" cy="0"/>
        </a:xfrm>
      </p:grpSpPr>
      <p:sp>
        <p:nvSpPr>
          <p:cNvPr id="4006" name="Google Shape;4006;g40a120c017_0_3281: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007" name="Google Shape;4007;g40a120c017_0_3281:notes"/>
          <p:cNvSpPr txBox="1">
            <a:spLocks noGrp="1"/>
          </p:cNvSpPr>
          <p:nvPr>
            <p:ph type="body" idx="1"/>
          </p:nvPr>
        </p:nvSpPr>
        <p:spPr>
          <a:xfrm>
            <a:off x="547687" y="5278437"/>
            <a:ext cx="5942100" cy="30987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Clr>
                <a:srgbClr val="0000FF"/>
              </a:buClr>
              <a:buSzPts val="1800"/>
              <a:buFont typeface="Arial"/>
              <a:buNone/>
            </a:pPr>
            <a:r>
              <a:rPr lang="en-US" sz="1800" b="0" i="0" u="none" strike="noStrike" cap="none">
                <a:solidFill>
                  <a:srgbClr val="0000FF"/>
                </a:solidFill>
              </a:rPr>
              <a:t>Answer: a</a:t>
            </a:r>
            <a:endParaRPr/>
          </a:p>
        </p:txBody>
      </p:sp>
      <p:sp>
        <p:nvSpPr>
          <p:cNvPr id="4008" name="Google Shape;4008;g40a120c017_0_3281: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14 - </a:t>
            </a:r>
            <a:fld id="{00000000-1234-1234-1234-123412341234}" type="slidenum">
              <a:rPr lang="en-US" sz="1100" b="1" i="0" u="none">
                <a:solidFill>
                  <a:srgbClr val="000000"/>
                </a:solidFill>
                <a:latin typeface="Arial"/>
                <a:ea typeface="Arial"/>
                <a:cs typeface="Arial"/>
                <a:sym typeface="Arial"/>
              </a:rPr>
              <a:t>410</a:t>
            </a:fld>
            <a:endParaRPr/>
          </a:p>
        </p:txBody>
      </p:sp>
    </p:spTree>
    <p:extLst>
      <p:ext uri="{BB962C8B-B14F-4D97-AF65-F5344CB8AC3E}">
        <p14:creationId xmlns:p14="http://schemas.microsoft.com/office/powerpoint/2010/main" val="171134679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p23: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75" name="Google Shape;275;p23:notes"/>
          <p:cNvSpPr txBox="1">
            <a:spLocks noGrp="1"/>
          </p:cNvSpPr>
          <p:nvPr>
            <p:ph type="body" idx="1"/>
          </p:nvPr>
        </p:nvSpPr>
        <p:spPr>
          <a:xfrm>
            <a:off x="547687" y="5278437"/>
            <a:ext cx="5942012" cy="3198812"/>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SzPts val="1800"/>
              <a:buFont typeface="Arial"/>
              <a:buNone/>
            </a:pPr>
            <a:r>
              <a:rPr lang="en-US" sz="1800" b="0" i="0" u="none" strike="noStrike" cap="none"/>
              <a:t>Adding Instance Methods to the </a:t>
            </a:r>
            <a:r>
              <a:rPr lang="en-US" sz="1800" b="0" i="0" u="none" strike="noStrike" cap="none">
                <a:latin typeface="Courier New"/>
                <a:ea typeface="Courier New"/>
                <a:cs typeface="Courier New"/>
                <a:sym typeface="Courier New"/>
              </a:rPr>
              <a:t>Employee</a:t>
            </a:r>
            <a:r>
              <a:rPr lang="en-US" sz="1800" b="0" i="0" u="none" strike="noStrike" cap="none"/>
              <a:t> Class</a:t>
            </a:r>
            <a:endParaRPr/>
          </a:p>
          <a:p>
            <a:pPr marL="0" marR="0" lvl="1" indent="0" algn="l" rtl="0">
              <a:spcBef>
                <a:spcPts val="0"/>
              </a:spcBef>
              <a:spcAft>
                <a:spcPts val="0"/>
              </a:spcAft>
              <a:buSzPts val="1800"/>
              <a:buFont typeface="Arial"/>
              <a:buNone/>
            </a:pPr>
            <a:r>
              <a:rPr lang="en-US" sz="1800" b="0" i="0" u="none" strike="noStrike" cap="none"/>
              <a:t>A common </a:t>
            </a:r>
            <a:r>
              <a:rPr lang="en-US"/>
              <a:t>Lab </a:t>
            </a:r>
            <a:r>
              <a:rPr lang="en-US" sz="1800" b="0" i="0" u="none" strike="noStrike" cap="none"/>
              <a:t>is to create a set of methods that manipulate field data: methods that set the value of each field, and methods that get the value of each field. These methods are called </a:t>
            </a:r>
            <a:r>
              <a:rPr lang="en-US" sz="1800" b="0" i="1" u="none" strike="noStrike" cap="none"/>
              <a:t>accessors</a:t>
            </a:r>
            <a:r>
              <a:rPr lang="en-US" sz="1800" b="0" i="0" u="none" strike="noStrike" cap="none"/>
              <a:t> (getters) and </a:t>
            </a:r>
            <a:r>
              <a:rPr lang="en-US" sz="1800" b="0" i="1" u="none" strike="noStrike" cap="none"/>
              <a:t>mutators</a:t>
            </a:r>
            <a:r>
              <a:rPr lang="en-US" sz="1800" b="0" i="0" u="none" strike="noStrike" cap="none"/>
              <a:t> (setters).</a:t>
            </a:r>
            <a:endParaRPr/>
          </a:p>
          <a:p>
            <a:pPr marL="0" marR="0" lvl="1" indent="0" algn="l" rtl="0">
              <a:spcBef>
                <a:spcPts val="0"/>
              </a:spcBef>
              <a:spcAft>
                <a:spcPts val="0"/>
              </a:spcAft>
              <a:buSzPts val="1800"/>
              <a:buFont typeface="Arial"/>
              <a:buNone/>
            </a:pPr>
            <a:r>
              <a:rPr lang="en-US" sz="1800" b="0" i="0" u="none" strike="noStrike" cap="none"/>
              <a:t>The convention is to use </a:t>
            </a:r>
            <a:r>
              <a:rPr lang="en-US" sz="1800" b="0" i="0" u="none" strike="noStrike" cap="none">
                <a:latin typeface="Courier New"/>
                <a:ea typeface="Courier New"/>
                <a:cs typeface="Courier New"/>
                <a:sym typeface="Courier New"/>
              </a:rPr>
              <a:t>set</a:t>
            </a:r>
            <a:r>
              <a:rPr lang="en-US" sz="1800" b="0" i="0" u="none" strike="noStrike" cap="none"/>
              <a:t> and </a:t>
            </a:r>
            <a:r>
              <a:rPr lang="en-US" sz="1800" b="0" i="0" u="none" strike="noStrike" cap="none">
                <a:latin typeface="Courier New"/>
                <a:ea typeface="Courier New"/>
                <a:cs typeface="Courier New"/>
                <a:sym typeface="Courier New"/>
              </a:rPr>
              <a:t>get</a:t>
            </a:r>
            <a:r>
              <a:rPr lang="en-US" sz="1800" b="0" i="0" u="none" strike="noStrike" cap="none"/>
              <a:t> plus the name of the field with the first letter of the field name capitalized (lower camel case). Most modern integrated development environments (IDEs) provide an easy way to automatically generate the accessor (getter) and mutator (setter) methods for you.</a:t>
            </a:r>
            <a:endParaRPr/>
          </a:p>
          <a:p>
            <a:pPr marL="0" marR="0" lvl="1" indent="0" algn="l" rtl="0">
              <a:spcBef>
                <a:spcPts val="0"/>
              </a:spcBef>
              <a:spcAft>
                <a:spcPts val="0"/>
              </a:spcAft>
              <a:buSzPts val="1800"/>
              <a:buFont typeface="Arial"/>
              <a:buNone/>
            </a:pPr>
            <a:r>
              <a:rPr lang="en-US" sz="1800" b="0" i="0" u="none" strike="noStrike" cap="none"/>
              <a:t>Notice that the set methods use the keyword </a:t>
            </a:r>
            <a:r>
              <a:rPr lang="en-US" sz="1800" b="0" i="0" u="none" strike="noStrike" cap="none">
                <a:latin typeface="Courier New"/>
                <a:ea typeface="Courier New"/>
                <a:cs typeface="Courier New"/>
                <a:sym typeface="Courier New"/>
              </a:rPr>
              <a:t>this</a:t>
            </a:r>
            <a:r>
              <a:rPr lang="en-US" sz="1800" b="0" i="0" u="none" strike="noStrike" cap="none"/>
              <a:t>. The </a:t>
            </a:r>
            <a:r>
              <a:rPr lang="en-US" sz="1800" b="0" i="0" u="none" strike="noStrike" cap="none">
                <a:latin typeface="Courier New"/>
                <a:ea typeface="Courier New"/>
                <a:cs typeface="Courier New"/>
                <a:sym typeface="Courier New"/>
              </a:rPr>
              <a:t>this</a:t>
            </a:r>
            <a:r>
              <a:rPr lang="en-US" sz="1800" b="0" i="0" u="none" strike="noStrike" cap="none"/>
              <a:t> keyword allows the compiler to distinguish between the field name of the class (</a:t>
            </a:r>
            <a:r>
              <a:rPr lang="en-US" sz="1800" b="0" i="0" u="none" strike="noStrike" cap="none">
                <a:latin typeface="Courier New"/>
                <a:ea typeface="Courier New"/>
                <a:cs typeface="Courier New"/>
                <a:sym typeface="Courier New"/>
              </a:rPr>
              <a:t>this</a:t>
            </a:r>
            <a:r>
              <a:rPr lang="en-US" sz="1800" b="0" i="0" u="none" strike="noStrike" cap="none"/>
              <a:t>) and the parameter name being passed in as an argument. Without the keyword </a:t>
            </a:r>
            <a:r>
              <a:rPr lang="en-US" sz="1800" b="0" i="0" u="none" strike="noStrike" cap="none">
                <a:latin typeface="Courier New"/>
                <a:ea typeface="Courier New"/>
                <a:cs typeface="Courier New"/>
                <a:sym typeface="Courier New"/>
              </a:rPr>
              <a:t>this</a:t>
            </a:r>
            <a:r>
              <a:rPr lang="en-US" sz="1800" b="0" i="0" u="none" strike="noStrike" cap="none"/>
              <a:t>, the net effect is that you are assigning a value to itself. (In fact, NetBeans provides a warning: "Assignment to self.")</a:t>
            </a:r>
            <a:endParaRPr/>
          </a:p>
          <a:p>
            <a:pPr marL="0" marR="0" lvl="1" indent="0" algn="l" rtl="0">
              <a:spcBef>
                <a:spcPts val="0"/>
              </a:spcBef>
              <a:spcAft>
                <a:spcPts val="0"/>
              </a:spcAft>
              <a:buSzPts val="1800"/>
              <a:buFont typeface="Arial"/>
              <a:buNone/>
            </a:pPr>
            <a:r>
              <a:rPr lang="en-US" sz="1800" b="0" i="0" u="none" strike="noStrike" cap="none"/>
              <a:t>In this simple example, you could use the </a:t>
            </a:r>
            <a:r>
              <a:rPr lang="en-US" sz="1800" b="0" i="0" u="none" strike="noStrike" cap="none">
                <a:latin typeface="Courier New"/>
                <a:ea typeface="Courier New"/>
                <a:cs typeface="Courier New"/>
                <a:sym typeface="Courier New"/>
              </a:rPr>
              <a:t>setName</a:t>
            </a:r>
            <a:r>
              <a:rPr lang="en-US" sz="1800" b="0" i="0" u="none" strike="noStrike" cap="none"/>
              <a:t> method to change the employee name and the </a:t>
            </a:r>
            <a:r>
              <a:rPr lang="en-US" sz="1800" b="0" i="0" u="none" strike="noStrike" cap="none">
                <a:latin typeface="Courier New"/>
                <a:ea typeface="Courier New"/>
                <a:cs typeface="Courier New"/>
                <a:sym typeface="Courier New"/>
              </a:rPr>
              <a:t>setSalary</a:t>
            </a:r>
            <a:r>
              <a:rPr lang="en-US" sz="1800" b="0" i="0" u="none" strike="noStrike" cap="none"/>
              <a:t> method to change the employee </a:t>
            </a:r>
            <a:r>
              <a:rPr lang="en-US" sz="1800" b="0" i="0" u="none" strike="noStrike" cap="none">
                <a:latin typeface="Courier New"/>
                <a:ea typeface="Courier New"/>
                <a:cs typeface="Courier New"/>
                <a:sym typeface="Courier New"/>
              </a:rPr>
              <a:t>salary</a:t>
            </a:r>
            <a:r>
              <a:rPr lang="en-US" sz="1800" b="0" i="0" u="none" strike="noStrike" cap="none"/>
              <a:t>.</a:t>
            </a:r>
            <a:endParaRPr/>
          </a:p>
          <a:p>
            <a:pPr marL="0" marR="0" lvl="1" indent="0" algn="l" rtl="0">
              <a:spcBef>
                <a:spcPts val="0"/>
              </a:spcBef>
              <a:spcAft>
                <a:spcPts val="0"/>
              </a:spcAft>
              <a:buSzPts val="1800"/>
              <a:buFont typeface="Arial"/>
              <a:buNone/>
            </a:pPr>
            <a:r>
              <a:rPr lang="en-US" sz="1800" b="1" i="0" u="none" strike="noStrike" cap="none"/>
              <a:t>Note:</a:t>
            </a:r>
            <a:r>
              <a:rPr lang="en-US" sz="1800" b="0" i="0" u="none" strike="noStrike" cap="none"/>
              <a:t> The methods declared on this slide are called </a:t>
            </a:r>
            <a:r>
              <a:rPr lang="en-US" sz="1800" b="0" i="1" u="none" strike="noStrike" cap="none"/>
              <a:t>instance</a:t>
            </a:r>
            <a:r>
              <a:rPr lang="en-US" sz="1800" b="0" i="0" u="none" strike="noStrike" cap="none"/>
              <a:t> methods. They are invoked by using an instance of this class (described in the next slide).</a:t>
            </a:r>
            <a:endParaRPr/>
          </a:p>
          <a:p>
            <a:pPr marL="0" marR="0" lvl="1" indent="0" algn="l" rtl="0">
              <a:spcBef>
                <a:spcPts val="0"/>
              </a:spcBef>
              <a:spcAft>
                <a:spcPts val="0"/>
              </a:spcAft>
              <a:buSzPts val="1800"/>
              <a:buFont typeface="Arial"/>
              <a:buNone/>
            </a:pPr>
            <a:endParaRPr sz="1800" b="0" i="0" u="none" strike="noStrike" cap="none"/>
          </a:p>
          <a:p>
            <a:pPr marL="0" marR="0" lvl="1" indent="0" algn="l" rtl="0">
              <a:spcBef>
                <a:spcPts val="0"/>
              </a:spcBef>
              <a:spcAft>
                <a:spcPts val="0"/>
              </a:spcAft>
              <a:buSzPts val="1800"/>
              <a:buFont typeface="Arial"/>
              <a:buNone/>
            </a:pPr>
            <a:endParaRPr sz="1800" b="0" i="0" u="none" strike="noStrike" cap="none"/>
          </a:p>
          <a:p>
            <a:pPr marL="0" marR="0" lvl="0" indent="0" algn="l" rtl="0">
              <a:spcBef>
                <a:spcPts val="0"/>
              </a:spcBef>
              <a:spcAft>
                <a:spcPts val="0"/>
              </a:spcAft>
              <a:buNone/>
            </a:pPr>
            <a:endParaRPr sz="1800" b="0" i="0" u="none" strike="noStrike" cap="none"/>
          </a:p>
        </p:txBody>
      </p:sp>
      <p:sp>
        <p:nvSpPr>
          <p:cNvPr id="276" name="Google Shape;276;p23:notes"/>
          <p:cNvSpPr txBox="1"/>
          <p:nvPr/>
        </p:nvSpPr>
        <p:spPr>
          <a:xfrm>
            <a:off x="457200" y="8791575"/>
            <a:ext cx="607695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2 - </a:t>
            </a:r>
            <a:fld id="{00000000-1234-1234-1234-123412341234}" type="slidenum">
              <a:rPr lang="en-US" sz="1100" b="1" i="0" u="none">
                <a:solidFill>
                  <a:srgbClr val="000000"/>
                </a:solidFill>
                <a:latin typeface="Arial"/>
                <a:ea typeface="Arial"/>
                <a:cs typeface="Arial"/>
                <a:sym typeface="Arial"/>
              </a:rPr>
              <a:t>42</a:t>
            </a:fld>
            <a:endParaRPr/>
          </a:p>
        </p:txBody>
      </p:sp>
    </p:spTree>
    <p:extLst>
      <p:ext uri="{BB962C8B-B14F-4D97-AF65-F5344CB8AC3E}">
        <p14:creationId xmlns:p14="http://schemas.microsoft.com/office/powerpoint/2010/main" val="4206867484"/>
      </p:ext>
    </p:extLst>
  </p:cSld>
  <p:clrMapOvr>
    <a:masterClrMapping/>
  </p:clrMapOvr>
</p:notes>
</file>

<file path=ppt/notesSlides/notesSlide4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3"/>
        <p:cNvGrpSpPr/>
        <p:nvPr/>
      </p:nvGrpSpPr>
      <p:grpSpPr>
        <a:xfrm>
          <a:off x="0" y="0"/>
          <a:ext cx="0" cy="0"/>
          <a:chOff x="0" y="0"/>
          <a:chExt cx="0" cy="0"/>
        </a:xfrm>
      </p:grpSpPr>
      <p:sp>
        <p:nvSpPr>
          <p:cNvPr id="4014" name="Google Shape;4014;g40a120c017_0_3287: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015" name="Google Shape;4015;g40a120c017_0_3287:notes"/>
          <p:cNvSpPr txBox="1">
            <a:spLocks noGrp="1"/>
          </p:cNvSpPr>
          <p:nvPr>
            <p:ph type="body" idx="1"/>
          </p:nvPr>
        </p:nvSpPr>
        <p:spPr>
          <a:xfrm>
            <a:off x="547687" y="5278437"/>
            <a:ext cx="5942100" cy="30987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Clr>
                <a:srgbClr val="0000FF"/>
              </a:buClr>
              <a:buSzPts val="1800"/>
              <a:buFont typeface="Arial"/>
              <a:buNone/>
            </a:pPr>
            <a:r>
              <a:rPr lang="en-US" sz="1800" b="0" i="0" u="none" strike="noStrike" cap="none">
                <a:solidFill>
                  <a:srgbClr val="0000FF"/>
                </a:solidFill>
              </a:rPr>
              <a:t>Answer: e</a:t>
            </a:r>
            <a:endParaRPr/>
          </a:p>
        </p:txBody>
      </p:sp>
      <p:sp>
        <p:nvSpPr>
          <p:cNvPr id="4016" name="Google Shape;4016;g40a120c017_0_3287: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14 - </a:t>
            </a:r>
            <a:fld id="{00000000-1234-1234-1234-123412341234}" type="slidenum">
              <a:rPr lang="en-US" sz="1100" b="1" i="0" u="none">
                <a:solidFill>
                  <a:srgbClr val="000000"/>
                </a:solidFill>
                <a:latin typeface="Arial"/>
                <a:ea typeface="Arial"/>
                <a:cs typeface="Arial"/>
                <a:sym typeface="Arial"/>
              </a:rPr>
              <a:t>411</a:t>
            </a:fld>
            <a:endParaRPr/>
          </a:p>
        </p:txBody>
      </p:sp>
    </p:spTree>
    <p:extLst>
      <p:ext uri="{BB962C8B-B14F-4D97-AF65-F5344CB8AC3E}">
        <p14:creationId xmlns:p14="http://schemas.microsoft.com/office/powerpoint/2010/main" val="3780990661"/>
      </p:ext>
    </p:extLst>
  </p:cSld>
  <p:clrMapOvr>
    <a:masterClrMapping/>
  </p:clrMapOvr>
</p:notes>
</file>

<file path=ppt/notesSlides/notesSlide4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2"/>
        <p:cNvGrpSpPr/>
        <p:nvPr/>
      </p:nvGrpSpPr>
      <p:grpSpPr>
        <a:xfrm>
          <a:off x="0" y="0"/>
          <a:ext cx="0" cy="0"/>
          <a:chOff x="0" y="0"/>
          <a:chExt cx="0" cy="0"/>
        </a:xfrm>
      </p:grpSpPr>
      <p:sp>
        <p:nvSpPr>
          <p:cNvPr id="4023" name="Google Shape;4023;g40a120c017_0_3294: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024" name="Google Shape;4024;g40a120c017_0_3294:notes"/>
          <p:cNvSpPr txBox="1">
            <a:spLocks noGrp="1"/>
          </p:cNvSpPr>
          <p:nvPr>
            <p:ph type="body" idx="1"/>
          </p:nvPr>
        </p:nvSpPr>
        <p:spPr>
          <a:xfrm>
            <a:off x="547687" y="5278437"/>
            <a:ext cx="5942100" cy="30987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Clr>
                <a:srgbClr val="0000FF"/>
              </a:buClr>
              <a:buSzPts val="1800"/>
              <a:buFont typeface="Arial"/>
              <a:buNone/>
            </a:pPr>
            <a:r>
              <a:rPr lang="en-US" sz="1800" b="0" i="0" u="none" strike="noStrike" cap="none">
                <a:solidFill>
                  <a:srgbClr val="0000FF"/>
                </a:solidFill>
              </a:rPr>
              <a:t>Answer: a, d</a:t>
            </a:r>
            <a:endParaRPr/>
          </a:p>
        </p:txBody>
      </p:sp>
      <p:sp>
        <p:nvSpPr>
          <p:cNvPr id="4025" name="Google Shape;4025;g40a120c017_0_3294: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14 - </a:t>
            </a:r>
            <a:fld id="{00000000-1234-1234-1234-123412341234}" type="slidenum">
              <a:rPr lang="en-US" sz="1100" b="1" i="0" u="none">
                <a:solidFill>
                  <a:srgbClr val="000000"/>
                </a:solidFill>
                <a:latin typeface="Arial"/>
                <a:ea typeface="Arial"/>
                <a:cs typeface="Arial"/>
                <a:sym typeface="Arial"/>
              </a:rPr>
              <a:t>412</a:t>
            </a:fld>
            <a:endParaRPr/>
          </a:p>
        </p:txBody>
      </p:sp>
    </p:spTree>
    <p:extLst>
      <p:ext uri="{BB962C8B-B14F-4D97-AF65-F5344CB8AC3E}">
        <p14:creationId xmlns:p14="http://schemas.microsoft.com/office/powerpoint/2010/main" val="4225236868"/>
      </p:ext>
    </p:extLst>
  </p:cSld>
  <p:clrMapOvr>
    <a:masterClrMapping/>
  </p:clrMapOvr>
</p:notes>
</file>

<file path=ppt/notesSlides/notesSlide4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1"/>
        <p:cNvGrpSpPr/>
        <p:nvPr/>
      </p:nvGrpSpPr>
      <p:grpSpPr>
        <a:xfrm>
          <a:off x="0" y="0"/>
          <a:ext cx="0" cy="0"/>
          <a:chOff x="0" y="0"/>
          <a:chExt cx="0" cy="0"/>
        </a:xfrm>
      </p:grpSpPr>
      <p:sp>
        <p:nvSpPr>
          <p:cNvPr id="4032" name="Google Shape;4032;g40a120c017_0_3301: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033" name="Google Shape;4033;g40a120c017_0_3301:notes"/>
          <p:cNvSpPr txBox="1">
            <a:spLocks noGrp="1"/>
          </p:cNvSpPr>
          <p:nvPr>
            <p:ph type="body" idx="1"/>
          </p:nvPr>
        </p:nvSpPr>
        <p:spPr>
          <a:xfrm>
            <a:off x="547687" y="5278437"/>
            <a:ext cx="5942100" cy="30987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Clr>
                <a:srgbClr val="0000FF"/>
              </a:buClr>
              <a:buSzPts val="1800"/>
              <a:buFont typeface="Arial"/>
              <a:buNone/>
            </a:pPr>
            <a:r>
              <a:rPr lang="en-US" sz="1800" b="0" i="0" u="none" strike="noStrike" cap="none">
                <a:solidFill>
                  <a:srgbClr val="0000FF"/>
                </a:solidFill>
              </a:rPr>
              <a:t>Answer: a</a:t>
            </a:r>
            <a:endParaRPr/>
          </a:p>
        </p:txBody>
      </p:sp>
      <p:sp>
        <p:nvSpPr>
          <p:cNvPr id="4034" name="Google Shape;4034;g40a120c017_0_3301: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14 - </a:t>
            </a:r>
            <a:fld id="{00000000-1234-1234-1234-123412341234}" type="slidenum">
              <a:rPr lang="en-US" sz="1100" b="1" i="0" u="none">
                <a:solidFill>
                  <a:srgbClr val="000000"/>
                </a:solidFill>
                <a:latin typeface="Arial"/>
                <a:ea typeface="Arial"/>
                <a:cs typeface="Arial"/>
                <a:sym typeface="Arial"/>
              </a:rPr>
              <a:t>413</a:t>
            </a:fld>
            <a:endParaRPr/>
          </a:p>
        </p:txBody>
      </p:sp>
    </p:spTree>
    <p:extLst>
      <p:ext uri="{BB962C8B-B14F-4D97-AF65-F5344CB8AC3E}">
        <p14:creationId xmlns:p14="http://schemas.microsoft.com/office/powerpoint/2010/main" val="2113583481"/>
      </p:ext>
    </p:extLst>
  </p:cSld>
  <p:clrMapOvr>
    <a:masterClrMapping/>
  </p:clrMapOvr>
</p:notes>
</file>

<file path=ppt/notesSlides/notesSlide4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9"/>
        <p:cNvGrpSpPr/>
        <p:nvPr/>
      </p:nvGrpSpPr>
      <p:grpSpPr>
        <a:xfrm>
          <a:off x="0" y="0"/>
          <a:ext cx="0" cy="0"/>
          <a:chOff x="0" y="0"/>
          <a:chExt cx="0" cy="0"/>
        </a:xfrm>
      </p:grpSpPr>
      <p:sp>
        <p:nvSpPr>
          <p:cNvPr id="4040" name="Google Shape;4040;g40a120c017_0_3340: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041" name="Google Shape;4041;g40a120c017_0_3340: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None/>
            </a:pPr>
            <a:endParaRPr sz="1800" b="0" i="0" u="none" strike="noStrike" cap="none"/>
          </a:p>
        </p:txBody>
      </p:sp>
    </p:spTree>
    <p:extLst>
      <p:ext uri="{BB962C8B-B14F-4D97-AF65-F5344CB8AC3E}">
        <p14:creationId xmlns:p14="http://schemas.microsoft.com/office/powerpoint/2010/main" val="3395715567"/>
      </p:ext>
    </p:extLst>
  </p:cSld>
  <p:clrMapOvr>
    <a:masterClrMapping/>
  </p:clrMapOvr>
</p:notes>
</file>

<file path=ppt/notesSlides/notesSlide4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5"/>
        <p:cNvGrpSpPr/>
        <p:nvPr/>
      </p:nvGrpSpPr>
      <p:grpSpPr>
        <a:xfrm>
          <a:off x="0" y="0"/>
          <a:ext cx="0" cy="0"/>
          <a:chOff x="0" y="0"/>
          <a:chExt cx="0" cy="0"/>
        </a:xfrm>
      </p:grpSpPr>
      <p:sp>
        <p:nvSpPr>
          <p:cNvPr id="4046" name="Google Shape;4046;g40a120c017_0_3345: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047" name="Google Shape;4047;g40a120c017_0_3345: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None/>
            </a:pPr>
            <a:endParaRPr sz="1800" b="0" i="0" u="none" strike="noStrike" cap="none"/>
          </a:p>
        </p:txBody>
      </p:sp>
      <p:sp>
        <p:nvSpPr>
          <p:cNvPr id="4048" name="Google Shape;4048;g40a120c017_0_3345: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strike="noStrike" cap="none">
                <a:solidFill>
                  <a:srgbClr val="000000"/>
                </a:solidFill>
                <a:latin typeface="Arial"/>
                <a:ea typeface="Arial"/>
                <a:cs typeface="Arial"/>
                <a:sym typeface="Arial"/>
              </a:rPr>
              <a:t>Java SE 8 Programming   15 - </a:t>
            </a:r>
            <a:fld id="{00000000-1234-1234-1234-123412341234}" type="slidenum">
              <a:rPr lang="en-US" sz="1100" b="1" i="0" u="none" strike="noStrike" cap="none">
                <a:solidFill>
                  <a:srgbClr val="000000"/>
                </a:solidFill>
                <a:latin typeface="Arial"/>
                <a:ea typeface="Arial"/>
                <a:cs typeface="Arial"/>
                <a:sym typeface="Arial"/>
              </a:rPr>
              <a:t>415</a:t>
            </a:fld>
            <a:endParaRPr/>
          </a:p>
        </p:txBody>
      </p:sp>
    </p:spTree>
    <p:extLst>
      <p:ext uri="{BB962C8B-B14F-4D97-AF65-F5344CB8AC3E}">
        <p14:creationId xmlns:p14="http://schemas.microsoft.com/office/powerpoint/2010/main" val="251202013"/>
      </p:ext>
    </p:extLst>
  </p:cSld>
  <p:clrMapOvr>
    <a:masterClrMapping/>
  </p:clrMapOvr>
</p:notes>
</file>

<file path=ppt/notesSlides/notesSlide4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4"/>
        <p:cNvGrpSpPr/>
        <p:nvPr/>
      </p:nvGrpSpPr>
      <p:grpSpPr>
        <a:xfrm>
          <a:off x="0" y="0"/>
          <a:ext cx="0" cy="0"/>
          <a:chOff x="0" y="0"/>
          <a:chExt cx="0" cy="0"/>
        </a:xfrm>
      </p:grpSpPr>
      <p:sp>
        <p:nvSpPr>
          <p:cNvPr id="4055" name="Google Shape;4055;g40a120c017_0_3352: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056" name="Google Shape;4056;g40a120c017_0_3352:notes"/>
          <p:cNvSpPr txBox="1">
            <a:spLocks noGrp="1"/>
          </p:cNvSpPr>
          <p:nvPr>
            <p:ph type="body" idx="1"/>
          </p:nvPr>
        </p:nvSpPr>
        <p:spPr>
          <a:xfrm>
            <a:off x="547687" y="5278437"/>
            <a:ext cx="5943600" cy="31989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SzPts val="1800"/>
              <a:buFont typeface="Arial"/>
              <a:buNone/>
            </a:pPr>
            <a:r>
              <a:rPr lang="en-US" sz="1800" b="0" i="0" u="none" strike="noStrike" cap="none"/>
              <a:t>Preemptive Multitasking</a:t>
            </a:r>
            <a:endParaRPr/>
          </a:p>
          <a:p>
            <a:pPr marL="0" marR="0" lvl="1" indent="0" algn="l" rtl="0">
              <a:spcBef>
                <a:spcPts val="0"/>
              </a:spcBef>
              <a:spcAft>
                <a:spcPts val="0"/>
              </a:spcAft>
              <a:buSzPts val="1800"/>
              <a:buFont typeface="Arial"/>
              <a:buNone/>
            </a:pPr>
            <a:r>
              <a:rPr lang="en-US" sz="1800" b="0" i="0" u="none" strike="noStrike" cap="none"/>
              <a:t>Modern computers often have more tasks to execute than CPUs. Each task is given an amount of time (called a time slice) during which it can execute on a CPU. A time slice is usually measured in milliseconds. When the time slice has elapsed, the task is forcefully removed from the CPU and another task is given a chance to execute.</a:t>
            </a:r>
            <a:endParaRPr/>
          </a:p>
        </p:txBody>
      </p:sp>
      <p:sp>
        <p:nvSpPr>
          <p:cNvPr id="4057" name="Google Shape;4057;g40a120c017_0_3352: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strike="noStrike" cap="none">
                <a:solidFill>
                  <a:srgbClr val="000000"/>
                </a:solidFill>
                <a:latin typeface="Arial"/>
                <a:ea typeface="Arial"/>
                <a:cs typeface="Arial"/>
                <a:sym typeface="Arial"/>
              </a:rPr>
              <a:t>Java SE 8 Programming   15 - </a:t>
            </a:r>
            <a:fld id="{00000000-1234-1234-1234-123412341234}" type="slidenum">
              <a:rPr lang="en-US" sz="1100" b="1" i="0" u="none" strike="noStrike" cap="none">
                <a:solidFill>
                  <a:srgbClr val="000000"/>
                </a:solidFill>
                <a:latin typeface="Arial"/>
                <a:ea typeface="Arial"/>
                <a:cs typeface="Arial"/>
                <a:sym typeface="Arial"/>
              </a:rPr>
              <a:t>416</a:t>
            </a:fld>
            <a:endParaRPr/>
          </a:p>
        </p:txBody>
      </p:sp>
    </p:spTree>
    <p:extLst>
      <p:ext uri="{BB962C8B-B14F-4D97-AF65-F5344CB8AC3E}">
        <p14:creationId xmlns:p14="http://schemas.microsoft.com/office/powerpoint/2010/main" val="902415480"/>
      </p:ext>
    </p:extLst>
  </p:cSld>
  <p:clrMapOvr>
    <a:masterClrMapping/>
  </p:clrMapOvr>
</p:notes>
</file>

<file path=ppt/notesSlides/notesSlide4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2"/>
        <p:cNvGrpSpPr/>
        <p:nvPr/>
      </p:nvGrpSpPr>
      <p:grpSpPr>
        <a:xfrm>
          <a:off x="0" y="0"/>
          <a:ext cx="0" cy="0"/>
          <a:chOff x="0" y="0"/>
          <a:chExt cx="0" cy="0"/>
        </a:xfrm>
      </p:grpSpPr>
      <p:sp>
        <p:nvSpPr>
          <p:cNvPr id="4063" name="Google Shape;4063;g40a120c017_0_3358: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064" name="Google Shape;4064;g40a120c017_0_3358: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None/>
            </a:pPr>
            <a:endParaRPr sz="1800" b="0" i="0" u="none" strike="noStrike" cap="none"/>
          </a:p>
        </p:txBody>
      </p:sp>
      <p:sp>
        <p:nvSpPr>
          <p:cNvPr id="4065" name="Google Shape;4065;g40a120c017_0_3358: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strike="noStrike" cap="none">
                <a:solidFill>
                  <a:srgbClr val="000000"/>
                </a:solidFill>
                <a:latin typeface="Arial"/>
                <a:ea typeface="Arial"/>
                <a:cs typeface="Arial"/>
                <a:sym typeface="Arial"/>
              </a:rPr>
              <a:t>Java SE 8 Programming   15 - </a:t>
            </a:r>
            <a:fld id="{00000000-1234-1234-1234-123412341234}" type="slidenum">
              <a:rPr lang="en-US" sz="1100" b="1" i="0" u="none" strike="noStrike" cap="none">
                <a:solidFill>
                  <a:srgbClr val="000000"/>
                </a:solidFill>
                <a:latin typeface="Arial"/>
                <a:ea typeface="Arial"/>
                <a:cs typeface="Arial"/>
                <a:sym typeface="Arial"/>
              </a:rPr>
              <a:t>417</a:t>
            </a:fld>
            <a:endParaRPr/>
          </a:p>
        </p:txBody>
      </p:sp>
    </p:spTree>
    <p:extLst>
      <p:ext uri="{BB962C8B-B14F-4D97-AF65-F5344CB8AC3E}">
        <p14:creationId xmlns:p14="http://schemas.microsoft.com/office/powerpoint/2010/main" val="1311798828"/>
      </p:ext>
    </p:extLst>
  </p:cSld>
  <p:clrMapOvr>
    <a:masterClrMapping/>
  </p:clrMapOvr>
</p:notes>
</file>

<file path=ppt/notesSlides/notesSlide4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0"/>
        <p:cNvGrpSpPr/>
        <p:nvPr/>
      </p:nvGrpSpPr>
      <p:grpSpPr>
        <a:xfrm>
          <a:off x="0" y="0"/>
          <a:ext cx="0" cy="0"/>
          <a:chOff x="0" y="0"/>
          <a:chExt cx="0" cy="0"/>
        </a:xfrm>
      </p:grpSpPr>
      <p:sp>
        <p:nvSpPr>
          <p:cNvPr id="4071" name="Google Shape;4071;g40a120c017_0_3364: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072" name="Google Shape;4072;g40a120c017_0_3364:notes"/>
          <p:cNvSpPr txBox="1">
            <a:spLocks noGrp="1"/>
          </p:cNvSpPr>
          <p:nvPr>
            <p:ph type="body" idx="1"/>
          </p:nvPr>
        </p:nvSpPr>
        <p:spPr>
          <a:xfrm>
            <a:off x="547687" y="5278437"/>
            <a:ext cx="5943600" cy="31989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SzPts val="1800"/>
              <a:buFont typeface="Arial"/>
              <a:buNone/>
            </a:pPr>
            <a:r>
              <a:rPr lang="en-US" sz="1800" b="0" i="0" u="none" strike="noStrike" cap="none"/>
              <a:t>The </a:t>
            </a:r>
            <a:r>
              <a:rPr lang="en-US" sz="1800" b="0" i="0" u="none" strike="noStrike" cap="none">
                <a:latin typeface="Courier New"/>
                <a:ea typeface="Courier New"/>
                <a:cs typeface="Courier New"/>
                <a:sym typeface="Courier New"/>
              </a:rPr>
              <a:t>run</a:t>
            </a:r>
            <a:r>
              <a:rPr lang="en-US" sz="1800" b="0" i="0" u="none" strike="noStrike" cap="none"/>
              <a:t> Method</a:t>
            </a:r>
            <a:endParaRPr/>
          </a:p>
          <a:p>
            <a:pPr marL="0" marR="0" lvl="1" indent="0" algn="l" rtl="0">
              <a:spcBef>
                <a:spcPts val="0"/>
              </a:spcBef>
              <a:spcAft>
                <a:spcPts val="0"/>
              </a:spcAft>
              <a:buSzPts val="1800"/>
              <a:buFont typeface="Arial"/>
              <a:buNone/>
            </a:pPr>
            <a:r>
              <a:rPr lang="en-US" sz="1800" b="0" i="0" u="none" strike="noStrike" cap="none"/>
              <a:t>The code to be executed in a new thread of execution should be placed in a </a:t>
            </a:r>
            <a:r>
              <a:rPr lang="en-US" sz="1800" b="0" i="0" u="none" strike="noStrike" cap="none">
                <a:latin typeface="Courier New"/>
                <a:ea typeface="Courier New"/>
                <a:cs typeface="Courier New"/>
                <a:sym typeface="Courier New"/>
              </a:rPr>
              <a:t>run</a:t>
            </a:r>
            <a:r>
              <a:rPr lang="en-US" sz="1800" b="0" i="0" u="none" strike="noStrike" cap="none"/>
              <a:t> method. You should avoid calling the </a:t>
            </a:r>
            <a:r>
              <a:rPr lang="en-US" sz="1800" b="0" i="0" u="none" strike="noStrike" cap="none">
                <a:latin typeface="Courier New"/>
                <a:ea typeface="Courier New"/>
                <a:cs typeface="Courier New"/>
                <a:sym typeface="Courier New"/>
              </a:rPr>
              <a:t>run</a:t>
            </a:r>
            <a:r>
              <a:rPr lang="en-US" sz="1800" b="0" i="0" u="none" strike="noStrike" cap="none"/>
              <a:t> method directly. Calling the </a:t>
            </a:r>
            <a:r>
              <a:rPr lang="en-US" sz="1800" b="0" i="0" u="none" strike="noStrike" cap="none">
                <a:latin typeface="Courier New"/>
                <a:ea typeface="Courier New"/>
                <a:cs typeface="Courier New"/>
                <a:sym typeface="Courier New"/>
              </a:rPr>
              <a:t>run</a:t>
            </a:r>
            <a:r>
              <a:rPr lang="en-US" sz="1800" b="0" i="0" u="none" strike="noStrike" cap="none"/>
              <a:t> method does not start a new thread and the effect would be no different than calling any other method.</a:t>
            </a:r>
            <a:endParaRPr/>
          </a:p>
        </p:txBody>
      </p:sp>
      <p:sp>
        <p:nvSpPr>
          <p:cNvPr id="4073" name="Google Shape;4073;g40a120c017_0_3364: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15 - </a:t>
            </a:r>
            <a:fld id="{00000000-1234-1234-1234-123412341234}" type="slidenum">
              <a:rPr lang="en-US" sz="1100" b="1" i="0" u="none">
                <a:solidFill>
                  <a:srgbClr val="000000"/>
                </a:solidFill>
                <a:latin typeface="Arial"/>
                <a:ea typeface="Arial"/>
                <a:cs typeface="Arial"/>
                <a:sym typeface="Arial"/>
              </a:rPr>
              <a:t>418</a:t>
            </a:fld>
            <a:endParaRPr/>
          </a:p>
        </p:txBody>
      </p:sp>
    </p:spTree>
    <p:extLst>
      <p:ext uri="{BB962C8B-B14F-4D97-AF65-F5344CB8AC3E}">
        <p14:creationId xmlns:p14="http://schemas.microsoft.com/office/powerpoint/2010/main" val="3321859671"/>
      </p:ext>
    </p:extLst>
  </p:cSld>
  <p:clrMapOvr>
    <a:masterClrMapping/>
  </p:clrMapOvr>
</p:notes>
</file>

<file path=ppt/notesSlides/notesSlide4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9"/>
        <p:cNvGrpSpPr/>
        <p:nvPr/>
      </p:nvGrpSpPr>
      <p:grpSpPr>
        <a:xfrm>
          <a:off x="0" y="0"/>
          <a:ext cx="0" cy="0"/>
          <a:chOff x="0" y="0"/>
          <a:chExt cx="0" cy="0"/>
        </a:xfrm>
      </p:grpSpPr>
      <p:sp>
        <p:nvSpPr>
          <p:cNvPr id="4080" name="Google Shape;4080;g40a120c017_0_3371: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081" name="Google Shape;4081;g40a120c017_0_3371:notes"/>
          <p:cNvSpPr txBox="1">
            <a:spLocks noGrp="1"/>
          </p:cNvSpPr>
          <p:nvPr>
            <p:ph type="body" idx="1"/>
          </p:nvPr>
        </p:nvSpPr>
        <p:spPr>
          <a:xfrm>
            <a:off x="547687" y="5278437"/>
            <a:ext cx="5943600" cy="31989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SzPts val="1800"/>
              <a:buFont typeface="Arial"/>
              <a:buNone/>
            </a:pPr>
            <a:r>
              <a:rPr lang="en-US" sz="1800" b="0" i="0" u="none" strike="noStrike" cap="none"/>
              <a:t>The </a:t>
            </a:r>
            <a:r>
              <a:rPr lang="en-US" sz="1800" b="0" i="0" u="none" strike="noStrike" cap="none">
                <a:latin typeface="Courier New"/>
                <a:ea typeface="Courier New"/>
                <a:cs typeface="Courier New"/>
                <a:sym typeface="Courier New"/>
              </a:rPr>
              <a:t>run</a:t>
            </a:r>
            <a:r>
              <a:rPr lang="en-US" sz="1800" b="0" i="0" u="none" strike="noStrike" cap="none"/>
              <a:t> Method</a:t>
            </a:r>
            <a:endParaRPr/>
          </a:p>
          <a:p>
            <a:pPr marL="0" marR="0" lvl="1" indent="0" algn="l" rtl="0">
              <a:spcBef>
                <a:spcPts val="0"/>
              </a:spcBef>
              <a:spcAft>
                <a:spcPts val="0"/>
              </a:spcAft>
              <a:buSzPts val="1800"/>
              <a:buFont typeface="Arial"/>
              <a:buNone/>
            </a:pPr>
            <a:r>
              <a:rPr lang="en-US" sz="1800" b="0" i="0" u="none" strike="noStrike" cap="none"/>
              <a:t>Just as when extending </a:t>
            </a:r>
            <a:r>
              <a:rPr lang="en-US" sz="1800" b="0" i="0" u="none" strike="noStrike" cap="none">
                <a:latin typeface="Courier New"/>
                <a:ea typeface="Courier New"/>
                <a:cs typeface="Courier New"/>
                <a:sym typeface="Courier New"/>
              </a:rPr>
              <a:t>Thread</a:t>
            </a:r>
            <a:r>
              <a:rPr lang="en-US" sz="1800" b="0" i="0" u="none" strike="noStrike" cap="none"/>
              <a:t>, calling the </a:t>
            </a:r>
            <a:r>
              <a:rPr lang="en-US" sz="1800" b="0" i="0" u="none" strike="noStrike" cap="none">
                <a:latin typeface="Courier New"/>
                <a:ea typeface="Courier New"/>
                <a:cs typeface="Courier New"/>
                <a:sym typeface="Courier New"/>
              </a:rPr>
              <a:t>run</a:t>
            </a:r>
            <a:r>
              <a:rPr lang="en-US" sz="1800" b="0" i="0" u="none" strike="noStrike" cap="none"/>
              <a:t> method does not start a new thread. The benefit of implementing </a:t>
            </a:r>
            <a:r>
              <a:rPr lang="en-US" sz="1800" b="0" i="0" u="none" strike="noStrike" cap="none">
                <a:latin typeface="Courier New"/>
                <a:ea typeface="Courier New"/>
                <a:cs typeface="Courier New"/>
                <a:sym typeface="Courier New"/>
              </a:rPr>
              <a:t>Runnable</a:t>
            </a:r>
            <a:r>
              <a:rPr lang="en-US" sz="1800" b="0" i="0" u="none" strike="noStrike" cap="none"/>
              <a:t> is that you may still extend a class of your choosing.</a:t>
            </a:r>
            <a:endParaRPr/>
          </a:p>
        </p:txBody>
      </p:sp>
      <p:sp>
        <p:nvSpPr>
          <p:cNvPr id="4082" name="Google Shape;4082;g40a120c017_0_3371: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15 - </a:t>
            </a:r>
            <a:fld id="{00000000-1234-1234-1234-123412341234}" type="slidenum">
              <a:rPr lang="en-US" sz="1100" b="1" i="0" u="none">
                <a:solidFill>
                  <a:srgbClr val="000000"/>
                </a:solidFill>
                <a:latin typeface="Arial"/>
                <a:ea typeface="Arial"/>
                <a:cs typeface="Arial"/>
                <a:sym typeface="Arial"/>
              </a:rPr>
              <a:t>419</a:t>
            </a:fld>
            <a:endParaRPr/>
          </a:p>
        </p:txBody>
      </p:sp>
    </p:spTree>
    <p:extLst>
      <p:ext uri="{BB962C8B-B14F-4D97-AF65-F5344CB8AC3E}">
        <p14:creationId xmlns:p14="http://schemas.microsoft.com/office/powerpoint/2010/main" val="828466172"/>
      </p:ext>
    </p:extLst>
  </p:cSld>
  <p:clrMapOvr>
    <a:masterClrMapping/>
  </p:clrMapOvr>
</p:notes>
</file>

<file path=ppt/notesSlides/notesSlide4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8"/>
        <p:cNvGrpSpPr/>
        <p:nvPr/>
      </p:nvGrpSpPr>
      <p:grpSpPr>
        <a:xfrm>
          <a:off x="0" y="0"/>
          <a:ext cx="0" cy="0"/>
          <a:chOff x="0" y="0"/>
          <a:chExt cx="0" cy="0"/>
        </a:xfrm>
      </p:grpSpPr>
      <p:sp>
        <p:nvSpPr>
          <p:cNvPr id="4089" name="Google Shape;4089;g40a120c017_0_3378: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090" name="Google Shape;4090;g40a120c017_0_3378: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None/>
            </a:pPr>
            <a:endParaRPr sz="1800" b="0" i="0" u="none" strike="noStrike" cap="none"/>
          </a:p>
        </p:txBody>
      </p:sp>
      <p:sp>
        <p:nvSpPr>
          <p:cNvPr id="4091" name="Google Shape;4091;g40a120c017_0_3378: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15 - </a:t>
            </a:r>
            <a:fld id="{00000000-1234-1234-1234-123412341234}" type="slidenum">
              <a:rPr lang="en-US" sz="1100" b="1" i="0" u="none">
                <a:solidFill>
                  <a:srgbClr val="000000"/>
                </a:solidFill>
                <a:latin typeface="Arial"/>
                <a:ea typeface="Arial"/>
                <a:cs typeface="Arial"/>
                <a:sym typeface="Arial"/>
              </a:rPr>
              <a:t>420</a:t>
            </a:fld>
            <a:endParaRPr/>
          </a:p>
        </p:txBody>
      </p:sp>
    </p:spTree>
    <p:extLst>
      <p:ext uri="{BB962C8B-B14F-4D97-AF65-F5344CB8AC3E}">
        <p14:creationId xmlns:p14="http://schemas.microsoft.com/office/powerpoint/2010/main" val="175236670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p24: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87" name="Google Shape;287;p24:notes"/>
          <p:cNvSpPr txBox="1">
            <a:spLocks noGrp="1"/>
          </p:cNvSpPr>
          <p:nvPr>
            <p:ph type="body" idx="1"/>
          </p:nvPr>
        </p:nvSpPr>
        <p:spPr>
          <a:xfrm>
            <a:off x="547687" y="5278437"/>
            <a:ext cx="5942012" cy="3198812"/>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SzPts val="1800"/>
              <a:buFont typeface="Arial"/>
              <a:buNone/>
            </a:pPr>
            <a:r>
              <a:rPr lang="en-US" sz="1800" b="0" i="0" u="none" strike="noStrike" cap="none"/>
              <a:t>Creating an instance of the Employee Class</a:t>
            </a:r>
            <a:endParaRPr/>
          </a:p>
          <a:p>
            <a:pPr marL="0" marR="0" lvl="2" indent="0" algn="l" rtl="0">
              <a:spcBef>
                <a:spcPts val="0"/>
              </a:spcBef>
              <a:spcAft>
                <a:spcPts val="0"/>
              </a:spcAft>
              <a:buSzPts val="1800"/>
              <a:buFont typeface="Arial"/>
              <a:buNone/>
            </a:pPr>
            <a:r>
              <a:rPr lang="en-US" sz="1800" b="0" i="0" u="none" strike="noStrike" cap="none"/>
              <a:t>You need to allocate memory for the </a:t>
            </a:r>
            <a:r>
              <a:rPr lang="en-US" sz="1800" b="0" i="0" u="none" strike="noStrike" cap="none">
                <a:latin typeface="Courier New"/>
                <a:ea typeface="Courier New"/>
                <a:cs typeface="Courier New"/>
                <a:sym typeface="Courier New"/>
              </a:rPr>
              <a:t>Employee</a:t>
            </a:r>
            <a:r>
              <a:rPr lang="en-US" sz="1800" b="0" i="0" u="none" strike="noStrike" cap="none"/>
              <a:t> object and call a constructor in the class to initialize all the instance variables of the class. </a:t>
            </a:r>
            <a:endParaRPr/>
          </a:p>
          <a:p>
            <a:pPr marL="0" marR="0" lvl="2" indent="0" algn="l" rtl="0">
              <a:spcBef>
                <a:spcPts val="0"/>
              </a:spcBef>
              <a:spcAft>
                <a:spcPts val="0"/>
              </a:spcAft>
              <a:buSzPts val="1800"/>
              <a:buFont typeface="Arial"/>
              <a:buNone/>
            </a:pPr>
            <a:r>
              <a:rPr lang="en-US" sz="1800" b="0" i="0" u="none" strike="noStrike" cap="none"/>
              <a:t>To allocate memory, </a:t>
            </a:r>
            <a:r>
              <a:rPr lang="en-US" sz="1800" b="1" i="0" u="none" strike="noStrike" cap="none">
                <a:latin typeface="Courier New"/>
                <a:ea typeface="Courier New"/>
                <a:cs typeface="Courier New"/>
                <a:sym typeface="Courier New"/>
              </a:rPr>
              <a:t>new</a:t>
            </a:r>
            <a:r>
              <a:rPr lang="en-US" sz="1800" b="0" i="0" u="none" strike="noStrike" cap="none"/>
              <a:t> operator is used and to initialize all the instance variables of the class, the constructor is invoked.</a:t>
            </a:r>
            <a:endParaRPr/>
          </a:p>
          <a:p>
            <a:pPr marL="0" marR="0" lvl="2" indent="0" algn="l" rtl="0">
              <a:spcBef>
                <a:spcPts val="0"/>
              </a:spcBef>
              <a:spcAft>
                <a:spcPts val="0"/>
              </a:spcAft>
              <a:buSzPts val="1800"/>
              <a:buFont typeface="Arial"/>
              <a:buNone/>
            </a:pPr>
            <a:r>
              <a:rPr lang="en-US" sz="1800" b="0" i="0" u="none" strike="noStrike" cap="none"/>
              <a:t>An instance of an object is created when you use the </a:t>
            </a:r>
            <a:r>
              <a:rPr lang="en-US" sz="1800" b="0" i="0" u="none" strike="noStrike" cap="none">
                <a:latin typeface="Courier New"/>
                <a:ea typeface="Courier New"/>
                <a:cs typeface="Courier New"/>
                <a:sym typeface="Courier New"/>
              </a:rPr>
              <a:t>new</a:t>
            </a:r>
            <a:r>
              <a:rPr lang="en-US" sz="1800" b="0" i="0" u="none" strike="noStrike" cap="none"/>
              <a:t> keyword with a constructor. All the fields declared in the class are provided with memory space and initialized to their default values. </a:t>
            </a:r>
            <a:endParaRPr/>
          </a:p>
          <a:p>
            <a:pPr marL="0" marR="0" lvl="2" indent="0" algn="l" rtl="0">
              <a:spcBef>
                <a:spcPts val="0"/>
              </a:spcBef>
              <a:spcAft>
                <a:spcPts val="0"/>
              </a:spcAft>
              <a:buSzPts val="1800"/>
              <a:buFont typeface="Arial"/>
              <a:buNone/>
            </a:pPr>
            <a:r>
              <a:rPr lang="en-US" sz="1800" b="0" i="0" u="none" strike="noStrike" cap="none"/>
              <a:t>If the memory allocation and constructor are successful, a reference to the object is returned as a result. In the example in the slide, the reference is assigned to a variable called </a:t>
            </a:r>
            <a:r>
              <a:rPr lang="en-US" sz="1800" b="0" i="0" u="none" strike="noStrike" cap="none">
                <a:latin typeface="Courier New"/>
                <a:ea typeface="Courier New"/>
                <a:cs typeface="Courier New"/>
                <a:sym typeface="Courier New"/>
              </a:rPr>
              <a:t>emp</a:t>
            </a:r>
            <a:r>
              <a:rPr lang="en-US" sz="1800" b="0" i="0" u="none" strike="noStrike" cap="none"/>
              <a:t>.</a:t>
            </a:r>
            <a:endParaRPr/>
          </a:p>
          <a:p>
            <a:pPr marL="0" marR="0" lvl="2" indent="0" algn="l" rtl="0">
              <a:spcBef>
                <a:spcPts val="0"/>
              </a:spcBef>
              <a:spcAft>
                <a:spcPts val="0"/>
              </a:spcAft>
              <a:buSzPts val="1800"/>
              <a:buFont typeface="Arial"/>
              <a:buNone/>
            </a:pPr>
            <a:r>
              <a:rPr lang="en-US" sz="1800" b="0" i="0" u="none" strike="noStrike" cap="none"/>
              <a:t>After all the data fields are set with values, you have an instance of an </a:t>
            </a:r>
            <a:r>
              <a:rPr lang="en-US" sz="1800" b="0" i="0" u="none" strike="noStrike" cap="none">
                <a:latin typeface="Courier New"/>
                <a:ea typeface="Courier New"/>
                <a:cs typeface="Courier New"/>
                <a:sym typeface="Courier New"/>
              </a:rPr>
              <a:t>Employee</a:t>
            </a:r>
            <a:r>
              <a:rPr lang="en-US" sz="1800" b="0" i="0" u="none" strike="noStrike" cap="none"/>
              <a:t> with an </a:t>
            </a:r>
            <a:r>
              <a:rPr lang="en-US" sz="1800" b="0" i="0" u="none" strike="noStrike" cap="none">
                <a:latin typeface="Courier New"/>
                <a:ea typeface="Courier New"/>
                <a:cs typeface="Courier New"/>
                <a:sym typeface="Courier New"/>
              </a:rPr>
              <a:t>empId</a:t>
            </a:r>
            <a:r>
              <a:rPr lang="en-US" sz="1800" b="0" i="0" u="none" strike="noStrike" cap="none"/>
              <a:t> with a value of </a:t>
            </a:r>
            <a:r>
              <a:rPr lang="en-US" sz="1800" b="0" i="0" u="none" strike="noStrike" cap="none">
                <a:latin typeface="Courier New"/>
                <a:ea typeface="Courier New"/>
                <a:cs typeface="Courier New"/>
                <a:sym typeface="Courier New"/>
              </a:rPr>
              <a:t>101</a:t>
            </a:r>
            <a:r>
              <a:rPr lang="en-US" sz="1800" b="0" i="0" u="none" strike="noStrike" cap="none"/>
              <a:t>, </a:t>
            </a:r>
            <a:r>
              <a:rPr lang="en-US" sz="1800" b="0" i="0" u="none" strike="noStrike" cap="none">
                <a:latin typeface="Courier New"/>
                <a:ea typeface="Courier New"/>
                <a:cs typeface="Courier New"/>
                <a:sym typeface="Courier New"/>
              </a:rPr>
              <a:t>name</a:t>
            </a:r>
            <a:r>
              <a:rPr lang="en-US" sz="1800" b="0" i="0" u="none" strike="noStrike" cap="none"/>
              <a:t> with the string </a:t>
            </a:r>
            <a:r>
              <a:rPr lang="en-US" sz="1800" b="0" i="0" u="none" strike="noStrike" cap="none">
                <a:latin typeface="Courier New"/>
                <a:ea typeface="Courier New"/>
                <a:cs typeface="Courier New"/>
                <a:sym typeface="Courier New"/>
              </a:rPr>
              <a:t>John Smith</a:t>
            </a:r>
            <a:r>
              <a:rPr lang="en-US" sz="1800" b="0" i="0" u="none" strike="noStrike" cap="none"/>
              <a:t>, Social Security Number string (</a:t>
            </a:r>
            <a:r>
              <a:rPr lang="en-US" sz="1800" b="0" i="0" u="none" strike="noStrike" cap="none">
                <a:latin typeface="Courier New"/>
                <a:ea typeface="Courier New"/>
                <a:cs typeface="Courier New"/>
                <a:sym typeface="Courier New"/>
              </a:rPr>
              <a:t>ssn</a:t>
            </a:r>
            <a:r>
              <a:rPr lang="en-US" sz="1800" b="0" i="0" u="none" strike="noStrike" cap="none"/>
              <a:t>) set to </a:t>
            </a:r>
            <a:r>
              <a:rPr lang="en-US" sz="1800" b="0" i="0" u="none" strike="noStrike" cap="none">
                <a:latin typeface="Courier New"/>
                <a:ea typeface="Courier New"/>
                <a:cs typeface="Courier New"/>
                <a:sym typeface="Courier New"/>
              </a:rPr>
              <a:t>011-22-3467</a:t>
            </a:r>
            <a:r>
              <a:rPr lang="en-US" sz="1800" b="0" i="0" u="none" strike="noStrike" cap="none"/>
              <a:t>, and </a:t>
            </a:r>
            <a:r>
              <a:rPr lang="en-US" sz="1800" b="0" i="0" u="none" strike="noStrike" cap="none">
                <a:latin typeface="Courier New"/>
                <a:ea typeface="Courier New"/>
                <a:cs typeface="Courier New"/>
                <a:sym typeface="Courier New"/>
              </a:rPr>
              <a:t>salary</a:t>
            </a:r>
            <a:r>
              <a:rPr lang="en-US" sz="1800" b="0" i="0" u="none" strike="noStrike" cap="none"/>
              <a:t> with the value of </a:t>
            </a:r>
            <a:r>
              <a:rPr lang="en-US" sz="1800" b="0" i="0" u="none" strike="noStrike" cap="none">
                <a:latin typeface="Courier New"/>
                <a:ea typeface="Courier New"/>
                <a:cs typeface="Courier New"/>
                <a:sym typeface="Courier New"/>
              </a:rPr>
              <a:t>120,345.27</a:t>
            </a:r>
            <a:r>
              <a:rPr lang="en-US" sz="1800" b="0" i="0" u="none" strike="noStrike" cap="none"/>
              <a:t>. </a:t>
            </a:r>
            <a:endParaRPr/>
          </a:p>
        </p:txBody>
      </p:sp>
      <p:sp>
        <p:nvSpPr>
          <p:cNvPr id="288" name="Google Shape;288;p24:notes"/>
          <p:cNvSpPr txBox="1"/>
          <p:nvPr/>
        </p:nvSpPr>
        <p:spPr>
          <a:xfrm>
            <a:off x="457200" y="8791575"/>
            <a:ext cx="607695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2 - </a:t>
            </a:r>
            <a:fld id="{00000000-1234-1234-1234-123412341234}" type="slidenum">
              <a:rPr lang="en-US" sz="1100" b="1" i="0" u="none">
                <a:solidFill>
                  <a:srgbClr val="000000"/>
                </a:solidFill>
                <a:latin typeface="Arial"/>
                <a:ea typeface="Arial"/>
                <a:cs typeface="Arial"/>
                <a:sym typeface="Arial"/>
              </a:rPr>
              <a:t>43</a:t>
            </a:fld>
            <a:endParaRPr/>
          </a:p>
        </p:txBody>
      </p:sp>
    </p:spTree>
    <p:extLst>
      <p:ext uri="{BB962C8B-B14F-4D97-AF65-F5344CB8AC3E}">
        <p14:creationId xmlns:p14="http://schemas.microsoft.com/office/powerpoint/2010/main" val="2581014118"/>
      </p:ext>
    </p:extLst>
  </p:cSld>
  <p:clrMapOvr>
    <a:masterClrMapping/>
  </p:clrMapOvr>
</p:notes>
</file>

<file path=ppt/notesSlides/notesSlide4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6"/>
        <p:cNvGrpSpPr/>
        <p:nvPr/>
      </p:nvGrpSpPr>
      <p:grpSpPr>
        <a:xfrm>
          <a:off x="0" y="0"/>
          <a:ext cx="0" cy="0"/>
          <a:chOff x="0" y="0"/>
          <a:chExt cx="0" cy="0"/>
        </a:xfrm>
      </p:grpSpPr>
      <p:sp>
        <p:nvSpPr>
          <p:cNvPr id="4097" name="Google Shape;4097;g40a120c017_0_3384: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098" name="Google Shape;4098;g40a120c017_0_3384:notes"/>
          <p:cNvSpPr txBox="1">
            <a:spLocks noGrp="1"/>
          </p:cNvSpPr>
          <p:nvPr>
            <p:ph type="body" idx="1"/>
          </p:nvPr>
        </p:nvSpPr>
        <p:spPr>
          <a:xfrm>
            <a:off x="547687" y="5278437"/>
            <a:ext cx="5943600" cy="31989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None/>
            </a:pPr>
            <a:endParaRPr sz="1800" b="0" i="0" u="none" strike="noStrike" cap="none"/>
          </a:p>
        </p:txBody>
      </p:sp>
      <p:sp>
        <p:nvSpPr>
          <p:cNvPr id="4099" name="Google Shape;4099;g40a120c017_0_3384: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15 - </a:t>
            </a:r>
            <a:fld id="{00000000-1234-1234-1234-123412341234}" type="slidenum">
              <a:rPr lang="en-US" sz="1100" b="1" i="0" u="none">
                <a:solidFill>
                  <a:srgbClr val="000000"/>
                </a:solidFill>
                <a:latin typeface="Arial"/>
                <a:ea typeface="Arial"/>
                <a:cs typeface="Arial"/>
                <a:sym typeface="Arial"/>
              </a:rPr>
              <a:t>421</a:t>
            </a:fld>
            <a:endParaRPr/>
          </a:p>
        </p:txBody>
      </p:sp>
    </p:spTree>
    <p:extLst>
      <p:ext uri="{BB962C8B-B14F-4D97-AF65-F5344CB8AC3E}">
        <p14:creationId xmlns:p14="http://schemas.microsoft.com/office/powerpoint/2010/main" val="2415356680"/>
      </p:ext>
    </p:extLst>
  </p:cSld>
  <p:clrMapOvr>
    <a:masterClrMapping/>
  </p:clrMapOvr>
</p:notes>
</file>

<file path=ppt/notesSlides/notesSlide4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4"/>
        <p:cNvGrpSpPr/>
        <p:nvPr/>
      </p:nvGrpSpPr>
      <p:grpSpPr>
        <a:xfrm>
          <a:off x="0" y="0"/>
          <a:ext cx="0" cy="0"/>
          <a:chOff x="0" y="0"/>
          <a:chExt cx="0" cy="0"/>
        </a:xfrm>
      </p:grpSpPr>
      <p:sp>
        <p:nvSpPr>
          <p:cNvPr id="4105" name="Google Shape;4105;g40a120c017_0_3390: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106" name="Google Shape;4106;g40a120c017_0_3390:notes"/>
          <p:cNvSpPr txBox="1">
            <a:spLocks noGrp="1"/>
          </p:cNvSpPr>
          <p:nvPr>
            <p:ph type="body" idx="1"/>
          </p:nvPr>
        </p:nvSpPr>
        <p:spPr>
          <a:xfrm>
            <a:off x="547687" y="5278437"/>
            <a:ext cx="5943600" cy="31989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SzPts val="1800"/>
              <a:buFont typeface="Arial"/>
              <a:buNone/>
            </a:pPr>
            <a:r>
              <a:rPr lang="en-US" sz="1800" b="0" i="0" u="none" strike="noStrike" cap="none"/>
              <a:t>The Behavior of an </a:t>
            </a:r>
            <a:r>
              <a:rPr lang="en-US" sz="1800" b="0" i="0" u="none" strike="noStrike" cap="none">
                <a:latin typeface="Courier New"/>
                <a:ea typeface="Courier New"/>
                <a:cs typeface="Courier New"/>
                <a:sym typeface="Courier New"/>
              </a:rPr>
              <a:t>ExecutorService</a:t>
            </a:r>
            <a:endParaRPr/>
          </a:p>
          <a:p>
            <a:pPr marL="0" marR="0" lvl="1" indent="0" algn="l" rtl="0">
              <a:spcBef>
                <a:spcPts val="0"/>
              </a:spcBef>
              <a:spcAft>
                <a:spcPts val="0"/>
              </a:spcAft>
              <a:buSzPts val="1800"/>
              <a:buFont typeface="Arial"/>
              <a:buNone/>
            </a:pPr>
            <a:r>
              <a:rPr lang="en-US" sz="1800" b="0" i="0" u="none" strike="noStrike" cap="none"/>
              <a:t>A cached thread pool </a:t>
            </a:r>
            <a:r>
              <a:rPr lang="en-US" sz="1800" b="0" i="0" u="none" strike="noStrike" cap="none">
                <a:latin typeface="Courier New"/>
                <a:ea typeface="Courier New"/>
                <a:cs typeface="Courier New"/>
                <a:sym typeface="Courier New"/>
              </a:rPr>
              <a:t>ExecutorService</a:t>
            </a:r>
            <a:r>
              <a:rPr lang="en-US" sz="1800" b="0" i="0" u="none" strike="noStrike" cap="none"/>
              <a:t>:</a:t>
            </a:r>
            <a:endParaRPr sz="1800" b="0" i="0" u="none" strike="noStrike" cap="none">
              <a:latin typeface="Courier New"/>
              <a:ea typeface="Courier New"/>
              <a:cs typeface="Courier New"/>
              <a:sym typeface="Courier New"/>
            </a:endParaRPr>
          </a:p>
          <a:p>
            <a:pPr marL="0" marR="0" lvl="2" indent="0" algn="l" rtl="0">
              <a:spcBef>
                <a:spcPts val="0"/>
              </a:spcBef>
              <a:spcAft>
                <a:spcPts val="0"/>
              </a:spcAft>
              <a:buSzPts val="1800"/>
              <a:buFont typeface="Arial"/>
              <a:buNone/>
            </a:pPr>
            <a:r>
              <a:rPr lang="en-US" sz="1800" b="0" i="0" u="none" strike="noStrike" cap="none"/>
              <a:t>Creates new threads as needed</a:t>
            </a:r>
            <a:endParaRPr/>
          </a:p>
          <a:p>
            <a:pPr marL="0" marR="0" lvl="2" indent="0" algn="l" rtl="0">
              <a:spcBef>
                <a:spcPts val="0"/>
              </a:spcBef>
              <a:spcAft>
                <a:spcPts val="0"/>
              </a:spcAft>
              <a:buSzPts val="1800"/>
              <a:buFont typeface="Arial"/>
              <a:buNone/>
            </a:pPr>
            <a:r>
              <a:rPr lang="en-US" sz="1800" b="0" i="0" u="none" strike="noStrike" cap="none"/>
              <a:t>Reuses its threads (Its threads do not die after finishing their task.)</a:t>
            </a:r>
            <a:endParaRPr/>
          </a:p>
          <a:p>
            <a:pPr marL="0" marR="0" lvl="2" indent="0" algn="l" rtl="0">
              <a:spcBef>
                <a:spcPts val="0"/>
              </a:spcBef>
              <a:spcAft>
                <a:spcPts val="0"/>
              </a:spcAft>
              <a:buSzPts val="1800"/>
              <a:buFont typeface="Arial"/>
              <a:buNone/>
            </a:pPr>
            <a:r>
              <a:rPr lang="en-US" sz="1800" b="0" i="0" u="none" strike="noStrike" cap="none"/>
              <a:t>Terminates threads that have been idle for 60 seconds</a:t>
            </a:r>
            <a:endParaRPr/>
          </a:p>
          <a:p>
            <a:pPr marL="0" marR="0" lvl="1" indent="0" algn="l" rtl="0">
              <a:spcBef>
                <a:spcPts val="0"/>
              </a:spcBef>
              <a:spcAft>
                <a:spcPts val="0"/>
              </a:spcAft>
              <a:buSzPts val="1800"/>
              <a:buFont typeface="Arial"/>
              <a:buNone/>
            </a:pPr>
            <a:r>
              <a:rPr lang="en-US" sz="1800" b="0" i="0" u="none" strike="noStrike" cap="none"/>
              <a:t>Other types of </a:t>
            </a:r>
            <a:r>
              <a:rPr lang="en-US" sz="1800" b="0" i="0" u="none" strike="noStrike" cap="none">
                <a:latin typeface="Courier New"/>
                <a:ea typeface="Courier New"/>
                <a:cs typeface="Courier New"/>
                <a:sym typeface="Courier New"/>
              </a:rPr>
              <a:t>ExecutorService</a:t>
            </a:r>
            <a:r>
              <a:rPr lang="en-US" sz="1800" b="0" i="0" u="none" strike="noStrike" cap="none"/>
              <a:t> implementations are available:</a:t>
            </a:r>
            <a:endParaRPr/>
          </a:p>
          <a:p>
            <a:pPr marL="0" marR="0" lvl="4" indent="0" algn="l" rtl="0">
              <a:spcBef>
                <a:spcPts val="0"/>
              </a:spcBef>
              <a:spcAft>
                <a:spcPts val="0"/>
              </a:spcAft>
              <a:buSzPts val="1800"/>
              <a:buFont typeface="Arial"/>
              <a:buNone/>
            </a:pPr>
            <a:r>
              <a:rPr lang="en-US" sz="1800" b="0" i="0" u="none" strike="noStrike" cap="none"/>
              <a:t>int cpuCount = Runtime.getRuntime().availableProcessors();</a:t>
            </a:r>
            <a:endParaRPr/>
          </a:p>
          <a:p>
            <a:pPr marL="0" marR="0" lvl="4" indent="0" algn="l" rtl="0">
              <a:spcBef>
                <a:spcPts val="0"/>
              </a:spcBef>
              <a:spcAft>
                <a:spcPts val="0"/>
              </a:spcAft>
              <a:buSzPts val="1800"/>
              <a:buFont typeface="Arial"/>
              <a:buNone/>
            </a:pPr>
            <a:r>
              <a:rPr lang="en-US" sz="1800" b="0" i="0" u="none" strike="noStrike" cap="none"/>
              <a:t>ExecutorService es = Executors.newFixedThreadPool(cpuCount);</a:t>
            </a:r>
            <a:endParaRPr sz="1800" b="0" i="0" u="none" strike="noStrike" cap="none"/>
          </a:p>
          <a:p>
            <a:pPr marL="0" marR="0" lvl="1" indent="0" algn="l" rtl="0">
              <a:spcBef>
                <a:spcPts val="0"/>
              </a:spcBef>
              <a:spcAft>
                <a:spcPts val="0"/>
              </a:spcAft>
              <a:buSzPts val="1800"/>
              <a:buFont typeface="Arial"/>
              <a:buNone/>
            </a:pPr>
            <a:r>
              <a:rPr lang="en-US" sz="1800" b="0" i="0" u="none" strike="noStrike" cap="none"/>
              <a:t>A fixed thread pool </a:t>
            </a:r>
            <a:r>
              <a:rPr lang="en-US" sz="1800" b="0" i="0" u="none" strike="noStrike" cap="none">
                <a:latin typeface="Courier New"/>
                <a:ea typeface="Courier New"/>
                <a:cs typeface="Courier New"/>
                <a:sym typeface="Courier New"/>
              </a:rPr>
              <a:t>ExecutorService</a:t>
            </a:r>
            <a:r>
              <a:rPr lang="en-US" sz="1800" b="0" i="0" u="none" strike="noStrike" cap="none"/>
              <a:t>:</a:t>
            </a:r>
            <a:endParaRPr/>
          </a:p>
          <a:p>
            <a:pPr marL="0" marR="0" lvl="2" indent="0" algn="l" rtl="0">
              <a:spcBef>
                <a:spcPts val="0"/>
              </a:spcBef>
              <a:spcAft>
                <a:spcPts val="0"/>
              </a:spcAft>
              <a:buSzPts val="1800"/>
              <a:buFont typeface="Arial"/>
              <a:buNone/>
            </a:pPr>
            <a:r>
              <a:rPr lang="en-US" sz="1800" b="0" i="0" u="none" strike="noStrike" cap="none"/>
              <a:t>Contains a fixed number of threads</a:t>
            </a:r>
            <a:endParaRPr/>
          </a:p>
          <a:p>
            <a:pPr marL="0" marR="0" lvl="2" indent="0" algn="l" rtl="0">
              <a:spcBef>
                <a:spcPts val="0"/>
              </a:spcBef>
              <a:spcAft>
                <a:spcPts val="0"/>
              </a:spcAft>
              <a:buSzPts val="1800"/>
              <a:buFont typeface="Arial"/>
              <a:buNone/>
            </a:pPr>
            <a:r>
              <a:rPr lang="en-US" sz="1800" b="0" i="0" u="none" strike="noStrike" cap="none"/>
              <a:t>Reuses its threads (Its threads do not die after finishing their task.)</a:t>
            </a:r>
            <a:endParaRPr/>
          </a:p>
          <a:p>
            <a:pPr marL="0" marR="0" lvl="2" indent="0" algn="l" rtl="0">
              <a:spcBef>
                <a:spcPts val="0"/>
              </a:spcBef>
              <a:spcAft>
                <a:spcPts val="0"/>
              </a:spcAft>
              <a:buSzPts val="1800"/>
              <a:buFont typeface="Arial"/>
              <a:buNone/>
            </a:pPr>
            <a:r>
              <a:rPr lang="en-US" sz="1800" b="0" i="0" u="none" strike="noStrike" cap="none"/>
              <a:t>Queues up work until a thread is available</a:t>
            </a:r>
            <a:endParaRPr/>
          </a:p>
          <a:p>
            <a:pPr marL="0" marR="0" lvl="2" indent="0" algn="l" rtl="0">
              <a:spcBef>
                <a:spcPts val="0"/>
              </a:spcBef>
              <a:spcAft>
                <a:spcPts val="0"/>
              </a:spcAft>
              <a:buSzPts val="1800"/>
              <a:buFont typeface="Arial"/>
              <a:buNone/>
            </a:pPr>
            <a:r>
              <a:rPr lang="en-US" sz="1800" b="0" i="0" u="none" strike="noStrike" cap="none"/>
              <a:t>Could be used to avoid over working a system with CPU-intensive tasks</a:t>
            </a:r>
            <a:endParaRPr/>
          </a:p>
        </p:txBody>
      </p:sp>
      <p:sp>
        <p:nvSpPr>
          <p:cNvPr id="4107" name="Google Shape;4107;g40a120c017_0_3390: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15 - </a:t>
            </a:r>
            <a:fld id="{00000000-1234-1234-1234-123412341234}" type="slidenum">
              <a:rPr lang="en-US" sz="1100" b="1" i="0" u="none">
                <a:solidFill>
                  <a:srgbClr val="000000"/>
                </a:solidFill>
                <a:latin typeface="Arial"/>
                <a:ea typeface="Arial"/>
                <a:cs typeface="Arial"/>
                <a:sym typeface="Arial"/>
              </a:rPr>
              <a:t>422</a:t>
            </a:fld>
            <a:endParaRPr/>
          </a:p>
        </p:txBody>
      </p:sp>
    </p:spTree>
    <p:extLst>
      <p:ext uri="{BB962C8B-B14F-4D97-AF65-F5344CB8AC3E}">
        <p14:creationId xmlns:p14="http://schemas.microsoft.com/office/powerpoint/2010/main" val="47862830"/>
      </p:ext>
    </p:extLst>
  </p:cSld>
  <p:clrMapOvr>
    <a:masterClrMapping/>
  </p:clrMapOvr>
</p:notes>
</file>

<file path=ppt/notesSlides/notesSlide4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3"/>
        <p:cNvGrpSpPr/>
        <p:nvPr/>
      </p:nvGrpSpPr>
      <p:grpSpPr>
        <a:xfrm>
          <a:off x="0" y="0"/>
          <a:ext cx="0" cy="0"/>
          <a:chOff x="0" y="0"/>
          <a:chExt cx="0" cy="0"/>
        </a:xfrm>
      </p:grpSpPr>
      <p:sp>
        <p:nvSpPr>
          <p:cNvPr id="4114" name="Google Shape;4114;g40a120c017_0_3397: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115" name="Google Shape;4115;g40a120c017_0_3397: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None/>
            </a:pPr>
            <a:endParaRPr sz="1800" b="0" i="0" u="none" strike="noStrike" cap="none"/>
          </a:p>
        </p:txBody>
      </p:sp>
      <p:sp>
        <p:nvSpPr>
          <p:cNvPr id="4116" name="Google Shape;4116;g40a120c017_0_3397: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15 - </a:t>
            </a:r>
            <a:fld id="{00000000-1234-1234-1234-123412341234}" type="slidenum">
              <a:rPr lang="en-US" sz="1100" b="1" i="0" u="none">
                <a:solidFill>
                  <a:srgbClr val="000000"/>
                </a:solidFill>
                <a:latin typeface="Arial"/>
                <a:ea typeface="Arial"/>
                <a:cs typeface="Arial"/>
                <a:sym typeface="Arial"/>
              </a:rPr>
              <a:t>423</a:t>
            </a:fld>
            <a:endParaRPr/>
          </a:p>
        </p:txBody>
      </p:sp>
    </p:spTree>
    <p:extLst>
      <p:ext uri="{BB962C8B-B14F-4D97-AF65-F5344CB8AC3E}">
        <p14:creationId xmlns:p14="http://schemas.microsoft.com/office/powerpoint/2010/main" val="477764176"/>
      </p:ext>
    </p:extLst>
  </p:cSld>
  <p:clrMapOvr>
    <a:masterClrMapping/>
  </p:clrMapOvr>
</p:notes>
</file>

<file path=ppt/notesSlides/notesSlide4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4"/>
        <p:cNvGrpSpPr/>
        <p:nvPr/>
      </p:nvGrpSpPr>
      <p:grpSpPr>
        <a:xfrm>
          <a:off x="0" y="0"/>
          <a:ext cx="0" cy="0"/>
          <a:chOff x="0" y="0"/>
          <a:chExt cx="0" cy="0"/>
        </a:xfrm>
      </p:grpSpPr>
      <p:sp>
        <p:nvSpPr>
          <p:cNvPr id="4125" name="Google Shape;4125;g40a120c017_0_3406: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126" name="Google Shape;4126;g40a120c017_0_3406: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None/>
            </a:pPr>
            <a:endParaRPr sz="1800" b="0" i="0" u="none" strike="noStrike" cap="none"/>
          </a:p>
        </p:txBody>
      </p:sp>
      <p:sp>
        <p:nvSpPr>
          <p:cNvPr id="4127" name="Google Shape;4127;g40a120c017_0_3406: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15 - </a:t>
            </a:r>
            <a:fld id="{00000000-1234-1234-1234-123412341234}" type="slidenum">
              <a:rPr lang="en-US" sz="1100" b="1" i="0" u="none">
                <a:solidFill>
                  <a:srgbClr val="000000"/>
                </a:solidFill>
                <a:latin typeface="Arial"/>
                <a:ea typeface="Arial"/>
                <a:cs typeface="Arial"/>
                <a:sym typeface="Arial"/>
              </a:rPr>
              <a:t>424</a:t>
            </a:fld>
            <a:endParaRPr/>
          </a:p>
        </p:txBody>
      </p:sp>
    </p:spTree>
    <p:extLst>
      <p:ext uri="{BB962C8B-B14F-4D97-AF65-F5344CB8AC3E}">
        <p14:creationId xmlns:p14="http://schemas.microsoft.com/office/powerpoint/2010/main" val="1421753338"/>
      </p:ext>
    </p:extLst>
  </p:cSld>
  <p:clrMapOvr>
    <a:masterClrMapping/>
  </p:clrMapOvr>
</p:notes>
</file>

<file path=ppt/notesSlides/notesSlide4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5"/>
        <p:cNvGrpSpPr/>
        <p:nvPr/>
      </p:nvGrpSpPr>
      <p:grpSpPr>
        <a:xfrm>
          <a:off x="0" y="0"/>
          <a:ext cx="0" cy="0"/>
          <a:chOff x="0" y="0"/>
          <a:chExt cx="0" cy="0"/>
        </a:xfrm>
      </p:grpSpPr>
      <p:sp>
        <p:nvSpPr>
          <p:cNvPr id="4136" name="Google Shape;4136;g40a120c017_0_3415: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137" name="Google Shape;4137;g40a120c017_0_3415: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None/>
            </a:pPr>
            <a:endParaRPr sz="1800" b="0" i="0" u="none" strike="noStrike" cap="none"/>
          </a:p>
        </p:txBody>
      </p:sp>
      <p:sp>
        <p:nvSpPr>
          <p:cNvPr id="4138" name="Google Shape;4138;g40a120c017_0_3415: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15 - </a:t>
            </a:r>
            <a:fld id="{00000000-1234-1234-1234-123412341234}" type="slidenum">
              <a:rPr lang="en-US" sz="1100" b="1" i="0" u="none">
                <a:solidFill>
                  <a:srgbClr val="000000"/>
                </a:solidFill>
                <a:latin typeface="Arial"/>
                <a:ea typeface="Arial"/>
                <a:cs typeface="Arial"/>
                <a:sym typeface="Arial"/>
              </a:rPr>
              <a:t>425</a:t>
            </a:fld>
            <a:endParaRPr/>
          </a:p>
        </p:txBody>
      </p:sp>
    </p:spTree>
    <p:extLst>
      <p:ext uri="{BB962C8B-B14F-4D97-AF65-F5344CB8AC3E}">
        <p14:creationId xmlns:p14="http://schemas.microsoft.com/office/powerpoint/2010/main" val="2148038092"/>
      </p:ext>
    </p:extLst>
  </p:cSld>
  <p:clrMapOvr>
    <a:masterClrMapping/>
  </p:clrMapOvr>
</p:notes>
</file>

<file path=ppt/notesSlides/notesSlide4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4"/>
        <p:cNvGrpSpPr/>
        <p:nvPr/>
      </p:nvGrpSpPr>
      <p:grpSpPr>
        <a:xfrm>
          <a:off x="0" y="0"/>
          <a:ext cx="0" cy="0"/>
          <a:chOff x="0" y="0"/>
          <a:chExt cx="0" cy="0"/>
        </a:xfrm>
      </p:grpSpPr>
      <p:sp>
        <p:nvSpPr>
          <p:cNvPr id="4145" name="Google Shape;4145;g40a120c017_0_3422: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146" name="Google Shape;4146;g40a120c017_0_3422: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None/>
            </a:pPr>
            <a:endParaRPr sz="1800" b="0" i="0" u="none" strike="noStrike" cap="none"/>
          </a:p>
        </p:txBody>
      </p:sp>
      <p:sp>
        <p:nvSpPr>
          <p:cNvPr id="4147" name="Google Shape;4147;g40a120c017_0_3422: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15 - </a:t>
            </a:r>
            <a:fld id="{00000000-1234-1234-1234-123412341234}" type="slidenum">
              <a:rPr lang="en-US" sz="1100" b="1" i="0" u="none">
                <a:solidFill>
                  <a:srgbClr val="000000"/>
                </a:solidFill>
                <a:latin typeface="Arial"/>
                <a:ea typeface="Arial"/>
                <a:cs typeface="Arial"/>
                <a:sym typeface="Arial"/>
              </a:rPr>
              <a:t>426</a:t>
            </a:fld>
            <a:endParaRPr/>
          </a:p>
        </p:txBody>
      </p:sp>
    </p:spTree>
    <p:extLst>
      <p:ext uri="{BB962C8B-B14F-4D97-AF65-F5344CB8AC3E}">
        <p14:creationId xmlns:p14="http://schemas.microsoft.com/office/powerpoint/2010/main" val="1816066541"/>
      </p:ext>
    </p:extLst>
  </p:cSld>
  <p:clrMapOvr>
    <a:masterClrMapping/>
  </p:clrMapOvr>
</p:notes>
</file>

<file path=ppt/notesSlides/notesSlide4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4"/>
        <p:cNvGrpSpPr/>
        <p:nvPr/>
      </p:nvGrpSpPr>
      <p:grpSpPr>
        <a:xfrm>
          <a:off x="0" y="0"/>
          <a:ext cx="0" cy="0"/>
          <a:chOff x="0" y="0"/>
          <a:chExt cx="0" cy="0"/>
        </a:xfrm>
      </p:grpSpPr>
      <p:sp>
        <p:nvSpPr>
          <p:cNvPr id="4155" name="Google Shape;4155;g40a120c017_0_3430: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156" name="Google Shape;4156;g40a120c017_0_3430: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SzPts val="1800"/>
              <a:buFont typeface="Arial"/>
              <a:buNone/>
            </a:pPr>
            <a:r>
              <a:rPr lang="en-US" sz="1800" b="0" i="0" u="none" strike="noStrike" cap="none"/>
              <a:t>Waiting on a Future</a:t>
            </a:r>
            <a:endParaRPr/>
          </a:p>
          <a:p>
            <a:pPr marL="0" marR="0" lvl="1" indent="0" algn="l" rtl="0">
              <a:spcBef>
                <a:spcPts val="0"/>
              </a:spcBef>
              <a:spcAft>
                <a:spcPts val="0"/>
              </a:spcAft>
              <a:buSzPts val="1800"/>
              <a:buFont typeface="Arial"/>
              <a:buNone/>
            </a:pPr>
            <a:r>
              <a:rPr lang="en-US" sz="1800" b="0" i="0" u="none" strike="noStrike" cap="none"/>
              <a:t>Because the call to </a:t>
            </a:r>
            <a:r>
              <a:rPr lang="en-US" sz="1800" b="0" i="0" u="none" strike="noStrike" cap="none">
                <a:latin typeface="Courier New"/>
                <a:ea typeface="Courier New"/>
                <a:cs typeface="Courier New"/>
                <a:sym typeface="Courier New"/>
              </a:rPr>
              <a:t>Future.get()</a:t>
            </a:r>
            <a:r>
              <a:rPr lang="en-US" sz="1800" b="0" i="0" u="none" strike="noStrike" cap="none"/>
              <a:t> will block, you must do one of the following:</a:t>
            </a:r>
            <a:endParaRPr/>
          </a:p>
          <a:p>
            <a:pPr marL="0" marR="0" lvl="2" indent="0" algn="l" rtl="0">
              <a:spcBef>
                <a:spcPts val="0"/>
              </a:spcBef>
              <a:spcAft>
                <a:spcPts val="0"/>
              </a:spcAft>
              <a:buSzPts val="1800"/>
              <a:buFont typeface="Arial"/>
              <a:buNone/>
            </a:pPr>
            <a:r>
              <a:rPr lang="en-US" sz="1800" b="0" i="0" u="none" strike="noStrike" cap="none"/>
              <a:t>Submit all your work to the </a:t>
            </a:r>
            <a:r>
              <a:rPr lang="en-US" sz="1800" b="0" i="0" u="none" strike="noStrike" cap="none">
                <a:latin typeface="Courier New"/>
                <a:ea typeface="Courier New"/>
                <a:cs typeface="Courier New"/>
                <a:sym typeface="Courier New"/>
              </a:rPr>
              <a:t>ExecutorService</a:t>
            </a:r>
            <a:r>
              <a:rPr lang="en-US" sz="1800" b="0" i="0" u="none" strike="noStrike" cap="none"/>
              <a:t> before calling any </a:t>
            </a:r>
            <a:r>
              <a:rPr lang="en-US" sz="1800" b="0" i="0" u="none" strike="noStrike" cap="none">
                <a:latin typeface="Courier New"/>
                <a:ea typeface="Courier New"/>
                <a:cs typeface="Courier New"/>
                <a:sym typeface="Courier New"/>
              </a:rPr>
              <a:t>Future.get()</a:t>
            </a:r>
            <a:r>
              <a:rPr lang="en-US" sz="1800" b="0" i="0" u="none" strike="noStrike" cap="none"/>
              <a:t> methods.</a:t>
            </a:r>
            <a:endParaRPr/>
          </a:p>
          <a:p>
            <a:pPr marL="0" marR="0" lvl="2" indent="0" algn="l" rtl="0">
              <a:spcBef>
                <a:spcPts val="0"/>
              </a:spcBef>
              <a:spcAft>
                <a:spcPts val="0"/>
              </a:spcAft>
              <a:buSzPts val="1800"/>
              <a:buFont typeface="Arial"/>
              <a:buNone/>
            </a:pPr>
            <a:r>
              <a:rPr lang="en-US" sz="1800" b="0" i="0" u="none" strike="noStrike" cap="none"/>
              <a:t>Be prepared to wait for that </a:t>
            </a:r>
            <a:r>
              <a:rPr lang="en-US" sz="1800" b="0" i="0" u="none" strike="noStrike" cap="none">
                <a:latin typeface="Courier New"/>
                <a:ea typeface="Courier New"/>
                <a:cs typeface="Courier New"/>
                <a:sym typeface="Courier New"/>
              </a:rPr>
              <a:t>Future</a:t>
            </a:r>
            <a:r>
              <a:rPr lang="en-US" sz="1800" b="0" i="0" u="none" strike="noStrike" cap="none"/>
              <a:t> to obtain the result.</a:t>
            </a:r>
            <a:endParaRPr/>
          </a:p>
          <a:p>
            <a:pPr marL="0" marR="0" lvl="2" indent="0" algn="l" rtl="0">
              <a:spcBef>
                <a:spcPts val="0"/>
              </a:spcBef>
              <a:spcAft>
                <a:spcPts val="0"/>
              </a:spcAft>
              <a:buSzPts val="1800"/>
              <a:buFont typeface="Arial"/>
              <a:buNone/>
            </a:pPr>
            <a:r>
              <a:rPr lang="en-US" sz="1800" b="0" i="0" u="none" strike="noStrike" cap="none"/>
              <a:t>Use a non-blocking method such as </a:t>
            </a:r>
            <a:r>
              <a:rPr lang="en-US" sz="1800" b="0" i="0" u="none" strike="noStrike" cap="none">
                <a:latin typeface="Courier New"/>
                <a:ea typeface="Courier New"/>
                <a:cs typeface="Courier New"/>
                <a:sym typeface="Courier New"/>
              </a:rPr>
              <a:t>Future.isDone()</a:t>
            </a:r>
            <a:r>
              <a:rPr lang="en-US" sz="1800" b="0" i="0" u="none" strike="noStrike" cap="none"/>
              <a:t> before calling </a:t>
            </a:r>
            <a:r>
              <a:rPr lang="en-US" sz="1800" b="0" i="0" u="none" strike="noStrike" cap="none">
                <a:latin typeface="Courier New"/>
                <a:ea typeface="Courier New"/>
                <a:cs typeface="Courier New"/>
                <a:sym typeface="Courier New"/>
              </a:rPr>
              <a:t>Future.get()</a:t>
            </a:r>
            <a:r>
              <a:rPr lang="en-US" sz="1800" b="0" i="0" u="none" strike="noStrike" cap="none"/>
              <a:t> or use </a:t>
            </a:r>
            <a:r>
              <a:rPr lang="en-US" sz="1800" b="0" i="0" u="none" strike="noStrike" cap="none">
                <a:latin typeface="Courier New"/>
                <a:ea typeface="Courier New"/>
                <a:cs typeface="Courier New"/>
                <a:sym typeface="Courier New"/>
              </a:rPr>
              <a:t>Future.get(long timeout, TimeUnit unit)</a:t>
            </a:r>
            <a:r>
              <a:rPr lang="en-US" sz="1800" b="0" i="0" u="none" strike="noStrike" cap="none"/>
              <a:t>, which will throw a </a:t>
            </a:r>
            <a:r>
              <a:rPr lang="en-US" sz="1800" b="0" i="0" u="none" strike="noStrike" cap="none">
                <a:latin typeface="Courier New"/>
                <a:ea typeface="Courier New"/>
                <a:cs typeface="Courier New"/>
                <a:sym typeface="Courier New"/>
              </a:rPr>
              <a:t>TimeoutException</a:t>
            </a:r>
            <a:r>
              <a:rPr lang="en-US" sz="1800" b="0" i="0" u="none" strike="noStrike" cap="none"/>
              <a:t> if the result is not available within a given duration.</a:t>
            </a:r>
            <a:endParaRPr/>
          </a:p>
        </p:txBody>
      </p:sp>
      <p:sp>
        <p:nvSpPr>
          <p:cNvPr id="4157" name="Google Shape;4157;g40a120c017_0_3430: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15 - </a:t>
            </a:r>
            <a:fld id="{00000000-1234-1234-1234-123412341234}" type="slidenum">
              <a:rPr lang="en-US" sz="1100" b="1" i="0" u="none">
                <a:solidFill>
                  <a:srgbClr val="000000"/>
                </a:solidFill>
                <a:latin typeface="Arial"/>
                <a:ea typeface="Arial"/>
                <a:cs typeface="Arial"/>
                <a:sym typeface="Arial"/>
              </a:rPr>
              <a:t>427</a:t>
            </a:fld>
            <a:endParaRPr/>
          </a:p>
        </p:txBody>
      </p:sp>
    </p:spTree>
    <p:extLst>
      <p:ext uri="{BB962C8B-B14F-4D97-AF65-F5344CB8AC3E}">
        <p14:creationId xmlns:p14="http://schemas.microsoft.com/office/powerpoint/2010/main" val="3254942847"/>
      </p:ext>
    </p:extLst>
  </p:cSld>
  <p:clrMapOvr>
    <a:masterClrMapping/>
  </p:clrMapOvr>
</p:notes>
</file>

<file path=ppt/notesSlides/notesSlide4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6"/>
        <p:cNvGrpSpPr/>
        <p:nvPr/>
      </p:nvGrpSpPr>
      <p:grpSpPr>
        <a:xfrm>
          <a:off x="0" y="0"/>
          <a:ext cx="0" cy="0"/>
          <a:chOff x="0" y="0"/>
          <a:chExt cx="0" cy="0"/>
        </a:xfrm>
      </p:grpSpPr>
      <p:sp>
        <p:nvSpPr>
          <p:cNvPr id="4167" name="Google Shape;4167;g40a120c017_0_3440: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168" name="Google Shape;4168;g40a120c017_0_3440: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None/>
            </a:pPr>
            <a:endParaRPr sz="1800" b="0" i="0" u="none" strike="noStrike" cap="none"/>
          </a:p>
        </p:txBody>
      </p:sp>
      <p:sp>
        <p:nvSpPr>
          <p:cNvPr id="4169" name="Google Shape;4169;g40a120c017_0_3440: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15 - </a:t>
            </a:r>
            <a:fld id="{00000000-1234-1234-1234-123412341234}" type="slidenum">
              <a:rPr lang="en-US" sz="1100" b="1" i="0" u="none">
                <a:solidFill>
                  <a:srgbClr val="000000"/>
                </a:solidFill>
                <a:latin typeface="Arial"/>
                <a:ea typeface="Arial"/>
                <a:cs typeface="Arial"/>
                <a:sym typeface="Arial"/>
              </a:rPr>
              <a:t>428</a:t>
            </a:fld>
            <a:endParaRPr/>
          </a:p>
        </p:txBody>
      </p:sp>
    </p:spTree>
    <p:extLst>
      <p:ext uri="{BB962C8B-B14F-4D97-AF65-F5344CB8AC3E}">
        <p14:creationId xmlns:p14="http://schemas.microsoft.com/office/powerpoint/2010/main" val="2299432590"/>
      </p:ext>
    </p:extLst>
  </p:cSld>
  <p:clrMapOvr>
    <a:masterClrMapping/>
  </p:clrMapOvr>
</p:notes>
</file>

<file path=ppt/notesSlides/notesSlide4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6"/>
        <p:cNvGrpSpPr/>
        <p:nvPr/>
      </p:nvGrpSpPr>
      <p:grpSpPr>
        <a:xfrm>
          <a:off x="0" y="0"/>
          <a:ext cx="0" cy="0"/>
          <a:chOff x="0" y="0"/>
          <a:chExt cx="0" cy="0"/>
        </a:xfrm>
      </p:grpSpPr>
      <p:sp>
        <p:nvSpPr>
          <p:cNvPr id="4177" name="Google Shape;4177;g40a120c017_0_3448: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178" name="Google Shape;4178;g40a120c017_0_3448: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Thread safety is really about the ability of a class to perform the same way when it is accessed by one thread, or multiple threads. Fundamentally, a class performs actions and holds data. Using this definition of thread safety – a class is thread safe if the actions the class performs and the data stored are consistent when used accessed by multiple threads.</a:t>
            </a:r>
            <a:endParaRPr/>
          </a:p>
          <a:p>
            <a:pPr marL="0" marR="0" lvl="1" indent="0" algn="l" rtl="0">
              <a:spcBef>
                <a:spcPts val="0"/>
              </a:spcBef>
              <a:spcAft>
                <a:spcPts val="0"/>
              </a:spcAft>
              <a:buSzPts val="1800"/>
              <a:buFont typeface="Arial"/>
              <a:buNone/>
            </a:pPr>
            <a:r>
              <a:rPr lang="en-US" sz="1800" b="0" i="0" u="none" strike="noStrike" cap="none"/>
              <a:t>Deadlock is a situation where thread A is blocked waiting for a condition set by thread B, but thread B is also blocked waiting for a condition set by thread A.</a:t>
            </a:r>
            <a:endParaRPr/>
          </a:p>
          <a:p>
            <a:pPr marL="0" marR="0" lvl="1" indent="0" algn="l" rtl="0">
              <a:spcBef>
                <a:spcPts val="0"/>
              </a:spcBef>
              <a:spcAft>
                <a:spcPts val="0"/>
              </a:spcAft>
              <a:buSzPts val="1800"/>
              <a:buFont typeface="Arial"/>
              <a:buNone/>
            </a:pPr>
            <a:r>
              <a:rPr lang="en-US" sz="1800" b="0" i="0" u="none" strike="noStrike" cap="none"/>
              <a:t>Livelock is a condition where a thread is not blocked, but cannot move forward because an operation it continually retries fails. Livelock is related to another condition, starvation, where a thread attempts to access a resource that it can never access – likely because other higher priority threads are continually accessing the resource.</a:t>
            </a:r>
            <a:endParaRPr/>
          </a:p>
          <a:p>
            <a:pPr marL="0" marR="0" lvl="1" indent="0" algn="l" rtl="0">
              <a:spcBef>
                <a:spcPts val="0"/>
              </a:spcBef>
              <a:spcAft>
                <a:spcPts val="0"/>
              </a:spcAft>
              <a:buSzPts val="1800"/>
              <a:buFont typeface="Arial"/>
              <a:buNone/>
            </a:pPr>
            <a:endParaRPr sz="1800" b="0" i="0" u="none" strike="noStrike" cap="none"/>
          </a:p>
          <a:p>
            <a:pPr marL="0" marR="0" lvl="0" indent="0" algn="l" rtl="0">
              <a:spcBef>
                <a:spcPts val="0"/>
              </a:spcBef>
              <a:spcAft>
                <a:spcPts val="0"/>
              </a:spcAft>
              <a:buNone/>
            </a:pPr>
            <a:endParaRPr sz="1800" b="0" i="0" u="none" strike="noStrike" cap="none"/>
          </a:p>
        </p:txBody>
      </p:sp>
      <p:sp>
        <p:nvSpPr>
          <p:cNvPr id="4179" name="Google Shape;4179;g40a120c017_0_3448: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15 - </a:t>
            </a:r>
            <a:fld id="{00000000-1234-1234-1234-123412341234}" type="slidenum">
              <a:rPr lang="en-US" sz="1100" b="1" i="0" u="none">
                <a:solidFill>
                  <a:srgbClr val="000000"/>
                </a:solidFill>
                <a:latin typeface="Arial"/>
                <a:ea typeface="Arial"/>
                <a:cs typeface="Arial"/>
                <a:sym typeface="Arial"/>
              </a:rPr>
              <a:t>429</a:t>
            </a:fld>
            <a:endParaRPr/>
          </a:p>
        </p:txBody>
      </p:sp>
    </p:spTree>
    <p:extLst>
      <p:ext uri="{BB962C8B-B14F-4D97-AF65-F5344CB8AC3E}">
        <p14:creationId xmlns:p14="http://schemas.microsoft.com/office/powerpoint/2010/main" val="1693591176"/>
      </p:ext>
    </p:extLst>
  </p:cSld>
  <p:clrMapOvr>
    <a:masterClrMapping/>
  </p:clrMapOvr>
</p:notes>
</file>

<file path=ppt/notesSlides/notesSlide4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4"/>
        <p:cNvGrpSpPr/>
        <p:nvPr/>
      </p:nvGrpSpPr>
      <p:grpSpPr>
        <a:xfrm>
          <a:off x="0" y="0"/>
          <a:ext cx="0" cy="0"/>
          <a:chOff x="0" y="0"/>
          <a:chExt cx="0" cy="0"/>
        </a:xfrm>
      </p:grpSpPr>
      <p:sp>
        <p:nvSpPr>
          <p:cNvPr id="4185" name="Google Shape;4185;g40a120c017_0_3454: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186" name="Google Shape;4186;g40a120c017_0_3454: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None/>
            </a:pPr>
            <a:endParaRPr sz="1800" b="0" i="0" u="none" strike="noStrike" cap="none"/>
          </a:p>
        </p:txBody>
      </p:sp>
      <p:sp>
        <p:nvSpPr>
          <p:cNvPr id="4187" name="Google Shape;4187;g40a120c017_0_3454: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15 - </a:t>
            </a:r>
            <a:fld id="{00000000-1234-1234-1234-123412341234}" type="slidenum">
              <a:rPr lang="en-US" sz="1100" b="1" i="0" u="none">
                <a:solidFill>
                  <a:srgbClr val="000000"/>
                </a:solidFill>
                <a:latin typeface="Arial"/>
                <a:ea typeface="Arial"/>
                <a:cs typeface="Arial"/>
                <a:sym typeface="Arial"/>
              </a:rPr>
              <a:t>430</a:t>
            </a:fld>
            <a:endParaRPr/>
          </a:p>
        </p:txBody>
      </p:sp>
    </p:spTree>
    <p:extLst>
      <p:ext uri="{BB962C8B-B14F-4D97-AF65-F5344CB8AC3E}">
        <p14:creationId xmlns:p14="http://schemas.microsoft.com/office/powerpoint/2010/main" val="149692159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p25: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98" name="Google Shape;298;p25:notes"/>
          <p:cNvSpPr txBox="1">
            <a:spLocks noGrp="1"/>
          </p:cNvSpPr>
          <p:nvPr>
            <p:ph type="body" idx="1"/>
          </p:nvPr>
        </p:nvSpPr>
        <p:spPr>
          <a:xfrm>
            <a:off x="547687" y="5278437"/>
            <a:ext cx="5942012" cy="3198812"/>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1" i="0" u="none" strike="noStrike" cap="none"/>
              <a:t>Default and No-Arg Constructors</a:t>
            </a:r>
            <a:endParaRPr/>
          </a:p>
          <a:p>
            <a:pPr marL="0" marR="0" lvl="2" indent="0" algn="l" rtl="0">
              <a:spcBef>
                <a:spcPts val="0"/>
              </a:spcBef>
              <a:spcAft>
                <a:spcPts val="0"/>
              </a:spcAft>
              <a:buSzPts val="1800"/>
              <a:buFont typeface="Arial"/>
              <a:buNone/>
            </a:pPr>
            <a:r>
              <a:rPr lang="en-US" sz="1800" b="0" i="0" u="none" strike="noStrike" cap="none"/>
              <a:t>Every class must have at least one constructor. </a:t>
            </a:r>
            <a:endParaRPr/>
          </a:p>
          <a:p>
            <a:pPr marL="0" marR="0" lvl="2" indent="0" algn="l" rtl="0">
              <a:spcBef>
                <a:spcPts val="0"/>
              </a:spcBef>
              <a:spcAft>
                <a:spcPts val="0"/>
              </a:spcAft>
              <a:buSzPts val="1800"/>
              <a:buFont typeface="Arial"/>
              <a:buNone/>
            </a:pPr>
            <a:r>
              <a:rPr lang="en-US" sz="1800" b="0" i="0" u="none" strike="noStrike" cap="none"/>
              <a:t>If you do not provide any in a class’s declaration, the compiler creates a </a:t>
            </a:r>
            <a:r>
              <a:rPr lang="en-US" sz="1800" b="1" i="0" u="none" strike="noStrike" cap="none"/>
              <a:t>default constructor </a:t>
            </a:r>
            <a:r>
              <a:rPr lang="en-US" sz="1800" b="0" i="0" u="none" strike="noStrike" cap="none"/>
              <a:t>that takes no arguments when it’s invoked. </a:t>
            </a:r>
            <a:endParaRPr/>
          </a:p>
          <a:p>
            <a:pPr marL="0" marR="0" lvl="2" indent="0" algn="l" rtl="0">
              <a:spcBef>
                <a:spcPts val="0"/>
              </a:spcBef>
              <a:spcAft>
                <a:spcPts val="0"/>
              </a:spcAft>
              <a:buSzPts val="1800"/>
              <a:buFont typeface="Arial"/>
              <a:buNone/>
            </a:pPr>
            <a:r>
              <a:rPr lang="en-US" sz="1800" b="0" i="0" u="none" strike="noStrike" cap="none"/>
              <a:t>The default constructor initializes the instance variables to the initial values specified in their declarations or to their default values (zero for primitive numeric types, false for boolean values, and null for references).</a:t>
            </a:r>
            <a:endParaRPr/>
          </a:p>
          <a:p>
            <a:pPr marL="0" marR="0" lvl="2" indent="0" algn="l" rtl="0">
              <a:spcBef>
                <a:spcPts val="0"/>
              </a:spcBef>
              <a:spcAft>
                <a:spcPts val="0"/>
              </a:spcAft>
              <a:buSzPts val="1800"/>
              <a:buFont typeface="Arial"/>
              <a:buNone/>
            </a:pPr>
            <a:r>
              <a:rPr lang="en-US" sz="1800" b="0" i="0" u="none" strike="noStrike" cap="none"/>
              <a:t>If your class declares constructors, the compiler will not create a default constructor. </a:t>
            </a:r>
            <a:endParaRPr/>
          </a:p>
          <a:p>
            <a:pPr marL="0" marR="0" lvl="2" indent="0" algn="l" rtl="0">
              <a:spcBef>
                <a:spcPts val="0"/>
              </a:spcBef>
              <a:spcAft>
                <a:spcPts val="0"/>
              </a:spcAft>
              <a:buSzPts val="1800"/>
              <a:buFont typeface="Arial"/>
              <a:buNone/>
            </a:pPr>
            <a:r>
              <a:rPr lang="en-US" sz="1800" b="0" i="0" u="none" strike="noStrike" cap="none"/>
              <a:t>In this case, you must declare a </a:t>
            </a:r>
            <a:r>
              <a:rPr lang="en-US" sz="1800" b="1" i="0" u="none" strike="noStrike" cap="none"/>
              <a:t>no-arg </a:t>
            </a:r>
            <a:r>
              <a:rPr lang="en-US" sz="1800" b="0" i="0" u="none" strike="noStrike" cap="none"/>
              <a:t>constructor if default initialization is required. </a:t>
            </a:r>
            <a:endParaRPr/>
          </a:p>
          <a:p>
            <a:pPr marL="0" marR="0" lvl="2" indent="0" algn="l" rtl="0">
              <a:spcBef>
                <a:spcPts val="0"/>
              </a:spcBef>
              <a:spcAft>
                <a:spcPts val="0"/>
              </a:spcAft>
              <a:buSzPts val="1800"/>
              <a:buFont typeface="Arial"/>
              <a:buNone/>
            </a:pPr>
            <a:r>
              <a:rPr lang="en-US" sz="1800" b="0" i="0" u="none" strike="noStrike" cap="none"/>
              <a:t>Like a default constructor, a no-arg constructor is invoked with empty parentheses. </a:t>
            </a:r>
            <a:endParaRPr/>
          </a:p>
          <a:p>
            <a:pPr marL="0" marR="0" lvl="0" indent="0" algn="l" rtl="0">
              <a:spcBef>
                <a:spcPts val="0"/>
              </a:spcBef>
              <a:spcAft>
                <a:spcPts val="0"/>
              </a:spcAft>
              <a:buNone/>
            </a:pPr>
            <a:endParaRPr sz="1800" b="0" i="0" u="none" strike="noStrike" cap="none"/>
          </a:p>
        </p:txBody>
      </p:sp>
      <p:sp>
        <p:nvSpPr>
          <p:cNvPr id="299" name="Google Shape;299;p25:notes"/>
          <p:cNvSpPr txBox="1"/>
          <p:nvPr/>
        </p:nvSpPr>
        <p:spPr>
          <a:xfrm>
            <a:off x="457200" y="8791575"/>
            <a:ext cx="607695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2 - </a:t>
            </a:r>
            <a:fld id="{00000000-1234-1234-1234-123412341234}" type="slidenum">
              <a:rPr lang="en-US" sz="1100" b="1" i="0" u="none">
                <a:solidFill>
                  <a:srgbClr val="000000"/>
                </a:solidFill>
                <a:latin typeface="Arial"/>
                <a:ea typeface="Arial"/>
                <a:cs typeface="Arial"/>
                <a:sym typeface="Arial"/>
              </a:rPr>
              <a:t>44</a:t>
            </a:fld>
            <a:endParaRPr/>
          </a:p>
        </p:txBody>
      </p:sp>
    </p:spTree>
    <p:extLst>
      <p:ext uri="{BB962C8B-B14F-4D97-AF65-F5344CB8AC3E}">
        <p14:creationId xmlns:p14="http://schemas.microsoft.com/office/powerpoint/2010/main" val="1303428748"/>
      </p:ext>
    </p:extLst>
  </p:cSld>
  <p:clrMapOvr>
    <a:masterClrMapping/>
  </p:clrMapOvr>
</p:notes>
</file>

<file path=ppt/notesSlides/notesSlide4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4"/>
        <p:cNvGrpSpPr/>
        <p:nvPr/>
      </p:nvGrpSpPr>
      <p:grpSpPr>
        <a:xfrm>
          <a:off x="0" y="0"/>
          <a:ext cx="0" cy="0"/>
          <a:chOff x="0" y="0"/>
          <a:chExt cx="0" cy="0"/>
        </a:xfrm>
      </p:grpSpPr>
      <p:sp>
        <p:nvSpPr>
          <p:cNvPr id="4195" name="Google Shape;4195;g40a120c017_0_3462: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196" name="Google Shape;4196;g40a120c017_0_3462:notes"/>
          <p:cNvSpPr txBox="1">
            <a:spLocks noGrp="1"/>
          </p:cNvSpPr>
          <p:nvPr>
            <p:ph type="body" idx="1"/>
          </p:nvPr>
        </p:nvSpPr>
        <p:spPr>
          <a:xfrm>
            <a:off x="547687" y="5278437"/>
            <a:ext cx="5943600" cy="31989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SzPts val="1800"/>
              <a:buFont typeface="Arial"/>
              <a:buNone/>
            </a:pPr>
            <a:r>
              <a:rPr lang="en-US" sz="1800" b="0" i="0" u="none" strike="noStrike" cap="none"/>
              <a:t>Debugging Threads</a:t>
            </a:r>
            <a:endParaRPr/>
          </a:p>
          <a:p>
            <a:pPr marL="0" marR="0" lvl="1" indent="0" algn="l" rtl="0">
              <a:spcBef>
                <a:spcPts val="0"/>
              </a:spcBef>
              <a:spcAft>
                <a:spcPts val="0"/>
              </a:spcAft>
              <a:buSzPts val="1800"/>
              <a:buFont typeface="Arial"/>
              <a:buNone/>
            </a:pPr>
            <a:r>
              <a:rPr lang="en-US" sz="1800" b="0" i="0" u="none" strike="noStrike" cap="none"/>
              <a:t>Debugging threads can be difficult because the frequency and duration of time each thread is allocated can vary for many reasons including:</a:t>
            </a:r>
            <a:endParaRPr/>
          </a:p>
          <a:p>
            <a:pPr marL="0" marR="0" lvl="2" indent="0" algn="l" rtl="0">
              <a:spcBef>
                <a:spcPts val="0"/>
              </a:spcBef>
              <a:spcAft>
                <a:spcPts val="0"/>
              </a:spcAft>
              <a:buSzPts val="1800"/>
              <a:buFont typeface="Arial"/>
              <a:buNone/>
            </a:pPr>
            <a:r>
              <a:rPr lang="en-US" sz="1800" b="0" i="0" u="none" strike="noStrike" cap="none"/>
              <a:t>Thread scheduling is handled by an operating system and operating systems may use different scheduling algorithms</a:t>
            </a:r>
            <a:endParaRPr/>
          </a:p>
          <a:p>
            <a:pPr marL="0" marR="0" lvl="2" indent="0" algn="l" rtl="0">
              <a:spcBef>
                <a:spcPts val="0"/>
              </a:spcBef>
              <a:spcAft>
                <a:spcPts val="0"/>
              </a:spcAft>
              <a:buSzPts val="1800"/>
              <a:buFont typeface="Arial"/>
              <a:buNone/>
            </a:pPr>
            <a:r>
              <a:rPr lang="en-US" sz="1800" b="0" i="0" u="none" strike="noStrike" cap="none"/>
              <a:t>Machines have different counts and speeds of CPUs</a:t>
            </a:r>
            <a:endParaRPr/>
          </a:p>
          <a:p>
            <a:pPr marL="0" marR="0" lvl="2" indent="0" algn="l" rtl="0">
              <a:spcBef>
                <a:spcPts val="0"/>
              </a:spcBef>
              <a:spcAft>
                <a:spcPts val="0"/>
              </a:spcAft>
              <a:buSzPts val="1800"/>
              <a:buFont typeface="Arial"/>
              <a:buNone/>
            </a:pPr>
            <a:r>
              <a:rPr lang="en-US" sz="1800" b="0" i="0" u="none" strike="noStrike" cap="none"/>
              <a:t>Other applications may be placing load on the system</a:t>
            </a:r>
            <a:endParaRPr/>
          </a:p>
          <a:p>
            <a:pPr marL="0" marR="0" lvl="1" indent="0" algn="l" rtl="0">
              <a:spcBef>
                <a:spcPts val="0"/>
              </a:spcBef>
              <a:spcAft>
                <a:spcPts val="0"/>
              </a:spcAft>
              <a:buSzPts val="1800"/>
              <a:buFont typeface="Arial"/>
              <a:buNone/>
            </a:pPr>
            <a:r>
              <a:rPr lang="en-US" sz="1800" b="0" i="0" u="none" strike="noStrike" cap="none"/>
              <a:t>This is one of those cases where an application may seem to function perfectly while in development, but strange problems might manifest after it is in production because of scheduling variations. It is your responsibility to safeguard access to shared variables.</a:t>
            </a:r>
            <a:endParaRPr/>
          </a:p>
          <a:p>
            <a:pPr marL="0" marR="0" lvl="0" indent="0" algn="l" rtl="0">
              <a:spcBef>
                <a:spcPts val="0"/>
              </a:spcBef>
              <a:spcAft>
                <a:spcPts val="0"/>
              </a:spcAft>
              <a:buNone/>
            </a:pPr>
            <a:endParaRPr sz="1800" b="0" i="0" u="none" strike="noStrike" cap="none"/>
          </a:p>
        </p:txBody>
      </p:sp>
      <p:sp>
        <p:nvSpPr>
          <p:cNvPr id="4197" name="Google Shape;4197;g40a120c017_0_3462: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15 - </a:t>
            </a:r>
            <a:fld id="{00000000-1234-1234-1234-123412341234}" type="slidenum">
              <a:rPr lang="en-US" sz="1100" b="1" i="0" u="none">
                <a:solidFill>
                  <a:srgbClr val="000000"/>
                </a:solidFill>
                <a:latin typeface="Arial"/>
                <a:ea typeface="Arial"/>
                <a:cs typeface="Arial"/>
                <a:sym typeface="Arial"/>
              </a:rPr>
              <a:t>431</a:t>
            </a:fld>
            <a:endParaRPr/>
          </a:p>
        </p:txBody>
      </p:sp>
    </p:spTree>
    <p:extLst>
      <p:ext uri="{BB962C8B-B14F-4D97-AF65-F5344CB8AC3E}">
        <p14:creationId xmlns:p14="http://schemas.microsoft.com/office/powerpoint/2010/main" val="1658385149"/>
      </p:ext>
    </p:extLst>
  </p:cSld>
  <p:clrMapOvr>
    <a:masterClrMapping/>
  </p:clrMapOvr>
</p:notes>
</file>

<file path=ppt/notesSlides/notesSlide4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4"/>
        <p:cNvGrpSpPr/>
        <p:nvPr/>
      </p:nvGrpSpPr>
      <p:grpSpPr>
        <a:xfrm>
          <a:off x="0" y="0"/>
          <a:ext cx="0" cy="0"/>
          <a:chOff x="0" y="0"/>
          <a:chExt cx="0" cy="0"/>
        </a:xfrm>
      </p:grpSpPr>
      <p:sp>
        <p:nvSpPr>
          <p:cNvPr id="4205" name="Google Shape;4205;g40a120c017_0_3470: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206" name="Google Shape;4206;g40a120c017_0_3470:notes"/>
          <p:cNvSpPr txBox="1">
            <a:spLocks noGrp="1"/>
          </p:cNvSpPr>
          <p:nvPr>
            <p:ph type="body" idx="1"/>
          </p:nvPr>
        </p:nvSpPr>
        <p:spPr>
          <a:xfrm>
            <a:off x="547687" y="5278437"/>
            <a:ext cx="5943600" cy="31989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SzPts val="1800"/>
              <a:buFont typeface="Arial"/>
              <a:buNone/>
            </a:pPr>
            <a:r>
              <a:rPr lang="en-US" sz="1800" b="0" i="0" u="none" strike="noStrike" cap="none"/>
              <a:t>Shared Thread-Safe Data</a:t>
            </a:r>
            <a:endParaRPr/>
          </a:p>
          <a:p>
            <a:pPr marL="0" marR="0" lvl="1" indent="0" algn="l" rtl="0">
              <a:spcBef>
                <a:spcPts val="0"/>
              </a:spcBef>
              <a:spcAft>
                <a:spcPts val="0"/>
              </a:spcAft>
              <a:buSzPts val="1800"/>
              <a:buFont typeface="Arial"/>
              <a:buNone/>
            </a:pPr>
            <a:r>
              <a:rPr lang="en-US" sz="1800" b="0" i="0" u="none" strike="noStrike" cap="none"/>
              <a:t>Any shared data that is immutable, such as </a:t>
            </a:r>
            <a:r>
              <a:rPr lang="en-US" sz="1800" b="0" i="0" u="none" strike="noStrike" cap="none">
                <a:latin typeface="Courier New"/>
                <a:ea typeface="Courier New"/>
                <a:cs typeface="Courier New"/>
                <a:sym typeface="Courier New"/>
              </a:rPr>
              <a:t>String</a:t>
            </a:r>
            <a:r>
              <a:rPr lang="en-US" sz="1800" b="0" i="0" u="none" strike="noStrike" cap="none"/>
              <a:t> objects or final fields, are thread-safe because they can only be read and not written.</a:t>
            </a:r>
            <a:endParaRPr/>
          </a:p>
        </p:txBody>
      </p:sp>
      <p:sp>
        <p:nvSpPr>
          <p:cNvPr id="4207" name="Google Shape;4207;g40a120c017_0_3470: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15 - </a:t>
            </a:r>
            <a:fld id="{00000000-1234-1234-1234-123412341234}" type="slidenum">
              <a:rPr lang="en-US" sz="1100" b="1" i="0" u="none">
                <a:solidFill>
                  <a:srgbClr val="000000"/>
                </a:solidFill>
                <a:latin typeface="Arial"/>
                <a:ea typeface="Arial"/>
                <a:cs typeface="Arial"/>
                <a:sym typeface="Arial"/>
              </a:rPr>
              <a:t>432</a:t>
            </a:fld>
            <a:endParaRPr/>
          </a:p>
        </p:txBody>
      </p:sp>
    </p:spTree>
    <p:extLst>
      <p:ext uri="{BB962C8B-B14F-4D97-AF65-F5344CB8AC3E}">
        <p14:creationId xmlns:p14="http://schemas.microsoft.com/office/powerpoint/2010/main" val="2982668199"/>
      </p:ext>
    </p:extLst>
  </p:cSld>
  <p:clrMapOvr>
    <a:masterClrMapping/>
  </p:clrMapOvr>
</p:notes>
</file>

<file path=ppt/notesSlides/notesSlide4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2"/>
        <p:cNvGrpSpPr/>
        <p:nvPr/>
      </p:nvGrpSpPr>
      <p:grpSpPr>
        <a:xfrm>
          <a:off x="0" y="0"/>
          <a:ext cx="0" cy="0"/>
          <a:chOff x="0" y="0"/>
          <a:chExt cx="0" cy="0"/>
        </a:xfrm>
      </p:grpSpPr>
      <p:sp>
        <p:nvSpPr>
          <p:cNvPr id="4213" name="Google Shape;4213;g40a120c017_0_3476: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214" name="Google Shape;4214;g40a120c017_0_3476:notes"/>
          <p:cNvSpPr txBox="1">
            <a:spLocks noGrp="1"/>
          </p:cNvSpPr>
          <p:nvPr>
            <p:ph type="body" idx="1"/>
          </p:nvPr>
        </p:nvSpPr>
        <p:spPr>
          <a:xfrm>
            <a:off x="547687" y="5278437"/>
            <a:ext cx="5943600" cy="31989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SzPts val="1800"/>
              <a:buFont typeface="Arial"/>
              <a:buNone/>
            </a:pPr>
            <a:r>
              <a:rPr lang="en-US" sz="1800" b="0" i="0" u="none" strike="noStrike" cap="none"/>
              <a:t>Inconsistent Behavior</a:t>
            </a:r>
            <a:endParaRPr/>
          </a:p>
          <a:p>
            <a:pPr marL="0" marR="0" lvl="1" indent="0" algn="l" rtl="0">
              <a:spcBef>
                <a:spcPts val="0"/>
              </a:spcBef>
              <a:spcAft>
                <a:spcPts val="0"/>
              </a:spcAft>
              <a:buSzPts val="1800"/>
              <a:buFont typeface="Arial"/>
              <a:buNone/>
            </a:pPr>
            <a:r>
              <a:rPr lang="en-US" sz="1800" b="0" i="0" u="none" strike="noStrike" cap="none"/>
              <a:t>One possible problem with two threads incrementing the same field is that a lost update might occur. Imagine if both threads read a value of 41 from a field, increment the value by one, and then write their results back to the field. Both threads will have done an increment but the resulting value is only 42. Depending on how the Java Virtual Machine is implemented and the type of physical CPU being used, you may never or rarely see this behavior. However, you must always assume that it could happen.</a:t>
            </a:r>
            <a:endParaRPr/>
          </a:p>
          <a:p>
            <a:pPr marL="0" marR="0" lvl="1" indent="0" algn="l" rtl="0">
              <a:spcBef>
                <a:spcPts val="0"/>
              </a:spcBef>
              <a:spcAft>
                <a:spcPts val="0"/>
              </a:spcAft>
              <a:buSzPts val="1800"/>
              <a:buFont typeface="Arial"/>
              <a:buNone/>
            </a:pPr>
            <a:r>
              <a:rPr lang="en-US" sz="1800" b="0" i="0" u="none" strike="noStrike" cap="none"/>
              <a:t>If you have a long value of </a:t>
            </a:r>
            <a:r>
              <a:rPr lang="en-US" sz="1800" b="0" i="0" u="none" strike="noStrike" cap="none">
                <a:latin typeface="Courier New"/>
                <a:ea typeface="Courier New"/>
                <a:cs typeface="Courier New"/>
                <a:sym typeface="Courier New"/>
              </a:rPr>
              <a:t>0x0000_0000_ffff_ffff</a:t>
            </a:r>
            <a:r>
              <a:rPr lang="en-US" sz="1800" b="0" i="0" u="none" strike="noStrike" cap="none"/>
              <a:t> and increment it by </a:t>
            </a:r>
            <a:r>
              <a:rPr lang="en-US" sz="1800" b="0" i="0" u="none" strike="noStrike" cap="none">
                <a:latin typeface="Courier New"/>
                <a:ea typeface="Courier New"/>
                <a:cs typeface="Courier New"/>
                <a:sym typeface="Courier New"/>
              </a:rPr>
              <a:t>1</a:t>
            </a:r>
            <a:r>
              <a:rPr lang="en-US" sz="1800" b="0" i="0" u="none" strike="noStrike" cap="none"/>
              <a:t>, the result should be </a:t>
            </a:r>
            <a:r>
              <a:rPr lang="en-US" sz="1800" b="0" i="0" u="none" strike="noStrike" cap="none">
                <a:latin typeface="Courier New"/>
                <a:ea typeface="Courier New"/>
                <a:cs typeface="Courier New"/>
                <a:sym typeface="Courier New"/>
              </a:rPr>
              <a:t>0x0000_0001_0000_0000</a:t>
            </a:r>
            <a:r>
              <a:rPr lang="en-US" sz="1800" b="0" i="0" u="none" strike="noStrike" cap="none"/>
              <a:t>. However, because it is legal for a 64-bit field to be accessed using two separate 32-bit writes, there could temporarily be a value of </a:t>
            </a:r>
            <a:r>
              <a:rPr lang="en-US" sz="1800" b="0" i="0" u="none" strike="noStrike" cap="none">
                <a:latin typeface="Courier New"/>
                <a:ea typeface="Courier New"/>
                <a:cs typeface="Courier New"/>
                <a:sym typeface="Courier New"/>
              </a:rPr>
              <a:t>0x0000_0001_ffff_ffff</a:t>
            </a:r>
            <a:r>
              <a:rPr lang="en-US" sz="1800" b="0" i="0" u="none" strike="noStrike" cap="none"/>
              <a:t> or even </a:t>
            </a:r>
            <a:r>
              <a:rPr lang="en-US" sz="1800" b="0" i="0" u="none" strike="noStrike" cap="none">
                <a:latin typeface="Courier New"/>
                <a:ea typeface="Courier New"/>
                <a:cs typeface="Courier New"/>
                <a:sym typeface="Courier New"/>
              </a:rPr>
              <a:t>0x0000_0000_0000_0000</a:t>
            </a:r>
            <a:r>
              <a:rPr lang="en-US" sz="1800" b="0" i="0" u="none" strike="noStrike" cap="none"/>
              <a:t> depending on which bits are modified first. If a second thread was allowed to read a 64-bit field while it was being modified by another thread, an incorrect value could be retrieved.</a:t>
            </a:r>
            <a:endParaRPr/>
          </a:p>
        </p:txBody>
      </p:sp>
      <p:sp>
        <p:nvSpPr>
          <p:cNvPr id="4215" name="Google Shape;4215;g40a120c017_0_3476: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15 - </a:t>
            </a:r>
            <a:fld id="{00000000-1234-1234-1234-123412341234}" type="slidenum">
              <a:rPr lang="en-US" sz="1100" b="1" i="0" u="none">
                <a:solidFill>
                  <a:srgbClr val="000000"/>
                </a:solidFill>
                <a:latin typeface="Arial"/>
                <a:ea typeface="Arial"/>
                <a:cs typeface="Arial"/>
                <a:sym typeface="Arial"/>
              </a:rPr>
              <a:t>433</a:t>
            </a:fld>
            <a:endParaRPr/>
          </a:p>
        </p:txBody>
      </p:sp>
    </p:spTree>
    <p:extLst>
      <p:ext uri="{BB962C8B-B14F-4D97-AF65-F5344CB8AC3E}">
        <p14:creationId xmlns:p14="http://schemas.microsoft.com/office/powerpoint/2010/main" val="1339246901"/>
      </p:ext>
    </p:extLst>
  </p:cSld>
  <p:clrMapOvr>
    <a:masterClrMapping/>
  </p:clrMapOvr>
</p:notes>
</file>

<file path=ppt/notesSlides/notesSlide4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0"/>
        <p:cNvGrpSpPr/>
        <p:nvPr/>
      </p:nvGrpSpPr>
      <p:grpSpPr>
        <a:xfrm>
          <a:off x="0" y="0"/>
          <a:ext cx="0" cy="0"/>
          <a:chOff x="0" y="0"/>
          <a:chExt cx="0" cy="0"/>
        </a:xfrm>
      </p:grpSpPr>
      <p:sp>
        <p:nvSpPr>
          <p:cNvPr id="4221" name="Google Shape;4221;g40a120c017_0_3482: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222" name="Google Shape;4222;g40a120c017_0_3482:notes"/>
          <p:cNvSpPr txBox="1">
            <a:spLocks noGrp="1"/>
          </p:cNvSpPr>
          <p:nvPr>
            <p:ph type="body" idx="1"/>
          </p:nvPr>
        </p:nvSpPr>
        <p:spPr>
          <a:xfrm>
            <a:off x="547687" y="5278437"/>
            <a:ext cx="5943600" cy="31989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SzPts val="1800"/>
              <a:buFont typeface="Arial"/>
              <a:buNone/>
            </a:pPr>
            <a:r>
              <a:rPr lang="en-US" sz="1800" b="0" i="0" u="none" strike="noStrike" cap="none"/>
              <a:t>Synchronizing Actions</a:t>
            </a:r>
            <a:endParaRPr/>
          </a:p>
          <a:p>
            <a:pPr marL="0" marR="0" lvl="1" indent="0" algn="l" rtl="0">
              <a:spcBef>
                <a:spcPts val="0"/>
              </a:spcBef>
              <a:spcAft>
                <a:spcPts val="0"/>
              </a:spcAft>
              <a:buSzPts val="1800"/>
              <a:buFont typeface="Arial"/>
              <a:buNone/>
            </a:pPr>
            <a:r>
              <a:rPr lang="en-US" sz="1800" b="0" i="0" u="none" strike="noStrike" cap="none"/>
              <a:t>Every thread has a </a:t>
            </a:r>
            <a:r>
              <a:rPr lang="en-US" sz="1800" b="0" i="1" u="none" strike="noStrike" cap="none"/>
              <a:t>working memory</a:t>
            </a:r>
            <a:r>
              <a:rPr lang="en-US" sz="1800" b="0" i="0" u="none" strike="noStrike" cap="none"/>
              <a:t> in which it keeps its own </a:t>
            </a:r>
            <a:r>
              <a:rPr lang="en-US" sz="1800" b="0" i="1" u="none" strike="noStrike" cap="none"/>
              <a:t>working copy</a:t>
            </a:r>
            <a:r>
              <a:rPr lang="en-US" sz="1800" b="0" i="0" u="none" strike="noStrike" cap="none"/>
              <a:t> of variables that it must use or assign. As the thread executes a program, it operates on these working copies. There are several actions that will synchronize a thread’s </a:t>
            </a:r>
            <a:r>
              <a:rPr lang="en-US" sz="1800" b="0" i="1" u="none" strike="noStrike" cap="none"/>
              <a:t>working memory</a:t>
            </a:r>
            <a:r>
              <a:rPr lang="en-US" sz="1800" b="0" i="0" u="none" strike="noStrike" cap="none"/>
              <a:t> with main memory:</a:t>
            </a:r>
            <a:endParaRPr/>
          </a:p>
          <a:p>
            <a:pPr marL="0" marR="0" lvl="2" indent="0" algn="l" rtl="0">
              <a:spcBef>
                <a:spcPts val="0"/>
              </a:spcBef>
              <a:spcAft>
                <a:spcPts val="0"/>
              </a:spcAft>
              <a:buSzPts val="1800"/>
              <a:buFont typeface="Arial"/>
              <a:buNone/>
            </a:pPr>
            <a:r>
              <a:rPr lang="en-US" sz="1800" b="0" i="0" u="none" strike="noStrike" cap="none"/>
              <a:t>A volatile read or write of a variable (the </a:t>
            </a:r>
            <a:r>
              <a:rPr lang="en-US" sz="1800" b="0" i="0" u="none" strike="noStrike" cap="none">
                <a:latin typeface="Courier New"/>
                <a:ea typeface="Courier New"/>
                <a:cs typeface="Courier New"/>
                <a:sym typeface="Courier New"/>
              </a:rPr>
              <a:t>volatile</a:t>
            </a:r>
            <a:r>
              <a:rPr lang="en-US" sz="1800" b="0" i="0" u="none" strike="noStrike" cap="none"/>
              <a:t> keyword)</a:t>
            </a:r>
            <a:endParaRPr/>
          </a:p>
          <a:p>
            <a:pPr marL="0" marR="0" lvl="2" indent="0" algn="l" rtl="0">
              <a:spcBef>
                <a:spcPts val="0"/>
              </a:spcBef>
              <a:spcAft>
                <a:spcPts val="0"/>
              </a:spcAft>
              <a:buSzPts val="1800"/>
              <a:buFont typeface="Arial"/>
              <a:buNone/>
            </a:pPr>
            <a:r>
              <a:rPr lang="en-US" sz="1800" b="0" i="0" u="none" strike="noStrike" cap="none"/>
              <a:t>Locking or unlocking a monitor (the </a:t>
            </a:r>
            <a:r>
              <a:rPr lang="en-US" sz="1800" b="0" i="0" u="none" strike="noStrike" cap="none">
                <a:latin typeface="Courier New"/>
                <a:ea typeface="Courier New"/>
                <a:cs typeface="Courier New"/>
                <a:sym typeface="Courier New"/>
              </a:rPr>
              <a:t>synchronized</a:t>
            </a:r>
            <a:r>
              <a:rPr lang="en-US" sz="1800" b="0" i="0" u="none" strike="noStrike" cap="none"/>
              <a:t> keyword)</a:t>
            </a:r>
            <a:endParaRPr/>
          </a:p>
          <a:p>
            <a:pPr marL="0" marR="0" lvl="2" indent="0" algn="l" rtl="0">
              <a:spcBef>
                <a:spcPts val="0"/>
              </a:spcBef>
              <a:spcAft>
                <a:spcPts val="0"/>
              </a:spcAft>
              <a:buSzPts val="1800"/>
              <a:buFont typeface="Arial"/>
              <a:buNone/>
            </a:pPr>
            <a:r>
              <a:rPr lang="en-US" sz="1800" b="0" i="0" u="none" strike="noStrike" cap="none"/>
              <a:t>The first and last action of a thread</a:t>
            </a:r>
            <a:endParaRPr/>
          </a:p>
          <a:p>
            <a:pPr marL="0" marR="0" lvl="2" indent="0" algn="l" rtl="0">
              <a:spcBef>
                <a:spcPts val="0"/>
              </a:spcBef>
              <a:spcAft>
                <a:spcPts val="0"/>
              </a:spcAft>
              <a:buSzPts val="1800"/>
              <a:buFont typeface="Arial"/>
              <a:buNone/>
            </a:pPr>
            <a:r>
              <a:rPr lang="en-US" sz="1800" b="0" i="0" u="none" strike="noStrike" cap="none"/>
              <a:t>Actions that start a thread or detect that a thread has terminated</a:t>
            </a:r>
            <a:endParaRPr/>
          </a:p>
        </p:txBody>
      </p:sp>
      <p:sp>
        <p:nvSpPr>
          <p:cNvPr id="4223" name="Google Shape;4223;g40a120c017_0_3482: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15 - </a:t>
            </a:r>
            <a:fld id="{00000000-1234-1234-1234-123412341234}" type="slidenum">
              <a:rPr lang="en-US" sz="1100" b="1" i="0" u="none">
                <a:solidFill>
                  <a:srgbClr val="000000"/>
                </a:solidFill>
                <a:latin typeface="Arial"/>
                <a:ea typeface="Arial"/>
                <a:cs typeface="Arial"/>
                <a:sym typeface="Arial"/>
              </a:rPr>
              <a:t>434</a:t>
            </a:fld>
            <a:endParaRPr/>
          </a:p>
        </p:txBody>
      </p:sp>
    </p:spTree>
    <p:extLst>
      <p:ext uri="{BB962C8B-B14F-4D97-AF65-F5344CB8AC3E}">
        <p14:creationId xmlns:p14="http://schemas.microsoft.com/office/powerpoint/2010/main" val="300986456"/>
      </p:ext>
    </p:extLst>
  </p:cSld>
  <p:clrMapOvr>
    <a:masterClrMapping/>
  </p:clrMapOvr>
</p:notes>
</file>

<file path=ppt/notesSlides/notesSlide4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8"/>
        <p:cNvGrpSpPr/>
        <p:nvPr/>
      </p:nvGrpSpPr>
      <p:grpSpPr>
        <a:xfrm>
          <a:off x="0" y="0"/>
          <a:ext cx="0" cy="0"/>
          <a:chOff x="0" y="0"/>
          <a:chExt cx="0" cy="0"/>
        </a:xfrm>
      </p:grpSpPr>
      <p:sp>
        <p:nvSpPr>
          <p:cNvPr id="4229" name="Google Shape;4229;g40a120c017_0_3488: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230" name="Google Shape;4230;g40a120c017_0_3488: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Synchronized code blocks are used to ensure that data that is not thread-safe will not be accessed concurrently by multiple threads. </a:t>
            </a:r>
            <a:endParaRPr/>
          </a:p>
          <a:p>
            <a:pPr marL="0" marR="0" lvl="0" indent="0" algn="l" rtl="0">
              <a:spcBef>
                <a:spcPts val="0"/>
              </a:spcBef>
              <a:spcAft>
                <a:spcPts val="0"/>
              </a:spcAft>
              <a:buNone/>
            </a:pPr>
            <a:endParaRPr sz="1800" b="0" i="0" u="none" strike="noStrike" cap="none"/>
          </a:p>
        </p:txBody>
      </p:sp>
      <p:sp>
        <p:nvSpPr>
          <p:cNvPr id="4231" name="Google Shape;4231;g40a120c017_0_3488: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15 - </a:t>
            </a:r>
            <a:fld id="{00000000-1234-1234-1234-123412341234}" type="slidenum">
              <a:rPr lang="en-US" sz="1100" b="1" i="0" u="none">
                <a:solidFill>
                  <a:srgbClr val="000000"/>
                </a:solidFill>
                <a:latin typeface="Arial"/>
                <a:ea typeface="Arial"/>
                <a:cs typeface="Arial"/>
                <a:sym typeface="Arial"/>
              </a:rPr>
              <a:t>435</a:t>
            </a:fld>
            <a:endParaRPr/>
          </a:p>
        </p:txBody>
      </p:sp>
    </p:spTree>
    <p:extLst>
      <p:ext uri="{BB962C8B-B14F-4D97-AF65-F5344CB8AC3E}">
        <p14:creationId xmlns:p14="http://schemas.microsoft.com/office/powerpoint/2010/main" val="833874052"/>
      </p:ext>
    </p:extLst>
  </p:cSld>
  <p:clrMapOvr>
    <a:masterClrMapping/>
  </p:clrMapOvr>
</p:notes>
</file>

<file path=ppt/notesSlides/notesSlide4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6"/>
        <p:cNvGrpSpPr/>
        <p:nvPr/>
      </p:nvGrpSpPr>
      <p:grpSpPr>
        <a:xfrm>
          <a:off x="0" y="0"/>
          <a:ext cx="0" cy="0"/>
          <a:chOff x="0" y="0"/>
          <a:chExt cx="0" cy="0"/>
        </a:xfrm>
      </p:grpSpPr>
      <p:sp>
        <p:nvSpPr>
          <p:cNvPr id="4237" name="Google Shape;4237;g40a120c017_0_3494: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238" name="Google Shape;4238;g40a120c017_0_3494:notes"/>
          <p:cNvSpPr txBox="1">
            <a:spLocks noGrp="1"/>
          </p:cNvSpPr>
          <p:nvPr>
            <p:ph type="body" idx="1"/>
          </p:nvPr>
        </p:nvSpPr>
        <p:spPr>
          <a:xfrm>
            <a:off x="547687" y="5278437"/>
            <a:ext cx="5943600" cy="31989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SzPts val="1800"/>
              <a:buFont typeface="Arial"/>
              <a:buNone/>
            </a:pPr>
            <a:r>
              <a:rPr lang="en-US" sz="1800" b="0" i="0" u="none" strike="noStrike" cap="none"/>
              <a:t>Synchronized Method Behavior</a:t>
            </a:r>
            <a:endParaRPr/>
          </a:p>
          <a:p>
            <a:pPr marL="0" marR="0" lvl="1" indent="0" algn="l" rtl="0">
              <a:spcBef>
                <a:spcPts val="0"/>
              </a:spcBef>
              <a:spcAft>
                <a:spcPts val="0"/>
              </a:spcAft>
              <a:buSzPts val="1800"/>
              <a:buFont typeface="Arial"/>
              <a:buNone/>
            </a:pPr>
            <a:r>
              <a:rPr lang="en-US" sz="1800" b="0" i="0" u="none" strike="noStrike" cap="none"/>
              <a:t>In the example in the slide, you can call only one method at a time in a </a:t>
            </a:r>
            <a:r>
              <a:rPr lang="en-US" sz="1800" b="0" i="0" u="none" strike="noStrike" cap="none">
                <a:latin typeface="Courier New"/>
                <a:ea typeface="Courier New"/>
                <a:cs typeface="Courier New"/>
                <a:sym typeface="Courier New"/>
              </a:rPr>
              <a:t>SynchronizedCounter </a:t>
            </a:r>
            <a:r>
              <a:rPr lang="en-US" sz="1800" b="0" i="0" u="none" strike="noStrike" cap="none"/>
              <a:t>object because all its methods are </a:t>
            </a:r>
            <a:r>
              <a:rPr lang="en-US" sz="1800" b="0" i="0" u="none" strike="noStrike" cap="none">
                <a:latin typeface="Courier New"/>
                <a:ea typeface="Courier New"/>
                <a:cs typeface="Courier New"/>
                <a:sym typeface="Courier New"/>
              </a:rPr>
              <a:t>synchronized</a:t>
            </a:r>
            <a:r>
              <a:rPr lang="en-US" sz="1800" b="0" i="0" u="none" strike="noStrike" cap="none"/>
              <a:t>. In this example, the synchronization is per </a:t>
            </a:r>
            <a:r>
              <a:rPr lang="en-US" sz="1800" b="0" i="0" u="none" strike="noStrike" cap="none">
                <a:latin typeface="Courier New"/>
                <a:ea typeface="Courier New"/>
                <a:cs typeface="Courier New"/>
                <a:sym typeface="Courier New"/>
              </a:rPr>
              <a:t>SynchronizedCounter</a:t>
            </a:r>
            <a:r>
              <a:rPr lang="en-US" sz="1800" b="0" i="0" u="none" strike="noStrike" cap="none"/>
              <a:t>. Two </a:t>
            </a:r>
            <a:r>
              <a:rPr lang="en-US" sz="1800" b="0" i="0" u="none" strike="noStrike" cap="none">
                <a:latin typeface="Courier New"/>
                <a:ea typeface="Courier New"/>
                <a:cs typeface="Courier New"/>
                <a:sym typeface="Courier New"/>
              </a:rPr>
              <a:t>SynchronizedCounter </a:t>
            </a:r>
            <a:r>
              <a:rPr lang="en-US" sz="1800" b="0" i="0" u="none" strike="noStrike" cap="none"/>
              <a:t>instances could be used concurrently.</a:t>
            </a:r>
            <a:endParaRPr sz="1800" b="1" i="0" u="none" strike="noStrike" cap="none"/>
          </a:p>
          <a:p>
            <a:pPr marL="0" marR="0" lvl="1" indent="0" algn="l" rtl="0">
              <a:spcBef>
                <a:spcPts val="0"/>
              </a:spcBef>
              <a:spcAft>
                <a:spcPts val="0"/>
              </a:spcAft>
              <a:buSzPts val="1800"/>
              <a:buFont typeface="Arial"/>
              <a:buNone/>
            </a:pPr>
            <a:r>
              <a:rPr lang="en-US" sz="1800" b="0" i="0" u="none" strike="noStrike" cap="none"/>
              <a:t>If the methods were not </a:t>
            </a:r>
            <a:r>
              <a:rPr lang="en-US" sz="1800" b="0" i="0" u="none" strike="noStrike" cap="none">
                <a:latin typeface="Courier New"/>
                <a:ea typeface="Courier New"/>
                <a:cs typeface="Courier New"/>
                <a:sym typeface="Courier New"/>
              </a:rPr>
              <a:t>synchronized</a:t>
            </a:r>
            <a:r>
              <a:rPr lang="en-US" sz="1800" b="0" i="0" u="none" strike="noStrike" cap="none"/>
              <a:t>, calling </a:t>
            </a:r>
            <a:r>
              <a:rPr lang="en-US" sz="1800" b="0" i="0" u="none" strike="noStrike" cap="none">
                <a:latin typeface="Courier New"/>
                <a:ea typeface="Courier New"/>
                <a:cs typeface="Courier New"/>
                <a:sym typeface="Courier New"/>
              </a:rPr>
              <a:t>decrement</a:t>
            </a:r>
            <a:r>
              <a:rPr lang="en-US" sz="1800" b="0" i="0" u="none" strike="noStrike" cap="none"/>
              <a:t> while </a:t>
            </a:r>
            <a:r>
              <a:rPr lang="en-US" sz="1800" b="0" i="0" u="none" strike="noStrike" cap="none">
                <a:latin typeface="Courier New"/>
                <a:ea typeface="Courier New"/>
                <a:cs typeface="Courier New"/>
                <a:sym typeface="Courier New"/>
              </a:rPr>
              <a:t>getValue</a:t>
            </a:r>
            <a:r>
              <a:rPr lang="en-US" sz="1800" b="0" i="0" u="none" strike="noStrike" cap="none"/>
              <a:t> is accessed  might result in unpredictable behavior. </a:t>
            </a:r>
            <a:endParaRPr/>
          </a:p>
        </p:txBody>
      </p:sp>
      <p:sp>
        <p:nvSpPr>
          <p:cNvPr id="4239" name="Google Shape;4239;g40a120c017_0_3494: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15 - </a:t>
            </a:r>
            <a:fld id="{00000000-1234-1234-1234-123412341234}" type="slidenum">
              <a:rPr lang="en-US" sz="1100" b="1" i="0" u="none">
                <a:solidFill>
                  <a:srgbClr val="000000"/>
                </a:solidFill>
                <a:latin typeface="Arial"/>
                <a:ea typeface="Arial"/>
                <a:cs typeface="Arial"/>
                <a:sym typeface="Arial"/>
              </a:rPr>
              <a:t>436</a:t>
            </a:fld>
            <a:endParaRPr/>
          </a:p>
        </p:txBody>
      </p:sp>
    </p:spTree>
    <p:extLst>
      <p:ext uri="{BB962C8B-B14F-4D97-AF65-F5344CB8AC3E}">
        <p14:creationId xmlns:p14="http://schemas.microsoft.com/office/powerpoint/2010/main" val="1750485443"/>
      </p:ext>
    </p:extLst>
  </p:cSld>
  <p:clrMapOvr>
    <a:masterClrMapping/>
  </p:clrMapOvr>
</p:notes>
</file>

<file path=ppt/notesSlides/notesSlide4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8"/>
        <p:cNvGrpSpPr/>
        <p:nvPr/>
      </p:nvGrpSpPr>
      <p:grpSpPr>
        <a:xfrm>
          <a:off x="0" y="0"/>
          <a:ext cx="0" cy="0"/>
          <a:chOff x="0" y="0"/>
          <a:chExt cx="0" cy="0"/>
        </a:xfrm>
      </p:grpSpPr>
      <p:sp>
        <p:nvSpPr>
          <p:cNvPr id="4249" name="Google Shape;4249;g40a120c017_0_3504: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250" name="Google Shape;4250;g40a120c017_0_3504:notes"/>
          <p:cNvSpPr txBox="1">
            <a:spLocks noGrp="1"/>
          </p:cNvSpPr>
          <p:nvPr>
            <p:ph type="body" idx="1"/>
          </p:nvPr>
        </p:nvSpPr>
        <p:spPr>
          <a:xfrm>
            <a:off x="547687" y="5278437"/>
            <a:ext cx="5943600" cy="31989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SzPts val="1800"/>
              <a:buFont typeface="Arial"/>
              <a:buNone/>
            </a:pPr>
            <a:r>
              <a:rPr lang="en-US" sz="1800" b="0" i="0" u="none" strike="noStrike" cap="none"/>
              <a:t>Synchronization Bottlenecks</a:t>
            </a:r>
            <a:endParaRPr/>
          </a:p>
          <a:p>
            <a:pPr marL="0" marR="0" lvl="1" indent="0" algn="l" rtl="0">
              <a:spcBef>
                <a:spcPts val="0"/>
              </a:spcBef>
              <a:spcAft>
                <a:spcPts val="0"/>
              </a:spcAft>
              <a:buSzPts val="1800"/>
              <a:buFont typeface="Arial"/>
              <a:buNone/>
            </a:pPr>
            <a:r>
              <a:rPr lang="en-US" sz="1800" b="0" i="0" u="none" strike="noStrike" cap="none"/>
              <a:t>Synchronization in multithreaded applications ensures reliable behavior. Because </a:t>
            </a:r>
            <a:r>
              <a:rPr lang="en-US" sz="1800" b="0" i="0" u="none" strike="noStrike" cap="none">
                <a:latin typeface="Courier New"/>
                <a:ea typeface="Courier New"/>
                <a:cs typeface="Courier New"/>
                <a:sym typeface="Courier New"/>
              </a:rPr>
              <a:t>synchronized</a:t>
            </a:r>
            <a:r>
              <a:rPr lang="en-US" sz="1800" b="0" i="0" u="none" strike="noStrike" cap="none"/>
              <a:t> blocks and methods are used to restrict a section of code to a single thread, you are potentially creating performance bottlenecks. </a:t>
            </a:r>
            <a:r>
              <a:rPr lang="en-US" sz="1800" b="0" i="0" u="none" strike="noStrike" cap="none">
                <a:latin typeface="Courier New"/>
                <a:ea typeface="Courier New"/>
                <a:cs typeface="Courier New"/>
                <a:sym typeface="Courier New"/>
              </a:rPr>
              <a:t>synchronized</a:t>
            </a:r>
            <a:r>
              <a:rPr lang="en-US" sz="1800" b="0" i="0" u="none" strike="noStrike" cap="none"/>
              <a:t> blocks can be used in place of </a:t>
            </a:r>
            <a:r>
              <a:rPr lang="en-US" sz="1800" b="0" i="0" u="none" strike="noStrike" cap="none">
                <a:latin typeface="Courier New"/>
                <a:ea typeface="Courier New"/>
                <a:cs typeface="Courier New"/>
                <a:sym typeface="Courier New"/>
              </a:rPr>
              <a:t>synchronized</a:t>
            </a:r>
            <a:r>
              <a:rPr lang="en-US" sz="1800" b="0" i="0" u="none" strike="noStrike" cap="none"/>
              <a:t> methods to reduce the number of lines that are exclusive to a single thread.</a:t>
            </a:r>
            <a:endParaRPr sz="1800" b="1" i="0" u="none" strike="noStrike" cap="none"/>
          </a:p>
          <a:p>
            <a:pPr marL="0" marR="0" lvl="1" indent="0" algn="l" rtl="0">
              <a:spcBef>
                <a:spcPts val="0"/>
              </a:spcBef>
              <a:spcAft>
                <a:spcPts val="0"/>
              </a:spcAft>
              <a:buSzPts val="1800"/>
              <a:buFont typeface="Arial"/>
              <a:buNone/>
            </a:pPr>
            <a:r>
              <a:rPr lang="en-US" sz="1800" b="0" i="0" u="none" strike="noStrike" cap="none"/>
              <a:t>Use synchronization as little as possible for performance, but as much as needed to guarantee reliability.</a:t>
            </a:r>
            <a:endParaRPr/>
          </a:p>
        </p:txBody>
      </p:sp>
      <p:sp>
        <p:nvSpPr>
          <p:cNvPr id="4251" name="Google Shape;4251;g40a120c017_0_3504: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15 - </a:t>
            </a:r>
            <a:fld id="{00000000-1234-1234-1234-123412341234}" type="slidenum">
              <a:rPr lang="en-US" sz="1100" b="1" i="0" u="none">
                <a:solidFill>
                  <a:srgbClr val="000000"/>
                </a:solidFill>
                <a:latin typeface="Arial"/>
                <a:ea typeface="Arial"/>
                <a:cs typeface="Arial"/>
                <a:sym typeface="Arial"/>
              </a:rPr>
              <a:t>437</a:t>
            </a:fld>
            <a:endParaRPr/>
          </a:p>
        </p:txBody>
      </p:sp>
    </p:spTree>
    <p:extLst>
      <p:ext uri="{BB962C8B-B14F-4D97-AF65-F5344CB8AC3E}">
        <p14:creationId xmlns:p14="http://schemas.microsoft.com/office/powerpoint/2010/main" val="1464051769"/>
      </p:ext>
    </p:extLst>
  </p:cSld>
  <p:clrMapOvr>
    <a:masterClrMapping/>
  </p:clrMapOvr>
</p:notes>
</file>

<file path=ppt/notesSlides/notesSlide4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8"/>
        <p:cNvGrpSpPr/>
        <p:nvPr/>
      </p:nvGrpSpPr>
      <p:grpSpPr>
        <a:xfrm>
          <a:off x="0" y="0"/>
          <a:ext cx="0" cy="0"/>
          <a:chOff x="0" y="0"/>
          <a:chExt cx="0" cy="0"/>
        </a:xfrm>
      </p:grpSpPr>
      <p:sp>
        <p:nvSpPr>
          <p:cNvPr id="4259" name="Google Shape;4259;g40a120c017_0_3512: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260" name="Google Shape;4260;g40a120c017_0_3512:notes"/>
          <p:cNvSpPr txBox="1">
            <a:spLocks noGrp="1"/>
          </p:cNvSpPr>
          <p:nvPr>
            <p:ph type="body" idx="1"/>
          </p:nvPr>
        </p:nvSpPr>
        <p:spPr>
          <a:xfrm>
            <a:off x="547687" y="5297487"/>
            <a:ext cx="5943600" cy="31989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SzPts val="1800"/>
              <a:buFont typeface="Arial"/>
              <a:buNone/>
            </a:pPr>
            <a:r>
              <a:rPr lang="en-US" sz="1800" b="0" i="0" u="none" strike="noStrike" cap="none"/>
              <a:t>Nested </a:t>
            </a:r>
            <a:r>
              <a:rPr lang="en-US" sz="1800" b="0" i="0" u="none" strike="noStrike" cap="none">
                <a:latin typeface="Courier New"/>
                <a:ea typeface="Courier New"/>
                <a:cs typeface="Courier New"/>
                <a:sym typeface="Courier New"/>
              </a:rPr>
              <a:t>synchronized</a:t>
            </a:r>
            <a:r>
              <a:rPr lang="en-US" sz="1800" b="0" i="0" u="none" strike="noStrike" cap="none"/>
              <a:t> Blocks</a:t>
            </a:r>
            <a:endParaRPr/>
          </a:p>
          <a:p>
            <a:pPr marL="0" marR="0" lvl="1" indent="0" algn="l" rtl="0">
              <a:spcBef>
                <a:spcPts val="0"/>
              </a:spcBef>
              <a:spcAft>
                <a:spcPts val="0"/>
              </a:spcAft>
              <a:buSzPts val="1800"/>
              <a:buFont typeface="Arial"/>
              <a:buNone/>
            </a:pPr>
            <a:r>
              <a:rPr lang="en-US" sz="1800" b="0" i="0" u="none" strike="noStrike" cap="none"/>
              <a:t>A thread can lock multiple monitors simultaneously by using nested </a:t>
            </a:r>
            <a:r>
              <a:rPr lang="en-US" sz="1800" b="0" i="0" u="none" strike="noStrike" cap="none">
                <a:latin typeface="Courier New"/>
                <a:ea typeface="Courier New"/>
                <a:cs typeface="Courier New"/>
                <a:sym typeface="Courier New"/>
              </a:rPr>
              <a:t>synchronized</a:t>
            </a:r>
            <a:r>
              <a:rPr lang="en-US" sz="1800" b="0" i="0" u="none" strike="noStrike" cap="none"/>
              <a:t> blocks. </a:t>
            </a:r>
            <a:endParaRPr/>
          </a:p>
        </p:txBody>
      </p:sp>
      <p:sp>
        <p:nvSpPr>
          <p:cNvPr id="4261" name="Google Shape;4261;g40a120c017_0_3512: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15 - </a:t>
            </a:r>
            <a:fld id="{00000000-1234-1234-1234-123412341234}" type="slidenum">
              <a:rPr lang="en-US" sz="1100" b="1" i="0" u="none">
                <a:solidFill>
                  <a:srgbClr val="000000"/>
                </a:solidFill>
                <a:latin typeface="Arial"/>
                <a:ea typeface="Arial"/>
                <a:cs typeface="Arial"/>
                <a:sym typeface="Arial"/>
              </a:rPr>
              <a:t>438</a:t>
            </a:fld>
            <a:endParaRPr/>
          </a:p>
        </p:txBody>
      </p:sp>
    </p:spTree>
    <p:extLst>
      <p:ext uri="{BB962C8B-B14F-4D97-AF65-F5344CB8AC3E}">
        <p14:creationId xmlns:p14="http://schemas.microsoft.com/office/powerpoint/2010/main" val="2315207837"/>
      </p:ext>
    </p:extLst>
  </p:cSld>
  <p:clrMapOvr>
    <a:masterClrMapping/>
  </p:clrMapOvr>
</p:notes>
</file>

<file path=ppt/notesSlides/notesSlide4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8"/>
        <p:cNvGrpSpPr/>
        <p:nvPr/>
      </p:nvGrpSpPr>
      <p:grpSpPr>
        <a:xfrm>
          <a:off x="0" y="0"/>
          <a:ext cx="0" cy="0"/>
          <a:chOff x="0" y="0"/>
          <a:chExt cx="0" cy="0"/>
        </a:xfrm>
      </p:grpSpPr>
      <p:sp>
        <p:nvSpPr>
          <p:cNvPr id="4269" name="Google Shape;4269;g40a120c017_0_3520: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270" name="Google Shape;4270;g40a120c017_0_3520:notes"/>
          <p:cNvSpPr txBox="1">
            <a:spLocks noGrp="1"/>
          </p:cNvSpPr>
          <p:nvPr>
            <p:ph type="body" idx="1"/>
          </p:nvPr>
        </p:nvSpPr>
        <p:spPr>
          <a:xfrm>
            <a:off x="547687" y="5278437"/>
            <a:ext cx="5943600" cy="31989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SzPts val="1800"/>
              <a:buFont typeface="Arial"/>
              <a:buNone/>
            </a:pPr>
            <a:r>
              <a:rPr lang="en-US" sz="1800" b="0" i="0" u="none" strike="noStrike" cap="none"/>
              <a:t>Multithreaded Servers</a:t>
            </a:r>
            <a:endParaRPr/>
          </a:p>
          <a:p>
            <a:pPr marL="0" marR="0" lvl="1" indent="0" algn="l" rtl="0">
              <a:spcBef>
                <a:spcPts val="0"/>
              </a:spcBef>
              <a:spcAft>
                <a:spcPts val="0"/>
              </a:spcAft>
              <a:buSzPts val="1800"/>
              <a:buFont typeface="Arial"/>
              <a:buNone/>
            </a:pPr>
            <a:r>
              <a:rPr lang="en-US" sz="1800" b="0" i="0" u="none" strike="noStrike" cap="none"/>
              <a:t>Even if you do not write code to create new threads of execution, your code might be run in a multithreaded environment. You must be aware of how threads work and how to write </a:t>
            </a:r>
            <a:br>
              <a:rPr lang="en-US" sz="1800" b="0" i="0" u="none" strike="noStrike" cap="none"/>
            </a:br>
            <a:r>
              <a:rPr lang="en-US" sz="1800" b="0" i="0" u="none" strike="noStrike" cap="none"/>
              <a:t>thread-safe code. When creating code to run inside of another piece of software (such as a middleware or application server), you must read the product’s documentation to discover whether threads will be created automatically. For instance, in a Java EE application server, there is a component called a Servlet that is used to handle HTTP requests. Servlets must always be thread-safe because the server starts a new thread for each HTTP request.</a:t>
            </a:r>
            <a:endParaRPr/>
          </a:p>
        </p:txBody>
      </p:sp>
      <p:sp>
        <p:nvSpPr>
          <p:cNvPr id="4271" name="Google Shape;4271;g40a120c017_0_3520: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15 - </a:t>
            </a:r>
            <a:fld id="{00000000-1234-1234-1234-123412341234}" type="slidenum">
              <a:rPr lang="en-US" sz="1100" b="1" i="0" u="none">
                <a:solidFill>
                  <a:srgbClr val="000000"/>
                </a:solidFill>
                <a:latin typeface="Arial"/>
                <a:ea typeface="Arial"/>
                <a:cs typeface="Arial"/>
                <a:sym typeface="Arial"/>
              </a:rPr>
              <a:t>439</a:t>
            </a:fld>
            <a:endParaRPr/>
          </a:p>
        </p:txBody>
      </p:sp>
    </p:spTree>
    <p:extLst>
      <p:ext uri="{BB962C8B-B14F-4D97-AF65-F5344CB8AC3E}">
        <p14:creationId xmlns:p14="http://schemas.microsoft.com/office/powerpoint/2010/main" val="356229855"/>
      </p:ext>
    </p:extLst>
  </p:cSld>
  <p:clrMapOvr>
    <a:masterClrMapping/>
  </p:clrMapOvr>
</p:notes>
</file>

<file path=ppt/notesSlides/notesSlide4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6"/>
        <p:cNvGrpSpPr/>
        <p:nvPr/>
      </p:nvGrpSpPr>
      <p:grpSpPr>
        <a:xfrm>
          <a:off x="0" y="0"/>
          <a:ext cx="0" cy="0"/>
          <a:chOff x="0" y="0"/>
          <a:chExt cx="0" cy="0"/>
        </a:xfrm>
      </p:grpSpPr>
      <p:sp>
        <p:nvSpPr>
          <p:cNvPr id="4277" name="Google Shape;4277;g40a120c017_0_3526: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278" name="Google Shape;4278;g40a120c017_0_3526:notes"/>
          <p:cNvSpPr txBox="1">
            <a:spLocks noGrp="1"/>
          </p:cNvSpPr>
          <p:nvPr>
            <p:ph type="body" idx="1"/>
          </p:nvPr>
        </p:nvSpPr>
        <p:spPr>
          <a:xfrm>
            <a:off x="547687" y="5278437"/>
            <a:ext cx="5943600" cy="3198900"/>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Starvation and livelock are much less common a problem than deadlock, but are still problems that every designer of concurrent software is likely to encounter.</a:t>
            </a:r>
            <a:endParaRPr/>
          </a:p>
          <a:p>
            <a:pPr marL="0" marR="0" lvl="1" indent="0" algn="l" rtl="0">
              <a:spcBef>
                <a:spcPts val="0"/>
              </a:spcBef>
              <a:spcAft>
                <a:spcPts val="0"/>
              </a:spcAft>
              <a:buSzPts val="1800"/>
              <a:buFont typeface="Arial"/>
              <a:buNone/>
            </a:pPr>
            <a:r>
              <a:rPr lang="en-US" sz="1800" b="1" i="0" u="none" strike="noStrike" cap="none"/>
              <a:t>Starvation</a:t>
            </a:r>
            <a:endParaRPr/>
          </a:p>
          <a:p>
            <a:pPr marL="0" marR="0" lvl="1" indent="0" algn="l" rtl="0">
              <a:spcBef>
                <a:spcPts val="0"/>
              </a:spcBef>
              <a:spcAft>
                <a:spcPts val="0"/>
              </a:spcAft>
              <a:buSzPts val="1800"/>
              <a:buFont typeface="Arial"/>
              <a:buNone/>
            </a:pPr>
            <a:r>
              <a:rPr lang="en-US" sz="1800" b="0" i="0" u="none" strike="noStrike" cap="none"/>
              <a:t>Starvation describes a situation where a thread is unable to gain regular access to shared resources and is unable to make progress. This happens when shared resources are made unavailable for long periods by “greedy” threads. For example, suppose an object provides a synchronized method that often takes a long time to return. If one thread invokes this method frequently, other threads that also need frequent synchronized access to the same object will often be blocked.</a:t>
            </a:r>
            <a:endParaRPr/>
          </a:p>
          <a:p>
            <a:pPr marL="0" marR="0" lvl="1" indent="0" algn="l" rtl="0">
              <a:spcBef>
                <a:spcPts val="0"/>
              </a:spcBef>
              <a:spcAft>
                <a:spcPts val="0"/>
              </a:spcAft>
              <a:buSzPts val="1800"/>
              <a:buFont typeface="Arial"/>
              <a:buNone/>
            </a:pPr>
            <a:r>
              <a:rPr lang="en-US" sz="1800" b="1" i="0" u="none" strike="noStrike" cap="none"/>
              <a:t>Livelock</a:t>
            </a:r>
            <a:endParaRPr/>
          </a:p>
          <a:p>
            <a:pPr marL="0" marR="0" lvl="1" indent="0" algn="l" rtl="0">
              <a:spcBef>
                <a:spcPts val="0"/>
              </a:spcBef>
              <a:spcAft>
                <a:spcPts val="0"/>
              </a:spcAft>
              <a:buSzPts val="1800"/>
              <a:buFont typeface="Arial"/>
              <a:buNone/>
            </a:pPr>
            <a:r>
              <a:rPr lang="en-US" sz="1800" b="0" i="0" u="none" strike="noStrike" cap="none"/>
              <a:t>A thread often acts in response to the action of another thread. If the other thread’s action is also a response to the action of another thread, </a:t>
            </a:r>
            <a:r>
              <a:rPr lang="en-US" sz="1800" b="0" i="1" u="none" strike="noStrike" cap="none"/>
              <a:t>livelock</a:t>
            </a:r>
            <a:r>
              <a:rPr lang="en-US" sz="1800" b="0" i="0" u="none" strike="noStrike" cap="none"/>
              <a:t> may result. As with deadlock, livelocked threads are unable to make further progress. However, the threads are not blocked; they are simply too busy responding to each other to resume work.</a:t>
            </a:r>
            <a:endParaRPr/>
          </a:p>
        </p:txBody>
      </p:sp>
      <p:sp>
        <p:nvSpPr>
          <p:cNvPr id="4279" name="Google Shape;4279;g40a120c017_0_3526: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15 - </a:t>
            </a:r>
            <a:fld id="{00000000-1234-1234-1234-123412341234}" type="slidenum">
              <a:rPr lang="en-US" sz="1100" b="1" i="0" u="none">
                <a:solidFill>
                  <a:srgbClr val="000000"/>
                </a:solidFill>
                <a:latin typeface="Arial"/>
                <a:ea typeface="Arial"/>
                <a:cs typeface="Arial"/>
                <a:sym typeface="Arial"/>
              </a:rPr>
              <a:t>440</a:t>
            </a:fld>
            <a:endParaRPr/>
          </a:p>
        </p:txBody>
      </p:sp>
    </p:spTree>
    <p:extLst>
      <p:ext uri="{BB962C8B-B14F-4D97-AF65-F5344CB8AC3E}">
        <p14:creationId xmlns:p14="http://schemas.microsoft.com/office/powerpoint/2010/main" val="12376430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p26: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09" name="Google Shape;309;p26:notes"/>
          <p:cNvSpPr txBox="1">
            <a:spLocks noGrp="1"/>
          </p:cNvSpPr>
          <p:nvPr>
            <p:ph type="body" idx="1"/>
          </p:nvPr>
        </p:nvSpPr>
        <p:spPr>
          <a:xfrm>
            <a:off x="523875" y="5278437"/>
            <a:ext cx="5942012" cy="3198812"/>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SzPts val="1800"/>
              <a:buFont typeface="Arial"/>
              <a:buNone/>
            </a:pPr>
            <a:r>
              <a:rPr lang="en-US" sz="1800" b="0" i="0" u="none" strike="noStrike" cap="none"/>
              <a:t>Packages</a:t>
            </a:r>
            <a:endParaRPr/>
          </a:p>
          <a:p>
            <a:pPr marL="0" marR="0" lvl="1" indent="0" algn="l" rtl="0">
              <a:spcBef>
                <a:spcPts val="0"/>
              </a:spcBef>
              <a:spcAft>
                <a:spcPts val="0"/>
              </a:spcAft>
              <a:buSzPts val="1800"/>
              <a:buFont typeface="Arial"/>
              <a:buNone/>
            </a:pPr>
            <a:r>
              <a:rPr lang="en-US" sz="1800" b="0" i="0" u="none" strike="noStrike" cap="none"/>
              <a:t>In Java, a package is a group of (class) types. There can be only one </a:t>
            </a:r>
            <a:r>
              <a:rPr lang="en-US" sz="1800" b="0" i="0" u="none" strike="noStrike" cap="none">
                <a:latin typeface="Courier New"/>
                <a:ea typeface="Courier New"/>
                <a:cs typeface="Courier New"/>
                <a:sym typeface="Courier New"/>
              </a:rPr>
              <a:t>package</a:t>
            </a:r>
            <a:r>
              <a:rPr lang="en-US" sz="1800" b="0" i="0" u="none" strike="noStrike" cap="none"/>
              <a:t> declaration for a file.</a:t>
            </a:r>
            <a:endParaRPr/>
          </a:p>
          <a:p>
            <a:pPr marL="0" marR="0" lvl="1" indent="0" algn="l" rtl="0">
              <a:spcBef>
                <a:spcPts val="0"/>
              </a:spcBef>
              <a:spcAft>
                <a:spcPts val="0"/>
              </a:spcAft>
              <a:buSzPts val="1800"/>
              <a:buFont typeface="Arial"/>
              <a:buNone/>
            </a:pPr>
            <a:r>
              <a:rPr lang="en-US" sz="1800" b="0" i="0" u="none" strike="noStrike" cap="none"/>
              <a:t>Packages create a namespace, a logical collection of things, like a directory hierarchy. Packages prevent name collision and also provide access control to classes. It is a good </a:t>
            </a:r>
            <a:r>
              <a:rPr lang="en-US"/>
              <a:t>Lab </a:t>
            </a:r>
            <a:r>
              <a:rPr lang="en-US" sz="1800" b="0" i="0" u="none" strike="noStrike" cap="none"/>
              <a:t>to always use a </a:t>
            </a:r>
            <a:r>
              <a:rPr lang="en-US" sz="1800" b="0" i="0" u="none" strike="noStrike" cap="none">
                <a:latin typeface="Courier New"/>
                <a:ea typeface="Courier New"/>
                <a:cs typeface="Courier New"/>
                <a:sym typeface="Courier New"/>
              </a:rPr>
              <a:t>package</a:t>
            </a:r>
            <a:r>
              <a:rPr lang="en-US" sz="1800" b="0" i="0" u="none" strike="noStrike" cap="none"/>
              <a:t> declaration. </a:t>
            </a:r>
            <a:endParaRPr/>
          </a:p>
        </p:txBody>
      </p:sp>
      <p:sp>
        <p:nvSpPr>
          <p:cNvPr id="310" name="Google Shape;310;p26:notes"/>
          <p:cNvSpPr txBox="1"/>
          <p:nvPr/>
        </p:nvSpPr>
        <p:spPr>
          <a:xfrm>
            <a:off x="457200" y="8791575"/>
            <a:ext cx="607695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2 - </a:t>
            </a:r>
            <a:fld id="{00000000-1234-1234-1234-123412341234}" type="slidenum">
              <a:rPr lang="en-US" sz="1100" b="1" i="0" u="none">
                <a:solidFill>
                  <a:srgbClr val="000000"/>
                </a:solidFill>
                <a:latin typeface="Arial"/>
                <a:ea typeface="Arial"/>
                <a:cs typeface="Arial"/>
                <a:sym typeface="Arial"/>
              </a:rPr>
              <a:t>45</a:t>
            </a:fld>
            <a:endParaRPr/>
          </a:p>
        </p:txBody>
      </p:sp>
    </p:spTree>
    <p:extLst>
      <p:ext uri="{BB962C8B-B14F-4D97-AF65-F5344CB8AC3E}">
        <p14:creationId xmlns:p14="http://schemas.microsoft.com/office/powerpoint/2010/main" val="421807239"/>
      </p:ext>
    </p:extLst>
  </p:cSld>
  <p:clrMapOvr>
    <a:masterClrMapping/>
  </p:clrMapOvr>
</p:notes>
</file>

<file path=ppt/notesSlides/notesSlide4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8"/>
        <p:cNvGrpSpPr/>
        <p:nvPr/>
      </p:nvGrpSpPr>
      <p:grpSpPr>
        <a:xfrm>
          <a:off x="0" y="0"/>
          <a:ext cx="0" cy="0"/>
          <a:chOff x="0" y="0"/>
          <a:chExt cx="0" cy="0"/>
        </a:xfrm>
      </p:grpSpPr>
      <p:sp>
        <p:nvSpPr>
          <p:cNvPr id="4289" name="Google Shape;4289;g40a120c017_0_3536: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290" name="Google Shape;4290;g40a120c017_0_3536:notes"/>
          <p:cNvSpPr txBox="1">
            <a:spLocks noGrp="1"/>
          </p:cNvSpPr>
          <p:nvPr>
            <p:ph type="body" idx="1"/>
          </p:nvPr>
        </p:nvSpPr>
        <p:spPr>
          <a:xfrm>
            <a:off x="523875" y="5326062"/>
            <a:ext cx="5942100" cy="3198900"/>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The use of synchronized code blocks can result in performance bottlenecks. Several components of the </a:t>
            </a:r>
            <a:r>
              <a:rPr lang="en-US" sz="1800" b="0" i="0" u="none" strike="noStrike" cap="none">
                <a:latin typeface="Courier New"/>
                <a:ea typeface="Courier New"/>
                <a:cs typeface="Courier New"/>
                <a:sym typeface="Courier New"/>
              </a:rPr>
              <a:t>java.util.concurrent</a:t>
            </a:r>
            <a:r>
              <a:rPr lang="en-US" sz="1800" b="0" i="0" u="none" strike="noStrike" cap="none"/>
              <a:t> package provide alternatives to using synchronized code blocks. </a:t>
            </a:r>
            <a:endParaRPr/>
          </a:p>
        </p:txBody>
      </p:sp>
      <p:sp>
        <p:nvSpPr>
          <p:cNvPr id="4291" name="Google Shape;4291;g40a120c017_0_3536: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15 - </a:t>
            </a:r>
            <a:fld id="{00000000-1234-1234-1234-123412341234}" type="slidenum">
              <a:rPr lang="en-US" sz="1100" b="1" i="0" u="none">
                <a:solidFill>
                  <a:srgbClr val="000000"/>
                </a:solidFill>
                <a:latin typeface="Arial"/>
                <a:ea typeface="Arial"/>
                <a:cs typeface="Arial"/>
                <a:sym typeface="Arial"/>
              </a:rPr>
              <a:t>441</a:t>
            </a:fld>
            <a:endParaRPr/>
          </a:p>
        </p:txBody>
      </p:sp>
    </p:spTree>
    <p:extLst>
      <p:ext uri="{BB962C8B-B14F-4D97-AF65-F5344CB8AC3E}">
        <p14:creationId xmlns:p14="http://schemas.microsoft.com/office/powerpoint/2010/main" val="2648348943"/>
      </p:ext>
    </p:extLst>
  </p:cSld>
  <p:clrMapOvr>
    <a:masterClrMapping/>
  </p:clrMapOvr>
</p:notes>
</file>

<file path=ppt/notesSlides/notesSlide4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6"/>
        <p:cNvGrpSpPr/>
        <p:nvPr/>
      </p:nvGrpSpPr>
      <p:grpSpPr>
        <a:xfrm>
          <a:off x="0" y="0"/>
          <a:ext cx="0" cy="0"/>
          <a:chOff x="0" y="0"/>
          <a:chExt cx="0" cy="0"/>
        </a:xfrm>
      </p:grpSpPr>
      <p:sp>
        <p:nvSpPr>
          <p:cNvPr id="4297" name="Google Shape;4297;g40a120c017_0_3542: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15 - </a:t>
            </a:r>
            <a:fld id="{00000000-1234-1234-1234-123412341234}" type="slidenum">
              <a:rPr lang="en-US" sz="1100" b="1" i="0" u="none">
                <a:solidFill>
                  <a:srgbClr val="000000"/>
                </a:solidFill>
                <a:latin typeface="Arial"/>
                <a:ea typeface="Arial"/>
                <a:cs typeface="Arial"/>
                <a:sym typeface="Arial"/>
              </a:rPr>
              <a:t>442</a:t>
            </a:fld>
            <a:endParaRPr/>
          </a:p>
        </p:txBody>
      </p:sp>
      <p:sp>
        <p:nvSpPr>
          <p:cNvPr id="4298" name="Google Shape;4298;g40a120c017_0_3542: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299" name="Google Shape;4299;g40a120c017_0_3542: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There is no need to use the </a:t>
            </a:r>
            <a:r>
              <a:rPr lang="en-US" sz="1800" b="0" i="0" u="none" strike="noStrike" cap="none">
                <a:latin typeface="Courier New"/>
                <a:ea typeface="Courier New"/>
                <a:cs typeface="Courier New"/>
                <a:sym typeface="Courier New"/>
              </a:rPr>
              <a:t>synchronized</a:t>
            </a:r>
            <a:r>
              <a:rPr lang="en-US" sz="1800" b="0" i="0" u="none" strike="noStrike" cap="none"/>
              <a:t> keyword with atomic variables. Methods exist to increment a value before or after the value is returned.</a:t>
            </a:r>
            <a:endParaRPr/>
          </a:p>
          <a:p>
            <a:pPr marL="0" marR="0" lvl="1" indent="0" algn="l" rtl="0">
              <a:spcBef>
                <a:spcPts val="0"/>
              </a:spcBef>
              <a:spcAft>
                <a:spcPts val="0"/>
              </a:spcAft>
              <a:buSzPts val="1800"/>
              <a:buFont typeface="Arial"/>
              <a:buNone/>
            </a:pPr>
            <a:r>
              <a:rPr lang="en-US" sz="1800" b="0" i="0" u="none" strike="noStrike" cap="none"/>
              <a:t>The output is:</a:t>
            </a:r>
            <a:endParaRPr/>
          </a:p>
          <a:p>
            <a:pPr marL="0" marR="0" lvl="1" indent="0" algn="l" rtl="0">
              <a:spcBef>
                <a:spcPts val="0"/>
              </a:spcBef>
              <a:spcAft>
                <a:spcPts val="0"/>
              </a:spcAft>
              <a:buSzPts val="1800"/>
              <a:buFont typeface="Courier New"/>
              <a:buNone/>
            </a:pPr>
            <a:r>
              <a:rPr lang="en-US" sz="1800" b="0" i="0" u="none" strike="noStrike" cap="none">
                <a:latin typeface="Courier New"/>
                <a:ea typeface="Courier New"/>
                <a:cs typeface="Courier New"/>
                <a:sym typeface="Courier New"/>
              </a:rPr>
              <a:t>New value: 6</a:t>
            </a:r>
            <a:endParaRPr/>
          </a:p>
          <a:p>
            <a:pPr marL="0" marR="0" lvl="1" indent="0" algn="l" rtl="0">
              <a:spcBef>
                <a:spcPts val="0"/>
              </a:spcBef>
              <a:spcAft>
                <a:spcPts val="0"/>
              </a:spcAft>
              <a:buSzPts val="1800"/>
              <a:buFont typeface="Courier New"/>
              <a:buNone/>
            </a:pPr>
            <a:r>
              <a:rPr lang="en-US" sz="1800" b="0" i="0" u="none" strike="noStrike" cap="none">
                <a:latin typeface="Courier New"/>
                <a:ea typeface="Courier New"/>
                <a:cs typeface="Courier New"/>
                <a:sym typeface="Courier New"/>
              </a:rPr>
              <a:t>New value: 6</a:t>
            </a:r>
            <a:endParaRPr/>
          </a:p>
          <a:p>
            <a:pPr marL="0" marR="0" lvl="1" indent="0" algn="l" rtl="0">
              <a:spcBef>
                <a:spcPts val="0"/>
              </a:spcBef>
              <a:spcAft>
                <a:spcPts val="0"/>
              </a:spcAft>
              <a:buSzPts val="1800"/>
              <a:buFont typeface="Courier New"/>
              <a:buNone/>
            </a:pPr>
            <a:r>
              <a:rPr lang="en-US" sz="1800" b="0" i="0" u="none" strike="noStrike" cap="none">
                <a:latin typeface="Courier New"/>
                <a:ea typeface="Courier New"/>
                <a:cs typeface="Courier New"/>
                <a:sym typeface="Courier New"/>
              </a:rPr>
              <a:t>New value: 7</a:t>
            </a:r>
            <a:endParaRPr/>
          </a:p>
          <a:p>
            <a:pPr marL="0" marR="0" lvl="0" indent="0" algn="l" rtl="0">
              <a:spcBef>
                <a:spcPts val="0"/>
              </a:spcBef>
              <a:spcAft>
                <a:spcPts val="0"/>
              </a:spcAft>
              <a:buNone/>
            </a:pPr>
            <a:endParaRPr sz="1800" b="0" i="0" u="none" strike="noStrike" cap="none">
              <a:latin typeface="Courier New"/>
              <a:ea typeface="Courier New"/>
              <a:cs typeface="Courier New"/>
              <a:sym typeface="Courier New"/>
            </a:endParaRPr>
          </a:p>
        </p:txBody>
      </p:sp>
    </p:spTree>
    <p:extLst>
      <p:ext uri="{BB962C8B-B14F-4D97-AF65-F5344CB8AC3E}">
        <p14:creationId xmlns:p14="http://schemas.microsoft.com/office/powerpoint/2010/main" val="3147934254"/>
      </p:ext>
    </p:extLst>
  </p:cSld>
  <p:clrMapOvr>
    <a:masterClrMapping/>
  </p:clrMapOvr>
</p:notes>
</file>

<file path=ppt/notesSlides/notesSlide4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6"/>
        <p:cNvGrpSpPr/>
        <p:nvPr/>
      </p:nvGrpSpPr>
      <p:grpSpPr>
        <a:xfrm>
          <a:off x="0" y="0"/>
          <a:ext cx="0" cy="0"/>
          <a:chOff x="0" y="0"/>
          <a:chExt cx="0" cy="0"/>
        </a:xfrm>
      </p:grpSpPr>
      <p:sp>
        <p:nvSpPr>
          <p:cNvPr id="4307" name="Google Shape;4307;g40a120c017_0_3550: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308" name="Google Shape;4308;g40a120c017_0_3550: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Courier New"/>
              <a:buNone/>
            </a:pPr>
            <a:r>
              <a:rPr lang="en-US" sz="1800" b="0" i="0" u="none" strike="noStrike" cap="none">
                <a:latin typeface="Courier New"/>
                <a:ea typeface="Courier New"/>
                <a:cs typeface="Courier New"/>
                <a:sym typeface="Courier New"/>
              </a:rPr>
              <a:t>CyclicBarrier</a:t>
            </a:r>
            <a:r>
              <a:rPr lang="en-US" sz="1800" b="0" i="0" u="none" strike="noStrike" cap="none"/>
              <a:t> Behavior</a:t>
            </a:r>
            <a:endParaRPr/>
          </a:p>
          <a:p>
            <a:pPr marL="0" marR="0" lvl="1" indent="0" algn="l" rtl="0">
              <a:spcBef>
                <a:spcPts val="0"/>
              </a:spcBef>
              <a:spcAft>
                <a:spcPts val="0"/>
              </a:spcAft>
              <a:buSzPts val="1800"/>
              <a:buFont typeface="Arial"/>
              <a:buNone/>
            </a:pPr>
            <a:r>
              <a:rPr lang="en-US" sz="1800" b="0" i="0" u="none" strike="noStrike" cap="none"/>
              <a:t>In this example, if only one thread calls </a:t>
            </a:r>
            <a:r>
              <a:rPr lang="en-US" sz="1800" b="0" i="0" u="none" strike="noStrike" cap="none">
                <a:latin typeface="Courier New"/>
                <a:ea typeface="Courier New"/>
                <a:cs typeface="Courier New"/>
                <a:sym typeface="Courier New"/>
              </a:rPr>
              <a:t>await()</a:t>
            </a:r>
            <a:r>
              <a:rPr lang="en-US" sz="1800" b="0" i="0" u="none" strike="noStrike" cap="none"/>
              <a:t> on the barrier, that thread may block forever. After a second thread calls </a:t>
            </a:r>
            <a:r>
              <a:rPr lang="en-US" sz="1800" b="0" i="0" u="none" strike="noStrike" cap="none">
                <a:latin typeface="Courier New"/>
                <a:ea typeface="Courier New"/>
                <a:cs typeface="Courier New"/>
                <a:sym typeface="Courier New"/>
              </a:rPr>
              <a:t>await()</a:t>
            </a:r>
            <a:r>
              <a:rPr lang="en-US" sz="1800" b="0" i="0" u="none" strike="noStrike" cap="none"/>
              <a:t>, any additional call to </a:t>
            </a:r>
            <a:r>
              <a:rPr lang="en-US" sz="1800" b="0" i="0" u="none" strike="noStrike" cap="none">
                <a:latin typeface="Courier New"/>
                <a:ea typeface="Courier New"/>
                <a:cs typeface="Courier New"/>
                <a:sym typeface="Courier New"/>
              </a:rPr>
              <a:t>await()</a:t>
            </a:r>
            <a:r>
              <a:rPr lang="en-US" sz="1800" b="0" i="0" u="none" strike="noStrike" cap="none"/>
              <a:t> will again block until the required number of threads is reached. A </a:t>
            </a:r>
            <a:r>
              <a:rPr lang="en-US" sz="1800" b="0" i="0" u="none" strike="noStrike" cap="none">
                <a:latin typeface="Courier New"/>
                <a:ea typeface="Courier New"/>
                <a:cs typeface="Courier New"/>
                <a:sym typeface="Courier New"/>
              </a:rPr>
              <a:t>CyclicBarrier</a:t>
            </a:r>
            <a:r>
              <a:rPr lang="en-US" sz="1800" b="0" i="0" u="none" strike="noStrike" cap="none"/>
              <a:t> contains a method, </a:t>
            </a:r>
            <a:r>
              <a:rPr lang="en-US" sz="1800" b="0" i="0" u="none" strike="noStrike" cap="none">
                <a:latin typeface="Courier New"/>
                <a:ea typeface="Courier New"/>
                <a:cs typeface="Courier New"/>
                <a:sym typeface="Courier New"/>
              </a:rPr>
              <a:t>await(long timeout, TimeUnit unit)</a:t>
            </a:r>
            <a:r>
              <a:rPr lang="en-US" sz="1800" b="0" i="0" u="none" strike="noStrike" cap="none"/>
              <a:t>, which will block for a specified duration and throw a </a:t>
            </a:r>
            <a:r>
              <a:rPr lang="en-US" sz="1800" b="0" i="0" u="none" strike="noStrike" cap="none">
                <a:latin typeface="Courier New"/>
                <a:ea typeface="Courier New"/>
                <a:cs typeface="Courier New"/>
                <a:sym typeface="Courier New"/>
              </a:rPr>
              <a:t>TimeoutException</a:t>
            </a:r>
            <a:r>
              <a:rPr lang="en-US" sz="1800" b="0" i="0" u="none" strike="noStrike" cap="none"/>
              <a:t> if that duration is reached.</a:t>
            </a:r>
            <a:endParaRPr/>
          </a:p>
          <a:p>
            <a:pPr marL="0" marR="0" lvl="1" indent="0" algn="l" rtl="0">
              <a:spcBef>
                <a:spcPts val="0"/>
              </a:spcBef>
              <a:spcAft>
                <a:spcPts val="0"/>
              </a:spcAft>
              <a:buSzPts val="1800"/>
              <a:buFont typeface="Arial"/>
              <a:buNone/>
            </a:pPr>
            <a:r>
              <a:rPr lang="en-US" sz="1800" b="0" i="0" u="none" strike="noStrike" cap="none"/>
              <a:t>Synchronizers</a:t>
            </a:r>
            <a:endParaRPr/>
          </a:p>
          <a:p>
            <a:pPr marL="0" marR="0" lvl="1" indent="0" algn="l" rtl="0">
              <a:spcBef>
                <a:spcPts val="0"/>
              </a:spcBef>
              <a:spcAft>
                <a:spcPts val="0"/>
              </a:spcAft>
              <a:buSzPts val="1800"/>
              <a:buFont typeface="Arial"/>
              <a:buNone/>
            </a:pPr>
            <a:r>
              <a:rPr lang="en-US" sz="1800" b="0" i="0" u="none" strike="noStrike" cap="none"/>
              <a:t>A framework of classes in the </a:t>
            </a:r>
            <a:r>
              <a:rPr lang="en-US" sz="1800" b="0" i="0" u="none" strike="noStrike" cap="none">
                <a:latin typeface="Courier New"/>
                <a:ea typeface="Courier New"/>
                <a:cs typeface="Courier New"/>
                <a:sym typeface="Courier New"/>
              </a:rPr>
              <a:t>java.util.concurrent</a:t>
            </a:r>
            <a:r>
              <a:rPr lang="en-US" sz="1800" b="0" i="0" u="none" strike="noStrike" cap="none"/>
              <a:t> package that provide mechanics for atomically managing synchronization state, blocking and unblocking threads, and queuing. The </a:t>
            </a:r>
            <a:r>
              <a:rPr lang="en-US" sz="1800" b="0" i="0" u="none" strike="noStrike" cap="none">
                <a:latin typeface="Courier New"/>
                <a:ea typeface="Courier New"/>
                <a:cs typeface="Courier New"/>
                <a:sym typeface="Courier New"/>
              </a:rPr>
              <a:t>CyclicBarrier</a:t>
            </a:r>
            <a:r>
              <a:rPr lang="en-US" sz="1800" b="0" i="0" u="none" strike="noStrike" cap="none"/>
              <a:t> class is an example.</a:t>
            </a:r>
            <a:endParaRPr/>
          </a:p>
          <a:p>
            <a:pPr marL="0" marR="0" lvl="0" indent="0" algn="l" rtl="0">
              <a:spcBef>
                <a:spcPts val="0"/>
              </a:spcBef>
              <a:spcAft>
                <a:spcPts val="0"/>
              </a:spcAft>
              <a:buNone/>
            </a:pPr>
            <a:endParaRPr sz="1800" b="0" i="0" u="none" strike="noStrike" cap="none"/>
          </a:p>
        </p:txBody>
      </p:sp>
      <p:sp>
        <p:nvSpPr>
          <p:cNvPr id="4309" name="Google Shape;4309;g40a120c017_0_3550: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15 - </a:t>
            </a:r>
            <a:fld id="{00000000-1234-1234-1234-123412341234}" type="slidenum">
              <a:rPr lang="en-US" sz="1100" b="1" i="0" u="none">
                <a:solidFill>
                  <a:srgbClr val="000000"/>
                </a:solidFill>
                <a:latin typeface="Arial"/>
                <a:ea typeface="Arial"/>
                <a:cs typeface="Arial"/>
                <a:sym typeface="Arial"/>
              </a:rPr>
              <a:t>443</a:t>
            </a:fld>
            <a:endParaRPr/>
          </a:p>
        </p:txBody>
      </p:sp>
    </p:spTree>
    <p:extLst>
      <p:ext uri="{BB962C8B-B14F-4D97-AF65-F5344CB8AC3E}">
        <p14:creationId xmlns:p14="http://schemas.microsoft.com/office/powerpoint/2010/main" val="2984158945"/>
      </p:ext>
    </p:extLst>
  </p:cSld>
  <p:clrMapOvr>
    <a:masterClrMapping/>
  </p:clrMapOvr>
</p:notes>
</file>

<file path=ppt/notesSlides/notesSlide4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8"/>
        <p:cNvGrpSpPr/>
        <p:nvPr/>
      </p:nvGrpSpPr>
      <p:grpSpPr>
        <a:xfrm>
          <a:off x="0" y="0"/>
          <a:ext cx="0" cy="0"/>
          <a:chOff x="0" y="0"/>
          <a:chExt cx="0" cy="0"/>
        </a:xfrm>
      </p:grpSpPr>
      <p:sp>
        <p:nvSpPr>
          <p:cNvPr id="4319" name="Google Shape;4319;g40a120c017_0_3560: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320" name="Google Shape;4320;g40a120c017_0_3560: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If the main method runs as shown, the application will just wait. If line 18 is uncommented, then the program will exit normally.</a:t>
            </a:r>
            <a:endParaRPr/>
          </a:p>
        </p:txBody>
      </p:sp>
      <p:sp>
        <p:nvSpPr>
          <p:cNvPr id="4321" name="Google Shape;4321;g40a120c017_0_3560: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15 - </a:t>
            </a:r>
            <a:fld id="{00000000-1234-1234-1234-123412341234}" type="slidenum">
              <a:rPr lang="en-US" sz="1100" b="1" i="0" u="none">
                <a:solidFill>
                  <a:srgbClr val="000000"/>
                </a:solidFill>
                <a:latin typeface="Arial"/>
                <a:ea typeface="Arial"/>
                <a:cs typeface="Arial"/>
                <a:sym typeface="Arial"/>
              </a:rPr>
              <a:t>444</a:t>
            </a:fld>
            <a:endParaRPr/>
          </a:p>
        </p:txBody>
      </p:sp>
    </p:spTree>
    <p:extLst>
      <p:ext uri="{BB962C8B-B14F-4D97-AF65-F5344CB8AC3E}">
        <p14:creationId xmlns:p14="http://schemas.microsoft.com/office/powerpoint/2010/main" val="3308059352"/>
      </p:ext>
    </p:extLst>
  </p:cSld>
  <p:clrMapOvr>
    <a:masterClrMapping/>
  </p:clrMapOvr>
</p:notes>
</file>

<file path=ppt/notesSlides/notesSlide4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7"/>
        <p:cNvGrpSpPr/>
        <p:nvPr/>
      </p:nvGrpSpPr>
      <p:grpSpPr>
        <a:xfrm>
          <a:off x="0" y="0"/>
          <a:ext cx="0" cy="0"/>
          <a:chOff x="0" y="0"/>
          <a:chExt cx="0" cy="0"/>
        </a:xfrm>
      </p:grpSpPr>
      <p:sp>
        <p:nvSpPr>
          <p:cNvPr id="4328" name="Google Shape;4328;g40a120c017_0_3567: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329" name="Google Shape;4329;g40a120c017_0_3567:notes"/>
          <p:cNvSpPr txBox="1">
            <a:spLocks noGrp="1"/>
          </p:cNvSpPr>
          <p:nvPr>
            <p:ph type="body" idx="1"/>
          </p:nvPr>
        </p:nvSpPr>
        <p:spPr>
          <a:xfrm>
            <a:off x="547687" y="5278437"/>
            <a:ext cx="5943600" cy="31989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SzPts val="1800"/>
              <a:buFont typeface="Arial"/>
              <a:buNone/>
            </a:pPr>
            <a:r>
              <a:rPr lang="en-US" sz="1800" b="0" i="0" u="none" strike="noStrike" cap="none"/>
              <a:t>Concurrent Collections</a:t>
            </a:r>
            <a:endParaRPr/>
          </a:p>
          <a:p>
            <a:pPr marL="0" marR="0" lvl="1" indent="0" algn="l" rtl="0">
              <a:spcBef>
                <a:spcPts val="0"/>
              </a:spcBef>
              <a:spcAft>
                <a:spcPts val="0"/>
              </a:spcAft>
              <a:buSzPts val="1800"/>
              <a:buFont typeface="Arial"/>
              <a:buNone/>
            </a:pPr>
            <a:r>
              <a:rPr lang="en-US" sz="1800" b="0" i="0" u="none" strike="noStrike" cap="none"/>
              <a:t>The </a:t>
            </a:r>
            <a:r>
              <a:rPr lang="en-US" sz="1800" b="0" i="0" u="none" strike="noStrike" cap="none">
                <a:latin typeface="Courier New"/>
                <a:ea typeface="Courier New"/>
                <a:cs typeface="Courier New"/>
                <a:sym typeface="Courier New"/>
              </a:rPr>
              <a:t>ConcurrentLinkedQueue</a:t>
            </a:r>
            <a:r>
              <a:rPr lang="en-US" sz="1800" b="0" i="0" u="none" strike="noStrike" cap="none"/>
              <a:t> class supplies an efficient, scalable, thread-safe, nonblocking FIFO queue. Five implementations in </a:t>
            </a:r>
            <a:r>
              <a:rPr lang="en-US" sz="1800" b="0" i="0" u="none" strike="noStrike" cap="none">
                <a:latin typeface="Courier New"/>
                <a:ea typeface="Courier New"/>
                <a:cs typeface="Courier New"/>
                <a:sym typeface="Courier New"/>
              </a:rPr>
              <a:t>java.util.concurrent</a:t>
            </a:r>
            <a:r>
              <a:rPr lang="en-US" sz="1800" b="0" i="0" u="none" strike="noStrike" cap="none"/>
              <a:t> support the extended </a:t>
            </a:r>
            <a:r>
              <a:rPr lang="en-US" sz="1800" b="0" i="0" u="none" strike="noStrike" cap="none">
                <a:latin typeface="Courier New"/>
                <a:ea typeface="Courier New"/>
                <a:cs typeface="Courier New"/>
                <a:sym typeface="Courier New"/>
              </a:rPr>
              <a:t>BlockingQueue</a:t>
            </a:r>
            <a:r>
              <a:rPr lang="en-US" sz="1800" b="0" i="0" u="none" strike="noStrike" cap="none"/>
              <a:t> interface, which defines blocking versions of put and take: </a:t>
            </a:r>
            <a:r>
              <a:rPr lang="en-US" sz="1800" b="0" i="0" u="none" strike="noStrike" cap="none">
                <a:latin typeface="Courier New"/>
                <a:ea typeface="Courier New"/>
                <a:cs typeface="Courier New"/>
                <a:sym typeface="Courier New"/>
              </a:rPr>
              <a:t>LinkedBlockingQueue</a:t>
            </a:r>
            <a:r>
              <a:rPr lang="en-US" sz="1800" b="0" i="0" u="none" strike="noStrike" cap="none"/>
              <a:t>, </a:t>
            </a:r>
            <a:r>
              <a:rPr lang="en-US" sz="1800" b="0" i="0" u="none" strike="noStrike" cap="none">
                <a:latin typeface="Courier New"/>
                <a:ea typeface="Courier New"/>
                <a:cs typeface="Courier New"/>
                <a:sym typeface="Courier New"/>
              </a:rPr>
              <a:t>ArrayBlockingQueue</a:t>
            </a:r>
            <a:r>
              <a:rPr lang="en-US" sz="1800" b="0" i="0" u="none" strike="noStrike" cap="none"/>
              <a:t>, </a:t>
            </a:r>
            <a:r>
              <a:rPr lang="en-US" sz="1800" b="0" i="0" u="none" strike="noStrike" cap="none">
                <a:latin typeface="Courier New"/>
                <a:ea typeface="Courier New"/>
                <a:cs typeface="Courier New"/>
                <a:sym typeface="Courier New"/>
              </a:rPr>
              <a:t>SynchronousQueue</a:t>
            </a:r>
            <a:r>
              <a:rPr lang="en-US" sz="1800" b="0" i="0" u="none" strike="noStrike" cap="none"/>
              <a:t>, </a:t>
            </a:r>
            <a:r>
              <a:rPr lang="en-US" sz="1800" b="0" i="0" u="none" strike="noStrike" cap="none">
                <a:latin typeface="Courier New"/>
                <a:ea typeface="Courier New"/>
                <a:cs typeface="Courier New"/>
                <a:sym typeface="Courier New"/>
              </a:rPr>
              <a:t>PriorityBlockingQueue</a:t>
            </a:r>
            <a:r>
              <a:rPr lang="en-US" sz="1800" b="0" i="0" u="none" strike="noStrike" cap="none"/>
              <a:t>, and </a:t>
            </a:r>
            <a:r>
              <a:rPr lang="en-US" sz="1800" b="0" i="0" u="none" strike="noStrike" cap="none">
                <a:latin typeface="Courier New"/>
                <a:ea typeface="Courier New"/>
                <a:cs typeface="Courier New"/>
                <a:sym typeface="Courier New"/>
              </a:rPr>
              <a:t>DelayQueue</a:t>
            </a:r>
            <a:r>
              <a:rPr lang="en-US" sz="1800" b="0" i="0" u="none" strike="noStrike" cap="none"/>
              <a:t>.</a:t>
            </a:r>
            <a:endParaRPr/>
          </a:p>
          <a:p>
            <a:pPr marL="0" marR="0" lvl="1" indent="0" algn="l" rtl="0">
              <a:spcBef>
                <a:spcPts val="0"/>
              </a:spcBef>
              <a:spcAft>
                <a:spcPts val="0"/>
              </a:spcAft>
              <a:buSzPts val="1800"/>
              <a:buFont typeface="Arial"/>
              <a:buNone/>
            </a:pPr>
            <a:r>
              <a:rPr lang="en-US" sz="1800" b="0" i="0" u="none" strike="noStrike" cap="none"/>
              <a:t>Besides queues, this package supplies </a:t>
            </a:r>
            <a:r>
              <a:rPr lang="en-US" sz="1800" b="0" i="0" u="none" strike="noStrike" cap="none">
                <a:latin typeface="Courier New"/>
                <a:ea typeface="Courier New"/>
                <a:cs typeface="Courier New"/>
                <a:sym typeface="Courier New"/>
              </a:rPr>
              <a:t>Collection</a:t>
            </a:r>
            <a:r>
              <a:rPr lang="en-US" sz="1800" b="0" i="0" u="none" strike="noStrike" cap="none"/>
              <a:t> implementations designed for use in multithreaded contexts: </a:t>
            </a:r>
            <a:r>
              <a:rPr lang="en-US" sz="1800" b="0" i="0" u="none" strike="noStrike" cap="none">
                <a:latin typeface="Courier New"/>
                <a:ea typeface="Courier New"/>
                <a:cs typeface="Courier New"/>
                <a:sym typeface="Courier New"/>
              </a:rPr>
              <a:t>ConcurrentHashMap</a:t>
            </a:r>
            <a:r>
              <a:rPr lang="en-US" sz="1800" b="0" i="0" u="none" strike="noStrike" cap="none"/>
              <a:t>, </a:t>
            </a:r>
            <a:r>
              <a:rPr lang="en-US" sz="1800" b="0" i="0" u="none" strike="noStrike" cap="none">
                <a:latin typeface="Courier New"/>
                <a:ea typeface="Courier New"/>
                <a:cs typeface="Courier New"/>
                <a:sym typeface="Courier New"/>
              </a:rPr>
              <a:t>ConcurrentSkipListMap</a:t>
            </a:r>
            <a:r>
              <a:rPr lang="en-US" sz="1800" b="0" i="0" u="none" strike="noStrike" cap="none"/>
              <a:t>, </a:t>
            </a:r>
            <a:r>
              <a:rPr lang="en-US" sz="1800" b="0" i="0" u="none" strike="noStrike" cap="none">
                <a:latin typeface="Courier New"/>
                <a:ea typeface="Courier New"/>
                <a:cs typeface="Courier New"/>
                <a:sym typeface="Courier New"/>
              </a:rPr>
              <a:t>ConcurrentSkipListSet</a:t>
            </a:r>
            <a:r>
              <a:rPr lang="en-US" sz="1800" b="0" i="0" u="none" strike="noStrike" cap="none"/>
              <a:t>, </a:t>
            </a:r>
            <a:r>
              <a:rPr lang="en-US" sz="1800" b="0" i="0" u="none" strike="noStrike" cap="none">
                <a:latin typeface="Courier New"/>
                <a:ea typeface="Courier New"/>
                <a:cs typeface="Courier New"/>
                <a:sym typeface="Courier New"/>
              </a:rPr>
              <a:t>CopyOnWriteArrayList</a:t>
            </a:r>
            <a:r>
              <a:rPr lang="en-US" sz="1800" b="0" i="0" u="none" strike="noStrike" cap="none"/>
              <a:t>, and </a:t>
            </a:r>
            <a:r>
              <a:rPr lang="en-US" sz="1800" b="0" i="0" u="none" strike="noStrike" cap="none">
                <a:latin typeface="Courier New"/>
                <a:ea typeface="Courier New"/>
                <a:cs typeface="Courier New"/>
                <a:sym typeface="Courier New"/>
              </a:rPr>
              <a:t>CopyOnWriteArraySet</a:t>
            </a:r>
            <a:r>
              <a:rPr lang="en-US" sz="1800" b="0" i="0" u="none" strike="noStrike" cap="none"/>
              <a:t>. When many threads are expected to access a given collection, a </a:t>
            </a:r>
            <a:r>
              <a:rPr lang="en-US" sz="1800" b="0" i="0" u="none" strike="noStrike" cap="none">
                <a:latin typeface="Courier New"/>
                <a:ea typeface="Courier New"/>
                <a:cs typeface="Courier New"/>
                <a:sym typeface="Courier New"/>
              </a:rPr>
              <a:t>ConcurrentHashMap</a:t>
            </a:r>
            <a:r>
              <a:rPr lang="en-US" sz="1800" b="0" i="0" u="none" strike="noStrike" cap="none"/>
              <a:t> is normally preferable to a synchronized </a:t>
            </a:r>
            <a:r>
              <a:rPr lang="en-US" sz="1800" b="0" i="0" u="none" strike="noStrike" cap="none">
                <a:latin typeface="Courier New"/>
                <a:ea typeface="Courier New"/>
                <a:cs typeface="Courier New"/>
                <a:sym typeface="Courier New"/>
              </a:rPr>
              <a:t>HashMap</a:t>
            </a:r>
            <a:r>
              <a:rPr lang="en-US" sz="1800" b="0" i="0" u="none" strike="noStrike" cap="none"/>
              <a:t>, and a </a:t>
            </a:r>
            <a:r>
              <a:rPr lang="en-US" sz="1800" b="0" i="0" u="none" strike="noStrike" cap="none">
                <a:latin typeface="Courier New"/>
                <a:ea typeface="Courier New"/>
                <a:cs typeface="Courier New"/>
                <a:sym typeface="Courier New"/>
              </a:rPr>
              <a:t>ConcurrentSkipListMap</a:t>
            </a:r>
            <a:r>
              <a:rPr lang="en-US" sz="1800" b="0" i="0" u="none" strike="noStrike" cap="none"/>
              <a:t> is normally preferable to a synchronized </a:t>
            </a:r>
            <a:r>
              <a:rPr lang="en-US" sz="1800" b="0" i="0" u="none" strike="noStrike" cap="none">
                <a:latin typeface="Courier New"/>
                <a:ea typeface="Courier New"/>
                <a:cs typeface="Courier New"/>
                <a:sym typeface="Courier New"/>
              </a:rPr>
              <a:t>TreeMap</a:t>
            </a:r>
            <a:r>
              <a:rPr lang="en-US" sz="1800" b="0" i="0" u="none" strike="noStrike" cap="none"/>
              <a:t>. A </a:t>
            </a:r>
            <a:r>
              <a:rPr lang="en-US" sz="1800" b="0" i="0" u="none" strike="noStrike" cap="none">
                <a:latin typeface="Courier New"/>
                <a:ea typeface="Courier New"/>
                <a:cs typeface="Courier New"/>
                <a:sym typeface="Courier New"/>
              </a:rPr>
              <a:t>CopyOnWriteArrayList</a:t>
            </a:r>
            <a:r>
              <a:rPr lang="en-US" sz="1800" b="0" i="0" u="none" strike="noStrike" cap="none"/>
              <a:t> is preferable to a synchronized </a:t>
            </a:r>
            <a:r>
              <a:rPr lang="en-US" sz="1800" b="0" i="0" u="none" strike="noStrike" cap="none">
                <a:latin typeface="Courier New"/>
                <a:ea typeface="Courier New"/>
                <a:cs typeface="Courier New"/>
                <a:sym typeface="Courier New"/>
              </a:rPr>
              <a:t>ArrayList</a:t>
            </a:r>
            <a:r>
              <a:rPr lang="en-US" sz="1800" b="0" i="0" u="none" strike="noStrike" cap="none"/>
              <a:t> when the expected number of reads and traversals greatly outnumber the number of updates to a list. </a:t>
            </a:r>
            <a:endParaRPr/>
          </a:p>
        </p:txBody>
      </p:sp>
      <p:sp>
        <p:nvSpPr>
          <p:cNvPr id="4330" name="Google Shape;4330;g40a120c017_0_3567: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15 - </a:t>
            </a:r>
            <a:fld id="{00000000-1234-1234-1234-123412341234}" type="slidenum">
              <a:rPr lang="en-US" sz="1100" b="1" i="0" u="none">
                <a:solidFill>
                  <a:srgbClr val="000000"/>
                </a:solidFill>
                <a:latin typeface="Arial"/>
                <a:ea typeface="Arial"/>
                <a:cs typeface="Arial"/>
                <a:sym typeface="Arial"/>
              </a:rPr>
              <a:t>445</a:t>
            </a:fld>
            <a:endParaRPr/>
          </a:p>
        </p:txBody>
      </p:sp>
    </p:spTree>
    <p:extLst>
      <p:ext uri="{BB962C8B-B14F-4D97-AF65-F5344CB8AC3E}">
        <p14:creationId xmlns:p14="http://schemas.microsoft.com/office/powerpoint/2010/main" val="288566959"/>
      </p:ext>
    </p:extLst>
  </p:cSld>
  <p:clrMapOvr>
    <a:masterClrMapping/>
  </p:clrMapOvr>
</p:notes>
</file>

<file path=ppt/notesSlides/notesSlide4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5"/>
        <p:cNvGrpSpPr/>
        <p:nvPr/>
      </p:nvGrpSpPr>
      <p:grpSpPr>
        <a:xfrm>
          <a:off x="0" y="0"/>
          <a:ext cx="0" cy="0"/>
          <a:chOff x="0" y="0"/>
          <a:chExt cx="0" cy="0"/>
        </a:xfrm>
      </p:grpSpPr>
      <p:sp>
        <p:nvSpPr>
          <p:cNvPr id="4336" name="Google Shape;4336;g40a120c017_0_3573: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337" name="Google Shape;4337;g40a120c017_0_3573: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A </a:t>
            </a:r>
            <a:r>
              <a:rPr lang="en-US" sz="1800" b="0" i="0" u="none" strike="noStrike" cap="none">
                <a:latin typeface="Courier New"/>
                <a:ea typeface="Courier New"/>
                <a:cs typeface="Courier New"/>
                <a:sym typeface="Courier New"/>
              </a:rPr>
              <a:t>CopyOnWriteArrayList</a:t>
            </a:r>
            <a:r>
              <a:rPr lang="en-US" sz="1800" b="0" i="0" u="none" strike="noStrike" cap="none"/>
              <a:t> is a thread safe </a:t>
            </a:r>
            <a:r>
              <a:rPr lang="en-US" sz="1800" b="0" i="0" u="none" strike="noStrike" cap="none">
                <a:latin typeface="Courier New"/>
                <a:ea typeface="Courier New"/>
                <a:cs typeface="Courier New"/>
                <a:sym typeface="Courier New"/>
              </a:rPr>
              <a:t>ArrayList</a:t>
            </a:r>
            <a:r>
              <a:rPr lang="en-US" sz="1800" b="0" i="0" u="none" strike="noStrike" cap="none"/>
              <a:t> implementation found in the </a:t>
            </a:r>
            <a:r>
              <a:rPr lang="en-US" sz="1800" b="0" i="0" u="none" strike="noStrike" cap="none">
                <a:latin typeface="Courier New"/>
                <a:ea typeface="Courier New"/>
                <a:cs typeface="Courier New"/>
                <a:sym typeface="Courier New"/>
              </a:rPr>
              <a:t>java.util.concurrency</a:t>
            </a:r>
            <a:r>
              <a:rPr lang="en-US" sz="1800" b="0" i="0" u="none" strike="noStrike" cap="none"/>
              <a:t> library.    </a:t>
            </a:r>
            <a:endParaRPr/>
          </a:p>
          <a:p>
            <a:pPr marL="0" marR="0" lvl="1" indent="0" algn="l" rtl="0">
              <a:spcBef>
                <a:spcPts val="0"/>
              </a:spcBef>
              <a:spcAft>
                <a:spcPts val="0"/>
              </a:spcAft>
              <a:buSzPts val="1800"/>
              <a:buFont typeface="Arial"/>
              <a:buNone/>
            </a:pPr>
            <a:r>
              <a:rPr lang="en-US" sz="1800" b="1" i="0" u="none" strike="noStrike" cap="none"/>
              <a:t>Note: </a:t>
            </a:r>
            <a:r>
              <a:rPr lang="en-US" sz="1800" b="0" i="0" u="none" strike="noStrike" cap="none"/>
              <a:t>The three </a:t>
            </a:r>
            <a:r>
              <a:rPr lang="en-US" sz="1800" b="0" i="0" u="none" strike="noStrike" cap="none">
                <a:latin typeface="Courier New"/>
                <a:ea typeface="Courier New"/>
                <a:cs typeface="Courier New"/>
                <a:sym typeface="Courier New"/>
              </a:rPr>
              <a:t>es</a:t>
            </a:r>
            <a:r>
              <a:rPr lang="en-US" sz="1800" b="0" i="0" u="none" strike="noStrike" cap="none"/>
              <a:t> statements were combined onto one line so the source code would fit in the slide.</a:t>
            </a:r>
            <a:endParaRPr/>
          </a:p>
        </p:txBody>
      </p:sp>
      <p:sp>
        <p:nvSpPr>
          <p:cNvPr id="4338" name="Google Shape;4338;g40a120c017_0_3573: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15 - </a:t>
            </a:r>
            <a:fld id="{00000000-1234-1234-1234-123412341234}" type="slidenum">
              <a:rPr lang="en-US" sz="1100" b="1" i="0" u="none">
                <a:solidFill>
                  <a:srgbClr val="000000"/>
                </a:solidFill>
                <a:latin typeface="Arial"/>
                <a:ea typeface="Arial"/>
                <a:cs typeface="Arial"/>
                <a:sym typeface="Arial"/>
              </a:rPr>
              <a:t>446</a:t>
            </a:fld>
            <a:endParaRPr/>
          </a:p>
        </p:txBody>
      </p:sp>
    </p:spTree>
    <p:extLst>
      <p:ext uri="{BB962C8B-B14F-4D97-AF65-F5344CB8AC3E}">
        <p14:creationId xmlns:p14="http://schemas.microsoft.com/office/powerpoint/2010/main" val="519987188"/>
      </p:ext>
    </p:extLst>
  </p:cSld>
  <p:clrMapOvr>
    <a:masterClrMapping/>
  </p:clrMapOvr>
</p:notes>
</file>

<file path=ppt/notesSlides/notesSlide4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4"/>
        <p:cNvGrpSpPr/>
        <p:nvPr/>
      </p:nvGrpSpPr>
      <p:grpSpPr>
        <a:xfrm>
          <a:off x="0" y="0"/>
          <a:ext cx="0" cy="0"/>
          <a:chOff x="0" y="0"/>
          <a:chExt cx="0" cy="0"/>
        </a:xfrm>
      </p:grpSpPr>
      <p:sp>
        <p:nvSpPr>
          <p:cNvPr id="4345" name="Google Shape;4345;g40a120c017_0_3580: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15 - </a:t>
            </a:r>
            <a:fld id="{00000000-1234-1234-1234-123412341234}" type="slidenum">
              <a:rPr lang="en-US" sz="1100" b="1" i="0" u="none">
                <a:solidFill>
                  <a:srgbClr val="000000"/>
                </a:solidFill>
                <a:latin typeface="Arial"/>
                <a:ea typeface="Arial"/>
                <a:cs typeface="Arial"/>
                <a:sym typeface="Arial"/>
              </a:rPr>
              <a:t>447</a:t>
            </a:fld>
            <a:endParaRPr/>
          </a:p>
        </p:txBody>
      </p:sp>
      <p:sp>
        <p:nvSpPr>
          <p:cNvPr id="4346" name="Google Shape;4346;g40a120c017_0_3580: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None/>
            </a:pPr>
            <a:endParaRPr sz="1800" b="0" i="0" u="none" strike="noStrike" cap="none"/>
          </a:p>
        </p:txBody>
      </p:sp>
      <p:sp>
        <p:nvSpPr>
          <p:cNvPr id="4347" name="Google Shape;4347;g40a120c017_0_3580: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3920781174"/>
      </p:ext>
    </p:extLst>
  </p:cSld>
  <p:clrMapOvr>
    <a:masterClrMapping/>
  </p:clrMapOvr>
</p:notes>
</file>

<file path=ppt/notesSlides/notesSlide4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3"/>
        <p:cNvGrpSpPr/>
        <p:nvPr/>
      </p:nvGrpSpPr>
      <p:grpSpPr>
        <a:xfrm>
          <a:off x="0" y="0"/>
          <a:ext cx="0" cy="0"/>
          <a:chOff x="0" y="0"/>
          <a:chExt cx="0" cy="0"/>
        </a:xfrm>
      </p:grpSpPr>
      <p:sp>
        <p:nvSpPr>
          <p:cNvPr id="4354" name="Google Shape;4354;g40a120c017_0_3587: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355" name="Google Shape;4355;g40a120c017_0_3587: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In this practice, you create a multithreaded network client.</a:t>
            </a:r>
            <a:endParaRPr/>
          </a:p>
        </p:txBody>
      </p:sp>
      <p:sp>
        <p:nvSpPr>
          <p:cNvPr id="4356" name="Google Shape;4356;g40a120c017_0_3587: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15 - </a:t>
            </a:r>
            <a:fld id="{00000000-1234-1234-1234-123412341234}" type="slidenum">
              <a:rPr lang="en-US" sz="1100" b="1" i="0" u="none">
                <a:solidFill>
                  <a:srgbClr val="000000"/>
                </a:solidFill>
                <a:latin typeface="Arial"/>
                <a:ea typeface="Arial"/>
                <a:cs typeface="Arial"/>
                <a:sym typeface="Arial"/>
              </a:rPr>
              <a:t>448</a:t>
            </a:fld>
            <a:endParaRPr/>
          </a:p>
        </p:txBody>
      </p:sp>
    </p:spTree>
    <p:extLst>
      <p:ext uri="{BB962C8B-B14F-4D97-AF65-F5344CB8AC3E}">
        <p14:creationId xmlns:p14="http://schemas.microsoft.com/office/powerpoint/2010/main" val="991579729"/>
      </p:ext>
    </p:extLst>
  </p:cSld>
  <p:clrMapOvr>
    <a:masterClrMapping/>
  </p:clrMapOvr>
</p:notes>
</file>

<file path=ppt/notesSlides/notesSlide4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2"/>
        <p:cNvGrpSpPr/>
        <p:nvPr/>
      </p:nvGrpSpPr>
      <p:grpSpPr>
        <a:xfrm>
          <a:off x="0" y="0"/>
          <a:ext cx="0" cy="0"/>
          <a:chOff x="0" y="0"/>
          <a:chExt cx="0" cy="0"/>
        </a:xfrm>
      </p:grpSpPr>
      <p:sp>
        <p:nvSpPr>
          <p:cNvPr id="4363" name="Google Shape;4363;g40a120c017_0_3594: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364" name="Google Shape;4364;g40a120c017_0_3594:notes"/>
          <p:cNvSpPr txBox="1">
            <a:spLocks noGrp="1"/>
          </p:cNvSpPr>
          <p:nvPr>
            <p:ph type="body" idx="1"/>
          </p:nvPr>
        </p:nvSpPr>
        <p:spPr>
          <a:xfrm>
            <a:off x="547687" y="5278437"/>
            <a:ext cx="5942100" cy="30987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Clr>
                <a:srgbClr val="0000FF"/>
              </a:buClr>
              <a:buSzPts val="1800"/>
              <a:buFont typeface="Arial"/>
              <a:buNone/>
            </a:pPr>
            <a:r>
              <a:rPr lang="en-US" sz="1800" b="0" i="0" u="none" strike="noStrike" cap="none">
                <a:solidFill>
                  <a:srgbClr val="0000FF"/>
                </a:solidFill>
              </a:rPr>
              <a:t>Answer: b</a:t>
            </a:r>
            <a:endParaRPr/>
          </a:p>
        </p:txBody>
      </p:sp>
      <p:sp>
        <p:nvSpPr>
          <p:cNvPr id="4365" name="Google Shape;4365;g40a120c017_0_3594: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15 - </a:t>
            </a:r>
            <a:fld id="{00000000-1234-1234-1234-123412341234}" type="slidenum">
              <a:rPr lang="en-US" sz="1100" b="1" i="0" u="none">
                <a:solidFill>
                  <a:srgbClr val="000000"/>
                </a:solidFill>
                <a:latin typeface="Arial"/>
                <a:ea typeface="Arial"/>
                <a:cs typeface="Arial"/>
                <a:sym typeface="Arial"/>
              </a:rPr>
              <a:t>449</a:t>
            </a:fld>
            <a:endParaRPr/>
          </a:p>
        </p:txBody>
      </p:sp>
    </p:spTree>
    <p:extLst>
      <p:ext uri="{BB962C8B-B14F-4D97-AF65-F5344CB8AC3E}">
        <p14:creationId xmlns:p14="http://schemas.microsoft.com/office/powerpoint/2010/main" val="3258535622"/>
      </p:ext>
    </p:extLst>
  </p:cSld>
  <p:clrMapOvr>
    <a:masterClrMapping/>
  </p:clrMapOvr>
</p:notes>
</file>

<file path=ppt/notesSlides/notesSlide4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0"/>
        <p:cNvGrpSpPr/>
        <p:nvPr/>
      </p:nvGrpSpPr>
      <p:grpSpPr>
        <a:xfrm>
          <a:off x="0" y="0"/>
          <a:ext cx="0" cy="0"/>
          <a:chOff x="0" y="0"/>
          <a:chExt cx="0" cy="0"/>
        </a:xfrm>
      </p:grpSpPr>
      <p:sp>
        <p:nvSpPr>
          <p:cNvPr id="4371" name="Google Shape;4371;g40a120c017_0_3600: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372" name="Google Shape;4372;g40a120c017_0_3600:notes"/>
          <p:cNvSpPr txBox="1">
            <a:spLocks noGrp="1"/>
          </p:cNvSpPr>
          <p:nvPr>
            <p:ph type="body" idx="1"/>
          </p:nvPr>
        </p:nvSpPr>
        <p:spPr>
          <a:xfrm>
            <a:off x="547687" y="5278437"/>
            <a:ext cx="5942100" cy="30987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Clr>
                <a:srgbClr val="0000FF"/>
              </a:buClr>
              <a:buSzPts val="1800"/>
              <a:buFont typeface="Arial"/>
              <a:buNone/>
            </a:pPr>
            <a:r>
              <a:rPr lang="en-US" sz="1800" b="0" i="0" u="none" strike="noStrike" cap="none">
                <a:solidFill>
                  <a:srgbClr val="0000FF"/>
                </a:solidFill>
              </a:rPr>
              <a:t>Answer: a, c</a:t>
            </a:r>
            <a:endParaRPr/>
          </a:p>
        </p:txBody>
      </p:sp>
      <p:sp>
        <p:nvSpPr>
          <p:cNvPr id="4373" name="Google Shape;4373;g40a120c017_0_3600: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15 - </a:t>
            </a:r>
            <a:fld id="{00000000-1234-1234-1234-123412341234}" type="slidenum">
              <a:rPr lang="en-US" sz="1100" b="1" i="0" u="none">
                <a:solidFill>
                  <a:srgbClr val="000000"/>
                </a:solidFill>
                <a:latin typeface="Arial"/>
                <a:ea typeface="Arial"/>
                <a:cs typeface="Arial"/>
                <a:sym typeface="Arial"/>
              </a:rPr>
              <a:t>450</a:t>
            </a:fld>
            <a:endParaRPr/>
          </a:p>
        </p:txBody>
      </p:sp>
    </p:spTree>
    <p:extLst>
      <p:ext uri="{BB962C8B-B14F-4D97-AF65-F5344CB8AC3E}">
        <p14:creationId xmlns:p14="http://schemas.microsoft.com/office/powerpoint/2010/main" val="412200373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p27: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25" name="Google Shape;325;p27:notes"/>
          <p:cNvSpPr txBox="1">
            <a:spLocks noGrp="1"/>
          </p:cNvSpPr>
          <p:nvPr>
            <p:ph type="body" idx="1"/>
          </p:nvPr>
        </p:nvSpPr>
        <p:spPr>
          <a:xfrm>
            <a:off x="547687" y="5278437"/>
            <a:ext cx="5942012" cy="3198812"/>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SzPts val="1800"/>
              <a:buFont typeface="Arial"/>
              <a:buNone/>
            </a:pPr>
            <a:r>
              <a:rPr lang="en-US" sz="1800" b="0" i="0" u="none" strike="noStrike" cap="none"/>
              <a:t>Imports</a:t>
            </a:r>
            <a:endParaRPr/>
          </a:p>
          <a:p>
            <a:pPr marL="0" marR="0" lvl="1" indent="0" algn="l" rtl="0">
              <a:spcBef>
                <a:spcPts val="0"/>
              </a:spcBef>
              <a:spcAft>
                <a:spcPts val="0"/>
              </a:spcAft>
              <a:buSzPts val="1800"/>
              <a:buFont typeface="Arial"/>
              <a:buNone/>
            </a:pPr>
            <a:r>
              <a:rPr lang="en-US" sz="1800" b="0" i="0" u="none" strike="noStrike" cap="none"/>
              <a:t>You could refer to a class using its fully qualified namespace in your applications, as in the following example:</a:t>
            </a:r>
            <a:endParaRPr/>
          </a:p>
          <a:p>
            <a:pPr marL="0" marR="0" lvl="1" indent="0" algn="l" rtl="0">
              <a:spcBef>
                <a:spcPts val="0"/>
              </a:spcBef>
              <a:spcAft>
                <a:spcPts val="0"/>
              </a:spcAft>
              <a:buSzPts val="1800"/>
              <a:buFont typeface="Courier New"/>
              <a:buNone/>
            </a:pPr>
            <a:r>
              <a:rPr lang="en-US" sz="1800" b="0" i="0" u="none" strike="noStrike" cap="none">
                <a:latin typeface="Courier New"/>
                <a:ea typeface="Courier New"/>
                <a:cs typeface="Courier New"/>
                <a:sym typeface="Courier New"/>
              </a:rPr>
              <a:t>java.util.Date date = new java.util.Date();</a:t>
            </a:r>
            <a:endParaRPr/>
          </a:p>
          <a:p>
            <a:pPr marL="0" marR="0" lvl="1" indent="0" algn="l" rtl="0">
              <a:spcBef>
                <a:spcPts val="0"/>
              </a:spcBef>
              <a:spcAft>
                <a:spcPts val="0"/>
              </a:spcAft>
              <a:buSzPts val="1800"/>
              <a:buFont typeface="Arial"/>
              <a:buNone/>
            </a:pPr>
            <a:r>
              <a:rPr lang="en-US" sz="1800" b="0" i="0" u="none" strike="noStrike" cap="none"/>
              <a:t>But that would require a lot of typing. Instead, Java provides the import statement to allow you to declare that you want to reference a class in another package.</a:t>
            </a:r>
            <a:endParaRPr/>
          </a:p>
          <a:p>
            <a:pPr marL="0" marR="0" lvl="1" indent="0" algn="l" rtl="0">
              <a:spcBef>
                <a:spcPts val="0"/>
              </a:spcBef>
              <a:spcAft>
                <a:spcPts val="0"/>
              </a:spcAft>
              <a:buSzPts val="1800"/>
              <a:buFont typeface="Arial"/>
              <a:buNone/>
            </a:pPr>
            <a:r>
              <a:rPr lang="en-US" sz="1800" b="1" i="0" u="none" strike="noStrike" cap="none"/>
              <a:t>Notes:</a:t>
            </a:r>
            <a:r>
              <a:rPr lang="en-US" sz="1800" b="0" i="0" u="none" strike="noStrike" cap="none"/>
              <a:t> </a:t>
            </a:r>
            <a:endParaRPr/>
          </a:p>
          <a:p>
            <a:pPr marL="0" marR="0" lvl="1" indent="0" algn="l" rtl="0">
              <a:spcBef>
                <a:spcPts val="0"/>
              </a:spcBef>
              <a:spcAft>
                <a:spcPts val="0"/>
              </a:spcAft>
              <a:buSzPts val="1800"/>
              <a:buFont typeface="Arial"/>
              <a:buNone/>
            </a:pPr>
            <a:r>
              <a:rPr lang="en-US" sz="1800" b="0" i="0" u="none" strike="noStrike" cap="none"/>
              <a:t>It is a good </a:t>
            </a:r>
            <a:r>
              <a:rPr lang="en-US"/>
              <a:t>Lab </a:t>
            </a:r>
            <a:r>
              <a:rPr lang="en-US" sz="1800" b="0" i="0" u="none" strike="noStrike" cap="none"/>
              <a:t>to use the specific, fully qualified package and class name to avoid confusion when there are two classes with the same name, as in the following example: </a:t>
            </a:r>
            <a:r>
              <a:rPr lang="en-US" sz="1800" b="0" i="0" u="none" strike="noStrike" cap="none">
                <a:latin typeface="Courier New"/>
                <a:ea typeface="Courier New"/>
                <a:cs typeface="Courier New"/>
                <a:sym typeface="Courier New"/>
              </a:rPr>
              <a:t>java.sql.Date</a:t>
            </a:r>
            <a:r>
              <a:rPr lang="en-US" sz="1800" b="0" i="0" u="none" strike="noStrike" cap="none"/>
              <a:t> and </a:t>
            </a:r>
            <a:r>
              <a:rPr lang="en-US" sz="1800" b="0" i="0" u="none" strike="noStrike" cap="none">
                <a:latin typeface="Courier New"/>
                <a:ea typeface="Courier New"/>
                <a:cs typeface="Courier New"/>
                <a:sym typeface="Courier New"/>
              </a:rPr>
              <a:t>java.util.Date</a:t>
            </a:r>
            <a:r>
              <a:rPr lang="en-US" sz="1800" b="0" i="0" u="none" strike="noStrike" cap="none"/>
              <a:t>. The first is a </a:t>
            </a:r>
            <a:r>
              <a:rPr lang="en-US" sz="1800" b="0" i="0" u="none" strike="noStrike" cap="none">
                <a:latin typeface="Courier New"/>
                <a:ea typeface="Courier New"/>
                <a:cs typeface="Courier New"/>
                <a:sym typeface="Courier New"/>
              </a:rPr>
              <a:t>Date</a:t>
            </a:r>
            <a:r>
              <a:rPr lang="en-US" sz="1800" b="0" i="0" u="none" strike="noStrike" cap="none"/>
              <a:t> class used to store a </a:t>
            </a:r>
            <a:r>
              <a:rPr lang="en-US" sz="1800" b="0" i="0" u="none" strike="noStrike" cap="none">
                <a:latin typeface="Courier New"/>
                <a:ea typeface="Courier New"/>
                <a:cs typeface="Courier New"/>
                <a:sym typeface="Courier New"/>
              </a:rPr>
              <a:t>Date</a:t>
            </a:r>
            <a:r>
              <a:rPr lang="en-US" sz="1800" b="0" i="0" u="none" strike="noStrike" cap="none"/>
              <a:t> type in a database, and </a:t>
            </a:r>
            <a:r>
              <a:rPr lang="en-US" sz="1800" b="0" i="0" u="none" strike="noStrike" cap="none">
                <a:latin typeface="Courier New"/>
                <a:ea typeface="Courier New"/>
                <a:cs typeface="Courier New"/>
                <a:sym typeface="Courier New"/>
              </a:rPr>
              <a:t>java.util.Date</a:t>
            </a:r>
            <a:r>
              <a:rPr lang="en-US" sz="1800" b="0" i="0" u="none" strike="noStrike" cap="none"/>
              <a:t> is a general purpose </a:t>
            </a:r>
            <a:r>
              <a:rPr lang="en-US" sz="1800" b="0" i="0" u="none" strike="noStrike" cap="none">
                <a:latin typeface="Courier New"/>
                <a:ea typeface="Courier New"/>
                <a:cs typeface="Courier New"/>
                <a:sym typeface="Courier New"/>
              </a:rPr>
              <a:t>Date</a:t>
            </a:r>
            <a:r>
              <a:rPr lang="en-US" sz="1800" b="0" i="0" u="none" strike="noStrike" cap="none"/>
              <a:t> class. As it turns out, </a:t>
            </a:r>
            <a:r>
              <a:rPr lang="en-US" sz="1800" b="0" i="0" u="none" strike="noStrike" cap="none">
                <a:latin typeface="Courier New"/>
                <a:ea typeface="Courier New"/>
                <a:cs typeface="Courier New"/>
                <a:sym typeface="Courier New"/>
              </a:rPr>
              <a:t>java.sql.Date</a:t>
            </a:r>
            <a:r>
              <a:rPr lang="en-US" sz="1800" b="0" i="0" u="none" strike="noStrike" cap="none"/>
              <a:t> is a subclass of </a:t>
            </a:r>
            <a:r>
              <a:rPr lang="en-US" sz="1800" b="0" i="0" u="none" strike="noStrike" cap="none">
                <a:latin typeface="Courier New"/>
                <a:ea typeface="Courier New"/>
                <a:cs typeface="Courier New"/>
                <a:sym typeface="Courier New"/>
              </a:rPr>
              <a:t>java.util.Date</a:t>
            </a:r>
            <a:r>
              <a:rPr lang="en-US" sz="1800" b="0" i="0" u="none" strike="noStrike" cap="none"/>
              <a:t>. </a:t>
            </a:r>
            <a:endParaRPr/>
          </a:p>
          <a:p>
            <a:pPr marL="0" marR="0" lvl="1" indent="0" algn="l" rtl="0">
              <a:spcBef>
                <a:spcPts val="0"/>
              </a:spcBef>
              <a:spcAft>
                <a:spcPts val="0"/>
              </a:spcAft>
              <a:buSzPts val="1800"/>
              <a:buFont typeface="Arial"/>
              <a:buNone/>
            </a:pPr>
            <a:r>
              <a:rPr lang="en-US" sz="1800" b="0" i="0" u="none" strike="noStrike" cap="none"/>
              <a:t>Modern IDEs, like NetBeans and Eclipse, automatically search for and add import statements for you. In NetBeans, for example, use the Ctrl + Shift + </a:t>
            </a:r>
            <a:r>
              <a:rPr lang="en-US" sz="1800" b="0" i="0" u="none" strike="noStrike" cap="none">
                <a:latin typeface="Verdana"/>
                <a:ea typeface="Verdana"/>
                <a:cs typeface="Verdana"/>
                <a:sym typeface="Verdana"/>
              </a:rPr>
              <a:t>I</a:t>
            </a:r>
            <a:r>
              <a:rPr lang="en-US" sz="1800" b="0" i="0" u="none" strike="noStrike" cap="none"/>
              <a:t> key sequence to fix imports in your code.</a:t>
            </a:r>
            <a:endParaRPr/>
          </a:p>
          <a:p>
            <a:pPr marL="0" marR="0" lvl="0" indent="0" algn="l" rtl="0">
              <a:spcBef>
                <a:spcPts val="0"/>
              </a:spcBef>
              <a:spcAft>
                <a:spcPts val="0"/>
              </a:spcAft>
              <a:buNone/>
            </a:pPr>
            <a:endParaRPr sz="1800" b="0" i="0" u="none" strike="noStrike" cap="none"/>
          </a:p>
        </p:txBody>
      </p:sp>
      <p:sp>
        <p:nvSpPr>
          <p:cNvPr id="326" name="Google Shape;326;p27:notes"/>
          <p:cNvSpPr txBox="1"/>
          <p:nvPr/>
        </p:nvSpPr>
        <p:spPr>
          <a:xfrm>
            <a:off x="457200" y="8791575"/>
            <a:ext cx="607695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2 - </a:t>
            </a:r>
            <a:fld id="{00000000-1234-1234-1234-123412341234}" type="slidenum">
              <a:rPr lang="en-US" sz="1100" b="1" i="0" u="none">
                <a:solidFill>
                  <a:srgbClr val="000000"/>
                </a:solidFill>
                <a:latin typeface="Arial"/>
                <a:ea typeface="Arial"/>
                <a:cs typeface="Arial"/>
                <a:sym typeface="Arial"/>
              </a:rPr>
              <a:t>46</a:t>
            </a:fld>
            <a:endParaRPr/>
          </a:p>
        </p:txBody>
      </p:sp>
    </p:spTree>
    <p:extLst>
      <p:ext uri="{BB962C8B-B14F-4D97-AF65-F5344CB8AC3E}">
        <p14:creationId xmlns:p14="http://schemas.microsoft.com/office/powerpoint/2010/main" val="2038149348"/>
      </p:ext>
    </p:extLst>
  </p:cSld>
  <p:clrMapOvr>
    <a:masterClrMapping/>
  </p:clrMapOvr>
</p:notes>
</file>

<file path=ppt/notesSlides/notesSlide4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8"/>
        <p:cNvGrpSpPr/>
        <p:nvPr/>
      </p:nvGrpSpPr>
      <p:grpSpPr>
        <a:xfrm>
          <a:off x="0" y="0"/>
          <a:ext cx="0" cy="0"/>
          <a:chOff x="0" y="0"/>
          <a:chExt cx="0" cy="0"/>
        </a:xfrm>
      </p:grpSpPr>
      <p:sp>
        <p:nvSpPr>
          <p:cNvPr id="4379" name="Google Shape;4379;g40a120c017_0_3639: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380" name="Google Shape;4380;g40a120c017_0_3639: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None/>
            </a:pPr>
            <a:endParaRPr sz="1800" b="0" i="0" u="none" strike="noStrike" cap="none"/>
          </a:p>
        </p:txBody>
      </p:sp>
    </p:spTree>
    <p:extLst>
      <p:ext uri="{BB962C8B-B14F-4D97-AF65-F5344CB8AC3E}">
        <p14:creationId xmlns:p14="http://schemas.microsoft.com/office/powerpoint/2010/main" val="1226468145"/>
      </p:ext>
    </p:extLst>
  </p:cSld>
  <p:clrMapOvr>
    <a:masterClrMapping/>
  </p:clrMapOvr>
</p:notes>
</file>

<file path=ppt/notesSlides/notesSlide4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4"/>
        <p:cNvGrpSpPr/>
        <p:nvPr/>
      </p:nvGrpSpPr>
      <p:grpSpPr>
        <a:xfrm>
          <a:off x="0" y="0"/>
          <a:ext cx="0" cy="0"/>
          <a:chOff x="0" y="0"/>
          <a:chExt cx="0" cy="0"/>
        </a:xfrm>
      </p:grpSpPr>
      <p:sp>
        <p:nvSpPr>
          <p:cNvPr id="4385" name="Google Shape;4385;g40a120c017_0_3644: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386" name="Google Shape;4386;g40a120c017_0_3644: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None/>
            </a:pPr>
            <a:endParaRPr sz="1800" b="0" i="0" u="none" strike="noStrike" cap="none"/>
          </a:p>
        </p:txBody>
      </p:sp>
      <p:sp>
        <p:nvSpPr>
          <p:cNvPr id="4387" name="Google Shape;4387;g40a120c017_0_3644: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strike="noStrike" cap="none">
                <a:solidFill>
                  <a:srgbClr val="000000"/>
                </a:solidFill>
                <a:latin typeface="Arial"/>
                <a:ea typeface="Arial"/>
                <a:cs typeface="Arial"/>
                <a:sym typeface="Arial"/>
              </a:rPr>
              <a:t>Java SE 8 Programming   16 - </a:t>
            </a:r>
            <a:fld id="{00000000-1234-1234-1234-123412341234}" type="slidenum">
              <a:rPr lang="en-US" sz="1100" b="1" i="0" u="none" strike="noStrike" cap="none">
                <a:solidFill>
                  <a:srgbClr val="000000"/>
                </a:solidFill>
                <a:latin typeface="Arial"/>
                <a:ea typeface="Arial"/>
                <a:cs typeface="Arial"/>
                <a:sym typeface="Arial"/>
              </a:rPr>
              <a:t>452</a:t>
            </a:fld>
            <a:endParaRPr/>
          </a:p>
        </p:txBody>
      </p:sp>
    </p:spTree>
    <p:extLst>
      <p:ext uri="{BB962C8B-B14F-4D97-AF65-F5344CB8AC3E}">
        <p14:creationId xmlns:p14="http://schemas.microsoft.com/office/powerpoint/2010/main" val="1796501303"/>
      </p:ext>
    </p:extLst>
  </p:cSld>
  <p:clrMapOvr>
    <a:masterClrMapping/>
  </p:clrMapOvr>
</p:notes>
</file>

<file path=ppt/notesSlides/notesSlide4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3"/>
        <p:cNvGrpSpPr/>
        <p:nvPr/>
      </p:nvGrpSpPr>
      <p:grpSpPr>
        <a:xfrm>
          <a:off x="0" y="0"/>
          <a:ext cx="0" cy="0"/>
          <a:chOff x="0" y="0"/>
          <a:chExt cx="0" cy="0"/>
        </a:xfrm>
      </p:grpSpPr>
      <p:sp>
        <p:nvSpPr>
          <p:cNvPr id="4394" name="Google Shape;4394;g40a120c017_0_3651: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395" name="Google Shape;4395;g40a120c017_0_3651:notes"/>
          <p:cNvSpPr txBox="1">
            <a:spLocks noGrp="1"/>
          </p:cNvSpPr>
          <p:nvPr>
            <p:ph type="body" idx="1"/>
          </p:nvPr>
        </p:nvSpPr>
        <p:spPr>
          <a:xfrm>
            <a:off x="547687" y="5278437"/>
            <a:ext cx="5943600" cy="31989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SzPts val="1800"/>
              <a:buFont typeface="Arial"/>
              <a:buNone/>
            </a:pPr>
            <a:r>
              <a:rPr lang="en-US" sz="1800" b="0" i="0" u="none" strike="noStrike" cap="none"/>
              <a:t>CPU Count</a:t>
            </a:r>
            <a:endParaRPr/>
          </a:p>
          <a:p>
            <a:pPr marL="0" marR="0" lvl="1" indent="0" algn="l" rtl="0">
              <a:spcBef>
                <a:spcPts val="0"/>
              </a:spcBef>
              <a:spcAft>
                <a:spcPts val="0"/>
              </a:spcAft>
              <a:buSzPts val="1800"/>
              <a:buFont typeface="Arial"/>
              <a:buNone/>
            </a:pPr>
            <a:r>
              <a:rPr lang="en-US" sz="1800" b="0" i="0" u="none" strike="noStrike" cap="none"/>
              <a:t>If your tasks are compute-intensive as opposed to I/O intensive, the number of parallel tasks should not greatly outnumber the number of processors in your system. You can detect the number of processors easily in Java:</a:t>
            </a:r>
            <a:endParaRPr/>
          </a:p>
          <a:p>
            <a:pPr marL="0" marR="0" lvl="4" indent="0" algn="l" rtl="0">
              <a:spcBef>
                <a:spcPts val="0"/>
              </a:spcBef>
              <a:spcAft>
                <a:spcPts val="0"/>
              </a:spcAft>
              <a:buSzPts val="1800"/>
              <a:buFont typeface="Arial"/>
              <a:buNone/>
            </a:pPr>
            <a:r>
              <a:rPr lang="en-US" sz="1800" b="0" i="0" u="none" strike="noStrike" cap="none"/>
              <a:t>int count = Runtime.getRuntime().availableProcessors();</a:t>
            </a:r>
            <a:endParaRPr/>
          </a:p>
        </p:txBody>
      </p:sp>
      <p:sp>
        <p:nvSpPr>
          <p:cNvPr id="4396" name="Google Shape;4396;g40a120c017_0_3651: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strike="noStrike" cap="none">
                <a:solidFill>
                  <a:srgbClr val="000000"/>
                </a:solidFill>
                <a:latin typeface="Arial"/>
                <a:ea typeface="Arial"/>
                <a:cs typeface="Arial"/>
                <a:sym typeface="Arial"/>
              </a:rPr>
              <a:t>Java SE 8 Programming   16 - </a:t>
            </a:r>
            <a:fld id="{00000000-1234-1234-1234-123412341234}" type="slidenum">
              <a:rPr lang="en-US" sz="1100" b="1" i="0" u="none" strike="noStrike" cap="none">
                <a:solidFill>
                  <a:srgbClr val="000000"/>
                </a:solidFill>
                <a:latin typeface="Arial"/>
                <a:ea typeface="Arial"/>
                <a:cs typeface="Arial"/>
                <a:sym typeface="Arial"/>
              </a:rPr>
              <a:t>453</a:t>
            </a:fld>
            <a:endParaRPr/>
          </a:p>
        </p:txBody>
      </p:sp>
    </p:spTree>
    <p:extLst>
      <p:ext uri="{BB962C8B-B14F-4D97-AF65-F5344CB8AC3E}">
        <p14:creationId xmlns:p14="http://schemas.microsoft.com/office/powerpoint/2010/main" val="2577117021"/>
      </p:ext>
    </p:extLst>
  </p:cSld>
  <p:clrMapOvr>
    <a:masterClrMapping/>
  </p:clrMapOvr>
</p:notes>
</file>

<file path=ppt/notesSlides/notesSlide4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1"/>
        <p:cNvGrpSpPr/>
        <p:nvPr/>
      </p:nvGrpSpPr>
      <p:grpSpPr>
        <a:xfrm>
          <a:off x="0" y="0"/>
          <a:ext cx="0" cy="0"/>
          <a:chOff x="0" y="0"/>
          <a:chExt cx="0" cy="0"/>
        </a:xfrm>
      </p:grpSpPr>
      <p:sp>
        <p:nvSpPr>
          <p:cNvPr id="4402" name="Google Shape;4402;g40a120c017_0_3657: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403" name="Google Shape;4403;g40a120c017_0_3657:notes"/>
          <p:cNvSpPr txBox="1">
            <a:spLocks noGrp="1"/>
          </p:cNvSpPr>
          <p:nvPr>
            <p:ph type="body" idx="1"/>
          </p:nvPr>
        </p:nvSpPr>
        <p:spPr>
          <a:xfrm>
            <a:off x="547687" y="5278437"/>
            <a:ext cx="5943600" cy="31989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SzPts val="1800"/>
              <a:buFont typeface="Arial"/>
              <a:buNone/>
            </a:pPr>
            <a:r>
              <a:rPr lang="en-US" sz="1800" b="0" i="0" u="none" strike="noStrike" cap="none"/>
              <a:t>Setting the Stage</a:t>
            </a:r>
            <a:endParaRPr/>
          </a:p>
          <a:p>
            <a:pPr marL="0" marR="0" lvl="1" indent="0" algn="l" rtl="0">
              <a:spcBef>
                <a:spcPts val="0"/>
              </a:spcBef>
              <a:spcAft>
                <a:spcPts val="0"/>
              </a:spcAft>
              <a:buSzPts val="1800"/>
              <a:buFont typeface="Arial"/>
              <a:buNone/>
            </a:pPr>
            <a:r>
              <a:rPr lang="en-US" sz="1800" b="0" i="0" u="none" strike="noStrike" cap="none"/>
              <a:t>If you have a large amount of data to process but only one thread to process that data, a single CPU will be used. In the slide's graphic, a large set of data (an array, possibly) is being processed. The array processing could be a simple task, such as finding the highest value in the array. In a four CPU system, there would be three CPUs sitting idle while the array was being processed.</a:t>
            </a:r>
            <a:endParaRPr/>
          </a:p>
        </p:txBody>
      </p:sp>
      <p:sp>
        <p:nvSpPr>
          <p:cNvPr id="4404" name="Google Shape;4404;g40a120c017_0_3657: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strike="noStrike" cap="none">
                <a:solidFill>
                  <a:srgbClr val="000000"/>
                </a:solidFill>
                <a:latin typeface="Arial"/>
                <a:ea typeface="Arial"/>
                <a:cs typeface="Arial"/>
                <a:sym typeface="Arial"/>
              </a:rPr>
              <a:t>Java SE 8 Programming   16 - </a:t>
            </a:r>
            <a:fld id="{00000000-1234-1234-1234-123412341234}" type="slidenum">
              <a:rPr lang="en-US" sz="1100" b="1" i="0" u="none" strike="noStrike" cap="none">
                <a:solidFill>
                  <a:srgbClr val="000000"/>
                </a:solidFill>
                <a:latin typeface="Arial"/>
                <a:ea typeface="Arial"/>
                <a:cs typeface="Arial"/>
                <a:sym typeface="Arial"/>
              </a:rPr>
              <a:t>454</a:t>
            </a:fld>
            <a:endParaRPr/>
          </a:p>
        </p:txBody>
      </p:sp>
    </p:spTree>
    <p:extLst>
      <p:ext uri="{BB962C8B-B14F-4D97-AF65-F5344CB8AC3E}">
        <p14:creationId xmlns:p14="http://schemas.microsoft.com/office/powerpoint/2010/main" val="4029600317"/>
      </p:ext>
    </p:extLst>
  </p:cSld>
  <p:clrMapOvr>
    <a:masterClrMapping/>
  </p:clrMapOvr>
</p:notes>
</file>

<file path=ppt/notesSlides/notesSlide4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0"/>
        <p:cNvGrpSpPr/>
        <p:nvPr/>
      </p:nvGrpSpPr>
      <p:grpSpPr>
        <a:xfrm>
          <a:off x="0" y="0"/>
          <a:ext cx="0" cy="0"/>
          <a:chOff x="0" y="0"/>
          <a:chExt cx="0" cy="0"/>
        </a:xfrm>
      </p:grpSpPr>
      <p:sp>
        <p:nvSpPr>
          <p:cNvPr id="4411" name="Google Shape;4411;g40a120c017_0_3664: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412" name="Google Shape;4412;g40a120c017_0_3664:notes"/>
          <p:cNvSpPr txBox="1">
            <a:spLocks noGrp="1"/>
          </p:cNvSpPr>
          <p:nvPr>
            <p:ph type="body" idx="1"/>
          </p:nvPr>
        </p:nvSpPr>
        <p:spPr>
          <a:xfrm>
            <a:off x="547687" y="5278437"/>
            <a:ext cx="5943600" cy="31989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SzPts val="1800"/>
              <a:buFont typeface="Arial"/>
              <a:buNone/>
            </a:pPr>
            <a:r>
              <a:rPr lang="en-US" sz="1800" b="0" i="0" u="none" strike="noStrike" cap="none"/>
              <a:t>Splitting the Data</a:t>
            </a:r>
            <a:endParaRPr/>
          </a:p>
          <a:p>
            <a:pPr marL="0" marR="0" lvl="1" indent="0" algn="l" rtl="0">
              <a:spcBef>
                <a:spcPts val="0"/>
              </a:spcBef>
              <a:spcAft>
                <a:spcPts val="0"/>
              </a:spcAft>
              <a:buSzPts val="1800"/>
              <a:buFont typeface="Arial"/>
              <a:buNone/>
            </a:pPr>
            <a:r>
              <a:rPr lang="en-US" sz="1800" b="0" i="0" u="none" strike="noStrike" cap="none"/>
              <a:t>In the slide's graphic, a large set of data (an array, possibly) is split into four subsets of data, one subset for each CPU. A thread per CPU is created to process the data. After processing the subsets of data, the results will have to be combined in a meaningful way. There are several ways to subdivide the large dataset to be processed. It would be overly memory-intensive to create a new array per thread that contains a copy of a portion of the original array. Each array can share a reference to the single large array but access only a subset in a non-blocking thread-safe way.</a:t>
            </a:r>
            <a:endParaRPr/>
          </a:p>
        </p:txBody>
      </p:sp>
      <p:sp>
        <p:nvSpPr>
          <p:cNvPr id="4413" name="Google Shape;4413;g40a120c017_0_3664: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strike="noStrike" cap="none">
                <a:solidFill>
                  <a:srgbClr val="000000"/>
                </a:solidFill>
                <a:latin typeface="Arial"/>
                <a:ea typeface="Arial"/>
                <a:cs typeface="Arial"/>
                <a:sym typeface="Arial"/>
              </a:rPr>
              <a:t>Java SE 8 Programming   16 - </a:t>
            </a:r>
            <a:fld id="{00000000-1234-1234-1234-123412341234}" type="slidenum">
              <a:rPr lang="en-US" sz="1100" b="1" i="0" u="none" strike="noStrike" cap="none">
                <a:solidFill>
                  <a:srgbClr val="000000"/>
                </a:solidFill>
                <a:latin typeface="Arial"/>
                <a:ea typeface="Arial"/>
                <a:cs typeface="Arial"/>
                <a:sym typeface="Arial"/>
              </a:rPr>
              <a:t>455</a:t>
            </a:fld>
            <a:endParaRPr/>
          </a:p>
        </p:txBody>
      </p:sp>
    </p:spTree>
    <p:extLst>
      <p:ext uri="{BB962C8B-B14F-4D97-AF65-F5344CB8AC3E}">
        <p14:creationId xmlns:p14="http://schemas.microsoft.com/office/powerpoint/2010/main" val="3010063626"/>
      </p:ext>
    </p:extLst>
  </p:cSld>
  <p:clrMapOvr>
    <a:masterClrMapping/>
  </p:clrMapOvr>
</p:notes>
</file>

<file path=ppt/notesSlides/notesSlide4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9"/>
        <p:cNvGrpSpPr/>
        <p:nvPr/>
      </p:nvGrpSpPr>
      <p:grpSpPr>
        <a:xfrm>
          <a:off x="0" y="0"/>
          <a:ext cx="0" cy="0"/>
          <a:chOff x="0" y="0"/>
          <a:chExt cx="0" cy="0"/>
        </a:xfrm>
      </p:grpSpPr>
      <p:sp>
        <p:nvSpPr>
          <p:cNvPr id="4420" name="Google Shape;4420;g40a120c017_0_3671: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421" name="Google Shape;4421;g40a120c017_0_3671:notes"/>
          <p:cNvSpPr txBox="1">
            <a:spLocks noGrp="1"/>
          </p:cNvSpPr>
          <p:nvPr>
            <p:ph type="body" idx="1"/>
          </p:nvPr>
        </p:nvSpPr>
        <p:spPr>
          <a:xfrm>
            <a:off x="547687" y="5278437"/>
            <a:ext cx="5943600" cy="31989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None/>
            </a:pPr>
            <a:endParaRPr sz="1800" b="0" i="0" u="none" strike="noStrike" cap="none"/>
          </a:p>
        </p:txBody>
      </p:sp>
      <p:sp>
        <p:nvSpPr>
          <p:cNvPr id="4422" name="Google Shape;4422;g40a120c017_0_3671: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strike="noStrike" cap="none">
                <a:solidFill>
                  <a:srgbClr val="000000"/>
                </a:solidFill>
                <a:latin typeface="Arial"/>
                <a:ea typeface="Arial"/>
                <a:cs typeface="Arial"/>
                <a:sym typeface="Arial"/>
              </a:rPr>
              <a:t>Java SE 8 Programming   16 - </a:t>
            </a:r>
            <a:fld id="{00000000-1234-1234-1234-123412341234}" type="slidenum">
              <a:rPr lang="en-US" sz="1100" b="1" i="0" u="none" strike="noStrike" cap="none">
                <a:solidFill>
                  <a:srgbClr val="000000"/>
                </a:solidFill>
                <a:latin typeface="Arial"/>
                <a:ea typeface="Arial"/>
                <a:cs typeface="Arial"/>
                <a:sym typeface="Arial"/>
              </a:rPr>
              <a:t>456</a:t>
            </a:fld>
            <a:endParaRPr/>
          </a:p>
        </p:txBody>
      </p:sp>
    </p:spTree>
    <p:extLst>
      <p:ext uri="{BB962C8B-B14F-4D97-AF65-F5344CB8AC3E}">
        <p14:creationId xmlns:p14="http://schemas.microsoft.com/office/powerpoint/2010/main" val="2235054874"/>
      </p:ext>
    </p:extLst>
  </p:cSld>
  <p:clrMapOvr>
    <a:masterClrMapping/>
  </p:clrMapOvr>
</p:notes>
</file>

<file path=ppt/notesSlides/notesSlide4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9"/>
        <p:cNvGrpSpPr/>
        <p:nvPr/>
      </p:nvGrpSpPr>
      <p:grpSpPr>
        <a:xfrm>
          <a:off x="0" y="0"/>
          <a:ext cx="0" cy="0"/>
          <a:chOff x="0" y="0"/>
          <a:chExt cx="0" cy="0"/>
        </a:xfrm>
      </p:grpSpPr>
      <p:sp>
        <p:nvSpPr>
          <p:cNvPr id="4430" name="Google Shape;4430;g40a120c017_0_3679: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431" name="Google Shape;4431;g40a120c017_0_3679:notes"/>
          <p:cNvSpPr txBox="1">
            <a:spLocks noGrp="1"/>
          </p:cNvSpPr>
          <p:nvPr>
            <p:ph type="body" idx="1"/>
          </p:nvPr>
        </p:nvSpPr>
        <p:spPr>
          <a:xfrm>
            <a:off x="547687" y="5278437"/>
            <a:ext cx="5943600" cy="31989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SzPts val="1800"/>
              <a:buFont typeface="Arial"/>
              <a:buNone/>
            </a:pPr>
            <a:r>
              <a:rPr lang="en-US" sz="1800" b="0" i="0" u="none" strike="noStrike" cap="none"/>
              <a:t>Work Granularity</a:t>
            </a:r>
            <a:endParaRPr/>
          </a:p>
          <a:p>
            <a:pPr marL="0" marR="0" lvl="1" indent="0" algn="l" rtl="0">
              <a:spcBef>
                <a:spcPts val="0"/>
              </a:spcBef>
              <a:spcAft>
                <a:spcPts val="0"/>
              </a:spcAft>
              <a:buSzPts val="1800"/>
              <a:buFont typeface="Arial"/>
              <a:buNone/>
            </a:pPr>
            <a:r>
              <a:rPr lang="en-US" sz="1800" b="0" i="0" u="none" strike="noStrike" cap="none"/>
              <a:t>By subdividing the data to be processed until there are more subsets than threads, we are facilitating “work-stealing.” In work-stealing, a thread that has run out of work can steal work (a data subset) from the processing queue of another thread. You must determine the optimal size of the work to add to each thread’s processing queue. Overly subdividing the data to be processed can cause unnecessary overhead, while insufficiently subdividing the data can result in underutilization of CPUs.</a:t>
            </a:r>
            <a:endParaRPr/>
          </a:p>
        </p:txBody>
      </p:sp>
      <p:sp>
        <p:nvSpPr>
          <p:cNvPr id="4432" name="Google Shape;4432;g40a120c017_0_3679: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strike="noStrike" cap="none">
                <a:solidFill>
                  <a:srgbClr val="000000"/>
                </a:solidFill>
                <a:latin typeface="Arial"/>
                <a:ea typeface="Arial"/>
                <a:cs typeface="Arial"/>
                <a:sym typeface="Arial"/>
              </a:rPr>
              <a:t>Java SE 8 Programming   16 - </a:t>
            </a:r>
            <a:fld id="{00000000-1234-1234-1234-123412341234}" type="slidenum">
              <a:rPr lang="en-US" sz="1100" b="1" i="0" u="none" strike="noStrike" cap="none">
                <a:solidFill>
                  <a:srgbClr val="000000"/>
                </a:solidFill>
                <a:latin typeface="Arial"/>
                <a:ea typeface="Arial"/>
                <a:cs typeface="Arial"/>
                <a:sym typeface="Arial"/>
              </a:rPr>
              <a:t>457</a:t>
            </a:fld>
            <a:endParaRPr/>
          </a:p>
        </p:txBody>
      </p:sp>
    </p:spTree>
    <p:extLst>
      <p:ext uri="{BB962C8B-B14F-4D97-AF65-F5344CB8AC3E}">
        <p14:creationId xmlns:p14="http://schemas.microsoft.com/office/powerpoint/2010/main" val="986013333"/>
      </p:ext>
    </p:extLst>
  </p:cSld>
  <p:clrMapOvr>
    <a:masterClrMapping/>
  </p:clrMapOvr>
</p:notes>
</file>

<file path=ppt/notesSlides/notesSlide4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9"/>
        <p:cNvGrpSpPr/>
        <p:nvPr/>
      </p:nvGrpSpPr>
      <p:grpSpPr>
        <a:xfrm>
          <a:off x="0" y="0"/>
          <a:ext cx="0" cy="0"/>
          <a:chOff x="0" y="0"/>
          <a:chExt cx="0" cy="0"/>
        </a:xfrm>
      </p:grpSpPr>
      <p:sp>
        <p:nvSpPr>
          <p:cNvPr id="4440" name="Google Shape;4440;g40a120c017_0_3687: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441" name="Google Shape;4441;g40a120c017_0_3687: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SzPts val="1800"/>
              <a:buFont typeface="Arial"/>
              <a:buNone/>
            </a:pPr>
            <a:r>
              <a:rPr lang="en-US" sz="1800" b="0" i="0" u="none" strike="noStrike" cap="none"/>
              <a:t>Parallel Potential</a:t>
            </a:r>
            <a:endParaRPr/>
          </a:p>
          <a:p>
            <a:pPr marL="0" marR="0" lvl="1" indent="0" algn="l" rtl="0">
              <a:spcBef>
                <a:spcPts val="0"/>
              </a:spcBef>
              <a:spcAft>
                <a:spcPts val="0"/>
              </a:spcAft>
              <a:buSzPts val="1800"/>
              <a:buFont typeface="Arial"/>
              <a:buNone/>
            </a:pPr>
            <a:r>
              <a:rPr lang="en-US" sz="1800" b="0" i="0" u="none" strike="noStrike" cap="none"/>
              <a:t>In this example, there are two separate tasks that could be executed in parallel. Initializing the array with random values and searching the array for the largest possible value could both be done in parallel.</a:t>
            </a:r>
            <a:endParaRPr/>
          </a:p>
        </p:txBody>
      </p:sp>
      <p:sp>
        <p:nvSpPr>
          <p:cNvPr id="4442" name="Google Shape;4442;g40a120c017_0_3687: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16 - </a:t>
            </a:r>
            <a:fld id="{00000000-1234-1234-1234-123412341234}" type="slidenum">
              <a:rPr lang="en-US" sz="1100" b="1" i="0" u="none">
                <a:solidFill>
                  <a:srgbClr val="000000"/>
                </a:solidFill>
                <a:latin typeface="Arial"/>
                <a:ea typeface="Arial"/>
                <a:cs typeface="Arial"/>
                <a:sym typeface="Arial"/>
              </a:rPr>
              <a:t>458</a:t>
            </a:fld>
            <a:endParaRPr/>
          </a:p>
        </p:txBody>
      </p:sp>
    </p:spTree>
    <p:extLst>
      <p:ext uri="{BB962C8B-B14F-4D97-AF65-F5344CB8AC3E}">
        <p14:creationId xmlns:p14="http://schemas.microsoft.com/office/powerpoint/2010/main" val="4255435504"/>
      </p:ext>
    </p:extLst>
  </p:cSld>
  <p:clrMapOvr>
    <a:masterClrMapping/>
  </p:clrMapOvr>
</p:notes>
</file>

<file path=ppt/notesSlides/notesSlide4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1"/>
        <p:cNvGrpSpPr/>
        <p:nvPr/>
      </p:nvGrpSpPr>
      <p:grpSpPr>
        <a:xfrm>
          <a:off x="0" y="0"/>
          <a:ext cx="0" cy="0"/>
          <a:chOff x="0" y="0"/>
          <a:chExt cx="0" cy="0"/>
        </a:xfrm>
      </p:grpSpPr>
      <p:sp>
        <p:nvSpPr>
          <p:cNvPr id="4452" name="Google Shape;4452;g40a120c017_0_3697: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453" name="Google Shape;4453;g40a120c017_0_3697:notes"/>
          <p:cNvSpPr txBox="1">
            <a:spLocks noGrp="1"/>
          </p:cNvSpPr>
          <p:nvPr>
            <p:ph type="body" idx="1"/>
          </p:nvPr>
        </p:nvSpPr>
        <p:spPr>
          <a:xfrm>
            <a:off x="547687" y="5278437"/>
            <a:ext cx="5943600" cy="31989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None/>
            </a:pPr>
            <a:endParaRPr sz="1800" b="0" i="0" u="none" strike="noStrike" cap="none"/>
          </a:p>
        </p:txBody>
      </p:sp>
      <p:sp>
        <p:nvSpPr>
          <p:cNvPr id="4454" name="Google Shape;4454;g40a120c017_0_3697: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16 - </a:t>
            </a:r>
            <a:fld id="{00000000-1234-1234-1234-123412341234}" type="slidenum">
              <a:rPr lang="en-US" sz="1100" b="1" i="0" u="none">
                <a:solidFill>
                  <a:srgbClr val="000000"/>
                </a:solidFill>
                <a:latin typeface="Arial"/>
                <a:ea typeface="Arial"/>
                <a:cs typeface="Arial"/>
                <a:sym typeface="Arial"/>
              </a:rPr>
              <a:t>459</a:t>
            </a:fld>
            <a:endParaRPr/>
          </a:p>
        </p:txBody>
      </p:sp>
    </p:spTree>
    <p:extLst>
      <p:ext uri="{BB962C8B-B14F-4D97-AF65-F5344CB8AC3E}">
        <p14:creationId xmlns:p14="http://schemas.microsoft.com/office/powerpoint/2010/main" val="29957180"/>
      </p:ext>
    </p:extLst>
  </p:cSld>
  <p:clrMapOvr>
    <a:masterClrMapping/>
  </p:clrMapOvr>
</p:notes>
</file>

<file path=ppt/notesSlides/notesSlide4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9"/>
        <p:cNvGrpSpPr/>
        <p:nvPr/>
      </p:nvGrpSpPr>
      <p:grpSpPr>
        <a:xfrm>
          <a:off x="0" y="0"/>
          <a:ext cx="0" cy="0"/>
          <a:chOff x="0" y="0"/>
          <a:chExt cx="0" cy="0"/>
        </a:xfrm>
      </p:grpSpPr>
      <p:sp>
        <p:nvSpPr>
          <p:cNvPr id="4460" name="Google Shape;4460;g40a120c017_0_3703: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461" name="Google Shape;4461;g40a120c017_0_3703: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None/>
            </a:pPr>
            <a:endParaRPr sz="1800" b="0" i="0" u="none" strike="noStrike" cap="none"/>
          </a:p>
        </p:txBody>
      </p:sp>
      <p:sp>
        <p:nvSpPr>
          <p:cNvPr id="4462" name="Google Shape;4462;g40a120c017_0_3703: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16 - </a:t>
            </a:r>
            <a:fld id="{00000000-1234-1234-1234-123412341234}" type="slidenum">
              <a:rPr lang="en-US" sz="1100" b="1" i="0" u="none">
                <a:solidFill>
                  <a:srgbClr val="000000"/>
                </a:solidFill>
                <a:latin typeface="Arial"/>
                <a:ea typeface="Arial"/>
                <a:cs typeface="Arial"/>
                <a:sym typeface="Arial"/>
              </a:rPr>
              <a:t>460</a:t>
            </a:fld>
            <a:endParaRPr/>
          </a:p>
        </p:txBody>
      </p:sp>
    </p:spTree>
    <p:extLst>
      <p:ext uri="{BB962C8B-B14F-4D97-AF65-F5344CB8AC3E}">
        <p14:creationId xmlns:p14="http://schemas.microsoft.com/office/powerpoint/2010/main" val="17997246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p28: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36" name="Google Shape;336;p28:notes"/>
          <p:cNvSpPr txBox="1">
            <a:spLocks noGrp="1"/>
          </p:cNvSpPr>
          <p:nvPr>
            <p:ph type="body" idx="1"/>
          </p:nvPr>
        </p:nvSpPr>
        <p:spPr>
          <a:xfrm>
            <a:off x="547687" y="5278437"/>
            <a:ext cx="5942012" cy="3198812"/>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None/>
            </a:pPr>
            <a:endParaRPr sz="1800" b="0" i="0" u="none" strike="noStrike" cap="none"/>
          </a:p>
        </p:txBody>
      </p:sp>
      <p:sp>
        <p:nvSpPr>
          <p:cNvPr id="337" name="Google Shape;337;p28:notes"/>
          <p:cNvSpPr txBox="1"/>
          <p:nvPr/>
        </p:nvSpPr>
        <p:spPr>
          <a:xfrm>
            <a:off x="457200" y="8791575"/>
            <a:ext cx="607695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2 - </a:t>
            </a:r>
            <a:fld id="{00000000-1234-1234-1234-123412341234}" type="slidenum">
              <a:rPr lang="en-US" sz="1100" b="1" i="0" u="none">
                <a:solidFill>
                  <a:srgbClr val="000000"/>
                </a:solidFill>
                <a:latin typeface="Arial"/>
                <a:ea typeface="Arial"/>
                <a:cs typeface="Arial"/>
                <a:sym typeface="Arial"/>
              </a:rPr>
              <a:t>47</a:t>
            </a:fld>
            <a:endParaRPr/>
          </a:p>
        </p:txBody>
      </p:sp>
    </p:spTree>
    <p:extLst>
      <p:ext uri="{BB962C8B-B14F-4D97-AF65-F5344CB8AC3E}">
        <p14:creationId xmlns:p14="http://schemas.microsoft.com/office/powerpoint/2010/main" val="2826782469"/>
      </p:ext>
    </p:extLst>
  </p:cSld>
  <p:clrMapOvr>
    <a:masterClrMapping/>
  </p:clrMapOvr>
</p:notes>
</file>

<file path=ppt/notesSlides/notesSlide4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1"/>
        <p:cNvGrpSpPr/>
        <p:nvPr/>
      </p:nvGrpSpPr>
      <p:grpSpPr>
        <a:xfrm>
          <a:off x="0" y="0"/>
          <a:ext cx="0" cy="0"/>
          <a:chOff x="0" y="0"/>
          <a:chExt cx="0" cy="0"/>
        </a:xfrm>
      </p:grpSpPr>
      <p:sp>
        <p:nvSpPr>
          <p:cNvPr id="4472" name="Google Shape;4472;g40a120c017_0_3713: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473" name="Google Shape;4473;g40a120c017_0_3713: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None/>
            </a:pPr>
            <a:endParaRPr sz="1800" b="0" i="0" u="none" strike="noStrike" cap="none"/>
          </a:p>
        </p:txBody>
      </p:sp>
      <p:sp>
        <p:nvSpPr>
          <p:cNvPr id="4474" name="Google Shape;4474;g40a120c017_0_3713: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16 - </a:t>
            </a:r>
            <a:fld id="{00000000-1234-1234-1234-123412341234}" type="slidenum">
              <a:rPr lang="en-US" sz="1100" b="1" i="0" u="none">
                <a:solidFill>
                  <a:srgbClr val="000000"/>
                </a:solidFill>
                <a:latin typeface="Arial"/>
                <a:ea typeface="Arial"/>
                <a:cs typeface="Arial"/>
                <a:sym typeface="Arial"/>
              </a:rPr>
              <a:t>461</a:t>
            </a:fld>
            <a:endParaRPr/>
          </a:p>
        </p:txBody>
      </p:sp>
    </p:spTree>
    <p:extLst>
      <p:ext uri="{BB962C8B-B14F-4D97-AF65-F5344CB8AC3E}">
        <p14:creationId xmlns:p14="http://schemas.microsoft.com/office/powerpoint/2010/main" val="3065328489"/>
      </p:ext>
    </p:extLst>
  </p:cSld>
  <p:clrMapOvr>
    <a:masterClrMapping/>
  </p:clrMapOvr>
</p:notes>
</file>

<file path=ppt/notesSlides/notesSlide4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3"/>
        <p:cNvGrpSpPr/>
        <p:nvPr/>
      </p:nvGrpSpPr>
      <p:grpSpPr>
        <a:xfrm>
          <a:off x="0" y="0"/>
          <a:ext cx="0" cy="0"/>
          <a:chOff x="0" y="0"/>
          <a:chExt cx="0" cy="0"/>
        </a:xfrm>
      </p:grpSpPr>
      <p:sp>
        <p:nvSpPr>
          <p:cNvPr id="4484" name="Google Shape;4484;g40a120c017_0_3723: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485" name="Google Shape;4485;g40a120c017_0_3723: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None/>
            </a:pPr>
            <a:endParaRPr sz="1800" b="0" i="0" u="none" strike="noStrike" cap="none"/>
          </a:p>
        </p:txBody>
      </p:sp>
      <p:sp>
        <p:nvSpPr>
          <p:cNvPr id="4486" name="Google Shape;4486;g40a120c017_0_3723: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16 - </a:t>
            </a:r>
            <a:fld id="{00000000-1234-1234-1234-123412341234}" type="slidenum">
              <a:rPr lang="en-US" sz="1100" b="1" i="0" u="none">
                <a:solidFill>
                  <a:srgbClr val="000000"/>
                </a:solidFill>
                <a:latin typeface="Arial"/>
                <a:ea typeface="Arial"/>
                <a:cs typeface="Arial"/>
                <a:sym typeface="Arial"/>
              </a:rPr>
              <a:t>462</a:t>
            </a:fld>
            <a:endParaRPr/>
          </a:p>
        </p:txBody>
      </p:sp>
    </p:spTree>
    <p:extLst>
      <p:ext uri="{BB962C8B-B14F-4D97-AF65-F5344CB8AC3E}">
        <p14:creationId xmlns:p14="http://schemas.microsoft.com/office/powerpoint/2010/main" val="382723127"/>
      </p:ext>
    </p:extLst>
  </p:cSld>
  <p:clrMapOvr>
    <a:masterClrMapping/>
  </p:clrMapOvr>
</p:notes>
</file>

<file path=ppt/notesSlides/notesSlide4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4"/>
        <p:cNvGrpSpPr/>
        <p:nvPr/>
      </p:nvGrpSpPr>
      <p:grpSpPr>
        <a:xfrm>
          <a:off x="0" y="0"/>
          <a:ext cx="0" cy="0"/>
          <a:chOff x="0" y="0"/>
          <a:chExt cx="0" cy="0"/>
        </a:xfrm>
      </p:grpSpPr>
      <p:sp>
        <p:nvSpPr>
          <p:cNvPr id="4495" name="Google Shape;4495;g40a120c017_0_3732: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496" name="Google Shape;4496;g40a120c017_0_3732: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SzPts val="1800"/>
              <a:buFont typeface="Arial"/>
              <a:buNone/>
            </a:pPr>
            <a:r>
              <a:rPr lang="en-US" sz="1800" b="0" i="0" u="none" strike="noStrike" cap="none"/>
              <a:t>Memory Management</a:t>
            </a:r>
            <a:endParaRPr/>
          </a:p>
          <a:p>
            <a:pPr marL="0" marR="0" lvl="1" indent="0" algn="l" rtl="0">
              <a:spcBef>
                <a:spcPts val="0"/>
              </a:spcBef>
              <a:spcAft>
                <a:spcPts val="0"/>
              </a:spcAft>
              <a:buSzPts val="1800"/>
              <a:buFont typeface="Arial"/>
              <a:buNone/>
            </a:pPr>
            <a:r>
              <a:rPr lang="en-US" sz="1800" b="0" i="0" u="none" strike="noStrike" cap="none"/>
              <a:t>Notice that the same array is passed to every task but with different start and end values. If the subset of values to be processed were copied into a new array each time a task was created, memory usage would quickly skyrocket.</a:t>
            </a:r>
            <a:endParaRPr/>
          </a:p>
        </p:txBody>
      </p:sp>
      <p:sp>
        <p:nvSpPr>
          <p:cNvPr id="4497" name="Google Shape;4497;g40a120c017_0_3732: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16 - </a:t>
            </a:r>
            <a:fld id="{00000000-1234-1234-1234-123412341234}" type="slidenum">
              <a:rPr lang="en-US" sz="1100" b="1" i="0" u="none">
                <a:solidFill>
                  <a:srgbClr val="000000"/>
                </a:solidFill>
                <a:latin typeface="Arial"/>
                <a:ea typeface="Arial"/>
                <a:cs typeface="Arial"/>
                <a:sym typeface="Arial"/>
              </a:rPr>
              <a:t>463</a:t>
            </a:fld>
            <a:endParaRPr/>
          </a:p>
        </p:txBody>
      </p:sp>
    </p:spTree>
    <p:extLst>
      <p:ext uri="{BB962C8B-B14F-4D97-AF65-F5344CB8AC3E}">
        <p14:creationId xmlns:p14="http://schemas.microsoft.com/office/powerpoint/2010/main" val="2655922346"/>
      </p:ext>
    </p:extLst>
  </p:cSld>
  <p:clrMapOvr>
    <a:masterClrMapping/>
  </p:clrMapOvr>
</p:notes>
</file>

<file path=ppt/notesSlides/notesSlide4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5"/>
        <p:cNvGrpSpPr/>
        <p:nvPr/>
      </p:nvGrpSpPr>
      <p:grpSpPr>
        <a:xfrm>
          <a:off x="0" y="0"/>
          <a:ext cx="0" cy="0"/>
          <a:chOff x="0" y="0"/>
          <a:chExt cx="0" cy="0"/>
        </a:xfrm>
      </p:grpSpPr>
      <p:sp>
        <p:nvSpPr>
          <p:cNvPr id="4506" name="Google Shape;4506;g40a120c017_0_3741: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507" name="Google Shape;4507;g40a120c017_0_3741: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None/>
            </a:pPr>
            <a:endParaRPr sz="1800" b="0" i="0" u="none" strike="noStrike" cap="none"/>
          </a:p>
        </p:txBody>
      </p:sp>
      <p:sp>
        <p:nvSpPr>
          <p:cNvPr id="4508" name="Google Shape;4508;g40a120c017_0_3741: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16 - </a:t>
            </a:r>
            <a:fld id="{00000000-1234-1234-1234-123412341234}" type="slidenum">
              <a:rPr lang="en-US" sz="1100" b="1" i="0" u="none">
                <a:solidFill>
                  <a:srgbClr val="000000"/>
                </a:solidFill>
                <a:latin typeface="Arial"/>
                <a:ea typeface="Arial"/>
                <a:cs typeface="Arial"/>
                <a:sym typeface="Arial"/>
              </a:rPr>
              <a:t>464</a:t>
            </a:fld>
            <a:endParaRPr/>
          </a:p>
        </p:txBody>
      </p:sp>
    </p:spTree>
    <p:extLst>
      <p:ext uri="{BB962C8B-B14F-4D97-AF65-F5344CB8AC3E}">
        <p14:creationId xmlns:p14="http://schemas.microsoft.com/office/powerpoint/2010/main" val="1789749986"/>
      </p:ext>
    </p:extLst>
  </p:cSld>
  <p:clrMapOvr>
    <a:masterClrMapping/>
  </p:clrMapOvr>
</p:notes>
</file>

<file path=ppt/notesSlides/notesSlide4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5"/>
        <p:cNvGrpSpPr/>
        <p:nvPr/>
      </p:nvGrpSpPr>
      <p:grpSpPr>
        <a:xfrm>
          <a:off x="0" y="0"/>
          <a:ext cx="0" cy="0"/>
          <a:chOff x="0" y="0"/>
          <a:chExt cx="0" cy="0"/>
        </a:xfrm>
      </p:grpSpPr>
      <p:sp>
        <p:nvSpPr>
          <p:cNvPr id="4516" name="Google Shape;4516;g40a120c017_0_3749: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517" name="Google Shape;4517;g40a120c017_0_3749:notes"/>
          <p:cNvSpPr txBox="1">
            <a:spLocks noGrp="1"/>
          </p:cNvSpPr>
          <p:nvPr>
            <p:ph type="body" idx="1"/>
          </p:nvPr>
        </p:nvSpPr>
        <p:spPr>
          <a:xfrm>
            <a:off x="547687" y="5278437"/>
            <a:ext cx="5943600" cy="31989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SzPts val="1800"/>
              <a:buFont typeface="Arial"/>
              <a:buNone/>
            </a:pPr>
            <a:r>
              <a:rPr lang="en-US" sz="1800" b="0" i="0" u="none" strike="noStrike" cap="none"/>
              <a:t>Parallel Sorting</a:t>
            </a:r>
            <a:endParaRPr/>
          </a:p>
          <a:p>
            <a:pPr marL="0" marR="0" lvl="1" indent="0" algn="l" rtl="0">
              <a:spcBef>
                <a:spcPts val="0"/>
              </a:spcBef>
              <a:spcAft>
                <a:spcPts val="0"/>
              </a:spcAft>
              <a:buSzPts val="1800"/>
              <a:buFont typeface="Arial"/>
              <a:buNone/>
            </a:pPr>
            <a:r>
              <a:rPr lang="en-US" sz="1800" b="0" i="0" u="none" strike="noStrike" cap="none"/>
              <a:t>When using Fork-Join to sort an array in parallel, you end up sorting many small arrays and then having to combine the small sorted arrays into larger sorted arrays. For an example see the sample application provided with the JDK in </a:t>
            </a:r>
            <a:r>
              <a:rPr lang="en-US" sz="1800" b="0" i="0" u="none" strike="noStrike" cap="none">
                <a:latin typeface="Courier New"/>
                <a:ea typeface="Courier New"/>
                <a:cs typeface="Courier New"/>
                <a:sym typeface="Courier New"/>
              </a:rPr>
              <a:t>C:\Program Files\Java\jdk1.7.0\sample\forkjoin\mergesort</a:t>
            </a:r>
            <a:r>
              <a:rPr lang="en-US" sz="1800" b="0" i="0" u="none" strike="noStrike" cap="none"/>
              <a:t>.</a:t>
            </a:r>
            <a:endParaRPr/>
          </a:p>
        </p:txBody>
      </p:sp>
      <p:sp>
        <p:nvSpPr>
          <p:cNvPr id="4518" name="Google Shape;4518;g40a120c017_0_3749: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16 - </a:t>
            </a:r>
            <a:fld id="{00000000-1234-1234-1234-123412341234}" type="slidenum">
              <a:rPr lang="en-US" sz="1100" b="1" i="0" u="none">
                <a:solidFill>
                  <a:srgbClr val="000000"/>
                </a:solidFill>
                <a:latin typeface="Arial"/>
                <a:ea typeface="Arial"/>
                <a:cs typeface="Arial"/>
                <a:sym typeface="Arial"/>
              </a:rPr>
              <a:t>465</a:t>
            </a:fld>
            <a:endParaRPr/>
          </a:p>
        </p:txBody>
      </p:sp>
    </p:spTree>
    <p:extLst>
      <p:ext uri="{BB962C8B-B14F-4D97-AF65-F5344CB8AC3E}">
        <p14:creationId xmlns:p14="http://schemas.microsoft.com/office/powerpoint/2010/main" val="8883277"/>
      </p:ext>
    </p:extLst>
  </p:cSld>
  <p:clrMapOvr>
    <a:masterClrMapping/>
  </p:clrMapOvr>
</p:notes>
</file>

<file path=ppt/notesSlides/notesSlide4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3"/>
        <p:cNvGrpSpPr/>
        <p:nvPr/>
      </p:nvGrpSpPr>
      <p:grpSpPr>
        <a:xfrm>
          <a:off x="0" y="0"/>
          <a:ext cx="0" cy="0"/>
          <a:chOff x="0" y="0"/>
          <a:chExt cx="0" cy="0"/>
        </a:xfrm>
      </p:grpSpPr>
      <p:sp>
        <p:nvSpPr>
          <p:cNvPr id="4524" name="Google Shape;4524;g40a120c017_0_3755: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16 - </a:t>
            </a:r>
            <a:fld id="{00000000-1234-1234-1234-123412341234}" type="slidenum">
              <a:rPr lang="en-US" sz="1100" b="1" i="0" u="none">
                <a:solidFill>
                  <a:srgbClr val="000000"/>
                </a:solidFill>
                <a:latin typeface="Arial"/>
                <a:ea typeface="Arial"/>
                <a:cs typeface="Arial"/>
                <a:sym typeface="Arial"/>
              </a:rPr>
              <a:t>466</a:t>
            </a:fld>
            <a:endParaRPr/>
          </a:p>
        </p:txBody>
      </p:sp>
      <p:sp>
        <p:nvSpPr>
          <p:cNvPr id="4525" name="Google Shape;4525;g40a120c017_0_3755: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None/>
            </a:pPr>
            <a:endParaRPr sz="1800" b="0" i="0" u="none" strike="noStrike" cap="none"/>
          </a:p>
        </p:txBody>
      </p:sp>
      <p:sp>
        <p:nvSpPr>
          <p:cNvPr id="4526" name="Google Shape;4526;g40a120c017_0_3755: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2247758852"/>
      </p:ext>
    </p:extLst>
  </p:cSld>
  <p:clrMapOvr>
    <a:masterClrMapping/>
  </p:clrMapOvr>
</p:notes>
</file>

<file path=ppt/notesSlides/notesSlide4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2"/>
        <p:cNvGrpSpPr/>
        <p:nvPr/>
      </p:nvGrpSpPr>
      <p:grpSpPr>
        <a:xfrm>
          <a:off x="0" y="0"/>
          <a:ext cx="0" cy="0"/>
          <a:chOff x="0" y="0"/>
          <a:chExt cx="0" cy="0"/>
        </a:xfrm>
      </p:grpSpPr>
      <p:sp>
        <p:nvSpPr>
          <p:cNvPr id="4533" name="Google Shape;4533;g40a120c017_0_3762: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534" name="Google Shape;4534;g40a120c017_0_3762: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In this practice, you create a multithreaded network client.</a:t>
            </a:r>
            <a:endParaRPr/>
          </a:p>
        </p:txBody>
      </p:sp>
      <p:sp>
        <p:nvSpPr>
          <p:cNvPr id="4535" name="Google Shape;4535;g40a120c017_0_3762: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16 - </a:t>
            </a:r>
            <a:fld id="{00000000-1234-1234-1234-123412341234}" type="slidenum">
              <a:rPr lang="en-US" sz="1100" b="1" i="0" u="none">
                <a:solidFill>
                  <a:srgbClr val="000000"/>
                </a:solidFill>
                <a:latin typeface="Arial"/>
                <a:ea typeface="Arial"/>
                <a:cs typeface="Arial"/>
                <a:sym typeface="Arial"/>
              </a:rPr>
              <a:t>467</a:t>
            </a:fld>
            <a:endParaRPr/>
          </a:p>
        </p:txBody>
      </p:sp>
    </p:spTree>
    <p:extLst>
      <p:ext uri="{BB962C8B-B14F-4D97-AF65-F5344CB8AC3E}">
        <p14:creationId xmlns:p14="http://schemas.microsoft.com/office/powerpoint/2010/main" val="4091382203"/>
      </p:ext>
    </p:extLst>
  </p:cSld>
  <p:clrMapOvr>
    <a:masterClrMapping/>
  </p:clrMapOvr>
</p:notes>
</file>

<file path=ppt/notesSlides/notesSlide4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1"/>
        <p:cNvGrpSpPr/>
        <p:nvPr/>
      </p:nvGrpSpPr>
      <p:grpSpPr>
        <a:xfrm>
          <a:off x="0" y="0"/>
          <a:ext cx="0" cy="0"/>
          <a:chOff x="0" y="0"/>
          <a:chExt cx="0" cy="0"/>
        </a:xfrm>
      </p:grpSpPr>
      <p:sp>
        <p:nvSpPr>
          <p:cNvPr id="4542" name="Google Shape;4542;g40a120c017_0_3769: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543" name="Google Shape;4543;g40a120c017_0_3769:notes"/>
          <p:cNvSpPr txBox="1">
            <a:spLocks noGrp="1"/>
          </p:cNvSpPr>
          <p:nvPr>
            <p:ph type="body" idx="1"/>
          </p:nvPr>
        </p:nvSpPr>
        <p:spPr>
          <a:xfrm>
            <a:off x="547687" y="5278437"/>
            <a:ext cx="5942100" cy="30987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Clr>
                <a:srgbClr val="0000FF"/>
              </a:buClr>
              <a:buSzPts val="1800"/>
              <a:buFont typeface="Arial"/>
              <a:buNone/>
            </a:pPr>
            <a:r>
              <a:rPr lang="en-US" sz="1800" b="0" i="0" u="none" strike="noStrike" cap="none">
                <a:solidFill>
                  <a:srgbClr val="0000FF"/>
                </a:solidFill>
              </a:rPr>
              <a:t>Answer: b</a:t>
            </a:r>
            <a:endParaRPr/>
          </a:p>
        </p:txBody>
      </p:sp>
      <p:sp>
        <p:nvSpPr>
          <p:cNvPr id="4544" name="Google Shape;4544;g40a120c017_0_3769: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16 - </a:t>
            </a:r>
            <a:fld id="{00000000-1234-1234-1234-123412341234}" type="slidenum">
              <a:rPr lang="en-US" sz="1100" b="1" i="0" u="none">
                <a:solidFill>
                  <a:srgbClr val="000000"/>
                </a:solidFill>
                <a:latin typeface="Arial"/>
                <a:ea typeface="Arial"/>
                <a:cs typeface="Arial"/>
                <a:sym typeface="Arial"/>
              </a:rPr>
              <a:t>468</a:t>
            </a:fld>
            <a:endParaRPr/>
          </a:p>
        </p:txBody>
      </p:sp>
    </p:spTree>
    <p:extLst>
      <p:ext uri="{BB962C8B-B14F-4D97-AF65-F5344CB8AC3E}">
        <p14:creationId xmlns:p14="http://schemas.microsoft.com/office/powerpoint/2010/main" val="2734623375"/>
      </p:ext>
    </p:extLst>
  </p:cSld>
  <p:clrMapOvr>
    <a:masterClrMapping/>
  </p:clrMapOvr>
</p:notes>
</file>

<file path=ppt/notesSlides/notesSlide4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9"/>
        <p:cNvGrpSpPr/>
        <p:nvPr/>
      </p:nvGrpSpPr>
      <p:grpSpPr>
        <a:xfrm>
          <a:off x="0" y="0"/>
          <a:ext cx="0" cy="0"/>
          <a:chOff x="0" y="0"/>
          <a:chExt cx="0" cy="0"/>
        </a:xfrm>
      </p:grpSpPr>
      <p:sp>
        <p:nvSpPr>
          <p:cNvPr id="4550" name="Google Shape;4550;g40a120c017_0_3808: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551" name="Google Shape;4551;g40a120c017_0_3808: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None/>
            </a:pPr>
            <a:endParaRPr sz="1800" b="0" i="0" u="none" strike="noStrike" cap="none"/>
          </a:p>
        </p:txBody>
      </p:sp>
    </p:spTree>
    <p:extLst>
      <p:ext uri="{BB962C8B-B14F-4D97-AF65-F5344CB8AC3E}">
        <p14:creationId xmlns:p14="http://schemas.microsoft.com/office/powerpoint/2010/main" val="4130138487"/>
      </p:ext>
    </p:extLst>
  </p:cSld>
  <p:clrMapOvr>
    <a:masterClrMapping/>
  </p:clrMapOvr>
</p:notes>
</file>

<file path=ppt/notesSlides/notesSlide4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54"/>
        <p:cNvGrpSpPr/>
        <p:nvPr/>
      </p:nvGrpSpPr>
      <p:grpSpPr>
        <a:xfrm>
          <a:off x="0" y="0"/>
          <a:ext cx="0" cy="0"/>
          <a:chOff x="0" y="0"/>
          <a:chExt cx="0" cy="0"/>
        </a:xfrm>
      </p:grpSpPr>
      <p:sp>
        <p:nvSpPr>
          <p:cNvPr id="4555" name="Google Shape;4555;g40a120c017_0_3812: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strike="noStrike" cap="none">
                <a:solidFill>
                  <a:srgbClr val="000000"/>
                </a:solidFill>
                <a:latin typeface="Arial"/>
                <a:ea typeface="Arial"/>
                <a:cs typeface="Arial"/>
                <a:sym typeface="Arial"/>
              </a:rPr>
              <a:t>Java SE 8 Programming   17 - </a:t>
            </a:r>
            <a:fld id="{00000000-1234-1234-1234-123412341234}" type="slidenum">
              <a:rPr lang="en-US" sz="1100" b="1" i="0" u="none" strike="noStrike" cap="none">
                <a:solidFill>
                  <a:srgbClr val="000000"/>
                </a:solidFill>
                <a:latin typeface="Arial"/>
                <a:ea typeface="Arial"/>
                <a:cs typeface="Arial"/>
                <a:sym typeface="Arial"/>
              </a:rPr>
              <a:t>470</a:t>
            </a:fld>
            <a:endParaRPr/>
          </a:p>
        </p:txBody>
      </p:sp>
      <p:sp>
        <p:nvSpPr>
          <p:cNvPr id="4556" name="Google Shape;4556;g40a120c017_0_3812: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557" name="Google Shape;4557;g40a120c017_0_3812: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None/>
            </a:pPr>
            <a:endParaRPr sz="1800" b="0" i="0" u="none" strike="noStrike" cap="none"/>
          </a:p>
        </p:txBody>
      </p:sp>
    </p:spTree>
    <p:extLst>
      <p:ext uri="{BB962C8B-B14F-4D97-AF65-F5344CB8AC3E}">
        <p14:creationId xmlns:p14="http://schemas.microsoft.com/office/powerpoint/2010/main" val="354867308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p29: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45" name="Google Shape;345;p29:notes"/>
          <p:cNvSpPr txBox="1">
            <a:spLocks noGrp="1"/>
          </p:cNvSpPr>
          <p:nvPr>
            <p:ph type="body" idx="1"/>
          </p:nvPr>
        </p:nvSpPr>
        <p:spPr>
          <a:xfrm>
            <a:off x="547687" y="5278437"/>
            <a:ext cx="5942012" cy="3198812"/>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The Java language uses pass-by-value for all assignment operations. This means that the argument on the right side of the equal sign is evaluated, and the value of the argument is assigned to the left side of the equal sign.</a:t>
            </a:r>
            <a:endParaRPr/>
          </a:p>
          <a:p>
            <a:pPr marL="0" marR="0" lvl="1" indent="0" algn="l" rtl="0">
              <a:spcBef>
                <a:spcPts val="0"/>
              </a:spcBef>
              <a:spcAft>
                <a:spcPts val="0"/>
              </a:spcAft>
              <a:buSzPts val="1800"/>
              <a:buFont typeface="Arial"/>
              <a:buNone/>
            </a:pPr>
            <a:r>
              <a:rPr lang="en-US" sz="1800" b="0" i="0" u="none" strike="noStrike" cap="none"/>
              <a:t>For Java primitives, this is straightforward. Java does not pass a reference to a primitive (such as an integer), but rather a copy of the value. </a:t>
            </a:r>
            <a:endParaRPr/>
          </a:p>
        </p:txBody>
      </p:sp>
      <p:sp>
        <p:nvSpPr>
          <p:cNvPr id="346" name="Google Shape;346;p29:notes"/>
          <p:cNvSpPr txBox="1"/>
          <p:nvPr/>
        </p:nvSpPr>
        <p:spPr>
          <a:xfrm>
            <a:off x="457200" y="8791575"/>
            <a:ext cx="607695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2 - </a:t>
            </a:r>
            <a:fld id="{00000000-1234-1234-1234-123412341234}" type="slidenum">
              <a:rPr lang="en-US" sz="1100" b="1" i="0" u="none">
                <a:solidFill>
                  <a:srgbClr val="000000"/>
                </a:solidFill>
                <a:latin typeface="Arial"/>
                <a:ea typeface="Arial"/>
                <a:cs typeface="Arial"/>
                <a:sym typeface="Arial"/>
              </a:rPr>
              <a:t>48</a:t>
            </a:fld>
            <a:endParaRPr/>
          </a:p>
        </p:txBody>
      </p:sp>
    </p:spTree>
    <p:extLst>
      <p:ext uri="{BB962C8B-B14F-4D97-AF65-F5344CB8AC3E}">
        <p14:creationId xmlns:p14="http://schemas.microsoft.com/office/powerpoint/2010/main" val="1366484309"/>
      </p:ext>
    </p:extLst>
  </p:cSld>
  <p:clrMapOvr>
    <a:masterClrMapping/>
  </p:clrMapOvr>
</p:notes>
</file>

<file path=ppt/notesSlides/notesSlide4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62"/>
        <p:cNvGrpSpPr/>
        <p:nvPr/>
      </p:nvGrpSpPr>
      <p:grpSpPr>
        <a:xfrm>
          <a:off x="0" y="0"/>
          <a:ext cx="0" cy="0"/>
          <a:chOff x="0" y="0"/>
          <a:chExt cx="0" cy="0"/>
        </a:xfrm>
      </p:grpSpPr>
      <p:sp>
        <p:nvSpPr>
          <p:cNvPr id="4563" name="Google Shape;4563;g40a120c017_0_3818: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564" name="Google Shape;4564;g40a120c017_0_3818: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None/>
            </a:pPr>
            <a:endParaRPr sz="1800" b="0" i="0" u="none" strike="noStrike" cap="none"/>
          </a:p>
        </p:txBody>
      </p:sp>
      <p:sp>
        <p:nvSpPr>
          <p:cNvPr id="4565" name="Google Shape;4565;g40a120c017_0_3818: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strike="noStrike" cap="none">
                <a:solidFill>
                  <a:srgbClr val="000000"/>
                </a:solidFill>
                <a:latin typeface="Arial"/>
                <a:ea typeface="Arial"/>
                <a:cs typeface="Arial"/>
                <a:sym typeface="Arial"/>
              </a:rPr>
              <a:t>Java SE 8 Programming   17 - </a:t>
            </a:r>
            <a:fld id="{00000000-1234-1234-1234-123412341234}" type="slidenum">
              <a:rPr lang="en-US" sz="1100" b="1" i="0" u="none" strike="noStrike" cap="none">
                <a:solidFill>
                  <a:srgbClr val="000000"/>
                </a:solidFill>
                <a:latin typeface="Arial"/>
                <a:ea typeface="Arial"/>
                <a:cs typeface="Arial"/>
                <a:sym typeface="Arial"/>
              </a:rPr>
              <a:t>471</a:t>
            </a:fld>
            <a:endParaRPr/>
          </a:p>
        </p:txBody>
      </p:sp>
    </p:spTree>
    <p:extLst>
      <p:ext uri="{BB962C8B-B14F-4D97-AF65-F5344CB8AC3E}">
        <p14:creationId xmlns:p14="http://schemas.microsoft.com/office/powerpoint/2010/main" val="2769793060"/>
      </p:ext>
    </p:extLst>
  </p:cSld>
  <p:clrMapOvr>
    <a:masterClrMapping/>
  </p:clrMapOvr>
</p:notes>
</file>

<file path=ppt/notesSlides/notesSlide4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0"/>
        <p:cNvGrpSpPr/>
        <p:nvPr/>
      </p:nvGrpSpPr>
      <p:grpSpPr>
        <a:xfrm>
          <a:off x="0" y="0"/>
          <a:ext cx="0" cy="0"/>
          <a:chOff x="0" y="0"/>
          <a:chExt cx="0" cy="0"/>
        </a:xfrm>
      </p:grpSpPr>
      <p:sp>
        <p:nvSpPr>
          <p:cNvPr id="4571" name="Google Shape;4571;g40a120c017_0_3824: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572" name="Google Shape;4572;g40a120c017_0_3824: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There are a couple of key points that can be made about the above code.</a:t>
            </a:r>
            <a:endParaRPr/>
          </a:p>
          <a:p>
            <a:pPr marL="0" marR="0" lvl="2" indent="0" algn="l" rtl="0">
              <a:spcBef>
                <a:spcPts val="0"/>
              </a:spcBef>
              <a:spcAft>
                <a:spcPts val="0"/>
              </a:spcAft>
              <a:buSzPts val="1800"/>
              <a:buFont typeface="Arial"/>
              <a:buNone/>
            </a:pPr>
            <a:r>
              <a:rPr lang="en-US" sz="1800" b="0" i="0" u="none" strike="noStrike" cap="none"/>
              <a:t>All elements in the collections must be iterated through every time.</a:t>
            </a:r>
            <a:endParaRPr/>
          </a:p>
          <a:p>
            <a:pPr marL="0" marR="0" lvl="2" indent="0" algn="l" rtl="0">
              <a:spcBef>
                <a:spcPts val="0"/>
              </a:spcBef>
              <a:spcAft>
                <a:spcPts val="0"/>
              </a:spcAft>
              <a:buSzPts val="1800"/>
              <a:buFont typeface="Arial"/>
              <a:buNone/>
            </a:pPr>
            <a:r>
              <a:rPr lang="en-US" sz="1800" b="0" i="0" u="none" strike="noStrike" cap="none"/>
              <a:t>The code is more about "how" information is obtained and less about "what" the code is trying to accomplish.</a:t>
            </a:r>
            <a:endParaRPr/>
          </a:p>
          <a:p>
            <a:pPr marL="0" marR="0" lvl="2" indent="0" algn="l" rtl="0">
              <a:spcBef>
                <a:spcPts val="0"/>
              </a:spcBef>
              <a:spcAft>
                <a:spcPts val="0"/>
              </a:spcAft>
              <a:buSzPts val="1800"/>
              <a:buFont typeface="Arial"/>
              <a:buNone/>
            </a:pPr>
            <a:r>
              <a:rPr lang="en-US" sz="1800" b="0" i="0" u="none" strike="noStrike" cap="none"/>
              <a:t>A mutator must be added to the loop to calculate the total.</a:t>
            </a:r>
            <a:endParaRPr/>
          </a:p>
          <a:p>
            <a:pPr marL="0" marR="0" lvl="2" indent="0" algn="l" rtl="0">
              <a:spcBef>
                <a:spcPts val="0"/>
              </a:spcBef>
              <a:spcAft>
                <a:spcPts val="0"/>
              </a:spcAft>
              <a:buSzPts val="1800"/>
              <a:buFont typeface="Arial"/>
              <a:buNone/>
            </a:pPr>
            <a:r>
              <a:rPr lang="en-US" sz="1800" b="0" i="0" u="none" strike="noStrike" cap="none"/>
              <a:t>There is no easy way to parallelize this code.</a:t>
            </a:r>
            <a:endParaRPr/>
          </a:p>
          <a:p>
            <a:pPr marL="0" marR="0" lvl="0" indent="0" algn="l" rtl="0">
              <a:spcBef>
                <a:spcPts val="0"/>
              </a:spcBef>
              <a:spcAft>
                <a:spcPts val="0"/>
              </a:spcAft>
              <a:buNone/>
            </a:pPr>
            <a:endParaRPr sz="1800" b="0" i="0" u="none" strike="noStrike" cap="none"/>
          </a:p>
        </p:txBody>
      </p:sp>
      <p:sp>
        <p:nvSpPr>
          <p:cNvPr id="4573" name="Google Shape;4573;g40a120c017_0_3824: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17 - </a:t>
            </a:r>
            <a:fld id="{00000000-1234-1234-1234-123412341234}" type="slidenum">
              <a:rPr lang="en-US" sz="1100" b="1" i="0" u="none">
                <a:solidFill>
                  <a:srgbClr val="000000"/>
                </a:solidFill>
                <a:latin typeface="Arial"/>
                <a:ea typeface="Arial"/>
                <a:cs typeface="Arial"/>
                <a:sym typeface="Arial"/>
              </a:rPr>
              <a:t>472</a:t>
            </a:fld>
            <a:endParaRPr/>
          </a:p>
        </p:txBody>
      </p:sp>
    </p:spTree>
    <p:extLst>
      <p:ext uri="{BB962C8B-B14F-4D97-AF65-F5344CB8AC3E}">
        <p14:creationId xmlns:p14="http://schemas.microsoft.com/office/powerpoint/2010/main" val="3207982854"/>
      </p:ext>
    </p:extLst>
  </p:cSld>
  <p:clrMapOvr>
    <a:masterClrMapping/>
  </p:clrMapOvr>
</p:notes>
</file>

<file path=ppt/notesSlides/notesSlide4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9"/>
        <p:cNvGrpSpPr/>
        <p:nvPr/>
      </p:nvGrpSpPr>
      <p:grpSpPr>
        <a:xfrm>
          <a:off x="0" y="0"/>
          <a:ext cx="0" cy="0"/>
          <a:chOff x="0" y="0"/>
          <a:chExt cx="0" cy="0"/>
        </a:xfrm>
      </p:grpSpPr>
      <p:sp>
        <p:nvSpPr>
          <p:cNvPr id="4580" name="Google Shape;4580;g40a120c017_0_3831: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581" name="Google Shape;4581;g40a120c017_0_3831: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There are also some key points worth pointing out for this piece of code as well.</a:t>
            </a:r>
            <a:endParaRPr/>
          </a:p>
          <a:p>
            <a:pPr marL="0" marR="0" lvl="2" indent="0" algn="l" rtl="0">
              <a:spcBef>
                <a:spcPts val="0"/>
              </a:spcBef>
              <a:spcAft>
                <a:spcPts val="0"/>
              </a:spcAft>
              <a:buSzPts val="1800"/>
              <a:buFont typeface="Arial"/>
              <a:buNone/>
            </a:pPr>
            <a:r>
              <a:rPr lang="en-US" sz="1800" b="0" i="0" u="none" strike="noStrike" cap="none"/>
              <a:t>The code reads much more like a problem statement.</a:t>
            </a:r>
            <a:endParaRPr/>
          </a:p>
          <a:p>
            <a:pPr marL="0" marR="0" lvl="2" indent="0" algn="l" rtl="0">
              <a:spcBef>
                <a:spcPts val="0"/>
              </a:spcBef>
              <a:spcAft>
                <a:spcPts val="0"/>
              </a:spcAft>
              <a:buSzPts val="1800"/>
              <a:buFont typeface="Arial"/>
              <a:buNone/>
            </a:pPr>
            <a:r>
              <a:rPr lang="en-US" sz="1800" b="0" i="0" u="none" strike="noStrike" cap="none"/>
              <a:t>No mutator is needed to get the final result.</a:t>
            </a:r>
            <a:endParaRPr/>
          </a:p>
          <a:p>
            <a:pPr marL="0" marR="0" lvl="2" indent="0" algn="l" rtl="0">
              <a:spcBef>
                <a:spcPts val="0"/>
              </a:spcBef>
              <a:spcAft>
                <a:spcPts val="0"/>
              </a:spcAft>
              <a:buSzPts val="1800"/>
              <a:buFont typeface="Arial"/>
              <a:buNone/>
            </a:pPr>
            <a:r>
              <a:rPr lang="en-US" sz="1800" b="0" i="0" u="none" strike="noStrike" cap="none"/>
              <a:t>Using this approach provides more opportunity for lazy optimizations.</a:t>
            </a:r>
            <a:endParaRPr/>
          </a:p>
          <a:p>
            <a:pPr marL="0" marR="0" lvl="2" indent="0" algn="l" rtl="0">
              <a:spcBef>
                <a:spcPts val="0"/>
              </a:spcBef>
              <a:spcAft>
                <a:spcPts val="0"/>
              </a:spcAft>
              <a:buSzPts val="1800"/>
              <a:buFont typeface="Arial"/>
              <a:buNone/>
            </a:pPr>
            <a:r>
              <a:rPr lang="en-US" sz="1800" b="0" i="0" u="none" strike="noStrike" cap="none"/>
              <a:t>This code can easily be parallelized.</a:t>
            </a:r>
            <a:endParaRPr/>
          </a:p>
          <a:p>
            <a:pPr marL="0" marR="0" lvl="0" indent="0" algn="l" rtl="0">
              <a:spcBef>
                <a:spcPts val="0"/>
              </a:spcBef>
              <a:spcAft>
                <a:spcPts val="0"/>
              </a:spcAft>
              <a:buNone/>
            </a:pPr>
            <a:endParaRPr sz="1800" b="0" i="0" u="none" strike="noStrike" cap="none"/>
          </a:p>
        </p:txBody>
      </p:sp>
      <p:sp>
        <p:nvSpPr>
          <p:cNvPr id="4582" name="Google Shape;4582;g40a120c017_0_3831: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17 - </a:t>
            </a:r>
            <a:fld id="{00000000-1234-1234-1234-123412341234}" type="slidenum">
              <a:rPr lang="en-US" sz="1100" b="1" i="0" u="none">
                <a:solidFill>
                  <a:srgbClr val="000000"/>
                </a:solidFill>
                <a:latin typeface="Arial"/>
                <a:ea typeface="Arial"/>
                <a:cs typeface="Arial"/>
                <a:sym typeface="Arial"/>
              </a:rPr>
              <a:t>473</a:t>
            </a:fld>
            <a:endParaRPr/>
          </a:p>
        </p:txBody>
      </p:sp>
    </p:spTree>
    <p:extLst>
      <p:ext uri="{BB962C8B-B14F-4D97-AF65-F5344CB8AC3E}">
        <p14:creationId xmlns:p14="http://schemas.microsoft.com/office/powerpoint/2010/main" val="3730223370"/>
      </p:ext>
    </p:extLst>
  </p:cSld>
  <p:clrMapOvr>
    <a:masterClrMapping/>
  </p:clrMapOvr>
</p:notes>
</file>

<file path=ppt/notesSlides/notesSlide4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8"/>
        <p:cNvGrpSpPr/>
        <p:nvPr/>
      </p:nvGrpSpPr>
      <p:grpSpPr>
        <a:xfrm>
          <a:off x="0" y="0"/>
          <a:ext cx="0" cy="0"/>
          <a:chOff x="0" y="0"/>
          <a:chExt cx="0" cy="0"/>
        </a:xfrm>
      </p:grpSpPr>
      <p:sp>
        <p:nvSpPr>
          <p:cNvPr id="4589" name="Google Shape;4589;g40a120c017_0_3838: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590" name="Google Shape;4590;g40a120c017_0_3838: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So far all the examples have used lambda expressions and stream pipelines to perform the tasks. In the above example, the </a:t>
            </a:r>
            <a:r>
              <a:rPr lang="en-US" sz="1800" b="0" i="0" u="none" strike="noStrike" cap="none">
                <a:latin typeface="Courier New"/>
                <a:ea typeface="Courier New"/>
                <a:cs typeface="Courier New"/>
                <a:sym typeface="Courier New"/>
              </a:rPr>
              <a:t>Stream</a:t>
            </a:r>
            <a:r>
              <a:rPr lang="en-US" sz="1800" b="0" i="0" u="none" strike="noStrike" cap="none"/>
              <a:t> class is used with regular Java statements to perform the same steps as those found in a pipeline. Even though the approach is possible, a stream pipeline seems like a much better solution.</a:t>
            </a:r>
            <a:endParaRPr/>
          </a:p>
          <a:p>
            <a:pPr marL="0" marR="0" lvl="0" indent="0" algn="l" rtl="0">
              <a:spcBef>
                <a:spcPts val="0"/>
              </a:spcBef>
              <a:spcAft>
                <a:spcPts val="0"/>
              </a:spcAft>
              <a:buSzPts val="1800"/>
              <a:buFont typeface="Arial"/>
              <a:buNone/>
            </a:pPr>
            <a:endParaRPr sz="1800" b="0" i="0" u="none" strike="noStrike" cap="none"/>
          </a:p>
          <a:p>
            <a:pPr marL="0" marR="0" lvl="0" indent="0" algn="l" rtl="0">
              <a:spcBef>
                <a:spcPts val="0"/>
              </a:spcBef>
              <a:spcAft>
                <a:spcPts val="0"/>
              </a:spcAft>
              <a:buNone/>
            </a:pPr>
            <a:endParaRPr sz="1800" b="0" i="0" u="none" strike="noStrike" cap="none"/>
          </a:p>
        </p:txBody>
      </p:sp>
      <p:sp>
        <p:nvSpPr>
          <p:cNvPr id="4591" name="Google Shape;4591;g40a120c017_0_3838: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17 - </a:t>
            </a:r>
            <a:fld id="{00000000-1234-1234-1234-123412341234}" type="slidenum">
              <a:rPr lang="en-US" sz="1100" b="1" i="0" u="none">
                <a:solidFill>
                  <a:srgbClr val="000000"/>
                </a:solidFill>
                <a:latin typeface="Arial"/>
                <a:ea typeface="Arial"/>
                <a:cs typeface="Arial"/>
                <a:sym typeface="Arial"/>
              </a:rPr>
              <a:t>474</a:t>
            </a:fld>
            <a:endParaRPr/>
          </a:p>
        </p:txBody>
      </p:sp>
    </p:spTree>
    <p:extLst>
      <p:ext uri="{BB962C8B-B14F-4D97-AF65-F5344CB8AC3E}">
        <p14:creationId xmlns:p14="http://schemas.microsoft.com/office/powerpoint/2010/main" val="3347784020"/>
      </p:ext>
    </p:extLst>
  </p:cSld>
  <p:clrMapOvr>
    <a:masterClrMapping/>
  </p:clrMapOvr>
</p:notes>
</file>

<file path=ppt/notesSlides/notesSlide4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7"/>
        <p:cNvGrpSpPr/>
        <p:nvPr/>
      </p:nvGrpSpPr>
      <p:grpSpPr>
        <a:xfrm>
          <a:off x="0" y="0"/>
          <a:ext cx="0" cy="0"/>
          <a:chOff x="0" y="0"/>
          <a:chExt cx="0" cy="0"/>
        </a:xfrm>
      </p:grpSpPr>
      <p:sp>
        <p:nvSpPr>
          <p:cNvPr id="4598" name="Google Shape;4598;g40a120c017_0_3845: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599" name="Google Shape;4599;g40a120c017_0_3845: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None/>
            </a:pPr>
            <a:endParaRPr sz="1800" b="0" i="0" u="none" strike="noStrike" cap="none"/>
          </a:p>
        </p:txBody>
      </p:sp>
      <p:sp>
        <p:nvSpPr>
          <p:cNvPr id="4600" name="Google Shape;4600;g40a120c017_0_3845: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17 - </a:t>
            </a:r>
            <a:fld id="{00000000-1234-1234-1234-123412341234}" type="slidenum">
              <a:rPr lang="en-US" sz="1100" b="1" i="0" u="none">
                <a:solidFill>
                  <a:srgbClr val="000000"/>
                </a:solidFill>
                <a:latin typeface="Arial"/>
                <a:ea typeface="Arial"/>
                <a:cs typeface="Arial"/>
                <a:sym typeface="Arial"/>
              </a:rPr>
              <a:t>475</a:t>
            </a:fld>
            <a:endParaRPr/>
          </a:p>
        </p:txBody>
      </p:sp>
    </p:spTree>
    <p:extLst>
      <p:ext uri="{BB962C8B-B14F-4D97-AF65-F5344CB8AC3E}">
        <p14:creationId xmlns:p14="http://schemas.microsoft.com/office/powerpoint/2010/main" val="665903534"/>
      </p:ext>
    </p:extLst>
  </p:cSld>
  <p:clrMapOvr>
    <a:masterClrMapping/>
  </p:clrMapOvr>
</p:notes>
</file>

<file path=ppt/notesSlides/notesSlide4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6"/>
        <p:cNvGrpSpPr/>
        <p:nvPr/>
      </p:nvGrpSpPr>
      <p:grpSpPr>
        <a:xfrm>
          <a:off x="0" y="0"/>
          <a:ext cx="0" cy="0"/>
          <a:chOff x="0" y="0"/>
          <a:chExt cx="0" cy="0"/>
        </a:xfrm>
      </p:grpSpPr>
      <p:sp>
        <p:nvSpPr>
          <p:cNvPr id="4607" name="Google Shape;4607;g40a120c017_0_3852: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608" name="Google Shape;4608;g40a120c017_0_3852: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Making a stream run in parallel is pretty easy. Just call the </a:t>
            </a:r>
            <a:r>
              <a:rPr lang="en-US" sz="1800" b="0" i="0" u="none" strike="noStrike" cap="none">
                <a:latin typeface="Courier New"/>
                <a:ea typeface="Courier New"/>
                <a:cs typeface="Courier New"/>
                <a:sym typeface="Courier New"/>
              </a:rPr>
              <a:t>parallelStream</a:t>
            </a:r>
            <a:r>
              <a:rPr lang="en-US" sz="1800" b="0" i="0" u="none" strike="noStrike" cap="none"/>
              <a:t> or </a:t>
            </a:r>
            <a:r>
              <a:rPr lang="en-US" sz="1800" b="0" i="0" u="none" strike="noStrike" cap="none">
                <a:latin typeface="Courier New"/>
                <a:ea typeface="Courier New"/>
                <a:cs typeface="Courier New"/>
                <a:sym typeface="Courier New"/>
              </a:rPr>
              <a:t>parallel</a:t>
            </a:r>
            <a:r>
              <a:rPr lang="en-US" sz="1800" b="0" i="0" u="none" strike="noStrike" cap="none"/>
              <a:t> method in the stream. With that call, when the stream executes it uses all the processing cores available to the current JVM to perform the task.</a:t>
            </a:r>
            <a:endParaRPr/>
          </a:p>
          <a:p>
            <a:pPr marL="0" marR="0" lvl="1" indent="0" algn="l" rtl="0">
              <a:spcBef>
                <a:spcPts val="0"/>
              </a:spcBef>
              <a:spcAft>
                <a:spcPts val="0"/>
              </a:spcAft>
              <a:buSzPts val="1800"/>
              <a:buFont typeface="Arial"/>
              <a:buNone/>
            </a:pPr>
            <a:r>
              <a:rPr lang="en-US" sz="1800" b="0" i="0" u="none" strike="noStrike" cap="none"/>
              <a:t>The fork/join framework is used to break the work into smaller tasks, execute each task, and then recombine the results. But as you will see, much less code is needed to do this with streams than would be necessary if fork/join was coded by hand.</a:t>
            </a:r>
            <a:endParaRPr/>
          </a:p>
          <a:p>
            <a:pPr marL="0" marR="0" lvl="1" indent="0" algn="l" rtl="0">
              <a:spcBef>
                <a:spcPts val="0"/>
              </a:spcBef>
              <a:spcAft>
                <a:spcPts val="0"/>
              </a:spcAft>
              <a:buSzPts val="1800"/>
              <a:buFont typeface="Arial"/>
              <a:buNone/>
            </a:pPr>
            <a:r>
              <a:rPr lang="en-US" sz="1800" b="0" i="0" u="none" strike="noStrike" cap="none"/>
              <a:t>Remember, parallel is not always faster. For certain types of tasks, serial processing will  produce better results.</a:t>
            </a:r>
            <a:endParaRPr/>
          </a:p>
          <a:p>
            <a:pPr marL="0" marR="0" lvl="0" indent="0" algn="l" rtl="0">
              <a:spcBef>
                <a:spcPts val="0"/>
              </a:spcBef>
              <a:spcAft>
                <a:spcPts val="0"/>
              </a:spcAft>
              <a:buNone/>
            </a:pPr>
            <a:endParaRPr sz="1800" b="0" i="0" u="none" strike="noStrike" cap="none"/>
          </a:p>
        </p:txBody>
      </p:sp>
      <p:sp>
        <p:nvSpPr>
          <p:cNvPr id="4609" name="Google Shape;4609;g40a120c017_0_3852: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17 - </a:t>
            </a:r>
            <a:fld id="{00000000-1234-1234-1234-123412341234}" type="slidenum">
              <a:rPr lang="en-US" sz="1100" b="1" i="0" u="none">
                <a:solidFill>
                  <a:srgbClr val="000000"/>
                </a:solidFill>
                <a:latin typeface="Arial"/>
                <a:ea typeface="Arial"/>
                <a:cs typeface="Arial"/>
                <a:sym typeface="Arial"/>
              </a:rPr>
              <a:t>476</a:t>
            </a:fld>
            <a:endParaRPr/>
          </a:p>
        </p:txBody>
      </p:sp>
    </p:spTree>
    <p:extLst>
      <p:ext uri="{BB962C8B-B14F-4D97-AF65-F5344CB8AC3E}">
        <p14:creationId xmlns:p14="http://schemas.microsoft.com/office/powerpoint/2010/main" val="3148771641"/>
      </p:ext>
    </p:extLst>
  </p:cSld>
  <p:clrMapOvr>
    <a:masterClrMapping/>
  </p:clrMapOvr>
</p:notes>
</file>

<file path=ppt/notesSlides/notesSlide4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4"/>
        <p:cNvGrpSpPr/>
        <p:nvPr/>
      </p:nvGrpSpPr>
      <p:grpSpPr>
        <a:xfrm>
          <a:off x="0" y="0"/>
          <a:ext cx="0" cy="0"/>
          <a:chOff x="0" y="0"/>
          <a:chExt cx="0" cy="0"/>
        </a:xfrm>
      </p:grpSpPr>
      <p:sp>
        <p:nvSpPr>
          <p:cNvPr id="4615" name="Google Shape;4615;g40a120c017_0_3858: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616" name="Google Shape;4616;g40a120c017_0_3858: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This is an example of using the </a:t>
            </a:r>
            <a:r>
              <a:rPr lang="en-US" sz="1800" b="0" i="0" u="none" strike="noStrike" cap="none">
                <a:latin typeface="Courier New"/>
                <a:ea typeface="Courier New"/>
                <a:cs typeface="Courier New"/>
                <a:sym typeface="Courier New"/>
              </a:rPr>
              <a:t>parallelStream</a:t>
            </a:r>
            <a:r>
              <a:rPr lang="en-US" sz="1800" b="0" i="0" u="none" strike="noStrike" cap="none"/>
              <a:t> method to make the stream pipeline parallel.</a:t>
            </a:r>
            <a:endParaRPr/>
          </a:p>
        </p:txBody>
      </p:sp>
      <p:sp>
        <p:nvSpPr>
          <p:cNvPr id="4617" name="Google Shape;4617;g40a120c017_0_3858: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17 - </a:t>
            </a:r>
            <a:fld id="{00000000-1234-1234-1234-123412341234}" type="slidenum">
              <a:rPr lang="en-US" sz="1100" b="1" i="0" u="none">
                <a:solidFill>
                  <a:srgbClr val="000000"/>
                </a:solidFill>
                <a:latin typeface="Arial"/>
                <a:ea typeface="Arial"/>
                <a:cs typeface="Arial"/>
                <a:sym typeface="Arial"/>
              </a:rPr>
              <a:t>477</a:t>
            </a:fld>
            <a:endParaRPr/>
          </a:p>
        </p:txBody>
      </p:sp>
    </p:spTree>
    <p:extLst>
      <p:ext uri="{BB962C8B-B14F-4D97-AF65-F5344CB8AC3E}">
        <p14:creationId xmlns:p14="http://schemas.microsoft.com/office/powerpoint/2010/main" val="189882495"/>
      </p:ext>
    </p:extLst>
  </p:cSld>
  <p:clrMapOvr>
    <a:masterClrMapping/>
  </p:clrMapOvr>
</p:notes>
</file>

<file path=ppt/notesSlides/notesSlide4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3"/>
        <p:cNvGrpSpPr/>
        <p:nvPr/>
      </p:nvGrpSpPr>
      <p:grpSpPr>
        <a:xfrm>
          <a:off x="0" y="0"/>
          <a:ext cx="0" cy="0"/>
          <a:chOff x="0" y="0"/>
          <a:chExt cx="0" cy="0"/>
        </a:xfrm>
      </p:grpSpPr>
      <p:sp>
        <p:nvSpPr>
          <p:cNvPr id="4624" name="Google Shape;4624;g40a120c017_0_3865: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17 - </a:t>
            </a:r>
            <a:fld id="{00000000-1234-1234-1234-123412341234}" type="slidenum">
              <a:rPr lang="en-US" sz="1100" b="1" i="0" u="none">
                <a:solidFill>
                  <a:srgbClr val="000000"/>
                </a:solidFill>
                <a:latin typeface="Arial"/>
                <a:ea typeface="Arial"/>
                <a:cs typeface="Arial"/>
                <a:sym typeface="Arial"/>
              </a:rPr>
              <a:t>478</a:t>
            </a:fld>
            <a:endParaRPr/>
          </a:p>
        </p:txBody>
      </p:sp>
      <p:sp>
        <p:nvSpPr>
          <p:cNvPr id="4625" name="Google Shape;4625;g40a120c017_0_3865: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626" name="Google Shape;4626;g40a120c017_0_3865: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This example uses the </a:t>
            </a:r>
            <a:r>
              <a:rPr lang="en-US" sz="1800" b="0" i="0" u="none" strike="noStrike" cap="none">
                <a:latin typeface="Courier New"/>
                <a:ea typeface="Courier New"/>
                <a:cs typeface="Courier New"/>
                <a:sym typeface="Courier New"/>
              </a:rPr>
              <a:t>parallel</a:t>
            </a:r>
            <a:r>
              <a:rPr lang="en-US" sz="1800" b="0" i="0" u="none" strike="noStrike" cap="none"/>
              <a:t> method to make the stream pipeline parallel. Both the </a:t>
            </a:r>
            <a:r>
              <a:rPr lang="en-US" sz="1800" b="0" i="0" u="none" strike="noStrike" cap="none">
                <a:latin typeface="Courier New"/>
                <a:ea typeface="Courier New"/>
                <a:cs typeface="Courier New"/>
                <a:sym typeface="Courier New"/>
              </a:rPr>
              <a:t>sequential</a:t>
            </a:r>
            <a:r>
              <a:rPr lang="en-US" sz="1800" b="0" i="0" u="none" strike="noStrike" cap="none"/>
              <a:t> and </a:t>
            </a:r>
            <a:r>
              <a:rPr lang="en-US" sz="1800" b="0" i="0" u="none" strike="noStrike" cap="none">
                <a:latin typeface="Courier New"/>
                <a:ea typeface="Courier New"/>
                <a:cs typeface="Courier New"/>
                <a:sym typeface="Courier New"/>
              </a:rPr>
              <a:t>parallel</a:t>
            </a:r>
            <a:r>
              <a:rPr lang="en-US" sz="1800" b="0" i="0" u="none" strike="noStrike" cap="none"/>
              <a:t> methods may be called in a pipeline. </a:t>
            </a:r>
            <a:r>
              <a:rPr lang="en-US" sz="1800" b="1" i="0" u="none" strike="noStrike" cap="none"/>
              <a:t>Whichever method is called last</a:t>
            </a:r>
            <a:r>
              <a:rPr lang="en-US" sz="1800" b="0" i="0" u="none" strike="noStrike" cap="none"/>
              <a:t>, will be applied to the stream.</a:t>
            </a:r>
            <a:endParaRPr/>
          </a:p>
          <a:p>
            <a:pPr marL="0" marR="0" lvl="0" indent="0" algn="l" rtl="0">
              <a:spcBef>
                <a:spcPts val="0"/>
              </a:spcBef>
              <a:spcAft>
                <a:spcPts val="0"/>
              </a:spcAft>
              <a:buNone/>
            </a:pPr>
            <a:endParaRPr sz="1800" b="0" i="0" u="none" strike="noStrike" cap="none"/>
          </a:p>
        </p:txBody>
      </p:sp>
    </p:spTree>
    <p:extLst>
      <p:ext uri="{BB962C8B-B14F-4D97-AF65-F5344CB8AC3E}">
        <p14:creationId xmlns:p14="http://schemas.microsoft.com/office/powerpoint/2010/main" val="1161168763"/>
      </p:ext>
    </p:extLst>
  </p:cSld>
  <p:clrMapOvr>
    <a:masterClrMapping/>
  </p:clrMapOvr>
</p:notes>
</file>

<file path=ppt/notesSlides/notesSlide4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2"/>
        <p:cNvGrpSpPr/>
        <p:nvPr/>
      </p:nvGrpSpPr>
      <p:grpSpPr>
        <a:xfrm>
          <a:off x="0" y="0"/>
          <a:ext cx="0" cy="0"/>
          <a:chOff x="0" y="0"/>
          <a:chExt cx="0" cy="0"/>
        </a:xfrm>
      </p:grpSpPr>
      <p:sp>
        <p:nvSpPr>
          <p:cNvPr id="4633" name="Google Shape;4633;g40a120c017_0_3872: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634" name="Google Shape;4634;g40a120c017_0_3872: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Your data should be immutable or read-only when used with stream pipelines. No changes to state should take place during a pipeline.</a:t>
            </a:r>
            <a:endParaRPr/>
          </a:p>
        </p:txBody>
      </p:sp>
      <p:sp>
        <p:nvSpPr>
          <p:cNvPr id="4635" name="Google Shape;4635;g40a120c017_0_3872: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17 - </a:t>
            </a:r>
            <a:fld id="{00000000-1234-1234-1234-123412341234}" type="slidenum">
              <a:rPr lang="en-US" sz="1100" b="1" i="0" u="none">
                <a:solidFill>
                  <a:srgbClr val="000000"/>
                </a:solidFill>
                <a:latin typeface="Arial"/>
                <a:ea typeface="Arial"/>
                <a:cs typeface="Arial"/>
                <a:sym typeface="Arial"/>
              </a:rPr>
              <a:t>479</a:t>
            </a:fld>
            <a:endParaRPr/>
          </a:p>
        </p:txBody>
      </p:sp>
    </p:spTree>
    <p:extLst>
      <p:ext uri="{BB962C8B-B14F-4D97-AF65-F5344CB8AC3E}">
        <p14:creationId xmlns:p14="http://schemas.microsoft.com/office/powerpoint/2010/main" val="1566399574"/>
      </p:ext>
    </p:extLst>
  </p:cSld>
  <p:clrMapOvr>
    <a:masterClrMapping/>
  </p:clrMapOvr>
</p:notes>
</file>

<file path=ppt/notesSlides/notesSlide4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0"/>
        <p:cNvGrpSpPr/>
        <p:nvPr/>
      </p:nvGrpSpPr>
      <p:grpSpPr>
        <a:xfrm>
          <a:off x="0" y="0"/>
          <a:ext cx="0" cy="0"/>
          <a:chOff x="0" y="0"/>
          <a:chExt cx="0" cy="0"/>
        </a:xfrm>
      </p:grpSpPr>
      <p:sp>
        <p:nvSpPr>
          <p:cNvPr id="4641" name="Google Shape;4641;g40a120c017_0_3878: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642" name="Google Shape;4642;g40a120c017_0_3878: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If you want to save the results after a pipeline completes, use the </a:t>
            </a:r>
            <a:r>
              <a:rPr lang="en-US" sz="1800" b="0" i="0" u="none" strike="noStrike" cap="none">
                <a:latin typeface="Courier New"/>
                <a:ea typeface="Courier New"/>
                <a:cs typeface="Courier New"/>
                <a:sym typeface="Courier New"/>
              </a:rPr>
              <a:t>collect</a:t>
            </a:r>
            <a:r>
              <a:rPr lang="en-US" sz="1800" b="0" i="0" u="none" strike="noStrike" cap="none"/>
              <a:t> method and </a:t>
            </a:r>
            <a:r>
              <a:rPr lang="en-US" sz="1800" b="0" i="0" u="none" strike="noStrike" cap="none">
                <a:latin typeface="Courier New"/>
                <a:ea typeface="Courier New"/>
                <a:cs typeface="Courier New"/>
                <a:sym typeface="Courier New"/>
              </a:rPr>
              <a:t>Collectors</a:t>
            </a:r>
            <a:r>
              <a:rPr lang="en-US" sz="1800" b="0" i="0" u="none" strike="noStrike" cap="none"/>
              <a:t> class as shown in the example. This method parallelizes well and treats the data in a stateless way. </a:t>
            </a:r>
            <a:endParaRPr/>
          </a:p>
        </p:txBody>
      </p:sp>
      <p:sp>
        <p:nvSpPr>
          <p:cNvPr id="4643" name="Google Shape;4643;g40a120c017_0_3878: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17 - </a:t>
            </a:r>
            <a:fld id="{00000000-1234-1234-1234-123412341234}" type="slidenum">
              <a:rPr lang="en-US" sz="1100" b="1" i="0" u="none">
                <a:solidFill>
                  <a:srgbClr val="000000"/>
                </a:solidFill>
                <a:latin typeface="Arial"/>
                <a:ea typeface="Arial"/>
                <a:cs typeface="Arial"/>
                <a:sym typeface="Arial"/>
              </a:rPr>
              <a:t>480</a:t>
            </a:fld>
            <a:endParaRPr/>
          </a:p>
        </p:txBody>
      </p:sp>
    </p:spTree>
    <p:extLst>
      <p:ext uri="{BB962C8B-B14F-4D97-AF65-F5344CB8AC3E}">
        <p14:creationId xmlns:p14="http://schemas.microsoft.com/office/powerpoint/2010/main" val="3237682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p30: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60" name="Google Shape;360;p30:notes"/>
          <p:cNvSpPr txBox="1">
            <a:spLocks noGrp="1"/>
          </p:cNvSpPr>
          <p:nvPr>
            <p:ph type="body" idx="1"/>
          </p:nvPr>
        </p:nvSpPr>
        <p:spPr>
          <a:xfrm>
            <a:off x="547687" y="5278437"/>
            <a:ext cx="5942012" cy="3198812"/>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For Java objects, the value of an object reference is the memory pointer to the instance of the </a:t>
            </a:r>
            <a:r>
              <a:rPr lang="en-US" sz="1800" b="0" i="0" u="none" strike="noStrike" cap="none">
                <a:latin typeface="Courier New"/>
                <a:ea typeface="Courier New"/>
                <a:cs typeface="Courier New"/>
                <a:sym typeface="Courier New"/>
              </a:rPr>
              <a:t>Employee</a:t>
            </a:r>
            <a:r>
              <a:rPr lang="en-US" sz="1800" b="0" i="0" u="none" strike="noStrike" cap="none"/>
              <a:t> object created.</a:t>
            </a:r>
            <a:endParaRPr/>
          </a:p>
          <a:p>
            <a:pPr marL="0" marR="0" lvl="1" indent="0" algn="l" rtl="0">
              <a:spcBef>
                <a:spcPts val="0"/>
              </a:spcBef>
              <a:spcAft>
                <a:spcPts val="0"/>
              </a:spcAft>
              <a:buSzPts val="1800"/>
              <a:buFont typeface="Arial"/>
              <a:buNone/>
            </a:pPr>
            <a:r>
              <a:rPr lang="en-US" sz="1800" b="0" i="0" u="none" strike="noStrike" cap="none"/>
              <a:t>When you assign the value of </a:t>
            </a:r>
            <a:r>
              <a:rPr lang="en-US" sz="1800" b="0" i="0" u="none" strike="noStrike" cap="none">
                <a:latin typeface="Courier New"/>
                <a:ea typeface="Courier New"/>
                <a:cs typeface="Courier New"/>
                <a:sym typeface="Courier New"/>
              </a:rPr>
              <a:t>x</a:t>
            </a:r>
            <a:r>
              <a:rPr lang="en-US" sz="1800" b="0" i="0" u="none" strike="noStrike" cap="none"/>
              <a:t> to </a:t>
            </a:r>
            <a:r>
              <a:rPr lang="en-US" sz="1800" b="0" i="0" u="none" strike="noStrike" cap="none">
                <a:latin typeface="Courier New"/>
                <a:ea typeface="Courier New"/>
                <a:cs typeface="Courier New"/>
                <a:sym typeface="Courier New"/>
              </a:rPr>
              <a:t>y</a:t>
            </a:r>
            <a:r>
              <a:rPr lang="en-US" sz="1800" b="0" i="0" u="none" strike="noStrike" cap="none"/>
              <a:t>, you are not creating a new </a:t>
            </a:r>
            <a:r>
              <a:rPr lang="en-US" sz="1800" b="0" i="0" u="none" strike="noStrike" cap="none">
                <a:latin typeface="Courier New"/>
                <a:ea typeface="Courier New"/>
                <a:cs typeface="Courier New"/>
                <a:sym typeface="Courier New"/>
              </a:rPr>
              <a:t>Employee</a:t>
            </a:r>
            <a:r>
              <a:rPr lang="en-US" sz="1800" b="0" i="0" u="none" strike="noStrike" cap="none"/>
              <a:t> object, but rather a copy of the value of the reference.</a:t>
            </a:r>
            <a:endParaRPr/>
          </a:p>
          <a:p>
            <a:pPr marL="0" marR="0" lvl="1" indent="0" algn="l" rtl="0">
              <a:spcBef>
                <a:spcPts val="0"/>
              </a:spcBef>
              <a:spcAft>
                <a:spcPts val="0"/>
              </a:spcAft>
              <a:buSzPts val="1800"/>
              <a:buFont typeface="Arial"/>
              <a:buNone/>
            </a:pPr>
            <a:r>
              <a:rPr lang="en-US" sz="1800" b="1" i="0" u="none" strike="noStrike" cap="none"/>
              <a:t>Note:</a:t>
            </a:r>
            <a:r>
              <a:rPr lang="en-US" sz="1800" b="0" i="0" u="none" strike="noStrike" cap="none"/>
              <a:t> An object is a class instance or an array. The reference values (references) are pointers to these objects, and a special </a:t>
            </a:r>
            <a:r>
              <a:rPr lang="en-US" sz="1800" b="0" i="0" u="none" strike="noStrike" cap="none">
                <a:latin typeface="Courier New"/>
                <a:ea typeface="Courier New"/>
                <a:cs typeface="Courier New"/>
                <a:sym typeface="Courier New"/>
              </a:rPr>
              <a:t>null</a:t>
            </a:r>
            <a:r>
              <a:rPr lang="en-US" sz="1800" b="0" i="0" u="none" strike="noStrike" cap="none"/>
              <a:t> reference, which refers to no object.</a:t>
            </a:r>
            <a:endParaRPr/>
          </a:p>
        </p:txBody>
      </p:sp>
      <p:sp>
        <p:nvSpPr>
          <p:cNvPr id="361" name="Google Shape;361;p30:notes"/>
          <p:cNvSpPr txBox="1"/>
          <p:nvPr/>
        </p:nvSpPr>
        <p:spPr>
          <a:xfrm>
            <a:off x="457200" y="8791575"/>
            <a:ext cx="607695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2 - </a:t>
            </a:r>
            <a:fld id="{00000000-1234-1234-1234-123412341234}" type="slidenum">
              <a:rPr lang="en-US" sz="1100" b="1" i="0" u="none">
                <a:solidFill>
                  <a:srgbClr val="000000"/>
                </a:solidFill>
                <a:latin typeface="Arial"/>
                <a:ea typeface="Arial"/>
                <a:cs typeface="Arial"/>
                <a:sym typeface="Arial"/>
              </a:rPr>
              <a:t>49</a:t>
            </a:fld>
            <a:endParaRPr/>
          </a:p>
        </p:txBody>
      </p:sp>
    </p:spTree>
    <p:extLst>
      <p:ext uri="{BB962C8B-B14F-4D97-AF65-F5344CB8AC3E}">
        <p14:creationId xmlns:p14="http://schemas.microsoft.com/office/powerpoint/2010/main" val="1377593312"/>
      </p:ext>
    </p:extLst>
  </p:cSld>
  <p:clrMapOvr>
    <a:masterClrMapping/>
  </p:clrMapOvr>
</p:notes>
</file>

<file path=ppt/notesSlides/notesSlide4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9"/>
        <p:cNvGrpSpPr/>
        <p:nvPr/>
      </p:nvGrpSpPr>
      <p:grpSpPr>
        <a:xfrm>
          <a:off x="0" y="0"/>
          <a:ext cx="0" cy="0"/>
          <a:chOff x="0" y="0"/>
          <a:chExt cx="0" cy="0"/>
        </a:xfrm>
      </p:grpSpPr>
      <p:sp>
        <p:nvSpPr>
          <p:cNvPr id="4650" name="Google Shape;4650;g40a120c017_0_3885: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651" name="Google Shape;4651;g40a120c017_0_3885: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Stream pipeline results may be nondeterministic or incorrect if the behavioral parameters to the stream operations are stateful. A stateful lambda is one whose result depends on any state which might change during the execution of the stream pipeline.</a:t>
            </a:r>
            <a:endParaRPr/>
          </a:p>
          <a:p>
            <a:pPr marL="0" marR="0" lvl="1" indent="0" algn="l" rtl="0">
              <a:spcBef>
                <a:spcPts val="0"/>
              </a:spcBef>
              <a:spcAft>
                <a:spcPts val="0"/>
              </a:spcAft>
              <a:buSzPts val="1800"/>
              <a:buFont typeface="Arial"/>
              <a:buNone/>
            </a:pPr>
            <a:r>
              <a:rPr lang="en-US" sz="1800" b="1" i="0" u="none" strike="noStrike" cap="none"/>
              <a:t>Note: </a:t>
            </a:r>
            <a:r>
              <a:rPr lang="en-US" sz="1800" b="0" i="0" u="none" strike="noStrike" cap="none"/>
              <a:t>Do not write code like that shown in this example.</a:t>
            </a:r>
            <a:endParaRPr/>
          </a:p>
        </p:txBody>
      </p:sp>
      <p:sp>
        <p:nvSpPr>
          <p:cNvPr id="4652" name="Google Shape;4652;g40a120c017_0_3885: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17 - </a:t>
            </a:r>
            <a:fld id="{00000000-1234-1234-1234-123412341234}" type="slidenum">
              <a:rPr lang="en-US" sz="1100" b="1" i="0" u="none">
                <a:solidFill>
                  <a:srgbClr val="000000"/>
                </a:solidFill>
                <a:latin typeface="Arial"/>
                <a:ea typeface="Arial"/>
                <a:cs typeface="Arial"/>
                <a:sym typeface="Arial"/>
              </a:rPr>
              <a:t>481</a:t>
            </a:fld>
            <a:endParaRPr/>
          </a:p>
        </p:txBody>
      </p:sp>
    </p:spTree>
    <p:extLst>
      <p:ext uri="{BB962C8B-B14F-4D97-AF65-F5344CB8AC3E}">
        <p14:creationId xmlns:p14="http://schemas.microsoft.com/office/powerpoint/2010/main" val="3531702982"/>
      </p:ext>
    </p:extLst>
  </p:cSld>
  <p:clrMapOvr>
    <a:masterClrMapping/>
  </p:clrMapOvr>
</p:notes>
</file>

<file path=ppt/notesSlides/notesSlide4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8"/>
        <p:cNvGrpSpPr/>
        <p:nvPr/>
      </p:nvGrpSpPr>
      <p:grpSpPr>
        <a:xfrm>
          <a:off x="0" y="0"/>
          <a:ext cx="0" cy="0"/>
          <a:chOff x="0" y="0"/>
          <a:chExt cx="0" cy="0"/>
        </a:xfrm>
      </p:grpSpPr>
      <p:sp>
        <p:nvSpPr>
          <p:cNvPr id="4659" name="Google Shape;4659;g40a120c017_0_3892: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660" name="Google Shape;4660;g40a120c017_0_3892: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A deterministic algorithm is an algorithm which, given a particular input, will always produce the same output. The </a:t>
            </a:r>
            <a:r>
              <a:rPr lang="en-US" sz="1800" b="0" i="0" u="none" strike="noStrike" cap="none">
                <a:latin typeface="Courier New"/>
                <a:ea typeface="Courier New"/>
                <a:cs typeface="Courier New"/>
                <a:sym typeface="Courier New"/>
              </a:rPr>
              <a:t>sum</a:t>
            </a:r>
            <a:r>
              <a:rPr lang="en-US" sz="1800" b="0" i="0" u="none" strike="noStrike" cap="none"/>
              <a:t> method is a great example as the order in which elements are combined does not matter. The result will be the same irrespective of the order elements are added.</a:t>
            </a:r>
            <a:endParaRPr/>
          </a:p>
        </p:txBody>
      </p:sp>
      <p:sp>
        <p:nvSpPr>
          <p:cNvPr id="4661" name="Google Shape;4661;g40a120c017_0_3892: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17 - </a:t>
            </a:r>
            <a:fld id="{00000000-1234-1234-1234-123412341234}" type="slidenum">
              <a:rPr lang="en-US" sz="1100" b="1" i="0" u="none">
                <a:solidFill>
                  <a:srgbClr val="000000"/>
                </a:solidFill>
                <a:latin typeface="Arial"/>
                <a:ea typeface="Arial"/>
                <a:cs typeface="Arial"/>
                <a:sym typeface="Arial"/>
              </a:rPr>
              <a:t>482</a:t>
            </a:fld>
            <a:endParaRPr/>
          </a:p>
        </p:txBody>
      </p:sp>
    </p:spTree>
    <p:extLst>
      <p:ext uri="{BB962C8B-B14F-4D97-AF65-F5344CB8AC3E}">
        <p14:creationId xmlns:p14="http://schemas.microsoft.com/office/powerpoint/2010/main" val="2704415478"/>
      </p:ext>
    </p:extLst>
  </p:cSld>
  <p:clrMapOvr>
    <a:masterClrMapping/>
  </p:clrMapOvr>
</p:notes>
</file>

<file path=ppt/notesSlides/notesSlide4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7"/>
        <p:cNvGrpSpPr/>
        <p:nvPr/>
      </p:nvGrpSpPr>
      <p:grpSpPr>
        <a:xfrm>
          <a:off x="0" y="0"/>
          <a:ext cx="0" cy="0"/>
          <a:chOff x="0" y="0"/>
          <a:chExt cx="0" cy="0"/>
        </a:xfrm>
      </p:grpSpPr>
      <p:sp>
        <p:nvSpPr>
          <p:cNvPr id="4668" name="Google Shape;4668;g40a120c017_0_3899: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669" name="Google Shape;4669;g40a120c017_0_3899: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The larger the data set, the more likely the two code blocks will produce a different result. The parallel stream does not search the data sequentially. Consequently, it is possible it will find a different element that meets the criteria first.</a:t>
            </a:r>
            <a:endParaRPr/>
          </a:p>
        </p:txBody>
      </p:sp>
      <p:sp>
        <p:nvSpPr>
          <p:cNvPr id="4670" name="Google Shape;4670;g40a120c017_0_3899: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17 - </a:t>
            </a:r>
            <a:fld id="{00000000-1234-1234-1234-123412341234}" type="slidenum">
              <a:rPr lang="en-US" sz="1100" b="1" i="0" u="none">
                <a:solidFill>
                  <a:srgbClr val="000000"/>
                </a:solidFill>
                <a:latin typeface="Arial"/>
                <a:ea typeface="Arial"/>
                <a:cs typeface="Arial"/>
                <a:sym typeface="Arial"/>
              </a:rPr>
              <a:t>483</a:t>
            </a:fld>
            <a:endParaRPr/>
          </a:p>
        </p:txBody>
      </p:sp>
    </p:spTree>
    <p:extLst>
      <p:ext uri="{BB962C8B-B14F-4D97-AF65-F5344CB8AC3E}">
        <p14:creationId xmlns:p14="http://schemas.microsoft.com/office/powerpoint/2010/main" val="2202019647"/>
      </p:ext>
    </p:extLst>
  </p:cSld>
  <p:clrMapOvr>
    <a:masterClrMapping/>
  </p:clrMapOvr>
</p:notes>
</file>

<file path=ppt/notesSlides/notesSlide4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6"/>
        <p:cNvGrpSpPr/>
        <p:nvPr/>
      </p:nvGrpSpPr>
      <p:grpSpPr>
        <a:xfrm>
          <a:off x="0" y="0"/>
          <a:ext cx="0" cy="0"/>
          <a:chOff x="0" y="0"/>
          <a:chExt cx="0" cy="0"/>
        </a:xfrm>
      </p:grpSpPr>
      <p:sp>
        <p:nvSpPr>
          <p:cNvPr id="4677" name="Google Shape;4677;g40a120c017_0_3906: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678" name="Google Shape;4678;g40a120c017_0_3906: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Reduction is an operation that takes a sequence of input elements and combines them into a single summary result by repeated application of a combining operation. The </a:t>
            </a:r>
            <a:r>
              <a:rPr lang="en-US" sz="1800" b="0" i="0" u="none" strike="noStrike" cap="none">
                <a:latin typeface="Courier New"/>
                <a:ea typeface="Courier New"/>
                <a:cs typeface="Courier New"/>
                <a:sym typeface="Courier New"/>
              </a:rPr>
              <a:t>sum</a:t>
            </a:r>
            <a:r>
              <a:rPr lang="en-US" sz="1800" b="0" i="0" u="none" strike="noStrike" cap="none"/>
              <a:t> method for the </a:t>
            </a:r>
            <a:r>
              <a:rPr lang="en-US" sz="1800" b="0" i="0" u="none" strike="noStrike" cap="none">
                <a:latin typeface="Courier New"/>
                <a:ea typeface="Courier New"/>
                <a:cs typeface="Courier New"/>
                <a:sym typeface="Courier New"/>
              </a:rPr>
              <a:t>Stream</a:t>
            </a:r>
            <a:r>
              <a:rPr lang="en-US" sz="1800" b="0" i="0" u="none" strike="noStrike" cap="none"/>
              <a:t> class is an application of reduction.</a:t>
            </a:r>
            <a:endParaRPr/>
          </a:p>
        </p:txBody>
      </p:sp>
      <p:sp>
        <p:nvSpPr>
          <p:cNvPr id="4679" name="Google Shape;4679;g40a120c017_0_3906: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17 - </a:t>
            </a:r>
            <a:fld id="{00000000-1234-1234-1234-123412341234}" type="slidenum">
              <a:rPr lang="en-US" sz="1100" b="1" i="0" u="none">
                <a:solidFill>
                  <a:srgbClr val="000000"/>
                </a:solidFill>
                <a:latin typeface="Arial"/>
                <a:ea typeface="Arial"/>
                <a:cs typeface="Arial"/>
                <a:sym typeface="Arial"/>
              </a:rPr>
              <a:t>484</a:t>
            </a:fld>
            <a:endParaRPr/>
          </a:p>
        </p:txBody>
      </p:sp>
    </p:spTree>
    <p:extLst>
      <p:ext uri="{BB962C8B-B14F-4D97-AF65-F5344CB8AC3E}">
        <p14:creationId xmlns:p14="http://schemas.microsoft.com/office/powerpoint/2010/main" val="1820092830"/>
      </p:ext>
    </p:extLst>
  </p:cSld>
  <p:clrMapOvr>
    <a:masterClrMapping/>
  </p:clrMapOvr>
</p:notes>
</file>

<file path=ppt/notesSlides/notesSlide4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4"/>
        <p:cNvGrpSpPr/>
        <p:nvPr/>
      </p:nvGrpSpPr>
      <p:grpSpPr>
        <a:xfrm>
          <a:off x="0" y="0"/>
          <a:ext cx="0" cy="0"/>
          <a:chOff x="0" y="0"/>
          <a:chExt cx="0" cy="0"/>
        </a:xfrm>
      </p:grpSpPr>
      <p:sp>
        <p:nvSpPr>
          <p:cNvPr id="4685" name="Google Shape;4685;g40a120c017_0_3912: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686" name="Google Shape;4686;g40a120c017_0_3912: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As the text above points out, a reduction can only be preformed on an associate function. In effect, a function where order does not matter. If the function is not associative, you will get the wrong result.</a:t>
            </a:r>
            <a:endParaRPr/>
          </a:p>
        </p:txBody>
      </p:sp>
      <p:sp>
        <p:nvSpPr>
          <p:cNvPr id="4687" name="Google Shape;4687;g40a120c017_0_3912: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17 - </a:t>
            </a:r>
            <a:fld id="{00000000-1234-1234-1234-123412341234}" type="slidenum">
              <a:rPr lang="en-US" sz="1100" b="1" i="0" u="none">
                <a:solidFill>
                  <a:srgbClr val="000000"/>
                </a:solidFill>
                <a:latin typeface="Arial"/>
                <a:ea typeface="Arial"/>
                <a:cs typeface="Arial"/>
                <a:sym typeface="Arial"/>
              </a:rPr>
              <a:t>485</a:t>
            </a:fld>
            <a:endParaRPr/>
          </a:p>
        </p:txBody>
      </p:sp>
    </p:spTree>
    <p:extLst>
      <p:ext uri="{BB962C8B-B14F-4D97-AF65-F5344CB8AC3E}">
        <p14:creationId xmlns:p14="http://schemas.microsoft.com/office/powerpoint/2010/main" val="890268884"/>
      </p:ext>
    </p:extLst>
  </p:cSld>
  <p:clrMapOvr>
    <a:masterClrMapping/>
  </p:clrMapOvr>
</p:notes>
</file>

<file path=ppt/notesSlides/notesSlide4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2"/>
        <p:cNvGrpSpPr/>
        <p:nvPr/>
      </p:nvGrpSpPr>
      <p:grpSpPr>
        <a:xfrm>
          <a:off x="0" y="0"/>
          <a:ext cx="0" cy="0"/>
          <a:chOff x="0" y="0"/>
          <a:chExt cx="0" cy="0"/>
        </a:xfrm>
      </p:grpSpPr>
      <p:sp>
        <p:nvSpPr>
          <p:cNvPr id="4693" name="Google Shape;4693;g40a120c017_0_3918: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694" name="Google Shape;4694;g40a120c017_0_3918: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Note that the integer value of 0 is passed into the reduce method. This is called the </a:t>
            </a:r>
            <a:r>
              <a:rPr lang="en-US" sz="1800" b="0" i="1" u="none" strike="noStrike" cap="none"/>
              <a:t>identity</a:t>
            </a:r>
            <a:r>
              <a:rPr lang="en-US" sz="1800" b="0" i="0" u="none" strike="noStrike" cap="none"/>
              <a:t> value. It represents the starting value for the reduce function and the default return value if there are no members in the reduction.</a:t>
            </a:r>
            <a:endParaRPr/>
          </a:p>
        </p:txBody>
      </p:sp>
      <p:sp>
        <p:nvSpPr>
          <p:cNvPr id="4695" name="Google Shape;4695;g40a120c017_0_3918: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17 - </a:t>
            </a:r>
            <a:fld id="{00000000-1234-1234-1234-123412341234}" type="slidenum">
              <a:rPr lang="en-US" sz="1100" b="1" i="0" u="none">
                <a:solidFill>
                  <a:srgbClr val="000000"/>
                </a:solidFill>
                <a:latin typeface="Arial"/>
                <a:ea typeface="Arial"/>
                <a:cs typeface="Arial"/>
                <a:sym typeface="Arial"/>
              </a:rPr>
              <a:t>486</a:t>
            </a:fld>
            <a:endParaRPr/>
          </a:p>
        </p:txBody>
      </p:sp>
    </p:spTree>
    <p:extLst>
      <p:ext uri="{BB962C8B-B14F-4D97-AF65-F5344CB8AC3E}">
        <p14:creationId xmlns:p14="http://schemas.microsoft.com/office/powerpoint/2010/main" val="1101998123"/>
      </p:ext>
    </p:extLst>
  </p:cSld>
  <p:clrMapOvr>
    <a:masterClrMapping/>
  </p:clrMapOvr>
</p:notes>
</file>

<file path=ppt/notesSlides/notesSlide4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09"/>
        <p:cNvGrpSpPr/>
        <p:nvPr/>
      </p:nvGrpSpPr>
      <p:grpSpPr>
        <a:xfrm>
          <a:off x="0" y="0"/>
          <a:ext cx="0" cy="0"/>
          <a:chOff x="0" y="0"/>
          <a:chExt cx="0" cy="0"/>
        </a:xfrm>
      </p:grpSpPr>
      <p:sp>
        <p:nvSpPr>
          <p:cNvPr id="4710" name="Google Shape;4710;g40a120c017_0_3933: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711" name="Google Shape;4711;g40a120c017_0_3933: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None/>
            </a:pPr>
            <a:endParaRPr sz="1800" b="0" i="0" u="none" strike="noStrike" cap="none"/>
          </a:p>
        </p:txBody>
      </p:sp>
      <p:sp>
        <p:nvSpPr>
          <p:cNvPr id="4712" name="Google Shape;4712;g40a120c017_0_3933: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17 - </a:t>
            </a:r>
            <a:fld id="{00000000-1234-1234-1234-123412341234}" type="slidenum">
              <a:rPr lang="en-US" sz="1100" b="1" i="0" u="none">
                <a:solidFill>
                  <a:srgbClr val="000000"/>
                </a:solidFill>
                <a:latin typeface="Arial"/>
                <a:ea typeface="Arial"/>
                <a:cs typeface="Arial"/>
                <a:sym typeface="Arial"/>
              </a:rPr>
              <a:t>487</a:t>
            </a:fld>
            <a:endParaRPr/>
          </a:p>
        </p:txBody>
      </p:sp>
    </p:spTree>
    <p:extLst>
      <p:ext uri="{BB962C8B-B14F-4D97-AF65-F5344CB8AC3E}">
        <p14:creationId xmlns:p14="http://schemas.microsoft.com/office/powerpoint/2010/main" val="859496144"/>
      </p:ext>
    </p:extLst>
  </p:cSld>
  <p:clrMapOvr>
    <a:masterClrMapping/>
  </p:clrMapOvr>
</p:notes>
</file>

<file path=ppt/notesSlides/notesSlide4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25"/>
        <p:cNvGrpSpPr/>
        <p:nvPr/>
      </p:nvGrpSpPr>
      <p:grpSpPr>
        <a:xfrm>
          <a:off x="0" y="0"/>
          <a:ext cx="0" cy="0"/>
          <a:chOff x="0" y="0"/>
          <a:chExt cx="0" cy="0"/>
        </a:xfrm>
      </p:grpSpPr>
      <p:sp>
        <p:nvSpPr>
          <p:cNvPr id="4726" name="Google Shape;4726;g40a120c017_0_3947: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727" name="Google Shape;4727;g40a120c017_0_3947: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None/>
            </a:pPr>
            <a:endParaRPr sz="1800" b="0" i="0" u="none" strike="noStrike" cap="none"/>
          </a:p>
        </p:txBody>
      </p:sp>
      <p:sp>
        <p:nvSpPr>
          <p:cNvPr id="4728" name="Google Shape;4728;g40a120c017_0_3947: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17 - </a:t>
            </a:r>
            <a:fld id="{00000000-1234-1234-1234-123412341234}" type="slidenum">
              <a:rPr lang="en-US" sz="1100" b="1" i="0" u="none">
                <a:solidFill>
                  <a:srgbClr val="000000"/>
                </a:solidFill>
                <a:latin typeface="Arial"/>
                <a:ea typeface="Arial"/>
                <a:cs typeface="Arial"/>
                <a:sym typeface="Arial"/>
              </a:rPr>
              <a:t>488</a:t>
            </a:fld>
            <a:endParaRPr/>
          </a:p>
        </p:txBody>
      </p:sp>
    </p:spTree>
    <p:extLst>
      <p:ext uri="{BB962C8B-B14F-4D97-AF65-F5344CB8AC3E}">
        <p14:creationId xmlns:p14="http://schemas.microsoft.com/office/powerpoint/2010/main" val="2021060949"/>
      </p:ext>
    </p:extLst>
  </p:cSld>
  <p:clrMapOvr>
    <a:masterClrMapping/>
  </p:clrMapOvr>
</p:notes>
</file>

<file path=ppt/notesSlides/notesSlide4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0"/>
        <p:cNvGrpSpPr/>
        <p:nvPr/>
      </p:nvGrpSpPr>
      <p:grpSpPr>
        <a:xfrm>
          <a:off x="0" y="0"/>
          <a:ext cx="0" cy="0"/>
          <a:chOff x="0" y="0"/>
          <a:chExt cx="0" cy="0"/>
        </a:xfrm>
      </p:grpSpPr>
      <p:sp>
        <p:nvSpPr>
          <p:cNvPr id="4741" name="Google Shape;4741;g40a120c017_0_3960: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742" name="Google Shape;4742;g40a120c017_0_3960: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None/>
            </a:pPr>
            <a:endParaRPr sz="1800" b="0" i="0" u="none" strike="noStrike" cap="none"/>
          </a:p>
        </p:txBody>
      </p:sp>
      <p:sp>
        <p:nvSpPr>
          <p:cNvPr id="4743" name="Google Shape;4743;g40a120c017_0_3960: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17 - </a:t>
            </a:r>
            <a:fld id="{00000000-1234-1234-1234-123412341234}" type="slidenum">
              <a:rPr lang="en-US" sz="1100" b="1" i="0" u="none">
                <a:solidFill>
                  <a:srgbClr val="000000"/>
                </a:solidFill>
                <a:latin typeface="Arial"/>
                <a:ea typeface="Arial"/>
                <a:cs typeface="Arial"/>
                <a:sym typeface="Arial"/>
              </a:rPr>
              <a:t>489</a:t>
            </a:fld>
            <a:endParaRPr/>
          </a:p>
        </p:txBody>
      </p:sp>
    </p:spTree>
    <p:extLst>
      <p:ext uri="{BB962C8B-B14F-4D97-AF65-F5344CB8AC3E}">
        <p14:creationId xmlns:p14="http://schemas.microsoft.com/office/powerpoint/2010/main" val="131522527"/>
      </p:ext>
    </p:extLst>
  </p:cSld>
  <p:clrMapOvr>
    <a:masterClrMapping/>
  </p:clrMapOvr>
</p:notes>
</file>

<file path=ppt/notesSlides/notesSlide4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4"/>
        <p:cNvGrpSpPr/>
        <p:nvPr/>
      </p:nvGrpSpPr>
      <p:grpSpPr>
        <a:xfrm>
          <a:off x="0" y="0"/>
          <a:ext cx="0" cy="0"/>
          <a:chOff x="0" y="0"/>
          <a:chExt cx="0" cy="0"/>
        </a:xfrm>
      </p:grpSpPr>
      <p:sp>
        <p:nvSpPr>
          <p:cNvPr id="4755" name="Google Shape;4755;g40a120c017_0_3972: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756" name="Google Shape;4756;g40a120c017_0_3972: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None/>
            </a:pPr>
            <a:endParaRPr sz="1800" b="0" i="0" u="none" strike="noStrike" cap="none"/>
          </a:p>
        </p:txBody>
      </p:sp>
      <p:sp>
        <p:nvSpPr>
          <p:cNvPr id="4757" name="Google Shape;4757;g40a120c017_0_3972: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17 - </a:t>
            </a:r>
            <a:fld id="{00000000-1234-1234-1234-123412341234}" type="slidenum">
              <a:rPr lang="en-US" sz="1100" b="1" i="0" u="none">
                <a:solidFill>
                  <a:srgbClr val="000000"/>
                </a:solidFill>
                <a:latin typeface="Arial"/>
                <a:ea typeface="Arial"/>
                <a:cs typeface="Arial"/>
                <a:sym typeface="Arial"/>
              </a:rPr>
              <a:t>490</a:t>
            </a:fld>
            <a:endParaRPr/>
          </a:p>
        </p:txBody>
      </p:sp>
    </p:spTree>
    <p:extLst>
      <p:ext uri="{BB962C8B-B14F-4D97-AF65-F5344CB8AC3E}">
        <p14:creationId xmlns:p14="http://schemas.microsoft.com/office/powerpoint/2010/main" val="276318644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p31: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79" name="Google Shape;379;p31:notes"/>
          <p:cNvSpPr txBox="1">
            <a:spLocks noGrp="1"/>
          </p:cNvSpPr>
          <p:nvPr>
            <p:ph type="body" idx="1"/>
          </p:nvPr>
        </p:nvSpPr>
        <p:spPr>
          <a:xfrm>
            <a:off x="547687" y="5278437"/>
            <a:ext cx="5942012" cy="3198812"/>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On line 6, a new </a:t>
            </a:r>
            <a:r>
              <a:rPr lang="en-US" sz="1800" b="0" i="0" u="none" strike="noStrike" cap="none">
                <a:latin typeface="Courier New"/>
                <a:ea typeface="Courier New"/>
                <a:cs typeface="Courier New"/>
                <a:sym typeface="Courier New"/>
              </a:rPr>
              <a:t>Employee</a:t>
            </a:r>
            <a:r>
              <a:rPr lang="en-US" sz="1800" b="0" i="0" u="none" strike="noStrike" cap="none"/>
              <a:t> object is created and the reference to that object is assigned to the variable </a:t>
            </a:r>
            <a:r>
              <a:rPr lang="en-US" sz="1800" b="0" i="0" u="none" strike="noStrike" cap="none">
                <a:latin typeface="Courier New"/>
                <a:ea typeface="Courier New"/>
                <a:cs typeface="Courier New"/>
                <a:sym typeface="Courier New"/>
              </a:rPr>
              <a:t>x</a:t>
            </a:r>
            <a:r>
              <a:rPr lang="en-US" sz="1800" b="0" i="0" u="none" strike="noStrike" cap="none"/>
              <a:t>. The </a:t>
            </a:r>
            <a:r>
              <a:rPr lang="en-US" sz="1800" b="0" i="0" u="none" strike="noStrike" cap="none">
                <a:latin typeface="Courier New"/>
                <a:ea typeface="Courier New"/>
                <a:cs typeface="Courier New"/>
                <a:sym typeface="Courier New"/>
              </a:rPr>
              <a:t>salary</a:t>
            </a:r>
            <a:r>
              <a:rPr lang="en-US" sz="1800" b="0" i="0" u="none" strike="noStrike" cap="none"/>
              <a:t> field is set to </a:t>
            </a:r>
            <a:r>
              <a:rPr lang="en-US" sz="1800" b="0" i="0" u="none" strike="noStrike" cap="none">
                <a:latin typeface="Courier New"/>
                <a:ea typeface="Courier New"/>
                <a:cs typeface="Courier New"/>
                <a:sym typeface="Courier New"/>
              </a:rPr>
              <a:t>120_000</a:t>
            </a:r>
            <a:r>
              <a:rPr lang="en-US" sz="1800" b="0" i="0" u="none" strike="noStrike" cap="none"/>
              <a:t> on line 8. </a:t>
            </a:r>
            <a:endParaRPr/>
          </a:p>
          <a:p>
            <a:pPr marL="0" marR="0" lvl="1" indent="0" algn="l" rtl="0">
              <a:spcBef>
                <a:spcPts val="0"/>
              </a:spcBef>
              <a:spcAft>
                <a:spcPts val="0"/>
              </a:spcAft>
              <a:buSzPts val="1800"/>
              <a:buFont typeface="Arial"/>
              <a:buNone/>
            </a:pPr>
            <a:r>
              <a:rPr lang="en-US" sz="1800" b="0" i="0" u="none" strike="noStrike" cap="none"/>
              <a:t>On line 9, the reference to </a:t>
            </a:r>
            <a:r>
              <a:rPr lang="en-US" sz="1800" b="0" i="0" u="none" strike="noStrike" cap="none">
                <a:latin typeface="Courier New"/>
                <a:ea typeface="Courier New"/>
                <a:cs typeface="Courier New"/>
                <a:sym typeface="Courier New"/>
              </a:rPr>
              <a:t>x</a:t>
            </a:r>
            <a:r>
              <a:rPr lang="en-US" sz="1800" b="0" i="0" u="none" strike="noStrike" cap="none"/>
              <a:t> is passed to the </a:t>
            </a:r>
            <a:r>
              <a:rPr lang="en-US" sz="1800" b="0" i="0" u="none" strike="noStrike" cap="none">
                <a:latin typeface="Courier New"/>
                <a:ea typeface="Courier New"/>
                <a:cs typeface="Courier New"/>
                <a:sym typeface="Courier New"/>
              </a:rPr>
              <a:t>foo</a:t>
            </a:r>
            <a:r>
              <a:rPr lang="en-US" sz="1800" b="0" i="0" u="none" strike="noStrike" cap="none"/>
              <a:t> method.</a:t>
            </a:r>
            <a:endParaRPr/>
          </a:p>
          <a:p>
            <a:pPr marL="0" marR="0" lvl="1" indent="0" algn="l" rtl="0">
              <a:spcBef>
                <a:spcPts val="0"/>
              </a:spcBef>
              <a:spcAft>
                <a:spcPts val="0"/>
              </a:spcAft>
              <a:buSzPts val="1800"/>
              <a:buFont typeface="Arial"/>
              <a:buNone/>
            </a:pPr>
            <a:r>
              <a:rPr lang="en-US" sz="1800" b="0" i="0" u="none" strike="noStrike" cap="none"/>
              <a:t>Line 15 of the </a:t>
            </a:r>
            <a:r>
              <a:rPr lang="en-US" sz="1800" b="0" i="0" u="none" strike="noStrike" cap="none">
                <a:latin typeface="Courier New"/>
                <a:ea typeface="Courier New"/>
                <a:cs typeface="Courier New"/>
                <a:sym typeface="Courier New"/>
              </a:rPr>
              <a:t>foo</a:t>
            </a:r>
            <a:r>
              <a:rPr lang="en-US" sz="1800" b="0" i="0" u="none" strike="noStrike" cap="none"/>
              <a:t> method sets the </a:t>
            </a:r>
            <a:r>
              <a:rPr lang="en-US" sz="1800" b="0" i="0" u="none" strike="noStrike" cap="none">
                <a:latin typeface="Courier New"/>
                <a:ea typeface="Courier New"/>
                <a:cs typeface="Courier New"/>
                <a:sym typeface="Courier New"/>
              </a:rPr>
              <a:t>salary</a:t>
            </a:r>
            <a:r>
              <a:rPr lang="en-US" sz="1800" b="0" i="0" u="none" strike="noStrike" cap="none"/>
              <a:t> value of </a:t>
            </a:r>
            <a:r>
              <a:rPr lang="en-US" sz="1800" b="0" i="0" u="none" strike="noStrike" cap="none">
                <a:latin typeface="Courier New"/>
                <a:ea typeface="Courier New"/>
                <a:cs typeface="Courier New"/>
                <a:sym typeface="Courier New"/>
              </a:rPr>
              <a:t>e</a:t>
            </a:r>
            <a:r>
              <a:rPr lang="en-US" sz="1800" b="0" i="0" u="none" strike="noStrike" cap="none"/>
              <a:t> to </a:t>
            </a:r>
            <a:r>
              <a:rPr lang="en-US" sz="1800" b="0" i="0" u="none" strike="noStrike" cap="none">
                <a:latin typeface="Courier New"/>
                <a:ea typeface="Courier New"/>
                <a:cs typeface="Courier New"/>
                <a:sym typeface="Courier New"/>
              </a:rPr>
              <a:t>130_000</a:t>
            </a:r>
            <a:r>
              <a:rPr lang="en-US" sz="1800" b="0" i="0" u="none" strike="noStrike" cap="none"/>
              <a:t>. Because </a:t>
            </a:r>
            <a:r>
              <a:rPr lang="en-US" sz="1800" b="0" i="0" u="none" strike="noStrike" cap="none">
                <a:latin typeface="Courier New"/>
                <a:ea typeface="Courier New"/>
                <a:cs typeface="Courier New"/>
                <a:sym typeface="Courier New"/>
              </a:rPr>
              <a:t>e</a:t>
            </a:r>
            <a:r>
              <a:rPr lang="en-US" sz="1800" b="0" i="0" u="none" strike="noStrike" cap="none"/>
              <a:t> refers to the same reference as </a:t>
            </a:r>
            <a:r>
              <a:rPr lang="en-US" sz="1800" b="0" i="0" u="none" strike="noStrike" cap="none">
                <a:latin typeface="Courier New"/>
                <a:ea typeface="Courier New"/>
                <a:cs typeface="Courier New"/>
                <a:sym typeface="Courier New"/>
              </a:rPr>
              <a:t>x</a:t>
            </a:r>
            <a:r>
              <a:rPr lang="en-US" sz="1800" b="0" i="0" u="none" strike="noStrike" cap="none"/>
              <a:t>, the </a:t>
            </a:r>
            <a:r>
              <a:rPr lang="en-US" sz="1800" b="0" i="0" u="none" strike="noStrike" cap="none">
                <a:latin typeface="Courier New"/>
                <a:ea typeface="Courier New"/>
                <a:cs typeface="Courier New"/>
                <a:sym typeface="Courier New"/>
              </a:rPr>
              <a:t>salary</a:t>
            </a:r>
            <a:r>
              <a:rPr lang="en-US" sz="1800" b="0" i="0" u="none" strike="noStrike" cap="none"/>
              <a:t> value for </a:t>
            </a:r>
            <a:r>
              <a:rPr lang="en-US" sz="1800" b="0" i="0" u="none" strike="noStrike" cap="none">
                <a:latin typeface="Courier New"/>
                <a:ea typeface="Courier New"/>
                <a:cs typeface="Courier New"/>
                <a:sym typeface="Courier New"/>
              </a:rPr>
              <a:t>x</a:t>
            </a:r>
            <a:r>
              <a:rPr lang="en-US" sz="1800" b="0" i="0" u="none" strike="noStrike" cap="none"/>
              <a:t> is now </a:t>
            </a:r>
            <a:r>
              <a:rPr lang="en-US" sz="1800" b="0" i="0" u="none" strike="noStrike" cap="none">
                <a:latin typeface="Courier New"/>
                <a:ea typeface="Courier New"/>
                <a:cs typeface="Courier New"/>
                <a:sym typeface="Courier New"/>
              </a:rPr>
              <a:t>130_000</a:t>
            </a:r>
            <a:r>
              <a:rPr lang="en-US" sz="1800" b="0" i="0" u="none" strike="noStrike" cap="none"/>
              <a:t>. </a:t>
            </a:r>
            <a:endParaRPr/>
          </a:p>
          <a:p>
            <a:pPr marL="0" marR="0" lvl="1" indent="0" algn="l" rtl="0">
              <a:spcBef>
                <a:spcPts val="0"/>
              </a:spcBef>
              <a:spcAft>
                <a:spcPts val="0"/>
              </a:spcAft>
              <a:buSzPts val="1800"/>
              <a:buFont typeface="Arial"/>
              <a:buNone/>
            </a:pPr>
            <a:r>
              <a:rPr lang="en-US" sz="1800" b="0" i="0" u="none" strike="noStrike" cap="none"/>
              <a:t>Line 16 creates a new </a:t>
            </a:r>
            <a:r>
              <a:rPr lang="en-US" sz="1800" b="0" i="0" u="none" strike="noStrike" cap="none">
                <a:latin typeface="Courier New"/>
                <a:ea typeface="Courier New"/>
                <a:cs typeface="Courier New"/>
                <a:sym typeface="Courier New"/>
              </a:rPr>
              <a:t>Employee</a:t>
            </a:r>
            <a:r>
              <a:rPr lang="en-US" sz="1800" b="0" i="0" u="none" strike="noStrike" cap="none"/>
              <a:t> object that changes the reference held in </a:t>
            </a:r>
            <a:r>
              <a:rPr lang="en-US" sz="1800" b="0" i="0" u="none" strike="noStrike" cap="none">
                <a:latin typeface="Courier New"/>
                <a:ea typeface="Courier New"/>
                <a:cs typeface="Courier New"/>
                <a:sym typeface="Courier New"/>
              </a:rPr>
              <a:t>e</a:t>
            </a:r>
            <a:r>
              <a:rPr lang="en-US" sz="1800" b="0" i="0" u="none" strike="noStrike" cap="none"/>
              <a:t>. Now </a:t>
            </a:r>
            <a:r>
              <a:rPr lang="en-US" sz="1800" b="0" i="0" u="none" strike="noStrike" cap="none">
                <a:latin typeface="Courier New"/>
                <a:ea typeface="Courier New"/>
                <a:cs typeface="Courier New"/>
                <a:sym typeface="Courier New"/>
              </a:rPr>
              <a:t>x</a:t>
            </a:r>
            <a:r>
              <a:rPr lang="en-US" sz="1800" b="0" i="0" u="none" strike="noStrike" cap="none"/>
              <a:t> is no longer referred to in the </a:t>
            </a:r>
            <a:r>
              <a:rPr lang="en-US" sz="1800" b="0" i="0" u="none" strike="noStrike" cap="none">
                <a:latin typeface="Courier New"/>
                <a:ea typeface="Courier New"/>
                <a:cs typeface="Courier New"/>
                <a:sym typeface="Courier New"/>
              </a:rPr>
              <a:t>foo</a:t>
            </a:r>
            <a:r>
              <a:rPr lang="en-US" sz="1800" b="0" i="0" u="none" strike="noStrike" cap="none"/>
              <a:t> method.</a:t>
            </a:r>
            <a:endParaRPr/>
          </a:p>
          <a:p>
            <a:pPr marL="0" marR="0" lvl="1" indent="0" algn="l" rtl="0">
              <a:spcBef>
                <a:spcPts val="0"/>
              </a:spcBef>
              <a:spcAft>
                <a:spcPts val="0"/>
              </a:spcAft>
              <a:buSzPts val="1800"/>
              <a:buFont typeface="Arial"/>
              <a:buNone/>
            </a:pPr>
            <a:r>
              <a:rPr lang="en-US" sz="1800" b="0" i="0" u="none" strike="noStrike" cap="none"/>
              <a:t>Line 17 set the </a:t>
            </a:r>
            <a:r>
              <a:rPr lang="en-US" sz="1800" b="0" i="0" u="none" strike="noStrike" cap="none">
                <a:latin typeface="Courier New"/>
                <a:ea typeface="Courier New"/>
                <a:cs typeface="Courier New"/>
                <a:sym typeface="Courier New"/>
              </a:rPr>
              <a:t>salary</a:t>
            </a:r>
            <a:r>
              <a:rPr lang="en-US" sz="1800" b="0" i="0" u="none" strike="noStrike" cap="none"/>
              <a:t> field, but </a:t>
            </a:r>
            <a:r>
              <a:rPr lang="en-US" sz="1800" b="0" i="0" u="none" strike="noStrike" cap="none">
                <a:latin typeface="Courier New"/>
                <a:ea typeface="Courier New"/>
                <a:cs typeface="Courier New"/>
                <a:sym typeface="Courier New"/>
              </a:rPr>
              <a:t>x</a:t>
            </a:r>
            <a:r>
              <a:rPr lang="en-US" sz="1800" b="0" i="0" u="none" strike="noStrike" cap="none"/>
              <a:t> is unaffected as </a:t>
            </a:r>
            <a:r>
              <a:rPr lang="en-US" sz="1800" b="0" i="0" u="none" strike="noStrike" cap="none">
                <a:latin typeface="Courier New"/>
                <a:ea typeface="Courier New"/>
                <a:cs typeface="Courier New"/>
                <a:sym typeface="Courier New"/>
              </a:rPr>
              <a:t>e</a:t>
            </a:r>
            <a:r>
              <a:rPr lang="en-US" sz="1800" b="0" i="0" u="none" strike="noStrike" cap="none"/>
              <a:t> no longer holds a reference to </a:t>
            </a:r>
            <a:r>
              <a:rPr lang="en-US" sz="1800" b="0" i="0" u="none" strike="noStrike" cap="none">
                <a:latin typeface="Courier New"/>
                <a:ea typeface="Courier New"/>
                <a:cs typeface="Courier New"/>
                <a:sym typeface="Courier New"/>
              </a:rPr>
              <a:t>x</a:t>
            </a:r>
            <a:r>
              <a:rPr lang="en-US" sz="1800" b="0" i="0" u="none" strike="noStrike" cap="none"/>
              <a:t>.</a:t>
            </a:r>
            <a:endParaRPr/>
          </a:p>
          <a:p>
            <a:pPr marL="0" marR="0" lvl="1" indent="0" algn="l" rtl="0">
              <a:spcBef>
                <a:spcPts val="0"/>
              </a:spcBef>
              <a:spcAft>
                <a:spcPts val="0"/>
              </a:spcAft>
              <a:buSzPts val="1800"/>
              <a:buFont typeface="Arial"/>
              <a:buNone/>
            </a:pPr>
            <a:r>
              <a:rPr lang="en-US" sz="1800" b="0" i="0" u="none" strike="noStrike" cap="none"/>
              <a:t>The output from the program is:</a:t>
            </a:r>
            <a:br>
              <a:rPr lang="en-US" sz="1800" b="0" i="0" u="none" strike="noStrike" cap="none"/>
            </a:br>
            <a:r>
              <a:rPr lang="en-US" sz="1800" b="0" i="0" u="none" strike="noStrike" cap="none">
                <a:latin typeface="Courier New"/>
                <a:ea typeface="Courier New"/>
                <a:cs typeface="Courier New"/>
                <a:sym typeface="Courier New"/>
              </a:rPr>
              <a:t>Employee salary: 130000.0</a:t>
            </a:r>
            <a:endParaRPr/>
          </a:p>
        </p:txBody>
      </p:sp>
      <p:sp>
        <p:nvSpPr>
          <p:cNvPr id="380" name="Google Shape;380;p31:notes"/>
          <p:cNvSpPr txBox="1"/>
          <p:nvPr/>
        </p:nvSpPr>
        <p:spPr>
          <a:xfrm>
            <a:off x="457200" y="8791575"/>
            <a:ext cx="607695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2 - </a:t>
            </a:r>
            <a:fld id="{00000000-1234-1234-1234-123412341234}" type="slidenum">
              <a:rPr lang="en-US" sz="1100" b="1" i="0" u="none">
                <a:solidFill>
                  <a:srgbClr val="000000"/>
                </a:solidFill>
                <a:latin typeface="Arial"/>
                <a:ea typeface="Arial"/>
                <a:cs typeface="Arial"/>
                <a:sym typeface="Arial"/>
              </a:rPr>
              <a:t>50</a:t>
            </a:fld>
            <a:endParaRPr/>
          </a:p>
        </p:txBody>
      </p:sp>
    </p:spTree>
    <p:extLst>
      <p:ext uri="{BB962C8B-B14F-4D97-AF65-F5344CB8AC3E}">
        <p14:creationId xmlns:p14="http://schemas.microsoft.com/office/powerpoint/2010/main" val="4283606845"/>
      </p:ext>
    </p:extLst>
  </p:cSld>
  <p:clrMapOvr>
    <a:masterClrMapping/>
  </p:clrMapOvr>
</p:notes>
</file>

<file path=ppt/notesSlides/notesSlide4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7"/>
        <p:cNvGrpSpPr/>
        <p:nvPr/>
      </p:nvGrpSpPr>
      <p:grpSpPr>
        <a:xfrm>
          <a:off x="0" y="0"/>
          <a:ext cx="0" cy="0"/>
          <a:chOff x="0" y="0"/>
          <a:chExt cx="0" cy="0"/>
        </a:xfrm>
      </p:grpSpPr>
      <p:sp>
        <p:nvSpPr>
          <p:cNvPr id="4768" name="Google Shape;4768;g40a120c017_0_3983: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769" name="Google Shape;4769;g40a120c017_0_3983: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None/>
            </a:pPr>
            <a:endParaRPr sz="1800" b="0" i="0" u="none" strike="noStrike" cap="none"/>
          </a:p>
        </p:txBody>
      </p:sp>
      <p:sp>
        <p:nvSpPr>
          <p:cNvPr id="4770" name="Google Shape;4770;g40a120c017_0_3983: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17 - </a:t>
            </a:r>
            <a:fld id="{00000000-1234-1234-1234-123412341234}" type="slidenum">
              <a:rPr lang="en-US" sz="1100" b="1" i="0" u="none">
                <a:solidFill>
                  <a:srgbClr val="000000"/>
                </a:solidFill>
                <a:latin typeface="Arial"/>
                <a:ea typeface="Arial"/>
                <a:cs typeface="Arial"/>
                <a:sym typeface="Arial"/>
              </a:rPr>
              <a:t>491</a:t>
            </a:fld>
            <a:endParaRPr/>
          </a:p>
        </p:txBody>
      </p:sp>
    </p:spTree>
    <p:extLst>
      <p:ext uri="{BB962C8B-B14F-4D97-AF65-F5344CB8AC3E}">
        <p14:creationId xmlns:p14="http://schemas.microsoft.com/office/powerpoint/2010/main" val="2293531807"/>
      </p:ext>
    </p:extLst>
  </p:cSld>
  <p:clrMapOvr>
    <a:masterClrMapping/>
  </p:clrMapOvr>
</p:notes>
</file>

<file path=ppt/notesSlides/notesSlide4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9"/>
        <p:cNvGrpSpPr/>
        <p:nvPr/>
      </p:nvGrpSpPr>
      <p:grpSpPr>
        <a:xfrm>
          <a:off x="0" y="0"/>
          <a:ext cx="0" cy="0"/>
          <a:chOff x="0" y="0"/>
          <a:chExt cx="0" cy="0"/>
        </a:xfrm>
      </p:grpSpPr>
      <p:sp>
        <p:nvSpPr>
          <p:cNvPr id="4780" name="Google Shape;4780;g40a120c017_0_3993: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781" name="Google Shape;4781;g40a120c017_0_3993: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This picture shows how the sum is first decomposed into smaller steps. The results are then combined to produce a result.</a:t>
            </a:r>
            <a:endParaRPr/>
          </a:p>
        </p:txBody>
      </p:sp>
      <p:sp>
        <p:nvSpPr>
          <p:cNvPr id="4782" name="Google Shape;4782;g40a120c017_0_3993: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17 - </a:t>
            </a:r>
            <a:fld id="{00000000-1234-1234-1234-123412341234}" type="slidenum">
              <a:rPr lang="en-US" sz="1100" b="1" i="0" u="none">
                <a:solidFill>
                  <a:srgbClr val="000000"/>
                </a:solidFill>
                <a:latin typeface="Arial"/>
                <a:ea typeface="Arial"/>
                <a:cs typeface="Arial"/>
                <a:sym typeface="Arial"/>
              </a:rPr>
              <a:t>492</a:t>
            </a:fld>
            <a:endParaRPr/>
          </a:p>
        </p:txBody>
      </p:sp>
    </p:spTree>
    <p:extLst>
      <p:ext uri="{BB962C8B-B14F-4D97-AF65-F5344CB8AC3E}">
        <p14:creationId xmlns:p14="http://schemas.microsoft.com/office/powerpoint/2010/main" val="692372727"/>
      </p:ext>
    </p:extLst>
  </p:cSld>
  <p:clrMapOvr>
    <a:masterClrMapping/>
  </p:clrMapOvr>
</p:notes>
</file>

<file path=ppt/notesSlides/notesSlide4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01"/>
        <p:cNvGrpSpPr/>
        <p:nvPr/>
      </p:nvGrpSpPr>
      <p:grpSpPr>
        <a:xfrm>
          <a:off x="0" y="0"/>
          <a:ext cx="0" cy="0"/>
          <a:chOff x="0" y="0"/>
          <a:chExt cx="0" cy="0"/>
        </a:xfrm>
      </p:grpSpPr>
      <p:sp>
        <p:nvSpPr>
          <p:cNvPr id="4802" name="Google Shape;4802;g40a120c017_0_4013: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803" name="Google Shape;4803;g40a120c017_0_4013: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In the steps that follow, the data set above is summed. The steps of decomposition and then combination are shown in detail. Note that for this operation, the order of operations does not matter.</a:t>
            </a:r>
            <a:endParaRPr/>
          </a:p>
        </p:txBody>
      </p:sp>
      <p:sp>
        <p:nvSpPr>
          <p:cNvPr id="4804" name="Google Shape;4804;g40a120c017_0_4013: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17 - </a:t>
            </a:r>
            <a:fld id="{00000000-1234-1234-1234-123412341234}" type="slidenum">
              <a:rPr lang="en-US" sz="1100" b="1" i="0" u="none">
                <a:solidFill>
                  <a:srgbClr val="000000"/>
                </a:solidFill>
                <a:latin typeface="Arial"/>
                <a:ea typeface="Arial"/>
                <a:cs typeface="Arial"/>
                <a:sym typeface="Arial"/>
              </a:rPr>
              <a:t>493</a:t>
            </a:fld>
            <a:endParaRPr/>
          </a:p>
        </p:txBody>
      </p:sp>
    </p:spTree>
    <p:extLst>
      <p:ext uri="{BB962C8B-B14F-4D97-AF65-F5344CB8AC3E}">
        <p14:creationId xmlns:p14="http://schemas.microsoft.com/office/powerpoint/2010/main" val="1651279637"/>
      </p:ext>
    </p:extLst>
  </p:cSld>
  <p:clrMapOvr>
    <a:masterClrMapping/>
  </p:clrMapOvr>
</p:notes>
</file>

<file path=ppt/notesSlides/notesSlide4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8"/>
        <p:cNvGrpSpPr/>
        <p:nvPr/>
      </p:nvGrpSpPr>
      <p:grpSpPr>
        <a:xfrm>
          <a:off x="0" y="0"/>
          <a:ext cx="0" cy="0"/>
          <a:chOff x="0" y="0"/>
          <a:chExt cx="0" cy="0"/>
        </a:xfrm>
      </p:grpSpPr>
      <p:sp>
        <p:nvSpPr>
          <p:cNvPr id="4819" name="Google Shape;4819;g40a120c017_0_4028: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820" name="Google Shape;4820;g40a120c017_0_4028: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None/>
            </a:pPr>
            <a:endParaRPr sz="1800" b="0" i="0" u="none" strike="noStrike" cap="none"/>
          </a:p>
        </p:txBody>
      </p:sp>
      <p:sp>
        <p:nvSpPr>
          <p:cNvPr id="4821" name="Google Shape;4821;g40a120c017_0_4028: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17 - </a:t>
            </a:r>
            <a:fld id="{00000000-1234-1234-1234-123412341234}" type="slidenum">
              <a:rPr lang="en-US" sz="1100" b="1" i="0" u="none">
                <a:solidFill>
                  <a:srgbClr val="000000"/>
                </a:solidFill>
                <a:latin typeface="Arial"/>
                <a:ea typeface="Arial"/>
                <a:cs typeface="Arial"/>
                <a:sym typeface="Arial"/>
              </a:rPr>
              <a:t>494</a:t>
            </a:fld>
            <a:endParaRPr/>
          </a:p>
        </p:txBody>
      </p:sp>
    </p:spTree>
    <p:extLst>
      <p:ext uri="{BB962C8B-B14F-4D97-AF65-F5344CB8AC3E}">
        <p14:creationId xmlns:p14="http://schemas.microsoft.com/office/powerpoint/2010/main" val="1249338596"/>
      </p:ext>
    </p:extLst>
  </p:cSld>
  <p:clrMapOvr>
    <a:masterClrMapping/>
  </p:clrMapOvr>
</p:notes>
</file>

<file path=ppt/notesSlides/notesSlide4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0"/>
        <p:cNvGrpSpPr/>
        <p:nvPr/>
      </p:nvGrpSpPr>
      <p:grpSpPr>
        <a:xfrm>
          <a:off x="0" y="0"/>
          <a:ext cx="0" cy="0"/>
          <a:chOff x="0" y="0"/>
          <a:chExt cx="0" cy="0"/>
        </a:xfrm>
      </p:grpSpPr>
      <p:sp>
        <p:nvSpPr>
          <p:cNvPr id="4841" name="Google Shape;4841;g40a120c017_0_4048: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842" name="Google Shape;4842;g40a120c017_0_4048: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None/>
            </a:pPr>
            <a:endParaRPr sz="1800" b="0" i="0" u="none" strike="noStrike" cap="none"/>
          </a:p>
        </p:txBody>
      </p:sp>
      <p:sp>
        <p:nvSpPr>
          <p:cNvPr id="4843" name="Google Shape;4843;g40a120c017_0_4048: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17 - </a:t>
            </a:r>
            <a:fld id="{00000000-1234-1234-1234-123412341234}" type="slidenum">
              <a:rPr lang="en-US" sz="1100" b="1" i="0" u="none">
                <a:solidFill>
                  <a:srgbClr val="000000"/>
                </a:solidFill>
                <a:latin typeface="Arial"/>
                <a:ea typeface="Arial"/>
                <a:cs typeface="Arial"/>
                <a:sym typeface="Arial"/>
              </a:rPr>
              <a:t>495</a:t>
            </a:fld>
            <a:endParaRPr/>
          </a:p>
        </p:txBody>
      </p:sp>
    </p:spTree>
    <p:extLst>
      <p:ext uri="{BB962C8B-B14F-4D97-AF65-F5344CB8AC3E}">
        <p14:creationId xmlns:p14="http://schemas.microsoft.com/office/powerpoint/2010/main" val="1550122563"/>
      </p:ext>
    </p:extLst>
  </p:cSld>
  <p:clrMapOvr>
    <a:masterClrMapping/>
  </p:clrMapOvr>
</p:notes>
</file>

<file path=ppt/notesSlides/notesSlide4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0"/>
        <p:cNvGrpSpPr/>
        <p:nvPr/>
      </p:nvGrpSpPr>
      <p:grpSpPr>
        <a:xfrm>
          <a:off x="0" y="0"/>
          <a:ext cx="0" cy="0"/>
          <a:chOff x="0" y="0"/>
          <a:chExt cx="0" cy="0"/>
        </a:xfrm>
      </p:grpSpPr>
      <p:sp>
        <p:nvSpPr>
          <p:cNvPr id="4871" name="Google Shape;4871;g40a120c017_0_4076: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872" name="Google Shape;4872;g40a120c017_0_4076: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None/>
            </a:pPr>
            <a:endParaRPr sz="1800" b="0" i="0" u="none" strike="noStrike" cap="none"/>
          </a:p>
        </p:txBody>
      </p:sp>
      <p:sp>
        <p:nvSpPr>
          <p:cNvPr id="4873" name="Google Shape;4873;g40a120c017_0_4076: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17 - </a:t>
            </a:r>
            <a:fld id="{00000000-1234-1234-1234-123412341234}" type="slidenum">
              <a:rPr lang="en-US" sz="1100" b="1" i="0" u="none">
                <a:solidFill>
                  <a:srgbClr val="000000"/>
                </a:solidFill>
                <a:latin typeface="Arial"/>
                <a:ea typeface="Arial"/>
                <a:cs typeface="Arial"/>
                <a:sym typeface="Arial"/>
              </a:rPr>
              <a:t>496</a:t>
            </a:fld>
            <a:endParaRPr/>
          </a:p>
        </p:txBody>
      </p:sp>
    </p:spTree>
    <p:extLst>
      <p:ext uri="{BB962C8B-B14F-4D97-AF65-F5344CB8AC3E}">
        <p14:creationId xmlns:p14="http://schemas.microsoft.com/office/powerpoint/2010/main" val="2816100756"/>
      </p:ext>
    </p:extLst>
  </p:cSld>
  <p:clrMapOvr>
    <a:masterClrMapping/>
  </p:clrMapOvr>
</p:notes>
</file>

<file path=ppt/notesSlides/notesSlide4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2"/>
        <p:cNvGrpSpPr/>
        <p:nvPr/>
      </p:nvGrpSpPr>
      <p:grpSpPr>
        <a:xfrm>
          <a:off x="0" y="0"/>
          <a:ext cx="0" cy="0"/>
          <a:chOff x="0" y="0"/>
          <a:chExt cx="0" cy="0"/>
        </a:xfrm>
      </p:grpSpPr>
      <p:sp>
        <p:nvSpPr>
          <p:cNvPr id="4893" name="Google Shape;4893;g40a120c017_0_4096: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894" name="Google Shape;4894;g40a120c017_0_4096: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None/>
            </a:pPr>
            <a:endParaRPr sz="1800" b="0" i="0" u="none" strike="noStrike" cap="none"/>
          </a:p>
        </p:txBody>
      </p:sp>
      <p:sp>
        <p:nvSpPr>
          <p:cNvPr id="4895" name="Google Shape;4895;g40a120c017_0_4096: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17 - </a:t>
            </a:r>
            <a:fld id="{00000000-1234-1234-1234-123412341234}" type="slidenum">
              <a:rPr lang="en-US" sz="1100" b="1" i="0" u="none">
                <a:solidFill>
                  <a:srgbClr val="000000"/>
                </a:solidFill>
                <a:latin typeface="Arial"/>
                <a:ea typeface="Arial"/>
                <a:cs typeface="Arial"/>
                <a:sym typeface="Arial"/>
              </a:rPr>
              <a:t>497</a:t>
            </a:fld>
            <a:endParaRPr/>
          </a:p>
        </p:txBody>
      </p:sp>
    </p:spTree>
    <p:extLst>
      <p:ext uri="{BB962C8B-B14F-4D97-AF65-F5344CB8AC3E}">
        <p14:creationId xmlns:p14="http://schemas.microsoft.com/office/powerpoint/2010/main" val="1021537598"/>
      </p:ext>
    </p:extLst>
  </p:cSld>
  <p:clrMapOvr>
    <a:masterClrMapping/>
  </p:clrMapOvr>
</p:notes>
</file>

<file path=ppt/notesSlides/notesSlide4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4"/>
        <p:cNvGrpSpPr/>
        <p:nvPr/>
      </p:nvGrpSpPr>
      <p:grpSpPr>
        <a:xfrm>
          <a:off x="0" y="0"/>
          <a:ext cx="0" cy="0"/>
          <a:chOff x="0" y="0"/>
          <a:chExt cx="0" cy="0"/>
        </a:xfrm>
      </p:grpSpPr>
      <p:sp>
        <p:nvSpPr>
          <p:cNvPr id="4915" name="Google Shape;4915;g40a120c017_0_4116: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916" name="Google Shape;4916;g40a120c017_0_4116: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None/>
            </a:pPr>
            <a:endParaRPr sz="1800" b="0" i="0" u="none" strike="noStrike" cap="none"/>
          </a:p>
        </p:txBody>
      </p:sp>
      <p:sp>
        <p:nvSpPr>
          <p:cNvPr id="4917" name="Google Shape;4917;g40a120c017_0_4116: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17 - </a:t>
            </a:r>
            <a:fld id="{00000000-1234-1234-1234-123412341234}" type="slidenum">
              <a:rPr lang="en-US" sz="1100" b="1" i="0" u="none">
                <a:solidFill>
                  <a:srgbClr val="000000"/>
                </a:solidFill>
                <a:latin typeface="Arial"/>
                <a:ea typeface="Arial"/>
                <a:cs typeface="Arial"/>
                <a:sym typeface="Arial"/>
              </a:rPr>
              <a:t>498</a:t>
            </a:fld>
            <a:endParaRPr/>
          </a:p>
        </p:txBody>
      </p:sp>
    </p:spTree>
    <p:extLst>
      <p:ext uri="{BB962C8B-B14F-4D97-AF65-F5344CB8AC3E}">
        <p14:creationId xmlns:p14="http://schemas.microsoft.com/office/powerpoint/2010/main" val="1873682303"/>
      </p:ext>
    </p:extLst>
  </p:cSld>
  <p:clrMapOvr>
    <a:masterClrMapping/>
  </p:clrMapOvr>
</p:notes>
</file>

<file path=ppt/notesSlides/notesSlide4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6"/>
        <p:cNvGrpSpPr/>
        <p:nvPr/>
      </p:nvGrpSpPr>
      <p:grpSpPr>
        <a:xfrm>
          <a:off x="0" y="0"/>
          <a:ext cx="0" cy="0"/>
          <a:chOff x="0" y="0"/>
          <a:chExt cx="0" cy="0"/>
        </a:xfrm>
      </p:grpSpPr>
      <p:sp>
        <p:nvSpPr>
          <p:cNvPr id="4937" name="Google Shape;4937;g40a120c017_0_4136: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938" name="Google Shape;4938;g40a120c017_0_4136: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None/>
            </a:pPr>
            <a:endParaRPr sz="1800" b="0" i="0" u="none" strike="noStrike" cap="none"/>
          </a:p>
        </p:txBody>
      </p:sp>
      <p:sp>
        <p:nvSpPr>
          <p:cNvPr id="4939" name="Google Shape;4939;g40a120c017_0_4136: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17 - </a:t>
            </a:r>
            <a:fld id="{00000000-1234-1234-1234-123412341234}" type="slidenum">
              <a:rPr lang="en-US" sz="1100" b="1" i="0" u="none">
                <a:solidFill>
                  <a:srgbClr val="000000"/>
                </a:solidFill>
                <a:latin typeface="Arial"/>
                <a:ea typeface="Arial"/>
                <a:cs typeface="Arial"/>
                <a:sym typeface="Arial"/>
              </a:rPr>
              <a:t>499</a:t>
            </a:fld>
            <a:endParaRPr/>
          </a:p>
        </p:txBody>
      </p:sp>
    </p:spTree>
    <p:extLst>
      <p:ext uri="{BB962C8B-B14F-4D97-AF65-F5344CB8AC3E}">
        <p14:creationId xmlns:p14="http://schemas.microsoft.com/office/powerpoint/2010/main" val="2171466892"/>
      </p:ext>
    </p:extLst>
  </p:cSld>
  <p:clrMapOvr>
    <a:masterClrMapping/>
  </p:clrMapOvr>
</p:notes>
</file>

<file path=ppt/notesSlides/notesSlide4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8"/>
        <p:cNvGrpSpPr/>
        <p:nvPr/>
      </p:nvGrpSpPr>
      <p:grpSpPr>
        <a:xfrm>
          <a:off x="0" y="0"/>
          <a:ext cx="0" cy="0"/>
          <a:chOff x="0" y="0"/>
          <a:chExt cx="0" cy="0"/>
        </a:xfrm>
      </p:grpSpPr>
      <p:sp>
        <p:nvSpPr>
          <p:cNvPr id="4959" name="Google Shape;4959;g40a120c017_0_4156: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960" name="Google Shape;4960;g40a120c017_0_4156: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None/>
            </a:pPr>
            <a:endParaRPr sz="1800" b="0" i="0" u="none" strike="noStrike" cap="none"/>
          </a:p>
        </p:txBody>
      </p:sp>
      <p:sp>
        <p:nvSpPr>
          <p:cNvPr id="4961" name="Google Shape;4961;g40a120c017_0_4156: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17 - </a:t>
            </a:r>
            <a:fld id="{00000000-1234-1234-1234-123412341234}" type="slidenum">
              <a:rPr lang="en-US" sz="1100" b="1" i="0" u="none">
                <a:solidFill>
                  <a:srgbClr val="000000"/>
                </a:solidFill>
                <a:latin typeface="Arial"/>
                <a:ea typeface="Arial"/>
                <a:cs typeface="Arial"/>
                <a:sym typeface="Arial"/>
              </a:rPr>
              <a:t>500</a:t>
            </a:fld>
            <a:endParaRPr/>
          </a:p>
        </p:txBody>
      </p:sp>
    </p:spTree>
    <p:extLst>
      <p:ext uri="{BB962C8B-B14F-4D97-AF65-F5344CB8AC3E}">
        <p14:creationId xmlns:p14="http://schemas.microsoft.com/office/powerpoint/2010/main" val="23438061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7650" name="Notes Placeholder 5"/>
          <p:cNvSpPr>
            <a:spLocks noGrp="1"/>
          </p:cNvSpPr>
          <p:nvPr/>
        </p:nvSpPr>
        <p:spPr bwMode="auto">
          <a:xfrm>
            <a:off x="547688" y="5278438"/>
            <a:ext cx="5942012" cy="3198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914" tIns="12914" rIns="12914" bIns="12914"/>
          <a:lstStyle>
            <a:lvl1pPr defTabSz="439738" eaLnBrk="0" hangingPunct="0">
              <a:defRPr>
                <a:solidFill>
                  <a:schemeClr val="tx1"/>
                </a:solidFill>
                <a:latin typeface="Arial" panose="020B0604020202020204" pitchFamily="34" charset="0"/>
                <a:cs typeface="Arial" panose="020B0604020202020204" pitchFamily="34" charset="0"/>
              </a:defRPr>
            </a:lvl1pPr>
            <a:lvl2pPr marL="742950" indent="-285750" defTabSz="439738" eaLnBrk="0" hangingPunct="0">
              <a:defRPr>
                <a:solidFill>
                  <a:schemeClr val="tx1"/>
                </a:solidFill>
                <a:latin typeface="Arial" panose="020B0604020202020204" pitchFamily="34" charset="0"/>
                <a:cs typeface="Arial" panose="020B0604020202020204" pitchFamily="34" charset="0"/>
              </a:defRPr>
            </a:lvl2pPr>
            <a:lvl3pPr marL="1143000" indent="-228600" defTabSz="439738" eaLnBrk="0" hangingPunct="0">
              <a:defRPr>
                <a:solidFill>
                  <a:schemeClr val="tx1"/>
                </a:solidFill>
                <a:latin typeface="Arial" panose="020B0604020202020204" pitchFamily="34" charset="0"/>
                <a:cs typeface="Arial" panose="020B0604020202020204" pitchFamily="34" charset="0"/>
              </a:defRPr>
            </a:lvl3pPr>
            <a:lvl4pPr marL="1600200" indent="-228600" defTabSz="439738" eaLnBrk="0" hangingPunct="0">
              <a:defRPr>
                <a:solidFill>
                  <a:schemeClr val="tx1"/>
                </a:solidFill>
                <a:latin typeface="Arial" panose="020B0604020202020204" pitchFamily="34" charset="0"/>
                <a:cs typeface="Arial" panose="020B0604020202020204" pitchFamily="34" charset="0"/>
              </a:defRPr>
            </a:lvl4pPr>
            <a:lvl5pPr marL="2057400" indent="-228600" defTabSz="439738" eaLnBrk="0" hangingPunct="0">
              <a:defRPr>
                <a:solidFill>
                  <a:schemeClr val="tx1"/>
                </a:solidFill>
                <a:latin typeface="Arial" panose="020B0604020202020204" pitchFamily="34" charset="0"/>
                <a:cs typeface="Arial" panose="020B0604020202020204" pitchFamily="34" charset="0"/>
              </a:defRPr>
            </a:lvl5pPr>
            <a:lvl6pPr marL="2514600" indent="-228600" defTabSz="43973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43973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43973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43973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spcBef>
                <a:spcPts val="388"/>
              </a:spcBef>
              <a:buSzPct val="100000"/>
            </a:pPr>
            <a:endParaRPr lang="" altLang="" sz="1200" b="1"/>
          </a:p>
        </p:txBody>
      </p:sp>
      <p:sp>
        <p:nvSpPr>
          <p:cNvPr id="27651" name="Footer Placeholder 5"/>
          <p:cNvSpPr>
            <a:spLocks noGrp="1"/>
          </p:cNvSpPr>
          <p:nvPr>
            <p:ph type="ftr" sz="quarter" idx="4"/>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it-IT" altLang=""/>
              <a:t>Java SE 8 Programming   1 - </a:t>
            </a:r>
            <a:fld id="{1537723F-C001-43FC-B9F5-681A9FA33679}" type="slidenum">
              <a:rPr lang="en-US" altLang="" smtClean="0"/>
              <a:pPr eaLnBrk="1" hangingPunct="1"/>
              <a:t>6</a:t>
            </a:fld>
            <a:endParaRPr lang="en-US" altLang=""/>
          </a:p>
        </p:txBody>
      </p:sp>
      <p:sp>
        <p:nvSpPr>
          <p:cNvPr id="27652" name="Slide Image Placeholder 5"/>
          <p:cNvSpPr>
            <a:spLocks noGrp="1" noRot="1" noChangeAspect="1" noTextEdit="1"/>
          </p:cNvSpPr>
          <p:nvPr>
            <p:ph type="sldImg"/>
          </p:nvPr>
        </p:nvSpPr>
        <p:spPr>
          <a:xfrm>
            <a:off x="477838" y="463550"/>
            <a:ext cx="6035675" cy="4525963"/>
          </a:xfrm>
          <a:ln/>
        </p:spPr>
      </p:sp>
      <p:sp>
        <p:nvSpPr>
          <p:cNvPr id="27653" name="Notes Placeholder 6"/>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 altLang=""/>
          </a:p>
        </p:txBody>
      </p:sp>
    </p:spTree>
    <p:extLst>
      <p:ext uri="{BB962C8B-B14F-4D97-AF65-F5344CB8AC3E}">
        <p14:creationId xmlns:p14="http://schemas.microsoft.com/office/powerpoint/2010/main" val="383970290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p32: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91" name="Google Shape;391;p32:notes"/>
          <p:cNvSpPr txBox="1">
            <a:spLocks noGrp="1"/>
          </p:cNvSpPr>
          <p:nvPr>
            <p:ph type="body" idx="1"/>
          </p:nvPr>
        </p:nvSpPr>
        <p:spPr>
          <a:xfrm>
            <a:off x="547687" y="5278437"/>
            <a:ext cx="5942012" cy="3198812"/>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Garbage is automatically collected by the JVM. The timing of the collection depends upon many factors. A detailed discussion of garbage collection mechanics is beyond the scope of this lesson.</a:t>
            </a:r>
            <a:endParaRPr/>
          </a:p>
        </p:txBody>
      </p:sp>
      <p:sp>
        <p:nvSpPr>
          <p:cNvPr id="392" name="Google Shape;392;p32:notes"/>
          <p:cNvSpPr txBox="1"/>
          <p:nvPr/>
        </p:nvSpPr>
        <p:spPr>
          <a:xfrm>
            <a:off x="457200" y="8791575"/>
            <a:ext cx="607695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2 - </a:t>
            </a:r>
            <a:fld id="{00000000-1234-1234-1234-123412341234}" type="slidenum">
              <a:rPr lang="en-US" sz="1100" b="1" i="0" u="none">
                <a:solidFill>
                  <a:srgbClr val="000000"/>
                </a:solidFill>
                <a:latin typeface="Arial"/>
                <a:ea typeface="Arial"/>
                <a:cs typeface="Arial"/>
                <a:sym typeface="Arial"/>
              </a:rPr>
              <a:t>51</a:t>
            </a:fld>
            <a:endParaRPr/>
          </a:p>
        </p:txBody>
      </p:sp>
    </p:spTree>
    <p:extLst>
      <p:ext uri="{BB962C8B-B14F-4D97-AF65-F5344CB8AC3E}">
        <p14:creationId xmlns:p14="http://schemas.microsoft.com/office/powerpoint/2010/main" val="359823692"/>
      </p:ext>
    </p:extLst>
  </p:cSld>
  <p:clrMapOvr>
    <a:masterClrMapping/>
  </p:clrMapOvr>
</p:notes>
</file>

<file path=ppt/notesSlides/notesSlide5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6"/>
        <p:cNvGrpSpPr/>
        <p:nvPr/>
      </p:nvGrpSpPr>
      <p:grpSpPr>
        <a:xfrm>
          <a:off x="0" y="0"/>
          <a:ext cx="0" cy="0"/>
          <a:chOff x="0" y="0"/>
          <a:chExt cx="0" cy="0"/>
        </a:xfrm>
      </p:grpSpPr>
      <p:sp>
        <p:nvSpPr>
          <p:cNvPr id="4977" name="Google Shape;4977;g40a120c017_0_4172: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978" name="Google Shape;4978;g40a120c017_0_4172: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None/>
            </a:pPr>
            <a:endParaRPr sz="1800" b="0" i="0" u="none" strike="noStrike" cap="none"/>
          </a:p>
        </p:txBody>
      </p:sp>
      <p:sp>
        <p:nvSpPr>
          <p:cNvPr id="4979" name="Google Shape;4979;g40a120c017_0_4172: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17 - </a:t>
            </a:r>
            <a:fld id="{00000000-1234-1234-1234-123412341234}" type="slidenum">
              <a:rPr lang="en-US" sz="1100" b="1" i="0" u="none">
                <a:solidFill>
                  <a:srgbClr val="000000"/>
                </a:solidFill>
                <a:latin typeface="Arial"/>
                <a:ea typeface="Arial"/>
                <a:cs typeface="Arial"/>
                <a:sym typeface="Arial"/>
              </a:rPr>
              <a:t>501</a:t>
            </a:fld>
            <a:endParaRPr/>
          </a:p>
        </p:txBody>
      </p:sp>
    </p:spTree>
    <p:extLst>
      <p:ext uri="{BB962C8B-B14F-4D97-AF65-F5344CB8AC3E}">
        <p14:creationId xmlns:p14="http://schemas.microsoft.com/office/powerpoint/2010/main" val="3374977404"/>
      </p:ext>
    </p:extLst>
  </p:cSld>
  <p:clrMapOvr>
    <a:masterClrMapping/>
  </p:clrMapOvr>
</p:notes>
</file>

<file path=ppt/notesSlides/notesSlide5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4"/>
        <p:cNvGrpSpPr/>
        <p:nvPr/>
      </p:nvGrpSpPr>
      <p:grpSpPr>
        <a:xfrm>
          <a:off x="0" y="0"/>
          <a:ext cx="0" cy="0"/>
          <a:chOff x="0" y="0"/>
          <a:chExt cx="0" cy="0"/>
        </a:xfrm>
      </p:grpSpPr>
      <p:sp>
        <p:nvSpPr>
          <p:cNvPr id="4995" name="Google Shape;4995;g40a120c017_0_4188: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996" name="Google Shape;4996;g40a120c017_0_4188: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None/>
            </a:pPr>
            <a:endParaRPr sz="1800" b="0" i="0" u="none" strike="noStrike" cap="none"/>
          </a:p>
        </p:txBody>
      </p:sp>
      <p:sp>
        <p:nvSpPr>
          <p:cNvPr id="4997" name="Google Shape;4997;g40a120c017_0_4188: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17 - </a:t>
            </a:r>
            <a:fld id="{00000000-1234-1234-1234-123412341234}" type="slidenum">
              <a:rPr lang="en-US" sz="1100" b="1" i="0" u="none">
                <a:solidFill>
                  <a:srgbClr val="000000"/>
                </a:solidFill>
                <a:latin typeface="Arial"/>
                <a:ea typeface="Arial"/>
                <a:cs typeface="Arial"/>
                <a:sym typeface="Arial"/>
              </a:rPr>
              <a:t>502</a:t>
            </a:fld>
            <a:endParaRPr/>
          </a:p>
        </p:txBody>
      </p:sp>
    </p:spTree>
    <p:extLst>
      <p:ext uri="{BB962C8B-B14F-4D97-AF65-F5344CB8AC3E}">
        <p14:creationId xmlns:p14="http://schemas.microsoft.com/office/powerpoint/2010/main" val="1729994399"/>
      </p:ext>
    </p:extLst>
  </p:cSld>
  <p:clrMapOvr>
    <a:masterClrMapping/>
  </p:clrMapOvr>
</p:notes>
</file>

<file path=ppt/notesSlides/notesSlide5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8"/>
        <p:cNvGrpSpPr/>
        <p:nvPr/>
      </p:nvGrpSpPr>
      <p:grpSpPr>
        <a:xfrm>
          <a:off x="0" y="0"/>
          <a:ext cx="0" cy="0"/>
          <a:chOff x="0" y="0"/>
          <a:chExt cx="0" cy="0"/>
        </a:xfrm>
      </p:grpSpPr>
      <p:sp>
        <p:nvSpPr>
          <p:cNvPr id="5009" name="Google Shape;5009;g40a120c017_0_4200: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010" name="Google Shape;5010;g40a120c017_0_4200: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None/>
            </a:pPr>
            <a:endParaRPr sz="1800" b="0" i="0" u="none" strike="noStrike" cap="none"/>
          </a:p>
        </p:txBody>
      </p:sp>
      <p:sp>
        <p:nvSpPr>
          <p:cNvPr id="5011" name="Google Shape;5011;g40a120c017_0_4200: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17 - </a:t>
            </a:r>
            <a:fld id="{00000000-1234-1234-1234-123412341234}" type="slidenum">
              <a:rPr lang="en-US" sz="1100" b="1" i="0" u="none">
                <a:solidFill>
                  <a:srgbClr val="000000"/>
                </a:solidFill>
                <a:latin typeface="Arial"/>
                <a:ea typeface="Arial"/>
                <a:cs typeface="Arial"/>
                <a:sym typeface="Arial"/>
              </a:rPr>
              <a:t>503</a:t>
            </a:fld>
            <a:endParaRPr/>
          </a:p>
        </p:txBody>
      </p:sp>
    </p:spTree>
    <p:extLst>
      <p:ext uri="{BB962C8B-B14F-4D97-AF65-F5344CB8AC3E}">
        <p14:creationId xmlns:p14="http://schemas.microsoft.com/office/powerpoint/2010/main" val="2650802499"/>
      </p:ext>
    </p:extLst>
  </p:cSld>
  <p:clrMapOvr>
    <a:masterClrMapping/>
  </p:clrMapOvr>
</p:notes>
</file>

<file path=ppt/notesSlides/notesSlide5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18"/>
        <p:cNvGrpSpPr/>
        <p:nvPr/>
      </p:nvGrpSpPr>
      <p:grpSpPr>
        <a:xfrm>
          <a:off x="0" y="0"/>
          <a:ext cx="0" cy="0"/>
          <a:chOff x="0" y="0"/>
          <a:chExt cx="0" cy="0"/>
        </a:xfrm>
      </p:grpSpPr>
      <p:sp>
        <p:nvSpPr>
          <p:cNvPr id="5019" name="Google Shape;5019;g40a120c017_0_4208: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020" name="Google Shape;5020;g40a120c017_0_4208: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As with any code, test and verify that a particular approach works as intended. As stated previously, associative functions decompose well and make good candidates for parallel processing. But operations that do not meet this criteria may perform better when processed sequentially. </a:t>
            </a:r>
            <a:endParaRPr/>
          </a:p>
        </p:txBody>
      </p:sp>
      <p:sp>
        <p:nvSpPr>
          <p:cNvPr id="5021" name="Google Shape;5021;g40a120c017_0_4208: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17 - </a:t>
            </a:r>
            <a:fld id="{00000000-1234-1234-1234-123412341234}" type="slidenum">
              <a:rPr lang="en-US" sz="1100" b="1" i="0" u="none">
                <a:solidFill>
                  <a:srgbClr val="000000"/>
                </a:solidFill>
                <a:latin typeface="Arial"/>
                <a:ea typeface="Arial"/>
                <a:cs typeface="Arial"/>
                <a:sym typeface="Arial"/>
              </a:rPr>
              <a:t>504</a:t>
            </a:fld>
            <a:endParaRPr/>
          </a:p>
        </p:txBody>
      </p:sp>
    </p:spTree>
    <p:extLst>
      <p:ext uri="{BB962C8B-B14F-4D97-AF65-F5344CB8AC3E}">
        <p14:creationId xmlns:p14="http://schemas.microsoft.com/office/powerpoint/2010/main" val="774770729"/>
      </p:ext>
    </p:extLst>
  </p:cSld>
  <p:clrMapOvr>
    <a:masterClrMapping/>
  </p:clrMapOvr>
</p:notes>
</file>

<file path=ppt/notesSlides/notesSlide5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6"/>
        <p:cNvGrpSpPr/>
        <p:nvPr/>
      </p:nvGrpSpPr>
      <p:grpSpPr>
        <a:xfrm>
          <a:off x="0" y="0"/>
          <a:ext cx="0" cy="0"/>
          <a:chOff x="0" y="0"/>
          <a:chExt cx="0" cy="0"/>
        </a:xfrm>
      </p:grpSpPr>
      <p:sp>
        <p:nvSpPr>
          <p:cNvPr id="5027" name="Google Shape;5027;g40a120c017_0_4214: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028" name="Google Shape;5028;g40a120c017_0_4214: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As the slide points out, the larger the data set, the more likely parallel processing is going to show an improvement in performance. Some other observations:</a:t>
            </a:r>
            <a:endParaRPr/>
          </a:p>
          <a:p>
            <a:pPr marL="0" marR="0" lvl="2" indent="0" algn="l" rtl="0">
              <a:spcBef>
                <a:spcPts val="0"/>
              </a:spcBef>
              <a:spcAft>
                <a:spcPts val="0"/>
              </a:spcAft>
              <a:buSzPts val="1800"/>
              <a:buFont typeface="Arial"/>
              <a:buNone/>
            </a:pPr>
            <a:r>
              <a:rPr lang="en-US" sz="1800" b="0" i="0" u="none" strike="noStrike" cap="none"/>
              <a:t>A system needs to have a least four cores available to the JVM before you will see any substantial difference in performance.</a:t>
            </a:r>
            <a:endParaRPr/>
          </a:p>
          <a:p>
            <a:pPr marL="0" marR="0" lvl="2" indent="0" algn="l" rtl="0">
              <a:spcBef>
                <a:spcPts val="0"/>
              </a:spcBef>
              <a:spcAft>
                <a:spcPts val="0"/>
              </a:spcAft>
              <a:buSzPts val="1800"/>
              <a:buFont typeface="Arial"/>
              <a:buNone/>
            </a:pPr>
            <a:r>
              <a:rPr lang="en-US" sz="1800" b="0" i="0" u="none" strike="noStrike" cap="none"/>
              <a:t>As a general guideline, a data set should contain more than 10,000 items before showing a difference in performance.</a:t>
            </a:r>
            <a:endParaRPr/>
          </a:p>
          <a:p>
            <a:pPr marL="0" marR="0" lvl="2" indent="0" algn="l" rtl="0">
              <a:spcBef>
                <a:spcPts val="0"/>
              </a:spcBef>
              <a:spcAft>
                <a:spcPts val="0"/>
              </a:spcAft>
              <a:buSzPts val="1800"/>
              <a:buFont typeface="Arial"/>
              <a:buNone/>
            </a:pPr>
            <a:r>
              <a:rPr lang="en-US" sz="1800" b="0" i="0" u="none" strike="noStrike" cap="none"/>
              <a:t>Any operations or complex operations that cause threads to block will have a negative impact on performance. </a:t>
            </a:r>
            <a:endParaRPr/>
          </a:p>
        </p:txBody>
      </p:sp>
      <p:sp>
        <p:nvSpPr>
          <p:cNvPr id="5029" name="Google Shape;5029;g40a120c017_0_4214: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17 - </a:t>
            </a:r>
            <a:fld id="{00000000-1234-1234-1234-123412341234}" type="slidenum">
              <a:rPr lang="en-US" sz="1100" b="1" i="0" u="none">
                <a:solidFill>
                  <a:srgbClr val="000000"/>
                </a:solidFill>
                <a:latin typeface="Arial"/>
                <a:ea typeface="Arial"/>
                <a:cs typeface="Arial"/>
                <a:sym typeface="Arial"/>
              </a:rPr>
              <a:t>505</a:t>
            </a:fld>
            <a:endParaRPr/>
          </a:p>
        </p:txBody>
      </p:sp>
    </p:spTree>
    <p:extLst>
      <p:ext uri="{BB962C8B-B14F-4D97-AF65-F5344CB8AC3E}">
        <p14:creationId xmlns:p14="http://schemas.microsoft.com/office/powerpoint/2010/main" val="3692954511"/>
      </p:ext>
    </p:extLst>
  </p:cSld>
  <p:clrMapOvr>
    <a:masterClrMapping/>
  </p:clrMapOvr>
</p:notes>
</file>

<file path=ppt/notesSlides/notesSlide5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34"/>
        <p:cNvGrpSpPr/>
        <p:nvPr/>
      </p:nvGrpSpPr>
      <p:grpSpPr>
        <a:xfrm>
          <a:off x="0" y="0"/>
          <a:ext cx="0" cy="0"/>
          <a:chOff x="0" y="0"/>
          <a:chExt cx="0" cy="0"/>
        </a:xfrm>
      </p:grpSpPr>
      <p:sp>
        <p:nvSpPr>
          <p:cNvPr id="5035" name="Google Shape;5035;g40a120c017_0_4220: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17 - </a:t>
            </a:r>
            <a:fld id="{00000000-1234-1234-1234-123412341234}" type="slidenum">
              <a:rPr lang="en-US" sz="1100" b="1" i="0" u="none">
                <a:solidFill>
                  <a:srgbClr val="000000"/>
                </a:solidFill>
                <a:latin typeface="Arial"/>
                <a:ea typeface="Arial"/>
                <a:cs typeface="Arial"/>
                <a:sym typeface="Arial"/>
              </a:rPr>
              <a:t>506</a:t>
            </a:fld>
            <a:endParaRPr/>
          </a:p>
        </p:txBody>
      </p:sp>
      <p:sp>
        <p:nvSpPr>
          <p:cNvPr id="5036" name="Google Shape;5036;g40a120c017_0_4220: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None/>
            </a:pPr>
            <a:endParaRPr sz="1800" b="0" i="0" u="none" strike="noStrike" cap="none"/>
          </a:p>
        </p:txBody>
      </p:sp>
      <p:sp>
        <p:nvSpPr>
          <p:cNvPr id="5037" name="Google Shape;5037;g40a120c017_0_4220: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2062040298"/>
      </p:ext>
    </p:extLst>
  </p:cSld>
  <p:clrMapOvr>
    <a:masterClrMapping/>
  </p:clrMapOvr>
</p:notes>
</file>

<file path=ppt/notesSlides/notesSlide5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2"/>
        <p:cNvGrpSpPr/>
        <p:nvPr/>
      </p:nvGrpSpPr>
      <p:grpSpPr>
        <a:xfrm>
          <a:off x="0" y="0"/>
          <a:ext cx="0" cy="0"/>
          <a:chOff x="0" y="0"/>
          <a:chExt cx="0" cy="0"/>
        </a:xfrm>
      </p:grpSpPr>
      <p:sp>
        <p:nvSpPr>
          <p:cNvPr id="5043" name="Google Shape;5043;g40a120c017_0_4226: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17 - </a:t>
            </a:r>
            <a:fld id="{00000000-1234-1234-1234-123412341234}" type="slidenum">
              <a:rPr lang="en-US" sz="1100" b="1" i="0" u="none">
                <a:solidFill>
                  <a:srgbClr val="000000"/>
                </a:solidFill>
                <a:latin typeface="Arial"/>
                <a:ea typeface="Arial"/>
                <a:cs typeface="Arial"/>
                <a:sym typeface="Arial"/>
              </a:rPr>
              <a:t>507</a:t>
            </a:fld>
            <a:endParaRPr/>
          </a:p>
        </p:txBody>
      </p:sp>
      <p:sp>
        <p:nvSpPr>
          <p:cNvPr id="5044" name="Google Shape;5044;g40a120c017_0_4226: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045" name="Google Shape;5045;g40a120c017_0_4226: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None/>
            </a:pPr>
            <a:endParaRPr sz="1800" b="0" i="0" u="none" strike="noStrike" cap="none"/>
          </a:p>
        </p:txBody>
      </p:sp>
    </p:spTree>
    <p:extLst>
      <p:ext uri="{BB962C8B-B14F-4D97-AF65-F5344CB8AC3E}">
        <p14:creationId xmlns:p14="http://schemas.microsoft.com/office/powerpoint/2010/main" val="2114936962"/>
      </p:ext>
    </p:extLst>
  </p:cSld>
  <p:clrMapOvr>
    <a:masterClrMapping/>
  </p:clrMapOvr>
</p:notes>
</file>

<file path=ppt/notesSlides/notesSlide5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0"/>
        <p:cNvGrpSpPr/>
        <p:nvPr/>
      </p:nvGrpSpPr>
      <p:grpSpPr>
        <a:xfrm>
          <a:off x="0" y="0"/>
          <a:ext cx="0" cy="0"/>
          <a:chOff x="0" y="0"/>
          <a:chExt cx="0" cy="0"/>
        </a:xfrm>
      </p:grpSpPr>
      <p:sp>
        <p:nvSpPr>
          <p:cNvPr id="5051" name="Google Shape;5051;g40a120c017_0_4265: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052" name="Google Shape;5052;g40a120c017_0_4265: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None/>
            </a:pPr>
            <a:endParaRPr sz="1800" b="0" i="0" u="none" strike="noStrike" cap="none"/>
          </a:p>
        </p:txBody>
      </p:sp>
    </p:spTree>
    <p:extLst>
      <p:ext uri="{BB962C8B-B14F-4D97-AF65-F5344CB8AC3E}">
        <p14:creationId xmlns:p14="http://schemas.microsoft.com/office/powerpoint/2010/main" val="2526460235"/>
      </p:ext>
    </p:extLst>
  </p:cSld>
  <p:clrMapOvr>
    <a:masterClrMapping/>
  </p:clrMapOvr>
</p:notes>
</file>

<file path=ppt/notesSlides/notesSlide5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5"/>
        <p:cNvGrpSpPr/>
        <p:nvPr/>
      </p:nvGrpSpPr>
      <p:grpSpPr>
        <a:xfrm>
          <a:off x="0" y="0"/>
          <a:ext cx="0" cy="0"/>
          <a:chOff x="0" y="0"/>
          <a:chExt cx="0" cy="0"/>
        </a:xfrm>
      </p:grpSpPr>
      <p:sp>
        <p:nvSpPr>
          <p:cNvPr id="5056" name="Google Shape;5056;g40a120c017_0_4269: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057" name="Google Shape;5057;g40a120c017_0_4269: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None/>
            </a:pPr>
            <a:endParaRPr sz="1800" b="0" i="0" u="none" strike="noStrike" cap="none"/>
          </a:p>
        </p:txBody>
      </p:sp>
      <p:sp>
        <p:nvSpPr>
          <p:cNvPr id="5058" name="Google Shape;5058;g40a120c017_0_4269: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strike="noStrike" cap="none">
                <a:solidFill>
                  <a:srgbClr val="000000"/>
                </a:solidFill>
                <a:latin typeface="Arial"/>
                <a:ea typeface="Arial"/>
                <a:cs typeface="Arial"/>
                <a:sym typeface="Arial"/>
              </a:rPr>
              <a:t>Java SE 8 Programming   18 - </a:t>
            </a:r>
            <a:fld id="{00000000-1234-1234-1234-123412341234}" type="slidenum">
              <a:rPr lang="en-US" sz="1100" b="1" i="0" u="none" strike="noStrike" cap="none">
                <a:solidFill>
                  <a:srgbClr val="000000"/>
                </a:solidFill>
                <a:latin typeface="Arial"/>
                <a:ea typeface="Arial"/>
                <a:cs typeface="Arial"/>
                <a:sym typeface="Arial"/>
              </a:rPr>
              <a:t>509</a:t>
            </a:fld>
            <a:endParaRPr/>
          </a:p>
        </p:txBody>
      </p:sp>
    </p:spTree>
    <p:extLst>
      <p:ext uri="{BB962C8B-B14F-4D97-AF65-F5344CB8AC3E}">
        <p14:creationId xmlns:p14="http://schemas.microsoft.com/office/powerpoint/2010/main" val="1347527451"/>
      </p:ext>
    </p:extLst>
  </p:cSld>
  <p:clrMapOvr>
    <a:masterClrMapping/>
  </p:clrMapOvr>
</p:notes>
</file>

<file path=ppt/notesSlides/notesSlide5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4"/>
        <p:cNvGrpSpPr/>
        <p:nvPr/>
      </p:nvGrpSpPr>
      <p:grpSpPr>
        <a:xfrm>
          <a:off x="0" y="0"/>
          <a:ext cx="0" cy="0"/>
          <a:chOff x="0" y="0"/>
          <a:chExt cx="0" cy="0"/>
        </a:xfrm>
      </p:grpSpPr>
      <p:sp>
        <p:nvSpPr>
          <p:cNvPr id="5065" name="Google Shape;5065;g40a120c017_0_4276: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066" name="Google Shape;5066;g40a120c017_0_4276: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The JDBC API is made up of some concrete classes, such as </a:t>
            </a:r>
            <a:r>
              <a:rPr lang="en-US" sz="1800" b="0" i="0" u="none" strike="noStrike" cap="none">
                <a:latin typeface="Courier New"/>
                <a:ea typeface="Courier New"/>
                <a:cs typeface="Courier New"/>
                <a:sym typeface="Courier New"/>
              </a:rPr>
              <a:t>Date</a:t>
            </a:r>
            <a:r>
              <a:rPr lang="en-US" sz="1800" b="0" i="0" u="none" strike="noStrike" cap="none"/>
              <a:t>, </a:t>
            </a:r>
            <a:r>
              <a:rPr lang="en-US" sz="1800" b="0" i="0" u="none" strike="noStrike" cap="none">
                <a:latin typeface="Courier New"/>
                <a:ea typeface="Courier New"/>
                <a:cs typeface="Courier New"/>
                <a:sym typeface="Courier New"/>
              </a:rPr>
              <a:t>Time</a:t>
            </a:r>
            <a:r>
              <a:rPr lang="en-US" sz="1800" b="0" i="0" u="none" strike="noStrike" cap="none"/>
              <a:t>, and </a:t>
            </a:r>
            <a:r>
              <a:rPr lang="en-US" sz="1800" b="0" i="0" u="none" strike="noStrike" cap="none">
                <a:latin typeface="Courier New"/>
                <a:ea typeface="Courier New"/>
                <a:cs typeface="Courier New"/>
                <a:sym typeface="Courier New"/>
              </a:rPr>
              <a:t>SQLException</a:t>
            </a:r>
            <a:r>
              <a:rPr lang="en-US" sz="1800" b="0" i="0" u="none" strike="noStrike" cap="none"/>
              <a:t>, and a set of interfaces that are implemented in a driver class that is provided by the database vendor.</a:t>
            </a:r>
            <a:endParaRPr/>
          </a:p>
          <a:p>
            <a:pPr marL="0" marR="0" lvl="1" indent="0" algn="l" rtl="0">
              <a:spcBef>
                <a:spcPts val="0"/>
              </a:spcBef>
              <a:spcAft>
                <a:spcPts val="0"/>
              </a:spcAft>
              <a:buSzPts val="1800"/>
              <a:buFont typeface="Arial"/>
              <a:buNone/>
            </a:pPr>
            <a:r>
              <a:rPr lang="en-US" sz="1800" b="0" i="0" u="none" strike="noStrike" cap="none"/>
              <a:t>Because the implementation is a valid instance of the interface method signature, after the database vendor’s Driver classes are loaded, you can access them by following the sequence shown in the slide:</a:t>
            </a:r>
            <a:endParaRPr/>
          </a:p>
          <a:p>
            <a:pPr marL="0" marR="0" lvl="2" indent="0" algn="l" rtl="0">
              <a:spcBef>
                <a:spcPts val="0"/>
              </a:spcBef>
              <a:spcAft>
                <a:spcPts val="0"/>
              </a:spcAft>
              <a:buSzPts val="1800"/>
              <a:buFont typeface="Arial"/>
              <a:buNone/>
            </a:pPr>
            <a:r>
              <a:rPr lang="en-US" sz="1800" b="0" i="0" u="none" strike="noStrike" cap="none"/>
              <a:t>1.	Use the </a:t>
            </a:r>
            <a:r>
              <a:rPr lang="en-US" sz="1800" b="0" i="0" u="none" strike="noStrike" cap="none">
                <a:latin typeface="Courier New"/>
                <a:ea typeface="Courier New"/>
                <a:cs typeface="Courier New"/>
                <a:sym typeface="Courier New"/>
              </a:rPr>
              <a:t>DriverManager</a:t>
            </a:r>
            <a:r>
              <a:rPr lang="en-US" sz="1800" b="0" i="0" u="none" strike="noStrike" cap="none"/>
              <a:t> class to obtain a reference to a </a:t>
            </a:r>
            <a:r>
              <a:rPr lang="en-US" sz="1800" b="0" i="0" u="none" strike="noStrike" cap="none">
                <a:latin typeface="Courier New"/>
                <a:ea typeface="Courier New"/>
                <a:cs typeface="Courier New"/>
                <a:sym typeface="Courier New"/>
              </a:rPr>
              <a:t>Connection</a:t>
            </a:r>
            <a:r>
              <a:rPr lang="en-US" sz="1800" b="0" i="0" u="none" strike="noStrike" cap="none"/>
              <a:t> object by using the </a:t>
            </a:r>
            <a:r>
              <a:rPr lang="en-US" sz="1800" b="0" i="0" u="none" strike="noStrike" cap="none">
                <a:latin typeface="Courier New"/>
                <a:ea typeface="Courier New"/>
                <a:cs typeface="Courier New"/>
                <a:sym typeface="Courier New"/>
              </a:rPr>
              <a:t>getConnection</a:t>
            </a:r>
            <a:r>
              <a:rPr lang="en-US" sz="1800" b="0" i="0" u="none" strike="noStrike" cap="none"/>
              <a:t> method. The typical signature of this method is </a:t>
            </a:r>
            <a:r>
              <a:rPr lang="en-US" sz="1800" b="0" i="0" u="none" strike="noStrike" cap="none">
                <a:latin typeface="Courier New"/>
                <a:ea typeface="Courier New"/>
                <a:cs typeface="Courier New"/>
                <a:sym typeface="Courier New"/>
              </a:rPr>
              <a:t>getConnection (url, name, password)</a:t>
            </a:r>
            <a:r>
              <a:rPr lang="en-US" sz="1800" b="0" i="0" u="none" strike="noStrike" cap="none"/>
              <a:t>, where </a:t>
            </a:r>
            <a:r>
              <a:rPr lang="en-US" sz="1800" b="0" i="0" u="none" strike="noStrike" cap="none">
                <a:latin typeface="Courier New"/>
                <a:ea typeface="Courier New"/>
                <a:cs typeface="Courier New"/>
                <a:sym typeface="Courier New"/>
              </a:rPr>
              <a:t>url</a:t>
            </a:r>
            <a:r>
              <a:rPr lang="en-US" sz="1800" b="0" i="0" u="none" strike="noStrike" cap="none"/>
              <a:t> is the JDBC URL, and </a:t>
            </a:r>
            <a:r>
              <a:rPr lang="en-US" sz="1800" b="0" i="0" u="none" strike="noStrike" cap="none">
                <a:latin typeface="Courier New"/>
                <a:ea typeface="Courier New"/>
                <a:cs typeface="Courier New"/>
                <a:sym typeface="Courier New"/>
              </a:rPr>
              <a:t>name</a:t>
            </a:r>
            <a:r>
              <a:rPr lang="en-US" sz="1800" b="0" i="0" u="none" strike="noStrike" cap="none"/>
              <a:t> and </a:t>
            </a:r>
            <a:r>
              <a:rPr lang="en-US" sz="1800" b="0" i="0" u="none" strike="noStrike" cap="none">
                <a:latin typeface="Courier New"/>
                <a:ea typeface="Courier New"/>
                <a:cs typeface="Courier New"/>
                <a:sym typeface="Courier New"/>
              </a:rPr>
              <a:t>password</a:t>
            </a:r>
            <a:r>
              <a:rPr lang="en-US" sz="1800" b="0" i="0" u="none" strike="noStrike" cap="none"/>
              <a:t> are strings that the database accepts for a connection.</a:t>
            </a:r>
            <a:endParaRPr/>
          </a:p>
          <a:p>
            <a:pPr marL="0" marR="0" lvl="2" indent="0" algn="l" rtl="0">
              <a:spcBef>
                <a:spcPts val="0"/>
              </a:spcBef>
              <a:spcAft>
                <a:spcPts val="0"/>
              </a:spcAft>
              <a:buSzPts val="1800"/>
              <a:buFont typeface="Arial"/>
              <a:buNone/>
            </a:pPr>
            <a:r>
              <a:rPr lang="en-US" sz="1800" b="0" i="0" u="none" strike="noStrike" cap="none"/>
              <a:t>2.	Use the </a:t>
            </a:r>
            <a:r>
              <a:rPr lang="en-US" sz="1800" b="0" i="0" u="none" strike="noStrike" cap="none">
                <a:latin typeface="Courier New"/>
                <a:ea typeface="Courier New"/>
                <a:cs typeface="Courier New"/>
                <a:sym typeface="Courier New"/>
              </a:rPr>
              <a:t>Connection</a:t>
            </a:r>
            <a:r>
              <a:rPr lang="en-US" sz="1800" b="0" i="0" u="none" strike="noStrike" cap="none"/>
              <a:t> object (implemented by some class that the vendor provided) to obtain a reference to a </a:t>
            </a:r>
            <a:r>
              <a:rPr lang="en-US" sz="1800" b="0" i="0" u="none" strike="noStrike" cap="none">
                <a:latin typeface="Courier New"/>
                <a:ea typeface="Courier New"/>
                <a:cs typeface="Courier New"/>
                <a:sym typeface="Courier New"/>
              </a:rPr>
              <a:t>Statement</a:t>
            </a:r>
            <a:r>
              <a:rPr lang="en-US" sz="1800" b="0" i="0" u="none" strike="noStrike" cap="none"/>
              <a:t> object through the </a:t>
            </a:r>
            <a:r>
              <a:rPr lang="en-US" sz="1800" b="0" i="0" u="none" strike="noStrike" cap="none">
                <a:latin typeface="Courier New"/>
                <a:ea typeface="Courier New"/>
                <a:cs typeface="Courier New"/>
                <a:sym typeface="Courier New"/>
              </a:rPr>
              <a:t>createStatement</a:t>
            </a:r>
            <a:r>
              <a:rPr lang="en-US" sz="1800" b="0" i="0" u="none" strike="noStrike" cap="none"/>
              <a:t> method. The typical signature for this method is </a:t>
            </a:r>
            <a:r>
              <a:rPr lang="en-US" sz="1800" b="0" i="0" u="none" strike="noStrike" cap="none">
                <a:latin typeface="Courier New"/>
                <a:ea typeface="Courier New"/>
                <a:cs typeface="Courier New"/>
                <a:sym typeface="Courier New"/>
              </a:rPr>
              <a:t>createStatement ()</a:t>
            </a:r>
            <a:r>
              <a:rPr lang="en-US" sz="1800" b="0" i="0" u="none" strike="noStrike" cap="none"/>
              <a:t> with no arguments.</a:t>
            </a:r>
            <a:endParaRPr/>
          </a:p>
          <a:p>
            <a:pPr marL="0" marR="0" lvl="2" indent="0" algn="l" rtl="0">
              <a:spcBef>
                <a:spcPts val="0"/>
              </a:spcBef>
              <a:spcAft>
                <a:spcPts val="0"/>
              </a:spcAft>
              <a:buSzPts val="1800"/>
              <a:buFont typeface="Arial"/>
              <a:buNone/>
            </a:pPr>
            <a:r>
              <a:rPr lang="en-US" sz="1800" b="0" i="0" u="none" strike="noStrike" cap="none"/>
              <a:t>3.	Use the </a:t>
            </a:r>
            <a:r>
              <a:rPr lang="en-US" sz="1800" b="0" i="0" u="none" strike="noStrike" cap="none">
                <a:latin typeface="Courier New"/>
                <a:ea typeface="Courier New"/>
                <a:cs typeface="Courier New"/>
                <a:sym typeface="Courier New"/>
              </a:rPr>
              <a:t>Statement</a:t>
            </a:r>
            <a:r>
              <a:rPr lang="en-US" sz="1800" b="0" i="0" u="none" strike="noStrike" cap="none"/>
              <a:t> object to obtain an instance of a </a:t>
            </a:r>
            <a:r>
              <a:rPr lang="en-US" sz="1800" b="0" i="0" u="none" strike="noStrike" cap="none">
                <a:latin typeface="Courier New"/>
                <a:ea typeface="Courier New"/>
                <a:cs typeface="Courier New"/>
                <a:sym typeface="Courier New"/>
              </a:rPr>
              <a:t>ResultSet</a:t>
            </a:r>
            <a:r>
              <a:rPr lang="en-US" sz="1800" b="0" i="0" u="none" strike="noStrike" cap="none"/>
              <a:t> through an </a:t>
            </a:r>
            <a:r>
              <a:rPr lang="en-US" sz="1800" b="0" i="0" u="none" strike="noStrike" cap="none">
                <a:latin typeface="Courier New"/>
                <a:ea typeface="Courier New"/>
                <a:cs typeface="Courier New"/>
                <a:sym typeface="Courier New"/>
              </a:rPr>
              <a:t>executeQuery (query)</a:t>
            </a:r>
            <a:r>
              <a:rPr lang="en-US" sz="1800" b="0" i="0" u="none" strike="noStrike" cap="none"/>
              <a:t> method. This method typically accepts a string (</a:t>
            </a:r>
            <a:r>
              <a:rPr lang="en-US" sz="1800" b="0" i="0" u="none" strike="noStrike" cap="none">
                <a:latin typeface="Courier New"/>
                <a:ea typeface="Courier New"/>
                <a:cs typeface="Courier New"/>
                <a:sym typeface="Courier New"/>
              </a:rPr>
              <a:t>query</a:t>
            </a:r>
            <a:r>
              <a:rPr lang="en-US" sz="1800" b="0" i="0" u="none" strike="noStrike" cap="none"/>
              <a:t>), where </a:t>
            </a:r>
            <a:r>
              <a:rPr lang="en-US" sz="1800" b="0" i="0" u="none" strike="noStrike" cap="none">
                <a:latin typeface="Courier New"/>
                <a:ea typeface="Courier New"/>
                <a:cs typeface="Courier New"/>
                <a:sym typeface="Courier New"/>
              </a:rPr>
              <a:t>query</a:t>
            </a:r>
            <a:r>
              <a:rPr lang="en-US" sz="1800" b="0" i="0" u="none" strike="noStrike" cap="none"/>
              <a:t> is a static string. </a:t>
            </a:r>
            <a:endParaRPr/>
          </a:p>
        </p:txBody>
      </p:sp>
      <p:sp>
        <p:nvSpPr>
          <p:cNvPr id="5067" name="Google Shape;5067;g40a120c017_0_4276: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18 - </a:t>
            </a:r>
            <a:fld id="{00000000-1234-1234-1234-123412341234}" type="slidenum">
              <a:rPr lang="en-US" sz="1100" b="1" i="0" u="none">
                <a:solidFill>
                  <a:srgbClr val="000000"/>
                </a:solidFill>
                <a:latin typeface="Arial"/>
                <a:ea typeface="Arial"/>
                <a:cs typeface="Arial"/>
                <a:sym typeface="Arial"/>
              </a:rPr>
              <a:t>510</a:t>
            </a:fld>
            <a:endParaRPr/>
          </a:p>
        </p:txBody>
      </p:sp>
    </p:spTree>
    <p:extLst>
      <p:ext uri="{BB962C8B-B14F-4D97-AF65-F5344CB8AC3E}">
        <p14:creationId xmlns:p14="http://schemas.microsoft.com/office/powerpoint/2010/main" val="73391641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p33: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01" name="Google Shape;401;p33:notes"/>
          <p:cNvSpPr txBox="1">
            <a:spLocks noGrp="1"/>
          </p:cNvSpPr>
          <p:nvPr>
            <p:ph type="body" idx="1"/>
          </p:nvPr>
        </p:nvSpPr>
        <p:spPr>
          <a:xfrm>
            <a:off x="547687" y="5278437"/>
            <a:ext cx="5942012" cy="3198812"/>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None/>
            </a:pPr>
            <a:endParaRPr sz="1800" b="0" i="0" u="none" strike="noStrike" cap="none"/>
          </a:p>
        </p:txBody>
      </p:sp>
      <p:sp>
        <p:nvSpPr>
          <p:cNvPr id="402" name="Google Shape;402;p33:notes"/>
          <p:cNvSpPr txBox="1"/>
          <p:nvPr/>
        </p:nvSpPr>
        <p:spPr>
          <a:xfrm>
            <a:off x="457200" y="8791575"/>
            <a:ext cx="607695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2 - </a:t>
            </a:r>
            <a:fld id="{00000000-1234-1234-1234-123412341234}" type="slidenum">
              <a:rPr lang="en-US" sz="1100" b="1" i="0" u="none">
                <a:solidFill>
                  <a:srgbClr val="000000"/>
                </a:solidFill>
                <a:latin typeface="Arial"/>
                <a:ea typeface="Arial"/>
                <a:cs typeface="Arial"/>
                <a:sym typeface="Arial"/>
              </a:rPr>
              <a:t>52</a:t>
            </a:fld>
            <a:endParaRPr/>
          </a:p>
        </p:txBody>
      </p:sp>
    </p:spTree>
    <p:extLst>
      <p:ext uri="{BB962C8B-B14F-4D97-AF65-F5344CB8AC3E}">
        <p14:creationId xmlns:p14="http://schemas.microsoft.com/office/powerpoint/2010/main" val="141052665"/>
      </p:ext>
    </p:extLst>
  </p:cSld>
  <p:clrMapOvr>
    <a:masterClrMapping/>
  </p:clrMapOvr>
</p:notes>
</file>

<file path=ppt/notesSlides/notesSlide5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92"/>
        <p:cNvGrpSpPr/>
        <p:nvPr/>
      </p:nvGrpSpPr>
      <p:grpSpPr>
        <a:xfrm>
          <a:off x="0" y="0"/>
          <a:ext cx="0" cy="0"/>
          <a:chOff x="0" y="0"/>
          <a:chExt cx="0" cy="0"/>
        </a:xfrm>
      </p:grpSpPr>
      <p:sp>
        <p:nvSpPr>
          <p:cNvPr id="5093" name="Google Shape;5093;g40a120c017_0_4302: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094" name="Google Shape;5094;g40a120c017_0_4302: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SzPts val="1800"/>
              <a:buFont typeface="Courier New"/>
              <a:buNone/>
            </a:pPr>
            <a:r>
              <a:rPr lang="en-US" sz="1800" b="0" i="0" u="none" strike="noStrike" cap="none">
                <a:latin typeface="Courier New"/>
                <a:ea typeface="Courier New"/>
                <a:cs typeface="Courier New"/>
                <a:sym typeface="Courier New"/>
              </a:rPr>
              <a:t>DriverManager</a:t>
            </a:r>
            <a:endParaRPr/>
          </a:p>
          <a:p>
            <a:pPr marL="0" marR="0" lvl="1" indent="0" algn="l" rtl="0">
              <a:spcBef>
                <a:spcPts val="0"/>
              </a:spcBef>
              <a:spcAft>
                <a:spcPts val="0"/>
              </a:spcAft>
              <a:buSzPts val="1800"/>
              <a:buFont typeface="Arial"/>
              <a:buNone/>
            </a:pPr>
            <a:r>
              <a:rPr lang="en-US" sz="1800" b="0" i="0" u="none" strike="noStrike" cap="none"/>
              <a:t>Any JDBC 4.0 drivers that are found in the class path are automatically loaded. The </a:t>
            </a:r>
            <a:r>
              <a:rPr lang="en-US" sz="1800" b="0" i="0" u="none" strike="noStrike" cap="none">
                <a:latin typeface="Courier New"/>
                <a:ea typeface="Courier New"/>
                <a:cs typeface="Courier New"/>
                <a:sym typeface="Courier New"/>
              </a:rPr>
              <a:t>DriverManager.getConnection</a:t>
            </a:r>
            <a:r>
              <a:rPr lang="en-US" sz="1800" b="0" i="0" u="none" strike="noStrike" cap="none"/>
              <a:t> method will attempt to load the driver class by looking at the </a:t>
            </a:r>
            <a:r>
              <a:rPr lang="en-US" sz="1800" b="0" i="0" u="none" strike="noStrike" cap="none">
                <a:latin typeface="Courier New"/>
                <a:ea typeface="Courier New"/>
                <a:cs typeface="Courier New"/>
                <a:sym typeface="Courier New"/>
              </a:rPr>
              <a:t>META_INF/services/java.sql.Driver</a:t>
            </a:r>
            <a:r>
              <a:rPr lang="en-US" sz="1800" b="0" i="0" u="none" strike="noStrike" cap="none"/>
              <a:t> file. This file contains the name of the JDBC driver’s implementation of </a:t>
            </a:r>
            <a:r>
              <a:rPr lang="en-US" sz="1800" b="0" i="0" u="none" strike="noStrike" cap="none">
                <a:latin typeface="Courier New"/>
                <a:ea typeface="Courier New"/>
                <a:cs typeface="Courier New"/>
                <a:sym typeface="Courier New"/>
              </a:rPr>
              <a:t>java.sql.Driver</a:t>
            </a:r>
            <a:r>
              <a:rPr lang="en-US" sz="1800" b="0" i="0" u="none" strike="noStrike" cap="none"/>
              <a:t>. For example, the </a:t>
            </a:r>
            <a:r>
              <a:rPr lang="en-US" sz="1800" b="0" i="0" u="none" strike="noStrike" cap="none">
                <a:latin typeface="Courier New"/>
                <a:ea typeface="Courier New"/>
                <a:cs typeface="Courier New"/>
                <a:sym typeface="Courier New"/>
              </a:rPr>
              <a:t>META-INF/services/java.sql.driver</a:t>
            </a:r>
            <a:r>
              <a:rPr lang="en-US" sz="1800" b="0" i="0" u="none" strike="noStrike" cap="none"/>
              <a:t> file in </a:t>
            </a:r>
            <a:r>
              <a:rPr lang="en-US" sz="1800" b="0" i="0" u="none" strike="noStrike" cap="none">
                <a:latin typeface="Courier New"/>
                <a:ea typeface="Courier New"/>
                <a:cs typeface="Courier New"/>
                <a:sym typeface="Courier New"/>
              </a:rPr>
              <a:t>derbyclient.jar</a:t>
            </a:r>
            <a:r>
              <a:rPr lang="en-US" sz="1800" b="0" i="0" u="none" strike="noStrike" cap="none"/>
              <a:t> contains </a:t>
            </a:r>
            <a:r>
              <a:rPr lang="en-US" sz="1800" b="0" i="0" u="none" strike="noStrike" cap="none">
                <a:latin typeface="Courier New"/>
                <a:ea typeface="Courier New"/>
                <a:cs typeface="Courier New"/>
                <a:sym typeface="Courier New"/>
              </a:rPr>
              <a:t>org.apache.derby.jdbc.ClientDriver</a:t>
            </a:r>
            <a:r>
              <a:rPr lang="en-US" sz="1800" b="0" i="0" u="none" strike="noStrike" cap="none"/>
              <a:t>.</a:t>
            </a:r>
            <a:endParaRPr/>
          </a:p>
          <a:p>
            <a:pPr marL="0" marR="0" lvl="1" indent="0" algn="l" rtl="0">
              <a:spcBef>
                <a:spcPts val="0"/>
              </a:spcBef>
              <a:spcAft>
                <a:spcPts val="0"/>
              </a:spcAft>
              <a:buSzPts val="1800"/>
              <a:buFont typeface="Arial"/>
              <a:buNone/>
            </a:pPr>
            <a:r>
              <a:rPr lang="en-US" sz="1800" b="0" i="0" u="none" strike="noStrike" cap="none"/>
              <a:t>Drivers prior to JDBC 4.0 must be loaded manually by using:</a:t>
            </a:r>
            <a:endParaRPr/>
          </a:p>
          <a:p>
            <a:pPr marL="0" marR="0" lvl="1" indent="0" algn="l" rtl="0">
              <a:spcBef>
                <a:spcPts val="0"/>
              </a:spcBef>
              <a:spcAft>
                <a:spcPts val="0"/>
              </a:spcAft>
              <a:buSzPts val="1800"/>
              <a:buFont typeface="Courier New"/>
              <a:buNone/>
            </a:pPr>
            <a:r>
              <a:rPr lang="en-US" sz="1800" b="0" i="0" u="none" strike="noStrike" cap="none">
                <a:latin typeface="Courier New"/>
                <a:ea typeface="Courier New"/>
                <a:cs typeface="Courier New"/>
                <a:sym typeface="Courier New"/>
              </a:rPr>
              <a:t>try {</a:t>
            </a:r>
            <a:endParaRPr/>
          </a:p>
          <a:p>
            <a:pPr marL="0" marR="0" lvl="1" indent="0" algn="l" rtl="0">
              <a:spcBef>
                <a:spcPts val="0"/>
              </a:spcBef>
              <a:spcAft>
                <a:spcPts val="0"/>
              </a:spcAft>
              <a:buSzPts val="1800"/>
              <a:buFont typeface="Courier New"/>
              <a:buNone/>
            </a:pPr>
            <a:r>
              <a:rPr lang="en-US" sz="1800" b="0" i="0" u="none" strike="noStrike" cap="none">
                <a:latin typeface="Courier New"/>
                <a:ea typeface="Courier New"/>
                <a:cs typeface="Courier New"/>
                <a:sym typeface="Courier New"/>
              </a:rPr>
              <a:t>    java.lang.Class.forName("&lt;fully qualified path of the driver&gt;");</a:t>
            </a:r>
            <a:endParaRPr/>
          </a:p>
          <a:p>
            <a:pPr marL="0" marR="0" lvl="1" indent="0" algn="l" rtl="0">
              <a:spcBef>
                <a:spcPts val="0"/>
              </a:spcBef>
              <a:spcAft>
                <a:spcPts val="0"/>
              </a:spcAft>
              <a:buSzPts val="1800"/>
              <a:buFont typeface="Courier New"/>
              <a:buNone/>
            </a:pPr>
            <a:r>
              <a:rPr lang="en-US" sz="1800" b="0" i="0" u="none" strike="noStrike" cap="none">
                <a:latin typeface="Courier New"/>
                <a:ea typeface="Courier New"/>
                <a:cs typeface="Courier New"/>
                <a:sym typeface="Courier New"/>
              </a:rPr>
              <a:t>} catch (ClassNotfoundException c) {</a:t>
            </a:r>
            <a:endParaRPr/>
          </a:p>
          <a:p>
            <a:pPr marL="0" marR="0" lvl="1" indent="0" algn="l" rtl="0">
              <a:spcBef>
                <a:spcPts val="0"/>
              </a:spcBef>
              <a:spcAft>
                <a:spcPts val="0"/>
              </a:spcAft>
              <a:buSzPts val="1800"/>
              <a:buFont typeface="Courier New"/>
              <a:buNone/>
            </a:pPr>
            <a:r>
              <a:rPr lang="en-US" sz="1800" b="0" i="0" u="none" strike="noStrike" cap="none">
                <a:latin typeface="Courier New"/>
                <a:ea typeface="Courier New"/>
                <a:cs typeface="Courier New"/>
                <a:sym typeface="Courier New"/>
              </a:rPr>
              <a:t>}</a:t>
            </a:r>
            <a:endParaRPr/>
          </a:p>
          <a:p>
            <a:pPr marL="0" marR="0" lvl="1" indent="0" algn="l" rtl="0">
              <a:spcBef>
                <a:spcPts val="0"/>
              </a:spcBef>
              <a:spcAft>
                <a:spcPts val="0"/>
              </a:spcAft>
              <a:buSzPts val="1800"/>
              <a:buFont typeface="Arial"/>
              <a:buNone/>
            </a:pPr>
            <a:r>
              <a:rPr lang="en-US" sz="1800" b="0" i="0" u="none" strike="noStrike" cap="none"/>
              <a:t>Driver classes can also be passed to the interpreter on the command line:</a:t>
            </a:r>
            <a:endParaRPr/>
          </a:p>
          <a:p>
            <a:pPr marL="0" marR="0" lvl="1" indent="0" algn="l" rtl="0">
              <a:spcBef>
                <a:spcPts val="0"/>
              </a:spcBef>
              <a:spcAft>
                <a:spcPts val="0"/>
              </a:spcAft>
              <a:buSzPts val="1800"/>
              <a:buFont typeface="Courier New"/>
              <a:buNone/>
            </a:pPr>
            <a:r>
              <a:rPr lang="en-US" sz="1800" b="0" i="0" u="none" strike="noStrike" cap="none">
                <a:latin typeface="Courier New"/>
                <a:ea typeface="Courier New"/>
                <a:cs typeface="Courier New"/>
                <a:sym typeface="Courier New"/>
              </a:rPr>
              <a:t>java –djdbc.drivers=&lt;fully qualified path to the driver&gt; &lt;class to run&gt;</a:t>
            </a:r>
            <a:endParaRPr/>
          </a:p>
        </p:txBody>
      </p:sp>
      <p:sp>
        <p:nvSpPr>
          <p:cNvPr id="5095" name="Google Shape;5095;g40a120c017_0_4302: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18 - </a:t>
            </a:r>
            <a:fld id="{00000000-1234-1234-1234-123412341234}" type="slidenum">
              <a:rPr lang="en-US" sz="1100" b="1" i="0" u="none">
                <a:solidFill>
                  <a:srgbClr val="000000"/>
                </a:solidFill>
                <a:latin typeface="Arial"/>
                <a:ea typeface="Arial"/>
                <a:cs typeface="Arial"/>
                <a:sym typeface="Arial"/>
              </a:rPr>
              <a:t>511</a:t>
            </a:fld>
            <a:endParaRPr/>
          </a:p>
        </p:txBody>
      </p:sp>
    </p:spTree>
    <p:extLst>
      <p:ext uri="{BB962C8B-B14F-4D97-AF65-F5344CB8AC3E}">
        <p14:creationId xmlns:p14="http://schemas.microsoft.com/office/powerpoint/2010/main" val="3290540544"/>
      </p:ext>
    </p:extLst>
  </p:cSld>
  <p:clrMapOvr>
    <a:masterClrMapping/>
  </p:clrMapOvr>
</p:notes>
</file>

<file path=ppt/notesSlides/notesSlide5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04"/>
        <p:cNvGrpSpPr/>
        <p:nvPr/>
      </p:nvGrpSpPr>
      <p:grpSpPr>
        <a:xfrm>
          <a:off x="0" y="0"/>
          <a:ext cx="0" cy="0"/>
          <a:chOff x="0" y="0"/>
          <a:chExt cx="0" cy="0"/>
        </a:xfrm>
      </p:grpSpPr>
      <p:sp>
        <p:nvSpPr>
          <p:cNvPr id="5105" name="Google Shape;5105;g40a120c017_0_4312: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106" name="Google Shape;5106;g40a120c017_0_4312: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SzPts val="1800"/>
              <a:buFont typeface="Arial"/>
              <a:buNone/>
            </a:pPr>
            <a:r>
              <a:rPr lang="en-US" sz="1800" b="0" i="0" u="none" strike="noStrike" cap="none"/>
              <a:t>Connections, Statements, and ResultSets</a:t>
            </a:r>
            <a:endParaRPr/>
          </a:p>
          <a:p>
            <a:pPr marL="0" marR="0" lvl="1" indent="0" algn="l" rtl="0">
              <a:spcBef>
                <a:spcPts val="0"/>
              </a:spcBef>
              <a:spcAft>
                <a:spcPts val="0"/>
              </a:spcAft>
              <a:buSzPts val="1800"/>
              <a:buFont typeface="Arial"/>
              <a:buNone/>
            </a:pPr>
            <a:r>
              <a:rPr lang="en-US" sz="1800" b="0" i="0" u="none" strike="noStrike" cap="none"/>
              <a:t>The main advantage of the JDBC API is that it provides a flexible and portable way to communicate with a database.</a:t>
            </a:r>
            <a:endParaRPr/>
          </a:p>
          <a:p>
            <a:pPr marL="0" marR="0" lvl="1" indent="0" algn="l" rtl="0">
              <a:spcBef>
                <a:spcPts val="0"/>
              </a:spcBef>
              <a:spcAft>
                <a:spcPts val="0"/>
              </a:spcAft>
              <a:buSzPts val="1800"/>
              <a:buFont typeface="Arial"/>
              <a:buNone/>
            </a:pPr>
            <a:r>
              <a:rPr lang="en-US" sz="1800" b="0" i="0" u="none" strike="noStrike" cap="none"/>
              <a:t>The JDBC driver that is provided by a database vendor implements each of the following Java interfaces. Your Java code can use the interface knowing that the database vendor provided the implementation of each of the methods in the interface:</a:t>
            </a:r>
            <a:endParaRPr/>
          </a:p>
          <a:p>
            <a:pPr marL="0" marR="0" lvl="2" indent="0" algn="l" rtl="0">
              <a:spcBef>
                <a:spcPts val="0"/>
              </a:spcBef>
              <a:spcAft>
                <a:spcPts val="0"/>
              </a:spcAft>
              <a:buSzPts val="1800"/>
              <a:buFont typeface="Courier New"/>
              <a:buNone/>
            </a:pPr>
            <a:r>
              <a:rPr lang="en-US" sz="1800" b="1" i="0" u="none" strike="noStrike" cap="none">
                <a:latin typeface="Courier New"/>
                <a:ea typeface="Courier New"/>
                <a:cs typeface="Courier New"/>
                <a:sym typeface="Courier New"/>
              </a:rPr>
              <a:t>Connection</a:t>
            </a:r>
            <a:r>
              <a:rPr lang="en-US" sz="1800" b="1" i="0" u="none" strike="noStrike" cap="none"/>
              <a:t>:</a:t>
            </a:r>
            <a:r>
              <a:rPr lang="en-US" sz="1800" b="0" i="0" u="none" strike="noStrike" cap="none"/>
              <a:t> Is an interface that provides a session with the database. While the connection object is open, you can access the database, create statements, get results, and manipulate the database. When you close a connection, the access to the database is terminated and the open connection closed.</a:t>
            </a:r>
            <a:endParaRPr/>
          </a:p>
          <a:p>
            <a:pPr marL="0" marR="0" lvl="2" indent="0" algn="l" rtl="0">
              <a:spcBef>
                <a:spcPts val="0"/>
              </a:spcBef>
              <a:spcAft>
                <a:spcPts val="0"/>
              </a:spcAft>
              <a:buSzPts val="1800"/>
              <a:buFont typeface="Courier New"/>
              <a:buNone/>
            </a:pPr>
            <a:r>
              <a:rPr lang="en-US" sz="1800" b="1" i="0" u="none" strike="noStrike" cap="none">
                <a:latin typeface="Courier New"/>
                <a:ea typeface="Courier New"/>
                <a:cs typeface="Courier New"/>
                <a:sym typeface="Courier New"/>
              </a:rPr>
              <a:t>Statement</a:t>
            </a:r>
            <a:r>
              <a:rPr lang="en-US" sz="1800" b="1" i="0" u="none" strike="noStrike" cap="none"/>
              <a:t>:</a:t>
            </a:r>
            <a:r>
              <a:rPr lang="en-US" sz="1800" b="0" i="0" u="none" strike="noStrike" cap="none"/>
              <a:t> Is an interface that provides a class for executing SQL statements and returning the results. The </a:t>
            </a:r>
            <a:r>
              <a:rPr lang="en-US" sz="1800" b="0" i="0" u="none" strike="noStrike" cap="none">
                <a:latin typeface="Courier New"/>
                <a:ea typeface="Courier New"/>
                <a:cs typeface="Courier New"/>
                <a:sym typeface="Courier New"/>
              </a:rPr>
              <a:t>Statement</a:t>
            </a:r>
            <a:r>
              <a:rPr lang="en-US" sz="1800" b="0" i="0" u="none" strike="noStrike" cap="none"/>
              <a:t> interface is for static SQL queries. There are two other subinterfaces: </a:t>
            </a:r>
            <a:r>
              <a:rPr lang="en-US" sz="1800" b="0" i="0" u="none" strike="noStrike" cap="none">
                <a:latin typeface="Courier New"/>
                <a:ea typeface="Courier New"/>
                <a:cs typeface="Courier New"/>
                <a:sym typeface="Courier New"/>
              </a:rPr>
              <a:t>PreparedStatement</a:t>
            </a:r>
            <a:r>
              <a:rPr lang="en-US" sz="1800" b="0" i="0" u="none" strike="noStrike" cap="none"/>
              <a:t>, which extends </a:t>
            </a:r>
            <a:r>
              <a:rPr lang="en-US" sz="1800" b="0" i="0" u="none" strike="noStrike" cap="none">
                <a:latin typeface="Courier New"/>
                <a:ea typeface="Courier New"/>
                <a:cs typeface="Courier New"/>
                <a:sym typeface="Courier New"/>
              </a:rPr>
              <a:t>Statement</a:t>
            </a:r>
            <a:r>
              <a:rPr lang="en-US" sz="1800" b="0" i="0" u="none" strike="noStrike" cap="none"/>
              <a:t> and </a:t>
            </a:r>
            <a:r>
              <a:rPr lang="en-US" sz="1800" b="0" i="0" u="none" strike="noStrike" cap="none">
                <a:latin typeface="Courier New"/>
                <a:ea typeface="Courier New"/>
                <a:cs typeface="Courier New"/>
                <a:sym typeface="Courier New"/>
              </a:rPr>
              <a:t>CallableStatement</a:t>
            </a:r>
            <a:r>
              <a:rPr lang="en-US" sz="1800" b="0" i="0" u="none" strike="noStrike" cap="none"/>
              <a:t>, which extends </a:t>
            </a:r>
            <a:r>
              <a:rPr lang="en-US" sz="1800" b="0" i="0" u="none" strike="noStrike" cap="none">
                <a:latin typeface="Courier New"/>
                <a:ea typeface="Courier New"/>
                <a:cs typeface="Courier New"/>
                <a:sym typeface="Courier New"/>
              </a:rPr>
              <a:t>PreparedStatement</a:t>
            </a:r>
            <a:r>
              <a:rPr lang="en-US" sz="1800" b="0" i="0" u="none" strike="noStrike" cap="none"/>
              <a:t>.</a:t>
            </a:r>
            <a:endParaRPr/>
          </a:p>
          <a:p>
            <a:pPr marL="0" marR="0" lvl="2" indent="0" algn="l" rtl="0">
              <a:spcBef>
                <a:spcPts val="0"/>
              </a:spcBef>
              <a:spcAft>
                <a:spcPts val="0"/>
              </a:spcAft>
              <a:buSzPts val="1800"/>
              <a:buFont typeface="Courier New"/>
              <a:buNone/>
            </a:pPr>
            <a:r>
              <a:rPr lang="en-US" sz="1800" b="1" i="0" u="none" strike="noStrike" cap="none">
                <a:latin typeface="Courier New"/>
                <a:ea typeface="Courier New"/>
                <a:cs typeface="Courier New"/>
                <a:sym typeface="Courier New"/>
              </a:rPr>
              <a:t>ResultSet</a:t>
            </a:r>
            <a:r>
              <a:rPr lang="en-US" sz="1800" b="1" i="0" u="none" strike="noStrike" cap="none"/>
              <a:t>:</a:t>
            </a:r>
            <a:r>
              <a:rPr lang="en-US" sz="1800" b="0" i="0" u="none" strike="noStrike" cap="none"/>
              <a:t> Is an interface that manages the resulting data returned from a </a:t>
            </a:r>
            <a:r>
              <a:rPr lang="en-US" sz="1800" b="0" i="0" u="none" strike="noStrike" cap="none">
                <a:latin typeface="Courier New"/>
                <a:ea typeface="Courier New"/>
                <a:cs typeface="Courier New"/>
                <a:sym typeface="Courier New"/>
              </a:rPr>
              <a:t>Statement</a:t>
            </a:r>
            <a:endParaRPr sz="1800" b="0" i="0" u="none" strike="noStrike" cap="none"/>
          </a:p>
          <a:p>
            <a:pPr marL="0" marR="0" lvl="1" indent="0" algn="l" rtl="0">
              <a:spcBef>
                <a:spcPts val="0"/>
              </a:spcBef>
              <a:spcAft>
                <a:spcPts val="0"/>
              </a:spcAft>
              <a:buSzPts val="1800"/>
              <a:buFont typeface="Arial"/>
              <a:buNone/>
            </a:pPr>
            <a:r>
              <a:rPr lang="en-US" sz="1800" b="1" i="0" u="none" strike="noStrike" cap="none"/>
              <a:t>Note:</a:t>
            </a:r>
            <a:r>
              <a:rPr lang="en-US" sz="1800" b="0" i="0" u="none" strike="noStrike" cap="none"/>
              <a:t> SQL commands and keywords are not case-sensitive—that is, you can use </a:t>
            </a:r>
            <a:r>
              <a:rPr lang="en-US" sz="1800" b="0" i="0" u="none" strike="noStrike" cap="none">
                <a:latin typeface="Courier New"/>
                <a:ea typeface="Courier New"/>
                <a:cs typeface="Courier New"/>
                <a:sym typeface="Courier New"/>
              </a:rPr>
              <a:t>SELECT</a:t>
            </a:r>
            <a:r>
              <a:rPr lang="en-US" sz="1800" b="0" i="0" u="none" strike="noStrike" cap="none"/>
              <a:t> or </a:t>
            </a:r>
            <a:r>
              <a:rPr lang="en-US" sz="1800" b="0" i="0" u="none" strike="noStrike" cap="none">
                <a:latin typeface="Courier New"/>
                <a:ea typeface="Courier New"/>
                <a:cs typeface="Courier New"/>
                <a:sym typeface="Courier New"/>
              </a:rPr>
              <a:t>Select</a:t>
            </a:r>
            <a:r>
              <a:rPr lang="en-US" sz="1800" b="0" i="0" u="none" strike="noStrike" cap="none"/>
              <a:t>. SQL table and column names (identifiers) can be case-sensitive or not case-sensitive, depending upon the database. SQL identifiers are not case-sensitive in the Derby database (unless delimited).</a:t>
            </a:r>
            <a:endParaRPr/>
          </a:p>
        </p:txBody>
      </p:sp>
      <p:sp>
        <p:nvSpPr>
          <p:cNvPr id="5107" name="Google Shape;5107;g40a120c017_0_4312: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18 - </a:t>
            </a:r>
            <a:fld id="{00000000-1234-1234-1234-123412341234}" type="slidenum">
              <a:rPr lang="en-US" sz="1100" b="1" i="0" u="none">
                <a:solidFill>
                  <a:srgbClr val="000000"/>
                </a:solidFill>
                <a:latin typeface="Arial"/>
                <a:ea typeface="Arial"/>
                <a:cs typeface="Arial"/>
                <a:sym typeface="Arial"/>
              </a:rPr>
              <a:t>512</a:t>
            </a:fld>
            <a:endParaRPr/>
          </a:p>
        </p:txBody>
      </p:sp>
    </p:spTree>
    <p:extLst>
      <p:ext uri="{BB962C8B-B14F-4D97-AF65-F5344CB8AC3E}">
        <p14:creationId xmlns:p14="http://schemas.microsoft.com/office/powerpoint/2010/main" val="3167181127"/>
      </p:ext>
    </p:extLst>
  </p:cSld>
  <p:clrMapOvr>
    <a:masterClrMapping/>
  </p:clrMapOvr>
</p:notes>
</file>

<file path=ppt/notesSlides/notesSlide5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5"/>
        <p:cNvGrpSpPr/>
        <p:nvPr/>
      </p:nvGrpSpPr>
      <p:grpSpPr>
        <a:xfrm>
          <a:off x="0" y="0"/>
          <a:ext cx="0" cy="0"/>
          <a:chOff x="0" y="0"/>
          <a:chExt cx="0" cy="0"/>
        </a:xfrm>
      </p:grpSpPr>
      <p:sp>
        <p:nvSpPr>
          <p:cNvPr id="5116" name="Google Shape;5116;g40a120c017_0_4321: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117" name="Google Shape;5117;g40a120c017_0_4321: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A SQL statement is executed against a database using an instance of a </a:t>
            </a:r>
            <a:r>
              <a:rPr lang="en-US" sz="1800" b="0" i="0" u="none" strike="noStrike" cap="none">
                <a:latin typeface="Courier New"/>
                <a:ea typeface="Courier New"/>
                <a:cs typeface="Courier New"/>
                <a:sym typeface="Courier New"/>
              </a:rPr>
              <a:t>Statement</a:t>
            </a:r>
            <a:r>
              <a:rPr lang="en-US" sz="1800" b="0" i="0" u="none" strike="noStrike" cap="none"/>
              <a:t> object. The </a:t>
            </a:r>
            <a:r>
              <a:rPr lang="en-US" sz="1800" b="0" i="0" u="none" strike="noStrike" cap="none">
                <a:latin typeface="Courier New"/>
                <a:ea typeface="Courier New"/>
                <a:cs typeface="Courier New"/>
                <a:sym typeface="Courier New"/>
              </a:rPr>
              <a:t>Statement</a:t>
            </a:r>
            <a:r>
              <a:rPr lang="en-US" sz="1800" b="0" i="0" u="none" strike="noStrike" cap="none"/>
              <a:t> object is a wrapper object for a query. A </a:t>
            </a:r>
            <a:r>
              <a:rPr lang="en-US" sz="1800" b="0" i="0" u="none" strike="noStrike" cap="none">
                <a:latin typeface="Courier New"/>
                <a:ea typeface="Courier New"/>
                <a:cs typeface="Courier New"/>
                <a:sym typeface="Courier New"/>
              </a:rPr>
              <a:t>Statement</a:t>
            </a:r>
            <a:r>
              <a:rPr lang="en-US" sz="1800" b="0" i="0" u="none" strike="noStrike" cap="none"/>
              <a:t> object is obtained through a </a:t>
            </a:r>
            <a:r>
              <a:rPr lang="en-US" sz="1800" b="0" i="0" u="none" strike="noStrike" cap="none">
                <a:latin typeface="Courier New"/>
                <a:ea typeface="Courier New"/>
                <a:cs typeface="Courier New"/>
                <a:sym typeface="Courier New"/>
              </a:rPr>
              <a:t>Connection</a:t>
            </a:r>
            <a:r>
              <a:rPr lang="en-US" sz="1800" b="0" i="0" u="none" strike="noStrike" cap="none"/>
              <a:t> object—the database connection. So it makes sense that from a </a:t>
            </a:r>
            <a:r>
              <a:rPr lang="en-US" sz="1800" b="0" i="0" u="none" strike="noStrike" cap="none">
                <a:latin typeface="Courier New"/>
                <a:ea typeface="Courier New"/>
                <a:cs typeface="Courier New"/>
                <a:sym typeface="Courier New"/>
              </a:rPr>
              <a:t>Connection</a:t>
            </a:r>
            <a:r>
              <a:rPr lang="en-US" sz="1800" b="0" i="0" u="none" strike="noStrike" cap="none"/>
              <a:t>, you get an object that you can use to write statements to the database.</a:t>
            </a:r>
            <a:endParaRPr/>
          </a:p>
          <a:p>
            <a:pPr marL="0" marR="0" lvl="1" indent="0" algn="l" rtl="0">
              <a:spcBef>
                <a:spcPts val="0"/>
              </a:spcBef>
              <a:spcAft>
                <a:spcPts val="0"/>
              </a:spcAft>
              <a:buSzPts val="1800"/>
              <a:buFont typeface="Arial"/>
              <a:buNone/>
            </a:pPr>
            <a:r>
              <a:rPr lang="en-US" sz="1800" b="0" i="0" u="none" strike="noStrike" cap="none"/>
              <a:t>The Statement interface provides three methods for creating SQL queries and returning a result. Which one you use depends upon the type of SQL statement you want to use:</a:t>
            </a:r>
            <a:endParaRPr/>
          </a:p>
          <a:p>
            <a:pPr marL="0" marR="0" lvl="2" indent="0" algn="l" rtl="0">
              <a:spcBef>
                <a:spcPts val="0"/>
              </a:spcBef>
              <a:spcAft>
                <a:spcPts val="0"/>
              </a:spcAft>
              <a:buSzPts val="1800"/>
              <a:buFont typeface="Courier New"/>
              <a:buNone/>
            </a:pPr>
            <a:r>
              <a:rPr lang="en-US" sz="1800" b="0" i="0" u="none" strike="noStrike" cap="none">
                <a:latin typeface="Courier New"/>
                <a:ea typeface="Courier New"/>
                <a:cs typeface="Courier New"/>
                <a:sym typeface="Courier New"/>
              </a:rPr>
              <a:t>executeQuery(sqlString)</a:t>
            </a:r>
            <a:r>
              <a:rPr lang="en-US" sz="1800" b="0" i="0" u="none" strike="noStrike" cap="none"/>
              <a:t>: For a </a:t>
            </a:r>
            <a:r>
              <a:rPr lang="en-US" sz="1800" b="0" i="0" u="none" strike="noStrike" cap="none">
                <a:latin typeface="Courier New"/>
                <a:ea typeface="Courier New"/>
                <a:cs typeface="Courier New"/>
                <a:sym typeface="Courier New"/>
              </a:rPr>
              <a:t>SELECT</a:t>
            </a:r>
            <a:r>
              <a:rPr lang="en-US" sz="1800" b="0" i="0" u="none" strike="noStrike" cap="none"/>
              <a:t> statement, returns a </a:t>
            </a:r>
            <a:r>
              <a:rPr lang="en-US" sz="1800" b="0" i="0" u="none" strike="noStrike" cap="none">
                <a:latin typeface="Courier New"/>
                <a:ea typeface="Courier New"/>
                <a:cs typeface="Courier New"/>
                <a:sym typeface="Courier New"/>
              </a:rPr>
              <a:t>ResultSet</a:t>
            </a:r>
            <a:r>
              <a:rPr lang="en-US" sz="1800" b="0" i="0" u="none" strike="noStrike" cap="none"/>
              <a:t> object</a:t>
            </a:r>
            <a:endParaRPr/>
          </a:p>
          <a:p>
            <a:pPr marL="0" marR="0" lvl="2" indent="0" algn="l" rtl="0">
              <a:spcBef>
                <a:spcPts val="0"/>
              </a:spcBef>
              <a:spcAft>
                <a:spcPts val="0"/>
              </a:spcAft>
              <a:buSzPts val="1800"/>
              <a:buFont typeface="Courier New"/>
              <a:buNone/>
            </a:pPr>
            <a:r>
              <a:rPr lang="en-US" sz="1800" b="0" i="0" u="none" strike="noStrike" cap="none">
                <a:latin typeface="Courier New"/>
                <a:ea typeface="Courier New"/>
                <a:cs typeface="Courier New"/>
                <a:sym typeface="Courier New"/>
              </a:rPr>
              <a:t>executeUpdate(sqlString)</a:t>
            </a:r>
            <a:r>
              <a:rPr lang="en-US" sz="1800" b="0" i="0" u="none" strike="noStrike" cap="none"/>
              <a:t>: For </a:t>
            </a:r>
            <a:r>
              <a:rPr lang="en-US" sz="1800" b="0" i="0" u="none" strike="noStrike" cap="none">
                <a:latin typeface="Courier New"/>
                <a:ea typeface="Courier New"/>
                <a:cs typeface="Courier New"/>
                <a:sym typeface="Courier New"/>
              </a:rPr>
              <a:t>INSERT</a:t>
            </a:r>
            <a:r>
              <a:rPr lang="en-US" sz="1800" b="0" i="0" u="none" strike="noStrike" cap="none"/>
              <a:t>, </a:t>
            </a:r>
            <a:r>
              <a:rPr lang="en-US" sz="1800" b="0" i="0" u="none" strike="noStrike" cap="none">
                <a:latin typeface="Courier New"/>
                <a:ea typeface="Courier New"/>
                <a:cs typeface="Courier New"/>
                <a:sym typeface="Courier New"/>
              </a:rPr>
              <a:t>UPDATE</a:t>
            </a:r>
            <a:r>
              <a:rPr lang="en-US" sz="1800" b="0" i="0" u="none" strike="noStrike" cap="none"/>
              <a:t>, and </a:t>
            </a:r>
            <a:r>
              <a:rPr lang="en-US" sz="1800" b="0" i="0" u="none" strike="noStrike" cap="none">
                <a:latin typeface="Courier New"/>
                <a:ea typeface="Courier New"/>
                <a:cs typeface="Courier New"/>
                <a:sym typeface="Courier New"/>
              </a:rPr>
              <a:t>DELETE</a:t>
            </a:r>
            <a:r>
              <a:rPr lang="en-US" sz="1800" b="0" i="0" u="none" strike="noStrike" cap="none"/>
              <a:t> statements, returns an </a:t>
            </a:r>
            <a:r>
              <a:rPr lang="en-US" sz="1800" b="0" i="0" u="none" strike="noStrike" cap="none">
                <a:latin typeface="Courier New"/>
                <a:ea typeface="Courier New"/>
                <a:cs typeface="Courier New"/>
                <a:sym typeface="Courier New"/>
              </a:rPr>
              <a:t>int</a:t>
            </a:r>
            <a:r>
              <a:rPr lang="en-US" sz="1800" b="0" i="0" u="none" strike="noStrike" cap="none"/>
              <a:t> (number of rows affected), or </a:t>
            </a:r>
            <a:r>
              <a:rPr lang="en-US" sz="1800" b="0" i="0" u="none" strike="noStrike" cap="none">
                <a:latin typeface="Courier New"/>
                <a:ea typeface="Courier New"/>
                <a:cs typeface="Courier New"/>
                <a:sym typeface="Courier New"/>
              </a:rPr>
              <a:t>0</a:t>
            </a:r>
            <a:r>
              <a:rPr lang="en-US" sz="1800" b="0" i="0" u="none" strike="noStrike" cap="none"/>
              <a:t> when the statement is a Data Definition Language (DDL) statement, such as </a:t>
            </a:r>
            <a:r>
              <a:rPr lang="en-US" sz="1800" b="0" i="0" u="none" strike="noStrike" cap="none">
                <a:latin typeface="Courier New"/>
                <a:ea typeface="Courier New"/>
                <a:cs typeface="Courier New"/>
                <a:sym typeface="Courier New"/>
              </a:rPr>
              <a:t>CREATE TABLE</a:t>
            </a:r>
            <a:r>
              <a:rPr lang="en-US" sz="1800" b="0" i="0" u="none" strike="noStrike" cap="none"/>
              <a:t>.</a:t>
            </a:r>
            <a:endParaRPr/>
          </a:p>
          <a:p>
            <a:pPr marL="0" marR="0" lvl="2" indent="0" algn="l" rtl="0">
              <a:spcBef>
                <a:spcPts val="0"/>
              </a:spcBef>
              <a:spcAft>
                <a:spcPts val="0"/>
              </a:spcAft>
              <a:buSzPts val="1800"/>
              <a:buFont typeface="Courier New"/>
              <a:buNone/>
            </a:pPr>
            <a:r>
              <a:rPr lang="en-US" sz="1800" b="0" i="0" u="none" strike="noStrike" cap="none">
                <a:latin typeface="Courier New"/>
                <a:ea typeface="Courier New"/>
                <a:cs typeface="Courier New"/>
                <a:sym typeface="Courier New"/>
              </a:rPr>
              <a:t>execute(sqlString)</a:t>
            </a:r>
            <a:r>
              <a:rPr lang="en-US" sz="1800" b="0" i="0" u="none" strike="noStrike" cap="none"/>
              <a:t>: For any SQL statement, returns a </a:t>
            </a:r>
            <a:r>
              <a:rPr lang="en-US" sz="1800" b="0" i="0" u="none" strike="noStrike" cap="none">
                <a:latin typeface="Courier New"/>
                <a:ea typeface="Courier New"/>
                <a:cs typeface="Courier New"/>
                <a:sym typeface="Courier New"/>
              </a:rPr>
              <a:t>boolean</a:t>
            </a:r>
            <a:r>
              <a:rPr lang="en-US" sz="1800" b="0" i="0" u="none" strike="noStrike" cap="none"/>
              <a:t> indicating if a </a:t>
            </a:r>
            <a:r>
              <a:rPr lang="en-US" sz="1800" b="0" i="0" u="none" strike="noStrike" cap="none">
                <a:latin typeface="Courier New"/>
                <a:ea typeface="Courier New"/>
                <a:cs typeface="Courier New"/>
                <a:sym typeface="Courier New"/>
              </a:rPr>
              <a:t>ResultSet</a:t>
            </a:r>
            <a:r>
              <a:rPr lang="en-US" sz="1800" b="0" i="0" u="none" strike="noStrike" cap="none"/>
              <a:t> was returned. Multiple SQL statements can be executed with </a:t>
            </a:r>
            <a:r>
              <a:rPr lang="en-US" sz="1800" b="0" i="0" u="none" strike="noStrike" cap="none">
                <a:latin typeface="Courier New"/>
                <a:ea typeface="Courier New"/>
                <a:cs typeface="Courier New"/>
                <a:sym typeface="Courier New"/>
              </a:rPr>
              <a:t>execute</a:t>
            </a:r>
            <a:r>
              <a:rPr lang="en-US" sz="1800" b="0" i="0" u="none" strike="noStrike" cap="none"/>
              <a:t>.</a:t>
            </a:r>
            <a:endParaRPr/>
          </a:p>
          <a:p>
            <a:pPr marL="0" marR="0" lvl="0" indent="0" algn="l" rtl="0">
              <a:spcBef>
                <a:spcPts val="0"/>
              </a:spcBef>
              <a:spcAft>
                <a:spcPts val="0"/>
              </a:spcAft>
              <a:buNone/>
            </a:pPr>
            <a:endParaRPr sz="1800" b="0" i="0" u="none" strike="noStrike" cap="none"/>
          </a:p>
        </p:txBody>
      </p:sp>
      <p:sp>
        <p:nvSpPr>
          <p:cNvPr id="5118" name="Google Shape;5118;g40a120c017_0_4321: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18 - </a:t>
            </a:r>
            <a:fld id="{00000000-1234-1234-1234-123412341234}" type="slidenum">
              <a:rPr lang="en-US" sz="1100" b="1" i="0" u="none">
                <a:solidFill>
                  <a:srgbClr val="000000"/>
                </a:solidFill>
                <a:latin typeface="Arial"/>
                <a:ea typeface="Arial"/>
                <a:cs typeface="Arial"/>
                <a:sym typeface="Arial"/>
              </a:rPr>
              <a:t>513</a:t>
            </a:fld>
            <a:endParaRPr/>
          </a:p>
        </p:txBody>
      </p:sp>
    </p:spTree>
    <p:extLst>
      <p:ext uri="{BB962C8B-B14F-4D97-AF65-F5344CB8AC3E}">
        <p14:creationId xmlns:p14="http://schemas.microsoft.com/office/powerpoint/2010/main" val="2353047948"/>
      </p:ext>
    </p:extLst>
  </p:cSld>
  <p:clrMapOvr>
    <a:masterClrMapping/>
  </p:clrMapOvr>
</p:notes>
</file>

<file path=ppt/notesSlides/notesSlide5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26"/>
        <p:cNvGrpSpPr/>
        <p:nvPr/>
      </p:nvGrpSpPr>
      <p:grpSpPr>
        <a:xfrm>
          <a:off x="0" y="0"/>
          <a:ext cx="0" cy="0"/>
          <a:chOff x="0" y="0"/>
          <a:chExt cx="0" cy="0"/>
        </a:xfrm>
      </p:grpSpPr>
      <p:sp>
        <p:nvSpPr>
          <p:cNvPr id="5127" name="Google Shape;5127;g40a120c017_0_4330: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128" name="Google Shape;5128;g40a120c017_0_4330: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SzPts val="1800"/>
              <a:buFont typeface="Courier New"/>
              <a:buNone/>
            </a:pPr>
            <a:r>
              <a:rPr lang="en-US" sz="1800" b="0" i="0" u="none" strike="noStrike" cap="none">
                <a:latin typeface="Courier New"/>
                <a:ea typeface="Courier New"/>
                <a:cs typeface="Courier New"/>
                <a:sym typeface="Courier New"/>
              </a:rPr>
              <a:t>ResultSet</a:t>
            </a:r>
            <a:r>
              <a:rPr lang="en-US" sz="1800" b="0" i="0" u="none" strike="noStrike" cap="none"/>
              <a:t> Objects</a:t>
            </a:r>
            <a:endParaRPr/>
          </a:p>
          <a:p>
            <a:pPr marL="0" marR="0" lvl="2" indent="0" algn="l" rtl="0">
              <a:spcBef>
                <a:spcPts val="0"/>
              </a:spcBef>
              <a:spcAft>
                <a:spcPts val="0"/>
              </a:spcAft>
              <a:buSzPts val="1800"/>
              <a:buFont typeface="Courier New"/>
              <a:buNone/>
            </a:pPr>
            <a:r>
              <a:rPr lang="en-US" sz="1800" b="0" i="0" u="none" strike="noStrike" cap="none">
                <a:latin typeface="Courier New"/>
                <a:ea typeface="Courier New"/>
                <a:cs typeface="Courier New"/>
                <a:sym typeface="Courier New"/>
              </a:rPr>
              <a:t>ResultSet</a:t>
            </a:r>
            <a:r>
              <a:rPr lang="en-US" sz="1800" b="0" i="0" u="none" strike="noStrike" cap="none"/>
              <a:t> maintains a cursor to the returned rows. The cursor is initially pointing before the first row.</a:t>
            </a:r>
            <a:endParaRPr/>
          </a:p>
          <a:p>
            <a:pPr marL="0" marR="0" lvl="2" indent="0" algn="l" rtl="0">
              <a:spcBef>
                <a:spcPts val="0"/>
              </a:spcBef>
              <a:spcAft>
                <a:spcPts val="0"/>
              </a:spcAft>
              <a:buSzPts val="1800"/>
              <a:buFont typeface="Arial"/>
              <a:buNone/>
            </a:pPr>
            <a:r>
              <a:rPr lang="en-US" sz="1800" b="0" i="0" u="none" strike="noStrike" cap="none"/>
              <a:t>The </a:t>
            </a:r>
            <a:r>
              <a:rPr lang="en-US" sz="1800" b="0" i="0" u="none" strike="noStrike" cap="none">
                <a:latin typeface="Courier New"/>
                <a:ea typeface="Courier New"/>
                <a:cs typeface="Courier New"/>
                <a:sym typeface="Courier New"/>
              </a:rPr>
              <a:t>ResultSet.next()</a:t>
            </a:r>
            <a:r>
              <a:rPr lang="en-US" sz="1800" b="0" i="0" u="none" strike="noStrike" cap="none"/>
              <a:t> method is called to position the cursor in the next row.</a:t>
            </a:r>
            <a:endParaRPr/>
          </a:p>
          <a:p>
            <a:pPr marL="0" marR="0" lvl="2" indent="0" algn="l" rtl="0">
              <a:spcBef>
                <a:spcPts val="0"/>
              </a:spcBef>
              <a:spcAft>
                <a:spcPts val="0"/>
              </a:spcAft>
              <a:buSzPts val="1800"/>
              <a:buFont typeface="Arial"/>
              <a:buNone/>
            </a:pPr>
            <a:r>
              <a:rPr lang="en-US" sz="1800" b="0" i="0" u="none" strike="noStrike" cap="none"/>
              <a:t>The default </a:t>
            </a:r>
            <a:r>
              <a:rPr lang="en-US" sz="1800" b="0" i="0" u="none" strike="noStrike" cap="none">
                <a:latin typeface="Courier New"/>
                <a:ea typeface="Courier New"/>
                <a:cs typeface="Courier New"/>
                <a:sym typeface="Courier New"/>
              </a:rPr>
              <a:t>ResultSet</a:t>
            </a:r>
            <a:r>
              <a:rPr lang="en-US" sz="1800" b="0" i="0" u="none" strike="noStrike" cap="none"/>
              <a:t> is not updatable and has a cursor that points only forward.</a:t>
            </a:r>
            <a:endParaRPr/>
          </a:p>
          <a:p>
            <a:pPr marL="0" marR="0" lvl="2" indent="0" algn="l" rtl="0">
              <a:spcBef>
                <a:spcPts val="0"/>
              </a:spcBef>
              <a:spcAft>
                <a:spcPts val="0"/>
              </a:spcAft>
              <a:buSzPts val="1800"/>
              <a:buFont typeface="Arial"/>
              <a:buNone/>
            </a:pPr>
            <a:r>
              <a:rPr lang="en-US" sz="1800" b="0" i="0" u="none" strike="noStrike" cap="none"/>
              <a:t>It is possible to produce </a:t>
            </a:r>
            <a:r>
              <a:rPr lang="en-US" sz="1800" b="0" i="0" u="none" strike="noStrike" cap="none">
                <a:latin typeface="Courier New"/>
                <a:ea typeface="Courier New"/>
                <a:cs typeface="Courier New"/>
                <a:sym typeface="Courier New"/>
              </a:rPr>
              <a:t>ResultSet</a:t>
            </a:r>
            <a:r>
              <a:rPr lang="en-US" sz="1800" b="0" i="0" u="none" strike="noStrike" cap="none"/>
              <a:t> objects that are scrollable and/or updatable. The following code fragment, in which </a:t>
            </a:r>
            <a:r>
              <a:rPr lang="en-US" sz="1800" b="0" i="0" u="none" strike="noStrike" cap="none">
                <a:latin typeface="Courier New"/>
                <a:ea typeface="Courier New"/>
                <a:cs typeface="Courier New"/>
                <a:sym typeface="Courier New"/>
              </a:rPr>
              <a:t>con</a:t>
            </a:r>
            <a:r>
              <a:rPr lang="en-US" sz="1800" b="0" i="0" u="none" strike="noStrike" cap="none"/>
              <a:t> is a valid </a:t>
            </a:r>
            <a:r>
              <a:rPr lang="en-US" sz="1800" b="0" i="0" u="none" strike="noStrike" cap="none">
                <a:latin typeface="Courier New"/>
                <a:ea typeface="Courier New"/>
                <a:cs typeface="Courier New"/>
                <a:sym typeface="Courier New"/>
              </a:rPr>
              <a:t>Connection</a:t>
            </a:r>
            <a:r>
              <a:rPr lang="en-US" sz="1800" b="0" i="0" u="none" strike="noStrike" cap="none"/>
              <a:t> object, illustrates how to make a result set that is scrollable and insensitive to updates by others, and that is updatable:</a:t>
            </a:r>
            <a:endParaRPr/>
          </a:p>
          <a:p>
            <a:pPr marL="0" marR="0" lvl="1" indent="0" algn="l" rtl="0">
              <a:spcBef>
                <a:spcPts val="0"/>
              </a:spcBef>
              <a:spcAft>
                <a:spcPts val="0"/>
              </a:spcAft>
              <a:buSzPts val="1800"/>
              <a:buFont typeface="Courier New"/>
              <a:buNone/>
            </a:pPr>
            <a:r>
              <a:rPr lang="en-US" sz="1800" b="0" i="0" u="none" strike="noStrike" cap="none">
                <a:latin typeface="Courier New"/>
                <a:ea typeface="Courier New"/>
                <a:cs typeface="Courier New"/>
                <a:sym typeface="Courier New"/>
              </a:rPr>
              <a:t>    Statement stmt </a:t>
            </a:r>
            <a:br>
              <a:rPr lang="en-US" sz="1800" b="0" i="0" u="none" strike="noStrike" cap="none">
                <a:latin typeface="Courier New"/>
                <a:ea typeface="Courier New"/>
                <a:cs typeface="Courier New"/>
                <a:sym typeface="Courier New"/>
              </a:rPr>
            </a:br>
            <a:r>
              <a:rPr lang="en-US" sz="1800" b="0" i="0" u="none" strike="noStrike" cap="none">
                <a:latin typeface="Courier New"/>
                <a:ea typeface="Courier New"/>
                <a:cs typeface="Courier New"/>
                <a:sym typeface="Courier New"/>
              </a:rPr>
              <a:t>           = con.createStatement(ResultSet.TYPE_SCROLL_INSENSITIVE,</a:t>
            </a:r>
            <a:br>
              <a:rPr lang="en-US" sz="1800" b="0" i="0" u="none" strike="noStrike" cap="none">
                <a:latin typeface="Courier New"/>
                <a:ea typeface="Courier New"/>
                <a:cs typeface="Courier New"/>
                <a:sym typeface="Courier New"/>
              </a:rPr>
            </a:br>
            <a:r>
              <a:rPr lang="en-US" sz="1800" b="0" i="0" u="none" strike="noStrike" cap="none">
                <a:latin typeface="Courier New"/>
                <a:ea typeface="Courier New"/>
                <a:cs typeface="Courier New"/>
                <a:sym typeface="Courier New"/>
              </a:rPr>
              <a:t>                                 ResultSet.CONCUR_UPDATABLE);</a:t>
            </a:r>
            <a:endParaRPr/>
          </a:p>
          <a:p>
            <a:pPr marL="0" marR="0" lvl="1" indent="0" algn="l" rtl="0">
              <a:spcBef>
                <a:spcPts val="0"/>
              </a:spcBef>
              <a:spcAft>
                <a:spcPts val="0"/>
              </a:spcAft>
              <a:buSzPts val="1800"/>
              <a:buFont typeface="Courier New"/>
              <a:buNone/>
            </a:pPr>
            <a:r>
              <a:rPr lang="en-US" sz="1800" b="0" i="0" u="none" strike="noStrike" cap="none">
                <a:latin typeface="Courier New"/>
                <a:ea typeface="Courier New"/>
                <a:cs typeface="Courier New"/>
                <a:sym typeface="Courier New"/>
              </a:rPr>
              <a:t>    ResultSet rs = stmt.executeQuery("SELECT a, b FROM TABLE2");</a:t>
            </a:r>
            <a:endParaRPr/>
          </a:p>
          <a:p>
            <a:pPr marL="0" marR="0" lvl="1" indent="0" algn="l" rtl="0">
              <a:spcBef>
                <a:spcPts val="0"/>
              </a:spcBef>
              <a:spcAft>
                <a:spcPts val="0"/>
              </a:spcAft>
              <a:buSzPts val="1800"/>
              <a:buFont typeface="Arial"/>
              <a:buNone/>
            </a:pPr>
            <a:r>
              <a:rPr lang="en-US" sz="1800" b="1" i="0" u="none" strike="noStrike" cap="none"/>
              <a:t>Note:</a:t>
            </a:r>
            <a:r>
              <a:rPr lang="en-US" sz="1800" b="0" i="0" u="none" strike="noStrike" cap="none"/>
              <a:t> Not all databases support scrollable result sets.</a:t>
            </a:r>
            <a:endParaRPr/>
          </a:p>
          <a:p>
            <a:pPr marL="0" marR="0" lvl="1" indent="0" algn="l" rtl="0">
              <a:spcBef>
                <a:spcPts val="0"/>
              </a:spcBef>
              <a:spcAft>
                <a:spcPts val="0"/>
              </a:spcAft>
              <a:buSzPts val="1800"/>
              <a:buFont typeface="Courier New"/>
              <a:buNone/>
            </a:pPr>
            <a:r>
              <a:rPr lang="en-US" sz="1800" b="0" i="0" u="none" strike="noStrike" cap="none">
                <a:latin typeface="Courier New"/>
                <a:ea typeface="Courier New"/>
                <a:cs typeface="Courier New"/>
                <a:sym typeface="Courier New"/>
              </a:rPr>
              <a:t>ResultSet</a:t>
            </a:r>
            <a:r>
              <a:rPr lang="en-US" sz="1800" b="0" i="0" u="none" strike="noStrike" cap="none"/>
              <a:t> has accessor methods to read the contents of each column returned in a row. </a:t>
            </a:r>
            <a:r>
              <a:rPr lang="en-US" sz="1800" b="0" i="0" u="none" strike="noStrike" cap="none">
                <a:latin typeface="Courier New"/>
                <a:ea typeface="Courier New"/>
                <a:cs typeface="Courier New"/>
                <a:sym typeface="Courier New"/>
              </a:rPr>
              <a:t>ResultSet</a:t>
            </a:r>
            <a:r>
              <a:rPr lang="en-US" sz="1800" b="0" i="0" u="none" strike="noStrike" cap="none"/>
              <a:t> has a </a:t>
            </a:r>
            <a:r>
              <a:rPr lang="en-US" sz="1800" b="0" i="0" u="none" strike="noStrike" cap="none">
                <a:latin typeface="Courier New"/>
                <a:ea typeface="Courier New"/>
                <a:cs typeface="Courier New"/>
                <a:sym typeface="Courier New"/>
              </a:rPr>
              <a:t>getter</a:t>
            </a:r>
            <a:r>
              <a:rPr lang="en-US" sz="1800" b="0" i="0" u="none" strike="noStrike" cap="none"/>
              <a:t> method for each type.</a:t>
            </a:r>
            <a:endParaRPr/>
          </a:p>
          <a:p>
            <a:pPr marL="0" marR="0" lvl="0" indent="0" algn="l" rtl="0">
              <a:spcBef>
                <a:spcPts val="0"/>
              </a:spcBef>
              <a:spcAft>
                <a:spcPts val="0"/>
              </a:spcAft>
              <a:buNone/>
            </a:pPr>
            <a:endParaRPr sz="1800" b="0" i="0" u="none" strike="noStrike" cap="none"/>
          </a:p>
        </p:txBody>
      </p:sp>
      <p:sp>
        <p:nvSpPr>
          <p:cNvPr id="5129" name="Google Shape;5129;g40a120c017_0_4330: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18 - </a:t>
            </a:r>
            <a:fld id="{00000000-1234-1234-1234-123412341234}" type="slidenum">
              <a:rPr lang="en-US" sz="1100" b="1" i="0" u="none">
                <a:solidFill>
                  <a:srgbClr val="000000"/>
                </a:solidFill>
                <a:latin typeface="Arial"/>
                <a:ea typeface="Arial"/>
                <a:cs typeface="Arial"/>
                <a:sym typeface="Arial"/>
              </a:rPr>
              <a:t>514</a:t>
            </a:fld>
            <a:endParaRPr/>
          </a:p>
        </p:txBody>
      </p:sp>
    </p:spTree>
    <p:extLst>
      <p:ext uri="{BB962C8B-B14F-4D97-AF65-F5344CB8AC3E}">
        <p14:creationId xmlns:p14="http://schemas.microsoft.com/office/powerpoint/2010/main" val="694770278"/>
      </p:ext>
    </p:extLst>
  </p:cSld>
  <p:clrMapOvr>
    <a:masterClrMapping/>
  </p:clrMapOvr>
</p:notes>
</file>

<file path=ppt/notesSlides/notesSlide5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2"/>
        <p:cNvGrpSpPr/>
        <p:nvPr/>
      </p:nvGrpSpPr>
      <p:grpSpPr>
        <a:xfrm>
          <a:off x="0" y="0"/>
          <a:ext cx="0" cy="0"/>
          <a:chOff x="0" y="0"/>
          <a:chExt cx="0" cy="0"/>
        </a:xfrm>
      </p:grpSpPr>
      <p:sp>
        <p:nvSpPr>
          <p:cNvPr id="5153" name="Google Shape;5153;g40a120c017_0_4354: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154" name="Google Shape;5154;g40a120c017_0_4354: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CRUD (Create, Retrieve, Update, and Delete) operations are equivalent to the </a:t>
            </a:r>
            <a:r>
              <a:rPr lang="en-US" sz="1800" b="0" i="0" u="none" strike="noStrike" cap="none">
                <a:latin typeface="Courier New"/>
                <a:ea typeface="Courier New"/>
                <a:cs typeface="Courier New"/>
                <a:sym typeface="Courier New"/>
              </a:rPr>
              <a:t>INSERT</a:t>
            </a:r>
            <a:r>
              <a:rPr lang="en-US" sz="1800" b="0" i="0" u="none" strike="noStrike" cap="none"/>
              <a:t>, </a:t>
            </a:r>
            <a:r>
              <a:rPr lang="en-US" sz="1800" b="0" i="0" u="none" strike="noStrike" cap="none">
                <a:latin typeface="Courier New"/>
                <a:ea typeface="Courier New"/>
                <a:cs typeface="Courier New"/>
                <a:sym typeface="Courier New"/>
              </a:rPr>
              <a:t>SELECT</a:t>
            </a:r>
            <a:r>
              <a:rPr lang="en-US" sz="1800" b="0" i="0" u="none" strike="noStrike" cap="none"/>
              <a:t>, </a:t>
            </a:r>
            <a:r>
              <a:rPr lang="en-US" sz="1800" b="0" i="0" u="none" strike="noStrike" cap="none">
                <a:latin typeface="Courier New"/>
                <a:ea typeface="Courier New"/>
                <a:cs typeface="Courier New"/>
                <a:sym typeface="Courier New"/>
              </a:rPr>
              <a:t>UPDATE</a:t>
            </a:r>
            <a:r>
              <a:rPr lang="en-US" sz="1800" b="0" i="0" u="none" strike="noStrike" cap="none"/>
              <a:t>, and </a:t>
            </a:r>
            <a:r>
              <a:rPr lang="en-US" sz="1800" b="0" i="0" u="none" strike="noStrike" cap="none">
                <a:latin typeface="Courier New"/>
                <a:ea typeface="Courier New"/>
                <a:cs typeface="Courier New"/>
                <a:sym typeface="Courier New"/>
              </a:rPr>
              <a:t>DELETE</a:t>
            </a:r>
            <a:r>
              <a:rPr lang="en-US" sz="1800" b="0" i="0" u="none" strike="noStrike" cap="none"/>
              <a:t> statements in SQL. </a:t>
            </a:r>
            <a:endParaRPr/>
          </a:p>
          <a:p>
            <a:pPr marL="0" marR="0" lvl="1" indent="0" algn="l" rtl="0">
              <a:spcBef>
                <a:spcPts val="0"/>
              </a:spcBef>
              <a:spcAft>
                <a:spcPts val="0"/>
              </a:spcAft>
              <a:buSzPts val="1800"/>
              <a:buFont typeface="Arial"/>
              <a:buNone/>
            </a:pPr>
            <a:r>
              <a:rPr lang="en-US" sz="1800" b="0" i="0" u="none" strike="noStrike" cap="none"/>
              <a:t>In the following slide, you see a complete example of a JDBC application, a simple one that reads all the rows from an Employee database and returns the results as strings to the console.</a:t>
            </a:r>
            <a:endParaRPr/>
          </a:p>
          <a:p>
            <a:pPr marL="0" marR="0" lvl="2" indent="0" algn="l" rtl="0">
              <a:spcBef>
                <a:spcPts val="0"/>
              </a:spcBef>
              <a:spcAft>
                <a:spcPts val="0"/>
              </a:spcAft>
              <a:buSzPts val="1800"/>
              <a:buFont typeface="Arial"/>
              <a:buNone/>
            </a:pPr>
            <a:r>
              <a:rPr lang="en-US" sz="1800" b="1" i="0" u="none" strike="noStrike" cap="none"/>
              <a:t>Lines 15–16:</a:t>
            </a:r>
            <a:r>
              <a:rPr lang="en-US" sz="1800" b="0" i="0" u="none" strike="noStrike" cap="none"/>
              <a:t> Use a </a:t>
            </a:r>
            <a:r>
              <a:rPr lang="en-US" sz="1800" b="0" i="0" u="none" strike="noStrike" cap="none">
                <a:latin typeface="Courier New"/>
                <a:ea typeface="Courier New"/>
                <a:cs typeface="Courier New"/>
                <a:sym typeface="Courier New"/>
              </a:rPr>
              <a:t>try</a:t>
            </a:r>
            <a:r>
              <a:rPr lang="en-US" sz="1800" b="0" i="0" u="none" strike="noStrike" cap="none"/>
              <a:t>-with-resources statement to get an instance of an object that implements the </a:t>
            </a:r>
            <a:r>
              <a:rPr lang="en-US" sz="1800" b="0" i="0" u="none" strike="noStrike" cap="none">
                <a:latin typeface="Courier New"/>
                <a:ea typeface="Courier New"/>
                <a:cs typeface="Courier New"/>
                <a:sym typeface="Courier New"/>
              </a:rPr>
              <a:t>Connection</a:t>
            </a:r>
            <a:r>
              <a:rPr lang="en-US" sz="1800" b="0" i="0" u="none" strike="noStrike" cap="none"/>
              <a:t> interface.</a:t>
            </a:r>
            <a:endParaRPr/>
          </a:p>
          <a:p>
            <a:pPr marL="0" marR="0" lvl="2" indent="0" algn="l" rtl="0">
              <a:spcBef>
                <a:spcPts val="0"/>
              </a:spcBef>
              <a:spcAft>
                <a:spcPts val="0"/>
              </a:spcAft>
              <a:buSzPts val="1800"/>
              <a:buFont typeface="Arial"/>
              <a:buNone/>
            </a:pPr>
            <a:r>
              <a:rPr lang="en-US" sz="1800" b="1" i="0" u="none" strike="noStrike" cap="none"/>
              <a:t>Line 17:</a:t>
            </a:r>
            <a:r>
              <a:rPr lang="en-US" sz="1800" b="0" i="0" u="none" strike="noStrike" cap="none"/>
              <a:t> Use the connection object to get an instance of an object that implements the </a:t>
            </a:r>
            <a:r>
              <a:rPr lang="en-US" sz="1800" b="0" i="0" u="none" strike="noStrike" cap="none">
                <a:latin typeface="Courier New"/>
                <a:ea typeface="Courier New"/>
                <a:cs typeface="Courier New"/>
                <a:sym typeface="Courier New"/>
              </a:rPr>
              <a:t>Statement</a:t>
            </a:r>
            <a:r>
              <a:rPr lang="en-US" sz="1800" b="0" i="0" u="none" strike="noStrike" cap="none"/>
              <a:t> interface from the </a:t>
            </a:r>
            <a:r>
              <a:rPr lang="en-US" sz="1800" b="0" i="0" u="none" strike="noStrike" cap="none">
                <a:latin typeface="Courier New"/>
                <a:ea typeface="Courier New"/>
                <a:cs typeface="Courier New"/>
                <a:sym typeface="Courier New"/>
              </a:rPr>
              <a:t>Connection</a:t>
            </a:r>
            <a:r>
              <a:rPr lang="en-US" sz="1800" b="0" i="0" u="none" strike="noStrike" cap="none"/>
              <a:t> object.</a:t>
            </a:r>
            <a:endParaRPr/>
          </a:p>
          <a:p>
            <a:pPr marL="0" marR="0" lvl="2" indent="0" algn="l" rtl="0">
              <a:spcBef>
                <a:spcPts val="0"/>
              </a:spcBef>
              <a:spcAft>
                <a:spcPts val="0"/>
              </a:spcAft>
              <a:buSzPts val="1800"/>
              <a:buFont typeface="Arial"/>
              <a:buNone/>
            </a:pPr>
            <a:r>
              <a:rPr lang="en-US" sz="1800" b="1" i="0" u="none" strike="noStrike" cap="none"/>
              <a:t>Line 18:</a:t>
            </a:r>
            <a:r>
              <a:rPr lang="en-US" sz="1800" b="0" i="0" u="none" strike="noStrike" cap="none"/>
              <a:t> Create a </a:t>
            </a:r>
            <a:r>
              <a:rPr lang="en-US" sz="1800" b="0" i="0" u="none" strike="noStrike" cap="none">
                <a:latin typeface="Courier New"/>
                <a:ea typeface="Courier New"/>
                <a:cs typeface="Courier New"/>
                <a:sym typeface="Courier New"/>
              </a:rPr>
              <a:t>ResultSet</a:t>
            </a:r>
            <a:r>
              <a:rPr lang="en-US" sz="1800" b="0" i="0" u="none" strike="noStrike" cap="none"/>
              <a:t> by executing the string query using the </a:t>
            </a:r>
            <a:r>
              <a:rPr lang="en-US" sz="1800" b="0" i="0" u="none" strike="noStrike" cap="none">
                <a:latin typeface="Courier New"/>
                <a:ea typeface="Courier New"/>
                <a:cs typeface="Courier New"/>
                <a:sym typeface="Courier New"/>
              </a:rPr>
              <a:t>Statement</a:t>
            </a:r>
            <a:r>
              <a:rPr lang="en-US" sz="1800" b="0" i="0" u="none" strike="noStrike" cap="none"/>
              <a:t> object.</a:t>
            </a:r>
            <a:endParaRPr/>
          </a:p>
          <a:p>
            <a:pPr marL="0" marR="0" lvl="1" indent="0" algn="l" rtl="0">
              <a:spcBef>
                <a:spcPts val="0"/>
              </a:spcBef>
              <a:spcAft>
                <a:spcPts val="0"/>
              </a:spcAft>
              <a:buSzPts val="1800"/>
              <a:buFont typeface="Arial"/>
              <a:buNone/>
            </a:pPr>
            <a:r>
              <a:rPr lang="en-US" sz="1800" b="1" i="0" u="none" strike="noStrike" cap="none"/>
              <a:t>Note:</a:t>
            </a:r>
            <a:r>
              <a:rPr lang="en-US" sz="1800" b="0" i="0" u="none" strike="noStrike" cap="none"/>
              <a:t> Hard coding the JDBC URL, username, and password makes an application less portable. Instead, consider using </a:t>
            </a:r>
            <a:r>
              <a:rPr lang="en-US" sz="1800" b="0" i="0" u="none" strike="noStrike" cap="none">
                <a:latin typeface="Courier New"/>
                <a:ea typeface="Courier New"/>
                <a:cs typeface="Courier New"/>
                <a:sym typeface="Courier New"/>
              </a:rPr>
              <a:t>java.io.Console</a:t>
            </a:r>
            <a:r>
              <a:rPr lang="en-US" sz="1800" b="0" i="0" u="none" strike="noStrike" cap="none"/>
              <a:t> to read the username and password and/or some type of authentication service.</a:t>
            </a:r>
            <a:endParaRPr/>
          </a:p>
        </p:txBody>
      </p:sp>
      <p:sp>
        <p:nvSpPr>
          <p:cNvPr id="5155" name="Google Shape;5155;g40a120c017_0_4354: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18 - </a:t>
            </a:r>
            <a:fld id="{00000000-1234-1234-1234-123412341234}" type="slidenum">
              <a:rPr lang="en-US" sz="1100" b="1" i="0" u="none">
                <a:solidFill>
                  <a:srgbClr val="000000"/>
                </a:solidFill>
                <a:latin typeface="Arial"/>
                <a:ea typeface="Arial"/>
                <a:cs typeface="Arial"/>
                <a:sym typeface="Arial"/>
              </a:rPr>
              <a:t>515</a:t>
            </a:fld>
            <a:endParaRPr/>
          </a:p>
        </p:txBody>
      </p:sp>
    </p:spTree>
    <p:extLst>
      <p:ext uri="{BB962C8B-B14F-4D97-AF65-F5344CB8AC3E}">
        <p14:creationId xmlns:p14="http://schemas.microsoft.com/office/powerpoint/2010/main" val="2935027711"/>
      </p:ext>
    </p:extLst>
  </p:cSld>
  <p:clrMapOvr>
    <a:masterClrMapping/>
  </p:clrMapOvr>
</p:notes>
</file>

<file path=ppt/notesSlides/notesSlide5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62"/>
        <p:cNvGrpSpPr/>
        <p:nvPr/>
      </p:nvGrpSpPr>
      <p:grpSpPr>
        <a:xfrm>
          <a:off x="0" y="0"/>
          <a:ext cx="0" cy="0"/>
          <a:chOff x="0" y="0"/>
          <a:chExt cx="0" cy="0"/>
        </a:xfrm>
      </p:grpSpPr>
      <p:sp>
        <p:nvSpPr>
          <p:cNvPr id="5163" name="Google Shape;5163;g40a120c017_0_4362: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164" name="Google Shape;5164;g40a120c017_0_4362: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2" indent="0" algn="l" rtl="0">
              <a:spcBef>
                <a:spcPts val="0"/>
              </a:spcBef>
              <a:spcAft>
                <a:spcPts val="0"/>
              </a:spcAft>
              <a:buSzPts val="1800"/>
              <a:buFont typeface="Arial"/>
              <a:buNone/>
            </a:pPr>
            <a:r>
              <a:rPr lang="en-US" sz="1800" b="1" i="0" u="none" strike="noStrike" cap="none"/>
              <a:t>Lines 20–24:</a:t>
            </a:r>
            <a:r>
              <a:rPr lang="en-US" sz="1800" b="0" i="0" u="none" strike="noStrike" cap="none"/>
              <a:t> Get the results of each of the data fields in each row read from the </a:t>
            </a:r>
            <a:r>
              <a:rPr lang="en-US" sz="1800" b="0" i="0" u="none" strike="noStrike" cap="none">
                <a:latin typeface="Courier New"/>
                <a:ea typeface="Courier New"/>
                <a:cs typeface="Courier New"/>
                <a:sym typeface="Courier New"/>
              </a:rPr>
              <a:t>Employee</a:t>
            </a:r>
            <a:r>
              <a:rPr lang="en-US" sz="1800" b="0" i="0" u="none" strike="noStrike" cap="none"/>
              <a:t> table.</a:t>
            </a:r>
            <a:endParaRPr/>
          </a:p>
          <a:p>
            <a:pPr marL="0" marR="0" lvl="2" indent="0" algn="l" rtl="0">
              <a:spcBef>
                <a:spcPts val="0"/>
              </a:spcBef>
              <a:spcAft>
                <a:spcPts val="0"/>
              </a:spcAft>
              <a:buSzPts val="1800"/>
              <a:buFont typeface="Arial"/>
              <a:buNone/>
            </a:pPr>
            <a:r>
              <a:rPr lang="en-US" sz="1800" b="1" i="0" u="none" strike="noStrike" cap="none"/>
              <a:t>Lines 25–28:</a:t>
            </a:r>
            <a:r>
              <a:rPr lang="en-US" sz="1800" b="0" i="0" u="none" strike="noStrike" cap="none"/>
              <a:t> Print the resulting data fields to the system console.</a:t>
            </a:r>
            <a:endParaRPr/>
          </a:p>
          <a:p>
            <a:pPr marL="0" marR="0" lvl="2" indent="0" algn="l" rtl="0">
              <a:spcBef>
                <a:spcPts val="0"/>
              </a:spcBef>
              <a:spcAft>
                <a:spcPts val="0"/>
              </a:spcAft>
              <a:buSzPts val="1800"/>
              <a:buFont typeface="Arial"/>
              <a:buNone/>
            </a:pPr>
            <a:r>
              <a:rPr lang="en-US" sz="1800" b="1" i="0" u="none" strike="noStrike" cap="none"/>
              <a:t>Line 30:</a:t>
            </a:r>
            <a:r>
              <a:rPr lang="en-US" sz="1800" b="0" i="0" u="none" strike="noStrike" cap="none"/>
              <a:t> </a:t>
            </a:r>
            <a:r>
              <a:rPr lang="en-US" sz="1800" b="0" i="0" u="none" strike="noStrike" cap="none">
                <a:latin typeface="Courier New"/>
                <a:ea typeface="Courier New"/>
                <a:cs typeface="Courier New"/>
                <a:sym typeface="Courier New"/>
              </a:rPr>
              <a:t>SQLException</a:t>
            </a:r>
            <a:r>
              <a:rPr lang="en-US" sz="1800" b="0" i="0" u="none" strike="noStrike" cap="none"/>
              <a:t>: This class extends </a:t>
            </a:r>
            <a:r>
              <a:rPr lang="en-US" sz="1800" b="0" i="0" u="none" strike="noStrike" cap="none">
                <a:latin typeface="Courier New"/>
                <a:ea typeface="Courier New"/>
                <a:cs typeface="Courier New"/>
                <a:sym typeface="Courier New"/>
              </a:rPr>
              <a:t>Exception</a:t>
            </a:r>
            <a:r>
              <a:rPr lang="en-US" sz="1800" b="0" i="0" u="none" strike="noStrike" cap="none"/>
              <a:t> thrown by the </a:t>
            </a:r>
            <a:r>
              <a:rPr lang="en-US" sz="1800" b="0" i="0" u="none" strike="noStrike" cap="none">
                <a:latin typeface="Courier New"/>
                <a:ea typeface="Courier New"/>
                <a:cs typeface="Courier New"/>
                <a:sym typeface="Courier New"/>
              </a:rPr>
              <a:t>DriverManager</a:t>
            </a:r>
            <a:r>
              <a:rPr lang="en-US" sz="1800" b="0" i="0" u="none" strike="noStrike" cap="none"/>
              <a:t>, </a:t>
            </a:r>
            <a:r>
              <a:rPr lang="en-US" sz="1800" b="0" i="0" u="none" strike="noStrike" cap="none">
                <a:latin typeface="Courier New"/>
                <a:ea typeface="Courier New"/>
                <a:cs typeface="Courier New"/>
                <a:sym typeface="Courier New"/>
              </a:rPr>
              <a:t>Statement</a:t>
            </a:r>
            <a:r>
              <a:rPr lang="en-US" sz="1800" b="0" i="0" u="none" strike="noStrike" cap="none"/>
              <a:t>, and </a:t>
            </a:r>
            <a:r>
              <a:rPr lang="en-US" sz="1800" b="0" i="0" u="none" strike="noStrike" cap="none">
                <a:latin typeface="Courier New"/>
                <a:ea typeface="Courier New"/>
                <a:cs typeface="Courier New"/>
                <a:sym typeface="Courier New"/>
              </a:rPr>
              <a:t>ResultSet</a:t>
            </a:r>
            <a:r>
              <a:rPr lang="en-US" sz="1800" b="0" i="0" u="none" strike="noStrike" cap="none"/>
              <a:t> methods. </a:t>
            </a:r>
            <a:endParaRPr/>
          </a:p>
          <a:p>
            <a:pPr marL="0" marR="0" lvl="2" indent="0" algn="l" rtl="0">
              <a:spcBef>
                <a:spcPts val="0"/>
              </a:spcBef>
              <a:spcAft>
                <a:spcPts val="0"/>
              </a:spcAft>
              <a:buSzPts val="1800"/>
              <a:buFont typeface="Arial"/>
              <a:buNone/>
            </a:pPr>
            <a:r>
              <a:rPr lang="en-US" sz="1800" b="1" i="0" u="none" strike="noStrike" cap="none"/>
              <a:t>Line 32:</a:t>
            </a:r>
            <a:r>
              <a:rPr lang="en-US" sz="1800" b="0" i="0" u="none" strike="noStrike" cap="none"/>
              <a:t> This is the closing brace for the </a:t>
            </a:r>
            <a:r>
              <a:rPr lang="en-US" sz="1800" b="0" i="0" u="none" strike="noStrike" cap="none">
                <a:latin typeface="Courier New"/>
                <a:ea typeface="Courier New"/>
                <a:cs typeface="Courier New"/>
                <a:sym typeface="Courier New"/>
              </a:rPr>
              <a:t>try-</a:t>
            </a:r>
            <a:r>
              <a:rPr lang="en-US" sz="1800" b="0" i="0" u="none" strike="noStrike" cap="none"/>
              <a:t>with-resources statement on line 15. </a:t>
            </a:r>
            <a:endParaRPr/>
          </a:p>
          <a:p>
            <a:pPr marL="0" marR="0" lvl="1" indent="0" algn="l" rtl="0">
              <a:spcBef>
                <a:spcPts val="0"/>
              </a:spcBef>
              <a:spcAft>
                <a:spcPts val="0"/>
              </a:spcAft>
              <a:buSzPts val="1800"/>
              <a:buFont typeface="Arial"/>
              <a:buNone/>
            </a:pPr>
            <a:r>
              <a:rPr lang="en-US" sz="1800" b="0" i="0" u="none" strike="noStrike" cap="none"/>
              <a:t>This example is from the </a:t>
            </a:r>
            <a:r>
              <a:rPr lang="en-US" sz="1800" b="0" i="0" u="none" strike="noStrike" cap="none">
                <a:latin typeface="Courier New"/>
                <a:ea typeface="Courier New"/>
                <a:cs typeface="Courier New"/>
                <a:sym typeface="Courier New"/>
              </a:rPr>
              <a:t>SimpleJDBCExample</a:t>
            </a:r>
            <a:r>
              <a:rPr lang="en-US" sz="1800" b="0" i="0" u="none" strike="noStrike" cap="none"/>
              <a:t> project.</a:t>
            </a:r>
            <a:endParaRPr/>
          </a:p>
          <a:p>
            <a:pPr marL="0" marR="0" lvl="1" indent="0" algn="l" rtl="0">
              <a:spcBef>
                <a:spcPts val="0"/>
              </a:spcBef>
              <a:spcAft>
                <a:spcPts val="0"/>
              </a:spcAft>
              <a:buSzPts val="1800"/>
              <a:buFont typeface="Arial"/>
              <a:buNone/>
            </a:pPr>
            <a:r>
              <a:rPr lang="en-US" sz="1800" b="0" i="0" u="none" strike="noStrike" cap="none"/>
              <a:t>Output:</a:t>
            </a:r>
            <a:endParaRPr/>
          </a:p>
          <a:p>
            <a:pPr marL="0" marR="0" lvl="1" indent="0" algn="l" rtl="0">
              <a:spcBef>
                <a:spcPts val="0"/>
              </a:spcBef>
              <a:spcAft>
                <a:spcPts val="0"/>
              </a:spcAft>
              <a:buSzPts val="1800"/>
              <a:buFont typeface="Courier New"/>
              <a:buNone/>
            </a:pPr>
            <a:r>
              <a:rPr lang="en-US" sz="1800" b="0" i="0" u="none" strike="noStrike" cap="none">
                <a:latin typeface="Courier New"/>
                <a:ea typeface="Courier New"/>
                <a:cs typeface="Courier New"/>
                <a:sym typeface="Courier New"/>
              </a:rPr>
              <a:t>run:</a:t>
            </a:r>
            <a:endParaRPr/>
          </a:p>
          <a:p>
            <a:pPr marL="0" marR="0" lvl="1" indent="0" algn="l" rtl="0">
              <a:spcBef>
                <a:spcPts val="0"/>
              </a:spcBef>
              <a:spcAft>
                <a:spcPts val="0"/>
              </a:spcAft>
              <a:buSzPts val="1800"/>
              <a:buFont typeface="Courier New"/>
              <a:buNone/>
            </a:pPr>
            <a:r>
              <a:rPr lang="en-US" sz="1800" b="0" i="0" u="none" strike="noStrike" cap="none">
                <a:latin typeface="Courier New"/>
                <a:ea typeface="Courier New"/>
                <a:cs typeface="Courier New"/>
                <a:sym typeface="Courier New"/>
              </a:rPr>
              <a:t>Employee ID:   110</a:t>
            </a:r>
            <a:endParaRPr/>
          </a:p>
          <a:p>
            <a:pPr marL="0" marR="0" lvl="1" indent="0" algn="l" rtl="0">
              <a:spcBef>
                <a:spcPts val="0"/>
              </a:spcBef>
              <a:spcAft>
                <a:spcPts val="0"/>
              </a:spcAft>
              <a:buSzPts val="1800"/>
              <a:buFont typeface="Courier New"/>
              <a:buNone/>
            </a:pPr>
            <a:r>
              <a:rPr lang="en-US" sz="1800" b="0" i="0" u="none" strike="noStrike" cap="none">
                <a:latin typeface="Courier New"/>
                <a:ea typeface="Courier New"/>
                <a:cs typeface="Courier New"/>
                <a:sym typeface="Courier New"/>
              </a:rPr>
              <a:t>Employee Name: Troy Hammer</a:t>
            </a:r>
            <a:endParaRPr/>
          </a:p>
          <a:p>
            <a:pPr marL="0" marR="0" lvl="1" indent="0" algn="l" rtl="0">
              <a:spcBef>
                <a:spcPts val="0"/>
              </a:spcBef>
              <a:spcAft>
                <a:spcPts val="0"/>
              </a:spcAft>
              <a:buSzPts val="1800"/>
              <a:buFont typeface="Courier New"/>
              <a:buNone/>
            </a:pPr>
            <a:r>
              <a:rPr lang="en-US" sz="1800" b="0" i="0" u="none" strike="noStrike" cap="none">
                <a:latin typeface="Courier New"/>
                <a:ea typeface="Courier New"/>
                <a:cs typeface="Courier New"/>
                <a:sym typeface="Courier New"/>
              </a:rPr>
              <a:t>Birth Date:    1965-03-31</a:t>
            </a:r>
            <a:endParaRPr/>
          </a:p>
          <a:p>
            <a:pPr marL="0" marR="0" lvl="1" indent="0" algn="l" rtl="0">
              <a:spcBef>
                <a:spcPts val="0"/>
              </a:spcBef>
              <a:spcAft>
                <a:spcPts val="0"/>
              </a:spcAft>
              <a:buSzPts val="1800"/>
              <a:buFont typeface="Courier New"/>
              <a:buNone/>
            </a:pPr>
            <a:r>
              <a:rPr lang="en-US" sz="1800" b="0" i="0" u="none" strike="noStrike" cap="none">
                <a:latin typeface="Courier New"/>
                <a:ea typeface="Courier New"/>
                <a:cs typeface="Courier New"/>
                <a:sym typeface="Courier New"/>
              </a:rPr>
              <a:t>Salary:        102109.15</a:t>
            </a:r>
            <a:endParaRPr/>
          </a:p>
          <a:p>
            <a:pPr marL="0" marR="0" lvl="1" indent="0" algn="l" rtl="0">
              <a:spcBef>
                <a:spcPts val="0"/>
              </a:spcBef>
              <a:spcAft>
                <a:spcPts val="0"/>
              </a:spcAft>
              <a:buSzPts val="1800"/>
              <a:buFont typeface="Arial"/>
              <a:buNone/>
            </a:pPr>
            <a:r>
              <a:rPr lang="en-US" sz="1800" b="0" i="0" u="none" strike="noStrike" cap="none"/>
              <a:t> </a:t>
            </a:r>
            <a:endParaRPr/>
          </a:p>
        </p:txBody>
      </p:sp>
      <p:sp>
        <p:nvSpPr>
          <p:cNvPr id="5165" name="Google Shape;5165;g40a120c017_0_4362: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18 - </a:t>
            </a:r>
            <a:fld id="{00000000-1234-1234-1234-123412341234}" type="slidenum">
              <a:rPr lang="en-US" sz="1100" b="1" i="0" u="none">
                <a:solidFill>
                  <a:srgbClr val="000000"/>
                </a:solidFill>
                <a:latin typeface="Arial"/>
                <a:ea typeface="Arial"/>
                <a:cs typeface="Arial"/>
                <a:sym typeface="Arial"/>
              </a:rPr>
              <a:t>516</a:t>
            </a:fld>
            <a:endParaRPr/>
          </a:p>
        </p:txBody>
      </p:sp>
    </p:spTree>
    <p:extLst>
      <p:ext uri="{BB962C8B-B14F-4D97-AF65-F5344CB8AC3E}">
        <p14:creationId xmlns:p14="http://schemas.microsoft.com/office/powerpoint/2010/main" val="798256885"/>
      </p:ext>
    </p:extLst>
  </p:cSld>
  <p:clrMapOvr>
    <a:masterClrMapping/>
  </p:clrMapOvr>
</p:notes>
</file>

<file path=ppt/notesSlides/notesSlide5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2"/>
        <p:cNvGrpSpPr/>
        <p:nvPr/>
      </p:nvGrpSpPr>
      <p:grpSpPr>
        <a:xfrm>
          <a:off x="0" y="0"/>
          <a:ext cx="0" cy="0"/>
          <a:chOff x="0" y="0"/>
          <a:chExt cx="0" cy="0"/>
        </a:xfrm>
      </p:grpSpPr>
      <p:sp>
        <p:nvSpPr>
          <p:cNvPr id="5173" name="Google Shape;5173;g40a120c017_0_4370: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This slide demonstrates the insert operation. An employee record is added to the Employee table and the content of the Employee table after the insert operation is displayed in the output console.</a:t>
            </a:r>
            <a:endParaRPr/>
          </a:p>
          <a:p>
            <a:pPr marL="0" marR="0" lvl="1" indent="0" algn="l" rtl="0">
              <a:spcBef>
                <a:spcPts val="0"/>
              </a:spcBef>
              <a:spcAft>
                <a:spcPts val="0"/>
              </a:spcAft>
              <a:buSzPts val="1800"/>
              <a:buFont typeface="Arial"/>
              <a:buNone/>
            </a:pPr>
            <a:r>
              <a:rPr lang="en-US" sz="1800" b="1" i="0" u="none" strike="noStrike" cap="none"/>
              <a:t>Lines 10–13:</a:t>
            </a:r>
            <a:r>
              <a:rPr lang="en-US" sz="1800" b="0" i="0" u="none" strike="noStrike" cap="none"/>
              <a:t> Create a query to insert an employee record and execute the query.</a:t>
            </a:r>
            <a:endParaRPr/>
          </a:p>
          <a:p>
            <a:pPr marL="0" marR="0" lvl="1" indent="0" algn="l" rtl="0">
              <a:spcBef>
                <a:spcPts val="0"/>
              </a:spcBef>
              <a:spcAft>
                <a:spcPts val="0"/>
              </a:spcAft>
              <a:buSzPts val="1800"/>
              <a:buFont typeface="Arial"/>
              <a:buNone/>
            </a:pPr>
            <a:r>
              <a:rPr lang="en-US" sz="1800" b="1" i="0" u="none" strike="noStrike" cap="none"/>
              <a:t>Lines 15–17:</a:t>
            </a:r>
            <a:r>
              <a:rPr lang="en-US" sz="1800" b="0" i="0" u="none" strike="noStrike" cap="none"/>
              <a:t> Print the resulting data fields to the system console.</a:t>
            </a:r>
            <a:endParaRPr/>
          </a:p>
          <a:p>
            <a:pPr marL="0" marR="0" lvl="0" indent="0" algn="l" rtl="0">
              <a:spcBef>
                <a:spcPts val="0"/>
              </a:spcBef>
              <a:spcAft>
                <a:spcPts val="0"/>
              </a:spcAft>
              <a:buNone/>
            </a:pPr>
            <a:endParaRPr sz="1800" b="0" i="0" u="none" strike="noStrike" cap="none"/>
          </a:p>
        </p:txBody>
      </p:sp>
      <p:sp>
        <p:nvSpPr>
          <p:cNvPr id="5174" name="Google Shape;5174;g40a120c017_0_4370: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18 - </a:t>
            </a:r>
            <a:fld id="{00000000-1234-1234-1234-123412341234}" type="slidenum">
              <a:rPr lang="en-US" sz="1100" b="1" i="0" u="none">
                <a:solidFill>
                  <a:srgbClr val="000000"/>
                </a:solidFill>
                <a:latin typeface="Arial"/>
                <a:ea typeface="Arial"/>
                <a:cs typeface="Arial"/>
                <a:sym typeface="Arial"/>
              </a:rPr>
              <a:t>517</a:t>
            </a:fld>
            <a:endParaRPr/>
          </a:p>
        </p:txBody>
      </p:sp>
      <p:sp>
        <p:nvSpPr>
          <p:cNvPr id="5175" name="Google Shape;5175;g40a120c017_0_4370: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491090986"/>
      </p:ext>
    </p:extLst>
  </p:cSld>
  <p:clrMapOvr>
    <a:masterClrMapping/>
  </p:clrMapOvr>
</p:notes>
</file>

<file path=ppt/notesSlides/notesSlide5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2"/>
        <p:cNvGrpSpPr/>
        <p:nvPr/>
      </p:nvGrpSpPr>
      <p:grpSpPr>
        <a:xfrm>
          <a:off x="0" y="0"/>
          <a:ext cx="0" cy="0"/>
          <a:chOff x="0" y="0"/>
          <a:chExt cx="0" cy="0"/>
        </a:xfrm>
      </p:grpSpPr>
      <p:sp>
        <p:nvSpPr>
          <p:cNvPr id="5183" name="Google Shape;5183;g40a120c017_0_4378: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184" name="Google Shape;5184;g40a120c017_0_4378: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This slide demonstrates the update operation. An existing employee record is updated and the content of the Employee table after the update operation is displayed in the output console.</a:t>
            </a:r>
            <a:endParaRPr/>
          </a:p>
          <a:p>
            <a:pPr marL="0" marR="0" lvl="1" indent="0" algn="l" rtl="0">
              <a:spcBef>
                <a:spcPts val="0"/>
              </a:spcBef>
              <a:spcAft>
                <a:spcPts val="0"/>
              </a:spcAft>
              <a:buSzPts val="1800"/>
              <a:buFont typeface="Arial"/>
              <a:buNone/>
            </a:pPr>
            <a:r>
              <a:rPr lang="en-US" sz="1800" b="1" i="0" u="none" strike="noStrike" cap="none"/>
              <a:t>Lines 9–12:</a:t>
            </a:r>
            <a:r>
              <a:rPr lang="en-US" sz="1800" b="0" i="0" u="none" strike="noStrike" cap="none"/>
              <a:t> Create a query to update an employee record with ID 500 and execute the query.</a:t>
            </a:r>
            <a:endParaRPr/>
          </a:p>
          <a:p>
            <a:pPr marL="0" marR="0" lvl="1" indent="0" algn="l" rtl="0">
              <a:spcBef>
                <a:spcPts val="0"/>
              </a:spcBef>
              <a:spcAft>
                <a:spcPts val="0"/>
              </a:spcAft>
              <a:buSzPts val="1800"/>
              <a:buFont typeface="Arial"/>
              <a:buNone/>
            </a:pPr>
            <a:r>
              <a:rPr lang="en-US" sz="1800" b="1" i="0" u="none" strike="noStrike" cap="none"/>
              <a:t>Lines 14–16:</a:t>
            </a:r>
            <a:r>
              <a:rPr lang="en-US" sz="1800" b="0" i="0" u="none" strike="noStrike" cap="none"/>
              <a:t> Print the resulting data fields to the system console.</a:t>
            </a:r>
            <a:endParaRPr/>
          </a:p>
          <a:p>
            <a:pPr marL="0" marR="0" lvl="1" indent="0" algn="l" rtl="0">
              <a:spcBef>
                <a:spcPts val="0"/>
              </a:spcBef>
              <a:spcAft>
                <a:spcPts val="0"/>
              </a:spcAft>
              <a:buSzPts val="1800"/>
              <a:buFont typeface="Arial"/>
              <a:buNone/>
            </a:pPr>
            <a:endParaRPr sz="1800" b="0" i="0" u="none" strike="noStrike" cap="none"/>
          </a:p>
          <a:p>
            <a:pPr marL="0" marR="0" lvl="0" indent="0" algn="l" rtl="0">
              <a:spcBef>
                <a:spcPts val="0"/>
              </a:spcBef>
              <a:spcAft>
                <a:spcPts val="0"/>
              </a:spcAft>
              <a:buNone/>
            </a:pPr>
            <a:endParaRPr sz="1800" b="0" i="0" u="none" strike="noStrike" cap="none"/>
          </a:p>
        </p:txBody>
      </p:sp>
      <p:sp>
        <p:nvSpPr>
          <p:cNvPr id="5185" name="Google Shape;5185;g40a120c017_0_4378: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18 - </a:t>
            </a:r>
            <a:fld id="{00000000-1234-1234-1234-123412341234}" type="slidenum">
              <a:rPr lang="en-US" sz="1100" b="1" i="0" u="none">
                <a:solidFill>
                  <a:srgbClr val="000000"/>
                </a:solidFill>
                <a:latin typeface="Arial"/>
                <a:ea typeface="Arial"/>
                <a:cs typeface="Arial"/>
                <a:sym typeface="Arial"/>
              </a:rPr>
              <a:t>518</a:t>
            </a:fld>
            <a:endParaRPr/>
          </a:p>
        </p:txBody>
      </p:sp>
    </p:spTree>
    <p:extLst>
      <p:ext uri="{BB962C8B-B14F-4D97-AF65-F5344CB8AC3E}">
        <p14:creationId xmlns:p14="http://schemas.microsoft.com/office/powerpoint/2010/main" val="1564253282"/>
      </p:ext>
    </p:extLst>
  </p:cSld>
  <p:clrMapOvr>
    <a:masterClrMapping/>
  </p:clrMapOvr>
</p:notes>
</file>

<file path=ppt/notesSlides/notesSlide5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91"/>
        <p:cNvGrpSpPr/>
        <p:nvPr/>
      </p:nvGrpSpPr>
      <p:grpSpPr>
        <a:xfrm>
          <a:off x="0" y="0"/>
          <a:ext cx="0" cy="0"/>
          <a:chOff x="0" y="0"/>
          <a:chExt cx="0" cy="0"/>
        </a:xfrm>
      </p:grpSpPr>
      <p:sp>
        <p:nvSpPr>
          <p:cNvPr id="5192" name="Google Shape;5192;g40a120c017_0_4385: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193" name="Google Shape;5193;g40a120c017_0_4385: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This slide demonstrates the delete operation. An existing employee record is deleted and the content of the Employee table after the delete operation is displayed in the output console.</a:t>
            </a:r>
            <a:endParaRPr/>
          </a:p>
          <a:p>
            <a:pPr marL="0" marR="0" lvl="1" indent="0" algn="l" rtl="0">
              <a:spcBef>
                <a:spcPts val="0"/>
              </a:spcBef>
              <a:spcAft>
                <a:spcPts val="0"/>
              </a:spcAft>
              <a:buSzPts val="1800"/>
              <a:buFont typeface="Arial"/>
              <a:buNone/>
            </a:pPr>
            <a:r>
              <a:rPr lang="en-US" sz="1800" b="1" i="0" u="none" strike="noStrike" cap="none"/>
              <a:t>Lines 7–10:</a:t>
            </a:r>
            <a:r>
              <a:rPr lang="en-US" sz="1800" b="0" i="0" u="none" strike="noStrike" cap="none"/>
              <a:t> Create a query to delete an employee record with ID 500 and execute the query.</a:t>
            </a:r>
            <a:endParaRPr/>
          </a:p>
          <a:p>
            <a:pPr marL="0" marR="0" lvl="1" indent="0" algn="l" rtl="0">
              <a:spcBef>
                <a:spcPts val="0"/>
              </a:spcBef>
              <a:spcAft>
                <a:spcPts val="0"/>
              </a:spcAft>
              <a:buSzPts val="1800"/>
              <a:buFont typeface="Arial"/>
              <a:buNone/>
            </a:pPr>
            <a:r>
              <a:rPr lang="en-US" sz="1800" b="1" i="0" u="none" strike="noStrike" cap="none"/>
              <a:t>Lines 12–13:</a:t>
            </a:r>
            <a:r>
              <a:rPr lang="en-US" sz="1800" b="0" i="0" u="none" strike="noStrike" cap="none"/>
              <a:t> Print the resulting data fields to the system console.</a:t>
            </a:r>
            <a:endParaRPr/>
          </a:p>
          <a:p>
            <a:pPr marL="0" marR="0" lvl="0" indent="0" algn="l" rtl="0">
              <a:spcBef>
                <a:spcPts val="0"/>
              </a:spcBef>
              <a:spcAft>
                <a:spcPts val="0"/>
              </a:spcAft>
              <a:buNone/>
            </a:pPr>
            <a:endParaRPr sz="1800" b="0" i="0" u="none" strike="noStrike" cap="none"/>
          </a:p>
        </p:txBody>
      </p:sp>
      <p:sp>
        <p:nvSpPr>
          <p:cNvPr id="5194" name="Google Shape;5194;g40a120c017_0_4385: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18 - </a:t>
            </a:r>
            <a:fld id="{00000000-1234-1234-1234-123412341234}" type="slidenum">
              <a:rPr lang="en-US" sz="1100" b="1" i="0" u="none">
                <a:solidFill>
                  <a:srgbClr val="000000"/>
                </a:solidFill>
                <a:latin typeface="Arial"/>
                <a:ea typeface="Arial"/>
                <a:cs typeface="Arial"/>
                <a:sym typeface="Arial"/>
              </a:rPr>
              <a:t>519</a:t>
            </a:fld>
            <a:endParaRPr/>
          </a:p>
        </p:txBody>
      </p:sp>
    </p:spTree>
    <p:extLst>
      <p:ext uri="{BB962C8B-B14F-4D97-AF65-F5344CB8AC3E}">
        <p14:creationId xmlns:p14="http://schemas.microsoft.com/office/powerpoint/2010/main" val="874007088"/>
      </p:ext>
    </p:extLst>
  </p:cSld>
  <p:clrMapOvr>
    <a:masterClrMapping/>
  </p:clrMapOvr>
</p:notes>
</file>

<file path=ppt/notesSlides/notesSlide5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00"/>
        <p:cNvGrpSpPr/>
        <p:nvPr/>
      </p:nvGrpSpPr>
      <p:grpSpPr>
        <a:xfrm>
          <a:off x="0" y="0"/>
          <a:ext cx="0" cy="0"/>
          <a:chOff x="0" y="0"/>
          <a:chExt cx="0" cy="0"/>
        </a:xfrm>
      </p:grpSpPr>
      <p:sp>
        <p:nvSpPr>
          <p:cNvPr id="5201" name="Google Shape;5201;g40a120c017_0_4392: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202" name="Google Shape;5202;g40a120c017_0_4392: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2" indent="0" algn="l" rtl="0">
              <a:spcBef>
                <a:spcPts val="0"/>
              </a:spcBef>
              <a:spcAft>
                <a:spcPts val="0"/>
              </a:spcAft>
              <a:buSzPts val="1800"/>
              <a:buFont typeface="Arial"/>
              <a:buNone/>
            </a:pPr>
            <a:r>
              <a:rPr lang="en-US" sz="1800" b="0" i="0" u="none" strike="noStrike" cap="none"/>
              <a:t>A </a:t>
            </a:r>
            <a:r>
              <a:rPr lang="en-US" sz="1800" b="0" i="0" u="none" strike="noStrike" cap="none">
                <a:latin typeface="Courier New"/>
                <a:ea typeface="Courier New"/>
                <a:cs typeface="Courier New"/>
                <a:sym typeface="Courier New"/>
              </a:rPr>
              <a:t>SQLException</a:t>
            </a:r>
            <a:r>
              <a:rPr lang="en-US" sz="1800" b="0" i="0" u="none" strike="noStrike" cap="none"/>
              <a:t> is thrown from errors that occur in one of the following types of actions: driver methods, methods that access the database, or attempts to get a connection to the database.</a:t>
            </a:r>
            <a:endParaRPr/>
          </a:p>
          <a:p>
            <a:pPr marL="0" marR="0" lvl="2" indent="0" algn="l" rtl="0">
              <a:spcBef>
                <a:spcPts val="0"/>
              </a:spcBef>
              <a:spcAft>
                <a:spcPts val="0"/>
              </a:spcAft>
              <a:buSzPts val="1800"/>
              <a:buFont typeface="Arial"/>
              <a:buNone/>
            </a:pPr>
            <a:r>
              <a:rPr lang="en-US" sz="1800" b="0" i="0" u="none" strike="noStrike" cap="none"/>
              <a:t>The </a:t>
            </a:r>
            <a:r>
              <a:rPr lang="en-US" sz="1800" b="0" i="0" u="none" strike="noStrike" cap="none">
                <a:latin typeface="Courier New"/>
                <a:ea typeface="Courier New"/>
                <a:cs typeface="Courier New"/>
                <a:sym typeface="Courier New"/>
              </a:rPr>
              <a:t>SQLException</a:t>
            </a:r>
            <a:r>
              <a:rPr lang="en-US" sz="1800" b="0" i="0" u="none" strike="noStrike" cap="none"/>
              <a:t> class also implements </a:t>
            </a:r>
            <a:r>
              <a:rPr lang="en-US" sz="1800" b="0" i="0" u="none" strike="noStrike" cap="none">
                <a:latin typeface="Courier New"/>
                <a:ea typeface="Courier New"/>
                <a:cs typeface="Courier New"/>
                <a:sym typeface="Courier New"/>
              </a:rPr>
              <a:t>Iterable</a:t>
            </a:r>
            <a:r>
              <a:rPr lang="en-US" sz="1800" b="0" i="0" u="none" strike="noStrike" cap="none"/>
              <a:t>. Exceptions can be chained together and returned as a single object.</a:t>
            </a:r>
            <a:endParaRPr/>
          </a:p>
          <a:p>
            <a:pPr marL="0" marR="0" lvl="2" indent="0" algn="l" rtl="0">
              <a:spcBef>
                <a:spcPts val="0"/>
              </a:spcBef>
              <a:spcAft>
                <a:spcPts val="0"/>
              </a:spcAft>
              <a:buSzPts val="1800"/>
              <a:buFont typeface="Arial"/>
              <a:buNone/>
            </a:pPr>
            <a:r>
              <a:rPr lang="en-US" sz="1800" b="0" i="0" u="none" strike="noStrike" cap="none"/>
              <a:t>A </a:t>
            </a:r>
            <a:r>
              <a:rPr lang="en-US" sz="1800" b="0" i="0" u="none" strike="noStrike" cap="none">
                <a:latin typeface="Courier New"/>
                <a:ea typeface="Courier New"/>
                <a:cs typeface="Courier New"/>
                <a:sym typeface="Courier New"/>
              </a:rPr>
              <a:t>SQLException</a:t>
            </a:r>
            <a:r>
              <a:rPr lang="en-US" sz="1800" b="0" i="0" u="none" strike="noStrike" cap="none"/>
              <a:t> is thrown if the database connection cannot be made due to incorrect username or password information or if the database is offline.</a:t>
            </a:r>
            <a:endParaRPr/>
          </a:p>
          <a:p>
            <a:pPr marL="0" marR="0" lvl="2" indent="0" algn="l" rtl="0">
              <a:spcBef>
                <a:spcPts val="0"/>
              </a:spcBef>
              <a:spcAft>
                <a:spcPts val="0"/>
              </a:spcAft>
              <a:buSzPts val="1800"/>
              <a:buFont typeface="Courier New"/>
              <a:buNone/>
            </a:pPr>
            <a:r>
              <a:rPr lang="en-US" sz="1800" b="0" i="0" u="none" strike="noStrike" cap="none">
                <a:latin typeface="Courier New"/>
                <a:ea typeface="Courier New"/>
                <a:cs typeface="Courier New"/>
                <a:sym typeface="Courier New"/>
              </a:rPr>
              <a:t>SQLException</a:t>
            </a:r>
            <a:r>
              <a:rPr lang="en-US" sz="1800" b="0" i="0" u="none" strike="noStrike" cap="none"/>
              <a:t> can also result by attempting to access a column name that is not part of the SQL query.</a:t>
            </a:r>
            <a:endParaRPr/>
          </a:p>
          <a:p>
            <a:pPr marL="0" marR="0" lvl="2" indent="0" algn="l" rtl="0">
              <a:spcBef>
                <a:spcPts val="0"/>
              </a:spcBef>
              <a:spcAft>
                <a:spcPts val="0"/>
              </a:spcAft>
              <a:buSzPts val="1800"/>
              <a:buFont typeface="Courier New"/>
              <a:buNone/>
            </a:pPr>
            <a:r>
              <a:rPr lang="en-US" sz="1800" b="0" i="0" u="none" strike="noStrike" cap="none">
                <a:latin typeface="Courier New"/>
                <a:ea typeface="Courier New"/>
                <a:cs typeface="Courier New"/>
                <a:sym typeface="Courier New"/>
              </a:rPr>
              <a:t>SQLException</a:t>
            </a:r>
            <a:r>
              <a:rPr lang="en-US" sz="1800" b="0" i="0" u="none" strike="noStrike" cap="none"/>
              <a:t> is also subclassed, providing granularity of the actual exception thrown.</a:t>
            </a:r>
            <a:endParaRPr/>
          </a:p>
          <a:p>
            <a:pPr marL="0" marR="0" lvl="1" indent="0" algn="l" rtl="0">
              <a:spcBef>
                <a:spcPts val="0"/>
              </a:spcBef>
              <a:spcAft>
                <a:spcPts val="0"/>
              </a:spcAft>
              <a:buSzPts val="1800"/>
              <a:buFont typeface="Arial"/>
              <a:buNone/>
            </a:pPr>
            <a:r>
              <a:rPr lang="en-US" sz="1800" b="1" i="0" u="none" strike="noStrike" cap="none"/>
              <a:t>Note:</a:t>
            </a:r>
            <a:r>
              <a:rPr lang="en-US" sz="1800" b="0" i="0" u="none" strike="noStrike" cap="none"/>
              <a:t> </a:t>
            </a:r>
            <a:r>
              <a:rPr lang="en-US" sz="1800" b="0" i="0" u="none" strike="noStrike" cap="none">
                <a:latin typeface="Courier New"/>
                <a:ea typeface="Courier New"/>
                <a:cs typeface="Courier New"/>
                <a:sym typeface="Courier New"/>
              </a:rPr>
              <a:t>SQLState</a:t>
            </a:r>
            <a:r>
              <a:rPr lang="en-US" sz="1800" b="0" i="0" u="none" strike="noStrike" cap="none"/>
              <a:t> and </a:t>
            </a:r>
            <a:r>
              <a:rPr lang="en-US" sz="1800" b="0" i="0" u="none" strike="noStrike" cap="none">
                <a:latin typeface="Courier New"/>
                <a:ea typeface="Courier New"/>
                <a:cs typeface="Courier New"/>
                <a:sym typeface="Courier New"/>
              </a:rPr>
              <a:t>SQLErrorCode</a:t>
            </a:r>
            <a:r>
              <a:rPr lang="en-US" sz="1800" b="0" i="0" u="none" strike="noStrike" cap="none"/>
              <a:t> values are database dependent. For Derby, the </a:t>
            </a:r>
            <a:r>
              <a:rPr lang="en-US" sz="1800" b="0" i="0" u="none" strike="noStrike" cap="none">
                <a:latin typeface="Courier New"/>
                <a:ea typeface="Courier New"/>
                <a:cs typeface="Courier New"/>
                <a:sym typeface="Courier New"/>
              </a:rPr>
              <a:t>SQLState</a:t>
            </a:r>
            <a:r>
              <a:rPr lang="en-US" sz="1800" b="0" i="0" u="none" strike="noStrike" cap="none"/>
              <a:t> values are defined at: 	http://download.oracle.com/javadb/10.8.1.2/ref/rrefexcept71493.html</a:t>
            </a:r>
            <a:endParaRPr/>
          </a:p>
          <a:p>
            <a:pPr marL="0" marR="0" lvl="0" indent="0" algn="l" rtl="0">
              <a:spcBef>
                <a:spcPts val="0"/>
              </a:spcBef>
              <a:spcAft>
                <a:spcPts val="0"/>
              </a:spcAft>
              <a:buNone/>
            </a:pPr>
            <a:endParaRPr sz="1800" b="0" i="0" u="none" strike="noStrike" cap="none"/>
          </a:p>
        </p:txBody>
      </p:sp>
      <p:sp>
        <p:nvSpPr>
          <p:cNvPr id="5203" name="Google Shape;5203;g40a120c017_0_4392: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18 - </a:t>
            </a:r>
            <a:fld id="{00000000-1234-1234-1234-123412341234}" type="slidenum">
              <a:rPr lang="en-US" sz="1100" b="1" i="0" u="none">
                <a:solidFill>
                  <a:srgbClr val="000000"/>
                </a:solidFill>
                <a:latin typeface="Arial"/>
                <a:ea typeface="Arial"/>
                <a:cs typeface="Arial"/>
                <a:sym typeface="Arial"/>
              </a:rPr>
              <a:t>520</a:t>
            </a:fld>
            <a:endParaRPr/>
          </a:p>
        </p:txBody>
      </p:sp>
    </p:spTree>
    <p:extLst>
      <p:ext uri="{BB962C8B-B14F-4D97-AF65-F5344CB8AC3E}">
        <p14:creationId xmlns:p14="http://schemas.microsoft.com/office/powerpoint/2010/main" val="87312383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p34: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10" name="Google Shape;410;p34:notes"/>
          <p:cNvSpPr txBox="1">
            <a:spLocks noGrp="1"/>
          </p:cNvSpPr>
          <p:nvPr>
            <p:ph type="body" idx="1"/>
          </p:nvPr>
        </p:nvSpPr>
        <p:spPr>
          <a:xfrm>
            <a:off x="547687" y="5278437"/>
            <a:ext cx="5942012" cy="3198812"/>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None/>
            </a:pPr>
            <a:endParaRPr sz="1800" b="0" i="0" u="none" strike="noStrike" cap="none"/>
          </a:p>
        </p:txBody>
      </p:sp>
      <p:sp>
        <p:nvSpPr>
          <p:cNvPr id="411" name="Google Shape;411;p34:notes"/>
          <p:cNvSpPr txBox="1"/>
          <p:nvPr/>
        </p:nvSpPr>
        <p:spPr>
          <a:xfrm>
            <a:off x="457200" y="8791575"/>
            <a:ext cx="607695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2 - </a:t>
            </a:r>
            <a:fld id="{00000000-1234-1234-1234-123412341234}" type="slidenum">
              <a:rPr lang="en-US" sz="1100" b="1" i="0" u="none">
                <a:solidFill>
                  <a:srgbClr val="000000"/>
                </a:solidFill>
                <a:latin typeface="Arial"/>
                <a:ea typeface="Arial"/>
                <a:cs typeface="Arial"/>
                <a:sym typeface="Arial"/>
              </a:rPr>
              <a:t>53</a:t>
            </a:fld>
            <a:endParaRPr/>
          </a:p>
        </p:txBody>
      </p:sp>
    </p:spTree>
    <p:extLst>
      <p:ext uri="{BB962C8B-B14F-4D97-AF65-F5344CB8AC3E}">
        <p14:creationId xmlns:p14="http://schemas.microsoft.com/office/powerpoint/2010/main" val="4237665364"/>
      </p:ext>
    </p:extLst>
  </p:cSld>
  <p:clrMapOvr>
    <a:masterClrMapping/>
  </p:clrMapOvr>
</p:notes>
</file>

<file path=ppt/notesSlides/notesSlide5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0"/>
        <p:cNvGrpSpPr/>
        <p:nvPr/>
      </p:nvGrpSpPr>
      <p:grpSpPr>
        <a:xfrm>
          <a:off x="0" y="0"/>
          <a:ext cx="0" cy="0"/>
          <a:chOff x="0" y="0"/>
          <a:chExt cx="0" cy="0"/>
        </a:xfrm>
      </p:grpSpPr>
      <p:sp>
        <p:nvSpPr>
          <p:cNvPr id="5211" name="Google Shape;5211;g40a120c017_0_4400: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212" name="Google Shape;5212;g40a120c017_0_4400: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2" indent="0" algn="l" rtl="0">
              <a:spcBef>
                <a:spcPts val="0"/>
              </a:spcBef>
              <a:spcAft>
                <a:spcPts val="0"/>
              </a:spcAft>
              <a:buSzPts val="1800"/>
              <a:buFont typeface="Arial"/>
              <a:buNone/>
            </a:pPr>
            <a:r>
              <a:rPr lang="en-US" sz="1800" b="0" i="0" u="none" strike="noStrike" cap="none"/>
              <a:t>Closing a </a:t>
            </a:r>
            <a:r>
              <a:rPr lang="en-US" sz="1800" b="0" i="0" u="none" strike="noStrike" cap="none">
                <a:latin typeface="Courier New"/>
                <a:ea typeface="Courier New"/>
                <a:cs typeface="Courier New"/>
                <a:sym typeface="Courier New"/>
              </a:rPr>
              <a:t>Connection</a:t>
            </a:r>
            <a:r>
              <a:rPr lang="en-US" sz="1800" b="0" i="0" u="none" strike="noStrike" cap="none"/>
              <a:t> object will automatically close any </a:t>
            </a:r>
            <a:r>
              <a:rPr lang="en-US" sz="1800" b="0" i="0" u="none" strike="noStrike" cap="none">
                <a:latin typeface="Courier New"/>
                <a:ea typeface="Courier New"/>
                <a:cs typeface="Courier New"/>
                <a:sym typeface="Courier New"/>
              </a:rPr>
              <a:t>Statement</a:t>
            </a:r>
            <a:r>
              <a:rPr lang="en-US" sz="1800" b="0" i="0" u="none" strike="noStrike" cap="none"/>
              <a:t> objects created with this </a:t>
            </a:r>
            <a:r>
              <a:rPr lang="en-US" sz="1800" b="0" i="0" u="none" strike="noStrike" cap="none">
                <a:latin typeface="Courier New"/>
                <a:ea typeface="Courier New"/>
                <a:cs typeface="Courier New"/>
                <a:sym typeface="Courier New"/>
              </a:rPr>
              <a:t>Connection</a:t>
            </a:r>
            <a:r>
              <a:rPr lang="en-US" sz="1800" b="0" i="0" u="none" strike="noStrike" cap="none"/>
              <a:t>.</a:t>
            </a:r>
            <a:endParaRPr/>
          </a:p>
          <a:p>
            <a:pPr marL="0" marR="0" lvl="2" indent="0" algn="l" rtl="0">
              <a:spcBef>
                <a:spcPts val="0"/>
              </a:spcBef>
              <a:spcAft>
                <a:spcPts val="0"/>
              </a:spcAft>
              <a:buSzPts val="1800"/>
              <a:buFont typeface="Arial"/>
              <a:buNone/>
            </a:pPr>
            <a:r>
              <a:rPr lang="en-US" sz="1800" b="0" i="0" u="none" strike="noStrike" cap="none"/>
              <a:t>Closing a </a:t>
            </a:r>
            <a:r>
              <a:rPr lang="en-US" sz="1800" b="0" i="0" u="none" strike="noStrike" cap="none">
                <a:latin typeface="Courier New"/>
                <a:ea typeface="Courier New"/>
                <a:cs typeface="Courier New"/>
                <a:sym typeface="Courier New"/>
              </a:rPr>
              <a:t>Statement</a:t>
            </a:r>
            <a:r>
              <a:rPr lang="en-US" sz="1800" b="0" i="0" u="none" strike="noStrike" cap="none"/>
              <a:t> object will close and invalidate any instances of </a:t>
            </a:r>
            <a:r>
              <a:rPr lang="en-US" sz="1800" b="0" i="0" u="none" strike="noStrike" cap="none">
                <a:latin typeface="Courier New"/>
                <a:ea typeface="Courier New"/>
                <a:cs typeface="Courier New"/>
                <a:sym typeface="Courier New"/>
              </a:rPr>
              <a:t>ResultSet</a:t>
            </a:r>
            <a:r>
              <a:rPr lang="en-US" sz="1800" b="0" i="0" u="none" strike="noStrike" cap="none"/>
              <a:t> created by the </a:t>
            </a:r>
            <a:r>
              <a:rPr lang="en-US" sz="1800" b="0" i="0" u="none" strike="noStrike" cap="none">
                <a:latin typeface="Courier New"/>
                <a:ea typeface="Courier New"/>
                <a:cs typeface="Courier New"/>
                <a:sym typeface="Courier New"/>
              </a:rPr>
              <a:t>Statement</a:t>
            </a:r>
            <a:r>
              <a:rPr lang="en-US" sz="1800" b="0" i="0" u="none" strike="noStrike" cap="none"/>
              <a:t> object.</a:t>
            </a:r>
            <a:endParaRPr/>
          </a:p>
          <a:p>
            <a:pPr marL="0" marR="0" lvl="2" indent="0" algn="l" rtl="0">
              <a:spcBef>
                <a:spcPts val="0"/>
              </a:spcBef>
              <a:spcAft>
                <a:spcPts val="0"/>
              </a:spcAft>
              <a:buSzPts val="1800"/>
              <a:buFont typeface="Arial"/>
              <a:buNone/>
            </a:pPr>
            <a:r>
              <a:rPr lang="en-US" sz="1800" b="0" i="0" u="none" strike="noStrike" cap="none"/>
              <a:t>Resources held by the </a:t>
            </a:r>
            <a:r>
              <a:rPr lang="en-US" sz="1800" b="0" i="0" u="none" strike="noStrike" cap="none">
                <a:latin typeface="Courier New"/>
                <a:ea typeface="Courier New"/>
                <a:cs typeface="Courier New"/>
                <a:sym typeface="Courier New"/>
              </a:rPr>
              <a:t>ResultSet</a:t>
            </a:r>
            <a:r>
              <a:rPr lang="en-US" sz="1800" b="0" i="0" u="none" strike="noStrike" cap="none"/>
              <a:t> may not be released until garbage is collected. Therefore, it is a good </a:t>
            </a:r>
            <a:r>
              <a:rPr lang="en-US"/>
              <a:t>Lab </a:t>
            </a:r>
            <a:r>
              <a:rPr lang="en-US" sz="1800" b="0" i="0" u="none" strike="noStrike" cap="none"/>
              <a:t>to explicitly close </a:t>
            </a:r>
            <a:r>
              <a:rPr lang="en-US" sz="1800" b="0" i="0" u="none" strike="noStrike" cap="none">
                <a:latin typeface="Courier New"/>
                <a:ea typeface="Courier New"/>
                <a:cs typeface="Courier New"/>
                <a:sym typeface="Courier New"/>
              </a:rPr>
              <a:t>ResultSet</a:t>
            </a:r>
            <a:r>
              <a:rPr lang="en-US" sz="1800" b="0" i="0" u="none" strike="noStrike" cap="none"/>
              <a:t> objects when they are no longer needed. </a:t>
            </a:r>
            <a:endParaRPr/>
          </a:p>
          <a:p>
            <a:pPr marL="0" marR="0" lvl="2" indent="0" algn="l" rtl="0">
              <a:spcBef>
                <a:spcPts val="0"/>
              </a:spcBef>
              <a:spcAft>
                <a:spcPts val="0"/>
              </a:spcAft>
              <a:buSzPts val="1800"/>
              <a:buFont typeface="Arial"/>
              <a:buNone/>
            </a:pPr>
            <a:r>
              <a:rPr lang="en-US" sz="1800" b="0" i="0" u="none" strike="noStrike" cap="none"/>
              <a:t>When the </a:t>
            </a:r>
            <a:r>
              <a:rPr lang="en-US" sz="1800" b="0" i="0" u="none" strike="noStrike" cap="none">
                <a:latin typeface="Courier New"/>
                <a:ea typeface="Courier New"/>
                <a:cs typeface="Courier New"/>
                <a:sym typeface="Courier New"/>
              </a:rPr>
              <a:t>close()</a:t>
            </a:r>
            <a:r>
              <a:rPr lang="en-US" sz="1800" b="0" i="0" u="none" strike="noStrike" cap="none"/>
              <a:t> method on </a:t>
            </a:r>
            <a:r>
              <a:rPr lang="en-US" sz="1800" b="0" i="0" u="none" strike="noStrike" cap="none">
                <a:latin typeface="Courier New"/>
                <a:ea typeface="Courier New"/>
                <a:cs typeface="Courier New"/>
                <a:sym typeface="Courier New"/>
              </a:rPr>
              <a:t>ResultSet</a:t>
            </a:r>
            <a:r>
              <a:rPr lang="en-US" sz="1800" b="0" i="0" u="none" strike="noStrike" cap="none"/>
              <a:t> is executed, external resources are released.</a:t>
            </a:r>
            <a:endParaRPr/>
          </a:p>
          <a:p>
            <a:pPr marL="0" marR="0" lvl="2" indent="0" algn="l" rtl="0">
              <a:spcBef>
                <a:spcPts val="0"/>
              </a:spcBef>
              <a:spcAft>
                <a:spcPts val="0"/>
              </a:spcAft>
              <a:buSzPts val="1800"/>
              <a:buFont typeface="Courier New"/>
              <a:buNone/>
            </a:pPr>
            <a:r>
              <a:rPr lang="en-US" sz="1800" b="0" i="0" u="none" strike="noStrike" cap="none">
                <a:latin typeface="Courier New"/>
                <a:ea typeface="Courier New"/>
                <a:cs typeface="Courier New"/>
                <a:sym typeface="Courier New"/>
              </a:rPr>
              <a:t>ResultSet</a:t>
            </a:r>
            <a:r>
              <a:rPr lang="en-US" sz="1800" b="0" i="0" u="none" strike="noStrike" cap="none"/>
              <a:t> objects are also implicitly closed when an associated </a:t>
            </a:r>
            <a:r>
              <a:rPr lang="en-US" sz="1800" b="0" i="0" u="none" strike="noStrike" cap="none">
                <a:latin typeface="Courier New"/>
                <a:ea typeface="Courier New"/>
                <a:cs typeface="Courier New"/>
                <a:sym typeface="Courier New"/>
              </a:rPr>
              <a:t>Statement</a:t>
            </a:r>
            <a:r>
              <a:rPr lang="en-US" sz="1800" b="0" i="0" u="none" strike="noStrike" cap="none"/>
              <a:t> object is re-executed.</a:t>
            </a:r>
            <a:endParaRPr sz="1800" b="0" i="0" u="none" strike="noStrike" cap="none">
              <a:latin typeface="Courier New"/>
              <a:ea typeface="Courier New"/>
              <a:cs typeface="Courier New"/>
              <a:sym typeface="Courier New"/>
            </a:endParaRPr>
          </a:p>
          <a:p>
            <a:pPr marL="0" marR="0" lvl="1" indent="0" algn="l" rtl="0">
              <a:spcBef>
                <a:spcPts val="0"/>
              </a:spcBef>
              <a:spcAft>
                <a:spcPts val="0"/>
              </a:spcAft>
              <a:buSzPts val="1800"/>
              <a:buFont typeface="Arial"/>
              <a:buNone/>
            </a:pPr>
            <a:r>
              <a:rPr lang="en-US" sz="1800" b="0" i="0" u="none" strike="noStrike" cap="none"/>
              <a:t>In summary, it is a good </a:t>
            </a:r>
            <a:r>
              <a:rPr lang="en-US"/>
              <a:t>Lab </a:t>
            </a:r>
            <a:r>
              <a:rPr lang="en-US" sz="1800" b="0" i="0" u="none" strike="noStrike" cap="none"/>
              <a:t>to explicitly close JDBC </a:t>
            </a:r>
            <a:r>
              <a:rPr lang="en-US" sz="1800" b="0" i="0" u="none" strike="noStrike" cap="none">
                <a:latin typeface="Courier New"/>
                <a:ea typeface="Courier New"/>
                <a:cs typeface="Courier New"/>
                <a:sym typeface="Courier New"/>
              </a:rPr>
              <a:t>Connection</a:t>
            </a:r>
            <a:r>
              <a:rPr lang="en-US" sz="1800" b="0" i="0" u="none" strike="noStrike" cap="none"/>
              <a:t>, </a:t>
            </a:r>
            <a:r>
              <a:rPr lang="en-US" sz="1800" b="0" i="0" u="none" strike="noStrike" cap="none">
                <a:latin typeface="Courier New"/>
                <a:ea typeface="Courier New"/>
                <a:cs typeface="Courier New"/>
                <a:sym typeface="Courier New"/>
              </a:rPr>
              <a:t>Statement</a:t>
            </a:r>
            <a:r>
              <a:rPr lang="en-US" sz="1800" b="0" i="0" u="none" strike="noStrike" cap="none"/>
              <a:t>, and </a:t>
            </a:r>
            <a:r>
              <a:rPr lang="en-US" sz="1800" b="0" i="0" u="none" strike="noStrike" cap="none">
                <a:latin typeface="Courier New"/>
                <a:ea typeface="Courier New"/>
                <a:cs typeface="Courier New"/>
                <a:sym typeface="Courier New"/>
              </a:rPr>
              <a:t>ResultSet</a:t>
            </a:r>
            <a:r>
              <a:rPr lang="en-US" sz="1800" b="0" i="0" u="none" strike="noStrike" cap="none"/>
              <a:t> objects when you no longer need them.</a:t>
            </a:r>
            <a:endParaRPr/>
          </a:p>
          <a:p>
            <a:pPr marL="0" marR="0" lvl="1" indent="0" algn="l" rtl="0">
              <a:spcBef>
                <a:spcPts val="0"/>
              </a:spcBef>
              <a:spcAft>
                <a:spcPts val="0"/>
              </a:spcAft>
              <a:buSzPts val="1800"/>
              <a:buFont typeface="Arial"/>
              <a:buNone/>
            </a:pPr>
            <a:r>
              <a:rPr lang="en-US" sz="1800" b="1" i="0" u="none" strike="noStrike" cap="none"/>
              <a:t>Note:</a:t>
            </a:r>
            <a:r>
              <a:rPr lang="en-US" sz="1800" b="0" i="0" u="none" strike="noStrike" cap="none"/>
              <a:t> A connection with the database can be an expensive operation. It is a good </a:t>
            </a:r>
            <a:r>
              <a:rPr lang="en-US"/>
              <a:t>Lab </a:t>
            </a:r>
            <a:r>
              <a:rPr lang="en-US" sz="1800" b="0" i="0" u="none" strike="noStrike" cap="none"/>
              <a:t>to either maintain </a:t>
            </a:r>
            <a:r>
              <a:rPr lang="en-US" sz="1800" b="0" i="0" u="none" strike="noStrike" cap="none">
                <a:latin typeface="Courier New"/>
                <a:ea typeface="Courier New"/>
                <a:cs typeface="Courier New"/>
                <a:sym typeface="Courier New"/>
              </a:rPr>
              <a:t>Connection</a:t>
            </a:r>
            <a:r>
              <a:rPr lang="en-US" sz="1800" b="0" i="0" u="none" strike="noStrike" cap="none"/>
              <a:t> objects for as long as possible, or use a connection pool.</a:t>
            </a:r>
            <a:endParaRPr/>
          </a:p>
        </p:txBody>
      </p:sp>
      <p:sp>
        <p:nvSpPr>
          <p:cNvPr id="5213" name="Google Shape;5213;g40a120c017_0_4400: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18 - </a:t>
            </a:r>
            <a:fld id="{00000000-1234-1234-1234-123412341234}" type="slidenum">
              <a:rPr lang="en-US" sz="1100" b="1" i="0" u="none">
                <a:solidFill>
                  <a:srgbClr val="000000"/>
                </a:solidFill>
                <a:latin typeface="Arial"/>
                <a:ea typeface="Arial"/>
                <a:cs typeface="Arial"/>
                <a:sym typeface="Arial"/>
              </a:rPr>
              <a:t>521</a:t>
            </a:fld>
            <a:endParaRPr/>
          </a:p>
        </p:txBody>
      </p:sp>
    </p:spTree>
    <p:extLst>
      <p:ext uri="{BB962C8B-B14F-4D97-AF65-F5344CB8AC3E}">
        <p14:creationId xmlns:p14="http://schemas.microsoft.com/office/powerpoint/2010/main" val="296309808"/>
      </p:ext>
    </p:extLst>
  </p:cSld>
  <p:clrMapOvr>
    <a:masterClrMapping/>
  </p:clrMapOvr>
</p:notes>
</file>

<file path=ppt/notesSlides/notesSlide5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47"/>
        <p:cNvGrpSpPr/>
        <p:nvPr/>
      </p:nvGrpSpPr>
      <p:grpSpPr>
        <a:xfrm>
          <a:off x="0" y="0"/>
          <a:ext cx="0" cy="0"/>
          <a:chOff x="0" y="0"/>
          <a:chExt cx="0" cy="0"/>
        </a:xfrm>
      </p:grpSpPr>
      <p:sp>
        <p:nvSpPr>
          <p:cNvPr id="5248" name="Google Shape;5248;g40a120c017_0_4435: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249" name="Google Shape;5249;g40a120c017_0_4435: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One of the features is the </a:t>
            </a:r>
            <a:r>
              <a:rPr lang="en-US" sz="1800" b="0" i="0" u="none" strike="noStrike" cap="none">
                <a:latin typeface="Courier New"/>
                <a:ea typeface="Courier New"/>
                <a:cs typeface="Courier New"/>
                <a:sym typeface="Courier New"/>
              </a:rPr>
              <a:t>try</a:t>
            </a:r>
            <a:r>
              <a:rPr lang="en-US" sz="1800" b="0" i="0" u="none" strike="noStrike" cap="none"/>
              <a:t>-with-resources statement. This is an enhancement that will automatically close open resources.</a:t>
            </a:r>
            <a:endParaRPr sz="1800" b="0" i="0" u="none" strike="noStrike" cap="none">
              <a:latin typeface="Courier New"/>
              <a:ea typeface="Courier New"/>
              <a:cs typeface="Courier New"/>
              <a:sym typeface="Courier New"/>
            </a:endParaRPr>
          </a:p>
          <a:p>
            <a:pPr marL="0" marR="0" lvl="1" indent="0" algn="l" rtl="0">
              <a:spcBef>
                <a:spcPts val="0"/>
              </a:spcBef>
              <a:spcAft>
                <a:spcPts val="0"/>
              </a:spcAft>
              <a:buSzPts val="1800"/>
              <a:buFont typeface="Arial"/>
              <a:buNone/>
            </a:pPr>
            <a:r>
              <a:rPr lang="en-US" sz="1800" b="0" i="0" u="none" strike="noStrike" cap="none"/>
              <a:t>With JDBC 4.1, the JDBC API classes including </a:t>
            </a:r>
            <a:r>
              <a:rPr lang="en-US" sz="1800" b="0" i="0" u="none" strike="noStrike" cap="none">
                <a:latin typeface="Courier New"/>
                <a:ea typeface="Courier New"/>
                <a:cs typeface="Courier New"/>
                <a:sym typeface="Courier New"/>
              </a:rPr>
              <a:t>ResultSet</a:t>
            </a:r>
            <a:r>
              <a:rPr lang="en-US" sz="1800" b="0" i="0" u="none" strike="noStrike" cap="none"/>
              <a:t>, </a:t>
            </a:r>
            <a:r>
              <a:rPr lang="en-US" sz="1800" b="0" i="0" u="none" strike="noStrike" cap="none">
                <a:latin typeface="Courier New"/>
                <a:ea typeface="Courier New"/>
                <a:cs typeface="Courier New"/>
                <a:sym typeface="Courier New"/>
              </a:rPr>
              <a:t>Connection</a:t>
            </a:r>
            <a:r>
              <a:rPr lang="en-US" sz="1800" b="0" i="0" u="none" strike="noStrike" cap="none"/>
              <a:t>, and </a:t>
            </a:r>
            <a:r>
              <a:rPr lang="en-US" sz="1800" b="0" i="0" u="none" strike="noStrike" cap="none">
                <a:latin typeface="Courier New"/>
                <a:ea typeface="Courier New"/>
                <a:cs typeface="Courier New"/>
                <a:sym typeface="Courier New"/>
              </a:rPr>
              <a:t>Statement</a:t>
            </a:r>
            <a:r>
              <a:rPr lang="en-US" sz="1800" b="0" i="0" u="none" strike="noStrike" cap="none"/>
              <a:t>, implement </a:t>
            </a:r>
            <a:r>
              <a:rPr lang="en-US" sz="1800" b="0" i="0" u="none" strike="noStrike" cap="none">
                <a:latin typeface="Courier New"/>
                <a:ea typeface="Courier New"/>
                <a:cs typeface="Courier New"/>
                <a:sym typeface="Courier New"/>
              </a:rPr>
              <a:t>java.lang.AutoCloseable</a:t>
            </a:r>
            <a:r>
              <a:rPr lang="en-US" sz="1800" b="0" i="0" u="none" strike="noStrike" cap="none"/>
              <a:t>. The </a:t>
            </a:r>
            <a:r>
              <a:rPr lang="en-US" sz="1800" b="0" i="0" u="none" strike="noStrike" cap="none">
                <a:latin typeface="Courier New"/>
                <a:ea typeface="Courier New"/>
                <a:cs typeface="Courier New"/>
                <a:sym typeface="Courier New"/>
              </a:rPr>
              <a:t>close()</a:t>
            </a:r>
            <a:r>
              <a:rPr lang="en-US" sz="1800" b="0" i="0" u="none" strike="noStrike" cap="none"/>
              <a:t> method of the </a:t>
            </a:r>
            <a:r>
              <a:rPr lang="en-US" sz="1800" b="0" i="0" u="none" strike="noStrike" cap="none">
                <a:latin typeface="Courier New"/>
                <a:ea typeface="Courier New"/>
                <a:cs typeface="Courier New"/>
                <a:sym typeface="Courier New"/>
              </a:rPr>
              <a:t>ResultSet</a:t>
            </a:r>
            <a:r>
              <a:rPr lang="en-US" sz="1800" b="0" i="0" u="none" strike="noStrike" cap="none"/>
              <a:t>, </a:t>
            </a:r>
            <a:r>
              <a:rPr lang="en-US" sz="1800" b="0" i="0" u="none" strike="noStrike" cap="none">
                <a:latin typeface="Courier New"/>
                <a:ea typeface="Courier New"/>
                <a:cs typeface="Courier New"/>
                <a:sym typeface="Courier New"/>
              </a:rPr>
              <a:t>Statement</a:t>
            </a:r>
            <a:r>
              <a:rPr lang="en-US" sz="1800" b="0" i="0" u="none" strike="noStrike" cap="none"/>
              <a:t>, and </a:t>
            </a:r>
            <a:r>
              <a:rPr lang="en-US" sz="1800" b="0" i="0" u="none" strike="noStrike" cap="none">
                <a:latin typeface="Courier New"/>
                <a:ea typeface="Courier New"/>
                <a:cs typeface="Courier New"/>
                <a:sym typeface="Courier New"/>
              </a:rPr>
              <a:t>Connection</a:t>
            </a:r>
            <a:r>
              <a:rPr lang="en-US" sz="1800" b="0" i="0" u="none" strike="noStrike" cap="none"/>
              <a:t> objects will be called in order in this example.</a:t>
            </a:r>
            <a:endParaRPr/>
          </a:p>
          <a:p>
            <a:pPr marL="0" marR="0" lvl="0" indent="0" algn="l" rtl="0">
              <a:spcBef>
                <a:spcPts val="0"/>
              </a:spcBef>
              <a:spcAft>
                <a:spcPts val="0"/>
              </a:spcAft>
              <a:buNone/>
            </a:pPr>
            <a:endParaRPr sz="1800" b="0" i="0" u="none" strike="noStrike" cap="none"/>
          </a:p>
        </p:txBody>
      </p:sp>
      <p:sp>
        <p:nvSpPr>
          <p:cNvPr id="5250" name="Google Shape;5250;g40a120c017_0_4435: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18 - </a:t>
            </a:r>
            <a:fld id="{00000000-1234-1234-1234-123412341234}" type="slidenum">
              <a:rPr lang="en-US" sz="1100" b="1" i="0" u="none">
                <a:solidFill>
                  <a:srgbClr val="000000"/>
                </a:solidFill>
                <a:latin typeface="Arial"/>
                <a:ea typeface="Arial"/>
                <a:cs typeface="Arial"/>
                <a:sym typeface="Arial"/>
              </a:rPr>
              <a:t>522</a:t>
            </a:fld>
            <a:endParaRPr/>
          </a:p>
        </p:txBody>
      </p:sp>
    </p:spTree>
    <p:extLst>
      <p:ext uri="{BB962C8B-B14F-4D97-AF65-F5344CB8AC3E}">
        <p14:creationId xmlns:p14="http://schemas.microsoft.com/office/powerpoint/2010/main" val="896407548"/>
      </p:ext>
    </p:extLst>
  </p:cSld>
  <p:clrMapOvr>
    <a:masterClrMapping/>
  </p:clrMapOvr>
</p:notes>
</file>

<file path=ppt/notesSlides/notesSlide5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56"/>
        <p:cNvGrpSpPr/>
        <p:nvPr/>
      </p:nvGrpSpPr>
      <p:grpSpPr>
        <a:xfrm>
          <a:off x="0" y="0"/>
          <a:ext cx="0" cy="0"/>
          <a:chOff x="0" y="0"/>
          <a:chExt cx="0" cy="0"/>
        </a:xfrm>
      </p:grpSpPr>
      <p:sp>
        <p:nvSpPr>
          <p:cNvPr id="5257" name="Google Shape;5257;g40a120c017_0_4442: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258" name="Google Shape;5258;g40a120c017_0_4442: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The </a:t>
            </a:r>
            <a:r>
              <a:rPr lang="en-US" sz="1800" b="0" i="0" u="none" strike="noStrike" cap="none">
                <a:latin typeface="Courier New"/>
                <a:ea typeface="Courier New"/>
                <a:cs typeface="Courier New"/>
                <a:sym typeface="Courier New"/>
              </a:rPr>
              <a:t>PreparedStatement</a:t>
            </a:r>
            <a:r>
              <a:rPr lang="en-US" sz="1800" b="0" i="0" u="none" strike="noStrike" cap="none"/>
              <a:t> provides two additional benefits:</a:t>
            </a:r>
            <a:endParaRPr/>
          </a:p>
          <a:p>
            <a:pPr marL="0" marR="0" lvl="2" indent="0" algn="l" rtl="0">
              <a:spcBef>
                <a:spcPts val="0"/>
              </a:spcBef>
              <a:spcAft>
                <a:spcPts val="0"/>
              </a:spcAft>
              <a:buSzPts val="1800"/>
              <a:buFont typeface="Arial"/>
              <a:buNone/>
            </a:pPr>
            <a:r>
              <a:rPr lang="en-US" sz="1800" b="0" i="0" u="none" strike="noStrike" cap="none"/>
              <a:t>Faster execution</a:t>
            </a:r>
            <a:endParaRPr/>
          </a:p>
          <a:p>
            <a:pPr marL="0" marR="0" lvl="2" indent="0" algn="l" rtl="0">
              <a:spcBef>
                <a:spcPts val="0"/>
              </a:spcBef>
              <a:spcAft>
                <a:spcPts val="0"/>
              </a:spcAft>
              <a:buSzPts val="1800"/>
              <a:buFont typeface="Arial"/>
              <a:buNone/>
            </a:pPr>
            <a:r>
              <a:rPr lang="en-US" sz="1800" b="0" i="0" u="none" strike="noStrike" cap="none"/>
              <a:t>Parameterized SQL Statements</a:t>
            </a:r>
            <a:endParaRPr/>
          </a:p>
          <a:p>
            <a:pPr marL="0" marR="0" lvl="1" indent="0" algn="l" rtl="0">
              <a:spcBef>
                <a:spcPts val="0"/>
              </a:spcBef>
              <a:spcAft>
                <a:spcPts val="0"/>
              </a:spcAft>
              <a:buSzPts val="1800"/>
              <a:buFont typeface="Arial"/>
              <a:buNone/>
            </a:pPr>
            <a:r>
              <a:rPr lang="en-US" sz="1800" b="0" i="0" u="none" strike="noStrike" cap="none"/>
              <a:t>The SQL statement in the example in the slide is precompiled and stored in the </a:t>
            </a:r>
            <a:r>
              <a:rPr lang="en-US" sz="1800" b="0" i="0" u="none" strike="noStrike" cap="none">
                <a:latin typeface="Courier New"/>
                <a:ea typeface="Courier New"/>
                <a:cs typeface="Courier New"/>
                <a:sym typeface="Courier New"/>
              </a:rPr>
              <a:t>PreparedStatement</a:t>
            </a:r>
            <a:r>
              <a:rPr lang="en-US" sz="1800" b="0" i="0" u="none" strike="noStrike" cap="none"/>
              <a:t> object. This statement can be used efficiently to execute this statement multiple times. This example could be in a loop, looking at different values.</a:t>
            </a:r>
            <a:endParaRPr/>
          </a:p>
          <a:p>
            <a:pPr marL="0" marR="0" lvl="1" indent="0" algn="l" rtl="0">
              <a:spcBef>
                <a:spcPts val="0"/>
              </a:spcBef>
              <a:spcAft>
                <a:spcPts val="0"/>
              </a:spcAft>
              <a:buSzPts val="1800"/>
              <a:buFont typeface="Arial"/>
              <a:buNone/>
            </a:pPr>
            <a:r>
              <a:rPr lang="en-US" sz="1800" b="0" i="0" u="none" strike="noStrike" cap="none"/>
              <a:t>Prepared statements can also be used to prevent SQL injection attacks. For example, where a user is allowed to enter a string and that string is executed as a part of a SQL statement, it enables the user to alter the database in unintended ways (such as granting the user permissions).</a:t>
            </a:r>
            <a:endParaRPr/>
          </a:p>
          <a:p>
            <a:pPr marL="0" marR="0" lvl="1" indent="0" algn="l" rtl="0">
              <a:spcBef>
                <a:spcPts val="0"/>
              </a:spcBef>
              <a:spcAft>
                <a:spcPts val="0"/>
              </a:spcAft>
              <a:buSzPts val="1800"/>
              <a:buFont typeface="Arial"/>
              <a:buNone/>
            </a:pPr>
            <a:r>
              <a:rPr lang="en-US" sz="1800" b="1" i="0" u="none" strike="noStrike" cap="none"/>
              <a:t>Note:</a:t>
            </a:r>
            <a:r>
              <a:rPr lang="en-US" sz="1800" b="0" i="0" u="none" strike="noStrike" cap="none"/>
              <a:t> </a:t>
            </a:r>
            <a:r>
              <a:rPr lang="en-US" sz="1800" b="0" i="0" u="none" strike="noStrike" cap="none">
                <a:latin typeface="Courier New"/>
                <a:ea typeface="Courier New"/>
                <a:cs typeface="Courier New"/>
                <a:sym typeface="Courier New"/>
              </a:rPr>
              <a:t>PreparedStatement</a:t>
            </a:r>
            <a:r>
              <a:rPr lang="en-US" sz="1800" b="0" i="0" u="none" strike="noStrike" cap="none"/>
              <a:t> setXXXX methods index parameters from 1, and not 0. The first parameter in a prepared statement is 1, the second parameter is 2, and so on.</a:t>
            </a:r>
            <a:endParaRPr/>
          </a:p>
          <a:p>
            <a:pPr marL="0" marR="0" lvl="0" indent="0" algn="l" rtl="0">
              <a:spcBef>
                <a:spcPts val="0"/>
              </a:spcBef>
              <a:spcAft>
                <a:spcPts val="0"/>
              </a:spcAft>
              <a:buNone/>
            </a:pPr>
            <a:endParaRPr sz="1800" b="0" i="0" u="none" strike="noStrike" cap="none"/>
          </a:p>
        </p:txBody>
      </p:sp>
      <p:sp>
        <p:nvSpPr>
          <p:cNvPr id="5259" name="Google Shape;5259;g40a120c017_0_4442: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18 - </a:t>
            </a:r>
            <a:fld id="{00000000-1234-1234-1234-123412341234}" type="slidenum">
              <a:rPr lang="en-US" sz="1100" b="1" i="0" u="none">
                <a:solidFill>
                  <a:srgbClr val="000000"/>
                </a:solidFill>
                <a:latin typeface="Arial"/>
                <a:ea typeface="Arial"/>
                <a:cs typeface="Arial"/>
                <a:sym typeface="Arial"/>
              </a:rPr>
              <a:t>523</a:t>
            </a:fld>
            <a:endParaRPr/>
          </a:p>
        </p:txBody>
      </p:sp>
    </p:spTree>
    <p:extLst>
      <p:ext uri="{BB962C8B-B14F-4D97-AF65-F5344CB8AC3E}">
        <p14:creationId xmlns:p14="http://schemas.microsoft.com/office/powerpoint/2010/main" val="1641759199"/>
      </p:ext>
    </p:extLst>
  </p:cSld>
  <p:clrMapOvr>
    <a:masterClrMapping/>
  </p:clrMapOvr>
</p:notes>
</file>

<file path=ppt/notesSlides/notesSlide5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67"/>
        <p:cNvGrpSpPr/>
        <p:nvPr/>
      </p:nvGrpSpPr>
      <p:grpSpPr>
        <a:xfrm>
          <a:off x="0" y="0"/>
          <a:ext cx="0" cy="0"/>
          <a:chOff x="0" y="0"/>
          <a:chExt cx="0" cy="0"/>
        </a:xfrm>
      </p:grpSpPr>
      <p:sp>
        <p:nvSpPr>
          <p:cNvPr id="5268" name="Google Shape;5268;g40a120c017_0_4451: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269" name="Google Shape;5269;g40a120c017_0_4451: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None/>
            </a:pPr>
            <a:endParaRPr sz="1800" b="0" i="0" u="none" strike="noStrike" cap="none"/>
          </a:p>
        </p:txBody>
      </p:sp>
      <p:sp>
        <p:nvSpPr>
          <p:cNvPr id="5270" name="Google Shape;5270;g40a120c017_0_4451: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18 - </a:t>
            </a:r>
            <a:fld id="{00000000-1234-1234-1234-123412341234}" type="slidenum">
              <a:rPr lang="en-US" sz="1100" b="1" i="0" u="none">
                <a:solidFill>
                  <a:srgbClr val="000000"/>
                </a:solidFill>
                <a:latin typeface="Arial"/>
                <a:ea typeface="Arial"/>
                <a:cs typeface="Arial"/>
                <a:sym typeface="Arial"/>
              </a:rPr>
              <a:t>524</a:t>
            </a:fld>
            <a:endParaRPr/>
          </a:p>
        </p:txBody>
      </p:sp>
    </p:spTree>
    <p:extLst>
      <p:ext uri="{BB962C8B-B14F-4D97-AF65-F5344CB8AC3E}">
        <p14:creationId xmlns:p14="http://schemas.microsoft.com/office/powerpoint/2010/main" val="960745184"/>
      </p:ext>
    </p:extLst>
  </p:cSld>
  <p:clrMapOvr>
    <a:masterClrMapping/>
  </p:clrMapOvr>
</p:notes>
</file>

<file path=ppt/notesSlides/notesSlide5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6"/>
        <p:cNvGrpSpPr/>
        <p:nvPr/>
      </p:nvGrpSpPr>
      <p:grpSpPr>
        <a:xfrm>
          <a:off x="0" y="0"/>
          <a:ext cx="0" cy="0"/>
          <a:chOff x="0" y="0"/>
          <a:chExt cx="0" cy="0"/>
        </a:xfrm>
      </p:grpSpPr>
      <p:sp>
        <p:nvSpPr>
          <p:cNvPr id="5277" name="Google Shape;5277;g40a120c017_0_4458: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278" name="Google Shape;5278;g40a120c017_0_4458: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None/>
            </a:pPr>
            <a:endParaRPr sz="1800" b="0" i="0" u="none" strike="noStrike" cap="none"/>
          </a:p>
        </p:txBody>
      </p:sp>
      <p:sp>
        <p:nvSpPr>
          <p:cNvPr id="5279" name="Google Shape;5279;g40a120c017_0_4458: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18 - </a:t>
            </a:r>
            <a:fld id="{00000000-1234-1234-1234-123412341234}" type="slidenum">
              <a:rPr lang="en-US" sz="1100" b="1" i="0" u="none">
                <a:solidFill>
                  <a:srgbClr val="000000"/>
                </a:solidFill>
                <a:latin typeface="Arial"/>
                <a:ea typeface="Arial"/>
                <a:cs typeface="Arial"/>
                <a:sym typeface="Arial"/>
              </a:rPr>
              <a:t>525</a:t>
            </a:fld>
            <a:endParaRPr/>
          </a:p>
        </p:txBody>
      </p:sp>
    </p:spTree>
    <p:extLst>
      <p:ext uri="{BB962C8B-B14F-4D97-AF65-F5344CB8AC3E}">
        <p14:creationId xmlns:p14="http://schemas.microsoft.com/office/powerpoint/2010/main" val="982881477"/>
      </p:ext>
    </p:extLst>
  </p:cSld>
  <p:clrMapOvr>
    <a:masterClrMapping/>
  </p:clrMapOvr>
</p:notes>
</file>

<file path=ppt/notesSlides/notesSlide5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85"/>
        <p:cNvGrpSpPr/>
        <p:nvPr/>
      </p:nvGrpSpPr>
      <p:grpSpPr>
        <a:xfrm>
          <a:off x="0" y="0"/>
          <a:ext cx="0" cy="0"/>
          <a:chOff x="0" y="0"/>
          <a:chExt cx="0" cy="0"/>
        </a:xfrm>
      </p:grpSpPr>
      <p:sp>
        <p:nvSpPr>
          <p:cNvPr id="5286" name="Google Shape;5286;g40a120c017_0_4465: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287" name="Google Shape;5287;g40a120c017_0_4465: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When using a </a:t>
            </a:r>
            <a:r>
              <a:rPr lang="en-US" sz="1800" b="0" i="0" u="none" strike="noStrike" cap="none">
                <a:latin typeface="Courier New"/>
                <a:ea typeface="Courier New"/>
                <a:cs typeface="Courier New"/>
                <a:sym typeface="Courier New"/>
              </a:rPr>
              <a:t>PreparedStatement</a:t>
            </a:r>
            <a:r>
              <a:rPr lang="en-US" sz="1800" b="0" i="0" u="none" strike="noStrike" cap="none"/>
              <a:t> you can make coding easier by using a </a:t>
            </a:r>
            <a:r>
              <a:rPr lang="en-US" sz="1800" b="0" i="0" u="none" strike="noStrike" cap="none">
                <a:latin typeface="Courier New"/>
                <a:ea typeface="Courier New"/>
                <a:cs typeface="Courier New"/>
                <a:sym typeface="Courier New"/>
              </a:rPr>
              <a:t>for</a:t>
            </a:r>
            <a:r>
              <a:rPr lang="en-US" sz="1800" b="0" i="0" u="none" strike="noStrike" cap="none"/>
              <a:t> loop or a </a:t>
            </a:r>
            <a:r>
              <a:rPr lang="en-US" sz="1800" b="0" i="0" u="none" strike="noStrike" cap="none">
                <a:latin typeface="Courier New"/>
                <a:ea typeface="Courier New"/>
                <a:cs typeface="Courier New"/>
                <a:sym typeface="Courier New"/>
              </a:rPr>
              <a:t>while</a:t>
            </a:r>
            <a:r>
              <a:rPr lang="en-US" sz="1800" b="0" i="0" u="none" strike="noStrike" cap="none"/>
              <a:t> loop to set values for input parameters.</a:t>
            </a:r>
            <a:endParaRPr/>
          </a:p>
          <a:p>
            <a:pPr marL="0" marR="0" lvl="1" indent="0" algn="l" rtl="0">
              <a:spcBef>
                <a:spcPts val="0"/>
              </a:spcBef>
              <a:spcAft>
                <a:spcPts val="0"/>
              </a:spcAft>
              <a:buSzPts val="1800"/>
              <a:buFont typeface="Arial"/>
              <a:buNone/>
            </a:pPr>
            <a:r>
              <a:rPr lang="en-US" sz="1800" b="0" i="0" u="none" strike="noStrike" cap="none"/>
              <a:t>The code snippet in the slide demonstrates  using a </a:t>
            </a:r>
            <a:r>
              <a:rPr lang="en-US" sz="1800" b="0" i="0" u="none" strike="noStrike" cap="none">
                <a:latin typeface="Courier New"/>
                <a:ea typeface="Courier New"/>
                <a:cs typeface="Courier New"/>
                <a:sym typeface="Courier New"/>
              </a:rPr>
              <a:t>for</a:t>
            </a:r>
            <a:r>
              <a:rPr lang="en-US" sz="1800" b="0" i="0" u="none" strike="noStrike" cap="none"/>
              <a:t> loop to set the values for input parameters.</a:t>
            </a:r>
            <a:endParaRPr/>
          </a:p>
          <a:p>
            <a:pPr marL="0" marR="0" lvl="1" indent="0" algn="l" rtl="0">
              <a:spcBef>
                <a:spcPts val="0"/>
              </a:spcBef>
              <a:spcAft>
                <a:spcPts val="0"/>
              </a:spcAft>
              <a:buSzPts val="1800"/>
              <a:buFont typeface="Arial"/>
              <a:buNone/>
            </a:pPr>
            <a:r>
              <a:rPr lang="en-US" sz="1800" b="0" i="0" u="none" strike="noStrike" cap="none"/>
              <a:t>A </a:t>
            </a:r>
            <a:r>
              <a:rPr lang="en-US" sz="1800" b="0" i="0" u="none" strike="noStrike" cap="none">
                <a:latin typeface="Courier New"/>
                <a:ea typeface="Courier New"/>
                <a:cs typeface="Courier New"/>
                <a:sym typeface="Courier New"/>
              </a:rPr>
              <a:t>PreparedStatement </a:t>
            </a:r>
            <a:r>
              <a:rPr lang="en-US" sz="1800" b="0" i="0" u="none" strike="noStrike" cap="none"/>
              <a:t>object is created and a </a:t>
            </a:r>
            <a:r>
              <a:rPr lang="en-US" sz="1800" b="0" i="0" u="none" strike="noStrike" cap="none">
                <a:latin typeface="Courier New"/>
                <a:ea typeface="Courier New"/>
                <a:cs typeface="Courier New"/>
                <a:sym typeface="Courier New"/>
              </a:rPr>
              <a:t>for</a:t>
            </a:r>
            <a:r>
              <a:rPr lang="en-US" sz="1800" b="0" i="0" u="none" strike="noStrike" cap="none"/>
              <a:t> loop executes five times. Each time through the loop it sets a new value and executes the SQL statement and updates salaries for five different employees.</a:t>
            </a:r>
            <a:endParaRPr/>
          </a:p>
          <a:p>
            <a:pPr marL="0" marR="0" lvl="0" indent="0" algn="l" rtl="0">
              <a:spcBef>
                <a:spcPts val="0"/>
              </a:spcBef>
              <a:spcAft>
                <a:spcPts val="0"/>
              </a:spcAft>
              <a:buNone/>
            </a:pPr>
            <a:endParaRPr sz="1800" b="0" i="0" u="none" strike="noStrike" cap="none"/>
          </a:p>
        </p:txBody>
      </p:sp>
      <p:sp>
        <p:nvSpPr>
          <p:cNvPr id="5288" name="Google Shape;5288;g40a120c017_0_4465: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18 - </a:t>
            </a:r>
            <a:fld id="{00000000-1234-1234-1234-123412341234}" type="slidenum">
              <a:rPr lang="en-US" sz="1100" b="1" i="0" u="none">
                <a:solidFill>
                  <a:srgbClr val="000000"/>
                </a:solidFill>
                <a:latin typeface="Arial"/>
                <a:ea typeface="Arial"/>
                <a:cs typeface="Arial"/>
                <a:sym typeface="Arial"/>
              </a:rPr>
              <a:t>526</a:t>
            </a:fld>
            <a:endParaRPr/>
          </a:p>
        </p:txBody>
      </p:sp>
    </p:spTree>
    <p:extLst>
      <p:ext uri="{BB962C8B-B14F-4D97-AF65-F5344CB8AC3E}">
        <p14:creationId xmlns:p14="http://schemas.microsoft.com/office/powerpoint/2010/main" val="1354551895"/>
      </p:ext>
    </p:extLst>
  </p:cSld>
  <p:clrMapOvr>
    <a:masterClrMapping/>
  </p:clrMapOvr>
</p:notes>
</file>

<file path=ppt/notesSlides/notesSlide5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93"/>
        <p:cNvGrpSpPr/>
        <p:nvPr/>
      </p:nvGrpSpPr>
      <p:grpSpPr>
        <a:xfrm>
          <a:off x="0" y="0"/>
          <a:ext cx="0" cy="0"/>
          <a:chOff x="0" y="0"/>
          <a:chExt cx="0" cy="0"/>
        </a:xfrm>
      </p:grpSpPr>
      <p:sp>
        <p:nvSpPr>
          <p:cNvPr id="5294" name="Google Shape;5294;g40a120c017_0_4471: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SzPts val="1800"/>
              <a:buFont typeface="Arial"/>
              <a:buNone/>
            </a:pPr>
            <a:r>
              <a:rPr lang="en-US" sz="1800" b="0" i="0" u="none" strike="noStrike" cap="none"/>
              <a:t>Stored Procedure</a:t>
            </a:r>
            <a:endParaRPr/>
          </a:p>
          <a:p>
            <a:pPr marL="0" marR="0" lvl="1" indent="0" algn="l" rtl="0">
              <a:spcBef>
                <a:spcPts val="0"/>
              </a:spcBef>
              <a:spcAft>
                <a:spcPts val="0"/>
              </a:spcAft>
              <a:buSzPts val="1800"/>
              <a:buFont typeface="Arial"/>
              <a:buNone/>
            </a:pPr>
            <a:r>
              <a:rPr lang="en-US" sz="1800" b="0" i="0" u="none" strike="noStrike" cap="none"/>
              <a:t>A stored procedure is a group of SQL statements that form a logical unit and perform a particular task. They are used to encapsulate a set of operations or queries to execute on a database server. Stored procedures are supported by most DBMSs, but there is a fair amount of variation in their syntax and capabilities.</a:t>
            </a:r>
            <a:endParaRPr/>
          </a:p>
          <a:p>
            <a:pPr marL="0" marR="0" lvl="0" indent="0" algn="l" rtl="0">
              <a:spcBef>
                <a:spcPts val="0"/>
              </a:spcBef>
              <a:spcAft>
                <a:spcPts val="0"/>
              </a:spcAft>
              <a:buSzPts val="1800"/>
              <a:buFont typeface="Arial"/>
              <a:buNone/>
            </a:pPr>
            <a:r>
              <a:rPr lang="en-US" sz="1800" b="0" i="0" u="none" strike="noStrike" cap="none"/>
              <a:t>Calling a Stored Procedure from JDBC</a:t>
            </a:r>
            <a:endParaRPr/>
          </a:p>
          <a:p>
            <a:pPr marL="0" marR="0" lvl="1" indent="0" algn="l" rtl="0">
              <a:spcBef>
                <a:spcPts val="0"/>
              </a:spcBef>
              <a:spcAft>
                <a:spcPts val="0"/>
              </a:spcAft>
              <a:buSzPts val="1800"/>
              <a:buFont typeface="Arial"/>
              <a:buNone/>
            </a:pPr>
            <a:r>
              <a:rPr lang="en-US" sz="1800" b="0" i="0" u="none" strike="noStrike" cap="none"/>
              <a:t>The first step is to create a </a:t>
            </a:r>
            <a:r>
              <a:rPr lang="en-US" sz="1800" b="0" i="0" u="none" strike="noStrike" cap="none">
                <a:latin typeface="Courier New"/>
                <a:ea typeface="Courier New"/>
                <a:cs typeface="Courier New"/>
                <a:sym typeface="Courier New"/>
              </a:rPr>
              <a:t>CallableStatement</a:t>
            </a:r>
            <a:r>
              <a:rPr lang="en-US" sz="1800" b="0" i="0" u="none" strike="noStrike" cap="none"/>
              <a:t> object. As with Statement and </a:t>
            </a:r>
            <a:r>
              <a:rPr lang="en-US" sz="1800" b="0" i="0" u="none" strike="noStrike" cap="none">
                <a:latin typeface="Courier New"/>
                <a:ea typeface="Courier New"/>
                <a:cs typeface="Courier New"/>
                <a:sym typeface="Courier New"/>
              </a:rPr>
              <a:t>PreparedStatement</a:t>
            </a:r>
            <a:r>
              <a:rPr lang="en-US" sz="1800" b="0" i="0" u="none" strike="noStrike" cap="none"/>
              <a:t> objects, this is done with an open Connection object. </a:t>
            </a:r>
            <a:r>
              <a:rPr lang="en-US" sz="1000" b="0" i="0" u="none" strike="noStrike" cap="none"/>
              <a:t>A </a:t>
            </a:r>
            <a:r>
              <a:rPr lang="en-US" sz="1000" b="0" i="0" u="none" strike="noStrike" cap="none">
                <a:latin typeface="Courier New"/>
                <a:ea typeface="Courier New"/>
                <a:cs typeface="Courier New"/>
                <a:sym typeface="Courier New"/>
              </a:rPr>
              <a:t>CallableStatement</a:t>
            </a:r>
            <a:r>
              <a:rPr lang="en-US" sz="1000" b="0" i="0" u="none" strike="noStrike" cap="none"/>
              <a:t> object contains a call to a stored procedure; it does not contain the stored procedure itself.</a:t>
            </a:r>
            <a:endParaRPr/>
          </a:p>
        </p:txBody>
      </p:sp>
      <p:sp>
        <p:nvSpPr>
          <p:cNvPr id="5295" name="Google Shape;5295;g40a120c017_0_4471: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18 - </a:t>
            </a:r>
            <a:fld id="{00000000-1234-1234-1234-123412341234}" type="slidenum">
              <a:rPr lang="en-US" sz="1100" b="1" i="0" u="none">
                <a:solidFill>
                  <a:srgbClr val="000000"/>
                </a:solidFill>
                <a:latin typeface="Arial"/>
                <a:ea typeface="Arial"/>
                <a:cs typeface="Arial"/>
                <a:sym typeface="Arial"/>
              </a:rPr>
              <a:t>527</a:t>
            </a:fld>
            <a:endParaRPr/>
          </a:p>
        </p:txBody>
      </p:sp>
      <p:sp>
        <p:nvSpPr>
          <p:cNvPr id="5296" name="Google Shape;5296;g40a120c017_0_4471: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948915357"/>
      </p:ext>
    </p:extLst>
  </p:cSld>
  <p:clrMapOvr>
    <a:masterClrMapping/>
  </p:clrMapOvr>
</p:notes>
</file>

<file path=ppt/notesSlides/notesSlide5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4"/>
        <p:cNvGrpSpPr/>
        <p:nvPr/>
      </p:nvGrpSpPr>
      <p:grpSpPr>
        <a:xfrm>
          <a:off x="0" y="0"/>
          <a:ext cx="0" cy="0"/>
          <a:chOff x="0" y="0"/>
          <a:chExt cx="0" cy="0"/>
        </a:xfrm>
      </p:grpSpPr>
      <p:sp>
        <p:nvSpPr>
          <p:cNvPr id="5305" name="Google Shape;5305;g40a120c017_0_4480: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306" name="Google Shape;5306;g40a120c017_0_4480: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None/>
            </a:pPr>
            <a:endParaRPr sz="1800" b="0" i="0" u="none" strike="noStrike" cap="none"/>
          </a:p>
        </p:txBody>
      </p:sp>
      <p:sp>
        <p:nvSpPr>
          <p:cNvPr id="5307" name="Google Shape;5307;g40a120c017_0_4480: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18 - </a:t>
            </a:r>
            <a:fld id="{00000000-1234-1234-1234-123412341234}" type="slidenum">
              <a:rPr lang="en-US" sz="1100" b="1" i="0" u="none">
                <a:solidFill>
                  <a:srgbClr val="000000"/>
                </a:solidFill>
                <a:latin typeface="Arial"/>
                <a:ea typeface="Arial"/>
                <a:cs typeface="Arial"/>
                <a:sym typeface="Arial"/>
              </a:rPr>
              <a:t>528</a:t>
            </a:fld>
            <a:endParaRPr/>
          </a:p>
        </p:txBody>
      </p:sp>
    </p:spTree>
    <p:extLst>
      <p:ext uri="{BB962C8B-B14F-4D97-AF65-F5344CB8AC3E}">
        <p14:creationId xmlns:p14="http://schemas.microsoft.com/office/powerpoint/2010/main" val="532049567"/>
      </p:ext>
    </p:extLst>
  </p:cSld>
  <p:clrMapOvr>
    <a:masterClrMapping/>
  </p:clrMapOvr>
</p:notes>
</file>

<file path=ppt/notesSlides/notesSlide5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13"/>
        <p:cNvGrpSpPr/>
        <p:nvPr/>
      </p:nvGrpSpPr>
      <p:grpSpPr>
        <a:xfrm>
          <a:off x="0" y="0"/>
          <a:ext cx="0" cy="0"/>
          <a:chOff x="0" y="0"/>
          <a:chExt cx="0" cy="0"/>
        </a:xfrm>
      </p:grpSpPr>
      <p:sp>
        <p:nvSpPr>
          <p:cNvPr id="5314" name="Google Shape;5314;g40a120c017_0_4487: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315" name="Google Shape;5315;g40a120c017_0_4487: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In this practice, you will start the database from within NetBeans, populate the database with data, run some SQL queries, and compile and run a simple application that returns the rows of the Employee database table.</a:t>
            </a:r>
            <a:endParaRPr/>
          </a:p>
        </p:txBody>
      </p:sp>
      <p:sp>
        <p:nvSpPr>
          <p:cNvPr id="5316" name="Google Shape;5316;g40a120c017_0_4487: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18 - </a:t>
            </a:r>
            <a:fld id="{00000000-1234-1234-1234-123412341234}" type="slidenum">
              <a:rPr lang="en-US" sz="1100" b="1" i="0" u="none">
                <a:solidFill>
                  <a:srgbClr val="000000"/>
                </a:solidFill>
                <a:latin typeface="Arial"/>
                <a:ea typeface="Arial"/>
                <a:cs typeface="Arial"/>
                <a:sym typeface="Arial"/>
              </a:rPr>
              <a:t>529</a:t>
            </a:fld>
            <a:endParaRPr/>
          </a:p>
        </p:txBody>
      </p:sp>
    </p:spTree>
    <p:extLst>
      <p:ext uri="{BB962C8B-B14F-4D97-AF65-F5344CB8AC3E}">
        <p14:creationId xmlns:p14="http://schemas.microsoft.com/office/powerpoint/2010/main" val="2004152375"/>
      </p:ext>
    </p:extLst>
  </p:cSld>
  <p:clrMapOvr>
    <a:masterClrMapping/>
  </p:clrMapOvr>
</p:notes>
</file>

<file path=ppt/notesSlides/notesSlide5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2"/>
        <p:cNvGrpSpPr/>
        <p:nvPr/>
      </p:nvGrpSpPr>
      <p:grpSpPr>
        <a:xfrm>
          <a:off x="0" y="0"/>
          <a:ext cx="0" cy="0"/>
          <a:chOff x="0" y="0"/>
          <a:chExt cx="0" cy="0"/>
        </a:xfrm>
      </p:grpSpPr>
      <p:sp>
        <p:nvSpPr>
          <p:cNvPr id="5323" name="Google Shape;5323;g40a120c017_0_4494: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324" name="Google Shape;5324;g40a120c017_0_4494:notes"/>
          <p:cNvSpPr txBox="1">
            <a:spLocks noGrp="1"/>
          </p:cNvSpPr>
          <p:nvPr>
            <p:ph type="body" idx="1"/>
          </p:nvPr>
        </p:nvSpPr>
        <p:spPr>
          <a:xfrm>
            <a:off x="547687" y="5278437"/>
            <a:ext cx="5942100" cy="30987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Clr>
                <a:srgbClr val="0000FF"/>
              </a:buClr>
              <a:buSzPts val="1800"/>
              <a:buFont typeface="Arial"/>
              <a:buNone/>
            </a:pPr>
            <a:r>
              <a:rPr lang="en-US" sz="1800" b="0" i="0" u="none" strike="noStrike" cap="none">
                <a:solidFill>
                  <a:srgbClr val="0000FF"/>
                </a:solidFill>
              </a:rPr>
              <a:t>Answer: b</a:t>
            </a:r>
            <a:endParaRPr/>
          </a:p>
          <a:p>
            <a:pPr marL="0" marR="0" lvl="2" indent="0" algn="l" rtl="0">
              <a:spcBef>
                <a:spcPts val="0"/>
              </a:spcBef>
              <a:spcAft>
                <a:spcPts val="0"/>
              </a:spcAft>
              <a:buClr>
                <a:srgbClr val="0000FF"/>
              </a:buClr>
              <a:buSzPts val="1800"/>
              <a:buFont typeface="Arial"/>
              <a:buNone/>
            </a:pPr>
            <a:r>
              <a:rPr lang="en-US" sz="1800" b="0" i="0" u="none" strike="noStrike" cap="none">
                <a:solidFill>
                  <a:srgbClr val="0000FF"/>
                </a:solidFill>
              </a:rPr>
              <a:t>a:	</a:t>
            </a:r>
            <a:r>
              <a:rPr lang="en-US" sz="1800" b="0" i="0" u="none" strike="noStrike" cap="none">
                <a:solidFill>
                  <a:srgbClr val="0000FF"/>
                </a:solidFill>
                <a:latin typeface="Courier New"/>
                <a:ea typeface="Courier New"/>
                <a:cs typeface="Courier New"/>
                <a:sym typeface="Courier New"/>
              </a:rPr>
              <a:t>execute</a:t>
            </a:r>
            <a:r>
              <a:rPr lang="en-US" sz="1800" b="0" i="0" u="none" strike="noStrike" cap="none">
                <a:solidFill>
                  <a:srgbClr val="0000FF"/>
                </a:solidFill>
              </a:rPr>
              <a:t> returns a Boolean. (</a:t>
            </a:r>
            <a:r>
              <a:rPr lang="en-US" sz="1800" b="0" i="0" u="none" strike="noStrike" cap="none">
                <a:solidFill>
                  <a:srgbClr val="0000FF"/>
                </a:solidFill>
                <a:latin typeface="Courier New"/>
                <a:ea typeface="Courier New"/>
                <a:cs typeface="Courier New"/>
                <a:sym typeface="Courier New"/>
              </a:rPr>
              <a:t>true</a:t>
            </a:r>
            <a:r>
              <a:rPr lang="en-US" sz="1800" b="0" i="0" u="none" strike="noStrike" cap="none">
                <a:solidFill>
                  <a:srgbClr val="0000FF"/>
                </a:solidFill>
              </a:rPr>
              <a:t> if there is a ResultSet. This can be used with any SQL statement.)</a:t>
            </a:r>
            <a:endParaRPr/>
          </a:p>
          <a:p>
            <a:pPr marL="0" marR="0" lvl="2" indent="0" algn="l" rtl="0">
              <a:spcBef>
                <a:spcPts val="0"/>
              </a:spcBef>
              <a:spcAft>
                <a:spcPts val="0"/>
              </a:spcAft>
              <a:buClr>
                <a:srgbClr val="0000FF"/>
              </a:buClr>
              <a:buSzPts val="1800"/>
              <a:buFont typeface="Arial"/>
              <a:buNone/>
            </a:pPr>
            <a:r>
              <a:rPr lang="en-US" sz="1800" b="0" i="0" u="none" strike="noStrike" cap="none">
                <a:solidFill>
                  <a:srgbClr val="0000FF"/>
                </a:solidFill>
              </a:rPr>
              <a:t>c:	</a:t>
            </a:r>
            <a:r>
              <a:rPr lang="en-US" sz="1800" b="0" i="0" u="none" strike="noStrike" cap="none">
                <a:solidFill>
                  <a:srgbClr val="0000FF"/>
                </a:solidFill>
                <a:latin typeface="Courier New"/>
                <a:ea typeface="Courier New"/>
                <a:cs typeface="Courier New"/>
                <a:sym typeface="Courier New"/>
              </a:rPr>
              <a:t>executeQuery</a:t>
            </a:r>
            <a:r>
              <a:rPr lang="en-US" sz="1800" b="0" i="0" u="none" strike="noStrike" cap="none">
                <a:solidFill>
                  <a:srgbClr val="0000FF"/>
                </a:solidFill>
              </a:rPr>
              <a:t> returns a ResultSet (used with a </a:t>
            </a:r>
            <a:r>
              <a:rPr lang="en-US" sz="1800" b="0" i="0" u="none" strike="noStrike" cap="none">
                <a:solidFill>
                  <a:srgbClr val="0000FF"/>
                </a:solidFill>
                <a:latin typeface="Courier New"/>
                <a:ea typeface="Courier New"/>
                <a:cs typeface="Courier New"/>
                <a:sym typeface="Courier New"/>
              </a:rPr>
              <a:t>SELECT</a:t>
            </a:r>
            <a:r>
              <a:rPr lang="en-US" sz="1800" b="0" i="0" u="none" strike="noStrike" cap="none">
                <a:solidFill>
                  <a:srgbClr val="0000FF"/>
                </a:solidFill>
              </a:rPr>
              <a:t> statement).</a:t>
            </a:r>
            <a:endParaRPr/>
          </a:p>
          <a:p>
            <a:pPr marL="0" marR="0" lvl="2" indent="0" algn="l" rtl="0">
              <a:spcBef>
                <a:spcPts val="0"/>
              </a:spcBef>
              <a:spcAft>
                <a:spcPts val="0"/>
              </a:spcAft>
              <a:buClr>
                <a:srgbClr val="0000FF"/>
              </a:buClr>
              <a:buSzPts val="1800"/>
              <a:buFont typeface="Arial"/>
              <a:buNone/>
            </a:pPr>
            <a:r>
              <a:rPr lang="en-US" sz="1800" b="0" i="0" u="none" strike="noStrike" cap="none">
                <a:solidFill>
                  <a:srgbClr val="0000FF"/>
                </a:solidFill>
              </a:rPr>
              <a:t>d:	This is not a valid </a:t>
            </a:r>
            <a:r>
              <a:rPr lang="en-US" sz="1800" b="0" i="0" u="none" strike="noStrike" cap="none">
                <a:solidFill>
                  <a:srgbClr val="0000FF"/>
                </a:solidFill>
                <a:latin typeface="Courier New"/>
                <a:ea typeface="Courier New"/>
                <a:cs typeface="Courier New"/>
                <a:sym typeface="Courier New"/>
              </a:rPr>
              <a:t>Statement</a:t>
            </a:r>
            <a:r>
              <a:rPr lang="en-US" sz="1800" b="0" i="0" u="none" strike="noStrike" cap="none">
                <a:solidFill>
                  <a:srgbClr val="0000FF"/>
                </a:solidFill>
              </a:rPr>
              <a:t> method.</a:t>
            </a:r>
            <a:endParaRPr/>
          </a:p>
        </p:txBody>
      </p:sp>
      <p:sp>
        <p:nvSpPr>
          <p:cNvPr id="5325" name="Google Shape;5325;g40a120c017_0_4494: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18 - </a:t>
            </a:r>
            <a:fld id="{00000000-1234-1234-1234-123412341234}" type="slidenum">
              <a:rPr lang="en-US" sz="1100" b="1" i="0" u="none">
                <a:solidFill>
                  <a:srgbClr val="000000"/>
                </a:solidFill>
                <a:latin typeface="Arial"/>
                <a:ea typeface="Arial"/>
                <a:cs typeface="Arial"/>
                <a:sym typeface="Arial"/>
              </a:rPr>
              <a:t>530</a:t>
            </a:fld>
            <a:endParaRPr/>
          </a:p>
        </p:txBody>
      </p:sp>
    </p:spTree>
    <p:extLst>
      <p:ext uri="{BB962C8B-B14F-4D97-AF65-F5344CB8AC3E}">
        <p14:creationId xmlns:p14="http://schemas.microsoft.com/office/powerpoint/2010/main" val="197326812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p35: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19" name="Google Shape;419;p35:notes"/>
          <p:cNvSpPr txBox="1">
            <a:spLocks noGrp="1"/>
          </p:cNvSpPr>
          <p:nvPr>
            <p:ph type="body" idx="1"/>
          </p:nvPr>
        </p:nvSpPr>
        <p:spPr>
          <a:xfrm>
            <a:off x="547687" y="5278437"/>
            <a:ext cx="5942012" cy="30988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SzPts val="1800"/>
              <a:buFont typeface="Arial"/>
              <a:buNone/>
            </a:pPr>
            <a:r>
              <a:rPr lang="en-US" sz="1800" b="0" i="0" u="none" strike="noStrike" cap="none"/>
              <a:t>Answer:  c</a:t>
            </a:r>
            <a:endParaRPr/>
          </a:p>
          <a:p>
            <a:pPr marL="0" marR="0" lvl="1" indent="0" algn="l" rtl="0">
              <a:spcBef>
                <a:spcPts val="0"/>
              </a:spcBef>
              <a:spcAft>
                <a:spcPts val="0"/>
              </a:spcAft>
              <a:buClr>
                <a:srgbClr val="000000"/>
              </a:buClr>
              <a:buSzPts val="1800"/>
              <a:buFont typeface="Arial"/>
              <a:buNone/>
            </a:pPr>
            <a:r>
              <a:rPr lang="en-US" sz="1800" b="0" i="0" u="none" strike="noStrike" cap="none">
                <a:solidFill>
                  <a:srgbClr val="000000"/>
                </a:solidFill>
              </a:rPr>
              <a:t>Arrays begin with an index of 0. This average method is only averaging the second through n</a:t>
            </a:r>
            <a:r>
              <a:rPr lang="en-US" sz="1800" b="0" i="0" u="none" strike="noStrike" cap="none" baseline="30000">
                <a:solidFill>
                  <a:srgbClr val="000000"/>
                </a:solidFill>
              </a:rPr>
              <a:t>th</a:t>
            </a:r>
            <a:r>
              <a:rPr lang="en-US" sz="1800" b="0" i="0" u="none" strike="noStrike" cap="none">
                <a:solidFill>
                  <a:srgbClr val="000000"/>
                </a:solidFill>
              </a:rPr>
              <a:t> values. Therefore, the result is  200+300/3 = 166.66667. Change the for loop to int = 0; to calculate the average.</a:t>
            </a:r>
            <a:endParaRPr/>
          </a:p>
        </p:txBody>
      </p:sp>
      <p:sp>
        <p:nvSpPr>
          <p:cNvPr id="420" name="Google Shape;420;p35:notes"/>
          <p:cNvSpPr txBox="1"/>
          <p:nvPr/>
        </p:nvSpPr>
        <p:spPr>
          <a:xfrm>
            <a:off x="457200" y="8791575"/>
            <a:ext cx="607695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2 - </a:t>
            </a:r>
            <a:fld id="{00000000-1234-1234-1234-123412341234}" type="slidenum">
              <a:rPr lang="en-US" sz="1100" b="1" i="0" u="none">
                <a:solidFill>
                  <a:srgbClr val="000000"/>
                </a:solidFill>
                <a:latin typeface="Arial"/>
                <a:ea typeface="Arial"/>
                <a:cs typeface="Arial"/>
                <a:sym typeface="Arial"/>
              </a:rPr>
              <a:t>54</a:t>
            </a:fld>
            <a:endParaRPr/>
          </a:p>
        </p:txBody>
      </p:sp>
    </p:spTree>
    <p:extLst>
      <p:ext uri="{BB962C8B-B14F-4D97-AF65-F5344CB8AC3E}">
        <p14:creationId xmlns:p14="http://schemas.microsoft.com/office/powerpoint/2010/main" val="871854417"/>
      </p:ext>
    </p:extLst>
  </p:cSld>
  <p:clrMapOvr>
    <a:masterClrMapping/>
  </p:clrMapOvr>
</p:notes>
</file>

<file path=ppt/notesSlides/notesSlide5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30"/>
        <p:cNvGrpSpPr/>
        <p:nvPr/>
      </p:nvGrpSpPr>
      <p:grpSpPr>
        <a:xfrm>
          <a:off x="0" y="0"/>
          <a:ext cx="0" cy="0"/>
          <a:chOff x="0" y="0"/>
          <a:chExt cx="0" cy="0"/>
        </a:xfrm>
      </p:grpSpPr>
      <p:sp>
        <p:nvSpPr>
          <p:cNvPr id="5331" name="Google Shape;5331;g40a120c017_0_4500: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332" name="Google Shape;5332;g40a120c017_0_4500:notes"/>
          <p:cNvSpPr txBox="1">
            <a:spLocks noGrp="1"/>
          </p:cNvSpPr>
          <p:nvPr>
            <p:ph type="body" idx="1"/>
          </p:nvPr>
        </p:nvSpPr>
        <p:spPr>
          <a:xfrm>
            <a:off x="547687" y="5278437"/>
            <a:ext cx="5942100" cy="30987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Clr>
                <a:srgbClr val="0000FF"/>
              </a:buClr>
              <a:buSzPts val="1800"/>
              <a:buFont typeface="Arial"/>
              <a:buNone/>
            </a:pPr>
            <a:r>
              <a:rPr lang="en-US" sz="1800" b="0" i="0" u="none" strike="noStrike" cap="none">
                <a:solidFill>
                  <a:srgbClr val="0000FF"/>
                </a:solidFill>
              </a:rPr>
              <a:t>Answer: b (False)</a:t>
            </a:r>
            <a:endParaRPr/>
          </a:p>
          <a:p>
            <a:pPr marL="0" marR="0" lvl="1" indent="0" algn="l" rtl="0">
              <a:spcBef>
                <a:spcPts val="0"/>
              </a:spcBef>
              <a:spcAft>
                <a:spcPts val="0"/>
              </a:spcAft>
              <a:buClr>
                <a:srgbClr val="0000FF"/>
              </a:buClr>
              <a:buSzPts val="1800"/>
              <a:buFont typeface="Arial"/>
              <a:buNone/>
            </a:pPr>
            <a:r>
              <a:rPr lang="en-US" sz="1800" b="0" i="0" u="none" strike="noStrike" cap="none">
                <a:solidFill>
                  <a:srgbClr val="0000FF"/>
                </a:solidFill>
              </a:rPr>
              <a:t>A ResultSet’s pointer is always pointing to just before the first row, regardless of whether it is one row or multiple rows.</a:t>
            </a:r>
            <a:endParaRPr/>
          </a:p>
        </p:txBody>
      </p:sp>
      <p:sp>
        <p:nvSpPr>
          <p:cNvPr id="5333" name="Google Shape;5333;g40a120c017_0_4500: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18 - </a:t>
            </a:r>
            <a:fld id="{00000000-1234-1234-1234-123412341234}" type="slidenum">
              <a:rPr lang="en-US" sz="1100" b="1" i="0" u="none">
                <a:solidFill>
                  <a:srgbClr val="000000"/>
                </a:solidFill>
                <a:latin typeface="Arial"/>
                <a:ea typeface="Arial"/>
                <a:cs typeface="Arial"/>
                <a:sym typeface="Arial"/>
              </a:rPr>
              <a:t>531</a:t>
            </a:fld>
            <a:endParaRPr/>
          </a:p>
        </p:txBody>
      </p:sp>
    </p:spTree>
    <p:extLst>
      <p:ext uri="{BB962C8B-B14F-4D97-AF65-F5344CB8AC3E}">
        <p14:creationId xmlns:p14="http://schemas.microsoft.com/office/powerpoint/2010/main" val="4260799425"/>
      </p:ext>
    </p:extLst>
  </p:cSld>
  <p:clrMapOvr>
    <a:masterClrMapping/>
  </p:clrMapOvr>
</p:notes>
</file>

<file path=ppt/notesSlides/notesSlide5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38"/>
        <p:cNvGrpSpPr/>
        <p:nvPr/>
      </p:nvGrpSpPr>
      <p:grpSpPr>
        <a:xfrm>
          <a:off x="0" y="0"/>
          <a:ext cx="0" cy="0"/>
          <a:chOff x="0" y="0"/>
          <a:chExt cx="0" cy="0"/>
        </a:xfrm>
      </p:grpSpPr>
      <p:sp>
        <p:nvSpPr>
          <p:cNvPr id="5339" name="Google Shape;5339;g40a120c017_0_4539: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340" name="Google Shape;5340;g40a120c017_0_4539: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None/>
            </a:pPr>
            <a:endParaRPr sz="1800" b="0" i="0" u="none" strike="noStrike" cap="none"/>
          </a:p>
        </p:txBody>
      </p:sp>
    </p:spTree>
    <p:extLst>
      <p:ext uri="{BB962C8B-B14F-4D97-AF65-F5344CB8AC3E}">
        <p14:creationId xmlns:p14="http://schemas.microsoft.com/office/powerpoint/2010/main" val="3306290584"/>
      </p:ext>
    </p:extLst>
  </p:cSld>
  <p:clrMapOvr>
    <a:masterClrMapping/>
  </p:clrMapOvr>
</p:notes>
</file>

<file path=ppt/notesSlides/notesSlide5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43"/>
        <p:cNvGrpSpPr/>
        <p:nvPr/>
      </p:nvGrpSpPr>
      <p:grpSpPr>
        <a:xfrm>
          <a:off x="0" y="0"/>
          <a:ext cx="0" cy="0"/>
          <a:chOff x="0" y="0"/>
          <a:chExt cx="0" cy="0"/>
        </a:xfrm>
      </p:grpSpPr>
      <p:sp>
        <p:nvSpPr>
          <p:cNvPr id="5344" name="Google Shape;5344;g40a120c017_0_4543: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345" name="Google Shape;5345;g40a120c017_0_4543: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None/>
            </a:pPr>
            <a:endParaRPr sz="1800" b="0" i="0" u="none" strike="noStrike" cap="none"/>
          </a:p>
        </p:txBody>
      </p:sp>
      <p:sp>
        <p:nvSpPr>
          <p:cNvPr id="5346" name="Google Shape;5346;g40a120c017_0_4543: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strike="noStrike" cap="none">
                <a:solidFill>
                  <a:srgbClr val="000000"/>
                </a:solidFill>
                <a:latin typeface="Arial"/>
                <a:ea typeface="Arial"/>
                <a:cs typeface="Arial"/>
                <a:sym typeface="Arial"/>
              </a:rPr>
              <a:t>Java SE 8 Programming   19 - </a:t>
            </a:r>
            <a:fld id="{00000000-1234-1234-1234-123412341234}" type="slidenum">
              <a:rPr lang="en-US" sz="1100" b="1" i="0" u="none" strike="noStrike" cap="none">
                <a:solidFill>
                  <a:srgbClr val="000000"/>
                </a:solidFill>
                <a:latin typeface="Arial"/>
                <a:ea typeface="Arial"/>
                <a:cs typeface="Arial"/>
                <a:sym typeface="Arial"/>
              </a:rPr>
              <a:t>533</a:t>
            </a:fld>
            <a:endParaRPr/>
          </a:p>
        </p:txBody>
      </p:sp>
    </p:spTree>
    <p:extLst>
      <p:ext uri="{BB962C8B-B14F-4D97-AF65-F5344CB8AC3E}">
        <p14:creationId xmlns:p14="http://schemas.microsoft.com/office/powerpoint/2010/main" val="1691561218"/>
      </p:ext>
    </p:extLst>
  </p:cSld>
  <p:clrMapOvr>
    <a:masterClrMapping/>
  </p:clrMapOvr>
</p:notes>
</file>

<file path=ppt/notesSlides/notesSlide5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52"/>
        <p:cNvGrpSpPr/>
        <p:nvPr/>
      </p:nvGrpSpPr>
      <p:grpSpPr>
        <a:xfrm>
          <a:off x="0" y="0"/>
          <a:ext cx="0" cy="0"/>
          <a:chOff x="0" y="0"/>
          <a:chExt cx="0" cy="0"/>
        </a:xfrm>
      </p:grpSpPr>
      <p:sp>
        <p:nvSpPr>
          <p:cNvPr id="5353" name="Google Shape;5353;g40a120c017_0_4550: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354" name="Google Shape;5354;g40a120c017_0_4550: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Clr>
                <a:srgbClr val="000000"/>
              </a:buClr>
              <a:buSzPts val="1800"/>
              <a:buFont typeface="Arial"/>
              <a:buNone/>
            </a:pPr>
            <a:r>
              <a:rPr lang="en-US" sz="1800" b="0" i="0" u="none" strike="noStrike" cap="none">
                <a:solidFill>
                  <a:srgbClr val="000000"/>
                </a:solidFill>
              </a:rPr>
              <a:t>Localization is the process of adapting software for a specific region or language by adding </a:t>
            </a:r>
            <a:br>
              <a:rPr lang="en-US" sz="1800" b="0" i="0" u="none" strike="noStrike" cap="none">
                <a:solidFill>
                  <a:srgbClr val="000000"/>
                </a:solidFill>
              </a:rPr>
            </a:br>
            <a:r>
              <a:rPr lang="en-US" sz="1800" b="0" i="0" u="none" strike="noStrike" cap="none">
                <a:solidFill>
                  <a:srgbClr val="000000"/>
                </a:solidFill>
              </a:rPr>
              <a:t>locale-specific components and translating text.</a:t>
            </a:r>
            <a:endParaRPr/>
          </a:p>
          <a:p>
            <a:pPr marL="0" marR="0" lvl="1" indent="0" algn="l" rtl="0">
              <a:spcBef>
                <a:spcPts val="0"/>
              </a:spcBef>
              <a:spcAft>
                <a:spcPts val="0"/>
              </a:spcAft>
              <a:buClr>
                <a:srgbClr val="000000"/>
              </a:buClr>
              <a:buSzPts val="1800"/>
              <a:buFont typeface="Arial"/>
              <a:buNone/>
            </a:pPr>
            <a:r>
              <a:rPr lang="en-US" sz="1800" b="0" i="0" u="none" strike="noStrike" cap="none">
                <a:solidFill>
                  <a:srgbClr val="000000"/>
                </a:solidFill>
              </a:rPr>
              <a:t>In addition to language changes, culturally dependent elements, such as dates, numbers, currencies, and so on must be translated.</a:t>
            </a:r>
            <a:endParaRPr/>
          </a:p>
          <a:p>
            <a:pPr marL="0" marR="0" lvl="1" indent="0" algn="l" rtl="0">
              <a:spcBef>
                <a:spcPts val="0"/>
              </a:spcBef>
              <a:spcAft>
                <a:spcPts val="0"/>
              </a:spcAft>
              <a:buClr>
                <a:srgbClr val="000000"/>
              </a:buClr>
              <a:buSzPts val="1800"/>
              <a:buFont typeface="Arial"/>
              <a:buNone/>
            </a:pPr>
            <a:r>
              <a:rPr lang="en-US" sz="1800" b="0" i="0" u="none" strike="noStrike" cap="none">
                <a:solidFill>
                  <a:srgbClr val="000000"/>
                </a:solidFill>
              </a:rPr>
              <a:t>The goal is to design for localization so that no coding changes are required.</a:t>
            </a:r>
            <a:endParaRPr/>
          </a:p>
        </p:txBody>
      </p:sp>
      <p:sp>
        <p:nvSpPr>
          <p:cNvPr id="5355" name="Google Shape;5355;g40a120c017_0_4550: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strike="noStrike" cap="none">
                <a:solidFill>
                  <a:srgbClr val="000000"/>
                </a:solidFill>
                <a:latin typeface="Arial"/>
                <a:ea typeface="Arial"/>
                <a:cs typeface="Arial"/>
                <a:sym typeface="Arial"/>
              </a:rPr>
              <a:t>Java SE 8 Programming   19 - </a:t>
            </a:r>
            <a:fld id="{00000000-1234-1234-1234-123412341234}" type="slidenum">
              <a:rPr lang="en-US" sz="1100" b="1" i="0" u="none" strike="noStrike" cap="none">
                <a:solidFill>
                  <a:srgbClr val="000000"/>
                </a:solidFill>
                <a:latin typeface="Arial"/>
                <a:ea typeface="Arial"/>
                <a:cs typeface="Arial"/>
                <a:sym typeface="Arial"/>
              </a:rPr>
              <a:t>534</a:t>
            </a:fld>
            <a:endParaRPr/>
          </a:p>
        </p:txBody>
      </p:sp>
    </p:spTree>
    <p:extLst>
      <p:ext uri="{BB962C8B-B14F-4D97-AF65-F5344CB8AC3E}">
        <p14:creationId xmlns:p14="http://schemas.microsoft.com/office/powerpoint/2010/main" val="876121765"/>
      </p:ext>
    </p:extLst>
  </p:cSld>
  <p:clrMapOvr>
    <a:masterClrMapping/>
  </p:clrMapOvr>
</p:notes>
</file>

<file path=ppt/notesSlides/notesSlide5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1"/>
        <p:cNvGrpSpPr/>
        <p:nvPr/>
      </p:nvGrpSpPr>
      <p:grpSpPr>
        <a:xfrm>
          <a:off x="0" y="0"/>
          <a:ext cx="0" cy="0"/>
          <a:chOff x="0" y="0"/>
          <a:chExt cx="0" cy="0"/>
        </a:xfrm>
      </p:grpSpPr>
      <p:sp>
        <p:nvSpPr>
          <p:cNvPr id="5362" name="Google Shape;5362;g40a120c017_0_4557: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363" name="Google Shape;5363;g40a120c017_0_4557: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In the remainder of this lesson, this simple text-based user interface will be localized for French, Simplified Chinese, and Russian. Enter the number indicated by the menu and that menu option will be applied to the application. Enter </a:t>
            </a:r>
            <a:r>
              <a:rPr lang="en-US" sz="1800" b="0" i="0" u="none" strike="noStrike" cap="none">
                <a:latin typeface="Courier New"/>
                <a:ea typeface="Courier New"/>
                <a:cs typeface="Courier New"/>
                <a:sym typeface="Courier New"/>
              </a:rPr>
              <a:t>q</a:t>
            </a:r>
            <a:r>
              <a:rPr lang="en-US" sz="1800" b="0" i="0" u="none" strike="noStrike" cap="none"/>
              <a:t> to exit the application.</a:t>
            </a:r>
            <a:endParaRPr/>
          </a:p>
        </p:txBody>
      </p:sp>
      <p:sp>
        <p:nvSpPr>
          <p:cNvPr id="5364" name="Google Shape;5364;g40a120c017_0_4557: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19 - </a:t>
            </a:r>
            <a:fld id="{00000000-1234-1234-1234-123412341234}" type="slidenum">
              <a:rPr lang="en-US" sz="1100" b="1" i="0" u="none">
                <a:solidFill>
                  <a:srgbClr val="000000"/>
                </a:solidFill>
                <a:latin typeface="Arial"/>
                <a:ea typeface="Arial"/>
                <a:cs typeface="Arial"/>
                <a:sym typeface="Arial"/>
              </a:rPr>
              <a:t>535</a:t>
            </a:fld>
            <a:endParaRPr/>
          </a:p>
        </p:txBody>
      </p:sp>
    </p:spTree>
    <p:extLst>
      <p:ext uri="{BB962C8B-B14F-4D97-AF65-F5344CB8AC3E}">
        <p14:creationId xmlns:p14="http://schemas.microsoft.com/office/powerpoint/2010/main" val="2999019009"/>
      </p:ext>
    </p:extLst>
  </p:cSld>
  <p:clrMapOvr>
    <a:masterClrMapping/>
  </p:clrMapOvr>
</p:notes>
</file>

<file path=ppt/notesSlides/notesSlide5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71"/>
        <p:cNvGrpSpPr/>
        <p:nvPr/>
      </p:nvGrpSpPr>
      <p:grpSpPr>
        <a:xfrm>
          <a:off x="0" y="0"/>
          <a:ext cx="0" cy="0"/>
          <a:chOff x="0" y="0"/>
          <a:chExt cx="0" cy="0"/>
        </a:xfrm>
      </p:grpSpPr>
      <p:sp>
        <p:nvSpPr>
          <p:cNvPr id="5372" name="Google Shape;5372;g40a120c017_0_4565: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373" name="Google Shape;5373;g40a120c017_0_4565: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In Java, a locale is specified by using two values: language and country. See the Java Tutorial for standards used: </a:t>
            </a:r>
            <a:r>
              <a:rPr lang="en-US" sz="1800" b="0" i="0" u="none" strike="noStrike" cap="none">
                <a:latin typeface="Courier New"/>
                <a:ea typeface="Courier New"/>
                <a:cs typeface="Courier New"/>
                <a:sym typeface="Courier New"/>
              </a:rPr>
              <a:t>http://download.oracle.com/javase/tutorial/i18n/locale/create.html</a:t>
            </a:r>
            <a:endParaRPr/>
          </a:p>
          <a:p>
            <a:pPr marL="0" marR="0" lvl="1" indent="0" algn="l" rtl="0">
              <a:spcBef>
                <a:spcPts val="0"/>
              </a:spcBef>
              <a:spcAft>
                <a:spcPts val="0"/>
              </a:spcAft>
              <a:buSzPts val="1800"/>
              <a:buFont typeface="Arial"/>
              <a:buNone/>
            </a:pPr>
            <a:r>
              <a:rPr lang="en-US" sz="1800" b="0" i="0" u="none" strike="noStrike" cap="none"/>
              <a:t>Language Samples</a:t>
            </a:r>
            <a:endParaRPr/>
          </a:p>
          <a:p>
            <a:pPr marL="0" marR="0" lvl="2" indent="0" algn="l" rtl="0">
              <a:spcBef>
                <a:spcPts val="0"/>
              </a:spcBef>
              <a:spcAft>
                <a:spcPts val="0"/>
              </a:spcAft>
              <a:buClr>
                <a:srgbClr val="000000"/>
              </a:buClr>
              <a:buSzPts val="1800"/>
              <a:buFont typeface="Arial"/>
              <a:buNone/>
            </a:pPr>
            <a:r>
              <a:rPr lang="en-US" sz="1800" b="0" i="0" u="none" strike="noStrike" cap="none">
                <a:solidFill>
                  <a:srgbClr val="000000"/>
                </a:solidFill>
              </a:rPr>
              <a:t>de: German </a:t>
            </a:r>
            <a:endParaRPr/>
          </a:p>
          <a:p>
            <a:pPr marL="0" marR="0" lvl="2" indent="0" algn="l" rtl="0">
              <a:spcBef>
                <a:spcPts val="0"/>
              </a:spcBef>
              <a:spcAft>
                <a:spcPts val="0"/>
              </a:spcAft>
              <a:buClr>
                <a:srgbClr val="000000"/>
              </a:buClr>
              <a:buSzPts val="1800"/>
              <a:buFont typeface="Arial"/>
              <a:buNone/>
            </a:pPr>
            <a:r>
              <a:rPr lang="en-US" sz="1800" b="0" i="0" u="none" strike="noStrike" cap="none">
                <a:solidFill>
                  <a:srgbClr val="000000"/>
                </a:solidFill>
              </a:rPr>
              <a:t>en: English </a:t>
            </a:r>
            <a:endParaRPr/>
          </a:p>
          <a:p>
            <a:pPr marL="0" marR="0" lvl="2" indent="0" algn="l" rtl="0">
              <a:spcBef>
                <a:spcPts val="0"/>
              </a:spcBef>
              <a:spcAft>
                <a:spcPts val="0"/>
              </a:spcAft>
              <a:buClr>
                <a:srgbClr val="000000"/>
              </a:buClr>
              <a:buSzPts val="1800"/>
              <a:buFont typeface="Arial"/>
              <a:buNone/>
            </a:pPr>
            <a:r>
              <a:rPr lang="en-US" sz="1800" b="0" i="0" u="none" strike="noStrike" cap="none">
                <a:solidFill>
                  <a:srgbClr val="000000"/>
                </a:solidFill>
              </a:rPr>
              <a:t>fr: French </a:t>
            </a:r>
            <a:endParaRPr/>
          </a:p>
          <a:p>
            <a:pPr marL="0" marR="0" lvl="2" indent="0" algn="l" rtl="0">
              <a:spcBef>
                <a:spcPts val="0"/>
              </a:spcBef>
              <a:spcAft>
                <a:spcPts val="0"/>
              </a:spcAft>
              <a:buClr>
                <a:srgbClr val="000000"/>
              </a:buClr>
              <a:buSzPts val="1800"/>
              <a:buFont typeface="Arial"/>
              <a:buNone/>
            </a:pPr>
            <a:r>
              <a:rPr lang="en-US" sz="1800" b="0" i="0" u="none" strike="noStrike" cap="none">
                <a:solidFill>
                  <a:srgbClr val="000000"/>
                </a:solidFill>
              </a:rPr>
              <a:t>zh: Chinese </a:t>
            </a:r>
            <a:endParaRPr/>
          </a:p>
          <a:p>
            <a:pPr marL="0" marR="0" lvl="1" indent="0" algn="l" rtl="0">
              <a:spcBef>
                <a:spcPts val="0"/>
              </a:spcBef>
              <a:spcAft>
                <a:spcPts val="0"/>
              </a:spcAft>
              <a:buSzPts val="1800"/>
              <a:buFont typeface="Arial"/>
              <a:buNone/>
            </a:pPr>
            <a:r>
              <a:rPr lang="en-US" sz="1800" b="0" i="0" u="none" strike="noStrike" cap="none"/>
              <a:t>Country Samples</a:t>
            </a:r>
            <a:endParaRPr/>
          </a:p>
          <a:p>
            <a:pPr marL="0" marR="0" lvl="2" indent="0" algn="l" rtl="0">
              <a:spcBef>
                <a:spcPts val="0"/>
              </a:spcBef>
              <a:spcAft>
                <a:spcPts val="0"/>
              </a:spcAft>
              <a:buClr>
                <a:srgbClr val="000000"/>
              </a:buClr>
              <a:buSzPts val="1800"/>
              <a:buFont typeface="Arial"/>
              <a:buNone/>
            </a:pPr>
            <a:r>
              <a:rPr lang="en-US" sz="1800" b="0" i="0" u="none" strike="noStrike" cap="none">
                <a:solidFill>
                  <a:srgbClr val="000000"/>
                </a:solidFill>
              </a:rPr>
              <a:t>DE: Germany</a:t>
            </a:r>
            <a:endParaRPr/>
          </a:p>
          <a:p>
            <a:pPr marL="0" marR="0" lvl="2" indent="0" algn="l" rtl="0">
              <a:spcBef>
                <a:spcPts val="0"/>
              </a:spcBef>
              <a:spcAft>
                <a:spcPts val="0"/>
              </a:spcAft>
              <a:buClr>
                <a:srgbClr val="000000"/>
              </a:buClr>
              <a:buSzPts val="1800"/>
              <a:buFont typeface="Arial"/>
              <a:buNone/>
            </a:pPr>
            <a:r>
              <a:rPr lang="en-US" sz="1800" b="0" i="0" u="none" strike="noStrike" cap="none">
                <a:solidFill>
                  <a:srgbClr val="000000"/>
                </a:solidFill>
              </a:rPr>
              <a:t>US: United States</a:t>
            </a:r>
            <a:endParaRPr/>
          </a:p>
          <a:p>
            <a:pPr marL="0" marR="0" lvl="2" indent="0" algn="l" rtl="0">
              <a:spcBef>
                <a:spcPts val="0"/>
              </a:spcBef>
              <a:spcAft>
                <a:spcPts val="0"/>
              </a:spcAft>
              <a:buClr>
                <a:srgbClr val="000000"/>
              </a:buClr>
              <a:buSzPts val="1800"/>
              <a:buFont typeface="Arial"/>
              <a:buNone/>
            </a:pPr>
            <a:r>
              <a:rPr lang="en-US" sz="1800" b="0" i="0" u="none" strike="noStrike" cap="none">
                <a:solidFill>
                  <a:srgbClr val="000000"/>
                </a:solidFill>
              </a:rPr>
              <a:t>FR: France </a:t>
            </a:r>
            <a:endParaRPr/>
          </a:p>
          <a:p>
            <a:pPr marL="0" marR="0" lvl="2" indent="0" algn="l" rtl="0">
              <a:spcBef>
                <a:spcPts val="0"/>
              </a:spcBef>
              <a:spcAft>
                <a:spcPts val="0"/>
              </a:spcAft>
              <a:buClr>
                <a:srgbClr val="000000"/>
              </a:buClr>
              <a:buSzPts val="1800"/>
              <a:buFont typeface="Arial"/>
              <a:buNone/>
            </a:pPr>
            <a:r>
              <a:rPr lang="en-US" sz="1800" b="0" i="0" u="none" strike="noStrike" cap="none">
                <a:solidFill>
                  <a:srgbClr val="000000"/>
                </a:solidFill>
              </a:rPr>
              <a:t>CN: China </a:t>
            </a:r>
            <a:endParaRPr/>
          </a:p>
        </p:txBody>
      </p:sp>
      <p:sp>
        <p:nvSpPr>
          <p:cNvPr id="5374" name="Google Shape;5374;g40a120c017_0_4565: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19 - </a:t>
            </a:r>
            <a:fld id="{00000000-1234-1234-1234-123412341234}" type="slidenum">
              <a:rPr lang="en-US" sz="1100" b="1" i="0" u="none">
                <a:solidFill>
                  <a:srgbClr val="000000"/>
                </a:solidFill>
                <a:latin typeface="Arial"/>
                <a:ea typeface="Arial"/>
                <a:cs typeface="Arial"/>
                <a:sym typeface="Arial"/>
              </a:rPr>
              <a:t>536</a:t>
            </a:fld>
            <a:endParaRPr/>
          </a:p>
        </p:txBody>
      </p:sp>
    </p:spTree>
    <p:extLst>
      <p:ext uri="{BB962C8B-B14F-4D97-AF65-F5344CB8AC3E}">
        <p14:creationId xmlns:p14="http://schemas.microsoft.com/office/powerpoint/2010/main" val="3933854057"/>
      </p:ext>
    </p:extLst>
  </p:cSld>
  <p:clrMapOvr>
    <a:masterClrMapping/>
  </p:clrMapOvr>
</p:notes>
</file>

<file path=ppt/notesSlides/notesSlide5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79"/>
        <p:cNvGrpSpPr/>
        <p:nvPr/>
      </p:nvGrpSpPr>
      <p:grpSpPr>
        <a:xfrm>
          <a:off x="0" y="0"/>
          <a:ext cx="0" cy="0"/>
          <a:chOff x="0" y="0"/>
          <a:chExt cx="0" cy="0"/>
        </a:xfrm>
      </p:grpSpPr>
      <p:sp>
        <p:nvSpPr>
          <p:cNvPr id="5380" name="Google Shape;5380;g40a120c017_0_4571: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381" name="Google Shape;5381;g40a120c017_0_4571: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The benefit of a properties file is the ability to set values for your application externally. The properties file is typically read at the start of the application and is used for default values. But the properties file can also be an integral part of a localization scheme, where you store the values of menu labels and text for various languages that your application may support.</a:t>
            </a:r>
            <a:endParaRPr/>
          </a:p>
          <a:p>
            <a:pPr marL="0" marR="0" lvl="1" indent="0" algn="l" rtl="0">
              <a:spcBef>
                <a:spcPts val="0"/>
              </a:spcBef>
              <a:spcAft>
                <a:spcPts val="0"/>
              </a:spcAft>
              <a:buSzPts val="1800"/>
              <a:buFont typeface="Arial"/>
              <a:buNone/>
            </a:pPr>
            <a:r>
              <a:rPr lang="en-US" sz="1800" b="0" i="0" u="none" strike="noStrike" cap="none"/>
              <a:t>The convention for a properties file is </a:t>
            </a:r>
            <a:r>
              <a:rPr lang="en-US" sz="1800" b="0" i="0" u="none" strike="noStrike" cap="none">
                <a:latin typeface="Courier New"/>
                <a:ea typeface="Courier New"/>
                <a:cs typeface="Courier New"/>
                <a:sym typeface="Courier New"/>
              </a:rPr>
              <a:t>&lt;filename&gt;.properties</a:t>
            </a:r>
            <a:r>
              <a:rPr lang="en-US" sz="1800" b="0" i="0" u="none" strike="noStrike" cap="none"/>
              <a:t>, but the file can have any extension you want. The file can be located anywhere that the application can find it.</a:t>
            </a:r>
            <a:endParaRPr/>
          </a:p>
          <a:p>
            <a:pPr marL="0" marR="0" lvl="0" indent="0" algn="l" rtl="0">
              <a:spcBef>
                <a:spcPts val="0"/>
              </a:spcBef>
              <a:spcAft>
                <a:spcPts val="0"/>
              </a:spcAft>
              <a:buSzPts val="1800"/>
              <a:buFont typeface="Arial"/>
              <a:buNone/>
            </a:pPr>
            <a:r>
              <a:rPr lang="en-US" sz="1800" b="0" i="0" u="none" strike="noStrike" cap="none"/>
              <a:t/>
            </a:r>
            <a:br>
              <a:rPr lang="en-US" sz="1800" b="0" i="0" u="none" strike="noStrike" cap="none"/>
            </a:br>
            <a:endParaRPr/>
          </a:p>
          <a:p>
            <a:pPr marL="0" marR="0" lvl="0" indent="0" algn="l" rtl="0">
              <a:spcBef>
                <a:spcPts val="0"/>
              </a:spcBef>
              <a:spcAft>
                <a:spcPts val="0"/>
              </a:spcAft>
              <a:buSzPts val="1800"/>
              <a:buFont typeface="Arial"/>
              <a:buNone/>
            </a:pPr>
            <a:r>
              <a:rPr lang="en-US" sz="1800" b="0" i="0" u="none" strike="noStrike" cap="none"/>
              <a:t/>
            </a:r>
            <a:br>
              <a:rPr lang="en-US" sz="1800" b="0" i="0" u="none" strike="noStrike" cap="none"/>
            </a:br>
            <a:endParaRPr/>
          </a:p>
        </p:txBody>
      </p:sp>
      <p:sp>
        <p:nvSpPr>
          <p:cNvPr id="5382" name="Google Shape;5382;g40a120c017_0_4571: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19 - </a:t>
            </a:r>
            <a:fld id="{00000000-1234-1234-1234-123412341234}" type="slidenum">
              <a:rPr lang="en-US" sz="1100" b="1" i="0" u="none">
                <a:solidFill>
                  <a:srgbClr val="000000"/>
                </a:solidFill>
                <a:latin typeface="Arial"/>
                <a:ea typeface="Arial"/>
                <a:cs typeface="Arial"/>
                <a:sym typeface="Arial"/>
              </a:rPr>
              <a:t>537</a:t>
            </a:fld>
            <a:endParaRPr/>
          </a:p>
        </p:txBody>
      </p:sp>
    </p:spTree>
    <p:extLst>
      <p:ext uri="{BB962C8B-B14F-4D97-AF65-F5344CB8AC3E}">
        <p14:creationId xmlns:p14="http://schemas.microsoft.com/office/powerpoint/2010/main" val="1350235735"/>
      </p:ext>
    </p:extLst>
  </p:cSld>
  <p:clrMapOvr>
    <a:masterClrMapping/>
  </p:clrMapOvr>
</p:notes>
</file>

<file path=ppt/notesSlides/notesSlide5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9"/>
        <p:cNvGrpSpPr/>
        <p:nvPr/>
      </p:nvGrpSpPr>
      <p:grpSpPr>
        <a:xfrm>
          <a:off x="0" y="0"/>
          <a:ext cx="0" cy="0"/>
          <a:chOff x="0" y="0"/>
          <a:chExt cx="0" cy="0"/>
        </a:xfrm>
      </p:grpSpPr>
      <p:sp>
        <p:nvSpPr>
          <p:cNvPr id="5390" name="Google Shape;5390;g40a120c017_0_4579: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391" name="Google Shape;5391;g40a120c017_0_4579: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In the code fragment, you create a </a:t>
            </a:r>
            <a:r>
              <a:rPr lang="en-US" sz="1800" b="0" i="0" u="none" strike="noStrike" cap="none">
                <a:latin typeface="Courier New"/>
                <a:ea typeface="Courier New"/>
                <a:cs typeface="Courier New"/>
                <a:sym typeface="Courier New"/>
              </a:rPr>
              <a:t>Properties</a:t>
            </a:r>
            <a:r>
              <a:rPr lang="en-US" sz="1800" b="0" i="0" u="none" strike="noStrike" cap="none"/>
              <a:t> object. Then, using a </a:t>
            </a:r>
            <a:r>
              <a:rPr lang="en-US" sz="1800" b="0" i="0" u="none" strike="noStrike" cap="none">
                <a:latin typeface="Courier New"/>
                <a:ea typeface="Courier New"/>
                <a:cs typeface="Courier New"/>
                <a:sym typeface="Courier New"/>
              </a:rPr>
              <a:t>try</a:t>
            </a:r>
            <a:r>
              <a:rPr lang="en-US" sz="1800" b="0" i="0" u="none" strike="noStrike" cap="none"/>
              <a:t> statement, you open a file relative to the source files in your NetBeans project. When it is loaded, the name-value pairs are available for use in your application.</a:t>
            </a:r>
            <a:endParaRPr/>
          </a:p>
          <a:p>
            <a:pPr marL="0" marR="0" lvl="1" indent="0" algn="l" rtl="0">
              <a:spcBef>
                <a:spcPts val="0"/>
              </a:spcBef>
              <a:spcAft>
                <a:spcPts val="0"/>
              </a:spcAft>
              <a:buSzPts val="1800"/>
              <a:buFont typeface="Arial"/>
              <a:buNone/>
            </a:pPr>
            <a:r>
              <a:rPr lang="en-US" sz="1800" b="0" i="0" u="none" strike="noStrike" cap="none"/>
              <a:t>Properties files enable you to easily inject configuration information or other application data into the application.</a:t>
            </a:r>
            <a:endParaRPr/>
          </a:p>
          <a:p>
            <a:pPr marL="0" marR="0" lvl="0" indent="0" algn="l" rtl="0">
              <a:spcBef>
                <a:spcPts val="0"/>
              </a:spcBef>
              <a:spcAft>
                <a:spcPts val="0"/>
              </a:spcAft>
              <a:buSzPts val="1800"/>
              <a:buFont typeface="Arial"/>
              <a:buNone/>
            </a:pPr>
            <a:r>
              <a:rPr lang="en-US" sz="1800" b="0" i="0" u="none" strike="noStrike" cap="none"/>
              <a:t/>
            </a:r>
            <a:br>
              <a:rPr lang="en-US" sz="1800" b="0" i="0" u="none" strike="noStrike" cap="none"/>
            </a:br>
            <a:endParaRPr/>
          </a:p>
        </p:txBody>
      </p:sp>
      <p:sp>
        <p:nvSpPr>
          <p:cNvPr id="5392" name="Google Shape;5392;g40a120c017_0_4579: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19 - </a:t>
            </a:r>
            <a:fld id="{00000000-1234-1234-1234-123412341234}" type="slidenum">
              <a:rPr lang="en-US" sz="1100" b="1" i="0" u="none">
                <a:solidFill>
                  <a:srgbClr val="000000"/>
                </a:solidFill>
                <a:latin typeface="Arial"/>
                <a:ea typeface="Arial"/>
                <a:cs typeface="Arial"/>
                <a:sym typeface="Arial"/>
              </a:rPr>
              <a:t>538</a:t>
            </a:fld>
            <a:endParaRPr/>
          </a:p>
        </p:txBody>
      </p:sp>
    </p:spTree>
    <p:extLst>
      <p:ext uri="{BB962C8B-B14F-4D97-AF65-F5344CB8AC3E}">
        <p14:creationId xmlns:p14="http://schemas.microsoft.com/office/powerpoint/2010/main" val="3536007848"/>
      </p:ext>
    </p:extLst>
  </p:cSld>
  <p:clrMapOvr>
    <a:masterClrMapping/>
  </p:clrMapOvr>
</p:notes>
</file>

<file path=ppt/notesSlides/notesSlide5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8"/>
        <p:cNvGrpSpPr/>
        <p:nvPr/>
      </p:nvGrpSpPr>
      <p:grpSpPr>
        <a:xfrm>
          <a:off x="0" y="0"/>
          <a:ext cx="0" cy="0"/>
          <a:chOff x="0" y="0"/>
          <a:chExt cx="0" cy="0"/>
        </a:xfrm>
      </p:grpSpPr>
      <p:sp>
        <p:nvSpPr>
          <p:cNvPr id="5399" name="Google Shape;5399;g40a120c017_0_4586: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400" name="Google Shape;5400;g40a120c017_0_4586: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Property information can also be passed on the command line. The advantage to passing properties from the command line is simplicity. You do not have to open a file and read from it. However, if you have more than a few parameters, a properties file is preferable.</a:t>
            </a:r>
            <a:endParaRPr/>
          </a:p>
        </p:txBody>
      </p:sp>
      <p:sp>
        <p:nvSpPr>
          <p:cNvPr id="5401" name="Google Shape;5401;g40a120c017_0_4586: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19 - </a:t>
            </a:r>
            <a:fld id="{00000000-1234-1234-1234-123412341234}" type="slidenum">
              <a:rPr lang="en-US" sz="1100" b="1" i="0" u="none">
                <a:solidFill>
                  <a:srgbClr val="000000"/>
                </a:solidFill>
                <a:latin typeface="Arial"/>
                <a:ea typeface="Arial"/>
                <a:cs typeface="Arial"/>
                <a:sym typeface="Arial"/>
              </a:rPr>
              <a:t>539</a:t>
            </a:fld>
            <a:endParaRPr/>
          </a:p>
        </p:txBody>
      </p:sp>
    </p:spTree>
    <p:extLst>
      <p:ext uri="{BB962C8B-B14F-4D97-AF65-F5344CB8AC3E}">
        <p14:creationId xmlns:p14="http://schemas.microsoft.com/office/powerpoint/2010/main" val="1413388546"/>
      </p:ext>
    </p:extLst>
  </p:cSld>
  <p:clrMapOvr>
    <a:masterClrMapping/>
  </p:clrMapOvr>
</p:notes>
</file>

<file path=ppt/notesSlides/notesSlide5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09"/>
        <p:cNvGrpSpPr/>
        <p:nvPr/>
      </p:nvGrpSpPr>
      <p:grpSpPr>
        <a:xfrm>
          <a:off x="0" y="0"/>
          <a:ext cx="0" cy="0"/>
          <a:chOff x="0" y="0"/>
          <a:chExt cx="0" cy="0"/>
        </a:xfrm>
      </p:grpSpPr>
      <p:sp>
        <p:nvSpPr>
          <p:cNvPr id="5410" name="Google Shape;5410;g40a120c017_0_4595: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411" name="Google Shape;5411;g40a120c017_0_4595: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Design for localization begins by designing the application so that all the text, sounds, and images can be replaced at run time with the appropriate elements for the region and culture desired. Resource bundles contain key-value pairs that can be hard-coded within a class or located in a </a:t>
            </a:r>
            <a:r>
              <a:rPr lang="en-US" sz="1800" b="0" i="0" u="none" strike="noStrike" cap="none">
                <a:latin typeface="Courier New"/>
                <a:ea typeface="Courier New"/>
                <a:cs typeface="Courier New"/>
                <a:sym typeface="Courier New"/>
              </a:rPr>
              <a:t>.properties</a:t>
            </a:r>
            <a:r>
              <a:rPr lang="en-US" sz="1800" b="0" i="0" u="none" strike="noStrike" cap="none"/>
              <a:t> file. </a:t>
            </a:r>
            <a:endParaRPr/>
          </a:p>
        </p:txBody>
      </p:sp>
      <p:sp>
        <p:nvSpPr>
          <p:cNvPr id="5412" name="Google Shape;5412;g40a120c017_0_4595: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19 - </a:t>
            </a:r>
            <a:fld id="{00000000-1234-1234-1234-123412341234}" type="slidenum">
              <a:rPr lang="en-US" sz="1100" b="1" i="0" u="none">
                <a:solidFill>
                  <a:srgbClr val="000000"/>
                </a:solidFill>
                <a:latin typeface="Arial"/>
                <a:ea typeface="Arial"/>
                <a:cs typeface="Arial"/>
                <a:sym typeface="Arial"/>
              </a:rPr>
              <a:t>540</a:t>
            </a:fld>
            <a:endParaRPr/>
          </a:p>
        </p:txBody>
      </p:sp>
    </p:spTree>
    <p:extLst>
      <p:ext uri="{BB962C8B-B14F-4D97-AF65-F5344CB8AC3E}">
        <p14:creationId xmlns:p14="http://schemas.microsoft.com/office/powerpoint/2010/main" val="313441005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Google Shape;427;p36: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28" name="Google Shape;428;p36:notes"/>
          <p:cNvSpPr txBox="1">
            <a:spLocks noGrp="1"/>
          </p:cNvSpPr>
          <p:nvPr>
            <p:ph type="body" idx="1"/>
          </p:nvPr>
        </p:nvSpPr>
        <p:spPr>
          <a:xfrm>
            <a:off x="547687" y="5278437"/>
            <a:ext cx="5942012" cy="30988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SzPts val="1800"/>
              <a:buFont typeface="Arial"/>
              <a:buNone/>
            </a:pPr>
            <a:r>
              <a:rPr lang="en-US" sz="1800" b="0" i="0" u="none" strike="noStrike" cap="none"/>
              <a:t>Answer: b and f will cause compilation errors.</a:t>
            </a:r>
            <a:endParaRPr/>
          </a:p>
          <a:p>
            <a:pPr marL="342900" marR="0" lvl="1" indent="-114300" algn="l" rtl="0">
              <a:spcBef>
                <a:spcPts val="0"/>
              </a:spcBef>
              <a:spcAft>
                <a:spcPts val="0"/>
              </a:spcAft>
              <a:buClr>
                <a:srgbClr val="000000"/>
              </a:buClr>
              <a:buSzPts val="1800"/>
              <a:buFont typeface="Times New Roman"/>
              <a:buAutoNum type="alphaLcPeriod"/>
            </a:pPr>
            <a:r>
              <a:rPr lang="en-US" sz="1800" b="0" i="0" u="none" strike="noStrike" cap="none">
                <a:solidFill>
                  <a:srgbClr val="000000"/>
                </a:solidFill>
              </a:rPr>
              <a:t>An </a:t>
            </a:r>
            <a:r>
              <a:rPr lang="en-US" sz="1800" b="0" i="0" u="none" strike="noStrike" cap="none">
                <a:solidFill>
                  <a:srgbClr val="000000"/>
                </a:solidFill>
                <a:latin typeface="Courier New"/>
                <a:ea typeface="Courier New"/>
                <a:cs typeface="Courier New"/>
                <a:sym typeface="Courier New"/>
              </a:rPr>
              <a:t>import</a:t>
            </a:r>
            <a:r>
              <a:rPr lang="en-US" sz="1800" b="0" i="0" u="none" strike="noStrike" cap="none">
                <a:solidFill>
                  <a:srgbClr val="000000"/>
                </a:solidFill>
              </a:rPr>
              <a:t> statement is not required, unless the class uses classes outside of </a:t>
            </a:r>
            <a:r>
              <a:rPr lang="en-US" sz="1800" b="0" i="0" u="none" strike="noStrike" cap="none">
                <a:solidFill>
                  <a:srgbClr val="000000"/>
                </a:solidFill>
                <a:latin typeface="Courier New"/>
                <a:ea typeface="Courier New"/>
                <a:cs typeface="Courier New"/>
                <a:sym typeface="Courier New"/>
              </a:rPr>
              <a:t>java.lang</a:t>
            </a:r>
            <a:r>
              <a:rPr lang="en-US" sz="1800" b="0" i="0" u="none" strike="noStrike" cap="none">
                <a:solidFill>
                  <a:srgbClr val="000000"/>
                </a:solidFill>
              </a:rPr>
              <a:t>.</a:t>
            </a:r>
            <a:endParaRPr/>
          </a:p>
          <a:p>
            <a:pPr marL="342900" marR="0" lvl="1" indent="-114300" algn="l" rtl="0">
              <a:spcBef>
                <a:spcPts val="0"/>
              </a:spcBef>
              <a:spcAft>
                <a:spcPts val="0"/>
              </a:spcAft>
              <a:buClr>
                <a:srgbClr val="000000"/>
              </a:buClr>
              <a:buSzPts val="1800"/>
              <a:buFont typeface="Times New Roman"/>
              <a:buAutoNum type="alphaLcPeriod" startAt="4"/>
            </a:pPr>
            <a:r>
              <a:rPr lang="en-US" sz="1800" b="0" i="0" u="none" strike="noStrike" cap="none">
                <a:solidFill>
                  <a:srgbClr val="000000"/>
                </a:solidFill>
                <a:latin typeface="Courier New"/>
                <a:ea typeface="Courier New"/>
                <a:cs typeface="Courier New"/>
                <a:sym typeface="Courier New"/>
              </a:rPr>
              <a:t>BrokenClass()</a:t>
            </a:r>
            <a:r>
              <a:rPr lang="en-US" sz="1800" b="0" i="0" u="none" strike="noStrike" cap="none">
                <a:solidFill>
                  <a:srgbClr val="000000"/>
                </a:solidFill>
              </a:rPr>
              <a:t> is a constructor.</a:t>
            </a:r>
            <a:endParaRPr/>
          </a:p>
          <a:p>
            <a:pPr marL="342900" marR="0" lvl="1" indent="-114300" algn="l" rtl="0">
              <a:spcBef>
                <a:spcPts val="0"/>
              </a:spcBef>
              <a:spcAft>
                <a:spcPts val="0"/>
              </a:spcAft>
              <a:buClr>
                <a:srgbClr val="000000"/>
              </a:buClr>
              <a:buSzPts val="1800"/>
              <a:buFont typeface="Times New Roman"/>
              <a:buAutoNum type="alphaLcPeriod" startAt="4"/>
            </a:pPr>
            <a:r>
              <a:rPr lang="en-US" sz="1800" b="0" i="0" u="none" strike="noStrike" cap="none">
                <a:solidFill>
                  <a:srgbClr val="000000"/>
                </a:solidFill>
              </a:rPr>
              <a:t>Construction of a </a:t>
            </a:r>
            <a:r>
              <a:rPr lang="en-US" sz="1800" b="0" i="0" u="none" strike="noStrike" cap="none">
                <a:solidFill>
                  <a:srgbClr val="000000"/>
                </a:solidFill>
                <a:latin typeface="Courier New"/>
                <a:ea typeface="Courier New"/>
                <a:cs typeface="Courier New"/>
                <a:sym typeface="Courier New"/>
              </a:rPr>
              <a:t>BrokenClass</a:t>
            </a:r>
            <a:r>
              <a:rPr lang="en-US" sz="1800" b="0" i="0" u="none" strike="noStrike" cap="none">
                <a:solidFill>
                  <a:srgbClr val="000000"/>
                </a:solidFill>
              </a:rPr>
              <a:t> instance would typically happen in another class.</a:t>
            </a:r>
            <a:endParaRPr/>
          </a:p>
        </p:txBody>
      </p:sp>
      <p:sp>
        <p:nvSpPr>
          <p:cNvPr id="429" name="Google Shape;429;p36:notes"/>
          <p:cNvSpPr txBox="1"/>
          <p:nvPr/>
        </p:nvSpPr>
        <p:spPr>
          <a:xfrm>
            <a:off x="457200" y="8791575"/>
            <a:ext cx="607695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2 - </a:t>
            </a:r>
            <a:fld id="{00000000-1234-1234-1234-123412341234}" type="slidenum">
              <a:rPr lang="en-US" sz="1100" b="1" i="0" u="none">
                <a:solidFill>
                  <a:srgbClr val="000000"/>
                </a:solidFill>
                <a:latin typeface="Arial"/>
                <a:ea typeface="Arial"/>
                <a:cs typeface="Arial"/>
                <a:sym typeface="Arial"/>
              </a:rPr>
              <a:t>55</a:t>
            </a:fld>
            <a:endParaRPr/>
          </a:p>
        </p:txBody>
      </p:sp>
    </p:spTree>
    <p:extLst>
      <p:ext uri="{BB962C8B-B14F-4D97-AF65-F5344CB8AC3E}">
        <p14:creationId xmlns:p14="http://schemas.microsoft.com/office/powerpoint/2010/main" val="812620078"/>
      </p:ext>
    </p:extLst>
  </p:cSld>
  <p:clrMapOvr>
    <a:masterClrMapping/>
  </p:clrMapOvr>
</p:notes>
</file>

<file path=ppt/notesSlides/notesSlide5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18"/>
        <p:cNvGrpSpPr/>
        <p:nvPr/>
      </p:nvGrpSpPr>
      <p:grpSpPr>
        <a:xfrm>
          <a:off x="0" y="0"/>
          <a:ext cx="0" cy="0"/>
          <a:chOff x="0" y="0"/>
          <a:chExt cx="0" cy="0"/>
        </a:xfrm>
      </p:grpSpPr>
      <p:sp>
        <p:nvSpPr>
          <p:cNvPr id="5419" name="Google Shape;5419;g40a120c017_0_4602: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420" name="Google Shape;5420;g40a120c017_0_4602: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The slide shows a sample resource bundle file for this application. Each menu option has been converted into a name/value pair. This is the default file for the application. For alternative languages, a special naming convention is used:</a:t>
            </a:r>
            <a:endParaRPr/>
          </a:p>
          <a:p>
            <a:pPr marL="0" marR="0" lvl="1" indent="0" algn="l" rtl="0">
              <a:spcBef>
                <a:spcPts val="0"/>
              </a:spcBef>
              <a:spcAft>
                <a:spcPts val="0"/>
              </a:spcAft>
              <a:buSzPts val="1800"/>
              <a:buFont typeface="Arial"/>
              <a:buNone/>
            </a:pPr>
            <a:endParaRPr sz="1800" b="0" i="0" u="none" strike="noStrike" cap="none"/>
          </a:p>
          <a:p>
            <a:pPr marL="439737" marR="0" lvl="4" indent="0" algn="l" rtl="0">
              <a:spcBef>
                <a:spcPts val="400"/>
              </a:spcBef>
              <a:spcAft>
                <a:spcPts val="0"/>
              </a:spcAft>
              <a:buSzPts val="1800"/>
              <a:buFont typeface="Arial"/>
              <a:buNone/>
            </a:pPr>
            <a:r>
              <a:rPr lang="en-US" sz="1800" b="0" i="0" u="none" strike="noStrike" cap="none"/>
              <a:t>MessageBundle_xx_YY.properties</a:t>
            </a:r>
            <a:endParaRPr/>
          </a:p>
          <a:p>
            <a:pPr marL="0" marR="0" lvl="1" indent="0" algn="l" rtl="0">
              <a:spcBef>
                <a:spcPts val="0"/>
              </a:spcBef>
              <a:spcAft>
                <a:spcPts val="0"/>
              </a:spcAft>
              <a:buSzPts val="1800"/>
              <a:buFont typeface="Arial"/>
              <a:buNone/>
            </a:pPr>
            <a:endParaRPr sz="1800" b="0" i="0" u="none" strike="noStrike" cap="none"/>
          </a:p>
          <a:p>
            <a:pPr marL="0" marR="0" lvl="1" indent="0" algn="l" rtl="0">
              <a:spcBef>
                <a:spcPts val="0"/>
              </a:spcBef>
              <a:spcAft>
                <a:spcPts val="0"/>
              </a:spcAft>
              <a:buSzPts val="1800"/>
              <a:buFont typeface="Arial"/>
              <a:buNone/>
            </a:pPr>
            <a:r>
              <a:rPr lang="en-US" sz="1800" b="0" i="0" u="none" strike="noStrike" cap="none"/>
              <a:t>where </a:t>
            </a:r>
            <a:r>
              <a:rPr lang="en-US" sz="1800" b="0" i="0" u="none" strike="noStrike" cap="none">
                <a:latin typeface="Courier New"/>
                <a:ea typeface="Courier New"/>
                <a:cs typeface="Courier New"/>
                <a:sym typeface="Courier New"/>
              </a:rPr>
              <a:t>xx</a:t>
            </a:r>
            <a:r>
              <a:rPr lang="en-US" sz="1800" b="0" i="0" u="none" strike="noStrike" cap="none"/>
              <a:t> is the language code and </a:t>
            </a:r>
            <a:r>
              <a:rPr lang="en-US" sz="1800" b="0" i="0" u="none" strike="noStrike" cap="none">
                <a:latin typeface="Courier New"/>
                <a:ea typeface="Courier New"/>
                <a:cs typeface="Courier New"/>
                <a:sym typeface="Courier New"/>
              </a:rPr>
              <a:t>YY</a:t>
            </a:r>
            <a:r>
              <a:rPr lang="en-US" sz="1800" b="0" i="0" u="none" strike="noStrike" cap="none"/>
              <a:t> is the country code.</a:t>
            </a:r>
            <a:endParaRPr/>
          </a:p>
        </p:txBody>
      </p:sp>
      <p:sp>
        <p:nvSpPr>
          <p:cNvPr id="5421" name="Google Shape;5421;g40a120c017_0_4602: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19 - </a:t>
            </a:r>
            <a:fld id="{00000000-1234-1234-1234-123412341234}" type="slidenum">
              <a:rPr lang="en-US" sz="1100" b="1" i="0" u="none">
                <a:solidFill>
                  <a:srgbClr val="000000"/>
                </a:solidFill>
                <a:latin typeface="Arial"/>
                <a:ea typeface="Arial"/>
                <a:cs typeface="Arial"/>
                <a:sym typeface="Arial"/>
              </a:rPr>
              <a:t>541</a:t>
            </a:fld>
            <a:endParaRPr/>
          </a:p>
        </p:txBody>
      </p:sp>
    </p:spTree>
    <p:extLst>
      <p:ext uri="{BB962C8B-B14F-4D97-AF65-F5344CB8AC3E}">
        <p14:creationId xmlns:p14="http://schemas.microsoft.com/office/powerpoint/2010/main" val="28572760"/>
      </p:ext>
    </p:extLst>
  </p:cSld>
  <p:clrMapOvr>
    <a:masterClrMapping/>
  </p:clrMapOvr>
</p:notes>
</file>

<file path=ppt/notesSlides/notesSlide5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27"/>
        <p:cNvGrpSpPr/>
        <p:nvPr/>
      </p:nvGrpSpPr>
      <p:grpSpPr>
        <a:xfrm>
          <a:off x="0" y="0"/>
          <a:ext cx="0" cy="0"/>
          <a:chOff x="0" y="0"/>
          <a:chExt cx="0" cy="0"/>
        </a:xfrm>
      </p:grpSpPr>
      <p:sp>
        <p:nvSpPr>
          <p:cNvPr id="5428" name="Google Shape;5428;g40a120c017_0_4609: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429" name="Google Shape;5429;g40a120c017_0_4609: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The slide shows the resource bundle files for French and Chinese. Note that the file names include both language and country. The English menu item text has been replaced with French and Chinese alternatives.</a:t>
            </a:r>
            <a:endParaRPr/>
          </a:p>
        </p:txBody>
      </p:sp>
      <p:sp>
        <p:nvSpPr>
          <p:cNvPr id="5430" name="Google Shape;5430;g40a120c017_0_4609: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19 - </a:t>
            </a:r>
            <a:fld id="{00000000-1234-1234-1234-123412341234}" type="slidenum">
              <a:rPr lang="en-US" sz="1100" b="1" i="0" u="none">
                <a:solidFill>
                  <a:srgbClr val="000000"/>
                </a:solidFill>
                <a:latin typeface="Arial"/>
                <a:ea typeface="Arial"/>
                <a:cs typeface="Arial"/>
                <a:sym typeface="Arial"/>
              </a:rPr>
              <a:t>542</a:t>
            </a:fld>
            <a:endParaRPr/>
          </a:p>
        </p:txBody>
      </p:sp>
    </p:spTree>
    <p:extLst>
      <p:ext uri="{BB962C8B-B14F-4D97-AF65-F5344CB8AC3E}">
        <p14:creationId xmlns:p14="http://schemas.microsoft.com/office/powerpoint/2010/main" val="2051661628"/>
      </p:ext>
    </p:extLst>
  </p:cSld>
  <p:clrMapOvr>
    <a:masterClrMapping/>
  </p:clrMapOvr>
</p:notes>
</file>

<file path=ppt/notesSlides/notesSlide5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7"/>
        <p:cNvGrpSpPr/>
        <p:nvPr/>
      </p:nvGrpSpPr>
      <p:grpSpPr>
        <a:xfrm>
          <a:off x="0" y="0"/>
          <a:ext cx="0" cy="0"/>
          <a:chOff x="0" y="0"/>
          <a:chExt cx="0" cy="0"/>
        </a:xfrm>
      </p:grpSpPr>
      <p:sp>
        <p:nvSpPr>
          <p:cNvPr id="5438" name="Google Shape;5438;g40a120c017_0_4617: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439" name="Google Shape;5439;g40a120c017_0_4617: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With the resource bundles created, you simply need to load the bundles into the application. The source code in the slide shows the steps. First, create a </a:t>
            </a:r>
            <a:r>
              <a:rPr lang="en-US" sz="1800" b="0" i="0" u="none" strike="noStrike" cap="none">
                <a:latin typeface="Courier New"/>
                <a:ea typeface="Courier New"/>
                <a:cs typeface="Courier New"/>
                <a:sym typeface="Courier New"/>
              </a:rPr>
              <a:t>Locale</a:t>
            </a:r>
            <a:r>
              <a:rPr lang="en-US" sz="1800" b="0" i="0" u="none" strike="noStrike" cap="none"/>
              <a:t> object that specifies the language and country. Then load the resource bundle by specifying the base file name for the bundle and the current </a:t>
            </a:r>
            <a:r>
              <a:rPr lang="en-US" sz="1800" b="0" i="0" u="none" strike="noStrike" cap="none">
                <a:latin typeface="Courier New"/>
                <a:ea typeface="Courier New"/>
                <a:cs typeface="Courier New"/>
                <a:sym typeface="Courier New"/>
              </a:rPr>
              <a:t>Locale</a:t>
            </a:r>
            <a:r>
              <a:rPr lang="en-US" sz="1800" b="0" i="0" u="none" strike="noStrike" cap="none"/>
              <a:t>.</a:t>
            </a:r>
            <a:endParaRPr/>
          </a:p>
          <a:p>
            <a:pPr marL="0" marR="0" lvl="1" indent="0" algn="l" rtl="0">
              <a:spcBef>
                <a:spcPts val="0"/>
              </a:spcBef>
              <a:spcAft>
                <a:spcPts val="0"/>
              </a:spcAft>
              <a:buSzPts val="1800"/>
              <a:buFont typeface="Arial"/>
              <a:buNone/>
            </a:pPr>
            <a:r>
              <a:rPr lang="en-US" sz="1800" b="0" i="0" u="none" strike="noStrike" cap="none"/>
              <a:t>Note that there are a couple of ways to define a </a:t>
            </a:r>
            <a:r>
              <a:rPr lang="en-US" sz="1800" b="0" i="0" u="none" strike="noStrike" cap="none">
                <a:latin typeface="Courier New"/>
                <a:ea typeface="Courier New"/>
                <a:cs typeface="Courier New"/>
                <a:sym typeface="Courier New"/>
              </a:rPr>
              <a:t>Locale</a:t>
            </a:r>
            <a:r>
              <a:rPr lang="en-US" sz="1800" b="0" i="0" u="none" strike="noStrike" cap="none"/>
              <a:t>. The </a:t>
            </a:r>
            <a:r>
              <a:rPr lang="en-US" sz="1800" b="0" i="0" u="none" strike="noStrike" cap="none">
                <a:latin typeface="Courier New"/>
                <a:ea typeface="Courier New"/>
                <a:cs typeface="Courier New"/>
                <a:sym typeface="Courier New"/>
              </a:rPr>
              <a:t>Locale</a:t>
            </a:r>
            <a:r>
              <a:rPr lang="en-US" sz="1800" b="0" i="0" u="none" strike="noStrike" cap="none"/>
              <a:t> class includes default constants for some countries. If a constant is not available, you can use the language code with the country code to define the location. Finally, you can use the </a:t>
            </a:r>
            <a:r>
              <a:rPr lang="en-US" sz="1800" b="0" i="0" u="none" strike="noStrike" cap="none">
                <a:latin typeface="Courier New"/>
                <a:ea typeface="Courier New"/>
                <a:cs typeface="Courier New"/>
                <a:sym typeface="Courier New"/>
              </a:rPr>
              <a:t>getDefault()</a:t>
            </a:r>
            <a:r>
              <a:rPr lang="en-US" sz="1800" b="0" i="0" u="none" strike="noStrike" cap="none"/>
              <a:t> method to get the default location.</a:t>
            </a:r>
            <a:endParaRPr/>
          </a:p>
        </p:txBody>
      </p:sp>
      <p:sp>
        <p:nvSpPr>
          <p:cNvPr id="5440" name="Google Shape;5440;g40a120c017_0_4617: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19 - </a:t>
            </a:r>
            <a:fld id="{00000000-1234-1234-1234-123412341234}" type="slidenum">
              <a:rPr lang="en-US" sz="1100" b="1" i="0" u="none">
                <a:solidFill>
                  <a:srgbClr val="000000"/>
                </a:solidFill>
                <a:latin typeface="Arial"/>
                <a:ea typeface="Arial"/>
                <a:cs typeface="Arial"/>
                <a:sym typeface="Arial"/>
              </a:rPr>
              <a:t>543</a:t>
            </a:fld>
            <a:endParaRPr/>
          </a:p>
        </p:txBody>
      </p:sp>
    </p:spTree>
    <p:extLst>
      <p:ext uri="{BB962C8B-B14F-4D97-AF65-F5344CB8AC3E}">
        <p14:creationId xmlns:p14="http://schemas.microsoft.com/office/powerpoint/2010/main" val="4120469666"/>
      </p:ext>
    </p:extLst>
  </p:cSld>
  <p:clrMapOvr>
    <a:masterClrMapping/>
  </p:clrMapOvr>
</p:notes>
</file>

<file path=ppt/notesSlides/notesSlide5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7"/>
        <p:cNvGrpSpPr/>
        <p:nvPr/>
      </p:nvGrpSpPr>
      <p:grpSpPr>
        <a:xfrm>
          <a:off x="0" y="0"/>
          <a:ext cx="0" cy="0"/>
          <a:chOff x="0" y="0"/>
          <a:chExt cx="0" cy="0"/>
        </a:xfrm>
      </p:grpSpPr>
      <p:sp>
        <p:nvSpPr>
          <p:cNvPr id="5448" name="Google Shape;5448;g40a120c017_0_4625: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449" name="Google Shape;5449;g40a120c017_0_4625: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For this application, a run method contains the main loop. The loop runs until the letter “q” is typed in as input. A string switch is used to perform an operation based on the number entered. A simple call is made to each method to make locale changes and display a formatted output.</a:t>
            </a:r>
            <a:endParaRPr/>
          </a:p>
        </p:txBody>
      </p:sp>
      <p:sp>
        <p:nvSpPr>
          <p:cNvPr id="5450" name="Google Shape;5450;g40a120c017_0_4625: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19 - </a:t>
            </a:r>
            <a:fld id="{00000000-1234-1234-1234-123412341234}" type="slidenum">
              <a:rPr lang="en-US" sz="1100" b="1" i="0" u="none">
                <a:solidFill>
                  <a:srgbClr val="000000"/>
                </a:solidFill>
                <a:latin typeface="Arial"/>
                <a:ea typeface="Arial"/>
                <a:cs typeface="Arial"/>
                <a:sym typeface="Arial"/>
              </a:rPr>
              <a:t>544</a:t>
            </a:fld>
            <a:endParaRPr/>
          </a:p>
        </p:txBody>
      </p:sp>
    </p:spTree>
    <p:extLst>
      <p:ext uri="{BB962C8B-B14F-4D97-AF65-F5344CB8AC3E}">
        <p14:creationId xmlns:p14="http://schemas.microsoft.com/office/powerpoint/2010/main" val="3075203384"/>
      </p:ext>
    </p:extLst>
  </p:cSld>
  <p:clrMapOvr>
    <a:masterClrMapping/>
  </p:clrMapOvr>
</p:notes>
</file>

<file path=ppt/notesSlides/notesSlide5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57"/>
        <p:cNvGrpSpPr/>
        <p:nvPr/>
      </p:nvGrpSpPr>
      <p:grpSpPr>
        <a:xfrm>
          <a:off x="0" y="0"/>
          <a:ext cx="0" cy="0"/>
          <a:chOff x="0" y="0"/>
          <a:chExt cx="0" cy="0"/>
        </a:xfrm>
      </p:grpSpPr>
      <p:sp>
        <p:nvSpPr>
          <p:cNvPr id="5458" name="Google Shape;5458;g40a120c017_0_4633: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459" name="Google Shape;5459;g40a120c017_0_4633: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Instead of printing text, the resource bundle (</a:t>
            </a:r>
            <a:r>
              <a:rPr lang="en-US" sz="1800" b="0" i="0" u="none" strike="noStrike" cap="none">
                <a:latin typeface="Courier New"/>
                <a:ea typeface="Courier New"/>
                <a:cs typeface="Courier New"/>
                <a:sym typeface="Courier New"/>
              </a:rPr>
              <a:t>messages</a:t>
            </a:r>
            <a:r>
              <a:rPr lang="en-US" sz="1800" b="0" i="0" u="none" strike="noStrike" cap="none"/>
              <a:t>) is called and the current </a:t>
            </a:r>
            <a:r>
              <a:rPr lang="en-US" sz="1800" b="0" i="0" u="none" strike="noStrike" cap="none">
                <a:latin typeface="Courier New"/>
                <a:ea typeface="Courier New"/>
                <a:cs typeface="Courier New"/>
                <a:sym typeface="Courier New"/>
              </a:rPr>
              <a:t>Locale</a:t>
            </a:r>
            <a:r>
              <a:rPr lang="en-US" sz="1800" b="0" i="0" u="none" strike="noStrike" cap="none"/>
              <a:t> determines what language is presented to the user.</a:t>
            </a:r>
            <a:endParaRPr/>
          </a:p>
        </p:txBody>
      </p:sp>
      <p:sp>
        <p:nvSpPr>
          <p:cNvPr id="5460" name="Google Shape;5460;g40a120c017_0_4633: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19 - </a:t>
            </a:r>
            <a:fld id="{00000000-1234-1234-1234-123412341234}" type="slidenum">
              <a:rPr lang="en-US" sz="1100" b="1" i="0" u="none">
                <a:solidFill>
                  <a:srgbClr val="000000"/>
                </a:solidFill>
                <a:latin typeface="Arial"/>
                <a:ea typeface="Arial"/>
                <a:cs typeface="Arial"/>
                <a:sym typeface="Arial"/>
              </a:rPr>
              <a:t>545</a:t>
            </a:fld>
            <a:endParaRPr/>
          </a:p>
        </p:txBody>
      </p:sp>
    </p:spTree>
    <p:extLst>
      <p:ext uri="{BB962C8B-B14F-4D97-AF65-F5344CB8AC3E}">
        <p14:creationId xmlns:p14="http://schemas.microsoft.com/office/powerpoint/2010/main" val="2359477985"/>
      </p:ext>
    </p:extLst>
  </p:cSld>
  <p:clrMapOvr>
    <a:masterClrMapping/>
  </p:clrMapOvr>
</p:notes>
</file>

<file path=ppt/notesSlides/notesSlide5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66"/>
        <p:cNvGrpSpPr/>
        <p:nvPr/>
      </p:nvGrpSpPr>
      <p:grpSpPr>
        <a:xfrm>
          <a:off x="0" y="0"/>
          <a:ext cx="0" cy="0"/>
          <a:chOff x="0" y="0"/>
          <a:chExt cx="0" cy="0"/>
        </a:xfrm>
      </p:grpSpPr>
      <p:sp>
        <p:nvSpPr>
          <p:cNvPr id="5467" name="Google Shape;5467;g40a120c017_0_4640: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468" name="Google Shape;5468;g40a120c017_0_4640: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After the menu bundle is updated with the correct locale, the interface text is output by using the currently selected language.</a:t>
            </a:r>
            <a:endParaRPr/>
          </a:p>
        </p:txBody>
      </p:sp>
      <p:sp>
        <p:nvSpPr>
          <p:cNvPr id="5469" name="Google Shape;5469;g40a120c017_0_4640: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19 - </a:t>
            </a:r>
            <a:fld id="{00000000-1234-1234-1234-123412341234}" type="slidenum">
              <a:rPr lang="en-US" sz="1100" b="1" i="0" u="none">
                <a:solidFill>
                  <a:srgbClr val="000000"/>
                </a:solidFill>
                <a:latin typeface="Arial"/>
                <a:ea typeface="Arial"/>
                <a:cs typeface="Arial"/>
                <a:sym typeface="Arial"/>
              </a:rPr>
              <a:t>546</a:t>
            </a:fld>
            <a:endParaRPr/>
          </a:p>
        </p:txBody>
      </p:sp>
    </p:spTree>
    <p:extLst>
      <p:ext uri="{BB962C8B-B14F-4D97-AF65-F5344CB8AC3E}">
        <p14:creationId xmlns:p14="http://schemas.microsoft.com/office/powerpoint/2010/main" val="1792085550"/>
      </p:ext>
    </p:extLst>
  </p:cSld>
  <p:clrMapOvr>
    <a:masterClrMapping/>
  </p:clrMapOvr>
</p:notes>
</file>

<file path=ppt/notesSlides/notesSlide5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75"/>
        <p:cNvGrpSpPr/>
        <p:nvPr/>
      </p:nvGrpSpPr>
      <p:grpSpPr>
        <a:xfrm>
          <a:off x="0" y="0"/>
          <a:ext cx="0" cy="0"/>
          <a:chOff x="0" y="0"/>
          <a:chExt cx="0" cy="0"/>
        </a:xfrm>
      </p:grpSpPr>
      <p:sp>
        <p:nvSpPr>
          <p:cNvPr id="5476" name="Google Shape;5476;g40a120c017_0_4647: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477" name="Google Shape;5477;g40a120c017_0_4647: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The updated user interface is shown in the slide. The first and last lines of the application could be localized as well.</a:t>
            </a:r>
            <a:endParaRPr/>
          </a:p>
        </p:txBody>
      </p:sp>
      <p:sp>
        <p:nvSpPr>
          <p:cNvPr id="5478" name="Google Shape;5478;g40a120c017_0_4647: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19 - </a:t>
            </a:r>
            <a:fld id="{00000000-1234-1234-1234-123412341234}" type="slidenum">
              <a:rPr lang="en-US" sz="1100" b="1" i="0" u="none">
                <a:solidFill>
                  <a:srgbClr val="000000"/>
                </a:solidFill>
                <a:latin typeface="Arial"/>
                <a:ea typeface="Arial"/>
                <a:cs typeface="Arial"/>
                <a:sym typeface="Arial"/>
              </a:rPr>
              <a:t>547</a:t>
            </a:fld>
            <a:endParaRPr/>
          </a:p>
        </p:txBody>
      </p:sp>
    </p:spTree>
    <p:extLst>
      <p:ext uri="{BB962C8B-B14F-4D97-AF65-F5344CB8AC3E}">
        <p14:creationId xmlns:p14="http://schemas.microsoft.com/office/powerpoint/2010/main" val="183401310"/>
      </p:ext>
    </p:extLst>
  </p:cSld>
  <p:clrMapOvr>
    <a:masterClrMapping/>
  </p:clrMapOvr>
</p:notes>
</file>

<file path=ppt/notesSlides/notesSlide5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84"/>
        <p:cNvGrpSpPr/>
        <p:nvPr/>
      </p:nvGrpSpPr>
      <p:grpSpPr>
        <a:xfrm>
          <a:off x="0" y="0"/>
          <a:ext cx="0" cy="0"/>
          <a:chOff x="0" y="0"/>
          <a:chExt cx="0" cy="0"/>
        </a:xfrm>
      </p:grpSpPr>
      <p:sp>
        <p:nvSpPr>
          <p:cNvPr id="5485" name="Google Shape;5485;g40a120c017_0_4654: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486" name="Google Shape;5486;g40a120c017_0_4654: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Changing text is not the only available localization tool. Dates and numbers can also be formatted based on local standards.</a:t>
            </a:r>
            <a:endParaRPr/>
          </a:p>
        </p:txBody>
      </p:sp>
      <p:sp>
        <p:nvSpPr>
          <p:cNvPr id="5487" name="Google Shape;5487;g40a120c017_0_4654: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19 - </a:t>
            </a:r>
            <a:fld id="{00000000-1234-1234-1234-123412341234}" type="slidenum">
              <a:rPr lang="en-US" sz="1100" b="1" i="0" u="none">
                <a:solidFill>
                  <a:srgbClr val="000000"/>
                </a:solidFill>
                <a:latin typeface="Arial"/>
                <a:ea typeface="Arial"/>
                <a:cs typeface="Arial"/>
                <a:sym typeface="Arial"/>
              </a:rPr>
              <a:t>548</a:t>
            </a:fld>
            <a:endParaRPr/>
          </a:p>
        </p:txBody>
      </p:sp>
    </p:spTree>
    <p:extLst>
      <p:ext uri="{BB962C8B-B14F-4D97-AF65-F5344CB8AC3E}">
        <p14:creationId xmlns:p14="http://schemas.microsoft.com/office/powerpoint/2010/main" val="3056843288"/>
      </p:ext>
    </p:extLst>
  </p:cSld>
  <p:clrMapOvr>
    <a:masterClrMapping/>
  </p:clrMapOvr>
</p:notes>
</file>

<file path=ppt/notesSlides/notesSlide5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92"/>
        <p:cNvGrpSpPr/>
        <p:nvPr/>
      </p:nvGrpSpPr>
      <p:grpSpPr>
        <a:xfrm>
          <a:off x="0" y="0"/>
          <a:ext cx="0" cy="0"/>
          <a:chOff x="0" y="0"/>
          <a:chExt cx="0" cy="0"/>
        </a:xfrm>
      </p:grpSpPr>
      <p:sp>
        <p:nvSpPr>
          <p:cNvPr id="5493" name="Google Shape;5493;g40a120c017_0_4660: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494" name="Google Shape;5494;g40a120c017_0_4660: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Create a </a:t>
            </a:r>
            <a:r>
              <a:rPr lang="en-US" sz="1800" b="0" i="0" u="none" strike="noStrike" cap="none">
                <a:latin typeface="Courier New"/>
                <a:ea typeface="Courier New"/>
                <a:cs typeface="Courier New"/>
                <a:sym typeface="Courier New"/>
              </a:rPr>
              <a:t>NumberFormat</a:t>
            </a:r>
            <a:r>
              <a:rPr lang="en-US" sz="1800" b="0" i="0" u="none" strike="noStrike" cap="none"/>
              <a:t> object by using the selected locale and get a formatted output.</a:t>
            </a:r>
            <a:endParaRPr/>
          </a:p>
        </p:txBody>
      </p:sp>
      <p:sp>
        <p:nvSpPr>
          <p:cNvPr id="5495" name="Google Shape;5495;g40a120c017_0_4660: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19 - </a:t>
            </a:r>
            <a:fld id="{00000000-1234-1234-1234-123412341234}" type="slidenum">
              <a:rPr lang="en-US" sz="1100" b="1" i="0" u="none">
                <a:solidFill>
                  <a:srgbClr val="000000"/>
                </a:solidFill>
                <a:latin typeface="Arial"/>
                <a:ea typeface="Arial"/>
                <a:cs typeface="Arial"/>
                <a:sym typeface="Arial"/>
              </a:rPr>
              <a:t>549</a:t>
            </a:fld>
            <a:endParaRPr/>
          </a:p>
        </p:txBody>
      </p:sp>
    </p:spTree>
    <p:extLst>
      <p:ext uri="{BB962C8B-B14F-4D97-AF65-F5344CB8AC3E}">
        <p14:creationId xmlns:p14="http://schemas.microsoft.com/office/powerpoint/2010/main" val="2168019056"/>
      </p:ext>
    </p:extLst>
  </p:cSld>
  <p:clrMapOvr>
    <a:masterClrMapping/>
  </p:clrMapOvr>
</p:notes>
</file>

<file path=ppt/notesSlides/notesSlide5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0"/>
        <p:cNvGrpSpPr/>
        <p:nvPr/>
      </p:nvGrpSpPr>
      <p:grpSpPr>
        <a:xfrm>
          <a:off x="0" y="0"/>
          <a:ext cx="0" cy="0"/>
          <a:chOff x="0" y="0"/>
          <a:chExt cx="0" cy="0"/>
        </a:xfrm>
      </p:grpSpPr>
      <p:sp>
        <p:nvSpPr>
          <p:cNvPr id="5501" name="Google Shape;5501;g40a120c017_0_4666: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502" name="Google Shape;5502;g40a120c017_0_4666: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Set the location and a numeric value to be displayed. Then, set up a </a:t>
            </a:r>
            <a:r>
              <a:rPr lang="en-US" sz="1800" b="0" i="0" u="none" strike="noStrike" cap="none">
                <a:latin typeface="Courier New"/>
                <a:ea typeface="Courier New"/>
                <a:cs typeface="Courier New"/>
                <a:sym typeface="Courier New"/>
              </a:rPr>
              <a:t>NumberFormat</a:t>
            </a:r>
            <a:r>
              <a:rPr lang="en-US" sz="1800" b="0" i="0" u="none" strike="noStrike" cap="none"/>
              <a:t> object with a specified location. Pass the </a:t>
            </a:r>
            <a:r>
              <a:rPr lang="en-US" sz="1800" b="0" i="0" u="none" strike="noStrike" cap="none">
                <a:latin typeface="Courier New"/>
                <a:ea typeface="Courier New"/>
                <a:cs typeface="Courier New"/>
                <a:sym typeface="Courier New"/>
              </a:rPr>
              <a:t>Double</a:t>
            </a:r>
            <a:r>
              <a:rPr lang="en-US" sz="1800" b="0" i="0" u="none" strike="noStrike" cap="none"/>
              <a:t> to the </a:t>
            </a:r>
            <a:r>
              <a:rPr lang="en-US" sz="1800" b="0" i="0" u="none" strike="noStrike" cap="none">
                <a:latin typeface="Courier New"/>
                <a:ea typeface="Courier New"/>
                <a:cs typeface="Courier New"/>
                <a:sym typeface="Courier New"/>
              </a:rPr>
              <a:t>format</a:t>
            </a:r>
            <a:r>
              <a:rPr lang="en-US" sz="1800" b="0" i="0" u="none" strike="noStrike" cap="none"/>
              <a:t> method to print the formatted currency.</a:t>
            </a:r>
            <a:endParaRPr/>
          </a:p>
        </p:txBody>
      </p:sp>
      <p:sp>
        <p:nvSpPr>
          <p:cNvPr id="5503" name="Google Shape;5503;g40a120c017_0_4666: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19 - </a:t>
            </a:r>
            <a:fld id="{00000000-1234-1234-1234-123412341234}" type="slidenum">
              <a:rPr lang="en-US" sz="1100" b="1" i="0" u="none">
                <a:solidFill>
                  <a:srgbClr val="000000"/>
                </a:solidFill>
                <a:latin typeface="Arial"/>
                <a:ea typeface="Arial"/>
                <a:cs typeface="Arial"/>
                <a:sym typeface="Arial"/>
              </a:rPr>
              <a:t>550</a:t>
            </a:fld>
            <a:endParaRPr/>
          </a:p>
        </p:txBody>
      </p:sp>
    </p:spTree>
    <p:extLst>
      <p:ext uri="{BB962C8B-B14F-4D97-AF65-F5344CB8AC3E}">
        <p14:creationId xmlns:p14="http://schemas.microsoft.com/office/powerpoint/2010/main" val="370949764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Google Shape;436;p37: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37" name="Google Shape;437;p37:notes"/>
          <p:cNvSpPr txBox="1">
            <a:spLocks noGrp="1"/>
          </p:cNvSpPr>
          <p:nvPr>
            <p:ph type="body" idx="1"/>
          </p:nvPr>
        </p:nvSpPr>
        <p:spPr>
          <a:xfrm>
            <a:off x="547687" y="5278437"/>
            <a:ext cx="5942012" cy="30988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SzPts val="1800"/>
              <a:buFont typeface="Arial"/>
              <a:buNone/>
            </a:pPr>
            <a:r>
              <a:rPr lang="en-US" sz="1800" b="0" i="0" u="none" strike="noStrike" cap="none"/>
              <a:t>Answer: b</a:t>
            </a:r>
            <a:endParaRPr/>
          </a:p>
          <a:p>
            <a:pPr marL="0" marR="0" lvl="1" indent="0" algn="l" rtl="0">
              <a:spcBef>
                <a:spcPts val="0"/>
              </a:spcBef>
              <a:spcAft>
                <a:spcPts val="0"/>
              </a:spcAft>
              <a:buSzPts val="1800"/>
              <a:buFont typeface="Arial"/>
              <a:buNone/>
            </a:pPr>
            <a:r>
              <a:rPr lang="en-US" sz="1800" b="0" i="0" u="none" strike="noStrike" cap="none"/>
              <a:t>Because Strings S1 and S2 are created by using a </a:t>
            </a:r>
            <a:r>
              <a:rPr lang="en-US" sz="1800" b="0" i="0" u="none" strike="noStrike" cap="none">
                <a:latin typeface="Courier New"/>
                <a:ea typeface="Courier New"/>
                <a:cs typeface="Courier New"/>
                <a:sym typeface="Courier New"/>
              </a:rPr>
              <a:t>new</a:t>
            </a:r>
            <a:r>
              <a:rPr lang="en-US" sz="1800" b="0" i="0" u="none" strike="noStrike" cap="none"/>
              <a:t> keyword, their addresses are not the same. However, the values are the same and so “</a:t>
            </a:r>
            <a:r>
              <a:rPr lang="en-US" sz="1800" b="0" i="0" u="none" strike="noStrike" cap="none">
                <a:latin typeface="Courier New"/>
                <a:ea typeface="Courier New"/>
                <a:cs typeface="Courier New"/>
                <a:sym typeface="Courier New"/>
              </a:rPr>
              <a:t>Equals</a:t>
            </a:r>
            <a:r>
              <a:rPr lang="en-US" sz="1800" b="0" i="0" u="none" strike="noStrike" cap="none"/>
              <a:t>” is printed.</a:t>
            </a:r>
            <a:endParaRPr/>
          </a:p>
        </p:txBody>
      </p:sp>
      <p:sp>
        <p:nvSpPr>
          <p:cNvPr id="438" name="Google Shape;438;p37:notes"/>
          <p:cNvSpPr txBox="1"/>
          <p:nvPr/>
        </p:nvSpPr>
        <p:spPr>
          <a:xfrm>
            <a:off x="457200" y="8791575"/>
            <a:ext cx="607695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2 - </a:t>
            </a:r>
            <a:fld id="{00000000-1234-1234-1234-123412341234}" type="slidenum">
              <a:rPr lang="en-US" sz="1100" b="1" i="0" u="none">
                <a:solidFill>
                  <a:srgbClr val="000000"/>
                </a:solidFill>
                <a:latin typeface="Arial"/>
                <a:ea typeface="Arial"/>
                <a:cs typeface="Arial"/>
                <a:sym typeface="Arial"/>
              </a:rPr>
              <a:t>56</a:t>
            </a:fld>
            <a:endParaRPr/>
          </a:p>
        </p:txBody>
      </p:sp>
    </p:spTree>
    <p:extLst>
      <p:ext uri="{BB962C8B-B14F-4D97-AF65-F5344CB8AC3E}">
        <p14:creationId xmlns:p14="http://schemas.microsoft.com/office/powerpoint/2010/main" val="4155539748"/>
      </p:ext>
    </p:extLst>
  </p:cSld>
  <p:clrMapOvr>
    <a:masterClrMapping/>
  </p:clrMapOvr>
</p:notes>
</file>

<file path=ppt/notesSlides/notesSlide5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9"/>
        <p:cNvGrpSpPr/>
        <p:nvPr/>
      </p:nvGrpSpPr>
      <p:grpSpPr>
        <a:xfrm>
          <a:off x="0" y="0"/>
          <a:ext cx="0" cy="0"/>
          <a:chOff x="0" y="0"/>
          <a:chExt cx="0" cy="0"/>
        </a:xfrm>
      </p:grpSpPr>
      <p:sp>
        <p:nvSpPr>
          <p:cNvPr id="5510" name="Google Shape;5510;g40a120c017_0_4673: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511" name="Google Shape;5511;g40a120c017_0_4673: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Create a date format object by using the locale and the date is formatted for the selected locale.</a:t>
            </a:r>
            <a:endParaRPr/>
          </a:p>
        </p:txBody>
      </p:sp>
      <p:sp>
        <p:nvSpPr>
          <p:cNvPr id="5512" name="Google Shape;5512;g40a120c017_0_4673: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19 - </a:t>
            </a:r>
            <a:fld id="{00000000-1234-1234-1234-123412341234}" type="slidenum">
              <a:rPr lang="en-US" sz="1100" b="1" i="0" u="none">
                <a:solidFill>
                  <a:srgbClr val="000000"/>
                </a:solidFill>
                <a:latin typeface="Arial"/>
                <a:ea typeface="Arial"/>
                <a:cs typeface="Arial"/>
                <a:sym typeface="Arial"/>
              </a:rPr>
              <a:t>551</a:t>
            </a:fld>
            <a:endParaRPr/>
          </a:p>
        </p:txBody>
      </p:sp>
    </p:spTree>
    <p:extLst>
      <p:ext uri="{BB962C8B-B14F-4D97-AF65-F5344CB8AC3E}">
        <p14:creationId xmlns:p14="http://schemas.microsoft.com/office/powerpoint/2010/main" val="3149646852"/>
      </p:ext>
    </p:extLst>
  </p:cSld>
  <p:clrMapOvr>
    <a:masterClrMapping/>
  </p:clrMapOvr>
</p:notes>
</file>

<file path=ppt/notesSlides/notesSlide5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17"/>
        <p:cNvGrpSpPr/>
        <p:nvPr/>
      </p:nvGrpSpPr>
      <p:grpSpPr>
        <a:xfrm>
          <a:off x="0" y="0"/>
          <a:ext cx="0" cy="0"/>
          <a:chOff x="0" y="0"/>
          <a:chExt cx="0" cy="0"/>
        </a:xfrm>
      </p:grpSpPr>
      <p:sp>
        <p:nvSpPr>
          <p:cNvPr id="5518" name="Google Shape;5518;g40a120c017_0_4679: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519" name="Google Shape;5519;g40a120c017_0_4679: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The setup of the </a:t>
            </a:r>
            <a:r>
              <a:rPr lang="en-US" sz="1800" b="0" i="0" u="none" strike="noStrike" cap="none">
                <a:latin typeface="Courier New"/>
                <a:ea typeface="Courier New"/>
                <a:cs typeface="Courier New"/>
                <a:sym typeface="Courier New"/>
              </a:rPr>
              <a:t>DateTimeFormatter</a:t>
            </a:r>
            <a:r>
              <a:rPr lang="en-US" sz="1800" b="0" i="0" u="none" strike="noStrike" cap="none"/>
              <a:t> is a bit verbose, but fairly clear. A factory is used to specify a style and a locale. Then the formatter is passed to the </a:t>
            </a:r>
            <a:r>
              <a:rPr lang="en-US" sz="1800" b="0" i="0" u="none" strike="noStrike" cap="none">
                <a:latin typeface="Courier New"/>
                <a:ea typeface="Courier New"/>
                <a:cs typeface="Courier New"/>
                <a:sym typeface="Courier New"/>
              </a:rPr>
              <a:t>LocalDateTime</a:t>
            </a:r>
            <a:r>
              <a:rPr lang="en-US" sz="1800" b="0" i="0" u="none" strike="noStrike" cap="none"/>
              <a:t> object’s </a:t>
            </a:r>
            <a:r>
              <a:rPr lang="en-US" sz="1800" b="0" i="0" u="none" strike="noStrike" cap="none">
                <a:latin typeface="Courier New"/>
                <a:ea typeface="Courier New"/>
                <a:cs typeface="Courier New"/>
                <a:sym typeface="Courier New"/>
              </a:rPr>
              <a:t>format</a:t>
            </a:r>
            <a:r>
              <a:rPr lang="en-US" sz="1800" b="0" i="0" u="none" strike="noStrike" cap="none"/>
              <a:t> method.</a:t>
            </a:r>
            <a:endParaRPr/>
          </a:p>
        </p:txBody>
      </p:sp>
      <p:sp>
        <p:nvSpPr>
          <p:cNvPr id="5520" name="Google Shape;5520;g40a120c017_0_4679: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19 - </a:t>
            </a:r>
            <a:fld id="{00000000-1234-1234-1234-123412341234}" type="slidenum">
              <a:rPr lang="en-US" sz="1100" b="1" i="0" u="none">
                <a:solidFill>
                  <a:srgbClr val="000000"/>
                </a:solidFill>
                <a:latin typeface="Arial"/>
                <a:ea typeface="Arial"/>
                <a:cs typeface="Arial"/>
                <a:sym typeface="Arial"/>
              </a:rPr>
              <a:t>552</a:t>
            </a:fld>
            <a:endParaRPr/>
          </a:p>
        </p:txBody>
      </p:sp>
    </p:spTree>
    <p:extLst>
      <p:ext uri="{BB962C8B-B14F-4D97-AF65-F5344CB8AC3E}">
        <p14:creationId xmlns:p14="http://schemas.microsoft.com/office/powerpoint/2010/main" val="306280848"/>
      </p:ext>
    </p:extLst>
  </p:cSld>
  <p:clrMapOvr>
    <a:masterClrMapping/>
  </p:clrMapOvr>
</p:notes>
</file>

<file path=ppt/notesSlides/notesSlide5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26"/>
        <p:cNvGrpSpPr/>
        <p:nvPr/>
      </p:nvGrpSpPr>
      <p:grpSpPr>
        <a:xfrm>
          <a:off x="0" y="0"/>
          <a:ext cx="0" cy="0"/>
          <a:chOff x="0" y="0"/>
          <a:chExt cx="0" cy="0"/>
        </a:xfrm>
      </p:grpSpPr>
      <p:sp>
        <p:nvSpPr>
          <p:cNvPr id="5527" name="Google Shape;5527;g40a120c017_0_4686: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528" name="Google Shape;5528;g40a120c017_0_4686: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The </a:t>
            </a:r>
            <a:r>
              <a:rPr lang="en-US" sz="1800" b="0" i="0" u="none" strike="noStrike" cap="none">
                <a:latin typeface="Courier New"/>
                <a:ea typeface="Courier New"/>
                <a:cs typeface="Courier New"/>
                <a:sym typeface="Courier New"/>
              </a:rPr>
              <a:t>DateTimeFormatter</a:t>
            </a:r>
            <a:r>
              <a:rPr lang="en-US" sz="1800" b="0" i="0" u="none" strike="noStrike" cap="none"/>
              <a:t> object uses the </a:t>
            </a:r>
            <a:r>
              <a:rPr lang="en-US" sz="1800" b="0" i="0" u="none" strike="noStrike" cap="none">
                <a:latin typeface="Courier New"/>
                <a:ea typeface="Courier New"/>
                <a:cs typeface="Courier New"/>
                <a:sym typeface="Courier New"/>
              </a:rPr>
              <a:t>FormatStyle</a:t>
            </a:r>
            <a:r>
              <a:rPr lang="en-US" sz="1800" b="0" i="0" u="none" strike="noStrike" cap="none"/>
              <a:t> enumeration to format date, time or date/time.</a:t>
            </a:r>
            <a:endParaRPr sz="1800" b="0" i="0" u="none" strike="noStrike" cap="none">
              <a:latin typeface="Courier New"/>
              <a:ea typeface="Courier New"/>
              <a:cs typeface="Courier New"/>
              <a:sym typeface="Courier New"/>
            </a:endParaRPr>
          </a:p>
          <a:p>
            <a:pPr marL="0" marR="0" lvl="1" indent="0" algn="l" rtl="0">
              <a:spcBef>
                <a:spcPts val="0"/>
              </a:spcBef>
              <a:spcAft>
                <a:spcPts val="0"/>
              </a:spcAft>
              <a:buSzPts val="1800"/>
              <a:buFont typeface="Arial"/>
              <a:buNone/>
            </a:pPr>
            <a:r>
              <a:rPr lang="en-US" sz="1800" b="1" i="0" u="none" strike="noStrike" cap="none"/>
              <a:t>Note:</a:t>
            </a:r>
            <a:r>
              <a:rPr lang="en-US" sz="1800" b="0" i="0" u="none" strike="noStrike" cap="none"/>
              <a:t> At the time of this writing, </a:t>
            </a:r>
            <a:r>
              <a:rPr lang="en-US" sz="1800" b="0" i="0" u="none" strike="noStrike" cap="none">
                <a:latin typeface="Courier New"/>
                <a:ea typeface="Courier New"/>
                <a:cs typeface="Courier New"/>
                <a:sym typeface="Courier New"/>
              </a:rPr>
              <a:t>FULL</a:t>
            </a:r>
            <a:r>
              <a:rPr lang="en-US" sz="1800" b="0" i="0" u="none" strike="noStrike" cap="none"/>
              <a:t> and </a:t>
            </a:r>
            <a:r>
              <a:rPr lang="en-US" sz="1800" b="0" i="0" u="none" strike="noStrike" cap="none">
                <a:latin typeface="Courier New"/>
                <a:ea typeface="Courier New"/>
                <a:cs typeface="Courier New"/>
                <a:sym typeface="Courier New"/>
              </a:rPr>
              <a:t>LONG</a:t>
            </a:r>
            <a:r>
              <a:rPr lang="en-US" sz="1800" b="0" i="0" u="none" strike="noStrike" cap="none"/>
              <a:t> can only be used with date or time return values. Only </a:t>
            </a:r>
            <a:r>
              <a:rPr lang="en-US" sz="1800" b="0" i="0" u="none" strike="noStrike" cap="none">
                <a:latin typeface="Courier New"/>
                <a:ea typeface="Courier New"/>
                <a:cs typeface="Courier New"/>
                <a:sym typeface="Courier New"/>
              </a:rPr>
              <a:t>MEDIUM</a:t>
            </a:r>
            <a:r>
              <a:rPr lang="en-US" sz="1800" b="0" i="0" u="none" strike="noStrike" cap="none"/>
              <a:t> or </a:t>
            </a:r>
            <a:r>
              <a:rPr lang="en-US" sz="1800" b="0" i="0" u="none" strike="noStrike" cap="none">
                <a:latin typeface="Courier New"/>
                <a:ea typeface="Courier New"/>
                <a:cs typeface="Courier New"/>
                <a:sym typeface="Courier New"/>
              </a:rPr>
              <a:t>SHORT</a:t>
            </a:r>
            <a:r>
              <a:rPr lang="en-US" sz="1800" b="0" i="0" u="none" strike="noStrike" cap="none"/>
              <a:t> can be used with date/time objects. Using the wrong value may result in a runtime error. We have not yet determined whether this is a feature or a bug.</a:t>
            </a:r>
            <a:endParaRPr/>
          </a:p>
          <a:p>
            <a:pPr marL="0" marR="0" lvl="0" indent="0" algn="l" rtl="0">
              <a:spcBef>
                <a:spcPts val="0"/>
              </a:spcBef>
              <a:spcAft>
                <a:spcPts val="0"/>
              </a:spcAft>
              <a:buNone/>
            </a:pPr>
            <a:endParaRPr sz="1800" b="0" i="0" u="none" strike="noStrike" cap="none"/>
          </a:p>
        </p:txBody>
      </p:sp>
      <p:sp>
        <p:nvSpPr>
          <p:cNvPr id="5529" name="Google Shape;5529;g40a120c017_0_4686: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19 - </a:t>
            </a:r>
            <a:fld id="{00000000-1234-1234-1234-123412341234}" type="slidenum">
              <a:rPr lang="en-US" sz="1100" b="1" i="0" u="none">
                <a:solidFill>
                  <a:srgbClr val="000000"/>
                </a:solidFill>
                <a:latin typeface="Arial"/>
                <a:ea typeface="Arial"/>
                <a:cs typeface="Arial"/>
                <a:sym typeface="Arial"/>
              </a:rPr>
              <a:t>553</a:t>
            </a:fld>
            <a:endParaRPr/>
          </a:p>
        </p:txBody>
      </p:sp>
    </p:spTree>
    <p:extLst>
      <p:ext uri="{BB962C8B-B14F-4D97-AF65-F5344CB8AC3E}">
        <p14:creationId xmlns:p14="http://schemas.microsoft.com/office/powerpoint/2010/main" val="85660099"/>
      </p:ext>
    </p:extLst>
  </p:cSld>
  <p:clrMapOvr>
    <a:masterClrMapping/>
  </p:clrMapOvr>
</p:notes>
</file>

<file path=ppt/notesSlides/notesSlide5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34"/>
        <p:cNvGrpSpPr/>
        <p:nvPr/>
      </p:nvGrpSpPr>
      <p:grpSpPr>
        <a:xfrm>
          <a:off x="0" y="0"/>
          <a:ext cx="0" cy="0"/>
          <a:chOff x="0" y="0"/>
          <a:chExt cx="0" cy="0"/>
        </a:xfrm>
      </p:grpSpPr>
      <p:sp>
        <p:nvSpPr>
          <p:cNvPr id="5535" name="Google Shape;5535;g40a120c017_0_4692: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536" name="Google Shape;5536;g40a120c017_0_4692: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None/>
            </a:pPr>
            <a:endParaRPr sz="1800" b="0" i="0" u="none" strike="noStrike" cap="none"/>
          </a:p>
        </p:txBody>
      </p:sp>
      <p:sp>
        <p:nvSpPr>
          <p:cNvPr id="5537" name="Google Shape;5537;g40a120c017_0_4692: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19 - </a:t>
            </a:r>
            <a:fld id="{00000000-1234-1234-1234-123412341234}" type="slidenum">
              <a:rPr lang="en-US" sz="1100" b="1" i="0" u="none">
                <a:solidFill>
                  <a:srgbClr val="000000"/>
                </a:solidFill>
                <a:latin typeface="Arial"/>
                <a:ea typeface="Arial"/>
                <a:cs typeface="Arial"/>
                <a:sym typeface="Arial"/>
              </a:rPr>
              <a:t>554</a:t>
            </a:fld>
            <a:endParaRPr/>
          </a:p>
        </p:txBody>
      </p:sp>
    </p:spTree>
    <p:extLst>
      <p:ext uri="{BB962C8B-B14F-4D97-AF65-F5344CB8AC3E}">
        <p14:creationId xmlns:p14="http://schemas.microsoft.com/office/powerpoint/2010/main" val="3999057220"/>
      </p:ext>
    </p:extLst>
  </p:cSld>
  <p:clrMapOvr>
    <a:masterClrMapping/>
  </p:clrMapOvr>
</p:notes>
</file>

<file path=ppt/notesSlides/notesSlide5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43"/>
        <p:cNvGrpSpPr/>
        <p:nvPr/>
      </p:nvGrpSpPr>
      <p:grpSpPr>
        <a:xfrm>
          <a:off x="0" y="0"/>
          <a:ext cx="0" cy="0"/>
          <a:chOff x="0" y="0"/>
          <a:chExt cx="0" cy="0"/>
        </a:xfrm>
      </p:grpSpPr>
      <p:sp>
        <p:nvSpPr>
          <p:cNvPr id="5544" name="Google Shape;5544;g40a120c017_0_4699: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545" name="Google Shape;5545;g40a120c017_0_4699: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None/>
            </a:pPr>
            <a:endParaRPr sz="1800" b="0" i="0" u="none" strike="noStrike" cap="none"/>
          </a:p>
        </p:txBody>
      </p:sp>
      <p:sp>
        <p:nvSpPr>
          <p:cNvPr id="5546" name="Google Shape;5546;g40a120c017_0_4699: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19 - </a:t>
            </a:r>
            <a:fld id="{00000000-1234-1234-1234-123412341234}" type="slidenum">
              <a:rPr lang="en-US" sz="1100" b="1" i="0" u="none">
                <a:solidFill>
                  <a:srgbClr val="000000"/>
                </a:solidFill>
                <a:latin typeface="Arial"/>
                <a:ea typeface="Arial"/>
                <a:cs typeface="Arial"/>
                <a:sym typeface="Arial"/>
              </a:rPr>
              <a:t>555</a:t>
            </a:fld>
            <a:endParaRPr/>
          </a:p>
        </p:txBody>
      </p:sp>
    </p:spTree>
    <p:extLst>
      <p:ext uri="{BB962C8B-B14F-4D97-AF65-F5344CB8AC3E}">
        <p14:creationId xmlns:p14="http://schemas.microsoft.com/office/powerpoint/2010/main" val="2769726373"/>
      </p:ext>
    </p:extLst>
  </p:cSld>
  <p:clrMapOvr>
    <a:masterClrMapping/>
  </p:clrMapOvr>
</p:notes>
</file>

<file path=ppt/notesSlides/notesSlide5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53"/>
        <p:cNvGrpSpPr/>
        <p:nvPr/>
      </p:nvGrpSpPr>
      <p:grpSpPr>
        <a:xfrm>
          <a:off x="0" y="0"/>
          <a:ext cx="0" cy="0"/>
          <a:chOff x="0" y="0"/>
          <a:chExt cx="0" cy="0"/>
        </a:xfrm>
      </p:grpSpPr>
      <p:sp>
        <p:nvSpPr>
          <p:cNvPr id="5554" name="Google Shape;5554;g40a120c017_0_4707: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555" name="Google Shape;5555;g40a120c017_0_4707:notes"/>
          <p:cNvSpPr txBox="1">
            <a:spLocks noGrp="1"/>
          </p:cNvSpPr>
          <p:nvPr>
            <p:ph type="body" idx="1"/>
          </p:nvPr>
        </p:nvSpPr>
        <p:spPr>
          <a:xfrm>
            <a:off x="547687" y="5278437"/>
            <a:ext cx="5942100" cy="30987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Clr>
                <a:srgbClr val="0000FF"/>
              </a:buClr>
              <a:buSzPts val="1800"/>
              <a:buFont typeface="Arial"/>
              <a:buNone/>
            </a:pPr>
            <a:r>
              <a:rPr lang="en-US" sz="1800" b="0" i="0" u="none" strike="noStrike" cap="none">
                <a:solidFill>
                  <a:srgbClr val="0000FF"/>
                </a:solidFill>
              </a:rPr>
              <a:t>Answer: c</a:t>
            </a:r>
            <a:endParaRPr/>
          </a:p>
        </p:txBody>
      </p:sp>
      <p:sp>
        <p:nvSpPr>
          <p:cNvPr id="5556" name="Google Shape;5556;g40a120c017_0_4707: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19 - </a:t>
            </a:r>
            <a:fld id="{00000000-1234-1234-1234-123412341234}" type="slidenum">
              <a:rPr lang="en-US" sz="1100" b="1" i="0" u="none">
                <a:solidFill>
                  <a:srgbClr val="000000"/>
                </a:solidFill>
                <a:latin typeface="Arial"/>
                <a:ea typeface="Arial"/>
                <a:cs typeface="Arial"/>
                <a:sym typeface="Arial"/>
              </a:rPr>
              <a:t>556</a:t>
            </a:fld>
            <a:endParaRPr/>
          </a:p>
        </p:txBody>
      </p:sp>
    </p:spTree>
    <p:extLst>
      <p:ext uri="{BB962C8B-B14F-4D97-AF65-F5344CB8AC3E}">
        <p14:creationId xmlns:p14="http://schemas.microsoft.com/office/powerpoint/2010/main" val="702244993"/>
      </p:ext>
    </p:extLst>
  </p:cSld>
  <p:clrMapOvr>
    <a:masterClrMapping/>
  </p:clrMapOvr>
</p:notes>
</file>

<file path=ppt/notesSlides/notesSlide5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61"/>
        <p:cNvGrpSpPr/>
        <p:nvPr/>
      </p:nvGrpSpPr>
      <p:grpSpPr>
        <a:xfrm>
          <a:off x="0" y="0"/>
          <a:ext cx="0" cy="0"/>
          <a:chOff x="0" y="0"/>
          <a:chExt cx="0" cy="0"/>
        </a:xfrm>
      </p:grpSpPr>
      <p:sp>
        <p:nvSpPr>
          <p:cNvPr id="5562" name="Google Shape;5562;g40a120c017_0_4713: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563" name="Google Shape;5563;g40a120c017_0_4713:notes"/>
          <p:cNvSpPr txBox="1">
            <a:spLocks noGrp="1"/>
          </p:cNvSpPr>
          <p:nvPr>
            <p:ph type="body" idx="1"/>
          </p:nvPr>
        </p:nvSpPr>
        <p:spPr>
          <a:xfrm>
            <a:off x="547687" y="5278437"/>
            <a:ext cx="5942100" cy="30987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Clr>
                <a:srgbClr val="0000FF"/>
              </a:buClr>
              <a:buSzPts val="1800"/>
              <a:buFont typeface="Arial"/>
              <a:buNone/>
            </a:pPr>
            <a:r>
              <a:rPr lang="en-US" sz="1800" b="0" i="0" u="none" strike="noStrike" cap="none">
                <a:solidFill>
                  <a:srgbClr val="0000FF"/>
                </a:solidFill>
              </a:rPr>
              <a:t>Answer: b</a:t>
            </a:r>
            <a:endParaRPr/>
          </a:p>
        </p:txBody>
      </p:sp>
      <p:sp>
        <p:nvSpPr>
          <p:cNvPr id="5564" name="Google Shape;5564;g40a120c017_0_4713: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19 - </a:t>
            </a:r>
            <a:fld id="{00000000-1234-1234-1234-123412341234}" type="slidenum">
              <a:rPr lang="en-US" sz="1100" b="1" i="0" u="none">
                <a:solidFill>
                  <a:srgbClr val="000000"/>
                </a:solidFill>
                <a:latin typeface="Arial"/>
                <a:ea typeface="Arial"/>
                <a:cs typeface="Arial"/>
                <a:sym typeface="Arial"/>
              </a:rPr>
              <a:t>557</a:t>
            </a:fld>
            <a:endParaRPr/>
          </a:p>
        </p:txBody>
      </p:sp>
    </p:spTree>
    <p:extLst>
      <p:ext uri="{BB962C8B-B14F-4D97-AF65-F5344CB8AC3E}">
        <p14:creationId xmlns:p14="http://schemas.microsoft.com/office/powerpoint/2010/main" val="131978748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g40a120c017_0_51:notes"/>
          <p:cNvSpPr txBo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0" indent="0" algn="l" rtl="0">
              <a:lnSpc>
                <a:spcPct val="100000"/>
              </a:lnSpc>
              <a:spcBef>
                <a:spcPts val="0"/>
              </a:spcBef>
              <a:spcAft>
                <a:spcPts val="0"/>
              </a:spcAft>
              <a:buNone/>
            </a:pPr>
            <a:endParaRPr sz="1800" b="0" i="0" u="none">
              <a:solidFill>
                <a:srgbClr val="000000"/>
              </a:solidFill>
              <a:latin typeface="Arial"/>
              <a:ea typeface="Arial"/>
              <a:cs typeface="Arial"/>
              <a:sym typeface="Arial"/>
            </a:endParaRPr>
          </a:p>
        </p:txBody>
      </p:sp>
      <p:sp>
        <p:nvSpPr>
          <p:cNvPr id="446" name="Google Shape;446;g40a120c017_0_51: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47" name="Google Shape;447;g40a120c017_0_51: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None/>
            </a:pPr>
            <a:endParaRPr sz="1800" b="0" i="0" u="none" strike="noStrike" cap="none"/>
          </a:p>
        </p:txBody>
      </p:sp>
    </p:spTree>
    <p:extLst>
      <p:ext uri="{BB962C8B-B14F-4D97-AF65-F5344CB8AC3E}">
        <p14:creationId xmlns:p14="http://schemas.microsoft.com/office/powerpoint/2010/main" val="8161178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Google Shape;452;g40a120c017_0_57: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53" name="Google Shape;453;g40a120c017_0_57: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None/>
            </a:pPr>
            <a:endParaRPr sz="1800" b="0" i="0" u="none" strike="noStrike" cap="none"/>
          </a:p>
        </p:txBody>
      </p:sp>
      <p:sp>
        <p:nvSpPr>
          <p:cNvPr id="454" name="Google Shape;454;g40a120c017_0_57: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3 - </a:t>
            </a:r>
            <a:fld id="{00000000-1234-1234-1234-123412341234}" type="slidenum">
              <a:rPr lang="en-US" sz="1100" b="1" i="0" u="none">
                <a:solidFill>
                  <a:srgbClr val="000000"/>
                </a:solidFill>
                <a:latin typeface="Arial"/>
                <a:ea typeface="Arial"/>
                <a:cs typeface="Arial"/>
                <a:sym typeface="Arial"/>
              </a:rPr>
              <a:t>58</a:t>
            </a:fld>
            <a:endParaRPr/>
          </a:p>
        </p:txBody>
      </p:sp>
    </p:spTree>
    <p:extLst>
      <p:ext uri="{BB962C8B-B14F-4D97-AF65-F5344CB8AC3E}">
        <p14:creationId xmlns:p14="http://schemas.microsoft.com/office/powerpoint/2010/main" val="426406289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g40a120c017_0_64: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62" name="Google Shape;462;g40a120c017_0_64: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An analogy for encapsulation is the steering wheel of a car. When you drive a car, whether it is your car, a friend's car, or a rental car, you probably never worry about how the steering wheel implements a right-turn or left-turn function. The steering wheel could be connected to the front wheels in a number of ways: ball and socket, rack and pinion, or some exotic set of servo mechanisms. As long as the car steers properly when you turn the wheel, the steering wheel encapsulates the functions you need―you do not have to think about the implementation.</a:t>
            </a:r>
            <a:endParaRPr/>
          </a:p>
        </p:txBody>
      </p:sp>
      <p:sp>
        <p:nvSpPr>
          <p:cNvPr id="463" name="Google Shape;463;g40a120c017_0_64: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3 - </a:t>
            </a:r>
            <a:fld id="{00000000-1234-1234-1234-123412341234}" type="slidenum">
              <a:rPr lang="en-US" sz="1100" b="1" i="0" u="none">
                <a:solidFill>
                  <a:srgbClr val="000000"/>
                </a:solidFill>
                <a:latin typeface="Arial"/>
                <a:ea typeface="Arial"/>
                <a:cs typeface="Arial"/>
                <a:sym typeface="Arial"/>
              </a:rPr>
              <a:t>59</a:t>
            </a:fld>
            <a:endParaRPr/>
          </a:p>
        </p:txBody>
      </p:sp>
    </p:spTree>
    <p:extLst>
      <p:ext uri="{BB962C8B-B14F-4D97-AF65-F5344CB8AC3E}">
        <p14:creationId xmlns:p14="http://schemas.microsoft.com/office/powerpoint/2010/main" val="168508002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Google Shape;469;g40a120c017_0_70: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70" name="Google Shape;470;g40a120c017_0_70: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SzPts val="1800"/>
              <a:buFont typeface="Arial"/>
              <a:buNone/>
            </a:pPr>
            <a:r>
              <a:rPr lang="en-US" sz="1800" b="0" i="0" u="none" strike="noStrike" cap="none"/>
              <a:t>A Simple Model</a:t>
            </a:r>
            <a:endParaRPr/>
          </a:p>
          <a:p>
            <a:pPr marL="0" marR="0" lvl="1" indent="0" algn="l" rtl="0">
              <a:spcBef>
                <a:spcPts val="0"/>
              </a:spcBef>
              <a:spcAft>
                <a:spcPts val="0"/>
              </a:spcAft>
              <a:buSzPts val="1800"/>
              <a:buFont typeface="Arial"/>
              <a:buNone/>
            </a:pPr>
            <a:r>
              <a:rPr lang="en-US" sz="1800" b="0" i="0" u="none" strike="noStrike" cap="none"/>
              <a:t>Suppose that you are asked to create a model of a typical employee. What data might you want to represent in an object that describes an employee?</a:t>
            </a:r>
            <a:endParaRPr/>
          </a:p>
          <a:p>
            <a:pPr marL="0" marR="0" lvl="2" indent="0" algn="l" rtl="0">
              <a:spcBef>
                <a:spcPts val="0"/>
              </a:spcBef>
              <a:spcAft>
                <a:spcPts val="0"/>
              </a:spcAft>
              <a:buSzPts val="1800"/>
              <a:buFont typeface="Arial"/>
              <a:buNone/>
            </a:pPr>
            <a:r>
              <a:rPr lang="en-US" sz="1800" b="1" i="0" u="none" strike="noStrike" cap="none"/>
              <a:t>Employee ID: </a:t>
            </a:r>
            <a:r>
              <a:rPr lang="en-US" sz="1800" b="0" i="0" u="none" strike="noStrike" cap="none"/>
              <a:t>You can use this as a unique identifier for the employee.</a:t>
            </a:r>
            <a:endParaRPr/>
          </a:p>
          <a:p>
            <a:pPr marL="0" marR="0" lvl="2" indent="0" algn="l" rtl="0">
              <a:spcBef>
                <a:spcPts val="0"/>
              </a:spcBef>
              <a:spcAft>
                <a:spcPts val="0"/>
              </a:spcAft>
              <a:buSzPts val="1800"/>
              <a:buFont typeface="Arial"/>
              <a:buNone/>
            </a:pPr>
            <a:r>
              <a:rPr lang="en-US" sz="1800" b="1" i="0" u="none" strike="noStrike" cap="none"/>
              <a:t>Name:</a:t>
            </a:r>
            <a:r>
              <a:rPr lang="en-US" sz="1800" b="0" i="0" u="none" strike="noStrike" cap="none"/>
              <a:t> Humanizing an employee is always a good idea.</a:t>
            </a:r>
            <a:endParaRPr/>
          </a:p>
          <a:p>
            <a:pPr marL="0" marR="0" lvl="2" indent="0" algn="l" rtl="0">
              <a:spcBef>
                <a:spcPts val="0"/>
              </a:spcBef>
              <a:spcAft>
                <a:spcPts val="0"/>
              </a:spcAft>
              <a:buSzPts val="1800"/>
              <a:buFont typeface="Arial"/>
              <a:buNone/>
            </a:pPr>
            <a:r>
              <a:rPr lang="en-US" sz="1800" b="1" i="0" u="none" strike="noStrike" cap="none"/>
              <a:t>Social Security Number: </a:t>
            </a:r>
            <a:r>
              <a:rPr lang="en-US" sz="1800" b="0" i="0" u="none" strike="noStrike" cap="none"/>
              <a:t>For United States employees only. You may want some other identification for non-U.S. employees.</a:t>
            </a:r>
            <a:endParaRPr/>
          </a:p>
          <a:p>
            <a:pPr marL="0" marR="0" lvl="2" indent="0" algn="l" rtl="0">
              <a:spcBef>
                <a:spcPts val="0"/>
              </a:spcBef>
              <a:spcAft>
                <a:spcPts val="0"/>
              </a:spcAft>
              <a:buSzPts val="1800"/>
              <a:buFont typeface="Arial"/>
              <a:buNone/>
            </a:pPr>
            <a:r>
              <a:rPr lang="en-US" sz="1800" b="1" i="0" u="none" strike="noStrike" cap="none"/>
              <a:t>Salary:</a:t>
            </a:r>
            <a:r>
              <a:rPr lang="en-US" sz="1800" b="0" i="0" u="none" strike="noStrike" cap="none"/>
              <a:t> How much the employee makes is always good to record.</a:t>
            </a:r>
            <a:endParaRPr/>
          </a:p>
          <a:p>
            <a:pPr marL="0" marR="0" lvl="1" indent="0" algn="l" rtl="0">
              <a:spcBef>
                <a:spcPts val="0"/>
              </a:spcBef>
              <a:spcAft>
                <a:spcPts val="0"/>
              </a:spcAft>
              <a:buSzPts val="1800"/>
              <a:buFont typeface="Arial"/>
              <a:buNone/>
            </a:pPr>
            <a:r>
              <a:rPr lang="en-US" sz="1800" b="0" i="0" u="none" strike="noStrike" cap="none"/>
              <a:t>What operations might you allow on the employee object?</a:t>
            </a:r>
            <a:endParaRPr/>
          </a:p>
          <a:p>
            <a:pPr marL="0" marR="0" lvl="2" indent="0" algn="l" rtl="0">
              <a:spcBef>
                <a:spcPts val="0"/>
              </a:spcBef>
              <a:spcAft>
                <a:spcPts val="0"/>
              </a:spcAft>
              <a:buSzPts val="1800"/>
              <a:buFont typeface="Arial"/>
              <a:buNone/>
            </a:pPr>
            <a:r>
              <a:rPr lang="en-US" sz="1800" b="1" i="0" u="none" strike="noStrike" cap="none"/>
              <a:t>Change Name: </a:t>
            </a:r>
            <a:r>
              <a:rPr lang="en-US" sz="1800" b="0" i="0" u="none" strike="noStrike" cap="none"/>
              <a:t>If the employee gets married or divorced, there could be a name change.</a:t>
            </a:r>
            <a:endParaRPr/>
          </a:p>
          <a:p>
            <a:pPr marL="0" marR="0" lvl="2" indent="0" algn="l" rtl="0">
              <a:spcBef>
                <a:spcPts val="0"/>
              </a:spcBef>
              <a:spcAft>
                <a:spcPts val="0"/>
              </a:spcAft>
              <a:buSzPts val="1800"/>
              <a:buFont typeface="Arial"/>
              <a:buNone/>
            </a:pPr>
            <a:r>
              <a:rPr lang="en-US" sz="1800" b="1" i="0" u="none" strike="noStrike" cap="none"/>
              <a:t>Raise Salary: </a:t>
            </a:r>
            <a:r>
              <a:rPr lang="en-US" sz="1800" b="0" i="0" u="none" strike="noStrike" cap="none"/>
              <a:t>It increases based on merit.</a:t>
            </a:r>
            <a:endParaRPr/>
          </a:p>
          <a:p>
            <a:pPr marL="0" marR="0" lvl="1" indent="0" algn="l" rtl="0">
              <a:spcBef>
                <a:spcPts val="0"/>
              </a:spcBef>
              <a:spcAft>
                <a:spcPts val="0"/>
              </a:spcAft>
              <a:buSzPts val="1800"/>
              <a:buFont typeface="Arial"/>
              <a:buNone/>
            </a:pPr>
            <a:r>
              <a:rPr lang="en-US" sz="1800" b="0" i="0" u="none" strike="noStrike" cap="none"/>
              <a:t>After an employee object is created, you probably do not want to allow changes to the Employee ID or Social Security fields. Therefore, you need a way to create an employee without alterations except through the allowed methods.</a:t>
            </a:r>
            <a:endParaRPr/>
          </a:p>
        </p:txBody>
      </p:sp>
      <p:sp>
        <p:nvSpPr>
          <p:cNvPr id="471" name="Google Shape;471;g40a120c017_0_70: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3 - </a:t>
            </a:r>
            <a:fld id="{00000000-1234-1234-1234-123412341234}" type="slidenum">
              <a:rPr lang="en-US" sz="1100" b="1" i="0" u="none">
                <a:solidFill>
                  <a:srgbClr val="000000"/>
                </a:solidFill>
                <a:latin typeface="Arial"/>
                <a:ea typeface="Arial"/>
                <a:cs typeface="Arial"/>
                <a:sym typeface="Arial"/>
              </a:rPr>
              <a:t>60</a:t>
            </a:fld>
            <a:endParaRPr/>
          </a:p>
        </p:txBody>
      </p:sp>
    </p:spTree>
    <p:extLst>
      <p:ext uri="{BB962C8B-B14F-4D97-AF65-F5344CB8AC3E}">
        <p14:creationId xmlns:p14="http://schemas.microsoft.com/office/powerpoint/2010/main" val="33521718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7650" name="Notes Placeholder 5"/>
          <p:cNvSpPr>
            <a:spLocks noGrp="1"/>
          </p:cNvSpPr>
          <p:nvPr/>
        </p:nvSpPr>
        <p:spPr bwMode="auto">
          <a:xfrm>
            <a:off x="547688" y="5278438"/>
            <a:ext cx="5942012" cy="3198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914" tIns="12914" rIns="12914" bIns="12914"/>
          <a:lstStyle>
            <a:lvl1pPr defTabSz="439738" eaLnBrk="0" hangingPunct="0">
              <a:defRPr>
                <a:solidFill>
                  <a:schemeClr val="tx1"/>
                </a:solidFill>
                <a:latin typeface="Arial" panose="020B0604020202020204" pitchFamily="34" charset="0"/>
                <a:cs typeface="Arial" panose="020B0604020202020204" pitchFamily="34" charset="0"/>
              </a:defRPr>
            </a:lvl1pPr>
            <a:lvl2pPr marL="742950" indent="-285750" defTabSz="439738" eaLnBrk="0" hangingPunct="0">
              <a:defRPr>
                <a:solidFill>
                  <a:schemeClr val="tx1"/>
                </a:solidFill>
                <a:latin typeface="Arial" panose="020B0604020202020204" pitchFamily="34" charset="0"/>
                <a:cs typeface="Arial" panose="020B0604020202020204" pitchFamily="34" charset="0"/>
              </a:defRPr>
            </a:lvl2pPr>
            <a:lvl3pPr marL="1143000" indent="-228600" defTabSz="439738" eaLnBrk="0" hangingPunct="0">
              <a:defRPr>
                <a:solidFill>
                  <a:schemeClr val="tx1"/>
                </a:solidFill>
                <a:latin typeface="Arial" panose="020B0604020202020204" pitchFamily="34" charset="0"/>
                <a:cs typeface="Arial" panose="020B0604020202020204" pitchFamily="34" charset="0"/>
              </a:defRPr>
            </a:lvl3pPr>
            <a:lvl4pPr marL="1600200" indent="-228600" defTabSz="439738" eaLnBrk="0" hangingPunct="0">
              <a:defRPr>
                <a:solidFill>
                  <a:schemeClr val="tx1"/>
                </a:solidFill>
                <a:latin typeface="Arial" panose="020B0604020202020204" pitchFamily="34" charset="0"/>
                <a:cs typeface="Arial" panose="020B0604020202020204" pitchFamily="34" charset="0"/>
              </a:defRPr>
            </a:lvl4pPr>
            <a:lvl5pPr marL="2057400" indent="-228600" defTabSz="439738" eaLnBrk="0" hangingPunct="0">
              <a:defRPr>
                <a:solidFill>
                  <a:schemeClr val="tx1"/>
                </a:solidFill>
                <a:latin typeface="Arial" panose="020B0604020202020204" pitchFamily="34" charset="0"/>
                <a:cs typeface="Arial" panose="020B0604020202020204" pitchFamily="34" charset="0"/>
              </a:defRPr>
            </a:lvl5pPr>
            <a:lvl6pPr marL="2514600" indent="-228600" defTabSz="43973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43973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43973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43973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spcBef>
                <a:spcPts val="388"/>
              </a:spcBef>
              <a:buSzPct val="100000"/>
            </a:pPr>
            <a:endParaRPr lang="" altLang="" sz="1200" b="1"/>
          </a:p>
        </p:txBody>
      </p:sp>
      <p:sp>
        <p:nvSpPr>
          <p:cNvPr id="27651" name="Footer Placeholder 5"/>
          <p:cNvSpPr>
            <a:spLocks noGrp="1"/>
          </p:cNvSpPr>
          <p:nvPr>
            <p:ph type="ftr" sz="quarter" idx="4"/>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it-IT" altLang=""/>
              <a:t>Java SE 8 Programming   1 - </a:t>
            </a:r>
            <a:fld id="{1537723F-C001-43FC-B9F5-681A9FA33679}" type="slidenum">
              <a:rPr lang="en-US" altLang="" smtClean="0"/>
              <a:pPr eaLnBrk="1" hangingPunct="1"/>
              <a:t>7</a:t>
            </a:fld>
            <a:endParaRPr lang="en-US" altLang=""/>
          </a:p>
        </p:txBody>
      </p:sp>
      <p:sp>
        <p:nvSpPr>
          <p:cNvPr id="27652" name="Slide Image Placeholder 5"/>
          <p:cNvSpPr>
            <a:spLocks noGrp="1" noRot="1" noChangeAspect="1" noTextEdit="1"/>
          </p:cNvSpPr>
          <p:nvPr>
            <p:ph type="sldImg"/>
          </p:nvPr>
        </p:nvSpPr>
        <p:spPr>
          <a:xfrm>
            <a:off x="477838" y="463550"/>
            <a:ext cx="6035675" cy="4525963"/>
          </a:xfrm>
          <a:ln/>
        </p:spPr>
      </p:sp>
      <p:sp>
        <p:nvSpPr>
          <p:cNvPr id="27653" name="Notes Placeholder 6"/>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 altLang=""/>
          </a:p>
        </p:txBody>
      </p:sp>
    </p:spTree>
    <p:extLst>
      <p:ext uri="{BB962C8B-B14F-4D97-AF65-F5344CB8AC3E}">
        <p14:creationId xmlns:p14="http://schemas.microsoft.com/office/powerpoint/2010/main" val="294762584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g40a120c017_0_85: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87" name="Google Shape;487;g40a120c017_0_85: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300"/>
              <a:buFont typeface="Arial"/>
              <a:buNone/>
            </a:pPr>
            <a:r>
              <a:rPr lang="en-US" sz="1300" b="0" i="0" u="none" strike="noStrike" cap="none"/>
              <a:t>Java has three visibility modifiers: </a:t>
            </a:r>
            <a:r>
              <a:rPr lang="en-US" sz="1300" b="0" i="0" u="none" strike="noStrike" cap="none">
                <a:latin typeface="Courier New"/>
                <a:ea typeface="Courier New"/>
                <a:cs typeface="Courier New"/>
                <a:sym typeface="Courier New"/>
              </a:rPr>
              <a:t>public</a:t>
            </a:r>
            <a:r>
              <a:rPr lang="en-US" sz="1800" b="0" i="0" u="none" strike="noStrike" cap="none"/>
              <a:t>, </a:t>
            </a:r>
            <a:r>
              <a:rPr lang="en-US" sz="1300" b="0" i="0" u="none" strike="noStrike" cap="none">
                <a:latin typeface="Courier New"/>
                <a:ea typeface="Courier New"/>
                <a:cs typeface="Courier New"/>
                <a:sym typeface="Courier New"/>
              </a:rPr>
              <a:t>private</a:t>
            </a:r>
            <a:r>
              <a:rPr lang="en-US" sz="1800" b="0" i="0" u="none" strike="noStrike" cap="none"/>
              <a:t>, </a:t>
            </a:r>
            <a:r>
              <a:rPr lang="en-US" sz="1300" b="0" i="0" u="none" strike="noStrike" cap="none"/>
              <a:t>and </a:t>
            </a:r>
            <a:r>
              <a:rPr lang="en-US" sz="1300" b="0" i="0" u="none" strike="noStrike" cap="none">
                <a:latin typeface="Courier New"/>
                <a:ea typeface="Courier New"/>
                <a:cs typeface="Courier New"/>
                <a:sym typeface="Courier New"/>
              </a:rPr>
              <a:t>protected</a:t>
            </a:r>
            <a:r>
              <a:rPr lang="en-US" sz="1300" b="0" i="0" u="none" strike="noStrike" cap="none"/>
              <a:t>. </a:t>
            </a:r>
            <a:endParaRPr/>
          </a:p>
        </p:txBody>
      </p:sp>
      <p:sp>
        <p:nvSpPr>
          <p:cNvPr id="488" name="Google Shape;488;g40a120c017_0_85: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3 - </a:t>
            </a:r>
            <a:fld id="{00000000-1234-1234-1234-123412341234}" type="slidenum">
              <a:rPr lang="en-US" sz="1100" b="1" i="0" u="none">
                <a:solidFill>
                  <a:srgbClr val="000000"/>
                </a:solidFill>
                <a:latin typeface="Arial"/>
                <a:ea typeface="Arial"/>
                <a:cs typeface="Arial"/>
                <a:sym typeface="Arial"/>
              </a:rPr>
              <a:t>61</a:t>
            </a:fld>
            <a:endParaRPr/>
          </a:p>
        </p:txBody>
      </p:sp>
    </p:spTree>
    <p:extLst>
      <p:ext uri="{BB962C8B-B14F-4D97-AF65-F5344CB8AC3E}">
        <p14:creationId xmlns:p14="http://schemas.microsoft.com/office/powerpoint/2010/main" val="324092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
        <p:cNvGrpSpPr/>
        <p:nvPr/>
      </p:nvGrpSpPr>
      <p:grpSpPr>
        <a:xfrm>
          <a:off x="0" y="0"/>
          <a:ext cx="0" cy="0"/>
          <a:chOff x="0" y="0"/>
          <a:chExt cx="0" cy="0"/>
        </a:xfrm>
      </p:grpSpPr>
      <p:sp>
        <p:nvSpPr>
          <p:cNvPr id="495" name="Google Shape;495;g40a120c017_0_92: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96" name="Google Shape;496;g40a120c017_0_92: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000"/>
              <a:buFont typeface="Arial"/>
              <a:buNone/>
            </a:pPr>
            <a:r>
              <a:rPr lang="en-US" sz="1000" b="0" i="0" u="none" strike="noStrike" cap="none"/>
              <a:t>In Java, we accomplish encapsulation through the use of visibility modifiers.</a:t>
            </a:r>
            <a:r>
              <a:rPr lang="en-US" sz="1800" b="0" i="0" u="none" strike="noStrike" cap="none"/>
              <a:t> Declaring Java fields private makes it invisible outside of the methods in the class itself.</a:t>
            </a:r>
            <a:endParaRPr/>
          </a:p>
          <a:p>
            <a:pPr marL="0" marR="0" lvl="1" indent="0" algn="l" rtl="0">
              <a:spcBef>
                <a:spcPts val="0"/>
              </a:spcBef>
              <a:spcAft>
                <a:spcPts val="0"/>
              </a:spcAft>
              <a:buSzPts val="1800"/>
              <a:buFont typeface="Arial"/>
              <a:buNone/>
            </a:pPr>
            <a:r>
              <a:rPr lang="en-US" sz="1800" b="0" i="0" u="none" strike="noStrike" cap="none"/>
              <a:t>In this example, the fields </a:t>
            </a:r>
            <a:r>
              <a:rPr lang="en-US" sz="1800" b="0" i="0" u="none" strike="noStrike" cap="none">
                <a:latin typeface="Courier New"/>
                <a:ea typeface="Courier New"/>
                <a:cs typeface="Courier New"/>
                <a:sym typeface="Courier New"/>
              </a:rPr>
              <a:t>custID</a:t>
            </a:r>
            <a:r>
              <a:rPr lang="en-US" sz="1800" b="0" i="0" u="none" strike="noStrike" cap="none"/>
              <a:t>, </a:t>
            </a:r>
            <a:r>
              <a:rPr lang="en-US" sz="1800" b="0" i="0" u="none" strike="noStrike" cap="none">
                <a:latin typeface="Courier New"/>
                <a:ea typeface="Courier New"/>
                <a:cs typeface="Courier New"/>
                <a:sym typeface="Courier New"/>
              </a:rPr>
              <a:t>name</a:t>
            </a:r>
            <a:r>
              <a:rPr lang="en-US" sz="1800" b="0" i="0" u="none" strike="noStrike" cap="none"/>
              <a:t>, and </a:t>
            </a:r>
            <a:r>
              <a:rPr lang="en-US" sz="1800" b="0" i="0" u="none" strike="noStrike" cap="none">
                <a:latin typeface="Courier New"/>
                <a:ea typeface="Courier New"/>
                <a:cs typeface="Courier New"/>
                <a:sym typeface="Courier New"/>
              </a:rPr>
              <a:t>amount</a:t>
            </a:r>
            <a:r>
              <a:rPr lang="en-US" sz="1800" b="0" i="0" u="none" strike="noStrike" cap="none"/>
              <a:t> are now marked private, making them invisible outside of the methods in the class itself.</a:t>
            </a:r>
            <a:endParaRPr/>
          </a:p>
        </p:txBody>
      </p:sp>
      <p:sp>
        <p:nvSpPr>
          <p:cNvPr id="497" name="Google Shape;497;g40a120c017_0_92: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3 - </a:t>
            </a:r>
            <a:fld id="{00000000-1234-1234-1234-123412341234}" type="slidenum">
              <a:rPr lang="en-US" sz="1100" b="1" i="0" u="none">
                <a:solidFill>
                  <a:srgbClr val="000000"/>
                </a:solidFill>
                <a:latin typeface="Arial"/>
                <a:ea typeface="Arial"/>
                <a:cs typeface="Arial"/>
                <a:sym typeface="Arial"/>
              </a:rPr>
              <a:t>62</a:t>
            </a:fld>
            <a:endParaRPr/>
          </a:p>
        </p:txBody>
      </p:sp>
    </p:spTree>
    <p:extLst>
      <p:ext uri="{BB962C8B-B14F-4D97-AF65-F5344CB8AC3E}">
        <p14:creationId xmlns:p14="http://schemas.microsoft.com/office/powerpoint/2010/main" val="415161405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Google Shape;505;g40a120c017_0_100: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06" name="Google Shape;506;g40a120c017_0_100: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The current setter methods in the class allow any class that uses an instance of </a:t>
            </a:r>
            <a:r>
              <a:rPr lang="en-US" sz="1800" b="0" i="0" u="none" strike="noStrike" cap="none">
                <a:latin typeface="Courier New"/>
                <a:ea typeface="Courier New"/>
                <a:cs typeface="Courier New"/>
                <a:sym typeface="Courier New"/>
              </a:rPr>
              <a:t>Employee</a:t>
            </a:r>
            <a:r>
              <a:rPr lang="en-US" sz="1800" b="0" i="0" u="none" strike="noStrike" cap="none"/>
              <a:t> to alter the object’s ID, salary, and SSN fields. From a business standpoint, these are not operations you would want on an employee. Once the employee is created, these fields should be immutable (no changes allowed).</a:t>
            </a:r>
            <a:endParaRPr/>
          </a:p>
          <a:p>
            <a:pPr marL="0" marR="0" lvl="1" indent="0" algn="l" rtl="0">
              <a:spcBef>
                <a:spcPts val="0"/>
              </a:spcBef>
              <a:spcAft>
                <a:spcPts val="0"/>
              </a:spcAft>
              <a:buSzPts val="1800"/>
              <a:buFont typeface="Arial"/>
              <a:buNone/>
            </a:pPr>
            <a:r>
              <a:rPr lang="en-US" sz="1800" b="0" i="0" u="none" strike="noStrike" cap="none"/>
              <a:t>The </a:t>
            </a:r>
            <a:r>
              <a:rPr lang="en-US" sz="1800" b="0" i="0" u="none" strike="noStrike" cap="none">
                <a:latin typeface="Courier New"/>
                <a:ea typeface="Courier New"/>
                <a:cs typeface="Courier New"/>
                <a:sym typeface="Courier New"/>
              </a:rPr>
              <a:t>Employee</a:t>
            </a:r>
            <a:r>
              <a:rPr lang="en-US" sz="1800" b="0" i="0" u="none" strike="noStrike" cap="none"/>
              <a:t> model as defined in the slide titled “Encapsulation: Example” had only two operations: one for changing an employee name (as a result of a marriage or divorce) and one for increasing an employee's salary.</a:t>
            </a:r>
            <a:endParaRPr/>
          </a:p>
          <a:p>
            <a:pPr marL="0" marR="0" lvl="1" indent="0" algn="l" rtl="0">
              <a:spcBef>
                <a:spcPts val="0"/>
              </a:spcBef>
              <a:spcAft>
                <a:spcPts val="0"/>
              </a:spcAft>
              <a:buSzPts val="1800"/>
              <a:buFont typeface="Arial"/>
              <a:buNone/>
            </a:pPr>
            <a:r>
              <a:rPr lang="en-US" sz="1800" b="0" i="0" u="none" strike="noStrike" cap="none"/>
              <a:t>To refine the </a:t>
            </a:r>
            <a:r>
              <a:rPr lang="en-US" sz="1800" b="0" i="0" u="none" strike="noStrike" cap="none">
                <a:latin typeface="Courier New"/>
                <a:ea typeface="Courier New"/>
                <a:cs typeface="Courier New"/>
                <a:sym typeface="Courier New"/>
              </a:rPr>
              <a:t>Employee</a:t>
            </a:r>
            <a:r>
              <a:rPr lang="en-US" sz="1800" b="0" i="0" u="none" strike="noStrike" cap="none"/>
              <a:t> class, the first step is to remove the setter methods and create methods that clearly identify their purpose. Here there are two methods, one to change an employee name (</a:t>
            </a:r>
            <a:r>
              <a:rPr lang="en-US" sz="1800" b="0" i="0" u="none" strike="noStrike" cap="none">
                <a:latin typeface="Courier New"/>
                <a:ea typeface="Courier New"/>
                <a:cs typeface="Courier New"/>
                <a:sym typeface="Courier New"/>
              </a:rPr>
              <a:t>setName</a:t>
            </a:r>
            <a:r>
              <a:rPr lang="en-US" sz="1800" b="0" i="0" u="none" strike="noStrike" cap="none"/>
              <a:t>) and the other to increase an employee salary (</a:t>
            </a:r>
            <a:r>
              <a:rPr lang="en-US" sz="1800" b="0" i="0" u="none" strike="noStrike" cap="none">
                <a:latin typeface="Courier New"/>
                <a:ea typeface="Courier New"/>
                <a:cs typeface="Courier New"/>
                <a:sym typeface="Courier New"/>
              </a:rPr>
              <a:t>raiseSalary</a:t>
            </a:r>
            <a:r>
              <a:rPr lang="en-US" sz="1800" b="0" i="0" u="none" strike="noStrike" cap="none"/>
              <a:t>).</a:t>
            </a:r>
            <a:endParaRPr/>
          </a:p>
          <a:p>
            <a:pPr marL="0" marR="0" lvl="1" indent="0" algn="l" rtl="0">
              <a:spcBef>
                <a:spcPts val="0"/>
              </a:spcBef>
              <a:spcAft>
                <a:spcPts val="0"/>
              </a:spcAft>
              <a:buSzPts val="1800"/>
              <a:buFont typeface="Arial"/>
              <a:buNone/>
            </a:pPr>
            <a:r>
              <a:rPr lang="en-US" sz="1800" b="0" i="0" u="none" strike="noStrike" cap="none"/>
              <a:t>Note that the implementation of the </a:t>
            </a:r>
            <a:r>
              <a:rPr lang="en-US" sz="1800" b="0" i="0" u="none" strike="noStrike" cap="none">
                <a:latin typeface="Courier New"/>
                <a:ea typeface="Courier New"/>
                <a:cs typeface="Courier New"/>
                <a:sym typeface="Courier New"/>
              </a:rPr>
              <a:t>setName</a:t>
            </a:r>
            <a:r>
              <a:rPr lang="en-US" sz="1800" b="0" i="0" u="none" strike="noStrike" cap="none"/>
              <a:t> method tests the string parameter passed in to make sure that the string is not a null. The method can do further checking as necessary.</a:t>
            </a:r>
            <a:endParaRPr/>
          </a:p>
        </p:txBody>
      </p:sp>
      <p:sp>
        <p:nvSpPr>
          <p:cNvPr id="507" name="Google Shape;507;g40a120c017_0_100: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3 - </a:t>
            </a:r>
            <a:fld id="{00000000-1234-1234-1234-123412341234}" type="slidenum">
              <a:rPr lang="en-US" sz="1100" b="1" i="0" u="none">
                <a:solidFill>
                  <a:srgbClr val="000000"/>
                </a:solidFill>
                <a:latin typeface="Arial"/>
                <a:ea typeface="Arial"/>
                <a:cs typeface="Arial"/>
                <a:sym typeface="Arial"/>
              </a:rPr>
              <a:t>63</a:t>
            </a:fld>
            <a:endParaRPr/>
          </a:p>
        </p:txBody>
      </p:sp>
    </p:spTree>
    <p:extLst>
      <p:ext uri="{BB962C8B-B14F-4D97-AF65-F5344CB8AC3E}">
        <p14:creationId xmlns:p14="http://schemas.microsoft.com/office/powerpoint/2010/main" val="332593176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g40a120c017_0_109: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17" name="Google Shape;517;g40a120c017_0_109: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SzPts val="1800"/>
              <a:buFont typeface="Arial"/>
              <a:buNone/>
            </a:pPr>
            <a:r>
              <a:rPr lang="en-US" sz="1800" b="0" i="0" u="none" strike="noStrike" cap="none"/>
              <a:t>Good Practice: Immutability</a:t>
            </a:r>
            <a:endParaRPr/>
          </a:p>
          <a:p>
            <a:pPr marL="0" marR="0" lvl="1" indent="0" algn="l" rtl="0">
              <a:spcBef>
                <a:spcPts val="0"/>
              </a:spcBef>
              <a:spcAft>
                <a:spcPts val="0"/>
              </a:spcAft>
              <a:buSzPts val="1800"/>
              <a:buFont typeface="Arial"/>
              <a:buNone/>
            </a:pPr>
            <a:r>
              <a:rPr lang="en-US" sz="1800" b="0" i="0" u="none" strike="noStrike" cap="none"/>
              <a:t>Finally, because the class no longer has setter methods, you need a way to set the initial value of the fields. The answer is to pass each field value in the construction of the object. By creating a constructor that takes all of the fields as arguments, you can guarantee that an </a:t>
            </a:r>
            <a:r>
              <a:rPr lang="en-US" sz="1800" b="0" i="0" u="none" strike="noStrike" cap="none">
                <a:latin typeface="Courier New"/>
                <a:ea typeface="Courier New"/>
                <a:cs typeface="Courier New"/>
                <a:sym typeface="Courier New"/>
              </a:rPr>
              <a:t>Employee</a:t>
            </a:r>
            <a:r>
              <a:rPr lang="en-US" sz="1800" b="0" i="0" u="none" strike="noStrike" cap="none"/>
              <a:t> instance is fully populated with data </a:t>
            </a:r>
            <a:r>
              <a:rPr lang="en-US" sz="1800" b="0" i="1" u="none" strike="noStrike" cap="none"/>
              <a:t>before</a:t>
            </a:r>
            <a:r>
              <a:rPr lang="en-US" sz="1800" b="0" i="0" u="none" strike="noStrike" cap="none"/>
              <a:t> it is a valid employee object. This constructor </a:t>
            </a:r>
            <a:r>
              <a:rPr lang="en-US" sz="1800" b="0" i="1" u="none" strike="noStrike" cap="none"/>
              <a:t>replaces</a:t>
            </a:r>
            <a:r>
              <a:rPr lang="en-US" sz="1800" b="0" i="0" u="none" strike="noStrike" cap="none"/>
              <a:t> the default constructor.</a:t>
            </a:r>
            <a:endParaRPr/>
          </a:p>
          <a:p>
            <a:pPr marL="0" marR="0" lvl="1" indent="0" algn="l" rtl="0">
              <a:spcBef>
                <a:spcPts val="0"/>
              </a:spcBef>
              <a:spcAft>
                <a:spcPts val="0"/>
              </a:spcAft>
              <a:buSzPts val="1800"/>
              <a:buFont typeface="Arial"/>
              <a:buNone/>
            </a:pPr>
            <a:r>
              <a:rPr lang="en-US" sz="1800" b="0" i="0" u="none" strike="noStrike" cap="none"/>
              <a:t>Granted, the user of your class could pass null values, and you need to determine if you want to check for those in your constructor. Strategies for handling those types of situations are discussed in later lessons.</a:t>
            </a:r>
            <a:endParaRPr/>
          </a:p>
          <a:p>
            <a:pPr marL="0" marR="0" lvl="1" indent="0" algn="l" rtl="0">
              <a:spcBef>
                <a:spcPts val="0"/>
              </a:spcBef>
              <a:spcAft>
                <a:spcPts val="0"/>
              </a:spcAft>
              <a:buSzPts val="1800"/>
              <a:buFont typeface="Arial"/>
              <a:buNone/>
            </a:pPr>
            <a:r>
              <a:rPr lang="en-US" sz="1800" b="0" i="0" u="none" strike="noStrike" cap="none"/>
              <a:t>Removing the setter methods and replacing the no-arg constructor also guarantees that an instance of </a:t>
            </a:r>
            <a:r>
              <a:rPr lang="en-US" sz="1800" b="0" i="0" u="none" strike="noStrike" cap="none">
                <a:latin typeface="Courier New"/>
                <a:ea typeface="Courier New"/>
                <a:cs typeface="Courier New"/>
                <a:sym typeface="Courier New"/>
              </a:rPr>
              <a:t>Employee</a:t>
            </a:r>
            <a:r>
              <a:rPr lang="en-US" sz="1800" b="0" i="0" u="none" strike="noStrike" cap="none"/>
              <a:t> has immutable Employee ID and Social Security Number (SSN) fields.</a:t>
            </a:r>
            <a:endParaRPr/>
          </a:p>
        </p:txBody>
      </p:sp>
      <p:sp>
        <p:nvSpPr>
          <p:cNvPr id="518" name="Google Shape;518;g40a120c017_0_109: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3 - </a:t>
            </a:r>
            <a:fld id="{00000000-1234-1234-1234-123412341234}" type="slidenum">
              <a:rPr lang="en-US" sz="1100" b="1" i="0" u="none">
                <a:solidFill>
                  <a:srgbClr val="000000"/>
                </a:solidFill>
                <a:latin typeface="Arial"/>
                <a:ea typeface="Arial"/>
                <a:cs typeface="Arial"/>
                <a:sym typeface="Arial"/>
              </a:rPr>
              <a:t>64</a:t>
            </a:fld>
            <a:endParaRPr/>
          </a:p>
        </p:txBody>
      </p:sp>
    </p:spTree>
    <p:extLst>
      <p:ext uri="{BB962C8B-B14F-4D97-AF65-F5344CB8AC3E}">
        <p14:creationId xmlns:p14="http://schemas.microsoft.com/office/powerpoint/2010/main" val="233655319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5"/>
        <p:cNvGrpSpPr/>
        <p:nvPr/>
      </p:nvGrpSpPr>
      <p:grpSpPr>
        <a:xfrm>
          <a:off x="0" y="0"/>
          <a:ext cx="0" cy="0"/>
          <a:chOff x="0" y="0"/>
          <a:chExt cx="0" cy="0"/>
        </a:xfrm>
      </p:grpSpPr>
      <p:sp>
        <p:nvSpPr>
          <p:cNvPr id="526" name="Google Shape;526;g40a120c017_0_117: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27" name="Google Shape;527;g40a120c017_0_117: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SzPts val="1800"/>
              <a:buFont typeface="Arial"/>
              <a:buNone/>
            </a:pPr>
            <a:r>
              <a:rPr lang="en-US" sz="1800" b="0" i="0" u="none" strike="noStrike" cap="none"/>
              <a:t>Choosing Well-Intentioned Methods</a:t>
            </a:r>
            <a:endParaRPr/>
          </a:p>
          <a:p>
            <a:pPr marL="0" marR="0" lvl="1" indent="0" algn="l" rtl="0">
              <a:spcBef>
                <a:spcPts val="0"/>
              </a:spcBef>
              <a:spcAft>
                <a:spcPts val="0"/>
              </a:spcAft>
              <a:buSzPts val="1800"/>
              <a:buFont typeface="Arial"/>
              <a:buNone/>
            </a:pPr>
            <a:r>
              <a:rPr lang="en-US" sz="1800" b="0" i="0" u="none" strike="noStrike" cap="none"/>
              <a:t>Just as fields should clearly define the type of data that they store, methods should clearly identify the operations that they perform. One of the easiest ways to improve the readability of your code (Java code or any other) is to write method names that clearly identify what they do.</a:t>
            </a:r>
            <a:endParaRPr/>
          </a:p>
          <a:p>
            <a:pPr marL="0" marR="0" lvl="0" indent="0" algn="l" rtl="0">
              <a:spcBef>
                <a:spcPts val="0"/>
              </a:spcBef>
              <a:spcAft>
                <a:spcPts val="0"/>
              </a:spcAft>
              <a:buNone/>
            </a:pPr>
            <a:endParaRPr sz="1800" b="0" i="0" u="none" strike="noStrike" cap="none"/>
          </a:p>
        </p:txBody>
      </p:sp>
      <p:sp>
        <p:nvSpPr>
          <p:cNvPr id="528" name="Google Shape;528;g40a120c017_0_117: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3 - </a:t>
            </a:r>
            <a:fld id="{00000000-1234-1234-1234-123412341234}" type="slidenum">
              <a:rPr lang="en-US" sz="1100" b="1" i="0" u="none">
                <a:solidFill>
                  <a:srgbClr val="000000"/>
                </a:solidFill>
                <a:latin typeface="Arial"/>
                <a:ea typeface="Arial"/>
                <a:cs typeface="Arial"/>
                <a:sym typeface="Arial"/>
              </a:rPr>
              <a:t>65</a:t>
            </a:fld>
            <a:endParaRPr/>
          </a:p>
        </p:txBody>
      </p:sp>
    </p:spTree>
    <p:extLst>
      <p:ext uri="{BB962C8B-B14F-4D97-AF65-F5344CB8AC3E}">
        <p14:creationId xmlns:p14="http://schemas.microsoft.com/office/powerpoint/2010/main" val="22475037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3"/>
        <p:cNvGrpSpPr/>
        <p:nvPr/>
      </p:nvGrpSpPr>
      <p:grpSpPr>
        <a:xfrm>
          <a:off x="0" y="0"/>
          <a:ext cx="0" cy="0"/>
          <a:chOff x="0" y="0"/>
          <a:chExt cx="0" cy="0"/>
        </a:xfrm>
      </p:grpSpPr>
      <p:sp>
        <p:nvSpPr>
          <p:cNvPr id="534" name="Google Shape;534;g40a120c017_0_123: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35" name="Google Shape;535;g40a120c017_0_123: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None/>
            </a:pPr>
            <a:endParaRPr sz="1800" b="0" i="0" u="none" strike="noStrike" cap="none"/>
          </a:p>
        </p:txBody>
      </p:sp>
      <p:sp>
        <p:nvSpPr>
          <p:cNvPr id="536" name="Google Shape;536;g40a120c017_0_123: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3 - </a:t>
            </a:r>
            <a:fld id="{00000000-1234-1234-1234-123412341234}" type="slidenum">
              <a:rPr lang="en-US" sz="1100" b="1" i="0" u="none">
                <a:solidFill>
                  <a:srgbClr val="000000"/>
                </a:solidFill>
                <a:latin typeface="Arial"/>
                <a:ea typeface="Arial"/>
                <a:cs typeface="Arial"/>
                <a:sym typeface="Arial"/>
              </a:rPr>
              <a:t>66</a:t>
            </a:fld>
            <a:endParaRPr/>
          </a:p>
        </p:txBody>
      </p:sp>
    </p:spTree>
    <p:extLst>
      <p:ext uri="{BB962C8B-B14F-4D97-AF65-F5344CB8AC3E}">
        <p14:creationId xmlns:p14="http://schemas.microsoft.com/office/powerpoint/2010/main" val="337892640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1"/>
        <p:cNvGrpSpPr/>
        <p:nvPr/>
      </p:nvGrpSpPr>
      <p:grpSpPr>
        <a:xfrm>
          <a:off x="0" y="0"/>
          <a:ext cx="0" cy="0"/>
          <a:chOff x="0" y="0"/>
          <a:chExt cx="0" cy="0"/>
        </a:xfrm>
      </p:grpSpPr>
      <p:sp>
        <p:nvSpPr>
          <p:cNvPr id="542" name="Google Shape;542;g40a120c017_0_129: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43" name="Google Shape;543;g40a120c017_0_129: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SzPts val="1800"/>
              <a:buFont typeface="Arial"/>
              <a:buNone/>
            </a:pPr>
            <a:r>
              <a:rPr lang="en-US" sz="1800" b="0" i="0" u="none" strike="noStrike" cap="none"/>
              <a:t>Specialization by Using Java Subclassing</a:t>
            </a:r>
            <a:endParaRPr/>
          </a:p>
          <a:p>
            <a:pPr marL="0" marR="0" lvl="1" indent="0" algn="l" rtl="0">
              <a:spcBef>
                <a:spcPts val="0"/>
              </a:spcBef>
              <a:spcAft>
                <a:spcPts val="0"/>
              </a:spcAft>
              <a:buSzPts val="1800"/>
              <a:buFont typeface="Arial"/>
              <a:buNone/>
            </a:pPr>
            <a:r>
              <a:rPr lang="en-US" sz="1800" b="0" i="0" u="none" strike="noStrike" cap="none"/>
              <a:t>The </a:t>
            </a:r>
            <a:r>
              <a:rPr lang="en-US" sz="1800" b="0" i="0" u="none" strike="noStrike" cap="none">
                <a:latin typeface="Courier New"/>
                <a:ea typeface="Courier New"/>
                <a:cs typeface="Courier New"/>
                <a:sym typeface="Courier New"/>
              </a:rPr>
              <a:t>Manager</a:t>
            </a:r>
            <a:r>
              <a:rPr lang="en-US" sz="1800" b="0" i="0" u="none" strike="noStrike" cap="none"/>
              <a:t> class shown here closely resembles the </a:t>
            </a:r>
            <a:r>
              <a:rPr lang="en-US" sz="1800" b="0" i="0" u="none" strike="noStrike" cap="none">
                <a:latin typeface="Courier New"/>
                <a:ea typeface="Courier New"/>
                <a:cs typeface="Courier New"/>
                <a:sym typeface="Courier New"/>
              </a:rPr>
              <a:t>Employee</a:t>
            </a:r>
            <a:r>
              <a:rPr lang="en-US" sz="1800" b="0" i="0" u="none" strike="noStrike" cap="none"/>
              <a:t> class, but with some specialization. A </a:t>
            </a:r>
            <a:r>
              <a:rPr lang="en-US" sz="1800" b="0" i="0" u="none" strike="noStrike" cap="none">
                <a:latin typeface="Courier New"/>
                <a:ea typeface="Courier New"/>
                <a:cs typeface="Courier New"/>
                <a:sym typeface="Courier New"/>
              </a:rPr>
              <a:t>Manager</a:t>
            </a:r>
            <a:r>
              <a:rPr lang="en-US" sz="1800" b="0" i="0" u="none" strike="noStrike" cap="none"/>
              <a:t> also has a department, with a department name. As a result, there are likely to be additional operations as well.</a:t>
            </a:r>
            <a:endParaRPr/>
          </a:p>
          <a:p>
            <a:pPr marL="0" marR="0" lvl="1" indent="0" algn="l" rtl="0">
              <a:spcBef>
                <a:spcPts val="0"/>
              </a:spcBef>
              <a:spcAft>
                <a:spcPts val="0"/>
              </a:spcAft>
              <a:buSzPts val="1800"/>
              <a:buFont typeface="Arial"/>
              <a:buNone/>
            </a:pPr>
            <a:r>
              <a:rPr lang="en-US" sz="1800" b="0" i="0" u="none" strike="noStrike" cap="none"/>
              <a:t>What this demonstrates is that a </a:t>
            </a:r>
            <a:r>
              <a:rPr lang="en-US" sz="1800" b="0" i="0" u="none" strike="noStrike" cap="none">
                <a:latin typeface="Courier New"/>
                <a:ea typeface="Courier New"/>
                <a:cs typeface="Courier New"/>
                <a:sym typeface="Courier New"/>
              </a:rPr>
              <a:t>Manager</a:t>
            </a:r>
            <a:r>
              <a:rPr lang="en-US" sz="1800" b="0" i="0" u="none" strike="noStrike" cap="none"/>
              <a:t> is an </a:t>
            </a:r>
            <a:r>
              <a:rPr lang="en-US" sz="1800" b="0" i="0" u="none" strike="noStrike" cap="none">
                <a:latin typeface="Courier New"/>
                <a:ea typeface="Courier New"/>
                <a:cs typeface="Courier New"/>
                <a:sym typeface="Courier New"/>
              </a:rPr>
              <a:t>Employee</a:t>
            </a:r>
            <a:r>
              <a:rPr lang="en-US" sz="1800" b="0" i="0" u="none" strike="noStrike" cap="none"/>
              <a:t>―but an </a:t>
            </a:r>
            <a:r>
              <a:rPr lang="en-US" sz="1800" b="0" i="0" u="none" strike="noStrike" cap="none">
                <a:latin typeface="Courier New"/>
                <a:ea typeface="Courier New"/>
                <a:cs typeface="Courier New"/>
                <a:sym typeface="Courier New"/>
              </a:rPr>
              <a:t>Employee</a:t>
            </a:r>
            <a:r>
              <a:rPr lang="en-US" sz="1800" b="0" i="0" u="none" strike="noStrike" cap="none"/>
              <a:t> with additional features.</a:t>
            </a:r>
            <a:endParaRPr/>
          </a:p>
          <a:p>
            <a:pPr marL="0" marR="0" lvl="1" indent="0" algn="l" rtl="0">
              <a:spcBef>
                <a:spcPts val="0"/>
              </a:spcBef>
              <a:spcAft>
                <a:spcPts val="0"/>
              </a:spcAft>
              <a:buSzPts val="1800"/>
              <a:buFont typeface="Arial"/>
              <a:buNone/>
            </a:pPr>
            <a:r>
              <a:rPr lang="en-US" sz="1800" b="0" i="0" u="none" strike="noStrike" cap="none"/>
              <a:t>However, if we were to define Java classes this way, there would be a lot of redundant coding.</a:t>
            </a:r>
            <a:endParaRPr/>
          </a:p>
          <a:p>
            <a:pPr marL="0" marR="0" lvl="0" indent="0" algn="l" rtl="0">
              <a:spcBef>
                <a:spcPts val="0"/>
              </a:spcBef>
              <a:spcAft>
                <a:spcPts val="0"/>
              </a:spcAft>
              <a:buNone/>
            </a:pPr>
            <a:endParaRPr sz="1800" b="0" i="0" u="none" strike="noStrike" cap="none"/>
          </a:p>
        </p:txBody>
      </p:sp>
      <p:sp>
        <p:nvSpPr>
          <p:cNvPr id="544" name="Google Shape;544;g40a120c017_0_129: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3 - </a:t>
            </a:r>
            <a:fld id="{00000000-1234-1234-1234-123412341234}" type="slidenum">
              <a:rPr lang="en-US" sz="1100" b="1" i="0" u="none">
                <a:solidFill>
                  <a:srgbClr val="000000"/>
                </a:solidFill>
                <a:latin typeface="Arial"/>
                <a:ea typeface="Arial"/>
                <a:cs typeface="Arial"/>
                <a:sym typeface="Arial"/>
              </a:rPr>
              <a:t>67</a:t>
            </a:fld>
            <a:endParaRPr/>
          </a:p>
        </p:txBody>
      </p:sp>
    </p:spTree>
    <p:extLst>
      <p:ext uri="{BB962C8B-B14F-4D97-AF65-F5344CB8AC3E}">
        <p14:creationId xmlns:p14="http://schemas.microsoft.com/office/powerpoint/2010/main" val="308911337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1"/>
        <p:cNvGrpSpPr/>
        <p:nvPr/>
      </p:nvGrpSpPr>
      <p:grpSpPr>
        <a:xfrm>
          <a:off x="0" y="0"/>
          <a:ext cx="0" cy="0"/>
          <a:chOff x="0" y="0"/>
          <a:chExt cx="0" cy="0"/>
        </a:xfrm>
      </p:grpSpPr>
      <p:sp>
        <p:nvSpPr>
          <p:cNvPr id="552" name="Google Shape;552;g40a120c017_0_137: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53" name="Google Shape;553;g40a120c017_0_137: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SzPts val="1800"/>
              <a:buFont typeface="Arial"/>
              <a:buNone/>
            </a:pPr>
            <a:r>
              <a:rPr lang="en-US" sz="1800" b="0" i="0" u="none" strike="noStrike" cap="none"/>
              <a:t>A Simple Java Program</a:t>
            </a:r>
            <a:endParaRPr/>
          </a:p>
          <a:p>
            <a:pPr marL="0" marR="0" lvl="1" indent="0" algn="l" rtl="0">
              <a:spcBef>
                <a:spcPts val="0"/>
              </a:spcBef>
              <a:spcAft>
                <a:spcPts val="0"/>
              </a:spcAft>
              <a:buSzPts val="1800"/>
              <a:buFont typeface="Arial"/>
              <a:buNone/>
            </a:pPr>
            <a:r>
              <a:rPr lang="en-US" sz="1800" b="0" i="0" u="none" strike="noStrike" cap="none"/>
              <a:t>When an existing class is subclassed, the new class created is said to inherit the characteristics of the other class. This new class is called the </a:t>
            </a:r>
            <a:r>
              <a:rPr lang="en-US" sz="1800" b="0" i="1" u="none" strike="noStrike" cap="none"/>
              <a:t>subclass</a:t>
            </a:r>
            <a:r>
              <a:rPr lang="en-US" sz="1800" b="0" i="0" u="none" strike="noStrike" cap="none"/>
              <a:t> and is a specialization of the superclass. All the nonprivate fields and methods from the superclass are part of the subclass.</a:t>
            </a:r>
            <a:endParaRPr/>
          </a:p>
          <a:p>
            <a:pPr marL="0" marR="0" lvl="1" indent="0" algn="l" rtl="0">
              <a:spcBef>
                <a:spcPts val="0"/>
              </a:spcBef>
              <a:spcAft>
                <a:spcPts val="0"/>
              </a:spcAft>
              <a:buSzPts val="1800"/>
              <a:buFont typeface="Arial"/>
              <a:buNone/>
            </a:pPr>
            <a:r>
              <a:rPr lang="en-US" sz="1800" b="0" i="0" u="none" strike="noStrike" cap="none"/>
              <a:t>In this diagram, a </a:t>
            </a:r>
            <a:r>
              <a:rPr lang="en-US" sz="1800" b="0" i="0" u="none" strike="noStrike" cap="none">
                <a:latin typeface="Courier New"/>
                <a:ea typeface="Courier New"/>
                <a:cs typeface="Courier New"/>
                <a:sym typeface="Courier New"/>
              </a:rPr>
              <a:t>Manager</a:t>
            </a:r>
            <a:r>
              <a:rPr lang="en-US" sz="1800" b="0" i="0" u="none" strike="noStrike" cap="none"/>
              <a:t> class gets all the nonprivate fields and all the public methods from </a:t>
            </a:r>
            <a:r>
              <a:rPr lang="en-US" sz="1800" b="0" i="0" u="none" strike="noStrike" cap="none">
                <a:latin typeface="Courier New"/>
                <a:ea typeface="Courier New"/>
                <a:cs typeface="Courier New"/>
                <a:sym typeface="Courier New"/>
              </a:rPr>
              <a:t>Employee</a:t>
            </a:r>
            <a:r>
              <a:rPr lang="en-US" sz="1800" b="0" i="0" u="none" strike="noStrike" cap="none"/>
              <a:t>.</a:t>
            </a:r>
            <a:endParaRPr/>
          </a:p>
          <a:p>
            <a:pPr marL="0" marR="0" lvl="1" indent="0" algn="l" rtl="0">
              <a:spcBef>
                <a:spcPts val="0"/>
              </a:spcBef>
              <a:spcAft>
                <a:spcPts val="0"/>
              </a:spcAft>
              <a:buSzPts val="1800"/>
              <a:buFont typeface="Arial"/>
              <a:buNone/>
            </a:pPr>
            <a:r>
              <a:rPr lang="en-US" sz="1800" b="0" i="0" u="none" strike="noStrike" cap="none"/>
              <a:t>It is important to grasp that although </a:t>
            </a:r>
            <a:r>
              <a:rPr lang="en-US" sz="1800" b="0" i="0" u="none" strike="noStrike" cap="none">
                <a:latin typeface="Courier New"/>
                <a:ea typeface="Courier New"/>
                <a:cs typeface="Courier New"/>
                <a:sym typeface="Courier New"/>
              </a:rPr>
              <a:t>Manager</a:t>
            </a:r>
            <a:r>
              <a:rPr lang="en-US" sz="1800" b="0" i="0" u="none" strike="noStrike" cap="none"/>
              <a:t> specializes </a:t>
            </a:r>
            <a:r>
              <a:rPr lang="en-US" sz="1800" b="0" i="0" u="none" strike="noStrike" cap="none">
                <a:latin typeface="Courier New"/>
                <a:ea typeface="Courier New"/>
                <a:cs typeface="Courier New"/>
                <a:sym typeface="Courier New"/>
              </a:rPr>
              <a:t>Employee</a:t>
            </a:r>
            <a:r>
              <a:rPr lang="en-US" sz="1800" b="0" i="0" u="none" strike="noStrike" cap="none"/>
              <a:t>, a </a:t>
            </a:r>
            <a:r>
              <a:rPr lang="en-US" sz="1800" b="0" i="0" u="none" strike="noStrike" cap="none">
                <a:latin typeface="Courier New"/>
                <a:ea typeface="Courier New"/>
                <a:cs typeface="Courier New"/>
                <a:sym typeface="Courier New"/>
              </a:rPr>
              <a:t>Manager</a:t>
            </a:r>
            <a:r>
              <a:rPr lang="en-US" sz="1800" b="0" i="0" u="none" strike="noStrike" cap="none"/>
              <a:t> is still an </a:t>
            </a:r>
            <a:r>
              <a:rPr lang="en-US" sz="1800" b="0" i="0" u="none" strike="noStrike" cap="none">
                <a:latin typeface="Courier New"/>
                <a:ea typeface="Courier New"/>
                <a:cs typeface="Courier New"/>
                <a:sym typeface="Courier New"/>
              </a:rPr>
              <a:t>Employee</a:t>
            </a:r>
            <a:r>
              <a:rPr lang="en-US" sz="1800" b="0" i="0" u="none" strike="noStrike" cap="none"/>
              <a:t>.</a:t>
            </a:r>
            <a:endParaRPr/>
          </a:p>
          <a:p>
            <a:pPr marL="0" marR="0" lvl="1" indent="0" algn="l" rtl="0">
              <a:spcBef>
                <a:spcPts val="0"/>
              </a:spcBef>
              <a:spcAft>
                <a:spcPts val="0"/>
              </a:spcAft>
              <a:buSzPts val="1800"/>
              <a:buFont typeface="Arial"/>
              <a:buNone/>
            </a:pPr>
            <a:r>
              <a:rPr lang="en-US" sz="1800" b="1" i="0" u="none" strike="noStrike" cap="none"/>
              <a:t>Note: </a:t>
            </a:r>
            <a:r>
              <a:rPr lang="en-US" sz="1800" b="0" i="0" u="none" strike="noStrike" cap="none"/>
              <a:t>The term </a:t>
            </a:r>
            <a:r>
              <a:rPr lang="en-US" sz="1800" b="0" i="1" u="none" strike="noStrike" cap="none"/>
              <a:t>subclass</a:t>
            </a:r>
            <a:r>
              <a:rPr lang="en-US" sz="1800" b="0" i="0" u="none" strike="noStrike" cap="none"/>
              <a:t> is a bit of a misnomer. Most people think of the prefix “</a:t>
            </a:r>
            <a:r>
              <a:rPr lang="en-US" sz="1800" b="0" i="1" u="none" strike="noStrike" cap="none"/>
              <a:t>sub</a:t>
            </a:r>
            <a:r>
              <a:rPr lang="en-US" sz="1800" b="0" i="0" u="none" strike="noStrike" cap="none"/>
              <a:t>” as meaning “less.” However, a Java subclass is the sum of itself and its parent. When you create an instance of a subclass, the resulting in-memory structure contains all codes from the parent class, grandparent class, and so on all the way up the class hierarchy until you reach the class </a:t>
            </a:r>
            <a:r>
              <a:rPr lang="en-US" sz="1800" b="0" i="0" u="none" strike="noStrike" cap="none">
                <a:latin typeface="Courier New"/>
                <a:ea typeface="Courier New"/>
                <a:cs typeface="Courier New"/>
                <a:sym typeface="Courier New"/>
              </a:rPr>
              <a:t>Object</a:t>
            </a:r>
            <a:r>
              <a:rPr lang="en-US" sz="1800" b="0" i="0" u="none" strike="noStrike" cap="none"/>
              <a:t>.</a:t>
            </a:r>
            <a:endParaRPr/>
          </a:p>
        </p:txBody>
      </p:sp>
      <p:sp>
        <p:nvSpPr>
          <p:cNvPr id="554" name="Google Shape;554;g40a120c017_0_137: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3 - </a:t>
            </a:r>
            <a:fld id="{00000000-1234-1234-1234-123412341234}" type="slidenum">
              <a:rPr lang="en-US" sz="1100" b="1" i="0" u="none">
                <a:solidFill>
                  <a:srgbClr val="000000"/>
                </a:solidFill>
                <a:latin typeface="Arial"/>
                <a:ea typeface="Arial"/>
                <a:cs typeface="Arial"/>
                <a:sym typeface="Arial"/>
              </a:rPr>
              <a:t>68</a:t>
            </a:fld>
            <a:endParaRPr/>
          </a:p>
        </p:txBody>
      </p:sp>
    </p:spTree>
    <p:extLst>
      <p:ext uri="{BB962C8B-B14F-4D97-AF65-F5344CB8AC3E}">
        <p14:creationId xmlns:p14="http://schemas.microsoft.com/office/powerpoint/2010/main" val="348500256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6"/>
        <p:cNvGrpSpPr/>
        <p:nvPr/>
      </p:nvGrpSpPr>
      <p:grpSpPr>
        <a:xfrm>
          <a:off x="0" y="0"/>
          <a:ext cx="0" cy="0"/>
          <a:chOff x="0" y="0"/>
          <a:chExt cx="0" cy="0"/>
        </a:xfrm>
      </p:grpSpPr>
      <p:sp>
        <p:nvSpPr>
          <p:cNvPr id="567" name="Google Shape;567;g40a120c017_0_150: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The code snippet in the slide demonstrates the Java syntax for subclassing. </a:t>
            </a:r>
            <a:endParaRPr/>
          </a:p>
          <a:p>
            <a:pPr marL="0" marR="0" lvl="1" indent="0" algn="l" rtl="0">
              <a:spcBef>
                <a:spcPts val="0"/>
              </a:spcBef>
              <a:spcAft>
                <a:spcPts val="0"/>
              </a:spcAft>
              <a:buSzPts val="1800"/>
              <a:buFont typeface="Arial"/>
              <a:buNone/>
            </a:pPr>
            <a:r>
              <a:rPr lang="en-US" sz="1800" b="0" i="0" u="none" strike="noStrike" cap="none"/>
              <a:t>The diagram in the slide demonstrates an inheritance relationship between the </a:t>
            </a:r>
            <a:r>
              <a:rPr lang="en-US" sz="1800" b="0" i="0" u="none" strike="noStrike" cap="none">
                <a:latin typeface="Courier New"/>
                <a:ea typeface="Courier New"/>
                <a:cs typeface="Courier New"/>
                <a:sym typeface="Courier New"/>
              </a:rPr>
              <a:t>Manager</a:t>
            </a:r>
            <a:r>
              <a:rPr lang="en-US" sz="1800" b="0" i="0" u="none" strike="noStrike" cap="none"/>
              <a:t> class and, its parent, the </a:t>
            </a:r>
            <a:r>
              <a:rPr lang="en-US" sz="1800" b="0" i="0" u="none" strike="noStrike" cap="none">
                <a:latin typeface="Courier New"/>
                <a:ea typeface="Courier New"/>
                <a:cs typeface="Courier New"/>
                <a:sym typeface="Courier New"/>
              </a:rPr>
              <a:t>Employee</a:t>
            </a:r>
            <a:r>
              <a:rPr lang="en-US" sz="1800" b="0" i="0" u="none" strike="noStrike" cap="none"/>
              <a:t> class.</a:t>
            </a:r>
            <a:endParaRPr/>
          </a:p>
          <a:p>
            <a:pPr marL="0" marR="0" lvl="2" indent="0" algn="l" rtl="0">
              <a:spcBef>
                <a:spcPts val="0"/>
              </a:spcBef>
              <a:spcAft>
                <a:spcPts val="0"/>
              </a:spcAft>
              <a:buSzPts val="1800"/>
              <a:buFont typeface="Arial"/>
              <a:buNone/>
            </a:pPr>
            <a:r>
              <a:rPr lang="en-US" sz="1800" b="0" i="0" u="none" strike="noStrike" cap="none"/>
              <a:t>The </a:t>
            </a:r>
            <a:r>
              <a:rPr lang="en-US" sz="1800" b="0" i="0" u="none" strike="noStrike" cap="none">
                <a:latin typeface="Courier New"/>
                <a:ea typeface="Courier New"/>
                <a:cs typeface="Courier New"/>
                <a:sym typeface="Courier New"/>
              </a:rPr>
              <a:t>Manager</a:t>
            </a:r>
            <a:r>
              <a:rPr lang="en-US" sz="1800" b="0" i="0" u="none" strike="noStrike" cap="none"/>
              <a:t> class, by extending the </a:t>
            </a:r>
            <a:r>
              <a:rPr lang="en-US" sz="1800" b="0" i="0" u="none" strike="noStrike" cap="none">
                <a:latin typeface="Courier New"/>
                <a:ea typeface="Courier New"/>
                <a:cs typeface="Courier New"/>
                <a:sym typeface="Courier New"/>
              </a:rPr>
              <a:t>Employee</a:t>
            </a:r>
            <a:r>
              <a:rPr lang="en-US" sz="1800" b="0" i="0" u="none" strike="noStrike" cap="none"/>
              <a:t> class, inherits all of the non-private data fields and methods from </a:t>
            </a:r>
            <a:r>
              <a:rPr lang="en-US" sz="1800" b="0" i="0" u="none" strike="noStrike" cap="none">
                <a:latin typeface="Courier New"/>
                <a:ea typeface="Courier New"/>
                <a:cs typeface="Courier New"/>
                <a:sym typeface="Courier New"/>
              </a:rPr>
              <a:t>Employee</a:t>
            </a:r>
            <a:r>
              <a:rPr lang="en-US" sz="1800" b="0" i="0" u="none" strike="noStrike" cap="none"/>
              <a:t>. </a:t>
            </a:r>
            <a:endParaRPr/>
          </a:p>
          <a:p>
            <a:pPr marL="0" marR="0" lvl="2" indent="0" algn="l" rtl="0">
              <a:spcBef>
                <a:spcPts val="0"/>
              </a:spcBef>
              <a:spcAft>
                <a:spcPts val="0"/>
              </a:spcAft>
              <a:buSzPts val="1800"/>
              <a:buFont typeface="Arial"/>
              <a:buNone/>
            </a:pPr>
            <a:r>
              <a:rPr lang="en-US" sz="1800" b="0" i="0" u="none" strike="noStrike" cap="none"/>
              <a:t>Since a manager is also an employee, then it follows that Manager has all of the same attributes and operations of Employee.</a:t>
            </a:r>
            <a:endParaRPr/>
          </a:p>
          <a:p>
            <a:pPr marL="0" marR="0" lvl="1" indent="0" algn="l" rtl="0">
              <a:spcBef>
                <a:spcPts val="0"/>
              </a:spcBef>
              <a:spcAft>
                <a:spcPts val="0"/>
              </a:spcAft>
              <a:buSzPts val="1800"/>
              <a:buFont typeface="Arial"/>
              <a:buNone/>
            </a:pPr>
            <a:r>
              <a:rPr lang="en-US" sz="1800" b="1" i="0" u="none" strike="noStrike" cap="none"/>
              <a:t>Note:</a:t>
            </a:r>
            <a:r>
              <a:rPr lang="en-US" sz="1800" b="0" i="0" u="none" strike="noStrike" cap="none"/>
              <a:t> The Manager class declares its own constructor. Constructors are </a:t>
            </a:r>
            <a:r>
              <a:rPr lang="en-US" sz="1800" b="0" i="1" u="none" strike="noStrike" cap="none"/>
              <a:t>not</a:t>
            </a:r>
            <a:r>
              <a:rPr lang="en-US" sz="1800" b="0" i="0" u="none" strike="noStrike" cap="none"/>
              <a:t> inherited from the parent class. There are additional details about this in the next slide.</a:t>
            </a:r>
            <a:endParaRPr/>
          </a:p>
        </p:txBody>
      </p:sp>
      <p:sp>
        <p:nvSpPr>
          <p:cNvPr id="568" name="Google Shape;568;g40a120c017_0_150: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3 - </a:t>
            </a:r>
            <a:fld id="{00000000-1234-1234-1234-123412341234}" type="slidenum">
              <a:rPr lang="en-US" sz="1100" b="1" i="0" u="none">
                <a:solidFill>
                  <a:srgbClr val="000000"/>
                </a:solidFill>
                <a:latin typeface="Arial"/>
                <a:ea typeface="Arial"/>
                <a:cs typeface="Arial"/>
                <a:sym typeface="Arial"/>
              </a:rPr>
              <a:t>69</a:t>
            </a:fld>
            <a:endParaRPr/>
          </a:p>
        </p:txBody>
      </p:sp>
      <p:sp>
        <p:nvSpPr>
          <p:cNvPr id="569" name="Google Shape;569;g40a120c017_0_150: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367257533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9"/>
        <p:cNvGrpSpPr/>
        <p:nvPr/>
      </p:nvGrpSpPr>
      <p:grpSpPr>
        <a:xfrm>
          <a:off x="0" y="0"/>
          <a:ext cx="0" cy="0"/>
          <a:chOff x="0" y="0"/>
          <a:chExt cx="0" cy="0"/>
        </a:xfrm>
      </p:grpSpPr>
      <p:sp>
        <p:nvSpPr>
          <p:cNvPr id="580" name="Google Shape;580;g40a120c017_0_161: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81" name="Google Shape;581;g40a120c017_0_161: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SzPts val="1800"/>
              <a:buFont typeface="Arial"/>
              <a:buNone/>
            </a:pPr>
            <a:r>
              <a:rPr lang="en-US" sz="1800" b="0" i="0" u="none" strike="noStrike" cap="none"/>
              <a:t>Constructors in Subclasses</a:t>
            </a:r>
            <a:endParaRPr/>
          </a:p>
          <a:p>
            <a:pPr marL="0" marR="0" lvl="1" indent="0" algn="l" rtl="0">
              <a:spcBef>
                <a:spcPts val="0"/>
              </a:spcBef>
              <a:spcAft>
                <a:spcPts val="0"/>
              </a:spcAft>
              <a:buSzPts val="1800"/>
              <a:buFont typeface="Arial"/>
              <a:buNone/>
            </a:pPr>
            <a:r>
              <a:rPr lang="en-US" sz="1800" b="0" i="0" u="none" strike="noStrike" cap="none"/>
              <a:t>Every subclass inherits the nonprivate fields and methods from its parent (superclass). However, the subclass does not inherit the constructor from its parent. It must provide a constructor.</a:t>
            </a:r>
            <a:endParaRPr/>
          </a:p>
          <a:p>
            <a:pPr marL="0" marR="0" lvl="1" indent="0" algn="l" rtl="0">
              <a:spcBef>
                <a:spcPts val="0"/>
              </a:spcBef>
              <a:spcAft>
                <a:spcPts val="0"/>
              </a:spcAft>
              <a:buSzPts val="1800"/>
              <a:buFont typeface="Arial"/>
              <a:buNone/>
            </a:pPr>
            <a:r>
              <a:rPr lang="en-US" sz="1800" b="0" i="0" u="none" strike="noStrike" cap="none"/>
              <a:t>The </a:t>
            </a:r>
            <a:r>
              <a:rPr lang="en-US" sz="1800" b="0" i="1" u="none" strike="noStrike" cap="none"/>
              <a:t>Java Language Specification </a:t>
            </a:r>
            <a:r>
              <a:rPr lang="en-US" sz="1800" b="0" i="0" u="none" strike="noStrike" cap="none"/>
              <a:t>includes the following description:</a:t>
            </a:r>
            <a:endParaRPr/>
          </a:p>
          <a:p>
            <a:pPr marL="0" marR="0" lvl="1" indent="0" algn="l" rtl="0">
              <a:spcBef>
                <a:spcPts val="0"/>
              </a:spcBef>
              <a:spcAft>
                <a:spcPts val="0"/>
              </a:spcAft>
              <a:buSzPts val="1800"/>
              <a:buFont typeface="Arial"/>
              <a:buNone/>
            </a:pPr>
            <a:r>
              <a:rPr lang="en-US" sz="1800" b="0" i="0" u="none" strike="noStrike" cap="none"/>
              <a:t>“Constructor declarations are not members. They are never inherited and therefore are not subject to hiding or overriding.” </a:t>
            </a:r>
            <a:endParaRPr/>
          </a:p>
        </p:txBody>
      </p:sp>
      <p:sp>
        <p:nvSpPr>
          <p:cNvPr id="582" name="Google Shape;582;g40a120c017_0_161: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3 - </a:t>
            </a:r>
            <a:fld id="{00000000-1234-1234-1234-123412341234}" type="slidenum">
              <a:rPr lang="en-US" sz="1100" b="1" i="0" u="none">
                <a:solidFill>
                  <a:srgbClr val="000000"/>
                </a:solidFill>
                <a:latin typeface="Arial"/>
                <a:ea typeface="Arial"/>
                <a:cs typeface="Arial"/>
                <a:sym typeface="Arial"/>
              </a:rPr>
              <a:t>70</a:t>
            </a:fld>
            <a:endParaRPr/>
          </a:p>
        </p:txBody>
      </p:sp>
    </p:spTree>
    <p:extLst>
      <p:ext uri="{BB962C8B-B14F-4D97-AF65-F5344CB8AC3E}">
        <p14:creationId xmlns:p14="http://schemas.microsoft.com/office/powerpoint/2010/main" val="32329150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a:xfrm>
            <a:off x="477838" y="463550"/>
            <a:ext cx="6035675" cy="4525963"/>
          </a:xfrm>
          <a:ln/>
        </p:spPr>
      </p:sp>
      <p:sp>
        <p:nvSpPr>
          <p:cNvPr id="3174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r>
              <a:rPr lang="en-US" altLang="" dirty="0"/>
              <a:t>In this course, the following products are preinstalled for the lesson practices:</a:t>
            </a:r>
          </a:p>
          <a:p>
            <a:pPr lvl="2"/>
            <a:r>
              <a:rPr lang="en-US" altLang="" b="1" dirty="0"/>
              <a:t>JDK 8: </a:t>
            </a:r>
            <a:r>
              <a:rPr lang="en-US" altLang="" dirty="0"/>
              <a:t>The Java SE Development Kit includes the command-line Java compiler (</a:t>
            </a:r>
            <a:r>
              <a:rPr lang="en-US" altLang="" dirty="0" err="1">
                <a:latin typeface="Courier New" panose="02070309020205020404" pitchFamily="49" charset="0"/>
                <a:cs typeface="Courier New" panose="02070309020205020404" pitchFamily="49" charset="0"/>
              </a:rPr>
              <a:t>javac</a:t>
            </a:r>
            <a:r>
              <a:rPr lang="en-US" altLang="" dirty="0"/>
              <a:t>) and the Java Runtime Environment (JRE), which supplies the </a:t>
            </a:r>
            <a:r>
              <a:rPr lang="en-US" altLang="" dirty="0">
                <a:latin typeface="Courier New" panose="02070309020205020404" pitchFamily="49" charset="0"/>
                <a:cs typeface="Courier New" panose="02070309020205020404" pitchFamily="49" charset="0"/>
              </a:rPr>
              <a:t>java</a:t>
            </a:r>
            <a:r>
              <a:rPr lang="en-US" altLang="" dirty="0"/>
              <a:t> command needed to execute Java applications.</a:t>
            </a:r>
          </a:p>
          <a:p>
            <a:pPr lvl="2"/>
            <a:r>
              <a:rPr lang="en-US" altLang="" b="1" dirty="0"/>
              <a:t>Firefox:</a:t>
            </a:r>
            <a:r>
              <a:rPr lang="en-US" altLang="" dirty="0"/>
              <a:t> A web browser is used to view the HTML documentation (Javadoc) for the Java SE Platform libraries.</a:t>
            </a:r>
          </a:p>
          <a:p>
            <a:pPr lvl="2"/>
            <a:r>
              <a:rPr lang="en-US" altLang="" b="1" dirty="0"/>
              <a:t>NetBeans : </a:t>
            </a:r>
            <a:r>
              <a:rPr lang="en-US" altLang="" dirty="0"/>
              <a:t>The NetBeans IDE is a free and open-source software development tool for professionals who create enterprise, web, desktop, and mobile applications. NetBeans 7.0.1 fully supports the Java SE 7 Platform. Support is provided by Oracle's Development Tools Support offering.</a:t>
            </a:r>
          </a:p>
          <a:p>
            <a:pPr lvl="2"/>
            <a:r>
              <a:rPr lang="en-US" altLang="" b="1" dirty="0"/>
              <a:t>Java DB: </a:t>
            </a:r>
            <a:r>
              <a:rPr lang="en-US" altLang="" dirty="0"/>
              <a:t>Java DB is Oracle's supported distribution of the open-source Apache Derby 100% Java technology database. It is fully transactional, secure, easy-to-use, </a:t>
            </a:r>
            <a:br>
              <a:rPr lang="en-US" altLang="" dirty="0"/>
            </a:br>
            <a:r>
              <a:rPr lang="en-US" altLang="" dirty="0"/>
              <a:t>standards-based SQL, JDBC API, and Java EE, yet small (only 2.5 MB).</a:t>
            </a:r>
            <a:endParaRPr lang="en-US" altLang="" b="1" dirty="0"/>
          </a:p>
        </p:txBody>
      </p:sp>
      <p:sp>
        <p:nvSpPr>
          <p:cNvPr id="31748" name="Footer Placeholder 8"/>
          <p:cNvSpPr>
            <a:spLocks noGrp="1"/>
          </p:cNvSpPr>
          <p:nvPr>
            <p:ph type="ftr" sz="quarter" idx="4"/>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it-IT" altLang=""/>
              <a:t>Java SE 8 Programming   1 - </a:t>
            </a:r>
            <a:fld id="{BC2E6834-4F34-42F4-8395-1DC7129D0E87}" type="slidenum">
              <a:rPr lang="en-US" altLang="" smtClean="0"/>
              <a:pPr eaLnBrk="1" hangingPunct="1"/>
              <a:t>8</a:t>
            </a:fld>
            <a:endParaRPr lang="en-US" altLang=""/>
          </a:p>
        </p:txBody>
      </p:sp>
    </p:spTree>
    <p:extLst>
      <p:ext uri="{BB962C8B-B14F-4D97-AF65-F5344CB8AC3E}">
        <p14:creationId xmlns:p14="http://schemas.microsoft.com/office/powerpoint/2010/main" val="185242563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Google Shape;588;g40a120c017_0_167: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89" name="Google Shape;589;g40a120c017_0_167: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None/>
            </a:pPr>
            <a:endParaRPr sz="1800" b="0" i="0" u="none" strike="noStrike" cap="none"/>
          </a:p>
        </p:txBody>
      </p:sp>
      <p:sp>
        <p:nvSpPr>
          <p:cNvPr id="590" name="Google Shape;590;g40a120c017_0_167: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3 - </a:t>
            </a:r>
            <a:fld id="{00000000-1234-1234-1234-123412341234}" type="slidenum">
              <a:rPr lang="en-US" sz="1100" b="1" i="0" u="none">
                <a:solidFill>
                  <a:srgbClr val="000000"/>
                </a:solidFill>
                <a:latin typeface="Arial"/>
                <a:ea typeface="Arial"/>
                <a:cs typeface="Arial"/>
                <a:sym typeface="Arial"/>
              </a:rPr>
              <a:t>71</a:t>
            </a:fld>
            <a:endParaRPr/>
          </a:p>
        </p:txBody>
      </p:sp>
    </p:spTree>
    <p:extLst>
      <p:ext uri="{BB962C8B-B14F-4D97-AF65-F5344CB8AC3E}">
        <p14:creationId xmlns:p14="http://schemas.microsoft.com/office/powerpoint/2010/main" val="290329797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Google Shape;597;g40a120c017_0_174: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98" name="Google Shape;598;g40a120c017_0_174: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Even though the </a:t>
            </a:r>
            <a:r>
              <a:rPr lang="en-US" sz="1800" b="0" i="0" u="none" strike="noStrike" cap="none">
                <a:latin typeface="Courier New"/>
                <a:ea typeface="Courier New"/>
                <a:cs typeface="Courier New"/>
                <a:sym typeface="Courier New"/>
              </a:rPr>
              <a:t>Manager.java</a:t>
            </a:r>
            <a:r>
              <a:rPr lang="en-US" sz="1800" b="0" i="0" u="none" strike="noStrike" cap="none"/>
              <a:t> file does not contain all of the methods from the </a:t>
            </a:r>
            <a:r>
              <a:rPr lang="en-US" sz="1800" b="0" i="0" u="none" strike="noStrike" cap="none">
                <a:latin typeface="Courier New"/>
                <a:ea typeface="Courier New"/>
                <a:cs typeface="Courier New"/>
                <a:sym typeface="Courier New"/>
              </a:rPr>
              <a:t>Employee.java</a:t>
            </a:r>
            <a:r>
              <a:rPr lang="en-US" sz="1800" b="0" i="0" u="none" strike="noStrike" cap="none"/>
              <a:t> class (explicitly), they are included in the definition of the object. Thus, after you create an instance of a </a:t>
            </a:r>
            <a:r>
              <a:rPr lang="en-US" sz="1800" b="0" i="0" u="none" strike="noStrike" cap="none">
                <a:latin typeface="Courier New"/>
                <a:ea typeface="Courier New"/>
                <a:cs typeface="Courier New"/>
                <a:sym typeface="Courier New"/>
              </a:rPr>
              <a:t>Manager</a:t>
            </a:r>
            <a:r>
              <a:rPr lang="en-US" sz="1800" b="0" i="0" u="none" strike="noStrike" cap="none"/>
              <a:t> object, you can use the methods declared in </a:t>
            </a:r>
            <a:r>
              <a:rPr lang="en-US" sz="1800" b="0" i="0" u="none" strike="noStrike" cap="none">
                <a:latin typeface="Courier New"/>
                <a:ea typeface="Courier New"/>
                <a:cs typeface="Courier New"/>
                <a:sym typeface="Courier New"/>
              </a:rPr>
              <a:t>Employee</a:t>
            </a:r>
            <a:r>
              <a:rPr lang="en-US" sz="1800" b="0" i="0" u="none" strike="noStrike" cap="none"/>
              <a:t>.</a:t>
            </a:r>
            <a:endParaRPr/>
          </a:p>
          <a:p>
            <a:pPr marL="0" marR="0" lvl="1" indent="0" algn="l" rtl="0">
              <a:spcBef>
                <a:spcPts val="0"/>
              </a:spcBef>
              <a:spcAft>
                <a:spcPts val="0"/>
              </a:spcAft>
              <a:buSzPts val="1800"/>
              <a:buFont typeface="Arial"/>
              <a:buNone/>
            </a:pPr>
            <a:r>
              <a:rPr lang="en-US" sz="1800" b="0" i="0" u="none" strike="noStrike" cap="none"/>
              <a:t>You can also call methods that are specific to the </a:t>
            </a:r>
            <a:r>
              <a:rPr lang="en-US" sz="1800" b="0" i="0" u="none" strike="noStrike" cap="none">
                <a:latin typeface="Courier New"/>
                <a:ea typeface="Courier New"/>
                <a:cs typeface="Courier New"/>
                <a:sym typeface="Courier New"/>
              </a:rPr>
              <a:t>Manager</a:t>
            </a:r>
            <a:r>
              <a:rPr lang="en-US" sz="1800" b="0" i="0" u="none" strike="noStrike" cap="none"/>
              <a:t> class as well.</a:t>
            </a:r>
            <a:endParaRPr/>
          </a:p>
          <a:p>
            <a:pPr marL="0" marR="0" lvl="1" indent="0" algn="l" rtl="0">
              <a:spcBef>
                <a:spcPts val="0"/>
              </a:spcBef>
              <a:spcAft>
                <a:spcPts val="0"/>
              </a:spcAft>
              <a:buSzPts val="1800"/>
              <a:buFont typeface="Arial"/>
              <a:buNone/>
            </a:pPr>
            <a:endParaRPr sz="1800" b="0" i="0" u="none" strike="noStrike" cap="none"/>
          </a:p>
          <a:p>
            <a:pPr marL="0" marR="0" lvl="0" indent="0" algn="l" rtl="0">
              <a:spcBef>
                <a:spcPts val="0"/>
              </a:spcBef>
              <a:spcAft>
                <a:spcPts val="0"/>
              </a:spcAft>
              <a:buNone/>
            </a:pPr>
            <a:endParaRPr sz="1800" b="0" i="0" u="none" strike="noStrike" cap="none"/>
          </a:p>
        </p:txBody>
      </p:sp>
      <p:sp>
        <p:nvSpPr>
          <p:cNvPr id="599" name="Google Shape;599;g40a120c017_0_174: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3 - </a:t>
            </a:r>
            <a:fld id="{00000000-1234-1234-1234-123412341234}" type="slidenum">
              <a:rPr lang="en-US" sz="1100" b="1" i="0" u="none">
                <a:solidFill>
                  <a:srgbClr val="000000"/>
                </a:solidFill>
                <a:latin typeface="Arial"/>
                <a:ea typeface="Arial"/>
                <a:cs typeface="Arial"/>
                <a:sym typeface="Arial"/>
              </a:rPr>
              <a:t>72</a:t>
            </a:fld>
            <a:endParaRPr/>
          </a:p>
        </p:txBody>
      </p:sp>
    </p:spTree>
    <p:extLst>
      <p:ext uri="{BB962C8B-B14F-4D97-AF65-F5344CB8AC3E}">
        <p14:creationId xmlns:p14="http://schemas.microsoft.com/office/powerpoint/2010/main" val="300395537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7"/>
        <p:cNvGrpSpPr/>
        <p:nvPr/>
      </p:nvGrpSpPr>
      <p:grpSpPr>
        <a:xfrm>
          <a:off x="0" y="0"/>
          <a:ext cx="0" cy="0"/>
          <a:chOff x="0" y="0"/>
          <a:chExt cx="0" cy="0"/>
        </a:xfrm>
      </p:grpSpPr>
      <p:sp>
        <p:nvSpPr>
          <p:cNvPr id="608" name="Google Shape;608;g40a120c017_0_183: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09" name="Google Shape;609;g40a120c017_0_183: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You might want to design methods with the same intent (method name), like </a:t>
            </a:r>
            <a:r>
              <a:rPr lang="en-US" sz="1800" b="0" i="0" u="none" strike="noStrike" cap="none">
                <a:latin typeface="Courier New"/>
                <a:ea typeface="Courier New"/>
                <a:cs typeface="Courier New"/>
                <a:sym typeface="Courier New"/>
              </a:rPr>
              <a:t>print</a:t>
            </a:r>
            <a:r>
              <a:rPr lang="en-US" sz="1800" b="0" i="0" u="none" strike="noStrike" cap="none"/>
              <a:t>, to print out several different types. You could design a method for each type:</a:t>
            </a:r>
            <a:endParaRPr/>
          </a:p>
          <a:p>
            <a:pPr marL="0" marR="0" lvl="1" indent="0" algn="l" rtl="0">
              <a:spcBef>
                <a:spcPts val="0"/>
              </a:spcBef>
              <a:spcAft>
                <a:spcPts val="0"/>
              </a:spcAft>
              <a:buSzPts val="1800"/>
              <a:buFont typeface="Courier New"/>
              <a:buNone/>
            </a:pPr>
            <a:r>
              <a:rPr lang="en-US" sz="1800" b="0" i="0" u="none" strike="noStrike" cap="none">
                <a:latin typeface="Courier New"/>
                <a:ea typeface="Courier New"/>
                <a:cs typeface="Courier New"/>
                <a:sym typeface="Courier New"/>
              </a:rPr>
              <a:t>printInt(int i)</a:t>
            </a:r>
            <a:endParaRPr sz="1800" b="0" i="0" u="none" strike="noStrike" cap="none"/>
          </a:p>
          <a:p>
            <a:pPr marL="0" marR="0" lvl="1" indent="0" algn="l" rtl="0">
              <a:spcBef>
                <a:spcPts val="0"/>
              </a:spcBef>
              <a:spcAft>
                <a:spcPts val="0"/>
              </a:spcAft>
              <a:buSzPts val="1800"/>
              <a:buFont typeface="Courier New"/>
              <a:buNone/>
            </a:pPr>
            <a:r>
              <a:rPr lang="en-US" sz="1800" b="0" i="0" u="none" strike="noStrike" cap="none">
                <a:latin typeface="Courier New"/>
                <a:ea typeface="Courier New"/>
                <a:cs typeface="Courier New"/>
                <a:sym typeface="Courier New"/>
              </a:rPr>
              <a:t>printFloat(float f)</a:t>
            </a:r>
            <a:endParaRPr sz="1800" b="0" i="0" u="none" strike="noStrike" cap="none"/>
          </a:p>
          <a:p>
            <a:pPr marL="0" marR="0" lvl="1" indent="0" algn="l" rtl="0">
              <a:spcBef>
                <a:spcPts val="0"/>
              </a:spcBef>
              <a:spcAft>
                <a:spcPts val="0"/>
              </a:spcAft>
              <a:buSzPts val="1800"/>
              <a:buFont typeface="Courier New"/>
              <a:buNone/>
            </a:pPr>
            <a:r>
              <a:rPr lang="en-US" sz="1800" b="0" i="0" u="none" strike="noStrike" cap="none">
                <a:latin typeface="Courier New"/>
                <a:ea typeface="Courier New"/>
                <a:cs typeface="Courier New"/>
                <a:sym typeface="Courier New"/>
              </a:rPr>
              <a:t>printString(String s)</a:t>
            </a:r>
            <a:r>
              <a:rPr lang="en-US" sz="1800" b="0" i="0" u="none" strike="noStrike" cap="none"/>
              <a:t> </a:t>
            </a:r>
            <a:endParaRPr/>
          </a:p>
          <a:p>
            <a:pPr marL="0" marR="0" lvl="1" indent="0" algn="l" rtl="0">
              <a:spcBef>
                <a:spcPts val="0"/>
              </a:spcBef>
              <a:spcAft>
                <a:spcPts val="0"/>
              </a:spcAft>
              <a:buSzPts val="1800"/>
              <a:buFont typeface="Arial"/>
              <a:buNone/>
            </a:pPr>
            <a:r>
              <a:rPr lang="en-US" sz="1800" b="0" i="0" u="none" strike="noStrike" cap="none"/>
              <a:t>But this would be tedious and not very object-oriented. Instead, you can create a reusable method name and just change the argument list. This process is called </a:t>
            </a:r>
            <a:r>
              <a:rPr lang="en-US" sz="1800" b="0" i="1" u="none" strike="noStrike" cap="none"/>
              <a:t>overloading</a:t>
            </a:r>
            <a:r>
              <a:rPr lang="en-US" sz="1800" b="0" i="0" u="none" strike="noStrike" cap="none"/>
              <a:t>.</a:t>
            </a:r>
            <a:endParaRPr/>
          </a:p>
          <a:p>
            <a:pPr marL="0" marR="0" lvl="1" indent="0" algn="l" rtl="0">
              <a:spcBef>
                <a:spcPts val="0"/>
              </a:spcBef>
              <a:spcAft>
                <a:spcPts val="0"/>
              </a:spcAft>
              <a:buSzPts val="1800"/>
              <a:buFont typeface="Arial"/>
              <a:buNone/>
            </a:pPr>
            <a:r>
              <a:rPr lang="en-US" sz="1800" b="0" i="0" u="none" strike="noStrike" cap="none"/>
              <a:t>With overloading methods, the argument lists must be different—in order, number, or type. And the return types can be different. However, two methods with the same argument list that differ only in return type are not allowed.</a:t>
            </a:r>
            <a:endParaRPr/>
          </a:p>
        </p:txBody>
      </p:sp>
      <p:sp>
        <p:nvSpPr>
          <p:cNvPr id="610" name="Google Shape;610;g40a120c017_0_183: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3 - </a:t>
            </a:r>
            <a:fld id="{00000000-1234-1234-1234-123412341234}" type="slidenum">
              <a:rPr lang="en-US" sz="1100" b="1" i="0" u="none">
                <a:solidFill>
                  <a:srgbClr val="000000"/>
                </a:solidFill>
                <a:latin typeface="Arial"/>
                <a:ea typeface="Arial"/>
                <a:cs typeface="Arial"/>
                <a:sym typeface="Arial"/>
              </a:rPr>
              <a:t>73</a:t>
            </a:fld>
            <a:endParaRPr/>
          </a:p>
        </p:txBody>
      </p:sp>
    </p:spTree>
    <p:extLst>
      <p:ext uri="{BB962C8B-B14F-4D97-AF65-F5344CB8AC3E}">
        <p14:creationId xmlns:p14="http://schemas.microsoft.com/office/powerpoint/2010/main" val="134902819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7"/>
        <p:cNvGrpSpPr/>
        <p:nvPr/>
      </p:nvGrpSpPr>
      <p:grpSpPr>
        <a:xfrm>
          <a:off x="0" y="0"/>
          <a:ext cx="0" cy="0"/>
          <a:chOff x="0" y="0"/>
          <a:chExt cx="0" cy="0"/>
        </a:xfrm>
      </p:grpSpPr>
      <p:sp>
        <p:nvSpPr>
          <p:cNvPr id="618" name="Google Shape;618;g40a120c017_0_191: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3 - </a:t>
            </a:r>
            <a:fld id="{00000000-1234-1234-1234-123412341234}" type="slidenum">
              <a:rPr lang="en-US" sz="1100" b="1" i="0" u="none">
                <a:solidFill>
                  <a:srgbClr val="000000"/>
                </a:solidFill>
                <a:latin typeface="Arial"/>
                <a:ea typeface="Arial"/>
                <a:cs typeface="Arial"/>
                <a:sym typeface="Arial"/>
              </a:rPr>
              <a:t>74</a:t>
            </a:fld>
            <a:endParaRPr/>
          </a:p>
        </p:txBody>
      </p:sp>
      <p:sp>
        <p:nvSpPr>
          <p:cNvPr id="619" name="Google Shape;619;g40a120c017_0_191: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20" name="Google Shape;620;g40a120c017_0_191: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None/>
            </a:pPr>
            <a:endParaRPr sz="1800" b="0" i="0" u="none" strike="noStrike" cap="none"/>
          </a:p>
        </p:txBody>
      </p:sp>
    </p:spTree>
    <p:extLst>
      <p:ext uri="{BB962C8B-B14F-4D97-AF65-F5344CB8AC3E}">
        <p14:creationId xmlns:p14="http://schemas.microsoft.com/office/powerpoint/2010/main" val="213766987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5"/>
        <p:cNvGrpSpPr/>
        <p:nvPr/>
      </p:nvGrpSpPr>
      <p:grpSpPr>
        <a:xfrm>
          <a:off x="0" y="0"/>
          <a:ext cx="0" cy="0"/>
          <a:chOff x="0" y="0"/>
          <a:chExt cx="0" cy="0"/>
        </a:xfrm>
      </p:grpSpPr>
      <p:sp>
        <p:nvSpPr>
          <p:cNvPr id="626" name="Google Shape;626;g40a120c017_0_197: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The example in the slide demonstrates overloaded constructors: there are three overloaded constructors, which vary based on the no of arguments.  </a:t>
            </a:r>
            <a:endParaRPr/>
          </a:p>
        </p:txBody>
      </p:sp>
      <p:sp>
        <p:nvSpPr>
          <p:cNvPr id="627" name="Google Shape;627;g40a120c017_0_197: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3 - </a:t>
            </a:r>
            <a:fld id="{00000000-1234-1234-1234-123412341234}" type="slidenum">
              <a:rPr lang="en-US" sz="1100" b="1" i="0" u="none">
                <a:solidFill>
                  <a:srgbClr val="000000"/>
                </a:solidFill>
                <a:latin typeface="Arial"/>
                <a:ea typeface="Arial"/>
                <a:cs typeface="Arial"/>
                <a:sym typeface="Arial"/>
              </a:rPr>
              <a:t>75</a:t>
            </a:fld>
            <a:endParaRPr/>
          </a:p>
        </p:txBody>
      </p:sp>
      <p:sp>
        <p:nvSpPr>
          <p:cNvPr id="628" name="Google Shape;628;g40a120c017_0_197: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126363168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3"/>
        <p:cNvGrpSpPr/>
        <p:nvPr/>
      </p:nvGrpSpPr>
      <p:grpSpPr>
        <a:xfrm>
          <a:off x="0" y="0"/>
          <a:ext cx="0" cy="0"/>
          <a:chOff x="0" y="0"/>
          <a:chExt cx="0" cy="0"/>
        </a:xfrm>
      </p:grpSpPr>
      <p:sp>
        <p:nvSpPr>
          <p:cNvPr id="634" name="Google Shape;634;g40a120c017_0_203: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35" name="Google Shape;635;g40a120c017_0_203: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None/>
            </a:pPr>
            <a:endParaRPr sz="1800" b="0" i="0" u="none" strike="noStrike" cap="none"/>
          </a:p>
        </p:txBody>
      </p:sp>
      <p:sp>
        <p:nvSpPr>
          <p:cNvPr id="636" name="Google Shape;636;g40a120c017_0_203: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3 - </a:t>
            </a:r>
            <a:fld id="{00000000-1234-1234-1234-123412341234}" type="slidenum">
              <a:rPr lang="en-US" sz="1100" b="1" i="0" u="none">
                <a:solidFill>
                  <a:srgbClr val="000000"/>
                </a:solidFill>
                <a:latin typeface="Arial"/>
                <a:ea typeface="Arial"/>
                <a:cs typeface="Arial"/>
                <a:sym typeface="Arial"/>
              </a:rPr>
              <a:t>76</a:t>
            </a:fld>
            <a:endParaRPr/>
          </a:p>
        </p:txBody>
      </p:sp>
    </p:spTree>
    <p:extLst>
      <p:ext uri="{BB962C8B-B14F-4D97-AF65-F5344CB8AC3E}">
        <p14:creationId xmlns:p14="http://schemas.microsoft.com/office/powerpoint/2010/main" val="218406056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9"/>
        <p:cNvGrpSpPr/>
        <p:nvPr/>
      </p:nvGrpSpPr>
      <p:grpSpPr>
        <a:xfrm>
          <a:off x="0" y="0"/>
          <a:ext cx="0" cy="0"/>
          <a:chOff x="0" y="0"/>
          <a:chExt cx="0" cy="0"/>
        </a:xfrm>
      </p:grpSpPr>
      <p:sp>
        <p:nvSpPr>
          <p:cNvPr id="690" name="Google Shape;690;g40a120c017_0_257: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91" name="Google Shape;691;g40a120c017_0_257: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None/>
            </a:pPr>
            <a:endParaRPr sz="1800" b="0" i="0" u="none" strike="noStrike" cap="none"/>
          </a:p>
        </p:txBody>
      </p:sp>
      <p:sp>
        <p:nvSpPr>
          <p:cNvPr id="692" name="Google Shape;692;g40a120c017_0_257: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3 - </a:t>
            </a:r>
            <a:fld id="{00000000-1234-1234-1234-123412341234}" type="slidenum">
              <a:rPr lang="en-US" sz="1100" b="1" i="0" u="none">
                <a:solidFill>
                  <a:srgbClr val="000000"/>
                </a:solidFill>
                <a:latin typeface="Arial"/>
                <a:ea typeface="Arial"/>
                <a:cs typeface="Arial"/>
                <a:sym typeface="Arial"/>
              </a:rPr>
              <a:t>77</a:t>
            </a:fld>
            <a:endParaRPr/>
          </a:p>
        </p:txBody>
      </p:sp>
    </p:spTree>
    <p:extLst>
      <p:ext uri="{BB962C8B-B14F-4D97-AF65-F5344CB8AC3E}">
        <p14:creationId xmlns:p14="http://schemas.microsoft.com/office/powerpoint/2010/main" val="371123710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8"/>
        <p:cNvGrpSpPr/>
        <p:nvPr/>
      </p:nvGrpSpPr>
      <p:grpSpPr>
        <a:xfrm>
          <a:off x="0" y="0"/>
          <a:ext cx="0" cy="0"/>
          <a:chOff x="0" y="0"/>
          <a:chExt cx="0" cy="0"/>
        </a:xfrm>
      </p:grpSpPr>
      <p:sp>
        <p:nvSpPr>
          <p:cNvPr id="699" name="Google Shape;699;g40a120c017_0_264: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00" name="Google Shape;700;g40a120c017_0_264: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None/>
            </a:pPr>
            <a:endParaRPr sz="1800" b="0" i="0" u="none" strike="noStrike" cap="none"/>
          </a:p>
        </p:txBody>
      </p:sp>
      <p:sp>
        <p:nvSpPr>
          <p:cNvPr id="701" name="Google Shape;701;g40a120c017_0_264: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3 - </a:t>
            </a:r>
            <a:fld id="{00000000-1234-1234-1234-123412341234}" type="slidenum">
              <a:rPr lang="en-US" sz="1100" b="1" i="0" u="none">
                <a:solidFill>
                  <a:srgbClr val="000000"/>
                </a:solidFill>
                <a:latin typeface="Arial"/>
                <a:ea typeface="Arial"/>
                <a:cs typeface="Arial"/>
                <a:sym typeface="Arial"/>
              </a:rPr>
              <a:t>78</a:t>
            </a:fld>
            <a:endParaRPr/>
          </a:p>
        </p:txBody>
      </p:sp>
    </p:spTree>
    <p:extLst>
      <p:ext uri="{BB962C8B-B14F-4D97-AF65-F5344CB8AC3E}">
        <p14:creationId xmlns:p14="http://schemas.microsoft.com/office/powerpoint/2010/main" val="3707011568"/>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7"/>
        <p:cNvGrpSpPr/>
        <p:nvPr/>
      </p:nvGrpSpPr>
      <p:grpSpPr>
        <a:xfrm>
          <a:off x="0" y="0"/>
          <a:ext cx="0" cy="0"/>
          <a:chOff x="0" y="0"/>
          <a:chExt cx="0" cy="0"/>
        </a:xfrm>
      </p:grpSpPr>
      <p:sp>
        <p:nvSpPr>
          <p:cNvPr id="708" name="Google Shape;708;g40a120c017_0_271: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09" name="Google Shape;709;g40a120c017_0_271:notes"/>
          <p:cNvSpPr txBox="1">
            <a:spLocks noGrp="1"/>
          </p:cNvSpPr>
          <p:nvPr>
            <p:ph type="body" idx="1"/>
          </p:nvPr>
        </p:nvSpPr>
        <p:spPr>
          <a:xfrm>
            <a:off x="547687" y="5278437"/>
            <a:ext cx="5942100" cy="30987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Clr>
                <a:srgbClr val="0000FF"/>
              </a:buClr>
              <a:buSzPts val="1800"/>
              <a:buFont typeface="Arial"/>
              <a:buNone/>
            </a:pPr>
            <a:r>
              <a:rPr lang="en-US" sz="1800" b="0" i="0" u="none" strike="noStrike" cap="none">
                <a:solidFill>
                  <a:srgbClr val="0000FF"/>
                </a:solidFill>
              </a:rPr>
              <a:t>Answer: d</a:t>
            </a:r>
            <a:endParaRPr/>
          </a:p>
          <a:p>
            <a:pPr marL="342900" marR="0" lvl="1" indent="-114300" algn="l" rtl="0">
              <a:spcBef>
                <a:spcPts val="0"/>
              </a:spcBef>
              <a:spcAft>
                <a:spcPts val="0"/>
              </a:spcAft>
              <a:buClr>
                <a:srgbClr val="0000FF"/>
              </a:buClr>
              <a:buSzPts val="1800"/>
              <a:buFont typeface="Calibri"/>
              <a:buAutoNum type="alphaLcPeriod"/>
            </a:pPr>
            <a:r>
              <a:rPr lang="en-US" sz="1800" b="0" i="0" u="none" strike="noStrike" cap="none">
                <a:solidFill>
                  <a:srgbClr val="0000FF"/>
                </a:solidFill>
              </a:rPr>
              <a:t>Uses a lowercase first letter and a verb for a class name. Class names should be nouns with an initial uppercase letter.</a:t>
            </a:r>
            <a:endParaRPr sz="1800" b="0" i="0" u="none" strike="noStrike" cap="none">
              <a:solidFill>
                <a:srgbClr val="0000FF"/>
              </a:solidFill>
              <a:latin typeface="Courier New"/>
              <a:ea typeface="Courier New"/>
              <a:cs typeface="Courier New"/>
              <a:sym typeface="Courier New"/>
            </a:endParaRPr>
          </a:p>
          <a:p>
            <a:pPr marL="342900" marR="0" lvl="1" indent="-114300" algn="l" rtl="0">
              <a:spcBef>
                <a:spcPts val="0"/>
              </a:spcBef>
              <a:spcAft>
                <a:spcPts val="0"/>
              </a:spcAft>
              <a:buClr>
                <a:srgbClr val="0000FF"/>
              </a:buClr>
              <a:buSzPts val="1800"/>
              <a:buFont typeface="Calibri"/>
              <a:buAutoNum type="alphaLcPeriod"/>
            </a:pPr>
            <a:r>
              <a:rPr lang="en-US" sz="1800" b="0" i="0" u="none" strike="noStrike" cap="none">
                <a:solidFill>
                  <a:srgbClr val="0000FF"/>
                </a:solidFill>
              </a:rPr>
              <a:t>Is a method name with its first letter uppercase, rather than lower camel case (with the first letter lowercase and the first letter of each name element in uppercase). In addition, </a:t>
            </a:r>
            <a:r>
              <a:rPr lang="en-US" sz="1800" b="0" i="0" u="none" strike="noStrike" cap="none">
                <a:solidFill>
                  <a:srgbClr val="0000FF"/>
                </a:solidFill>
                <a:latin typeface="Courier New"/>
                <a:ea typeface="Courier New"/>
                <a:cs typeface="Courier New"/>
                <a:sym typeface="Courier New"/>
              </a:rPr>
              <a:t>Screencoord</a:t>
            </a:r>
            <a:r>
              <a:rPr lang="en-US" sz="1800" b="0" i="0" u="none" strike="noStrike" cap="none">
                <a:solidFill>
                  <a:srgbClr val="0000FF"/>
                </a:solidFill>
              </a:rPr>
              <a:t> sounds like a noun rather than a verb.</a:t>
            </a:r>
            <a:endParaRPr/>
          </a:p>
          <a:p>
            <a:pPr marL="342900" marR="0" lvl="1" indent="-114300" algn="l" rtl="0">
              <a:spcBef>
                <a:spcPts val="0"/>
              </a:spcBef>
              <a:spcAft>
                <a:spcPts val="0"/>
              </a:spcAft>
              <a:buClr>
                <a:srgbClr val="0000FF"/>
              </a:buClr>
              <a:buSzPts val="1800"/>
              <a:buFont typeface="Calibri"/>
              <a:buAutoNum type="alphaLcPeriod"/>
            </a:pPr>
            <a:r>
              <a:rPr lang="en-US" sz="1800" b="0" i="0" u="none" strike="noStrike" cap="none">
                <a:solidFill>
                  <a:srgbClr val="0000FF"/>
                </a:solidFill>
              </a:rPr>
              <a:t>The variable has not been declared </a:t>
            </a:r>
            <a:r>
              <a:rPr lang="en-US" sz="1800" b="1" i="0" u="none" strike="noStrike" cap="none">
                <a:solidFill>
                  <a:srgbClr val="0000FF"/>
                </a:solidFill>
              </a:rPr>
              <a:t>final</a:t>
            </a:r>
            <a:r>
              <a:rPr lang="en-US" sz="1800" b="0" i="0" u="none" strike="noStrike" cap="none">
                <a:solidFill>
                  <a:srgbClr val="0000FF"/>
                </a:solidFill>
              </a:rPr>
              <a:t> so it is not a constant so </a:t>
            </a:r>
            <a:r>
              <a:rPr lang="en-US" sz="1800" b="1" i="0" u="none" strike="noStrike" cap="none">
                <a:solidFill>
                  <a:srgbClr val="0000FF"/>
                </a:solidFill>
              </a:rPr>
              <a:t>should not be in uppercase</a:t>
            </a:r>
            <a:r>
              <a:rPr lang="en-US" sz="1800" b="0" i="0" u="none" strike="noStrike" cap="none">
                <a:solidFill>
                  <a:srgbClr val="0000FF"/>
                </a:solidFill>
              </a:rPr>
              <a:t>.</a:t>
            </a:r>
            <a:endParaRPr/>
          </a:p>
          <a:p>
            <a:pPr marL="342900" marR="0" lvl="1" indent="-114300" algn="l" rtl="0">
              <a:spcBef>
                <a:spcPts val="0"/>
              </a:spcBef>
              <a:spcAft>
                <a:spcPts val="0"/>
              </a:spcAft>
              <a:buClr>
                <a:srgbClr val="0000FF"/>
              </a:buClr>
              <a:buSzPts val="1800"/>
              <a:buFont typeface="Calibri"/>
              <a:buAutoNum type="alphaLcPeriod"/>
            </a:pPr>
            <a:r>
              <a:rPr lang="en-US" sz="1800" b="0" i="0" u="none" strike="noStrike" cap="none">
                <a:solidFill>
                  <a:srgbClr val="0000FF"/>
                </a:solidFill>
              </a:rPr>
              <a:t>Follows the Java naming convention. It clearly identifies its intent and will calculate the offset between the two coordinates passed as arguments.</a:t>
            </a:r>
            <a:endParaRPr/>
          </a:p>
        </p:txBody>
      </p:sp>
      <p:sp>
        <p:nvSpPr>
          <p:cNvPr id="710" name="Google Shape;710;g40a120c017_0_271: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3 - </a:t>
            </a:r>
            <a:fld id="{00000000-1234-1234-1234-123412341234}" type="slidenum">
              <a:rPr lang="en-US" sz="1100" b="1" i="0" u="none">
                <a:solidFill>
                  <a:srgbClr val="000000"/>
                </a:solidFill>
                <a:latin typeface="Arial"/>
                <a:ea typeface="Arial"/>
                <a:cs typeface="Arial"/>
                <a:sym typeface="Arial"/>
              </a:rPr>
              <a:t>79</a:t>
            </a:fld>
            <a:endParaRPr/>
          </a:p>
        </p:txBody>
      </p:sp>
    </p:spTree>
    <p:extLst>
      <p:ext uri="{BB962C8B-B14F-4D97-AF65-F5344CB8AC3E}">
        <p14:creationId xmlns:p14="http://schemas.microsoft.com/office/powerpoint/2010/main" val="419881917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5"/>
        <p:cNvGrpSpPr/>
        <p:nvPr/>
      </p:nvGrpSpPr>
      <p:grpSpPr>
        <a:xfrm>
          <a:off x="0" y="0"/>
          <a:ext cx="0" cy="0"/>
          <a:chOff x="0" y="0"/>
          <a:chExt cx="0" cy="0"/>
        </a:xfrm>
      </p:grpSpPr>
      <p:sp>
        <p:nvSpPr>
          <p:cNvPr id="716" name="Google Shape;716;g40a120c017_0_277: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17" name="Google Shape;717;g40a120c017_0_277:notes"/>
          <p:cNvSpPr txBox="1">
            <a:spLocks noGrp="1"/>
          </p:cNvSpPr>
          <p:nvPr>
            <p:ph type="body" idx="1"/>
          </p:nvPr>
        </p:nvSpPr>
        <p:spPr>
          <a:xfrm>
            <a:off x="547687" y="5278437"/>
            <a:ext cx="5942100" cy="30987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Clr>
                <a:srgbClr val="0000FF"/>
              </a:buClr>
              <a:buSzPts val="1800"/>
              <a:buFont typeface="Arial"/>
              <a:buNone/>
            </a:pPr>
            <a:r>
              <a:rPr lang="en-US" sz="1800" b="0" i="0" u="none" strike="noStrike" cap="none">
                <a:solidFill>
                  <a:srgbClr val="0000FF"/>
                </a:solidFill>
              </a:rPr>
              <a:t>Answer: a, b, d</a:t>
            </a:r>
            <a:endParaRPr/>
          </a:p>
          <a:p>
            <a:pPr marL="0" marR="0" lvl="1" indent="0" algn="l" rtl="0">
              <a:spcBef>
                <a:spcPts val="0"/>
              </a:spcBef>
              <a:spcAft>
                <a:spcPts val="0"/>
              </a:spcAft>
              <a:buClr>
                <a:srgbClr val="0000FF"/>
              </a:buClr>
              <a:buSzPts val="1800"/>
              <a:buFont typeface="Arial"/>
              <a:buNone/>
            </a:pPr>
            <a:r>
              <a:rPr lang="en-US" sz="1800" b="1" i="0" u="none" strike="noStrike" cap="none">
                <a:solidFill>
                  <a:srgbClr val="0000FF"/>
                </a:solidFill>
              </a:rPr>
              <a:t>“Immutable” </a:t>
            </a:r>
            <a:r>
              <a:rPr lang="en-US" sz="1800" b="0" i="0" u="none" strike="noStrike" cap="none">
                <a:solidFill>
                  <a:srgbClr val="0000FF"/>
                </a:solidFill>
              </a:rPr>
              <a:t>simply means that the object cannot be changed after it is created. Making the fields </a:t>
            </a:r>
            <a:r>
              <a:rPr lang="en-US" sz="1800" b="0" i="0" u="none" strike="noStrike" cap="none">
                <a:solidFill>
                  <a:srgbClr val="0000FF"/>
                </a:solidFill>
                <a:latin typeface="Courier New"/>
                <a:ea typeface="Courier New"/>
                <a:cs typeface="Courier New"/>
                <a:sym typeface="Courier New"/>
              </a:rPr>
              <a:t>private</a:t>
            </a:r>
            <a:r>
              <a:rPr lang="en-US" sz="1800" b="0" i="0" u="none" strike="noStrike" cap="none">
                <a:solidFill>
                  <a:srgbClr val="0000FF"/>
                </a:solidFill>
              </a:rPr>
              <a:t> prevents access from outside the class. Removing the setter methods prevents changes. Adding the constructor allows the object to be built for the first time with values. The </a:t>
            </a:r>
            <a:r>
              <a:rPr lang="en-US" sz="1800" b="0" i="0" u="none" strike="noStrike" cap="none">
                <a:solidFill>
                  <a:srgbClr val="0000FF"/>
                </a:solidFill>
                <a:latin typeface="Courier New"/>
                <a:ea typeface="Courier New"/>
                <a:cs typeface="Courier New"/>
                <a:sym typeface="Courier New"/>
              </a:rPr>
              <a:t>getStockValue</a:t>
            </a:r>
            <a:r>
              <a:rPr lang="en-US" sz="1800" b="0" i="0" u="none" strike="noStrike" cap="none">
                <a:solidFill>
                  <a:srgbClr val="0000FF"/>
                </a:solidFill>
              </a:rPr>
              <a:t> method does not change any of the fields of the object, so it does not need to be removed.</a:t>
            </a:r>
            <a:endParaRPr/>
          </a:p>
        </p:txBody>
      </p:sp>
      <p:sp>
        <p:nvSpPr>
          <p:cNvPr id="718" name="Google Shape;718;g40a120c017_0_277: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3 - </a:t>
            </a:r>
            <a:fld id="{00000000-1234-1234-1234-123412341234}" type="slidenum">
              <a:rPr lang="en-US" sz="1100" b="1" i="0" u="none">
                <a:solidFill>
                  <a:srgbClr val="000000"/>
                </a:solidFill>
                <a:latin typeface="Arial"/>
                <a:ea typeface="Arial"/>
                <a:cs typeface="Arial"/>
                <a:sym typeface="Arial"/>
              </a:rPr>
              <a:t>80</a:t>
            </a:fld>
            <a:endParaRPr/>
          </a:p>
        </p:txBody>
      </p:sp>
    </p:spTree>
    <p:extLst>
      <p:ext uri="{BB962C8B-B14F-4D97-AF65-F5344CB8AC3E}">
        <p14:creationId xmlns:p14="http://schemas.microsoft.com/office/powerpoint/2010/main" val="3612745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p:cNvSpPr>
            <a:spLocks noGrp="1" noRot="1" noChangeAspect="1" noTextEdit="1"/>
          </p:cNvSpPr>
          <p:nvPr>
            <p:ph type="sldImg"/>
          </p:nvPr>
        </p:nvSpPr>
        <p:spPr>
          <a:xfrm>
            <a:off x="477838" y="463550"/>
            <a:ext cx="6035675" cy="4525963"/>
          </a:xfrm>
          <a:ln/>
        </p:spPr>
      </p:sp>
      <p:sp>
        <p:nvSpPr>
          <p:cNvPr id="3277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
              <a:t>Platform-Independent Programs</a:t>
            </a:r>
          </a:p>
          <a:p>
            <a:pPr lvl="1" eaLnBrk="1" hangingPunct="1"/>
            <a:r>
              <a:rPr lang="en-US" altLang=""/>
              <a:t>Java technology applications are written in the Java programming language and compiled to Java bytecode. Bytecode is executed on the Java platform. The software that provides you with a runnable Java platform is called a Java Runtime Environment (JRE). A compiler, included in the Java SE Development Kit (JDK), is used to convert Java source code to Java bytecode.</a:t>
            </a:r>
          </a:p>
        </p:txBody>
      </p:sp>
      <p:sp>
        <p:nvSpPr>
          <p:cNvPr id="32772" name="Footer Placeholder 7"/>
          <p:cNvSpPr>
            <a:spLocks noGrp="1"/>
          </p:cNvSpPr>
          <p:nvPr>
            <p:ph type="ftr" sz="quarter" idx="4"/>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it-IT" altLang=""/>
              <a:t>Java SE 8 Programming   1 - </a:t>
            </a:r>
            <a:fld id="{8EBDD1ED-218F-46B6-9A64-FCCFFCBB7C63}" type="slidenum">
              <a:rPr lang="en-US" altLang="" smtClean="0"/>
              <a:pPr eaLnBrk="1" hangingPunct="1"/>
              <a:t>9</a:t>
            </a:fld>
            <a:endParaRPr lang="en-US" altLang=""/>
          </a:p>
        </p:txBody>
      </p:sp>
    </p:spTree>
    <p:extLst>
      <p:ext uri="{BB962C8B-B14F-4D97-AF65-F5344CB8AC3E}">
        <p14:creationId xmlns:p14="http://schemas.microsoft.com/office/powerpoint/2010/main" val="388217664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4"/>
        <p:cNvGrpSpPr/>
        <p:nvPr/>
      </p:nvGrpSpPr>
      <p:grpSpPr>
        <a:xfrm>
          <a:off x="0" y="0"/>
          <a:ext cx="0" cy="0"/>
          <a:chOff x="0" y="0"/>
          <a:chExt cx="0" cy="0"/>
        </a:xfrm>
      </p:grpSpPr>
      <p:sp>
        <p:nvSpPr>
          <p:cNvPr id="725" name="Google Shape;725;g40a120c017_0_317: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26" name="Google Shape;726;g40a120c017_0_317: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None/>
            </a:pPr>
            <a:endParaRPr sz="1800" b="0" i="0" u="none" strike="noStrike" cap="none"/>
          </a:p>
        </p:txBody>
      </p:sp>
    </p:spTree>
    <p:extLst>
      <p:ext uri="{BB962C8B-B14F-4D97-AF65-F5344CB8AC3E}">
        <p14:creationId xmlns:p14="http://schemas.microsoft.com/office/powerpoint/2010/main" val="46155236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9"/>
        <p:cNvGrpSpPr/>
        <p:nvPr/>
      </p:nvGrpSpPr>
      <p:grpSpPr>
        <a:xfrm>
          <a:off x="0" y="0"/>
          <a:ext cx="0" cy="0"/>
          <a:chOff x="0" y="0"/>
          <a:chExt cx="0" cy="0"/>
        </a:xfrm>
      </p:grpSpPr>
      <p:sp>
        <p:nvSpPr>
          <p:cNvPr id="730" name="Google Shape;730;g40a120c017_0_321: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31" name="Google Shape;731;g40a120c017_0_321: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None/>
            </a:pPr>
            <a:endParaRPr sz="1800" b="0" i="0" u="none" strike="noStrike" cap="none"/>
          </a:p>
        </p:txBody>
      </p:sp>
      <p:sp>
        <p:nvSpPr>
          <p:cNvPr id="732" name="Google Shape;732;g40a120c017_0_321: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strike="noStrike" cap="none">
                <a:solidFill>
                  <a:srgbClr val="000000"/>
                </a:solidFill>
                <a:latin typeface="Arial"/>
                <a:ea typeface="Arial"/>
                <a:cs typeface="Arial"/>
                <a:sym typeface="Arial"/>
              </a:rPr>
              <a:t>Java SE 8 Programming   4 - </a:t>
            </a:r>
            <a:fld id="{00000000-1234-1234-1234-123412341234}" type="slidenum">
              <a:rPr lang="en-US" sz="1100" b="1" i="0" u="none" strike="noStrike" cap="none">
                <a:solidFill>
                  <a:srgbClr val="000000"/>
                </a:solidFill>
                <a:latin typeface="Arial"/>
                <a:ea typeface="Arial"/>
                <a:cs typeface="Arial"/>
                <a:sym typeface="Arial"/>
              </a:rPr>
              <a:t>82</a:t>
            </a:fld>
            <a:endParaRPr/>
          </a:p>
        </p:txBody>
      </p:sp>
    </p:spTree>
    <p:extLst>
      <p:ext uri="{BB962C8B-B14F-4D97-AF65-F5344CB8AC3E}">
        <p14:creationId xmlns:p14="http://schemas.microsoft.com/office/powerpoint/2010/main" val="99881652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8"/>
        <p:cNvGrpSpPr/>
        <p:nvPr/>
      </p:nvGrpSpPr>
      <p:grpSpPr>
        <a:xfrm>
          <a:off x="0" y="0"/>
          <a:ext cx="0" cy="0"/>
          <a:chOff x="0" y="0"/>
          <a:chExt cx="0" cy="0"/>
        </a:xfrm>
      </p:grpSpPr>
      <p:sp>
        <p:nvSpPr>
          <p:cNvPr id="739" name="Google Shape;739;g40a120c017_0_328: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40" name="Google Shape;740;g40a120c017_0_328: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The table in the slide illustrates access to a field or method marked with the access modifier in the left column.</a:t>
            </a:r>
            <a:endParaRPr/>
          </a:p>
          <a:p>
            <a:pPr marL="0" marR="0" lvl="1" indent="0" algn="l" rtl="0">
              <a:spcBef>
                <a:spcPts val="0"/>
              </a:spcBef>
              <a:spcAft>
                <a:spcPts val="0"/>
              </a:spcAft>
              <a:buSzPts val="1800"/>
              <a:buFont typeface="Arial"/>
              <a:buNone/>
            </a:pPr>
            <a:r>
              <a:rPr lang="en-US" sz="1800" b="0" i="0" u="none" strike="noStrike" cap="none"/>
              <a:t>The access modifier keywords shown in this table are </a:t>
            </a:r>
            <a:r>
              <a:rPr lang="en-US" sz="1800" b="0" i="0" u="none" strike="noStrike" cap="none">
                <a:latin typeface="Courier New"/>
                <a:ea typeface="Courier New"/>
                <a:cs typeface="Courier New"/>
                <a:sym typeface="Courier New"/>
              </a:rPr>
              <a:t>private</a:t>
            </a:r>
            <a:r>
              <a:rPr lang="en-US" sz="1800" b="0" i="0" u="none" strike="noStrike" cap="none"/>
              <a:t>, </a:t>
            </a:r>
            <a:r>
              <a:rPr lang="en-US" sz="1800" b="0" i="0" u="none" strike="noStrike" cap="none">
                <a:latin typeface="Courier New"/>
                <a:ea typeface="Courier New"/>
                <a:cs typeface="Courier New"/>
                <a:sym typeface="Courier New"/>
              </a:rPr>
              <a:t>protected</a:t>
            </a:r>
            <a:r>
              <a:rPr lang="en-US" sz="1800" b="0" i="0" u="none" strike="noStrike" cap="none"/>
              <a:t>, and </a:t>
            </a:r>
            <a:r>
              <a:rPr lang="en-US" sz="1800" b="0" i="0" u="none" strike="noStrike" cap="none">
                <a:latin typeface="Courier New"/>
                <a:ea typeface="Courier New"/>
                <a:cs typeface="Courier New"/>
                <a:sym typeface="Courier New"/>
              </a:rPr>
              <a:t>public</a:t>
            </a:r>
            <a:r>
              <a:rPr lang="en-US" sz="1800" b="0" i="0" u="none" strike="noStrike" cap="none"/>
              <a:t>. </a:t>
            </a:r>
            <a:endParaRPr/>
          </a:p>
          <a:p>
            <a:pPr marL="0" marR="0" lvl="1" indent="0" algn="l" rtl="0">
              <a:spcBef>
                <a:spcPts val="0"/>
              </a:spcBef>
              <a:spcAft>
                <a:spcPts val="0"/>
              </a:spcAft>
              <a:buSzPts val="1800"/>
              <a:buFont typeface="Arial"/>
              <a:buNone/>
            </a:pPr>
            <a:r>
              <a:rPr lang="en-US" sz="1800" b="0" i="0" u="none" strike="noStrike" cap="none"/>
              <a:t>When a keyword is absent, the </a:t>
            </a:r>
            <a:r>
              <a:rPr lang="en-US" sz="1800" b="1" i="1" u="none" strike="noStrike" cap="none"/>
              <a:t>default</a:t>
            </a:r>
            <a:r>
              <a:rPr lang="en-US" sz="1800" b="1" i="0" u="none" strike="noStrike" cap="none"/>
              <a:t>  </a:t>
            </a:r>
            <a:r>
              <a:rPr lang="en-US" sz="1800" b="0" i="0" u="none" strike="noStrike" cap="none"/>
              <a:t>access modifier is applied.</a:t>
            </a:r>
            <a:endParaRPr/>
          </a:p>
          <a:p>
            <a:pPr marL="0" marR="0" lvl="1" indent="0" algn="l" rtl="0">
              <a:spcBef>
                <a:spcPts val="0"/>
              </a:spcBef>
              <a:spcAft>
                <a:spcPts val="0"/>
              </a:spcAft>
              <a:buSzPts val="1800"/>
              <a:buFont typeface="Courier New"/>
              <a:buNone/>
            </a:pPr>
            <a:r>
              <a:rPr lang="en-US" sz="1800" b="1" i="0" u="none" strike="noStrike" cap="none">
                <a:latin typeface="Courier New"/>
                <a:ea typeface="Courier New"/>
                <a:cs typeface="Courier New"/>
                <a:sym typeface="Courier New"/>
              </a:rPr>
              <a:t>private</a:t>
            </a:r>
            <a:r>
              <a:rPr lang="en-US" sz="1800" b="0" i="0" u="none" strike="noStrike" cap="none"/>
              <a:t>:</a:t>
            </a:r>
            <a:r>
              <a:rPr lang="en-US" sz="1800" b="1" i="0" u="none" strike="noStrike" cap="none"/>
              <a:t> </a:t>
            </a:r>
            <a:r>
              <a:rPr lang="en-US" sz="1800" b="0" i="0" u="none" strike="noStrike" cap="none"/>
              <a:t>Provides the greatest control over access to fields and methods. With </a:t>
            </a:r>
            <a:r>
              <a:rPr lang="en-US" sz="1800" b="0" i="0" u="none" strike="noStrike" cap="none">
                <a:latin typeface="Courier New"/>
                <a:ea typeface="Courier New"/>
                <a:cs typeface="Courier New"/>
                <a:sym typeface="Courier New"/>
              </a:rPr>
              <a:t>private</a:t>
            </a:r>
            <a:r>
              <a:rPr lang="en-US" sz="1800" b="0" i="0" u="none" strike="noStrike" cap="none"/>
              <a:t>, a data field or method can be accessed only within the same Java class.</a:t>
            </a:r>
            <a:endParaRPr/>
          </a:p>
          <a:p>
            <a:pPr marL="0" marR="0" lvl="1" indent="0" algn="l" rtl="0">
              <a:spcBef>
                <a:spcPts val="0"/>
              </a:spcBef>
              <a:spcAft>
                <a:spcPts val="0"/>
              </a:spcAft>
              <a:buSzPts val="1800"/>
              <a:buFont typeface="Courier New"/>
              <a:buNone/>
            </a:pPr>
            <a:r>
              <a:rPr lang="en-US" sz="1800" b="1" i="0" u="none" strike="noStrike" cap="none">
                <a:latin typeface="Courier New"/>
                <a:ea typeface="Courier New"/>
                <a:cs typeface="Courier New"/>
                <a:sym typeface="Courier New"/>
              </a:rPr>
              <a:t>default</a:t>
            </a:r>
            <a:r>
              <a:rPr lang="en-US" sz="1800" b="0" i="0" u="none" strike="noStrike" cap="none"/>
              <a:t>: Also called package level access. With default, a data field or method can be accessed within the same class or package. A default class cannot be subclassed outside its package. </a:t>
            </a:r>
            <a:endParaRPr/>
          </a:p>
          <a:p>
            <a:pPr marL="0" marR="0" lvl="1" indent="0" algn="l" rtl="0">
              <a:spcBef>
                <a:spcPts val="0"/>
              </a:spcBef>
              <a:spcAft>
                <a:spcPts val="0"/>
              </a:spcAft>
              <a:buSzPts val="1800"/>
              <a:buFont typeface="Courier New"/>
              <a:buNone/>
            </a:pPr>
            <a:r>
              <a:rPr lang="en-US" sz="1800" b="1" i="0" u="none" strike="noStrike" cap="none">
                <a:latin typeface="Courier New"/>
                <a:ea typeface="Courier New"/>
                <a:cs typeface="Courier New"/>
                <a:sym typeface="Courier New"/>
              </a:rPr>
              <a:t>protected</a:t>
            </a:r>
            <a:r>
              <a:rPr lang="en-US" sz="1800" b="0" i="0" u="none" strike="noStrike" cap="none"/>
              <a:t>: Provides access within the package and subclass. Fields and methods that use </a:t>
            </a:r>
            <a:r>
              <a:rPr lang="en-US" sz="1800" b="0" i="0" u="none" strike="noStrike" cap="none">
                <a:latin typeface="Courier New"/>
                <a:ea typeface="Courier New"/>
                <a:cs typeface="Courier New"/>
                <a:sym typeface="Courier New"/>
              </a:rPr>
              <a:t>protected</a:t>
            </a:r>
            <a:r>
              <a:rPr lang="en-US" sz="1800" b="0" i="0" u="none" strike="noStrike" cap="none"/>
              <a:t> are said to be “subclass-friendly.” Protected access is extended to subclasses that reside in a package different from the class that owns the protected feature. As a result, </a:t>
            </a:r>
            <a:r>
              <a:rPr lang="en-US" sz="1800" b="0" i="0" u="none" strike="noStrike" cap="none">
                <a:latin typeface="Courier New"/>
                <a:ea typeface="Courier New"/>
                <a:cs typeface="Courier New"/>
                <a:sym typeface="Courier New"/>
              </a:rPr>
              <a:t>protected</a:t>
            </a:r>
            <a:r>
              <a:rPr lang="en-US" sz="1800" b="0" i="0" u="none" strike="noStrike" cap="none"/>
              <a:t> fields or methods are actually more accessible than those marked with default access control. </a:t>
            </a:r>
            <a:endParaRPr/>
          </a:p>
          <a:p>
            <a:pPr marL="0" marR="0" lvl="1" indent="0" algn="l" rtl="0">
              <a:spcBef>
                <a:spcPts val="0"/>
              </a:spcBef>
              <a:spcAft>
                <a:spcPts val="0"/>
              </a:spcAft>
              <a:buSzPts val="1800"/>
              <a:buFont typeface="Courier New"/>
              <a:buNone/>
            </a:pPr>
            <a:r>
              <a:rPr lang="en-US" sz="1800" b="1" i="0" u="none" strike="noStrike" cap="none">
                <a:latin typeface="Courier New"/>
                <a:ea typeface="Courier New"/>
                <a:cs typeface="Courier New"/>
                <a:sym typeface="Courier New"/>
              </a:rPr>
              <a:t>public</a:t>
            </a:r>
            <a:r>
              <a:rPr lang="en-US" sz="1800" b="0" i="0" u="none" strike="noStrike" cap="none"/>
              <a:t>: Provides the greatest access to fields and methods, making them accessible anywhere: in the class, package, subclasses, and any other class.</a:t>
            </a:r>
            <a:endParaRPr/>
          </a:p>
          <a:p>
            <a:pPr marL="0" marR="0" lvl="0" indent="0" algn="l" rtl="0">
              <a:spcBef>
                <a:spcPts val="0"/>
              </a:spcBef>
              <a:spcAft>
                <a:spcPts val="0"/>
              </a:spcAft>
              <a:buNone/>
            </a:pPr>
            <a:endParaRPr sz="1800" b="0" i="0" u="none" strike="noStrike" cap="none"/>
          </a:p>
        </p:txBody>
      </p:sp>
      <p:sp>
        <p:nvSpPr>
          <p:cNvPr id="741" name="Google Shape;741;g40a120c017_0_328: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strike="noStrike" cap="none">
                <a:solidFill>
                  <a:srgbClr val="000000"/>
                </a:solidFill>
                <a:latin typeface="Arial"/>
                <a:ea typeface="Arial"/>
                <a:cs typeface="Arial"/>
                <a:sym typeface="Arial"/>
              </a:rPr>
              <a:t>Java SE 8 Programming   4 - </a:t>
            </a:r>
            <a:fld id="{00000000-1234-1234-1234-123412341234}" type="slidenum">
              <a:rPr lang="en-US" sz="1100" b="1" i="0" u="none" strike="noStrike" cap="none">
                <a:solidFill>
                  <a:srgbClr val="000000"/>
                </a:solidFill>
                <a:latin typeface="Arial"/>
                <a:ea typeface="Arial"/>
                <a:cs typeface="Arial"/>
                <a:sym typeface="Arial"/>
              </a:rPr>
              <a:t>83</a:t>
            </a:fld>
            <a:endParaRPr/>
          </a:p>
        </p:txBody>
      </p:sp>
    </p:spTree>
    <p:extLst>
      <p:ext uri="{BB962C8B-B14F-4D97-AF65-F5344CB8AC3E}">
        <p14:creationId xmlns:p14="http://schemas.microsoft.com/office/powerpoint/2010/main" val="4279124745"/>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7"/>
        <p:cNvGrpSpPr/>
        <p:nvPr/>
      </p:nvGrpSpPr>
      <p:grpSpPr>
        <a:xfrm>
          <a:off x="0" y="0"/>
          <a:ext cx="0" cy="0"/>
          <a:chOff x="0" y="0"/>
          <a:chExt cx="0" cy="0"/>
        </a:xfrm>
      </p:grpSpPr>
      <p:sp>
        <p:nvSpPr>
          <p:cNvPr id="748" name="Google Shape;748;g40a120c017_0_335: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49" name="Google Shape;749;g40a120c017_0_335: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In this example, there are two classes in two packages. Class </a:t>
            </a:r>
            <a:r>
              <a:rPr lang="en-US" sz="1800" b="0" i="0" u="none" strike="noStrike" cap="none">
                <a:latin typeface="Courier New"/>
                <a:ea typeface="Courier New"/>
                <a:cs typeface="Courier New"/>
                <a:sym typeface="Courier New"/>
              </a:rPr>
              <a:t>Foo</a:t>
            </a:r>
            <a:r>
              <a:rPr lang="en-US" sz="1800" b="0" i="0" u="none" strike="noStrike" cap="none"/>
              <a:t> is in the package </a:t>
            </a:r>
            <a:r>
              <a:rPr lang="en-US" sz="1800" b="0" i="0" u="none" strike="noStrike" cap="none">
                <a:latin typeface="Courier New"/>
                <a:ea typeface="Courier New"/>
                <a:cs typeface="Courier New"/>
                <a:sym typeface="Courier New"/>
              </a:rPr>
              <a:t>demo</a:t>
            </a:r>
            <a:r>
              <a:rPr lang="en-US" sz="1800" b="0" i="0" u="none" strike="noStrike" cap="none"/>
              <a:t>, and declares a data field called </a:t>
            </a:r>
            <a:r>
              <a:rPr lang="en-US" sz="1800" b="0" i="0" u="none" strike="noStrike" cap="none">
                <a:latin typeface="Courier New"/>
                <a:ea typeface="Courier New"/>
                <a:cs typeface="Courier New"/>
                <a:sym typeface="Courier New"/>
              </a:rPr>
              <a:t>result</a:t>
            </a:r>
            <a:r>
              <a:rPr lang="en-US" sz="1800" b="0" i="0" u="none" strike="noStrike" cap="none"/>
              <a:t> with a </a:t>
            </a:r>
            <a:r>
              <a:rPr lang="en-US" sz="1800" b="0" i="0" u="none" strike="noStrike" cap="none">
                <a:latin typeface="Courier New"/>
                <a:ea typeface="Courier New"/>
                <a:cs typeface="Courier New"/>
                <a:sym typeface="Courier New"/>
              </a:rPr>
              <a:t>protected</a:t>
            </a:r>
            <a:r>
              <a:rPr lang="en-US" sz="1800" b="0" i="0" u="none" strike="noStrike" cap="none"/>
              <a:t> access modifier.</a:t>
            </a:r>
            <a:endParaRPr/>
          </a:p>
          <a:p>
            <a:pPr marL="0" marR="0" lvl="1" indent="0" algn="l" rtl="0">
              <a:spcBef>
                <a:spcPts val="0"/>
              </a:spcBef>
              <a:spcAft>
                <a:spcPts val="0"/>
              </a:spcAft>
              <a:buSzPts val="1800"/>
              <a:buFont typeface="Arial"/>
              <a:buNone/>
            </a:pPr>
            <a:r>
              <a:rPr lang="en-US" sz="1800" b="0" i="0" u="none" strike="noStrike" cap="none"/>
              <a:t>In the class </a:t>
            </a:r>
            <a:r>
              <a:rPr lang="en-US" sz="1800" b="0" i="0" u="none" strike="noStrike" cap="none">
                <a:latin typeface="Courier New"/>
                <a:ea typeface="Courier New"/>
                <a:cs typeface="Courier New"/>
                <a:sym typeface="Courier New"/>
              </a:rPr>
              <a:t>Bar</a:t>
            </a:r>
            <a:r>
              <a:rPr lang="en-US" sz="1800" b="0" i="0" u="none" strike="noStrike" cap="none"/>
              <a:t>, which extends </a:t>
            </a:r>
            <a:r>
              <a:rPr lang="en-US" sz="1800" b="0" i="0" u="none" strike="noStrike" cap="none">
                <a:latin typeface="Courier New"/>
                <a:ea typeface="Courier New"/>
                <a:cs typeface="Courier New"/>
                <a:sym typeface="Courier New"/>
              </a:rPr>
              <a:t>Foo</a:t>
            </a:r>
            <a:r>
              <a:rPr lang="en-US" sz="1800" b="0" i="0" u="none" strike="noStrike" cap="none"/>
              <a:t>, there is a method, </a:t>
            </a:r>
            <a:r>
              <a:rPr lang="en-US" sz="1800" b="0" i="0" u="none" strike="noStrike" cap="none">
                <a:latin typeface="Courier New"/>
                <a:ea typeface="Courier New"/>
                <a:cs typeface="Courier New"/>
                <a:sym typeface="Courier New"/>
              </a:rPr>
              <a:t>reportSum</a:t>
            </a:r>
            <a:r>
              <a:rPr lang="en-US" sz="1800" b="0" i="0" u="none" strike="noStrike" cap="none"/>
              <a:t>, that adds the value of </a:t>
            </a:r>
            <a:r>
              <a:rPr lang="en-US" sz="1800" b="0" i="0" u="none" strike="noStrike" cap="none">
                <a:latin typeface="Courier New"/>
                <a:ea typeface="Courier New"/>
                <a:cs typeface="Courier New"/>
                <a:sym typeface="Courier New"/>
              </a:rPr>
              <a:t>result</a:t>
            </a:r>
            <a:r>
              <a:rPr lang="en-US" sz="1800" b="0" i="0" u="none" strike="noStrike" cap="none"/>
              <a:t> to </a:t>
            </a:r>
            <a:r>
              <a:rPr lang="en-US" sz="1800" b="0" i="0" u="none" strike="noStrike" cap="none">
                <a:latin typeface="Courier New"/>
                <a:ea typeface="Courier New"/>
                <a:cs typeface="Courier New"/>
                <a:sym typeface="Courier New"/>
              </a:rPr>
              <a:t>sum</a:t>
            </a:r>
            <a:r>
              <a:rPr lang="en-US" sz="1800" b="0" i="0" u="none" strike="noStrike" cap="none"/>
              <a:t>. The method then attempts to add the value of </a:t>
            </a:r>
            <a:r>
              <a:rPr lang="en-US" sz="1800" b="0" i="0" u="none" strike="noStrike" cap="none">
                <a:latin typeface="Courier New"/>
                <a:ea typeface="Courier New"/>
                <a:cs typeface="Courier New"/>
                <a:sym typeface="Courier New"/>
              </a:rPr>
              <a:t>num</a:t>
            </a:r>
            <a:r>
              <a:rPr lang="en-US" sz="1800" b="0" i="0" u="none" strike="noStrike" cap="none"/>
              <a:t> to sum. The field </a:t>
            </a:r>
            <a:r>
              <a:rPr lang="en-US" sz="1800" b="0" i="0" u="none" strike="noStrike" cap="none">
                <a:latin typeface="Courier New"/>
                <a:ea typeface="Courier New"/>
                <a:cs typeface="Courier New"/>
                <a:sym typeface="Courier New"/>
              </a:rPr>
              <a:t>num </a:t>
            </a:r>
            <a:r>
              <a:rPr lang="en-US" sz="1800" b="0" i="0" u="none" strike="noStrike" cap="none"/>
              <a:t>is declared using the default modifier, and this generates a compiler error. Why?</a:t>
            </a:r>
            <a:endParaRPr/>
          </a:p>
          <a:p>
            <a:pPr marL="0" marR="0" lvl="1" indent="0" algn="l" rtl="0">
              <a:spcBef>
                <a:spcPts val="0"/>
              </a:spcBef>
              <a:spcAft>
                <a:spcPts val="0"/>
              </a:spcAft>
              <a:buSzPts val="1800"/>
              <a:buFont typeface="Arial"/>
              <a:buNone/>
            </a:pPr>
            <a:r>
              <a:rPr lang="en-US" sz="1800" b="1" i="0" u="none" strike="noStrike" cap="none"/>
              <a:t>Answer: </a:t>
            </a:r>
            <a:r>
              <a:rPr lang="en-US" sz="1800" b="0" i="0" u="none" strike="noStrike" cap="none"/>
              <a:t>The field </a:t>
            </a:r>
            <a:r>
              <a:rPr lang="en-US" sz="1800" b="0" i="0" u="none" strike="noStrike" cap="none">
                <a:latin typeface="Courier New"/>
                <a:ea typeface="Courier New"/>
                <a:cs typeface="Courier New"/>
                <a:sym typeface="Courier New"/>
              </a:rPr>
              <a:t>result</a:t>
            </a:r>
            <a:r>
              <a:rPr lang="en-US" sz="1800" b="0" i="0" u="none" strike="noStrike" cap="none"/>
              <a:t>, declared as a </a:t>
            </a:r>
            <a:r>
              <a:rPr lang="en-US" sz="1800" b="0" i="0" u="none" strike="noStrike" cap="none">
                <a:latin typeface="Courier New"/>
                <a:ea typeface="Courier New"/>
                <a:cs typeface="Courier New"/>
                <a:sym typeface="Courier New"/>
              </a:rPr>
              <a:t>protected</a:t>
            </a:r>
            <a:r>
              <a:rPr lang="en-US" sz="1800" b="0" i="0" u="none" strike="noStrike" cap="none"/>
              <a:t> field, is available to all subclasses―even those in a different package. The field </a:t>
            </a:r>
            <a:r>
              <a:rPr lang="en-US" sz="1800" b="0" i="0" u="none" strike="noStrike" cap="none">
                <a:latin typeface="Courier New"/>
                <a:ea typeface="Courier New"/>
                <a:cs typeface="Courier New"/>
                <a:sym typeface="Courier New"/>
              </a:rPr>
              <a:t>num</a:t>
            </a:r>
            <a:r>
              <a:rPr lang="en-US" sz="1800" b="0" i="0" u="none" strike="noStrike" cap="none"/>
              <a:t> is declared as using default access and is only available to classes and subclasses declared in the same package.</a:t>
            </a:r>
            <a:endParaRPr/>
          </a:p>
          <a:p>
            <a:pPr marL="0" marR="0" lvl="1" indent="0" algn="l" rtl="0">
              <a:spcBef>
                <a:spcPts val="0"/>
              </a:spcBef>
              <a:spcAft>
                <a:spcPts val="0"/>
              </a:spcAft>
              <a:buSzPts val="1800"/>
              <a:buFont typeface="Arial"/>
              <a:buNone/>
            </a:pPr>
            <a:r>
              <a:rPr lang="en-US" sz="1800" b="0" i="0" u="none" strike="noStrike" cap="none"/>
              <a:t>This example is from the </a:t>
            </a:r>
            <a:r>
              <a:rPr lang="en-US" sz="1800" b="0" i="0" u="none" strike="noStrike" cap="none">
                <a:latin typeface="Courier New"/>
                <a:ea typeface="Courier New"/>
                <a:cs typeface="Courier New"/>
                <a:sym typeface="Courier New"/>
              </a:rPr>
              <a:t>JavaAccessExample</a:t>
            </a:r>
            <a:r>
              <a:rPr lang="en-US" sz="1800" b="0" i="0" u="none" strike="noStrike" cap="none"/>
              <a:t> project.</a:t>
            </a:r>
            <a:endParaRPr/>
          </a:p>
        </p:txBody>
      </p:sp>
      <p:sp>
        <p:nvSpPr>
          <p:cNvPr id="750" name="Google Shape;750;g40a120c017_0_335: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4 - </a:t>
            </a:r>
            <a:fld id="{00000000-1234-1234-1234-123412341234}" type="slidenum">
              <a:rPr lang="en-US" sz="1100" b="1" i="0" u="none">
                <a:solidFill>
                  <a:srgbClr val="000000"/>
                </a:solidFill>
                <a:latin typeface="Arial"/>
                <a:ea typeface="Arial"/>
                <a:cs typeface="Arial"/>
                <a:sym typeface="Arial"/>
              </a:rPr>
              <a:t>84</a:t>
            </a:fld>
            <a:endParaRPr/>
          </a:p>
        </p:txBody>
      </p:sp>
    </p:spTree>
    <p:extLst>
      <p:ext uri="{BB962C8B-B14F-4D97-AF65-F5344CB8AC3E}">
        <p14:creationId xmlns:p14="http://schemas.microsoft.com/office/powerpoint/2010/main" val="178535482"/>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1"/>
        <p:cNvGrpSpPr/>
        <p:nvPr/>
      </p:nvGrpSpPr>
      <p:grpSpPr>
        <a:xfrm>
          <a:off x="0" y="0"/>
          <a:ext cx="0" cy="0"/>
          <a:chOff x="0" y="0"/>
          <a:chExt cx="0" cy="0"/>
        </a:xfrm>
      </p:grpSpPr>
      <p:sp>
        <p:nvSpPr>
          <p:cNvPr id="762" name="Google Shape;762;g40a120c017_0_347: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63" name="Google Shape;763;g40a120c017_0_347: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A slightly modified version of the example using the </a:t>
            </a:r>
            <a:r>
              <a:rPr lang="en-US" sz="1800" b="0" i="0" u="none" strike="noStrike" cap="none">
                <a:latin typeface="Courier New"/>
                <a:ea typeface="Courier New"/>
                <a:cs typeface="Courier New"/>
                <a:sym typeface="Courier New"/>
              </a:rPr>
              <a:t>protected</a:t>
            </a:r>
            <a:r>
              <a:rPr lang="en-US" sz="1800" b="0" i="0" u="none" strike="noStrike" cap="none"/>
              <a:t> keyword is shown in the slide. If the idea is to limit access of the field result to classes within the package and the subclasses (package-protected), you should make the access explicit by defining a method purposefully written for package and subclass-level access.</a:t>
            </a:r>
            <a:endParaRPr/>
          </a:p>
        </p:txBody>
      </p:sp>
      <p:sp>
        <p:nvSpPr>
          <p:cNvPr id="764" name="Google Shape;764;g40a120c017_0_347: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4 - </a:t>
            </a:r>
            <a:fld id="{00000000-1234-1234-1234-123412341234}" type="slidenum">
              <a:rPr lang="en-US" sz="1100" b="1" i="0" u="none">
                <a:solidFill>
                  <a:srgbClr val="000000"/>
                </a:solidFill>
                <a:latin typeface="Arial"/>
                <a:ea typeface="Arial"/>
                <a:cs typeface="Arial"/>
                <a:sym typeface="Arial"/>
              </a:rPr>
              <a:t>85</a:t>
            </a:fld>
            <a:endParaRPr/>
          </a:p>
        </p:txBody>
      </p:sp>
    </p:spTree>
    <p:extLst>
      <p:ext uri="{BB962C8B-B14F-4D97-AF65-F5344CB8AC3E}">
        <p14:creationId xmlns:p14="http://schemas.microsoft.com/office/powerpoint/2010/main" val="2321099708"/>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1"/>
        <p:cNvGrpSpPr/>
        <p:nvPr/>
      </p:nvGrpSpPr>
      <p:grpSpPr>
        <a:xfrm>
          <a:off x="0" y="0"/>
          <a:ext cx="0" cy="0"/>
          <a:chOff x="0" y="0"/>
          <a:chExt cx="0" cy="0"/>
        </a:xfrm>
      </p:grpSpPr>
      <p:sp>
        <p:nvSpPr>
          <p:cNvPr id="772" name="Google Shape;772;g40a120c017_0_355:notes"/>
          <p:cNvSpPr txBox="1">
            <a:spLocks noGrp="1"/>
          </p:cNvSpPr>
          <p:nvPr>
            <p:ph type="body" idx="1"/>
          </p:nvPr>
        </p:nvSpPr>
        <p:spPr>
          <a:xfrm>
            <a:off x="547687" y="5278437"/>
            <a:ext cx="5942100" cy="3198900"/>
          </a:xfrm>
          <a:prstGeom prst="rect">
            <a:avLst/>
          </a:prstGeom>
        </p:spPr>
        <p:txBody>
          <a:bodyPr spcFirstLastPara="1" wrap="square" lIns="12900" tIns="12900" rIns="12900" bIns="12900" anchor="t" anchorCtr="0">
            <a:noAutofit/>
          </a:bodyPr>
          <a:lstStyle/>
          <a:p>
            <a:pPr marL="0" lvl="0" indent="0" algn="l" rtl="0">
              <a:spcBef>
                <a:spcPts val="0"/>
              </a:spcBef>
              <a:spcAft>
                <a:spcPts val="0"/>
              </a:spcAft>
              <a:buNone/>
            </a:pPr>
            <a:endParaRPr/>
          </a:p>
        </p:txBody>
      </p:sp>
      <p:sp>
        <p:nvSpPr>
          <p:cNvPr id="773" name="Google Shape;773;g40a120c017_0_355: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10359458"/>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9"/>
        <p:cNvGrpSpPr/>
        <p:nvPr/>
      </p:nvGrpSpPr>
      <p:grpSpPr>
        <a:xfrm>
          <a:off x="0" y="0"/>
          <a:ext cx="0" cy="0"/>
          <a:chOff x="0" y="0"/>
          <a:chExt cx="0" cy="0"/>
        </a:xfrm>
      </p:grpSpPr>
      <p:sp>
        <p:nvSpPr>
          <p:cNvPr id="780" name="Google Shape;780;g40a120c017_0_361: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81" name="Google Shape;781;g40a120c017_0_361: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Although the </a:t>
            </a:r>
            <a:r>
              <a:rPr lang="en-US" sz="1800" b="0" i="0" u="none" strike="noStrike" cap="none">
                <a:latin typeface="Courier New"/>
                <a:ea typeface="Courier New"/>
                <a:cs typeface="Courier New"/>
                <a:sym typeface="Courier New"/>
              </a:rPr>
              <a:t>Employee</a:t>
            </a:r>
            <a:r>
              <a:rPr lang="en-US" sz="1800" b="0" i="0" u="none" strike="noStrike" cap="none"/>
              <a:t> class has getters to return values for a print statement, it might be nice to have a utility method to get specific details about the employee. Consider a method added to the </a:t>
            </a:r>
            <a:r>
              <a:rPr lang="en-US" sz="1800" b="0" i="0" u="none" strike="noStrike" cap="none">
                <a:latin typeface="Courier New"/>
                <a:ea typeface="Courier New"/>
                <a:cs typeface="Courier New"/>
                <a:sym typeface="Courier New"/>
              </a:rPr>
              <a:t>Employee</a:t>
            </a:r>
            <a:r>
              <a:rPr lang="en-US" sz="1800" b="0" i="0" u="none" strike="noStrike" cap="none"/>
              <a:t> class to print details about the </a:t>
            </a:r>
            <a:r>
              <a:rPr lang="en-US" sz="1800" b="0" i="0" u="none" strike="noStrike" cap="none">
                <a:latin typeface="Courier New"/>
                <a:ea typeface="Courier New"/>
                <a:cs typeface="Courier New"/>
                <a:sym typeface="Courier New"/>
              </a:rPr>
              <a:t>Employee</a:t>
            </a:r>
            <a:r>
              <a:rPr lang="en-US" sz="1800" b="0" i="0" u="none" strike="noStrike" cap="none"/>
              <a:t> object.</a:t>
            </a:r>
            <a:endParaRPr/>
          </a:p>
          <a:p>
            <a:pPr marL="0" marR="0" lvl="1" indent="0" algn="l" rtl="0">
              <a:spcBef>
                <a:spcPts val="0"/>
              </a:spcBef>
              <a:spcAft>
                <a:spcPts val="0"/>
              </a:spcAft>
              <a:buSzPts val="1800"/>
              <a:buFont typeface="Arial"/>
              <a:buNone/>
            </a:pPr>
            <a:r>
              <a:rPr lang="en-US" sz="1800" b="0" i="0" u="none" strike="noStrike" cap="none"/>
              <a:t>In addition to adding fields or methods to a subclass, you can also modify or change the existing behavior of a method of the parent (superclass).</a:t>
            </a:r>
            <a:endParaRPr/>
          </a:p>
          <a:p>
            <a:pPr marL="0" marR="0" lvl="1" indent="0" algn="l" rtl="0">
              <a:spcBef>
                <a:spcPts val="0"/>
              </a:spcBef>
              <a:spcAft>
                <a:spcPts val="0"/>
              </a:spcAft>
              <a:buSzPts val="1800"/>
              <a:buFont typeface="Arial"/>
              <a:buNone/>
            </a:pPr>
            <a:r>
              <a:rPr lang="en-US" sz="1800" b="0" i="0" u="none" strike="noStrike" cap="none"/>
              <a:t>You may want to specialize this method to describe a </a:t>
            </a:r>
            <a:r>
              <a:rPr lang="en-US" sz="1800" b="0" i="0" u="none" strike="noStrike" cap="none">
                <a:latin typeface="Courier New"/>
                <a:ea typeface="Courier New"/>
                <a:cs typeface="Courier New"/>
                <a:sym typeface="Courier New"/>
              </a:rPr>
              <a:t>Manager</a:t>
            </a:r>
            <a:r>
              <a:rPr lang="en-US" sz="1800" b="0" i="0" u="none" strike="noStrike" cap="none"/>
              <a:t> object.</a:t>
            </a:r>
            <a:endParaRPr/>
          </a:p>
          <a:p>
            <a:pPr marL="0" marR="0" lvl="0" indent="0" algn="l" rtl="0">
              <a:spcBef>
                <a:spcPts val="0"/>
              </a:spcBef>
              <a:spcAft>
                <a:spcPts val="0"/>
              </a:spcAft>
              <a:buNone/>
            </a:pPr>
            <a:endParaRPr sz="1800" b="0" i="0" u="none" strike="noStrike" cap="none"/>
          </a:p>
        </p:txBody>
      </p:sp>
      <p:sp>
        <p:nvSpPr>
          <p:cNvPr id="782" name="Google Shape;782;g40a120c017_0_361: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4 - </a:t>
            </a:r>
            <a:fld id="{00000000-1234-1234-1234-123412341234}" type="slidenum">
              <a:rPr lang="en-US" sz="1100" b="1" i="0" u="none">
                <a:solidFill>
                  <a:srgbClr val="000000"/>
                </a:solidFill>
                <a:latin typeface="Arial"/>
                <a:ea typeface="Arial"/>
                <a:cs typeface="Arial"/>
                <a:sym typeface="Arial"/>
              </a:rPr>
              <a:t>87</a:t>
            </a:fld>
            <a:endParaRPr/>
          </a:p>
        </p:txBody>
      </p:sp>
    </p:spTree>
    <p:extLst>
      <p:ext uri="{BB962C8B-B14F-4D97-AF65-F5344CB8AC3E}">
        <p14:creationId xmlns:p14="http://schemas.microsoft.com/office/powerpoint/2010/main" val="1538895721"/>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8"/>
        <p:cNvGrpSpPr/>
        <p:nvPr/>
      </p:nvGrpSpPr>
      <p:grpSpPr>
        <a:xfrm>
          <a:off x="0" y="0"/>
          <a:ext cx="0" cy="0"/>
          <a:chOff x="0" y="0"/>
          <a:chExt cx="0" cy="0"/>
        </a:xfrm>
      </p:grpSpPr>
      <p:sp>
        <p:nvSpPr>
          <p:cNvPr id="789" name="Google Shape;789;g40a120c017_0_368: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90" name="Google Shape;790;g40a120c017_0_368: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When a method is overridden, it replaces the method in the superclass (parent) class.</a:t>
            </a:r>
            <a:endParaRPr/>
          </a:p>
          <a:p>
            <a:pPr marL="0" marR="0" lvl="1" indent="0" algn="l" rtl="0">
              <a:spcBef>
                <a:spcPts val="0"/>
              </a:spcBef>
              <a:spcAft>
                <a:spcPts val="0"/>
              </a:spcAft>
              <a:buSzPts val="1800"/>
              <a:buFont typeface="Arial"/>
              <a:buNone/>
            </a:pPr>
            <a:r>
              <a:rPr lang="en-US" sz="1800" b="0" i="0" u="none" strike="noStrike" cap="none"/>
              <a:t>This method is called for any </a:t>
            </a:r>
            <a:r>
              <a:rPr lang="en-US" sz="1800" b="0" i="0" u="none" strike="noStrike" cap="none">
                <a:latin typeface="Courier New"/>
                <a:ea typeface="Courier New"/>
                <a:cs typeface="Courier New"/>
                <a:sym typeface="Courier New"/>
              </a:rPr>
              <a:t>Manager</a:t>
            </a:r>
            <a:r>
              <a:rPr lang="en-US" sz="1800" b="0" i="0" u="none" strike="noStrike" cap="none"/>
              <a:t> instance.</a:t>
            </a:r>
            <a:endParaRPr/>
          </a:p>
          <a:p>
            <a:pPr marL="0" marR="0" lvl="1" indent="0" algn="l" rtl="0">
              <a:spcBef>
                <a:spcPts val="0"/>
              </a:spcBef>
              <a:spcAft>
                <a:spcPts val="0"/>
              </a:spcAft>
              <a:buSzPts val="1800"/>
              <a:buFont typeface="Arial"/>
              <a:buNone/>
            </a:pPr>
            <a:r>
              <a:rPr lang="en-US" sz="1800" b="0" i="0" u="none" strike="noStrike" cap="none"/>
              <a:t>A call of the form </a:t>
            </a:r>
            <a:r>
              <a:rPr lang="en-US" sz="1800" b="0" i="0" u="none" strike="noStrike" cap="none">
                <a:latin typeface="Courier New"/>
                <a:ea typeface="Courier New"/>
                <a:cs typeface="Courier New"/>
                <a:sym typeface="Courier New"/>
              </a:rPr>
              <a:t>super.getDetails()</a:t>
            </a:r>
            <a:r>
              <a:rPr lang="en-US" sz="1800" b="0" i="0" u="none" strike="noStrike" cap="none"/>
              <a:t> invokes the </a:t>
            </a:r>
            <a:r>
              <a:rPr lang="en-US" sz="1800" b="0" i="0" u="none" strike="noStrike" cap="none">
                <a:latin typeface="Courier New"/>
                <a:ea typeface="Courier New"/>
                <a:cs typeface="Courier New"/>
                <a:sym typeface="Courier New"/>
              </a:rPr>
              <a:t>getDetails</a:t>
            </a:r>
            <a:r>
              <a:rPr lang="en-US" sz="1800" b="0" i="0" u="none" strike="noStrike" cap="none"/>
              <a:t> method of the parent class.</a:t>
            </a:r>
            <a:endParaRPr/>
          </a:p>
          <a:p>
            <a:pPr marL="0" marR="0" lvl="1" indent="0" algn="l" rtl="0">
              <a:spcBef>
                <a:spcPts val="0"/>
              </a:spcBef>
              <a:spcAft>
                <a:spcPts val="0"/>
              </a:spcAft>
              <a:buSzPts val="1800"/>
              <a:buFont typeface="Arial"/>
              <a:buNone/>
            </a:pPr>
            <a:r>
              <a:rPr lang="en-US" sz="1800" b="1" i="0" u="none" strike="noStrike" cap="none"/>
              <a:t>Note:</a:t>
            </a:r>
            <a:r>
              <a:rPr lang="en-US" sz="1800" b="0" i="0" u="none" strike="noStrike" cap="none"/>
              <a:t> If, for example, a class declares two public methods with the same name, and a subclass overrides one of them, the subclass still inherits the other method.</a:t>
            </a:r>
            <a:endParaRPr/>
          </a:p>
          <a:p>
            <a:pPr marL="0" marR="0" lvl="0" indent="0" algn="l" rtl="0">
              <a:spcBef>
                <a:spcPts val="0"/>
              </a:spcBef>
              <a:spcAft>
                <a:spcPts val="0"/>
              </a:spcAft>
              <a:buNone/>
            </a:pPr>
            <a:endParaRPr sz="1800" b="0" i="0" u="none" strike="noStrike" cap="none"/>
          </a:p>
        </p:txBody>
      </p:sp>
      <p:sp>
        <p:nvSpPr>
          <p:cNvPr id="791" name="Google Shape;791;g40a120c017_0_368: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4 - </a:t>
            </a:r>
            <a:fld id="{00000000-1234-1234-1234-123412341234}" type="slidenum">
              <a:rPr lang="en-US" sz="1100" b="1" i="0" u="none">
                <a:solidFill>
                  <a:srgbClr val="000000"/>
                </a:solidFill>
                <a:latin typeface="Arial"/>
                <a:ea typeface="Arial"/>
                <a:cs typeface="Arial"/>
                <a:sym typeface="Arial"/>
              </a:rPr>
              <a:t>88</a:t>
            </a:fld>
            <a:endParaRPr/>
          </a:p>
        </p:txBody>
      </p:sp>
    </p:spTree>
    <p:extLst>
      <p:ext uri="{BB962C8B-B14F-4D97-AF65-F5344CB8AC3E}">
        <p14:creationId xmlns:p14="http://schemas.microsoft.com/office/powerpoint/2010/main" val="3762476964"/>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8"/>
        <p:cNvGrpSpPr/>
        <p:nvPr/>
      </p:nvGrpSpPr>
      <p:grpSpPr>
        <a:xfrm>
          <a:off x="0" y="0"/>
          <a:ext cx="0" cy="0"/>
          <a:chOff x="0" y="0"/>
          <a:chExt cx="0" cy="0"/>
        </a:xfrm>
      </p:grpSpPr>
      <p:sp>
        <p:nvSpPr>
          <p:cNvPr id="799" name="Google Shape;799;g40a120c017_0_376: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00" name="Google Shape;800;g40a120c017_0_376: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During run time, the Java Virtual Machine invokes the </a:t>
            </a:r>
            <a:r>
              <a:rPr lang="en-US" sz="1800" b="0" i="0" u="none" strike="noStrike" cap="none">
                <a:latin typeface="Courier New"/>
                <a:ea typeface="Courier New"/>
                <a:cs typeface="Courier New"/>
                <a:sym typeface="Courier New"/>
              </a:rPr>
              <a:t>getDetails</a:t>
            </a:r>
            <a:r>
              <a:rPr lang="en-US" sz="1800" b="0" i="0" u="none" strike="noStrike" cap="none"/>
              <a:t> method of the appropriate class. If you comment out the </a:t>
            </a:r>
            <a:r>
              <a:rPr lang="en-US" sz="1800" b="0" i="0" u="none" strike="noStrike" cap="none">
                <a:latin typeface="Courier New"/>
                <a:ea typeface="Courier New"/>
                <a:cs typeface="Courier New"/>
                <a:sym typeface="Courier New"/>
              </a:rPr>
              <a:t>getDetails</a:t>
            </a:r>
            <a:r>
              <a:rPr lang="en-US" sz="1800" b="0" i="0" u="none" strike="noStrike" cap="none"/>
              <a:t> method in the </a:t>
            </a:r>
            <a:r>
              <a:rPr lang="en-US" sz="1800" b="0" i="0" u="none" strike="noStrike" cap="none">
                <a:latin typeface="Courier New"/>
                <a:ea typeface="Courier New"/>
                <a:cs typeface="Courier New"/>
                <a:sym typeface="Courier New"/>
              </a:rPr>
              <a:t>Manager</a:t>
            </a:r>
            <a:r>
              <a:rPr lang="en-US" sz="1800" b="0" i="0" u="none" strike="noStrike" cap="none"/>
              <a:t> class shown in the previous slide, what happens when </a:t>
            </a:r>
            <a:r>
              <a:rPr lang="en-US" sz="1800" b="0" i="0" u="none" strike="noStrike" cap="none">
                <a:latin typeface="Courier New"/>
                <a:ea typeface="Courier New"/>
                <a:cs typeface="Courier New"/>
                <a:sym typeface="Courier New"/>
              </a:rPr>
              <a:t>m.getDetails()</a:t>
            </a:r>
            <a:r>
              <a:rPr lang="en-US" sz="1800" b="0" i="0" u="none" strike="noStrike" cap="none"/>
              <a:t>is invoked?</a:t>
            </a:r>
            <a:endParaRPr/>
          </a:p>
          <a:p>
            <a:pPr marL="0" marR="0" lvl="1" indent="0" algn="l" rtl="0">
              <a:spcBef>
                <a:spcPts val="0"/>
              </a:spcBef>
              <a:spcAft>
                <a:spcPts val="0"/>
              </a:spcAft>
              <a:buSzPts val="1800"/>
              <a:buFont typeface="Arial"/>
              <a:buNone/>
            </a:pPr>
            <a:r>
              <a:rPr lang="en-US" sz="1800" b="1" i="0" u="none" strike="noStrike" cap="none"/>
              <a:t>Answer: </a:t>
            </a:r>
            <a:r>
              <a:rPr lang="en-US" sz="1800" b="0" i="0" u="none" strike="noStrike" cap="none"/>
              <a:t>Recall that methods are inherited from the parent class. So, at run time, the </a:t>
            </a:r>
            <a:r>
              <a:rPr lang="en-US" sz="1800" b="0" i="0" u="none" strike="noStrike" cap="none">
                <a:latin typeface="Courier New"/>
                <a:ea typeface="Courier New"/>
                <a:cs typeface="Courier New"/>
                <a:sym typeface="Courier New"/>
              </a:rPr>
              <a:t>getDetails</a:t>
            </a:r>
            <a:r>
              <a:rPr lang="en-US" sz="1800" b="0" i="0" u="none" strike="noStrike" cap="none"/>
              <a:t> method of the parent class (</a:t>
            </a:r>
            <a:r>
              <a:rPr lang="en-US" sz="1800" b="0" i="0" u="none" strike="noStrike" cap="none">
                <a:latin typeface="Courier New"/>
                <a:ea typeface="Courier New"/>
                <a:cs typeface="Courier New"/>
                <a:sym typeface="Courier New"/>
              </a:rPr>
              <a:t>Employee</a:t>
            </a:r>
            <a:r>
              <a:rPr lang="en-US" sz="1800" b="0" i="0" u="none" strike="noStrike" cap="none"/>
              <a:t>) is executed.</a:t>
            </a:r>
            <a:endParaRPr/>
          </a:p>
        </p:txBody>
      </p:sp>
      <p:sp>
        <p:nvSpPr>
          <p:cNvPr id="801" name="Google Shape;801;g40a120c017_0_376: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4 - </a:t>
            </a:r>
            <a:fld id="{00000000-1234-1234-1234-123412341234}" type="slidenum">
              <a:rPr lang="en-US" sz="1100" b="1" i="0" u="none">
                <a:solidFill>
                  <a:srgbClr val="000000"/>
                </a:solidFill>
                <a:latin typeface="Arial"/>
                <a:ea typeface="Arial"/>
                <a:cs typeface="Arial"/>
                <a:sym typeface="Arial"/>
              </a:rPr>
              <a:t>89</a:t>
            </a:fld>
            <a:endParaRPr/>
          </a:p>
        </p:txBody>
      </p:sp>
    </p:spTree>
    <p:extLst>
      <p:ext uri="{BB962C8B-B14F-4D97-AF65-F5344CB8AC3E}">
        <p14:creationId xmlns:p14="http://schemas.microsoft.com/office/powerpoint/2010/main" val="1065329377"/>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8"/>
        <p:cNvGrpSpPr/>
        <p:nvPr/>
      </p:nvGrpSpPr>
      <p:grpSpPr>
        <a:xfrm>
          <a:off x="0" y="0"/>
          <a:ext cx="0" cy="0"/>
          <a:chOff x="0" y="0"/>
          <a:chExt cx="0" cy="0"/>
        </a:xfrm>
      </p:grpSpPr>
      <p:sp>
        <p:nvSpPr>
          <p:cNvPr id="809" name="Google Shape;809;g40a120c017_0_384: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10" name="Google Shape;810;g40a120c017_0_384: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SzPts val="1800"/>
              <a:buFont typeface="Arial"/>
              <a:buNone/>
            </a:pPr>
            <a:r>
              <a:rPr lang="en-US" sz="1800" b="0" i="0" u="none" strike="noStrike" cap="none"/>
              <a:t>Compiler Versus Runtime Behavior</a:t>
            </a:r>
            <a:endParaRPr/>
          </a:p>
          <a:p>
            <a:pPr marL="0" marR="0" lvl="1" indent="0" algn="l" rtl="0">
              <a:spcBef>
                <a:spcPts val="0"/>
              </a:spcBef>
              <a:spcAft>
                <a:spcPts val="0"/>
              </a:spcAft>
              <a:buSzPts val="1800"/>
              <a:buFont typeface="Arial"/>
              <a:buNone/>
            </a:pPr>
            <a:r>
              <a:rPr lang="en-US" sz="1800" b="0" i="0" u="none" strike="noStrike" cap="none"/>
              <a:t>The important thing to remember is the difference between the compiler (which checks that each method and field is accessible based on the strict definition of the class) and the behavior associated with an object determined at run time.</a:t>
            </a:r>
            <a:endParaRPr/>
          </a:p>
          <a:p>
            <a:pPr marL="0" marR="0" lvl="1" indent="0" algn="l" rtl="0">
              <a:spcBef>
                <a:spcPts val="0"/>
              </a:spcBef>
              <a:spcAft>
                <a:spcPts val="0"/>
              </a:spcAft>
              <a:buSzPts val="1800"/>
              <a:buFont typeface="Arial"/>
              <a:buNone/>
            </a:pPr>
            <a:r>
              <a:rPr lang="en-US" sz="1800" b="0" i="0" u="none" strike="noStrike" cap="none"/>
              <a:t>This distinction is an important and powerful aspect of polymorphism: The behavior of an object is determined by its runtime reference.</a:t>
            </a:r>
            <a:endParaRPr/>
          </a:p>
          <a:p>
            <a:pPr marL="0" marR="0" lvl="1" indent="0" algn="l" rtl="0">
              <a:spcBef>
                <a:spcPts val="0"/>
              </a:spcBef>
              <a:spcAft>
                <a:spcPts val="0"/>
              </a:spcAft>
              <a:buSzPts val="1800"/>
              <a:buFont typeface="Arial"/>
              <a:buNone/>
            </a:pPr>
            <a:r>
              <a:rPr lang="en-US" sz="1800" b="0" i="0" u="none" strike="noStrike" cap="none"/>
              <a:t>Because the object you created was a </a:t>
            </a:r>
            <a:r>
              <a:rPr lang="en-US" sz="1800" b="0" i="0" u="none" strike="noStrike" cap="none">
                <a:latin typeface="Courier New"/>
                <a:ea typeface="Courier New"/>
                <a:cs typeface="Courier New"/>
                <a:sym typeface="Courier New"/>
              </a:rPr>
              <a:t>Manager</a:t>
            </a:r>
            <a:r>
              <a:rPr lang="en-US" sz="1800" b="0" i="0" u="none" strike="noStrike" cap="none"/>
              <a:t> object, at runtime, when the </a:t>
            </a:r>
            <a:r>
              <a:rPr lang="en-US" sz="1800" b="0" i="0" u="none" strike="noStrike" cap="none">
                <a:latin typeface="Courier New"/>
                <a:ea typeface="Courier New"/>
                <a:cs typeface="Courier New"/>
                <a:sym typeface="Courier New"/>
              </a:rPr>
              <a:t>getDetails</a:t>
            </a:r>
            <a:r>
              <a:rPr lang="en-US" sz="1800" b="0" i="0" u="none" strike="noStrike" cap="none"/>
              <a:t> method was invoked, the runtime reference is to the </a:t>
            </a:r>
            <a:r>
              <a:rPr lang="en-US" sz="1800" b="0" i="0" u="none" strike="noStrike" cap="none">
                <a:latin typeface="Courier New"/>
                <a:ea typeface="Courier New"/>
                <a:cs typeface="Courier New"/>
                <a:sym typeface="Courier New"/>
              </a:rPr>
              <a:t>getDetails</a:t>
            </a:r>
            <a:r>
              <a:rPr lang="en-US" sz="1800" b="0" i="0" u="none" strike="noStrike" cap="none"/>
              <a:t> method of a </a:t>
            </a:r>
            <a:r>
              <a:rPr lang="en-US" sz="1800" b="0" i="0" u="none" strike="noStrike" cap="none">
                <a:latin typeface="Courier New"/>
                <a:ea typeface="Courier New"/>
                <a:cs typeface="Courier New"/>
                <a:sym typeface="Courier New"/>
              </a:rPr>
              <a:t>Manager</a:t>
            </a:r>
            <a:r>
              <a:rPr lang="en-US" sz="1800" b="0" i="0" u="none" strike="noStrike" cap="none"/>
              <a:t> class, even though the variable </a:t>
            </a:r>
            <a:r>
              <a:rPr lang="en-US" sz="1800" b="0" i="0" u="none" strike="noStrike" cap="none">
                <a:latin typeface="Courier New"/>
                <a:ea typeface="Courier New"/>
                <a:cs typeface="Courier New"/>
                <a:sym typeface="Courier New"/>
              </a:rPr>
              <a:t>e</a:t>
            </a:r>
            <a:r>
              <a:rPr lang="en-US" sz="1800" b="0" i="0" u="none" strike="noStrike" cap="none"/>
              <a:t> is of the type </a:t>
            </a:r>
            <a:r>
              <a:rPr lang="en-US" sz="1800" b="0" i="0" u="none" strike="noStrike" cap="none">
                <a:latin typeface="Courier New"/>
                <a:ea typeface="Courier New"/>
                <a:cs typeface="Courier New"/>
                <a:sym typeface="Courier New"/>
              </a:rPr>
              <a:t>Employee</a:t>
            </a:r>
            <a:r>
              <a:rPr lang="en-US" sz="1800" b="0" i="0" u="none" strike="noStrike" cap="none"/>
              <a:t>.</a:t>
            </a:r>
            <a:endParaRPr/>
          </a:p>
          <a:p>
            <a:pPr marL="0" marR="0" lvl="1" indent="0" algn="l" rtl="0">
              <a:spcBef>
                <a:spcPts val="0"/>
              </a:spcBef>
              <a:spcAft>
                <a:spcPts val="0"/>
              </a:spcAft>
              <a:buSzPts val="1800"/>
              <a:buFont typeface="Arial"/>
              <a:buNone/>
            </a:pPr>
            <a:r>
              <a:rPr lang="en-US" sz="1800" b="0" i="0" u="none" strike="noStrike" cap="none"/>
              <a:t>This behavior is referred to as </a:t>
            </a:r>
            <a:r>
              <a:rPr lang="en-US" sz="1800" b="0" i="1" u="none" strike="noStrike" cap="none"/>
              <a:t>virtual method invocation</a:t>
            </a:r>
            <a:r>
              <a:rPr lang="en-US" sz="1800" b="0" i="0" u="none" strike="noStrike" cap="none"/>
              <a:t>.</a:t>
            </a:r>
            <a:endParaRPr/>
          </a:p>
          <a:p>
            <a:pPr marL="0" marR="0" lvl="1" indent="0" algn="l" rtl="0">
              <a:spcBef>
                <a:spcPts val="0"/>
              </a:spcBef>
              <a:spcAft>
                <a:spcPts val="0"/>
              </a:spcAft>
              <a:buSzPts val="1800"/>
              <a:buFont typeface="Arial"/>
              <a:buNone/>
            </a:pPr>
            <a:r>
              <a:rPr lang="en-US" sz="1800" b="1" i="0" u="none" strike="noStrike" cap="none"/>
              <a:t>Note:</a:t>
            </a:r>
            <a:r>
              <a:rPr lang="en-US" sz="1800" b="0" i="0" u="none" strike="noStrike" cap="none"/>
              <a:t> If you are a C++ programmer, you get this behavior in C++ only if you mark the method by using the C++ keyword </a:t>
            </a:r>
            <a:r>
              <a:rPr lang="en-US" sz="1800" b="0" i="0" u="none" strike="noStrike" cap="none">
                <a:latin typeface="Courier New"/>
                <a:ea typeface="Courier New"/>
                <a:cs typeface="Courier New"/>
                <a:sym typeface="Courier New"/>
              </a:rPr>
              <a:t>virtual</a:t>
            </a:r>
            <a:r>
              <a:rPr lang="en-US" sz="1800" b="0" i="0" u="none" strike="noStrike" cap="none"/>
              <a:t>.</a:t>
            </a:r>
            <a:endParaRPr/>
          </a:p>
        </p:txBody>
      </p:sp>
      <p:sp>
        <p:nvSpPr>
          <p:cNvPr id="811" name="Google Shape;811;g40a120c017_0_384: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4 - </a:t>
            </a:r>
            <a:fld id="{00000000-1234-1234-1234-123412341234}" type="slidenum">
              <a:rPr lang="en-US" sz="1100" b="1" i="0" u="none">
                <a:solidFill>
                  <a:srgbClr val="000000"/>
                </a:solidFill>
                <a:latin typeface="Arial"/>
                <a:ea typeface="Arial"/>
                <a:cs typeface="Arial"/>
                <a:sym typeface="Arial"/>
              </a:rPr>
              <a:t>90</a:t>
            </a:fld>
            <a:endParaRPr/>
          </a:p>
        </p:txBody>
      </p:sp>
    </p:spTree>
    <p:extLst>
      <p:ext uri="{BB962C8B-B14F-4D97-AF65-F5344CB8AC3E}">
        <p14:creationId xmlns:p14="http://schemas.microsoft.com/office/powerpoint/2010/main" val="42002413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Slide Image Placeholder 1"/>
          <p:cNvSpPr>
            <a:spLocks noGrp="1" noRot="1" noChangeAspect="1" noTextEdit="1"/>
          </p:cNvSpPr>
          <p:nvPr>
            <p:ph type="sldImg"/>
          </p:nvPr>
        </p:nvSpPr>
        <p:spPr>
          <a:xfrm>
            <a:off x="477838" y="463550"/>
            <a:ext cx="6035675" cy="4525963"/>
          </a:xfrm>
          <a:ln/>
        </p:spPr>
      </p:sp>
      <p:sp>
        <p:nvSpPr>
          <p:cNvPr id="3379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
              <a:t>Identifying Java Technology Groups</a:t>
            </a:r>
          </a:p>
          <a:p>
            <a:pPr lvl="1" eaLnBrk="1" hangingPunct="1"/>
            <a:r>
              <a:rPr lang="en-US" altLang=""/>
              <a:t>Oracle provides a complete line of Java technology products ranging from kits that create Java technology programs to emulation (testing) environments for consumer devices, such as cellular phones. As indicated in the graphic, all Java technology products share the foundation of the Java language. Java technologies, such as the Java Virtual Machine, are included (in different forms) in three different groups of products, each designed to fulfill the needs of a particular target market. The figure illustrates the three Java technology product groups and their target device types. Among other Java technologies, each edition includes a Software Development Kit (SDK) that allows programmers to create, compile, and execute Java technology programs on a particular platform:</a:t>
            </a:r>
          </a:p>
          <a:p>
            <a:pPr lvl="2" eaLnBrk="1" hangingPunct="1"/>
            <a:r>
              <a:rPr lang="en-US" altLang="" b="1"/>
              <a:t>Java Platform, Standard Edition (Java SE):</a:t>
            </a:r>
            <a:r>
              <a:rPr lang="en-US" altLang=""/>
              <a:t> Develops applets and applications that run within web browsers and on desktop computers, respectively. For example, you can use the Java SE Software Development Kit (SDK) to create a word-processing program for a personal computer. You can also use the Java SE to create an application that runs in a browser.</a:t>
            </a:r>
          </a:p>
          <a:p>
            <a:pPr lvl="1" eaLnBrk="1" hangingPunct="1"/>
            <a:r>
              <a:rPr lang="en-US" altLang="" b="1"/>
              <a:t>Note:</a:t>
            </a:r>
            <a:r>
              <a:rPr lang="en-US" altLang=""/>
              <a:t> Applets and applications differ in several ways. Primarily, applets are launched inside a web browser, whereas applications are launched within an operating system. </a:t>
            </a:r>
          </a:p>
        </p:txBody>
      </p:sp>
      <p:sp>
        <p:nvSpPr>
          <p:cNvPr id="33796" name="Footer Placeholder 7"/>
          <p:cNvSpPr>
            <a:spLocks noGrp="1"/>
          </p:cNvSpPr>
          <p:nvPr>
            <p:ph type="ftr" sz="quarter" idx="4"/>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it-IT" altLang=""/>
              <a:t>Java SE 8 Programming   1 - </a:t>
            </a:r>
            <a:fld id="{ED305870-5D3C-4CCF-B6E2-FAC2C7589199}" type="slidenum">
              <a:rPr lang="en-US" altLang="" smtClean="0"/>
              <a:pPr eaLnBrk="1" hangingPunct="1"/>
              <a:t>10</a:t>
            </a:fld>
            <a:endParaRPr lang="en-US" altLang=""/>
          </a:p>
        </p:txBody>
      </p:sp>
    </p:spTree>
    <p:extLst>
      <p:ext uri="{BB962C8B-B14F-4D97-AF65-F5344CB8AC3E}">
        <p14:creationId xmlns:p14="http://schemas.microsoft.com/office/powerpoint/2010/main" val="1900107305"/>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8"/>
        <p:cNvGrpSpPr/>
        <p:nvPr/>
      </p:nvGrpSpPr>
      <p:grpSpPr>
        <a:xfrm>
          <a:off x="0" y="0"/>
          <a:ext cx="0" cy="0"/>
          <a:chOff x="0" y="0"/>
          <a:chExt cx="0" cy="0"/>
        </a:xfrm>
      </p:grpSpPr>
      <p:sp>
        <p:nvSpPr>
          <p:cNvPr id="819" name="Google Shape;819;g40a120c017_0_392: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20" name="Google Shape;820;g40a120c017_0_392: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To override a method, the name and the order of arguments must be identical.</a:t>
            </a:r>
            <a:endParaRPr/>
          </a:p>
          <a:p>
            <a:pPr marL="0" marR="0" lvl="1" indent="0" algn="l" rtl="0">
              <a:spcBef>
                <a:spcPts val="0"/>
              </a:spcBef>
              <a:spcAft>
                <a:spcPts val="0"/>
              </a:spcAft>
              <a:buSzPts val="1800"/>
              <a:buFont typeface="Arial"/>
              <a:buNone/>
            </a:pPr>
            <a:r>
              <a:rPr lang="en-US" sz="1800" b="0" i="0" u="none" strike="noStrike" cap="none"/>
              <a:t>By changing the access of the Manager </a:t>
            </a:r>
            <a:r>
              <a:rPr lang="en-US" sz="1800" b="0" i="0" u="none" strike="noStrike" cap="none">
                <a:latin typeface="Courier New"/>
                <a:ea typeface="Courier New"/>
                <a:cs typeface="Courier New"/>
                <a:sym typeface="Courier New"/>
              </a:rPr>
              <a:t>getDetails</a:t>
            </a:r>
            <a:r>
              <a:rPr lang="en-US" sz="1800" b="0" i="0" u="none" strike="noStrike" cap="none"/>
              <a:t> method to </a:t>
            </a:r>
            <a:r>
              <a:rPr lang="en-US" sz="1800" b="0" i="0" u="none" strike="noStrike" cap="none">
                <a:latin typeface="Courier New"/>
                <a:ea typeface="Courier New"/>
                <a:cs typeface="Courier New"/>
                <a:sym typeface="Courier New"/>
              </a:rPr>
              <a:t>private</a:t>
            </a:r>
            <a:r>
              <a:rPr lang="en-US" sz="1800" b="0" i="0" u="none" strike="noStrike" cap="none"/>
              <a:t>, the </a:t>
            </a:r>
            <a:r>
              <a:rPr lang="en-US" sz="1800" b="1" i="0" u="none" strike="noStrike" cap="none">
                <a:latin typeface="Courier New"/>
                <a:ea typeface="Courier New"/>
                <a:cs typeface="Courier New"/>
                <a:sym typeface="Courier New"/>
              </a:rPr>
              <a:t>BadManager</a:t>
            </a:r>
            <a:r>
              <a:rPr lang="en-US" sz="1800" b="1" i="0" u="none" strike="noStrike" cap="none"/>
              <a:t> class</a:t>
            </a:r>
            <a:r>
              <a:rPr lang="en-US" sz="1800" b="0" i="0" u="none" strike="noStrike" cap="none"/>
              <a:t> </a:t>
            </a:r>
            <a:r>
              <a:rPr lang="en-US" sz="1800" b="1" i="0" u="none" strike="noStrike" cap="none"/>
              <a:t>will not compile.</a:t>
            </a:r>
            <a:endParaRPr/>
          </a:p>
        </p:txBody>
      </p:sp>
      <p:sp>
        <p:nvSpPr>
          <p:cNvPr id="821" name="Google Shape;821;g40a120c017_0_392: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4 - </a:t>
            </a:r>
            <a:fld id="{00000000-1234-1234-1234-123412341234}" type="slidenum">
              <a:rPr lang="en-US" sz="1100" b="1" i="0" u="none">
                <a:solidFill>
                  <a:srgbClr val="000000"/>
                </a:solidFill>
                <a:latin typeface="Arial"/>
                <a:ea typeface="Arial"/>
                <a:cs typeface="Arial"/>
                <a:sym typeface="Arial"/>
              </a:rPr>
              <a:t>91</a:t>
            </a:fld>
            <a:endParaRPr/>
          </a:p>
        </p:txBody>
      </p:sp>
    </p:spTree>
    <p:extLst>
      <p:ext uri="{BB962C8B-B14F-4D97-AF65-F5344CB8AC3E}">
        <p14:creationId xmlns:p14="http://schemas.microsoft.com/office/powerpoint/2010/main" val="4085463011"/>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8"/>
        <p:cNvGrpSpPr/>
        <p:nvPr/>
      </p:nvGrpSpPr>
      <p:grpSpPr>
        <a:xfrm>
          <a:off x="0" y="0"/>
          <a:ext cx="0" cy="0"/>
          <a:chOff x="0" y="0"/>
          <a:chExt cx="0" cy="0"/>
        </a:xfrm>
      </p:grpSpPr>
      <p:sp>
        <p:nvSpPr>
          <p:cNvPr id="829" name="Google Shape;829;g40a120c017_0_400: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30" name="Google Shape;830;g40a120c017_0_400: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SzPts val="1800"/>
              <a:buFont typeface="Arial"/>
              <a:buNone/>
            </a:pPr>
            <a:r>
              <a:rPr lang="en-US" sz="1800" b="0" i="0" u="none" strike="noStrike" cap="none"/>
              <a:t>Design Problem</a:t>
            </a:r>
            <a:endParaRPr/>
          </a:p>
          <a:p>
            <a:pPr marL="0" marR="0" lvl="1" indent="0" algn="l" rtl="0">
              <a:spcBef>
                <a:spcPts val="0"/>
              </a:spcBef>
              <a:spcAft>
                <a:spcPts val="0"/>
              </a:spcAft>
              <a:buSzPts val="1800"/>
              <a:buFont typeface="Arial"/>
              <a:buNone/>
            </a:pPr>
            <a:r>
              <a:rPr lang="en-US" sz="1800" b="0" i="0" u="none" strike="noStrike" cap="none"/>
              <a:t>What is the problem in the example in the slide? Each method performs the calculation based on the type of employee passed in, and returns the bonus amount.</a:t>
            </a:r>
            <a:endParaRPr/>
          </a:p>
          <a:p>
            <a:pPr marL="0" marR="0" lvl="1" indent="0" algn="l" rtl="0">
              <a:spcBef>
                <a:spcPts val="0"/>
              </a:spcBef>
              <a:spcAft>
                <a:spcPts val="0"/>
              </a:spcAft>
              <a:buSzPts val="1800"/>
              <a:buFont typeface="Arial"/>
              <a:buNone/>
            </a:pPr>
            <a:r>
              <a:rPr lang="en-US" sz="1800" b="0" i="0" u="none" strike="noStrike" cap="none"/>
              <a:t>Consider what happens if you add two or three more employee types. You would need to add three additional methods, and possibly replicate the code depending upon the business logic required to compute shares.</a:t>
            </a:r>
            <a:endParaRPr/>
          </a:p>
          <a:p>
            <a:pPr marL="0" marR="0" lvl="1" indent="0" algn="l" rtl="0">
              <a:spcBef>
                <a:spcPts val="0"/>
              </a:spcBef>
              <a:spcAft>
                <a:spcPts val="0"/>
              </a:spcAft>
              <a:buSzPts val="1800"/>
              <a:buFont typeface="Arial"/>
              <a:buNone/>
            </a:pPr>
            <a:r>
              <a:rPr lang="en-US" sz="1800" b="0" i="0" u="none" strike="noStrike" cap="none"/>
              <a:t>Clearly, this is not a good way to treat this problem. Although the code will work, this is not easy to read and is likely to create much duplicate code.</a:t>
            </a:r>
            <a:endParaRPr/>
          </a:p>
        </p:txBody>
      </p:sp>
      <p:sp>
        <p:nvSpPr>
          <p:cNvPr id="831" name="Google Shape;831;g40a120c017_0_400: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4 - </a:t>
            </a:r>
            <a:fld id="{00000000-1234-1234-1234-123412341234}" type="slidenum">
              <a:rPr lang="en-US" sz="1100" b="1" i="0" u="none">
                <a:solidFill>
                  <a:srgbClr val="000000"/>
                </a:solidFill>
                <a:latin typeface="Arial"/>
                <a:ea typeface="Arial"/>
                <a:cs typeface="Arial"/>
                <a:sym typeface="Arial"/>
              </a:rPr>
              <a:t>92</a:t>
            </a:fld>
            <a:endParaRPr/>
          </a:p>
        </p:txBody>
      </p:sp>
    </p:spTree>
    <p:extLst>
      <p:ext uri="{BB962C8B-B14F-4D97-AF65-F5344CB8AC3E}">
        <p14:creationId xmlns:p14="http://schemas.microsoft.com/office/powerpoint/2010/main" val="3608723460"/>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8"/>
        <p:cNvGrpSpPr/>
        <p:nvPr/>
      </p:nvGrpSpPr>
      <p:grpSpPr>
        <a:xfrm>
          <a:off x="0" y="0"/>
          <a:ext cx="0" cy="0"/>
          <a:chOff x="0" y="0"/>
          <a:chExt cx="0" cy="0"/>
        </a:xfrm>
      </p:grpSpPr>
      <p:sp>
        <p:nvSpPr>
          <p:cNvPr id="839" name="Google Shape;839;g40a120c017_0_408: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40" name="Google Shape;840;g40a120c017_0_408: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SzPts val="1800"/>
              <a:buFont typeface="Arial"/>
              <a:buNone/>
            </a:pPr>
            <a:r>
              <a:rPr lang="en-US" sz="1800" b="0" i="0" u="none" strike="noStrike" cap="none"/>
              <a:t>Use the Most Generic Form</a:t>
            </a:r>
            <a:endParaRPr/>
          </a:p>
          <a:p>
            <a:pPr marL="0" marR="0" lvl="1" indent="0" algn="l" rtl="0">
              <a:spcBef>
                <a:spcPts val="0"/>
              </a:spcBef>
              <a:spcAft>
                <a:spcPts val="0"/>
              </a:spcAft>
              <a:buSzPts val="1800"/>
              <a:buFont typeface="Arial"/>
              <a:buNone/>
            </a:pPr>
            <a:r>
              <a:rPr lang="en-US" sz="1800" b="0" i="0" u="none" strike="noStrike" cap="none"/>
              <a:t>A good </a:t>
            </a:r>
            <a:r>
              <a:rPr lang="en-US"/>
              <a:t>Lab </a:t>
            </a:r>
            <a:r>
              <a:rPr lang="en-US" sz="1800" b="0" i="0" u="none" strike="noStrike" cap="none"/>
              <a:t>is to design and write methods that take the most generic form of your object possible.</a:t>
            </a:r>
            <a:endParaRPr/>
          </a:p>
          <a:p>
            <a:pPr marL="0" marR="0" lvl="1" indent="0" algn="l" rtl="0">
              <a:spcBef>
                <a:spcPts val="0"/>
              </a:spcBef>
              <a:spcAft>
                <a:spcPts val="0"/>
              </a:spcAft>
              <a:buSzPts val="1800"/>
              <a:buFont typeface="Arial"/>
              <a:buNone/>
            </a:pPr>
            <a:r>
              <a:rPr lang="en-US" sz="1800" b="0" i="0" u="none" strike="noStrike" cap="none"/>
              <a:t>In this case, </a:t>
            </a:r>
            <a:r>
              <a:rPr lang="en-US" sz="1800" b="0" i="0" u="none" strike="noStrike" cap="none">
                <a:latin typeface="Courier New"/>
                <a:ea typeface="Courier New"/>
                <a:cs typeface="Courier New"/>
                <a:sym typeface="Courier New"/>
              </a:rPr>
              <a:t>Employee</a:t>
            </a:r>
            <a:r>
              <a:rPr lang="en-US" sz="1800" b="0" i="0" u="none" strike="noStrike" cap="none"/>
              <a:t> is a good base class to start from. But how do you know what object type is passed in? You learn the answer in the next slide.</a:t>
            </a:r>
            <a:endParaRPr/>
          </a:p>
        </p:txBody>
      </p:sp>
      <p:sp>
        <p:nvSpPr>
          <p:cNvPr id="841" name="Google Shape;841;g40a120c017_0_408: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4 - </a:t>
            </a:r>
            <a:fld id="{00000000-1234-1234-1234-123412341234}" type="slidenum">
              <a:rPr lang="en-US" sz="1100" b="1" i="0" u="none">
                <a:solidFill>
                  <a:srgbClr val="000000"/>
                </a:solidFill>
                <a:latin typeface="Arial"/>
                <a:ea typeface="Arial"/>
                <a:cs typeface="Arial"/>
                <a:sym typeface="Arial"/>
              </a:rPr>
              <a:t>93</a:t>
            </a:fld>
            <a:endParaRPr/>
          </a:p>
        </p:txBody>
      </p:sp>
    </p:spTree>
    <p:extLst>
      <p:ext uri="{BB962C8B-B14F-4D97-AF65-F5344CB8AC3E}">
        <p14:creationId xmlns:p14="http://schemas.microsoft.com/office/powerpoint/2010/main" val="3057693693"/>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7"/>
        <p:cNvGrpSpPr/>
        <p:nvPr/>
      </p:nvGrpSpPr>
      <p:grpSpPr>
        <a:xfrm>
          <a:off x="0" y="0"/>
          <a:ext cx="0" cy="0"/>
          <a:chOff x="0" y="0"/>
          <a:chExt cx="0" cy="0"/>
        </a:xfrm>
      </p:grpSpPr>
      <p:sp>
        <p:nvSpPr>
          <p:cNvPr id="848" name="Google Shape;848;g40a120c017_0_415: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49" name="Google Shape;849;g40a120c017_0_415: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In the </a:t>
            </a:r>
            <a:r>
              <a:rPr lang="en-US" sz="1800" b="0" i="0" u="none" strike="noStrike" cap="none">
                <a:latin typeface="Courier New"/>
                <a:ea typeface="Courier New"/>
                <a:cs typeface="Courier New"/>
                <a:sym typeface="Courier New"/>
              </a:rPr>
              <a:t>GoodBonus</a:t>
            </a:r>
            <a:r>
              <a:rPr lang="en-US" sz="1800" b="0" i="0" u="none" strike="noStrike" cap="none"/>
              <a:t> class, the </a:t>
            </a:r>
            <a:r>
              <a:rPr lang="en-US" sz="1800" b="0" i="0" u="none" strike="noStrike" cap="none">
                <a:latin typeface="Courier New"/>
                <a:ea typeface="Courier New"/>
                <a:cs typeface="Courier New"/>
                <a:sym typeface="Courier New"/>
              </a:rPr>
              <a:t>getBonusPercent </a:t>
            </a:r>
            <a:r>
              <a:rPr lang="en-US" sz="1800" b="0" i="0" u="none" strike="noStrike" cap="none"/>
              <a:t>method uses the </a:t>
            </a:r>
            <a:r>
              <a:rPr lang="en-US" sz="1800" b="0" i="0" u="none" strike="noStrike" cap="none">
                <a:latin typeface="Courier New"/>
                <a:ea typeface="Courier New"/>
                <a:cs typeface="Courier New"/>
                <a:sym typeface="Courier New"/>
              </a:rPr>
              <a:t>instanceof</a:t>
            </a:r>
            <a:r>
              <a:rPr lang="en-US" sz="1800" b="0" i="0" u="none" strike="noStrike" cap="none"/>
              <a:t> operator to determine what type of </a:t>
            </a:r>
            <a:r>
              <a:rPr lang="en-US" sz="1800" b="0" i="0" u="none" strike="noStrike" cap="none">
                <a:latin typeface="Courier New"/>
                <a:ea typeface="Courier New"/>
                <a:cs typeface="Courier New"/>
                <a:sym typeface="Courier New"/>
              </a:rPr>
              <a:t>Employee</a:t>
            </a:r>
            <a:r>
              <a:rPr lang="en-US" sz="1800" b="0" i="0" u="none" strike="noStrike" cap="none"/>
              <a:t> was passed to the method.</a:t>
            </a:r>
            <a:endParaRPr/>
          </a:p>
        </p:txBody>
      </p:sp>
      <p:sp>
        <p:nvSpPr>
          <p:cNvPr id="850" name="Google Shape;850;g40a120c017_0_415: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4 - </a:t>
            </a:r>
            <a:fld id="{00000000-1234-1234-1234-123412341234}" type="slidenum">
              <a:rPr lang="en-US" sz="1100" b="1" i="0" u="none">
                <a:solidFill>
                  <a:srgbClr val="000000"/>
                </a:solidFill>
                <a:latin typeface="Arial"/>
                <a:ea typeface="Arial"/>
                <a:cs typeface="Arial"/>
                <a:sym typeface="Arial"/>
              </a:rPr>
              <a:t>94</a:t>
            </a:fld>
            <a:endParaRPr/>
          </a:p>
        </p:txBody>
      </p:sp>
    </p:spTree>
    <p:extLst>
      <p:ext uri="{BB962C8B-B14F-4D97-AF65-F5344CB8AC3E}">
        <p14:creationId xmlns:p14="http://schemas.microsoft.com/office/powerpoint/2010/main" val="2877098567"/>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7"/>
        <p:cNvGrpSpPr/>
        <p:nvPr/>
      </p:nvGrpSpPr>
      <p:grpSpPr>
        <a:xfrm>
          <a:off x="0" y="0"/>
          <a:ext cx="0" cy="0"/>
          <a:chOff x="0" y="0"/>
          <a:chExt cx="0" cy="0"/>
        </a:xfrm>
      </p:grpSpPr>
      <p:sp>
        <p:nvSpPr>
          <p:cNvPr id="858" name="Google Shape;858;g40a120c017_0_423: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59" name="Google Shape;859;g40a120c017_0_423: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None/>
            </a:pPr>
            <a:endParaRPr sz="1800" b="0" i="0" u="none" strike="noStrike" cap="none"/>
          </a:p>
        </p:txBody>
      </p:sp>
      <p:sp>
        <p:nvSpPr>
          <p:cNvPr id="860" name="Google Shape;860;g40a120c017_0_423: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4 - </a:t>
            </a:r>
            <a:fld id="{00000000-1234-1234-1234-123412341234}" type="slidenum">
              <a:rPr lang="en-US" sz="1100" b="1" i="0" u="none">
                <a:solidFill>
                  <a:srgbClr val="000000"/>
                </a:solidFill>
                <a:latin typeface="Arial"/>
                <a:ea typeface="Arial"/>
                <a:cs typeface="Arial"/>
                <a:sym typeface="Arial"/>
              </a:rPr>
              <a:t>95</a:t>
            </a:fld>
            <a:endParaRPr/>
          </a:p>
        </p:txBody>
      </p:sp>
    </p:spTree>
    <p:extLst>
      <p:ext uri="{BB962C8B-B14F-4D97-AF65-F5344CB8AC3E}">
        <p14:creationId xmlns:p14="http://schemas.microsoft.com/office/powerpoint/2010/main" val="967414057"/>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7"/>
        <p:cNvGrpSpPr/>
        <p:nvPr/>
      </p:nvGrpSpPr>
      <p:grpSpPr>
        <a:xfrm>
          <a:off x="0" y="0"/>
          <a:ext cx="0" cy="0"/>
          <a:chOff x="0" y="0"/>
          <a:chExt cx="0" cy="0"/>
        </a:xfrm>
      </p:grpSpPr>
      <p:sp>
        <p:nvSpPr>
          <p:cNvPr id="868" name="Google Shape;868;g40a120c017_0_431: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69" name="Google Shape;869;g40a120c017_0_431: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The </a:t>
            </a:r>
            <a:r>
              <a:rPr lang="en-US" sz="1800" b="0" i="0" u="none" strike="noStrike" cap="none">
                <a:latin typeface="Courier New"/>
                <a:ea typeface="Courier New"/>
                <a:cs typeface="Courier New"/>
                <a:sym typeface="Courier New"/>
              </a:rPr>
              <a:t>println</a:t>
            </a:r>
            <a:r>
              <a:rPr lang="en-US" sz="1800" b="0" i="0" u="none" strike="noStrike" cap="none"/>
              <a:t> method is overloaded with a number of parameter types. When you invoke </a:t>
            </a:r>
            <a:r>
              <a:rPr lang="en-US" sz="1800" b="0" i="0" u="none" strike="noStrike" cap="none">
                <a:latin typeface="Courier New"/>
                <a:ea typeface="Courier New"/>
                <a:cs typeface="Courier New"/>
                <a:sym typeface="Courier New"/>
              </a:rPr>
              <a:t>System.out.println(e);</a:t>
            </a:r>
            <a:r>
              <a:rPr lang="en-US" sz="1800" b="0" i="0" u="none" strike="noStrike" cap="none"/>
              <a:t> the method that takes an </a:t>
            </a:r>
            <a:r>
              <a:rPr lang="en-US" sz="1800" b="0" i="0" u="none" strike="noStrike" cap="none">
                <a:latin typeface="Courier New"/>
                <a:ea typeface="Courier New"/>
                <a:cs typeface="Courier New"/>
                <a:sym typeface="Courier New"/>
              </a:rPr>
              <a:t>Object</a:t>
            </a:r>
            <a:r>
              <a:rPr lang="en-US" sz="1800" b="0" i="0" u="none" strike="noStrike" cap="none"/>
              <a:t> parameter is matched and invoked. This method in turn invokes the </a:t>
            </a:r>
            <a:r>
              <a:rPr lang="en-US" sz="1800" b="0" i="0" u="none" strike="noStrike" cap="none">
                <a:latin typeface="Courier New"/>
                <a:ea typeface="Courier New"/>
                <a:cs typeface="Courier New"/>
                <a:sym typeface="Courier New"/>
              </a:rPr>
              <a:t>toString()</a:t>
            </a:r>
            <a:r>
              <a:rPr lang="en-US" sz="1800" b="0" i="0" u="none" strike="noStrike" cap="none"/>
              <a:t> method on the object instance.</a:t>
            </a:r>
            <a:endParaRPr/>
          </a:p>
          <a:p>
            <a:pPr marL="0" marR="0" lvl="1" indent="0" algn="l" rtl="0">
              <a:spcBef>
                <a:spcPts val="0"/>
              </a:spcBef>
              <a:spcAft>
                <a:spcPts val="0"/>
              </a:spcAft>
              <a:buSzPts val="1800"/>
              <a:buFont typeface="Arial"/>
              <a:buNone/>
            </a:pPr>
            <a:r>
              <a:rPr lang="en-US" sz="1800" b="1" i="0" u="none" strike="noStrike" cap="none"/>
              <a:t>Note:</a:t>
            </a:r>
            <a:r>
              <a:rPr lang="en-US" sz="1800" b="0" i="0" u="none" strike="noStrike" cap="none"/>
              <a:t> Sometimes you may want to be able to print out the name of the class that is executing a method. The </a:t>
            </a:r>
            <a:r>
              <a:rPr lang="en-US" sz="1800" b="0" i="0" u="none" strike="noStrike" cap="none">
                <a:latin typeface="Courier New"/>
                <a:ea typeface="Courier New"/>
                <a:cs typeface="Courier New"/>
                <a:sym typeface="Courier New"/>
              </a:rPr>
              <a:t>getClass()</a:t>
            </a:r>
            <a:r>
              <a:rPr lang="en-US" sz="1800" b="0" i="0" u="none" strike="noStrike" cap="none"/>
              <a:t> method is an </a:t>
            </a:r>
            <a:r>
              <a:rPr lang="en-US" sz="1800" b="0" i="0" u="none" strike="noStrike" cap="none">
                <a:latin typeface="Courier New"/>
                <a:ea typeface="Courier New"/>
                <a:cs typeface="Courier New"/>
                <a:sym typeface="Courier New"/>
              </a:rPr>
              <a:t>Object</a:t>
            </a:r>
            <a:r>
              <a:rPr lang="en-US" sz="1800" b="0" i="0" u="none" strike="noStrike" cap="none"/>
              <a:t> method used to return the </a:t>
            </a:r>
            <a:r>
              <a:rPr lang="en-US" sz="1800" b="0" i="0" u="none" strike="noStrike" cap="none">
                <a:latin typeface="Courier New"/>
                <a:ea typeface="Courier New"/>
                <a:cs typeface="Courier New"/>
                <a:sym typeface="Courier New"/>
              </a:rPr>
              <a:t>Class</a:t>
            </a:r>
            <a:r>
              <a:rPr lang="en-US" sz="1800" b="0" i="0" u="none" strike="noStrike" cap="none"/>
              <a:t> object instance, and the </a:t>
            </a:r>
            <a:r>
              <a:rPr lang="en-US" sz="1800" b="0" i="0" u="none" strike="noStrike" cap="none">
                <a:latin typeface="Courier New"/>
                <a:ea typeface="Courier New"/>
                <a:cs typeface="Courier New"/>
                <a:sym typeface="Courier New"/>
              </a:rPr>
              <a:t>getName()</a:t>
            </a:r>
            <a:r>
              <a:rPr lang="en-US" sz="1800" b="0" i="0" u="none" strike="noStrike" cap="none"/>
              <a:t> method provides the fully qualified name of the runtime class. </a:t>
            </a:r>
            <a:r>
              <a:rPr lang="en-US" sz="1800" b="0" i="0" u="none" strike="noStrike" cap="none">
                <a:latin typeface="Courier New"/>
                <a:ea typeface="Courier New"/>
                <a:cs typeface="Courier New"/>
                <a:sym typeface="Courier New"/>
              </a:rPr>
              <a:t>getClass().getName(); //</a:t>
            </a:r>
            <a:r>
              <a:rPr lang="en-US" sz="1800" b="0" i="0" u="none" strike="noStrike" cap="none"/>
              <a:t> returns the name of this class instance. These methods are in the </a:t>
            </a:r>
            <a:r>
              <a:rPr lang="en-US" sz="1800" b="0" i="0" u="none" strike="noStrike" cap="none">
                <a:latin typeface="Courier New"/>
                <a:ea typeface="Courier New"/>
                <a:cs typeface="Courier New"/>
                <a:sym typeface="Courier New"/>
              </a:rPr>
              <a:t>Object</a:t>
            </a:r>
            <a:r>
              <a:rPr lang="en-US" sz="1800" b="0" i="0" u="none" strike="noStrike" cap="none"/>
              <a:t> class.</a:t>
            </a:r>
            <a:endParaRPr/>
          </a:p>
          <a:p>
            <a:pPr marL="0" marR="0" lvl="0" indent="0" algn="l" rtl="0">
              <a:spcBef>
                <a:spcPts val="0"/>
              </a:spcBef>
              <a:spcAft>
                <a:spcPts val="0"/>
              </a:spcAft>
              <a:buNone/>
            </a:pPr>
            <a:endParaRPr sz="1800" b="0" i="0" u="none" strike="noStrike" cap="none"/>
          </a:p>
        </p:txBody>
      </p:sp>
      <p:sp>
        <p:nvSpPr>
          <p:cNvPr id="870" name="Google Shape;870;g40a120c017_0_431: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4 - </a:t>
            </a:r>
            <a:fld id="{00000000-1234-1234-1234-123412341234}" type="slidenum">
              <a:rPr lang="en-US" sz="1100" b="1" i="0" u="none">
                <a:solidFill>
                  <a:srgbClr val="000000"/>
                </a:solidFill>
                <a:latin typeface="Arial"/>
                <a:ea typeface="Arial"/>
                <a:cs typeface="Arial"/>
                <a:sym typeface="Arial"/>
              </a:rPr>
              <a:t>96</a:t>
            </a:fld>
            <a:endParaRPr/>
          </a:p>
        </p:txBody>
      </p:sp>
    </p:spTree>
    <p:extLst>
      <p:ext uri="{BB962C8B-B14F-4D97-AF65-F5344CB8AC3E}">
        <p14:creationId xmlns:p14="http://schemas.microsoft.com/office/powerpoint/2010/main" val="1893100537"/>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7"/>
        <p:cNvGrpSpPr/>
        <p:nvPr/>
      </p:nvGrpSpPr>
      <p:grpSpPr>
        <a:xfrm>
          <a:off x="0" y="0"/>
          <a:ext cx="0" cy="0"/>
          <a:chOff x="0" y="0"/>
          <a:chExt cx="0" cy="0"/>
        </a:xfrm>
      </p:grpSpPr>
      <p:sp>
        <p:nvSpPr>
          <p:cNvPr id="878" name="Google Shape;878;g40a120c017_0_439: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79" name="Google Shape;879;g40a120c017_0_439: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The </a:t>
            </a:r>
            <a:r>
              <a:rPr lang="en-US" sz="1800" b="0" i="0" u="none" strike="noStrike" cap="none">
                <a:latin typeface="Courier New"/>
                <a:ea typeface="Courier New"/>
                <a:cs typeface="Courier New"/>
                <a:sym typeface="Courier New"/>
              </a:rPr>
              <a:t>equals</a:t>
            </a:r>
            <a:r>
              <a:rPr lang="en-US" sz="1800" b="0" i="0" u="none" strike="noStrike" cap="none"/>
              <a:t> method of </a:t>
            </a:r>
            <a:r>
              <a:rPr lang="en-US" sz="1800" b="0" i="0" u="none" strike="noStrike" cap="none">
                <a:latin typeface="Courier New"/>
                <a:ea typeface="Courier New"/>
                <a:cs typeface="Courier New"/>
                <a:sym typeface="Courier New"/>
              </a:rPr>
              <a:t>Object</a:t>
            </a:r>
            <a:r>
              <a:rPr lang="en-US" sz="1800" b="0" i="0" u="none" strike="noStrike" cap="none"/>
              <a:t> determines (by default) only if the values of two object references point to the same object. Basically, the test in the </a:t>
            </a:r>
            <a:r>
              <a:rPr lang="en-US" sz="1800" b="0" i="0" u="none" strike="noStrike" cap="none">
                <a:latin typeface="Courier New"/>
                <a:ea typeface="Courier New"/>
                <a:cs typeface="Courier New"/>
                <a:sym typeface="Courier New"/>
              </a:rPr>
              <a:t>Object</a:t>
            </a:r>
            <a:r>
              <a:rPr lang="en-US" sz="1800" b="0" i="0" u="none" strike="noStrike" cap="none"/>
              <a:t> class is simply as follows:</a:t>
            </a:r>
            <a:endParaRPr/>
          </a:p>
          <a:p>
            <a:pPr marL="0" marR="0" lvl="3" indent="0" algn="l" rtl="0">
              <a:spcBef>
                <a:spcPts val="0"/>
              </a:spcBef>
              <a:spcAft>
                <a:spcPts val="0"/>
              </a:spcAft>
              <a:buSzPts val="1800"/>
              <a:buFont typeface="Arial"/>
              <a:buNone/>
            </a:pPr>
            <a:r>
              <a:rPr lang="en-US" sz="1800" b="0" i="0" u="none" strike="noStrike" cap="none"/>
              <a:t>If x == y, return true. </a:t>
            </a:r>
            <a:endParaRPr/>
          </a:p>
          <a:p>
            <a:pPr marL="0" marR="0" lvl="1" indent="0" algn="l" rtl="0">
              <a:spcBef>
                <a:spcPts val="0"/>
              </a:spcBef>
              <a:spcAft>
                <a:spcPts val="0"/>
              </a:spcAft>
              <a:buSzPts val="1800"/>
              <a:buFont typeface="Arial"/>
              <a:buNone/>
            </a:pPr>
            <a:r>
              <a:rPr lang="en-US" sz="1800" b="0" i="0" u="none" strike="noStrike" cap="none"/>
              <a:t>For an object (like the </a:t>
            </a:r>
            <a:r>
              <a:rPr lang="en-US" sz="1800" b="0" i="0" u="none" strike="noStrike" cap="none">
                <a:latin typeface="Courier New"/>
                <a:ea typeface="Courier New"/>
                <a:cs typeface="Courier New"/>
                <a:sym typeface="Courier New"/>
              </a:rPr>
              <a:t>Employee</a:t>
            </a:r>
            <a:r>
              <a:rPr lang="en-US" sz="1800" b="0" i="0" u="none" strike="noStrike" cap="none"/>
              <a:t> object) that contains values, this comparison is not sufficient, particularly if we want to make sure there is one and only one employee with a particular ID.</a:t>
            </a:r>
            <a:endParaRPr/>
          </a:p>
          <a:p>
            <a:pPr marL="0" marR="0" lvl="1" indent="0" algn="l" rtl="0">
              <a:spcBef>
                <a:spcPts val="0"/>
              </a:spcBef>
              <a:spcAft>
                <a:spcPts val="0"/>
              </a:spcAft>
              <a:buSzPts val="1800"/>
              <a:buFont typeface="Arial"/>
              <a:buNone/>
            </a:pPr>
            <a:endParaRPr sz="1800" b="0" i="0" u="none" strike="noStrike" cap="none"/>
          </a:p>
          <a:p>
            <a:pPr marL="0" marR="0" lvl="0" indent="0" algn="l" rtl="0">
              <a:spcBef>
                <a:spcPts val="0"/>
              </a:spcBef>
              <a:spcAft>
                <a:spcPts val="0"/>
              </a:spcAft>
              <a:buNone/>
            </a:pPr>
            <a:endParaRPr sz="1800" b="0" i="0" u="none" strike="noStrike" cap="none"/>
          </a:p>
        </p:txBody>
      </p:sp>
      <p:sp>
        <p:nvSpPr>
          <p:cNvPr id="880" name="Google Shape;880;g40a120c017_0_439: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4 - </a:t>
            </a:r>
            <a:fld id="{00000000-1234-1234-1234-123412341234}" type="slidenum">
              <a:rPr lang="en-US" sz="1100" b="1" i="0" u="none">
                <a:solidFill>
                  <a:srgbClr val="000000"/>
                </a:solidFill>
                <a:latin typeface="Arial"/>
                <a:ea typeface="Arial"/>
                <a:cs typeface="Arial"/>
                <a:sym typeface="Arial"/>
              </a:rPr>
              <a:t>97</a:t>
            </a:fld>
            <a:endParaRPr/>
          </a:p>
        </p:txBody>
      </p:sp>
    </p:spTree>
    <p:extLst>
      <p:ext uri="{BB962C8B-B14F-4D97-AF65-F5344CB8AC3E}">
        <p14:creationId xmlns:p14="http://schemas.microsoft.com/office/powerpoint/2010/main" val="249328465"/>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7"/>
        <p:cNvGrpSpPr/>
        <p:nvPr/>
      </p:nvGrpSpPr>
      <p:grpSpPr>
        <a:xfrm>
          <a:off x="0" y="0"/>
          <a:ext cx="0" cy="0"/>
          <a:chOff x="0" y="0"/>
          <a:chExt cx="0" cy="0"/>
        </a:xfrm>
      </p:grpSpPr>
      <p:sp>
        <p:nvSpPr>
          <p:cNvPr id="888" name="Google Shape;888;g40a120c017_0_447: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89" name="Google Shape;889;g40a120c017_0_447: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This simple </a:t>
            </a:r>
            <a:r>
              <a:rPr lang="en-US" sz="1800" b="0" i="0" u="none" strike="noStrike" cap="none">
                <a:latin typeface="Courier New"/>
                <a:ea typeface="Courier New"/>
                <a:cs typeface="Courier New"/>
                <a:sym typeface="Courier New"/>
              </a:rPr>
              <a:t>equals</a:t>
            </a:r>
            <a:r>
              <a:rPr lang="en-US" sz="1800" b="0" i="0" u="none" strike="noStrike" cap="none"/>
              <a:t> test first tests to make sure that the object passed in is not null, and then tests to make sure that it is an instance of an </a:t>
            </a:r>
            <a:r>
              <a:rPr lang="en-US" sz="1800" b="0" i="0" u="none" strike="noStrike" cap="none">
                <a:latin typeface="Courier New"/>
                <a:ea typeface="Courier New"/>
                <a:cs typeface="Courier New"/>
                <a:sym typeface="Courier New"/>
              </a:rPr>
              <a:t>Employee</a:t>
            </a:r>
            <a:r>
              <a:rPr lang="en-US" sz="1800" b="0" i="0" u="none" strike="noStrike" cap="none"/>
              <a:t> class (all subclasses are also employees, so this works). Then the </a:t>
            </a:r>
            <a:r>
              <a:rPr lang="en-US" sz="1800" b="0" i="0" u="none" strike="noStrike" cap="none">
                <a:latin typeface="Courier New"/>
                <a:ea typeface="Courier New"/>
                <a:cs typeface="Courier New"/>
                <a:sym typeface="Courier New"/>
              </a:rPr>
              <a:t>Object</a:t>
            </a:r>
            <a:r>
              <a:rPr lang="en-US" sz="1800" b="0" i="0" u="none" strike="noStrike" cap="none"/>
              <a:t> is cast to </a:t>
            </a:r>
            <a:r>
              <a:rPr lang="en-US" sz="1800" b="0" i="0" u="none" strike="noStrike" cap="none">
                <a:latin typeface="Courier New"/>
                <a:ea typeface="Courier New"/>
                <a:cs typeface="Courier New"/>
                <a:sym typeface="Courier New"/>
              </a:rPr>
              <a:t>Employee</a:t>
            </a:r>
            <a:r>
              <a:rPr lang="en-US" sz="1800" b="0" i="0" u="none" strike="noStrike" cap="none"/>
              <a:t>, and each field in </a:t>
            </a:r>
            <a:r>
              <a:rPr lang="en-US" sz="1800" b="0" i="0" u="none" strike="noStrike" cap="none">
                <a:latin typeface="Courier New"/>
                <a:ea typeface="Courier New"/>
                <a:cs typeface="Courier New"/>
                <a:sym typeface="Courier New"/>
              </a:rPr>
              <a:t>Employee</a:t>
            </a:r>
            <a:r>
              <a:rPr lang="en-US" sz="1800" b="0" i="0" u="none" strike="noStrike" cap="none"/>
              <a:t> is checked for equality.</a:t>
            </a:r>
            <a:endParaRPr/>
          </a:p>
          <a:p>
            <a:pPr marL="0" marR="0" lvl="1" indent="0" algn="l" rtl="0">
              <a:spcBef>
                <a:spcPts val="0"/>
              </a:spcBef>
              <a:spcAft>
                <a:spcPts val="0"/>
              </a:spcAft>
              <a:buSzPts val="1800"/>
              <a:buFont typeface="Arial"/>
              <a:buNone/>
            </a:pPr>
            <a:r>
              <a:rPr lang="en-US" sz="1800" b="1" i="0" u="none" strike="noStrike" cap="none"/>
              <a:t>Note: </a:t>
            </a:r>
            <a:r>
              <a:rPr lang="en-US" sz="1800" b="0" i="0" u="none" strike="noStrike" cap="none"/>
              <a:t>For </a:t>
            </a:r>
            <a:r>
              <a:rPr lang="en-US" sz="1800" b="0" i="0" u="none" strike="noStrike" cap="none">
                <a:latin typeface="Courier New"/>
                <a:ea typeface="Courier New"/>
                <a:cs typeface="Courier New"/>
                <a:sym typeface="Courier New"/>
              </a:rPr>
              <a:t>String</a:t>
            </a:r>
            <a:r>
              <a:rPr lang="en-US" sz="1800" b="0" i="0" u="none" strike="noStrike" cap="none"/>
              <a:t> types, you should use the </a:t>
            </a:r>
            <a:r>
              <a:rPr lang="en-US" sz="1800" b="0" i="0" u="none" strike="noStrike" cap="none">
                <a:latin typeface="Courier New"/>
                <a:ea typeface="Courier New"/>
                <a:cs typeface="Courier New"/>
                <a:sym typeface="Courier New"/>
              </a:rPr>
              <a:t>equals</a:t>
            </a:r>
            <a:r>
              <a:rPr lang="en-US" sz="1800" b="0" i="0" u="none" strike="noStrike" cap="none"/>
              <a:t> method to test the strings character by character for equality.</a:t>
            </a:r>
            <a:endParaRPr/>
          </a:p>
          <a:p>
            <a:pPr marL="0" marR="0" lvl="1" indent="0" algn="l" rtl="0">
              <a:spcBef>
                <a:spcPts val="0"/>
              </a:spcBef>
              <a:spcAft>
                <a:spcPts val="0"/>
              </a:spcAft>
              <a:buSzPts val="1800"/>
              <a:buFont typeface="Arial"/>
              <a:buNone/>
            </a:pPr>
            <a:endParaRPr sz="1800" b="0" i="0" u="none" strike="noStrike" cap="none"/>
          </a:p>
          <a:p>
            <a:pPr marL="0" marR="0" lvl="1" indent="0" algn="l" rtl="0">
              <a:spcBef>
                <a:spcPts val="0"/>
              </a:spcBef>
              <a:spcAft>
                <a:spcPts val="0"/>
              </a:spcAft>
              <a:buSzPts val="1800"/>
              <a:buFont typeface="Courier New"/>
              <a:buNone/>
            </a:pPr>
            <a:r>
              <a:rPr lang="en-US" sz="1800" b="1" i="0" u="none" strike="noStrike" cap="none">
                <a:latin typeface="Courier New"/>
                <a:ea typeface="Courier New"/>
                <a:cs typeface="Courier New"/>
                <a:sym typeface="Courier New"/>
              </a:rPr>
              <a:t>@Override</a:t>
            </a:r>
            <a:r>
              <a:rPr lang="en-US" sz="1800" b="1" i="0" u="none" strike="noStrike" cap="none"/>
              <a:t> annotation </a:t>
            </a:r>
            <a:endParaRPr/>
          </a:p>
          <a:p>
            <a:pPr marL="0" marR="0" lvl="1" indent="0" algn="l" rtl="0">
              <a:spcBef>
                <a:spcPts val="0"/>
              </a:spcBef>
              <a:spcAft>
                <a:spcPts val="0"/>
              </a:spcAft>
              <a:buSzPts val="1800"/>
              <a:buFont typeface="Arial"/>
              <a:buNone/>
            </a:pPr>
            <a:r>
              <a:rPr lang="en-US" sz="1800" b="0" i="0" u="none" strike="noStrike" cap="none"/>
              <a:t>This annotation is used to instruct compiler that method annotated with </a:t>
            </a:r>
            <a:r>
              <a:rPr lang="en-US" sz="1800" b="0" i="0" u="none" strike="noStrike" cap="none">
                <a:latin typeface="Courier New"/>
                <a:ea typeface="Courier New"/>
                <a:cs typeface="Courier New"/>
                <a:sym typeface="Courier New"/>
              </a:rPr>
              <a:t>@Override</a:t>
            </a:r>
            <a:r>
              <a:rPr lang="en-US" sz="1800" b="0" i="0" u="none" strike="noStrike" cap="none"/>
              <a:t> is an overridden method from super class or interface. When this annotation is used the compiler check is to make sure you actually are overriding a method when you think you are. This way, if you make a common mistake of misspelling a method name or not correctly matching the parameters, you will be warned that you method does not actually override as you think it does. Secondly, it makes your code easier to understand when you are overriding methods.</a:t>
            </a:r>
            <a:br>
              <a:rPr lang="en-US" sz="1800" b="0" i="0" u="none" strike="noStrike" cap="none"/>
            </a:br>
            <a:r>
              <a:rPr lang="en-US" sz="1800" b="0" i="0" u="none" strike="noStrike" cap="none"/>
              <a:t/>
            </a:r>
            <a:br>
              <a:rPr lang="en-US" sz="1800" b="0" i="0" u="none" strike="noStrike" cap="none"/>
            </a:br>
            <a:endParaRPr/>
          </a:p>
        </p:txBody>
      </p:sp>
      <p:sp>
        <p:nvSpPr>
          <p:cNvPr id="890" name="Google Shape;890;g40a120c017_0_447: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4 - </a:t>
            </a:r>
            <a:fld id="{00000000-1234-1234-1234-123412341234}" type="slidenum">
              <a:rPr lang="en-US" sz="1100" b="1" i="0" u="none">
                <a:solidFill>
                  <a:srgbClr val="000000"/>
                </a:solidFill>
                <a:latin typeface="Arial"/>
                <a:ea typeface="Arial"/>
                <a:cs typeface="Arial"/>
                <a:sym typeface="Arial"/>
              </a:rPr>
              <a:t>98</a:t>
            </a:fld>
            <a:endParaRPr/>
          </a:p>
        </p:txBody>
      </p:sp>
    </p:spTree>
    <p:extLst>
      <p:ext uri="{BB962C8B-B14F-4D97-AF65-F5344CB8AC3E}">
        <p14:creationId xmlns:p14="http://schemas.microsoft.com/office/powerpoint/2010/main" val="3003728616"/>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6"/>
        <p:cNvGrpSpPr/>
        <p:nvPr/>
      </p:nvGrpSpPr>
      <p:grpSpPr>
        <a:xfrm>
          <a:off x="0" y="0"/>
          <a:ext cx="0" cy="0"/>
          <a:chOff x="0" y="0"/>
          <a:chExt cx="0" cy="0"/>
        </a:xfrm>
      </p:grpSpPr>
      <p:sp>
        <p:nvSpPr>
          <p:cNvPr id="897" name="Google Shape;897;g40a120c017_0_454: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98" name="Google Shape;898;g40a120c017_0_454: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SzPts val="1800"/>
              <a:buFont typeface="Arial"/>
              <a:buNone/>
            </a:pPr>
            <a:r>
              <a:rPr lang="en-US" sz="1800" b="0" i="0" u="none" strike="noStrike" cap="none"/>
              <a:t>Overriding </a:t>
            </a:r>
            <a:r>
              <a:rPr lang="en-US" sz="1800" b="0" i="0" u="none" strike="noStrike" cap="none">
                <a:latin typeface="Courier New"/>
                <a:ea typeface="Courier New"/>
                <a:cs typeface="Courier New"/>
                <a:sym typeface="Courier New"/>
              </a:rPr>
              <a:t>hashCode</a:t>
            </a:r>
            <a:endParaRPr/>
          </a:p>
          <a:p>
            <a:pPr marL="0" marR="0" lvl="1" indent="0" algn="l" rtl="0">
              <a:spcBef>
                <a:spcPts val="0"/>
              </a:spcBef>
              <a:spcAft>
                <a:spcPts val="0"/>
              </a:spcAft>
              <a:buSzPts val="1800"/>
              <a:buFont typeface="Arial"/>
              <a:buNone/>
            </a:pPr>
            <a:r>
              <a:rPr lang="en-US" sz="1800" b="0" i="0" u="none" strike="noStrike" cap="none"/>
              <a:t>The Java documentation for the </a:t>
            </a:r>
            <a:r>
              <a:rPr lang="en-US" sz="1800" b="0" i="0" u="none" strike="noStrike" cap="none">
                <a:latin typeface="Courier New"/>
                <a:ea typeface="Courier New"/>
                <a:cs typeface="Courier New"/>
                <a:sym typeface="Courier New"/>
              </a:rPr>
              <a:t>Object</a:t>
            </a:r>
            <a:r>
              <a:rPr lang="en-US" sz="1800" b="0" i="0" u="none" strike="noStrike" cap="none"/>
              <a:t> class states:</a:t>
            </a:r>
            <a:endParaRPr/>
          </a:p>
          <a:p>
            <a:pPr marL="0" marR="0" lvl="1" indent="0" algn="l" rtl="0">
              <a:spcBef>
                <a:spcPts val="0"/>
              </a:spcBef>
              <a:spcAft>
                <a:spcPts val="0"/>
              </a:spcAft>
              <a:buSzPts val="1800"/>
              <a:buFont typeface="Arial"/>
              <a:buNone/>
            </a:pPr>
            <a:r>
              <a:rPr lang="en-US" sz="1800" b="0" i="0" u="none" strike="noStrike" cap="none"/>
              <a:t> "... It is generally necessary to override the </a:t>
            </a:r>
            <a:r>
              <a:rPr lang="en-US" sz="1800" b="0" i="0" u="none" strike="noStrike" cap="none">
                <a:latin typeface="Courier New"/>
                <a:ea typeface="Courier New"/>
                <a:cs typeface="Courier New"/>
                <a:sym typeface="Courier New"/>
              </a:rPr>
              <a:t>hashCode</a:t>
            </a:r>
            <a:r>
              <a:rPr lang="en-US" sz="1800" b="0" i="0" u="none" strike="noStrike" cap="none"/>
              <a:t> method whenever this method [</a:t>
            </a:r>
            <a:r>
              <a:rPr lang="en-US" sz="1800" b="0" i="0" u="none" strike="noStrike" cap="none">
                <a:latin typeface="Courier New"/>
                <a:ea typeface="Courier New"/>
                <a:cs typeface="Courier New"/>
                <a:sym typeface="Courier New"/>
              </a:rPr>
              <a:t>equals</a:t>
            </a:r>
            <a:r>
              <a:rPr lang="en-US" sz="1800" b="0" i="0" u="none" strike="noStrike" cap="none"/>
              <a:t>] is overridden, so as to maintain the general contract for the </a:t>
            </a:r>
            <a:r>
              <a:rPr lang="en-US" sz="1800" b="0" i="0" u="none" strike="noStrike" cap="none">
                <a:latin typeface="Courier New"/>
                <a:ea typeface="Courier New"/>
                <a:cs typeface="Courier New"/>
                <a:sym typeface="Courier New"/>
              </a:rPr>
              <a:t>hashCode</a:t>
            </a:r>
            <a:r>
              <a:rPr lang="en-US" sz="1800" b="0" i="0" u="none" strike="noStrike" cap="none"/>
              <a:t> method, which states that equal objects must have equal hash codes."</a:t>
            </a:r>
            <a:endParaRPr/>
          </a:p>
          <a:p>
            <a:pPr marL="0" marR="0" lvl="1" indent="0" algn="l" rtl="0">
              <a:spcBef>
                <a:spcPts val="0"/>
              </a:spcBef>
              <a:spcAft>
                <a:spcPts val="0"/>
              </a:spcAft>
              <a:buSzPts val="1800"/>
              <a:buFont typeface="Arial"/>
              <a:buNone/>
            </a:pPr>
            <a:r>
              <a:rPr lang="en-US" sz="1800" b="0" i="0" u="none" strike="noStrike" cap="none"/>
              <a:t>The </a:t>
            </a:r>
            <a:r>
              <a:rPr lang="en-US" sz="1800" b="0" i="0" u="none" strike="noStrike" cap="none">
                <a:latin typeface="Courier New"/>
                <a:ea typeface="Courier New"/>
                <a:cs typeface="Courier New"/>
                <a:sym typeface="Courier New"/>
              </a:rPr>
              <a:t>hashCode</a:t>
            </a:r>
            <a:r>
              <a:rPr lang="en-US" sz="1800" b="0" i="0" u="none" strike="noStrike" cap="none"/>
              <a:t> method is used in conjunction with the </a:t>
            </a:r>
            <a:r>
              <a:rPr lang="en-US" sz="1800" b="0" i="0" u="none" strike="noStrike" cap="none">
                <a:latin typeface="Courier New"/>
                <a:ea typeface="Courier New"/>
                <a:cs typeface="Courier New"/>
                <a:sym typeface="Courier New"/>
              </a:rPr>
              <a:t>equals</a:t>
            </a:r>
            <a:r>
              <a:rPr lang="en-US" sz="1800" b="0" i="0" u="none" strike="noStrike" cap="none"/>
              <a:t> method in hash-based collections, such as </a:t>
            </a:r>
            <a:r>
              <a:rPr lang="en-US" sz="1800" b="0" i="0" u="none" strike="noStrike" cap="none">
                <a:latin typeface="Courier New"/>
                <a:ea typeface="Courier New"/>
                <a:cs typeface="Courier New"/>
                <a:sym typeface="Courier New"/>
              </a:rPr>
              <a:t>HashMap</a:t>
            </a:r>
            <a:r>
              <a:rPr lang="en-US" sz="1800" b="0" i="0" u="none" strike="noStrike" cap="none"/>
              <a:t>, </a:t>
            </a:r>
            <a:r>
              <a:rPr lang="en-US" sz="1800" b="0" i="0" u="none" strike="noStrike" cap="none">
                <a:latin typeface="Courier New"/>
                <a:ea typeface="Courier New"/>
                <a:cs typeface="Courier New"/>
                <a:sym typeface="Courier New"/>
              </a:rPr>
              <a:t>HashSet</a:t>
            </a:r>
            <a:r>
              <a:rPr lang="en-US" sz="1800" b="0" i="0" u="none" strike="noStrike" cap="none"/>
              <a:t>, and </a:t>
            </a:r>
            <a:r>
              <a:rPr lang="en-US" sz="1800" b="0" i="0" u="none" strike="noStrike" cap="none">
                <a:latin typeface="Courier New"/>
                <a:ea typeface="Courier New"/>
                <a:cs typeface="Courier New"/>
                <a:sym typeface="Courier New"/>
              </a:rPr>
              <a:t>Hashtable</a:t>
            </a:r>
            <a:r>
              <a:rPr lang="en-US" sz="1800" b="0" i="0" u="none" strike="noStrike" cap="none"/>
              <a:t>.</a:t>
            </a:r>
            <a:endParaRPr/>
          </a:p>
          <a:p>
            <a:pPr marL="0" marR="0" lvl="1" indent="0" algn="l" rtl="0">
              <a:spcBef>
                <a:spcPts val="0"/>
              </a:spcBef>
              <a:spcAft>
                <a:spcPts val="0"/>
              </a:spcAft>
              <a:buSzPts val="1800"/>
              <a:buFont typeface="Arial"/>
              <a:buNone/>
            </a:pPr>
            <a:r>
              <a:rPr lang="en-US" sz="1800" b="0" i="0" u="none" strike="noStrike" cap="none"/>
              <a:t>This method is easy to get wrong, so you need to be careful. The good news is that IDEs such as NetBeans can generate </a:t>
            </a:r>
            <a:r>
              <a:rPr lang="en-US" sz="1800" b="0" i="0" u="none" strike="noStrike" cap="none">
                <a:latin typeface="Courier New"/>
                <a:ea typeface="Courier New"/>
                <a:cs typeface="Courier New"/>
                <a:sym typeface="Courier New"/>
              </a:rPr>
              <a:t>hashCode</a:t>
            </a:r>
            <a:r>
              <a:rPr lang="en-US" sz="1800" b="0" i="0" u="none" strike="noStrike" cap="none"/>
              <a:t> for you.</a:t>
            </a:r>
            <a:endParaRPr/>
          </a:p>
          <a:p>
            <a:pPr marL="0" marR="0" lvl="1" indent="0" algn="l" rtl="0">
              <a:spcBef>
                <a:spcPts val="0"/>
              </a:spcBef>
              <a:spcAft>
                <a:spcPts val="0"/>
              </a:spcAft>
              <a:buSzPts val="1800"/>
              <a:buFont typeface="Arial"/>
              <a:buNone/>
            </a:pPr>
            <a:r>
              <a:rPr lang="en-US" sz="1800" b="0" i="0" u="none" strike="noStrike" cap="none"/>
              <a:t>To create your own hash function, the following will help approximate a reasonable hash value for equal and unequal instances:</a:t>
            </a:r>
            <a:endParaRPr/>
          </a:p>
          <a:p>
            <a:pPr marL="0" marR="0" lvl="2" indent="0" algn="l" rtl="0">
              <a:spcBef>
                <a:spcPts val="0"/>
              </a:spcBef>
              <a:spcAft>
                <a:spcPts val="0"/>
              </a:spcAft>
              <a:buSzPts val="1800"/>
              <a:buFont typeface="Arial"/>
              <a:buNone/>
            </a:pPr>
            <a:r>
              <a:rPr lang="en-US" sz="1800" b="0" i="0" u="none" strike="noStrike" cap="none"/>
              <a:t>1)	Start with a nonzero integer constant. Prime numbers result in fewer hashcode collisions.</a:t>
            </a:r>
            <a:endParaRPr/>
          </a:p>
          <a:p>
            <a:pPr marL="0" marR="0" lvl="2" indent="0" algn="l" rtl="0">
              <a:spcBef>
                <a:spcPts val="0"/>
              </a:spcBef>
              <a:spcAft>
                <a:spcPts val="0"/>
              </a:spcAft>
              <a:buSzPts val="1800"/>
              <a:buFont typeface="Arial"/>
              <a:buNone/>
            </a:pPr>
            <a:r>
              <a:rPr lang="en-US" sz="1800" b="0" i="0" u="none" strike="noStrike" cap="none"/>
              <a:t>2)	For each field used in the </a:t>
            </a:r>
            <a:r>
              <a:rPr lang="en-US" sz="1800" b="0" i="0" u="none" strike="noStrike" cap="none">
                <a:latin typeface="Courier New"/>
                <a:ea typeface="Courier New"/>
                <a:cs typeface="Courier New"/>
                <a:sym typeface="Courier New"/>
              </a:rPr>
              <a:t>equals</a:t>
            </a:r>
            <a:r>
              <a:rPr lang="en-US" sz="1800" b="0" i="0" u="none" strike="noStrike" cap="none"/>
              <a:t> method, compute an </a:t>
            </a:r>
            <a:r>
              <a:rPr lang="en-US" sz="1800" b="0" i="0" u="none" strike="noStrike" cap="none">
                <a:latin typeface="Courier New"/>
                <a:ea typeface="Courier New"/>
                <a:cs typeface="Courier New"/>
                <a:sym typeface="Courier New"/>
              </a:rPr>
              <a:t>int</a:t>
            </a:r>
            <a:r>
              <a:rPr lang="en-US" sz="1800" b="0" i="0" u="none" strike="noStrike" cap="none"/>
              <a:t> hash code for the field. Notice that for the </a:t>
            </a:r>
            <a:r>
              <a:rPr lang="en-US" sz="1800" b="0" i="0" u="none" strike="noStrike" cap="none">
                <a:latin typeface="Courier New"/>
                <a:ea typeface="Courier New"/>
                <a:cs typeface="Courier New"/>
                <a:sym typeface="Courier New"/>
              </a:rPr>
              <a:t>Strings</a:t>
            </a:r>
            <a:r>
              <a:rPr lang="en-US" sz="1800" b="0" i="0" u="none" strike="noStrike" cap="none"/>
              <a:t>, you can use the </a:t>
            </a:r>
            <a:r>
              <a:rPr lang="en-US" sz="1800" b="0" i="0" u="none" strike="noStrike" cap="none">
                <a:latin typeface="Courier New"/>
                <a:ea typeface="Courier New"/>
                <a:cs typeface="Courier New"/>
                <a:sym typeface="Courier New"/>
              </a:rPr>
              <a:t>hashCode</a:t>
            </a:r>
            <a:r>
              <a:rPr lang="en-US" sz="1800" b="0" i="0" u="none" strike="noStrike" cap="none"/>
              <a:t> of the </a:t>
            </a:r>
            <a:r>
              <a:rPr lang="en-US" sz="1800" b="0" i="0" u="none" strike="noStrike" cap="none">
                <a:latin typeface="Courier New"/>
                <a:ea typeface="Courier New"/>
                <a:cs typeface="Courier New"/>
                <a:sym typeface="Courier New"/>
              </a:rPr>
              <a:t>String</a:t>
            </a:r>
            <a:r>
              <a:rPr lang="en-US" sz="1800" b="0" i="0" u="none" strike="noStrike" cap="none"/>
              <a:t>.</a:t>
            </a:r>
            <a:endParaRPr/>
          </a:p>
          <a:p>
            <a:pPr marL="0" marR="0" lvl="2" indent="0" algn="l" rtl="0">
              <a:spcBef>
                <a:spcPts val="0"/>
              </a:spcBef>
              <a:spcAft>
                <a:spcPts val="0"/>
              </a:spcAft>
              <a:buSzPts val="1800"/>
              <a:buFont typeface="Arial"/>
              <a:buNone/>
            </a:pPr>
            <a:r>
              <a:rPr lang="en-US" sz="1800" b="0" i="0" u="none" strike="noStrike" cap="none"/>
              <a:t>3)	Add the computed hash codes together.</a:t>
            </a:r>
            <a:endParaRPr/>
          </a:p>
          <a:p>
            <a:pPr marL="0" marR="0" lvl="2" indent="0" algn="l" rtl="0">
              <a:spcBef>
                <a:spcPts val="0"/>
              </a:spcBef>
              <a:spcAft>
                <a:spcPts val="0"/>
              </a:spcAft>
              <a:buSzPts val="1800"/>
              <a:buFont typeface="Arial"/>
              <a:buNone/>
            </a:pPr>
            <a:r>
              <a:rPr lang="en-US" sz="1800" b="0" i="0" u="none" strike="noStrike" cap="none"/>
              <a:t>4)	Return the result.</a:t>
            </a:r>
            <a:endParaRPr/>
          </a:p>
          <a:p>
            <a:pPr marL="0" marR="0" lvl="1" indent="0" algn="l" rtl="0">
              <a:spcBef>
                <a:spcPts val="0"/>
              </a:spcBef>
              <a:spcAft>
                <a:spcPts val="0"/>
              </a:spcAft>
              <a:buSzPts val="1800"/>
              <a:buFont typeface="Arial"/>
              <a:buNone/>
            </a:pPr>
            <a:endParaRPr sz="1800" b="0" i="0" u="none" strike="noStrike" cap="none"/>
          </a:p>
          <a:p>
            <a:pPr marL="0" marR="0" lvl="1" indent="0" algn="l" rtl="0">
              <a:spcBef>
                <a:spcPts val="0"/>
              </a:spcBef>
              <a:spcAft>
                <a:spcPts val="0"/>
              </a:spcAft>
              <a:buSzPts val="1800"/>
              <a:buFont typeface="Arial"/>
              <a:buNone/>
            </a:pPr>
            <a:endParaRPr sz="1800" b="0" i="0" u="none" strike="noStrike" cap="none"/>
          </a:p>
          <a:p>
            <a:pPr marL="0" marR="0" lvl="0" indent="0" algn="l" rtl="0">
              <a:spcBef>
                <a:spcPts val="0"/>
              </a:spcBef>
              <a:spcAft>
                <a:spcPts val="0"/>
              </a:spcAft>
              <a:buNone/>
            </a:pPr>
            <a:endParaRPr sz="1800" b="0" i="0" u="none" strike="noStrike" cap="none"/>
          </a:p>
        </p:txBody>
      </p:sp>
      <p:sp>
        <p:nvSpPr>
          <p:cNvPr id="899" name="Google Shape;899;g40a120c017_0_454: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4 - </a:t>
            </a:r>
            <a:fld id="{00000000-1234-1234-1234-123412341234}" type="slidenum">
              <a:rPr lang="en-US" sz="1100" b="1" i="0" u="none">
                <a:solidFill>
                  <a:srgbClr val="000000"/>
                </a:solidFill>
                <a:latin typeface="Arial"/>
                <a:ea typeface="Arial"/>
                <a:cs typeface="Arial"/>
                <a:sym typeface="Arial"/>
              </a:rPr>
              <a:t>99</a:t>
            </a:fld>
            <a:endParaRPr/>
          </a:p>
        </p:txBody>
      </p:sp>
    </p:spTree>
    <p:extLst>
      <p:ext uri="{BB962C8B-B14F-4D97-AF65-F5344CB8AC3E}">
        <p14:creationId xmlns:p14="http://schemas.microsoft.com/office/powerpoint/2010/main" val="2366140000"/>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6"/>
        <p:cNvGrpSpPr/>
        <p:nvPr/>
      </p:nvGrpSpPr>
      <p:grpSpPr>
        <a:xfrm>
          <a:off x="0" y="0"/>
          <a:ext cx="0" cy="0"/>
          <a:chOff x="0" y="0"/>
          <a:chExt cx="0" cy="0"/>
        </a:xfrm>
      </p:grpSpPr>
      <p:sp>
        <p:nvSpPr>
          <p:cNvPr id="907" name="Google Shape;907;g40a120c017_0_462: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908" name="Google Shape;908;g40a120c017_0_462: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SzPts val="1800"/>
              <a:buFont typeface="Arial"/>
              <a:buNone/>
            </a:pPr>
            <a:r>
              <a:rPr lang="en-US" sz="1800" b="0" i="0" u="none" strike="noStrike" cap="none"/>
              <a:t>Methods with a Variable Number of the Same Type</a:t>
            </a:r>
            <a:endParaRPr/>
          </a:p>
          <a:p>
            <a:pPr marL="0" marR="0" lvl="1" indent="0" algn="l" rtl="0">
              <a:spcBef>
                <a:spcPts val="0"/>
              </a:spcBef>
              <a:spcAft>
                <a:spcPts val="0"/>
              </a:spcAft>
              <a:buSzPts val="1800"/>
              <a:buFont typeface="Arial"/>
              <a:buNone/>
            </a:pPr>
            <a:r>
              <a:rPr lang="en-US" sz="1800" b="0" i="0" u="none" strike="noStrike" cap="none"/>
              <a:t>One case of overloading is when you need to provide a set of overloaded methods that differ in the number of the same type of arguments. For example, suppose you want to have methods to calculate an average. You may want to calculate averages for 2, 3, or 4 (or more) integers.</a:t>
            </a:r>
            <a:endParaRPr/>
          </a:p>
          <a:p>
            <a:pPr marL="0" marR="0" lvl="1" indent="0" algn="l" rtl="0">
              <a:spcBef>
                <a:spcPts val="0"/>
              </a:spcBef>
              <a:spcAft>
                <a:spcPts val="0"/>
              </a:spcAft>
              <a:buSzPts val="1800"/>
              <a:buFont typeface="Arial"/>
              <a:buNone/>
            </a:pPr>
            <a:r>
              <a:rPr lang="en-US" sz="1800" b="0" i="0" u="none" strike="noStrike" cap="none"/>
              <a:t>Each of these methods performs a similar type of computation—the average of the arguments passed in, as in this example:</a:t>
            </a:r>
            <a:endParaRPr/>
          </a:p>
          <a:p>
            <a:pPr marL="0" marR="0" lvl="1" indent="0" algn="l" rtl="0">
              <a:spcBef>
                <a:spcPts val="0"/>
              </a:spcBef>
              <a:spcAft>
                <a:spcPts val="0"/>
              </a:spcAft>
              <a:buSzPts val="1000"/>
              <a:buFont typeface="Courier New"/>
              <a:buNone/>
            </a:pPr>
            <a:r>
              <a:rPr lang="en-US" sz="1000" b="0" i="0" u="none" strike="noStrike" cap="none">
                <a:latin typeface="Courier New"/>
                <a:ea typeface="Courier New"/>
                <a:cs typeface="Courier New"/>
                <a:sym typeface="Courier New"/>
              </a:rPr>
              <a:t>public class Statistics {</a:t>
            </a:r>
            <a:endParaRPr/>
          </a:p>
          <a:p>
            <a:pPr marL="0" marR="0" lvl="1" indent="0" algn="l" rtl="0">
              <a:spcBef>
                <a:spcPts val="0"/>
              </a:spcBef>
              <a:spcAft>
                <a:spcPts val="0"/>
              </a:spcAft>
              <a:buSzPts val="1000"/>
              <a:buFont typeface="Courier New"/>
              <a:buNone/>
            </a:pPr>
            <a:r>
              <a:rPr lang="en-US" sz="1000" b="0" i="0" u="none" strike="noStrike" cap="none">
                <a:latin typeface="Courier New"/>
                <a:ea typeface="Courier New"/>
                <a:cs typeface="Courier New"/>
                <a:sym typeface="Courier New"/>
              </a:rPr>
              <a:t>    public float average(int x1, int x2) { return (x1 + x2) / 2; }</a:t>
            </a:r>
            <a:endParaRPr/>
          </a:p>
          <a:p>
            <a:pPr marL="0" marR="0" lvl="1" indent="0" algn="l" rtl="0">
              <a:spcBef>
                <a:spcPts val="0"/>
              </a:spcBef>
              <a:spcAft>
                <a:spcPts val="0"/>
              </a:spcAft>
              <a:buSzPts val="1000"/>
              <a:buFont typeface="Courier New"/>
              <a:buNone/>
            </a:pPr>
            <a:r>
              <a:rPr lang="en-US" sz="1000" b="0" i="0" u="none" strike="noStrike" cap="none">
                <a:latin typeface="Courier New"/>
                <a:ea typeface="Courier New"/>
                <a:cs typeface="Courier New"/>
                <a:sym typeface="Courier New"/>
              </a:rPr>
              <a:t>    public float average(int x1, int x2, int x3) {</a:t>
            </a:r>
            <a:endParaRPr/>
          </a:p>
          <a:p>
            <a:pPr marL="0" marR="0" lvl="1" indent="0" algn="l" rtl="0">
              <a:spcBef>
                <a:spcPts val="0"/>
              </a:spcBef>
              <a:spcAft>
                <a:spcPts val="0"/>
              </a:spcAft>
              <a:buSzPts val="1000"/>
              <a:buFont typeface="Courier New"/>
              <a:buNone/>
            </a:pPr>
            <a:r>
              <a:rPr lang="en-US" sz="1000" b="0" i="0" u="none" strike="noStrike" cap="none">
                <a:latin typeface="Courier New"/>
                <a:ea typeface="Courier New"/>
                <a:cs typeface="Courier New"/>
                <a:sym typeface="Courier New"/>
              </a:rPr>
              <a:t>        return (x1 + x2 + x3) / 3;</a:t>
            </a:r>
            <a:endParaRPr/>
          </a:p>
          <a:p>
            <a:pPr marL="0" marR="0" lvl="1" indent="0" algn="l" rtl="0">
              <a:spcBef>
                <a:spcPts val="0"/>
              </a:spcBef>
              <a:spcAft>
                <a:spcPts val="0"/>
              </a:spcAft>
              <a:buSzPts val="1000"/>
              <a:buFont typeface="Courier New"/>
              <a:buNone/>
            </a:pPr>
            <a:r>
              <a:rPr lang="en-US" sz="1000" b="0" i="0" u="none" strike="noStrike" cap="none">
                <a:latin typeface="Courier New"/>
                <a:ea typeface="Courier New"/>
                <a:cs typeface="Courier New"/>
                <a:sym typeface="Courier New"/>
              </a:rPr>
              <a:t>    }</a:t>
            </a:r>
            <a:endParaRPr/>
          </a:p>
          <a:p>
            <a:pPr marL="0" marR="0" lvl="1" indent="0" algn="l" rtl="0">
              <a:spcBef>
                <a:spcPts val="0"/>
              </a:spcBef>
              <a:spcAft>
                <a:spcPts val="0"/>
              </a:spcAft>
              <a:buSzPts val="1000"/>
              <a:buFont typeface="Courier New"/>
              <a:buNone/>
            </a:pPr>
            <a:r>
              <a:rPr lang="en-US" sz="1000" b="0" i="0" u="none" strike="noStrike" cap="none">
                <a:latin typeface="Courier New"/>
                <a:ea typeface="Courier New"/>
                <a:cs typeface="Courier New"/>
                <a:sym typeface="Courier New"/>
              </a:rPr>
              <a:t>    public float average(int x1, int x2, int x3, int x4) {</a:t>
            </a:r>
            <a:endParaRPr/>
          </a:p>
          <a:p>
            <a:pPr marL="0" marR="0" lvl="1" indent="0" algn="l" rtl="0">
              <a:spcBef>
                <a:spcPts val="0"/>
              </a:spcBef>
              <a:spcAft>
                <a:spcPts val="0"/>
              </a:spcAft>
              <a:buSzPts val="1000"/>
              <a:buFont typeface="Courier New"/>
              <a:buNone/>
            </a:pPr>
            <a:r>
              <a:rPr lang="en-US" sz="1000" b="0" i="0" u="none" strike="noStrike" cap="none">
                <a:latin typeface="Courier New"/>
                <a:ea typeface="Courier New"/>
                <a:cs typeface="Courier New"/>
                <a:sym typeface="Courier New"/>
              </a:rPr>
              <a:t>        return (x1 + x2 + x3 + x4) / 4;</a:t>
            </a:r>
            <a:endParaRPr/>
          </a:p>
          <a:p>
            <a:pPr marL="0" marR="0" lvl="1" indent="0" algn="l" rtl="0">
              <a:spcBef>
                <a:spcPts val="0"/>
              </a:spcBef>
              <a:spcAft>
                <a:spcPts val="0"/>
              </a:spcAft>
              <a:buSzPts val="1000"/>
              <a:buFont typeface="Courier New"/>
              <a:buNone/>
            </a:pPr>
            <a:r>
              <a:rPr lang="en-US" sz="1000" b="0" i="0" u="none" strike="noStrike" cap="none">
                <a:latin typeface="Courier New"/>
                <a:ea typeface="Courier New"/>
                <a:cs typeface="Courier New"/>
                <a:sym typeface="Courier New"/>
              </a:rPr>
              <a:t>    }</a:t>
            </a:r>
            <a:endParaRPr/>
          </a:p>
          <a:p>
            <a:pPr marL="0" marR="0" lvl="1" indent="0" algn="l" rtl="0">
              <a:spcBef>
                <a:spcPts val="0"/>
              </a:spcBef>
              <a:spcAft>
                <a:spcPts val="0"/>
              </a:spcAft>
              <a:buSzPts val="1000"/>
              <a:buFont typeface="Courier New"/>
              <a:buNone/>
            </a:pPr>
            <a:r>
              <a:rPr lang="en-US" sz="1000" b="0" i="0" u="none" strike="noStrike" cap="none">
                <a:latin typeface="Courier New"/>
                <a:ea typeface="Courier New"/>
                <a:cs typeface="Courier New"/>
                <a:sym typeface="Courier New"/>
              </a:rPr>
              <a:t>}</a:t>
            </a:r>
            <a:endParaRPr/>
          </a:p>
          <a:p>
            <a:pPr marL="0" marR="0" lvl="1" indent="0" algn="l" rtl="0">
              <a:spcBef>
                <a:spcPts val="0"/>
              </a:spcBef>
              <a:spcAft>
                <a:spcPts val="0"/>
              </a:spcAft>
              <a:buSzPts val="1800"/>
              <a:buFont typeface="Arial"/>
              <a:buNone/>
            </a:pPr>
            <a:r>
              <a:rPr lang="en-US" sz="1800" b="0" i="0" u="none" strike="noStrike" cap="none"/>
              <a:t>Java provides a convenient syntax for collapsing these three methods into just one and providing for any number of arguments.</a:t>
            </a:r>
            <a:endParaRPr/>
          </a:p>
        </p:txBody>
      </p:sp>
      <p:sp>
        <p:nvSpPr>
          <p:cNvPr id="909" name="Google Shape;909;g40a120c017_0_462: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4 - </a:t>
            </a:r>
            <a:fld id="{00000000-1234-1234-1234-123412341234}" type="slidenum">
              <a:rPr lang="en-US" sz="1100" b="1" i="0" u="none">
                <a:solidFill>
                  <a:srgbClr val="000000"/>
                </a:solidFill>
                <a:latin typeface="Arial"/>
                <a:ea typeface="Arial"/>
                <a:cs typeface="Arial"/>
                <a:sym typeface="Arial"/>
              </a:rPr>
              <a:t>100</a:t>
            </a:fld>
            <a:endParaRPr/>
          </a:p>
        </p:txBody>
      </p:sp>
    </p:spTree>
    <p:extLst>
      <p:ext uri="{BB962C8B-B14F-4D97-AF65-F5344CB8AC3E}">
        <p14:creationId xmlns:p14="http://schemas.microsoft.com/office/powerpoint/2010/main" val="10353713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0"/>
        <p:cNvGrpSpPr/>
        <p:nvPr/>
      </p:nvGrpSpPr>
      <p:grpSpPr>
        <a:xfrm>
          <a:off x="0" y="0"/>
          <a:ext cx="0" cy="0"/>
          <a:chOff x="0" y="0"/>
          <a:chExt cx="0" cy="0"/>
        </a:xfrm>
      </p:grpSpPr>
      <p:sp>
        <p:nvSpPr>
          <p:cNvPr id="11" name="Google Shape;11;p2"/>
          <p:cNvSpPr txBox="1">
            <a:spLocks noGrp="1"/>
          </p:cNvSpPr>
          <p:nvPr>
            <p:ph type="ctrTitle"/>
          </p:nvPr>
        </p:nvSpPr>
        <p:spPr>
          <a:xfrm>
            <a:off x="311708" y="992767"/>
            <a:ext cx="8520600" cy="27369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2" name="Google Shape;12;p2"/>
          <p:cNvSpPr txBox="1">
            <a:spLocks noGrp="1"/>
          </p:cNvSpPr>
          <p:nvPr>
            <p:ph type="subTitle" idx="1"/>
          </p:nvPr>
        </p:nvSpPr>
        <p:spPr>
          <a:xfrm>
            <a:off x="311700" y="3778833"/>
            <a:ext cx="8520600" cy="10569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3" name="Google Shape;13;p2"/>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5"/>
        <p:cNvGrpSpPr/>
        <p:nvPr/>
      </p:nvGrpSpPr>
      <p:grpSpPr>
        <a:xfrm>
          <a:off x="0" y="0"/>
          <a:ext cx="0" cy="0"/>
          <a:chOff x="0" y="0"/>
          <a:chExt cx="0" cy="0"/>
        </a:xfrm>
      </p:grpSpPr>
      <p:sp>
        <p:nvSpPr>
          <p:cNvPr id="46" name="Google Shape;46;p11"/>
          <p:cNvSpPr txBox="1">
            <a:spLocks noGrp="1"/>
          </p:cNvSpPr>
          <p:nvPr>
            <p:ph type="title" hasCustomPrompt="1"/>
          </p:nvPr>
        </p:nvSpPr>
        <p:spPr>
          <a:xfrm>
            <a:off x="311700" y="1474833"/>
            <a:ext cx="8520600" cy="26181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7" name="Google Shape;47;p11"/>
          <p:cNvSpPr txBox="1">
            <a:spLocks noGrp="1"/>
          </p:cNvSpPr>
          <p:nvPr>
            <p:ph type="body" idx="1"/>
          </p:nvPr>
        </p:nvSpPr>
        <p:spPr>
          <a:xfrm>
            <a:off x="311700" y="4202967"/>
            <a:ext cx="8520600" cy="17343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8" name="Google Shape;48;p11"/>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9"/>
        <p:cNvGrpSpPr/>
        <p:nvPr/>
      </p:nvGrpSpPr>
      <p:grpSpPr>
        <a:xfrm>
          <a:off x="0" y="0"/>
          <a:ext cx="0" cy="0"/>
          <a:chOff x="0" y="0"/>
          <a:chExt cx="0" cy="0"/>
        </a:xfrm>
      </p:grpSpPr>
      <p:sp>
        <p:nvSpPr>
          <p:cNvPr id="50" name="Google Shape;50;p12"/>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51"/>
        <p:cNvGrpSpPr/>
        <p:nvPr/>
      </p:nvGrpSpPr>
      <p:grpSpPr>
        <a:xfrm>
          <a:off x="0" y="0"/>
          <a:ext cx="0" cy="0"/>
          <a:chOff x="0" y="0"/>
          <a:chExt cx="0" cy="0"/>
        </a:xfrm>
      </p:grpSpPr>
      <p:sp>
        <p:nvSpPr>
          <p:cNvPr id="52" name="Google Shape;52;p13"/>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lvl1pPr marR="0" lvl="0" algn="ctr" rtl="0">
              <a:spcBef>
                <a:spcPts val="520"/>
              </a:spcBef>
              <a:spcAft>
                <a:spcPts val="0"/>
              </a:spcAft>
              <a:buSzPts val="2800"/>
              <a:buNone/>
              <a:defRPr sz="2600" b="1" i="0" u="none" strike="noStrike" cap="none">
                <a:solidFill>
                  <a:schemeClr val="dk1"/>
                </a:solidFill>
                <a:latin typeface="Arial"/>
                <a:ea typeface="Arial"/>
                <a:cs typeface="Arial"/>
                <a:sym typeface="Arial"/>
              </a:defRPr>
            </a:lvl1pPr>
            <a:lvl2pPr marR="0" lvl="1" algn="ctr" rtl="0">
              <a:spcBef>
                <a:spcPts val="520"/>
              </a:spcBef>
              <a:spcAft>
                <a:spcPts val="0"/>
              </a:spcAft>
              <a:buSzPts val="2800"/>
              <a:buNone/>
              <a:defRPr sz="2600" b="1" i="0" u="none" strike="noStrike" cap="none">
                <a:solidFill>
                  <a:schemeClr val="dk1"/>
                </a:solidFill>
                <a:latin typeface="Arial"/>
                <a:ea typeface="Arial"/>
                <a:cs typeface="Arial"/>
                <a:sym typeface="Arial"/>
              </a:defRPr>
            </a:lvl2pPr>
            <a:lvl3pPr marR="0" lvl="2" algn="ctr" rtl="0">
              <a:spcBef>
                <a:spcPts val="520"/>
              </a:spcBef>
              <a:spcAft>
                <a:spcPts val="0"/>
              </a:spcAft>
              <a:buSzPts val="2800"/>
              <a:buNone/>
              <a:defRPr sz="2600" b="1" i="0" u="none" strike="noStrike" cap="none">
                <a:solidFill>
                  <a:schemeClr val="dk1"/>
                </a:solidFill>
                <a:latin typeface="Arial"/>
                <a:ea typeface="Arial"/>
                <a:cs typeface="Arial"/>
                <a:sym typeface="Arial"/>
              </a:defRPr>
            </a:lvl3pPr>
            <a:lvl4pPr marR="0" lvl="3" algn="ctr" rtl="0">
              <a:spcBef>
                <a:spcPts val="520"/>
              </a:spcBef>
              <a:spcAft>
                <a:spcPts val="0"/>
              </a:spcAft>
              <a:buSzPts val="2800"/>
              <a:buNone/>
              <a:defRPr sz="2600" b="1" i="0" u="none" strike="noStrike" cap="none">
                <a:solidFill>
                  <a:schemeClr val="dk1"/>
                </a:solidFill>
                <a:latin typeface="Arial"/>
                <a:ea typeface="Arial"/>
                <a:cs typeface="Arial"/>
                <a:sym typeface="Arial"/>
              </a:defRPr>
            </a:lvl4pPr>
            <a:lvl5pPr marR="0" lvl="4" algn="ctr" rtl="0">
              <a:spcBef>
                <a:spcPts val="520"/>
              </a:spcBef>
              <a:spcAft>
                <a:spcPts val="0"/>
              </a:spcAft>
              <a:buSzPts val="2800"/>
              <a:buNone/>
              <a:defRPr sz="2600" b="1" i="0" u="none" strike="noStrike" cap="none">
                <a:solidFill>
                  <a:schemeClr val="dk1"/>
                </a:solidFill>
                <a:latin typeface="Arial"/>
                <a:ea typeface="Arial"/>
                <a:cs typeface="Arial"/>
                <a:sym typeface="Arial"/>
              </a:defRPr>
            </a:lvl5pPr>
            <a:lvl6pPr marR="0" lvl="5" algn="ctr" rtl="0">
              <a:spcBef>
                <a:spcPts val="520"/>
              </a:spcBef>
              <a:spcAft>
                <a:spcPts val="0"/>
              </a:spcAft>
              <a:buSzPts val="2800"/>
              <a:buNone/>
              <a:defRPr sz="2600" b="1" i="0" u="none" strike="noStrike" cap="none">
                <a:solidFill>
                  <a:schemeClr val="dk1"/>
                </a:solidFill>
                <a:latin typeface="Arial"/>
                <a:ea typeface="Arial"/>
                <a:cs typeface="Arial"/>
                <a:sym typeface="Arial"/>
              </a:defRPr>
            </a:lvl6pPr>
            <a:lvl7pPr marR="0" lvl="6" algn="ctr" rtl="0">
              <a:spcBef>
                <a:spcPts val="520"/>
              </a:spcBef>
              <a:spcAft>
                <a:spcPts val="0"/>
              </a:spcAft>
              <a:buSzPts val="2800"/>
              <a:buNone/>
              <a:defRPr sz="2600" b="1" i="0" u="none" strike="noStrike" cap="none">
                <a:solidFill>
                  <a:schemeClr val="dk1"/>
                </a:solidFill>
                <a:latin typeface="Arial"/>
                <a:ea typeface="Arial"/>
                <a:cs typeface="Arial"/>
                <a:sym typeface="Arial"/>
              </a:defRPr>
            </a:lvl7pPr>
            <a:lvl8pPr marR="0" lvl="7" algn="ctr" rtl="0">
              <a:spcBef>
                <a:spcPts val="520"/>
              </a:spcBef>
              <a:spcAft>
                <a:spcPts val="0"/>
              </a:spcAft>
              <a:buSzPts val="2800"/>
              <a:buNone/>
              <a:defRPr sz="2600" b="1" i="0" u="none" strike="noStrike" cap="none">
                <a:solidFill>
                  <a:schemeClr val="dk1"/>
                </a:solidFill>
                <a:latin typeface="Arial"/>
                <a:ea typeface="Arial"/>
                <a:cs typeface="Arial"/>
                <a:sym typeface="Arial"/>
              </a:defRPr>
            </a:lvl8pPr>
            <a:lvl9pPr marR="0" lvl="8" algn="ctr" rtl="0">
              <a:spcBef>
                <a:spcPts val="520"/>
              </a:spcBef>
              <a:spcAft>
                <a:spcPts val="0"/>
              </a:spcAft>
              <a:buSzPts val="2800"/>
              <a:buNone/>
              <a:defRPr sz="2600" b="1" i="0" u="none" strike="noStrike" cap="none">
                <a:solidFill>
                  <a:schemeClr val="dk1"/>
                </a:solidFill>
                <a:latin typeface="Arial"/>
                <a:ea typeface="Arial"/>
                <a:cs typeface="Arial"/>
                <a:sym typeface="Arial"/>
              </a:defRPr>
            </a:lvl9pPr>
          </a:lstStyle>
          <a:p>
            <a:endParaRPr/>
          </a:p>
        </p:txBody>
      </p:sp>
      <p:sp>
        <p:nvSpPr>
          <p:cNvPr id="53" name="Google Shape;53;p13"/>
          <p:cNvSpPr txBox="1">
            <a:spLocks noGrp="1"/>
          </p:cNvSpPr>
          <p:nvPr>
            <p:ph type="body" idx="1"/>
          </p:nvPr>
        </p:nvSpPr>
        <p:spPr>
          <a:xfrm>
            <a:off x="609600" y="1447800"/>
            <a:ext cx="7918500" cy="1751100"/>
          </a:xfrm>
          <a:prstGeom prst="rect">
            <a:avLst/>
          </a:prstGeom>
          <a:noFill/>
          <a:ln>
            <a:noFill/>
          </a:ln>
        </p:spPr>
        <p:txBody>
          <a:bodyPr spcFirstLastPara="1" wrap="square" lIns="12700" tIns="12700" rIns="12700" bIns="12700" anchor="t" anchorCtr="0">
            <a:noAutofit/>
          </a:bodyPr>
          <a:lstStyle>
            <a:lvl1pPr marL="457200" marR="0" lvl="0" indent="-228600" algn="l" rtl="0">
              <a:spcBef>
                <a:spcPts val="440"/>
              </a:spcBef>
              <a:spcAft>
                <a:spcPts val="0"/>
              </a:spcAft>
              <a:buSzPts val="1800"/>
              <a:buNone/>
              <a:defRPr sz="2200" b="0" i="0" u="none" strike="noStrike" cap="none">
                <a:solidFill>
                  <a:schemeClr val="dk1"/>
                </a:solidFill>
                <a:latin typeface="Arial"/>
                <a:ea typeface="Arial"/>
                <a:cs typeface="Arial"/>
                <a:sym typeface="Arial"/>
              </a:defRPr>
            </a:lvl1pPr>
            <a:lvl2pPr marL="914400" marR="0" lvl="1" indent="-368300" algn="l" rtl="0">
              <a:spcBef>
                <a:spcPts val="440"/>
              </a:spcBef>
              <a:spcAft>
                <a:spcPts val="0"/>
              </a:spcAft>
              <a:buClr>
                <a:srgbClr val="FF0000"/>
              </a:buClr>
              <a:buSzPts val="2200"/>
              <a:buFont typeface="Arial"/>
              <a:buChar char="•"/>
              <a:defRPr sz="2200" b="0" i="0" u="none" strike="noStrike" cap="none">
                <a:solidFill>
                  <a:schemeClr val="dk1"/>
                </a:solidFill>
                <a:latin typeface="Arial"/>
                <a:ea typeface="Arial"/>
                <a:cs typeface="Arial"/>
                <a:sym typeface="Arial"/>
              </a:defRPr>
            </a:lvl2pPr>
            <a:lvl3pPr marL="1371600" marR="0" lvl="2" indent="-355600" algn="l" rtl="0">
              <a:spcBef>
                <a:spcPts val="400"/>
              </a:spcBef>
              <a:spcAft>
                <a:spcPts val="0"/>
              </a:spcAft>
              <a:buClr>
                <a:srgbClr val="FF0000"/>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280035" algn="l" rtl="0">
              <a:spcBef>
                <a:spcPts val="360"/>
              </a:spcBef>
              <a:spcAft>
                <a:spcPts val="0"/>
              </a:spcAft>
              <a:buClr>
                <a:schemeClr val="accent2"/>
              </a:buClr>
              <a:buSzPts val="810"/>
              <a:buFont typeface="Arial"/>
              <a:buChar char="—"/>
              <a:defRPr sz="1800" b="0" i="0" u="none" strike="noStrike" cap="none">
                <a:solidFill>
                  <a:schemeClr val="dk1"/>
                </a:solidFill>
                <a:latin typeface="Arial"/>
                <a:ea typeface="Arial"/>
                <a:cs typeface="Arial"/>
                <a:sym typeface="Arial"/>
              </a:defRPr>
            </a:lvl4pPr>
            <a:lvl5pPr marL="2286000" marR="0" lvl="4" indent="-284479" algn="l" rtl="0">
              <a:spcBef>
                <a:spcPts val="320"/>
              </a:spcBef>
              <a:spcAft>
                <a:spcPts val="0"/>
              </a:spcAft>
              <a:buClr>
                <a:schemeClr val="accent2"/>
              </a:buClr>
              <a:buSzPts val="880"/>
              <a:buFont typeface="Arial"/>
              <a:buChar char="—"/>
              <a:defRPr sz="1600" b="0" i="0" u="none" strike="noStrike" cap="none">
                <a:solidFill>
                  <a:schemeClr val="dk1"/>
                </a:solidFill>
                <a:latin typeface="Arial"/>
                <a:ea typeface="Arial"/>
                <a:cs typeface="Arial"/>
                <a:sym typeface="Arial"/>
              </a:defRPr>
            </a:lvl5pPr>
            <a:lvl6pPr marL="2743200" marR="0" lvl="5" indent="-284479" algn="l" rtl="0">
              <a:spcBef>
                <a:spcPts val="320"/>
              </a:spcBef>
              <a:spcAft>
                <a:spcPts val="0"/>
              </a:spcAft>
              <a:buClr>
                <a:schemeClr val="accent2"/>
              </a:buClr>
              <a:buSzPts val="880"/>
              <a:buFont typeface="Arial"/>
              <a:buChar char="—"/>
              <a:defRPr sz="1600" b="0" i="0" u="none" strike="noStrike" cap="none">
                <a:solidFill>
                  <a:schemeClr val="dk1"/>
                </a:solidFill>
                <a:latin typeface="Arial"/>
                <a:ea typeface="Arial"/>
                <a:cs typeface="Arial"/>
                <a:sym typeface="Arial"/>
              </a:defRPr>
            </a:lvl6pPr>
            <a:lvl7pPr marL="3200400" marR="0" lvl="6" indent="-284479" algn="l" rtl="0">
              <a:spcBef>
                <a:spcPts val="320"/>
              </a:spcBef>
              <a:spcAft>
                <a:spcPts val="0"/>
              </a:spcAft>
              <a:buClr>
                <a:schemeClr val="accent2"/>
              </a:buClr>
              <a:buSzPts val="880"/>
              <a:buFont typeface="Arial"/>
              <a:buChar char="—"/>
              <a:defRPr sz="1600" b="0" i="0" u="none" strike="noStrike" cap="none">
                <a:solidFill>
                  <a:schemeClr val="dk1"/>
                </a:solidFill>
                <a:latin typeface="Arial"/>
                <a:ea typeface="Arial"/>
                <a:cs typeface="Arial"/>
                <a:sym typeface="Arial"/>
              </a:defRPr>
            </a:lvl7pPr>
            <a:lvl8pPr marL="3657600" marR="0" lvl="7" indent="-284479" algn="l" rtl="0">
              <a:spcBef>
                <a:spcPts val="320"/>
              </a:spcBef>
              <a:spcAft>
                <a:spcPts val="0"/>
              </a:spcAft>
              <a:buClr>
                <a:schemeClr val="accent2"/>
              </a:buClr>
              <a:buSzPts val="880"/>
              <a:buFont typeface="Arial"/>
              <a:buChar char="—"/>
              <a:defRPr sz="1600" b="0" i="0" u="none" strike="noStrike" cap="none">
                <a:solidFill>
                  <a:schemeClr val="dk1"/>
                </a:solidFill>
                <a:latin typeface="Arial"/>
                <a:ea typeface="Arial"/>
                <a:cs typeface="Arial"/>
                <a:sym typeface="Arial"/>
              </a:defRPr>
            </a:lvl8pPr>
            <a:lvl9pPr marL="4114800" marR="0" lvl="8" indent="-284479" algn="l" rtl="0">
              <a:spcBef>
                <a:spcPts val="320"/>
              </a:spcBef>
              <a:spcAft>
                <a:spcPts val="0"/>
              </a:spcAft>
              <a:buClr>
                <a:schemeClr val="accent2"/>
              </a:buClr>
              <a:buSzPts val="880"/>
              <a:buFont typeface="Arial"/>
              <a:buChar char="—"/>
              <a:defRPr sz="1600" b="0" i="0" u="none" strike="noStrike" cap="none">
                <a:solidFill>
                  <a:schemeClr val="dk1"/>
                </a:solidFill>
                <a:latin typeface="Arial"/>
                <a:ea typeface="Arial"/>
                <a:cs typeface="Arial"/>
                <a:sym typeface="Arial"/>
              </a:defRPr>
            </a:lvl9pPr>
          </a:lstStyle>
          <a:p>
            <a:endParaRPr/>
          </a:p>
        </p:txBody>
      </p:sp>
      <p:sp>
        <p:nvSpPr>
          <p:cNvPr id="54" name="Google Shape;54;p13"/>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lvl1pPr lvl="0">
              <a:buNone/>
              <a:defRPr sz="1300">
                <a:solidFill>
                  <a:schemeClr val="dk1"/>
                </a:solidFill>
              </a:defRPr>
            </a:lvl1pPr>
            <a:lvl2pPr lvl="1">
              <a:buNone/>
              <a:defRPr sz="1300">
                <a:solidFill>
                  <a:schemeClr val="dk1"/>
                </a:solidFill>
              </a:defRPr>
            </a:lvl2pPr>
            <a:lvl3pPr lvl="2">
              <a:buNone/>
              <a:defRPr sz="1300">
                <a:solidFill>
                  <a:schemeClr val="dk1"/>
                </a:solidFill>
              </a:defRPr>
            </a:lvl3pPr>
            <a:lvl4pPr lvl="3">
              <a:buNone/>
              <a:defRPr sz="1300">
                <a:solidFill>
                  <a:schemeClr val="dk1"/>
                </a:solidFill>
              </a:defRPr>
            </a:lvl4pPr>
            <a:lvl5pPr lvl="4">
              <a:buNone/>
              <a:defRPr sz="1300">
                <a:solidFill>
                  <a:schemeClr val="dk1"/>
                </a:solidFill>
              </a:defRPr>
            </a:lvl5pPr>
            <a:lvl6pPr lvl="5">
              <a:buNone/>
              <a:defRPr sz="1300">
                <a:solidFill>
                  <a:schemeClr val="dk1"/>
                </a:solidFill>
              </a:defRPr>
            </a:lvl6pPr>
            <a:lvl7pPr lvl="6">
              <a:buNone/>
              <a:defRPr sz="1300">
                <a:solidFill>
                  <a:schemeClr val="dk1"/>
                </a:solidFill>
              </a:defRPr>
            </a:lvl7pPr>
            <a:lvl8pPr lvl="7">
              <a:buNone/>
              <a:defRPr sz="1300">
                <a:solidFill>
                  <a:schemeClr val="dk1"/>
                </a:solidFill>
              </a:defRPr>
            </a:lvl8pPr>
            <a:lvl9pPr lvl="8">
              <a:buNone/>
              <a:defRPr sz="1300">
                <a:solidFill>
                  <a:schemeClr val="dk1"/>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iz">
  <p:cSld name="Quiz">
    <p:spTree>
      <p:nvGrpSpPr>
        <p:cNvPr id="1" name="Shape 55"/>
        <p:cNvGrpSpPr/>
        <p:nvPr/>
      </p:nvGrpSpPr>
      <p:grpSpPr>
        <a:xfrm>
          <a:off x="0" y="0"/>
          <a:ext cx="0" cy="0"/>
          <a:chOff x="0" y="0"/>
          <a:chExt cx="0" cy="0"/>
        </a:xfrm>
      </p:grpSpPr>
      <p:sp>
        <p:nvSpPr>
          <p:cNvPr id="56" name="Google Shape;56;p14"/>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lvl1pPr marR="0" lvl="0" algn="ctr" rtl="0">
              <a:spcBef>
                <a:spcPts val="520"/>
              </a:spcBef>
              <a:spcAft>
                <a:spcPts val="0"/>
              </a:spcAft>
              <a:buSzPts val="2800"/>
              <a:buNone/>
              <a:defRPr sz="2600" b="1" i="0" u="none" strike="noStrike" cap="none">
                <a:solidFill>
                  <a:schemeClr val="dk1"/>
                </a:solidFill>
                <a:latin typeface="Arial"/>
                <a:ea typeface="Arial"/>
                <a:cs typeface="Arial"/>
                <a:sym typeface="Arial"/>
              </a:defRPr>
            </a:lvl1pPr>
            <a:lvl2pPr marR="0" lvl="1" algn="ctr" rtl="0">
              <a:spcBef>
                <a:spcPts val="520"/>
              </a:spcBef>
              <a:spcAft>
                <a:spcPts val="0"/>
              </a:spcAft>
              <a:buSzPts val="2800"/>
              <a:buNone/>
              <a:defRPr sz="2600" b="1" i="0" u="none" strike="noStrike" cap="none">
                <a:solidFill>
                  <a:schemeClr val="dk1"/>
                </a:solidFill>
                <a:latin typeface="Arial"/>
                <a:ea typeface="Arial"/>
                <a:cs typeface="Arial"/>
                <a:sym typeface="Arial"/>
              </a:defRPr>
            </a:lvl2pPr>
            <a:lvl3pPr marR="0" lvl="2" algn="ctr" rtl="0">
              <a:spcBef>
                <a:spcPts val="520"/>
              </a:spcBef>
              <a:spcAft>
                <a:spcPts val="0"/>
              </a:spcAft>
              <a:buSzPts val="2800"/>
              <a:buNone/>
              <a:defRPr sz="2600" b="1" i="0" u="none" strike="noStrike" cap="none">
                <a:solidFill>
                  <a:schemeClr val="dk1"/>
                </a:solidFill>
                <a:latin typeface="Arial"/>
                <a:ea typeface="Arial"/>
                <a:cs typeface="Arial"/>
                <a:sym typeface="Arial"/>
              </a:defRPr>
            </a:lvl3pPr>
            <a:lvl4pPr marR="0" lvl="3" algn="ctr" rtl="0">
              <a:spcBef>
                <a:spcPts val="520"/>
              </a:spcBef>
              <a:spcAft>
                <a:spcPts val="0"/>
              </a:spcAft>
              <a:buSzPts val="2800"/>
              <a:buNone/>
              <a:defRPr sz="2600" b="1" i="0" u="none" strike="noStrike" cap="none">
                <a:solidFill>
                  <a:schemeClr val="dk1"/>
                </a:solidFill>
                <a:latin typeface="Arial"/>
                <a:ea typeface="Arial"/>
                <a:cs typeface="Arial"/>
                <a:sym typeface="Arial"/>
              </a:defRPr>
            </a:lvl4pPr>
            <a:lvl5pPr marR="0" lvl="4" algn="ctr" rtl="0">
              <a:spcBef>
                <a:spcPts val="520"/>
              </a:spcBef>
              <a:spcAft>
                <a:spcPts val="0"/>
              </a:spcAft>
              <a:buSzPts val="2800"/>
              <a:buNone/>
              <a:defRPr sz="2600" b="1" i="0" u="none" strike="noStrike" cap="none">
                <a:solidFill>
                  <a:schemeClr val="dk1"/>
                </a:solidFill>
                <a:latin typeface="Arial"/>
                <a:ea typeface="Arial"/>
                <a:cs typeface="Arial"/>
                <a:sym typeface="Arial"/>
              </a:defRPr>
            </a:lvl5pPr>
            <a:lvl6pPr marR="0" lvl="5" algn="ctr" rtl="0">
              <a:spcBef>
                <a:spcPts val="520"/>
              </a:spcBef>
              <a:spcAft>
                <a:spcPts val="0"/>
              </a:spcAft>
              <a:buSzPts val="2800"/>
              <a:buNone/>
              <a:defRPr sz="2600" b="1" i="0" u="none" strike="noStrike" cap="none">
                <a:solidFill>
                  <a:schemeClr val="dk1"/>
                </a:solidFill>
                <a:latin typeface="Arial"/>
                <a:ea typeface="Arial"/>
                <a:cs typeface="Arial"/>
                <a:sym typeface="Arial"/>
              </a:defRPr>
            </a:lvl6pPr>
            <a:lvl7pPr marR="0" lvl="6" algn="ctr" rtl="0">
              <a:spcBef>
                <a:spcPts val="520"/>
              </a:spcBef>
              <a:spcAft>
                <a:spcPts val="0"/>
              </a:spcAft>
              <a:buSzPts val="2800"/>
              <a:buNone/>
              <a:defRPr sz="2600" b="1" i="0" u="none" strike="noStrike" cap="none">
                <a:solidFill>
                  <a:schemeClr val="dk1"/>
                </a:solidFill>
                <a:latin typeface="Arial"/>
                <a:ea typeface="Arial"/>
                <a:cs typeface="Arial"/>
                <a:sym typeface="Arial"/>
              </a:defRPr>
            </a:lvl7pPr>
            <a:lvl8pPr marR="0" lvl="7" algn="ctr" rtl="0">
              <a:spcBef>
                <a:spcPts val="520"/>
              </a:spcBef>
              <a:spcAft>
                <a:spcPts val="0"/>
              </a:spcAft>
              <a:buSzPts val="2800"/>
              <a:buNone/>
              <a:defRPr sz="2600" b="1" i="0" u="none" strike="noStrike" cap="none">
                <a:solidFill>
                  <a:schemeClr val="dk1"/>
                </a:solidFill>
                <a:latin typeface="Arial"/>
                <a:ea typeface="Arial"/>
                <a:cs typeface="Arial"/>
                <a:sym typeface="Arial"/>
              </a:defRPr>
            </a:lvl8pPr>
            <a:lvl9pPr marR="0" lvl="8" algn="ctr" rtl="0">
              <a:spcBef>
                <a:spcPts val="520"/>
              </a:spcBef>
              <a:spcAft>
                <a:spcPts val="0"/>
              </a:spcAft>
              <a:buSzPts val="2800"/>
              <a:buNone/>
              <a:defRPr sz="2600" b="1" i="0" u="none" strike="noStrike" cap="none">
                <a:solidFill>
                  <a:schemeClr val="dk1"/>
                </a:solidFill>
                <a:latin typeface="Arial"/>
                <a:ea typeface="Arial"/>
                <a:cs typeface="Arial"/>
                <a:sym typeface="Arial"/>
              </a:defRPr>
            </a:lvl9pPr>
          </a:lstStyle>
          <a:p>
            <a:endParaRPr/>
          </a:p>
        </p:txBody>
      </p:sp>
      <p:sp>
        <p:nvSpPr>
          <p:cNvPr id="57" name="Google Shape;57;p14"/>
          <p:cNvSpPr txBox="1">
            <a:spLocks noGrp="1"/>
          </p:cNvSpPr>
          <p:nvPr>
            <p:ph type="body" idx="1"/>
          </p:nvPr>
        </p:nvSpPr>
        <p:spPr>
          <a:xfrm>
            <a:off x="609600" y="1447800"/>
            <a:ext cx="7918500" cy="770400"/>
          </a:xfrm>
          <a:prstGeom prst="rect">
            <a:avLst/>
          </a:prstGeom>
          <a:noFill/>
          <a:ln>
            <a:noFill/>
          </a:ln>
        </p:spPr>
        <p:txBody>
          <a:bodyPr spcFirstLastPara="1" wrap="square" lIns="12700" tIns="12700" rIns="12700" bIns="12700" anchor="t" anchorCtr="0">
            <a:noAutofit/>
          </a:bodyPr>
          <a:lstStyle>
            <a:lvl1pPr marL="457200" marR="0" lvl="0" indent="-228600" algn="l" rtl="0">
              <a:spcBef>
                <a:spcPts val="440"/>
              </a:spcBef>
              <a:spcAft>
                <a:spcPts val="0"/>
              </a:spcAft>
              <a:buSzPts val="1800"/>
              <a:buNone/>
              <a:defRPr sz="2200">
                <a:solidFill>
                  <a:schemeClr val="dk1"/>
                </a:solidFill>
                <a:latin typeface="Arial"/>
                <a:ea typeface="Arial"/>
                <a:cs typeface="Arial"/>
                <a:sym typeface="Arial"/>
              </a:defRPr>
            </a:lvl1pPr>
            <a:lvl2pPr marL="914400" marR="0" lvl="1" indent="-368300" algn="l" rtl="0">
              <a:spcBef>
                <a:spcPts val="440"/>
              </a:spcBef>
              <a:spcAft>
                <a:spcPts val="0"/>
              </a:spcAft>
              <a:buClr>
                <a:srgbClr val="FF0000"/>
              </a:buClr>
              <a:buSzPts val="2200"/>
              <a:buFont typeface="Arial"/>
              <a:buAutoNum type="alphaLcPeriod"/>
              <a:defRPr sz="2200" b="0" i="0" u="none" strike="noStrike" cap="none">
                <a:solidFill>
                  <a:schemeClr val="dk1"/>
                </a:solidFill>
                <a:latin typeface="Arial"/>
                <a:ea typeface="Arial"/>
                <a:cs typeface="Arial"/>
                <a:sym typeface="Arial"/>
              </a:defRPr>
            </a:lvl2pPr>
            <a:lvl3pPr marL="1371600" marR="0" lvl="2" indent="-228600" algn="l" rtl="0">
              <a:spcBef>
                <a:spcPts val="400"/>
              </a:spcBef>
              <a:spcAft>
                <a:spcPts val="0"/>
              </a:spcAft>
              <a:buClr>
                <a:srgbClr val="FF0000"/>
              </a:buClr>
              <a:buSzPts val="2000"/>
              <a:buFont typeface="Arial"/>
              <a:buNone/>
              <a:defRPr sz="2000" b="0" i="0" u="none" strike="noStrike" cap="none">
                <a:solidFill>
                  <a:schemeClr val="dk1"/>
                </a:solidFill>
                <a:latin typeface="Arial"/>
                <a:ea typeface="Arial"/>
                <a:cs typeface="Arial"/>
                <a:sym typeface="Arial"/>
              </a:defRPr>
            </a:lvl3pPr>
            <a:lvl4pPr marL="1828800" marR="0" lvl="3" indent="-280035" algn="l" rtl="0">
              <a:spcBef>
                <a:spcPts val="360"/>
              </a:spcBef>
              <a:spcAft>
                <a:spcPts val="0"/>
              </a:spcAft>
              <a:buClr>
                <a:schemeClr val="accent2"/>
              </a:buClr>
              <a:buSzPts val="810"/>
              <a:buFont typeface="Arial"/>
              <a:buChar char="—"/>
              <a:defRPr sz="1800" b="0" i="0" u="none" strike="noStrike" cap="none">
                <a:solidFill>
                  <a:schemeClr val="dk1"/>
                </a:solidFill>
                <a:latin typeface="Arial"/>
                <a:ea typeface="Arial"/>
                <a:cs typeface="Arial"/>
                <a:sym typeface="Arial"/>
              </a:defRPr>
            </a:lvl4pPr>
            <a:lvl5pPr marL="2286000" marR="0" lvl="4" indent="-284479" algn="l" rtl="0">
              <a:spcBef>
                <a:spcPts val="320"/>
              </a:spcBef>
              <a:spcAft>
                <a:spcPts val="0"/>
              </a:spcAft>
              <a:buClr>
                <a:schemeClr val="accent2"/>
              </a:buClr>
              <a:buSzPts val="880"/>
              <a:buFont typeface="Arial"/>
              <a:buChar char="—"/>
              <a:defRPr sz="1600" b="0" i="0" u="none" strike="noStrike" cap="none">
                <a:solidFill>
                  <a:schemeClr val="dk1"/>
                </a:solidFill>
                <a:latin typeface="Arial"/>
                <a:ea typeface="Arial"/>
                <a:cs typeface="Arial"/>
                <a:sym typeface="Arial"/>
              </a:defRPr>
            </a:lvl5pPr>
            <a:lvl6pPr marL="2743200" marR="0" lvl="5" indent="-284479" algn="l" rtl="0">
              <a:spcBef>
                <a:spcPts val="320"/>
              </a:spcBef>
              <a:spcAft>
                <a:spcPts val="0"/>
              </a:spcAft>
              <a:buClr>
                <a:schemeClr val="accent2"/>
              </a:buClr>
              <a:buSzPts val="880"/>
              <a:buFont typeface="Arial"/>
              <a:buChar char="—"/>
              <a:defRPr sz="1600" b="0" i="0" u="none" strike="noStrike" cap="none">
                <a:solidFill>
                  <a:schemeClr val="dk1"/>
                </a:solidFill>
                <a:latin typeface="Arial"/>
                <a:ea typeface="Arial"/>
                <a:cs typeface="Arial"/>
                <a:sym typeface="Arial"/>
              </a:defRPr>
            </a:lvl6pPr>
            <a:lvl7pPr marL="3200400" marR="0" lvl="6" indent="-284479" algn="l" rtl="0">
              <a:spcBef>
                <a:spcPts val="320"/>
              </a:spcBef>
              <a:spcAft>
                <a:spcPts val="0"/>
              </a:spcAft>
              <a:buClr>
                <a:schemeClr val="accent2"/>
              </a:buClr>
              <a:buSzPts val="880"/>
              <a:buFont typeface="Arial"/>
              <a:buChar char="—"/>
              <a:defRPr sz="1600" b="0" i="0" u="none" strike="noStrike" cap="none">
                <a:solidFill>
                  <a:schemeClr val="dk1"/>
                </a:solidFill>
                <a:latin typeface="Arial"/>
                <a:ea typeface="Arial"/>
                <a:cs typeface="Arial"/>
                <a:sym typeface="Arial"/>
              </a:defRPr>
            </a:lvl7pPr>
            <a:lvl8pPr marL="3657600" marR="0" lvl="7" indent="-284479" algn="l" rtl="0">
              <a:spcBef>
                <a:spcPts val="320"/>
              </a:spcBef>
              <a:spcAft>
                <a:spcPts val="0"/>
              </a:spcAft>
              <a:buClr>
                <a:schemeClr val="accent2"/>
              </a:buClr>
              <a:buSzPts val="880"/>
              <a:buFont typeface="Arial"/>
              <a:buChar char="—"/>
              <a:defRPr sz="1600" b="0" i="0" u="none" strike="noStrike" cap="none">
                <a:solidFill>
                  <a:schemeClr val="dk1"/>
                </a:solidFill>
                <a:latin typeface="Arial"/>
                <a:ea typeface="Arial"/>
                <a:cs typeface="Arial"/>
                <a:sym typeface="Arial"/>
              </a:defRPr>
            </a:lvl8pPr>
            <a:lvl9pPr marL="4114800" marR="0" lvl="8" indent="-284479" algn="l" rtl="0">
              <a:spcBef>
                <a:spcPts val="320"/>
              </a:spcBef>
              <a:spcAft>
                <a:spcPts val="0"/>
              </a:spcAft>
              <a:buClr>
                <a:schemeClr val="accent2"/>
              </a:buClr>
              <a:buSzPts val="880"/>
              <a:buFont typeface="Arial"/>
              <a:buChar char="—"/>
              <a:defRPr sz="1600" b="0" i="0" u="none" strike="noStrike" cap="none">
                <a:solidFill>
                  <a:schemeClr val="dk1"/>
                </a:solidFill>
                <a:latin typeface="Arial"/>
                <a:ea typeface="Arial"/>
                <a:cs typeface="Arial"/>
                <a:sym typeface="Arial"/>
              </a:defRPr>
            </a:lvl9pPr>
          </a:lstStyle>
          <a:p>
            <a:endParaRPr/>
          </a:p>
        </p:txBody>
      </p:sp>
      <p:sp>
        <p:nvSpPr>
          <p:cNvPr id="58" name="Google Shape;58;p14"/>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lvl1pPr lvl="0">
              <a:buNone/>
              <a:defRPr sz="1300">
                <a:solidFill>
                  <a:schemeClr val="dk1"/>
                </a:solidFill>
              </a:defRPr>
            </a:lvl1pPr>
            <a:lvl2pPr lvl="1">
              <a:buNone/>
              <a:defRPr sz="1300">
                <a:solidFill>
                  <a:schemeClr val="dk1"/>
                </a:solidFill>
              </a:defRPr>
            </a:lvl2pPr>
            <a:lvl3pPr lvl="2">
              <a:buNone/>
              <a:defRPr sz="1300">
                <a:solidFill>
                  <a:schemeClr val="dk1"/>
                </a:solidFill>
              </a:defRPr>
            </a:lvl3pPr>
            <a:lvl4pPr lvl="3">
              <a:buNone/>
              <a:defRPr sz="1300">
                <a:solidFill>
                  <a:schemeClr val="dk1"/>
                </a:solidFill>
              </a:defRPr>
            </a:lvl4pPr>
            <a:lvl5pPr lvl="4">
              <a:buNone/>
              <a:defRPr sz="1300">
                <a:solidFill>
                  <a:schemeClr val="dk1"/>
                </a:solidFill>
              </a:defRPr>
            </a:lvl5pPr>
            <a:lvl6pPr lvl="5">
              <a:buNone/>
              <a:defRPr sz="1300">
                <a:solidFill>
                  <a:schemeClr val="dk1"/>
                </a:solidFill>
              </a:defRPr>
            </a:lvl6pPr>
            <a:lvl7pPr lvl="6">
              <a:buNone/>
              <a:defRPr sz="1300">
                <a:solidFill>
                  <a:schemeClr val="dk1"/>
                </a:solidFill>
              </a:defRPr>
            </a:lvl7pPr>
            <a:lvl8pPr lvl="7">
              <a:buNone/>
              <a:defRPr sz="1300">
                <a:solidFill>
                  <a:schemeClr val="dk1"/>
                </a:solidFill>
              </a:defRPr>
            </a:lvl8pPr>
            <a:lvl9pPr lvl="8">
              <a:buNone/>
              <a:defRPr sz="1300">
                <a:solidFill>
                  <a:schemeClr val="dk1"/>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59"/>
        <p:cNvGrpSpPr/>
        <p:nvPr/>
      </p:nvGrpSpPr>
      <p:grpSpPr>
        <a:xfrm>
          <a:off x="0" y="0"/>
          <a:ext cx="0" cy="0"/>
          <a:chOff x="0" y="0"/>
          <a:chExt cx="0" cy="0"/>
        </a:xfrm>
      </p:grpSpPr>
      <p:sp>
        <p:nvSpPr>
          <p:cNvPr id="60" name="Google Shape;60;p15"/>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lvl1pPr marR="0" lvl="0" algn="ctr" rtl="0">
              <a:spcBef>
                <a:spcPts val="520"/>
              </a:spcBef>
              <a:spcAft>
                <a:spcPts val="0"/>
              </a:spcAft>
              <a:buSzPts val="2800"/>
              <a:buNone/>
              <a:defRPr sz="2600" b="1" i="0" u="none" strike="noStrike" cap="none">
                <a:solidFill>
                  <a:schemeClr val="dk1"/>
                </a:solidFill>
                <a:latin typeface="Arial"/>
                <a:ea typeface="Arial"/>
                <a:cs typeface="Arial"/>
                <a:sym typeface="Arial"/>
              </a:defRPr>
            </a:lvl1pPr>
            <a:lvl2pPr marR="0" lvl="1" algn="ctr" rtl="0">
              <a:spcBef>
                <a:spcPts val="520"/>
              </a:spcBef>
              <a:spcAft>
                <a:spcPts val="0"/>
              </a:spcAft>
              <a:buSzPts val="2800"/>
              <a:buNone/>
              <a:defRPr sz="2600" b="1" i="0" u="none" strike="noStrike" cap="none">
                <a:solidFill>
                  <a:schemeClr val="dk1"/>
                </a:solidFill>
                <a:latin typeface="Arial"/>
                <a:ea typeface="Arial"/>
                <a:cs typeface="Arial"/>
                <a:sym typeface="Arial"/>
              </a:defRPr>
            </a:lvl2pPr>
            <a:lvl3pPr marR="0" lvl="2" algn="ctr" rtl="0">
              <a:spcBef>
                <a:spcPts val="520"/>
              </a:spcBef>
              <a:spcAft>
                <a:spcPts val="0"/>
              </a:spcAft>
              <a:buSzPts val="2800"/>
              <a:buNone/>
              <a:defRPr sz="2600" b="1" i="0" u="none" strike="noStrike" cap="none">
                <a:solidFill>
                  <a:schemeClr val="dk1"/>
                </a:solidFill>
                <a:latin typeface="Arial"/>
                <a:ea typeface="Arial"/>
                <a:cs typeface="Arial"/>
                <a:sym typeface="Arial"/>
              </a:defRPr>
            </a:lvl3pPr>
            <a:lvl4pPr marR="0" lvl="3" algn="ctr" rtl="0">
              <a:spcBef>
                <a:spcPts val="520"/>
              </a:spcBef>
              <a:spcAft>
                <a:spcPts val="0"/>
              </a:spcAft>
              <a:buSzPts val="2800"/>
              <a:buNone/>
              <a:defRPr sz="2600" b="1" i="0" u="none" strike="noStrike" cap="none">
                <a:solidFill>
                  <a:schemeClr val="dk1"/>
                </a:solidFill>
                <a:latin typeface="Arial"/>
                <a:ea typeface="Arial"/>
                <a:cs typeface="Arial"/>
                <a:sym typeface="Arial"/>
              </a:defRPr>
            </a:lvl4pPr>
            <a:lvl5pPr marR="0" lvl="4" algn="ctr" rtl="0">
              <a:spcBef>
                <a:spcPts val="520"/>
              </a:spcBef>
              <a:spcAft>
                <a:spcPts val="0"/>
              </a:spcAft>
              <a:buSzPts val="2800"/>
              <a:buNone/>
              <a:defRPr sz="2600" b="1" i="0" u="none" strike="noStrike" cap="none">
                <a:solidFill>
                  <a:schemeClr val="dk1"/>
                </a:solidFill>
                <a:latin typeface="Arial"/>
                <a:ea typeface="Arial"/>
                <a:cs typeface="Arial"/>
                <a:sym typeface="Arial"/>
              </a:defRPr>
            </a:lvl5pPr>
            <a:lvl6pPr marR="0" lvl="5" algn="ctr" rtl="0">
              <a:spcBef>
                <a:spcPts val="520"/>
              </a:spcBef>
              <a:spcAft>
                <a:spcPts val="0"/>
              </a:spcAft>
              <a:buSzPts val="2800"/>
              <a:buNone/>
              <a:defRPr sz="2600" b="1" i="0" u="none" strike="noStrike" cap="none">
                <a:solidFill>
                  <a:schemeClr val="dk1"/>
                </a:solidFill>
                <a:latin typeface="Arial"/>
                <a:ea typeface="Arial"/>
                <a:cs typeface="Arial"/>
                <a:sym typeface="Arial"/>
              </a:defRPr>
            </a:lvl6pPr>
            <a:lvl7pPr marR="0" lvl="6" algn="ctr" rtl="0">
              <a:spcBef>
                <a:spcPts val="520"/>
              </a:spcBef>
              <a:spcAft>
                <a:spcPts val="0"/>
              </a:spcAft>
              <a:buSzPts val="2800"/>
              <a:buNone/>
              <a:defRPr sz="2600" b="1" i="0" u="none" strike="noStrike" cap="none">
                <a:solidFill>
                  <a:schemeClr val="dk1"/>
                </a:solidFill>
                <a:latin typeface="Arial"/>
                <a:ea typeface="Arial"/>
                <a:cs typeface="Arial"/>
                <a:sym typeface="Arial"/>
              </a:defRPr>
            </a:lvl7pPr>
            <a:lvl8pPr marR="0" lvl="7" algn="ctr" rtl="0">
              <a:spcBef>
                <a:spcPts val="520"/>
              </a:spcBef>
              <a:spcAft>
                <a:spcPts val="0"/>
              </a:spcAft>
              <a:buSzPts val="2800"/>
              <a:buNone/>
              <a:defRPr sz="2600" b="1" i="0" u="none" strike="noStrike" cap="none">
                <a:solidFill>
                  <a:schemeClr val="dk1"/>
                </a:solidFill>
                <a:latin typeface="Arial"/>
                <a:ea typeface="Arial"/>
                <a:cs typeface="Arial"/>
                <a:sym typeface="Arial"/>
              </a:defRPr>
            </a:lvl8pPr>
            <a:lvl9pPr marR="0" lvl="8" algn="ctr" rtl="0">
              <a:spcBef>
                <a:spcPts val="520"/>
              </a:spcBef>
              <a:spcAft>
                <a:spcPts val="0"/>
              </a:spcAft>
              <a:buSzPts val="2800"/>
              <a:buNone/>
              <a:defRPr sz="2600" b="1" i="0" u="none" strike="noStrike" cap="none">
                <a:solidFill>
                  <a:schemeClr val="dk1"/>
                </a:solidFill>
                <a:latin typeface="Arial"/>
                <a:ea typeface="Arial"/>
                <a:cs typeface="Arial"/>
                <a:sym typeface="Arial"/>
              </a:defRPr>
            </a:lvl9pPr>
          </a:lstStyle>
          <a:p>
            <a:endParaRPr/>
          </a:p>
        </p:txBody>
      </p:sp>
      <p:sp>
        <p:nvSpPr>
          <p:cNvPr id="61" name="Google Shape;61;p15"/>
          <p:cNvSpPr txBox="1">
            <a:spLocks noGrp="1"/>
          </p:cNvSpPr>
          <p:nvPr>
            <p:ph type="body" idx="1"/>
          </p:nvPr>
        </p:nvSpPr>
        <p:spPr>
          <a:xfrm>
            <a:off x="609600" y="1447800"/>
            <a:ext cx="3882900" cy="1767600"/>
          </a:xfrm>
          <a:prstGeom prst="rect">
            <a:avLst/>
          </a:prstGeom>
          <a:noFill/>
          <a:ln>
            <a:noFill/>
          </a:ln>
        </p:spPr>
        <p:txBody>
          <a:bodyPr spcFirstLastPara="1" wrap="square" lIns="12700" tIns="12700" rIns="12700" bIns="12700" anchor="t" anchorCtr="0">
            <a:noAutofit/>
          </a:bodyPr>
          <a:lstStyle>
            <a:lvl1pPr marL="457200" marR="0" lvl="0" indent="-228600" algn="l" rtl="0">
              <a:spcBef>
                <a:spcPts val="440"/>
              </a:spcBef>
              <a:spcAft>
                <a:spcPts val="0"/>
              </a:spcAft>
              <a:buSzPts val="1800"/>
              <a:buNone/>
              <a:defRPr sz="2200">
                <a:solidFill>
                  <a:schemeClr val="dk1"/>
                </a:solidFill>
                <a:latin typeface="Arial"/>
                <a:ea typeface="Arial"/>
                <a:cs typeface="Arial"/>
                <a:sym typeface="Arial"/>
              </a:defRPr>
            </a:lvl1pPr>
            <a:lvl2pPr marL="914400" marR="0" lvl="1" indent="-368300" algn="l" rtl="0">
              <a:spcBef>
                <a:spcPts val="440"/>
              </a:spcBef>
              <a:spcAft>
                <a:spcPts val="0"/>
              </a:spcAft>
              <a:buClr>
                <a:srgbClr val="FF0000"/>
              </a:buClr>
              <a:buSzPts val="2200"/>
              <a:buFont typeface="Arial"/>
              <a:buChar char="•"/>
              <a:defRPr sz="2200" b="0" i="0" u="none" strike="noStrike" cap="none">
                <a:solidFill>
                  <a:schemeClr val="dk1"/>
                </a:solidFill>
                <a:latin typeface="Arial"/>
                <a:ea typeface="Arial"/>
                <a:cs typeface="Arial"/>
                <a:sym typeface="Arial"/>
              </a:defRPr>
            </a:lvl2pPr>
            <a:lvl3pPr marL="1371600" marR="0" lvl="2" indent="-355600" algn="l" rtl="0">
              <a:spcBef>
                <a:spcPts val="400"/>
              </a:spcBef>
              <a:spcAft>
                <a:spcPts val="0"/>
              </a:spcAft>
              <a:buClr>
                <a:srgbClr val="FF0000"/>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280035" algn="l" rtl="0">
              <a:spcBef>
                <a:spcPts val="360"/>
              </a:spcBef>
              <a:spcAft>
                <a:spcPts val="0"/>
              </a:spcAft>
              <a:buClr>
                <a:schemeClr val="accent2"/>
              </a:buClr>
              <a:buSzPts val="810"/>
              <a:buFont typeface="Arial"/>
              <a:buChar char="—"/>
              <a:defRPr sz="1800" b="0" i="0" u="none" strike="noStrike" cap="none">
                <a:solidFill>
                  <a:schemeClr val="dk1"/>
                </a:solidFill>
                <a:latin typeface="Arial"/>
                <a:ea typeface="Arial"/>
                <a:cs typeface="Arial"/>
                <a:sym typeface="Arial"/>
              </a:defRPr>
            </a:lvl4pPr>
            <a:lvl5pPr marL="2286000" marR="0" lvl="4" indent="-284479" algn="l" rtl="0">
              <a:spcBef>
                <a:spcPts val="320"/>
              </a:spcBef>
              <a:spcAft>
                <a:spcPts val="0"/>
              </a:spcAft>
              <a:buClr>
                <a:schemeClr val="accent2"/>
              </a:buClr>
              <a:buSzPts val="880"/>
              <a:buFont typeface="Arial"/>
              <a:buChar char="—"/>
              <a:defRPr sz="1600" b="0" i="0" u="none" strike="noStrike" cap="none">
                <a:solidFill>
                  <a:schemeClr val="dk1"/>
                </a:solidFill>
                <a:latin typeface="Arial"/>
                <a:ea typeface="Arial"/>
                <a:cs typeface="Arial"/>
                <a:sym typeface="Arial"/>
              </a:defRPr>
            </a:lvl5pPr>
            <a:lvl6pPr marL="2743200" marR="0" lvl="5" indent="-291464" algn="l" rtl="0">
              <a:spcBef>
                <a:spcPts val="360"/>
              </a:spcBef>
              <a:spcAft>
                <a:spcPts val="0"/>
              </a:spcAft>
              <a:buClr>
                <a:schemeClr val="accent2"/>
              </a:buClr>
              <a:buSzPts val="990"/>
              <a:buFont typeface="Arial"/>
              <a:buChar char="—"/>
              <a:defRPr sz="1800" b="0" i="0" u="none" strike="noStrike" cap="none">
                <a:solidFill>
                  <a:schemeClr val="dk1"/>
                </a:solidFill>
                <a:latin typeface="Arial"/>
                <a:ea typeface="Arial"/>
                <a:cs typeface="Arial"/>
                <a:sym typeface="Arial"/>
              </a:defRPr>
            </a:lvl6pPr>
            <a:lvl7pPr marL="3200400" marR="0" lvl="6" indent="-291464" algn="l" rtl="0">
              <a:spcBef>
                <a:spcPts val="360"/>
              </a:spcBef>
              <a:spcAft>
                <a:spcPts val="0"/>
              </a:spcAft>
              <a:buClr>
                <a:schemeClr val="accent2"/>
              </a:buClr>
              <a:buSzPts val="990"/>
              <a:buFont typeface="Arial"/>
              <a:buChar char="—"/>
              <a:defRPr sz="1800" b="0" i="0" u="none" strike="noStrike" cap="none">
                <a:solidFill>
                  <a:schemeClr val="dk1"/>
                </a:solidFill>
                <a:latin typeface="Arial"/>
                <a:ea typeface="Arial"/>
                <a:cs typeface="Arial"/>
                <a:sym typeface="Arial"/>
              </a:defRPr>
            </a:lvl7pPr>
            <a:lvl8pPr marL="3657600" marR="0" lvl="7" indent="-291465" algn="l" rtl="0">
              <a:spcBef>
                <a:spcPts val="360"/>
              </a:spcBef>
              <a:spcAft>
                <a:spcPts val="0"/>
              </a:spcAft>
              <a:buClr>
                <a:schemeClr val="accent2"/>
              </a:buClr>
              <a:buSzPts val="990"/>
              <a:buFont typeface="Arial"/>
              <a:buChar char="—"/>
              <a:defRPr sz="1800" b="0" i="0" u="none" strike="noStrike" cap="none">
                <a:solidFill>
                  <a:schemeClr val="dk1"/>
                </a:solidFill>
                <a:latin typeface="Arial"/>
                <a:ea typeface="Arial"/>
                <a:cs typeface="Arial"/>
                <a:sym typeface="Arial"/>
              </a:defRPr>
            </a:lvl8pPr>
            <a:lvl9pPr marL="4114800" marR="0" lvl="8" indent="-291465" algn="l" rtl="0">
              <a:spcBef>
                <a:spcPts val="360"/>
              </a:spcBef>
              <a:spcAft>
                <a:spcPts val="0"/>
              </a:spcAft>
              <a:buClr>
                <a:schemeClr val="accent2"/>
              </a:buClr>
              <a:buSzPts val="99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62" name="Google Shape;62;p15"/>
          <p:cNvSpPr txBox="1">
            <a:spLocks noGrp="1"/>
          </p:cNvSpPr>
          <p:nvPr>
            <p:ph type="body" idx="2"/>
          </p:nvPr>
        </p:nvSpPr>
        <p:spPr>
          <a:xfrm>
            <a:off x="4645025" y="1447800"/>
            <a:ext cx="3882900" cy="1767600"/>
          </a:xfrm>
          <a:prstGeom prst="rect">
            <a:avLst/>
          </a:prstGeom>
          <a:noFill/>
          <a:ln>
            <a:noFill/>
          </a:ln>
        </p:spPr>
        <p:txBody>
          <a:bodyPr spcFirstLastPara="1" wrap="square" lIns="12700" tIns="12700" rIns="12700" bIns="12700" anchor="t" anchorCtr="0">
            <a:noAutofit/>
          </a:bodyPr>
          <a:lstStyle>
            <a:lvl1pPr marL="457200" marR="0" lvl="0" indent="-228600" algn="l" rtl="0">
              <a:spcBef>
                <a:spcPts val="440"/>
              </a:spcBef>
              <a:spcAft>
                <a:spcPts val="0"/>
              </a:spcAft>
              <a:buSzPts val="1800"/>
              <a:buNone/>
              <a:defRPr sz="2200">
                <a:solidFill>
                  <a:schemeClr val="dk1"/>
                </a:solidFill>
                <a:latin typeface="Arial"/>
                <a:ea typeface="Arial"/>
                <a:cs typeface="Arial"/>
                <a:sym typeface="Arial"/>
              </a:defRPr>
            </a:lvl1pPr>
            <a:lvl2pPr marL="914400" marR="0" lvl="1" indent="-368300" algn="l" rtl="0">
              <a:spcBef>
                <a:spcPts val="440"/>
              </a:spcBef>
              <a:spcAft>
                <a:spcPts val="0"/>
              </a:spcAft>
              <a:buClr>
                <a:srgbClr val="FF0000"/>
              </a:buClr>
              <a:buSzPts val="2200"/>
              <a:buFont typeface="Arial"/>
              <a:buChar char="•"/>
              <a:defRPr sz="2200" b="0" i="0" u="none" strike="noStrike" cap="none">
                <a:solidFill>
                  <a:schemeClr val="dk1"/>
                </a:solidFill>
                <a:latin typeface="Arial"/>
                <a:ea typeface="Arial"/>
                <a:cs typeface="Arial"/>
                <a:sym typeface="Arial"/>
              </a:defRPr>
            </a:lvl2pPr>
            <a:lvl3pPr marL="1371600" marR="0" lvl="2" indent="-355600" algn="l" rtl="0">
              <a:spcBef>
                <a:spcPts val="400"/>
              </a:spcBef>
              <a:spcAft>
                <a:spcPts val="0"/>
              </a:spcAft>
              <a:buClr>
                <a:srgbClr val="FF0000"/>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280035" algn="l" rtl="0">
              <a:spcBef>
                <a:spcPts val="360"/>
              </a:spcBef>
              <a:spcAft>
                <a:spcPts val="0"/>
              </a:spcAft>
              <a:buClr>
                <a:schemeClr val="accent2"/>
              </a:buClr>
              <a:buSzPts val="810"/>
              <a:buFont typeface="Arial"/>
              <a:buChar char="—"/>
              <a:defRPr sz="1800" b="0" i="0" u="none" strike="noStrike" cap="none">
                <a:solidFill>
                  <a:schemeClr val="dk1"/>
                </a:solidFill>
                <a:latin typeface="Arial"/>
                <a:ea typeface="Arial"/>
                <a:cs typeface="Arial"/>
                <a:sym typeface="Arial"/>
              </a:defRPr>
            </a:lvl4pPr>
            <a:lvl5pPr marL="2286000" marR="0" lvl="4" indent="-284479" algn="l" rtl="0">
              <a:spcBef>
                <a:spcPts val="320"/>
              </a:spcBef>
              <a:spcAft>
                <a:spcPts val="0"/>
              </a:spcAft>
              <a:buClr>
                <a:schemeClr val="accent2"/>
              </a:buClr>
              <a:buSzPts val="880"/>
              <a:buFont typeface="Arial"/>
              <a:buChar char="—"/>
              <a:defRPr sz="1600" b="0" i="0" u="none" strike="noStrike" cap="none">
                <a:solidFill>
                  <a:schemeClr val="dk1"/>
                </a:solidFill>
                <a:latin typeface="Arial"/>
                <a:ea typeface="Arial"/>
                <a:cs typeface="Arial"/>
                <a:sym typeface="Arial"/>
              </a:defRPr>
            </a:lvl5pPr>
            <a:lvl6pPr marL="2743200" marR="0" lvl="5" indent="-291464" algn="l" rtl="0">
              <a:spcBef>
                <a:spcPts val="360"/>
              </a:spcBef>
              <a:spcAft>
                <a:spcPts val="0"/>
              </a:spcAft>
              <a:buClr>
                <a:schemeClr val="accent2"/>
              </a:buClr>
              <a:buSzPts val="990"/>
              <a:buFont typeface="Arial"/>
              <a:buChar char="—"/>
              <a:defRPr sz="1800" b="0" i="0" u="none" strike="noStrike" cap="none">
                <a:solidFill>
                  <a:schemeClr val="dk1"/>
                </a:solidFill>
                <a:latin typeface="Arial"/>
                <a:ea typeface="Arial"/>
                <a:cs typeface="Arial"/>
                <a:sym typeface="Arial"/>
              </a:defRPr>
            </a:lvl6pPr>
            <a:lvl7pPr marL="3200400" marR="0" lvl="6" indent="-291464" algn="l" rtl="0">
              <a:spcBef>
                <a:spcPts val="360"/>
              </a:spcBef>
              <a:spcAft>
                <a:spcPts val="0"/>
              </a:spcAft>
              <a:buClr>
                <a:schemeClr val="accent2"/>
              </a:buClr>
              <a:buSzPts val="990"/>
              <a:buFont typeface="Arial"/>
              <a:buChar char="—"/>
              <a:defRPr sz="1800" b="0" i="0" u="none" strike="noStrike" cap="none">
                <a:solidFill>
                  <a:schemeClr val="dk1"/>
                </a:solidFill>
                <a:latin typeface="Arial"/>
                <a:ea typeface="Arial"/>
                <a:cs typeface="Arial"/>
                <a:sym typeface="Arial"/>
              </a:defRPr>
            </a:lvl7pPr>
            <a:lvl8pPr marL="3657600" marR="0" lvl="7" indent="-291465" algn="l" rtl="0">
              <a:spcBef>
                <a:spcPts val="360"/>
              </a:spcBef>
              <a:spcAft>
                <a:spcPts val="0"/>
              </a:spcAft>
              <a:buClr>
                <a:schemeClr val="accent2"/>
              </a:buClr>
              <a:buSzPts val="990"/>
              <a:buFont typeface="Arial"/>
              <a:buChar char="—"/>
              <a:defRPr sz="1800" b="0" i="0" u="none" strike="noStrike" cap="none">
                <a:solidFill>
                  <a:schemeClr val="dk1"/>
                </a:solidFill>
                <a:latin typeface="Arial"/>
                <a:ea typeface="Arial"/>
                <a:cs typeface="Arial"/>
                <a:sym typeface="Arial"/>
              </a:defRPr>
            </a:lvl8pPr>
            <a:lvl9pPr marL="4114800" marR="0" lvl="8" indent="-291465" algn="l" rtl="0">
              <a:spcBef>
                <a:spcPts val="360"/>
              </a:spcBef>
              <a:spcAft>
                <a:spcPts val="0"/>
              </a:spcAft>
              <a:buClr>
                <a:schemeClr val="accent2"/>
              </a:buClr>
              <a:buSzPts val="99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63" name="Google Shape;63;p15"/>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lvl1pPr lvl="0">
              <a:buNone/>
              <a:defRPr sz="1300">
                <a:solidFill>
                  <a:schemeClr val="dk1"/>
                </a:solidFill>
              </a:defRPr>
            </a:lvl1pPr>
            <a:lvl2pPr lvl="1">
              <a:buNone/>
              <a:defRPr sz="1300">
                <a:solidFill>
                  <a:schemeClr val="dk1"/>
                </a:solidFill>
              </a:defRPr>
            </a:lvl2pPr>
            <a:lvl3pPr lvl="2">
              <a:buNone/>
              <a:defRPr sz="1300">
                <a:solidFill>
                  <a:schemeClr val="dk1"/>
                </a:solidFill>
              </a:defRPr>
            </a:lvl3pPr>
            <a:lvl4pPr lvl="3">
              <a:buNone/>
              <a:defRPr sz="1300">
                <a:solidFill>
                  <a:schemeClr val="dk1"/>
                </a:solidFill>
              </a:defRPr>
            </a:lvl4pPr>
            <a:lvl5pPr lvl="4">
              <a:buNone/>
              <a:defRPr sz="1300">
                <a:solidFill>
                  <a:schemeClr val="dk1"/>
                </a:solidFill>
              </a:defRPr>
            </a:lvl5pPr>
            <a:lvl6pPr lvl="5">
              <a:buNone/>
              <a:defRPr sz="1300">
                <a:solidFill>
                  <a:schemeClr val="dk1"/>
                </a:solidFill>
              </a:defRPr>
            </a:lvl6pPr>
            <a:lvl7pPr lvl="6">
              <a:buNone/>
              <a:defRPr sz="1300">
                <a:solidFill>
                  <a:schemeClr val="dk1"/>
                </a:solidFill>
              </a:defRPr>
            </a:lvl7pPr>
            <a:lvl8pPr lvl="7">
              <a:buNone/>
              <a:defRPr sz="1300">
                <a:solidFill>
                  <a:schemeClr val="dk1"/>
                </a:solidFill>
              </a:defRPr>
            </a:lvl8pPr>
            <a:lvl9pPr lvl="8">
              <a:buNone/>
              <a:defRPr sz="1300">
                <a:solidFill>
                  <a:schemeClr val="dk1"/>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4"/>
        <p:cNvGrpSpPr/>
        <p:nvPr/>
      </p:nvGrpSpPr>
      <p:grpSpPr>
        <a:xfrm>
          <a:off x="0" y="0"/>
          <a:ext cx="0" cy="0"/>
          <a:chOff x="0" y="0"/>
          <a:chExt cx="0" cy="0"/>
        </a:xfrm>
      </p:grpSpPr>
      <p:sp>
        <p:nvSpPr>
          <p:cNvPr id="15" name="Google Shape;15;p3"/>
          <p:cNvSpPr txBox="1">
            <a:spLocks noGrp="1"/>
          </p:cNvSpPr>
          <p:nvPr>
            <p:ph type="title"/>
          </p:nvPr>
        </p:nvSpPr>
        <p:spPr>
          <a:xfrm>
            <a:off x="311700" y="2867800"/>
            <a:ext cx="8520600" cy="11223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6" name="Google Shape;16;p3"/>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7"/>
        <p:cNvGrpSpPr/>
        <p:nvPr/>
      </p:nvGrpSpPr>
      <p:grpSpPr>
        <a:xfrm>
          <a:off x="0" y="0"/>
          <a:ext cx="0" cy="0"/>
          <a:chOff x="0" y="0"/>
          <a:chExt cx="0" cy="0"/>
        </a:xfrm>
      </p:grpSpPr>
      <p:sp>
        <p:nvSpPr>
          <p:cNvPr id="18" name="Google Shape;18;p4"/>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9" name="Google Shape;19;p4"/>
          <p:cNvSpPr txBox="1">
            <a:spLocks noGrp="1"/>
          </p:cNvSpPr>
          <p:nvPr>
            <p:ph type="body" idx="1"/>
          </p:nvPr>
        </p:nvSpPr>
        <p:spPr>
          <a:xfrm>
            <a:off x="311700" y="1536633"/>
            <a:ext cx="8520600" cy="45552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0" name="Google Shape;20;p4"/>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1"/>
        <p:cNvGrpSpPr/>
        <p:nvPr/>
      </p:nvGrpSpPr>
      <p:grpSpPr>
        <a:xfrm>
          <a:off x="0" y="0"/>
          <a:ext cx="0" cy="0"/>
          <a:chOff x="0" y="0"/>
          <a:chExt cx="0" cy="0"/>
        </a:xfrm>
      </p:grpSpPr>
      <p:sp>
        <p:nvSpPr>
          <p:cNvPr id="22" name="Google Shape;22;p5"/>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3" name="Google Shape;23;p5"/>
          <p:cNvSpPr txBox="1">
            <a:spLocks noGrp="1"/>
          </p:cNvSpPr>
          <p:nvPr>
            <p:ph type="body" idx="1"/>
          </p:nvPr>
        </p:nvSpPr>
        <p:spPr>
          <a:xfrm>
            <a:off x="311700" y="1536633"/>
            <a:ext cx="3999900" cy="45552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body" idx="2"/>
          </p:nvPr>
        </p:nvSpPr>
        <p:spPr>
          <a:xfrm>
            <a:off x="4832400" y="1536633"/>
            <a:ext cx="3999900" cy="45552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5" name="Google Shape;25;p5"/>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6"/>
        <p:cNvGrpSpPr/>
        <p:nvPr/>
      </p:nvGrpSpPr>
      <p:grpSpPr>
        <a:xfrm>
          <a:off x="0" y="0"/>
          <a:ext cx="0" cy="0"/>
          <a:chOff x="0" y="0"/>
          <a:chExt cx="0" cy="0"/>
        </a:xfrm>
      </p:grpSpPr>
      <p:sp>
        <p:nvSpPr>
          <p:cNvPr id="27" name="Google Shape;27;p6"/>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8" name="Google Shape;28;p6"/>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9"/>
        <p:cNvGrpSpPr/>
        <p:nvPr/>
      </p:nvGrpSpPr>
      <p:grpSpPr>
        <a:xfrm>
          <a:off x="0" y="0"/>
          <a:ext cx="0" cy="0"/>
          <a:chOff x="0" y="0"/>
          <a:chExt cx="0" cy="0"/>
        </a:xfrm>
      </p:grpSpPr>
      <p:sp>
        <p:nvSpPr>
          <p:cNvPr id="30" name="Google Shape;30;p7"/>
          <p:cNvSpPr txBox="1">
            <a:spLocks noGrp="1"/>
          </p:cNvSpPr>
          <p:nvPr>
            <p:ph type="title"/>
          </p:nvPr>
        </p:nvSpPr>
        <p:spPr>
          <a:xfrm>
            <a:off x="311700" y="740800"/>
            <a:ext cx="2808000" cy="1007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1" name="Google Shape;31;p7"/>
          <p:cNvSpPr txBox="1">
            <a:spLocks noGrp="1"/>
          </p:cNvSpPr>
          <p:nvPr>
            <p:ph type="body" idx="1"/>
          </p:nvPr>
        </p:nvSpPr>
        <p:spPr>
          <a:xfrm>
            <a:off x="311700" y="1852800"/>
            <a:ext cx="2808000" cy="42393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2" name="Google Shape;32;p7"/>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3"/>
        <p:cNvGrpSpPr/>
        <p:nvPr/>
      </p:nvGrpSpPr>
      <p:grpSpPr>
        <a:xfrm>
          <a:off x="0" y="0"/>
          <a:ext cx="0" cy="0"/>
          <a:chOff x="0" y="0"/>
          <a:chExt cx="0" cy="0"/>
        </a:xfrm>
      </p:grpSpPr>
      <p:sp>
        <p:nvSpPr>
          <p:cNvPr id="34" name="Google Shape;34;p8"/>
          <p:cNvSpPr txBox="1">
            <a:spLocks noGrp="1"/>
          </p:cNvSpPr>
          <p:nvPr>
            <p:ph type="title"/>
          </p:nvPr>
        </p:nvSpPr>
        <p:spPr>
          <a:xfrm>
            <a:off x="490250" y="600200"/>
            <a:ext cx="6367800" cy="54543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5" name="Google Shape;35;p8"/>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6"/>
        <p:cNvGrpSpPr/>
        <p:nvPr/>
      </p:nvGrpSpPr>
      <p:grpSpPr>
        <a:xfrm>
          <a:off x="0" y="0"/>
          <a:ext cx="0" cy="0"/>
          <a:chOff x="0" y="0"/>
          <a:chExt cx="0" cy="0"/>
        </a:xfrm>
      </p:grpSpPr>
      <p:sp>
        <p:nvSpPr>
          <p:cNvPr id="37" name="Google Shape;37;p9"/>
          <p:cNvSpPr/>
          <p:nvPr/>
        </p:nvSpPr>
        <p:spPr>
          <a:xfrm>
            <a:off x="4572000" y="-167"/>
            <a:ext cx="4572000" cy="6858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9"/>
          <p:cNvSpPr txBox="1">
            <a:spLocks noGrp="1"/>
          </p:cNvSpPr>
          <p:nvPr>
            <p:ph type="title"/>
          </p:nvPr>
        </p:nvSpPr>
        <p:spPr>
          <a:xfrm>
            <a:off x="265500" y="1644233"/>
            <a:ext cx="4045200" cy="19764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9" name="Google Shape;39;p9"/>
          <p:cNvSpPr txBox="1">
            <a:spLocks noGrp="1"/>
          </p:cNvSpPr>
          <p:nvPr>
            <p:ph type="subTitle" idx="1"/>
          </p:nvPr>
        </p:nvSpPr>
        <p:spPr>
          <a:xfrm>
            <a:off x="265500" y="3737433"/>
            <a:ext cx="4045200" cy="16467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0" name="Google Shape;40;p9"/>
          <p:cNvSpPr txBox="1">
            <a:spLocks noGrp="1"/>
          </p:cNvSpPr>
          <p:nvPr>
            <p:ph type="body" idx="2"/>
          </p:nvPr>
        </p:nvSpPr>
        <p:spPr>
          <a:xfrm>
            <a:off x="4939500" y="965433"/>
            <a:ext cx="3837000" cy="49269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1" name="Google Shape;41;p9"/>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2"/>
        <p:cNvGrpSpPr/>
        <p:nvPr/>
      </p:nvGrpSpPr>
      <p:grpSpPr>
        <a:xfrm>
          <a:off x="0" y="0"/>
          <a:ext cx="0" cy="0"/>
          <a:chOff x="0" y="0"/>
          <a:chExt cx="0" cy="0"/>
        </a:xfrm>
      </p:grpSpPr>
      <p:sp>
        <p:nvSpPr>
          <p:cNvPr id="43" name="Google Shape;43;p10"/>
          <p:cNvSpPr txBox="1">
            <a:spLocks noGrp="1"/>
          </p:cNvSpPr>
          <p:nvPr>
            <p:ph type="body" idx="1"/>
          </p:nvPr>
        </p:nvSpPr>
        <p:spPr>
          <a:xfrm>
            <a:off x="311700" y="5640767"/>
            <a:ext cx="5998800" cy="8067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4" name="Google Shape;44;p10"/>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6"/>
        <p:cNvGrpSpPr/>
        <p:nvPr/>
      </p:nvGrpSpPr>
      <p:grpSpPr>
        <a:xfrm>
          <a:off x="0" y="0"/>
          <a:ext cx="0" cy="0"/>
          <a:chOff x="0" y="0"/>
          <a:chExt cx="0" cy="0"/>
        </a:xfrm>
      </p:grpSpPr>
      <p:sp>
        <p:nvSpPr>
          <p:cNvPr id="7" name="Google Shape;7;p1"/>
          <p:cNvSpPr txBox="1">
            <a:spLocks noGrp="1"/>
          </p:cNvSpPr>
          <p:nvPr>
            <p:ph type="title"/>
          </p:nvPr>
        </p:nvSpPr>
        <p:spPr>
          <a:xfrm>
            <a:off x="311700" y="593367"/>
            <a:ext cx="8520600" cy="7635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8" name="Google Shape;8;p1"/>
          <p:cNvSpPr txBox="1">
            <a:spLocks noGrp="1"/>
          </p:cNvSpPr>
          <p:nvPr>
            <p:ph type="body" idx="1"/>
          </p:nvPr>
        </p:nvSpPr>
        <p:spPr>
          <a:xfrm>
            <a:off x="311700" y="1536633"/>
            <a:ext cx="8520600" cy="45552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9" name="Google Shape;9;p1"/>
          <p:cNvSpPr txBox="1">
            <a:spLocks noGrp="1"/>
          </p:cNvSpPr>
          <p:nvPr>
            <p:ph type="sldNum" idx="12"/>
          </p:nvPr>
        </p:nvSpPr>
        <p:spPr>
          <a:xfrm>
            <a:off x="8472458" y="6217622"/>
            <a:ext cx="548700" cy="5247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1.xml"/><Relationship Id="rId4" Type="http://schemas.openxmlformats.org/officeDocument/2006/relationships/image" Target="../media/image1.jpg"/></Relationships>
</file>

<file path=ppt/slides/_rels/slide10.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notesSlide" Target="../notesSlides/notesSlide9.xml"/><Relationship Id="rId7" Type="http://schemas.openxmlformats.org/officeDocument/2006/relationships/image" Target="../media/image9.png"/><Relationship Id="rId2" Type="http://schemas.openxmlformats.org/officeDocument/2006/relationships/slideLayout" Target="../slideLayouts/slideLayout5.xml"/><Relationship Id="rId1" Type="http://schemas.openxmlformats.org/officeDocument/2006/relationships/tags" Target="../tags/tag9.xml"/><Relationship Id="rId6" Type="http://schemas.openxmlformats.org/officeDocument/2006/relationships/image" Target="../media/image8.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1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12.xml"/></Relationships>
</file>

<file path=ppt/slides/_rels/slide10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01.xml"/><Relationship Id="rId1" Type="http://schemas.openxmlformats.org/officeDocument/2006/relationships/slideLayout" Target="../slideLayouts/slideLayout12.xml"/></Relationships>
</file>

<file path=ppt/slides/_rels/slide10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02.xml"/><Relationship Id="rId1" Type="http://schemas.openxmlformats.org/officeDocument/2006/relationships/slideLayout" Target="../slideLayouts/slideLayout1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1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1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5.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1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1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5.xml"/><Relationship Id="rId1" Type="http://schemas.openxmlformats.org/officeDocument/2006/relationships/tags" Target="../tags/tag10.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1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1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1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1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1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1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12.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12.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5.xml"/></Relationships>
</file>

<file path=ppt/slides/_rels/slide1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18.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5.xml"/><Relationship Id="rId1" Type="http://schemas.openxmlformats.org/officeDocument/2006/relationships/tags" Target="../tags/tag11.xml"/><Relationship Id="rId4" Type="http://schemas.openxmlformats.org/officeDocument/2006/relationships/image" Target="../media/image13.jpeg"/></Relationships>
</file>

<file path=ppt/slides/_rels/slide1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19.xml"/><Relationship Id="rId1" Type="http://schemas.openxmlformats.org/officeDocument/2006/relationships/slideLayout" Target="../slideLayouts/slideLayout12.xml"/></Relationships>
</file>

<file path=ppt/slides/_rels/slide1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20.xml"/><Relationship Id="rId1" Type="http://schemas.openxmlformats.org/officeDocument/2006/relationships/slideLayout" Target="../slideLayouts/slideLayout12.xml"/></Relationships>
</file>

<file path=ppt/slides/_rels/slide1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21.xml"/><Relationship Id="rId1" Type="http://schemas.openxmlformats.org/officeDocument/2006/relationships/slideLayout" Target="../slideLayouts/slideLayout12.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13.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13.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13.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1.xml"/></Relationships>
</file>

<file path=ppt/slides/_rels/slide1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6.xml"/><Relationship Id="rId1" Type="http://schemas.openxmlformats.org/officeDocument/2006/relationships/slideLayout" Target="../slideLayouts/slideLayout12.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12.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5.xml"/><Relationship Id="rId1" Type="http://schemas.openxmlformats.org/officeDocument/2006/relationships/tags" Target="../tags/tag12.xml"/><Relationship Id="rId4" Type="http://schemas.openxmlformats.org/officeDocument/2006/relationships/image" Target="../media/image14.jpeg"/></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12.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12.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12.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12.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12.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12.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12.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5.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12.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2.xml"/><Relationship Id="rId1" Type="http://schemas.openxmlformats.org/officeDocument/2006/relationships/tags" Target="../tags/tag13.xml"/><Relationship Id="rId4" Type="http://schemas.openxmlformats.org/officeDocument/2006/relationships/image" Target="../media/image15.jpeg"/></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12.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12.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12.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12.xml"/></Relationships>
</file>

<file path=ppt/slides/_rels/slide14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3.xml"/><Relationship Id="rId1" Type="http://schemas.openxmlformats.org/officeDocument/2006/relationships/slideLayout" Target="../slideLayouts/slideLayout12.xml"/></Relationships>
</file>

<file path=ppt/slides/_rels/slide14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44.xml"/><Relationship Id="rId1" Type="http://schemas.openxmlformats.org/officeDocument/2006/relationships/slideLayout" Target="../slideLayouts/slideLayout12.xml"/></Relationships>
</file>

<file path=ppt/slides/_rels/slide14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45.xml"/><Relationship Id="rId1" Type="http://schemas.openxmlformats.org/officeDocument/2006/relationships/slideLayout" Target="../slideLayouts/slideLayout12.xml"/></Relationships>
</file>

<file path=ppt/slides/_rels/slide14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46.xml"/><Relationship Id="rId1" Type="http://schemas.openxmlformats.org/officeDocument/2006/relationships/slideLayout" Target="../slideLayouts/slideLayout12.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13.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hyperlink" Target="http://www.netbeans.org/" TargetMode="External"/><Relationship Id="rId18" Type="http://schemas.openxmlformats.org/officeDocument/2006/relationships/image" Target="../media/image29.png"/><Relationship Id="rId3" Type="http://schemas.openxmlformats.org/officeDocument/2006/relationships/notesSlide" Target="../notesSlides/notesSlide14.xml"/><Relationship Id="rId7" Type="http://schemas.openxmlformats.org/officeDocument/2006/relationships/image" Target="../media/image19.jpeg"/><Relationship Id="rId12" Type="http://schemas.openxmlformats.org/officeDocument/2006/relationships/image" Target="../media/image24.png"/><Relationship Id="rId17" Type="http://schemas.openxmlformats.org/officeDocument/2006/relationships/image" Target="../media/image28.png"/><Relationship Id="rId2" Type="http://schemas.openxmlformats.org/officeDocument/2006/relationships/slideLayout" Target="../slideLayouts/slideLayout5.xml"/><Relationship Id="rId16" Type="http://schemas.openxmlformats.org/officeDocument/2006/relationships/image" Target="../media/image27.jpeg"/><Relationship Id="rId1" Type="http://schemas.openxmlformats.org/officeDocument/2006/relationships/tags" Target="../tags/tag14.xml"/><Relationship Id="rId6" Type="http://schemas.openxmlformats.org/officeDocument/2006/relationships/image" Target="../media/image18.png"/><Relationship Id="rId11" Type="http://schemas.openxmlformats.org/officeDocument/2006/relationships/image" Target="../media/image23.png"/><Relationship Id="rId5" Type="http://schemas.openxmlformats.org/officeDocument/2006/relationships/image" Target="../media/image17.png"/><Relationship Id="rId15" Type="http://schemas.openxmlformats.org/officeDocument/2006/relationships/image" Target="../media/image26.png"/><Relationship Id="rId10" Type="http://schemas.openxmlformats.org/officeDocument/2006/relationships/image" Target="../media/image22.png"/><Relationship Id="rId4" Type="http://schemas.openxmlformats.org/officeDocument/2006/relationships/image" Target="../media/image16.jpeg"/><Relationship Id="rId9" Type="http://schemas.openxmlformats.org/officeDocument/2006/relationships/image" Target="../media/image21.png"/><Relationship Id="rId14" Type="http://schemas.openxmlformats.org/officeDocument/2006/relationships/image" Target="../media/image25.png"/></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13.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1.xml"/></Relationships>
</file>

<file path=ppt/slides/_rels/slide15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1.xml"/><Relationship Id="rId1" Type="http://schemas.openxmlformats.org/officeDocument/2006/relationships/slideLayout" Target="../slideLayouts/slideLayout12.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12.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12.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12.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12.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12.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12.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58.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2.xml"/><Relationship Id="rId1" Type="http://schemas.openxmlformats.org/officeDocument/2006/relationships/tags" Target="../tags/tag15.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12.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60.xml"/><Relationship Id="rId1" Type="http://schemas.openxmlformats.org/officeDocument/2006/relationships/slideLayout" Target="../slideLayouts/slideLayout12.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61.xml"/><Relationship Id="rId1" Type="http://schemas.openxmlformats.org/officeDocument/2006/relationships/slideLayout" Target="../slideLayouts/slideLayout12.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62.xml"/><Relationship Id="rId1" Type="http://schemas.openxmlformats.org/officeDocument/2006/relationships/slideLayout" Target="../slideLayouts/slideLayout12.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63.xml"/><Relationship Id="rId1" Type="http://schemas.openxmlformats.org/officeDocument/2006/relationships/slideLayout" Target="../slideLayouts/slideLayout12.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64.xml"/><Relationship Id="rId1" Type="http://schemas.openxmlformats.org/officeDocument/2006/relationships/slideLayout" Target="../slideLayouts/slideLayout12.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165.xml"/><Relationship Id="rId1" Type="http://schemas.openxmlformats.org/officeDocument/2006/relationships/slideLayout" Target="../slideLayouts/slideLayout12.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66.xml"/><Relationship Id="rId1" Type="http://schemas.openxmlformats.org/officeDocument/2006/relationships/slideLayout" Target="../slideLayouts/slideLayout12.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167.xml"/><Relationship Id="rId1" Type="http://schemas.openxmlformats.org/officeDocument/2006/relationships/slideLayout" Target="../slideLayouts/slideLayout12.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168.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2.xml"/><Relationship Id="rId1" Type="http://schemas.openxmlformats.org/officeDocument/2006/relationships/tags" Target="../tags/tag16.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169.xml"/><Relationship Id="rId1" Type="http://schemas.openxmlformats.org/officeDocument/2006/relationships/slideLayout" Target="../slideLayouts/slideLayout12.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170.xml"/><Relationship Id="rId1" Type="http://schemas.openxmlformats.org/officeDocument/2006/relationships/slideLayout" Target="../slideLayouts/slideLayout12.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171.xml"/><Relationship Id="rId1" Type="http://schemas.openxmlformats.org/officeDocument/2006/relationships/slideLayout" Target="../slideLayouts/slideLayout12.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172.xml"/><Relationship Id="rId1" Type="http://schemas.openxmlformats.org/officeDocument/2006/relationships/slideLayout" Target="../slideLayouts/slideLayout12.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73.xml"/><Relationship Id="rId1" Type="http://schemas.openxmlformats.org/officeDocument/2006/relationships/slideLayout" Target="../slideLayouts/slideLayout12.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174.xml"/><Relationship Id="rId1" Type="http://schemas.openxmlformats.org/officeDocument/2006/relationships/slideLayout" Target="../slideLayouts/slideLayout12.xm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175.xml"/><Relationship Id="rId1" Type="http://schemas.openxmlformats.org/officeDocument/2006/relationships/slideLayout" Target="../slideLayouts/slideLayout12.xml"/></Relationships>
</file>

<file path=ppt/slides/_rels/slide17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76.xml"/><Relationship Id="rId1" Type="http://schemas.openxmlformats.org/officeDocument/2006/relationships/slideLayout" Target="../slideLayouts/slideLayout12.xm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177.xml"/><Relationship Id="rId1" Type="http://schemas.openxmlformats.org/officeDocument/2006/relationships/slideLayout" Target="../slideLayouts/slideLayout12.xml"/></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178.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2.xml"/><Relationship Id="rId1" Type="http://schemas.openxmlformats.org/officeDocument/2006/relationships/tags" Target="../tags/tag17.xml"/></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179.xml"/><Relationship Id="rId1" Type="http://schemas.openxmlformats.org/officeDocument/2006/relationships/slideLayout" Target="../slideLayouts/slideLayout12.xml"/></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180.xml"/><Relationship Id="rId1" Type="http://schemas.openxmlformats.org/officeDocument/2006/relationships/slideLayout" Target="../slideLayouts/slideLayout12.xml"/></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181.xml"/><Relationship Id="rId1" Type="http://schemas.openxmlformats.org/officeDocument/2006/relationships/slideLayout" Target="../slideLayouts/slideLayout12.xml"/></Relationships>
</file>

<file path=ppt/slides/_rels/slide18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82.xml"/><Relationship Id="rId1" Type="http://schemas.openxmlformats.org/officeDocument/2006/relationships/slideLayout" Target="../slideLayouts/slideLayout12.xml"/></Relationships>
</file>

<file path=ppt/slides/_rels/slide18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83.xml"/><Relationship Id="rId1" Type="http://schemas.openxmlformats.org/officeDocument/2006/relationships/slideLayout" Target="../slideLayouts/slideLayout12.xml"/></Relationships>
</file>

<file path=ppt/slides/_rels/slide18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84.xml"/><Relationship Id="rId1" Type="http://schemas.openxmlformats.org/officeDocument/2006/relationships/slideLayout" Target="../slideLayouts/slideLayout12.xml"/></Relationships>
</file>

<file path=ppt/slides/_rels/slide18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85.xml"/><Relationship Id="rId1" Type="http://schemas.openxmlformats.org/officeDocument/2006/relationships/slideLayout" Target="../slideLayouts/slideLayout12.xml"/></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186.xml"/><Relationship Id="rId1" Type="http://schemas.openxmlformats.org/officeDocument/2006/relationships/slideLayout" Target="../slideLayouts/slideLayout13.xml"/></Relationships>
</file>

<file path=ppt/slides/_rels/slide188.xml.rels><?xml version="1.0" encoding="UTF-8" standalone="yes"?>
<Relationships xmlns="http://schemas.openxmlformats.org/package/2006/relationships"><Relationship Id="rId2" Type="http://schemas.openxmlformats.org/officeDocument/2006/relationships/notesSlide" Target="../notesSlides/notesSlide187.xml"/><Relationship Id="rId1" Type="http://schemas.openxmlformats.org/officeDocument/2006/relationships/slideLayout" Target="../slideLayouts/slideLayout13.xml"/></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188.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2.xml"/><Relationship Id="rId1" Type="http://schemas.openxmlformats.org/officeDocument/2006/relationships/tags" Target="../tags/tag18.xml"/><Relationship Id="rId4" Type="http://schemas.openxmlformats.org/officeDocument/2006/relationships/image" Target="../media/image30.png"/></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189.xml"/><Relationship Id="rId1" Type="http://schemas.openxmlformats.org/officeDocument/2006/relationships/slideLayout" Target="../slideLayouts/slideLayout1.xml"/></Relationships>
</file>

<file path=ppt/slides/_rels/slide19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0.xml"/><Relationship Id="rId1" Type="http://schemas.openxmlformats.org/officeDocument/2006/relationships/slideLayout" Target="../slideLayouts/slideLayout12.xml"/></Relationships>
</file>

<file path=ppt/slides/_rels/slide19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91.xml"/><Relationship Id="rId1" Type="http://schemas.openxmlformats.org/officeDocument/2006/relationships/slideLayout" Target="../slideLayouts/slideLayout12.xml"/></Relationships>
</file>

<file path=ppt/slides/_rels/slide19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92.xml"/><Relationship Id="rId1" Type="http://schemas.openxmlformats.org/officeDocument/2006/relationships/slideLayout" Target="../slideLayouts/slideLayout12.xml"/></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193.xml"/><Relationship Id="rId1" Type="http://schemas.openxmlformats.org/officeDocument/2006/relationships/slideLayout" Target="../slideLayouts/slideLayout5.xml"/></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194.xml"/><Relationship Id="rId1" Type="http://schemas.openxmlformats.org/officeDocument/2006/relationships/slideLayout" Target="../slideLayouts/slideLayout12.xm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195.xml"/><Relationship Id="rId1" Type="http://schemas.openxmlformats.org/officeDocument/2006/relationships/slideLayout" Target="../slideLayouts/slideLayout12.xml"/></Relationships>
</file>

<file path=ppt/slides/_rels/slide197.xml.rels><?xml version="1.0" encoding="UTF-8" standalone="yes"?>
<Relationships xmlns="http://schemas.openxmlformats.org/package/2006/relationships"><Relationship Id="rId2" Type="http://schemas.openxmlformats.org/officeDocument/2006/relationships/notesSlide" Target="../notesSlides/notesSlide196.xml"/><Relationship Id="rId1" Type="http://schemas.openxmlformats.org/officeDocument/2006/relationships/slideLayout" Target="../slideLayouts/slideLayout12.xml"/></Relationships>
</file>

<file path=ppt/slides/_rels/slide19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97.xml"/><Relationship Id="rId1" Type="http://schemas.openxmlformats.org/officeDocument/2006/relationships/slideLayout" Target="../slideLayouts/slideLayout12.xml"/></Relationships>
</file>

<file path=ppt/slides/_rels/slide199.xml.rels><?xml version="1.0" encoding="UTF-8" standalone="yes"?>
<Relationships xmlns="http://schemas.openxmlformats.org/package/2006/relationships"><Relationship Id="rId2" Type="http://schemas.openxmlformats.org/officeDocument/2006/relationships/notesSlide" Target="../notesSlides/notesSlide198.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00.xml.rels><?xml version="1.0" encoding="UTF-8" standalone="yes"?>
<Relationships xmlns="http://schemas.openxmlformats.org/package/2006/relationships"><Relationship Id="rId2" Type="http://schemas.openxmlformats.org/officeDocument/2006/relationships/notesSlide" Target="../notesSlides/notesSlide199.xml"/><Relationship Id="rId1" Type="http://schemas.openxmlformats.org/officeDocument/2006/relationships/slideLayout" Target="../slideLayouts/slideLayout5.xml"/></Relationships>
</file>

<file path=ppt/slides/_rels/slide20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00.xml"/><Relationship Id="rId1" Type="http://schemas.openxmlformats.org/officeDocument/2006/relationships/slideLayout" Target="../slideLayouts/slideLayout12.xml"/></Relationships>
</file>

<file path=ppt/slides/_rels/slide202.xml.rels><?xml version="1.0" encoding="UTF-8" standalone="yes"?>
<Relationships xmlns="http://schemas.openxmlformats.org/package/2006/relationships"><Relationship Id="rId2" Type="http://schemas.openxmlformats.org/officeDocument/2006/relationships/notesSlide" Target="../notesSlides/notesSlide201.xml"/><Relationship Id="rId1" Type="http://schemas.openxmlformats.org/officeDocument/2006/relationships/slideLayout" Target="../slideLayouts/slideLayout12.xml"/></Relationships>
</file>

<file path=ppt/slides/_rels/slide203.xml.rels><?xml version="1.0" encoding="UTF-8" standalone="yes"?>
<Relationships xmlns="http://schemas.openxmlformats.org/package/2006/relationships"><Relationship Id="rId2" Type="http://schemas.openxmlformats.org/officeDocument/2006/relationships/notesSlide" Target="../notesSlides/notesSlide202.xml"/><Relationship Id="rId1" Type="http://schemas.openxmlformats.org/officeDocument/2006/relationships/slideLayout" Target="../slideLayouts/slideLayout12.xml"/></Relationships>
</file>

<file path=ppt/slides/_rels/slide204.xml.rels><?xml version="1.0" encoding="UTF-8" standalone="yes"?>
<Relationships xmlns="http://schemas.openxmlformats.org/package/2006/relationships"><Relationship Id="rId2" Type="http://schemas.openxmlformats.org/officeDocument/2006/relationships/notesSlide" Target="../notesSlides/notesSlide203.xml"/><Relationship Id="rId1" Type="http://schemas.openxmlformats.org/officeDocument/2006/relationships/slideLayout" Target="../slideLayouts/slideLayout5.xml"/></Relationships>
</file>

<file path=ppt/slides/_rels/slide205.xml.rels><?xml version="1.0" encoding="UTF-8" standalone="yes"?>
<Relationships xmlns="http://schemas.openxmlformats.org/package/2006/relationships"><Relationship Id="rId2" Type="http://schemas.openxmlformats.org/officeDocument/2006/relationships/notesSlide" Target="../notesSlides/notesSlide204.xml"/><Relationship Id="rId1" Type="http://schemas.openxmlformats.org/officeDocument/2006/relationships/slideLayout" Target="../slideLayouts/slideLayout5.xml"/></Relationships>
</file>

<file path=ppt/slides/_rels/slide206.xml.rels><?xml version="1.0" encoding="UTF-8" standalone="yes"?>
<Relationships xmlns="http://schemas.openxmlformats.org/package/2006/relationships"><Relationship Id="rId2" Type="http://schemas.openxmlformats.org/officeDocument/2006/relationships/notesSlide" Target="../notesSlides/notesSlide205.xml"/><Relationship Id="rId1" Type="http://schemas.openxmlformats.org/officeDocument/2006/relationships/slideLayout" Target="../slideLayouts/slideLayout12.xml"/></Relationships>
</file>

<file path=ppt/slides/_rels/slide20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06.xml"/><Relationship Id="rId1" Type="http://schemas.openxmlformats.org/officeDocument/2006/relationships/slideLayout" Target="../slideLayouts/slideLayout12.xml"/></Relationships>
</file>

<file path=ppt/slides/_rels/slide208.xml.rels><?xml version="1.0" encoding="UTF-8" standalone="yes"?>
<Relationships xmlns="http://schemas.openxmlformats.org/package/2006/relationships"><Relationship Id="rId2" Type="http://schemas.openxmlformats.org/officeDocument/2006/relationships/notesSlide" Target="../notesSlides/notesSlide207.xml"/><Relationship Id="rId1" Type="http://schemas.openxmlformats.org/officeDocument/2006/relationships/slideLayout" Target="../slideLayouts/slideLayout12.xml"/></Relationships>
</file>

<file path=ppt/slides/_rels/slide20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08.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10.xml.rels><?xml version="1.0" encoding="UTF-8" standalone="yes"?>
<Relationships xmlns="http://schemas.openxmlformats.org/package/2006/relationships"><Relationship Id="rId2" Type="http://schemas.openxmlformats.org/officeDocument/2006/relationships/notesSlide" Target="../notesSlides/notesSlide209.xml"/><Relationship Id="rId1" Type="http://schemas.openxmlformats.org/officeDocument/2006/relationships/slideLayout" Target="../slideLayouts/slideLayout5.xml"/></Relationships>
</file>

<file path=ppt/slides/_rels/slide211.xml.rels><?xml version="1.0" encoding="UTF-8" standalone="yes"?>
<Relationships xmlns="http://schemas.openxmlformats.org/package/2006/relationships"><Relationship Id="rId2" Type="http://schemas.openxmlformats.org/officeDocument/2006/relationships/notesSlide" Target="../notesSlides/notesSlide210.xml"/><Relationship Id="rId1" Type="http://schemas.openxmlformats.org/officeDocument/2006/relationships/slideLayout" Target="../slideLayouts/slideLayout12.xml"/></Relationships>
</file>

<file path=ppt/slides/_rels/slide21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11.xml"/><Relationship Id="rId1" Type="http://schemas.openxmlformats.org/officeDocument/2006/relationships/slideLayout" Target="../slideLayouts/slideLayout12.xml"/></Relationships>
</file>

<file path=ppt/slides/_rels/slide213.xml.rels><?xml version="1.0" encoding="UTF-8" standalone="yes"?>
<Relationships xmlns="http://schemas.openxmlformats.org/package/2006/relationships"><Relationship Id="rId2" Type="http://schemas.openxmlformats.org/officeDocument/2006/relationships/notesSlide" Target="../notesSlides/notesSlide212.xml"/><Relationship Id="rId1" Type="http://schemas.openxmlformats.org/officeDocument/2006/relationships/slideLayout" Target="../slideLayouts/slideLayout12.xml"/></Relationships>
</file>

<file path=ppt/slides/_rels/slide214.xml.rels><?xml version="1.0" encoding="UTF-8" standalone="yes"?>
<Relationships xmlns="http://schemas.openxmlformats.org/package/2006/relationships"><Relationship Id="rId2" Type="http://schemas.openxmlformats.org/officeDocument/2006/relationships/notesSlide" Target="../notesSlides/notesSlide213.xml"/><Relationship Id="rId1" Type="http://schemas.openxmlformats.org/officeDocument/2006/relationships/slideLayout" Target="../slideLayouts/slideLayout12.xml"/></Relationships>
</file>

<file path=ppt/slides/_rels/slide215.xml.rels><?xml version="1.0" encoding="UTF-8" standalone="yes"?>
<Relationships xmlns="http://schemas.openxmlformats.org/package/2006/relationships"><Relationship Id="rId2" Type="http://schemas.openxmlformats.org/officeDocument/2006/relationships/notesSlide" Target="../notesSlides/notesSlide214.xml"/><Relationship Id="rId1" Type="http://schemas.openxmlformats.org/officeDocument/2006/relationships/slideLayout" Target="../slideLayouts/slideLayout12.xml"/></Relationships>
</file>

<file path=ppt/slides/_rels/slide216.xml.rels><?xml version="1.0" encoding="UTF-8" standalone="yes"?>
<Relationships xmlns="http://schemas.openxmlformats.org/package/2006/relationships"><Relationship Id="rId2" Type="http://schemas.openxmlformats.org/officeDocument/2006/relationships/notesSlide" Target="../notesSlides/notesSlide215.xml"/><Relationship Id="rId1" Type="http://schemas.openxmlformats.org/officeDocument/2006/relationships/slideLayout" Target="../slideLayouts/slideLayout12.xml"/></Relationships>
</file>

<file path=ppt/slides/_rels/slide217.xml.rels><?xml version="1.0" encoding="UTF-8" standalone="yes"?>
<Relationships xmlns="http://schemas.openxmlformats.org/package/2006/relationships"><Relationship Id="rId2" Type="http://schemas.openxmlformats.org/officeDocument/2006/relationships/notesSlide" Target="../notesSlides/notesSlide216.xml"/><Relationship Id="rId1" Type="http://schemas.openxmlformats.org/officeDocument/2006/relationships/slideLayout" Target="../slideLayouts/slideLayout12.xml"/></Relationships>
</file>

<file path=ppt/slides/_rels/slide218.xml.rels><?xml version="1.0" encoding="UTF-8" standalone="yes"?>
<Relationships xmlns="http://schemas.openxmlformats.org/package/2006/relationships"><Relationship Id="rId2" Type="http://schemas.openxmlformats.org/officeDocument/2006/relationships/notesSlide" Target="../notesSlides/notesSlide217.xml"/><Relationship Id="rId1" Type="http://schemas.openxmlformats.org/officeDocument/2006/relationships/slideLayout" Target="../slideLayouts/slideLayout12.xml"/></Relationships>
</file>

<file path=ppt/slides/_rels/slide219.xml.rels><?xml version="1.0" encoding="UTF-8" standalone="yes"?>
<Relationships xmlns="http://schemas.openxmlformats.org/package/2006/relationships"><Relationship Id="rId2" Type="http://schemas.openxmlformats.org/officeDocument/2006/relationships/notesSlide" Target="../notesSlides/notesSlide218.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19.xml"/><Relationship Id="rId1" Type="http://schemas.openxmlformats.org/officeDocument/2006/relationships/slideLayout" Target="../slideLayouts/slideLayout12.xml"/></Relationships>
</file>

<file path=ppt/slides/_rels/slide2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20.xml"/><Relationship Id="rId1" Type="http://schemas.openxmlformats.org/officeDocument/2006/relationships/slideLayout" Target="../slideLayouts/slideLayout12.xml"/></Relationships>
</file>

<file path=ppt/slides/_rels/slide2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21.xml"/><Relationship Id="rId1" Type="http://schemas.openxmlformats.org/officeDocument/2006/relationships/slideLayout" Target="../slideLayouts/slideLayout12.xml"/></Relationships>
</file>

<file path=ppt/slides/_rels/slide223.xml.rels><?xml version="1.0" encoding="UTF-8" standalone="yes"?>
<Relationships xmlns="http://schemas.openxmlformats.org/package/2006/relationships"><Relationship Id="rId2" Type="http://schemas.openxmlformats.org/officeDocument/2006/relationships/notesSlide" Target="../notesSlides/notesSlide222.xml"/><Relationship Id="rId1" Type="http://schemas.openxmlformats.org/officeDocument/2006/relationships/slideLayout" Target="../slideLayouts/slideLayout13.xml"/></Relationships>
</file>

<file path=ppt/slides/_rels/slide224.xml.rels><?xml version="1.0" encoding="UTF-8" standalone="yes"?>
<Relationships xmlns="http://schemas.openxmlformats.org/package/2006/relationships"><Relationship Id="rId2" Type="http://schemas.openxmlformats.org/officeDocument/2006/relationships/notesSlide" Target="../notesSlides/notesSlide223.xml"/><Relationship Id="rId1" Type="http://schemas.openxmlformats.org/officeDocument/2006/relationships/slideLayout" Target="../slideLayouts/slideLayout13.xml"/></Relationships>
</file>

<file path=ppt/slides/_rels/slide225.xml.rels><?xml version="1.0" encoding="UTF-8" standalone="yes"?>
<Relationships xmlns="http://schemas.openxmlformats.org/package/2006/relationships"><Relationship Id="rId2" Type="http://schemas.openxmlformats.org/officeDocument/2006/relationships/notesSlide" Target="../notesSlides/notesSlide224.xml"/><Relationship Id="rId1" Type="http://schemas.openxmlformats.org/officeDocument/2006/relationships/slideLayout" Target="../slideLayouts/slideLayout1.xml"/></Relationships>
</file>

<file path=ppt/slides/_rels/slide2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5.xml"/><Relationship Id="rId1" Type="http://schemas.openxmlformats.org/officeDocument/2006/relationships/slideLayout" Target="../slideLayouts/slideLayout12.xml"/></Relationships>
</file>

<file path=ppt/slides/_rels/slide22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26.xml"/><Relationship Id="rId1" Type="http://schemas.openxmlformats.org/officeDocument/2006/relationships/slideLayout" Target="../slideLayouts/slideLayout12.xml"/><Relationship Id="rId4" Type="http://schemas.openxmlformats.org/officeDocument/2006/relationships/image" Target="../media/image46.png"/></Relationships>
</file>

<file path=ppt/slides/_rels/slide228.xml.rels><?xml version="1.0" encoding="UTF-8" standalone="yes"?>
<Relationships xmlns="http://schemas.openxmlformats.org/package/2006/relationships"><Relationship Id="rId2" Type="http://schemas.openxmlformats.org/officeDocument/2006/relationships/notesSlide" Target="../notesSlides/notesSlide227.xml"/><Relationship Id="rId1" Type="http://schemas.openxmlformats.org/officeDocument/2006/relationships/slideLayout" Target="../slideLayouts/slideLayout12.xml"/></Relationships>
</file>

<file path=ppt/slides/_rels/slide229.xml.rels><?xml version="1.0" encoding="UTF-8" standalone="yes"?>
<Relationships xmlns="http://schemas.openxmlformats.org/package/2006/relationships"><Relationship Id="rId2" Type="http://schemas.openxmlformats.org/officeDocument/2006/relationships/notesSlide" Target="../notesSlides/notesSlide228.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30.xml.rels><?xml version="1.0" encoding="UTF-8" standalone="yes"?>
<Relationships xmlns="http://schemas.openxmlformats.org/package/2006/relationships"><Relationship Id="rId2" Type="http://schemas.openxmlformats.org/officeDocument/2006/relationships/notesSlide" Target="../notesSlides/notesSlide229.xml"/><Relationship Id="rId1" Type="http://schemas.openxmlformats.org/officeDocument/2006/relationships/slideLayout" Target="../slideLayouts/slideLayout12.xml"/></Relationships>
</file>

<file path=ppt/slides/_rels/slide231.xml.rels><?xml version="1.0" encoding="UTF-8" standalone="yes"?>
<Relationships xmlns="http://schemas.openxmlformats.org/package/2006/relationships"><Relationship Id="rId2" Type="http://schemas.openxmlformats.org/officeDocument/2006/relationships/notesSlide" Target="../notesSlides/notesSlide230.xml"/><Relationship Id="rId1" Type="http://schemas.openxmlformats.org/officeDocument/2006/relationships/slideLayout" Target="../slideLayouts/slideLayout12.xml"/></Relationships>
</file>

<file path=ppt/slides/_rels/slide232.xml.rels><?xml version="1.0" encoding="UTF-8" standalone="yes"?>
<Relationships xmlns="http://schemas.openxmlformats.org/package/2006/relationships"><Relationship Id="rId2" Type="http://schemas.openxmlformats.org/officeDocument/2006/relationships/notesSlide" Target="../notesSlides/notesSlide231.xml"/><Relationship Id="rId1" Type="http://schemas.openxmlformats.org/officeDocument/2006/relationships/slideLayout" Target="../slideLayouts/slideLayout12.xml"/></Relationships>
</file>

<file path=ppt/slides/_rels/slide233.xml.rels><?xml version="1.0" encoding="UTF-8" standalone="yes"?>
<Relationships xmlns="http://schemas.openxmlformats.org/package/2006/relationships"><Relationship Id="rId2" Type="http://schemas.openxmlformats.org/officeDocument/2006/relationships/notesSlide" Target="../notesSlides/notesSlide232.xml"/><Relationship Id="rId1" Type="http://schemas.openxmlformats.org/officeDocument/2006/relationships/slideLayout" Target="../slideLayouts/slideLayout12.xml"/></Relationships>
</file>

<file path=ppt/slides/_rels/slide234.xml.rels><?xml version="1.0" encoding="UTF-8" standalone="yes"?>
<Relationships xmlns="http://schemas.openxmlformats.org/package/2006/relationships"><Relationship Id="rId2" Type="http://schemas.openxmlformats.org/officeDocument/2006/relationships/notesSlide" Target="../notesSlides/notesSlide233.xml"/><Relationship Id="rId1" Type="http://schemas.openxmlformats.org/officeDocument/2006/relationships/slideLayout" Target="../slideLayouts/slideLayout12.xml"/></Relationships>
</file>

<file path=ppt/slides/_rels/slide235.xml.rels><?xml version="1.0" encoding="UTF-8" standalone="yes"?>
<Relationships xmlns="http://schemas.openxmlformats.org/package/2006/relationships"><Relationship Id="rId2" Type="http://schemas.openxmlformats.org/officeDocument/2006/relationships/notesSlide" Target="../notesSlides/notesSlide234.xml"/><Relationship Id="rId1" Type="http://schemas.openxmlformats.org/officeDocument/2006/relationships/slideLayout" Target="../slideLayouts/slideLayout12.xml"/></Relationships>
</file>

<file path=ppt/slides/_rels/slide236.xml.rels><?xml version="1.0" encoding="UTF-8" standalone="yes"?>
<Relationships xmlns="http://schemas.openxmlformats.org/package/2006/relationships"><Relationship Id="rId2" Type="http://schemas.openxmlformats.org/officeDocument/2006/relationships/notesSlide" Target="../notesSlides/notesSlide235.xml"/><Relationship Id="rId1" Type="http://schemas.openxmlformats.org/officeDocument/2006/relationships/slideLayout" Target="../slideLayouts/slideLayout12.xml"/></Relationships>
</file>

<file path=ppt/slides/_rels/slide237.xml.rels><?xml version="1.0" encoding="UTF-8" standalone="yes"?>
<Relationships xmlns="http://schemas.openxmlformats.org/package/2006/relationships"><Relationship Id="rId2" Type="http://schemas.openxmlformats.org/officeDocument/2006/relationships/notesSlide" Target="../notesSlides/notesSlide236.xml"/><Relationship Id="rId1" Type="http://schemas.openxmlformats.org/officeDocument/2006/relationships/slideLayout" Target="../slideLayouts/slideLayout12.xml"/></Relationships>
</file>

<file path=ppt/slides/_rels/slide238.xml.rels><?xml version="1.0" encoding="UTF-8" standalone="yes"?>
<Relationships xmlns="http://schemas.openxmlformats.org/package/2006/relationships"><Relationship Id="rId2" Type="http://schemas.openxmlformats.org/officeDocument/2006/relationships/notesSlide" Target="../notesSlides/notesSlide237.xml"/><Relationship Id="rId1" Type="http://schemas.openxmlformats.org/officeDocument/2006/relationships/slideLayout" Target="../slideLayouts/slideLayout12.xml"/></Relationships>
</file>

<file path=ppt/slides/_rels/slide239.xml.rels><?xml version="1.0" encoding="UTF-8" standalone="yes"?>
<Relationships xmlns="http://schemas.openxmlformats.org/package/2006/relationships"><Relationship Id="rId2" Type="http://schemas.openxmlformats.org/officeDocument/2006/relationships/notesSlide" Target="../notesSlides/notesSlide238.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40.xml.rels><?xml version="1.0" encoding="UTF-8" standalone="yes"?>
<Relationships xmlns="http://schemas.openxmlformats.org/package/2006/relationships"><Relationship Id="rId2" Type="http://schemas.openxmlformats.org/officeDocument/2006/relationships/notesSlide" Target="../notesSlides/notesSlide239.xml"/><Relationship Id="rId1" Type="http://schemas.openxmlformats.org/officeDocument/2006/relationships/slideLayout" Target="../slideLayouts/slideLayout12.xml"/></Relationships>
</file>

<file path=ppt/slides/_rels/slide241.xml.rels><?xml version="1.0" encoding="UTF-8" standalone="yes"?>
<Relationships xmlns="http://schemas.openxmlformats.org/package/2006/relationships"><Relationship Id="rId2" Type="http://schemas.openxmlformats.org/officeDocument/2006/relationships/notesSlide" Target="../notesSlides/notesSlide240.xml"/><Relationship Id="rId1" Type="http://schemas.openxmlformats.org/officeDocument/2006/relationships/slideLayout" Target="../slideLayouts/slideLayout12.xml"/></Relationships>
</file>

<file path=ppt/slides/_rels/slide242.xml.rels><?xml version="1.0" encoding="UTF-8" standalone="yes"?>
<Relationships xmlns="http://schemas.openxmlformats.org/package/2006/relationships"><Relationship Id="rId2" Type="http://schemas.openxmlformats.org/officeDocument/2006/relationships/notesSlide" Target="../notesSlides/notesSlide241.xml"/><Relationship Id="rId1" Type="http://schemas.openxmlformats.org/officeDocument/2006/relationships/slideLayout" Target="../slideLayouts/slideLayout12.xml"/></Relationships>
</file>

<file path=ppt/slides/_rels/slide243.xml.rels><?xml version="1.0" encoding="UTF-8" standalone="yes"?>
<Relationships xmlns="http://schemas.openxmlformats.org/package/2006/relationships"><Relationship Id="rId2" Type="http://schemas.openxmlformats.org/officeDocument/2006/relationships/notesSlide" Target="../notesSlides/notesSlide242.xml"/><Relationship Id="rId1" Type="http://schemas.openxmlformats.org/officeDocument/2006/relationships/slideLayout" Target="../slideLayouts/slideLayout1.xml"/></Relationships>
</file>

<file path=ppt/slides/_rels/slide2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3.xml"/><Relationship Id="rId1" Type="http://schemas.openxmlformats.org/officeDocument/2006/relationships/slideLayout" Target="../slideLayouts/slideLayout12.xml"/></Relationships>
</file>

<file path=ppt/slides/_rels/slide24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44.xml"/><Relationship Id="rId1" Type="http://schemas.openxmlformats.org/officeDocument/2006/relationships/slideLayout" Target="../slideLayouts/slideLayout12.xml"/></Relationships>
</file>

<file path=ppt/slides/_rels/slide246.xml.rels><?xml version="1.0" encoding="UTF-8" standalone="yes"?>
<Relationships xmlns="http://schemas.openxmlformats.org/package/2006/relationships"><Relationship Id="rId2" Type="http://schemas.openxmlformats.org/officeDocument/2006/relationships/notesSlide" Target="../notesSlides/notesSlide245.xml"/><Relationship Id="rId1" Type="http://schemas.openxmlformats.org/officeDocument/2006/relationships/slideLayout" Target="../slideLayouts/slideLayout12.xml"/></Relationships>
</file>

<file path=ppt/slides/_rels/slide247.xml.rels><?xml version="1.0" encoding="UTF-8" standalone="yes"?>
<Relationships xmlns="http://schemas.openxmlformats.org/package/2006/relationships"><Relationship Id="rId2" Type="http://schemas.openxmlformats.org/officeDocument/2006/relationships/notesSlide" Target="../notesSlides/notesSlide246.xml"/><Relationship Id="rId1" Type="http://schemas.openxmlformats.org/officeDocument/2006/relationships/slideLayout" Target="../slideLayouts/slideLayout12.xml"/></Relationships>
</file>

<file path=ppt/slides/_rels/slide248.xml.rels><?xml version="1.0" encoding="UTF-8" standalone="yes"?>
<Relationships xmlns="http://schemas.openxmlformats.org/package/2006/relationships"><Relationship Id="rId2" Type="http://schemas.openxmlformats.org/officeDocument/2006/relationships/notesSlide" Target="../notesSlides/notesSlide247.xml"/><Relationship Id="rId1" Type="http://schemas.openxmlformats.org/officeDocument/2006/relationships/slideLayout" Target="../slideLayouts/slideLayout12.xml"/></Relationships>
</file>

<file path=ppt/slides/_rels/slide249.xml.rels><?xml version="1.0" encoding="UTF-8" standalone="yes"?>
<Relationships xmlns="http://schemas.openxmlformats.org/package/2006/relationships"><Relationship Id="rId2" Type="http://schemas.openxmlformats.org/officeDocument/2006/relationships/notesSlide" Target="../notesSlides/notesSlide248.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50.xml.rels><?xml version="1.0" encoding="UTF-8" standalone="yes"?>
<Relationships xmlns="http://schemas.openxmlformats.org/package/2006/relationships"><Relationship Id="rId2" Type="http://schemas.openxmlformats.org/officeDocument/2006/relationships/notesSlide" Target="../notesSlides/notesSlide249.xml"/><Relationship Id="rId1" Type="http://schemas.openxmlformats.org/officeDocument/2006/relationships/slideLayout" Target="../slideLayouts/slideLayout12.xml"/></Relationships>
</file>

<file path=ppt/slides/_rels/slide251.xml.rels><?xml version="1.0" encoding="UTF-8" standalone="yes"?>
<Relationships xmlns="http://schemas.openxmlformats.org/package/2006/relationships"><Relationship Id="rId2" Type="http://schemas.openxmlformats.org/officeDocument/2006/relationships/notesSlide" Target="../notesSlides/notesSlide250.xml"/><Relationship Id="rId1" Type="http://schemas.openxmlformats.org/officeDocument/2006/relationships/slideLayout" Target="../slideLayouts/slideLayout12.xml"/></Relationships>
</file>

<file path=ppt/slides/_rels/slide252.xml.rels><?xml version="1.0" encoding="UTF-8" standalone="yes"?>
<Relationships xmlns="http://schemas.openxmlformats.org/package/2006/relationships"><Relationship Id="rId2" Type="http://schemas.openxmlformats.org/officeDocument/2006/relationships/notesSlide" Target="../notesSlides/notesSlide251.xml"/><Relationship Id="rId1" Type="http://schemas.openxmlformats.org/officeDocument/2006/relationships/slideLayout" Target="../slideLayouts/slideLayout12.xml"/></Relationships>
</file>

<file path=ppt/slides/_rels/slide253.xml.rels><?xml version="1.0" encoding="UTF-8" standalone="yes"?>
<Relationships xmlns="http://schemas.openxmlformats.org/package/2006/relationships"><Relationship Id="rId2" Type="http://schemas.openxmlformats.org/officeDocument/2006/relationships/notesSlide" Target="../notesSlides/notesSlide252.xml"/><Relationship Id="rId1" Type="http://schemas.openxmlformats.org/officeDocument/2006/relationships/slideLayout" Target="../slideLayouts/slideLayout12.xml"/></Relationships>
</file>

<file path=ppt/slides/_rels/slide254.xml.rels><?xml version="1.0" encoding="UTF-8" standalone="yes"?>
<Relationships xmlns="http://schemas.openxmlformats.org/package/2006/relationships"><Relationship Id="rId2" Type="http://schemas.openxmlformats.org/officeDocument/2006/relationships/notesSlide" Target="../notesSlides/notesSlide253.xml"/><Relationship Id="rId1" Type="http://schemas.openxmlformats.org/officeDocument/2006/relationships/slideLayout" Target="../slideLayouts/slideLayout12.xml"/></Relationships>
</file>

<file path=ppt/slides/_rels/slide255.xml.rels><?xml version="1.0" encoding="UTF-8" standalone="yes"?>
<Relationships xmlns="http://schemas.openxmlformats.org/package/2006/relationships"><Relationship Id="rId2" Type="http://schemas.openxmlformats.org/officeDocument/2006/relationships/notesSlide" Target="../notesSlides/notesSlide254.xml"/><Relationship Id="rId1" Type="http://schemas.openxmlformats.org/officeDocument/2006/relationships/slideLayout" Target="../slideLayouts/slideLayout12.xml"/></Relationships>
</file>

<file path=ppt/slides/_rels/slide256.xml.rels><?xml version="1.0" encoding="UTF-8" standalone="yes"?>
<Relationships xmlns="http://schemas.openxmlformats.org/package/2006/relationships"><Relationship Id="rId2" Type="http://schemas.openxmlformats.org/officeDocument/2006/relationships/notesSlide" Target="../notesSlides/notesSlide255.xml"/><Relationship Id="rId1" Type="http://schemas.openxmlformats.org/officeDocument/2006/relationships/slideLayout" Target="../slideLayouts/slideLayout12.xml"/></Relationships>
</file>

<file path=ppt/slides/_rels/slide257.xml.rels><?xml version="1.0" encoding="UTF-8" standalone="yes"?>
<Relationships xmlns="http://schemas.openxmlformats.org/package/2006/relationships"><Relationship Id="rId2" Type="http://schemas.openxmlformats.org/officeDocument/2006/relationships/notesSlide" Target="../notesSlides/notesSlide256.xml"/><Relationship Id="rId1" Type="http://schemas.openxmlformats.org/officeDocument/2006/relationships/slideLayout" Target="../slideLayouts/slideLayout12.xml"/></Relationships>
</file>

<file path=ppt/slides/_rels/slide258.xml.rels><?xml version="1.0" encoding="UTF-8" standalone="yes"?>
<Relationships xmlns="http://schemas.openxmlformats.org/package/2006/relationships"><Relationship Id="rId2" Type="http://schemas.openxmlformats.org/officeDocument/2006/relationships/notesSlide" Target="../notesSlides/notesSlide257.xml"/><Relationship Id="rId1" Type="http://schemas.openxmlformats.org/officeDocument/2006/relationships/slideLayout" Target="../slideLayouts/slideLayout12.xml"/></Relationships>
</file>

<file path=ppt/slides/_rels/slide259.xml.rels><?xml version="1.0" encoding="UTF-8" standalone="yes"?>
<Relationships xmlns="http://schemas.openxmlformats.org/package/2006/relationships"><Relationship Id="rId2" Type="http://schemas.openxmlformats.org/officeDocument/2006/relationships/notesSlide" Target="../notesSlides/notesSlide258.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259.xml"/><Relationship Id="rId1" Type="http://schemas.openxmlformats.org/officeDocument/2006/relationships/slideLayout" Target="../slideLayouts/slideLayout12.xml"/></Relationships>
</file>

<file path=ppt/slides/_rels/slide261.xml.rels><?xml version="1.0" encoding="UTF-8" standalone="yes"?>
<Relationships xmlns="http://schemas.openxmlformats.org/package/2006/relationships"><Relationship Id="rId2" Type="http://schemas.openxmlformats.org/officeDocument/2006/relationships/notesSlide" Target="../notesSlides/notesSlide260.xml"/><Relationship Id="rId1" Type="http://schemas.openxmlformats.org/officeDocument/2006/relationships/slideLayout" Target="../slideLayouts/slideLayout12.xml"/></Relationships>
</file>

<file path=ppt/slides/_rels/slide262.xml.rels><?xml version="1.0" encoding="UTF-8" standalone="yes"?>
<Relationships xmlns="http://schemas.openxmlformats.org/package/2006/relationships"><Relationship Id="rId2" Type="http://schemas.openxmlformats.org/officeDocument/2006/relationships/notesSlide" Target="../notesSlides/notesSlide261.xml"/><Relationship Id="rId1" Type="http://schemas.openxmlformats.org/officeDocument/2006/relationships/slideLayout" Target="../slideLayouts/slideLayout12.xml"/></Relationships>
</file>

<file path=ppt/slides/_rels/slide263.xml.rels><?xml version="1.0" encoding="UTF-8" standalone="yes"?>
<Relationships xmlns="http://schemas.openxmlformats.org/package/2006/relationships"><Relationship Id="rId2" Type="http://schemas.openxmlformats.org/officeDocument/2006/relationships/notesSlide" Target="../notesSlides/notesSlide262.xml"/><Relationship Id="rId1" Type="http://schemas.openxmlformats.org/officeDocument/2006/relationships/slideLayout" Target="../slideLayouts/slideLayout12.xml"/></Relationships>
</file>

<file path=ppt/slides/_rels/slide264.xml.rels><?xml version="1.0" encoding="UTF-8" standalone="yes"?>
<Relationships xmlns="http://schemas.openxmlformats.org/package/2006/relationships"><Relationship Id="rId2" Type="http://schemas.openxmlformats.org/officeDocument/2006/relationships/notesSlide" Target="../notesSlides/notesSlide263.xml"/><Relationship Id="rId1" Type="http://schemas.openxmlformats.org/officeDocument/2006/relationships/slideLayout" Target="../slideLayouts/slideLayout12.xml"/></Relationships>
</file>

<file path=ppt/slides/_rels/slide265.xml.rels><?xml version="1.0" encoding="UTF-8" standalone="yes"?>
<Relationships xmlns="http://schemas.openxmlformats.org/package/2006/relationships"><Relationship Id="rId2" Type="http://schemas.openxmlformats.org/officeDocument/2006/relationships/notesSlide" Target="../notesSlides/notesSlide264.xml"/><Relationship Id="rId1" Type="http://schemas.openxmlformats.org/officeDocument/2006/relationships/slideLayout" Target="../slideLayouts/slideLayout12.xml"/></Relationships>
</file>

<file path=ppt/slides/_rels/slide26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65.xml"/><Relationship Id="rId1" Type="http://schemas.openxmlformats.org/officeDocument/2006/relationships/slideLayout" Target="../slideLayouts/slideLayout12.xml"/></Relationships>
</file>

<file path=ppt/slides/_rels/slide267.xml.rels><?xml version="1.0" encoding="UTF-8" standalone="yes"?>
<Relationships xmlns="http://schemas.openxmlformats.org/package/2006/relationships"><Relationship Id="rId2" Type="http://schemas.openxmlformats.org/officeDocument/2006/relationships/notesSlide" Target="../notesSlides/notesSlide266.xml"/><Relationship Id="rId1" Type="http://schemas.openxmlformats.org/officeDocument/2006/relationships/slideLayout" Target="../slideLayouts/slideLayout12.xml"/></Relationships>
</file>

<file path=ppt/slides/_rels/slide268.xml.rels><?xml version="1.0" encoding="UTF-8" standalone="yes"?>
<Relationships xmlns="http://schemas.openxmlformats.org/package/2006/relationships"><Relationship Id="rId2" Type="http://schemas.openxmlformats.org/officeDocument/2006/relationships/notesSlide" Target="../notesSlides/notesSlide267.xml"/><Relationship Id="rId1" Type="http://schemas.openxmlformats.org/officeDocument/2006/relationships/slideLayout" Target="../slideLayouts/slideLayout1.xml"/></Relationships>
</file>

<file path=ppt/slides/_rels/slide269.xml.rels><?xml version="1.0" encoding="UTF-8" standalone="yes"?>
<Relationships xmlns="http://schemas.openxmlformats.org/package/2006/relationships"><Relationship Id="rId2" Type="http://schemas.openxmlformats.org/officeDocument/2006/relationships/notesSlide" Target="../notesSlides/notesSlide268.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27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69.xml"/><Relationship Id="rId1" Type="http://schemas.openxmlformats.org/officeDocument/2006/relationships/slideLayout" Target="../slideLayouts/slideLayout12.xml"/></Relationships>
</file>

<file path=ppt/slides/_rels/slide271.xml.rels><?xml version="1.0" encoding="UTF-8" standalone="yes"?>
<Relationships xmlns="http://schemas.openxmlformats.org/package/2006/relationships"><Relationship Id="rId2" Type="http://schemas.openxmlformats.org/officeDocument/2006/relationships/notesSlide" Target="../notesSlides/notesSlide270.xml"/><Relationship Id="rId1" Type="http://schemas.openxmlformats.org/officeDocument/2006/relationships/slideLayout" Target="../slideLayouts/slideLayout12.xml"/></Relationships>
</file>

<file path=ppt/slides/_rels/slide272.xml.rels><?xml version="1.0" encoding="UTF-8" standalone="yes"?>
<Relationships xmlns="http://schemas.openxmlformats.org/package/2006/relationships"><Relationship Id="rId2" Type="http://schemas.openxmlformats.org/officeDocument/2006/relationships/notesSlide" Target="../notesSlides/notesSlide271.xml"/><Relationship Id="rId1" Type="http://schemas.openxmlformats.org/officeDocument/2006/relationships/slideLayout" Target="../slideLayouts/slideLayout12.xml"/></Relationships>
</file>

<file path=ppt/slides/_rels/slide273.xml.rels><?xml version="1.0" encoding="UTF-8" standalone="yes"?>
<Relationships xmlns="http://schemas.openxmlformats.org/package/2006/relationships"><Relationship Id="rId2" Type="http://schemas.openxmlformats.org/officeDocument/2006/relationships/notesSlide" Target="../notesSlides/notesSlide272.xml"/><Relationship Id="rId1" Type="http://schemas.openxmlformats.org/officeDocument/2006/relationships/slideLayout" Target="../slideLayouts/slideLayout12.xml"/></Relationships>
</file>

<file path=ppt/slides/_rels/slide274.xml.rels><?xml version="1.0" encoding="UTF-8" standalone="yes"?>
<Relationships xmlns="http://schemas.openxmlformats.org/package/2006/relationships"><Relationship Id="rId2" Type="http://schemas.openxmlformats.org/officeDocument/2006/relationships/notesSlide" Target="../notesSlides/notesSlide273.xml"/><Relationship Id="rId1" Type="http://schemas.openxmlformats.org/officeDocument/2006/relationships/slideLayout" Target="../slideLayouts/slideLayout12.xml"/></Relationships>
</file>

<file path=ppt/slides/_rels/slide275.xml.rels><?xml version="1.0" encoding="UTF-8" standalone="yes"?>
<Relationships xmlns="http://schemas.openxmlformats.org/package/2006/relationships"><Relationship Id="rId2" Type="http://schemas.openxmlformats.org/officeDocument/2006/relationships/notesSlide" Target="../notesSlides/notesSlide274.xml"/><Relationship Id="rId1" Type="http://schemas.openxmlformats.org/officeDocument/2006/relationships/slideLayout" Target="../slideLayouts/slideLayout12.xml"/></Relationships>
</file>

<file path=ppt/slides/_rels/slide276.xml.rels><?xml version="1.0" encoding="UTF-8" standalone="yes"?>
<Relationships xmlns="http://schemas.openxmlformats.org/package/2006/relationships"><Relationship Id="rId2" Type="http://schemas.openxmlformats.org/officeDocument/2006/relationships/notesSlide" Target="../notesSlides/notesSlide275.xml"/><Relationship Id="rId1" Type="http://schemas.openxmlformats.org/officeDocument/2006/relationships/slideLayout" Target="../slideLayouts/slideLayout12.xml"/></Relationships>
</file>

<file path=ppt/slides/_rels/slide277.xml.rels><?xml version="1.0" encoding="UTF-8" standalone="yes"?>
<Relationships xmlns="http://schemas.openxmlformats.org/package/2006/relationships"><Relationship Id="rId2" Type="http://schemas.openxmlformats.org/officeDocument/2006/relationships/notesSlide" Target="../notesSlides/notesSlide276.xml"/><Relationship Id="rId1" Type="http://schemas.openxmlformats.org/officeDocument/2006/relationships/slideLayout" Target="../slideLayouts/slideLayout12.xml"/></Relationships>
</file>

<file path=ppt/slides/_rels/slide278.xml.rels><?xml version="1.0" encoding="UTF-8" standalone="yes"?>
<Relationships xmlns="http://schemas.openxmlformats.org/package/2006/relationships"><Relationship Id="rId2" Type="http://schemas.openxmlformats.org/officeDocument/2006/relationships/notesSlide" Target="../notesSlides/notesSlide277.xml"/><Relationship Id="rId1" Type="http://schemas.openxmlformats.org/officeDocument/2006/relationships/slideLayout" Target="../slideLayouts/slideLayout12.xml"/></Relationships>
</file>

<file path=ppt/slides/_rels/slide279.xml.rels><?xml version="1.0" encoding="UTF-8" standalone="yes"?>
<Relationships xmlns="http://schemas.openxmlformats.org/package/2006/relationships"><Relationship Id="rId2" Type="http://schemas.openxmlformats.org/officeDocument/2006/relationships/notesSlide" Target="../notesSlides/notesSlide278.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280.xml.rels><?xml version="1.0" encoding="UTF-8" standalone="yes"?>
<Relationships xmlns="http://schemas.openxmlformats.org/package/2006/relationships"><Relationship Id="rId2" Type="http://schemas.openxmlformats.org/officeDocument/2006/relationships/notesSlide" Target="../notesSlides/notesSlide279.xml"/><Relationship Id="rId1" Type="http://schemas.openxmlformats.org/officeDocument/2006/relationships/slideLayout" Target="../slideLayouts/slideLayout12.xml"/></Relationships>
</file>

<file path=ppt/slides/_rels/slide281.xml.rels><?xml version="1.0" encoding="UTF-8" standalone="yes"?>
<Relationships xmlns="http://schemas.openxmlformats.org/package/2006/relationships"><Relationship Id="rId2" Type="http://schemas.openxmlformats.org/officeDocument/2006/relationships/notesSlide" Target="../notesSlides/notesSlide280.xml"/><Relationship Id="rId1" Type="http://schemas.openxmlformats.org/officeDocument/2006/relationships/slideLayout" Target="../slideLayouts/slideLayout12.xml"/></Relationships>
</file>

<file path=ppt/slides/_rels/slide282.xml.rels><?xml version="1.0" encoding="UTF-8" standalone="yes"?>
<Relationships xmlns="http://schemas.openxmlformats.org/package/2006/relationships"><Relationship Id="rId2" Type="http://schemas.openxmlformats.org/officeDocument/2006/relationships/notesSlide" Target="../notesSlides/notesSlide281.xml"/><Relationship Id="rId1" Type="http://schemas.openxmlformats.org/officeDocument/2006/relationships/slideLayout" Target="../slideLayouts/slideLayout12.xml"/></Relationships>
</file>

<file path=ppt/slides/_rels/slide283.xml.rels><?xml version="1.0" encoding="UTF-8" standalone="yes"?>
<Relationships xmlns="http://schemas.openxmlformats.org/package/2006/relationships"><Relationship Id="rId2" Type="http://schemas.openxmlformats.org/officeDocument/2006/relationships/notesSlide" Target="../notesSlides/notesSlide282.xml"/><Relationship Id="rId1" Type="http://schemas.openxmlformats.org/officeDocument/2006/relationships/slideLayout" Target="../slideLayouts/slideLayout12.xml"/></Relationships>
</file>

<file path=ppt/slides/_rels/slide284.xml.rels><?xml version="1.0" encoding="UTF-8" standalone="yes"?>
<Relationships xmlns="http://schemas.openxmlformats.org/package/2006/relationships"><Relationship Id="rId2" Type="http://schemas.openxmlformats.org/officeDocument/2006/relationships/notesSlide" Target="../notesSlides/notesSlide283.xml"/><Relationship Id="rId1" Type="http://schemas.openxmlformats.org/officeDocument/2006/relationships/slideLayout" Target="../slideLayouts/slideLayout12.xml"/></Relationships>
</file>

<file path=ppt/slides/_rels/slide285.xml.rels><?xml version="1.0" encoding="UTF-8" standalone="yes"?>
<Relationships xmlns="http://schemas.openxmlformats.org/package/2006/relationships"><Relationship Id="rId2" Type="http://schemas.openxmlformats.org/officeDocument/2006/relationships/notesSlide" Target="../notesSlides/notesSlide284.xml"/><Relationship Id="rId1" Type="http://schemas.openxmlformats.org/officeDocument/2006/relationships/slideLayout" Target="../slideLayouts/slideLayout12.xml"/></Relationships>
</file>

<file path=ppt/slides/_rels/slide286.xml.rels><?xml version="1.0" encoding="UTF-8" standalone="yes"?>
<Relationships xmlns="http://schemas.openxmlformats.org/package/2006/relationships"><Relationship Id="rId2" Type="http://schemas.openxmlformats.org/officeDocument/2006/relationships/notesSlide" Target="../notesSlides/notesSlide285.xml"/><Relationship Id="rId1" Type="http://schemas.openxmlformats.org/officeDocument/2006/relationships/slideLayout" Target="../slideLayouts/slideLayout12.xml"/></Relationships>
</file>

<file path=ppt/slides/_rels/slide287.xml.rels><?xml version="1.0" encoding="UTF-8" standalone="yes"?>
<Relationships xmlns="http://schemas.openxmlformats.org/package/2006/relationships"><Relationship Id="rId2" Type="http://schemas.openxmlformats.org/officeDocument/2006/relationships/notesSlide" Target="../notesSlides/notesSlide286.xml"/><Relationship Id="rId1" Type="http://schemas.openxmlformats.org/officeDocument/2006/relationships/slideLayout" Target="../slideLayouts/slideLayout12.xml"/></Relationships>
</file>

<file path=ppt/slides/_rels/slide288.xml.rels><?xml version="1.0" encoding="UTF-8" standalone="yes"?>
<Relationships xmlns="http://schemas.openxmlformats.org/package/2006/relationships"><Relationship Id="rId2" Type="http://schemas.openxmlformats.org/officeDocument/2006/relationships/notesSlide" Target="../notesSlides/notesSlide287.xml"/><Relationship Id="rId1" Type="http://schemas.openxmlformats.org/officeDocument/2006/relationships/slideLayout" Target="../slideLayouts/slideLayout1.xml"/></Relationships>
</file>

<file path=ppt/slides/_rels/slide28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88.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29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89.xml"/><Relationship Id="rId1" Type="http://schemas.openxmlformats.org/officeDocument/2006/relationships/slideLayout" Target="../slideLayouts/slideLayout12.xml"/></Relationships>
</file>

<file path=ppt/slides/_rels/slide291.xml.rels><?xml version="1.0" encoding="UTF-8" standalone="yes"?>
<Relationships xmlns="http://schemas.openxmlformats.org/package/2006/relationships"><Relationship Id="rId2" Type="http://schemas.openxmlformats.org/officeDocument/2006/relationships/notesSlide" Target="../notesSlides/notesSlide290.xml"/><Relationship Id="rId1" Type="http://schemas.openxmlformats.org/officeDocument/2006/relationships/slideLayout" Target="../slideLayouts/slideLayout12.xml"/></Relationships>
</file>

<file path=ppt/slides/_rels/slide292.xml.rels><?xml version="1.0" encoding="UTF-8" standalone="yes"?>
<Relationships xmlns="http://schemas.openxmlformats.org/package/2006/relationships"><Relationship Id="rId2" Type="http://schemas.openxmlformats.org/officeDocument/2006/relationships/notesSlide" Target="../notesSlides/notesSlide291.xml"/><Relationship Id="rId1" Type="http://schemas.openxmlformats.org/officeDocument/2006/relationships/slideLayout" Target="../slideLayouts/slideLayout12.xml"/></Relationships>
</file>

<file path=ppt/slides/_rels/slide293.xml.rels><?xml version="1.0" encoding="UTF-8" standalone="yes"?>
<Relationships xmlns="http://schemas.openxmlformats.org/package/2006/relationships"><Relationship Id="rId2" Type="http://schemas.openxmlformats.org/officeDocument/2006/relationships/notesSlide" Target="../notesSlides/notesSlide292.xml"/><Relationship Id="rId1" Type="http://schemas.openxmlformats.org/officeDocument/2006/relationships/slideLayout" Target="../slideLayouts/slideLayout12.xml"/></Relationships>
</file>

<file path=ppt/slides/_rels/slide294.xml.rels><?xml version="1.0" encoding="UTF-8" standalone="yes"?>
<Relationships xmlns="http://schemas.openxmlformats.org/package/2006/relationships"><Relationship Id="rId2" Type="http://schemas.openxmlformats.org/officeDocument/2006/relationships/notesSlide" Target="../notesSlides/notesSlide293.xml"/><Relationship Id="rId1" Type="http://schemas.openxmlformats.org/officeDocument/2006/relationships/slideLayout" Target="../slideLayouts/slideLayout12.xml"/></Relationships>
</file>

<file path=ppt/slides/_rels/slide295.xml.rels><?xml version="1.0" encoding="UTF-8" standalone="yes"?>
<Relationships xmlns="http://schemas.openxmlformats.org/package/2006/relationships"><Relationship Id="rId2" Type="http://schemas.openxmlformats.org/officeDocument/2006/relationships/notesSlide" Target="../notesSlides/notesSlide294.xml"/><Relationship Id="rId1" Type="http://schemas.openxmlformats.org/officeDocument/2006/relationships/slideLayout" Target="../slideLayouts/slideLayout12.xml"/></Relationships>
</file>

<file path=ppt/slides/_rels/slide296.xml.rels><?xml version="1.0" encoding="UTF-8" standalone="yes"?>
<Relationships xmlns="http://schemas.openxmlformats.org/package/2006/relationships"><Relationship Id="rId2" Type="http://schemas.openxmlformats.org/officeDocument/2006/relationships/notesSlide" Target="../notesSlides/notesSlide295.xml"/><Relationship Id="rId1" Type="http://schemas.openxmlformats.org/officeDocument/2006/relationships/slideLayout" Target="../slideLayouts/slideLayout12.xml"/></Relationships>
</file>

<file path=ppt/slides/_rels/slide297.xml.rels><?xml version="1.0" encoding="UTF-8" standalone="yes"?>
<Relationships xmlns="http://schemas.openxmlformats.org/package/2006/relationships"><Relationship Id="rId2" Type="http://schemas.openxmlformats.org/officeDocument/2006/relationships/notesSlide" Target="../notesSlides/notesSlide296.xml"/><Relationship Id="rId1" Type="http://schemas.openxmlformats.org/officeDocument/2006/relationships/slideLayout" Target="../slideLayouts/slideLayout12.xml"/></Relationships>
</file>

<file path=ppt/slides/_rels/slide298.xml.rels><?xml version="1.0" encoding="UTF-8" standalone="yes"?>
<Relationships xmlns="http://schemas.openxmlformats.org/package/2006/relationships"><Relationship Id="rId2" Type="http://schemas.openxmlformats.org/officeDocument/2006/relationships/notesSlide" Target="../notesSlides/notesSlide297.xml"/><Relationship Id="rId1" Type="http://schemas.openxmlformats.org/officeDocument/2006/relationships/slideLayout" Target="../slideLayouts/slideLayout12.xml"/></Relationships>
</file>

<file path=ppt/slides/_rels/slide299.xml.rels><?xml version="1.0" encoding="UTF-8" standalone="yes"?>
<Relationships xmlns="http://schemas.openxmlformats.org/package/2006/relationships"><Relationship Id="rId2" Type="http://schemas.openxmlformats.org/officeDocument/2006/relationships/notesSlide" Target="../notesSlides/notesSlide298.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2.xml"/><Relationship Id="rId1" Type="http://schemas.openxmlformats.org/officeDocument/2006/relationships/tags" Target="../tags/tag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00.xml.rels><?xml version="1.0" encoding="UTF-8" standalone="yes"?>
<Relationships xmlns="http://schemas.openxmlformats.org/package/2006/relationships"><Relationship Id="rId2" Type="http://schemas.openxmlformats.org/officeDocument/2006/relationships/notesSlide" Target="../notesSlides/notesSlide299.xml"/><Relationship Id="rId1" Type="http://schemas.openxmlformats.org/officeDocument/2006/relationships/slideLayout" Target="../slideLayouts/slideLayout12.xml"/></Relationships>
</file>

<file path=ppt/slides/_rels/slide301.xml.rels><?xml version="1.0" encoding="UTF-8" standalone="yes"?>
<Relationships xmlns="http://schemas.openxmlformats.org/package/2006/relationships"><Relationship Id="rId2" Type="http://schemas.openxmlformats.org/officeDocument/2006/relationships/notesSlide" Target="../notesSlides/notesSlide300.xml"/><Relationship Id="rId1" Type="http://schemas.openxmlformats.org/officeDocument/2006/relationships/slideLayout" Target="../slideLayouts/slideLayout12.xml"/></Relationships>
</file>

<file path=ppt/slides/_rels/slide302.xml.rels><?xml version="1.0" encoding="UTF-8" standalone="yes"?>
<Relationships xmlns="http://schemas.openxmlformats.org/package/2006/relationships"><Relationship Id="rId2" Type="http://schemas.openxmlformats.org/officeDocument/2006/relationships/notesSlide" Target="../notesSlides/notesSlide301.xml"/><Relationship Id="rId1" Type="http://schemas.openxmlformats.org/officeDocument/2006/relationships/slideLayout" Target="../slideLayouts/slideLayout12.xml"/></Relationships>
</file>

<file path=ppt/slides/_rels/slide303.xml.rels><?xml version="1.0" encoding="UTF-8" standalone="yes"?>
<Relationships xmlns="http://schemas.openxmlformats.org/package/2006/relationships"><Relationship Id="rId2" Type="http://schemas.openxmlformats.org/officeDocument/2006/relationships/notesSlide" Target="../notesSlides/notesSlide302.xml"/><Relationship Id="rId1" Type="http://schemas.openxmlformats.org/officeDocument/2006/relationships/slideLayout" Target="../slideLayouts/slideLayout12.xml"/></Relationships>
</file>

<file path=ppt/slides/_rels/slide304.xml.rels><?xml version="1.0" encoding="UTF-8" standalone="yes"?>
<Relationships xmlns="http://schemas.openxmlformats.org/package/2006/relationships"><Relationship Id="rId2" Type="http://schemas.openxmlformats.org/officeDocument/2006/relationships/notesSlide" Target="../notesSlides/notesSlide303.xml"/><Relationship Id="rId1" Type="http://schemas.openxmlformats.org/officeDocument/2006/relationships/slideLayout" Target="../slideLayouts/slideLayout12.xml"/></Relationships>
</file>

<file path=ppt/slides/_rels/slide305.xml.rels><?xml version="1.0" encoding="UTF-8" standalone="yes"?>
<Relationships xmlns="http://schemas.openxmlformats.org/package/2006/relationships"><Relationship Id="rId2" Type="http://schemas.openxmlformats.org/officeDocument/2006/relationships/notesSlide" Target="../notesSlides/notesSlide304.xml"/><Relationship Id="rId1" Type="http://schemas.openxmlformats.org/officeDocument/2006/relationships/slideLayout" Target="../slideLayouts/slideLayout12.xml"/></Relationships>
</file>

<file path=ppt/slides/_rels/slide306.xml.rels><?xml version="1.0" encoding="UTF-8" standalone="yes"?>
<Relationships xmlns="http://schemas.openxmlformats.org/package/2006/relationships"><Relationship Id="rId2" Type="http://schemas.openxmlformats.org/officeDocument/2006/relationships/notesSlide" Target="../notesSlides/notesSlide305.xml"/><Relationship Id="rId1" Type="http://schemas.openxmlformats.org/officeDocument/2006/relationships/slideLayout" Target="../slideLayouts/slideLayout12.xml"/></Relationships>
</file>

<file path=ppt/slides/_rels/slide307.xml.rels><?xml version="1.0" encoding="UTF-8" standalone="yes"?>
<Relationships xmlns="http://schemas.openxmlformats.org/package/2006/relationships"><Relationship Id="rId2" Type="http://schemas.openxmlformats.org/officeDocument/2006/relationships/notesSlide" Target="../notesSlides/notesSlide306.xml"/><Relationship Id="rId1" Type="http://schemas.openxmlformats.org/officeDocument/2006/relationships/slideLayout" Target="../slideLayouts/slideLayout12.xml"/></Relationships>
</file>

<file path=ppt/slides/_rels/slide308.xml.rels><?xml version="1.0" encoding="UTF-8" standalone="yes"?>
<Relationships xmlns="http://schemas.openxmlformats.org/package/2006/relationships"><Relationship Id="rId2" Type="http://schemas.openxmlformats.org/officeDocument/2006/relationships/notesSlide" Target="../notesSlides/notesSlide307.xml"/><Relationship Id="rId1" Type="http://schemas.openxmlformats.org/officeDocument/2006/relationships/slideLayout" Target="../slideLayouts/slideLayout12.xml"/></Relationships>
</file>

<file path=ppt/slides/_rels/slide30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08.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31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09.xml"/><Relationship Id="rId1" Type="http://schemas.openxmlformats.org/officeDocument/2006/relationships/slideLayout" Target="../slideLayouts/slideLayout12.xml"/></Relationships>
</file>

<file path=ppt/slides/_rels/slide311.xml.rels><?xml version="1.0" encoding="UTF-8" standalone="yes"?>
<Relationships xmlns="http://schemas.openxmlformats.org/package/2006/relationships"><Relationship Id="rId2" Type="http://schemas.openxmlformats.org/officeDocument/2006/relationships/notesSlide" Target="../notesSlides/notesSlide310.xml"/><Relationship Id="rId1" Type="http://schemas.openxmlformats.org/officeDocument/2006/relationships/slideLayout" Target="../slideLayouts/slideLayout12.xml"/></Relationships>
</file>

<file path=ppt/slides/_rels/slide312.xml.rels><?xml version="1.0" encoding="UTF-8" standalone="yes"?>
<Relationships xmlns="http://schemas.openxmlformats.org/package/2006/relationships"><Relationship Id="rId2" Type="http://schemas.openxmlformats.org/officeDocument/2006/relationships/notesSlide" Target="../notesSlides/notesSlide311.xml"/><Relationship Id="rId1" Type="http://schemas.openxmlformats.org/officeDocument/2006/relationships/slideLayout" Target="../slideLayouts/slideLayout13.xml"/></Relationships>
</file>

<file path=ppt/slides/_rels/slide313.xml.rels><?xml version="1.0" encoding="UTF-8" standalone="yes"?>
<Relationships xmlns="http://schemas.openxmlformats.org/package/2006/relationships"><Relationship Id="rId2" Type="http://schemas.openxmlformats.org/officeDocument/2006/relationships/notesSlide" Target="../notesSlides/notesSlide312.xml"/><Relationship Id="rId1" Type="http://schemas.openxmlformats.org/officeDocument/2006/relationships/slideLayout" Target="../slideLayouts/slideLayout13.xml"/></Relationships>
</file>

<file path=ppt/slides/_rels/slide314.xml.rels><?xml version="1.0" encoding="UTF-8" standalone="yes"?>
<Relationships xmlns="http://schemas.openxmlformats.org/package/2006/relationships"><Relationship Id="rId2" Type="http://schemas.openxmlformats.org/officeDocument/2006/relationships/notesSlide" Target="../notesSlides/notesSlide313.xml"/><Relationship Id="rId1" Type="http://schemas.openxmlformats.org/officeDocument/2006/relationships/slideLayout" Target="../slideLayouts/slideLayout13.xml"/></Relationships>
</file>

<file path=ppt/slides/_rels/slide315.xml.rels><?xml version="1.0" encoding="UTF-8" standalone="yes"?>
<Relationships xmlns="http://schemas.openxmlformats.org/package/2006/relationships"><Relationship Id="rId2" Type="http://schemas.openxmlformats.org/officeDocument/2006/relationships/notesSlide" Target="../notesSlides/notesSlide314.xml"/><Relationship Id="rId1" Type="http://schemas.openxmlformats.org/officeDocument/2006/relationships/slideLayout" Target="../slideLayouts/slideLayout13.xml"/></Relationships>
</file>

<file path=ppt/slides/_rels/slide316.xml.rels><?xml version="1.0" encoding="UTF-8" standalone="yes"?>
<Relationships xmlns="http://schemas.openxmlformats.org/package/2006/relationships"><Relationship Id="rId2" Type="http://schemas.openxmlformats.org/officeDocument/2006/relationships/notesSlide" Target="../notesSlides/notesSlide315.xml"/><Relationship Id="rId1" Type="http://schemas.openxmlformats.org/officeDocument/2006/relationships/slideLayout" Target="../slideLayouts/slideLayout1.xml"/></Relationships>
</file>

<file path=ppt/slides/_rels/slide317.xml.rels><?xml version="1.0" encoding="UTF-8" standalone="yes"?>
<Relationships xmlns="http://schemas.openxmlformats.org/package/2006/relationships"><Relationship Id="rId2" Type="http://schemas.openxmlformats.org/officeDocument/2006/relationships/notesSlide" Target="../notesSlides/notesSlide316.xml"/><Relationship Id="rId1" Type="http://schemas.openxmlformats.org/officeDocument/2006/relationships/slideLayout" Target="../slideLayouts/slideLayout12.xml"/></Relationships>
</file>

<file path=ppt/slides/_rels/slide318.xml.rels><?xml version="1.0" encoding="UTF-8" standalone="yes"?>
<Relationships xmlns="http://schemas.openxmlformats.org/package/2006/relationships"><Relationship Id="rId2" Type="http://schemas.openxmlformats.org/officeDocument/2006/relationships/notesSlide" Target="../notesSlides/notesSlide317.xml"/><Relationship Id="rId1" Type="http://schemas.openxmlformats.org/officeDocument/2006/relationships/slideLayout" Target="../slideLayouts/slideLayout12.xml"/></Relationships>
</file>

<file path=ppt/slides/_rels/slide31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18.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320.xml.rels><?xml version="1.0" encoding="UTF-8" standalone="yes"?>
<Relationships xmlns="http://schemas.openxmlformats.org/package/2006/relationships"><Relationship Id="rId2" Type="http://schemas.openxmlformats.org/officeDocument/2006/relationships/notesSlide" Target="../notesSlides/notesSlide319.xml"/><Relationship Id="rId1" Type="http://schemas.openxmlformats.org/officeDocument/2006/relationships/slideLayout" Target="../slideLayouts/slideLayout12.xml"/></Relationships>
</file>

<file path=ppt/slides/_rels/slide321.xml.rels><?xml version="1.0" encoding="UTF-8" standalone="yes"?>
<Relationships xmlns="http://schemas.openxmlformats.org/package/2006/relationships"><Relationship Id="rId2" Type="http://schemas.openxmlformats.org/officeDocument/2006/relationships/notesSlide" Target="../notesSlides/notesSlide320.xml"/><Relationship Id="rId1" Type="http://schemas.openxmlformats.org/officeDocument/2006/relationships/slideLayout" Target="../slideLayouts/slideLayout12.xml"/></Relationships>
</file>

<file path=ppt/slides/_rels/slide322.xml.rels><?xml version="1.0" encoding="UTF-8" standalone="yes"?>
<Relationships xmlns="http://schemas.openxmlformats.org/package/2006/relationships"><Relationship Id="rId2" Type="http://schemas.openxmlformats.org/officeDocument/2006/relationships/notesSlide" Target="../notesSlides/notesSlide321.xml"/><Relationship Id="rId1" Type="http://schemas.openxmlformats.org/officeDocument/2006/relationships/slideLayout" Target="../slideLayouts/slideLayout12.xml"/></Relationships>
</file>

<file path=ppt/slides/_rels/slide323.xml.rels><?xml version="1.0" encoding="UTF-8" standalone="yes"?>
<Relationships xmlns="http://schemas.openxmlformats.org/package/2006/relationships"><Relationship Id="rId2" Type="http://schemas.openxmlformats.org/officeDocument/2006/relationships/notesSlide" Target="../notesSlides/notesSlide322.xml"/><Relationship Id="rId1" Type="http://schemas.openxmlformats.org/officeDocument/2006/relationships/slideLayout" Target="../slideLayouts/slideLayout12.xml"/></Relationships>
</file>

<file path=ppt/slides/_rels/slide324.xml.rels><?xml version="1.0" encoding="UTF-8" standalone="yes"?>
<Relationships xmlns="http://schemas.openxmlformats.org/package/2006/relationships"><Relationship Id="rId2" Type="http://schemas.openxmlformats.org/officeDocument/2006/relationships/notesSlide" Target="../notesSlides/notesSlide323.xml"/><Relationship Id="rId1" Type="http://schemas.openxmlformats.org/officeDocument/2006/relationships/slideLayout" Target="../slideLayouts/slideLayout12.xml"/></Relationships>
</file>

<file path=ppt/slides/_rels/slide325.xml.rels><?xml version="1.0" encoding="UTF-8" standalone="yes"?>
<Relationships xmlns="http://schemas.openxmlformats.org/package/2006/relationships"><Relationship Id="rId2" Type="http://schemas.openxmlformats.org/officeDocument/2006/relationships/notesSlide" Target="../notesSlides/notesSlide324.xml"/><Relationship Id="rId1" Type="http://schemas.openxmlformats.org/officeDocument/2006/relationships/slideLayout" Target="../slideLayouts/slideLayout12.xml"/></Relationships>
</file>

<file path=ppt/slides/_rels/slide326.xml.rels><?xml version="1.0" encoding="UTF-8" standalone="yes"?>
<Relationships xmlns="http://schemas.openxmlformats.org/package/2006/relationships"><Relationship Id="rId2" Type="http://schemas.openxmlformats.org/officeDocument/2006/relationships/notesSlide" Target="../notesSlides/notesSlide325.xml"/><Relationship Id="rId1" Type="http://schemas.openxmlformats.org/officeDocument/2006/relationships/slideLayout" Target="../slideLayouts/slideLayout12.xml"/></Relationships>
</file>

<file path=ppt/slides/_rels/slide327.xml.rels><?xml version="1.0" encoding="UTF-8" standalone="yes"?>
<Relationships xmlns="http://schemas.openxmlformats.org/package/2006/relationships"><Relationship Id="rId2" Type="http://schemas.openxmlformats.org/officeDocument/2006/relationships/notesSlide" Target="../notesSlides/notesSlide326.xml"/><Relationship Id="rId1" Type="http://schemas.openxmlformats.org/officeDocument/2006/relationships/slideLayout" Target="../slideLayouts/slideLayout12.xml"/></Relationships>
</file>

<file path=ppt/slides/_rels/slide32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27.xml"/><Relationship Id="rId1" Type="http://schemas.openxmlformats.org/officeDocument/2006/relationships/slideLayout" Target="../slideLayouts/slideLayout12.xml"/></Relationships>
</file>

<file path=ppt/slides/_rels/slide329.xml.rels><?xml version="1.0" encoding="UTF-8" standalone="yes"?>
<Relationships xmlns="http://schemas.openxmlformats.org/package/2006/relationships"><Relationship Id="rId2" Type="http://schemas.openxmlformats.org/officeDocument/2006/relationships/notesSlide" Target="../notesSlides/notesSlide328.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330.xml.rels><?xml version="1.0" encoding="UTF-8" standalone="yes"?>
<Relationships xmlns="http://schemas.openxmlformats.org/package/2006/relationships"><Relationship Id="rId2" Type="http://schemas.openxmlformats.org/officeDocument/2006/relationships/notesSlide" Target="../notesSlides/notesSlide329.xml"/><Relationship Id="rId1" Type="http://schemas.openxmlformats.org/officeDocument/2006/relationships/slideLayout" Target="../slideLayouts/slideLayout12.xml"/></Relationships>
</file>

<file path=ppt/slides/_rels/slide331.xml.rels><?xml version="1.0" encoding="UTF-8" standalone="yes"?>
<Relationships xmlns="http://schemas.openxmlformats.org/package/2006/relationships"><Relationship Id="rId2" Type="http://schemas.openxmlformats.org/officeDocument/2006/relationships/notesSlide" Target="../notesSlides/notesSlide330.xml"/><Relationship Id="rId1" Type="http://schemas.openxmlformats.org/officeDocument/2006/relationships/slideLayout" Target="../slideLayouts/slideLayout12.xml"/></Relationships>
</file>

<file path=ppt/slides/_rels/slide332.xml.rels><?xml version="1.0" encoding="UTF-8" standalone="yes"?>
<Relationships xmlns="http://schemas.openxmlformats.org/package/2006/relationships"><Relationship Id="rId2" Type="http://schemas.openxmlformats.org/officeDocument/2006/relationships/notesSlide" Target="../notesSlides/notesSlide331.xml"/><Relationship Id="rId1" Type="http://schemas.openxmlformats.org/officeDocument/2006/relationships/slideLayout" Target="../slideLayouts/slideLayout12.xml"/></Relationships>
</file>

<file path=ppt/slides/_rels/slide333.xml.rels><?xml version="1.0" encoding="UTF-8" standalone="yes"?>
<Relationships xmlns="http://schemas.openxmlformats.org/package/2006/relationships"><Relationship Id="rId2" Type="http://schemas.openxmlformats.org/officeDocument/2006/relationships/notesSlide" Target="../notesSlides/notesSlide332.xml"/><Relationship Id="rId1" Type="http://schemas.openxmlformats.org/officeDocument/2006/relationships/slideLayout" Target="../slideLayouts/slideLayout12.xml"/></Relationships>
</file>

<file path=ppt/slides/_rels/slide334.xml.rels><?xml version="1.0" encoding="UTF-8" standalone="yes"?>
<Relationships xmlns="http://schemas.openxmlformats.org/package/2006/relationships"><Relationship Id="rId2" Type="http://schemas.openxmlformats.org/officeDocument/2006/relationships/notesSlide" Target="../notesSlides/notesSlide333.xml"/><Relationship Id="rId1" Type="http://schemas.openxmlformats.org/officeDocument/2006/relationships/slideLayout" Target="../slideLayouts/slideLayout12.xml"/></Relationships>
</file>

<file path=ppt/slides/_rels/slide335.xml.rels><?xml version="1.0" encoding="UTF-8" standalone="yes"?>
<Relationships xmlns="http://schemas.openxmlformats.org/package/2006/relationships"><Relationship Id="rId2" Type="http://schemas.openxmlformats.org/officeDocument/2006/relationships/notesSlide" Target="../notesSlides/notesSlide334.xml"/><Relationship Id="rId1" Type="http://schemas.openxmlformats.org/officeDocument/2006/relationships/slideLayout" Target="../slideLayouts/slideLayout12.xml"/></Relationships>
</file>

<file path=ppt/slides/_rels/slide336.xml.rels><?xml version="1.0" encoding="UTF-8" standalone="yes"?>
<Relationships xmlns="http://schemas.openxmlformats.org/package/2006/relationships"><Relationship Id="rId2" Type="http://schemas.openxmlformats.org/officeDocument/2006/relationships/notesSlide" Target="../notesSlides/notesSlide335.xml"/><Relationship Id="rId1" Type="http://schemas.openxmlformats.org/officeDocument/2006/relationships/slideLayout" Target="../slideLayouts/slideLayout12.xml"/></Relationships>
</file>

<file path=ppt/slides/_rels/slide337.xml.rels><?xml version="1.0" encoding="UTF-8" standalone="yes"?>
<Relationships xmlns="http://schemas.openxmlformats.org/package/2006/relationships"><Relationship Id="rId2" Type="http://schemas.openxmlformats.org/officeDocument/2006/relationships/notesSlide" Target="../notesSlides/notesSlide336.xml"/><Relationship Id="rId1" Type="http://schemas.openxmlformats.org/officeDocument/2006/relationships/slideLayout" Target="../slideLayouts/slideLayout12.xml"/></Relationships>
</file>

<file path=ppt/slides/_rels/slide338.xml.rels><?xml version="1.0" encoding="UTF-8" standalone="yes"?>
<Relationships xmlns="http://schemas.openxmlformats.org/package/2006/relationships"><Relationship Id="rId2" Type="http://schemas.openxmlformats.org/officeDocument/2006/relationships/notesSlide" Target="../notesSlides/notesSlide337.xml"/><Relationship Id="rId1" Type="http://schemas.openxmlformats.org/officeDocument/2006/relationships/slideLayout" Target="../slideLayouts/slideLayout12.xml"/></Relationships>
</file>

<file path=ppt/slides/_rels/slide339.xml.rels><?xml version="1.0" encoding="UTF-8" standalone="yes"?>
<Relationships xmlns="http://schemas.openxmlformats.org/package/2006/relationships"><Relationship Id="rId2" Type="http://schemas.openxmlformats.org/officeDocument/2006/relationships/notesSlide" Target="../notesSlides/notesSlide338.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340.xml.rels><?xml version="1.0" encoding="UTF-8" standalone="yes"?>
<Relationships xmlns="http://schemas.openxmlformats.org/package/2006/relationships"><Relationship Id="rId2" Type="http://schemas.openxmlformats.org/officeDocument/2006/relationships/notesSlide" Target="../notesSlides/notesSlide339.xml"/><Relationship Id="rId1" Type="http://schemas.openxmlformats.org/officeDocument/2006/relationships/slideLayout" Target="../slideLayouts/slideLayout12.xml"/></Relationships>
</file>

<file path=ppt/slides/_rels/slide341.xml.rels><?xml version="1.0" encoding="UTF-8" standalone="yes"?>
<Relationships xmlns="http://schemas.openxmlformats.org/package/2006/relationships"><Relationship Id="rId2" Type="http://schemas.openxmlformats.org/officeDocument/2006/relationships/notesSlide" Target="../notesSlides/notesSlide340.xml"/><Relationship Id="rId1" Type="http://schemas.openxmlformats.org/officeDocument/2006/relationships/slideLayout" Target="../slideLayouts/slideLayout12.xml"/></Relationships>
</file>

<file path=ppt/slides/_rels/slide342.xml.rels><?xml version="1.0" encoding="UTF-8" standalone="yes"?>
<Relationships xmlns="http://schemas.openxmlformats.org/package/2006/relationships"><Relationship Id="rId2" Type="http://schemas.openxmlformats.org/officeDocument/2006/relationships/notesSlide" Target="../notesSlides/notesSlide341.xml"/><Relationship Id="rId1" Type="http://schemas.openxmlformats.org/officeDocument/2006/relationships/slideLayout" Target="../slideLayouts/slideLayout12.xml"/></Relationships>
</file>

<file path=ppt/slides/_rels/slide343.xml.rels><?xml version="1.0" encoding="UTF-8" standalone="yes"?>
<Relationships xmlns="http://schemas.openxmlformats.org/package/2006/relationships"><Relationship Id="rId2" Type="http://schemas.openxmlformats.org/officeDocument/2006/relationships/notesSlide" Target="../notesSlides/notesSlide342.xml"/><Relationship Id="rId1" Type="http://schemas.openxmlformats.org/officeDocument/2006/relationships/slideLayout" Target="../slideLayouts/slideLayout12.xml"/></Relationships>
</file>

<file path=ppt/slides/_rels/slide344.xml.rels><?xml version="1.0" encoding="UTF-8" standalone="yes"?>
<Relationships xmlns="http://schemas.openxmlformats.org/package/2006/relationships"><Relationship Id="rId2" Type="http://schemas.openxmlformats.org/officeDocument/2006/relationships/notesSlide" Target="../notesSlides/notesSlide343.xml"/><Relationship Id="rId1" Type="http://schemas.openxmlformats.org/officeDocument/2006/relationships/slideLayout" Target="../slideLayouts/slideLayout1.xml"/></Relationships>
</file>

<file path=ppt/slides/_rels/slide3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44.xml"/><Relationship Id="rId1" Type="http://schemas.openxmlformats.org/officeDocument/2006/relationships/slideLayout" Target="../slideLayouts/slideLayout12.xml"/></Relationships>
</file>

<file path=ppt/slides/_rels/slide346.xml.rels><?xml version="1.0" encoding="UTF-8" standalone="yes"?>
<Relationships xmlns="http://schemas.openxmlformats.org/package/2006/relationships"><Relationship Id="rId2" Type="http://schemas.openxmlformats.org/officeDocument/2006/relationships/notesSlide" Target="../notesSlides/notesSlide345.xml"/><Relationship Id="rId1" Type="http://schemas.openxmlformats.org/officeDocument/2006/relationships/slideLayout" Target="../slideLayouts/slideLayout12.xml"/></Relationships>
</file>

<file path=ppt/slides/_rels/slide34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46.xml"/><Relationship Id="rId1" Type="http://schemas.openxmlformats.org/officeDocument/2006/relationships/slideLayout" Target="../slideLayouts/slideLayout12.xml"/><Relationship Id="rId4" Type="http://schemas.openxmlformats.org/officeDocument/2006/relationships/image" Target="../media/image55.png"/></Relationships>
</file>

<file path=ppt/slides/_rels/slide34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47.xml"/><Relationship Id="rId1" Type="http://schemas.openxmlformats.org/officeDocument/2006/relationships/slideLayout" Target="../slideLayouts/slideLayout12.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34.png"/></Relationships>
</file>

<file path=ppt/slides/_rels/slide349.xml.rels><?xml version="1.0" encoding="UTF-8" standalone="yes"?>
<Relationships xmlns="http://schemas.openxmlformats.org/package/2006/relationships"><Relationship Id="rId2" Type="http://schemas.openxmlformats.org/officeDocument/2006/relationships/notesSlide" Target="../notesSlides/notesSlide348.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350.xml.rels><?xml version="1.0" encoding="UTF-8" standalone="yes"?>
<Relationships xmlns="http://schemas.openxmlformats.org/package/2006/relationships"><Relationship Id="rId2" Type="http://schemas.openxmlformats.org/officeDocument/2006/relationships/notesSlide" Target="../notesSlides/notesSlide349.xml"/><Relationship Id="rId1" Type="http://schemas.openxmlformats.org/officeDocument/2006/relationships/slideLayout" Target="../slideLayouts/slideLayout12.xml"/></Relationships>
</file>

<file path=ppt/slides/_rels/slide351.xml.rels><?xml version="1.0" encoding="UTF-8" standalone="yes"?>
<Relationships xmlns="http://schemas.openxmlformats.org/package/2006/relationships"><Relationship Id="rId2" Type="http://schemas.openxmlformats.org/officeDocument/2006/relationships/notesSlide" Target="../notesSlides/notesSlide350.xml"/><Relationship Id="rId1" Type="http://schemas.openxmlformats.org/officeDocument/2006/relationships/slideLayout" Target="../slideLayouts/slideLayout12.xml"/></Relationships>
</file>

<file path=ppt/slides/_rels/slide352.xml.rels><?xml version="1.0" encoding="UTF-8" standalone="yes"?>
<Relationships xmlns="http://schemas.openxmlformats.org/package/2006/relationships"><Relationship Id="rId2" Type="http://schemas.openxmlformats.org/officeDocument/2006/relationships/notesSlide" Target="../notesSlides/notesSlide351.xml"/><Relationship Id="rId1" Type="http://schemas.openxmlformats.org/officeDocument/2006/relationships/slideLayout" Target="../slideLayouts/slideLayout12.xml"/></Relationships>
</file>

<file path=ppt/slides/_rels/slide353.xml.rels><?xml version="1.0" encoding="UTF-8" standalone="yes"?>
<Relationships xmlns="http://schemas.openxmlformats.org/package/2006/relationships"><Relationship Id="rId2" Type="http://schemas.openxmlformats.org/officeDocument/2006/relationships/notesSlide" Target="../notesSlides/notesSlide352.xml"/><Relationship Id="rId1" Type="http://schemas.openxmlformats.org/officeDocument/2006/relationships/slideLayout" Target="../slideLayouts/slideLayout12.xml"/></Relationships>
</file>

<file path=ppt/slides/_rels/slide354.xml.rels><?xml version="1.0" encoding="UTF-8" standalone="yes"?>
<Relationships xmlns="http://schemas.openxmlformats.org/package/2006/relationships"><Relationship Id="rId2" Type="http://schemas.openxmlformats.org/officeDocument/2006/relationships/notesSlide" Target="../notesSlides/notesSlide353.xml"/><Relationship Id="rId1" Type="http://schemas.openxmlformats.org/officeDocument/2006/relationships/slideLayout" Target="../slideLayouts/slideLayout12.xml"/></Relationships>
</file>

<file path=ppt/slides/_rels/slide355.xml.rels><?xml version="1.0" encoding="UTF-8" standalone="yes"?>
<Relationships xmlns="http://schemas.openxmlformats.org/package/2006/relationships"><Relationship Id="rId2" Type="http://schemas.openxmlformats.org/officeDocument/2006/relationships/notesSlide" Target="../notesSlides/notesSlide354.xml"/><Relationship Id="rId1" Type="http://schemas.openxmlformats.org/officeDocument/2006/relationships/slideLayout" Target="../slideLayouts/slideLayout12.xml"/></Relationships>
</file>

<file path=ppt/slides/_rels/slide356.xml.rels><?xml version="1.0" encoding="UTF-8" standalone="yes"?>
<Relationships xmlns="http://schemas.openxmlformats.org/package/2006/relationships"><Relationship Id="rId2" Type="http://schemas.openxmlformats.org/officeDocument/2006/relationships/notesSlide" Target="../notesSlides/notesSlide355.xml"/><Relationship Id="rId1" Type="http://schemas.openxmlformats.org/officeDocument/2006/relationships/slideLayout" Target="../slideLayouts/slideLayout5.xml"/></Relationships>
</file>

<file path=ppt/slides/_rels/slide357.xml.rels><?xml version="1.0" encoding="UTF-8" standalone="yes"?>
<Relationships xmlns="http://schemas.openxmlformats.org/package/2006/relationships"><Relationship Id="rId2" Type="http://schemas.openxmlformats.org/officeDocument/2006/relationships/notesSlide" Target="../notesSlides/notesSlide356.xml"/><Relationship Id="rId1" Type="http://schemas.openxmlformats.org/officeDocument/2006/relationships/slideLayout" Target="../slideLayouts/slideLayout12.xml"/></Relationships>
</file>

<file path=ppt/slides/_rels/slide358.xml.rels><?xml version="1.0" encoding="UTF-8" standalone="yes"?>
<Relationships xmlns="http://schemas.openxmlformats.org/package/2006/relationships"><Relationship Id="rId2" Type="http://schemas.openxmlformats.org/officeDocument/2006/relationships/notesSlide" Target="../notesSlides/notesSlide357.xml"/><Relationship Id="rId1" Type="http://schemas.openxmlformats.org/officeDocument/2006/relationships/slideLayout" Target="../slideLayouts/slideLayout12.xml"/></Relationships>
</file>

<file path=ppt/slides/_rels/slide359.xml.rels><?xml version="1.0" encoding="UTF-8" standalone="yes"?>
<Relationships xmlns="http://schemas.openxmlformats.org/package/2006/relationships"><Relationship Id="rId2" Type="http://schemas.openxmlformats.org/officeDocument/2006/relationships/notesSlide" Target="../notesSlides/notesSlide358.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360.xml.rels><?xml version="1.0" encoding="UTF-8" standalone="yes"?>
<Relationships xmlns="http://schemas.openxmlformats.org/package/2006/relationships"><Relationship Id="rId2" Type="http://schemas.openxmlformats.org/officeDocument/2006/relationships/notesSlide" Target="../notesSlides/notesSlide359.xml"/><Relationship Id="rId1" Type="http://schemas.openxmlformats.org/officeDocument/2006/relationships/slideLayout" Target="../slideLayouts/slideLayout12.xml"/></Relationships>
</file>

<file path=ppt/slides/_rels/slide361.xml.rels><?xml version="1.0" encoding="UTF-8" standalone="yes"?>
<Relationships xmlns="http://schemas.openxmlformats.org/package/2006/relationships"><Relationship Id="rId2" Type="http://schemas.openxmlformats.org/officeDocument/2006/relationships/notesSlide" Target="../notesSlides/notesSlide360.xml"/><Relationship Id="rId1" Type="http://schemas.openxmlformats.org/officeDocument/2006/relationships/slideLayout" Target="../slideLayouts/slideLayout12.xml"/></Relationships>
</file>

<file path=ppt/slides/_rels/slide362.xml.rels><?xml version="1.0" encoding="UTF-8" standalone="yes"?>
<Relationships xmlns="http://schemas.openxmlformats.org/package/2006/relationships"><Relationship Id="rId2" Type="http://schemas.openxmlformats.org/officeDocument/2006/relationships/notesSlide" Target="../notesSlides/notesSlide361.xml"/><Relationship Id="rId1" Type="http://schemas.openxmlformats.org/officeDocument/2006/relationships/slideLayout" Target="../slideLayouts/slideLayout12.xml"/></Relationships>
</file>

<file path=ppt/slides/_rels/slide363.xml.rels><?xml version="1.0" encoding="UTF-8" standalone="yes"?>
<Relationships xmlns="http://schemas.openxmlformats.org/package/2006/relationships"><Relationship Id="rId2" Type="http://schemas.openxmlformats.org/officeDocument/2006/relationships/notesSlide" Target="../notesSlides/notesSlide362.xml"/><Relationship Id="rId1" Type="http://schemas.openxmlformats.org/officeDocument/2006/relationships/slideLayout" Target="../slideLayouts/slideLayout12.xml"/></Relationships>
</file>

<file path=ppt/slides/_rels/slide36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63.xml"/><Relationship Id="rId1" Type="http://schemas.openxmlformats.org/officeDocument/2006/relationships/slideLayout" Target="../slideLayouts/slideLayout12.xml"/></Relationships>
</file>

<file path=ppt/slides/_rels/slide365.xml.rels><?xml version="1.0" encoding="UTF-8" standalone="yes"?>
<Relationships xmlns="http://schemas.openxmlformats.org/package/2006/relationships"><Relationship Id="rId2" Type="http://schemas.openxmlformats.org/officeDocument/2006/relationships/notesSlide" Target="../notesSlides/notesSlide364.xml"/><Relationship Id="rId1" Type="http://schemas.openxmlformats.org/officeDocument/2006/relationships/slideLayout" Target="../slideLayouts/slideLayout12.xml"/></Relationships>
</file>

<file path=ppt/slides/_rels/slide366.xml.rels><?xml version="1.0" encoding="UTF-8" standalone="yes"?>
<Relationships xmlns="http://schemas.openxmlformats.org/package/2006/relationships"><Relationship Id="rId2" Type="http://schemas.openxmlformats.org/officeDocument/2006/relationships/notesSlide" Target="../notesSlides/notesSlide365.xml"/><Relationship Id="rId1" Type="http://schemas.openxmlformats.org/officeDocument/2006/relationships/slideLayout" Target="../slideLayouts/slideLayout12.xml"/></Relationships>
</file>

<file path=ppt/slides/_rels/slide36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66.xml"/><Relationship Id="rId1" Type="http://schemas.openxmlformats.org/officeDocument/2006/relationships/slideLayout" Target="../slideLayouts/slideLayout12.xml"/></Relationships>
</file>

<file path=ppt/slides/_rels/slide368.xml.rels><?xml version="1.0" encoding="UTF-8" standalone="yes"?>
<Relationships xmlns="http://schemas.openxmlformats.org/package/2006/relationships"><Relationship Id="rId2" Type="http://schemas.openxmlformats.org/officeDocument/2006/relationships/notesSlide" Target="../notesSlides/notesSlide367.xml"/><Relationship Id="rId1" Type="http://schemas.openxmlformats.org/officeDocument/2006/relationships/slideLayout" Target="../slideLayouts/slideLayout12.xml"/></Relationships>
</file>

<file path=ppt/slides/_rels/slide369.xml.rels><?xml version="1.0" encoding="UTF-8" standalone="yes"?>
<Relationships xmlns="http://schemas.openxmlformats.org/package/2006/relationships"><Relationship Id="rId2" Type="http://schemas.openxmlformats.org/officeDocument/2006/relationships/notesSlide" Target="../notesSlides/notesSlide368.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370.xml.rels><?xml version="1.0" encoding="UTF-8" standalone="yes"?>
<Relationships xmlns="http://schemas.openxmlformats.org/package/2006/relationships"><Relationship Id="rId2" Type="http://schemas.openxmlformats.org/officeDocument/2006/relationships/notesSlide" Target="../notesSlides/notesSlide369.xml"/><Relationship Id="rId1" Type="http://schemas.openxmlformats.org/officeDocument/2006/relationships/slideLayout" Target="../slideLayouts/slideLayout12.xml"/></Relationships>
</file>

<file path=ppt/slides/_rels/slide37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70.xml"/><Relationship Id="rId1" Type="http://schemas.openxmlformats.org/officeDocument/2006/relationships/slideLayout" Target="../slideLayouts/slideLayout12.xml"/></Relationships>
</file>

<file path=ppt/slides/_rels/slide37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71.xml"/><Relationship Id="rId1" Type="http://schemas.openxmlformats.org/officeDocument/2006/relationships/slideLayout" Target="../slideLayouts/slideLayout12.xml"/></Relationships>
</file>

<file path=ppt/slides/_rels/slide37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72.xml"/><Relationship Id="rId1" Type="http://schemas.openxmlformats.org/officeDocument/2006/relationships/slideLayout" Target="../slideLayouts/slideLayout12.xml"/></Relationships>
</file>

<file path=ppt/slides/_rels/slide374.xml.rels><?xml version="1.0" encoding="UTF-8" standalone="yes"?>
<Relationships xmlns="http://schemas.openxmlformats.org/package/2006/relationships"><Relationship Id="rId2" Type="http://schemas.openxmlformats.org/officeDocument/2006/relationships/notesSlide" Target="../notesSlides/notesSlide373.xml"/><Relationship Id="rId1" Type="http://schemas.openxmlformats.org/officeDocument/2006/relationships/slideLayout" Target="../slideLayouts/slideLayout13.xml"/></Relationships>
</file>

<file path=ppt/slides/_rels/slide375.xml.rels><?xml version="1.0" encoding="UTF-8" standalone="yes"?>
<Relationships xmlns="http://schemas.openxmlformats.org/package/2006/relationships"><Relationship Id="rId2" Type="http://schemas.openxmlformats.org/officeDocument/2006/relationships/notesSlide" Target="../notesSlides/notesSlide374.xml"/><Relationship Id="rId1" Type="http://schemas.openxmlformats.org/officeDocument/2006/relationships/slideLayout" Target="../slideLayouts/slideLayout13.xml"/></Relationships>
</file>

<file path=ppt/slides/_rels/slide376.xml.rels><?xml version="1.0" encoding="UTF-8" standalone="yes"?>
<Relationships xmlns="http://schemas.openxmlformats.org/package/2006/relationships"><Relationship Id="rId2" Type="http://schemas.openxmlformats.org/officeDocument/2006/relationships/notesSlide" Target="../notesSlides/notesSlide375.xml"/><Relationship Id="rId1" Type="http://schemas.openxmlformats.org/officeDocument/2006/relationships/slideLayout" Target="../slideLayouts/slideLayout13.xml"/></Relationships>
</file>

<file path=ppt/slides/_rels/slide377.xml.rels><?xml version="1.0" encoding="UTF-8" standalone="yes"?>
<Relationships xmlns="http://schemas.openxmlformats.org/package/2006/relationships"><Relationship Id="rId2" Type="http://schemas.openxmlformats.org/officeDocument/2006/relationships/notesSlide" Target="../notesSlides/notesSlide376.xml"/><Relationship Id="rId1" Type="http://schemas.openxmlformats.org/officeDocument/2006/relationships/slideLayout" Target="../slideLayouts/slideLayout1.xml"/></Relationships>
</file>

<file path=ppt/slides/_rels/slide37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77.xml"/><Relationship Id="rId1" Type="http://schemas.openxmlformats.org/officeDocument/2006/relationships/slideLayout" Target="../slideLayouts/slideLayout12.xml"/></Relationships>
</file>

<file path=ppt/slides/_rels/slide37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78.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380.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61.png"/><Relationship Id="rId7" Type="http://schemas.openxmlformats.org/officeDocument/2006/relationships/image" Target="../media/image65.png"/><Relationship Id="rId2" Type="http://schemas.openxmlformats.org/officeDocument/2006/relationships/notesSlide" Target="../notesSlides/notesSlide379.xml"/><Relationship Id="rId1" Type="http://schemas.openxmlformats.org/officeDocument/2006/relationships/slideLayout" Target="../slideLayouts/slideLayout5.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381.xml.rels><?xml version="1.0" encoding="UTF-8" standalone="yes"?>
<Relationships xmlns="http://schemas.openxmlformats.org/package/2006/relationships"><Relationship Id="rId2" Type="http://schemas.openxmlformats.org/officeDocument/2006/relationships/notesSlide" Target="../notesSlides/notesSlide380.xml"/><Relationship Id="rId1" Type="http://schemas.openxmlformats.org/officeDocument/2006/relationships/slideLayout" Target="../slideLayouts/slideLayout12.xml"/></Relationships>
</file>

<file path=ppt/slides/_rels/slide382.xml.rels><?xml version="1.0" encoding="UTF-8" standalone="yes"?>
<Relationships xmlns="http://schemas.openxmlformats.org/package/2006/relationships"><Relationship Id="rId2" Type="http://schemas.openxmlformats.org/officeDocument/2006/relationships/notesSlide" Target="../notesSlides/notesSlide381.xml"/><Relationship Id="rId1" Type="http://schemas.openxmlformats.org/officeDocument/2006/relationships/slideLayout" Target="../slideLayouts/slideLayout12.xml"/></Relationships>
</file>

<file path=ppt/slides/_rels/slide383.xml.rels><?xml version="1.0" encoding="UTF-8" standalone="yes"?>
<Relationships xmlns="http://schemas.openxmlformats.org/package/2006/relationships"><Relationship Id="rId2" Type="http://schemas.openxmlformats.org/officeDocument/2006/relationships/notesSlide" Target="../notesSlides/notesSlide382.xml"/><Relationship Id="rId1" Type="http://schemas.openxmlformats.org/officeDocument/2006/relationships/slideLayout" Target="../slideLayouts/slideLayout12.xml"/></Relationships>
</file>

<file path=ppt/slides/_rels/slide384.xml.rels><?xml version="1.0" encoding="UTF-8" standalone="yes"?>
<Relationships xmlns="http://schemas.openxmlformats.org/package/2006/relationships"><Relationship Id="rId2" Type="http://schemas.openxmlformats.org/officeDocument/2006/relationships/notesSlide" Target="../notesSlides/notesSlide383.xml"/><Relationship Id="rId1" Type="http://schemas.openxmlformats.org/officeDocument/2006/relationships/slideLayout" Target="../slideLayouts/slideLayout12.xml"/></Relationships>
</file>

<file path=ppt/slides/_rels/slide385.xml.rels><?xml version="1.0" encoding="UTF-8" standalone="yes"?>
<Relationships xmlns="http://schemas.openxmlformats.org/package/2006/relationships"><Relationship Id="rId2" Type="http://schemas.openxmlformats.org/officeDocument/2006/relationships/notesSlide" Target="../notesSlides/notesSlide384.xml"/><Relationship Id="rId1" Type="http://schemas.openxmlformats.org/officeDocument/2006/relationships/slideLayout" Target="../slideLayouts/slideLayout12.xml"/></Relationships>
</file>

<file path=ppt/slides/_rels/slide386.xml.rels><?xml version="1.0" encoding="UTF-8" standalone="yes"?>
<Relationships xmlns="http://schemas.openxmlformats.org/package/2006/relationships"><Relationship Id="rId3" Type="http://schemas.openxmlformats.org/officeDocument/2006/relationships/hyperlink" Target="about:blank" TargetMode="External"/><Relationship Id="rId2" Type="http://schemas.openxmlformats.org/officeDocument/2006/relationships/notesSlide" Target="../notesSlides/notesSlide385.xml"/><Relationship Id="rId1" Type="http://schemas.openxmlformats.org/officeDocument/2006/relationships/slideLayout" Target="../slideLayouts/slideLayout12.xml"/></Relationships>
</file>

<file path=ppt/slides/_rels/slide387.xml.rels><?xml version="1.0" encoding="UTF-8" standalone="yes"?>
<Relationships xmlns="http://schemas.openxmlformats.org/package/2006/relationships"><Relationship Id="rId2" Type="http://schemas.openxmlformats.org/officeDocument/2006/relationships/notesSlide" Target="../notesSlides/notesSlide386.xml"/><Relationship Id="rId1" Type="http://schemas.openxmlformats.org/officeDocument/2006/relationships/slideLayout" Target="../slideLayouts/slideLayout12.xml"/></Relationships>
</file>

<file path=ppt/slides/_rels/slide388.xml.rels><?xml version="1.0" encoding="UTF-8" standalone="yes"?>
<Relationships xmlns="http://schemas.openxmlformats.org/package/2006/relationships"><Relationship Id="rId2" Type="http://schemas.openxmlformats.org/officeDocument/2006/relationships/notesSlide" Target="../notesSlides/notesSlide387.xml"/><Relationship Id="rId1" Type="http://schemas.openxmlformats.org/officeDocument/2006/relationships/slideLayout" Target="../slideLayouts/slideLayout12.xml"/></Relationships>
</file>

<file path=ppt/slides/_rels/slide389.xml.rels><?xml version="1.0" encoding="UTF-8" standalone="yes"?>
<Relationships xmlns="http://schemas.openxmlformats.org/package/2006/relationships"><Relationship Id="rId2" Type="http://schemas.openxmlformats.org/officeDocument/2006/relationships/notesSlide" Target="../notesSlides/notesSlide388.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390.xml.rels><?xml version="1.0" encoding="UTF-8" standalone="yes"?>
<Relationships xmlns="http://schemas.openxmlformats.org/package/2006/relationships"><Relationship Id="rId2" Type="http://schemas.openxmlformats.org/officeDocument/2006/relationships/notesSlide" Target="../notesSlides/notesSlide389.xml"/><Relationship Id="rId1" Type="http://schemas.openxmlformats.org/officeDocument/2006/relationships/slideLayout" Target="../slideLayouts/slideLayout5.xml"/></Relationships>
</file>

<file path=ppt/slides/_rels/slide391.xml.rels><?xml version="1.0" encoding="UTF-8" standalone="yes"?>
<Relationships xmlns="http://schemas.openxmlformats.org/package/2006/relationships"><Relationship Id="rId2" Type="http://schemas.openxmlformats.org/officeDocument/2006/relationships/notesSlide" Target="../notesSlides/notesSlide390.xml"/><Relationship Id="rId1" Type="http://schemas.openxmlformats.org/officeDocument/2006/relationships/slideLayout" Target="../slideLayouts/slideLayout12.xml"/></Relationships>
</file>

<file path=ppt/slides/_rels/slide39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91.xml"/><Relationship Id="rId1" Type="http://schemas.openxmlformats.org/officeDocument/2006/relationships/slideLayout" Target="../slideLayouts/slideLayout5.xml"/></Relationships>
</file>

<file path=ppt/slides/_rels/slide393.xml.rels><?xml version="1.0" encoding="UTF-8" standalone="yes"?>
<Relationships xmlns="http://schemas.openxmlformats.org/package/2006/relationships"><Relationship Id="rId2" Type="http://schemas.openxmlformats.org/officeDocument/2006/relationships/notesSlide" Target="../notesSlides/notesSlide392.xml"/><Relationship Id="rId1" Type="http://schemas.openxmlformats.org/officeDocument/2006/relationships/slideLayout" Target="../slideLayouts/slideLayout12.xml"/></Relationships>
</file>

<file path=ppt/slides/_rels/slide394.xml.rels><?xml version="1.0" encoding="UTF-8" standalone="yes"?>
<Relationships xmlns="http://schemas.openxmlformats.org/package/2006/relationships"><Relationship Id="rId2" Type="http://schemas.openxmlformats.org/officeDocument/2006/relationships/notesSlide" Target="../notesSlides/notesSlide393.xml"/><Relationship Id="rId1" Type="http://schemas.openxmlformats.org/officeDocument/2006/relationships/slideLayout" Target="../slideLayouts/slideLayout12.xml"/></Relationships>
</file>

<file path=ppt/slides/_rels/slide395.xml.rels><?xml version="1.0" encoding="UTF-8" standalone="yes"?>
<Relationships xmlns="http://schemas.openxmlformats.org/package/2006/relationships"><Relationship Id="rId2" Type="http://schemas.openxmlformats.org/officeDocument/2006/relationships/notesSlide" Target="../notesSlides/notesSlide394.xml"/><Relationship Id="rId1" Type="http://schemas.openxmlformats.org/officeDocument/2006/relationships/slideLayout" Target="../slideLayouts/slideLayout12.xml"/></Relationships>
</file>

<file path=ppt/slides/_rels/slide396.xml.rels><?xml version="1.0" encoding="UTF-8" standalone="yes"?>
<Relationships xmlns="http://schemas.openxmlformats.org/package/2006/relationships"><Relationship Id="rId2" Type="http://schemas.openxmlformats.org/officeDocument/2006/relationships/notesSlide" Target="../notesSlides/notesSlide395.xml"/><Relationship Id="rId1" Type="http://schemas.openxmlformats.org/officeDocument/2006/relationships/slideLayout" Target="../slideLayouts/slideLayout12.xml"/></Relationships>
</file>

<file path=ppt/slides/_rels/slide397.xml.rels><?xml version="1.0" encoding="UTF-8" standalone="yes"?>
<Relationships xmlns="http://schemas.openxmlformats.org/package/2006/relationships"><Relationship Id="rId2" Type="http://schemas.openxmlformats.org/officeDocument/2006/relationships/notesSlide" Target="../notesSlides/notesSlide396.xml"/><Relationship Id="rId1" Type="http://schemas.openxmlformats.org/officeDocument/2006/relationships/slideLayout" Target="../slideLayouts/slideLayout12.xml"/></Relationships>
</file>

<file path=ppt/slides/_rels/slide398.xml.rels><?xml version="1.0" encoding="UTF-8" standalone="yes"?>
<Relationships xmlns="http://schemas.openxmlformats.org/package/2006/relationships"><Relationship Id="rId2" Type="http://schemas.openxmlformats.org/officeDocument/2006/relationships/notesSlide" Target="../notesSlides/notesSlide397.xml"/><Relationship Id="rId1" Type="http://schemas.openxmlformats.org/officeDocument/2006/relationships/slideLayout" Target="../slideLayouts/slideLayout12.xml"/></Relationships>
</file>

<file path=ppt/slides/_rels/slide399.xml.rels><?xml version="1.0" encoding="UTF-8" standalone="yes"?>
<Relationships xmlns="http://schemas.openxmlformats.org/package/2006/relationships"><Relationship Id="rId2" Type="http://schemas.openxmlformats.org/officeDocument/2006/relationships/notesSlide" Target="../notesSlides/notesSlide398.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2.xml"/><Relationship Id="rId1" Type="http://schemas.openxmlformats.org/officeDocument/2006/relationships/tags" Target="../tags/tag3.xml"/><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400.xml.rels><?xml version="1.0" encoding="UTF-8" standalone="yes"?>
<Relationships xmlns="http://schemas.openxmlformats.org/package/2006/relationships"><Relationship Id="rId2" Type="http://schemas.openxmlformats.org/officeDocument/2006/relationships/notesSlide" Target="../notesSlides/notesSlide399.xml"/><Relationship Id="rId1" Type="http://schemas.openxmlformats.org/officeDocument/2006/relationships/slideLayout" Target="../slideLayouts/slideLayout12.xml"/></Relationships>
</file>

<file path=ppt/slides/_rels/slide401.xml.rels><?xml version="1.0" encoding="UTF-8" standalone="yes"?>
<Relationships xmlns="http://schemas.openxmlformats.org/package/2006/relationships"><Relationship Id="rId2" Type="http://schemas.openxmlformats.org/officeDocument/2006/relationships/notesSlide" Target="../notesSlides/notesSlide400.xml"/><Relationship Id="rId1" Type="http://schemas.openxmlformats.org/officeDocument/2006/relationships/slideLayout" Target="../slideLayouts/slideLayout12.xml"/></Relationships>
</file>

<file path=ppt/slides/_rels/slide402.xml.rels><?xml version="1.0" encoding="UTF-8" standalone="yes"?>
<Relationships xmlns="http://schemas.openxmlformats.org/package/2006/relationships"><Relationship Id="rId2" Type="http://schemas.openxmlformats.org/officeDocument/2006/relationships/notesSlide" Target="../notesSlides/notesSlide401.xml"/><Relationship Id="rId1" Type="http://schemas.openxmlformats.org/officeDocument/2006/relationships/slideLayout" Target="../slideLayouts/slideLayout12.xml"/></Relationships>
</file>

<file path=ppt/slides/_rels/slide403.xml.rels><?xml version="1.0" encoding="UTF-8" standalone="yes"?>
<Relationships xmlns="http://schemas.openxmlformats.org/package/2006/relationships"><Relationship Id="rId2" Type="http://schemas.openxmlformats.org/officeDocument/2006/relationships/notesSlide" Target="../notesSlides/notesSlide402.xml"/><Relationship Id="rId1" Type="http://schemas.openxmlformats.org/officeDocument/2006/relationships/slideLayout" Target="../slideLayouts/slideLayout12.xml"/></Relationships>
</file>

<file path=ppt/slides/_rels/slide404.xml.rels><?xml version="1.0" encoding="UTF-8" standalone="yes"?>
<Relationships xmlns="http://schemas.openxmlformats.org/package/2006/relationships"><Relationship Id="rId2" Type="http://schemas.openxmlformats.org/officeDocument/2006/relationships/notesSlide" Target="../notesSlides/notesSlide403.xml"/><Relationship Id="rId1" Type="http://schemas.openxmlformats.org/officeDocument/2006/relationships/slideLayout" Target="../slideLayouts/slideLayout5.xml"/></Relationships>
</file>

<file path=ppt/slides/_rels/slide405.xml.rels><?xml version="1.0" encoding="UTF-8" standalone="yes"?>
<Relationships xmlns="http://schemas.openxmlformats.org/package/2006/relationships"><Relationship Id="rId2" Type="http://schemas.openxmlformats.org/officeDocument/2006/relationships/notesSlide" Target="../notesSlides/notesSlide404.xml"/><Relationship Id="rId1" Type="http://schemas.openxmlformats.org/officeDocument/2006/relationships/slideLayout" Target="../slideLayouts/slideLayout5.xml"/></Relationships>
</file>

<file path=ppt/slides/_rels/slide40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05.xml"/><Relationship Id="rId1" Type="http://schemas.openxmlformats.org/officeDocument/2006/relationships/slideLayout" Target="../slideLayouts/slideLayout12.xml"/></Relationships>
</file>

<file path=ppt/slides/_rels/slide40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06.xml"/><Relationship Id="rId1" Type="http://schemas.openxmlformats.org/officeDocument/2006/relationships/slideLayout" Target="../slideLayouts/slideLayout12.xml"/></Relationships>
</file>

<file path=ppt/slides/_rels/slide40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07.xml"/><Relationship Id="rId1" Type="http://schemas.openxmlformats.org/officeDocument/2006/relationships/slideLayout" Target="../slideLayouts/slideLayout12.xml"/></Relationships>
</file>

<file path=ppt/slides/_rels/slide409.xml.rels><?xml version="1.0" encoding="UTF-8" standalone="yes"?>
<Relationships xmlns="http://schemas.openxmlformats.org/package/2006/relationships"><Relationship Id="rId2" Type="http://schemas.openxmlformats.org/officeDocument/2006/relationships/notesSlide" Target="../notesSlides/notesSlide408.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410.xml.rels><?xml version="1.0" encoding="UTF-8" standalone="yes"?>
<Relationships xmlns="http://schemas.openxmlformats.org/package/2006/relationships"><Relationship Id="rId2" Type="http://schemas.openxmlformats.org/officeDocument/2006/relationships/notesSlide" Target="../notesSlides/notesSlide409.xml"/><Relationship Id="rId1" Type="http://schemas.openxmlformats.org/officeDocument/2006/relationships/slideLayout" Target="../slideLayouts/slideLayout13.xml"/></Relationships>
</file>

<file path=ppt/slides/_rels/slide411.xml.rels><?xml version="1.0" encoding="UTF-8" standalone="yes"?>
<Relationships xmlns="http://schemas.openxmlformats.org/package/2006/relationships"><Relationship Id="rId2" Type="http://schemas.openxmlformats.org/officeDocument/2006/relationships/notesSlide" Target="../notesSlides/notesSlide410.xml"/><Relationship Id="rId1" Type="http://schemas.openxmlformats.org/officeDocument/2006/relationships/slideLayout" Target="../slideLayouts/slideLayout13.xml"/></Relationships>
</file>

<file path=ppt/slides/_rels/slide412.xml.rels><?xml version="1.0" encoding="UTF-8" standalone="yes"?>
<Relationships xmlns="http://schemas.openxmlformats.org/package/2006/relationships"><Relationship Id="rId2" Type="http://schemas.openxmlformats.org/officeDocument/2006/relationships/notesSlide" Target="../notesSlides/notesSlide411.xml"/><Relationship Id="rId1" Type="http://schemas.openxmlformats.org/officeDocument/2006/relationships/slideLayout" Target="../slideLayouts/slideLayout13.xml"/></Relationships>
</file>

<file path=ppt/slides/_rels/slide413.xml.rels><?xml version="1.0" encoding="UTF-8" standalone="yes"?>
<Relationships xmlns="http://schemas.openxmlformats.org/package/2006/relationships"><Relationship Id="rId2" Type="http://schemas.openxmlformats.org/officeDocument/2006/relationships/notesSlide" Target="../notesSlides/notesSlide412.xml"/><Relationship Id="rId1" Type="http://schemas.openxmlformats.org/officeDocument/2006/relationships/slideLayout" Target="../slideLayouts/slideLayout13.xml"/></Relationships>
</file>

<file path=ppt/slides/_rels/slide414.xml.rels><?xml version="1.0" encoding="UTF-8" standalone="yes"?>
<Relationships xmlns="http://schemas.openxmlformats.org/package/2006/relationships"><Relationship Id="rId2" Type="http://schemas.openxmlformats.org/officeDocument/2006/relationships/notesSlide" Target="../notesSlides/notesSlide413.xml"/><Relationship Id="rId1" Type="http://schemas.openxmlformats.org/officeDocument/2006/relationships/slideLayout" Target="../slideLayouts/slideLayout1.xml"/></Relationships>
</file>

<file path=ppt/slides/_rels/slide4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14.xml"/><Relationship Id="rId1" Type="http://schemas.openxmlformats.org/officeDocument/2006/relationships/slideLayout" Target="../slideLayouts/slideLayout12.xml"/></Relationships>
</file>

<file path=ppt/slides/_rels/slide416.xml.rels><?xml version="1.0" encoding="UTF-8" standalone="yes"?>
<Relationships xmlns="http://schemas.openxmlformats.org/package/2006/relationships"><Relationship Id="rId2" Type="http://schemas.openxmlformats.org/officeDocument/2006/relationships/notesSlide" Target="../notesSlides/notesSlide415.xml"/><Relationship Id="rId1" Type="http://schemas.openxmlformats.org/officeDocument/2006/relationships/slideLayout" Target="../slideLayouts/slideLayout12.xml"/></Relationships>
</file>

<file path=ppt/slides/_rels/slide417.xml.rels><?xml version="1.0" encoding="UTF-8" standalone="yes"?>
<Relationships xmlns="http://schemas.openxmlformats.org/package/2006/relationships"><Relationship Id="rId2" Type="http://schemas.openxmlformats.org/officeDocument/2006/relationships/notesSlide" Target="../notesSlides/notesSlide416.xml"/><Relationship Id="rId1" Type="http://schemas.openxmlformats.org/officeDocument/2006/relationships/slideLayout" Target="../slideLayouts/slideLayout12.xml"/></Relationships>
</file>

<file path=ppt/slides/_rels/slide418.xml.rels><?xml version="1.0" encoding="UTF-8" standalone="yes"?>
<Relationships xmlns="http://schemas.openxmlformats.org/package/2006/relationships"><Relationship Id="rId2" Type="http://schemas.openxmlformats.org/officeDocument/2006/relationships/notesSlide" Target="../notesSlides/notesSlide417.xml"/><Relationship Id="rId1" Type="http://schemas.openxmlformats.org/officeDocument/2006/relationships/slideLayout" Target="../slideLayouts/slideLayout12.xml"/></Relationships>
</file>

<file path=ppt/slides/_rels/slide419.xml.rels><?xml version="1.0" encoding="UTF-8" standalone="yes"?>
<Relationships xmlns="http://schemas.openxmlformats.org/package/2006/relationships"><Relationship Id="rId2" Type="http://schemas.openxmlformats.org/officeDocument/2006/relationships/notesSlide" Target="../notesSlides/notesSlide418.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2.xml"/></Relationships>
</file>

<file path=ppt/slides/_rels/slide420.xml.rels><?xml version="1.0" encoding="UTF-8" standalone="yes"?>
<Relationships xmlns="http://schemas.openxmlformats.org/package/2006/relationships"><Relationship Id="rId2" Type="http://schemas.openxmlformats.org/officeDocument/2006/relationships/notesSlide" Target="../notesSlides/notesSlide419.xml"/><Relationship Id="rId1" Type="http://schemas.openxmlformats.org/officeDocument/2006/relationships/slideLayout" Target="../slideLayouts/slideLayout12.xml"/></Relationships>
</file>

<file path=ppt/slides/_rels/slide421.xml.rels><?xml version="1.0" encoding="UTF-8" standalone="yes"?>
<Relationships xmlns="http://schemas.openxmlformats.org/package/2006/relationships"><Relationship Id="rId2" Type="http://schemas.openxmlformats.org/officeDocument/2006/relationships/notesSlide" Target="../notesSlides/notesSlide420.xml"/><Relationship Id="rId1" Type="http://schemas.openxmlformats.org/officeDocument/2006/relationships/slideLayout" Target="../slideLayouts/slideLayout12.xml"/></Relationships>
</file>

<file path=ppt/slides/_rels/slide422.xml.rels><?xml version="1.0" encoding="UTF-8" standalone="yes"?>
<Relationships xmlns="http://schemas.openxmlformats.org/package/2006/relationships"><Relationship Id="rId2" Type="http://schemas.openxmlformats.org/officeDocument/2006/relationships/notesSlide" Target="../notesSlides/notesSlide421.xml"/><Relationship Id="rId1" Type="http://schemas.openxmlformats.org/officeDocument/2006/relationships/slideLayout" Target="../slideLayouts/slideLayout12.xml"/></Relationships>
</file>

<file path=ppt/slides/_rels/slide423.xml.rels><?xml version="1.0" encoding="UTF-8" standalone="yes"?>
<Relationships xmlns="http://schemas.openxmlformats.org/package/2006/relationships"><Relationship Id="rId2" Type="http://schemas.openxmlformats.org/officeDocument/2006/relationships/notesSlide" Target="../notesSlides/notesSlide422.xml"/><Relationship Id="rId1" Type="http://schemas.openxmlformats.org/officeDocument/2006/relationships/slideLayout" Target="../slideLayouts/slideLayout12.xml"/></Relationships>
</file>

<file path=ppt/slides/_rels/slide424.xml.rels><?xml version="1.0" encoding="UTF-8" standalone="yes"?>
<Relationships xmlns="http://schemas.openxmlformats.org/package/2006/relationships"><Relationship Id="rId2" Type="http://schemas.openxmlformats.org/officeDocument/2006/relationships/notesSlide" Target="../notesSlides/notesSlide423.xml"/><Relationship Id="rId1" Type="http://schemas.openxmlformats.org/officeDocument/2006/relationships/slideLayout" Target="../slideLayouts/slideLayout12.xml"/></Relationships>
</file>

<file path=ppt/slides/_rels/slide425.xml.rels><?xml version="1.0" encoding="UTF-8" standalone="yes"?>
<Relationships xmlns="http://schemas.openxmlformats.org/package/2006/relationships"><Relationship Id="rId2" Type="http://schemas.openxmlformats.org/officeDocument/2006/relationships/notesSlide" Target="../notesSlides/notesSlide424.xml"/><Relationship Id="rId1" Type="http://schemas.openxmlformats.org/officeDocument/2006/relationships/slideLayout" Target="../slideLayouts/slideLayout12.xml"/></Relationships>
</file>

<file path=ppt/slides/_rels/slide426.xml.rels><?xml version="1.0" encoding="UTF-8" standalone="yes"?>
<Relationships xmlns="http://schemas.openxmlformats.org/package/2006/relationships"><Relationship Id="rId2" Type="http://schemas.openxmlformats.org/officeDocument/2006/relationships/notesSlide" Target="../notesSlides/notesSlide425.xml"/><Relationship Id="rId1" Type="http://schemas.openxmlformats.org/officeDocument/2006/relationships/slideLayout" Target="../slideLayouts/slideLayout12.xml"/></Relationships>
</file>

<file path=ppt/slides/_rels/slide427.xml.rels><?xml version="1.0" encoding="UTF-8" standalone="yes"?>
<Relationships xmlns="http://schemas.openxmlformats.org/package/2006/relationships"><Relationship Id="rId2" Type="http://schemas.openxmlformats.org/officeDocument/2006/relationships/notesSlide" Target="../notesSlides/notesSlide426.xml"/><Relationship Id="rId1" Type="http://schemas.openxmlformats.org/officeDocument/2006/relationships/slideLayout" Target="../slideLayouts/slideLayout12.xml"/></Relationships>
</file>

<file path=ppt/slides/_rels/slide428.xml.rels><?xml version="1.0" encoding="UTF-8" standalone="yes"?>
<Relationships xmlns="http://schemas.openxmlformats.org/package/2006/relationships"><Relationship Id="rId2" Type="http://schemas.openxmlformats.org/officeDocument/2006/relationships/notesSlide" Target="../notesSlides/notesSlide427.xml"/><Relationship Id="rId1" Type="http://schemas.openxmlformats.org/officeDocument/2006/relationships/slideLayout" Target="../slideLayouts/slideLayout12.xml"/></Relationships>
</file>

<file path=ppt/slides/_rels/slide429.xml.rels><?xml version="1.0" encoding="UTF-8" standalone="yes"?>
<Relationships xmlns="http://schemas.openxmlformats.org/package/2006/relationships"><Relationship Id="rId2" Type="http://schemas.openxmlformats.org/officeDocument/2006/relationships/notesSlide" Target="../notesSlides/notesSlide428.xml"/><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2.xml"/></Relationships>
</file>

<file path=ppt/slides/_rels/slide430.xml.rels><?xml version="1.0" encoding="UTF-8" standalone="yes"?>
<Relationships xmlns="http://schemas.openxmlformats.org/package/2006/relationships"><Relationship Id="rId2" Type="http://schemas.openxmlformats.org/officeDocument/2006/relationships/notesSlide" Target="../notesSlides/notesSlide429.xml"/><Relationship Id="rId1" Type="http://schemas.openxmlformats.org/officeDocument/2006/relationships/slideLayout" Target="../slideLayouts/slideLayout12.xml"/></Relationships>
</file>

<file path=ppt/slides/_rels/slide431.xml.rels><?xml version="1.0" encoding="UTF-8" standalone="yes"?>
<Relationships xmlns="http://schemas.openxmlformats.org/package/2006/relationships"><Relationship Id="rId2" Type="http://schemas.openxmlformats.org/officeDocument/2006/relationships/notesSlide" Target="../notesSlides/notesSlide430.xml"/><Relationship Id="rId1" Type="http://schemas.openxmlformats.org/officeDocument/2006/relationships/slideLayout" Target="../slideLayouts/slideLayout12.xml"/></Relationships>
</file>

<file path=ppt/slides/_rels/slide432.xml.rels><?xml version="1.0" encoding="UTF-8" standalone="yes"?>
<Relationships xmlns="http://schemas.openxmlformats.org/package/2006/relationships"><Relationship Id="rId2" Type="http://schemas.openxmlformats.org/officeDocument/2006/relationships/notesSlide" Target="../notesSlides/notesSlide431.xml"/><Relationship Id="rId1" Type="http://schemas.openxmlformats.org/officeDocument/2006/relationships/slideLayout" Target="../slideLayouts/slideLayout12.xml"/></Relationships>
</file>

<file path=ppt/slides/_rels/slide433.xml.rels><?xml version="1.0" encoding="UTF-8" standalone="yes"?>
<Relationships xmlns="http://schemas.openxmlformats.org/package/2006/relationships"><Relationship Id="rId2" Type="http://schemas.openxmlformats.org/officeDocument/2006/relationships/notesSlide" Target="../notesSlides/notesSlide432.xml"/><Relationship Id="rId1" Type="http://schemas.openxmlformats.org/officeDocument/2006/relationships/slideLayout" Target="../slideLayouts/slideLayout12.xml"/></Relationships>
</file>

<file path=ppt/slides/_rels/slide434.xml.rels><?xml version="1.0" encoding="UTF-8" standalone="yes"?>
<Relationships xmlns="http://schemas.openxmlformats.org/package/2006/relationships"><Relationship Id="rId2" Type="http://schemas.openxmlformats.org/officeDocument/2006/relationships/notesSlide" Target="../notesSlides/notesSlide433.xml"/><Relationship Id="rId1" Type="http://schemas.openxmlformats.org/officeDocument/2006/relationships/slideLayout" Target="../slideLayouts/slideLayout12.xml"/></Relationships>
</file>

<file path=ppt/slides/_rels/slide435.xml.rels><?xml version="1.0" encoding="UTF-8" standalone="yes"?>
<Relationships xmlns="http://schemas.openxmlformats.org/package/2006/relationships"><Relationship Id="rId2" Type="http://schemas.openxmlformats.org/officeDocument/2006/relationships/notesSlide" Target="../notesSlides/notesSlide434.xml"/><Relationship Id="rId1" Type="http://schemas.openxmlformats.org/officeDocument/2006/relationships/slideLayout" Target="../slideLayouts/slideLayout12.xml"/></Relationships>
</file>

<file path=ppt/slides/_rels/slide436.xml.rels><?xml version="1.0" encoding="UTF-8" standalone="yes"?>
<Relationships xmlns="http://schemas.openxmlformats.org/package/2006/relationships"><Relationship Id="rId2" Type="http://schemas.openxmlformats.org/officeDocument/2006/relationships/notesSlide" Target="../notesSlides/notesSlide435.xml"/><Relationship Id="rId1" Type="http://schemas.openxmlformats.org/officeDocument/2006/relationships/slideLayout" Target="../slideLayouts/slideLayout12.xml"/></Relationships>
</file>

<file path=ppt/slides/_rels/slide437.xml.rels><?xml version="1.0" encoding="UTF-8" standalone="yes"?>
<Relationships xmlns="http://schemas.openxmlformats.org/package/2006/relationships"><Relationship Id="rId2" Type="http://schemas.openxmlformats.org/officeDocument/2006/relationships/notesSlide" Target="../notesSlides/notesSlide436.xml"/><Relationship Id="rId1" Type="http://schemas.openxmlformats.org/officeDocument/2006/relationships/slideLayout" Target="../slideLayouts/slideLayout12.xml"/></Relationships>
</file>

<file path=ppt/slides/_rels/slide438.xml.rels><?xml version="1.0" encoding="UTF-8" standalone="yes"?>
<Relationships xmlns="http://schemas.openxmlformats.org/package/2006/relationships"><Relationship Id="rId2" Type="http://schemas.openxmlformats.org/officeDocument/2006/relationships/notesSlide" Target="../notesSlides/notesSlide437.xml"/><Relationship Id="rId1" Type="http://schemas.openxmlformats.org/officeDocument/2006/relationships/slideLayout" Target="../slideLayouts/slideLayout12.xml"/></Relationships>
</file>

<file path=ppt/slides/_rels/slide439.xml.rels><?xml version="1.0" encoding="UTF-8" standalone="yes"?>
<Relationships xmlns="http://schemas.openxmlformats.org/package/2006/relationships"><Relationship Id="rId2" Type="http://schemas.openxmlformats.org/officeDocument/2006/relationships/notesSlide" Target="../notesSlides/notesSlide438.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2.xml"/></Relationships>
</file>

<file path=ppt/slides/_rels/slide440.xml.rels><?xml version="1.0" encoding="UTF-8" standalone="yes"?>
<Relationships xmlns="http://schemas.openxmlformats.org/package/2006/relationships"><Relationship Id="rId2" Type="http://schemas.openxmlformats.org/officeDocument/2006/relationships/notesSlide" Target="../notesSlides/notesSlide439.xml"/><Relationship Id="rId1" Type="http://schemas.openxmlformats.org/officeDocument/2006/relationships/slideLayout" Target="../slideLayouts/slideLayout12.xml"/></Relationships>
</file>

<file path=ppt/slides/_rels/slide441.xml.rels><?xml version="1.0" encoding="UTF-8" standalone="yes"?>
<Relationships xmlns="http://schemas.openxmlformats.org/package/2006/relationships"><Relationship Id="rId2" Type="http://schemas.openxmlformats.org/officeDocument/2006/relationships/notesSlide" Target="../notesSlides/notesSlide440.xml"/><Relationship Id="rId1" Type="http://schemas.openxmlformats.org/officeDocument/2006/relationships/slideLayout" Target="../slideLayouts/slideLayout12.xml"/></Relationships>
</file>

<file path=ppt/slides/_rels/slide442.xml.rels><?xml version="1.0" encoding="UTF-8" standalone="yes"?>
<Relationships xmlns="http://schemas.openxmlformats.org/package/2006/relationships"><Relationship Id="rId2" Type="http://schemas.openxmlformats.org/officeDocument/2006/relationships/notesSlide" Target="../notesSlides/notesSlide441.xml"/><Relationship Id="rId1" Type="http://schemas.openxmlformats.org/officeDocument/2006/relationships/slideLayout" Target="../slideLayouts/slideLayout12.xml"/></Relationships>
</file>

<file path=ppt/slides/_rels/slide443.xml.rels><?xml version="1.0" encoding="UTF-8" standalone="yes"?>
<Relationships xmlns="http://schemas.openxmlformats.org/package/2006/relationships"><Relationship Id="rId2" Type="http://schemas.openxmlformats.org/officeDocument/2006/relationships/notesSlide" Target="../notesSlides/notesSlide442.xml"/><Relationship Id="rId1" Type="http://schemas.openxmlformats.org/officeDocument/2006/relationships/slideLayout" Target="../slideLayouts/slideLayout12.xml"/></Relationships>
</file>

<file path=ppt/slides/_rels/slide444.xml.rels><?xml version="1.0" encoding="UTF-8" standalone="yes"?>
<Relationships xmlns="http://schemas.openxmlformats.org/package/2006/relationships"><Relationship Id="rId2" Type="http://schemas.openxmlformats.org/officeDocument/2006/relationships/notesSlide" Target="../notesSlides/notesSlide443.xml"/><Relationship Id="rId1" Type="http://schemas.openxmlformats.org/officeDocument/2006/relationships/slideLayout" Target="../slideLayouts/slideLayout12.xml"/></Relationships>
</file>

<file path=ppt/slides/_rels/slide445.xml.rels><?xml version="1.0" encoding="UTF-8" standalone="yes"?>
<Relationships xmlns="http://schemas.openxmlformats.org/package/2006/relationships"><Relationship Id="rId2" Type="http://schemas.openxmlformats.org/officeDocument/2006/relationships/notesSlide" Target="../notesSlides/notesSlide444.xml"/><Relationship Id="rId1" Type="http://schemas.openxmlformats.org/officeDocument/2006/relationships/slideLayout" Target="../slideLayouts/slideLayout12.xml"/></Relationships>
</file>

<file path=ppt/slides/_rels/slide446.xml.rels><?xml version="1.0" encoding="UTF-8" standalone="yes"?>
<Relationships xmlns="http://schemas.openxmlformats.org/package/2006/relationships"><Relationship Id="rId2" Type="http://schemas.openxmlformats.org/officeDocument/2006/relationships/notesSlide" Target="../notesSlides/notesSlide445.xml"/><Relationship Id="rId1" Type="http://schemas.openxmlformats.org/officeDocument/2006/relationships/slideLayout" Target="../slideLayouts/slideLayout12.xml"/></Relationships>
</file>

<file path=ppt/slides/_rels/slide44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46.xml"/><Relationship Id="rId1" Type="http://schemas.openxmlformats.org/officeDocument/2006/relationships/slideLayout" Target="../slideLayouts/slideLayout12.xml"/></Relationships>
</file>

<file path=ppt/slides/_rels/slide44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47.xml"/><Relationship Id="rId1" Type="http://schemas.openxmlformats.org/officeDocument/2006/relationships/slideLayout" Target="../slideLayouts/slideLayout12.xml"/></Relationships>
</file>

<file path=ppt/slides/_rels/slide449.xml.rels><?xml version="1.0" encoding="UTF-8" standalone="yes"?>
<Relationships xmlns="http://schemas.openxmlformats.org/package/2006/relationships"><Relationship Id="rId2" Type="http://schemas.openxmlformats.org/officeDocument/2006/relationships/notesSlide" Target="../notesSlides/notesSlide448.xml"/><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2.xml"/></Relationships>
</file>

<file path=ppt/slides/_rels/slide450.xml.rels><?xml version="1.0" encoding="UTF-8" standalone="yes"?>
<Relationships xmlns="http://schemas.openxmlformats.org/package/2006/relationships"><Relationship Id="rId2" Type="http://schemas.openxmlformats.org/officeDocument/2006/relationships/notesSlide" Target="../notesSlides/notesSlide449.xml"/><Relationship Id="rId1" Type="http://schemas.openxmlformats.org/officeDocument/2006/relationships/slideLayout" Target="../slideLayouts/slideLayout13.xml"/></Relationships>
</file>

<file path=ppt/slides/_rels/slide451.xml.rels><?xml version="1.0" encoding="UTF-8" standalone="yes"?>
<Relationships xmlns="http://schemas.openxmlformats.org/package/2006/relationships"><Relationship Id="rId2" Type="http://schemas.openxmlformats.org/officeDocument/2006/relationships/notesSlide" Target="../notesSlides/notesSlide450.xml"/><Relationship Id="rId1" Type="http://schemas.openxmlformats.org/officeDocument/2006/relationships/slideLayout" Target="../slideLayouts/slideLayout1.xml"/></Relationships>
</file>

<file path=ppt/slides/_rels/slide45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51.xml"/><Relationship Id="rId1" Type="http://schemas.openxmlformats.org/officeDocument/2006/relationships/slideLayout" Target="../slideLayouts/slideLayout12.xml"/></Relationships>
</file>

<file path=ppt/slides/_rels/slide453.xml.rels><?xml version="1.0" encoding="UTF-8" standalone="yes"?>
<Relationships xmlns="http://schemas.openxmlformats.org/package/2006/relationships"><Relationship Id="rId2" Type="http://schemas.openxmlformats.org/officeDocument/2006/relationships/notesSlide" Target="../notesSlides/notesSlide452.xml"/><Relationship Id="rId1" Type="http://schemas.openxmlformats.org/officeDocument/2006/relationships/slideLayout" Target="../slideLayouts/slideLayout12.xml"/></Relationships>
</file>

<file path=ppt/slides/_rels/slide45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53.xml"/><Relationship Id="rId1" Type="http://schemas.openxmlformats.org/officeDocument/2006/relationships/slideLayout" Target="../slideLayouts/slideLayout12.xml"/></Relationships>
</file>

<file path=ppt/slides/_rels/slide45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54.xml"/><Relationship Id="rId1" Type="http://schemas.openxmlformats.org/officeDocument/2006/relationships/slideLayout" Target="../slideLayouts/slideLayout12.xml"/></Relationships>
</file>

<file path=ppt/slides/_rels/slide45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55.xml"/><Relationship Id="rId1" Type="http://schemas.openxmlformats.org/officeDocument/2006/relationships/slideLayout" Target="../slideLayouts/slideLayout12.xml"/></Relationships>
</file>

<file path=ppt/slides/_rels/slide45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56.xml"/><Relationship Id="rId1" Type="http://schemas.openxmlformats.org/officeDocument/2006/relationships/slideLayout" Target="../slideLayouts/slideLayout12.xml"/></Relationships>
</file>

<file path=ppt/slides/_rels/slide458.xml.rels><?xml version="1.0" encoding="UTF-8" standalone="yes"?>
<Relationships xmlns="http://schemas.openxmlformats.org/package/2006/relationships"><Relationship Id="rId2" Type="http://schemas.openxmlformats.org/officeDocument/2006/relationships/notesSlide" Target="../notesSlides/notesSlide457.xml"/><Relationship Id="rId1" Type="http://schemas.openxmlformats.org/officeDocument/2006/relationships/slideLayout" Target="../slideLayouts/slideLayout12.xml"/></Relationships>
</file>

<file path=ppt/slides/_rels/slide459.xml.rels><?xml version="1.0" encoding="UTF-8" standalone="yes"?>
<Relationships xmlns="http://schemas.openxmlformats.org/package/2006/relationships"><Relationship Id="rId2" Type="http://schemas.openxmlformats.org/officeDocument/2006/relationships/notesSlide" Target="../notesSlides/notesSlide458.xml"/><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2.xml"/></Relationships>
</file>

<file path=ppt/slides/_rels/slide460.xml.rels><?xml version="1.0" encoding="UTF-8" standalone="yes"?>
<Relationships xmlns="http://schemas.openxmlformats.org/package/2006/relationships"><Relationship Id="rId2" Type="http://schemas.openxmlformats.org/officeDocument/2006/relationships/notesSlide" Target="../notesSlides/notesSlide459.xml"/><Relationship Id="rId1" Type="http://schemas.openxmlformats.org/officeDocument/2006/relationships/slideLayout" Target="../slideLayouts/slideLayout12.xml"/></Relationships>
</file>

<file path=ppt/slides/_rels/slide461.xml.rels><?xml version="1.0" encoding="UTF-8" standalone="yes"?>
<Relationships xmlns="http://schemas.openxmlformats.org/package/2006/relationships"><Relationship Id="rId2" Type="http://schemas.openxmlformats.org/officeDocument/2006/relationships/notesSlide" Target="../notesSlides/notesSlide460.xml"/><Relationship Id="rId1" Type="http://schemas.openxmlformats.org/officeDocument/2006/relationships/slideLayout" Target="../slideLayouts/slideLayout12.xml"/></Relationships>
</file>

<file path=ppt/slides/_rels/slide462.xml.rels><?xml version="1.0" encoding="UTF-8" standalone="yes"?>
<Relationships xmlns="http://schemas.openxmlformats.org/package/2006/relationships"><Relationship Id="rId2" Type="http://schemas.openxmlformats.org/officeDocument/2006/relationships/notesSlide" Target="../notesSlides/notesSlide461.xml"/><Relationship Id="rId1" Type="http://schemas.openxmlformats.org/officeDocument/2006/relationships/slideLayout" Target="../slideLayouts/slideLayout12.xml"/></Relationships>
</file>

<file path=ppt/slides/_rels/slide463.xml.rels><?xml version="1.0" encoding="UTF-8" standalone="yes"?>
<Relationships xmlns="http://schemas.openxmlformats.org/package/2006/relationships"><Relationship Id="rId2" Type="http://schemas.openxmlformats.org/officeDocument/2006/relationships/notesSlide" Target="../notesSlides/notesSlide462.xml"/><Relationship Id="rId1" Type="http://schemas.openxmlformats.org/officeDocument/2006/relationships/slideLayout" Target="../slideLayouts/slideLayout12.xml"/></Relationships>
</file>

<file path=ppt/slides/_rels/slide464.xml.rels><?xml version="1.0" encoding="UTF-8" standalone="yes"?>
<Relationships xmlns="http://schemas.openxmlformats.org/package/2006/relationships"><Relationship Id="rId2" Type="http://schemas.openxmlformats.org/officeDocument/2006/relationships/notesSlide" Target="../notesSlides/notesSlide463.xml"/><Relationship Id="rId1" Type="http://schemas.openxmlformats.org/officeDocument/2006/relationships/slideLayout" Target="../slideLayouts/slideLayout12.xml"/></Relationships>
</file>

<file path=ppt/slides/_rels/slide465.xml.rels><?xml version="1.0" encoding="UTF-8" standalone="yes"?>
<Relationships xmlns="http://schemas.openxmlformats.org/package/2006/relationships"><Relationship Id="rId2" Type="http://schemas.openxmlformats.org/officeDocument/2006/relationships/notesSlide" Target="../notesSlides/notesSlide464.xml"/><Relationship Id="rId1" Type="http://schemas.openxmlformats.org/officeDocument/2006/relationships/slideLayout" Target="../slideLayouts/slideLayout12.xml"/></Relationships>
</file>

<file path=ppt/slides/_rels/slide46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65.xml"/><Relationship Id="rId1" Type="http://schemas.openxmlformats.org/officeDocument/2006/relationships/slideLayout" Target="../slideLayouts/slideLayout12.xml"/></Relationships>
</file>

<file path=ppt/slides/_rels/slide46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66.xml"/><Relationship Id="rId1" Type="http://schemas.openxmlformats.org/officeDocument/2006/relationships/slideLayout" Target="../slideLayouts/slideLayout12.xml"/></Relationships>
</file>

<file path=ppt/slides/_rels/slide468.xml.rels><?xml version="1.0" encoding="UTF-8" standalone="yes"?>
<Relationships xmlns="http://schemas.openxmlformats.org/package/2006/relationships"><Relationship Id="rId2" Type="http://schemas.openxmlformats.org/officeDocument/2006/relationships/notesSlide" Target="../notesSlides/notesSlide467.xml"/><Relationship Id="rId1" Type="http://schemas.openxmlformats.org/officeDocument/2006/relationships/slideLayout" Target="../slideLayouts/slideLayout13.xml"/></Relationships>
</file>

<file path=ppt/slides/_rels/slide469.xml.rels><?xml version="1.0" encoding="UTF-8" standalone="yes"?>
<Relationships xmlns="http://schemas.openxmlformats.org/package/2006/relationships"><Relationship Id="rId2" Type="http://schemas.openxmlformats.org/officeDocument/2006/relationships/notesSlide" Target="../notesSlides/notesSlide468.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2.xml"/></Relationships>
</file>

<file path=ppt/slides/_rels/slide470.xml.rels><?xml version="1.0" encoding="UTF-8" standalone="yes"?>
<Relationships xmlns="http://schemas.openxmlformats.org/package/2006/relationships"><Relationship Id="rId2" Type="http://schemas.openxmlformats.org/officeDocument/2006/relationships/notesSlide" Target="../notesSlides/notesSlide469.xml"/><Relationship Id="rId1" Type="http://schemas.openxmlformats.org/officeDocument/2006/relationships/slideLayout" Target="../slideLayouts/slideLayout12.xml"/></Relationships>
</file>

<file path=ppt/slides/_rels/slide471.xml.rels><?xml version="1.0" encoding="UTF-8" standalone="yes"?>
<Relationships xmlns="http://schemas.openxmlformats.org/package/2006/relationships"><Relationship Id="rId2" Type="http://schemas.openxmlformats.org/officeDocument/2006/relationships/notesSlide" Target="../notesSlides/notesSlide470.xml"/><Relationship Id="rId1" Type="http://schemas.openxmlformats.org/officeDocument/2006/relationships/slideLayout" Target="../slideLayouts/slideLayout12.xml"/></Relationships>
</file>

<file path=ppt/slides/_rels/slide472.xml.rels><?xml version="1.0" encoding="UTF-8" standalone="yes"?>
<Relationships xmlns="http://schemas.openxmlformats.org/package/2006/relationships"><Relationship Id="rId2" Type="http://schemas.openxmlformats.org/officeDocument/2006/relationships/notesSlide" Target="../notesSlides/notesSlide471.xml"/><Relationship Id="rId1" Type="http://schemas.openxmlformats.org/officeDocument/2006/relationships/slideLayout" Target="../slideLayouts/slideLayout12.xml"/></Relationships>
</file>

<file path=ppt/slides/_rels/slide473.xml.rels><?xml version="1.0" encoding="UTF-8" standalone="yes"?>
<Relationships xmlns="http://schemas.openxmlformats.org/package/2006/relationships"><Relationship Id="rId2" Type="http://schemas.openxmlformats.org/officeDocument/2006/relationships/notesSlide" Target="../notesSlides/notesSlide472.xml"/><Relationship Id="rId1" Type="http://schemas.openxmlformats.org/officeDocument/2006/relationships/slideLayout" Target="../slideLayouts/slideLayout12.xml"/></Relationships>
</file>

<file path=ppt/slides/_rels/slide474.xml.rels><?xml version="1.0" encoding="UTF-8" standalone="yes"?>
<Relationships xmlns="http://schemas.openxmlformats.org/package/2006/relationships"><Relationship Id="rId2" Type="http://schemas.openxmlformats.org/officeDocument/2006/relationships/notesSlide" Target="../notesSlides/notesSlide473.xml"/><Relationship Id="rId1" Type="http://schemas.openxmlformats.org/officeDocument/2006/relationships/slideLayout" Target="../slideLayouts/slideLayout12.xml"/></Relationships>
</file>

<file path=ppt/slides/_rels/slide475.xml.rels><?xml version="1.0" encoding="UTF-8" standalone="yes"?>
<Relationships xmlns="http://schemas.openxmlformats.org/package/2006/relationships"><Relationship Id="rId2" Type="http://schemas.openxmlformats.org/officeDocument/2006/relationships/notesSlide" Target="../notesSlides/notesSlide474.xml"/><Relationship Id="rId1" Type="http://schemas.openxmlformats.org/officeDocument/2006/relationships/slideLayout" Target="../slideLayouts/slideLayout14.xml"/></Relationships>
</file>

<file path=ppt/slides/_rels/slide476.xml.rels><?xml version="1.0" encoding="UTF-8" standalone="yes"?>
<Relationships xmlns="http://schemas.openxmlformats.org/package/2006/relationships"><Relationship Id="rId2" Type="http://schemas.openxmlformats.org/officeDocument/2006/relationships/notesSlide" Target="../notesSlides/notesSlide475.xml"/><Relationship Id="rId1" Type="http://schemas.openxmlformats.org/officeDocument/2006/relationships/slideLayout" Target="../slideLayouts/slideLayout12.xml"/></Relationships>
</file>

<file path=ppt/slides/_rels/slide477.xml.rels><?xml version="1.0" encoding="UTF-8" standalone="yes"?>
<Relationships xmlns="http://schemas.openxmlformats.org/package/2006/relationships"><Relationship Id="rId2" Type="http://schemas.openxmlformats.org/officeDocument/2006/relationships/notesSlide" Target="../notesSlides/notesSlide476.xml"/><Relationship Id="rId1" Type="http://schemas.openxmlformats.org/officeDocument/2006/relationships/slideLayout" Target="../slideLayouts/slideLayout12.xml"/></Relationships>
</file>

<file path=ppt/slides/_rels/slide478.xml.rels><?xml version="1.0" encoding="UTF-8" standalone="yes"?>
<Relationships xmlns="http://schemas.openxmlformats.org/package/2006/relationships"><Relationship Id="rId2" Type="http://schemas.openxmlformats.org/officeDocument/2006/relationships/notesSlide" Target="../notesSlides/notesSlide477.xml"/><Relationship Id="rId1" Type="http://schemas.openxmlformats.org/officeDocument/2006/relationships/slideLayout" Target="../slideLayouts/slideLayout12.xml"/></Relationships>
</file>

<file path=ppt/slides/_rels/slide479.xml.rels><?xml version="1.0" encoding="UTF-8" standalone="yes"?>
<Relationships xmlns="http://schemas.openxmlformats.org/package/2006/relationships"><Relationship Id="rId2" Type="http://schemas.openxmlformats.org/officeDocument/2006/relationships/notesSlide" Target="../notesSlides/notesSlide478.xml"/><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2.xml"/></Relationships>
</file>

<file path=ppt/slides/_rels/slide480.xml.rels><?xml version="1.0" encoding="UTF-8" standalone="yes"?>
<Relationships xmlns="http://schemas.openxmlformats.org/package/2006/relationships"><Relationship Id="rId2" Type="http://schemas.openxmlformats.org/officeDocument/2006/relationships/notesSlide" Target="../notesSlides/notesSlide479.xml"/><Relationship Id="rId1" Type="http://schemas.openxmlformats.org/officeDocument/2006/relationships/slideLayout" Target="../slideLayouts/slideLayout12.xml"/></Relationships>
</file>

<file path=ppt/slides/_rels/slide481.xml.rels><?xml version="1.0" encoding="UTF-8" standalone="yes"?>
<Relationships xmlns="http://schemas.openxmlformats.org/package/2006/relationships"><Relationship Id="rId2" Type="http://schemas.openxmlformats.org/officeDocument/2006/relationships/notesSlide" Target="../notesSlides/notesSlide480.xml"/><Relationship Id="rId1" Type="http://schemas.openxmlformats.org/officeDocument/2006/relationships/slideLayout" Target="../slideLayouts/slideLayout12.xml"/></Relationships>
</file>

<file path=ppt/slides/_rels/slide482.xml.rels><?xml version="1.0" encoding="UTF-8" standalone="yes"?>
<Relationships xmlns="http://schemas.openxmlformats.org/package/2006/relationships"><Relationship Id="rId2" Type="http://schemas.openxmlformats.org/officeDocument/2006/relationships/notesSlide" Target="../notesSlides/notesSlide481.xml"/><Relationship Id="rId1" Type="http://schemas.openxmlformats.org/officeDocument/2006/relationships/slideLayout" Target="../slideLayouts/slideLayout12.xml"/></Relationships>
</file>

<file path=ppt/slides/_rels/slide483.xml.rels><?xml version="1.0" encoding="UTF-8" standalone="yes"?>
<Relationships xmlns="http://schemas.openxmlformats.org/package/2006/relationships"><Relationship Id="rId2" Type="http://schemas.openxmlformats.org/officeDocument/2006/relationships/notesSlide" Target="../notesSlides/notesSlide482.xml"/><Relationship Id="rId1" Type="http://schemas.openxmlformats.org/officeDocument/2006/relationships/slideLayout" Target="../slideLayouts/slideLayout12.xml"/></Relationships>
</file>

<file path=ppt/slides/_rels/slide484.xml.rels><?xml version="1.0" encoding="UTF-8" standalone="yes"?>
<Relationships xmlns="http://schemas.openxmlformats.org/package/2006/relationships"><Relationship Id="rId2" Type="http://schemas.openxmlformats.org/officeDocument/2006/relationships/notesSlide" Target="../notesSlides/notesSlide483.xml"/><Relationship Id="rId1" Type="http://schemas.openxmlformats.org/officeDocument/2006/relationships/slideLayout" Target="../slideLayouts/slideLayout12.xml"/></Relationships>
</file>

<file path=ppt/slides/_rels/slide485.xml.rels><?xml version="1.0" encoding="UTF-8" standalone="yes"?>
<Relationships xmlns="http://schemas.openxmlformats.org/package/2006/relationships"><Relationship Id="rId2" Type="http://schemas.openxmlformats.org/officeDocument/2006/relationships/notesSlide" Target="../notesSlides/notesSlide484.xml"/><Relationship Id="rId1" Type="http://schemas.openxmlformats.org/officeDocument/2006/relationships/slideLayout" Target="../slideLayouts/slideLayout12.xml"/></Relationships>
</file>

<file path=ppt/slides/_rels/slide486.xml.rels><?xml version="1.0" encoding="UTF-8" standalone="yes"?>
<Relationships xmlns="http://schemas.openxmlformats.org/package/2006/relationships"><Relationship Id="rId2" Type="http://schemas.openxmlformats.org/officeDocument/2006/relationships/notesSlide" Target="../notesSlides/notesSlide485.xml"/><Relationship Id="rId1" Type="http://schemas.openxmlformats.org/officeDocument/2006/relationships/slideLayout" Target="../slideLayouts/slideLayout12.xml"/></Relationships>
</file>

<file path=ppt/slides/_rels/slide487.xml.rels><?xml version="1.0" encoding="UTF-8" standalone="yes"?>
<Relationships xmlns="http://schemas.openxmlformats.org/package/2006/relationships"><Relationship Id="rId2" Type="http://schemas.openxmlformats.org/officeDocument/2006/relationships/notesSlide" Target="../notesSlides/notesSlide486.xml"/><Relationship Id="rId1" Type="http://schemas.openxmlformats.org/officeDocument/2006/relationships/slideLayout" Target="../slideLayouts/slideLayout12.xml"/></Relationships>
</file>

<file path=ppt/slides/_rels/slide488.xml.rels><?xml version="1.0" encoding="UTF-8" standalone="yes"?>
<Relationships xmlns="http://schemas.openxmlformats.org/package/2006/relationships"><Relationship Id="rId2" Type="http://schemas.openxmlformats.org/officeDocument/2006/relationships/notesSlide" Target="../notesSlides/notesSlide487.xml"/><Relationship Id="rId1" Type="http://schemas.openxmlformats.org/officeDocument/2006/relationships/slideLayout" Target="../slideLayouts/slideLayout12.xml"/></Relationships>
</file>

<file path=ppt/slides/_rels/slide489.xml.rels><?xml version="1.0" encoding="UTF-8" standalone="yes"?>
<Relationships xmlns="http://schemas.openxmlformats.org/package/2006/relationships"><Relationship Id="rId2" Type="http://schemas.openxmlformats.org/officeDocument/2006/relationships/notesSlide" Target="../notesSlides/notesSlide488.xml"/><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2.xml"/></Relationships>
</file>

<file path=ppt/slides/_rels/slide490.xml.rels><?xml version="1.0" encoding="UTF-8" standalone="yes"?>
<Relationships xmlns="http://schemas.openxmlformats.org/package/2006/relationships"><Relationship Id="rId2" Type="http://schemas.openxmlformats.org/officeDocument/2006/relationships/notesSlide" Target="../notesSlides/notesSlide489.xml"/><Relationship Id="rId1" Type="http://schemas.openxmlformats.org/officeDocument/2006/relationships/slideLayout" Target="../slideLayouts/slideLayout12.xml"/></Relationships>
</file>

<file path=ppt/slides/_rels/slide491.xml.rels><?xml version="1.0" encoding="UTF-8" standalone="yes"?>
<Relationships xmlns="http://schemas.openxmlformats.org/package/2006/relationships"><Relationship Id="rId2" Type="http://schemas.openxmlformats.org/officeDocument/2006/relationships/notesSlide" Target="../notesSlides/notesSlide490.xml"/><Relationship Id="rId1" Type="http://schemas.openxmlformats.org/officeDocument/2006/relationships/slideLayout" Target="../slideLayouts/slideLayout12.xml"/></Relationships>
</file>

<file path=ppt/slides/_rels/slide492.xml.rels><?xml version="1.0" encoding="UTF-8" standalone="yes"?>
<Relationships xmlns="http://schemas.openxmlformats.org/package/2006/relationships"><Relationship Id="rId2" Type="http://schemas.openxmlformats.org/officeDocument/2006/relationships/notesSlide" Target="../notesSlides/notesSlide491.xml"/><Relationship Id="rId1" Type="http://schemas.openxmlformats.org/officeDocument/2006/relationships/slideLayout" Target="../slideLayouts/slideLayout12.xml"/></Relationships>
</file>

<file path=ppt/slides/_rels/slide493.xml.rels><?xml version="1.0" encoding="UTF-8" standalone="yes"?>
<Relationships xmlns="http://schemas.openxmlformats.org/package/2006/relationships"><Relationship Id="rId2" Type="http://schemas.openxmlformats.org/officeDocument/2006/relationships/notesSlide" Target="../notesSlides/notesSlide492.xml"/><Relationship Id="rId1" Type="http://schemas.openxmlformats.org/officeDocument/2006/relationships/slideLayout" Target="../slideLayouts/slideLayout12.xml"/></Relationships>
</file>

<file path=ppt/slides/_rels/slide494.xml.rels><?xml version="1.0" encoding="UTF-8" standalone="yes"?>
<Relationships xmlns="http://schemas.openxmlformats.org/package/2006/relationships"><Relationship Id="rId2" Type="http://schemas.openxmlformats.org/officeDocument/2006/relationships/notesSlide" Target="../notesSlides/notesSlide493.xml"/><Relationship Id="rId1" Type="http://schemas.openxmlformats.org/officeDocument/2006/relationships/slideLayout" Target="../slideLayouts/slideLayout12.xml"/></Relationships>
</file>

<file path=ppt/slides/_rels/slide495.xml.rels><?xml version="1.0" encoding="UTF-8" standalone="yes"?>
<Relationships xmlns="http://schemas.openxmlformats.org/package/2006/relationships"><Relationship Id="rId2" Type="http://schemas.openxmlformats.org/officeDocument/2006/relationships/notesSlide" Target="../notesSlides/notesSlide494.xml"/><Relationship Id="rId1" Type="http://schemas.openxmlformats.org/officeDocument/2006/relationships/slideLayout" Target="../slideLayouts/slideLayout12.xml"/></Relationships>
</file>

<file path=ppt/slides/_rels/slide496.xml.rels><?xml version="1.0" encoding="UTF-8" standalone="yes"?>
<Relationships xmlns="http://schemas.openxmlformats.org/package/2006/relationships"><Relationship Id="rId2" Type="http://schemas.openxmlformats.org/officeDocument/2006/relationships/notesSlide" Target="../notesSlides/notesSlide495.xml"/><Relationship Id="rId1" Type="http://schemas.openxmlformats.org/officeDocument/2006/relationships/slideLayout" Target="../slideLayouts/slideLayout12.xml"/></Relationships>
</file>

<file path=ppt/slides/_rels/slide497.xml.rels><?xml version="1.0" encoding="UTF-8" standalone="yes"?>
<Relationships xmlns="http://schemas.openxmlformats.org/package/2006/relationships"><Relationship Id="rId2" Type="http://schemas.openxmlformats.org/officeDocument/2006/relationships/notesSlide" Target="../notesSlides/notesSlide496.xml"/><Relationship Id="rId1" Type="http://schemas.openxmlformats.org/officeDocument/2006/relationships/slideLayout" Target="../slideLayouts/slideLayout12.xml"/></Relationships>
</file>

<file path=ppt/slides/_rels/slide498.xml.rels><?xml version="1.0" encoding="UTF-8" standalone="yes"?>
<Relationships xmlns="http://schemas.openxmlformats.org/package/2006/relationships"><Relationship Id="rId2" Type="http://schemas.openxmlformats.org/officeDocument/2006/relationships/notesSlide" Target="../notesSlides/notesSlide497.xml"/><Relationship Id="rId1" Type="http://schemas.openxmlformats.org/officeDocument/2006/relationships/slideLayout" Target="../slideLayouts/slideLayout12.xml"/></Relationships>
</file>

<file path=ppt/slides/_rels/slide499.xml.rels><?xml version="1.0" encoding="UTF-8" standalone="yes"?>
<Relationships xmlns="http://schemas.openxmlformats.org/package/2006/relationships"><Relationship Id="rId2" Type="http://schemas.openxmlformats.org/officeDocument/2006/relationships/notesSlide" Target="../notesSlides/notesSlide498.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2.xml"/><Relationship Id="rId1" Type="http://schemas.openxmlformats.org/officeDocument/2006/relationships/tags" Target="../tags/tag4.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2.xml"/></Relationships>
</file>

<file path=ppt/slides/_rels/slide500.xml.rels><?xml version="1.0" encoding="UTF-8" standalone="yes"?>
<Relationships xmlns="http://schemas.openxmlformats.org/package/2006/relationships"><Relationship Id="rId2" Type="http://schemas.openxmlformats.org/officeDocument/2006/relationships/notesSlide" Target="../notesSlides/notesSlide499.xml"/><Relationship Id="rId1" Type="http://schemas.openxmlformats.org/officeDocument/2006/relationships/slideLayout" Target="../slideLayouts/slideLayout12.xml"/></Relationships>
</file>

<file path=ppt/slides/_rels/slide501.xml.rels><?xml version="1.0" encoding="UTF-8" standalone="yes"?>
<Relationships xmlns="http://schemas.openxmlformats.org/package/2006/relationships"><Relationship Id="rId2" Type="http://schemas.openxmlformats.org/officeDocument/2006/relationships/notesSlide" Target="../notesSlides/notesSlide500.xml"/><Relationship Id="rId1" Type="http://schemas.openxmlformats.org/officeDocument/2006/relationships/slideLayout" Target="../slideLayouts/slideLayout12.xml"/></Relationships>
</file>

<file path=ppt/slides/_rels/slide502.xml.rels><?xml version="1.0" encoding="UTF-8" standalone="yes"?>
<Relationships xmlns="http://schemas.openxmlformats.org/package/2006/relationships"><Relationship Id="rId2" Type="http://schemas.openxmlformats.org/officeDocument/2006/relationships/notesSlide" Target="../notesSlides/notesSlide501.xml"/><Relationship Id="rId1" Type="http://schemas.openxmlformats.org/officeDocument/2006/relationships/slideLayout" Target="../slideLayouts/slideLayout12.xml"/></Relationships>
</file>

<file path=ppt/slides/_rels/slide503.xml.rels><?xml version="1.0" encoding="UTF-8" standalone="yes"?>
<Relationships xmlns="http://schemas.openxmlformats.org/package/2006/relationships"><Relationship Id="rId2" Type="http://schemas.openxmlformats.org/officeDocument/2006/relationships/notesSlide" Target="../notesSlides/notesSlide502.xml"/><Relationship Id="rId1" Type="http://schemas.openxmlformats.org/officeDocument/2006/relationships/slideLayout" Target="../slideLayouts/slideLayout12.xml"/></Relationships>
</file>

<file path=ppt/slides/_rels/slide504.xml.rels><?xml version="1.0" encoding="UTF-8" standalone="yes"?>
<Relationships xmlns="http://schemas.openxmlformats.org/package/2006/relationships"><Relationship Id="rId2" Type="http://schemas.openxmlformats.org/officeDocument/2006/relationships/notesSlide" Target="../notesSlides/notesSlide503.xml"/><Relationship Id="rId1" Type="http://schemas.openxmlformats.org/officeDocument/2006/relationships/slideLayout" Target="../slideLayouts/slideLayout12.xml"/></Relationships>
</file>

<file path=ppt/slides/_rels/slide505.xml.rels><?xml version="1.0" encoding="UTF-8" standalone="yes"?>
<Relationships xmlns="http://schemas.openxmlformats.org/package/2006/relationships"><Relationship Id="rId2" Type="http://schemas.openxmlformats.org/officeDocument/2006/relationships/notesSlide" Target="../notesSlides/notesSlide504.xml"/><Relationship Id="rId1" Type="http://schemas.openxmlformats.org/officeDocument/2006/relationships/slideLayout" Target="../slideLayouts/slideLayout12.xml"/></Relationships>
</file>

<file path=ppt/slides/_rels/slide506.xml.rels><?xml version="1.0" encoding="UTF-8" standalone="yes"?>
<Relationships xmlns="http://schemas.openxmlformats.org/package/2006/relationships"><Relationship Id="rId2" Type="http://schemas.openxmlformats.org/officeDocument/2006/relationships/notesSlide" Target="../notesSlides/notesSlide505.xml"/><Relationship Id="rId1" Type="http://schemas.openxmlformats.org/officeDocument/2006/relationships/slideLayout" Target="../slideLayouts/slideLayout12.xml"/></Relationships>
</file>

<file path=ppt/slides/_rels/slide507.xml.rels><?xml version="1.0" encoding="UTF-8" standalone="yes"?>
<Relationships xmlns="http://schemas.openxmlformats.org/package/2006/relationships"><Relationship Id="rId2" Type="http://schemas.openxmlformats.org/officeDocument/2006/relationships/notesSlide" Target="../notesSlides/notesSlide506.xml"/><Relationship Id="rId1" Type="http://schemas.openxmlformats.org/officeDocument/2006/relationships/slideLayout" Target="../slideLayouts/slideLayout12.xml"/></Relationships>
</file>

<file path=ppt/slides/_rels/slide508.xml.rels><?xml version="1.0" encoding="UTF-8" standalone="yes"?>
<Relationships xmlns="http://schemas.openxmlformats.org/package/2006/relationships"><Relationship Id="rId2" Type="http://schemas.openxmlformats.org/officeDocument/2006/relationships/notesSlide" Target="../notesSlides/notesSlide507.xml"/><Relationship Id="rId1" Type="http://schemas.openxmlformats.org/officeDocument/2006/relationships/slideLayout" Target="../slideLayouts/slideLayout1.xml"/></Relationships>
</file>

<file path=ppt/slides/_rels/slide50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08.xml"/><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2.xml"/></Relationships>
</file>

<file path=ppt/slides/_rels/slide510.xml.rels><?xml version="1.0" encoding="UTF-8" standalone="yes"?>
<Relationships xmlns="http://schemas.openxmlformats.org/package/2006/relationships"><Relationship Id="rId2" Type="http://schemas.openxmlformats.org/officeDocument/2006/relationships/notesSlide" Target="../notesSlides/notesSlide509.xml"/><Relationship Id="rId1" Type="http://schemas.openxmlformats.org/officeDocument/2006/relationships/slideLayout" Target="../slideLayouts/slideLayout5.xml"/></Relationships>
</file>

<file path=ppt/slides/_rels/slide511.xml.rels><?xml version="1.0" encoding="UTF-8" standalone="yes"?>
<Relationships xmlns="http://schemas.openxmlformats.org/package/2006/relationships"><Relationship Id="rId2" Type="http://schemas.openxmlformats.org/officeDocument/2006/relationships/notesSlide" Target="../notesSlides/notesSlide510.xml"/><Relationship Id="rId1" Type="http://schemas.openxmlformats.org/officeDocument/2006/relationships/slideLayout" Target="../slideLayouts/slideLayout12.xml"/></Relationships>
</file>

<file path=ppt/slides/_rels/slide512.xml.rels><?xml version="1.0" encoding="UTF-8" standalone="yes"?>
<Relationships xmlns="http://schemas.openxmlformats.org/package/2006/relationships"><Relationship Id="rId2" Type="http://schemas.openxmlformats.org/officeDocument/2006/relationships/notesSlide" Target="../notesSlides/notesSlide511.xml"/><Relationship Id="rId1" Type="http://schemas.openxmlformats.org/officeDocument/2006/relationships/slideLayout" Target="../slideLayouts/slideLayout12.xml"/></Relationships>
</file>

<file path=ppt/slides/_rels/slide513.xml.rels><?xml version="1.0" encoding="UTF-8" standalone="yes"?>
<Relationships xmlns="http://schemas.openxmlformats.org/package/2006/relationships"><Relationship Id="rId2" Type="http://schemas.openxmlformats.org/officeDocument/2006/relationships/notesSlide" Target="../notesSlides/notesSlide512.xml"/><Relationship Id="rId1" Type="http://schemas.openxmlformats.org/officeDocument/2006/relationships/slideLayout" Target="../slideLayouts/slideLayout12.xml"/></Relationships>
</file>

<file path=ppt/slides/_rels/slide514.xml.rels><?xml version="1.0" encoding="UTF-8" standalone="yes"?>
<Relationships xmlns="http://schemas.openxmlformats.org/package/2006/relationships"><Relationship Id="rId2" Type="http://schemas.openxmlformats.org/officeDocument/2006/relationships/notesSlide" Target="../notesSlides/notesSlide513.xml"/><Relationship Id="rId1" Type="http://schemas.openxmlformats.org/officeDocument/2006/relationships/slideLayout" Target="../slideLayouts/slideLayout5.xml"/></Relationships>
</file>

<file path=ppt/slides/_rels/slide515.xml.rels><?xml version="1.0" encoding="UTF-8" standalone="yes"?>
<Relationships xmlns="http://schemas.openxmlformats.org/package/2006/relationships"><Relationship Id="rId2" Type="http://schemas.openxmlformats.org/officeDocument/2006/relationships/notesSlide" Target="../notesSlides/notesSlide514.xml"/><Relationship Id="rId1" Type="http://schemas.openxmlformats.org/officeDocument/2006/relationships/slideLayout" Target="../slideLayouts/slideLayout12.xml"/></Relationships>
</file>

<file path=ppt/slides/_rels/slide516.xml.rels><?xml version="1.0" encoding="UTF-8" standalone="yes"?>
<Relationships xmlns="http://schemas.openxmlformats.org/package/2006/relationships"><Relationship Id="rId2" Type="http://schemas.openxmlformats.org/officeDocument/2006/relationships/notesSlide" Target="../notesSlides/notesSlide515.xml"/><Relationship Id="rId1" Type="http://schemas.openxmlformats.org/officeDocument/2006/relationships/slideLayout" Target="../slideLayouts/slideLayout12.xml"/></Relationships>
</file>

<file path=ppt/slides/_rels/slide517.xml.rels><?xml version="1.0" encoding="UTF-8" standalone="yes"?>
<Relationships xmlns="http://schemas.openxmlformats.org/package/2006/relationships"><Relationship Id="rId2" Type="http://schemas.openxmlformats.org/officeDocument/2006/relationships/notesSlide" Target="../notesSlides/notesSlide516.xml"/><Relationship Id="rId1" Type="http://schemas.openxmlformats.org/officeDocument/2006/relationships/slideLayout" Target="../slideLayouts/slideLayout12.xml"/></Relationships>
</file>

<file path=ppt/slides/_rels/slide518.xml.rels><?xml version="1.0" encoding="UTF-8" standalone="yes"?>
<Relationships xmlns="http://schemas.openxmlformats.org/package/2006/relationships"><Relationship Id="rId2" Type="http://schemas.openxmlformats.org/officeDocument/2006/relationships/notesSlide" Target="../notesSlides/notesSlide517.xml"/><Relationship Id="rId1" Type="http://schemas.openxmlformats.org/officeDocument/2006/relationships/slideLayout" Target="../slideLayouts/slideLayout12.xml"/></Relationships>
</file>

<file path=ppt/slides/_rels/slide519.xml.rels><?xml version="1.0" encoding="UTF-8" standalone="yes"?>
<Relationships xmlns="http://schemas.openxmlformats.org/package/2006/relationships"><Relationship Id="rId2" Type="http://schemas.openxmlformats.org/officeDocument/2006/relationships/notesSlide" Target="../notesSlides/notesSlide518.xml"/><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1.xml"/><Relationship Id="rId1" Type="http://schemas.openxmlformats.org/officeDocument/2006/relationships/slideLayout" Target="../slideLayouts/slideLayout12.xml"/></Relationships>
</file>

<file path=ppt/slides/_rels/slide520.xml.rels><?xml version="1.0" encoding="UTF-8" standalone="yes"?>
<Relationships xmlns="http://schemas.openxmlformats.org/package/2006/relationships"><Relationship Id="rId2" Type="http://schemas.openxmlformats.org/officeDocument/2006/relationships/notesSlide" Target="../notesSlides/notesSlide519.xml"/><Relationship Id="rId1" Type="http://schemas.openxmlformats.org/officeDocument/2006/relationships/slideLayout" Target="../slideLayouts/slideLayout12.xml"/></Relationships>
</file>

<file path=ppt/slides/_rels/slide521.xml.rels><?xml version="1.0" encoding="UTF-8" standalone="yes"?>
<Relationships xmlns="http://schemas.openxmlformats.org/package/2006/relationships"><Relationship Id="rId2" Type="http://schemas.openxmlformats.org/officeDocument/2006/relationships/notesSlide" Target="../notesSlides/notesSlide520.xml"/><Relationship Id="rId1" Type="http://schemas.openxmlformats.org/officeDocument/2006/relationships/slideLayout" Target="../slideLayouts/slideLayout5.xml"/></Relationships>
</file>

<file path=ppt/slides/_rels/slide522.xml.rels><?xml version="1.0" encoding="UTF-8" standalone="yes"?>
<Relationships xmlns="http://schemas.openxmlformats.org/package/2006/relationships"><Relationship Id="rId2" Type="http://schemas.openxmlformats.org/officeDocument/2006/relationships/notesSlide" Target="../notesSlides/notesSlide521.xml"/><Relationship Id="rId1" Type="http://schemas.openxmlformats.org/officeDocument/2006/relationships/slideLayout" Target="../slideLayouts/slideLayout12.xml"/></Relationships>
</file>

<file path=ppt/slides/_rels/slide523.xml.rels><?xml version="1.0" encoding="UTF-8" standalone="yes"?>
<Relationships xmlns="http://schemas.openxmlformats.org/package/2006/relationships"><Relationship Id="rId2" Type="http://schemas.openxmlformats.org/officeDocument/2006/relationships/notesSlide" Target="../notesSlides/notesSlide522.xml"/><Relationship Id="rId1" Type="http://schemas.openxmlformats.org/officeDocument/2006/relationships/slideLayout" Target="../slideLayouts/slideLayout12.xml"/></Relationships>
</file>

<file path=ppt/slides/_rels/slide524.xml.rels><?xml version="1.0" encoding="UTF-8" standalone="yes"?>
<Relationships xmlns="http://schemas.openxmlformats.org/package/2006/relationships"><Relationship Id="rId2" Type="http://schemas.openxmlformats.org/officeDocument/2006/relationships/notesSlide" Target="../notesSlides/notesSlide523.xml"/><Relationship Id="rId1" Type="http://schemas.openxmlformats.org/officeDocument/2006/relationships/slideLayout" Target="../slideLayouts/slideLayout12.xml"/></Relationships>
</file>

<file path=ppt/slides/_rels/slide525.xml.rels><?xml version="1.0" encoding="UTF-8" standalone="yes"?>
<Relationships xmlns="http://schemas.openxmlformats.org/package/2006/relationships"><Relationship Id="rId2" Type="http://schemas.openxmlformats.org/officeDocument/2006/relationships/notesSlide" Target="../notesSlides/notesSlide524.xml"/><Relationship Id="rId1" Type="http://schemas.openxmlformats.org/officeDocument/2006/relationships/slideLayout" Target="../slideLayouts/slideLayout12.xml"/></Relationships>
</file>

<file path=ppt/slides/_rels/slide526.xml.rels><?xml version="1.0" encoding="UTF-8" standalone="yes"?>
<Relationships xmlns="http://schemas.openxmlformats.org/package/2006/relationships"><Relationship Id="rId2" Type="http://schemas.openxmlformats.org/officeDocument/2006/relationships/notesSlide" Target="../notesSlides/notesSlide525.xml"/><Relationship Id="rId1" Type="http://schemas.openxmlformats.org/officeDocument/2006/relationships/slideLayout" Target="../slideLayouts/slideLayout12.xml"/></Relationships>
</file>

<file path=ppt/slides/_rels/slide527.xml.rels><?xml version="1.0" encoding="UTF-8" standalone="yes"?>
<Relationships xmlns="http://schemas.openxmlformats.org/package/2006/relationships"><Relationship Id="rId2" Type="http://schemas.openxmlformats.org/officeDocument/2006/relationships/notesSlide" Target="../notesSlides/notesSlide526.xml"/><Relationship Id="rId1" Type="http://schemas.openxmlformats.org/officeDocument/2006/relationships/slideLayout" Target="../slideLayouts/slideLayout12.xml"/></Relationships>
</file>

<file path=ppt/slides/_rels/slide5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27.xml"/><Relationship Id="rId1" Type="http://schemas.openxmlformats.org/officeDocument/2006/relationships/slideLayout" Target="../slideLayouts/slideLayout12.xml"/></Relationships>
</file>

<file path=ppt/slides/_rels/slide5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28.xml"/><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2.xml"/><Relationship Id="rId1" Type="http://schemas.openxmlformats.org/officeDocument/2006/relationships/slideLayout" Target="../slideLayouts/slideLayout12.xml"/></Relationships>
</file>

<file path=ppt/slides/_rels/slide530.xml.rels><?xml version="1.0" encoding="UTF-8" standalone="yes"?>
<Relationships xmlns="http://schemas.openxmlformats.org/package/2006/relationships"><Relationship Id="rId2" Type="http://schemas.openxmlformats.org/officeDocument/2006/relationships/notesSlide" Target="../notesSlides/notesSlide529.xml"/><Relationship Id="rId1" Type="http://schemas.openxmlformats.org/officeDocument/2006/relationships/slideLayout" Target="../slideLayouts/slideLayout13.xml"/></Relationships>
</file>

<file path=ppt/slides/_rels/slide531.xml.rels><?xml version="1.0" encoding="UTF-8" standalone="yes"?>
<Relationships xmlns="http://schemas.openxmlformats.org/package/2006/relationships"><Relationship Id="rId2" Type="http://schemas.openxmlformats.org/officeDocument/2006/relationships/notesSlide" Target="../notesSlides/notesSlide530.xml"/><Relationship Id="rId1" Type="http://schemas.openxmlformats.org/officeDocument/2006/relationships/slideLayout" Target="../slideLayouts/slideLayout13.xml"/></Relationships>
</file>

<file path=ppt/slides/_rels/slide532.xml.rels><?xml version="1.0" encoding="UTF-8" standalone="yes"?>
<Relationships xmlns="http://schemas.openxmlformats.org/package/2006/relationships"><Relationship Id="rId2" Type="http://schemas.openxmlformats.org/officeDocument/2006/relationships/notesSlide" Target="../notesSlides/notesSlide531.xml"/><Relationship Id="rId1" Type="http://schemas.openxmlformats.org/officeDocument/2006/relationships/slideLayout" Target="../slideLayouts/slideLayout1.xml"/></Relationships>
</file>

<file path=ppt/slides/_rels/slide5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32.xml"/><Relationship Id="rId1" Type="http://schemas.openxmlformats.org/officeDocument/2006/relationships/slideLayout" Target="../slideLayouts/slideLayout12.xml"/></Relationships>
</file>

<file path=ppt/slides/_rels/slide53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533.xml"/><Relationship Id="rId1" Type="http://schemas.openxmlformats.org/officeDocument/2006/relationships/slideLayout" Target="../slideLayouts/slideLayout12.xml"/></Relationships>
</file>

<file path=ppt/slides/_rels/slide53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534.xml"/><Relationship Id="rId1" Type="http://schemas.openxmlformats.org/officeDocument/2006/relationships/slideLayout" Target="../slideLayouts/slideLayout12.xml"/></Relationships>
</file>

<file path=ppt/slides/_rels/slide536.xml.rels><?xml version="1.0" encoding="UTF-8" standalone="yes"?>
<Relationships xmlns="http://schemas.openxmlformats.org/package/2006/relationships"><Relationship Id="rId2" Type="http://schemas.openxmlformats.org/officeDocument/2006/relationships/notesSlide" Target="../notesSlides/notesSlide535.xml"/><Relationship Id="rId1" Type="http://schemas.openxmlformats.org/officeDocument/2006/relationships/slideLayout" Target="../slideLayouts/slideLayout12.xml"/></Relationships>
</file>

<file path=ppt/slides/_rels/slide53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36.xml"/><Relationship Id="rId1" Type="http://schemas.openxmlformats.org/officeDocument/2006/relationships/slideLayout" Target="../slideLayouts/slideLayout12.xml"/></Relationships>
</file>

<file path=ppt/slides/_rels/slide538.xml.rels><?xml version="1.0" encoding="UTF-8" standalone="yes"?>
<Relationships xmlns="http://schemas.openxmlformats.org/package/2006/relationships"><Relationship Id="rId2" Type="http://schemas.openxmlformats.org/officeDocument/2006/relationships/notesSlide" Target="../notesSlides/notesSlide537.xml"/><Relationship Id="rId1" Type="http://schemas.openxmlformats.org/officeDocument/2006/relationships/slideLayout" Target="../slideLayouts/slideLayout5.xml"/></Relationships>
</file>

<file path=ppt/slides/_rels/slide539.xml.rels><?xml version="1.0" encoding="UTF-8" standalone="yes"?>
<Relationships xmlns="http://schemas.openxmlformats.org/package/2006/relationships"><Relationship Id="rId2" Type="http://schemas.openxmlformats.org/officeDocument/2006/relationships/notesSlide" Target="../notesSlides/notesSlide538.xml"/><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3.xml"/></Relationships>
</file>

<file path=ppt/slides/_rels/slide54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539.xml"/><Relationship Id="rId1" Type="http://schemas.openxmlformats.org/officeDocument/2006/relationships/slideLayout" Target="../slideLayouts/slideLayout12.xml"/></Relationships>
</file>

<file path=ppt/slides/_rels/slide541.xml.rels><?xml version="1.0" encoding="UTF-8" standalone="yes"?>
<Relationships xmlns="http://schemas.openxmlformats.org/package/2006/relationships"><Relationship Id="rId2" Type="http://schemas.openxmlformats.org/officeDocument/2006/relationships/notesSlide" Target="../notesSlides/notesSlide540.xml"/><Relationship Id="rId1" Type="http://schemas.openxmlformats.org/officeDocument/2006/relationships/slideLayout" Target="../slideLayouts/slideLayout12.xml"/></Relationships>
</file>

<file path=ppt/slides/_rels/slide542.xml.rels><?xml version="1.0" encoding="UTF-8" standalone="yes"?>
<Relationships xmlns="http://schemas.openxmlformats.org/package/2006/relationships"><Relationship Id="rId2" Type="http://schemas.openxmlformats.org/officeDocument/2006/relationships/notesSlide" Target="../notesSlides/notesSlide541.xml"/><Relationship Id="rId1" Type="http://schemas.openxmlformats.org/officeDocument/2006/relationships/slideLayout" Target="../slideLayouts/slideLayout12.xml"/></Relationships>
</file>

<file path=ppt/slides/_rels/slide543.xml.rels><?xml version="1.0" encoding="UTF-8" standalone="yes"?>
<Relationships xmlns="http://schemas.openxmlformats.org/package/2006/relationships"><Relationship Id="rId2" Type="http://schemas.openxmlformats.org/officeDocument/2006/relationships/notesSlide" Target="../notesSlides/notesSlide542.xml"/><Relationship Id="rId1" Type="http://schemas.openxmlformats.org/officeDocument/2006/relationships/slideLayout" Target="../slideLayouts/slideLayout5.xml"/></Relationships>
</file>

<file path=ppt/slides/_rels/slide544.xml.rels><?xml version="1.0" encoding="UTF-8" standalone="yes"?>
<Relationships xmlns="http://schemas.openxmlformats.org/package/2006/relationships"><Relationship Id="rId2" Type="http://schemas.openxmlformats.org/officeDocument/2006/relationships/notesSlide" Target="../notesSlides/notesSlide543.xml"/><Relationship Id="rId1" Type="http://schemas.openxmlformats.org/officeDocument/2006/relationships/slideLayout" Target="../slideLayouts/slideLayout5.xml"/></Relationships>
</file>

<file path=ppt/slides/_rels/slide545.xml.rels><?xml version="1.0" encoding="UTF-8" standalone="yes"?>
<Relationships xmlns="http://schemas.openxmlformats.org/package/2006/relationships"><Relationship Id="rId2" Type="http://schemas.openxmlformats.org/officeDocument/2006/relationships/notesSlide" Target="../notesSlides/notesSlide544.xml"/><Relationship Id="rId1" Type="http://schemas.openxmlformats.org/officeDocument/2006/relationships/slideLayout" Target="../slideLayouts/slideLayout12.xml"/></Relationships>
</file>

<file path=ppt/slides/_rels/slide546.xml.rels><?xml version="1.0" encoding="UTF-8" standalone="yes"?>
<Relationships xmlns="http://schemas.openxmlformats.org/package/2006/relationships"><Relationship Id="rId2" Type="http://schemas.openxmlformats.org/officeDocument/2006/relationships/notesSlide" Target="../notesSlides/notesSlide545.xml"/><Relationship Id="rId1" Type="http://schemas.openxmlformats.org/officeDocument/2006/relationships/slideLayout" Target="../slideLayouts/slideLayout12.xml"/></Relationships>
</file>

<file path=ppt/slides/_rels/slide547.xml.rels><?xml version="1.0" encoding="UTF-8" standalone="yes"?>
<Relationships xmlns="http://schemas.openxmlformats.org/package/2006/relationships"><Relationship Id="rId2" Type="http://schemas.openxmlformats.org/officeDocument/2006/relationships/notesSlide" Target="../notesSlides/notesSlide546.xml"/><Relationship Id="rId1" Type="http://schemas.openxmlformats.org/officeDocument/2006/relationships/slideLayout" Target="../slideLayouts/slideLayout12.xml"/></Relationships>
</file>

<file path=ppt/slides/_rels/slide548.xml.rels><?xml version="1.0" encoding="UTF-8" standalone="yes"?>
<Relationships xmlns="http://schemas.openxmlformats.org/package/2006/relationships"><Relationship Id="rId2" Type="http://schemas.openxmlformats.org/officeDocument/2006/relationships/notesSlide" Target="../notesSlides/notesSlide547.xml"/><Relationship Id="rId1" Type="http://schemas.openxmlformats.org/officeDocument/2006/relationships/slideLayout" Target="../slideLayouts/slideLayout12.xml"/></Relationships>
</file>

<file path=ppt/slides/_rels/slide549.xml.rels><?xml version="1.0" encoding="UTF-8" standalone="yes"?>
<Relationships xmlns="http://schemas.openxmlformats.org/package/2006/relationships"><Relationship Id="rId2" Type="http://schemas.openxmlformats.org/officeDocument/2006/relationships/notesSlide" Target="../notesSlides/notesSlide548.xml"/><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3.xml"/></Relationships>
</file>

<file path=ppt/slides/_rels/slide550.xml.rels><?xml version="1.0" encoding="UTF-8" standalone="yes"?>
<Relationships xmlns="http://schemas.openxmlformats.org/package/2006/relationships"><Relationship Id="rId2" Type="http://schemas.openxmlformats.org/officeDocument/2006/relationships/notesSlide" Target="../notesSlides/notesSlide549.xml"/><Relationship Id="rId1" Type="http://schemas.openxmlformats.org/officeDocument/2006/relationships/slideLayout" Target="../slideLayouts/slideLayout12.xml"/></Relationships>
</file>

<file path=ppt/slides/_rels/slide551.xml.rels><?xml version="1.0" encoding="UTF-8" standalone="yes"?>
<Relationships xmlns="http://schemas.openxmlformats.org/package/2006/relationships"><Relationship Id="rId2" Type="http://schemas.openxmlformats.org/officeDocument/2006/relationships/notesSlide" Target="../notesSlides/notesSlide550.xml"/><Relationship Id="rId1" Type="http://schemas.openxmlformats.org/officeDocument/2006/relationships/slideLayout" Target="../slideLayouts/slideLayout12.xml"/></Relationships>
</file>

<file path=ppt/slides/_rels/slide552.xml.rels><?xml version="1.0" encoding="UTF-8" standalone="yes"?>
<Relationships xmlns="http://schemas.openxmlformats.org/package/2006/relationships"><Relationship Id="rId2" Type="http://schemas.openxmlformats.org/officeDocument/2006/relationships/notesSlide" Target="../notesSlides/notesSlide551.xml"/><Relationship Id="rId1" Type="http://schemas.openxmlformats.org/officeDocument/2006/relationships/slideLayout" Target="../slideLayouts/slideLayout12.xml"/></Relationships>
</file>

<file path=ppt/slides/_rels/slide553.xml.rels><?xml version="1.0" encoding="UTF-8" standalone="yes"?>
<Relationships xmlns="http://schemas.openxmlformats.org/package/2006/relationships"><Relationship Id="rId2" Type="http://schemas.openxmlformats.org/officeDocument/2006/relationships/notesSlide" Target="../notesSlides/notesSlide552.xml"/><Relationship Id="rId1" Type="http://schemas.openxmlformats.org/officeDocument/2006/relationships/slideLayout" Target="../slideLayouts/slideLayout12.xml"/></Relationships>
</file>

<file path=ppt/slides/_rels/slide55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53.xml"/><Relationship Id="rId1" Type="http://schemas.openxmlformats.org/officeDocument/2006/relationships/slideLayout" Target="../slideLayouts/slideLayout12.xml"/></Relationships>
</file>

<file path=ppt/slides/_rels/slide55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54.xml"/><Relationship Id="rId1" Type="http://schemas.openxmlformats.org/officeDocument/2006/relationships/slideLayout" Target="../slideLayouts/slideLayout12.xml"/></Relationships>
</file>

<file path=ppt/slides/_rels/slide556.xml.rels><?xml version="1.0" encoding="UTF-8" standalone="yes"?>
<Relationships xmlns="http://schemas.openxmlformats.org/package/2006/relationships"><Relationship Id="rId2" Type="http://schemas.openxmlformats.org/officeDocument/2006/relationships/notesSlide" Target="../notesSlides/notesSlide555.xml"/><Relationship Id="rId1" Type="http://schemas.openxmlformats.org/officeDocument/2006/relationships/slideLayout" Target="../slideLayouts/slideLayout13.xml"/></Relationships>
</file>

<file path=ppt/slides/_rels/slide557.xml.rels><?xml version="1.0" encoding="UTF-8" standalone="yes"?>
<Relationships xmlns="http://schemas.openxmlformats.org/package/2006/relationships"><Relationship Id="rId2" Type="http://schemas.openxmlformats.org/officeDocument/2006/relationships/notesSlide" Target="../notesSlides/notesSlide556.xml"/><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7.xml"/><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2.xml"/><Relationship Id="rId1" Type="http://schemas.openxmlformats.org/officeDocument/2006/relationships/tags" Target="../tags/tag5.xml"/></Relationships>
</file>

<file path=ppt/slides/_rels/slide6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9.xml"/><Relationship Id="rId1" Type="http://schemas.openxmlformats.org/officeDocument/2006/relationships/slideLayout" Target="../slideLayouts/slideLayout12.xml"/><Relationship Id="rId5" Type="http://schemas.openxmlformats.org/officeDocument/2006/relationships/image" Target="../media/image35.png"/><Relationship Id="rId4" Type="http://schemas.openxmlformats.org/officeDocument/2006/relationships/image" Target="../media/image34.png"/></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7.xml"/><Relationship Id="rId1" Type="http://schemas.openxmlformats.org/officeDocument/2006/relationships/slideLayout" Target="../slideLayouts/slideLayout12.xml"/><Relationship Id="rId4" Type="http://schemas.openxmlformats.org/officeDocument/2006/relationships/image" Target="../media/image37.png"/></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2.xml"/><Relationship Id="rId1" Type="http://schemas.openxmlformats.org/officeDocument/2006/relationships/tags" Target="../tags/tag6.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5.xml"/></Relationships>
</file>

<file path=ppt/slides/_rels/slide76.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4.png"/><Relationship Id="rId7" Type="http://schemas.openxmlformats.org/officeDocument/2006/relationships/image" Target="../media/image41.png"/><Relationship Id="rId2" Type="http://schemas.openxmlformats.org/officeDocument/2006/relationships/notesSlide" Target="../notesSlides/notesSlide75.xml"/><Relationship Id="rId1" Type="http://schemas.openxmlformats.org/officeDocument/2006/relationships/slideLayout" Target="../slideLayouts/slideLayout1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 Id="rId9" Type="http://schemas.openxmlformats.org/officeDocument/2006/relationships/image" Target="../media/image43.png"/></Relationships>
</file>

<file path=ppt/slides/_rels/slide7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6.xml"/><Relationship Id="rId1" Type="http://schemas.openxmlformats.org/officeDocument/2006/relationships/slideLayout" Target="../slideLayouts/slideLayout12.xml"/></Relationships>
</file>

<file path=ppt/slides/_rels/slide7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77.xml"/><Relationship Id="rId1" Type="http://schemas.openxmlformats.org/officeDocument/2006/relationships/slideLayout" Target="../slideLayouts/slideLayout1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5.xml"/><Relationship Id="rId1" Type="http://schemas.openxmlformats.org/officeDocument/2006/relationships/tags" Target="../tags/tag7.xml"/><Relationship Id="rId4" Type="http://schemas.openxmlformats.org/officeDocument/2006/relationships/image" Target="../media/image3.pn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3.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1.xml"/><Relationship Id="rId1" Type="http://schemas.openxmlformats.org/officeDocument/2006/relationships/slideLayout" Target="../slideLayouts/slideLayout1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5.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1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1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1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1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5.xml"/><Relationship Id="rId1" Type="http://schemas.openxmlformats.org/officeDocument/2006/relationships/tags" Target="../tags/tag8.xml"/><Relationship Id="rId5" Type="http://schemas.openxmlformats.org/officeDocument/2006/relationships/image" Target="../media/image5.jpeg"/><Relationship Id="rId4" Type="http://schemas.openxmlformats.org/officeDocument/2006/relationships/image" Target="../media/image4.pn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1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1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1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1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1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1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1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1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1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1"/>
          <p:cNvSpPr>
            <a:spLocks noGrp="1" noChangeArrowheads="1"/>
          </p:cNvSpPr>
          <p:nvPr>
            <p:ph type="ctrTitle"/>
          </p:nvPr>
        </p:nvSpPr>
        <p:spPr/>
        <p:txBody>
          <a:bodyPr/>
          <a:lstStyle/>
          <a:p>
            <a:endParaRPr lang="en-US" altLang="" dirty="0"/>
          </a:p>
        </p:txBody>
      </p:sp>
      <p:sp>
        <p:nvSpPr>
          <p:cNvPr id="3075" name="Subtitle 4" hidden="1"/>
          <p:cNvSpPr>
            <a:spLocks noGrp="1"/>
          </p:cNvSpPr>
          <p:nvPr>
            <p:ph type="subTitle" idx="1"/>
          </p:nvPr>
        </p:nvSpPr>
        <p:spPr>
          <a:xfrm>
            <a:off x="927100" y="4419600"/>
            <a:ext cx="7302500" cy="363538"/>
          </a:xfrm>
        </p:spPr>
        <p:txBody>
          <a:bodyPr/>
          <a:lstStyle/>
          <a:p>
            <a:endParaRPr lang="" altLang=""/>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9144000" cy="6964680"/>
          </a:xfrm>
          <a:prstGeom prst="rect">
            <a:avLst/>
          </a:prstGeom>
        </p:spPr>
      </p:pic>
      <p:sp>
        <p:nvSpPr>
          <p:cNvPr id="4" name="Rectangle 3"/>
          <p:cNvSpPr/>
          <p:nvPr/>
        </p:nvSpPr>
        <p:spPr>
          <a:xfrm>
            <a:off x="407313" y="206164"/>
            <a:ext cx="8736687" cy="1015663"/>
          </a:xfrm>
          <a:prstGeom prst="rect">
            <a:avLst/>
          </a:prstGeom>
        </p:spPr>
        <p:txBody>
          <a:bodyPr wrap="none">
            <a:spAutoFit/>
          </a:bodyPr>
          <a:lstStyle/>
          <a:p>
            <a:r>
              <a:rPr lang="en-US" sz="6000" dirty="0" smtClean="0">
                <a:solidFill>
                  <a:schemeClr val="bg1"/>
                </a:solidFill>
              </a:rPr>
              <a:t>Java SE 8 Programming </a:t>
            </a:r>
            <a:endParaRPr lang="en-US" sz="6000" dirty="0">
              <a:solidFill>
                <a:schemeClr val="bg1"/>
              </a:solidFill>
            </a:endParaRPr>
          </a:p>
        </p:txBody>
      </p:sp>
    </p:spTree>
    <p:custDataLst>
      <p:tags r:id="rId1"/>
    </p:custDataLst>
    <p:extLst>
      <p:ext uri="{BB962C8B-B14F-4D97-AF65-F5344CB8AC3E}">
        <p14:creationId xmlns:p14="http://schemas.microsoft.com/office/powerpoint/2010/main" val="3903661026"/>
      </p:ext>
    </p:extLst>
  </p:cSld>
  <p:clrMapOvr>
    <a:masterClrMapping/>
  </p:clrMapOv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a:xfrm>
            <a:off x="235500" y="127131"/>
            <a:ext cx="8520600" cy="763500"/>
          </a:xfrm>
        </p:spPr>
        <p:txBody>
          <a:bodyPr/>
          <a:lstStyle/>
          <a:p>
            <a:pPr eaLnBrk="1" hangingPunct="1"/>
            <a:r>
              <a:rPr lang="en-US" altLang="" dirty="0"/>
              <a:t>Java Technology Product Groups</a:t>
            </a:r>
          </a:p>
        </p:txBody>
      </p:sp>
      <p:pic>
        <p:nvPicPr>
          <p:cNvPr id="12291" name="Picture 34" descr="JavaPlatformGroup.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38552" y="2162925"/>
            <a:ext cx="8050128" cy="4777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2" name="Rectangle 3"/>
          <p:cNvSpPr>
            <a:spLocks noChangeArrowheads="1"/>
          </p:cNvSpPr>
          <p:nvPr/>
        </p:nvSpPr>
        <p:spPr bwMode="auto">
          <a:xfrm>
            <a:off x="2000250" y="1018425"/>
            <a:ext cx="5257800" cy="990600"/>
          </a:xfrm>
          <a:prstGeom prst="rect">
            <a:avLst/>
          </a:prstGeom>
          <a:solidFill>
            <a:schemeClr val="bg1"/>
          </a:solidFill>
          <a:ln>
            <a:noFill/>
          </a:ln>
          <a:extLst>
            <a:ext uri="{91240B29-F687-4F45-9708-019B960494DF}">
              <a14:hiddenLine xmlns:a14="http://schemas.microsoft.com/office/drawing/2010/main" w="28575" algn="ctr">
                <a:solidFill>
                  <a:srgbClr val="000000"/>
                </a:solidFill>
                <a:round/>
                <a:headEnd type="none" w="sm" len="sm"/>
                <a:tailEnd type="none" w="sm" len="sm"/>
              </a14:hiddenLine>
            </a:ext>
          </a:extLst>
        </p:spPr>
        <p:txBody>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 altLang=""/>
          </a:p>
        </p:txBody>
      </p:sp>
      <p:pic>
        <p:nvPicPr>
          <p:cNvPr id="12293" name="Picture 4" descr="compu031.gif"/>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514600" y="1162050"/>
            <a:ext cx="1001713" cy="1085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4" name="Picture 5" descr="elect023.gif"/>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6400800" y="1423988"/>
            <a:ext cx="314325" cy="60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5" name="Picture 7" descr="mobile_num.gif"/>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553200" y="1371600"/>
            <a:ext cx="704850"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6" name="Picture 8" descr="embeded.gif"/>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3886200" y="1651000"/>
            <a:ext cx="752475"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7" name="Picture 10" descr="DVD-player2.gif"/>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5000625" y="1603375"/>
            <a:ext cx="1019175"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8" name="Picture 6" descr="elect046.gif"/>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5105400" y="1066800"/>
            <a:ext cx="676275"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p:nvSpPr>
        <p:spPr>
          <a:xfrm>
            <a:off x="8685581" y="6533119"/>
            <a:ext cx="383438" cy="307777"/>
          </a:xfrm>
          <a:prstGeom prst="rect">
            <a:avLst/>
          </a:prstGeom>
        </p:spPr>
        <p:txBody>
          <a:bodyPr wrap="none">
            <a:spAutoFit/>
          </a:bodyPr>
          <a:lstStyle/>
          <a:p>
            <a:r>
              <a:rPr lang="en-US" dirty="0" smtClean="0"/>
              <a:t>10</a:t>
            </a:r>
            <a:endParaRPr lang="en-US" dirty="0"/>
          </a:p>
        </p:txBody>
      </p:sp>
    </p:spTree>
    <p:custDataLst>
      <p:tags r:id="rId1"/>
    </p:custDataLst>
    <p:extLst>
      <p:ext uri="{BB962C8B-B14F-4D97-AF65-F5344CB8AC3E}">
        <p14:creationId xmlns:p14="http://schemas.microsoft.com/office/powerpoint/2010/main" val="207132955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910"/>
        <p:cNvGrpSpPr/>
        <p:nvPr/>
      </p:nvGrpSpPr>
      <p:grpSpPr>
        <a:xfrm>
          <a:off x="0" y="0"/>
          <a:ext cx="0" cy="0"/>
          <a:chOff x="0" y="0"/>
          <a:chExt cx="0" cy="0"/>
        </a:xfrm>
      </p:grpSpPr>
      <p:sp>
        <p:nvSpPr>
          <p:cNvPr id="911" name="Google Shape;911;p96"/>
          <p:cNvSpPr txBox="1"/>
          <p:nvPr/>
        </p:nvSpPr>
        <p:spPr>
          <a:xfrm>
            <a:off x="609600" y="2036762"/>
            <a:ext cx="7924800" cy="2992500"/>
          </a:xfrm>
          <a:prstGeom prst="rect">
            <a:avLst/>
          </a:prstGeom>
          <a:solidFill>
            <a:srgbClr val="DDDDDD"/>
          </a:solid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912" name="Google Shape;912;p96"/>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Methods Using Variable Arguments</a:t>
            </a:r>
            <a:endParaRPr/>
          </a:p>
        </p:txBody>
      </p:sp>
      <p:sp>
        <p:nvSpPr>
          <p:cNvPr id="913" name="Google Shape;913;p96"/>
          <p:cNvSpPr txBox="1">
            <a:spLocks noGrp="1"/>
          </p:cNvSpPr>
          <p:nvPr>
            <p:ph type="body" idx="1"/>
          </p:nvPr>
        </p:nvSpPr>
        <p:spPr>
          <a:xfrm>
            <a:off x="609600" y="1295400"/>
            <a:ext cx="7918500" cy="1751100"/>
          </a:xfrm>
          <a:prstGeom prst="rect">
            <a:avLst/>
          </a:prstGeom>
          <a:noFill/>
          <a:ln>
            <a:noFill/>
          </a:ln>
        </p:spPr>
        <p:txBody>
          <a:bodyPr spcFirstLastPara="1" wrap="square" lIns="12700" tIns="12700" rIns="12700" bIns="12700" anchor="t" anchorCtr="0">
            <a:noAutofit/>
          </a:bodyPr>
          <a:lstStyle/>
          <a:p>
            <a:pPr marL="574675" marR="0" lvl="1" indent="-460375" algn="l" rtl="0">
              <a:lnSpc>
                <a:spcPct val="100000"/>
              </a:lnSpc>
              <a:spcBef>
                <a:spcPts val="0"/>
              </a:spcBef>
              <a:spcAft>
                <a:spcPts val="0"/>
              </a:spcAft>
              <a:buClr>
                <a:srgbClr val="FF0000"/>
              </a:buClr>
              <a:buSzPts val="2200"/>
              <a:buFont typeface="Arial"/>
              <a:buChar char="•"/>
            </a:pPr>
            <a:r>
              <a:rPr lang="en-US" sz="2200" b="0" i="0" u="none" strike="noStrike" cap="none" dirty="0">
                <a:solidFill>
                  <a:schemeClr val="dk1"/>
                </a:solidFill>
                <a:latin typeface="Arial"/>
                <a:ea typeface="Arial"/>
                <a:cs typeface="Arial"/>
                <a:sym typeface="Arial"/>
              </a:rPr>
              <a:t>Java provides a feature called </a:t>
            </a:r>
            <a:r>
              <a:rPr lang="en-US" sz="2200" b="0" i="1" u="none" strike="noStrike" cap="none" dirty="0" err="1">
                <a:solidFill>
                  <a:schemeClr val="dk1"/>
                </a:solidFill>
                <a:latin typeface="Arial"/>
                <a:ea typeface="Arial"/>
                <a:cs typeface="Arial"/>
                <a:sym typeface="Arial"/>
              </a:rPr>
              <a:t>varargs</a:t>
            </a:r>
            <a:r>
              <a:rPr lang="en-US" sz="2200" b="0" i="0" u="none" strike="noStrike" cap="none" dirty="0">
                <a:solidFill>
                  <a:schemeClr val="dk1"/>
                </a:solidFill>
                <a:latin typeface="Arial"/>
                <a:ea typeface="Arial"/>
                <a:cs typeface="Arial"/>
                <a:sym typeface="Arial"/>
              </a:rPr>
              <a:t> or </a:t>
            </a:r>
            <a:r>
              <a:rPr lang="en-US" sz="2200" b="0" i="1" u="none" strike="noStrike" cap="none" dirty="0">
                <a:solidFill>
                  <a:schemeClr val="dk1"/>
                </a:solidFill>
                <a:latin typeface="Arial"/>
                <a:ea typeface="Arial"/>
                <a:cs typeface="Arial"/>
                <a:sym typeface="Arial"/>
              </a:rPr>
              <a:t>variable arguments</a:t>
            </a:r>
            <a:r>
              <a:rPr lang="en-US" sz="2200" b="0" i="0" u="none" strike="noStrike" cap="none" dirty="0">
                <a:solidFill>
                  <a:schemeClr val="dk1"/>
                </a:solidFill>
                <a:latin typeface="Arial"/>
                <a:ea typeface="Arial"/>
                <a:cs typeface="Arial"/>
                <a:sym typeface="Arial"/>
              </a:rPr>
              <a:t>.</a:t>
            </a:r>
            <a:endParaRPr dirty="0"/>
          </a:p>
          <a:p>
            <a:pPr marL="574675" marR="0" lvl="1" indent="-441325" algn="l" rtl="0">
              <a:lnSpc>
                <a:spcPct val="100000"/>
              </a:lnSpc>
              <a:spcBef>
                <a:spcPts val="60"/>
              </a:spcBef>
              <a:spcAft>
                <a:spcPts val="0"/>
              </a:spcAft>
              <a:buClr>
                <a:srgbClr val="FF0000"/>
              </a:buClr>
              <a:buSzPts val="300"/>
              <a:buFont typeface="Arial"/>
              <a:buNone/>
            </a:pPr>
            <a:endParaRPr sz="300" b="0" i="0" u="none" strike="noStrike" cap="none" dirty="0">
              <a:solidFill>
                <a:schemeClr val="dk1"/>
              </a:solidFill>
              <a:latin typeface="Arial"/>
              <a:ea typeface="Arial"/>
              <a:cs typeface="Arial"/>
              <a:sym typeface="Arial"/>
            </a:endParaRPr>
          </a:p>
          <a:p>
            <a:pPr marL="15875" marR="0" lvl="0" indent="-7937" algn="l" rtl="0">
              <a:lnSpc>
                <a:spcPct val="100000"/>
              </a:lnSpc>
              <a:spcBef>
                <a:spcPts val="360"/>
              </a:spcBef>
              <a:spcAft>
                <a:spcPts val="0"/>
              </a:spcAft>
              <a:buClr>
                <a:srgbClr val="000000"/>
              </a:buClr>
              <a:buSzPts val="200"/>
              <a:buFont typeface="Courier New"/>
              <a:buAutoNum type="arabicPlain"/>
            </a:pPr>
            <a:r>
              <a:rPr lang="en-US" sz="1800" b="0" i="0" u="none" dirty="0">
                <a:solidFill>
                  <a:schemeClr val="dk1"/>
                </a:solidFill>
                <a:latin typeface="Courier New"/>
                <a:ea typeface="Courier New"/>
                <a:cs typeface="Courier New"/>
                <a:sym typeface="Courier New"/>
              </a:rPr>
              <a:t> public class Statistics {</a:t>
            </a:r>
            <a:endParaRPr dirty="0"/>
          </a:p>
          <a:p>
            <a:pPr marL="15875" marR="0" lvl="0" indent="-7937" algn="l" rtl="0">
              <a:lnSpc>
                <a:spcPct val="100000"/>
              </a:lnSpc>
              <a:spcBef>
                <a:spcPts val="360"/>
              </a:spcBef>
              <a:spcAft>
                <a:spcPts val="0"/>
              </a:spcAft>
              <a:buClr>
                <a:srgbClr val="000000"/>
              </a:buClr>
              <a:buSzPts val="200"/>
              <a:buFont typeface="Courier New"/>
              <a:buAutoNum type="arabicPlain"/>
            </a:pPr>
            <a:r>
              <a:rPr lang="en-US" sz="1800" b="0" i="0" u="none" dirty="0">
                <a:solidFill>
                  <a:schemeClr val="dk1"/>
                </a:solidFill>
                <a:latin typeface="Courier New"/>
                <a:ea typeface="Courier New"/>
                <a:cs typeface="Courier New"/>
                <a:sym typeface="Courier New"/>
              </a:rPr>
              <a:t>     </a:t>
            </a:r>
            <a:r>
              <a:rPr lang="en-US" sz="1800" b="1" i="0" u="none" dirty="0">
                <a:solidFill>
                  <a:schemeClr val="dk1"/>
                </a:solidFill>
                <a:latin typeface="Courier New"/>
                <a:ea typeface="Courier New"/>
                <a:cs typeface="Courier New"/>
                <a:sym typeface="Courier New"/>
              </a:rPr>
              <a:t>public float average(int... </a:t>
            </a:r>
            <a:r>
              <a:rPr lang="en-US" sz="1800" b="1" i="0" u="none" dirty="0" err="1">
                <a:solidFill>
                  <a:schemeClr val="dk1"/>
                </a:solidFill>
                <a:latin typeface="Courier New"/>
                <a:ea typeface="Courier New"/>
                <a:cs typeface="Courier New"/>
                <a:sym typeface="Courier New"/>
              </a:rPr>
              <a:t>nums</a:t>
            </a:r>
            <a:r>
              <a:rPr lang="en-US" sz="1800" b="1" i="0" u="none" dirty="0">
                <a:solidFill>
                  <a:schemeClr val="dk1"/>
                </a:solidFill>
                <a:latin typeface="Courier New"/>
                <a:ea typeface="Courier New"/>
                <a:cs typeface="Courier New"/>
                <a:sym typeface="Courier New"/>
              </a:rPr>
              <a:t>) </a:t>
            </a:r>
            <a:r>
              <a:rPr lang="en-US" sz="1800" b="0" i="0" u="none" dirty="0">
                <a:solidFill>
                  <a:schemeClr val="dk1"/>
                </a:solidFill>
                <a:latin typeface="Courier New"/>
                <a:ea typeface="Courier New"/>
                <a:cs typeface="Courier New"/>
                <a:sym typeface="Courier New"/>
              </a:rPr>
              <a:t>{</a:t>
            </a:r>
            <a:endParaRPr dirty="0"/>
          </a:p>
          <a:p>
            <a:pPr marL="15875" marR="0" lvl="0" indent="-7937" algn="l" rtl="0">
              <a:lnSpc>
                <a:spcPct val="100000"/>
              </a:lnSpc>
              <a:spcBef>
                <a:spcPts val="360"/>
              </a:spcBef>
              <a:spcAft>
                <a:spcPts val="0"/>
              </a:spcAft>
              <a:buClr>
                <a:srgbClr val="000000"/>
              </a:buClr>
              <a:buSzPts val="200"/>
              <a:buFont typeface="Courier New"/>
              <a:buAutoNum type="arabicPlain"/>
            </a:pPr>
            <a:r>
              <a:rPr lang="en-US" sz="1800" b="0" i="0" u="none" dirty="0">
                <a:solidFill>
                  <a:schemeClr val="dk1"/>
                </a:solidFill>
                <a:latin typeface="Courier New"/>
                <a:ea typeface="Courier New"/>
                <a:cs typeface="Courier New"/>
                <a:sym typeface="Courier New"/>
              </a:rPr>
              <a:t>         </a:t>
            </a:r>
            <a:r>
              <a:rPr lang="en-US" sz="1800" b="0" i="0" u="none" dirty="0" err="1">
                <a:solidFill>
                  <a:schemeClr val="dk1"/>
                </a:solidFill>
                <a:latin typeface="Courier New"/>
                <a:ea typeface="Courier New"/>
                <a:cs typeface="Courier New"/>
                <a:sym typeface="Courier New"/>
              </a:rPr>
              <a:t>int</a:t>
            </a:r>
            <a:r>
              <a:rPr lang="en-US" sz="1800" b="0" i="0" u="none" dirty="0">
                <a:solidFill>
                  <a:schemeClr val="dk1"/>
                </a:solidFill>
                <a:latin typeface="Courier New"/>
                <a:ea typeface="Courier New"/>
                <a:cs typeface="Courier New"/>
                <a:sym typeface="Courier New"/>
              </a:rPr>
              <a:t> sum = 0;</a:t>
            </a:r>
            <a:endParaRPr dirty="0"/>
          </a:p>
          <a:p>
            <a:pPr marL="15875" marR="0" lvl="0" indent="-7937" algn="l" rtl="0">
              <a:lnSpc>
                <a:spcPct val="100000"/>
              </a:lnSpc>
              <a:spcBef>
                <a:spcPts val="360"/>
              </a:spcBef>
              <a:spcAft>
                <a:spcPts val="0"/>
              </a:spcAft>
              <a:buClr>
                <a:srgbClr val="000000"/>
              </a:buClr>
              <a:buSzPts val="200"/>
              <a:buFont typeface="Courier New"/>
              <a:buAutoNum type="arabicPlain"/>
            </a:pPr>
            <a:r>
              <a:rPr lang="en-US" sz="1800" b="0" i="0" u="none" dirty="0">
                <a:solidFill>
                  <a:schemeClr val="dk1"/>
                </a:solidFill>
                <a:latin typeface="Courier New"/>
                <a:ea typeface="Courier New"/>
                <a:cs typeface="Courier New"/>
                <a:sym typeface="Courier New"/>
              </a:rPr>
              <a:t>         for (</a:t>
            </a:r>
            <a:r>
              <a:rPr lang="en-US" sz="1800" b="0" i="0" u="none" dirty="0" err="1">
                <a:solidFill>
                  <a:schemeClr val="dk1"/>
                </a:solidFill>
                <a:latin typeface="Courier New"/>
                <a:ea typeface="Courier New"/>
                <a:cs typeface="Courier New"/>
                <a:sym typeface="Courier New"/>
              </a:rPr>
              <a:t>int</a:t>
            </a:r>
            <a:r>
              <a:rPr lang="en-US" sz="1800" b="0" i="0" u="none" dirty="0">
                <a:solidFill>
                  <a:schemeClr val="dk1"/>
                </a:solidFill>
                <a:latin typeface="Courier New"/>
                <a:ea typeface="Courier New"/>
                <a:cs typeface="Courier New"/>
                <a:sym typeface="Courier New"/>
              </a:rPr>
              <a:t> x : </a:t>
            </a:r>
            <a:r>
              <a:rPr lang="en-US" sz="1800" b="0" i="0" u="none" dirty="0" err="1">
                <a:solidFill>
                  <a:schemeClr val="dk1"/>
                </a:solidFill>
                <a:latin typeface="Courier New"/>
                <a:ea typeface="Courier New"/>
                <a:cs typeface="Courier New"/>
                <a:sym typeface="Courier New"/>
              </a:rPr>
              <a:t>nums</a:t>
            </a:r>
            <a:r>
              <a:rPr lang="en-US" sz="1800" b="0" i="0" u="none" dirty="0">
                <a:solidFill>
                  <a:schemeClr val="dk1"/>
                </a:solidFill>
                <a:latin typeface="Courier New"/>
                <a:ea typeface="Courier New"/>
                <a:cs typeface="Courier New"/>
                <a:sym typeface="Courier New"/>
              </a:rPr>
              <a:t>) {  // iterate </a:t>
            </a:r>
            <a:r>
              <a:rPr lang="en-US" sz="1800" b="0" i="0" u="none" dirty="0" err="1">
                <a:solidFill>
                  <a:schemeClr val="dk1"/>
                </a:solidFill>
                <a:latin typeface="Courier New"/>
                <a:ea typeface="Courier New"/>
                <a:cs typeface="Courier New"/>
                <a:sym typeface="Courier New"/>
              </a:rPr>
              <a:t>int</a:t>
            </a:r>
            <a:r>
              <a:rPr lang="en-US" sz="1800" b="0" i="0" u="none" dirty="0">
                <a:solidFill>
                  <a:schemeClr val="dk1"/>
                </a:solidFill>
                <a:latin typeface="Courier New"/>
                <a:ea typeface="Courier New"/>
                <a:cs typeface="Courier New"/>
                <a:sym typeface="Courier New"/>
              </a:rPr>
              <a:t> array </a:t>
            </a:r>
            <a:r>
              <a:rPr lang="en-US" sz="1800" b="0" i="0" u="none" dirty="0" err="1">
                <a:solidFill>
                  <a:schemeClr val="dk1"/>
                </a:solidFill>
                <a:latin typeface="Courier New"/>
                <a:ea typeface="Courier New"/>
                <a:cs typeface="Courier New"/>
                <a:sym typeface="Courier New"/>
              </a:rPr>
              <a:t>nums</a:t>
            </a:r>
            <a:endParaRPr dirty="0"/>
          </a:p>
          <a:p>
            <a:pPr marL="15875" marR="0" lvl="0" indent="-7937" algn="l" rtl="0">
              <a:lnSpc>
                <a:spcPct val="100000"/>
              </a:lnSpc>
              <a:spcBef>
                <a:spcPts val="360"/>
              </a:spcBef>
              <a:spcAft>
                <a:spcPts val="0"/>
              </a:spcAft>
              <a:buClr>
                <a:srgbClr val="000000"/>
              </a:buClr>
              <a:buSzPts val="200"/>
              <a:buFont typeface="Courier New"/>
              <a:buAutoNum type="arabicPlain"/>
            </a:pPr>
            <a:r>
              <a:rPr lang="en-US" sz="1800" b="0" i="0" u="none" dirty="0">
                <a:solidFill>
                  <a:schemeClr val="dk1"/>
                </a:solidFill>
                <a:latin typeface="Courier New"/>
                <a:ea typeface="Courier New"/>
                <a:cs typeface="Courier New"/>
                <a:sym typeface="Courier New"/>
              </a:rPr>
              <a:t>             sum += x;</a:t>
            </a:r>
            <a:endParaRPr dirty="0"/>
          </a:p>
          <a:p>
            <a:pPr marL="15875" marR="0" lvl="0" indent="-7937" algn="l" rtl="0">
              <a:lnSpc>
                <a:spcPct val="100000"/>
              </a:lnSpc>
              <a:spcBef>
                <a:spcPts val="360"/>
              </a:spcBef>
              <a:spcAft>
                <a:spcPts val="0"/>
              </a:spcAft>
              <a:buClr>
                <a:srgbClr val="000000"/>
              </a:buClr>
              <a:buSzPts val="200"/>
              <a:buFont typeface="Courier New"/>
              <a:buAutoNum type="arabicPlain"/>
            </a:pPr>
            <a:r>
              <a:rPr lang="en-US" sz="1800" b="0" i="0" u="none" dirty="0">
                <a:solidFill>
                  <a:schemeClr val="dk1"/>
                </a:solidFill>
                <a:latin typeface="Courier New"/>
                <a:ea typeface="Courier New"/>
                <a:cs typeface="Courier New"/>
                <a:sym typeface="Courier New"/>
              </a:rPr>
              <a:t>         }</a:t>
            </a:r>
            <a:endParaRPr dirty="0"/>
          </a:p>
          <a:p>
            <a:pPr marL="15875" marR="0" lvl="0" indent="-7937" algn="l" rtl="0">
              <a:lnSpc>
                <a:spcPct val="100000"/>
              </a:lnSpc>
              <a:spcBef>
                <a:spcPts val="360"/>
              </a:spcBef>
              <a:spcAft>
                <a:spcPts val="0"/>
              </a:spcAft>
              <a:buClr>
                <a:srgbClr val="000000"/>
              </a:buClr>
              <a:buSzPts val="200"/>
              <a:buFont typeface="Courier New"/>
              <a:buAutoNum type="arabicPlain"/>
            </a:pPr>
            <a:r>
              <a:rPr lang="en-US" sz="1800" b="0" i="0" u="none" dirty="0">
                <a:solidFill>
                  <a:schemeClr val="dk1"/>
                </a:solidFill>
                <a:latin typeface="Courier New"/>
                <a:ea typeface="Courier New"/>
                <a:cs typeface="Courier New"/>
                <a:sym typeface="Courier New"/>
              </a:rPr>
              <a:t>         return ((float) sum / </a:t>
            </a:r>
            <a:r>
              <a:rPr lang="en-US" sz="1800" b="0" i="0" u="none" dirty="0" err="1">
                <a:solidFill>
                  <a:schemeClr val="dk1"/>
                </a:solidFill>
                <a:latin typeface="Courier New"/>
                <a:ea typeface="Courier New"/>
                <a:cs typeface="Courier New"/>
                <a:sym typeface="Courier New"/>
              </a:rPr>
              <a:t>nums.length</a:t>
            </a:r>
            <a:r>
              <a:rPr lang="en-US" sz="1800" b="0" i="0" u="none" dirty="0">
                <a:solidFill>
                  <a:schemeClr val="dk1"/>
                </a:solidFill>
                <a:latin typeface="Courier New"/>
                <a:ea typeface="Courier New"/>
                <a:cs typeface="Courier New"/>
                <a:sym typeface="Courier New"/>
              </a:rPr>
              <a:t>);</a:t>
            </a:r>
            <a:endParaRPr dirty="0"/>
          </a:p>
          <a:p>
            <a:pPr marL="15875" marR="0" lvl="0" indent="-7937" algn="l" rtl="0">
              <a:lnSpc>
                <a:spcPct val="100000"/>
              </a:lnSpc>
              <a:spcBef>
                <a:spcPts val="360"/>
              </a:spcBef>
              <a:spcAft>
                <a:spcPts val="0"/>
              </a:spcAft>
              <a:buClr>
                <a:srgbClr val="000000"/>
              </a:buClr>
              <a:buSzPts val="200"/>
              <a:buFont typeface="Courier New"/>
              <a:buAutoNum type="arabicPlain"/>
            </a:pPr>
            <a:r>
              <a:rPr lang="en-US" sz="1800" b="0" i="0" u="none" dirty="0">
                <a:solidFill>
                  <a:schemeClr val="dk1"/>
                </a:solidFill>
                <a:latin typeface="Courier New"/>
                <a:ea typeface="Courier New"/>
                <a:cs typeface="Courier New"/>
                <a:sym typeface="Courier New"/>
              </a:rPr>
              <a:t>     }</a:t>
            </a:r>
            <a:endParaRPr dirty="0"/>
          </a:p>
          <a:p>
            <a:pPr marL="15875" marR="0" lvl="0" indent="-7937" algn="l" rtl="0">
              <a:lnSpc>
                <a:spcPct val="100000"/>
              </a:lnSpc>
              <a:spcBef>
                <a:spcPts val="360"/>
              </a:spcBef>
              <a:spcAft>
                <a:spcPts val="0"/>
              </a:spcAft>
              <a:buClr>
                <a:srgbClr val="000000"/>
              </a:buClr>
              <a:buSzPts val="200"/>
              <a:buFont typeface="Courier New"/>
              <a:buAutoNum type="arabicPlain"/>
            </a:pPr>
            <a:r>
              <a:rPr lang="en-US" sz="1800" b="0" i="0" u="none" dirty="0">
                <a:solidFill>
                  <a:schemeClr val="dk1"/>
                </a:solidFill>
                <a:latin typeface="Courier New"/>
                <a:ea typeface="Courier New"/>
                <a:cs typeface="Courier New"/>
                <a:sym typeface="Courier New"/>
              </a:rPr>
              <a:t> }</a:t>
            </a:r>
            <a:endParaRPr dirty="0"/>
          </a:p>
          <a:p>
            <a:pPr marL="574675" marR="0" lvl="1" indent="-460375" algn="l" rtl="0">
              <a:lnSpc>
                <a:spcPct val="100000"/>
              </a:lnSpc>
              <a:spcBef>
                <a:spcPts val="440"/>
              </a:spcBef>
              <a:spcAft>
                <a:spcPts val="0"/>
              </a:spcAft>
              <a:buClr>
                <a:srgbClr val="FF0000"/>
              </a:buClr>
              <a:buSzPts val="2200"/>
              <a:buFont typeface="Arial"/>
              <a:buChar char="•"/>
            </a:pPr>
            <a:endParaRPr lang="en-US" sz="2200" b="0" i="0" u="none" strike="noStrike" cap="none" dirty="0" smtClean="0">
              <a:solidFill>
                <a:schemeClr val="dk1"/>
              </a:solidFill>
              <a:latin typeface="Arial"/>
              <a:ea typeface="Arial"/>
              <a:cs typeface="Arial"/>
              <a:sym typeface="Arial"/>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dirty="0" smtClean="0">
                <a:solidFill>
                  <a:schemeClr val="dk1"/>
                </a:solidFill>
                <a:latin typeface="Arial"/>
                <a:ea typeface="Arial"/>
                <a:cs typeface="Arial"/>
                <a:sym typeface="Arial"/>
              </a:rPr>
              <a:t>Note </a:t>
            </a:r>
            <a:r>
              <a:rPr lang="en-US" sz="2200" b="0" i="0" u="none" strike="noStrike" cap="none" dirty="0">
                <a:solidFill>
                  <a:schemeClr val="dk1"/>
                </a:solidFill>
                <a:latin typeface="Arial"/>
                <a:ea typeface="Arial"/>
                <a:cs typeface="Arial"/>
                <a:sym typeface="Arial"/>
              </a:rPr>
              <a:t>that the </a:t>
            </a:r>
            <a:r>
              <a:rPr lang="en-US" sz="2200" b="0" i="0" u="none" strike="noStrike" cap="none" dirty="0" err="1">
                <a:solidFill>
                  <a:schemeClr val="dk1"/>
                </a:solidFill>
                <a:latin typeface="Courier New"/>
                <a:ea typeface="Courier New"/>
                <a:cs typeface="Courier New"/>
                <a:sym typeface="Courier New"/>
              </a:rPr>
              <a:t>nums</a:t>
            </a:r>
            <a:r>
              <a:rPr lang="en-US" sz="2200" b="0" i="0" u="none" strike="noStrike" cap="none" dirty="0">
                <a:solidFill>
                  <a:schemeClr val="dk1"/>
                </a:solidFill>
                <a:latin typeface="Arial"/>
                <a:ea typeface="Arial"/>
                <a:cs typeface="Arial"/>
                <a:sym typeface="Arial"/>
              </a:rPr>
              <a:t> argument is actually an array object of type </a:t>
            </a:r>
            <a:r>
              <a:rPr lang="en-US" sz="2200" b="0" i="0" u="none" strike="noStrike" cap="none" dirty="0" err="1">
                <a:solidFill>
                  <a:schemeClr val="dk1"/>
                </a:solidFill>
                <a:latin typeface="Courier New"/>
                <a:ea typeface="Courier New"/>
                <a:cs typeface="Courier New"/>
                <a:sym typeface="Courier New"/>
              </a:rPr>
              <a:t>int</a:t>
            </a:r>
            <a:r>
              <a:rPr lang="en-US" sz="2200" b="0" i="0" u="none" strike="noStrike" cap="none" dirty="0">
                <a:solidFill>
                  <a:schemeClr val="dk1"/>
                </a:solidFill>
                <a:latin typeface="Courier New"/>
                <a:ea typeface="Courier New"/>
                <a:cs typeface="Courier New"/>
                <a:sym typeface="Courier New"/>
              </a:rPr>
              <a:t>[]</a:t>
            </a:r>
            <a:r>
              <a:rPr lang="en-US" sz="2200" b="0" i="0" u="none" strike="noStrike" cap="none" dirty="0">
                <a:solidFill>
                  <a:schemeClr val="dk1"/>
                </a:solidFill>
                <a:latin typeface="Arial"/>
                <a:ea typeface="Arial"/>
                <a:cs typeface="Arial"/>
                <a:sym typeface="Arial"/>
              </a:rPr>
              <a:t>. This permits the method to iterate over and allow any number of elements.</a:t>
            </a:r>
            <a:endParaRPr dirty="0"/>
          </a:p>
        </p:txBody>
      </p:sp>
      <p:sp>
        <p:nvSpPr>
          <p:cNvPr id="914" name="Google Shape;914;p96"/>
          <p:cNvSpPr/>
          <p:nvPr/>
        </p:nvSpPr>
        <p:spPr>
          <a:xfrm>
            <a:off x="6705600" y="1676400"/>
            <a:ext cx="2133600" cy="762000"/>
          </a:xfrm>
          <a:prstGeom prst="wedgeRectCallout">
            <a:avLst>
              <a:gd name="adj1" fmla="val -11867"/>
              <a:gd name="adj2" fmla="val 20309"/>
            </a:avLst>
          </a:prstGeom>
          <a:solidFill>
            <a:srgbClr val="FFFFCC"/>
          </a:solidFill>
          <a:ln w="9525" cap="flat" cmpd="sng">
            <a:solidFill>
              <a:srgbClr val="80808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Arial"/>
              <a:buNone/>
            </a:pPr>
            <a:r>
              <a:rPr lang="en-US" sz="1400" b="0" i="0" u="none" dirty="0">
                <a:solidFill>
                  <a:schemeClr val="dk1"/>
                </a:solidFill>
                <a:latin typeface="Arial"/>
                <a:ea typeface="Arial"/>
                <a:cs typeface="Arial"/>
                <a:sym typeface="Arial"/>
              </a:rPr>
              <a:t>The </a:t>
            </a:r>
            <a:r>
              <a:rPr lang="en-US" sz="1400" b="0" i="0" u="none" dirty="0" err="1">
                <a:solidFill>
                  <a:schemeClr val="dk1"/>
                </a:solidFill>
                <a:latin typeface="Arial"/>
                <a:ea typeface="Arial"/>
                <a:cs typeface="Arial"/>
                <a:sym typeface="Arial"/>
              </a:rPr>
              <a:t>varargs</a:t>
            </a:r>
            <a:r>
              <a:rPr lang="en-US" sz="1400" b="0" i="0" u="none" dirty="0">
                <a:solidFill>
                  <a:schemeClr val="dk1"/>
                </a:solidFill>
                <a:latin typeface="Arial"/>
                <a:ea typeface="Arial"/>
                <a:cs typeface="Arial"/>
                <a:sym typeface="Arial"/>
              </a:rPr>
              <a:t> notation treats the </a:t>
            </a:r>
            <a:r>
              <a:rPr lang="en-US" sz="1400" b="0" i="0" u="none" dirty="0" err="1">
                <a:solidFill>
                  <a:schemeClr val="dk1"/>
                </a:solidFill>
                <a:latin typeface="Courier New"/>
                <a:ea typeface="Courier New"/>
                <a:cs typeface="Courier New"/>
                <a:sym typeface="Courier New"/>
              </a:rPr>
              <a:t>nums</a:t>
            </a:r>
            <a:r>
              <a:rPr lang="en-US" sz="1400" b="0" i="0" u="none" dirty="0">
                <a:solidFill>
                  <a:schemeClr val="dk1"/>
                </a:solidFill>
                <a:latin typeface="Courier New"/>
                <a:ea typeface="Courier New"/>
                <a:cs typeface="Courier New"/>
                <a:sym typeface="Courier New"/>
              </a:rPr>
              <a:t> </a:t>
            </a:r>
            <a:r>
              <a:rPr lang="en-US" sz="1400" b="0" i="0" u="none" dirty="0">
                <a:solidFill>
                  <a:schemeClr val="dk1"/>
                </a:solidFill>
                <a:latin typeface="Arial"/>
                <a:ea typeface="Arial"/>
                <a:cs typeface="Arial"/>
                <a:sym typeface="Arial"/>
              </a:rPr>
              <a:t>parameter as an array.</a:t>
            </a:r>
            <a:endParaRPr dirty="0"/>
          </a:p>
        </p:txBody>
      </p:sp>
      <p:sp>
        <p:nvSpPr>
          <p:cNvPr id="915" name="Google Shape;915;p96"/>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100</a:t>
            </a:fld>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920"/>
        <p:cNvGrpSpPr/>
        <p:nvPr/>
      </p:nvGrpSpPr>
      <p:grpSpPr>
        <a:xfrm>
          <a:off x="0" y="0"/>
          <a:ext cx="0" cy="0"/>
          <a:chOff x="0" y="0"/>
          <a:chExt cx="0" cy="0"/>
        </a:xfrm>
      </p:grpSpPr>
      <p:sp>
        <p:nvSpPr>
          <p:cNvPr id="921" name="Google Shape;921;p97"/>
          <p:cNvSpPr txBox="1"/>
          <p:nvPr/>
        </p:nvSpPr>
        <p:spPr>
          <a:xfrm>
            <a:off x="457200" y="2887980"/>
            <a:ext cx="7924800" cy="2895600"/>
          </a:xfrm>
          <a:prstGeom prst="rect">
            <a:avLst/>
          </a:prstGeom>
          <a:solidFill>
            <a:srgbClr val="DDDDDD"/>
          </a:solid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922" name="Google Shape;922;p97"/>
          <p:cNvSpPr txBox="1">
            <a:spLocks noGrp="1"/>
          </p:cNvSpPr>
          <p:nvPr>
            <p:ph type="title"/>
          </p:nvPr>
        </p:nvSpPr>
        <p:spPr>
          <a:xfrm>
            <a:off x="311100" y="11207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dirty="0">
                <a:solidFill>
                  <a:schemeClr val="dk1"/>
                </a:solidFill>
                <a:latin typeface="Arial"/>
                <a:ea typeface="Arial"/>
                <a:cs typeface="Arial"/>
                <a:sym typeface="Arial"/>
              </a:rPr>
              <a:t>Casting Object References</a:t>
            </a:r>
            <a:endParaRPr dirty="0"/>
          </a:p>
        </p:txBody>
      </p:sp>
      <p:sp>
        <p:nvSpPr>
          <p:cNvPr id="923" name="Google Shape;923;p97"/>
          <p:cNvSpPr txBox="1">
            <a:spLocks noGrp="1"/>
          </p:cNvSpPr>
          <p:nvPr>
            <p:ph type="body" idx="1"/>
          </p:nvPr>
        </p:nvSpPr>
        <p:spPr>
          <a:xfrm>
            <a:off x="460350" y="1592834"/>
            <a:ext cx="7620000" cy="47403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200"/>
              <a:buFont typeface="Arial"/>
              <a:buNone/>
            </a:pPr>
            <a:r>
              <a:rPr lang="en-US" sz="2200" b="0" i="0" u="none" dirty="0">
                <a:solidFill>
                  <a:schemeClr val="dk1"/>
                </a:solidFill>
                <a:latin typeface="Arial"/>
                <a:ea typeface="Arial"/>
                <a:cs typeface="Arial"/>
                <a:sym typeface="Arial"/>
              </a:rPr>
              <a:t>After using the </a:t>
            </a:r>
            <a:r>
              <a:rPr lang="en-US" sz="2200" b="0" i="0" u="none" dirty="0" err="1">
                <a:solidFill>
                  <a:schemeClr val="dk1"/>
                </a:solidFill>
                <a:latin typeface="Courier New"/>
                <a:ea typeface="Courier New"/>
                <a:cs typeface="Courier New"/>
                <a:sym typeface="Courier New"/>
              </a:rPr>
              <a:t>instanceof</a:t>
            </a:r>
            <a:r>
              <a:rPr lang="en-US" sz="2200" b="0" i="0" u="none" dirty="0">
                <a:solidFill>
                  <a:schemeClr val="dk1"/>
                </a:solidFill>
                <a:latin typeface="Arial"/>
                <a:ea typeface="Arial"/>
                <a:cs typeface="Arial"/>
                <a:sym typeface="Arial"/>
              </a:rPr>
              <a:t> operator to verify that the object you received as an argument is a subclass, you can access the full functionality of the object by casting the reference</a:t>
            </a:r>
            <a:r>
              <a:rPr lang="en-US" sz="2200" b="0" i="0" u="none" dirty="0" smtClean="0">
                <a:solidFill>
                  <a:schemeClr val="dk1"/>
                </a:solidFill>
                <a:latin typeface="Arial"/>
                <a:ea typeface="Arial"/>
                <a:cs typeface="Arial"/>
                <a:sym typeface="Arial"/>
              </a:rPr>
              <a:t>:</a:t>
            </a:r>
          </a:p>
          <a:p>
            <a:pPr marL="7937" marR="0" lvl="0" indent="7937" algn="l" rtl="0">
              <a:lnSpc>
                <a:spcPct val="100000"/>
              </a:lnSpc>
              <a:spcBef>
                <a:spcPts val="0"/>
              </a:spcBef>
              <a:spcAft>
                <a:spcPts val="0"/>
              </a:spcAft>
              <a:buClr>
                <a:srgbClr val="000000"/>
              </a:buClr>
              <a:buSzPts val="2200"/>
              <a:buFont typeface="Arial"/>
              <a:buNone/>
            </a:pPr>
            <a:endParaRPr dirty="0"/>
          </a:p>
          <a:p>
            <a:pPr marL="7937" marR="0" lvl="0" indent="7937" algn="l" rtl="0">
              <a:lnSpc>
                <a:spcPct val="100000"/>
              </a:lnSpc>
              <a:spcBef>
                <a:spcPts val="320"/>
              </a:spcBef>
              <a:spcAft>
                <a:spcPts val="0"/>
              </a:spcAft>
              <a:buClr>
                <a:srgbClr val="000000"/>
              </a:buClr>
              <a:buSzPts val="1600"/>
              <a:buFont typeface="Arial"/>
              <a:buNone/>
            </a:pPr>
            <a:r>
              <a:rPr lang="en-US" sz="1600" b="0" i="0" u="none" dirty="0" smtClean="0">
                <a:solidFill>
                  <a:schemeClr val="dk1"/>
                </a:solidFill>
                <a:latin typeface="Courier New"/>
                <a:ea typeface="Courier New"/>
                <a:cs typeface="Courier New"/>
                <a:sym typeface="Courier New"/>
              </a:rPr>
              <a:t>4   </a:t>
            </a:r>
            <a:r>
              <a:rPr lang="en-US" sz="1600" b="0" i="0" u="none" dirty="0">
                <a:solidFill>
                  <a:schemeClr val="dk1"/>
                </a:solidFill>
                <a:latin typeface="Courier New"/>
                <a:ea typeface="Courier New"/>
                <a:cs typeface="Courier New"/>
                <a:sym typeface="Courier New"/>
              </a:rPr>
              <a:t>public static void main(String[] </a:t>
            </a:r>
            <a:r>
              <a:rPr lang="en-US" sz="1600" b="0" i="0" u="none" dirty="0" err="1">
                <a:solidFill>
                  <a:schemeClr val="dk1"/>
                </a:solidFill>
                <a:latin typeface="Courier New"/>
                <a:ea typeface="Courier New"/>
                <a:cs typeface="Courier New"/>
                <a:sym typeface="Courier New"/>
              </a:rPr>
              <a:t>args</a:t>
            </a:r>
            <a:r>
              <a:rPr lang="en-US" sz="1600" b="0" i="0" u="none" dirty="0">
                <a:solidFill>
                  <a:schemeClr val="dk1"/>
                </a:solidFill>
                <a:latin typeface="Courier New"/>
                <a:ea typeface="Courier New"/>
                <a:cs typeface="Courier New"/>
                <a:sym typeface="Courier New"/>
              </a:rPr>
              <a:t>) {</a:t>
            </a:r>
            <a:endParaRPr dirty="0"/>
          </a:p>
          <a:p>
            <a:pPr marL="7937" marR="0" lvl="0" indent="7937" algn="l" rtl="0">
              <a:lnSpc>
                <a:spcPct val="100000"/>
              </a:lnSpc>
              <a:spcBef>
                <a:spcPts val="320"/>
              </a:spcBef>
              <a:spcAft>
                <a:spcPts val="0"/>
              </a:spcAft>
              <a:buClr>
                <a:srgbClr val="000000"/>
              </a:buClr>
              <a:buSzPts val="1600"/>
              <a:buFont typeface="Arial"/>
              <a:buNone/>
            </a:pPr>
            <a:r>
              <a:rPr lang="en-US" sz="1600" b="0" i="0" u="none" dirty="0" smtClean="0">
                <a:solidFill>
                  <a:schemeClr val="dk1"/>
                </a:solidFill>
                <a:latin typeface="Courier New"/>
                <a:ea typeface="Courier New"/>
                <a:cs typeface="Courier New"/>
                <a:sym typeface="Courier New"/>
              </a:rPr>
              <a:t>5     </a:t>
            </a:r>
            <a:r>
              <a:rPr lang="en-US" sz="1600" b="0" i="0" u="none" dirty="0">
                <a:solidFill>
                  <a:schemeClr val="dk1"/>
                </a:solidFill>
                <a:latin typeface="Courier New"/>
                <a:ea typeface="Courier New"/>
                <a:cs typeface="Courier New"/>
                <a:sym typeface="Courier New"/>
              </a:rPr>
              <a:t>Employee e = new Manager(102, "Joan Kern", </a:t>
            </a:r>
            <a:endParaRPr dirty="0"/>
          </a:p>
          <a:p>
            <a:pPr marL="7937" marR="0" lvl="0" indent="7937" algn="l" rtl="0">
              <a:lnSpc>
                <a:spcPct val="100000"/>
              </a:lnSpc>
              <a:spcBef>
                <a:spcPts val="320"/>
              </a:spcBef>
              <a:spcAft>
                <a:spcPts val="0"/>
              </a:spcAft>
              <a:buClr>
                <a:srgbClr val="000000"/>
              </a:buClr>
              <a:buSzPts val="1600"/>
              <a:buFont typeface="Arial"/>
              <a:buNone/>
            </a:pPr>
            <a:r>
              <a:rPr lang="en-US" sz="1600" b="0" i="0" u="none" dirty="0" smtClean="0">
                <a:solidFill>
                  <a:schemeClr val="dk1"/>
                </a:solidFill>
                <a:latin typeface="Courier New"/>
                <a:ea typeface="Courier New"/>
                <a:cs typeface="Courier New"/>
                <a:sym typeface="Courier New"/>
              </a:rPr>
              <a:t>6         </a:t>
            </a:r>
            <a:r>
              <a:rPr lang="en-US" sz="1600" b="0" i="0" u="none" dirty="0">
                <a:solidFill>
                  <a:schemeClr val="dk1"/>
                </a:solidFill>
                <a:latin typeface="Courier New"/>
                <a:ea typeface="Courier New"/>
                <a:cs typeface="Courier New"/>
                <a:sym typeface="Courier New"/>
              </a:rPr>
              <a:t>"012-23-4567", 110_450.54, "Marketing");</a:t>
            </a:r>
            <a:endParaRPr dirty="0"/>
          </a:p>
          <a:p>
            <a:pPr marL="7937" marR="0" lvl="0" indent="7937" algn="l" rtl="0">
              <a:lnSpc>
                <a:spcPct val="100000"/>
              </a:lnSpc>
              <a:spcBef>
                <a:spcPts val="320"/>
              </a:spcBef>
              <a:spcAft>
                <a:spcPts val="0"/>
              </a:spcAft>
              <a:buClr>
                <a:srgbClr val="000000"/>
              </a:buClr>
              <a:buSzPts val="1600"/>
              <a:buFont typeface="Arial"/>
              <a:buNone/>
            </a:pPr>
            <a:r>
              <a:rPr lang="en-US" sz="1600" b="0" i="0" u="none" dirty="0" smtClean="0">
                <a:solidFill>
                  <a:schemeClr val="dk1"/>
                </a:solidFill>
                <a:latin typeface="Courier New"/>
                <a:ea typeface="Courier New"/>
                <a:cs typeface="Courier New"/>
                <a:sym typeface="Courier New"/>
              </a:rPr>
              <a:t>7     </a:t>
            </a:r>
            <a:endParaRPr dirty="0"/>
          </a:p>
          <a:p>
            <a:pPr marL="7937" marR="0" lvl="0" indent="7937" algn="l" rtl="0">
              <a:lnSpc>
                <a:spcPct val="100000"/>
              </a:lnSpc>
              <a:spcBef>
                <a:spcPts val="320"/>
              </a:spcBef>
              <a:spcAft>
                <a:spcPts val="0"/>
              </a:spcAft>
              <a:buClr>
                <a:srgbClr val="000000"/>
              </a:buClr>
              <a:buSzPts val="1600"/>
              <a:buFont typeface="Arial"/>
              <a:buNone/>
            </a:pPr>
            <a:r>
              <a:rPr lang="en-US" sz="1600" b="0" i="0" u="none" dirty="0" smtClean="0">
                <a:solidFill>
                  <a:schemeClr val="dk1"/>
                </a:solidFill>
                <a:latin typeface="Courier New"/>
                <a:ea typeface="Courier New"/>
                <a:cs typeface="Courier New"/>
                <a:sym typeface="Courier New"/>
              </a:rPr>
              <a:t>8     </a:t>
            </a:r>
            <a:r>
              <a:rPr lang="en-US" sz="1600" b="0" i="0" u="none" dirty="0">
                <a:solidFill>
                  <a:schemeClr val="dk1"/>
                </a:solidFill>
                <a:latin typeface="Courier New"/>
                <a:ea typeface="Courier New"/>
                <a:cs typeface="Courier New"/>
                <a:sym typeface="Courier New"/>
              </a:rPr>
              <a:t>if (e </a:t>
            </a:r>
            <a:r>
              <a:rPr lang="en-US" sz="1600" b="0" i="0" u="none" dirty="0" err="1">
                <a:solidFill>
                  <a:schemeClr val="dk1"/>
                </a:solidFill>
                <a:latin typeface="Courier New"/>
                <a:ea typeface="Courier New"/>
                <a:cs typeface="Courier New"/>
                <a:sym typeface="Courier New"/>
              </a:rPr>
              <a:t>instanceof</a:t>
            </a:r>
            <a:r>
              <a:rPr lang="en-US" sz="1600" b="0" i="0" u="none" dirty="0">
                <a:solidFill>
                  <a:schemeClr val="dk1"/>
                </a:solidFill>
                <a:latin typeface="Courier New"/>
                <a:ea typeface="Courier New"/>
                <a:cs typeface="Courier New"/>
                <a:sym typeface="Courier New"/>
              </a:rPr>
              <a:t> Manager){</a:t>
            </a:r>
            <a:endParaRPr dirty="0"/>
          </a:p>
          <a:p>
            <a:pPr marL="7937" marR="0" lvl="0" indent="7937" algn="l" rtl="0">
              <a:lnSpc>
                <a:spcPct val="100000"/>
              </a:lnSpc>
              <a:spcBef>
                <a:spcPts val="320"/>
              </a:spcBef>
              <a:spcAft>
                <a:spcPts val="0"/>
              </a:spcAft>
              <a:buClr>
                <a:srgbClr val="000000"/>
              </a:buClr>
              <a:buSzPts val="1600"/>
              <a:buFont typeface="Arial"/>
              <a:buNone/>
            </a:pPr>
            <a:r>
              <a:rPr lang="en-US" sz="1600" b="0" i="0" u="none" dirty="0" smtClean="0">
                <a:solidFill>
                  <a:schemeClr val="dk1"/>
                </a:solidFill>
                <a:latin typeface="Courier New"/>
                <a:ea typeface="Courier New"/>
                <a:cs typeface="Courier New"/>
                <a:sym typeface="Courier New"/>
              </a:rPr>
              <a:t>9       </a:t>
            </a:r>
            <a:r>
              <a:rPr lang="en-US" sz="1600" b="0" i="0" u="none" dirty="0">
                <a:solidFill>
                  <a:schemeClr val="dk1"/>
                </a:solidFill>
                <a:latin typeface="Courier New"/>
                <a:ea typeface="Courier New"/>
                <a:cs typeface="Courier New"/>
                <a:sym typeface="Courier New"/>
              </a:rPr>
              <a:t>Manager m = (Manager) e;</a:t>
            </a:r>
            <a:endParaRPr dirty="0"/>
          </a:p>
          <a:p>
            <a:pPr marL="7937" marR="0" lvl="0" indent="7937" algn="l" rtl="0">
              <a:lnSpc>
                <a:spcPct val="100000"/>
              </a:lnSpc>
              <a:spcBef>
                <a:spcPts val="320"/>
              </a:spcBef>
              <a:spcAft>
                <a:spcPts val="0"/>
              </a:spcAft>
              <a:buClr>
                <a:srgbClr val="000000"/>
              </a:buClr>
              <a:buSzPts val="1600"/>
              <a:buFont typeface="Arial"/>
              <a:buNone/>
            </a:pPr>
            <a:r>
              <a:rPr lang="en-US" sz="1600" i="0" u="none" dirty="0">
                <a:solidFill>
                  <a:schemeClr val="dk1"/>
                </a:solidFill>
                <a:latin typeface="Courier New"/>
                <a:ea typeface="Courier New"/>
                <a:cs typeface="Courier New"/>
                <a:sym typeface="Courier New"/>
              </a:rPr>
              <a:t>10       </a:t>
            </a:r>
            <a:r>
              <a:rPr lang="en-US" sz="1600" i="0" u="none" dirty="0" err="1">
                <a:solidFill>
                  <a:schemeClr val="dk1"/>
                </a:solidFill>
                <a:latin typeface="Courier New"/>
                <a:ea typeface="Courier New"/>
                <a:cs typeface="Courier New"/>
                <a:sym typeface="Courier New"/>
              </a:rPr>
              <a:t>m.setDeptName</a:t>
            </a:r>
            <a:r>
              <a:rPr lang="en-US" sz="1600" i="0" u="none" dirty="0">
                <a:solidFill>
                  <a:schemeClr val="dk1"/>
                </a:solidFill>
                <a:latin typeface="Courier New"/>
                <a:ea typeface="Courier New"/>
                <a:cs typeface="Courier New"/>
                <a:sym typeface="Courier New"/>
              </a:rPr>
              <a:t>("HR");</a:t>
            </a:r>
            <a:endParaRPr dirty="0"/>
          </a:p>
          <a:p>
            <a:pPr marL="7937" marR="0" lvl="0" indent="7937" algn="l" rtl="0">
              <a:lnSpc>
                <a:spcPct val="100000"/>
              </a:lnSpc>
              <a:spcBef>
                <a:spcPts val="320"/>
              </a:spcBef>
              <a:spcAft>
                <a:spcPts val="0"/>
              </a:spcAft>
              <a:buClr>
                <a:srgbClr val="000000"/>
              </a:buClr>
              <a:buSzPts val="1600"/>
              <a:buFont typeface="Arial"/>
              <a:buNone/>
            </a:pPr>
            <a:r>
              <a:rPr lang="en-US" sz="1600" b="0" i="0" u="none" dirty="0">
                <a:solidFill>
                  <a:schemeClr val="dk1"/>
                </a:solidFill>
                <a:latin typeface="Courier New"/>
                <a:ea typeface="Courier New"/>
                <a:cs typeface="Courier New"/>
                <a:sym typeface="Courier New"/>
              </a:rPr>
              <a:t>11       </a:t>
            </a:r>
            <a:r>
              <a:rPr lang="en-US" sz="1600" b="0" i="0" u="none" dirty="0" err="1">
                <a:solidFill>
                  <a:schemeClr val="dk1"/>
                </a:solidFill>
                <a:latin typeface="Courier New"/>
                <a:ea typeface="Courier New"/>
                <a:cs typeface="Courier New"/>
                <a:sym typeface="Courier New"/>
              </a:rPr>
              <a:t>System.out.println</a:t>
            </a:r>
            <a:r>
              <a:rPr lang="en-US" sz="1600" b="0" i="0" u="none" dirty="0">
                <a:solidFill>
                  <a:schemeClr val="dk1"/>
                </a:solidFill>
                <a:latin typeface="Courier New"/>
                <a:ea typeface="Courier New"/>
                <a:cs typeface="Courier New"/>
                <a:sym typeface="Courier New"/>
              </a:rPr>
              <a:t>(</a:t>
            </a:r>
            <a:r>
              <a:rPr lang="en-US" sz="1600" b="0" i="0" u="none" dirty="0" err="1">
                <a:solidFill>
                  <a:schemeClr val="dk1"/>
                </a:solidFill>
                <a:latin typeface="Courier New"/>
                <a:ea typeface="Courier New"/>
                <a:cs typeface="Courier New"/>
                <a:sym typeface="Courier New"/>
              </a:rPr>
              <a:t>m.getDetails</a:t>
            </a:r>
            <a:r>
              <a:rPr lang="en-US" sz="1600" b="0" i="0" u="none" dirty="0">
                <a:solidFill>
                  <a:schemeClr val="dk1"/>
                </a:solidFill>
                <a:latin typeface="Courier New"/>
                <a:ea typeface="Courier New"/>
                <a:cs typeface="Courier New"/>
                <a:sym typeface="Courier New"/>
              </a:rPr>
              <a:t>());</a:t>
            </a:r>
            <a:endParaRPr dirty="0"/>
          </a:p>
          <a:p>
            <a:pPr marL="7937" marR="0" lvl="0" indent="7937" algn="l" rtl="0">
              <a:lnSpc>
                <a:spcPct val="100000"/>
              </a:lnSpc>
              <a:spcBef>
                <a:spcPts val="320"/>
              </a:spcBef>
              <a:spcAft>
                <a:spcPts val="0"/>
              </a:spcAft>
              <a:buClr>
                <a:srgbClr val="000000"/>
              </a:buClr>
              <a:buSzPts val="1600"/>
              <a:buFont typeface="Arial"/>
              <a:buNone/>
            </a:pPr>
            <a:r>
              <a:rPr lang="en-US" sz="1600" b="0" i="0" u="none" dirty="0">
                <a:solidFill>
                  <a:schemeClr val="dk1"/>
                </a:solidFill>
                <a:latin typeface="Courier New"/>
                <a:ea typeface="Courier New"/>
                <a:cs typeface="Courier New"/>
                <a:sym typeface="Courier New"/>
              </a:rPr>
              <a:t>12     }</a:t>
            </a:r>
            <a:endParaRPr dirty="0"/>
          </a:p>
          <a:p>
            <a:pPr marL="7937" marR="0" lvl="0" indent="7937" algn="l" rtl="0">
              <a:lnSpc>
                <a:spcPct val="100000"/>
              </a:lnSpc>
              <a:spcBef>
                <a:spcPts val="320"/>
              </a:spcBef>
              <a:spcAft>
                <a:spcPts val="0"/>
              </a:spcAft>
              <a:buClr>
                <a:srgbClr val="000000"/>
              </a:buClr>
              <a:buSzPts val="1600"/>
              <a:buFont typeface="Arial"/>
              <a:buNone/>
            </a:pPr>
            <a:r>
              <a:rPr lang="en-US" sz="1600" b="0" i="0" u="none" dirty="0">
                <a:solidFill>
                  <a:schemeClr val="dk1"/>
                </a:solidFill>
                <a:latin typeface="Courier New"/>
                <a:ea typeface="Courier New"/>
                <a:cs typeface="Courier New"/>
                <a:sym typeface="Courier New"/>
              </a:rPr>
              <a:t>13   }</a:t>
            </a:r>
            <a:endParaRPr dirty="0"/>
          </a:p>
          <a:p>
            <a:pPr marL="7937" marR="0" lvl="0" indent="7937" algn="l" rtl="0">
              <a:lnSpc>
                <a:spcPct val="100000"/>
              </a:lnSpc>
              <a:spcBef>
                <a:spcPts val="440"/>
              </a:spcBef>
              <a:spcAft>
                <a:spcPts val="0"/>
              </a:spcAft>
              <a:buClr>
                <a:srgbClr val="000000"/>
              </a:buClr>
              <a:buSzPts val="2200"/>
              <a:buFont typeface="Arial"/>
              <a:buNone/>
            </a:pPr>
            <a:r>
              <a:rPr lang="en-US" sz="2000" b="0" i="0" u="none" dirty="0">
                <a:solidFill>
                  <a:schemeClr val="dk1"/>
                </a:solidFill>
                <a:sym typeface="Arial"/>
              </a:rPr>
              <a:t>Without the cast to </a:t>
            </a:r>
            <a:r>
              <a:rPr lang="en-US" sz="2000" b="0" i="0" u="none" dirty="0">
                <a:solidFill>
                  <a:schemeClr val="dk1"/>
                </a:solidFill>
                <a:latin typeface="Courier New"/>
                <a:ea typeface="Courier New"/>
                <a:cs typeface="Courier New"/>
                <a:sym typeface="Courier New"/>
              </a:rPr>
              <a:t>Manager</a:t>
            </a:r>
            <a:r>
              <a:rPr lang="en-US" sz="2000" b="0" i="0" u="none" dirty="0">
                <a:solidFill>
                  <a:schemeClr val="dk1"/>
                </a:solidFill>
                <a:sym typeface="Arial"/>
              </a:rPr>
              <a:t>, the </a:t>
            </a:r>
            <a:r>
              <a:rPr lang="en-US" sz="2000" b="0" i="0" u="none" dirty="0" err="1">
                <a:solidFill>
                  <a:schemeClr val="dk1"/>
                </a:solidFill>
                <a:latin typeface="Courier New"/>
                <a:ea typeface="Courier New"/>
                <a:cs typeface="Courier New"/>
                <a:sym typeface="Courier New"/>
              </a:rPr>
              <a:t>setDeptName</a:t>
            </a:r>
            <a:r>
              <a:rPr lang="en-US" sz="2000" b="0" i="0" u="none" dirty="0">
                <a:solidFill>
                  <a:schemeClr val="dk1"/>
                </a:solidFill>
                <a:sym typeface="Arial"/>
              </a:rPr>
              <a:t> method would not compile</a:t>
            </a:r>
            <a:r>
              <a:rPr lang="en-US" sz="2200" b="0" i="0" u="none" dirty="0">
                <a:solidFill>
                  <a:schemeClr val="dk1"/>
                </a:solidFill>
                <a:latin typeface="Arial"/>
                <a:ea typeface="Arial"/>
                <a:cs typeface="Arial"/>
                <a:sym typeface="Arial"/>
              </a:rPr>
              <a:t>.</a:t>
            </a:r>
            <a:endParaRPr dirty="0"/>
          </a:p>
        </p:txBody>
      </p:sp>
      <p:sp>
        <p:nvSpPr>
          <p:cNvPr id="924" name="Google Shape;924;p97"/>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101</a:t>
            </a:fld>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929"/>
        <p:cNvGrpSpPr/>
        <p:nvPr/>
      </p:nvGrpSpPr>
      <p:grpSpPr>
        <a:xfrm>
          <a:off x="0" y="0"/>
          <a:ext cx="0" cy="0"/>
          <a:chOff x="0" y="0"/>
          <a:chExt cx="0" cy="0"/>
        </a:xfrm>
      </p:grpSpPr>
      <p:sp>
        <p:nvSpPr>
          <p:cNvPr id="930" name="Google Shape;930;p98"/>
          <p:cNvSpPr txBox="1"/>
          <p:nvPr/>
        </p:nvSpPr>
        <p:spPr>
          <a:xfrm>
            <a:off x="609600" y="2159000"/>
            <a:ext cx="7924800" cy="609600"/>
          </a:xfrm>
          <a:prstGeom prst="rect">
            <a:avLst/>
          </a:prstGeom>
          <a:solidFill>
            <a:srgbClr val="DDDDDD"/>
          </a:solid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931" name="Google Shape;931;p98"/>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Upward Casting Rules</a:t>
            </a:r>
            <a:endParaRPr/>
          </a:p>
        </p:txBody>
      </p:sp>
      <p:sp>
        <p:nvSpPr>
          <p:cNvPr id="932" name="Google Shape;932;p98"/>
          <p:cNvSpPr txBox="1">
            <a:spLocks noGrp="1"/>
          </p:cNvSpPr>
          <p:nvPr>
            <p:ph type="body" idx="1"/>
          </p:nvPr>
        </p:nvSpPr>
        <p:spPr>
          <a:xfrm>
            <a:off x="609600" y="1447800"/>
            <a:ext cx="7918500" cy="17511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200"/>
              <a:buFont typeface="Arial"/>
              <a:buNone/>
            </a:pPr>
            <a:r>
              <a:rPr lang="en-US" sz="2200" b="0" i="0" u="none">
                <a:solidFill>
                  <a:schemeClr val="dk1"/>
                </a:solidFill>
                <a:latin typeface="Arial"/>
                <a:ea typeface="Arial"/>
                <a:cs typeface="Arial"/>
                <a:sym typeface="Arial"/>
              </a:rPr>
              <a:t>Upward casts are always permitted and do not require a cast operator.</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 Director d = new Director();</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 Manager m = new Manager();</a:t>
            </a:r>
            <a:endParaRPr/>
          </a:p>
        </p:txBody>
      </p:sp>
      <p:pic>
        <p:nvPicPr>
          <p:cNvPr id="933" name="Google Shape;933;p98" descr="subclass3.bmp"/>
          <p:cNvPicPr preferRelativeResize="0"/>
          <p:nvPr/>
        </p:nvPicPr>
        <p:blipFill rotWithShape="1">
          <a:blip r:embed="rId3">
            <a:alphaModFix/>
          </a:blip>
          <a:srcRect/>
          <a:stretch/>
        </p:blipFill>
        <p:spPr>
          <a:xfrm>
            <a:off x="3700462" y="2790825"/>
            <a:ext cx="1781175" cy="3457575"/>
          </a:xfrm>
          <a:prstGeom prst="rect">
            <a:avLst/>
          </a:prstGeom>
          <a:noFill/>
          <a:ln>
            <a:noFill/>
          </a:ln>
        </p:spPr>
      </p:pic>
      <p:sp>
        <p:nvSpPr>
          <p:cNvPr id="934" name="Google Shape;934;p98"/>
          <p:cNvSpPr txBox="1"/>
          <p:nvPr/>
        </p:nvSpPr>
        <p:spPr>
          <a:xfrm>
            <a:off x="423862" y="3657600"/>
            <a:ext cx="2900400" cy="338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ourier New"/>
              <a:buNone/>
            </a:pPr>
            <a:r>
              <a:rPr lang="en-US" sz="1600" b="0" i="0" u="none">
                <a:solidFill>
                  <a:schemeClr val="dk1"/>
                </a:solidFill>
                <a:latin typeface="Courier New"/>
                <a:ea typeface="Courier New"/>
                <a:cs typeface="Courier New"/>
                <a:sym typeface="Courier New"/>
              </a:rPr>
              <a:t> Employee e = m; // OK</a:t>
            </a:r>
            <a:endParaRPr/>
          </a:p>
        </p:txBody>
      </p:sp>
      <p:sp>
        <p:nvSpPr>
          <p:cNvPr id="935" name="Google Shape;935;p98"/>
          <p:cNvSpPr txBox="1"/>
          <p:nvPr/>
        </p:nvSpPr>
        <p:spPr>
          <a:xfrm>
            <a:off x="623887" y="4919662"/>
            <a:ext cx="2652600" cy="3381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ourier New"/>
              <a:buNone/>
            </a:pPr>
            <a:r>
              <a:rPr lang="en-US" sz="1600" b="0" i="0" u="none">
                <a:solidFill>
                  <a:schemeClr val="dk1"/>
                </a:solidFill>
                <a:latin typeface="Courier New"/>
                <a:ea typeface="Courier New"/>
                <a:cs typeface="Courier New"/>
                <a:sym typeface="Courier New"/>
              </a:rPr>
              <a:t>Manager m = d; // OK</a:t>
            </a:r>
            <a:endParaRPr/>
          </a:p>
        </p:txBody>
      </p:sp>
      <p:sp>
        <p:nvSpPr>
          <p:cNvPr id="936" name="Google Shape;936;p98"/>
          <p:cNvSpPr txBox="1"/>
          <p:nvPr/>
        </p:nvSpPr>
        <p:spPr>
          <a:xfrm>
            <a:off x="5986462" y="4343400"/>
            <a:ext cx="2776500" cy="3381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ourier New"/>
              <a:buNone/>
            </a:pPr>
            <a:r>
              <a:rPr lang="en-US" sz="1600" b="0" i="0" u="none">
                <a:solidFill>
                  <a:schemeClr val="dk1"/>
                </a:solidFill>
                <a:latin typeface="Courier New"/>
                <a:ea typeface="Courier New"/>
                <a:cs typeface="Courier New"/>
                <a:sym typeface="Courier New"/>
              </a:rPr>
              <a:t>Employee e = d; // OK</a:t>
            </a:r>
            <a:endParaRPr/>
          </a:p>
        </p:txBody>
      </p:sp>
      <p:sp>
        <p:nvSpPr>
          <p:cNvPr id="937" name="Google Shape;937;p98"/>
          <p:cNvSpPr/>
          <p:nvPr/>
        </p:nvSpPr>
        <p:spPr>
          <a:xfrm rot="10800000">
            <a:off x="3395662" y="4648200"/>
            <a:ext cx="457200" cy="838200"/>
          </a:xfrm>
          <a:prstGeom prst="curvedLeftArrow">
            <a:avLst>
              <a:gd name="adj1" fmla="val 15709"/>
              <a:gd name="adj2" fmla="val 20127"/>
              <a:gd name="adj3" fmla="val 5400"/>
            </a:avLst>
          </a:prstGeom>
          <a:solidFill>
            <a:schemeClr val="accent1">
              <a:alpha val="49800"/>
            </a:schemeClr>
          </a:solid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938" name="Google Shape;938;p98"/>
          <p:cNvSpPr/>
          <p:nvPr/>
        </p:nvSpPr>
        <p:spPr>
          <a:xfrm rot="10800000">
            <a:off x="3395662" y="3429000"/>
            <a:ext cx="457200" cy="838200"/>
          </a:xfrm>
          <a:prstGeom prst="curvedLeftArrow">
            <a:avLst>
              <a:gd name="adj1" fmla="val 15709"/>
              <a:gd name="adj2" fmla="val 20127"/>
              <a:gd name="adj3" fmla="val 5400"/>
            </a:avLst>
          </a:prstGeom>
          <a:solidFill>
            <a:schemeClr val="accent1">
              <a:alpha val="49800"/>
            </a:schemeClr>
          </a:solid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939" name="Google Shape;939;p98"/>
          <p:cNvSpPr/>
          <p:nvPr/>
        </p:nvSpPr>
        <p:spPr>
          <a:xfrm rot="10800000" flipH="1">
            <a:off x="5303837" y="3352800"/>
            <a:ext cx="609600" cy="2133600"/>
          </a:xfrm>
          <a:prstGeom prst="curvedLeftArrow">
            <a:avLst>
              <a:gd name="adj1" fmla="val 18514"/>
              <a:gd name="adj2" fmla="val 20828"/>
              <a:gd name="adj3" fmla="val 5400"/>
            </a:avLst>
          </a:prstGeom>
          <a:solidFill>
            <a:schemeClr val="accent1">
              <a:alpha val="49800"/>
            </a:schemeClr>
          </a:solid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940" name="Google Shape;940;p98"/>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102</a:t>
            </a:fld>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945"/>
        <p:cNvGrpSpPr/>
        <p:nvPr/>
      </p:nvGrpSpPr>
      <p:grpSpPr>
        <a:xfrm>
          <a:off x="0" y="0"/>
          <a:ext cx="0" cy="0"/>
          <a:chOff x="0" y="0"/>
          <a:chExt cx="0" cy="0"/>
        </a:xfrm>
      </p:grpSpPr>
      <p:sp>
        <p:nvSpPr>
          <p:cNvPr id="946" name="Google Shape;946;p99"/>
          <p:cNvSpPr txBox="1"/>
          <p:nvPr/>
        </p:nvSpPr>
        <p:spPr>
          <a:xfrm>
            <a:off x="457200" y="2084387"/>
            <a:ext cx="8229600" cy="1752600"/>
          </a:xfrm>
          <a:prstGeom prst="rect">
            <a:avLst/>
          </a:prstGeom>
          <a:solidFill>
            <a:srgbClr val="DDDDDD"/>
          </a:solid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1600"/>
              <a:buFont typeface="Courier New"/>
              <a:buNone/>
            </a:pPr>
            <a:r>
              <a:rPr lang="en-US" sz="1600" b="0" i="0" u="none">
                <a:solidFill>
                  <a:schemeClr val="dk1"/>
                </a:solidFill>
                <a:latin typeface="Courier New"/>
                <a:ea typeface="Courier New"/>
                <a:cs typeface="Courier New"/>
                <a:sym typeface="Courier New"/>
              </a:rPr>
              <a:t> 5     Employee e = new Manager(102, "Joan Kern", </a:t>
            </a:r>
            <a:endParaRPr/>
          </a:p>
          <a:p>
            <a:pPr marL="342900" marR="0" lvl="0" indent="-342900" algn="l" rtl="0">
              <a:lnSpc>
                <a:spcPct val="100000"/>
              </a:lnSpc>
              <a:spcBef>
                <a:spcPts val="320"/>
              </a:spcBef>
              <a:spcAft>
                <a:spcPts val="0"/>
              </a:spcAft>
              <a:buClr>
                <a:schemeClr val="dk1"/>
              </a:buClr>
              <a:buSzPts val="1600"/>
              <a:buFont typeface="Courier New"/>
              <a:buNone/>
            </a:pPr>
            <a:r>
              <a:rPr lang="en-US" sz="1600" b="0" i="0" u="none">
                <a:solidFill>
                  <a:schemeClr val="dk1"/>
                </a:solidFill>
                <a:latin typeface="Courier New"/>
                <a:ea typeface="Courier New"/>
                <a:cs typeface="Courier New"/>
                <a:sym typeface="Courier New"/>
              </a:rPr>
              <a:t> 6         "012-23-4567", 110_450.54, "Marketing");</a:t>
            </a:r>
            <a:endParaRPr/>
          </a:p>
          <a:p>
            <a:pPr marL="342900" marR="0" lvl="0" indent="-342900" algn="l" rtl="0">
              <a:lnSpc>
                <a:spcPct val="100000"/>
              </a:lnSpc>
              <a:spcBef>
                <a:spcPts val="320"/>
              </a:spcBef>
              <a:spcAft>
                <a:spcPts val="0"/>
              </a:spcAft>
              <a:buClr>
                <a:schemeClr val="dk1"/>
              </a:buClr>
              <a:buSzPts val="1600"/>
              <a:buFont typeface="Courier New"/>
              <a:buNone/>
            </a:pPr>
            <a:r>
              <a:rPr lang="en-US" sz="1600" b="0" i="0" u="none">
                <a:solidFill>
                  <a:schemeClr val="dk1"/>
                </a:solidFill>
                <a:latin typeface="Courier New"/>
                <a:ea typeface="Courier New"/>
                <a:cs typeface="Courier New"/>
                <a:sym typeface="Courier New"/>
              </a:rPr>
              <a:t> 7     </a:t>
            </a:r>
            <a:endParaRPr/>
          </a:p>
          <a:p>
            <a:pPr marL="342900" marR="0" lvl="0" indent="-342900" algn="l" rtl="0">
              <a:lnSpc>
                <a:spcPct val="100000"/>
              </a:lnSpc>
              <a:spcBef>
                <a:spcPts val="320"/>
              </a:spcBef>
              <a:spcAft>
                <a:spcPts val="0"/>
              </a:spcAft>
              <a:buClr>
                <a:schemeClr val="dk1"/>
              </a:buClr>
              <a:buSzPts val="1600"/>
              <a:buFont typeface="Courier New"/>
              <a:buNone/>
            </a:pPr>
            <a:r>
              <a:rPr lang="en-US" sz="1600" b="0" i="0" u="none">
                <a:solidFill>
                  <a:schemeClr val="dk1"/>
                </a:solidFill>
                <a:latin typeface="Courier New"/>
                <a:ea typeface="Courier New"/>
                <a:cs typeface="Courier New"/>
                <a:sym typeface="Courier New"/>
              </a:rPr>
              <a:t> 8     Manager m = (Manager)e; // ok</a:t>
            </a:r>
            <a:endParaRPr/>
          </a:p>
          <a:p>
            <a:pPr marL="342900" marR="0" lvl="0" indent="-342900" algn="l" rtl="0">
              <a:lnSpc>
                <a:spcPct val="100000"/>
              </a:lnSpc>
              <a:spcBef>
                <a:spcPts val="320"/>
              </a:spcBef>
              <a:spcAft>
                <a:spcPts val="0"/>
              </a:spcAft>
              <a:buClr>
                <a:schemeClr val="dk1"/>
              </a:buClr>
              <a:buSzPts val="1600"/>
              <a:buFont typeface="Courier New"/>
              <a:buNone/>
            </a:pPr>
            <a:r>
              <a:rPr lang="en-US" sz="1600" b="1" i="0" u="none">
                <a:solidFill>
                  <a:schemeClr val="dk1"/>
                </a:solidFill>
                <a:latin typeface="Courier New"/>
                <a:ea typeface="Courier New"/>
                <a:cs typeface="Courier New"/>
                <a:sym typeface="Courier New"/>
              </a:rPr>
              <a:t> 9     Engineer eng = (Manager)e; // Compile error</a:t>
            </a:r>
            <a:endParaRPr/>
          </a:p>
          <a:p>
            <a:pPr marL="342900" marR="0" lvl="0" indent="-342900" algn="l" rtl="0">
              <a:lnSpc>
                <a:spcPct val="100000"/>
              </a:lnSpc>
              <a:spcBef>
                <a:spcPts val="320"/>
              </a:spcBef>
              <a:spcAft>
                <a:spcPts val="0"/>
              </a:spcAft>
              <a:buClr>
                <a:schemeClr val="dk1"/>
              </a:buClr>
              <a:buSzPts val="1600"/>
              <a:buFont typeface="Courier New"/>
              <a:buNone/>
            </a:pPr>
            <a:r>
              <a:rPr lang="en-US" sz="1600" b="0" i="0" u="none">
                <a:solidFill>
                  <a:schemeClr val="dk1"/>
                </a:solidFill>
                <a:latin typeface="Courier New"/>
                <a:ea typeface="Courier New"/>
                <a:cs typeface="Courier New"/>
                <a:sym typeface="Courier New"/>
              </a:rPr>
              <a:t>10     System.out.println(m.getDetails());</a:t>
            </a:r>
            <a:endParaRPr/>
          </a:p>
        </p:txBody>
      </p:sp>
      <p:sp>
        <p:nvSpPr>
          <p:cNvPr id="947" name="Google Shape;947;p99"/>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Downward Casting Rules</a:t>
            </a:r>
            <a:endParaRPr/>
          </a:p>
        </p:txBody>
      </p:sp>
      <p:sp>
        <p:nvSpPr>
          <p:cNvPr id="948" name="Google Shape;948;p99"/>
          <p:cNvSpPr txBox="1">
            <a:spLocks noGrp="1"/>
          </p:cNvSpPr>
          <p:nvPr>
            <p:ph type="body" idx="1"/>
          </p:nvPr>
        </p:nvSpPr>
        <p:spPr>
          <a:xfrm>
            <a:off x="609600" y="1322387"/>
            <a:ext cx="7918500" cy="7032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200"/>
              <a:buFont typeface="Arial"/>
              <a:buNone/>
            </a:pPr>
            <a:r>
              <a:rPr lang="en-US" sz="2200" b="0" i="0" u="none">
                <a:solidFill>
                  <a:schemeClr val="dk1"/>
                </a:solidFill>
                <a:latin typeface="Arial"/>
                <a:ea typeface="Arial"/>
                <a:cs typeface="Arial"/>
                <a:sym typeface="Arial"/>
              </a:rPr>
              <a:t>For downward casts, the compiler must be satisfied that the cast is possible.</a:t>
            </a:r>
            <a:endParaRPr/>
          </a:p>
        </p:txBody>
      </p:sp>
      <p:grpSp>
        <p:nvGrpSpPr>
          <p:cNvPr id="949" name="Google Shape;949;p99"/>
          <p:cNvGrpSpPr/>
          <p:nvPr/>
        </p:nvGrpSpPr>
        <p:grpSpPr>
          <a:xfrm>
            <a:off x="3777805" y="3757548"/>
            <a:ext cx="1306449" cy="653224"/>
            <a:chOff x="0" y="0"/>
            <a:chExt cx="2147483647" cy="2147483647"/>
          </a:xfrm>
        </p:grpSpPr>
        <p:sp>
          <p:nvSpPr>
            <p:cNvPr id="950" name="Google Shape;950;p99"/>
            <p:cNvSpPr txBox="1"/>
            <p:nvPr/>
          </p:nvSpPr>
          <p:spPr>
            <a:xfrm>
              <a:off x="0" y="0"/>
              <a:ext cx="2147483647" cy="2147483647"/>
            </a:xfrm>
            <a:prstGeom prst="rect">
              <a:avLst/>
            </a:prstGeom>
            <a:solidFill>
              <a:schemeClr val="accent1">
                <a:alpha val="49800"/>
              </a:schemeClr>
            </a:solid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951" name="Google Shape;951;p99"/>
            <p:cNvSpPr txBox="1"/>
            <p:nvPr/>
          </p:nvSpPr>
          <p:spPr>
            <a:xfrm>
              <a:off x="119304745" y="477218982"/>
              <a:ext cx="1895390686" cy="115650991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r>
                <a:rPr lang="en-US" sz="1800" b="0" i="0" u="none">
                  <a:solidFill>
                    <a:schemeClr val="dk1"/>
                  </a:solidFill>
                  <a:latin typeface="Arial"/>
                  <a:ea typeface="Arial"/>
                  <a:cs typeface="Arial"/>
                  <a:sym typeface="Arial"/>
                </a:rPr>
                <a:t>Employee</a:t>
              </a:r>
              <a:endParaRPr/>
            </a:p>
          </p:txBody>
        </p:sp>
      </p:grpSp>
      <p:grpSp>
        <p:nvGrpSpPr>
          <p:cNvPr id="952" name="Google Shape;952;p99"/>
          <p:cNvGrpSpPr/>
          <p:nvPr/>
        </p:nvGrpSpPr>
        <p:grpSpPr>
          <a:xfrm>
            <a:off x="3669371" y="4599559"/>
            <a:ext cx="1309473" cy="580644"/>
            <a:chOff x="0" y="0"/>
            <a:chExt cx="2147483647" cy="2147483647"/>
          </a:xfrm>
        </p:grpSpPr>
        <p:sp>
          <p:nvSpPr>
            <p:cNvPr id="953" name="Google Shape;953;p99"/>
            <p:cNvSpPr txBox="1"/>
            <p:nvPr/>
          </p:nvSpPr>
          <p:spPr>
            <a:xfrm>
              <a:off x="0" y="0"/>
              <a:ext cx="2147483647" cy="2147483647"/>
            </a:xfrm>
            <a:prstGeom prst="rect">
              <a:avLst/>
            </a:prstGeom>
            <a:solidFill>
              <a:schemeClr val="accent1">
                <a:alpha val="49800"/>
              </a:schemeClr>
            </a:solid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954" name="Google Shape;954;p99"/>
            <p:cNvSpPr txBox="1"/>
            <p:nvPr/>
          </p:nvSpPr>
          <p:spPr>
            <a:xfrm>
              <a:off x="215703283" y="268434790"/>
              <a:ext cx="1710726414" cy="130107365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r>
                <a:rPr lang="en-US" sz="1800" b="0" i="0" u="none">
                  <a:solidFill>
                    <a:schemeClr val="dk1"/>
                  </a:solidFill>
                  <a:latin typeface="Arial"/>
                  <a:ea typeface="Arial"/>
                  <a:cs typeface="Arial"/>
                  <a:sym typeface="Arial"/>
                </a:rPr>
                <a:t>Manager</a:t>
              </a:r>
              <a:endParaRPr/>
            </a:p>
          </p:txBody>
        </p:sp>
      </p:grpSp>
      <p:grpSp>
        <p:nvGrpSpPr>
          <p:cNvPr id="955" name="Google Shape;955;p99"/>
          <p:cNvGrpSpPr/>
          <p:nvPr/>
        </p:nvGrpSpPr>
        <p:grpSpPr>
          <a:xfrm>
            <a:off x="3672395" y="5390451"/>
            <a:ext cx="1306449" cy="653225"/>
            <a:chOff x="0" y="0"/>
            <a:chExt cx="2147483647" cy="2147483647"/>
          </a:xfrm>
        </p:grpSpPr>
        <p:sp>
          <p:nvSpPr>
            <p:cNvPr id="956" name="Google Shape;956;p99"/>
            <p:cNvSpPr txBox="1"/>
            <p:nvPr/>
          </p:nvSpPr>
          <p:spPr>
            <a:xfrm>
              <a:off x="0" y="0"/>
              <a:ext cx="2147483647" cy="2147483647"/>
            </a:xfrm>
            <a:prstGeom prst="rect">
              <a:avLst/>
            </a:prstGeom>
            <a:solidFill>
              <a:schemeClr val="accent1">
                <a:alpha val="49800"/>
              </a:schemeClr>
            </a:solid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957" name="Google Shape;957;p99"/>
            <p:cNvSpPr txBox="1"/>
            <p:nvPr/>
          </p:nvSpPr>
          <p:spPr>
            <a:xfrm>
              <a:off x="255653533" y="477218982"/>
              <a:ext cx="1554058826" cy="115650991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r>
                <a:rPr lang="en-US" sz="1800" b="0" i="0" u="none">
                  <a:solidFill>
                    <a:schemeClr val="dk1"/>
                  </a:solidFill>
                  <a:latin typeface="Arial"/>
                  <a:ea typeface="Arial"/>
                  <a:cs typeface="Arial"/>
                  <a:sym typeface="Arial"/>
                </a:rPr>
                <a:t>Director</a:t>
              </a:r>
              <a:endParaRPr/>
            </a:p>
          </p:txBody>
        </p:sp>
      </p:grpSp>
      <p:cxnSp>
        <p:nvCxnSpPr>
          <p:cNvPr id="958" name="Google Shape;958;p99"/>
          <p:cNvCxnSpPr/>
          <p:nvPr/>
        </p:nvCxnSpPr>
        <p:spPr>
          <a:xfrm rot="10800000">
            <a:off x="4648200" y="4598987"/>
            <a:ext cx="0" cy="228600"/>
          </a:xfrm>
          <a:prstGeom prst="straightConnector1">
            <a:avLst/>
          </a:prstGeom>
          <a:noFill/>
          <a:ln w="28575" cap="flat" cmpd="sng">
            <a:solidFill>
              <a:schemeClr val="dk1"/>
            </a:solidFill>
            <a:prstDash val="solid"/>
            <a:miter lim="800000"/>
            <a:headEnd type="none" w="med" len="med"/>
            <a:tailEnd type="triangle" w="med" len="med"/>
          </a:ln>
        </p:spPr>
      </p:cxnSp>
      <p:cxnSp>
        <p:nvCxnSpPr>
          <p:cNvPr id="959" name="Google Shape;959;p99"/>
          <p:cNvCxnSpPr/>
          <p:nvPr/>
        </p:nvCxnSpPr>
        <p:spPr>
          <a:xfrm rot="10800000">
            <a:off x="4651375" y="5414962"/>
            <a:ext cx="0" cy="228600"/>
          </a:xfrm>
          <a:prstGeom prst="straightConnector1">
            <a:avLst/>
          </a:prstGeom>
          <a:noFill/>
          <a:ln w="28575" cap="flat" cmpd="sng">
            <a:solidFill>
              <a:schemeClr val="dk1"/>
            </a:solidFill>
            <a:prstDash val="solid"/>
            <a:miter lim="800000"/>
            <a:headEnd type="none" w="med" len="med"/>
            <a:tailEnd type="triangle" w="med" len="med"/>
          </a:ln>
        </p:spPr>
      </p:cxnSp>
      <p:grpSp>
        <p:nvGrpSpPr>
          <p:cNvPr id="960" name="Google Shape;960;p99"/>
          <p:cNvGrpSpPr/>
          <p:nvPr/>
        </p:nvGrpSpPr>
        <p:grpSpPr>
          <a:xfrm>
            <a:off x="5652642" y="4595748"/>
            <a:ext cx="1306449" cy="653224"/>
            <a:chOff x="0" y="0"/>
            <a:chExt cx="2147483647" cy="2147483647"/>
          </a:xfrm>
        </p:grpSpPr>
        <p:sp>
          <p:nvSpPr>
            <p:cNvPr id="961" name="Google Shape;961;p99"/>
            <p:cNvSpPr txBox="1"/>
            <p:nvPr/>
          </p:nvSpPr>
          <p:spPr>
            <a:xfrm>
              <a:off x="0" y="0"/>
              <a:ext cx="2147483647" cy="2147483647"/>
            </a:xfrm>
            <a:prstGeom prst="rect">
              <a:avLst/>
            </a:prstGeom>
            <a:solidFill>
              <a:schemeClr val="accent1">
                <a:alpha val="49800"/>
              </a:schemeClr>
            </a:solid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962" name="Google Shape;962;p99"/>
            <p:cNvSpPr txBox="1"/>
            <p:nvPr/>
          </p:nvSpPr>
          <p:spPr>
            <a:xfrm>
              <a:off x="221568605" y="477218982"/>
              <a:ext cx="1734764868" cy="115650991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r>
                <a:rPr lang="en-US" sz="1800" b="0" i="0" u="none">
                  <a:solidFill>
                    <a:schemeClr val="dk1"/>
                  </a:solidFill>
                  <a:latin typeface="Arial"/>
                  <a:ea typeface="Arial"/>
                  <a:cs typeface="Arial"/>
                  <a:sym typeface="Arial"/>
                </a:rPr>
                <a:t>Engineer</a:t>
              </a:r>
              <a:endParaRPr/>
            </a:p>
          </p:txBody>
        </p:sp>
      </p:grpSp>
      <p:cxnSp>
        <p:nvCxnSpPr>
          <p:cNvPr id="963" name="Google Shape;963;p99"/>
          <p:cNvCxnSpPr/>
          <p:nvPr/>
        </p:nvCxnSpPr>
        <p:spPr>
          <a:xfrm rot="10800000">
            <a:off x="5334136" y="4256086"/>
            <a:ext cx="1188900" cy="495300"/>
          </a:xfrm>
          <a:prstGeom prst="bentConnector2">
            <a:avLst/>
          </a:prstGeom>
          <a:noFill/>
          <a:ln w="28575" cap="flat" cmpd="sng">
            <a:solidFill>
              <a:schemeClr val="dk1"/>
            </a:solidFill>
            <a:prstDash val="solid"/>
            <a:round/>
            <a:headEnd type="none" w="med" len="med"/>
            <a:tailEnd type="triangle" w="med" len="med"/>
          </a:ln>
        </p:spPr>
      </p:cxnSp>
      <p:sp>
        <p:nvSpPr>
          <p:cNvPr id="964" name="Google Shape;964;p99"/>
          <p:cNvSpPr/>
          <p:nvPr/>
        </p:nvSpPr>
        <p:spPr>
          <a:xfrm flipH="1">
            <a:off x="5227637" y="4979987"/>
            <a:ext cx="762000" cy="228600"/>
          </a:xfrm>
          <a:prstGeom prst="leftArrow">
            <a:avLst>
              <a:gd name="adj1" fmla="val 3240"/>
              <a:gd name="adj2" fmla="val 50000"/>
            </a:avLst>
          </a:prstGeom>
          <a:solidFill>
            <a:schemeClr val="accent1">
              <a:alpha val="49800"/>
            </a:schemeClr>
          </a:solid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pic>
        <p:nvPicPr>
          <p:cNvPr id="965" name="Google Shape;965;p99" descr="cnt205585.gif"/>
          <p:cNvPicPr preferRelativeResize="0"/>
          <p:nvPr/>
        </p:nvPicPr>
        <p:blipFill rotWithShape="1">
          <a:blip r:embed="rId3">
            <a:alphaModFix/>
          </a:blip>
          <a:srcRect/>
          <a:stretch/>
        </p:blipFill>
        <p:spPr>
          <a:xfrm>
            <a:off x="5380037" y="4903787"/>
            <a:ext cx="319087" cy="365125"/>
          </a:xfrm>
          <a:prstGeom prst="rect">
            <a:avLst/>
          </a:prstGeom>
          <a:noFill/>
          <a:ln>
            <a:noFill/>
          </a:ln>
        </p:spPr>
      </p:pic>
      <p:sp>
        <p:nvSpPr>
          <p:cNvPr id="966" name="Google Shape;966;p99"/>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103</a:t>
            </a:fld>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971"/>
        <p:cNvGrpSpPr/>
        <p:nvPr/>
      </p:nvGrpSpPr>
      <p:grpSpPr>
        <a:xfrm>
          <a:off x="0" y="0"/>
          <a:ext cx="0" cy="0"/>
          <a:chOff x="0" y="0"/>
          <a:chExt cx="0" cy="0"/>
        </a:xfrm>
      </p:grpSpPr>
      <p:sp>
        <p:nvSpPr>
          <p:cNvPr id="972" name="Google Shape;972;p100"/>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Courier New"/>
                <a:ea typeface="Courier New"/>
                <a:cs typeface="Courier New"/>
                <a:sym typeface="Courier New"/>
              </a:rPr>
              <a:t>static</a:t>
            </a:r>
            <a:r>
              <a:rPr lang="en-US" sz="2600" b="1" i="0" u="none" strike="noStrike" cap="none">
                <a:solidFill>
                  <a:schemeClr val="dk1"/>
                </a:solidFill>
                <a:latin typeface="Arial"/>
                <a:ea typeface="Arial"/>
                <a:cs typeface="Arial"/>
                <a:sym typeface="Arial"/>
              </a:rPr>
              <a:t> Keyword</a:t>
            </a:r>
            <a:endParaRPr/>
          </a:p>
        </p:txBody>
      </p:sp>
      <p:sp>
        <p:nvSpPr>
          <p:cNvPr id="973" name="Google Shape;973;p100"/>
          <p:cNvSpPr txBox="1">
            <a:spLocks noGrp="1"/>
          </p:cNvSpPr>
          <p:nvPr>
            <p:ph type="body" idx="1"/>
          </p:nvPr>
        </p:nvSpPr>
        <p:spPr>
          <a:xfrm>
            <a:off x="609600" y="1447800"/>
            <a:ext cx="7918500" cy="34116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200"/>
              <a:buFont typeface="Arial"/>
              <a:buNone/>
            </a:pPr>
            <a:r>
              <a:rPr lang="en-US" sz="2200" b="0" i="0" u="none">
                <a:solidFill>
                  <a:schemeClr val="dk1"/>
                </a:solidFill>
                <a:latin typeface="Arial"/>
                <a:ea typeface="Arial"/>
                <a:cs typeface="Arial"/>
                <a:sym typeface="Arial"/>
              </a:rPr>
              <a:t>The </a:t>
            </a:r>
            <a:r>
              <a:rPr lang="en-US" sz="2200" b="0" i="0" u="none">
                <a:solidFill>
                  <a:schemeClr val="dk1"/>
                </a:solidFill>
                <a:latin typeface="Courier New"/>
                <a:ea typeface="Courier New"/>
                <a:cs typeface="Courier New"/>
                <a:sym typeface="Courier New"/>
              </a:rPr>
              <a:t>static</a:t>
            </a:r>
            <a:r>
              <a:rPr lang="en-US" sz="2200" b="0" i="0" u="none">
                <a:solidFill>
                  <a:schemeClr val="dk1"/>
                </a:solidFill>
                <a:latin typeface="Arial"/>
                <a:ea typeface="Arial"/>
                <a:cs typeface="Arial"/>
                <a:sym typeface="Arial"/>
              </a:rPr>
              <a:t> modifier is used to declare fields and methods as class-level resources. </a:t>
            </a:r>
            <a:endParaRPr/>
          </a:p>
          <a:p>
            <a:pPr marL="7937" marR="0" lvl="0" indent="7937" algn="l" rtl="0">
              <a:lnSpc>
                <a:spcPct val="100000"/>
              </a:lnSpc>
              <a:spcBef>
                <a:spcPts val="440"/>
              </a:spcBef>
              <a:spcAft>
                <a:spcPts val="0"/>
              </a:spcAft>
              <a:buClr>
                <a:srgbClr val="000000"/>
              </a:buClr>
              <a:buSzPts val="2200"/>
              <a:buFont typeface="Arial"/>
              <a:buNone/>
            </a:pPr>
            <a:r>
              <a:rPr lang="en-US" sz="2200" b="0" i="0" u="none">
                <a:solidFill>
                  <a:schemeClr val="dk1"/>
                </a:solidFill>
                <a:latin typeface="Arial"/>
                <a:ea typeface="Arial"/>
                <a:cs typeface="Arial"/>
                <a:sym typeface="Arial"/>
              </a:rPr>
              <a:t>Static class members:</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Can be used without object instances</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Are used when a problem is best solved without objects</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Are used when objects of the same type need to share fields</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Should </a:t>
            </a:r>
            <a:r>
              <a:rPr lang="en-US" sz="2200" b="0" i="1" u="none" strike="noStrike" cap="none">
                <a:solidFill>
                  <a:schemeClr val="dk1"/>
                </a:solidFill>
                <a:latin typeface="Arial"/>
                <a:ea typeface="Arial"/>
                <a:cs typeface="Arial"/>
                <a:sym typeface="Arial"/>
              </a:rPr>
              <a:t>not</a:t>
            </a:r>
            <a:r>
              <a:rPr lang="en-US" sz="2200" b="0" i="0" u="none" strike="noStrike" cap="none">
                <a:solidFill>
                  <a:schemeClr val="dk1"/>
                </a:solidFill>
                <a:latin typeface="Arial"/>
                <a:ea typeface="Arial"/>
                <a:cs typeface="Arial"/>
                <a:sym typeface="Arial"/>
              </a:rPr>
              <a:t> be used to bypass the object-oriented features of Java unless there is a good reason</a:t>
            </a:r>
            <a:endParaRPr/>
          </a:p>
        </p:txBody>
      </p:sp>
      <p:sp>
        <p:nvSpPr>
          <p:cNvPr id="974" name="Google Shape;974;p100"/>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104</a:t>
            </a:fld>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979"/>
        <p:cNvGrpSpPr/>
        <p:nvPr/>
      </p:nvGrpSpPr>
      <p:grpSpPr>
        <a:xfrm>
          <a:off x="0" y="0"/>
          <a:ext cx="0" cy="0"/>
          <a:chOff x="0" y="0"/>
          <a:chExt cx="0" cy="0"/>
        </a:xfrm>
      </p:grpSpPr>
      <p:sp>
        <p:nvSpPr>
          <p:cNvPr id="980" name="Google Shape;980;p101"/>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Static Methods</a:t>
            </a:r>
            <a:endParaRPr/>
          </a:p>
        </p:txBody>
      </p:sp>
      <p:sp>
        <p:nvSpPr>
          <p:cNvPr id="981" name="Google Shape;981;p101"/>
          <p:cNvSpPr txBox="1">
            <a:spLocks noGrp="1"/>
          </p:cNvSpPr>
          <p:nvPr>
            <p:ph type="body" idx="1"/>
          </p:nvPr>
        </p:nvSpPr>
        <p:spPr>
          <a:xfrm>
            <a:off x="609600" y="1447800"/>
            <a:ext cx="7918500" cy="38481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200"/>
              <a:buFont typeface="Arial"/>
              <a:buNone/>
            </a:pPr>
            <a:r>
              <a:rPr lang="en-US" sz="2200" b="0" i="0" u="none">
                <a:solidFill>
                  <a:schemeClr val="dk1"/>
                </a:solidFill>
                <a:latin typeface="Arial"/>
                <a:ea typeface="Arial"/>
                <a:cs typeface="Arial"/>
                <a:sym typeface="Arial"/>
              </a:rPr>
              <a:t>Static methods are methods that can be called even if the class they are declared in has not been instantiated. </a:t>
            </a:r>
            <a:endParaRPr/>
          </a:p>
          <a:p>
            <a:pPr marL="7937" marR="0" lvl="0" indent="7937" algn="l" rtl="0">
              <a:lnSpc>
                <a:spcPct val="100000"/>
              </a:lnSpc>
              <a:spcBef>
                <a:spcPts val="440"/>
              </a:spcBef>
              <a:spcAft>
                <a:spcPts val="0"/>
              </a:spcAft>
              <a:buClr>
                <a:srgbClr val="000000"/>
              </a:buClr>
              <a:buSzPts val="2200"/>
              <a:buFont typeface="Arial"/>
              <a:buNone/>
            </a:pPr>
            <a:r>
              <a:rPr lang="en-US" sz="2200" b="0" i="0" u="none">
                <a:solidFill>
                  <a:schemeClr val="dk1"/>
                </a:solidFill>
                <a:latin typeface="Arial"/>
                <a:ea typeface="Arial"/>
                <a:cs typeface="Arial"/>
                <a:sym typeface="Arial"/>
              </a:rPr>
              <a:t>Static methods:</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Are called class methods</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Are useful for APIs that are not object oriented</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Courier New"/>
                <a:ea typeface="Courier New"/>
                <a:cs typeface="Courier New"/>
                <a:sym typeface="Courier New"/>
              </a:rPr>
              <a:t>java.lang.Math</a:t>
            </a:r>
            <a:r>
              <a:rPr lang="en-US" sz="2000" b="0" i="0" u="none" strike="noStrike" cap="none">
                <a:solidFill>
                  <a:schemeClr val="dk1"/>
                </a:solidFill>
                <a:latin typeface="Arial"/>
                <a:ea typeface="Arial"/>
                <a:cs typeface="Arial"/>
                <a:sym typeface="Arial"/>
              </a:rPr>
              <a:t> contains many static methods</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Are commonly used in place of constructors to perform tasks related to object initialization</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Cannot access nonstatic members within the same class</a:t>
            </a:r>
            <a:endParaRPr/>
          </a:p>
          <a:p>
            <a:pPr marL="7937" marR="0" lvl="0" indent="7938" algn="l" rtl="0">
              <a:spcBef>
                <a:spcPts val="440"/>
              </a:spcBef>
              <a:spcAft>
                <a:spcPts val="0"/>
              </a:spcAft>
              <a:buNone/>
            </a:pPr>
            <a:endParaRPr sz="2200" b="0" i="0" u="none" strike="noStrike" cap="none">
              <a:solidFill>
                <a:schemeClr val="dk1"/>
              </a:solidFill>
              <a:latin typeface="Arial"/>
              <a:ea typeface="Arial"/>
              <a:cs typeface="Arial"/>
              <a:sym typeface="Arial"/>
            </a:endParaRPr>
          </a:p>
        </p:txBody>
      </p:sp>
      <p:sp>
        <p:nvSpPr>
          <p:cNvPr id="982" name="Google Shape;982;p101"/>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105</a:t>
            </a:fld>
            <a:endParaRP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987"/>
        <p:cNvGrpSpPr/>
        <p:nvPr/>
      </p:nvGrpSpPr>
      <p:grpSpPr>
        <a:xfrm>
          <a:off x="0" y="0"/>
          <a:ext cx="0" cy="0"/>
          <a:chOff x="0" y="0"/>
          <a:chExt cx="0" cy="0"/>
        </a:xfrm>
      </p:grpSpPr>
      <p:sp>
        <p:nvSpPr>
          <p:cNvPr id="988" name="Google Shape;988;p102"/>
          <p:cNvSpPr txBox="1">
            <a:spLocks noGrp="1"/>
          </p:cNvSpPr>
          <p:nvPr>
            <p:ph type="title"/>
          </p:nvPr>
        </p:nvSpPr>
        <p:spPr>
          <a:xfrm>
            <a:off x="311700" y="593367"/>
            <a:ext cx="8520600" cy="7635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Using Static Variables and Methods: Example</a:t>
            </a:r>
            <a:endParaRPr/>
          </a:p>
        </p:txBody>
      </p:sp>
      <p:sp>
        <p:nvSpPr>
          <p:cNvPr id="989" name="Google Shape;989;p102"/>
          <p:cNvSpPr txBox="1"/>
          <p:nvPr/>
        </p:nvSpPr>
        <p:spPr>
          <a:xfrm>
            <a:off x="228600" y="1524000"/>
            <a:ext cx="8686800" cy="3505200"/>
          </a:xfrm>
          <a:prstGeom prst="rect">
            <a:avLst/>
          </a:prstGeom>
          <a:solidFill>
            <a:srgbClr val="DDDDDD"/>
          </a:solidFill>
          <a:ln w="28575" cap="flat" cmpd="sng">
            <a:solidFill>
              <a:srgbClr val="000000"/>
            </a:solidFill>
            <a:prstDash val="solid"/>
            <a:miter lim="800000"/>
            <a:headEnd type="none" w="sm" len="sm"/>
            <a:tailEnd type="none" w="sm" len="sm"/>
          </a:ln>
        </p:spPr>
        <p:txBody>
          <a:bodyPr spcFirstLastPara="1" wrap="square" lIns="92075" tIns="9125" rIns="92075" bIns="9125" anchor="ctr" anchorCtr="0">
            <a:noAutofit/>
          </a:bodyPr>
          <a:lstStyle/>
          <a:p>
            <a:pPr marL="457200" marR="0" lvl="0" indent="-457200" algn="l" rtl="0">
              <a:lnSpc>
                <a:spcPct val="100000"/>
              </a:lnSpc>
              <a:spcBef>
                <a:spcPts val="0"/>
              </a:spcBef>
              <a:spcAft>
                <a:spcPts val="0"/>
              </a:spcAft>
              <a:buClr>
                <a:schemeClr val="dk1"/>
              </a:buClr>
              <a:buSzPts val="1800"/>
              <a:buFont typeface="Courier New"/>
              <a:buNone/>
            </a:pPr>
            <a:r>
              <a:rPr lang="en-US" sz="1800" b="0" i="0" u="none">
                <a:solidFill>
                  <a:schemeClr val="dk1"/>
                </a:solidFill>
                <a:latin typeface="Courier New"/>
                <a:ea typeface="Courier New"/>
                <a:cs typeface="Courier New"/>
                <a:sym typeface="Courier New"/>
              </a:rPr>
              <a:t> 3 public class A01MathTest {</a:t>
            </a:r>
            <a:endParaRPr/>
          </a:p>
          <a:p>
            <a:pPr marL="457200" marR="0" lvl="0" indent="-457200" algn="l" rtl="0">
              <a:lnSpc>
                <a:spcPct val="100000"/>
              </a:lnSpc>
              <a:spcBef>
                <a:spcPts val="360"/>
              </a:spcBef>
              <a:spcAft>
                <a:spcPts val="0"/>
              </a:spcAft>
              <a:buClr>
                <a:schemeClr val="dk1"/>
              </a:buClr>
              <a:buSzPts val="1800"/>
              <a:buFont typeface="Courier New"/>
              <a:buNone/>
            </a:pPr>
            <a:r>
              <a:rPr lang="en-US" sz="1800" b="0" i="0" u="none">
                <a:solidFill>
                  <a:schemeClr val="dk1"/>
                </a:solidFill>
                <a:latin typeface="Courier New"/>
                <a:ea typeface="Courier New"/>
                <a:cs typeface="Courier New"/>
                <a:sym typeface="Courier New"/>
              </a:rPr>
              <a:t> 4   public static void main(String[] args) {</a:t>
            </a:r>
            <a:endParaRPr/>
          </a:p>
          <a:p>
            <a:pPr marL="457200" marR="0" lvl="0" indent="-457200" algn="l" rtl="0">
              <a:lnSpc>
                <a:spcPct val="100000"/>
              </a:lnSpc>
              <a:spcBef>
                <a:spcPts val="360"/>
              </a:spcBef>
              <a:spcAft>
                <a:spcPts val="0"/>
              </a:spcAft>
              <a:buClr>
                <a:schemeClr val="dk1"/>
              </a:buClr>
              <a:buSzPts val="1800"/>
              <a:buFont typeface="Courier New"/>
              <a:buNone/>
            </a:pPr>
            <a:r>
              <a:rPr lang="en-US" sz="1800" b="0" i="0" u="none">
                <a:solidFill>
                  <a:schemeClr val="dk1"/>
                </a:solidFill>
                <a:latin typeface="Courier New"/>
                <a:ea typeface="Courier New"/>
                <a:cs typeface="Courier New"/>
                <a:sym typeface="Courier New"/>
              </a:rPr>
              <a:t> 5     System.out.println("Random: " + Math.random() * 10);</a:t>
            </a:r>
            <a:endParaRPr/>
          </a:p>
          <a:p>
            <a:pPr marL="457200" marR="0" lvl="0" indent="-457200" algn="l" rtl="0">
              <a:lnSpc>
                <a:spcPct val="100000"/>
              </a:lnSpc>
              <a:spcBef>
                <a:spcPts val="360"/>
              </a:spcBef>
              <a:spcAft>
                <a:spcPts val="0"/>
              </a:spcAft>
              <a:buClr>
                <a:schemeClr val="dk1"/>
              </a:buClr>
              <a:buSzPts val="1800"/>
              <a:buFont typeface="Courier New"/>
              <a:buNone/>
            </a:pPr>
            <a:r>
              <a:rPr lang="en-US" sz="1800" b="0" i="0" u="none">
                <a:solidFill>
                  <a:schemeClr val="dk1"/>
                </a:solidFill>
                <a:latin typeface="Courier New"/>
                <a:ea typeface="Courier New"/>
                <a:cs typeface="Courier New"/>
                <a:sym typeface="Courier New"/>
              </a:rPr>
              <a:t> 6     System.out.println("Square root: " + Math.sqrt(9.0));</a:t>
            </a:r>
            <a:endParaRPr/>
          </a:p>
          <a:p>
            <a:pPr marL="457200" marR="0" lvl="0" indent="-457200" algn="l" rtl="0">
              <a:lnSpc>
                <a:spcPct val="100000"/>
              </a:lnSpc>
              <a:spcBef>
                <a:spcPts val="360"/>
              </a:spcBef>
              <a:spcAft>
                <a:spcPts val="0"/>
              </a:spcAft>
              <a:buClr>
                <a:schemeClr val="dk1"/>
              </a:buClr>
              <a:buSzPts val="1800"/>
              <a:buFont typeface="Courier New"/>
              <a:buNone/>
            </a:pPr>
            <a:r>
              <a:rPr lang="en-US" sz="1800" b="0" i="0" u="none">
                <a:solidFill>
                  <a:schemeClr val="dk1"/>
                </a:solidFill>
                <a:latin typeface="Courier New"/>
                <a:ea typeface="Courier New"/>
                <a:cs typeface="Courier New"/>
                <a:sym typeface="Courier New"/>
              </a:rPr>
              <a:t> 7     System.out.println("Rounded random: " + </a:t>
            </a:r>
            <a:endParaRPr/>
          </a:p>
          <a:p>
            <a:pPr marL="457200" marR="0" lvl="0" indent="-457200" algn="l" rtl="0">
              <a:lnSpc>
                <a:spcPct val="100000"/>
              </a:lnSpc>
              <a:spcBef>
                <a:spcPts val="360"/>
              </a:spcBef>
              <a:spcAft>
                <a:spcPts val="0"/>
              </a:spcAft>
              <a:buClr>
                <a:schemeClr val="dk1"/>
              </a:buClr>
              <a:buSzPts val="1800"/>
              <a:buFont typeface="Courier New"/>
              <a:buNone/>
            </a:pPr>
            <a:r>
              <a:rPr lang="en-US" sz="1800" b="0" i="0" u="none">
                <a:solidFill>
                  <a:schemeClr val="dk1"/>
                </a:solidFill>
                <a:latin typeface="Courier New"/>
                <a:ea typeface="Courier New"/>
                <a:cs typeface="Courier New"/>
                <a:sym typeface="Courier New"/>
              </a:rPr>
              <a:t> 8         Math.round(Math.random()*100));</a:t>
            </a:r>
            <a:endParaRPr/>
          </a:p>
          <a:p>
            <a:pPr marL="457200" marR="0" lvl="0" indent="-457200" algn="l" rtl="0">
              <a:lnSpc>
                <a:spcPct val="100000"/>
              </a:lnSpc>
              <a:spcBef>
                <a:spcPts val="360"/>
              </a:spcBef>
              <a:spcAft>
                <a:spcPts val="0"/>
              </a:spcAft>
              <a:buClr>
                <a:schemeClr val="dk1"/>
              </a:buClr>
              <a:buSzPts val="1800"/>
              <a:buFont typeface="Courier New"/>
              <a:buNone/>
            </a:pPr>
            <a:r>
              <a:rPr lang="en-US" sz="1800" b="0" i="0" u="none">
                <a:solidFill>
                  <a:schemeClr val="dk1"/>
                </a:solidFill>
                <a:latin typeface="Courier New"/>
                <a:ea typeface="Courier New"/>
                <a:cs typeface="Courier New"/>
                <a:sym typeface="Courier New"/>
              </a:rPr>
              <a:t> 9     System.out.println("Abs: " + Math.abs(-9));</a:t>
            </a:r>
            <a:endParaRPr/>
          </a:p>
          <a:p>
            <a:pPr marL="457200" marR="0" lvl="0" indent="-457200" algn="l" rtl="0">
              <a:lnSpc>
                <a:spcPct val="100000"/>
              </a:lnSpc>
              <a:spcBef>
                <a:spcPts val="360"/>
              </a:spcBef>
              <a:spcAft>
                <a:spcPts val="0"/>
              </a:spcAft>
              <a:buClr>
                <a:schemeClr val="dk1"/>
              </a:buClr>
              <a:buSzPts val="1800"/>
              <a:buFont typeface="Courier New"/>
              <a:buNone/>
            </a:pPr>
            <a:r>
              <a:rPr lang="en-US" sz="1800" b="0" i="0" u="none">
                <a:solidFill>
                  <a:schemeClr val="dk1"/>
                </a:solidFill>
                <a:latin typeface="Courier New"/>
                <a:ea typeface="Courier New"/>
                <a:cs typeface="Courier New"/>
                <a:sym typeface="Courier New"/>
              </a:rPr>
              <a:t>10   }</a:t>
            </a:r>
            <a:endParaRPr/>
          </a:p>
          <a:p>
            <a:pPr marL="457200" marR="0" lvl="0" indent="-457200" algn="l" rtl="0">
              <a:lnSpc>
                <a:spcPct val="100000"/>
              </a:lnSpc>
              <a:spcBef>
                <a:spcPts val="360"/>
              </a:spcBef>
              <a:spcAft>
                <a:spcPts val="0"/>
              </a:spcAft>
              <a:buClr>
                <a:schemeClr val="dk1"/>
              </a:buClr>
              <a:buSzPts val="1800"/>
              <a:buFont typeface="Courier New"/>
              <a:buNone/>
            </a:pPr>
            <a:r>
              <a:rPr lang="en-US" sz="1800" b="0" i="0" u="none">
                <a:solidFill>
                  <a:schemeClr val="dk1"/>
                </a:solidFill>
                <a:latin typeface="Courier New"/>
                <a:ea typeface="Courier New"/>
                <a:cs typeface="Courier New"/>
                <a:sym typeface="Courier New"/>
              </a:rPr>
              <a:t>11 }</a:t>
            </a:r>
            <a:endParaRPr/>
          </a:p>
        </p:txBody>
      </p:sp>
      <p:sp>
        <p:nvSpPr>
          <p:cNvPr id="990" name="Google Shape;990;p102"/>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t>106</a:t>
            </a:fld>
            <a:endParaRP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995"/>
        <p:cNvGrpSpPr/>
        <p:nvPr/>
      </p:nvGrpSpPr>
      <p:grpSpPr>
        <a:xfrm>
          <a:off x="0" y="0"/>
          <a:ext cx="0" cy="0"/>
          <a:chOff x="0" y="0"/>
          <a:chExt cx="0" cy="0"/>
        </a:xfrm>
      </p:grpSpPr>
      <p:sp>
        <p:nvSpPr>
          <p:cNvPr id="996" name="Google Shape;996;p103"/>
          <p:cNvSpPr txBox="1"/>
          <p:nvPr/>
        </p:nvSpPr>
        <p:spPr>
          <a:xfrm>
            <a:off x="457200" y="2590800"/>
            <a:ext cx="8077200" cy="3429000"/>
          </a:xfrm>
          <a:prstGeom prst="rect">
            <a:avLst/>
          </a:prstGeom>
          <a:solidFill>
            <a:srgbClr val="DDDDDD"/>
          </a:solid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997" name="Google Shape;997;p103"/>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Implementing Static Methods</a:t>
            </a:r>
            <a:endParaRPr/>
          </a:p>
        </p:txBody>
      </p:sp>
      <p:sp>
        <p:nvSpPr>
          <p:cNvPr id="998" name="Google Shape;998;p103"/>
          <p:cNvSpPr txBox="1">
            <a:spLocks noGrp="1"/>
          </p:cNvSpPr>
          <p:nvPr>
            <p:ph type="body" idx="1"/>
          </p:nvPr>
        </p:nvSpPr>
        <p:spPr>
          <a:xfrm>
            <a:off x="609600" y="1447800"/>
            <a:ext cx="7918500" cy="4500600"/>
          </a:xfrm>
          <a:prstGeom prst="rect">
            <a:avLst/>
          </a:prstGeom>
          <a:noFill/>
          <a:ln>
            <a:noFill/>
          </a:ln>
        </p:spPr>
        <p:txBody>
          <a:bodyPr spcFirstLastPara="1" wrap="square" lIns="12700" tIns="12700" rIns="12700" bIns="12700" anchor="t" anchorCtr="0">
            <a:noAutofit/>
          </a:bodyPr>
          <a:lstStyle/>
          <a:p>
            <a:pPr marL="574675" marR="0" lvl="1" indent="-460375" algn="l" rtl="0">
              <a:lnSpc>
                <a:spcPct val="100000"/>
              </a:lnSpc>
              <a:spcBef>
                <a:spcPts val="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Use the static keyword before the method</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The method has parameters and return types like normal</a:t>
            </a:r>
            <a:endParaRPr/>
          </a:p>
          <a:p>
            <a:pPr marL="574675" marR="0" lvl="1" indent="-320675" algn="l" rtl="0">
              <a:lnSpc>
                <a:spcPct val="100000"/>
              </a:lnSpc>
              <a:spcBef>
                <a:spcPts val="440"/>
              </a:spcBef>
              <a:spcAft>
                <a:spcPts val="0"/>
              </a:spcAft>
              <a:buClr>
                <a:srgbClr val="FF0000"/>
              </a:buClr>
              <a:buSzPts val="2200"/>
              <a:buFont typeface="Arial"/>
              <a:buNone/>
            </a:pPr>
            <a:endParaRPr sz="2200" b="0" i="0" u="none" strike="noStrike" cap="none">
              <a:solidFill>
                <a:schemeClr val="dk1"/>
              </a:solidFill>
              <a:latin typeface="Arial"/>
              <a:ea typeface="Arial"/>
              <a:cs typeface="Arial"/>
              <a:sym typeface="Arial"/>
            </a:endParaRPr>
          </a:p>
          <a:p>
            <a:pPr marL="574675" marR="0" lvl="1" indent="-460375" algn="l" rtl="0">
              <a:lnSpc>
                <a:spcPct val="100000"/>
              </a:lnSpc>
              <a:spcBef>
                <a:spcPts val="360"/>
              </a:spcBef>
              <a:spcAft>
                <a:spcPts val="0"/>
              </a:spcAft>
              <a:buClr>
                <a:srgbClr val="FF0000"/>
              </a:buClr>
              <a:buSzPts val="1800"/>
              <a:buFont typeface="Arial"/>
              <a:buNone/>
            </a:pPr>
            <a:r>
              <a:rPr lang="en-US" sz="1800" b="0" i="0" u="none" strike="noStrike" cap="none">
                <a:solidFill>
                  <a:schemeClr val="dk1"/>
                </a:solidFill>
                <a:latin typeface="Courier New"/>
                <a:ea typeface="Courier New"/>
                <a:cs typeface="Courier New"/>
                <a:sym typeface="Courier New"/>
              </a:rPr>
              <a:t> 3 import java.time.LocalDate;</a:t>
            </a:r>
            <a:endParaRPr/>
          </a:p>
          <a:p>
            <a:pPr marL="574675" marR="0" lvl="1" indent="-460375" algn="l" rtl="0">
              <a:lnSpc>
                <a:spcPct val="100000"/>
              </a:lnSpc>
              <a:spcBef>
                <a:spcPts val="360"/>
              </a:spcBef>
              <a:spcAft>
                <a:spcPts val="0"/>
              </a:spcAft>
              <a:buClr>
                <a:srgbClr val="FF0000"/>
              </a:buClr>
              <a:buSzPts val="1800"/>
              <a:buFont typeface="Arial"/>
              <a:buNone/>
            </a:pPr>
            <a:r>
              <a:rPr lang="en-US" sz="1800" b="0" i="0" u="none" strike="noStrike" cap="none">
                <a:solidFill>
                  <a:schemeClr val="dk1"/>
                </a:solidFill>
                <a:latin typeface="Courier New"/>
                <a:ea typeface="Courier New"/>
                <a:cs typeface="Courier New"/>
                <a:sym typeface="Courier New"/>
              </a:rPr>
              <a:t> 4 </a:t>
            </a:r>
            <a:endParaRPr/>
          </a:p>
          <a:p>
            <a:pPr marL="574675" marR="0" lvl="1" indent="-460375" algn="l" rtl="0">
              <a:lnSpc>
                <a:spcPct val="100000"/>
              </a:lnSpc>
              <a:spcBef>
                <a:spcPts val="360"/>
              </a:spcBef>
              <a:spcAft>
                <a:spcPts val="0"/>
              </a:spcAft>
              <a:buClr>
                <a:srgbClr val="FF0000"/>
              </a:buClr>
              <a:buSzPts val="1800"/>
              <a:buFont typeface="Arial"/>
              <a:buNone/>
            </a:pPr>
            <a:r>
              <a:rPr lang="en-US" sz="1800" b="0" i="0" u="none" strike="noStrike" cap="none">
                <a:solidFill>
                  <a:schemeClr val="dk1"/>
                </a:solidFill>
                <a:latin typeface="Courier New"/>
                <a:ea typeface="Courier New"/>
                <a:cs typeface="Courier New"/>
                <a:sym typeface="Courier New"/>
              </a:rPr>
              <a:t> 5 public class StaticHelper {</a:t>
            </a:r>
            <a:endParaRPr/>
          </a:p>
          <a:p>
            <a:pPr marL="574675" marR="0" lvl="1" indent="-460375" algn="l" rtl="0">
              <a:lnSpc>
                <a:spcPct val="100000"/>
              </a:lnSpc>
              <a:spcBef>
                <a:spcPts val="360"/>
              </a:spcBef>
              <a:spcAft>
                <a:spcPts val="0"/>
              </a:spcAft>
              <a:buClr>
                <a:srgbClr val="FF0000"/>
              </a:buClr>
              <a:buSzPts val="1800"/>
              <a:buFont typeface="Arial"/>
              <a:buNone/>
            </a:pPr>
            <a:r>
              <a:rPr lang="en-US" sz="1800" b="0" i="0" u="none" strike="noStrike" cap="none">
                <a:solidFill>
                  <a:schemeClr val="dk1"/>
                </a:solidFill>
                <a:latin typeface="Courier New"/>
                <a:ea typeface="Courier New"/>
                <a:cs typeface="Courier New"/>
                <a:sym typeface="Courier New"/>
              </a:rPr>
              <a:t> 6     </a:t>
            </a:r>
            <a:endParaRPr/>
          </a:p>
          <a:p>
            <a:pPr marL="574675" marR="0" lvl="1" indent="-460375" algn="l" rtl="0">
              <a:lnSpc>
                <a:spcPct val="100000"/>
              </a:lnSpc>
              <a:spcBef>
                <a:spcPts val="360"/>
              </a:spcBef>
              <a:spcAft>
                <a:spcPts val="0"/>
              </a:spcAft>
              <a:buClr>
                <a:srgbClr val="FF0000"/>
              </a:buClr>
              <a:buSzPts val="1800"/>
              <a:buFont typeface="Arial"/>
              <a:buNone/>
            </a:pPr>
            <a:r>
              <a:rPr lang="en-US" sz="1800" b="1" i="0" u="none" strike="noStrike" cap="none">
                <a:solidFill>
                  <a:schemeClr val="dk1"/>
                </a:solidFill>
                <a:latin typeface="Courier New"/>
                <a:ea typeface="Courier New"/>
                <a:cs typeface="Courier New"/>
                <a:sym typeface="Courier New"/>
              </a:rPr>
              <a:t> 7     public static void printMessage(String message) {</a:t>
            </a:r>
            <a:endParaRPr/>
          </a:p>
          <a:p>
            <a:pPr marL="574675" marR="0" lvl="1" indent="-460375" algn="l" rtl="0">
              <a:lnSpc>
                <a:spcPct val="100000"/>
              </a:lnSpc>
              <a:spcBef>
                <a:spcPts val="360"/>
              </a:spcBef>
              <a:spcAft>
                <a:spcPts val="0"/>
              </a:spcAft>
              <a:buClr>
                <a:srgbClr val="FF0000"/>
              </a:buClr>
              <a:buSzPts val="1800"/>
              <a:buFont typeface="Arial"/>
              <a:buNone/>
            </a:pPr>
            <a:r>
              <a:rPr lang="en-US" sz="1800" b="0" i="0" u="none" strike="noStrike" cap="none">
                <a:solidFill>
                  <a:schemeClr val="dk1"/>
                </a:solidFill>
                <a:latin typeface="Courier New"/>
                <a:ea typeface="Courier New"/>
                <a:cs typeface="Courier New"/>
                <a:sym typeface="Courier New"/>
              </a:rPr>
              <a:t> 8         System.out.println("Messsage for " +</a:t>
            </a:r>
            <a:endParaRPr/>
          </a:p>
          <a:p>
            <a:pPr marL="574675" marR="0" lvl="1" indent="-460375" algn="l" rtl="0">
              <a:lnSpc>
                <a:spcPct val="100000"/>
              </a:lnSpc>
              <a:spcBef>
                <a:spcPts val="360"/>
              </a:spcBef>
              <a:spcAft>
                <a:spcPts val="0"/>
              </a:spcAft>
              <a:buClr>
                <a:srgbClr val="FF0000"/>
              </a:buClr>
              <a:buSzPts val="1800"/>
              <a:buFont typeface="Arial"/>
              <a:buNone/>
            </a:pPr>
            <a:r>
              <a:rPr lang="en-US" sz="1800" b="0" i="0" u="none" strike="noStrike" cap="none">
                <a:solidFill>
                  <a:schemeClr val="dk1"/>
                </a:solidFill>
                <a:latin typeface="Courier New"/>
                <a:ea typeface="Courier New"/>
                <a:cs typeface="Courier New"/>
                <a:sym typeface="Courier New"/>
              </a:rPr>
              <a:t> 9          LocalDate.now() + ": " + message);</a:t>
            </a:r>
            <a:endParaRPr/>
          </a:p>
          <a:p>
            <a:pPr marL="574675" marR="0" lvl="1" indent="-460375" algn="l" rtl="0">
              <a:lnSpc>
                <a:spcPct val="100000"/>
              </a:lnSpc>
              <a:spcBef>
                <a:spcPts val="360"/>
              </a:spcBef>
              <a:spcAft>
                <a:spcPts val="0"/>
              </a:spcAft>
              <a:buClr>
                <a:srgbClr val="FF0000"/>
              </a:buClr>
              <a:buSzPts val="1800"/>
              <a:buFont typeface="Arial"/>
              <a:buNone/>
            </a:pPr>
            <a:r>
              <a:rPr lang="en-US" sz="1800" b="0" i="0" u="none" strike="noStrike" cap="none">
                <a:solidFill>
                  <a:schemeClr val="dk1"/>
                </a:solidFill>
                <a:latin typeface="Courier New"/>
                <a:ea typeface="Courier New"/>
                <a:cs typeface="Courier New"/>
                <a:sym typeface="Courier New"/>
              </a:rPr>
              <a:t>10     }</a:t>
            </a:r>
            <a:endParaRPr/>
          </a:p>
          <a:p>
            <a:pPr marL="574675" marR="0" lvl="1" indent="-460375" algn="l" rtl="0">
              <a:lnSpc>
                <a:spcPct val="100000"/>
              </a:lnSpc>
              <a:spcBef>
                <a:spcPts val="360"/>
              </a:spcBef>
              <a:spcAft>
                <a:spcPts val="0"/>
              </a:spcAft>
              <a:buClr>
                <a:srgbClr val="FF0000"/>
              </a:buClr>
              <a:buSzPts val="1800"/>
              <a:buFont typeface="Arial"/>
              <a:buNone/>
            </a:pPr>
            <a:r>
              <a:rPr lang="en-US" sz="1800" b="0" i="0" u="none" strike="noStrike" cap="none">
                <a:solidFill>
                  <a:schemeClr val="dk1"/>
                </a:solidFill>
                <a:latin typeface="Courier New"/>
                <a:ea typeface="Courier New"/>
                <a:cs typeface="Courier New"/>
                <a:sym typeface="Courier New"/>
              </a:rPr>
              <a:t>11     </a:t>
            </a:r>
            <a:endParaRPr/>
          </a:p>
          <a:p>
            <a:pPr marL="574675" marR="0" lvl="1" indent="-460375" algn="l" rtl="0">
              <a:lnSpc>
                <a:spcPct val="100000"/>
              </a:lnSpc>
              <a:spcBef>
                <a:spcPts val="360"/>
              </a:spcBef>
              <a:spcAft>
                <a:spcPts val="0"/>
              </a:spcAft>
              <a:buClr>
                <a:srgbClr val="FF0000"/>
              </a:buClr>
              <a:buSzPts val="1800"/>
              <a:buFont typeface="Arial"/>
              <a:buNone/>
            </a:pPr>
            <a:r>
              <a:rPr lang="en-US" sz="1800" b="0" i="0" u="none" strike="noStrike" cap="none">
                <a:solidFill>
                  <a:schemeClr val="dk1"/>
                </a:solidFill>
                <a:latin typeface="Courier New"/>
                <a:ea typeface="Courier New"/>
                <a:cs typeface="Courier New"/>
                <a:sym typeface="Courier New"/>
              </a:rPr>
              <a:t>12 }</a:t>
            </a:r>
            <a:endParaRPr/>
          </a:p>
        </p:txBody>
      </p:sp>
      <p:sp>
        <p:nvSpPr>
          <p:cNvPr id="999" name="Google Shape;999;p103"/>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107</a:t>
            </a:fld>
            <a:endParaRP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1004"/>
        <p:cNvGrpSpPr/>
        <p:nvPr/>
      </p:nvGrpSpPr>
      <p:grpSpPr>
        <a:xfrm>
          <a:off x="0" y="0"/>
          <a:ext cx="0" cy="0"/>
          <a:chOff x="0" y="0"/>
          <a:chExt cx="0" cy="0"/>
        </a:xfrm>
      </p:grpSpPr>
      <p:sp>
        <p:nvSpPr>
          <p:cNvPr id="1005" name="Google Shape;1005;p104"/>
          <p:cNvSpPr txBox="1"/>
          <p:nvPr/>
        </p:nvSpPr>
        <p:spPr>
          <a:xfrm>
            <a:off x="457200" y="1371600"/>
            <a:ext cx="8077200" cy="838200"/>
          </a:xfrm>
          <a:prstGeom prst="rect">
            <a:avLst/>
          </a:prstGeom>
          <a:solidFill>
            <a:srgbClr val="DDDDDD"/>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1006" name="Google Shape;1006;p104"/>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Calling Static Methods</a:t>
            </a:r>
            <a:endParaRPr/>
          </a:p>
        </p:txBody>
      </p:sp>
      <p:sp>
        <p:nvSpPr>
          <p:cNvPr id="1007" name="Google Shape;1007;p104"/>
          <p:cNvSpPr txBox="1">
            <a:spLocks noGrp="1"/>
          </p:cNvSpPr>
          <p:nvPr>
            <p:ph type="body" idx="1"/>
          </p:nvPr>
        </p:nvSpPr>
        <p:spPr>
          <a:xfrm>
            <a:off x="609600" y="1447800"/>
            <a:ext cx="7918500" cy="29685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double d = Math.random();</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StaticHelper.printMessage("Hello");</a:t>
            </a:r>
            <a:endParaRPr/>
          </a:p>
          <a:p>
            <a:pPr marL="7937" marR="0" lvl="0" indent="7937" algn="l" rtl="0">
              <a:lnSpc>
                <a:spcPct val="100000"/>
              </a:lnSpc>
              <a:spcBef>
                <a:spcPts val="440"/>
              </a:spcBef>
              <a:spcAft>
                <a:spcPts val="0"/>
              </a:spcAft>
              <a:buClr>
                <a:srgbClr val="000000"/>
              </a:buClr>
              <a:buSzPts val="2200"/>
              <a:buFont typeface="Arial"/>
              <a:buNone/>
            </a:pPr>
            <a:endParaRPr sz="2200" b="0" i="0" u="none">
              <a:solidFill>
                <a:schemeClr val="dk1"/>
              </a:solidFill>
              <a:latin typeface="Arial"/>
              <a:ea typeface="Arial"/>
              <a:cs typeface="Arial"/>
              <a:sym typeface="Arial"/>
            </a:endParaRPr>
          </a:p>
          <a:p>
            <a:pPr marL="7937" marR="0" lvl="0" indent="7937" algn="l" rtl="0">
              <a:lnSpc>
                <a:spcPct val="100000"/>
              </a:lnSpc>
              <a:spcBef>
                <a:spcPts val="440"/>
              </a:spcBef>
              <a:spcAft>
                <a:spcPts val="0"/>
              </a:spcAft>
              <a:buClr>
                <a:srgbClr val="000000"/>
              </a:buClr>
              <a:buSzPts val="2200"/>
              <a:buFont typeface="Arial"/>
              <a:buNone/>
            </a:pPr>
            <a:r>
              <a:rPr lang="en-US" sz="2200" b="0" i="0" u="none">
                <a:solidFill>
                  <a:schemeClr val="dk1"/>
                </a:solidFill>
                <a:latin typeface="Arial"/>
                <a:ea typeface="Arial"/>
                <a:cs typeface="Arial"/>
                <a:sym typeface="Arial"/>
              </a:rPr>
              <a:t>When calling static methods, you should: </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Qualify the location of the method with a class name if the method is located in a different class than the caller</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Not required for methods within the same class</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Avoid using an object reference to call a static method</a:t>
            </a:r>
            <a:endParaRPr/>
          </a:p>
        </p:txBody>
      </p:sp>
      <p:sp>
        <p:nvSpPr>
          <p:cNvPr id="1008" name="Google Shape;1008;p104"/>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108</a:t>
            </a:fld>
            <a:endParaR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1013"/>
        <p:cNvGrpSpPr/>
        <p:nvPr/>
      </p:nvGrpSpPr>
      <p:grpSpPr>
        <a:xfrm>
          <a:off x="0" y="0"/>
          <a:ext cx="0" cy="0"/>
          <a:chOff x="0" y="0"/>
          <a:chExt cx="0" cy="0"/>
        </a:xfrm>
      </p:grpSpPr>
      <p:sp>
        <p:nvSpPr>
          <p:cNvPr id="1014" name="Google Shape;1014;p105"/>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Static Variables</a:t>
            </a:r>
            <a:endParaRPr/>
          </a:p>
        </p:txBody>
      </p:sp>
      <p:sp>
        <p:nvSpPr>
          <p:cNvPr id="1015" name="Google Shape;1015;p105"/>
          <p:cNvSpPr txBox="1">
            <a:spLocks noGrp="1"/>
          </p:cNvSpPr>
          <p:nvPr>
            <p:ph type="body" idx="1"/>
          </p:nvPr>
        </p:nvSpPr>
        <p:spPr>
          <a:xfrm>
            <a:off x="609600" y="1447800"/>
            <a:ext cx="7918500" cy="37797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200"/>
              <a:buFont typeface="Arial"/>
              <a:buNone/>
            </a:pPr>
            <a:r>
              <a:rPr lang="en-US" sz="2200" b="0" i="0" u="none">
                <a:solidFill>
                  <a:schemeClr val="dk1"/>
                </a:solidFill>
                <a:latin typeface="Arial"/>
                <a:ea typeface="Arial"/>
                <a:cs typeface="Arial"/>
                <a:sym typeface="Arial"/>
              </a:rPr>
              <a:t>Static variables are variables that can be accessed even if the class they are declared in has not been instantiated. </a:t>
            </a:r>
            <a:endParaRPr/>
          </a:p>
          <a:p>
            <a:pPr marL="7937" marR="0" lvl="0" indent="7937" algn="l" rtl="0">
              <a:lnSpc>
                <a:spcPct val="100000"/>
              </a:lnSpc>
              <a:spcBef>
                <a:spcPts val="440"/>
              </a:spcBef>
              <a:spcAft>
                <a:spcPts val="0"/>
              </a:spcAft>
              <a:buClr>
                <a:srgbClr val="000000"/>
              </a:buClr>
              <a:buSzPts val="2200"/>
              <a:buFont typeface="Arial"/>
              <a:buNone/>
            </a:pPr>
            <a:r>
              <a:rPr lang="en-US" sz="2200" b="0" i="0" u="none">
                <a:solidFill>
                  <a:schemeClr val="dk1"/>
                </a:solidFill>
                <a:latin typeface="Arial"/>
                <a:ea typeface="Arial"/>
                <a:cs typeface="Arial"/>
                <a:sym typeface="Arial"/>
              </a:rPr>
              <a:t>Static variables are:</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Called class variables</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Limited to a single copy per JVM</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Useful for containing shared data</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Static methods store data in static variables.</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All object instances share a single copy of any static variables.</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Initialized when the containing class is first loaded</a:t>
            </a:r>
            <a:endParaRPr/>
          </a:p>
        </p:txBody>
      </p:sp>
      <p:sp>
        <p:nvSpPr>
          <p:cNvPr id="1016" name="Google Shape;1016;p105"/>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109</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35"/>
          <p:cNvSpPr>
            <a:spLocks noGrp="1" noChangeArrowheads="1"/>
          </p:cNvSpPr>
          <p:nvPr>
            <p:ph type="title"/>
          </p:nvPr>
        </p:nvSpPr>
        <p:spPr/>
        <p:txBody>
          <a:bodyPr/>
          <a:lstStyle/>
          <a:p>
            <a:pPr eaLnBrk="1" hangingPunct="1"/>
            <a:r>
              <a:rPr lang="en-US" altLang=""/>
              <a:t>Java SE Platform Versions</a:t>
            </a:r>
          </a:p>
        </p:txBody>
      </p:sp>
      <p:graphicFrame>
        <p:nvGraphicFramePr>
          <p:cNvPr id="332803" name="Group 3"/>
          <p:cNvGraphicFramePr>
            <a:graphicFrameLocks noGrp="1"/>
          </p:cNvGraphicFramePr>
          <p:nvPr/>
        </p:nvGraphicFramePr>
        <p:xfrm>
          <a:off x="1828800" y="1524000"/>
          <a:ext cx="5181600" cy="3767288"/>
        </p:xfrm>
        <a:graphic>
          <a:graphicData uri="http://schemas.openxmlformats.org/drawingml/2006/table">
            <a:tbl>
              <a:tblPr/>
              <a:tblGrid>
                <a:gridCol w="1625599">
                  <a:extLst>
                    <a:ext uri="{9D8B030D-6E8A-4147-A177-3AD203B41FA5}">
                      <a16:colId xmlns="" xmlns:a16="http://schemas.microsoft.com/office/drawing/2014/main" val="20000"/>
                    </a:ext>
                  </a:extLst>
                </a:gridCol>
                <a:gridCol w="1719485">
                  <a:extLst>
                    <a:ext uri="{9D8B030D-6E8A-4147-A177-3AD203B41FA5}">
                      <a16:colId xmlns="" xmlns:a16="http://schemas.microsoft.com/office/drawing/2014/main" val="20001"/>
                    </a:ext>
                  </a:extLst>
                </a:gridCol>
                <a:gridCol w="1836516">
                  <a:extLst>
                    <a:ext uri="{9D8B030D-6E8A-4147-A177-3AD203B41FA5}">
                      <a16:colId xmlns="" xmlns:a16="http://schemas.microsoft.com/office/drawing/2014/main" val="20002"/>
                    </a:ext>
                  </a:extLst>
                </a:gridCol>
              </a:tblGrid>
              <a:tr h="749770">
                <a:tc>
                  <a:txBody>
                    <a:bodyPr/>
                    <a:lstStyle/>
                    <a:p>
                      <a:pPr marL="0" marR="0" lvl="0" indent="0" algn="ctr" defTabSz="914400" rtl="0" eaLnBrk="1" fontAlgn="base" latinLnBrk="0" hangingPunct="1">
                        <a:lnSpc>
                          <a:spcPct val="120000"/>
                        </a:lnSpc>
                        <a:spcBef>
                          <a:spcPct val="20000"/>
                        </a:spcBef>
                        <a:spcAft>
                          <a:spcPct val="0"/>
                        </a:spcAft>
                        <a:buClr>
                          <a:srgbClr val="000000"/>
                        </a:buClr>
                        <a:buSzTx/>
                        <a:buFont typeface="Arial" pitchFamily="34" charset="0"/>
                        <a:buNone/>
                        <a:tabLst/>
                      </a:pPr>
                      <a:r>
                        <a:rPr kumimoji="0" lang="en-US" sz="1800" b="1" i="0" u="none" strike="noStrike" cap="none" normalizeH="0" baseline="0" dirty="0">
                          <a:ln>
                            <a:noFill/>
                          </a:ln>
                          <a:solidFill>
                            <a:schemeClr val="bg1"/>
                          </a:solidFill>
                          <a:effectLst/>
                          <a:latin typeface="Arial" pitchFamily="34" charset="0"/>
                        </a:rPr>
                        <a:t>Year</a:t>
                      </a:r>
                    </a:p>
                  </a:txBody>
                  <a:tcPr marT="45718" marB="45718"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57150"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ase" latinLnBrk="0" hangingPunct="1">
                        <a:lnSpc>
                          <a:spcPct val="120000"/>
                        </a:lnSpc>
                        <a:spcBef>
                          <a:spcPct val="20000"/>
                        </a:spcBef>
                        <a:spcAft>
                          <a:spcPct val="0"/>
                        </a:spcAft>
                        <a:buClr>
                          <a:srgbClr val="000000"/>
                        </a:buClr>
                        <a:buSzTx/>
                        <a:buFont typeface="Arial" pitchFamily="34" charset="0"/>
                        <a:buNone/>
                        <a:tabLst/>
                      </a:pPr>
                      <a:r>
                        <a:rPr kumimoji="0" lang="en-US" sz="1800" b="1" i="0" u="none" strike="noStrike" cap="none" normalizeH="0" baseline="0" dirty="0">
                          <a:ln>
                            <a:noFill/>
                          </a:ln>
                          <a:solidFill>
                            <a:schemeClr val="bg1"/>
                          </a:solidFill>
                          <a:effectLst/>
                          <a:latin typeface="Arial" pitchFamily="34" charset="0"/>
                        </a:rPr>
                        <a:t>Developer Version (JDK)</a:t>
                      </a:r>
                    </a:p>
                  </a:txBody>
                  <a:tcPr marT="45718" marB="45718"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57150"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ase" latinLnBrk="0" hangingPunct="1">
                        <a:lnSpc>
                          <a:spcPct val="120000"/>
                        </a:lnSpc>
                        <a:spcBef>
                          <a:spcPct val="20000"/>
                        </a:spcBef>
                        <a:spcAft>
                          <a:spcPct val="0"/>
                        </a:spcAft>
                        <a:buClr>
                          <a:srgbClr val="000000"/>
                        </a:buClr>
                        <a:buSzTx/>
                        <a:buFont typeface="Arial" pitchFamily="34" charset="0"/>
                        <a:buNone/>
                        <a:tabLst/>
                      </a:pPr>
                      <a:r>
                        <a:rPr kumimoji="0" lang="en-US" sz="1800" b="1" i="0" u="none" strike="noStrike" cap="none" normalizeH="0" baseline="0" dirty="0">
                          <a:ln>
                            <a:noFill/>
                          </a:ln>
                          <a:solidFill>
                            <a:schemeClr val="bg1"/>
                          </a:solidFill>
                          <a:effectLst/>
                          <a:latin typeface="Arial" pitchFamily="34" charset="0"/>
                        </a:rPr>
                        <a:t>Platform</a:t>
                      </a:r>
                    </a:p>
                  </a:txBody>
                  <a:tcPr marT="45718" marB="45718"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57150" cap="flat" cmpd="sng" algn="ctr">
                      <a:solidFill>
                        <a:schemeClr val="tx1"/>
                      </a:solidFill>
                      <a:prstDash val="solid"/>
                      <a:round/>
                      <a:headEnd type="none" w="med" len="med"/>
                      <a:tailEnd type="none" w="med" len="med"/>
                    </a:lnB>
                    <a:lnTlToBr>
                      <a:noFill/>
                    </a:lnTlToBr>
                    <a:lnBlToTr>
                      <a:noFill/>
                    </a:lnBlToTr>
                    <a:solidFill>
                      <a:schemeClr val="accent2"/>
                    </a:solidFill>
                  </a:tcPr>
                </a:tc>
                <a:extLst>
                  <a:ext uri="{0D108BD9-81ED-4DB2-BD59-A6C34878D82A}">
                    <a16:rowId xmlns="" xmlns:a16="http://schemas.microsoft.com/office/drawing/2014/main" val="10000"/>
                  </a:ext>
                </a:extLst>
              </a:tr>
              <a:tr h="335263">
                <a:tc>
                  <a:txBody>
                    <a:bodyPr/>
                    <a:lstStyle/>
                    <a:p>
                      <a:pPr marL="0" marR="0" lvl="0" indent="0" algn="ctr" defTabSz="914400" rtl="0" eaLnBrk="1" fontAlgn="base" latinLnBrk="0" hangingPunct="1">
                        <a:lnSpc>
                          <a:spcPct val="80000"/>
                        </a:lnSpc>
                        <a:spcBef>
                          <a:spcPct val="0"/>
                        </a:spcBef>
                        <a:spcAft>
                          <a:spcPct val="0"/>
                        </a:spcAft>
                        <a:buClr>
                          <a:srgbClr val="000000"/>
                        </a:buClr>
                        <a:buSzTx/>
                        <a:buFont typeface="Arial" pitchFamily="34" charset="0"/>
                        <a:buNone/>
                        <a:tabLst/>
                      </a:pPr>
                      <a:r>
                        <a:rPr kumimoji="0" lang="en-US" sz="1600" b="0" i="0" u="none" strike="noStrike" cap="none" normalizeH="0" baseline="0" dirty="0">
                          <a:ln>
                            <a:noFill/>
                          </a:ln>
                          <a:solidFill>
                            <a:schemeClr val="tx1"/>
                          </a:solidFill>
                          <a:effectLst/>
                          <a:latin typeface="Arial" pitchFamily="34" charset="0"/>
                        </a:rPr>
                        <a:t>1996</a:t>
                      </a:r>
                    </a:p>
                  </a:txBody>
                  <a:tcPr marT="45718" marB="45718"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5715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600" b="0" i="0" u="none" strike="noStrike" cap="none" normalizeH="0" baseline="0" dirty="0">
                          <a:ln>
                            <a:noFill/>
                          </a:ln>
                          <a:solidFill>
                            <a:schemeClr val="tx1"/>
                          </a:solidFill>
                          <a:effectLst/>
                          <a:latin typeface="Arial" pitchFamily="34" charset="0"/>
                        </a:rPr>
                        <a:t>1.0</a:t>
                      </a:r>
                    </a:p>
                  </a:txBody>
                  <a:tcPr marT="45718" marB="45718"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5715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600" b="0" i="0" u="none" strike="noStrike" cap="none" normalizeH="0" baseline="0" dirty="0">
                          <a:ln>
                            <a:noFill/>
                          </a:ln>
                          <a:solidFill>
                            <a:schemeClr val="tx1"/>
                          </a:solidFill>
                          <a:effectLst/>
                          <a:latin typeface="Arial" pitchFamily="34" charset="0"/>
                        </a:rPr>
                        <a:t>1</a:t>
                      </a:r>
                    </a:p>
                  </a:txBody>
                  <a:tcPr marT="45718" marB="45718"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5715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1"/>
                    </a:solidFill>
                  </a:tcPr>
                </a:tc>
                <a:extLst>
                  <a:ext uri="{0D108BD9-81ED-4DB2-BD59-A6C34878D82A}">
                    <a16:rowId xmlns="" xmlns:a16="http://schemas.microsoft.com/office/drawing/2014/main" val="10001"/>
                  </a:ext>
                </a:extLst>
              </a:tr>
              <a:tr h="335263">
                <a:tc>
                  <a:txBody>
                    <a:bodyPr/>
                    <a:lstStyle/>
                    <a:p>
                      <a:pPr marL="0" marR="0" lvl="0" indent="0" algn="ctr" defTabSz="914400" rtl="0" eaLnBrk="1" fontAlgn="base" latinLnBrk="0" hangingPunct="1">
                        <a:lnSpc>
                          <a:spcPct val="80000"/>
                        </a:lnSpc>
                        <a:spcBef>
                          <a:spcPct val="0"/>
                        </a:spcBef>
                        <a:spcAft>
                          <a:spcPct val="0"/>
                        </a:spcAft>
                        <a:buClr>
                          <a:srgbClr val="000000"/>
                        </a:buClr>
                        <a:buSzTx/>
                        <a:buFont typeface="Arial" pitchFamily="34" charset="0"/>
                        <a:buNone/>
                        <a:tabLst/>
                      </a:pPr>
                      <a:r>
                        <a:rPr kumimoji="0" lang="en-US" sz="1600" b="0" i="0" u="none" strike="noStrike" cap="none" normalizeH="0" baseline="0" dirty="0">
                          <a:ln>
                            <a:noFill/>
                          </a:ln>
                          <a:solidFill>
                            <a:schemeClr val="tx1"/>
                          </a:solidFill>
                          <a:effectLst/>
                          <a:latin typeface="Arial" pitchFamily="34" charset="0"/>
                        </a:rPr>
                        <a:t>1997</a:t>
                      </a:r>
                    </a:p>
                  </a:txBody>
                  <a:tcPr marT="45718" marB="45718"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600" b="0" i="0" u="none" strike="noStrike" cap="none" normalizeH="0" baseline="0" dirty="0">
                          <a:ln>
                            <a:noFill/>
                          </a:ln>
                          <a:solidFill>
                            <a:schemeClr val="tx1"/>
                          </a:solidFill>
                          <a:effectLst/>
                          <a:latin typeface="Arial" pitchFamily="34" charset="0"/>
                        </a:rPr>
                        <a:t>1.1</a:t>
                      </a:r>
                    </a:p>
                  </a:txBody>
                  <a:tcPr marT="45718" marB="45718"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600" b="0" i="0" u="none" strike="noStrike" cap="none" normalizeH="0" baseline="0" dirty="0">
                          <a:ln>
                            <a:noFill/>
                          </a:ln>
                          <a:solidFill>
                            <a:schemeClr val="tx1"/>
                          </a:solidFill>
                          <a:effectLst/>
                          <a:latin typeface="Arial" pitchFamily="34" charset="0"/>
                        </a:rPr>
                        <a:t>1</a:t>
                      </a:r>
                    </a:p>
                  </a:txBody>
                  <a:tcPr marT="45718" marB="45718"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1"/>
                    </a:solidFill>
                  </a:tcPr>
                </a:tc>
                <a:extLst>
                  <a:ext uri="{0D108BD9-81ED-4DB2-BD59-A6C34878D82A}">
                    <a16:rowId xmlns="" xmlns:a16="http://schemas.microsoft.com/office/drawing/2014/main" val="10002"/>
                  </a:ext>
                </a:extLst>
              </a:tr>
              <a:tr h="335263">
                <a:tc>
                  <a:txBody>
                    <a:bodyPr/>
                    <a:lstStyle/>
                    <a:p>
                      <a:pPr marL="0" marR="0" lvl="0" indent="0" algn="ctr" defTabSz="914400" rtl="0" eaLnBrk="1" fontAlgn="base" latinLnBrk="0" hangingPunct="1">
                        <a:lnSpc>
                          <a:spcPct val="80000"/>
                        </a:lnSpc>
                        <a:spcBef>
                          <a:spcPct val="0"/>
                        </a:spcBef>
                        <a:spcAft>
                          <a:spcPct val="0"/>
                        </a:spcAft>
                        <a:buClr>
                          <a:srgbClr val="000000"/>
                        </a:buClr>
                        <a:buSzTx/>
                        <a:buFont typeface="Arial" pitchFamily="34" charset="0"/>
                        <a:buNone/>
                        <a:tabLst/>
                      </a:pPr>
                      <a:r>
                        <a:rPr kumimoji="0" lang="en-US" sz="1600" b="0" i="0" u="none" strike="noStrike" cap="none" normalizeH="0" baseline="0" dirty="0">
                          <a:ln>
                            <a:noFill/>
                          </a:ln>
                          <a:solidFill>
                            <a:schemeClr val="tx1"/>
                          </a:solidFill>
                          <a:effectLst/>
                          <a:latin typeface="Arial" pitchFamily="34" charset="0"/>
                        </a:rPr>
                        <a:t>1998</a:t>
                      </a:r>
                    </a:p>
                  </a:txBody>
                  <a:tcPr marT="45718" marB="45718"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600" b="0" i="0" u="none" strike="noStrike" cap="none" normalizeH="0" baseline="0" dirty="0">
                          <a:ln>
                            <a:noFill/>
                          </a:ln>
                          <a:solidFill>
                            <a:schemeClr val="tx1"/>
                          </a:solidFill>
                          <a:effectLst/>
                          <a:latin typeface="Arial" pitchFamily="34" charset="0"/>
                        </a:rPr>
                        <a:t>1.2</a:t>
                      </a:r>
                    </a:p>
                  </a:txBody>
                  <a:tcPr marT="45718" marB="45718"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600" b="0" i="0" u="none" strike="noStrike" cap="none" normalizeH="0" baseline="0" dirty="0">
                          <a:ln>
                            <a:noFill/>
                          </a:ln>
                          <a:solidFill>
                            <a:schemeClr val="tx1"/>
                          </a:solidFill>
                          <a:effectLst/>
                          <a:latin typeface="Arial" pitchFamily="34" charset="0"/>
                        </a:rPr>
                        <a:t>2</a:t>
                      </a:r>
                    </a:p>
                  </a:txBody>
                  <a:tcPr marT="45718" marB="45718"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1"/>
                    </a:solidFill>
                  </a:tcPr>
                </a:tc>
                <a:extLst>
                  <a:ext uri="{0D108BD9-81ED-4DB2-BD59-A6C34878D82A}">
                    <a16:rowId xmlns="" xmlns:a16="http://schemas.microsoft.com/office/drawing/2014/main" val="10003"/>
                  </a:ext>
                </a:extLst>
              </a:tr>
              <a:tr h="335263">
                <a:tc>
                  <a:txBody>
                    <a:bodyPr/>
                    <a:lstStyle/>
                    <a:p>
                      <a:pPr marL="0" marR="0" lvl="0" indent="0" algn="ctr" defTabSz="914400" rtl="0" eaLnBrk="1" fontAlgn="base" latinLnBrk="0" hangingPunct="1">
                        <a:lnSpc>
                          <a:spcPct val="80000"/>
                        </a:lnSpc>
                        <a:spcBef>
                          <a:spcPct val="0"/>
                        </a:spcBef>
                        <a:spcAft>
                          <a:spcPct val="0"/>
                        </a:spcAft>
                        <a:buClr>
                          <a:srgbClr val="000000"/>
                        </a:buClr>
                        <a:buSzTx/>
                        <a:buFont typeface="Arial" pitchFamily="34" charset="0"/>
                        <a:buNone/>
                        <a:tabLst/>
                      </a:pPr>
                      <a:r>
                        <a:rPr kumimoji="0" lang="en-US" sz="1600" b="0" i="0" u="none" strike="noStrike" cap="none" normalizeH="0" baseline="0" dirty="0">
                          <a:ln>
                            <a:noFill/>
                          </a:ln>
                          <a:solidFill>
                            <a:schemeClr val="tx1"/>
                          </a:solidFill>
                          <a:effectLst/>
                          <a:latin typeface="Arial" pitchFamily="34" charset="0"/>
                        </a:rPr>
                        <a:t>2000</a:t>
                      </a:r>
                    </a:p>
                  </a:txBody>
                  <a:tcPr marT="45718" marB="45718"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600" b="0" i="0" u="none" strike="noStrike" cap="none" normalizeH="0" baseline="0" dirty="0">
                          <a:ln>
                            <a:noFill/>
                          </a:ln>
                          <a:solidFill>
                            <a:schemeClr val="tx1"/>
                          </a:solidFill>
                          <a:effectLst/>
                          <a:latin typeface="Arial" pitchFamily="34" charset="0"/>
                        </a:rPr>
                        <a:t>1.3</a:t>
                      </a:r>
                    </a:p>
                  </a:txBody>
                  <a:tcPr marT="45718" marB="45718"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600" b="0" i="0" u="none" strike="noStrike" cap="none" normalizeH="0" baseline="0" dirty="0">
                          <a:ln>
                            <a:noFill/>
                          </a:ln>
                          <a:solidFill>
                            <a:schemeClr val="tx1"/>
                          </a:solidFill>
                          <a:effectLst/>
                          <a:latin typeface="Arial" pitchFamily="34" charset="0"/>
                        </a:rPr>
                        <a:t>2</a:t>
                      </a:r>
                    </a:p>
                  </a:txBody>
                  <a:tcPr marT="45718" marB="45718"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1"/>
                    </a:solidFill>
                  </a:tcPr>
                </a:tc>
                <a:extLst>
                  <a:ext uri="{0D108BD9-81ED-4DB2-BD59-A6C34878D82A}">
                    <a16:rowId xmlns="" xmlns:a16="http://schemas.microsoft.com/office/drawing/2014/main" val="10004"/>
                  </a:ext>
                </a:extLst>
              </a:tr>
              <a:tr h="335263">
                <a:tc>
                  <a:txBody>
                    <a:bodyPr/>
                    <a:lstStyle/>
                    <a:p>
                      <a:pPr marL="0" marR="0" lvl="0" indent="0" algn="ctr" defTabSz="914400" rtl="0" eaLnBrk="1" fontAlgn="base" latinLnBrk="0" hangingPunct="1">
                        <a:lnSpc>
                          <a:spcPct val="80000"/>
                        </a:lnSpc>
                        <a:spcBef>
                          <a:spcPct val="0"/>
                        </a:spcBef>
                        <a:spcAft>
                          <a:spcPct val="0"/>
                        </a:spcAft>
                        <a:buClr>
                          <a:srgbClr val="000000"/>
                        </a:buClr>
                        <a:buSzTx/>
                        <a:buFont typeface="Arial" pitchFamily="34" charset="0"/>
                        <a:buNone/>
                        <a:tabLst/>
                      </a:pPr>
                      <a:r>
                        <a:rPr kumimoji="0" lang="en-US" sz="1600" b="0" i="0" u="none" strike="noStrike" cap="none" normalizeH="0" baseline="0" dirty="0">
                          <a:ln>
                            <a:noFill/>
                          </a:ln>
                          <a:solidFill>
                            <a:schemeClr val="tx1"/>
                          </a:solidFill>
                          <a:effectLst/>
                          <a:latin typeface="Arial" pitchFamily="34" charset="0"/>
                        </a:rPr>
                        <a:t>2002</a:t>
                      </a:r>
                    </a:p>
                  </a:txBody>
                  <a:tcPr marT="45718" marB="45718"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600" b="0" i="0" u="none" strike="noStrike" cap="none" normalizeH="0" baseline="0" dirty="0">
                          <a:ln>
                            <a:noFill/>
                          </a:ln>
                          <a:solidFill>
                            <a:schemeClr val="tx1"/>
                          </a:solidFill>
                          <a:effectLst/>
                          <a:latin typeface="Arial" pitchFamily="34" charset="0"/>
                        </a:rPr>
                        <a:t>1.4</a:t>
                      </a:r>
                    </a:p>
                  </a:txBody>
                  <a:tcPr marT="45718" marB="45718"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600" b="0" i="0" u="none" strike="noStrike" cap="none" normalizeH="0" baseline="0" dirty="0">
                          <a:ln>
                            <a:noFill/>
                          </a:ln>
                          <a:solidFill>
                            <a:schemeClr val="tx1"/>
                          </a:solidFill>
                          <a:effectLst/>
                          <a:latin typeface="Arial" pitchFamily="34" charset="0"/>
                        </a:rPr>
                        <a:t>2</a:t>
                      </a:r>
                    </a:p>
                  </a:txBody>
                  <a:tcPr marT="45718" marB="45718"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1"/>
                    </a:solidFill>
                  </a:tcPr>
                </a:tc>
                <a:extLst>
                  <a:ext uri="{0D108BD9-81ED-4DB2-BD59-A6C34878D82A}">
                    <a16:rowId xmlns="" xmlns:a16="http://schemas.microsoft.com/office/drawing/2014/main" val="10005"/>
                  </a:ext>
                </a:extLst>
              </a:tr>
              <a:tr h="335263">
                <a:tc>
                  <a:txBody>
                    <a:bodyPr/>
                    <a:lstStyle/>
                    <a:p>
                      <a:pPr marL="0" marR="0" lvl="0" indent="0" algn="ctr" defTabSz="914400" rtl="0" eaLnBrk="1" fontAlgn="base" latinLnBrk="0" hangingPunct="1">
                        <a:lnSpc>
                          <a:spcPct val="80000"/>
                        </a:lnSpc>
                        <a:spcBef>
                          <a:spcPct val="0"/>
                        </a:spcBef>
                        <a:spcAft>
                          <a:spcPct val="0"/>
                        </a:spcAft>
                        <a:buClr>
                          <a:srgbClr val="000000"/>
                        </a:buClr>
                        <a:buSzTx/>
                        <a:buFont typeface="Arial" pitchFamily="34" charset="0"/>
                        <a:buNone/>
                        <a:tabLst/>
                      </a:pPr>
                      <a:r>
                        <a:rPr kumimoji="0" lang="en-US" sz="1600" b="0" i="0" u="none" strike="noStrike" cap="none" normalizeH="0" baseline="0" dirty="0">
                          <a:ln>
                            <a:noFill/>
                          </a:ln>
                          <a:solidFill>
                            <a:schemeClr val="tx1"/>
                          </a:solidFill>
                          <a:effectLst/>
                          <a:latin typeface="Arial" pitchFamily="34" charset="0"/>
                        </a:rPr>
                        <a:t>2004</a:t>
                      </a:r>
                    </a:p>
                  </a:txBody>
                  <a:tcPr marT="45718" marB="45718"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600" b="0" i="0" u="none" strike="noStrike" cap="none" normalizeH="0" baseline="0" dirty="0">
                          <a:ln>
                            <a:noFill/>
                          </a:ln>
                          <a:solidFill>
                            <a:schemeClr val="tx1"/>
                          </a:solidFill>
                          <a:effectLst/>
                          <a:latin typeface="Arial" pitchFamily="34" charset="0"/>
                        </a:rPr>
                        <a:t>1.5</a:t>
                      </a:r>
                    </a:p>
                  </a:txBody>
                  <a:tcPr marT="45718" marB="45718"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600" b="0" i="0" u="none" strike="noStrike" cap="none" normalizeH="0" baseline="0" dirty="0">
                          <a:ln>
                            <a:noFill/>
                          </a:ln>
                          <a:solidFill>
                            <a:schemeClr val="tx1"/>
                          </a:solidFill>
                          <a:effectLst/>
                          <a:latin typeface="Arial" pitchFamily="34" charset="0"/>
                        </a:rPr>
                        <a:t>5</a:t>
                      </a:r>
                    </a:p>
                  </a:txBody>
                  <a:tcPr marT="45718" marB="45718"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1"/>
                    </a:solidFill>
                  </a:tcPr>
                </a:tc>
                <a:extLst>
                  <a:ext uri="{0D108BD9-81ED-4DB2-BD59-A6C34878D82A}">
                    <a16:rowId xmlns="" xmlns:a16="http://schemas.microsoft.com/office/drawing/2014/main" val="10006"/>
                  </a:ext>
                </a:extLst>
              </a:tr>
              <a:tr h="335263">
                <a:tc>
                  <a:txBody>
                    <a:bodyPr/>
                    <a:lstStyle/>
                    <a:p>
                      <a:pPr marL="0" marR="0" lvl="0" indent="0" algn="ctr" defTabSz="914400" rtl="0" eaLnBrk="1" fontAlgn="base" latinLnBrk="0" hangingPunct="1">
                        <a:lnSpc>
                          <a:spcPct val="80000"/>
                        </a:lnSpc>
                        <a:spcBef>
                          <a:spcPct val="0"/>
                        </a:spcBef>
                        <a:spcAft>
                          <a:spcPct val="0"/>
                        </a:spcAft>
                        <a:buClr>
                          <a:srgbClr val="000000"/>
                        </a:buClr>
                        <a:buSzTx/>
                        <a:buFont typeface="Arial" pitchFamily="34" charset="0"/>
                        <a:buNone/>
                        <a:tabLst/>
                      </a:pPr>
                      <a:r>
                        <a:rPr kumimoji="0" lang="en-US" sz="1600" b="0" i="0" u="none" strike="noStrike" cap="none" normalizeH="0" baseline="0" dirty="0">
                          <a:ln>
                            <a:noFill/>
                          </a:ln>
                          <a:solidFill>
                            <a:schemeClr val="tx1"/>
                          </a:solidFill>
                          <a:effectLst/>
                          <a:latin typeface="Arial" pitchFamily="34" charset="0"/>
                        </a:rPr>
                        <a:t>2006</a:t>
                      </a:r>
                    </a:p>
                  </a:txBody>
                  <a:tcPr marT="45718" marB="45718"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600" b="0" i="0" u="none" strike="noStrike" cap="none" normalizeH="0" baseline="0" dirty="0">
                          <a:ln>
                            <a:noFill/>
                          </a:ln>
                          <a:solidFill>
                            <a:schemeClr val="tx1"/>
                          </a:solidFill>
                          <a:effectLst/>
                          <a:latin typeface="Arial" pitchFamily="34" charset="0"/>
                        </a:rPr>
                        <a:t>1.6</a:t>
                      </a:r>
                    </a:p>
                  </a:txBody>
                  <a:tcPr marT="45718" marB="45718"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600" b="0" i="0" u="none" strike="noStrike" cap="none" normalizeH="0" baseline="0" dirty="0">
                          <a:ln>
                            <a:noFill/>
                          </a:ln>
                          <a:solidFill>
                            <a:schemeClr val="tx1"/>
                          </a:solidFill>
                          <a:effectLst/>
                          <a:latin typeface="Arial" pitchFamily="34" charset="0"/>
                        </a:rPr>
                        <a:t>6</a:t>
                      </a:r>
                    </a:p>
                  </a:txBody>
                  <a:tcPr marT="45718" marB="45718"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1"/>
                    </a:solidFill>
                  </a:tcPr>
                </a:tc>
                <a:extLst>
                  <a:ext uri="{0D108BD9-81ED-4DB2-BD59-A6C34878D82A}">
                    <a16:rowId xmlns="" xmlns:a16="http://schemas.microsoft.com/office/drawing/2014/main" val="10007"/>
                  </a:ext>
                </a:extLst>
              </a:tr>
              <a:tr h="335263">
                <a:tc>
                  <a:txBody>
                    <a:bodyPr/>
                    <a:lstStyle/>
                    <a:p>
                      <a:pPr marL="0" marR="0" lvl="0" indent="0" algn="ctr" defTabSz="914400" rtl="0" eaLnBrk="1" fontAlgn="base" latinLnBrk="0" hangingPunct="1">
                        <a:lnSpc>
                          <a:spcPct val="80000"/>
                        </a:lnSpc>
                        <a:spcBef>
                          <a:spcPct val="0"/>
                        </a:spcBef>
                        <a:spcAft>
                          <a:spcPct val="0"/>
                        </a:spcAft>
                        <a:buClr>
                          <a:srgbClr val="000000"/>
                        </a:buClr>
                        <a:buSzTx/>
                        <a:buFont typeface="Arial" pitchFamily="34" charset="0"/>
                        <a:buNone/>
                        <a:tabLst/>
                      </a:pPr>
                      <a:r>
                        <a:rPr kumimoji="0" lang="en-US" sz="1600" b="0" i="0" u="none" strike="noStrike" cap="none" normalizeH="0" baseline="0" dirty="0">
                          <a:ln>
                            <a:noFill/>
                          </a:ln>
                          <a:solidFill>
                            <a:schemeClr val="tx1"/>
                          </a:solidFill>
                          <a:effectLst/>
                          <a:latin typeface="Arial" pitchFamily="34" charset="0"/>
                        </a:rPr>
                        <a:t>2011</a:t>
                      </a:r>
                    </a:p>
                  </a:txBody>
                  <a:tcPr marT="45718" marB="45718"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600" b="0" i="0" u="none" strike="noStrike" cap="none" normalizeH="0" baseline="0" dirty="0">
                          <a:ln>
                            <a:noFill/>
                          </a:ln>
                          <a:solidFill>
                            <a:schemeClr val="tx1"/>
                          </a:solidFill>
                          <a:effectLst/>
                          <a:latin typeface="Arial" pitchFamily="34" charset="0"/>
                        </a:rPr>
                        <a:t>1.7</a:t>
                      </a:r>
                    </a:p>
                  </a:txBody>
                  <a:tcPr marT="45718" marB="45718"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600" b="0" i="0" u="none" strike="noStrike" cap="none" normalizeH="0" baseline="0" dirty="0">
                          <a:ln>
                            <a:noFill/>
                          </a:ln>
                          <a:solidFill>
                            <a:schemeClr val="tx1"/>
                          </a:solidFill>
                          <a:effectLst/>
                          <a:latin typeface="Arial" pitchFamily="34" charset="0"/>
                        </a:rPr>
                        <a:t>7</a:t>
                      </a:r>
                    </a:p>
                  </a:txBody>
                  <a:tcPr marT="45718" marB="45718"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1"/>
                    </a:solidFill>
                  </a:tcPr>
                </a:tc>
                <a:extLst>
                  <a:ext uri="{0D108BD9-81ED-4DB2-BD59-A6C34878D82A}">
                    <a16:rowId xmlns="" xmlns:a16="http://schemas.microsoft.com/office/drawing/2014/main" val="10008"/>
                  </a:ext>
                </a:extLst>
              </a:tr>
              <a:tr h="335263">
                <a:tc>
                  <a:txBody>
                    <a:bodyPr/>
                    <a:lstStyle/>
                    <a:p>
                      <a:pPr marL="0" marR="0" lvl="0" indent="0" algn="ctr" defTabSz="914400" rtl="0" eaLnBrk="1" fontAlgn="base" latinLnBrk="0" hangingPunct="1">
                        <a:lnSpc>
                          <a:spcPct val="80000"/>
                        </a:lnSpc>
                        <a:spcBef>
                          <a:spcPct val="0"/>
                        </a:spcBef>
                        <a:spcAft>
                          <a:spcPct val="0"/>
                        </a:spcAft>
                        <a:buClr>
                          <a:srgbClr val="000000"/>
                        </a:buClr>
                        <a:buSzTx/>
                        <a:buFont typeface="Arial" pitchFamily="34" charset="0"/>
                        <a:buNone/>
                        <a:tabLst/>
                      </a:pPr>
                      <a:r>
                        <a:rPr kumimoji="0" lang="en-US" sz="1600" b="0" i="0" u="none" strike="noStrike" cap="none" normalizeH="0" baseline="0" dirty="0">
                          <a:ln>
                            <a:noFill/>
                          </a:ln>
                          <a:solidFill>
                            <a:schemeClr val="tx1"/>
                          </a:solidFill>
                          <a:effectLst/>
                          <a:latin typeface="Arial" pitchFamily="34" charset="0"/>
                        </a:rPr>
                        <a:t>2014</a:t>
                      </a:r>
                    </a:p>
                  </a:txBody>
                  <a:tcPr marT="45718" marB="45718"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600" b="0" i="0" u="none" strike="noStrike" cap="none" normalizeH="0" baseline="0" dirty="0">
                          <a:ln>
                            <a:noFill/>
                          </a:ln>
                          <a:solidFill>
                            <a:schemeClr val="tx1"/>
                          </a:solidFill>
                          <a:effectLst/>
                          <a:latin typeface="Arial" pitchFamily="34" charset="0"/>
                        </a:rPr>
                        <a:t>1.8</a:t>
                      </a:r>
                    </a:p>
                  </a:txBody>
                  <a:tcPr marT="45718" marB="45718"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600" b="0" i="0" u="none" strike="noStrike" cap="none" normalizeH="0" baseline="0" dirty="0">
                          <a:ln>
                            <a:noFill/>
                          </a:ln>
                          <a:solidFill>
                            <a:schemeClr val="tx1"/>
                          </a:solidFill>
                          <a:effectLst/>
                          <a:latin typeface="Arial" pitchFamily="34" charset="0"/>
                        </a:rPr>
                        <a:t>8</a:t>
                      </a:r>
                    </a:p>
                  </a:txBody>
                  <a:tcPr marT="45718" marB="45718"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1"/>
                    </a:solidFill>
                  </a:tcPr>
                </a:tc>
                <a:extLst>
                  <a:ext uri="{0D108BD9-81ED-4DB2-BD59-A6C34878D82A}">
                    <a16:rowId xmlns="" xmlns:a16="http://schemas.microsoft.com/office/drawing/2014/main" val="10009"/>
                  </a:ext>
                </a:extLst>
              </a:tr>
            </a:tbl>
          </a:graphicData>
        </a:graphic>
      </p:graphicFrame>
      <p:sp>
        <p:nvSpPr>
          <p:cNvPr id="2" name="Rectangle 1"/>
          <p:cNvSpPr/>
          <p:nvPr/>
        </p:nvSpPr>
        <p:spPr>
          <a:xfrm>
            <a:off x="8640581" y="6422172"/>
            <a:ext cx="383438" cy="307777"/>
          </a:xfrm>
          <a:prstGeom prst="rect">
            <a:avLst/>
          </a:prstGeom>
        </p:spPr>
        <p:txBody>
          <a:bodyPr wrap="none">
            <a:spAutoFit/>
          </a:bodyPr>
          <a:lstStyle/>
          <a:p>
            <a:r>
              <a:rPr lang="en-US" dirty="0" smtClean="0"/>
              <a:t>11</a:t>
            </a:r>
            <a:endParaRPr lang="en-US" dirty="0"/>
          </a:p>
        </p:txBody>
      </p:sp>
    </p:spTree>
    <p:custDataLst>
      <p:tags r:id="rId1"/>
    </p:custDataLst>
    <p:extLst>
      <p:ext uri="{BB962C8B-B14F-4D97-AF65-F5344CB8AC3E}">
        <p14:creationId xmlns:p14="http://schemas.microsoft.com/office/powerpoint/2010/main" val="417596381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1021"/>
        <p:cNvGrpSpPr/>
        <p:nvPr/>
      </p:nvGrpSpPr>
      <p:grpSpPr>
        <a:xfrm>
          <a:off x="0" y="0"/>
          <a:ext cx="0" cy="0"/>
          <a:chOff x="0" y="0"/>
          <a:chExt cx="0" cy="0"/>
        </a:xfrm>
      </p:grpSpPr>
      <p:sp>
        <p:nvSpPr>
          <p:cNvPr id="1022" name="Google Shape;1022;p106"/>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Defining Static Variables</a:t>
            </a:r>
            <a:endParaRPr/>
          </a:p>
        </p:txBody>
      </p:sp>
      <p:sp>
        <p:nvSpPr>
          <p:cNvPr id="1023" name="Google Shape;1023;p106"/>
          <p:cNvSpPr txBox="1">
            <a:spLocks noGrp="1"/>
          </p:cNvSpPr>
          <p:nvPr>
            <p:ph type="body" idx="1"/>
          </p:nvPr>
        </p:nvSpPr>
        <p:spPr>
          <a:xfrm>
            <a:off x="609600" y="1447800"/>
            <a:ext cx="7918500" cy="1751100"/>
          </a:xfrm>
          <a:prstGeom prst="rect">
            <a:avLst/>
          </a:prstGeom>
          <a:noFill/>
          <a:ln>
            <a:noFill/>
          </a:ln>
        </p:spPr>
        <p:txBody>
          <a:bodyPr spcFirstLastPara="1" wrap="square" lIns="12700" tIns="12700" rIns="12700" bIns="12700" anchor="t" anchorCtr="0">
            <a:noAutofit/>
          </a:bodyPr>
          <a:lstStyle/>
          <a:p>
            <a:pPr marL="7937" marR="0" lvl="0" indent="7938" algn="l" rtl="0">
              <a:spcBef>
                <a:spcPts val="0"/>
              </a:spcBef>
              <a:spcAft>
                <a:spcPts val="0"/>
              </a:spcAft>
              <a:buNone/>
            </a:pPr>
            <a:endParaRPr sz="2200">
              <a:solidFill>
                <a:schemeClr val="dk1"/>
              </a:solidFill>
              <a:latin typeface="Arial"/>
              <a:ea typeface="Arial"/>
              <a:cs typeface="Arial"/>
              <a:sym typeface="Arial"/>
            </a:endParaRPr>
          </a:p>
        </p:txBody>
      </p:sp>
      <p:sp>
        <p:nvSpPr>
          <p:cNvPr id="1024" name="Google Shape;1024;p106"/>
          <p:cNvSpPr txBox="1"/>
          <p:nvPr/>
        </p:nvSpPr>
        <p:spPr>
          <a:xfrm>
            <a:off x="609600" y="1371600"/>
            <a:ext cx="7886700" cy="3886200"/>
          </a:xfrm>
          <a:prstGeom prst="rect">
            <a:avLst/>
          </a:prstGeom>
          <a:solidFill>
            <a:srgbClr val="DDDDDD"/>
          </a:solidFill>
          <a:ln w="28575" cap="flat" cmpd="sng">
            <a:solidFill>
              <a:srgbClr val="000000"/>
            </a:solidFill>
            <a:prstDash val="solid"/>
            <a:miter lim="800000"/>
            <a:headEnd type="none" w="sm" len="sm"/>
            <a:tailEnd type="none" w="sm" len="sm"/>
          </a:ln>
        </p:spPr>
        <p:txBody>
          <a:bodyPr spcFirstLastPara="1" wrap="square" lIns="92075" tIns="9125" rIns="92075" bIns="9125" anchor="ctr" anchorCtr="0">
            <a:noAutofit/>
          </a:bodyPr>
          <a:lstStyle/>
          <a:p>
            <a:pPr marL="457200" marR="0" lvl="0" indent="-457200" algn="l" rtl="0">
              <a:lnSpc>
                <a:spcPct val="100000"/>
              </a:lnSpc>
              <a:spcBef>
                <a:spcPts val="0"/>
              </a:spcBef>
              <a:spcAft>
                <a:spcPts val="0"/>
              </a:spcAft>
              <a:buClr>
                <a:schemeClr val="dk1"/>
              </a:buClr>
              <a:buSzPts val="1800"/>
              <a:buFont typeface="Courier New"/>
              <a:buNone/>
            </a:pPr>
            <a:r>
              <a:rPr lang="en-US" sz="1800" b="0" i="0" u="none">
                <a:solidFill>
                  <a:schemeClr val="dk1"/>
                </a:solidFill>
                <a:latin typeface="Courier New"/>
                <a:ea typeface="Courier New"/>
                <a:cs typeface="Courier New"/>
                <a:sym typeface="Courier New"/>
              </a:rPr>
              <a:t> 4 public class StaticCounter {    </a:t>
            </a:r>
            <a:endParaRPr/>
          </a:p>
          <a:p>
            <a:pPr marL="457200" marR="0" lvl="0" indent="-457200" algn="l" rtl="0">
              <a:lnSpc>
                <a:spcPct val="100000"/>
              </a:lnSpc>
              <a:spcBef>
                <a:spcPts val="360"/>
              </a:spcBef>
              <a:spcAft>
                <a:spcPts val="0"/>
              </a:spcAft>
              <a:buClr>
                <a:schemeClr val="dk1"/>
              </a:buClr>
              <a:buSzPts val="1800"/>
              <a:buFont typeface="Courier New"/>
              <a:buNone/>
            </a:pPr>
            <a:r>
              <a:rPr lang="en-US" sz="1800" b="0" i="0" u="none">
                <a:solidFill>
                  <a:schemeClr val="dk1"/>
                </a:solidFill>
                <a:latin typeface="Courier New"/>
                <a:ea typeface="Courier New"/>
                <a:cs typeface="Courier New"/>
                <a:sym typeface="Courier New"/>
              </a:rPr>
              <a:t> 5     private static int counter = 0;</a:t>
            </a:r>
            <a:endParaRPr/>
          </a:p>
          <a:p>
            <a:pPr marL="457200" marR="0" lvl="0" indent="-457200" algn="l" rtl="0">
              <a:lnSpc>
                <a:spcPct val="100000"/>
              </a:lnSpc>
              <a:spcBef>
                <a:spcPts val="360"/>
              </a:spcBef>
              <a:spcAft>
                <a:spcPts val="0"/>
              </a:spcAft>
              <a:buClr>
                <a:schemeClr val="dk1"/>
              </a:buClr>
              <a:buSzPts val="1800"/>
              <a:buFont typeface="Courier New"/>
              <a:buNone/>
            </a:pPr>
            <a:r>
              <a:rPr lang="en-US" sz="1800" b="0" i="0" u="none">
                <a:solidFill>
                  <a:schemeClr val="dk1"/>
                </a:solidFill>
                <a:latin typeface="Courier New"/>
                <a:ea typeface="Courier New"/>
                <a:cs typeface="Courier New"/>
                <a:sym typeface="Courier New"/>
              </a:rPr>
              <a:t> 6     </a:t>
            </a:r>
            <a:endParaRPr/>
          </a:p>
          <a:p>
            <a:pPr marL="457200" marR="0" lvl="0" indent="-457200" algn="l" rtl="0">
              <a:lnSpc>
                <a:spcPct val="100000"/>
              </a:lnSpc>
              <a:spcBef>
                <a:spcPts val="360"/>
              </a:spcBef>
              <a:spcAft>
                <a:spcPts val="0"/>
              </a:spcAft>
              <a:buClr>
                <a:schemeClr val="dk1"/>
              </a:buClr>
              <a:buSzPts val="1800"/>
              <a:buFont typeface="Courier New"/>
              <a:buNone/>
            </a:pPr>
            <a:r>
              <a:rPr lang="en-US" sz="1800" b="0" i="0" u="none">
                <a:solidFill>
                  <a:schemeClr val="dk1"/>
                </a:solidFill>
                <a:latin typeface="Courier New"/>
                <a:ea typeface="Courier New"/>
                <a:cs typeface="Courier New"/>
                <a:sym typeface="Courier New"/>
              </a:rPr>
              <a:t> 7     public static int getCount() {</a:t>
            </a:r>
            <a:endParaRPr/>
          </a:p>
          <a:p>
            <a:pPr marL="457200" marR="0" lvl="0" indent="-457200" algn="l" rtl="0">
              <a:lnSpc>
                <a:spcPct val="100000"/>
              </a:lnSpc>
              <a:spcBef>
                <a:spcPts val="360"/>
              </a:spcBef>
              <a:spcAft>
                <a:spcPts val="0"/>
              </a:spcAft>
              <a:buClr>
                <a:schemeClr val="dk1"/>
              </a:buClr>
              <a:buSzPts val="1800"/>
              <a:buFont typeface="Courier New"/>
              <a:buNone/>
            </a:pPr>
            <a:r>
              <a:rPr lang="en-US" sz="1800" b="0" i="0" u="none">
                <a:solidFill>
                  <a:schemeClr val="dk1"/>
                </a:solidFill>
                <a:latin typeface="Courier New"/>
                <a:ea typeface="Courier New"/>
                <a:cs typeface="Courier New"/>
                <a:sym typeface="Courier New"/>
              </a:rPr>
              <a:t> 8         return counter;</a:t>
            </a:r>
            <a:endParaRPr/>
          </a:p>
          <a:p>
            <a:pPr marL="457200" marR="0" lvl="0" indent="-457200" algn="l" rtl="0">
              <a:lnSpc>
                <a:spcPct val="100000"/>
              </a:lnSpc>
              <a:spcBef>
                <a:spcPts val="360"/>
              </a:spcBef>
              <a:spcAft>
                <a:spcPts val="0"/>
              </a:spcAft>
              <a:buClr>
                <a:schemeClr val="dk1"/>
              </a:buClr>
              <a:buSzPts val="1800"/>
              <a:buFont typeface="Courier New"/>
              <a:buNone/>
            </a:pPr>
            <a:r>
              <a:rPr lang="en-US" sz="1800" b="0" i="0" u="none">
                <a:solidFill>
                  <a:schemeClr val="dk1"/>
                </a:solidFill>
                <a:latin typeface="Courier New"/>
                <a:ea typeface="Courier New"/>
                <a:cs typeface="Courier New"/>
                <a:sym typeface="Courier New"/>
              </a:rPr>
              <a:t> 9     }</a:t>
            </a:r>
            <a:endParaRPr/>
          </a:p>
          <a:p>
            <a:pPr marL="457200" marR="0" lvl="0" indent="-457200" algn="l" rtl="0">
              <a:lnSpc>
                <a:spcPct val="100000"/>
              </a:lnSpc>
              <a:spcBef>
                <a:spcPts val="360"/>
              </a:spcBef>
              <a:spcAft>
                <a:spcPts val="0"/>
              </a:spcAft>
              <a:buClr>
                <a:schemeClr val="dk1"/>
              </a:buClr>
              <a:buSzPts val="1800"/>
              <a:buFont typeface="Courier New"/>
              <a:buNone/>
            </a:pPr>
            <a:r>
              <a:rPr lang="en-US" sz="1800" b="0" i="0" u="none">
                <a:solidFill>
                  <a:schemeClr val="dk1"/>
                </a:solidFill>
                <a:latin typeface="Courier New"/>
                <a:ea typeface="Courier New"/>
                <a:cs typeface="Courier New"/>
                <a:sym typeface="Courier New"/>
              </a:rPr>
              <a:t>10     </a:t>
            </a:r>
            <a:endParaRPr/>
          </a:p>
          <a:p>
            <a:pPr marL="457200" marR="0" lvl="0" indent="-457200" algn="l" rtl="0">
              <a:lnSpc>
                <a:spcPct val="100000"/>
              </a:lnSpc>
              <a:spcBef>
                <a:spcPts val="360"/>
              </a:spcBef>
              <a:spcAft>
                <a:spcPts val="0"/>
              </a:spcAft>
              <a:buClr>
                <a:schemeClr val="dk1"/>
              </a:buClr>
              <a:buSzPts val="1800"/>
              <a:buFont typeface="Courier New"/>
              <a:buNone/>
            </a:pPr>
            <a:r>
              <a:rPr lang="en-US" sz="1800" b="0" i="0" u="none">
                <a:solidFill>
                  <a:schemeClr val="dk1"/>
                </a:solidFill>
                <a:latin typeface="Courier New"/>
                <a:ea typeface="Courier New"/>
                <a:cs typeface="Courier New"/>
                <a:sym typeface="Courier New"/>
              </a:rPr>
              <a:t>11     public static void increment(){</a:t>
            </a:r>
            <a:endParaRPr/>
          </a:p>
          <a:p>
            <a:pPr marL="457200" marR="0" lvl="0" indent="-457200" algn="l" rtl="0">
              <a:lnSpc>
                <a:spcPct val="100000"/>
              </a:lnSpc>
              <a:spcBef>
                <a:spcPts val="360"/>
              </a:spcBef>
              <a:spcAft>
                <a:spcPts val="0"/>
              </a:spcAft>
              <a:buClr>
                <a:schemeClr val="dk1"/>
              </a:buClr>
              <a:buSzPts val="1800"/>
              <a:buFont typeface="Courier New"/>
              <a:buNone/>
            </a:pPr>
            <a:r>
              <a:rPr lang="en-US" sz="1800" b="0" i="0" u="none">
                <a:solidFill>
                  <a:schemeClr val="dk1"/>
                </a:solidFill>
                <a:latin typeface="Courier New"/>
                <a:ea typeface="Courier New"/>
                <a:cs typeface="Courier New"/>
                <a:sym typeface="Courier New"/>
              </a:rPr>
              <a:t>12       counter++;</a:t>
            </a:r>
            <a:endParaRPr/>
          </a:p>
          <a:p>
            <a:pPr marL="457200" marR="0" lvl="0" indent="-457200" algn="l" rtl="0">
              <a:lnSpc>
                <a:spcPct val="100000"/>
              </a:lnSpc>
              <a:spcBef>
                <a:spcPts val="360"/>
              </a:spcBef>
              <a:spcAft>
                <a:spcPts val="0"/>
              </a:spcAft>
              <a:buClr>
                <a:schemeClr val="dk1"/>
              </a:buClr>
              <a:buSzPts val="1800"/>
              <a:buFont typeface="Courier New"/>
              <a:buNone/>
            </a:pPr>
            <a:r>
              <a:rPr lang="en-US" sz="1800" b="0" i="0" u="none">
                <a:solidFill>
                  <a:schemeClr val="dk1"/>
                </a:solidFill>
                <a:latin typeface="Courier New"/>
                <a:ea typeface="Courier New"/>
                <a:cs typeface="Courier New"/>
                <a:sym typeface="Courier New"/>
              </a:rPr>
              <a:t>13     }</a:t>
            </a:r>
            <a:endParaRPr/>
          </a:p>
          <a:p>
            <a:pPr marL="457200" marR="0" lvl="0" indent="-457200" algn="l" rtl="0">
              <a:lnSpc>
                <a:spcPct val="100000"/>
              </a:lnSpc>
              <a:spcBef>
                <a:spcPts val="360"/>
              </a:spcBef>
              <a:spcAft>
                <a:spcPts val="0"/>
              </a:spcAft>
              <a:buClr>
                <a:schemeClr val="dk1"/>
              </a:buClr>
              <a:buSzPts val="1800"/>
              <a:buFont typeface="Courier New"/>
              <a:buNone/>
            </a:pPr>
            <a:r>
              <a:rPr lang="en-US" sz="1800" b="0" i="0" u="none">
                <a:solidFill>
                  <a:schemeClr val="dk1"/>
                </a:solidFill>
                <a:latin typeface="Courier New"/>
                <a:ea typeface="Courier New"/>
                <a:cs typeface="Courier New"/>
                <a:sym typeface="Courier New"/>
              </a:rPr>
              <a:t>14 }</a:t>
            </a:r>
            <a:endParaRPr/>
          </a:p>
        </p:txBody>
      </p:sp>
      <p:sp>
        <p:nvSpPr>
          <p:cNvPr id="1025" name="Google Shape;1025;p106"/>
          <p:cNvSpPr/>
          <p:nvPr/>
        </p:nvSpPr>
        <p:spPr>
          <a:xfrm>
            <a:off x="6324600" y="2743200"/>
            <a:ext cx="1693800" cy="514500"/>
          </a:xfrm>
          <a:prstGeom prst="wedgeRectCallout">
            <a:avLst>
              <a:gd name="adj1" fmla="val -17180"/>
              <a:gd name="adj2" fmla="val -25265"/>
            </a:avLst>
          </a:prstGeom>
          <a:solidFill>
            <a:srgbClr val="FFFFCC"/>
          </a:solidFill>
          <a:ln w="9525" cap="flat" cmpd="sng">
            <a:solidFill>
              <a:srgbClr val="80808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Arial"/>
              <a:buNone/>
            </a:pPr>
            <a:r>
              <a:rPr lang="en-US" sz="1400" b="0" i="0" u="none">
                <a:solidFill>
                  <a:schemeClr val="dk1"/>
                </a:solidFill>
                <a:latin typeface="Arial"/>
                <a:ea typeface="Arial"/>
                <a:cs typeface="Arial"/>
                <a:sym typeface="Arial"/>
              </a:rPr>
              <a:t>Only one copy in memory</a:t>
            </a:r>
            <a:endParaRPr/>
          </a:p>
        </p:txBody>
      </p:sp>
      <p:sp>
        <p:nvSpPr>
          <p:cNvPr id="1026" name="Google Shape;1026;p106"/>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110</a:t>
            </a:fld>
            <a:endParaRP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1031"/>
        <p:cNvGrpSpPr/>
        <p:nvPr/>
      </p:nvGrpSpPr>
      <p:grpSpPr>
        <a:xfrm>
          <a:off x="0" y="0"/>
          <a:ext cx="0" cy="0"/>
          <a:chOff x="0" y="0"/>
          <a:chExt cx="0" cy="0"/>
        </a:xfrm>
      </p:grpSpPr>
      <p:sp>
        <p:nvSpPr>
          <p:cNvPr id="1032" name="Google Shape;1032;p107"/>
          <p:cNvSpPr txBox="1"/>
          <p:nvPr/>
        </p:nvSpPr>
        <p:spPr>
          <a:xfrm>
            <a:off x="457200" y="1905000"/>
            <a:ext cx="8077200" cy="1981200"/>
          </a:xfrm>
          <a:prstGeom prst="rect">
            <a:avLst/>
          </a:prstGeom>
          <a:solidFill>
            <a:srgbClr val="DDDDDD"/>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1033" name="Google Shape;1033;p107"/>
          <p:cNvSpPr txBox="1"/>
          <p:nvPr/>
        </p:nvSpPr>
        <p:spPr>
          <a:xfrm>
            <a:off x="457200" y="1371600"/>
            <a:ext cx="8077200" cy="381000"/>
          </a:xfrm>
          <a:prstGeom prst="rect">
            <a:avLst/>
          </a:prstGeom>
          <a:solidFill>
            <a:srgbClr val="DDDDDD"/>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1034" name="Google Shape;1034;p107"/>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Using Static Variables</a:t>
            </a:r>
            <a:endParaRPr/>
          </a:p>
        </p:txBody>
      </p:sp>
      <p:sp>
        <p:nvSpPr>
          <p:cNvPr id="1035" name="Google Shape;1035;p107"/>
          <p:cNvSpPr txBox="1">
            <a:spLocks noGrp="1"/>
          </p:cNvSpPr>
          <p:nvPr>
            <p:ph type="body" idx="1"/>
          </p:nvPr>
        </p:nvSpPr>
        <p:spPr>
          <a:xfrm>
            <a:off x="609600" y="1447800"/>
            <a:ext cx="7924800" cy="46737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double p = Math.PI;</a:t>
            </a:r>
            <a:endParaRPr/>
          </a:p>
          <a:p>
            <a:pPr marL="7937" marR="0" lvl="0" indent="7937" algn="l" rtl="0">
              <a:lnSpc>
                <a:spcPct val="100000"/>
              </a:lnSpc>
              <a:spcBef>
                <a:spcPts val="320"/>
              </a:spcBef>
              <a:spcAft>
                <a:spcPts val="0"/>
              </a:spcAft>
              <a:buClr>
                <a:srgbClr val="000000"/>
              </a:buClr>
              <a:buSzPts val="1600"/>
              <a:buFont typeface="Arial"/>
              <a:buNone/>
            </a:pPr>
            <a:endParaRPr sz="1600" b="0" i="0" u="none">
              <a:solidFill>
                <a:schemeClr val="dk1"/>
              </a:solidFill>
              <a:latin typeface="Courier New"/>
              <a:ea typeface="Courier New"/>
              <a:cs typeface="Courier New"/>
              <a:sym typeface="Courier New"/>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 5   public static void main(String[] args) {</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 6     System.out.println("Start: " + StaticCounter.getCount());</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 7     StaticCounter.increment();</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 8     StaticCounter.increment();</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 9     System.out.println("End: " + StaticCounter.getCount());</a:t>
            </a:r>
            <a:endParaRPr/>
          </a:p>
          <a:p>
            <a:pPr marL="15875" marR="0" lvl="0" indent="-7937" algn="l" rtl="0">
              <a:lnSpc>
                <a:spcPct val="100000"/>
              </a:lnSpc>
              <a:spcBef>
                <a:spcPts val="320"/>
              </a:spcBef>
              <a:spcAft>
                <a:spcPts val="0"/>
              </a:spcAft>
              <a:buClr>
                <a:srgbClr val="000000"/>
              </a:buClr>
              <a:buSzPts val="1600"/>
              <a:buFont typeface="Arial"/>
              <a:buAutoNum type="arabicPlain" startAt="10"/>
            </a:pPr>
            <a:r>
              <a:rPr lang="en-US" sz="1600" b="0" i="0" u="none">
                <a:solidFill>
                  <a:schemeClr val="dk1"/>
                </a:solidFill>
                <a:latin typeface="Courier New"/>
                <a:ea typeface="Courier New"/>
                <a:cs typeface="Courier New"/>
                <a:sym typeface="Courier New"/>
              </a:rPr>
              <a:t>}</a:t>
            </a:r>
            <a:endParaRPr/>
          </a:p>
          <a:p>
            <a:pPr marL="7937" marR="0" lvl="0" indent="7937" algn="l" rtl="0">
              <a:lnSpc>
                <a:spcPct val="100000"/>
              </a:lnSpc>
              <a:spcBef>
                <a:spcPts val="440"/>
              </a:spcBef>
              <a:spcAft>
                <a:spcPts val="0"/>
              </a:spcAft>
              <a:buClr>
                <a:srgbClr val="000000"/>
              </a:buClr>
              <a:buSzPts val="2200"/>
              <a:buFont typeface="Arial"/>
              <a:buNone/>
            </a:pPr>
            <a:endParaRPr sz="2200" b="0" i="0" u="none">
              <a:solidFill>
                <a:schemeClr val="dk1"/>
              </a:solidFill>
              <a:latin typeface="Arial"/>
              <a:ea typeface="Arial"/>
              <a:cs typeface="Arial"/>
              <a:sym typeface="Arial"/>
            </a:endParaRPr>
          </a:p>
          <a:p>
            <a:pPr marL="7937" marR="0" lvl="0" indent="7937" algn="l" rtl="0">
              <a:lnSpc>
                <a:spcPct val="100000"/>
              </a:lnSpc>
              <a:spcBef>
                <a:spcPts val="440"/>
              </a:spcBef>
              <a:spcAft>
                <a:spcPts val="0"/>
              </a:spcAft>
              <a:buClr>
                <a:srgbClr val="000000"/>
              </a:buClr>
              <a:buSzPts val="2200"/>
              <a:buFont typeface="Arial"/>
              <a:buNone/>
            </a:pPr>
            <a:r>
              <a:rPr lang="en-US" sz="2200" b="0" i="0" u="none">
                <a:solidFill>
                  <a:schemeClr val="dk1"/>
                </a:solidFill>
                <a:latin typeface="Arial"/>
                <a:ea typeface="Arial"/>
                <a:cs typeface="Arial"/>
                <a:sym typeface="Arial"/>
              </a:rPr>
              <a:t>When accessing static variables, you should: </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Qualify the location of the variable with a class name if the variable is located in a different class than the caller</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Not required for variables within the same class</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Avoid using an object reference to access a static variable</a:t>
            </a:r>
            <a:endParaRPr/>
          </a:p>
        </p:txBody>
      </p:sp>
      <p:sp>
        <p:nvSpPr>
          <p:cNvPr id="1036" name="Google Shape;1036;p107"/>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111</a:t>
            </a:fld>
            <a:endParaRP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1041"/>
        <p:cNvGrpSpPr/>
        <p:nvPr/>
      </p:nvGrpSpPr>
      <p:grpSpPr>
        <a:xfrm>
          <a:off x="0" y="0"/>
          <a:ext cx="0" cy="0"/>
          <a:chOff x="0" y="0"/>
          <a:chExt cx="0" cy="0"/>
        </a:xfrm>
      </p:grpSpPr>
      <p:sp>
        <p:nvSpPr>
          <p:cNvPr id="1042" name="Google Shape;1042;p108"/>
          <p:cNvSpPr txBox="1"/>
          <p:nvPr/>
        </p:nvSpPr>
        <p:spPr>
          <a:xfrm>
            <a:off x="539750" y="1693862"/>
            <a:ext cx="8077200" cy="4572000"/>
          </a:xfrm>
          <a:prstGeom prst="rect">
            <a:avLst/>
          </a:prstGeom>
          <a:solidFill>
            <a:srgbClr val="DDDDDD"/>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1043" name="Google Shape;1043;p108"/>
          <p:cNvSpPr txBox="1">
            <a:spLocks noGrp="1"/>
          </p:cNvSpPr>
          <p:nvPr>
            <p:ph type="title"/>
          </p:nvPr>
        </p:nvSpPr>
        <p:spPr>
          <a:xfrm>
            <a:off x="609600" y="381000"/>
            <a:ext cx="7918500" cy="4746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Static Initializers</a:t>
            </a:r>
            <a:endParaRPr/>
          </a:p>
        </p:txBody>
      </p:sp>
      <p:sp>
        <p:nvSpPr>
          <p:cNvPr id="1044" name="Google Shape;1044;p108"/>
          <p:cNvSpPr txBox="1">
            <a:spLocks noGrp="1"/>
          </p:cNvSpPr>
          <p:nvPr>
            <p:ph type="body" idx="1"/>
          </p:nvPr>
        </p:nvSpPr>
        <p:spPr>
          <a:xfrm>
            <a:off x="615950" y="984250"/>
            <a:ext cx="8223300" cy="5097600"/>
          </a:xfrm>
          <a:prstGeom prst="rect">
            <a:avLst/>
          </a:prstGeom>
          <a:noFill/>
          <a:ln>
            <a:noFill/>
          </a:ln>
        </p:spPr>
        <p:txBody>
          <a:bodyPr spcFirstLastPara="1" wrap="square" lIns="12700" tIns="12700" rIns="12700" bIns="12700" anchor="t" anchorCtr="0">
            <a:noAutofit/>
          </a:bodyPr>
          <a:lstStyle/>
          <a:p>
            <a:pPr marL="574675" marR="0" lvl="1" indent="-460375" algn="l" rtl="0">
              <a:lnSpc>
                <a:spcPct val="100000"/>
              </a:lnSpc>
              <a:spcBef>
                <a:spcPts val="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Static initializer block is a code block prefixed by the </a:t>
            </a:r>
            <a:r>
              <a:rPr lang="en-US" sz="2200" b="0" i="0" u="none" strike="noStrike" cap="none">
                <a:solidFill>
                  <a:schemeClr val="dk1"/>
                </a:solidFill>
                <a:latin typeface="Courier New"/>
                <a:ea typeface="Courier New"/>
                <a:cs typeface="Courier New"/>
                <a:sym typeface="Courier New"/>
              </a:rPr>
              <a:t>static</a:t>
            </a:r>
            <a:r>
              <a:rPr lang="en-US" sz="2200" b="0" i="0" u="none" strike="noStrike" cap="none">
                <a:solidFill>
                  <a:schemeClr val="dk1"/>
                </a:solidFill>
                <a:latin typeface="Arial"/>
                <a:ea typeface="Arial"/>
                <a:cs typeface="Arial"/>
                <a:sym typeface="Arial"/>
              </a:rPr>
              <a:t> keyword.</a:t>
            </a:r>
            <a:endParaRPr/>
          </a:p>
          <a:p>
            <a:pPr marL="7937" marR="0" lvl="0" indent="7937" algn="l" rtl="0">
              <a:lnSpc>
                <a:spcPct val="100000"/>
              </a:lnSpc>
              <a:spcBef>
                <a:spcPts val="600"/>
              </a:spcBef>
              <a:spcAft>
                <a:spcPts val="0"/>
              </a:spcAft>
              <a:buClr>
                <a:srgbClr val="000000"/>
              </a:buClr>
              <a:buSzPts val="1400"/>
              <a:buFont typeface="Arial"/>
              <a:buNone/>
            </a:pPr>
            <a:r>
              <a:rPr lang="en-US" sz="1400" b="0" i="0" u="none">
                <a:solidFill>
                  <a:schemeClr val="dk1"/>
                </a:solidFill>
                <a:latin typeface="Courier New"/>
                <a:ea typeface="Courier New"/>
                <a:cs typeface="Courier New"/>
                <a:sym typeface="Courier New"/>
              </a:rPr>
              <a:t> 3 public class A04StaticInitializerTest {</a:t>
            </a:r>
            <a:endParaRPr/>
          </a:p>
          <a:p>
            <a:pPr marL="7937" marR="0" lvl="0" indent="7937" algn="l" rtl="0">
              <a:lnSpc>
                <a:spcPct val="100000"/>
              </a:lnSpc>
              <a:spcBef>
                <a:spcPts val="280"/>
              </a:spcBef>
              <a:spcAft>
                <a:spcPts val="0"/>
              </a:spcAft>
              <a:buClr>
                <a:srgbClr val="000000"/>
              </a:buClr>
              <a:buSzPts val="1400"/>
              <a:buFont typeface="Arial"/>
              <a:buNone/>
            </a:pPr>
            <a:r>
              <a:rPr lang="en-US" sz="1400" b="0" i="0" u="none">
                <a:solidFill>
                  <a:schemeClr val="dk1"/>
                </a:solidFill>
                <a:latin typeface="Courier New"/>
                <a:ea typeface="Courier New"/>
                <a:cs typeface="Courier New"/>
                <a:sym typeface="Courier New"/>
              </a:rPr>
              <a:t> 4   private static final boolean[] switches = new boolean[5];</a:t>
            </a:r>
            <a:endParaRPr/>
          </a:p>
          <a:p>
            <a:pPr marL="7937" marR="0" lvl="0" indent="7937" algn="l" rtl="0">
              <a:lnSpc>
                <a:spcPct val="100000"/>
              </a:lnSpc>
              <a:spcBef>
                <a:spcPts val="280"/>
              </a:spcBef>
              <a:spcAft>
                <a:spcPts val="0"/>
              </a:spcAft>
              <a:buClr>
                <a:srgbClr val="000000"/>
              </a:buClr>
              <a:buSzPts val="1400"/>
              <a:buFont typeface="Arial"/>
              <a:buNone/>
            </a:pPr>
            <a:r>
              <a:rPr lang="en-US" sz="1400" b="0" i="0" u="none">
                <a:solidFill>
                  <a:schemeClr val="dk1"/>
                </a:solidFill>
                <a:latin typeface="Courier New"/>
                <a:ea typeface="Courier New"/>
                <a:cs typeface="Courier New"/>
                <a:sym typeface="Courier New"/>
              </a:rPr>
              <a:t> 5   </a:t>
            </a:r>
            <a:endParaRPr/>
          </a:p>
          <a:p>
            <a:pPr marL="7937" marR="0" lvl="0" indent="7937" algn="l" rtl="0">
              <a:lnSpc>
                <a:spcPct val="100000"/>
              </a:lnSpc>
              <a:spcBef>
                <a:spcPts val="280"/>
              </a:spcBef>
              <a:spcAft>
                <a:spcPts val="0"/>
              </a:spcAft>
              <a:buClr>
                <a:srgbClr val="000000"/>
              </a:buClr>
              <a:buSzPts val="1400"/>
              <a:buFont typeface="Arial"/>
              <a:buNone/>
            </a:pPr>
            <a:r>
              <a:rPr lang="en-US" sz="1400" b="1" i="0" u="none">
                <a:solidFill>
                  <a:schemeClr val="dk1"/>
                </a:solidFill>
                <a:latin typeface="Courier New"/>
                <a:ea typeface="Courier New"/>
                <a:cs typeface="Courier New"/>
                <a:sym typeface="Courier New"/>
              </a:rPr>
              <a:t> 6   static{</a:t>
            </a:r>
            <a:endParaRPr/>
          </a:p>
          <a:p>
            <a:pPr marL="7937" marR="0" lvl="0" indent="7937" algn="l" rtl="0">
              <a:lnSpc>
                <a:spcPct val="100000"/>
              </a:lnSpc>
              <a:spcBef>
                <a:spcPts val="280"/>
              </a:spcBef>
              <a:spcAft>
                <a:spcPts val="0"/>
              </a:spcAft>
              <a:buClr>
                <a:srgbClr val="000000"/>
              </a:buClr>
              <a:buSzPts val="1400"/>
              <a:buFont typeface="Arial"/>
              <a:buNone/>
            </a:pPr>
            <a:r>
              <a:rPr lang="en-US" sz="1400" b="1" i="0" u="none">
                <a:solidFill>
                  <a:schemeClr val="dk1"/>
                </a:solidFill>
                <a:latin typeface="Courier New"/>
                <a:ea typeface="Courier New"/>
                <a:cs typeface="Courier New"/>
                <a:sym typeface="Courier New"/>
              </a:rPr>
              <a:t> 7     System.out.println("Initializing...");</a:t>
            </a:r>
            <a:endParaRPr/>
          </a:p>
          <a:p>
            <a:pPr marL="7937" marR="0" lvl="0" indent="7937" algn="l" rtl="0">
              <a:lnSpc>
                <a:spcPct val="100000"/>
              </a:lnSpc>
              <a:spcBef>
                <a:spcPts val="280"/>
              </a:spcBef>
              <a:spcAft>
                <a:spcPts val="0"/>
              </a:spcAft>
              <a:buClr>
                <a:srgbClr val="000000"/>
              </a:buClr>
              <a:buSzPts val="1400"/>
              <a:buFont typeface="Arial"/>
              <a:buNone/>
            </a:pPr>
            <a:r>
              <a:rPr lang="en-US" sz="1400" b="1" i="0" u="none">
                <a:solidFill>
                  <a:schemeClr val="dk1"/>
                </a:solidFill>
                <a:latin typeface="Courier New"/>
                <a:ea typeface="Courier New"/>
                <a:cs typeface="Courier New"/>
                <a:sym typeface="Courier New"/>
              </a:rPr>
              <a:t> 8     for (int i=0; i&lt;5; i++){</a:t>
            </a:r>
            <a:endParaRPr/>
          </a:p>
          <a:p>
            <a:pPr marL="7937" marR="0" lvl="0" indent="7937" algn="l" rtl="0">
              <a:lnSpc>
                <a:spcPct val="100000"/>
              </a:lnSpc>
              <a:spcBef>
                <a:spcPts val="280"/>
              </a:spcBef>
              <a:spcAft>
                <a:spcPts val="0"/>
              </a:spcAft>
              <a:buClr>
                <a:srgbClr val="000000"/>
              </a:buClr>
              <a:buSzPts val="1400"/>
              <a:buFont typeface="Arial"/>
              <a:buNone/>
            </a:pPr>
            <a:r>
              <a:rPr lang="en-US" sz="1400" b="1" i="0" u="none">
                <a:solidFill>
                  <a:schemeClr val="dk1"/>
                </a:solidFill>
                <a:latin typeface="Courier New"/>
                <a:ea typeface="Courier New"/>
                <a:cs typeface="Courier New"/>
                <a:sym typeface="Courier New"/>
              </a:rPr>
              <a:t> 9       switches[i] = true;</a:t>
            </a:r>
            <a:endParaRPr/>
          </a:p>
          <a:p>
            <a:pPr marL="7937" marR="0" lvl="0" indent="7937" algn="l" rtl="0">
              <a:lnSpc>
                <a:spcPct val="100000"/>
              </a:lnSpc>
              <a:spcBef>
                <a:spcPts val="280"/>
              </a:spcBef>
              <a:spcAft>
                <a:spcPts val="0"/>
              </a:spcAft>
              <a:buClr>
                <a:srgbClr val="000000"/>
              </a:buClr>
              <a:buSzPts val="1400"/>
              <a:buFont typeface="Arial"/>
              <a:buNone/>
            </a:pPr>
            <a:r>
              <a:rPr lang="en-US" sz="1400" b="1" i="0" u="none">
                <a:solidFill>
                  <a:schemeClr val="dk1"/>
                </a:solidFill>
                <a:latin typeface="Courier New"/>
                <a:ea typeface="Courier New"/>
                <a:cs typeface="Courier New"/>
                <a:sym typeface="Courier New"/>
              </a:rPr>
              <a:t>10     }</a:t>
            </a:r>
            <a:endParaRPr/>
          </a:p>
          <a:p>
            <a:pPr marL="7937" marR="0" lvl="0" indent="7937" algn="l" rtl="0">
              <a:lnSpc>
                <a:spcPct val="100000"/>
              </a:lnSpc>
              <a:spcBef>
                <a:spcPts val="280"/>
              </a:spcBef>
              <a:spcAft>
                <a:spcPts val="0"/>
              </a:spcAft>
              <a:buClr>
                <a:srgbClr val="000000"/>
              </a:buClr>
              <a:buSzPts val="1400"/>
              <a:buFont typeface="Arial"/>
              <a:buNone/>
            </a:pPr>
            <a:r>
              <a:rPr lang="en-US" sz="1400" b="1" i="0" u="none">
                <a:solidFill>
                  <a:schemeClr val="dk1"/>
                </a:solidFill>
                <a:latin typeface="Courier New"/>
                <a:ea typeface="Courier New"/>
                <a:cs typeface="Courier New"/>
                <a:sym typeface="Courier New"/>
              </a:rPr>
              <a:t>11   }</a:t>
            </a:r>
            <a:endParaRPr/>
          </a:p>
          <a:p>
            <a:pPr marL="7937" marR="0" lvl="0" indent="7937" algn="l" rtl="0">
              <a:lnSpc>
                <a:spcPct val="100000"/>
              </a:lnSpc>
              <a:spcBef>
                <a:spcPts val="280"/>
              </a:spcBef>
              <a:spcAft>
                <a:spcPts val="0"/>
              </a:spcAft>
              <a:buClr>
                <a:srgbClr val="000000"/>
              </a:buClr>
              <a:buSzPts val="1400"/>
              <a:buFont typeface="Arial"/>
              <a:buNone/>
            </a:pPr>
            <a:r>
              <a:rPr lang="en-US" sz="1400" b="0" i="0" u="none">
                <a:solidFill>
                  <a:schemeClr val="dk1"/>
                </a:solidFill>
                <a:latin typeface="Courier New"/>
                <a:ea typeface="Courier New"/>
                <a:cs typeface="Courier New"/>
                <a:sym typeface="Courier New"/>
              </a:rPr>
              <a:t>12   </a:t>
            </a:r>
            <a:endParaRPr/>
          </a:p>
          <a:p>
            <a:pPr marL="7937" marR="0" lvl="0" indent="7937" algn="l" rtl="0">
              <a:lnSpc>
                <a:spcPct val="100000"/>
              </a:lnSpc>
              <a:spcBef>
                <a:spcPts val="280"/>
              </a:spcBef>
              <a:spcAft>
                <a:spcPts val="0"/>
              </a:spcAft>
              <a:buClr>
                <a:srgbClr val="000000"/>
              </a:buClr>
              <a:buSzPts val="1400"/>
              <a:buFont typeface="Arial"/>
              <a:buNone/>
            </a:pPr>
            <a:r>
              <a:rPr lang="en-US" sz="1400" b="0" i="0" u="none">
                <a:solidFill>
                  <a:schemeClr val="dk1"/>
                </a:solidFill>
                <a:latin typeface="Courier New"/>
                <a:ea typeface="Courier New"/>
                <a:cs typeface="Courier New"/>
                <a:sym typeface="Courier New"/>
              </a:rPr>
              <a:t>13   public static void main(String[] args) {</a:t>
            </a:r>
            <a:endParaRPr/>
          </a:p>
          <a:p>
            <a:pPr marL="7937" marR="0" lvl="0" indent="7937" algn="l" rtl="0">
              <a:lnSpc>
                <a:spcPct val="100000"/>
              </a:lnSpc>
              <a:spcBef>
                <a:spcPts val="280"/>
              </a:spcBef>
              <a:spcAft>
                <a:spcPts val="0"/>
              </a:spcAft>
              <a:buClr>
                <a:srgbClr val="000000"/>
              </a:buClr>
              <a:buSzPts val="1400"/>
              <a:buFont typeface="Arial"/>
              <a:buNone/>
            </a:pPr>
            <a:r>
              <a:rPr lang="en-US" sz="1400" b="0" i="0" u="none">
                <a:solidFill>
                  <a:schemeClr val="dk1"/>
                </a:solidFill>
                <a:latin typeface="Courier New"/>
                <a:ea typeface="Courier New"/>
                <a:cs typeface="Courier New"/>
                <a:sym typeface="Courier New"/>
              </a:rPr>
              <a:t>14     switches[1] = false; switches[2] = false;</a:t>
            </a:r>
            <a:endParaRPr/>
          </a:p>
          <a:p>
            <a:pPr marL="7937" marR="0" lvl="0" indent="7937" algn="l" rtl="0">
              <a:lnSpc>
                <a:spcPct val="100000"/>
              </a:lnSpc>
              <a:spcBef>
                <a:spcPts val="280"/>
              </a:spcBef>
              <a:spcAft>
                <a:spcPts val="0"/>
              </a:spcAft>
              <a:buClr>
                <a:srgbClr val="000000"/>
              </a:buClr>
              <a:buSzPts val="1400"/>
              <a:buFont typeface="Arial"/>
              <a:buNone/>
            </a:pPr>
            <a:r>
              <a:rPr lang="en-US" sz="1400" b="0" i="0" u="none">
                <a:solidFill>
                  <a:schemeClr val="dk1"/>
                </a:solidFill>
                <a:latin typeface="Courier New"/>
                <a:ea typeface="Courier New"/>
                <a:cs typeface="Courier New"/>
                <a:sym typeface="Courier New"/>
              </a:rPr>
              <a:t>15     System.out.print("Switch settings: ");</a:t>
            </a:r>
            <a:endParaRPr/>
          </a:p>
          <a:p>
            <a:pPr marL="7937" marR="0" lvl="0" indent="7937" algn="l" rtl="0">
              <a:lnSpc>
                <a:spcPct val="100000"/>
              </a:lnSpc>
              <a:spcBef>
                <a:spcPts val="280"/>
              </a:spcBef>
              <a:spcAft>
                <a:spcPts val="0"/>
              </a:spcAft>
              <a:buClr>
                <a:srgbClr val="000000"/>
              </a:buClr>
              <a:buSzPts val="1400"/>
              <a:buFont typeface="Arial"/>
              <a:buNone/>
            </a:pPr>
            <a:r>
              <a:rPr lang="en-US" sz="1400" b="0" i="0" u="none">
                <a:solidFill>
                  <a:schemeClr val="dk1"/>
                </a:solidFill>
                <a:latin typeface="Courier New"/>
                <a:ea typeface="Courier New"/>
                <a:cs typeface="Courier New"/>
                <a:sym typeface="Courier New"/>
              </a:rPr>
              <a:t>16     for (boolean curSwitch:switches){</a:t>
            </a:r>
            <a:endParaRPr/>
          </a:p>
          <a:p>
            <a:pPr marL="7937" marR="0" lvl="0" indent="7937" algn="l" rtl="0">
              <a:lnSpc>
                <a:spcPct val="100000"/>
              </a:lnSpc>
              <a:spcBef>
                <a:spcPts val="280"/>
              </a:spcBef>
              <a:spcAft>
                <a:spcPts val="0"/>
              </a:spcAft>
              <a:buClr>
                <a:srgbClr val="000000"/>
              </a:buClr>
              <a:buSzPts val="1400"/>
              <a:buFont typeface="Arial"/>
              <a:buNone/>
            </a:pPr>
            <a:r>
              <a:rPr lang="en-US" sz="1400" b="0" i="0" u="none">
                <a:solidFill>
                  <a:schemeClr val="dk1"/>
                </a:solidFill>
                <a:latin typeface="Courier New"/>
                <a:ea typeface="Courier New"/>
                <a:cs typeface="Courier New"/>
                <a:sym typeface="Courier New"/>
              </a:rPr>
              <a:t>17       if (curSwitch){System.out.print("1");}</a:t>
            </a:r>
            <a:endParaRPr/>
          </a:p>
          <a:p>
            <a:pPr marL="7937" marR="0" lvl="0" indent="7937" algn="l" rtl="0">
              <a:lnSpc>
                <a:spcPct val="100000"/>
              </a:lnSpc>
              <a:spcBef>
                <a:spcPts val="280"/>
              </a:spcBef>
              <a:spcAft>
                <a:spcPts val="0"/>
              </a:spcAft>
              <a:buClr>
                <a:srgbClr val="000000"/>
              </a:buClr>
              <a:buSzPts val="1400"/>
              <a:buFont typeface="Arial"/>
              <a:buNone/>
            </a:pPr>
            <a:r>
              <a:rPr lang="en-US" sz="1400" b="0" i="0" u="none">
                <a:solidFill>
                  <a:schemeClr val="dk1"/>
                </a:solidFill>
                <a:latin typeface="Courier New"/>
                <a:ea typeface="Courier New"/>
                <a:cs typeface="Courier New"/>
                <a:sym typeface="Courier New"/>
              </a:rPr>
              <a:t>18       else {System.out.print("0");}</a:t>
            </a:r>
            <a:endParaRPr/>
          </a:p>
          <a:p>
            <a:pPr marL="7937" marR="0" lvl="0" indent="7937" algn="l" rtl="0">
              <a:lnSpc>
                <a:spcPct val="100000"/>
              </a:lnSpc>
              <a:spcBef>
                <a:spcPts val="280"/>
              </a:spcBef>
              <a:spcAft>
                <a:spcPts val="0"/>
              </a:spcAft>
              <a:buClr>
                <a:srgbClr val="000000"/>
              </a:buClr>
              <a:buSzPts val="1400"/>
              <a:buFont typeface="Arial"/>
              <a:buNone/>
            </a:pPr>
            <a:r>
              <a:rPr lang="en-US" sz="1400" b="0" i="0" u="none">
                <a:solidFill>
                  <a:schemeClr val="dk1"/>
                </a:solidFill>
                <a:latin typeface="Courier New"/>
                <a:ea typeface="Courier New"/>
                <a:cs typeface="Courier New"/>
                <a:sym typeface="Courier New"/>
              </a:rPr>
              <a:t>19     }</a:t>
            </a:r>
            <a:endParaRPr/>
          </a:p>
        </p:txBody>
      </p:sp>
      <p:sp>
        <p:nvSpPr>
          <p:cNvPr id="1045" name="Google Shape;1045;p108"/>
          <p:cNvSpPr/>
          <p:nvPr/>
        </p:nvSpPr>
        <p:spPr>
          <a:xfrm>
            <a:off x="5873750" y="2279650"/>
            <a:ext cx="1524000" cy="685800"/>
          </a:xfrm>
          <a:prstGeom prst="wedgeRectCallout">
            <a:avLst>
              <a:gd name="adj1" fmla="val -9701"/>
              <a:gd name="adj2" fmla="val 9163"/>
            </a:avLst>
          </a:prstGeom>
          <a:solidFill>
            <a:srgbClr val="FFFFCC"/>
          </a:solidFill>
          <a:ln w="9525" cap="flat" cmpd="sng">
            <a:solidFill>
              <a:srgbClr val="80808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Arial"/>
              <a:buNone/>
            </a:pPr>
            <a:r>
              <a:rPr lang="en-US" sz="1400" b="0" i="0" u="none">
                <a:solidFill>
                  <a:schemeClr val="dk1"/>
                </a:solidFill>
                <a:latin typeface="Arial"/>
                <a:ea typeface="Arial"/>
                <a:cs typeface="Arial"/>
                <a:sym typeface="Arial"/>
              </a:rPr>
              <a:t>static initialization block</a:t>
            </a:r>
            <a:endParaRPr/>
          </a:p>
        </p:txBody>
      </p:sp>
      <p:sp>
        <p:nvSpPr>
          <p:cNvPr id="1046" name="Google Shape;1046;p108"/>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112</a:t>
            </a:fld>
            <a:endParaRP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1051"/>
        <p:cNvGrpSpPr/>
        <p:nvPr/>
      </p:nvGrpSpPr>
      <p:grpSpPr>
        <a:xfrm>
          <a:off x="0" y="0"/>
          <a:ext cx="0" cy="0"/>
          <a:chOff x="0" y="0"/>
          <a:chExt cx="0" cy="0"/>
        </a:xfrm>
      </p:grpSpPr>
      <p:sp>
        <p:nvSpPr>
          <p:cNvPr id="1052" name="Google Shape;1052;p109"/>
          <p:cNvSpPr txBox="1"/>
          <p:nvPr/>
        </p:nvSpPr>
        <p:spPr>
          <a:xfrm>
            <a:off x="609600" y="2551112"/>
            <a:ext cx="7924800" cy="838200"/>
          </a:xfrm>
          <a:prstGeom prst="rect">
            <a:avLst/>
          </a:prstGeom>
          <a:solidFill>
            <a:srgbClr val="DDDDDD"/>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1053" name="Google Shape;1053;p109"/>
          <p:cNvSpPr txBox="1"/>
          <p:nvPr/>
        </p:nvSpPr>
        <p:spPr>
          <a:xfrm>
            <a:off x="609600" y="3962400"/>
            <a:ext cx="7924800" cy="1676400"/>
          </a:xfrm>
          <a:prstGeom prst="rect">
            <a:avLst/>
          </a:prstGeom>
          <a:solidFill>
            <a:srgbClr val="DDDDDD"/>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1054" name="Google Shape;1054;p109"/>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Static Imports</a:t>
            </a:r>
            <a:endParaRPr/>
          </a:p>
        </p:txBody>
      </p:sp>
      <p:sp>
        <p:nvSpPr>
          <p:cNvPr id="1055" name="Google Shape;1055;p109"/>
          <p:cNvSpPr txBox="1">
            <a:spLocks noGrp="1"/>
          </p:cNvSpPr>
          <p:nvPr>
            <p:ph type="body" idx="1"/>
          </p:nvPr>
        </p:nvSpPr>
        <p:spPr>
          <a:xfrm>
            <a:off x="609600" y="1447800"/>
            <a:ext cx="7918500" cy="17511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200"/>
              <a:buFont typeface="Arial"/>
              <a:buNone/>
            </a:pPr>
            <a:r>
              <a:rPr lang="en-US" sz="2200" b="0" i="0" u="none">
                <a:solidFill>
                  <a:schemeClr val="dk1"/>
                </a:solidFill>
                <a:latin typeface="Arial"/>
                <a:ea typeface="Arial"/>
                <a:cs typeface="Arial"/>
                <a:sym typeface="Arial"/>
              </a:rPr>
              <a:t>A static import statement makes the static members of a class available under their simple name.</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Given either of the following lines:</a:t>
            </a:r>
            <a:endParaRPr sz="1800" b="0" i="0" u="none" strike="noStrike" cap="none">
              <a:solidFill>
                <a:schemeClr val="dk1"/>
              </a:solidFill>
              <a:latin typeface="Courier New"/>
              <a:ea typeface="Courier New"/>
              <a:cs typeface="Courier New"/>
              <a:sym typeface="Courier New"/>
            </a:endParaRPr>
          </a:p>
          <a:p>
            <a:pPr marL="7937" marR="0" lvl="0" indent="7937" algn="l" rtl="0">
              <a:lnSpc>
                <a:spcPct val="100000"/>
              </a:lnSpc>
              <a:spcBef>
                <a:spcPts val="50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import static java.lang.Math.random;</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import static java.lang.Math.*;</a:t>
            </a:r>
            <a:endParaRPr/>
          </a:p>
          <a:p>
            <a:pPr marL="7937" marR="0" lvl="0" indent="7937" algn="l" rtl="0">
              <a:lnSpc>
                <a:spcPct val="100000"/>
              </a:lnSpc>
              <a:spcBef>
                <a:spcPts val="360"/>
              </a:spcBef>
              <a:spcAft>
                <a:spcPts val="0"/>
              </a:spcAft>
              <a:buClr>
                <a:srgbClr val="000000"/>
              </a:buClr>
              <a:buSzPts val="1800"/>
              <a:buFont typeface="Arial"/>
              <a:buNone/>
            </a:pPr>
            <a:endParaRPr sz="1800" b="0" i="0" u="none">
              <a:solidFill>
                <a:schemeClr val="dk1"/>
              </a:solidFill>
              <a:latin typeface="Courier New"/>
              <a:ea typeface="Courier New"/>
              <a:cs typeface="Courier New"/>
              <a:sym typeface="Courier New"/>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Calling the </a:t>
            </a:r>
            <a:r>
              <a:rPr lang="en-US" sz="2200" b="0" i="0" u="none" strike="noStrike" cap="none">
                <a:solidFill>
                  <a:schemeClr val="dk1"/>
                </a:solidFill>
                <a:latin typeface="Courier New"/>
                <a:ea typeface="Courier New"/>
                <a:cs typeface="Courier New"/>
                <a:sym typeface="Courier New"/>
              </a:rPr>
              <a:t>Math.random()</a:t>
            </a:r>
            <a:r>
              <a:rPr lang="en-US" sz="2200" b="0" i="0" u="none" strike="noStrike" cap="none">
                <a:solidFill>
                  <a:schemeClr val="dk1"/>
                </a:solidFill>
                <a:latin typeface="Arial"/>
                <a:ea typeface="Arial"/>
                <a:cs typeface="Arial"/>
                <a:sym typeface="Arial"/>
              </a:rPr>
              <a:t>method can be written as:</a:t>
            </a:r>
            <a:endParaRPr sz="1800" b="0" i="0" u="none" strike="noStrike" cap="none">
              <a:solidFill>
                <a:schemeClr val="dk1"/>
              </a:solidFill>
              <a:latin typeface="Courier New"/>
              <a:ea typeface="Courier New"/>
              <a:cs typeface="Courier New"/>
              <a:sym typeface="Courier New"/>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public class StaticImport {</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    public static void main(String[] args) {</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        double d = random();</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    }</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a:t>
            </a:r>
            <a:endParaRPr/>
          </a:p>
        </p:txBody>
      </p:sp>
      <p:sp>
        <p:nvSpPr>
          <p:cNvPr id="1056" name="Google Shape;1056;p109"/>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113</a:t>
            </a:fld>
            <a:endParaRP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1061"/>
        <p:cNvGrpSpPr/>
        <p:nvPr/>
      </p:nvGrpSpPr>
      <p:grpSpPr>
        <a:xfrm>
          <a:off x="0" y="0"/>
          <a:ext cx="0" cy="0"/>
          <a:chOff x="0" y="0"/>
          <a:chExt cx="0" cy="0"/>
        </a:xfrm>
      </p:grpSpPr>
      <p:sp>
        <p:nvSpPr>
          <p:cNvPr id="1062" name="Google Shape;1062;p110"/>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Design Patterns</a:t>
            </a:r>
            <a:endParaRPr/>
          </a:p>
        </p:txBody>
      </p:sp>
      <p:sp>
        <p:nvSpPr>
          <p:cNvPr id="1063" name="Google Shape;1063;p110"/>
          <p:cNvSpPr txBox="1">
            <a:spLocks noGrp="1"/>
          </p:cNvSpPr>
          <p:nvPr>
            <p:ph type="body" idx="1"/>
          </p:nvPr>
        </p:nvSpPr>
        <p:spPr>
          <a:xfrm>
            <a:off x="609600" y="1447800"/>
            <a:ext cx="7918500" cy="25986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200"/>
              <a:buFont typeface="Arial"/>
              <a:buNone/>
            </a:pPr>
            <a:r>
              <a:rPr lang="en-US" sz="2200" b="0" i="0" u="none">
                <a:solidFill>
                  <a:schemeClr val="dk1"/>
                </a:solidFill>
                <a:latin typeface="Arial"/>
                <a:ea typeface="Arial"/>
                <a:cs typeface="Arial"/>
                <a:sym typeface="Arial"/>
              </a:rPr>
              <a:t>Design patterns are:</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Reusable solutions to common software development problems</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Documented in pattern catalogs</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1" u="none" strike="noStrike" cap="none">
                <a:solidFill>
                  <a:schemeClr val="dk1"/>
                </a:solidFill>
                <a:latin typeface="Arial"/>
                <a:ea typeface="Arial"/>
                <a:cs typeface="Arial"/>
                <a:sym typeface="Arial"/>
              </a:rPr>
              <a:t>Design Patterns: Elements of Reusable Object-Oriented Software</a:t>
            </a:r>
            <a:r>
              <a:rPr lang="en-US" sz="2000" b="0" i="0" u="none" strike="noStrike" cap="none">
                <a:solidFill>
                  <a:schemeClr val="dk1"/>
                </a:solidFill>
                <a:latin typeface="Arial"/>
                <a:ea typeface="Arial"/>
                <a:cs typeface="Arial"/>
                <a:sym typeface="Arial"/>
              </a:rPr>
              <a:t>, written by Erich Gamma et al. (the “Gang of Four”)</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A vocabulary used to discuss design</a:t>
            </a:r>
            <a:endParaRPr/>
          </a:p>
        </p:txBody>
      </p:sp>
      <p:sp>
        <p:nvSpPr>
          <p:cNvPr id="1064" name="Google Shape;1064;p110"/>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114</a:t>
            </a:fld>
            <a:endParaRP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1069"/>
        <p:cNvGrpSpPr/>
        <p:nvPr/>
      </p:nvGrpSpPr>
      <p:grpSpPr>
        <a:xfrm>
          <a:off x="0" y="0"/>
          <a:ext cx="0" cy="0"/>
          <a:chOff x="0" y="0"/>
          <a:chExt cx="0" cy="0"/>
        </a:xfrm>
      </p:grpSpPr>
      <p:sp>
        <p:nvSpPr>
          <p:cNvPr id="1070" name="Google Shape;1070;p111"/>
          <p:cNvSpPr txBox="1"/>
          <p:nvPr/>
        </p:nvSpPr>
        <p:spPr>
          <a:xfrm>
            <a:off x="609600" y="2438400"/>
            <a:ext cx="7924800" cy="3352800"/>
          </a:xfrm>
          <a:prstGeom prst="rect">
            <a:avLst/>
          </a:prstGeom>
          <a:solidFill>
            <a:srgbClr val="DDDDDD"/>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1071" name="Google Shape;1071;p111"/>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Singleton Pattern</a:t>
            </a:r>
            <a:endParaRPr/>
          </a:p>
        </p:txBody>
      </p:sp>
      <p:sp>
        <p:nvSpPr>
          <p:cNvPr id="1072" name="Google Shape;1072;p111"/>
          <p:cNvSpPr txBox="1">
            <a:spLocks noGrp="1"/>
          </p:cNvSpPr>
          <p:nvPr>
            <p:ph type="body" idx="1"/>
          </p:nvPr>
        </p:nvSpPr>
        <p:spPr>
          <a:xfrm>
            <a:off x="609600" y="1447800"/>
            <a:ext cx="7918500" cy="49530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200"/>
              <a:buFont typeface="Arial"/>
              <a:buNone/>
            </a:pPr>
            <a:r>
              <a:rPr lang="en-US" sz="2200" b="0" i="0" u="none" dirty="0">
                <a:solidFill>
                  <a:schemeClr val="dk1"/>
                </a:solidFill>
                <a:latin typeface="Arial"/>
                <a:ea typeface="Arial"/>
                <a:cs typeface="Arial"/>
                <a:sym typeface="Arial"/>
              </a:rPr>
              <a:t>The singleton design pattern details a class implementation that can be instantiated only once.</a:t>
            </a:r>
            <a:endParaRPr/>
          </a:p>
          <a:p>
            <a:pPr marL="7937" marR="0" lvl="0" indent="7937" algn="l" rtl="0">
              <a:lnSpc>
                <a:spcPct val="100000"/>
              </a:lnSpc>
              <a:spcBef>
                <a:spcPts val="360"/>
              </a:spcBef>
              <a:spcAft>
                <a:spcPts val="0"/>
              </a:spcAft>
              <a:buClr>
                <a:srgbClr val="000000"/>
              </a:buClr>
              <a:buSzPts val="1800"/>
              <a:buFont typeface="Arial"/>
              <a:buNone/>
            </a:pPr>
            <a:endParaRPr sz="1800" b="0" i="0" u="none">
              <a:solidFill>
                <a:schemeClr val="dk1"/>
              </a:solidFill>
              <a:latin typeface="Courier New"/>
              <a:ea typeface="Courier New"/>
              <a:cs typeface="Courier New"/>
              <a:sym typeface="Courier New"/>
            </a:endParaRPr>
          </a:p>
          <a:p>
            <a:pPr marL="7937" marR="0" lvl="0" indent="7937" algn="l" rtl="0">
              <a:lnSpc>
                <a:spcPct val="100000"/>
              </a:lnSpc>
              <a:spcBef>
                <a:spcPts val="360"/>
              </a:spcBef>
              <a:spcAft>
                <a:spcPts val="0"/>
              </a:spcAft>
              <a:buClr>
                <a:srgbClr val="000000"/>
              </a:buClr>
              <a:buSzPts val="1800"/>
              <a:buFont typeface="Arial"/>
              <a:buNone/>
            </a:pPr>
            <a:r>
              <a:rPr lang="en-US" sz="1800" b="0" i="0" u="none" dirty="0">
                <a:solidFill>
                  <a:schemeClr val="dk1"/>
                </a:solidFill>
                <a:latin typeface="Courier New"/>
                <a:ea typeface="Courier New"/>
                <a:cs typeface="Courier New"/>
                <a:sym typeface="Courier New"/>
              </a:rPr>
              <a:t>public class </a:t>
            </a:r>
            <a:r>
              <a:rPr lang="en-US" sz="1800" b="0" i="0" u="none" dirty="0" err="1">
                <a:solidFill>
                  <a:schemeClr val="dk1"/>
                </a:solidFill>
                <a:latin typeface="Courier New"/>
                <a:ea typeface="Courier New"/>
                <a:cs typeface="Courier New"/>
                <a:sym typeface="Courier New"/>
              </a:rPr>
              <a:t>SingletonClass</a:t>
            </a:r>
            <a:r>
              <a:rPr lang="en-US" sz="1800" b="0" i="0" u="none" dirty="0">
                <a:solidFill>
                  <a:schemeClr val="dk1"/>
                </a:solidFill>
                <a:latin typeface="Courier New"/>
                <a:ea typeface="Courier New"/>
                <a:cs typeface="Courier New"/>
                <a:sym typeface="Courier New"/>
              </a:rPr>
              <a:t> {</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dirty="0">
                <a:solidFill>
                  <a:schemeClr val="dk1"/>
                </a:solidFill>
                <a:latin typeface="Courier New"/>
                <a:ea typeface="Courier New"/>
                <a:cs typeface="Courier New"/>
                <a:sym typeface="Courier New"/>
              </a:rPr>
              <a:t>    private static final </a:t>
            </a:r>
            <a:r>
              <a:rPr lang="en-US" sz="1800" b="0" i="0" u="none" dirty="0" err="1">
                <a:solidFill>
                  <a:schemeClr val="dk1"/>
                </a:solidFill>
                <a:latin typeface="Courier New"/>
                <a:ea typeface="Courier New"/>
                <a:cs typeface="Courier New"/>
                <a:sym typeface="Courier New"/>
              </a:rPr>
              <a:t>SingletonClass</a:t>
            </a:r>
            <a:r>
              <a:rPr lang="en-US" sz="1800" b="0" i="0" u="none" dirty="0">
                <a:solidFill>
                  <a:schemeClr val="dk1"/>
                </a:solidFill>
                <a:latin typeface="Courier New"/>
                <a:ea typeface="Courier New"/>
                <a:cs typeface="Courier New"/>
                <a:sym typeface="Courier New"/>
              </a:rPr>
              <a:t> instance =</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dirty="0">
                <a:solidFill>
                  <a:schemeClr val="dk1"/>
                </a:solidFill>
                <a:latin typeface="Courier New"/>
                <a:ea typeface="Courier New"/>
                <a:cs typeface="Courier New"/>
                <a:sym typeface="Courier New"/>
              </a:rPr>
              <a:t>            new </a:t>
            </a:r>
            <a:r>
              <a:rPr lang="en-US" sz="1800" b="0" i="0" u="none" dirty="0" err="1">
                <a:solidFill>
                  <a:schemeClr val="dk1"/>
                </a:solidFill>
                <a:latin typeface="Courier New"/>
                <a:ea typeface="Courier New"/>
                <a:cs typeface="Courier New"/>
                <a:sym typeface="Courier New"/>
              </a:rPr>
              <a:t>SingletonClass</a:t>
            </a:r>
            <a:r>
              <a:rPr lang="en-US" sz="1800" b="0" i="0" u="none" dirty="0">
                <a:solidFill>
                  <a:schemeClr val="dk1"/>
                </a:solidFill>
                <a:latin typeface="Courier New"/>
                <a:ea typeface="Courier New"/>
                <a:cs typeface="Courier New"/>
                <a:sym typeface="Courier New"/>
              </a:rPr>
              <a:t>();</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    </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dirty="0">
                <a:solidFill>
                  <a:schemeClr val="dk1"/>
                </a:solidFill>
                <a:latin typeface="Courier New"/>
                <a:ea typeface="Courier New"/>
                <a:cs typeface="Courier New"/>
                <a:sym typeface="Courier New"/>
              </a:rPr>
              <a:t>    private </a:t>
            </a:r>
            <a:r>
              <a:rPr lang="en-US" sz="1800" b="0" i="0" u="none" dirty="0" err="1">
                <a:solidFill>
                  <a:schemeClr val="dk1"/>
                </a:solidFill>
                <a:latin typeface="Courier New"/>
                <a:ea typeface="Courier New"/>
                <a:cs typeface="Courier New"/>
                <a:sym typeface="Courier New"/>
              </a:rPr>
              <a:t>SingletonClass</a:t>
            </a:r>
            <a:r>
              <a:rPr lang="en-US" sz="1800" b="0" i="0" u="none" dirty="0">
                <a:solidFill>
                  <a:schemeClr val="dk1"/>
                </a:solidFill>
                <a:latin typeface="Courier New"/>
                <a:ea typeface="Courier New"/>
                <a:cs typeface="Courier New"/>
                <a:sym typeface="Courier New"/>
              </a:rPr>
              <a:t>() {}</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    </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dirty="0">
                <a:solidFill>
                  <a:schemeClr val="dk1"/>
                </a:solidFill>
                <a:latin typeface="Courier New"/>
                <a:ea typeface="Courier New"/>
                <a:cs typeface="Courier New"/>
                <a:sym typeface="Courier New"/>
              </a:rPr>
              <a:t>    public static </a:t>
            </a:r>
            <a:r>
              <a:rPr lang="en-US" sz="1800" b="0" i="0" u="none" dirty="0" err="1">
                <a:solidFill>
                  <a:schemeClr val="dk1"/>
                </a:solidFill>
                <a:latin typeface="Courier New"/>
                <a:ea typeface="Courier New"/>
                <a:cs typeface="Courier New"/>
                <a:sym typeface="Courier New"/>
              </a:rPr>
              <a:t>SingletonClass</a:t>
            </a:r>
            <a:r>
              <a:rPr lang="en-US" sz="1800" b="0" i="0" u="none" dirty="0">
                <a:solidFill>
                  <a:schemeClr val="dk1"/>
                </a:solidFill>
                <a:latin typeface="Courier New"/>
                <a:ea typeface="Courier New"/>
                <a:cs typeface="Courier New"/>
                <a:sym typeface="Courier New"/>
              </a:rPr>
              <a:t> </a:t>
            </a:r>
            <a:r>
              <a:rPr lang="en-US" sz="1800" b="0" i="0" u="none" dirty="0" err="1">
                <a:solidFill>
                  <a:schemeClr val="dk1"/>
                </a:solidFill>
                <a:latin typeface="Courier New"/>
                <a:ea typeface="Courier New"/>
                <a:cs typeface="Courier New"/>
                <a:sym typeface="Courier New"/>
              </a:rPr>
              <a:t>getInstance</a:t>
            </a:r>
            <a:r>
              <a:rPr lang="en-US" sz="1800" b="0" i="0" u="none" dirty="0">
                <a:solidFill>
                  <a:schemeClr val="dk1"/>
                </a:solidFill>
                <a:latin typeface="Courier New"/>
                <a:ea typeface="Courier New"/>
                <a:cs typeface="Courier New"/>
                <a:sym typeface="Courier New"/>
              </a:rPr>
              <a:t>() {</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dirty="0">
                <a:solidFill>
                  <a:schemeClr val="dk1"/>
                </a:solidFill>
                <a:latin typeface="Courier New"/>
                <a:ea typeface="Courier New"/>
                <a:cs typeface="Courier New"/>
                <a:sym typeface="Courier New"/>
              </a:rPr>
              <a:t>        return instance;</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dirty="0">
                <a:solidFill>
                  <a:schemeClr val="dk1"/>
                </a:solidFill>
                <a:latin typeface="Courier New"/>
                <a:ea typeface="Courier New"/>
                <a:cs typeface="Courier New"/>
                <a:sym typeface="Courier New"/>
              </a:rPr>
              <a:t>    }   </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dirty="0">
                <a:solidFill>
                  <a:schemeClr val="dk1"/>
                </a:solidFill>
                <a:latin typeface="Courier New"/>
                <a:ea typeface="Courier New"/>
                <a:cs typeface="Courier New"/>
                <a:sym typeface="Courier New"/>
              </a:rPr>
              <a:t>}</a:t>
            </a:r>
            <a:endParaRPr dirty="0"/>
          </a:p>
        </p:txBody>
      </p:sp>
      <p:sp>
        <p:nvSpPr>
          <p:cNvPr id="1073" name="Google Shape;1073;p111"/>
          <p:cNvSpPr/>
          <p:nvPr/>
        </p:nvSpPr>
        <p:spPr>
          <a:xfrm>
            <a:off x="685800" y="2895600"/>
            <a:ext cx="414300" cy="414300"/>
          </a:xfrm>
          <a:prstGeom prst="ellipse">
            <a:avLst/>
          </a:prstGeom>
          <a:solidFill>
            <a:srgbClr val="99CC00"/>
          </a:solidFill>
          <a:ln w="28575" cap="flat" cmpd="sng">
            <a:solidFill>
              <a:srgbClr val="000000"/>
            </a:solidFill>
            <a:prstDash val="solid"/>
            <a:miter lim="800000"/>
            <a:headEnd type="none" w="sm" len="sm"/>
            <a:tailEnd type="none" w="sm" len="sm"/>
          </a:ln>
        </p:spPr>
        <p:txBody>
          <a:bodyPr spcFirstLastPara="1" wrap="square" lIns="46025" tIns="46025" rIns="46025" bIns="46025" anchor="ctr" anchorCtr="0">
            <a:noAutofit/>
          </a:bodyPr>
          <a:lstStyle/>
          <a:p>
            <a:pPr marL="0" marR="0" lvl="0" indent="0" algn="ctr" rtl="0">
              <a:lnSpc>
                <a:spcPct val="95000"/>
              </a:lnSpc>
              <a:spcBef>
                <a:spcPts val="0"/>
              </a:spcBef>
              <a:spcAft>
                <a:spcPts val="0"/>
              </a:spcAft>
              <a:buClr>
                <a:schemeClr val="dk1"/>
              </a:buClr>
              <a:buSzPts val="2000"/>
              <a:buFont typeface="Arial"/>
              <a:buNone/>
            </a:pPr>
            <a:r>
              <a:rPr lang="en-US" sz="2000" b="1" i="0" u="none">
                <a:solidFill>
                  <a:schemeClr val="dk1"/>
                </a:solidFill>
                <a:latin typeface="Arial"/>
                <a:ea typeface="Arial"/>
                <a:cs typeface="Arial"/>
                <a:sym typeface="Arial"/>
              </a:rPr>
              <a:t>1</a:t>
            </a:r>
            <a:endParaRPr/>
          </a:p>
        </p:txBody>
      </p:sp>
      <p:sp>
        <p:nvSpPr>
          <p:cNvPr id="1074" name="Google Shape;1074;p111"/>
          <p:cNvSpPr/>
          <p:nvPr/>
        </p:nvSpPr>
        <p:spPr>
          <a:xfrm>
            <a:off x="685800" y="3810000"/>
            <a:ext cx="414300" cy="414300"/>
          </a:xfrm>
          <a:prstGeom prst="ellipse">
            <a:avLst/>
          </a:prstGeom>
          <a:solidFill>
            <a:srgbClr val="99CC00"/>
          </a:solidFill>
          <a:ln w="28575" cap="flat" cmpd="sng">
            <a:solidFill>
              <a:srgbClr val="000000"/>
            </a:solidFill>
            <a:prstDash val="solid"/>
            <a:miter lim="800000"/>
            <a:headEnd type="none" w="sm" len="sm"/>
            <a:tailEnd type="none" w="sm" len="sm"/>
          </a:ln>
        </p:spPr>
        <p:txBody>
          <a:bodyPr spcFirstLastPara="1" wrap="square" lIns="46025" tIns="46025" rIns="46025" bIns="46025" anchor="ctr" anchorCtr="0">
            <a:noAutofit/>
          </a:bodyPr>
          <a:lstStyle/>
          <a:p>
            <a:pPr marL="0" marR="0" lvl="0" indent="0" algn="ctr" rtl="0">
              <a:lnSpc>
                <a:spcPct val="95000"/>
              </a:lnSpc>
              <a:spcBef>
                <a:spcPts val="0"/>
              </a:spcBef>
              <a:spcAft>
                <a:spcPts val="0"/>
              </a:spcAft>
              <a:buClr>
                <a:schemeClr val="dk1"/>
              </a:buClr>
              <a:buSzPts val="2000"/>
              <a:buFont typeface="Arial"/>
              <a:buNone/>
            </a:pPr>
            <a:r>
              <a:rPr lang="en-US" sz="2000" b="1" i="0" u="none">
                <a:solidFill>
                  <a:schemeClr val="dk1"/>
                </a:solidFill>
                <a:latin typeface="Arial"/>
                <a:ea typeface="Arial"/>
                <a:cs typeface="Arial"/>
                <a:sym typeface="Arial"/>
              </a:rPr>
              <a:t>2</a:t>
            </a:r>
            <a:endParaRPr/>
          </a:p>
        </p:txBody>
      </p:sp>
      <p:sp>
        <p:nvSpPr>
          <p:cNvPr id="1075" name="Google Shape;1075;p111"/>
          <p:cNvSpPr/>
          <p:nvPr/>
        </p:nvSpPr>
        <p:spPr>
          <a:xfrm>
            <a:off x="685800" y="4724400"/>
            <a:ext cx="414300" cy="414300"/>
          </a:xfrm>
          <a:prstGeom prst="ellipse">
            <a:avLst/>
          </a:prstGeom>
          <a:solidFill>
            <a:srgbClr val="99CC00"/>
          </a:solidFill>
          <a:ln w="28575" cap="flat" cmpd="sng">
            <a:solidFill>
              <a:srgbClr val="000000"/>
            </a:solidFill>
            <a:prstDash val="solid"/>
            <a:miter lim="800000"/>
            <a:headEnd type="none" w="sm" len="sm"/>
            <a:tailEnd type="none" w="sm" len="sm"/>
          </a:ln>
        </p:spPr>
        <p:txBody>
          <a:bodyPr spcFirstLastPara="1" wrap="square" lIns="46025" tIns="46025" rIns="46025" bIns="46025" anchor="ctr" anchorCtr="0">
            <a:noAutofit/>
          </a:bodyPr>
          <a:lstStyle/>
          <a:p>
            <a:pPr marL="0" marR="0" lvl="0" indent="0" algn="ctr" rtl="0">
              <a:lnSpc>
                <a:spcPct val="95000"/>
              </a:lnSpc>
              <a:spcBef>
                <a:spcPts val="0"/>
              </a:spcBef>
              <a:spcAft>
                <a:spcPts val="0"/>
              </a:spcAft>
              <a:buClr>
                <a:schemeClr val="dk1"/>
              </a:buClr>
              <a:buSzPts val="2000"/>
              <a:buFont typeface="Arial"/>
              <a:buNone/>
            </a:pPr>
            <a:r>
              <a:rPr lang="en-US" sz="2000" b="1" i="0" u="none">
                <a:solidFill>
                  <a:schemeClr val="dk1"/>
                </a:solidFill>
                <a:latin typeface="Arial"/>
                <a:ea typeface="Arial"/>
                <a:cs typeface="Arial"/>
                <a:sym typeface="Arial"/>
              </a:rPr>
              <a:t>3</a:t>
            </a:r>
            <a:endParaRPr/>
          </a:p>
        </p:txBody>
      </p:sp>
      <p:sp>
        <p:nvSpPr>
          <p:cNvPr id="1076" name="Google Shape;1076;p111"/>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115</a:t>
            </a:fld>
            <a:endParaRP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1081"/>
        <p:cNvGrpSpPr/>
        <p:nvPr/>
      </p:nvGrpSpPr>
      <p:grpSpPr>
        <a:xfrm>
          <a:off x="0" y="0"/>
          <a:ext cx="0" cy="0"/>
          <a:chOff x="0" y="0"/>
          <a:chExt cx="0" cy="0"/>
        </a:xfrm>
      </p:grpSpPr>
      <p:sp>
        <p:nvSpPr>
          <p:cNvPr id="1082" name="Google Shape;1082;p112"/>
          <p:cNvSpPr txBox="1"/>
          <p:nvPr/>
        </p:nvSpPr>
        <p:spPr>
          <a:xfrm>
            <a:off x="552450" y="1371600"/>
            <a:ext cx="8153400" cy="4800600"/>
          </a:xfrm>
          <a:prstGeom prst="rect">
            <a:avLst/>
          </a:prstGeom>
          <a:solidFill>
            <a:srgbClr val="DDDDDD"/>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1083" name="Google Shape;1083;p112"/>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Singleton: Example</a:t>
            </a:r>
            <a:endParaRPr/>
          </a:p>
        </p:txBody>
      </p:sp>
      <p:sp>
        <p:nvSpPr>
          <p:cNvPr id="1084" name="Google Shape;1084;p112"/>
          <p:cNvSpPr txBox="1">
            <a:spLocks noGrp="1"/>
          </p:cNvSpPr>
          <p:nvPr>
            <p:ph type="body" idx="1"/>
          </p:nvPr>
        </p:nvSpPr>
        <p:spPr>
          <a:xfrm>
            <a:off x="857250" y="1447800"/>
            <a:ext cx="7918500" cy="47037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1600"/>
              <a:buFont typeface="Arial"/>
              <a:buNone/>
            </a:pPr>
            <a:r>
              <a:rPr lang="en-US" sz="1600" b="0" i="0" u="none" dirty="0">
                <a:solidFill>
                  <a:schemeClr val="dk1"/>
                </a:solidFill>
                <a:latin typeface="Courier New"/>
                <a:ea typeface="Courier New"/>
                <a:cs typeface="Courier New"/>
                <a:sym typeface="Courier New"/>
              </a:rPr>
              <a:t> 3 public final class </a:t>
            </a:r>
            <a:r>
              <a:rPr lang="en-US" sz="1600" b="0" i="0" u="none" dirty="0" err="1">
                <a:solidFill>
                  <a:schemeClr val="dk1"/>
                </a:solidFill>
                <a:latin typeface="Courier New"/>
                <a:ea typeface="Courier New"/>
                <a:cs typeface="Courier New"/>
                <a:sym typeface="Courier New"/>
              </a:rPr>
              <a:t>DbConfigSingleton</a:t>
            </a:r>
            <a:r>
              <a:rPr lang="en-US" sz="1600" b="0" i="0" u="none" dirty="0">
                <a:solidFill>
                  <a:schemeClr val="dk1"/>
                </a:solidFill>
                <a:latin typeface="Courier New"/>
                <a:ea typeface="Courier New"/>
                <a:cs typeface="Courier New"/>
                <a:sym typeface="Courier New"/>
              </a:rPr>
              <a:t> {</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dirty="0">
                <a:solidFill>
                  <a:schemeClr val="dk1"/>
                </a:solidFill>
                <a:latin typeface="Courier New"/>
                <a:ea typeface="Courier New"/>
                <a:cs typeface="Courier New"/>
                <a:sym typeface="Courier New"/>
              </a:rPr>
              <a:t> 4   private final String </a:t>
            </a:r>
            <a:r>
              <a:rPr lang="en-US" sz="1600" b="0" i="0" u="none" dirty="0" err="1">
                <a:solidFill>
                  <a:schemeClr val="dk1"/>
                </a:solidFill>
                <a:latin typeface="Courier New"/>
                <a:ea typeface="Courier New"/>
                <a:cs typeface="Courier New"/>
                <a:sym typeface="Courier New"/>
              </a:rPr>
              <a:t>hostName</a:t>
            </a:r>
            <a:r>
              <a:rPr lang="en-US" sz="1600" b="0" i="0" u="none" dirty="0">
                <a:solidFill>
                  <a:schemeClr val="dk1"/>
                </a:solidFill>
                <a:latin typeface="Courier New"/>
                <a:ea typeface="Courier New"/>
                <a:cs typeface="Courier New"/>
                <a:sym typeface="Courier New"/>
              </a:rPr>
              <a:t>;</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dirty="0">
                <a:solidFill>
                  <a:schemeClr val="dk1"/>
                </a:solidFill>
                <a:latin typeface="Courier New"/>
                <a:ea typeface="Courier New"/>
                <a:cs typeface="Courier New"/>
                <a:sym typeface="Courier New"/>
              </a:rPr>
              <a:t> 5   private final String </a:t>
            </a:r>
            <a:r>
              <a:rPr lang="en-US" sz="1600" b="0" i="0" u="none" dirty="0" err="1">
                <a:solidFill>
                  <a:schemeClr val="dk1"/>
                </a:solidFill>
                <a:latin typeface="Courier New"/>
                <a:ea typeface="Courier New"/>
                <a:cs typeface="Courier New"/>
                <a:sym typeface="Courier New"/>
              </a:rPr>
              <a:t>dbName</a:t>
            </a:r>
            <a:r>
              <a:rPr lang="en-US" sz="1600" b="0" i="0" u="none" dirty="0">
                <a:solidFill>
                  <a:schemeClr val="dk1"/>
                </a:solidFill>
                <a:latin typeface="Courier New"/>
                <a:ea typeface="Courier New"/>
                <a:cs typeface="Courier New"/>
                <a:sym typeface="Courier New"/>
              </a:rPr>
              <a:t>;</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dirty="0">
                <a:solidFill>
                  <a:schemeClr val="dk1"/>
                </a:solidFill>
                <a:latin typeface="Courier New"/>
                <a:ea typeface="Courier New"/>
                <a:cs typeface="Courier New"/>
                <a:sym typeface="Courier New"/>
              </a:rPr>
              <a:t> 6   //Lines omitted</a:t>
            </a:r>
            <a:endParaRPr/>
          </a:p>
          <a:p>
            <a:pPr marL="7937" marR="0" lvl="0" indent="7937" algn="l" rtl="0">
              <a:lnSpc>
                <a:spcPct val="100000"/>
              </a:lnSpc>
              <a:spcBef>
                <a:spcPts val="320"/>
              </a:spcBef>
              <a:spcAft>
                <a:spcPts val="0"/>
              </a:spcAft>
              <a:buClr>
                <a:srgbClr val="000000"/>
              </a:buClr>
              <a:buSzPts val="1600"/>
              <a:buFont typeface="Arial"/>
              <a:buNone/>
            </a:pPr>
            <a:r>
              <a:rPr lang="en-US" sz="1600" b="1" i="0" u="none" dirty="0">
                <a:solidFill>
                  <a:schemeClr val="dk1"/>
                </a:solidFill>
                <a:latin typeface="Courier New"/>
                <a:ea typeface="Courier New"/>
                <a:cs typeface="Courier New"/>
                <a:sym typeface="Courier New"/>
              </a:rPr>
              <a:t>10   private static final </a:t>
            </a:r>
            <a:r>
              <a:rPr lang="en-US" sz="1600" b="1" i="0" u="none" dirty="0" err="1">
                <a:solidFill>
                  <a:schemeClr val="dk1"/>
                </a:solidFill>
                <a:latin typeface="Courier New"/>
                <a:ea typeface="Courier New"/>
                <a:cs typeface="Courier New"/>
                <a:sym typeface="Courier New"/>
              </a:rPr>
              <a:t>DbConfigSingleton</a:t>
            </a:r>
            <a:r>
              <a:rPr lang="en-US" sz="1600" b="1" i="0" u="none" dirty="0">
                <a:solidFill>
                  <a:schemeClr val="dk1"/>
                </a:solidFill>
                <a:latin typeface="Courier New"/>
                <a:ea typeface="Courier New"/>
                <a:cs typeface="Courier New"/>
                <a:sym typeface="Courier New"/>
              </a:rPr>
              <a:t> instance =</a:t>
            </a:r>
            <a:endParaRPr/>
          </a:p>
          <a:p>
            <a:pPr marL="7937" marR="0" lvl="0" indent="7937" algn="l" rtl="0">
              <a:lnSpc>
                <a:spcPct val="100000"/>
              </a:lnSpc>
              <a:spcBef>
                <a:spcPts val="320"/>
              </a:spcBef>
              <a:spcAft>
                <a:spcPts val="0"/>
              </a:spcAft>
              <a:buClr>
                <a:srgbClr val="000000"/>
              </a:buClr>
              <a:buSzPts val="1600"/>
              <a:buFont typeface="Arial"/>
              <a:buNone/>
            </a:pPr>
            <a:r>
              <a:rPr lang="en-US" sz="1600" b="1" i="0" u="none" dirty="0">
                <a:solidFill>
                  <a:schemeClr val="dk1"/>
                </a:solidFill>
                <a:latin typeface="Courier New"/>
                <a:ea typeface="Courier New"/>
                <a:cs typeface="Courier New"/>
                <a:sym typeface="Courier New"/>
              </a:rPr>
              <a:t>11             new </a:t>
            </a:r>
            <a:r>
              <a:rPr lang="en-US" sz="1600" b="1" i="0" u="none" dirty="0" err="1">
                <a:solidFill>
                  <a:schemeClr val="dk1"/>
                </a:solidFill>
                <a:latin typeface="Courier New"/>
                <a:ea typeface="Courier New"/>
                <a:cs typeface="Courier New"/>
                <a:sym typeface="Courier New"/>
              </a:rPr>
              <a:t>DbConfigSingleton</a:t>
            </a:r>
            <a:r>
              <a:rPr lang="en-US" sz="1600" b="1" i="0" u="none" dirty="0">
                <a:solidFill>
                  <a:schemeClr val="dk1"/>
                </a:solidFill>
                <a:latin typeface="Courier New"/>
                <a:ea typeface="Courier New"/>
                <a:cs typeface="Courier New"/>
                <a:sym typeface="Courier New"/>
              </a:rPr>
              <a:t>();</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dirty="0">
                <a:solidFill>
                  <a:schemeClr val="dk1"/>
                </a:solidFill>
                <a:latin typeface="Courier New"/>
                <a:ea typeface="Courier New"/>
                <a:cs typeface="Courier New"/>
                <a:sym typeface="Courier New"/>
              </a:rPr>
              <a:t>12     </a:t>
            </a:r>
            <a:endParaRPr/>
          </a:p>
          <a:p>
            <a:pPr marL="7937" marR="0" lvl="0" indent="7937" algn="l" rtl="0">
              <a:lnSpc>
                <a:spcPct val="100000"/>
              </a:lnSpc>
              <a:spcBef>
                <a:spcPts val="320"/>
              </a:spcBef>
              <a:spcAft>
                <a:spcPts val="0"/>
              </a:spcAft>
              <a:buClr>
                <a:srgbClr val="000000"/>
              </a:buClr>
              <a:buSzPts val="1600"/>
              <a:buFont typeface="Arial"/>
              <a:buNone/>
            </a:pPr>
            <a:r>
              <a:rPr lang="en-US" sz="1600" b="1" i="0" u="none" dirty="0">
                <a:solidFill>
                  <a:schemeClr val="dk1"/>
                </a:solidFill>
                <a:latin typeface="Courier New"/>
                <a:ea typeface="Courier New"/>
                <a:cs typeface="Courier New"/>
                <a:sym typeface="Courier New"/>
              </a:rPr>
              <a:t>13   private </a:t>
            </a:r>
            <a:r>
              <a:rPr lang="en-US" sz="1600" b="1" i="0" u="none" dirty="0" err="1">
                <a:solidFill>
                  <a:schemeClr val="dk1"/>
                </a:solidFill>
                <a:latin typeface="Courier New"/>
                <a:ea typeface="Courier New"/>
                <a:cs typeface="Courier New"/>
                <a:sym typeface="Courier New"/>
              </a:rPr>
              <a:t>DbConfigSingleton</a:t>
            </a:r>
            <a:r>
              <a:rPr lang="en-US" sz="1600" b="1" i="0" u="none" dirty="0">
                <a:solidFill>
                  <a:schemeClr val="dk1"/>
                </a:solidFill>
                <a:latin typeface="Courier New"/>
                <a:ea typeface="Courier New"/>
                <a:cs typeface="Courier New"/>
                <a:sym typeface="Courier New"/>
              </a:rPr>
              <a:t>(){</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dirty="0">
                <a:solidFill>
                  <a:schemeClr val="dk1"/>
                </a:solidFill>
                <a:latin typeface="Courier New"/>
                <a:ea typeface="Courier New"/>
                <a:cs typeface="Courier New"/>
                <a:sym typeface="Courier New"/>
              </a:rPr>
              <a:t>14     // Values loaded from file in practice</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dirty="0">
                <a:solidFill>
                  <a:schemeClr val="dk1"/>
                </a:solidFill>
                <a:latin typeface="Courier New"/>
                <a:ea typeface="Courier New"/>
                <a:cs typeface="Courier New"/>
                <a:sym typeface="Courier New"/>
              </a:rPr>
              <a:t>15     </a:t>
            </a:r>
            <a:r>
              <a:rPr lang="en-US" sz="1600" b="0" i="0" u="none" dirty="0" err="1">
                <a:solidFill>
                  <a:schemeClr val="dk1"/>
                </a:solidFill>
                <a:latin typeface="Courier New"/>
                <a:ea typeface="Courier New"/>
                <a:cs typeface="Courier New"/>
                <a:sym typeface="Courier New"/>
              </a:rPr>
              <a:t>hostName</a:t>
            </a:r>
            <a:r>
              <a:rPr lang="en-US" sz="1600" b="0" i="0" u="none" dirty="0">
                <a:solidFill>
                  <a:schemeClr val="dk1"/>
                </a:solidFill>
                <a:latin typeface="Courier New"/>
                <a:ea typeface="Courier New"/>
                <a:cs typeface="Courier New"/>
                <a:sym typeface="Courier New"/>
              </a:rPr>
              <a:t> = "dbhost.example.com";</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dirty="0">
                <a:solidFill>
                  <a:schemeClr val="dk1"/>
                </a:solidFill>
                <a:latin typeface="Courier New"/>
                <a:ea typeface="Courier New"/>
                <a:cs typeface="Courier New"/>
                <a:sym typeface="Courier New"/>
              </a:rPr>
              <a:t>16     // Lines omitted</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dirty="0">
                <a:solidFill>
                  <a:schemeClr val="dk1"/>
                </a:solidFill>
                <a:latin typeface="Courier New"/>
                <a:ea typeface="Courier New"/>
                <a:cs typeface="Courier New"/>
                <a:sym typeface="Courier New"/>
              </a:rPr>
              <a:t>20   }</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dirty="0">
                <a:solidFill>
                  <a:schemeClr val="dk1"/>
                </a:solidFill>
                <a:latin typeface="Courier New"/>
                <a:ea typeface="Courier New"/>
                <a:cs typeface="Courier New"/>
                <a:sym typeface="Courier New"/>
              </a:rPr>
              <a:t>21     </a:t>
            </a:r>
            <a:endParaRPr/>
          </a:p>
          <a:p>
            <a:pPr marL="7937" marR="0" lvl="0" indent="7937" algn="l" rtl="0">
              <a:lnSpc>
                <a:spcPct val="100000"/>
              </a:lnSpc>
              <a:spcBef>
                <a:spcPts val="320"/>
              </a:spcBef>
              <a:spcAft>
                <a:spcPts val="0"/>
              </a:spcAft>
              <a:buClr>
                <a:srgbClr val="000000"/>
              </a:buClr>
              <a:buSzPts val="1600"/>
              <a:buFont typeface="Arial"/>
              <a:buNone/>
            </a:pPr>
            <a:r>
              <a:rPr lang="en-US" sz="1600" b="1" i="0" u="none" dirty="0">
                <a:solidFill>
                  <a:schemeClr val="dk1"/>
                </a:solidFill>
                <a:latin typeface="Courier New"/>
                <a:ea typeface="Courier New"/>
                <a:cs typeface="Courier New"/>
                <a:sym typeface="Courier New"/>
              </a:rPr>
              <a:t>22   public static </a:t>
            </a:r>
            <a:r>
              <a:rPr lang="en-US" sz="1600" b="1" i="0" u="none" dirty="0" err="1">
                <a:solidFill>
                  <a:schemeClr val="dk1"/>
                </a:solidFill>
                <a:latin typeface="Courier New"/>
                <a:ea typeface="Courier New"/>
                <a:cs typeface="Courier New"/>
                <a:sym typeface="Courier New"/>
              </a:rPr>
              <a:t>DbConfigSingleton</a:t>
            </a:r>
            <a:r>
              <a:rPr lang="en-US" sz="1600" b="1" i="0" u="none" dirty="0">
                <a:solidFill>
                  <a:schemeClr val="dk1"/>
                </a:solidFill>
                <a:latin typeface="Courier New"/>
                <a:ea typeface="Courier New"/>
                <a:cs typeface="Courier New"/>
                <a:sym typeface="Courier New"/>
              </a:rPr>
              <a:t> </a:t>
            </a:r>
            <a:r>
              <a:rPr lang="en-US" sz="1600" b="1" i="0" u="none" dirty="0" err="1">
                <a:solidFill>
                  <a:schemeClr val="dk1"/>
                </a:solidFill>
                <a:latin typeface="Courier New"/>
                <a:ea typeface="Courier New"/>
                <a:cs typeface="Courier New"/>
                <a:sym typeface="Courier New"/>
              </a:rPr>
              <a:t>getInstance</a:t>
            </a:r>
            <a:r>
              <a:rPr lang="en-US" sz="1600" b="1" i="0" u="none" dirty="0">
                <a:solidFill>
                  <a:schemeClr val="dk1"/>
                </a:solidFill>
                <a:latin typeface="Courier New"/>
                <a:ea typeface="Courier New"/>
                <a:cs typeface="Courier New"/>
                <a:sym typeface="Courier New"/>
              </a:rPr>
              <a:t>() {</a:t>
            </a:r>
            <a:endParaRPr/>
          </a:p>
          <a:p>
            <a:pPr marL="7937" marR="0" lvl="0" indent="7937" algn="l" rtl="0">
              <a:lnSpc>
                <a:spcPct val="100000"/>
              </a:lnSpc>
              <a:spcBef>
                <a:spcPts val="320"/>
              </a:spcBef>
              <a:spcAft>
                <a:spcPts val="0"/>
              </a:spcAft>
              <a:buClr>
                <a:srgbClr val="000000"/>
              </a:buClr>
              <a:buSzPts val="1600"/>
              <a:buFont typeface="Arial"/>
              <a:buNone/>
            </a:pPr>
            <a:r>
              <a:rPr lang="en-US" sz="1600" b="1" i="0" u="none" dirty="0">
                <a:solidFill>
                  <a:schemeClr val="dk1"/>
                </a:solidFill>
                <a:latin typeface="Courier New"/>
                <a:ea typeface="Courier New"/>
                <a:cs typeface="Courier New"/>
                <a:sym typeface="Courier New"/>
              </a:rPr>
              <a:t>23     return instance;</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dirty="0">
                <a:solidFill>
                  <a:schemeClr val="dk1"/>
                </a:solidFill>
                <a:latin typeface="Courier New"/>
                <a:ea typeface="Courier New"/>
                <a:cs typeface="Courier New"/>
                <a:sym typeface="Courier New"/>
              </a:rPr>
              <a:t>24   } </a:t>
            </a:r>
            <a:endParaRPr dirty="0"/>
          </a:p>
        </p:txBody>
      </p:sp>
      <p:sp>
        <p:nvSpPr>
          <p:cNvPr id="1085" name="Google Shape;1085;p112"/>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116</a:t>
            </a:fld>
            <a:endParaRP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1090"/>
        <p:cNvGrpSpPr/>
        <p:nvPr/>
      </p:nvGrpSpPr>
      <p:grpSpPr>
        <a:xfrm>
          <a:off x="0" y="0"/>
          <a:ext cx="0" cy="0"/>
          <a:chOff x="0" y="0"/>
          <a:chExt cx="0" cy="0"/>
        </a:xfrm>
      </p:grpSpPr>
      <p:sp>
        <p:nvSpPr>
          <p:cNvPr id="1091" name="Google Shape;1091;p113"/>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Immutable Classes</a:t>
            </a:r>
            <a:endParaRPr/>
          </a:p>
        </p:txBody>
      </p:sp>
      <p:sp>
        <p:nvSpPr>
          <p:cNvPr id="1092" name="Google Shape;1092;p113"/>
          <p:cNvSpPr txBox="1">
            <a:spLocks noGrp="1"/>
          </p:cNvSpPr>
          <p:nvPr>
            <p:ph type="body" idx="1"/>
          </p:nvPr>
        </p:nvSpPr>
        <p:spPr>
          <a:xfrm>
            <a:off x="609600" y="1447800"/>
            <a:ext cx="7918500" cy="40212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200"/>
              <a:buFont typeface="Arial"/>
              <a:buNone/>
            </a:pPr>
            <a:r>
              <a:rPr lang="en-US" sz="2200" b="0" i="0" u="none">
                <a:solidFill>
                  <a:schemeClr val="dk1"/>
                </a:solidFill>
                <a:latin typeface="Arial"/>
                <a:ea typeface="Arial"/>
                <a:cs typeface="Arial"/>
                <a:sym typeface="Arial"/>
              </a:rPr>
              <a:t>Immutable class:</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It is a class whose object  state cannot be modified once created.</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Any modification of the object will result in another new immutable object.</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Example: Objects of </a:t>
            </a:r>
            <a:r>
              <a:rPr lang="en-US" sz="2200" b="0" i="0" u="none" strike="noStrike" cap="none">
                <a:solidFill>
                  <a:schemeClr val="dk1"/>
                </a:solidFill>
                <a:latin typeface="Courier New"/>
                <a:ea typeface="Courier New"/>
                <a:cs typeface="Courier New"/>
                <a:sym typeface="Courier New"/>
              </a:rPr>
              <a:t>Java.lang.String</a:t>
            </a:r>
            <a:r>
              <a:rPr lang="en-US" sz="2200" b="0" i="0" u="none" strike="noStrike" cap="none">
                <a:solidFill>
                  <a:schemeClr val="dk1"/>
                </a:solidFill>
                <a:latin typeface="Arial"/>
                <a:ea typeface="Arial"/>
                <a:cs typeface="Arial"/>
                <a:sym typeface="Arial"/>
              </a:rPr>
              <a:t>, any change on existing string object will result in another string; for example, replacing a character or creating substrings will result in new objects. </a:t>
            </a:r>
            <a:endParaRPr/>
          </a:p>
          <a:p>
            <a:pPr marL="7937" marR="0" lvl="0" indent="7937" algn="l" rtl="0">
              <a:lnSpc>
                <a:spcPct val="100000"/>
              </a:lnSpc>
              <a:spcBef>
                <a:spcPts val="440"/>
              </a:spcBef>
              <a:spcAft>
                <a:spcPts val="0"/>
              </a:spcAft>
              <a:buClr>
                <a:srgbClr val="000000"/>
              </a:buClr>
              <a:buSzPts val="2200"/>
              <a:buFont typeface="Arial"/>
              <a:buNone/>
            </a:pPr>
            <a:r>
              <a:rPr lang="en-US" sz="2200" b="0" i="0" u="none">
                <a:solidFill>
                  <a:schemeClr val="dk1"/>
                </a:solidFill>
                <a:latin typeface="Arial"/>
                <a:ea typeface="Arial"/>
                <a:cs typeface="Arial"/>
                <a:sym typeface="Arial"/>
              </a:rPr>
              <a:t/>
            </a:r>
            <a:br>
              <a:rPr lang="en-US" sz="2200" b="0" i="0" u="none">
                <a:solidFill>
                  <a:schemeClr val="dk1"/>
                </a:solidFill>
                <a:latin typeface="Arial"/>
                <a:ea typeface="Arial"/>
                <a:cs typeface="Arial"/>
                <a:sym typeface="Arial"/>
              </a:rPr>
            </a:br>
            <a:endParaRPr/>
          </a:p>
        </p:txBody>
      </p:sp>
      <p:sp>
        <p:nvSpPr>
          <p:cNvPr id="1093" name="Google Shape;1093;p113"/>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117</a:t>
            </a:fld>
            <a:endParaRP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1098"/>
        <p:cNvGrpSpPr/>
        <p:nvPr/>
      </p:nvGrpSpPr>
      <p:grpSpPr>
        <a:xfrm>
          <a:off x="0" y="0"/>
          <a:ext cx="0" cy="0"/>
          <a:chOff x="0" y="0"/>
          <a:chExt cx="0" cy="0"/>
        </a:xfrm>
      </p:grpSpPr>
      <p:sp>
        <p:nvSpPr>
          <p:cNvPr id="1099" name="Google Shape;1099;p114"/>
          <p:cNvSpPr txBox="1">
            <a:spLocks noGrp="1"/>
          </p:cNvSpPr>
          <p:nvPr>
            <p:ph type="title"/>
          </p:nvPr>
        </p:nvSpPr>
        <p:spPr>
          <a:xfrm>
            <a:off x="609600" y="381000"/>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Example: Creating Immutable class in Java</a:t>
            </a:r>
            <a:endParaRPr/>
          </a:p>
        </p:txBody>
      </p:sp>
      <p:sp>
        <p:nvSpPr>
          <p:cNvPr id="1100" name="Google Shape;1100;p114"/>
          <p:cNvSpPr txBox="1"/>
          <p:nvPr/>
        </p:nvSpPr>
        <p:spPr>
          <a:xfrm>
            <a:off x="785812" y="850900"/>
            <a:ext cx="7620000" cy="5486400"/>
          </a:xfrm>
          <a:prstGeom prst="rect">
            <a:avLst/>
          </a:prstGeom>
          <a:solidFill>
            <a:srgbClr val="DDDDDD"/>
          </a:solidFill>
          <a:ln w="28575" cap="flat" cmpd="sng">
            <a:solidFill>
              <a:schemeClr val="dk1"/>
            </a:solidFill>
            <a:prstDash val="solid"/>
            <a:miter lim="800000"/>
            <a:headEnd type="none" w="sm" len="sm"/>
            <a:tailEnd type="none" w="sm" len="sm"/>
          </a:ln>
        </p:spPr>
        <p:txBody>
          <a:bodyPr spcFirstLastPara="1" wrap="square" lIns="91425" tIns="0" rIns="91425" bIns="45700" anchor="ctr" anchorCtr="0">
            <a:noAutofit/>
          </a:bodyPr>
          <a:lstStyle/>
          <a:p>
            <a:pPr marL="7937" marR="0" lvl="0" indent="7937" algn="l" rtl="0">
              <a:lnSpc>
                <a:spcPct val="100000"/>
              </a:lnSpc>
              <a:spcBef>
                <a:spcPts val="0"/>
              </a:spcBef>
              <a:spcAft>
                <a:spcPts val="0"/>
              </a:spcAft>
              <a:buClr>
                <a:schemeClr val="dk1"/>
              </a:buClr>
              <a:buSzPts val="1400"/>
              <a:buFont typeface="Arial"/>
              <a:buNone/>
            </a:pPr>
            <a:endParaRPr sz="1400" b="1" i="0" u="none">
              <a:solidFill>
                <a:schemeClr val="dk1"/>
              </a:solidFill>
              <a:latin typeface="Courier New"/>
              <a:ea typeface="Courier New"/>
              <a:cs typeface="Courier New"/>
              <a:sym typeface="Courier New"/>
            </a:endParaRPr>
          </a:p>
          <a:p>
            <a:pPr marL="7937" marR="0" lvl="0" indent="7937" algn="l" rtl="0">
              <a:lnSpc>
                <a:spcPct val="100000"/>
              </a:lnSpc>
              <a:spcBef>
                <a:spcPts val="0"/>
              </a:spcBef>
              <a:spcAft>
                <a:spcPts val="0"/>
              </a:spcAft>
              <a:buClr>
                <a:schemeClr val="dk1"/>
              </a:buClr>
              <a:buSzPts val="1400"/>
              <a:buFont typeface="Courier New"/>
              <a:buNone/>
            </a:pPr>
            <a:r>
              <a:rPr lang="en-US" sz="1400" b="1" i="0" u="none">
                <a:solidFill>
                  <a:schemeClr val="dk1"/>
                </a:solidFill>
                <a:latin typeface="Courier New"/>
                <a:ea typeface="Courier New"/>
                <a:cs typeface="Courier New"/>
                <a:sym typeface="Courier New"/>
              </a:rPr>
              <a:t>   public final class Contacts {</a:t>
            </a:r>
            <a:endParaRPr/>
          </a:p>
          <a:p>
            <a:pPr marL="7937" marR="0" lvl="0" indent="7937" algn="l" rtl="0">
              <a:lnSpc>
                <a:spcPct val="100000"/>
              </a:lnSpc>
              <a:spcBef>
                <a:spcPts val="280"/>
              </a:spcBef>
              <a:spcAft>
                <a:spcPts val="0"/>
              </a:spcAft>
              <a:buClr>
                <a:schemeClr val="dk1"/>
              </a:buClr>
              <a:buSzPts val="1400"/>
              <a:buFont typeface="Courier New"/>
              <a:buNone/>
            </a:pPr>
            <a:r>
              <a:rPr lang="en-US" sz="1400" b="1" i="0" u="none">
                <a:solidFill>
                  <a:schemeClr val="dk1"/>
                </a:solidFill>
                <a:latin typeface="Courier New"/>
                <a:ea typeface="Courier New"/>
                <a:cs typeface="Courier New"/>
                <a:sym typeface="Courier New"/>
              </a:rPr>
              <a:t>    private final String firstName;</a:t>
            </a:r>
            <a:endParaRPr/>
          </a:p>
          <a:p>
            <a:pPr marL="7937" marR="0" lvl="0" indent="7937" algn="l" rtl="0">
              <a:lnSpc>
                <a:spcPct val="100000"/>
              </a:lnSpc>
              <a:spcBef>
                <a:spcPts val="280"/>
              </a:spcBef>
              <a:spcAft>
                <a:spcPts val="0"/>
              </a:spcAft>
              <a:buClr>
                <a:schemeClr val="dk1"/>
              </a:buClr>
              <a:buSzPts val="1400"/>
              <a:buFont typeface="Courier New"/>
              <a:buNone/>
            </a:pPr>
            <a:r>
              <a:rPr lang="en-US" sz="1400" b="1" i="0" u="none">
                <a:solidFill>
                  <a:schemeClr val="dk1"/>
                </a:solidFill>
                <a:latin typeface="Courier New"/>
                <a:ea typeface="Courier New"/>
                <a:cs typeface="Courier New"/>
                <a:sym typeface="Courier New"/>
              </a:rPr>
              <a:t>    private final String lastName;</a:t>
            </a:r>
            <a:endParaRPr/>
          </a:p>
          <a:p>
            <a:pPr marL="7937" marR="0" lvl="0" indent="7937" algn="l" rtl="0">
              <a:lnSpc>
                <a:spcPct val="100000"/>
              </a:lnSpc>
              <a:spcBef>
                <a:spcPts val="280"/>
              </a:spcBef>
              <a:spcAft>
                <a:spcPts val="0"/>
              </a:spcAft>
              <a:buClr>
                <a:schemeClr val="dk1"/>
              </a:buClr>
              <a:buSzPts val="1400"/>
              <a:buFont typeface="Courier New"/>
              <a:buNone/>
            </a:pPr>
            <a:r>
              <a:rPr lang="en-US" sz="1400" b="1" i="0" u="none">
                <a:solidFill>
                  <a:schemeClr val="dk1"/>
                </a:solidFill>
                <a:latin typeface="Courier New"/>
                <a:ea typeface="Courier New"/>
                <a:cs typeface="Courier New"/>
                <a:sym typeface="Courier New"/>
              </a:rPr>
              <a:t>    </a:t>
            </a:r>
            <a:endParaRPr/>
          </a:p>
          <a:p>
            <a:pPr marL="7937" marR="0" lvl="0" indent="7937" algn="l" rtl="0">
              <a:lnSpc>
                <a:spcPct val="100000"/>
              </a:lnSpc>
              <a:spcBef>
                <a:spcPts val="280"/>
              </a:spcBef>
              <a:spcAft>
                <a:spcPts val="0"/>
              </a:spcAft>
              <a:buClr>
                <a:schemeClr val="dk1"/>
              </a:buClr>
              <a:buSzPts val="1400"/>
              <a:buFont typeface="Courier New"/>
              <a:buNone/>
            </a:pPr>
            <a:r>
              <a:rPr lang="en-US" sz="1400" b="1" i="0" u="none">
                <a:solidFill>
                  <a:schemeClr val="dk1"/>
                </a:solidFill>
                <a:latin typeface="Courier New"/>
                <a:ea typeface="Courier New"/>
                <a:cs typeface="Courier New"/>
                <a:sym typeface="Courier New"/>
              </a:rPr>
              <a:t>    public Contacts(String fname,String lname) {</a:t>
            </a:r>
            <a:endParaRPr/>
          </a:p>
          <a:p>
            <a:pPr marL="7937" marR="0" lvl="0" indent="7937" algn="l" rtl="0">
              <a:lnSpc>
                <a:spcPct val="100000"/>
              </a:lnSpc>
              <a:spcBef>
                <a:spcPts val="280"/>
              </a:spcBef>
              <a:spcAft>
                <a:spcPts val="0"/>
              </a:spcAft>
              <a:buClr>
                <a:schemeClr val="dk1"/>
              </a:buClr>
              <a:buSzPts val="1400"/>
              <a:buFont typeface="Courier New"/>
              <a:buNone/>
            </a:pPr>
            <a:r>
              <a:rPr lang="en-US" sz="1400" b="1" i="0" u="none">
                <a:solidFill>
                  <a:schemeClr val="dk1"/>
                </a:solidFill>
                <a:latin typeface="Courier New"/>
                <a:ea typeface="Courier New"/>
                <a:cs typeface="Courier New"/>
                <a:sym typeface="Courier New"/>
              </a:rPr>
              <a:t>        this.firstName= fname;</a:t>
            </a:r>
            <a:endParaRPr/>
          </a:p>
          <a:p>
            <a:pPr marL="7937" marR="0" lvl="0" indent="7937" algn="l" rtl="0">
              <a:lnSpc>
                <a:spcPct val="100000"/>
              </a:lnSpc>
              <a:spcBef>
                <a:spcPts val="280"/>
              </a:spcBef>
              <a:spcAft>
                <a:spcPts val="0"/>
              </a:spcAft>
              <a:buClr>
                <a:schemeClr val="dk1"/>
              </a:buClr>
              <a:buSzPts val="1400"/>
              <a:buFont typeface="Courier New"/>
              <a:buNone/>
            </a:pPr>
            <a:r>
              <a:rPr lang="en-US" sz="1400" b="1" i="0" u="none">
                <a:solidFill>
                  <a:schemeClr val="dk1"/>
                </a:solidFill>
                <a:latin typeface="Courier New"/>
                <a:ea typeface="Courier New"/>
                <a:cs typeface="Courier New"/>
                <a:sym typeface="Courier New"/>
              </a:rPr>
              <a:t>        this.lastName = lname;</a:t>
            </a:r>
            <a:endParaRPr/>
          </a:p>
          <a:p>
            <a:pPr marL="7937" marR="0" lvl="0" indent="7937" algn="l" rtl="0">
              <a:lnSpc>
                <a:spcPct val="100000"/>
              </a:lnSpc>
              <a:spcBef>
                <a:spcPts val="280"/>
              </a:spcBef>
              <a:spcAft>
                <a:spcPts val="0"/>
              </a:spcAft>
              <a:buClr>
                <a:schemeClr val="dk1"/>
              </a:buClr>
              <a:buSzPts val="1400"/>
              <a:buFont typeface="Courier New"/>
              <a:buNone/>
            </a:pPr>
            <a:r>
              <a:rPr lang="en-US" sz="1400" b="1" i="0" u="none">
                <a:solidFill>
                  <a:schemeClr val="dk1"/>
                </a:solidFill>
                <a:latin typeface="Courier New"/>
                <a:ea typeface="Courier New"/>
                <a:cs typeface="Courier New"/>
                <a:sym typeface="Courier New"/>
              </a:rPr>
              <a:t>        </a:t>
            </a:r>
            <a:endParaRPr/>
          </a:p>
          <a:p>
            <a:pPr marL="7937" marR="0" lvl="0" indent="7937" algn="l" rtl="0">
              <a:lnSpc>
                <a:spcPct val="100000"/>
              </a:lnSpc>
              <a:spcBef>
                <a:spcPts val="280"/>
              </a:spcBef>
              <a:spcAft>
                <a:spcPts val="0"/>
              </a:spcAft>
              <a:buClr>
                <a:schemeClr val="dk1"/>
              </a:buClr>
              <a:buSzPts val="1400"/>
              <a:buFont typeface="Courier New"/>
              <a:buNone/>
            </a:pPr>
            <a:r>
              <a:rPr lang="en-US" sz="1400" b="1" i="0" u="none">
                <a:solidFill>
                  <a:schemeClr val="dk1"/>
                </a:solidFill>
                <a:latin typeface="Courier New"/>
                <a:ea typeface="Courier New"/>
                <a:cs typeface="Courier New"/>
                <a:sym typeface="Courier New"/>
              </a:rPr>
              <a:t>    }</a:t>
            </a:r>
            <a:endParaRPr/>
          </a:p>
          <a:p>
            <a:pPr marL="7937" marR="0" lvl="0" indent="7937" algn="l" rtl="0">
              <a:lnSpc>
                <a:spcPct val="100000"/>
              </a:lnSpc>
              <a:spcBef>
                <a:spcPts val="280"/>
              </a:spcBef>
              <a:spcAft>
                <a:spcPts val="0"/>
              </a:spcAft>
              <a:buClr>
                <a:schemeClr val="dk1"/>
              </a:buClr>
              <a:buSzPts val="1400"/>
              <a:buFont typeface="Courier New"/>
              <a:buNone/>
            </a:pPr>
            <a:r>
              <a:rPr lang="en-US" sz="1400" b="1" i="0" u="none">
                <a:solidFill>
                  <a:schemeClr val="dk1"/>
                </a:solidFill>
                <a:latin typeface="Courier New"/>
                <a:ea typeface="Courier New"/>
                <a:cs typeface="Courier New"/>
                <a:sym typeface="Courier New"/>
              </a:rPr>
              <a:t>    public String getFirstName() {</a:t>
            </a:r>
            <a:endParaRPr/>
          </a:p>
          <a:p>
            <a:pPr marL="7937" marR="0" lvl="0" indent="7937" algn="l" rtl="0">
              <a:lnSpc>
                <a:spcPct val="100000"/>
              </a:lnSpc>
              <a:spcBef>
                <a:spcPts val="280"/>
              </a:spcBef>
              <a:spcAft>
                <a:spcPts val="0"/>
              </a:spcAft>
              <a:buClr>
                <a:schemeClr val="dk1"/>
              </a:buClr>
              <a:buSzPts val="1400"/>
              <a:buFont typeface="Courier New"/>
              <a:buNone/>
            </a:pPr>
            <a:r>
              <a:rPr lang="en-US" sz="1400" b="1" i="0" u="none">
                <a:solidFill>
                  <a:schemeClr val="dk1"/>
                </a:solidFill>
                <a:latin typeface="Courier New"/>
                <a:ea typeface="Courier New"/>
                <a:cs typeface="Courier New"/>
                <a:sym typeface="Courier New"/>
              </a:rPr>
              <a:t>        return firstName;</a:t>
            </a:r>
            <a:endParaRPr/>
          </a:p>
          <a:p>
            <a:pPr marL="7937" marR="0" lvl="0" indent="7937" algn="l" rtl="0">
              <a:lnSpc>
                <a:spcPct val="100000"/>
              </a:lnSpc>
              <a:spcBef>
                <a:spcPts val="280"/>
              </a:spcBef>
              <a:spcAft>
                <a:spcPts val="0"/>
              </a:spcAft>
              <a:buClr>
                <a:schemeClr val="dk1"/>
              </a:buClr>
              <a:buSzPts val="1400"/>
              <a:buFont typeface="Courier New"/>
              <a:buNone/>
            </a:pPr>
            <a:r>
              <a:rPr lang="en-US" sz="1400" b="1" i="0" u="none">
                <a:solidFill>
                  <a:schemeClr val="dk1"/>
                </a:solidFill>
                <a:latin typeface="Courier New"/>
                <a:ea typeface="Courier New"/>
                <a:cs typeface="Courier New"/>
                <a:sym typeface="Courier New"/>
              </a:rPr>
              <a:t>    }</a:t>
            </a:r>
            <a:endParaRPr/>
          </a:p>
          <a:p>
            <a:pPr marL="7937" marR="0" lvl="0" indent="7937" algn="l" rtl="0">
              <a:lnSpc>
                <a:spcPct val="100000"/>
              </a:lnSpc>
              <a:spcBef>
                <a:spcPts val="280"/>
              </a:spcBef>
              <a:spcAft>
                <a:spcPts val="0"/>
              </a:spcAft>
              <a:buClr>
                <a:schemeClr val="dk1"/>
              </a:buClr>
              <a:buSzPts val="1400"/>
              <a:buFont typeface="Courier New"/>
              <a:buNone/>
            </a:pPr>
            <a:r>
              <a:rPr lang="en-US" sz="1400" b="1" i="0" u="none">
                <a:solidFill>
                  <a:schemeClr val="dk1"/>
                </a:solidFill>
                <a:latin typeface="Courier New"/>
                <a:ea typeface="Courier New"/>
                <a:cs typeface="Courier New"/>
                <a:sym typeface="Courier New"/>
              </a:rPr>
              <a:t>    public String getLastName() {</a:t>
            </a:r>
            <a:endParaRPr/>
          </a:p>
          <a:p>
            <a:pPr marL="7937" marR="0" lvl="0" indent="7937" algn="l" rtl="0">
              <a:lnSpc>
                <a:spcPct val="100000"/>
              </a:lnSpc>
              <a:spcBef>
                <a:spcPts val="280"/>
              </a:spcBef>
              <a:spcAft>
                <a:spcPts val="0"/>
              </a:spcAft>
              <a:buClr>
                <a:schemeClr val="dk1"/>
              </a:buClr>
              <a:buSzPts val="1400"/>
              <a:buFont typeface="Courier New"/>
              <a:buNone/>
            </a:pPr>
            <a:r>
              <a:rPr lang="en-US" sz="1400" b="1" i="0" u="none">
                <a:solidFill>
                  <a:schemeClr val="dk1"/>
                </a:solidFill>
                <a:latin typeface="Courier New"/>
                <a:ea typeface="Courier New"/>
                <a:cs typeface="Courier New"/>
                <a:sym typeface="Courier New"/>
              </a:rPr>
              <a:t>        return lastName;</a:t>
            </a:r>
            <a:endParaRPr/>
          </a:p>
          <a:p>
            <a:pPr marL="7937" marR="0" lvl="0" indent="7937" algn="l" rtl="0">
              <a:lnSpc>
                <a:spcPct val="100000"/>
              </a:lnSpc>
              <a:spcBef>
                <a:spcPts val="280"/>
              </a:spcBef>
              <a:spcAft>
                <a:spcPts val="0"/>
              </a:spcAft>
              <a:buClr>
                <a:schemeClr val="dk1"/>
              </a:buClr>
              <a:buSzPts val="1400"/>
              <a:buFont typeface="Courier New"/>
              <a:buNone/>
            </a:pPr>
            <a:r>
              <a:rPr lang="en-US" sz="1400" b="1" i="0" u="none">
                <a:solidFill>
                  <a:schemeClr val="dk1"/>
                </a:solidFill>
                <a:latin typeface="Courier New"/>
                <a:ea typeface="Courier New"/>
                <a:cs typeface="Courier New"/>
                <a:sym typeface="Courier New"/>
              </a:rPr>
              <a:t>    }</a:t>
            </a:r>
            <a:endParaRPr/>
          </a:p>
          <a:p>
            <a:pPr marL="7937" marR="0" lvl="0" indent="7937" algn="l" rtl="0">
              <a:lnSpc>
                <a:spcPct val="100000"/>
              </a:lnSpc>
              <a:spcBef>
                <a:spcPts val="280"/>
              </a:spcBef>
              <a:spcAft>
                <a:spcPts val="0"/>
              </a:spcAft>
              <a:buClr>
                <a:schemeClr val="dk1"/>
              </a:buClr>
              <a:buSzPts val="1400"/>
              <a:buFont typeface="Courier New"/>
              <a:buNone/>
            </a:pPr>
            <a:r>
              <a:rPr lang="en-US" sz="1400" b="1" i="0" u="none">
                <a:solidFill>
                  <a:schemeClr val="dk1"/>
                </a:solidFill>
                <a:latin typeface="Courier New"/>
                <a:ea typeface="Courier New"/>
                <a:cs typeface="Courier New"/>
                <a:sym typeface="Courier New"/>
              </a:rPr>
              <a:t>   </a:t>
            </a:r>
            <a:endParaRPr/>
          </a:p>
          <a:p>
            <a:pPr marL="7937" marR="0" lvl="0" indent="7937" algn="l" rtl="0">
              <a:lnSpc>
                <a:spcPct val="100000"/>
              </a:lnSpc>
              <a:spcBef>
                <a:spcPts val="280"/>
              </a:spcBef>
              <a:spcAft>
                <a:spcPts val="0"/>
              </a:spcAft>
              <a:buClr>
                <a:schemeClr val="dk1"/>
              </a:buClr>
              <a:buSzPts val="1400"/>
              <a:buFont typeface="Courier New"/>
              <a:buNone/>
            </a:pPr>
            <a:r>
              <a:rPr lang="en-US" sz="1400" b="1" i="0" u="none">
                <a:solidFill>
                  <a:schemeClr val="dk1"/>
                </a:solidFill>
                <a:latin typeface="Courier New"/>
                <a:ea typeface="Courier New"/>
                <a:cs typeface="Courier New"/>
                <a:sym typeface="Courier New"/>
              </a:rPr>
              <a:t>   public String toString() {</a:t>
            </a:r>
            <a:endParaRPr/>
          </a:p>
          <a:p>
            <a:pPr marL="7937" marR="0" lvl="0" indent="7937" algn="l" rtl="0">
              <a:lnSpc>
                <a:spcPct val="100000"/>
              </a:lnSpc>
              <a:spcBef>
                <a:spcPts val="280"/>
              </a:spcBef>
              <a:spcAft>
                <a:spcPts val="0"/>
              </a:spcAft>
              <a:buClr>
                <a:schemeClr val="dk1"/>
              </a:buClr>
              <a:buSzPts val="1400"/>
              <a:buFont typeface="Courier New"/>
              <a:buNone/>
            </a:pPr>
            <a:r>
              <a:rPr lang="en-US" sz="1400" b="1" i="0" u="none">
                <a:solidFill>
                  <a:schemeClr val="dk1"/>
                </a:solidFill>
                <a:latin typeface="Courier New"/>
                <a:ea typeface="Courier New"/>
                <a:cs typeface="Courier New"/>
                <a:sym typeface="Courier New"/>
              </a:rPr>
              <a:t>    return firstName +" - "+ lastName +" - "+ lastName;</a:t>
            </a:r>
            <a:endParaRPr/>
          </a:p>
          <a:p>
            <a:pPr marL="7937" marR="0" lvl="0" indent="7937" algn="l" rtl="0">
              <a:lnSpc>
                <a:spcPct val="100000"/>
              </a:lnSpc>
              <a:spcBef>
                <a:spcPts val="280"/>
              </a:spcBef>
              <a:spcAft>
                <a:spcPts val="0"/>
              </a:spcAft>
              <a:buClr>
                <a:schemeClr val="dk1"/>
              </a:buClr>
              <a:buSzPts val="1400"/>
              <a:buFont typeface="Arial"/>
              <a:buNone/>
            </a:pPr>
            <a:endParaRPr sz="1400" b="1" i="0" u="none">
              <a:solidFill>
                <a:schemeClr val="dk1"/>
              </a:solidFill>
              <a:latin typeface="Courier New"/>
              <a:ea typeface="Courier New"/>
              <a:cs typeface="Courier New"/>
              <a:sym typeface="Courier New"/>
            </a:endParaRPr>
          </a:p>
          <a:p>
            <a:pPr marL="7937" marR="0" lvl="0" indent="7937" algn="l" rtl="0">
              <a:lnSpc>
                <a:spcPct val="100000"/>
              </a:lnSpc>
              <a:spcBef>
                <a:spcPts val="280"/>
              </a:spcBef>
              <a:spcAft>
                <a:spcPts val="0"/>
              </a:spcAft>
              <a:buClr>
                <a:schemeClr val="dk1"/>
              </a:buClr>
              <a:buSzPts val="1400"/>
              <a:buFont typeface="Courier New"/>
              <a:buNone/>
            </a:pPr>
            <a:r>
              <a:rPr lang="en-US" sz="1400" b="1" i="0" u="none">
                <a:solidFill>
                  <a:schemeClr val="dk1"/>
                </a:solidFill>
                <a:latin typeface="Courier New"/>
                <a:ea typeface="Courier New"/>
                <a:cs typeface="Courier New"/>
                <a:sym typeface="Courier New"/>
              </a:rPr>
              <a:t>} </a:t>
            </a:r>
            <a:endParaRPr/>
          </a:p>
          <a:p>
            <a:pPr marL="7937" marR="0" lvl="0" indent="7937" algn="l" rtl="0">
              <a:lnSpc>
                <a:spcPct val="100000"/>
              </a:lnSpc>
              <a:spcBef>
                <a:spcPts val="280"/>
              </a:spcBef>
              <a:spcAft>
                <a:spcPts val="0"/>
              </a:spcAft>
              <a:buClr>
                <a:schemeClr val="dk1"/>
              </a:buClr>
              <a:buSzPts val="1400"/>
              <a:buFont typeface="Courier New"/>
              <a:buNone/>
            </a:pPr>
            <a:r>
              <a:rPr lang="en-US" sz="1400" b="1" i="0" u="none">
                <a:solidFill>
                  <a:schemeClr val="dk1"/>
                </a:solidFill>
                <a:latin typeface="Courier New"/>
                <a:ea typeface="Courier New"/>
                <a:cs typeface="Courier New"/>
                <a:sym typeface="Courier New"/>
              </a:rPr>
              <a:t>}</a:t>
            </a:r>
            <a:endParaRPr/>
          </a:p>
        </p:txBody>
      </p:sp>
      <p:sp>
        <p:nvSpPr>
          <p:cNvPr id="1101" name="Google Shape;1101;p114"/>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t>118</a:t>
            </a:fld>
            <a:endParaRP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1106"/>
        <p:cNvGrpSpPr/>
        <p:nvPr/>
      </p:nvGrpSpPr>
      <p:grpSpPr>
        <a:xfrm>
          <a:off x="0" y="0"/>
          <a:ext cx="0" cy="0"/>
          <a:chOff x="0" y="0"/>
          <a:chExt cx="0" cy="0"/>
        </a:xfrm>
      </p:grpSpPr>
      <p:sp>
        <p:nvSpPr>
          <p:cNvPr id="1107" name="Google Shape;1107;p115"/>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Summary</a:t>
            </a:r>
            <a:endParaRPr/>
          </a:p>
        </p:txBody>
      </p:sp>
      <p:sp>
        <p:nvSpPr>
          <p:cNvPr id="1108" name="Google Shape;1108;p115"/>
          <p:cNvSpPr txBox="1">
            <a:spLocks noGrp="1"/>
          </p:cNvSpPr>
          <p:nvPr>
            <p:ph type="body" idx="1"/>
          </p:nvPr>
        </p:nvSpPr>
        <p:spPr>
          <a:xfrm>
            <a:off x="609600" y="1447800"/>
            <a:ext cx="7918500" cy="17511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200"/>
              <a:buFont typeface="Arial"/>
              <a:buNone/>
            </a:pPr>
            <a:r>
              <a:rPr lang="en-US" sz="2200" b="0" i="0" u="none">
                <a:solidFill>
                  <a:schemeClr val="dk1"/>
                </a:solidFill>
                <a:latin typeface="Arial"/>
                <a:ea typeface="Arial"/>
                <a:cs typeface="Arial"/>
                <a:sym typeface="Arial"/>
              </a:rPr>
              <a:t>In this lesson, you should have learned how to:</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Use access levels: </a:t>
            </a:r>
            <a:r>
              <a:rPr lang="en-US" sz="2200" b="0" i="0" u="none" strike="noStrike" cap="none">
                <a:solidFill>
                  <a:schemeClr val="dk1"/>
                </a:solidFill>
                <a:latin typeface="Courier New"/>
                <a:ea typeface="Courier New"/>
                <a:cs typeface="Courier New"/>
                <a:sym typeface="Courier New"/>
              </a:rPr>
              <a:t>private</a:t>
            </a:r>
            <a:r>
              <a:rPr lang="en-US" sz="2200" b="0" i="0" u="none" strike="noStrike" cap="none">
                <a:solidFill>
                  <a:schemeClr val="dk1"/>
                </a:solidFill>
                <a:latin typeface="Arial"/>
                <a:ea typeface="Arial"/>
                <a:cs typeface="Arial"/>
                <a:sym typeface="Arial"/>
              </a:rPr>
              <a:t>, </a:t>
            </a:r>
            <a:r>
              <a:rPr lang="en-US" sz="2200" b="0" i="0" u="none" strike="noStrike" cap="none">
                <a:solidFill>
                  <a:schemeClr val="dk1"/>
                </a:solidFill>
                <a:latin typeface="Courier New"/>
                <a:ea typeface="Courier New"/>
                <a:cs typeface="Courier New"/>
                <a:sym typeface="Courier New"/>
              </a:rPr>
              <a:t>protected</a:t>
            </a:r>
            <a:r>
              <a:rPr lang="en-US" sz="2200" b="0" i="0" u="none" strike="noStrike" cap="none">
                <a:solidFill>
                  <a:schemeClr val="dk1"/>
                </a:solidFill>
                <a:latin typeface="Arial"/>
                <a:ea typeface="Arial"/>
                <a:cs typeface="Arial"/>
                <a:sym typeface="Arial"/>
              </a:rPr>
              <a:t>, default, and </a:t>
            </a:r>
            <a:r>
              <a:rPr lang="en-US" sz="2200" b="0" i="0" u="none" strike="noStrike" cap="none">
                <a:solidFill>
                  <a:schemeClr val="dk1"/>
                </a:solidFill>
                <a:latin typeface="Courier New"/>
                <a:ea typeface="Courier New"/>
                <a:cs typeface="Courier New"/>
                <a:sym typeface="Courier New"/>
              </a:rPr>
              <a:t>public</a:t>
            </a:r>
            <a:r>
              <a:rPr lang="en-US" sz="2200" b="0" i="0" u="none" strike="noStrike" cap="none">
                <a:solidFill>
                  <a:schemeClr val="dk1"/>
                </a:solidFill>
                <a:latin typeface="Arial"/>
                <a:ea typeface="Arial"/>
                <a:cs typeface="Arial"/>
                <a:sym typeface="Arial"/>
              </a:rPr>
              <a:t>.</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Override methods</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Use virtual method invocation</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Use </a:t>
            </a:r>
            <a:r>
              <a:rPr lang="en-US" sz="2200" b="0" i="0" u="none" strike="noStrike" cap="none">
                <a:solidFill>
                  <a:schemeClr val="dk1"/>
                </a:solidFill>
                <a:latin typeface="Courier New"/>
                <a:ea typeface="Courier New"/>
                <a:cs typeface="Courier New"/>
                <a:sym typeface="Courier New"/>
              </a:rPr>
              <a:t>varargs</a:t>
            </a:r>
            <a:r>
              <a:rPr lang="en-US" sz="2200" b="0" i="0" u="none" strike="noStrike" cap="none">
                <a:solidFill>
                  <a:schemeClr val="dk1"/>
                </a:solidFill>
                <a:latin typeface="Arial"/>
                <a:ea typeface="Arial"/>
                <a:cs typeface="Arial"/>
                <a:sym typeface="Arial"/>
              </a:rPr>
              <a:t> to specify variable arguments</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Use the </a:t>
            </a:r>
            <a:r>
              <a:rPr lang="en-US" sz="2200" b="0" i="0" u="none" strike="noStrike" cap="none">
                <a:solidFill>
                  <a:schemeClr val="dk1"/>
                </a:solidFill>
                <a:latin typeface="Courier New"/>
                <a:ea typeface="Courier New"/>
                <a:cs typeface="Courier New"/>
                <a:sym typeface="Courier New"/>
              </a:rPr>
              <a:t>instanceof</a:t>
            </a:r>
            <a:r>
              <a:rPr lang="en-US" sz="2200" b="0" i="0" u="none" strike="noStrike" cap="none">
                <a:solidFill>
                  <a:schemeClr val="dk1"/>
                </a:solidFill>
                <a:latin typeface="Arial"/>
                <a:ea typeface="Arial"/>
                <a:cs typeface="Arial"/>
                <a:sym typeface="Arial"/>
              </a:rPr>
              <a:t> operator to compare object types</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Use upward and downward casts</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Model business problems by using the </a:t>
            </a:r>
            <a:r>
              <a:rPr lang="en-US" sz="2200" b="0" i="0" u="none" strike="noStrike" cap="none">
                <a:solidFill>
                  <a:schemeClr val="dk1"/>
                </a:solidFill>
                <a:latin typeface="Courier New"/>
                <a:ea typeface="Courier New"/>
                <a:cs typeface="Courier New"/>
                <a:sym typeface="Courier New"/>
              </a:rPr>
              <a:t>static</a:t>
            </a:r>
            <a:r>
              <a:rPr lang="en-US" sz="2200" b="0" i="0" u="none" strike="noStrike" cap="none">
                <a:solidFill>
                  <a:schemeClr val="dk1"/>
                </a:solidFill>
                <a:latin typeface="Arial"/>
                <a:ea typeface="Arial"/>
                <a:cs typeface="Arial"/>
                <a:sym typeface="Arial"/>
              </a:rPr>
              <a:t> keyword</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Implement the singleton design pattern</a:t>
            </a:r>
            <a:endParaRPr/>
          </a:p>
        </p:txBody>
      </p:sp>
      <p:pic>
        <p:nvPicPr>
          <p:cNvPr id="1109" name="Google Shape;1109;p115" descr="Duke-Summary.gif"/>
          <p:cNvPicPr preferRelativeResize="0"/>
          <p:nvPr/>
        </p:nvPicPr>
        <p:blipFill rotWithShape="1">
          <a:blip r:embed="rId3">
            <a:alphaModFix/>
          </a:blip>
          <a:srcRect/>
          <a:stretch/>
        </p:blipFill>
        <p:spPr>
          <a:xfrm>
            <a:off x="6629400" y="5105400"/>
            <a:ext cx="1589087" cy="1143000"/>
          </a:xfrm>
          <a:prstGeom prst="rect">
            <a:avLst/>
          </a:prstGeom>
          <a:noFill/>
          <a:ln>
            <a:noFill/>
          </a:ln>
        </p:spPr>
      </p:pic>
      <p:sp>
        <p:nvSpPr>
          <p:cNvPr id="1110" name="Google Shape;1110;p115"/>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119</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lstStyle/>
          <a:p>
            <a:pPr eaLnBrk="1" hangingPunct="1"/>
            <a:r>
              <a:rPr lang="en-US" altLang=""/>
              <a:t>Downloading and Installing the JDK</a:t>
            </a:r>
          </a:p>
        </p:txBody>
      </p:sp>
      <p:pic>
        <p:nvPicPr>
          <p:cNvPr id="14339" name="Picture 2" descr="C:\Users\mheimer.ST-USERS\Desktop\DownloadJDK.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9200" y="1066800"/>
            <a:ext cx="6638925" cy="4868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p:nvSpPr>
        <p:spPr>
          <a:xfrm>
            <a:off x="8640581" y="6368832"/>
            <a:ext cx="383438" cy="307777"/>
          </a:xfrm>
          <a:prstGeom prst="rect">
            <a:avLst/>
          </a:prstGeom>
        </p:spPr>
        <p:txBody>
          <a:bodyPr wrap="none">
            <a:spAutoFit/>
          </a:bodyPr>
          <a:lstStyle/>
          <a:p>
            <a:r>
              <a:rPr lang="en-US" dirty="0" smtClean="0"/>
              <a:t>12</a:t>
            </a:r>
            <a:endParaRPr lang="en-US" dirty="0"/>
          </a:p>
        </p:txBody>
      </p:sp>
    </p:spTree>
    <p:custDataLst>
      <p:tags r:id="rId1"/>
    </p:custDataLst>
    <p:extLst>
      <p:ext uri="{BB962C8B-B14F-4D97-AF65-F5344CB8AC3E}">
        <p14:creationId xmlns:p14="http://schemas.microsoft.com/office/powerpoint/2010/main" val="354745233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1115"/>
        <p:cNvGrpSpPr/>
        <p:nvPr/>
      </p:nvGrpSpPr>
      <p:grpSpPr>
        <a:xfrm>
          <a:off x="0" y="0"/>
          <a:ext cx="0" cy="0"/>
          <a:chOff x="0" y="0"/>
          <a:chExt cx="0" cy="0"/>
        </a:xfrm>
      </p:grpSpPr>
      <p:pic>
        <p:nvPicPr>
          <p:cNvPr id="1116" name="Google Shape;1116;p116" descr="Duke-Practise-Overview.gif"/>
          <p:cNvPicPr preferRelativeResize="0"/>
          <p:nvPr/>
        </p:nvPicPr>
        <p:blipFill rotWithShape="1">
          <a:blip r:embed="rId3">
            <a:alphaModFix/>
          </a:blip>
          <a:srcRect/>
          <a:stretch/>
        </p:blipFill>
        <p:spPr>
          <a:xfrm>
            <a:off x="6705600" y="4191000"/>
            <a:ext cx="1828800" cy="1873250"/>
          </a:xfrm>
          <a:prstGeom prst="rect">
            <a:avLst/>
          </a:prstGeom>
          <a:noFill/>
          <a:ln>
            <a:noFill/>
          </a:ln>
        </p:spPr>
      </p:pic>
      <p:sp>
        <p:nvSpPr>
          <p:cNvPr id="1117" name="Google Shape;1117;p116"/>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a:t>Lab </a:t>
            </a:r>
            <a:r>
              <a:rPr lang="en-US" sz="2600" b="1" i="0" u="none" strike="noStrike" cap="none">
                <a:solidFill>
                  <a:schemeClr val="dk1"/>
                </a:solidFill>
                <a:latin typeface="Arial"/>
                <a:ea typeface="Arial"/>
                <a:cs typeface="Arial"/>
                <a:sym typeface="Arial"/>
              </a:rPr>
              <a:t>4-1 Overview: </a:t>
            </a:r>
            <a:br>
              <a:rPr lang="en-US" sz="2600" b="1" i="0" u="none" strike="noStrike" cap="none">
                <a:solidFill>
                  <a:schemeClr val="dk1"/>
                </a:solidFill>
                <a:latin typeface="Arial"/>
                <a:ea typeface="Arial"/>
                <a:cs typeface="Arial"/>
                <a:sym typeface="Arial"/>
              </a:rPr>
            </a:br>
            <a:r>
              <a:rPr lang="en-US" sz="2600" b="1" i="0" u="none" strike="noStrike" cap="none">
                <a:solidFill>
                  <a:schemeClr val="dk1"/>
                </a:solidFill>
                <a:latin typeface="Arial"/>
                <a:ea typeface="Arial"/>
                <a:cs typeface="Arial"/>
                <a:sym typeface="Arial"/>
              </a:rPr>
              <a:t>Overriding Methods and Applying Polymorphism</a:t>
            </a:r>
            <a:endParaRPr/>
          </a:p>
        </p:txBody>
      </p:sp>
      <p:sp>
        <p:nvSpPr>
          <p:cNvPr id="1118" name="Google Shape;1118;p116"/>
          <p:cNvSpPr txBox="1">
            <a:spLocks noGrp="1"/>
          </p:cNvSpPr>
          <p:nvPr>
            <p:ph type="body" idx="1"/>
          </p:nvPr>
        </p:nvSpPr>
        <p:spPr>
          <a:xfrm>
            <a:off x="609600" y="1447800"/>
            <a:ext cx="7918500" cy="18543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200"/>
              <a:buFont typeface="Arial"/>
              <a:buNone/>
            </a:pPr>
            <a:r>
              <a:rPr lang="en-US" sz="2200" b="0" i="0" u="none">
                <a:solidFill>
                  <a:schemeClr val="dk1"/>
                </a:solidFill>
                <a:latin typeface="Arial"/>
                <a:ea typeface="Arial"/>
                <a:cs typeface="Arial"/>
                <a:sym typeface="Arial"/>
              </a:rPr>
              <a:t>This </a:t>
            </a:r>
            <a:r>
              <a:rPr lang="en-US"/>
              <a:t>Lab </a:t>
            </a:r>
            <a:r>
              <a:rPr lang="en-US" sz="2200" b="0" i="0" u="none">
                <a:solidFill>
                  <a:schemeClr val="dk1"/>
                </a:solidFill>
                <a:latin typeface="Arial"/>
                <a:ea typeface="Arial"/>
                <a:cs typeface="Arial"/>
                <a:sym typeface="Arial"/>
              </a:rPr>
              <a:t>covers the following topics:</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Modifying the </a:t>
            </a:r>
            <a:r>
              <a:rPr lang="en-US" sz="2200" b="0" i="0" u="none" strike="noStrike" cap="none">
                <a:solidFill>
                  <a:schemeClr val="dk1"/>
                </a:solidFill>
                <a:latin typeface="Courier New"/>
                <a:ea typeface="Courier New"/>
                <a:cs typeface="Courier New"/>
                <a:sym typeface="Courier New"/>
              </a:rPr>
              <a:t>Employee</a:t>
            </a:r>
            <a:r>
              <a:rPr lang="en-US" sz="2200" b="0" i="0" u="none" strike="noStrike" cap="none">
                <a:solidFill>
                  <a:schemeClr val="dk1"/>
                </a:solidFill>
                <a:latin typeface="Arial"/>
                <a:ea typeface="Arial"/>
                <a:cs typeface="Arial"/>
                <a:sym typeface="Arial"/>
              </a:rPr>
              <a:t>, </a:t>
            </a:r>
            <a:r>
              <a:rPr lang="en-US" sz="2200" b="0" i="0" u="none" strike="noStrike" cap="none">
                <a:solidFill>
                  <a:schemeClr val="dk1"/>
                </a:solidFill>
                <a:latin typeface="Courier New"/>
                <a:ea typeface="Courier New"/>
                <a:cs typeface="Courier New"/>
                <a:sym typeface="Courier New"/>
              </a:rPr>
              <a:t>Manager</a:t>
            </a:r>
            <a:r>
              <a:rPr lang="en-US" sz="2200" b="0" i="0" u="none" strike="noStrike" cap="none">
                <a:solidFill>
                  <a:schemeClr val="dk1"/>
                </a:solidFill>
                <a:latin typeface="Arial"/>
                <a:ea typeface="Arial"/>
                <a:cs typeface="Arial"/>
                <a:sym typeface="Arial"/>
              </a:rPr>
              <a:t>, and </a:t>
            </a:r>
            <a:r>
              <a:rPr lang="en-US" sz="2200" b="0" i="0" u="none" strike="noStrike" cap="none">
                <a:solidFill>
                  <a:schemeClr val="dk1"/>
                </a:solidFill>
                <a:latin typeface="Courier New"/>
                <a:ea typeface="Courier New"/>
                <a:cs typeface="Courier New"/>
                <a:sym typeface="Courier New"/>
              </a:rPr>
              <a:t>Director</a:t>
            </a:r>
            <a:r>
              <a:rPr lang="en-US" sz="2200" b="0" i="0" u="none" strike="noStrike" cap="none">
                <a:solidFill>
                  <a:schemeClr val="dk1"/>
                </a:solidFill>
                <a:latin typeface="Arial"/>
                <a:ea typeface="Arial"/>
                <a:cs typeface="Arial"/>
                <a:sym typeface="Arial"/>
              </a:rPr>
              <a:t> classes; overriding the </a:t>
            </a:r>
            <a:r>
              <a:rPr lang="en-US" sz="2200" b="0" i="0" u="none" strike="noStrike" cap="none">
                <a:solidFill>
                  <a:schemeClr val="dk1"/>
                </a:solidFill>
                <a:latin typeface="Courier New"/>
                <a:ea typeface="Courier New"/>
                <a:cs typeface="Courier New"/>
                <a:sym typeface="Courier New"/>
              </a:rPr>
              <a:t>toString()</a:t>
            </a:r>
            <a:r>
              <a:rPr lang="en-US" sz="2200" b="0" i="0" u="none" strike="noStrike" cap="none">
                <a:solidFill>
                  <a:schemeClr val="dk1"/>
                </a:solidFill>
                <a:latin typeface="Arial"/>
                <a:ea typeface="Arial"/>
                <a:cs typeface="Arial"/>
                <a:sym typeface="Arial"/>
              </a:rPr>
              <a:t> method</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Creating an </a:t>
            </a:r>
            <a:r>
              <a:rPr lang="en-US" sz="2200" b="0" i="0" u="none" strike="noStrike" cap="none">
                <a:solidFill>
                  <a:schemeClr val="dk1"/>
                </a:solidFill>
                <a:latin typeface="Courier New"/>
                <a:ea typeface="Courier New"/>
                <a:cs typeface="Courier New"/>
                <a:sym typeface="Courier New"/>
              </a:rPr>
              <a:t>EmployeeStockPlan</a:t>
            </a:r>
            <a:r>
              <a:rPr lang="en-US" sz="2200" b="0" i="0" u="none" strike="noStrike" cap="none">
                <a:solidFill>
                  <a:schemeClr val="dk1"/>
                </a:solidFill>
                <a:latin typeface="Arial"/>
                <a:ea typeface="Arial"/>
                <a:cs typeface="Arial"/>
                <a:sym typeface="Arial"/>
              </a:rPr>
              <a:t> class with a grant stock method that uses the </a:t>
            </a:r>
            <a:r>
              <a:rPr lang="en-US" sz="2200" b="0" i="0" u="none" strike="noStrike" cap="none">
                <a:solidFill>
                  <a:schemeClr val="dk1"/>
                </a:solidFill>
                <a:latin typeface="Courier New"/>
                <a:ea typeface="Courier New"/>
                <a:cs typeface="Courier New"/>
                <a:sym typeface="Courier New"/>
              </a:rPr>
              <a:t>instanceof</a:t>
            </a:r>
            <a:r>
              <a:rPr lang="en-US" sz="2200" b="0" i="0" u="none" strike="noStrike" cap="none">
                <a:solidFill>
                  <a:schemeClr val="dk1"/>
                </a:solidFill>
                <a:latin typeface="Arial"/>
                <a:ea typeface="Arial"/>
                <a:cs typeface="Arial"/>
                <a:sym typeface="Arial"/>
              </a:rPr>
              <a:t> keyword</a:t>
            </a:r>
            <a:endParaRPr/>
          </a:p>
        </p:txBody>
      </p:sp>
      <p:sp>
        <p:nvSpPr>
          <p:cNvPr id="1119" name="Google Shape;1119;p116"/>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120</a:t>
            </a:fld>
            <a:endParaRP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1124"/>
        <p:cNvGrpSpPr/>
        <p:nvPr/>
      </p:nvGrpSpPr>
      <p:grpSpPr>
        <a:xfrm>
          <a:off x="0" y="0"/>
          <a:ext cx="0" cy="0"/>
          <a:chOff x="0" y="0"/>
          <a:chExt cx="0" cy="0"/>
        </a:xfrm>
      </p:grpSpPr>
      <p:pic>
        <p:nvPicPr>
          <p:cNvPr id="1125" name="Google Shape;1125;p117" descr="Duke-Practise-Overview.gif"/>
          <p:cNvPicPr preferRelativeResize="0"/>
          <p:nvPr/>
        </p:nvPicPr>
        <p:blipFill rotWithShape="1">
          <a:blip r:embed="rId3">
            <a:alphaModFix/>
          </a:blip>
          <a:srcRect/>
          <a:stretch/>
        </p:blipFill>
        <p:spPr>
          <a:xfrm>
            <a:off x="6705600" y="4114800"/>
            <a:ext cx="1828800" cy="1873250"/>
          </a:xfrm>
          <a:prstGeom prst="rect">
            <a:avLst/>
          </a:prstGeom>
          <a:noFill/>
          <a:ln>
            <a:noFill/>
          </a:ln>
        </p:spPr>
      </p:pic>
      <p:sp>
        <p:nvSpPr>
          <p:cNvPr id="1126" name="Google Shape;1126;p117"/>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a:t>Lab </a:t>
            </a:r>
            <a:r>
              <a:rPr lang="en-US" sz="2600" b="1" i="0" u="none" strike="noStrike" cap="none">
                <a:solidFill>
                  <a:schemeClr val="dk1"/>
                </a:solidFill>
                <a:latin typeface="Arial"/>
                <a:ea typeface="Arial"/>
                <a:cs typeface="Arial"/>
                <a:sym typeface="Arial"/>
              </a:rPr>
              <a:t>4-2 Overview: </a:t>
            </a:r>
            <a:br>
              <a:rPr lang="en-US" sz="2600" b="1" i="0" u="none" strike="noStrike" cap="none">
                <a:solidFill>
                  <a:schemeClr val="dk1"/>
                </a:solidFill>
                <a:latin typeface="Arial"/>
                <a:ea typeface="Arial"/>
                <a:cs typeface="Arial"/>
                <a:sym typeface="Arial"/>
              </a:rPr>
            </a:br>
            <a:r>
              <a:rPr lang="en-US" sz="2600" b="1" i="0" u="none" strike="noStrike" cap="none">
                <a:solidFill>
                  <a:schemeClr val="dk1"/>
                </a:solidFill>
                <a:latin typeface="Arial"/>
                <a:ea typeface="Arial"/>
                <a:cs typeface="Arial"/>
                <a:sym typeface="Arial"/>
              </a:rPr>
              <a:t>Overriding Methods and Applying Polymorphism</a:t>
            </a:r>
            <a:endParaRPr/>
          </a:p>
        </p:txBody>
      </p:sp>
      <p:sp>
        <p:nvSpPr>
          <p:cNvPr id="1127" name="Google Shape;1127;p117"/>
          <p:cNvSpPr txBox="1">
            <a:spLocks noGrp="1"/>
          </p:cNvSpPr>
          <p:nvPr>
            <p:ph type="body" idx="1"/>
          </p:nvPr>
        </p:nvSpPr>
        <p:spPr>
          <a:xfrm>
            <a:off x="609600" y="1447800"/>
            <a:ext cx="7918500" cy="15162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200"/>
              <a:buFont typeface="Arial"/>
              <a:buNone/>
            </a:pPr>
            <a:r>
              <a:rPr lang="en-US" sz="2200" b="0" i="0" u="none">
                <a:solidFill>
                  <a:schemeClr val="dk1"/>
                </a:solidFill>
                <a:latin typeface="Arial"/>
                <a:ea typeface="Arial"/>
                <a:cs typeface="Arial"/>
                <a:sym typeface="Arial"/>
              </a:rPr>
              <a:t>This </a:t>
            </a:r>
            <a:r>
              <a:rPr lang="en-US"/>
              <a:t>Lab </a:t>
            </a:r>
            <a:r>
              <a:rPr lang="en-US" sz="2200" b="0" i="0" u="none">
                <a:solidFill>
                  <a:schemeClr val="dk1"/>
                </a:solidFill>
                <a:latin typeface="Arial"/>
                <a:ea typeface="Arial"/>
                <a:cs typeface="Arial"/>
                <a:sym typeface="Arial"/>
              </a:rPr>
              <a:t>covers the following topics:</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Fixing compilation errors caused due to casting</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Identifying runtime exception caused due to improper casting</a:t>
            </a:r>
            <a:endParaRPr/>
          </a:p>
        </p:txBody>
      </p:sp>
      <p:sp>
        <p:nvSpPr>
          <p:cNvPr id="1128" name="Google Shape;1128;p117"/>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121</a:t>
            </a:fld>
            <a:endParaRP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1133"/>
        <p:cNvGrpSpPr/>
        <p:nvPr/>
      </p:nvGrpSpPr>
      <p:grpSpPr>
        <a:xfrm>
          <a:off x="0" y="0"/>
          <a:ext cx="0" cy="0"/>
          <a:chOff x="0" y="0"/>
          <a:chExt cx="0" cy="0"/>
        </a:xfrm>
      </p:grpSpPr>
      <p:sp>
        <p:nvSpPr>
          <p:cNvPr id="1134" name="Google Shape;1134;p118"/>
          <p:cNvSpPr txBox="1">
            <a:spLocks noGrp="1"/>
          </p:cNvSpPr>
          <p:nvPr>
            <p:ph type="title"/>
          </p:nvPr>
        </p:nvSpPr>
        <p:spPr>
          <a:xfrm>
            <a:off x="609600" y="439737"/>
            <a:ext cx="7918500" cy="5508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a:t>Lab </a:t>
            </a:r>
            <a:r>
              <a:rPr lang="en-US" sz="2600" b="1" i="0" u="none" strike="noStrike" cap="none">
                <a:solidFill>
                  <a:schemeClr val="dk1"/>
                </a:solidFill>
                <a:latin typeface="Arial"/>
                <a:ea typeface="Arial"/>
                <a:cs typeface="Arial"/>
                <a:sym typeface="Arial"/>
              </a:rPr>
              <a:t>4-3 Overview:</a:t>
            </a:r>
            <a:br>
              <a:rPr lang="en-US" sz="2600" b="1" i="0" u="none" strike="noStrike" cap="none">
                <a:solidFill>
                  <a:schemeClr val="dk1"/>
                </a:solidFill>
                <a:latin typeface="Arial"/>
                <a:ea typeface="Arial"/>
                <a:cs typeface="Arial"/>
                <a:sym typeface="Arial"/>
              </a:rPr>
            </a:br>
            <a:r>
              <a:rPr lang="en-US" sz="2600" b="1" i="0" u="none" strike="noStrike" cap="none">
                <a:solidFill>
                  <a:schemeClr val="dk1"/>
                </a:solidFill>
                <a:latin typeface="Arial"/>
                <a:ea typeface="Arial"/>
                <a:cs typeface="Arial"/>
                <a:sym typeface="Arial"/>
              </a:rPr>
              <a:t> Applying the Singleton Design Pattern </a:t>
            </a:r>
            <a:br>
              <a:rPr lang="en-US" sz="2600" b="1" i="0" u="none" strike="noStrike" cap="none">
                <a:solidFill>
                  <a:schemeClr val="dk1"/>
                </a:solidFill>
                <a:latin typeface="Arial"/>
                <a:ea typeface="Arial"/>
                <a:cs typeface="Arial"/>
                <a:sym typeface="Arial"/>
              </a:rPr>
            </a:br>
            <a:endParaRPr/>
          </a:p>
        </p:txBody>
      </p:sp>
      <p:sp>
        <p:nvSpPr>
          <p:cNvPr id="1135" name="Google Shape;1135;p118"/>
          <p:cNvSpPr txBox="1">
            <a:spLocks noGrp="1"/>
          </p:cNvSpPr>
          <p:nvPr>
            <p:ph type="body" idx="1"/>
          </p:nvPr>
        </p:nvSpPr>
        <p:spPr>
          <a:xfrm>
            <a:off x="609600" y="1447800"/>
            <a:ext cx="7918500" cy="10413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200"/>
              <a:buFont typeface="Arial"/>
              <a:buNone/>
            </a:pPr>
            <a:r>
              <a:rPr lang="en-US" sz="2200" b="0" i="0" u="none">
                <a:solidFill>
                  <a:schemeClr val="dk1"/>
                </a:solidFill>
                <a:latin typeface="Arial"/>
                <a:ea typeface="Arial"/>
                <a:cs typeface="Arial"/>
                <a:sym typeface="Arial"/>
              </a:rPr>
              <a:t>This </a:t>
            </a:r>
            <a:r>
              <a:rPr lang="en-US"/>
              <a:t>Lab </a:t>
            </a:r>
            <a:r>
              <a:rPr lang="en-US" sz="2200" b="0" i="0" u="none">
                <a:solidFill>
                  <a:schemeClr val="dk1"/>
                </a:solidFill>
                <a:latin typeface="Arial"/>
                <a:ea typeface="Arial"/>
                <a:cs typeface="Arial"/>
                <a:sym typeface="Arial"/>
              </a:rPr>
              <a:t>covers using the </a:t>
            </a:r>
            <a:r>
              <a:rPr lang="en-US" sz="2200" b="0" i="0" u="none">
                <a:solidFill>
                  <a:schemeClr val="dk1"/>
                </a:solidFill>
                <a:latin typeface="Courier New"/>
                <a:ea typeface="Courier New"/>
                <a:cs typeface="Courier New"/>
                <a:sym typeface="Courier New"/>
              </a:rPr>
              <a:t>static</a:t>
            </a:r>
            <a:r>
              <a:rPr lang="en-US" sz="2200" b="0" i="0" u="none">
                <a:solidFill>
                  <a:schemeClr val="dk1"/>
                </a:solidFill>
                <a:latin typeface="Arial"/>
                <a:ea typeface="Arial"/>
                <a:cs typeface="Arial"/>
                <a:sym typeface="Arial"/>
              </a:rPr>
              <a:t> and </a:t>
            </a:r>
            <a:r>
              <a:rPr lang="en-US" sz="2200" b="0" i="0" u="none">
                <a:solidFill>
                  <a:schemeClr val="dk1"/>
                </a:solidFill>
                <a:latin typeface="Courier New"/>
                <a:ea typeface="Courier New"/>
                <a:cs typeface="Courier New"/>
                <a:sym typeface="Courier New"/>
              </a:rPr>
              <a:t>final</a:t>
            </a:r>
            <a:r>
              <a:rPr lang="en-US" sz="2200" b="0" i="0" u="none">
                <a:solidFill>
                  <a:schemeClr val="dk1"/>
                </a:solidFill>
                <a:latin typeface="Arial"/>
                <a:ea typeface="Arial"/>
                <a:cs typeface="Arial"/>
                <a:sym typeface="Arial"/>
              </a:rPr>
              <a:t> keywords and refactoring an existing application to implement the singleton design pattern.</a:t>
            </a:r>
            <a:endParaRPr/>
          </a:p>
        </p:txBody>
      </p:sp>
      <p:pic>
        <p:nvPicPr>
          <p:cNvPr id="1136" name="Google Shape;1136;p118" descr="Duke-Practise-Overview.gif"/>
          <p:cNvPicPr preferRelativeResize="0"/>
          <p:nvPr/>
        </p:nvPicPr>
        <p:blipFill rotWithShape="1">
          <a:blip r:embed="rId3">
            <a:alphaModFix/>
          </a:blip>
          <a:srcRect/>
          <a:stretch/>
        </p:blipFill>
        <p:spPr>
          <a:xfrm>
            <a:off x="6705600" y="4114800"/>
            <a:ext cx="1828800" cy="1873250"/>
          </a:xfrm>
          <a:prstGeom prst="rect">
            <a:avLst/>
          </a:prstGeom>
          <a:noFill/>
          <a:ln>
            <a:noFill/>
          </a:ln>
        </p:spPr>
      </p:pic>
      <p:sp>
        <p:nvSpPr>
          <p:cNvPr id="1137" name="Google Shape;1137;p118"/>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122</a:t>
            </a:fld>
            <a:endParaRP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1142"/>
        <p:cNvGrpSpPr/>
        <p:nvPr/>
      </p:nvGrpSpPr>
      <p:grpSpPr>
        <a:xfrm>
          <a:off x="0" y="0"/>
          <a:ext cx="0" cy="0"/>
          <a:chOff x="0" y="0"/>
          <a:chExt cx="0" cy="0"/>
        </a:xfrm>
      </p:grpSpPr>
      <p:sp>
        <p:nvSpPr>
          <p:cNvPr id="1143" name="Google Shape;1143;p119"/>
          <p:cNvSpPr txBox="1"/>
          <p:nvPr/>
        </p:nvSpPr>
        <p:spPr>
          <a:xfrm>
            <a:off x="609600" y="2895600"/>
            <a:ext cx="7924800" cy="762000"/>
          </a:xfrm>
          <a:prstGeom prst="rect">
            <a:avLst/>
          </a:prstGeom>
          <a:solidFill>
            <a:srgbClr val="DDDDDD"/>
          </a:solid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1144" name="Google Shape;1144;p119"/>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Quiz</a:t>
            </a:r>
            <a:endParaRPr/>
          </a:p>
        </p:txBody>
      </p:sp>
      <p:sp>
        <p:nvSpPr>
          <p:cNvPr id="1145" name="Google Shape;1145;p119"/>
          <p:cNvSpPr txBox="1">
            <a:spLocks noGrp="1"/>
          </p:cNvSpPr>
          <p:nvPr>
            <p:ph type="body" idx="1"/>
          </p:nvPr>
        </p:nvSpPr>
        <p:spPr>
          <a:xfrm>
            <a:off x="609600" y="1447800"/>
            <a:ext cx="7918500" cy="7698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200"/>
              <a:buFont typeface="Arial"/>
              <a:buNone/>
            </a:pPr>
            <a:r>
              <a:rPr lang="en-US" sz="2200" b="0" i="0" u="none">
                <a:solidFill>
                  <a:schemeClr val="dk1"/>
                </a:solidFill>
                <a:latin typeface="Arial"/>
                <a:ea typeface="Arial"/>
                <a:cs typeface="Arial"/>
                <a:sym typeface="Arial"/>
              </a:rPr>
              <a:t>Suppose that you have an </a:t>
            </a:r>
            <a:r>
              <a:rPr lang="en-US" sz="2200" b="0" i="0" u="none">
                <a:solidFill>
                  <a:schemeClr val="dk1"/>
                </a:solidFill>
                <a:latin typeface="Courier New"/>
                <a:ea typeface="Courier New"/>
                <a:cs typeface="Courier New"/>
                <a:sym typeface="Courier New"/>
              </a:rPr>
              <a:t>Account</a:t>
            </a:r>
            <a:r>
              <a:rPr lang="en-US" sz="2200" b="0" i="0" u="none">
                <a:solidFill>
                  <a:schemeClr val="dk1"/>
                </a:solidFill>
                <a:latin typeface="Arial"/>
                <a:ea typeface="Arial"/>
                <a:cs typeface="Arial"/>
                <a:sym typeface="Arial"/>
              </a:rPr>
              <a:t> class with a </a:t>
            </a:r>
            <a:r>
              <a:rPr lang="en-US" sz="2200" b="0" i="0" u="none">
                <a:solidFill>
                  <a:schemeClr val="dk1"/>
                </a:solidFill>
                <a:latin typeface="Courier New"/>
                <a:ea typeface="Courier New"/>
                <a:cs typeface="Courier New"/>
                <a:sym typeface="Courier New"/>
              </a:rPr>
              <a:t>withdraw()</a:t>
            </a:r>
            <a:r>
              <a:rPr lang="en-US" sz="2200" b="0" i="0" u="none">
                <a:solidFill>
                  <a:schemeClr val="dk1"/>
                </a:solidFill>
                <a:latin typeface="Arial"/>
                <a:ea typeface="Arial"/>
                <a:cs typeface="Arial"/>
                <a:sym typeface="Arial"/>
              </a:rPr>
              <a:t> method, and a </a:t>
            </a:r>
            <a:r>
              <a:rPr lang="en-US" sz="2200" b="0" i="0" u="none">
                <a:solidFill>
                  <a:schemeClr val="dk1"/>
                </a:solidFill>
                <a:latin typeface="Courier New"/>
                <a:ea typeface="Courier New"/>
                <a:cs typeface="Courier New"/>
                <a:sym typeface="Courier New"/>
              </a:rPr>
              <a:t>Checking</a:t>
            </a:r>
            <a:r>
              <a:rPr lang="en-US" sz="2200" b="0" i="0" u="none">
                <a:solidFill>
                  <a:schemeClr val="dk1"/>
                </a:solidFill>
                <a:latin typeface="Arial"/>
                <a:ea typeface="Arial"/>
                <a:cs typeface="Arial"/>
                <a:sym typeface="Arial"/>
              </a:rPr>
              <a:t> class that extends </a:t>
            </a:r>
            <a:r>
              <a:rPr lang="en-US" sz="2200" b="0" i="0" u="none">
                <a:solidFill>
                  <a:schemeClr val="dk1"/>
                </a:solidFill>
                <a:latin typeface="Courier New"/>
                <a:ea typeface="Courier New"/>
                <a:cs typeface="Courier New"/>
                <a:sym typeface="Courier New"/>
              </a:rPr>
              <a:t>Account</a:t>
            </a:r>
            <a:r>
              <a:rPr lang="en-US" sz="2200" b="0" i="0" u="none">
                <a:solidFill>
                  <a:schemeClr val="dk1"/>
                </a:solidFill>
                <a:latin typeface="Arial"/>
                <a:ea typeface="Arial"/>
                <a:cs typeface="Arial"/>
                <a:sym typeface="Arial"/>
              </a:rPr>
              <a:t> that declares its own </a:t>
            </a:r>
            <a:r>
              <a:rPr lang="en-US" sz="2200" b="0" i="0" u="none">
                <a:solidFill>
                  <a:schemeClr val="dk1"/>
                </a:solidFill>
                <a:latin typeface="Courier New"/>
                <a:ea typeface="Courier New"/>
                <a:cs typeface="Courier New"/>
                <a:sym typeface="Courier New"/>
              </a:rPr>
              <a:t>withdraw()</a:t>
            </a:r>
            <a:r>
              <a:rPr lang="en-US" sz="2200" b="0" i="0" u="none">
                <a:solidFill>
                  <a:schemeClr val="dk1"/>
                </a:solidFill>
                <a:latin typeface="Arial"/>
                <a:ea typeface="Arial"/>
                <a:cs typeface="Arial"/>
                <a:sym typeface="Arial"/>
              </a:rPr>
              <a:t> method. What is the result of the following code fragment?	</a:t>
            </a:r>
            <a:endParaRPr/>
          </a:p>
          <a:p>
            <a:pPr marL="7937" marR="0" lvl="0" indent="7937" algn="l" rtl="0">
              <a:lnSpc>
                <a:spcPct val="100000"/>
              </a:lnSpc>
              <a:spcBef>
                <a:spcPts val="160"/>
              </a:spcBef>
              <a:spcAft>
                <a:spcPts val="0"/>
              </a:spcAft>
              <a:buClr>
                <a:srgbClr val="000000"/>
              </a:buClr>
              <a:buSzPts val="800"/>
              <a:buFont typeface="Arial"/>
              <a:buNone/>
            </a:pPr>
            <a:endParaRPr sz="800" b="0" i="0" u="none">
              <a:solidFill>
                <a:schemeClr val="dk1"/>
              </a:solidFill>
              <a:latin typeface="Arial"/>
              <a:ea typeface="Arial"/>
              <a:cs typeface="Arial"/>
              <a:sym typeface="Arial"/>
            </a:endParaRPr>
          </a:p>
          <a:p>
            <a:pPr marL="15875" marR="0" lvl="0" indent="-7937" algn="l" rtl="0">
              <a:lnSpc>
                <a:spcPct val="100000"/>
              </a:lnSpc>
              <a:spcBef>
                <a:spcPts val="320"/>
              </a:spcBef>
              <a:spcAft>
                <a:spcPts val="0"/>
              </a:spcAft>
              <a:buClr>
                <a:srgbClr val="000000"/>
              </a:buClr>
              <a:buSzPts val="200"/>
              <a:buFont typeface="Arial"/>
              <a:buAutoNum type="arabicPlain"/>
            </a:pPr>
            <a:r>
              <a:rPr lang="en-US" sz="1600" b="0" i="0" u="none">
                <a:solidFill>
                  <a:schemeClr val="dk1"/>
                </a:solidFill>
                <a:latin typeface="Courier New"/>
                <a:ea typeface="Courier New"/>
                <a:cs typeface="Courier New"/>
                <a:sym typeface="Courier New"/>
              </a:rPr>
              <a:t>  Account acct = new Checking();</a:t>
            </a:r>
            <a:endParaRPr/>
          </a:p>
          <a:p>
            <a:pPr marL="15875" marR="0" lvl="0" indent="-7937" algn="l" rtl="0">
              <a:lnSpc>
                <a:spcPct val="100000"/>
              </a:lnSpc>
              <a:spcBef>
                <a:spcPts val="320"/>
              </a:spcBef>
              <a:spcAft>
                <a:spcPts val="0"/>
              </a:spcAft>
              <a:buClr>
                <a:srgbClr val="000000"/>
              </a:buClr>
              <a:buSzPts val="200"/>
              <a:buFont typeface="Arial"/>
              <a:buAutoNum type="arabicPlain"/>
            </a:pPr>
            <a:r>
              <a:rPr lang="en-US" sz="1600" b="0" i="0" u="none">
                <a:solidFill>
                  <a:schemeClr val="dk1"/>
                </a:solidFill>
                <a:latin typeface="Courier New"/>
                <a:ea typeface="Courier New"/>
                <a:cs typeface="Courier New"/>
                <a:sym typeface="Courier New"/>
              </a:rPr>
              <a:t>  acct.withdraw(100);</a:t>
            </a:r>
            <a:endParaRPr/>
          </a:p>
          <a:p>
            <a:pPr marL="15875" marR="0" lvl="0" indent="4762" algn="l" rtl="0">
              <a:lnSpc>
                <a:spcPct val="100000"/>
              </a:lnSpc>
              <a:spcBef>
                <a:spcPts val="160"/>
              </a:spcBef>
              <a:spcAft>
                <a:spcPts val="0"/>
              </a:spcAft>
              <a:buClr>
                <a:srgbClr val="000000"/>
              </a:buClr>
              <a:buSzPts val="200"/>
              <a:buFont typeface="Arial"/>
              <a:buNone/>
            </a:pPr>
            <a:endParaRPr sz="800" b="0" i="0" u="none">
              <a:solidFill>
                <a:schemeClr val="dk1"/>
              </a:solidFill>
              <a:latin typeface="Arial"/>
              <a:ea typeface="Arial"/>
              <a:cs typeface="Arial"/>
              <a:sym typeface="Arial"/>
            </a:endParaRPr>
          </a:p>
          <a:p>
            <a:pPr marL="566737" marR="0" lvl="1" indent="-449262" algn="l" rtl="0">
              <a:lnSpc>
                <a:spcPct val="100000"/>
              </a:lnSpc>
              <a:spcBef>
                <a:spcPts val="440"/>
              </a:spcBef>
              <a:spcAft>
                <a:spcPts val="0"/>
              </a:spcAft>
              <a:buClr>
                <a:srgbClr val="FF0000"/>
              </a:buClr>
              <a:buSzPts val="2200"/>
              <a:buFont typeface="Arial"/>
              <a:buAutoNum type="alphaLcPeriod"/>
            </a:pPr>
            <a:r>
              <a:rPr lang="en-US" sz="2200" b="0" i="0" u="none" strike="noStrike" cap="none">
                <a:solidFill>
                  <a:schemeClr val="dk1"/>
                </a:solidFill>
                <a:latin typeface="Arial"/>
                <a:ea typeface="Arial"/>
                <a:cs typeface="Arial"/>
                <a:sym typeface="Arial"/>
              </a:rPr>
              <a:t>The compiler complains about line 1.</a:t>
            </a:r>
            <a:endParaRPr sz="2200" b="0" i="0" u="none" strike="noStrike" cap="none">
              <a:solidFill>
                <a:schemeClr val="dk1"/>
              </a:solidFill>
              <a:latin typeface="Courier New"/>
              <a:ea typeface="Courier New"/>
              <a:cs typeface="Courier New"/>
              <a:sym typeface="Courier New"/>
            </a:endParaRPr>
          </a:p>
          <a:p>
            <a:pPr marL="566737" marR="0" lvl="1" indent="-449262" algn="l" rtl="0">
              <a:lnSpc>
                <a:spcPct val="100000"/>
              </a:lnSpc>
              <a:spcBef>
                <a:spcPts val="440"/>
              </a:spcBef>
              <a:spcAft>
                <a:spcPts val="0"/>
              </a:spcAft>
              <a:buClr>
                <a:srgbClr val="FF0000"/>
              </a:buClr>
              <a:buSzPts val="2200"/>
              <a:buFont typeface="Arial"/>
              <a:buAutoNum type="alphaLcPeriod"/>
            </a:pPr>
            <a:r>
              <a:rPr lang="en-US" sz="2200" b="0" i="0" u="none" strike="noStrike" cap="none">
                <a:solidFill>
                  <a:schemeClr val="dk1"/>
                </a:solidFill>
                <a:latin typeface="Arial"/>
                <a:ea typeface="Arial"/>
                <a:cs typeface="Arial"/>
                <a:sym typeface="Arial"/>
              </a:rPr>
              <a:t>The compiler complains about line 2.</a:t>
            </a:r>
            <a:endParaRPr/>
          </a:p>
          <a:p>
            <a:pPr marL="566737" marR="0" lvl="1" indent="-449262" algn="l" rtl="0">
              <a:lnSpc>
                <a:spcPct val="100000"/>
              </a:lnSpc>
              <a:spcBef>
                <a:spcPts val="440"/>
              </a:spcBef>
              <a:spcAft>
                <a:spcPts val="0"/>
              </a:spcAft>
              <a:buClr>
                <a:srgbClr val="FF0000"/>
              </a:buClr>
              <a:buSzPts val="2200"/>
              <a:buFont typeface="Arial"/>
              <a:buAutoNum type="alphaLcPeriod"/>
            </a:pPr>
            <a:r>
              <a:rPr lang="en-US" sz="2200" b="0" i="0" u="none" strike="noStrike" cap="none">
                <a:solidFill>
                  <a:schemeClr val="dk1"/>
                </a:solidFill>
                <a:latin typeface="Arial"/>
                <a:ea typeface="Arial"/>
                <a:cs typeface="Arial"/>
                <a:sym typeface="Arial"/>
              </a:rPr>
              <a:t>Runtime error: incompatible assignment (line 1)</a:t>
            </a:r>
            <a:endParaRPr/>
          </a:p>
          <a:p>
            <a:pPr marL="566737" marR="0" lvl="1" indent="-449262" algn="l" rtl="0">
              <a:lnSpc>
                <a:spcPct val="100000"/>
              </a:lnSpc>
              <a:spcBef>
                <a:spcPts val="440"/>
              </a:spcBef>
              <a:spcAft>
                <a:spcPts val="0"/>
              </a:spcAft>
              <a:buClr>
                <a:srgbClr val="FF0000"/>
              </a:buClr>
              <a:buSzPts val="2200"/>
              <a:buFont typeface="Arial"/>
              <a:buAutoNum type="alphaLcPeriod"/>
            </a:pPr>
            <a:r>
              <a:rPr lang="en-US" sz="2200" b="0" i="0" u="none" strike="noStrike" cap="none">
                <a:solidFill>
                  <a:schemeClr val="dk1"/>
                </a:solidFill>
                <a:latin typeface="Arial"/>
                <a:ea typeface="Arial"/>
                <a:cs typeface="Arial"/>
                <a:sym typeface="Arial"/>
              </a:rPr>
              <a:t>Executes</a:t>
            </a:r>
            <a:r>
              <a:rPr lang="en-US" sz="2200" b="0" i="0" u="none" strike="noStrike" cap="none">
                <a:solidFill>
                  <a:schemeClr val="dk1"/>
                </a:solidFill>
                <a:latin typeface="Courier New"/>
                <a:ea typeface="Courier New"/>
                <a:cs typeface="Courier New"/>
                <a:sym typeface="Courier New"/>
              </a:rPr>
              <a:t> withdraw</a:t>
            </a:r>
            <a:r>
              <a:rPr lang="en-US" sz="2200" b="0" i="0" u="none" strike="noStrike" cap="none">
                <a:solidFill>
                  <a:schemeClr val="dk1"/>
                </a:solidFill>
                <a:latin typeface="Arial"/>
                <a:ea typeface="Arial"/>
                <a:cs typeface="Arial"/>
                <a:sym typeface="Arial"/>
              </a:rPr>
              <a:t> method from the </a:t>
            </a:r>
            <a:r>
              <a:rPr lang="en-US" sz="2200" b="0" i="0" u="none" strike="noStrike" cap="none">
                <a:solidFill>
                  <a:schemeClr val="dk1"/>
                </a:solidFill>
                <a:latin typeface="Courier New"/>
                <a:ea typeface="Courier New"/>
                <a:cs typeface="Courier New"/>
                <a:sym typeface="Courier New"/>
              </a:rPr>
              <a:t>Account</a:t>
            </a:r>
            <a:r>
              <a:rPr lang="en-US" sz="2200" b="0" i="0" u="none" strike="noStrike" cap="none">
                <a:solidFill>
                  <a:schemeClr val="dk1"/>
                </a:solidFill>
                <a:latin typeface="Arial"/>
                <a:ea typeface="Arial"/>
                <a:cs typeface="Arial"/>
                <a:sym typeface="Arial"/>
              </a:rPr>
              <a:t> class</a:t>
            </a:r>
            <a:endParaRPr/>
          </a:p>
          <a:p>
            <a:pPr marL="566737" marR="0" lvl="1" indent="-449262"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Executes</a:t>
            </a:r>
            <a:r>
              <a:rPr lang="en-US" sz="2200" b="0" i="0" u="none" strike="noStrike" cap="none">
                <a:solidFill>
                  <a:schemeClr val="dk1"/>
                </a:solidFill>
                <a:latin typeface="Courier New"/>
                <a:ea typeface="Courier New"/>
                <a:cs typeface="Courier New"/>
                <a:sym typeface="Courier New"/>
              </a:rPr>
              <a:t> withdraw</a:t>
            </a:r>
            <a:r>
              <a:rPr lang="en-US" sz="2200" b="0" i="0" u="none" strike="noStrike" cap="none">
                <a:solidFill>
                  <a:schemeClr val="dk1"/>
                </a:solidFill>
                <a:latin typeface="Arial"/>
                <a:ea typeface="Arial"/>
                <a:cs typeface="Arial"/>
                <a:sym typeface="Arial"/>
              </a:rPr>
              <a:t> method from the </a:t>
            </a:r>
            <a:r>
              <a:rPr lang="en-US" sz="2200" b="0" i="0" u="none" strike="noStrike" cap="none">
                <a:solidFill>
                  <a:schemeClr val="dk1"/>
                </a:solidFill>
                <a:latin typeface="Courier New"/>
                <a:ea typeface="Courier New"/>
                <a:cs typeface="Courier New"/>
                <a:sym typeface="Courier New"/>
              </a:rPr>
              <a:t>Checking</a:t>
            </a:r>
            <a:r>
              <a:rPr lang="en-US" sz="2200" b="0" i="0" u="none" strike="noStrike" cap="none">
                <a:solidFill>
                  <a:schemeClr val="dk1"/>
                </a:solidFill>
                <a:latin typeface="Arial"/>
                <a:ea typeface="Arial"/>
                <a:cs typeface="Arial"/>
                <a:sym typeface="Arial"/>
              </a:rPr>
              <a:t> class</a:t>
            </a:r>
            <a:endParaRPr/>
          </a:p>
        </p:txBody>
      </p:sp>
      <p:sp>
        <p:nvSpPr>
          <p:cNvPr id="1146" name="Google Shape;1146;p119"/>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123</a:t>
            </a:fld>
            <a:endParaRP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1151"/>
        <p:cNvGrpSpPr/>
        <p:nvPr/>
      </p:nvGrpSpPr>
      <p:grpSpPr>
        <a:xfrm>
          <a:off x="0" y="0"/>
          <a:ext cx="0" cy="0"/>
          <a:chOff x="0" y="0"/>
          <a:chExt cx="0" cy="0"/>
        </a:xfrm>
      </p:grpSpPr>
      <p:sp>
        <p:nvSpPr>
          <p:cNvPr id="1152" name="Google Shape;1152;p120"/>
          <p:cNvSpPr txBox="1"/>
          <p:nvPr/>
        </p:nvSpPr>
        <p:spPr>
          <a:xfrm>
            <a:off x="609600" y="2581275"/>
            <a:ext cx="7924800" cy="771600"/>
          </a:xfrm>
          <a:prstGeom prst="rect">
            <a:avLst/>
          </a:prstGeom>
          <a:solidFill>
            <a:srgbClr val="DDDDDD"/>
          </a:solid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1153" name="Google Shape;1153;p120"/>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Quiz</a:t>
            </a:r>
            <a:endParaRPr/>
          </a:p>
        </p:txBody>
      </p:sp>
      <p:sp>
        <p:nvSpPr>
          <p:cNvPr id="1154" name="Google Shape;1154;p120"/>
          <p:cNvSpPr txBox="1">
            <a:spLocks noGrp="1"/>
          </p:cNvSpPr>
          <p:nvPr>
            <p:ph type="body" idx="1"/>
          </p:nvPr>
        </p:nvSpPr>
        <p:spPr>
          <a:xfrm>
            <a:off x="609600" y="1447800"/>
            <a:ext cx="7918500" cy="7698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200"/>
              <a:buFont typeface="Arial"/>
              <a:buNone/>
            </a:pPr>
            <a:r>
              <a:rPr lang="en-US" sz="2200" b="0" i="0" u="none">
                <a:solidFill>
                  <a:schemeClr val="dk1"/>
                </a:solidFill>
                <a:latin typeface="Arial"/>
                <a:ea typeface="Arial"/>
                <a:cs typeface="Arial"/>
                <a:sym typeface="Arial"/>
              </a:rPr>
              <a:t>Suppose that you have an </a:t>
            </a:r>
            <a:r>
              <a:rPr lang="en-US" sz="2200" b="0" i="0" u="none">
                <a:solidFill>
                  <a:schemeClr val="dk1"/>
                </a:solidFill>
                <a:latin typeface="Courier New"/>
                <a:ea typeface="Courier New"/>
                <a:cs typeface="Courier New"/>
                <a:sym typeface="Courier New"/>
              </a:rPr>
              <a:t>Account</a:t>
            </a:r>
            <a:r>
              <a:rPr lang="en-US" sz="2200" b="0" i="0" u="none">
                <a:solidFill>
                  <a:schemeClr val="dk1"/>
                </a:solidFill>
                <a:latin typeface="Arial"/>
                <a:ea typeface="Arial"/>
                <a:cs typeface="Arial"/>
                <a:sym typeface="Arial"/>
              </a:rPr>
              <a:t> class and a </a:t>
            </a:r>
            <a:r>
              <a:rPr lang="en-US" sz="2200" b="0" i="0" u="none">
                <a:solidFill>
                  <a:schemeClr val="dk1"/>
                </a:solidFill>
                <a:latin typeface="Courier New"/>
                <a:ea typeface="Courier New"/>
                <a:cs typeface="Courier New"/>
                <a:sym typeface="Courier New"/>
              </a:rPr>
              <a:t>Checking</a:t>
            </a:r>
            <a:r>
              <a:rPr lang="en-US" sz="2200" b="0" i="0" u="none">
                <a:solidFill>
                  <a:schemeClr val="dk1"/>
                </a:solidFill>
                <a:latin typeface="Arial"/>
                <a:ea typeface="Arial"/>
                <a:cs typeface="Arial"/>
                <a:sym typeface="Arial"/>
              </a:rPr>
              <a:t> class that extends </a:t>
            </a:r>
            <a:r>
              <a:rPr lang="en-US" sz="2200" b="0" i="0" u="none">
                <a:solidFill>
                  <a:schemeClr val="dk1"/>
                </a:solidFill>
                <a:latin typeface="Courier New"/>
                <a:ea typeface="Courier New"/>
                <a:cs typeface="Courier New"/>
                <a:sym typeface="Courier New"/>
              </a:rPr>
              <a:t>Account</a:t>
            </a:r>
            <a:r>
              <a:rPr lang="en-US" sz="2200" b="0" i="0" u="none">
                <a:solidFill>
                  <a:schemeClr val="dk1"/>
                </a:solidFill>
                <a:latin typeface="Arial"/>
                <a:ea typeface="Arial"/>
                <a:cs typeface="Arial"/>
                <a:sym typeface="Arial"/>
              </a:rPr>
              <a:t>. The body of the </a:t>
            </a:r>
            <a:r>
              <a:rPr lang="en-US" sz="2200" b="0" i="0" u="none">
                <a:solidFill>
                  <a:schemeClr val="dk1"/>
                </a:solidFill>
                <a:latin typeface="Courier New"/>
                <a:ea typeface="Courier New"/>
                <a:cs typeface="Courier New"/>
                <a:sym typeface="Courier New"/>
              </a:rPr>
              <a:t>if</a:t>
            </a:r>
            <a:r>
              <a:rPr lang="en-US" sz="2200" b="0" i="0" u="none">
                <a:solidFill>
                  <a:schemeClr val="dk1"/>
                </a:solidFill>
                <a:latin typeface="Arial"/>
                <a:ea typeface="Arial"/>
                <a:cs typeface="Arial"/>
                <a:sym typeface="Arial"/>
              </a:rPr>
              <a:t> statement in line 2 will execute.	</a:t>
            </a:r>
            <a:endParaRPr/>
          </a:p>
          <a:p>
            <a:pPr marL="7937" marR="0" lvl="0" indent="7937" algn="l" rtl="0">
              <a:lnSpc>
                <a:spcPct val="100000"/>
              </a:lnSpc>
              <a:spcBef>
                <a:spcPts val="160"/>
              </a:spcBef>
              <a:spcAft>
                <a:spcPts val="0"/>
              </a:spcAft>
              <a:buClr>
                <a:srgbClr val="000000"/>
              </a:buClr>
              <a:buSzPts val="800"/>
              <a:buFont typeface="Arial"/>
              <a:buNone/>
            </a:pPr>
            <a:endParaRPr sz="800" b="0" i="0" u="none">
              <a:solidFill>
                <a:schemeClr val="dk1"/>
              </a:solidFill>
              <a:latin typeface="Arial"/>
              <a:ea typeface="Arial"/>
              <a:cs typeface="Arial"/>
              <a:sym typeface="Arial"/>
            </a:endParaRPr>
          </a:p>
          <a:p>
            <a:pPr marL="15875" marR="0" lvl="0" indent="-7937" algn="l" rtl="0">
              <a:lnSpc>
                <a:spcPct val="100000"/>
              </a:lnSpc>
              <a:spcBef>
                <a:spcPts val="320"/>
              </a:spcBef>
              <a:spcAft>
                <a:spcPts val="0"/>
              </a:spcAft>
              <a:buClr>
                <a:srgbClr val="000000"/>
              </a:buClr>
              <a:buSzPts val="200"/>
              <a:buFont typeface="Arial"/>
              <a:buAutoNum type="arabicPlain"/>
            </a:pPr>
            <a:r>
              <a:rPr lang="en-US" sz="1600" b="0" i="0" u="none">
                <a:solidFill>
                  <a:schemeClr val="dk1"/>
                </a:solidFill>
                <a:latin typeface="Courier New"/>
                <a:ea typeface="Courier New"/>
                <a:cs typeface="Courier New"/>
                <a:sym typeface="Courier New"/>
              </a:rPr>
              <a:t>  Account acct = new Checking();</a:t>
            </a:r>
            <a:endParaRPr/>
          </a:p>
          <a:p>
            <a:pPr marL="15875" marR="0" lvl="0" indent="-7937" algn="l" rtl="0">
              <a:lnSpc>
                <a:spcPct val="100000"/>
              </a:lnSpc>
              <a:spcBef>
                <a:spcPts val="320"/>
              </a:spcBef>
              <a:spcAft>
                <a:spcPts val="0"/>
              </a:spcAft>
              <a:buClr>
                <a:srgbClr val="000000"/>
              </a:buClr>
              <a:buSzPts val="200"/>
              <a:buFont typeface="Arial"/>
              <a:buAutoNum type="arabicPlain"/>
            </a:pPr>
            <a:r>
              <a:rPr lang="en-US" sz="1600" b="0" i="0" u="none">
                <a:solidFill>
                  <a:schemeClr val="dk1"/>
                </a:solidFill>
                <a:latin typeface="Courier New"/>
                <a:ea typeface="Courier New"/>
                <a:cs typeface="Courier New"/>
                <a:sym typeface="Courier New"/>
              </a:rPr>
              <a:t>  if (acct instanceof Checking) { // will this block run? }</a:t>
            </a:r>
            <a:endParaRPr/>
          </a:p>
          <a:p>
            <a:pPr marL="15875" marR="0" lvl="0" indent="4762" algn="l" rtl="0">
              <a:lnSpc>
                <a:spcPct val="100000"/>
              </a:lnSpc>
              <a:spcBef>
                <a:spcPts val="160"/>
              </a:spcBef>
              <a:spcAft>
                <a:spcPts val="0"/>
              </a:spcAft>
              <a:buClr>
                <a:srgbClr val="000000"/>
              </a:buClr>
              <a:buSzPts val="200"/>
              <a:buFont typeface="Arial"/>
              <a:buNone/>
            </a:pPr>
            <a:endParaRPr sz="800" b="0" i="0" u="none">
              <a:solidFill>
                <a:schemeClr val="dk1"/>
              </a:solidFill>
              <a:latin typeface="Arial"/>
              <a:ea typeface="Arial"/>
              <a:cs typeface="Arial"/>
              <a:sym typeface="Arial"/>
            </a:endParaRPr>
          </a:p>
          <a:p>
            <a:pPr marL="566737" marR="0" lvl="1" indent="-449262" algn="l" rtl="0">
              <a:lnSpc>
                <a:spcPct val="100000"/>
              </a:lnSpc>
              <a:spcBef>
                <a:spcPts val="440"/>
              </a:spcBef>
              <a:spcAft>
                <a:spcPts val="0"/>
              </a:spcAft>
              <a:buClr>
                <a:srgbClr val="FF0000"/>
              </a:buClr>
              <a:buSzPts val="2200"/>
              <a:buFont typeface="Arial"/>
              <a:buAutoNum type="alphaLcPeriod"/>
            </a:pPr>
            <a:r>
              <a:rPr lang="en-US" sz="2200" b="0" i="0" u="none" strike="noStrike" cap="none">
                <a:solidFill>
                  <a:schemeClr val="dk1"/>
                </a:solidFill>
                <a:latin typeface="Arial"/>
                <a:ea typeface="Arial"/>
                <a:cs typeface="Arial"/>
                <a:sym typeface="Arial"/>
              </a:rPr>
              <a:t>True</a:t>
            </a:r>
            <a:endParaRPr sz="2200" b="0" i="0" u="none" strike="noStrike" cap="none">
              <a:solidFill>
                <a:schemeClr val="dk1"/>
              </a:solidFill>
              <a:latin typeface="Courier New"/>
              <a:ea typeface="Courier New"/>
              <a:cs typeface="Courier New"/>
              <a:sym typeface="Courier New"/>
            </a:endParaRPr>
          </a:p>
          <a:p>
            <a:pPr marL="566737" marR="0" lvl="1" indent="-449262" algn="l" rtl="0">
              <a:lnSpc>
                <a:spcPct val="100000"/>
              </a:lnSpc>
              <a:spcBef>
                <a:spcPts val="440"/>
              </a:spcBef>
              <a:spcAft>
                <a:spcPts val="0"/>
              </a:spcAft>
              <a:buClr>
                <a:srgbClr val="FF0000"/>
              </a:buClr>
              <a:buSzPts val="2200"/>
              <a:buFont typeface="Arial"/>
              <a:buAutoNum type="alphaLcPeriod"/>
            </a:pPr>
            <a:r>
              <a:rPr lang="en-US" sz="2200" b="0" i="0" u="none" strike="noStrike" cap="none">
                <a:solidFill>
                  <a:schemeClr val="dk1"/>
                </a:solidFill>
                <a:latin typeface="Arial"/>
                <a:ea typeface="Arial"/>
                <a:cs typeface="Arial"/>
                <a:sym typeface="Arial"/>
              </a:rPr>
              <a:t>False</a:t>
            </a:r>
            <a:endParaRPr/>
          </a:p>
        </p:txBody>
      </p:sp>
      <p:sp>
        <p:nvSpPr>
          <p:cNvPr id="1155" name="Google Shape;1155;p120"/>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124</a:t>
            </a:fld>
            <a:endParaRP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1160"/>
        <p:cNvGrpSpPr/>
        <p:nvPr/>
      </p:nvGrpSpPr>
      <p:grpSpPr>
        <a:xfrm>
          <a:off x="0" y="0"/>
          <a:ext cx="0" cy="0"/>
          <a:chOff x="0" y="0"/>
          <a:chExt cx="0" cy="0"/>
        </a:xfrm>
      </p:grpSpPr>
      <p:sp>
        <p:nvSpPr>
          <p:cNvPr id="1161" name="Google Shape;1161;p121"/>
          <p:cNvSpPr txBox="1"/>
          <p:nvPr/>
        </p:nvSpPr>
        <p:spPr>
          <a:xfrm>
            <a:off x="609600" y="2590800"/>
            <a:ext cx="7924800" cy="990600"/>
          </a:xfrm>
          <a:prstGeom prst="rect">
            <a:avLst/>
          </a:prstGeom>
          <a:solidFill>
            <a:srgbClr val="DDDDDD"/>
          </a:solid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1162" name="Google Shape;1162;p121"/>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Quiz</a:t>
            </a:r>
            <a:endParaRPr/>
          </a:p>
        </p:txBody>
      </p:sp>
      <p:sp>
        <p:nvSpPr>
          <p:cNvPr id="1163" name="Google Shape;1163;p121"/>
          <p:cNvSpPr txBox="1">
            <a:spLocks noGrp="1"/>
          </p:cNvSpPr>
          <p:nvPr>
            <p:ph type="body" idx="1"/>
          </p:nvPr>
        </p:nvSpPr>
        <p:spPr>
          <a:xfrm>
            <a:off x="609600" y="1447800"/>
            <a:ext cx="7918500" cy="7698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200"/>
              <a:buFont typeface="Arial"/>
              <a:buNone/>
            </a:pPr>
            <a:r>
              <a:rPr lang="en-US" sz="2200" b="0" i="0" u="none">
                <a:solidFill>
                  <a:schemeClr val="dk1"/>
                </a:solidFill>
                <a:latin typeface="Arial"/>
                <a:ea typeface="Arial"/>
                <a:cs typeface="Arial"/>
                <a:sym typeface="Arial"/>
              </a:rPr>
              <a:t>Suppose that you have an </a:t>
            </a:r>
            <a:r>
              <a:rPr lang="en-US" sz="2200" b="0" i="0" u="none">
                <a:solidFill>
                  <a:schemeClr val="dk1"/>
                </a:solidFill>
                <a:latin typeface="Courier New"/>
                <a:ea typeface="Courier New"/>
                <a:cs typeface="Courier New"/>
                <a:sym typeface="Courier New"/>
              </a:rPr>
              <a:t>Account</a:t>
            </a:r>
            <a:r>
              <a:rPr lang="en-US" sz="2200" b="0" i="0" u="none">
                <a:solidFill>
                  <a:schemeClr val="dk1"/>
                </a:solidFill>
                <a:latin typeface="Arial"/>
                <a:ea typeface="Arial"/>
                <a:cs typeface="Arial"/>
                <a:sym typeface="Arial"/>
              </a:rPr>
              <a:t> class and a </a:t>
            </a:r>
            <a:r>
              <a:rPr lang="en-US" sz="2200" b="0" i="0" u="none">
                <a:solidFill>
                  <a:schemeClr val="dk1"/>
                </a:solidFill>
                <a:latin typeface="Courier New"/>
                <a:ea typeface="Courier New"/>
                <a:cs typeface="Courier New"/>
                <a:sym typeface="Courier New"/>
              </a:rPr>
              <a:t>Checking</a:t>
            </a:r>
            <a:r>
              <a:rPr lang="en-US" sz="2200" b="0" i="0" u="none">
                <a:solidFill>
                  <a:schemeClr val="dk1"/>
                </a:solidFill>
                <a:latin typeface="Arial"/>
                <a:ea typeface="Arial"/>
                <a:cs typeface="Arial"/>
                <a:sym typeface="Arial"/>
              </a:rPr>
              <a:t> class that extends </a:t>
            </a:r>
            <a:r>
              <a:rPr lang="en-US" sz="2200" b="0" i="0" u="none">
                <a:solidFill>
                  <a:schemeClr val="dk1"/>
                </a:solidFill>
                <a:latin typeface="Courier New"/>
                <a:ea typeface="Courier New"/>
                <a:cs typeface="Courier New"/>
                <a:sym typeface="Courier New"/>
              </a:rPr>
              <a:t>Account</a:t>
            </a:r>
            <a:r>
              <a:rPr lang="en-US" sz="2200" b="0" i="0" u="none">
                <a:solidFill>
                  <a:schemeClr val="dk1"/>
                </a:solidFill>
                <a:latin typeface="Arial"/>
                <a:ea typeface="Arial"/>
                <a:cs typeface="Arial"/>
                <a:sym typeface="Arial"/>
              </a:rPr>
              <a:t>. You also have a </a:t>
            </a:r>
            <a:r>
              <a:rPr lang="en-US" sz="2200" b="0" i="0" u="none">
                <a:solidFill>
                  <a:schemeClr val="dk1"/>
                </a:solidFill>
                <a:latin typeface="Courier New"/>
                <a:ea typeface="Courier New"/>
                <a:cs typeface="Courier New"/>
                <a:sym typeface="Courier New"/>
              </a:rPr>
              <a:t>Savings</a:t>
            </a:r>
            <a:r>
              <a:rPr lang="en-US" sz="2200" b="0" i="0" u="none">
                <a:solidFill>
                  <a:schemeClr val="dk1"/>
                </a:solidFill>
                <a:latin typeface="Arial"/>
                <a:ea typeface="Arial"/>
                <a:cs typeface="Arial"/>
                <a:sym typeface="Arial"/>
              </a:rPr>
              <a:t> class that extends </a:t>
            </a:r>
            <a:r>
              <a:rPr lang="en-US" sz="2200" b="0" i="0" u="none">
                <a:solidFill>
                  <a:schemeClr val="dk1"/>
                </a:solidFill>
                <a:latin typeface="Courier New"/>
                <a:ea typeface="Courier New"/>
                <a:cs typeface="Courier New"/>
                <a:sym typeface="Courier New"/>
              </a:rPr>
              <a:t>Account</a:t>
            </a:r>
            <a:r>
              <a:rPr lang="en-US" sz="2200" b="0" i="0" u="none">
                <a:solidFill>
                  <a:schemeClr val="dk1"/>
                </a:solidFill>
                <a:latin typeface="Arial"/>
                <a:ea typeface="Arial"/>
                <a:cs typeface="Arial"/>
                <a:sym typeface="Arial"/>
              </a:rPr>
              <a:t>. What is the result of the following code?</a:t>
            </a:r>
            <a:endParaRPr/>
          </a:p>
          <a:p>
            <a:pPr marL="7937" marR="0" lvl="0" indent="7937" algn="l" rtl="0">
              <a:lnSpc>
                <a:spcPct val="100000"/>
              </a:lnSpc>
              <a:spcBef>
                <a:spcPts val="160"/>
              </a:spcBef>
              <a:spcAft>
                <a:spcPts val="0"/>
              </a:spcAft>
              <a:buClr>
                <a:srgbClr val="000000"/>
              </a:buClr>
              <a:buSzPts val="800"/>
              <a:buFont typeface="Arial"/>
              <a:buNone/>
            </a:pPr>
            <a:endParaRPr sz="800" b="0" i="0" u="none">
              <a:solidFill>
                <a:schemeClr val="dk1"/>
              </a:solidFill>
              <a:latin typeface="Arial"/>
              <a:ea typeface="Arial"/>
              <a:cs typeface="Arial"/>
              <a:sym typeface="Arial"/>
            </a:endParaRPr>
          </a:p>
          <a:p>
            <a:pPr marL="15875" marR="0" lvl="0" indent="-7937" algn="l" rtl="0">
              <a:lnSpc>
                <a:spcPct val="100000"/>
              </a:lnSpc>
              <a:spcBef>
                <a:spcPts val="320"/>
              </a:spcBef>
              <a:spcAft>
                <a:spcPts val="0"/>
              </a:spcAft>
              <a:buClr>
                <a:srgbClr val="000000"/>
              </a:buClr>
              <a:buSzPts val="200"/>
              <a:buFont typeface="Arial"/>
              <a:buAutoNum type="arabicPlain"/>
            </a:pPr>
            <a:r>
              <a:rPr lang="en-US" sz="1600" b="0" i="0" u="none">
                <a:solidFill>
                  <a:schemeClr val="dk1"/>
                </a:solidFill>
                <a:latin typeface="Courier New"/>
                <a:ea typeface="Courier New"/>
                <a:cs typeface="Courier New"/>
                <a:sym typeface="Courier New"/>
              </a:rPr>
              <a:t>  Account acct1 = new Checking();</a:t>
            </a:r>
            <a:endParaRPr/>
          </a:p>
          <a:p>
            <a:pPr marL="15875" marR="0" lvl="0" indent="-7937" algn="l" rtl="0">
              <a:lnSpc>
                <a:spcPct val="100000"/>
              </a:lnSpc>
              <a:spcBef>
                <a:spcPts val="320"/>
              </a:spcBef>
              <a:spcAft>
                <a:spcPts val="0"/>
              </a:spcAft>
              <a:buClr>
                <a:srgbClr val="000000"/>
              </a:buClr>
              <a:buSzPts val="200"/>
              <a:buFont typeface="Arial"/>
              <a:buAutoNum type="arabicPlain"/>
            </a:pPr>
            <a:r>
              <a:rPr lang="en-US" sz="1600" b="0" i="0" u="none">
                <a:solidFill>
                  <a:schemeClr val="dk1"/>
                </a:solidFill>
                <a:latin typeface="Courier New"/>
                <a:ea typeface="Courier New"/>
                <a:cs typeface="Courier New"/>
                <a:sym typeface="Courier New"/>
              </a:rPr>
              <a:t>  Account acct2 = new Savings();</a:t>
            </a:r>
            <a:endParaRPr/>
          </a:p>
          <a:p>
            <a:pPr marL="15875" marR="0" lvl="0" indent="-7937" algn="l" rtl="0">
              <a:lnSpc>
                <a:spcPct val="100000"/>
              </a:lnSpc>
              <a:spcBef>
                <a:spcPts val="320"/>
              </a:spcBef>
              <a:spcAft>
                <a:spcPts val="0"/>
              </a:spcAft>
              <a:buClr>
                <a:srgbClr val="000000"/>
              </a:buClr>
              <a:buSzPts val="200"/>
              <a:buFont typeface="Arial"/>
              <a:buAutoNum type="arabicPlain"/>
            </a:pPr>
            <a:r>
              <a:rPr lang="en-US" sz="1600" b="0" i="0" u="none">
                <a:solidFill>
                  <a:schemeClr val="dk1"/>
                </a:solidFill>
                <a:latin typeface="Courier New"/>
                <a:ea typeface="Courier New"/>
                <a:cs typeface="Courier New"/>
                <a:sym typeface="Courier New"/>
              </a:rPr>
              <a:t>  Savings acct3 = (Savings)acct1;</a:t>
            </a:r>
            <a:endParaRPr/>
          </a:p>
          <a:p>
            <a:pPr marL="15875" marR="0" lvl="0" indent="4762" algn="l" rtl="0">
              <a:lnSpc>
                <a:spcPct val="100000"/>
              </a:lnSpc>
              <a:spcBef>
                <a:spcPts val="160"/>
              </a:spcBef>
              <a:spcAft>
                <a:spcPts val="0"/>
              </a:spcAft>
              <a:buClr>
                <a:srgbClr val="000000"/>
              </a:buClr>
              <a:buSzPts val="200"/>
              <a:buFont typeface="Arial"/>
              <a:buNone/>
            </a:pPr>
            <a:endParaRPr sz="800" b="0" i="0" u="none">
              <a:solidFill>
                <a:schemeClr val="dk1"/>
              </a:solidFill>
              <a:latin typeface="Arial"/>
              <a:ea typeface="Arial"/>
              <a:cs typeface="Arial"/>
              <a:sym typeface="Arial"/>
            </a:endParaRPr>
          </a:p>
          <a:p>
            <a:pPr marL="566737" marR="0" lvl="1" indent="-449262" algn="l" rtl="0">
              <a:lnSpc>
                <a:spcPct val="100000"/>
              </a:lnSpc>
              <a:spcBef>
                <a:spcPts val="440"/>
              </a:spcBef>
              <a:spcAft>
                <a:spcPts val="0"/>
              </a:spcAft>
              <a:buClr>
                <a:srgbClr val="FF0000"/>
              </a:buClr>
              <a:buSzPts val="2200"/>
              <a:buFont typeface="Arial"/>
              <a:buAutoNum type="alphaLcPeriod"/>
            </a:pPr>
            <a:r>
              <a:rPr lang="en-US" sz="2200" b="0" i="0" u="none" strike="noStrike" cap="none">
                <a:solidFill>
                  <a:schemeClr val="dk1"/>
                </a:solidFill>
                <a:latin typeface="Courier New"/>
                <a:ea typeface="Courier New"/>
                <a:cs typeface="Courier New"/>
                <a:sym typeface="Courier New"/>
              </a:rPr>
              <a:t>acct3</a:t>
            </a:r>
            <a:r>
              <a:rPr lang="en-US" sz="2200" b="0" i="0" u="none" strike="noStrike" cap="none">
                <a:solidFill>
                  <a:schemeClr val="dk1"/>
                </a:solidFill>
                <a:latin typeface="Arial"/>
                <a:ea typeface="Arial"/>
                <a:cs typeface="Arial"/>
                <a:sym typeface="Arial"/>
              </a:rPr>
              <a:t> contains the reference to </a:t>
            </a:r>
            <a:r>
              <a:rPr lang="en-US" sz="2200" b="0" i="0" u="none" strike="noStrike" cap="none">
                <a:solidFill>
                  <a:schemeClr val="dk1"/>
                </a:solidFill>
                <a:latin typeface="Courier New"/>
                <a:ea typeface="Courier New"/>
                <a:cs typeface="Courier New"/>
                <a:sym typeface="Courier New"/>
              </a:rPr>
              <a:t>acct1</a:t>
            </a:r>
            <a:r>
              <a:rPr lang="en-US" sz="2200" b="0" i="0" u="none" strike="noStrike" cap="none">
                <a:solidFill>
                  <a:schemeClr val="dk1"/>
                </a:solidFill>
                <a:latin typeface="Arial"/>
                <a:ea typeface="Arial"/>
                <a:cs typeface="Arial"/>
                <a:sym typeface="Arial"/>
              </a:rPr>
              <a:t>.</a:t>
            </a:r>
            <a:endParaRPr sz="2200" b="0" i="0" u="none" strike="noStrike" cap="none">
              <a:solidFill>
                <a:schemeClr val="dk1"/>
              </a:solidFill>
              <a:latin typeface="Courier New"/>
              <a:ea typeface="Courier New"/>
              <a:cs typeface="Courier New"/>
              <a:sym typeface="Courier New"/>
            </a:endParaRPr>
          </a:p>
          <a:p>
            <a:pPr marL="566737" marR="0" lvl="1" indent="-449262" algn="l" rtl="0">
              <a:lnSpc>
                <a:spcPct val="100000"/>
              </a:lnSpc>
              <a:spcBef>
                <a:spcPts val="440"/>
              </a:spcBef>
              <a:spcAft>
                <a:spcPts val="0"/>
              </a:spcAft>
              <a:buClr>
                <a:srgbClr val="FF0000"/>
              </a:buClr>
              <a:buSzPts val="2200"/>
              <a:buFont typeface="Arial"/>
              <a:buAutoNum type="alphaLcPeriod"/>
            </a:pPr>
            <a:r>
              <a:rPr lang="en-US" sz="2200" b="0" i="0" u="none" strike="noStrike" cap="none">
                <a:solidFill>
                  <a:schemeClr val="dk1"/>
                </a:solidFill>
                <a:latin typeface="Arial"/>
                <a:ea typeface="Arial"/>
                <a:cs typeface="Arial"/>
                <a:sym typeface="Arial"/>
              </a:rPr>
              <a:t>A runtime </a:t>
            </a:r>
            <a:r>
              <a:rPr lang="en-US" sz="2200" b="0" i="0" u="none" strike="noStrike" cap="none">
                <a:solidFill>
                  <a:schemeClr val="dk1"/>
                </a:solidFill>
                <a:latin typeface="Courier New"/>
                <a:ea typeface="Courier New"/>
                <a:cs typeface="Courier New"/>
                <a:sym typeface="Courier New"/>
              </a:rPr>
              <a:t>ClassCastException</a:t>
            </a:r>
            <a:r>
              <a:rPr lang="en-US" sz="2200" b="0" i="0" u="none" strike="noStrike" cap="none">
                <a:solidFill>
                  <a:schemeClr val="dk1"/>
                </a:solidFill>
                <a:latin typeface="Arial"/>
                <a:ea typeface="Arial"/>
                <a:cs typeface="Arial"/>
                <a:sym typeface="Arial"/>
              </a:rPr>
              <a:t> occurs.</a:t>
            </a:r>
            <a:endParaRPr sz="2200" b="0" i="0" u="none" strike="noStrike" cap="none">
              <a:solidFill>
                <a:schemeClr val="dk1"/>
              </a:solidFill>
              <a:latin typeface="Arial"/>
              <a:ea typeface="Arial"/>
              <a:cs typeface="Arial"/>
              <a:sym typeface="Arial"/>
            </a:endParaRPr>
          </a:p>
          <a:p>
            <a:pPr marL="566737" marR="0" lvl="1" indent="-449262"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The compiler complains about line 2.</a:t>
            </a:r>
            <a:endParaRPr/>
          </a:p>
          <a:p>
            <a:pPr marL="566737" marR="0" lvl="1" indent="-449262"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The compiler complains about the cast in line 3.</a:t>
            </a:r>
            <a:endParaRPr/>
          </a:p>
        </p:txBody>
      </p:sp>
      <p:sp>
        <p:nvSpPr>
          <p:cNvPr id="1164" name="Google Shape;1164;p121"/>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125</a:t>
            </a:fld>
            <a:endParaRP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Shape 1168"/>
        <p:cNvGrpSpPr/>
        <p:nvPr/>
      </p:nvGrpSpPr>
      <p:grpSpPr>
        <a:xfrm>
          <a:off x="0" y="0"/>
          <a:ext cx="0" cy="0"/>
          <a:chOff x="0" y="0"/>
          <a:chExt cx="0" cy="0"/>
        </a:xfrm>
      </p:grpSpPr>
      <p:sp>
        <p:nvSpPr>
          <p:cNvPr id="1169" name="Google Shape;1169;p122"/>
          <p:cNvSpPr txBox="1">
            <a:spLocks noGrp="1"/>
          </p:cNvSpPr>
          <p:nvPr>
            <p:ph type="ctrTitle"/>
          </p:nvPr>
        </p:nvSpPr>
        <p:spPr>
          <a:xfrm>
            <a:off x="311708" y="992767"/>
            <a:ext cx="8520600" cy="27369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Abstract  and Nested Classes</a:t>
            </a:r>
            <a:endParaRPr/>
          </a:p>
        </p:txBody>
      </p:sp>
      <p:sp>
        <p:nvSpPr>
          <p:cNvPr id="1170" name="Google Shape;1170;p122"/>
          <p:cNvSpPr txBox="1">
            <a:spLocks noGrp="1"/>
          </p:cNvSpPr>
          <p:nvPr>
            <p:ph type="subTitle" idx="1"/>
          </p:nvPr>
        </p:nvSpPr>
        <p:spPr>
          <a:xfrm>
            <a:off x="927100" y="4419600"/>
            <a:ext cx="7302600" cy="363600"/>
          </a:xfrm>
          <a:prstGeom prst="rect">
            <a:avLst/>
          </a:prstGeom>
          <a:noFill/>
          <a:ln>
            <a:noFill/>
          </a:ln>
        </p:spPr>
        <p:txBody>
          <a:bodyPr spcFirstLastPara="1" wrap="square" lIns="12700" tIns="12700" rIns="12700" bIns="12700" anchor="t" anchorCtr="0">
            <a:noAutofit/>
          </a:bodyPr>
          <a:lstStyle/>
          <a:p>
            <a:pPr marL="7937" marR="0" lvl="0" indent="7938" algn="ctr" rtl="0">
              <a:spcBef>
                <a:spcPts val="0"/>
              </a:spcBef>
              <a:spcAft>
                <a:spcPts val="0"/>
              </a:spcAft>
              <a:buNone/>
            </a:pPr>
            <a:endParaRPr sz="2200" b="0" i="0" u="none" strike="noStrike" cap="none">
              <a:solidFill>
                <a:schemeClr val="dk1"/>
              </a:solidFill>
              <a:latin typeface="Arial"/>
              <a:ea typeface="Arial"/>
              <a:cs typeface="Arial"/>
              <a:sym typeface="Arial"/>
            </a:endParaRPr>
          </a:p>
        </p:txBody>
      </p:sp>
      <p:cxnSp>
        <p:nvCxnSpPr>
          <p:cNvPr id="1171" name="Google Shape;1171;p122"/>
          <p:cNvCxnSpPr/>
          <p:nvPr/>
        </p:nvCxnSpPr>
        <p:spPr>
          <a:xfrm>
            <a:off x="1828800" y="4495800"/>
            <a:ext cx="990600" cy="0"/>
          </a:xfrm>
          <a:prstGeom prst="straightConnector1">
            <a:avLst/>
          </a:prstGeom>
          <a:noFill/>
          <a:ln>
            <a:noFill/>
          </a:ln>
        </p:spPr>
      </p:cxn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Shape 1176"/>
        <p:cNvGrpSpPr/>
        <p:nvPr/>
      </p:nvGrpSpPr>
      <p:grpSpPr>
        <a:xfrm>
          <a:off x="0" y="0"/>
          <a:ext cx="0" cy="0"/>
          <a:chOff x="0" y="0"/>
          <a:chExt cx="0" cy="0"/>
        </a:xfrm>
      </p:grpSpPr>
      <p:pic>
        <p:nvPicPr>
          <p:cNvPr id="1177" name="Google Shape;1177;p123" descr="Duke-with-Dart.gif"/>
          <p:cNvPicPr preferRelativeResize="0"/>
          <p:nvPr/>
        </p:nvPicPr>
        <p:blipFill rotWithShape="1">
          <a:blip r:embed="rId3">
            <a:alphaModFix/>
          </a:blip>
          <a:srcRect/>
          <a:stretch/>
        </p:blipFill>
        <p:spPr>
          <a:xfrm>
            <a:off x="4876800" y="4876800"/>
            <a:ext cx="3829050" cy="1355725"/>
          </a:xfrm>
          <a:prstGeom prst="rect">
            <a:avLst/>
          </a:prstGeom>
          <a:noFill/>
          <a:ln>
            <a:noFill/>
          </a:ln>
        </p:spPr>
      </p:pic>
      <p:sp>
        <p:nvSpPr>
          <p:cNvPr id="1178" name="Google Shape;1178;p123"/>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Objectives</a:t>
            </a:r>
            <a:endParaRPr/>
          </a:p>
        </p:txBody>
      </p:sp>
      <p:sp>
        <p:nvSpPr>
          <p:cNvPr id="1179" name="Google Shape;1179;p123"/>
          <p:cNvSpPr txBox="1">
            <a:spLocks noGrp="1"/>
          </p:cNvSpPr>
          <p:nvPr>
            <p:ph type="body" idx="1"/>
          </p:nvPr>
        </p:nvSpPr>
        <p:spPr>
          <a:xfrm>
            <a:off x="609600" y="1447800"/>
            <a:ext cx="7918500" cy="26670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200"/>
              <a:buFont typeface="Arial"/>
              <a:buNone/>
            </a:pPr>
            <a:r>
              <a:rPr lang="en-US" sz="2200" b="0" i="0" u="none" strike="noStrike" cap="none">
                <a:solidFill>
                  <a:schemeClr val="dk1"/>
                </a:solidFill>
                <a:latin typeface="Arial"/>
                <a:ea typeface="Arial"/>
                <a:cs typeface="Arial"/>
                <a:sym typeface="Arial"/>
              </a:rPr>
              <a:t>After completing this lesson, you should be able to do the following:</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Design general-purpose base classes by using abstract classes</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Construct abstract Java classes and subclasses</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Apply the </a:t>
            </a:r>
            <a:r>
              <a:rPr lang="en-US" sz="2200" b="0" i="0" u="none" strike="noStrike" cap="none">
                <a:solidFill>
                  <a:schemeClr val="dk1"/>
                </a:solidFill>
                <a:latin typeface="Courier New"/>
                <a:ea typeface="Courier New"/>
                <a:cs typeface="Courier New"/>
                <a:sym typeface="Courier New"/>
              </a:rPr>
              <a:t>final </a:t>
            </a:r>
            <a:r>
              <a:rPr lang="en-US" sz="2200" b="0" i="0" u="none" strike="noStrike" cap="none">
                <a:solidFill>
                  <a:schemeClr val="dk1"/>
                </a:solidFill>
                <a:latin typeface="Arial"/>
                <a:ea typeface="Arial"/>
                <a:cs typeface="Arial"/>
                <a:sym typeface="Arial"/>
              </a:rPr>
              <a:t>keyword in Java</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Distinguish between top-level and nested classes</a:t>
            </a:r>
            <a:endParaRPr/>
          </a:p>
        </p:txBody>
      </p:sp>
      <p:sp>
        <p:nvSpPr>
          <p:cNvPr id="1180" name="Google Shape;1180;p123"/>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127</a:t>
            </a:fld>
            <a:endParaRP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Shape 1185"/>
        <p:cNvGrpSpPr/>
        <p:nvPr/>
      </p:nvGrpSpPr>
      <p:grpSpPr>
        <a:xfrm>
          <a:off x="0" y="0"/>
          <a:ext cx="0" cy="0"/>
          <a:chOff x="0" y="0"/>
          <a:chExt cx="0" cy="0"/>
        </a:xfrm>
      </p:grpSpPr>
      <p:sp>
        <p:nvSpPr>
          <p:cNvPr id="1186" name="Google Shape;1186;p124"/>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Modeling Business Problems with Classes</a:t>
            </a:r>
            <a:endParaRPr/>
          </a:p>
        </p:txBody>
      </p:sp>
      <p:sp>
        <p:nvSpPr>
          <p:cNvPr id="1187" name="Google Shape;1187;p124"/>
          <p:cNvSpPr txBox="1">
            <a:spLocks noGrp="1"/>
          </p:cNvSpPr>
          <p:nvPr>
            <p:ph type="body" idx="1"/>
          </p:nvPr>
        </p:nvSpPr>
        <p:spPr>
          <a:xfrm>
            <a:off x="609600" y="1447800"/>
            <a:ext cx="7918500" cy="25305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200"/>
              <a:buFont typeface="Arial"/>
              <a:buNone/>
            </a:pPr>
            <a:r>
              <a:rPr lang="en-US" sz="2200" b="0" i="0" u="none" strike="noStrike" cap="none">
                <a:solidFill>
                  <a:schemeClr val="dk1"/>
                </a:solidFill>
                <a:latin typeface="Arial"/>
                <a:ea typeface="Arial"/>
                <a:cs typeface="Arial"/>
                <a:sym typeface="Arial"/>
              </a:rPr>
              <a:t>Inheritance (or subclassing) is an essential feature of the Java programming language. Inheritance provides code reuse through:</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1" i="0" u="none" strike="noStrike" cap="none">
                <a:solidFill>
                  <a:schemeClr val="dk1"/>
                </a:solidFill>
                <a:latin typeface="Arial"/>
                <a:ea typeface="Arial"/>
                <a:cs typeface="Arial"/>
                <a:sym typeface="Arial"/>
              </a:rPr>
              <a:t>Method inheritance: </a:t>
            </a:r>
            <a:r>
              <a:rPr lang="en-US" sz="2200" b="0" i="0" u="none" strike="noStrike" cap="none">
                <a:solidFill>
                  <a:schemeClr val="dk1"/>
                </a:solidFill>
                <a:latin typeface="Arial"/>
                <a:ea typeface="Arial"/>
                <a:cs typeface="Arial"/>
                <a:sym typeface="Arial"/>
              </a:rPr>
              <a:t>Subclasses avoid code duplication by inheriting method implementations.</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1" i="0" u="none" strike="noStrike" cap="none">
                <a:solidFill>
                  <a:schemeClr val="dk1"/>
                </a:solidFill>
                <a:latin typeface="Arial"/>
                <a:ea typeface="Arial"/>
                <a:cs typeface="Arial"/>
                <a:sym typeface="Arial"/>
              </a:rPr>
              <a:t>Generalization: </a:t>
            </a:r>
            <a:r>
              <a:rPr lang="en-US" sz="2200" b="0" i="0" u="none" strike="noStrike" cap="none">
                <a:solidFill>
                  <a:schemeClr val="dk1"/>
                </a:solidFill>
                <a:latin typeface="Arial"/>
                <a:ea typeface="Arial"/>
                <a:cs typeface="Arial"/>
                <a:sym typeface="Arial"/>
              </a:rPr>
              <a:t>Code that is designed to rely on the most generic type possible is easier to maintain.</a:t>
            </a:r>
            <a:endParaRPr/>
          </a:p>
        </p:txBody>
      </p:sp>
      <p:sp>
        <p:nvSpPr>
          <p:cNvPr id="1188" name="Google Shape;1188;p124"/>
          <p:cNvSpPr txBox="1"/>
          <p:nvPr/>
        </p:nvSpPr>
        <p:spPr>
          <a:xfrm>
            <a:off x="6477000" y="4114800"/>
            <a:ext cx="1479600" cy="10335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800"/>
              <a:buFont typeface="Arial"/>
              <a:buNone/>
            </a:pPr>
            <a:r>
              <a:rPr lang="en-US" sz="1800" b="1" i="0" u="none" strike="noStrike" cap="none">
                <a:solidFill>
                  <a:schemeClr val="dk1"/>
                </a:solidFill>
                <a:latin typeface="Arial"/>
                <a:ea typeface="Arial"/>
                <a:cs typeface="Arial"/>
                <a:sym typeface="Arial"/>
              </a:rPr>
              <a:t>Class </a:t>
            </a:r>
            <a:endParaRPr/>
          </a:p>
          <a:p>
            <a:pPr marL="0" marR="0" lvl="0" indent="0" algn="ctr" rtl="0">
              <a:lnSpc>
                <a:spcPct val="100000"/>
              </a:lnSpc>
              <a:spcBef>
                <a:spcPts val="360"/>
              </a:spcBef>
              <a:spcAft>
                <a:spcPts val="0"/>
              </a:spcAft>
              <a:buClr>
                <a:schemeClr val="dk1"/>
              </a:buClr>
              <a:buSzPts val="1800"/>
              <a:buFont typeface="Arial"/>
              <a:buNone/>
            </a:pPr>
            <a:r>
              <a:rPr lang="en-US" sz="1800" b="1" i="0" u="none" strike="noStrike" cap="none">
                <a:solidFill>
                  <a:schemeClr val="dk1"/>
                </a:solidFill>
                <a:latin typeface="Arial"/>
                <a:ea typeface="Arial"/>
                <a:cs typeface="Arial"/>
                <a:sym typeface="Arial"/>
              </a:rPr>
              <a:t>Inheritance </a:t>
            </a:r>
            <a:endParaRPr/>
          </a:p>
          <a:p>
            <a:pPr marL="0" marR="0" lvl="0" indent="0" algn="ctr" rtl="0">
              <a:lnSpc>
                <a:spcPct val="100000"/>
              </a:lnSpc>
              <a:spcBef>
                <a:spcPts val="360"/>
              </a:spcBef>
              <a:spcAft>
                <a:spcPts val="0"/>
              </a:spcAft>
              <a:buClr>
                <a:schemeClr val="dk1"/>
              </a:buClr>
              <a:buSzPts val="1800"/>
              <a:buFont typeface="Arial"/>
              <a:buNone/>
            </a:pPr>
            <a:r>
              <a:rPr lang="en-US" sz="1800" b="1" i="0" u="none" strike="noStrike" cap="none">
                <a:solidFill>
                  <a:schemeClr val="dk1"/>
                </a:solidFill>
                <a:latin typeface="Arial"/>
                <a:ea typeface="Arial"/>
                <a:cs typeface="Arial"/>
                <a:sym typeface="Arial"/>
              </a:rPr>
              <a:t>Diagram</a:t>
            </a:r>
            <a:endParaRPr/>
          </a:p>
        </p:txBody>
      </p:sp>
      <p:sp>
        <p:nvSpPr>
          <p:cNvPr id="1189" name="Google Shape;1189;p124"/>
          <p:cNvSpPr txBox="1"/>
          <p:nvPr/>
        </p:nvSpPr>
        <p:spPr>
          <a:xfrm>
            <a:off x="2133600" y="4343400"/>
            <a:ext cx="838200" cy="381000"/>
          </a:xfrm>
          <a:prstGeom prst="rect">
            <a:avLst/>
          </a:prstGeom>
          <a:no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800"/>
              <a:buFont typeface="Arial"/>
              <a:buNone/>
            </a:pPr>
            <a:r>
              <a:rPr lang="en-US" sz="1800" b="0" i="0" u="none" strike="noStrike" cap="none">
                <a:solidFill>
                  <a:schemeClr val="dk1"/>
                </a:solidFill>
                <a:latin typeface="Arial"/>
                <a:ea typeface="Arial"/>
                <a:cs typeface="Arial"/>
                <a:sym typeface="Arial"/>
              </a:rPr>
              <a:t>Caller</a:t>
            </a:r>
            <a:endParaRPr/>
          </a:p>
        </p:txBody>
      </p:sp>
      <p:sp>
        <p:nvSpPr>
          <p:cNvPr id="1190" name="Google Shape;1190;p124"/>
          <p:cNvSpPr txBox="1"/>
          <p:nvPr/>
        </p:nvSpPr>
        <p:spPr>
          <a:xfrm>
            <a:off x="3733800" y="4114800"/>
            <a:ext cx="2133600" cy="457200"/>
          </a:xfrm>
          <a:prstGeom prst="rect">
            <a:avLst/>
          </a:prstGeom>
          <a:no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800"/>
              <a:buFont typeface="Arial"/>
              <a:buNone/>
            </a:pPr>
            <a:r>
              <a:rPr lang="en-US" sz="1800" b="0" i="0" u="none" strike="noStrike" cap="none">
                <a:solidFill>
                  <a:schemeClr val="dk1"/>
                </a:solidFill>
                <a:latin typeface="Arial"/>
                <a:ea typeface="Arial"/>
                <a:cs typeface="Arial"/>
                <a:sym typeface="Arial"/>
              </a:rPr>
              <a:t>Electronic Device</a:t>
            </a:r>
            <a:endParaRPr/>
          </a:p>
        </p:txBody>
      </p:sp>
      <p:sp>
        <p:nvSpPr>
          <p:cNvPr id="1191" name="Google Shape;1191;p124"/>
          <p:cNvSpPr txBox="1"/>
          <p:nvPr/>
        </p:nvSpPr>
        <p:spPr>
          <a:xfrm>
            <a:off x="3733800" y="4572000"/>
            <a:ext cx="2133600" cy="762000"/>
          </a:xfrm>
          <a:prstGeom prst="rect">
            <a:avLst/>
          </a:prstGeom>
          <a:no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Arial"/>
              <a:buNone/>
            </a:pPr>
            <a:r>
              <a:rPr lang="en-US" sz="1600" b="0" i="0" u="none" strike="noStrike" cap="none">
                <a:solidFill>
                  <a:schemeClr val="dk1"/>
                </a:solidFill>
                <a:latin typeface="Arial"/>
                <a:ea typeface="Arial"/>
                <a:cs typeface="Arial"/>
                <a:sym typeface="Arial"/>
              </a:rPr>
              <a:t>Public void turnOn()</a:t>
            </a:r>
            <a:endParaRPr/>
          </a:p>
          <a:p>
            <a:pPr marL="0" marR="0" lvl="0" indent="0" algn="ctr" rtl="0">
              <a:lnSpc>
                <a:spcPct val="100000"/>
              </a:lnSpc>
              <a:spcBef>
                <a:spcPts val="320"/>
              </a:spcBef>
              <a:spcAft>
                <a:spcPts val="0"/>
              </a:spcAft>
              <a:buClr>
                <a:schemeClr val="dk1"/>
              </a:buClr>
              <a:buSzPts val="1600"/>
              <a:buFont typeface="Arial"/>
              <a:buNone/>
            </a:pPr>
            <a:r>
              <a:rPr lang="en-US" sz="1600" b="0" i="0" u="none" strike="noStrike" cap="none">
                <a:solidFill>
                  <a:schemeClr val="dk1"/>
                </a:solidFill>
                <a:latin typeface="Arial"/>
                <a:ea typeface="Arial"/>
                <a:cs typeface="Arial"/>
                <a:sym typeface="Arial"/>
              </a:rPr>
              <a:t>Public void turnOff()</a:t>
            </a:r>
            <a:endParaRPr/>
          </a:p>
        </p:txBody>
      </p:sp>
      <p:sp>
        <p:nvSpPr>
          <p:cNvPr id="1192" name="Google Shape;1192;p124"/>
          <p:cNvSpPr txBox="1"/>
          <p:nvPr/>
        </p:nvSpPr>
        <p:spPr>
          <a:xfrm>
            <a:off x="2895600" y="5791200"/>
            <a:ext cx="1524000" cy="381000"/>
          </a:xfrm>
          <a:prstGeom prst="rect">
            <a:avLst/>
          </a:prstGeom>
          <a:no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Arial"/>
              <a:buNone/>
            </a:pPr>
            <a:r>
              <a:rPr lang="en-US" sz="1600" b="0" i="0" u="none" strike="noStrike" cap="none">
                <a:solidFill>
                  <a:schemeClr val="dk1"/>
                </a:solidFill>
                <a:latin typeface="Arial"/>
                <a:ea typeface="Arial"/>
                <a:cs typeface="Arial"/>
                <a:sym typeface="Arial"/>
              </a:rPr>
              <a:t>Mobile Phone</a:t>
            </a:r>
            <a:endParaRPr/>
          </a:p>
        </p:txBody>
      </p:sp>
      <p:sp>
        <p:nvSpPr>
          <p:cNvPr id="1193" name="Google Shape;1193;p124"/>
          <p:cNvSpPr txBox="1"/>
          <p:nvPr/>
        </p:nvSpPr>
        <p:spPr>
          <a:xfrm>
            <a:off x="5105400" y="5791200"/>
            <a:ext cx="1524000" cy="381000"/>
          </a:xfrm>
          <a:prstGeom prst="rect">
            <a:avLst/>
          </a:prstGeom>
          <a:no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Arial"/>
              <a:buNone/>
            </a:pPr>
            <a:r>
              <a:rPr lang="en-US" sz="1600" b="0" i="0" u="none" strike="noStrike" cap="none">
                <a:solidFill>
                  <a:schemeClr val="dk1"/>
                </a:solidFill>
                <a:latin typeface="Arial"/>
                <a:ea typeface="Arial"/>
                <a:cs typeface="Arial"/>
                <a:sym typeface="Arial"/>
              </a:rPr>
              <a:t>Television</a:t>
            </a:r>
            <a:endParaRPr/>
          </a:p>
        </p:txBody>
      </p:sp>
      <p:cxnSp>
        <p:nvCxnSpPr>
          <p:cNvPr id="1194" name="Google Shape;1194;p124"/>
          <p:cNvCxnSpPr/>
          <p:nvPr/>
        </p:nvCxnSpPr>
        <p:spPr>
          <a:xfrm rot="10800000">
            <a:off x="4038600" y="5334000"/>
            <a:ext cx="0" cy="457200"/>
          </a:xfrm>
          <a:prstGeom prst="straightConnector1">
            <a:avLst/>
          </a:prstGeom>
          <a:noFill/>
          <a:ln w="28575" cap="flat" cmpd="sng">
            <a:solidFill>
              <a:schemeClr val="dk1"/>
            </a:solidFill>
            <a:prstDash val="solid"/>
            <a:miter lim="800000"/>
            <a:headEnd type="none" w="med" len="med"/>
            <a:tailEnd type="triangle" w="med" len="med"/>
          </a:ln>
        </p:spPr>
      </p:cxnSp>
      <p:cxnSp>
        <p:nvCxnSpPr>
          <p:cNvPr id="1195" name="Google Shape;1195;p124"/>
          <p:cNvCxnSpPr/>
          <p:nvPr/>
        </p:nvCxnSpPr>
        <p:spPr>
          <a:xfrm rot="10800000">
            <a:off x="5486400" y="5334000"/>
            <a:ext cx="0" cy="457200"/>
          </a:xfrm>
          <a:prstGeom prst="straightConnector1">
            <a:avLst/>
          </a:prstGeom>
          <a:noFill/>
          <a:ln w="28575" cap="flat" cmpd="sng">
            <a:solidFill>
              <a:schemeClr val="dk1"/>
            </a:solidFill>
            <a:prstDash val="solid"/>
            <a:miter lim="800000"/>
            <a:headEnd type="none" w="med" len="med"/>
            <a:tailEnd type="triangle" w="med" len="med"/>
          </a:ln>
        </p:spPr>
      </p:cxnSp>
      <p:cxnSp>
        <p:nvCxnSpPr>
          <p:cNvPr id="1196" name="Google Shape;1196;p124"/>
          <p:cNvCxnSpPr/>
          <p:nvPr/>
        </p:nvCxnSpPr>
        <p:spPr>
          <a:xfrm>
            <a:off x="2971800" y="4572000"/>
            <a:ext cx="762000" cy="0"/>
          </a:xfrm>
          <a:prstGeom prst="straightConnector1">
            <a:avLst/>
          </a:prstGeom>
          <a:noFill/>
          <a:ln w="28575" cap="flat" cmpd="sng">
            <a:solidFill>
              <a:schemeClr val="dk1"/>
            </a:solidFill>
            <a:prstDash val="solid"/>
            <a:miter lim="800000"/>
            <a:headEnd type="none" w="med" len="med"/>
            <a:tailEnd type="triangle" w="med" len="med"/>
          </a:ln>
        </p:spPr>
      </p:cxnSp>
      <p:sp>
        <p:nvSpPr>
          <p:cNvPr id="1197" name="Google Shape;1197;p124"/>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128</a:t>
            </a:fld>
            <a:endParaRP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Shape 1202"/>
        <p:cNvGrpSpPr/>
        <p:nvPr/>
      </p:nvGrpSpPr>
      <p:grpSpPr>
        <a:xfrm>
          <a:off x="0" y="0"/>
          <a:ext cx="0" cy="0"/>
          <a:chOff x="0" y="0"/>
          <a:chExt cx="0" cy="0"/>
        </a:xfrm>
      </p:grpSpPr>
      <p:sp>
        <p:nvSpPr>
          <p:cNvPr id="1203" name="Google Shape;1203;p125"/>
          <p:cNvSpPr txBox="1"/>
          <p:nvPr/>
        </p:nvSpPr>
        <p:spPr>
          <a:xfrm>
            <a:off x="609600" y="2667000"/>
            <a:ext cx="7924800" cy="730200"/>
          </a:xfrm>
          <a:prstGeom prst="rect">
            <a:avLst/>
          </a:prstGeom>
          <a:solidFill>
            <a:srgbClr val="DDDDDD"/>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1204" name="Google Shape;1204;p125"/>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Enabling Generalization</a:t>
            </a:r>
            <a:endParaRPr/>
          </a:p>
        </p:txBody>
      </p:sp>
      <p:sp>
        <p:nvSpPr>
          <p:cNvPr id="1205" name="Google Shape;1205;p125"/>
          <p:cNvSpPr txBox="1">
            <a:spLocks noGrp="1"/>
          </p:cNvSpPr>
          <p:nvPr>
            <p:ph type="body" idx="1"/>
          </p:nvPr>
        </p:nvSpPr>
        <p:spPr>
          <a:xfrm>
            <a:off x="609600" y="1447800"/>
            <a:ext cx="7918500" cy="17511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200"/>
              <a:buFont typeface="Arial"/>
              <a:buNone/>
            </a:pPr>
            <a:r>
              <a:rPr lang="en-US" sz="2200" b="0" i="0" u="none" strike="noStrike" cap="none">
                <a:solidFill>
                  <a:schemeClr val="dk1"/>
                </a:solidFill>
                <a:latin typeface="Arial"/>
                <a:ea typeface="Arial"/>
                <a:cs typeface="Arial"/>
                <a:sym typeface="Arial"/>
              </a:rPr>
              <a:t>Coding to a common base type allows for the introduction of new subclasses with little or no modification of any code that depends on the more generic base type.</a:t>
            </a:r>
            <a:endParaRPr/>
          </a:p>
          <a:p>
            <a:pPr marL="574675" marR="0" lvl="1" indent="-460375" algn="l" rtl="0">
              <a:lnSpc>
                <a:spcPct val="100000"/>
              </a:lnSpc>
              <a:spcBef>
                <a:spcPts val="280"/>
              </a:spcBef>
              <a:spcAft>
                <a:spcPts val="0"/>
              </a:spcAft>
              <a:buClr>
                <a:srgbClr val="FF0000"/>
              </a:buClr>
              <a:buSzPts val="1400"/>
              <a:buFont typeface="Arial"/>
              <a:buNone/>
            </a:pPr>
            <a:endParaRPr sz="1400" b="1" i="0" u="none" strike="noStrike" cap="none">
              <a:solidFill>
                <a:schemeClr val="dk1"/>
              </a:solidFill>
              <a:latin typeface="Courier New"/>
              <a:ea typeface="Courier New"/>
              <a:cs typeface="Courier New"/>
              <a:sym typeface="Courier New"/>
            </a:endParaRPr>
          </a:p>
          <a:p>
            <a:pPr marL="574675" marR="0" lvl="1" indent="-460375" algn="l" rtl="0">
              <a:lnSpc>
                <a:spcPct val="100000"/>
              </a:lnSpc>
              <a:spcBef>
                <a:spcPts val="320"/>
              </a:spcBef>
              <a:spcAft>
                <a:spcPts val="0"/>
              </a:spcAft>
              <a:buClr>
                <a:srgbClr val="FF0000"/>
              </a:buClr>
              <a:buSzPts val="1600"/>
              <a:buFont typeface="Arial"/>
              <a:buNone/>
            </a:pPr>
            <a:r>
              <a:rPr lang="en-US" sz="1600" b="1" i="0" u="none" strike="noStrike" cap="none">
                <a:solidFill>
                  <a:schemeClr val="dk1"/>
                </a:solidFill>
                <a:latin typeface="Courier New"/>
                <a:ea typeface="Courier New"/>
                <a:cs typeface="Courier New"/>
                <a:sym typeface="Courier New"/>
              </a:rPr>
              <a:t>ElectronicDevice dev = new Television();</a:t>
            </a:r>
            <a:endParaRPr/>
          </a:p>
          <a:p>
            <a:pPr marL="574675" marR="0" lvl="1" indent="-460375" algn="l" rtl="0">
              <a:lnSpc>
                <a:spcPct val="100000"/>
              </a:lnSpc>
              <a:spcBef>
                <a:spcPts val="320"/>
              </a:spcBef>
              <a:spcAft>
                <a:spcPts val="0"/>
              </a:spcAft>
              <a:buClr>
                <a:srgbClr val="FF0000"/>
              </a:buClr>
              <a:buSzPts val="1600"/>
              <a:buFont typeface="Arial"/>
              <a:buNone/>
            </a:pPr>
            <a:r>
              <a:rPr lang="en-US" sz="1600" b="1" i="0" u="none" strike="noStrike" cap="none">
                <a:solidFill>
                  <a:schemeClr val="dk1"/>
                </a:solidFill>
                <a:latin typeface="Courier New"/>
                <a:ea typeface="Courier New"/>
                <a:cs typeface="Courier New"/>
                <a:sym typeface="Courier New"/>
              </a:rPr>
              <a:t>dev.turnOn(); // all ElectronicDevices can be turned on</a:t>
            </a:r>
            <a:endParaRPr/>
          </a:p>
          <a:p>
            <a:pPr marL="574675" marR="0" lvl="1" indent="-460375" algn="l" rtl="0">
              <a:lnSpc>
                <a:spcPct val="100000"/>
              </a:lnSpc>
              <a:spcBef>
                <a:spcPts val="280"/>
              </a:spcBef>
              <a:spcAft>
                <a:spcPts val="0"/>
              </a:spcAft>
              <a:buClr>
                <a:srgbClr val="FF0000"/>
              </a:buClr>
              <a:buSzPts val="1400"/>
              <a:buFont typeface="Arial"/>
              <a:buNone/>
            </a:pPr>
            <a:endParaRPr sz="1400" b="1" i="0" u="none" strike="noStrike" cap="none">
              <a:solidFill>
                <a:schemeClr val="dk1"/>
              </a:solidFill>
              <a:latin typeface="Courier New"/>
              <a:ea typeface="Courier New"/>
              <a:cs typeface="Courier New"/>
              <a:sym typeface="Courier New"/>
            </a:endParaRPr>
          </a:p>
          <a:p>
            <a:pPr marL="574675" marR="0" lvl="1" indent="-460375" algn="l" rtl="0">
              <a:lnSpc>
                <a:spcPct val="100000"/>
              </a:lnSpc>
              <a:spcBef>
                <a:spcPts val="440"/>
              </a:spcBef>
              <a:spcAft>
                <a:spcPts val="0"/>
              </a:spcAft>
              <a:buClr>
                <a:srgbClr val="FF0000"/>
              </a:buClr>
              <a:buSzPts val="2200"/>
              <a:buFont typeface="Arial"/>
              <a:buNone/>
            </a:pPr>
            <a:r>
              <a:rPr lang="en-US" sz="2200" b="0" i="0" u="none" strike="noStrike" cap="none">
                <a:solidFill>
                  <a:schemeClr val="dk1"/>
                </a:solidFill>
                <a:latin typeface="Arial"/>
                <a:ea typeface="Arial"/>
                <a:cs typeface="Arial"/>
                <a:sym typeface="Arial"/>
              </a:rPr>
              <a:t>Always use the most generic reference type possible.</a:t>
            </a:r>
            <a:endParaRPr/>
          </a:p>
        </p:txBody>
      </p:sp>
      <p:sp>
        <p:nvSpPr>
          <p:cNvPr id="1206" name="Google Shape;1206;p125"/>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129</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4"/>
          <p:cNvSpPr>
            <a:spLocks noGrp="1" noChangeArrowheads="1"/>
          </p:cNvSpPr>
          <p:nvPr>
            <p:ph type="title"/>
          </p:nvPr>
        </p:nvSpPr>
        <p:spPr/>
        <p:txBody>
          <a:bodyPr/>
          <a:lstStyle/>
          <a:p>
            <a:pPr eaLnBrk="1" hangingPunct="1"/>
            <a:r>
              <a:rPr lang="en-US" altLang=""/>
              <a:t>Java in Server Environments</a:t>
            </a:r>
          </a:p>
        </p:txBody>
      </p:sp>
      <p:sp>
        <p:nvSpPr>
          <p:cNvPr id="15363" name="Content Placeholder 6"/>
          <p:cNvSpPr>
            <a:spLocks noGrp="1"/>
          </p:cNvSpPr>
          <p:nvPr>
            <p:ph idx="4294967295"/>
          </p:nvPr>
        </p:nvSpPr>
        <p:spPr>
          <a:xfrm>
            <a:off x="4959350" y="1447800"/>
            <a:ext cx="4184650" cy="3287713"/>
          </a:xfrm>
        </p:spPr>
        <p:txBody>
          <a:bodyPr/>
          <a:lstStyle/>
          <a:p>
            <a:pPr marL="0" indent="0" eaLnBrk="1" hangingPunct="1"/>
            <a:r>
              <a:rPr lang="en-US" altLang=""/>
              <a:t>Java is common in enterprise environments:</a:t>
            </a:r>
          </a:p>
          <a:p>
            <a:pPr lvl="1" eaLnBrk="1" hangingPunct="1"/>
            <a:r>
              <a:rPr lang="en-US" altLang=""/>
              <a:t>Oracle Fusion Middleware</a:t>
            </a:r>
          </a:p>
          <a:p>
            <a:pPr lvl="2" eaLnBrk="1" hangingPunct="1"/>
            <a:r>
              <a:rPr lang="en-US" altLang=""/>
              <a:t>Java application servers</a:t>
            </a:r>
          </a:p>
          <a:p>
            <a:pPr lvl="3" eaLnBrk="1" hangingPunct="1"/>
            <a:r>
              <a:rPr lang="en-US" altLang=""/>
              <a:t>GlassFish</a:t>
            </a:r>
          </a:p>
          <a:p>
            <a:pPr lvl="3" eaLnBrk="1" hangingPunct="1"/>
            <a:r>
              <a:rPr lang="en-US" altLang=""/>
              <a:t>WebLogic</a:t>
            </a:r>
          </a:p>
          <a:p>
            <a:pPr lvl="1" eaLnBrk="1" hangingPunct="1"/>
            <a:r>
              <a:rPr lang="en-US" altLang=""/>
              <a:t>Database servers</a:t>
            </a:r>
          </a:p>
          <a:p>
            <a:pPr lvl="2" eaLnBrk="1" hangingPunct="1"/>
            <a:r>
              <a:rPr lang="en-US" altLang=""/>
              <a:t>MySQL</a:t>
            </a:r>
          </a:p>
          <a:p>
            <a:pPr lvl="2" eaLnBrk="1" hangingPunct="1"/>
            <a:r>
              <a:rPr lang="en-US" altLang=""/>
              <a:t>Oracle Database</a:t>
            </a:r>
          </a:p>
        </p:txBody>
      </p:sp>
      <p:pic>
        <p:nvPicPr>
          <p:cNvPr id="15364" name="Picture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 y="1263650"/>
            <a:ext cx="3073400" cy="476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2" name="Rectangle 1"/>
          <p:cNvSpPr/>
          <p:nvPr/>
        </p:nvSpPr>
        <p:spPr>
          <a:xfrm>
            <a:off x="8586521" y="6361212"/>
            <a:ext cx="383438" cy="307777"/>
          </a:xfrm>
          <a:prstGeom prst="rect">
            <a:avLst/>
          </a:prstGeom>
        </p:spPr>
        <p:txBody>
          <a:bodyPr wrap="none">
            <a:spAutoFit/>
          </a:bodyPr>
          <a:lstStyle/>
          <a:p>
            <a:r>
              <a:rPr lang="en-US" dirty="0" smtClean="0"/>
              <a:t>13</a:t>
            </a:r>
            <a:endParaRPr lang="en-US" dirty="0"/>
          </a:p>
        </p:txBody>
      </p:sp>
    </p:spTree>
    <p:custDataLst>
      <p:tags r:id="rId1"/>
    </p:custDataLst>
    <p:extLst>
      <p:ext uri="{BB962C8B-B14F-4D97-AF65-F5344CB8AC3E}">
        <p14:creationId xmlns:p14="http://schemas.microsoft.com/office/powerpoint/2010/main" val="477917352"/>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Shape 1211"/>
        <p:cNvGrpSpPr/>
        <p:nvPr/>
      </p:nvGrpSpPr>
      <p:grpSpPr>
        <a:xfrm>
          <a:off x="0" y="0"/>
          <a:ext cx="0" cy="0"/>
          <a:chOff x="0" y="0"/>
          <a:chExt cx="0" cy="0"/>
        </a:xfrm>
      </p:grpSpPr>
      <p:sp>
        <p:nvSpPr>
          <p:cNvPr id="1212" name="Google Shape;1212;p126"/>
          <p:cNvSpPr txBox="1"/>
          <p:nvPr/>
        </p:nvSpPr>
        <p:spPr>
          <a:xfrm>
            <a:off x="603300" y="2256790"/>
            <a:ext cx="7924800" cy="3702000"/>
          </a:xfrm>
          <a:prstGeom prst="rect">
            <a:avLst/>
          </a:prstGeom>
          <a:solidFill>
            <a:srgbClr val="DDDDDD"/>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1213" name="Google Shape;1213;p126"/>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Identifying the Need for Abstract Classes</a:t>
            </a:r>
            <a:endParaRPr/>
          </a:p>
        </p:txBody>
      </p:sp>
      <p:sp>
        <p:nvSpPr>
          <p:cNvPr id="1214" name="Google Shape;1214;p126"/>
          <p:cNvSpPr txBox="1">
            <a:spLocks noGrp="1"/>
          </p:cNvSpPr>
          <p:nvPr>
            <p:ph type="body" idx="1"/>
          </p:nvPr>
        </p:nvSpPr>
        <p:spPr>
          <a:xfrm>
            <a:off x="609600" y="1295400"/>
            <a:ext cx="7918500" cy="18051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200"/>
              <a:buFont typeface="Arial"/>
              <a:buNone/>
            </a:pPr>
            <a:r>
              <a:rPr lang="en-US" sz="2200" b="0" i="0" u="none" strike="noStrike" cap="none" dirty="0">
                <a:solidFill>
                  <a:schemeClr val="dk1"/>
                </a:solidFill>
                <a:latin typeface="Arial"/>
                <a:ea typeface="Arial"/>
                <a:cs typeface="Arial"/>
                <a:sym typeface="Arial"/>
              </a:rPr>
              <a:t>Subclasses may not need to inherit a method implementation if the method is specialized.</a:t>
            </a:r>
            <a:endParaRPr dirty="0"/>
          </a:p>
          <a:p>
            <a:pPr marL="574675" marR="0" lvl="1" indent="-460375" algn="l" rtl="0">
              <a:lnSpc>
                <a:spcPct val="100000"/>
              </a:lnSpc>
              <a:spcBef>
                <a:spcPts val="280"/>
              </a:spcBef>
              <a:spcAft>
                <a:spcPts val="0"/>
              </a:spcAft>
              <a:buClr>
                <a:srgbClr val="FF0000"/>
              </a:buClr>
              <a:buSzPts val="1400"/>
              <a:buFont typeface="Arial"/>
              <a:buNone/>
            </a:pPr>
            <a:endParaRPr sz="1400" b="1" i="0" u="none" strike="noStrike" cap="none" dirty="0">
              <a:solidFill>
                <a:schemeClr val="dk1"/>
              </a:solidFill>
              <a:latin typeface="Courier New"/>
              <a:ea typeface="Courier New"/>
              <a:cs typeface="Courier New"/>
              <a:sym typeface="Courier New"/>
            </a:endParaRPr>
          </a:p>
          <a:p>
            <a:pPr marL="574675" marR="0" lvl="1" indent="-460375" algn="l" rtl="0">
              <a:lnSpc>
                <a:spcPct val="100000"/>
              </a:lnSpc>
              <a:spcBef>
                <a:spcPts val="320"/>
              </a:spcBef>
              <a:spcAft>
                <a:spcPts val="0"/>
              </a:spcAft>
              <a:buClr>
                <a:srgbClr val="FF0000"/>
              </a:buClr>
              <a:buSzPts val="1600"/>
              <a:buFont typeface="Arial"/>
              <a:buNone/>
            </a:pPr>
            <a:r>
              <a:rPr lang="en-US" sz="1600" b="1" i="0" u="none" strike="noStrike" cap="none" dirty="0">
                <a:solidFill>
                  <a:schemeClr val="dk1"/>
                </a:solidFill>
                <a:latin typeface="Courier New"/>
                <a:ea typeface="Courier New"/>
                <a:cs typeface="Courier New"/>
                <a:sym typeface="Courier New"/>
              </a:rPr>
              <a:t>public class Television extends </a:t>
            </a:r>
            <a:r>
              <a:rPr lang="en-US" sz="1600" b="1" i="0" u="none" strike="noStrike" cap="none" dirty="0" err="1">
                <a:solidFill>
                  <a:schemeClr val="dk1"/>
                </a:solidFill>
                <a:latin typeface="Courier New"/>
                <a:ea typeface="Courier New"/>
                <a:cs typeface="Courier New"/>
                <a:sym typeface="Courier New"/>
              </a:rPr>
              <a:t>ElectronicDevice</a:t>
            </a:r>
            <a:r>
              <a:rPr lang="en-US" sz="1600" b="1" i="0" u="none" strike="noStrike" cap="none" dirty="0">
                <a:solidFill>
                  <a:schemeClr val="dk1"/>
                </a:solidFill>
                <a:latin typeface="Courier New"/>
                <a:ea typeface="Courier New"/>
                <a:cs typeface="Courier New"/>
                <a:sym typeface="Courier New"/>
              </a:rPr>
              <a:t> {</a:t>
            </a:r>
            <a:endParaRPr dirty="0"/>
          </a:p>
          <a:p>
            <a:pPr marL="574675" marR="0" lvl="1" indent="-460375" algn="l" rtl="0">
              <a:lnSpc>
                <a:spcPct val="100000"/>
              </a:lnSpc>
              <a:spcBef>
                <a:spcPts val="320"/>
              </a:spcBef>
              <a:spcAft>
                <a:spcPts val="0"/>
              </a:spcAft>
              <a:buClr>
                <a:srgbClr val="FF0000"/>
              </a:buClr>
              <a:buSzPts val="1600"/>
              <a:buFont typeface="Arial"/>
              <a:buNone/>
            </a:pPr>
            <a:endParaRPr sz="1600" b="1" i="0" u="none" strike="noStrike" cap="none" dirty="0">
              <a:solidFill>
                <a:schemeClr val="dk1"/>
              </a:solidFill>
              <a:latin typeface="Courier New"/>
              <a:ea typeface="Courier New"/>
              <a:cs typeface="Courier New"/>
              <a:sym typeface="Courier New"/>
            </a:endParaRPr>
          </a:p>
          <a:p>
            <a:pPr marL="574675" marR="0" lvl="1" indent="-460375" algn="l" rtl="0">
              <a:lnSpc>
                <a:spcPct val="100000"/>
              </a:lnSpc>
              <a:spcBef>
                <a:spcPts val="320"/>
              </a:spcBef>
              <a:spcAft>
                <a:spcPts val="0"/>
              </a:spcAft>
              <a:buClr>
                <a:srgbClr val="FF0000"/>
              </a:buClr>
              <a:buSzPts val="1600"/>
              <a:buFont typeface="Arial"/>
              <a:buNone/>
            </a:pPr>
            <a:r>
              <a:rPr lang="en-US" sz="1600" b="1" i="0" u="none" strike="noStrike" cap="none" dirty="0">
                <a:solidFill>
                  <a:schemeClr val="dk1"/>
                </a:solidFill>
                <a:latin typeface="Courier New"/>
                <a:ea typeface="Courier New"/>
                <a:cs typeface="Courier New"/>
                <a:sym typeface="Courier New"/>
              </a:rPr>
              <a:t>    public void </a:t>
            </a:r>
            <a:r>
              <a:rPr lang="en-US" sz="1600" b="1" i="0" u="none" strike="noStrike" cap="none" dirty="0" err="1">
                <a:solidFill>
                  <a:schemeClr val="dk1"/>
                </a:solidFill>
                <a:latin typeface="Courier New"/>
                <a:ea typeface="Courier New"/>
                <a:cs typeface="Courier New"/>
                <a:sym typeface="Courier New"/>
              </a:rPr>
              <a:t>turnOn</a:t>
            </a:r>
            <a:r>
              <a:rPr lang="en-US" sz="1600" b="1" i="0" u="none" strike="noStrike" cap="none" dirty="0">
                <a:solidFill>
                  <a:schemeClr val="dk1"/>
                </a:solidFill>
                <a:latin typeface="Courier New"/>
                <a:ea typeface="Courier New"/>
                <a:cs typeface="Courier New"/>
                <a:sym typeface="Courier New"/>
              </a:rPr>
              <a:t>() {</a:t>
            </a:r>
            <a:endParaRPr dirty="0"/>
          </a:p>
          <a:p>
            <a:pPr marL="574675" marR="0" lvl="1" indent="-460375" algn="l" rtl="0">
              <a:lnSpc>
                <a:spcPct val="100000"/>
              </a:lnSpc>
              <a:spcBef>
                <a:spcPts val="320"/>
              </a:spcBef>
              <a:spcAft>
                <a:spcPts val="0"/>
              </a:spcAft>
              <a:buClr>
                <a:srgbClr val="FF0000"/>
              </a:buClr>
              <a:buSzPts val="1600"/>
              <a:buFont typeface="Arial"/>
              <a:buNone/>
            </a:pPr>
            <a:r>
              <a:rPr lang="en-US" sz="1600" b="1" i="0" u="none" strike="noStrike" cap="none" dirty="0">
                <a:solidFill>
                  <a:schemeClr val="dk1"/>
                </a:solidFill>
                <a:latin typeface="Courier New"/>
                <a:ea typeface="Courier New"/>
                <a:cs typeface="Courier New"/>
                <a:sym typeface="Courier New"/>
              </a:rPr>
              <a:t>        </a:t>
            </a:r>
            <a:r>
              <a:rPr lang="en-US" sz="1600" b="1" i="0" u="none" strike="noStrike" cap="none" dirty="0" err="1">
                <a:solidFill>
                  <a:schemeClr val="dk1"/>
                </a:solidFill>
                <a:latin typeface="Courier New"/>
                <a:ea typeface="Courier New"/>
                <a:cs typeface="Courier New"/>
                <a:sym typeface="Courier New"/>
              </a:rPr>
              <a:t>changeChannel</a:t>
            </a:r>
            <a:r>
              <a:rPr lang="en-US" sz="1600" b="1" i="0" u="none" strike="noStrike" cap="none" dirty="0">
                <a:solidFill>
                  <a:schemeClr val="dk1"/>
                </a:solidFill>
                <a:latin typeface="Courier New"/>
                <a:ea typeface="Courier New"/>
                <a:cs typeface="Courier New"/>
                <a:sym typeface="Courier New"/>
              </a:rPr>
              <a:t>(1);</a:t>
            </a:r>
            <a:endParaRPr dirty="0"/>
          </a:p>
          <a:p>
            <a:pPr marL="574675" marR="0" lvl="1" indent="-460375" algn="l" rtl="0">
              <a:lnSpc>
                <a:spcPct val="100000"/>
              </a:lnSpc>
              <a:spcBef>
                <a:spcPts val="320"/>
              </a:spcBef>
              <a:spcAft>
                <a:spcPts val="0"/>
              </a:spcAft>
              <a:buClr>
                <a:srgbClr val="FF0000"/>
              </a:buClr>
              <a:buSzPts val="1600"/>
              <a:buFont typeface="Arial"/>
              <a:buNone/>
            </a:pPr>
            <a:r>
              <a:rPr lang="en-US" sz="1600" b="1" i="0" u="none" strike="noStrike" cap="none" dirty="0">
                <a:solidFill>
                  <a:schemeClr val="dk1"/>
                </a:solidFill>
                <a:latin typeface="Courier New"/>
                <a:ea typeface="Courier New"/>
                <a:cs typeface="Courier New"/>
                <a:sym typeface="Courier New"/>
              </a:rPr>
              <a:t>        </a:t>
            </a:r>
            <a:r>
              <a:rPr lang="en-US" sz="1600" b="1" i="0" u="none" strike="noStrike" cap="none" dirty="0" err="1">
                <a:solidFill>
                  <a:schemeClr val="dk1"/>
                </a:solidFill>
                <a:latin typeface="Courier New"/>
                <a:ea typeface="Courier New"/>
                <a:cs typeface="Courier New"/>
                <a:sym typeface="Courier New"/>
              </a:rPr>
              <a:t>initializeScreen</a:t>
            </a:r>
            <a:r>
              <a:rPr lang="en-US" sz="1600" b="1" i="0" u="none" strike="noStrike" cap="none" dirty="0">
                <a:solidFill>
                  <a:schemeClr val="dk1"/>
                </a:solidFill>
                <a:latin typeface="Courier New"/>
                <a:ea typeface="Courier New"/>
                <a:cs typeface="Courier New"/>
                <a:sym typeface="Courier New"/>
              </a:rPr>
              <a:t>();</a:t>
            </a:r>
            <a:endParaRPr dirty="0"/>
          </a:p>
          <a:p>
            <a:pPr marL="574675" marR="0" lvl="1" indent="-460375" algn="l" rtl="0">
              <a:lnSpc>
                <a:spcPct val="100000"/>
              </a:lnSpc>
              <a:spcBef>
                <a:spcPts val="320"/>
              </a:spcBef>
              <a:spcAft>
                <a:spcPts val="0"/>
              </a:spcAft>
              <a:buClr>
                <a:srgbClr val="FF0000"/>
              </a:buClr>
              <a:buSzPts val="1600"/>
              <a:buFont typeface="Arial"/>
              <a:buNone/>
            </a:pPr>
            <a:r>
              <a:rPr lang="en-US" sz="1600" b="1" i="0" u="none" strike="noStrike" cap="none" dirty="0">
                <a:solidFill>
                  <a:schemeClr val="dk1"/>
                </a:solidFill>
                <a:latin typeface="Courier New"/>
                <a:ea typeface="Courier New"/>
                <a:cs typeface="Courier New"/>
                <a:sym typeface="Courier New"/>
              </a:rPr>
              <a:t>    }</a:t>
            </a:r>
            <a:endParaRPr dirty="0"/>
          </a:p>
          <a:p>
            <a:pPr marL="574675" marR="0" lvl="1" indent="-460375" algn="l" rtl="0">
              <a:lnSpc>
                <a:spcPct val="100000"/>
              </a:lnSpc>
              <a:spcBef>
                <a:spcPts val="320"/>
              </a:spcBef>
              <a:spcAft>
                <a:spcPts val="0"/>
              </a:spcAft>
              <a:buClr>
                <a:srgbClr val="FF0000"/>
              </a:buClr>
              <a:buSzPts val="1600"/>
              <a:buFont typeface="Arial"/>
              <a:buNone/>
            </a:pPr>
            <a:r>
              <a:rPr lang="en-US" sz="1600" b="1" i="0" u="none" strike="noStrike" cap="none" dirty="0">
                <a:solidFill>
                  <a:schemeClr val="dk1"/>
                </a:solidFill>
                <a:latin typeface="Courier New"/>
                <a:ea typeface="Courier New"/>
                <a:cs typeface="Courier New"/>
                <a:sym typeface="Courier New"/>
              </a:rPr>
              <a:t>    public void </a:t>
            </a:r>
            <a:r>
              <a:rPr lang="en-US" sz="1600" b="1" i="0" u="none" strike="noStrike" cap="none" dirty="0" err="1">
                <a:solidFill>
                  <a:schemeClr val="dk1"/>
                </a:solidFill>
                <a:latin typeface="Courier New"/>
                <a:ea typeface="Courier New"/>
                <a:cs typeface="Courier New"/>
                <a:sym typeface="Courier New"/>
              </a:rPr>
              <a:t>turnOff</a:t>
            </a:r>
            <a:r>
              <a:rPr lang="en-US" sz="1600" b="1" i="0" u="none" strike="noStrike" cap="none" dirty="0">
                <a:solidFill>
                  <a:schemeClr val="dk1"/>
                </a:solidFill>
                <a:latin typeface="Courier New"/>
                <a:ea typeface="Courier New"/>
                <a:cs typeface="Courier New"/>
                <a:sym typeface="Courier New"/>
              </a:rPr>
              <a:t>() {}</a:t>
            </a:r>
            <a:endParaRPr dirty="0"/>
          </a:p>
          <a:p>
            <a:pPr marL="574675" marR="0" lvl="1" indent="-460375" algn="l" rtl="0">
              <a:lnSpc>
                <a:spcPct val="100000"/>
              </a:lnSpc>
              <a:spcBef>
                <a:spcPts val="320"/>
              </a:spcBef>
              <a:spcAft>
                <a:spcPts val="0"/>
              </a:spcAft>
              <a:buClr>
                <a:srgbClr val="FF0000"/>
              </a:buClr>
              <a:buSzPts val="1600"/>
              <a:buFont typeface="Arial"/>
              <a:buNone/>
            </a:pPr>
            <a:r>
              <a:rPr lang="en-US" sz="1600" b="1" i="0" u="none" strike="noStrike" cap="none" dirty="0">
                <a:solidFill>
                  <a:schemeClr val="dk1"/>
                </a:solidFill>
                <a:latin typeface="Courier New"/>
                <a:ea typeface="Courier New"/>
                <a:cs typeface="Courier New"/>
                <a:sym typeface="Courier New"/>
              </a:rPr>
              <a:t>    </a:t>
            </a:r>
            <a:endParaRPr dirty="0"/>
          </a:p>
          <a:p>
            <a:pPr marL="574675" marR="0" lvl="1" indent="-460375" algn="l" rtl="0">
              <a:lnSpc>
                <a:spcPct val="100000"/>
              </a:lnSpc>
              <a:spcBef>
                <a:spcPts val="320"/>
              </a:spcBef>
              <a:spcAft>
                <a:spcPts val="0"/>
              </a:spcAft>
              <a:buClr>
                <a:srgbClr val="FF0000"/>
              </a:buClr>
              <a:buSzPts val="1600"/>
              <a:buFont typeface="Arial"/>
              <a:buNone/>
            </a:pPr>
            <a:r>
              <a:rPr lang="en-US" sz="1600" b="1" i="0" u="none" strike="noStrike" cap="none" dirty="0">
                <a:solidFill>
                  <a:schemeClr val="dk1"/>
                </a:solidFill>
                <a:latin typeface="Courier New"/>
                <a:ea typeface="Courier New"/>
                <a:cs typeface="Courier New"/>
                <a:sym typeface="Courier New"/>
              </a:rPr>
              <a:t>    public void </a:t>
            </a:r>
            <a:r>
              <a:rPr lang="en-US" sz="1600" b="1" i="0" u="none" strike="noStrike" cap="none" dirty="0" err="1">
                <a:solidFill>
                  <a:schemeClr val="dk1"/>
                </a:solidFill>
                <a:latin typeface="Courier New"/>
                <a:ea typeface="Courier New"/>
                <a:cs typeface="Courier New"/>
                <a:sym typeface="Courier New"/>
              </a:rPr>
              <a:t>changeChannel</a:t>
            </a:r>
            <a:r>
              <a:rPr lang="en-US" sz="1600" b="1" i="0" u="none" strike="noStrike" cap="none" dirty="0">
                <a:solidFill>
                  <a:schemeClr val="dk1"/>
                </a:solidFill>
                <a:latin typeface="Courier New"/>
                <a:ea typeface="Courier New"/>
                <a:cs typeface="Courier New"/>
                <a:sym typeface="Courier New"/>
              </a:rPr>
              <a:t>(</a:t>
            </a:r>
            <a:r>
              <a:rPr lang="en-US" sz="1600" b="1" i="0" u="none" strike="noStrike" cap="none" dirty="0" err="1">
                <a:solidFill>
                  <a:schemeClr val="dk1"/>
                </a:solidFill>
                <a:latin typeface="Courier New"/>
                <a:ea typeface="Courier New"/>
                <a:cs typeface="Courier New"/>
                <a:sym typeface="Courier New"/>
              </a:rPr>
              <a:t>int</a:t>
            </a:r>
            <a:r>
              <a:rPr lang="en-US" sz="1600" b="1" i="0" u="none" strike="noStrike" cap="none" dirty="0">
                <a:solidFill>
                  <a:schemeClr val="dk1"/>
                </a:solidFill>
                <a:latin typeface="Courier New"/>
                <a:ea typeface="Courier New"/>
                <a:cs typeface="Courier New"/>
                <a:sym typeface="Courier New"/>
              </a:rPr>
              <a:t> channel) {}</a:t>
            </a:r>
            <a:endParaRPr dirty="0"/>
          </a:p>
          <a:p>
            <a:pPr marL="574675" marR="0" lvl="1" indent="-460375" algn="l" rtl="0">
              <a:lnSpc>
                <a:spcPct val="100000"/>
              </a:lnSpc>
              <a:spcBef>
                <a:spcPts val="320"/>
              </a:spcBef>
              <a:spcAft>
                <a:spcPts val="0"/>
              </a:spcAft>
              <a:buClr>
                <a:srgbClr val="FF0000"/>
              </a:buClr>
              <a:buSzPts val="1600"/>
              <a:buFont typeface="Arial"/>
              <a:buNone/>
            </a:pPr>
            <a:r>
              <a:rPr lang="en-US" sz="1600" b="1" i="0" u="none" strike="noStrike" cap="none" dirty="0">
                <a:solidFill>
                  <a:schemeClr val="dk1"/>
                </a:solidFill>
                <a:latin typeface="Courier New"/>
                <a:ea typeface="Courier New"/>
                <a:cs typeface="Courier New"/>
                <a:sym typeface="Courier New"/>
              </a:rPr>
              <a:t>    public void </a:t>
            </a:r>
            <a:r>
              <a:rPr lang="en-US" sz="1600" b="1" i="0" u="none" strike="noStrike" cap="none" dirty="0" err="1">
                <a:solidFill>
                  <a:schemeClr val="dk1"/>
                </a:solidFill>
                <a:latin typeface="Courier New"/>
                <a:ea typeface="Courier New"/>
                <a:cs typeface="Courier New"/>
                <a:sym typeface="Courier New"/>
              </a:rPr>
              <a:t>initializeScreen</a:t>
            </a:r>
            <a:r>
              <a:rPr lang="en-US" sz="1600" b="1" i="0" u="none" strike="noStrike" cap="none" dirty="0">
                <a:solidFill>
                  <a:schemeClr val="dk1"/>
                </a:solidFill>
                <a:latin typeface="Courier New"/>
                <a:ea typeface="Courier New"/>
                <a:cs typeface="Courier New"/>
                <a:sym typeface="Courier New"/>
              </a:rPr>
              <a:t>() {}</a:t>
            </a:r>
            <a:endParaRPr dirty="0"/>
          </a:p>
          <a:p>
            <a:pPr marL="574675" marR="0" lvl="1" indent="-460375" algn="l" rtl="0">
              <a:lnSpc>
                <a:spcPct val="100000"/>
              </a:lnSpc>
              <a:spcBef>
                <a:spcPts val="320"/>
              </a:spcBef>
              <a:spcAft>
                <a:spcPts val="0"/>
              </a:spcAft>
              <a:buClr>
                <a:srgbClr val="FF0000"/>
              </a:buClr>
              <a:buSzPts val="1600"/>
              <a:buFont typeface="Arial"/>
              <a:buNone/>
            </a:pPr>
            <a:r>
              <a:rPr lang="en-US" sz="1600" b="1" i="0" u="none" strike="noStrike" cap="none" dirty="0">
                <a:solidFill>
                  <a:schemeClr val="dk1"/>
                </a:solidFill>
                <a:latin typeface="Courier New"/>
                <a:ea typeface="Courier New"/>
                <a:cs typeface="Courier New"/>
                <a:sym typeface="Courier New"/>
              </a:rPr>
              <a:t>    </a:t>
            </a:r>
            <a:endParaRPr dirty="0"/>
          </a:p>
          <a:p>
            <a:pPr marL="574675" marR="0" lvl="1" indent="-460375" algn="l" rtl="0">
              <a:lnSpc>
                <a:spcPct val="100000"/>
              </a:lnSpc>
              <a:spcBef>
                <a:spcPts val="320"/>
              </a:spcBef>
              <a:spcAft>
                <a:spcPts val="0"/>
              </a:spcAft>
              <a:buClr>
                <a:srgbClr val="FF0000"/>
              </a:buClr>
              <a:buSzPts val="1600"/>
              <a:buFont typeface="Arial"/>
              <a:buNone/>
            </a:pPr>
            <a:r>
              <a:rPr lang="en-US" sz="1600" b="1" i="0" u="none" strike="noStrike" cap="none" dirty="0">
                <a:solidFill>
                  <a:schemeClr val="dk1"/>
                </a:solidFill>
                <a:latin typeface="Courier New"/>
                <a:ea typeface="Courier New"/>
                <a:cs typeface="Courier New"/>
                <a:sym typeface="Courier New"/>
              </a:rPr>
              <a:t>}</a:t>
            </a:r>
            <a:endParaRPr dirty="0"/>
          </a:p>
        </p:txBody>
      </p:sp>
      <p:sp>
        <p:nvSpPr>
          <p:cNvPr id="1215" name="Google Shape;1215;p126"/>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130</a:t>
            </a:fld>
            <a:endParaRP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Shape 1220"/>
        <p:cNvGrpSpPr/>
        <p:nvPr/>
      </p:nvGrpSpPr>
      <p:grpSpPr>
        <a:xfrm>
          <a:off x="0" y="0"/>
          <a:ext cx="0" cy="0"/>
          <a:chOff x="0" y="0"/>
          <a:chExt cx="0" cy="0"/>
        </a:xfrm>
      </p:grpSpPr>
      <p:sp>
        <p:nvSpPr>
          <p:cNvPr id="1221" name="Google Shape;1221;p127"/>
          <p:cNvSpPr txBox="1"/>
          <p:nvPr/>
        </p:nvSpPr>
        <p:spPr>
          <a:xfrm>
            <a:off x="609600" y="5029200"/>
            <a:ext cx="7924800" cy="609600"/>
          </a:xfrm>
          <a:prstGeom prst="rect">
            <a:avLst/>
          </a:prstGeom>
          <a:solidFill>
            <a:srgbClr val="DDDDDD"/>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1222" name="Google Shape;1222;p127"/>
          <p:cNvSpPr txBox="1"/>
          <p:nvPr/>
        </p:nvSpPr>
        <p:spPr>
          <a:xfrm>
            <a:off x="609600" y="3657600"/>
            <a:ext cx="7924800" cy="609600"/>
          </a:xfrm>
          <a:prstGeom prst="rect">
            <a:avLst/>
          </a:prstGeom>
          <a:solidFill>
            <a:srgbClr val="DDDDDD"/>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1223" name="Google Shape;1223;p127"/>
          <p:cNvSpPr txBox="1"/>
          <p:nvPr/>
        </p:nvSpPr>
        <p:spPr>
          <a:xfrm>
            <a:off x="609600" y="2209800"/>
            <a:ext cx="7924800" cy="609600"/>
          </a:xfrm>
          <a:prstGeom prst="rect">
            <a:avLst/>
          </a:prstGeom>
          <a:solidFill>
            <a:srgbClr val="DDDDDD"/>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1224" name="Google Shape;1224;p127"/>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Defining Abstract Classes</a:t>
            </a:r>
            <a:endParaRPr/>
          </a:p>
        </p:txBody>
      </p:sp>
      <p:sp>
        <p:nvSpPr>
          <p:cNvPr id="1225" name="Google Shape;1225;p127"/>
          <p:cNvSpPr txBox="1">
            <a:spLocks noGrp="1"/>
          </p:cNvSpPr>
          <p:nvPr>
            <p:ph type="body" idx="1"/>
          </p:nvPr>
        </p:nvSpPr>
        <p:spPr>
          <a:xfrm>
            <a:off x="609600" y="1295400"/>
            <a:ext cx="7918500" cy="45816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200"/>
              <a:buFont typeface="Arial"/>
              <a:buNone/>
            </a:pPr>
            <a:r>
              <a:rPr lang="en-US" sz="2200" b="0" i="0" u="none" strike="noStrike" cap="none">
                <a:solidFill>
                  <a:schemeClr val="dk1"/>
                </a:solidFill>
                <a:latin typeface="Arial"/>
                <a:ea typeface="Arial"/>
                <a:cs typeface="Arial"/>
                <a:sym typeface="Arial"/>
              </a:rPr>
              <a:t>A class can be declared as abstract by using the </a:t>
            </a:r>
            <a:r>
              <a:rPr lang="en-US" sz="2200" b="0" i="0" u="none" strike="noStrike" cap="none">
                <a:solidFill>
                  <a:schemeClr val="dk1"/>
                </a:solidFill>
                <a:latin typeface="Courier New"/>
                <a:ea typeface="Courier New"/>
                <a:cs typeface="Courier New"/>
                <a:sym typeface="Courier New"/>
              </a:rPr>
              <a:t>abstract</a:t>
            </a:r>
            <a:r>
              <a:rPr lang="en-US" sz="2200" b="0" i="0" u="none" strike="noStrike" cap="none">
                <a:solidFill>
                  <a:schemeClr val="dk1"/>
                </a:solidFill>
                <a:latin typeface="Arial"/>
                <a:ea typeface="Arial"/>
                <a:cs typeface="Arial"/>
                <a:sym typeface="Arial"/>
              </a:rPr>
              <a:t> class-level modifier.</a:t>
            </a:r>
            <a:endParaRPr/>
          </a:p>
          <a:p>
            <a:pPr marL="7937" marR="0" lvl="0" indent="7937" algn="l" rtl="0">
              <a:lnSpc>
                <a:spcPct val="100000"/>
              </a:lnSpc>
              <a:spcBef>
                <a:spcPts val="360"/>
              </a:spcBef>
              <a:spcAft>
                <a:spcPts val="0"/>
              </a:spcAft>
              <a:buClr>
                <a:srgbClr val="000000"/>
              </a:buClr>
              <a:buSzPts val="1800"/>
              <a:buFont typeface="Arial"/>
              <a:buNone/>
            </a:pPr>
            <a:endParaRPr sz="1800" b="1" i="0" u="none" strike="noStrike" cap="none">
              <a:solidFill>
                <a:schemeClr val="dk1"/>
              </a:solidFill>
              <a:latin typeface="Courier New"/>
              <a:ea typeface="Courier New"/>
              <a:cs typeface="Courier New"/>
              <a:sym typeface="Courier New"/>
            </a:endParaRPr>
          </a:p>
          <a:p>
            <a:pPr marL="7937" marR="0" lvl="0" indent="7937" algn="l" rtl="0">
              <a:lnSpc>
                <a:spcPct val="100000"/>
              </a:lnSpc>
              <a:spcBef>
                <a:spcPts val="360"/>
              </a:spcBef>
              <a:spcAft>
                <a:spcPts val="0"/>
              </a:spcAft>
              <a:buClr>
                <a:srgbClr val="000000"/>
              </a:buClr>
              <a:buSzPts val="1800"/>
              <a:buFont typeface="Arial"/>
              <a:buNone/>
            </a:pPr>
            <a:r>
              <a:rPr lang="en-US" sz="1800" b="1" i="0" u="none" strike="noStrike" cap="none">
                <a:solidFill>
                  <a:schemeClr val="dk1"/>
                </a:solidFill>
                <a:latin typeface="Courier New"/>
                <a:ea typeface="Courier New"/>
                <a:cs typeface="Courier New"/>
                <a:sym typeface="Courier New"/>
              </a:rPr>
              <a:t> public abstract class ElectronicDevice { }</a:t>
            </a:r>
            <a:endParaRPr/>
          </a:p>
          <a:p>
            <a:pPr marL="7937" marR="0" lvl="0" indent="7937" algn="l" rtl="0">
              <a:lnSpc>
                <a:spcPct val="100000"/>
              </a:lnSpc>
              <a:spcBef>
                <a:spcPts val="440"/>
              </a:spcBef>
              <a:spcAft>
                <a:spcPts val="0"/>
              </a:spcAft>
              <a:buClr>
                <a:srgbClr val="000000"/>
              </a:buClr>
              <a:buSzPts val="2200"/>
              <a:buFont typeface="Arial"/>
              <a:buNone/>
            </a:pPr>
            <a:endParaRPr sz="2200" b="0" i="0" u="none" strike="noStrike" cap="none">
              <a:solidFill>
                <a:schemeClr val="dk1"/>
              </a:solidFill>
              <a:latin typeface="Arial"/>
              <a:ea typeface="Arial"/>
              <a:cs typeface="Arial"/>
              <a:sym typeface="Arial"/>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An abstract class can be subclassed.</a:t>
            </a:r>
            <a:endParaRPr/>
          </a:p>
          <a:p>
            <a:pPr marL="574675" marR="0" lvl="1" indent="-460375" algn="l" rtl="0">
              <a:lnSpc>
                <a:spcPct val="100000"/>
              </a:lnSpc>
              <a:spcBef>
                <a:spcPts val="360"/>
              </a:spcBef>
              <a:spcAft>
                <a:spcPts val="0"/>
              </a:spcAft>
              <a:buClr>
                <a:srgbClr val="FF0000"/>
              </a:buClr>
              <a:buSzPts val="1800"/>
              <a:buFont typeface="Arial"/>
              <a:buNone/>
            </a:pPr>
            <a:endParaRPr sz="1800" b="1" i="0" u="none" strike="noStrike" cap="none">
              <a:solidFill>
                <a:schemeClr val="dk1"/>
              </a:solidFill>
              <a:latin typeface="Courier New"/>
              <a:ea typeface="Courier New"/>
              <a:cs typeface="Courier New"/>
              <a:sym typeface="Courier New"/>
            </a:endParaRPr>
          </a:p>
          <a:p>
            <a:pPr marL="574675" marR="0" lvl="1" indent="-460375" algn="l" rtl="0">
              <a:lnSpc>
                <a:spcPct val="100000"/>
              </a:lnSpc>
              <a:spcBef>
                <a:spcPts val="360"/>
              </a:spcBef>
              <a:spcAft>
                <a:spcPts val="0"/>
              </a:spcAft>
              <a:buClr>
                <a:srgbClr val="FF0000"/>
              </a:buClr>
              <a:buSzPts val="1800"/>
              <a:buFont typeface="Arial"/>
              <a:buNone/>
            </a:pPr>
            <a:r>
              <a:rPr lang="en-US" sz="1800" b="1" i="0" u="none" strike="noStrike" cap="none">
                <a:solidFill>
                  <a:schemeClr val="dk1"/>
                </a:solidFill>
                <a:latin typeface="Courier New"/>
                <a:ea typeface="Courier New"/>
                <a:cs typeface="Courier New"/>
                <a:sym typeface="Courier New"/>
              </a:rPr>
              <a:t>public class Television extends ElectronicDevice { }</a:t>
            </a:r>
            <a:endParaRPr/>
          </a:p>
          <a:p>
            <a:pPr marL="574675" marR="0" lvl="1" indent="-460375" algn="l" rtl="0">
              <a:lnSpc>
                <a:spcPct val="100000"/>
              </a:lnSpc>
              <a:spcBef>
                <a:spcPts val="360"/>
              </a:spcBef>
              <a:spcAft>
                <a:spcPts val="0"/>
              </a:spcAft>
              <a:buClr>
                <a:srgbClr val="FF0000"/>
              </a:buClr>
              <a:buSzPts val="1800"/>
              <a:buFont typeface="Arial"/>
              <a:buNone/>
            </a:pPr>
            <a:endParaRPr sz="1800" b="1" i="0" u="none" strike="noStrike" cap="none">
              <a:solidFill>
                <a:schemeClr val="dk1"/>
              </a:solidFill>
              <a:latin typeface="Courier New"/>
              <a:ea typeface="Courier New"/>
              <a:cs typeface="Courier New"/>
              <a:sym typeface="Courier New"/>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An abstract class </a:t>
            </a:r>
            <a:r>
              <a:rPr lang="en-US" sz="2200" b="1" i="0" u="none" strike="noStrike" cap="none">
                <a:solidFill>
                  <a:schemeClr val="dk1"/>
                </a:solidFill>
                <a:latin typeface="Arial"/>
                <a:ea typeface="Arial"/>
                <a:cs typeface="Arial"/>
                <a:sym typeface="Arial"/>
              </a:rPr>
              <a:t>cannot</a:t>
            </a:r>
            <a:r>
              <a:rPr lang="en-US" sz="2200" b="0" i="0" u="none" strike="noStrike" cap="none">
                <a:solidFill>
                  <a:schemeClr val="dk1"/>
                </a:solidFill>
                <a:latin typeface="Arial"/>
                <a:ea typeface="Arial"/>
                <a:cs typeface="Arial"/>
                <a:sym typeface="Arial"/>
              </a:rPr>
              <a:t> be instantiated.</a:t>
            </a:r>
            <a:endParaRPr/>
          </a:p>
          <a:p>
            <a:pPr marL="574675" marR="0" lvl="1" indent="-460375" algn="l" rtl="0">
              <a:lnSpc>
                <a:spcPct val="100000"/>
              </a:lnSpc>
              <a:spcBef>
                <a:spcPts val="360"/>
              </a:spcBef>
              <a:spcAft>
                <a:spcPts val="0"/>
              </a:spcAft>
              <a:buClr>
                <a:srgbClr val="FF0000"/>
              </a:buClr>
              <a:buSzPts val="1800"/>
              <a:buFont typeface="Arial"/>
              <a:buNone/>
            </a:pPr>
            <a:endParaRPr sz="1800" b="1" i="0" u="none" strike="noStrike" cap="none">
              <a:solidFill>
                <a:schemeClr val="dk1"/>
              </a:solidFill>
              <a:latin typeface="Courier New"/>
              <a:ea typeface="Courier New"/>
              <a:cs typeface="Courier New"/>
              <a:sym typeface="Courier New"/>
            </a:endParaRPr>
          </a:p>
          <a:p>
            <a:pPr marL="574675" marR="0" lvl="1" indent="-460375" algn="l" rtl="0">
              <a:lnSpc>
                <a:spcPct val="100000"/>
              </a:lnSpc>
              <a:spcBef>
                <a:spcPts val="360"/>
              </a:spcBef>
              <a:spcAft>
                <a:spcPts val="0"/>
              </a:spcAft>
              <a:buClr>
                <a:srgbClr val="FF0000"/>
              </a:buClr>
              <a:buSzPts val="1800"/>
              <a:buFont typeface="Arial"/>
              <a:buNone/>
            </a:pPr>
            <a:r>
              <a:rPr lang="en-US" sz="1800" b="1" i="0" u="none" strike="noStrike" cap="none">
                <a:solidFill>
                  <a:schemeClr val="dk1"/>
                </a:solidFill>
                <a:latin typeface="Courier New"/>
                <a:ea typeface="Courier New"/>
                <a:cs typeface="Courier New"/>
                <a:sym typeface="Courier New"/>
              </a:rPr>
              <a:t>ElectronicDevice dev = new ElectronicDevice(); // error</a:t>
            </a:r>
            <a:endParaRPr/>
          </a:p>
          <a:p>
            <a:pPr marL="7937" marR="0" lvl="0" indent="7938" algn="l" rtl="0">
              <a:spcBef>
                <a:spcPts val="360"/>
              </a:spcBef>
              <a:spcAft>
                <a:spcPts val="0"/>
              </a:spcAft>
              <a:buNone/>
            </a:pPr>
            <a:endParaRPr sz="1800" b="1" i="0" u="none" strike="noStrike" cap="none">
              <a:solidFill>
                <a:schemeClr val="dk1"/>
              </a:solidFill>
              <a:latin typeface="Courier New"/>
              <a:ea typeface="Courier New"/>
              <a:cs typeface="Courier New"/>
              <a:sym typeface="Courier New"/>
            </a:endParaRPr>
          </a:p>
        </p:txBody>
      </p:sp>
      <p:sp>
        <p:nvSpPr>
          <p:cNvPr id="1226" name="Google Shape;1226;p127"/>
          <p:cNvSpPr txBox="1"/>
          <p:nvPr/>
        </p:nvSpPr>
        <p:spPr>
          <a:xfrm>
            <a:off x="1676400" y="2362200"/>
            <a:ext cx="1219200" cy="304800"/>
          </a:xfrm>
          <a:prstGeom prst="rect">
            <a:avLst/>
          </a:prstGeom>
          <a:noFill/>
          <a:ln w="28575"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1227" name="Google Shape;1227;p127"/>
          <p:cNvSpPr txBox="1"/>
          <p:nvPr/>
        </p:nvSpPr>
        <p:spPr>
          <a:xfrm>
            <a:off x="3810000" y="5181600"/>
            <a:ext cx="3124200" cy="304800"/>
          </a:xfrm>
          <a:prstGeom prst="rect">
            <a:avLst/>
          </a:prstGeom>
          <a:noFill/>
          <a:ln w="28575"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1228" name="Google Shape;1228;p127"/>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131</a:t>
            </a:fld>
            <a:endParaRP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Shape 1233"/>
        <p:cNvGrpSpPr/>
        <p:nvPr/>
      </p:nvGrpSpPr>
      <p:grpSpPr>
        <a:xfrm>
          <a:off x="0" y="0"/>
          <a:ext cx="0" cy="0"/>
          <a:chOff x="0" y="0"/>
          <a:chExt cx="0" cy="0"/>
        </a:xfrm>
      </p:grpSpPr>
      <p:sp>
        <p:nvSpPr>
          <p:cNvPr id="1234" name="Google Shape;1234;p128"/>
          <p:cNvSpPr txBox="1"/>
          <p:nvPr/>
        </p:nvSpPr>
        <p:spPr>
          <a:xfrm>
            <a:off x="609600" y="2286000"/>
            <a:ext cx="7924800" cy="1828800"/>
          </a:xfrm>
          <a:prstGeom prst="rect">
            <a:avLst/>
          </a:prstGeom>
          <a:solidFill>
            <a:srgbClr val="DDDDDD"/>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1235" name="Google Shape;1235;p128"/>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Defining Abstract Methods</a:t>
            </a:r>
            <a:endParaRPr/>
          </a:p>
        </p:txBody>
      </p:sp>
      <p:sp>
        <p:nvSpPr>
          <p:cNvPr id="1236" name="Google Shape;1236;p128"/>
          <p:cNvSpPr txBox="1">
            <a:spLocks noGrp="1"/>
          </p:cNvSpPr>
          <p:nvPr>
            <p:ph type="body" idx="1"/>
          </p:nvPr>
        </p:nvSpPr>
        <p:spPr>
          <a:xfrm>
            <a:off x="609600" y="1371600"/>
            <a:ext cx="7918500" cy="42846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200"/>
              <a:buFont typeface="Arial"/>
              <a:buNone/>
            </a:pPr>
            <a:r>
              <a:rPr lang="en-US" sz="2200" b="0" i="0" u="none">
                <a:solidFill>
                  <a:schemeClr val="dk1"/>
                </a:solidFill>
                <a:latin typeface="Arial"/>
                <a:ea typeface="Arial"/>
                <a:cs typeface="Arial"/>
                <a:sym typeface="Arial"/>
              </a:rPr>
              <a:t>A method can be declared as abstract by using the </a:t>
            </a:r>
            <a:r>
              <a:rPr lang="en-US" sz="2200" b="0" i="0" u="none">
                <a:solidFill>
                  <a:schemeClr val="dk1"/>
                </a:solidFill>
                <a:latin typeface="Courier New"/>
                <a:ea typeface="Courier New"/>
                <a:cs typeface="Courier New"/>
                <a:sym typeface="Courier New"/>
              </a:rPr>
              <a:t>abstract</a:t>
            </a:r>
            <a:r>
              <a:rPr lang="en-US" sz="2200" b="0" i="0" u="none">
                <a:solidFill>
                  <a:schemeClr val="dk1"/>
                </a:solidFill>
                <a:latin typeface="Arial"/>
                <a:ea typeface="Arial"/>
                <a:cs typeface="Arial"/>
                <a:sym typeface="Arial"/>
              </a:rPr>
              <a:t> method-level modifier.</a:t>
            </a:r>
            <a:endParaRPr/>
          </a:p>
          <a:p>
            <a:pPr marL="7937" marR="0" lvl="0" indent="7937" algn="l" rtl="0">
              <a:lnSpc>
                <a:spcPct val="100000"/>
              </a:lnSpc>
              <a:spcBef>
                <a:spcPts val="360"/>
              </a:spcBef>
              <a:spcAft>
                <a:spcPts val="0"/>
              </a:spcAft>
              <a:buClr>
                <a:srgbClr val="000000"/>
              </a:buClr>
              <a:buSzPts val="1800"/>
              <a:buFont typeface="Arial"/>
              <a:buNone/>
            </a:pPr>
            <a:endParaRPr sz="1800" b="1" i="0" u="none">
              <a:solidFill>
                <a:schemeClr val="dk1"/>
              </a:solidFill>
              <a:latin typeface="Courier New"/>
              <a:ea typeface="Courier New"/>
              <a:cs typeface="Courier New"/>
              <a:sym typeface="Courier New"/>
            </a:endParaRPr>
          </a:p>
          <a:p>
            <a:pPr marL="7937" marR="0" lvl="0" indent="7937" algn="l" rtl="0">
              <a:lnSpc>
                <a:spcPct val="100000"/>
              </a:lnSpc>
              <a:spcBef>
                <a:spcPts val="360"/>
              </a:spcBef>
              <a:spcAft>
                <a:spcPts val="0"/>
              </a:spcAft>
              <a:buClr>
                <a:srgbClr val="000000"/>
              </a:buClr>
              <a:buSzPts val="1800"/>
              <a:buFont typeface="Arial"/>
              <a:buNone/>
            </a:pPr>
            <a:r>
              <a:rPr lang="en-US" sz="1800" b="1" i="0" u="none">
                <a:solidFill>
                  <a:schemeClr val="dk1"/>
                </a:solidFill>
                <a:latin typeface="Courier New"/>
                <a:ea typeface="Courier New"/>
                <a:cs typeface="Courier New"/>
                <a:sym typeface="Courier New"/>
              </a:rPr>
              <a:t> public abstract class ElectronicDevice {</a:t>
            </a:r>
            <a:endParaRPr/>
          </a:p>
          <a:p>
            <a:pPr marL="7937" marR="0" lvl="0" indent="7937" algn="l" rtl="0">
              <a:lnSpc>
                <a:spcPct val="100000"/>
              </a:lnSpc>
              <a:spcBef>
                <a:spcPts val="360"/>
              </a:spcBef>
              <a:spcAft>
                <a:spcPts val="0"/>
              </a:spcAft>
              <a:buClr>
                <a:srgbClr val="000000"/>
              </a:buClr>
              <a:buSzPts val="1800"/>
              <a:buFont typeface="Arial"/>
              <a:buNone/>
            </a:pPr>
            <a:endParaRPr sz="1800" b="1" i="0" u="none">
              <a:solidFill>
                <a:schemeClr val="dk1"/>
              </a:solidFill>
              <a:latin typeface="Courier New"/>
              <a:ea typeface="Courier New"/>
              <a:cs typeface="Courier New"/>
              <a:sym typeface="Courier New"/>
            </a:endParaRPr>
          </a:p>
          <a:p>
            <a:pPr marL="7937" marR="0" lvl="0" indent="7937" algn="l" rtl="0">
              <a:lnSpc>
                <a:spcPct val="100000"/>
              </a:lnSpc>
              <a:spcBef>
                <a:spcPts val="360"/>
              </a:spcBef>
              <a:spcAft>
                <a:spcPts val="0"/>
              </a:spcAft>
              <a:buClr>
                <a:srgbClr val="000000"/>
              </a:buClr>
              <a:buSzPts val="1800"/>
              <a:buFont typeface="Arial"/>
              <a:buNone/>
            </a:pPr>
            <a:r>
              <a:rPr lang="en-US" sz="1800" b="1" i="0" u="none">
                <a:solidFill>
                  <a:schemeClr val="dk1"/>
                </a:solidFill>
                <a:latin typeface="Courier New"/>
                <a:ea typeface="Courier New"/>
                <a:cs typeface="Courier New"/>
                <a:sym typeface="Courier New"/>
              </a:rPr>
              <a:t>		public abstract void turnOn();</a:t>
            </a:r>
            <a:endParaRPr/>
          </a:p>
          <a:p>
            <a:pPr marL="7937" marR="0" lvl="0" indent="7937" algn="l" rtl="0">
              <a:lnSpc>
                <a:spcPct val="100000"/>
              </a:lnSpc>
              <a:spcBef>
                <a:spcPts val="360"/>
              </a:spcBef>
              <a:spcAft>
                <a:spcPts val="0"/>
              </a:spcAft>
              <a:buClr>
                <a:srgbClr val="000000"/>
              </a:buClr>
              <a:buSzPts val="1800"/>
              <a:buFont typeface="Arial"/>
              <a:buNone/>
            </a:pPr>
            <a:r>
              <a:rPr lang="en-US" sz="1800" b="1" i="0" u="none">
                <a:solidFill>
                  <a:schemeClr val="dk1"/>
                </a:solidFill>
                <a:latin typeface="Courier New"/>
                <a:ea typeface="Courier New"/>
                <a:cs typeface="Courier New"/>
                <a:sym typeface="Courier New"/>
              </a:rPr>
              <a:t>		public abstract void turnOff();</a:t>
            </a:r>
            <a:endParaRPr/>
          </a:p>
          <a:p>
            <a:pPr marL="7937" marR="0" lvl="0" indent="7937" algn="l" rtl="0">
              <a:lnSpc>
                <a:spcPct val="100000"/>
              </a:lnSpc>
              <a:spcBef>
                <a:spcPts val="360"/>
              </a:spcBef>
              <a:spcAft>
                <a:spcPts val="0"/>
              </a:spcAft>
              <a:buClr>
                <a:srgbClr val="000000"/>
              </a:buClr>
              <a:buSzPts val="1800"/>
              <a:buFont typeface="Arial"/>
              <a:buNone/>
            </a:pPr>
            <a:r>
              <a:rPr lang="en-US" sz="1800" b="1" i="0" u="none">
                <a:solidFill>
                  <a:schemeClr val="dk1"/>
                </a:solidFill>
                <a:latin typeface="Courier New"/>
                <a:ea typeface="Courier New"/>
                <a:cs typeface="Courier New"/>
                <a:sym typeface="Courier New"/>
              </a:rPr>
              <a:t> }</a:t>
            </a:r>
            <a:endParaRPr/>
          </a:p>
          <a:p>
            <a:pPr marL="7937" marR="0" lvl="0" indent="7937" algn="l" rtl="0">
              <a:lnSpc>
                <a:spcPct val="100000"/>
              </a:lnSpc>
              <a:spcBef>
                <a:spcPts val="440"/>
              </a:spcBef>
              <a:spcAft>
                <a:spcPts val="0"/>
              </a:spcAft>
              <a:buClr>
                <a:srgbClr val="000000"/>
              </a:buClr>
              <a:buSzPts val="2200"/>
              <a:buFont typeface="Arial"/>
              <a:buNone/>
            </a:pPr>
            <a:r>
              <a:rPr lang="en-US" sz="2200" b="0" i="0" u="none">
                <a:solidFill>
                  <a:schemeClr val="dk1"/>
                </a:solidFill>
                <a:latin typeface="Arial"/>
                <a:ea typeface="Arial"/>
                <a:cs typeface="Arial"/>
                <a:sym typeface="Arial"/>
              </a:rPr>
              <a:t>An abstract method:</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Cannot have a method body</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Must be declared in an abstract class</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Is overridden in subclasses</a:t>
            </a:r>
            <a:endParaRPr/>
          </a:p>
        </p:txBody>
      </p:sp>
      <p:sp>
        <p:nvSpPr>
          <p:cNvPr id="1237" name="Google Shape;1237;p128"/>
          <p:cNvSpPr txBox="1"/>
          <p:nvPr/>
        </p:nvSpPr>
        <p:spPr>
          <a:xfrm>
            <a:off x="1676400" y="2438400"/>
            <a:ext cx="1219200" cy="304800"/>
          </a:xfrm>
          <a:prstGeom prst="rect">
            <a:avLst/>
          </a:prstGeom>
          <a:noFill/>
          <a:ln w="28575"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1238" name="Google Shape;1238;p128"/>
          <p:cNvSpPr txBox="1"/>
          <p:nvPr/>
        </p:nvSpPr>
        <p:spPr>
          <a:xfrm>
            <a:off x="1981200" y="3048000"/>
            <a:ext cx="1219200" cy="304800"/>
          </a:xfrm>
          <a:prstGeom prst="rect">
            <a:avLst/>
          </a:prstGeom>
          <a:noFill/>
          <a:ln w="28575"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1239" name="Google Shape;1239;p128"/>
          <p:cNvSpPr/>
          <p:nvPr/>
        </p:nvSpPr>
        <p:spPr>
          <a:xfrm>
            <a:off x="5791200" y="3581400"/>
            <a:ext cx="1693800" cy="514500"/>
          </a:xfrm>
          <a:prstGeom prst="wedgeRectCallout">
            <a:avLst>
              <a:gd name="adj1" fmla="val -8247"/>
              <a:gd name="adj2" fmla="val -8356"/>
            </a:avLst>
          </a:prstGeom>
          <a:solidFill>
            <a:srgbClr val="FFFFCC"/>
          </a:solidFill>
          <a:ln w="9525" cap="flat" cmpd="sng">
            <a:solidFill>
              <a:srgbClr val="80808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Arial"/>
              <a:buNone/>
            </a:pPr>
            <a:r>
              <a:rPr lang="en-US" sz="1400" b="0" i="0" u="none">
                <a:solidFill>
                  <a:schemeClr val="dk1"/>
                </a:solidFill>
                <a:latin typeface="Arial"/>
                <a:ea typeface="Arial"/>
                <a:cs typeface="Arial"/>
                <a:sym typeface="Arial"/>
              </a:rPr>
              <a:t>No braces</a:t>
            </a:r>
            <a:endParaRPr/>
          </a:p>
        </p:txBody>
      </p:sp>
      <p:sp>
        <p:nvSpPr>
          <p:cNvPr id="1240" name="Google Shape;1240;p128"/>
          <p:cNvSpPr txBox="1"/>
          <p:nvPr/>
        </p:nvSpPr>
        <p:spPr>
          <a:xfrm>
            <a:off x="1981200" y="3429000"/>
            <a:ext cx="1219200" cy="304800"/>
          </a:xfrm>
          <a:prstGeom prst="rect">
            <a:avLst/>
          </a:prstGeom>
          <a:noFill/>
          <a:ln w="28575"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1241" name="Google Shape;1241;p128"/>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132</a:t>
            </a:fld>
            <a:endParaRPr/>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Shape 1246"/>
        <p:cNvGrpSpPr/>
        <p:nvPr/>
      </p:nvGrpSpPr>
      <p:grpSpPr>
        <a:xfrm>
          <a:off x="0" y="0"/>
          <a:ext cx="0" cy="0"/>
          <a:chOff x="0" y="0"/>
          <a:chExt cx="0" cy="0"/>
        </a:xfrm>
      </p:grpSpPr>
      <p:sp>
        <p:nvSpPr>
          <p:cNvPr id="1247" name="Google Shape;1247;p129"/>
          <p:cNvSpPr txBox="1"/>
          <p:nvPr/>
        </p:nvSpPr>
        <p:spPr>
          <a:xfrm>
            <a:off x="609600" y="4953000"/>
            <a:ext cx="7924800" cy="762000"/>
          </a:xfrm>
          <a:prstGeom prst="rect">
            <a:avLst/>
          </a:prstGeom>
          <a:solidFill>
            <a:srgbClr val="DDDDDD"/>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1248" name="Google Shape;1248;p129"/>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 Validating Abstract Classes</a:t>
            </a:r>
            <a:endParaRPr/>
          </a:p>
        </p:txBody>
      </p:sp>
      <p:sp>
        <p:nvSpPr>
          <p:cNvPr id="1249" name="Google Shape;1249;p129"/>
          <p:cNvSpPr txBox="1">
            <a:spLocks noGrp="1"/>
          </p:cNvSpPr>
          <p:nvPr>
            <p:ph type="body" idx="1"/>
          </p:nvPr>
        </p:nvSpPr>
        <p:spPr>
          <a:xfrm>
            <a:off x="609600" y="1447800"/>
            <a:ext cx="7918500" cy="41799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200"/>
              <a:buFont typeface="Arial"/>
              <a:buNone/>
            </a:pPr>
            <a:r>
              <a:rPr lang="en-US" sz="2200" b="0" i="0" u="none">
                <a:solidFill>
                  <a:schemeClr val="dk1"/>
                </a:solidFill>
                <a:latin typeface="Arial"/>
                <a:ea typeface="Arial"/>
                <a:cs typeface="Arial"/>
                <a:sym typeface="Arial"/>
              </a:rPr>
              <a:t>The following additional rules apply when you use abstract classes and methods:</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An abstract class may have any number of abstract and nonabstract methods.</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When inheriting from an abstract class, you must do either of the following:</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Declare the child class as abstract.</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Override all abstract methods inherited from the parent class. Failure to do so will result in a compile-time error.</a:t>
            </a:r>
            <a:endParaRPr sz="1600" b="1" i="0" u="none" strike="noStrike" cap="none">
              <a:solidFill>
                <a:schemeClr val="dk1"/>
              </a:solidFill>
              <a:latin typeface="Courier New"/>
              <a:ea typeface="Courier New"/>
              <a:cs typeface="Courier New"/>
              <a:sym typeface="Courier New"/>
            </a:endParaRPr>
          </a:p>
          <a:p>
            <a:pPr marL="7937" marR="0" lvl="0" indent="7937" algn="l" rtl="0">
              <a:lnSpc>
                <a:spcPct val="100000"/>
              </a:lnSpc>
              <a:spcBef>
                <a:spcPts val="360"/>
              </a:spcBef>
              <a:spcAft>
                <a:spcPts val="0"/>
              </a:spcAft>
              <a:buClr>
                <a:srgbClr val="000000"/>
              </a:buClr>
              <a:buSzPts val="1800"/>
              <a:buFont typeface="Arial"/>
              <a:buNone/>
            </a:pPr>
            <a:endParaRPr sz="1800" b="1" i="0" u="none">
              <a:solidFill>
                <a:schemeClr val="dk1"/>
              </a:solidFill>
              <a:latin typeface="Courier New"/>
              <a:ea typeface="Courier New"/>
              <a:cs typeface="Courier New"/>
              <a:sym typeface="Courier New"/>
            </a:endParaRPr>
          </a:p>
          <a:p>
            <a:pPr marL="7937" marR="0" lvl="0" indent="7937" algn="l" rtl="0">
              <a:lnSpc>
                <a:spcPct val="100000"/>
              </a:lnSpc>
              <a:spcBef>
                <a:spcPts val="360"/>
              </a:spcBef>
              <a:spcAft>
                <a:spcPts val="0"/>
              </a:spcAft>
              <a:buClr>
                <a:srgbClr val="000000"/>
              </a:buClr>
              <a:buSzPts val="1800"/>
              <a:buFont typeface="Arial"/>
              <a:buNone/>
            </a:pPr>
            <a:r>
              <a:rPr lang="en-US" sz="1800" b="1" i="0" u="none">
                <a:solidFill>
                  <a:schemeClr val="dk1"/>
                </a:solidFill>
                <a:latin typeface="Courier New"/>
                <a:ea typeface="Courier New"/>
                <a:cs typeface="Courier New"/>
                <a:sym typeface="Courier New"/>
              </a:rPr>
              <a:t>error: Television is not abstract and does not override abstract method turnOn() in ElectronicDevice</a:t>
            </a:r>
            <a:endParaRPr/>
          </a:p>
        </p:txBody>
      </p:sp>
      <p:sp>
        <p:nvSpPr>
          <p:cNvPr id="1250" name="Google Shape;1250;p129"/>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133</a:t>
            </a:fld>
            <a:endParaRP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Shape 1255"/>
        <p:cNvGrpSpPr/>
        <p:nvPr/>
      </p:nvGrpSpPr>
      <p:grpSpPr>
        <a:xfrm>
          <a:off x="0" y="0"/>
          <a:ext cx="0" cy="0"/>
          <a:chOff x="0" y="0"/>
          <a:chExt cx="0" cy="0"/>
        </a:xfrm>
      </p:grpSpPr>
      <p:sp>
        <p:nvSpPr>
          <p:cNvPr id="1256" name="Google Shape;1256;p130"/>
          <p:cNvSpPr txBox="1"/>
          <p:nvPr/>
        </p:nvSpPr>
        <p:spPr>
          <a:xfrm>
            <a:off x="609600" y="3886200"/>
            <a:ext cx="7924800" cy="1981200"/>
          </a:xfrm>
          <a:prstGeom prst="rect">
            <a:avLst/>
          </a:prstGeom>
          <a:solidFill>
            <a:srgbClr val="DDDDDD"/>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1257" name="Google Shape;1257;p130"/>
          <p:cNvSpPr txBox="1"/>
          <p:nvPr/>
        </p:nvSpPr>
        <p:spPr>
          <a:xfrm>
            <a:off x="609600" y="1905000"/>
            <a:ext cx="7924800" cy="1676400"/>
          </a:xfrm>
          <a:prstGeom prst="rect">
            <a:avLst/>
          </a:prstGeom>
          <a:solidFill>
            <a:srgbClr val="DDDDDD"/>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1258" name="Google Shape;1258;p130"/>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Final Methods</a:t>
            </a:r>
            <a:endParaRPr/>
          </a:p>
        </p:txBody>
      </p:sp>
      <p:sp>
        <p:nvSpPr>
          <p:cNvPr id="1259" name="Google Shape;1259;p130"/>
          <p:cNvSpPr txBox="1">
            <a:spLocks noGrp="1"/>
          </p:cNvSpPr>
          <p:nvPr>
            <p:ph type="body" idx="1"/>
          </p:nvPr>
        </p:nvSpPr>
        <p:spPr>
          <a:xfrm>
            <a:off x="609600" y="1066800"/>
            <a:ext cx="7918500" cy="48579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200"/>
              <a:buFont typeface="Arial"/>
              <a:buNone/>
            </a:pPr>
            <a:r>
              <a:rPr lang="en-US" sz="2200" b="0" i="0" u="none">
                <a:solidFill>
                  <a:schemeClr val="dk1"/>
                </a:solidFill>
                <a:latin typeface="Arial"/>
                <a:ea typeface="Arial"/>
                <a:cs typeface="Arial"/>
                <a:sym typeface="Arial"/>
              </a:rPr>
              <a:t>A method can be declared </a:t>
            </a:r>
            <a:r>
              <a:rPr lang="en-US" sz="2200" b="0" i="0" u="none">
                <a:solidFill>
                  <a:schemeClr val="dk1"/>
                </a:solidFill>
                <a:latin typeface="Courier New"/>
                <a:ea typeface="Courier New"/>
                <a:cs typeface="Courier New"/>
                <a:sym typeface="Courier New"/>
              </a:rPr>
              <a:t>final</a:t>
            </a:r>
            <a:r>
              <a:rPr lang="en-US" sz="2200" b="0" i="0" u="none">
                <a:solidFill>
                  <a:schemeClr val="dk1"/>
                </a:solidFill>
                <a:latin typeface="Arial"/>
                <a:ea typeface="Arial"/>
                <a:cs typeface="Arial"/>
                <a:sym typeface="Arial"/>
              </a:rPr>
              <a:t>. Final methods may not be overridden.</a:t>
            </a:r>
            <a:endParaRPr/>
          </a:p>
          <a:p>
            <a:pPr marL="7937" marR="0" lvl="0" indent="7937" algn="l" rtl="0">
              <a:lnSpc>
                <a:spcPct val="100000"/>
              </a:lnSpc>
              <a:spcBef>
                <a:spcPts val="180"/>
              </a:spcBef>
              <a:spcAft>
                <a:spcPts val="0"/>
              </a:spcAft>
              <a:buClr>
                <a:srgbClr val="000000"/>
              </a:buClr>
              <a:buSzPts val="900"/>
              <a:buFont typeface="Arial"/>
              <a:buNone/>
            </a:pPr>
            <a:endParaRPr sz="900" b="0" i="0" u="none">
              <a:solidFill>
                <a:schemeClr val="dk1"/>
              </a:solidFill>
              <a:latin typeface="Courier New"/>
              <a:ea typeface="Courier New"/>
              <a:cs typeface="Courier New"/>
              <a:sym typeface="Courier New"/>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public class MethodParentClass {</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    public final void printMessage() {</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        System.out.println("This is a final method");</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    }</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a:t>
            </a:r>
            <a:endParaRPr/>
          </a:p>
          <a:p>
            <a:pPr marL="7937" marR="0" lvl="0" indent="7937" algn="l" rtl="0">
              <a:lnSpc>
                <a:spcPct val="100000"/>
              </a:lnSpc>
              <a:spcBef>
                <a:spcPts val="360"/>
              </a:spcBef>
              <a:spcAft>
                <a:spcPts val="0"/>
              </a:spcAft>
              <a:buClr>
                <a:srgbClr val="000000"/>
              </a:buClr>
              <a:buSzPts val="1800"/>
              <a:buFont typeface="Arial"/>
              <a:buNone/>
            </a:pPr>
            <a:endParaRPr sz="1800" b="0" i="0" u="none">
              <a:solidFill>
                <a:schemeClr val="dk1"/>
              </a:solidFill>
              <a:latin typeface="Courier New"/>
              <a:ea typeface="Courier New"/>
              <a:cs typeface="Courier New"/>
              <a:sym typeface="Courier New"/>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public class MethodChildClass extends MethodParentClass {    </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    // compile-time error</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    public void printMessage() {</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        System.out.println("Cannot override method");</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    }</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a:t>
            </a:r>
            <a:endParaRPr/>
          </a:p>
        </p:txBody>
      </p:sp>
      <p:sp>
        <p:nvSpPr>
          <p:cNvPr id="1260" name="Google Shape;1260;p130"/>
          <p:cNvSpPr txBox="1"/>
          <p:nvPr/>
        </p:nvSpPr>
        <p:spPr>
          <a:xfrm>
            <a:off x="1143000" y="4267200"/>
            <a:ext cx="4724400" cy="609600"/>
          </a:xfrm>
          <a:prstGeom prst="rect">
            <a:avLst/>
          </a:prstGeom>
          <a:noFill/>
          <a:ln w="28575"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1261" name="Google Shape;1261;p130"/>
          <p:cNvSpPr txBox="1"/>
          <p:nvPr/>
        </p:nvSpPr>
        <p:spPr>
          <a:xfrm>
            <a:off x="2057400" y="2286000"/>
            <a:ext cx="838200" cy="304800"/>
          </a:xfrm>
          <a:prstGeom prst="rect">
            <a:avLst/>
          </a:prstGeom>
          <a:noFill/>
          <a:ln w="28575"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1262" name="Google Shape;1262;p130"/>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134</a:t>
            </a:fld>
            <a:endParaRPr/>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Shape 1267"/>
        <p:cNvGrpSpPr/>
        <p:nvPr/>
      </p:nvGrpSpPr>
      <p:grpSpPr>
        <a:xfrm>
          <a:off x="0" y="0"/>
          <a:ext cx="0" cy="0"/>
          <a:chOff x="0" y="0"/>
          <a:chExt cx="0" cy="0"/>
        </a:xfrm>
      </p:grpSpPr>
      <p:sp>
        <p:nvSpPr>
          <p:cNvPr id="1268" name="Google Shape;1268;p131"/>
          <p:cNvSpPr txBox="1"/>
          <p:nvPr/>
        </p:nvSpPr>
        <p:spPr>
          <a:xfrm>
            <a:off x="609600" y="2971800"/>
            <a:ext cx="7924800" cy="685800"/>
          </a:xfrm>
          <a:prstGeom prst="rect">
            <a:avLst/>
          </a:prstGeom>
          <a:solidFill>
            <a:srgbClr val="DDDDDD"/>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1269" name="Google Shape;1269;p131"/>
          <p:cNvSpPr txBox="1"/>
          <p:nvPr/>
        </p:nvSpPr>
        <p:spPr>
          <a:xfrm>
            <a:off x="609600" y="2286000"/>
            <a:ext cx="7924800" cy="457200"/>
          </a:xfrm>
          <a:prstGeom prst="rect">
            <a:avLst/>
          </a:prstGeom>
          <a:solidFill>
            <a:srgbClr val="DDDDDD"/>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1270" name="Google Shape;1270;p131"/>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Final Classes</a:t>
            </a:r>
            <a:endParaRPr/>
          </a:p>
        </p:txBody>
      </p:sp>
      <p:sp>
        <p:nvSpPr>
          <p:cNvPr id="1271" name="Google Shape;1271;p131"/>
          <p:cNvSpPr txBox="1">
            <a:spLocks noGrp="1"/>
          </p:cNvSpPr>
          <p:nvPr>
            <p:ph type="body" idx="1"/>
          </p:nvPr>
        </p:nvSpPr>
        <p:spPr>
          <a:xfrm>
            <a:off x="609600" y="1447800"/>
            <a:ext cx="7918500" cy="21987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200"/>
              <a:buFont typeface="Arial"/>
              <a:buNone/>
            </a:pPr>
            <a:r>
              <a:rPr lang="en-US" sz="2200" b="0" i="0" u="none">
                <a:solidFill>
                  <a:schemeClr val="dk1"/>
                </a:solidFill>
                <a:latin typeface="Arial"/>
                <a:ea typeface="Arial"/>
                <a:cs typeface="Arial"/>
                <a:sym typeface="Arial"/>
              </a:rPr>
              <a:t>A class can be declared </a:t>
            </a:r>
            <a:r>
              <a:rPr lang="en-US" sz="2200" b="0" i="0" u="none">
                <a:solidFill>
                  <a:schemeClr val="dk1"/>
                </a:solidFill>
                <a:latin typeface="Courier New"/>
                <a:ea typeface="Courier New"/>
                <a:cs typeface="Courier New"/>
                <a:sym typeface="Courier New"/>
              </a:rPr>
              <a:t>final</a:t>
            </a:r>
            <a:r>
              <a:rPr lang="en-US" sz="2200" b="0" i="0" u="none">
                <a:solidFill>
                  <a:schemeClr val="dk1"/>
                </a:solidFill>
                <a:latin typeface="Arial"/>
                <a:ea typeface="Arial"/>
                <a:cs typeface="Arial"/>
                <a:sym typeface="Arial"/>
              </a:rPr>
              <a:t>. Final classes may not be extended.</a:t>
            </a:r>
            <a:endParaRPr/>
          </a:p>
          <a:p>
            <a:pPr marL="7937" marR="0" lvl="0" indent="7937" algn="l" rtl="0">
              <a:lnSpc>
                <a:spcPct val="100000"/>
              </a:lnSpc>
              <a:spcBef>
                <a:spcPts val="180"/>
              </a:spcBef>
              <a:spcAft>
                <a:spcPts val="0"/>
              </a:spcAft>
              <a:buClr>
                <a:srgbClr val="000000"/>
              </a:buClr>
              <a:buSzPts val="900"/>
              <a:buFont typeface="Arial"/>
              <a:buNone/>
            </a:pPr>
            <a:endParaRPr sz="900" b="0" i="0" u="none">
              <a:solidFill>
                <a:schemeClr val="dk1"/>
              </a:solidFill>
              <a:latin typeface="Courier New"/>
              <a:ea typeface="Courier New"/>
              <a:cs typeface="Courier New"/>
              <a:sym typeface="Courier New"/>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public final class FinalParentClass { }</a:t>
            </a:r>
            <a:endParaRPr/>
          </a:p>
          <a:p>
            <a:pPr marL="7937" marR="0" lvl="0" indent="7937" algn="l" rtl="0">
              <a:lnSpc>
                <a:spcPct val="100000"/>
              </a:lnSpc>
              <a:spcBef>
                <a:spcPts val="360"/>
              </a:spcBef>
              <a:spcAft>
                <a:spcPts val="0"/>
              </a:spcAft>
              <a:buClr>
                <a:srgbClr val="000000"/>
              </a:buClr>
              <a:buSzPts val="1800"/>
              <a:buFont typeface="Arial"/>
              <a:buNone/>
            </a:pPr>
            <a:endParaRPr sz="1800" b="0" i="0" u="none">
              <a:solidFill>
                <a:schemeClr val="dk1"/>
              </a:solidFill>
              <a:latin typeface="Courier New"/>
              <a:ea typeface="Courier New"/>
              <a:cs typeface="Courier New"/>
              <a:sym typeface="Courier New"/>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 compile-time error</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public class ChildClass extends FinalParentClass { }</a:t>
            </a:r>
            <a:endParaRPr/>
          </a:p>
        </p:txBody>
      </p:sp>
      <p:sp>
        <p:nvSpPr>
          <p:cNvPr id="1272" name="Google Shape;1272;p131"/>
          <p:cNvSpPr txBox="1"/>
          <p:nvPr/>
        </p:nvSpPr>
        <p:spPr>
          <a:xfrm>
            <a:off x="1524000" y="2362200"/>
            <a:ext cx="838200" cy="304800"/>
          </a:xfrm>
          <a:prstGeom prst="rect">
            <a:avLst/>
          </a:prstGeom>
          <a:noFill/>
          <a:ln w="28575"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1273" name="Google Shape;1273;p131"/>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135</a:t>
            </a:fld>
            <a:endParaRP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Shape 1278"/>
        <p:cNvGrpSpPr/>
        <p:nvPr/>
      </p:nvGrpSpPr>
      <p:grpSpPr>
        <a:xfrm>
          <a:off x="0" y="0"/>
          <a:ext cx="0" cy="0"/>
          <a:chOff x="0" y="0"/>
          <a:chExt cx="0" cy="0"/>
        </a:xfrm>
      </p:grpSpPr>
      <p:sp>
        <p:nvSpPr>
          <p:cNvPr id="1279" name="Google Shape;1279;p132"/>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Final Variables</a:t>
            </a:r>
            <a:endParaRPr/>
          </a:p>
        </p:txBody>
      </p:sp>
      <p:sp>
        <p:nvSpPr>
          <p:cNvPr id="1280" name="Google Shape;1280;p132"/>
          <p:cNvSpPr txBox="1">
            <a:spLocks noGrp="1"/>
          </p:cNvSpPr>
          <p:nvPr>
            <p:ph type="body" idx="1"/>
          </p:nvPr>
        </p:nvSpPr>
        <p:spPr>
          <a:xfrm>
            <a:off x="609600" y="1219200"/>
            <a:ext cx="7918500" cy="48324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200"/>
              <a:buFont typeface="Arial"/>
              <a:buNone/>
            </a:pPr>
            <a:r>
              <a:rPr lang="en-US" sz="2200" b="0" i="0" u="none">
                <a:solidFill>
                  <a:schemeClr val="dk1"/>
                </a:solidFill>
                <a:latin typeface="Arial"/>
                <a:ea typeface="Arial"/>
                <a:cs typeface="Arial"/>
                <a:sym typeface="Arial"/>
              </a:rPr>
              <a:t>The </a:t>
            </a:r>
            <a:r>
              <a:rPr lang="en-US" sz="2200" b="0" i="0" u="none">
                <a:solidFill>
                  <a:schemeClr val="dk1"/>
                </a:solidFill>
                <a:latin typeface="Courier New"/>
                <a:ea typeface="Courier New"/>
                <a:cs typeface="Courier New"/>
                <a:sym typeface="Courier New"/>
              </a:rPr>
              <a:t>final</a:t>
            </a:r>
            <a:r>
              <a:rPr lang="en-US" sz="2200" b="0" i="0" u="none">
                <a:solidFill>
                  <a:schemeClr val="dk1"/>
                </a:solidFill>
                <a:latin typeface="Arial"/>
                <a:ea typeface="Arial"/>
                <a:cs typeface="Arial"/>
                <a:sym typeface="Arial"/>
              </a:rPr>
              <a:t> modifier can be applied to variables. </a:t>
            </a:r>
            <a:endParaRPr/>
          </a:p>
          <a:p>
            <a:pPr marL="7937" marR="0" lvl="0" indent="7937" algn="l" rtl="0">
              <a:lnSpc>
                <a:spcPct val="100000"/>
              </a:lnSpc>
              <a:spcBef>
                <a:spcPts val="440"/>
              </a:spcBef>
              <a:spcAft>
                <a:spcPts val="0"/>
              </a:spcAft>
              <a:buClr>
                <a:srgbClr val="000000"/>
              </a:buClr>
              <a:buSzPts val="2200"/>
              <a:buFont typeface="Arial"/>
              <a:buNone/>
            </a:pPr>
            <a:r>
              <a:rPr lang="en-US" sz="2200" b="0" i="0" u="none">
                <a:solidFill>
                  <a:schemeClr val="dk1"/>
                </a:solidFill>
                <a:latin typeface="Arial"/>
                <a:ea typeface="Arial"/>
                <a:cs typeface="Arial"/>
                <a:sym typeface="Arial"/>
              </a:rPr>
              <a:t>Final variables may not change their values after they are initialized. </a:t>
            </a:r>
            <a:endParaRPr/>
          </a:p>
          <a:p>
            <a:pPr marL="7937" marR="0" lvl="0" indent="7937" algn="l" rtl="0">
              <a:lnSpc>
                <a:spcPct val="100000"/>
              </a:lnSpc>
              <a:spcBef>
                <a:spcPts val="440"/>
              </a:spcBef>
              <a:spcAft>
                <a:spcPts val="0"/>
              </a:spcAft>
              <a:buClr>
                <a:srgbClr val="000000"/>
              </a:buClr>
              <a:buSzPts val="2200"/>
              <a:buFont typeface="Arial"/>
              <a:buNone/>
            </a:pPr>
            <a:r>
              <a:rPr lang="en-US" sz="2200" b="0" i="0" u="none">
                <a:solidFill>
                  <a:schemeClr val="dk1"/>
                </a:solidFill>
                <a:latin typeface="Arial"/>
                <a:ea typeface="Arial"/>
                <a:cs typeface="Arial"/>
                <a:sym typeface="Arial"/>
              </a:rPr>
              <a:t>Final variables can be:</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Class fields</a:t>
            </a:r>
            <a:endParaRPr/>
          </a:p>
          <a:p>
            <a:pPr marL="1366837" marR="0" lvl="3" indent="-231775" algn="l" rtl="0">
              <a:lnSpc>
                <a:spcPct val="100000"/>
              </a:lnSpc>
              <a:spcBef>
                <a:spcPts val="360"/>
              </a:spcBef>
              <a:spcAft>
                <a:spcPts val="0"/>
              </a:spcAft>
              <a:buClr>
                <a:schemeClr val="accent2"/>
              </a:buClr>
              <a:buSzPts val="810"/>
              <a:buFont typeface="Arial"/>
              <a:buChar char="—"/>
            </a:pPr>
            <a:r>
              <a:rPr lang="en-US" sz="1800" b="0" i="0" u="none" strike="noStrike" cap="none">
                <a:solidFill>
                  <a:schemeClr val="dk1"/>
                </a:solidFill>
                <a:latin typeface="Arial"/>
                <a:ea typeface="Arial"/>
                <a:cs typeface="Arial"/>
                <a:sym typeface="Arial"/>
              </a:rPr>
              <a:t>Final fields with compile-time constant expressions are constant variables.</a:t>
            </a:r>
            <a:endParaRPr/>
          </a:p>
          <a:p>
            <a:pPr marL="1366837" marR="0" lvl="3" indent="-231775" algn="l" rtl="0">
              <a:lnSpc>
                <a:spcPct val="100000"/>
              </a:lnSpc>
              <a:spcBef>
                <a:spcPts val="360"/>
              </a:spcBef>
              <a:spcAft>
                <a:spcPts val="0"/>
              </a:spcAft>
              <a:buClr>
                <a:schemeClr val="accent2"/>
              </a:buClr>
              <a:buSzPts val="810"/>
              <a:buFont typeface="Arial"/>
              <a:buChar char="—"/>
            </a:pPr>
            <a:r>
              <a:rPr lang="en-US" sz="1800" b="0" i="0" u="none" strike="noStrike" cap="none">
                <a:solidFill>
                  <a:schemeClr val="dk1"/>
                </a:solidFill>
                <a:latin typeface="Arial"/>
                <a:ea typeface="Arial"/>
                <a:cs typeface="Arial"/>
                <a:sym typeface="Arial"/>
              </a:rPr>
              <a:t>Static can be combined with final to create an always-available, never-changing variable.</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Method parameters</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Local variables</a:t>
            </a:r>
            <a:endParaRPr/>
          </a:p>
          <a:p>
            <a:pPr marL="574675" marR="0" lvl="1" indent="-460375" algn="l" rtl="0">
              <a:lnSpc>
                <a:spcPct val="100000"/>
              </a:lnSpc>
              <a:spcBef>
                <a:spcPts val="440"/>
              </a:spcBef>
              <a:spcAft>
                <a:spcPts val="0"/>
              </a:spcAft>
              <a:buClr>
                <a:srgbClr val="FF0000"/>
              </a:buClr>
              <a:buSzPts val="2200"/>
              <a:buFont typeface="Arial"/>
              <a:buNone/>
            </a:pPr>
            <a:r>
              <a:rPr lang="en-US" sz="2200" b="1" i="0" u="none" strike="noStrike" cap="none">
                <a:solidFill>
                  <a:schemeClr val="dk1"/>
                </a:solidFill>
                <a:latin typeface="Arial"/>
                <a:ea typeface="Arial"/>
                <a:cs typeface="Arial"/>
                <a:sym typeface="Arial"/>
              </a:rPr>
              <a:t>Note: </a:t>
            </a:r>
            <a:r>
              <a:rPr lang="en-US" sz="2200" b="0" i="0" u="none" strike="noStrike" cap="none">
                <a:solidFill>
                  <a:schemeClr val="dk1"/>
                </a:solidFill>
                <a:latin typeface="Arial"/>
                <a:ea typeface="Arial"/>
                <a:cs typeface="Arial"/>
                <a:sym typeface="Arial"/>
              </a:rPr>
              <a:t>Final references must always reference the same object, but the contents of that object may be modified.</a:t>
            </a:r>
            <a:endParaRPr/>
          </a:p>
        </p:txBody>
      </p:sp>
      <p:sp>
        <p:nvSpPr>
          <p:cNvPr id="1281" name="Google Shape;1281;p132"/>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136</a:t>
            </a:fld>
            <a:endParaRPr/>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Shape 1286"/>
        <p:cNvGrpSpPr/>
        <p:nvPr/>
      </p:nvGrpSpPr>
      <p:grpSpPr>
        <a:xfrm>
          <a:off x="0" y="0"/>
          <a:ext cx="0" cy="0"/>
          <a:chOff x="0" y="0"/>
          <a:chExt cx="0" cy="0"/>
        </a:xfrm>
      </p:grpSpPr>
      <p:sp>
        <p:nvSpPr>
          <p:cNvPr id="1287" name="Google Shape;1287;p133"/>
          <p:cNvSpPr txBox="1">
            <a:spLocks noGrp="1"/>
          </p:cNvSpPr>
          <p:nvPr>
            <p:ph type="title"/>
          </p:nvPr>
        </p:nvSpPr>
        <p:spPr>
          <a:xfrm>
            <a:off x="311700" y="593367"/>
            <a:ext cx="8520600" cy="7635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Declaring Final Variables</a:t>
            </a:r>
            <a:endParaRPr/>
          </a:p>
        </p:txBody>
      </p:sp>
      <p:sp>
        <p:nvSpPr>
          <p:cNvPr id="1288" name="Google Shape;1288;p133"/>
          <p:cNvSpPr txBox="1"/>
          <p:nvPr/>
        </p:nvSpPr>
        <p:spPr>
          <a:xfrm>
            <a:off x="609600" y="1295400"/>
            <a:ext cx="7886700" cy="4495800"/>
          </a:xfrm>
          <a:prstGeom prst="rect">
            <a:avLst/>
          </a:prstGeom>
          <a:solidFill>
            <a:srgbClr val="DDDDDD"/>
          </a:solidFill>
          <a:ln w="28575" cap="flat" cmpd="sng">
            <a:solidFill>
              <a:srgbClr val="000000"/>
            </a:solidFill>
            <a:prstDash val="solid"/>
            <a:miter lim="800000"/>
            <a:headEnd type="none" w="sm" len="sm"/>
            <a:tailEnd type="none" w="sm" len="sm"/>
          </a:ln>
        </p:spPr>
        <p:txBody>
          <a:bodyPr spcFirstLastPara="1" wrap="square" lIns="92075" tIns="9125" rIns="92075" bIns="9125" anchor="ctr" anchorCtr="0">
            <a:noAutofit/>
          </a:bodyPr>
          <a:lstStyle/>
          <a:p>
            <a:pPr marL="457200" marR="0" lvl="0" indent="-457200" algn="l" rtl="0">
              <a:lnSpc>
                <a:spcPct val="100000"/>
              </a:lnSpc>
              <a:spcBef>
                <a:spcPts val="0"/>
              </a:spcBef>
              <a:spcAft>
                <a:spcPts val="0"/>
              </a:spcAft>
              <a:buClr>
                <a:schemeClr val="dk1"/>
              </a:buClr>
              <a:buSzPts val="1800"/>
              <a:buFont typeface="Courier New"/>
              <a:buNone/>
            </a:pPr>
            <a:r>
              <a:rPr lang="en-US" sz="1800" b="1" i="0" u="none">
                <a:solidFill>
                  <a:schemeClr val="dk1"/>
                </a:solidFill>
                <a:latin typeface="Courier New"/>
                <a:ea typeface="Courier New"/>
                <a:cs typeface="Courier New"/>
                <a:sym typeface="Courier New"/>
              </a:rPr>
              <a:t>public class VariableExampleClass {</a:t>
            </a:r>
            <a:endParaRPr/>
          </a:p>
          <a:p>
            <a:pPr marL="457200" marR="0" lvl="0" indent="-457200" algn="l" rtl="0">
              <a:lnSpc>
                <a:spcPct val="100000"/>
              </a:lnSpc>
              <a:spcBef>
                <a:spcPts val="0"/>
              </a:spcBef>
              <a:spcAft>
                <a:spcPts val="0"/>
              </a:spcAft>
              <a:buClr>
                <a:schemeClr val="dk1"/>
              </a:buClr>
              <a:buSzPts val="1800"/>
              <a:buFont typeface="Courier New"/>
              <a:buNone/>
            </a:pPr>
            <a:r>
              <a:rPr lang="en-US" sz="1800" b="1" i="0" u="none">
                <a:solidFill>
                  <a:schemeClr val="dk1"/>
                </a:solidFill>
                <a:latin typeface="Courier New"/>
                <a:ea typeface="Courier New"/>
                <a:cs typeface="Courier New"/>
                <a:sym typeface="Courier New"/>
              </a:rPr>
              <a:t>    private final int field;</a:t>
            </a:r>
            <a:endParaRPr/>
          </a:p>
          <a:p>
            <a:pPr marL="457200" marR="0" lvl="0" indent="-457200" algn="l" rtl="0">
              <a:lnSpc>
                <a:spcPct val="100000"/>
              </a:lnSpc>
              <a:spcBef>
                <a:spcPts val="0"/>
              </a:spcBef>
              <a:spcAft>
                <a:spcPts val="0"/>
              </a:spcAft>
              <a:buClr>
                <a:schemeClr val="dk1"/>
              </a:buClr>
              <a:buSzPts val="1800"/>
              <a:buFont typeface="Courier New"/>
              <a:buNone/>
            </a:pPr>
            <a:r>
              <a:rPr lang="en-US" sz="1800" b="1" i="0" u="none">
                <a:solidFill>
                  <a:schemeClr val="dk1"/>
                </a:solidFill>
                <a:latin typeface="Courier New"/>
                <a:ea typeface="Courier New"/>
                <a:cs typeface="Courier New"/>
                <a:sym typeface="Courier New"/>
              </a:rPr>
              <a:t>    public static final int JAVA_CONSTANT = 10;</a:t>
            </a:r>
            <a:endParaRPr/>
          </a:p>
          <a:p>
            <a:pPr marL="457200" marR="0" lvl="0" indent="-457200" algn="l" rtl="0">
              <a:lnSpc>
                <a:spcPct val="100000"/>
              </a:lnSpc>
              <a:spcBef>
                <a:spcPts val="0"/>
              </a:spcBef>
              <a:spcAft>
                <a:spcPts val="0"/>
              </a:spcAft>
              <a:buClr>
                <a:schemeClr val="dk1"/>
              </a:buClr>
              <a:buSzPts val="1800"/>
              <a:buFont typeface="Courier New"/>
              <a:buNone/>
            </a:pPr>
            <a:r>
              <a:rPr lang="en-US" sz="1800" b="1" i="0" u="none">
                <a:solidFill>
                  <a:schemeClr val="dk1"/>
                </a:solidFill>
                <a:latin typeface="Courier New"/>
                <a:ea typeface="Courier New"/>
                <a:cs typeface="Courier New"/>
                <a:sym typeface="Courier New"/>
              </a:rPr>
              <a:t>    </a:t>
            </a:r>
            <a:endParaRPr/>
          </a:p>
          <a:p>
            <a:pPr marL="457200" marR="0" lvl="0" indent="-457200" algn="l" rtl="0">
              <a:lnSpc>
                <a:spcPct val="100000"/>
              </a:lnSpc>
              <a:spcBef>
                <a:spcPts val="0"/>
              </a:spcBef>
              <a:spcAft>
                <a:spcPts val="0"/>
              </a:spcAft>
              <a:buClr>
                <a:schemeClr val="dk1"/>
              </a:buClr>
              <a:buSzPts val="1800"/>
              <a:buFont typeface="Courier New"/>
              <a:buNone/>
            </a:pPr>
            <a:r>
              <a:rPr lang="en-US" sz="1800" b="1" i="0" u="none">
                <a:solidFill>
                  <a:schemeClr val="dk1"/>
                </a:solidFill>
                <a:latin typeface="Courier New"/>
                <a:ea typeface="Courier New"/>
                <a:cs typeface="Courier New"/>
                <a:sym typeface="Courier New"/>
              </a:rPr>
              <a:t>    public VariableExampleClass() {</a:t>
            </a:r>
            <a:endParaRPr/>
          </a:p>
          <a:p>
            <a:pPr marL="457200" marR="0" lvl="0" indent="-457200" algn="l" rtl="0">
              <a:lnSpc>
                <a:spcPct val="100000"/>
              </a:lnSpc>
              <a:spcBef>
                <a:spcPts val="0"/>
              </a:spcBef>
              <a:spcAft>
                <a:spcPts val="0"/>
              </a:spcAft>
              <a:buClr>
                <a:schemeClr val="dk1"/>
              </a:buClr>
              <a:buSzPts val="1800"/>
              <a:buFont typeface="Courier New"/>
              <a:buNone/>
            </a:pPr>
            <a:r>
              <a:rPr lang="en-US" sz="1800" b="1" i="0" u="none">
                <a:solidFill>
                  <a:schemeClr val="dk1"/>
                </a:solidFill>
                <a:latin typeface="Courier New"/>
                <a:ea typeface="Courier New"/>
                <a:cs typeface="Courier New"/>
                <a:sym typeface="Courier New"/>
              </a:rPr>
              <a:t>        field = 100;</a:t>
            </a:r>
            <a:endParaRPr/>
          </a:p>
          <a:p>
            <a:pPr marL="457200" marR="0" lvl="0" indent="-457200" algn="l" rtl="0">
              <a:lnSpc>
                <a:spcPct val="100000"/>
              </a:lnSpc>
              <a:spcBef>
                <a:spcPts val="0"/>
              </a:spcBef>
              <a:spcAft>
                <a:spcPts val="0"/>
              </a:spcAft>
              <a:buClr>
                <a:schemeClr val="dk1"/>
              </a:buClr>
              <a:buSzPts val="1800"/>
              <a:buFont typeface="Courier New"/>
              <a:buNone/>
            </a:pPr>
            <a:r>
              <a:rPr lang="en-US" sz="1800" b="1" i="0" u="none">
                <a:solidFill>
                  <a:schemeClr val="dk1"/>
                </a:solidFill>
                <a:latin typeface="Courier New"/>
                <a:ea typeface="Courier New"/>
                <a:cs typeface="Courier New"/>
                <a:sym typeface="Courier New"/>
              </a:rPr>
              <a:t>    }</a:t>
            </a:r>
            <a:endParaRPr/>
          </a:p>
          <a:p>
            <a:pPr marL="457200" marR="0" lvl="0" indent="-457200" algn="l" rtl="0">
              <a:lnSpc>
                <a:spcPct val="100000"/>
              </a:lnSpc>
              <a:spcBef>
                <a:spcPts val="0"/>
              </a:spcBef>
              <a:spcAft>
                <a:spcPts val="0"/>
              </a:spcAft>
              <a:buClr>
                <a:schemeClr val="dk1"/>
              </a:buClr>
              <a:buSzPts val="1800"/>
              <a:buFont typeface="Courier New"/>
              <a:buNone/>
            </a:pPr>
            <a:r>
              <a:rPr lang="en-US" sz="1800" b="1" i="0" u="none">
                <a:solidFill>
                  <a:schemeClr val="dk1"/>
                </a:solidFill>
                <a:latin typeface="Courier New"/>
                <a:ea typeface="Courier New"/>
                <a:cs typeface="Courier New"/>
                <a:sym typeface="Courier New"/>
              </a:rPr>
              <a:t>    </a:t>
            </a:r>
            <a:endParaRPr/>
          </a:p>
          <a:p>
            <a:pPr marL="457200" marR="0" lvl="0" indent="-457200" algn="l" rtl="0">
              <a:lnSpc>
                <a:spcPct val="100000"/>
              </a:lnSpc>
              <a:spcBef>
                <a:spcPts val="0"/>
              </a:spcBef>
              <a:spcAft>
                <a:spcPts val="0"/>
              </a:spcAft>
              <a:buClr>
                <a:schemeClr val="dk1"/>
              </a:buClr>
              <a:buSzPts val="1800"/>
              <a:buFont typeface="Courier New"/>
              <a:buNone/>
            </a:pPr>
            <a:r>
              <a:rPr lang="en-US" sz="1800" b="1" i="0" u="none">
                <a:solidFill>
                  <a:schemeClr val="dk1"/>
                </a:solidFill>
                <a:latin typeface="Courier New"/>
                <a:ea typeface="Courier New"/>
                <a:cs typeface="Courier New"/>
                <a:sym typeface="Courier New"/>
              </a:rPr>
              <a:t>    public void changeValues(final int param) {</a:t>
            </a:r>
            <a:endParaRPr/>
          </a:p>
          <a:p>
            <a:pPr marL="457200" marR="0" lvl="0" indent="-457200" algn="l" rtl="0">
              <a:lnSpc>
                <a:spcPct val="100000"/>
              </a:lnSpc>
              <a:spcBef>
                <a:spcPts val="0"/>
              </a:spcBef>
              <a:spcAft>
                <a:spcPts val="0"/>
              </a:spcAft>
              <a:buClr>
                <a:schemeClr val="dk1"/>
              </a:buClr>
              <a:buSzPts val="1800"/>
              <a:buFont typeface="Courier New"/>
              <a:buNone/>
            </a:pPr>
            <a:r>
              <a:rPr lang="en-US" sz="1800" b="1" i="0" u="none">
                <a:solidFill>
                  <a:schemeClr val="dk1"/>
                </a:solidFill>
                <a:latin typeface="Courier New"/>
                <a:ea typeface="Courier New"/>
                <a:cs typeface="Courier New"/>
                <a:sym typeface="Courier New"/>
              </a:rPr>
              <a:t>        param = 1; // compile-time error</a:t>
            </a:r>
            <a:endParaRPr/>
          </a:p>
          <a:p>
            <a:pPr marL="457200" marR="0" lvl="0" indent="-457200" algn="l" rtl="0">
              <a:lnSpc>
                <a:spcPct val="100000"/>
              </a:lnSpc>
              <a:spcBef>
                <a:spcPts val="0"/>
              </a:spcBef>
              <a:spcAft>
                <a:spcPts val="0"/>
              </a:spcAft>
              <a:buClr>
                <a:schemeClr val="dk1"/>
              </a:buClr>
              <a:buSzPts val="1800"/>
              <a:buFont typeface="Courier New"/>
              <a:buNone/>
            </a:pPr>
            <a:r>
              <a:rPr lang="en-US" sz="1800" b="1" i="0" u="none">
                <a:solidFill>
                  <a:schemeClr val="dk1"/>
                </a:solidFill>
                <a:latin typeface="Courier New"/>
                <a:ea typeface="Courier New"/>
                <a:cs typeface="Courier New"/>
                <a:sym typeface="Courier New"/>
              </a:rPr>
              <a:t>        final int localVar;</a:t>
            </a:r>
            <a:endParaRPr/>
          </a:p>
          <a:p>
            <a:pPr marL="457200" marR="0" lvl="0" indent="-457200" algn="l" rtl="0">
              <a:lnSpc>
                <a:spcPct val="100000"/>
              </a:lnSpc>
              <a:spcBef>
                <a:spcPts val="0"/>
              </a:spcBef>
              <a:spcAft>
                <a:spcPts val="0"/>
              </a:spcAft>
              <a:buClr>
                <a:schemeClr val="dk1"/>
              </a:buClr>
              <a:buSzPts val="1800"/>
              <a:buFont typeface="Courier New"/>
              <a:buNone/>
            </a:pPr>
            <a:r>
              <a:rPr lang="en-US" sz="1800" b="1" i="0" u="none">
                <a:solidFill>
                  <a:schemeClr val="dk1"/>
                </a:solidFill>
                <a:latin typeface="Courier New"/>
                <a:ea typeface="Courier New"/>
                <a:cs typeface="Courier New"/>
                <a:sym typeface="Courier New"/>
              </a:rPr>
              <a:t>        localVar = 42;</a:t>
            </a:r>
            <a:endParaRPr/>
          </a:p>
          <a:p>
            <a:pPr marL="457200" marR="0" lvl="0" indent="-457200" algn="l" rtl="0">
              <a:lnSpc>
                <a:spcPct val="100000"/>
              </a:lnSpc>
              <a:spcBef>
                <a:spcPts val="0"/>
              </a:spcBef>
              <a:spcAft>
                <a:spcPts val="0"/>
              </a:spcAft>
              <a:buClr>
                <a:schemeClr val="dk1"/>
              </a:buClr>
              <a:buSzPts val="1800"/>
              <a:buFont typeface="Courier New"/>
              <a:buNone/>
            </a:pPr>
            <a:r>
              <a:rPr lang="en-US" sz="1800" b="1" i="0" u="none">
                <a:solidFill>
                  <a:schemeClr val="dk1"/>
                </a:solidFill>
                <a:latin typeface="Courier New"/>
                <a:ea typeface="Courier New"/>
                <a:cs typeface="Courier New"/>
                <a:sym typeface="Courier New"/>
              </a:rPr>
              <a:t>        localVar = 43; // compile-time error</a:t>
            </a:r>
            <a:endParaRPr/>
          </a:p>
          <a:p>
            <a:pPr marL="457200" marR="0" lvl="0" indent="-457200" algn="l" rtl="0">
              <a:lnSpc>
                <a:spcPct val="100000"/>
              </a:lnSpc>
              <a:spcBef>
                <a:spcPts val="0"/>
              </a:spcBef>
              <a:spcAft>
                <a:spcPts val="0"/>
              </a:spcAft>
              <a:buClr>
                <a:schemeClr val="dk1"/>
              </a:buClr>
              <a:buSzPts val="1800"/>
              <a:buFont typeface="Courier New"/>
              <a:buNone/>
            </a:pPr>
            <a:r>
              <a:rPr lang="en-US" sz="1800" b="1" i="0" u="none">
                <a:solidFill>
                  <a:schemeClr val="dk1"/>
                </a:solidFill>
                <a:latin typeface="Courier New"/>
                <a:ea typeface="Courier New"/>
                <a:cs typeface="Courier New"/>
                <a:sym typeface="Courier New"/>
              </a:rPr>
              <a:t>    }</a:t>
            </a:r>
            <a:endParaRPr/>
          </a:p>
          <a:p>
            <a:pPr marL="457200" marR="0" lvl="0" indent="-457200" algn="l" rtl="0">
              <a:lnSpc>
                <a:spcPct val="100000"/>
              </a:lnSpc>
              <a:spcBef>
                <a:spcPts val="0"/>
              </a:spcBef>
              <a:spcAft>
                <a:spcPts val="0"/>
              </a:spcAft>
              <a:buClr>
                <a:schemeClr val="dk1"/>
              </a:buClr>
              <a:buSzPts val="1800"/>
              <a:buFont typeface="Courier New"/>
              <a:buNone/>
            </a:pPr>
            <a:r>
              <a:rPr lang="en-US" sz="1800" b="1" i="0" u="none">
                <a:solidFill>
                  <a:schemeClr val="dk1"/>
                </a:solidFill>
                <a:latin typeface="Courier New"/>
                <a:ea typeface="Courier New"/>
                <a:cs typeface="Courier New"/>
                <a:sym typeface="Courier New"/>
              </a:rPr>
              <a:t>}</a:t>
            </a:r>
            <a:endParaRPr/>
          </a:p>
        </p:txBody>
      </p:sp>
      <p:sp>
        <p:nvSpPr>
          <p:cNvPr id="1289" name="Google Shape;1289;p133"/>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t>137</a:t>
            </a:fld>
            <a:endParaRPr/>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Shape 1294"/>
        <p:cNvGrpSpPr/>
        <p:nvPr/>
      </p:nvGrpSpPr>
      <p:grpSpPr>
        <a:xfrm>
          <a:off x="0" y="0"/>
          <a:ext cx="0" cy="0"/>
          <a:chOff x="0" y="0"/>
          <a:chExt cx="0" cy="0"/>
        </a:xfrm>
      </p:grpSpPr>
      <p:sp>
        <p:nvSpPr>
          <p:cNvPr id="1295" name="Google Shape;1295;p134"/>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Nested Classes</a:t>
            </a:r>
            <a:endParaRPr/>
          </a:p>
        </p:txBody>
      </p:sp>
      <p:sp>
        <p:nvSpPr>
          <p:cNvPr id="1296" name="Google Shape;1296;p134"/>
          <p:cNvSpPr txBox="1">
            <a:spLocks noGrp="1"/>
          </p:cNvSpPr>
          <p:nvPr>
            <p:ph type="body" idx="1"/>
          </p:nvPr>
        </p:nvSpPr>
        <p:spPr>
          <a:xfrm>
            <a:off x="609600" y="1447800"/>
            <a:ext cx="7918500" cy="41070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200"/>
              <a:buFont typeface="Arial"/>
              <a:buNone/>
            </a:pPr>
            <a:r>
              <a:rPr lang="en-US" sz="2200" b="0" i="0" u="none">
                <a:solidFill>
                  <a:schemeClr val="dk1"/>
                </a:solidFill>
                <a:latin typeface="Arial"/>
                <a:ea typeface="Arial"/>
                <a:cs typeface="Arial"/>
                <a:sym typeface="Arial"/>
              </a:rPr>
              <a:t>A nested class is a class declared within the body of another class. Nested classes:</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Have multiple categories</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1" i="0" u="none" strike="noStrike" cap="none">
                <a:solidFill>
                  <a:schemeClr val="dk1"/>
                </a:solidFill>
                <a:latin typeface="Arial"/>
                <a:ea typeface="Arial"/>
                <a:cs typeface="Arial"/>
                <a:sym typeface="Arial"/>
              </a:rPr>
              <a:t>Inner classes</a:t>
            </a:r>
            <a:endParaRPr/>
          </a:p>
          <a:p>
            <a:pPr marL="1366837" marR="0" lvl="3" indent="-231775" algn="l" rtl="0">
              <a:lnSpc>
                <a:spcPct val="100000"/>
              </a:lnSpc>
              <a:spcBef>
                <a:spcPts val="360"/>
              </a:spcBef>
              <a:spcAft>
                <a:spcPts val="0"/>
              </a:spcAft>
              <a:buClr>
                <a:schemeClr val="accent2"/>
              </a:buClr>
              <a:buSzPts val="810"/>
              <a:buFont typeface="Arial"/>
              <a:buChar char="—"/>
            </a:pPr>
            <a:r>
              <a:rPr lang="en-US" sz="1800" b="0" i="0" u="none" strike="noStrike" cap="none">
                <a:solidFill>
                  <a:schemeClr val="dk1"/>
                </a:solidFill>
                <a:latin typeface="Arial"/>
                <a:ea typeface="Arial"/>
                <a:cs typeface="Arial"/>
                <a:sym typeface="Arial"/>
              </a:rPr>
              <a:t>Member classes</a:t>
            </a:r>
            <a:endParaRPr/>
          </a:p>
          <a:p>
            <a:pPr marL="1366837" marR="0" lvl="3" indent="-231775" algn="l" rtl="0">
              <a:lnSpc>
                <a:spcPct val="100000"/>
              </a:lnSpc>
              <a:spcBef>
                <a:spcPts val="360"/>
              </a:spcBef>
              <a:spcAft>
                <a:spcPts val="0"/>
              </a:spcAft>
              <a:buClr>
                <a:schemeClr val="accent2"/>
              </a:buClr>
              <a:buSzPts val="810"/>
              <a:buFont typeface="Arial"/>
              <a:buChar char="—"/>
            </a:pPr>
            <a:r>
              <a:rPr lang="en-US" sz="1800" b="0" i="0" u="none" strike="noStrike" cap="none">
                <a:solidFill>
                  <a:schemeClr val="dk1"/>
                </a:solidFill>
                <a:latin typeface="Arial"/>
                <a:ea typeface="Arial"/>
                <a:cs typeface="Arial"/>
                <a:sym typeface="Arial"/>
              </a:rPr>
              <a:t>Local classes</a:t>
            </a:r>
            <a:endParaRPr/>
          </a:p>
          <a:p>
            <a:pPr marL="1366837" marR="0" lvl="3" indent="-231775" algn="l" rtl="0">
              <a:lnSpc>
                <a:spcPct val="100000"/>
              </a:lnSpc>
              <a:spcBef>
                <a:spcPts val="360"/>
              </a:spcBef>
              <a:spcAft>
                <a:spcPts val="0"/>
              </a:spcAft>
              <a:buClr>
                <a:schemeClr val="accent2"/>
              </a:buClr>
              <a:buSzPts val="810"/>
              <a:buFont typeface="Arial"/>
              <a:buChar char="—"/>
            </a:pPr>
            <a:r>
              <a:rPr lang="en-US" sz="1800" b="0" i="0" u="none" strike="noStrike" cap="none">
                <a:solidFill>
                  <a:schemeClr val="dk1"/>
                </a:solidFill>
                <a:latin typeface="Arial"/>
                <a:ea typeface="Arial"/>
                <a:cs typeface="Arial"/>
                <a:sym typeface="Arial"/>
              </a:rPr>
              <a:t>Anonymous classes</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1" i="0" u="none" strike="noStrike" cap="none">
                <a:solidFill>
                  <a:schemeClr val="dk1"/>
                </a:solidFill>
                <a:latin typeface="Arial"/>
                <a:ea typeface="Arial"/>
                <a:cs typeface="Arial"/>
                <a:sym typeface="Arial"/>
              </a:rPr>
              <a:t>Static nested classes</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Are commonly used in applications with GUI elements</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Can limit utilization of a "helper class" to the enclosing top-level class</a:t>
            </a:r>
            <a:endParaRPr/>
          </a:p>
        </p:txBody>
      </p:sp>
      <p:sp>
        <p:nvSpPr>
          <p:cNvPr id="1297" name="Google Shape;1297;p134"/>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138</a:t>
            </a:fld>
            <a:endParaRPr/>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Shape 1302"/>
        <p:cNvGrpSpPr/>
        <p:nvPr/>
      </p:nvGrpSpPr>
      <p:grpSpPr>
        <a:xfrm>
          <a:off x="0" y="0"/>
          <a:ext cx="0" cy="0"/>
          <a:chOff x="0" y="0"/>
          <a:chExt cx="0" cy="0"/>
        </a:xfrm>
      </p:grpSpPr>
      <p:sp>
        <p:nvSpPr>
          <p:cNvPr id="1303" name="Google Shape;1303;p135"/>
          <p:cNvSpPr txBox="1">
            <a:spLocks noGrp="1"/>
          </p:cNvSpPr>
          <p:nvPr>
            <p:ph type="title"/>
          </p:nvPr>
        </p:nvSpPr>
        <p:spPr>
          <a:xfrm>
            <a:off x="609600" y="304800"/>
            <a:ext cx="7918500" cy="3984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Example: Member Class</a:t>
            </a:r>
            <a:endParaRPr/>
          </a:p>
        </p:txBody>
      </p:sp>
      <p:sp>
        <p:nvSpPr>
          <p:cNvPr id="1304" name="Google Shape;1304;p135"/>
          <p:cNvSpPr txBox="1">
            <a:spLocks noGrp="1"/>
          </p:cNvSpPr>
          <p:nvPr>
            <p:ph type="body" idx="1"/>
          </p:nvPr>
        </p:nvSpPr>
        <p:spPr>
          <a:xfrm>
            <a:off x="457200" y="762000"/>
            <a:ext cx="8458200" cy="5638800"/>
          </a:xfrm>
          <a:prstGeom prst="rect">
            <a:avLst/>
          </a:prstGeom>
          <a:solidFill>
            <a:srgbClr val="DDDDDD"/>
          </a:solidFill>
          <a:ln w="28575" cap="flat" cmpd="sng">
            <a:solidFill>
              <a:srgbClr val="000000"/>
            </a:solidFill>
            <a:prstDash val="solid"/>
            <a:miter lim="800000"/>
            <a:headEnd type="none" w="sm" len="sm"/>
            <a:tailEnd type="none" w="sm" len="sm"/>
          </a:ln>
        </p:spPr>
        <p:txBody>
          <a:bodyPr spcFirstLastPara="1" wrap="square" lIns="92075" tIns="9125" rIns="92075" bIns="9125" anchor="ctr" anchorCtr="0">
            <a:noAutofit/>
          </a:bodyPr>
          <a:lstStyle/>
          <a:p>
            <a:pPr marL="457200" marR="0" lvl="0" indent="-457200" algn="l" rtl="0">
              <a:lnSpc>
                <a:spcPct val="100000"/>
              </a:lnSpc>
              <a:spcBef>
                <a:spcPts val="0"/>
              </a:spcBef>
              <a:spcAft>
                <a:spcPts val="0"/>
              </a:spcAft>
              <a:buClr>
                <a:srgbClr val="000000"/>
              </a:buClr>
              <a:buSzPts val="1400"/>
              <a:buFont typeface="Arial"/>
              <a:buNone/>
            </a:pPr>
            <a:endParaRPr sz="1400" b="1" i="0" u="none">
              <a:solidFill>
                <a:schemeClr val="dk1"/>
              </a:solidFill>
              <a:latin typeface="Courier New"/>
              <a:ea typeface="Courier New"/>
              <a:cs typeface="Courier New"/>
              <a:sym typeface="Courier New"/>
            </a:endParaRPr>
          </a:p>
          <a:p>
            <a:pPr marL="457200" marR="0" lvl="0" indent="-457200" algn="l" rtl="0">
              <a:lnSpc>
                <a:spcPct val="100000"/>
              </a:lnSpc>
              <a:spcBef>
                <a:spcPts val="280"/>
              </a:spcBef>
              <a:spcAft>
                <a:spcPts val="0"/>
              </a:spcAft>
              <a:buClr>
                <a:srgbClr val="000000"/>
              </a:buClr>
              <a:buSzPts val="1400"/>
              <a:buFont typeface="Arial"/>
              <a:buNone/>
            </a:pPr>
            <a:r>
              <a:rPr lang="en-US" sz="1400" b="1" i="0" u="none">
                <a:solidFill>
                  <a:schemeClr val="dk1"/>
                </a:solidFill>
                <a:latin typeface="Courier New"/>
                <a:ea typeface="Courier New"/>
                <a:cs typeface="Courier New"/>
                <a:sym typeface="Courier New"/>
              </a:rPr>
              <a:t>public class BankEMICalculator {</a:t>
            </a:r>
            <a:endParaRPr/>
          </a:p>
          <a:p>
            <a:pPr marL="457200" marR="0" lvl="0" indent="-457200" algn="l" rtl="0">
              <a:lnSpc>
                <a:spcPct val="100000"/>
              </a:lnSpc>
              <a:spcBef>
                <a:spcPts val="280"/>
              </a:spcBef>
              <a:spcAft>
                <a:spcPts val="0"/>
              </a:spcAft>
              <a:buClr>
                <a:srgbClr val="000000"/>
              </a:buClr>
              <a:buSzPts val="1400"/>
              <a:buFont typeface="Arial"/>
              <a:buNone/>
            </a:pPr>
            <a:r>
              <a:rPr lang="en-US" sz="1400" b="1" i="0" u="none">
                <a:solidFill>
                  <a:schemeClr val="dk1"/>
                </a:solidFill>
                <a:latin typeface="Courier New"/>
                <a:ea typeface="Courier New"/>
                <a:cs typeface="Courier New"/>
                <a:sym typeface="Courier New"/>
              </a:rPr>
              <a:t>   private  String CustomerName;</a:t>
            </a:r>
            <a:endParaRPr/>
          </a:p>
          <a:p>
            <a:pPr marL="457200" marR="0" lvl="0" indent="-457200" algn="l" rtl="0">
              <a:lnSpc>
                <a:spcPct val="100000"/>
              </a:lnSpc>
              <a:spcBef>
                <a:spcPts val="280"/>
              </a:spcBef>
              <a:spcAft>
                <a:spcPts val="0"/>
              </a:spcAft>
              <a:buClr>
                <a:srgbClr val="000000"/>
              </a:buClr>
              <a:buSzPts val="1400"/>
              <a:buFont typeface="Arial"/>
              <a:buNone/>
            </a:pPr>
            <a:r>
              <a:rPr lang="en-US" sz="1400" b="1" i="0" u="none">
                <a:solidFill>
                  <a:schemeClr val="dk1"/>
                </a:solidFill>
                <a:latin typeface="Courier New"/>
                <a:ea typeface="Courier New"/>
                <a:cs typeface="Courier New"/>
                <a:sym typeface="Courier New"/>
              </a:rPr>
              <a:t>   private  String AccountNo;</a:t>
            </a:r>
            <a:endParaRPr/>
          </a:p>
          <a:p>
            <a:pPr marL="457200" marR="0" lvl="0" indent="-457200" algn="l" rtl="0">
              <a:lnSpc>
                <a:spcPct val="100000"/>
              </a:lnSpc>
              <a:spcBef>
                <a:spcPts val="280"/>
              </a:spcBef>
              <a:spcAft>
                <a:spcPts val="0"/>
              </a:spcAft>
              <a:buClr>
                <a:srgbClr val="000000"/>
              </a:buClr>
              <a:buSzPts val="1400"/>
              <a:buFont typeface="Arial"/>
              <a:buNone/>
            </a:pPr>
            <a:r>
              <a:rPr lang="en-US" sz="1400" b="1" i="0" u="none">
                <a:solidFill>
                  <a:schemeClr val="dk1"/>
                </a:solidFill>
                <a:latin typeface="Courier New"/>
                <a:ea typeface="Courier New"/>
                <a:cs typeface="Courier New"/>
                <a:sym typeface="Courier New"/>
              </a:rPr>
              <a:t>   private  double loanAmount;</a:t>
            </a:r>
            <a:endParaRPr/>
          </a:p>
          <a:p>
            <a:pPr marL="457200" marR="0" lvl="0" indent="-457200" algn="l" rtl="0">
              <a:lnSpc>
                <a:spcPct val="100000"/>
              </a:lnSpc>
              <a:spcBef>
                <a:spcPts val="280"/>
              </a:spcBef>
              <a:spcAft>
                <a:spcPts val="0"/>
              </a:spcAft>
              <a:buClr>
                <a:srgbClr val="000000"/>
              </a:buClr>
              <a:buSzPts val="1400"/>
              <a:buFont typeface="Arial"/>
              <a:buNone/>
            </a:pPr>
            <a:r>
              <a:rPr lang="en-US" sz="1400" b="1" i="0" u="none">
                <a:solidFill>
                  <a:schemeClr val="dk1"/>
                </a:solidFill>
                <a:latin typeface="Courier New"/>
                <a:ea typeface="Courier New"/>
                <a:cs typeface="Courier New"/>
                <a:sym typeface="Courier New"/>
              </a:rPr>
              <a:t>   private  double monthlypayment;</a:t>
            </a:r>
            <a:endParaRPr/>
          </a:p>
          <a:p>
            <a:pPr marL="457200" marR="0" lvl="0" indent="-457200" algn="l" rtl="0">
              <a:lnSpc>
                <a:spcPct val="100000"/>
              </a:lnSpc>
              <a:spcBef>
                <a:spcPts val="280"/>
              </a:spcBef>
              <a:spcAft>
                <a:spcPts val="0"/>
              </a:spcAft>
              <a:buClr>
                <a:srgbClr val="000000"/>
              </a:buClr>
              <a:buSzPts val="1400"/>
              <a:buFont typeface="Arial"/>
              <a:buNone/>
            </a:pPr>
            <a:r>
              <a:rPr lang="en-US" sz="1400" b="1" i="0" u="none">
                <a:solidFill>
                  <a:schemeClr val="dk1"/>
                </a:solidFill>
                <a:latin typeface="Courier New"/>
                <a:ea typeface="Courier New"/>
                <a:cs typeface="Courier New"/>
                <a:sym typeface="Courier New"/>
              </a:rPr>
              <a:t>   private EMICalculatorHelper helper = new EMICalculatorHelper();</a:t>
            </a:r>
            <a:endParaRPr/>
          </a:p>
          <a:p>
            <a:pPr marL="457200" marR="0" lvl="0" indent="-457200" algn="l" rtl="0">
              <a:lnSpc>
                <a:spcPct val="100000"/>
              </a:lnSpc>
              <a:spcBef>
                <a:spcPts val="280"/>
              </a:spcBef>
              <a:spcAft>
                <a:spcPts val="0"/>
              </a:spcAft>
              <a:buClr>
                <a:srgbClr val="000000"/>
              </a:buClr>
              <a:buSzPts val="1400"/>
              <a:buFont typeface="Arial"/>
              <a:buNone/>
            </a:pPr>
            <a:r>
              <a:rPr lang="en-US" sz="1400" b="1" i="0" u="none">
                <a:solidFill>
                  <a:schemeClr val="dk1"/>
                </a:solidFill>
                <a:latin typeface="Courier New"/>
                <a:ea typeface="Courier New"/>
                <a:cs typeface="Courier New"/>
                <a:sym typeface="Courier New"/>
              </a:rPr>
              <a:t>    </a:t>
            </a:r>
            <a:endParaRPr/>
          </a:p>
          <a:p>
            <a:pPr marL="457200" marR="0" lvl="0" indent="-457200" algn="l" rtl="0">
              <a:lnSpc>
                <a:spcPct val="100000"/>
              </a:lnSpc>
              <a:spcBef>
                <a:spcPts val="280"/>
              </a:spcBef>
              <a:spcAft>
                <a:spcPts val="0"/>
              </a:spcAft>
              <a:buClr>
                <a:srgbClr val="000000"/>
              </a:buClr>
              <a:buSzPts val="1400"/>
              <a:buFont typeface="Arial"/>
              <a:buNone/>
            </a:pPr>
            <a:r>
              <a:rPr lang="en-US" sz="1400" b="1" i="0" u="none">
                <a:solidFill>
                  <a:schemeClr val="dk1"/>
                </a:solidFill>
                <a:latin typeface="Courier New"/>
                <a:ea typeface="Courier New"/>
                <a:cs typeface="Courier New"/>
                <a:sym typeface="Courier New"/>
              </a:rPr>
              <a:t>    /*Setters ad Getters*/</a:t>
            </a:r>
            <a:endParaRPr/>
          </a:p>
          <a:p>
            <a:pPr marL="457200" marR="0" lvl="0" indent="-457200" algn="l" rtl="0">
              <a:lnSpc>
                <a:spcPct val="100000"/>
              </a:lnSpc>
              <a:spcBef>
                <a:spcPts val="280"/>
              </a:spcBef>
              <a:spcAft>
                <a:spcPts val="0"/>
              </a:spcAft>
              <a:buClr>
                <a:srgbClr val="000000"/>
              </a:buClr>
              <a:buSzPts val="1400"/>
              <a:buFont typeface="Arial"/>
              <a:buNone/>
            </a:pPr>
            <a:r>
              <a:rPr lang="en-US" sz="1400" b="1" i="0" u="none">
                <a:solidFill>
                  <a:schemeClr val="dk1"/>
                </a:solidFill>
                <a:latin typeface="Courier New"/>
                <a:ea typeface="Courier New"/>
                <a:cs typeface="Courier New"/>
                <a:sym typeface="Courier New"/>
              </a:rPr>
              <a:t>       </a:t>
            </a:r>
            <a:endParaRPr/>
          </a:p>
          <a:p>
            <a:pPr marL="457200" marR="0" lvl="0" indent="-457200" algn="l" rtl="0">
              <a:lnSpc>
                <a:spcPct val="100000"/>
              </a:lnSpc>
              <a:spcBef>
                <a:spcPts val="280"/>
              </a:spcBef>
              <a:spcAft>
                <a:spcPts val="0"/>
              </a:spcAft>
              <a:buClr>
                <a:srgbClr val="000000"/>
              </a:buClr>
              <a:buSzPts val="1400"/>
              <a:buFont typeface="Arial"/>
              <a:buNone/>
            </a:pPr>
            <a:r>
              <a:rPr lang="en-US" sz="1400" b="1" i="0" u="none">
                <a:solidFill>
                  <a:schemeClr val="dk1"/>
                </a:solidFill>
                <a:latin typeface="Courier New"/>
                <a:ea typeface="Courier New"/>
                <a:cs typeface="Courier New"/>
                <a:sym typeface="Courier New"/>
              </a:rPr>
              <a:t>      private class EMICalculatorHelper {</a:t>
            </a:r>
            <a:endParaRPr/>
          </a:p>
          <a:p>
            <a:pPr marL="457200" marR="0" lvl="0" indent="-457200" algn="l" rtl="0">
              <a:lnSpc>
                <a:spcPct val="100000"/>
              </a:lnSpc>
              <a:spcBef>
                <a:spcPts val="280"/>
              </a:spcBef>
              <a:spcAft>
                <a:spcPts val="0"/>
              </a:spcAft>
              <a:buClr>
                <a:srgbClr val="000000"/>
              </a:buClr>
              <a:buSzPts val="1400"/>
              <a:buFont typeface="Arial"/>
              <a:buNone/>
            </a:pPr>
            <a:r>
              <a:rPr lang="en-US" sz="1400" b="1" i="0" u="none">
                <a:solidFill>
                  <a:schemeClr val="dk1"/>
                </a:solidFill>
                <a:latin typeface="Courier New"/>
                <a:ea typeface="Courier New"/>
                <a:cs typeface="Courier New"/>
                <a:sym typeface="Courier New"/>
              </a:rPr>
              <a:t>        int loanTerm = 60;</a:t>
            </a:r>
            <a:endParaRPr/>
          </a:p>
          <a:p>
            <a:pPr marL="457200" marR="0" lvl="0" indent="-457200" algn="l" rtl="0">
              <a:lnSpc>
                <a:spcPct val="100000"/>
              </a:lnSpc>
              <a:spcBef>
                <a:spcPts val="280"/>
              </a:spcBef>
              <a:spcAft>
                <a:spcPts val="0"/>
              </a:spcAft>
              <a:buClr>
                <a:srgbClr val="000000"/>
              </a:buClr>
              <a:buSzPts val="1400"/>
              <a:buFont typeface="Arial"/>
              <a:buNone/>
            </a:pPr>
            <a:r>
              <a:rPr lang="en-US" sz="1400" b="1" i="0" u="none">
                <a:solidFill>
                  <a:schemeClr val="dk1"/>
                </a:solidFill>
                <a:latin typeface="Courier New"/>
                <a:ea typeface="Courier New"/>
                <a:cs typeface="Courier New"/>
                <a:sym typeface="Courier New"/>
              </a:rPr>
              <a:t>        double interestRate = 0.9;</a:t>
            </a:r>
            <a:endParaRPr/>
          </a:p>
          <a:p>
            <a:pPr marL="457200" marR="0" lvl="0" indent="-457200" algn="l" rtl="0">
              <a:lnSpc>
                <a:spcPct val="100000"/>
              </a:lnSpc>
              <a:spcBef>
                <a:spcPts val="280"/>
              </a:spcBef>
              <a:spcAft>
                <a:spcPts val="0"/>
              </a:spcAft>
              <a:buClr>
                <a:srgbClr val="000000"/>
              </a:buClr>
              <a:buSzPts val="1400"/>
              <a:buFont typeface="Arial"/>
              <a:buNone/>
            </a:pPr>
            <a:r>
              <a:rPr lang="en-US" sz="1400" b="1" i="0" u="none">
                <a:solidFill>
                  <a:schemeClr val="dk1"/>
                </a:solidFill>
                <a:latin typeface="Courier New"/>
                <a:ea typeface="Courier New"/>
                <a:cs typeface="Courier New"/>
                <a:sym typeface="Courier New"/>
              </a:rPr>
              <a:t>        double interestpermonth=interestRate/loanTerm;</a:t>
            </a:r>
            <a:endParaRPr/>
          </a:p>
          <a:p>
            <a:pPr marL="457200" marR="0" lvl="0" indent="-457200" algn="l" rtl="0">
              <a:lnSpc>
                <a:spcPct val="100000"/>
              </a:lnSpc>
              <a:spcBef>
                <a:spcPts val="280"/>
              </a:spcBef>
              <a:spcAft>
                <a:spcPts val="0"/>
              </a:spcAft>
              <a:buClr>
                <a:srgbClr val="000000"/>
              </a:buClr>
              <a:buSzPts val="1400"/>
              <a:buFont typeface="Arial"/>
              <a:buNone/>
            </a:pPr>
            <a:endParaRPr sz="1400" b="1" i="0" u="none">
              <a:solidFill>
                <a:schemeClr val="dk1"/>
              </a:solidFill>
              <a:latin typeface="Courier New"/>
              <a:ea typeface="Courier New"/>
              <a:cs typeface="Courier New"/>
              <a:sym typeface="Courier New"/>
            </a:endParaRPr>
          </a:p>
          <a:p>
            <a:pPr marL="457200" marR="0" lvl="0" indent="-457200" algn="l" rtl="0">
              <a:lnSpc>
                <a:spcPct val="100000"/>
              </a:lnSpc>
              <a:spcBef>
                <a:spcPts val="280"/>
              </a:spcBef>
              <a:spcAft>
                <a:spcPts val="0"/>
              </a:spcAft>
              <a:buClr>
                <a:srgbClr val="000000"/>
              </a:buClr>
              <a:buSzPts val="1400"/>
              <a:buFont typeface="Arial"/>
              <a:buNone/>
            </a:pPr>
            <a:r>
              <a:rPr lang="en-US" sz="1400" b="1" i="0" u="none">
                <a:solidFill>
                  <a:schemeClr val="dk1"/>
                </a:solidFill>
                <a:latin typeface="Courier New"/>
                <a:ea typeface="Courier New"/>
                <a:cs typeface="Courier New"/>
                <a:sym typeface="Courier New"/>
              </a:rPr>
              <a:t>    protected double calcMonthlyPayment(double loanAmount)</a:t>
            </a:r>
            <a:endParaRPr/>
          </a:p>
          <a:p>
            <a:pPr marL="457200" marR="0" lvl="0" indent="-457200" algn="l" rtl="0">
              <a:lnSpc>
                <a:spcPct val="100000"/>
              </a:lnSpc>
              <a:spcBef>
                <a:spcPts val="280"/>
              </a:spcBef>
              <a:spcAft>
                <a:spcPts val="0"/>
              </a:spcAft>
              <a:buClr>
                <a:srgbClr val="000000"/>
              </a:buClr>
              <a:buSzPts val="1400"/>
              <a:buFont typeface="Arial"/>
              <a:buNone/>
            </a:pPr>
            <a:r>
              <a:rPr lang="en-US" sz="1400" b="1" i="0" u="none">
                <a:solidFill>
                  <a:schemeClr val="dk1"/>
                </a:solidFill>
                <a:latin typeface="Courier New"/>
                <a:ea typeface="Courier New"/>
                <a:cs typeface="Courier New"/>
                <a:sym typeface="Courier New"/>
              </a:rPr>
              <a:t>     {</a:t>
            </a:r>
            <a:endParaRPr/>
          </a:p>
          <a:p>
            <a:pPr marL="457200" marR="0" lvl="0" indent="-457200" algn="l" rtl="0">
              <a:lnSpc>
                <a:spcPct val="100000"/>
              </a:lnSpc>
              <a:spcBef>
                <a:spcPts val="280"/>
              </a:spcBef>
              <a:spcAft>
                <a:spcPts val="0"/>
              </a:spcAft>
              <a:buClr>
                <a:srgbClr val="000000"/>
              </a:buClr>
              <a:buSzPts val="1400"/>
              <a:buFont typeface="Arial"/>
              <a:buNone/>
            </a:pPr>
            <a:r>
              <a:rPr lang="en-US" sz="1400" b="1" i="0" u="none">
                <a:solidFill>
                  <a:schemeClr val="dk1"/>
                </a:solidFill>
                <a:latin typeface="Courier New"/>
                <a:ea typeface="Courier New"/>
                <a:cs typeface="Courier New"/>
                <a:sym typeface="Courier New"/>
              </a:rPr>
              <a:t>      double EMI= (loanAmount * interestpermonth) / ((1.0) - ((1.0) /    Math.pow(1.0 + interestpermonth, loanTerm)));</a:t>
            </a:r>
            <a:endParaRPr/>
          </a:p>
          <a:p>
            <a:pPr marL="457200" marR="0" lvl="0" indent="-457200" algn="l" rtl="0">
              <a:lnSpc>
                <a:spcPct val="100000"/>
              </a:lnSpc>
              <a:spcBef>
                <a:spcPts val="280"/>
              </a:spcBef>
              <a:spcAft>
                <a:spcPts val="0"/>
              </a:spcAft>
              <a:buClr>
                <a:srgbClr val="000000"/>
              </a:buClr>
              <a:buSzPts val="1400"/>
              <a:buFont typeface="Arial"/>
              <a:buNone/>
            </a:pPr>
            <a:r>
              <a:rPr lang="en-US" sz="1400" b="1" i="0" u="none">
                <a:solidFill>
                  <a:schemeClr val="dk1"/>
                </a:solidFill>
                <a:latin typeface="Courier New"/>
                <a:ea typeface="Courier New"/>
                <a:cs typeface="Courier New"/>
                <a:sym typeface="Courier New"/>
              </a:rPr>
              <a:t>     return(Math.round(EMI));</a:t>
            </a:r>
            <a:endParaRPr/>
          </a:p>
          <a:p>
            <a:pPr marL="457200" marR="0" lvl="0" indent="-457200" algn="l" rtl="0">
              <a:lnSpc>
                <a:spcPct val="100000"/>
              </a:lnSpc>
              <a:spcBef>
                <a:spcPts val="280"/>
              </a:spcBef>
              <a:spcAft>
                <a:spcPts val="0"/>
              </a:spcAft>
              <a:buClr>
                <a:srgbClr val="000000"/>
              </a:buClr>
              <a:buSzPts val="1400"/>
              <a:buFont typeface="Arial"/>
              <a:buNone/>
            </a:pPr>
            <a:r>
              <a:rPr lang="en-US" sz="1400" b="1" i="0" u="none">
                <a:solidFill>
                  <a:schemeClr val="dk1"/>
                </a:solidFill>
                <a:latin typeface="Courier New"/>
                <a:ea typeface="Courier New"/>
                <a:cs typeface="Courier New"/>
                <a:sym typeface="Courier New"/>
              </a:rPr>
              <a:t>     }</a:t>
            </a:r>
            <a:endParaRPr/>
          </a:p>
          <a:p>
            <a:pPr marL="457200" marR="0" lvl="0" indent="-457200" algn="l" rtl="0">
              <a:lnSpc>
                <a:spcPct val="100000"/>
              </a:lnSpc>
              <a:spcBef>
                <a:spcPts val="280"/>
              </a:spcBef>
              <a:spcAft>
                <a:spcPts val="0"/>
              </a:spcAft>
              <a:buClr>
                <a:srgbClr val="000000"/>
              </a:buClr>
              <a:buSzPts val="1400"/>
              <a:buFont typeface="Arial"/>
              <a:buNone/>
            </a:pPr>
            <a:r>
              <a:rPr lang="en-US" sz="1400" b="1" i="0" u="none">
                <a:solidFill>
                  <a:schemeClr val="dk1"/>
                </a:solidFill>
                <a:latin typeface="Courier New"/>
                <a:ea typeface="Courier New"/>
                <a:cs typeface="Courier New"/>
                <a:sym typeface="Courier New"/>
              </a:rPr>
              <a:t>   }</a:t>
            </a:r>
            <a:endParaRPr/>
          </a:p>
          <a:p>
            <a:pPr marL="457200" marR="0" lvl="0" indent="-457200" algn="l" rtl="0">
              <a:lnSpc>
                <a:spcPct val="100000"/>
              </a:lnSpc>
              <a:spcBef>
                <a:spcPts val="280"/>
              </a:spcBef>
              <a:spcAft>
                <a:spcPts val="0"/>
              </a:spcAft>
              <a:buClr>
                <a:srgbClr val="000000"/>
              </a:buClr>
              <a:buSzPts val="1400"/>
              <a:buFont typeface="Arial"/>
              <a:buNone/>
            </a:pPr>
            <a:r>
              <a:rPr lang="en-US" sz="1400" b="1" i="0" u="none">
                <a:solidFill>
                  <a:schemeClr val="dk1"/>
                </a:solidFill>
                <a:latin typeface="Courier New"/>
                <a:ea typeface="Courier New"/>
                <a:cs typeface="Courier New"/>
                <a:sym typeface="Courier New"/>
              </a:rPr>
              <a:t>}</a:t>
            </a:r>
            <a:endParaRPr/>
          </a:p>
          <a:p>
            <a:pPr marL="7937" marR="0" lvl="0" indent="7938" algn="l" rtl="0">
              <a:spcBef>
                <a:spcPts val="280"/>
              </a:spcBef>
              <a:spcAft>
                <a:spcPts val="0"/>
              </a:spcAft>
              <a:buNone/>
            </a:pPr>
            <a:endParaRPr sz="1400" b="1" i="0" u="none">
              <a:solidFill>
                <a:schemeClr val="dk1"/>
              </a:solidFill>
              <a:latin typeface="Courier New"/>
              <a:ea typeface="Courier New"/>
              <a:cs typeface="Courier New"/>
              <a:sym typeface="Courier New"/>
            </a:endParaRPr>
          </a:p>
        </p:txBody>
      </p:sp>
      <p:sp>
        <p:nvSpPr>
          <p:cNvPr id="1305" name="Google Shape;1305;p135"/>
          <p:cNvSpPr/>
          <p:nvPr/>
        </p:nvSpPr>
        <p:spPr>
          <a:xfrm>
            <a:off x="6629400" y="2743200"/>
            <a:ext cx="2286000" cy="522300"/>
          </a:xfrm>
          <a:prstGeom prst="wedgeRectCallout">
            <a:avLst>
              <a:gd name="adj1" fmla="val -15154"/>
              <a:gd name="adj2" fmla="val 19269"/>
            </a:avLst>
          </a:prstGeom>
          <a:solidFill>
            <a:srgbClr val="FFFFCC"/>
          </a:solidFill>
          <a:ln w="9525" cap="flat" cmpd="sng">
            <a:solidFill>
              <a:srgbClr val="80808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Arial"/>
              <a:buNone/>
            </a:pPr>
            <a:r>
              <a:rPr lang="en-US" sz="1400" b="1" i="0" u="none">
                <a:solidFill>
                  <a:schemeClr val="dk1"/>
                </a:solidFill>
                <a:latin typeface="Arial"/>
                <a:ea typeface="Arial"/>
                <a:cs typeface="Arial"/>
                <a:sym typeface="Arial"/>
              </a:rPr>
              <a:t>Inner class, </a:t>
            </a:r>
            <a:r>
              <a:rPr lang="en-US" sz="1400" b="1" i="0" u="none">
                <a:solidFill>
                  <a:schemeClr val="dk1"/>
                </a:solidFill>
                <a:latin typeface="Courier New"/>
                <a:ea typeface="Courier New"/>
                <a:cs typeface="Courier New"/>
                <a:sym typeface="Courier New"/>
              </a:rPr>
              <a:t>EMICalculatorHelper</a:t>
            </a:r>
            <a:r>
              <a:rPr lang="en-US" sz="1400" b="1" i="0" u="none">
                <a:solidFill>
                  <a:schemeClr val="dk1"/>
                </a:solidFill>
                <a:latin typeface="Arial"/>
                <a:ea typeface="Arial"/>
                <a:cs typeface="Arial"/>
                <a:sym typeface="Arial"/>
              </a:rPr>
              <a:t> </a:t>
            </a:r>
            <a:endParaRPr/>
          </a:p>
        </p:txBody>
      </p:sp>
      <p:sp>
        <p:nvSpPr>
          <p:cNvPr id="1306" name="Google Shape;1306;p135"/>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139</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2"/>
          <p:cNvSpPr>
            <a:spLocks noGrp="1"/>
          </p:cNvSpPr>
          <p:nvPr>
            <p:ph type="title"/>
          </p:nvPr>
        </p:nvSpPr>
        <p:spPr/>
        <p:txBody>
          <a:bodyPr/>
          <a:lstStyle/>
          <a:p>
            <a:pPr eaLnBrk="1" hangingPunct="1"/>
            <a:r>
              <a:rPr lang="en-US" altLang=""/>
              <a:t>The Internet of Things</a:t>
            </a:r>
          </a:p>
        </p:txBody>
      </p:sp>
      <p:sp>
        <p:nvSpPr>
          <p:cNvPr id="16387" name="Content Placeholder 6"/>
          <p:cNvSpPr>
            <a:spLocks noGrp="1"/>
          </p:cNvSpPr>
          <p:nvPr>
            <p:ph idx="1"/>
          </p:nvPr>
        </p:nvSpPr>
        <p:spPr>
          <a:xfrm>
            <a:off x="609600" y="1143000"/>
            <a:ext cx="7918450" cy="363538"/>
          </a:xfrm>
        </p:spPr>
        <p:txBody>
          <a:bodyPr/>
          <a:lstStyle/>
          <a:p>
            <a:pPr eaLnBrk="1" hangingPunct="1"/>
            <a:r>
              <a:rPr lang="en-US" altLang=""/>
              <a:t>Devices on the “edge” represent a huge growth opportunity.</a:t>
            </a:r>
          </a:p>
        </p:txBody>
      </p:sp>
      <p:pic>
        <p:nvPicPr>
          <p:cNvPr id="16388" name="Picture 5" descr="TheInternetOfThings.jp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1744663"/>
            <a:ext cx="9144000" cy="4198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p:nvSpPr>
        <p:spPr>
          <a:xfrm>
            <a:off x="8528050" y="6372226"/>
            <a:ext cx="383438" cy="307777"/>
          </a:xfrm>
          <a:prstGeom prst="rect">
            <a:avLst/>
          </a:prstGeom>
        </p:spPr>
        <p:txBody>
          <a:bodyPr wrap="none">
            <a:spAutoFit/>
          </a:bodyPr>
          <a:lstStyle/>
          <a:p>
            <a:r>
              <a:rPr lang="en-US" dirty="0" smtClean="0"/>
              <a:t>14</a:t>
            </a:r>
            <a:endParaRPr lang="en-US" dirty="0"/>
          </a:p>
        </p:txBody>
      </p:sp>
    </p:spTree>
    <p:custDataLst>
      <p:tags r:id="rId1"/>
    </p:custDataLst>
    <p:extLst>
      <p:ext uri="{BB962C8B-B14F-4D97-AF65-F5344CB8AC3E}">
        <p14:creationId xmlns:p14="http://schemas.microsoft.com/office/powerpoint/2010/main" val="2534396825"/>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Shape 1311"/>
        <p:cNvGrpSpPr/>
        <p:nvPr/>
      </p:nvGrpSpPr>
      <p:grpSpPr>
        <a:xfrm>
          <a:off x="0" y="0"/>
          <a:ext cx="0" cy="0"/>
          <a:chOff x="0" y="0"/>
          <a:chExt cx="0" cy="0"/>
        </a:xfrm>
      </p:grpSpPr>
      <p:sp>
        <p:nvSpPr>
          <p:cNvPr id="1312" name="Google Shape;1312;p136"/>
          <p:cNvSpPr txBox="1"/>
          <p:nvPr/>
        </p:nvSpPr>
        <p:spPr>
          <a:xfrm>
            <a:off x="838200" y="3067050"/>
            <a:ext cx="7924800" cy="1676400"/>
          </a:xfrm>
          <a:prstGeom prst="rect">
            <a:avLst/>
          </a:prstGeom>
          <a:solidFill>
            <a:srgbClr val="DDDDDD"/>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1313" name="Google Shape;1313;p136"/>
          <p:cNvSpPr txBox="1"/>
          <p:nvPr/>
        </p:nvSpPr>
        <p:spPr>
          <a:xfrm>
            <a:off x="609600" y="5429250"/>
            <a:ext cx="7924800" cy="685800"/>
          </a:xfrm>
          <a:prstGeom prst="rect">
            <a:avLst/>
          </a:prstGeom>
          <a:solidFill>
            <a:srgbClr val="DDDDDD"/>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1314" name="Google Shape;1314;p136"/>
          <p:cNvSpPr txBox="1">
            <a:spLocks noGrp="1"/>
          </p:cNvSpPr>
          <p:nvPr>
            <p:ph type="title"/>
          </p:nvPr>
        </p:nvSpPr>
        <p:spPr>
          <a:xfrm>
            <a:off x="685800" y="439737"/>
            <a:ext cx="7842300" cy="4746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Enumerations</a:t>
            </a:r>
            <a:endParaRPr/>
          </a:p>
        </p:txBody>
      </p:sp>
      <p:sp>
        <p:nvSpPr>
          <p:cNvPr id="1315" name="Google Shape;1315;p136"/>
          <p:cNvSpPr txBox="1">
            <a:spLocks noGrp="1"/>
          </p:cNvSpPr>
          <p:nvPr>
            <p:ph type="body" idx="1"/>
          </p:nvPr>
        </p:nvSpPr>
        <p:spPr>
          <a:xfrm>
            <a:off x="609600" y="1238250"/>
            <a:ext cx="7918500" cy="49071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200"/>
              <a:buFont typeface="Arial"/>
              <a:buNone/>
            </a:pPr>
            <a:r>
              <a:rPr lang="en-US" sz="2200" b="0" i="0" u="none">
                <a:solidFill>
                  <a:schemeClr val="dk1"/>
                </a:solidFill>
                <a:latin typeface="Arial"/>
                <a:ea typeface="Arial"/>
                <a:cs typeface="Arial"/>
                <a:sym typeface="Arial"/>
              </a:rPr>
              <a:t>Java includes a typesafe enum to the language. </a:t>
            </a:r>
            <a:endParaRPr/>
          </a:p>
          <a:p>
            <a:pPr marL="7937" marR="0" lvl="0" indent="7937" algn="l" rtl="0">
              <a:lnSpc>
                <a:spcPct val="100000"/>
              </a:lnSpc>
              <a:spcBef>
                <a:spcPts val="440"/>
              </a:spcBef>
              <a:spcAft>
                <a:spcPts val="0"/>
              </a:spcAft>
              <a:buClr>
                <a:srgbClr val="000000"/>
              </a:buClr>
              <a:buSzPts val="2200"/>
              <a:buFont typeface="Arial"/>
              <a:buNone/>
            </a:pPr>
            <a:r>
              <a:rPr lang="en-US" sz="2200" b="1" i="0" u="none">
                <a:solidFill>
                  <a:schemeClr val="dk1"/>
                </a:solidFill>
                <a:latin typeface="Arial"/>
                <a:ea typeface="Arial"/>
                <a:cs typeface="Arial"/>
                <a:sym typeface="Arial"/>
              </a:rPr>
              <a:t>Enumerations (enums):</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Are created by using a variation of a Java class</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Provide a compile-time range check</a:t>
            </a:r>
            <a:endParaRPr/>
          </a:p>
          <a:p>
            <a:pPr marL="574675" marR="0" lvl="1" indent="-371475" algn="l" rtl="0">
              <a:lnSpc>
                <a:spcPct val="100000"/>
              </a:lnSpc>
              <a:spcBef>
                <a:spcPts val="280"/>
              </a:spcBef>
              <a:spcAft>
                <a:spcPts val="0"/>
              </a:spcAft>
              <a:buClr>
                <a:srgbClr val="FF0000"/>
              </a:buClr>
              <a:buSzPts val="1400"/>
              <a:buFont typeface="Arial"/>
              <a:buNone/>
            </a:pPr>
            <a:endParaRPr sz="1400" b="0" i="0" u="none" strike="noStrike" cap="none">
              <a:solidFill>
                <a:schemeClr val="dk1"/>
              </a:solidFill>
              <a:latin typeface="Courier New"/>
              <a:ea typeface="Courier New"/>
              <a:cs typeface="Courier New"/>
              <a:sym typeface="Courier New"/>
            </a:endParaRPr>
          </a:p>
          <a:p>
            <a:pPr marL="574675" marR="0" lvl="1" indent="-460375" algn="l" rtl="0">
              <a:lnSpc>
                <a:spcPct val="100000"/>
              </a:lnSpc>
              <a:spcBef>
                <a:spcPts val="360"/>
              </a:spcBef>
              <a:spcAft>
                <a:spcPts val="0"/>
              </a:spcAft>
              <a:buClr>
                <a:srgbClr val="FF0000"/>
              </a:buClr>
              <a:buSzPts val="1800"/>
              <a:buFont typeface="Arial"/>
              <a:buNone/>
            </a:pPr>
            <a:r>
              <a:rPr lang="en-US" sz="1800" b="0" i="0" u="none" strike="noStrike" cap="none">
                <a:solidFill>
                  <a:schemeClr val="dk1"/>
                </a:solidFill>
                <a:latin typeface="Courier New"/>
                <a:ea typeface="Courier New"/>
                <a:cs typeface="Courier New"/>
                <a:sym typeface="Courier New"/>
              </a:rPr>
              <a:t>  public enum PowerState {</a:t>
            </a:r>
            <a:endParaRPr/>
          </a:p>
          <a:p>
            <a:pPr marL="574675" marR="0" lvl="1" indent="-460375" algn="l" rtl="0">
              <a:lnSpc>
                <a:spcPct val="100000"/>
              </a:lnSpc>
              <a:spcBef>
                <a:spcPts val="360"/>
              </a:spcBef>
              <a:spcAft>
                <a:spcPts val="0"/>
              </a:spcAft>
              <a:buClr>
                <a:srgbClr val="FF0000"/>
              </a:buClr>
              <a:buSzPts val="1800"/>
              <a:buFont typeface="Arial"/>
              <a:buNone/>
            </a:pPr>
            <a:r>
              <a:rPr lang="en-US" sz="1800" b="0" i="0" u="none" strike="noStrike" cap="none">
                <a:solidFill>
                  <a:schemeClr val="dk1"/>
                </a:solidFill>
                <a:latin typeface="Courier New"/>
                <a:ea typeface="Courier New"/>
                <a:cs typeface="Courier New"/>
                <a:sym typeface="Courier New"/>
              </a:rPr>
              <a:t>    OFF,</a:t>
            </a:r>
            <a:endParaRPr/>
          </a:p>
          <a:p>
            <a:pPr marL="574675" marR="0" lvl="1" indent="-460375" algn="l" rtl="0">
              <a:lnSpc>
                <a:spcPct val="100000"/>
              </a:lnSpc>
              <a:spcBef>
                <a:spcPts val="360"/>
              </a:spcBef>
              <a:spcAft>
                <a:spcPts val="0"/>
              </a:spcAft>
              <a:buClr>
                <a:srgbClr val="FF0000"/>
              </a:buClr>
              <a:buSzPts val="1800"/>
              <a:buFont typeface="Arial"/>
              <a:buNone/>
            </a:pPr>
            <a:r>
              <a:rPr lang="en-US" sz="1800" b="0" i="0" u="none" strike="noStrike" cap="none">
                <a:solidFill>
                  <a:schemeClr val="dk1"/>
                </a:solidFill>
                <a:latin typeface="Courier New"/>
                <a:ea typeface="Courier New"/>
                <a:cs typeface="Courier New"/>
                <a:sym typeface="Courier New"/>
              </a:rPr>
              <a:t>    ON,</a:t>
            </a:r>
            <a:endParaRPr/>
          </a:p>
          <a:p>
            <a:pPr marL="574675" marR="0" lvl="1" indent="-460375" algn="l" rtl="0">
              <a:lnSpc>
                <a:spcPct val="100000"/>
              </a:lnSpc>
              <a:spcBef>
                <a:spcPts val="360"/>
              </a:spcBef>
              <a:spcAft>
                <a:spcPts val="0"/>
              </a:spcAft>
              <a:buClr>
                <a:srgbClr val="FF0000"/>
              </a:buClr>
              <a:buSzPts val="1800"/>
              <a:buFont typeface="Arial"/>
              <a:buNone/>
            </a:pPr>
            <a:r>
              <a:rPr lang="en-US" sz="1800" b="0" i="0" u="none" strike="noStrike" cap="none">
                <a:solidFill>
                  <a:schemeClr val="dk1"/>
                </a:solidFill>
                <a:latin typeface="Courier New"/>
                <a:ea typeface="Courier New"/>
                <a:cs typeface="Courier New"/>
                <a:sym typeface="Courier New"/>
              </a:rPr>
              <a:t>    SUSPEND;</a:t>
            </a:r>
            <a:endParaRPr/>
          </a:p>
          <a:p>
            <a:pPr marL="574675" marR="0" lvl="1" indent="-460375" algn="l" rtl="0">
              <a:lnSpc>
                <a:spcPct val="100000"/>
              </a:lnSpc>
              <a:spcBef>
                <a:spcPts val="360"/>
              </a:spcBef>
              <a:spcAft>
                <a:spcPts val="0"/>
              </a:spcAft>
              <a:buClr>
                <a:srgbClr val="FF0000"/>
              </a:buClr>
              <a:buSzPts val="1800"/>
              <a:buFont typeface="Arial"/>
              <a:buNone/>
            </a:pPr>
            <a:r>
              <a:rPr lang="en-US" sz="1800" b="0" i="0" u="none" strike="noStrike" cap="none">
                <a:solidFill>
                  <a:schemeClr val="dk1"/>
                </a:solidFill>
                <a:latin typeface="Courier New"/>
                <a:ea typeface="Courier New"/>
                <a:cs typeface="Courier New"/>
                <a:sym typeface="Courier New"/>
              </a:rPr>
              <a:t> }</a:t>
            </a:r>
            <a:endParaRPr/>
          </a:p>
          <a:p>
            <a:pPr marL="574675" marR="0" lvl="1" indent="-460375" algn="l" rtl="0">
              <a:lnSpc>
                <a:spcPct val="100000"/>
              </a:lnSpc>
              <a:spcBef>
                <a:spcPts val="360"/>
              </a:spcBef>
              <a:spcAft>
                <a:spcPts val="0"/>
              </a:spcAft>
              <a:buClr>
                <a:srgbClr val="FF0000"/>
              </a:buClr>
              <a:buSzPts val="1800"/>
              <a:buFont typeface="Arial"/>
              <a:buNone/>
            </a:pPr>
            <a:endParaRPr sz="1800" b="0" i="0" u="none" strike="noStrike" cap="none">
              <a:solidFill>
                <a:schemeClr val="dk1"/>
              </a:solidFill>
              <a:latin typeface="Courier New"/>
              <a:ea typeface="Courier New"/>
              <a:cs typeface="Courier New"/>
              <a:sym typeface="Courier New"/>
            </a:endParaRPr>
          </a:p>
          <a:p>
            <a:pPr marL="7937" marR="0" lvl="0" indent="7937" algn="l" rtl="0">
              <a:lnSpc>
                <a:spcPct val="100000"/>
              </a:lnSpc>
              <a:spcBef>
                <a:spcPts val="440"/>
              </a:spcBef>
              <a:spcAft>
                <a:spcPts val="0"/>
              </a:spcAft>
              <a:buClr>
                <a:srgbClr val="000000"/>
              </a:buClr>
              <a:buSzPts val="2200"/>
              <a:buFont typeface="Arial"/>
              <a:buNone/>
            </a:pPr>
            <a:r>
              <a:rPr lang="en-US" sz="2200" b="0" i="0" u="none">
                <a:solidFill>
                  <a:schemeClr val="dk1"/>
                </a:solidFill>
                <a:latin typeface="Arial"/>
                <a:ea typeface="Arial"/>
                <a:cs typeface="Arial"/>
                <a:sym typeface="Arial"/>
              </a:rPr>
              <a:t>An enum can be used in the following way:</a:t>
            </a:r>
            <a:endParaRPr/>
          </a:p>
          <a:p>
            <a:pPr marL="574675" marR="0" lvl="1" indent="-460375" algn="l" rtl="0">
              <a:lnSpc>
                <a:spcPct val="100000"/>
              </a:lnSpc>
              <a:spcBef>
                <a:spcPts val="360"/>
              </a:spcBef>
              <a:spcAft>
                <a:spcPts val="0"/>
              </a:spcAft>
              <a:buClr>
                <a:srgbClr val="FF0000"/>
              </a:buClr>
              <a:buSzPts val="1800"/>
              <a:buFont typeface="Arial"/>
              <a:buNone/>
            </a:pPr>
            <a:r>
              <a:rPr lang="en-US" sz="1800" b="0" i="0" u="none" strike="noStrike" cap="none">
                <a:solidFill>
                  <a:schemeClr val="dk1"/>
                </a:solidFill>
                <a:latin typeface="Courier New"/>
                <a:ea typeface="Courier New"/>
                <a:cs typeface="Courier New"/>
                <a:sym typeface="Courier New"/>
              </a:rPr>
              <a:t>Computer comp = new Computer();</a:t>
            </a:r>
            <a:endParaRPr/>
          </a:p>
          <a:p>
            <a:pPr marL="574675" marR="0" lvl="1" indent="-460375" algn="l" rtl="0">
              <a:lnSpc>
                <a:spcPct val="100000"/>
              </a:lnSpc>
              <a:spcBef>
                <a:spcPts val="360"/>
              </a:spcBef>
              <a:spcAft>
                <a:spcPts val="0"/>
              </a:spcAft>
              <a:buClr>
                <a:srgbClr val="FF0000"/>
              </a:buClr>
              <a:buSzPts val="1800"/>
              <a:buFont typeface="Arial"/>
              <a:buNone/>
            </a:pPr>
            <a:r>
              <a:rPr lang="en-US" sz="1800" b="0" i="0" u="none" strike="noStrike" cap="none">
                <a:solidFill>
                  <a:schemeClr val="dk1"/>
                </a:solidFill>
                <a:latin typeface="Courier New"/>
                <a:ea typeface="Courier New"/>
                <a:cs typeface="Courier New"/>
                <a:sym typeface="Courier New"/>
              </a:rPr>
              <a:t>comp.setState(PowerState.SUSPEND);</a:t>
            </a:r>
            <a:endParaRPr/>
          </a:p>
        </p:txBody>
      </p:sp>
      <p:sp>
        <p:nvSpPr>
          <p:cNvPr id="1316" name="Google Shape;1316;p136"/>
          <p:cNvSpPr/>
          <p:nvPr/>
        </p:nvSpPr>
        <p:spPr>
          <a:xfrm>
            <a:off x="5943600" y="5657850"/>
            <a:ext cx="2438400" cy="666600"/>
          </a:xfrm>
          <a:prstGeom prst="wedgeRectCallout">
            <a:avLst>
              <a:gd name="adj1" fmla="val -4799"/>
              <a:gd name="adj2" fmla="val 7855"/>
            </a:avLst>
          </a:prstGeom>
          <a:solidFill>
            <a:srgbClr val="FFFFCC"/>
          </a:solidFill>
          <a:ln w="9525" cap="flat" cmpd="sng">
            <a:solidFill>
              <a:srgbClr val="80808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Arial"/>
              <a:buNone/>
            </a:pPr>
            <a:r>
              <a:rPr lang="en-US" sz="1400" b="0" i="0" u="none">
                <a:solidFill>
                  <a:schemeClr val="dk1"/>
                </a:solidFill>
                <a:latin typeface="Arial"/>
                <a:ea typeface="Arial"/>
                <a:cs typeface="Arial"/>
                <a:sym typeface="Arial"/>
              </a:rPr>
              <a:t>This method takes a </a:t>
            </a:r>
            <a:r>
              <a:rPr lang="en-US" sz="1400" b="0" i="0" u="none">
                <a:solidFill>
                  <a:schemeClr val="dk1"/>
                </a:solidFill>
                <a:latin typeface="Courier New"/>
                <a:ea typeface="Courier New"/>
                <a:cs typeface="Courier New"/>
                <a:sym typeface="Courier New"/>
              </a:rPr>
              <a:t>PowerState</a:t>
            </a:r>
            <a:r>
              <a:rPr lang="en-US" sz="1400" b="0" i="0" u="none">
                <a:solidFill>
                  <a:schemeClr val="dk1"/>
                </a:solidFill>
                <a:latin typeface="Arial"/>
                <a:ea typeface="Arial"/>
                <a:cs typeface="Arial"/>
                <a:sym typeface="Arial"/>
              </a:rPr>
              <a:t> reference .</a:t>
            </a:r>
            <a:endParaRPr/>
          </a:p>
        </p:txBody>
      </p:sp>
      <p:sp>
        <p:nvSpPr>
          <p:cNvPr id="1317" name="Google Shape;1317;p136"/>
          <p:cNvSpPr/>
          <p:nvPr/>
        </p:nvSpPr>
        <p:spPr>
          <a:xfrm>
            <a:off x="3200400" y="3371850"/>
            <a:ext cx="2438400" cy="666600"/>
          </a:xfrm>
          <a:prstGeom prst="wedgeRectCallout">
            <a:avLst>
              <a:gd name="adj1" fmla="val -10241"/>
              <a:gd name="adj2" fmla="val 7392"/>
            </a:avLst>
          </a:prstGeom>
          <a:solidFill>
            <a:srgbClr val="FFFFCC"/>
          </a:solidFill>
          <a:ln w="9525" cap="flat" cmpd="sng">
            <a:solidFill>
              <a:srgbClr val="80808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Arial"/>
              <a:buNone/>
            </a:pPr>
            <a:r>
              <a:rPr lang="en-US" sz="1400" b="0" i="0" u="none">
                <a:solidFill>
                  <a:schemeClr val="dk1"/>
                </a:solidFill>
                <a:latin typeface="Arial"/>
                <a:ea typeface="Arial"/>
                <a:cs typeface="Arial"/>
                <a:sym typeface="Arial"/>
              </a:rPr>
              <a:t>These are references to the only three </a:t>
            </a:r>
            <a:r>
              <a:rPr lang="en-US" sz="1400" b="0" i="0" u="none">
                <a:solidFill>
                  <a:schemeClr val="dk1"/>
                </a:solidFill>
                <a:latin typeface="Courier New"/>
                <a:ea typeface="Courier New"/>
                <a:cs typeface="Courier New"/>
                <a:sym typeface="Courier New"/>
              </a:rPr>
              <a:t>PowerState</a:t>
            </a:r>
            <a:r>
              <a:rPr lang="en-US" sz="1400" b="0" i="0" u="none">
                <a:solidFill>
                  <a:schemeClr val="dk1"/>
                </a:solidFill>
                <a:latin typeface="Arial"/>
                <a:ea typeface="Arial"/>
                <a:cs typeface="Arial"/>
                <a:sym typeface="Arial"/>
              </a:rPr>
              <a:t> objects that can exist.</a:t>
            </a:r>
            <a:endParaRPr/>
          </a:p>
        </p:txBody>
      </p:sp>
      <p:sp>
        <p:nvSpPr>
          <p:cNvPr id="1318" name="Google Shape;1318;p136"/>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140</a:t>
            </a:fld>
            <a:endParaRPr/>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Shape 1323"/>
        <p:cNvGrpSpPr/>
        <p:nvPr/>
      </p:nvGrpSpPr>
      <p:grpSpPr>
        <a:xfrm>
          <a:off x="0" y="0"/>
          <a:ext cx="0" cy="0"/>
          <a:chOff x="0" y="0"/>
          <a:chExt cx="0" cy="0"/>
        </a:xfrm>
      </p:grpSpPr>
      <p:sp>
        <p:nvSpPr>
          <p:cNvPr id="1324" name="Google Shape;1324;p137"/>
          <p:cNvSpPr txBox="1"/>
          <p:nvPr/>
        </p:nvSpPr>
        <p:spPr>
          <a:xfrm>
            <a:off x="609600" y="1828800"/>
            <a:ext cx="7924800" cy="1981200"/>
          </a:xfrm>
          <a:prstGeom prst="rect">
            <a:avLst/>
          </a:prstGeom>
          <a:solidFill>
            <a:srgbClr val="DDDDDD"/>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1325" name="Google Shape;1325;p137"/>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Enum Usage</a:t>
            </a:r>
            <a:endParaRPr/>
          </a:p>
        </p:txBody>
      </p:sp>
      <p:sp>
        <p:nvSpPr>
          <p:cNvPr id="1326" name="Google Shape;1326;p137"/>
          <p:cNvSpPr txBox="1">
            <a:spLocks noGrp="1"/>
          </p:cNvSpPr>
          <p:nvPr>
            <p:ph type="body" idx="1"/>
          </p:nvPr>
        </p:nvSpPr>
        <p:spPr>
          <a:xfrm>
            <a:off x="609600" y="1447800"/>
            <a:ext cx="7918500" cy="23589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200"/>
              <a:buFont typeface="Arial"/>
              <a:buNone/>
            </a:pPr>
            <a:r>
              <a:rPr lang="en-US" sz="2200" b="0" i="0" u="none">
                <a:solidFill>
                  <a:schemeClr val="dk1"/>
                </a:solidFill>
                <a:latin typeface="Arial"/>
                <a:ea typeface="Arial"/>
                <a:cs typeface="Arial"/>
                <a:sym typeface="Arial"/>
              </a:rPr>
              <a:t>Enums can be used as the expression in a switch statement.</a:t>
            </a:r>
            <a:endParaRPr/>
          </a:p>
          <a:p>
            <a:pPr marL="574675" marR="0" lvl="1" indent="-460375" algn="l" rtl="0">
              <a:lnSpc>
                <a:spcPct val="100000"/>
              </a:lnSpc>
              <a:spcBef>
                <a:spcPts val="360"/>
              </a:spcBef>
              <a:spcAft>
                <a:spcPts val="0"/>
              </a:spcAft>
              <a:buClr>
                <a:srgbClr val="FF0000"/>
              </a:buClr>
              <a:buSzPts val="1800"/>
              <a:buFont typeface="Arial"/>
              <a:buNone/>
            </a:pPr>
            <a:r>
              <a:rPr lang="en-US" sz="1800" b="0" i="0" u="none" strike="noStrike" cap="none">
                <a:solidFill>
                  <a:schemeClr val="dk1"/>
                </a:solidFill>
                <a:latin typeface="Courier New"/>
                <a:ea typeface="Courier New"/>
                <a:cs typeface="Courier New"/>
                <a:sym typeface="Courier New"/>
              </a:rPr>
              <a:t>public void setState(PowerState state) {</a:t>
            </a:r>
            <a:endParaRPr/>
          </a:p>
          <a:p>
            <a:pPr marL="574675" marR="0" lvl="1" indent="-460375" algn="l" rtl="0">
              <a:lnSpc>
                <a:spcPct val="100000"/>
              </a:lnSpc>
              <a:spcBef>
                <a:spcPts val="360"/>
              </a:spcBef>
              <a:spcAft>
                <a:spcPts val="0"/>
              </a:spcAft>
              <a:buClr>
                <a:srgbClr val="FF0000"/>
              </a:buClr>
              <a:buSzPts val="1800"/>
              <a:buFont typeface="Arial"/>
              <a:buNone/>
            </a:pPr>
            <a:r>
              <a:rPr lang="en-US" sz="1800" b="0" i="0" u="none" strike="noStrike" cap="none">
                <a:solidFill>
                  <a:schemeClr val="dk1"/>
                </a:solidFill>
                <a:latin typeface="Courier New"/>
                <a:ea typeface="Courier New"/>
                <a:cs typeface="Courier New"/>
                <a:sym typeface="Courier New"/>
              </a:rPr>
              <a:t>    switch(state) {</a:t>
            </a:r>
            <a:endParaRPr/>
          </a:p>
          <a:p>
            <a:pPr marL="574675" marR="0" lvl="1" indent="-460375" algn="l" rtl="0">
              <a:lnSpc>
                <a:spcPct val="100000"/>
              </a:lnSpc>
              <a:spcBef>
                <a:spcPts val="360"/>
              </a:spcBef>
              <a:spcAft>
                <a:spcPts val="0"/>
              </a:spcAft>
              <a:buClr>
                <a:srgbClr val="FF0000"/>
              </a:buClr>
              <a:buSzPts val="1800"/>
              <a:buFont typeface="Arial"/>
              <a:buNone/>
            </a:pPr>
            <a:r>
              <a:rPr lang="en-US" sz="1800" b="0" i="0" u="none" strike="noStrike" cap="none">
                <a:solidFill>
                  <a:schemeClr val="dk1"/>
                </a:solidFill>
                <a:latin typeface="Courier New"/>
                <a:ea typeface="Courier New"/>
                <a:cs typeface="Courier New"/>
                <a:sym typeface="Courier New"/>
              </a:rPr>
              <a:t>        case OFF:</a:t>
            </a:r>
            <a:endParaRPr/>
          </a:p>
          <a:p>
            <a:pPr marL="574675" marR="0" lvl="1" indent="-460375" algn="l" rtl="0">
              <a:lnSpc>
                <a:spcPct val="100000"/>
              </a:lnSpc>
              <a:spcBef>
                <a:spcPts val="360"/>
              </a:spcBef>
              <a:spcAft>
                <a:spcPts val="0"/>
              </a:spcAft>
              <a:buClr>
                <a:srgbClr val="FF0000"/>
              </a:buClr>
              <a:buSzPts val="1800"/>
              <a:buFont typeface="Arial"/>
              <a:buNone/>
            </a:pPr>
            <a:r>
              <a:rPr lang="en-US" sz="1800" b="0" i="0" u="none" strike="noStrike" cap="none">
                <a:solidFill>
                  <a:schemeClr val="dk1"/>
                </a:solidFill>
                <a:latin typeface="Courier New"/>
                <a:ea typeface="Courier New"/>
                <a:cs typeface="Courier New"/>
                <a:sym typeface="Courier New"/>
              </a:rPr>
              <a:t>        //...</a:t>
            </a:r>
            <a:endParaRPr/>
          </a:p>
          <a:p>
            <a:pPr marL="574675" marR="0" lvl="1" indent="-460375" algn="l" rtl="0">
              <a:lnSpc>
                <a:spcPct val="100000"/>
              </a:lnSpc>
              <a:spcBef>
                <a:spcPts val="360"/>
              </a:spcBef>
              <a:spcAft>
                <a:spcPts val="0"/>
              </a:spcAft>
              <a:buClr>
                <a:srgbClr val="FF0000"/>
              </a:buClr>
              <a:buSzPts val="1800"/>
              <a:buFont typeface="Arial"/>
              <a:buNone/>
            </a:pPr>
            <a:r>
              <a:rPr lang="en-US" sz="1800" b="0" i="0" u="none" strike="noStrike" cap="none">
                <a:solidFill>
                  <a:schemeClr val="dk1"/>
                </a:solidFill>
                <a:latin typeface="Courier New"/>
                <a:ea typeface="Courier New"/>
                <a:cs typeface="Courier New"/>
                <a:sym typeface="Courier New"/>
              </a:rPr>
              <a:t>    }</a:t>
            </a:r>
            <a:endParaRPr/>
          </a:p>
          <a:p>
            <a:pPr marL="574675" marR="0" lvl="1" indent="-460375" algn="l" rtl="0">
              <a:lnSpc>
                <a:spcPct val="100000"/>
              </a:lnSpc>
              <a:spcBef>
                <a:spcPts val="360"/>
              </a:spcBef>
              <a:spcAft>
                <a:spcPts val="0"/>
              </a:spcAft>
              <a:buClr>
                <a:srgbClr val="FF0000"/>
              </a:buClr>
              <a:buSzPts val="1800"/>
              <a:buFont typeface="Arial"/>
              <a:buNone/>
            </a:pPr>
            <a:r>
              <a:rPr lang="en-US" sz="1800" b="0" i="0" u="none" strike="noStrike" cap="none">
                <a:solidFill>
                  <a:schemeClr val="dk1"/>
                </a:solidFill>
                <a:latin typeface="Courier New"/>
                <a:ea typeface="Courier New"/>
                <a:cs typeface="Courier New"/>
                <a:sym typeface="Courier New"/>
              </a:rPr>
              <a:t>}</a:t>
            </a:r>
            <a:endParaRPr/>
          </a:p>
        </p:txBody>
      </p:sp>
      <p:sp>
        <p:nvSpPr>
          <p:cNvPr id="1327" name="Google Shape;1327;p137"/>
          <p:cNvSpPr/>
          <p:nvPr/>
        </p:nvSpPr>
        <p:spPr>
          <a:xfrm>
            <a:off x="6019800" y="3352800"/>
            <a:ext cx="2438400" cy="381000"/>
          </a:xfrm>
          <a:prstGeom prst="wedgeRectCallout">
            <a:avLst>
              <a:gd name="adj1" fmla="val 1403"/>
              <a:gd name="adj2" fmla="val -17998"/>
            </a:avLst>
          </a:prstGeom>
          <a:solidFill>
            <a:srgbClr val="FFFFCC"/>
          </a:solidFill>
          <a:ln w="9525" cap="flat" cmpd="sng">
            <a:solidFill>
              <a:srgbClr val="80808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ourier New"/>
              <a:buNone/>
            </a:pPr>
            <a:r>
              <a:rPr lang="en-US" sz="1400" b="0" i="0" u="none">
                <a:solidFill>
                  <a:schemeClr val="dk1"/>
                </a:solidFill>
                <a:latin typeface="Courier New"/>
                <a:ea typeface="Courier New"/>
                <a:cs typeface="Courier New"/>
                <a:sym typeface="Courier New"/>
              </a:rPr>
              <a:t>PowerState.OFF</a:t>
            </a:r>
            <a:endParaRPr/>
          </a:p>
        </p:txBody>
      </p:sp>
      <p:sp>
        <p:nvSpPr>
          <p:cNvPr id="1328" name="Google Shape;1328;p137"/>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141</a:t>
            </a:fld>
            <a:endParaRPr/>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Shape 1333"/>
        <p:cNvGrpSpPr/>
        <p:nvPr/>
      </p:nvGrpSpPr>
      <p:grpSpPr>
        <a:xfrm>
          <a:off x="0" y="0"/>
          <a:ext cx="0" cy="0"/>
          <a:chOff x="0" y="0"/>
          <a:chExt cx="0" cy="0"/>
        </a:xfrm>
      </p:grpSpPr>
      <p:sp>
        <p:nvSpPr>
          <p:cNvPr id="1334" name="Google Shape;1334;p138"/>
          <p:cNvSpPr txBox="1"/>
          <p:nvPr/>
        </p:nvSpPr>
        <p:spPr>
          <a:xfrm>
            <a:off x="609600" y="1828800"/>
            <a:ext cx="7924800" cy="4343400"/>
          </a:xfrm>
          <a:prstGeom prst="rect">
            <a:avLst/>
          </a:prstGeom>
          <a:solidFill>
            <a:srgbClr val="DDDDDD"/>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1335" name="Google Shape;1335;p138"/>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Complex Enums</a:t>
            </a:r>
            <a:endParaRPr/>
          </a:p>
        </p:txBody>
      </p:sp>
      <p:sp>
        <p:nvSpPr>
          <p:cNvPr id="1336" name="Google Shape;1336;p138"/>
          <p:cNvSpPr txBox="1">
            <a:spLocks noGrp="1"/>
          </p:cNvSpPr>
          <p:nvPr>
            <p:ph type="body" idx="1"/>
          </p:nvPr>
        </p:nvSpPr>
        <p:spPr>
          <a:xfrm>
            <a:off x="609600" y="1447800"/>
            <a:ext cx="7918500" cy="46848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200"/>
              <a:buFont typeface="Arial"/>
              <a:buNone/>
            </a:pPr>
            <a:r>
              <a:rPr lang="en-US" sz="2200" b="0" i="0" u="none">
                <a:solidFill>
                  <a:schemeClr val="dk1"/>
                </a:solidFill>
                <a:latin typeface="Arial"/>
                <a:ea typeface="Arial"/>
                <a:cs typeface="Arial"/>
                <a:sym typeface="Arial"/>
              </a:rPr>
              <a:t>Enums can have fields, methods, and private constructors.</a:t>
            </a:r>
            <a:endParaRPr/>
          </a:p>
          <a:p>
            <a:pPr marL="574675" marR="0" lvl="1" indent="-460375" algn="l" rtl="0">
              <a:lnSpc>
                <a:spcPct val="100000"/>
              </a:lnSpc>
              <a:spcBef>
                <a:spcPts val="360"/>
              </a:spcBef>
              <a:spcAft>
                <a:spcPts val="0"/>
              </a:spcAft>
              <a:buClr>
                <a:srgbClr val="FF0000"/>
              </a:buClr>
              <a:buSzPts val="1800"/>
              <a:buFont typeface="Arial"/>
              <a:buNone/>
            </a:pPr>
            <a:r>
              <a:rPr lang="en-US" sz="1800" b="0" i="0" u="none" strike="noStrike" cap="none">
                <a:solidFill>
                  <a:schemeClr val="dk1"/>
                </a:solidFill>
                <a:latin typeface="Courier New"/>
                <a:ea typeface="Courier New"/>
                <a:cs typeface="Courier New"/>
                <a:sym typeface="Courier New"/>
              </a:rPr>
              <a:t>public enum PowerState {</a:t>
            </a:r>
            <a:endParaRPr/>
          </a:p>
          <a:p>
            <a:pPr marL="574675" marR="0" lvl="1" indent="-460375" algn="l" rtl="0">
              <a:lnSpc>
                <a:spcPct val="100000"/>
              </a:lnSpc>
              <a:spcBef>
                <a:spcPts val="360"/>
              </a:spcBef>
              <a:spcAft>
                <a:spcPts val="0"/>
              </a:spcAft>
              <a:buClr>
                <a:srgbClr val="FF0000"/>
              </a:buClr>
              <a:buSzPts val="1800"/>
              <a:buFont typeface="Arial"/>
              <a:buNone/>
            </a:pPr>
            <a:r>
              <a:rPr lang="en-US" sz="1800" b="0" i="0" u="none" strike="noStrike" cap="none">
                <a:solidFill>
                  <a:schemeClr val="dk1"/>
                </a:solidFill>
                <a:latin typeface="Courier New"/>
                <a:ea typeface="Courier New"/>
                <a:cs typeface="Courier New"/>
                <a:sym typeface="Courier New"/>
              </a:rPr>
              <a:t>    OFF("The power is off"),</a:t>
            </a:r>
            <a:endParaRPr/>
          </a:p>
          <a:p>
            <a:pPr marL="574675" marR="0" lvl="1" indent="-460375" algn="l" rtl="0">
              <a:lnSpc>
                <a:spcPct val="100000"/>
              </a:lnSpc>
              <a:spcBef>
                <a:spcPts val="360"/>
              </a:spcBef>
              <a:spcAft>
                <a:spcPts val="0"/>
              </a:spcAft>
              <a:buClr>
                <a:srgbClr val="FF0000"/>
              </a:buClr>
              <a:buSzPts val="1800"/>
              <a:buFont typeface="Arial"/>
              <a:buNone/>
            </a:pPr>
            <a:r>
              <a:rPr lang="en-US" sz="1800" b="0" i="0" u="none" strike="noStrike" cap="none">
                <a:solidFill>
                  <a:schemeClr val="dk1"/>
                </a:solidFill>
                <a:latin typeface="Courier New"/>
                <a:ea typeface="Courier New"/>
                <a:cs typeface="Courier New"/>
                <a:sym typeface="Courier New"/>
              </a:rPr>
              <a:t>    ON("The usage power is high"),</a:t>
            </a:r>
            <a:endParaRPr/>
          </a:p>
          <a:p>
            <a:pPr marL="574675" marR="0" lvl="1" indent="-460375" algn="l" rtl="0">
              <a:lnSpc>
                <a:spcPct val="100000"/>
              </a:lnSpc>
              <a:spcBef>
                <a:spcPts val="360"/>
              </a:spcBef>
              <a:spcAft>
                <a:spcPts val="0"/>
              </a:spcAft>
              <a:buClr>
                <a:srgbClr val="FF0000"/>
              </a:buClr>
              <a:buSzPts val="1800"/>
              <a:buFont typeface="Arial"/>
              <a:buNone/>
            </a:pPr>
            <a:r>
              <a:rPr lang="en-US" sz="1800" b="0" i="0" u="none" strike="noStrike" cap="none">
                <a:solidFill>
                  <a:schemeClr val="dk1"/>
                </a:solidFill>
                <a:latin typeface="Courier New"/>
                <a:ea typeface="Courier New"/>
                <a:cs typeface="Courier New"/>
                <a:sym typeface="Courier New"/>
              </a:rPr>
              <a:t>    SUSPEND("The power usage is low");</a:t>
            </a:r>
            <a:endParaRPr/>
          </a:p>
          <a:p>
            <a:pPr marL="574675" marR="0" lvl="1" indent="-460375" algn="l" rtl="0">
              <a:lnSpc>
                <a:spcPct val="100000"/>
              </a:lnSpc>
              <a:spcBef>
                <a:spcPts val="360"/>
              </a:spcBef>
              <a:spcAft>
                <a:spcPts val="0"/>
              </a:spcAft>
              <a:buClr>
                <a:srgbClr val="FF0000"/>
              </a:buClr>
              <a:buSzPts val="1800"/>
              <a:buFont typeface="Arial"/>
              <a:buNone/>
            </a:pPr>
            <a:r>
              <a:rPr lang="en-US" sz="1800" b="0" i="0" u="none" strike="noStrike" cap="none">
                <a:solidFill>
                  <a:schemeClr val="dk1"/>
                </a:solidFill>
                <a:latin typeface="Courier New"/>
                <a:ea typeface="Courier New"/>
                <a:cs typeface="Courier New"/>
                <a:sym typeface="Courier New"/>
              </a:rPr>
              <a:t>    </a:t>
            </a:r>
            <a:endParaRPr/>
          </a:p>
          <a:p>
            <a:pPr marL="574675" marR="0" lvl="1" indent="-460375" algn="l" rtl="0">
              <a:lnSpc>
                <a:spcPct val="100000"/>
              </a:lnSpc>
              <a:spcBef>
                <a:spcPts val="360"/>
              </a:spcBef>
              <a:spcAft>
                <a:spcPts val="0"/>
              </a:spcAft>
              <a:buClr>
                <a:srgbClr val="FF0000"/>
              </a:buClr>
              <a:buSzPts val="1800"/>
              <a:buFont typeface="Arial"/>
              <a:buNone/>
            </a:pPr>
            <a:r>
              <a:rPr lang="en-US" sz="1800" b="0" i="0" u="none" strike="noStrike" cap="none">
                <a:solidFill>
                  <a:schemeClr val="dk1"/>
                </a:solidFill>
                <a:latin typeface="Courier New"/>
                <a:ea typeface="Courier New"/>
                <a:cs typeface="Courier New"/>
                <a:sym typeface="Courier New"/>
              </a:rPr>
              <a:t>    private String description;</a:t>
            </a:r>
            <a:endParaRPr/>
          </a:p>
          <a:p>
            <a:pPr marL="574675" marR="0" lvl="1" indent="-460375" algn="l" rtl="0">
              <a:lnSpc>
                <a:spcPct val="100000"/>
              </a:lnSpc>
              <a:spcBef>
                <a:spcPts val="360"/>
              </a:spcBef>
              <a:spcAft>
                <a:spcPts val="0"/>
              </a:spcAft>
              <a:buClr>
                <a:srgbClr val="FF0000"/>
              </a:buClr>
              <a:buSzPts val="1800"/>
              <a:buFont typeface="Arial"/>
              <a:buNone/>
            </a:pPr>
            <a:r>
              <a:rPr lang="en-US" sz="1800" b="0" i="0" u="none" strike="noStrike" cap="none">
                <a:solidFill>
                  <a:schemeClr val="dk1"/>
                </a:solidFill>
                <a:latin typeface="Courier New"/>
                <a:ea typeface="Courier New"/>
                <a:cs typeface="Courier New"/>
                <a:sym typeface="Courier New"/>
              </a:rPr>
              <a:t>    private PowerState(String d) {</a:t>
            </a:r>
            <a:endParaRPr/>
          </a:p>
          <a:p>
            <a:pPr marL="574675" marR="0" lvl="1" indent="-460375" algn="l" rtl="0">
              <a:lnSpc>
                <a:spcPct val="100000"/>
              </a:lnSpc>
              <a:spcBef>
                <a:spcPts val="360"/>
              </a:spcBef>
              <a:spcAft>
                <a:spcPts val="0"/>
              </a:spcAft>
              <a:buClr>
                <a:srgbClr val="FF0000"/>
              </a:buClr>
              <a:buSzPts val="1800"/>
              <a:buFont typeface="Arial"/>
              <a:buNone/>
            </a:pPr>
            <a:r>
              <a:rPr lang="en-US" sz="1800" b="0" i="0" u="none" strike="noStrike" cap="none">
                <a:solidFill>
                  <a:schemeClr val="dk1"/>
                </a:solidFill>
                <a:latin typeface="Courier New"/>
                <a:ea typeface="Courier New"/>
                <a:cs typeface="Courier New"/>
                <a:sym typeface="Courier New"/>
              </a:rPr>
              <a:t>        description = d;</a:t>
            </a:r>
            <a:endParaRPr/>
          </a:p>
          <a:p>
            <a:pPr marL="574675" marR="0" lvl="1" indent="-460375" algn="l" rtl="0">
              <a:lnSpc>
                <a:spcPct val="100000"/>
              </a:lnSpc>
              <a:spcBef>
                <a:spcPts val="360"/>
              </a:spcBef>
              <a:spcAft>
                <a:spcPts val="0"/>
              </a:spcAft>
              <a:buClr>
                <a:srgbClr val="FF0000"/>
              </a:buClr>
              <a:buSzPts val="1800"/>
              <a:buFont typeface="Arial"/>
              <a:buNone/>
            </a:pPr>
            <a:r>
              <a:rPr lang="en-US" sz="1800" b="0" i="0" u="none" strike="noStrike" cap="none">
                <a:solidFill>
                  <a:schemeClr val="dk1"/>
                </a:solidFill>
                <a:latin typeface="Courier New"/>
                <a:ea typeface="Courier New"/>
                <a:cs typeface="Courier New"/>
                <a:sym typeface="Courier New"/>
              </a:rPr>
              <a:t>    }</a:t>
            </a:r>
            <a:endParaRPr/>
          </a:p>
          <a:p>
            <a:pPr marL="574675" marR="0" lvl="1" indent="-460375" algn="l" rtl="0">
              <a:lnSpc>
                <a:spcPct val="100000"/>
              </a:lnSpc>
              <a:spcBef>
                <a:spcPts val="360"/>
              </a:spcBef>
              <a:spcAft>
                <a:spcPts val="0"/>
              </a:spcAft>
              <a:buClr>
                <a:srgbClr val="FF0000"/>
              </a:buClr>
              <a:buSzPts val="1800"/>
              <a:buFont typeface="Arial"/>
              <a:buNone/>
            </a:pPr>
            <a:r>
              <a:rPr lang="en-US" sz="1800" b="0" i="0" u="none" strike="noStrike" cap="none">
                <a:solidFill>
                  <a:schemeClr val="dk1"/>
                </a:solidFill>
                <a:latin typeface="Courier New"/>
                <a:ea typeface="Courier New"/>
                <a:cs typeface="Courier New"/>
                <a:sym typeface="Courier New"/>
              </a:rPr>
              <a:t>    public String getDescription() {</a:t>
            </a:r>
            <a:endParaRPr/>
          </a:p>
          <a:p>
            <a:pPr marL="574675" marR="0" lvl="1" indent="-460375" algn="l" rtl="0">
              <a:lnSpc>
                <a:spcPct val="100000"/>
              </a:lnSpc>
              <a:spcBef>
                <a:spcPts val="360"/>
              </a:spcBef>
              <a:spcAft>
                <a:spcPts val="0"/>
              </a:spcAft>
              <a:buClr>
                <a:srgbClr val="FF0000"/>
              </a:buClr>
              <a:buSzPts val="1800"/>
              <a:buFont typeface="Arial"/>
              <a:buNone/>
            </a:pPr>
            <a:r>
              <a:rPr lang="en-US" sz="1800" b="0" i="0" u="none" strike="noStrike" cap="none">
                <a:solidFill>
                  <a:schemeClr val="dk1"/>
                </a:solidFill>
                <a:latin typeface="Courier New"/>
                <a:ea typeface="Courier New"/>
                <a:cs typeface="Courier New"/>
                <a:sym typeface="Courier New"/>
              </a:rPr>
              <a:t>        return description;</a:t>
            </a:r>
            <a:endParaRPr/>
          </a:p>
          <a:p>
            <a:pPr marL="574675" marR="0" lvl="1" indent="-460375" algn="l" rtl="0">
              <a:lnSpc>
                <a:spcPct val="100000"/>
              </a:lnSpc>
              <a:spcBef>
                <a:spcPts val="360"/>
              </a:spcBef>
              <a:spcAft>
                <a:spcPts val="0"/>
              </a:spcAft>
              <a:buClr>
                <a:srgbClr val="FF0000"/>
              </a:buClr>
              <a:buSzPts val="1800"/>
              <a:buFont typeface="Arial"/>
              <a:buNone/>
            </a:pPr>
            <a:r>
              <a:rPr lang="en-US" sz="1800" b="0" i="0" u="none" strike="noStrike" cap="none">
                <a:solidFill>
                  <a:schemeClr val="dk1"/>
                </a:solidFill>
                <a:latin typeface="Courier New"/>
                <a:ea typeface="Courier New"/>
                <a:cs typeface="Courier New"/>
                <a:sym typeface="Courier New"/>
              </a:rPr>
              <a:t>    }</a:t>
            </a:r>
            <a:endParaRPr/>
          </a:p>
          <a:p>
            <a:pPr marL="574675" marR="0" lvl="1" indent="-460375" algn="l" rtl="0">
              <a:lnSpc>
                <a:spcPct val="100000"/>
              </a:lnSpc>
              <a:spcBef>
                <a:spcPts val="360"/>
              </a:spcBef>
              <a:spcAft>
                <a:spcPts val="0"/>
              </a:spcAft>
              <a:buClr>
                <a:srgbClr val="FF0000"/>
              </a:buClr>
              <a:buSzPts val="1800"/>
              <a:buFont typeface="Arial"/>
              <a:buNone/>
            </a:pPr>
            <a:r>
              <a:rPr lang="en-US" sz="1800" b="0" i="0" u="none" strike="noStrike" cap="none">
                <a:solidFill>
                  <a:schemeClr val="dk1"/>
                </a:solidFill>
                <a:latin typeface="Courier New"/>
                <a:ea typeface="Courier New"/>
                <a:cs typeface="Courier New"/>
                <a:sym typeface="Courier New"/>
              </a:rPr>
              <a:t>}</a:t>
            </a:r>
            <a:endParaRPr/>
          </a:p>
        </p:txBody>
      </p:sp>
      <p:sp>
        <p:nvSpPr>
          <p:cNvPr id="1337" name="Google Shape;1337;p138"/>
          <p:cNvSpPr/>
          <p:nvPr/>
        </p:nvSpPr>
        <p:spPr>
          <a:xfrm>
            <a:off x="5943600" y="3733800"/>
            <a:ext cx="2438400" cy="666600"/>
          </a:xfrm>
          <a:prstGeom prst="wedgeRectCallout">
            <a:avLst>
              <a:gd name="adj1" fmla="val -4799"/>
              <a:gd name="adj2" fmla="val 7855"/>
            </a:avLst>
          </a:prstGeom>
          <a:solidFill>
            <a:srgbClr val="FFFFCC"/>
          </a:solidFill>
          <a:ln w="9525" cap="flat" cmpd="sng">
            <a:solidFill>
              <a:srgbClr val="80808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Arial"/>
              <a:buNone/>
            </a:pPr>
            <a:r>
              <a:rPr lang="en-US" sz="1400" b="0" i="0" u="none">
                <a:solidFill>
                  <a:schemeClr val="dk1"/>
                </a:solidFill>
                <a:latin typeface="Arial"/>
                <a:ea typeface="Arial"/>
                <a:cs typeface="Arial"/>
                <a:sym typeface="Arial"/>
              </a:rPr>
              <a:t>The constructor may not be </a:t>
            </a:r>
            <a:r>
              <a:rPr lang="en-US" sz="1400" b="0" i="0" u="none">
                <a:solidFill>
                  <a:schemeClr val="dk1"/>
                </a:solidFill>
                <a:latin typeface="Courier New"/>
                <a:ea typeface="Courier New"/>
                <a:cs typeface="Courier New"/>
                <a:sym typeface="Courier New"/>
              </a:rPr>
              <a:t>public</a:t>
            </a:r>
            <a:r>
              <a:rPr lang="en-US" sz="1400" b="0" i="0" u="none">
                <a:solidFill>
                  <a:schemeClr val="dk1"/>
                </a:solidFill>
                <a:latin typeface="Arial"/>
                <a:ea typeface="Arial"/>
                <a:cs typeface="Arial"/>
                <a:sym typeface="Arial"/>
              </a:rPr>
              <a:t> or </a:t>
            </a:r>
            <a:r>
              <a:rPr lang="en-US" sz="1400" b="0" i="0" u="none">
                <a:solidFill>
                  <a:schemeClr val="dk1"/>
                </a:solidFill>
                <a:latin typeface="Courier New"/>
                <a:ea typeface="Courier New"/>
                <a:cs typeface="Courier New"/>
                <a:sym typeface="Courier New"/>
              </a:rPr>
              <a:t>protected</a:t>
            </a:r>
            <a:r>
              <a:rPr lang="en-US" sz="1400" b="0" i="0" u="none">
                <a:solidFill>
                  <a:schemeClr val="dk1"/>
                </a:solidFill>
                <a:latin typeface="Arial"/>
                <a:ea typeface="Arial"/>
                <a:cs typeface="Arial"/>
                <a:sym typeface="Arial"/>
              </a:rPr>
              <a:t>.</a:t>
            </a:r>
            <a:endParaRPr/>
          </a:p>
        </p:txBody>
      </p:sp>
      <p:sp>
        <p:nvSpPr>
          <p:cNvPr id="1338" name="Google Shape;1338;p138"/>
          <p:cNvSpPr/>
          <p:nvPr/>
        </p:nvSpPr>
        <p:spPr>
          <a:xfrm>
            <a:off x="5562600" y="1905000"/>
            <a:ext cx="2819400" cy="762000"/>
          </a:xfrm>
          <a:prstGeom prst="wedgeRectCallout">
            <a:avLst>
              <a:gd name="adj1" fmla="val -6848"/>
              <a:gd name="adj2" fmla="val 9870"/>
            </a:avLst>
          </a:prstGeom>
          <a:solidFill>
            <a:srgbClr val="FFFFCC"/>
          </a:solidFill>
          <a:ln w="9525" cap="flat" cmpd="sng">
            <a:solidFill>
              <a:srgbClr val="80808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Arial"/>
              <a:buNone/>
            </a:pPr>
            <a:r>
              <a:rPr lang="en-US" sz="1400" b="0" i="0" u="none">
                <a:solidFill>
                  <a:schemeClr val="dk1"/>
                </a:solidFill>
                <a:latin typeface="Arial"/>
                <a:ea typeface="Arial"/>
                <a:cs typeface="Arial"/>
                <a:sym typeface="Arial"/>
              </a:rPr>
              <a:t>Call a </a:t>
            </a:r>
            <a:r>
              <a:rPr lang="en-US" sz="1400" b="0" i="0" u="none">
                <a:solidFill>
                  <a:schemeClr val="dk1"/>
                </a:solidFill>
                <a:latin typeface="Courier New"/>
                <a:ea typeface="Courier New"/>
                <a:cs typeface="Courier New"/>
                <a:sym typeface="Courier New"/>
              </a:rPr>
              <a:t>PowerState</a:t>
            </a:r>
            <a:r>
              <a:rPr lang="en-US" sz="1400" b="0" i="0" u="none">
                <a:solidFill>
                  <a:schemeClr val="dk1"/>
                </a:solidFill>
                <a:latin typeface="Arial"/>
                <a:ea typeface="Arial"/>
                <a:cs typeface="Arial"/>
                <a:sym typeface="Arial"/>
              </a:rPr>
              <a:t> constructor to initialize the </a:t>
            </a:r>
            <a:r>
              <a:rPr lang="en-US" sz="1400" b="0" i="0" u="none">
                <a:solidFill>
                  <a:schemeClr val="dk1"/>
                </a:solidFill>
                <a:latin typeface="Courier New"/>
                <a:ea typeface="Courier New"/>
                <a:cs typeface="Courier New"/>
                <a:sym typeface="Courier New"/>
              </a:rPr>
              <a:t>public static final OFF</a:t>
            </a:r>
            <a:r>
              <a:rPr lang="en-US" sz="1400" b="0" i="0" u="none">
                <a:solidFill>
                  <a:schemeClr val="dk1"/>
                </a:solidFill>
                <a:latin typeface="Arial"/>
                <a:ea typeface="Arial"/>
                <a:cs typeface="Arial"/>
                <a:sym typeface="Arial"/>
              </a:rPr>
              <a:t> reference.</a:t>
            </a:r>
            <a:endParaRPr/>
          </a:p>
        </p:txBody>
      </p:sp>
      <p:sp>
        <p:nvSpPr>
          <p:cNvPr id="1339" name="Google Shape;1339;p138"/>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142</a:t>
            </a:fld>
            <a:endParaRPr/>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Shape 1344"/>
        <p:cNvGrpSpPr/>
        <p:nvPr/>
      </p:nvGrpSpPr>
      <p:grpSpPr>
        <a:xfrm>
          <a:off x="0" y="0"/>
          <a:ext cx="0" cy="0"/>
          <a:chOff x="0" y="0"/>
          <a:chExt cx="0" cy="0"/>
        </a:xfrm>
      </p:grpSpPr>
      <p:sp>
        <p:nvSpPr>
          <p:cNvPr id="1345" name="Google Shape;1345;p139"/>
          <p:cNvSpPr txBox="1"/>
          <p:nvPr/>
        </p:nvSpPr>
        <p:spPr>
          <a:xfrm>
            <a:off x="609600" y="5562600"/>
            <a:ext cx="7924800" cy="609600"/>
          </a:xfrm>
          <a:prstGeom prst="rect">
            <a:avLst/>
          </a:prstGeom>
          <a:solidFill>
            <a:srgbClr val="DDDDDD"/>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1346" name="Google Shape;1346;p139"/>
          <p:cNvSpPr txBox="1"/>
          <p:nvPr/>
        </p:nvSpPr>
        <p:spPr>
          <a:xfrm>
            <a:off x="609600" y="1600200"/>
            <a:ext cx="7924800" cy="3505200"/>
          </a:xfrm>
          <a:prstGeom prst="rect">
            <a:avLst/>
          </a:prstGeom>
          <a:solidFill>
            <a:srgbClr val="DDDDDD"/>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1347" name="Google Shape;1347;p139"/>
          <p:cNvSpPr txBox="1">
            <a:spLocks noGrp="1"/>
          </p:cNvSpPr>
          <p:nvPr>
            <p:ph type="body" idx="1"/>
          </p:nvPr>
        </p:nvSpPr>
        <p:spPr>
          <a:xfrm>
            <a:off x="609600" y="1219200"/>
            <a:ext cx="7918500" cy="4981500"/>
          </a:xfrm>
          <a:prstGeom prst="rect">
            <a:avLst/>
          </a:prstGeom>
          <a:noFill/>
          <a:ln>
            <a:noFill/>
          </a:ln>
        </p:spPr>
        <p:txBody>
          <a:bodyPr spcFirstLastPara="1" wrap="square" lIns="12700" tIns="12700" rIns="12700" bIns="12700" anchor="t" anchorCtr="0">
            <a:noAutofit/>
          </a:bodyPr>
          <a:lstStyle/>
          <a:p>
            <a:pPr marL="574675" marR="0" lvl="1" indent="-460375" algn="l" rtl="0">
              <a:lnSpc>
                <a:spcPct val="100000"/>
              </a:lnSpc>
              <a:spcBef>
                <a:spcPts val="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Here is the complex enum in action.</a:t>
            </a:r>
            <a:endParaRPr/>
          </a:p>
          <a:p>
            <a:pPr marL="574675" marR="0" lvl="1" indent="-460375" algn="l" rtl="0">
              <a:lnSpc>
                <a:spcPct val="100000"/>
              </a:lnSpc>
              <a:spcBef>
                <a:spcPts val="360"/>
              </a:spcBef>
              <a:spcAft>
                <a:spcPts val="0"/>
              </a:spcAft>
              <a:buClr>
                <a:srgbClr val="FF0000"/>
              </a:buClr>
              <a:buSzPts val="1800"/>
              <a:buFont typeface="Arial"/>
              <a:buNone/>
            </a:pPr>
            <a:r>
              <a:rPr lang="en-US" sz="1800" b="0" i="0" u="none" strike="noStrike" cap="none">
                <a:solidFill>
                  <a:schemeClr val="dk1"/>
                </a:solidFill>
                <a:latin typeface="Courier New"/>
                <a:ea typeface="Courier New"/>
                <a:cs typeface="Courier New"/>
                <a:sym typeface="Courier New"/>
              </a:rPr>
              <a:t>public class ComplexEnumsMain {</a:t>
            </a:r>
            <a:endParaRPr/>
          </a:p>
          <a:p>
            <a:pPr marL="574675" marR="0" lvl="1" indent="-460375" algn="l" rtl="0">
              <a:lnSpc>
                <a:spcPct val="100000"/>
              </a:lnSpc>
              <a:spcBef>
                <a:spcPts val="360"/>
              </a:spcBef>
              <a:spcAft>
                <a:spcPts val="0"/>
              </a:spcAft>
              <a:buClr>
                <a:srgbClr val="FF0000"/>
              </a:buClr>
              <a:buSzPts val="1800"/>
              <a:buFont typeface="Arial"/>
              <a:buNone/>
            </a:pPr>
            <a:endParaRPr sz="1800" b="0" i="0" u="none" strike="noStrike" cap="none">
              <a:solidFill>
                <a:schemeClr val="dk1"/>
              </a:solidFill>
              <a:latin typeface="Courier New"/>
              <a:ea typeface="Courier New"/>
              <a:cs typeface="Courier New"/>
              <a:sym typeface="Courier New"/>
            </a:endParaRPr>
          </a:p>
          <a:p>
            <a:pPr marL="574675" marR="0" lvl="1" indent="-460375" algn="l" rtl="0">
              <a:lnSpc>
                <a:spcPct val="100000"/>
              </a:lnSpc>
              <a:spcBef>
                <a:spcPts val="360"/>
              </a:spcBef>
              <a:spcAft>
                <a:spcPts val="0"/>
              </a:spcAft>
              <a:buClr>
                <a:srgbClr val="FF0000"/>
              </a:buClr>
              <a:buSzPts val="1800"/>
              <a:buFont typeface="Arial"/>
              <a:buNone/>
            </a:pPr>
            <a:r>
              <a:rPr lang="en-US" sz="1800" b="0" i="0" u="none" strike="noStrike" cap="none">
                <a:solidFill>
                  <a:schemeClr val="dk1"/>
                </a:solidFill>
                <a:latin typeface="Courier New"/>
                <a:ea typeface="Courier New"/>
                <a:cs typeface="Courier New"/>
                <a:sym typeface="Courier New"/>
              </a:rPr>
              <a:t>    public static void main(String[] args) {</a:t>
            </a:r>
            <a:endParaRPr/>
          </a:p>
          <a:p>
            <a:pPr marL="574675" marR="0" lvl="1" indent="-460375" algn="l" rtl="0">
              <a:lnSpc>
                <a:spcPct val="100000"/>
              </a:lnSpc>
              <a:spcBef>
                <a:spcPts val="360"/>
              </a:spcBef>
              <a:spcAft>
                <a:spcPts val="0"/>
              </a:spcAft>
              <a:buClr>
                <a:srgbClr val="FF0000"/>
              </a:buClr>
              <a:buSzPts val="1800"/>
              <a:buFont typeface="Arial"/>
              <a:buNone/>
            </a:pPr>
            <a:r>
              <a:rPr lang="en-US" sz="1800" b="0" i="0" u="none" strike="noStrike" cap="none">
                <a:solidFill>
                  <a:schemeClr val="dk1"/>
                </a:solidFill>
                <a:latin typeface="Courier New"/>
                <a:ea typeface="Courier New"/>
                <a:cs typeface="Courier New"/>
                <a:sym typeface="Courier New"/>
              </a:rPr>
              <a:t>        Computer comp = new Computer();</a:t>
            </a:r>
            <a:endParaRPr/>
          </a:p>
          <a:p>
            <a:pPr marL="574675" marR="0" lvl="1" indent="-460375" algn="l" rtl="0">
              <a:lnSpc>
                <a:spcPct val="100000"/>
              </a:lnSpc>
              <a:spcBef>
                <a:spcPts val="360"/>
              </a:spcBef>
              <a:spcAft>
                <a:spcPts val="0"/>
              </a:spcAft>
              <a:buClr>
                <a:srgbClr val="FF0000"/>
              </a:buClr>
              <a:buSzPts val="1800"/>
              <a:buFont typeface="Arial"/>
              <a:buNone/>
            </a:pPr>
            <a:r>
              <a:rPr lang="en-US" sz="1800" b="0" i="0" u="none" strike="noStrike" cap="none">
                <a:solidFill>
                  <a:schemeClr val="dk1"/>
                </a:solidFill>
                <a:latin typeface="Courier New"/>
                <a:ea typeface="Courier New"/>
                <a:cs typeface="Courier New"/>
                <a:sym typeface="Courier New"/>
              </a:rPr>
              <a:t>        comp.setState(</a:t>
            </a:r>
            <a:r>
              <a:rPr lang="en-US" sz="1800" b="1" i="0" u="none" strike="noStrike" cap="none">
                <a:solidFill>
                  <a:schemeClr val="dk1"/>
                </a:solidFill>
                <a:latin typeface="Courier New"/>
                <a:ea typeface="Courier New"/>
                <a:cs typeface="Courier New"/>
                <a:sym typeface="Courier New"/>
              </a:rPr>
              <a:t>PowerState.SUSPEND</a:t>
            </a:r>
            <a:r>
              <a:rPr lang="en-US" sz="1800" b="0" i="0" u="none" strike="noStrike" cap="none">
                <a:solidFill>
                  <a:schemeClr val="dk1"/>
                </a:solidFill>
                <a:latin typeface="Courier New"/>
                <a:ea typeface="Courier New"/>
                <a:cs typeface="Courier New"/>
                <a:sym typeface="Courier New"/>
              </a:rPr>
              <a:t>);</a:t>
            </a:r>
            <a:endParaRPr/>
          </a:p>
          <a:p>
            <a:pPr marL="574675" marR="0" lvl="1" indent="-460375" algn="l" rtl="0">
              <a:lnSpc>
                <a:spcPct val="100000"/>
              </a:lnSpc>
              <a:spcBef>
                <a:spcPts val="360"/>
              </a:spcBef>
              <a:spcAft>
                <a:spcPts val="0"/>
              </a:spcAft>
              <a:buClr>
                <a:srgbClr val="FF0000"/>
              </a:buClr>
              <a:buSzPts val="1800"/>
              <a:buFont typeface="Arial"/>
              <a:buNone/>
            </a:pPr>
            <a:r>
              <a:rPr lang="en-US" sz="1800" b="0" i="0" u="none" strike="noStrike" cap="none">
                <a:solidFill>
                  <a:schemeClr val="dk1"/>
                </a:solidFill>
                <a:latin typeface="Courier New"/>
                <a:ea typeface="Courier New"/>
                <a:cs typeface="Courier New"/>
                <a:sym typeface="Courier New"/>
              </a:rPr>
              <a:t>        System.out.println("Current state: " + </a:t>
            </a:r>
            <a:r>
              <a:rPr lang="en-US" sz="1800" b="1" i="0" u="none" strike="noStrike" cap="none">
                <a:solidFill>
                  <a:schemeClr val="dk1"/>
                </a:solidFill>
                <a:latin typeface="Courier New"/>
                <a:ea typeface="Courier New"/>
                <a:cs typeface="Courier New"/>
                <a:sym typeface="Courier New"/>
              </a:rPr>
              <a:t>comp.getState()</a:t>
            </a:r>
            <a:r>
              <a:rPr lang="en-US" sz="1800" b="0" i="0" u="none" strike="noStrike" cap="none">
                <a:solidFill>
                  <a:schemeClr val="dk1"/>
                </a:solidFill>
                <a:latin typeface="Courier New"/>
                <a:ea typeface="Courier New"/>
                <a:cs typeface="Courier New"/>
                <a:sym typeface="Courier New"/>
              </a:rPr>
              <a:t>);</a:t>
            </a:r>
            <a:endParaRPr/>
          </a:p>
          <a:p>
            <a:pPr marL="574675" marR="0" lvl="1" indent="-460375" algn="l" rtl="0">
              <a:lnSpc>
                <a:spcPct val="100000"/>
              </a:lnSpc>
              <a:spcBef>
                <a:spcPts val="360"/>
              </a:spcBef>
              <a:spcAft>
                <a:spcPts val="0"/>
              </a:spcAft>
              <a:buClr>
                <a:srgbClr val="FF0000"/>
              </a:buClr>
              <a:buSzPts val="1800"/>
              <a:buFont typeface="Arial"/>
              <a:buNone/>
            </a:pPr>
            <a:r>
              <a:rPr lang="en-US" sz="1800" b="0" i="0" u="none" strike="noStrike" cap="none">
                <a:solidFill>
                  <a:schemeClr val="dk1"/>
                </a:solidFill>
                <a:latin typeface="Courier New"/>
                <a:ea typeface="Courier New"/>
                <a:cs typeface="Courier New"/>
                <a:sym typeface="Courier New"/>
              </a:rPr>
              <a:t>        System.out.println("Description: " + </a:t>
            </a:r>
            <a:r>
              <a:rPr lang="en-US" sz="1800" b="1" i="0" u="none" strike="noStrike" cap="none">
                <a:solidFill>
                  <a:schemeClr val="dk1"/>
                </a:solidFill>
                <a:latin typeface="Courier New"/>
                <a:ea typeface="Courier New"/>
                <a:cs typeface="Courier New"/>
                <a:sym typeface="Courier New"/>
              </a:rPr>
              <a:t>comp.getState().getDescription()</a:t>
            </a:r>
            <a:r>
              <a:rPr lang="en-US" sz="1800" b="0" i="0" u="none" strike="noStrike" cap="none">
                <a:solidFill>
                  <a:schemeClr val="dk1"/>
                </a:solidFill>
                <a:latin typeface="Courier New"/>
                <a:ea typeface="Courier New"/>
                <a:cs typeface="Courier New"/>
                <a:sym typeface="Courier New"/>
              </a:rPr>
              <a:t>);</a:t>
            </a:r>
            <a:endParaRPr/>
          </a:p>
          <a:p>
            <a:pPr marL="574675" marR="0" lvl="1" indent="-460375" algn="l" rtl="0">
              <a:lnSpc>
                <a:spcPct val="100000"/>
              </a:lnSpc>
              <a:spcBef>
                <a:spcPts val="360"/>
              </a:spcBef>
              <a:spcAft>
                <a:spcPts val="0"/>
              </a:spcAft>
              <a:buClr>
                <a:srgbClr val="FF0000"/>
              </a:buClr>
              <a:buSzPts val="1800"/>
              <a:buFont typeface="Arial"/>
              <a:buNone/>
            </a:pPr>
            <a:r>
              <a:rPr lang="en-US" sz="1800" b="0" i="0" u="none" strike="noStrike" cap="none">
                <a:solidFill>
                  <a:schemeClr val="dk1"/>
                </a:solidFill>
                <a:latin typeface="Courier New"/>
                <a:ea typeface="Courier New"/>
                <a:cs typeface="Courier New"/>
                <a:sym typeface="Courier New"/>
              </a:rPr>
              <a:t>    }</a:t>
            </a:r>
            <a:endParaRPr/>
          </a:p>
          <a:p>
            <a:pPr marL="574675" marR="0" lvl="1" indent="-460375" algn="l" rtl="0">
              <a:lnSpc>
                <a:spcPct val="100000"/>
              </a:lnSpc>
              <a:spcBef>
                <a:spcPts val="360"/>
              </a:spcBef>
              <a:spcAft>
                <a:spcPts val="0"/>
              </a:spcAft>
              <a:buClr>
                <a:srgbClr val="FF0000"/>
              </a:buClr>
              <a:buSzPts val="1800"/>
              <a:buFont typeface="Arial"/>
              <a:buNone/>
            </a:pPr>
            <a:r>
              <a:rPr lang="en-US" sz="1800" b="0" i="0" u="none" strike="noStrike" cap="none">
                <a:solidFill>
                  <a:schemeClr val="dk1"/>
                </a:solidFill>
                <a:latin typeface="Courier New"/>
                <a:ea typeface="Courier New"/>
                <a:cs typeface="Courier New"/>
                <a:sym typeface="Courier New"/>
              </a:rPr>
              <a:t>}</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Output</a:t>
            </a:r>
            <a:endParaRPr/>
          </a:p>
          <a:p>
            <a:pPr marL="574675" marR="0" lvl="1" indent="-460375" algn="l" rtl="0">
              <a:lnSpc>
                <a:spcPct val="100000"/>
              </a:lnSpc>
              <a:spcBef>
                <a:spcPts val="360"/>
              </a:spcBef>
              <a:spcAft>
                <a:spcPts val="0"/>
              </a:spcAft>
              <a:buClr>
                <a:srgbClr val="FF0000"/>
              </a:buClr>
              <a:buSzPts val="1800"/>
              <a:buFont typeface="Arial"/>
              <a:buNone/>
            </a:pPr>
            <a:r>
              <a:rPr lang="en-US" sz="1800" b="0" i="0" u="none" strike="noStrike" cap="none">
                <a:solidFill>
                  <a:schemeClr val="dk1"/>
                </a:solidFill>
                <a:latin typeface="Courier New"/>
                <a:ea typeface="Courier New"/>
                <a:cs typeface="Courier New"/>
                <a:sym typeface="Courier New"/>
              </a:rPr>
              <a:t>Current state: SUSPEND</a:t>
            </a:r>
            <a:endParaRPr/>
          </a:p>
          <a:p>
            <a:pPr marL="574675" marR="0" lvl="1" indent="-460375" algn="l" rtl="0">
              <a:lnSpc>
                <a:spcPct val="100000"/>
              </a:lnSpc>
              <a:spcBef>
                <a:spcPts val="360"/>
              </a:spcBef>
              <a:spcAft>
                <a:spcPts val="0"/>
              </a:spcAft>
              <a:buClr>
                <a:srgbClr val="FF0000"/>
              </a:buClr>
              <a:buSzPts val="1800"/>
              <a:buFont typeface="Arial"/>
              <a:buNone/>
            </a:pPr>
            <a:r>
              <a:rPr lang="en-US" sz="1800" b="0" i="0" u="none" strike="noStrike" cap="none">
                <a:solidFill>
                  <a:schemeClr val="dk1"/>
                </a:solidFill>
                <a:latin typeface="Courier New"/>
                <a:ea typeface="Courier New"/>
                <a:cs typeface="Courier New"/>
                <a:sym typeface="Courier New"/>
              </a:rPr>
              <a:t>Description: The power usage is low</a:t>
            </a:r>
            <a:endParaRPr/>
          </a:p>
        </p:txBody>
      </p:sp>
      <p:sp>
        <p:nvSpPr>
          <p:cNvPr id="1348" name="Google Shape;1348;p139"/>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Complex Enums</a:t>
            </a:r>
            <a:endParaRPr/>
          </a:p>
        </p:txBody>
      </p:sp>
      <p:sp>
        <p:nvSpPr>
          <p:cNvPr id="1349" name="Google Shape;1349;p139"/>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143</a:t>
            </a:fld>
            <a:endParaRPr/>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Shape 1354"/>
        <p:cNvGrpSpPr/>
        <p:nvPr/>
      </p:nvGrpSpPr>
      <p:grpSpPr>
        <a:xfrm>
          <a:off x="0" y="0"/>
          <a:ext cx="0" cy="0"/>
          <a:chOff x="0" y="0"/>
          <a:chExt cx="0" cy="0"/>
        </a:xfrm>
      </p:grpSpPr>
      <p:pic>
        <p:nvPicPr>
          <p:cNvPr id="1355" name="Google Shape;1355;p140" descr="Duke-Summary.gif"/>
          <p:cNvPicPr preferRelativeResize="0"/>
          <p:nvPr/>
        </p:nvPicPr>
        <p:blipFill rotWithShape="1">
          <a:blip r:embed="rId3">
            <a:alphaModFix/>
          </a:blip>
          <a:srcRect/>
          <a:stretch/>
        </p:blipFill>
        <p:spPr>
          <a:xfrm>
            <a:off x="6459537" y="4756150"/>
            <a:ext cx="2074862" cy="1492250"/>
          </a:xfrm>
          <a:prstGeom prst="rect">
            <a:avLst/>
          </a:prstGeom>
          <a:noFill/>
          <a:ln>
            <a:noFill/>
          </a:ln>
        </p:spPr>
      </p:pic>
      <p:sp>
        <p:nvSpPr>
          <p:cNvPr id="1356" name="Google Shape;1356;p140"/>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Summary</a:t>
            </a:r>
            <a:endParaRPr/>
          </a:p>
        </p:txBody>
      </p:sp>
      <p:sp>
        <p:nvSpPr>
          <p:cNvPr id="1357" name="Google Shape;1357;p140"/>
          <p:cNvSpPr txBox="1">
            <a:spLocks noGrp="1"/>
          </p:cNvSpPr>
          <p:nvPr>
            <p:ph type="body" idx="1"/>
          </p:nvPr>
        </p:nvSpPr>
        <p:spPr>
          <a:xfrm>
            <a:off x="609600" y="1447800"/>
            <a:ext cx="7918500" cy="23274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200"/>
              <a:buFont typeface="Arial"/>
              <a:buNone/>
            </a:pPr>
            <a:r>
              <a:rPr lang="en-US" sz="2200" b="0" i="0" u="none">
                <a:solidFill>
                  <a:schemeClr val="dk1"/>
                </a:solidFill>
                <a:latin typeface="Arial"/>
                <a:ea typeface="Arial"/>
                <a:cs typeface="Arial"/>
                <a:sym typeface="Arial"/>
              </a:rPr>
              <a:t>In this lesson, you should have learned how to:</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Design general-purpose base classes by using abstract classes</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Construct abstract Java classes and subclasses</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Apply the </a:t>
            </a:r>
            <a:r>
              <a:rPr lang="en-US" sz="2200" b="0" i="0" u="none" strike="noStrike" cap="none">
                <a:solidFill>
                  <a:schemeClr val="dk1"/>
                </a:solidFill>
                <a:latin typeface="Courier New"/>
                <a:ea typeface="Courier New"/>
                <a:cs typeface="Courier New"/>
                <a:sym typeface="Courier New"/>
              </a:rPr>
              <a:t>final </a:t>
            </a:r>
            <a:r>
              <a:rPr lang="en-US" sz="2200" b="0" i="0" u="none" strike="noStrike" cap="none">
                <a:solidFill>
                  <a:schemeClr val="dk1"/>
                </a:solidFill>
                <a:latin typeface="Arial"/>
                <a:ea typeface="Arial"/>
                <a:cs typeface="Arial"/>
                <a:sym typeface="Arial"/>
              </a:rPr>
              <a:t>keyword in Java</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Distinguish between top-level and nested classes</a:t>
            </a:r>
            <a:endParaRPr/>
          </a:p>
        </p:txBody>
      </p:sp>
      <p:sp>
        <p:nvSpPr>
          <p:cNvPr id="1358" name="Google Shape;1358;p140"/>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144</a:t>
            </a:fld>
            <a:endParaRPr/>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Shape 1363"/>
        <p:cNvGrpSpPr/>
        <p:nvPr/>
      </p:nvGrpSpPr>
      <p:grpSpPr>
        <a:xfrm>
          <a:off x="0" y="0"/>
          <a:ext cx="0" cy="0"/>
          <a:chOff x="0" y="0"/>
          <a:chExt cx="0" cy="0"/>
        </a:xfrm>
      </p:grpSpPr>
      <p:pic>
        <p:nvPicPr>
          <p:cNvPr id="1364" name="Google Shape;1364;p141" descr="Duke-Practise-Overview.gif"/>
          <p:cNvPicPr preferRelativeResize="0"/>
          <p:nvPr/>
        </p:nvPicPr>
        <p:blipFill rotWithShape="1">
          <a:blip r:embed="rId3">
            <a:alphaModFix/>
          </a:blip>
          <a:srcRect/>
          <a:stretch/>
        </p:blipFill>
        <p:spPr>
          <a:xfrm>
            <a:off x="6705600" y="4343400"/>
            <a:ext cx="1828800" cy="1873250"/>
          </a:xfrm>
          <a:prstGeom prst="rect">
            <a:avLst/>
          </a:prstGeom>
          <a:noFill/>
          <a:ln>
            <a:noFill/>
          </a:ln>
        </p:spPr>
      </p:pic>
      <p:sp>
        <p:nvSpPr>
          <p:cNvPr id="1365" name="Google Shape;1365;p141"/>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a:t>Lab </a:t>
            </a:r>
            <a:r>
              <a:rPr lang="en-US" sz="2600" b="1" i="0" u="none" strike="noStrike" cap="none">
                <a:solidFill>
                  <a:schemeClr val="dk1"/>
                </a:solidFill>
                <a:latin typeface="Arial"/>
                <a:ea typeface="Arial"/>
                <a:cs typeface="Arial"/>
                <a:sym typeface="Arial"/>
              </a:rPr>
              <a:t>5-1 Overview:</a:t>
            </a:r>
            <a:br>
              <a:rPr lang="en-US" sz="2600" b="1" i="0" u="none" strike="noStrike" cap="none">
                <a:solidFill>
                  <a:schemeClr val="dk1"/>
                </a:solidFill>
                <a:latin typeface="Arial"/>
                <a:ea typeface="Arial"/>
                <a:cs typeface="Arial"/>
                <a:sym typeface="Arial"/>
              </a:rPr>
            </a:br>
            <a:r>
              <a:rPr lang="en-US" sz="2600" b="1" i="0" u="none" strike="noStrike" cap="none">
                <a:solidFill>
                  <a:schemeClr val="dk1"/>
                </a:solidFill>
                <a:latin typeface="Arial"/>
                <a:ea typeface="Arial"/>
                <a:cs typeface="Arial"/>
                <a:sym typeface="Arial"/>
              </a:rPr>
              <a:t> Applying the Abstract Keyword </a:t>
            </a:r>
            <a:br>
              <a:rPr lang="en-US" sz="2600" b="1" i="0" u="none" strike="noStrike" cap="none">
                <a:solidFill>
                  <a:schemeClr val="dk1"/>
                </a:solidFill>
                <a:latin typeface="Arial"/>
                <a:ea typeface="Arial"/>
                <a:cs typeface="Arial"/>
                <a:sym typeface="Arial"/>
              </a:rPr>
            </a:br>
            <a:endParaRPr/>
          </a:p>
        </p:txBody>
      </p:sp>
      <p:sp>
        <p:nvSpPr>
          <p:cNvPr id="1366" name="Google Shape;1366;p141"/>
          <p:cNvSpPr txBox="1">
            <a:spLocks noGrp="1"/>
          </p:cNvSpPr>
          <p:nvPr>
            <p:ph type="body" idx="1"/>
          </p:nvPr>
        </p:nvSpPr>
        <p:spPr>
          <a:xfrm>
            <a:off x="609600" y="1447800"/>
            <a:ext cx="7918500" cy="18543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200"/>
              <a:buFont typeface="Arial"/>
              <a:buNone/>
            </a:pPr>
            <a:r>
              <a:rPr lang="en-US" sz="2200" b="0" i="0" u="none">
                <a:solidFill>
                  <a:schemeClr val="dk1"/>
                </a:solidFill>
                <a:latin typeface="Arial"/>
                <a:ea typeface="Arial"/>
                <a:cs typeface="Arial"/>
                <a:sym typeface="Arial"/>
              </a:rPr>
              <a:t>This </a:t>
            </a:r>
            <a:r>
              <a:rPr lang="en-US"/>
              <a:t>Lab </a:t>
            </a:r>
            <a:r>
              <a:rPr lang="en-US" sz="2200" b="0" i="0" u="none">
                <a:solidFill>
                  <a:schemeClr val="dk1"/>
                </a:solidFill>
                <a:latin typeface="Arial"/>
                <a:ea typeface="Arial"/>
                <a:cs typeface="Arial"/>
                <a:sym typeface="Arial"/>
              </a:rPr>
              <a:t>covers the following topics:</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Identifying potential problems that can be solved using abstract classes</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Refactoring an existing Java application to use abstract classes and methods</a:t>
            </a:r>
            <a:endParaRPr/>
          </a:p>
        </p:txBody>
      </p:sp>
      <p:sp>
        <p:nvSpPr>
          <p:cNvPr id="1367" name="Google Shape;1367;p141"/>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145</a:t>
            </a:fld>
            <a:endParaRPr/>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Shape 1372"/>
        <p:cNvGrpSpPr/>
        <p:nvPr/>
      </p:nvGrpSpPr>
      <p:grpSpPr>
        <a:xfrm>
          <a:off x="0" y="0"/>
          <a:ext cx="0" cy="0"/>
          <a:chOff x="0" y="0"/>
          <a:chExt cx="0" cy="0"/>
        </a:xfrm>
      </p:grpSpPr>
      <p:sp>
        <p:nvSpPr>
          <p:cNvPr id="1373" name="Google Shape;1373;p142"/>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a:t>Lab </a:t>
            </a:r>
            <a:r>
              <a:rPr lang="en-US" sz="2600" b="1" i="0" u="none" strike="noStrike" cap="none">
                <a:solidFill>
                  <a:schemeClr val="dk1"/>
                </a:solidFill>
                <a:latin typeface="Arial"/>
                <a:ea typeface="Arial"/>
                <a:cs typeface="Arial"/>
                <a:sym typeface="Arial"/>
              </a:rPr>
              <a:t>5-2 Overview:</a:t>
            </a:r>
            <a:br>
              <a:rPr lang="en-US" sz="2600" b="1" i="0" u="none" strike="noStrike" cap="none">
                <a:solidFill>
                  <a:schemeClr val="dk1"/>
                </a:solidFill>
                <a:latin typeface="Arial"/>
                <a:ea typeface="Arial"/>
                <a:cs typeface="Arial"/>
                <a:sym typeface="Arial"/>
              </a:rPr>
            </a:br>
            <a:r>
              <a:rPr lang="en-US" sz="2600" b="1" i="0" u="none" strike="noStrike" cap="none">
                <a:solidFill>
                  <a:schemeClr val="dk1"/>
                </a:solidFill>
                <a:latin typeface="Arial"/>
                <a:ea typeface="Arial"/>
                <a:cs typeface="Arial"/>
                <a:sym typeface="Arial"/>
              </a:rPr>
              <a:t> Using Inner Class As a Helper Class </a:t>
            </a:r>
            <a:br>
              <a:rPr lang="en-US" sz="2600" b="1" i="0" u="none" strike="noStrike" cap="none">
                <a:solidFill>
                  <a:schemeClr val="dk1"/>
                </a:solidFill>
                <a:latin typeface="Arial"/>
                <a:ea typeface="Arial"/>
                <a:cs typeface="Arial"/>
                <a:sym typeface="Arial"/>
              </a:rPr>
            </a:br>
            <a:endParaRPr/>
          </a:p>
        </p:txBody>
      </p:sp>
      <p:sp>
        <p:nvSpPr>
          <p:cNvPr id="1374" name="Google Shape;1374;p142"/>
          <p:cNvSpPr txBox="1">
            <a:spLocks noGrp="1"/>
          </p:cNvSpPr>
          <p:nvPr>
            <p:ph type="body" idx="1"/>
          </p:nvPr>
        </p:nvSpPr>
        <p:spPr>
          <a:xfrm>
            <a:off x="609600" y="1447800"/>
            <a:ext cx="7918500" cy="7032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200"/>
              <a:buFont typeface="Arial"/>
              <a:buNone/>
            </a:pPr>
            <a:r>
              <a:rPr lang="en-US" sz="2200" b="0" i="0" u="none">
                <a:solidFill>
                  <a:schemeClr val="dk1"/>
                </a:solidFill>
                <a:latin typeface="Arial"/>
                <a:ea typeface="Arial"/>
                <a:cs typeface="Arial"/>
                <a:sym typeface="Arial"/>
              </a:rPr>
              <a:t>This </a:t>
            </a:r>
            <a:r>
              <a:rPr lang="en-US"/>
              <a:t>Lab </a:t>
            </a:r>
            <a:r>
              <a:rPr lang="en-US" sz="2200" b="0" i="0" u="none">
                <a:solidFill>
                  <a:schemeClr val="dk1"/>
                </a:solidFill>
                <a:latin typeface="Arial"/>
                <a:ea typeface="Arial"/>
                <a:cs typeface="Arial"/>
                <a:sym typeface="Arial"/>
              </a:rPr>
              <a:t>covers using an inner class as a helper class to perform some calculations in an Employee class.</a:t>
            </a:r>
            <a:endParaRPr/>
          </a:p>
        </p:txBody>
      </p:sp>
      <p:pic>
        <p:nvPicPr>
          <p:cNvPr id="1375" name="Google Shape;1375;p142" descr="Duke-Practise-Overview.gif"/>
          <p:cNvPicPr preferRelativeResize="0"/>
          <p:nvPr/>
        </p:nvPicPr>
        <p:blipFill rotWithShape="1">
          <a:blip r:embed="rId3">
            <a:alphaModFix/>
          </a:blip>
          <a:srcRect/>
          <a:stretch/>
        </p:blipFill>
        <p:spPr>
          <a:xfrm>
            <a:off x="6705600" y="4343400"/>
            <a:ext cx="1828800" cy="1873250"/>
          </a:xfrm>
          <a:prstGeom prst="rect">
            <a:avLst/>
          </a:prstGeom>
          <a:noFill/>
          <a:ln>
            <a:noFill/>
          </a:ln>
        </p:spPr>
      </p:pic>
      <p:sp>
        <p:nvSpPr>
          <p:cNvPr id="1376" name="Google Shape;1376;p142"/>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146</a:t>
            </a:fld>
            <a:endParaRPr/>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Shape 1381"/>
        <p:cNvGrpSpPr/>
        <p:nvPr/>
      </p:nvGrpSpPr>
      <p:grpSpPr>
        <a:xfrm>
          <a:off x="0" y="0"/>
          <a:ext cx="0" cy="0"/>
          <a:chOff x="0" y="0"/>
          <a:chExt cx="0" cy="0"/>
        </a:xfrm>
      </p:grpSpPr>
      <p:sp>
        <p:nvSpPr>
          <p:cNvPr id="1382" name="Google Shape;1382;p143"/>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a:t>Lab </a:t>
            </a:r>
            <a:r>
              <a:rPr lang="en-US" sz="2600" b="1" i="0" u="none" strike="noStrike" cap="none">
                <a:solidFill>
                  <a:schemeClr val="dk1"/>
                </a:solidFill>
                <a:latin typeface="Arial"/>
                <a:ea typeface="Arial"/>
                <a:cs typeface="Arial"/>
                <a:sym typeface="Arial"/>
              </a:rPr>
              <a:t>5-3 Overview: </a:t>
            </a:r>
            <a:br>
              <a:rPr lang="en-US" sz="2600" b="1" i="0" u="none" strike="noStrike" cap="none">
                <a:solidFill>
                  <a:schemeClr val="dk1"/>
                </a:solidFill>
                <a:latin typeface="Arial"/>
                <a:ea typeface="Arial"/>
                <a:cs typeface="Arial"/>
                <a:sym typeface="Arial"/>
              </a:rPr>
            </a:br>
            <a:r>
              <a:rPr lang="en-US" sz="2600" b="1" i="0" u="none" strike="noStrike" cap="none">
                <a:solidFill>
                  <a:schemeClr val="dk1"/>
                </a:solidFill>
                <a:latin typeface="Arial"/>
                <a:ea typeface="Arial"/>
                <a:cs typeface="Arial"/>
                <a:sym typeface="Arial"/>
              </a:rPr>
              <a:t>Using Java Enumerations</a:t>
            </a:r>
            <a:endParaRPr/>
          </a:p>
        </p:txBody>
      </p:sp>
      <p:sp>
        <p:nvSpPr>
          <p:cNvPr id="1383" name="Google Shape;1383;p143"/>
          <p:cNvSpPr txBox="1">
            <a:spLocks noGrp="1"/>
          </p:cNvSpPr>
          <p:nvPr>
            <p:ph type="body" idx="1"/>
          </p:nvPr>
        </p:nvSpPr>
        <p:spPr>
          <a:xfrm>
            <a:off x="609600" y="1447800"/>
            <a:ext cx="7918500" cy="11097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200"/>
              <a:buFont typeface="Arial"/>
              <a:buNone/>
            </a:pPr>
            <a:r>
              <a:rPr lang="en-US" sz="2200" b="0" i="0" u="none">
                <a:solidFill>
                  <a:schemeClr val="dk1"/>
                </a:solidFill>
                <a:latin typeface="Arial"/>
                <a:ea typeface="Arial"/>
                <a:cs typeface="Arial"/>
                <a:sym typeface="Arial"/>
              </a:rPr>
              <a:t>This </a:t>
            </a:r>
            <a:r>
              <a:rPr lang="en-US"/>
              <a:t>Lab </a:t>
            </a:r>
            <a:r>
              <a:rPr lang="en-US" sz="2200" b="0" i="0" u="none">
                <a:solidFill>
                  <a:schemeClr val="dk1"/>
                </a:solidFill>
                <a:latin typeface="Arial"/>
                <a:ea typeface="Arial"/>
                <a:cs typeface="Arial"/>
                <a:sym typeface="Arial"/>
              </a:rPr>
              <a:t>covers taking an existing application and refactoring the code to use an enum.</a:t>
            </a:r>
            <a:endParaRPr/>
          </a:p>
          <a:p>
            <a:pPr marL="7937" marR="0" lvl="0" indent="7938" algn="l" rtl="0">
              <a:spcBef>
                <a:spcPts val="440"/>
              </a:spcBef>
              <a:spcAft>
                <a:spcPts val="0"/>
              </a:spcAft>
              <a:buNone/>
            </a:pPr>
            <a:endParaRPr sz="2200" b="0" i="0" u="none">
              <a:solidFill>
                <a:schemeClr val="dk1"/>
              </a:solidFill>
              <a:latin typeface="Arial"/>
              <a:ea typeface="Arial"/>
              <a:cs typeface="Arial"/>
              <a:sym typeface="Arial"/>
            </a:endParaRPr>
          </a:p>
        </p:txBody>
      </p:sp>
      <p:pic>
        <p:nvPicPr>
          <p:cNvPr id="1384" name="Google Shape;1384;p143" descr="Duke-Practise-Overview.gif"/>
          <p:cNvPicPr preferRelativeResize="0"/>
          <p:nvPr/>
        </p:nvPicPr>
        <p:blipFill rotWithShape="1">
          <a:blip r:embed="rId3">
            <a:alphaModFix/>
          </a:blip>
          <a:srcRect/>
          <a:stretch/>
        </p:blipFill>
        <p:spPr>
          <a:xfrm>
            <a:off x="6705600" y="4343400"/>
            <a:ext cx="1828800" cy="1873250"/>
          </a:xfrm>
          <a:prstGeom prst="rect">
            <a:avLst/>
          </a:prstGeom>
          <a:noFill/>
          <a:ln>
            <a:noFill/>
          </a:ln>
        </p:spPr>
      </p:pic>
      <p:sp>
        <p:nvSpPr>
          <p:cNvPr id="1385" name="Google Shape;1385;p143"/>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147</a:t>
            </a:fld>
            <a:endParaRPr/>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Shape 1390"/>
        <p:cNvGrpSpPr/>
        <p:nvPr/>
      </p:nvGrpSpPr>
      <p:grpSpPr>
        <a:xfrm>
          <a:off x="0" y="0"/>
          <a:ext cx="0" cy="0"/>
          <a:chOff x="0" y="0"/>
          <a:chExt cx="0" cy="0"/>
        </a:xfrm>
      </p:grpSpPr>
      <p:sp>
        <p:nvSpPr>
          <p:cNvPr id="1391" name="Google Shape;1391;p144"/>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Quiz</a:t>
            </a:r>
            <a:endParaRPr/>
          </a:p>
        </p:txBody>
      </p:sp>
      <p:sp>
        <p:nvSpPr>
          <p:cNvPr id="1392" name="Google Shape;1392;p144"/>
          <p:cNvSpPr txBox="1">
            <a:spLocks noGrp="1"/>
          </p:cNvSpPr>
          <p:nvPr>
            <p:ph type="body" idx="1"/>
          </p:nvPr>
        </p:nvSpPr>
        <p:spPr>
          <a:xfrm>
            <a:off x="609600" y="1447800"/>
            <a:ext cx="7918500" cy="23274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200"/>
              <a:buFont typeface="Arial"/>
              <a:buNone/>
            </a:pPr>
            <a:r>
              <a:rPr lang="en-US" sz="2200" b="0" i="0" u="none">
                <a:solidFill>
                  <a:schemeClr val="dk1"/>
                </a:solidFill>
                <a:latin typeface="Arial"/>
                <a:ea typeface="Arial"/>
                <a:cs typeface="Arial"/>
                <a:sym typeface="Arial"/>
              </a:rPr>
              <a:t>Which two of the following should an abstract method not have to compile successfully?</a:t>
            </a:r>
            <a:endParaRPr/>
          </a:p>
          <a:p>
            <a:pPr marL="566737" marR="0" lvl="1" indent="-449262" algn="l" rtl="0">
              <a:lnSpc>
                <a:spcPct val="100000"/>
              </a:lnSpc>
              <a:spcBef>
                <a:spcPts val="440"/>
              </a:spcBef>
              <a:spcAft>
                <a:spcPts val="0"/>
              </a:spcAft>
              <a:buClr>
                <a:srgbClr val="FF0000"/>
              </a:buClr>
              <a:buSzPts val="2200"/>
              <a:buFont typeface="Arial"/>
              <a:buAutoNum type="alphaLcPeriod"/>
            </a:pPr>
            <a:r>
              <a:rPr lang="en-US" sz="2200" b="0" i="0" u="none" strike="noStrike" cap="none">
                <a:solidFill>
                  <a:schemeClr val="dk1"/>
                </a:solidFill>
                <a:latin typeface="Arial"/>
                <a:ea typeface="Arial"/>
                <a:cs typeface="Arial"/>
                <a:sym typeface="Arial"/>
              </a:rPr>
              <a:t>A return value</a:t>
            </a:r>
            <a:endParaRPr/>
          </a:p>
          <a:p>
            <a:pPr marL="566737" marR="0" lvl="1" indent="-449262" algn="l" rtl="0">
              <a:lnSpc>
                <a:spcPct val="100000"/>
              </a:lnSpc>
              <a:spcBef>
                <a:spcPts val="440"/>
              </a:spcBef>
              <a:spcAft>
                <a:spcPts val="0"/>
              </a:spcAft>
              <a:buClr>
                <a:srgbClr val="FF0000"/>
              </a:buClr>
              <a:buSzPts val="2200"/>
              <a:buFont typeface="Arial"/>
              <a:buAutoNum type="alphaLcPeriod"/>
            </a:pPr>
            <a:r>
              <a:rPr lang="en-US" sz="2200" b="0" i="0" u="none" strike="noStrike" cap="none">
                <a:solidFill>
                  <a:schemeClr val="dk1"/>
                </a:solidFill>
                <a:latin typeface="Arial"/>
                <a:ea typeface="Arial"/>
                <a:cs typeface="Arial"/>
                <a:sym typeface="Arial"/>
              </a:rPr>
              <a:t>A method implementation</a:t>
            </a:r>
            <a:endParaRPr/>
          </a:p>
          <a:p>
            <a:pPr marL="566737" marR="0" lvl="1" indent="-449262" algn="l" rtl="0">
              <a:lnSpc>
                <a:spcPct val="100000"/>
              </a:lnSpc>
              <a:spcBef>
                <a:spcPts val="440"/>
              </a:spcBef>
              <a:spcAft>
                <a:spcPts val="0"/>
              </a:spcAft>
              <a:buClr>
                <a:srgbClr val="FF0000"/>
              </a:buClr>
              <a:buSzPts val="2200"/>
              <a:buFont typeface="Arial"/>
              <a:buAutoNum type="alphaLcPeriod"/>
            </a:pPr>
            <a:r>
              <a:rPr lang="en-US" sz="2200" b="0" i="0" u="none" strike="noStrike" cap="none">
                <a:solidFill>
                  <a:schemeClr val="dk1"/>
                </a:solidFill>
                <a:latin typeface="Arial"/>
                <a:ea typeface="Arial"/>
                <a:cs typeface="Arial"/>
                <a:sym typeface="Arial"/>
              </a:rPr>
              <a:t>Method parameters</a:t>
            </a:r>
            <a:endParaRPr/>
          </a:p>
          <a:p>
            <a:pPr marL="566737" marR="0" lvl="1" indent="-449262" algn="l" rtl="0">
              <a:lnSpc>
                <a:spcPct val="100000"/>
              </a:lnSpc>
              <a:spcBef>
                <a:spcPts val="440"/>
              </a:spcBef>
              <a:spcAft>
                <a:spcPts val="0"/>
              </a:spcAft>
              <a:buClr>
                <a:srgbClr val="FF0000"/>
              </a:buClr>
              <a:buSzPts val="2200"/>
              <a:buFont typeface="Arial"/>
              <a:buAutoNum type="alphaLcPeriod"/>
            </a:pPr>
            <a:r>
              <a:rPr lang="en-US" sz="2200" b="0" i="0" u="none" strike="noStrike" cap="none">
                <a:solidFill>
                  <a:schemeClr val="dk1"/>
                </a:solidFill>
                <a:latin typeface="Courier New"/>
                <a:ea typeface="Courier New"/>
                <a:cs typeface="Courier New"/>
                <a:sym typeface="Courier New"/>
              </a:rPr>
              <a:t>private</a:t>
            </a:r>
            <a:r>
              <a:rPr lang="en-US" sz="2200" b="0" i="0" u="none" strike="noStrike" cap="none">
                <a:solidFill>
                  <a:schemeClr val="dk1"/>
                </a:solidFill>
                <a:latin typeface="Arial"/>
                <a:ea typeface="Arial"/>
                <a:cs typeface="Arial"/>
                <a:sym typeface="Arial"/>
              </a:rPr>
              <a:t> access</a:t>
            </a:r>
            <a:endParaRPr/>
          </a:p>
        </p:txBody>
      </p:sp>
      <p:sp>
        <p:nvSpPr>
          <p:cNvPr id="1393" name="Google Shape;1393;p144"/>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148</a:t>
            </a:fld>
            <a:endParaRPr/>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Shape 1398"/>
        <p:cNvGrpSpPr/>
        <p:nvPr/>
      </p:nvGrpSpPr>
      <p:grpSpPr>
        <a:xfrm>
          <a:off x="0" y="0"/>
          <a:ext cx="0" cy="0"/>
          <a:chOff x="0" y="0"/>
          <a:chExt cx="0" cy="0"/>
        </a:xfrm>
      </p:grpSpPr>
      <p:sp>
        <p:nvSpPr>
          <p:cNvPr id="1399" name="Google Shape;1399;p145"/>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Quiz</a:t>
            </a:r>
            <a:endParaRPr/>
          </a:p>
        </p:txBody>
      </p:sp>
      <p:sp>
        <p:nvSpPr>
          <p:cNvPr id="1400" name="Google Shape;1400;p145"/>
          <p:cNvSpPr txBox="1">
            <a:spLocks noGrp="1"/>
          </p:cNvSpPr>
          <p:nvPr>
            <p:ph type="body" idx="1"/>
          </p:nvPr>
        </p:nvSpPr>
        <p:spPr>
          <a:xfrm>
            <a:off x="609600" y="1447800"/>
            <a:ext cx="7918500" cy="19890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200"/>
              <a:buFont typeface="Arial"/>
              <a:buNone/>
            </a:pPr>
            <a:r>
              <a:rPr lang="en-US" sz="2200" b="0" i="0" u="none">
                <a:solidFill>
                  <a:schemeClr val="dk1"/>
                </a:solidFill>
                <a:latin typeface="Arial"/>
                <a:ea typeface="Arial"/>
                <a:cs typeface="Arial"/>
                <a:sym typeface="Arial"/>
              </a:rPr>
              <a:t>Which of the following nested class types are inner classes?</a:t>
            </a:r>
            <a:endParaRPr/>
          </a:p>
          <a:p>
            <a:pPr marL="566737" marR="0" lvl="1" indent="-449262" algn="l" rtl="0">
              <a:lnSpc>
                <a:spcPct val="100000"/>
              </a:lnSpc>
              <a:spcBef>
                <a:spcPts val="440"/>
              </a:spcBef>
              <a:spcAft>
                <a:spcPts val="0"/>
              </a:spcAft>
              <a:buClr>
                <a:srgbClr val="FF0000"/>
              </a:buClr>
              <a:buSzPts val="2200"/>
              <a:buFont typeface="Arial"/>
              <a:buAutoNum type="alphaLcPeriod"/>
            </a:pPr>
            <a:r>
              <a:rPr lang="en-US" sz="2200" b="0" i="0" u="none" strike="noStrike" cap="none">
                <a:solidFill>
                  <a:schemeClr val="dk1"/>
                </a:solidFill>
                <a:latin typeface="Arial"/>
                <a:ea typeface="Arial"/>
                <a:cs typeface="Arial"/>
                <a:sym typeface="Arial"/>
              </a:rPr>
              <a:t>Anonymous</a:t>
            </a:r>
            <a:endParaRPr/>
          </a:p>
          <a:p>
            <a:pPr marL="566737" marR="0" lvl="1" indent="-449262" algn="l" rtl="0">
              <a:lnSpc>
                <a:spcPct val="100000"/>
              </a:lnSpc>
              <a:spcBef>
                <a:spcPts val="440"/>
              </a:spcBef>
              <a:spcAft>
                <a:spcPts val="0"/>
              </a:spcAft>
              <a:buClr>
                <a:srgbClr val="FF0000"/>
              </a:buClr>
              <a:buSzPts val="2200"/>
              <a:buFont typeface="Arial"/>
              <a:buAutoNum type="alphaLcPeriod"/>
            </a:pPr>
            <a:r>
              <a:rPr lang="en-US" sz="2200" b="0" i="0" u="none" strike="noStrike" cap="none">
                <a:solidFill>
                  <a:schemeClr val="dk1"/>
                </a:solidFill>
                <a:latin typeface="Arial"/>
                <a:ea typeface="Arial"/>
                <a:cs typeface="Arial"/>
                <a:sym typeface="Arial"/>
              </a:rPr>
              <a:t>Local</a:t>
            </a:r>
            <a:endParaRPr/>
          </a:p>
          <a:p>
            <a:pPr marL="566737" marR="0" lvl="1" indent="-449262" algn="l" rtl="0">
              <a:lnSpc>
                <a:spcPct val="100000"/>
              </a:lnSpc>
              <a:spcBef>
                <a:spcPts val="440"/>
              </a:spcBef>
              <a:spcAft>
                <a:spcPts val="0"/>
              </a:spcAft>
              <a:buClr>
                <a:srgbClr val="FF0000"/>
              </a:buClr>
              <a:buSzPts val="2200"/>
              <a:buFont typeface="Arial"/>
              <a:buAutoNum type="alphaLcPeriod"/>
            </a:pPr>
            <a:r>
              <a:rPr lang="en-US" sz="2200" b="0" i="0" u="none" strike="noStrike" cap="none">
                <a:solidFill>
                  <a:schemeClr val="dk1"/>
                </a:solidFill>
                <a:latin typeface="Arial"/>
                <a:ea typeface="Arial"/>
                <a:cs typeface="Arial"/>
                <a:sym typeface="Arial"/>
              </a:rPr>
              <a:t>Static</a:t>
            </a:r>
            <a:endParaRPr/>
          </a:p>
          <a:p>
            <a:pPr marL="566737" marR="0" lvl="1" indent="-449262" algn="l" rtl="0">
              <a:lnSpc>
                <a:spcPct val="100000"/>
              </a:lnSpc>
              <a:spcBef>
                <a:spcPts val="440"/>
              </a:spcBef>
              <a:spcAft>
                <a:spcPts val="0"/>
              </a:spcAft>
              <a:buClr>
                <a:srgbClr val="FF0000"/>
              </a:buClr>
              <a:buSzPts val="2200"/>
              <a:buFont typeface="Arial"/>
              <a:buAutoNum type="alphaLcPeriod"/>
            </a:pPr>
            <a:r>
              <a:rPr lang="en-US" sz="2200" b="0" i="0" u="none" strike="noStrike" cap="none">
                <a:solidFill>
                  <a:schemeClr val="dk1"/>
                </a:solidFill>
                <a:latin typeface="Arial"/>
                <a:ea typeface="Arial"/>
                <a:cs typeface="Arial"/>
                <a:sym typeface="Arial"/>
              </a:rPr>
              <a:t>Member</a:t>
            </a:r>
            <a:endParaRPr/>
          </a:p>
        </p:txBody>
      </p:sp>
      <p:sp>
        <p:nvSpPr>
          <p:cNvPr id="1401" name="Google Shape;1401;p145"/>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149</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4"/>
          <p:cNvSpPr>
            <a:spLocks noGrp="1" noChangeArrowheads="1"/>
          </p:cNvSpPr>
          <p:nvPr>
            <p:ph type="title"/>
          </p:nvPr>
        </p:nvSpPr>
        <p:spPr/>
        <p:txBody>
          <a:bodyPr/>
          <a:lstStyle/>
          <a:p>
            <a:pPr eaLnBrk="1" hangingPunct="1"/>
            <a:r>
              <a:rPr lang="en-US" altLang=""/>
              <a:t>The Java Community</a:t>
            </a:r>
          </a:p>
        </p:txBody>
      </p:sp>
      <p:pic>
        <p:nvPicPr>
          <p:cNvPr id="17411" name="Picture 17" descr="C:\Oracle Files\eclipsecon 2010\keynote\iStock_000012056523Medium.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36688" y="1323975"/>
            <a:ext cx="5703887" cy="427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2" name="Picture 17"/>
          <p:cNvPicPr>
            <a:picLocks noChangeAspect="1"/>
          </p:cNvPicPr>
          <p:nvPr/>
        </p:nvPicPr>
        <p:blipFill>
          <a:blip r:embed="rId5">
            <a:extLst>
              <a:ext uri="{28A0092B-C50C-407E-A947-70E740481C1C}">
                <a14:useLocalDpi xmlns:a14="http://schemas.microsoft.com/office/drawing/2010/main" val="0"/>
              </a:ext>
            </a:extLst>
          </a:blip>
          <a:srcRect b="25323"/>
          <a:stretch>
            <a:fillRect/>
          </a:stretch>
        </p:blipFill>
        <p:spPr bwMode="auto">
          <a:xfrm>
            <a:off x="5327650" y="1085850"/>
            <a:ext cx="1046163" cy="781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3" name="Picture 10" descr="top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4975" y="3024188"/>
            <a:ext cx="962025" cy="41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4" name="Picture 8" descr="EclipseBannerPic"/>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2900" y="4078288"/>
            <a:ext cx="1157288"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5" name="Picture 36" descr="apache_feather"/>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gray">
          <a:xfrm>
            <a:off x="1243013" y="5099050"/>
            <a:ext cx="1527175" cy="40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6" name="Afbeelding 6" descr="campagnebeeld_450_with_text_whit.png"/>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7132638" y="3400425"/>
            <a:ext cx="1539875" cy="152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7" name="Picture 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029075" y="5232400"/>
            <a:ext cx="146685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8" name="Picture 3" descr="JavaLogo.png"/>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4130675" y="2084388"/>
            <a:ext cx="525463"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9" name="Picture 5"/>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11213" y="2058988"/>
            <a:ext cx="1609725"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0" name="Picture 7" descr="NetBeans">
            <a:hlinkClick r:id="rId13"/>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61175" y="2649538"/>
            <a:ext cx="1712913" cy="65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1" name="Picture 17"/>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43088" y="1570038"/>
            <a:ext cx="13557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2" name="Picture 8"/>
          <p:cNvPicPr preferRelativeResize="0">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929313" y="5126038"/>
            <a:ext cx="1646237" cy="396875"/>
          </a:xfrm>
          <a:prstGeom prst="rect">
            <a:avLst/>
          </a:prstGeom>
          <a:solidFill>
            <a:srgbClr val="EAEAEA"/>
          </a:solidFill>
          <a:ln w="9525">
            <a:solidFill>
              <a:schemeClr val="folHlink"/>
            </a:solidFill>
            <a:miter lim="800000"/>
            <a:headEnd/>
            <a:tailEnd/>
          </a:ln>
        </p:spPr>
      </p:pic>
      <p:sp>
        <p:nvSpPr>
          <p:cNvPr id="33" name="TextBox 32"/>
          <p:cNvSpPr txBox="1"/>
          <p:nvPr/>
        </p:nvSpPr>
        <p:spPr bwMode="auto">
          <a:xfrm>
            <a:off x="4635500" y="1193800"/>
            <a:ext cx="838200" cy="369888"/>
          </a:xfrm>
          <a:prstGeom prst="rect">
            <a:avLst/>
          </a:prstGeom>
          <a:noFill/>
          <a:ln w="9525">
            <a:noFill/>
            <a:miter lim="800000"/>
            <a:headEnd/>
            <a:tailEnd/>
          </a:ln>
        </p:spPr>
        <p:txBody>
          <a:bodyPr lIns="0" tIns="0" rIns="0" bIns="0">
            <a:spAutoFit/>
          </a:bodyPr>
          <a:lstStyle/>
          <a:p>
            <a:pPr eaLnBrk="0" hangingPunct="0">
              <a:defRPr/>
            </a:pPr>
            <a:r>
              <a:rPr lang="en-US" sz="1200" dirty="0">
                <a:solidFill>
                  <a:srgbClr val="E6AF00"/>
                </a:solidFill>
                <a:latin typeface="+mn-lt"/>
                <a:ea typeface="ＭＳ Ｐゴシック" pitchFamily="-109" charset="-128"/>
                <a:cs typeface="ＭＳ Ｐゴシック" pitchFamily="-109" charset="-128"/>
              </a:rPr>
              <a:t>Mobile &amp; Embedded</a:t>
            </a:r>
          </a:p>
        </p:txBody>
      </p:sp>
      <p:pic>
        <p:nvPicPr>
          <p:cNvPr id="17424" name="Picture 18"/>
          <p:cNvPicPr>
            <a:picLocks noChangeAspect="1"/>
          </p:cNvPicPr>
          <p:nvPr/>
        </p:nvPicPr>
        <p:blipFill>
          <a:blip r:embed="rId17">
            <a:extLst>
              <a:ext uri="{28A0092B-C50C-407E-A947-70E740481C1C}">
                <a14:useLocalDpi xmlns:a14="http://schemas.microsoft.com/office/drawing/2010/main" val="0"/>
              </a:ext>
            </a:extLst>
          </a:blip>
          <a:srcRect/>
          <a:stretch>
            <a:fillRect/>
          </a:stretch>
        </p:blipFill>
        <p:spPr bwMode="auto">
          <a:xfrm>
            <a:off x="3390900" y="969963"/>
            <a:ext cx="869950" cy="64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5" name="Picture 18" descr="C:\Users\mheimer.ST-USERS\Desktop\oasislogo_transparent.gif"/>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6553200" y="1981200"/>
            <a:ext cx="1143000" cy="219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p:nvSpPr>
        <p:spPr>
          <a:xfrm>
            <a:off x="8574088" y="6399312"/>
            <a:ext cx="383438" cy="307777"/>
          </a:xfrm>
          <a:prstGeom prst="rect">
            <a:avLst/>
          </a:prstGeom>
        </p:spPr>
        <p:txBody>
          <a:bodyPr wrap="none">
            <a:spAutoFit/>
          </a:bodyPr>
          <a:lstStyle/>
          <a:p>
            <a:r>
              <a:rPr lang="en-US" dirty="0" smtClean="0"/>
              <a:t>15</a:t>
            </a:r>
            <a:endParaRPr lang="en-US" dirty="0"/>
          </a:p>
        </p:txBody>
      </p:sp>
    </p:spTree>
    <p:custDataLst>
      <p:tags r:id="rId1"/>
    </p:custDataLst>
    <p:extLst>
      <p:ext uri="{BB962C8B-B14F-4D97-AF65-F5344CB8AC3E}">
        <p14:creationId xmlns:p14="http://schemas.microsoft.com/office/powerpoint/2010/main" val="1067497101"/>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Shape 1406"/>
        <p:cNvGrpSpPr/>
        <p:nvPr/>
      </p:nvGrpSpPr>
      <p:grpSpPr>
        <a:xfrm>
          <a:off x="0" y="0"/>
          <a:ext cx="0" cy="0"/>
          <a:chOff x="0" y="0"/>
          <a:chExt cx="0" cy="0"/>
        </a:xfrm>
      </p:grpSpPr>
      <p:sp>
        <p:nvSpPr>
          <p:cNvPr id="1407" name="Google Shape;1407;p146"/>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Quiz</a:t>
            </a:r>
            <a:endParaRPr/>
          </a:p>
        </p:txBody>
      </p:sp>
      <p:sp>
        <p:nvSpPr>
          <p:cNvPr id="1408" name="Google Shape;1408;p146"/>
          <p:cNvSpPr txBox="1">
            <a:spLocks noGrp="1"/>
          </p:cNvSpPr>
          <p:nvPr>
            <p:ph type="body" idx="1"/>
          </p:nvPr>
        </p:nvSpPr>
        <p:spPr>
          <a:xfrm>
            <a:off x="609600" y="1447800"/>
            <a:ext cx="7918500" cy="7698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200"/>
              <a:buFont typeface="Arial"/>
              <a:buNone/>
            </a:pPr>
            <a:r>
              <a:rPr lang="en-US" sz="2200" b="0" i="0" u="none">
                <a:solidFill>
                  <a:schemeClr val="dk1"/>
                </a:solidFill>
                <a:latin typeface="Arial"/>
                <a:ea typeface="Arial"/>
                <a:cs typeface="Arial"/>
                <a:sym typeface="Arial"/>
              </a:rPr>
              <a:t>A final field (instance variable) can be assigned a value either when declared or in all constructors.</a:t>
            </a:r>
            <a:endParaRPr/>
          </a:p>
          <a:p>
            <a:pPr marL="566737" marR="0" lvl="1" indent="-449262" algn="l" rtl="0">
              <a:lnSpc>
                <a:spcPct val="100000"/>
              </a:lnSpc>
              <a:spcBef>
                <a:spcPts val="440"/>
              </a:spcBef>
              <a:spcAft>
                <a:spcPts val="0"/>
              </a:spcAft>
              <a:buClr>
                <a:srgbClr val="FF0000"/>
              </a:buClr>
              <a:buSzPts val="2200"/>
              <a:buFont typeface="Arial"/>
              <a:buAutoNum type="alphaLcPeriod"/>
            </a:pPr>
            <a:r>
              <a:rPr lang="en-US" sz="2200" b="0" i="0" u="none" strike="noStrike" cap="none">
                <a:solidFill>
                  <a:schemeClr val="dk1"/>
                </a:solidFill>
                <a:latin typeface="Arial"/>
                <a:ea typeface="Arial"/>
                <a:cs typeface="Arial"/>
                <a:sym typeface="Arial"/>
              </a:rPr>
              <a:t>True</a:t>
            </a:r>
            <a:endParaRPr/>
          </a:p>
          <a:p>
            <a:pPr marL="566737" marR="0" lvl="1" indent="-449262" algn="l" rtl="0">
              <a:lnSpc>
                <a:spcPct val="100000"/>
              </a:lnSpc>
              <a:spcBef>
                <a:spcPts val="440"/>
              </a:spcBef>
              <a:spcAft>
                <a:spcPts val="0"/>
              </a:spcAft>
              <a:buClr>
                <a:srgbClr val="FF0000"/>
              </a:buClr>
              <a:buSzPts val="2200"/>
              <a:buFont typeface="Arial"/>
              <a:buAutoNum type="alphaLcPeriod"/>
            </a:pPr>
            <a:r>
              <a:rPr lang="en-US" sz="2200" b="0" i="0" u="none" strike="noStrike" cap="none">
                <a:solidFill>
                  <a:schemeClr val="dk1"/>
                </a:solidFill>
                <a:latin typeface="Arial"/>
                <a:ea typeface="Arial"/>
                <a:cs typeface="Arial"/>
                <a:sym typeface="Arial"/>
              </a:rPr>
              <a:t>False</a:t>
            </a:r>
            <a:endParaRPr/>
          </a:p>
        </p:txBody>
      </p:sp>
      <p:sp>
        <p:nvSpPr>
          <p:cNvPr id="1409" name="Google Shape;1409;p146"/>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150</a:t>
            </a:fld>
            <a:endParaRPr/>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Shape 1413"/>
        <p:cNvGrpSpPr/>
        <p:nvPr/>
      </p:nvGrpSpPr>
      <p:grpSpPr>
        <a:xfrm>
          <a:off x="0" y="0"/>
          <a:ext cx="0" cy="0"/>
          <a:chOff x="0" y="0"/>
          <a:chExt cx="0" cy="0"/>
        </a:xfrm>
      </p:grpSpPr>
      <p:sp>
        <p:nvSpPr>
          <p:cNvPr id="1414" name="Google Shape;1414;p147"/>
          <p:cNvSpPr txBox="1">
            <a:spLocks noGrp="1"/>
          </p:cNvSpPr>
          <p:nvPr>
            <p:ph type="ctrTitle"/>
          </p:nvPr>
        </p:nvSpPr>
        <p:spPr>
          <a:xfrm>
            <a:off x="311708" y="992767"/>
            <a:ext cx="8520600" cy="27369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Interfaces and Lambda Expressions</a:t>
            </a:r>
            <a:endParaRPr/>
          </a:p>
        </p:txBody>
      </p:sp>
      <p:cxnSp>
        <p:nvCxnSpPr>
          <p:cNvPr id="1415" name="Google Shape;1415;p147"/>
          <p:cNvCxnSpPr/>
          <p:nvPr/>
        </p:nvCxnSpPr>
        <p:spPr>
          <a:xfrm>
            <a:off x="1828800" y="4495800"/>
            <a:ext cx="990600" cy="0"/>
          </a:xfrm>
          <a:prstGeom prst="straightConnector1">
            <a:avLst/>
          </a:prstGeom>
          <a:noFill/>
          <a:ln>
            <a:noFill/>
          </a:ln>
        </p:spPr>
      </p:cxn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Shape 1420"/>
        <p:cNvGrpSpPr/>
        <p:nvPr/>
      </p:nvGrpSpPr>
      <p:grpSpPr>
        <a:xfrm>
          <a:off x="0" y="0"/>
          <a:ext cx="0" cy="0"/>
          <a:chOff x="0" y="0"/>
          <a:chExt cx="0" cy="0"/>
        </a:xfrm>
      </p:grpSpPr>
      <p:pic>
        <p:nvPicPr>
          <p:cNvPr id="1421" name="Google Shape;1421;p148" descr="Duke-with-Dart.gif"/>
          <p:cNvPicPr preferRelativeResize="0"/>
          <p:nvPr/>
        </p:nvPicPr>
        <p:blipFill rotWithShape="1">
          <a:blip r:embed="rId3">
            <a:alphaModFix/>
          </a:blip>
          <a:srcRect/>
          <a:stretch/>
        </p:blipFill>
        <p:spPr>
          <a:xfrm>
            <a:off x="5638800" y="5105400"/>
            <a:ext cx="3295650" cy="1166812"/>
          </a:xfrm>
          <a:prstGeom prst="rect">
            <a:avLst/>
          </a:prstGeom>
          <a:noFill/>
          <a:ln>
            <a:noFill/>
          </a:ln>
        </p:spPr>
      </p:pic>
      <p:sp>
        <p:nvSpPr>
          <p:cNvPr id="1422" name="Google Shape;1422;p148"/>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Objectives</a:t>
            </a:r>
            <a:endParaRPr/>
          </a:p>
        </p:txBody>
      </p:sp>
      <p:sp>
        <p:nvSpPr>
          <p:cNvPr id="1423" name="Google Shape;1423;p148"/>
          <p:cNvSpPr txBox="1">
            <a:spLocks noGrp="1"/>
          </p:cNvSpPr>
          <p:nvPr>
            <p:ph type="body" idx="1"/>
          </p:nvPr>
        </p:nvSpPr>
        <p:spPr>
          <a:xfrm>
            <a:off x="609600" y="1447800"/>
            <a:ext cx="7918500" cy="26670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200"/>
              <a:buFont typeface="Arial"/>
              <a:buNone/>
            </a:pPr>
            <a:r>
              <a:rPr lang="en-US" sz="2200" b="0" i="0" u="none" strike="noStrike" cap="none">
                <a:solidFill>
                  <a:schemeClr val="dk1"/>
                </a:solidFill>
                <a:latin typeface="Arial"/>
                <a:ea typeface="Arial"/>
                <a:cs typeface="Arial"/>
                <a:sym typeface="Arial"/>
              </a:rPr>
              <a:t>After completing this lesson, you should be able to do the following:</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Define a Java interface</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Choose between interface inheritance and class inheritance</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Extend an interface</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Define a lambda expression</a:t>
            </a:r>
            <a:endParaRPr/>
          </a:p>
        </p:txBody>
      </p:sp>
      <p:sp>
        <p:nvSpPr>
          <p:cNvPr id="1424" name="Google Shape;1424;p148"/>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152</a:t>
            </a:fld>
            <a:endParaRPr/>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Shape 1429"/>
        <p:cNvGrpSpPr/>
        <p:nvPr/>
      </p:nvGrpSpPr>
      <p:grpSpPr>
        <a:xfrm>
          <a:off x="0" y="0"/>
          <a:ext cx="0" cy="0"/>
          <a:chOff x="0" y="0"/>
          <a:chExt cx="0" cy="0"/>
        </a:xfrm>
      </p:grpSpPr>
      <p:sp>
        <p:nvSpPr>
          <p:cNvPr id="1430" name="Google Shape;1430;p149"/>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Java Interfaces</a:t>
            </a:r>
            <a:endParaRPr/>
          </a:p>
        </p:txBody>
      </p:sp>
      <p:sp>
        <p:nvSpPr>
          <p:cNvPr id="1431" name="Google Shape;1431;p149"/>
          <p:cNvSpPr txBox="1">
            <a:spLocks noGrp="1"/>
          </p:cNvSpPr>
          <p:nvPr>
            <p:ph type="body" idx="1"/>
          </p:nvPr>
        </p:nvSpPr>
        <p:spPr>
          <a:xfrm>
            <a:off x="609600" y="1447800"/>
            <a:ext cx="7918500" cy="35100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200"/>
              <a:buFont typeface="Arial"/>
              <a:buNone/>
            </a:pPr>
            <a:r>
              <a:rPr lang="en-US" sz="2200" b="0" i="0" u="none" strike="noStrike" cap="none">
                <a:solidFill>
                  <a:schemeClr val="dk1"/>
                </a:solidFill>
                <a:latin typeface="Arial"/>
                <a:ea typeface="Arial"/>
                <a:cs typeface="Arial"/>
                <a:sym typeface="Arial"/>
              </a:rPr>
              <a:t>Java interfaces are used to define abstract types. Interfaces:</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Are similar to abstract classes containing only public abstract methods</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Outline methods that must be implemented by a class</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Methods must not have an implementation {braces}.</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Can contain constant fields</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Can be used as a reference type</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Are an essential component of many design patterns</a:t>
            </a:r>
            <a:endParaRPr/>
          </a:p>
          <a:p>
            <a:pPr marL="7937" marR="0" lvl="0" indent="7938" algn="l" rtl="0">
              <a:spcBef>
                <a:spcPts val="440"/>
              </a:spcBef>
              <a:spcAft>
                <a:spcPts val="0"/>
              </a:spcAft>
              <a:buNone/>
            </a:pPr>
            <a:endParaRPr sz="2200" b="0" i="0" u="none" strike="noStrike" cap="none">
              <a:solidFill>
                <a:schemeClr val="dk1"/>
              </a:solidFill>
              <a:latin typeface="Arial"/>
              <a:ea typeface="Arial"/>
              <a:cs typeface="Arial"/>
              <a:sym typeface="Arial"/>
            </a:endParaRPr>
          </a:p>
        </p:txBody>
      </p:sp>
      <p:sp>
        <p:nvSpPr>
          <p:cNvPr id="1432" name="Google Shape;1432;p149"/>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153</a:t>
            </a:fld>
            <a:endParaRPr/>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Shape 1437"/>
        <p:cNvGrpSpPr/>
        <p:nvPr/>
      </p:nvGrpSpPr>
      <p:grpSpPr>
        <a:xfrm>
          <a:off x="0" y="0"/>
          <a:ext cx="0" cy="0"/>
          <a:chOff x="0" y="0"/>
          <a:chExt cx="0" cy="0"/>
        </a:xfrm>
      </p:grpSpPr>
      <p:sp>
        <p:nvSpPr>
          <p:cNvPr id="1438" name="Google Shape;1438;p150"/>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A Problem Solved by Interfaces</a:t>
            </a:r>
            <a:endParaRPr/>
          </a:p>
        </p:txBody>
      </p:sp>
      <p:sp>
        <p:nvSpPr>
          <p:cNvPr id="1439" name="Google Shape;1439;p150"/>
          <p:cNvSpPr txBox="1">
            <a:spLocks noGrp="1"/>
          </p:cNvSpPr>
          <p:nvPr>
            <p:ph type="body" idx="1"/>
          </p:nvPr>
        </p:nvSpPr>
        <p:spPr>
          <a:xfrm>
            <a:off x="609600" y="1371600"/>
            <a:ext cx="7918500" cy="50673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200"/>
              <a:buFont typeface="Arial"/>
              <a:buNone/>
            </a:pPr>
            <a:r>
              <a:rPr lang="en-US" sz="2200" b="1" i="0" u="none">
                <a:solidFill>
                  <a:schemeClr val="dk1"/>
                </a:solidFill>
                <a:latin typeface="Arial"/>
                <a:ea typeface="Arial"/>
                <a:cs typeface="Arial"/>
                <a:sym typeface="Arial"/>
              </a:rPr>
              <a:t>Given:</a:t>
            </a:r>
            <a:r>
              <a:rPr lang="en-US" sz="2200" b="0" i="0" u="none">
                <a:solidFill>
                  <a:schemeClr val="dk1"/>
                </a:solidFill>
                <a:latin typeface="Arial"/>
                <a:ea typeface="Arial"/>
                <a:cs typeface="Arial"/>
                <a:sym typeface="Arial"/>
              </a:rPr>
              <a:t> A company sells an assortment of products, very different from each other, and needs a way to access financial data in a similar manner.</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Products include:</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Crushed Rock</a:t>
            </a:r>
            <a:endParaRPr/>
          </a:p>
          <a:p>
            <a:pPr marL="1366837" marR="0" lvl="3" indent="-231775" algn="l" rtl="0">
              <a:lnSpc>
                <a:spcPct val="100000"/>
              </a:lnSpc>
              <a:spcBef>
                <a:spcPts val="360"/>
              </a:spcBef>
              <a:spcAft>
                <a:spcPts val="0"/>
              </a:spcAft>
              <a:buClr>
                <a:schemeClr val="accent2"/>
              </a:buClr>
              <a:buSzPts val="810"/>
              <a:buFont typeface="Arial"/>
              <a:buChar char="—"/>
            </a:pPr>
            <a:r>
              <a:rPr lang="en-US" sz="1800" b="0" i="0" u="none" strike="noStrike" cap="none">
                <a:solidFill>
                  <a:schemeClr val="dk1"/>
                </a:solidFill>
                <a:latin typeface="Arial"/>
                <a:ea typeface="Arial"/>
                <a:cs typeface="Arial"/>
                <a:sym typeface="Arial"/>
              </a:rPr>
              <a:t>Measured in pounds</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Red Paint</a:t>
            </a:r>
            <a:endParaRPr/>
          </a:p>
          <a:p>
            <a:pPr marL="1366837" marR="0" lvl="3" indent="-231775" algn="l" rtl="0">
              <a:lnSpc>
                <a:spcPct val="100000"/>
              </a:lnSpc>
              <a:spcBef>
                <a:spcPts val="360"/>
              </a:spcBef>
              <a:spcAft>
                <a:spcPts val="0"/>
              </a:spcAft>
              <a:buClr>
                <a:schemeClr val="accent2"/>
              </a:buClr>
              <a:buSzPts val="810"/>
              <a:buFont typeface="Arial"/>
              <a:buChar char="—"/>
            </a:pPr>
            <a:r>
              <a:rPr lang="en-US" sz="1800" b="0" i="0" u="none" strike="noStrike" cap="none">
                <a:solidFill>
                  <a:schemeClr val="dk1"/>
                </a:solidFill>
                <a:latin typeface="Arial"/>
                <a:ea typeface="Arial"/>
                <a:cs typeface="Arial"/>
                <a:sym typeface="Arial"/>
              </a:rPr>
              <a:t>Measured in gallons</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Widgets</a:t>
            </a:r>
            <a:endParaRPr/>
          </a:p>
          <a:p>
            <a:pPr marL="1366837" marR="0" lvl="3" indent="-231775" algn="l" rtl="0">
              <a:lnSpc>
                <a:spcPct val="100000"/>
              </a:lnSpc>
              <a:spcBef>
                <a:spcPts val="360"/>
              </a:spcBef>
              <a:spcAft>
                <a:spcPts val="0"/>
              </a:spcAft>
              <a:buClr>
                <a:schemeClr val="accent2"/>
              </a:buClr>
              <a:buSzPts val="810"/>
              <a:buFont typeface="Arial"/>
              <a:buChar char="—"/>
            </a:pPr>
            <a:r>
              <a:rPr lang="en-US" sz="1800" b="0" i="0" u="none" strike="noStrike" cap="none">
                <a:solidFill>
                  <a:schemeClr val="dk1"/>
                </a:solidFill>
                <a:latin typeface="Arial"/>
                <a:ea typeface="Arial"/>
                <a:cs typeface="Arial"/>
                <a:sym typeface="Arial"/>
              </a:rPr>
              <a:t>Measured by Quantity</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Need to calculate per item</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Sales price</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Cost</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Profit</a:t>
            </a:r>
            <a:endParaRPr/>
          </a:p>
        </p:txBody>
      </p:sp>
      <p:sp>
        <p:nvSpPr>
          <p:cNvPr id="1440" name="Google Shape;1440;p150"/>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154</a:t>
            </a:fld>
            <a:endParaRPr/>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Shape 1445"/>
        <p:cNvGrpSpPr/>
        <p:nvPr/>
      </p:nvGrpSpPr>
      <p:grpSpPr>
        <a:xfrm>
          <a:off x="0" y="0"/>
          <a:ext cx="0" cy="0"/>
          <a:chOff x="0" y="0"/>
          <a:chExt cx="0" cy="0"/>
        </a:xfrm>
      </p:grpSpPr>
      <p:sp>
        <p:nvSpPr>
          <p:cNvPr id="1446" name="Google Shape;1446;p151"/>
          <p:cNvSpPr txBox="1"/>
          <p:nvPr/>
        </p:nvSpPr>
        <p:spPr>
          <a:xfrm>
            <a:off x="533400" y="1828800"/>
            <a:ext cx="7924800" cy="4267200"/>
          </a:xfrm>
          <a:prstGeom prst="rect">
            <a:avLst/>
          </a:prstGeom>
          <a:solidFill>
            <a:srgbClr val="DDDDDD"/>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1447" name="Google Shape;1447;p151"/>
          <p:cNvSpPr txBox="1">
            <a:spLocks noGrp="1"/>
          </p:cNvSpPr>
          <p:nvPr>
            <p:ph type="body" idx="1"/>
          </p:nvPr>
        </p:nvSpPr>
        <p:spPr>
          <a:xfrm>
            <a:off x="609600" y="1447800"/>
            <a:ext cx="7918500" cy="4691100"/>
          </a:xfrm>
          <a:prstGeom prst="rect">
            <a:avLst/>
          </a:prstGeom>
          <a:noFill/>
          <a:ln>
            <a:noFill/>
          </a:ln>
        </p:spPr>
        <p:txBody>
          <a:bodyPr spcFirstLastPara="1" wrap="square" lIns="12700" tIns="12700" rIns="12700" bIns="12700" anchor="t" anchorCtr="0">
            <a:noAutofit/>
          </a:bodyPr>
          <a:lstStyle/>
          <a:p>
            <a:pPr marL="574675" marR="0" lvl="1" indent="-460375" algn="l" rtl="0">
              <a:lnSpc>
                <a:spcPct val="100000"/>
              </a:lnSpc>
              <a:spcBef>
                <a:spcPts val="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The </a:t>
            </a:r>
            <a:r>
              <a:rPr lang="en-US" sz="2600" b="0" i="0" u="none" strike="noStrike" cap="none">
                <a:solidFill>
                  <a:schemeClr val="dk1"/>
                </a:solidFill>
                <a:latin typeface="Courier New"/>
                <a:ea typeface="Courier New"/>
                <a:cs typeface="Courier New"/>
                <a:sym typeface="Courier New"/>
              </a:rPr>
              <a:t>CrushedRock</a:t>
            </a:r>
            <a:r>
              <a:rPr lang="en-US" sz="2200" b="0" i="0" u="none" strike="noStrike" cap="none">
                <a:solidFill>
                  <a:schemeClr val="dk1"/>
                </a:solidFill>
                <a:latin typeface="Arial"/>
                <a:ea typeface="Arial"/>
                <a:cs typeface="Arial"/>
                <a:sym typeface="Arial"/>
              </a:rPr>
              <a:t> class before interfaces</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public class CrushedRock {</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  private String name;</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  private double salesPrice = 0;</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  private double cost = 0;</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  private double weight = 0; // In pounds</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  </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  public CrushedRock(double salesPrice, double cost, double weight){</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    this.salesPrice = salesPrice;</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    this.cost = cost;</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    this.weight = weight;</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  }  </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a:t>
            </a:r>
            <a:endParaRPr/>
          </a:p>
        </p:txBody>
      </p:sp>
      <p:sp>
        <p:nvSpPr>
          <p:cNvPr id="1448" name="Google Shape;1448;p151"/>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Courier New"/>
                <a:ea typeface="Courier New"/>
                <a:cs typeface="Courier New"/>
                <a:sym typeface="Courier New"/>
              </a:rPr>
              <a:t>CrushedRock</a:t>
            </a:r>
            <a:r>
              <a:rPr lang="en-US" sz="2600" b="1" i="0" u="none" strike="noStrike" cap="none">
                <a:solidFill>
                  <a:schemeClr val="dk1"/>
                </a:solidFill>
                <a:latin typeface="Arial"/>
                <a:ea typeface="Arial"/>
                <a:cs typeface="Arial"/>
                <a:sym typeface="Arial"/>
              </a:rPr>
              <a:t> Class</a:t>
            </a:r>
            <a:endParaRPr/>
          </a:p>
        </p:txBody>
      </p:sp>
      <p:sp>
        <p:nvSpPr>
          <p:cNvPr id="1449" name="Google Shape;1449;p151"/>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155</a:t>
            </a:fld>
            <a:endParaRPr/>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Shape 1454"/>
        <p:cNvGrpSpPr/>
        <p:nvPr/>
      </p:nvGrpSpPr>
      <p:grpSpPr>
        <a:xfrm>
          <a:off x="0" y="0"/>
          <a:ext cx="0" cy="0"/>
          <a:chOff x="0" y="0"/>
          <a:chExt cx="0" cy="0"/>
        </a:xfrm>
      </p:grpSpPr>
      <p:sp>
        <p:nvSpPr>
          <p:cNvPr id="1455" name="Google Shape;1455;p152"/>
          <p:cNvSpPr txBox="1"/>
          <p:nvPr/>
        </p:nvSpPr>
        <p:spPr>
          <a:xfrm>
            <a:off x="533400" y="2819400"/>
            <a:ext cx="7924800" cy="2286000"/>
          </a:xfrm>
          <a:prstGeom prst="rect">
            <a:avLst/>
          </a:prstGeom>
          <a:solidFill>
            <a:srgbClr val="DDDDDD"/>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1456" name="Google Shape;1456;p152"/>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The </a:t>
            </a:r>
            <a:r>
              <a:rPr lang="en-US" sz="2600" b="1" i="0" u="none" strike="noStrike" cap="none">
                <a:solidFill>
                  <a:schemeClr val="dk1"/>
                </a:solidFill>
                <a:latin typeface="Courier New"/>
                <a:ea typeface="Courier New"/>
                <a:cs typeface="Courier New"/>
                <a:sym typeface="Courier New"/>
              </a:rPr>
              <a:t>SalesCalcs</a:t>
            </a:r>
            <a:r>
              <a:rPr lang="en-US" sz="2600" b="1" i="0" u="none" strike="noStrike" cap="none">
                <a:solidFill>
                  <a:schemeClr val="dk1"/>
                </a:solidFill>
                <a:latin typeface="Arial"/>
                <a:ea typeface="Arial"/>
                <a:cs typeface="Arial"/>
                <a:sym typeface="Arial"/>
              </a:rPr>
              <a:t> Interface</a:t>
            </a:r>
            <a:endParaRPr/>
          </a:p>
        </p:txBody>
      </p:sp>
      <p:sp>
        <p:nvSpPr>
          <p:cNvPr id="1457" name="Google Shape;1457;p152"/>
          <p:cNvSpPr txBox="1">
            <a:spLocks noGrp="1"/>
          </p:cNvSpPr>
          <p:nvPr>
            <p:ph type="body" idx="1"/>
          </p:nvPr>
        </p:nvSpPr>
        <p:spPr>
          <a:xfrm>
            <a:off x="609600" y="1447800"/>
            <a:ext cx="7918500" cy="3663900"/>
          </a:xfrm>
          <a:prstGeom prst="rect">
            <a:avLst/>
          </a:prstGeom>
          <a:noFill/>
          <a:ln>
            <a:noFill/>
          </a:ln>
        </p:spPr>
        <p:txBody>
          <a:bodyPr spcFirstLastPara="1" wrap="square" lIns="12700" tIns="12700" rIns="12700" bIns="12700" anchor="t" anchorCtr="0">
            <a:noAutofit/>
          </a:bodyPr>
          <a:lstStyle/>
          <a:p>
            <a:pPr marL="574675" marR="0" lvl="1" indent="-460375" algn="l" rtl="0">
              <a:lnSpc>
                <a:spcPct val="100000"/>
              </a:lnSpc>
              <a:spcBef>
                <a:spcPts val="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The </a:t>
            </a:r>
            <a:r>
              <a:rPr lang="en-US" sz="2200" b="0" i="0" u="none" strike="noStrike" cap="none">
                <a:solidFill>
                  <a:schemeClr val="dk1"/>
                </a:solidFill>
                <a:latin typeface="Courier New"/>
                <a:ea typeface="Courier New"/>
                <a:cs typeface="Courier New"/>
                <a:sym typeface="Courier New"/>
              </a:rPr>
              <a:t>SalesCalcs</a:t>
            </a:r>
            <a:r>
              <a:rPr lang="en-US" sz="2200" b="0" i="0" u="none" strike="noStrike" cap="none">
                <a:solidFill>
                  <a:schemeClr val="dk1"/>
                </a:solidFill>
                <a:latin typeface="Arial"/>
                <a:ea typeface="Arial"/>
                <a:cs typeface="Arial"/>
                <a:sym typeface="Arial"/>
              </a:rPr>
              <a:t> interface specifies the types of calculations required for our products.</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Public, top-level interfaces are declared in their own </a:t>
            </a:r>
            <a:r>
              <a:rPr lang="en-US" sz="2000" b="0" i="0" u="none" strike="noStrike" cap="none">
                <a:solidFill>
                  <a:schemeClr val="dk1"/>
                </a:solidFill>
                <a:latin typeface="Courier New"/>
                <a:ea typeface="Courier New"/>
                <a:cs typeface="Courier New"/>
                <a:sym typeface="Courier New"/>
              </a:rPr>
              <a:t>.java</a:t>
            </a:r>
            <a:r>
              <a:rPr lang="en-US" sz="2000" b="0" i="0" u="none" strike="noStrike" cap="none">
                <a:solidFill>
                  <a:schemeClr val="dk1"/>
                </a:solidFill>
                <a:latin typeface="Arial"/>
                <a:ea typeface="Arial"/>
                <a:cs typeface="Arial"/>
                <a:sym typeface="Arial"/>
              </a:rPr>
              <a:t> file.</a:t>
            </a:r>
            <a:endParaRPr/>
          </a:p>
          <a:p>
            <a:pPr marL="574675" marR="0" lvl="1" indent="-460375" algn="l" rtl="0">
              <a:lnSpc>
                <a:spcPct val="100000"/>
              </a:lnSpc>
              <a:spcBef>
                <a:spcPts val="400"/>
              </a:spcBef>
              <a:spcAft>
                <a:spcPts val="0"/>
              </a:spcAft>
              <a:buClr>
                <a:srgbClr val="FF0000"/>
              </a:buClr>
              <a:buSzPts val="2000"/>
              <a:buFont typeface="Arial"/>
              <a:buNone/>
            </a:pPr>
            <a:r>
              <a:rPr lang="en-US" sz="2000" b="0" i="0" u="none" strike="noStrike" cap="none">
                <a:solidFill>
                  <a:schemeClr val="dk1"/>
                </a:solidFill>
                <a:latin typeface="Courier New"/>
                <a:ea typeface="Courier New"/>
                <a:cs typeface="Courier New"/>
                <a:sym typeface="Courier New"/>
              </a:rPr>
              <a:t>public interface SalesCalcs {</a:t>
            </a:r>
            <a:endParaRPr/>
          </a:p>
          <a:p>
            <a:pPr marL="574675" marR="0" lvl="1" indent="-460375" algn="l" rtl="0">
              <a:lnSpc>
                <a:spcPct val="100000"/>
              </a:lnSpc>
              <a:spcBef>
                <a:spcPts val="400"/>
              </a:spcBef>
              <a:spcAft>
                <a:spcPts val="0"/>
              </a:spcAft>
              <a:buClr>
                <a:srgbClr val="FF0000"/>
              </a:buClr>
              <a:buSzPts val="2000"/>
              <a:buFont typeface="Arial"/>
              <a:buNone/>
            </a:pPr>
            <a:r>
              <a:rPr lang="en-US" sz="2000" b="0" i="0" u="none" strike="noStrike" cap="none">
                <a:solidFill>
                  <a:schemeClr val="dk1"/>
                </a:solidFill>
                <a:latin typeface="Courier New"/>
                <a:ea typeface="Courier New"/>
                <a:cs typeface="Courier New"/>
                <a:sym typeface="Courier New"/>
              </a:rPr>
              <a:t>  public String getName();</a:t>
            </a:r>
            <a:endParaRPr/>
          </a:p>
          <a:p>
            <a:pPr marL="574675" marR="0" lvl="1" indent="-460375" algn="l" rtl="0">
              <a:lnSpc>
                <a:spcPct val="100000"/>
              </a:lnSpc>
              <a:spcBef>
                <a:spcPts val="400"/>
              </a:spcBef>
              <a:spcAft>
                <a:spcPts val="0"/>
              </a:spcAft>
              <a:buClr>
                <a:srgbClr val="FF0000"/>
              </a:buClr>
              <a:buSzPts val="2000"/>
              <a:buFont typeface="Arial"/>
              <a:buNone/>
            </a:pPr>
            <a:r>
              <a:rPr lang="en-US" sz="2000" b="0" i="0" u="none" strike="noStrike" cap="none">
                <a:solidFill>
                  <a:schemeClr val="dk1"/>
                </a:solidFill>
                <a:latin typeface="Courier New"/>
                <a:ea typeface="Courier New"/>
                <a:cs typeface="Courier New"/>
                <a:sym typeface="Courier New"/>
              </a:rPr>
              <a:t>  public double calcSalesPrice();</a:t>
            </a:r>
            <a:endParaRPr/>
          </a:p>
          <a:p>
            <a:pPr marL="574675" marR="0" lvl="1" indent="-460375" algn="l" rtl="0">
              <a:lnSpc>
                <a:spcPct val="100000"/>
              </a:lnSpc>
              <a:spcBef>
                <a:spcPts val="400"/>
              </a:spcBef>
              <a:spcAft>
                <a:spcPts val="0"/>
              </a:spcAft>
              <a:buClr>
                <a:srgbClr val="FF0000"/>
              </a:buClr>
              <a:buSzPts val="2000"/>
              <a:buFont typeface="Arial"/>
              <a:buNone/>
            </a:pPr>
            <a:r>
              <a:rPr lang="en-US" sz="2000" b="0" i="0" u="none" strike="noStrike" cap="none">
                <a:solidFill>
                  <a:schemeClr val="dk1"/>
                </a:solidFill>
                <a:latin typeface="Courier New"/>
                <a:ea typeface="Courier New"/>
                <a:cs typeface="Courier New"/>
                <a:sym typeface="Courier New"/>
              </a:rPr>
              <a:t>  public double calcCost();</a:t>
            </a:r>
            <a:endParaRPr/>
          </a:p>
          <a:p>
            <a:pPr marL="574675" marR="0" lvl="1" indent="-460375" algn="l" rtl="0">
              <a:lnSpc>
                <a:spcPct val="100000"/>
              </a:lnSpc>
              <a:spcBef>
                <a:spcPts val="400"/>
              </a:spcBef>
              <a:spcAft>
                <a:spcPts val="0"/>
              </a:spcAft>
              <a:buClr>
                <a:srgbClr val="FF0000"/>
              </a:buClr>
              <a:buSzPts val="2000"/>
              <a:buFont typeface="Arial"/>
              <a:buNone/>
            </a:pPr>
            <a:r>
              <a:rPr lang="en-US" sz="2000" b="0" i="0" u="none" strike="noStrike" cap="none">
                <a:solidFill>
                  <a:schemeClr val="dk1"/>
                </a:solidFill>
                <a:latin typeface="Courier New"/>
                <a:ea typeface="Courier New"/>
                <a:cs typeface="Courier New"/>
                <a:sym typeface="Courier New"/>
              </a:rPr>
              <a:t>  public double calcProfit();</a:t>
            </a:r>
            <a:endParaRPr/>
          </a:p>
          <a:p>
            <a:pPr marL="574675" marR="0" lvl="1" indent="-460375" algn="l" rtl="0">
              <a:lnSpc>
                <a:spcPct val="100000"/>
              </a:lnSpc>
              <a:spcBef>
                <a:spcPts val="400"/>
              </a:spcBef>
              <a:spcAft>
                <a:spcPts val="0"/>
              </a:spcAft>
              <a:buClr>
                <a:srgbClr val="FF0000"/>
              </a:buClr>
              <a:buSzPts val="2000"/>
              <a:buFont typeface="Arial"/>
              <a:buNone/>
            </a:pPr>
            <a:r>
              <a:rPr lang="en-US" sz="2000" b="0" i="0" u="none" strike="noStrike" cap="none">
                <a:solidFill>
                  <a:schemeClr val="dk1"/>
                </a:solidFill>
                <a:latin typeface="Courier New"/>
                <a:ea typeface="Courier New"/>
                <a:cs typeface="Courier New"/>
                <a:sym typeface="Courier New"/>
              </a:rPr>
              <a:t>}</a:t>
            </a:r>
            <a:endParaRPr/>
          </a:p>
        </p:txBody>
      </p:sp>
      <p:sp>
        <p:nvSpPr>
          <p:cNvPr id="1458" name="Google Shape;1458;p152"/>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156</a:t>
            </a:fld>
            <a:endParaRPr/>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Shape 1463"/>
        <p:cNvGrpSpPr/>
        <p:nvPr/>
      </p:nvGrpSpPr>
      <p:grpSpPr>
        <a:xfrm>
          <a:off x="0" y="0"/>
          <a:ext cx="0" cy="0"/>
          <a:chOff x="0" y="0"/>
          <a:chExt cx="0" cy="0"/>
        </a:xfrm>
      </p:grpSpPr>
      <p:sp>
        <p:nvSpPr>
          <p:cNvPr id="1464" name="Google Shape;1464;p153"/>
          <p:cNvSpPr txBox="1"/>
          <p:nvPr/>
        </p:nvSpPr>
        <p:spPr>
          <a:xfrm>
            <a:off x="533400" y="2133600"/>
            <a:ext cx="7924800" cy="3886200"/>
          </a:xfrm>
          <a:prstGeom prst="rect">
            <a:avLst/>
          </a:prstGeom>
          <a:solidFill>
            <a:srgbClr val="DDDDDD"/>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1465" name="Google Shape;1465;p153"/>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Adding an Interface</a:t>
            </a:r>
            <a:endParaRPr/>
          </a:p>
        </p:txBody>
      </p:sp>
      <p:sp>
        <p:nvSpPr>
          <p:cNvPr id="1466" name="Google Shape;1466;p153"/>
          <p:cNvSpPr txBox="1">
            <a:spLocks noGrp="1"/>
          </p:cNvSpPr>
          <p:nvPr>
            <p:ph type="body" idx="1"/>
          </p:nvPr>
        </p:nvSpPr>
        <p:spPr>
          <a:xfrm>
            <a:off x="609600" y="1447800"/>
            <a:ext cx="7918500" cy="4543500"/>
          </a:xfrm>
          <a:prstGeom prst="rect">
            <a:avLst/>
          </a:prstGeom>
          <a:noFill/>
          <a:ln>
            <a:noFill/>
          </a:ln>
        </p:spPr>
        <p:txBody>
          <a:bodyPr spcFirstLastPara="1" wrap="square" lIns="12700" tIns="12700" rIns="12700" bIns="12700" anchor="t" anchorCtr="0">
            <a:noAutofit/>
          </a:bodyPr>
          <a:lstStyle/>
          <a:p>
            <a:pPr marL="574675" marR="0" lvl="1" indent="-460375" algn="l" rtl="0">
              <a:lnSpc>
                <a:spcPct val="100000"/>
              </a:lnSpc>
              <a:spcBef>
                <a:spcPts val="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The updated </a:t>
            </a:r>
            <a:r>
              <a:rPr lang="en-US" sz="2200" b="0" i="0" u="none" strike="noStrike" cap="none">
                <a:solidFill>
                  <a:schemeClr val="dk1"/>
                </a:solidFill>
                <a:latin typeface="Courier New"/>
                <a:ea typeface="Courier New"/>
                <a:cs typeface="Courier New"/>
                <a:sym typeface="Courier New"/>
              </a:rPr>
              <a:t>CrushedRock</a:t>
            </a:r>
            <a:r>
              <a:rPr lang="en-US" sz="2200" b="0" i="0" u="none" strike="noStrike" cap="none">
                <a:solidFill>
                  <a:schemeClr val="dk1"/>
                </a:solidFill>
                <a:latin typeface="Arial"/>
                <a:ea typeface="Arial"/>
                <a:cs typeface="Arial"/>
                <a:sym typeface="Arial"/>
              </a:rPr>
              <a:t> class implements </a:t>
            </a:r>
            <a:r>
              <a:rPr lang="en-US" sz="2200" b="0" i="0" u="none" strike="noStrike" cap="none">
                <a:solidFill>
                  <a:schemeClr val="dk1"/>
                </a:solidFill>
                <a:latin typeface="Courier New"/>
                <a:ea typeface="Courier New"/>
                <a:cs typeface="Courier New"/>
                <a:sym typeface="Courier New"/>
              </a:rPr>
              <a:t>SalesCalcs</a:t>
            </a:r>
            <a:r>
              <a:rPr lang="en-US" sz="2200" b="0" i="0" u="none" strike="noStrike" cap="none">
                <a:solidFill>
                  <a:schemeClr val="dk1"/>
                </a:solidFill>
                <a:latin typeface="Arial"/>
                <a:ea typeface="Arial"/>
                <a:cs typeface="Arial"/>
                <a:sym typeface="Arial"/>
              </a:rPr>
              <a:t>.</a:t>
            </a:r>
            <a:endParaRPr sz="2200" b="0" i="0" u="none" strike="noStrike" cap="none">
              <a:solidFill>
                <a:schemeClr val="dk1"/>
              </a:solidFill>
              <a:latin typeface="Courier New"/>
              <a:ea typeface="Courier New"/>
              <a:cs typeface="Courier New"/>
              <a:sym typeface="Courier New"/>
            </a:endParaRPr>
          </a:p>
          <a:p>
            <a:pPr marL="574675" marR="0" lvl="1" indent="-460375" algn="l" rtl="0">
              <a:lnSpc>
                <a:spcPct val="100000"/>
              </a:lnSpc>
              <a:spcBef>
                <a:spcPts val="320"/>
              </a:spcBef>
              <a:spcAft>
                <a:spcPts val="0"/>
              </a:spcAft>
              <a:buClr>
                <a:srgbClr val="FF0000"/>
              </a:buClr>
              <a:buSzPts val="1600"/>
              <a:buFont typeface="Arial"/>
              <a:buNone/>
            </a:pPr>
            <a:r>
              <a:rPr lang="en-US" sz="1600" b="0" i="0" u="none" strike="noStrike" cap="none">
                <a:solidFill>
                  <a:schemeClr val="dk1"/>
                </a:solidFill>
                <a:latin typeface="Courier New"/>
                <a:ea typeface="Courier New"/>
                <a:cs typeface="Courier New"/>
                <a:sym typeface="Courier New"/>
              </a:rPr>
              <a:t>public class CrushedRock </a:t>
            </a:r>
            <a:r>
              <a:rPr lang="en-US" sz="1600" b="1" i="0" u="none" strike="noStrike" cap="none">
                <a:solidFill>
                  <a:schemeClr val="dk1"/>
                </a:solidFill>
                <a:latin typeface="Courier New"/>
                <a:ea typeface="Courier New"/>
                <a:cs typeface="Courier New"/>
                <a:sym typeface="Courier New"/>
              </a:rPr>
              <a:t>implements SalesCalcs</a:t>
            </a:r>
            <a:r>
              <a:rPr lang="en-US" sz="1600" b="0" i="0" u="none" strike="noStrike" cap="none">
                <a:solidFill>
                  <a:schemeClr val="dk1"/>
                </a:solidFill>
                <a:latin typeface="Courier New"/>
                <a:ea typeface="Courier New"/>
                <a:cs typeface="Courier New"/>
                <a:sym typeface="Courier New"/>
              </a:rPr>
              <a:t>{</a:t>
            </a:r>
            <a:endParaRPr/>
          </a:p>
          <a:p>
            <a:pPr marL="574675" marR="0" lvl="1" indent="-460375" algn="l" rtl="0">
              <a:lnSpc>
                <a:spcPct val="100000"/>
              </a:lnSpc>
              <a:spcBef>
                <a:spcPts val="320"/>
              </a:spcBef>
              <a:spcAft>
                <a:spcPts val="0"/>
              </a:spcAft>
              <a:buClr>
                <a:srgbClr val="FF0000"/>
              </a:buClr>
              <a:buSzPts val="1600"/>
              <a:buFont typeface="Arial"/>
              <a:buNone/>
            </a:pPr>
            <a:r>
              <a:rPr lang="en-US" sz="1600" b="0" i="0" u="none" strike="noStrike" cap="none">
                <a:solidFill>
                  <a:schemeClr val="dk1"/>
                </a:solidFill>
                <a:latin typeface="Courier New"/>
                <a:ea typeface="Courier New"/>
                <a:cs typeface="Courier New"/>
                <a:sym typeface="Courier New"/>
              </a:rPr>
              <a:t>  private String name = "Crushed Rock";</a:t>
            </a:r>
            <a:endParaRPr/>
          </a:p>
          <a:p>
            <a:pPr marL="574675" marR="0" lvl="1" indent="-460375" algn="l" rtl="0">
              <a:lnSpc>
                <a:spcPct val="100000"/>
              </a:lnSpc>
              <a:spcBef>
                <a:spcPts val="320"/>
              </a:spcBef>
              <a:spcAft>
                <a:spcPts val="0"/>
              </a:spcAft>
              <a:buClr>
                <a:srgbClr val="FF0000"/>
              </a:buClr>
              <a:buSzPts val="1600"/>
              <a:buFont typeface="Arial"/>
              <a:buNone/>
            </a:pPr>
            <a:r>
              <a:rPr lang="en-US" sz="1600" b="0" i="0" u="none" strike="noStrike" cap="none">
                <a:solidFill>
                  <a:schemeClr val="dk1"/>
                </a:solidFill>
                <a:latin typeface="Courier New"/>
                <a:ea typeface="Courier New"/>
                <a:cs typeface="Courier New"/>
                <a:sym typeface="Courier New"/>
              </a:rPr>
              <a:t>...  // a number of lines not shown</a:t>
            </a:r>
            <a:endParaRPr/>
          </a:p>
          <a:p>
            <a:pPr marL="574675" marR="0" lvl="1" indent="-460375" algn="l" rtl="0">
              <a:lnSpc>
                <a:spcPct val="100000"/>
              </a:lnSpc>
              <a:spcBef>
                <a:spcPts val="320"/>
              </a:spcBef>
              <a:spcAft>
                <a:spcPts val="0"/>
              </a:spcAft>
              <a:buClr>
                <a:srgbClr val="FF0000"/>
              </a:buClr>
              <a:buSzPts val="1600"/>
              <a:buFont typeface="Arial"/>
              <a:buNone/>
            </a:pPr>
            <a:r>
              <a:rPr lang="en-US" sz="1600" b="0" i="0" u="none" strike="noStrike" cap="none">
                <a:solidFill>
                  <a:schemeClr val="dk1"/>
                </a:solidFill>
                <a:latin typeface="Courier New"/>
                <a:ea typeface="Courier New"/>
                <a:cs typeface="Courier New"/>
                <a:sym typeface="Courier New"/>
              </a:rPr>
              <a:t>  </a:t>
            </a:r>
            <a:r>
              <a:rPr lang="en-US" sz="1600" b="1" i="0" u="none" strike="noStrike" cap="none">
                <a:solidFill>
                  <a:schemeClr val="dk1"/>
                </a:solidFill>
                <a:latin typeface="Courier New"/>
                <a:ea typeface="Courier New"/>
                <a:cs typeface="Courier New"/>
                <a:sym typeface="Courier New"/>
              </a:rPr>
              <a:t>@Override</a:t>
            </a:r>
            <a:endParaRPr/>
          </a:p>
          <a:p>
            <a:pPr marL="574675" marR="0" lvl="1" indent="-460375" algn="l" rtl="0">
              <a:lnSpc>
                <a:spcPct val="100000"/>
              </a:lnSpc>
              <a:spcBef>
                <a:spcPts val="320"/>
              </a:spcBef>
              <a:spcAft>
                <a:spcPts val="0"/>
              </a:spcAft>
              <a:buClr>
                <a:srgbClr val="FF0000"/>
              </a:buClr>
              <a:buSzPts val="1600"/>
              <a:buFont typeface="Arial"/>
              <a:buNone/>
            </a:pPr>
            <a:r>
              <a:rPr lang="en-US" sz="1600" b="0" i="0" u="none" strike="noStrike" cap="none">
                <a:solidFill>
                  <a:schemeClr val="dk1"/>
                </a:solidFill>
                <a:latin typeface="Courier New"/>
                <a:ea typeface="Courier New"/>
                <a:cs typeface="Courier New"/>
                <a:sym typeface="Courier New"/>
              </a:rPr>
              <a:t>  </a:t>
            </a:r>
            <a:r>
              <a:rPr lang="en-US" sz="1600" b="1" i="0" u="none" strike="noStrike" cap="none">
                <a:solidFill>
                  <a:schemeClr val="dk1"/>
                </a:solidFill>
                <a:latin typeface="Courier New"/>
                <a:ea typeface="Courier New"/>
                <a:cs typeface="Courier New"/>
                <a:sym typeface="Courier New"/>
              </a:rPr>
              <a:t>public double calcCost()</a:t>
            </a:r>
            <a:r>
              <a:rPr lang="en-US" sz="1600" b="0" i="0" u="none" strike="noStrike" cap="none">
                <a:solidFill>
                  <a:schemeClr val="dk1"/>
                </a:solidFill>
                <a:latin typeface="Courier New"/>
                <a:ea typeface="Courier New"/>
                <a:cs typeface="Courier New"/>
                <a:sym typeface="Courier New"/>
              </a:rPr>
              <a:t>{</a:t>
            </a:r>
            <a:endParaRPr/>
          </a:p>
          <a:p>
            <a:pPr marL="574675" marR="0" lvl="1" indent="-460375" algn="l" rtl="0">
              <a:lnSpc>
                <a:spcPct val="100000"/>
              </a:lnSpc>
              <a:spcBef>
                <a:spcPts val="320"/>
              </a:spcBef>
              <a:spcAft>
                <a:spcPts val="0"/>
              </a:spcAft>
              <a:buClr>
                <a:srgbClr val="FF0000"/>
              </a:buClr>
              <a:buSzPts val="1600"/>
              <a:buFont typeface="Arial"/>
              <a:buNone/>
            </a:pPr>
            <a:r>
              <a:rPr lang="en-US" sz="1600" b="0" i="0" u="none" strike="noStrike" cap="none">
                <a:solidFill>
                  <a:schemeClr val="dk1"/>
                </a:solidFill>
                <a:latin typeface="Courier New"/>
                <a:ea typeface="Courier New"/>
                <a:cs typeface="Courier New"/>
                <a:sym typeface="Courier New"/>
              </a:rPr>
              <a:t>    return this.cost * this.weight;</a:t>
            </a:r>
            <a:endParaRPr/>
          </a:p>
          <a:p>
            <a:pPr marL="574675" marR="0" lvl="1" indent="-460375" algn="l" rtl="0">
              <a:lnSpc>
                <a:spcPct val="100000"/>
              </a:lnSpc>
              <a:spcBef>
                <a:spcPts val="320"/>
              </a:spcBef>
              <a:spcAft>
                <a:spcPts val="0"/>
              </a:spcAft>
              <a:buClr>
                <a:srgbClr val="FF0000"/>
              </a:buClr>
              <a:buSzPts val="1600"/>
              <a:buFont typeface="Arial"/>
              <a:buNone/>
            </a:pPr>
            <a:r>
              <a:rPr lang="en-US" sz="1600" b="0" i="0" u="none" strike="noStrike" cap="none">
                <a:solidFill>
                  <a:schemeClr val="dk1"/>
                </a:solidFill>
                <a:latin typeface="Courier New"/>
                <a:ea typeface="Courier New"/>
                <a:cs typeface="Courier New"/>
                <a:sym typeface="Courier New"/>
              </a:rPr>
              <a:t>  }</a:t>
            </a:r>
            <a:endParaRPr/>
          </a:p>
          <a:p>
            <a:pPr marL="574675" marR="0" lvl="1" indent="-460375" algn="l" rtl="0">
              <a:lnSpc>
                <a:spcPct val="100000"/>
              </a:lnSpc>
              <a:spcBef>
                <a:spcPts val="320"/>
              </a:spcBef>
              <a:spcAft>
                <a:spcPts val="0"/>
              </a:spcAft>
              <a:buClr>
                <a:srgbClr val="FF0000"/>
              </a:buClr>
              <a:buSzPts val="1600"/>
              <a:buFont typeface="Arial"/>
              <a:buNone/>
            </a:pPr>
            <a:r>
              <a:rPr lang="en-US" sz="1600" b="0" i="0" u="none" strike="noStrike" cap="none">
                <a:solidFill>
                  <a:schemeClr val="dk1"/>
                </a:solidFill>
                <a:latin typeface="Courier New"/>
                <a:ea typeface="Courier New"/>
                <a:cs typeface="Courier New"/>
                <a:sym typeface="Courier New"/>
              </a:rPr>
              <a:t>  </a:t>
            </a:r>
            <a:endParaRPr/>
          </a:p>
          <a:p>
            <a:pPr marL="574675" marR="0" lvl="1" indent="-460375" algn="l" rtl="0">
              <a:lnSpc>
                <a:spcPct val="100000"/>
              </a:lnSpc>
              <a:spcBef>
                <a:spcPts val="320"/>
              </a:spcBef>
              <a:spcAft>
                <a:spcPts val="0"/>
              </a:spcAft>
              <a:buClr>
                <a:srgbClr val="FF0000"/>
              </a:buClr>
              <a:buSzPts val="1600"/>
              <a:buFont typeface="Arial"/>
              <a:buNone/>
            </a:pPr>
            <a:r>
              <a:rPr lang="en-US" sz="1600" b="0" i="0" u="none" strike="noStrike" cap="none">
                <a:solidFill>
                  <a:schemeClr val="dk1"/>
                </a:solidFill>
                <a:latin typeface="Courier New"/>
                <a:ea typeface="Courier New"/>
                <a:cs typeface="Courier New"/>
                <a:sym typeface="Courier New"/>
              </a:rPr>
              <a:t>  </a:t>
            </a:r>
            <a:r>
              <a:rPr lang="en-US" sz="1600" b="1" i="0" u="none" strike="noStrike" cap="none">
                <a:solidFill>
                  <a:schemeClr val="dk1"/>
                </a:solidFill>
                <a:latin typeface="Courier New"/>
                <a:ea typeface="Courier New"/>
                <a:cs typeface="Courier New"/>
                <a:sym typeface="Courier New"/>
              </a:rPr>
              <a:t>@Override</a:t>
            </a:r>
            <a:endParaRPr/>
          </a:p>
          <a:p>
            <a:pPr marL="574675" marR="0" lvl="1" indent="-460375" algn="l" rtl="0">
              <a:lnSpc>
                <a:spcPct val="100000"/>
              </a:lnSpc>
              <a:spcBef>
                <a:spcPts val="320"/>
              </a:spcBef>
              <a:spcAft>
                <a:spcPts val="0"/>
              </a:spcAft>
              <a:buClr>
                <a:srgbClr val="FF0000"/>
              </a:buClr>
              <a:buSzPts val="1600"/>
              <a:buFont typeface="Arial"/>
              <a:buNone/>
            </a:pPr>
            <a:r>
              <a:rPr lang="en-US" sz="1600" b="0" i="0" u="none" strike="noStrike" cap="none">
                <a:solidFill>
                  <a:schemeClr val="dk1"/>
                </a:solidFill>
                <a:latin typeface="Courier New"/>
                <a:ea typeface="Courier New"/>
                <a:cs typeface="Courier New"/>
                <a:sym typeface="Courier New"/>
              </a:rPr>
              <a:t>  </a:t>
            </a:r>
            <a:r>
              <a:rPr lang="en-US" sz="1600" b="1" i="0" u="none" strike="noStrike" cap="none">
                <a:solidFill>
                  <a:schemeClr val="dk1"/>
                </a:solidFill>
                <a:latin typeface="Courier New"/>
                <a:ea typeface="Courier New"/>
                <a:cs typeface="Courier New"/>
                <a:sym typeface="Courier New"/>
              </a:rPr>
              <a:t>public double calcProfit()</a:t>
            </a:r>
            <a:r>
              <a:rPr lang="en-US" sz="1600" b="0" i="0" u="none" strike="noStrike" cap="none">
                <a:solidFill>
                  <a:schemeClr val="dk1"/>
                </a:solidFill>
                <a:latin typeface="Courier New"/>
                <a:ea typeface="Courier New"/>
                <a:cs typeface="Courier New"/>
                <a:sym typeface="Courier New"/>
              </a:rPr>
              <a:t>{</a:t>
            </a:r>
            <a:endParaRPr/>
          </a:p>
          <a:p>
            <a:pPr marL="574675" marR="0" lvl="1" indent="-460375" algn="l" rtl="0">
              <a:lnSpc>
                <a:spcPct val="100000"/>
              </a:lnSpc>
              <a:spcBef>
                <a:spcPts val="320"/>
              </a:spcBef>
              <a:spcAft>
                <a:spcPts val="0"/>
              </a:spcAft>
              <a:buClr>
                <a:srgbClr val="FF0000"/>
              </a:buClr>
              <a:buSzPts val="1600"/>
              <a:buFont typeface="Arial"/>
              <a:buNone/>
            </a:pPr>
            <a:r>
              <a:rPr lang="en-US" sz="1600" b="0" i="0" u="none" strike="noStrike" cap="none">
                <a:solidFill>
                  <a:schemeClr val="dk1"/>
                </a:solidFill>
                <a:latin typeface="Courier New"/>
                <a:ea typeface="Courier New"/>
                <a:cs typeface="Courier New"/>
                <a:sym typeface="Courier New"/>
              </a:rPr>
              <a:t>    return this.calcSalesPrice() - this.calcCost();</a:t>
            </a:r>
            <a:endParaRPr/>
          </a:p>
          <a:p>
            <a:pPr marL="574675" marR="0" lvl="1" indent="-460375" algn="l" rtl="0">
              <a:lnSpc>
                <a:spcPct val="100000"/>
              </a:lnSpc>
              <a:spcBef>
                <a:spcPts val="320"/>
              </a:spcBef>
              <a:spcAft>
                <a:spcPts val="0"/>
              </a:spcAft>
              <a:buClr>
                <a:srgbClr val="FF0000"/>
              </a:buClr>
              <a:buSzPts val="1600"/>
              <a:buFont typeface="Arial"/>
              <a:buNone/>
            </a:pPr>
            <a:r>
              <a:rPr lang="en-US" sz="1600" b="0" i="0" u="none" strike="noStrike" cap="none">
                <a:solidFill>
                  <a:schemeClr val="dk1"/>
                </a:solidFill>
                <a:latin typeface="Courier New"/>
                <a:ea typeface="Courier New"/>
                <a:cs typeface="Courier New"/>
                <a:sym typeface="Courier New"/>
              </a:rPr>
              <a:t>  }</a:t>
            </a:r>
            <a:endParaRPr/>
          </a:p>
          <a:p>
            <a:pPr marL="574675" marR="0" lvl="1" indent="-460375" algn="l" rtl="0">
              <a:lnSpc>
                <a:spcPct val="100000"/>
              </a:lnSpc>
              <a:spcBef>
                <a:spcPts val="320"/>
              </a:spcBef>
              <a:spcAft>
                <a:spcPts val="0"/>
              </a:spcAft>
              <a:buClr>
                <a:srgbClr val="FF0000"/>
              </a:buClr>
              <a:buSzPts val="1600"/>
              <a:buFont typeface="Arial"/>
              <a:buNone/>
            </a:pPr>
            <a:r>
              <a:rPr lang="en-US" sz="1600" b="0" i="0" u="none" strike="noStrike" cap="none">
                <a:solidFill>
                  <a:schemeClr val="dk1"/>
                </a:solidFill>
                <a:latin typeface="Courier New"/>
                <a:ea typeface="Courier New"/>
                <a:cs typeface="Courier New"/>
                <a:sym typeface="Courier New"/>
              </a:rPr>
              <a:t>}</a:t>
            </a:r>
            <a:endParaRPr/>
          </a:p>
        </p:txBody>
      </p:sp>
      <p:sp>
        <p:nvSpPr>
          <p:cNvPr id="1467" name="Google Shape;1467;p153"/>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157</a:t>
            </a:fld>
            <a:endParaRPr/>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Shape 1472"/>
        <p:cNvGrpSpPr/>
        <p:nvPr/>
      </p:nvGrpSpPr>
      <p:grpSpPr>
        <a:xfrm>
          <a:off x="0" y="0"/>
          <a:ext cx="0" cy="0"/>
          <a:chOff x="0" y="0"/>
          <a:chExt cx="0" cy="0"/>
        </a:xfrm>
      </p:grpSpPr>
      <p:sp>
        <p:nvSpPr>
          <p:cNvPr id="1473" name="Google Shape;1473;p154"/>
          <p:cNvSpPr txBox="1"/>
          <p:nvPr/>
        </p:nvSpPr>
        <p:spPr>
          <a:xfrm>
            <a:off x="609600" y="2895600"/>
            <a:ext cx="7924800" cy="1905000"/>
          </a:xfrm>
          <a:prstGeom prst="rect">
            <a:avLst/>
          </a:prstGeom>
          <a:solidFill>
            <a:srgbClr val="DDDDDD"/>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1474" name="Google Shape;1474;p154"/>
          <p:cNvSpPr txBox="1"/>
          <p:nvPr/>
        </p:nvSpPr>
        <p:spPr>
          <a:xfrm>
            <a:off x="609600" y="5181600"/>
            <a:ext cx="7924800" cy="762000"/>
          </a:xfrm>
          <a:prstGeom prst="rect">
            <a:avLst/>
          </a:prstGeom>
          <a:solidFill>
            <a:srgbClr val="DDDDDD"/>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1475" name="Google Shape;1475;p154"/>
          <p:cNvSpPr txBox="1">
            <a:spLocks noGrp="1"/>
          </p:cNvSpPr>
          <p:nvPr>
            <p:ph type="body" idx="1"/>
          </p:nvPr>
        </p:nvSpPr>
        <p:spPr>
          <a:xfrm>
            <a:off x="609600" y="1143000"/>
            <a:ext cx="7918500" cy="4740300"/>
          </a:xfrm>
          <a:prstGeom prst="rect">
            <a:avLst/>
          </a:prstGeom>
          <a:noFill/>
          <a:ln>
            <a:noFill/>
          </a:ln>
        </p:spPr>
        <p:txBody>
          <a:bodyPr spcFirstLastPara="1" wrap="square" lIns="12700" tIns="12700" rIns="12700" bIns="12700" anchor="t" anchorCtr="0">
            <a:noAutofit/>
          </a:bodyPr>
          <a:lstStyle/>
          <a:p>
            <a:pPr marL="574675" marR="0" lvl="1" indent="-460375" algn="l" rtl="0">
              <a:lnSpc>
                <a:spcPct val="100000"/>
              </a:lnSpc>
              <a:spcBef>
                <a:spcPts val="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Any class that implements an interface can be referenced by using that interface.</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Notice how the </a:t>
            </a:r>
            <a:r>
              <a:rPr lang="en-US" sz="2000" b="0" i="0" u="none" strike="noStrike" cap="none">
                <a:solidFill>
                  <a:schemeClr val="dk1"/>
                </a:solidFill>
                <a:latin typeface="Courier New"/>
                <a:ea typeface="Courier New"/>
                <a:cs typeface="Courier New"/>
                <a:sym typeface="Courier New"/>
              </a:rPr>
              <a:t>calcSalesPrice</a:t>
            </a:r>
            <a:r>
              <a:rPr lang="en-US" sz="2200" b="0" i="0" u="none" strike="noStrike" cap="none">
                <a:solidFill>
                  <a:schemeClr val="dk1"/>
                </a:solidFill>
                <a:latin typeface="Arial"/>
                <a:ea typeface="Arial"/>
                <a:cs typeface="Arial"/>
                <a:sym typeface="Arial"/>
              </a:rPr>
              <a:t> method can be referenced by the </a:t>
            </a:r>
            <a:r>
              <a:rPr lang="en-US" sz="2000" b="0" i="0" u="none" strike="noStrike" cap="none">
                <a:solidFill>
                  <a:schemeClr val="dk1"/>
                </a:solidFill>
                <a:latin typeface="Courier New"/>
                <a:ea typeface="Courier New"/>
                <a:cs typeface="Courier New"/>
                <a:sym typeface="Courier New"/>
              </a:rPr>
              <a:t>CrushedRock</a:t>
            </a:r>
            <a:r>
              <a:rPr lang="en-US" sz="2200" b="0" i="0" u="none" strike="noStrike" cap="none">
                <a:solidFill>
                  <a:schemeClr val="dk1"/>
                </a:solidFill>
                <a:latin typeface="Arial"/>
                <a:ea typeface="Arial"/>
                <a:cs typeface="Arial"/>
                <a:sym typeface="Arial"/>
              </a:rPr>
              <a:t> class or the </a:t>
            </a:r>
            <a:r>
              <a:rPr lang="en-US" sz="2000" b="0" i="0" u="none" strike="noStrike" cap="none">
                <a:solidFill>
                  <a:schemeClr val="dk1"/>
                </a:solidFill>
                <a:latin typeface="Courier New"/>
                <a:ea typeface="Courier New"/>
                <a:cs typeface="Courier New"/>
                <a:sym typeface="Courier New"/>
              </a:rPr>
              <a:t>SalesCalcs</a:t>
            </a:r>
            <a:r>
              <a:rPr lang="en-US" sz="2200" b="0" i="0" u="none" strike="noStrike" cap="none">
                <a:solidFill>
                  <a:schemeClr val="dk1"/>
                </a:solidFill>
                <a:latin typeface="Arial"/>
                <a:ea typeface="Arial"/>
                <a:cs typeface="Arial"/>
                <a:sym typeface="Arial"/>
              </a:rPr>
              <a:t> interface.</a:t>
            </a:r>
            <a:endParaRPr/>
          </a:p>
          <a:p>
            <a:pPr marL="574675" marR="0" lvl="1" indent="-460375" algn="l" rtl="0">
              <a:lnSpc>
                <a:spcPct val="100000"/>
              </a:lnSpc>
              <a:spcBef>
                <a:spcPts val="360"/>
              </a:spcBef>
              <a:spcAft>
                <a:spcPts val="0"/>
              </a:spcAft>
              <a:buClr>
                <a:srgbClr val="FF0000"/>
              </a:buClr>
              <a:buSzPts val="1800"/>
              <a:buFont typeface="Arial"/>
              <a:buNone/>
            </a:pPr>
            <a:r>
              <a:rPr lang="en-US" sz="1800" b="0" i="0" u="none" strike="noStrike" cap="none">
                <a:solidFill>
                  <a:schemeClr val="dk1"/>
                </a:solidFill>
                <a:latin typeface="Courier New"/>
                <a:ea typeface="Courier New"/>
                <a:cs typeface="Courier New"/>
                <a:sym typeface="Courier New"/>
              </a:rPr>
              <a:t>    </a:t>
            </a:r>
            <a:r>
              <a:rPr lang="en-US" sz="1800" b="1" i="0" u="none" strike="noStrike" cap="none">
                <a:solidFill>
                  <a:schemeClr val="dk1"/>
                </a:solidFill>
                <a:latin typeface="Courier New"/>
                <a:ea typeface="Courier New"/>
                <a:cs typeface="Courier New"/>
                <a:sym typeface="Courier New"/>
              </a:rPr>
              <a:t>CrushedRock</a:t>
            </a:r>
            <a:r>
              <a:rPr lang="en-US" sz="1800" b="0" i="0" u="none" strike="noStrike" cap="none">
                <a:solidFill>
                  <a:schemeClr val="dk1"/>
                </a:solidFill>
                <a:latin typeface="Courier New"/>
                <a:ea typeface="Courier New"/>
                <a:cs typeface="Courier New"/>
                <a:sym typeface="Courier New"/>
              </a:rPr>
              <a:t> rock1 = new CrushedRock(12, 10, 50);</a:t>
            </a:r>
            <a:endParaRPr/>
          </a:p>
          <a:p>
            <a:pPr marL="574675" marR="0" lvl="1" indent="-460375" algn="l" rtl="0">
              <a:lnSpc>
                <a:spcPct val="100000"/>
              </a:lnSpc>
              <a:spcBef>
                <a:spcPts val="360"/>
              </a:spcBef>
              <a:spcAft>
                <a:spcPts val="0"/>
              </a:spcAft>
              <a:buClr>
                <a:srgbClr val="FF0000"/>
              </a:buClr>
              <a:buSzPts val="1800"/>
              <a:buFont typeface="Arial"/>
              <a:buNone/>
            </a:pPr>
            <a:r>
              <a:rPr lang="en-US" sz="1800" b="0" i="0" u="none" strike="noStrike" cap="none">
                <a:solidFill>
                  <a:schemeClr val="dk1"/>
                </a:solidFill>
                <a:latin typeface="Courier New"/>
                <a:ea typeface="Courier New"/>
                <a:cs typeface="Courier New"/>
                <a:sym typeface="Courier New"/>
              </a:rPr>
              <a:t>    </a:t>
            </a:r>
            <a:r>
              <a:rPr lang="en-US" sz="1800" b="1" i="0" u="none" strike="noStrike" cap="none">
                <a:solidFill>
                  <a:schemeClr val="dk1"/>
                </a:solidFill>
                <a:latin typeface="Courier New"/>
                <a:ea typeface="Courier New"/>
                <a:cs typeface="Courier New"/>
                <a:sym typeface="Courier New"/>
              </a:rPr>
              <a:t>SalesCalcs</a:t>
            </a:r>
            <a:r>
              <a:rPr lang="en-US" sz="1800" b="0" i="0" u="none" strike="noStrike" cap="none">
                <a:solidFill>
                  <a:schemeClr val="dk1"/>
                </a:solidFill>
                <a:latin typeface="Courier New"/>
                <a:ea typeface="Courier New"/>
                <a:cs typeface="Courier New"/>
                <a:sym typeface="Courier New"/>
              </a:rPr>
              <a:t> rock2 = new CrushedRock(12, 10, 50);</a:t>
            </a:r>
            <a:endParaRPr/>
          </a:p>
          <a:p>
            <a:pPr marL="574675" marR="0" lvl="1" indent="-460375" algn="l" rtl="0">
              <a:lnSpc>
                <a:spcPct val="100000"/>
              </a:lnSpc>
              <a:spcBef>
                <a:spcPts val="360"/>
              </a:spcBef>
              <a:spcAft>
                <a:spcPts val="0"/>
              </a:spcAft>
              <a:buClr>
                <a:srgbClr val="FF0000"/>
              </a:buClr>
              <a:buSzPts val="1800"/>
              <a:buFont typeface="Arial"/>
              <a:buNone/>
            </a:pPr>
            <a:r>
              <a:rPr lang="en-US" sz="1800" b="0" i="0" u="none" strike="noStrike" cap="none">
                <a:solidFill>
                  <a:schemeClr val="dk1"/>
                </a:solidFill>
                <a:latin typeface="Courier New"/>
                <a:ea typeface="Courier New"/>
                <a:cs typeface="Courier New"/>
                <a:sym typeface="Courier New"/>
              </a:rPr>
              <a:t>    System.out.println("Sales Price: " + rock1.</a:t>
            </a:r>
            <a:r>
              <a:rPr lang="en-US" sz="1800" b="1" i="0" u="none" strike="noStrike" cap="none">
                <a:solidFill>
                  <a:schemeClr val="dk1"/>
                </a:solidFill>
                <a:latin typeface="Courier New"/>
                <a:ea typeface="Courier New"/>
                <a:cs typeface="Courier New"/>
                <a:sym typeface="Courier New"/>
              </a:rPr>
              <a:t>calcSalesPrice()</a:t>
            </a:r>
            <a:r>
              <a:rPr lang="en-US" sz="1800" b="0" i="0" u="none" strike="noStrike" cap="none">
                <a:solidFill>
                  <a:schemeClr val="dk1"/>
                </a:solidFill>
                <a:latin typeface="Courier New"/>
                <a:ea typeface="Courier New"/>
                <a:cs typeface="Courier New"/>
                <a:sym typeface="Courier New"/>
              </a:rPr>
              <a:t>);</a:t>
            </a:r>
            <a:endParaRPr/>
          </a:p>
          <a:p>
            <a:pPr marL="574675" marR="0" lvl="1" indent="-460375" algn="l" rtl="0">
              <a:lnSpc>
                <a:spcPct val="100000"/>
              </a:lnSpc>
              <a:spcBef>
                <a:spcPts val="360"/>
              </a:spcBef>
              <a:spcAft>
                <a:spcPts val="0"/>
              </a:spcAft>
              <a:buClr>
                <a:srgbClr val="FF0000"/>
              </a:buClr>
              <a:buSzPts val="1800"/>
              <a:buFont typeface="Arial"/>
              <a:buNone/>
            </a:pPr>
            <a:r>
              <a:rPr lang="en-US" sz="1800" b="0" i="0" u="none" strike="noStrike" cap="none">
                <a:solidFill>
                  <a:schemeClr val="dk1"/>
                </a:solidFill>
                <a:latin typeface="Courier New"/>
                <a:ea typeface="Courier New"/>
                <a:cs typeface="Courier New"/>
                <a:sym typeface="Courier New"/>
              </a:rPr>
              <a:t>    System.out.println("Sales Price: " + rock2.</a:t>
            </a:r>
            <a:r>
              <a:rPr lang="en-US" sz="1800" b="1" i="0" u="none" strike="noStrike" cap="none">
                <a:solidFill>
                  <a:schemeClr val="dk1"/>
                </a:solidFill>
                <a:latin typeface="Courier New"/>
                <a:ea typeface="Courier New"/>
                <a:cs typeface="Courier New"/>
                <a:sym typeface="Courier New"/>
              </a:rPr>
              <a:t>calcSalesPrice()</a:t>
            </a:r>
            <a:r>
              <a:rPr lang="en-US" sz="1800" b="0" i="0" u="none" strike="noStrike" cap="none">
                <a:solidFill>
                  <a:schemeClr val="dk1"/>
                </a:solidFill>
                <a:latin typeface="Courier New"/>
                <a:ea typeface="Courier New"/>
                <a:cs typeface="Courier New"/>
                <a:sym typeface="Courier New"/>
              </a:rPr>
              <a:t>);</a:t>
            </a:r>
            <a:endParaRPr sz="2200" b="0" i="0" u="none" strike="noStrike" cap="none">
              <a:solidFill>
                <a:schemeClr val="dk1"/>
              </a:solidFill>
              <a:latin typeface="Arial"/>
              <a:ea typeface="Arial"/>
              <a:cs typeface="Arial"/>
              <a:sym typeface="Arial"/>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Output</a:t>
            </a:r>
            <a:endParaRPr/>
          </a:p>
          <a:p>
            <a:pPr marL="574675" marR="0" lvl="1" indent="-460375" algn="l" rtl="0">
              <a:lnSpc>
                <a:spcPct val="100000"/>
              </a:lnSpc>
              <a:spcBef>
                <a:spcPts val="360"/>
              </a:spcBef>
              <a:spcAft>
                <a:spcPts val="0"/>
              </a:spcAft>
              <a:buClr>
                <a:srgbClr val="FF0000"/>
              </a:buClr>
              <a:buSzPts val="1800"/>
              <a:buFont typeface="Arial"/>
              <a:buNone/>
            </a:pPr>
            <a:r>
              <a:rPr lang="en-US" sz="1800" b="0" i="0" u="none" strike="noStrike" cap="none">
                <a:solidFill>
                  <a:schemeClr val="dk1"/>
                </a:solidFill>
                <a:latin typeface="Courier New"/>
                <a:ea typeface="Courier New"/>
                <a:cs typeface="Courier New"/>
                <a:sym typeface="Courier New"/>
              </a:rPr>
              <a:t>Sales Price: 600.0</a:t>
            </a:r>
            <a:endParaRPr/>
          </a:p>
          <a:p>
            <a:pPr marL="574675" marR="0" lvl="1" indent="-460375" algn="l" rtl="0">
              <a:lnSpc>
                <a:spcPct val="100000"/>
              </a:lnSpc>
              <a:spcBef>
                <a:spcPts val="360"/>
              </a:spcBef>
              <a:spcAft>
                <a:spcPts val="0"/>
              </a:spcAft>
              <a:buClr>
                <a:srgbClr val="FF0000"/>
              </a:buClr>
              <a:buSzPts val="1800"/>
              <a:buFont typeface="Arial"/>
              <a:buNone/>
            </a:pPr>
            <a:r>
              <a:rPr lang="en-US" sz="1800" b="0" i="0" u="none" strike="noStrike" cap="none">
                <a:solidFill>
                  <a:schemeClr val="dk1"/>
                </a:solidFill>
                <a:latin typeface="Courier New"/>
                <a:ea typeface="Courier New"/>
                <a:cs typeface="Courier New"/>
                <a:sym typeface="Courier New"/>
              </a:rPr>
              <a:t>Sales Price: 600.0</a:t>
            </a:r>
            <a:endParaRPr/>
          </a:p>
        </p:txBody>
      </p:sp>
      <p:sp>
        <p:nvSpPr>
          <p:cNvPr id="1476" name="Google Shape;1476;p154"/>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Interface References</a:t>
            </a:r>
            <a:endParaRPr/>
          </a:p>
        </p:txBody>
      </p:sp>
      <p:sp>
        <p:nvSpPr>
          <p:cNvPr id="1477" name="Google Shape;1477;p154"/>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158</a:t>
            </a:fld>
            <a:endParaRPr/>
          </a:p>
        </p:txBody>
      </p:sp>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Shape 1482"/>
        <p:cNvGrpSpPr/>
        <p:nvPr/>
      </p:nvGrpSpPr>
      <p:grpSpPr>
        <a:xfrm>
          <a:off x="0" y="0"/>
          <a:ext cx="0" cy="0"/>
          <a:chOff x="0" y="0"/>
          <a:chExt cx="0" cy="0"/>
        </a:xfrm>
      </p:grpSpPr>
      <p:sp>
        <p:nvSpPr>
          <p:cNvPr id="1483" name="Google Shape;1483;p155"/>
          <p:cNvSpPr txBox="1"/>
          <p:nvPr/>
        </p:nvSpPr>
        <p:spPr>
          <a:xfrm>
            <a:off x="609600" y="1839912"/>
            <a:ext cx="7924800" cy="4343400"/>
          </a:xfrm>
          <a:prstGeom prst="rect">
            <a:avLst/>
          </a:prstGeom>
          <a:solidFill>
            <a:srgbClr val="DDDDDD"/>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1484" name="Google Shape;1484;p155"/>
          <p:cNvSpPr txBox="1">
            <a:spLocks noGrp="1"/>
          </p:cNvSpPr>
          <p:nvPr>
            <p:ph type="body" idx="1"/>
          </p:nvPr>
        </p:nvSpPr>
        <p:spPr>
          <a:xfrm>
            <a:off x="609600" y="1143000"/>
            <a:ext cx="7918500" cy="5024400"/>
          </a:xfrm>
          <a:prstGeom prst="rect">
            <a:avLst/>
          </a:prstGeom>
          <a:noFill/>
          <a:ln>
            <a:noFill/>
          </a:ln>
        </p:spPr>
        <p:txBody>
          <a:bodyPr spcFirstLastPara="1" wrap="square" lIns="12700" tIns="12700" rIns="12700" bIns="12700" anchor="t" anchorCtr="0">
            <a:noAutofit/>
          </a:bodyPr>
          <a:lstStyle/>
          <a:p>
            <a:pPr marL="574675" marR="0" lvl="1" indent="-460375" algn="l" rtl="0">
              <a:lnSpc>
                <a:spcPct val="100000"/>
              </a:lnSpc>
              <a:spcBef>
                <a:spcPts val="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Any class implementing an interface can be referenced by using that interface. For example:</a:t>
            </a:r>
            <a:endParaRPr/>
          </a:p>
          <a:p>
            <a:pPr marL="574675" marR="0" lvl="1" indent="-460375" algn="l" rtl="0">
              <a:lnSpc>
                <a:spcPct val="100000"/>
              </a:lnSpc>
              <a:spcBef>
                <a:spcPts val="360"/>
              </a:spcBef>
              <a:spcAft>
                <a:spcPts val="0"/>
              </a:spcAft>
              <a:buClr>
                <a:srgbClr val="FF0000"/>
              </a:buClr>
              <a:buSzPts val="1800"/>
              <a:buFont typeface="Arial"/>
              <a:buNone/>
            </a:pPr>
            <a:r>
              <a:rPr lang="en-US" sz="1800" b="0" i="0" u="none" strike="noStrike" cap="none">
                <a:solidFill>
                  <a:schemeClr val="dk1"/>
                </a:solidFill>
                <a:latin typeface="Courier New"/>
                <a:ea typeface="Courier New"/>
                <a:cs typeface="Courier New"/>
                <a:sym typeface="Courier New"/>
              </a:rPr>
              <a:t>    </a:t>
            </a:r>
            <a:r>
              <a:rPr lang="en-US" sz="1800" b="1" i="0" u="none" strike="noStrike" cap="none">
                <a:solidFill>
                  <a:schemeClr val="dk1"/>
                </a:solidFill>
                <a:latin typeface="Courier New"/>
                <a:ea typeface="Courier New"/>
                <a:cs typeface="Courier New"/>
                <a:sym typeface="Courier New"/>
              </a:rPr>
              <a:t>SalesCalcs[] itemList </a:t>
            </a:r>
            <a:r>
              <a:rPr lang="en-US" sz="1800" b="0" i="0" u="none" strike="noStrike" cap="none">
                <a:solidFill>
                  <a:schemeClr val="dk1"/>
                </a:solidFill>
                <a:latin typeface="Courier New"/>
                <a:ea typeface="Courier New"/>
                <a:cs typeface="Courier New"/>
                <a:sym typeface="Courier New"/>
              </a:rPr>
              <a:t>= new SalesCalcs[5];</a:t>
            </a:r>
            <a:endParaRPr/>
          </a:p>
          <a:p>
            <a:pPr marL="574675" marR="0" lvl="1" indent="-460375" algn="l" rtl="0">
              <a:lnSpc>
                <a:spcPct val="100000"/>
              </a:lnSpc>
              <a:spcBef>
                <a:spcPts val="360"/>
              </a:spcBef>
              <a:spcAft>
                <a:spcPts val="0"/>
              </a:spcAft>
              <a:buClr>
                <a:srgbClr val="FF0000"/>
              </a:buClr>
              <a:buSzPts val="1800"/>
              <a:buFont typeface="Arial"/>
              <a:buNone/>
            </a:pPr>
            <a:r>
              <a:rPr lang="en-US" sz="1800" b="0" i="0" u="none" strike="noStrike" cap="none">
                <a:solidFill>
                  <a:schemeClr val="dk1"/>
                </a:solidFill>
                <a:latin typeface="Courier New"/>
                <a:ea typeface="Courier New"/>
                <a:cs typeface="Courier New"/>
                <a:sym typeface="Courier New"/>
              </a:rPr>
              <a:t>    ItemReport report = new ItemReport();</a:t>
            </a:r>
            <a:endParaRPr/>
          </a:p>
          <a:p>
            <a:pPr marL="574675" marR="0" lvl="1" indent="-460375" algn="l" rtl="0">
              <a:lnSpc>
                <a:spcPct val="100000"/>
              </a:lnSpc>
              <a:spcBef>
                <a:spcPts val="360"/>
              </a:spcBef>
              <a:spcAft>
                <a:spcPts val="0"/>
              </a:spcAft>
              <a:buClr>
                <a:srgbClr val="FF0000"/>
              </a:buClr>
              <a:buSzPts val="1800"/>
              <a:buFont typeface="Arial"/>
              <a:buNone/>
            </a:pPr>
            <a:r>
              <a:rPr lang="en-US" sz="1800" b="0" i="0" u="none" strike="noStrike" cap="none">
                <a:solidFill>
                  <a:schemeClr val="dk1"/>
                </a:solidFill>
                <a:latin typeface="Courier New"/>
                <a:ea typeface="Courier New"/>
                <a:cs typeface="Courier New"/>
                <a:sym typeface="Courier New"/>
              </a:rPr>
              <a:t>    </a:t>
            </a:r>
            <a:endParaRPr/>
          </a:p>
          <a:p>
            <a:pPr marL="574675" marR="0" lvl="1" indent="-460375" algn="l" rtl="0">
              <a:lnSpc>
                <a:spcPct val="100000"/>
              </a:lnSpc>
              <a:spcBef>
                <a:spcPts val="360"/>
              </a:spcBef>
              <a:spcAft>
                <a:spcPts val="0"/>
              </a:spcAft>
              <a:buClr>
                <a:srgbClr val="FF0000"/>
              </a:buClr>
              <a:buSzPts val="1800"/>
              <a:buFont typeface="Arial"/>
              <a:buNone/>
            </a:pPr>
            <a:r>
              <a:rPr lang="en-US" sz="1800" b="0" i="0" u="none" strike="noStrike" cap="none">
                <a:solidFill>
                  <a:schemeClr val="dk1"/>
                </a:solidFill>
                <a:latin typeface="Courier New"/>
                <a:ea typeface="Courier New"/>
                <a:cs typeface="Courier New"/>
                <a:sym typeface="Courier New"/>
              </a:rPr>
              <a:t>    itemList[0] = new </a:t>
            </a:r>
            <a:r>
              <a:rPr lang="en-US" sz="1800" b="1" i="0" u="none" strike="noStrike" cap="none">
                <a:solidFill>
                  <a:schemeClr val="dk1"/>
                </a:solidFill>
                <a:latin typeface="Courier New"/>
                <a:ea typeface="Courier New"/>
                <a:cs typeface="Courier New"/>
                <a:sym typeface="Courier New"/>
              </a:rPr>
              <a:t>CrushedRock(12.0, 10.0, 50.0)</a:t>
            </a:r>
            <a:r>
              <a:rPr lang="en-US" sz="1800" b="0" i="0" u="none" strike="noStrike" cap="none">
                <a:solidFill>
                  <a:schemeClr val="dk1"/>
                </a:solidFill>
                <a:latin typeface="Courier New"/>
                <a:ea typeface="Courier New"/>
                <a:cs typeface="Courier New"/>
                <a:sym typeface="Courier New"/>
              </a:rPr>
              <a:t>;</a:t>
            </a:r>
            <a:endParaRPr/>
          </a:p>
          <a:p>
            <a:pPr marL="574675" marR="0" lvl="1" indent="-460375" algn="l" rtl="0">
              <a:lnSpc>
                <a:spcPct val="100000"/>
              </a:lnSpc>
              <a:spcBef>
                <a:spcPts val="360"/>
              </a:spcBef>
              <a:spcAft>
                <a:spcPts val="0"/>
              </a:spcAft>
              <a:buClr>
                <a:srgbClr val="FF0000"/>
              </a:buClr>
              <a:buSzPts val="1800"/>
              <a:buFont typeface="Arial"/>
              <a:buNone/>
            </a:pPr>
            <a:r>
              <a:rPr lang="en-US" sz="1800" b="0" i="0" u="none" strike="noStrike" cap="none">
                <a:solidFill>
                  <a:schemeClr val="dk1"/>
                </a:solidFill>
                <a:latin typeface="Courier New"/>
                <a:ea typeface="Courier New"/>
                <a:cs typeface="Courier New"/>
                <a:sym typeface="Courier New"/>
              </a:rPr>
              <a:t>    itemList[1] = new </a:t>
            </a:r>
            <a:r>
              <a:rPr lang="en-US" sz="1800" b="1" i="0" u="none" strike="noStrike" cap="none">
                <a:solidFill>
                  <a:schemeClr val="dk1"/>
                </a:solidFill>
                <a:latin typeface="Courier New"/>
                <a:ea typeface="Courier New"/>
                <a:cs typeface="Courier New"/>
                <a:sym typeface="Courier New"/>
              </a:rPr>
              <a:t>CrushedRock(8.0, 6.0, 10.0)</a:t>
            </a:r>
            <a:r>
              <a:rPr lang="en-US" sz="1800" b="0" i="0" u="none" strike="noStrike" cap="none">
                <a:solidFill>
                  <a:schemeClr val="dk1"/>
                </a:solidFill>
                <a:latin typeface="Courier New"/>
                <a:ea typeface="Courier New"/>
                <a:cs typeface="Courier New"/>
                <a:sym typeface="Courier New"/>
              </a:rPr>
              <a:t>;</a:t>
            </a:r>
            <a:endParaRPr/>
          </a:p>
          <a:p>
            <a:pPr marL="574675" marR="0" lvl="1" indent="-460375" algn="l" rtl="0">
              <a:lnSpc>
                <a:spcPct val="100000"/>
              </a:lnSpc>
              <a:spcBef>
                <a:spcPts val="360"/>
              </a:spcBef>
              <a:spcAft>
                <a:spcPts val="0"/>
              </a:spcAft>
              <a:buClr>
                <a:srgbClr val="FF0000"/>
              </a:buClr>
              <a:buSzPts val="1800"/>
              <a:buFont typeface="Arial"/>
              <a:buNone/>
            </a:pPr>
            <a:r>
              <a:rPr lang="en-US" sz="1800" b="0" i="0" u="none" strike="noStrike" cap="none">
                <a:solidFill>
                  <a:schemeClr val="dk1"/>
                </a:solidFill>
                <a:latin typeface="Courier New"/>
                <a:ea typeface="Courier New"/>
                <a:cs typeface="Courier New"/>
                <a:sym typeface="Courier New"/>
              </a:rPr>
              <a:t>    itemList[2] = new </a:t>
            </a:r>
            <a:r>
              <a:rPr lang="en-US" sz="1800" b="1" i="0" u="none" strike="noStrike" cap="none">
                <a:solidFill>
                  <a:schemeClr val="dk1"/>
                </a:solidFill>
                <a:latin typeface="Courier New"/>
                <a:ea typeface="Courier New"/>
                <a:cs typeface="Courier New"/>
                <a:sym typeface="Courier New"/>
              </a:rPr>
              <a:t>RedPaint(10.0, 8.0, 25.0)</a:t>
            </a:r>
            <a:r>
              <a:rPr lang="en-US" sz="1800" b="0" i="0" u="none" strike="noStrike" cap="none">
                <a:solidFill>
                  <a:schemeClr val="dk1"/>
                </a:solidFill>
                <a:latin typeface="Courier New"/>
                <a:ea typeface="Courier New"/>
                <a:cs typeface="Courier New"/>
                <a:sym typeface="Courier New"/>
              </a:rPr>
              <a:t>;</a:t>
            </a:r>
            <a:endParaRPr/>
          </a:p>
          <a:p>
            <a:pPr marL="574675" marR="0" lvl="1" indent="-460375" algn="l" rtl="0">
              <a:lnSpc>
                <a:spcPct val="100000"/>
              </a:lnSpc>
              <a:spcBef>
                <a:spcPts val="360"/>
              </a:spcBef>
              <a:spcAft>
                <a:spcPts val="0"/>
              </a:spcAft>
              <a:buClr>
                <a:srgbClr val="FF0000"/>
              </a:buClr>
              <a:buSzPts val="1800"/>
              <a:buFont typeface="Arial"/>
              <a:buNone/>
            </a:pPr>
            <a:r>
              <a:rPr lang="en-US" sz="1800" b="0" i="0" u="none" strike="noStrike" cap="none">
                <a:solidFill>
                  <a:schemeClr val="dk1"/>
                </a:solidFill>
                <a:latin typeface="Courier New"/>
                <a:ea typeface="Courier New"/>
                <a:cs typeface="Courier New"/>
                <a:sym typeface="Courier New"/>
              </a:rPr>
              <a:t>    itemList[3] = new </a:t>
            </a:r>
            <a:r>
              <a:rPr lang="en-US" sz="1800" b="1" i="0" u="none" strike="noStrike" cap="none">
                <a:solidFill>
                  <a:schemeClr val="dk1"/>
                </a:solidFill>
                <a:latin typeface="Courier New"/>
                <a:ea typeface="Courier New"/>
                <a:cs typeface="Courier New"/>
                <a:sym typeface="Courier New"/>
              </a:rPr>
              <a:t>Widget(6.0, 5.0, 10)</a:t>
            </a:r>
            <a:r>
              <a:rPr lang="en-US" sz="1800" b="0" i="0" u="none" strike="noStrike" cap="none">
                <a:solidFill>
                  <a:schemeClr val="dk1"/>
                </a:solidFill>
                <a:latin typeface="Courier New"/>
                <a:ea typeface="Courier New"/>
                <a:cs typeface="Courier New"/>
                <a:sym typeface="Courier New"/>
              </a:rPr>
              <a:t>;</a:t>
            </a:r>
            <a:endParaRPr/>
          </a:p>
          <a:p>
            <a:pPr marL="574675" marR="0" lvl="1" indent="-460375" algn="l" rtl="0">
              <a:lnSpc>
                <a:spcPct val="100000"/>
              </a:lnSpc>
              <a:spcBef>
                <a:spcPts val="360"/>
              </a:spcBef>
              <a:spcAft>
                <a:spcPts val="0"/>
              </a:spcAft>
              <a:buClr>
                <a:srgbClr val="FF0000"/>
              </a:buClr>
              <a:buSzPts val="1800"/>
              <a:buFont typeface="Arial"/>
              <a:buNone/>
            </a:pPr>
            <a:r>
              <a:rPr lang="en-US" sz="1800" b="0" i="0" u="none" strike="noStrike" cap="none">
                <a:solidFill>
                  <a:schemeClr val="dk1"/>
                </a:solidFill>
                <a:latin typeface="Courier New"/>
                <a:ea typeface="Courier New"/>
                <a:cs typeface="Courier New"/>
                <a:sym typeface="Courier New"/>
              </a:rPr>
              <a:t>    itemList[4] = new </a:t>
            </a:r>
            <a:r>
              <a:rPr lang="en-US" sz="1800" b="1" i="0" u="none" strike="noStrike" cap="none">
                <a:solidFill>
                  <a:schemeClr val="dk1"/>
                </a:solidFill>
                <a:latin typeface="Courier New"/>
                <a:ea typeface="Courier New"/>
                <a:cs typeface="Courier New"/>
                <a:sym typeface="Courier New"/>
              </a:rPr>
              <a:t>Widget(14.0, 12.0, 20)</a:t>
            </a:r>
            <a:r>
              <a:rPr lang="en-US" sz="1800" b="0" i="0" u="none" strike="noStrike" cap="none">
                <a:solidFill>
                  <a:schemeClr val="dk1"/>
                </a:solidFill>
                <a:latin typeface="Courier New"/>
                <a:ea typeface="Courier New"/>
                <a:cs typeface="Courier New"/>
                <a:sym typeface="Courier New"/>
              </a:rPr>
              <a:t>;</a:t>
            </a:r>
            <a:endParaRPr/>
          </a:p>
          <a:p>
            <a:pPr marL="574675" marR="0" lvl="1" indent="-460375" algn="l" rtl="0">
              <a:lnSpc>
                <a:spcPct val="100000"/>
              </a:lnSpc>
              <a:spcBef>
                <a:spcPts val="360"/>
              </a:spcBef>
              <a:spcAft>
                <a:spcPts val="0"/>
              </a:spcAft>
              <a:buClr>
                <a:srgbClr val="FF0000"/>
              </a:buClr>
              <a:buSzPts val="1800"/>
              <a:buFont typeface="Arial"/>
              <a:buNone/>
            </a:pPr>
            <a:r>
              <a:rPr lang="en-US" sz="1800" b="0" i="0" u="none" strike="noStrike" cap="none">
                <a:solidFill>
                  <a:schemeClr val="dk1"/>
                </a:solidFill>
                <a:latin typeface="Courier New"/>
                <a:ea typeface="Courier New"/>
                <a:cs typeface="Courier New"/>
                <a:sym typeface="Courier New"/>
              </a:rPr>
              <a:t>    </a:t>
            </a:r>
            <a:endParaRPr/>
          </a:p>
          <a:p>
            <a:pPr marL="574675" marR="0" lvl="1" indent="-460375" algn="l" rtl="0">
              <a:lnSpc>
                <a:spcPct val="100000"/>
              </a:lnSpc>
              <a:spcBef>
                <a:spcPts val="360"/>
              </a:spcBef>
              <a:spcAft>
                <a:spcPts val="0"/>
              </a:spcAft>
              <a:buClr>
                <a:srgbClr val="FF0000"/>
              </a:buClr>
              <a:buSzPts val="1800"/>
              <a:buFont typeface="Arial"/>
              <a:buNone/>
            </a:pPr>
            <a:r>
              <a:rPr lang="en-US" sz="1800" b="0" i="0" u="none" strike="noStrike" cap="none">
                <a:solidFill>
                  <a:schemeClr val="dk1"/>
                </a:solidFill>
                <a:latin typeface="Courier New"/>
                <a:ea typeface="Courier New"/>
                <a:cs typeface="Courier New"/>
                <a:sym typeface="Courier New"/>
              </a:rPr>
              <a:t>    System.out.println("==Sales Report==");</a:t>
            </a:r>
            <a:endParaRPr/>
          </a:p>
          <a:p>
            <a:pPr marL="574675" marR="0" lvl="1" indent="-460375" algn="l" rtl="0">
              <a:lnSpc>
                <a:spcPct val="100000"/>
              </a:lnSpc>
              <a:spcBef>
                <a:spcPts val="360"/>
              </a:spcBef>
              <a:spcAft>
                <a:spcPts val="0"/>
              </a:spcAft>
              <a:buClr>
                <a:srgbClr val="FF0000"/>
              </a:buClr>
              <a:buSzPts val="1800"/>
              <a:buFont typeface="Arial"/>
              <a:buNone/>
            </a:pPr>
            <a:r>
              <a:rPr lang="en-US" sz="1800" b="0" i="0" u="none" strike="noStrike" cap="none">
                <a:solidFill>
                  <a:schemeClr val="dk1"/>
                </a:solidFill>
                <a:latin typeface="Courier New"/>
                <a:ea typeface="Courier New"/>
                <a:cs typeface="Courier New"/>
                <a:sym typeface="Courier New"/>
              </a:rPr>
              <a:t>    </a:t>
            </a:r>
            <a:r>
              <a:rPr lang="en-US" sz="1800" b="1" i="0" u="none" strike="noStrike" cap="none">
                <a:solidFill>
                  <a:schemeClr val="dk1"/>
                </a:solidFill>
                <a:latin typeface="Courier New"/>
                <a:ea typeface="Courier New"/>
                <a:cs typeface="Courier New"/>
                <a:sym typeface="Courier New"/>
              </a:rPr>
              <a:t>for(SalesCalcs item:itemList){</a:t>
            </a:r>
            <a:endParaRPr/>
          </a:p>
          <a:p>
            <a:pPr marL="574675" marR="0" lvl="1" indent="-460375" algn="l" rtl="0">
              <a:lnSpc>
                <a:spcPct val="100000"/>
              </a:lnSpc>
              <a:spcBef>
                <a:spcPts val="360"/>
              </a:spcBef>
              <a:spcAft>
                <a:spcPts val="0"/>
              </a:spcAft>
              <a:buClr>
                <a:srgbClr val="FF0000"/>
              </a:buClr>
              <a:buSzPts val="1800"/>
              <a:buFont typeface="Arial"/>
              <a:buNone/>
            </a:pPr>
            <a:r>
              <a:rPr lang="en-US" sz="1800" b="1" i="0" u="none" strike="noStrike" cap="none">
                <a:solidFill>
                  <a:schemeClr val="dk1"/>
                </a:solidFill>
                <a:latin typeface="Courier New"/>
                <a:ea typeface="Courier New"/>
                <a:cs typeface="Courier New"/>
                <a:sym typeface="Courier New"/>
              </a:rPr>
              <a:t>      report.printItemData(item);</a:t>
            </a:r>
            <a:endParaRPr/>
          </a:p>
          <a:p>
            <a:pPr marL="574675" marR="0" lvl="1" indent="-460375" algn="l" rtl="0">
              <a:lnSpc>
                <a:spcPct val="100000"/>
              </a:lnSpc>
              <a:spcBef>
                <a:spcPts val="360"/>
              </a:spcBef>
              <a:spcAft>
                <a:spcPts val="0"/>
              </a:spcAft>
              <a:buClr>
                <a:srgbClr val="FF0000"/>
              </a:buClr>
              <a:buSzPts val="1800"/>
              <a:buFont typeface="Arial"/>
              <a:buNone/>
            </a:pPr>
            <a:r>
              <a:rPr lang="en-US" sz="1800" b="1" i="0" u="none" strike="noStrike" cap="none">
                <a:solidFill>
                  <a:schemeClr val="dk1"/>
                </a:solidFill>
                <a:latin typeface="Courier New"/>
                <a:ea typeface="Courier New"/>
                <a:cs typeface="Courier New"/>
                <a:sym typeface="Courier New"/>
              </a:rPr>
              <a:t>    }    </a:t>
            </a:r>
            <a:endParaRPr/>
          </a:p>
        </p:txBody>
      </p:sp>
      <p:sp>
        <p:nvSpPr>
          <p:cNvPr id="1485" name="Google Shape;1485;p155"/>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Interface Reference Usefulness</a:t>
            </a:r>
            <a:endParaRPr/>
          </a:p>
        </p:txBody>
      </p:sp>
      <p:sp>
        <p:nvSpPr>
          <p:cNvPr id="1486" name="Google Shape;1486;p155"/>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159</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4"/>
          <p:cNvSpPr>
            <a:spLocks noGrp="1" noChangeArrowheads="1"/>
          </p:cNvSpPr>
          <p:nvPr>
            <p:ph type="title"/>
          </p:nvPr>
        </p:nvSpPr>
        <p:spPr/>
        <p:txBody>
          <a:bodyPr/>
          <a:lstStyle/>
          <a:p>
            <a:pPr eaLnBrk="1" hangingPunct="1"/>
            <a:r>
              <a:rPr lang="en-US" altLang=""/>
              <a:t>The Java Community Process (JCP)</a:t>
            </a:r>
          </a:p>
        </p:txBody>
      </p:sp>
      <p:sp>
        <p:nvSpPr>
          <p:cNvPr id="18435" name="Rectangle 5"/>
          <p:cNvSpPr>
            <a:spLocks noGrp="1" noChangeArrowheads="1"/>
          </p:cNvSpPr>
          <p:nvPr>
            <p:ph idx="1"/>
          </p:nvPr>
        </p:nvSpPr>
        <p:spPr>
          <a:xfrm>
            <a:off x="609600" y="1447800"/>
            <a:ext cx="7918450" cy="2395538"/>
          </a:xfrm>
        </p:spPr>
        <p:txBody>
          <a:bodyPr/>
          <a:lstStyle/>
          <a:p>
            <a:pPr eaLnBrk="1" hangingPunct="1"/>
            <a:r>
              <a:rPr lang="en-US" altLang=""/>
              <a:t>The JCP is used to develop new Java standards:</a:t>
            </a:r>
          </a:p>
          <a:p>
            <a:pPr lvl="1" eaLnBrk="1" hangingPunct="1"/>
            <a:r>
              <a:rPr lang="en-US" altLang=""/>
              <a:t>http://jcp.org</a:t>
            </a:r>
          </a:p>
          <a:p>
            <a:pPr lvl="1" eaLnBrk="1" hangingPunct="1"/>
            <a:r>
              <a:rPr lang="en-US" altLang=""/>
              <a:t>Free download of all Java Specification Requests (JSRs)</a:t>
            </a:r>
          </a:p>
          <a:p>
            <a:pPr lvl="1" eaLnBrk="1" hangingPunct="1"/>
            <a:r>
              <a:rPr lang="en-US" altLang=""/>
              <a:t>Early access to specifications</a:t>
            </a:r>
          </a:p>
          <a:p>
            <a:pPr lvl="1" eaLnBrk="1" hangingPunct="1"/>
            <a:r>
              <a:rPr lang="en-US" altLang=""/>
              <a:t>Public review and feedback opportunities</a:t>
            </a:r>
          </a:p>
          <a:p>
            <a:pPr lvl="1" eaLnBrk="1" hangingPunct="1"/>
            <a:r>
              <a:rPr lang="en-US" altLang=""/>
              <a:t>Open membership</a:t>
            </a:r>
          </a:p>
        </p:txBody>
      </p:sp>
      <p:sp>
        <p:nvSpPr>
          <p:cNvPr id="2" name="Rectangle 1"/>
          <p:cNvSpPr/>
          <p:nvPr/>
        </p:nvSpPr>
        <p:spPr>
          <a:xfrm>
            <a:off x="8609381" y="6323112"/>
            <a:ext cx="383438" cy="307777"/>
          </a:xfrm>
          <a:prstGeom prst="rect">
            <a:avLst/>
          </a:prstGeom>
        </p:spPr>
        <p:txBody>
          <a:bodyPr wrap="none">
            <a:spAutoFit/>
          </a:bodyPr>
          <a:lstStyle/>
          <a:p>
            <a:r>
              <a:rPr lang="en-US" dirty="0" smtClean="0"/>
              <a:t>16</a:t>
            </a:r>
            <a:endParaRPr lang="en-US" dirty="0"/>
          </a:p>
        </p:txBody>
      </p:sp>
    </p:spTree>
    <p:custDataLst>
      <p:tags r:id="rId1"/>
    </p:custDataLst>
    <p:extLst>
      <p:ext uri="{BB962C8B-B14F-4D97-AF65-F5344CB8AC3E}">
        <p14:creationId xmlns:p14="http://schemas.microsoft.com/office/powerpoint/2010/main" val="2789128601"/>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Shape 1491"/>
        <p:cNvGrpSpPr/>
        <p:nvPr/>
      </p:nvGrpSpPr>
      <p:grpSpPr>
        <a:xfrm>
          <a:off x="0" y="0"/>
          <a:ext cx="0" cy="0"/>
          <a:chOff x="0" y="0"/>
          <a:chExt cx="0" cy="0"/>
        </a:xfrm>
      </p:grpSpPr>
      <p:sp>
        <p:nvSpPr>
          <p:cNvPr id="1492" name="Google Shape;1492;p156"/>
          <p:cNvSpPr txBox="1"/>
          <p:nvPr/>
        </p:nvSpPr>
        <p:spPr>
          <a:xfrm>
            <a:off x="609600" y="1852612"/>
            <a:ext cx="7924800" cy="3352800"/>
          </a:xfrm>
          <a:prstGeom prst="rect">
            <a:avLst/>
          </a:prstGeom>
          <a:solidFill>
            <a:srgbClr val="DDDDDD"/>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1493" name="Google Shape;1493;p156"/>
          <p:cNvSpPr txBox="1">
            <a:spLocks noGrp="1"/>
          </p:cNvSpPr>
          <p:nvPr>
            <p:ph type="body" idx="1"/>
          </p:nvPr>
        </p:nvSpPr>
        <p:spPr>
          <a:xfrm>
            <a:off x="609600" y="1143000"/>
            <a:ext cx="7918500" cy="3916500"/>
          </a:xfrm>
          <a:prstGeom prst="rect">
            <a:avLst/>
          </a:prstGeom>
          <a:noFill/>
          <a:ln>
            <a:noFill/>
          </a:ln>
        </p:spPr>
        <p:txBody>
          <a:bodyPr spcFirstLastPara="1" wrap="square" lIns="12700" tIns="12700" rIns="12700" bIns="12700" anchor="t" anchorCtr="0">
            <a:noAutofit/>
          </a:bodyPr>
          <a:lstStyle/>
          <a:p>
            <a:pPr marL="574675" marR="0" lvl="1" indent="-460375" algn="l" rtl="0">
              <a:lnSpc>
                <a:spcPct val="100000"/>
              </a:lnSpc>
              <a:spcBef>
                <a:spcPts val="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A utility class that references the interface can process any implementing class.</a:t>
            </a:r>
            <a:endParaRPr/>
          </a:p>
          <a:p>
            <a:pPr marL="574675" marR="0" lvl="1" indent="-460375" algn="l" rtl="0">
              <a:lnSpc>
                <a:spcPct val="100000"/>
              </a:lnSpc>
              <a:spcBef>
                <a:spcPts val="360"/>
              </a:spcBef>
              <a:spcAft>
                <a:spcPts val="0"/>
              </a:spcAft>
              <a:buClr>
                <a:srgbClr val="FF0000"/>
              </a:buClr>
              <a:buSzPts val="1800"/>
              <a:buFont typeface="Arial"/>
              <a:buNone/>
            </a:pPr>
            <a:r>
              <a:rPr lang="en-US" sz="1800" b="0" i="0" u="none" strike="noStrike" cap="none">
                <a:solidFill>
                  <a:schemeClr val="dk1"/>
                </a:solidFill>
                <a:latin typeface="Courier New"/>
                <a:ea typeface="Courier New"/>
                <a:cs typeface="Courier New"/>
                <a:sym typeface="Courier New"/>
              </a:rPr>
              <a:t>public class ItemReport {</a:t>
            </a:r>
            <a:endParaRPr/>
          </a:p>
          <a:p>
            <a:pPr marL="574675" marR="0" lvl="1" indent="-460375" algn="l" rtl="0">
              <a:lnSpc>
                <a:spcPct val="100000"/>
              </a:lnSpc>
              <a:spcBef>
                <a:spcPts val="360"/>
              </a:spcBef>
              <a:spcAft>
                <a:spcPts val="0"/>
              </a:spcAft>
              <a:buClr>
                <a:srgbClr val="FF0000"/>
              </a:buClr>
              <a:buSzPts val="1800"/>
              <a:buFont typeface="Arial"/>
              <a:buNone/>
            </a:pPr>
            <a:r>
              <a:rPr lang="en-US" sz="1800" b="0" i="0" u="none" strike="noStrike" cap="none">
                <a:solidFill>
                  <a:schemeClr val="dk1"/>
                </a:solidFill>
                <a:latin typeface="Courier New"/>
                <a:ea typeface="Courier New"/>
                <a:cs typeface="Courier New"/>
                <a:sym typeface="Courier New"/>
              </a:rPr>
              <a:t>  public void printItemData(</a:t>
            </a:r>
            <a:r>
              <a:rPr lang="en-US" sz="1800" b="1" i="0" u="none" strike="noStrike" cap="none">
                <a:solidFill>
                  <a:schemeClr val="dk1"/>
                </a:solidFill>
                <a:latin typeface="Courier New"/>
                <a:ea typeface="Courier New"/>
                <a:cs typeface="Courier New"/>
                <a:sym typeface="Courier New"/>
              </a:rPr>
              <a:t>SalesCalcs item</a:t>
            </a:r>
            <a:r>
              <a:rPr lang="en-US" sz="1800" b="0" i="0" u="none" strike="noStrike" cap="none">
                <a:solidFill>
                  <a:schemeClr val="dk1"/>
                </a:solidFill>
                <a:latin typeface="Courier New"/>
                <a:ea typeface="Courier New"/>
                <a:cs typeface="Courier New"/>
                <a:sym typeface="Courier New"/>
              </a:rPr>
              <a:t>){</a:t>
            </a:r>
            <a:endParaRPr/>
          </a:p>
          <a:p>
            <a:pPr marL="574675" marR="0" lvl="1" indent="-460375" algn="l" rtl="0">
              <a:lnSpc>
                <a:spcPct val="100000"/>
              </a:lnSpc>
              <a:spcBef>
                <a:spcPts val="360"/>
              </a:spcBef>
              <a:spcAft>
                <a:spcPts val="0"/>
              </a:spcAft>
              <a:buClr>
                <a:srgbClr val="FF0000"/>
              </a:buClr>
              <a:buSzPts val="1800"/>
              <a:buFont typeface="Arial"/>
              <a:buNone/>
            </a:pPr>
            <a:r>
              <a:rPr lang="en-US" sz="1800" b="0" i="0" u="none" strike="noStrike" cap="none">
                <a:solidFill>
                  <a:schemeClr val="dk1"/>
                </a:solidFill>
                <a:latin typeface="Courier New"/>
                <a:ea typeface="Courier New"/>
                <a:cs typeface="Courier New"/>
                <a:sym typeface="Courier New"/>
              </a:rPr>
              <a:t>    System.out.println("--" + item.getName() + " Report--");</a:t>
            </a:r>
            <a:endParaRPr/>
          </a:p>
          <a:p>
            <a:pPr marL="574675" marR="0" lvl="1" indent="-460375" algn="l" rtl="0">
              <a:lnSpc>
                <a:spcPct val="100000"/>
              </a:lnSpc>
              <a:spcBef>
                <a:spcPts val="360"/>
              </a:spcBef>
              <a:spcAft>
                <a:spcPts val="0"/>
              </a:spcAft>
              <a:buClr>
                <a:srgbClr val="FF0000"/>
              </a:buClr>
              <a:buSzPts val="1800"/>
              <a:buFont typeface="Arial"/>
              <a:buNone/>
            </a:pPr>
            <a:r>
              <a:rPr lang="en-US" sz="1800" b="0" i="0" u="none" strike="noStrike" cap="none">
                <a:solidFill>
                  <a:schemeClr val="dk1"/>
                </a:solidFill>
                <a:latin typeface="Courier New"/>
                <a:ea typeface="Courier New"/>
                <a:cs typeface="Courier New"/>
                <a:sym typeface="Courier New"/>
              </a:rPr>
              <a:t>    System.out.println("Sales Price: " + item.calcSalesPrice());</a:t>
            </a:r>
            <a:endParaRPr/>
          </a:p>
          <a:p>
            <a:pPr marL="574675" marR="0" lvl="1" indent="-460375" algn="l" rtl="0">
              <a:lnSpc>
                <a:spcPct val="100000"/>
              </a:lnSpc>
              <a:spcBef>
                <a:spcPts val="360"/>
              </a:spcBef>
              <a:spcAft>
                <a:spcPts val="0"/>
              </a:spcAft>
              <a:buClr>
                <a:srgbClr val="FF0000"/>
              </a:buClr>
              <a:buSzPts val="1800"/>
              <a:buFont typeface="Arial"/>
              <a:buNone/>
            </a:pPr>
            <a:r>
              <a:rPr lang="en-US" sz="1800" b="0" i="0" u="none" strike="noStrike" cap="none">
                <a:solidFill>
                  <a:schemeClr val="dk1"/>
                </a:solidFill>
                <a:latin typeface="Courier New"/>
                <a:ea typeface="Courier New"/>
                <a:cs typeface="Courier New"/>
                <a:sym typeface="Courier New"/>
              </a:rPr>
              <a:t>    System.out.println("Cost: " + item.calcCost());</a:t>
            </a:r>
            <a:endParaRPr/>
          </a:p>
          <a:p>
            <a:pPr marL="574675" marR="0" lvl="1" indent="-460375" algn="l" rtl="0">
              <a:lnSpc>
                <a:spcPct val="100000"/>
              </a:lnSpc>
              <a:spcBef>
                <a:spcPts val="360"/>
              </a:spcBef>
              <a:spcAft>
                <a:spcPts val="0"/>
              </a:spcAft>
              <a:buClr>
                <a:srgbClr val="FF0000"/>
              </a:buClr>
              <a:buSzPts val="1800"/>
              <a:buFont typeface="Arial"/>
              <a:buNone/>
            </a:pPr>
            <a:r>
              <a:rPr lang="en-US" sz="1800" b="0" i="0" u="none" strike="noStrike" cap="none">
                <a:solidFill>
                  <a:schemeClr val="dk1"/>
                </a:solidFill>
                <a:latin typeface="Courier New"/>
                <a:ea typeface="Courier New"/>
                <a:cs typeface="Courier New"/>
                <a:sym typeface="Courier New"/>
              </a:rPr>
              <a:t>    System.out.println("Profit: " + item.calcProfit());</a:t>
            </a:r>
            <a:endParaRPr/>
          </a:p>
          <a:p>
            <a:pPr marL="574675" marR="0" lvl="1" indent="-460375" algn="l" rtl="0">
              <a:lnSpc>
                <a:spcPct val="100000"/>
              </a:lnSpc>
              <a:spcBef>
                <a:spcPts val="360"/>
              </a:spcBef>
              <a:spcAft>
                <a:spcPts val="0"/>
              </a:spcAft>
              <a:buClr>
                <a:srgbClr val="FF0000"/>
              </a:buClr>
              <a:buSzPts val="1800"/>
              <a:buFont typeface="Arial"/>
              <a:buNone/>
            </a:pPr>
            <a:r>
              <a:rPr lang="en-US" sz="1800" b="0" i="0" u="none" strike="noStrike" cap="none">
                <a:solidFill>
                  <a:schemeClr val="dk1"/>
                </a:solidFill>
                <a:latin typeface="Courier New"/>
                <a:ea typeface="Courier New"/>
                <a:cs typeface="Courier New"/>
                <a:sym typeface="Courier New"/>
              </a:rPr>
              <a:t>  }  </a:t>
            </a:r>
            <a:endParaRPr/>
          </a:p>
          <a:p>
            <a:pPr marL="574675" marR="0" lvl="1" indent="-460375" algn="l" rtl="0">
              <a:lnSpc>
                <a:spcPct val="100000"/>
              </a:lnSpc>
              <a:spcBef>
                <a:spcPts val="360"/>
              </a:spcBef>
              <a:spcAft>
                <a:spcPts val="0"/>
              </a:spcAft>
              <a:buClr>
                <a:srgbClr val="FF0000"/>
              </a:buClr>
              <a:buSzPts val="1800"/>
              <a:buFont typeface="Arial"/>
              <a:buNone/>
            </a:pPr>
            <a:r>
              <a:rPr lang="en-US" sz="1800" b="0" i="0" u="none" strike="noStrike" cap="none">
                <a:solidFill>
                  <a:schemeClr val="dk1"/>
                </a:solidFill>
                <a:latin typeface="Courier New"/>
                <a:ea typeface="Courier New"/>
                <a:cs typeface="Courier New"/>
                <a:sym typeface="Courier New"/>
              </a:rPr>
              <a:t>}    </a:t>
            </a:r>
            <a:endParaRPr/>
          </a:p>
        </p:txBody>
      </p:sp>
      <p:sp>
        <p:nvSpPr>
          <p:cNvPr id="1494" name="Google Shape;1494;p156"/>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Interface Code Flexibility</a:t>
            </a:r>
            <a:endParaRPr/>
          </a:p>
        </p:txBody>
      </p:sp>
      <p:sp>
        <p:nvSpPr>
          <p:cNvPr id="1495" name="Google Shape;1495;p156"/>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160</a:t>
            </a:fld>
            <a:endParaRPr/>
          </a:p>
        </p:txBody>
      </p:sp>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Shape 1500"/>
        <p:cNvGrpSpPr/>
        <p:nvPr/>
      </p:nvGrpSpPr>
      <p:grpSpPr>
        <a:xfrm>
          <a:off x="0" y="0"/>
          <a:ext cx="0" cy="0"/>
          <a:chOff x="0" y="0"/>
          <a:chExt cx="0" cy="0"/>
        </a:xfrm>
      </p:grpSpPr>
      <p:sp>
        <p:nvSpPr>
          <p:cNvPr id="1501" name="Google Shape;1501;p157"/>
          <p:cNvSpPr txBox="1"/>
          <p:nvPr/>
        </p:nvSpPr>
        <p:spPr>
          <a:xfrm>
            <a:off x="457200" y="1828800"/>
            <a:ext cx="8229600" cy="2667000"/>
          </a:xfrm>
          <a:prstGeom prst="rect">
            <a:avLst/>
          </a:prstGeom>
          <a:solidFill>
            <a:srgbClr val="CCCCCC"/>
          </a:solidFill>
          <a:ln w="28575" cap="flat" cmpd="sng">
            <a:solidFill>
              <a:srgbClr val="000000"/>
            </a:solidFill>
            <a:prstDash val="solid"/>
            <a:miter lim="800000"/>
            <a:headEnd type="none" w="sm" len="sm"/>
            <a:tailEnd type="none" w="sm" len="sm"/>
          </a:ln>
        </p:spPr>
        <p:txBody>
          <a:bodyPr spcFirstLastPara="1" wrap="square" lIns="92075" tIns="9125" rIns="92075" bIns="9125"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1502" name="Google Shape;1502;p157"/>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rgbClr val="0000FF"/>
                </a:solidFill>
                <a:latin typeface="Courier New"/>
                <a:ea typeface="Courier New"/>
                <a:cs typeface="Courier New"/>
                <a:sym typeface="Courier New"/>
              </a:rPr>
              <a:t>default </a:t>
            </a:r>
            <a:r>
              <a:rPr lang="en-US" sz="2600" b="1" i="0" u="none" strike="noStrike" cap="none">
                <a:solidFill>
                  <a:schemeClr val="dk1"/>
                </a:solidFill>
                <a:latin typeface="Arial"/>
                <a:ea typeface="Arial"/>
                <a:cs typeface="Arial"/>
                <a:sym typeface="Arial"/>
              </a:rPr>
              <a:t>Methods in Interfaces</a:t>
            </a:r>
            <a:endParaRPr/>
          </a:p>
        </p:txBody>
      </p:sp>
      <p:sp>
        <p:nvSpPr>
          <p:cNvPr id="1503" name="Google Shape;1503;p157"/>
          <p:cNvSpPr txBox="1">
            <a:spLocks noGrp="1"/>
          </p:cNvSpPr>
          <p:nvPr>
            <p:ph type="body" idx="1"/>
          </p:nvPr>
        </p:nvSpPr>
        <p:spPr>
          <a:xfrm>
            <a:off x="615950" y="1447800"/>
            <a:ext cx="7918500" cy="46482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200"/>
              <a:buFont typeface="Arial"/>
              <a:buNone/>
            </a:pPr>
            <a:r>
              <a:rPr lang="en-US" sz="2200" b="0" i="0" u="none">
                <a:solidFill>
                  <a:schemeClr val="dk1"/>
                </a:solidFill>
                <a:latin typeface="Arial"/>
                <a:ea typeface="Arial"/>
                <a:cs typeface="Arial"/>
                <a:sym typeface="Arial"/>
              </a:rPr>
              <a:t>Java 8 has added </a:t>
            </a:r>
            <a:r>
              <a:rPr lang="en-US" sz="2200" b="0" i="0" u="none">
                <a:solidFill>
                  <a:srgbClr val="0000FF"/>
                </a:solidFill>
                <a:latin typeface="Courier New"/>
                <a:ea typeface="Courier New"/>
                <a:cs typeface="Courier New"/>
                <a:sym typeface="Courier New"/>
              </a:rPr>
              <a:t>default</a:t>
            </a:r>
            <a:r>
              <a:rPr lang="en-US" sz="2200" b="0" i="0" u="none">
                <a:solidFill>
                  <a:schemeClr val="dk1"/>
                </a:solidFill>
                <a:latin typeface="Arial"/>
                <a:ea typeface="Arial"/>
                <a:cs typeface="Arial"/>
                <a:sym typeface="Arial"/>
              </a:rPr>
              <a:t> methods as a new feature:</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public interface SalesCalcs {</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 // A number of lines omitted  </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  </a:t>
            </a:r>
            <a:r>
              <a:rPr lang="en-US" sz="1600" b="1" i="0" u="none">
                <a:solidFill>
                  <a:schemeClr val="dk1"/>
                </a:solidFill>
                <a:latin typeface="Courier New"/>
                <a:ea typeface="Courier New"/>
                <a:cs typeface="Courier New"/>
                <a:sym typeface="Courier New"/>
              </a:rPr>
              <a:t>public default void printItemReport()</a:t>
            </a:r>
            <a:r>
              <a:rPr lang="en-US" sz="1600" b="0" i="0" u="none">
                <a:solidFill>
                  <a:schemeClr val="dk1"/>
                </a:solidFill>
                <a:latin typeface="Courier New"/>
                <a:ea typeface="Courier New"/>
                <a:cs typeface="Courier New"/>
                <a:sym typeface="Courier New"/>
              </a:rPr>
              <a:t>{</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    System.out.println("--" + this.getName() + " Report--");</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    System.out.println("Sales Price: " + this.calcSalesPrice());</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    System.out.println("Cost: " + this.calcCost());</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    System.out.println("Profit: " + this.calcProfit());    </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  }</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a:t>
            </a:r>
            <a:endParaRPr/>
          </a:p>
          <a:p>
            <a:pPr marL="7937" marR="0" lvl="0" indent="7937" algn="l" rtl="0">
              <a:lnSpc>
                <a:spcPct val="100000"/>
              </a:lnSpc>
              <a:spcBef>
                <a:spcPts val="440"/>
              </a:spcBef>
              <a:spcAft>
                <a:spcPts val="0"/>
              </a:spcAft>
              <a:buClr>
                <a:srgbClr val="000000"/>
              </a:buClr>
              <a:buSzPts val="2200"/>
              <a:buFont typeface="Arial"/>
              <a:buNone/>
            </a:pPr>
            <a:r>
              <a:rPr lang="en-US" sz="2200" b="0" i="0" u="none">
                <a:solidFill>
                  <a:srgbClr val="0000FF"/>
                </a:solidFill>
                <a:latin typeface="Courier New"/>
                <a:ea typeface="Courier New"/>
                <a:cs typeface="Courier New"/>
                <a:sym typeface="Courier New"/>
              </a:rPr>
              <a:t>default</a:t>
            </a:r>
            <a:r>
              <a:rPr lang="en-US" sz="2200" b="0" i="0" u="none">
                <a:solidFill>
                  <a:schemeClr val="dk1"/>
                </a:solidFill>
                <a:latin typeface="Arial"/>
                <a:ea typeface="Arial"/>
                <a:cs typeface="Arial"/>
                <a:sym typeface="Arial"/>
              </a:rPr>
              <a:t> methods:</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Are declared by using the keyword </a:t>
            </a:r>
            <a:r>
              <a:rPr lang="en-US" sz="2200" b="0" i="0" u="none" strike="noStrike" cap="none">
                <a:solidFill>
                  <a:srgbClr val="0000FF"/>
                </a:solidFill>
                <a:latin typeface="Courier New"/>
                <a:ea typeface="Courier New"/>
                <a:cs typeface="Courier New"/>
                <a:sym typeface="Courier New"/>
              </a:rPr>
              <a:t>default</a:t>
            </a:r>
            <a:r>
              <a:rPr lang="en-US" sz="2200" b="0" i="0" u="none" strike="noStrike" cap="none">
                <a:solidFill>
                  <a:schemeClr val="dk1"/>
                </a:solidFill>
                <a:latin typeface="Arial"/>
                <a:ea typeface="Arial"/>
                <a:cs typeface="Arial"/>
                <a:sym typeface="Arial"/>
              </a:rPr>
              <a:t> </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Are fully implemented methods within an interface</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Provide useful inheritance mechanics</a:t>
            </a:r>
            <a:endParaRPr/>
          </a:p>
        </p:txBody>
      </p:sp>
      <p:sp>
        <p:nvSpPr>
          <p:cNvPr id="1504" name="Google Shape;1504;p157"/>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161</a:t>
            </a:fld>
            <a:endParaRPr/>
          </a:p>
        </p:txBody>
      </p:sp>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Shape 1509"/>
        <p:cNvGrpSpPr/>
        <p:nvPr/>
      </p:nvGrpSpPr>
      <p:grpSpPr>
        <a:xfrm>
          <a:off x="0" y="0"/>
          <a:ext cx="0" cy="0"/>
          <a:chOff x="0" y="0"/>
          <a:chExt cx="0" cy="0"/>
        </a:xfrm>
      </p:grpSpPr>
      <p:sp>
        <p:nvSpPr>
          <p:cNvPr id="1510" name="Google Shape;1510;p158"/>
          <p:cNvSpPr txBox="1"/>
          <p:nvPr/>
        </p:nvSpPr>
        <p:spPr>
          <a:xfrm>
            <a:off x="457200" y="2133600"/>
            <a:ext cx="8229600" cy="4038600"/>
          </a:xfrm>
          <a:prstGeom prst="rect">
            <a:avLst/>
          </a:prstGeom>
          <a:solidFill>
            <a:srgbClr val="CCCCCC"/>
          </a:solidFill>
          <a:ln w="28575" cap="flat" cmpd="sng">
            <a:solidFill>
              <a:srgbClr val="000000"/>
            </a:solidFill>
            <a:prstDash val="solid"/>
            <a:miter lim="800000"/>
            <a:headEnd type="none" w="sm" len="sm"/>
            <a:tailEnd type="none" w="sm" len="sm"/>
          </a:ln>
        </p:spPr>
        <p:txBody>
          <a:bodyPr spcFirstLastPara="1" wrap="square" lIns="92075" tIns="9125" rIns="92075" bIns="9125"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1511" name="Google Shape;1511;p158"/>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rgbClr val="0000FF"/>
                </a:solidFill>
                <a:latin typeface="Courier New"/>
                <a:ea typeface="Courier New"/>
                <a:cs typeface="Courier New"/>
                <a:sym typeface="Courier New"/>
              </a:rPr>
              <a:t>default </a:t>
            </a:r>
            <a:r>
              <a:rPr lang="en-US" sz="2600" b="1" i="0" u="none" strike="noStrike" cap="none">
                <a:solidFill>
                  <a:schemeClr val="dk1"/>
                </a:solidFill>
                <a:latin typeface="Arial"/>
                <a:ea typeface="Arial"/>
                <a:cs typeface="Arial"/>
                <a:sym typeface="Arial"/>
              </a:rPr>
              <a:t>Method: Example</a:t>
            </a:r>
            <a:endParaRPr/>
          </a:p>
        </p:txBody>
      </p:sp>
      <p:sp>
        <p:nvSpPr>
          <p:cNvPr id="1512" name="Google Shape;1512;p158"/>
          <p:cNvSpPr txBox="1">
            <a:spLocks noGrp="1"/>
          </p:cNvSpPr>
          <p:nvPr>
            <p:ph type="body" idx="1"/>
          </p:nvPr>
        </p:nvSpPr>
        <p:spPr>
          <a:xfrm>
            <a:off x="615950" y="1447800"/>
            <a:ext cx="7918500" cy="46911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200"/>
              <a:buFont typeface="Arial"/>
              <a:buNone/>
            </a:pPr>
            <a:r>
              <a:rPr lang="en-US" sz="2200" b="0" i="0" u="none">
                <a:solidFill>
                  <a:schemeClr val="dk1"/>
                </a:solidFill>
                <a:latin typeface="Arial"/>
                <a:ea typeface="Arial"/>
                <a:cs typeface="Arial"/>
                <a:sym typeface="Arial"/>
              </a:rPr>
              <a:t>Here is an updated version of the item report using </a:t>
            </a:r>
            <a:r>
              <a:rPr lang="en-US" sz="2200" b="0" i="0" u="none">
                <a:solidFill>
                  <a:schemeClr val="dk1"/>
                </a:solidFill>
                <a:latin typeface="Courier New"/>
                <a:ea typeface="Courier New"/>
                <a:cs typeface="Courier New"/>
                <a:sym typeface="Courier New"/>
              </a:rPr>
              <a:t>default</a:t>
            </a:r>
            <a:r>
              <a:rPr lang="en-US" sz="2200" b="0" i="0" u="none">
                <a:solidFill>
                  <a:schemeClr val="dk1"/>
                </a:solidFill>
                <a:latin typeface="Arial"/>
                <a:ea typeface="Arial"/>
                <a:cs typeface="Arial"/>
                <a:sym typeface="Arial"/>
              </a:rPr>
              <a:t> methods.</a:t>
            </a:r>
            <a:endParaRPr/>
          </a:p>
          <a:p>
            <a:pPr marL="7937" marR="0" lvl="0" indent="7937" algn="l" rtl="0">
              <a:lnSpc>
                <a:spcPct val="100000"/>
              </a:lnSpc>
              <a:spcBef>
                <a:spcPts val="36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    </a:t>
            </a:r>
            <a:r>
              <a:rPr lang="en-US" sz="1800" b="0" i="0" u="none">
                <a:solidFill>
                  <a:schemeClr val="dk1"/>
                </a:solidFill>
                <a:latin typeface="Courier New"/>
                <a:ea typeface="Courier New"/>
                <a:cs typeface="Courier New"/>
                <a:sym typeface="Courier New"/>
              </a:rPr>
              <a:t>SalesCalcs[] itemList = new SalesCalcs[5];</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    </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    itemList[0] = new CrushedRock(12, 10, 50);</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    itemList[1] = new CrushedRock(8, 6, 10);</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    itemList[2] = new RedPaint(10, 8, 25);</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    itemList[3] = new Widget(6, 5, 10);</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    itemList[4] = new Widget(14, 12, 20);</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    </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    System.out.println("==Sales Report==");</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    for(SalesCalcs item:itemList){</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      </a:t>
            </a:r>
            <a:r>
              <a:rPr lang="en-US" sz="1800" b="1" i="0" u="none">
                <a:solidFill>
                  <a:schemeClr val="dk1"/>
                </a:solidFill>
                <a:latin typeface="Courier New"/>
                <a:ea typeface="Courier New"/>
                <a:cs typeface="Courier New"/>
                <a:sym typeface="Courier New"/>
              </a:rPr>
              <a:t>item.printItemReport()</a:t>
            </a:r>
            <a:r>
              <a:rPr lang="en-US" sz="1800" b="0" i="0" u="none">
                <a:solidFill>
                  <a:schemeClr val="dk1"/>
                </a:solidFill>
                <a:latin typeface="Courier New"/>
                <a:ea typeface="Courier New"/>
                <a:cs typeface="Courier New"/>
                <a:sym typeface="Courier New"/>
              </a:rPr>
              <a:t>;</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    }</a:t>
            </a:r>
            <a:endParaRPr/>
          </a:p>
        </p:txBody>
      </p:sp>
      <p:sp>
        <p:nvSpPr>
          <p:cNvPr id="1513" name="Google Shape;1513;p158"/>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162</a:t>
            </a:fld>
            <a:endParaRPr/>
          </a:p>
        </p:txBody>
      </p:sp>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Shape 1518"/>
        <p:cNvGrpSpPr/>
        <p:nvPr/>
      </p:nvGrpSpPr>
      <p:grpSpPr>
        <a:xfrm>
          <a:off x="0" y="0"/>
          <a:ext cx="0" cy="0"/>
          <a:chOff x="0" y="0"/>
          <a:chExt cx="0" cy="0"/>
        </a:xfrm>
      </p:grpSpPr>
      <p:sp>
        <p:nvSpPr>
          <p:cNvPr id="1519" name="Google Shape;1519;p159"/>
          <p:cNvSpPr txBox="1"/>
          <p:nvPr/>
        </p:nvSpPr>
        <p:spPr>
          <a:xfrm>
            <a:off x="457200" y="2144712"/>
            <a:ext cx="8229600" cy="3581400"/>
          </a:xfrm>
          <a:prstGeom prst="rect">
            <a:avLst/>
          </a:prstGeom>
          <a:solidFill>
            <a:srgbClr val="CCCCCC"/>
          </a:solidFill>
          <a:ln w="28575" cap="flat" cmpd="sng">
            <a:solidFill>
              <a:srgbClr val="000000"/>
            </a:solidFill>
            <a:prstDash val="solid"/>
            <a:miter lim="800000"/>
            <a:headEnd type="none" w="sm" len="sm"/>
            <a:tailEnd type="none" w="sm" len="sm"/>
          </a:ln>
        </p:spPr>
        <p:txBody>
          <a:bodyPr spcFirstLastPara="1" wrap="square" lIns="92075" tIns="9125" rIns="92075" bIns="9125"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1520" name="Google Shape;1520;p159"/>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rgbClr val="0000FF"/>
                </a:solidFill>
                <a:latin typeface="Courier New"/>
                <a:ea typeface="Courier New"/>
                <a:cs typeface="Courier New"/>
                <a:sym typeface="Courier New"/>
              </a:rPr>
              <a:t>static</a:t>
            </a:r>
            <a:r>
              <a:rPr lang="en-US" sz="2600" b="1" i="0" u="none" strike="noStrike" cap="none">
                <a:solidFill>
                  <a:schemeClr val="dk1"/>
                </a:solidFill>
                <a:latin typeface="Arial"/>
                <a:ea typeface="Arial"/>
                <a:cs typeface="Arial"/>
                <a:sym typeface="Arial"/>
              </a:rPr>
              <a:t> Methods in Interfaces</a:t>
            </a:r>
            <a:endParaRPr/>
          </a:p>
        </p:txBody>
      </p:sp>
      <p:sp>
        <p:nvSpPr>
          <p:cNvPr id="1521" name="Google Shape;1521;p159"/>
          <p:cNvSpPr txBox="1">
            <a:spLocks noGrp="1"/>
          </p:cNvSpPr>
          <p:nvPr>
            <p:ph type="body" idx="1"/>
          </p:nvPr>
        </p:nvSpPr>
        <p:spPr>
          <a:xfrm>
            <a:off x="615950" y="1447800"/>
            <a:ext cx="7918500" cy="41988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200"/>
              <a:buFont typeface="Arial"/>
              <a:buNone/>
            </a:pPr>
            <a:r>
              <a:rPr lang="en-US" sz="2200" b="0" i="0" u="none">
                <a:solidFill>
                  <a:schemeClr val="dk1"/>
                </a:solidFill>
                <a:latin typeface="Arial"/>
                <a:ea typeface="Arial"/>
                <a:cs typeface="Arial"/>
                <a:sym typeface="Arial"/>
              </a:rPr>
              <a:t>Java 8 allows </a:t>
            </a:r>
            <a:r>
              <a:rPr lang="en-US" sz="2200" b="0" i="0" u="none">
                <a:solidFill>
                  <a:srgbClr val="0000FF"/>
                </a:solidFill>
                <a:latin typeface="Courier New"/>
                <a:ea typeface="Courier New"/>
                <a:cs typeface="Courier New"/>
                <a:sym typeface="Courier New"/>
              </a:rPr>
              <a:t>static</a:t>
            </a:r>
            <a:r>
              <a:rPr lang="en-US" sz="2200" b="0" i="0" u="none">
                <a:solidFill>
                  <a:schemeClr val="dk1"/>
                </a:solidFill>
                <a:latin typeface="Arial"/>
                <a:ea typeface="Arial"/>
                <a:cs typeface="Arial"/>
                <a:sym typeface="Arial"/>
              </a:rPr>
              <a:t> methods in an interface. So it is possible to create helper methods like the following.</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public interface SalesCalcs {</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 // A number of lines omitted  </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  public static void printItemArray(SalesCalcs[] items){</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    System.out.println(reportTitle);</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      for(SalesCalcs item:items){</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        System.out.println("--" + item.getName() + " Report--");</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        System.out.println("Sales Price: " + item.calcSalesPrice());</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        System.out.println("Cost: " + item.calcCost());</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        System.out.println("Profit: " + item.calcProfit());</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      }</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a:t>
            </a:r>
            <a:endParaRPr/>
          </a:p>
        </p:txBody>
      </p:sp>
      <p:sp>
        <p:nvSpPr>
          <p:cNvPr id="1522" name="Google Shape;1522;p159"/>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163</a:t>
            </a:fld>
            <a:endParaRPr/>
          </a:p>
        </p:txBody>
      </p:sp>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Shape 1527"/>
        <p:cNvGrpSpPr/>
        <p:nvPr/>
      </p:nvGrpSpPr>
      <p:grpSpPr>
        <a:xfrm>
          <a:off x="0" y="0"/>
          <a:ext cx="0" cy="0"/>
          <a:chOff x="0" y="0"/>
          <a:chExt cx="0" cy="0"/>
        </a:xfrm>
      </p:grpSpPr>
      <p:sp>
        <p:nvSpPr>
          <p:cNvPr id="1528" name="Google Shape;1528;p160"/>
          <p:cNvSpPr txBox="1"/>
          <p:nvPr/>
        </p:nvSpPr>
        <p:spPr>
          <a:xfrm>
            <a:off x="609600" y="2057400"/>
            <a:ext cx="7924800" cy="1524000"/>
          </a:xfrm>
          <a:prstGeom prst="rect">
            <a:avLst/>
          </a:prstGeom>
          <a:solidFill>
            <a:srgbClr val="DDDDDD"/>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1529" name="Google Shape;1529;p160"/>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Constant Fields</a:t>
            </a:r>
            <a:endParaRPr/>
          </a:p>
        </p:txBody>
      </p:sp>
      <p:sp>
        <p:nvSpPr>
          <p:cNvPr id="1530" name="Google Shape;1530;p160"/>
          <p:cNvSpPr txBox="1">
            <a:spLocks noGrp="1"/>
          </p:cNvSpPr>
          <p:nvPr>
            <p:ph type="body" idx="1"/>
          </p:nvPr>
        </p:nvSpPr>
        <p:spPr>
          <a:xfrm>
            <a:off x="609600" y="1447800"/>
            <a:ext cx="7918500" cy="19701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200"/>
              <a:buFont typeface="Arial"/>
              <a:buNone/>
            </a:pPr>
            <a:r>
              <a:rPr lang="en-US" sz="2200" b="0" i="0" u="none">
                <a:solidFill>
                  <a:schemeClr val="dk1"/>
                </a:solidFill>
                <a:latin typeface="Arial"/>
                <a:ea typeface="Arial"/>
                <a:cs typeface="Arial"/>
                <a:sym typeface="Arial"/>
              </a:rPr>
              <a:t>Interfaces can have constant fields.</a:t>
            </a:r>
            <a:endParaRPr/>
          </a:p>
          <a:p>
            <a:pPr marL="574675" marR="0" lvl="1" indent="-460375" algn="l" rtl="0">
              <a:lnSpc>
                <a:spcPct val="100000"/>
              </a:lnSpc>
              <a:spcBef>
                <a:spcPts val="360"/>
              </a:spcBef>
              <a:spcAft>
                <a:spcPts val="0"/>
              </a:spcAft>
              <a:buClr>
                <a:srgbClr val="FF0000"/>
              </a:buClr>
              <a:buSzPts val="1800"/>
              <a:buFont typeface="Arial"/>
              <a:buNone/>
            </a:pPr>
            <a:endParaRPr sz="1800" b="0" i="0" u="none" strike="noStrike" cap="none">
              <a:solidFill>
                <a:schemeClr val="dk1"/>
              </a:solidFill>
              <a:latin typeface="Courier New"/>
              <a:ea typeface="Courier New"/>
              <a:cs typeface="Courier New"/>
              <a:sym typeface="Courier New"/>
            </a:endParaRPr>
          </a:p>
          <a:p>
            <a:pPr marL="574675" marR="0" lvl="1" indent="-460375" algn="l" rtl="0">
              <a:lnSpc>
                <a:spcPct val="100000"/>
              </a:lnSpc>
              <a:spcBef>
                <a:spcPts val="360"/>
              </a:spcBef>
              <a:spcAft>
                <a:spcPts val="0"/>
              </a:spcAft>
              <a:buClr>
                <a:srgbClr val="FF0000"/>
              </a:buClr>
              <a:buSzPts val="1800"/>
              <a:buFont typeface="Arial"/>
              <a:buNone/>
            </a:pPr>
            <a:r>
              <a:rPr lang="en-US" sz="1800" b="0" i="0" u="none" strike="noStrike" cap="none">
                <a:solidFill>
                  <a:schemeClr val="dk1"/>
                </a:solidFill>
                <a:latin typeface="Courier New"/>
                <a:ea typeface="Courier New"/>
                <a:cs typeface="Courier New"/>
                <a:sym typeface="Courier New"/>
              </a:rPr>
              <a:t>public interface SalesCalcs {</a:t>
            </a:r>
            <a:endParaRPr/>
          </a:p>
          <a:p>
            <a:pPr marL="574675" marR="0" lvl="1" indent="-460375" algn="l" rtl="0">
              <a:lnSpc>
                <a:spcPct val="100000"/>
              </a:lnSpc>
              <a:spcBef>
                <a:spcPts val="360"/>
              </a:spcBef>
              <a:spcAft>
                <a:spcPts val="0"/>
              </a:spcAft>
              <a:buClr>
                <a:srgbClr val="FF0000"/>
              </a:buClr>
              <a:buSzPts val="1800"/>
              <a:buFont typeface="Arial"/>
              <a:buNone/>
            </a:pPr>
            <a:r>
              <a:rPr lang="en-US" sz="1800" b="0" i="0" u="none" strike="noStrike" cap="none">
                <a:solidFill>
                  <a:schemeClr val="dk1"/>
                </a:solidFill>
                <a:latin typeface="Courier New"/>
                <a:ea typeface="Courier New"/>
                <a:cs typeface="Courier New"/>
                <a:sym typeface="Courier New"/>
              </a:rPr>
              <a:t>  public static final String reportTitle="\n==Static List Report==";</a:t>
            </a:r>
            <a:endParaRPr/>
          </a:p>
          <a:p>
            <a:pPr marL="574675" marR="0" lvl="1" indent="-460375" algn="l" rtl="0">
              <a:lnSpc>
                <a:spcPct val="100000"/>
              </a:lnSpc>
              <a:spcBef>
                <a:spcPts val="360"/>
              </a:spcBef>
              <a:spcAft>
                <a:spcPts val="0"/>
              </a:spcAft>
              <a:buClr>
                <a:srgbClr val="FF0000"/>
              </a:buClr>
              <a:buSzPts val="1800"/>
              <a:buFont typeface="Arial"/>
              <a:buNone/>
            </a:pPr>
            <a:r>
              <a:rPr lang="en-US" sz="1800" b="0" i="0" u="none" strike="noStrike" cap="none">
                <a:solidFill>
                  <a:schemeClr val="dk1"/>
                </a:solidFill>
                <a:latin typeface="Courier New"/>
                <a:ea typeface="Courier New"/>
                <a:cs typeface="Courier New"/>
                <a:sym typeface="Courier New"/>
              </a:rPr>
              <a:t>... // A number of lines omitted</a:t>
            </a:r>
            <a:endParaRPr/>
          </a:p>
        </p:txBody>
      </p:sp>
      <p:sp>
        <p:nvSpPr>
          <p:cNvPr id="1531" name="Google Shape;1531;p160"/>
          <p:cNvSpPr txBox="1"/>
          <p:nvPr/>
        </p:nvSpPr>
        <p:spPr>
          <a:xfrm>
            <a:off x="990600" y="2438400"/>
            <a:ext cx="6934200" cy="609600"/>
          </a:xfrm>
          <a:prstGeom prst="rect">
            <a:avLst/>
          </a:prstGeom>
          <a:noFill/>
          <a:ln w="28575"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1532" name="Google Shape;1532;p160"/>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164</a:t>
            </a:fld>
            <a:endParaRPr/>
          </a:p>
        </p:txBody>
      </p:sp>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Shape 1537"/>
        <p:cNvGrpSpPr/>
        <p:nvPr/>
      </p:nvGrpSpPr>
      <p:grpSpPr>
        <a:xfrm>
          <a:off x="0" y="0"/>
          <a:ext cx="0" cy="0"/>
          <a:chOff x="0" y="0"/>
          <a:chExt cx="0" cy="0"/>
        </a:xfrm>
      </p:grpSpPr>
      <p:sp>
        <p:nvSpPr>
          <p:cNvPr id="1538" name="Google Shape;1538;p161"/>
          <p:cNvSpPr txBox="1"/>
          <p:nvPr/>
        </p:nvSpPr>
        <p:spPr>
          <a:xfrm>
            <a:off x="609600" y="1828800"/>
            <a:ext cx="7924800" cy="990600"/>
          </a:xfrm>
          <a:prstGeom prst="rect">
            <a:avLst/>
          </a:prstGeom>
          <a:solidFill>
            <a:srgbClr val="DDDDDD"/>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1539" name="Google Shape;1539;p161"/>
          <p:cNvSpPr txBox="1">
            <a:spLocks noGrp="1"/>
          </p:cNvSpPr>
          <p:nvPr>
            <p:ph type="body" idx="1"/>
          </p:nvPr>
        </p:nvSpPr>
        <p:spPr>
          <a:xfrm>
            <a:off x="609600" y="1234440"/>
            <a:ext cx="8191500" cy="3238500"/>
          </a:xfrm>
          <a:prstGeom prst="rect">
            <a:avLst/>
          </a:prstGeom>
          <a:noFill/>
          <a:ln>
            <a:noFill/>
          </a:ln>
        </p:spPr>
        <p:txBody>
          <a:bodyPr spcFirstLastPara="1" wrap="square" lIns="12700" tIns="12700" rIns="12700" bIns="12700" anchor="t" anchorCtr="0">
            <a:noAutofit/>
          </a:bodyPr>
          <a:lstStyle/>
          <a:p>
            <a:pPr marL="574675" marR="0" lvl="1" indent="-460375" algn="l" rtl="0">
              <a:lnSpc>
                <a:spcPct val="100000"/>
              </a:lnSpc>
              <a:spcBef>
                <a:spcPts val="0"/>
              </a:spcBef>
              <a:spcAft>
                <a:spcPts val="0"/>
              </a:spcAft>
              <a:buClr>
                <a:srgbClr val="FF0000"/>
              </a:buClr>
              <a:buSzPts val="2200"/>
              <a:buFont typeface="Arial"/>
              <a:buChar char="•"/>
            </a:pPr>
            <a:r>
              <a:rPr lang="en-US" sz="2200" b="0" i="0" u="none" strike="noStrike" cap="none" dirty="0">
                <a:solidFill>
                  <a:schemeClr val="dk1"/>
                </a:solidFill>
                <a:latin typeface="Arial"/>
                <a:ea typeface="Arial"/>
                <a:cs typeface="Arial"/>
                <a:sym typeface="Arial"/>
              </a:rPr>
              <a:t>Interfaces can extend interfaces</a:t>
            </a:r>
            <a:r>
              <a:rPr lang="en-US" sz="2200" b="0" i="0" u="none" strike="noStrike" cap="none" dirty="0" smtClean="0">
                <a:solidFill>
                  <a:schemeClr val="dk1"/>
                </a:solidFill>
                <a:latin typeface="Arial"/>
                <a:ea typeface="Arial"/>
                <a:cs typeface="Arial"/>
                <a:sym typeface="Arial"/>
              </a:rPr>
              <a:t>:</a:t>
            </a:r>
          </a:p>
          <a:p>
            <a:pPr marL="574675" marR="0" lvl="1" indent="-460375" algn="l" rtl="0">
              <a:lnSpc>
                <a:spcPct val="100000"/>
              </a:lnSpc>
              <a:spcBef>
                <a:spcPts val="0"/>
              </a:spcBef>
              <a:spcAft>
                <a:spcPts val="0"/>
              </a:spcAft>
              <a:buClr>
                <a:srgbClr val="FF0000"/>
              </a:buClr>
              <a:buSzPts val="2200"/>
              <a:buFont typeface="Arial"/>
              <a:buChar char="•"/>
            </a:pPr>
            <a:endParaRPr sz="1800" b="0" i="0" u="none" strike="noStrike" cap="none" dirty="0">
              <a:solidFill>
                <a:schemeClr val="dk1"/>
              </a:solidFill>
              <a:latin typeface="Courier New"/>
              <a:ea typeface="Courier New"/>
              <a:cs typeface="Courier New"/>
              <a:sym typeface="Courier New"/>
            </a:endParaRPr>
          </a:p>
          <a:p>
            <a:pPr marL="7937" marR="0" lvl="0" indent="107950" algn="l" rtl="0">
              <a:lnSpc>
                <a:spcPct val="100000"/>
              </a:lnSpc>
              <a:spcBef>
                <a:spcPts val="360"/>
              </a:spcBef>
              <a:spcAft>
                <a:spcPts val="0"/>
              </a:spcAft>
              <a:buClr>
                <a:srgbClr val="000000"/>
              </a:buClr>
              <a:buSzPts val="1800"/>
              <a:buFont typeface="Arial"/>
              <a:buNone/>
            </a:pPr>
            <a:r>
              <a:rPr lang="en-US" sz="1800" b="0" i="0" u="none" dirty="0">
                <a:solidFill>
                  <a:schemeClr val="dk1"/>
                </a:solidFill>
                <a:latin typeface="Courier New"/>
                <a:ea typeface="Courier New"/>
                <a:cs typeface="Courier New"/>
                <a:sym typeface="Courier New"/>
              </a:rPr>
              <a:t>public interface </a:t>
            </a:r>
            <a:r>
              <a:rPr lang="en-US" sz="1800" b="0" i="0" u="none" dirty="0" err="1">
                <a:solidFill>
                  <a:schemeClr val="dk1"/>
                </a:solidFill>
                <a:latin typeface="Courier New"/>
                <a:ea typeface="Courier New"/>
                <a:cs typeface="Courier New"/>
                <a:sym typeface="Courier New"/>
              </a:rPr>
              <a:t>WidgetSalesCalcs</a:t>
            </a:r>
            <a:r>
              <a:rPr lang="en-US" sz="1800" b="0" i="0" u="none" dirty="0">
                <a:solidFill>
                  <a:schemeClr val="dk1"/>
                </a:solidFill>
                <a:latin typeface="Courier New"/>
                <a:ea typeface="Courier New"/>
                <a:cs typeface="Courier New"/>
                <a:sym typeface="Courier New"/>
              </a:rPr>
              <a:t> extends </a:t>
            </a:r>
            <a:r>
              <a:rPr lang="en-US" sz="1800" b="0" i="0" u="none" dirty="0" err="1">
                <a:solidFill>
                  <a:schemeClr val="dk1"/>
                </a:solidFill>
                <a:latin typeface="Courier New"/>
                <a:ea typeface="Courier New"/>
                <a:cs typeface="Courier New"/>
                <a:sym typeface="Courier New"/>
              </a:rPr>
              <a:t>SalesCalcs</a:t>
            </a:r>
            <a:r>
              <a:rPr lang="en-US" sz="1800" b="0" i="0" u="none" dirty="0">
                <a:solidFill>
                  <a:schemeClr val="dk1"/>
                </a:solidFill>
                <a:latin typeface="Courier New"/>
                <a:ea typeface="Courier New"/>
                <a:cs typeface="Courier New"/>
                <a:sym typeface="Courier New"/>
              </a:rPr>
              <a:t>{</a:t>
            </a:r>
            <a:endParaRPr dirty="0"/>
          </a:p>
          <a:p>
            <a:pPr marL="7937" indent="107950">
              <a:lnSpc>
                <a:spcPct val="100000"/>
              </a:lnSpc>
              <a:spcBef>
                <a:spcPts val="360"/>
              </a:spcBef>
              <a:buClr>
                <a:srgbClr val="000000"/>
              </a:buClr>
            </a:pPr>
            <a:r>
              <a:rPr lang="en-US" sz="1800" b="0" i="0" u="none" dirty="0">
                <a:solidFill>
                  <a:schemeClr val="dk1"/>
                </a:solidFill>
                <a:latin typeface="Courier New"/>
                <a:ea typeface="Courier New"/>
                <a:cs typeface="Courier New"/>
                <a:sym typeface="Courier New"/>
              </a:rPr>
              <a:t>  </a:t>
            </a:r>
            <a:r>
              <a:rPr lang="en-US" sz="1800" dirty="0">
                <a:latin typeface="Courier New"/>
                <a:ea typeface="Courier New"/>
                <a:cs typeface="Courier New"/>
                <a:sym typeface="Courier New"/>
              </a:rPr>
              <a:t>public String </a:t>
            </a:r>
            <a:r>
              <a:rPr lang="en-US" sz="1800" dirty="0" err="1">
                <a:latin typeface="Courier New"/>
                <a:ea typeface="Courier New"/>
                <a:cs typeface="Courier New"/>
                <a:sym typeface="Courier New"/>
              </a:rPr>
              <a:t>getWidgetType</a:t>
            </a:r>
            <a:r>
              <a:rPr lang="en-US" sz="1800" dirty="0">
                <a:latin typeface="Courier New"/>
                <a:ea typeface="Courier New"/>
                <a:cs typeface="Courier New"/>
                <a:sym typeface="Courier New"/>
              </a:rPr>
              <a:t>(); }</a:t>
            </a:r>
            <a:endParaRPr lang="en-US" sz="1800" dirty="0">
              <a:latin typeface="Courier New"/>
              <a:ea typeface="Courier New"/>
              <a:cs typeface="Courier New"/>
            </a:endParaRPr>
          </a:p>
          <a:p>
            <a:pPr marL="7937" marR="0" lvl="0" indent="107950" algn="l" rtl="0">
              <a:lnSpc>
                <a:spcPct val="100000"/>
              </a:lnSpc>
              <a:spcBef>
                <a:spcPts val="360"/>
              </a:spcBef>
              <a:spcAft>
                <a:spcPts val="0"/>
              </a:spcAft>
              <a:buClr>
                <a:srgbClr val="000000"/>
              </a:buClr>
              <a:buSzPts val="1800"/>
              <a:buFont typeface="Arial"/>
              <a:buNone/>
            </a:pPr>
            <a:endParaRPr sz="1800" dirty="0">
              <a:latin typeface="Courier New"/>
              <a:ea typeface="Courier New"/>
              <a:cs typeface="Courier New"/>
            </a:endParaRPr>
          </a:p>
          <a:p>
            <a:pPr marL="574675" marR="0" lvl="1" indent="-460375" algn="l" rtl="0">
              <a:lnSpc>
                <a:spcPct val="100000"/>
              </a:lnSpc>
              <a:spcBef>
                <a:spcPts val="600"/>
              </a:spcBef>
              <a:spcAft>
                <a:spcPts val="0"/>
              </a:spcAft>
              <a:buClr>
                <a:srgbClr val="FF0000"/>
              </a:buClr>
              <a:buSzPts val="2200"/>
              <a:buFont typeface="Arial"/>
              <a:buChar char="•"/>
            </a:pPr>
            <a:endParaRPr lang="en-US" sz="2200" b="0" i="0" u="none" strike="noStrike" cap="none" dirty="0" smtClean="0">
              <a:solidFill>
                <a:schemeClr val="dk1"/>
              </a:solidFill>
              <a:latin typeface="Arial"/>
              <a:ea typeface="Arial"/>
              <a:cs typeface="Arial"/>
              <a:sym typeface="Arial"/>
            </a:endParaRPr>
          </a:p>
          <a:p>
            <a:pPr marL="574675" marR="0" lvl="1" indent="-460375" algn="l" rtl="0">
              <a:lnSpc>
                <a:spcPct val="100000"/>
              </a:lnSpc>
              <a:spcBef>
                <a:spcPts val="600"/>
              </a:spcBef>
              <a:spcAft>
                <a:spcPts val="0"/>
              </a:spcAft>
              <a:buClr>
                <a:srgbClr val="FF0000"/>
              </a:buClr>
              <a:buSzPts val="2200"/>
              <a:buFont typeface="Arial"/>
              <a:buChar char="•"/>
            </a:pPr>
            <a:r>
              <a:rPr lang="en-US" sz="2200" b="0" i="0" u="none" strike="noStrike" cap="none" dirty="0" smtClean="0">
                <a:solidFill>
                  <a:schemeClr val="dk1"/>
                </a:solidFill>
                <a:latin typeface="Arial"/>
                <a:ea typeface="Arial"/>
                <a:cs typeface="Arial"/>
                <a:sym typeface="Arial"/>
              </a:rPr>
              <a:t>So </a:t>
            </a:r>
            <a:r>
              <a:rPr lang="en-US" sz="2200" b="0" i="0" u="none" strike="noStrike" cap="none" dirty="0">
                <a:solidFill>
                  <a:schemeClr val="dk1"/>
                </a:solidFill>
                <a:latin typeface="Arial"/>
                <a:ea typeface="Arial"/>
                <a:cs typeface="Arial"/>
                <a:sym typeface="Arial"/>
              </a:rPr>
              <a:t>now any class implementing </a:t>
            </a:r>
            <a:r>
              <a:rPr lang="en-US" sz="2200" b="0" i="0" u="none" strike="noStrike" cap="none" dirty="0" err="1">
                <a:solidFill>
                  <a:schemeClr val="dk1"/>
                </a:solidFill>
                <a:latin typeface="Courier New"/>
                <a:ea typeface="Courier New"/>
                <a:cs typeface="Courier New"/>
                <a:sym typeface="Courier New"/>
              </a:rPr>
              <a:t>WidgetSalesCalc</a:t>
            </a:r>
            <a:r>
              <a:rPr lang="en-US" sz="2200" b="0" i="0" u="none" strike="noStrike" cap="none" dirty="0">
                <a:solidFill>
                  <a:schemeClr val="dk1"/>
                </a:solidFill>
                <a:latin typeface="Arial"/>
                <a:ea typeface="Arial"/>
                <a:cs typeface="Arial"/>
                <a:sym typeface="Arial"/>
              </a:rPr>
              <a:t> must implement all the methods of </a:t>
            </a:r>
            <a:r>
              <a:rPr lang="en-US" sz="2200" b="0" i="0" u="none" strike="noStrike" cap="none" dirty="0" err="1">
                <a:solidFill>
                  <a:schemeClr val="dk1"/>
                </a:solidFill>
                <a:latin typeface="Courier New"/>
                <a:ea typeface="Courier New"/>
                <a:cs typeface="Courier New"/>
                <a:sym typeface="Courier New"/>
              </a:rPr>
              <a:t>SalesCalcs</a:t>
            </a:r>
            <a:r>
              <a:rPr lang="en-US" sz="2200" b="0" i="0" u="none" strike="noStrike" cap="none" dirty="0">
                <a:solidFill>
                  <a:schemeClr val="dk1"/>
                </a:solidFill>
                <a:latin typeface="Arial"/>
                <a:ea typeface="Arial"/>
                <a:cs typeface="Arial"/>
                <a:sym typeface="Arial"/>
              </a:rPr>
              <a:t> in addition to the </a:t>
            </a:r>
            <a:r>
              <a:rPr lang="en-US" dirty="0"/>
              <a:t>new method specified </a:t>
            </a:r>
            <a:r>
              <a:rPr lang="en-US" sz="2200" b="0" i="0" u="none" strike="noStrike" cap="none" dirty="0">
                <a:solidFill>
                  <a:schemeClr val="dk1"/>
                </a:solidFill>
                <a:latin typeface="Arial"/>
                <a:ea typeface="Arial"/>
                <a:cs typeface="Arial"/>
                <a:sym typeface="Arial"/>
              </a:rPr>
              <a:t>here.</a:t>
            </a:r>
            <a:endParaRPr dirty="0"/>
          </a:p>
        </p:txBody>
      </p:sp>
      <p:sp>
        <p:nvSpPr>
          <p:cNvPr id="1540" name="Google Shape;1540;p161"/>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dirty="0">
                <a:solidFill>
                  <a:schemeClr val="dk1"/>
                </a:solidFill>
                <a:latin typeface="Arial"/>
                <a:ea typeface="Arial"/>
                <a:cs typeface="Arial"/>
                <a:sym typeface="Arial"/>
              </a:rPr>
              <a:t>Extending Interfaces</a:t>
            </a:r>
            <a:endParaRPr dirty="0"/>
          </a:p>
        </p:txBody>
      </p:sp>
      <p:sp>
        <p:nvSpPr>
          <p:cNvPr id="1541" name="Google Shape;1541;p161"/>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165</a:t>
            </a:fld>
            <a:endParaRPr/>
          </a:p>
        </p:txBody>
      </p:sp>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Shape 1546"/>
        <p:cNvGrpSpPr/>
        <p:nvPr/>
      </p:nvGrpSpPr>
      <p:grpSpPr>
        <a:xfrm>
          <a:off x="0" y="0"/>
          <a:ext cx="0" cy="0"/>
          <a:chOff x="0" y="0"/>
          <a:chExt cx="0" cy="0"/>
        </a:xfrm>
      </p:grpSpPr>
      <p:sp>
        <p:nvSpPr>
          <p:cNvPr id="1547" name="Google Shape;1547;p162"/>
          <p:cNvSpPr txBox="1"/>
          <p:nvPr/>
        </p:nvSpPr>
        <p:spPr>
          <a:xfrm>
            <a:off x="609600" y="2133600"/>
            <a:ext cx="7924800" cy="4038600"/>
          </a:xfrm>
          <a:prstGeom prst="rect">
            <a:avLst/>
          </a:prstGeom>
          <a:solidFill>
            <a:srgbClr val="DDDDDD"/>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1548" name="Google Shape;1548;p162"/>
          <p:cNvSpPr txBox="1">
            <a:spLocks noGrp="1"/>
          </p:cNvSpPr>
          <p:nvPr>
            <p:ph type="body" idx="1"/>
          </p:nvPr>
        </p:nvSpPr>
        <p:spPr>
          <a:xfrm>
            <a:off x="609600" y="1402080"/>
            <a:ext cx="7918500" cy="5234940"/>
          </a:xfrm>
          <a:prstGeom prst="rect">
            <a:avLst/>
          </a:prstGeom>
          <a:noFill/>
          <a:ln>
            <a:noFill/>
          </a:ln>
        </p:spPr>
        <p:txBody>
          <a:bodyPr spcFirstLastPara="1" wrap="square" lIns="12700" tIns="12700" rIns="12700" bIns="12700" anchor="t" anchorCtr="0">
            <a:noAutofit/>
          </a:bodyPr>
          <a:lstStyle/>
          <a:p>
            <a:pPr marL="574675" marR="0" lvl="1" indent="-460375" algn="l" rtl="0">
              <a:lnSpc>
                <a:spcPct val="100000"/>
              </a:lnSpc>
              <a:spcBef>
                <a:spcPts val="0"/>
              </a:spcBef>
              <a:spcAft>
                <a:spcPts val="0"/>
              </a:spcAft>
              <a:buClr>
                <a:srgbClr val="FF0000"/>
              </a:buClr>
              <a:buSzPts val="2200"/>
              <a:buFont typeface="Arial"/>
              <a:buChar char="•"/>
            </a:pPr>
            <a:r>
              <a:rPr lang="en-US" sz="1800" b="0" i="0" u="none" strike="noStrike" cap="none" dirty="0">
                <a:solidFill>
                  <a:schemeClr val="dk1"/>
                </a:solidFill>
                <a:latin typeface="Arial"/>
                <a:ea typeface="Arial"/>
                <a:cs typeface="Arial"/>
                <a:sym typeface="Arial"/>
              </a:rPr>
              <a:t>Classes can extend a parent class and implement an interface</a:t>
            </a:r>
            <a:r>
              <a:rPr lang="en-US" sz="1800" b="0" i="0" u="none" strike="noStrike" cap="none" dirty="0" smtClean="0">
                <a:solidFill>
                  <a:schemeClr val="dk1"/>
                </a:solidFill>
                <a:latin typeface="Arial"/>
                <a:ea typeface="Arial"/>
                <a:cs typeface="Arial"/>
                <a:sym typeface="Arial"/>
              </a:rPr>
              <a:t>:</a:t>
            </a:r>
          </a:p>
          <a:p>
            <a:pPr marL="114300" marR="0" lvl="1" indent="0" algn="l" rtl="0">
              <a:lnSpc>
                <a:spcPct val="100000"/>
              </a:lnSpc>
              <a:spcBef>
                <a:spcPts val="0"/>
              </a:spcBef>
              <a:spcAft>
                <a:spcPts val="0"/>
              </a:spcAft>
              <a:buClr>
                <a:srgbClr val="FF0000"/>
              </a:buClr>
              <a:buSzPts val="2200"/>
              <a:buNone/>
            </a:pPr>
            <a:endParaRPr dirty="0"/>
          </a:p>
          <a:p>
            <a:pPr marL="115887" marR="0" lvl="0" indent="0" algn="l" rtl="0">
              <a:lnSpc>
                <a:spcPct val="100000"/>
              </a:lnSpc>
              <a:spcBef>
                <a:spcPts val="320"/>
              </a:spcBef>
              <a:spcAft>
                <a:spcPts val="0"/>
              </a:spcAft>
              <a:buClr>
                <a:srgbClr val="000000"/>
              </a:buClr>
              <a:buSzPts val="1600"/>
              <a:buFont typeface="Arial"/>
              <a:buNone/>
            </a:pPr>
            <a:endParaRPr lang="en-US" sz="1600" b="0" i="0" u="none" dirty="0" smtClean="0">
              <a:solidFill>
                <a:schemeClr val="dk1"/>
              </a:solidFill>
              <a:latin typeface="Courier New"/>
              <a:ea typeface="Courier New"/>
              <a:cs typeface="Courier New"/>
              <a:sym typeface="Courier New"/>
            </a:endParaRPr>
          </a:p>
          <a:p>
            <a:pPr marL="115887" marR="0" lvl="0" indent="0" algn="l" rtl="0">
              <a:lnSpc>
                <a:spcPct val="100000"/>
              </a:lnSpc>
              <a:spcBef>
                <a:spcPts val="320"/>
              </a:spcBef>
              <a:spcAft>
                <a:spcPts val="0"/>
              </a:spcAft>
              <a:buClr>
                <a:srgbClr val="000000"/>
              </a:buClr>
              <a:buSzPts val="1600"/>
              <a:buFont typeface="Arial"/>
              <a:buNone/>
            </a:pPr>
            <a:r>
              <a:rPr lang="en-US" sz="1600" b="0" i="0" u="none" dirty="0" smtClean="0">
                <a:solidFill>
                  <a:schemeClr val="dk1"/>
                </a:solidFill>
                <a:latin typeface="Courier New"/>
                <a:ea typeface="Courier New"/>
                <a:cs typeface="Courier New"/>
                <a:sym typeface="Courier New"/>
              </a:rPr>
              <a:t>public </a:t>
            </a:r>
            <a:r>
              <a:rPr lang="en-US" sz="1600" b="0" i="0" u="none" dirty="0">
                <a:solidFill>
                  <a:schemeClr val="dk1"/>
                </a:solidFill>
                <a:latin typeface="Courier New"/>
                <a:ea typeface="Courier New"/>
                <a:cs typeface="Courier New"/>
                <a:sym typeface="Courier New"/>
              </a:rPr>
              <a:t>class </a:t>
            </a:r>
            <a:r>
              <a:rPr lang="en-US" sz="1600" b="0" i="0" u="none" dirty="0" err="1">
                <a:solidFill>
                  <a:schemeClr val="dk1"/>
                </a:solidFill>
                <a:latin typeface="Courier New"/>
                <a:ea typeface="Courier New"/>
                <a:cs typeface="Courier New"/>
                <a:sym typeface="Courier New"/>
              </a:rPr>
              <a:t>WidgetPro</a:t>
            </a:r>
            <a:r>
              <a:rPr lang="en-US" sz="1600" b="1" i="0" u="none" dirty="0">
                <a:solidFill>
                  <a:schemeClr val="dk1"/>
                </a:solidFill>
                <a:latin typeface="Courier New"/>
                <a:ea typeface="Courier New"/>
                <a:cs typeface="Courier New"/>
                <a:sym typeface="Courier New"/>
              </a:rPr>
              <a:t> extends Widget implements </a:t>
            </a:r>
            <a:r>
              <a:rPr lang="en-US" sz="1600" b="1" i="0" u="none" dirty="0" err="1">
                <a:solidFill>
                  <a:schemeClr val="dk1"/>
                </a:solidFill>
                <a:latin typeface="Courier New"/>
                <a:ea typeface="Courier New"/>
                <a:cs typeface="Courier New"/>
                <a:sym typeface="Courier New"/>
              </a:rPr>
              <a:t>WidgetSalesCalcs</a:t>
            </a:r>
            <a:r>
              <a:rPr lang="en-US" sz="1600" b="0" i="0" u="none" dirty="0">
                <a:solidFill>
                  <a:schemeClr val="dk1"/>
                </a:solidFill>
                <a:latin typeface="Courier New"/>
                <a:ea typeface="Courier New"/>
                <a:cs typeface="Courier New"/>
                <a:sym typeface="Courier New"/>
              </a:rPr>
              <a:t>{</a:t>
            </a:r>
            <a:endParaRPr dirty="0"/>
          </a:p>
          <a:p>
            <a:pPr marL="115887" marR="0" lvl="0" indent="0" algn="l" rtl="0">
              <a:lnSpc>
                <a:spcPct val="100000"/>
              </a:lnSpc>
              <a:spcBef>
                <a:spcPts val="320"/>
              </a:spcBef>
              <a:spcAft>
                <a:spcPts val="0"/>
              </a:spcAft>
              <a:buClr>
                <a:srgbClr val="000000"/>
              </a:buClr>
              <a:buSzPts val="1600"/>
              <a:buFont typeface="Arial"/>
              <a:buNone/>
            </a:pPr>
            <a:r>
              <a:rPr lang="en-US" sz="1600" b="0" i="0" u="none" dirty="0">
                <a:solidFill>
                  <a:schemeClr val="dk1"/>
                </a:solidFill>
                <a:latin typeface="Courier New"/>
                <a:ea typeface="Courier New"/>
                <a:cs typeface="Courier New"/>
                <a:sym typeface="Courier New"/>
              </a:rPr>
              <a:t>  private String type;</a:t>
            </a:r>
            <a:endParaRPr dirty="0"/>
          </a:p>
          <a:p>
            <a:pPr marL="115887" marR="0" lvl="0" indent="0" algn="l" rtl="0">
              <a:lnSpc>
                <a:spcPct val="100000"/>
              </a:lnSpc>
              <a:spcBef>
                <a:spcPts val="320"/>
              </a:spcBef>
              <a:spcAft>
                <a:spcPts val="0"/>
              </a:spcAft>
              <a:buClr>
                <a:srgbClr val="000000"/>
              </a:buClr>
              <a:buSzPts val="1600"/>
              <a:buFont typeface="Arial"/>
              <a:buNone/>
            </a:pPr>
            <a:r>
              <a:rPr lang="en-US" sz="1600" b="0" i="0" u="none" dirty="0">
                <a:solidFill>
                  <a:schemeClr val="dk1"/>
                </a:solidFill>
                <a:latin typeface="Courier New"/>
                <a:ea typeface="Courier New"/>
                <a:cs typeface="Courier New"/>
                <a:sym typeface="Courier New"/>
              </a:rPr>
              <a:t>  </a:t>
            </a:r>
            <a:endParaRPr dirty="0"/>
          </a:p>
          <a:p>
            <a:pPr marL="115887" marR="0" lvl="0" indent="0" algn="l" rtl="0">
              <a:lnSpc>
                <a:spcPct val="100000"/>
              </a:lnSpc>
              <a:spcBef>
                <a:spcPts val="320"/>
              </a:spcBef>
              <a:spcAft>
                <a:spcPts val="0"/>
              </a:spcAft>
              <a:buClr>
                <a:srgbClr val="000000"/>
              </a:buClr>
              <a:buSzPts val="1600"/>
              <a:buFont typeface="Arial"/>
              <a:buNone/>
            </a:pPr>
            <a:r>
              <a:rPr lang="en-US" sz="1600" b="0" i="0" u="none" dirty="0">
                <a:solidFill>
                  <a:schemeClr val="dk1"/>
                </a:solidFill>
                <a:latin typeface="Courier New"/>
                <a:ea typeface="Courier New"/>
                <a:cs typeface="Courier New"/>
                <a:sym typeface="Courier New"/>
              </a:rPr>
              <a:t>  public </a:t>
            </a:r>
            <a:r>
              <a:rPr lang="en-US" sz="1600" b="0" i="0" u="none" dirty="0" err="1">
                <a:solidFill>
                  <a:schemeClr val="dk1"/>
                </a:solidFill>
                <a:latin typeface="Courier New"/>
                <a:ea typeface="Courier New"/>
                <a:cs typeface="Courier New"/>
                <a:sym typeface="Courier New"/>
              </a:rPr>
              <a:t>WidgetPro</a:t>
            </a:r>
            <a:r>
              <a:rPr lang="en-US" sz="1600" b="0" i="0" u="none" dirty="0">
                <a:solidFill>
                  <a:schemeClr val="dk1"/>
                </a:solidFill>
                <a:latin typeface="Courier New"/>
                <a:ea typeface="Courier New"/>
                <a:cs typeface="Courier New"/>
                <a:sym typeface="Courier New"/>
              </a:rPr>
              <a:t>(double </a:t>
            </a:r>
            <a:r>
              <a:rPr lang="en-US" sz="1600" b="0" i="0" u="none" dirty="0" err="1">
                <a:solidFill>
                  <a:schemeClr val="dk1"/>
                </a:solidFill>
                <a:latin typeface="Courier New"/>
                <a:ea typeface="Courier New"/>
                <a:cs typeface="Courier New"/>
                <a:sym typeface="Courier New"/>
              </a:rPr>
              <a:t>salesPrice</a:t>
            </a:r>
            <a:r>
              <a:rPr lang="en-US" sz="1600" b="0" i="0" u="none" dirty="0">
                <a:solidFill>
                  <a:schemeClr val="dk1"/>
                </a:solidFill>
                <a:latin typeface="Courier New"/>
                <a:ea typeface="Courier New"/>
                <a:cs typeface="Courier New"/>
                <a:sym typeface="Courier New"/>
              </a:rPr>
              <a:t>, double cost, long quantity, String type){</a:t>
            </a:r>
            <a:endParaRPr dirty="0"/>
          </a:p>
          <a:p>
            <a:pPr marL="115887" marR="0" lvl="0" indent="0" algn="l" rtl="0">
              <a:lnSpc>
                <a:spcPct val="100000"/>
              </a:lnSpc>
              <a:spcBef>
                <a:spcPts val="320"/>
              </a:spcBef>
              <a:spcAft>
                <a:spcPts val="0"/>
              </a:spcAft>
              <a:buClr>
                <a:srgbClr val="000000"/>
              </a:buClr>
              <a:buSzPts val="1600"/>
              <a:buFont typeface="Arial"/>
              <a:buNone/>
            </a:pPr>
            <a:r>
              <a:rPr lang="en-US" sz="1600" b="0" i="0" u="none" dirty="0">
                <a:solidFill>
                  <a:schemeClr val="dk1"/>
                </a:solidFill>
                <a:latin typeface="Courier New"/>
                <a:ea typeface="Courier New"/>
                <a:cs typeface="Courier New"/>
                <a:sym typeface="Courier New"/>
              </a:rPr>
              <a:t>    </a:t>
            </a:r>
            <a:r>
              <a:rPr lang="en-US" sz="1600" b="1" i="0" u="none" dirty="0">
                <a:solidFill>
                  <a:schemeClr val="dk1"/>
                </a:solidFill>
                <a:latin typeface="Courier New"/>
                <a:ea typeface="Courier New"/>
                <a:cs typeface="Courier New"/>
                <a:sym typeface="Courier New"/>
              </a:rPr>
              <a:t>super(</a:t>
            </a:r>
            <a:r>
              <a:rPr lang="en-US" sz="1600" b="1" i="0" u="none" dirty="0" err="1">
                <a:solidFill>
                  <a:schemeClr val="dk1"/>
                </a:solidFill>
                <a:latin typeface="Courier New"/>
                <a:ea typeface="Courier New"/>
                <a:cs typeface="Courier New"/>
                <a:sym typeface="Courier New"/>
              </a:rPr>
              <a:t>salesPrice</a:t>
            </a:r>
            <a:r>
              <a:rPr lang="en-US" sz="1600" b="1" i="0" u="none" dirty="0">
                <a:solidFill>
                  <a:schemeClr val="dk1"/>
                </a:solidFill>
                <a:latin typeface="Courier New"/>
                <a:ea typeface="Courier New"/>
                <a:cs typeface="Courier New"/>
                <a:sym typeface="Courier New"/>
              </a:rPr>
              <a:t>, cost, quantity);</a:t>
            </a:r>
            <a:endParaRPr dirty="0"/>
          </a:p>
          <a:p>
            <a:pPr marL="115887" marR="0" lvl="0" indent="0" algn="l" rtl="0">
              <a:lnSpc>
                <a:spcPct val="100000"/>
              </a:lnSpc>
              <a:spcBef>
                <a:spcPts val="320"/>
              </a:spcBef>
              <a:spcAft>
                <a:spcPts val="0"/>
              </a:spcAft>
              <a:buClr>
                <a:srgbClr val="000000"/>
              </a:buClr>
              <a:buSzPts val="1600"/>
              <a:buFont typeface="Arial"/>
              <a:buNone/>
            </a:pPr>
            <a:r>
              <a:rPr lang="en-US" sz="1600" b="0" i="0" u="none" dirty="0">
                <a:solidFill>
                  <a:schemeClr val="dk1"/>
                </a:solidFill>
                <a:latin typeface="Courier New"/>
                <a:ea typeface="Courier New"/>
                <a:cs typeface="Courier New"/>
                <a:sym typeface="Courier New"/>
              </a:rPr>
              <a:t>    </a:t>
            </a:r>
            <a:r>
              <a:rPr lang="en-US" sz="1600" b="0" i="0" u="none" dirty="0" err="1">
                <a:solidFill>
                  <a:schemeClr val="dk1"/>
                </a:solidFill>
                <a:latin typeface="Courier New"/>
                <a:ea typeface="Courier New"/>
                <a:cs typeface="Courier New"/>
                <a:sym typeface="Courier New"/>
              </a:rPr>
              <a:t>this.type</a:t>
            </a:r>
            <a:r>
              <a:rPr lang="en-US" sz="1600" b="0" i="0" u="none" dirty="0">
                <a:solidFill>
                  <a:schemeClr val="dk1"/>
                </a:solidFill>
                <a:latin typeface="Courier New"/>
                <a:ea typeface="Courier New"/>
                <a:cs typeface="Courier New"/>
                <a:sym typeface="Courier New"/>
              </a:rPr>
              <a:t> = type;</a:t>
            </a:r>
            <a:endParaRPr dirty="0"/>
          </a:p>
          <a:p>
            <a:pPr marL="115887" marR="0" lvl="0" indent="0" algn="l" rtl="0">
              <a:lnSpc>
                <a:spcPct val="100000"/>
              </a:lnSpc>
              <a:spcBef>
                <a:spcPts val="320"/>
              </a:spcBef>
              <a:spcAft>
                <a:spcPts val="0"/>
              </a:spcAft>
              <a:buClr>
                <a:srgbClr val="000000"/>
              </a:buClr>
              <a:buSzPts val="1600"/>
              <a:buFont typeface="Arial"/>
              <a:buNone/>
            </a:pPr>
            <a:r>
              <a:rPr lang="en-US" sz="1600" b="0" i="0" u="none" dirty="0">
                <a:solidFill>
                  <a:schemeClr val="dk1"/>
                </a:solidFill>
                <a:latin typeface="Courier New"/>
                <a:ea typeface="Courier New"/>
                <a:cs typeface="Courier New"/>
                <a:sym typeface="Courier New"/>
              </a:rPr>
              <a:t>  </a:t>
            </a:r>
            <a:r>
              <a:rPr lang="en-US" sz="1600" b="0" i="0" u="none" dirty="0" smtClean="0">
                <a:solidFill>
                  <a:schemeClr val="dk1"/>
                </a:solidFill>
                <a:latin typeface="Courier New"/>
                <a:ea typeface="Courier New"/>
                <a:cs typeface="Courier New"/>
                <a:sym typeface="Courier New"/>
              </a:rPr>
              <a:t>}</a:t>
            </a:r>
            <a:endParaRPr dirty="0"/>
          </a:p>
          <a:p>
            <a:pPr marL="115887" marR="0" lvl="0" indent="0" algn="l" rtl="0">
              <a:lnSpc>
                <a:spcPct val="100000"/>
              </a:lnSpc>
              <a:spcBef>
                <a:spcPts val="320"/>
              </a:spcBef>
              <a:spcAft>
                <a:spcPts val="0"/>
              </a:spcAft>
              <a:buClr>
                <a:srgbClr val="000000"/>
              </a:buClr>
              <a:buSzPts val="1600"/>
              <a:buFont typeface="Arial"/>
              <a:buNone/>
            </a:pPr>
            <a:r>
              <a:rPr lang="en-US" sz="1600" b="0" i="0" u="none" dirty="0">
                <a:solidFill>
                  <a:schemeClr val="dk1"/>
                </a:solidFill>
                <a:latin typeface="Courier New"/>
                <a:ea typeface="Courier New"/>
                <a:cs typeface="Courier New"/>
                <a:sym typeface="Courier New"/>
              </a:rPr>
              <a:t>  public String </a:t>
            </a:r>
            <a:r>
              <a:rPr lang="en-US" sz="1600" b="0" i="0" u="none" dirty="0" err="1">
                <a:solidFill>
                  <a:schemeClr val="dk1"/>
                </a:solidFill>
                <a:latin typeface="Courier New"/>
                <a:ea typeface="Courier New"/>
                <a:cs typeface="Courier New"/>
                <a:sym typeface="Courier New"/>
              </a:rPr>
              <a:t>getWidgetType</a:t>
            </a:r>
            <a:r>
              <a:rPr lang="en-US" sz="1600" b="0" i="0" u="none" dirty="0">
                <a:solidFill>
                  <a:schemeClr val="dk1"/>
                </a:solidFill>
                <a:latin typeface="Courier New"/>
                <a:ea typeface="Courier New"/>
                <a:cs typeface="Courier New"/>
                <a:sym typeface="Courier New"/>
              </a:rPr>
              <a:t>(){</a:t>
            </a:r>
            <a:endParaRPr dirty="0"/>
          </a:p>
          <a:p>
            <a:pPr marL="115887" marR="0" lvl="0" indent="0" algn="l" rtl="0">
              <a:lnSpc>
                <a:spcPct val="100000"/>
              </a:lnSpc>
              <a:spcBef>
                <a:spcPts val="320"/>
              </a:spcBef>
              <a:spcAft>
                <a:spcPts val="0"/>
              </a:spcAft>
              <a:buClr>
                <a:srgbClr val="000000"/>
              </a:buClr>
              <a:buSzPts val="1600"/>
              <a:buFont typeface="Arial"/>
              <a:buNone/>
            </a:pPr>
            <a:r>
              <a:rPr lang="en-US" sz="1600" b="0" i="0" u="none" dirty="0">
                <a:solidFill>
                  <a:schemeClr val="dk1"/>
                </a:solidFill>
                <a:latin typeface="Courier New"/>
                <a:ea typeface="Courier New"/>
                <a:cs typeface="Courier New"/>
                <a:sym typeface="Courier New"/>
              </a:rPr>
              <a:t>    return type;</a:t>
            </a:r>
            <a:endParaRPr dirty="0"/>
          </a:p>
          <a:p>
            <a:pPr marL="115887" marR="0" lvl="0" indent="0" algn="l" rtl="0">
              <a:lnSpc>
                <a:spcPct val="100000"/>
              </a:lnSpc>
              <a:spcBef>
                <a:spcPts val="320"/>
              </a:spcBef>
              <a:spcAft>
                <a:spcPts val="0"/>
              </a:spcAft>
              <a:buClr>
                <a:srgbClr val="000000"/>
              </a:buClr>
              <a:buSzPts val="1600"/>
              <a:buFont typeface="Arial"/>
              <a:buNone/>
            </a:pPr>
            <a:r>
              <a:rPr lang="en-US" sz="1600" b="0" i="0" u="none" dirty="0">
                <a:solidFill>
                  <a:schemeClr val="dk1"/>
                </a:solidFill>
                <a:latin typeface="Courier New"/>
                <a:ea typeface="Courier New"/>
                <a:cs typeface="Courier New"/>
                <a:sym typeface="Courier New"/>
              </a:rPr>
              <a:t>  }</a:t>
            </a:r>
            <a:endParaRPr dirty="0"/>
          </a:p>
          <a:p>
            <a:pPr marL="115887" marR="0" lvl="0" indent="0" algn="l" rtl="0">
              <a:lnSpc>
                <a:spcPct val="100000"/>
              </a:lnSpc>
              <a:spcBef>
                <a:spcPts val="320"/>
              </a:spcBef>
              <a:spcAft>
                <a:spcPts val="0"/>
              </a:spcAft>
              <a:buClr>
                <a:srgbClr val="000000"/>
              </a:buClr>
              <a:buSzPts val="1600"/>
              <a:buFont typeface="Arial"/>
              <a:buNone/>
            </a:pPr>
            <a:r>
              <a:rPr lang="en-US" sz="1600" b="0" i="0" u="none" dirty="0" smtClean="0">
                <a:solidFill>
                  <a:schemeClr val="dk1"/>
                </a:solidFill>
                <a:latin typeface="Courier New"/>
                <a:ea typeface="Courier New"/>
                <a:cs typeface="Courier New"/>
                <a:sym typeface="Courier New"/>
              </a:rPr>
              <a:t>}</a:t>
            </a:r>
          </a:p>
          <a:p>
            <a:pPr marL="115887" marR="0" lvl="0" indent="0" algn="l" rtl="0">
              <a:lnSpc>
                <a:spcPct val="100000"/>
              </a:lnSpc>
              <a:spcBef>
                <a:spcPts val="320"/>
              </a:spcBef>
              <a:spcAft>
                <a:spcPts val="0"/>
              </a:spcAft>
              <a:buClr>
                <a:srgbClr val="000000"/>
              </a:buClr>
              <a:buSzPts val="1600"/>
              <a:buFont typeface="Arial"/>
              <a:buNone/>
            </a:pPr>
            <a:endParaRPr dirty="0"/>
          </a:p>
          <a:p>
            <a:pPr marL="115887" marR="0" lvl="0" indent="0" algn="l" rtl="0">
              <a:lnSpc>
                <a:spcPct val="100000"/>
              </a:lnSpc>
              <a:spcBef>
                <a:spcPts val="320"/>
              </a:spcBef>
              <a:spcAft>
                <a:spcPts val="0"/>
              </a:spcAft>
              <a:buClr>
                <a:srgbClr val="000000"/>
              </a:buClr>
              <a:buSzPts val="1600"/>
              <a:buFont typeface="Arial"/>
              <a:buNone/>
            </a:pPr>
            <a:endParaRPr sz="1600" b="0" i="0" u="none" dirty="0">
              <a:solidFill>
                <a:schemeClr val="dk1"/>
              </a:solidFill>
              <a:latin typeface="Courier New"/>
              <a:ea typeface="Courier New"/>
              <a:cs typeface="Courier New"/>
              <a:sym typeface="Courier New"/>
            </a:endParaRPr>
          </a:p>
          <a:p>
            <a:pPr marL="115887" marR="0" lvl="0" indent="0" algn="l" rtl="0">
              <a:lnSpc>
                <a:spcPct val="100000"/>
              </a:lnSpc>
              <a:spcBef>
                <a:spcPts val="320"/>
              </a:spcBef>
              <a:spcAft>
                <a:spcPts val="0"/>
              </a:spcAft>
              <a:buClr>
                <a:srgbClr val="000000"/>
              </a:buClr>
              <a:buSzPts val="1600"/>
              <a:buFont typeface="Arial"/>
              <a:buNone/>
            </a:pPr>
            <a:endParaRPr sz="1600" b="0" i="0" u="none" dirty="0">
              <a:solidFill>
                <a:schemeClr val="dk1"/>
              </a:solidFill>
              <a:latin typeface="Courier New"/>
              <a:ea typeface="Courier New"/>
              <a:cs typeface="Courier New"/>
              <a:sym typeface="Courier New"/>
            </a:endParaRPr>
          </a:p>
          <a:p>
            <a:pPr marL="7937" marR="0" lvl="0" indent="7938" algn="l" rtl="0">
              <a:spcBef>
                <a:spcPts val="320"/>
              </a:spcBef>
              <a:spcAft>
                <a:spcPts val="0"/>
              </a:spcAft>
              <a:buNone/>
            </a:pPr>
            <a:endParaRPr sz="1600" b="0" i="0" u="none" dirty="0">
              <a:solidFill>
                <a:schemeClr val="dk1"/>
              </a:solidFill>
              <a:latin typeface="Courier New"/>
              <a:ea typeface="Courier New"/>
              <a:cs typeface="Courier New"/>
              <a:sym typeface="Courier New"/>
            </a:endParaRPr>
          </a:p>
        </p:txBody>
      </p:sp>
      <p:sp>
        <p:nvSpPr>
          <p:cNvPr id="1549" name="Google Shape;1549;p162"/>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dirty="0">
                <a:solidFill>
                  <a:schemeClr val="dk1"/>
                </a:solidFill>
                <a:latin typeface="Arial"/>
                <a:ea typeface="Arial"/>
                <a:cs typeface="Arial"/>
                <a:sym typeface="Arial"/>
              </a:rPr>
              <a:t>Implementing and Extending</a:t>
            </a:r>
            <a:endParaRPr dirty="0"/>
          </a:p>
        </p:txBody>
      </p:sp>
      <p:sp>
        <p:nvSpPr>
          <p:cNvPr id="1550" name="Google Shape;1550;p162"/>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166</a:t>
            </a:fld>
            <a:endParaRPr/>
          </a:p>
        </p:txBody>
      </p:sp>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Shape 1555"/>
        <p:cNvGrpSpPr/>
        <p:nvPr/>
      </p:nvGrpSpPr>
      <p:grpSpPr>
        <a:xfrm>
          <a:off x="0" y="0"/>
          <a:ext cx="0" cy="0"/>
          <a:chOff x="0" y="0"/>
          <a:chExt cx="0" cy="0"/>
        </a:xfrm>
      </p:grpSpPr>
      <p:sp>
        <p:nvSpPr>
          <p:cNvPr id="1556" name="Google Shape;1556;p163"/>
          <p:cNvSpPr txBox="1"/>
          <p:nvPr/>
        </p:nvSpPr>
        <p:spPr>
          <a:xfrm>
            <a:off x="457200" y="3733800"/>
            <a:ext cx="7772400" cy="1295400"/>
          </a:xfrm>
          <a:prstGeom prst="rect">
            <a:avLst/>
          </a:prstGeom>
          <a:solidFill>
            <a:srgbClr val="DDDDDD"/>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1557" name="Google Shape;1557;p163"/>
          <p:cNvSpPr txBox="1">
            <a:spLocks noGrp="1"/>
          </p:cNvSpPr>
          <p:nvPr>
            <p:ph type="body" idx="1"/>
          </p:nvPr>
        </p:nvSpPr>
        <p:spPr>
          <a:xfrm>
            <a:off x="609600" y="1447800"/>
            <a:ext cx="7918500" cy="4778400"/>
          </a:xfrm>
          <a:prstGeom prst="rect">
            <a:avLst/>
          </a:prstGeom>
          <a:noFill/>
          <a:ln>
            <a:noFill/>
          </a:ln>
        </p:spPr>
        <p:txBody>
          <a:bodyPr spcFirstLastPara="1" wrap="square" lIns="12700" tIns="12700" rIns="12700" bIns="12700" anchor="t" anchorCtr="0">
            <a:noAutofit/>
          </a:bodyPr>
          <a:lstStyle/>
          <a:p>
            <a:pPr marL="574675" marR="0" lvl="1" indent="-460375" algn="l" rtl="0">
              <a:lnSpc>
                <a:spcPct val="100000"/>
              </a:lnSpc>
              <a:spcBef>
                <a:spcPts val="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Define a class in place instead of in a separate file</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Why would you do this?</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Logically group code in one place</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Increase encapsulation</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Make code more readable</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Courier New"/>
                <a:ea typeface="Courier New"/>
                <a:cs typeface="Courier New"/>
                <a:sym typeface="Courier New"/>
              </a:rPr>
              <a:t>StringAnalyzer</a:t>
            </a:r>
            <a:r>
              <a:rPr lang="en-US" sz="2200" b="0" i="0" u="none" strike="noStrike" cap="none">
                <a:solidFill>
                  <a:schemeClr val="dk1"/>
                </a:solidFill>
                <a:latin typeface="Arial"/>
                <a:ea typeface="Arial"/>
                <a:cs typeface="Arial"/>
                <a:sym typeface="Arial"/>
              </a:rPr>
              <a:t> interface</a:t>
            </a:r>
            <a:endParaRPr/>
          </a:p>
          <a:p>
            <a:pPr marL="574675" marR="0" lvl="1" indent="-460375" algn="l" rtl="0">
              <a:lnSpc>
                <a:spcPct val="100000"/>
              </a:lnSpc>
              <a:spcBef>
                <a:spcPts val="360"/>
              </a:spcBef>
              <a:spcAft>
                <a:spcPts val="0"/>
              </a:spcAft>
              <a:buClr>
                <a:srgbClr val="FF0000"/>
              </a:buClr>
              <a:buSzPts val="1800"/>
              <a:buFont typeface="Arial"/>
              <a:buNone/>
            </a:pPr>
            <a:r>
              <a:rPr lang="en-US" sz="1800" b="0" i="0" u="none" strike="noStrike" cap="none">
                <a:solidFill>
                  <a:schemeClr val="dk1"/>
                </a:solidFill>
                <a:latin typeface="Courier New"/>
                <a:ea typeface="Courier New"/>
                <a:cs typeface="Courier New"/>
                <a:sym typeface="Courier New"/>
              </a:rPr>
              <a:t>public interface StringAnalyzer {</a:t>
            </a:r>
            <a:endParaRPr/>
          </a:p>
          <a:p>
            <a:pPr marL="574675" marR="0" lvl="1" indent="-460375" algn="l" rtl="0">
              <a:lnSpc>
                <a:spcPct val="100000"/>
              </a:lnSpc>
              <a:spcBef>
                <a:spcPts val="360"/>
              </a:spcBef>
              <a:spcAft>
                <a:spcPts val="0"/>
              </a:spcAft>
              <a:buClr>
                <a:srgbClr val="FF0000"/>
              </a:buClr>
              <a:buSzPts val="1800"/>
              <a:buFont typeface="Arial"/>
              <a:buNone/>
            </a:pPr>
            <a:r>
              <a:rPr lang="en-US" sz="1800" b="0" i="0" u="none" strike="noStrike" cap="none">
                <a:solidFill>
                  <a:schemeClr val="dk1"/>
                </a:solidFill>
                <a:latin typeface="Courier New"/>
                <a:ea typeface="Courier New"/>
                <a:cs typeface="Courier New"/>
                <a:sym typeface="Courier New"/>
              </a:rPr>
              <a:t>  public boolean analyze(String target, String searchStr);</a:t>
            </a:r>
            <a:endParaRPr/>
          </a:p>
          <a:p>
            <a:pPr marL="574675" marR="0" lvl="1" indent="-460375" algn="l" rtl="0">
              <a:lnSpc>
                <a:spcPct val="100000"/>
              </a:lnSpc>
              <a:spcBef>
                <a:spcPts val="360"/>
              </a:spcBef>
              <a:spcAft>
                <a:spcPts val="0"/>
              </a:spcAft>
              <a:buClr>
                <a:srgbClr val="FF0000"/>
              </a:buClr>
              <a:buSzPts val="1800"/>
              <a:buFont typeface="Arial"/>
              <a:buNone/>
            </a:pPr>
            <a:r>
              <a:rPr lang="en-US" sz="1800" b="0" i="0" u="none" strike="noStrike" cap="none">
                <a:solidFill>
                  <a:schemeClr val="dk1"/>
                </a:solidFill>
                <a:latin typeface="Courier New"/>
                <a:ea typeface="Courier New"/>
                <a:cs typeface="Courier New"/>
                <a:sym typeface="Courier New"/>
              </a:rPr>
              <a:t>}</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A single method interface</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1" i="0" u="none" strike="noStrike" cap="none">
                <a:solidFill>
                  <a:schemeClr val="dk1"/>
                </a:solidFill>
                <a:latin typeface="Arial"/>
                <a:ea typeface="Arial"/>
                <a:cs typeface="Arial"/>
                <a:sym typeface="Arial"/>
              </a:rPr>
              <a:t>Functional Interface</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Takes two strings and returns a </a:t>
            </a:r>
            <a:r>
              <a:rPr lang="en-US" sz="2200" b="0" i="0" u="none" strike="noStrike" cap="none">
                <a:solidFill>
                  <a:schemeClr val="dk1"/>
                </a:solidFill>
                <a:latin typeface="Courier New"/>
                <a:ea typeface="Courier New"/>
                <a:cs typeface="Courier New"/>
                <a:sym typeface="Courier New"/>
              </a:rPr>
              <a:t>boolean</a:t>
            </a:r>
            <a:endParaRPr/>
          </a:p>
        </p:txBody>
      </p:sp>
      <p:sp>
        <p:nvSpPr>
          <p:cNvPr id="1558" name="Google Shape;1558;p163"/>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Anonymous Inner Classes</a:t>
            </a:r>
            <a:endParaRPr/>
          </a:p>
        </p:txBody>
      </p:sp>
      <p:sp>
        <p:nvSpPr>
          <p:cNvPr id="1559" name="Google Shape;1559;p163"/>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167</a:t>
            </a:fld>
            <a:endParaRPr/>
          </a:p>
        </p:txBody>
      </p:sp>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Shape 1564"/>
        <p:cNvGrpSpPr/>
        <p:nvPr/>
      </p:nvGrpSpPr>
      <p:grpSpPr>
        <a:xfrm>
          <a:off x="0" y="0"/>
          <a:ext cx="0" cy="0"/>
          <a:chOff x="0" y="0"/>
          <a:chExt cx="0" cy="0"/>
        </a:xfrm>
      </p:grpSpPr>
      <p:sp>
        <p:nvSpPr>
          <p:cNvPr id="1565" name="Google Shape;1565;p164"/>
          <p:cNvSpPr txBox="1">
            <a:spLocks noGrp="1"/>
          </p:cNvSpPr>
          <p:nvPr>
            <p:ph type="body" idx="1"/>
          </p:nvPr>
        </p:nvSpPr>
        <p:spPr>
          <a:xfrm>
            <a:off x="609600" y="1447800"/>
            <a:ext cx="8077200" cy="4968900"/>
          </a:xfrm>
          <a:prstGeom prst="rect">
            <a:avLst/>
          </a:prstGeom>
          <a:noFill/>
          <a:ln>
            <a:noFill/>
          </a:ln>
        </p:spPr>
        <p:txBody>
          <a:bodyPr spcFirstLastPara="1" wrap="square" lIns="12700" tIns="12700" rIns="12700" bIns="12700" anchor="t" anchorCtr="0">
            <a:noAutofit/>
          </a:bodyPr>
          <a:lstStyle/>
          <a:p>
            <a:pPr marL="574675" marR="0" lvl="1" indent="-460375" algn="l" rtl="0">
              <a:lnSpc>
                <a:spcPct val="100000"/>
              </a:lnSpc>
              <a:spcBef>
                <a:spcPts val="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Example method call with concrete class</a:t>
            </a:r>
            <a:endParaRPr/>
          </a:p>
          <a:p>
            <a:pPr marL="574675" marR="0" lvl="1" indent="-460375" algn="l" rtl="0">
              <a:lnSpc>
                <a:spcPct val="100000"/>
              </a:lnSpc>
              <a:spcBef>
                <a:spcPts val="320"/>
              </a:spcBef>
              <a:spcAft>
                <a:spcPts val="0"/>
              </a:spcAft>
              <a:buClr>
                <a:srgbClr val="FF0000"/>
              </a:buClr>
              <a:buSzPts val="1600"/>
              <a:buFont typeface="Arial"/>
              <a:buNone/>
            </a:pPr>
            <a:r>
              <a:rPr lang="en-US" sz="1600" b="0" i="0" u="none" strike="noStrike" cap="none">
                <a:solidFill>
                  <a:schemeClr val="dk1"/>
                </a:solidFill>
                <a:latin typeface="Courier New"/>
                <a:ea typeface="Courier New"/>
                <a:cs typeface="Courier New"/>
                <a:sym typeface="Courier New"/>
              </a:rPr>
              <a:t>20     // Call concrete class that implments StringAnalyzer</a:t>
            </a:r>
            <a:endParaRPr/>
          </a:p>
          <a:p>
            <a:pPr marL="574675" marR="0" lvl="1" indent="-460375" algn="l" rtl="0">
              <a:lnSpc>
                <a:spcPct val="100000"/>
              </a:lnSpc>
              <a:spcBef>
                <a:spcPts val="320"/>
              </a:spcBef>
              <a:spcAft>
                <a:spcPts val="0"/>
              </a:spcAft>
              <a:buClr>
                <a:srgbClr val="FF0000"/>
              </a:buClr>
              <a:buSzPts val="1600"/>
              <a:buFont typeface="Arial"/>
              <a:buNone/>
            </a:pPr>
            <a:r>
              <a:rPr lang="en-US" sz="1600" b="0" i="0" u="none" strike="noStrike" cap="none">
                <a:solidFill>
                  <a:schemeClr val="dk1"/>
                </a:solidFill>
                <a:latin typeface="Courier New"/>
                <a:ea typeface="Courier New"/>
                <a:cs typeface="Courier New"/>
                <a:sym typeface="Courier New"/>
              </a:rPr>
              <a:t>21     ContainsAnalyzer contains = new ContainsAnalyzer();</a:t>
            </a:r>
            <a:endParaRPr/>
          </a:p>
          <a:p>
            <a:pPr marL="574675" marR="0" lvl="1" indent="-460375" algn="l" rtl="0">
              <a:lnSpc>
                <a:spcPct val="100000"/>
              </a:lnSpc>
              <a:spcBef>
                <a:spcPts val="320"/>
              </a:spcBef>
              <a:spcAft>
                <a:spcPts val="0"/>
              </a:spcAft>
              <a:buClr>
                <a:srgbClr val="FF0000"/>
              </a:buClr>
              <a:buSzPts val="1600"/>
              <a:buFont typeface="Arial"/>
              <a:buNone/>
            </a:pPr>
            <a:r>
              <a:rPr lang="en-US" sz="1600" b="0" i="0" u="none" strike="noStrike" cap="none">
                <a:solidFill>
                  <a:schemeClr val="dk1"/>
                </a:solidFill>
                <a:latin typeface="Courier New"/>
                <a:ea typeface="Courier New"/>
                <a:cs typeface="Courier New"/>
                <a:sym typeface="Courier New"/>
              </a:rPr>
              <a:t>22         </a:t>
            </a:r>
            <a:endParaRPr/>
          </a:p>
          <a:p>
            <a:pPr marL="574675" marR="0" lvl="1" indent="-460375" algn="l" rtl="0">
              <a:lnSpc>
                <a:spcPct val="100000"/>
              </a:lnSpc>
              <a:spcBef>
                <a:spcPts val="320"/>
              </a:spcBef>
              <a:spcAft>
                <a:spcPts val="0"/>
              </a:spcAft>
              <a:buClr>
                <a:srgbClr val="FF0000"/>
              </a:buClr>
              <a:buSzPts val="1600"/>
              <a:buFont typeface="Arial"/>
              <a:buNone/>
            </a:pPr>
            <a:r>
              <a:rPr lang="en-US" sz="1600" b="0" i="0" u="none" strike="noStrike" cap="none">
                <a:solidFill>
                  <a:schemeClr val="dk1"/>
                </a:solidFill>
                <a:latin typeface="Courier New"/>
                <a:ea typeface="Courier New"/>
                <a:cs typeface="Courier New"/>
                <a:sym typeface="Courier New"/>
              </a:rPr>
              <a:t>23     System.out.println("===Contains===");</a:t>
            </a:r>
            <a:endParaRPr/>
          </a:p>
          <a:p>
            <a:pPr marL="574675" marR="0" lvl="1" indent="-460375" algn="l" rtl="0">
              <a:lnSpc>
                <a:spcPct val="100000"/>
              </a:lnSpc>
              <a:spcBef>
                <a:spcPts val="320"/>
              </a:spcBef>
              <a:spcAft>
                <a:spcPts val="0"/>
              </a:spcAft>
              <a:buClr>
                <a:srgbClr val="FF0000"/>
              </a:buClr>
              <a:buSzPts val="1600"/>
              <a:buFont typeface="Arial"/>
              <a:buNone/>
            </a:pPr>
            <a:r>
              <a:rPr lang="en-US" sz="1600" b="1" i="0" u="none" strike="noStrike" cap="none">
                <a:solidFill>
                  <a:schemeClr val="dk1"/>
                </a:solidFill>
                <a:latin typeface="Courier New"/>
                <a:ea typeface="Courier New"/>
                <a:cs typeface="Courier New"/>
                <a:sym typeface="Courier New"/>
              </a:rPr>
              <a:t>24     Z03Analyzer.searchArr(strList01, searchStr, contains);</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Anonymous inner class example</a:t>
            </a:r>
            <a:endParaRPr/>
          </a:p>
          <a:p>
            <a:pPr marL="574675" marR="0" lvl="1" indent="-460375" algn="l" rtl="0">
              <a:lnSpc>
                <a:spcPct val="100000"/>
              </a:lnSpc>
              <a:spcBef>
                <a:spcPts val="320"/>
              </a:spcBef>
              <a:spcAft>
                <a:spcPts val="0"/>
              </a:spcAft>
              <a:buClr>
                <a:srgbClr val="FF0000"/>
              </a:buClr>
              <a:buSzPts val="1600"/>
              <a:buFont typeface="Arial"/>
              <a:buNone/>
            </a:pPr>
            <a:r>
              <a:rPr lang="en-US" sz="1600" b="1" i="0" u="none" strike="noStrike" cap="none">
                <a:solidFill>
                  <a:schemeClr val="dk1"/>
                </a:solidFill>
                <a:latin typeface="Courier New"/>
                <a:ea typeface="Courier New"/>
                <a:cs typeface="Courier New"/>
                <a:sym typeface="Courier New"/>
              </a:rPr>
              <a:t>22     Z04Analyzer.searchArr(strList01, searchStr, </a:t>
            </a:r>
            <a:endParaRPr/>
          </a:p>
          <a:p>
            <a:pPr marL="574675" marR="0" lvl="1" indent="-460375" algn="l" rtl="0">
              <a:lnSpc>
                <a:spcPct val="100000"/>
              </a:lnSpc>
              <a:spcBef>
                <a:spcPts val="320"/>
              </a:spcBef>
              <a:spcAft>
                <a:spcPts val="0"/>
              </a:spcAft>
              <a:buClr>
                <a:srgbClr val="FF0000"/>
              </a:buClr>
              <a:buSzPts val="1600"/>
              <a:buFont typeface="Arial"/>
              <a:buNone/>
            </a:pPr>
            <a:r>
              <a:rPr lang="en-US" sz="1600" b="1" i="0" u="none" strike="noStrike" cap="none">
                <a:solidFill>
                  <a:schemeClr val="dk1"/>
                </a:solidFill>
                <a:latin typeface="Courier New"/>
                <a:ea typeface="Courier New"/>
                <a:cs typeface="Courier New"/>
                <a:sym typeface="Courier New"/>
              </a:rPr>
              <a:t>23       new StringAnalyzer(){</a:t>
            </a:r>
            <a:endParaRPr/>
          </a:p>
          <a:p>
            <a:pPr marL="574675" marR="0" lvl="1" indent="-460375" algn="l" rtl="0">
              <a:lnSpc>
                <a:spcPct val="100000"/>
              </a:lnSpc>
              <a:spcBef>
                <a:spcPts val="320"/>
              </a:spcBef>
              <a:spcAft>
                <a:spcPts val="0"/>
              </a:spcAft>
              <a:buClr>
                <a:srgbClr val="FF0000"/>
              </a:buClr>
              <a:buSzPts val="1600"/>
              <a:buFont typeface="Arial"/>
              <a:buNone/>
            </a:pPr>
            <a:r>
              <a:rPr lang="en-US" sz="1600" b="1" i="0" u="none" strike="noStrike" cap="none">
                <a:solidFill>
                  <a:schemeClr val="dk1"/>
                </a:solidFill>
                <a:latin typeface="Courier New"/>
                <a:ea typeface="Courier New"/>
                <a:cs typeface="Courier New"/>
                <a:sym typeface="Courier New"/>
              </a:rPr>
              <a:t>24         @Override</a:t>
            </a:r>
            <a:endParaRPr/>
          </a:p>
          <a:p>
            <a:pPr marL="574675" marR="0" lvl="1" indent="-460375" algn="l" rtl="0">
              <a:lnSpc>
                <a:spcPct val="100000"/>
              </a:lnSpc>
              <a:spcBef>
                <a:spcPts val="320"/>
              </a:spcBef>
              <a:spcAft>
                <a:spcPts val="0"/>
              </a:spcAft>
              <a:buClr>
                <a:srgbClr val="FF0000"/>
              </a:buClr>
              <a:buSzPts val="1600"/>
              <a:buFont typeface="Arial"/>
              <a:buNone/>
            </a:pPr>
            <a:r>
              <a:rPr lang="en-US" sz="1600" b="1" i="0" u="none" strike="noStrike" cap="none">
                <a:solidFill>
                  <a:schemeClr val="dk1"/>
                </a:solidFill>
                <a:latin typeface="Courier New"/>
                <a:ea typeface="Courier New"/>
                <a:cs typeface="Courier New"/>
                <a:sym typeface="Courier New"/>
              </a:rPr>
              <a:t>25         public boolean analyze(String target, String searchStr){</a:t>
            </a:r>
            <a:endParaRPr/>
          </a:p>
          <a:p>
            <a:pPr marL="574675" marR="0" lvl="1" indent="-460375" algn="l" rtl="0">
              <a:lnSpc>
                <a:spcPct val="100000"/>
              </a:lnSpc>
              <a:spcBef>
                <a:spcPts val="320"/>
              </a:spcBef>
              <a:spcAft>
                <a:spcPts val="0"/>
              </a:spcAft>
              <a:buClr>
                <a:srgbClr val="FF0000"/>
              </a:buClr>
              <a:buSzPts val="1600"/>
              <a:buFont typeface="Arial"/>
              <a:buNone/>
            </a:pPr>
            <a:r>
              <a:rPr lang="en-US" sz="1600" b="1" i="0" u="none" strike="noStrike" cap="none">
                <a:solidFill>
                  <a:schemeClr val="dk1"/>
                </a:solidFill>
                <a:latin typeface="Courier New"/>
                <a:ea typeface="Courier New"/>
                <a:cs typeface="Courier New"/>
                <a:sym typeface="Courier New"/>
              </a:rPr>
              <a:t>26           return target.contains(searchStr);</a:t>
            </a:r>
            <a:endParaRPr/>
          </a:p>
          <a:p>
            <a:pPr marL="574675" marR="0" lvl="1" indent="-460375" algn="l" rtl="0">
              <a:lnSpc>
                <a:spcPct val="100000"/>
              </a:lnSpc>
              <a:spcBef>
                <a:spcPts val="320"/>
              </a:spcBef>
              <a:spcAft>
                <a:spcPts val="0"/>
              </a:spcAft>
              <a:buClr>
                <a:srgbClr val="FF0000"/>
              </a:buClr>
              <a:buSzPts val="1600"/>
              <a:buFont typeface="Arial"/>
              <a:buNone/>
            </a:pPr>
            <a:r>
              <a:rPr lang="en-US" sz="1600" b="1" i="0" u="none" strike="noStrike" cap="none">
                <a:solidFill>
                  <a:schemeClr val="dk1"/>
                </a:solidFill>
                <a:latin typeface="Courier New"/>
                <a:ea typeface="Courier New"/>
                <a:cs typeface="Courier New"/>
                <a:sym typeface="Courier New"/>
              </a:rPr>
              <a:t>27         }</a:t>
            </a:r>
            <a:endParaRPr/>
          </a:p>
          <a:p>
            <a:pPr marL="574675" marR="0" lvl="1" indent="-460375" algn="l" rtl="0">
              <a:lnSpc>
                <a:spcPct val="100000"/>
              </a:lnSpc>
              <a:spcBef>
                <a:spcPts val="320"/>
              </a:spcBef>
              <a:spcAft>
                <a:spcPts val="0"/>
              </a:spcAft>
              <a:buClr>
                <a:srgbClr val="FF0000"/>
              </a:buClr>
              <a:buSzPts val="1600"/>
              <a:buFont typeface="Arial"/>
              <a:buAutoNum type="arabicPlain" startAt="28"/>
            </a:pPr>
            <a:r>
              <a:rPr lang="en-US" sz="1600" b="1" i="0" u="none" strike="noStrike" cap="none">
                <a:solidFill>
                  <a:schemeClr val="dk1"/>
                </a:solidFill>
                <a:latin typeface="Courier New"/>
                <a:ea typeface="Courier New"/>
                <a:cs typeface="Courier New"/>
                <a:sym typeface="Courier New"/>
              </a:rPr>
              <a:t>});</a:t>
            </a:r>
            <a:endParaRPr sz="2200" b="0" i="0" u="none" strike="noStrike" cap="none">
              <a:solidFill>
                <a:schemeClr val="dk1"/>
              </a:solidFill>
              <a:latin typeface="Arial"/>
              <a:ea typeface="Arial"/>
              <a:cs typeface="Arial"/>
              <a:sym typeface="Arial"/>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The class is created in place.</a:t>
            </a:r>
            <a:endParaRPr/>
          </a:p>
        </p:txBody>
      </p:sp>
      <p:sp>
        <p:nvSpPr>
          <p:cNvPr id="1566" name="Google Shape;1566;p164"/>
          <p:cNvSpPr txBox="1"/>
          <p:nvPr/>
        </p:nvSpPr>
        <p:spPr>
          <a:xfrm>
            <a:off x="381000" y="3692525"/>
            <a:ext cx="8229600" cy="2262300"/>
          </a:xfrm>
          <a:prstGeom prst="rect">
            <a:avLst/>
          </a:prstGeom>
          <a:solidFill>
            <a:schemeClr val="accent1">
              <a:alpha val="24710"/>
            </a:schemeClr>
          </a:solid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1567" name="Google Shape;1567;p164"/>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Anonymous Inner Class: Example</a:t>
            </a:r>
            <a:endParaRPr/>
          </a:p>
        </p:txBody>
      </p:sp>
      <p:sp>
        <p:nvSpPr>
          <p:cNvPr id="1568" name="Google Shape;1568;p164"/>
          <p:cNvSpPr txBox="1"/>
          <p:nvPr/>
        </p:nvSpPr>
        <p:spPr>
          <a:xfrm>
            <a:off x="381000" y="1828800"/>
            <a:ext cx="8229600" cy="1447800"/>
          </a:xfrm>
          <a:prstGeom prst="rect">
            <a:avLst/>
          </a:prstGeom>
          <a:solidFill>
            <a:schemeClr val="accent1">
              <a:alpha val="24710"/>
            </a:schemeClr>
          </a:solid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1569" name="Google Shape;1569;p164"/>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168</a:t>
            </a:fld>
            <a:endParaRPr/>
          </a:p>
        </p:txBody>
      </p:sp>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Shape 1574"/>
        <p:cNvGrpSpPr/>
        <p:nvPr/>
      </p:nvGrpSpPr>
      <p:grpSpPr>
        <a:xfrm>
          <a:off x="0" y="0"/>
          <a:ext cx="0" cy="0"/>
          <a:chOff x="0" y="0"/>
          <a:chExt cx="0" cy="0"/>
        </a:xfrm>
      </p:grpSpPr>
      <p:sp>
        <p:nvSpPr>
          <p:cNvPr id="1575" name="Google Shape;1575;p165"/>
          <p:cNvSpPr txBox="1"/>
          <p:nvPr/>
        </p:nvSpPr>
        <p:spPr>
          <a:xfrm>
            <a:off x="533400" y="2947987"/>
            <a:ext cx="7924800" cy="2590800"/>
          </a:xfrm>
          <a:prstGeom prst="rect">
            <a:avLst/>
          </a:prstGeom>
          <a:solidFill>
            <a:srgbClr val="DDDDDD"/>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1576" name="Google Shape;1576;p165"/>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String Analysis Regular Class</a:t>
            </a:r>
            <a:endParaRPr/>
          </a:p>
        </p:txBody>
      </p:sp>
      <p:sp>
        <p:nvSpPr>
          <p:cNvPr id="1577" name="Google Shape;1577;p165"/>
          <p:cNvSpPr txBox="1">
            <a:spLocks noGrp="1"/>
          </p:cNvSpPr>
          <p:nvPr>
            <p:ph type="body" idx="1"/>
          </p:nvPr>
        </p:nvSpPr>
        <p:spPr>
          <a:xfrm>
            <a:off x="609600" y="1447800"/>
            <a:ext cx="7918500" cy="4119600"/>
          </a:xfrm>
          <a:prstGeom prst="rect">
            <a:avLst/>
          </a:prstGeom>
          <a:noFill/>
          <a:ln>
            <a:noFill/>
          </a:ln>
        </p:spPr>
        <p:txBody>
          <a:bodyPr spcFirstLastPara="1" wrap="square" lIns="12700" tIns="12700" rIns="12700" bIns="12700" anchor="t" anchorCtr="0">
            <a:noAutofit/>
          </a:bodyPr>
          <a:lstStyle/>
          <a:p>
            <a:pPr marL="574675" marR="0" lvl="1" indent="-460375" algn="l" rtl="0">
              <a:lnSpc>
                <a:spcPct val="100000"/>
              </a:lnSpc>
              <a:spcBef>
                <a:spcPts val="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Class analyzes an array of strings given a search string</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Print strings that contain the search string</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Other methods could be written to perform similar string test</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Regular Class Example method</a:t>
            </a:r>
            <a:endParaRPr/>
          </a:p>
          <a:p>
            <a:pPr marL="574675" marR="0" lvl="1" indent="-460375" algn="l" rtl="0">
              <a:lnSpc>
                <a:spcPct val="100000"/>
              </a:lnSpc>
              <a:spcBef>
                <a:spcPts val="320"/>
              </a:spcBef>
              <a:spcAft>
                <a:spcPts val="0"/>
              </a:spcAft>
              <a:buClr>
                <a:srgbClr val="FF0000"/>
              </a:buClr>
              <a:buSzPts val="1600"/>
              <a:buFont typeface="Arial"/>
              <a:buNone/>
            </a:pPr>
            <a:r>
              <a:rPr lang="en-US" sz="1600" b="0" i="0" u="none" strike="noStrike" cap="none">
                <a:solidFill>
                  <a:schemeClr val="dk1"/>
                </a:solidFill>
                <a:latin typeface="Courier New"/>
                <a:ea typeface="Courier New"/>
                <a:cs typeface="Courier New"/>
                <a:sym typeface="Courier New"/>
              </a:rPr>
              <a:t>1 package com.example;</a:t>
            </a:r>
            <a:endParaRPr/>
          </a:p>
          <a:p>
            <a:pPr marL="574675" marR="0" lvl="1" indent="-460375" algn="l" rtl="0">
              <a:lnSpc>
                <a:spcPct val="100000"/>
              </a:lnSpc>
              <a:spcBef>
                <a:spcPts val="320"/>
              </a:spcBef>
              <a:spcAft>
                <a:spcPts val="0"/>
              </a:spcAft>
              <a:buClr>
                <a:srgbClr val="FF0000"/>
              </a:buClr>
              <a:buSzPts val="1600"/>
              <a:buFont typeface="Arial"/>
              <a:buNone/>
            </a:pPr>
            <a:r>
              <a:rPr lang="en-US" sz="1600" b="0" i="0" u="none" strike="noStrike" cap="none">
                <a:solidFill>
                  <a:schemeClr val="dk1"/>
                </a:solidFill>
                <a:latin typeface="Courier New"/>
                <a:ea typeface="Courier New"/>
                <a:cs typeface="Courier New"/>
                <a:sym typeface="Courier New"/>
              </a:rPr>
              <a:t>2 </a:t>
            </a:r>
            <a:endParaRPr/>
          </a:p>
          <a:p>
            <a:pPr marL="574675" marR="0" lvl="1" indent="-460375" algn="l" rtl="0">
              <a:lnSpc>
                <a:spcPct val="100000"/>
              </a:lnSpc>
              <a:spcBef>
                <a:spcPts val="320"/>
              </a:spcBef>
              <a:spcAft>
                <a:spcPts val="0"/>
              </a:spcAft>
              <a:buClr>
                <a:srgbClr val="FF0000"/>
              </a:buClr>
              <a:buSzPts val="1600"/>
              <a:buFont typeface="Arial"/>
              <a:buNone/>
            </a:pPr>
            <a:r>
              <a:rPr lang="en-US" sz="1600" b="0" i="0" u="none" strike="noStrike" cap="none">
                <a:solidFill>
                  <a:schemeClr val="dk1"/>
                </a:solidFill>
                <a:latin typeface="Courier New"/>
                <a:ea typeface="Courier New"/>
                <a:cs typeface="Courier New"/>
                <a:sym typeface="Courier New"/>
              </a:rPr>
              <a:t>3 public class AnalyzerTool {</a:t>
            </a:r>
            <a:endParaRPr/>
          </a:p>
          <a:p>
            <a:pPr marL="574675" marR="0" lvl="1" indent="-460375" algn="l" rtl="0">
              <a:lnSpc>
                <a:spcPct val="100000"/>
              </a:lnSpc>
              <a:spcBef>
                <a:spcPts val="320"/>
              </a:spcBef>
              <a:spcAft>
                <a:spcPts val="0"/>
              </a:spcAft>
              <a:buClr>
                <a:srgbClr val="FF0000"/>
              </a:buClr>
              <a:buSzPts val="1600"/>
              <a:buFont typeface="Arial"/>
              <a:buNone/>
            </a:pPr>
            <a:r>
              <a:rPr lang="en-US" sz="1600" b="0" i="0" u="none" strike="noStrike" cap="none">
                <a:solidFill>
                  <a:schemeClr val="dk1"/>
                </a:solidFill>
                <a:latin typeface="Courier New"/>
                <a:ea typeface="Courier New"/>
                <a:cs typeface="Courier New"/>
                <a:sym typeface="Courier New"/>
              </a:rPr>
              <a:t>4   public boolean arrContains(String sourceStr, String searchStr){</a:t>
            </a:r>
            <a:endParaRPr/>
          </a:p>
          <a:p>
            <a:pPr marL="574675" marR="0" lvl="1" indent="-460375" algn="l" rtl="0">
              <a:lnSpc>
                <a:spcPct val="100000"/>
              </a:lnSpc>
              <a:spcBef>
                <a:spcPts val="320"/>
              </a:spcBef>
              <a:spcAft>
                <a:spcPts val="0"/>
              </a:spcAft>
              <a:buClr>
                <a:srgbClr val="FF0000"/>
              </a:buClr>
              <a:buSzPts val="1600"/>
              <a:buFont typeface="Arial"/>
              <a:buNone/>
            </a:pPr>
            <a:r>
              <a:rPr lang="en-US" sz="1600" b="0" i="0" u="none" strike="noStrike" cap="none">
                <a:solidFill>
                  <a:schemeClr val="dk1"/>
                </a:solidFill>
                <a:latin typeface="Courier New"/>
                <a:ea typeface="Courier New"/>
                <a:cs typeface="Courier New"/>
                <a:sym typeface="Courier New"/>
              </a:rPr>
              <a:t>5     return sourceStr.contains(searchStr);</a:t>
            </a:r>
            <a:endParaRPr/>
          </a:p>
          <a:p>
            <a:pPr marL="574675" marR="0" lvl="1" indent="-460375" algn="l" rtl="0">
              <a:lnSpc>
                <a:spcPct val="100000"/>
              </a:lnSpc>
              <a:spcBef>
                <a:spcPts val="320"/>
              </a:spcBef>
              <a:spcAft>
                <a:spcPts val="0"/>
              </a:spcAft>
              <a:buClr>
                <a:srgbClr val="FF0000"/>
              </a:buClr>
              <a:buSzPts val="1600"/>
              <a:buFont typeface="Arial"/>
              <a:buNone/>
            </a:pPr>
            <a:r>
              <a:rPr lang="en-US" sz="1600" b="0" i="0" u="none" strike="noStrike" cap="none">
                <a:solidFill>
                  <a:schemeClr val="dk1"/>
                </a:solidFill>
                <a:latin typeface="Courier New"/>
                <a:ea typeface="Courier New"/>
                <a:cs typeface="Courier New"/>
                <a:sym typeface="Courier New"/>
              </a:rPr>
              <a:t>6   }  </a:t>
            </a:r>
            <a:endParaRPr/>
          </a:p>
          <a:p>
            <a:pPr marL="574675" marR="0" lvl="1" indent="-460375" algn="l" rtl="0">
              <a:lnSpc>
                <a:spcPct val="100000"/>
              </a:lnSpc>
              <a:spcBef>
                <a:spcPts val="320"/>
              </a:spcBef>
              <a:spcAft>
                <a:spcPts val="0"/>
              </a:spcAft>
              <a:buClr>
                <a:srgbClr val="FF0000"/>
              </a:buClr>
              <a:buSzPts val="1600"/>
              <a:buFont typeface="Arial"/>
              <a:buNone/>
            </a:pPr>
            <a:r>
              <a:rPr lang="en-US" sz="1600" b="0" i="0" u="none" strike="noStrike" cap="none">
                <a:solidFill>
                  <a:schemeClr val="dk1"/>
                </a:solidFill>
                <a:latin typeface="Courier New"/>
                <a:ea typeface="Courier New"/>
                <a:cs typeface="Courier New"/>
                <a:sym typeface="Courier New"/>
              </a:rPr>
              <a:t>7 }</a:t>
            </a:r>
            <a:endParaRPr/>
          </a:p>
          <a:p>
            <a:pPr marL="574675" marR="0" lvl="1" indent="-460375" algn="l" rtl="0">
              <a:lnSpc>
                <a:spcPct val="100000"/>
              </a:lnSpc>
              <a:spcBef>
                <a:spcPts val="320"/>
              </a:spcBef>
              <a:spcAft>
                <a:spcPts val="0"/>
              </a:spcAft>
              <a:buClr>
                <a:srgbClr val="FF0000"/>
              </a:buClr>
              <a:buSzPts val="1600"/>
              <a:buFont typeface="Arial"/>
              <a:buNone/>
            </a:pPr>
            <a:r>
              <a:rPr lang="en-US" sz="1600" b="0" i="0" u="none" strike="noStrike" cap="none">
                <a:solidFill>
                  <a:schemeClr val="dk1"/>
                </a:solidFill>
                <a:latin typeface="Courier New"/>
                <a:ea typeface="Courier New"/>
                <a:cs typeface="Courier New"/>
                <a:sym typeface="Courier New"/>
              </a:rPr>
              <a:t>8 </a:t>
            </a:r>
            <a:endParaRPr/>
          </a:p>
        </p:txBody>
      </p:sp>
      <p:sp>
        <p:nvSpPr>
          <p:cNvPr id="1578" name="Google Shape;1578;p165"/>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169</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4"/>
          <p:cNvSpPr>
            <a:spLocks noGrp="1" noChangeArrowheads="1"/>
          </p:cNvSpPr>
          <p:nvPr>
            <p:ph type="title"/>
          </p:nvPr>
        </p:nvSpPr>
        <p:spPr/>
        <p:txBody>
          <a:bodyPr/>
          <a:lstStyle/>
          <a:p>
            <a:pPr eaLnBrk="1" hangingPunct="1"/>
            <a:r>
              <a:rPr lang="en-US" altLang=""/>
              <a:t>OpenJDK</a:t>
            </a:r>
          </a:p>
        </p:txBody>
      </p:sp>
      <p:sp>
        <p:nvSpPr>
          <p:cNvPr id="19459" name="Rectangle 5"/>
          <p:cNvSpPr>
            <a:spLocks noGrp="1" noChangeArrowheads="1"/>
          </p:cNvSpPr>
          <p:nvPr>
            <p:ph idx="1"/>
          </p:nvPr>
        </p:nvSpPr>
        <p:spPr/>
        <p:txBody>
          <a:bodyPr/>
          <a:lstStyle/>
          <a:p>
            <a:pPr eaLnBrk="1" hangingPunct="1"/>
            <a:r>
              <a:rPr lang="en-US" altLang=""/>
              <a:t>OpenJDK is the open-source implementation of Java:</a:t>
            </a:r>
          </a:p>
          <a:p>
            <a:pPr lvl="1" eaLnBrk="1" hangingPunct="1"/>
            <a:r>
              <a:rPr lang="en-US" altLang=""/>
              <a:t>http://openjdk.java.net/</a:t>
            </a:r>
          </a:p>
          <a:p>
            <a:pPr lvl="1" eaLnBrk="1" hangingPunct="1"/>
            <a:r>
              <a:rPr lang="en-US" altLang=""/>
              <a:t>GPL licensed open-source project</a:t>
            </a:r>
          </a:p>
          <a:p>
            <a:pPr lvl="1" eaLnBrk="1" hangingPunct="1"/>
            <a:r>
              <a:rPr lang="en-US" altLang=""/>
              <a:t>JDK reference implementation </a:t>
            </a:r>
          </a:p>
          <a:p>
            <a:pPr lvl="1" eaLnBrk="1" hangingPunct="1"/>
            <a:r>
              <a:rPr lang="en-US" altLang=""/>
              <a:t>Where new features are developed</a:t>
            </a:r>
          </a:p>
          <a:p>
            <a:pPr lvl="1" eaLnBrk="1" hangingPunct="1"/>
            <a:r>
              <a:rPr lang="en-US" altLang=""/>
              <a:t>Open to community contributions</a:t>
            </a:r>
          </a:p>
          <a:p>
            <a:pPr lvl="1" eaLnBrk="1" hangingPunct="1"/>
            <a:r>
              <a:rPr lang="en-US" altLang=""/>
              <a:t>Basis for Oracle JDK</a:t>
            </a:r>
          </a:p>
          <a:p>
            <a:pPr lvl="2" eaLnBrk="1" hangingPunct="1"/>
            <a:endParaRPr lang="en-US" altLang=""/>
          </a:p>
        </p:txBody>
      </p:sp>
      <p:sp>
        <p:nvSpPr>
          <p:cNvPr id="2" name="Rectangle 1"/>
          <p:cNvSpPr/>
          <p:nvPr/>
        </p:nvSpPr>
        <p:spPr>
          <a:xfrm>
            <a:off x="8601761" y="6269772"/>
            <a:ext cx="383438" cy="307777"/>
          </a:xfrm>
          <a:prstGeom prst="rect">
            <a:avLst/>
          </a:prstGeom>
        </p:spPr>
        <p:txBody>
          <a:bodyPr wrap="none">
            <a:spAutoFit/>
          </a:bodyPr>
          <a:lstStyle/>
          <a:p>
            <a:r>
              <a:rPr lang="en-US" dirty="0" smtClean="0"/>
              <a:t>17</a:t>
            </a:r>
            <a:endParaRPr lang="en-US" dirty="0"/>
          </a:p>
        </p:txBody>
      </p:sp>
    </p:spTree>
    <p:custDataLst>
      <p:tags r:id="rId1"/>
    </p:custDataLst>
    <p:extLst>
      <p:ext uri="{BB962C8B-B14F-4D97-AF65-F5344CB8AC3E}">
        <p14:creationId xmlns:p14="http://schemas.microsoft.com/office/powerpoint/2010/main" val="3114832277"/>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Shape 1583"/>
        <p:cNvGrpSpPr/>
        <p:nvPr/>
      </p:nvGrpSpPr>
      <p:grpSpPr>
        <a:xfrm>
          <a:off x="0" y="0"/>
          <a:ext cx="0" cy="0"/>
          <a:chOff x="0" y="0"/>
          <a:chExt cx="0" cy="0"/>
        </a:xfrm>
      </p:grpSpPr>
      <p:sp>
        <p:nvSpPr>
          <p:cNvPr id="1584" name="Google Shape;1584;p166"/>
          <p:cNvSpPr txBox="1"/>
          <p:nvPr/>
        </p:nvSpPr>
        <p:spPr>
          <a:xfrm>
            <a:off x="533400" y="1524000"/>
            <a:ext cx="8229600" cy="4800600"/>
          </a:xfrm>
          <a:prstGeom prst="rect">
            <a:avLst/>
          </a:prstGeom>
          <a:solidFill>
            <a:srgbClr val="DDDDDD"/>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1585" name="Google Shape;1585;p166"/>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String Analysis Regular Test Class</a:t>
            </a:r>
            <a:endParaRPr/>
          </a:p>
        </p:txBody>
      </p:sp>
      <p:sp>
        <p:nvSpPr>
          <p:cNvPr id="1586" name="Google Shape;1586;p166"/>
          <p:cNvSpPr txBox="1">
            <a:spLocks noGrp="1"/>
          </p:cNvSpPr>
          <p:nvPr>
            <p:ph type="body" idx="1"/>
          </p:nvPr>
        </p:nvSpPr>
        <p:spPr>
          <a:xfrm>
            <a:off x="609600" y="1219200"/>
            <a:ext cx="8305800" cy="5091000"/>
          </a:xfrm>
          <a:prstGeom prst="rect">
            <a:avLst/>
          </a:prstGeom>
          <a:noFill/>
          <a:ln>
            <a:noFill/>
          </a:ln>
        </p:spPr>
        <p:txBody>
          <a:bodyPr spcFirstLastPara="1" wrap="square" lIns="12700" tIns="12700" rIns="12700" bIns="12700" anchor="t" anchorCtr="0">
            <a:noAutofit/>
          </a:bodyPr>
          <a:lstStyle/>
          <a:p>
            <a:pPr marL="574675" marR="0" lvl="1" indent="-460375" algn="l" rtl="0">
              <a:lnSpc>
                <a:spcPct val="100000"/>
              </a:lnSpc>
              <a:spcBef>
                <a:spcPts val="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Here is the code to test the class, </a:t>
            </a:r>
            <a:r>
              <a:rPr lang="en-US" sz="2200" b="0" i="0" u="none" strike="noStrike" cap="none">
                <a:solidFill>
                  <a:schemeClr val="dk1"/>
                </a:solidFill>
                <a:latin typeface="Courier New"/>
                <a:ea typeface="Courier New"/>
                <a:cs typeface="Courier New"/>
                <a:sym typeface="Courier New"/>
              </a:rPr>
              <a:t>Z01Analyzer </a:t>
            </a:r>
            <a:endParaRPr/>
          </a:p>
          <a:p>
            <a:pPr marL="574675" marR="0" lvl="1" indent="-460375" algn="l" rtl="0">
              <a:lnSpc>
                <a:spcPct val="100000"/>
              </a:lnSpc>
              <a:spcBef>
                <a:spcPts val="320"/>
              </a:spcBef>
              <a:spcAft>
                <a:spcPts val="0"/>
              </a:spcAft>
              <a:buClr>
                <a:srgbClr val="FF0000"/>
              </a:buClr>
              <a:buSzPts val="1600"/>
              <a:buFont typeface="Arial"/>
              <a:buNone/>
            </a:pPr>
            <a:r>
              <a:rPr lang="en-US" sz="1600" b="0" i="0" u="none" strike="noStrike" cap="none">
                <a:solidFill>
                  <a:schemeClr val="dk1"/>
                </a:solidFill>
                <a:latin typeface="Courier New"/>
                <a:ea typeface="Courier New"/>
                <a:cs typeface="Courier New"/>
                <a:sym typeface="Courier New"/>
              </a:rPr>
              <a:t> 4   public static void main(String[] args) {</a:t>
            </a:r>
            <a:endParaRPr/>
          </a:p>
          <a:p>
            <a:pPr marL="574675" marR="0" lvl="1" indent="-460375" algn="l" rtl="0">
              <a:lnSpc>
                <a:spcPct val="100000"/>
              </a:lnSpc>
              <a:spcBef>
                <a:spcPts val="320"/>
              </a:spcBef>
              <a:spcAft>
                <a:spcPts val="0"/>
              </a:spcAft>
              <a:buClr>
                <a:srgbClr val="FF0000"/>
              </a:buClr>
              <a:buSzPts val="1600"/>
              <a:buFont typeface="Arial"/>
              <a:buNone/>
            </a:pPr>
            <a:r>
              <a:rPr lang="en-US" sz="1600" b="0" i="0" u="none" strike="noStrike" cap="none">
                <a:solidFill>
                  <a:schemeClr val="dk1"/>
                </a:solidFill>
                <a:latin typeface="Courier New"/>
                <a:ea typeface="Courier New"/>
                <a:cs typeface="Courier New"/>
                <a:sym typeface="Courier New"/>
              </a:rPr>
              <a:t> 5     String[] strList = </a:t>
            </a:r>
            <a:endParaRPr/>
          </a:p>
          <a:p>
            <a:pPr marL="574675" marR="0" lvl="1" indent="-460375" algn="l" rtl="0">
              <a:lnSpc>
                <a:spcPct val="100000"/>
              </a:lnSpc>
              <a:spcBef>
                <a:spcPts val="320"/>
              </a:spcBef>
              <a:spcAft>
                <a:spcPts val="0"/>
              </a:spcAft>
              <a:buClr>
                <a:srgbClr val="FF0000"/>
              </a:buClr>
              <a:buSzPts val="1600"/>
              <a:buFont typeface="Arial"/>
              <a:buNone/>
            </a:pPr>
            <a:r>
              <a:rPr lang="en-US" sz="1600" b="0" i="0" u="none" strike="noStrike" cap="none">
                <a:solidFill>
                  <a:schemeClr val="dk1"/>
                </a:solidFill>
                <a:latin typeface="Courier New"/>
                <a:ea typeface="Courier New"/>
                <a:cs typeface="Courier New"/>
                <a:sym typeface="Courier New"/>
              </a:rPr>
              <a:t> 6     {"tomorrow","toto","to","timbukto","the","hello","heat"};</a:t>
            </a:r>
            <a:endParaRPr/>
          </a:p>
          <a:p>
            <a:pPr marL="574675" marR="0" lvl="1" indent="-460375" algn="l" rtl="0">
              <a:lnSpc>
                <a:spcPct val="100000"/>
              </a:lnSpc>
              <a:spcBef>
                <a:spcPts val="320"/>
              </a:spcBef>
              <a:spcAft>
                <a:spcPts val="0"/>
              </a:spcAft>
              <a:buClr>
                <a:srgbClr val="FF0000"/>
              </a:buClr>
              <a:buSzPts val="1600"/>
              <a:buFont typeface="Arial"/>
              <a:buNone/>
            </a:pPr>
            <a:r>
              <a:rPr lang="en-US" sz="1600" b="0" i="0" u="none" strike="noStrike" cap="none">
                <a:solidFill>
                  <a:schemeClr val="dk1"/>
                </a:solidFill>
                <a:latin typeface="Courier New"/>
                <a:ea typeface="Courier New"/>
                <a:cs typeface="Courier New"/>
                <a:sym typeface="Courier New"/>
              </a:rPr>
              <a:t> 7     String searchStr = "to";</a:t>
            </a:r>
            <a:endParaRPr/>
          </a:p>
          <a:p>
            <a:pPr marL="574675" marR="0" lvl="1" indent="-460375" algn="l" rtl="0">
              <a:lnSpc>
                <a:spcPct val="100000"/>
              </a:lnSpc>
              <a:spcBef>
                <a:spcPts val="320"/>
              </a:spcBef>
              <a:spcAft>
                <a:spcPts val="0"/>
              </a:spcAft>
              <a:buClr>
                <a:srgbClr val="FF0000"/>
              </a:buClr>
              <a:buSzPts val="1600"/>
              <a:buFont typeface="Arial"/>
              <a:buNone/>
            </a:pPr>
            <a:r>
              <a:rPr lang="en-US" sz="1600" b="0" i="0" u="none" strike="noStrike" cap="none">
                <a:solidFill>
                  <a:schemeClr val="dk1"/>
                </a:solidFill>
                <a:latin typeface="Courier New"/>
                <a:ea typeface="Courier New"/>
                <a:cs typeface="Courier New"/>
                <a:sym typeface="Courier New"/>
              </a:rPr>
              <a:t> 8     System.out.println("Searching for: " + searchStr);</a:t>
            </a:r>
            <a:endParaRPr/>
          </a:p>
          <a:p>
            <a:pPr marL="574675" marR="0" lvl="1" indent="-460375" algn="l" rtl="0">
              <a:lnSpc>
                <a:spcPct val="100000"/>
              </a:lnSpc>
              <a:spcBef>
                <a:spcPts val="320"/>
              </a:spcBef>
              <a:spcAft>
                <a:spcPts val="0"/>
              </a:spcAft>
              <a:buClr>
                <a:srgbClr val="FF0000"/>
              </a:buClr>
              <a:buSzPts val="1600"/>
              <a:buFont typeface="Arial"/>
              <a:buNone/>
            </a:pPr>
            <a:r>
              <a:rPr lang="en-US" sz="1600" b="0" i="0" u="none" strike="noStrike" cap="none">
                <a:solidFill>
                  <a:schemeClr val="dk1"/>
                </a:solidFill>
                <a:latin typeface="Courier New"/>
                <a:ea typeface="Courier New"/>
                <a:cs typeface="Courier New"/>
                <a:sym typeface="Courier New"/>
              </a:rPr>
              <a:t> 9 </a:t>
            </a:r>
            <a:endParaRPr/>
          </a:p>
          <a:p>
            <a:pPr marL="574675" marR="0" lvl="1" indent="-460375" algn="l" rtl="0">
              <a:lnSpc>
                <a:spcPct val="100000"/>
              </a:lnSpc>
              <a:spcBef>
                <a:spcPts val="320"/>
              </a:spcBef>
              <a:spcAft>
                <a:spcPts val="0"/>
              </a:spcAft>
              <a:buClr>
                <a:srgbClr val="FF0000"/>
              </a:buClr>
              <a:buSzPts val="1600"/>
              <a:buFont typeface="Arial"/>
              <a:buNone/>
            </a:pPr>
            <a:r>
              <a:rPr lang="en-US" sz="1600" b="0" i="0" u="none" strike="noStrike" cap="none">
                <a:solidFill>
                  <a:schemeClr val="dk1"/>
                </a:solidFill>
                <a:latin typeface="Courier New"/>
                <a:ea typeface="Courier New"/>
                <a:cs typeface="Courier New"/>
                <a:sym typeface="Courier New"/>
              </a:rPr>
              <a:t>10     // Create regular class</a:t>
            </a:r>
            <a:endParaRPr/>
          </a:p>
          <a:p>
            <a:pPr marL="574675" marR="0" lvl="1" indent="-460375" algn="l" rtl="0">
              <a:lnSpc>
                <a:spcPct val="100000"/>
              </a:lnSpc>
              <a:spcBef>
                <a:spcPts val="320"/>
              </a:spcBef>
              <a:spcAft>
                <a:spcPts val="0"/>
              </a:spcAft>
              <a:buClr>
                <a:srgbClr val="FF0000"/>
              </a:buClr>
              <a:buSzPts val="1600"/>
              <a:buFont typeface="Arial"/>
              <a:buNone/>
            </a:pPr>
            <a:r>
              <a:rPr lang="en-US" sz="1600" b="1" i="0" u="none" strike="noStrike" cap="none">
                <a:solidFill>
                  <a:schemeClr val="dk1"/>
                </a:solidFill>
                <a:latin typeface="Courier New"/>
                <a:ea typeface="Courier New"/>
                <a:cs typeface="Courier New"/>
                <a:sym typeface="Courier New"/>
              </a:rPr>
              <a:t>11     AnalyzerTool analyzeTool = new AnalyzerTool();</a:t>
            </a:r>
            <a:endParaRPr/>
          </a:p>
          <a:p>
            <a:pPr marL="574675" marR="0" lvl="1" indent="-460375" algn="l" rtl="0">
              <a:lnSpc>
                <a:spcPct val="100000"/>
              </a:lnSpc>
              <a:spcBef>
                <a:spcPts val="320"/>
              </a:spcBef>
              <a:spcAft>
                <a:spcPts val="0"/>
              </a:spcAft>
              <a:buClr>
                <a:srgbClr val="FF0000"/>
              </a:buClr>
              <a:buSzPts val="1600"/>
              <a:buFont typeface="Arial"/>
              <a:buNone/>
            </a:pPr>
            <a:r>
              <a:rPr lang="en-US" sz="1600" b="0" i="0" u="none" strike="noStrike" cap="none">
                <a:solidFill>
                  <a:schemeClr val="dk1"/>
                </a:solidFill>
                <a:latin typeface="Courier New"/>
                <a:ea typeface="Courier New"/>
                <a:cs typeface="Courier New"/>
                <a:sym typeface="Courier New"/>
              </a:rPr>
              <a:t>12     </a:t>
            </a:r>
            <a:endParaRPr/>
          </a:p>
          <a:p>
            <a:pPr marL="574675" marR="0" lvl="1" indent="-460375" algn="l" rtl="0">
              <a:lnSpc>
                <a:spcPct val="100000"/>
              </a:lnSpc>
              <a:spcBef>
                <a:spcPts val="320"/>
              </a:spcBef>
              <a:spcAft>
                <a:spcPts val="0"/>
              </a:spcAft>
              <a:buClr>
                <a:srgbClr val="FF0000"/>
              </a:buClr>
              <a:buSzPts val="1600"/>
              <a:buFont typeface="Arial"/>
              <a:buNone/>
            </a:pPr>
            <a:r>
              <a:rPr lang="en-US" sz="1600" b="0" i="0" u="none" strike="noStrike" cap="none">
                <a:solidFill>
                  <a:schemeClr val="dk1"/>
                </a:solidFill>
                <a:latin typeface="Courier New"/>
                <a:ea typeface="Courier New"/>
                <a:cs typeface="Courier New"/>
                <a:sym typeface="Courier New"/>
              </a:rPr>
              <a:t>13     System.out.println("===Contains===");</a:t>
            </a:r>
            <a:endParaRPr/>
          </a:p>
          <a:p>
            <a:pPr marL="574675" marR="0" lvl="1" indent="-460375" algn="l" rtl="0">
              <a:lnSpc>
                <a:spcPct val="100000"/>
              </a:lnSpc>
              <a:spcBef>
                <a:spcPts val="320"/>
              </a:spcBef>
              <a:spcAft>
                <a:spcPts val="0"/>
              </a:spcAft>
              <a:buClr>
                <a:srgbClr val="FF0000"/>
              </a:buClr>
              <a:buSzPts val="1600"/>
              <a:buFont typeface="Arial"/>
              <a:buNone/>
            </a:pPr>
            <a:r>
              <a:rPr lang="en-US" sz="1600" b="0" i="0" u="none" strike="noStrike" cap="none">
                <a:solidFill>
                  <a:schemeClr val="dk1"/>
                </a:solidFill>
                <a:latin typeface="Courier New"/>
                <a:ea typeface="Courier New"/>
                <a:cs typeface="Courier New"/>
                <a:sym typeface="Courier New"/>
              </a:rPr>
              <a:t>14     for(String currentStr:strList){</a:t>
            </a:r>
            <a:endParaRPr/>
          </a:p>
          <a:p>
            <a:pPr marL="574675" marR="0" lvl="1" indent="-460375" algn="l" rtl="0">
              <a:lnSpc>
                <a:spcPct val="100000"/>
              </a:lnSpc>
              <a:spcBef>
                <a:spcPts val="320"/>
              </a:spcBef>
              <a:spcAft>
                <a:spcPts val="0"/>
              </a:spcAft>
              <a:buClr>
                <a:srgbClr val="FF0000"/>
              </a:buClr>
              <a:buSzPts val="1600"/>
              <a:buFont typeface="Arial"/>
              <a:buNone/>
            </a:pPr>
            <a:r>
              <a:rPr lang="en-US" sz="1600" b="0" i="0" u="none" strike="noStrike" cap="none">
                <a:solidFill>
                  <a:schemeClr val="dk1"/>
                </a:solidFill>
                <a:latin typeface="Courier New"/>
                <a:ea typeface="Courier New"/>
                <a:cs typeface="Courier New"/>
                <a:sym typeface="Courier New"/>
              </a:rPr>
              <a:t>15       if  (</a:t>
            </a:r>
            <a:r>
              <a:rPr lang="en-US" sz="1600" b="1" i="0" u="none" strike="noStrike" cap="none">
                <a:solidFill>
                  <a:schemeClr val="dk1"/>
                </a:solidFill>
                <a:latin typeface="Courier New"/>
                <a:ea typeface="Courier New"/>
                <a:cs typeface="Courier New"/>
                <a:sym typeface="Courier New"/>
              </a:rPr>
              <a:t>analyzeTool.arrContains(currentStr, searchStr)</a:t>
            </a:r>
            <a:r>
              <a:rPr lang="en-US" sz="1600" b="0" i="0" u="none" strike="noStrike" cap="none">
                <a:solidFill>
                  <a:schemeClr val="dk1"/>
                </a:solidFill>
                <a:latin typeface="Courier New"/>
                <a:ea typeface="Courier New"/>
                <a:cs typeface="Courier New"/>
                <a:sym typeface="Courier New"/>
              </a:rPr>
              <a:t>){</a:t>
            </a:r>
            <a:endParaRPr/>
          </a:p>
          <a:p>
            <a:pPr marL="574675" marR="0" lvl="1" indent="-460375" algn="l" rtl="0">
              <a:lnSpc>
                <a:spcPct val="100000"/>
              </a:lnSpc>
              <a:spcBef>
                <a:spcPts val="320"/>
              </a:spcBef>
              <a:spcAft>
                <a:spcPts val="0"/>
              </a:spcAft>
              <a:buClr>
                <a:srgbClr val="FF0000"/>
              </a:buClr>
              <a:buSzPts val="1600"/>
              <a:buFont typeface="Arial"/>
              <a:buNone/>
            </a:pPr>
            <a:r>
              <a:rPr lang="en-US" sz="1600" b="0" i="0" u="none" strike="noStrike" cap="none">
                <a:solidFill>
                  <a:schemeClr val="dk1"/>
                </a:solidFill>
                <a:latin typeface="Courier New"/>
                <a:ea typeface="Courier New"/>
                <a:cs typeface="Courier New"/>
                <a:sym typeface="Courier New"/>
              </a:rPr>
              <a:t>16         System.out.println("Match: " + currentStr);</a:t>
            </a:r>
            <a:endParaRPr/>
          </a:p>
          <a:p>
            <a:pPr marL="574675" marR="0" lvl="1" indent="-460375" algn="l" rtl="0">
              <a:lnSpc>
                <a:spcPct val="100000"/>
              </a:lnSpc>
              <a:spcBef>
                <a:spcPts val="320"/>
              </a:spcBef>
              <a:spcAft>
                <a:spcPts val="0"/>
              </a:spcAft>
              <a:buClr>
                <a:srgbClr val="FF0000"/>
              </a:buClr>
              <a:buSzPts val="1600"/>
              <a:buFont typeface="Arial"/>
              <a:buNone/>
            </a:pPr>
            <a:r>
              <a:rPr lang="en-US" sz="1600" b="0" i="0" u="none" strike="noStrike" cap="none">
                <a:solidFill>
                  <a:schemeClr val="dk1"/>
                </a:solidFill>
                <a:latin typeface="Courier New"/>
                <a:ea typeface="Courier New"/>
                <a:cs typeface="Courier New"/>
                <a:sym typeface="Courier New"/>
              </a:rPr>
              <a:t>17       }</a:t>
            </a:r>
            <a:endParaRPr/>
          </a:p>
          <a:p>
            <a:pPr marL="574675" marR="0" lvl="1" indent="-460375" algn="l" rtl="0">
              <a:lnSpc>
                <a:spcPct val="100000"/>
              </a:lnSpc>
              <a:spcBef>
                <a:spcPts val="320"/>
              </a:spcBef>
              <a:spcAft>
                <a:spcPts val="0"/>
              </a:spcAft>
              <a:buClr>
                <a:srgbClr val="FF0000"/>
              </a:buClr>
              <a:buSzPts val="1600"/>
              <a:buFont typeface="Arial"/>
              <a:buNone/>
            </a:pPr>
            <a:r>
              <a:rPr lang="en-US" sz="1600" b="0" i="0" u="none" strike="noStrike" cap="none">
                <a:solidFill>
                  <a:schemeClr val="dk1"/>
                </a:solidFill>
                <a:latin typeface="Courier New"/>
                <a:ea typeface="Courier New"/>
                <a:cs typeface="Courier New"/>
                <a:sym typeface="Courier New"/>
              </a:rPr>
              <a:t>18     }</a:t>
            </a:r>
            <a:endParaRPr/>
          </a:p>
          <a:p>
            <a:pPr marL="574675" marR="0" lvl="1" indent="-460375" algn="l" rtl="0">
              <a:lnSpc>
                <a:spcPct val="100000"/>
              </a:lnSpc>
              <a:spcBef>
                <a:spcPts val="320"/>
              </a:spcBef>
              <a:spcAft>
                <a:spcPts val="0"/>
              </a:spcAft>
              <a:buClr>
                <a:srgbClr val="FF0000"/>
              </a:buClr>
              <a:buSzPts val="1600"/>
              <a:buFont typeface="Arial"/>
              <a:buAutoNum type="arabicPlain" startAt="19"/>
            </a:pPr>
            <a:r>
              <a:rPr lang="en-US" sz="1600" b="0" i="0" u="none" strike="noStrike" cap="none">
                <a:solidFill>
                  <a:schemeClr val="dk1"/>
                </a:solidFill>
                <a:latin typeface="Courier New"/>
                <a:ea typeface="Courier New"/>
                <a:cs typeface="Courier New"/>
                <a:sym typeface="Courier New"/>
              </a:rPr>
              <a:t>} </a:t>
            </a:r>
            <a:endParaRPr/>
          </a:p>
        </p:txBody>
      </p:sp>
      <p:sp>
        <p:nvSpPr>
          <p:cNvPr id="1587" name="Google Shape;1587;p166"/>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170</a:t>
            </a:fld>
            <a:endParaRPr/>
          </a:p>
        </p:txBody>
      </p:sp>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Shape 1592"/>
        <p:cNvGrpSpPr/>
        <p:nvPr/>
      </p:nvGrpSpPr>
      <p:grpSpPr>
        <a:xfrm>
          <a:off x="0" y="0"/>
          <a:ext cx="0" cy="0"/>
          <a:chOff x="0" y="0"/>
          <a:chExt cx="0" cy="0"/>
        </a:xfrm>
      </p:grpSpPr>
      <p:sp>
        <p:nvSpPr>
          <p:cNvPr id="1593" name="Google Shape;1593;p167"/>
          <p:cNvSpPr txBox="1"/>
          <p:nvPr/>
        </p:nvSpPr>
        <p:spPr>
          <a:xfrm>
            <a:off x="533400" y="4332287"/>
            <a:ext cx="7924800" cy="1828800"/>
          </a:xfrm>
          <a:prstGeom prst="rect">
            <a:avLst/>
          </a:prstGeom>
          <a:solidFill>
            <a:srgbClr val="DDDDDD"/>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1594" name="Google Shape;1594;p167"/>
          <p:cNvSpPr txBox="1"/>
          <p:nvPr/>
        </p:nvSpPr>
        <p:spPr>
          <a:xfrm>
            <a:off x="533400" y="1828800"/>
            <a:ext cx="7924800" cy="1295400"/>
          </a:xfrm>
          <a:prstGeom prst="rect">
            <a:avLst/>
          </a:prstGeom>
          <a:solidFill>
            <a:srgbClr val="DDDDDD"/>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1595" name="Google Shape;1595;p167"/>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String Analysis Interface: Example</a:t>
            </a:r>
            <a:endParaRPr/>
          </a:p>
        </p:txBody>
      </p:sp>
      <p:sp>
        <p:nvSpPr>
          <p:cNvPr id="1596" name="Google Shape;1596;p167"/>
          <p:cNvSpPr txBox="1">
            <a:spLocks noGrp="1"/>
          </p:cNvSpPr>
          <p:nvPr>
            <p:ph type="body" idx="1"/>
          </p:nvPr>
        </p:nvSpPr>
        <p:spPr>
          <a:xfrm>
            <a:off x="609600" y="1447800"/>
            <a:ext cx="7918500" cy="5054700"/>
          </a:xfrm>
          <a:prstGeom prst="rect">
            <a:avLst/>
          </a:prstGeom>
          <a:noFill/>
          <a:ln>
            <a:noFill/>
          </a:ln>
        </p:spPr>
        <p:txBody>
          <a:bodyPr spcFirstLastPara="1" wrap="square" lIns="12700" tIns="12700" rIns="12700" bIns="12700" anchor="t" anchorCtr="0">
            <a:noAutofit/>
          </a:bodyPr>
          <a:lstStyle/>
          <a:p>
            <a:pPr marL="574675" marR="0" lvl="1" indent="-460375" algn="l" rtl="0">
              <a:lnSpc>
                <a:spcPct val="100000"/>
              </a:lnSpc>
              <a:spcBef>
                <a:spcPts val="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What about using an interface?</a:t>
            </a:r>
            <a:endParaRPr/>
          </a:p>
          <a:p>
            <a:pPr marL="574675" marR="0" lvl="1" indent="-460375" algn="l" rtl="0">
              <a:lnSpc>
                <a:spcPct val="100000"/>
              </a:lnSpc>
              <a:spcBef>
                <a:spcPts val="360"/>
              </a:spcBef>
              <a:spcAft>
                <a:spcPts val="0"/>
              </a:spcAft>
              <a:buClr>
                <a:srgbClr val="FF0000"/>
              </a:buClr>
              <a:buSzPts val="1800"/>
              <a:buFont typeface="Arial"/>
              <a:buNone/>
            </a:pPr>
            <a:r>
              <a:rPr lang="en-US" sz="1800" b="0" i="0" u="none" strike="noStrike" cap="none">
                <a:solidFill>
                  <a:schemeClr val="dk1"/>
                </a:solidFill>
                <a:latin typeface="Courier New"/>
                <a:ea typeface="Courier New"/>
                <a:cs typeface="Courier New"/>
                <a:sym typeface="Courier New"/>
              </a:rPr>
              <a:t>3 public interface StringAnalyzer {</a:t>
            </a:r>
            <a:endParaRPr/>
          </a:p>
          <a:p>
            <a:pPr marL="574675" marR="0" lvl="1" indent="-460375" algn="l" rtl="0">
              <a:lnSpc>
                <a:spcPct val="100000"/>
              </a:lnSpc>
              <a:spcBef>
                <a:spcPts val="360"/>
              </a:spcBef>
              <a:spcAft>
                <a:spcPts val="0"/>
              </a:spcAft>
              <a:buClr>
                <a:srgbClr val="FF0000"/>
              </a:buClr>
              <a:buSzPts val="1800"/>
              <a:buFont typeface="Arial"/>
              <a:buNone/>
            </a:pPr>
            <a:r>
              <a:rPr lang="en-US" sz="1800" b="0" i="0" u="none" strike="noStrike" cap="none">
                <a:solidFill>
                  <a:schemeClr val="dk1"/>
                </a:solidFill>
                <a:latin typeface="Courier New"/>
                <a:ea typeface="Courier New"/>
                <a:cs typeface="Courier New"/>
                <a:sym typeface="Courier New"/>
              </a:rPr>
              <a:t>4   </a:t>
            </a:r>
            <a:r>
              <a:rPr lang="en-US" sz="1800" b="1" i="0" u="none" strike="noStrike" cap="none">
                <a:solidFill>
                  <a:schemeClr val="dk1"/>
                </a:solidFill>
                <a:latin typeface="Courier New"/>
                <a:ea typeface="Courier New"/>
                <a:cs typeface="Courier New"/>
                <a:sym typeface="Courier New"/>
              </a:rPr>
              <a:t>public boolean analyze(String sourceStr, String searchStr)</a:t>
            </a:r>
            <a:r>
              <a:rPr lang="en-US" sz="1800" b="0" i="0" u="none" strike="noStrike" cap="none">
                <a:solidFill>
                  <a:schemeClr val="dk1"/>
                </a:solidFill>
                <a:latin typeface="Courier New"/>
                <a:ea typeface="Courier New"/>
                <a:cs typeface="Courier New"/>
                <a:sym typeface="Courier New"/>
              </a:rPr>
              <a:t>;</a:t>
            </a:r>
            <a:endParaRPr/>
          </a:p>
          <a:p>
            <a:pPr marL="574675" marR="0" lvl="1" indent="-460375" algn="l" rtl="0">
              <a:lnSpc>
                <a:spcPct val="100000"/>
              </a:lnSpc>
              <a:spcBef>
                <a:spcPts val="360"/>
              </a:spcBef>
              <a:spcAft>
                <a:spcPts val="0"/>
              </a:spcAft>
              <a:buClr>
                <a:srgbClr val="FF0000"/>
              </a:buClr>
              <a:buSzPts val="1800"/>
              <a:buFont typeface="Arial"/>
              <a:buNone/>
            </a:pPr>
            <a:r>
              <a:rPr lang="en-US" sz="1800" b="0" i="0" u="none" strike="noStrike" cap="none">
                <a:solidFill>
                  <a:schemeClr val="dk1"/>
                </a:solidFill>
                <a:latin typeface="Courier New"/>
                <a:ea typeface="Courier New"/>
                <a:cs typeface="Courier New"/>
                <a:sym typeface="Courier New"/>
              </a:rPr>
              <a:t>5 }</a:t>
            </a:r>
            <a:endParaRPr/>
          </a:p>
          <a:p>
            <a:pPr marL="574675" marR="0" lvl="1" indent="-460375" algn="l" rtl="0">
              <a:lnSpc>
                <a:spcPct val="100000"/>
              </a:lnSpc>
              <a:spcBef>
                <a:spcPts val="1200"/>
              </a:spcBef>
              <a:spcAft>
                <a:spcPts val="0"/>
              </a:spcAft>
              <a:buClr>
                <a:srgbClr val="FF0000"/>
              </a:buClr>
              <a:buSzPts val="2200"/>
              <a:buFont typeface="Arial"/>
              <a:buChar char="•"/>
            </a:pPr>
            <a:r>
              <a:rPr lang="en-US" sz="2200" b="0" i="0" u="none" strike="noStrike" cap="none">
                <a:solidFill>
                  <a:schemeClr val="dk1"/>
                </a:solidFill>
                <a:latin typeface="Courier New"/>
                <a:ea typeface="Courier New"/>
                <a:cs typeface="Courier New"/>
                <a:sym typeface="Courier New"/>
              </a:rPr>
              <a:t>StringAnalyzer</a:t>
            </a:r>
            <a:r>
              <a:rPr lang="en-US" sz="2200" b="0" i="0" u="none" strike="noStrike" cap="none">
                <a:solidFill>
                  <a:schemeClr val="dk1"/>
                </a:solidFill>
                <a:latin typeface="Arial"/>
                <a:ea typeface="Arial"/>
                <a:cs typeface="Arial"/>
                <a:sym typeface="Arial"/>
              </a:rPr>
              <a:t> is a single method functional interface.</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Replacing the previous example and implementing the interface looks like this:</a:t>
            </a:r>
            <a:endParaRPr sz="1600" b="0" i="0" u="none" strike="noStrike" cap="none">
              <a:solidFill>
                <a:schemeClr val="dk1"/>
              </a:solidFill>
              <a:latin typeface="Courier New"/>
              <a:ea typeface="Courier New"/>
              <a:cs typeface="Courier New"/>
              <a:sym typeface="Courier New"/>
            </a:endParaRPr>
          </a:p>
          <a:p>
            <a:pPr marL="574675" marR="0" lvl="1" indent="-460375" algn="l" rtl="0">
              <a:lnSpc>
                <a:spcPct val="100000"/>
              </a:lnSpc>
              <a:spcBef>
                <a:spcPts val="600"/>
              </a:spcBef>
              <a:spcAft>
                <a:spcPts val="0"/>
              </a:spcAft>
              <a:buClr>
                <a:srgbClr val="FF0000"/>
              </a:buClr>
              <a:buSzPts val="1600"/>
              <a:buFont typeface="Arial"/>
              <a:buNone/>
            </a:pPr>
            <a:r>
              <a:rPr lang="en-US" sz="1600" b="0" i="0" u="none" strike="noStrike" cap="none">
                <a:solidFill>
                  <a:schemeClr val="dk1"/>
                </a:solidFill>
                <a:latin typeface="Courier New"/>
                <a:ea typeface="Courier New"/>
                <a:cs typeface="Courier New"/>
                <a:sym typeface="Courier New"/>
              </a:rPr>
              <a:t> 3 public class ContainsAnalyzer </a:t>
            </a:r>
            <a:r>
              <a:rPr lang="en-US" sz="1600" b="1" i="0" u="none" strike="noStrike" cap="none">
                <a:solidFill>
                  <a:schemeClr val="dk1"/>
                </a:solidFill>
                <a:latin typeface="Courier New"/>
                <a:ea typeface="Courier New"/>
                <a:cs typeface="Courier New"/>
                <a:sym typeface="Courier New"/>
              </a:rPr>
              <a:t>implements StringAnalyzer </a:t>
            </a:r>
            <a:r>
              <a:rPr lang="en-US" sz="1600" b="0" i="0" u="none" strike="noStrike" cap="none">
                <a:solidFill>
                  <a:schemeClr val="dk1"/>
                </a:solidFill>
                <a:latin typeface="Courier New"/>
                <a:ea typeface="Courier New"/>
                <a:cs typeface="Courier New"/>
                <a:sym typeface="Courier New"/>
              </a:rPr>
              <a:t>{</a:t>
            </a:r>
            <a:endParaRPr/>
          </a:p>
          <a:p>
            <a:pPr marL="574675" marR="0" lvl="1" indent="-460375" algn="l" rtl="0">
              <a:lnSpc>
                <a:spcPct val="100000"/>
              </a:lnSpc>
              <a:spcBef>
                <a:spcPts val="320"/>
              </a:spcBef>
              <a:spcAft>
                <a:spcPts val="0"/>
              </a:spcAft>
              <a:buClr>
                <a:srgbClr val="FF0000"/>
              </a:buClr>
              <a:buSzPts val="1600"/>
              <a:buFont typeface="Arial"/>
              <a:buNone/>
            </a:pPr>
            <a:r>
              <a:rPr lang="en-US" sz="1600" b="0" i="0" u="none" strike="noStrike" cap="none">
                <a:solidFill>
                  <a:schemeClr val="dk1"/>
                </a:solidFill>
                <a:latin typeface="Courier New"/>
                <a:ea typeface="Courier New"/>
                <a:cs typeface="Courier New"/>
                <a:sym typeface="Courier New"/>
              </a:rPr>
              <a:t> 4   @Override</a:t>
            </a:r>
            <a:endParaRPr/>
          </a:p>
          <a:p>
            <a:pPr marL="574675" marR="0" lvl="1" indent="-460375" algn="l" rtl="0">
              <a:lnSpc>
                <a:spcPct val="100000"/>
              </a:lnSpc>
              <a:spcBef>
                <a:spcPts val="320"/>
              </a:spcBef>
              <a:spcAft>
                <a:spcPts val="0"/>
              </a:spcAft>
              <a:buClr>
                <a:srgbClr val="FF0000"/>
              </a:buClr>
              <a:buSzPts val="1600"/>
              <a:buFont typeface="Arial"/>
              <a:buNone/>
            </a:pPr>
            <a:r>
              <a:rPr lang="en-US" sz="1600" b="0" i="0" u="none" strike="noStrike" cap="none">
                <a:solidFill>
                  <a:schemeClr val="dk1"/>
                </a:solidFill>
                <a:latin typeface="Courier New"/>
                <a:ea typeface="Courier New"/>
                <a:cs typeface="Courier New"/>
                <a:sym typeface="Courier New"/>
              </a:rPr>
              <a:t> 5   public boolean analyze(String target, String searchStr){</a:t>
            </a:r>
            <a:endParaRPr/>
          </a:p>
          <a:p>
            <a:pPr marL="574675" marR="0" lvl="1" indent="-460375" algn="l" rtl="0">
              <a:lnSpc>
                <a:spcPct val="100000"/>
              </a:lnSpc>
              <a:spcBef>
                <a:spcPts val="320"/>
              </a:spcBef>
              <a:spcAft>
                <a:spcPts val="0"/>
              </a:spcAft>
              <a:buClr>
                <a:srgbClr val="FF0000"/>
              </a:buClr>
              <a:buSzPts val="1600"/>
              <a:buFont typeface="Arial"/>
              <a:buNone/>
            </a:pPr>
            <a:r>
              <a:rPr lang="en-US" sz="1600" b="0" i="0" u="none" strike="noStrike" cap="none">
                <a:solidFill>
                  <a:schemeClr val="dk1"/>
                </a:solidFill>
                <a:latin typeface="Courier New"/>
                <a:ea typeface="Courier New"/>
                <a:cs typeface="Courier New"/>
                <a:sym typeface="Courier New"/>
              </a:rPr>
              <a:t> 6     return target.contains(searchStr);</a:t>
            </a:r>
            <a:endParaRPr/>
          </a:p>
          <a:p>
            <a:pPr marL="574675" marR="0" lvl="1" indent="-460375" algn="l" rtl="0">
              <a:lnSpc>
                <a:spcPct val="100000"/>
              </a:lnSpc>
              <a:spcBef>
                <a:spcPts val="320"/>
              </a:spcBef>
              <a:spcAft>
                <a:spcPts val="0"/>
              </a:spcAft>
              <a:buClr>
                <a:srgbClr val="FF0000"/>
              </a:buClr>
              <a:buSzPts val="1600"/>
              <a:buFont typeface="Arial"/>
              <a:buNone/>
            </a:pPr>
            <a:r>
              <a:rPr lang="en-US" sz="1600" b="0" i="0" u="none" strike="noStrike" cap="none">
                <a:solidFill>
                  <a:schemeClr val="dk1"/>
                </a:solidFill>
                <a:latin typeface="Courier New"/>
                <a:ea typeface="Courier New"/>
                <a:cs typeface="Courier New"/>
                <a:sym typeface="Courier New"/>
              </a:rPr>
              <a:t> 7   }</a:t>
            </a:r>
            <a:endParaRPr/>
          </a:p>
          <a:p>
            <a:pPr marL="574675" marR="0" lvl="1" indent="-460375" algn="l" rtl="0">
              <a:lnSpc>
                <a:spcPct val="100000"/>
              </a:lnSpc>
              <a:spcBef>
                <a:spcPts val="320"/>
              </a:spcBef>
              <a:spcAft>
                <a:spcPts val="0"/>
              </a:spcAft>
              <a:buClr>
                <a:srgbClr val="FF0000"/>
              </a:buClr>
              <a:buSzPts val="1600"/>
              <a:buFont typeface="Arial"/>
              <a:buNone/>
            </a:pPr>
            <a:r>
              <a:rPr lang="en-US" sz="1600" b="0" i="0" u="none" strike="noStrike" cap="none">
                <a:solidFill>
                  <a:schemeClr val="dk1"/>
                </a:solidFill>
                <a:latin typeface="Courier New"/>
                <a:ea typeface="Courier New"/>
                <a:cs typeface="Courier New"/>
                <a:sym typeface="Courier New"/>
              </a:rPr>
              <a:t> 8 }</a:t>
            </a:r>
            <a:endParaRPr sz="2200" b="0" i="0" u="none" strike="noStrike" cap="none">
              <a:solidFill>
                <a:schemeClr val="dk1"/>
              </a:solidFill>
              <a:latin typeface="Arial"/>
              <a:ea typeface="Arial"/>
              <a:cs typeface="Arial"/>
              <a:sym typeface="Arial"/>
            </a:endParaRPr>
          </a:p>
          <a:p>
            <a:pPr marL="7937" marR="0" lvl="0" indent="7938" algn="l" rtl="0">
              <a:spcBef>
                <a:spcPts val="440"/>
              </a:spcBef>
              <a:spcAft>
                <a:spcPts val="0"/>
              </a:spcAft>
              <a:buNone/>
            </a:pPr>
            <a:endParaRPr sz="2200" b="0" i="0" u="none" strike="noStrike" cap="none">
              <a:solidFill>
                <a:schemeClr val="dk1"/>
              </a:solidFill>
              <a:latin typeface="Arial"/>
              <a:ea typeface="Arial"/>
              <a:cs typeface="Arial"/>
              <a:sym typeface="Arial"/>
            </a:endParaRPr>
          </a:p>
        </p:txBody>
      </p:sp>
      <p:sp>
        <p:nvSpPr>
          <p:cNvPr id="1597" name="Google Shape;1597;p167"/>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171</a:t>
            </a:fld>
            <a:endParaRPr/>
          </a:p>
        </p:txBody>
      </p:sp>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Shape 1602"/>
        <p:cNvGrpSpPr/>
        <p:nvPr/>
      </p:nvGrpSpPr>
      <p:grpSpPr>
        <a:xfrm>
          <a:off x="0" y="0"/>
          <a:ext cx="0" cy="0"/>
          <a:chOff x="0" y="0"/>
          <a:chExt cx="0" cy="0"/>
        </a:xfrm>
      </p:grpSpPr>
      <p:sp>
        <p:nvSpPr>
          <p:cNvPr id="1603" name="Google Shape;1603;p168"/>
          <p:cNvSpPr txBox="1"/>
          <p:nvPr/>
        </p:nvSpPr>
        <p:spPr>
          <a:xfrm>
            <a:off x="457200" y="1143000"/>
            <a:ext cx="8458200" cy="4876800"/>
          </a:xfrm>
          <a:prstGeom prst="rect">
            <a:avLst/>
          </a:prstGeom>
          <a:solidFill>
            <a:srgbClr val="DDDDDD"/>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1604" name="Google Shape;1604;p168"/>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String Analyzer Interface Test Class</a:t>
            </a:r>
            <a:endParaRPr/>
          </a:p>
        </p:txBody>
      </p:sp>
      <p:sp>
        <p:nvSpPr>
          <p:cNvPr id="1605" name="Google Shape;1605;p168"/>
          <p:cNvSpPr txBox="1">
            <a:spLocks noGrp="1"/>
          </p:cNvSpPr>
          <p:nvPr>
            <p:ph type="body" idx="1"/>
          </p:nvPr>
        </p:nvSpPr>
        <p:spPr>
          <a:xfrm>
            <a:off x="609600" y="1295400"/>
            <a:ext cx="8305800" cy="4703700"/>
          </a:xfrm>
          <a:prstGeom prst="rect">
            <a:avLst/>
          </a:prstGeom>
          <a:noFill/>
          <a:ln>
            <a:noFill/>
          </a:ln>
        </p:spPr>
        <p:txBody>
          <a:bodyPr spcFirstLastPara="1" wrap="square" lIns="12700" tIns="12700" rIns="12700" bIns="12700" anchor="t" anchorCtr="0">
            <a:noAutofit/>
          </a:bodyPr>
          <a:lstStyle/>
          <a:p>
            <a:pPr marL="574675" marR="0" lvl="1" indent="-460375" algn="l" rtl="0">
              <a:lnSpc>
                <a:spcPct val="100000"/>
              </a:lnSpc>
              <a:spcBef>
                <a:spcPts val="0"/>
              </a:spcBef>
              <a:spcAft>
                <a:spcPts val="0"/>
              </a:spcAft>
              <a:buClr>
                <a:srgbClr val="FF0000"/>
              </a:buClr>
              <a:buSzPts val="1600"/>
              <a:buFont typeface="Arial"/>
              <a:buNone/>
            </a:pPr>
            <a:r>
              <a:rPr lang="en-US" sz="1600" b="0" i="0" u="none" strike="noStrike" cap="none">
                <a:solidFill>
                  <a:schemeClr val="dk1"/>
                </a:solidFill>
                <a:latin typeface="Courier New"/>
                <a:ea typeface="Courier New"/>
                <a:cs typeface="Courier New"/>
                <a:sym typeface="Courier New"/>
              </a:rPr>
              <a:t> 4   public static void main(String[] args) {</a:t>
            </a:r>
            <a:endParaRPr/>
          </a:p>
          <a:p>
            <a:pPr marL="574675" marR="0" lvl="1" indent="-460375" algn="l" rtl="0">
              <a:lnSpc>
                <a:spcPct val="100000"/>
              </a:lnSpc>
              <a:spcBef>
                <a:spcPts val="320"/>
              </a:spcBef>
              <a:spcAft>
                <a:spcPts val="0"/>
              </a:spcAft>
              <a:buClr>
                <a:srgbClr val="FF0000"/>
              </a:buClr>
              <a:buSzPts val="1600"/>
              <a:buFont typeface="Arial"/>
              <a:buNone/>
            </a:pPr>
            <a:r>
              <a:rPr lang="en-US" sz="1600" b="0" i="0" u="none" strike="noStrike" cap="none">
                <a:solidFill>
                  <a:schemeClr val="dk1"/>
                </a:solidFill>
                <a:latin typeface="Courier New"/>
                <a:ea typeface="Courier New"/>
                <a:cs typeface="Courier New"/>
                <a:sym typeface="Courier New"/>
              </a:rPr>
              <a:t> 5     String[] strList = </a:t>
            </a:r>
            <a:endParaRPr/>
          </a:p>
          <a:p>
            <a:pPr marL="574675" marR="0" lvl="1" indent="-460375" algn="l" rtl="0">
              <a:lnSpc>
                <a:spcPct val="100000"/>
              </a:lnSpc>
              <a:spcBef>
                <a:spcPts val="320"/>
              </a:spcBef>
              <a:spcAft>
                <a:spcPts val="0"/>
              </a:spcAft>
              <a:buClr>
                <a:srgbClr val="FF0000"/>
              </a:buClr>
              <a:buSzPts val="1600"/>
              <a:buFont typeface="Arial"/>
              <a:buNone/>
            </a:pPr>
            <a:r>
              <a:rPr lang="en-US" sz="1600" b="0" i="0" u="none" strike="noStrike" cap="none">
                <a:solidFill>
                  <a:schemeClr val="dk1"/>
                </a:solidFill>
                <a:latin typeface="Courier New"/>
                <a:ea typeface="Courier New"/>
                <a:cs typeface="Courier New"/>
                <a:sym typeface="Courier New"/>
              </a:rPr>
              <a:t> 6     {"tomorrow","toto","to","timbukto","the","hello","heat"};   </a:t>
            </a:r>
            <a:endParaRPr/>
          </a:p>
          <a:p>
            <a:pPr marL="574675" marR="0" lvl="1" indent="-460375" algn="l" rtl="0">
              <a:lnSpc>
                <a:spcPct val="100000"/>
              </a:lnSpc>
              <a:spcBef>
                <a:spcPts val="320"/>
              </a:spcBef>
              <a:spcAft>
                <a:spcPts val="0"/>
              </a:spcAft>
              <a:buClr>
                <a:srgbClr val="FF0000"/>
              </a:buClr>
              <a:buSzPts val="1600"/>
              <a:buFont typeface="Arial"/>
              <a:buNone/>
            </a:pPr>
            <a:r>
              <a:rPr lang="en-US" sz="1600" b="0" i="0" u="none" strike="noStrike" cap="none">
                <a:solidFill>
                  <a:schemeClr val="dk1"/>
                </a:solidFill>
                <a:latin typeface="Courier New"/>
                <a:ea typeface="Courier New"/>
                <a:cs typeface="Courier New"/>
                <a:sym typeface="Courier New"/>
              </a:rPr>
              <a:t> 7     String searchStr = "to";</a:t>
            </a:r>
            <a:endParaRPr/>
          </a:p>
          <a:p>
            <a:pPr marL="574675" marR="0" lvl="1" indent="-460375" algn="l" rtl="0">
              <a:lnSpc>
                <a:spcPct val="100000"/>
              </a:lnSpc>
              <a:spcBef>
                <a:spcPts val="320"/>
              </a:spcBef>
              <a:spcAft>
                <a:spcPts val="0"/>
              </a:spcAft>
              <a:buClr>
                <a:srgbClr val="FF0000"/>
              </a:buClr>
              <a:buSzPts val="1600"/>
              <a:buFont typeface="Arial"/>
              <a:buNone/>
            </a:pPr>
            <a:r>
              <a:rPr lang="en-US" sz="1600" b="0" i="0" u="none" strike="noStrike" cap="none">
                <a:solidFill>
                  <a:schemeClr val="dk1"/>
                </a:solidFill>
                <a:latin typeface="Courier New"/>
                <a:ea typeface="Courier New"/>
                <a:cs typeface="Courier New"/>
                <a:sym typeface="Courier New"/>
              </a:rPr>
              <a:t> 8     System.out.println("Searching for: " + searchStr);</a:t>
            </a:r>
            <a:endParaRPr/>
          </a:p>
          <a:p>
            <a:pPr marL="574675" marR="0" lvl="1" indent="-460375" algn="l" rtl="0">
              <a:lnSpc>
                <a:spcPct val="100000"/>
              </a:lnSpc>
              <a:spcBef>
                <a:spcPts val="320"/>
              </a:spcBef>
              <a:spcAft>
                <a:spcPts val="0"/>
              </a:spcAft>
              <a:buClr>
                <a:srgbClr val="FF0000"/>
              </a:buClr>
              <a:buSzPts val="1600"/>
              <a:buFont typeface="Arial"/>
              <a:buNone/>
            </a:pPr>
            <a:r>
              <a:rPr lang="en-US" sz="1600" b="0" i="0" u="none" strike="noStrike" cap="none">
                <a:solidFill>
                  <a:schemeClr val="dk1"/>
                </a:solidFill>
                <a:latin typeface="Courier New"/>
                <a:ea typeface="Courier New"/>
                <a:cs typeface="Courier New"/>
                <a:sym typeface="Courier New"/>
              </a:rPr>
              <a:t> 9     </a:t>
            </a:r>
            <a:endParaRPr/>
          </a:p>
          <a:p>
            <a:pPr marL="574675" marR="0" lvl="1" indent="-460375" algn="l" rtl="0">
              <a:lnSpc>
                <a:spcPct val="100000"/>
              </a:lnSpc>
              <a:spcBef>
                <a:spcPts val="320"/>
              </a:spcBef>
              <a:spcAft>
                <a:spcPts val="0"/>
              </a:spcAft>
              <a:buClr>
                <a:srgbClr val="FF0000"/>
              </a:buClr>
              <a:buSzPts val="1600"/>
              <a:buFont typeface="Arial"/>
              <a:buNone/>
            </a:pPr>
            <a:r>
              <a:rPr lang="en-US" sz="1600" b="0" i="0" u="none" strike="noStrike" cap="none">
                <a:solidFill>
                  <a:schemeClr val="dk1"/>
                </a:solidFill>
                <a:latin typeface="Courier New"/>
                <a:ea typeface="Courier New"/>
                <a:cs typeface="Courier New"/>
                <a:sym typeface="Courier New"/>
              </a:rPr>
              <a:t>10     // Call concrete class that implments StringAnalyzer</a:t>
            </a:r>
            <a:endParaRPr/>
          </a:p>
          <a:p>
            <a:pPr marL="574675" marR="0" lvl="1" indent="-460375" algn="l" rtl="0">
              <a:lnSpc>
                <a:spcPct val="100000"/>
              </a:lnSpc>
              <a:spcBef>
                <a:spcPts val="320"/>
              </a:spcBef>
              <a:spcAft>
                <a:spcPts val="0"/>
              </a:spcAft>
              <a:buClr>
                <a:srgbClr val="FF0000"/>
              </a:buClr>
              <a:buSzPts val="1600"/>
              <a:buFont typeface="Arial"/>
              <a:buNone/>
            </a:pPr>
            <a:r>
              <a:rPr lang="en-US" sz="1600" b="1" i="0" u="none" strike="noStrike" cap="none">
                <a:solidFill>
                  <a:schemeClr val="dk1"/>
                </a:solidFill>
                <a:latin typeface="Courier New"/>
                <a:ea typeface="Courier New"/>
                <a:cs typeface="Courier New"/>
                <a:sym typeface="Courier New"/>
              </a:rPr>
              <a:t>11     ContainsAnalyzer contains = new ContainsAnalyzer();</a:t>
            </a:r>
            <a:endParaRPr/>
          </a:p>
          <a:p>
            <a:pPr marL="574675" marR="0" lvl="1" indent="-460375" algn="l" rtl="0">
              <a:lnSpc>
                <a:spcPct val="100000"/>
              </a:lnSpc>
              <a:spcBef>
                <a:spcPts val="320"/>
              </a:spcBef>
              <a:spcAft>
                <a:spcPts val="0"/>
              </a:spcAft>
              <a:buClr>
                <a:srgbClr val="FF0000"/>
              </a:buClr>
              <a:buSzPts val="1600"/>
              <a:buFont typeface="Arial"/>
              <a:buNone/>
            </a:pPr>
            <a:r>
              <a:rPr lang="en-US" sz="1600" b="0" i="0" u="none" strike="noStrike" cap="none">
                <a:solidFill>
                  <a:schemeClr val="dk1"/>
                </a:solidFill>
                <a:latin typeface="Courier New"/>
                <a:ea typeface="Courier New"/>
                <a:cs typeface="Courier New"/>
                <a:sym typeface="Courier New"/>
              </a:rPr>
              <a:t>12         </a:t>
            </a:r>
            <a:endParaRPr/>
          </a:p>
          <a:p>
            <a:pPr marL="574675" marR="0" lvl="1" indent="-460375" algn="l" rtl="0">
              <a:lnSpc>
                <a:spcPct val="100000"/>
              </a:lnSpc>
              <a:spcBef>
                <a:spcPts val="320"/>
              </a:spcBef>
              <a:spcAft>
                <a:spcPts val="0"/>
              </a:spcAft>
              <a:buClr>
                <a:srgbClr val="FF0000"/>
              </a:buClr>
              <a:buSzPts val="1600"/>
              <a:buFont typeface="Arial"/>
              <a:buNone/>
            </a:pPr>
            <a:r>
              <a:rPr lang="en-US" sz="1600" b="0" i="0" u="none" strike="noStrike" cap="none">
                <a:solidFill>
                  <a:schemeClr val="dk1"/>
                </a:solidFill>
                <a:latin typeface="Courier New"/>
                <a:ea typeface="Courier New"/>
                <a:cs typeface="Courier New"/>
                <a:sym typeface="Courier New"/>
              </a:rPr>
              <a:t>13     System.out.println("===Contains===");</a:t>
            </a:r>
            <a:endParaRPr/>
          </a:p>
          <a:p>
            <a:pPr marL="574675" marR="0" lvl="1" indent="-460375" algn="l" rtl="0">
              <a:lnSpc>
                <a:spcPct val="100000"/>
              </a:lnSpc>
              <a:spcBef>
                <a:spcPts val="320"/>
              </a:spcBef>
              <a:spcAft>
                <a:spcPts val="0"/>
              </a:spcAft>
              <a:buClr>
                <a:srgbClr val="FF0000"/>
              </a:buClr>
              <a:buSzPts val="1600"/>
              <a:buFont typeface="Arial"/>
              <a:buNone/>
            </a:pPr>
            <a:r>
              <a:rPr lang="en-US" sz="1600" b="0" i="0" u="none" strike="noStrike" cap="none">
                <a:solidFill>
                  <a:schemeClr val="dk1"/>
                </a:solidFill>
                <a:latin typeface="Courier New"/>
                <a:ea typeface="Courier New"/>
                <a:cs typeface="Courier New"/>
                <a:sym typeface="Courier New"/>
              </a:rPr>
              <a:t>14     for(String currentStr:strList){</a:t>
            </a:r>
            <a:endParaRPr/>
          </a:p>
          <a:p>
            <a:pPr marL="574675" marR="0" lvl="1" indent="-460375" algn="l" rtl="0">
              <a:lnSpc>
                <a:spcPct val="100000"/>
              </a:lnSpc>
              <a:spcBef>
                <a:spcPts val="320"/>
              </a:spcBef>
              <a:spcAft>
                <a:spcPts val="0"/>
              </a:spcAft>
              <a:buClr>
                <a:srgbClr val="FF0000"/>
              </a:buClr>
              <a:buSzPts val="1600"/>
              <a:buFont typeface="Arial"/>
              <a:buNone/>
            </a:pPr>
            <a:r>
              <a:rPr lang="en-US" sz="1600" b="0" i="0" u="none" strike="noStrike" cap="none">
                <a:solidFill>
                  <a:schemeClr val="dk1"/>
                </a:solidFill>
                <a:latin typeface="Courier New"/>
                <a:ea typeface="Courier New"/>
                <a:cs typeface="Courier New"/>
                <a:sym typeface="Courier New"/>
              </a:rPr>
              <a:t>15       if (</a:t>
            </a:r>
            <a:r>
              <a:rPr lang="en-US" sz="1600" b="1" i="0" u="none" strike="noStrike" cap="none">
                <a:solidFill>
                  <a:schemeClr val="dk1"/>
                </a:solidFill>
                <a:latin typeface="Courier New"/>
                <a:ea typeface="Courier New"/>
                <a:cs typeface="Courier New"/>
                <a:sym typeface="Courier New"/>
              </a:rPr>
              <a:t>contains.analyze(currentStr, searchStr)</a:t>
            </a:r>
            <a:r>
              <a:rPr lang="en-US" sz="1600" b="0" i="0" u="none" strike="noStrike" cap="none">
                <a:solidFill>
                  <a:schemeClr val="dk1"/>
                </a:solidFill>
                <a:latin typeface="Courier New"/>
                <a:ea typeface="Courier New"/>
                <a:cs typeface="Courier New"/>
                <a:sym typeface="Courier New"/>
              </a:rPr>
              <a:t>){</a:t>
            </a:r>
            <a:endParaRPr/>
          </a:p>
          <a:p>
            <a:pPr marL="574675" marR="0" lvl="1" indent="-460375" algn="l" rtl="0">
              <a:lnSpc>
                <a:spcPct val="100000"/>
              </a:lnSpc>
              <a:spcBef>
                <a:spcPts val="320"/>
              </a:spcBef>
              <a:spcAft>
                <a:spcPts val="0"/>
              </a:spcAft>
              <a:buClr>
                <a:srgbClr val="FF0000"/>
              </a:buClr>
              <a:buSzPts val="1600"/>
              <a:buFont typeface="Arial"/>
              <a:buNone/>
            </a:pPr>
            <a:r>
              <a:rPr lang="en-US" sz="1600" b="0" i="0" u="none" strike="noStrike" cap="none">
                <a:solidFill>
                  <a:schemeClr val="dk1"/>
                </a:solidFill>
                <a:latin typeface="Courier New"/>
                <a:ea typeface="Courier New"/>
                <a:cs typeface="Courier New"/>
                <a:sym typeface="Courier New"/>
              </a:rPr>
              <a:t>16         System.out.println("Match: " + currentStr);</a:t>
            </a:r>
            <a:endParaRPr/>
          </a:p>
          <a:p>
            <a:pPr marL="574675" marR="0" lvl="1" indent="-460375" algn="l" rtl="0">
              <a:lnSpc>
                <a:spcPct val="100000"/>
              </a:lnSpc>
              <a:spcBef>
                <a:spcPts val="320"/>
              </a:spcBef>
              <a:spcAft>
                <a:spcPts val="0"/>
              </a:spcAft>
              <a:buClr>
                <a:srgbClr val="FF0000"/>
              </a:buClr>
              <a:buSzPts val="1600"/>
              <a:buFont typeface="Arial"/>
              <a:buNone/>
            </a:pPr>
            <a:r>
              <a:rPr lang="en-US" sz="1600" b="0" i="0" u="none" strike="noStrike" cap="none">
                <a:solidFill>
                  <a:schemeClr val="dk1"/>
                </a:solidFill>
                <a:latin typeface="Courier New"/>
                <a:ea typeface="Courier New"/>
                <a:cs typeface="Courier New"/>
                <a:sym typeface="Courier New"/>
              </a:rPr>
              <a:t>17       }</a:t>
            </a:r>
            <a:endParaRPr/>
          </a:p>
          <a:p>
            <a:pPr marL="574675" marR="0" lvl="1" indent="-460375" algn="l" rtl="0">
              <a:lnSpc>
                <a:spcPct val="100000"/>
              </a:lnSpc>
              <a:spcBef>
                <a:spcPts val="320"/>
              </a:spcBef>
              <a:spcAft>
                <a:spcPts val="0"/>
              </a:spcAft>
              <a:buClr>
                <a:srgbClr val="FF0000"/>
              </a:buClr>
              <a:buSzPts val="1600"/>
              <a:buFont typeface="Arial"/>
              <a:buNone/>
            </a:pPr>
            <a:r>
              <a:rPr lang="en-US" sz="1600" b="0" i="0" u="none" strike="noStrike" cap="none">
                <a:solidFill>
                  <a:schemeClr val="dk1"/>
                </a:solidFill>
                <a:latin typeface="Courier New"/>
                <a:ea typeface="Courier New"/>
                <a:cs typeface="Courier New"/>
                <a:sym typeface="Courier New"/>
              </a:rPr>
              <a:t>18     }</a:t>
            </a:r>
            <a:endParaRPr/>
          </a:p>
          <a:p>
            <a:pPr marL="574675" marR="0" lvl="1" indent="-460375" algn="l" rtl="0">
              <a:lnSpc>
                <a:spcPct val="100000"/>
              </a:lnSpc>
              <a:spcBef>
                <a:spcPts val="320"/>
              </a:spcBef>
              <a:spcAft>
                <a:spcPts val="0"/>
              </a:spcAft>
              <a:buClr>
                <a:srgbClr val="FF0000"/>
              </a:buClr>
              <a:buSzPts val="1600"/>
              <a:buFont typeface="Arial"/>
              <a:buNone/>
            </a:pPr>
            <a:r>
              <a:rPr lang="en-US" sz="1600" b="0" i="0" u="none" strike="noStrike" cap="none">
                <a:solidFill>
                  <a:schemeClr val="dk1"/>
                </a:solidFill>
                <a:latin typeface="Courier New"/>
                <a:ea typeface="Courier New"/>
                <a:cs typeface="Courier New"/>
                <a:sym typeface="Courier New"/>
              </a:rPr>
              <a:t>19   } </a:t>
            </a:r>
            <a:endParaRPr/>
          </a:p>
        </p:txBody>
      </p:sp>
      <p:sp>
        <p:nvSpPr>
          <p:cNvPr id="1606" name="Google Shape;1606;p168"/>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172</a:t>
            </a:fld>
            <a:endParaRPr/>
          </a:p>
        </p:txBody>
      </p:sp>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Shape 1611"/>
        <p:cNvGrpSpPr/>
        <p:nvPr/>
      </p:nvGrpSpPr>
      <p:grpSpPr>
        <a:xfrm>
          <a:off x="0" y="0"/>
          <a:ext cx="0" cy="0"/>
          <a:chOff x="0" y="0"/>
          <a:chExt cx="0" cy="0"/>
        </a:xfrm>
      </p:grpSpPr>
      <p:sp>
        <p:nvSpPr>
          <p:cNvPr id="1612" name="Google Shape;1612;p169"/>
          <p:cNvSpPr txBox="1"/>
          <p:nvPr/>
        </p:nvSpPr>
        <p:spPr>
          <a:xfrm>
            <a:off x="457200" y="1809750"/>
            <a:ext cx="8077200" cy="3276600"/>
          </a:xfrm>
          <a:prstGeom prst="rect">
            <a:avLst/>
          </a:prstGeom>
          <a:solidFill>
            <a:srgbClr val="DDDDDD"/>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1613" name="Google Shape;1613;p169"/>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Encapsulate the for Loop</a:t>
            </a:r>
            <a:endParaRPr/>
          </a:p>
        </p:txBody>
      </p:sp>
      <p:sp>
        <p:nvSpPr>
          <p:cNvPr id="1614" name="Google Shape;1614;p169"/>
          <p:cNvSpPr txBox="1">
            <a:spLocks noGrp="1"/>
          </p:cNvSpPr>
          <p:nvPr>
            <p:ph type="body" idx="1"/>
          </p:nvPr>
        </p:nvSpPr>
        <p:spPr>
          <a:xfrm>
            <a:off x="609600" y="1143000"/>
            <a:ext cx="7918500" cy="5105400"/>
          </a:xfrm>
          <a:prstGeom prst="rect">
            <a:avLst/>
          </a:prstGeom>
          <a:noFill/>
          <a:ln>
            <a:noFill/>
          </a:ln>
        </p:spPr>
        <p:txBody>
          <a:bodyPr spcFirstLastPara="1" wrap="square" lIns="12700" tIns="12700" rIns="12700" bIns="12700" anchor="t" anchorCtr="0">
            <a:noAutofit/>
          </a:bodyPr>
          <a:lstStyle/>
          <a:p>
            <a:pPr marL="574675" marR="0" lvl="1" indent="-460375" algn="l" rtl="0">
              <a:lnSpc>
                <a:spcPct val="100000"/>
              </a:lnSpc>
              <a:spcBef>
                <a:spcPts val="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An improvement to the code is to encapsulate the </a:t>
            </a:r>
            <a:r>
              <a:rPr lang="en-US" sz="2200" b="0" i="0" u="none" strike="noStrike" cap="none">
                <a:solidFill>
                  <a:schemeClr val="dk1"/>
                </a:solidFill>
                <a:latin typeface="Courier New"/>
                <a:ea typeface="Courier New"/>
                <a:cs typeface="Courier New"/>
                <a:sym typeface="Courier New"/>
              </a:rPr>
              <a:t>forloop</a:t>
            </a:r>
            <a:r>
              <a:rPr lang="en-US" sz="2200" b="0" i="0" u="none" strike="noStrike" cap="none">
                <a:solidFill>
                  <a:schemeClr val="dk1"/>
                </a:solidFill>
                <a:latin typeface="Arial"/>
                <a:ea typeface="Arial"/>
                <a:cs typeface="Arial"/>
                <a:sym typeface="Arial"/>
              </a:rPr>
              <a:t>:</a:t>
            </a:r>
            <a:endParaRPr/>
          </a:p>
          <a:p>
            <a:pPr marL="574675" marR="0" lvl="1" indent="-460375" algn="l" rtl="0">
              <a:lnSpc>
                <a:spcPct val="100000"/>
              </a:lnSpc>
              <a:spcBef>
                <a:spcPts val="320"/>
              </a:spcBef>
              <a:spcAft>
                <a:spcPts val="0"/>
              </a:spcAft>
              <a:buClr>
                <a:srgbClr val="FF0000"/>
              </a:buClr>
              <a:buSzPts val="1600"/>
              <a:buFont typeface="Arial"/>
              <a:buNone/>
            </a:pPr>
            <a:r>
              <a:rPr lang="en-US" sz="1600" b="0" i="0" u="none" strike="noStrike" cap="none">
                <a:solidFill>
                  <a:schemeClr val="dk1"/>
                </a:solidFill>
                <a:latin typeface="Courier New"/>
                <a:ea typeface="Courier New"/>
                <a:cs typeface="Courier New"/>
                <a:sym typeface="Courier New"/>
              </a:rPr>
              <a:t> 3 public class Z03Analyzer {</a:t>
            </a:r>
            <a:endParaRPr/>
          </a:p>
          <a:p>
            <a:pPr marL="574675" marR="0" lvl="1" indent="-460375" algn="l" rtl="0">
              <a:lnSpc>
                <a:spcPct val="100000"/>
              </a:lnSpc>
              <a:spcBef>
                <a:spcPts val="320"/>
              </a:spcBef>
              <a:spcAft>
                <a:spcPts val="0"/>
              </a:spcAft>
              <a:buClr>
                <a:srgbClr val="FF0000"/>
              </a:buClr>
              <a:buSzPts val="1600"/>
              <a:buFont typeface="Arial"/>
              <a:buNone/>
            </a:pPr>
            <a:r>
              <a:rPr lang="en-US" sz="1600" b="0" i="0" u="none" strike="noStrike" cap="none">
                <a:solidFill>
                  <a:schemeClr val="dk1"/>
                </a:solidFill>
                <a:latin typeface="Courier New"/>
                <a:ea typeface="Courier New"/>
                <a:cs typeface="Courier New"/>
                <a:sym typeface="Courier New"/>
              </a:rPr>
              <a:t> 4 </a:t>
            </a:r>
            <a:endParaRPr/>
          </a:p>
          <a:p>
            <a:pPr marL="574675" marR="0" lvl="1" indent="-460375" algn="l" rtl="0">
              <a:lnSpc>
                <a:spcPct val="100000"/>
              </a:lnSpc>
              <a:spcBef>
                <a:spcPts val="320"/>
              </a:spcBef>
              <a:spcAft>
                <a:spcPts val="0"/>
              </a:spcAft>
              <a:buClr>
                <a:srgbClr val="FF0000"/>
              </a:buClr>
              <a:buSzPts val="1600"/>
              <a:buFont typeface="Arial"/>
              <a:buNone/>
            </a:pPr>
            <a:r>
              <a:rPr lang="en-US" sz="1600" b="1" i="0" u="none" strike="noStrike" cap="none">
                <a:solidFill>
                  <a:schemeClr val="dk1"/>
                </a:solidFill>
                <a:latin typeface="Courier New"/>
                <a:ea typeface="Courier New"/>
                <a:cs typeface="Courier New"/>
                <a:sym typeface="Courier New"/>
              </a:rPr>
              <a:t> 5   public static void searchArr(String[] strList, String searchStr, StringAnalyzer analyzer){</a:t>
            </a:r>
            <a:endParaRPr/>
          </a:p>
          <a:p>
            <a:pPr marL="574675" marR="0" lvl="1" indent="-460375" algn="l" rtl="0">
              <a:lnSpc>
                <a:spcPct val="100000"/>
              </a:lnSpc>
              <a:spcBef>
                <a:spcPts val="320"/>
              </a:spcBef>
              <a:spcAft>
                <a:spcPts val="0"/>
              </a:spcAft>
              <a:buClr>
                <a:srgbClr val="FF0000"/>
              </a:buClr>
              <a:buSzPts val="1600"/>
              <a:buFont typeface="Arial"/>
              <a:buNone/>
            </a:pPr>
            <a:r>
              <a:rPr lang="en-US" sz="1600" b="1" i="0" u="none" strike="noStrike" cap="none">
                <a:solidFill>
                  <a:schemeClr val="dk1"/>
                </a:solidFill>
                <a:latin typeface="Courier New"/>
                <a:ea typeface="Courier New"/>
                <a:cs typeface="Courier New"/>
                <a:sym typeface="Courier New"/>
              </a:rPr>
              <a:t> 6     for(String currentStr:strList){</a:t>
            </a:r>
            <a:endParaRPr/>
          </a:p>
          <a:p>
            <a:pPr marL="574675" marR="0" lvl="1" indent="-460375" algn="l" rtl="0">
              <a:lnSpc>
                <a:spcPct val="100000"/>
              </a:lnSpc>
              <a:spcBef>
                <a:spcPts val="320"/>
              </a:spcBef>
              <a:spcAft>
                <a:spcPts val="0"/>
              </a:spcAft>
              <a:buClr>
                <a:srgbClr val="FF0000"/>
              </a:buClr>
              <a:buSzPts val="1600"/>
              <a:buFont typeface="Arial"/>
              <a:buNone/>
            </a:pPr>
            <a:r>
              <a:rPr lang="en-US" sz="1600" b="1" i="0" u="none" strike="noStrike" cap="none">
                <a:solidFill>
                  <a:schemeClr val="dk1"/>
                </a:solidFill>
                <a:latin typeface="Courier New"/>
                <a:ea typeface="Courier New"/>
                <a:cs typeface="Courier New"/>
                <a:sym typeface="Courier New"/>
              </a:rPr>
              <a:t> 7       if (analyzer.analyze(currentStr, searchStr)){</a:t>
            </a:r>
            <a:endParaRPr/>
          </a:p>
          <a:p>
            <a:pPr marL="574675" marR="0" lvl="1" indent="-460375" algn="l" rtl="0">
              <a:lnSpc>
                <a:spcPct val="100000"/>
              </a:lnSpc>
              <a:spcBef>
                <a:spcPts val="320"/>
              </a:spcBef>
              <a:spcAft>
                <a:spcPts val="0"/>
              </a:spcAft>
              <a:buClr>
                <a:srgbClr val="FF0000"/>
              </a:buClr>
              <a:buSzPts val="1600"/>
              <a:buFont typeface="Arial"/>
              <a:buNone/>
            </a:pPr>
            <a:r>
              <a:rPr lang="en-US" sz="1600" b="1" i="0" u="none" strike="noStrike" cap="none">
                <a:solidFill>
                  <a:schemeClr val="dk1"/>
                </a:solidFill>
                <a:latin typeface="Courier New"/>
                <a:ea typeface="Courier New"/>
                <a:cs typeface="Courier New"/>
                <a:sym typeface="Courier New"/>
              </a:rPr>
              <a:t> 8         System.out.println("Match: " + currentStr);</a:t>
            </a:r>
            <a:endParaRPr/>
          </a:p>
          <a:p>
            <a:pPr marL="574675" marR="0" lvl="1" indent="-460375" algn="l" rtl="0">
              <a:lnSpc>
                <a:spcPct val="100000"/>
              </a:lnSpc>
              <a:spcBef>
                <a:spcPts val="320"/>
              </a:spcBef>
              <a:spcAft>
                <a:spcPts val="0"/>
              </a:spcAft>
              <a:buClr>
                <a:srgbClr val="FF0000"/>
              </a:buClr>
              <a:buSzPts val="1600"/>
              <a:buFont typeface="Arial"/>
              <a:buNone/>
            </a:pPr>
            <a:r>
              <a:rPr lang="en-US" sz="1600" b="1" i="0" u="none" strike="noStrike" cap="none">
                <a:solidFill>
                  <a:schemeClr val="dk1"/>
                </a:solidFill>
                <a:latin typeface="Courier New"/>
                <a:ea typeface="Courier New"/>
                <a:cs typeface="Courier New"/>
                <a:sym typeface="Courier New"/>
              </a:rPr>
              <a:t> 9       }</a:t>
            </a:r>
            <a:endParaRPr/>
          </a:p>
          <a:p>
            <a:pPr marL="574675" marR="0" lvl="1" indent="-460375" algn="l" rtl="0">
              <a:lnSpc>
                <a:spcPct val="100000"/>
              </a:lnSpc>
              <a:spcBef>
                <a:spcPts val="320"/>
              </a:spcBef>
              <a:spcAft>
                <a:spcPts val="0"/>
              </a:spcAft>
              <a:buClr>
                <a:srgbClr val="FF0000"/>
              </a:buClr>
              <a:buSzPts val="1600"/>
              <a:buFont typeface="Arial"/>
              <a:buNone/>
            </a:pPr>
            <a:r>
              <a:rPr lang="en-US" sz="1600" b="1" i="0" u="none" strike="noStrike" cap="none">
                <a:solidFill>
                  <a:schemeClr val="dk1"/>
                </a:solidFill>
                <a:latin typeface="Courier New"/>
                <a:ea typeface="Courier New"/>
                <a:cs typeface="Courier New"/>
                <a:sym typeface="Courier New"/>
              </a:rPr>
              <a:t>10     } </a:t>
            </a:r>
            <a:endParaRPr/>
          </a:p>
          <a:p>
            <a:pPr marL="574675" marR="0" lvl="1" indent="-460375" algn="l" rtl="0">
              <a:lnSpc>
                <a:spcPct val="100000"/>
              </a:lnSpc>
              <a:spcBef>
                <a:spcPts val="320"/>
              </a:spcBef>
              <a:spcAft>
                <a:spcPts val="0"/>
              </a:spcAft>
              <a:buClr>
                <a:srgbClr val="FF0000"/>
              </a:buClr>
              <a:buSzPts val="1600"/>
              <a:buFont typeface="Arial"/>
              <a:buNone/>
            </a:pPr>
            <a:r>
              <a:rPr lang="en-US" sz="1600" b="1" i="0" u="none" strike="noStrike" cap="none">
                <a:solidFill>
                  <a:schemeClr val="dk1"/>
                </a:solidFill>
                <a:latin typeface="Courier New"/>
                <a:ea typeface="Courier New"/>
                <a:cs typeface="Courier New"/>
                <a:sym typeface="Courier New"/>
              </a:rPr>
              <a:t>11   }</a:t>
            </a:r>
            <a:endParaRPr/>
          </a:p>
          <a:p>
            <a:pPr marL="574675" marR="0" lvl="1" indent="-460375" algn="l" rtl="0">
              <a:lnSpc>
                <a:spcPct val="100000"/>
              </a:lnSpc>
              <a:spcBef>
                <a:spcPts val="320"/>
              </a:spcBef>
              <a:spcAft>
                <a:spcPts val="0"/>
              </a:spcAft>
              <a:buClr>
                <a:srgbClr val="FF0000"/>
              </a:buClr>
              <a:buSzPts val="1600"/>
              <a:buFont typeface="Arial"/>
              <a:buNone/>
            </a:pPr>
            <a:r>
              <a:rPr lang="en-US" sz="1600" b="0" i="0" u="none" strike="noStrike" cap="none">
                <a:solidFill>
                  <a:schemeClr val="dk1"/>
                </a:solidFill>
                <a:latin typeface="Courier New"/>
                <a:ea typeface="Courier New"/>
                <a:cs typeface="Courier New"/>
                <a:sym typeface="Courier New"/>
              </a:rPr>
              <a:t>// A number of lines omitted</a:t>
            </a:r>
            <a:endParaRPr/>
          </a:p>
          <a:p>
            <a:pPr marL="7937" marR="0" lvl="0" indent="7938" algn="l" rtl="0">
              <a:spcBef>
                <a:spcPts val="320"/>
              </a:spcBef>
              <a:spcAft>
                <a:spcPts val="0"/>
              </a:spcAft>
              <a:buNone/>
            </a:pPr>
            <a:endParaRPr sz="1600" b="0" i="0" u="none" strike="noStrike" cap="none">
              <a:solidFill>
                <a:schemeClr val="dk1"/>
              </a:solidFill>
              <a:latin typeface="Courier New"/>
              <a:ea typeface="Courier New"/>
              <a:cs typeface="Courier New"/>
              <a:sym typeface="Courier New"/>
            </a:endParaRPr>
          </a:p>
        </p:txBody>
      </p:sp>
      <p:sp>
        <p:nvSpPr>
          <p:cNvPr id="1615" name="Google Shape;1615;p169"/>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173</a:t>
            </a:fld>
            <a:endParaRPr/>
          </a:p>
        </p:txBody>
      </p:sp>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Shape 1620"/>
        <p:cNvGrpSpPr/>
        <p:nvPr/>
      </p:nvGrpSpPr>
      <p:grpSpPr>
        <a:xfrm>
          <a:off x="0" y="0"/>
          <a:ext cx="0" cy="0"/>
          <a:chOff x="0" y="0"/>
          <a:chExt cx="0" cy="0"/>
        </a:xfrm>
      </p:grpSpPr>
      <p:sp>
        <p:nvSpPr>
          <p:cNvPr id="1621" name="Google Shape;1621;p170"/>
          <p:cNvSpPr txBox="1"/>
          <p:nvPr/>
        </p:nvSpPr>
        <p:spPr>
          <a:xfrm>
            <a:off x="533400" y="1981200"/>
            <a:ext cx="8382000" cy="3810000"/>
          </a:xfrm>
          <a:prstGeom prst="rect">
            <a:avLst/>
          </a:prstGeom>
          <a:solidFill>
            <a:srgbClr val="DDDDDD"/>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1622" name="Google Shape;1622;p170"/>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String Analysis Test Class with Helper Method</a:t>
            </a:r>
            <a:endParaRPr/>
          </a:p>
        </p:txBody>
      </p:sp>
      <p:sp>
        <p:nvSpPr>
          <p:cNvPr id="1623" name="Google Shape;1623;p170"/>
          <p:cNvSpPr txBox="1">
            <a:spLocks noGrp="1"/>
          </p:cNvSpPr>
          <p:nvPr>
            <p:ph type="body" idx="1"/>
          </p:nvPr>
        </p:nvSpPr>
        <p:spPr>
          <a:xfrm>
            <a:off x="609600" y="1447800"/>
            <a:ext cx="8229600" cy="4205400"/>
          </a:xfrm>
          <a:prstGeom prst="rect">
            <a:avLst/>
          </a:prstGeom>
          <a:noFill/>
          <a:ln>
            <a:noFill/>
          </a:ln>
        </p:spPr>
        <p:txBody>
          <a:bodyPr spcFirstLastPara="1" wrap="square" lIns="12700" tIns="12700" rIns="12700" bIns="12700" anchor="t" anchorCtr="0">
            <a:noAutofit/>
          </a:bodyPr>
          <a:lstStyle/>
          <a:p>
            <a:pPr marL="574675" marR="0" lvl="1" indent="-460375" algn="l" rtl="0">
              <a:lnSpc>
                <a:spcPct val="100000"/>
              </a:lnSpc>
              <a:spcBef>
                <a:spcPts val="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With the helper method, the main method shrinks to this:</a:t>
            </a:r>
            <a:endParaRPr/>
          </a:p>
          <a:p>
            <a:pPr marL="574675" marR="0" lvl="1" indent="-460375" algn="l" rtl="0">
              <a:lnSpc>
                <a:spcPct val="100000"/>
              </a:lnSpc>
              <a:spcBef>
                <a:spcPts val="320"/>
              </a:spcBef>
              <a:spcAft>
                <a:spcPts val="0"/>
              </a:spcAft>
              <a:buClr>
                <a:srgbClr val="FF0000"/>
              </a:buClr>
              <a:buSzPts val="1600"/>
              <a:buFont typeface="Arial"/>
              <a:buNone/>
            </a:pPr>
            <a:endParaRPr sz="1600" b="0" i="0" u="none" strike="noStrike" cap="none">
              <a:solidFill>
                <a:schemeClr val="dk1"/>
              </a:solidFill>
              <a:latin typeface="Courier New"/>
              <a:ea typeface="Courier New"/>
              <a:cs typeface="Courier New"/>
              <a:sym typeface="Courier New"/>
            </a:endParaRPr>
          </a:p>
          <a:p>
            <a:pPr marL="574675" marR="0" lvl="1" indent="-460375" algn="l" rtl="0">
              <a:lnSpc>
                <a:spcPct val="100000"/>
              </a:lnSpc>
              <a:spcBef>
                <a:spcPts val="320"/>
              </a:spcBef>
              <a:spcAft>
                <a:spcPts val="0"/>
              </a:spcAft>
              <a:buClr>
                <a:srgbClr val="FF0000"/>
              </a:buClr>
              <a:buSzPts val="1600"/>
              <a:buFont typeface="Arial"/>
              <a:buNone/>
            </a:pPr>
            <a:r>
              <a:rPr lang="en-US" sz="1600" b="0" i="0" u="none" strike="noStrike" cap="none">
                <a:solidFill>
                  <a:schemeClr val="dk1"/>
                </a:solidFill>
                <a:latin typeface="Courier New"/>
                <a:ea typeface="Courier New"/>
                <a:cs typeface="Courier New"/>
                <a:sym typeface="Courier New"/>
              </a:rPr>
              <a:t>13   public static void main(String[] args) {</a:t>
            </a:r>
            <a:endParaRPr/>
          </a:p>
          <a:p>
            <a:pPr marL="574675" marR="0" lvl="1" indent="-460375" algn="l" rtl="0">
              <a:lnSpc>
                <a:spcPct val="100000"/>
              </a:lnSpc>
              <a:spcBef>
                <a:spcPts val="320"/>
              </a:spcBef>
              <a:spcAft>
                <a:spcPts val="0"/>
              </a:spcAft>
              <a:buClr>
                <a:srgbClr val="FF0000"/>
              </a:buClr>
              <a:buSzPts val="1600"/>
              <a:buFont typeface="Arial"/>
              <a:buNone/>
            </a:pPr>
            <a:r>
              <a:rPr lang="en-US" sz="1600" b="0" i="0" u="none" strike="noStrike" cap="none">
                <a:solidFill>
                  <a:schemeClr val="dk1"/>
                </a:solidFill>
                <a:latin typeface="Courier New"/>
                <a:ea typeface="Courier New"/>
                <a:cs typeface="Courier New"/>
                <a:sym typeface="Courier New"/>
              </a:rPr>
              <a:t>14     String[] strList01 = </a:t>
            </a:r>
            <a:endParaRPr/>
          </a:p>
          <a:p>
            <a:pPr marL="574675" marR="0" lvl="1" indent="-460375" algn="l" rtl="0">
              <a:lnSpc>
                <a:spcPct val="100000"/>
              </a:lnSpc>
              <a:spcBef>
                <a:spcPts val="320"/>
              </a:spcBef>
              <a:spcAft>
                <a:spcPts val="0"/>
              </a:spcAft>
              <a:buClr>
                <a:srgbClr val="FF0000"/>
              </a:buClr>
              <a:buSzPts val="1600"/>
              <a:buFont typeface="Arial"/>
              <a:buNone/>
            </a:pPr>
            <a:r>
              <a:rPr lang="en-US" sz="1600" b="0" i="0" u="none" strike="noStrike" cap="none">
                <a:solidFill>
                  <a:schemeClr val="dk1"/>
                </a:solidFill>
                <a:latin typeface="Courier New"/>
                <a:ea typeface="Courier New"/>
                <a:cs typeface="Courier New"/>
                <a:sym typeface="Courier New"/>
              </a:rPr>
              <a:t>15     {"tomorrow","toto","to","timbukto","the","hello","heat"};  </a:t>
            </a:r>
            <a:endParaRPr/>
          </a:p>
          <a:p>
            <a:pPr marL="574675" marR="0" lvl="1" indent="-460375" algn="l" rtl="0">
              <a:lnSpc>
                <a:spcPct val="100000"/>
              </a:lnSpc>
              <a:spcBef>
                <a:spcPts val="320"/>
              </a:spcBef>
              <a:spcAft>
                <a:spcPts val="0"/>
              </a:spcAft>
              <a:buClr>
                <a:srgbClr val="FF0000"/>
              </a:buClr>
              <a:buSzPts val="1600"/>
              <a:buFont typeface="Arial"/>
              <a:buNone/>
            </a:pPr>
            <a:r>
              <a:rPr lang="en-US" sz="1600" b="0" i="0" u="none" strike="noStrike" cap="none">
                <a:solidFill>
                  <a:schemeClr val="dk1"/>
                </a:solidFill>
                <a:latin typeface="Courier New"/>
                <a:ea typeface="Courier New"/>
                <a:cs typeface="Courier New"/>
                <a:sym typeface="Courier New"/>
              </a:rPr>
              <a:t>16     String searchStr = "to";</a:t>
            </a:r>
            <a:endParaRPr/>
          </a:p>
          <a:p>
            <a:pPr marL="574675" marR="0" lvl="1" indent="-460375" algn="l" rtl="0">
              <a:lnSpc>
                <a:spcPct val="100000"/>
              </a:lnSpc>
              <a:spcBef>
                <a:spcPts val="320"/>
              </a:spcBef>
              <a:spcAft>
                <a:spcPts val="0"/>
              </a:spcAft>
              <a:buClr>
                <a:srgbClr val="FF0000"/>
              </a:buClr>
              <a:buSzPts val="1600"/>
              <a:buFont typeface="Arial"/>
              <a:buNone/>
            </a:pPr>
            <a:r>
              <a:rPr lang="en-US" sz="1600" b="0" i="0" u="none" strike="noStrike" cap="none">
                <a:solidFill>
                  <a:schemeClr val="dk1"/>
                </a:solidFill>
                <a:latin typeface="Courier New"/>
                <a:ea typeface="Courier New"/>
                <a:cs typeface="Courier New"/>
                <a:sym typeface="Courier New"/>
              </a:rPr>
              <a:t>17     System.out.println("Searching for: " + searchStr);</a:t>
            </a:r>
            <a:endParaRPr/>
          </a:p>
          <a:p>
            <a:pPr marL="574675" marR="0" lvl="1" indent="-460375" algn="l" rtl="0">
              <a:lnSpc>
                <a:spcPct val="100000"/>
              </a:lnSpc>
              <a:spcBef>
                <a:spcPts val="320"/>
              </a:spcBef>
              <a:spcAft>
                <a:spcPts val="0"/>
              </a:spcAft>
              <a:buClr>
                <a:srgbClr val="FF0000"/>
              </a:buClr>
              <a:buSzPts val="1600"/>
              <a:buFont typeface="Arial"/>
              <a:buNone/>
            </a:pPr>
            <a:r>
              <a:rPr lang="en-US" sz="1600" b="0" i="0" u="none" strike="noStrike" cap="none">
                <a:solidFill>
                  <a:schemeClr val="dk1"/>
                </a:solidFill>
                <a:latin typeface="Courier New"/>
                <a:ea typeface="Courier New"/>
                <a:cs typeface="Courier New"/>
                <a:sym typeface="Courier New"/>
              </a:rPr>
              <a:t>18     </a:t>
            </a:r>
            <a:endParaRPr/>
          </a:p>
          <a:p>
            <a:pPr marL="574675" marR="0" lvl="1" indent="-460375" algn="l" rtl="0">
              <a:lnSpc>
                <a:spcPct val="100000"/>
              </a:lnSpc>
              <a:spcBef>
                <a:spcPts val="320"/>
              </a:spcBef>
              <a:spcAft>
                <a:spcPts val="0"/>
              </a:spcAft>
              <a:buClr>
                <a:srgbClr val="FF0000"/>
              </a:buClr>
              <a:buSzPts val="1600"/>
              <a:buFont typeface="Arial"/>
              <a:buNone/>
            </a:pPr>
            <a:r>
              <a:rPr lang="en-US" sz="1600" b="0" i="0" u="none" strike="noStrike" cap="none">
                <a:solidFill>
                  <a:schemeClr val="dk1"/>
                </a:solidFill>
                <a:latin typeface="Courier New"/>
                <a:ea typeface="Courier New"/>
                <a:cs typeface="Courier New"/>
                <a:sym typeface="Courier New"/>
              </a:rPr>
              <a:t>19     // Call concrete class that implments StringAnalyzer</a:t>
            </a:r>
            <a:endParaRPr/>
          </a:p>
          <a:p>
            <a:pPr marL="574675" marR="0" lvl="1" indent="-460375" algn="l" rtl="0">
              <a:lnSpc>
                <a:spcPct val="100000"/>
              </a:lnSpc>
              <a:spcBef>
                <a:spcPts val="320"/>
              </a:spcBef>
              <a:spcAft>
                <a:spcPts val="0"/>
              </a:spcAft>
              <a:buClr>
                <a:srgbClr val="FF0000"/>
              </a:buClr>
              <a:buSzPts val="1600"/>
              <a:buFont typeface="Arial"/>
              <a:buNone/>
            </a:pPr>
            <a:r>
              <a:rPr lang="en-US" sz="1600" b="0" i="0" u="none" strike="noStrike" cap="none">
                <a:solidFill>
                  <a:schemeClr val="dk1"/>
                </a:solidFill>
                <a:latin typeface="Courier New"/>
                <a:ea typeface="Courier New"/>
                <a:cs typeface="Courier New"/>
                <a:sym typeface="Courier New"/>
              </a:rPr>
              <a:t>20     ContainsAnalyzer contains = new ContainsAnalyzer();</a:t>
            </a:r>
            <a:endParaRPr/>
          </a:p>
          <a:p>
            <a:pPr marL="574675" marR="0" lvl="1" indent="-460375" algn="l" rtl="0">
              <a:lnSpc>
                <a:spcPct val="100000"/>
              </a:lnSpc>
              <a:spcBef>
                <a:spcPts val="320"/>
              </a:spcBef>
              <a:spcAft>
                <a:spcPts val="0"/>
              </a:spcAft>
              <a:buClr>
                <a:srgbClr val="FF0000"/>
              </a:buClr>
              <a:buSzPts val="1600"/>
              <a:buFont typeface="Arial"/>
              <a:buNone/>
            </a:pPr>
            <a:r>
              <a:rPr lang="en-US" sz="1600" b="0" i="0" u="none" strike="noStrike" cap="none">
                <a:solidFill>
                  <a:schemeClr val="dk1"/>
                </a:solidFill>
                <a:latin typeface="Courier New"/>
                <a:ea typeface="Courier New"/>
                <a:cs typeface="Courier New"/>
                <a:sym typeface="Courier New"/>
              </a:rPr>
              <a:t>21         </a:t>
            </a:r>
            <a:endParaRPr/>
          </a:p>
          <a:p>
            <a:pPr marL="574675" marR="0" lvl="1" indent="-460375" algn="l" rtl="0">
              <a:lnSpc>
                <a:spcPct val="100000"/>
              </a:lnSpc>
              <a:spcBef>
                <a:spcPts val="320"/>
              </a:spcBef>
              <a:spcAft>
                <a:spcPts val="0"/>
              </a:spcAft>
              <a:buClr>
                <a:srgbClr val="FF0000"/>
              </a:buClr>
              <a:buSzPts val="1600"/>
              <a:buFont typeface="Arial"/>
              <a:buNone/>
            </a:pPr>
            <a:r>
              <a:rPr lang="en-US" sz="1600" b="0" i="0" u="none" strike="noStrike" cap="none">
                <a:solidFill>
                  <a:schemeClr val="dk1"/>
                </a:solidFill>
                <a:latin typeface="Courier New"/>
                <a:ea typeface="Courier New"/>
                <a:cs typeface="Courier New"/>
                <a:sym typeface="Courier New"/>
              </a:rPr>
              <a:t>22     System.out.println("===Contains===");</a:t>
            </a:r>
            <a:endParaRPr/>
          </a:p>
          <a:p>
            <a:pPr marL="574675" marR="0" lvl="1" indent="-460375" algn="l" rtl="0">
              <a:lnSpc>
                <a:spcPct val="100000"/>
              </a:lnSpc>
              <a:spcBef>
                <a:spcPts val="320"/>
              </a:spcBef>
              <a:spcAft>
                <a:spcPts val="0"/>
              </a:spcAft>
              <a:buClr>
                <a:srgbClr val="FF0000"/>
              </a:buClr>
              <a:buSzPts val="1600"/>
              <a:buFont typeface="Arial"/>
              <a:buNone/>
            </a:pPr>
            <a:r>
              <a:rPr lang="en-US" sz="1600" b="1" i="0" u="none" strike="noStrike" cap="none">
                <a:solidFill>
                  <a:schemeClr val="dk1"/>
                </a:solidFill>
                <a:latin typeface="Courier New"/>
                <a:ea typeface="Courier New"/>
                <a:cs typeface="Courier New"/>
                <a:sym typeface="Courier New"/>
              </a:rPr>
              <a:t>23     Z03Analyzer.searchArr(strList01, searchStr, contains);</a:t>
            </a:r>
            <a:endParaRPr/>
          </a:p>
          <a:p>
            <a:pPr marL="574675" marR="0" lvl="1" indent="-460375" algn="l" rtl="0">
              <a:lnSpc>
                <a:spcPct val="100000"/>
              </a:lnSpc>
              <a:spcBef>
                <a:spcPts val="320"/>
              </a:spcBef>
              <a:spcAft>
                <a:spcPts val="0"/>
              </a:spcAft>
              <a:buClr>
                <a:srgbClr val="FF0000"/>
              </a:buClr>
              <a:buSzPts val="1600"/>
              <a:buFont typeface="Arial"/>
              <a:buNone/>
            </a:pPr>
            <a:r>
              <a:rPr lang="en-US" sz="1600" b="0" i="0" u="none" strike="noStrike" cap="none">
                <a:solidFill>
                  <a:schemeClr val="dk1"/>
                </a:solidFill>
                <a:latin typeface="Courier New"/>
                <a:ea typeface="Courier New"/>
                <a:cs typeface="Courier New"/>
                <a:sym typeface="Courier New"/>
              </a:rPr>
              <a:t>24   } </a:t>
            </a:r>
            <a:endParaRPr/>
          </a:p>
        </p:txBody>
      </p:sp>
      <p:sp>
        <p:nvSpPr>
          <p:cNvPr id="1624" name="Google Shape;1624;p170"/>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174</a:t>
            </a:fld>
            <a:endParaRPr/>
          </a:p>
        </p:txBody>
      </p:sp>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Shape 1629"/>
        <p:cNvGrpSpPr/>
        <p:nvPr/>
      </p:nvGrpSpPr>
      <p:grpSpPr>
        <a:xfrm>
          <a:off x="0" y="0"/>
          <a:ext cx="0" cy="0"/>
          <a:chOff x="0" y="0"/>
          <a:chExt cx="0" cy="0"/>
        </a:xfrm>
      </p:grpSpPr>
      <p:sp>
        <p:nvSpPr>
          <p:cNvPr id="1630" name="Google Shape;1630;p171"/>
          <p:cNvSpPr txBox="1"/>
          <p:nvPr/>
        </p:nvSpPr>
        <p:spPr>
          <a:xfrm>
            <a:off x="457200" y="1981200"/>
            <a:ext cx="8229600" cy="3429000"/>
          </a:xfrm>
          <a:prstGeom prst="rect">
            <a:avLst/>
          </a:prstGeom>
          <a:solidFill>
            <a:srgbClr val="DDDDDD"/>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1631" name="Google Shape;1631;p171"/>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String Analysis Anonymous Inner Class</a:t>
            </a:r>
            <a:endParaRPr/>
          </a:p>
        </p:txBody>
      </p:sp>
      <p:sp>
        <p:nvSpPr>
          <p:cNvPr id="1632" name="Google Shape;1632;p171"/>
          <p:cNvSpPr txBox="1">
            <a:spLocks noGrp="1"/>
          </p:cNvSpPr>
          <p:nvPr>
            <p:ph type="body" idx="1"/>
          </p:nvPr>
        </p:nvSpPr>
        <p:spPr>
          <a:xfrm>
            <a:off x="609600" y="1447800"/>
            <a:ext cx="8077200" cy="4156200"/>
          </a:xfrm>
          <a:prstGeom prst="rect">
            <a:avLst/>
          </a:prstGeom>
          <a:noFill/>
          <a:ln>
            <a:noFill/>
          </a:ln>
        </p:spPr>
        <p:txBody>
          <a:bodyPr spcFirstLastPara="1" wrap="square" lIns="12700" tIns="12700" rIns="12700" bIns="12700" anchor="t" anchorCtr="0">
            <a:noAutofit/>
          </a:bodyPr>
          <a:lstStyle/>
          <a:p>
            <a:pPr marL="574675" marR="0" lvl="1" indent="-460375" algn="l" rtl="0">
              <a:lnSpc>
                <a:spcPct val="100000"/>
              </a:lnSpc>
              <a:spcBef>
                <a:spcPts val="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Create anonymous inner class for third argument.</a:t>
            </a:r>
            <a:endParaRPr/>
          </a:p>
          <a:p>
            <a:pPr marL="574675" marR="0" lvl="1" indent="-460375" algn="l" rtl="0">
              <a:lnSpc>
                <a:spcPct val="100000"/>
              </a:lnSpc>
              <a:spcBef>
                <a:spcPts val="320"/>
              </a:spcBef>
              <a:spcAft>
                <a:spcPts val="0"/>
              </a:spcAft>
              <a:buClr>
                <a:srgbClr val="FF0000"/>
              </a:buClr>
              <a:buSzPts val="1600"/>
              <a:buFont typeface="Arial"/>
              <a:buNone/>
            </a:pPr>
            <a:endParaRPr sz="1600" b="0" i="0" u="none" strike="noStrike" cap="none">
              <a:solidFill>
                <a:schemeClr val="dk1"/>
              </a:solidFill>
              <a:latin typeface="Courier New"/>
              <a:ea typeface="Courier New"/>
              <a:cs typeface="Courier New"/>
              <a:sym typeface="Courier New"/>
            </a:endParaRPr>
          </a:p>
          <a:p>
            <a:pPr marL="574675" marR="0" lvl="1" indent="-460375" algn="l" rtl="0">
              <a:lnSpc>
                <a:spcPct val="100000"/>
              </a:lnSpc>
              <a:spcBef>
                <a:spcPts val="320"/>
              </a:spcBef>
              <a:spcAft>
                <a:spcPts val="0"/>
              </a:spcAft>
              <a:buClr>
                <a:srgbClr val="FF0000"/>
              </a:buClr>
              <a:buSzPts val="1600"/>
              <a:buFont typeface="Arial"/>
              <a:buNone/>
            </a:pPr>
            <a:r>
              <a:rPr lang="en-US" sz="1600" b="0" i="0" u="none" strike="noStrike" cap="none">
                <a:solidFill>
                  <a:schemeClr val="dk1"/>
                </a:solidFill>
                <a:latin typeface="Courier New"/>
                <a:ea typeface="Courier New"/>
                <a:cs typeface="Courier New"/>
                <a:sym typeface="Courier New"/>
              </a:rPr>
              <a:t>19     // Implement anonymous inner class</a:t>
            </a:r>
            <a:endParaRPr/>
          </a:p>
          <a:p>
            <a:pPr marL="574675" marR="0" lvl="1" indent="-460375" algn="l" rtl="0">
              <a:lnSpc>
                <a:spcPct val="100000"/>
              </a:lnSpc>
              <a:spcBef>
                <a:spcPts val="320"/>
              </a:spcBef>
              <a:spcAft>
                <a:spcPts val="0"/>
              </a:spcAft>
              <a:buClr>
                <a:srgbClr val="FF0000"/>
              </a:buClr>
              <a:buSzPts val="1600"/>
              <a:buFont typeface="Arial"/>
              <a:buNone/>
            </a:pPr>
            <a:r>
              <a:rPr lang="en-US" sz="1600" b="0" i="0" u="none" strike="noStrike" cap="none">
                <a:solidFill>
                  <a:schemeClr val="dk1"/>
                </a:solidFill>
                <a:latin typeface="Courier New"/>
                <a:ea typeface="Courier New"/>
                <a:cs typeface="Courier New"/>
                <a:sym typeface="Courier New"/>
              </a:rPr>
              <a:t>20     System.out.println("===Contains===");</a:t>
            </a:r>
            <a:endParaRPr/>
          </a:p>
          <a:p>
            <a:pPr marL="574675" marR="0" lvl="1" indent="-460375" algn="l" rtl="0">
              <a:lnSpc>
                <a:spcPct val="100000"/>
              </a:lnSpc>
              <a:spcBef>
                <a:spcPts val="320"/>
              </a:spcBef>
              <a:spcAft>
                <a:spcPts val="0"/>
              </a:spcAft>
              <a:buClr>
                <a:srgbClr val="FF0000"/>
              </a:buClr>
              <a:buSzPts val="1600"/>
              <a:buFont typeface="Arial"/>
              <a:buNone/>
            </a:pPr>
            <a:r>
              <a:rPr lang="en-US" sz="1600" b="0" i="0" u="none" strike="noStrike" cap="none">
                <a:solidFill>
                  <a:schemeClr val="dk1"/>
                </a:solidFill>
                <a:latin typeface="Courier New"/>
                <a:ea typeface="Courier New"/>
                <a:cs typeface="Courier New"/>
                <a:sym typeface="Courier New"/>
              </a:rPr>
              <a:t>21     Z04Analyzer.searchArr(strList01, searchStr, </a:t>
            </a:r>
            <a:endParaRPr/>
          </a:p>
          <a:p>
            <a:pPr marL="574675" marR="0" lvl="1" indent="-460375" algn="l" rtl="0">
              <a:lnSpc>
                <a:spcPct val="100000"/>
              </a:lnSpc>
              <a:spcBef>
                <a:spcPts val="320"/>
              </a:spcBef>
              <a:spcAft>
                <a:spcPts val="0"/>
              </a:spcAft>
              <a:buClr>
                <a:srgbClr val="FF0000"/>
              </a:buClr>
              <a:buSzPts val="1600"/>
              <a:buFont typeface="Arial"/>
              <a:buNone/>
            </a:pPr>
            <a:r>
              <a:rPr lang="en-US" sz="1600" b="1" i="0" u="none" strike="noStrike" cap="none">
                <a:solidFill>
                  <a:schemeClr val="dk1"/>
                </a:solidFill>
                <a:latin typeface="Courier New"/>
                <a:ea typeface="Courier New"/>
                <a:cs typeface="Courier New"/>
                <a:sym typeface="Courier New"/>
              </a:rPr>
              <a:t>22       new StringAnalyzer(){</a:t>
            </a:r>
            <a:endParaRPr/>
          </a:p>
          <a:p>
            <a:pPr marL="574675" marR="0" lvl="1" indent="-460375" algn="l" rtl="0">
              <a:lnSpc>
                <a:spcPct val="100000"/>
              </a:lnSpc>
              <a:spcBef>
                <a:spcPts val="320"/>
              </a:spcBef>
              <a:spcAft>
                <a:spcPts val="0"/>
              </a:spcAft>
              <a:buClr>
                <a:srgbClr val="FF0000"/>
              </a:buClr>
              <a:buSzPts val="1600"/>
              <a:buFont typeface="Arial"/>
              <a:buNone/>
            </a:pPr>
            <a:r>
              <a:rPr lang="en-US" sz="1600" b="1" i="0" u="none" strike="noStrike" cap="none">
                <a:solidFill>
                  <a:schemeClr val="dk1"/>
                </a:solidFill>
                <a:latin typeface="Courier New"/>
                <a:ea typeface="Courier New"/>
                <a:cs typeface="Courier New"/>
                <a:sym typeface="Courier New"/>
              </a:rPr>
              <a:t>23         @Override</a:t>
            </a:r>
            <a:endParaRPr/>
          </a:p>
          <a:p>
            <a:pPr marL="574675" marR="0" lvl="1" indent="-460375" algn="l" rtl="0">
              <a:lnSpc>
                <a:spcPct val="100000"/>
              </a:lnSpc>
              <a:spcBef>
                <a:spcPts val="320"/>
              </a:spcBef>
              <a:spcAft>
                <a:spcPts val="0"/>
              </a:spcAft>
              <a:buClr>
                <a:srgbClr val="FF0000"/>
              </a:buClr>
              <a:buSzPts val="1600"/>
              <a:buFont typeface="Arial"/>
              <a:buNone/>
            </a:pPr>
            <a:r>
              <a:rPr lang="en-US" sz="1600" b="1" i="0" u="none" strike="noStrike" cap="none">
                <a:solidFill>
                  <a:schemeClr val="dk1"/>
                </a:solidFill>
                <a:latin typeface="Courier New"/>
                <a:ea typeface="Courier New"/>
                <a:cs typeface="Courier New"/>
                <a:sym typeface="Courier New"/>
              </a:rPr>
              <a:t>24         public boolean analyze(String target, String searchStr){</a:t>
            </a:r>
            <a:endParaRPr/>
          </a:p>
          <a:p>
            <a:pPr marL="574675" marR="0" lvl="1" indent="-460375" algn="l" rtl="0">
              <a:lnSpc>
                <a:spcPct val="100000"/>
              </a:lnSpc>
              <a:spcBef>
                <a:spcPts val="320"/>
              </a:spcBef>
              <a:spcAft>
                <a:spcPts val="0"/>
              </a:spcAft>
              <a:buClr>
                <a:srgbClr val="FF0000"/>
              </a:buClr>
              <a:buSzPts val="1600"/>
              <a:buFont typeface="Arial"/>
              <a:buNone/>
            </a:pPr>
            <a:r>
              <a:rPr lang="en-US" sz="1600" b="1" i="0" u="none" strike="noStrike" cap="none">
                <a:solidFill>
                  <a:schemeClr val="dk1"/>
                </a:solidFill>
                <a:latin typeface="Courier New"/>
                <a:ea typeface="Courier New"/>
                <a:cs typeface="Courier New"/>
                <a:sym typeface="Courier New"/>
              </a:rPr>
              <a:t>25           return target.contains(searchStr);</a:t>
            </a:r>
            <a:endParaRPr/>
          </a:p>
          <a:p>
            <a:pPr marL="574675" marR="0" lvl="1" indent="-460375" algn="l" rtl="0">
              <a:lnSpc>
                <a:spcPct val="100000"/>
              </a:lnSpc>
              <a:spcBef>
                <a:spcPts val="320"/>
              </a:spcBef>
              <a:spcAft>
                <a:spcPts val="0"/>
              </a:spcAft>
              <a:buClr>
                <a:srgbClr val="FF0000"/>
              </a:buClr>
              <a:buSzPts val="1600"/>
              <a:buFont typeface="Arial"/>
              <a:buNone/>
            </a:pPr>
            <a:r>
              <a:rPr lang="en-US" sz="1600" b="1" i="0" u="none" strike="noStrike" cap="none">
                <a:solidFill>
                  <a:schemeClr val="dk1"/>
                </a:solidFill>
                <a:latin typeface="Courier New"/>
                <a:ea typeface="Courier New"/>
                <a:cs typeface="Courier New"/>
                <a:sym typeface="Courier New"/>
              </a:rPr>
              <a:t>26         }</a:t>
            </a:r>
            <a:endParaRPr/>
          </a:p>
          <a:p>
            <a:pPr marL="574675" marR="0" lvl="1" indent="-460375" algn="l" rtl="0">
              <a:lnSpc>
                <a:spcPct val="100000"/>
              </a:lnSpc>
              <a:spcBef>
                <a:spcPts val="320"/>
              </a:spcBef>
              <a:spcAft>
                <a:spcPts val="0"/>
              </a:spcAft>
              <a:buClr>
                <a:srgbClr val="FF0000"/>
              </a:buClr>
              <a:buSzPts val="1600"/>
              <a:buFont typeface="Arial"/>
              <a:buNone/>
            </a:pPr>
            <a:r>
              <a:rPr lang="en-US" sz="1600" b="1" i="0" u="none" strike="noStrike" cap="none">
                <a:solidFill>
                  <a:schemeClr val="dk1"/>
                </a:solidFill>
                <a:latin typeface="Courier New"/>
                <a:ea typeface="Courier New"/>
                <a:cs typeface="Courier New"/>
                <a:sym typeface="Courier New"/>
              </a:rPr>
              <a:t>27       });    </a:t>
            </a:r>
            <a:endParaRPr/>
          </a:p>
          <a:p>
            <a:pPr marL="574675" marR="0" lvl="1" indent="-460375" algn="l" rtl="0">
              <a:lnSpc>
                <a:spcPct val="100000"/>
              </a:lnSpc>
              <a:spcBef>
                <a:spcPts val="320"/>
              </a:spcBef>
              <a:spcAft>
                <a:spcPts val="0"/>
              </a:spcAft>
              <a:buClr>
                <a:srgbClr val="FF0000"/>
              </a:buClr>
              <a:buSzPts val="1600"/>
              <a:buFont typeface="Arial"/>
              <a:buNone/>
            </a:pPr>
            <a:r>
              <a:rPr lang="en-US" sz="1600" b="0" i="0" u="none" strike="noStrike" cap="none">
                <a:solidFill>
                  <a:schemeClr val="dk1"/>
                </a:solidFill>
                <a:latin typeface="Courier New"/>
                <a:ea typeface="Courier New"/>
                <a:cs typeface="Courier New"/>
                <a:sym typeface="Courier New"/>
              </a:rPr>
              <a:t>28   } </a:t>
            </a:r>
            <a:endParaRPr/>
          </a:p>
          <a:p>
            <a:pPr marL="7937" marR="0" lvl="0" indent="7938" algn="l" rtl="0">
              <a:spcBef>
                <a:spcPts val="320"/>
              </a:spcBef>
              <a:spcAft>
                <a:spcPts val="0"/>
              </a:spcAft>
              <a:buNone/>
            </a:pPr>
            <a:endParaRPr sz="1600" b="0" i="0" u="none" strike="noStrike" cap="none">
              <a:solidFill>
                <a:schemeClr val="dk1"/>
              </a:solidFill>
              <a:latin typeface="Courier New"/>
              <a:ea typeface="Courier New"/>
              <a:cs typeface="Courier New"/>
              <a:sym typeface="Courier New"/>
            </a:endParaRPr>
          </a:p>
        </p:txBody>
      </p:sp>
      <p:sp>
        <p:nvSpPr>
          <p:cNvPr id="1633" name="Google Shape;1633;p171"/>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175</a:t>
            </a:fld>
            <a:endParaRPr/>
          </a:p>
        </p:txBody>
      </p:sp>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Shape 1638"/>
        <p:cNvGrpSpPr/>
        <p:nvPr/>
      </p:nvGrpSpPr>
      <p:grpSpPr>
        <a:xfrm>
          <a:off x="0" y="0"/>
          <a:ext cx="0" cy="0"/>
          <a:chOff x="0" y="0"/>
          <a:chExt cx="0" cy="0"/>
        </a:xfrm>
      </p:grpSpPr>
      <p:sp>
        <p:nvSpPr>
          <p:cNvPr id="1639" name="Google Shape;1639;p172"/>
          <p:cNvSpPr txBox="1"/>
          <p:nvPr/>
        </p:nvSpPr>
        <p:spPr>
          <a:xfrm>
            <a:off x="514350" y="2133600"/>
            <a:ext cx="8458200" cy="3429000"/>
          </a:xfrm>
          <a:prstGeom prst="rect">
            <a:avLst/>
          </a:prstGeom>
          <a:solidFill>
            <a:srgbClr val="DDDDDD"/>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1640" name="Google Shape;1640;p172"/>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String Analysis Lambda Expression</a:t>
            </a:r>
            <a:endParaRPr/>
          </a:p>
        </p:txBody>
      </p:sp>
      <p:sp>
        <p:nvSpPr>
          <p:cNvPr id="1641" name="Google Shape;1641;p172"/>
          <p:cNvSpPr txBox="1">
            <a:spLocks noGrp="1"/>
          </p:cNvSpPr>
          <p:nvPr>
            <p:ph type="body" idx="1"/>
          </p:nvPr>
        </p:nvSpPr>
        <p:spPr>
          <a:xfrm>
            <a:off x="609600" y="1447800"/>
            <a:ext cx="8534400" cy="4021200"/>
          </a:xfrm>
          <a:prstGeom prst="rect">
            <a:avLst/>
          </a:prstGeom>
          <a:noFill/>
          <a:ln>
            <a:noFill/>
          </a:ln>
        </p:spPr>
        <p:txBody>
          <a:bodyPr spcFirstLastPara="1" wrap="square" lIns="12700" tIns="12700" rIns="12700" bIns="12700" anchor="t" anchorCtr="0">
            <a:noAutofit/>
          </a:bodyPr>
          <a:lstStyle/>
          <a:p>
            <a:pPr marL="574675" marR="0" lvl="1" indent="-460375" algn="l" rtl="0">
              <a:lnSpc>
                <a:spcPct val="100000"/>
              </a:lnSpc>
              <a:spcBef>
                <a:spcPts val="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Use lambda expression for the third argument.</a:t>
            </a:r>
            <a:endParaRPr/>
          </a:p>
          <a:p>
            <a:pPr marL="7937" marR="0" lvl="0" indent="7937" algn="l" rtl="0">
              <a:lnSpc>
                <a:spcPct val="100000"/>
              </a:lnSpc>
              <a:spcBef>
                <a:spcPts val="440"/>
              </a:spcBef>
              <a:spcAft>
                <a:spcPts val="0"/>
              </a:spcAft>
              <a:buClr>
                <a:srgbClr val="000000"/>
              </a:buClr>
              <a:buSzPts val="2200"/>
              <a:buFont typeface="Arial"/>
              <a:buNone/>
            </a:pPr>
            <a:endParaRPr sz="2200" b="0" i="0" u="none">
              <a:solidFill>
                <a:schemeClr val="dk1"/>
              </a:solidFill>
              <a:latin typeface="Arial"/>
              <a:ea typeface="Arial"/>
              <a:cs typeface="Arial"/>
              <a:sym typeface="Arial"/>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13   public static void main(String[] args) {</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14     String[] strList = </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15     {"tomorrow","toto","to","timbukto","the","hello","heat"};</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16     String searchStr = "to";</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17     System.out.println("Searching for: " + searchStr);</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18 </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19     // Lambda Expression replaces anonymous inner class</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20     System.out.println("==Contains==");</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21     Z05Analyzer.searchArr(strList, searchStr, </a:t>
            </a:r>
            <a:endParaRPr/>
          </a:p>
          <a:p>
            <a:pPr marL="7937" marR="0" lvl="0" indent="7937" algn="l" rtl="0">
              <a:lnSpc>
                <a:spcPct val="100000"/>
              </a:lnSpc>
              <a:spcBef>
                <a:spcPts val="320"/>
              </a:spcBef>
              <a:spcAft>
                <a:spcPts val="0"/>
              </a:spcAft>
              <a:buClr>
                <a:srgbClr val="000000"/>
              </a:buClr>
              <a:buSzPts val="1600"/>
              <a:buFont typeface="Arial"/>
              <a:buNone/>
            </a:pPr>
            <a:r>
              <a:rPr lang="en-US" sz="1600" b="1" i="0" u="none">
                <a:solidFill>
                  <a:schemeClr val="dk1"/>
                </a:solidFill>
                <a:latin typeface="Courier New"/>
                <a:ea typeface="Courier New"/>
                <a:cs typeface="Courier New"/>
                <a:sym typeface="Courier New"/>
              </a:rPr>
              <a:t>22       (String target, String search) -&gt; target.contains(search));    </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23   }</a:t>
            </a:r>
            <a:endParaRPr/>
          </a:p>
        </p:txBody>
      </p:sp>
      <p:sp>
        <p:nvSpPr>
          <p:cNvPr id="1642" name="Google Shape;1642;p172"/>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176</a:t>
            </a:fld>
            <a:endParaRPr/>
          </a:p>
        </p:txBody>
      </p:sp>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Shape 1647"/>
        <p:cNvGrpSpPr/>
        <p:nvPr/>
      </p:nvGrpSpPr>
      <p:grpSpPr>
        <a:xfrm>
          <a:off x="0" y="0"/>
          <a:ext cx="0" cy="0"/>
          <a:chOff x="0" y="0"/>
          <a:chExt cx="0" cy="0"/>
        </a:xfrm>
      </p:grpSpPr>
      <p:sp>
        <p:nvSpPr>
          <p:cNvPr id="1648" name="Google Shape;1648;p173"/>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Lambda Expression Defined</a:t>
            </a:r>
            <a:endParaRPr/>
          </a:p>
        </p:txBody>
      </p:sp>
      <p:sp>
        <p:nvSpPr>
          <p:cNvPr id="1649" name="Google Shape;1649;p173"/>
          <p:cNvSpPr txBox="1">
            <a:spLocks noGrp="1"/>
          </p:cNvSpPr>
          <p:nvPr>
            <p:ph type="body" idx="1"/>
          </p:nvPr>
        </p:nvSpPr>
        <p:spPr>
          <a:xfrm>
            <a:off x="533400" y="2819400"/>
            <a:ext cx="7918500" cy="2949600"/>
          </a:xfrm>
          <a:prstGeom prst="rect">
            <a:avLst/>
          </a:prstGeom>
          <a:noFill/>
          <a:ln>
            <a:noFill/>
          </a:ln>
        </p:spPr>
        <p:txBody>
          <a:bodyPr spcFirstLastPara="1" wrap="square" lIns="12700" tIns="12700" rIns="12700" bIns="12700" anchor="t" anchorCtr="0">
            <a:noAutofit/>
          </a:bodyPr>
          <a:lstStyle/>
          <a:p>
            <a:pPr marL="574675" marR="0" lvl="1" indent="-460375" algn="l" rtl="0">
              <a:lnSpc>
                <a:spcPct val="100000"/>
              </a:lnSpc>
              <a:spcBef>
                <a:spcPts val="0"/>
              </a:spcBef>
              <a:spcAft>
                <a:spcPts val="0"/>
              </a:spcAft>
              <a:buClr>
                <a:srgbClr val="FF0000"/>
              </a:buClr>
              <a:buSzPts val="2200"/>
              <a:buFont typeface="Arial"/>
              <a:buNone/>
            </a:pPr>
            <a:r>
              <a:rPr lang="en-US" sz="2200" b="0" i="0" u="none" strike="noStrike" cap="none" dirty="0">
                <a:solidFill>
                  <a:schemeClr val="dk1"/>
                </a:solidFill>
                <a:latin typeface="Arial"/>
                <a:ea typeface="Arial"/>
                <a:cs typeface="Arial"/>
                <a:sym typeface="Arial"/>
              </a:rPr>
              <a:t>Basic  Lambda </a:t>
            </a:r>
            <a:r>
              <a:rPr lang="en-US" sz="2200" b="0" i="0" u="none" strike="noStrike" cap="none" dirty="0" smtClean="0">
                <a:solidFill>
                  <a:schemeClr val="dk1"/>
                </a:solidFill>
                <a:latin typeface="Arial"/>
                <a:ea typeface="Arial"/>
                <a:cs typeface="Arial"/>
                <a:sym typeface="Arial"/>
              </a:rPr>
              <a:t>examples</a:t>
            </a:r>
          </a:p>
          <a:p>
            <a:pPr marL="574675" marR="0" lvl="1" indent="-460375" algn="l" rtl="0">
              <a:lnSpc>
                <a:spcPct val="100000"/>
              </a:lnSpc>
              <a:spcBef>
                <a:spcPts val="0"/>
              </a:spcBef>
              <a:spcAft>
                <a:spcPts val="0"/>
              </a:spcAft>
              <a:buClr>
                <a:srgbClr val="FF0000"/>
              </a:buClr>
              <a:buSzPts val="2200"/>
              <a:buFont typeface="Arial"/>
              <a:buNone/>
            </a:pPr>
            <a:endParaRPr dirty="0"/>
          </a:p>
          <a:p>
            <a:pPr marL="1020762" marR="0" lvl="2" indent="-331787" algn="l" rtl="0">
              <a:lnSpc>
                <a:spcPct val="100000"/>
              </a:lnSpc>
              <a:spcBef>
                <a:spcPts val="400"/>
              </a:spcBef>
              <a:spcAft>
                <a:spcPts val="0"/>
              </a:spcAft>
              <a:buClr>
                <a:srgbClr val="FF0000"/>
              </a:buClr>
              <a:buSzPts val="2000"/>
              <a:buFont typeface="Arial"/>
              <a:buNone/>
            </a:pPr>
            <a:r>
              <a:rPr lang="en-US" sz="2000" b="0" i="0" u="none" strike="noStrike" cap="none" dirty="0">
                <a:solidFill>
                  <a:schemeClr val="dk1"/>
                </a:solidFill>
                <a:latin typeface="Courier New"/>
                <a:ea typeface="Courier New"/>
                <a:cs typeface="Courier New"/>
                <a:sym typeface="Courier New"/>
              </a:rPr>
              <a:t>(</a:t>
            </a:r>
            <a:r>
              <a:rPr lang="en-US" sz="2000" b="0" i="0" u="none" strike="noStrike" cap="none" dirty="0" err="1">
                <a:solidFill>
                  <a:schemeClr val="dk1"/>
                </a:solidFill>
                <a:latin typeface="Courier New"/>
                <a:ea typeface="Courier New"/>
                <a:cs typeface="Courier New"/>
                <a:sym typeface="Courier New"/>
              </a:rPr>
              <a:t>int</a:t>
            </a:r>
            <a:r>
              <a:rPr lang="en-US" sz="2000" b="0" i="0" u="none" strike="noStrike" cap="none" dirty="0">
                <a:solidFill>
                  <a:schemeClr val="dk1"/>
                </a:solidFill>
                <a:latin typeface="Courier New"/>
                <a:ea typeface="Courier New"/>
                <a:cs typeface="Courier New"/>
                <a:sym typeface="Courier New"/>
              </a:rPr>
              <a:t> x, </a:t>
            </a:r>
            <a:r>
              <a:rPr lang="en-US" sz="2000" b="0" i="0" u="none" strike="noStrike" cap="none" dirty="0" err="1">
                <a:solidFill>
                  <a:schemeClr val="dk1"/>
                </a:solidFill>
                <a:latin typeface="Courier New"/>
                <a:ea typeface="Courier New"/>
                <a:cs typeface="Courier New"/>
                <a:sym typeface="Courier New"/>
              </a:rPr>
              <a:t>int</a:t>
            </a:r>
            <a:r>
              <a:rPr lang="en-US" sz="2000" b="0" i="0" u="none" strike="noStrike" cap="none" dirty="0">
                <a:solidFill>
                  <a:schemeClr val="dk1"/>
                </a:solidFill>
                <a:latin typeface="Courier New"/>
                <a:ea typeface="Courier New"/>
                <a:cs typeface="Courier New"/>
                <a:sym typeface="Courier New"/>
              </a:rPr>
              <a:t> y) -&gt; x + y</a:t>
            </a:r>
            <a:endParaRPr dirty="0"/>
          </a:p>
          <a:p>
            <a:pPr marL="1020762" marR="0" lvl="2" indent="-331787" algn="l" rtl="0">
              <a:lnSpc>
                <a:spcPct val="100000"/>
              </a:lnSpc>
              <a:spcBef>
                <a:spcPts val="400"/>
              </a:spcBef>
              <a:spcAft>
                <a:spcPts val="0"/>
              </a:spcAft>
              <a:buClr>
                <a:srgbClr val="FF0000"/>
              </a:buClr>
              <a:buSzPts val="2000"/>
              <a:buFont typeface="Arial"/>
              <a:buNone/>
            </a:pPr>
            <a:r>
              <a:rPr lang="en-US" sz="2000" b="0" i="0" u="none" strike="noStrike" cap="none" dirty="0">
                <a:solidFill>
                  <a:schemeClr val="dk1"/>
                </a:solidFill>
                <a:latin typeface="Courier New"/>
                <a:ea typeface="Courier New"/>
                <a:cs typeface="Courier New"/>
                <a:sym typeface="Courier New"/>
              </a:rPr>
              <a:t>(x, y) -&gt; x + y</a:t>
            </a:r>
            <a:endParaRPr dirty="0"/>
          </a:p>
          <a:p>
            <a:pPr marL="1020762" marR="0" lvl="2" indent="-331787" algn="l" rtl="0">
              <a:lnSpc>
                <a:spcPct val="100000"/>
              </a:lnSpc>
              <a:spcBef>
                <a:spcPts val="400"/>
              </a:spcBef>
              <a:spcAft>
                <a:spcPts val="0"/>
              </a:spcAft>
              <a:buClr>
                <a:srgbClr val="FF0000"/>
              </a:buClr>
              <a:buSzPts val="2000"/>
              <a:buFont typeface="Arial"/>
              <a:buNone/>
            </a:pPr>
            <a:endParaRPr sz="2000" b="0" i="0" u="none" strike="noStrike" cap="none" dirty="0">
              <a:solidFill>
                <a:schemeClr val="dk1"/>
              </a:solidFill>
              <a:latin typeface="Courier New"/>
              <a:ea typeface="Courier New"/>
              <a:cs typeface="Courier New"/>
              <a:sym typeface="Courier New"/>
            </a:endParaRPr>
          </a:p>
          <a:p>
            <a:pPr marL="1020762" marR="0" lvl="2" indent="-331787" algn="l" rtl="0">
              <a:lnSpc>
                <a:spcPct val="100000"/>
              </a:lnSpc>
              <a:spcBef>
                <a:spcPts val="400"/>
              </a:spcBef>
              <a:spcAft>
                <a:spcPts val="0"/>
              </a:spcAft>
              <a:buClr>
                <a:srgbClr val="FF0000"/>
              </a:buClr>
              <a:buSzPts val="2000"/>
              <a:buFont typeface="Arial"/>
              <a:buNone/>
            </a:pPr>
            <a:r>
              <a:rPr lang="en-US" sz="2000" b="0" i="0" u="none" strike="noStrike" cap="none" dirty="0">
                <a:solidFill>
                  <a:schemeClr val="dk1"/>
                </a:solidFill>
                <a:latin typeface="Courier New"/>
                <a:ea typeface="Courier New"/>
                <a:cs typeface="Courier New"/>
                <a:sym typeface="Courier New"/>
              </a:rPr>
              <a:t>(x, y) -&gt; { </a:t>
            </a:r>
            <a:r>
              <a:rPr lang="en-US" sz="2000" b="0" i="0" u="none" strike="noStrike" cap="none" dirty="0" err="1">
                <a:solidFill>
                  <a:schemeClr val="dk1"/>
                </a:solidFill>
                <a:latin typeface="Courier New"/>
                <a:ea typeface="Courier New"/>
                <a:cs typeface="Courier New"/>
                <a:sym typeface="Courier New"/>
              </a:rPr>
              <a:t>system.out.println</a:t>
            </a:r>
            <a:r>
              <a:rPr lang="en-US" sz="2000" b="0" i="0" u="none" strike="noStrike" cap="none" dirty="0">
                <a:solidFill>
                  <a:schemeClr val="dk1"/>
                </a:solidFill>
                <a:latin typeface="Courier New"/>
                <a:ea typeface="Courier New"/>
                <a:cs typeface="Courier New"/>
                <a:sym typeface="Courier New"/>
              </a:rPr>
              <a:t>(x + y);}</a:t>
            </a:r>
            <a:endParaRPr dirty="0"/>
          </a:p>
          <a:p>
            <a:pPr marL="1020762" marR="0" lvl="2" indent="-331787" algn="l" rtl="0">
              <a:lnSpc>
                <a:spcPct val="100000"/>
              </a:lnSpc>
              <a:spcBef>
                <a:spcPts val="400"/>
              </a:spcBef>
              <a:spcAft>
                <a:spcPts val="0"/>
              </a:spcAft>
              <a:buClr>
                <a:srgbClr val="FF0000"/>
              </a:buClr>
              <a:buSzPts val="2000"/>
              <a:buFont typeface="Arial"/>
              <a:buNone/>
            </a:pPr>
            <a:endParaRPr sz="2000" b="0" i="0" u="none" strike="noStrike" cap="none" dirty="0">
              <a:solidFill>
                <a:schemeClr val="dk1"/>
              </a:solidFill>
              <a:latin typeface="Courier New"/>
              <a:ea typeface="Courier New"/>
              <a:cs typeface="Courier New"/>
              <a:sym typeface="Courier New"/>
            </a:endParaRPr>
          </a:p>
          <a:p>
            <a:pPr marL="1020762" marR="0" lvl="2" indent="-331787" algn="l" rtl="0">
              <a:lnSpc>
                <a:spcPct val="100000"/>
              </a:lnSpc>
              <a:spcBef>
                <a:spcPts val="400"/>
              </a:spcBef>
              <a:spcAft>
                <a:spcPts val="0"/>
              </a:spcAft>
              <a:buClr>
                <a:srgbClr val="FF0000"/>
              </a:buClr>
              <a:buSzPts val="2000"/>
              <a:buFont typeface="Arial"/>
              <a:buNone/>
            </a:pPr>
            <a:r>
              <a:rPr lang="en-US" sz="2000" b="0" i="0" u="none" strike="noStrike" cap="none" dirty="0">
                <a:solidFill>
                  <a:schemeClr val="dk1"/>
                </a:solidFill>
                <a:latin typeface="Courier New"/>
                <a:ea typeface="Courier New"/>
                <a:cs typeface="Courier New"/>
                <a:sym typeface="Courier New"/>
              </a:rPr>
              <a:t>(String s) -&gt; </a:t>
            </a:r>
            <a:r>
              <a:rPr lang="en-US" sz="2000" b="0" i="0" u="none" strike="noStrike" cap="none" dirty="0" err="1">
                <a:solidFill>
                  <a:schemeClr val="dk1"/>
                </a:solidFill>
                <a:latin typeface="Courier New"/>
                <a:ea typeface="Courier New"/>
                <a:cs typeface="Courier New"/>
                <a:sym typeface="Courier New"/>
              </a:rPr>
              <a:t>s.contains</a:t>
            </a:r>
            <a:r>
              <a:rPr lang="en-US" sz="2000" b="0" i="0" u="none" strike="noStrike" cap="none" dirty="0">
                <a:solidFill>
                  <a:schemeClr val="dk1"/>
                </a:solidFill>
                <a:latin typeface="Courier New"/>
                <a:ea typeface="Courier New"/>
                <a:cs typeface="Courier New"/>
                <a:sym typeface="Courier New"/>
              </a:rPr>
              <a:t>("word")</a:t>
            </a:r>
            <a:endParaRPr dirty="0"/>
          </a:p>
          <a:p>
            <a:pPr marL="1020762" marR="0" lvl="2" indent="-331787" algn="l" rtl="0">
              <a:lnSpc>
                <a:spcPct val="100000"/>
              </a:lnSpc>
              <a:spcBef>
                <a:spcPts val="400"/>
              </a:spcBef>
              <a:spcAft>
                <a:spcPts val="0"/>
              </a:spcAft>
              <a:buClr>
                <a:srgbClr val="FF0000"/>
              </a:buClr>
              <a:buSzPts val="2000"/>
              <a:buFont typeface="Arial"/>
              <a:buNone/>
            </a:pPr>
            <a:r>
              <a:rPr lang="en-US" sz="2000" b="0" i="0" u="none" strike="noStrike" cap="none" dirty="0">
                <a:solidFill>
                  <a:schemeClr val="dk1"/>
                </a:solidFill>
                <a:latin typeface="Courier New"/>
                <a:ea typeface="Courier New"/>
                <a:cs typeface="Courier New"/>
                <a:sym typeface="Courier New"/>
              </a:rPr>
              <a:t>s -&gt; </a:t>
            </a:r>
            <a:r>
              <a:rPr lang="en-US" sz="2000" b="0" i="0" u="none" strike="noStrike" cap="none" dirty="0" err="1">
                <a:solidFill>
                  <a:schemeClr val="dk1"/>
                </a:solidFill>
                <a:latin typeface="Courier New"/>
                <a:ea typeface="Courier New"/>
                <a:cs typeface="Courier New"/>
                <a:sym typeface="Courier New"/>
              </a:rPr>
              <a:t>s.contains</a:t>
            </a:r>
            <a:r>
              <a:rPr lang="en-US" sz="2000" b="0" i="0" u="none" strike="noStrike" cap="none" dirty="0">
                <a:solidFill>
                  <a:schemeClr val="dk1"/>
                </a:solidFill>
                <a:latin typeface="Courier New"/>
                <a:ea typeface="Courier New"/>
                <a:cs typeface="Courier New"/>
                <a:sym typeface="Courier New"/>
              </a:rPr>
              <a:t>("word")</a:t>
            </a:r>
            <a:endParaRPr dirty="0"/>
          </a:p>
        </p:txBody>
      </p:sp>
      <p:graphicFrame>
        <p:nvGraphicFramePr>
          <p:cNvPr id="1650" name="Google Shape;1650;p173"/>
          <p:cNvGraphicFramePr/>
          <p:nvPr>
            <p:extLst>
              <p:ext uri="{D42A27DB-BD31-4B8C-83A1-F6EECF244321}">
                <p14:modId xmlns:p14="http://schemas.microsoft.com/office/powerpoint/2010/main" val="984786888"/>
              </p:ext>
            </p:extLst>
          </p:nvPr>
        </p:nvGraphicFramePr>
        <p:xfrm>
          <a:off x="533400" y="1125549"/>
          <a:ext cx="7391400" cy="1142975"/>
        </p:xfrm>
        <a:graphic>
          <a:graphicData uri="http://schemas.openxmlformats.org/drawingml/2006/table">
            <a:tbl>
              <a:tblPr>
                <a:noFill/>
                <a:tableStyleId>{A0095474-483F-4493-A76D-1D2E1571B2CC}</a:tableStyleId>
              </a:tblPr>
              <a:tblGrid>
                <a:gridCol w="2463800">
                  <a:extLst>
                    <a:ext uri="{9D8B030D-6E8A-4147-A177-3AD203B41FA5}">
                      <a16:colId xmlns="" xmlns:a16="http://schemas.microsoft.com/office/drawing/2014/main" val="20000"/>
                    </a:ext>
                  </a:extLst>
                </a:gridCol>
                <a:gridCol w="2463800">
                  <a:extLst>
                    <a:ext uri="{9D8B030D-6E8A-4147-A177-3AD203B41FA5}">
                      <a16:colId xmlns="" xmlns:a16="http://schemas.microsoft.com/office/drawing/2014/main" val="20001"/>
                    </a:ext>
                  </a:extLst>
                </a:gridCol>
                <a:gridCol w="2463800">
                  <a:extLst>
                    <a:ext uri="{9D8B030D-6E8A-4147-A177-3AD203B41FA5}">
                      <a16:colId xmlns="" xmlns:a16="http://schemas.microsoft.com/office/drawing/2014/main" val="20002"/>
                    </a:ext>
                  </a:extLst>
                </a:gridCol>
              </a:tblGrid>
              <a:tr h="598475">
                <a:tc>
                  <a:txBody>
                    <a:bodyPr/>
                    <a:lstStyle/>
                    <a:p>
                      <a:pPr marL="0" marR="0" lvl="0" indent="0" algn="ctr" rtl="0">
                        <a:lnSpc>
                          <a:spcPct val="100000"/>
                        </a:lnSpc>
                        <a:spcBef>
                          <a:spcPts val="0"/>
                        </a:spcBef>
                        <a:spcAft>
                          <a:spcPts val="0"/>
                        </a:spcAft>
                        <a:buClr>
                          <a:schemeClr val="dk1"/>
                        </a:buClr>
                        <a:buSzPts val="1800"/>
                        <a:buFont typeface="Arial"/>
                        <a:buNone/>
                      </a:pPr>
                      <a:r>
                        <a:rPr lang="en-US" sz="1800" b="1" i="0" u="none" strike="noStrike" cap="none" dirty="0">
                          <a:solidFill>
                            <a:schemeClr val="dk1"/>
                          </a:solidFill>
                          <a:latin typeface="Arial"/>
                          <a:ea typeface="Arial"/>
                          <a:cs typeface="Arial"/>
                          <a:sym typeface="Arial"/>
                        </a:rPr>
                        <a:t>Argument List</a:t>
                      </a:r>
                      <a:endParaRPr dirty="0"/>
                    </a:p>
                  </a:txBody>
                  <a:tcPr marL="0" marR="0" marT="0" marB="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chemeClr val="accent1"/>
                    </a:solidFill>
                  </a:tcPr>
                </a:tc>
                <a:tc>
                  <a:txBody>
                    <a:bodyPr/>
                    <a:lstStyle/>
                    <a:p>
                      <a:pPr marL="0" marR="0" lvl="0" indent="0" algn="ctr" rtl="0">
                        <a:lnSpc>
                          <a:spcPct val="100000"/>
                        </a:lnSpc>
                        <a:spcBef>
                          <a:spcPts val="0"/>
                        </a:spcBef>
                        <a:spcAft>
                          <a:spcPts val="0"/>
                        </a:spcAft>
                        <a:buClr>
                          <a:schemeClr val="dk1"/>
                        </a:buClr>
                        <a:buSzPts val="1800"/>
                        <a:buFont typeface="Arial"/>
                        <a:buNone/>
                      </a:pPr>
                      <a:r>
                        <a:rPr lang="en-US" sz="1800" b="1" i="0" u="none" strike="noStrike" cap="none" dirty="0">
                          <a:solidFill>
                            <a:schemeClr val="dk1"/>
                          </a:solidFill>
                          <a:latin typeface="Arial"/>
                          <a:ea typeface="Arial"/>
                          <a:cs typeface="Arial"/>
                          <a:sym typeface="Arial"/>
                        </a:rPr>
                        <a:t>Arrow Token</a:t>
                      </a:r>
                      <a:endParaRPr dirty="0"/>
                    </a:p>
                  </a:txBody>
                  <a:tcPr marL="0" marR="0" marT="0" marB="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chemeClr val="accent1"/>
                    </a:solidFill>
                  </a:tcPr>
                </a:tc>
                <a:tc>
                  <a:txBody>
                    <a:bodyPr/>
                    <a:lstStyle/>
                    <a:p>
                      <a:pPr marL="0" marR="0" lvl="0" indent="0" algn="ctr" rtl="0">
                        <a:lnSpc>
                          <a:spcPct val="100000"/>
                        </a:lnSpc>
                        <a:spcBef>
                          <a:spcPts val="0"/>
                        </a:spcBef>
                        <a:spcAft>
                          <a:spcPts val="0"/>
                        </a:spcAft>
                        <a:buClr>
                          <a:schemeClr val="dk1"/>
                        </a:buClr>
                        <a:buSzPts val="1800"/>
                        <a:buFont typeface="Arial"/>
                        <a:buNone/>
                      </a:pPr>
                      <a:r>
                        <a:rPr lang="en-US" sz="1800" b="1" i="0" u="none" strike="noStrike" cap="none">
                          <a:solidFill>
                            <a:schemeClr val="dk1"/>
                          </a:solidFill>
                          <a:latin typeface="Arial"/>
                          <a:ea typeface="Arial"/>
                          <a:cs typeface="Arial"/>
                          <a:sym typeface="Arial"/>
                        </a:rPr>
                        <a:t>Body</a:t>
                      </a:r>
                      <a:endParaRPr/>
                    </a:p>
                  </a:txBody>
                  <a:tcPr marL="0" marR="0" marT="0" marB="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chemeClr val="accent1"/>
                    </a:solidFill>
                  </a:tcPr>
                </a:tc>
                <a:extLst>
                  <a:ext uri="{0D108BD9-81ED-4DB2-BD59-A6C34878D82A}">
                    <a16:rowId xmlns="" xmlns:a16="http://schemas.microsoft.com/office/drawing/2014/main" val="10000"/>
                  </a:ext>
                </a:extLst>
              </a:tr>
              <a:tr h="544500">
                <a:tc>
                  <a:txBody>
                    <a:bodyPr/>
                    <a:lstStyle/>
                    <a:p>
                      <a:pPr marL="0" marR="0" lvl="0" indent="0" algn="ctr" rtl="0">
                        <a:lnSpc>
                          <a:spcPct val="100000"/>
                        </a:lnSpc>
                        <a:spcBef>
                          <a:spcPts val="0"/>
                        </a:spcBef>
                        <a:spcAft>
                          <a:spcPts val="0"/>
                        </a:spcAft>
                        <a:buClr>
                          <a:srgbClr val="000000"/>
                        </a:buClr>
                        <a:buSzPts val="1800"/>
                        <a:buFont typeface="Courier New"/>
                        <a:buNone/>
                      </a:pPr>
                      <a:r>
                        <a:rPr lang="en-US" sz="1800" b="0" i="0" u="none" strike="noStrike" cap="none">
                          <a:solidFill>
                            <a:srgbClr val="000000"/>
                          </a:solidFill>
                          <a:latin typeface="Courier New"/>
                          <a:ea typeface="Courier New"/>
                          <a:cs typeface="Courier New"/>
                          <a:sym typeface="Courier New"/>
                        </a:rPr>
                        <a:t>(int x, int y)</a:t>
                      </a:r>
                      <a:endParaRPr/>
                    </a:p>
                  </a:txBody>
                  <a:tcPr marL="0" marR="0" marT="0" marB="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CECEC"/>
                    </a:solidFill>
                  </a:tcPr>
                </a:tc>
                <a:tc>
                  <a:txBody>
                    <a:bodyPr/>
                    <a:lstStyle/>
                    <a:p>
                      <a:pPr marL="0" marR="0" lvl="0" indent="0" algn="ctr" rtl="0">
                        <a:lnSpc>
                          <a:spcPct val="100000"/>
                        </a:lnSpc>
                        <a:spcBef>
                          <a:spcPts val="0"/>
                        </a:spcBef>
                        <a:spcAft>
                          <a:spcPts val="0"/>
                        </a:spcAft>
                        <a:buClr>
                          <a:srgbClr val="000000"/>
                        </a:buClr>
                        <a:buSzPts val="1800"/>
                        <a:buFont typeface="Courier New"/>
                        <a:buNone/>
                      </a:pPr>
                      <a:r>
                        <a:rPr lang="en-US" sz="1800" b="0" i="0" u="none" strike="noStrike" cap="none">
                          <a:solidFill>
                            <a:srgbClr val="000000"/>
                          </a:solidFill>
                          <a:latin typeface="Courier New"/>
                          <a:ea typeface="Courier New"/>
                          <a:cs typeface="Courier New"/>
                          <a:sym typeface="Courier New"/>
                        </a:rPr>
                        <a:t>-&gt;</a:t>
                      </a:r>
                      <a:endParaRPr/>
                    </a:p>
                  </a:txBody>
                  <a:tcPr marL="0" marR="0" marT="0" marB="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CECEC"/>
                    </a:solidFill>
                  </a:tcPr>
                </a:tc>
                <a:tc>
                  <a:txBody>
                    <a:bodyPr/>
                    <a:lstStyle/>
                    <a:p>
                      <a:pPr marL="0" marR="0" lvl="0" indent="0" algn="ctr" rtl="0">
                        <a:lnSpc>
                          <a:spcPct val="100000"/>
                        </a:lnSpc>
                        <a:spcBef>
                          <a:spcPts val="0"/>
                        </a:spcBef>
                        <a:spcAft>
                          <a:spcPts val="0"/>
                        </a:spcAft>
                        <a:buClr>
                          <a:srgbClr val="000000"/>
                        </a:buClr>
                        <a:buSzPts val="1800"/>
                        <a:buFont typeface="Courier New"/>
                        <a:buNone/>
                      </a:pPr>
                      <a:r>
                        <a:rPr lang="en-US" sz="1800" b="0" i="0" u="none" strike="noStrike" cap="none" dirty="0">
                          <a:solidFill>
                            <a:srgbClr val="000000"/>
                          </a:solidFill>
                          <a:latin typeface="Courier New"/>
                          <a:ea typeface="Courier New"/>
                          <a:cs typeface="Courier New"/>
                          <a:sym typeface="Courier New"/>
                        </a:rPr>
                        <a:t>x + y</a:t>
                      </a:r>
                      <a:endParaRPr dirty="0"/>
                    </a:p>
                  </a:txBody>
                  <a:tcPr marL="0" marR="0" marT="0" marB="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CECEC"/>
                    </a:solidFill>
                  </a:tcPr>
                </a:tc>
                <a:extLst>
                  <a:ext uri="{0D108BD9-81ED-4DB2-BD59-A6C34878D82A}">
                    <a16:rowId xmlns="" xmlns:a16="http://schemas.microsoft.com/office/drawing/2014/main" val="10001"/>
                  </a:ext>
                </a:extLst>
              </a:tr>
            </a:tbl>
          </a:graphicData>
        </a:graphic>
      </p:graphicFrame>
      <p:pic>
        <p:nvPicPr>
          <p:cNvPr id="1651" name="Google Shape;1651;p173" descr="Duke -Lambda.png"/>
          <p:cNvPicPr preferRelativeResize="0"/>
          <p:nvPr/>
        </p:nvPicPr>
        <p:blipFill rotWithShape="1">
          <a:blip r:embed="rId3">
            <a:alphaModFix/>
          </a:blip>
          <a:srcRect/>
          <a:stretch/>
        </p:blipFill>
        <p:spPr>
          <a:xfrm>
            <a:off x="6736080" y="2567940"/>
            <a:ext cx="2819400" cy="2138362"/>
          </a:xfrm>
          <a:prstGeom prst="rect">
            <a:avLst/>
          </a:prstGeom>
          <a:noFill/>
          <a:ln>
            <a:noFill/>
          </a:ln>
        </p:spPr>
      </p:pic>
      <p:sp>
        <p:nvSpPr>
          <p:cNvPr id="1652" name="Google Shape;1652;p173"/>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177</a:t>
            </a:fld>
            <a:endParaRPr/>
          </a:p>
        </p:txBody>
      </p:sp>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Shape 1657"/>
        <p:cNvGrpSpPr/>
        <p:nvPr/>
      </p:nvGrpSpPr>
      <p:grpSpPr>
        <a:xfrm>
          <a:off x="0" y="0"/>
          <a:ext cx="0" cy="0"/>
          <a:chOff x="0" y="0"/>
          <a:chExt cx="0" cy="0"/>
        </a:xfrm>
      </p:grpSpPr>
      <p:sp>
        <p:nvSpPr>
          <p:cNvPr id="1658" name="Google Shape;1658;p174"/>
          <p:cNvSpPr txBox="1"/>
          <p:nvPr/>
        </p:nvSpPr>
        <p:spPr>
          <a:xfrm>
            <a:off x="381000" y="1371600"/>
            <a:ext cx="8229600" cy="457200"/>
          </a:xfrm>
          <a:prstGeom prst="rect">
            <a:avLst/>
          </a:prstGeom>
          <a:solidFill>
            <a:srgbClr val="DDDDDD"/>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1659" name="Google Shape;1659;p174"/>
          <p:cNvSpPr txBox="1"/>
          <p:nvPr/>
        </p:nvSpPr>
        <p:spPr>
          <a:xfrm>
            <a:off x="454050" y="2987040"/>
            <a:ext cx="8229600" cy="1889760"/>
          </a:xfrm>
          <a:prstGeom prst="rect">
            <a:avLst/>
          </a:prstGeom>
          <a:solidFill>
            <a:srgbClr val="DDDDDD"/>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1660" name="Google Shape;1660;p174"/>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What Is a Lambda Expression?</a:t>
            </a:r>
            <a:endParaRPr/>
          </a:p>
        </p:txBody>
      </p:sp>
      <p:sp>
        <p:nvSpPr>
          <p:cNvPr id="1661" name="Google Shape;1661;p174"/>
          <p:cNvSpPr txBox="1">
            <a:spLocks noGrp="1"/>
          </p:cNvSpPr>
          <p:nvPr>
            <p:ph type="body" idx="1"/>
          </p:nvPr>
        </p:nvSpPr>
        <p:spPr>
          <a:xfrm>
            <a:off x="419100" y="1416990"/>
            <a:ext cx="8153400" cy="3688410"/>
          </a:xfrm>
          <a:prstGeom prst="rect">
            <a:avLst/>
          </a:prstGeom>
          <a:noFill/>
          <a:ln>
            <a:noFill/>
          </a:ln>
        </p:spPr>
        <p:txBody>
          <a:bodyPr spcFirstLastPara="1" wrap="square" lIns="12700" tIns="12700" rIns="12700" bIns="12700" anchor="t" anchorCtr="0">
            <a:noAutofit/>
          </a:bodyPr>
          <a:lstStyle/>
          <a:p>
            <a:pPr marL="7937" marR="0" lvl="1" indent="7937" algn="l" rtl="0">
              <a:lnSpc>
                <a:spcPct val="100000"/>
              </a:lnSpc>
              <a:spcBef>
                <a:spcPts val="0"/>
              </a:spcBef>
              <a:spcAft>
                <a:spcPts val="0"/>
              </a:spcAft>
              <a:buClr>
                <a:srgbClr val="FF0000"/>
              </a:buClr>
              <a:buSzPts val="2000"/>
              <a:buFont typeface="Arial"/>
              <a:buNone/>
            </a:pPr>
            <a:r>
              <a:rPr lang="en-US" sz="2000" b="0" i="0" u="none" strike="noStrike" cap="none" dirty="0">
                <a:solidFill>
                  <a:schemeClr val="dk1"/>
                </a:solidFill>
                <a:latin typeface="Courier New"/>
                <a:ea typeface="Courier New"/>
                <a:cs typeface="Courier New"/>
                <a:sym typeface="Courier New"/>
              </a:rPr>
              <a:t>(</a:t>
            </a:r>
            <a:r>
              <a:rPr lang="en-US" sz="2000" b="1" i="0" u="none" strike="noStrike" cap="none" dirty="0" err="1">
                <a:solidFill>
                  <a:schemeClr val="dk1"/>
                </a:solidFill>
                <a:latin typeface="Courier New"/>
                <a:ea typeface="Courier New"/>
                <a:cs typeface="Courier New"/>
                <a:sym typeface="Courier New"/>
              </a:rPr>
              <a:t>t</a:t>
            </a:r>
            <a:r>
              <a:rPr lang="en-US" sz="2000" b="0" i="0" u="none" strike="noStrike" cap="none" dirty="0" err="1">
                <a:solidFill>
                  <a:schemeClr val="dk1"/>
                </a:solidFill>
                <a:latin typeface="Courier New"/>
                <a:ea typeface="Courier New"/>
                <a:cs typeface="Courier New"/>
                <a:sym typeface="Courier New"/>
              </a:rPr>
              <a:t>,</a:t>
            </a:r>
            <a:r>
              <a:rPr lang="en-US" sz="2000" b="1" i="0" u="none" strike="noStrike" cap="none" dirty="0" err="1">
                <a:solidFill>
                  <a:schemeClr val="dk1"/>
                </a:solidFill>
                <a:latin typeface="Courier New"/>
                <a:ea typeface="Courier New"/>
                <a:cs typeface="Courier New"/>
                <a:sym typeface="Courier New"/>
              </a:rPr>
              <a:t>s</a:t>
            </a:r>
            <a:r>
              <a:rPr lang="en-US" sz="2000" b="0" i="0" u="none" strike="noStrike" cap="none" dirty="0">
                <a:solidFill>
                  <a:schemeClr val="dk1"/>
                </a:solidFill>
                <a:latin typeface="Courier New"/>
                <a:ea typeface="Courier New"/>
                <a:cs typeface="Courier New"/>
                <a:sym typeface="Courier New"/>
              </a:rPr>
              <a:t>) -&gt; </a:t>
            </a:r>
            <a:r>
              <a:rPr lang="en-US" sz="2000" b="1" i="0" u="none" strike="noStrike" cap="none" dirty="0" err="1">
                <a:solidFill>
                  <a:schemeClr val="dk1"/>
                </a:solidFill>
                <a:latin typeface="Courier New"/>
                <a:ea typeface="Courier New"/>
                <a:cs typeface="Courier New"/>
                <a:sym typeface="Courier New"/>
              </a:rPr>
              <a:t>t.contains</a:t>
            </a:r>
            <a:r>
              <a:rPr lang="en-US" sz="2000" b="1" i="0" u="none" strike="noStrike" cap="none" dirty="0">
                <a:solidFill>
                  <a:schemeClr val="dk1"/>
                </a:solidFill>
                <a:latin typeface="Courier New"/>
                <a:ea typeface="Courier New"/>
                <a:cs typeface="Courier New"/>
                <a:sym typeface="Courier New"/>
              </a:rPr>
              <a:t>(s)</a:t>
            </a:r>
            <a:endParaRPr dirty="0"/>
          </a:p>
          <a:p>
            <a:pPr marL="7937" marR="0" lvl="1" indent="7937" algn="l" rtl="0">
              <a:lnSpc>
                <a:spcPct val="100000"/>
              </a:lnSpc>
              <a:spcBef>
                <a:spcPts val="400"/>
              </a:spcBef>
              <a:spcAft>
                <a:spcPts val="0"/>
              </a:spcAft>
              <a:buClr>
                <a:srgbClr val="FF0000"/>
              </a:buClr>
              <a:buSzPts val="2000"/>
              <a:buFont typeface="Arial"/>
              <a:buNone/>
            </a:pPr>
            <a:endParaRPr sz="2000" b="0" i="0" u="none" strike="noStrike" cap="none" dirty="0">
              <a:solidFill>
                <a:schemeClr val="dk1"/>
              </a:solidFill>
              <a:latin typeface="Courier New"/>
              <a:ea typeface="Courier New"/>
              <a:cs typeface="Courier New"/>
              <a:sym typeface="Courier New"/>
            </a:endParaRPr>
          </a:p>
          <a:p>
            <a:pPr marL="7937" marR="0" lvl="1" indent="7937" algn="l" rtl="0">
              <a:lnSpc>
                <a:spcPct val="100000"/>
              </a:lnSpc>
              <a:spcBef>
                <a:spcPts val="400"/>
              </a:spcBef>
              <a:spcAft>
                <a:spcPts val="0"/>
              </a:spcAft>
              <a:buClr>
                <a:srgbClr val="FF0000"/>
              </a:buClr>
              <a:buSzPts val="2000"/>
              <a:buFont typeface="Arial"/>
              <a:buNone/>
            </a:pPr>
            <a:r>
              <a:rPr lang="en-US" sz="2000" b="1" i="0" u="none" strike="noStrike" cap="none" dirty="0" smtClean="0">
                <a:solidFill>
                  <a:schemeClr val="dk1"/>
                </a:solidFill>
                <a:latin typeface="Courier New"/>
                <a:ea typeface="Courier New"/>
                <a:cs typeface="Courier New"/>
                <a:sym typeface="Courier New"/>
              </a:rPr>
              <a:t>ContainsAnalyzer.java</a:t>
            </a:r>
          </a:p>
          <a:p>
            <a:pPr marL="7937" marR="0" lvl="1" indent="7937" algn="l" rtl="0">
              <a:lnSpc>
                <a:spcPct val="100000"/>
              </a:lnSpc>
              <a:spcBef>
                <a:spcPts val="400"/>
              </a:spcBef>
              <a:spcAft>
                <a:spcPts val="0"/>
              </a:spcAft>
              <a:buClr>
                <a:srgbClr val="FF0000"/>
              </a:buClr>
              <a:buSzPts val="2000"/>
              <a:buFont typeface="Arial"/>
              <a:buNone/>
            </a:pPr>
            <a:endParaRPr lang="en-US" sz="2000" b="1" dirty="0">
              <a:latin typeface="Courier New"/>
              <a:cs typeface="Courier New"/>
              <a:sym typeface="Courier New"/>
            </a:endParaRPr>
          </a:p>
          <a:p>
            <a:pPr marL="7937" marR="0" lvl="1" indent="7937" algn="l" rtl="0">
              <a:lnSpc>
                <a:spcPct val="100000"/>
              </a:lnSpc>
              <a:spcBef>
                <a:spcPts val="400"/>
              </a:spcBef>
              <a:spcAft>
                <a:spcPts val="0"/>
              </a:spcAft>
              <a:buClr>
                <a:srgbClr val="FF0000"/>
              </a:buClr>
              <a:buSzPts val="2000"/>
              <a:buFont typeface="Arial"/>
              <a:buNone/>
            </a:pPr>
            <a:endParaRPr dirty="0"/>
          </a:p>
          <a:p>
            <a:pPr marL="465137" lvl="2" indent="7937">
              <a:lnSpc>
                <a:spcPct val="100000"/>
              </a:lnSpc>
              <a:spcBef>
                <a:spcPts val="360"/>
              </a:spcBef>
              <a:buSzPts val="1800"/>
              <a:buFont typeface="Arial"/>
              <a:buNone/>
            </a:pPr>
            <a:r>
              <a:rPr lang="en-US" sz="1600" b="0" i="0" u="none" strike="noStrike" cap="none" dirty="0" smtClean="0">
                <a:solidFill>
                  <a:schemeClr val="dk1"/>
                </a:solidFill>
                <a:latin typeface="Courier New"/>
                <a:ea typeface="Courier New"/>
                <a:cs typeface="Courier New"/>
                <a:sym typeface="Courier New"/>
              </a:rPr>
              <a:t>public </a:t>
            </a:r>
            <a:r>
              <a:rPr lang="en-US" sz="1600" b="0" i="0" u="none" strike="noStrike" cap="none" dirty="0">
                <a:solidFill>
                  <a:schemeClr val="dk1"/>
                </a:solidFill>
                <a:latin typeface="Courier New"/>
                <a:ea typeface="Courier New"/>
                <a:cs typeface="Courier New"/>
                <a:sym typeface="Courier New"/>
              </a:rPr>
              <a:t>class </a:t>
            </a:r>
            <a:r>
              <a:rPr lang="en-US" sz="1600" b="0" i="0" u="none" strike="noStrike" cap="none" dirty="0" err="1">
                <a:solidFill>
                  <a:schemeClr val="dk1"/>
                </a:solidFill>
                <a:latin typeface="Courier New"/>
                <a:ea typeface="Courier New"/>
                <a:cs typeface="Courier New"/>
                <a:sym typeface="Courier New"/>
              </a:rPr>
              <a:t>ContainsAnalyzer</a:t>
            </a:r>
            <a:r>
              <a:rPr lang="en-US" sz="1600" b="0" i="0" u="none" strike="noStrike" cap="none" dirty="0">
                <a:solidFill>
                  <a:schemeClr val="dk1"/>
                </a:solidFill>
                <a:latin typeface="Courier New"/>
                <a:ea typeface="Courier New"/>
                <a:cs typeface="Courier New"/>
                <a:sym typeface="Courier New"/>
              </a:rPr>
              <a:t> implements </a:t>
            </a:r>
            <a:r>
              <a:rPr lang="en-US" sz="1600" b="0" i="0" u="none" strike="noStrike" cap="none" dirty="0" err="1">
                <a:solidFill>
                  <a:schemeClr val="dk1"/>
                </a:solidFill>
                <a:latin typeface="Courier New"/>
                <a:ea typeface="Courier New"/>
                <a:cs typeface="Courier New"/>
                <a:sym typeface="Courier New"/>
              </a:rPr>
              <a:t>StringAnalyzer</a:t>
            </a:r>
            <a:r>
              <a:rPr lang="en-US" sz="1600" b="0" i="0" u="none" strike="noStrike" cap="none" dirty="0">
                <a:solidFill>
                  <a:schemeClr val="dk1"/>
                </a:solidFill>
                <a:latin typeface="Courier New"/>
                <a:ea typeface="Courier New"/>
                <a:cs typeface="Courier New"/>
                <a:sym typeface="Courier New"/>
              </a:rPr>
              <a:t> {</a:t>
            </a:r>
            <a:endParaRPr dirty="0"/>
          </a:p>
          <a:p>
            <a:pPr marL="465137" lvl="2" indent="7937">
              <a:lnSpc>
                <a:spcPct val="100000"/>
              </a:lnSpc>
              <a:spcBef>
                <a:spcPts val="360"/>
              </a:spcBef>
              <a:buSzPts val="1800"/>
              <a:buFont typeface="Arial"/>
              <a:buNone/>
            </a:pPr>
            <a:r>
              <a:rPr lang="en-US" sz="1600" b="0" i="0" u="none" strike="noStrike" cap="none" dirty="0">
                <a:solidFill>
                  <a:schemeClr val="dk1"/>
                </a:solidFill>
                <a:latin typeface="Courier New"/>
                <a:ea typeface="Courier New"/>
                <a:cs typeface="Courier New"/>
                <a:sym typeface="Courier New"/>
              </a:rPr>
              <a:t>  public </a:t>
            </a:r>
            <a:r>
              <a:rPr lang="en-US" sz="1600" b="0" i="0" u="none" strike="noStrike" cap="none" dirty="0" err="1">
                <a:solidFill>
                  <a:schemeClr val="dk1"/>
                </a:solidFill>
                <a:latin typeface="Courier New"/>
                <a:ea typeface="Courier New"/>
                <a:cs typeface="Courier New"/>
                <a:sym typeface="Courier New"/>
              </a:rPr>
              <a:t>boolean</a:t>
            </a:r>
            <a:r>
              <a:rPr lang="en-US" sz="1600" b="0" i="0" u="none" strike="noStrike" cap="none" dirty="0">
                <a:solidFill>
                  <a:schemeClr val="dk1"/>
                </a:solidFill>
                <a:latin typeface="Courier New"/>
                <a:ea typeface="Courier New"/>
                <a:cs typeface="Courier New"/>
                <a:sym typeface="Courier New"/>
              </a:rPr>
              <a:t> analyze(</a:t>
            </a:r>
            <a:r>
              <a:rPr lang="en-US" sz="1600" b="1" i="0" u="none" strike="noStrike" cap="none" dirty="0">
                <a:solidFill>
                  <a:schemeClr val="dk1"/>
                </a:solidFill>
                <a:latin typeface="Courier New"/>
                <a:ea typeface="Courier New"/>
                <a:cs typeface="Courier New"/>
                <a:sym typeface="Courier New"/>
              </a:rPr>
              <a:t>String target</a:t>
            </a:r>
            <a:r>
              <a:rPr lang="en-US" sz="1600" b="0" i="0" u="none" strike="noStrike" cap="none" dirty="0">
                <a:solidFill>
                  <a:schemeClr val="dk1"/>
                </a:solidFill>
                <a:latin typeface="Courier New"/>
                <a:ea typeface="Courier New"/>
                <a:cs typeface="Courier New"/>
                <a:sym typeface="Courier New"/>
              </a:rPr>
              <a:t>, </a:t>
            </a:r>
            <a:r>
              <a:rPr lang="en-US" sz="1600" b="1" i="0" u="none" strike="noStrike" cap="none" dirty="0">
                <a:solidFill>
                  <a:schemeClr val="dk1"/>
                </a:solidFill>
                <a:latin typeface="Courier New"/>
                <a:ea typeface="Courier New"/>
                <a:cs typeface="Courier New"/>
                <a:sym typeface="Courier New"/>
              </a:rPr>
              <a:t>String </a:t>
            </a:r>
            <a:r>
              <a:rPr lang="en-US" sz="1600" b="1" i="0" u="none" strike="noStrike" cap="none" dirty="0" err="1">
                <a:solidFill>
                  <a:schemeClr val="dk1"/>
                </a:solidFill>
                <a:latin typeface="Courier New"/>
                <a:ea typeface="Courier New"/>
                <a:cs typeface="Courier New"/>
                <a:sym typeface="Courier New"/>
              </a:rPr>
              <a:t>searchStr</a:t>
            </a:r>
            <a:r>
              <a:rPr lang="en-US" sz="1600" b="0" i="0" u="none" strike="noStrike" cap="none" dirty="0">
                <a:solidFill>
                  <a:schemeClr val="dk1"/>
                </a:solidFill>
                <a:latin typeface="Courier New"/>
                <a:ea typeface="Courier New"/>
                <a:cs typeface="Courier New"/>
                <a:sym typeface="Courier New"/>
              </a:rPr>
              <a:t>){</a:t>
            </a:r>
            <a:endParaRPr dirty="0"/>
          </a:p>
          <a:p>
            <a:pPr marL="465137" lvl="2" indent="7937">
              <a:lnSpc>
                <a:spcPct val="100000"/>
              </a:lnSpc>
              <a:spcBef>
                <a:spcPts val="360"/>
              </a:spcBef>
              <a:buSzPts val="1800"/>
              <a:buFont typeface="Arial"/>
              <a:buNone/>
            </a:pPr>
            <a:r>
              <a:rPr lang="en-US" sz="1600" b="0" i="0" u="none" strike="noStrike" cap="none" dirty="0">
                <a:solidFill>
                  <a:schemeClr val="dk1"/>
                </a:solidFill>
                <a:latin typeface="Courier New"/>
                <a:ea typeface="Courier New"/>
                <a:cs typeface="Courier New"/>
                <a:sym typeface="Courier New"/>
              </a:rPr>
              <a:t>    return </a:t>
            </a:r>
            <a:r>
              <a:rPr lang="en-US" sz="1600" b="1" i="0" u="none" strike="noStrike" cap="none" dirty="0" err="1">
                <a:solidFill>
                  <a:schemeClr val="dk1"/>
                </a:solidFill>
                <a:latin typeface="Courier New"/>
                <a:ea typeface="Courier New"/>
                <a:cs typeface="Courier New"/>
                <a:sym typeface="Courier New"/>
              </a:rPr>
              <a:t>target.contains</a:t>
            </a:r>
            <a:r>
              <a:rPr lang="en-US" sz="1600" b="1" i="0" u="none" strike="noStrike" cap="none" dirty="0">
                <a:solidFill>
                  <a:schemeClr val="dk1"/>
                </a:solidFill>
                <a:latin typeface="Courier New"/>
                <a:ea typeface="Courier New"/>
                <a:cs typeface="Courier New"/>
                <a:sym typeface="Courier New"/>
              </a:rPr>
              <a:t>(</a:t>
            </a:r>
            <a:r>
              <a:rPr lang="en-US" sz="1600" b="1" i="0" u="none" strike="noStrike" cap="none" dirty="0" err="1">
                <a:solidFill>
                  <a:schemeClr val="dk1"/>
                </a:solidFill>
                <a:latin typeface="Courier New"/>
                <a:ea typeface="Courier New"/>
                <a:cs typeface="Courier New"/>
                <a:sym typeface="Courier New"/>
              </a:rPr>
              <a:t>searchStr</a:t>
            </a:r>
            <a:r>
              <a:rPr lang="en-US" sz="1600" b="1" i="0" u="none" strike="noStrike" cap="none" dirty="0">
                <a:solidFill>
                  <a:schemeClr val="dk1"/>
                </a:solidFill>
                <a:latin typeface="Courier New"/>
                <a:ea typeface="Courier New"/>
                <a:cs typeface="Courier New"/>
                <a:sym typeface="Courier New"/>
              </a:rPr>
              <a:t>)</a:t>
            </a:r>
            <a:r>
              <a:rPr lang="en-US" sz="1600" b="0" i="0" u="none" strike="noStrike" cap="none" dirty="0">
                <a:solidFill>
                  <a:schemeClr val="dk1"/>
                </a:solidFill>
                <a:latin typeface="Courier New"/>
                <a:ea typeface="Courier New"/>
                <a:cs typeface="Courier New"/>
                <a:sym typeface="Courier New"/>
              </a:rPr>
              <a:t>;</a:t>
            </a:r>
            <a:endParaRPr dirty="0"/>
          </a:p>
          <a:p>
            <a:pPr marL="465137" lvl="2" indent="7937">
              <a:lnSpc>
                <a:spcPct val="100000"/>
              </a:lnSpc>
              <a:spcBef>
                <a:spcPts val="360"/>
              </a:spcBef>
              <a:buSzPts val="1800"/>
              <a:buFont typeface="Arial"/>
              <a:buNone/>
            </a:pPr>
            <a:r>
              <a:rPr lang="en-US" sz="1600" b="0" i="0" u="none" strike="noStrike" cap="none" dirty="0">
                <a:solidFill>
                  <a:schemeClr val="dk1"/>
                </a:solidFill>
                <a:latin typeface="Courier New"/>
                <a:ea typeface="Courier New"/>
                <a:cs typeface="Courier New"/>
                <a:sym typeface="Courier New"/>
              </a:rPr>
              <a:t>  }</a:t>
            </a:r>
            <a:endParaRPr dirty="0"/>
          </a:p>
          <a:p>
            <a:pPr marL="465137" lvl="2" indent="7937">
              <a:lnSpc>
                <a:spcPct val="100000"/>
              </a:lnSpc>
              <a:spcBef>
                <a:spcPts val="360"/>
              </a:spcBef>
              <a:buSzPts val="1800"/>
              <a:buFont typeface="Arial"/>
              <a:buNone/>
            </a:pPr>
            <a:r>
              <a:rPr lang="en-US" sz="1600" b="0" i="0" u="none" strike="noStrike" cap="none" dirty="0" smtClean="0">
                <a:solidFill>
                  <a:schemeClr val="dk1"/>
                </a:solidFill>
                <a:latin typeface="Courier New"/>
                <a:ea typeface="Courier New"/>
                <a:cs typeface="Courier New"/>
                <a:sym typeface="Courier New"/>
              </a:rPr>
              <a:t>}</a:t>
            </a:r>
            <a:endParaRPr dirty="0"/>
          </a:p>
          <a:p>
            <a:pPr marL="7937" marR="0" lvl="0" indent="7938" algn="l" rtl="0">
              <a:spcBef>
                <a:spcPts val="360"/>
              </a:spcBef>
              <a:spcAft>
                <a:spcPts val="0"/>
              </a:spcAft>
              <a:buNone/>
            </a:pPr>
            <a:endParaRPr sz="1800" b="0" i="0" u="none" strike="noStrike" cap="none" dirty="0">
              <a:solidFill>
                <a:schemeClr val="dk1"/>
              </a:solidFill>
              <a:latin typeface="Courier New"/>
              <a:ea typeface="Courier New"/>
              <a:cs typeface="Courier New"/>
              <a:sym typeface="Courier New"/>
            </a:endParaRPr>
          </a:p>
        </p:txBody>
      </p:sp>
      <p:sp>
        <p:nvSpPr>
          <p:cNvPr id="1662" name="Google Shape;1662;p174"/>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178</a:t>
            </a:fld>
            <a:endParaRPr/>
          </a:p>
        </p:txBody>
      </p:sp>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Shape 1667"/>
        <p:cNvGrpSpPr/>
        <p:nvPr/>
      </p:nvGrpSpPr>
      <p:grpSpPr>
        <a:xfrm>
          <a:off x="0" y="0"/>
          <a:ext cx="0" cy="0"/>
          <a:chOff x="0" y="0"/>
          <a:chExt cx="0" cy="0"/>
        </a:xfrm>
      </p:grpSpPr>
      <p:sp>
        <p:nvSpPr>
          <p:cNvPr id="1668" name="Google Shape;1668;p175"/>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What Is a Lambda Expression?</a:t>
            </a:r>
            <a:endParaRPr/>
          </a:p>
        </p:txBody>
      </p:sp>
      <p:sp>
        <p:nvSpPr>
          <p:cNvPr id="1669" name="Google Shape;1669;p175"/>
          <p:cNvSpPr txBox="1">
            <a:spLocks noGrp="1"/>
          </p:cNvSpPr>
          <p:nvPr>
            <p:ph type="body" idx="1"/>
          </p:nvPr>
        </p:nvSpPr>
        <p:spPr>
          <a:xfrm>
            <a:off x="609600" y="1447800"/>
            <a:ext cx="7918500" cy="3294000"/>
          </a:xfrm>
          <a:prstGeom prst="rect">
            <a:avLst/>
          </a:prstGeom>
          <a:noFill/>
          <a:ln>
            <a:noFill/>
          </a:ln>
        </p:spPr>
        <p:txBody>
          <a:bodyPr spcFirstLastPara="1" wrap="square" lIns="12700" tIns="12700" rIns="12700" bIns="12700" anchor="t" anchorCtr="0">
            <a:noAutofit/>
          </a:bodyPr>
          <a:lstStyle/>
          <a:p>
            <a:pPr marL="7937" marR="0" lvl="1" indent="7937" algn="l" rtl="0">
              <a:lnSpc>
                <a:spcPct val="100000"/>
              </a:lnSpc>
              <a:spcBef>
                <a:spcPts val="0"/>
              </a:spcBef>
              <a:spcAft>
                <a:spcPts val="0"/>
              </a:spcAft>
              <a:buClr>
                <a:srgbClr val="FF0000"/>
              </a:buClr>
              <a:buSzPts val="1800"/>
              <a:buFont typeface="Arial"/>
              <a:buNone/>
            </a:pPr>
            <a:r>
              <a:rPr lang="en-US" sz="1800" b="0" i="0" u="none" strike="noStrike" cap="none">
                <a:solidFill>
                  <a:schemeClr val="dk1"/>
                </a:solidFill>
                <a:latin typeface="Courier New"/>
                <a:ea typeface="Courier New"/>
                <a:cs typeface="Courier New"/>
                <a:sym typeface="Courier New"/>
              </a:rPr>
              <a:t>                 (t,s) -&gt; t.contains(s)</a:t>
            </a:r>
            <a:endParaRPr/>
          </a:p>
          <a:p>
            <a:pPr marL="7937" marR="0" lvl="1" indent="7937" algn="l" rtl="0">
              <a:lnSpc>
                <a:spcPct val="100000"/>
              </a:lnSpc>
              <a:spcBef>
                <a:spcPts val="400"/>
              </a:spcBef>
              <a:spcAft>
                <a:spcPts val="0"/>
              </a:spcAft>
              <a:buClr>
                <a:srgbClr val="FF0000"/>
              </a:buClr>
              <a:buSzPts val="2000"/>
              <a:buFont typeface="Arial"/>
              <a:buNone/>
            </a:pPr>
            <a:endParaRPr sz="2000" b="0" i="0" u="none" strike="noStrike" cap="none">
              <a:solidFill>
                <a:schemeClr val="dk1"/>
              </a:solidFill>
              <a:latin typeface="Courier New"/>
              <a:ea typeface="Courier New"/>
              <a:cs typeface="Courier New"/>
              <a:sym typeface="Courier New"/>
            </a:endParaRPr>
          </a:p>
          <a:p>
            <a:pPr marL="7937" marR="0" lvl="1" indent="7937" algn="l" rtl="0">
              <a:lnSpc>
                <a:spcPct val="100000"/>
              </a:lnSpc>
              <a:spcBef>
                <a:spcPts val="400"/>
              </a:spcBef>
              <a:spcAft>
                <a:spcPts val="0"/>
              </a:spcAft>
              <a:buClr>
                <a:srgbClr val="FF0000"/>
              </a:buClr>
              <a:buSzPts val="2000"/>
              <a:buFont typeface="Arial"/>
              <a:buNone/>
            </a:pPr>
            <a:endParaRPr sz="2000" b="0" i="0" u="none" strike="noStrike" cap="none">
              <a:solidFill>
                <a:schemeClr val="dk1"/>
              </a:solidFill>
              <a:latin typeface="Courier New"/>
              <a:ea typeface="Courier New"/>
              <a:cs typeface="Courier New"/>
              <a:sym typeface="Courier New"/>
            </a:endParaRPr>
          </a:p>
          <a:p>
            <a:pPr marL="7937" marR="0" lvl="1" indent="7937" algn="l" rtl="0">
              <a:lnSpc>
                <a:spcPct val="100000"/>
              </a:lnSpc>
              <a:spcBef>
                <a:spcPts val="400"/>
              </a:spcBef>
              <a:spcAft>
                <a:spcPts val="0"/>
              </a:spcAft>
              <a:buClr>
                <a:srgbClr val="FF0000"/>
              </a:buClr>
              <a:buSzPts val="2000"/>
              <a:buFont typeface="Arial"/>
              <a:buNone/>
            </a:pPr>
            <a:r>
              <a:rPr lang="en-US" sz="2000" b="1" i="0" u="none" strike="noStrike" cap="none">
                <a:solidFill>
                  <a:schemeClr val="dk1"/>
                </a:solidFill>
                <a:latin typeface="Arial"/>
                <a:ea typeface="Arial"/>
                <a:cs typeface="Arial"/>
                <a:sym typeface="Arial"/>
              </a:rPr>
              <a:t>ContainsAnalyzer.java</a:t>
            </a:r>
            <a:endParaRPr/>
          </a:p>
          <a:p>
            <a:pPr marL="7937" marR="0" lvl="1" indent="7937" algn="l" rtl="0">
              <a:lnSpc>
                <a:spcPct val="100000"/>
              </a:lnSpc>
              <a:spcBef>
                <a:spcPts val="320"/>
              </a:spcBef>
              <a:spcAft>
                <a:spcPts val="0"/>
              </a:spcAft>
              <a:buClr>
                <a:srgbClr val="FF0000"/>
              </a:buClr>
              <a:buSzPts val="1600"/>
              <a:buFont typeface="Arial"/>
              <a:buNone/>
            </a:pPr>
            <a:r>
              <a:rPr lang="en-US" sz="1600" b="0" i="0" u="none" strike="noStrike" cap="none">
                <a:solidFill>
                  <a:schemeClr val="dk1"/>
                </a:solidFill>
                <a:latin typeface="Courier New"/>
                <a:ea typeface="Courier New"/>
                <a:cs typeface="Courier New"/>
                <a:sym typeface="Courier New"/>
              </a:rPr>
              <a:t>public class ContainsAnalyzer implements StringAnalyzer {</a:t>
            </a:r>
            <a:endParaRPr/>
          </a:p>
          <a:p>
            <a:pPr marL="7937" marR="0" lvl="1" indent="7937" algn="l" rtl="0">
              <a:lnSpc>
                <a:spcPct val="100000"/>
              </a:lnSpc>
              <a:spcBef>
                <a:spcPts val="320"/>
              </a:spcBef>
              <a:spcAft>
                <a:spcPts val="0"/>
              </a:spcAft>
              <a:buClr>
                <a:srgbClr val="FF0000"/>
              </a:buClr>
              <a:buSzPts val="1600"/>
              <a:buFont typeface="Arial"/>
              <a:buNone/>
            </a:pPr>
            <a:r>
              <a:rPr lang="en-US" sz="1600" b="0" i="0" u="none" strike="noStrike" cap="none">
                <a:solidFill>
                  <a:schemeClr val="dk1"/>
                </a:solidFill>
                <a:latin typeface="Courier New"/>
                <a:ea typeface="Courier New"/>
                <a:cs typeface="Courier New"/>
                <a:sym typeface="Courier New"/>
              </a:rPr>
              <a:t>  public boolean analyze(String target, String searchStr){</a:t>
            </a:r>
            <a:endParaRPr/>
          </a:p>
          <a:p>
            <a:pPr marL="7937" marR="0" lvl="1" indent="7937" algn="l" rtl="0">
              <a:lnSpc>
                <a:spcPct val="100000"/>
              </a:lnSpc>
              <a:spcBef>
                <a:spcPts val="320"/>
              </a:spcBef>
              <a:spcAft>
                <a:spcPts val="0"/>
              </a:spcAft>
              <a:buClr>
                <a:srgbClr val="FF0000"/>
              </a:buClr>
              <a:buSzPts val="1600"/>
              <a:buFont typeface="Arial"/>
              <a:buNone/>
            </a:pPr>
            <a:r>
              <a:rPr lang="en-US" sz="1600" b="0" i="0" u="none" strike="noStrike" cap="none">
                <a:solidFill>
                  <a:schemeClr val="dk1"/>
                </a:solidFill>
                <a:latin typeface="Courier New"/>
                <a:ea typeface="Courier New"/>
                <a:cs typeface="Courier New"/>
                <a:sym typeface="Courier New"/>
              </a:rPr>
              <a:t>    return target.contains(searchStr);</a:t>
            </a:r>
            <a:endParaRPr/>
          </a:p>
          <a:p>
            <a:pPr marL="7937" marR="0" lvl="1" indent="7937" algn="l" rtl="0">
              <a:lnSpc>
                <a:spcPct val="100000"/>
              </a:lnSpc>
              <a:spcBef>
                <a:spcPts val="320"/>
              </a:spcBef>
              <a:spcAft>
                <a:spcPts val="0"/>
              </a:spcAft>
              <a:buClr>
                <a:srgbClr val="FF0000"/>
              </a:buClr>
              <a:buSzPts val="1600"/>
              <a:buFont typeface="Arial"/>
              <a:buNone/>
            </a:pPr>
            <a:r>
              <a:rPr lang="en-US" sz="1600" b="0" i="0" u="none" strike="noStrike" cap="none">
                <a:solidFill>
                  <a:schemeClr val="dk1"/>
                </a:solidFill>
                <a:latin typeface="Courier New"/>
                <a:ea typeface="Courier New"/>
                <a:cs typeface="Courier New"/>
                <a:sym typeface="Courier New"/>
              </a:rPr>
              <a:t>  }</a:t>
            </a:r>
            <a:endParaRPr/>
          </a:p>
          <a:p>
            <a:pPr marL="7937" marR="0" lvl="1" indent="7937" algn="l" rtl="0">
              <a:lnSpc>
                <a:spcPct val="100000"/>
              </a:lnSpc>
              <a:spcBef>
                <a:spcPts val="320"/>
              </a:spcBef>
              <a:spcAft>
                <a:spcPts val="0"/>
              </a:spcAft>
              <a:buClr>
                <a:srgbClr val="FF0000"/>
              </a:buClr>
              <a:buSzPts val="1600"/>
              <a:buFont typeface="Arial"/>
              <a:buNone/>
            </a:pPr>
            <a:r>
              <a:rPr lang="en-US" sz="1600" b="0" i="0" u="none" strike="noStrike" cap="none">
                <a:solidFill>
                  <a:schemeClr val="dk1"/>
                </a:solidFill>
                <a:latin typeface="Courier New"/>
                <a:ea typeface="Courier New"/>
                <a:cs typeface="Courier New"/>
                <a:sym typeface="Courier New"/>
              </a:rPr>
              <a:t>}</a:t>
            </a:r>
            <a:endParaRPr/>
          </a:p>
          <a:p>
            <a:pPr marL="7937" marR="0" lvl="0" indent="7938" algn="l" rtl="0">
              <a:spcBef>
                <a:spcPts val="320"/>
              </a:spcBef>
              <a:spcAft>
                <a:spcPts val="0"/>
              </a:spcAft>
              <a:buNone/>
            </a:pPr>
            <a:endParaRPr sz="1600" b="0" i="0" u="none" strike="noStrike" cap="none">
              <a:solidFill>
                <a:schemeClr val="dk1"/>
              </a:solidFill>
              <a:latin typeface="Courier New"/>
              <a:ea typeface="Courier New"/>
              <a:cs typeface="Courier New"/>
              <a:sym typeface="Courier New"/>
            </a:endParaRPr>
          </a:p>
        </p:txBody>
      </p:sp>
      <p:sp>
        <p:nvSpPr>
          <p:cNvPr id="1670" name="Google Shape;1670;p175"/>
          <p:cNvSpPr txBox="1"/>
          <p:nvPr/>
        </p:nvSpPr>
        <p:spPr>
          <a:xfrm>
            <a:off x="2895600" y="1447800"/>
            <a:ext cx="762000" cy="304800"/>
          </a:xfrm>
          <a:prstGeom prst="rect">
            <a:avLst/>
          </a:prstGeom>
          <a:noFill/>
          <a:ln w="28575"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1671" name="Google Shape;1671;p175"/>
          <p:cNvSpPr txBox="1"/>
          <p:nvPr/>
        </p:nvSpPr>
        <p:spPr>
          <a:xfrm>
            <a:off x="4191000" y="1447800"/>
            <a:ext cx="2667000" cy="381000"/>
          </a:xfrm>
          <a:prstGeom prst="rect">
            <a:avLst/>
          </a:prstGeom>
          <a:noFill/>
          <a:ln w="28575"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1672" name="Google Shape;1672;p175"/>
          <p:cNvSpPr/>
          <p:nvPr/>
        </p:nvSpPr>
        <p:spPr>
          <a:xfrm flipH="1">
            <a:off x="2362200" y="1447800"/>
            <a:ext cx="1828800" cy="1828800"/>
          </a:xfrm>
          <a:custGeom>
            <a:avLst/>
            <a:gdLst/>
            <a:ahLst/>
            <a:cxnLst/>
            <a:rect l="l" t="t" r="r" b="b"/>
            <a:pathLst>
              <a:path w="1828800" h="1828800" extrusionOk="0">
                <a:moveTo>
                  <a:pt x="1393622" y="135636"/>
                </a:moveTo>
                <a:lnTo>
                  <a:pt x="1393622" y="135636"/>
                </a:lnTo>
                <a:cubicBezTo>
                  <a:pt x="1553078" y="233759"/>
                  <a:pt x="1678614" y="378529"/>
                  <a:pt x="1753171" y="550272"/>
                </a:cubicBezTo>
                <a:cubicBezTo>
                  <a:pt x="1827729" y="722015"/>
                  <a:pt x="1847769" y="912583"/>
                  <a:pt x="1810569" y="1096078"/>
                </a:cubicBezTo>
                <a:cubicBezTo>
                  <a:pt x="1773369" y="1279574"/>
                  <a:pt x="1680695" y="1447291"/>
                  <a:pt x="1545138" y="1576439"/>
                </a:cubicBezTo>
                <a:cubicBezTo>
                  <a:pt x="1409582" y="1705586"/>
                  <a:pt x="1237576" y="1790036"/>
                  <a:pt x="1052495" y="1818311"/>
                </a:cubicBezTo>
                <a:lnTo>
                  <a:pt x="914400" y="914400"/>
                </a:lnTo>
                <a:close/>
              </a:path>
              <a:path w="1828800" h="1828800" fill="none" extrusionOk="0">
                <a:moveTo>
                  <a:pt x="1393622" y="135636"/>
                </a:moveTo>
                <a:lnTo>
                  <a:pt x="1393622" y="135636"/>
                </a:lnTo>
                <a:cubicBezTo>
                  <a:pt x="1553078" y="233759"/>
                  <a:pt x="1678614" y="378529"/>
                  <a:pt x="1753171" y="550272"/>
                </a:cubicBezTo>
                <a:cubicBezTo>
                  <a:pt x="1827729" y="722015"/>
                  <a:pt x="1847769" y="912583"/>
                  <a:pt x="1810569" y="1096078"/>
                </a:cubicBezTo>
                <a:cubicBezTo>
                  <a:pt x="1773369" y="1279574"/>
                  <a:pt x="1680695" y="1447291"/>
                  <a:pt x="1545138" y="1576439"/>
                </a:cubicBezTo>
                <a:cubicBezTo>
                  <a:pt x="1409582" y="1705586"/>
                  <a:pt x="1237576" y="1790036"/>
                  <a:pt x="1052495" y="1818311"/>
                </a:cubicBezTo>
              </a:path>
            </a:pathLst>
          </a:custGeom>
          <a:no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1673" name="Google Shape;1673;p175"/>
          <p:cNvSpPr/>
          <p:nvPr/>
        </p:nvSpPr>
        <p:spPr>
          <a:xfrm>
            <a:off x="6400800" y="2057400"/>
            <a:ext cx="1930500" cy="308100"/>
          </a:xfrm>
          <a:prstGeom prst="wedgeRectCallout">
            <a:avLst>
              <a:gd name="adj1" fmla="val 2986"/>
              <a:gd name="adj2" fmla="val 63215"/>
            </a:avLst>
          </a:prstGeom>
          <a:solidFill>
            <a:srgbClr val="FFFFCC"/>
          </a:solidFill>
          <a:ln w="9525" cap="flat" cmpd="sng">
            <a:solidFill>
              <a:srgbClr val="80808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Arial"/>
              <a:buNone/>
            </a:pPr>
            <a:r>
              <a:rPr lang="en-US" sz="1400" b="0" i="0" u="none">
                <a:solidFill>
                  <a:schemeClr val="dk1"/>
                </a:solidFill>
                <a:latin typeface="Arial"/>
                <a:ea typeface="Arial"/>
                <a:cs typeface="Arial"/>
                <a:sym typeface="Arial"/>
              </a:rPr>
              <a:t>Both have parameters</a:t>
            </a:r>
            <a:endParaRPr/>
          </a:p>
        </p:txBody>
      </p:sp>
      <p:sp>
        <p:nvSpPr>
          <p:cNvPr id="1674" name="Google Shape;1674;p175"/>
          <p:cNvSpPr txBox="1"/>
          <p:nvPr/>
        </p:nvSpPr>
        <p:spPr>
          <a:xfrm>
            <a:off x="3581400" y="3200400"/>
            <a:ext cx="3962400" cy="228600"/>
          </a:xfrm>
          <a:prstGeom prst="rect">
            <a:avLst/>
          </a:prstGeom>
          <a:noFill/>
          <a:ln w="28575"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1675" name="Google Shape;1675;p175"/>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179</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4"/>
          <p:cNvSpPr>
            <a:spLocks noGrp="1" noChangeArrowheads="1"/>
          </p:cNvSpPr>
          <p:nvPr>
            <p:ph type="title"/>
          </p:nvPr>
        </p:nvSpPr>
        <p:spPr/>
        <p:txBody>
          <a:bodyPr/>
          <a:lstStyle/>
          <a:p>
            <a:pPr eaLnBrk="1" hangingPunct="1"/>
            <a:r>
              <a:rPr lang="en-US" altLang=""/>
              <a:t>Oracle Java SE Support</a:t>
            </a:r>
          </a:p>
        </p:txBody>
      </p:sp>
      <p:sp>
        <p:nvSpPr>
          <p:cNvPr id="20483" name="Rectangle 5"/>
          <p:cNvSpPr>
            <a:spLocks noGrp="1" noChangeArrowheads="1"/>
          </p:cNvSpPr>
          <p:nvPr>
            <p:ph idx="1"/>
          </p:nvPr>
        </p:nvSpPr>
        <p:spPr>
          <a:xfrm>
            <a:off x="609600" y="1447800"/>
            <a:ext cx="7918450" cy="3330575"/>
          </a:xfrm>
        </p:spPr>
        <p:txBody>
          <a:bodyPr/>
          <a:lstStyle/>
          <a:p>
            <a:pPr marL="0" indent="0" eaLnBrk="1" hangingPunct="1"/>
            <a:r>
              <a:rPr lang="en-US" altLang=""/>
              <a:t>Java is available free of charge. However, Oracle does provide pay-for Java solutions:</a:t>
            </a:r>
          </a:p>
          <a:p>
            <a:pPr lvl="1" eaLnBrk="1" hangingPunct="1"/>
            <a:r>
              <a:rPr lang="en-US" altLang=""/>
              <a:t>The Java SE Support Program provides updates for </a:t>
            </a:r>
            <a:br>
              <a:rPr lang="en-US" altLang=""/>
            </a:br>
            <a:r>
              <a:rPr lang="en-US" altLang=""/>
              <a:t>end-of-life Java versions.</a:t>
            </a:r>
          </a:p>
          <a:p>
            <a:pPr lvl="1" eaLnBrk="1" hangingPunct="1"/>
            <a:r>
              <a:rPr lang="en-US" altLang=""/>
              <a:t>Oracle Java SE Advanced and Oracle Java SE Suite:</a:t>
            </a:r>
          </a:p>
          <a:p>
            <a:pPr lvl="2" eaLnBrk="1" hangingPunct="1"/>
            <a:r>
              <a:rPr lang="en-US" altLang=""/>
              <a:t>JRockit Mission Control</a:t>
            </a:r>
          </a:p>
          <a:p>
            <a:pPr lvl="2" eaLnBrk="1" hangingPunct="1"/>
            <a:r>
              <a:rPr lang="en-US" altLang=""/>
              <a:t>Memory Leak Detection</a:t>
            </a:r>
          </a:p>
          <a:p>
            <a:pPr lvl="2" eaLnBrk="1" hangingPunct="1"/>
            <a:r>
              <a:rPr lang="en-US" altLang=""/>
              <a:t>Low Latency GC (Suite)</a:t>
            </a:r>
          </a:p>
          <a:p>
            <a:pPr lvl="2" eaLnBrk="1" hangingPunct="1"/>
            <a:r>
              <a:rPr lang="en-US" altLang=""/>
              <a:t>JRockit Virtual Edition (Suite)</a:t>
            </a:r>
          </a:p>
        </p:txBody>
      </p:sp>
      <p:sp>
        <p:nvSpPr>
          <p:cNvPr id="2" name="Rectangle 1"/>
          <p:cNvSpPr/>
          <p:nvPr/>
        </p:nvSpPr>
        <p:spPr>
          <a:xfrm>
            <a:off x="8528050" y="6361212"/>
            <a:ext cx="383438" cy="307777"/>
          </a:xfrm>
          <a:prstGeom prst="rect">
            <a:avLst/>
          </a:prstGeom>
        </p:spPr>
        <p:txBody>
          <a:bodyPr wrap="none">
            <a:spAutoFit/>
          </a:bodyPr>
          <a:lstStyle/>
          <a:p>
            <a:r>
              <a:rPr lang="en-US" dirty="0" smtClean="0"/>
              <a:t>18</a:t>
            </a:r>
            <a:endParaRPr lang="en-US" dirty="0"/>
          </a:p>
        </p:txBody>
      </p:sp>
    </p:spTree>
    <p:custDataLst>
      <p:tags r:id="rId1"/>
    </p:custDataLst>
    <p:extLst>
      <p:ext uri="{BB962C8B-B14F-4D97-AF65-F5344CB8AC3E}">
        <p14:creationId xmlns:p14="http://schemas.microsoft.com/office/powerpoint/2010/main" val="965266349"/>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Shape 1680"/>
        <p:cNvGrpSpPr/>
        <p:nvPr/>
      </p:nvGrpSpPr>
      <p:grpSpPr>
        <a:xfrm>
          <a:off x="0" y="0"/>
          <a:ext cx="0" cy="0"/>
          <a:chOff x="0" y="0"/>
          <a:chExt cx="0" cy="0"/>
        </a:xfrm>
      </p:grpSpPr>
      <p:sp>
        <p:nvSpPr>
          <p:cNvPr id="1681" name="Google Shape;1681;p176"/>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What Is a Lambda Expression?</a:t>
            </a:r>
            <a:endParaRPr/>
          </a:p>
        </p:txBody>
      </p:sp>
      <p:sp>
        <p:nvSpPr>
          <p:cNvPr id="1682" name="Google Shape;1682;p176"/>
          <p:cNvSpPr txBox="1">
            <a:spLocks noGrp="1"/>
          </p:cNvSpPr>
          <p:nvPr>
            <p:ph type="body" idx="1"/>
          </p:nvPr>
        </p:nvSpPr>
        <p:spPr>
          <a:xfrm>
            <a:off x="609600" y="1447800"/>
            <a:ext cx="7918500" cy="3294000"/>
          </a:xfrm>
          <a:prstGeom prst="rect">
            <a:avLst/>
          </a:prstGeom>
          <a:noFill/>
          <a:ln>
            <a:noFill/>
          </a:ln>
        </p:spPr>
        <p:txBody>
          <a:bodyPr spcFirstLastPara="1" wrap="square" lIns="12700" tIns="12700" rIns="12700" bIns="12700" anchor="t" anchorCtr="0">
            <a:noAutofit/>
          </a:bodyPr>
          <a:lstStyle/>
          <a:p>
            <a:pPr marL="7937" marR="0" lvl="1" indent="7937" algn="l" rtl="0">
              <a:lnSpc>
                <a:spcPct val="100000"/>
              </a:lnSpc>
              <a:spcBef>
                <a:spcPts val="0"/>
              </a:spcBef>
              <a:spcAft>
                <a:spcPts val="0"/>
              </a:spcAft>
              <a:buClr>
                <a:srgbClr val="FF0000"/>
              </a:buClr>
              <a:buSzPts val="1800"/>
              <a:buFont typeface="Arial"/>
              <a:buNone/>
            </a:pPr>
            <a:r>
              <a:rPr lang="en-US" sz="1800" b="0" i="0" u="none" strike="noStrike" cap="none">
                <a:solidFill>
                  <a:schemeClr val="dk1"/>
                </a:solidFill>
                <a:latin typeface="Courier New"/>
                <a:ea typeface="Courier New"/>
                <a:cs typeface="Courier New"/>
                <a:sym typeface="Courier New"/>
              </a:rPr>
              <a:t>                 (t,s) -&gt; t.contains(s)</a:t>
            </a:r>
            <a:endParaRPr/>
          </a:p>
          <a:p>
            <a:pPr marL="7937" marR="0" lvl="1" indent="7937" algn="l" rtl="0">
              <a:lnSpc>
                <a:spcPct val="100000"/>
              </a:lnSpc>
              <a:spcBef>
                <a:spcPts val="400"/>
              </a:spcBef>
              <a:spcAft>
                <a:spcPts val="0"/>
              </a:spcAft>
              <a:buClr>
                <a:srgbClr val="FF0000"/>
              </a:buClr>
              <a:buSzPts val="2000"/>
              <a:buFont typeface="Arial"/>
              <a:buNone/>
            </a:pPr>
            <a:endParaRPr sz="2000" b="0" i="0" u="none" strike="noStrike" cap="none">
              <a:solidFill>
                <a:schemeClr val="dk1"/>
              </a:solidFill>
              <a:latin typeface="Courier New"/>
              <a:ea typeface="Courier New"/>
              <a:cs typeface="Courier New"/>
              <a:sym typeface="Courier New"/>
            </a:endParaRPr>
          </a:p>
          <a:p>
            <a:pPr marL="7937" marR="0" lvl="1" indent="7937" algn="l" rtl="0">
              <a:lnSpc>
                <a:spcPct val="100000"/>
              </a:lnSpc>
              <a:spcBef>
                <a:spcPts val="400"/>
              </a:spcBef>
              <a:spcAft>
                <a:spcPts val="0"/>
              </a:spcAft>
              <a:buClr>
                <a:srgbClr val="FF0000"/>
              </a:buClr>
              <a:buSzPts val="2000"/>
              <a:buFont typeface="Arial"/>
              <a:buNone/>
            </a:pPr>
            <a:endParaRPr sz="2000" b="0" i="0" u="none" strike="noStrike" cap="none">
              <a:solidFill>
                <a:schemeClr val="dk1"/>
              </a:solidFill>
              <a:latin typeface="Courier New"/>
              <a:ea typeface="Courier New"/>
              <a:cs typeface="Courier New"/>
              <a:sym typeface="Courier New"/>
            </a:endParaRPr>
          </a:p>
          <a:p>
            <a:pPr marL="7937" marR="0" lvl="1" indent="7937" algn="l" rtl="0">
              <a:lnSpc>
                <a:spcPct val="100000"/>
              </a:lnSpc>
              <a:spcBef>
                <a:spcPts val="400"/>
              </a:spcBef>
              <a:spcAft>
                <a:spcPts val="0"/>
              </a:spcAft>
              <a:buClr>
                <a:srgbClr val="FF0000"/>
              </a:buClr>
              <a:buSzPts val="2000"/>
              <a:buFont typeface="Arial"/>
              <a:buNone/>
            </a:pPr>
            <a:r>
              <a:rPr lang="en-US" sz="2000" b="1" i="0" u="none" strike="noStrike" cap="none">
                <a:solidFill>
                  <a:schemeClr val="dk1"/>
                </a:solidFill>
                <a:latin typeface="Arial"/>
                <a:ea typeface="Arial"/>
                <a:cs typeface="Arial"/>
                <a:sym typeface="Arial"/>
              </a:rPr>
              <a:t>ContainsAnalyzer.java</a:t>
            </a:r>
            <a:endParaRPr/>
          </a:p>
          <a:p>
            <a:pPr marL="7937" marR="0" lvl="1" indent="7937" algn="l" rtl="0">
              <a:lnSpc>
                <a:spcPct val="100000"/>
              </a:lnSpc>
              <a:spcBef>
                <a:spcPts val="320"/>
              </a:spcBef>
              <a:spcAft>
                <a:spcPts val="0"/>
              </a:spcAft>
              <a:buClr>
                <a:srgbClr val="FF0000"/>
              </a:buClr>
              <a:buSzPts val="1600"/>
              <a:buFont typeface="Arial"/>
              <a:buNone/>
            </a:pPr>
            <a:r>
              <a:rPr lang="en-US" sz="1600" b="0" i="0" u="none" strike="noStrike" cap="none">
                <a:solidFill>
                  <a:schemeClr val="dk1"/>
                </a:solidFill>
                <a:latin typeface="Courier New"/>
                <a:ea typeface="Courier New"/>
                <a:cs typeface="Courier New"/>
                <a:sym typeface="Courier New"/>
              </a:rPr>
              <a:t>public class ContainsAnalyzer implements StringAnalyzer {</a:t>
            </a:r>
            <a:endParaRPr/>
          </a:p>
          <a:p>
            <a:pPr marL="7937" marR="0" lvl="1" indent="7937" algn="l" rtl="0">
              <a:lnSpc>
                <a:spcPct val="100000"/>
              </a:lnSpc>
              <a:spcBef>
                <a:spcPts val="320"/>
              </a:spcBef>
              <a:spcAft>
                <a:spcPts val="0"/>
              </a:spcAft>
              <a:buClr>
                <a:srgbClr val="FF0000"/>
              </a:buClr>
              <a:buSzPts val="1600"/>
              <a:buFont typeface="Arial"/>
              <a:buNone/>
            </a:pPr>
            <a:r>
              <a:rPr lang="en-US" sz="1600" b="0" i="0" u="none" strike="noStrike" cap="none">
                <a:solidFill>
                  <a:schemeClr val="dk1"/>
                </a:solidFill>
                <a:latin typeface="Courier New"/>
                <a:ea typeface="Courier New"/>
                <a:cs typeface="Courier New"/>
                <a:sym typeface="Courier New"/>
              </a:rPr>
              <a:t>  public boolean analyze(String target, String searchStr){</a:t>
            </a:r>
            <a:endParaRPr/>
          </a:p>
          <a:p>
            <a:pPr marL="7937" marR="0" lvl="1" indent="7937" algn="l" rtl="0">
              <a:lnSpc>
                <a:spcPct val="100000"/>
              </a:lnSpc>
              <a:spcBef>
                <a:spcPts val="320"/>
              </a:spcBef>
              <a:spcAft>
                <a:spcPts val="0"/>
              </a:spcAft>
              <a:buClr>
                <a:srgbClr val="FF0000"/>
              </a:buClr>
              <a:buSzPts val="1600"/>
              <a:buFont typeface="Arial"/>
              <a:buNone/>
            </a:pPr>
            <a:r>
              <a:rPr lang="en-US" sz="1600" b="0" i="0" u="none" strike="noStrike" cap="none">
                <a:solidFill>
                  <a:schemeClr val="dk1"/>
                </a:solidFill>
                <a:latin typeface="Courier New"/>
                <a:ea typeface="Courier New"/>
                <a:cs typeface="Courier New"/>
                <a:sym typeface="Courier New"/>
              </a:rPr>
              <a:t>    return target.contains(searchStr);</a:t>
            </a:r>
            <a:endParaRPr/>
          </a:p>
          <a:p>
            <a:pPr marL="7937" marR="0" lvl="1" indent="7937" algn="l" rtl="0">
              <a:lnSpc>
                <a:spcPct val="100000"/>
              </a:lnSpc>
              <a:spcBef>
                <a:spcPts val="320"/>
              </a:spcBef>
              <a:spcAft>
                <a:spcPts val="0"/>
              </a:spcAft>
              <a:buClr>
                <a:srgbClr val="FF0000"/>
              </a:buClr>
              <a:buSzPts val="1600"/>
              <a:buFont typeface="Arial"/>
              <a:buNone/>
            </a:pPr>
            <a:r>
              <a:rPr lang="en-US" sz="1600" b="0" i="0" u="none" strike="noStrike" cap="none">
                <a:solidFill>
                  <a:schemeClr val="dk1"/>
                </a:solidFill>
                <a:latin typeface="Courier New"/>
                <a:ea typeface="Courier New"/>
                <a:cs typeface="Courier New"/>
                <a:sym typeface="Courier New"/>
              </a:rPr>
              <a:t>  }</a:t>
            </a:r>
            <a:endParaRPr/>
          </a:p>
          <a:p>
            <a:pPr marL="7937" marR="0" lvl="1" indent="7937" algn="l" rtl="0">
              <a:lnSpc>
                <a:spcPct val="100000"/>
              </a:lnSpc>
              <a:spcBef>
                <a:spcPts val="320"/>
              </a:spcBef>
              <a:spcAft>
                <a:spcPts val="0"/>
              </a:spcAft>
              <a:buClr>
                <a:srgbClr val="FF0000"/>
              </a:buClr>
              <a:buSzPts val="1600"/>
              <a:buFont typeface="Arial"/>
              <a:buNone/>
            </a:pPr>
            <a:r>
              <a:rPr lang="en-US" sz="1600" b="0" i="0" u="none" strike="noStrike" cap="none">
                <a:solidFill>
                  <a:schemeClr val="dk1"/>
                </a:solidFill>
                <a:latin typeface="Courier New"/>
                <a:ea typeface="Courier New"/>
                <a:cs typeface="Courier New"/>
                <a:sym typeface="Courier New"/>
              </a:rPr>
              <a:t>}</a:t>
            </a:r>
            <a:endParaRPr/>
          </a:p>
          <a:p>
            <a:pPr marL="7937" marR="0" lvl="0" indent="7938" algn="l" rtl="0">
              <a:spcBef>
                <a:spcPts val="320"/>
              </a:spcBef>
              <a:spcAft>
                <a:spcPts val="0"/>
              </a:spcAft>
              <a:buNone/>
            </a:pPr>
            <a:endParaRPr sz="1600" b="0" i="0" u="none" strike="noStrike" cap="none">
              <a:solidFill>
                <a:schemeClr val="dk1"/>
              </a:solidFill>
              <a:latin typeface="Courier New"/>
              <a:ea typeface="Courier New"/>
              <a:cs typeface="Courier New"/>
              <a:sym typeface="Courier New"/>
            </a:endParaRPr>
          </a:p>
        </p:txBody>
      </p:sp>
      <p:sp>
        <p:nvSpPr>
          <p:cNvPr id="1683" name="Google Shape;1683;p176"/>
          <p:cNvSpPr txBox="1"/>
          <p:nvPr/>
        </p:nvSpPr>
        <p:spPr>
          <a:xfrm>
            <a:off x="2895600" y="1447800"/>
            <a:ext cx="762000" cy="304800"/>
          </a:xfrm>
          <a:prstGeom prst="rect">
            <a:avLst/>
          </a:prstGeom>
          <a:noFill/>
          <a:ln w="28575"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1684" name="Google Shape;1684;p176"/>
          <p:cNvSpPr txBox="1"/>
          <p:nvPr/>
        </p:nvSpPr>
        <p:spPr>
          <a:xfrm>
            <a:off x="4191000" y="1447800"/>
            <a:ext cx="2667000" cy="381000"/>
          </a:xfrm>
          <a:prstGeom prst="rect">
            <a:avLst/>
          </a:prstGeom>
          <a:noFill/>
          <a:ln w="28575"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1685" name="Google Shape;1685;p176"/>
          <p:cNvSpPr txBox="1"/>
          <p:nvPr/>
        </p:nvSpPr>
        <p:spPr>
          <a:xfrm>
            <a:off x="1066800" y="3505200"/>
            <a:ext cx="5943600" cy="228600"/>
          </a:xfrm>
          <a:prstGeom prst="rect">
            <a:avLst/>
          </a:prstGeom>
          <a:noFill/>
          <a:ln w="28575"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1686" name="Google Shape;1686;p176"/>
          <p:cNvSpPr/>
          <p:nvPr/>
        </p:nvSpPr>
        <p:spPr>
          <a:xfrm flipH="1">
            <a:off x="2362200" y="1447800"/>
            <a:ext cx="1828800" cy="1828800"/>
          </a:xfrm>
          <a:custGeom>
            <a:avLst/>
            <a:gdLst/>
            <a:ahLst/>
            <a:cxnLst/>
            <a:rect l="l" t="t" r="r" b="b"/>
            <a:pathLst>
              <a:path w="1828800" h="1828800" extrusionOk="0">
                <a:moveTo>
                  <a:pt x="1393622" y="135636"/>
                </a:moveTo>
                <a:lnTo>
                  <a:pt x="1393622" y="135636"/>
                </a:lnTo>
                <a:cubicBezTo>
                  <a:pt x="1553078" y="233759"/>
                  <a:pt x="1678614" y="378529"/>
                  <a:pt x="1753171" y="550272"/>
                </a:cubicBezTo>
                <a:cubicBezTo>
                  <a:pt x="1827729" y="722015"/>
                  <a:pt x="1847769" y="912583"/>
                  <a:pt x="1810569" y="1096078"/>
                </a:cubicBezTo>
                <a:cubicBezTo>
                  <a:pt x="1773369" y="1279574"/>
                  <a:pt x="1680695" y="1447291"/>
                  <a:pt x="1545138" y="1576439"/>
                </a:cubicBezTo>
                <a:cubicBezTo>
                  <a:pt x="1409582" y="1705586"/>
                  <a:pt x="1237576" y="1790036"/>
                  <a:pt x="1052495" y="1818311"/>
                </a:cubicBezTo>
                <a:lnTo>
                  <a:pt x="914400" y="914400"/>
                </a:lnTo>
                <a:close/>
              </a:path>
              <a:path w="1828800" h="1828800" fill="none" extrusionOk="0">
                <a:moveTo>
                  <a:pt x="1393622" y="135636"/>
                </a:moveTo>
                <a:lnTo>
                  <a:pt x="1393622" y="135636"/>
                </a:lnTo>
                <a:cubicBezTo>
                  <a:pt x="1553078" y="233759"/>
                  <a:pt x="1678614" y="378529"/>
                  <a:pt x="1753171" y="550272"/>
                </a:cubicBezTo>
                <a:cubicBezTo>
                  <a:pt x="1827729" y="722015"/>
                  <a:pt x="1847769" y="912583"/>
                  <a:pt x="1810569" y="1096078"/>
                </a:cubicBezTo>
                <a:cubicBezTo>
                  <a:pt x="1773369" y="1279574"/>
                  <a:pt x="1680695" y="1447291"/>
                  <a:pt x="1545138" y="1576439"/>
                </a:cubicBezTo>
                <a:cubicBezTo>
                  <a:pt x="1409582" y="1705586"/>
                  <a:pt x="1237576" y="1790036"/>
                  <a:pt x="1052495" y="1818311"/>
                </a:cubicBezTo>
              </a:path>
            </a:pathLst>
          </a:custGeom>
          <a:no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1687" name="Google Shape;1687;p176"/>
          <p:cNvSpPr/>
          <p:nvPr/>
        </p:nvSpPr>
        <p:spPr>
          <a:xfrm>
            <a:off x="5257800" y="1524000"/>
            <a:ext cx="3657600" cy="2133600"/>
          </a:xfrm>
          <a:custGeom>
            <a:avLst/>
            <a:gdLst/>
            <a:ahLst/>
            <a:cxnLst/>
            <a:rect l="l" t="t" r="r" b="b"/>
            <a:pathLst>
              <a:path w="3657600" h="2133600" extrusionOk="0">
                <a:moveTo>
                  <a:pt x="1859135" y="147"/>
                </a:moveTo>
                <a:lnTo>
                  <a:pt x="1859135" y="147"/>
                </a:lnTo>
                <a:cubicBezTo>
                  <a:pt x="2342212" y="4821"/>
                  <a:pt x="2802958" y="120980"/>
                  <a:pt x="3139810" y="323018"/>
                </a:cubicBezTo>
                <a:cubicBezTo>
                  <a:pt x="3476662" y="525057"/>
                  <a:pt x="3662905" y="796951"/>
                  <a:pt x="3657484" y="1078767"/>
                </a:cubicBezTo>
                <a:cubicBezTo>
                  <a:pt x="3652064" y="1360584"/>
                  <a:pt x="3455411" y="1629972"/>
                  <a:pt x="3110874" y="1827551"/>
                </a:cubicBezTo>
                <a:cubicBezTo>
                  <a:pt x="2766336" y="2025130"/>
                  <a:pt x="2301238" y="2135230"/>
                  <a:pt x="1818103" y="2133581"/>
                </a:cubicBezTo>
                <a:lnTo>
                  <a:pt x="1828800" y="1066800"/>
                </a:lnTo>
                <a:close/>
              </a:path>
              <a:path w="3657600" h="2133600" fill="none" extrusionOk="0">
                <a:moveTo>
                  <a:pt x="1859135" y="147"/>
                </a:moveTo>
                <a:lnTo>
                  <a:pt x="1859135" y="147"/>
                </a:lnTo>
                <a:cubicBezTo>
                  <a:pt x="2342212" y="4821"/>
                  <a:pt x="2802958" y="120980"/>
                  <a:pt x="3139810" y="323018"/>
                </a:cubicBezTo>
                <a:cubicBezTo>
                  <a:pt x="3476662" y="525057"/>
                  <a:pt x="3662905" y="796951"/>
                  <a:pt x="3657484" y="1078767"/>
                </a:cubicBezTo>
                <a:cubicBezTo>
                  <a:pt x="3652064" y="1360584"/>
                  <a:pt x="3455411" y="1629972"/>
                  <a:pt x="3110874" y="1827551"/>
                </a:cubicBezTo>
                <a:cubicBezTo>
                  <a:pt x="2766336" y="2025130"/>
                  <a:pt x="2301238" y="2135230"/>
                  <a:pt x="1818103" y="2133581"/>
                </a:cubicBezTo>
              </a:path>
            </a:pathLst>
          </a:custGeom>
          <a:no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1688" name="Google Shape;1688;p176"/>
          <p:cNvSpPr/>
          <p:nvPr/>
        </p:nvSpPr>
        <p:spPr>
          <a:xfrm>
            <a:off x="5029200" y="4419600"/>
            <a:ext cx="1930500" cy="739800"/>
          </a:xfrm>
          <a:prstGeom prst="wedgeRectCallout">
            <a:avLst>
              <a:gd name="adj1" fmla="val 13551"/>
              <a:gd name="adj2" fmla="val -20360"/>
            </a:avLst>
          </a:prstGeom>
          <a:solidFill>
            <a:srgbClr val="FFFFCC"/>
          </a:solidFill>
          <a:ln w="9525" cap="flat" cmpd="sng">
            <a:solidFill>
              <a:srgbClr val="80808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Arial"/>
              <a:buNone/>
            </a:pPr>
            <a:r>
              <a:rPr lang="en-US" sz="1400" b="0" i="0" u="none">
                <a:solidFill>
                  <a:schemeClr val="dk1"/>
                </a:solidFill>
                <a:latin typeface="Arial"/>
                <a:ea typeface="Arial"/>
                <a:cs typeface="Arial"/>
                <a:sym typeface="Arial"/>
              </a:rPr>
              <a:t>Both have a body with one or more statements</a:t>
            </a:r>
            <a:endParaRPr/>
          </a:p>
        </p:txBody>
      </p:sp>
      <p:sp>
        <p:nvSpPr>
          <p:cNvPr id="1689" name="Google Shape;1689;p176"/>
          <p:cNvSpPr/>
          <p:nvPr/>
        </p:nvSpPr>
        <p:spPr>
          <a:xfrm>
            <a:off x="6400800" y="2057400"/>
            <a:ext cx="1930500" cy="308100"/>
          </a:xfrm>
          <a:prstGeom prst="wedgeRectCallout">
            <a:avLst>
              <a:gd name="adj1" fmla="val 2986"/>
              <a:gd name="adj2" fmla="val 63215"/>
            </a:avLst>
          </a:prstGeom>
          <a:solidFill>
            <a:srgbClr val="FFFFCC"/>
          </a:solidFill>
          <a:ln w="9525" cap="flat" cmpd="sng">
            <a:solidFill>
              <a:srgbClr val="80808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Arial"/>
              <a:buNone/>
            </a:pPr>
            <a:r>
              <a:rPr lang="en-US" sz="1400" b="0" i="0" u="none">
                <a:solidFill>
                  <a:schemeClr val="dk1"/>
                </a:solidFill>
                <a:latin typeface="Arial"/>
                <a:ea typeface="Arial"/>
                <a:cs typeface="Arial"/>
                <a:sym typeface="Arial"/>
              </a:rPr>
              <a:t>Both have parameters</a:t>
            </a:r>
            <a:endParaRPr/>
          </a:p>
        </p:txBody>
      </p:sp>
      <p:sp>
        <p:nvSpPr>
          <p:cNvPr id="1690" name="Google Shape;1690;p176"/>
          <p:cNvSpPr txBox="1"/>
          <p:nvPr/>
        </p:nvSpPr>
        <p:spPr>
          <a:xfrm>
            <a:off x="3581400" y="3200400"/>
            <a:ext cx="3962400" cy="228600"/>
          </a:xfrm>
          <a:prstGeom prst="rect">
            <a:avLst/>
          </a:prstGeom>
          <a:noFill/>
          <a:ln w="28575"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1691" name="Google Shape;1691;p176"/>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180</a:t>
            </a:fld>
            <a:endParaRPr/>
          </a:p>
        </p:txBody>
      </p:sp>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Shape 1696"/>
        <p:cNvGrpSpPr/>
        <p:nvPr/>
      </p:nvGrpSpPr>
      <p:grpSpPr>
        <a:xfrm>
          <a:off x="0" y="0"/>
          <a:ext cx="0" cy="0"/>
          <a:chOff x="0" y="0"/>
          <a:chExt cx="0" cy="0"/>
        </a:xfrm>
      </p:grpSpPr>
      <p:sp>
        <p:nvSpPr>
          <p:cNvPr id="1697" name="Google Shape;1697;p177"/>
          <p:cNvSpPr txBox="1"/>
          <p:nvPr/>
        </p:nvSpPr>
        <p:spPr>
          <a:xfrm>
            <a:off x="457200" y="5486400"/>
            <a:ext cx="8382000" cy="685800"/>
          </a:xfrm>
          <a:prstGeom prst="rect">
            <a:avLst/>
          </a:prstGeom>
          <a:solidFill>
            <a:srgbClr val="DDDDDD"/>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1698" name="Google Shape;1698;p177"/>
          <p:cNvSpPr txBox="1"/>
          <p:nvPr/>
        </p:nvSpPr>
        <p:spPr>
          <a:xfrm>
            <a:off x="457200" y="1828800"/>
            <a:ext cx="7924800" cy="3124200"/>
          </a:xfrm>
          <a:prstGeom prst="rect">
            <a:avLst/>
          </a:prstGeom>
          <a:solidFill>
            <a:srgbClr val="DDDDDD"/>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1699" name="Google Shape;1699;p177"/>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Lambda Expression Shorthand</a:t>
            </a:r>
            <a:endParaRPr/>
          </a:p>
        </p:txBody>
      </p:sp>
      <p:sp>
        <p:nvSpPr>
          <p:cNvPr id="1700" name="Google Shape;1700;p177"/>
          <p:cNvSpPr txBox="1">
            <a:spLocks noGrp="1"/>
          </p:cNvSpPr>
          <p:nvPr>
            <p:ph type="body" idx="1"/>
          </p:nvPr>
        </p:nvSpPr>
        <p:spPr>
          <a:xfrm>
            <a:off x="609600" y="1447800"/>
            <a:ext cx="8077200" cy="4703700"/>
          </a:xfrm>
          <a:prstGeom prst="rect">
            <a:avLst/>
          </a:prstGeom>
          <a:noFill/>
          <a:ln>
            <a:noFill/>
          </a:ln>
        </p:spPr>
        <p:txBody>
          <a:bodyPr spcFirstLastPara="1" wrap="square" lIns="12700" tIns="12700" rIns="12700" bIns="12700" anchor="t" anchorCtr="0">
            <a:noAutofit/>
          </a:bodyPr>
          <a:lstStyle/>
          <a:p>
            <a:pPr marL="574675" marR="0" lvl="1" indent="-460375" algn="l" rtl="0">
              <a:lnSpc>
                <a:spcPct val="100000"/>
              </a:lnSpc>
              <a:spcBef>
                <a:spcPts val="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Lambda expressions using shortened syntax</a:t>
            </a:r>
            <a:endParaRPr/>
          </a:p>
          <a:p>
            <a:pPr marL="574675" marR="0" lvl="1" indent="-460375" algn="l" rtl="0">
              <a:lnSpc>
                <a:spcPct val="100000"/>
              </a:lnSpc>
              <a:spcBef>
                <a:spcPts val="360"/>
              </a:spcBef>
              <a:spcAft>
                <a:spcPts val="0"/>
              </a:spcAft>
              <a:buClr>
                <a:srgbClr val="FF0000"/>
              </a:buClr>
              <a:buSzPts val="1800"/>
              <a:buFont typeface="Arial"/>
              <a:buNone/>
            </a:pPr>
            <a:r>
              <a:rPr lang="en-US" sz="1800" b="0" i="0" u="none" strike="noStrike" cap="none">
                <a:solidFill>
                  <a:schemeClr val="dk1"/>
                </a:solidFill>
                <a:latin typeface="Courier New"/>
                <a:ea typeface="Courier New"/>
                <a:cs typeface="Courier New"/>
                <a:sym typeface="Courier New"/>
              </a:rPr>
              <a:t>20     // Use short form Lambda</a:t>
            </a:r>
            <a:endParaRPr/>
          </a:p>
          <a:p>
            <a:pPr marL="574675" marR="0" lvl="1" indent="-460375" algn="l" rtl="0">
              <a:lnSpc>
                <a:spcPct val="100000"/>
              </a:lnSpc>
              <a:spcBef>
                <a:spcPts val="360"/>
              </a:spcBef>
              <a:spcAft>
                <a:spcPts val="0"/>
              </a:spcAft>
              <a:buClr>
                <a:srgbClr val="FF0000"/>
              </a:buClr>
              <a:buSzPts val="1800"/>
              <a:buFont typeface="Arial"/>
              <a:buNone/>
            </a:pPr>
            <a:r>
              <a:rPr lang="en-US" sz="1800" b="0" i="0" u="none" strike="noStrike" cap="none">
                <a:solidFill>
                  <a:schemeClr val="dk1"/>
                </a:solidFill>
                <a:latin typeface="Courier New"/>
                <a:ea typeface="Courier New"/>
                <a:cs typeface="Courier New"/>
                <a:sym typeface="Courier New"/>
              </a:rPr>
              <a:t>21     System.out.println("==Contains==");</a:t>
            </a:r>
            <a:endParaRPr/>
          </a:p>
          <a:p>
            <a:pPr marL="574675" marR="0" lvl="1" indent="-460375" algn="l" rtl="0">
              <a:lnSpc>
                <a:spcPct val="100000"/>
              </a:lnSpc>
              <a:spcBef>
                <a:spcPts val="360"/>
              </a:spcBef>
              <a:spcAft>
                <a:spcPts val="0"/>
              </a:spcAft>
              <a:buClr>
                <a:srgbClr val="FF0000"/>
              </a:buClr>
              <a:buSzPts val="1800"/>
              <a:buFont typeface="Arial"/>
              <a:buNone/>
            </a:pPr>
            <a:r>
              <a:rPr lang="en-US" sz="1800" b="0" i="0" u="none" strike="noStrike" cap="none">
                <a:solidFill>
                  <a:schemeClr val="dk1"/>
                </a:solidFill>
                <a:latin typeface="Courier New"/>
                <a:ea typeface="Courier New"/>
                <a:cs typeface="Courier New"/>
                <a:sym typeface="Courier New"/>
              </a:rPr>
              <a:t>22     Z06Analyzer.searchArr(strList01, searchStr, </a:t>
            </a:r>
            <a:endParaRPr/>
          </a:p>
          <a:p>
            <a:pPr marL="574675" marR="0" lvl="1" indent="-460375" algn="l" rtl="0">
              <a:lnSpc>
                <a:spcPct val="100000"/>
              </a:lnSpc>
              <a:spcBef>
                <a:spcPts val="360"/>
              </a:spcBef>
              <a:spcAft>
                <a:spcPts val="0"/>
              </a:spcAft>
              <a:buClr>
                <a:srgbClr val="FF0000"/>
              </a:buClr>
              <a:buSzPts val="1800"/>
              <a:buFont typeface="Arial"/>
              <a:buNone/>
            </a:pPr>
            <a:r>
              <a:rPr lang="en-US" sz="1800" b="1" i="0" u="none" strike="noStrike" cap="none">
                <a:solidFill>
                  <a:schemeClr val="dk1"/>
                </a:solidFill>
                <a:latin typeface="Courier New"/>
                <a:ea typeface="Courier New"/>
                <a:cs typeface="Courier New"/>
                <a:sym typeface="Courier New"/>
              </a:rPr>
              <a:t>23       (t, s) -&gt; t.contains(s));</a:t>
            </a:r>
            <a:endParaRPr/>
          </a:p>
          <a:p>
            <a:pPr marL="574675" marR="0" lvl="1" indent="-460375" algn="l" rtl="0">
              <a:lnSpc>
                <a:spcPct val="100000"/>
              </a:lnSpc>
              <a:spcBef>
                <a:spcPts val="360"/>
              </a:spcBef>
              <a:spcAft>
                <a:spcPts val="0"/>
              </a:spcAft>
              <a:buClr>
                <a:srgbClr val="FF0000"/>
              </a:buClr>
              <a:buSzPts val="1800"/>
              <a:buFont typeface="Arial"/>
              <a:buNone/>
            </a:pPr>
            <a:r>
              <a:rPr lang="en-US" sz="1800" b="0" i="0" u="none" strike="noStrike" cap="none">
                <a:solidFill>
                  <a:schemeClr val="dk1"/>
                </a:solidFill>
                <a:latin typeface="Courier New"/>
                <a:ea typeface="Courier New"/>
                <a:cs typeface="Courier New"/>
                <a:sym typeface="Courier New"/>
              </a:rPr>
              <a:t>24     </a:t>
            </a:r>
            <a:endParaRPr/>
          </a:p>
          <a:p>
            <a:pPr marL="574675" marR="0" lvl="1" indent="-460375" algn="l" rtl="0">
              <a:lnSpc>
                <a:spcPct val="100000"/>
              </a:lnSpc>
              <a:spcBef>
                <a:spcPts val="360"/>
              </a:spcBef>
              <a:spcAft>
                <a:spcPts val="0"/>
              </a:spcAft>
              <a:buClr>
                <a:srgbClr val="FF0000"/>
              </a:buClr>
              <a:buSzPts val="1800"/>
              <a:buFont typeface="Arial"/>
              <a:buNone/>
            </a:pPr>
            <a:r>
              <a:rPr lang="en-US" sz="1800" b="0" i="0" u="none" strike="noStrike" cap="none">
                <a:solidFill>
                  <a:schemeClr val="dk1"/>
                </a:solidFill>
                <a:latin typeface="Courier New"/>
                <a:ea typeface="Courier New"/>
                <a:cs typeface="Courier New"/>
                <a:sym typeface="Courier New"/>
              </a:rPr>
              <a:t>25     // Changing logic becomes easy</a:t>
            </a:r>
            <a:endParaRPr/>
          </a:p>
          <a:p>
            <a:pPr marL="574675" marR="0" lvl="1" indent="-460375" algn="l" rtl="0">
              <a:lnSpc>
                <a:spcPct val="100000"/>
              </a:lnSpc>
              <a:spcBef>
                <a:spcPts val="360"/>
              </a:spcBef>
              <a:spcAft>
                <a:spcPts val="0"/>
              </a:spcAft>
              <a:buClr>
                <a:srgbClr val="FF0000"/>
              </a:buClr>
              <a:buSzPts val="1800"/>
              <a:buFont typeface="Arial"/>
              <a:buNone/>
            </a:pPr>
            <a:r>
              <a:rPr lang="en-US" sz="1800" b="0" i="0" u="none" strike="noStrike" cap="none">
                <a:solidFill>
                  <a:schemeClr val="dk1"/>
                </a:solidFill>
                <a:latin typeface="Courier New"/>
                <a:ea typeface="Courier New"/>
                <a:cs typeface="Courier New"/>
                <a:sym typeface="Courier New"/>
              </a:rPr>
              <a:t>26     System.out.println("==Starts With==");</a:t>
            </a:r>
            <a:endParaRPr/>
          </a:p>
          <a:p>
            <a:pPr marL="574675" marR="0" lvl="1" indent="-460375" algn="l" rtl="0">
              <a:lnSpc>
                <a:spcPct val="100000"/>
              </a:lnSpc>
              <a:spcBef>
                <a:spcPts val="360"/>
              </a:spcBef>
              <a:spcAft>
                <a:spcPts val="0"/>
              </a:spcAft>
              <a:buClr>
                <a:srgbClr val="FF0000"/>
              </a:buClr>
              <a:buSzPts val="1800"/>
              <a:buFont typeface="Arial"/>
              <a:buNone/>
            </a:pPr>
            <a:r>
              <a:rPr lang="en-US" sz="1800" b="0" i="0" u="none" strike="noStrike" cap="none">
                <a:solidFill>
                  <a:schemeClr val="dk1"/>
                </a:solidFill>
                <a:latin typeface="Courier New"/>
                <a:ea typeface="Courier New"/>
                <a:cs typeface="Courier New"/>
                <a:sym typeface="Courier New"/>
              </a:rPr>
              <a:t>27     Z06Analyzer.searchArr(strList01, searchStr, </a:t>
            </a:r>
            <a:endParaRPr/>
          </a:p>
          <a:p>
            <a:pPr marL="574675" marR="0" lvl="1" indent="-460375" algn="l" rtl="0">
              <a:lnSpc>
                <a:spcPct val="100000"/>
              </a:lnSpc>
              <a:spcBef>
                <a:spcPts val="360"/>
              </a:spcBef>
              <a:spcAft>
                <a:spcPts val="0"/>
              </a:spcAft>
              <a:buClr>
                <a:srgbClr val="FF0000"/>
              </a:buClr>
              <a:buSzPts val="1800"/>
              <a:buFont typeface="Arial"/>
              <a:buNone/>
            </a:pPr>
            <a:r>
              <a:rPr lang="en-US" sz="1800" b="1" i="0" u="none" strike="noStrike" cap="none">
                <a:solidFill>
                  <a:schemeClr val="dk1"/>
                </a:solidFill>
                <a:latin typeface="Courier New"/>
                <a:ea typeface="Courier New"/>
                <a:cs typeface="Courier New"/>
                <a:sym typeface="Courier New"/>
              </a:rPr>
              <a:t>28       (t, s) -&gt; t.startsWith(s));</a:t>
            </a:r>
            <a:endParaRPr/>
          </a:p>
          <a:p>
            <a:pPr marL="574675" marR="0" lvl="1" indent="-460375" algn="l" rtl="0">
              <a:lnSpc>
                <a:spcPct val="100000"/>
              </a:lnSpc>
              <a:spcBef>
                <a:spcPts val="360"/>
              </a:spcBef>
              <a:spcAft>
                <a:spcPts val="0"/>
              </a:spcAft>
              <a:buClr>
                <a:srgbClr val="FF0000"/>
              </a:buClr>
              <a:buSzPts val="1800"/>
              <a:buFont typeface="Arial"/>
              <a:buNone/>
            </a:pPr>
            <a:endParaRPr sz="1800" b="0" i="0" u="none" strike="noStrike" cap="none">
              <a:solidFill>
                <a:schemeClr val="dk1"/>
              </a:solidFill>
              <a:latin typeface="Courier New"/>
              <a:ea typeface="Courier New"/>
              <a:cs typeface="Courier New"/>
              <a:sym typeface="Courier New"/>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The </a:t>
            </a:r>
            <a:r>
              <a:rPr lang="en-US" sz="2200" b="0" i="0" u="none" strike="noStrike" cap="none">
                <a:solidFill>
                  <a:schemeClr val="dk1"/>
                </a:solidFill>
                <a:latin typeface="Courier New"/>
                <a:ea typeface="Courier New"/>
                <a:cs typeface="Courier New"/>
                <a:sym typeface="Courier New"/>
              </a:rPr>
              <a:t>searchArr</a:t>
            </a:r>
            <a:r>
              <a:rPr lang="en-US" sz="2200" b="0" i="0" u="none" strike="noStrike" cap="none">
                <a:solidFill>
                  <a:schemeClr val="dk1"/>
                </a:solidFill>
                <a:latin typeface="Arial"/>
                <a:ea typeface="Arial"/>
                <a:cs typeface="Arial"/>
                <a:sym typeface="Arial"/>
              </a:rPr>
              <a:t> method arguments are:</a:t>
            </a:r>
            <a:endParaRPr/>
          </a:p>
          <a:p>
            <a:pPr marL="574675" marR="0" lvl="1" indent="-460375" algn="l" rtl="0">
              <a:lnSpc>
                <a:spcPct val="100000"/>
              </a:lnSpc>
              <a:spcBef>
                <a:spcPts val="360"/>
              </a:spcBef>
              <a:spcAft>
                <a:spcPts val="0"/>
              </a:spcAft>
              <a:buClr>
                <a:srgbClr val="FF0000"/>
              </a:buClr>
              <a:buSzPts val="1600"/>
              <a:buFont typeface="Arial"/>
              <a:buNone/>
            </a:pPr>
            <a:r>
              <a:rPr lang="en-US" sz="1600" b="0" i="0" u="none" strike="noStrike" cap="none">
                <a:solidFill>
                  <a:schemeClr val="dk1"/>
                </a:solidFill>
                <a:latin typeface="Courier New"/>
                <a:ea typeface="Courier New"/>
                <a:cs typeface="Courier New"/>
                <a:sym typeface="Courier New"/>
              </a:rPr>
              <a:t>  </a:t>
            </a:r>
            <a:r>
              <a:rPr lang="en-US" sz="1800" b="0" i="0" u="none" strike="noStrike" cap="none">
                <a:solidFill>
                  <a:schemeClr val="dk1"/>
                </a:solidFill>
                <a:latin typeface="Courier New"/>
                <a:ea typeface="Courier New"/>
                <a:cs typeface="Courier New"/>
                <a:sym typeface="Courier New"/>
              </a:rPr>
              <a:t>public static void searchArr(</a:t>
            </a:r>
            <a:r>
              <a:rPr lang="en-US" sz="1800" b="1" i="0" u="none" strike="noStrike" cap="none">
                <a:solidFill>
                  <a:schemeClr val="dk1"/>
                </a:solidFill>
                <a:latin typeface="Courier New"/>
                <a:ea typeface="Courier New"/>
                <a:cs typeface="Courier New"/>
                <a:sym typeface="Courier New"/>
              </a:rPr>
              <a:t>String[] strList</a:t>
            </a:r>
            <a:r>
              <a:rPr lang="en-US" sz="1800" b="0" i="0" u="none" strike="noStrike" cap="none">
                <a:solidFill>
                  <a:schemeClr val="dk1"/>
                </a:solidFill>
                <a:latin typeface="Courier New"/>
                <a:ea typeface="Courier New"/>
                <a:cs typeface="Courier New"/>
                <a:sym typeface="Courier New"/>
              </a:rPr>
              <a:t>, </a:t>
            </a:r>
            <a:r>
              <a:rPr lang="en-US" sz="1800" b="1" i="0" u="none" strike="noStrike" cap="none">
                <a:solidFill>
                  <a:schemeClr val="dk1"/>
                </a:solidFill>
                <a:latin typeface="Courier New"/>
                <a:ea typeface="Courier New"/>
                <a:cs typeface="Courier New"/>
                <a:sym typeface="Courier New"/>
              </a:rPr>
              <a:t>String searchStr</a:t>
            </a:r>
            <a:r>
              <a:rPr lang="en-US" sz="1800" b="0" i="0" u="none" strike="noStrike" cap="none">
                <a:solidFill>
                  <a:schemeClr val="dk1"/>
                </a:solidFill>
                <a:latin typeface="Courier New"/>
                <a:ea typeface="Courier New"/>
                <a:cs typeface="Courier New"/>
                <a:sym typeface="Courier New"/>
              </a:rPr>
              <a:t>, </a:t>
            </a:r>
            <a:r>
              <a:rPr lang="en-US" sz="1800" b="1" i="0" u="none" strike="noStrike" cap="none">
                <a:solidFill>
                  <a:schemeClr val="dk1"/>
                </a:solidFill>
                <a:latin typeface="Courier New"/>
                <a:ea typeface="Courier New"/>
                <a:cs typeface="Courier New"/>
                <a:sym typeface="Courier New"/>
              </a:rPr>
              <a:t>StringAnalyzer analyzer</a:t>
            </a:r>
            <a:r>
              <a:rPr lang="en-US" sz="1800" b="0" i="0" u="none" strike="noStrike" cap="none">
                <a:solidFill>
                  <a:schemeClr val="dk1"/>
                </a:solidFill>
                <a:latin typeface="Courier New"/>
                <a:ea typeface="Courier New"/>
                <a:cs typeface="Courier New"/>
                <a:sym typeface="Courier New"/>
              </a:rPr>
              <a:t>)</a:t>
            </a:r>
            <a:endParaRPr/>
          </a:p>
        </p:txBody>
      </p:sp>
      <p:sp>
        <p:nvSpPr>
          <p:cNvPr id="1701" name="Google Shape;1701;p177"/>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181</a:t>
            </a:fld>
            <a:endParaRPr/>
          </a:p>
        </p:txBody>
      </p:sp>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Shape 1706"/>
        <p:cNvGrpSpPr/>
        <p:nvPr/>
      </p:nvGrpSpPr>
      <p:grpSpPr>
        <a:xfrm>
          <a:off x="0" y="0"/>
          <a:ext cx="0" cy="0"/>
          <a:chOff x="0" y="0"/>
          <a:chExt cx="0" cy="0"/>
        </a:xfrm>
      </p:grpSpPr>
      <p:sp>
        <p:nvSpPr>
          <p:cNvPr id="1707" name="Google Shape;1707;p178"/>
          <p:cNvSpPr txBox="1"/>
          <p:nvPr/>
        </p:nvSpPr>
        <p:spPr>
          <a:xfrm>
            <a:off x="457200" y="2362200"/>
            <a:ext cx="7924800" cy="3505200"/>
          </a:xfrm>
          <a:prstGeom prst="rect">
            <a:avLst/>
          </a:prstGeom>
          <a:solidFill>
            <a:srgbClr val="DDDDDD"/>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1708" name="Google Shape;1708;p178"/>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Lambda Expressions as Variables</a:t>
            </a:r>
            <a:endParaRPr/>
          </a:p>
        </p:txBody>
      </p:sp>
      <p:sp>
        <p:nvSpPr>
          <p:cNvPr id="1709" name="Google Shape;1709;p178"/>
          <p:cNvSpPr txBox="1">
            <a:spLocks noGrp="1"/>
          </p:cNvSpPr>
          <p:nvPr>
            <p:ph type="body" idx="1"/>
          </p:nvPr>
        </p:nvSpPr>
        <p:spPr>
          <a:xfrm>
            <a:off x="609600" y="1447800"/>
            <a:ext cx="7918500" cy="4316400"/>
          </a:xfrm>
          <a:prstGeom prst="rect">
            <a:avLst/>
          </a:prstGeom>
          <a:noFill/>
          <a:ln>
            <a:noFill/>
          </a:ln>
        </p:spPr>
        <p:txBody>
          <a:bodyPr spcFirstLastPara="1" wrap="square" lIns="12700" tIns="12700" rIns="12700" bIns="12700" anchor="t" anchorCtr="0">
            <a:noAutofit/>
          </a:bodyPr>
          <a:lstStyle/>
          <a:p>
            <a:pPr marL="574675" marR="0" lvl="1" indent="-460375" algn="l" rtl="0">
              <a:lnSpc>
                <a:spcPct val="100000"/>
              </a:lnSpc>
              <a:spcBef>
                <a:spcPts val="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Lambda expressions can be treated like variables.</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They can be assigned, passed around, and reused.</a:t>
            </a:r>
            <a:endParaRPr/>
          </a:p>
          <a:p>
            <a:pPr marL="7937" marR="0" lvl="0" indent="7937" algn="l" rtl="0">
              <a:lnSpc>
                <a:spcPct val="100000"/>
              </a:lnSpc>
              <a:spcBef>
                <a:spcPts val="320"/>
              </a:spcBef>
              <a:spcAft>
                <a:spcPts val="0"/>
              </a:spcAft>
              <a:buClr>
                <a:srgbClr val="000000"/>
              </a:buClr>
              <a:buSzPts val="1600"/>
              <a:buFont typeface="Arial"/>
              <a:buNone/>
            </a:pPr>
            <a:endParaRPr sz="1600" b="0" i="0" u="none">
              <a:solidFill>
                <a:schemeClr val="dk1"/>
              </a:solidFill>
              <a:latin typeface="Courier New"/>
              <a:ea typeface="Courier New"/>
              <a:cs typeface="Courier New"/>
              <a:sym typeface="Courier New"/>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19     // Lambda expressions can be treated like variables</a:t>
            </a:r>
            <a:endParaRPr/>
          </a:p>
          <a:p>
            <a:pPr marL="7937" marR="0" lvl="0" indent="7937" algn="l" rtl="0">
              <a:lnSpc>
                <a:spcPct val="100000"/>
              </a:lnSpc>
              <a:spcBef>
                <a:spcPts val="320"/>
              </a:spcBef>
              <a:spcAft>
                <a:spcPts val="0"/>
              </a:spcAft>
              <a:buClr>
                <a:srgbClr val="000000"/>
              </a:buClr>
              <a:buSzPts val="1600"/>
              <a:buFont typeface="Arial"/>
              <a:buNone/>
            </a:pPr>
            <a:r>
              <a:rPr lang="en-US" sz="1600" b="1" i="0" u="none">
                <a:solidFill>
                  <a:schemeClr val="dk1"/>
                </a:solidFill>
                <a:latin typeface="Courier New"/>
                <a:ea typeface="Courier New"/>
                <a:cs typeface="Courier New"/>
                <a:sym typeface="Courier New"/>
              </a:rPr>
              <a:t>20     StringAnalyzer contains = (t, s) -&gt; t.contains(s);    </a:t>
            </a:r>
            <a:endParaRPr/>
          </a:p>
          <a:p>
            <a:pPr marL="7937" marR="0" lvl="0" indent="7937" algn="l" rtl="0">
              <a:lnSpc>
                <a:spcPct val="100000"/>
              </a:lnSpc>
              <a:spcBef>
                <a:spcPts val="320"/>
              </a:spcBef>
              <a:spcAft>
                <a:spcPts val="0"/>
              </a:spcAft>
              <a:buClr>
                <a:srgbClr val="000000"/>
              </a:buClr>
              <a:buSzPts val="1600"/>
              <a:buFont typeface="Arial"/>
              <a:buNone/>
            </a:pPr>
            <a:r>
              <a:rPr lang="en-US" sz="1600" b="1" i="0" u="none">
                <a:solidFill>
                  <a:schemeClr val="dk1"/>
                </a:solidFill>
                <a:latin typeface="Courier New"/>
                <a:ea typeface="Courier New"/>
                <a:cs typeface="Courier New"/>
                <a:sym typeface="Courier New"/>
              </a:rPr>
              <a:t>21     StringAnalyzer startsWith = (t, s) -&gt; t.startsWith(s);</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22 </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23     System.out.println("==Contains==");</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24     Z07Analyzer.searchArr(strList, searchStr, </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25       </a:t>
            </a:r>
            <a:r>
              <a:rPr lang="en-US" sz="1600" b="1" i="0" u="none">
                <a:solidFill>
                  <a:schemeClr val="dk1"/>
                </a:solidFill>
                <a:latin typeface="Courier New"/>
                <a:ea typeface="Courier New"/>
                <a:cs typeface="Courier New"/>
                <a:sym typeface="Courier New"/>
              </a:rPr>
              <a:t>contains</a:t>
            </a:r>
            <a:r>
              <a:rPr lang="en-US" sz="1600" b="0" i="0" u="none">
                <a:solidFill>
                  <a:schemeClr val="dk1"/>
                </a:solidFill>
                <a:latin typeface="Courier New"/>
                <a:ea typeface="Courier New"/>
                <a:cs typeface="Courier New"/>
                <a:sym typeface="Courier New"/>
              </a:rPr>
              <a:t>);</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26     </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27     System.out.println("==Starts With==");</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28     Z07Analyzer.searchArr(strList, searchStr, </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29       </a:t>
            </a:r>
            <a:r>
              <a:rPr lang="en-US" sz="1600" b="1" i="0" u="none">
                <a:solidFill>
                  <a:schemeClr val="dk1"/>
                </a:solidFill>
                <a:latin typeface="Courier New"/>
                <a:ea typeface="Courier New"/>
                <a:cs typeface="Courier New"/>
                <a:sym typeface="Courier New"/>
              </a:rPr>
              <a:t>startsWith</a:t>
            </a:r>
            <a:r>
              <a:rPr lang="en-US" sz="1600" b="0" i="0" u="none">
                <a:solidFill>
                  <a:schemeClr val="dk1"/>
                </a:solidFill>
                <a:latin typeface="Courier New"/>
                <a:ea typeface="Courier New"/>
                <a:cs typeface="Courier New"/>
                <a:sym typeface="Courier New"/>
              </a:rPr>
              <a:t>);</a:t>
            </a:r>
            <a:endParaRPr/>
          </a:p>
        </p:txBody>
      </p:sp>
      <p:sp>
        <p:nvSpPr>
          <p:cNvPr id="1710" name="Google Shape;1710;p178"/>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182</a:t>
            </a:fld>
            <a:endParaRPr/>
          </a:p>
        </p:txBody>
      </p:sp>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Shape 1715"/>
        <p:cNvGrpSpPr/>
        <p:nvPr/>
      </p:nvGrpSpPr>
      <p:grpSpPr>
        <a:xfrm>
          <a:off x="0" y="0"/>
          <a:ext cx="0" cy="0"/>
          <a:chOff x="0" y="0"/>
          <a:chExt cx="0" cy="0"/>
        </a:xfrm>
      </p:grpSpPr>
      <p:pic>
        <p:nvPicPr>
          <p:cNvPr id="1716" name="Google Shape;1716;p179" descr="Duke-Summary.gif"/>
          <p:cNvPicPr preferRelativeResize="0"/>
          <p:nvPr/>
        </p:nvPicPr>
        <p:blipFill rotWithShape="1">
          <a:blip r:embed="rId3">
            <a:alphaModFix/>
          </a:blip>
          <a:srcRect/>
          <a:stretch/>
        </p:blipFill>
        <p:spPr>
          <a:xfrm>
            <a:off x="6459537" y="4756150"/>
            <a:ext cx="2074862" cy="1492250"/>
          </a:xfrm>
          <a:prstGeom prst="rect">
            <a:avLst/>
          </a:prstGeom>
          <a:noFill/>
          <a:ln>
            <a:noFill/>
          </a:ln>
        </p:spPr>
      </p:pic>
      <p:sp>
        <p:nvSpPr>
          <p:cNvPr id="1717" name="Google Shape;1717;p179"/>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Summary</a:t>
            </a:r>
            <a:endParaRPr/>
          </a:p>
        </p:txBody>
      </p:sp>
      <p:sp>
        <p:nvSpPr>
          <p:cNvPr id="1718" name="Google Shape;1718;p179"/>
          <p:cNvSpPr txBox="1">
            <a:spLocks noGrp="1"/>
          </p:cNvSpPr>
          <p:nvPr>
            <p:ph type="body" idx="1"/>
          </p:nvPr>
        </p:nvSpPr>
        <p:spPr>
          <a:xfrm>
            <a:off x="609600" y="1447800"/>
            <a:ext cx="7918500" cy="17511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200"/>
              <a:buFont typeface="Arial"/>
              <a:buNone/>
            </a:pPr>
            <a:r>
              <a:rPr lang="en-US" sz="2200" b="0" i="0" u="none">
                <a:solidFill>
                  <a:schemeClr val="dk1"/>
                </a:solidFill>
                <a:latin typeface="Arial"/>
                <a:ea typeface="Arial"/>
                <a:cs typeface="Arial"/>
                <a:sym typeface="Arial"/>
              </a:rPr>
              <a:t>In this lesson, you should have learned how to:</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Define a Java interface</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Choose between interface inheritance and class inheritance</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Extend an interface</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Define a Lambda Expression</a:t>
            </a:r>
            <a:endParaRPr/>
          </a:p>
          <a:p>
            <a:pPr marL="7937" marR="0" lvl="0" indent="7938" algn="l" rtl="0">
              <a:spcBef>
                <a:spcPts val="440"/>
              </a:spcBef>
              <a:spcAft>
                <a:spcPts val="0"/>
              </a:spcAft>
              <a:buNone/>
            </a:pPr>
            <a:endParaRPr sz="2200" b="0" i="0" u="none" strike="noStrike" cap="none">
              <a:solidFill>
                <a:schemeClr val="dk1"/>
              </a:solidFill>
              <a:latin typeface="Arial"/>
              <a:ea typeface="Arial"/>
              <a:cs typeface="Arial"/>
              <a:sym typeface="Arial"/>
            </a:endParaRPr>
          </a:p>
        </p:txBody>
      </p:sp>
      <p:sp>
        <p:nvSpPr>
          <p:cNvPr id="1719" name="Google Shape;1719;p179"/>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183</a:t>
            </a:fld>
            <a:endParaRPr/>
          </a:p>
        </p:txBody>
      </p:sp>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Shape 1724"/>
        <p:cNvGrpSpPr/>
        <p:nvPr/>
      </p:nvGrpSpPr>
      <p:grpSpPr>
        <a:xfrm>
          <a:off x="0" y="0"/>
          <a:ext cx="0" cy="0"/>
          <a:chOff x="0" y="0"/>
          <a:chExt cx="0" cy="0"/>
        </a:xfrm>
      </p:grpSpPr>
      <p:pic>
        <p:nvPicPr>
          <p:cNvPr id="1725" name="Google Shape;1725;p180" descr="Duke-Practise-Overview.gif"/>
          <p:cNvPicPr preferRelativeResize="0"/>
          <p:nvPr/>
        </p:nvPicPr>
        <p:blipFill rotWithShape="1">
          <a:blip r:embed="rId3">
            <a:alphaModFix/>
          </a:blip>
          <a:srcRect/>
          <a:stretch/>
        </p:blipFill>
        <p:spPr>
          <a:xfrm>
            <a:off x="6705600" y="4343400"/>
            <a:ext cx="1828800" cy="1873250"/>
          </a:xfrm>
          <a:prstGeom prst="rect">
            <a:avLst/>
          </a:prstGeom>
          <a:noFill/>
          <a:ln>
            <a:noFill/>
          </a:ln>
        </p:spPr>
      </p:pic>
      <p:sp>
        <p:nvSpPr>
          <p:cNvPr id="1726" name="Google Shape;1726;p180"/>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a:t>Lab </a:t>
            </a:r>
            <a:r>
              <a:rPr lang="en-US" sz="2600" b="1" i="0" u="none" strike="noStrike" cap="none">
                <a:solidFill>
                  <a:schemeClr val="dk1"/>
                </a:solidFill>
                <a:latin typeface="Arial"/>
                <a:ea typeface="Arial"/>
                <a:cs typeface="Arial"/>
                <a:sym typeface="Arial"/>
              </a:rPr>
              <a:t>6-1: Implementing an Interface</a:t>
            </a:r>
            <a:endParaRPr/>
          </a:p>
        </p:txBody>
      </p:sp>
      <p:sp>
        <p:nvSpPr>
          <p:cNvPr id="1727" name="Google Shape;1727;p180"/>
          <p:cNvSpPr txBox="1">
            <a:spLocks noGrp="1"/>
          </p:cNvSpPr>
          <p:nvPr>
            <p:ph type="body" idx="1"/>
          </p:nvPr>
        </p:nvSpPr>
        <p:spPr>
          <a:xfrm>
            <a:off x="609600" y="1447800"/>
            <a:ext cx="7918500" cy="19890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200"/>
              <a:buFont typeface="Arial"/>
              <a:buNone/>
            </a:pPr>
            <a:r>
              <a:rPr lang="en-US" sz="2200" b="0" i="0" u="none">
                <a:solidFill>
                  <a:schemeClr val="dk1"/>
                </a:solidFill>
                <a:latin typeface="Arial"/>
                <a:ea typeface="Arial"/>
                <a:cs typeface="Arial"/>
                <a:sym typeface="Arial"/>
              </a:rPr>
              <a:t>This </a:t>
            </a:r>
            <a:r>
              <a:rPr lang="en-US"/>
              <a:t>Lab </a:t>
            </a:r>
            <a:r>
              <a:rPr lang="en-US" sz="2200" b="0" i="0" u="none">
                <a:solidFill>
                  <a:schemeClr val="dk1"/>
                </a:solidFill>
                <a:latin typeface="Arial"/>
                <a:ea typeface="Arial"/>
                <a:cs typeface="Arial"/>
                <a:sym typeface="Arial"/>
              </a:rPr>
              <a:t>covers the following topics:</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Writing an interface</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Implementing an interface</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Creating references of an interface type</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Casting to interface types</a:t>
            </a:r>
            <a:endParaRPr/>
          </a:p>
        </p:txBody>
      </p:sp>
      <p:sp>
        <p:nvSpPr>
          <p:cNvPr id="1728" name="Google Shape;1728;p180"/>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184</a:t>
            </a:fld>
            <a:endParaRPr/>
          </a:p>
        </p:txBody>
      </p:sp>
    </p:spTree>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Shape 1733"/>
        <p:cNvGrpSpPr/>
        <p:nvPr/>
      </p:nvGrpSpPr>
      <p:grpSpPr>
        <a:xfrm>
          <a:off x="0" y="0"/>
          <a:ext cx="0" cy="0"/>
          <a:chOff x="0" y="0"/>
          <a:chExt cx="0" cy="0"/>
        </a:xfrm>
      </p:grpSpPr>
      <p:sp>
        <p:nvSpPr>
          <p:cNvPr id="1734" name="Google Shape;1734;p181"/>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a:t>Lab </a:t>
            </a:r>
            <a:r>
              <a:rPr lang="en-US" sz="2600" b="1" i="0" u="none" strike="noStrike" cap="none">
                <a:solidFill>
                  <a:schemeClr val="dk1"/>
                </a:solidFill>
                <a:latin typeface="Arial"/>
                <a:ea typeface="Arial"/>
                <a:cs typeface="Arial"/>
                <a:sym typeface="Arial"/>
              </a:rPr>
              <a:t>6-2: Using Java Interfaces</a:t>
            </a:r>
            <a:endParaRPr/>
          </a:p>
        </p:txBody>
      </p:sp>
      <p:sp>
        <p:nvSpPr>
          <p:cNvPr id="1735" name="Google Shape;1735;p181"/>
          <p:cNvSpPr txBox="1">
            <a:spLocks noGrp="1"/>
          </p:cNvSpPr>
          <p:nvPr>
            <p:ph type="body" idx="1"/>
          </p:nvPr>
        </p:nvSpPr>
        <p:spPr>
          <a:xfrm>
            <a:off x="609600" y="1447800"/>
            <a:ext cx="7918500" cy="15828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200"/>
              <a:buFont typeface="Arial"/>
              <a:buNone/>
            </a:pPr>
            <a:r>
              <a:rPr lang="en-US" sz="2200" b="0" i="0" u="none">
                <a:solidFill>
                  <a:schemeClr val="dk1"/>
                </a:solidFill>
                <a:latin typeface="Arial"/>
                <a:ea typeface="Arial"/>
                <a:cs typeface="Arial"/>
                <a:sym typeface="Arial"/>
              </a:rPr>
              <a:t>This </a:t>
            </a:r>
            <a:r>
              <a:rPr lang="en-US"/>
              <a:t>Lab </a:t>
            </a:r>
            <a:r>
              <a:rPr lang="en-US" sz="2200" b="0" i="0" u="none">
                <a:solidFill>
                  <a:schemeClr val="dk1"/>
                </a:solidFill>
                <a:latin typeface="Arial"/>
                <a:ea typeface="Arial"/>
                <a:cs typeface="Arial"/>
                <a:sym typeface="Arial"/>
              </a:rPr>
              <a:t>covers the following topics:</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Updating the banking application to use an interface</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Using interfaces to implement accounts</a:t>
            </a:r>
            <a:endParaRPr/>
          </a:p>
          <a:p>
            <a:pPr marL="7937" marR="0" lvl="0" indent="7938" algn="l" rtl="0">
              <a:spcBef>
                <a:spcPts val="440"/>
              </a:spcBef>
              <a:spcAft>
                <a:spcPts val="0"/>
              </a:spcAft>
              <a:buNone/>
            </a:pPr>
            <a:endParaRPr sz="2200" b="0" i="0" u="none" strike="noStrike" cap="none">
              <a:solidFill>
                <a:schemeClr val="dk1"/>
              </a:solidFill>
              <a:latin typeface="Arial"/>
              <a:ea typeface="Arial"/>
              <a:cs typeface="Arial"/>
              <a:sym typeface="Arial"/>
            </a:endParaRPr>
          </a:p>
        </p:txBody>
      </p:sp>
      <p:pic>
        <p:nvPicPr>
          <p:cNvPr id="1736" name="Google Shape;1736;p181" descr="Duke-Practise-Overview.gif"/>
          <p:cNvPicPr preferRelativeResize="0"/>
          <p:nvPr/>
        </p:nvPicPr>
        <p:blipFill rotWithShape="1">
          <a:blip r:embed="rId3">
            <a:alphaModFix/>
          </a:blip>
          <a:srcRect/>
          <a:stretch/>
        </p:blipFill>
        <p:spPr>
          <a:xfrm>
            <a:off x="6705600" y="4343400"/>
            <a:ext cx="1828800" cy="1873250"/>
          </a:xfrm>
          <a:prstGeom prst="rect">
            <a:avLst/>
          </a:prstGeom>
          <a:noFill/>
          <a:ln>
            <a:noFill/>
          </a:ln>
        </p:spPr>
      </p:pic>
      <p:sp>
        <p:nvSpPr>
          <p:cNvPr id="1737" name="Google Shape;1737;p181"/>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185</a:t>
            </a:fld>
            <a:endParaRPr/>
          </a:p>
        </p:txBody>
      </p:sp>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Shape 1742"/>
        <p:cNvGrpSpPr/>
        <p:nvPr/>
      </p:nvGrpSpPr>
      <p:grpSpPr>
        <a:xfrm>
          <a:off x="0" y="0"/>
          <a:ext cx="0" cy="0"/>
          <a:chOff x="0" y="0"/>
          <a:chExt cx="0" cy="0"/>
        </a:xfrm>
      </p:grpSpPr>
      <p:sp>
        <p:nvSpPr>
          <p:cNvPr id="1743" name="Google Shape;1743;p182"/>
          <p:cNvSpPr txBox="1">
            <a:spLocks noGrp="1"/>
          </p:cNvSpPr>
          <p:nvPr>
            <p:ph type="title"/>
          </p:nvPr>
        </p:nvSpPr>
        <p:spPr>
          <a:xfrm>
            <a:off x="615950" y="419100"/>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a:t>Lab </a:t>
            </a:r>
            <a:r>
              <a:rPr lang="en-US" sz="2600" b="1" i="0" u="none" strike="noStrike" cap="none">
                <a:solidFill>
                  <a:schemeClr val="dk1"/>
                </a:solidFill>
                <a:latin typeface="Arial"/>
                <a:ea typeface="Arial"/>
                <a:cs typeface="Arial"/>
                <a:sym typeface="Arial"/>
              </a:rPr>
              <a:t>6-3: Creating Lambda Expression</a:t>
            </a:r>
            <a:endParaRPr/>
          </a:p>
        </p:txBody>
      </p:sp>
      <p:sp>
        <p:nvSpPr>
          <p:cNvPr id="1744" name="Google Shape;1744;p182"/>
          <p:cNvSpPr txBox="1">
            <a:spLocks noGrp="1"/>
          </p:cNvSpPr>
          <p:nvPr>
            <p:ph type="body" idx="1"/>
          </p:nvPr>
        </p:nvSpPr>
        <p:spPr>
          <a:xfrm>
            <a:off x="609600" y="1447800"/>
            <a:ext cx="7918500" cy="15162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200"/>
              <a:buFont typeface="Arial"/>
              <a:buNone/>
            </a:pPr>
            <a:r>
              <a:rPr lang="en-US" sz="2200" b="0" i="0" u="none" dirty="0">
                <a:solidFill>
                  <a:schemeClr val="dk1"/>
                </a:solidFill>
                <a:latin typeface="Arial"/>
                <a:ea typeface="Arial"/>
                <a:cs typeface="Arial"/>
                <a:sym typeface="Arial"/>
              </a:rPr>
              <a:t>This </a:t>
            </a:r>
            <a:r>
              <a:rPr lang="en-US" dirty="0"/>
              <a:t>Lab </a:t>
            </a:r>
            <a:r>
              <a:rPr lang="en-US" sz="2200" b="0" i="0" u="none" dirty="0">
                <a:solidFill>
                  <a:schemeClr val="dk1"/>
                </a:solidFill>
                <a:latin typeface="Arial"/>
                <a:ea typeface="Arial"/>
                <a:cs typeface="Arial"/>
                <a:sym typeface="Arial"/>
              </a:rPr>
              <a:t>covers the following topics</a:t>
            </a:r>
            <a:r>
              <a:rPr lang="en-US" sz="2200" b="0" i="0" u="none" dirty="0" smtClean="0">
                <a:solidFill>
                  <a:schemeClr val="dk1"/>
                </a:solidFill>
                <a:latin typeface="Arial"/>
                <a:ea typeface="Arial"/>
                <a:cs typeface="Arial"/>
                <a:sym typeface="Arial"/>
              </a:rPr>
              <a:t>:</a:t>
            </a:r>
          </a:p>
          <a:p>
            <a:pPr marL="7937" marR="0" lvl="0" indent="7937" algn="l" rtl="0">
              <a:lnSpc>
                <a:spcPct val="100000"/>
              </a:lnSpc>
              <a:spcBef>
                <a:spcPts val="0"/>
              </a:spcBef>
              <a:spcAft>
                <a:spcPts val="0"/>
              </a:spcAft>
              <a:buClr>
                <a:srgbClr val="000000"/>
              </a:buClr>
              <a:buSzPts val="2200"/>
              <a:buFont typeface="Arial"/>
              <a:buNone/>
            </a:pPr>
            <a:endParaRPr dirty="0"/>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dirty="0">
                <a:solidFill>
                  <a:schemeClr val="dk1"/>
                </a:solidFill>
                <a:latin typeface="Arial"/>
                <a:ea typeface="Arial"/>
                <a:cs typeface="Arial"/>
                <a:sym typeface="Arial"/>
              </a:rPr>
              <a:t>Performing string analysis using lambda </a:t>
            </a:r>
            <a:r>
              <a:rPr lang="en-US" sz="2200" b="0" i="0" u="none" strike="noStrike" cap="none" dirty="0" smtClean="0">
                <a:solidFill>
                  <a:schemeClr val="dk1"/>
                </a:solidFill>
                <a:latin typeface="Arial"/>
                <a:ea typeface="Arial"/>
                <a:cs typeface="Arial"/>
                <a:sym typeface="Arial"/>
              </a:rPr>
              <a:t>expressions</a:t>
            </a:r>
          </a:p>
          <a:p>
            <a:pPr marL="574675" marR="0" lvl="1" indent="-460375" algn="l" rtl="0">
              <a:lnSpc>
                <a:spcPct val="100000"/>
              </a:lnSpc>
              <a:spcBef>
                <a:spcPts val="440"/>
              </a:spcBef>
              <a:spcAft>
                <a:spcPts val="0"/>
              </a:spcAft>
              <a:buClr>
                <a:srgbClr val="FF0000"/>
              </a:buClr>
              <a:buSzPts val="2200"/>
              <a:buFont typeface="Arial"/>
              <a:buChar char="•"/>
            </a:pPr>
            <a:endParaRPr dirty="0"/>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dirty="0">
                <a:solidFill>
                  <a:schemeClr val="dk1"/>
                </a:solidFill>
                <a:latin typeface="Arial"/>
                <a:ea typeface="Arial"/>
                <a:cs typeface="Arial"/>
                <a:sym typeface="Arial"/>
              </a:rPr>
              <a:t>Practicing writing lambda expressions for the </a:t>
            </a:r>
            <a:r>
              <a:rPr lang="en-US" sz="2200" b="0" i="0" u="none" strike="noStrike" cap="none" dirty="0" err="1">
                <a:solidFill>
                  <a:schemeClr val="dk1"/>
                </a:solidFill>
                <a:latin typeface="Courier New"/>
                <a:ea typeface="Courier New"/>
                <a:cs typeface="Courier New"/>
                <a:sym typeface="Courier New"/>
              </a:rPr>
              <a:t>StringAnalyzer</a:t>
            </a:r>
            <a:r>
              <a:rPr lang="en-US" sz="2200" b="0" i="0" u="none" strike="noStrike" cap="none" dirty="0">
                <a:solidFill>
                  <a:schemeClr val="dk1"/>
                </a:solidFill>
                <a:latin typeface="Arial"/>
                <a:ea typeface="Arial"/>
                <a:cs typeface="Arial"/>
                <a:sym typeface="Arial"/>
              </a:rPr>
              <a:t> interface</a:t>
            </a:r>
            <a:endParaRPr dirty="0"/>
          </a:p>
        </p:txBody>
      </p:sp>
      <p:pic>
        <p:nvPicPr>
          <p:cNvPr id="1745" name="Google Shape;1745;p182" descr="Duke-Practise-Overview.gif"/>
          <p:cNvPicPr preferRelativeResize="0"/>
          <p:nvPr/>
        </p:nvPicPr>
        <p:blipFill rotWithShape="1">
          <a:blip r:embed="rId3">
            <a:alphaModFix/>
          </a:blip>
          <a:srcRect/>
          <a:stretch/>
        </p:blipFill>
        <p:spPr>
          <a:xfrm>
            <a:off x="6705600" y="4343400"/>
            <a:ext cx="1828800" cy="1873250"/>
          </a:xfrm>
          <a:prstGeom prst="rect">
            <a:avLst/>
          </a:prstGeom>
          <a:noFill/>
          <a:ln>
            <a:noFill/>
          </a:ln>
        </p:spPr>
      </p:pic>
      <p:sp>
        <p:nvSpPr>
          <p:cNvPr id="1746" name="Google Shape;1746;p182"/>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186</a:t>
            </a:fld>
            <a:endParaRPr/>
          </a:p>
        </p:txBody>
      </p:sp>
    </p:spTree>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Shape 1751"/>
        <p:cNvGrpSpPr/>
        <p:nvPr/>
      </p:nvGrpSpPr>
      <p:grpSpPr>
        <a:xfrm>
          <a:off x="0" y="0"/>
          <a:ext cx="0" cy="0"/>
          <a:chOff x="0" y="0"/>
          <a:chExt cx="0" cy="0"/>
        </a:xfrm>
      </p:grpSpPr>
      <p:sp>
        <p:nvSpPr>
          <p:cNvPr id="1752" name="Google Shape;1752;p183"/>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Quiz</a:t>
            </a:r>
            <a:endParaRPr/>
          </a:p>
        </p:txBody>
      </p:sp>
      <p:sp>
        <p:nvSpPr>
          <p:cNvPr id="1753" name="Google Shape;1753;p183"/>
          <p:cNvSpPr txBox="1">
            <a:spLocks noGrp="1"/>
          </p:cNvSpPr>
          <p:nvPr>
            <p:ph type="body" idx="1"/>
          </p:nvPr>
        </p:nvSpPr>
        <p:spPr>
          <a:xfrm>
            <a:off x="609600" y="1447800"/>
            <a:ext cx="7918500" cy="7698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200"/>
              <a:buFont typeface="Arial"/>
              <a:buNone/>
            </a:pPr>
            <a:r>
              <a:rPr lang="en-US" sz="2200" b="0" i="0" u="none">
                <a:solidFill>
                  <a:schemeClr val="dk1"/>
                </a:solidFill>
                <a:latin typeface="Arial"/>
                <a:ea typeface="Arial"/>
                <a:cs typeface="Arial"/>
                <a:sym typeface="Arial"/>
              </a:rPr>
              <a:t>All methods in an interface are:</a:t>
            </a:r>
            <a:endParaRPr/>
          </a:p>
          <a:p>
            <a:pPr marL="566737" marR="0" lvl="1" indent="-449262" algn="l" rtl="0">
              <a:lnSpc>
                <a:spcPct val="100000"/>
              </a:lnSpc>
              <a:spcBef>
                <a:spcPts val="440"/>
              </a:spcBef>
              <a:spcAft>
                <a:spcPts val="0"/>
              </a:spcAft>
              <a:buClr>
                <a:srgbClr val="FF0000"/>
              </a:buClr>
              <a:buSzPts val="2200"/>
              <a:buFont typeface="Arial"/>
              <a:buAutoNum type="alphaLcPeriod"/>
            </a:pPr>
            <a:r>
              <a:rPr lang="en-US" sz="2200" b="0" i="0" u="none" strike="noStrike" cap="none">
                <a:solidFill>
                  <a:schemeClr val="dk1"/>
                </a:solidFill>
                <a:latin typeface="Courier New"/>
                <a:ea typeface="Courier New"/>
                <a:cs typeface="Courier New"/>
                <a:sym typeface="Courier New"/>
              </a:rPr>
              <a:t>final</a:t>
            </a:r>
            <a:endParaRPr/>
          </a:p>
          <a:p>
            <a:pPr marL="566737" marR="0" lvl="1" indent="-449262" algn="l" rtl="0">
              <a:lnSpc>
                <a:spcPct val="100000"/>
              </a:lnSpc>
              <a:spcBef>
                <a:spcPts val="440"/>
              </a:spcBef>
              <a:spcAft>
                <a:spcPts val="0"/>
              </a:spcAft>
              <a:buClr>
                <a:srgbClr val="FF0000"/>
              </a:buClr>
              <a:buSzPts val="2200"/>
              <a:buFont typeface="Arial"/>
              <a:buAutoNum type="alphaLcPeriod"/>
            </a:pPr>
            <a:r>
              <a:rPr lang="en-US" sz="2200" b="0" i="0" u="none" strike="noStrike" cap="none">
                <a:solidFill>
                  <a:schemeClr val="dk1"/>
                </a:solidFill>
                <a:latin typeface="Courier New"/>
                <a:ea typeface="Courier New"/>
                <a:cs typeface="Courier New"/>
                <a:sym typeface="Courier New"/>
              </a:rPr>
              <a:t>abstract</a:t>
            </a:r>
            <a:endParaRPr/>
          </a:p>
          <a:p>
            <a:pPr marL="566737" marR="0" lvl="1" indent="-449262" algn="l" rtl="0">
              <a:lnSpc>
                <a:spcPct val="100000"/>
              </a:lnSpc>
              <a:spcBef>
                <a:spcPts val="440"/>
              </a:spcBef>
              <a:spcAft>
                <a:spcPts val="0"/>
              </a:spcAft>
              <a:buClr>
                <a:srgbClr val="FF0000"/>
              </a:buClr>
              <a:buSzPts val="2200"/>
              <a:buFont typeface="Arial"/>
              <a:buAutoNum type="alphaLcPeriod"/>
            </a:pPr>
            <a:r>
              <a:rPr lang="en-US" sz="2200" b="0" i="0" u="none" strike="noStrike" cap="none">
                <a:solidFill>
                  <a:schemeClr val="dk1"/>
                </a:solidFill>
                <a:latin typeface="Courier New"/>
                <a:ea typeface="Courier New"/>
                <a:cs typeface="Courier New"/>
                <a:sym typeface="Courier New"/>
              </a:rPr>
              <a:t>private</a:t>
            </a:r>
            <a:endParaRPr/>
          </a:p>
          <a:p>
            <a:pPr marL="566737" marR="0" lvl="1" indent="-449262" algn="l" rtl="0">
              <a:lnSpc>
                <a:spcPct val="100000"/>
              </a:lnSpc>
              <a:spcBef>
                <a:spcPts val="440"/>
              </a:spcBef>
              <a:spcAft>
                <a:spcPts val="0"/>
              </a:spcAft>
              <a:buClr>
                <a:srgbClr val="FF0000"/>
              </a:buClr>
              <a:buSzPts val="2200"/>
              <a:buFont typeface="Arial"/>
              <a:buAutoNum type="alphaLcPeriod"/>
            </a:pPr>
            <a:r>
              <a:rPr lang="en-US" sz="2200" b="0" i="0" u="none" strike="noStrike" cap="none">
                <a:solidFill>
                  <a:schemeClr val="dk1"/>
                </a:solidFill>
                <a:latin typeface="Courier New"/>
                <a:ea typeface="Courier New"/>
                <a:cs typeface="Courier New"/>
                <a:sym typeface="Courier New"/>
              </a:rPr>
              <a:t>volatile</a:t>
            </a:r>
            <a:endParaRPr/>
          </a:p>
        </p:txBody>
      </p:sp>
      <p:sp>
        <p:nvSpPr>
          <p:cNvPr id="1754" name="Google Shape;1754;p183"/>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187</a:t>
            </a:fld>
            <a:endParaRPr/>
          </a:p>
        </p:txBody>
      </p:sp>
    </p:spTree>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Shape 1759"/>
        <p:cNvGrpSpPr/>
        <p:nvPr/>
      </p:nvGrpSpPr>
      <p:grpSpPr>
        <a:xfrm>
          <a:off x="0" y="0"/>
          <a:ext cx="0" cy="0"/>
          <a:chOff x="0" y="0"/>
          <a:chExt cx="0" cy="0"/>
        </a:xfrm>
      </p:grpSpPr>
      <p:sp>
        <p:nvSpPr>
          <p:cNvPr id="1760" name="Google Shape;1760;p184"/>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Quiz</a:t>
            </a:r>
            <a:endParaRPr/>
          </a:p>
        </p:txBody>
      </p:sp>
      <p:sp>
        <p:nvSpPr>
          <p:cNvPr id="1761" name="Google Shape;1761;p184"/>
          <p:cNvSpPr txBox="1">
            <a:spLocks noGrp="1"/>
          </p:cNvSpPr>
          <p:nvPr>
            <p:ph type="body" idx="1"/>
          </p:nvPr>
        </p:nvSpPr>
        <p:spPr>
          <a:xfrm>
            <a:off x="609600" y="1447800"/>
            <a:ext cx="7918500" cy="23274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200"/>
              <a:buFont typeface="Arial"/>
              <a:buNone/>
            </a:pPr>
            <a:r>
              <a:rPr lang="en-US" sz="2200" b="0" i="0" u="none">
                <a:solidFill>
                  <a:schemeClr val="dk1"/>
                </a:solidFill>
                <a:latin typeface="Arial"/>
                <a:ea typeface="Arial"/>
                <a:cs typeface="Arial"/>
                <a:sym typeface="Arial"/>
              </a:rPr>
              <a:t>When a developer creates an anonymous inner class, the new class is typically based on which one of the following?</a:t>
            </a:r>
            <a:endParaRPr/>
          </a:p>
          <a:p>
            <a:pPr marL="566737" marR="0" lvl="1" indent="-449262" algn="l" rtl="0">
              <a:lnSpc>
                <a:spcPct val="100000"/>
              </a:lnSpc>
              <a:spcBef>
                <a:spcPts val="440"/>
              </a:spcBef>
              <a:spcAft>
                <a:spcPts val="0"/>
              </a:spcAft>
              <a:buClr>
                <a:srgbClr val="FF0000"/>
              </a:buClr>
              <a:buSzPts val="2200"/>
              <a:buFont typeface="Arial"/>
              <a:buAutoNum type="alphaLcPeriod"/>
            </a:pPr>
            <a:r>
              <a:rPr lang="en-US" sz="2200" b="0" i="0" u="none" strike="noStrike" cap="none">
                <a:solidFill>
                  <a:schemeClr val="dk1"/>
                </a:solidFill>
                <a:latin typeface="Courier New"/>
                <a:ea typeface="Courier New"/>
                <a:cs typeface="Courier New"/>
                <a:sym typeface="Courier New"/>
              </a:rPr>
              <a:t>enums</a:t>
            </a:r>
            <a:endParaRPr/>
          </a:p>
          <a:p>
            <a:pPr marL="566737" marR="0" lvl="1" indent="-449262" algn="l" rtl="0">
              <a:lnSpc>
                <a:spcPct val="100000"/>
              </a:lnSpc>
              <a:spcBef>
                <a:spcPts val="440"/>
              </a:spcBef>
              <a:spcAft>
                <a:spcPts val="0"/>
              </a:spcAft>
              <a:buClr>
                <a:srgbClr val="FF0000"/>
              </a:buClr>
              <a:buSzPts val="2200"/>
              <a:buFont typeface="Arial"/>
              <a:buAutoNum type="alphaLcPeriod"/>
            </a:pPr>
            <a:r>
              <a:rPr lang="en-US" sz="2200" b="0" i="0" u="none" strike="noStrike" cap="none">
                <a:solidFill>
                  <a:schemeClr val="dk1"/>
                </a:solidFill>
                <a:latin typeface="Arial"/>
                <a:ea typeface="Arial"/>
                <a:cs typeface="Arial"/>
                <a:sym typeface="Arial"/>
              </a:rPr>
              <a:t>Executors</a:t>
            </a:r>
            <a:endParaRPr sz="2200" b="0" i="0" u="none" strike="noStrike" cap="none">
              <a:solidFill>
                <a:schemeClr val="dk1"/>
              </a:solidFill>
              <a:latin typeface="Courier New"/>
              <a:ea typeface="Courier New"/>
              <a:cs typeface="Courier New"/>
              <a:sym typeface="Courier New"/>
            </a:endParaRPr>
          </a:p>
          <a:p>
            <a:pPr marL="566737" marR="0" lvl="1" indent="-449262" algn="l" rtl="0">
              <a:lnSpc>
                <a:spcPct val="100000"/>
              </a:lnSpc>
              <a:spcBef>
                <a:spcPts val="440"/>
              </a:spcBef>
              <a:spcAft>
                <a:spcPts val="0"/>
              </a:spcAft>
              <a:buClr>
                <a:srgbClr val="FF0000"/>
              </a:buClr>
              <a:buSzPts val="2200"/>
              <a:buFont typeface="Arial"/>
              <a:buAutoNum type="alphaLcPeriod"/>
            </a:pPr>
            <a:r>
              <a:rPr lang="en-US" sz="2200" b="0" i="0" u="none" strike="noStrike" cap="none">
                <a:solidFill>
                  <a:schemeClr val="dk1"/>
                </a:solidFill>
                <a:latin typeface="Arial"/>
                <a:ea typeface="Arial"/>
                <a:cs typeface="Arial"/>
                <a:sym typeface="Arial"/>
              </a:rPr>
              <a:t>Functional interfaces</a:t>
            </a:r>
            <a:endParaRPr sz="2200" b="0" i="0" u="none" strike="noStrike" cap="none">
              <a:solidFill>
                <a:schemeClr val="dk1"/>
              </a:solidFill>
              <a:latin typeface="Courier New"/>
              <a:ea typeface="Courier New"/>
              <a:cs typeface="Courier New"/>
              <a:sym typeface="Courier New"/>
            </a:endParaRPr>
          </a:p>
          <a:p>
            <a:pPr marL="566737" marR="0" lvl="1" indent="-449262" algn="l" rtl="0">
              <a:lnSpc>
                <a:spcPct val="100000"/>
              </a:lnSpc>
              <a:spcBef>
                <a:spcPts val="440"/>
              </a:spcBef>
              <a:spcAft>
                <a:spcPts val="0"/>
              </a:spcAft>
              <a:buClr>
                <a:srgbClr val="FF0000"/>
              </a:buClr>
              <a:buSzPts val="2200"/>
              <a:buFont typeface="Arial"/>
              <a:buAutoNum type="alphaLcPeriod"/>
            </a:pPr>
            <a:r>
              <a:rPr lang="en-US" sz="2200" b="0" i="0" u="none" strike="noStrike" cap="none">
                <a:solidFill>
                  <a:schemeClr val="dk1"/>
                </a:solidFill>
                <a:latin typeface="Arial"/>
                <a:ea typeface="Arial"/>
                <a:cs typeface="Arial"/>
                <a:sym typeface="Arial"/>
              </a:rPr>
              <a:t>Static variables</a:t>
            </a:r>
            <a:endParaRPr/>
          </a:p>
        </p:txBody>
      </p:sp>
      <p:sp>
        <p:nvSpPr>
          <p:cNvPr id="1762" name="Google Shape;1762;p184"/>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188</a:t>
            </a:fld>
            <a:endParaRPr/>
          </a:p>
        </p:txBody>
      </p:sp>
    </p:spTree>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Shape 1767"/>
        <p:cNvGrpSpPr/>
        <p:nvPr/>
      </p:nvGrpSpPr>
      <p:grpSpPr>
        <a:xfrm>
          <a:off x="0" y="0"/>
          <a:ext cx="0" cy="0"/>
          <a:chOff x="0" y="0"/>
          <a:chExt cx="0" cy="0"/>
        </a:xfrm>
      </p:grpSpPr>
      <p:sp>
        <p:nvSpPr>
          <p:cNvPr id="1768" name="Google Shape;1768;p185"/>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Quiz</a:t>
            </a:r>
            <a:endParaRPr/>
          </a:p>
        </p:txBody>
      </p:sp>
      <p:sp>
        <p:nvSpPr>
          <p:cNvPr id="1769" name="Google Shape;1769;p185"/>
          <p:cNvSpPr txBox="1">
            <a:spLocks noGrp="1"/>
          </p:cNvSpPr>
          <p:nvPr>
            <p:ph type="body" idx="1"/>
          </p:nvPr>
        </p:nvSpPr>
        <p:spPr>
          <a:xfrm>
            <a:off x="609600" y="1447800"/>
            <a:ext cx="7918500" cy="27336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200"/>
              <a:buFont typeface="Arial"/>
              <a:buNone/>
            </a:pPr>
            <a:r>
              <a:rPr lang="en-US" sz="2200" b="0" i="0" u="none">
                <a:solidFill>
                  <a:schemeClr val="dk1"/>
                </a:solidFill>
                <a:latin typeface="Arial"/>
                <a:ea typeface="Arial"/>
                <a:cs typeface="Arial"/>
                <a:sym typeface="Arial"/>
              </a:rPr>
              <a:t>Which is true about the parameters passed into the following lambda expression?</a:t>
            </a:r>
            <a:endParaRPr/>
          </a:p>
          <a:p>
            <a:pPr marL="7937" marR="0" lvl="0" indent="7937" algn="l" rtl="0">
              <a:lnSpc>
                <a:spcPct val="100000"/>
              </a:lnSpc>
              <a:spcBef>
                <a:spcPts val="440"/>
              </a:spcBef>
              <a:spcAft>
                <a:spcPts val="0"/>
              </a:spcAft>
              <a:buClr>
                <a:srgbClr val="000000"/>
              </a:buClr>
              <a:buSzPts val="2200"/>
              <a:buFont typeface="Arial"/>
              <a:buNone/>
            </a:pPr>
            <a:r>
              <a:rPr lang="en-US" sz="2200" b="0" i="0" u="none">
                <a:solidFill>
                  <a:schemeClr val="dk1"/>
                </a:solidFill>
                <a:latin typeface="Courier New"/>
                <a:ea typeface="Courier New"/>
                <a:cs typeface="Courier New"/>
                <a:sym typeface="Courier New"/>
              </a:rPr>
              <a:t>(t,s) -&gt; t.contains(s)</a:t>
            </a:r>
            <a:endParaRPr/>
          </a:p>
          <a:p>
            <a:pPr marL="566737" marR="0" lvl="1" indent="-449262" algn="l" rtl="0">
              <a:lnSpc>
                <a:spcPct val="100000"/>
              </a:lnSpc>
              <a:spcBef>
                <a:spcPts val="440"/>
              </a:spcBef>
              <a:spcAft>
                <a:spcPts val="0"/>
              </a:spcAft>
              <a:buClr>
                <a:srgbClr val="FF0000"/>
              </a:buClr>
              <a:buSzPts val="2200"/>
              <a:buFont typeface="Arial"/>
              <a:buAutoNum type="alphaLcPeriod"/>
            </a:pPr>
            <a:r>
              <a:rPr lang="en-US" sz="2200" b="0" i="0" u="none" strike="noStrike" cap="none">
                <a:solidFill>
                  <a:schemeClr val="dk1"/>
                </a:solidFill>
                <a:latin typeface="Arial"/>
                <a:ea typeface="Arial"/>
                <a:cs typeface="Arial"/>
                <a:sym typeface="Arial"/>
              </a:rPr>
              <a:t>Their type is inferred from the context.</a:t>
            </a:r>
            <a:endParaRPr/>
          </a:p>
          <a:p>
            <a:pPr marL="566737" marR="0" lvl="1" indent="-449262" algn="l" rtl="0">
              <a:lnSpc>
                <a:spcPct val="100000"/>
              </a:lnSpc>
              <a:spcBef>
                <a:spcPts val="440"/>
              </a:spcBef>
              <a:spcAft>
                <a:spcPts val="0"/>
              </a:spcAft>
              <a:buClr>
                <a:srgbClr val="FF0000"/>
              </a:buClr>
              <a:buSzPts val="2200"/>
              <a:buFont typeface="Arial"/>
              <a:buAutoNum type="alphaLcPeriod"/>
            </a:pPr>
            <a:r>
              <a:rPr lang="en-US" sz="2200" b="0" i="0" u="none" strike="noStrike" cap="none">
                <a:solidFill>
                  <a:schemeClr val="dk1"/>
                </a:solidFill>
                <a:latin typeface="Arial"/>
                <a:ea typeface="Arial"/>
                <a:cs typeface="Arial"/>
                <a:sym typeface="Arial"/>
              </a:rPr>
              <a:t>Their type is executed.</a:t>
            </a:r>
            <a:endParaRPr/>
          </a:p>
          <a:p>
            <a:pPr marL="566737" marR="0" lvl="1" indent="-449262" algn="l" rtl="0">
              <a:lnSpc>
                <a:spcPct val="100000"/>
              </a:lnSpc>
              <a:spcBef>
                <a:spcPts val="440"/>
              </a:spcBef>
              <a:spcAft>
                <a:spcPts val="0"/>
              </a:spcAft>
              <a:buClr>
                <a:srgbClr val="FF0000"/>
              </a:buClr>
              <a:buSzPts val="2200"/>
              <a:buFont typeface="Arial"/>
              <a:buAutoNum type="alphaLcPeriod"/>
            </a:pPr>
            <a:r>
              <a:rPr lang="en-US" sz="2200" b="0" i="0" u="none" strike="noStrike" cap="none">
                <a:solidFill>
                  <a:schemeClr val="dk1"/>
                </a:solidFill>
                <a:latin typeface="Arial"/>
                <a:ea typeface="Arial"/>
                <a:cs typeface="Arial"/>
                <a:sym typeface="Arial"/>
              </a:rPr>
              <a:t>Their type must be explicitly defined.</a:t>
            </a:r>
            <a:endParaRPr/>
          </a:p>
          <a:p>
            <a:pPr marL="566737" marR="0" lvl="1" indent="-449262" algn="l" rtl="0">
              <a:lnSpc>
                <a:spcPct val="100000"/>
              </a:lnSpc>
              <a:spcBef>
                <a:spcPts val="440"/>
              </a:spcBef>
              <a:spcAft>
                <a:spcPts val="0"/>
              </a:spcAft>
              <a:buClr>
                <a:srgbClr val="FF0000"/>
              </a:buClr>
              <a:buSzPts val="2200"/>
              <a:buFont typeface="Arial"/>
              <a:buAutoNum type="alphaLcPeriod"/>
            </a:pPr>
            <a:r>
              <a:rPr lang="en-US" sz="2200" b="0" i="0" u="none" strike="noStrike" cap="none">
                <a:solidFill>
                  <a:schemeClr val="dk1"/>
                </a:solidFill>
                <a:latin typeface="Arial"/>
                <a:ea typeface="Arial"/>
                <a:cs typeface="Arial"/>
                <a:sym typeface="Arial"/>
              </a:rPr>
              <a:t>Their type is undetermined.</a:t>
            </a:r>
            <a:endParaRPr/>
          </a:p>
        </p:txBody>
      </p:sp>
      <p:sp>
        <p:nvSpPr>
          <p:cNvPr id="1770" name="Google Shape;1770;p185"/>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189</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4" descr="Duke-Summary.gif"/>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459538" y="4756150"/>
            <a:ext cx="2074862" cy="149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1" name="Rectangle 12"/>
          <p:cNvSpPr>
            <a:spLocks noGrp="1" noChangeArrowheads="1"/>
          </p:cNvSpPr>
          <p:nvPr>
            <p:ph type="title"/>
          </p:nvPr>
        </p:nvSpPr>
        <p:spPr/>
        <p:txBody>
          <a:bodyPr/>
          <a:lstStyle/>
          <a:p>
            <a:pPr eaLnBrk="1" hangingPunct="1"/>
            <a:r>
              <a:rPr lang="en-US" altLang=""/>
              <a:t>Summary</a:t>
            </a:r>
          </a:p>
        </p:txBody>
      </p:sp>
      <p:sp>
        <p:nvSpPr>
          <p:cNvPr id="22532" name="Rectangle 13"/>
          <p:cNvSpPr>
            <a:spLocks noGrp="1" noChangeArrowheads="1"/>
          </p:cNvSpPr>
          <p:nvPr>
            <p:ph idx="1"/>
          </p:nvPr>
        </p:nvSpPr>
        <p:spPr>
          <a:xfrm>
            <a:off x="609600" y="1447800"/>
            <a:ext cx="7918450" cy="3208338"/>
          </a:xfrm>
        </p:spPr>
        <p:txBody>
          <a:bodyPr/>
          <a:lstStyle/>
          <a:p>
            <a:pPr eaLnBrk="1" hangingPunct="1"/>
            <a:r>
              <a:rPr lang="en-US" altLang=""/>
              <a:t>In this lesson, you should have learned about:</a:t>
            </a:r>
          </a:p>
          <a:p>
            <a:pPr lvl="1" eaLnBrk="1" hangingPunct="1"/>
            <a:r>
              <a:rPr lang="en-US" altLang=""/>
              <a:t>The course objectives</a:t>
            </a:r>
          </a:p>
          <a:p>
            <a:pPr lvl="1" eaLnBrk="1" hangingPunct="1"/>
            <a:r>
              <a:rPr lang="en-US" altLang=""/>
              <a:t>Software used in this course</a:t>
            </a:r>
          </a:p>
          <a:p>
            <a:pPr lvl="1" eaLnBrk="1" hangingPunct="1"/>
            <a:r>
              <a:rPr lang="en-US" altLang=""/>
              <a:t>Java platforms (ME, SE, and EE)</a:t>
            </a:r>
          </a:p>
          <a:p>
            <a:pPr lvl="1" eaLnBrk="1" hangingPunct="1"/>
            <a:r>
              <a:rPr lang="en-US" altLang=""/>
              <a:t>Java SE version numbers</a:t>
            </a:r>
          </a:p>
          <a:p>
            <a:pPr lvl="1" eaLnBrk="1" hangingPunct="1"/>
            <a:r>
              <a:rPr lang="en-US" altLang=""/>
              <a:t>Obtaining a JDK</a:t>
            </a:r>
          </a:p>
          <a:p>
            <a:pPr lvl="1" eaLnBrk="1" hangingPunct="1"/>
            <a:r>
              <a:rPr lang="en-US" altLang=""/>
              <a:t>The open nature of Java and its community</a:t>
            </a:r>
          </a:p>
          <a:p>
            <a:pPr lvl="1" eaLnBrk="1" hangingPunct="1"/>
            <a:r>
              <a:rPr lang="en-US" altLang=""/>
              <a:t>Commercial support options for Java SE</a:t>
            </a:r>
          </a:p>
        </p:txBody>
      </p:sp>
      <p:sp>
        <p:nvSpPr>
          <p:cNvPr id="2" name="Rectangle 1"/>
          <p:cNvSpPr/>
          <p:nvPr/>
        </p:nvSpPr>
        <p:spPr>
          <a:xfrm>
            <a:off x="8449361" y="6348412"/>
            <a:ext cx="383438" cy="307777"/>
          </a:xfrm>
          <a:prstGeom prst="rect">
            <a:avLst/>
          </a:prstGeom>
        </p:spPr>
        <p:txBody>
          <a:bodyPr wrap="none">
            <a:spAutoFit/>
          </a:bodyPr>
          <a:lstStyle/>
          <a:p>
            <a:r>
              <a:rPr lang="en-US" dirty="0" smtClean="0"/>
              <a:t>19</a:t>
            </a:r>
            <a:endParaRPr lang="en-US" dirty="0"/>
          </a:p>
        </p:txBody>
      </p:sp>
    </p:spTree>
    <p:custDataLst>
      <p:tags r:id="rId1"/>
    </p:custDataLst>
    <p:extLst>
      <p:ext uri="{BB962C8B-B14F-4D97-AF65-F5344CB8AC3E}">
        <p14:creationId xmlns:p14="http://schemas.microsoft.com/office/powerpoint/2010/main" val="263759346"/>
      </p:ext>
    </p:extLst>
  </p:cSld>
  <p:clrMapOvr>
    <a:masterClrMapping/>
  </p:clrMapOvr>
  <p:transition spd="slow"/>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Shape 1774"/>
        <p:cNvGrpSpPr/>
        <p:nvPr/>
      </p:nvGrpSpPr>
      <p:grpSpPr>
        <a:xfrm>
          <a:off x="0" y="0"/>
          <a:ext cx="0" cy="0"/>
          <a:chOff x="0" y="0"/>
          <a:chExt cx="0" cy="0"/>
        </a:xfrm>
      </p:grpSpPr>
      <p:sp>
        <p:nvSpPr>
          <p:cNvPr id="1775" name="Google Shape;1775;p186"/>
          <p:cNvSpPr txBox="1">
            <a:spLocks noGrp="1"/>
          </p:cNvSpPr>
          <p:nvPr>
            <p:ph type="ctrTitle"/>
          </p:nvPr>
        </p:nvSpPr>
        <p:spPr>
          <a:xfrm>
            <a:off x="311708" y="992767"/>
            <a:ext cx="8520600" cy="27369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Generics and Collections</a:t>
            </a:r>
            <a:endParaRPr/>
          </a:p>
        </p:txBody>
      </p:sp>
      <p:cxnSp>
        <p:nvCxnSpPr>
          <p:cNvPr id="1776" name="Google Shape;1776;p186"/>
          <p:cNvCxnSpPr/>
          <p:nvPr/>
        </p:nvCxnSpPr>
        <p:spPr>
          <a:xfrm>
            <a:off x="1828800" y="4495800"/>
            <a:ext cx="990600" cy="0"/>
          </a:xfrm>
          <a:prstGeom prst="straightConnector1">
            <a:avLst/>
          </a:prstGeom>
          <a:noFill/>
          <a:ln>
            <a:noFill/>
          </a:ln>
        </p:spPr>
      </p:cxnSp>
    </p:spTree>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Shape 1781"/>
        <p:cNvGrpSpPr/>
        <p:nvPr/>
      </p:nvGrpSpPr>
      <p:grpSpPr>
        <a:xfrm>
          <a:off x="0" y="0"/>
          <a:ext cx="0" cy="0"/>
          <a:chOff x="0" y="0"/>
          <a:chExt cx="0" cy="0"/>
        </a:xfrm>
      </p:grpSpPr>
      <p:pic>
        <p:nvPicPr>
          <p:cNvPr id="1782" name="Google Shape;1782;p187" descr="Duke-with-Dart.gif"/>
          <p:cNvPicPr preferRelativeResize="0"/>
          <p:nvPr/>
        </p:nvPicPr>
        <p:blipFill rotWithShape="1">
          <a:blip r:embed="rId3">
            <a:alphaModFix/>
          </a:blip>
          <a:srcRect/>
          <a:stretch/>
        </p:blipFill>
        <p:spPr>
          <a:xfrm>
            <a:off x="4876800" y="4724400"/>
            <a:ext cx="3829050" cy="1355725"/>
          </a:xfrm>
          <a:prstGeom prst="rect">
            <a:avLst/>
          </a:prstGeom>
          <a:noFill/>
          <a:ln>
            <a:noFill/>
          </a:ln>
        </p:spPr>
      </p:pic>
      <p:sp>
        <p:nvSpPr>
          <p:cNvPr id="1783" name="Google Shape;1783;p187"/>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Objectives</a:t>
            </a:r>
            <a:endParaRPr/>
          </a:p>
        </p:txBody>
      </p:sp>
      <p:sp>
        <p:nvSpPr>
          <p:cNvPr id="1784" name="Google Shape;1784;p187"/>
          <p:cNvSpPr txBox="1">
            <a:spLocks noGrp="1"/>
          </p:cNvSpPr>
          <p:nvPr>
            <p:ph type="body" idx="1"/>
          </p:nvPr>
        </p:nvSpPr>
        <p:spPr>
          <a:xfrm>
            <a:off x="609600" y="1447800"/>
            <a:ext cx="7918500" cy="39591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200"/>
              <a:buFont typeface="Arial"/>
              <a:buNone/>
            </a:pPr>
            <a:r>
              <a:rPr lang="en-US" sz="2200" b="0" i="0" u="none" strike="noStrike" cap="none">
                <a:solidFill>
                  <a:schemeClr val="dk1"/>
                </a:solidFill>
                <a:latin typeface="Arial"/>
                <a:ea typeface="Arial"/>
                <a:cs typeface="Arial"/>
                <a:sym typeface="Arial"/>
              </a:rPr>
              <a:t>After completing this lesson, you should be able to:</a:t>
            </a:r>
            <a:endParaRPr/>
          </a:p>
          <a:p>
            <a:pPr marL="574675" marR="0" lvl="1" indent="-460375" algn="l" rtl="0">
              <a:lnSpc>
                <a:spcPct val="98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Create a custom generic class</a:t>
            </a:r>
            <a:endParaRPr/>
          </a:p>
          <a:p>
            <a:pPr marL="574675" marR="0" lvl="1" indent="-460375" algn="l" rtl="0">
              <a:lnSpc>
                <a:spcPct val="98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Use the type inference diamond to create an object</a:t>
            </a:r>
            <a:endParaRPr/>
          </a:p>
          <a:p>
            <a:pPr marL="574675" marR="0" lvl="1" indent="-460375" algn="l" rtl="0">
              <a:lnSpc>
                <a:spcPct val="98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Create a collection without using generics</a:t>
            </a:r>
            <a:endParaRPr/>
          </a:p>
          <a:p>
            <a:pPr marL="574675" marR="0" lvl="1" indent="-460375" algn="l" rtl="0">
              <a:lnSpc>
                <a:spcPct val="98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Create a collection by using generics</a:t>
            </a:r>
            <a:endParaRPr/>
          </a:p>
          <a:p>
            <a:pPr marL="574675" marR="0" lvl="1" indent="-460375" algn="l" rtl="0">
              <a:lnSpc>
                <a:spcPct val="98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Implement an </a:t>
            </a:r>
            <a:r>
              <a:rPr lang="en-US" sz="2200" b="0" i="0" u="none" strike="noStrike" cap="none">
                <a:solidFill>
                  <a:schemeClr val="dk1"/>
                </a:solidFill>
                <a:latin typeface="Courier New"/>
                <a:ea typeface="Courier New"/>
                <a:cs typeface="Courier New"/>
                <a:sym typeface="Courier New"/>
              </a:rPr>
              <a:t>ArrayList</a:t>
            </a:r>
            <a:endParaRPr/>
          </a:p>
          <a:p>
            <a:pPr marL="574675" marR="0" lvl="1" indent="-460375" algn="l" rtl="0">
              <a:lnSpc>
                <a:spcPct val="98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Implement a </a:t>
            </a:r>
            <a:r>
              <a:rPr lang="en-US" sz="2200" b="0" i="0" u="none" strike="noStrike" cap="none">
                <a:solidFill>
                  <a:schemeClr val="dk1"/>
                </a:solidFill>
                <a:latin typeface="Courier New"/>
                <a:ea typeface="Courier New"/>
                <a:cs typeface="Courier New"/>
                <a:sym typeface="Courier New"/>
              </a:rPr>
              <a:t>TreeSet</a:t>
            </a:r>
            <a:endParaRPr/>
          </a:p>
          <a:p>
            <a:pPr marL="574675" marR="0" lvl="1" indent="-460375" algn="l" rtl="0">
              <a:lnSpc>
                <a:spcPct val="98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Implement a </a:t>
            </a:r>
            <a:r>
              <a:rPr lang="en-US" sz="2200" b="0" i="0" u="none" strike="noStrike" cap="none">
                <a:solidFill>
                  <a:schemeClr val="dk1"/>
                </a:solidFill>
                <a:latin typeface="Courier New"/>
                <a:ea typeface="Courier New"/>
                <a:cs typeface="Courier New"/>
                <a:sym typeface="Courier New"/>
              </a:rPr>
              <a:t>HashMap</a:t>
            </a:r>
            <a:endParaRPr/>
          </a:p>
          <a:p>
            <a:pPr marL="574675" marR="0" lvl="1" indent="-460375" algn="l" rtl="0">
              <a:lnSpc>
                <a:spcPct val="98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Implement a </a:t>
            </a:r>
            <a:r>
              <a:rPr lang="en-US" sz="2200" b="0" i="0" u="none" strike="noStrike" cap="none">
                <a:solidFill>
                  <a:schemeClr val="dk1"/>
                </a:solidFill>
                <a:latin typeface="Courier New"/>
                <a:ea typeface="Courier New"/>
                <a:cs typeface="Courier New"/>
                <a:sym typeface="Courier New"/>
              </a:rPr>
              <a:t>Deque</a:t>
            </a:r>
            <a:endParaRPr/>
          </a:p>
          <a:p>
            <a:pPr marL="574675" marR="0" lvl="1" indent="-460375" algn="l" rtl="0">
              <a:lnSpc>
                <a:spcPct val="98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Order collections</a:t>
            </a:r>
            <a:endParaRPr/>
          </a:p>
        </p:txBody>
      </p:sp>
      <p:sp>
        <p:nvSpPr>
          <p:cNvPr id="1785" name="Google Shape;1785;p187"/>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191</a:t>
            </a:fld>
            <a:endParaRPr/>
          </a:p>
        </p:txBody>
      </p:sp>
    </p:spTree>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Shape 1790"/>
        <p:cNvGrpSpPr/>
        <p:nvPr/>
      </p:nvGrpSpPr>
      <p:grpSpPr>
        <a:xfrm>
          <a:off x="0" y="0"/>
          <a:ext cx="0" cy="0"/>
          <a:chOff x="0" y="0"/>
          <a:chExt cx="0" cy="0"/>
        </a:xfrm>
      </p:grpSpPr>
      <p:sp>
        <p:nvSpPr>
          <p:cNvPr id="1791" name="Google Shape;1791;p188"/>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Topics</a:t>
            </a:r>
            <a:endParaRPr/>
          </a:p>
        </p:txBody>
      </p:sp>
      <p:sp>
        <p:nvSpPr>
          <p:cNvPr id="1792" name="Google Shape;1792;p188"/>
          <p:cNvSpPr txBox="1">
            <a:spLocks noGrp="1"/>
          </p:cNvSpPr>
          <p:nvPr>
            <p:ph type="body" idx="1"/>
          </p:nvPr>
        </p:nvSpPr>
        <p:spPr>
          <a:xfrm>
            <a:off x="609600" y="1447800"/>
            <a:ext cx="7918500" cy="1751100"/>
          </a:xfrm>
          <a:prstGeom prst="rect">
            <a:avLst/>
          </a:prstGeom>
          <a:noFill/>
          <a:ln>
            <a:noFill/>
          </a:ln>
        </p:spPr>
        <p:txBody>
          <a:bodyPr spcFirstLastPara="1" wrap="square" lIns="12700" tIns="12700" rIns="12700" bIns="12700" anchor="t" anchorCtr="0">
            <a:noAutofit/>
          </a:bodyPr>
          <a:lstStyle/>
          <a:p>
            <a:pPr marL="574675" marR="0" lvl="1" indent="-460375" algn="l" rtl="0">
              <a:lnSpc>
                <a:spcPct val="100000"/>
              </a:lnSpc>
              <a:spcBef>
                <a:spcPts val="0"/>
              </a:spcBef>
              <a:spcAft>
                <a:spcPts val="0"/>
              </a:spcAft>
              <a:buClr>
                <a:schemeClr val="accent2"/>
              </a:buClr>
              <a:buSzPts val="2200"/>
              <a:buFont typeface="Arial"/>
              <a:buChar char="•"/>
            </a:pPr>
            <a:r>
              <a:rPr lang="en-US" sz="2200" b="0" i="0" u="none" strike="noStrike" cap="none">
                <a:solidFill>
                  <a:schemeClr val="dk1"/>
                </a:solidFill>
                <a:latin typeface="Arial"/>
                <a:ea typeface="Arial"/>
                <a:cs typeface="Arial"/>
                <a:sym typeface="Arial"/>
              </a:rPr>
              <a:t>Generics</a:t>
            </a:r>
            <a:endParaRPr/>
          </a:p>
          <a:p>
            <a:pPr marL="1020762" marR="0" lvl="2" indent="-331787" algn="l" rtl="0">
              <a:lnSpc>
                <a:spcPct val="100000"/>
              </a:lnSpc>
              <a:spcBef>
                <a:spcPts val="400"/>
              </a:spcBef>
              <a:spcAft>
                <a:spcPts val="0"/>
              </a:spcAft>
              <a:buClr>
                <a:schemeClr val="accent2"/>
              </a:buClr>
              <a:buSzPts val="2000"/>
              <a:buFont typeface="Arial"/>
              <a:buChar char="–"/>
            </a:pPr>
            <a:r>
              <a:rPr lang="en-US" sz="2000" b="0" i="0" u="none" strike="noStrike" cap="none">
                <a:solidFill>
                  <a:schemeClr val="dk1"/>
                </a:solidFill>
                <a:latin typeface="Arial"/>
                <a:ea typeface="Arial"/>
                <a:cs typeface="Arial"/>
                <a:sym typeface="Arial"/>
              </a:rPr>
              <a:t>Generics with Type Inference Diamond</a:t>
            </a:r>
            <a:endParaRPr/>
          </a:p>
          <a:p>
            <a:pPr marL="574675" marR="0" lvl="1" indent="-460375" algn="l" rtl="0">
              <a:lnSpc>
                <a:spcPct val="100000"/>
              </a:lnSpc>
              <a:spcBef>
                <a:spcPts val="440"/>
              </a:spcBef>
              <a:spcAft>
                <a:spcPts val="0"/>
              </a:spcAft>
              <a:buClr>
                <a:schemeClr val="accent2"/>
              </a:buClr>
              <a:buSzPts val="2200"/>
              <a:buFont typeface="Arial"/>
              <a:buChar char="•"/>
            </a:pPr>
            <a:r>
              <a:rPr lang="en-US" sz="2200" b="0" i="0" u="none" strike="noStrike" cap="none">
                <a:solidFill>
                  <a:schemeClr val="dk1"/>
                </a:solidFill>
                <a:latin typeface="Arial"/>
                <a:ea typeface="Arial"/>
                <a:cs typeface="Arial"/>
                <a:sym typeface="Arial"/>
              </a:rPr>
              <a:t>Collections</a:t>
            </a:r>
            <a:endParaRPr/>
          </a:p>
          <a:p>
            <a:pPr marL="1020762" marR="0" lvl="2" indent="-331787" algn="l" rtl="0">
              <a:lnSpc>
                <a:spcPct val="100000"/>
              </a:lnSpc>
              <a:spcBef>
                <a:spcPts val="400"/>
              </a:spcBef>
              <a:spcAft>
                <a:spcPts val="0"/>
              </a:spcAft>
              <a:buClr>
                <a:schemeClr val="accent2"/>
              </a:buClr>
              <a:buSzPts val="2000"/>
              <a:buFont typeface="Arial"/>
              <a:buChar char="–"/>
            </a:pPr>
            <a:r>
              <a:rPr lang="en-US" sz="2000" b="0" i="0" u="none" strike="noStrike" cap="none">
                <a:solidFill>
                  <a:schemeClr val="dk1"/>
                </a:solidFill>
                <a:latin typeface="Arial"/>
                <a:ea typeface="Arial"/>
                <a:cs typeface="Arial"/>
                <a:sym typeface="Arial"/>
              </a:rPr>
              <a:t>Collection Types</a:t>
            </a:r>
            <a:endParaRPr/>
          </a:p>
          <a:p>
            <a:pPr marL="1020762" marR="0" lvl="2" indent="-331787" algn="l" rtl="0">
              <a:lnSpc>
                <a:spcPct val="100000"/>
              </a:lnSpc>
              <a:spcBef>
                <a:spcPts val="400"/>
              </a:spcBef>
              <a:spcAft>
                <a:spcPts val="0"/>
              </a:spcAft>
              <a:buClr>
                <a:schemeClr val="accent2"/>
              </a:buClr>
              <a:buSzPts val="2000"/>
              <a:buFont typeface="Arial"/>
              <a:buChar char="–"/>
            </a:pPr>
            <a:r>
              <a:rPr lang="en-US" sz="2000" b="0" i="0" u="none" strike="noStrike" cap="none">
                <a:solidFill>
                  <a:schemeClr val="dk1"/>
                </a:solidFill>
                <a:latin typeface="Courier New"/>
                <a:ea typeface="Courier New"/>
                <a:cs typeface="Courier New"/>
                <a:sym typeface="Courier New"/>
              </a:rPr>
              <a:t>List</a:t>
            </a:r>
            <a:r>
              <a:rPr lang="en-US" sz="2000" b="0" i="0" u="none" strike="noStrike" cap="none">
                <a:solidFill>
                  <a:schemeClr val="dk1"/>
                </a:solidFill>
                <a:latin typeface="Arial"/>
                <a:ea typeface="Arial"/>
                <a:cs typeface="Arial"/>
                <a:sym typeface="Arial"/>
              </a:rPr>
              <a:t> Interface</a:t>
            </a:r>
            <a:endParaRPr/>
          </a:p>
          <a:p>
            <a:pPr marL="1020762" marR="0" lvl="2" indent="-331787" algn="l" rtl="0">
              <a:lnSpc>
                <a:spcPct val="100000"/>
              </a:lnSpc>
              <a:spcBef>
                <a:spcPts val="400"/>
              </a:spcBef>
              <a:spcAft>
                <a:spcPts val="0"/>
              </a:spcAft>
              <a:buClr>
                <a:schemeClr val="accent2"/>
              </a:buClr>
              <a:buSzPts val="2000"/>
              <a:buFont typeface="Arial"/>
              <a:buChar char="–"/>
            </a:pPr>
            <a:r>
              <a:rPr lang="en-US" sz="2000" b="0" i="0" u="none" strike="noStrike" cap="none">
                <a:solidFill>
                  <a:schemeClr val="dk1"/>
                </a:solidFill>
                <a:latin typeface="Courier New"/>
                <a:ea typeface="Courier New"/>
                <a:cs typeface="Courier New"/>
                <a:sym typeface="Courier New"/>
              </a:rPr>
              <a:t>ArrayList</a:t>
            </a:r>
            <a:r>
              <a:rPr lang="en-US" sz="2000" b="0" i="0" u="none" strike="noStrike" cap="none">
                <a:solidFill>
                  <a:schemeClr val="dk1"/>
                </a:solidFill>
                <a:latin typeface="Arial"/>
                <a:ea typeface="Arial"/>
                <a:cs typeface="Arial"/>
                <a:sym typeface="Arial"/>
              </a:rPr>
              <a:t> Implementation</a:t>
            </a:r>
            <a:endParaRPr/>
          </a:p>
          <a:p>
            <a:pPr marL="1020762" marR="0" lvl="2" indent="-331787" algn="l" rtl="0">
              <a:lnSpc>
                <a:spcPct val="100000"/>
              </a:lnSpc>
              <a:spcBef>
                <a:spcPts val="400"/>
              </a:spcBef>
              <a:spcAft>
                <a:spcPts val="0"/>
              </a:spcAft>
              <a:buClr>
                <a:schemeClr val="accent2"/>
              </a:buClr>
              <a:buSzPts val="2000"/>
              <a:buFont typeface="Arial"/>
              <a:buChar char="–"/>
            </a:pPr>
            <a:r>
              <a:rPr lang="en-US" sz="2000" b="0" i="0" u="none" strike="noStrike" cap="none">
                <a:solidFill>
                  <a:schemeClr val="dk1"/>
                </a:solidFill>
                <a:latin typeface="Arial"/>
                <a:ea typeface="Arial"/>
                <a:cs typeface="Arial"/>
                <a:sym typeface="Arial"/>
              </a:rPr>
              <a:t>Autoboxing and Unboxing</a:t>
            </a:r>
            <a:endParaRPr/>
          </a:p>
          <a:p>
            <a:pPr marL="1020762" marR="0" lvl="2" indent="-331787" algn="l" rtl="0">
              <a:lnSpc>
                <a:spcPct val="100000"/>
              </a:lnSpc>
              <a:spcBef>
                <a:spcPts val="400"/>
              </a:spcBef>
              <a:spcAft>
                <a:spcPts val="0"/>
              </a:spcAft>
              <a:buClr>
                <a:schemeClr val="accent2"/>
              </a:buClr>
              <a:buSzPts val="2000"/>
              <a:buFont typeface="Arial"/>
              <a:buChar char="–"/>
            </a:pPr>
            <a:r>
              <a:rPr lang="en-US" sz="2000" b="0" i="0" u="none" strike="noStrike" cap="none">
                <a:solidFill>
                  <a:schemeClr val="dk1"/>
                </a:solidFill>
                <a:latin typeface="Courier New"/>
                <a:ea typeface="Courier New"/>
                <a:cs typeface="Courier New"/>
                <a:sym typeface="Courier New"/>
              </a:rPr>
              <a:t>Set</a:t>
            </a:r>
            <a:r>
              <a:rPr lang="en-US" sz="2000" b="0" i="0" u="none" strike="noStrike" cap="none">
                <a:solidFill>
                  <a:schemeClr val="dk1"/>
                </a:solidFill>
                <a:latin typeface="Arial"/>
                <a:ea typeface="Arial"/>
                <a:cs typeface="Arial"/>
                <a:sym typeface="Arial"/>
              </a:rPr>
              <a:t> Interface</a:t>
            </a:r>
            <a:endParaRPr/>
          </a:p>
          <a:p>
            <a:pPr marL="1020762" marR="0" lvl="2" indent="-331787" algn="l" rtl="0">
              <a:lnSpc>
                <a:spcPct val="100000"/>
              </a:lnSpc>
              <a:spcBef>
                <a:spcPts val="400"/>
              </a:spcBef>
              <a:spcAft>
                <a:spcPts val="0"/>
              </a:spcAft>
              <a:buClr>
                <a:schemeClr val="accent2"/>
              </a:buClr>
              <a:buSzPts val="2000"/>
              <a:buFont typeface="Arial"/>
              <a:buChar char="–"/>
            </a:pPr>
            <a:r>
              <a:rPr lang="en-US" sz="2000" b="0" i="0" u="none" strike="noStrike" cap="none">
                <a:solidFill>
                  <a:schemeClr val="dk1"/>
                </a:solidFill>
                <a:latin typeface="Courier New"/>
                <a:ea typeface="Courier New"/>
                <a:cs typeface="Courier New"/>
                <a:sym typeface="Courier New"/>
              </a:rPr>
              <a:t>Map</a:t>
            </a:r>
            <a:r>
              <a:rPr lang="en-US" sz="2000" b="0" i="0" u="none" strike="noStrike" cap="none">
                <a:solidFill>
                  <a:schemeClr val="dk1"/>
                </a:solidFill>
                <a:latin typeface="Arial"/>
                <a:ea typeface="Arial"/>
                <a:cs typeface="Arial"/>
                <a:sym typeface="Arial"/>
              </a:rPr>
              <a:t> Interface</a:t>
            </a:r>
            <a:endParaRPr/>
          </a:p>
          <a:p>
            <a:pPr marL="1020762" marR="0" lvl="2" indent="-331787" algn="l" rtl="0">
              <a:lnSpc>
                <a:spcPct val="100000"/>
              </a:lnSpc>
              <a:spcBef>
                <a:spcPts val="400"/>
              </a:spcBef>
              <a:spcAft>
                <a:spcPts val="0"/>
              </a:spcAft>
              <a:buClr>
                <a:schemeClr val="accent2"/>
              </a:buClr>
              <a:buSzPts val="2000"/>
              <a:buFont typeface="Arial"/>
              <a:buChar char="–"/>
            </a:pPr>
            <a:r>
              <a:rPr lang="en-US" sz="2000" b="0" i="0" u="none" strike="noStrike" cap="none">
                <a:solidFill>
                  <a:schemeClr val="dk1"/>
                </a:solidFill>
                <a:latin typeface="Courier New"/>
                <a:ea typeface="Courier New"/>
                <a:cs typeface="Courier New"/>
                <a:sym typeface="Courier New"/>
              </a:rPr>
              <a:t>Deque</a:t>
            </a:r>
            <a:r>
              <a:rPr lang="en-US" sz="2000" b="0" i="0" u="none" strike="noStrike" cap="none">
                <a:solidFill>
                  <a:schemeClr val="dk1"/>
                </a:solidFill>
                <a:latin typeface="Arial"/>
                <a:ea typeface="Arial"/>
                <a:cs typeface="Arial"/>
                <a:sym typeface="Arial"/>
              </a:rPr>
              <a:t> Interface</a:t>
            </a:r>
            <a:endParaRPr/>
          </a:p>
          <a:p>
            <a:pPr marL="1020762" marR="0" lvl="2" indent="-331787" algn="l" rtl="0">
              <a:lnSpc>
                <a:spcPct val="100000"/>
              </a:lnSpc>
              <a:spcBef>
                <a:spcPts val="400"/>
              </a:spcBef>
              <a:spcAft>
                <a:spcPts val="0"/>
              </a:spcAft>
              <a:buClr>
                <a:schemeClr val="accent2"/>
              </a:buClr>
              <a:buSzPts val="2000"/>
              <a:buFont typeface="Arial"/>
              <a:buChar char="–"/>
            </a:pPr>
            <a:r>
              <a:rPr lang="en-US" sz="2000" b="0" i="0" u="none" strike="noStrike" cap="none">
                <a:solidFill>
                  <a:schemeClr val="dk1"/>
                </a:solidFill>
                <a:latin typeface="Arial"/>
                <a:ea typeface="Arial"/>
                <a:cs typeface="Arial"/>
                <a:sym typeface="Arial"/>
              </a:rPr>
              <a:t>Ordering Collections</a:t>
            </a:r>
            <a:endParaRPr/>
          </a:p>
          <a:p>
            <a:pPr marL="1020762" marR="0" lvl="2" indent="-331787" algn="l" rtl="0">
              <a:lnSpc>
                <a:spcPct val="100000"/>
              </a:lnSpc>
              <a:spcBef>
                <a:spcPts val="400"/>
              </a:spcBef>
              <a:spcAft>
                <a:spcPts val="0"/>
              </a:spcAft>
              <a:buClr>
                <a:schemeClr val="accent2"/>
              </a:buClr>
              <a:buSzPts val="2000"/>
              <a:buFont typeface="Arial"/>
              <a:buChar char="–"/>
            </a:pPr>
            <a:r>
              <a:rPr lang="en-US" sz="2000" b="0" i="0" u="none" strike="noStrike" cap="none">
                <a:solidFill>
                  <a:schemeClr val="dk1"/>
                </a:solidFill>
                <a:latin typeface="Courier New"/>
                <a:ea typeface="Courier New"/>
                <a:cs typeface="Courier New"/>
                <a:sym typeface="Courier New"/>
              </a:rPr>
              <a:t>Comparable</a:t>
            </a:r>
            <a:r>
              <a:rPr lang="en-US" sz="2000" b="0" i="0" u="none" strike="noStrike" cap="none">
                <a:solidFill>
                  <a:schemeClr val="dk1"/>
                </a:solidFill>
                <a:latin typeface="Arial"/>
                <a:ea typeface="Arial"/>
                <a:cs typeface="Arial"/>
                <a:sym typeface="Arial"/>
              </a:rPr>
              <a:t> Interface</a:t>
            </a:r>
            <a:endParaRPr/>
          </a:p>
          <a:p>
            <a:pPr marL="1020762" marR="0" lvl="2" indent="-331787" algn="l" rtl="0">
              <a:lnSpc>
                <a:spcPct val="100000"/>
              </a:lnSpc>
              <a:spcBef>
                <a:spcPts val="400"/>
              </a:spcBef>
              <a:spcAft>
                <a:spcPts val="0"/>
              </a:spcAft>
              <a:buClr>
                <a:schemeClr val="accent2"/>
              </a:buClr>
              <a:buSzPts val="2000"/>
              <a:buFont typeface="Arial"/>
              <a:buChar char="–"/>
            </a:pPr>
            <a:r>
              <a:rPr lang="en-US" sz="2000" b="0" i="0" u="none" strike="noStrike" cap="none">
                <a:solidFill>
                  <a:schemeClr val="dk1"/>
                </a:solidFill>
                <a:latin typeface="Courier New"/>
                <a:ea typeface="Courier New"/>
                <a:cs typeface="Courier New"/>
                <a:sym typeface="Courier New"/>
              </a:rPr>
              <a:t>Comparator</a:t>
            </a:r>
            <a:r>
              <a:rPr lang="en-US" sz="2000" b="0" i="0" u="none" strike="noStrike" cap="none">
                <a:solidFill>
                  <a:schemeClr val="dk1"/>
                </a:solidFill>
                <a:latin typeface="Arial"/>
                <a:ea typeface="Arial"/>
                <a:cs typeface="Arial"/>
                <a:sym typeface="Arial"/>
              </a:rPr>
              <a:t> Interface</a:t>
            </a:r>
            <a:endParaRPr/>
          </a:p>
          <a:p>
            <a:pPr marL="1020762" marR="0" lvl="2" indent="-204787" algn="l" rtl="0">
              <a:lnSpc>
                <a:spcPct val="100000"/>
              </a:lnSpc>
              <a:spcBef>
                <a:spcPts val="400"/>
              </a:spcBef>
              <a:spcAft>
                <a:spcPts val="0"/>
              </a:spcAft>
              <a:buClr>
                <a:schemeClr val="accent2"/>
              </a:buClr>
              <a:buSzPts val="2000"/>
              <a:buFont typeface="Arial"/>
              <a:buNone/>
            </a:pPr>
            <a:endParaRPr sz="2000" b="0" i="0" u="none" strike="noStrike" cap="none">
              <a:solidFill>
                <a:schemeClr val="dk1"/>
              </a:solidFill>
              <a:latin typeface="Arial"/>
              <a:ea typeface="Arial"/>
              <a:cs typeface="Arial"/>
              <a:sym typeface="Arial"/>
            </a:endParaRPr>
          </a:p>
          <a:p>
            <a:pPr marL="1020762" marR="0" lvl="2" indent="-204787" algn="l" rtl="0">
              <a:lnSpc>
                <a:spcPct val="100000"/>
              </a:lnSpc>
              <a:spcBef>
                <a:spcPts val="400"/>
              </a:spcBef>
              <a:spcAft>
                <a:spcPts val="0"/>
              </a:spcAft>
              <a:buClr>
                <a:schemeClr val="accent2"/>
              </a:buClr>
              <a:buSzPts val="2000"/>
              <a:buFont typeface="Arial"/>
              <a:buNone/>
            </a:pPr>
            <a:endParaRPr sz="2000" b="0" i="0" u="none" strike="noStrike" cap="none">
              <a:solidFill>
                <a:schemeClr val="dk1"/>
              </a:solidFill>
              <a:latin typeface="Arial"/>
              <a:ea typeface="Arial"/>
              <a:cs typeface="Arial"/>
              <a:sym typeface="Arial"/>
            </a:endParaRPr>
          </a:p>
          <a:p>
            <a:pPr marL="574675" marR="0" lvl="1" indent="-460375" algn="l" rtl="0">
              <a:lnSpc>
                <a:spcPct val="100000"/>
              </a:lnSpc>
              <a:spcBef>
                <a:spcPts val="440"/>
              </a:spcBef>
              <a:spcAft>
                <a:spcPts val="0"/>
              </a:spcAft>
              <a:buClr>
                <a:srgbClr val="FF0000"/>
              </a:buClr>
              <a:buSzPts val="2200"/>
              <a:buFont typeface="Arial"/>
              <a:buNone/>
            </a:pPr>
            <a:endParaRPr sz="2200" b="0" i="0" u="none" strike="noStrike" cap="none">
              <a:solidFill>
                <a:srgbClr val="999999"/>
              </a:solidFill>
              <a:latin typeface="Arial"/>
              <a:ea typeface="Arial"/>
              <a:cs typeface="Arial"/>
              <a:sym typeface="Arial"/>
            </a:endParaRPr>
          </a:p>
          <a:p>
            <a:pPr marL="7937" marR="0" lvl="0" indent="7938" algn="l" rtl="0">
              <a:spcBef>
                <a:spcPts val="440"/>
              </a:spcBef>
              <a:spcAft>
                <a:spcPts val="0"/>
              </a:spcAft>
              <a:buNone/>
            </a:pPr>
            <a:endParaRPr sz="2200" b="0" i="0" u="none" strike="noStrike" cap="none">
              <a:solidFill>
                <a:srgbClr val="999999"/>
              </a:solidFill>
              <a:latin typeface="Arial"/>
              <a:ea typeface="Arial"/>
              <a:cs typeface="Arial"/>
              <a:sym typeface="Arial"/>
            </a:endParaRPr>
          </a:p>
        </p:txBody>
      </p:sp>
      <p:pic>
        <p:nvPicPr>
          <p:cNvPr id="1793" name="Google Shape;1793;p188" descr="D:\Feb 2012\Icon Creation\Duke-on-Topic-Slide.gif"/>
          <p:cNvPicPr preferRelativeResize="0"/>
          <p:nvPr/>
        </p:nvPicPr>
        <p:blipFill rotWithShape="1">
          <a:blip r:embed="rId3">
            <a:alphaModFix/>
          </a:blip>
          <a:srcRect/>
          <a:stretch/>
        </p:blipFill>
        <p:spPr>
          <a:xfrm>
            <a:off x="6096000" y="4267200"/>
            <a:ext cx="2614612" cy="1570037"/>
          </a:xfrm>
          <a:prstGeom prst="rect">
            <a:avLst/>
          </a:prstGeom>
          <a:noFill/>
          <a:ln>
            <a:noFill/>
          </a:ln>
        </p:spPr>
      </p:pic>
      <p:sp>
        <p:nvSpPr>
          <p:cNvPr id="1794" name="Google Shape;1794;p188"/>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192</a:t>
            </a:fld>
            <a:endParaRPr/>
          </a:p>
        </p:txBody>
      </p:sp>
    </p:spTree>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Shape 1799"/>
        <p:cNvGrpSpPr/>
        <p:nvPr/>
      </p:nvGrpSpPr>
      <p:grpSpPr>
        <a:xfrm>
          <a:off x="0" y="0"/>
          <a:ext cx="0" cy="0"/>
          <a:chOff x="0" y="0"/>
          <a:chExt cx="0" cy="0"/>
        </a:xfrm>
      </p:grpSpPr>
      <p:sp>
        <p:nvSpPr>
          <p:cNvPr id="1800" name="Google Shape;1800;p189"/>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Generics</a:t>
            </a:r>
            <a:endParaRPr/>
          </a:p>
        </p:txBody>
      </p:sp>
      <p:sp>
        <p:nvSpPr>
          <p:cNvPr id="1801" name="Google Shape;1801;p189"/>
          <p:cNvSpPr txBox="1">
            <a:spLocks noGrp="1"/>
          </p:cNvSpPr>
          <p:nvPr>
            <p:ph type="body" idx="1"/>
          </p:nvPr>
        </p:nvSpPr>
        <p:spPr>
          <a:xfrm>
            <a:off x="609600" y="1447800"/>
            <a:ext cx="7918500" cy="1989000"/>
          </a:xfrm>
          <a:prstGeom prst="rect">
            <a:avLst/>
          </a:prstGeom>
          <a:noFill/>
          <a:ln>
            <a:noFill/>
          </a:ln>
        </p:spPr>
        <p:txBody>
          <a:bodyPr spcFirstLastPara="1" wrap="square" lIns="12700" tIns="12700" rIns="12700" bIns="12700" anchor="t" anchorCtr="0">
            <a:noAutofit/>
          </a:bodyPr>
          <a:lstStyle/>
          <a:p>
            <a:pPr marL="574675" marR="0" lvl="1" indent="-460375" algn="l" rtl="0">
              <a:lnSpc>
                <a:spcPct val="100000"/>
              </a:lnSpc>
              <a:spcBef>
                <a:spcPts val="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Provide flexible type safety to your code</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Move many common errors from run time to compile time</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Provide cleaner, easier-to-write code</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Reduce the need for casting with collections</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Are used heavily in the Java Collections API</a:t>
            </a:r>
            <a:endParaRPr/>
          </a:p>
        </p:txBody>
      </p:sp>
      <p:pic>
        <p:nvPicPr>
          <p:cNvPr id="1802" name="Google Shape;1802;p189" descr="Duke-New-Series13_1.gif"/>
          <p:cNvPicPr preferRelativeResize="0"/>
          <p:nvPr/>
        </p:nvPicPr>
        <p:blipFill rotWithShape="1">
          <a:blip r:embed="rId3">
            <a:alphaModFix/>
          </a:blip>
          <a:srcRect/>
          <a:stretch/>
        </p:blipFill>
        <p:spPr>
          <a:xfrm>
            <a:off x="4343400" y="3581400"/>
            <a:ext cx="4343399" cy="2654300"/>
          </a:xfrm>
          <a:prstGeom prst="rect">
            <a:avLst/>
          </a:prstGeom>
          <a:noFill/>
          <a:ln>
            <a:noFill/>
          </a:ln>
        </p:spPr>
      </p:pic>
      <p:sp>
        <p:nvSpPr>
          <p:cNvPr id="1803" name="Google Shape;1803;p189"/>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193</a:t>
            </a:fld>
            <a:endParaRPr/>
          </a:p>
        </p:txBody>
      </p:sp>
    </p:spTree>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Shape 1808"/>
        <p:cNvGrpSpPr/>
        <p:nvPr/>
      </p:nvGrpSpPr>
      <p:grpSpPr>
        <a:xfrm>
          <a:off x="0" y="0"/>
          <a:ext cx="0" cy="0"/>
          <a:chOff x="0" y="0"/>
          <a:chExt cx="0" cy="0"/>
        </a:xfrm>
      </p:grpSpPr>
      <p:sp>
        <p:nvSpPr>
          <p:cNvPr id="1809" name="Google Shape;1809;p190"/>
          <p:cNvSpPr txBox="1"/>
          <p:nvPr/>
        </p:nvSpPr>
        <p:spPr>
          <a:xfrm>
            <a:off x="4440237" y="3200400"/>
            <a:ext cx="4495800" cy="2895600"/>
          </a:xfrm>
          <a:prstGeom prst="rect">
            <a:avLst/>
          </a:prstGeom>
          <a:solidFill>
            <a:srgbClr val="DDDDDD"/>
          </a:solid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1810" name="Google Shape;1810;p190"/>
          <p:cNvSpPr txBox="1"/>
          <p:nvPr/>
        </p:nvSpPr>
        <p:spPr>
          <a:xfrm>
            <a:off x="228600" y="990600"/>
            <a:ext cx="4038600" cy="2895600"/>
          </a:xfrm>
          <a:prstGeom prst="rect">
            <a:avLst/>
          </a:prstGeom>
          <a:solidFill>
            <a:srgbClr val="DDDDDD"/>
          </a:solid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1811" name="Google Shape;1811;p190"/>
          <p:cNvSpPr txBox="1">
            <a:spLocks noGrp="1"/>
          </p:cNvSpPr>
          <p:nvPr>
            <p:ph type="title"/>
          </p:nvPr>
        </p:nvSpPr>
        <p:spPr>
          <a:xfrm>
            <a:off x="311700" y="593367"/>
            <a:ext cx="8520600" cy="7635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Simple Cache Class Without Generics</a:t>
            </a:r>
            <a:endParaRPr/>
          </a:p>
        </p:txBody>
      </p:sp>
      <p:sp>
        <p:nvSpPr>
          <p:cNvPr id="1812" name="Google Shape;1812;p190"/>
          <p:cNvSpPr txBox="1">
            <a:spLocks noGrp="1"/>
          </p:cNvSpPr>
          <p:nvPr>
            <p:ph type="body" idx="4294967295"/>
          </p:nvPr>
        </p:nvSpPr>
        <p:spPr>
          <a:xfrm>
            <a:off x="304800" y="1066800"/>
            <a:ext cx="5638800" cy="25686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1400"/>
              <a:buFont typeface="Arial"/>
              <a:buNone/>
            </a:pPr>
            <a:r>
              <a:rPr lang="en-US" sz="1400" b="0" i="0" u="none">
                <a:solidFill>
                  <a:schemeClr val="dk1"/>
                </a:solidFill>
                <a:latin typeface="Courier New"/>
                <a:ea typeface="Courier New"/>
                <a:cs typeface="Courier New"/>
                <a:sym typeface="Courier New"/>
              </a:rPr>
              <a:t>public class CacheString { </a:t>
            </a:r>
            <a:endParaRPr/>
          </a:p>
          <a:p>
            <a:pPr marL="7937" marR="0" lvl="0" indent="7937" algn="l" rtl="0">
              <a:lnSpc>
                <a:spcPct val="100000"/>
              </a:lnSpc>
              <a:spcBef>
                <a:spcPts val="280"/>
              </a:spcBef>
              <a:spcAft>
                <a:spcPts val="0"/>
              </a:spcAft>
              <a:buClr>
                <a:srgbClr val="000000"/>
              </a:buClr>
              <a:buSzPts val="1400"/>
              <a:buFont typeface="Arial"/>
              <a:buNone/>
            </a:pPr>
            <a:r>
              <a:rPr lang="en-US" sz="1400" b="0" i="0" u="none">
                <a:solidFill>
                  <a:schemeClr val="dk1"/>
                </a:solidFill>
                <a:latin typeface="Courier New"/>
                <a:ea typeface="Courier New"/>
                <a:cs typeface="Courier New"/>
                <a:sym typeface="Courier New"/>
              </a:rPr>
              <a:t>  private String message;</a:t>
            </a:r>
            <a:endParaRPr/>
          </a:p>
          <a:p>
            <a:pPr marL="7937" marR="0" lvl="0" indent="7937" algn="l" rtl="0">
              <a:lnSpc>
                <a:spcPct val="100000"/>
              </a:lnSpc>
              <a:spcBef>
                <a:spcPts val="280"/>
              </a:spcBef>
              <a:spcAft>
                <a:spcPts val="0"/>
              </a:spcAft>
              <a:buClr>
                <a:srgbClr val="000000"/>
              </a:buClr>
              <a:buSzPts val="1400"/>
              <a:buFont typeface="Arial"/>
              <a:buNone/>
            </a:pPr>
            <a:r>
              <a:rPr lang="en-US" sz="1400" b="0" i="0" u="none">
                <a:solidFill>
                  <a:schemeClr val="dk1"/>
                </a:solidFill>
                <a:latin typeface="Courier New"/>
                <a:ea typeface="Courier New"/>
                <a:cs typeface="Courier New"/>
                <a:sym typeface="Courier New"/>
              </a:rPr>
              <a:t>    public void add(String message){</a:t>
            </a:r>
            <a:endParaRPr/>
          </a:p>
          <a:p>
            <a:pPr marL="7937" marR="0" lvl="0" indent="7937" algn="l" rtl="0">
              <a:lnSpc>
                <a:spcPct val="100000"/>
              </a:lnSpc>
              <a:spcBef>
                <a:spcPts val="280"/>
              </a:spcBef>
              <a:spcAft>
                <a:spcPts val="0"/>
              </a:spcAft>
              <a:buClr>
                <a:srgbClr val="000000"/>
              </a:buClr>
              <a:buSzPts val="1400"/>
              <a:buFont typeface="Arial"/>
              <a:buNone/>
            </a:pPr>
            <a:r>
              <a:rPr lang="en-US" sz="1400" b="0" i="0" u="none">
                <a:solidFill>
                  <a:schemeClr val="dk1"/>
                </a:solidFill>
                <a:latin typeface="Courier New"/>
                <a:ea typeface="Courier New"/>
                <a:cs typeface="Courier New"/>
                <a:sym typeface="Courier New"/>
              </a:rPr>
              <a:t>        this.message = message;</a:t>
            </a:r>
            <a:endParaRPr/>
          </a:p>
          <a:p>
            <a:pPr marL="7937" marR="0" lvl="0" indent="7937" algn="l" rtl="0">
              <a:lnSpc>
                <a:spcPct val="100000"/>
              </a:lnSpc>
              <a:spcBef>
                <a:spcPts val="280"/>
              </a:spcBef>
              <a:spcAft>
                <a:spcPts val="0"/>
              </a:spcAft>
              <a:buClr>
                <a:srgbClr val="000000"/>
              </a:buClr>
              <a:buSzPts val="1400"/>
              <a:buFont typeface="Arial"/>
              <a:buNone/>
            </a:pPr>
            <a:r>
              <a:rPr lang="en-US" sz="1400" b="0" i="0" u="none">
                <a:solidFill>
                  <a:schemeClr val="dk1"/>
                </a:solidFill>
                <a:latin typeface="Courier New"/>
                <a:ea typeface="Courier New"/>
                <a:cs typeface="Courier New"/>
                <a:sym typeface="Courier New"/>
              </a:rPr>
              <a:t>    }</a:t>
            </a:r>
            <a:endParaRPr/>
          </a:p>
          <a:p>
            <a:pPr marL="7937" marR="0" lvl="0" indent="7937" algn="l" rtl="0">
              <a:lnSpc>
                <a:spcPct val="100000"/>
              </a:lnSpc>
              <a:spcBef>
                <a:spcPts val="280"/>
              </a:spcBef>
              <a:spcAft>
                <a:spcPts val="0"/>
              </a:spcAft>
              <a:buClr>
                <a:srgbClr val="000000"/>
              </a:buClr>
              <a:buSzPts val="1400"/>
              <a:buFont typeface="Arial"/>
              <a:buNone/>
            </a:pPr>
            <a:r>
              <a:rPr lang="en-US" sz="1400" b="0" i="0" u="none">
                <a:solidFill>
                  <a:schemeClr val="dk1"/>
                </a:solidFill>
                <a:latin typeface="Courier New"/>
                <a:ea typeface="Courier New"/>
                <a:cs typeface="Courier New"/>
                <a:sym typeface="Courier New"/>
              </a:rPr>
              <a:t>  </a:t>
            </a:r>
            <a:endParaRPr/>
          </a:p>
          <a:p>
            <a:pPr marL="7937" marR="0" lvl="0" indent="7937" algn="l" rtl="0">
              <a:lnSpc>
                <a:spcPct val="100000"/>
              </a:lnSpc>
              <a:spcBef>
                <a:spcPts val="280"/>
              </a:spcBef>
              <a:spcAft>
                <a:spcPts val="0"/>
              </a:spcAft>
              <a:buClr>
                <a:srgbClr val="000000"/>
              </a:buClr>
              <a:buSzPts val="1400"/>
              <a:buFont typeface="Arial"/>
              <a:buNone/>
            </a:pPr>
            <a:r>
              <a:rPr lang="en-US" sz="1400" b="0" i="0" u="none">
                <a:solidFill>
                  <a:schemeClr val="dk1"/>
                </a:solidFill>
                <a:latin typeface="Courier New"/>
                <a:ea typeface="Courier New"/>
                <a:cs typeface="Courier New"/>
                <a:sym typeface="Courier New"/>
              </a:rPr>
              <a:t>    public String get(){</a:t>
            </a:r>
            <a:endParaRPr/>
          </a:p>
          <a:p>
            <a:pPr marL="7937" marR="0" lvl="0" indent="7937" algn="l" rtl="0">
              <a:lnSpc>
                <a:spcPct val="100000"/>
              </a:lnSpc>
              <a:spcBef>
                <a:spcPts val="280"/>
              </a:spcBef>
              <a:spcAft>
                <a:spcPts val="0"/>
              </a:spcAft>
              <a:buClr>
                <a:srgbClr val="000000"/>
              </a:buClr>
              <a:buSzPts val="1400"/>
              <a:buFont typeface="Arial"/>
              <a:buNone/>
            </a:pPr>
            <a:r>
              <a:rPr lang="en-US" sz="1400" b="0" i="0" u="none">
                <a:solidFill>
                  <a:schemeClr val="dk1"/>
                </a:solidFill>
                <a:latin typeface="Courier New"/>
                <a:ea typeface="Courier New"/>
                <a:cs typeface="Courier New"/>
                <a:sym typeface="Courier New"/>
              </a:rPr>
              <a:t>        return this.message;</a:t>
            </a:r>
            <a:endParaRPr/>
          </a:p>
          <a:p>
            <a:pPr marL="7937" marR="0" lvl="0" indent="7937" algn="l" rtl="0">
              <a:lnSpc>
                <a:spcPct val="100000"/>
              </a:lnSpc>
              <a:spcBef>
                <a:spcPts val="280"/>
              </a:spcBef>
              <a:spcAft>
                <a:spcPts val="0"/>
              </a:spcAft>
              <a:buClr>
                <a:srgbClr val="000000"/>
              </a:buClr>
              <a:buSzPts val="1400"/>
              <a:buFont typeface="Arial"/>
              <a:buNone/>
            </a:pPr>
            <a:r>
              <a:rPr lang="en-US" sz="1400" b="0" i="0" u="none">
                <a:solidFill>
                  <a:schemeClr val="dk1"/>
                </a:solidFill>
                <a:latin typeface="Courier New"/>
                <a:ea typeface="Courier New"/>
                <a:cs typeface="Courier New"/>
                <a:sym typeface="Courier New"/>
              </a:rPr>
              <a:t>    }  </a:t>
            </a:r>
            <a:endParaRPr/>
          </a:p>
          <a:p>
            <a:pPr marL="7937" marR="0" lvl="0" indent="7937" algn="l" rtl="0">
              <a:lnSpc>
                <a:spcPct val="100000"/>
              </a:lnSpc>
              <a:spcBef>
                <a:spcPts val="280"/>
              </a:spcBef>
              <a:spcAft>
                <a:spcPts val="0"/>
              </a:spcAft>
              <a:buClr>
                <a:srgbClr val="000000"/>
              </a:buClr>
              <a:buSzPts val="1400"/>
              <a:buFont typeface="Arial"/>
              <a:buNone/>
            </a:pPr>
            <a:r>
              <a:rPr lang="en-US" sz="1400" b="0" i="0" u="none">
                <a:solidFill>
                  <a:schemeClr val="dk1"/>
                </a:solidFill>
                <a:latin typeface="Courier New"/>
                <a:ea typeface="Courier New"/>
                <a:cs typeface="Courier New"/>
                <a:sym typeface="Courier New"/>
              </a:rPr>
              <a:t>}</a:t>
            </a:r>
            <a:endParaRPr/>
          </a:p>
        </p:txBody>
      </p:sp>
      <p:sp>
        <p:nvSpPr>
          <p:cNvPr id="1813" name="Google Shape;1813;p190"/>
          <p:cNvSpPr txBox="1"/>
          <p:nvPr/>
        </p:nvSpPr>
        <p:spPr>
          <a:xfrm>
            <a:off x="4495800" y="2971800"/>
            <a:ext cx="4648200" cy="30846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chemeClr val="dk1"/>
              </a:buClr>
              <a:buSzPts val="1400"/>
              <a:buFont typeface="Arial"/>
              <a:buNone/>
            </a:pPr>
            <a:endParaRPr sz="1400" b="0" i="0" u="none">
              <a:solidFill>
                <a:schemeClr val="dk1"/>
              </a:solidFill>
              <a:latin typeface="Courier New"/>
              <a:ea typeface="Courier New"/>
              <a:cs typeface="Courier New"/>
              <a:sym typeface="Courier New"/>
            </a:endParaRPr>
          </a:p>
          <a:p>
            <a:pPr marL="7937" marR="0" lvl="0" indent="7937" algn="l" rtl="0">
              <a:lnSpc>
                <a:spcPct val="100000"/>
              </a:lnSpc>
              <a:spcBef>
                <a:spcPts val="0"/>
              </a:spcBef>
              <a:spcAft>
                <a:spcPts val="0"/>
              </a:spcAft>
              <a:buClr>
                <a:schemeClr val="dk1"/>
              </a:buClr>
              <a:buSzPts val="1400"/>
              <a:buFont typeface="Courier New"/>
              <a:buNone/>
            </a:pPr>
            <a:r>
              <a:rPr lang="en-US" sz="1400" b="0" i="0" u="none">
                <a:solidFill>
                  <a:schemeClr val="dk1"/>
                </a:solidFill>
                <a:latin typeface="Courier New"/>
                <a:ea typeface="Courier New"/>
                <a:cs typeface="Courier New"/>
                <a:sym typeface="Courier New"/>
              </a:rPr>
              <a:t>public class CacheShirt {</a:t>
            </a:r>
            <a:endParaRPr/>
          </a:p>
          <a:p>
            <a:pPr marL="7937" marR="0" lvl="0" indent="7937" algn="l" rtl="0">
              <a:lnSpc>
                <a:spcPct val="100000"/>
              </a:lnSpc>
              <a:spcBef>
                <a:spcPts val="0"/>
              </a:spcBef>
              <a:spcAft>
                <a:spcPts val="0"/>
              </a:spcAft>
              <a:buClr>
                <a:schemeClr val="dk1"/>
              </a:buClr>
              <a:buSzPts val="1400"/>
              <a:buFont typeface="Courier New"/>
              <a:buNone/>
            </a:pPr>
            <a:r>
              <a:rPr lang="en-US" sz="1400" b="0" i="0" u="none">
                <a:solidFill>
                  <a:schemeClr val="dk1"/>
                </a:solidFill>
                <a:latin typeface="Courier New"/>
                <a:ea typeface="Courier New"/>
                <a:cs typeface="Courier New"/>
                <a:sym typeface="Courier New"/>
              </a:rPr>
              <a:t>    private Shirt shirt;</a:t>
            </a:r>
            <a:endParaRPr/>
          </a:p>
          <a:p>
            <a:pPr marL="7937" marR="0" lvl="0" indent="7937" algn="l" rtl="0">
              <a:lnSpc>
                <a:spcPct val="100000"/>
              </a:lnSpc>
              <a:spcBef>
                <a:spcPts val="0"/>
              </a:spcBef>
              <a:spcAft>
                <a:spcPts val="0"/>
              </a:spcAft>
              <a:buClr>
                <a:schemeClr val="dk1"/>
              </a:buClr>
              <a:buSzPts val="1400"/>
              <a:buFont typeface="Courier New"/>
              <a:buNone/>
            </a:pPr>
            <a:r>
              <a:rPr lang="en-US" sz="1400" b="0" i="0" u="none">
                <a:solidFill>
                  <a:schemeClr val="dk1"/>
                </a:solidFill>
                <a:latin typeface="Courier New"/>
                <a:ea typeface="Courier New"/>
                <a:cs typeface="Courier New"/>
                <a:sym typeface="Courier New"/>
              </a:rPr>
              <a:t>  </a:t>
            </a:r>
            <a:endParaRPr/>
          </a:p>
          <a:p>
            <a:pPr marL="7937" marR="0" lvl="0" indent="7937" algn="l" rtl="0">
              <a:lnSpc>
                <a:spcPct val="100000"/>
              </a:lnSpc>
              <a:spcBef>
                <a:spcPts val="0"/>
              </a:spcBef>
              <a:spcAft>
                <a:spcPts val="0"/>
              </a:spcAft>
              <a:buClr>
                <a:schemeClr val="dk1"/>
              </a:buClr>
              <a:buSzPts val="1400"/>
              <a:buFont typeface="Courier New"/>
              <a:buNone/>
            </a:pPr>
            <a:r>
              <a:rPr lang="en-US" sz="1400" b="0" i="0" u="none">
                <a:solidFill>
                  <a:schemeClr val="dk1"/>
                </a:solidFill>
                <a:latin typeface="Courier New"/>
                <a:ea typeface="Courier New"/>
                <a:cs typeface="Courier New"/>
                <a:sym typeface="Courier New"/>
              </a:rPr>
              <a:t>    public void add(Shirt shirt){</a:t>
            </a:r>
            <a:endParaRPr/>
          </a:p>
          <a:p>
            <a:pPr marL="7937" marR="0" lvl="0" indent="7937" algn="l" rtl="0">
              <a:lnSpc>
                <a:spcPct val="100000"/>
              </a:lnSpc>
              <a:spcBef>
                <a:spcPts val="0"/>
              </a:spcBef>
              <a:spcAft>
                <a:spcPts val="0"/>
              </a:spcAft>
              <a:buClr>
                <a:schemeClr val="dk1"/>
              </a:buClr>
              <a:buSzPts val="1400"/>
              <a:buFont typeface="Courier New"/>
              <a:buNone/>
            </a:pPr>
            <a:r>
              <a:rPr lang="en-US" sz="1400" b="0" i="0" u="none">
                <a:solidFill>
                  <a:schemeClr val="dk1"/>
                </a:solidFill>
                <a:latin typeface="Courier New"/>
                <a:ea typeface="Courier New"/>
                <a:cs typeface="Courier New"/>
                <a:sym typeface="Courier New"/>
              </a:rPr>
              <a:t>        this.shirt = shirt;</a:t>
            </a:r>
            <a:endParaRPr/>
          </a:p>
          <a:p>
            <a:pPr marL="7937" marR="0" lvl="0" indent="7937" algn="l" rtl="0">
              <a:lnSpc>
                <a:spcPct val="100000"/>
              </a:lnSpc>
              <a:spcBef>
                <a:spcPts val="0"/>
              </a:spcBef>
              <a:spcAft>
                <a:spcPts val="0"/>
              </a:spcAft>
              <a:buClr>
                <a:schemeClr val="dk1"/>
              </a:buClr>
              <a:buSzPts val="1400"/>
              <a:buFont typeface="Courier New"/>
              <a:buNone/>
            </a:pPr>
            <a:r>
              <a:rPr lang="en-US" sz="1400" b="0" i="0" u="none">
                <a:solidFill>
                  <a:schemeClr val="dk1"/>
                </a:solidFill>
                <a:latin typeface="Courier New"/>
                <a:ea typeface="Courier New"/>
                <a:cs typeface="Courier New"/>
                <a:sym typeface="Courier New"/>
              </a:rPr>
              <a:t>    }</a:t>
            </a:r>
            <a:endParaRPr/>
          </a:p>
          <a:p>
            <a:pPr marL="7937" marR="0" lvl="0" indent="7937" algn="l" rtl="0">
              <a:lnSpc>
                <a:spcPct val="100000"/>
              </a:lnSpc>
              <a:spcBef>
                <a:spcPts val="0"/>
              </a:spcBef>
              <a:spcAft>
                <a:spcPts val="0"/>
              </a:spcAft>
              <a:buClr>
                <a:schemeClr val="dk1"/>
              </a:buClr>
              <a:buSzPts val="1400"/>
              <a:buFont typeface="Courier New"/>
              <a:buNone/>
            </a:pPr>
            <a:r>
              <a:rPr lang="en-US" sz="1400" b="0" i="0" u="none">
                <a:solidFill>
                  <a:schemeClr val="dk1"/>
                </a:solidFill>
                <a:latin typeface="Courier New"/>
                <a:ea typeface="Courier New"/>
                <a:cs typeface="Courier New"/>
                <a:sym typeface="Courier New"/>
              </a:rPr>
              <a:t>  </a:t>
            </a:r>
            <a:endParaRPr/>
          </a:p>
          <a:p>
            <a:pPr marL="7937" marR="0" lvl="0" indent="7937" algn="l" rtl="0">
              <a:lnSpc>
                <a:spcPct val="100000"/>
              </a:lnSpc>
              <a:spcBef>
                <a:spcPts val="0"/>
              </a:spcBef>
              <a:spcAft>
                <a:spcPts val="0"/>
              </a:spcAft>
              <a:buClr>
                <a:schemeClr val="dk1"/>
              </a:buClr>
              <a:buSzPts val="1400"/>
              <a:buFont typeface="Courier New"/>
              <a:buNone/>
            </a:pPr>
            <a:r>
              <a:rPr lang="en-US" sz="1400" b="0" i="0" u="none">
                <a:solidFill>
                  <a:schemeClr val="dk1"/>
                </a:solidFill>
                <a:latin typeface="Courier New"/>
                <a:ea typeface="Courier New"/>
                <a:cs typeface="Courier New"/>
                <a:sym typeface="Courier New"/>
              </a:rPr>
              <a:t>    public Shirt get(){</a:t>
            </a:r>
            <a:endParaRPr/>
          </a:p>
          <a:p>
            <a:pPr marL="7937" marR="0" lvl="0" indent="7937" algn="l" rtl="0">
              <a:lnSpc>
                <a:spcPct val="100000"/>
              </a:lnSpc>
              <a:spcBef>
                <a:spcPts val="0"/>
              </a:spcBef>
              <a:spcAft>
                <a:spcPts val="0"/>
              </a:spcAft>
              <a:buClr>
                <a:schemeClr val="dk1"/>
              </a:buClr>
              <a:buSzPts val="1400"/>
              <a:buFont typeface="Courier New"/>
              <a:buNone/>
            </a:pPr>
            <a:r>
              <a:rPr lang="en-US" sz="1400" b="0" i="0" u="none">
                <a:solidFill>
                  <a:schemeClr val="dk1"/>
                </a:solidFill>
                <a:latin typeface="Courier New"/>
                <a:ea typeface="Courier New"/>
                <a:cs typeface="Courier New"/>
                <a:sym typeface="Courier New"/>
              </a:rPr>
              <a:t>        return this.shirt;</a:t>
            </a:r>
            <a:endParaRPr/>
          </a:p>
          <a:p>
            <a:pPr marL="7937" marR="0" lvl="0" indent="7937" algn="l" rtl="0">
              <a:lnSpc>
                <a:spcPct val="100000"/>
              </a:lnSpc>
              <a:spcBef>
                <a:spcPts val="0"/>
              </a:spcBef>
              <a:spcAft>
                <a:spcPts val="0"/>
              </a:spcAft>
              <a:buClr>
                <a:schemeClr val="dk1"/>
              </a:buClr>
              <a:buSzPts val="1400"/>
              <a:buFont typeface="Courier New"/>
              <a:buNone/>
            </a:pPr>
            <a:r>
              <a:rPr lang="en-US" sz="1400" b="0" i="0" u="none">
                <a:solidFill>
                  <a:schemeClr val="dk1"/>
                </a:solidFill>
                <a:latin typeface="Courier New"/>
                <a:ea typeface="Courier New"/>
                <a:cs typeface="Courier New"/>
                <a:sym typeface="Courier New"/>
              </a:rPr>
              <a:t>    }  </a:t>
            </a:r>
            <a:endParaRPr/>
          </a:p>
          <a:p>
            <a:pPr marL="7937" marR="0" lvl="0" indent="7937" algn="l" rtl="0">
              <a:lnSpc>
                <a:spcPct val="100000"/>
              </a:lnSpc>
              <a:spcBef>
                <a:spcPts val="0"/>
              </a:spcBef>
              <a:spcAft>
                <a:spcPts val="0"/>
              </a:spcAft>
              <a:buClr>
                <a:schemeClr val="dk1"/>
              </a:buClr>
              <a:buSzPts val="1400"/>
              <a:buFont typeface="Courier New"/>
              <a:buNone/>
            </a:pPr>
            <a:r>
              <a:rPr lang="en-US" sz="1400" b="0" i="0" u="none">
                <a:solidFill>
                  <a:schemeClr val="dk1"/>
                </a:solidFill>
                <a:latin typeface="Courier New"/>
                <a:ea typeface="Courier New"/>
                <a:cs typeface="Courier New"/>
                <a:sym typeface="Courier New"/>
              </a:rPr>
              <a:t>}</a:t>
            </a:r>
            <a:endParaRPr/>
          </a:p>
        </p:txBody>
      </p:sp>
      <p:sp>
        <p:nvSpPr>
          <p:cNvPr id="1814" name="Google Shape;1814;p190"/>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t>194</a:t>
            </a:fld>
            <a:endParaRPr/>
          </a:p>
        </p:txBody>
      </p:sp>
    </p:spTree>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Shape 1819"/>
        <p:cNvGrpSpPr/>
        <p:nvPr/>
      </p:nvGrpSpPr>
      <p:grpSpPr>
        <a:xfrm>
          <a:off x="0" y="0"/>
          <a:ext cx="0" cy="0"/>
          <a:chOff x="0" y="0"/>
          <a:chExt cx="0" cy="0"/>
        </a:xfrm>
      </p:grpSpPr>
      <p:sp>
        <p:nvSpPr>
          <p:cNvPr id="1820" name="Google Shape;1820;p191"/>
          <p:cNvSpPr txBox="1"/>
          <p:nvPr/>
        </p:nvSpPr>
        <p:spPr>
          <a:xfrm>
            <a:off x="614362" y="1447800"/>
            <a:ext cx="7920000" cy="4114800"/>
          </a:xfrm>
          <a:prstGeom prst="rect">
            <a:avLst/>
          </a:prstGeom>
          <a:solidFill>
            <a:srgbClr val="DDDDDD"/>
          </a:solid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1821" name="Google Shape;1821;p191"/>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Generic Cache Class</a:t>
            </a:r>
            <a:endParaRPr/>
          </a:p>
        </p:txBody>
      </p:sp>
      <p:sp>
        <p:nvSpPr>
          <p:cNvPr id="1822" name="Google Shape;1822;p191"/>
          <p:cNvSpPr txBox="1">
            <a:spLocks noGrp="1"/>
          </p:cNvSpPr>
          <p:nvPr>
            <p:ph type="body" idx="1"/>
          </p:nvPr>
        </p:nvSpPr>
        <p:spPr>
          <a:xfrm>
            <a:off x="609600" y="1447800"/>
            <a:ext cx="7918500" cy="3959100"/>
          </a:xfrm>
          <a:prstGeom prst="rect">
            <a:avLst/>
          </a:prstGeom>
          <a:noFill/>
          <a:ln>
            <a:noFill/>
          </a:ln>
        </p:spPr>
        <p:txBody>
          <a:bodyPr spcFirstLastPara="1" wrap="square" lIns="12700" tIns="12700" rIns="12700" bIns="12700" anchor="t" anchorCtr="0">
            <a:noAutofit/>
          </a:bodyPr>
          <a:lstStyle/>
          <a:p>
            <a:pPr marL="15875" marR="0" lvl="0" indent="-7937" algn="l" rtl="0">
              <a:lnSpc>
                <a:spcPct val="100000"/>
              </a:lnSpc>
              <a:spcBef>
                <a:spcPts val="0"/>
              </a:spcBef>
              <a:spcAft>
                <a:spcPts val="0"/>
              </a:spcAft>
              <a:buClr>
                <a:srgbClr val="000000"/>
              </a:buClr>
              <a:buSzPts val="200"/>
              <a:buFont typeface="Courier New"/>
              <a:buAutoNum type="arabicPlain"/>
            </a:pPr>
            <a:r>
              <a:rPr lang="en-US" sz="1800" b="0" i="0" u="none">
                <a:solidFill>
                  <a:schemeClr val="dk1"/>
                </a:solidFill>
                <a:latin typeface="Courier New"/>
                <a:ea typeface="Courier New"/>
                <a:cs typeface="Courier New"/>
                <a:sym typeface="Courier New"/>
              </a:rPr>
              <a:t> public class CacheAny &lt;T&gt;{</a:t>
            </a:r>
            <a:endParaRPr/>
          </a:p>
          <a:p>
            <a:pPr marL="15875" marR="0" lvl="0" indent="-7937" algn="l" rtl="0">
              <a:lnSpc>
                <a:spcPct val="100000"/>
              </a:lnSpc>
              <a:spcBef>
                <a:spcPts val="360"/>
              </a:spcBef>
              <a:spcAft>
                <a:spcPts val="0"/>
              </a:spcAft>
              <a:buClr>
                <a:srgbClr val="000000"/>
              </a:buClr>
              <a:buSzPts val="200"/>
              <a:buFont typeface="Courier New"/>
              <a:buAutoNum type="arabicPlain"/>
            </a:pPr>
            <a:r>
              <a:rPr lang="en-US" sz="1800" b="0" i="0" u="none">
                <a:solidFill>
                  <a:schemeClr val="dk1"/>
                </a:solidFill>
                <a:latin typeface="Courier New"/>
                <a:ea typeface="Courier New"/>
                <a:cs typeface="Courier New"/>
                <a:sym typeface="Courier New"/>
              </a:rPr>
              <a:t>      </a:t>
            </a:r>
            <a:endParaRPr/>
          </a:p>
          <a:p>
            <a:pPr marL="15875" marR="0" lvl="0" indent="-7937" algn="l" rtl="0">
              <a:lnSpc>
                <a:spcPct val="100000"/>
              </a:lnSpc>
              <a:spcBef>
                <a:spcPts val="360"/>
              </a:spcBef>
              <a:spcAft>
                <a:spcPts val="0"/>
              </a:spcAft>
              <a:buClr>
                <a:srgbClr val="000000"/>
              </a:buClr>
              <a:buSzPts val="200"/>
              <a:buFont typeface="Courier New"/>
              <a:buAutoNum type="arabicPlain"/>
            </a:pPr>
            <a:r>
              <a:rPr lang="en-US" sz="1800" b="0" i="0" u="none">
                <a:solidFill>
                  <a:schemeClr val="dk1"/>
                </a:solidFill>
                <a:latin typeface="Courier New"/>
                <a:ea typeface="Courier New"/>
                <a:cs typeface="Courier New"/>
                <a:sym typeface="Courier New"/>
              </a:rPr>
              <a:t>    private T t;</a:t>
            </a:r>
            <a:endParaRPr/>
          </a:p>
          <a:p>
            <a:pPr marL="15875" marR="0" lvl="0" indent="-7937" algn="l" rtl="0">
              <a:lnSpc>
                <a:spcPct val="100000"/>
              </a:lnSpc>
              <a:spcBef>
                <a:spcPts val="360"/>
              </a:spcBef>
              <a:spcAft>
                <a:spcPts val="0"/>
              </a:spcAft>
              <a:buClr>
                <a:srgbClr val="000000"/>
              </a:buClr>
              <a:buSzPts val="200"/>
              <a:buFont typeface="Courier New"/>
              <a:buAutoNum type="arabicPlain"/>
            </a:pPr>
            <a:r>
              <a:rPr lang="en-US" sz="1800" b="0" i="0" u="none">
                <a:solidFill>
                  <a:schemeClr val="dk1"/>
                </a:solidFill>
                <a:latin typeface="Courier New"/>
                <a:ea typeface="Courier New"/>
                <a:cs typeface="Courier New"/>
                <a:sym typeface="Courier New"/>
              </a:rPr>
              <a:t>  </a:t>
            </a:r>
            <a:endParaRPr/>
          </a:p>
          <a:p>
            <a:pPr marL="15875" marR="0" lvl="0" indent="-7937" algn="l" rtl="0">
              <a:lnSpc>
                <a:spcPct val="100000"/>
              </a:lnSpc>
              <a:spcBef>
                <a:spcPts val="360"/>
              </a:spcBef>
              <a:spcAft>
                <a:spcPts val="0"/>
              </a:spcAft>
              <a:buClr>
                <a:srgbClr val="000000"/>
              </a:buClr>
              <a:buSzPts val="200"/>
              <a:buFont typeface="Courier New"/>
              <a:buAutoNum type="arabicPlain"/>
            </a:pPr>
            <a:r>
              <a:rPr lang="en-US" sz="1800" b="0" i="0" u="none">
                <a:solidFill>
                  <a:schemeClr val="dk1"/>
                </a:solidFill>
                <a:latin typeface="Courier New"/>
                <a:ea typeface="Courier New"/>
                <a:cs typeface="Courier New"/>
                <a:sym typeface="Courier New"/>
              </a:rPr>
              <a:t>    public void add(T t){</a:t>
            </a:r>
            <a:endParaRPr/>
          </a:p>
          <a:p>
            <a:pPr marL="15875" marR="0" lvl="0" indent="-7937" algn="l" rtl="0">
              <a:lnSpc>
                <a:spcPct val="100000"/>
              </a:lnSpc>
              <a:spcBef>
                <a:spcPts val="360"/>
              </a:spcBef>
              <a:spcAft>
                <a:spcPts val="0"/>
              </a:spcAft>
              <a:buClr>
                <a:srgbClr val="000000"/>
              </a:buClr>
              <a:buSzPts val="200"/>
              <a:buFont typeface="Courier New"/>
              <a:buAutoNum type="arabicPlain"/>
            </a:pPr>
            <a:r>
              <a:rPr lang="en-US" sz="1800" b="0" i="0" u="none">
                <a:solidFill>
                  <a:schemeClr val="dk1"/>
                </a:solidFill>
                <a:latin typeface="Courier New"/>
                <a:ea typeface="Courier New"/>
                <a:cs typeface="Courier New"/>
                <a:sym typeface="Courier New"/>
              </a:rPr>
              <a:t>        this.t = t;</a:t>
            </a:r>
            <a:endParaRPr/>
          </a:p>
          <a:p>
            <a:pPr marL="15875" marR="0" lvl="0" indent="-7937" algn="l" rtl="0">
              <a:lnSpc>
                <a:spcPct val="100000"/>
              </a:lnSpc>
              <a:spcBef>
                <a:spcPts val="360"/>
              </a:spcBef>
              <a:spcAft>
                <a:spcPts val="0"/>
              </a:spcAft>
              <a:buClr>
                <a:srgbClr val="000000"/>
              </a:buClr>
              <a:buSzPts val="200"/>
              <a:buFont typeface="Courier New"/>
              <a:buAutoNum type="arabicPlain"/>
            </a:pPr>
            <a:r>
              <a:rPr lang="en-US" sz="1800" b="0" i="0" u="none">
                <a:solidFill>
                  <a:schemeClr val="dk1"/>
                </a:solidFill>
                <a:latin typeface="Courier New"/>
                <a:ea typeface="Courier New"/>
                <a:cs typeface="Courier New"/>
                <a:sym typeface="Courier New"/>
              </a:rPr>
              <a:t>    }</a:t>
            </a:r>
            <a:endParaRPr/>
          </a:p>
          <a:p>
            <a:pPr marL="15875" marR="0" lvl="0" indent="-7937" algn="l" rtl="0">
              <a:lnSpc>
                <a:spcPct val="100000"/>
              </a:lnSpc>
              <a:spcBef>
                <a:spcPts val="360"/>
              </a:spcBef>
              <a:spcAft>
                <a:spcPts val="0"/>
              </a:spcAft>
              <a:buClr>
                <a:srgbClr val="000000"/>
              </a:buClr>
              <a:buSzPts val="200"/>
              <a:buFont typeface="Courier New"/>
              <a:buAutoNum type="arabicPlain"/>
            </a:pPr>
            <a:r>
              <a:rPr lang="en-US" sz="1800" b="0" i="0" u="none">
                <a:solidFill>
                  <a:schemeClr val="dk1"/>
                </a:solidFill>
                <a:latin typeface="Courier New"/>
                <a:ea typeface="Courier New"/>
                <a:cs typeface="Courier New"/>
                <a:sym typeface="Courier New"/>
              </a:rPr>
              <a:t>  </a:t>
            </a:r>
            <a:endParaRPr/>
          </a:p>
          <a:p>
            <a:pPr marL="15875" marR="0" lvl="0" indent="-7937" algn="l" rtl="0">
              <a:lnSpc>
                <a:spcPct val="100000"/>
              </a:lnSpc>
              <a:spcBef>
                <a:spcPts val="360"/>
              </a:spcBef>
              <a:spcAft>
                <a:spcPts val="0"/>
              </a:spcAft>
              <a:buClr>
                <a:srgbClr val="000000"/>
              </a:buClr>
              <a:buSzPts val="200"/>
              <a:buFont typeface="Courier New"/>
              <a:buAutoNum type="arabicPlain"/>
            </a:pPr>
            <a:r>
              <a:rPr lang="en-US" sz="1800" b="0" i="0" u="none">
                <a:solidFill>
                  <a:schemeClr val="dk1"/>
                </a:solidFill>
                <a:latin typeface="Courier New"/>
                <a:ea typeface="Courier New"/>
                <a:cs typeface="Courier New"/>
                <a:sym typeface="Courier New"/>
              </a:rPr>
              <a:t>    public T get(){</a:t>
            </a:r>
            <a:endParaRPr/>
          </a:p>
          <a:p>
            <a:pPr marL="15875" marR="0" lvl="0" indent="-7937" algn="l" rtl="0">
              <a:lnSpc>
                <a:spcPct val="100000"/>
              </a:lnSpc>
              <a:spcBef>
                <a:spcPts val="360"/>
              </a:spcBef>
              <a:spcAft>
                <a:spcPts val="0"/>
              </a:spcAft>
              <a:buClr>
                <a:srgbClr val="000000"/>
              </a:buClr>
              <a:buSzPts val="200"/>
              <a:buFont typeface="Courier New"/>
              <a:buAutoNum type="arabicPlain"/>
            </a:pPr>
            <a:r>
              <a:rPr lang="en-US" sz="1800" b="0" i="0" u="none">
                <a:solidFill>
                  <a:schemeClr val="dk1"/>
                </a:solidFill>
                <a:latin typeface="Courier New"/>
                <a:ea typeface="Courier New"/>
                <a:cs typeface="Courier New"/>
                <a:sym typeface="Courier New"/>
              </a:rPr>
              <a:t>        return this.t;</a:t>
            </a:r>
            <a:endParaRPr/>
          </a:p>
          <a:p>
            <a:pPr marL="15875" marR="0" lvl="0" indent="-7937" algn="l" rtl="0">
              <a:lnSpc>
                <a:spcPct val="100000"/>
              </a:lnSpc>
              <a:spcBef>
                <a:spcPts val="360"/>
              </a:spcBef>
              <a:spcAft>
                <a:spcPts val="0"/>
              </a:spcAft>
              <a:buClr>
                <a:srgbClr val="000000"/>
              </a:buClr>
              <a:buSzPts val="200"/>
              <a:buFont typeface="Courier New"/>
              <a:buAutoNum type="arabicPlain"/>
            </a:pPr>
            <a:r>
              <a:rPr lang="en-US" sz="1800" b="0" i="0" u="none">
                <a:solidFill>
                  <a:schemeClr val="dk1"/>
                </a:solidFill>
                <a:latin typeface="Courier New"/>
                <a:ea typeface="Courier New"/>
                <a:cs typeface="Courier New"/>
                <a:sym typeface="Courier New"/>
              </a:rPr>
              <a:t>    }  </a:t>
            </a:r>
            <a:endParaRPr/>
          </a:p>
          <a:p>
            <a:pPr marL="15875" marR="0" lvl="0" indent="-7937" algn="l" rtl="0">
              <a:lnSpc>
                <a:spcPct val="100000"/>
              </a:lnSpc>
              <a:spcBef>
                <a:spcPts val="360"/>
              </a:spcBef>
              <a:spcAft>
                <a:spcPts val="0"/>
              </a:spcAft>
              <a:buClr>
                <a:srgbClr val="000000"/>
              </a:buClr>
              <a:buSzPts val="200"/>
              <a:buFont typeface="Courier New"/>
              <a:buAutoNum type="arabicPlain"/>
            </a:pPr>
            <a:r>
              <a:rPr lang="en-US" sz="1800" b="0" i="0" u="none">
                <a:solidFill>
                  <a:schemeClr val="dk1"/>
                </a:solidFill>
                <a:latin typeface="Courier New"/>
                <a:ea typeface="Courier New"/>
                <a:cs typeface="Courier New"/>
                <a:sym typeface="Courier New"/>
              </a:rPr>
              <a:t> }</a:t>
            </a:r>
            <a:endParaRPr/>
          </a:p>
        </p:txBody>
      </p:sp>
      <p:sp>
        <p:nvSpPr>
          <p:cNvPr id="1823" name="Google Shape;1823;p191"/>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195</a:t>
            </a:fld>
            <a:endParaRPr/>
          </a:p>
        </p:txBody>
      </p:sp>
    </p:spTree>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Shape 1828"/>
        <p:cNvGrpSpPr/>
        <p:nvPr/>
      </p:nvGrpSpPr>
      <p:grpSpPr>
        <a:xfrm>
          <a:off x="0" y="0"/>
          <a:ext cx="0" cy="0"/>
          <a:chOff x="0" y="0"/>
          <a:chExt cx="0" cy="0"/>
        </a:xfrm>
      </p:grpSpPr>
      <p:sp>
        <p:nvSpPr>
          <p:cNvPr id="1829" name="Google Shape;1829;p192"/>
          <p:cNvSpPr txBox="1"/>
          <p:nvPr/>
        </p:nvSpPr>
        <p:spPr>
          <a:xfrm>
            <a:off x="457200" y="2133600"/>
            <a:ext cx="8305800" cy="3733800"/>
          </a:xfrm>
          <a:prstGeom prst="rect">
            <a:avLst/>
          </a:prstGeom>
          <a:solidFill>
            <a:srgbClr val="DDDDDD"/>
          </a:solid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1830" name="Google Shape;1830;p192"/>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Generics in Action</a:t>
            </a:r>
            <a:endParaRPr/>
          </a:p>
        </p:txBody>
      </p:sp>
      <p:sp>
        <p:nvSpPr>
          <p:cNvPr id="1831" name="Google Shape;1831;p192"/>
          <p:cNvSpPr txBox="1">
            <a:spLocks noGrp="1"/>
          </p:cNvSpPr>
          <p:nvPr>
            <p:ph type="body" idx="1"/>
          </p:nvPr>
        </p:nvSpPr>
        <p:spPr>
          <a:xfrm>
            <a:off x="609600" y="1219200"/>
            <a:ext cx="7918500" cy="1751100"/>
          </a:xfrm>
          <a:prstGeom prst="rect">
            <a:avLst/>
          </a:prstGeom>
          <a:noFill/>
          <a:ln>
            <a:noFill/>
          </a:ln>
        </p:spPr>
        <p:txBody>
          <a:bodyPr spcFirstLastPara="1" wrap="square" lIns="12700" tIns="12700" rIns="12700" bIns="12700" anchor="t" anchorCtr="0">
            <a:noAutofit/>
          </a:bodyPr>
          <a:lstStyle/>
          <a:p>
            <a:pPr marL="0" marR="0" lvl="1" indent="0" algn="l" rtl="0">
              <a:lnSpc>
                <a:spcPct val="100000"/>
              </a:lnSpc>
              <a:spcBef>
                <a:spcPts val="0"/>
              </a:spcBef>
              <a:spcAft>
                <a:spcPts val="0"/>
              </a:spcAft>
              <a:buClr>
                <a:srgbClr val="FF0000"/>
              </a:buClr>
              <a:buSzPts val="2200"/>
              <a:buFont typeface="Arial"/>
              <a:buNone/>
            </a:pPr>
            <a:r>
              <a:rPr lang="en-US" sz="2200" b="0" i="0" u="none" strike="noStrike" cap="none">
                <a:solidFill>
                  <a:schemeClr val="dk1"/>
                </a:solidFill>
                <a:latin typeface="Arial"/>
                <a:ea typeface="Arial"/>
                <a:cs typeface="Arial"/>
                <a:sym typeface="Arial"/>
              </a:rPr>
              <a:t>Compare the type-restricted objects to their generic alternatives.</a:t>
            </a:r>
            <a:endParaRPr/>
          </a:p>
          <a:p>
            <a:pPr marL="7937" marR="0" lvl="0" indent="7937" algn="l" rtl="0">
              <a:lnSpc>
                <a:spcPct val="100000"/>
              </a:lnSpc>
              <a:spcBef>
                <a:spcPts val="320"/>
              </a:spcBef>
              <a:spcAft>
                <a:spcPts val="0"/>
              </a:spcAft>
              <a:buClr>
                <a:srgbClr val="000000"/>
              </a:buClr>
              <a:buSzPts val="1600"/>
              <a:buFont typeface="Arial"/>
              <a:buNone/>
            </a:pPr>
            <a:endParaRPr sz="1600" b="0" i="0" u="none">
              <a:solidFill>
                <a:schemeClr val="dk1"/>
              </a:solidFill>
              <a:latin typeface="Courier New"/>
              <a:ea typeface="Courier New"/>
              <a:cs typeface="Courier New"/>
              <a:sym typeface="Courier New"/>
            </a:endParaRPr>
          </a:p>
          <a:p>
            <a:pPr marL="15875" marR="0" lvl="0" indent="-7937" algn="l" rtl="0">
              <a:lnSpc>
                <a:spcPct val="100000"/>
              </a:lnSpc>
              <a:spcBef>
                <a:spcPts val="320"/>
              </a:spcBef>
              <a:spcAft>
                <a:spcPts val="0"/>
              </a:spcAft>
              <a:buClr>
                <a:srgbClr val="000000"/>
              </a:buClr>
              <a:buSzPts val="200"/>
              <a:buFont typeface="Courier New"/>
              <a:buAutoNum type="arabicPlain"/>
            </a:pPr>
            <a:r>
              <a:rPr lang="en-US" sz="1600" b="0" i="0" u="none">
                <a:solidFill>
                  <a:schemeClr val="dk1"/>
                </a:solidFill>
                <a:latin typeface="Courier New"/>
                <a:ea typeface="Courier New"/>
                <a:cs typeface="Courier New"/>
                <a:sym typeface="Courier New"/>
              </a:rPr>
              <a:t> public static void main(String args[]){</a:t>
            </a:r>
            <a:endParaRPr/>
          </a:p>
          <a:p>
            <a:pPr marL="15875" marR="0" lvl="0" indent="-7937" algn="l" rtl="0">
              <a:lnSpc>
                <a:spcPct val="100000"/>
              </a:lnSpc>
              <a:spcBef>
                <a:spcPts val="320"/>
              </a:spcBef>
              <a:spcAft>
                <a:spcPts val="0"/>
              </a:spcAft>
              <a:buClr>
                <a:srgbClr val="000000"/>
              </a:buClr>
              <a:buSzPts val="200"/>
              <a:buFont typeface="Courier New"/>
              <a:buAutoNum type="arabicPlain"/>
            </a:pPr>
            <a:r>
              <a:rPr lang="en-US" sz="1600" b="0" i="0" u="none">
                <a:solidFill>
                  <a:schemeClr val="dk1"/>
                </a:solidFill>
                <a:latin typeface="Courier New"/>
                <a:ea typeface="Courier New"/>
                <a:cs typeface="Courier New"/>
                <a:sym typeface="Courier New"/>
              </a:rPr>
              <a:t>    CacheString myMessage = new CacheString(); // Type</a:t>
            </a:r>
            <a:endParaRPr/>
          </a:p>
          <a:p>
            <a:pPr marL="15875" marR="0" lvl="0" indent="-7937" algn="l" rtl="0">
              <a:lnSpc>
                <a:spcPct val="100000"/>
              </a:lnSpc>
              <a:spcBef>
                <a:spcPts val="320"/>
              </a:spcBef>
              <a:spcAft>
                <a:spcPts val="0"/>
              </a:spcAft>
              <a:buClr>
                <a:srgbClr val="000000"/>
              </a:buClr>
              <a:buSzPts val="200"/>
              <a:buFont typeface="Courier New"/>
              <a:buAutoNum type="arabicPlain"/>
            </a:pPr>
            <a:r>
              <a:rPr lang="en-US" sz="1600" b="0" i="0" u="none">
                <a:solidFill>
                  <a:schemeClr val="dk1"/>
                </a:solidFill>
                <a:latin typeface="Courier New"/>
                <a:ea typeface="Courier New"/>
                <a:cs typeface="Courier New"/>
                <a:sym typeface="Courier New"/>
              </a:rPr>
              <a:t>    CacheShirt myShirt = new CacheShirt();     // Type</a:t>
            </a:r>
            <a:endParaRPr/>
          </a:p>
          <a:p>
            <a:pPr marL="15875" marR="0" lvl="0" indent="-7937" algn="l" rtl="0">
              <a:lnSpc>
                <a:spcPct val="100000"/>
              </a:lnSpc>
              <a:spcBef>
                <a:spcPts val="320"/>
              </a:spcBef>
              <a:spcAft>
                <a:spcPts val="0"/>
              </a:spcAft>
              <a:buClr>
                <a:srgbClr val="000000"/>
              </a:buClr>
              <a:buSzPts val="200"/>
              <a:buFont typeface="Courier New"/>
              <a:buAutoNum type="arabicPlain"/>
            </a:pPr>
            <a:r>
              <a:rPr lang="en-US" sz="1600" b="0" i="0" u="none">
                <a:solidFill>
                  <a:schemeClr val="dk1"/>
                </a:solidFill>
                <a:latin typeface="Courier New"/>
                <a:ea typeface="Courier New"/>
                <a:cs typeface="Courier New"/>
                <a:sym typeface="Courier New"/>
              </a:rPr>
              <a:t> </a:t>
            </a:r>
            <a:endParaRPr/>
          </a:p>
          <a:p>
            <a:pPr marL="15875" marR="0" lvl="0" indent="-7937" algn="l" rtl="0">
              <a:lnSpc>
                <a:spcPct val="100000"/>
              </a:lnSpc>
              <a:spcBef>
                <a:spcPts val="320"/>
              </a:spcBef>
              <a:spcAft>
                <a:spcPts val="0"/>
              </a:spcAft>
              <a:buClr>
                <a:srgbClr val="000000"/>
              </a:buClr>
              <a:buSzPts val="200"/>
              <a:buFont typeface="Courier New"/>
              <a:buAutoNum type="arabicPlain"/>
            </a:pPr>
            <a:r>
              <a:rPr lang="en-US" sz="1600" b="0" i="0" u="none">
                <a:solidFill>
                  <a:schemeClr val="dk1"/>
                </a:solidFill>
                <a:latin typeface="Courier New"/>
                <a:ea typeface="Courier New"/>
                <a:cs typeface="Courier New"/>
                <a:sym typeface="Courier New"/>
              </a:rPr>
              <a:t>    //Generics</a:t>
            </a:r>
            <a:endParaRPr/>
          </a:p>
          <a:p>
            <a:pPr marL="15875" marR="0" lvl="0" indent="-7937" algn="l" rtl="0">
              <a:lnSpc>
                <a:spcPct val="100000"/>
              </a:lnSpc>
              <a:spcBef>
                <a:spcPts val="320"/>
              </a:spcBef>
              <a:spcAft>
                <a:spcPts val="0"/>
              </a:spcAft>
              <a:buClr>
                <a:srgbClr val="000000"/>
              </a:buClr>
              <a:buSzPts val="200"/>
              <a:buFont typeface="Courier New"/>
              <a:buAutoNum type="arabicPlain"/>
            </a:pPr>
            <a:r>
              <a:rPr lang="en-US" sz="1600" b="0" i="0" u="none">
                <a:solidFill>
                  <a:schemeClr val="dk1"/>
                </a:solidFill>
                <a:latin typeface="Courier New"/>
                <a:ea typeface="Courier New"/>
                <a:cs typeface="Courier New"/>
                <a:sym typeface="Courier New"/>
              </a:rPr>
              <a:t>    CacheAny&lt;String&gt; myGenericMessage = new CacheAny&lt;String&gt;(); </a:t>
            </a:r>
            <a:endParaRPr/>
          </a:p>
          <a:p>
            <a:pPr marL="15875" marR="0" lvl="0" indent="-7937" algn="l" rtl="0">
              <a:lnSpc>
                <a:spcPct val="100000"/>
              </a:lnSpc>
              <a:spcBef>
                <a:spcPts val="320"/>
              </a:spcBef>
              <a:spcAft>
                <a:spcPts val="0"/>
              </a:spcAft>
              <a:buClr>
                <a:srgbClr val="000000"/>
              </a:buClr>
              <a:buSzPts val="200"/>
              <a:buFont typeface="Courier New"/>
              <a:buAutoNum type="arabicPlain"/>
            </a:pPr>
            <a:r>
              <a:rPr lang="en-US" sz="1600" b="0" i="0" u="none">
                <a:solidFill>
                  <a:schemeClr val="dk1"/>
                </a:solidFill>
                <a:latin typeface="Courier New"/>
                <a:ea typeface="Courier New"/>
                <a:cs typeface="Courier New"/>
                <a:sym typeface="Courier New"/>
              </a:rPr>
              <a:t>    CacheAny&lt;Shirt&gt; myGenericShirt = new CacheAny&lt;Shirt&gt;(); </a:t>
            </a:r>
            <a:endParaRPr/>
          </a:p>
          <a:p>
            <a:pPr marL="15875" marR="0" lvl="0" indent="-7937" algn="l" rtl="0">
              <a:lnSpc>
                <a:spcPct val="100000"/>
              </a:lnSpc>
              <a:spcBef>
                <a:spcPts val="320"/>
              </a:spcBef>
              <a:spcAft>
                <a:spcPts val="0"/>
              </a:spcAft>
              <a:buClr>
                <a:srgbClr val="000000"/>
              </a:buClr>
              <a:buSzPts val="200"/>
              <a:buFont typeface="Courier New"/>
              <a:buAutoNum type="arabicPlain"/>
            </a:pPr>
            <a:r>
              <a:rPr lang="en-US" sz="1600" b="0" i="0" u="none">
                <a:solidFill>
                  <a:schemeClr val="dk1"/>
                </a:solidFill>
                <a:latin typeface="Courier New"/>
                <a:ea typeface="Courier New"/>
                <a:cs typeface="Courier New"/>
                <a:sym typeface="Courier New"/>
              </a:rPr>
              <a:t> </a:t>
            </a:r>
            <a:endParaRPr/>
          </a:p>
          <a:p>
            <a:pPr marL="15875" marR="0" lvl="0" indent="-7937" algn="l" rtl="0">
              <a:lnSpc>
                <a:spcPct val="100000"/>
              </a:lnSpc>
              <a:spcBef>
                <a:spcPts val="320"/>
              </a:spcBef>
              <a:spcAft>
                <a:spcPts val="0"/>
              </a:spcAft>
              <a:buClr>
                <a:srgbClr val="000000"/>
              </a:buClr>
              <a:buSzPts val="200"/>
              <a:buFont typeface="Courier New"/>
              <a:buAutoNum type="arabicPlain"/>
            </a:pPr>
            <a:r>
              <a:rPr lang="en-US" sz="1600" b="0" i="0" u="none">
                <a:solidFill>
                  <a:schemeClr val="dk1"/>
                </a:solidFill>
                <a:latin typeface="Courier New"/>
                <a:ea typeface="Courier New"/>
                <a:cs typeface="Courier New"/>
                <a:sym typeface="Courier New"/>
              </a:rPr>
              <a:t>    myMessage.add("Save this for me"); // Type</a:t>
            </a:r>
            <a:endParaRPr/>
          </a:p>
          <a:p>
            <a:pPr marL="15875" marR="0" lvl="0" indent="-7937" algn="l" rtl="0">
              <a:lnSpc>
                <a:spcPct val="100000"/>
              </a:lnSpc>
              <a:spcBef>
                <a:spcPts val="320"/>
              </a:spcBef>
              <a:spcAft>
                <a:spcPts val="0"/>
              </a:spcAft>
              <a:buClr>
                <a:srgbClr val="000000"/>
              </a:buClr>
              <a:buSzPts val="200"/>
              <a:buFont typeface="Courier New"/>
              <a:buAutoNum type="arabicPlain"/>
            </a:pPr>
            <a:r>
              <a:rPr lang="en-US" sz="1600" b="0" i="0" u="none">
                <a:solidFill>
                  <a:schemeClr val="dk1"/>
                </a:solidFill>
                <a:latin typeface="Courier New"/>
                <a:ea typeface="Courier New"/>
                <a:cs typeface="Courier New"/>
                <a:sym typeface="Courier New"/>
              </a:rPr>
              <a:t>    myGenericMessage.add("Save this for me"); // Generic       </a:t>
            </a:r>
            <a:endParaRPr/>
          </a:p>
          <a:p>
            <a:pPr marL="15875" marR="0" lvl="0" indent="-7937" algn="l" rtl="0">
              <a:lnSpc>
                <a:spcPct val="100000"/>
              </a:lnSpc>
              <a:spcBef>
                <a:spcPts val="320"/>
              </a:spcBef>
              <a:spcAft>
                <a:spcPts val="0"/>
              </a:spcAft>
              <a:buClr>
                <a:srgbClr val="000000"/>
              </a:buClr>
              <a:buSzPts val="200"/>
              <a:buFont typeface="Courier New"/>
              <a:buAutoNum type="arabicPlain"/>
            </a:pPr>
            <a:r>
              <a:rPr lang="en-US" sz="1600" b="0" i="0" u="none">
                <a:solidFill>
                  <a:schemeClr val="dk1"/>
                </a:solidFill>
                <a:latin typeface="Courier New"/>
                <a:ea typeface="Courier New"/>
                <a:cs typeface="Courier New"/>
                <a:sym typeface="Courier New"/>
              </a:rPr>
              <a:t>                </a:t>
            </a:r>
            <a:endParaRPr/>
          </a:p>
          <a:p>
            <a:pPr marL="15875" marR="0" lvl="0" indent="-7937" algn="l" rtl="0">
              <a:lnSpc>
                <a:spcPct val="100000"/>
              </a:lnSpc>
              <a:spcBef>
                <a:spcPts val="320"/>
              </a:spcBef>
              <a:spcAft>
                <a:spcPts val="0"/>
              </a:spcAft>
              <a:buClr>
                <a:srgbClr val="000000"/>
              </a:buClr>
              <a:buSzPts val="200"/>
              <a:buFont typeface="Courier New"/>
              <a:buAutoNum type="arabicPlain"/>
            </a:pPr>
            <a:r>
              <a:rPr lang="en-US" sz="1600" b="0" i="0" u="none">
                <a:solidFill>
                  <a:schemeClr val="dk1"/>
                </a:solidFill>
                <a:latin typeface="Courier New"/>
                <a:ea typeface="Courier New"/>
                <a:cs typeface="Courier New"/>
                <a:sym typeface="Courier New"/>
              </a:rPr>
              <a:t> }</a:t>
            </a:r>
            <a:endParaRPr/>
          </a:p>
        </p:txBody>
      </p:sp>
      <p:sp>
        <p:nvSpPr>
          <p:cNvPr id="1832" name="Google Shape;1832;p192"/>
          <p:cNvSpPr txBox="1"/>
          <p:nvPr/>
        </p:nvSpPr>
        <p:spPr>
          <a:xfrm>
            <a:off x="1066800" y="3657600"/>
            <a:ext cx="7391400" cy="609600"/>
          </a:xfrm>
          <a:prstGeom prst="rect">
            <a:avLst/>
          </a:prstGeom>
          <a:noFill/>
          <a:ln w="28575"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1833" name="Google Shape;1833;p192"/>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196</a:t>
            </a:fld>
            <a:endParaRPr/>
          </a:p>
        </p:txBody>
      </p:sp>
    </p:spTree>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Shape 1838"/>
        <p:cNvGrpSpPr/>
        <p:nvPr/>
      </p:nvGrpSpPr>
      <p:grpSpPr>
        <a:xfrm>
          <a:off x="0" y="0"/>
          <a:ext cx="0" cy="0"/>
          <a:chOff x="0" y="0"/>
          <a:chExt cx="0" cy="0"/>
        </a:xfrm>
      </p:grpSpPr>
      <p:sp>
        <p:nvSpPr>
          <p:cNvPr id="1839" name="Google Shape;1839;p193"/>
          <p:cNvSpPr txBox="1"/>
          <p:nvPr/>
        </p:nvSpPr>
        <p:spPr>
          <a:xfrm>
            <a:off x="611187" y="4267200"/>
            <a:ext cx="7923300" cy="1066800"/>
          </a:xfrm>
          <a:prstGeom prst="rect">
            <a:avLst/>
          </a:prstGeom>
          <a:solidFill>
            <a:srgbClr val="DDDDDD"/>
          </a:solid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1840" name="Google Shape;1840;p193"/>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Generics with Type Inference Diamond</a:t>
            </a:r>
            <a:endParaRPr/>
          </a:p>
        </p:txBody>
      </p:sp>
      <p:sp>
        <p:nvSpPr>
          <p:cNvPr id="1841" name="Google Shape;1841;p193"/>
          <p:cNvSpPr txBox="1">
            <a:spLocks noGrp="1"/>
          </p:cNvSpPr>
          <p:nvPr>
            <p:ph type="body" idx="1"/>
          </p:nvPr>
        </p:nvSpPr>
        <p:spPr>
          <a:xfrm>
            <a:off x="609600" y="1447800"/>
            <a:ext cx="7918500" cy="2519400"/>
          </a:xfrm>
          <a:prstGeom prst="rect">
            <a:avLst/>
          </a:prstGeom>
          <a:noFill/>
          <a:ln>
            <a:noFill/>
          </a:ln>
        </p:spPr>
        <p:txBody>
          <a:bodyPr spcFirstLastPara="1" wrap="square" lIns="12700" tIns="12700" rIns="12700" bIns="12700" anchor="t" anchorCtr="0">
            <a:noAutofit/>
          </a:bodyPr>
          <a:lstStyle/>
          <a:p>
            <a:pPr marL="574675" marR="0" lvl="1" indent="-460375" algn="l" rtl="0">
              <a:lnSpc>
                <a:spcPct val="100000"/>
              </a:lnSpc>
              <a:spcBef>
                <a:spcPts val="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Syntax:</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There is no need to repeat types on the right side of the statement.</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Angle brackets indicate that type parameters are mirrored.</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Simplifies generic declarations</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Saves typing</a:t>
            </a:r>
            <a:endParaRPr/>
          </a:p>
          <a:p>
            <a:pPr marL="7937" marR="0" lvl="0" indent="7938" algn="l" rtl="0">
              <a:spcBef>
                <a:spcPts val="440"/>
              </a:spcBef>
              <a:spcAft>
                <a:spcPts val="0"/>
              </a:spcAft>
              <a:buNone/>
            </a:pPr>
            <a:endParaRPr sz="2200" b="0" i="0" u="none" strike="noStrike" cap="none">
              <a:solidFill>
                <a:schemeClr val="dk1"/>
              </a:solidFill>
              <a:latin typeface="Arial"/>
              <a:ea typeface="Arial"/>
              <a:cs typeface="Arial"/>
              <a:sym typeface="Arial"/>
            </a:endParaRPr>
          </a:p>
        </p:txBody>
      </p:sp>
      <p:sp>
        <p:nvSpPr>
          <p:cNvPr id="1842" name="Google Shape;1842;p193"/>
          <p:cNvSpPr txBox="1"/>
          <p:nvPr/>
        </p:nvSpPr>
        <p:spPr>
          <a:xfrm>
            <a:off x="4192587" y="4613275"/>
            <a:ext cx="2133600" cy="228600"/>
          </a:xfrm>
          <a:prstGeom prst="rect">
            <a:avLst/>
          </a:prstGeom>
          <a:noFill/>
          <a:ln w="28575"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1843" name="Google Shape;1843;p193"/>
          <p:cNvSpPr txBox="1"/>
          <p:nvPr/>
        </p:nvSpPr>
        <p:spPr>
          <a:xfrm>
            <a:off x="687387" y="4343400"/>
            <a:ext cx="8001000" cy="8619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chemeClr val="dk1"/>
              </a:buClr>
              <a:buSzPts val="1600"/>
              <a:buFont typeface="Courier New"/>
              <a:buNone/>
            </a:pPr>
            <a:r>
              <a:rPr lang="en-US" sz="1600" b="0" i="0" u="none">
                <a:solidFill>
                  <a:schemeClr val="dk1"/>
                </a:solidFill>
                <a:latin typeface="Courier New"/>
                <a:ea typeface="Courier New"/>
                <a:cs typeface="Courier New"/>
                <a:sym typeface="Courier New"/>
              </a:rPr>
              <a:t>//Generics</a:t>
            </a:r>
            <a:endParaRPr/>
          </a:p>
          <a:p>
            <a:pPr marL="7937" marR="0" lvl="0" indent="7937" algn="l" rtl="0">
              <a:lnSpc>
                <a:spcPct val="100000"/>
              </a:lnSpc>
              <a:spcBef>
                <a:spcPts val="0"/>
              </a:spcBef>
              <a:spcAft>
                <a:spcPts val="0"/>
              </a:spcAft>
              <a:buClr>
                <a:schemeClr val="dk1"/>
              </a:buClr>
              <a:buSzPts val="1600"/>
              <a:buFont typeface="Courier New"/>
              <a:buNone/>
            </a:pPr>
            <a:r>
              <a:rPr lang="en-US" sz="1600" b="0" i="0" u="none">
                <a:solidFill>
                  <a:schemeClr val="dk1"/>
                </a:solidFill>
                <a:latin typeface="Courier New"/>
                <a:ea typeface="Courier New"/>
                <a:cs typeface="Courier New"/>
                <a:sym typeface="Courier New"/>
              </a:rPr>
              <a:t>CacheAny&lt;String&gt; myMessage = new CacheAny&lt;&gt;(); </a:t>
            </a:r>
            <a:endParaRPr/>
          </a:p>
          <a:p>
            <a:pPr marL="7937" marR="0" lvl="0" indent="7937" algn="l" rtl="0">
              <a:lnSpc>
                <a:spcPct val="100000"/>
              </a:lnSpc>
              <a:spcBef>
                <a:spcPts val="0"/>
              </a:spcBef>
              <a:spcAft>
                <a:spcPts val="0"/>
              </a:spcAft>
              <a:buClr>
                <a:schemeClr val="dk1"/>
              </a:buClr>
              <a:buSzPts val="1600"/>
              <a:buFont typeface="Courier New"/>
              <a:buNone/>
            </a:pPr>
            <a:r>
              <a:rPr lang="en-US" sz="1600" b="0" i="0" u="none">
                <a:solidFill>
                  <a:schemeClr val="dk1"/>
                </a:solidFill>
                <a:latin typeface="Courier New"/>
                <a:ea typeface="Courier New"/>
                <a:cs typeface="Courier New"/>
                <a:sym typeface="Courier New"/>
              </a:rPr>
              <a:t>}</a:t>
            </a:r>
            <a:endParaRPr/>
          </a:p>
        </p:txBody>
      </p:sp>
      <p:sp>
        <p:nvSpPr>
          <p:cNvPr id="1844" name="Google Shape;1844;p193"/>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197</a:t>
            </a:fld>
            <a:endParaRPr/>
          </a:p>
        </p:txBody>
      </p:sp>
    </p:spTree>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Shape 1849"/>
        <p:cNvGrpSpPr/>
        <p:nvPr/>
      </p:nvGrpSpPr>
      <p:grpSpPr>
        <a:xfrm>
          <a:off x="0" y="0"/>
          <a:ext cx="0" cy="0"/>
          <a:chOff x="0" y="0"/>
          <a:chExt cx="0" cy="0"/>
        </a:xfrm>
      </p:grpSpPr>
      <p:pic>
        <p:nvPicPr>
          <p:cNvPr id="1850" name="Google Shape;1850;p194" descr="Duke-New-Series13_1.gif"/>
          <p:cNvPicPr preferRelativeResize="0"/>
          <p:nvPr/>
        </p:nvPicPr>
        <p:blipFill rotWithShape="1">
          <a:blip r:embed="rId3">
            <a:alphaModFix/>
          </a:blip>
          <a:srcRect/>
          <a:stretch/>
        </p:blipFill>
        <p:spPr>
          <a:xfrm>
            <a:off x="4718050" y="3810000"/>
            <a:ext cx="3968750" cy="2425700"/>
          </a:xfrm>
          <a:prstGeom prst="rect">
            <a:avLst/>
          </a:prstGeom>
          <a:noFill/>
          <a:ln>
            <a:noFill/>
          </a:ln>
        </p:spPr>
      </p:pic>
      <p:sp>
        <p:nvSpPr>
          <p:cNvPr id="1851" name="Google Shape;1851;p194"/>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Collections</a:t>
            </a:r>
            <a:endParaRPr/>
          </a:p>
        </p:txBody>
      </p:sp>
      <p:sp>
        <p:nvSpPr>
          <p:cNvPr id="1852" name="Google Shape;1852;p194"/>
          <p:cNvSpPr txBox="1">
            <a:spLocks noGrp="1"/>
          </p:cNvSpPr>
          <p:nvPr>
            <p:ph type="body" idx="1"/>
          </p:nvPr>
        </p:nvSpPr>
        <p:spPr>
          <a:xfrm>
            <a:off x="609600" y="1447800"/>
            <a:ext cx="7918500" cy="3706800"/>
          </a:xfrm>
          <a:prstGeom prst="rect">
            <a:avLst/>
          </a:prstGeom>
          <a:noFill/>
          <a:ln>
            <a:noFill/>
          </a:ln>
        </p:spPr>
        <p:txBody>
          <a:bodyPr spcFirstLastPara="1" wrap="square" lIns="12700" tIns="12700" rIns="12700" bIns="12700" anchor="t" anchorCtr="0">
            <a:noAutofit/>
          </a:bodyPr>
          <a:lstStyle/>
          <a:p>
            <a:pPr marL="574675" marR="0" lvl="1" indent="-460375" algn="l" rtl="0">
              <a:lnSpc>
                <a:spcPct val="100000"/>
              </a:lnSpc>
              <a:spcBef>
                <a:spcPts val="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A collection is a single object designed to manage a group of objects.</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Objects in a collection are called </a:t>
            </a:r>
            <a:r>
              <a:rPr lang="en-US" sz="2000" b="0" i="1" u="none" strike="noStrike" cap="none">
                <a:solidFill>
                  <a:schemeClr val="dk1"/>
                </a:solidFill>
                <a:latin typeface="Arial"/>
                <a:ea typeface="Arial"/>
                <a:cs typeface="Arial"/>
                <a:sym typeface="Arial"/>
              </a:rPr>
              <a:t>elements.</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1" u="none" strike="noStrike" cap="none">
                <a:solidFill>
                  <a:schemeClr val="dk1"/>
                </a:solidFill>
                <a:latin typeface="Arial"/>
                <a:ea typeface="Arial"/>
                <a:cs typeface="Arial"/>
                <a:sym typeface="Arial"/>
              </a:rPr>
              <a:t>Primitives are not allowed in a collection.</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Various collection types implement many common data structures:</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Stack, queue, dynamic array, hash</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The Collections API relies heavily</a:t>
            </a:r>
            <a:br>
              <a:rPr lang="en-US" sz="2200" b="0" i="0" u="none" strike="noStrike" cap="none">
                <a:solidFill>
                  <a:schemeClr val="dk1"/>
                </a:solidFill>
                <a:latin typeface="Arial"/>
                <a:ea typeface="Arial"/>
                <a:cs typeface="Arial"/>
                <a:sym typeface="Arial"/>
              </a:rPr>
            </a:br>
            <a:r>
              <a:rPr lang="en-US" sz="2200" b="0" i="0" u="none" strike="noStrike" cap="none">
                <a:solidFill>
                  <a:schemeClr val="dk1"/>
                </a:solidFill>
                <a:latin typeface="Arial"/>
                <a:ea typeface="Arial"/>
                <a:cs typeface="Arial"/>
                <a:sym typeface="Arial"/>
              </a:rPr>
              <a:t>on generics for its implementation.</a:t>
            </a:r>
            <a:endParaRPr/>
          </a:p>
          <a:p>
            <a:pPr marL="7937" marR="0" lvl="0" indent="7938" algn="l" rtl="0">
              <a:spcBef>
                <a:spcPts val="440"/>
              </a:spcBef>
              <a:spcAft>
                <a:spcPts val="0"/>
              </a:spcAft>
              <a:buNone/>
            </a:pPr>
            <a:endParaRPr sz="2200" b="0" i="0" u="none" strike="noStrike" cap="none">
              <a:solidFill>
                <a:schemeClr val="dk1"/>
              </a:solidFill>
              <a:latin typeface="Arial"/>
              <a:ea typeface="Arial"/>
              <a:cs typeface="Arial"/>
              <a:sym typeface="Arial"/>
            </a:endParaRPr>
          </a:p>
        </p:txBody>
      </p:sp>
      <p:sp>
        <p:nvSpPr>
          <p:cNvPr id="1853" name="Google Shape;1853;p194"/>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198</a:t>
            </a:fld>
            <a:endParaRPr/>
          </a:p>
        </p:txBody>
      </p:sp>
    </p:spTree>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Shape 1858"/>
        <p:cNvGrpSpPr/>
        <p:nvPr/>
      </p:nvGrpSpPr>
      <p:grpSpPr>
        <a:xfrm>
          <a:off x="0" y="0"/>
          <a:ext cx="0" cy="0"/>
          <a:chOff x="0" y="0"/>
          <a:chExt cx="0" cy="0"/>
        </a:xfrm>
      </p:grpSpPr>
      <p:sp>
        <p:nvSpPr>
          <p:cNvPr id="1859" name="Google Shape;1859;p195"/>
          <p:cNvSpPr txBox="1">
            <a:spLocks noGrp="1"/>
          </p:cNvSpPr>
          <p:nvPr>
            <p:ph type="title"/>
          </p:nvPr>
        </p:nvSpPr>
        <p:spPr>
          <a:xfrm>
            <a:off x="609600" y="439737"/>
            <a:ext cx="7918500" cy="6270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Collection Types</a:t>
            </a:r>
            <a:endParaRPr/>
          </a:p>
        </p:txBody>
      </p:sp>
      <p:sp>
        <p:nvSpPr>
          <p:cNvPr id="1860" name="Google Shape;1860;p195"/>
          <p:cNvSpPr txBox="1"/>
          <p:nvPr/>
        </p:nvSpPr>
        <p:spPr>
          <a:xfrm>
            <a:off x="3200400" y="1676400"/>
            <a:ext cx="1676400" cy="685800"/>
          </a:xfrm>
          <a:prstGeom prst="rect">
            <a:avLst/>
          </a:prstGeom>
          <a:solidFill>
            <a:srgbClr val="D9D9D9"/>
          </a:solid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accent2"/>
              </a:buClr>
              <a:buSzPts val="1800"/>
              <a:buFont typeface="Arial"/>
              <a:buNone/>
            </a:pPr>
            <a:r>
              <a:rPr lang="en-US" sz="1800" b="0" i="0" u="none">
                <a:solidFill>
                  <a:schemeClr val="accent2"/>
                </a:solidFill>
                <a:latin typeface="Arial"/>
                <a:ea typeface="Arial"/>
                <a:cs typeface="Arial"/>
                <a:sym typeface="Arial"/>
              </a:rPr>
              <a:t>&lt;Interface&gt;</a:t>
            </a:r>
            <a:endParaRPr/>
          </a:p>
          <a:p>
            <a:pPr marL="0" marR="0" lvl="0" indent="0" algn="ctr" rtl="0">
              <a:lnSpc>
                <a:spcPct val="100000"/>
              </a:lnSpc>
              <a:spcBef>
                <a:spcPts val="360"/>
              </a:spcBef>
              <a:spcAft>
                <a:spcPts val="0"/>
              </a:spcAft>
              <a:buClr>
                <a:schemeClr val="dk1"/>
              </a:buClr>
              <a:buSzPts val="1800"/>
              <a:buFont typeface="Courier New"/>
              <a:buNone/>
            </a:pPr>
            <a:r>
              <a:rPr lang="en-US" sz="1800" b="0" i="0" u="none">
                <a:solidFill>
                  <a:schemeClr val="dk1"/>
                </a:solidFill>
                <a:latin typeface="Courier New"/>
                <a:ea typeface="Courier New"/>
                <a:cs typeface="Courier New"/>
                <a:sym typeface="Courier New"/>
              </a:rPr>
              <a:t>Collection</a:t>
            </a:r>
            <a:endParaRPr/>
          </a:p>
        </p:txBody>
      </p:sp>
      <p:sp>
        <p:nvSpPr>
          <p:cNvPr id="1861" name="Google Shape;1861;p195"/>
          <p:cNvSpPr txBox="1"/>
          <p:nvPr/>
        </p:nvSpPr>
        <p:spPr>
          <a:xfrm>
            <a:off x="1371600" y="2743200"/>
            <a:ext cx="1676400" cy="685800"/>
          </a:xfrm>
          <a:prstGeom prst="rect">
            <a:avLst/>
          </a:prstGeom>
          <a:solidFill>
            <a:srgbClr val="D9D9D9"/>
          </a:solid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accent2"/>
              </a:buClr>
              <a:buSzPts val="1800"/>
              <a:buFont typeface="Arial"/>
              <a:buNone/>
            </a:pPr>
            <a:r>
              <a:rPr lang="en-US" sz="1800" b="0" i="0" u="none">
                <a:solidFill>
                  <a:schemeClr val="accent2"/>
                </a:solidFill>
                <a:latin typeface="Arial"/>
                <a:ea typeface="Arial"/>
                <a:cs typeface="Arial"/>
                <a:sym typeface="Arial"/>
              </a:rPr>
              <a:t>&lt;Interface&gt;</a:t>
            </a:r>
            <a:endParaRPr/>
          </a:p>
          <a:p>
            <a:pPr marL="0" marR="0" lvl="0" indent="0" algn="ctr" rtl="0">
              <a:lnSpc>
                <a:spcPct val="100000"/>
              </a:lnSpc>
              <a:spcBef>
                <a:spcPts val="360"/>
              </a:spcBef>
              <a:spcAft>
                <a:spcPts val="0"/>
              </a:spcAft>
              <a:buClr>
                <a:schemeClr val="dk1"/>
              </a:buClr>
              <a:buSzPts val="1800"/>
              <a:buFont typeface="Courier New"/>
              <a:buNone/>
            </a:pPr>
            <a:r>
              <a:rPr lang="en-US" sz="1800" b="0" i="0" u="none">
                <a:solidFill>
                  <a:schemeClr val="dk1"/>
                </a:solidFill>
                <a:latin typeface="Courier New"/>
                <a:ea typeface="Courier New"/>
                <a:cs typeface="Courier New"/>
                <a:sym typeface="Courier New"/>
              </a:rPr>
              <a:t>Set</a:t>
            </a:r>
            <a:endParaRPr/>
          </a:p>
        </p:txBody>
      </p:sp>
      <p:sp>
        <p:nvSpPr>
          <p:cNvPr id="1862" name="Google Shape;1862;p195"/>
          <p:cNvSpPr txBox="1"/>
          <p:nvPr/>
        </p:nvSpPr>
        <p:spPr>
          <a:xfrm>
            <a:off x="4953000" y="2743200"/>
            <a:ext cx="1676400" cy="685800"/>
          </a:xfrm>
          <a:prstGeom prst="rect">
            <a:avLst/>
          </a:prstGeom>
          <a:solidFill>
            <a:srgbClr val="D9D9D9"/>
          </a:solid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accent2"/>
              </a:buClr>
              <a:buSzPts val="1800"/>
              <a:buFont typeface="Arial"/>
              <a:buNone/>
            </a:pPr>
            <a:r>
              <a:rPr lang="en-US" sz="1800" b="0" i="0" u="none">
                <a:solidFill>
                  <a:schemeClr val="accent2"/>
                </a:solidFill>
                <a:latin typeface="Arial"/>
                <a:ea typeface="Arial"/>
                <a:cs typeface="Arial"/>
                <a:sym typeface="Arial"/>
              </a:rPr>
              <a:t>&lt;Interface&gt;</a:t>
            </a:r>
            <a:endParaRPr/>
          </a:p>
          <a:p>
            <a:pPr marL="0" marR="0" lvl="0" indent="0" algn="ctr" rtl="0">
              <a:lnSpc>
                <a:spcPct val="100000"/>
              </a:lnSpc>
              <a:spcBef>
                <a:spcPts val="360"/>
              </a:spcBef>
              <a:spcAft>
                <a:spcPts val="0"/>
              </a:spcAft>
              <a:buClr>
                <a:schemeClr val="dk1"/>
              </a:buClr>
              <a:buSzPts val="1800"/>
              <a:buFont typeface="Courier New"/>
              <a:buNone/>
            </a:pPr>
            <a:r>
              <a:rPr lang="en-US" sz="1800" b="0" i="0" u="none">
                <a:solidFill>
                  <a:schemeClr val="dk1"/>
                </a:solidFill>
                <a:latin typeface="Courier New"/>
                <a:ea typeface="Courier New"/>
                <a:cs typeface="Courier New"/>
                <a:sym typeface="Courier New"/>
              </a:rPr>
              <a:t>List</a:t>
            </a:r>
            <a:endParaRPr/>
          </a:p>
        </p:txBody>
      </p:sp>
      <p:sp>
        <p:nvSpPr>
          <p:cNvPr id="1863" name="Google Shape;1863;p195"/>
          <p:cNvSpPr txBox="1"/>
          <p:nvPr/>
        </p:nvSpPr>
        <p:spPr>
          <a:xfrm>
            <a:off x="457200" y="4114800"/>
            <a:ext cx="1676400" cy="457200"/>
          </a:xfrm>
          <a:prstGeom prst="rect">
            <a:avLst/>
          </a:prstGeom>
          <a:solidFill>
            <a:srgbClr val="D9D9D9"/>
          </a:solid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800"/>
              <a:buFont typeface="Courier New"/>
              <a:buNone/>
            </a:pPr>
            <a:r>
              <a:rPr lang="en-US" sz="1800" b="0" i="0" u="none">
                <a:solidFill>
                  <a:schemeClr val="dk1"/>
                </a:solidFill>
                <a:latin typeface="Courier New"/>
                <a:ea typeface="Courier New"/>
                <a:cs typeface="Courier New"/>
                <a:sym typeface="Courier New"/>
              </a:rPr>
              <a:t>Hashset</a:t>
            </a:r>
            <a:endParaRPr/>
          </a:p>
        </p:txBody>
      </p:sp>
      <p:sp>
        <p:nvSpPr>
          <p:cNvPr id="1864" name="Google Shape;1864;p195"/>
          <p:cNvSpPr txBox="1"/>
          <p:nvPr/>
        </p:nvSpPr>
        <p:spPr>
          <a:xfrm>
            <a:off x="2286000" y="4114800"/>
            <a:ext cx="1676400" cy="762000"/>
          </a:xfrm>
          <a:prstGeom prst="rect">
            <a:avLst/>
          </a:prstGeom>
          <a:solidFill>
            <a:srgbClr val="D9D9D9"/>
          </a:solid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accent2"/>
              </a:buClr>
              <a:buSzPts val="1800"/>
              <a:buFont typeface="Arial"/>
              <a:buNone/>
            </a:pPr>
            <a:r>
              <a:rPr lang="en-US" sz="1800" b="0" i="0" u="none">
                <a:solidFill>
                  <a:schemeClr val="accent2"/>
                </a:solidFill>
                <a:latin typeface="Arial"/>
                <a:ea typeface="Arial"/>
                <a:cs typeface="Arial"/>
                <a:sym typeface="Arial"/>
              </a:rPr>
              <a:t>&lt;Interface&gt;</a:t>
            </a:r>
            <a:br>
              <a:rPr lang="en-US" sz="1800" b="0" i="0" u="none">
                <a:solidFill>
                  <a:schemeClr val="accent2"/>
                </a:solidFill>
                <a:latin typeface="Arial"/>
                <a:ea typeface="Arial"/>
                <a:cs typeface="Arial"/>
                <a:sym typeface="Arial"/>
              </a:rPr>
            </a:br>
            <a:r>
              <a:rPr lang="en-US" sz="1800" b="0" i="0" u="none">
                <a:solidFill>
                  <a:schemeClr val="dk1"/>
                </a:solidFill>
                <a:latin typeface="Courier New"/>
                <a:ea typeface="Courier New"/>
                <a:cs typeface="Courier New"/>
                <a:sym typeface="Courier New"/>
              </a:rPr>
              <a:t>SortedSet</a:t>
            </a:r>
            <a:endParaRPr/>
          </a:p>
        </p:txBody>
      </p:sp>
      <p:sp>
        <p:nvSpPr>
          <p:cNvPr id="1865" name="Google Shape;1865;p195"/>
          <p:cNvSpPr txBox="1"/>
          <p:nvPr/>
        </p:nvSpPr>
        <p:spPr>
          <a:xfrm>
            <a:off x="4953000" y="4114800"/>
            <a:ext cx="1676400" cy="457200"/>
          </a:xfrm>
          <a:prstGeom prst="rect">
            <a:avLst/>
          </a:prstGeom>
          <a:solidFill>
            <a:srgbClr val="D9D9D9"/>
          </a:solid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800"/>
              <a:buFont typeface="Courier New"/>
              <a:buNone/>
            </a:pPr>
            <a:r>
              <a:rPr lang="en-US" sz="1800" b="0" i="0" u="none">
                <a:solidFill>
                  <a:schemeClr val="dk1"/>
                </a:solidFill>
                <a:latin typeface="Courier New"/>
                <a:ea typeface="Courier New"/>
                <a:cs typeface="Courier New"/>
                <a:sym typeface="Courier New"/>
              </a:rPr>
              <a:t>Arraylist</a:t>
            </a:r>
            <a:endParaRPr/>
          </a:p>
        </p:txBody>
      </p:sp>
      <p:sp>
        <p:nvSpPr>
          <p:cNvPr id="1866" name="Google Shape;1866;p195"/>
          <p:cNvSpPr txBox="1"/>
          <p:nvPr/>
        </p:nvSpPr>
        <p:spPr>
          <a:xfrm>
            <a:off x="6750050" y="4114800"/>
            <a:ext cx="1676400" cy="457200"/>
          </a:xfrm>
          <a:prstGeom prst="rect">
            <a:avLst/>
          </a:prstGeom>
          <a:solidFill>
            <a:srgbClr val="D9D9D9"/>
          </a:solid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800"/>
              <a:buFont typeface="Courier New"/>
              <a:buNone/>
            </a:pPr>
            <a:r>
              <a:rPr lang="en-US" sz="1800" b="0" i="0" u="none">
                <a:solidFill>
                  <a:schemeClr val="dk1"/>
                </a:solidFill>
                <a:latin typeface="Courier New"/>
                <a:ea typeface="Courier New"/>
                <a:cs typeface="Courier New"/>
                <a:sym typeface="Courier New"/>
              </a:rPr>
              <a:t>LinkedList</a:t>
            </a:r>
            <a:endParaRPr/>
          </a:p>
        </p:txBody>
      </p:sp>
      <p:sp>
        <p:nvSpPr>
          <p:cNvPr id="1867" name="Google Shape;1867;p195"/>
          <p:cNvSpPr txBox="1"/>
          <p:nvPr/>
        </p:nvSpPr>
        <p:spPr>
          <a:xfrm>
            <a:off x="2362200" y="5565775"/>
            <a:ext cx="1676400" cy="457200"/>
          </a:xfrm>
          <a:prstGeom prst="rect">
            <a:avLst/>
          </a:prstGeom>
          <a:solidFill>
            <a:srgbClr val="D9D9D9"/>
          </a:solid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800"/>
              <a:buFont typeface="Courier New"/>
              <a:buNone/>
            </a:pPr>
            <a:r>
              <a:rPr lang="en-US" sz="1800" b="0" i="0" u="none">
                <a:solidFill>
                  <a:schemeClr val="dk1"/>
                </a:solidFill>
                <a:latin typeface="Courier New"/>
                <a:ea typeface="Courier New"/>
                <a:cs typeface="Courier New"/>
                <a:sym typeface="Courier New"/>
              </a:rPr>
              <a:t>TreeSet</a:t>
            </a:r>
            <a:endParaRPr/>
          </a:p>
        </p:txBody>
      </p:sp>
      <p:sp>
        <p:nvSpPr>
          <p:cNvPr id="1868" name="Google Shape;1868;p195"/>
          <p:cNvSpPr txBox="1"/>
          <p:nvPr/>
        </p:nvSpPr>
        <p:spPr>
          <a:xfrm>
            <a:off x="6781800" y="1676400"/>
            <a:ext cx="1676400" cy="685800"/>
          </a:xfrm>
          <a:prstGeom prst="rect">
            <a:avLst/>
          </a:prstGeom>
          <a:solidFill>
            <a:srgbClr val="D9D9D9"/>
          </a:solid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accent2"/>
              </a:buClr>
              <a:buSzPts val="1800"/>
              <a:buFont typeface="Arial"/>
              <a:buNone/>
            </a:pPr>
            <a:r>
              <a:rPr lang="en-US" sz="1800" b="0" i="0" u="none">
                <a:solidFill>
                  <a:schemeClr val="accent2"/>
                </a:solidFill>
                <a:latin typeface="Arial"/>
                <a:ea typeface="Arial"/>
                <a:cs typeface="Arial"/>
                <a:sym typeface="Arial"/>
              </a:rPr>
              <a:t>&lt;Interface&gt;</a:t>
            </a:r>
            <a:endParaRPr/>
          </a:p>
          <a:p>
            <a:pPr marL="0" marR="0" lvl="0" indent="0" algn="ctr" rtl="0">
              <a:lnSpc>
                <a:spcPct val="100000"/>
              </a:lnSpc>
              <a:spcBef>
                <a:spcPts val="360"/>
              </a:spcBef>
              <a:spcAft>
                <a:spcPts val="0"/>
              </a:spcAft>
              <a:buClr>
                <a:schemeClr val="dk1"/>
              </a:buClr>
              <a:buSzPts val="1800"/>
              <a:buFont typeface="Courier New"/>
              <a:buNone/>
            </a:pPr>
            <a:r>
              <a:rPr lang="en-US" sz="1800" b="0" i="0" u="none">
                <a:solidFill>
                  <a:schemeClr val="dk1"/>
                </a:solidFill>
                <a:latin typeface="Courier New"/>
                <a:ea typeface="Courier New"/>
                <a:cs typeface="Courier New"/>
                <a:sym typeface="Courier New"/>
              </a:rPr>
              <a:t>Map</a:t>
            </a:r>
            <a:endParaRPr/>
          </a:p>
        </p:txBody>
      </p:sp>
      <p:cxnSp>
        <p:nvCxnSpPr>
          <p:cNvPr id="1869" name="Google Shape;1869;p195"/>
          <p:cNvCxnSpPr/>
          <p:nvPr/>
        </p:nvCxnSpPr>
        <p:spPr>
          <a:xfrm rot="10800000">
            <a:off x="4876800" y="2019300"/>
            <a:ext cx="914400" cy="723900"/>
          </a:xfrm>
          <a:prstGeom prst="bentConnector2">
            <a:avLst/>
          </a:prstGeom>
          <a:noFill/>
          <a:ln w="28575" cap="flat" cmpd="sng">
            <a:solidFill>
              <a:schemeClr val="dk1"/>
            </a:solidFill>
            <a:prstDash val="solid"/>
            <a:round/>
            <a:headEnd type="none" w="med" len="med"/>
            <a:tailEnd type="triangle" w="med" len="med"/>
          </a:ln>
        </p:spPr>
      </p:cxnSp>
      <p:cxnSp>
        <p:nvCxnSpPr>
          <p:cNvPr id="1870" name="Google Shape;1870;p195"/>
          <p:cNvCxnSpPr/>
          <p:nvPr/>
        </p:nvCxnSpPr>
        <p:spPr>
          <a:xfrm rot="10800000" flipH="1">
            <a:off x="2209800" y="2019300"/>
            <a:ext cx="990600" cy="723900"/>
          </a:xfrm>
          <a:prstGeom prst="bentConnector2">
            <a:avLst/>
          </a:prstGeom>
          <a:noFill/>
          <a:ln w="28575" cap="flat" cmpd="sng">
            <a:solidFill>
              <a:schemeClr val="dk1"/>
            </a:solidFill>
            <a:prstDash val="solid"/>
            <a:round/>
            <a:headEnd type="none" w="med" len="med"/>
            <a:tailEnd type="triangle" w="med" len="med"/>
          </a:ln>
        </p:spPr>
      </p:cxnSp>
      <p:cxnSp>
        <p:nvCxnSpPr>
          <p:cNvPr id="1871" name="Google Shape;1871;p195"/>
          <p:cNvCxnSpPr/>
          <p:nvPr/>
        </p:nvCxnSpPr>
        <p:spPr>
          <a:xfrm rot="5400000" flipH="1">
            <a:off x="2876550" y="3346450"/>
            <a:ext cx="952500" cy="609600"/>
          </a:xfrm>
          <a:prstGeom prst="bentConnector2">
            <a:avLst/>
          </a:prstGeom>
          <a:noFill/>
          <a:ln w="28575" cap="flat" cmpd="sng">
            <a:solidFill>
              <a:schemeClr val="dk1"/>
            </a:solidFill>
            <a:prstDash val="solid"/>
            <a:round/>
            <a:headEnd type="none" w="med" len="med"/>
            <a:tailEnd type="triangle" w="med" len="med"/>
          </a:ln>
        </p:spPr>
      </p:cxnSp>
      <p:cxnSp>
        <p:nvCxnSpPr>
          <p:cNvPr id="1872" name="Google Shape;1872;p195"/>
          <p:cNvCxnSpPr/>
          <p:nvPr/>
        </p:nvCxnSpPr>
        <p:spPr>
          <a:xfrm rot="5400000" flipH="1">
            <a:off x="6594500" y="3121050"/>
            <a:ext cx="1028700" cy="958800"/>
          </a:xfrm>
          <a:prstGeom prst="bentConnector2">
            <a:avLst/>
          </a:prstGeom>
          <a:noFill/>
          <a:ln w="28575" cap="flat" cmpd="sng">
            <a:solidFill>
              <a:schemeClr val="dk1"/>
            </a:solidFill>
            <a:prstDash val="solid"/>
            <a:round/>
            <a:headEnd type="none" w="med" len="med"/>
            <a:tailEnd type="triangle" w="med" len="med"/>
          </a:ln>
        </p:spPr>
      </p:cxnSp>
      <p:cxnSp>
        <p:nvCxnSpPr>
          <p:cNvPr id="1873" name="Google Shape;1873;p195"/>
          <p:cNvCxnSpPr/>
          <p:nvPr/>
        </p:nvCxnSpPr>
        <p:spPr>
          <a:xfrm>
            <a:off x="1600200" y="3429000"/>
            <a:ext cx="0" cy="685800"/>
          </a:xfrm>
          <a:prstGeom prst="straightConnector1">
            <a:avLst/>
          </a:prstGeom>
          <a:noFill/>
          <a:ln w="28575" cap="flat" cmpd="sng">
            <a:solidFill>
              <a:schemeClr val="dk1"/>
            </a:solidFill>
            <a:prstDash val="solid"/>
            <a:miter lim="800000"/>
            <a:headEnd type="triangle" w="med" len="med"/>
            <a:tailEnd type="none" w="med" len="med"/>
          </a:ln>
        </p:spPr>
      </p:cxnSp>
      <p:cxnSp>
        <p:nvCxnSpPr>
          <p:cNvPr id="1874" name="Google Shape;1874;p195"/>
          <p:cNvCxnSpPr/>
          <p:nvPr/>
        </p:nvCxnSpPr>
        <p:spPr>
          <a:xfrm>
            <a:off x="5791200" y="3429000"/>
            <a:ext cx="0" cy="685800"/>
          </a:xfrm>
          <a:prstGeom prst="straightConnector1">
            <a:avLst/>
          </a:prstGeom>
          <a:noFill/>
          <a:ln w="28575" cap="flat" cmpd="sng">
            <a:solidFill>
              <a:schemeClr val="dk1"/>
            </a:solidFill>
            <a:prstDash val="solid"/>
            <a:miter lim="800000"/>
            <a:headEnd type="triangle" w="med" len="med"/>
            <a:tailEnd type="none" w="med" len="med"/>
          </a:ln>
        </p:spPr>
      </p:cxnSp>
      <p:cxnSp>
        <p:nvCxnSpPr>
          <p:cNvPr id="1875" name="Google Shape;1875;p195"/>
          <p:cNvCxnSpPr/>
          <p:nvPr/>
        </p:nvCxnSpPr>
        <p:spPr>
          <a:xfrm>
            <a:off x="3124200" y="4876800"/>
            <a:ext cx="0" cy="685800"/>
          </a:xfrm>
          <a:prstGeom prst="straightConnector1">
            <a:avLst/>
          </a:prstGeom>
          <a:noFill/>
          <a:ln w="28575" cap="flat" cmpd="sng">
            <a:solidFill>
              <a:schemeClr val="dk1"/>
            </a:solidFill>
            <a:prstDash val="solid"/>
            <a:miter lim="800000"/>
            <a:headEnd type="triangle" w="med" len="med"/>
            <a:tailEnd type="none" w="med" len="med"/>
          </a:ln>
        </p:spPr>
      </p:cxnSp>
      <p:sp>
        <p:nvSpPr>
          <p:cNvPr id="1876" name="Google Shape;1876;p195"/>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t>199</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6208" y="2639200"/>
            <a:ext cx="8520600" cy="1122300"/>
          </a:xfrm>
        </p:spPr>
        <p:txBody>
          <a:bodyPr/>
          <a:lstStyle/>
          <a:p>
            <a:r>
              <a:rPr lang="en-US" altLang="" sz="6000" dirty="0"/>
              <a:t>Introduction</a:t>
            </a:r>
            <a:endParaRPr lang="en-US" sz="6000" dirty="0"/>
          </a:p>
        </p:txBody>
      </p:sp>
      <p:sp>
        <p:nvSpPr>
          <p:cNvPr id="3" name="Slide Number Placeholder 2"/>
          <p:cNvSpPr>
            <a:spLocks noGrp="1"/>
          </p:cNvSpPr>
          <p:nvPr>
            <p:ph type="sldNum" idx="12"/>
          </p:nvPr>
        </p:nvSpPr>
        <p:spPr/>
        <p:txBody>
          <a:bodyPr/>
          <a:lstStyle/>
          <a:p>
            <a:pPr marL="0" lvl="0" indent="0" algn="r" rtl="0">
              <a:spcBef>
                <a:spcPts val="0"/>
              </a:spcBef>
              <a:spcAft>
                <a:spcPts val="0"/>
              </a:spcAft>
              <a:buNone/>
            </a:pPr>
            <a:r>
              <a:rPr lang="en-US" dirty="0" smtClean="0"/>
              <a:t>0</a:t>
            </a:r>
            <a:fld id="{00000000-1234-1234-1234-123412341234}" type="slidenum">
              <a:rPr lang="en-US" smtClean="0"/>
              <a:t>2</a:t>
            </a:fld>
            <a:endParaRPr lang="en-US" dirty="0"/>
          </a:p>
        </p:txBody>
      </p:sp>
    </p:spTree>
    <p:extLst>
      <p:ext uri="{BB962C8B-B14F-4D97-AF65-F5344CB8AC3E}">
        <p14:creationId xmlns:p14="http://schemas.microsoft.com/office/powerpoint/2010/main" val="34595200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Google Shape;68;p16"/>
          <p:cNvSpPr txBox="1">
            <a:spLocks noGrp="1"/>
          </p:cNvSpPr>
          <p:nvPr>
            <p:ph type="ctrTitle"/>
          </p:nvPr>
        </p:nvSpPr>
        <p:spPr>
          <a:xfrm>
            <a:off x="250748" y="2692027"/>
            <a:ext cx="8520600" cy="27369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4000" b="1" i="0" u="none" strike="noStrike" cap="none" dirty="0">
                <a:solidFill>
                  <a:schemeClr val="dk1"/>
                </a:solidFill>
                <a:sym typeface="Arial"/>
              </a:rPr>
              <a:t>Java Syntax and Class Review</a:t>
            </a:r>
            <a:endParaRPr sz="4000" dirty="0"/>
          </a:p>
        </p:txBody>
      </p:sp>
      <p:cxnSp>
        <p:nvCxnSpPr>
          <p:cNvPr id="69" name="Google Shape;69;p16"/>
          <p:cNvCxnSpPr/>
          <p:nvPr/>
        </p:nvCxnSpPr>
        <p:spPr>
          <a:xfrm>
            <a:off x="1828800" y="4495800"/>
            <a:ext cx="990600" cy="0"/>
          </a:xfrm>
          <a:prstGeom prst="straightConnector1">
            <a:avLst/>
          </a:prstGeom>
          <a:noFill/>
          <a:ln>
            <a:noFill/>
          </a:ln>
        </p:spPr>
      </p:cxnSp>
      <p:sp>
        <p:nvSpPr>
          <p:cNvPr id="2" name="Rectangle 1"/>
          <p:cNvSpPr/>
          <p:nvPr/>
        </p:nvSpPr>
        <p:spPr>
          <a:xfrm>
            <a:off x="8517941" y="6391692"/>
            <a:ext cx="383438" cy="307777"/>
          </a:xfrm>
          <a:prstGeom prst="rect">
            <a:avLst/>
          </a:prstGeom>
        </p:spPr>
        <p:txBody>
          <a:bodyPr wrap="none">
            <a:spAutoFit/>
          </a:bodyPr>
          <a:lstStyle/>
          <a:p>
            <a:r>
              <a:rPr lang="en-US" dirty="0" smtClean="0"/>
              <a:t>20</a:t>
            </a:r>
            <a:endParaRPr lang="en-US" dirty="0"/>
          </a:p>
        </p:txBody>
      </p:sp>
    </p:spTree>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Shape 1881"/>
        <p:cNvGrpSpPr/>
        <p:nvPr/>
      </p:nvGrpSpPr>
      <p:grpSpPr>
        <a:xfrm>
          <a:off x="0" y="0"/>
          <a:ext cx="0" cy="0"/>
          <a:chOff x="0" y="0"/>
          <a:chExt cx="0" cy="0"/>
        </a:xfrm>
      </p:grpSpPr>
      <p:sp>
        <p:nvSpPr>
          <p:cNvPr id="1882" name="Google Shape;1882;p196"/>
          <p:cNvSpPr txBox="1">
            <a:spLocks noGrp="1"/>
          </p:cNvSpPr>
          <p:nvPr>
            <p:ph type="title"/>
          </p:nvPr>
        </p:nvSpPr>
        <p:spPr>
          <a:xfrm>
            <a:off x="311700" y="593367"/>
            <a:ext cx="8520600" cy="7635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Collection Interfaces and Implementation</a:t>
            </a:r>
            <a:endParaRPr/>
          </a:p>
        </p:txBody>
      </p:sp>
      <p:graphicFrame>
        <p:nvGraphicFramePr>
          <p:cNvPr id="1883" name="Google Shape;1883;p196"/>
          <p:cNvGraphicFramePr/>
          <p:nvPr/>
        </p:nvGraphicFramePr>
        <p:xfrm>
          <a:off x="914400" y="1828800"/>
          <a:ext cx="7881900" cy="3673450"/>
        </p:xfrm>
        <a:graphic>
          <a:graphicData uri="http://schemas.openxmlformats.org/drawingml/2006/table">
            <a:tbl>
              <a:tblPr>
                <a:noFill/>
                <a:tableStyleId>{A0095474-483F-4493-A76D-1D2E1571B2CC}</a:tableStyleId>
              </a:tblPr>
              <a:tblGrid>
                <a:gridCol w="1971675">
                  <a:extLst>
                    <a:ext uri="{9D8B030D-6E8A-4147-A177-3AD203B41FA5}">
                      <a16:colId xmlns="" xmlns:a16="http://schemas.microsoft.com/office/drawing/2014/main" val="20000"/>
                    </a:ext>
                  </a:extLst>
                </a:gridCol>
                <a:gridCol w="1970075">
                  <a:extLst>
                    <a:ext uri="{9D8B030D-6E8A-4147-A177-3AD203B41FA5}">
                      <a16:colId xmlns="" xmlns:a16="http://schemas.microsoft.com/office/drawing/2014/main" val="20001"/>
                    </a:ext>
                  </a:extLst>
                </a:gridCol>
                <a:gridCol w="1970075">
                  <a:extLst>
                    <a:ext uri="{9D8B030D-6E8A-4147-A177-3AD203B41FA5}">
                      <a16:colId xmlns="" xmlns:a16="http://schemas.microsoft.com/office/drawing/2014/main" val="20002"/>
                    </a:ext>
                  </a:extLst>
                </a:gridCol>
                <a:gridCol w="1970075">
                  <a:extLst>
                    <a:ext uri="{9D8B030D-6E8A-4147-A177-3AD203B41FA5}">
                      <a16:colId xmlns="" xmlns:a16="http://schemas.microsoft.com/office/drawing/2014/main" val="20003"/>
                    </a:ext>
                  </a:extLst>
                </a:gridCol>
              </a:tblGrid>
              <a:tr h="1166800">
                <a:tc>
                  <a:txBody>
                    <a:bodyPr/>
                    <a:lstStyle/>
                    <a:p>
                      <a:pPr marL="0" marR="0" lvl="0" indent="0" algn="ctr" rtl="0">
                        <a:lnSpc>
                          <a:spcPct val="100000"/>
                        </a:lnSpc>
                        <a:spcBef>
                          <a:spcPts val="0"/>
                        </a:spcBef>
                        <a:spcAft>
                          <a:spcPts val="0"/>
                        </a:spcAft>
                        <a:buClr>
                          <a:schemeClr val="lt1"/>
                        </a:buClr>
                        <a:buSzPts val="1800"/>
                        <a:buFont typeface="Arial"/>
                        <a:buNone/>
                      </a:pPr>
                      <a:r>
                        <a:rPr lang="en-US" sz="1800" b="1" i="0" u="none" strike="noStrike" cap="none">
                          <a:solidFill>
                            <a:schemeClr val="lt1"/>
                          </a:solidFill>
                          <a:latin typeface="Arial"/>
                          <a:ea typeface="Arial"/>
                          <a:cs typeface="Arial"/>
                          <a:sym typeface="Arial"/>
                        </a:rPr>
                        <a:t>Interface</a:t>
                      </a:r>
                      <a:endParaRPr/>
                    </a:p>
                  </a:txBody>
                  <a:tcPr marL="73150" marR="73150" marT="73150" marB="73150">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57150" cap="flat" cmpd="sng">
                      <a:solidFill>
                        <a:schemeClr val="dk1"/>
                      </a:solidFill>
                      <a:prstDash val="solid"/>
                      <a:round/>
                      <a:headEnd type="none" w="sm" len="sm"/>
                      <a:tailEnd type="none" w="sm" len="sm"/>
                    </a:lnB>
                    <a:solidFill>
                      <a:schemeClr val="accent2"/>
                    </a:solidFill>
                  </a:tcPr>
                </a:tc>
                <a:tc gridSpan="3">
                  <a:txBody>
                    <a:bodyPr/>
                    <a:lstStyle/>
                    <a:p>
                      <a:pPr marL="0" marR="0" lvl="0" indent="0" algn="ctr" rtl="0">
                        <a:lnSpc>
                          <a:spcPct val="100000"/>
                        </a:lnSpc>
                        <a:spcBef>
                          <a:spcPts val="0"/>
                        </a:spcBef>
                        <a:spcAft>
                          <a:spcPts val="0"/>
                        </a:spcAft>
                        <a:buClr>
                          <a:schemeClr val="lt1"/>
                        </a:buClr>
                        <a:buSzPts val="1800"/>
                        <a:buFont typeface="Arial"/>
                        <a:buNone/>
                      </a:pPr>
                      <a:r>
                        <a:rPr lang="en-US" sz="1800" b="1" i="0" u="none" strike="noStrike" cap="none">
                          <a:solidFill>
                            <a:schemeClr val="lt1"/>
                          </a:solidFill>
                          <a:latin typeface="Arial"/>
                          <a:ea typeface="Arial"/>
                          <a:cs typeface="Arial"/>
                          <a:sym typeface="Arial"/>
                        </a:rPr>
                        <a:t>Implementation</a:t>
                      </a:r>
                      <a:endParaRPr/>
                    </a:p>
                  </a:txBody>
                  <a:tcPr marL="73150" marR="73150" marT="73150" marB="73150">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57150" cap="flat" cmpd="sng">
                      <a:solidFill>
                        <a:schemeClr val="dk1"/>
                      </a:solidFill>
                      <a:prstDash val="solid"/>
                      <a:round/>
                      <a:headEnd type="none" w="sm" len="sm"/>
                      <a:tailEnd type="none" w="sm" len="sm"/>
                    </a:lnB>
                    <a:solidFill>
                      <a:schemeClr val="accent2"/>
                    </a:solidFill>
                  </a:tcPr>
                </a:tc>
                <a:tc hMerge="1">
                  <a:txBody>
                    <a:bodyPr/>
                    <a:lstStyle/>
                    <a:p>
                      <a:endParaRPr lang=""/>
                    </a:p>
                  </a:txBody>
                  <a:tcPr/>
                </a:tc>
                <a:tc hMerge="1">
                  <a:txBody>
                    <a:bodyPr/>
                    <a:lstStyle/>
                    <a:p>
                      <a:endParaRPr lang=""/>
                    </a:p>
                  </a:txBody>
                  <a:tcPr/>
                </a:tc>
                <a:extLst>
                  <a:ext uri="{0D108BD9-81ED-4DB2-BD59-A6C34878D82A}">
                    <a16:rowId xmlns="" xmlns:a16="http://schemas.microsoft.com/office/drawing/2014/main" val="10000"/>
                  </a:ext>
                </a:extLst>
              </a:tr>
              <a:tr h="627050">
                <a:tc>
                  <a:txBody>
                    <a:bodyPr/>
                    <a:lstStyle/>
                    <a:p>
                      <a:pPr marL="0" marR="0" lvl="0" indent="0" algn="ctr" rtl="0">
                        <a:lnSpc>
                          <a:spcPct val="100000"/>
                        </a:lnSpc>
                        <a:spcBef>
                          <a:spcPts val="0"/>
                        </a:spcBef>
                        <a:spcAft>
                          <a:spcPts val="0"/>
                        </a:spcAft>
                        <a:buClr>
                          <a:schemeClr val="dk1"/>
                        </a:buClr>
                        <a:buSzPts val="1800"/>
                        <a:buFont typeface="Courier New"/>
                        <a:buNone/>
                      </a:pPr>
                      <a:r>
                        <a:rPr lang="en-US" sz="1800" b="1" i="0" u="none" strike="noStrike" cap="none">
                          <a:solidFill>
                            <a:schemeClr val="dk1"/>
                          </a:solidFill>
                          <a:latin typeface="Courier New"/>
                          <a:ea typeface="Courier New"/>
                          <a:cs typeface="Courier New"/>
                          <a:sym typeface="Courier New"/>
                        </a:rPr>
                        <a:t>List</a:t>
                      </a:r>
                      <a:endParaRPr/>
                    </a:p>
                  </a:txBody>
                  <a:tcPr marL="73150" marR="73150" marT="73150" marB="73150">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5715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rgbClr val="DDDDDD"/>
                    </a:solidFill>
                  </a:tcPr>
                </a:tc>
                <a:tc>
                  <a:txBody>
                    <a:bodyPr/>
                    <a:lstStyle/>
                    <a:p>
                      <a:pPr marL="0" marR="0" lvl="0" indent="0" algn="ctr" rtl="0">
                        <a:lnSpc>
                          <a:spcPct val="100000"/>
                        </a:lnSpc>
                        <a:spcBef>
                          <a:spcPts val="0"/>
                        </a:spcBef>
                        <a:spcAft>
                          <a:spcPts val="0"/>
                        </a:spcAft>
                        <a:buClr>
                          <a:schemeClr val="dk1"/>
                        </a:buClr>
                        <a:buSzPts val="1800"/>
                        <a:buFont typeface="Courier New"/>
                        <a:buNone/>
                      </a:pPr>
                      <a:r>
                        <a:rPr lang="en-US" sz="1800" b="0" i="0" u="none" strike="noStrike" cap="none">
                          <a:solidFill>
                            <a:schemeClr val="dk1"/>
                          </a:solidFill>
                          <a:latin typeface="Courier New"/>
                          <a:ea typeface="Courier New"/>
                          <a:cs typeface="Courier New"/>
                          <a:sym typeface="Courier New"/>
                        </a:rPr>
                        <a:t>ArrayList</a:t>
                      </a:r>
                      <a:endParaRPr/>
                    </a:p>
                  </a:txBody>
                  <a:tcPr marL="73150" marR="73150" marT="73150" marB="73150">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5715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rgbClr val="DDDDDD"/>
                    </a:solidFill>
                  </a:tcPr>
                </a:tc>
                <a:tc>
                  <a:txBody>
                    <a:bodyPr/>
                    <a:lstStyle/>
                    <a:p>
                      <a:pPr marL="0" marR="0" lvl="0" indent="0" algn="ctr" rtl="0">
                        <a:lnSpc>
                          <a:spcPct val="100000"/>
                        </a:lnSpc>
                        <a:spcBef>
                          <a:spcPts val="0"/>
                        </a:spcBef>
                        <a:spcAft>
                          <a:spcPts val="0"/>
                        </a:spcAft>
                        <a:buClr>
                          <a:schemeClr val="dk1"/>
                        </a:buClr>
                        <a:buSzPts val="1800"/>
                        <a:buFont typeface="Courier New"/>
                        <a:buNone/>
                      </a:pPr>
                      <a:r>
                        <a:rPr lang="en-US" sz="1800" b="0" i="0" u="none" strike="noStrike" cap="none">
                          <a:solidFill>
                            <a:schemeClr val="dk1"/>
                          </a:solidFill>
                          <a:latin typeface="Courier New"/>
                          <a:ea typeface="Courier New"/>
                          <a:cs typeface="Courier New"/>
                          <a:sym typeface="Courier New"/>
                        </a:rPr>
                        <a:t>LinkedList</a:t>
                      </a:r>
                      <a:endParaRPr/>
                    </a:p>
                  </a:txBody>
                  <a:tcPr marL="73150" marR="73150" marT="73150" marB="73150">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5715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rgbClr val="DDDDDD"/>
                    </a:solidFill>
                  </a:tcPr>
                </a:tc>
                <a:tc>
                  <a:txBody>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a:txBody>
                  <a:tcPr marL="73150" marR="73150" marT="73150" marB="73150">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5715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rgbClr val="DDDDDD"/>
                    </a:solidFill>
                  </a:tcPr>
                </a:tc>
                <a:extLst>
                  <a:ext uri="{0D108BD9-81ED-4DB2-BD59-A6C34878D82A}">
                    <a16:rowId xmlns="" xmlns:a16="http://schemas.microsoft.com/office/drawing/2014/main" val="10001"/>
                  </a:ext>
                </a:extLst>
              </a:tr>
              <a:tr h="628650">
                <a:tc>
                  <a:txBody>
                    <a:bodyPr/>
                    <a:lstStyle/>
                    <a:p>
                      <a:pPr marL="0" marR="0" lvl="0" indent="0" algn="ctr" rtl="0">
                        <a:lnSpc>
                          <a:spcPct val="100000"/>
                        </a:lnSpc>
                        <a:spcBef>
                          <a:spcPts val="0"/>
                        </a:spcBef>
                        <a:spcAft>
                          <a:spcPts val="0"/>
                        </a:spcAft>
                        <a:buClr>
                          <a:schemeClr val="dk1"/>
                        </a:buClr>
                        <a:buSzPts val="1800"/>
                        <a:buFont typeface="Courier New"/>
                        <a:buNone/>
                      </a:pPr>
                      <a:r>
                        <a:rPr lang="en-US" sz="1800" b="1" i="0" u="none">
                          <a:solidFill>
                            <a:schemeClr val="dk1"/>
                          </a:solidFill>
                          <a:latin typeface="Courier New"/>
                          <a:ea typeface="Courier New"/>
                          <a:cs typeface="Courier New"/>
                          <a:sym typeface="Courier New"/>
                        </a:rPr>
                        <a:t>Set</a:t>
                      </a:r>
                      <a:endParaRPr/>
                    </a:p>
                  </a:txBody>
                  <a:tcPr marL="73150" marR="73150" marT="73150" marB="73150">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rgbClr val="DDDDDD"/>
                    </a:solidFill>
                  </a:tcPr>
                </a:tc>
                <a:tc>
                  <a:txBody>
                    <a:bodyPr/>
                    <a:lstStyle/>
                    <a:p>
                      <a:pPr marL="0" marR="0" lvl="0" indent="0" algn="ctr" rtl="0">
                        <a:lnSpc>
                          <a:spcPct val="100000"/>
                        </a:lnSpc>
                        <a:spcBef>
                          <a:spcPts val="0"/>
                        </a:spcBef>
                        <a:spcAft>
                          <a:spcPts val="0"/>
                        </a:spcAft>
                        <a:buClr>
                          <a:schemeClr val="dk1"/>
                        </a:buClr>
                        <a:buSzPts val="1800"/>
                        <a:buFont typeface="Courier New"/>
                        <a:buNone/>
                      </a:pPr>
                      <a:r>
                        <a:rPr lang="en-US" sz="1800" b="0" i="0" u="none">
                          <a:solidFill>
                            <a:schemeClr val="dk1"/>
                          </a:solidFill>
                          <a:latin typeface="Courier New"/>
                          <a:ea typeface="Courier New"/>
                          <a:cs typeface="Courier New"/>
                          <a:sym typeface="Courier New"/>
                        </a:rPr>
                        <a:t>TreeSet</a:t>
                      </a:r>
                      <a:endParaRPr/>
                    </a:p>
                  </a:txBody>
                  <a:tcPr marL="73150" marR="73150" marT="73150" marB="73150">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rgbClr val="DDDDDD"/>
                    </a:solidFill>
                  </a:tcPr>
                </a:tc>
                <a:tc>
                  <a:txBody>
                    <a:bodyPr/>
                    <a:lstStyle/>
                    <a:p>
                      <a:pPr marL="0" marR="0" lvl="0" indent="0" algn="ctr" rtl="0">
                        <a:lnSpc>
                          <a:spcPct val="100000"/>
                        </a:lnSpc>
                        <a:spcBef>
                          <a:spcPts val="0"/>
                        </a:spcBef>
                        <a:spcAft>
                          <a:spcPts val="0"/>
                        </a:spcAft>
                        <a:buClr>
                          <a:schemeClr val="dk1"/>
                        </a:buClr>
                        <a:buSzPts val="1800"/>
                        <a:buFont typeface="Courier New"/>
                        <a:buNone/>
                      </a:pPr>
                      <a:r>
                        <a:rPr lang="en-US" sz="1800" b="0" i="0" u="none">
                          <a:solidFill>
                            <a:schemeClr val="dk1"/>
                          </a:solidFill>
                          <a:latin typeface="Courier New"/>
                          <a:ea typeface="Courier New"/>
                          <a:cs typeface="Courier New"/>
                          <a:sym typeface="Courier New"/>
                        </a:rPr>
                        <a:t>HashSet</a:t>
                      </a:r>
                      <a:endParaRPr/>
                    </a:p>
                  </a:txBody>
                  <a:tcPr marL="73150" marR="73150" marT="73150" marB="73150">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rgbClr val="DDDDDD"/>
                    </a:solidFill>
                  </a:tcPr>
                </a:tc>
                <a:tc>
                  <a:txBody>
                    <a:bodyPr/>
                    <a:lstStyle/>
                    <a:p>
                      <a:pPr marL="0" marR="0" lvl="0" indent="0" algn="ctr" rtl="0">
                        <a:lnSpc>
                          <a:spcPct val="100000"/>
                        </a:lnSpc>
                        <a:spcBef>
                          <a:spcPts val="0"/>
                        </a:spcBef>
                        <a:spcAft>
                          <a:spcPts val="0"/>
                        </a:spcAft>
                        <a:buClr>
                          <a:schemeClr val="dk1"/>
                        </a:buClr>
                        <a:buSzPts val="1800"/>
                        <a:buFont typeface="Courier New"/>
                        <a:buNone/>
                      </a:pPr>
                      <a:r>
                        <a:rPr lang="en-US" sz="1800" b="0" i="0" u="none">
                          <a:solidFill>
                            <a:schemeClr val="dk1"/>
                          </a:solidFill>
                          <a:latin typeface="Courier New"/>
                          <a:ea typeface="Courier New"/>
                          <a:cs typeface="Courier New"/>
                          <a:sym typeface="Courier New"/>
                        </a:rPr>
                        <a:t>LinkedHashSet</a:t>
                      </a:r>
                      <a:endParaRPr/>
                    </a:p>
                  </a:txBody>
                  <a:tcPr marL="73150" marR="73150" marT="73150" marB="73150">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rgbClr val="DDDDDD"/>
                    </a:solidFill>
                  </a:tcPr>
                </a:tc>
                <a:extLst>
                  <a:ext uri="{0D108BD9-81ED-4DB2-BD59-A6C34878D82A}">
                    <a16:rowId xmlns="" xmlns:a16="http://schemas.microsoft.com/office/drawing/2014/main" val="10002"/>
                  </a:ext>
                </a:extLst>
              </a:tr>
              <a:tr h="625475">
                <a:tc>
                  <a:txBody>
                    <a:bodyPr/>
                    <a:lstStyle/>
                    <a:p>
                      <a:pPr marL="0" marR="0" lvl="0" indent="0" algn="ctr" rtl="0">
                        <a:lnSpc>
                          <a:spcPct val="100000"/>
                        </a:lnSpc>
                        <a:spcBef>
                          <a:spcPts val="0"/>
                        </a:spcBef>
                        <a:spcAft>
                          <a:spcPts val="0"/>
                        </a:spcAft>
                        <a:buClr>
                          <a:schemeClr val="dk1"/>
                        </a:buClr>
                        <a:buSzPts val="1800"/>
                        <a:buFont typeface="Courier New"/>
                        <a:buNone/>
                      </a:pPr>
                      <a:r>
                        <a:rPr lang="en-US" sz="1800" b="1" i="0" u="none">
                          <a:solidFill>
                            <a:schemeClr val="dk1"/>
                          </a:solidFill>
                          <a:latin typeface="Courier New"/>
                          <a:ea typeface="Courier New"/>
                          <a:cs typeface="Courier New"/>
                          <a:sym typeface="Courier New"/>
                        </a:rPr>
                        <a:t>Map</a:t>
                      </a:r>
                      <a:endParaRPr/>
                    </a:p>
                  </a:txBody>
                  <a:tcPr marL="73150" marR="73150" marT="73150" marB="73150">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rgbClr val="DDDDDD"/>
                    </a:solidFill>
                  </a:tcPr>
                </a:tc>
                <a:tc>
                  <a:txBody>
                    <a:bodyPr/>
                    <a:lstStyle/>
                    <a:p>
                      <a:pPr marL="0" marR="0" lvl="0" indent="0" algn="ctr" rtl="0">
                        <a:lnSpc>
                          <a:spcPct val="100000"/>
                        </a:lnSpc>
                        <a:spcBef>
                          <a:spcPts val="0"/>
                        </a:spcBef>
                        <a:spcAft>
                          <a:spcPts val="0"/>
                        </a:spcAft>
                        <a:buClr>
                          <a:schemeClr val="dk1"/>
                        </a:buClr>
                        <a:buSzPts val="1800"/>
                        <a:buFont typeface="Courier New"/>
                        <a:buNone/>
                      </a:pPr>
                      <a:r>
                        <a:rPr lang="en-US" sz="1800" b="0" i="0" u="none">
                          <a:solidFill>
                            <a:schemeClr val="dk1"/>
                          </a:solidFill>
                          <a:latin typeface="Courier New"/>
                          <a:ea typeface="Courier New"/>
                          <a:cs typeface="Courier New"/>
                          <a:sym typeface="Courier New"/>
                        </a:rPr>
                        <a:t>HashMap</a:t>
                      </a:r>
                      <a:endParaRPr/>
                    </a:p>
                  </a:txBody>
                  <a:tcPr marL="73150" marR="73150" marT="73150" marB="73150">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rgbClr val="DDDDDD"/>
                    </a:solidFill>
                  </a:tcPr>
                </a:tc>
                <a:tc>
                  <a:txBody>
                    <a:bodyPr/>
                    <a:lstStyle/>
                    <a:p>
                      <a:pPr marL="0" marR="0" lvl="0" indent="0" algn="ctr" rtl="0">
                        <a:lnSpc>
                          <a:spcPct val="100000"/>
                        </a:lnSpc>
                        <a:spcBef>
                          <a:spcPts val="0"/>
                        </a:spcBef>
                        <a:spcAft>
                          <a:spcPts val="0"/>
                        </a:spcAft>
                        <a:buClr>
                          <a:schemeClr val="dk1"/>
                        </a:buClr>
                        <a:buSzPts val="1800"/>
                        <a:buFont typeface="Courier New"/>
                        <a:buNone/>
                      </a:pPr>
                      <a:r>
                        <a:rPr lang="en-US" sz="1800" b="0" i="0" u="none">
                          <a:solidFill>
                            <a:schemeClr val="dk1"/>
                          </a:solidFill>
                          <a:latin typeface="Courier New"/>
                          <a:ea typeface="Courier New"/>
                          <a:cs typeface="Courier New"/>
                          <a:sym typeface="Courier New"/>
                        </a:rPr>
                        <a:t>HashTable</a:t>
                      </a:r>
                      <a:endParaRPr/>
                    </a:p>
                  </a:txBody>
                  <a:tcPr marL="73150" marR="73150" marT="73150" marB="73150">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rgbClr val="DDDDDD"/>
                    </a:solidFill>
                  </a:tcPr>
                </a:tc>
                <a:tc>
                  <a:txBody>
                    <a:bodyPr/>
                    <a:lstStyle/>
                    <a:p>
                      <a:pPr marL="0" marR="0" lvl="0" indent="0" algn="ctr" rtl="0">
                        <a:lnSpc>
                          <a:spcPct val="100000"/>
                        </a:lnSpc>
                        <a:spcBef>
                          <a:spcPts val="0"/>
                        </a:spcBef>
                        <a:spcAft>
                          <a:spcPts val="0"/>
                        </a:spcAft>
                        <a:buClr>
                          <a:schemeClr val="dk1"/>
                        </a:buClr>
                        <a:buSzPts val="1800"/>
                        <a:buFont typeface="Courier New"/>
                        <a:buNone/>
                      </a:pPr>
                      <a:r>
                        <a:rPr lang="en-US" sz="1800" b="0" i="0" u="none">
                          <a:solidFill>
                            <a:schemeClr val="dk1"/>
                          </a:solidFill>
                          <a:latin typeface="Courier New"/>
                          <a:ea typeface="Courier New"/>
                          <a:cs typeface="Courier New"/>
                          <a:sym typeface="Courier New"/>
                        </a:rPr>
                        <a:t>TreeMap</a:t>
                      </a:r>
                      <a:endParaRPr/>
                    </a:p>
                  </a:txBody>
                  <a:tcPr marL="73150" marR="73150" marT="73150" marB="73150">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rgbClr val="DDDDDD"/>
                    </a:solidFill>
                  </a:tcPr>
                </a:tc>
                <a:extLst>
                  <a:ext uri="{0D108BD9-81ED-4DB2-BD59-A6C34878D82A}">
                    <a16:rowId xmlns="" xmlns:a16="http://schemas.microsoft.com/office/drawing/2014/main" val="10003"/>
                  </a:ext>
                </a:extLst>
              </a:tr>
              <a:tr h="625475">
                <a:tc>
                  <a:txBody>
                    <a:bodyPr/>
                    <a:lstStyle/>
                    <a:p>
                      <a:pPr marL="0" marR="0" lvl="0" indent="0" algn="ctr" rtl="0">
                        <a:lnSpc>
                          <a:spcPct val="100000"/>
                        </a:lnSpc>
                        <a:spcBef>
                          <a:spcPts val="0"/>
                        </a:spcBef>
                        <a:spcAft>
                          <a:spcPts val="0"/>
                        </a:spcAft>
                        <a:buClr>
                          <a:schemeClr val="dk1"/>
                        </a:buClr>
                        <a:buSzPts val="1800"/>
                        <a:buFont typeface="Courier New"/>
                        <a:buNone/>
                      </a:pPr>
                      <a:r>
                        <a:rPr lang="en-US" sz="1800" b="1" i="0" u="none">
                          <a:solidFill>
                            <a:schemeClr val="dk1"/>
                          </a:solidFill>
                          <a:latin typeface="Courier New"/>
                          <a:ea typeface="Courier New"/>
                          <a:cs typeface="Courier New"/>
                          <a:sym typeface="Courier New"/>
                        </a:rPr>
                        <a:t>Deque</a:t>
                      </a:r>
                      <a:endParaRPr/>
                    </a:p>
                  </a:txBody>
                  <a:tcPr marL="73150" marR="73150" marT="73150" marB="73150">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rgbClr val="DDDDDD"/>
                    </a:solidFill>
                  </a:tcPr>
                </a:tc>
                <a:tc>
                  <a:txBody>
                    <a:bodyPr/>
                    <a:lstStyle/>
                    <a:p>
                      <a:pPr marL="0" marR="0" lvl="0" indent="0" algn="ctr" rtl="0">
                        <a:lnSpc>
                          <a:spcPct val="100000"/>
                        </a:lnSpc>
                        <a:spcBef>
                          <a:spcPts val="0"/>
                        </a:spcBef>
                        <a:spcAft>
                          <a:spcPts val="0"/>
                        </a:spcAft>
                        <a:buClr>
                          <a:schemeClr val="dk1"/>
                        </a:buClr>
                        <a:buSzPts val="1800"/>
                        <a:buFont typeface="Courier New"/>
                        <a:buNone/>
                      </a:pPr>
                      <a:r>
                        <a:rPr lang="en-US" sz="1800" b="0" i="0" u="none">
                          <a:solidFill>
                            <a:schemeClr val="dk1"/>
                          </a:solidFill>
                          <a:latin typeface="Courier New"/>
                          <a:ea typeface="Courier New"/>
                          <a:cs typeface="Courier New"/>
                          <a:sym typeface="Courier New"/>
                        </a:rPr>
                        <a:t>ArrayDeque</a:t>
                      </a:r>
                      <a:endParaRPr/>
                    </a:p>
                  </a:txBody>
                  <a:tcPr marL="73150" marR="73150" marT="73150" marB="73150">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rgbClr val="DDDDDD"/>
                    </a:solidFill>
                  </a:tcPr>
                </a:tc>
                <a:tc>
                  <a:txBody>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a:txBody>
                  <a:tcPr marL="73150" marR="73150" marT="73150" marB="73150">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rgbClr val="DDDDDD"/>
                    </a:solidFill>
                  </a:tcPr>
                </a:tc>
                <a:tc>
                  <a:txBody>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a:txBody>
                  <a:tcPr marL="73150" marR="73150" marT="73150" marB="73150">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rgbClr val="DDDDDD"/>
                    </a:solidFill>
                  </a:tcPr>
                </a:tc>
                <a:extLst>
                  <a:ext uri="{0D108BD9-81ED-4DB2-BD59-A6C34878D82A}">
                    <a16:rowId xmlns="" xmlns:a16="http://schemas.microsoft.com/office/drawing/2014/main" val="10004"/>
                  </a:ext>
                </a:extLst>
              </a:tr>
            </a:tbl>
          </a:graphicData>
        </a:graphic>
      </p:graphicFrame>
      <p:sp>
        <p:nvSpPr>
          <p:cNvPr id="1884" name="Google Shape;1884;p196"/>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t>200</a:t>
            </a:fld>
            <a:endParaRPr/>
          </a:p>
        </p:txBody>
      </p:sp>
    </p:spTree>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Shape 1889"/>
        <p:cNvGrpSpPr/>
        <p:nvPr/>
      </p:nvGrpSpPr>
      <p:grpSpPr>
        <a:xfrm>
          <a:off x="0" y="0"/>
          <a:ext cx="0" cy="0"/>
          <a:chOff x="0" y="0"/>
          <a:chExt cx="0" cy="0"/>
        </a:xfrm>
      </p:grpSpPr>
      <p:pic>
        <p:nvPicPr>
          <p:cNvPr id="1890" name="Google Shape;1890;p197" descr="Duke-New-Series13_1.gif"/>
          <p:cNvPicPr preferRelativeResize="0"/>
          <p:nvPr/>
        </p:nvPicPr>
        <p:blipFill rotWithShape="1">
          <a:blip r:embed="rId3">
            <a:alphaModFix/>
          </a:blip>
          <a:srcRect/>
          <a:stretch/>
        </p:blipFill>
        <p:spPr>
          <a:xfrm>
            <a:off x="5783262" y="1752600"/>
            <a:ext cx="3282951" cy="2006600"/>
          </a:xfrm>
          <a:prstGeom prst="rect">
            <a:avLst/>
          </a:prstGeom>
          <a:noFill/>
          <a:ln>
            <a:noFill/>
          </a:ln>
        </p:spPr>
      </p:pic>
      <p:sp>
        <p:nvSpPr>
          <p:cNvPr id="1891" name="Google Shape;1891;p197"/>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Courier New"/>
                <a:ea typeface="Courier New"/>
                <a:cs typeface="Courier New"/>
                <a:sym typeface="Courier New"/>
              </a:rPr>
              <a:t>List</a:t>
            </a:r>
            <a:r>
              <a:rPr lang="en-US" sz="2600" b="1" i="0" u="none" strike="noStrike" cap="none">
                <a:solidFill>
                  <a:schemeClr val="dk1"/>
                </a:solidFill>
                <a:latin typeface="Arial"/>
                <a:ea typeface="Arial"/>
                <a:cs typeface="Arial"/>
                <a:sym typeface="Arial"/>
              </a:rPr>
              <a:t> Interface</a:t>
            </a:r>
            <a:endParaRPr/>
          </a:p>
        </p:txBody>
      </p:sp>
      <p:sp>
        <p:nvSpPr>
          <p:cNvPr id="1892" name="Google Shape;1892;p197"/>
          <p:cNvSpPr txBox="1">
            <a:spLocks noGrp="1"/>
          </p:cNvSpPr>
          <p:nvPr>
            <p:ph type="body" idx="1"/>
          </p:nvPr>
        </p:nvSpPr>
        <p:spPr>
          <a:xfrm>
            <a:off x="609600" y="1447800"/>
            <a:ext cx="7918500" cy="4205400"/>
          </a:xfrm>
          <a:prstGeom prst="rect">
            <a:avLst/>
          </a:prstGeom>
          <a:noFill/>
          <a:ln>
            <a:noFill/>
          </a:ln>
        </p:spPr>
        <p:txBody>
          <a:bodyPr spcFirstLastPara="1" wrap="square" lIns="12700" tIns="12700" rIns="12700" bIns="12700" anchor="t" anchorCtr="0">
            <a:noAutofit/>
          </a:bodyPr>
          <a:lstStyle/>
          <a:p>
            <a:pPr marL="574675" marR="0" lvl="1" indent="-460375" algn="l" rtl="0">
              <a:lnSpc>
                <a:spcPct val="100000"/>
              </a:lnSpc>
              <a:spcBef>
                <a:spcPts val="0"/>
              </a:spcBef>
              <a:spcAft>
                <a:spcPts val="0"/>
              </a:spcAft>
              <a:buClr>
                <a:srgbClr val="FF0000"/>
              </a:buClr>
              <a:buSzPts val="2200"/>
              <a:buFont typeface="Arial"/>
              <a:buChar char="•"/>
            </a:pPr>
            <a:r>
              <a:rPr lang="en-US" sz="2200" b="0" i="0" u="none" strike="noStrike" cap="none">
                <a:solidFill>
                  <a:schemeClr val="dk1"/>
                </a:solidFill>
                <a:latin typeface="Courier New"/>
                <a:ea typeface="Courier New"/>
                <a:cs typeface="Courier New"/>
                <a:sym typeface="Courier New"/>
              </a:rPr>
              <a:t>List</a:t>
            </a:r>
            <a:r>
              <a:rPr lang="en-US" sz="2200" b="0" i="0" u="none" strike="noStrike" cap="none">
                <a:solidFill>
                  <a:schemeClr val="dk1"/>
                </a:solidFill>
                <a:latin typeface="Arial"/>
                <a:ea typeface="Arial"/>
                <a:cs typeface="Arial"/>
                <a:sym typeface="Arial"/>
              </a:rPr>
              <a:t> defines generic list behavior.</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Is an ordered collection of elements</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Courier New"/>
                <a:ea typeface="Courier New"/>
                <a:cs typeface="Courier New"/>
                <a:sym typeface="Courier New"/>
              </a:rPr>
              <a:t>List</a:t>
            </a:r>
            <a:r>
              <a:rPr lang="en-US" sz="2200" b="0" i="0" u="none" strike="noStrike" cap="none">
                <a:solidFill>
                  <a:schemeClr val="dk1"/>
                </a:solidFill>
                <a:latin typeface="Arial"/>
                <a:ea typeface="Arial"/>
                <a:cs typeface="Arial"/>
                <a:sym typeface="Arial"/>
              </a:rPr>
              <a:t> behaviors include:</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Adding elements at a specific index</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Getting an element based on an index</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Removing an element based on an index</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Overwriting an element based on an index</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Getting the size of the list</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Courier New"/>
                <a:ea typeface="Courier New"/>
                <a:cs typeface="Courier New"/>
                <a:sym typeface="Courier New"/>
              </a:rPr>
              <a:t>List</a:t>
            </a:r>
            <a:r>
              <a:rPr lang="en-US" sz="2200" b="0" i="0" u="none" strike="noStrike" cap="none">
                <a:solidFill>
                  <a:schemeClr val="dk1"/>
                </a:solidFill>
                <a:latin typeface="Arial"/>
                <a:ea typeface="Arial"/>
                <a:cs typeface="Arial"/>
                <a:sym typeface="Arial"/>
              </a:rPr>
              <a:t> allows duplicate elements. </a:t>
            </a:r>
            <a:endParaRPr/>
          </a:p>
          <a:p>
            <a:pPr marL="574675" marR="0" lvl="1" indent="-460375" algn="l" rtl="0">
              <a:lnSpc>
                <a:spcPct val="100000"/>
              </a:lnSpc>
              <a:spcBef>
                <a:spcPts val="440"/>
              </a:spcBef>
              <a:spcAft>
                <a:spcPts val="0"/>
              </a:spcAft>
              <a:buClr>
                <a:srgbClr val="FF0000"/>
              </a:buClr>
              <a:buSzPts val="2200"/>
              <a:buFont typeface="Arial"/>
              <a:buNone/>
            </a:pPr>
            <a:endParaRPr sz="2200" b="0" i="0" u="none" strike="noStrike" cap="none">
              <a:solidFill>
                <a:schemeClr val="dk1"/>
              </a:solidFill>
              <a:latin typeface="Arial"/>
              <a:ea typeface="Arial"/>
              <a:cs typeface="Arial"/>
              <a:sym typeface="Arial"/>
            </a:endParaRPr>
          </a:p>
          <a:p>
            <a:pPr marL="7937" marR="0" lvl="0" indent="7938" algn="l" rtl="0">
              <a:spcBef>
                <a:spcPts val="440"/>
              </a:spcBef>
              <a:spcAft>
                <a:spcPts val="0"/>
              </a:spcAft>
              <a:buNone/>
            </a:pPr>
            <a:endParaRPr sz="2200" b="0" i="0" u="none" strike="noStrike" cap="none">
              <a:solidFill>
                <a:schemeClr val="dk1"/>
              </a:solidFill>
              <a:latin typeface="Arial"/>
              <a:ea typeface="Arial"/>
              <a:cs typeface="Arial"/>
              <a:sym typeface="Arial"/>
            </a:endParaRPr>
          </a:p>
        </p:txBody>
      </p:sp>
      <p:sp>
        <p:nvSpPr>
          <p:cNvPr id="1893" name="Google Shape;1893;p197"/>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201</a:t>
            </a:fld>
            <a:endParaRPr/>
          </a:p>
        </p:txBody>
      </p:sp>
    </p:spTree>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Shape 1898"/>
        <p:cNvGrpSpPr/>
        <p:nvPr/>
      </p:nvGrpSpPr>
      <p:grpSpPr>
        <a:xfrm>
          <a:off x="0" y="0"/>
          <a:ext cx="0" cy="0"/>
          <a:chOff x="0" y="0"/>
          <a:chExt cx="0" cy="0"/>
        </a:xfrm>
      </p:grpSpPr>
      <p:sp>
        <p:nvSpPr>
          <p:cNvPr id="1899" name="Google Shape;1899;p198"/>
          <p:cNvSpPr txBox="1"/>
          <p:nvPr/>
        </p:nvSpPr>
        <p:spPr>
          <a:xfrm>
            <a:off x="598487" y="3733800"/>
            <a:ext cx="8012100" cy="2514600"/>
          </a:xfrm>
          <a:prstGeom prst="rect">
            <a:avLst/>
          </a:prstGeom>
          <a:solidFill>
            <a:srgbClr val="DDDDDD"/>
          </a:solid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ourier New"/>
              <a:buNone/>
            </a:pPr>
            <a:r>
              <a:rPr lang="en-US" sz="1600" b="0" i="0" u="none">
                <a:solidFill>
                  <a:schemeClr val="dk1"/>
                </a:solidFill>
                <a:latin typeface="Courier New"/>
                <a:ea typeface="Courier New"/>
                <a:cs typeface="Courier New"/>
                <a:sym typeface="Courier New"/>
              </a:rPr>
              <a:t>List&lt;Integer&gt; partList = new ArrayList&lt;&gt;(3);</a:t>
            </a:r>
            <a:endParaRPr/>
          </a:p>
          <a:p>
            <a:pPr marL="0" marR="0" lvl="0" indent="0" algn="l" rtl="0">
              <a:lnSpc>
                <a:spcPct val="100000"/>
              </a:lnSpc>
              <a:spcBef>
                <a:spcPts val="0"/>
              </a:spcBef>
              <a:spcAft>
                <a:spcPts val="0"/>
              </a:spcAft>
              <a:buClr>
                <a:schemeClr val="dk1"/>
              </a:buClr>
              <a:buSzPts val="1600"/>
              <a:buFont typeface="Courier New"/>
              <a:buNone/>
            </a:pPr>
            <a:r>
              <a:rPr lang="en-US" sz="1600" b="0" i="0" u="none">
                <a:solidFill>
                  <a:schemeClr val="dk1"/>
                </a:solidFill>
                <a:latin typeface="Courier New"/>
                <a:ea typeface="Courier New"/>
                <a:cs typeface="Courier New"/>
                <a:sym typeface="Courier New"/>
              </a:rPr>
              <a:t>    partList.add(new Integer(1111));</a:t>
            </a:r>
            <a:endParaRPr/>
          </a:p>
          <a:p>
            <a:pPr marL="0" marR="0" lvl="0" indent="0" algn="l" rtl="0">
              <a:lnSpc>
                <a:spcPct val="100000"/>
              </a:lnSpc>
              <a:spcBef>
                <a:spcPts val="0"/>
              </a:spcBef>
              <a:spcAft>
                <a:spcPts val="0"/>
              </a:spcAft>
              <a:buClr>
                <a:schemeClr val="dk1"/>
              </a:buClr>
              <a:buSzPts val="1600"/>
              <a:buFont typeface="Courier New"/>
              <a:buNone/>
            </a:pPr>
            <a:r>
              <a:rPr lang="en-US" sz="1600" b="0" i="0" u="none">
                <a:solidFill>
                  <a:schemeClr val="dk1"/>
                </a:solidFill>
                <a:latin typeface="Courier New"/>
                <a:ea typeface="Courier New"/>
                <a:cs typeface="Courier New"/>
                <a:sym typeface="Courier New"/>
              </a:rPr>
              <a:t>    partList.add(new Integer(2222));</a:t>
            </a:r>
            <a:endParaRPr/>
          </a:p>
          <a:p>
            <a:pPr marL="0" marR="0" lvl="0" indent="0" algn="l" rtl="0">
              <a:lnSpc>
                <a:spcPct val="100000"/>
              </a:lnSpc>
              <a:spcBef>
                <a:spcPts val="0"/>
              </a:spcBef>
              <a:spcAft>
                <a:spcPts val="0"/>
              </a:spcAft>
              <a:buClr>
                <a:schemeClr val="dk1"/>
              </a:buClr>
              <a:buSzPts val="1600"/>
              <a:buFont typeface="Courier New"/>
              <a:buNone/>
            </a:pPr>
            <a:r>
              <a:rPr lang="en-US" sz="1600" b="0" i="0" u="none">
                <a:solidFill>
                  <a:schemeClr val="dk1"/>
                </a:solidFill>
                <a:latin typeface="Courier New"/>
                <a:ea typeface="Courier New"/>
                <a:cs typeface="Courier New"/>
                <a:sym typeface="Courier New"/>
              </a:rPr>
              <a:t>    partList.add(new Integer(3333));</a:t>
            </a:r>
            <a:endParaRPr/>
          </a:p>
          <a:p>
            <a:pPr marL="0" marR="0" lvl="0" indent="0" algn="l" rtl="0">
              <a:lnSpc>
                <a:spcPct val="100000"/>
              </a:lnSpc>
              <a:spcBef>
                <a:spcPts val="0"/>
              </a:spcBef>
              <a:spcAft>
                <a:spcPts val="0"/>
              </a:spcAft>
              <a:buClr>
                <a:schemeClr val="dk1"/>
              </a:buClr>
              <a:buSzPts val="1600"/>
              <a:buFont typeface="Courier New"/>
              <a:buNone/>
            </a:pPr>
            <a:r>
              <a:rPr lang="en-US" sz="1600" b="0" i="0" u="none">
                <a:solidFill>
                  <a:schemeClr val="dk1"/>
                </a:solidFill>
                <a:latin typeface="Courier New"/>
                <a:ea typeface="Courier New"/>
                <a:cs typeface="Courier New"/>
                <a:sym typeface="Courier New"/>
              </a:rPr>
              <a:t>    partList.add(new Integer(4444)); // ArrayList auto grows</a:t>
            </a:r>
            <a:endParaRPr/>
          </a:p>
          <a:p>
            <a:pPr marL="0" marR="0" lvl="0" indent="0" algn="l" rtl="0">
              <a:lnSpc>
                <a:spcPct val="100000"/>
              </a:lnSpc>
              <a:spcBef>
                <a:spcPts val="0"/>
              </a:spcBef>
              <a:spcAft>
                <a:spcPts val="0"/>
              </a:spcAft>
              <a:buClr>
                <a:schemeClr val="dk1"/>
              </a:buClr>
              <a:buSzPts val="1600"/>
              <a:buFont typeface="Courier New"/>
              <a:buNone/>
            </a:pPr>
            <a:r>
              <a:rPr lang="en-US" sz="1600" b="0" i="0" u="none">
                <a:solidFill>
                  <a:schemeClr val="dk1"/>
                </a:solidFill>
                <a:latin typeface="Courier New"/>
                <a:ea typeface="Courier New"/>
                <a:cs typeface="Courier New"/>
                <a:sym typeface="Courier New"/>
              </a:rPr>
              <a:t>    System.out.println("First Part: " + partList.get(0)); // First item</a:t>
            </a:r>
            <a:endParaRPr/>
          </a:p>
          <a:p>
            <a:pPr marL="0" marR="0" lvl="0" indent="0" algn="l" rtl="0">
              <a:lnSpc>
                <a:spcPct val="100000"/>
              </a:lnSpc>
              <a:spcBef>
                <a:spcPts val="0"/>
              </a:spcBef>
              <a:spcAft>
                <a:spcPts val="0"/>
              </a:spcAft>
              <a:buClr>
                <a:schemeClr val="dk1"/>
              </a:buClr>
              <a:buSzPts val="1600"/>
              <a:buFont typeface="Courier New"/>
              <a:buNone/>
            </a:pPr>
            <a:r>
              <a:rPr lang="en-US" sz="1600" b="0" i="0" u="none">
                <a:solidFill>
                  <a:schemeClr val="dk1"/>
                </a:solidFill>
                <a:latin typeface="Courier New"/>
                <a:ea typeface="Courier New"/>
                <a:cs typeface="Courier New"/>
                <a:sym typeface="Courier New"/>
              </a:rPr>
              <a:t>    partList.add(0, new Integer(5555)); // Insert an item by index</a:t>
            </a:r>
            <a:endParaRPr/>
          </a:p>
        </p:txBody>
      </p:sp>
      <p:sp>
        <p:nvSpPr>
          <p:cNvPr id="1900" name="Google Shape;1900;p198"/>
          <p:cNvSpPr txBox="1">
            <a:spLocks noGrp="1"/>
          </p:cNvSpPr>
          <p:nvPr>
            <p:ph type="title"/>
          </p:nvPr>
        </p:nvSpPr>
        <p:spPr>
          <a:xfrm>
            <a:off x="609600" y="439737"/>
            <a:ext cx="7918500" cy="4746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Courier New"/>
                <a:ea typeface="Courier New"/>
                <a:cs typeface="Courier New"/>
                <a:sym typeface="Courier New"/>
              </a:rPr>
              <a:t>ArrayList</a:t>
            </a:r>
            <a:endParaRPr/>
          </a:p>
        </p:txBody>
      </p:sp>
      <p:sp>
        <p:nvSpPr>
          <p:cNvPr id="1901" name="Google Shape;1901;p198"/>
          <p:cNvSpPr txBox="1">
            <a:spLocks noGrp="1"/>
          </p:cNvSpPr>
          <p:nvPr>
            <p:ph type="body" idx="1"/>
          </p:nvPr>
        </p:nvSpPr>
        <p:spPr>
          <a:xfrm>
            <a:off x="609600" y="1066800"/>
            <a:ext cx="7918500" cy="3171900"/>
          </a:xfrm>
          <a:prstGeom prst="rect">
            <a:avLst/>
          </a:prstGeom>
          <a:noFill/>
          <a:ln>
            <a:noFill/>
          </a:ln>
        </p:spPr>
        <p:txBody>
          <a:bodyPr spcFirstLastPara="1" wrap="square" lIns="12700" tIns="12700" rIns="12700" bIns="12700" anchor="t" anchorCtr="0">
            <a:noAutofit/>
          </a:bodyPr>
          <a:lstStyle/>
          <a:p>
            <a:pPr marL="574675" marR="0" lvl="1" indent="-460375" algn="l" rtl="0">
              <a:lnSpc>
                <a:spcPct val="100000"/>
              </a:lnSpc>
              <a:spcBef>
                <a:spcPts val="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Is an implementation of the </a:t>
            </a:r>
            <a:r>
              <a:rPr lang="en-US" sz="2200" b="0" i="0" u="none" strike="noStrike" cap="none">
                <a:solidFill>
                  <a:schemeClr val="dk1"/>
                </a:solidFill>
                <a:latin typeface="Courier New"/>
                <a:ea typeface="Courier New"/>
                <a:cs typeface="Courier New"/>
                <a:sym typeface="Courier New"/>
              </a:rPr>
              <a:t>List </a:t>
            </a:r>
            <a:r>
              <a:rPr lang="en-US" sz="2200" b="0" i="0" u="none" strike="noStrike" cap="none">
                <a:solidFill>
                  <a:schemeClr val="dk1"/>
                </a:solidFill>
                <a:latin typeface="Arial"/>
                <a:ea typeface="Arial"/>
                <a:cs typeface="Arial"/>
                <a:sym typeface="Arial"/>
              </a:rPr>
              <a:t>interface</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The list automatically grows if elements exceed initial size.</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Has a numeric index</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Elements are accessed by index.</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Elements can be inserted based on index.</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Elements can be overwritten.</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Allows duplicate items</a:t>
            </a:r>
            <a:endParaRPr/>
          </a:p>
          <a:p>
            <a:pPr marL="7937" marR="0" lvl="0" indent="7937" algn="l" rtl="0">
              <a:lnSpc>
                <a:spcPct val="100000"/>
              </a:lnSpc>
              <a:spcBef>
                <a:spcPts val="280"/>
              </a:spcBef>
              <a:spcAft>
                <a:spcPts val="0"/>
              </a:spcAft>
              <a:buClr>
                <a:srgbClr val="000000"/>
              </a:buClr>
              <a:buSzPts val="1400"/>
              <a:buFont typeface="Arial"/>
              <a:buNone/>
            </a:pPr>
            <a:endParaRPr sz="1400" b="0" i="0" u="none">
              <a:solidFill>
                <a:schemeClr val="dk1"/>
              </a:solidFill>
              <a:latin typeface="Courier New"/>
              <a:ea typeface="Courier New"/>
              <a:cs typeface="Courier New"/>
              <a:sym typeface="Courier New"/>
            </a:endParaRPr>
          </a:p>
          <a:p>
            <a:pPr marL="7937" marR="0" lvl="0" indent="7937" algn="l" rtl="0">
              <a:lnSpc>
                <a:spcPct val="100000"/>
              </a:lnSpc>
              <a:spcBef>
                <a:spcPts val="280"/>
              </a:spcBef>
              <a:spcAft>
                <a:spcPts val="0"/>
              </a:spcAft>
              <a:buClr>
                <a:srgbClr val="000000"/>
              </a:buClr>
              <a:buSzPts val="1400"/>
              <a:buFont typeface="Arial"/>
              <a:buNone/>
            </a:pPr>
            <a:r>
              <a:rPr lang="en-US" sz="1400" b="0" i="0" u="none">
                <a:solidFill>
                  <a:schemeClr val="dk1"/>
                </a:solidFill>
                <a:latin typeface="Courier New"/>
                <a:ea typeface="Courier New"/>
                <a:cs typeface="Courier New"/>
                <a:sym typeface="Courier New"/>
              </a:rPr>
              <a:t>    </a:t>
            </a:r>
            <a:endParaRPr/>
          </a:p>
        </p:txBody>
      </p:sp>
      <p:sp>
        <p:nvSpPr>
          <p:cNvPr id="1902" name="Google Shape;1902;p198"/>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202</a:t>
            </a:fld>
            <a:endParaRPr/>
          </a:p>
        </p:txBody>
      </p:sp>
    </p:spTree>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Shape 1908"/>
        <p:cNvGrpSpPr/>
        <p:nvPr/>
      </p:nvGrpSpPr>
      <p:grpSpPr>
        <a:xfrm>
          <a:off x="0" y="0"/>
          <a:ext cx="0" cy="0"/>
          <a:chOff x="0" y="0"/>
          <a:chExt cx="0" cy="0"/>
        </a:xfrm>
      </p:grpSpPr>
      <p:sp>
        <p:nvSpPr>
          <p:cNvPr id="1909" name="Google Shape;1909;p199"/>
          <p:cNvSpPr txBox="1"/>
          <p:nvPr/>
        </p:nvSpPr>
        <p:spPr>
          <a:xfrm>
            <a:off x="598487" y="2057400"/>
            <a:ext cx="7924800" cy="3962400"/>
          </a:xfrm>
          <a:prstGeom prst="rect">
            <a:avLst/>
          </a:prstGeom>
          <a:solidFill>
            <a:srgbClr val="DDDDDD"/>
          </a:solid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1910" name="Google Shape;1910;p199"/>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Autoboxing and Unboxing</a:t>
            </a:r>
            <a:endParaRPr/>
          </a:p>
        </p:txBody>
      </p:sp>
      <p:sp>
        <p:nvSpPr>
          <p:cNvPr id="1911" name="Google Shape;1911;p199"/>
          <p:cNvSpPr txBox="1">
            <a:spLocks noGrp="1"/>
          </p:cNvSpPr>
          <p:nvPr>
            <p:ph type="body" idx="1"/>
          </p:nvPr>
        </p:nvSpPr>
        <p:spPr>
          <a:xfrm>
            <a:off x="609600" y="1066800"/>
            <a:ext cx="7918500" cy="4907100"/>
          </a:xfrm>
          <a:prstGeom prst="rect">
            <a:avLst/>
          </a:prstGeom>
          <a:noFill/>
          <a:ln>
            <a:noFill/>
          </a:ln>
        </p:spPr>
        <p:txBody>
          <a:bodyPr spcFirstLastPara="1" wrap="square" lIns="12700" tIns="12700" rIns="12700" bIns="12700" anchor="t" anchorCtr="0">
            <a:noAutofit/>
          </a:bodyPr>
          <a:lstStyle/>
          <a:p>
            <a:pPr marL="574675" marR="0" lvl="1" indent="-460375" algn="l" rtl="0">
              <a:lnSpc>
                <a:spcPct val="100000"/>
              </a:lnSpc>
              <a:spcBef>
                <a:spcPts val="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Simplifies syntax</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Produces cleaner, easier-to-read code</a:t>
            </a:r>
            <a:endParaRPr sz="1600" b="0" i="0" u="none" strike="noStrike" cap="none">
              <a:solidFill>
                <a:schemeClr val="dk1"/>
              </a:solidFill>
              <a:latin typeface="Courier New"/>
              <a:ea typeface="Courier New"/>
              <a:cs typeface="Courier New"/>
              <a:sym typeface="Courier New"/>
            </a:endParaRPr>
          </a:p>
          <a:p>
            <a:pPr marL="15875" marR="0" lvl="0" indent="93662" algn="l" rtl="0">
              <a:lnSpc>
                <a:spcPct val="100000"/>
              </a:lnSpc>
              <a:spcBef>
                <a:spcPts val="320"/>
              </a:spcBef>
              <a:spcAft>
                <a:spcPts val="0"/>
              </a:spcAft>
              <a:buClr>
                <a:srgbClr val="000000"/>
              </a:buClr>
              <a:buSzPts val="1600"/>
              <a:buFont typeface="Courier New"/>
              <a:buNone/>
            </a:pPr>
            <a:endParaRPr sz="1600" b="0" i="0" u="none">
              <a:solidFill>
                <a:schemeClr val="dk1"/>
              </a:solidFill>
              <a:latin typeface="Courier New"/>
              <a:ea typeface="Courier New"/>
              <a:cs typeface="Courier New"/>
              <a:sym typeface="Courier New"/>
            </a:endParaRPr>
          </a:p>
          <a:p>
            <a:pPr marL="15875" marR="0" lvl="0" indent="-7937" algn="l" rtl="0">
              <a:lnSpc>
                <a:spcPct val="100000"/>
              </a:lnSpc>
              <a:spcBef>
                <a:spcPts val="320"/>
              </a:spcBef>
              <a:spcAft>
                <a:spcPts val="0"/>
              </a:spcAft>
              <a:buClr>
                <a:srgbClr val="000000"/>
              </a:buClr>
              <a:buSzPts val="1600"/>
              <a:buFont typeface="Courier New"/>
              <a:buAutoNum type="arabicPlain"/>
            </a:pPr>
            <a:r>
              <a:rPr lang="en-US" sz="1600" b="0" i="0" u="none">
                <a:solidFill>
                  <a:schemeClr val="dk1"/>
                </a:solidFill>
                <a:latin typeface="Courier New"/>
                <a:ea typeface="Courier New"/>
                <a:cs typeface="Courier New"/>
                <a:sym typeface="Courier New"/>
              </a:rPr>
              <a:t> public class AutoBox {</a:t>
            </a:r>
            <a:endParaRPr/>
          </a:p>
          <a:p>
            <a:pPr marL="15875" marR="0" lvl="0" indent="-7937" algn="l" rtl="0">
              <a:lnSpc>
                <a:spcPct val="100000"/>
              </a:lnSpc>
              <a:spcBef>
                <a:spcPts val="320"/>
              </a:spcBef>
              <a:spcAft>
                <a:spcPts val="0"/>
              </a:spcAft>
              <a:buClr>
                <a:srgbClr val="000000"/>
              </a:buClr>
              <a:buSzPts val="1600"/>
              <a:buFont typeface="Courier New"/>
              <a:buAutoNum type="arabicPlain"/>
            </a:pPr>
            <a:r>
              <a:rPr lang="en-US" sz="1600" b="0" i="0" u="none">
                <a:solidFill>
                  <a:schemeClr val="dk1"/>
                </a:solidFill>
                <a:latin typeface="Courier New"/>
                <a:ea typeface="Courier New"/>
                <a:cs typeface="Courier New"/>
                <a:sym typeface="Courier New"/>
              </a:rPr>
              <a:t>    public static void main(String[] args){</a:t>
            </a:r>
            <a:endParaRPr/>
          </a:p>
          <a:p>
            <a:pPr marL="15875" marR="0" lvl="0" indent="-7937" algn="l" rtl="0">
              <a:lnSpc>
                <a:spcPct val="100000"/>
              </a:lnSpc>
              <a:spcBef>
                <a:spcPts val="320"/>
              </a:spcBef>
              <a:spcAft>
                <a:spcPts val="0"/>
              </a:spcAft>
              <a:buClr>
                <a:srgbClr val="000000"/>
              </a:buClr>
              <a:buSzPts val="1600"/>
              <a:buFont typeface="Courier New"/>
              <a:buAutoNum type="arabicPlain"/>
            </a:pPr>
            <a:r>
              <a:rPr lang="en-US" sz="1600" b="0" i="0" u="none">
                <a:solidFill>
                  <a:schemeClr val="dk1"/>
                </a:solidFill>
                <a:latin typeface="Courier New"/>
                <a:ea typeface="Courier New"/>
                <a:cs typeface="Courier New"/>
                <a:sym typeface="Courier New"/>
              </a:rPr>
              <a:t>        Integer intObject = new Integer(1);</a:t>
            </a:r>
            <a:endParaRPr/>
          </a:p>
          <a:p>
            <a:pPr marL="15875" marR="0" lvl="0" indent="-7937" algn="l" rtl="0">
              <a:lnSpc>
                <a:spcPct val="100000"/>
              </a:lnSpc>
              <a:spcBef>
                <a:spcPts val="320"/>
              </a:spcBef>
              <a:spcAft>
                <a:spcPts val="0"/>
              </a:spcAft>
              <a:buClr>
                <a:srgbClr val="000000"/>
              </a:buClr>
              <a:buSzPts val="1600"/>
              <a:buFont typeface="Courier New"/>
              <a:buAutoNum type="arabicPlain"/>
            </a:pPr>
            <a:r>
              <a:rPr lang="en-US" sz="1600" b="0" i="0" u="none">
                <a:solidFill>
                  <a:schemeClr val="dk1"/>
                </a:solidFill>
                <a:latin typeface="Courier New"/>
                <a:ea typeface="Courier New"/>
                <a:cs typeface="Courier New"/>
                <a:sym typeface="Courier New"/>
              </a:rPr>
              <a:t>        int intPrimitive = 2;</a:t>
            </a:r>
            <a:endParaRPr/>
          </a:p>
          <a:p>
            <a:pPr marL="15875" marR="0" lvl="0" indent="-7937" algn="l" rtl="0">
              <a:lnSpc>
                <a:spcPct val="100000"/>
              </a:lnSpc>
              <a:spcBef>
                <a:spcPts val="320"/>
              </a:spcBef>
              <a:spcAft>
                <a:spcPts val="0"/>
              </a:spcAft>
              <a:buClr>
                <a:srgbClr val="000000"/>
              </a:buClr>
              <a:buSzPts val="1600"/>
              <a:buFont typeface="Courier New"/>
              <a:buAutoNum type="arabicPlain"/>
            </a:pPr>
            <a:r>
              <a:rPr lang="en-US" sz="1600" b="0" i="0" u="none">
                <a:solidFill>
                  <a:schemeClr val="dk1"/>
                </a:solidFill>
                <a:latin typeface="Courier New"/>
                <a:ea typeface="Courier New"/>
                <a:cs typeface="Courier New"/>
                <a:sym typeface="Courier New"/>
              </a:rPr>
              <a:t>        </a:t>
            </a:r>
            <a:endParaRPr/>
          </a:p>
          <a:p>
            <a:pPr marL="15875" marR="0" lvl="0" indent="-7937" algn="l" rtl="0">
              <a:lnSpc>
                <a:spcPct val="100000"/>
              </a:lnSpc>
              <a:spcBef>
                <a:spcPts val="320"/>
              </a:spcBef>
              <a:spcAft>
                <a:spcPts val="0"/>
              </a:spcAft>
              <a:buClr>
                <a:srgbClr val="000000"/>
              </a:buClr>
              <a:buSzPts val="1600"/>
              <a:buFont typeface="Courier New"/>
              <a:buAutoNum type="arabicPlain"/>
            </a:pPr>
            <a:r>
              <a:rPr lang="en-US" sz="1600" b="0" i="0" u="none">
                <a:solidFill>
                  <a:schemeClr val="dk1"/>
                </a:solidFill>
                <a:latin typeface="Courier New"/>
                <a:ea typeface="Courier New"/>
                <a:cs typeface="Courier New"/>
                <a:sym typeface="Courier New"/>
              </a:rPr>
              <a:t>        Integer tempInteger;</a:t>
            </a:r>
            <a:endParaRPr/>
          </a:p>
          <a:p>
            <a:pPr marL="15875" marR="0" lvl="0" indent="-7937" algn="l" rtl="0">
              <a:lnSpc>
                <a:spcPct val="100000"/>
              </a:lnSpc>
              <a:spcBef>
                <a:spcPts val="320"/>
              </a:spcBef>
              <a:spcAft>
                <a:spcPts val="0"/>
              </a:spcAft>
              <a:buClr>
                <a:srgbClr val="000000"/>
              </a:buClr>
              <a:buSzPts val="1600"/>
              <a:buFont typeface="Courier New"/>
              <a:buAutoNum type="arabicPlain"/>
            </a:pPr>
            <a:r>
              <a:rPr lang="en-US" sz="1600" b="0" i="0" u="none">
                <a:solidFill>
                  <a:schemeClr val="dk1"/>
                </a:solidFill>
                <a:latin typeface="Courier New"/>
                <a:ea typeface="Courier New"/>
                <a:cs typeface="Courier New"/>
                <a:sym typeface="Courier New"/>
              </a:rPr>
              <a:t>        int tempPrimitive;</a:t>
            </a:r>
            <a:endParaRPr/>
          </a:p>
          <a:p>
            <a:pPr marL="15875" marR="0" lvl="0" indent="-7937" algn="l" rtl="0">
              <a:lnSpc>
                <a:spcPct val="100000"/>
              </a:lnSpc>
              <a:spcBef>
                <a:spcPts val="320"/>
              </a:spcBef>
              <a:spcAft>
                <a:spcPts val="0"/>
              </a:spcAft>
              <a:buClr>
                <a:srgbClr val="000000"/>
              </a:buClr>
              <a:buSzPts val="1600"/>
              <a:buFont typeface="Courier New"/>
              <a:buAutoNum type="arabicPlain"/>
            </a:pPr>
            <a:r>
              <a:rPr lang="en-US" sz="1600" b="0" i="0" u="none">
                <a:solidFill>
                  <a:schemeClr val="dk1"/>
                </a:solidFill>
                <a:latin typeface="Courier New"/>
                <a:ea typeface="Courier New"/>
                <a:cs typeface="Courier New"/>
                <a:sym typeface="Courier New"/>
              </a:rPr>
              <a:t>        </a:t>
            </a:r>
            <a:endParaRPr/>
          </a:p>
          <a:p>
            <a:pPr marL="15875" marR="0" lvl="0" indent="-7937" algn="l" rtl="0">
              <a:lnSpc>
                <a:spcPct val="100000"/>
              </a:lnSpc>
              <a:spcBef>
                <a:spcPts val="320"/>
              </a:spcBef>
              <a:spcAft>
                <a:spcPts val="0"/>
              </a:spcAft>
              <a:buClr>
                <a:srgbClr val="000000"/>
              </a:buClr>
              <a:buSzPts val="1600"/>
              <a:buFont typeface="Courier New"/>
              <a:buAutoNum type="arabicPlain"/>
            </a:pPr>
            <a:r>
              <a:rPr lang="en-US" sz="1600" b="0" i="0" u="none">
                <a:solidFill>
                  <a:schemeClr val="dk1"/>
                </a:solidFill>
                <a:latin typeface="Courier New"/>
                <a:ea typeface="Courier New"/>
                <a:cs typeface="Courier New"/>
                <a:sym typeface="Courier New"/>
              </a:rPr>
              <a:t>        tempInteger = new Integer(intPrimitive);</a:t>
            </a:r>
            <a:endParaRPr/>
          </a:p>
          <a:p>
            <a:pPr marL="15875" marR="0" lvl="0" indent="-7937" algn="l" rtl="0">
              <a:lnSpc>
                <a:spcPct val="100000"/>
              </a:lnSpc>
              <a:spcBef>
                <a:spcPts val="320"/>
              </a:spcBef>
              <a:spcAft>
                <a:spcPts val="0"/>
              </a:spcAft>
              <a:buClr>
                <a:srgbClr val="000000"/>
              </a:buClr>
              <a:buSzPts val="1600"/>
              <a:buFont typeface="Courier New"/>
              <a:buAutoNum type="arabicPlain"/>
            </a:pPr>
            <a:r>
              <a:rPr lang="en-US" sz="1600" b="0" i="0" u="none">
                <a:solidFill>
                  <a:schemeClr val="dk1"/>
                </a:solidFill>
                <a:latin typeface="Courier New"/>
                <a:ea typeface="Courier New"/>
                <a:cs typeface="Courier New"/>
                <a:sym typeface="Courier New"/>
              </a:rPr>
              <a:t>        tempPrimitive = intObject.intValue();</a:t>
            </a:r>
            <a:endParaRPr/>
          </a:p>
          <a:p>
            <a:pPr marL="15875" marR="0" lvl="0" indent="-7937" algn="l" rtl="0">
              <a:lnSpc>
                <a:spcPct val="100000"/>
              </a:lnSpc>
              <a:spcBef>
                <a:spcPts val="320"/>
              </a:spcBef>
              <a:spcAft>
                <a:spcPts val="0"/>
              </a:spcAft>
              <a:buClr>
                <a:srgbClr val="000000"/>
              </a:buClr>
              <a:buSzPts val="1600"/>
              <a:buFont typeface="Courier New"/>
              <a:buAutoNum type="arabicPlain"/>
            </a:pPr>
            <a:r>
              <a:rPr lang="en-US" sz="1600" b="0" i="0" u="none">
                <a:solidFill>
                  <a:schemeClr val="dk1"/>
                </a:solidFill>
                <a:latin typeface="Courier New"/>
                <a:ea typeface="Courier New"/>
                <a:cs typeface="Courier New"/>
                <a:sym typeface="Courier New"/>
              </a:rPr>
              <a:t>        </a:t>
            </a:r>
            <a:endParaRPr/>
          </a:p>
          <a:p>
            <a:pPr marL="15875" marR="0" lvl="0" indent="-7937" algn="l" rtl="0">
              <a:lnSpc>
                <a:spcPct val="100000"/>
              </a:lnSpc>
              <a:spcBef>
                <a:spcPts val="320"/>
              </a:spcBef>
              <a:spcAft>
                <a:spcPts val="0"/>
              </a:spcAft>
              <a:buClr>
                <a:srgbClr val="000000"/>
              </a:buClr>
              <a:buSzPts val="1600"/>
              <a:buFont typeface="Courier New"/>
              <a:buAutoNum type="arabicPlain"/>
            </a:pPr>
            <a:r>
              <a:rPr lang="en-US" sz="1600" b="0" i="0" u="none">
                <a:solidFill>
                  <a:schemeClr val="dk1"/>
                </a:solidFill>
                <a:latin typeface="Courier New"/>
                <a:ea typeface="Courier New"/>
                <a:cs typeface="Courier New"/>
                <a:sym typeface="Courier New"/>
              </a:rPr>
              <a:t>        tempInteger = intPrimitive; // Auto box</a:t>
            </a:r>
            <a:endParaRPr/>
          </a:p>
          <a:p>
            <a:pPr marL="15875" marR="0" lvl="0" indent="-7937" algn="l" rtl="0">
              <a:lnSpc>
                <a:spcPct val="100000"/>
              </a:lnSpc>
              <a:spcBef>
                <a:spcPts val="320"/>
              </a:spcBef>
              <a:spcAft>
                <a:spcPts val="0"/>
              </a:spcAft>
              <a:buClr>
                <a:srgbClr val="000000"/>
              </a:buClr>
              <a:buSzPts val="1600"/>
              <a:buFont typeface="Courier New"/>
              <a:buAutoNum type="arabicPlain"/>
            </a:pPr>
            <a:r>
              <a:rPr lang="en-US" sz="1600" b="0" i="0" u="none">
                <a:solidFill>
                  <a:schemeClr val="dk1"/>
                </a:solidFill>
                <a:latin typeface="Courier New"/>
                <a:ea typeface="Courier New"/>
                <a:cs typeface="Courier New"/>
                <a:sym typeface="Courier New"/>
              </a:rPr>
              <a:t>        tempPrimitive = intObject;  // Auto unbox       </a:t>
            </a:r>
            <a:endParaRPr/>
          </a:p>
        </p:txBody>
      </p:sp>
      <p:sp>
        <p:nvSpPr>
          <p:cNvPr id="1912" name="Google Shape;1912;p199"/>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203</a:t>
            </a:fld>
            <a:endParaRPr/>
          </a:p>
        </p:txBody>
      </p:sp>
    </p:spTree>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Shape 1917"/>
        <p:cNvGrpSpPr/>
        <p:nvPr/>
      </p:nvGrpSpPr>
      <p:grpSpPr>
        <a:xfrm>
          <a:off x="0" y="0"/>
          <a:ext cx="0" cy="0"/>
          <a:chOff x="0" y="0"/>
          <a:chExt cx="0" cy="0"/>
        </a:xfrm>
      </p:grpSpPr>
      <p:sp>
        <p:nvSpPr>
          <p:cNvPr id="1918" name="Google Shape;1918;p200"/>
          <p:cNvSpPr txBox="1"/>
          <p:nvPr/>
        </p:nvSpPr>
        <p:spPr>
          <a:xfrm>
            <a:off x="609600" y="1295400"/>
            <a:ext cx="8001000" cy="4724400"/>
          </a:xfrm>
          <a:prstGeom prst="rect">
            <a:avLst/>
          </a:prstGeom>
          <a:solidFill>
            <a:srgbClr val="DDDDDD"/>
          </a:solid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rgbClr val="000000"/>
              </a:buClr>
              <a:buSzPts val="100"/>
              <a:buFont typeface="Courier New"/>
              <a:buAutoNum type="arabicPlain"/>
            </a:pPr>
            <a:r>
              <a:rPr lang="en-US" sz="1400" b="0" i="0" u="none">
                <a:solidFill>
                  <a:schemeClr val="dk1"/>
                </a:solidFill>
                <a:latin typeface="Courier New"/>
                <a:ea typeface="Courier New"/>
                <a:cs typeface="Courier New"/>
                <a:sym typeface="Courier New"/>
              </a:rPr>
              <a:t>public class OldStyleArrayList {</a:t>
            </a:r>
            <a:endParaRPr/>
          </a:p>
          <a:p>
            <a:pPr marL="342900" marR="0" lvl="0" indent="-342900" algn="l" rtl="0">
              <a:lnSpc>
                <a:spcPct val="100000"/>
              </a:lnSpc>
              <a:spcBef>
                <a:spcPts val="0"/>
              </a:spcBef>
              <a:spcAft>
                <a:spcPts val="0"/>
              </a:spcAft>
              <a:buClr>
                <a:srgbClr val="000000"/>
              </a:buClr>
              <a:buSzPts val="100"/>
              <a:buFont typeface="Courier New"/>
              <a:buAutoNum type="arabicPlain"/>
            </a:pPr>
            <a:r>
              <a:rPr lang="en-US" sz="1400" b="0" i="0" u="none">
                <a:solidFill>
                  <a:schemeClr val="dk1"/>
                </a:solidFill>
                <a:latin typeface="Courier New"/>
                <a:ea typeface="Courier New"/>
                <a:cs typeface="Courier New"/>
                <a:sym typeface="Courier New"/>
              </a:rPr>
              <a:t>  public static void main(String args[]){  </a:t>
            </a:r>
            <a:endParaRPr/>
          </a:p>
          <a:p>
            <a:pPr marL="342900" marR="0" lvl="0" indent="-342900" algn="l" rtl="0">
              <a:lnSpc>
                <a:spcPct val="100000"/>
              </a:lnSpc>
              <a:spcBef>
                <a:spcPts val="0"/>
              </a:spcBef>
              <a:spcAft>
                <a:spcPts val="0"/>
              </a:spcAft>
              <a:buClr>
                <a:srgbClr val="000000"/>
              </a:buClr>
              <a:buSzPts val="100"/>
              <a:buFont typeface="Courier New"/>
              <a:buAutoNum type="arabicPlain"/>
            </a:pPr>
            <a:r>
              <a:rPr lang="en-US" sz="1400" b="0" i="0" u="none">
                <a:solidFill>
                  <a:schemeClr val="dk1"/>
                </a:solidFill>
                <a:latin typeface="Courier New"/>
                <a:ea typeface="Courier New"/>
                <a:cs typeface="Courier New"/>
                <a:sym typeface="Courier New"/>
              </a:rPr>
              <a:t>    List partList = new ArrayList(3);</a:t>
            </a:r>
            <a:endParaRPr/>
          </a:p>
          <a:p>
            <a:pPr marL="342900" marR="0" lvl="0" indent="-342900" algn="l" rtl="0">
              <a:lnSpc>
                <a:spcPct val="100000"/>
              </a:lnSpc>
              <a:spcBef>
                <a:spcPts val="0"/>
              </a:spcBef>
              <a:spcAft>
                <a:spcPts val="0"/>
              </a:spcAft>
              <a:buClr>
                <a:srgbClr val="000000"/>
              </a:buClr>
              <a:buSzPts val="100"/>
              <a:buFont typeface="Courier New"/>
              <a:buAutoNum type="arabicPlain"/>
            </a:pPr>
            <a:r>
              <a:rPr lang="en-US" sz="1400" b="0" i="0" u="none">
                <a:solidFill>
                  <a:schemeClr val="dk1"/>
                </a:solidFill>
                <a:latin typeface="Courier New"/>
                <a:ea typeface="Courier New"/>
                <a:cs typeface="Courier New"/>
                <a:sym typeface="Courier New"/>
              </a:rPr>
              <a:t>    </a:t>
            </a:r>
            <a:endParaRPr/>
          </a:p>
          <a:p>
            <a:pPr marL="342900" marR="0" lvl="0" indent="-342900" algn="l" rtl="0">
              <a:lnSpc>
                <a:spcPct val="100000"/>
              </a:lnSpc>
              <a:spcBef>
                <a:spcPts val="0"/>
              </a:spcBef>
              <a:spcAft>
                <a:spcPts val="0"/>
              </a:spcAft>
              <a:buClr>
                <a:srgbClr val="000000"/>
              </a:buClr>
              <a:buSzPts val="100"/>
              <a:buFont typeface="Courier New"/>
              <a:buAutoNum type="arabicPlain"/>
            </a:pPr>
            <a:r>
              <a:rPr lang="en-US" sz="1400" b="0" i="0" u="none">
                <a:solidFill>
                  <a:schemeClr val="dk1"/>
                </a:solidFill>
                <a:latin typeface="Courier New"/>
                <a:ea typeface="Courier New"/>
                <a:cs typeface="Courier New"/>
                <a:sym typeface="Courier New"/>
              </a:rPr>
              <a:t>    partList.add(new Integer(1111));</a:t>
            </a:r>
            <a:endParaRPr/>
          </a:p>
          <a:p>
            <a:pPr marL="342900" marR="0" lvl="0" indent="-342900" algn="l" rtl="0">
              <a:lnSpc>
                <a:spcPct val="100000"/>
              </a:lnSpc>
              <a:spcBef>
                <a:spcPts val="0"/>
              </a:spcBef>
              <a:spcAft>
                <a:spcPts val="0"/>
              </a:spcAft>
              <a:buClr>
                <a:srgbClr val="000000"/>
              </a:buClr>
              <a:buSzPts val="100"/>
              <a:buFont typeface="Courier New"/>
              <a:buAutoNum type="arabicPlain"/>
            </a:pPr>
            <a:r>
              <a:rPr lang="en-US" sz="1400" b="0" i="0" u="none">
                <a:solidFill>
                  <a:schemeClr val="dk1"/>
                </a:solidFill>
                <a:latin typeface="Courier New"/>
                <a:ea typeface="Courier New"/>
                <a:cs typeface="Courier New"/>
                <a:sym typeface="Courier New"/>
              </a:rPr>
              <a:t>    partList.add(new Integer(2222));</a:t>
            </a:r>
            <a:endParaRPr/>
          </a:p>
          <a:p>
            <a:pPr marL="342900" marR="0" lvl="0" indent="-342900" algn="l" rtl="0">
              <a:lnSpc>
                <a:spcPct val="100000"/>
              </a:lnSpc>
              <a:spcBef>
                <a:spcPts val="0"/>
              </a:spcBef>
              <a:spcAft>
                <a:spcPts val="0"/>
              </a:spcAft>
              <a:buClr>
                <a:srgbClr val="000000"/>
              </a:buClr>
              <a:buSzPts val="100"/>
              <a:buFont typeface="Courier New"/>
              <a:buAutoNum type="arabicPlain"/>
            </a:pPr>
            <a:r>
              <a:rPr lang="en-US" sz="1400" b="0" i="0" u="none">
                <a:solidFill>
                  <a:schemeClr val="dk1"/>
                </a:solidFill>
                <a:latin typeface="Courier New"/>
                <a:ea typeface="Courier New"/>
                <a:cs typeface="Courier New"/>
                <a:sym typeface="Courier New"/>
              </a:rPr>
              <a:t>    partList.add(new Integer(3333));</a:t>
            </a:r>
            <a:endParaRPr/>
          </a:p>
          <a:p>
            <a:pPr marL="342900" marR="0" lvl="0" indent="-342900" algn="l" rtl="0">
              <a:lnSpc>
                <a:spcPct val="100000"/>
              </a:lnSpc>
              <a:spcBef>
                <a:spcPts val="0"/>
              </a:spcBef>
              <a:spcAft>
                <a:spcPts val="0"/>
              </a:spcAft>
              <a:buClr>
                <a:srgbClr val="000000"/>
              </a:buClr>
              <a:buSzPts val="100"/>
              <a:buFont typeface="Courier New"/>
              <a:buAutoNum type="arabicPlain"/>
            </a:pPr>
            <a:r>
              <a:rPr lang="en-US" sz="1400" b="0" i="0" u="none">
                <a:solidFill>
                  <a:schemeClr val="dk1"/>
                </a:solidFill>
                <a:latin typeface="Courier New"/>
                <a:ea typeface="Courier New"/>
                <a:cs typeface="Courier New"/>
                <a:sym typeface="Courier New"/>
              </a:rPr>
              <a:t>    partList.add("Oops a string!");</a:t>
            </a:r>
            <a:endParaRPr/>
          </a:p>
          <a:p>
            <a:pPr marL="342900" marR="0" lvl="0" indent="-342900" algn="l" rtl="0">
              <a:lnSpc>
                <a:spcPct val="100000"/>
              </a:lnSpc>
              <a:spcBef>
                <a:spcPts val="0"/>
              </a:spcBef>
              <a:spcAft>
                <a:spcPts val="0"/>
              </a:spcAft>
              <a:buClr>
                <a:srgbClr val="000000"/>
              </a:buClr>
              <a:buSzPts val="100"/>
              <a:buFont typeface="Courier New"/>
              <a:buAutoNum type="arabicPlain"/>
            </a:pPr>
            <a:r>
              <a:rPr lang="en-US" sz="1400" b="0" i="0" u="none">
                <a:solidFill>
                  <a:schemeClr val="dk1"/>
                </a:solidFill>
                <a:latin typeface="Courier New"/>
                <a:ea typeface="Courier New"/>
                <a:cs typeface="Courier New"/>
                <a:sym typeface="Courier New"/>
              </a:rPr>
              <a:t> </a:t>
            </a:r>
            <a:endParaRPr/>
          </a:p>
          <a:p>
            <a:pPr marL="342900" marR="0" lvl="0" indent="-342900" algn="l" rtl="0">
              <a:lnSpc>
                <a:spcPct val="100000"/>
              </a:lnSpc>
              <a:spcBef>
                <a:spcPts val="0"/>
              </a:spcBef>
              <a:spcAft>
                <a:spcPts val="0"/>
              </a:spcAft>
              <a:buClr>
                <a:srgbClr val="000000"/>
              </a:buClr>
              <a:buSzPts val="100"/>
              <a:buFont typeface="Courier New"/>
              <a:buAutoNum type="arabicPlain"/>
            </a:pPr>
            <a:r>
              <a:rPr lang="en-US" sz="1400" b="0" i="0" u="none">
                <a:solidFill>
                  <a:schemeClr val="dk1"/>
                </a:solidFill>
                <a:latin typeface="Courier New"/>
                <a:ea typeface="Courier New"/>
                <a:cs typeface="Courier New"/>
                <a:sym typeface="Courier New"/>
              </a:rPr>
              <a:t>    Iterator elements = partList.iterator();    </a:t>
            </a:r>
            <a:endParaRPr/>
          </a:p>
          <a:p>
            <a:pPr marL="342900" marR="0" lvl="0" indent="-342900" algn="l" rtl="0">
              <a:lnSpc>
                <a:spcPct val="100000"/>
              </a:lnSpc>
              <a:spcBef>
                <a:spcPts val="0"/>
              </a:spcBef>
              <a:spcAft>
                <a:spcPts val="0"/>
              </a:spcAft>
              <a:buClr>
                <a:srgbClr val="000000"/>
              </a:buClr>
              <a:buSzPts val="100"/>
              <a:buFont typeface="Courier New"/>
              <a:buAutoNum type="arabicPlain"/>
            </a:pPr>
            <a:r>
              <a:rPr lang="en-US" sz="1400" b="0" i="0" u="none">
                <a:solidFill>
                  <a:schemeClr val="dk1"/>
                </a:solidFill>
                <a:latin typeface="Courier New"/>
                <a:ea typeface="Courier New"/>
                <a:cs typeface="Courier New"/>
                <a:sym typeface="Courier New"/>
              </a:rPr>
              <a:t>    while (elements.hasNext()) {</a:t>
            </a:r>
            <a:endParaRPr/>
          </a:p>
          <a:p>
            <a:pPr marL="342900" marR="0" lvl="0" indent="-342900" algn="l" rtl="0">
              <a:lnSpc>
                <a:spcPct val="100000"/>
              </a:lnSpc>
              <a:spcBef>
                <a:spcPts val="0"/>
              </a:spcBef>
              <a:spcAft>
                <a:spcPts val="0"/>
              </a:spcAft>
              <a:buClr>
                <a:srgbClr val="000000"/>
              </a:buClr>
              <a:buSzPts val="100"/>
              <a:buFont typeface="Courier New"/>
              <a:buAutoNum type="arabicPlain"/>
            </a:pPr>
            <a:r>
              <a:rPr lang="en-US" sz="1400" b="0" i="0" u="none">
                <a:solidFill>
                  <a:schemeClr val="dk1"/>
                </a:solidFill>
                <a:latin typeface="Courier New"/>
                <a:ea typeface="Courier New"/>
                <a:cs typeface="Courier New"/>
                <a:sym typeface="Courier New"/>
              </a:rPr>
              <a:t>      Integer partNumberObject = (Integer)(elements.next()); // error?</a:t>
            </a:r>
            <a:endParaRPr/>
          </a:p>
          <a:p>
            <a:pPr marL="342900" marR="0" lvl="0" indent="-342900" algn="l" rtl="0">
              <a:lnSpc>
                <a:spcPct val="100000"/>
              </a:lnSpc>
              <a:spcBef>
                <a:spcPts val="0"/>
              </a:spcBef>
              <a:spcAft>
                <a:spcPts val="0"/>
              </a:spcAft>
              <a:buClr>
                <a:srgbClr val="000000"/>
              </a:buClr>
              <a:buSzPts val="100"/>
              <a:buFont typeface="Courier New"/>
              <a:buAutoNum type="arabicPlain"/>
            </a:pPr>
            <a:r>
              <a:rPr lang="en-US" sz="1400" b="0" i="0" u="none">
                <a:solidFill>
                  <a:schemeClr val="dk1"/>
                </a:solidFill>
                <a:latin typeface="Courier New"/>
                <a:ea typeface="Courier New"/>
                <a:cs typeface="Courier New"/>
                <a:sym typeface="Courier New"/>
              </a:rPr>
              <a:t>      int partNumber = partNumberObject.intValue();</a:t>
            </a:r>
            <a:endParaRPr/>
          </a:p>
          <a:p>
            <a:pPr marL="342900" marR="0" lvl="0" indent="-342900" algn="l" rtl="0">
              <a:lnSpc>
                <a:spcPct val="100000"/>
              </a:lnSpc>
              <a:spcBef>
                <a:spcPts val="0"/>
              </a:spcBef>
              <a:spcAft>
                <a:spcPts val="0"/>
              </a:spcAft>
              <a:buClr>
                <a:srgbClr val="000000"/>
              </a:buClr>
              <a:buSzPts val="100"/>
              <a:buFont typeface="Courier New"/>
              <a:buAutoNum type="arabicPlain"/>
            </a:pPr>
            <a:r>
              <a:rPr lang="en-US" sz="1400" b="0" i="0" u="none">
                <a:solidFill>
                  <a:schemeClr val="dk1"/>
                </a:solidFill>
                <a:latin typeface="Courier New"/>
                <a:ea typeface="Courier New"/>
                <a:cs typeface="Courier New"/>
                <a:sym typeface="Courier New"/>
              </a:rPr>
              <a:t>      </a:t>
            </a:r>
            <a:endParaRPr/>
          </a:p>
          <a:p>
            <a:pPr marL="342900" marR="0" lvl="0" indent="-342900" algn="l" rtl="0">
              <a:lnSpc>
                <a:spcPct val="100000"/>
              </a:lnSpc>
              <a:spcBef>
                <a:spcPts val="0"/>
              </a:spcBef>
              <a:spcAft>
                <a:spcPts val="0"/>
              </a:spcAft>
              <a:buClr>
                <a:srgbClr val="000000"/>
              </a:buClr>
              <a:buSzPts val="100"/>
              <a:buFont typeface="Courier New"/>
              <a:buAutoNum type="arabicPlain"/>
            </a:pPr>
            <a:r>
              <a:rPr lang="en-US" sz="1400" b="0" i="0" u="none">
                <a:solidFill>
                  <a:schemeClr val="dk1"/>
                </a:solidFill>
                <a:latin typeface="Courier New"/>
                <a:ea typeface="Courier New"/>
                <a:cs typeface="Courier New"/>
                <a:sym typeface="Courier New"/>
              </a:rPr>
              <a:t>      System.out.println("Part number: " + partNumber);</a:t>
            </a:r>
            <a:endParaRPr/>
          </a:p>
          <a:p>
            <a:pPr marL="342900" marR="0" lvl="0" indent="-342900" algn="l" rtl="0">
              <a:lnSpc>
                <a:spcPct val="100000"/>
              </a:lnSpc>
              <a:spcBef>
                <a:spcPts val="0"/>
              </a:spcBef>
              <a:spcAft>
                <a:spcPts val="0"/>
              </a:spcAft>
              <a:buClr>
                <a:srgbClr val="000000"/>
              </a:buClr>
              <a:buSzPts val="100"/>
              <a:buFont typeface="Courier New"/>
              <a:buAutoNum type="arabicPlain"/>
            </a:pPr>
            <a:r>
              <a:rPr lang="en-US" sz="1400" b="0" i="0" u="none">
                <a:solidFill>
                  <a:schemeClr val="dk1"/>
                </a:solidFill>
                <a:latin typeface="Courier New"/>
                <a:ea typeface="Courier New"/>
                <a:cs typeface="Courier New"/>
                <a:sym typeface="Courier New"/>
              </a:rPr>
              <a:t>    }       </a:t>
            </a:r>
            <a:endParaRPr/>
          </a:p>
          <a:p>
            <a:pPr marL="342900" marR="0" lvl="0" indent="-342900" algn="l" rtl="0">
              <a:lnSpc>
                <a:spcPct val="100000"/>
              </a:lnSpc>
              <a:spcBef>
                <a:spcPts val="0"/>
              </a:spcBef>
              <a:spcAft>
                <a:spcPts val="0"/>
              </a:spcAft>
              <a:buClr>
                <a:srgbClr val="000000"/>
              </a:buClr>
              <a:buSzPts val="100"/>
              <a:buFont typeface="Courier New"/>
              <a:buAutoNum type="arabicPlain"/>
            </a:pPr>
            <a:r>
              <a:rPr lang="en-US" sz="1400" b="0" i="0" u="none">
                <a:solidFill>
                  <a:schemeClr val="dk1"/>
                </a:solidFill>
                <a:latin typeface="Courier New"/>
                <a:ea typeface="Courier New"/>
                <a:cs typeface="Courier New"/>
                <a:sym typeface="Courier New"/>
              </a:rPr>
              <a:t>  } </a:t>
            </a:r>
            <a:endParaRPr/>
          </a:p>
          <a:p>
            <a:pPr marL="342900" marR="0" lvl="0" indent="-342900" algn="l" rtl="0">
              <a:lnSpc>
                <a:spcPct val="100000"/>
              </a:lnSpc>
              <a:spcBef>
                <a:spcPts val="0"/>
              </a:spcBef>
              <a:spcAft>
                <a:spcPts val="0"/>
              </a:spcAft>
              <a:buClr>
                <a:srgbClr val="000000"/>
              </a:buClr>
              <a:buSzPts val="100"/>
              <a:buFont typeface="Courier New"/>
              <a:buAutoNum type="arabicPlain"/>
            </a:pPr>
            <a:r>
              <a:rPr lang="en-US" sz="1400" b="0" i="0" u="none">
                <a:solidFill>
                  <a:schemeClr val="dk1"/>
                </a:solidFill>
                <a:latin typeface="Courier New"/>
                <a:ea typeface="Courier New"/>
                <a:cs typeface="Courier New"/>
                <a:sym typeface="Courier New"/>
              </a:rPr>
              <a:t>}</a:t>
            </a:r>
            <a:endParaRPr/>
          </a:p>
        </p:txBody>
      </p:sp>
      <p:sp>
        <p:nvSpPr>
          <p:cNvPr id="1919" name="Google Shape;1919;p200"/>
          <p:cNvSpPr txBox="1">
            <a:spLocks noGrp="1"/>
          </p:cNvSpPr>
          <p:nvPr>
            <p:ph type="title"/>
          </p:nvPr>
        </p:nvSpPr>
        <p:spPr>
          <a:xfrm>
            <a:off x="311700" y="593367"/>
            <a:ext cx="8520600" cy="7635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 </a:t>
            </a:r>
            <a:r>
              <a:rPr lang="en-US" sz="2600" b="1" i="0" u="none" strike="noStrike" cap="none">
                <a:solidFill>
                  <a:schemeClr val="dk1"/>
                </a:solidFill>
                <a:latin typeface="Courier New"/>
                <a:ea typeface="Courier New"/>
                <a:cs typeface="Courier New"/>
                <a:sym typeface="Courier New"/>
              </a:rPr>
              <a:t>ArrayList</a:t>
            </a:r>
            <a:r>
              <a:rPr lang="en-US" sz="2600" b="1" i="0" u="none" strike="noStrike" cap="none">
                <a:solidFill>
                  <a:schemeClr val="dk1"/>
                </a:solidFill>
                <a:latin typeface="Arial"/>
                <a:ea typeface="Arial"/>
                <a:cs typeface="Arial"/>
                <a:sym typeface="Arial"/>
              </a:rPr>
              <a:t> Without Generics</a:t>
            </a:r>
            <a:endParaRPr/>
          </a:p>
        </p:txBody>
      </p:sp>
      <p:sp>
        <p:nvSpPr>
          <p:cNvPr id="1920" name="Google Shape;1920;p200"/>
          <p:cNvSpPr/>
          <p:nvPr/>
        </p:nvSpPr>
        <p:spPr>
          <a:xfrm>
            <a:off x="6172200" y="1447800"/>
            <a:ext cx="1981200" cy="666600"/>
          </a:xfrm>
          <a:prstGeom prst="wedgeRectCallout">
            <a:avLst>
              <a:gd name="adj1" fmla="val -15059"/>
              <a:gd name="adj2" fmla="val 1591"/>
            </a:avLst>
          </a:prstGeom>
          <a:solidFill>
            <a:srgbClr val="FFFFCC"/>
          </a:solidFill>
          <a:ln w="9525" cap="flat" cmpd="sng">
            <a:solidFill>
              <a:srgbClr val="80808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Arial"/>
              <a:buNone/>
            </a:pPr>
            <a:r>
              <a:rPr lang="en-US" sz="1400" b="0" i="0" u="none">
                <a:solidFill>
                  <a:schemeClr val="dk1"/>
                </a:solidFill>
                <a:latin typeface="Arial"/>
                <a:ea typeface="Arial"/>
                <a:cs typeface="Arial"/>
                <a:sym typeface="Arial"/>
              </a:rPr>
              <a:t>Java example using syntax prior to</a:t>
            </a:r>
            <a:br>
              <a:rPr lang="en-US" sz="1400" b="0" i="0" u="none">
                <a:solidFill>
                  <a:schemeClr val="dk1"/>
                </a:solidFill>
                <a:latin typeface="Arial"/>
                <a:ea typeface="Arial"/>
                <a:cs typeface="Arial"/>
                <a:sym typeface="Arial"/>
              </a:rPr>
            </a:br>
            <a:r>
              <a:rPr lang="en-US" sz="1400" b="0" i="0" u="none">
                <a:solidFill>
                  <a:schemeClr val="dk1"/>
                </a:solidFill>
                <a:latin typeface="Arial"/>
                <a:ea typeface="Arial"/>
                <a:cs typeface="Arial"/>
                <a:sym typeface="Arial"/>
              </a:rPr>
              <a:t>Java 1.5</a:t>
            </a:r>
            <a:endParaRPr/>
          </a:p>
        </p:txBody>
      </p:sp>
      <p:sp>
        <p:nvSpPr>
          <p:cNvPr id="1921" name="Google Shape;1921;p200"/>
          <p:cNvSpPr/>
          <p:nvPr/>
        </p:nvSpPr>
        <p:spPr>
          <a:xfrm>
            <a:off x="6324600" y="3200400"/>
            <a:ext cx="2133600" cy="590700"/>
          </a:xfrm>
          <a:prstGeom prst="wedgeRectCallout">
            <a:avLst>
              <a:gd name="adj1" fmla="val -4070"/>
              <a:gd name="adj2" fmla="val 31550"/>
            </a:avLst>
          </a:prstGeom>
          <a:solidFill>
            <a:srgbClr val="FFFFCC"/>
          </a:solidFill>
          <a:ln w="9525" cap="flat" cmpd="sng">
            <a:solidFill>
              <a:srgbClr val="80808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Arial"/>
              <a:buNone/>
            </a:pPr>
            <a:r>
              <a:rPr lang="en-US" sz="1400" b="0" i="0" u="none">
                <a:solidFill>
                  <a:schemeClr val="dk1"/>
                </a:solidFill>
                <a:latin typeface="Arial"/>
                <a:ea typeface="Arial"/>
                <a:cs typeface="Arial"/>
                <a:sym typeface="Arial"/>
              </a:rPr>
              <a:t>Runtime error: </a:t>
            </a:r>
            <a:r>
              <a:rPr lang="en-US" sz="1400" b="0" i="0" u="none">
                <a:solidFill>
                  <a:schemeClr val="dk1"/>
                </a:solidFill>
                <a:latin typeface="Courier New"/>
                <a:ea typeface="Courier New"/>
                <a:cs typeface="Courier New"/>
                <a:sym typeface="Courier New"/>
              </a:rPr>
              <a:t>ClassCastException</a:t>
            </a:r>
            <a:endParaRPr/>
          </a:p>
        </p:txBody>
      </p:sp>
      <p:sp>
        <p:nvSpPr>
          <p:cNvPr id="1922" name="Google Shape;1922;p200"/>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t>204</a:t>
            </a:fld>
            <a:endParaRPr/>
          </a:p>
        </p:txBody>
      </p:sp>
    </p:spTree>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Shape 1927"/>
        <p:cNvGrpSpPr/>
        <p:nvPr/>
      </p:nvGrpSpPr>
      <p:grpSpPr>
        <a:xfrm>
          <a:off x="0" y="0"/>
          <a:ext cx="0" cy="0"/>
          <a:chOff x="0" y="0"/>
          <a:chExt cx="0" cy="0"/>
        </a:xfrm>
      </p:grpSpPr>
      <p:sp>
        <p:nvSpPr>
          <p:cNvPr id="1928" name="Google Shape;1928;p201"/>
          <p:cNvSpPr txBox="1"/>
          <p:nvPr/>
        </p:nvSpPr>
        <p:spPr>
          <a:xfrm>
            <a:off x="600075" y="1295400"/>
            <a:ext cx="8010600" cy="4114800"/>
          </a:xfrm>
          <a:prstGeom prst="rect">
            <a:avLst/>
          </a:prstGeom>
          <a:solidFill>
            <a:srgbClr val="DDDDDD"/>
          </a:solid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rgbClr val="000000"/>
              </a:buClr>
              <a:buSzPts val="100"/>
              <a:buFont typeface="Courier New"/>
              <a:buAutoNum type="arabicPlain"/>
            </a:pPr>
            <a:r>
              <a:rPr lang="en-US" sz="1400" b="0" i="0" u="none">
                <a:solidFill>
                  <a:schemeClr val="dk1"/>
                </a:solidFill>
                <a:latin typeface="Courier New"/>
                <a:ea typeface="Courier New"/>
                <a:cs typeface="Courier New"/>
                <a:sym typeface="Courier New"/>
              </a:rPr>
              <a:t>public class GenericArrayList {  </a:t>
            </a:r>
            <a:endParaRPr/>
          </a:p>
          <a:p>
            <a:pPr marL="342900" marR="0" lvl="0" indent="-342900" algn="l" rtl="0">
              <a:lnSpc>
                <a:spcPct val="100000"/>
              </a:lnSpc>
              <a:spcBef>
                <a:spcPts val="0"/>
              </a:spcBef>
              <a:spcAft>
                <a:spcPts val="0"/>
              </a:spcAft>
              <a:buClr>
                <a:srgbClr val="000000"/>
              </a:buClr>
              <a:buSzPts val="100"/>
              <a:buFont typeface="Courier New"/>
              <a:buAutoNum type="arabicPlain"/>
            </a:pPr>
            <a:r>
              <a:rPr lang="en-US" sz="1400" b="0" i="0" u="none">
                <a:solidFill>
                  <a:schemeClr val="dk1"/>
                </a:solidFill>
                <a:latin typeface="Courier New"/>
                <a:ea typeface="Courier New"/>
                <a:cs typeface="Courier New"/>
                <a:sym typeface="Courier New"/>
              </a:rPr>
              <a:t>  public static void main(String args[]) {</a:t>
            </a:r>
            <a:endParaRPr/>
          </a:p>
          <a:p>
            <a:pPr marL="342900" marR="0" lvl="0" indent="-342900" algn="l" rtl="0">
              <a:lnSpc>
                <a:spcPct val="100000"/>
              </a:lnSpc>
              <a:spcBef>
                <a:spcPts val="0"/>
              </a:spcBef>
              <a:spcAft>
                <a:spcPts val="0"/>
              </a:spcAft>
              <a:buClr>
                <a:srgbClr val="000000"/>
              </a:buClr>
              <a:buSzPts val="100"/>
              <a:buFont typeface="Courier New"/>
              <a:buAutoNum type="arabicPlain"/>
            </a:pPr>
            <a:r>
              <a:rPr lang="en-US" sz="1400" b="0" i="0" u="none">
                <a:solidFill>
                  <a:schemeClr val="dk1"/>
                </a:solidFill>
                <a:latin typeface="Courier New"/>
                <a:ea typeface="Courier New"/>
                <a:cs typeface="Courier New"/>
                <a:sym typeface="Courier New"/>
              </a:rPr>
              <a:t>    </a:t>
            </a:r>
            <a:r>
              <a:rPr lang="en-US" sz="1400" b="1" i="0" u="none">
                <a:solidFill>
                  <a:schemeClr val="dk1"/>
                </a:solidFill>
                <a:latin typeface="Courier New"/>
                <a:ea typeface="Courier New"/>
                <a:cs typeface="Courier New"/>
                <a:sym typeface="Courier New"/>
              </a:rPr>
              <a:t>List&lt;Integer&gt; partList = new ArrayList&lt;&gt;(3);</a:t>
            </a:r>
            <a:endParaRPr/>
          </a:p>
          <a:p>
            <a:pPr marL="342900" marR="0" lvl="0" indent="-342900" algn="l" rtl="0">
              <a:lnSpc>
                <a:spcPct val="100000"/>
              </a:lnSpc>
              <a:spcBef>
                <a:spcPts val="0"/>
              </a:spcBef>
              <a:spcAft>
                <a:spcPts val="0"/>
              </a:spcAft>
              <a:buClr>
                <a:srgbClr val="000000"/>
              </a:buClr>
              <a:buSzPts val="100"/>
              <a:buFont typeface="Courier New"/>
              <a:buAutoNum type="arabicPlain"/>
            </a:pPr>
            <a:r>
              <a:rPr lang="en-US" sz="1400" b="0" i="0" u="none">
                <a:solidFill>
                  <a:schemeClr val="dk1"/>
                </a:solidFill>
                <a:latin typeface="Courier New"/>
                <a:ea typeface="Courier New"/>
                <a:cs typeface="Courier New"/>
                <a:sym typeface="Courier New"/>
              </a:rPr>
              <a:t> </a:t>
            </a:r>
            <a:endParaRPr/>
          </a:p>
          <a:p>
            <a:pPr marL="342900" marR="0" lvl="0" indent="-342900" algn="l" rtl="0">
              <a:lnSpc>
                <a:spcPct val="100000"/>
              </a:lnSpc>
              <a:spcBef>
                <a:spcPts val="0"/>
              </a:spcBef>
              <a:spcAft>
                <a:spcPts val="0"/>
              </a:spcAft>
              <a:buClr>
                <a:srgbClr val="000000"/>
              </a:buClr>
              <a:buSzPts val="100"/>
              <a:buFont typeface="Courier New"/>
              <a:buAutoNum type="arabicPlain"/>
            </a:pPr>
            <a:r>
              <a:rPr lang="en-US" sz="1400" b="0" i="0" u="none">
                <a:solidFill>
                  <a:schemeClr val="dk1"/>
                </a:solidFill>
                <a:latin typeface="Courier New"/>
                <a:ea typeface="Courier New"/>
                <a:cs typeface="Courier New"/>
                <a:sym typeface="Courier New"/>
              </a:rPr>
              <a:t>    partList.add(new Integer(1111));</a:t>
            </a:r>
            <a:endParaRPr/>
          </a:p>
          <a:p>
            <a:pPr marL="342900" marR="0" lvl="0" indent="-342900" algn="l" rtl="0">
              <a:lnSpc>
                <a:spcPct val="100000"/>
              </a:lnSpc>
              <a:spcBef>
                <a:spcPts val="0"/>
              </a:spcBef>
              <a:spcAft>
                <a:spcPts val="0"/>
              </a:spcAft>
              <a:buClr>
                <a:srgbClr val="000000"/>
              </a:buClr>
              <a:buSzPts val="100"/>
              <a:buFont typeface="Courier New"/>
              <a:buAutoNum type="arabicPlain"/>
            </a:pPr>
            <a:r>
              <a:rPr lang="en-US" sz="1400" b="0" i="0" u="none">
                <a:solidFill>
                  <a:schemeClr val="dk1"/>
                </a:solidFill>
                <a:latin typeface="Courier New"/>
                <a:ea typeface="Courier New"/>
                <a:cs typeface="Courier New"/>
                <a:sym typeface="Courier New"/>
              </a:rPr>
              <a:t>    partList.add(new Integer(2222));</a:t>
            </a:r>
            <a:endParaRPr/>
          </a:p>
          <a:p>
            <a:pPr marL="342900" marR="0" lvl="0" indent="-342900" algn="l" rtl="0">
              <a:lnSpc>
                <a:spcPct val="100000"/>
              </a:lnSpc>
              <a:spcBef>
                <a:spcPts val="0"/>
              </a:spcBef>
              <a:spcAft>
                <a:spcPts val="0"/>
              </a:spcAft>
              <a:buClr>
                <a:srgbClr val="000000"/>
              </a:buClr>
              <a:buSzPts val="100"/>
              <a:buFont typeface="Courier New"/>
              <a:buAutoNum type="arabicPlain"/>
            </a:pPr>
            <a:r>
              <a:rPr lang="en-US" sz="1400" b="0" i="0" u="none">
                <a:solidFill>
                  <a:schemeClr val="dk1"/>
                </a:solidFill>
                <a:latin typeface="Courier New"/>
                <a:ea typeface="Courier New"/>
                <a:cs typeface="Courier New"/>
                <a:sym typeface="Courier New"/>
              </a:rPr>
              <a:t>    partList.add(new Integer(3333));</a:t>
            </a:r>
            <a:endParaRPr/>
          </a:p>
          <a:p>
            <a:pPr marL="342900" marR="0" lvl="0" indent="-342900" algn="l" rtl="0">
              <a:lnSpc>
                <a:spcPct val="100000"/>
              </a:lnSpc>
              <a:spcBef>
                <a:spcPts val="0"/>
              </a:spcBef>
              <a:spcAft>
                <a:spcPts val="0"/>
              </a:spcAft>
              <a:buClr>
                <a:srgbClr val="000000"/>
              </a:buClr>
              <a:buSzPts val="100"/>
              <a:buFont typeface="Courier New"/>
              <a:buAutoNum type="arabicPlain"/>
            </a:pPr>
            <a:r>
              <a:rPr lang="en-US" sz="1400" b="0" i="0" u="none">
                <a:solidFill>
                  <a:schemeClr val="dk1"/>
                </a:solidFill>
                <a:latin typeface="Courier New"/>
                <a:ea typeface="Courier New"/>
                <a:cs typeface="Courier New"/>
                <a:sym typeface="Courier New"/>
              </a:rPr>
              <a:t>    partList.add("Bad Data");  // compiler error now </a:t>
            </a:r>
            <a:endParaRPr/>
          </a:p>
          <a:p>
            <a:pPr marL="342900" marR="0" lvl="0" indent="-342900" algn="l" rtl="0">
              <a:lnSpc>
                <a:spcPct val="100000"/>
              </a:lnSpc>
              <a:spcBef>
                <a:spcPts val="0"/>
              </a:spcBef>
              <a:spcAft>
                <a:spcPts val="0"/>
              </a:spcAft>
              <a:buClr>
                <a:srgbClr val="000000"/>
              </a:buClr>
              <a:buSzPts val="100"/>
              <a:buFont typeface="Courier New"/>
              <a:buAutoNum type="arabicPlain"/>
            </a:pPr>
            <a:r>
              <a:rPr lang="en-US" sz="1400" b="0" i="0" u="none">
                <a:solidFill>
                  <a:schemeClr val="dk1"/>
                </a:solidFill>
                <a:latin typeface="Courier New"/>
                <a:ea typeface="Courier New"/>
                <a:cs typeface="Courier New"/>
                <a:sym typeface="Courier New"/>
              </a:rPr>
              <a:t> </a:t>
            </a:r>
            <a:endParaRPr/>
          </a:p>
          <a:p>
            <a:pPr marL="342900" marR="0" lvl="0" indent="-342900" algn="l" rtl="0">
              <a:lnSpc>
                <a:spcPct val="100000"/>
              </a:lnSpc>
              <a:spcBef>
                <a:spcPts val="0"/>
              </a:spcBef>
              <a:spcAft>
                <a:spcPts val="0"/>
              </a:spcAft>
              <a:buClr>
                <a:srgbClr val="000000"/>
              </a:buClr>
              <a:buSzPts val="100"/>
              <a:buFont typeface="Courier New"/>
              <a:buAutoNum type="arabicPlain"/>
            </a:pPr>
            <a:r>
              <a:rPr lang="en-US" sz="1400" b="0" i="0" u="none">
                <a:solidFill>
                  <a:schemeClr val="dk1"/>
                </a:solidFill>
                <a:latin typeface="Courier New"/>
                <a:ea typeface="Courier New"/>
                <a:cs typeface="Courier New"/>
                <a:sym typeface="Courier New"/>
              </a:rPr>
              <a:t>    </a:t>
            </a:r>
            <a:r>
              <a:rPr lang="en-US" sz="1400" b="1" i="0" u="none">
                <a:solidFill>
                  <a:schemeClr val="dk1"/>
                </a:solidFill>
                <a:latin typeface="Courier New"/>
                <a:ea typeface="Courier New"/>
                <a:cs typeface="Courier New"/>
                <a:sym typeface="Courier New"/>
              </a:rPr>
              <a:t>Iterator&lt;Integer&gt; elements</a:t>
            </a:r>
            <a:r>
              <a:rPr lang="en-US" sz="1400" b="0" i="0" u="none">
                <a:solidFill>
                  <a:schemeClr val="dk1"/>
                </a:solidFill>
                <a:latin typeface="Courier New"/>
                <a:ea typeface="Courier New"/>
                <a:cs typeface="Courier New"/>
                <a:sym typeface="Courier New"/>
              </a:rPr>
              <a:t> = partList.iterator();</a:t>
            </a:r>
            <a:endParaRPr/>
          </a:p>
          <a:p>
            <a:pPr marL="342900" marR="0" lvl="0" indent="-342900" algn="l" rtl="0">
              <a:lnSpc>
                <a:spcPct val="100000"/>
              </a:lnSpc>
              <a:spcBef>
                <a:spcPts val="0"/>
              </a:spcBef>
              <a:spcAft>
                <a:spcPts val="0"/>
              </a:spcAft>
              <a:buClr>
                <a:srgbClr val="000000"/>
              </a:buClr>
              <a:buSzPts val="100"/>
              <a:buFont typeface="Courier New"/>
              <a:buAutoNum type="arabicPlain"/>
            </a:pPr>
            <a:r>
              <a:rPr lang="en-US" sz="1400" b="0" i="0" u="none">
                <a:solidFill>
                  <a:schemeClr val="dk1"/>
                </a:solidFill>
                <a:latin typeface="Courier New"/>
                <a:ea typeface="Courier New"/>
                <a:cs typeface="Courier New"/>
                <a:sym typeface="Courier New"/>
              </a:rPr>
              <a:t>    while (elements.hasNext()) {</a:t>
            </a:r>
            <a:endParaRPr/>
          </a:p>
          <a:p>
            <a:pPr marL="342900" marR="0" lvl="0" indent="-342900" algn="l" rtl="0">
              <a:lnSpc>
                <a:spcPct val="100000"/>
              </a:lnSpc>
              <a:spcBef>
                <a:spcPts val="0"/>
              </a:spcBef>
              <a:spcAft>
                <a:spcPts val="0"/>
              </a:spcAft>
              <a:buClr>
                <a:srgbClr val="000000"/>
              </a:buClr>
              <a:buSzPts val="100"/>
              <a:buFont typeface="Courier New"/>
              <a:buAutoNum type="arabicPlain"/>
            </a:pPr>
            <a:r>
              <a:rPr lang="en-US" sz="1400" b="0" i="0" u="none">
                <a:solidFill>
                  <a:schemeClr val="dk1"/>
                </a:solidFill>
                <a:latin typeface="Courier New"/>
                <a:ea typeface="Courier New"/>
                <a:cs typeface="Courier New"/>
                <a:sym typeface="Courier New"/>
              </a:rPr>
              <a:t>      Integer partNumberObject = elements.next();</a:t>
            </a:r>
            <a:endParaRPr/>
          </a:p>
          <a:p>
            <a:pPr marL="342900" marR="0" lvl="0" indent="-342900" algn="l" rtl="0">
              <a:lnSpc>
                <a:spcPct val="100000"/>
              </a:lnSpc>
              <a:spcBef>
                <a:spcPts val="0"/>
              </a:spcBef>
              <a:spcAft>
                <a:spcPts val="0"/>
              </a:spcAft>
              <a:buClr>
                <a:srgbClr val="000000"/>
              </a:buClr>
              <a:buSzPts val="100"/>
              <a:buFont typeface="Courier New"/>
              <a:buAutoNum type="arabicPlain"/>
            </a:pPr>
            <a:r>
              <a:rPr lang="en-US" sz="1400" b="0" i="0" u="none">
                <a:solidFill>
                  <a:schemeClr val="dk1"/>
                </a:solidFill>
                <a:latin typeface="Courier New"/>
                <a:ea typeface="Courier New"/>
                <a:cs typeface="Courier New"/>
                <a:sym typeface="Courier New"/>
              </a:rPr>
              <a:t>      int partNumber = partNumberObject.intValue();</a:t>
            </a:r>
            <a:endParaRPr/>
          </a:p>
          <a:p>
            <a:pPr marL="342900" marR="0" lvl="0" indent="-342900" algn="l" rtl="0">
              <a:lnSpc>
                <a:spcPct val="100000"/>
              </a:lnSpc>
              <a:spcBef>
                <a:spcPts val="0"/>
              </a:spcBef>
              <a:spcAft>
                <a:spcPts val="0"/>
              </a:spcAft>
              <a:buClr>
                <a:srgbClr val="000000"/>
              </a:buClr>
              <a:buSzPts val="100"/>
              <a:buFont typeface="Courier New"/>
              <a:buAutoNum type="arabicPlain"/>
            </a:pPr>
            <a:r>
              <a:rPr lang="en-US" sz="1400" b="0" i="0" u="none">
                <a:solidFill>
                  <a:schemeClr val="dk1"/>
                </a:solidFill>
                <a:latin typeface="Courier New"/>
                <a:ea typeface="Courier New"/>
                <a:cs typeface="Courier New"/>
                <a:sym typeface="Courier New"/>
              </a:rPr>
              <a:t> </a:t>
            </a:r>
            <a:endParaRPr/>
          </a:p>
          <a:p>
            <a:pPr marL="342900" marR="0" lvl="0" indent="-342900" algn="l" rtl="0">
              <a:lnSpc>
                <a:spcPct val="100000"/>
              </a:lnSpc>
              <a:spcBef>
                <a:spcPts val="0"/>
              </a:spcBef>
              <a:spcAft>
                <a:spcPts val="0"/>
              </a:spcAft>
              <a:buClr>
                <a:srgbClr val="000000"/>
              </a:buClr>
              <a:buSzPts val="100"/>
              <a:buFont typeface="Courier New"/>
              <a:buAutoNum type="arabicPlain"/>
            </a:pPr>
            <a:r>
              <a:rPr lang="en-US" sz="1400" b="0" i="0" u="none">
                <a:solidFill>
                  <a:schemeClr val="dk1"/>
                </a:solidFill>
                <a:latin typeface="Courier New"/>
                <a:ea typeface="Courier New"/>
                <a:cs typeface="Courier New"/>
                <a:sym typeface="Courier New"/>
              </a:rPr>
              <a:t>      System.out.println("Part number: " + partNumber);</a:t>
            </a:r>
            <a:endParaRPr/>
          </a:p>
          <a:p>
            <a:pPr marL="342900" marR="0" lvl="0" indent="-342900" algn="l" rtl="0">
              <a:lnSpc>
                <a:spcPct val="100000"/>
              </a:lnSpc>
              <a:spcBef>
                <a:spcPts val="0"/>
              </a:spcBef>
              <a:spcAft>
                <a:spcPts val="0"/>
              </a:spcAft>
              <a:buClr>
                <a:srgbClr val="000000"/>
              </a:buClr>
              <a:buSzPts val="100"/>
              <a:buFont typeface="Courier New"/>
              <a:buAutoNum type="arabicPlain"/>
            </a:pPr>
            <a:r>
              <a:rPr lang="en-US" sz="1400" b="0" i="0" u="none">
                <a:solidFill>
                  <a:schemeClr val="dk1"/>
                </a:solidFill>
                <a:latin typeface="Courier New"/>
                <a:ea typeface="Courier New"/>
                <a:cs typeface="Courier New"/>
                <a:sym typeface="Courier New"/>
              </a:rPr>
              <a:t>    }</a:t>
            </a:r>
            <a:endParaRPr/>
          </a:p>
          <a:p>
            <a:pPr marL="342900" marR="0" lvl="0" indent="-342900" algn="l" rtl="0">
              <a:lnSpc>
                <a:spcPct val="100000"/>
              </a:lnSpc>
              <a:spcBef>
                <a:spcPts val="0"/>
              </a:spcBef>
              <a:spcAft>
                <a:spcPts val="0"/>
              </a:spcAft>
              <a:buClr>
                <a:srgbClr val="000000"/>
              </a:buClr>
              <a:buSzPts val="100"/>
              <a:buFont typeface="Courier New"/>
              <a:buAutoNum type="arabicPlain"/>
            </a:pPr>
            <a:r>
              <a:rPr lang="en-US" sz="1400" b="0" i="0" u="none">
                <a:solidFill>
                  <a:schemeClr val="dk1"/>
                </a:solidFill>
                <a:latin typeface="Courier New"/>
                <a:ea typeface="Courier New"/>
                <a:cs typeface="Courier New"/>
                <a:sym typeface="Courier New"/>
              </a:rPr>
              <a:t>  }</a:t>
            </a:r>
            <a:endParaRPr/>
          </a:p>
          <a:p>
            <a:pPr marL="342900" marR="0" lvl="0" indent="-342900" algn="l" rtl="0">
              <a:lnSpc>
                <a:spcPct val="100000"/>
              </a:lnSpc>
              <a:spcBef>
                <a:spcPts val="0"/>
              </a:spcBef>
              <a:spcAft>
                <a:spcPts val="0"/>
              </a:spcAft>
              <a:buClr>
                <a:srgbClr val="000000"/>
              </a:buClr>
              <a:buSzPts val="100"/>
              <a:buFont typeface="Courier New"/>
              <a:buAutoNum type="arabicPlain"/>
            </a:pPr>
            <a:r>
              <a:rPr lang="en-US" sz="1400" b="0" i="0" u="none">
                <a:solidFill>
                  <a:schemeClr val="dk1"/>
                </a:solidFill>
                <a:latin typeface="Courier New"/>
                <a:ea typeface="Courier New"/>
                <a:cs typeface="Courier New"/>
                <a:sym typeface="Courier New"/>
              </a:rPr>
              <a:t>}</a:t>
            </a:r>
            <a:endParaRPr/>
          </a:p>
          <a:p>
            <a:pPr marL="0" marR="0" lvl="0" indent="0" algn="l" rtl="0">
              <a:lnSpc>
                <a:spcPct val="100000"/>
              </a:lnSpc>
              <a:spcBef>
                <a:spcPts val="0"/>
              </a:spcBef>
              <a:spcAft>
                <a:spcPts val="0"/>
              </a:spcAft>
              <a:buNone/>
            </a:pPr>
            <a:endParaRPr sz="1400" b="0" i="0" u="none">
              <a:solidFill>
                <a:schemeClr val="dk1"/>
              </a:solidFill>
              <a:latin typeface="Courier New"/>
              <a:ea typeface="Courier New"/>
              <a:cs typeface="Courier New"/>
              <a:sym typeface="Courier New"/>
            </a:endParaRPr>
          </a:p>
        </p:txBody>
      </p:sp>
      <p:sp>
        <p:nvSpPr>
          <p:cNvPr id="1929" name="Google Shape;1929;p201"/>
          <p:cNvSpPr txBox="1">
            <a:spLocks noGrp="1"/>
          </p:cNvSpPr>
          <p:nvPr>
            <p:ph type="title"/>
          </p:nvPr>
        </p:nvSpPr>
        <p:spPr>
          <a:xfrm>
            <a:off x="311700" y="593367"/>
            <a:ext cx="8520600" cy="7635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Generic </a:t>
            </a:r>
            <a:r>
              <a:rPr lang="en-US" sz="2600" b="1" i="0" u="none" strike="noStrike" cap="none">
                <a:solidFill>
                  <a:schemeClr val="dk1"/>
                </a:solidFill>
                <a:latin typeface="Courier New"/>
                <a:ea typeface="Courier New"/>
                <a:cs typeface="Courier New"/>
                <a:sym typeface="Courier New"/>
              </a:rPr>
              <a:t>ArrayList</a:t>
            </a:r>
            <a:endParaRPr/>
          </a:p>
        </p:txBody>
      </p:sp>
      <p:sp>
        <p:nvSpPr>
          <p:cNvPr id="1930" name="Google Shape;1930;p201"/>
          <p:cNvSpPr/>
          <p:nvPr/>
        </p:nvSpPr>
        <p:spPr>
          <a:xfrm>
            <a:off x="6705600" y="3352800"/>
            <a:ext cx="1828800" cy="438300"/>
          </a:xfrm>
          <a:prstGeom prst="wedgeRectCallout">
            <a:avLst>
              <a:gd name="adj1" fmla="val -1739"/>
              <a:gd name="adj2" fmla="val 31755"/>
            </a:avLst>
          </a:prstGeom>
          <a:solidFill>
            <a:srgbClr val="FFFFCC"/>
          </a:solidFill>
          <a:ln w="9525" cap="flat" cmpd="sng">
            <a:solidFill>
              <a:srgbClr val="80808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Arial"/>
              <a:buNone/>
            </a:pPr>
            <a:r>
              <a:rPr lang="en-US" sz="1400" b="0" i="0" u="none">
                <a:solidFill>
                  <a:schemeClr val="dk1"/>
                </a:solidFill>
                <a:latin typeface="Arial"/>
                <a:ea typeface="Arial"/>
                <a:cs typeface="Arial"/>
                <a:sym typeface="Arial"/>
              </a:rPr>
              <a:t>No cast required.</a:t>
            </a:r>
            <a:endParaRPr/>
          </a:p>
        </p:txBody>
      </p:sp>
      <p:sp>
        <p:nvSpPr>
          <p:cNvPr id="1931" name="Google Shape;1931;p201"/>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t>205</a:t>
            </a:fld>
            <a:endParaRPr/>
          </a:p>
        </p:txBody>
      </p:sp>
    </p:spTree>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Shape 1936"/>
        <p:cNvGrpSpPr/>
        <p:nvPr/>
      </p:nvGrpSpPr>
      <p:grpSpPr>
        <a:xfrm>
          <a:off x="0" y="0"/>
          <a:ext cx="0" cy="0"/>
          <a:chOff x="0" y="0"/>
          <a:chExt cx="0" cy="0"/>
        </a:xfrm>
      </p:grpSpPr>
      <p:sp>
        <p:nvSpPr>
          <p:cNvPr id="1937" name="Google Shape;1937;p202"/>
          <p:cNvSpPr txBox="1"/>
          <p:nvPr/>
        </p:nvSpPr>
        <p:spPr>
          <a:xfrm>
            <a:off x="598487" y="1524000"/>
            <a:ext cx="7924800" cy="1447800"/>
          </a:xfrm>
          <a:prstGeom prst="rect">
            <a:avLst/>
          </a:prstGeom>
          <a:solidFill>
            <a:srgbClr val="DDDDDD"/>
          </a:solid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1938" name="Google Shape;1938;p202"/>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Generic </a:t>
            </a:r>
            <a:r>
              <a:rPr lang="en-US" sz="2600" b="1" i="0" u="none" strike="noStrike" cap="none">
                <a:solidFill>
                  <a:schemeClr val="dk1"/>
                </a:solidFill>
                <a:latin typeface="Courier New"/>
                <a:ea typeface="Courier New"/>
                <a:cs typeface="Courier New"/>
                <a:sym typeface="Courier New"/>
              </a:rPr>
              <a:t>ArrayList</a:t>
            </a:r>
            <a:r>
              <a:rPr lang="en-US" sz="2600" b="1" i="0" u="none" strike="noStrike" cap="none">
                <a:solidFill>
                  <a:schemeClr val="dk1"/>
                </a:solidFill>
                <a:latin typeface="Arial"/>
                <a:ea typeface="Arial"/>
                <a:cs typeface="Arial"/>
                <a:sym typeface="Arial"/>
              </a:rPr>
              <a:t>: Iteration and Boxing</a:t>
            </a:r>
            <a:endParaRPr/>
          </a:p>
        </p:txBody>
      </p:sp>
      <p:sp>
        <p:nvSpPr>
          <p:cNvPr id="1939" name="Google Shape;1939;p202"/>
          <p:cNvSpPr txBox="1">
            <a:spLocks noGrp="1"/>
          </p:cNvSpPr>
          <p:nvPr>
            <p:ph type="body" idx="1"/>
          </p:nvPr>
        </p:nvSpPr>
        <p:spPr>
          <a:xfrm>
            <a:off x="609600" y="3201987"/>
            <a:ext cx="7918500" cy="1109700"/>
          </a:xfrm>
          <a:prstGeom prst="rect">
            <a:avLst/>
          </a:prstGeom>
          <a:noFill/>
          <a:ln>
            <a:noFill/>
          </a:ln>
        </p:spPr>
        <p:txBody>
          <a:bodyPr spcFirstLastPara="1" wrap="square" lIns="12700" tIns="12700" rIns="12700" bIns="12700" anchor="t" anchorCtr="0">
            <a:noAutofit/>
          </a:bodyPr>
          <a:lstStyle/>
          <a:p>
            <a:pPr marL="574675" marR="0" lvl="1" indent="-460375" algn="l" rtl="0">
              <a:lnSpc>
                <a:spcPct val="100000"/>
              </a:lnSpc>
              <a:spcBef>
                <a:spcPts val="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The enhanced </a:t>
            </a:r>
            <a:r>
              <a:rPr lang="en-US" sz="2200" b="0" i="0" u="none" strike="noStrike" cap="none">
                <a:solidFill>
                  <a:schemeClr val="dk1"/>
                </a:solidFill>
                <a:latin typeface="Courier New"/>
                <a:ea typeface="Courier New"/>
                <a:cs typeface="Courier New"/>
                <a:sym typeface="Courier New"/>
              </a:rPr>
              <a:t>for</a:t>
            </a:r>
            <a:r>
              <a:rPr lang="en-US" sz="2200" b="0" i="0" u="none" strike="noStrike" cap="none">
                <a:solidFill>
                  <a:schemeClr val="dk1"/>
                </a:solidFill>
                <a:latin typeface="Arial"/>
                <a:ea typeface="Arial"/>
                <a:cs typeface="Arial"/>
                <a:sym typeface="Arial"/>
              </a:rPr>
              <a:t> loop, or </a:t>
            </a:r>
            <a:r>
              <a:rPr lang="en-US" sz="2200" b="0" i="0" u="none" strike="noStrike" cap="none">
                <a:solidFill>
                  <a:schemeClr val="dk1"/>
                </a:solidFill>
                <a:latin typeface="Courier New"/>
                <a:ea typeface="Courier New"/>
                <a:cs typeface="Courier New"/>
                <a:sym typeface="Courier New"/>
              </a:rPr>
              <a:t>for-each</a:t>
            </a:r>
            <a:r>
              <a:rPr lang="en-US" sz="2200" b="0" i="0" u="none" strike="noStrike" cap="none">
                <a:solidFill>
                  <a:schemeClr val="dk1"/>
                </a:solidFill>
                <a:latin typeface="Arial"/>
                <a:ea typeface="Arial"/>
                <a:cs typeface="Arial"/>
                <a:sym typeface="Arial"/>
              </a:rPr>
              <a:t> loop, provides cleaner code.</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No casting is done because of autoboxing and unboxing.</a:t>
            </a:r>
            <a:endParaRPr/>
          </a:p>
        </p:txBody>
      </p:sp>
      <p:sp>
        <p:nvSpPr>
          <p:cNvPr id="1940" name="Google Shape;1940;p202"/>
          <p:cNvSpPr txBox="1"/>
          <p:nvPr/>
        </p:nvSpPr>
        <p:spPr>
          <a:xfrm>
            <a:off x="844550" y="1447800"/>
            <a:ext cx="7918500" cy="17511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chemeClr val="dk1"/>
              </a:buClr>
              <a:buSzPts val="1600"/>
              <a:buFont typeface="Arial"/>
              <a:buNone/>
            </a:pPr>
            <a:endParaRPr sz="1600" b="0" i="0" u="none">
              <a:solidFill>
                <a:schemeClr val="dk1"/>
              </a:solidFill>
              <a:latin typeface="Courier New"/>
              <a:ea typeface="Courier New"/>
              <a:cs typeface="Courier New"/>
              <a:sym typeface="Courier New"/>
            </a:endParaRPr>
          </a:p>
          <a:p>
            <a:pPr marL="7937" marR="0" lvl="0" indent="7937" algn="l" rtl="0">
              <a:lnSpc>
                <a:spcPct val="100000"/>
              </a:lnSpc>
              <a:spcBef>
                <a:spcPts val="0"/>
              </a:spcBef>
              <a:spcAft>
                <a:spcPts val="0"/>
              </a:spcAft>
              <a:buClr>
                <a:schemeClr val="dk1"/>
              </a:buClr>
              <a:buSzPts val="1600"/>
              <a:buFont typeface="Courier New"/>
              <a:buNone/>
            </a:pPr>
            <a:r>
              <a:rPr lang="en-US" sz="1600" b="0" i="0" u="none">
                <a:solidFill>
                  <a:schemeClr val="dk1"/>
                </a:solidFill>
                <a:latin typeface="Courier New"/>
                <a:ea typeface="Courier New"/>
                <a:cs typeface="Courier New"/>
                <a:sym typeface="Courier New"/>
              </a:rPr>
              <a:t>for (Integer partNumberObj:partList){</a:t>
            </a:r>
            <a:endParaRPr/>
          </a:p>
          <a:p>
            <a:pPr marL="7937" marR="0" lvl="0" indent="7937" algn="l" rtl="0">
              <a:lnSpc>
                <a:spcPct val="100000"/>
              </a:lnSpc>
              <a:spcBef>
                <a:spcPts val="0"/>
              </a:spcBef>
              <a:spcAft>
                <a:spcPts val="0"/>
              </a:spcAft>
              <a:buClr>
                <a:schemeClr val="dk1"/>
              </a:buClr>
              <a:buSzPts val="1600"/>
              <a:buFont typeface="Courier New"/>
              <a:buNone/>
            </a:pPr>
            <a:r>
              <a:rPr lang="en-US" sz="1600" b="0" i="0" u="none">
                <a:solidFill>
                  <a:schemeClr val="dk1"/>
                </a:solidFill>
                <a:latin typeface="Courier New"/>
                <a:ea typeface="Courier New"/>
                <a:cs typeface="Courier New"/>
                <a:sym typeface="Courier New"/>
              </a:rPr>
              <a:t>      int partNumber = partNumberObj; // Demos auto unboxing</a:t>
            </a:r>
            <a:endParaRPr/>
          </a:p>
          <a:p>
            <a:pPr marL="7937" marR="0" lvl="0" indent="7937" algn="l" rtl="0">
              <a:lnSpc>
                <a:spcPct val="100000"/>
              </a:lnSpc>
              <a:spcBef>
                <a:spcPts val="0"/>
              </a:spcBef>
              <a:spcAft>
                <a:spcPts val="0"/>
              </a:spcAft>
              <a:buClr>
                <a:schemeClr val="dk1"/>
              </a:buClr>
              <a:buSzPts val="1600"/>
              <a:buFont typeface="Courier New"/>
              <a:buNone/>
            </a:pPr>
            <a:r>
              <a:rPr lang="en-US" sz="1600" b="0" i="0" u="none">
                <a:solidFill>
                  <a:schemeClr val="dk1"/>
                </a:solidFill>
                <a:latin typeface="Courier New"/>
                <a:ea typeface="Courier New"/>
                <a:cs typeface="Courier New"/>
                <a:sym typeface="Courier New"/>
              </a:rPr>
              <a:t>      System.out.println("Part number: " + partNumber);  </a:t>
            </a:r>
            <a:endParaRPr/>
          </a:p>
          <a:p>
            <a:pPr marL="7937" marR="0" lvl="0" indent="7937" algn="l" rtl="0">
              <a:lnSpc>
                <a:spcPct val="100000"/>
              </a:lnSpc>
              <a:spcBef>
                <a:spcPts val="0"/>
              </a:spcBef>
              <a:spcAft>
                <a:spcPts val="0"/>
              </a:spcAft>
              <a:buClr>
                <a:schemeClr val="dk1"/>
              </a:buClr>
              <a:buSzPts val="1600"/>
              <a:buFont typeface="Courier New"/>
              <a:buNone/>
            </a:pPr>
            <a:r>
              <a:rPr lang="en-US" sz="1600" b="0" i="0" u="none">
                <a:solidFill>
                  <a:schemeClr val="dk1"/>
                </a:solidFill>
                <a:latin typeface="Courier New"/>
                <a:ea typeface="Courier New"/>
                <a:cs typeface="Courier New"/>
                <a:sym typeface="Courier New"/>
              </a:rPr>
              <a:t>}</a:t>
            </a:r>
            <a:endParaRPr/>
          </a:p>
          <a:p>
            <a:pPr marL="0" marR="0" lvl="0" indent="0" algn="l" rtl="0">
              <a:lnSpc>
                <a:spcPct val="100000"/>
              </a:lnSpc>
              <a:spcBef>
                <a:spcPts val="0"/>
              </a:spcBef>
              <a:spcAft>
                <a:spcPts val="0"/>
              </a:spcAft>
              <a:buNone/>
            </a:pPr>
            <a:endParaRPr sz="1600" b="0" i="0" u="none">
              <a:solidFill>
                <a:schemeClr val="dk1"/>
              </a:solidFill>
              <a:latin typeface="Courier New"/>
              <a:ea typeface="Courier New"/>
              <a:cs typeface="Courier New"/>
              <a:sym typeface="Courier New"/>
            </a:endParaRPr>
          </a:p>
        </p:txBody>
      </p:sp>
      <p:sp>
        <p:nvSpPr>
          <p:cNvPr id="1941" name="Google Shape;1941;p202"/>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206</a:t>
            </a:fld>
            <a:endParaRPr/>
          </a:p>
        </p:txBody>
      </p:sp>
    </p:spTree>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Shape 1946"/>
        <p:cNvGrpSpPr/>
        <p:nvPr/>
      </p:nvGrpSpPr>
      <p:grpSpPr>
        <a:xfrm>
          <a:off x="0" y="0"/>
          <a:ext cx="0" cy="0"/>
          <a:chOff x="0" y="0"/>
          <a:chExt cx="0" cy="0"/>
        </a:xfrm>
      </p:grpSpPr>
      <p:pic>
        <p:nvPicPr>
          <p:cNvPr id="1947" name="Google Shape;1947;p203" descr="Duke-New-Series13_1.gif"/>
          <p:cNvPicPr preferRelativeResize="0"/>
          <p:nvPr/>
        </p:nvPicPr>
        <p:blipFill rotWithShape="1">
          <a:blip r:embed="rId3">
            <a:alphaModFix/>
          </a:blip>
          <a:srcRect/>
          <a:stretch/>
        </p:blipFill>
        <p:spPr>
          <a:xfrm>
            <a:off x="5410200" y="4203700"/>
            <a:ext cx="3352800" cy="2120900"/>
          </a:xfrm>
          <a:prstGeom prst="rect">
            <a:avLst/>
          </a:prstGeom>
          <a:noFill/>
          <a:ln>
            <a:noFill/>
          </a:ln>
        </p:spPr>
      </p:pic>
      <p:sp>
        <p:nvSpPr>
          <p:cNvPr id="1948" name="Google Shape;1948;p203"/>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Courier New"/>
                <a:ea typeface="Courier New"/>
                <a:cs typeface="Courier New"/>
                <a:sym typeface="Courier New"/>
              </a:rPr>
              <a:t>Set</a:t>
            </a:r>
            <a:r>
              <a:rPr lang="en-US" sz="2600" b="1" i="0" u="none" strike="noStrike" cap="none">
                <a:solidFill>
                  <a:schemeClr val="dk1"/>
                </a:solidFill>
                <a:latin typeface="Arial"/>
                <a:ea typeface="Arial"/>
                <a:cs typeface="Arial"/>
                <a:sym typeface="Arial"/>
              </a:rPr>
              <a:t> Interface</a:t>
            </a:r>
            <a:endParaRPr/>
          </a:p>
        </p:txBody>
      </p:sp>
      <p:sp>
        <p:nvSpPr>
          <p:cNvPr id="1949" name="Google Shape;1949;p203"/>
          <p:cNvSpPr txBox="1">
            <a:spLocks noGrp="1"/>
          </p:cNvSpPr>
          <p:nvPr>
            <p:ph type="body" idx="1"/>
          </p:nvPr>
        </p:nvSpPr>
        <p:spPr>
          <a:xfrm>
            <a:off x="609600" y="1447800"/>
            <a:ext cx="7918500" cy="2395500"/>
          </a:xfrm>
          <a:prstGeom prst="rect">
            <a:avLst/>
          </a:prstGeom>
          <a:noFill/>
          <a:ln>
            <a:noFill/>
          </a:ln>
        </p:spPr>
        <p:txBody>
          <a:bodyPr spcFirstLastPara="1" wrap="square" lIns="12700" tIns="12700" rIns="12700" bIns="12700" anchor="t" anchorCtr="0">
            <a:noAutofit/>
          </a:bodyPr>
          <a:lstStyle/>
          <a:p>
            <a:pPr marL="574675" marR="0" lvl="1" indent="-460375" algn="l" rtl="0">
              <a:lnSpc>
                <a:spcPct val="100000"/>
              </a:lnSpc>
              <a:spcBef>
                <a:spcPts val="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A </a:t>
            </a:r>
            <a:r>
              <a:rPr lang="en-US" sz="2200" b="0" i="0" u="none" strike="noStrike" cap="none">
                <a:solidFill>
                  <a:schemeClr val="dk1"/>
                </a:solidFill>
                <a:latin typeface="Courier New"/>
                <a:ea typeface="Courier New"/>
                <a:cs typeface="Courier New"/>
                <a:sym typeface="Courier New"/>
              </a:rPr>
              <a:t>Set</a:t>
            </a:r>
            <a:r>
              <a:rPr lang="en-US" sz="2200" b="0" i="0" u="none" strike="noStrike" cap="none">
                <a:solidFill>
                  <a:schemeClr val="dk1"/>
                </a:solidFill>
                <a:latin typeface="Arial"/>
                <a:ea typeface="Arial"/>
                <a:cs typeface="Arial"/>
                <a:sym typeface="Arial"/>
              </a:rPr>
              <a:t> is an interface that contains only unique elements.</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A </a:t>
            </a:r>
            <a:r>
              <a:rPr lang="en-US" sz="2200" b="0" i="0" u="none" strike="noStrike" cap="none">
                <a:solidFill>
                  <a:schemeClr val="dk1"/>
                </a:solidFill>
                <a:latin typeface="Courier New"/>
                <a:ea typeface="Courier New"/>
                <a:cs typeface="Courier New"/>
                <a:sym typeface="Courier New"/>
              </a:rPr>
              <a:t>Set</a:t>
            </a:r>
            <a:r>
              <a:rPr lang="en-US" sz="2200" b="0" i="0" u="none" strike="noStrike" cap="none">
                <a:solidFill>
                  <a:schemeClr val="dk1"/>
                </a:solidFill>
                <a:latin typeface="Arial"/>
                <a:ea typeface="Arial"/>
                <a:cs typeface="Arial"/>
                <a:sym typeface="Arial"/>
              </a:rPr>
              <a:t> has no index.</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Duplicate elements are not allowed.</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You can iterate through elements to access them.</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Courier New"/>
                <a:ea typeface="Courier New"/>
                <a:cs typeface="Courier New"/>
                <a:sym typeface="Courier New"/>
              </a:rPr>
              <a:t>TreeSet</a:t>
            </a:r>
            <a:r>
              <a:rPr lang="en-US" sz="2200" b="0" i="0" u="none" strike="noStrike" cap="none">
                <a:solidFill>
                  <a:schemeClr val="dk1"/>
                </a:solidFill>
                <a:latin typeface="Arial"/>
                <a:ea typeface="Arial"/>
                <a:cs typeface="Arial"/>
                <a:sym typeface="Arial"/>
              </a:rPr>
              <a:t> provides sorted implementation.</a:t>
            </a:r>
            <a:endParaRPr/>
          </a:p>
          <a:p>
            <a:pPr marL="7937" marR="0" lvl="0" indent="7938" algn="l" rtl="0">
              <a:spcBef>
                <a:spcPts val="440"/>
              </a:spcBef>
              <a:spcAft>
                <a:spcPts val="0"/>
              </a:spcAft>
              <a:buNone/>
            </a:pPr>
            <a:endParaRPr sz="2200" b="0" i="0" u="none" strike="noStrike" cap="none">
              <a:solidFill>
                <a:schemeClr val="dk1"/>
              </a:solidFill>
              <a:latin typeface="Arial"/>
              <a:ea typeface="Arial"/>
              <a:cs typeface="Arial"/>
              <a:sym typeface="Arial"/>
            </a:endParaRPr>
          </a:p>
        </p:txBody>
      </p:sp>
      <p:sp>
        <p:nvSpPr>
          <p:cNvPr id="1950" name="Google Shape;1950;p203"/>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207</a:t>
            </a:fld>
            <a:endParaRPr/>
          </a:p>
        </p:txBody>
      </p:sp>
    </p:spTree>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Shape 1955"/>
        <p:cNvGrpSpPr/>
        <p:nvPr/>
      </p:nvGrpSpPr>
      <p:grpSpPr>
        <a:xfrm>
          <a:off x="0" y="0"/>
          <a:ext cx="0" cy="0"/>
          <a:chOff x="0" y="0"/>
          <a:chExt cx="0" cy="0"/>
        </a:xfrm>
      </p:grpSpPr>
      <p:sp>
        <p:nvSpPr>
          <p:cNvPr id="1956" name="Google Shape;1956;p204"/>
          <p:cNvSpPr txBox="1"/>
          <p:nvPr/>
        </p:nvSpPr>
        <p:spPr>
          <a:xfrm>
            <a:off x="598487" y="1676400"/>
            <a:ext cx="7935900" cy="4267200"/>
          </a:xfrm>
          <a:prstGeom prst="rect">
            <a:avLst/>
          </a:prstGeom>
          <a:solidFill>
            <a:srgbClr val="DDDDDD"/>
          </a:solid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1957" name="Google Shape;1957;p204"/>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0" i="0" u="none" strike="noStrike" cap="none">
                <a:solidFill>
                  <a:schemeClr val="dk1"/>
                </a:solidFill>
                <a:latin typeface="Courier New"/>
                <a:ea typeface="Courier New"/>
                <a:cs typeface="Courier New"/>
                <a:sym typeface="Courier New"/>
              </a:rPr>
              <a:t>TreeSet</a:t>
            </a:r>
            <a:r>
              <a:rPr lang="en-US" sz="2600" b="1" i="0" u="none" strike="noStrike" cap="none">
                <a:solidFill>
                  <a:schemeClr val="dk1"/>
                </a:solidFill>
                <a:latin typeface="Arial"/>
                <a:ea typeface="Arial"/>
                <a:cs typeface="Arial"/>
                <a:sym typeface="Arial"/>
              </a:rPr>
              <a:t>: Implementation of </a:t>
            </a:r>
            <a:r>
              <a:rPr lang="en-US" sz="2600" b="0" i="0" u="none" strike="noStrike" cap="none">
                <a:solidFill>
                  <a:schemeClr val="dk1"/>
                </a:solidFill>
                <a:latin typeface="Courier New"/>
                <a:ea typeface="Courier New"/>
                <a:cs typeface="Courier New"/>
                <a:sym typeface="Courier New"/>
              </a:rPr>
              <a:t>Set</a:t>
            </a:r>
            <a:endParaRPr/>
          </a:p>
        </p:txBody>
      </p:sp>
      <p:sp>
        <p:nvSpPr>
          <p:cNvPr id="1958" name="Google Shape;1958;p204"/>
          <p:cNvSpPr txBox="1">
            <a:spLocks noGrp="1"/>
          </p:cNvSpPr>
          <p:nvPr>
            <p:ph type="body" idx="1"/>
          </p:nvPr>
        </p:nvSpPr>
        <p:spPr>
          <a:xfrm>
            <a:off x="609600" y="1524000"/>
            <a:ext cx="7918500" cy="44196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1600"/>
              <a:buFont typeface="Arial"/>
              <a:buNone/>
            </a:pPr>
            <a:endParaRPr sz="1600" b="0" i="0" u="none">
              <a:solidFill>
                <a:schemeClr val="dk1"/>
              </a:solidFill>
              <a:latin typeface="Courier New"/>
              <a:ea typeface="Courier New"/>
              <a:cs typeface="Courier New"/>
              <a:sym typeface="Courier New"/>
            </a:endParaRPr>
          </a:p>
          <a:p>
            <a:pPr marL="15875" marR="0" lvl="0" indent="-7937" algn="l" rtl="0">
              <a:lnSpc>
                <a:spcPct val="100000"/>
              </a:lnSpc>
              <a:spcBef>
                <a:spcPts val="320"/>
              </a:spcBef>
              <a:spcAft>
                <a:spcPts val="0"/>
              </a:spcAft>
              <a:buClr>
                <a:srgbClr val="000000"/>
              </a:buClr>
              <a:buSzPts val="200"/>
              <a:buFont typeface="Courier New"/>
              <a:buAutoNum type="arabicPlain"/>
            </a:pPr>
            <a:r>
              <a:rPr lang="en-US" sz="1600" b="0" i="0" u="none">
                <a:solidFill>
                  <a:schemeClr val="dk1"/>
                </a:solidFill>
                <a:latin typeface="Courier New"/>
                <a:ea typeface="Courier New"/>
                <a:cs typeface="Courier New"/>
                <a:sym typeface="Courier New"/>
              </a:rPr>
              <a:t> public class SetExample {</a:t>
            </a:r>
            <a:endParaRPr/>
          </a:p>
          <a:p>
            <a:pPr marL="15875" marR="0" lvl="0" indent="-7937" algn="l" rtl="0">
              <a:lnSpc>
                <a:spcPct val="100000"/>
              </a:lnSpc>
              <a:spcBef>
                <a:spcPts val="320"/>
              </a:spcBef>
              <a:spcAft>
                <a:spcPts val="0"/>
              </a:spcAft>
              <a:buClr>
                <a:srgbClr val="000000"/>
              </a:buClr>
              <a:buSzPts val="200"/>
              <a:buFont typeface="Courier New"/>
              <a:buAutoNum type="arabicPlain"/>
            </a:pPr>
            <a:r>
              <a:rPr lang="en-US" sz="1600" b="0" i="0" u="none">
                <a:solidFill>
                  <a:schemeClr val="dk1"/>
                </a:solidFill>
                <a:latin typeface="Courier New"/>
                <a:ea typeface="Courier New"/>
                <a:cs typeface="Courier New"/>
                <a:sym typeface="Courier New"/>
              </a:rPr>
              <a:t>    public static void main(String[] args){</a:t>
            </a:r>
            <a:endParaRPr/>
          </a:p>
          <a:p>
            <a:pPr marL="15875" marR="0" lvl="0" indent="-7937" algn="l" rtl="0">
              <a:lnSpc>
                <a:spcPct val="100000"/>
              </a:lnSpc>
              <a:spcBef>
                <a:spcPts val="320"/>
              </a:spcBef>
              <a:spcAft>
                <a:spcPts val="0"/>
              </a:spcAft>
              <a:buClr>
                <a:srgbClr val="000000"/>
              </a:buClr>
              <a:buSzPts val="200"/>
              <a:buFont typeface="Courier New"/>
              <a:buAutoNum type="arabicPlain"/>
            </a:pPr>
            <a:r>
              <a:rPr lang="en-US" sz="1600" b="0" i="0" u="none">
                <a:solidFill>
                  <a:schemeClr val="dk1"/>
                </a:solidFill>
                <a:latin typeface="Courier New"/>
                <a:ea typeface="Courier New"/>
                <a:cs typeface="Courier New"/>
                <a:sym typeface="Courier New"/>
              </a:rPr>
              <a:t>        Set&lt;String&gt; set = new </a:t>
            </a:r>
            <a:r>
              <a:rPr lang="en-US" sz="1600" b="1" i="0" u="none">
                <a:solidFill>
                  <a:schemeClr val="dk1"/>
                </a:solidFill>
                <a:latin typeface="Courier New"/>
                <a:ea typeface="Courier New"/>
                <a:cs typeface="Courier New"/>
                <a:sym typeface="Courier New"/>
              </a:rPr>
              <a:t>TreeSet&lt;</a:t>
            </a:r>
            <a:r>
              <a:rPr lang="en-US" sz="1600" b="0" i="0" u="none">
                <a:solidFill>
                  <a:schemeClr val="dk1"/>
                </a:solidFill>
                <a:latin typeface="Courier New"/>
                <a:ea typeface="Courier New"/>
                <a:cs typeface="Courier New"/>
                <a:sym typeface="Courier New"/>
              </a:rPr>
              <a:t>&gt;();</a:t>
            </a:r>
            <a:endParaRPr/>
          </a:p>
          <a:p>
            <a:pPr marL="15875" marR="0" lvl="0" indent="-7937" algn="l" rtl="0">
              <a:lnSpc>
                <a:spcPct val="100000"/>
              </a:lnSpc>
              <a:spcBef>
                <a:spcPts val="320"/>
              </a:spcBef>
              <a:spcAft>
                <a:spcPts val="0"/>
              </a:spcAft>
              <a:buClr>
                <a:srgbClr val="000000"/>
              </a:buClr>
              <a:buSzPts val="200"/>
              <a:buFont typeface="Courier New"/>
              <a:buAutoNum type="arabicPlain"/>
            </a:pPr>
            <a:r>
              <a:rPr lang="en-US" sz="1600" b="0" i="0" u="none">
                <a:solidFill>
                  <a:schemeClr val="dk1"/>
                </a:solidFill>
                <a:latin typeface="Courier New"/>
                <a:ea typeface="Courier New"/>
                <a:cs typeface="Courier New"/>
                <a:sym typeface="Courier New"/>
              </a:rPr>
              <a:t>        </a:t>
            </a:r>
            <a:endParaRPr/>
          </a:p>
          <a:p>
            <a:pPr marL="15875" marR="0" lvl="0" indent="-7937" algn="l" rtl="0">
              <a:lnSpc>
                <a:spcPct val="100000"/>
              </a:lnSpc>
              <a:spcBef>
                <a:spcPts val="320"/>
              </a:spcBef>
              <a:spcAft>
                <a:spcPts val="0"/>
              </a:spcAft>
              <a:buClr>
                <a:srgbClr val="000000"/>
              </a:buClr>
              <a:buSzPts val="200"/>
              <a:buFont typeface="Courier New"/>
              <a:buAutoNum type="arabicPlain"/>
            </a:pPr>
            <a:r>
              <a:rPr lang="en-US" sz="1600" b="0" i="0" u="none">
                <a:solidFill>
                  <a:schemeClr val="dk1"/>
                </a:solidFill>
                <a:latin typeface="Courier New"/>
                <a:ea typeface="Courier New"/>
                <a:cs typeface="Courier New"/>
                <a:sym typeface="Courier New"/>
              </a:rPr>
              <a:t>        set.add("one");</a:t>
            </a:r>
            <a:endParaRPr/>
          </a:p>
          <a:p>
            <a:pPr marL="15875" marR="0" lvl="0" indent="-7937" algn="l" rtl="0">
              <a:lnSpc>
                <a:spcPct val="100000"/>
              </a:lnSpc>
              <a:spcBef>
                <a:spcPts val="320"/>
              </a:spcBef>
              <a:spcAft>
                <a:spcPts val="0"/>
              </a:spcAft>
              <a:buClr>
                <a:srgbClr val="000000"/>
              </a:buClr>
              <a:buSzPts val="200"/>
              <a:buFont typeface="Courier New"/>
              <a:buAutoNum type="arabicPlain"/>
            </a:pPr>
            <a:r>
              <a:rPr lang="en-US" sz="1600" b="0" i="0" u="none">
                <a:solidFill>
                  <a:schemeClr val="dk1"/>
                </a:solidFill>
                <a:latin typeface="Courier New"/>
                <a:ea typeface="Courier New"/>
                <a:cs typeface="Courier New"/>
                <a:sym typeface="Courier New"/>
              </a:rPr>
              <a:t>        set.add("two");</a:t>
            </a:r>
            <a:endParaRPr/>
          </a:p>
          <a:p>
            <a:pPr marL="15875" marR="0" lvl="0" indent="-7937" algn="l" rtl="0">
              <a:lnSpc>
                <a:spcPct val="100000"/>
              </a:lnSpc>
              <a:spcBef>
                <a:spcPts val="320"/>
              </a:spcBef>
              <a:spcAft>
                <a:spcPts val="0"/>
              </a:spcAft>
              <a:buClr>
                <a:srgbClr val="000000"/>
              </a:buClr>
              <a:buSzPts val="200"/>
              <a:buFont typeface="Courier New"/>
              <a:buAutoNum type="arabicPlain"/>
            </a:pPr>
            <a:r>
              <a:rPr lang="en-US" sz="1600" b="0" i="0" u="none">
                <a:solidFill>
                  <a:schemeClr val="dk1"/>
                </a:solidFill>
                <a:latin typeface="Courier New"/>
                <a:ea typeface="Courier New"/>
                <a:cs typeface="Courier New"/>
                <a:sym typeface="Courier New"/>
              </a:rPr>
              <a:t>        set.add("three");</a:t>
            </a:r>
            <a:endParaRPr/>
          </a:p>
          <a:p>
            <a:pPr marL="15875" marR="0" lvl="0" indent="-7937" algn="l" rtl="0">
              <a:lnSpc>
                <a:spcPct val="100000"/>
              </a:lnSpc>
              <a:spcBef>
                <a:spcPts val="320"/>
              </a:spcBef>
              <a:spcAft>
                <a:spcPts val="0"/>
              </a:spcAft>
              <a:buClr>
                <a:srgbClr val="000000"/>
              </a:buClr>
              <a:buSzPts val="200"/>
              <a:buFont typeface="Courier New"/>
              <a:buAutoNum type="arabicPlain"/>
            </a:pPr>
            <a:r>
              <a:rPr lang="en-US" sz="1600" b="0" i="0" u="none">
                <a:solidFill>
                  <a:schemeClr val="dk1"/>
                </a:solidFill>
                <a:latin typeface="Courier New"/>
                <a:ea typeface="Courier New"/>
                <a:cs typeface="Courier New"/>
                <a:sym typeface="Courier New"/>
              </a:rPr>
              <a:t>        set.add("three"); // not added, only unique</a:t>
            </a:r>
            <a:endParaRPr/>
          </a:p>
          <a:p>
            <a:pPr marL="15875" marR="0" lvl="0" indent="-7937" algn="l" rtl="0">
              <a:lnSpc>
                <a:spcPct val="100000"/>
              </a:lnSpc>
              <a:spcBef>
                <a:spcPts val="320"/>
              </a:spcBef>
              <a:spcAft>
                <a:spcPts val="0"/>
              </a:spcAft>
              <a:buClr>
                <a:srgbClr val="000000"/>
              </a:buClr>
              <a:buSzPts val="200"/>
              <a:buFont typeface="Courier New"/>
              <a:buAutoNum type="arabicPlain"/>
            </a:pPr>
            <a:r>
              <a:rPr lang="en-US" sz="1600" b="0" i="0" u="none">
                <a:solidFill>
                  <a:schemeClr val="dk1"/>
                </a:solidFill>
                <a:latin typeface="Courier New"/>
                <a:ea typeface="Courier New"/>
                <a:cs typeface="Courier New"/>
                <a:sym typeface="Courier New"/>
              </a:rPr>
              <a:t>        </a:t>
            </a:r>
            <a:endParaRPr/>
          </a:p>
          <a:p>
            <a:pPr marL="15875" marR="0" lvl="0" indent="-7937" algn="l" rtl="0">
              <a:lnSpc>
                <a:spcPct val="100000"/>
              </a:lnSpc>
              <a:spcBef>
                <a:spcPts val="320"/>
              </a:spcBef>
              <a:spcAft>
                <a:spcPts val="0"/>
              </a:spcAft>
              <a:buClr>
                <a:srgbClr val="000000"/>
              </a:buClr>
              <a:buSzPts val="200"/>
              <a:buFont typeface="Courier New"/>
              <a:buAutoNum type="arabicPlain"/>
            </a:pPr>
            <a:r>
              <a:rPr lang="en-US" sz="1600" b="0" i="0" u="none">
                <a:solidFill>
                  <a:schemeClr val="dk1"/>
                </a:solidFill>
                <a:latin typeface="Courier New"/>
                <a:ea typeface="Courier New"/>
                <a:cs typeface="Courier New"/>
                <a:sym typeface="Courier New"/>
              </a:rPr>
              <a:t>        for (String item:set){</a:t>
            </a:r>
            <a:endParaRPr/>
          </a:p>
          <a:p>
            <a:pPr marL="15875" marR="0" lvl="0" indent="-7937" algn="l" rtl="0">
              <a:lnSpc>
                <a:spcPct val="100000"/>
              </a:lnSpc>
              <a:spcBef>
                <a:spcPts val="320"/>
              </a:spcBef>
              <a:spcAft>
                <a:spcPts val="0"/>
              </a:spcAft>
              <a:buClr>
                <a:srgbClr val="000000"/>
              </a:buClr>
              <a:buSzPts val="200"/>
              <a:buFont typeface="Courier New"/>
              <a:buAutoNum type="arabicPlain"/>
            </a:pPr>
            <a:r>
              <a:rPr lang="en-US" sz="1600" b="0" i="0" u="none">
                <a:solidFill>
                  <a:schemeClr val="dk1"/>
                </a:solidFill>
                <a:latin typeface="Courier New"/>
                <a:ea typeface="Courier New"/>
                <a:cs typeface="Courier New"/>
                <a:sym typeface="Courier New"/>
              </a:rPr>
              <a:t>            System.out.println("Item: " + item);</a:t>
            </a:r>
            <a:endParaRPr/>
          </a:p>
          <a:p>
            <a:pPr marL="15875" marR="0" lvl="0" indent="-7937" algn="l" rtl="0">
              <a:lnSpc>
                <a:spcPct val="100000"/>
              </a:lnSpc>
              <a:spcBef>
                <a:spcPts val="320"/>
              </a:spcBef>
              <a:spcAft>
                <a:spcPts val="0"/>
              </a:spcAft>
              <a:buClr>
                <a:srgbClr val="000000"/>
              </a:buClr>
              <a:buSzPts val="200"/>
              <a:buFont typeface="Courier New"/>
              <a:buAutoNum type="arabicPlain"/>
            </a:pPr>
            <a:r>
              <a:rPr lang="en-US" sz="1600" b="0" i="0" u="none">
                <a:solidFill>
                  <a:schemeClr val="dk1"/>
                </a:solidFill>
                <a:latin typeface="Courier New"/>
                <a:ea typeface="Courier New"/>
                <a:cs typeface="Courier New"/>
                <a:sym typeface="Courier New"/>
              </a:rPr>
              <a:t>        }    </a:t>
            </a:r>
            <a:endParaRPr/>
          </a:p>
          <a:p>
            <a:pPr marL="15875" marR="0" lvl="0" indent="-7937" algn="l" rtl="0">
              <a:lnSpc>
                <a:spcPct val="100000"/>
              </a:lnSpc>
              <a:spcBef>
                <a:spcPts val="320"/>
              </a:spcBef>
              <a:spcAft>
                <a:spcPts val="0"/>
              </a:spcAft>
              <a:buClr>
                <a:srgbClr val="000000"/>
              </a:buClr>
              <a:buSzPts val="200"/>
              <a:buFont typeface="Courier New"/>
              <a:buAutoNum type="arabicPlain"/>
            </a:pPr>
            <a:r>
              <a:rPr lang="en-US" sz="1600" b="0" i="0" u="none">
                <a:solidFill>
                  <a:schemeClr val="dk1"/>
                </a:solidFill>
                <a:latin typeface="Courier New"/>
                <a:ea typeface="Courier New"/>
                <a:cs typeface="Courier New"/>
                <a:sym typeface="Courier New"/>
              </a:rPr>
              <a:t>    }</a:t>
            </a:r>
            <a:endParaRPr/>
          </a:p>
          <a:p>
            <a:pPr marL="15875" marR="0" lvl="0" indent="-7937" algn="l" rtl="0">
              <a:lnSpc>
                <a:spcPct val="100000"/>
              </a:lnSpc>
              <a:spcBef>
                <a:spcPts val="320"/>
              </a:spcBef>
              <a:spcAft>
                <a:spcPts val="0"/>
              </a:spcAft>
              <a:buClr>
                <a:srgbClr val="000000"/>
              </a:buClr>
              <a:buSzPts val="200"/>
              <a:buFont typeface="Courier New"/>
              <a:buAutoNum type="arabicPlain"/>
            </a:pPr>
            <a:r>
              <a:rPr lang="en-US" sz="1600" b="0" i="0" u="none">
                <a:solidFill>
                  <a:schemeClr val="dk1"/>
                </a:solidFill>
                <a:latin typeface="Courier New"/>
                <a:ea typeface="Courier New"/>
                <a:cs typeface="Courier New"/>
                <a:sym typeface="Courier New"/>
              </a:rPr>
              <a:t> }</a:t>
            </a:r>
            <a:endParaRPr/>
          </a:p>
        </p:txBody>
      </p:sp>
      <p:sp>
        <p:nvSpPr>
          <p:cNvPr id="1959" name="Google Shape;1959;p204"/>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208</a:t>
            </a:fld>
            <a:endParaRPr/>
          </a:p>
        </p:txBody>
      </p:sp>
    </p:spTree>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Shape 1964"/>
        <p:cNvGrpSpPr/>
        <p:nvPr/>
      </p:nvGrpSpPr>
      <p:grpSpPr>
        <a:xfrm>
          <a:off x="0" y="0"/>
          <a:ext cx="0" cy="0"/>
          <a:chOff x="0" y="0"/>
          <a:chExt cx="0" cy="0"/>
        </a:xfrm>
      </p:grpSpPr>
      <p:sp>
        <p:nvSpPr>
          <p:cNvPr id="1965" name="Google Shape;1965;p205"/>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Courier New"/>
                <a:ea typeface="Courier New"/>
                <a:cs typeface="Courier New"/>
                <a:sym typeface="Courier New"/>
              </a:rPr>
              <a:t>Map</a:t>
            </a:r>
            <a:r>
              <a:rPr lang="en-US" sz="2600" b="1" i="0" u="none" strike="noStrike" cap="none">
                <a:solidFill>
                  <a:schemeClr val="dk1"/>
                </a:solidFill>
                <a:latin typeface="Arial"/>
                <a:ea typeface="Arial"/>
                <a:cs typeface="Arial"/>
                <a:sym typeface="Arial"/>
              </a:rPr>
              <a:t> Interface</a:t>
            </a:r>
            <a:endParaRPr/>
          </a:p>
        </p:txBody>
      </p:sp>
      <p:sp>
        <p:nvSpPr>
          <p:cNvPr id="1966" name="Google Shape;1966;p205"/>
          <p:cNvSpPr txBox="1">
            <a:spLocks noGrp="1"/>
          </p:cNvSpPr>
          <p:nvPr>
            <p:ph type="body" idx="1"/>
          </p:nvPr>
        </p:nvSpPr>
        <p:spPr>
          <a:xfrm>
            <a:off x="609600" y="1447800"/>
            <a:ext cx="7918500" cy="1751100"/>
          </a:xfrm>
          <a:prstGeom prst="rect">
            <a:avLst/>
          </a:prstGeom>
          <a:noFill/>
          <a:ln>
            <a:noFill/>
          </a:ln>
        </p:spPr>
        <p:txBody>
          <a:bodyPr spcFirstLastPara="1" wrap="square" lIns="12700" tIns="12700" rIns="12700" bIns="12700" anchor="t" anchorCtr="0">
            <a:noAutofit/>
          </a:bodyPr>
          <a:lstStyle/>
          <a:p>
            <a:pPr marL="574675" marR="0" lvl="1" indent="-460375" algn="l" rtl="0">
              <a:lnSpc>
                <a:spcPct val="100000"/>
              </a:lnSpc>
              <a:spcBef>
                <a:spcPts val="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A collection that stores multiple key-value pairs</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Key: Unique identifier for each element in a collection</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Value: A value stored in the element associated with the key</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Called “associative arrays” in other languages</a:t>
            </a:r>
            <a:endParaRPr/>
          </a:p>
          <a:p>
            <a:pPr marL="7937" marR="0" lvl="0" indent="7938" algn="l" rtl="0">
              <a:spcBef>
                <a:spcPts val="440"/>
              </a:spcBef>
              <a:spcAft>
                <a:spcPts val="0"/>
              </a:spcAft>
              <a:buNone/>
            </a:pPr>
            <a:endParaRPr sz="2200" b="0" i="0" u="none" strike="noStrike" cap="none">
              <a:solidFill>
                <a:schemeClr val="dk1"/>
              </a:solidFill>
              <a:latin typeface="Arial"/>
              <a:ea typeface="Arial"/>
              <a:cs typeface="Arial"/>
              <a:sym typeface="Arial"/>
            </a:endParaRPr>
          </a:p>
        </p:txBody>
      </p:sp>
      <p:pic>
        <p:nvPicPr>
          <p:cNvPr id="1967" name="Google Shape;1967;p205" descr="Duke-Reading-Map.gif"/>
          <p:cNvPicPr preferRelativeResize="0"/>
          <p:nvPr/>
        </p:nvPicPr>
        <p:blipFill rotWithShape="1">
          <a:blip r:embed="rId3">
            <a:alphaModFix/>
          </a:blip>
          <a:srcRect/>
          <a:stretch/>
        </p:blipFill>
        <p:spPr>
          <a:xfrm>
            <a:off x="6248400" y="3733800"/>
            <a:ext cx="2381250" cy="2352675"/>
          </a:xfrm>
          <a:prstGeom prst="rect">
            <a:avLst/>
          </a:prstGeom>
          <a:noFill/>
          <a:ln>
            <a:noFill/>
          </a:ln>
        </p:spPr>
      </p:pic>
      <p:graphicFrame>
        <p:nvGraphicFramePr>
          <p:cNvPr id="1968" name="Google Shape;1968;p205"/>
          <p:cNvGraphicFramePr/>
          <p:nvPr/>
        </p:nvGraphicFramePr>
        <p:xfrm>
          <a:off x="685800" y="4343400"/>
          <a:ext cx="4648200" cy="1625600"/>
        </p:xfrm>
        <a:graphic>
          <a:graphicData uri="http://schemas.openxmlformats.org/drawingml/2006/table">
            <a:tbl>
              <a:tblPr>
                <a:noFill/>
                <a:tableStyleId>{A0095474-483F-4493-A76D-1D2E1571B2CC}</a:tableStyleId>
              </a:tblPr>
              <a:tblGrid>
                <a:gridCol w="1676400">
                  <a:extLst>
                    <a:ext uri="{9D8B030D-6E8A-4147-A177-3AD203B41FA5}">
                      <a16:colId xmlns="" xmlns:a16="http://schemas.microsoft.com/office/drawing/2014/main" val="20000"/>
                    </a:ext>
                  </a:extLst>
                </a:gridCol>
                <a:gridCol w="2971800">
                  <a:extLst>
                    <a:ext uri="{9D8B030D-6E8A-4147-A177-3AD203B41FA5}">
                      <a16:colId xmlns="" xmlns:a16="http://schemas.microsoft.com/office/drawing/2014/main" val="20001"/>
                    </a:ext>
                  </a:extLst>
                </a:gridCol>
              </a:tblGrid>
              <a:tr h="406400">
                <a:tc>
                  <a:txBody>
                    <a:bodyPr/>
                    <a:lstStyle/>
                    <a:p>
                      <a:pPr marL="0" marR="0" lvl="0" indent="0" algn="l" rtl="0">
                        <a:lnSpc>
                          <a:spcPct val="100000"/>
                        </a:lnSpc>
                        <a:spcBef>
                          <a:spcPts val="0"/>
                        </a:spcBef>
                        <a:spcAft>
                          <a:spcPts val="0"/>
                        </a:spcAft>
                        <a:buClr>
                          <a:srgbClr val="FFFFFF"/>
                        </a:buClr>
                        <a:buSzPts val="1800"/>
                        <a:buFont typeface="Arial"/>
                        <a:buNone/>
                      </a:pPr>
                      <a:r>
                        <a:rPr lang="en-US" sz="1800" b="1" i="0" u="none">
                          <a:solidFill>
                            <a:srgbClr val="FFFFFF"/>
                          </a:solidFill>
                          <a:latin typeface="Arial"/>
                          <a:ea typeface="Arial"/>
                          <a:cs typeface="Arial"/>
                          <a:sym typeface="Arial"/>
                        </a:rPr>
                        <a:t>Key</a:t>
                      </a:r>
                      <a:endParaRPr/>
                    </a:p>
                  </a:txBody>
                  <a:tcPr marL="0" marR="0" marT="0" marB="0">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57150" cap="flat" cmpd="sng">
                      <a:solidFill>
                        <a:schemeClr val="dk1"/>
                      </a:solidFill>
                      <a:prstDash val="solid"/>
                      <a:round/>
                      <a:headEnd type="none" w="sm" len="sm"/>
                      <a:tailEnd type="none" w="sm" len="sm"/>
                    </a:lnB>
                    <a:solidFill>
                      <a:schemeClr val="accent2"/>
                    </a:solidFill>
                  </a:tcPr>
                </a:tc>
                <a:tc>
                  <a:txBody>
                    <a:bodyPr/>
                    <a:lstStyle/>
                    <a:p>
                      <a:pPr marL="0" marR="0" lvl="0" indent="0" algn="l" rtl="0">
                        <a:lnSpc>
                          <a:spcPct val="100000"/>
                        </a:lnSpc>
                        <a:spcBef>
                          <a:spcPts val="0"/>
                        </a:spcBef>
                        <a:spcAft>
                          <a:spcPts val="0"/>
                        </a:spcAft>
                        <a:buClr>
                          <a:srgbClr val="FFFFFF"/>
                        </a:buClr>
                        <a:buSzPts val="1800"/>
                        <a:buFont typeface="Arial"/>
                        <a:buNone/>
                      </a:pPr>
                      <a:r>
                        <a:rPr lang="en-US" sz="1800" b="1" i="0" u="none">
                          <a:solidFill>
                            <a:srgbClr val="FFFFFF"/>
                          </a:solidFill>
                          <a:latin typeface="Arial"/>
                          <a:ea typeface="Arial"/>
                          <a:cs typeface="Arial"/>
                          <a:sym typeface="Arial"/>
                        </a:rPr>
                        <a:t>Value</a:t>
                      </a:r>
                      <a:endParaRPr/>
                    </a:p>
                  </a:txBody>
                  <a:tcPr marL="0" marR="0" marT="0" marB="0">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57150" cap="flat" cmpd="sng">
                      <a:solidFill>
                        <a:schemeClr val="dk1"/>
                      </a:solidFill>
                      <a:prstDash val="solid"/>
                      <a:round/>
                      <a:headEnd type="none" w="sm" len="sm"/>
                      <a:tailEnd type="none" w="sm" len="sm"/>
                    </a:lnB>
                    <a:solidFill>
                      <a:schemeClr val="accent2"/>
                    </a:solidFill>
                  </a:tcPr>
                </a:tc>
                <a:extLst>
                  <a:ext uri="{0D108BD9-81ED-4DB2-BD59-A6C34878D82A}">
                    <a16:rowId xmlns="" xmlns:a16="http://schemas.microsoft.com/office/drawing/2014/main" val="10000"/>
                  </a:ext>
                </a:extLst>
              </a:tr>
              <a:tr h="406400">
                <a:tc>
                  <a:txBody>
                    <a:bodyPr/>
                    <a:lstStyle/>
                    <a:p>
                      <a:pPr marL="0" marR="0" lvl="0" indent="0" algn="l" rtl="0">
                        <a:lnSpc>
                          <a:spcPct val="100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101</a:t>
                      </a:r>
                      <a:endParaRPr/>
                    </a:p>
                  </a:txBody>
                  <a:tcPr marL="0" marR="0" marT="0" marB="0">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5715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rgbClr val="DDDDDD"/>
                    </a:solidFill>
                  </a:tcPr>
                </a:tc>
                <a:tc>
                  <a:txBody>
                    <a:bodyPr/>
                    <a:lstStyle/>
                    <a:p>
                      <a:pPr marL="0" marR="0" lvl="0" indent="0" algn="l" rtl="0">
                        <a:lnSpc>
                          <a:spcPct val="100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Blue Shirt</a:t>
                      </a:r>
                      <a:endParaRPr/>
                    </a:p>
                  </a:txBody>
                  <a:tcPr marL="0" marR="0" marT="0" marB="0">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5715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rgbClr val="DDDDDD"/>
                    </a:solidFill>
                  </a:tcPr>
                </a:tc>
                <a:extLst>
                  <a:ext uri="{0D108BD9-81ED-4DB2-BD59-A6C34878D82A}">
                    <a16:rowId xmlns="" xmlns:a16="http://schemas.microsoft.com/office/drawing/2014/main" val="10001"/>
                  </a:ext>
                </a:extLst>
              </a:tr>
              <a:tr h="406400">
                <a:tc>
                  <a:txBody>
                    <a:bodyPr/>
                    <a:lstStyle/>
                    <a:p>
                      <a:pPr marL="0" marR="0" lvl="0" indent="0" algn="l" rtl="0">
                        <a:lnSpc>
                          <a:spcPct val="100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102</a:t>
                      </a:r>
                      <a:endParaRPr/>
                    </a:p>
                  </a:txBody>
                  <a:tcPr marL="0" marR="0" marT="0" marB="0">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rgbClr val="DDDDDD"/>
                    </a:solidFill>
                  </a:tcPr>
                </a:tc>
                <a:tc>
                  <a:txBody>
                    <a:bodyPr/>
                    <a:lstStyle/>
                    <a:p>
                      <a:pPr marL="0" marR="0" lvl="0" indent="0" algn="l" rtl="0">
                        <a:lnSpc>
                          <a:spcPct val="100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Black Shirt</a:t>
                      </a:r>
                      <a:endParaRPr/>
                    </a:p>
                  </a:txBody>
                  <a:tcPr marL="0" marR="0" marT="0" marB="0">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rgbClr val="DDDDDD"/>
                    </a:solidFill>
                  </a:tcPr>
                </a:tc>
                <a:extLst>
                  <a:ext uri="{0D108BD9-81ED-4DB2-BD59-A6C34878D82A}">
                    <a16:rowId xmlns="" xmlns:a16="http://schemas.microsoft.com/office/drawing/2014/main" val="10002"/>
                  </a:ext>
                </a:extLst>
              </a:tr>
              <a:tr h="406400">
                <a:tc>
                  <a:txBody>
                    <a:bodyPr/>
                    <a:lstStyle/>
                    <a:p>
                      <a:pPr marL="0" marR="0" lvl="0" indent="0" algn="l" rtl="0">
                        <a:lnSpc>
                          <a:spcPct val="100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103</a:t>
                      </a:r>
                      <a:endParaRPr/>
                    </a:p>
                  </a:txBody>
                  <a:tcPr marL="0" marR="0" marT="0" marB="0">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rgbClr val="DDDDDD"/>
                    </a:solidFill>
                  </a:tcPr>
                </a:tc>
                <a:tc>
                  <a:txBody>
                    <a:bodyPr/>
                    <a:lstStyle/>
                    <a:p>
                      <a:pPr marL="0" marR="0" lvl="0" indent="0" algn="l" rtl="0">
                        <a:lnSpc>
                          <a:spcPct val="100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Gray Shirt</a:t>
                      </a:r>
                      <a:endParaRPr/>
                    </a:p>
                  </a:txBody>
                  <a:tcPr marL="0" marR="0" marT="0" marB="0">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rgbClr val="DDDDDD"/>
                    </a:solidFill>
                  </a:tcPr>
                </a:tc>
                <a:extLst>
                  <a:ext uri="{0D108BD9-81ED-4DB2-BD59-A6C34878D82A}">
                    <a16:rowId xmlns="" xmlns:a16="http://schemas.microsoft.com/office/drawing/2014/main" val="10003"/>
                  </a:ext>
                </a:extLst>
              </a:tr>
            </a:tbl>
          </a:graphicData>
        </a:graphic>
      </p:graphicFrame>
      <p:sp>
        <p:nvSpPr>
          <p:cNvPr id="1969" name="Google Shape;1969;p205"/>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209</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Google Shape;75;p17"/>
          <p:cNvSpPr txBox="1">
            <a:spLocks noGrp="1"/>
          </p:cNvSpPr>
          <p:nvPr>
            <p:ph type="title"/>
          </p:nvPr>
        </p:nvSpPr>
        <p:spPr>
          <a:xfrm>
            <a:off x="609600" y="439737"/>
            <a:ext cx="791845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Objectives</a:t>
            </a:r>
            <a:endParaRPr/>
          </a:p>
        </p:txBody>
      </p:sp>
      <p:sp>
        <p:nvSpPr>
          <p:cNvPr id="76" name="Google Shape;76;p17"/>
          <p:cNvSpPr txBox="1">
            <a:spLocks noGrp="1"/>
          </p:cNvSpPr>
          <p:nvPr>
            <p:ph type="body" idx="1"/>
          </p:nvPr>
        </p:nvSpPr>
        <p:spPr>
          <a:xfrm>
            <a:off x="609600" y="1295400"/>
            <a:ext cx="7918450" cy="1751012"/>
          </a:xfrm>
          <a:prstGeom prst="rect">
            <a:avLst/>
          </a:prstGeom>
          <a:noFill/>
          <a:ln>
            <a:noFill/>
          </a:ln>
        </p:spPr>
        <p:txBody>
          <a:bodyPr spcFirstLastPara="1" wrap="square" lIns="12700" tIns="12700" rIns="12700" bIns="12700" anchor="t" anchorCtr="0">
            <a:noAutofit/>
          </a:bodyPr>
          <a:lstStyle/>
          <a:p>
            <a:pPr marL="7936" marR="0" lvl="0" indent="7938" algn="l" rtl="0">
              <a:lnSpc>
                <a:spcPct val="100000"/>
              </a:lnSpc>
              <a:spcBef>
                <a:spcPts val="0"/>
              </a:spcBef>
              <a:spcAft>
                <a:spcPts val="0"/>
              </a:spcAft>
              <a:buClr>
                <a:srgbClr val="000000"/>
              </a:buClr>
              <a:buSzPts val="2200"/>
              <a:buFont typeface="Arial"/>
              <a:buNone/>
            </a:pPr>
            <a:r>
              <a:rPr lang="en-US" sz="2200" b="0" i="0" u="none" strike="noStrike" cap="none">
                <a:solidFill>
                  <a:schemeClr val="dk1"/>
                </a:solidFill>
                <a:latin typeface="Arial"/>
                <a:ea typeface="Arial"/>
                <a:cs typeface="Arial"/>
                <a:sym typeface="Arial"/>
              </a:rPr>
              <a:t>After completing this lesson, you should be able to do the following:</a:t>
            </a:r>
            <a:endParaRPr/>
          </a:p>
          <a:p>
            <a:pPr marL="574675" marR="0" lvl="1" indent="-460375" algn="l" rtl="0">
              <a:lnSpc>
                <a:spcPct val="95000"/>
              </a:lnSpc>
              <a:spcBef>
                <a:spcPts val="40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Create simple Java classes</a:t>
            </a:r>
            <a:endParaRPr/>
          </a:p>
          <a:p>
            <a:pPr marL="1020762" marR="0" lvl="2" indent="-331787" algn="l" rtl="0">
              <a:lnSpc>
                <a:spcPct val="95000"/>
              </a:lnSpc>
              <a:spcBef>
                <a:spcPts val="40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Create primitive variables</a:t>
            </a:r>
            <a:endParaRPr/>
          </a:p>
          <a:p>
            <a:pPr marL="1020762" marR="0" lvl="2" indent="-331787" algn="l" rtl="0">
              <a:lnSpc>
                <a:spcPct val="95000"/>
              </a:lnSpc>
              <a:spcBef>
                <a:spcPts val="40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Use operators</a:t>
            </a:r>
            <a:endParaRPr/>
          </a:p>
          <a:p>
            <a:pPr marL="1020762" marR="0" lvl="2" indent="-331787" algn="l" rtl="0">
              <a:lnSpc>
                <a:spcPct val="95000"/>
              </a:lnSpc>
              <a:spcBef>
                <a:spcPts val="40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Create and manipulate strings</a:t>
            </a:r>
            <a:endParaRPr/>
          </a:p>
          <a:p>
            <a:pPr marL="1020762" marR="0" lvl="2" indent="-331787" algn="l" rtl="0">
              <a:lnSpc>
                <a:spcPct val="95000"/>
              </a:lnSpc>
              <a:spcBef>
                <a:spcPts val="40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Manage Flow Control:</a:t>
            </a:r>
            <a:endParaRPr/>
          </a:p>
          <a:p>
            <a:pPr marL="1366837" marR="0" lvl="3" indent="-231774" algn="l" rtl="0">
              <a:lnSpc>
                <a:spcPct val="95000"/>
              </a:lnSpc>
              <a:spcBef>
                <a:spcPts val="400"/>
              </a:spcBef>
              <a:spcAft>
                <a:spcPts val="0"/>
              </a:spcAft>
              <a:buClr>
                <a:schemeClr val="accent2"/>
              </a:buClr>
              <a:buSzPts val="810"/>
              <a:buFont typeface="Arial"/>
              <a:buChar char="–"/>
            </a:pPr>
            <a:r>
              <a:rPr lang="en-US" sz="1800" b="0" i="0" u="none" strike="noStrike" cap="none">
                <a:solidFill>
                  <a:schemeClr val="dk1"/>
                </a:solidFill>
                <a:latin typeface="Arial"/>
                <a:ea typeface="Arial"/>
                <a:cs typeface="Arial"/>
                <a:sym typeface="Arial"/>
              </a:rPr>
              <a:t>Use </a:t>
            </a:r>
            <a:r>
              <a:rPr lang="en-US" sz="1800" b="0" i="0" u="none" strike="noStrike" cap="none">
                <a:solidFill>
                  <a:schemeClr val="dk1"/>
                </a:solidFill>
                <a:latin typeface="Courier New"/>
                <a:ea typeface="Courier New"/>
                <a:cs typeface="Courier New"/>
                <a:sym typeface="Courier New"/>
              </a:rPr>
              <a:t>if-else</a:t>
            </a:r>
            <a:r>
              <a:rPr lang="en-US" sz="1800" b="0" i="0" u="none" strike="noStrike" cap="none">
                <a:solidFill>
                  <a:schemeClr val="dk1"/>
                </a:solidFill>
                <a:latin typeface="Arial"/>
                <a:ea typeface="Arial"/>
                <a:cs typeface="Arial"/>
                <a:sym typeface="Arial"/>
              </a:rPr>
              <a:t> and </a:t>
            </a:r>
            <a:r>
              <a:rPr lang="en-US" sz="1800" b="0" i="0" u="none" strike="noStrike" cap="none">
                <a:solidFill>
                  <a:schemeClr val="dk1"/>
                </a:solidFill>
                <a:latin typeface="Courier New"/>
                <a:ea typeface="Courier New"/>
                <a:cs typeface="Courier New"/>
                <a:sym typeface="Courier New"/>
              </a:rPr>
              <a:t>switch</a:t>
            </a:r>
            <a:r>
              <a:rPr lang="en-US" sz="1800" b="0" i="0" u="none" strike="noStrike" cap="none">
                <a:solidFill>
                  <a:schemeClr val="dk1"/>
                </a:solidFill>
                <a:latin typeface="Arial"/>
                <a:ea typeface="Arial"/>
                <a:cs typeface="Arial"/>
                <a:sym typeface="Arial"/>
              </a:rPr>
              <a:t> statements</a:t>
            </a:r>
            <a:endParaRPr/>
          </a:p>
          <a:p>
            <a:pPr marL="1366837" marR="0" lvl="3" indent="-231774" algn="l" rtl="0">
              <a:lnSpc>
                <a:spcPct val="95000"/>
              </a:lnSpc>
              <a:spcBef>
                <a:spcPts val="400"/>
              </a:spcBef>
              <a:spcAft>
                <a:spcPts val="0"/>
              </a:spcAft>
              <a:buClr>
                <a:schemeClr val="accent2"/>
              </a:buClr>
              <a:buSzPts val="810"/>
              <a:buFont typeface="Arial"/>
              <a:buChar char="–"/>
            </a:pPr>
            <a:r>
              <a:rPr lang="en-US" sz="1800" b="0" i="0" u="none" strike="noStrike" cap="none">
                <a:solidFill>
                  <a:schemeClr val="dk1"/>
                </a:solidFill>
                <a:latin typeface="Arial"/>
                <a:ea typeface="Arial"/>
                <a:cs typeface="Arial"/>
                <a:sym typeface="Arial"/>
              </a:rPr>
              <a:t>Iterate with loops: </a:t>
            </a:r>
            <a:r>
              <a:rPr lang="en-US" sz="1800" b="0" i="0" u="none" strike="noStrike" cap="none">
                <a:solidFill>
                  <a:schemeClr val="dk1"/>
                </a:solidFill>
                <a:latin typeface="Courier New"/>
                <a:ea typeface="Courier New"/>
                <a:cs typeface="Courier New"/>
                <a:sym typeface="Courier New"/>
              </a:rPr>
              <a:t>while,do-while,for,</a:t>
            </a:r>
            <a:r>
              <a:rPr lang="en-US" sz="1800" b="0" i="0" u="none" strike="noStrike" cap="none">
                <a:solidFill>
                  <a:schemeClr val="dk1"/>
                </a:solidFill>
                <a:latin typeface="Arial"/>
                <a:ea typeface="Arial"/>
                <a:cs typeface="Arial"/>
                <a:sym typeface="Arial"/>
              </a:rPr>
              <a:t>enhanced</a:t>
            </a:r>
            <a:r>
              <a:rPr lang="en-US" sz="2200" b="0" i="0" u="none" strike="noStrike" cap="none">
                <a:solidFill>
                  <a:schemeClr val="dk1"/>
                </a:solidFill>
                <a:latin typeface="Courier New"/>
                <a:ea typeface="Courier New"/>
                <a:cs typeface="Courier New"/>
                <a:sym typeface="Courier New"/>
              </a:rPr>
              <a:t> </a:t>
            </a:r>
            <a:r>
              <a:rPr lang="en-US" sz="1800" b="0" i="0" u="none" strike="noStrike" cap="none">
                <a:solidFill>
                  <a:schemeClr val="dk1"/>
                </a:solidFill>
                <a:latin typeface="Courier New"/>
                <a:ea typeface="Courier New"/>
                <a:cs typeface="Courier New"/>
                <a:sym typeface="Courier New"/>
              </a:rPr>
              <a:t>for</a:t>
            </a:r>
            <a:r>
              <a:rPr lang="en-US" sz="2200" b="0" i="0" u="none" strike="noStrike" cap="none">
                <a:solidFill>
                  <a:schemeClr val="dk1"/>
                </a:solidFill>
                <a:latin typeface="Courier New"/>
                <a:ea typeface="Courier New"/>
                <a:cs typeface="Courier New"/>
                <a:sym typeface="Courier New"/>
              </a:rPr>
              <a:t> </a:t>
            </a:r>
            <a:endParaRPr/>
          </a:p>
          <a:p>
            <a:pPr marL="1020762" marR="0" lvl="2" indent="-331787" algn="l" rtl="0">
              <a:lnSpc>
                <a:spcPct val="95000"/>
              </a:lnSpc>
              <a:spcBef>
                <a:spcPts val="40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Create arrays</a:t>
            </a:r>
            <a:endParaRPr/>
          </a:p>
          <a:p>
            <a:pPr marL="574675" marR="0" lvl="1" indent="-460375" algn="l" rtl="0">
              <a:lnSpc>
                <a:spcPct val="95000"/>
              </a:lnSpc>
              <a:spcBef>
                <a:spcPts val="40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Use Java fields, constructors,</a:t>
            </a:r>
            <a:endParaRPr/>
          </a:p>
          <a:p>
            <a:pPr marL="574675" marR="0" lvl="1" indent="-460375" algn="l" rtl="0">
              <a:lnSpc>
                <a:spcPct val="95000"/>
              </a:lnSpc>
              <a:spcBef>
                <a:spcPts val="400"/>
              </a:spcBef>
              <a:spcAft>
                <a:spcPts val="0"/>
              </a:spcAft>
              <a:buClr>
                <a:srgbClr val="FF0000"/>
              </a:buClr>
              <a:buSzPts val="2200"/>
              <a:buFont typeface="Arial"/>
              <a:buNone/>
            </a:pPr>
            <a:r>
              <a:rPr lang="en-US" sz="2200" b="0" i="0" u="none" strike="noStrike" cap="none">
                <a:solidFill>
                  <a:schemeClr val="dk1"/>
                </a:solidFill>
                <a:latin typeface="Arial"/>
                <a:ea typeface="Arial"/>
                <a:cs typeface="Arial"/>
                <a:sym typeface="Arial"/>
              </a:rPr>
              <a:t>      and methods</a:t>
            </a:r>
            <a:endParaRPr/>
          </a:p>
          <a:p>
            <a:pPr marL="574675" marR="0" lvl="1" indent="-460375" algn="l" rtl="0">
              <a:lnSpc>
                <a:spcPct val="95000"/>
              </a:lnSpc>
              <a:spcBef>
                <a:spcPts val="40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Use </a:t>
            </a:r>
            <a:r>
              <a:rPr lang="en-US" sz="2200" b="0" i="0" u="none" strike="noStrike" cap="none">
                <a:solidFill>
                  <a:schemeClr val="dk1"/>
                </a:solidFill>
                <a:latin typeface="Courier New"/>
                <a:ea typeface="Courier New"/>
                <a:cs typeface="Courier New"/>
                <a:sym typeface="Courier New"/>
              </a:rPr>
              <a:t>package</a:t>
            </a:r>
            <a:r>
              <a:rPr lang="en-US" sz="2200" b="0" i="0" u="none" strike="noStrike" cap="none">
                <a:solidFill>
                  <a:schemeClr val="dk1"/>
                </a:solidFill>
                <a:latin typeface="Arial"/>
                <a:ea typeface="Arial"/>
                <a:cs typeface="Arial"/>
                <a:sym typeface="Arial"/>
              </a:rPr>
              <a:t> and </a:t>
            </a:r>
            <a:r>
              <a:rPr lang="en-US" sz="2200" b="0" i="0" u="none" strike="noStrike" cap="none">
                <a:solidFill>
                  <a:schemeClr val="dk1"/>
                </a:solidFill>
                <a:latin typeface="Courier New"/>
                <a:ea typeface="Courier New"/>
                <a:cs typeface="Courier New"/>
                <a:sym typeface="Courier New"/>
              </a:rPr>
              <a:t>import </a:t>
            </a:r>
            <a:endParaRPr/>
          </a:p>
          <a:p>
            <a:pPr marL="574675" marR="0" lvl="1" indent="-460375" algn="l" rtl="0">
              <a:lnSpc>
                <a:spcPct val="95000"/>
              </a:lnSpc>
              <a:spcBef>
                <a:spcPts val="400"/>
              </a:spcBef>
              <a:spcAft>
                <a:spcPts val="0"/>
              </a:spcAft>
              <a:buClr>
                <a:srgbClr val="FF0000"/>
              </a:buClr>
              <a:buSzPts val="2200"/>
              <a:buFont typeface="Arial"/>
              <a:buNone/>
            </a:pPr>
            <a:r>
              <a:rPr lang="en-US" sz="2200" b="0" i="0" u="none" strike="noStrike" cap="none">
                <a:solidFill>
                  <a:schemeClr val="dk1"/>
                </a:solidFill>
                <a:latin typeface="Courier New"/>
                <a:ea typeface="Courier New"/>
                <a:cs typeface="Courier New"/>
                <a:sym typeface="Courier New"/>
              </a:rPr>
              <a:t>   </a:t>
            </a:r>
            <a:r>
              <a:rPr lang="en-US" sz="2200" b="0" i="0" u="none" strike="noStrike" cap="none">
                <a:solidFill>
                  <a:schemeClr val="dk1"/>
                </a:solidFill>
                <a:latin typeface="Arial"/>
                <a:ea typeface="Arial"/>
                <a:cs typeface="Arial"/>
                <a:sym typeface="Arial"/>
              </a:rPr>
              <a:t>statements</a:t>
            </a:r>
            <a:endParaRPr/>
          </a:p>
        </p:txBody>
      </p:sp>
      <p:pic>
        <p:nvPicPr>
          <p:cNvPr id="77" name="Google Shape;77;p17" descr="Duke-with-Dart.gif"/>
          <p:cNvPicPr preferRelativeResize="0"/>
          <p:nvPr/>
        </p:nvPicPr>
        <p:blipFill rotWithShape="1">
          <a:blip r:embed="rId3">
            <a:alphaModFix/>
          </a:blip>
          <a:srcRect/>
          <a:stretch/>
        </p:blipFill>
        <p:spPr>
          <a:xfrm>
            <a:off x="5181600" y="4800600"/>
            <a:ext cx="3219450" cy="1355725"/>
          </a:xfrm>
          <a:prstGeom prst="rect">
            <a:avLst/>
          </a:prstGeom>
          <a:noFill/>
          <a:ln>
            <a:noFill/>
          </a:ln>
        </p:spPr>
      </p:pic>
      <p:sp>
        <p:nvSpPr>
          <p:cNvPr id="78" name="Google Shape;78;p17"/>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21</a:t>
            </a:fld>
            <a:endParaRPr dirty="0"/>
          </a:p>
        </p:txBody>
      </p:sp>
    </p:spTree>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Shape 1974"/>
        <p:cNvGrpSpPr/>
        <p:nvPr/>
      </p:nvGrpSpPr>
      <p:grpSpPr>
        <a:xfrm>
          <a:off x="0" y="0"/>
          <a:ext cx="0" cy="0"/>
          <a:chOff x="0" y="0"/>
          <a:chExt cx="0" cy="0"/>
        </a:xfrm>
      </p:grpSpPr>
      <p:sp>
        <p:nvSpPr>
          <p:cNvPr id="1975" name="Google Shape;1975;p206"/>
          <p:cNvSpPr txBox="1">
            <a:spLocks noGrp="1"/>
          </p:cNvSpPr>
          <p:nvPr>
            <p:ph type="title"/>
          </p:nvPr>
        </p:nvSpPr>
        <p:spPr>
          <a:xfrm>
            <a:off x="311700" y="593367"/>
            <a:ext cx="8520600" cy="7635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Courier New"/>
                <a:ea typeface="Courier New"/>
                <a:cs typeface="Courier New"/>
                <a:sym typeface="Courier New"/>
              </a:rPr>
              <a:t>Map</a:t>
            </a:r>
            <a:r>
              <a:rPr lang="en-US" sz="2600" b="1" i="0" u="none" strike="noStrike" cap="none">
                <a:solidFill>
                  <a:schemeClr val="dk1"/>
                </a:solidFill>
                <a:latin typeface="Arial"/>
                <a:ea typeface="Arial"/>
                <a:cs typeface="Arial"/>
                <a:sym typeface="Arial"/>
              </a:rPr>
              <a:t> Types</a:t>
            </a:r>
            <a:endParaRPr/>
          </a:p>
        </p:txBody>
      </p:sp>
      <p:sp>
        <p:nvSpPr>
          <p:cNvPr id="1976" name="Google Shape;1976;p206"/>
          <p:cNvSpPr txBox="1"/>
          <p:nvPr/>
        </p:nvSpPr>
        <p:spPr>
          <a:xfrm>
            <a:off x="838200" y="3124200"/>
            <a:ext cx="2209800" cy="914400"/>
          </a:xfrm>
          <a:prstGeom prst="rect">
            <a:avLst/>
          </a:prstGeom>
          <a:solidFill>
            <a:srgbClr val="D9D9D9"/>
          </a:solid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accent2"/>
              </a:buClr>
              <a:buSzPts val="1800"/>
              <a:buFont typeface="Arial"/>
              <a:buNone/>
            </a:pPr>
            <a:r>
              <a:rPr lang="en-US" sz="1800" b="0" i="0" u="none">
                <a:solidFill>
                  <a:schemeClr val="accent2"/>
                </a:solidFill>
                <a:latin typeface="Arial"/>
                <a:ea typeface="Arial"/>
                <a:cs typeface="Arial"/>
                <a:sym typeface="Arial"/>
              </a:rPr>
              <a:t>&lt;Interface&gt;</a:t>
            </a:r>
            <a:br>
              <a:rPr lang="en-US" sz="1800" b="0" i="0" u="none">
                <a:solidFill>
                  <a:schemeClr val="accent2"/>
                </a:solidFill>
                <a:latin typeface="Arial"/>
                <a:ea typeface="Arial"/>
                <a:cs typeface="Arial"/>
                <a:sym typeface="Arial"/>
              </a:rPr>
            </a:br>
            <a:r>
              <a:rPr lang="en-US" sz="1800" b="0" i="0" u="none">
                <a:solidFill>
                  <a:schemeClr val="dk1"/>
                </a:solidFill>
                <a:latin typeface="Courier New"/>
                <a:ea typeface="Courier New"/>
                <a:cs typeface="Courier New"/>
                <a:sym typeface="Courier New"/>
              </a:rPr>
              <a:t>SortedMap</a:t>
            </a:r>
            <a:endParaRPr/>
          </a:p>
        </p:txBody>
      </p:sp>
      <p:sp>
        <p:nvSpPr>
          <p:cNvPr id="1977" name="Google Shape;1977;p206"/>
          <p:cNvSpPr txBox="1"/>
          <p:nvPr/>
        </p:nvSpPr>
        <p:spPr>
          <a:xfrm>
            <a:off x="5867400" y="3200400"/>
            <a:ext cx="1676400" cy="457200"/>
          </a:xfrm>
          <a:prstGeom prst="rect">
            <a:avLst/>
          </a:prstGeom>
          <a:solidFill>
            <a:srgbClr val="D9D9D9"/>
          </a:solid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800"/>
              <a:buFont typeface="Courier New"/>
              <a:buNone/>
            </a:pPr>
            <a:r>
              <a:rPr lang="en-US" sz="1800" b="0" i="0" u="none">
                <a:solidFill>
                  <a:schemeClr val="dk1"/>
                </a:solidFill>
                <a:latin typeface="Courier New"/>
                <a:ea typeface="Courier New"/>
                <a:cs typeface="Courier New"/>
                <a:sym typeface="Courier New"/>
              </a:rPr>
              <a:t>HashMap</a:t>
            </a:r>
            <a:endParaRPr/>
          </a:p>
        </p:txBody>
      </p:sp>
      <p:sp>
        <p:nvSpPr>
          <p:cNvPr id="1978" name="Google Shape;1978;p206"/>
          <p:cNvSpPr txBox="1"/>
          <p:nvPr/>
        </p:nvSpPr>
        <p:spPr>
          <a:xfrm>
            <a:off x="1143000" y="5029200"/>
            <a:ext cx="1676400" cy="457200"/>
          </a:xfrm>
          <a:prstGeom prst="rect">
            <a:avLst/>
          </a:prstGeom>
          <a:solidFill>
            <a:srgbClr val="D9D9D9"/>
          </a:solid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800"/>
              <a:buFont typeface="Courier New"/>
              <a:buNone/>
            </a:pPr>
            <a:r>
              <a:rPr lang="en-US" sz="1800" b="0" i="0" u="none">
                <a:solidFill>
                  <a:schemeClr val="dk1"/>
                </a:solidFill>
                <a:latin typeface="Courier New"/>
                <a:ea typeface="Courier New"/>
                <a:cs typeface="Courier New"/>
                <a:sym typeface="Courier New"/>
              </a:rPr>
              <a:t>TreeMap</a:t>
            </a:r>
            <a:endParaRPr/>
          </a:p>
        </p:txBody>
      </p:sp>
      <p:sp>
        <p:nvSpPr>
          <p:cNvPr id="1979" name="Google Shape;1979;p206"/>
          <p:cNvSpPr txBox="1"/>
          <p:nvPr/>
        </p:nvSpPr>
        <p:spPr>
          <a:xfrm>
            <a:off x="2590800" y="1524000"/>
            <a:ext cx="3200400" cy="990600"/>
          </a:xfrm>
          <a:prstGeom prst="rect">
            <a:avLst/>
          </a:prstGeom>
          <a:solidFill>
            <a:srgbClr val="D9D9D9"/>
          </a:solid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accent2"/>
              </a:buClr>
              <a:buSzPts val="2400"/>
              <a:buFont typeface="Arial"/>
              <a:buNone/>
            </a:pPr>
            <a:r>
              <a:rPr lang="en-US" sz="2400" b="0" i="0" u="none">
                <a:solidFill>
                  <a:schemeClr val="accent2"/>
                </a:solidFill>
                <a:latin typeface="Arial"/>
                <a:ea typeface="Arial"/>
                <a:cs typeface="Arial"/>
                <a:sym typeface="Arial"/>
              </a:rPr>
              <a:t>&lt;Interface&gt;</a:t>
            </a:r>
            <a:endParaRPr/>
          </a:p>
          <a:p>
            <a:pPr marL="0" marR="0" lvl="0" indent="0" algn="ctr" rtl="0">
              <a:lnSpc>
                <a:spcPct val="100000"/>
              </a:lnSpc>
              <a:spcBef>
                <a:spcPts val="480"/>
              </a:spcBef>
              <a:spcAft>
                <a:spcPts val="0"/>
              </a:spcAft>
              <a:buClr>
                <a:schemeClr val="dk1"/>
              </a:buClr>
              <a:buSzPts val="2400"/>
              <a:buFont typeface="Courier New"/>
              <a:buNone/>
            </a:pPr>
            <a:r>
              <a:rPr lang="en-US" sz="2400" b="0" i="0" u="none">
                <a:solidFill>
                  <a:schemeClr val="dk1"/>
                </a:solidFill>
                <a:latin typeface="Courier New"/>
                <a:ea typeface="Courier New"/>
                <a:cs typeface="Courier New"/>
                <a:sym typeface="Courier New"/>
              </a:rPr>
              <a:t>Map</a:t>
            </a:r>
            <a:endParaRPr/>
          </a:p>
        </p:txBody>
      </p:sp>
      <p:cxnSp>
        <p:nvCxnSpPr>
          <p:cNvPr id="1980" name="Google Shape;1980;p206"/>
          <p:cNvCxnSpPr/>
          <p:nvPr/>
        </p:nvCxnSpPr>
        <p:spPr>
          <a:xfrm rot="-5400000">
            <a:off x="1714500" y="2247900"/>
            <a:ext cx="1104900" cy="647700"/>
          </a:xfrm>
          <a:prstGeom prst="bentConnector2">
            <a:avLst/>
          </a:prstGeom>
          <a:noFill/>
          <a:ln w="28575" cap="flat" cmpd="sng">
            <a:solidFill>
              <a:schemeClr val="dk1"/>
            </a:solidFill>
            <a:prstDash val="solid"/>
            <a:round/>
            <a:headEnd type="none" w="med" len="med"/>
            <a:tailEnd type="triangle" w="med" len="med"/>
          </a:ln>
        </p:spPr>
      </p:cxnSp>
      <p:cxnSp>
        <p:nvCxnSpPr>
          <p:cNvPr id="1981" name="Google Shape;1981;p206"/>
          <p:cNvCxnSpPr/>
          <p:nvPr/>
        </p:nvCxnSpPr>
        <p:spPr>
          <a:xfrm rot="5400000" flipH="1">
            <a:off x="5832500" y="2168550"/>
            <a:ext cx="1028700" cy="958800"/>
          </a:xfrm>
          <a:prstGeom prst="bentConnector2">
            <a:avLst/>
          </a:prstGeom>
          <a:noFill/>
          <a:ln w="28575" cap="flat" cmpd="sng">
            <a:solidFill>
              <a:schemeClr val="dk1"/>
            </a:solidFill>
            <a:prstDash val="solid"/>
            <a:round/>
            <a:headEnd type="none" w="med" len="med"/>
            <a:tailEnd type="triangle" w="med" len="med"/>
          </a:ln>
        </p:spPr>
      </p:cxnSp>
      <p:cxnSp>
        <p:nvCxnSpPr>
          <p:cNvPr id="1982" name="Google Shape;1982;p206"/>
          <p:cNvCxnSpPr/>
          <p:nvPr/>
        </p:nvCxnSpPr>
        <p:spPr>
          <a:xfrm>
            <a:off x="1981200" y="4038600"/>
            <a:ext cx="0" cy="914400"/>
          </a:xfrm>
          <a:prstGeom prst="straightConnector1">
            <a:avLst/>
          </a:prstGeom>
          <a:noFill/>
          <a:ln w="28575" cap="flat" cmpd="sng">
            <a:solidFill>
              <a:schemeClr val="dk1"/>
            </a:solidFill>
            <a:prstDash val="solid"/>
            <a:miter lim="800000"/>
            <a:headEnd type="triangle" w="med" len="med"/>
            <a:tailEnd type="none" w="med" len="med"/>
          </a:ln>
        </p:spPr>
      </p:cxnSp>
      <p:sp>
        <p:nvSpPr>
          <p:cNvPr id="1983" name="Google Shape;1983;p206"/>
          <p:cNvSpPr txBox="1"/>
          <p:nvPr/>
        </p:nvSpPr>
        <p:spPr>
          <a:xfrm>
            <a:off x="3505200" y="3200400"/>
            <a:ext cx="1676400" cy="457200"/>
          </a:xfrm>
          <a:prstGeom prst="rect">
            <a:avLst/>
          </a:prstGeom>
          <a:solidFill>
            <a:srgbClr val="D9D9D9"/>
          </a:solid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800"/>
              <a:buFont typeface="Courier New"/>
              <a:buNone/>
            </a:pPr>
            <a:r>
              <a:rPr lang="en-US" sz="1800" b="0" i="0" u="none">
                <a:solidFill>
                  <a:schemeClr val="dk1"/>
                </a:solidFill>
                <a:latin typeface="Courier New"/>
                <a:ea typeface="Courier New"/>
                <a:cs typeface="Courier New"/>
                <a:sym typeface="Courier New"/>
              </a:rPr>
              <a:t>Hashtable</a:t>
            </a:r>
            <a:endParaRPr/>
          </a:p>
        </p:txBody>
      </p:sp>
      <p:cxnSp>
        <p:nvCxnSpPr>
          <p:cNvPr id="1984" name="Google Shape;1984;p206"/>
          <p:cNvCxnSpPr/>
          <p:nvPr/>
        </p:nvCxnSpPr>
        <p:spPr>
          <a:xfrm>
            <a:off x="4267200" y="2514600"/>
            <a:ext cx="0" cy="685800"/>
          </a:xfrm>
          <a:prstGeom prst="straightConnector1">
            <a:avLst/>
          </a:prstGeom>
          <a:noFill/>
          <a:ln w="28575" cap="flat" cmpd="sng">
            <a:solidFill>
              <a:schemeClr val="dk1"/>
            </a:solidFill>
            <a:prstDash val="solid"/>
            <a:miter lim="800000"/>
            <a:headEnd type="triangle" w="med" len="med"/>
            <a:tailEnd type="none" w="med" len="med"/>
          </a:ln>
        </p:spPr>
      </p:cxnSp>
      <p:sp>
        <p:nvSpPr>
          <p:cNvPr id="1985" name="Google Shape;1985;p206"/>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t>210</a:t>
            </a:fld>
            <a:endParaRPr/>
          </a:p>
        </p:txBody>
      </p:sp>
    </p:spTree>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Shape 1990"/>
        <p:cNvGrpSpPr/>
        <p:nvPr/>
      </p:nvGrpSpPr>
      <p:grpSpPr>
        <a:xfrm>
          <a:off x="0" y="0"/>
          <a:ext cx="0" cy="0"/>
          <a:chOff x="0" y="0"/>
          <a:chExt cx="0" cy="0"/>
        </a:xfrm>
      </p:grpSpPr>
      <p:sp>
        <p:nvSpPr>
          <p:cNvPr id="1991" name="Google Shape;1991;p207"/>
          <p:cNvSpPr txBox="1"/>
          <p:nvPr/>
        </p:nvSpPr>
        <p:spPr>
          <a:xfrm>
            <a:off x="598487" y="1371600"/>
            <a:ext cx="7935900" cy="4495800"/>
          </a:xfrm>
          <a:prstGeom prst="rect">
            <a:avLst/>
          </a:prstGeom>
          <a:solidFill>
            <a:srgbClr val="DDDDDD"/>
          </a:solid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1992" name="Google Shape;1992;p207"/>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Courier New"/>
                <a:ea typeface="Courier New"/>
                <a:cs typeface="Courier New"/>
                <a:sym typeface="Courier New"/>
              </a:rPr>
              <a:t>TreeMap</a:t>
            </a:r>
            <a:r>
              <a:rPr lang="en-US" sz="2600" b="1" i="0" u="none" strike="noStrike" cap="none">
                <a:solidFill>
                  <a:schemeClr val="dk1"/>
                </a:solidFill>
                <a:latin typeface="Arial"/>
                <a:ea typeface="Arial"/>
                <a:cs typeface="Arial"/>
                <a:sym typeface="Arial"/>
              </a:rPr>
              <a:t>: Implementation of </a:t>
            </a:r>
            <a:r>
              <a:rPr lang="en-US" sz="2600" b="1" i="0" u="none" strike="noStrike" cap="none">
                <a:solidFill>
                  <a:schemeClr val="dk1"/>
                </a:solidFill>
                <a:latin typeface="Courier New"/>
                <a:ea typeface="Courier New"/>
                <a:cs typeface="Courier New"/>
                <a:sym typeface="Courier New"/>
              </a:rPr>
              <a:t>Map</a:t>
            </a:r>
            <a:endParaRPr/>
          </a:p>
        </p:txBody>
      </p:sp>
      <p:sp>
        <p:nvSpPr>
          <p:cNvPr id="1993" name="Google Shape;1993;p207"/>
          <p:cNvSpPr txBox="1">
            <a:spLocks noGrp="1"/>
          </p:cNvSpPr>
          <p:nvPr>
            <p:ph type="body" idx="1"/>
          </p:nvPr>
        </p:nvSpPr>
        <p:spPr>
          <a:xfrm>
            <a:off x="609600" y="1219200"/>
            <a:ext cx="7918500" cy="46356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1400"/>
              <a:buFont typeface="Arial"/>
              <a:buNone/>
            </a:pPr>
            <a:endParaRPr sz="1400" b="0" i="0" u="none">
              <a:solidFill>
                <a:schemeClr val="dk1"/>
              </a:solidFill>
              <a:latin typeface="Courier New"/>
              <a:ea typeface="Courier New"/>
              <a:cs typeface="Courier New"/>
              <a:sym typeface="Courier New"/>
            </a:endParaRPr>
          </a:p>
          <a:p>
            <a:pPr marL="15875" marR="0" lvl="0" indent="-7937" algn="l" rtl="0">
              <a:lnSpc>
                <a:spcPct val="100000"/>
              </a:lnSpc>
              <a:spcBef>
                <a:spcPts val="280"/>
              </a:spcBef>
              <a:spcAft>
                <a:spcPts val="0"/>
              </a:spcAft>
              <a:buClr>
                <a:srgbClr val="000000"/>
              </a:buClr>
              <a:buSzPts val="100"/>
              <a:buFont typeface="Courier New"/>
              <a:buAutoNum type="arabicPlain"/>
            </a:pPr>
            <a:r>
              <a:rPr lang="en-US" sz="1400" b="0" i="0" u="none">
                <a:solidFill>
                  <a:schemeClr val="dk1"/>
                </a:solidFill>
                <a:latin typeface="Courier New"/>
                <a:ea typeface="Courier New"/>
                <a:cs typeface="Courier New"/>
                <a:sym typeface="Courier New"/>
              </a:rPr>
              <a:t> public class MapExample {</a:t>
            </a:r>
            <a:endParaRPr/>
          </a:p>
          <a:p>
            <a:pPr marL="15875" marR="0" lvl="0" indent="-7937" algn="l" rtl="0">
              <a:lnSpc>
                <a:spcPct val="100000"/>
              </a:lnSpc>
              <a:spcBef>
                <a:spcPts val="280"/>
              </a:spcBef>
              <a:spcAft>
                <a:spcPts val="0"/>
              </a:spcAft>
              <a:buClr>
                <a:srgbClr val="000000"/>
              </a:buClr>
              <a:buSzPts val="100"/>
              <a:buFont typeface="Courier New"/>
              <a:buAutoNum type="arabicPlain"/>
            </a:pPr>
            <a:r>
              <a:rPr lang="en-US" sz="1400" b="0" i="0" u="none">
                <a:solidFill>
                  <a:schemeClr val="dk1"/>
                </a:solidFill>
                <a:latin typeface="Courier New"/>
                <a:ea typeface="Courier New"/>
                <a:cs typeface="Courier New"/>
                <a:sym typeface="Courier New"/>
              </a:rPr>
              <a:t>    public static void main(String[] args){      </a:t>
            </a:r>
            <a:endParaRPr/>
          </a:p>
          <a:p>
            <a:pPr marL="15875" marR="0" lvl="0" indent="-7937" algn="l" rtl="0">
              <a:lnSpc>
                <a:spcPct val="100000"/>
              </a:lnSpc>
              <a:spcBef>
                <a:spcPts val="280"/>
              </a:spcBef>
              <a:spcAft>
                <a:spcPts val="0"/>
              </a:spcAft>
              <a:buClr>
                <a:srgbClr val="000000"/>
              </a:buClr>
              <a:buSzPts val="100"/>
              <a:buFont typeface="Courier New"/>
              <a:buAutoNum type="arabicPlain"/>
            </a:pPr>
            <a:r>
              <a:rPr lang="en-US" sz="1400" b="0" i="0" u="none">
                <a:solidFill>
                  <a:schemeClr val="dk1"/>
                </a:solidFill>
                <a:latin typeface="Courier New"/>
                <a:ea typeface="Courier New"/>
                <a:cs typeface="Courier New"/>
                <a:sym typeface="Courier New"/>
              </a:rPr>
              <a:t>        Map &lt;String, String&gt; partList = new </a:t>
            </a:r>
            <a:r>
              <a:rPr lang="en-US" sz="1400" b="1" i="0" u="none">
                <a:solidFill>
                  <a:schemeClr val="dk1"/>
                </a:solidFill>
                <a:latin typeface="Courier New"/>
                <a:ea typeface="Courier New"/>
                <a:cs typeface="Courier New"/>
                <a:sym typeface="Courier New"/>
              </a:rPr>
              <a:t>TreeMap&lt;&gt;();</a:t>
            </a:r>
            <a:endParaRPr/>
          </a:p>
          <a:p>
            <a:pPr marL="15875" marR="0" lvl="0" indent="-7937" algn="l" rtl="0">
              <a:lnSpc>
                <a:spcPct val="100000"/>
              </a:lnSpc>
              <a:spcBef>
                <a:spcPts val="280"/>
              </a:spcBef>
              <a:spcAft>
                <a:spcPts val="0"/>
              </a:spcAft>
              <a:buClr>
                <a:srgbClr val="000000"/>
              </a:buClr>
              <a:buSzPts val="100"/>
              <a:buFont typeface="Courier New"/>
              <a:buAutoNum type="arabicPlain"/>
            </a:pPr>
            <a:r>
              <a:rPr lang="en-US" sz="1400" b="0" i="0" u="none">
                <a:solidFill>
                  <a:schemeClr val="dk1"/>
                </a:solidFill>
                <a:latin typeface="Courier New"/>
                <a:ea typeface="Courier New"/>
                <a:cs typeface="Courier New"/>
                <a:sym typeface="Courier New"/>
              </a:rPr>
              <a:t>        partList.put(“S001", "Blue Polo Shirt");</a:t>
            </a:r>
            <a:endParaRPr/>
          </a:p>
          <a:p>
            <a:pPr marL="15875" marR="0" lvl="0" indent="-7937" algn="l" rtl="0">
              <a:lnSpc>
                <a:spcPct val="100000"/>
              </a:lnSpc>
              <a:spcBef>
                <a:spcPts val="280"/>
              </a:spcBef>
              <a:spcAft>
                <a:spcPts val="0"/>
              </a:spcAft>
              <a:buClr>
                <a:srgbClr val="000000"/>
              </a:buClr>
              <a:buSzPts val="100"/>
              <a:buFont typeface="Courier New"/>
              <a:buAutoNum type="arabicPlain"/>
            </a:pPr>
            <a:r>
              <a:rPr lang="en-US" sz="1400" b="0" i="0" u="none">
                <a:solidFill>
                  <a:schemeClr val="dk1"/>
                </a:solidFill>
                <a:latin typeface="Courier New"/>
                <a:ea typeface="Courier New"/>
                <a:cs typeface="Courier New"/>
                <a:sym typeface="Courier New"/>
              </a:rPr>
              <a:t>        partList.put(“S002", "Black Polo Shirt");</a:t>
            </a:r>
            <a:endParaRPr/>
          </a:p>
          <a:p>
            <a:pPr marL="15875" marR="0" lvl="0" indent="-7937" algn="l" rtl="0">
              <a:lnSpc>
                <a:spcPct val="100000"/>
              </a:lnSpc>
              <a:spcBef>
                <a:spcPts val="280"/>
              </a:spcBef>
              <a:spcAft>
                <a:spcPts val="0"/>
              </a:spcAft>
              <a:buClr>
                <a:srgbClr val="000000"/>
              </a:buClr>
              <a:buSzPts val="100"/>
              <a:buFont typeface="Courier New"/>
              <a:buAutoNum type="arabicPlain"/>
            </a:pPr>
            <a:r>
              <a:rPr lang="en-US" sz="1400" b="0" i="0" u="none">
                <a:solidFill>
                  <a:schemeClr val="dk1"/>
                </a:solidFill>
                <a:latin typeface="Courier New"/>
                <a:ea typeface="Courier New"/>
                <a:cs typeface="Courier New"/>
                <a:sym typeface="Courier New"/>
              </a:rPr>
              <a:t>        partList.put(“H001", "Duke Hat");</a:t>
            </a:r>
            <a:endParaRPr/>
          </a:p>
          <a:p>
            <a:pPr marL="15875" marR="0" lvl="0" indent="-7937" algn="l" rtl="0">
              <a:lnSpc>
                <a:spcPct val="100000"/>
              </a:lnSpc>
              <a:spcBef>
                <a:spcPts val="280"/>
              </a:spcBef>
              <a:spcAft>
                <a:spcPts val="0"/>
              </a:spcAft>
              <a:buClr>
                <a:srgbClr val="000000"/>
              </a:buClr>
              <a:buSzPts val="100"/>
              <a:buFont typeface="Courier New"/>
              <a:buAutoNum type="arabicPlain"/>
            </a:pPr>
            <a:r>
              <a:rPr lang="en-US" sz="1400" b="0" i="0" u="none">
                <a:solidFill>
                  <a:schemeClr val="dk1"/>
                </a:solidFill>
                <a:latin typeface="Courier New"/>
                <a:ea typeface="Courier New"/>
                <a:cs typeface="Courier New"/>
                <a:sym typeface="Courier New"/>
              </a:rPr>
              <a:t>        </a:t>
            </a:r>
            <a:endParaRPr/>
          </a:p>
          <a:p>
            <a:pPr marL="15875" marR="0" lvl="0" indent="-7937" algn="l" rtl="0">
              <a:lnSpc>
                <a:spcPct val="100000"/>
              </a:lnSpc>
              <a:spcBef>
                <a:spcPts val="280"/>
              </a:spcBef>
              <a:spcAft>
                <a:spcPts val="0"/>
              </a:spcAft>
              <a:buClr>
                <a:srgbClr val="000000"/>
              </a:buClr>
              <a:buSzPts val="100"/>
              <a:buFont typeface="Courier New"/>
              <a:buAutoNum type="arabicPlain"/>
            </a:pPr>
            <a:r>
              <a:rPr lang="en-US" sz="1400" b="0" i="0" u="none">
                <a:solidFill>
                  <a:schemeClr val="dk1"/>
                </a:solidFill>
                <a:latin typeface="Courier New"/>
                <a:ea typeface="Courier New"/>
                <a:cs typeface="Courier New"/>
                <a:sym typeface="Courier New"/>
              </a:rPr>
              <a:t>        partList.put(“S002", "Black T-Shirt"); // Overwrite value</a:t>
            </a:r>
            <a:endParaRPr/>
          </a:p>
          <a:p>
            <a:pPr marL="15875" marR="0" lvl="0" indent="-7937" algn="l" rtl="0">
              <a:lnSpc>
                <a:spcPct val="100000"/>
              </a:lnSpc>
              <a:spcBef>
                <a:spcPts val="280"/>
              </a:spcBef>
              <a:spcAft>
                <a:spcPts val="0"/>
              </a:spcAft>
              <a:buClr>
                <a:srgbClr val="000000"/>
              </a:buClr>
              <a:buSzPts val="100"/>
              <a:buFont typeface="Courier New"/>
              <a:buAutoNum type="arabicPlain"/>
            </a:pPr>
            <a:r>
              <a:rPr lang="en-US" sz="1400" b="0" i="0" u="none">
                <a:solidFill>
                  <a:schemeClr val="dk1"/>
                </a:solidFill>
                <a:latin typeface="Courier New"/>
                <a:ea typeface="Courier New"/>
                <a:cs typeface="Courier New"/>
                <a:sym typeface="Courier New"/>
              </a:rPr>
              <a:t>        Set&lt;String&gt; keys = partList.keySet();</a:t>
            </a:r>
            <a:endParaRPr/>
          </a:p>
          <a:p>
            <a:pPr marL="15875" marR="0" lvl="0" indent="-7937" algn="l" rtl="0">
              <a:lnSpc>
                <a:spcPct val="100000"/>
              </a:lnSpc>
              <a:spcBef>
                <a:spcPts val="280"/>
              </a:spcBef>
              <a:spcAft>
                <a:spcPts val="0"/>
              </a:spcAft>
              <a:buClr>
                <a:srgbClr val="000000"/>
              </a:buClr>
              <a:buSzPts val="100"/>
              <a:buFont typeface="Courier New"/>
              <a:buAutoNum type="arabicPlain"/>
            </a:pPr>
            <a:r>
              <a:rPr lang="en-US" sz="1400" b="0" i="0" u="none">
                <a:solidFill>
                  <a:schemeClr val="dk1"/>
                </a:solidFill>
                <a:latin typeface="Courier New"/>
                <a:ea typeface="Courier New"/>
                <a:cs typeface="Courier New"/>
                <a:sym typeface="Courier New"/>
              </a:rPr>
              <a:t>        </a:t>
            </a:r>
            <a:endParaRPr/>
          </a:p>
          <a:p>
            <a:pPr marL="15875" marR="0" lvl="0" indent="-7937" algn="l" rtl="0">
              <a:lnSpc>
                <a:spcPct val="100000"/>
              </a:lnSpc>
              <a:spcBef>
                <a:spcPts val="280"/>
              </a:spcBef>
              <a:spcAft>
                <a:spcPts val="0"/>
              </a:spcAft>
              <a:buClr>
                <a:srgbClr val="000000"/>
              </a:buClr>
              <a:buSzPts val="100"/>
              <a:buFont typeface="Courier New"/>
              <a:buAutoNum type="arabicPlain"/>
            </a:pPr>
            <a:r>
              <a:rPr lang="en-US" sz="1400" b="0" i="0" u="none">
                <a:solidFill>
                  <a:schemeClr val="dk1"/>
                </a:solidFill>
                <a:latin typeface="Courier New"/>
                <a:ea typeface="Courier New"/>
                <a:cs typeface="Courier New"/>
                <a:sym typeface="Courier New"/>
              </a:rPr>
              <a:t>        System.out.println("=== Part List ===");</a:t>
            </a:r>
            <a:endParaRPr/>
          </a:p>
          <a:p>
            <a:pPr marL="15875" marR="0" lvl="0" indent="-7937" algn="l" rtl="0">
              <a:lnSpc>
                <a:spcPct val="100000"/>
              </a:lnSpc>
              <a:spcBef>
                <a:spcPts val="280"/>
              </a:spcBef>
              <a:spcAft>
                <a:spcPts val="0"/>
              </a:spcAft>
              <a:buClr>
                <a:srgbClr val="000000"/>
              </a:buClr>
              <a:buSzPts val="100"/>
              <a:buFont typeface="Courier New"/>
              <a:buAutoNum type="arabicPlain"/>
            </a:pPr>
            <a:r>
              <a:rPr lang="en-US" sz="1400" b="0" i="0" u="none">
                <a:solidFill>
                  <a:schemeClr val="dk1"/>
                </a:solidFill>
                <a:latin typeface="Courier New"/>
                <a:ea typeface="Courier New"/>
                <a:cs typeface="Courier New"/>
                <a:sym typeface="Courier New"/>
              </a:rPr>
              <a:t>        for (String key:keys){</a:t>
            </a:r>
            <a:endParaRPr/>
          </a:p>
          <a:p>
            <a:pPr marL="15875" marR="0" lvl="0" indent="-7937" algn="l" rtl="0">
              <a:lnSpc>
                <a:spcPct val="100000"/>
              </a:lnSpc>
              <a:spcBef>
                <a:spcPts val="280"/>
              </a:spcBef>
              <a:spcAft>
                <a:spcPts val="0"/>
              </a:spcAft>
              <a:buClr>
                <a:srgbClr val="000000"/>
              </a:buClr>
              <a:buSzPts val="100"/>
              <a:buFont typeface="Courier New"/>
              <a:buAutoNum type="arabicPlain"/>
            </a:pPr>
            <a:r>
              <a:rPr lang="en-US" sz="1400" b="0" i="0" u="none">
                <a:solidFill>
                  <a:schemeClr val="dk1"/>
                </a:solidFill>
                <a:latin typeface="Courier New"/>
                <a:ea typeface="Courier New"/>
                <a:cs typeface="Courier New"/>
                <a:sym typeface="Courier New"/>
              </a:rPr>
              <a:t>            System.out.println("Part#: " + key + " " + </a:t>
            </a:r>
            <a:endParaRPr/>
          </a:p>
          <a:p>
            <a:pPr marL="15875" marR="0" lvl="0" indent="-7937" algn="l" rtl="0">
              <a:lnSpc>
                <a:spcPct val="100000"/>
              </a:lnSpc>
              <a:spcBef>
                <a:spcPts val="280"/>
              </a:spcBef>
              <a:spcAft>
                <a:spcPts val="0"/>
              </a:spcAft>
              <a:buClr>
                <a:srgbClr val="000000"/>
              </a:buClr>
              <a:buSzPts val="100"/>
              <a:buFont typeface="Courier New"/>
              <a:buAutoNum type="arabicPlain"/>
            </a:pPr>
            <a:r>
              <a:rPr lang="en-US" sz="1400" b="0" i="0" u="none">
                <a:solidFill>
                  <a:schemeClr val="dk1"/>
                </a:solidFill>
                <a:latin typeface="Courier New"/>
                <a:ea typeface="Courier New"/>
                <a:cs typeface="Courier New"/>
                <a:sym typeface="Courier New"/>
              </a:rPr>
              <a:t>                                partList.get(key));</a:t>
            </a:r>
            <a:endParaRPr/>
          </a:p>
          <a:p>
            <a:pPr marL="15875" marR="0" lvl="0" indent="-7937" algn="l" rtl="0">
              <a:lnSpc>
                <a:spcPct val="100000"/>
              </a:lnSpc>
              <a:spcBef>
                <a:spcPts val="280"/>
              </a:spcBef>
              <a:spcAft>
                <a:spcPts val="0"/>
              </a:spcAft>
              <a:buClr>
                <a:srgbClr val="000000"/>
              </a:buClr>
              <a:buSzPts val="100"/>
              <a:buFont typeface="Courier New"/>
              <a:buAutoNum type="arabicPlain"/>
            </a:pPr>
            <a:r>
              <a:rPr lang="en-US" sz="1400" b="0" i="0" u="none">
                <a:solidFill>
                  <a:schemeClr val="dk1"/>
                </a:solidFill>
                <a:latin typeface="Courier New"/>
                <a:ea typeface="Courier New"/>
                <a:cs typeface="Courier New"/>
                <a:sym typeface="Courier New"/>
              </a:rPr>
              <a:t>        }</a:t>
            </a:r>
            <a:endParaRPr/>
          </a:p>
          <a:p>
            <a:pPr marL="15875" marR="0" lvl="0" indent="-7937" algn="l" rtl="0">
              <a:lnSpc>
                <a:spcPct val="100000"/>
              </a:lnSpc>
              <a:spcBef>
                <a:spcPts val="280"/>
              </a:spcBef>
              <a:spcAft>
                <a:spcPts val="0"/>
              </a:spcAft>
              <a:buClr>
                <a:srgbClr val="000000"/>
              </a:buClr>
              <a:buSzPts val="100"/>
              <a:buFont typeface="Courier New"/>
              <a:buAutoNum type="arabicPlain"/>
            </a:pPr>
            <a:r>
              <a:rPr lang="en-US" sz="1400" b="0" i="0" u="none">
                <a:solidFill>
                  <a:schemeClr val="dk1"/>
                </a:solidFill>
                <a:latin typeface="Courier New"/>
                <a:ea typeface="Courier New"/>
                <a:cs typeface="Courier New"/>
                <a:sym typeface="Courier New"/>
              </a:rPr>
              <a:t>    }</a:t>
            </a:r>
            <a:endParaRPr/>
          </a:p>
          <a:p>
            <a:pPr marL="15875" marR="0" lvl="0" indent="-7937" algn="l" rtl="0">
              <a:lnSpc>
                <a:spcPct val="100000"/>
              </a:lnSpc>
              <a:spcBef>
                <a:spcPts val="280"/>
              </a:spcBef>
              <a:spcAft>
                <a:spcPts val="0"/>
              </a:spcAft>
              <a:buClr>
                <a:srgbClr val="000000"/>
              </a:buClr>
              <a:buSzPts val="100"/>
              <a:buFont typeface="Courier New"/>
              <a:buAutoNum type="arabicPlain"/>
            </a:pPr>
            <a:r>
              <a:rPr lang="en-US" sz="1400" b="0" i="0" u="none">
                <a:solidFill>
                  <a:schemeClr val="dk1"/>
                </a:solidFill>
                <a:latin typeface="Courier New"/>
                <a:ea typeface="Courier New"/>
                <a:cs typeface="Courier New"/>
                <a:sym typeface="Courier New"/>
              </a:rPr>
              <a:t> }</a:t>
            </a:r>
            <a:endParaRPr/>
          </a:p>
        </p:txBody>
      </p:sp>
      <p:sp>
        <p:nvSpPr>
          <p:cNvPr id="1994" name="Google Shape;1994;p207"/>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211</a:t>
            </a:fld>
            <a:endParaRPr/>
          </a:p>
        </p:txBody>
      </p:sp>
    </p:spTree>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Shape 1999"/>
        <p:cNvGrpSpPr/>
        <p:nvPr/>
      </p:nvGrpSpPr>
      <p:grpSpPr>
        <a:xfrm>
          <a:off x="0" y="0"/>
          <a:ext cx="0" cy="0"/>
          <a:chOff x="0" y="0"/>
          <a:chExt cx="0" cy="0"/>
        </a:xfrm>
      </p:grpSpPr>
      <p:pic>
        <p:nvPicPr>
          <p:cNvPr id="2000" name="Google Shape;2000;p208" descr="Duke-New-Series13_1.gif"/>
          <p:cNvPicPr preferRelativeResize="0"/>
          <p:nvPr/>
        </p:nvPicPr>
        <p:blipFill rotWithShape="1">
          <a:blip r:embed="rId3">
            <a:alphaModFix/>
          </a:blip>
          <a:srcRect/>
          <a:stretch/>
        </p:blipFill>
        <p:spPr>
          <a:xfrm>
            <a:off x="4343400" y="3670300"/>
            <a:ext cx="4343399" cy="2654300"/>
          </a:xfrm>
          <a:prstGeom prst="rect">
            <a:avLst/>
          </a:prstGeom>
          <a:noFill/>
          <a:ln>
            <a:noFill/>
          </a:ln>
        </p:spPr>
      </p:pic>
      <p:sp>
        <p:nvSpPr>
          <p:cNvPr id="2001" name="Google Shape;2001;p208"/>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Courier New"/>
                <a:ea typeface="Courier New"/>
                <a:cs typeface="Courier New"/>
                <a:sym typeface="Courier New"/>
              </a:rPr>
              <a:t>Deque</a:t>
            </a:r>
            <a:r>
              <a:rPr lang="en-US" sz="2600" b="1" i="0" u="none" strike="noStrike" cap="none">
                <a:solidFill>
                  <a:schemeClr val="dk1"/>
                </a:solidFill>
                <a:latin typeface="Arial"/>
                <a:ea typeface="Arial"/>
                <a:cs typeface="Arial"/>
                <a:sym typeface="Arial"/>
              </a:rPr>
              <a:t> Interface</a:t>
            </a:r>
            <a:endParaRPr/>
          </a:p>
        </p:txBody>
      </p:sp>
      <p:sp>
        <p:nvSpPr>
          <p:cNvPr id="2002" name="Google Shape;2002;p208"/>
          <p:cNvSpPr txBox="1">
            <a:spLocks noGrp="1"/>
          </p:cNvSpPr>
          <p:nvPr>
            <p:ph type="body" idx="1"/>
          </p:nvPr>
        </p:nvSpPr>
        <p:spPr>
          <a:xfrm>
            <a:off x="609600" y="1447800"/>
            <a:ext cx="7918500" cy="3066900"/>
          </a:xfrm>
          <a:prstGeom prst="rect">
            <a:avLst/>
          </a:prstGeom>
          <a:noFill/>
          <a:ln>
            <a:noFill/>
          </a:ln>
        </p:spPr>
        <p:txBody>
          <a:bodyPr spcFirstLastPara="1" wrap="square" lIns="12700" tIns="12700" rIns="12700" bIns="12700" anchor="t" anchorCtr="0">
            <a:noAutofit/>
          </a:bodyPr>
          <a:lstStyle/>
          <a:p>
            <a:pPr marL="574675" marR="0" lvl="1" indent="-574675" algn="l" rtl="0">
              <a:lnSpc>
                <a:spcPct val="100000"/>
              </a:lnSpc>
              <a:spcBef>
                <a:spcPts val="0"/>
              </a:spcBef>
              <a:spcAft>
                <a:spcPts val="0"/>
              </a:spcAft>
              <a:buClr>
                <a:srgbClr val="FF0000"/>
              </a:buClr>
              <a:buSzPts val="2200"/>
              <a:buFont typeface="Arial"/>
              <a:buNone/>
            </a:pPr>
            <a:r>
              <a:rPr lang="en-US" sz="2200" b="0" i="0" u="none" strike="noStrike" cap="none">
                <a:solidFill>
                  <a:schemeClr val="dk1"/>
                </a:solidFill>
                <a:latin typeface="Arial"/>
                <a:ea typeface="Arial"/>
                <a:cs typeface="Arial"/>
                <a:sym typeface="Arial"/>
              </a:rPr>
              <a:t>A collection that can be used as a stack or a queue</a:t>
            </a:r>
            <a:endParaRPr/>
          </a:p>
          <a:p>
            <a:pPr marL="574675" marR="0" lvl="1" indent="-5746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It means a “double-ended queue” (and is pronounced “deck”).</a:t>
            </a:r>
            <a:endParaRPr/>
          </a:p>
          <a:p>
            <a:pPr marL="574675" marR="0" lvl="1" indent="-5746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A queue provides FIFO (first in, first out) operations:</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Courier New"/>
                <a:ea typeface="Courier New"/>
                <a:cs typeface="Courier New"/>
                <a:sym typeface="Courier New"/>
              </a:rPr>
              <a:t>add(e)</a:t>
            </a:r>
            <a:r>
              <a:rPr lang="en-US" sz="2000" b="0" i="0" u="none" strike="noStrike" cap="none">
                <a:solidFill>
                  <a:schemeClr val="dk1"/>
                </a:solidFill>
                <a:latin typeface="Arial"/>
                <a:ea typeface="Arial"/>
                <a:cs typeface="Arial"/>
                <a:sym typeface="Arial"/>
              </a:rPr>
              <a:t> and </a:t>
            </a:r>
            <a:r>
              <a:rPr lang="en-US" sz="2000" b="0" i="0" u="none" strike="noStrike" cap="none">
                <a:solidFill>
                  <a:schemeClr val="dk1"/>
                </a:solidFill>
                <a:latin typeface="Courier New"/>
                <a:ea typeface="Courier New"/>
                <a:cs typeface="Courier New"/>
                <a:sym typeface="Courier New"/>
              </a:rPr>
              <a:t>remove() </a:t>
            </a:r>
            <a:r>
              <a:rPr lang="en-US" sz="2000" b="0" i="0" u="none" strike="noStrike" cap="none">
                <a:solidFill>
                  <a:schemeClr val="dk1"/>
                </a:solidFill>
                <a:latin typeface="Arial"/>
                <a:ea typeface="Arial"/>
                <a:cs typeface="Arial"/>
                <a:sym typeface="Arial"/>
              </a:rPr>
              <a:t>methods</a:t>
            </a:r>
            <a:endParaRPr/>
          </a:p>
          <a:p>
            <a:pPr marL="574675" marR="0" lvl="1" indent="-5746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A stack provides LIFO (last in, first out) operations:</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Courier New"/>
                <a:ea typeface="Courier New"/>
                <a:cs typeface="Courier New"/>
                <a:sym typeface="Courier New"/>
              </a:rPr>
              <a:t>push(e)</a:t>
            </a:r>
            <a:r>
              <a:rPr lang="en-US" sz="2000" b="0" i="0" u="none" strike="noStrike" cap="none">
                <a:solidFill>
                  <a:schemeClr val="dk1"/>
                </a:solidFill>
                <a:latin typeface="Arial"/>
                <a:ea typeface="Arial"/>
                <a:cs typeface="Arial"/>
                <a:sym typeface="Arial"/>
              </a:rPr>
              <a:t> and </a:t>
            </a:r>
            <a:r>
              <a:rPr lang="en-US" sz="2000" b="0" i="0" u="none" strike="noStrike" cap="none">
                <a:solidFill>
                  <a:schemeClr val="dk1"/>
                </a:solidFill>
                <a:latin typeface="Courier New"/>
                <a:ea typeface="Courier New"/>
                <a:cs typeface="Courier New"/>
                <a:sym typeface="Courier New"/>
              </a:rPr>
              <a:t>pop() </a:t>
            </a:r>
            <a:r>
              <a:rPr lang="en-US" sz="2000" b="0" i="0" u="none" strike="noStrike" cap="none">
                <a:solidFill>
                  <a:schemeClr val="dk1"/>
                </a:solidFill>
                <a:latin typeface="Arial"/>
                <a:ea typeface="Arial"/>
                <a:cs typeface="Arial"/>
                <a:sym typeface="Arial"/>
              </a:rPr>
              <a:t>methods</a:t>
            </a:r>
            <a:endParaRPr/>
          </a:p>
          <a:p>
            <a:pPr marL="7937" marR="0" lvl="0" indent="7938" algn="l" rtl="0">
              <a:spcBef>
                <a:spcPts val="400"/>
              </a:spcBef>
              <a:spcAft>
                <a:spcPts val="0"/>
              </a:spcAft>
              <a:buNone/>
            </a:pPr>
            <a:endParaRPr sz="2000" b="0" i="0" u="none" strike="noStrike" cap="none">
              <a:solidFill>
                <a:schemeClr val="dk1"/>
              </a:solidFill>
              <a:latin typeface="Arial"/>
              <a:ea typeface="Arial"/>
              <a:cs typeface="Arial"/>
              <a:sym typeface="Arial"/>
            </a:endParaRPr>
          </a:p>
        </p:txBody>
      </p:sp>
      <p:sp>
        <p:nvSpPr>
          <p:cNvPr id="2003" name="Google Shape;2003;p208"/>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212</a:t>
            </a:fld>
            <a:endParaRPr/>
          </a:p>
        </p:txBody>
      </p:sp>
    </p:spTree>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Shape 2008"/>
        <p:cNvGrpSpPr/>
        <p:nvPr/>
      </p:nvGrpSpPr>
      <p:grpSpPr>
        <a:xfrm>
          <a:off x="0" y="0"/>
          <a:ext cx="0" cy="0"/>
          <a:chOff x="0" y="0"/>
          <a:chExt cx="0" cy="0"/>
        </a:xfrm>
      </p:grpSpPr>
      <p:sp>
        <p:nvSpPr>
          <p:cNvPr id="2009" name="Google Shape;2009;p209"/>
          <p:cNvSpPr txBox="1"/>
          <p:nvPr/>
        </p:nvSpPr>
        <p:spPr>
          <a:xfrm>
            <a:off x="598487" y="1524000"/>
            <a:ext cx="7931100" cy="4419600"/>
          </a:xfrm>
          <a:prstGeom prst="rect">
            <a:avLst/>
          </a:prstGeom>
          <a:solidFill>
            <a:srgbClr val="DDDDDD"/>
          </a:solid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2010" name="Google Shape;2010;p209"/>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Stack with </a:t>
            </a:r>
            <a:r>
              <a:rPr lang="en-US" sz="2600" b="1" i="0" u="none" strike="noStrike" cap="none">
                <a:solidFill>
                  <a:schemeClr val="dk1"/>
                </a:solidFill>
                <a:latin typeface="Courier New"/>
                <a:ea typeface="Courier New"/>
                <a:cs typeface="Courier New"/>
                <a:sym typeface="Courier New"/>
              </a:rPr>
              <a:t>Deque</a:t>
            </a:r>
            <a:r>
              <a:rPr lang="en-US" sz="2600" b="1" i="0" u="none" strike="noStrike" cap="none">
                <a:solidFill>
                  <a:schemeClr val="dk1"/>
                </a:solidFill>
                <a:latin typeface="Arial"/>
                <a:ea typeface="Arial"/>
                <a:cs typeface="Arial"/>
                <a:sym typeface="Arial"/>
              </a:rPr>
              <a:t>: Example</a:t>
            </a:r>
            <a:endParaRPr/>
          </a:p>
        </p:txBody>
      </p:sp>
      <p:sp>
        <p:nvSpPr>
          <p:cNvPr id="2011" name="Google Shape;2011;p209"/>
          <p:cNvSpPr txBox="1">
            <a:spLocks noGrp="1"/>
          </p:cNvSpPr>
          <p:nvPr>
            <p:ph type="body" idx="1"/>
          </p:nvPr>
        </p:nvSpPr>
        <p:spPr>
          <a:xfrm>
            <a:off x="692150" y="1601787"/>
            <a:ext cx="7918500" cy="1751100"/>
          </a:xfrm>
          <a:prstGeom prst="rect">
            <a:avLst/>
          </a:prstGeom>
          <a:noFill/>
          <a:ln>
            <a:noFill/>
          </a:ln>
        </p:spPr>
        <p:txBody>
          <a:bodyPr spcFirstLastPara="1" wrap="square" lIns="12700" tIns="12700" rIns="12700" bIns="12700" anchor="t" anchorCtr="0">
            <a:noAutofit/>
          </a:bodyPr>
          <a:lstStyle/>
          <a:p>
            <a:pPr marL="15875" marR="0" lvl="0" indent="-7937" algn="l" rtl="0">
              <a:lnSpc>
                <a:spcPct val="100000"/>
              </a:lnSpc>
              <a:spcBef>
                <a:spcPts val="0"/>
              </a:spcBef>
              <a:spcAft>
                <a:spcPts val="0"/>
              </a:spcAft>
              <a:buClr>
                <a:srgbClr val="000000"/>
              </a:buClr>
              <a:buSzPts val="200"/>
              <a:buFont typeface="Courier New"/>
              <a:buAutoNum type="arabicPlain"/>
            </a:pPr>
            <a:r>
              <a:rPr lang="en-US" sz="1600" b="0" i="0" u="none">
                <a:solidFill>
                  <a:schemeClr val="dk1"/>
                </a:solidFill>
                <a:latin typeface="Courier New"/>
                <a:ea typeface="Courier New"/>
                <a:cs typeface="Courier New"/>
                <a:sym typeface="Courier New"/>
              </a:rPr>
              <a:t> public class TestStack {</a:t>
            </a:r>
            <a:endParaRPr/>
          </a:p>
          <a:p>
            <a:pPr marL="15875" marR="0" lvl="0" indent="-7937" algn="l" rtl="0">
              <a:lnSpc>
                <a:spcPct val="100000"/>
              </a:lnSpc>
              <a:spcBef>
                <a:spcPts val="320"/>
              </a:spcBef>
              <a:spcAft>
                <a:spcPts val="0"/>
              </a:spcAft>
              <a:buClr>
                <a:srgbClr val="000000"/>
              </a:buClr>
              <a:buSzPts val="200"/>
              <a:buFont typeface="Courier New"/>
              <a:buAutoNum type="arabicPlain"/>
            </a:pPr>
            <a:r>
              <a:rPr lang="en-US" sz="1600" b="0" i="0" u="none">
                <a:solidFill>
                  <a:schemeClr val="dk1"/>
                </a:solidFill>
                <a:latin typeface="Courier New"/>
                <a:ea typeface="Courier New"/>
                <a:cs typeface="Courier New"/>
                <a:sym typeface="Courier New"/>
              </a:rPr>
              <a:t>    public static void main(String[] args){</a:t>
            </a:r>
            <a:endParaRPr/>
          </a:p>
          <a:p>
            <a:pPr marL="15875" marR="0" lvl="0" indent="-7937" algn="l" rtl="0">
              <a:lnSpc>
                <a:spcPct val="100000"/>
              </a:lnSpc>
              <a:spcBef>
                <a:spcPts val="320"/>
              </a:spcBef>
              <a:spcAft>
                <a:spcPts val="0"/>
              </a:spcAft>
              <a:buClr>
                <a:srgbClr val="000000"/>
              </a:buClr>
              <a:buSzPts val="200"/>
              <a:buFont typeface="Courier New"/>
              <a:buAutoNum type="arabicPlain"/>
            </a:pPr>
            <a:r>
              <a:rPr lang="en-US" sz="1600" b="0" i="0" u="none">
                <a:solidFill>
                  <a:schemeClr val="dk1"/>
                </a:solidFill>
                <a:latin typeface="Courier New"/>
                <a:ea typeface="Courier New"/>
                <a:cs typeface="Courier New"/>
                <a:sym typeface="Courier New"/>
              </a:rPr>
              <a:t>        Deque&lt;String&gt; stack = new ArrayDeque&lt;&gt;();</a:t>
            </a:r>
            <a:endParaRPr/>
          </a:p>
          <a:p>
            <a:pPr marL="15875" marR="0" lvl="0" indent="-7937" algn="l" rtl="0">
              <a:lnSpc>
                <a:spcPct val="100000"/>
              </a:lnSpc>
              <a:spcBef>
                <a:spcPts val="320"/>
              </a:spcBef>
              <a:spcAft>
                <a:spcPts val="0"/>
              </a:spcAft>
              <a:buClr>
                <a:srgbClr val="000000"/>
              </a:buClr>
              <a:buSzPts val="200"/>
              <a:buFont typeface="Courier New"/>
              <a:buAutoNum type="arabicPlain"/>
            </a:pPr>
            <a:r>
              <a:rPr lang="en-US" sz="1600" b="0" i="0" u="none">
                <a:solidFill>
                  <a:schemeClr val="dk1"/>
                </a:solidFill>
                <a:latin typeface="Courier New"/>
                <a:ea typeface="Courier New"/>
                <a:cs typeface="Courier New"/>
                <a:sym typeface="Courier New"/>
              </a:rPr>
              <a:t>        stack.push("one");</a:t>
            </a:r>
            <a:endParaRPr/>
          </a:p>
          <a:p>
            <a:pPr marL="15875" marR="0" lvl="0" indent="-7937" algn="l" rtl="0">
              <a:lnSpc>
                <a:spcPct val="100000"/>
              </a:lnSpc>
              <a:spcBef>
                <a:spcPts val="320"/>
              </a:spcBef>
              <a:spcAft>
                <a:spcPts val="0"/>
              </a:spcAft>
              <a:buClr>
                <a:srgbClr val="000000"/>
              </a:buClr>
              <a:buSzPts val="200"/>
              <a:buFont typeface="Courier New"/>
              <a:buAutoNum type="arabicPlain"/>
            </a:pPr>
            <a:r>
              <a:rPr lang="en-US" sz="1600" b="0" i="0" u="none">
                <a:solidFill>
                  <a:schemeClr val="dk1"/>
                </a:solidFill>
                <a:latin typeface="Courier New"/>
                <a:ea typeface="Courier New"/>
                <a:cs typeface="Courier New"/>
                <a:sym typeface="Courier New"/>
              </a:rPr>
              <a:t>        stack.push("two");</a:t>
            </a:r>
            <a:endParaRPr/>
          </a:p>
          <a:p>
            <a:pPr marL="15875" marR="0" lvl="0" indent="-7937" algn="l" rtl="0">
              <a:lnSpc>
                <a:spcPct val="100000"/>
              </a:lnSpc>
              <a:spcBef>
                <a:spcPts val="320"/>
              </a:spcBef>
              <a:spcAft>
                <a:spcPts val="0"/>
              </a:spcAft>
              <a:buClr>
                <a:srgbClr val="000000"/>
              </a:buClr>
              <a:buSzPts val="200"/>
              <a:buFont typeface="Courier New"/>
              <a:buAutoNum type="arabicPlain"/>
            </a:pPr>
            <a:r>
              <a:rPr lang="en-US" sz="1600" b="0" i="0" u="none">
                <a:solidFill>
                  <a:schemeClr val="dk1"/>
                </a:solidFill>
                <a:latin typeface="Courier New"/>
                <a:ea typeface="Courier New"/>
                <a:cs typeface="Courier New"/>
                <a:sym typeface="Courier New"/>
              </a:rPr>
              <a:t>        stack.push("three");</a:t>
            </a:r>
            <a:endParaRPr/>
          </a:p>
          <a:p>
            <a:pPr marL="15875" marR="0" lvl="0" indent="-7937" algn="l" rtl="0">
              <a:lnSpc>
                <a:spcPct val="100000"/>
              </a:lnSpc>
              <a:spcBef>
                <a:spcPts val="320"/>
              </a:spcBef>
              <a:spcAft>
                <a:spcPts val="0"/>
              </a:spcAft>
              <a:buClr>
                <a:srgbClr val="000000"/>
              </a:buClr>
              <a:buSzPts val="200"/>
              <a:buFont typeface="Courier New"/>
              <a:buAutoNum type="arabicPlain"/>
            </a:pPr>
            <a:r>
              <a:rPr lang="en-US" sz="1600" b="0" i="0" u="none">
                <a:solidFill>
                  <a:schemeClr val="dk1"/>
                </a:solidFill>
                <a:latin typeface="Courier New"/>
                <a:ea typeface="Courier New"/>
                <a:cs typeface="Courier New"/>
                <a:sym typeface="Courier New"/>
              </a:rPr>
              <a:t>        </a:t>
            </a:r>
            <a:endParaRPr/>
          </a:p>
          <a:p>
            <a:pPr marL="15875" marR="0" lvl="0" indent="-7937" algn="l" rtl="0">
              <a:lnSpc>
                <a:spcPct val="100000"/>
              </a:lnSpc>
              <a:spcBef>
                <a:spcPts val="320"/>
              </a:spcBef>
              <a:spcAft>
                <a:spcPts val="0"/>
              </a:spcAft>
              <a:buClr>
                <a:srgbClr val="000000"/>
              </a:buClr>
              <a:buSzPts val="200"/>
              <a:buFont typeface="Courier New"/>
              <a:buAutoNum type="arabicPlain"/>
            </a:pPr>
            <a:r>
              <a:rPr lang="en-US" sz="1600" b="0" i="0" u="none">
                <a:solidFill>
                  <a:schemeClr val="dk1"/>
                </a:solidFill>
                <a:latin typeface="Courier New"/>
                <a:ea typeface="Courier New"/>
                <a:cs typeface="Courier New"/>
                <a:sym typeface="Courier New"/>
              </a:rPr>
              <a:t>        int size = stack.size() - 1;</a:t>
            </a:r>
            <a:endParaRPr/>
          </a:p>
          <a:p>
            <a:pPr marL="15875" marR="0" lvl="0" indent="-7937" algn="l" rtl="0">
              <a:lnSpc>
                <a:spcPct val="100000"/>
              </a:lnSpc>
              <a:spcBef>
                <a:spcPts val="320"/>
              </a:spcBef>
              <a:spcAft>
                <a:spcPts val="0"/>
              </a:spcAft>
              <a:buClr>
                <a:srgbClr val="000000"/>
              </a:buClr>
              <a:buSzPts val="200"/>
              <a:buFont typeface="Courier New"/>
              <a:buAutoNum type="arabicPlain"/>
            </a:pPr>
            <a:r>
              <a:rPr lang="en-US" sz="1600" b="0" i="0" u="none">
                <a:solidFill>
                  <a:schemeClr val="dk1"/>
                </a:solidFill>
                <a:latin typeface="Courier New"/>
                <a:ea typeface="Courier New"/>
                <a:cs typeface="Courier New"/>
                <a:sym typeface="Courier New"/>
              </a:rPr>
              <a:t>        while (size &gt;= 0 ) {</a:t>
            </a:r>
            <a:endParaRPr/>
          </a:p>
          <a:p>
            <a:pPr marL="15875" marR="0" lvl="0" indent="-7937" algn="l" rtl="0">
              <a:lnSpc>
                <a:spcPct val="100000"/>
              </a:lnSpc>
              <a:spcBef>
                <a:spcPts val="320"/>
              </a:spcBef>
              <a:spcAft>
                <a:spcPts val="0"/>
              </a:spcAft>
              <a:buClr>
                <a:srgbClr val="000000"/>
              </a:buClr>
              <a:buSzPts val="200"/>
              <a:buFont typeface="Courier New"/>
              <a:buAutoNum type="arabicPlain"/>
            </a:pPr>
            <a:r>
              <a:rPr lang="en-US" sz="1600" b="0" i="0" u="none">
                <a:solidFill>
                  <a:schemeClr val="dk1"/>
                </a:solidFill>
                <a:latin typeface="Courier New"/>
                <a:ea typeface="Courier New"/>
                <a:cs typeface="Courier New"/>
                <a:sym typeface="Courier New"/>
              </a:rPr>
              <a:t>            System.out.println(stack.pop());</a:t>
            </a:r>
            <a:endParaRPr/>
          </a:p>
          <a:p>
            <a:pPr marL="15875" marR="0" lvl="0" indent="-7937" algn="l" rtl="0">
              <a:lnSpc>
                <a:spcPct val="100000"/>
              </a:lnSpc>
              <a:spcBef>
                <a:spcPts val="320"/>
              </a:spcBef>
              <a:spcAft>
                <a:spcPts val="0"/>
              </a:spcAft>
              <a:buClr>
                <a:srgbClr val="000000"/>
              </a:buClr>
              <a:buSzPts val="200"/>
              <a:buFont typeface="Courier New"/>
              <a:buAutoNum type="arabicPlain"/>
            </a:pPr>
            <a:r>
              <a:rPr lang="en-US" sz="1600" b="0" i="0" u="none">
                <a:solidFill>
                  <a:schemeClr val="dk1"/>
                </a:solidFill>
                <a:latin typeface="Courier New"/>
                <a:ea typeface="Courier New"/>
                <a:cs typeface="Courier New"/>
                <a:sym typeface="Courier New"/>
              </a:rPr>
              <a:t>            size--;</a:t>
            </a:r>
            <a:endParaRPr/>
          </a:p>
          <a:p>
            <a:pPr marL="15875" marR="0" lvl="0" indent="-7937" algn="l" rtl="0">
              <a:lnSpc>
                <a:spcPct val="100000"/>
              </a:lnSpc>
              <a:spcBef>
                <a:spcPts val="320"/>
              </a:spcBef>
              <a:spcAft>
                <a:spcPts val="0"/>
              </a:spcAft>
              <a:buClr>
                <a:srgbClr val="000000"/>
              </a:buClr>
              <a:buSzPts val="200"/>
              <a:buFont typeface="Courier New"/>
              <a:buAutoNum type="arabicPlain"/>
            </a:pPr>
            <a:r>
              <a:rPr lang="en-US" sz="1600" b="0" i="0" u="none">
                <a:solidFill>
                  <a:schemeClr val="dk1"/>
                </a:solidFill>
                <a:latin typeface="Courier New"/>
                <a:ea typeface="Courier New"/>
                <a:cs typeface="Courier New"/>
                <a:sym typeface="Courier New"/>
              </a:rPr>
              <a:t>        }        </a:t>
            </a:r>
            <a:endParaRPr/>
          </a:p>
          <a:p>
            <a:pPr marL="15875" marR="0" lvl="0" indent="-7937" algn="l" rtl="0">
              <a:lnSpc>
                <a:spcPct val="100000"/>
              </a:lnSpc>
              <a:spcBef>
                <a:spcPts val="320"/>
              </a:spcBef>
              <a:spcAft>
                <a:spcPts val="0"/>
              </a:spcAft>
              <a:buClr>
                <a:srgbClr val="000000"/>
              </a:buClr>
              <a:buSzPts val="200"/>
              <a:buFont typeface="Courier New"/>
              <a:buAutoNum type="arabicPlain"/>
            </a:pPr>
            <a:r>
              <a:rPr lang="en-US" sz="1600" b="0" i="0" u="none">
                <a:solidFill>
                  <a:schemeClr val="dk1"/>
                </a:solidFill>
                <a:latin typeface="Courier New"/>
                <a:ea typeface="Courier New"/>
                <a:cs typeface="Courier New"/>
                <a:sym typeface="Courier New"/>
              </a:rPr>
              <a:t>    }</a:t>
            </a:r>
            <a:endParaRPr/>
          </a:p>
          <a:p>
            <a:pPr marL="15875" marR="0" lvl="0" indent="-7937" algn="l" rtl="0">
              <a:lnSpc>
                <a:spcPct val="100000"/>
              </a:lnSpc>
              <a:spcBef>
                <a:spcPts val="320"/>
              </a:spcBef>
              <a:spcAft>
                <a:spcPts val="0"/>
              </a:spcAft>
              <a:buClr>
                <a:srgbClr val="000000"/>
              </a:buClr>
              <a:buSzPts val="200"/>
              <a:buFont typeface="Courier New"/>
              <a:buAutoNum type="arabicPlain"/>
            </a:pPr>
            <a:r>
              <a:rPr lang="en-US" sz="1600" b="0" i="0" u="none">
                <a:solidFill>
                  <a:schemeClr val="dk1"/>
                </a:solidFill>
                <a:latin typeface="Courier New"/>
                <a:ea typeface="Courier New"/>
                <a:cs typeface="Courier New"/>
                <a:sym typeface="Courier New"/>
              </a:rPr>
              <a:t> }</a:t>
            </a:r>
            <a:endParaRPr/>
          </a:p>
        </p:txBody>
      </p:sp>
      <p:sp>
        <p:nvSpPr>
          <p:cNvPr id="2012" name="Google Shape;2012;p209"/>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213</a:t>
            </a:fld>
            <a:endParaRPr/>
          </a:p>
        </p:txBody>
      </p:sp>
    </p:spTree>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Shape 2017"/>
        <p:cNvGrpSpPr/>
        <p:nvPr/>
      </p:nvGrpSpPr>
      <p:grpSpPr>
        <a:xfrm>
          <a:off x="0" y="0"/>
          <a:ext cx="0" cy="0"/>
          <a:chOff x="0" y="0"/>
          <a:chExt cx="0" cy="0"/>
        </a:xfrm>
      </p:grpSpPr>
      <p:sp>
        <p:nvSpPr>
          <p:cNvPr id="2018" name="Google Shape;2018;p210"/>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Ordering Collections</a:t>
            </a:r>
            <a:endParaRPr/>
          </a:p>
        </p:txBody>
      </p:sp>
      <p:sp>
        <p:nvSpPr>
          <p:cNvPr id="2019" name="Google Shape;2019;p210"/>
          <p:cNvSpPr txBox="1">
            <a:spLocks noGrp="1"/>
          </p:cNvSpPr>
          <p:nvPr>
            <p:ph type="body" idx="1"/>
          </p:nvPr>
        </p:nvSpPr>
        <p:spPr>
          <a:xfrm>
            <a:off x="609600" y="1447800"/>
            <a:ext cx="7918500" cy="4137000"/>
          </a:xfrm>
          <a:prstGeom prst="rect">
            <a:avLst/>
          </a:prstGeom>
          <a:noFill/>
          <a:ln>
            <a:noFill/>
          </a:ln>
        </p:spPr>
        <p:txBody>
          <a:bodyPr spcFirstLastPara="1" wrap="square" lIns="12700" tIns="12700" rIns="12700" bIns="12700" anchor="t" anchorCtr="0">
            <a:noAutofit/>
          </a:bodyPr>
          <a:lstStyle/>
          <a:p>
            <a:pPr marL="574675" marR="0" lvl="1" indent="-460375" algn="l" rtl="0">
              <a:lnSpc>
                <a:spcPct val="100000"/>
              </a:lnSpc>
              <a:spcBef>
                <a:spcPts val="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The </a:t>
            </a:r>
            <a:r>
              <a:rPr lang="en-US" sz="2200" b="0" i="0" u="none" strike="noStrike" cap="none">
                <a:solidFill>
                  <a:schemeClr val="dk1"/>
                </a:solidFill>
                <a:latin typeface="Courier New"/>
                <a:ea typeface="Courier New"/>
                <a:cs typeface="Courier New"/>
                <a:sym typeface="Courier New"/>
              </a:rPr>
              <a:t>Comparable</a:t>
            </a:r>
            <a:r>
              <a:rPr lang="en-US" sz="2200" b="0" i="0" u="none" strike="noStrike" cap="none">
                <a:solidFill>
                  <a:schemeClr val="dk1"/>
                </a:solidFill>
                <a:latin typeface="Arial"/>
                <a:ea typeface="Arial"/>
                <a:cs typeface="Arial"/>
                <a:sym typeface="Arial"/>
              </a:rPr>
              <a:t> and </a:t>
            </a:r>
            <a:r>
              <a:rPr lang="en-US" sz="2200" b="0" i="0" u="none" strike="noStrike" cap="none">
                <a:solidFill>
                  <a:schemeClr val="dk1"/>
                </a:solidFill>
                <a:latin typeface="Courier New"/>
                <a:ea typeface="Courier New"/>
                <a:cs typeface="Courier New"/>
                <a:sym typeface="Courier New"/>
              </a:rPr>
              <a:t>Comparator</a:t>
            </a:r>
            <a:r>
              <a:rPr lang="en-US" sz="2200" b="0" i="0" u="none" strike="noStrike" cap="none">
                <a:solidFill>
                  <a:schemeClr val="dk1"/>
                </a:solidFill>
                <a:latin typeface="Arial"/>
                <a:ea typeface="Arial"/>
                <a:cs typeface="Arial"/>
                <a:sym typeface="Arial"/>
              </a:rPr>
              <a:t> interfaces are used to sort collections.</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Both are implemented by using generics.</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Using the </a:t>
            </a:r>
            <a:r>
              <a:rPr lang="en-US" sz="2200" b="0" i="0" u="none" strike="noStrike" cap="none">
                <a:solidFill>
                  <a:schemeClr val="dk1"/>
                </a:solidFill>
                <a:latin typeface="Courier New"/>
                <a:ea typeface="Courier New"/>
                <a:cs typeface="Courier New"/>
                <a:sym typeface="Courier New"/>
              </a:rPr>
              <a:t>Comparable</a:t>
            </a:r>
            <a:r>
              <a:rPr lang="en-US" sz="2200" b="0" i="0" u="none" strike="noStrike" cap="none">
                <a:solidFill>
                  <a:schemeClr val="dk1"/>
                </a:solidFill>
                <a:latin typeface="Arial"/>
                <a:ea typeface="Arial"/>
                <a:cs typeface="Arial"/>
                <a:sym typeface="Arial"/>
              </a:rPr>
              <a:t> interface:</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Overrides the </a:t>
            </a:r>
            <a:r>
              <a:rPr lang="en-US" sz="2000" b="0" i="0" u="none" strike="noStrike" cap="none">
                <a:solidFill>
                  <a:schemeClr val="dk1"/>
                </a:solidFill>
                <a:latin typeface="Courier New"/>
                <a:ea typeface="Courier New"/>
                <a:cs typeface="Courier New"/>
                <a:sym typeface="Courier New"/>
              </a:rPr>
              <a:t>compareTo</a:t>
            </a:r>
            <a:r>
              <a:rPr lang="en-US" sz="2000" b="0" i="0" u="none" strike="noStrike" cap="none">
                <a:solidFill>
                  <a:schemeClr val="dk1"/>
                </a:solidFill>
                <a:latin typeface="Arial"/>
                <a:ea typeface="Arial"/>
                <a:cs typeface="Arial"/>
                <a:sym typeface="Arial"/>
              </a:rPr>
              <a:t> method</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Provides only one sort option</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The </a:t>
            </a:r>
            <a:r>
              <a:rPr lang="en-US" sz="2200" b="0" i="0" u="none" strike="noStrike" cap="none">
                <a:solidFill>
                  <a:schemeClr val="dk1"/>
                </a:solidFill>
                <a:latin typeface="Courier New"/>
                <a:ea typeface="Courier New"/>
                <a:cs typeface="Courier New"/>
                <a:sym typeface="Courier New"/>
              </a:rPr>
              <a:t>Comparator</a:t>
            </a:r>
            <a:r>
              <a:rPr lang="en-US" sz="2200" b="0" i="0" u="none" strike="noStrike" cap="none">
                <a:solidFill>
                  <a:schemeClr val="dk1"/>
                </a:solidFill>
                <a:latin typeface="Arial"/>
                <a:ea typeface="Arial"/>
                <a:cs typeface="Arial"/>
                <a:sym typeface="Arial"/>
              </a:rPr>
              <a:t> interface:</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Is implemented by using the </a:t>
            </a:r>
            <a:r>
              <a:rPr lang="en-US" sz="2000" b="0" i="0" u="none" strike="noStrike" cap="none">
                <a:solidFill>
                  <a:schemeClr val="dk1"/>
                </a:solidFill>
                <a:latin typeface="Courier New"/>
                <a:ea typeface="Courier New"/>
                <a:cs typeface="Courier New"/>
                <a:sym typeface="Courier New"/>
              </a:rPr>
              <a:t>compare</a:t>
            </a:r>
            <a:r>
              <a:rPr lang="en-US" sz="2000" b="0" i="0" u="none" strike="noStrike" cap="none">
                <a:solidFill>
                  <a:schemeClr val="dk1"/>
                </a:solidFill>
                <a:latin typeface="Arial"/>
                <a:ea typeface="Arial"/>
                <a:cs typeface="Arial"/>
                <a:sym typeface="Arial"/>
              </a:rPr>
              <a:t> method</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Enables you to create multiple </a:t>
            </a:r>
            <a:r>
              <a:rPr lang="en-US" sz="2000" b="0" i="0" u="none" strike="noStrike" cap="none">
                <a:solidFill>
                  <a:schemeClr val="dk1"/>
                </a:solidFill>
                <a:latin typeface="Courier New"/>
                <a:ea typeface="Courier New"/>
                <a:cs typeface="Courier New"/>
                <a:sym typeface="Courier New"/>
              </a:rPr>
              <a:t>Comparator</a:t>
            </a:r>
            <a:r>
              <a:rPr lang="en-US" sz="2000" b="0" i="0" u="none" strike="noStrike" cap="none">
                <a:solidFill>
                  <a:schemeClr val="dk1"/>
                </a:solidFill>
                <a:latin typeface="Arial"/>
                <a:ea typeface="Arial"/>
                <a:cs typeface="Arial"/>
                <a:sym typeface="Arial"/>
              </a:rPr>
              <a:t> classes</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Enables you to create and use numerous sorting options</a:t>
            </a:r>
            <a:endParaRPr/>
          </a:p>
          <a:p>
            <a:pPr marL="7937" marR="0" lvl="0" indent="7938" algn="l" rtl="0">
              <a:spcBef>
                <a:spcPts val="400"/>
              </a:spcBef>
              <a:spcAft>
                <a:spcPts val="0"/>
              </a:spcAft>
              <a:buNone/>
            </a:pPr>
            <a:endParaRPr sz="2000" b="0" i="0" u="none" strike="noStrike" cap="none">
              <a:solidFill>
                <a:schemeClr val="dk1"/>
              </a:solidFill>
              <a:latin typeface="Arial"/>
              <a:ea typeface="Arial"/>
              <a:cs typeface="Arial"/>
              <a:sym typeface="Arial"/>
            </a:endParaRPr>
          </a:p>
        </p:txBody>
      </p:sp>
      <p:sp>
        <p:nvSpPr>
          <p:cNvPr id="2020" name="Google Shape;2020;p210"/>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214</a:t>
            </a:fld>
            <a:endParaRPr/>
          </a:p>
        </p:txBody>
      </p:sp>
    </p:spTree>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Shape 2025"/>
        <p:cNvGrpSpPr/>
        <p:nvPr/>
      </p:nvGrpSpPr>
      <p:grpSpPr>
        <a:xfrm>
          <a:off x="0" y="0"/>
          <a:ext cx="0" cy="0"/>
          <a:chOff x="0" y="0"/>
          <a:chExt cx="0" cy="0"/>
        </a:xfrm>
      </p:grpSpPr>
      <p:sp>
        <p:nvSpPr>
          <p:cNvPr id="2026" name="Google Shape;2026;p211"/>
          <p:cNvSpPr txBox="1"/>
          <p:nvPr/>
        </p:nvSpPr>
        <p:spPr>
          <a:xfrm>
            <a:off x="598487" y="1371600"/>
            <a:ext cx="8088300" cy="4343400"/>
          </a:xfrm>
          <a:prstGeom prst="rect">
            <a:avLst/>
          </a:prstGeom>
          <a:solidFill>
            <a:srgbClr val="DDDDDD"/>
          </a:solid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2027" name="Google Shape;2027;p211"/>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Courier New"/>
                <a:ea typeface="Courier New"/>
                <a:cs typeface="Courier New"/>
                <a:sym typeface="Courier New"/>
              </a:rPr>
              <a:t>Comparable</a:t>
            </a:r>
            <a:r>
              <a:rPr lang="en-US" sz="2600" b="1" i="0" u="none" strike="noStrike" cap="none">
                <a:solidFill>
                  <a:schemeClr val="dk1"/>
                </a:solidFill>
                <a:latin typeface="Arial"/>
                <a:ea typeface="Arial"/>
                <a:cs typeface="Arial"/>
                <a:sym typeface="Arial"/>
              </a:rPr>
              <a:t>: Example</a:t>
            </a:r>
            <a:endParaRPr/>
          </a:p>
        </p:txBody>
      </p:sp>
      <p:sp>
        <p:nvSpPr>
          <p:cNvPr id="2028" name="Google Shape;2028;p211"/>
          <p:cNvSpPr txBox="1">
            <a:spLocks noGrp="1"/>
          </p:cNvSpPr>
          <p:nvPr>
            <p:ph type="body" idx="1"/>
          </p:nvPr>
        </p:nvSpPr>
        <p:spPr>
          <a:xfrm>
            <a:off x="609600" y="1447800"/>
            <a:ext cx="7918500" cy="1751100"/>
          </a:xfrm>
          <a:prstGeom prst="rect">
            <a:avLst/>
          </a:prstGeom>
          <a:noFill/>
          <a:ln>
            <a:noFill/>
          </a:ln>
        </p:spPr>
        <p:txBody>
          <a:bodyPr spcFirstLastPara="1" wrap="square" lIns="12700" tIns="12700" rIns="12700" bIns="12700" anchor="t" anchorCtr="0">
            <a:noAutofit/>
          </a:bodyPr>
          <a:lstStyle/>
          <a:p>
            <a:pPr marL="15875" marR="0" lvl="0" indent="-7937" algn="l" rtl="0">
              <a:lnSpc>
                <a:spcPct val="100000"/>
              </a:lnSpc>
              <a:spcBef>
                <a:spcPts val="0"/>
              </a:spcBef>
              <a:spcAft>
                <a:spcPts val="0"/>
              </a:spcAft>
              <a:buClr>
                <a:srgbClr val="000000"/>
              </a:buClr>
              <a:buSzPts val="100"/>
              <a:buFont typeface="Courier New"/>
              <a:buAutoNum type="arabicPlain"/>
            </a:pPr>
            <a:r>
              <a:rPr lang="en-US" sz="1400" b="0" i="0" u="none">
                <a:solidFill>
                  <a:schemeClr val="dk1"/>
                </a:solidFill>
                <a:latin typeface="Courier New"/>
                <a:ea typeface="Courier New"/>
                <a:cs typeface="Courier New"/>
                <a:sym typeface="Courier New"/>
              </a:rPr>
              <a:t> public class ComparableStudent implements Comparable&lt;ComparableStudent&gt;{  </a:t>
            </a:r>
            <a:endParaRPr/>
          </a:p>
          <a:p>
            <a:pPr marL="15875" marR="0" lvl="0" indent="-7937" algn="l" rtl="0">
              <a:lnSpc>
                <a:spcPct val="100000"/>
              </a:lnSpc>
              <a:spcBef>
                <a:spcPts val="280"/>
              </a:spcBef>
              <a:spcAft>
                <a:spcPts val="0"/>
              </a:spcAft>
              <a:buClr>
                <a:srgbClr val="000000"/>
              </a:buClr>
              <a:buSzPts val="100"/>
              <a:buFont typeface="Courier New"/>
              <a:buAutoNum type="arabicPlain"/>
            </a:pPr>
            <a:r>
              <a:rPr lang="en-US" sz="1400" b="0" i="0" u="none">
                <a:solidFill>
                  <a:schemeClr val="dk1"/>
                </a:solidFill>
                <a:latin typeface="Courier New"/>
                <a:ea typeface="Courier New"/>
                <a:cs typeface="Courier New"/>
                <a:sym typeface="Courier New"/>
              </a:rPr>
              <a:t>    private String name; private long id = 0; private double gpa = 0.0;</a:t>
            </a:r>
            <a:endParaRPr/>
          </a:p>
          <a:p>
            <a:pPr marL="15875" marR="0" lvl="0" indent="-7937" algn="l" rtl="0">
              <a:lnSpc>
                <a:spcPct val="100000"/>
              </a:lnSpc>
              <a:spcBef>
                <a:spcPts val="280"/>
              </a:spcBef>
              <a:spcAft>
                <a:spcPts val="0"/>
              </a:spcAft>
              <a:buClr>
                <a:srgbClr val="000000"/>
              </a:buClr>
              <a:buSzPts val="100"/>
              <a:buFont typeface="Courier New"/>
              <a:buAutoNum type="arabicPlain"/>
            </a:pPr>
            <a:r>
              <a:rPr lang="en-US" sz="1400" b="0" i="0" u="none">
                <a:solidFill>
                  <a:schemeClr val="dk1"/>
                </a:solidFill>
                <a:latin typeface="Courier New"/>
                <a:ea typeface="Courier New"/>
                <a:cs typeface="Courier New"/>
                <a:sym typeface="Courier New"/>
              </a:rPr>
              <a:t>    </a:t>
            </a:r>
            <a:endParaRPr/>
          </a:p>
          <a:p>
            <a:pPr marL="15875" marR="0" lvl="0" indent="-7937" algn="l" rtl="0">
              <a:lnSpc>
                <a:spcPct val="100000"/>
              </a:lnSpc>
              <a:spcBef>
                <a:spcPts val="280"/>
              </a:spcBef>
              <a:spcAft>
                <a:spcPts val="0"/>
              </a:spcAft>
              <a:buClr>
                <a:srgbClr val="000000"/>
              </a:buClr>
              <a:buSzPts val="100"/>
              <a:buFont typeface="Courier New"/>
              <a:buAutoNum type="arabicPlain"/>
            </a:pPr>
            <a:r>
              <a:rPr lang="en-US" sz="1400" b="0" i="0" u="none">
                <a:solidFill>
                  <a:schemeClr val="dk1"/>
                </a:solidFill>
                <a:latin typeface="Courier New"/>
                <a:ea typeface="Courier New"/>
                <a:cs typeface="Courier New"/>
                <a:sym typeface="Courier New"/>
              </a:rPr>
              <a:t>    public ComparableStudent(String name, long id, double gpa){</a:t>
            </a:r>
            <a:endParaRPr/>
          </a:p>
          <a:p>
            <a:pPr marL="15875" marR="0" lvl="0" indent="-7937" algn="l" rtl="0">
              <a:lnSpc>
                <a:spcPct val="100000"/>
              </a:lnSpc>
              <a:spcBef>
                <a:spcPts val="280"/>
              </a:spcBef>
              <a:spcAft>
                <a:spcPts val="0"/>
              </a:spcAft>
              <a:buClr>
                <a:srgbClr val="000000"/>
              </a:buClr>
              <a:buSzPts val="100"/>
              <a:buFont typeface="Courier New"/>
              <a:buAutoNum type="arabicPlain"/>
            </a:pPr>
            <a:r>
              <a:rPr lang="en-US" sz="1400" b="0" i="0" u="none">
                <a:solidFill>
                  <a:schemeClr val="dk1"/>
                </a:solidFill>
                <a:latin typeface="Courier New"/>
                <a:ea typeface="Courier New"/>
                <a:cs typeface="Courier New"/>
                <a:sym typeface="Courier New"/>
              </a:rPr>
              <a:t>       // Additional code here</a:t>
            </a:r>
            <a:endParaRPr/>
          </a:p>
          <a:p>
            <a:pPr marL="15875" marR="0" lvl="0" indent="-7937" algn="l" rtl="0">
              <a:lnSpc>
                <a:spcPct val="100000"/>
              </a:lnSpc>
              <a:spcBef>
                <a:spcPts val="280"/>
              </a:spcBef>
              <a:spcAft>
                <a:spcPts val="0"/>
              </a:spcAft>
              <a:buClr>
                <a:srgbClr val="000000"/>
              </a:buClr>
              <a:buSzPts val="100"/>
              <a:buFont typeface="Courier New"/>
              <a:buAutoNum type="arabicPlain"/>
            </a:pPr>
            <a:r>
              <a:rPr lang="en-US" sz="1400" b="0" i="0" u="none">
                <a:solidFill>
                  <a:schemeClr val="dk1"/>
                </a:solidFill>
                <a:latin typeface="Courier New"/>
                <a:ea typeface="Courier New"/>
                <a:cs typeface="Courier New"/>
                <a:sym typeface="Courier New"/>
              </a:rPr>
              <a:t>    }</a:t>
            </a:r>
            <a:endParaRPr/>
          </a:p>
          <a:p>
            <a:pPr marL="15875" marR="0" lvl="0" indent="-7937" algn="l" rtl="0">
              <a:lnSpc>
                <a:spcPct val="100000"/>
              </a:lnSpc>
              <a:spcBef>
                <a:spcPts val="280"/>
              </a:spcBef>
              <a:spcAft>
                <a:spcPts val="0"/>
              </a:spcAft>
              <a:buClr>
                <a:srgbClr val="000000"/>
              </a:buClr>
              <a:buSzPts val="100"/>
              <a:buFont typeface="Courier New"/>
              <a:buAutoNum type="arabicPlain"/>
            </a:pPr>
            <a:r>
              <a:rPr lang="en-US" sz="1400" b="0" i="0" u="none">
                <a:solidFill>
                  <a:schemeClr val="dk1"/>
                </a:solidFill>
                <a:latin typeface="Courier New"/>
                <a:ea typeface="Courier New"/>
                <a:cs typeface="Courier New"/>
                <a:sym typeface="Courier New"/>
              </a:rPr>
              <a:t>    public String getName(){ return this.name; }</a:t>
            </a:r>
            <a:endParaRPr/>
          </a:p>
          <a:p>
            <a:pPr marL="15875" marR="0" lvl="0" indent="-7937" algn="l" rtl="0">
              <a:lnSpc>
                <a:spcPct val="100000"/>
              </a:lnSpc>
              <a:spcBef>
                <a:spcPts val="280"/>
              </a:spcBef>
              <a:spcAft>
                <a:spcPts val="0"/>
              </a:spcAft>
              <a:buClr>
                <a:srgbClr val="000000"/>
              </a:buClr>
              <a:buSzPts val="100"/>
              <a:buFont typeface="Courier New"/>
              <a:buAutoNum type="arabicPlain"/>
            </a:pPr>
            <a:r>
              <a:rPr lang="en-US" sz="1400" b="0" i="0" u="none">
                <a:solidFill>
                  <a:schemeClr val="dk1"/>
                </a:solidFill>
                <a:latin typeface="Courier New"/>
                <a:ea typeface="Courier New"/>
                <a:cs typeface="Courier New"/>
                <a:sym typeface="Courier New"/>
              </a:rPr>
              <a:t>       // Additional code here</a:t>
            </a:r>
            <a:endParaRPr/>
          </a:p>
          <a:p>
            <a:pPr marL="15875" marR="0" lvl="0" indent="-7937" algn="l" rtl="0">
              <a:lnSpc>
                <a:spcPct val="100000"/>
              </a:lnSpc>
              <a:spcBef>
                <a:spcPts val="280"/>
              </a:spcBef>
              <a:spcAft>
                <a:spcPts val="0"/>
              </a:spcAft>
              <a:buClr>
                <a:srgbClr val="000000"/>
              </a:buClr>
              <a:buSzPts val="100"/>
              <a:buFont typeface="Courier New"/>
              <a:buAutoNum type="arabicPlain"/>
            </a:pPr>
            <a:r>
              <a:rPr lang="en-US" sz="1400" b="0" i="0" u="none">
                <a:solidFill>
                  <a:schemeClr val="dk1"/>
                </a:solidFill>
                <a:latin typeface="Courier New"/>
                <a:ea typeface="Courier New"/>
                <a:cs typeface="Courier New"/>
                <a:sym typeface="Courier New"/>
              </a:rPr>
              <a:t>    </a:t>
            </a:r>
            <a:endParaRPr/>
          </a:p>
          <a:p>
            <a:pPr marL="15875" marR="0" lvl="0" indent="-7937" algn="l" rtl="0">
              <a:lnSpc>
                <a:spcPct val="100000"/>
              </a:lnSpc>
              <a:spcBef>
                <a:spcPts val="280"/>
              </a:spcBef>
              <a:spcAft>
                <a:spcPts val="0"/>
              </a:spcAft>
              <a:buClr>
                <a:srgbClr val="000000"/>
              </a:buClr>
              <a:buSzPts val="100"/>
              <a:buFont typeface="Courier New"/>
              <a:buAutoNum type="arabicPlain"/>
            </a:pPr>
            <a:r>
              <a:rPr lang="en-US" sz="1400" b="0" i="0" u="none">
                <a:solidFill>
                  <a:schemeClr val="dk1"/>
                </a:solidFill>
                <a:latin typeface="Courier New"/>
                <a:ea typeface="Courier New"/>
                <a:cs typeface="Courier New"/>
                <a:sym typeface="Courier New"/>
              </a:rPr>
              <a:t>    public int compareTo(ComparableStudent s){</a:t>
            </a:r>
            <a:endParaRPr/>
          </a:p>
          <a:p>
            <a:pPr marL="15875" marR="0" lvl="0" indent="-7937" algn="l" rtl="0">
              <a:lnSpc>
                <a:spcPct val="100000"/>
              </a:lnSpc>
              <a:spcBef>
                <a:spcPts val="280"/>
              </a:spcBef>
              <a:spcAft>
                <a:spcPts val="0"/>
              </a:spcAft>
              <a:buClr>
                <a:srgbClr val="000000"/>
              </a:buClr>
              <a:buSzPts val="100"/>
              <a:buFont typeface="Courier New"/>
              <a:buAutoNum type="arabicPlain"/>
            </a:pPr>
            <a:r>
              <a:rPr lang="en-US" sz="1400" b="0" i="0" u="none">
                <a:solidFill>
                  <a:schemeClr val="dk1"/>
                </a:solidFill>
                <a:latin typeface="Courier New"/>
                <a:ea typeface="Courier New"/>
                <a:cs typeface="Courier New"/>
                <a:sym typeface="Courier New"/>
              </a:rPr>
              <a:t>        int result = this.name.compareTo(s.getName());</a:t>
            </a:r>
            <a:endParaRPr/>
          </a:p>
          <a:p>
            <a:pPr marL="15875" marR="0" lvl="0" indent="-7937" algn="l" rtl="0">
              <a:lnSpc>
                <a:spcPct val="100000"/>
              </a:lnSpc>
              <a:spcBef>
                <a:spcPts val="280"/>
              </a:spcBef>
              <a:spcAft>
                <a:spcPts val="0"/>
              </a:spcAft>
              <a:buClr>
                <a:srgbClr val="000000"/>
              </a:buClr>
              <a:buSzPts val="100"/>
              <a:buFont typeface="Courier New"/>
              <a:buAutoNum type="arabicPlain"/>
            </a:pPr>
            <a:r>
              <a:rPr lang="en-US" sz="1400" b="0" i="0" u="none">
                <a:solidFill>
                  <a:schemeClr val="dk1"/>
                </a:solidFill>
                <a:latin typeface="Courier New"/>
                <a:ea typeface="Courier New"/>
                <a:cs typeface="Courier New"/>
                <a:sym typeface="Courier New"/>
              </a:rPr>
              <a:t>        if (result &gt; 0) { return 1; } </a:t>
            </a:r>
            <a:endParaRPr/>
          </a:p>
          <a:p>
            <a:pPr marL="15875" marR="0" lvl="0" indent="-7937" algn="l" rtl="0">
              <a:lnSpc>
                <a:spcPct val="100000"/>
              </a:lnSpc>
              <a:spcBef>
                <a:spcPts val="280"/>
              </a:spcBef>
              <a:spcAft>
                <a:spcPts val="0"/>
              </a:spcAft>
              <a:buClr>
                <a:srgbClr val="000000"/>
              </a:buClr>
              <a:buSzPts val="100"/>
              <a:buFont typeface="Courier New"/>
              <a:buAutoNum type="arabicPlain"/>
            </a:pPr>
            <a:r>
              <a:rPr lang="en-US" sz="1400" b="0" i="0" u="none">
                <a:solidFill>
                  <a:schemeClr val="dk1"/>
                </a:solidFill>
                <a:latin typeface="Courier New"/>
                <a:ea typeface="Courier New"/>
                <a:cs typeface="Courier New"/>
                <a:sym typeface="Courier New"/>
              </a:rPr>
              <a:t>        else if (result &lt; 0){ return -1; } </a:t>
            </a:r>
            <a:endParaRPr/>
          </a:p>
          <a:p>
            <a:pPr marL="15875" marR="0" lvl="0" indent="-7937" algn="l" rtl="0">
              <a:lnSpc>
                <a:spcPct val="100000"/>
              </a:lnSpc>
              <a:spcBef>
                <a:spcPts val="280"/>
              </a:spcBef>
              <a:spcAft>
                <a:spcPts val="0"/>
              </a:spcAft>
              <a:buClr>
                <a:srgbClr val="000000"/>
              </a:buClr>
              <a:buSzPts val="100"/>
              <a:buFont typeface="Courier New"/>
              <a:buAutoNum type="arabicPlain"/>
            </a:pPr>
            <a:r>
              <a:rPr lang="en-US" sz="1400" b="0" i="0" u="none">
                <a:solidFill>
                  <a:schemeClr val="dk1"/>
                </a:solidFill>
                <a:latin typeface="Courier New"/>
                <a:ea typeface="Courier New"/>
                <a:cs typeface="Courier New"/>
                <a:sym typeface="Courier New"/>
              </a:rPr>
              <a:t>        else { return 0; }</a:t>
            </a:r>
            <a:endParaRPr/>
          </a:p>
          <a:p>
            <a:pPr marL="15875" marR="0" lvl="0" indent="-7937" algn="l" rtl="0">
              <a:lnSpc>
                <a:spcPct val="100000"/>
              </a:lnSpc>
              <a:spcBef>
                <a:spcPts val="280"/>
              </a:spcBef>
              <a:spcAft>
                <a:spcPts val="0"/>
              </a:spcAft>
              <a:buClr>
                <a:srgbClr val="000000"/>
              </a:buClr>
              <a:buSzPts val="100"/>
              <a:buFont typeface="Courier New"/>
              <a:buAutoNum type="arabicPlain"/>
            </a:pPr>
            <a:r>
              <a:rPr lang="en-US" sz="1400" b="0" i="0" u="none">
                <a:solidFill>
                  <a:schemeClr val="dk1"/>
                </a:solidFill>
                <a:latin typeface="Courier New"/>
                <a:ea typeface="Courier New"/>
                <a:cs typeface="Courier New"/>
                <a:sym typeface="Courier New"/>
              </a:rPr>
              <a:t>    }</a:t>
            </a:r>
            <a:endParaRPr/>
          </a:p>
          <a:p>
            <a:pPr marL="15875" marR="0" lvl="0" indent="-7937" algn="l" rtl="0">
              <a:lnSpc>
                <a:spcPct val="100000"/>
              </a:lnSpc>
              <a:spcBef>
                <a:spcPts val="280"/>
              </a:spcBef>
              <a:spcAft>
                <a:spcPts val="0"/>
              </a:spcAft>
              <a:buClr>
                <a:srgbClr val="000000"/>
              </a:buClr>
              <a:buSzPts val="100"/>
              <a:buFont typeface="Courier New"/>
              <a:buAutoNum type="arabicPlain"/>
            </a:pPr>
            <a:r>
              <a:rPr lang="en-US" sz="1400" b="0" i="0" u="none">
                <a:solidFill>
                  <a:schemeClr val="dk1"/>
                </a:solidFill>
                <a:latin typeface="Courier New"/>
                <a:ea typeface="Courier New"/>
                <a:cs typeface="Courier New"/>
                <a:sym typeface="Courier New"/>
              </a:rPr>
              <a:t> }</a:t>
            </a:r>
            <a:endParaRPr/>
          </a:p>
        </p:txBody>
      </p:sp>
      <p:sp>
        <p:nvSpPr>
          <p:cNvPr id="2029" name="Google Shape;2029;p211"/>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215</a:t>
            </a:fld>
            <a:endParaRPr/>
          </a:p>
        </p:txBody>
      </p:sp>
    </p:spTree>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Shape 2034"/>
        <p:cNvGrpSpPr/>
        <p:nvPr/>
      </p:nvGrpSpPr>
      <p:grpSpPr>
        <a:xfrm>
          <a:off x="0" y="0"/>
          <a:ext cx="0" cy="0"/>
          <a:chOff x="0" y="0"/>
          <a:chExt cx="0" cy="0"/>
        </a:xfrm>
      </p:grpSpPr>
      <p:sp>
        <p:nvSpPr>
          <p:cNvPr id="2035" name="Google Shape;2035;p212"/>
          <p:cNvSpPr txBox="1"/>
          <p:nvPr/>
        </p:nvSpPr>
        <p:spPr>
          <a:xfrm>
            <a:off x="604837" y="1447800"/>
            <a:ext cx="8310600" cy="3352800"/>
          </a:xfrm>
          <a:prstGeom prst="rect">
            <a:avLst/>
          </a:prstGeom>
          <a:solidFill>
            <a:srgbClr val="DDDDDD"/>
          </a:solid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1400"/>
              <a:buFont typeface="Courier New"/>
              <a:buNone/>
            </a:pPr>
            <a:r>
              <a:rPr lang="en-US" sz="1400" b="0" i="0" u="none">
                <a:solidFill>
                  <a:schemeClr val="dk1"/>
                </a:solidFill>
                <a:latin typeface="Courier New"/>
                <a:ea typeface="Courier New"/>
                <a:cs typeface="Courier New"/>
                <a:sym typeface="Courier New"/>
              </a:rPr>
              <a:t>public class TestComparable {</a:t>
            </a:r>
            <a:endParaRPr/>
          </a:p>
          <a:p>
            <a:pPr marL="342900" marR="0" lvl="0" indent="-342900" algn="l" rtl="0">
              <a:lnSpc>
                <a:spcPct val="100000"/>
              </a:lnSpc>
              <a:spcBef>
                <a:spcPts val="0"/>
              </a:spcBef>
              <a:spcAft>
                <a:spcPts val="0"/>
              </a:spcAft>
              <a:buClr>
                <a:schemeClr val="dk1"/>
              </a:buClr>
              <a:buSzPts val="1400"/>
              <a:buFont typeface="Courier New"/>
              <a:buNone/>
            </a:pPr>
            <a:r>
              <a:rPr lang="en-US" sz="1400" b="0" i="0" u="none">
                <a:solidFill>
                  <a:schemeClr val="dk1"/>
                </a:solidFill>
                <a:latin typeface="Courier New"/>
                <a:ea typeface="Courier New"/>
                <a:cs typeface="Courier New"/>
                <a:sym typeface="Courier New"/>
              </a:rPr>
              <a:t>  public static void main(String[] args){</a:t>
            </a:r>
            <a:endParaRPr/>
          </a:p>
          <a:p>
            <a:pPr marL="342900" marR="0" lvl="0" indent="-342900" algn="l" rtl="0">
              <a:lnSpc>
                <a:spcPct val="100000"/>
              </a:lnSpc>
              <a:spcBef>
                <a:spcPts val="0"/>
              </a:spcBef>
              <a:spcAft>
                <a:spcPts val="0"/>
              </a:spcAft>
              <a:buClr>
                <a:schemeClr val="dk1"/>
              </a:buClr>
              <a:buSzPts val="1400"/>
              <a:buFont typeface="Courier New"/>
              <a:buNone/>
            </a:pPr>
            <a:r>
              <a:rPr lang="en-US" sz="1400" b="0" i="0" u="none">
                <a:solidFill>
                  <a:schemeClr val="dk1"/>
                </a:solidFill>
                <a:latin typeface="Courier New"/>
                <a:ea typeface="Courier New"/>
                <a:cs typeface="Courier New"/>
                <a:sym typeface="Courier New"/>
              </a:rPr>
              <a:t>    Set&lt;ComparableStudent&gt; studentList = new TreeSet&lt;&gt;();</a:t>
            </a:r>
            <a:endParaRPr/>
          </a:p>
          <a:p>
            <a:pPr marL="342900" marR="0" lvl="0" indent="-342900" algn="l" rtl="0">
              <a:lnSpc>
                <a:spcPct val="100000"/>
              </a:lnSpc>
              <a:spcBef>
                <a:spcPts val="0"/>
              </a:spcBef>
              <a:spcAft>
                <a:spcPts val="0"/>
              </a:spcAft>
              <a:buClr>
                <a:schemeClr val="dk1"/>
              </a:buClr>
              <a:buSzPts val="1400"/>
              <a:buFont typeface="Courier New"/>
              <a:buNone/>
            </a:pPr>
            <a:r>
              <a:rPr lang="en-US" sz="1400" b="0" i="0" u="none">
                <a:solidFill>
                  <a:schemeClr val="dk1"/>
                </a:solidFill>
                <a:latin typeface="Courier New"/>
                <a:ea typeface="Courier New"/>
                <a:cs typeface="Courier New"/>
                <a:sym typeface="Courier New"/>
              </a:rPr>
              <a:t>        </a:t>
            </a:r>
            <a:endParaRPr/>
          </a:p>
          <a:p>
            <a:pPr marL="342900" marR="0" lvl="0" indent="-342900" algn="l" rtl="0">
              <a:lnSpc>
                <a:spcPct val="100000"/>
              </a:lnSpc>
              <a:spcBef>
                <a:spcPts val="0"/>
              </a:spcBef>
              <a:spcAft>
                <a:spcPts val="0"/>
              </a:spcAft>
              <a:buClr>
                <a:schemeClr val="dk1"/>
              </a:buClr>
              <a:buSzPts val="1400"/>
              <a:buFont typeface="Courier New"/>
              <a:buNone/>
            </a:pPr>
            <a:r>
              <a:rPr lang="en-US" sz="1400" b="0" i="0" u="none">
                <a:solidFill>
                  <a:schemeClr val="dk1"/>
                </a:solidFill>
                <a:latin typeface="Courier New"/>
                <a:ea typeface="Courier New"/>
                <a:cs typeface="Courier New"/>
                <a:sym typeface="Courier New"/>
              </a:rPr>
              <a:t>    studentList.add(new ComparableStudent("Thomas Jefferson", 1111, 3.8));</a:t>
            </a:r>
            <a:endParaRPr/>
          </a:p>
          <a:p>
            <a:pPr marL="342900" marR="0" lvl="0" indent="-342900" algn="l" rtl="0">
              <a:lnSpc>
                <a:spcPct val="100000"/>
              </a:lnSpc>
              <a:spcBef>
                <a:spcPts val="0"/>
              </a:spcBef>
              <a:spcAft>
                <a:spcPts val="0"/>
              </a:spcAft>
              <a:buClr>
                <a:schemeClr val="dk1"/>
              </a:buClr>
              <a:buSzPts val="1400"/>
              <a:buFont typeface="Courier New"/>
              <a:buNone/>
            </a:pPr>
            <a:r>
              <a:rPr lang="en-US" sz="1400" b="0" i="0" u="none">
                <a:solidFill>
                  <a:schemeClr val="dk1"/>
                </a:solidFill>
                <a:latin typeface="Courier New"/>
                <a:ea typeface="Courier New"/>
                <a:cs typeface="Courier New"/>
                <a:sym typeface="Courier New"/>
              </a:rPr>
              <a:t>    studentList.add(new ComparableStudent("John Adams", 2222, 3.9));</a:t>
            </a:r>
            <a:endParaRPr/>
          </a:p>
          <a:p>
            <a:pPr marL="342900" marR="0" lvl="0" indent="-342900" algn="l" rtl="0">
              <a:lnSpc>
                <a:spcPct val="100000"/>
              </a:lnSpc>
              <a:spcBef>
                <a:spcPts val="0"/>
              </a:spcBef>
              <a:spcAft>
                <a:spcPts val="0"/>
              </a:spcAft>
              <a:buClr>
                <a:schemeClr val="dk1"/>
              </a:buClr>
              <a:buSzPts val="1400"/>
              <a:buFont typeface="Courier New"/>
              <a:buNone/>
            </a:pPr>
            <a:r>
              <a:rPr lang="en-US" sz="1400" b="0" i="0" u="none">
                <a:solidFill>
                  <a:schemeClr val="dk1"/>
                </a:solidFill>
                <a:latin typeface="Courier New"/>
                <a:ea typeface="Courier New"/>
                <a:cs typeface="Courier New"/>
                <a:sym typeface="Courier New"/>
              </a:rPr>
              <a:t>    studentList.add(new ComparableStudent("George Washington", 3333, 3.4));</a:t>
            </a:r>
            <a:endParaRPr/>
          </a:p>
          <a:p>
            <a:pPr marL="342900" marR="0" lvl="0" indent="-342900" algn="l" rtl="0">
              <a:lnSpc>
                <a:spcPct val="100000"/>
              </a:lnSpc>
              <a:spcBef>
                <a:spcPts val="0"/>
              </a:spcBef>
              <a:spcAft>
                <a:spcPts val="0"/>
              </a:spcAft>
              <a:buClr>
                <a:schemeClr val="dk1"/>
              </a:buClr>
              <a:buSzPts val="1400"/>
              <a:buFont typeface="Courier New"/>
              <a:buNone/>
            </a:pPr>
            <a:r>
              <a:rPr lang="en-US" sz="1400" b="0" i="0" u="none">
                <a:solidFill>
                  <a:schemeClr val="dk1"/>
                </a:solidFill>
                <a:latin typeface="Courier New"/>
                <a:ea typeface="Courier New"/>
                <a:cs typeface="Courier New"/>
                <a:sym typeface="Courier New"/>
              </a:rPr>
              <a:t>                </a:t>
            </a:r>
            <a:endParaRPr/>
          </a:p>
          <a:p>
            <a:pPr marL="342900" marR="0" lvl="0" indent="-342900" algn="l" rtl="0">
              <a:lnSpc>
                <a:spcPct val="100000"/>
              </a:lnSpc>
              <a:spcBef>
                <a:spcPts val="0"/>
              </a:spcBef>
              <a:spcAft>
                <a:spcPts val="0"/>
              </a:spcAft>
              <a:buClr>
                <a:schemeClr val="dk1"/>
              </a:buClr>
              <a:buSzPts val="1400"/>
              <a:buFont typeface="Courier New"/>
              <a:buNone/>
            </a:pPr>
            <a:r>
              <a:rPr lang="en-US" sz="1400" b="0" i="0" u="none">
                <a:solidFill>
                  <a:schemeClr val="dk1"/>
                </a:solidFill>
                <a:latin typeface="Courier New"/>
                <a:ea typeface="Courier New"/>
                <a:cs typeface="Courier New"/>
                <a:sym typeface="Courier New"/>
              </a:rPr>
              <a:t>    for(ComparableStudent student:studentList){</a:t>
            </a:r>
            <a:endParaRPr/>
          </a:p>
          <a:p>
            <a:pPr marL="342900" marR="0" lvl="0" indent="-342900" algn="l" rtl="0">
              <a:lnSpc>
                <a:spcPct val="100000"/>
              </a:lnSpc>
              <a:spcBef>
                <a:spcPts val="0"/>
              </a:spcBef>
              <a:spcAft>
                <a:spcPts val="0"/>
              </a:spcAft>
              <a:buClr>
                <a:schemeClr val="dk1"/>
              </a:buClr>
              <a:buSzPts val="1400"/>
              <a:buFont typeface="Courier New"/>
              <a:buNone/>
            </a:pPr>
            <a:r>
              <a:rPr lang="en-US" sz="1400" b="0" i="0" u="none">
                <a:solidFill>
                  <a:schemeClr val="dk1"/>
                </a:solidFill>
                <a:latin typeface="Courier New"/>
                <a:ea typeface="Courier New"/>
                <a:cs typeface="Courier New"/>
                <a:sym typeface="Courier New"/>
              </a:rPr>
              <a:t>      System.out.println(student);</a:t>
            </a:r>
            <a:endParaRPr/>
          </a:p>
          <a:p>
            <a:pPr marL="342900" marR="0" lvl="0" indent="-342900" algn="l" rtl="0">
              <a:lnSpc>
                <a:spcPct val="100000"/>
              </a:lnSpc>
              <a:spcBef>
                <a:spcPts val="0"/>
              </a:spcBef>
              <a:spcAft>
                <a:spcPts val="0"/>
              </a:spcAft>
              <a:buClr>
                <a:schemeClr val="dk1"/>
              </a:buClr>
              <a:buSzPts val="1400"/>
              <a:buFont typeface="Courier New"/>
              <a:buNone/>
            </a:pPr>
            <a:r>
              <a:rPr lang="en-US" sz="1400" b="0" i="0" u="none">
                <a:solidFill>
                  <a:schemeClr val="dk1"/>
                </a:solidFill>
                <a:latin typeface="Courier New"/>
                <a:ea typeface="Courier New"/>
                <a:cs typeface="Courier New"/>
                <a:sym typeface="Courier New"/>
              </a:rPr>
              <a:t>    }</a:t>
            </a:r>
            <a:endParaRPr/>
          </a:p>
          <a:p>
            <a:pPr marL="342900" marR="0" lvl="0" indent="-342900" algn="l" rtl="0">
              <a:lnSpc>
                <a:spcPct val="100000"/>
              </a:lnSpc>
              <a:spcBef>
                <a:spcPts val="0"/>
              </a:spcBef>
              <a:spcAft>
                <a:spcPts val="0"/>
              </a:spcAft>
              <a:buClr>
                <a:schemeClr val="dk1"/>
              </a:buClr>
              <a:buSzPts val="1400"/>
              <a:buFont typeface="Courier New"/>
              <a:buNone/>
            </a:pPr>
            <a:r>
              <a:rPr lang="en-US" sz="1400" b="0" i="0" u="none">
                <a:solidFill>
                  <a:schemeClr val="dk1"/>
                </a:solidFill>
                <a:latin typeface="Courier New"/>
                <a:ea typeface="Courier New"/>
                <a:cs typeface="Courier New"/>
                <a:sym typeface="Courier New"/>
              </a:rPr>
              <a:t>  }</a:t>
            </a:r>
            <a:endParaRPr/>
          </a:p>
          <a:p>
            <a:pPr marL="342900" marR="0" lvl="0" indent="-342900" algn="l" rtl="0">
              <a:lnSpc>
                <a:spcPct val="100000"/>
              </a:lnSpc>
              <a:spcBef>
                <a:spcPts val="0"/>
              </a:spcBef>
              <a:spcAft>
                <a:spcPts val="0"/>
              </a:spcAft>
              <a:buClr>
                <a:schemeClr val="dk1"/>
              </a:buClr>
              <a:buSzPts val="1400"/>
              <a:buFont typeface="Courier New"/>
              <a:buNone/>
            </a:pPr>
            <a:r>
              <a:rPr lang="en-US" sz="1400" b="0" i="0" u="none">
                <a:solidFill>
                  <a:schemeClr val="dk1"/>
                </a:solidFill>
                <a:latin typeface="Courier New"/>
                <a:ea typeface="Courier New"/>
                <a:cs typeface="Courier New"/>
                <a:sym typeface="Courier New"/>
              </a:rPr>
              <a:t>}</a:t>
            </a:r>
            <a:endParaRPr/>
          </a:p>
          <a:p>
            <a:pPr marL="0" marR="0" lvl="0" indent="0" algn="l" rtl="0">
              <a:lnSpc>
                <a:spcPct val="100000"/>
              </a:lnSpc>
              <a:spcBef>
                <a:spcPts val="0"/>
              </a:spcBef>
              <a:spcAft>
                <a:spcPts val="0"/>
              </a:spcAft>
              <a:buNone/>
            </a:pPr>
            <a:endParaRPr sz="1400" b="0" i="0" u="none">
              <a:solidFill>
                <a:schemeClr val="dk1"/>
              </a:solidFill>
              <a:latin typeface="Courier New"/>
              <a:ea typeface="Courier New"/>
              <a:cs typeface="Courier New"/>
              <a:sym typeface="Courier New"/>
            </a:endParaRPr>
          </a:p>
        </p:txBody>
      </p:sp>
      <p:sp>
        <p:nvSpPr>
          <p:cNvPr id="2036" name="Google Shape;2036;p212"/>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Courier New"/>
                <a:ea typeface="Courier New"/>
                <a:cs typeface="Courier New"/>
                <a:sym typeface="Courier New"/>
              </a:rPr>
              <a:t>Comparable</a:t>
            </a:r>
            <a:r>
              <a:rPr lang="en-US" sz="2600" b="1" i="0" u="none" strike="noStrike" cap="none">
                <a:solidFill>
                  <a:schemeClr val="dk1"/>
                </a:solidFill>
                <a:latin typeface="Arial"/>
                <a:ea typeface="Arial"/>
                <a:cs typeface="Arial"/>
                <a:sym typeface="Arial"/>
              </a:rPr>
              <a:t> Test: Example</a:t>
            </a:r>
            <a:endParaRPr/>
          </a:p>
        </p:txBody>
      </p:sp>
      <p:sp>
        <p:nvSpPr>
          <p:cNvPr id="2037" name="Google Shape;2037;p212"/>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216</a:t>
            </a:fld>
            <a:endParaRPr/>
          </a:p>
        </p:txBody>
      </p:sp>
    </p:spTree>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Shape 2042"/>
        <p:cNvGrpSpPr/>
        <p:nvPr/>
      </p:nvGrpSpPr>
      <p:grpSpPr>
        <a:xfrm>
          <a:off x="0" y="0"/>
          <a:ext cx="0" cy="0"/>
          <a:chOff x="0" y="0"/>
          <a:chExt cx="0" cy="0"/>
        </a:xfrm>
      </p:grpSpPr>
      <p:sp>
        <p:nvSpPr>
          <p:cNvPr id="2043" name="Google Shape;2043;p213"/>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Courier New"/>
                <a:ea typeface="Courier New"/>
                <a:cs typeface="Courier New"/>
                <a:sym typeface="Courier New"/>
              </a:rPr>
              <a:t>Comparator</a:t>
            </a:r>
            <a:r>
              <a:rPr lang="en-US" sz="2600" b="1" i="0" u="none" strike="noStrike" cap="none">
                <a:solidFill>
                  <a:schemeClr val="dk1"/>
                </a:solidFill>
                <a:latin typeface="Arial"/>
                <a:ea typeface="Arial"/>
                <a:cs typeface="Arial"/>
                <a:sym typeface="Arial"/>
              </a:rPr>
              <a:t> Interface</a:t>
            </a:r>
            <a:endParaRPr/>
          </a:p>
        </p:txBody>
      </p:sp>
      <p:sp>
        <p:nvSpPr>
          <p:cNvPr id="2044" name="Google Shape;2044;p213"/>
          <p:cNvSpPr txBox="1">
            <a:spLocks noGrp="1"/>
          </p:cNvSpPr>
          <p:nvPr>
            <p:ph type="body" idx="1"/>
          </p:nvPr>
        </p:nvSpPr>
        <p:spPr>
          <a:xfrm>
            <a:off x="609600" y="1447800"/>
            <a:ext cx="7918500" cy="1582800"/>
          </a:xfrm>
          <a:prstGeom prst="rect">
            <a:avLst/>
          </a:prstGeom>
          <a:noFill/>
          <a:ln>
            <a:noFill/>
          </a:ln>
        </p:spPr>
        <p:txBody>
          <a:bodyPr spcFirstLastPara="1" wrap="square" lIns="12700" tIns="12700" rIns="12700" bIns="12700" anchor="t" anchorCtr="0">
            <a:noAutofit/>
          </a:bodyPr>
          <a:lstStyle/>
          <a:p>
            <a:pPr marL="574675" marR="0" lvl="1" indent="-460375" algn="l" rtl="0">
              <a:lnSpc>
                <a:spcPct val="100000"/>
              </a:lnSpc>
              <a:spcBef>
                <a:spcPts val="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Is implemented by using the </a:t>
            </a:r>
            <a:r>
              <a:rPr lang="en-US" sz="2200" b="0" i="0" u="none" strike="noStrike" cap="none">
                <a:solidFill>
                  <a:schemeClr val="dk1"/>
                </a:solidFill>
                <a:latin typeface="Courier New"/>
                <a:ea typeface="Courier New"/>
                <a:cs typeface="Courier New"/>
                <a:sym typeface="Courier New"/>
              </a:rPr>
              <a:t>compare</a:t>
            </a:r>
            <a:r>
              <a:rPr lang="en-US" sz="2200" b="0" i="0" u="none" strike="noStrike" cap="none">
                <a:solidFill>
                  <a:schemeClr val="dk1"/>
                </a:solidFill>
                <a:latin typeface="Arial"/>
                <a:ea typeface="Arial"/>
                <a:cs typeface="Arial"/>
                <a:sym typeface="Arial"/>
              </a:rPr>
              <a:t> method</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Enables you to create multiple </a:t>
            </a:r>
            <a:r>
              <a:rPr lang="en-US" sz="2200" b="0" i="0" u="none" strike="noStrike" cap="none">
                <a:solidFill>
                  <a:schemeClr val="dk1"/>
                </a:solidFill>
                <a:latin typeface="Courier New"/>
                <a:ea typeface="Courier New"/>
                <a:cs typeface="Courier New"/>
                <a:sym typeface="Courier New"/>
              </a:rPr>
              <a:t>Comparator</a:t>
            </a:r>
            <a:r>
              <a:rPr lang="en-US" sz="2200" b="0" i="0" u="none" strike="noStrike" cap="none">
                <a:solidFill>
                  <a:schemeClr val="dk1"/>
                </a:solidFill>
                <a:latin typeface="Arial"/>
                <a:ea typeface="Arial"/>
                <a:cs typeface="Arial"/>
                <a:sym typeface="Arial"/>
              </a:rPr>
              <a:t> classes</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Enables you to create and use numerous sorting options</a:t>
            </a:r>
            <a:endParaRPr/>
          </a:p>
          <a:p>
            <a:pPr marL="7937" marR="0" lvl="0" indent="7938" algn="l" rtl="0">
              <a:spcBef>
                <a:spcPts val="440"/>
              </a:spcBef>
              <a:spcAft>
                <a:spcPts val="0"/>
              </a:spcAft>
              <a:buNone/>
            </a:pPr>
            <a:endParaRPr sz="2200" b="0" i="0" u="none" strike="noStrike" cap="none">
              <a:solidFill>
                <a:schemeClr val="dk1"/>
              </a:solidFill>
              <a:latin typeface="Arial"/>
              <a:ea typeface="Arial"/>
              <a:cs typeface="Arial"/>
              <a:sym typeface="Arial"/>
            </a:endParaRPr>
          </a:p>
        </p:txBody>
      </p:sp>
      <p:sp>
        <p:nvSpPr>
          <p:cNvPr id="2045" name="Google Shape;2045;p213"/>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217</a:t>
            </a:fld>
            <a:endParaRPr/>
          </a:p>
        </p:txBody>
      </p:sp>
    </p:spTree>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Shape 2050"/>
        <p:cNvGrpSpPr/>
        <p:nvPr/>
      </p:nvGrpSpPr>
      <p:grpSpPr>
        <a:xfrm>
          <a:off x="0" y="0"/>
          <a:ext cx="0" cy="0"/>
          <a:chOff x="0" y="0"/>
          <a:chExt cx="0" cy="0"/>
        </a:xfrm>
      </p:grpSpPr>
      <p:sp>
        <p:nvSpPr>
          <p:cNvPr id="2051" name="Google Shape;2051;p214"/>
          <p:cNvSpPr txBox="1"/>
          <p:nvPr/>
        </p:nvSpPr>
        <p:spPr>
          <a:xfrm>
            <a:off x="609600" y="1295400"/>
            <a:ext cx="7924800" cy="2362200"/>
          </a:xfrm>
          <a:prstGeom prst="rect">
            <a:avLst/>
          </a:prstGeom>
          <a:solidFill>
            <a:srgbClr val="DDDDDD"/>
          </a:solid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2052" name="Google Shape;2052;p214"/>
          <p:cNvSpPr txBox="1"/>
          <p:nvPr/>
        </p:nvSpPr>
        <p:spPr>
          <a:xfrm>
            <a:off x="609600" y="3810000"/>
            <a:ext cx="7924800" cy="2209800"/>
          </a:xfrm>
          <a:prstGeom prst="rect">
            <a:avLst/>
          </a:prstGeom>
          <a:solidFill>
            <a:srgbClr val="DDDDDD"/>
          </a:solid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2053" name="Google Shape;2053;p214"/>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Courier New"/>
                <a:ea typeface="Courier New"/>
                <a:cs typeface="Courier New"/>
                <a:sym typeface="Courier New"/>
              </a:rPr>
              <a:t>Comparator</a:t>
            </a:r>
            <a:r>
              <a:rPr lang="en-US" sz="2600" b="1" i="0" u="none" strike="noStrike" cap="none">
                <a:solidFill>
                  <a:schemeClr val="dk1"/>
                </a:solidFill>
                <a:latin typeface="Arial"/>
                <a:ea typeface="Arial"/>
                <a:cs typeface="Arial"/>
                <a:sym typeface="Arial"/>
              </a:rPr>
              <a:t>: Example</a:t>
            </a:r>
            <a:endParaRPr/>
          </a:p>
        </p:txBody>
      </p:sp>
      <p:sp>
        <p:nvSpPr>
          <p:cNvPr id="2054" name="Google Shape;2054;p214"/>
          <p:cNvSpPr txBox="1">
            <a:spLocks noGrp="1"/>
          </p:cNvSpPr>
          <p:nvPr>
            <p:ph type="body" idx="1"/>
          </p:nvPr>
        </p:nvSpPr>
        <p:spPr>
          <a:xfrm>
            <a:off x="609600" y="1295400"/>
            <a:ext cx="7918500" cy="17511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1400"/>
              <a:buFont typeface="Arial"/>
              <a:buNone/>
            </a:pPr>
            <a:r>
              <a:rPr lang="en-US" sz="1400" b="0" i="0" u="none">
                <a:solidFill>
                  <a:schemeClr val="dk1"/>
                </a:solidFill>
                <a:latin typeface="Courier New"/>
                <a:ea typeface="Courier New"/>
                <a:cs typeface="Courier New"/>
                <a:sym typeface="Courier New"/>
              </a:rPr>
              <a:t>public class StudentSortName implements Comparator&lt;Student&gt;{</a:t>
            </a:r>
            <a:endParaRPr/>
          </a:p>
          <a:p>
            <a:pPr marL="7937" marR="0" lvl="0" indent="7937" algn="l" rtl="0">
              <a:lnSpc>
                <a:spcPct val="100000"/>
              </a:lnSpc>
              <a:spcBef>
                <a:spcPts val="280"/>
              </a:spcBef>
              <a:spcAft>
                <a:spcPts val="0"/>
              </a:spcAft>
              <a:buClr>
                <a:srgbClr val="000000"/>
              </a:buClr>
              <a:buSzPts val="1400"/>
              <a:buFont typeface="Arial"/>
              <a:buNone/>
            </a:pPr>
            <a:r>
              <a:rPr lang="en-US" sz="1400" b="0" i="0" u="none">
                <a:solidFill>
                  <a:schemeClr val="dk1"/>
                </a:solidFill>
                <a:latin typeface="Courier New"/>
                <a:ea typeface="Courier New"/>
                <a:cs typeface="Courier New"/>
                <a:sym typeface="Courier New"/>
              </a:rPr>
              <a:t>    public int compare(Student s1, Student s2){</a:t>
            </a:r>
            <a:endParaRPr/>
          </a:p>
          <a:p>
            <a:pPr marL="7937" marR="0" lvl="0" indent="7937" algn="l" rtl="0">
              <a:lnSpc>
                <a:spcPct val="100000"/>
              </a:lnSpc>
              <a:spcBef>
                <a:spcPts val="280"/>
              </a:spcBef>
              <a:spcAft>
                <a:spcPts val="0"/>
              </a:spcAft>
              <a:buClr>
                <a:srgbClr val="000000"/>
              </a:buClr>
              <a:buSzPts val="1400"/>
              <a:buFont typeface="Arial"/>
              <a:buNone/>
            </a:pPr>
            <a:r>
              <a:rPr lang="en-US" sz="1400" b="0" i="0" u="none">
                <a:solidFill>
                  <a:schemeClr val="dk1"/>
                </a:solidFill>
                <a:latin typeface="Courier New"/>
                <a:ea typeface="Courier New"/>
                <a:cs typeface="Courier New"/>
                <a:sym typeface="Courier New"/>
              </a:rPr>
              <a:t>        int result = s1.getName().compareTo(s2.getName());</a:t>
            </a:r>
            <a:endParaRPr/>
          </a:p>
          <a:p>
            <a:pPr marL="7937" marR="0" lvl="0" indent="7937" algn="l" rtl="0">
              <a:lnSpc>
                <a:spcPct val="100000"/>
              </a:lnSpc>
              <a:spcBef>
                <a:spcPts val="280"/>
              </a:spcBef>
              <a:spcAft>
                <a:spcPts val="0"/>
              </a:spcAft>
              <a:buClr>
                <a:srgbClr val="000000"/>
              </a:buClr>
              <a:buSzPts val="1400"/>
              <a:buFont typeface="Arial"/>
              <a:buNone/>
            </a:pPr>
            <a:r>
              <a:rPr lang="en-US" sz="1400" b="0" i="0" u="none">
                <a:solidFill>
                  <a:schemeClr val="dk1"/>
                </a:solidFill>
                <a:latin typeface="Courier New"/>
                <a:ea typeface="Courier New"/>
                <a:cs typeface="Courier New"/>
                <a:sym typeface="Courier New"/>
              </a:rPr>
              <a:t>        if (result != 0) { return result; }</a:t>
            </a:r>
            <a:endParaRPr/>
          </a:p>
          <a:p>
            <a:pPr marL="7937" marR="0" lvl="0" indent="7937" algn="l" rtl="0">
              <a:lnSpc>
                <a:spcPct val="100000"/>
              </a:lnSpc>
              <a:spcBef>
                <a:spcPts val="280"/>
              </a:spcBef>
              <a:spcAft>
                <a:spcPts val="0"/>
              </a:spcAft>
              <a:buClr>
                <a:srgbClr val="000000"/>
              </a:buClr>
              <a:buSzPts val="1400"/>
              <a:buFont typeface="Arial"/>
              <a:buNone/>
            </a:pPr>
            <a:r>
              <a:rPr lang="en-US" sz="1400" b="0" i="0" u="none">
                <a:solidFill>
                  <a:schemeClr val="dk1"/>
                </a:solidFill>
                <a:latin typeface="Courier New"/>
                <a:ea typeface="Courier New"/>
                <a:cs typeface="Courier New"/>
                <a:sym typeface="Courier New"/>
              </a:rPr>
              <a:t>        else { </a:t>
            </a:r>
            <a:endParaRPr/>
          </a:p>
          <a:p>
            <a:pPr marL="7937" marR="0" lvl="0" indent="7937" algn="l" rtl="0">
              <a:lnSpc>
                <a:spcPct val="100000"/>
              </a:lnSpc>
              <a:spcBef>
                <a:spcPts val="280"/>
              </a:spcBef>
              <a:spcAft>
                <a:spcPts val="0"/>
              </a:spcAft>
              <a:buClr>
                <a:srgbClr val="000000"/>
              </a:buClr>
              <a:buSzPts val="1400"/>
              <a:buFont typeface="Arial"/>
              <a:buNone/>
            </a:pPr>
            <a:r>
              <a:rPr lang="en-US" sz="1400" b="0" i="0" u="none">
                <a:solidFill>
                  <a:schemeClr val="dk1"/>
                </a:solidFill>
                <a:latin typeface="Courier New"/>
                <a:ea typeface="Courier New"/>
                <a:cs typeface="Courier New"/>
                <a:sym typeface="Courier New"/>
              </a:rPr>
              <a:t>            return 0;  // Or do more comparing</a:t>
            </a:r>
            <a:endParaRPr/>
          </a:p>
          <a:p>
            <a:pPr marL="7937" marR="0" lvl="0" indent="7937" algn="l" rtl="0">
              <a:lnSpc>
                <a:spcPct val="100000"/>
              </a:lnSpc>
              <a:spcBef>
                <a:spcPts val="280"/>
              </a:spcBef>
              <a:spcAft>
                <a:spcPts val="0"/>
              </a:spcAft>
              <a:buClr>
                <a:srgbClr val="000000"/>
              </a:buClr>
              <a:buSzPts val="1400"/>
              <a:buFont typeface="Arial"/>
              <a:buNone/>
            </a:pPr>
            <a:r>
              <a:rPr lang="en-US" sz="1400" b="0" i="0" u="none">
                <a:solidFill>
                  <a:schemeClr val="dk1"/>
                </a:solidFill>
                <a:latin typeface="Courier New"/>
                <a:ea typeface="Courier New"/>
                <a:cs typeface="Courier New"/>
                <a:sym typeface="Courier New"/>
              </a:rPr>
              <a:t>        } </a:t>
            </a:r>
            <a:endParaRPr/>
          </a:p>
          <a:p>
            <a:pPr marL="7937" marR="0" lvl="0" indent="7937" algn="l" rtl="0">
              <a:lnSpc>
                <a:spcPct val="100000"/>
              </a:lnSpc>
              <a:spcBef>
                <a:spcPts val="280"/>
              </a:spcBef>
              <a:spcAft>
                <a:spcPts val="0"/>
              </a:spcAft>
              <a:buClr>
                <a:srgbClr val="000000"/>
              </a:buClr>
              <a:buSzPts val="1400"/>
              <a:buFont typeface="Arial"/>
              <a:buNone/>
            </a:pPr>
            <a:r>
              <a:rPr lang="en-US" sz="1400" b="0" i="0" u="none">
                <a:solidFill>
                  <a:schemeClr val="dk1"/>
                </a:solidFill>
                <a:latin typeface="Courier New"/>
                <a:ea typeface="Courier New"/>
                <a:cs typeface="Courier New"/>
                <a:sym typeface="Courier New"/>
              </a:rPr>
              <a:t>    }</a:t>
            </a:r>
            <a:endParaRPr/>
          </a:p>
          <a:p>
            <a:pPr marL="7937" marR="0" lvl="0" indent="7937" algn="l" rtl="0">
              <a:lnSpc>
                <a:spcPct val="100000"/>
              </a:lnSpc>
              <a:spcBef>
                <a:spcPts val="280"/>
              </a:spcBef>
              <a:spcAft>
                <a:spcPts val="0"/>
              </a:spcAft>
              <a:buClr>
                <a:srgbClr val="000000"/>
              </a:buClr>
              <a:buSzPts val="1400"/>
              <a:buFont typeface="Arial"/>
              <a:buNone/>
            </a:pPr>
            <a:r>
              <a:rPr lang="en-US" sz="1400" b="0" i="0" u="none">
                <a:solidFill>
                  <a:schemeClr val="dk1"/>
                </a:solidFill>
                <a:latin typeface="Courier New"/>
                <a:ea typeface="Courier New"/>
                <a:cs typeface="Courier New"/>
                <a:sym typeface="Courier New"/>
              </a:rPr>
              <a:t>}</a:t>
            </a:r>
            <a:endParaRPr/>
          </a:p>
          <a:p>
            <a:pPr marL="7937" marR="0" lvl="0" indent="7937" algn="l" rtl="0">
              <a:lnSpc>
                <a:spcPct val="100000"/>
              </a:lnSpc>
              <a:spcBef>
                <a:spcPts val="280"/>
              </a:spcBef>
              <a:spcAft>
                <a:spcPts val="0"/>
              </a:spcAft>
              <a:buClr>
                <a:srgbClr val="000000"/>
              </a:buClr>
              <a:buSzPts val="1400"/>
              <a:buFont typeface="Arial"/>
              <a:buNone/>
            </a:pPr>
            <a:endParaRPr sz="1400" b="0" i="0" u="none">
              <a:solidFill>
                <a:schemeClr val="dk1"/>
              </a:solidFill>
              <a:latin typeface="Courier New"/>
              <a:ea typeface="Courier New"/>
              <a:cs typeface="Courier New"/>
              <a:sym typeface="Courier New"/>
            </a:endParaRPr>
          </a:p>
          <a:p>
            <a:pPr marL="7937" marR="0" lvl="0" indent="7937" algn="l" rtl="0">
              <a:lnSpc>
                <a:spcPct val="100000"/>
              </a:lnSpc>
              <a:spcBef>
                <a:spcPts val="280"/>
              </a:spcBef>
              <a:spcAft>
                <a:spcPts val="0"/>
              </a:spcAft>
              <a:buClr>
                <a:srgbClr val="000000"/>
              </a:buClr>
              <a:buSzPts val="1400"/>
              <a:buFont typeface="Arial"/>
              <a:buNone/>
            </a:pPr>
            <a:r>
              <a:rPr lang="en-US" sz="1400" b="0" i="0" u="none">
                <a:solidFill>
                  <a:schemeClr val="dk1"/>
                </a:solidFill>
                <a:latin typeface="Courier New"/>
                <a:ea typeface="Courier New"/>
                <a:cs typeface="Courier New"/>
                <a:sym typeface="Courier New"/>
              </a:rPr>
              <a:t>public class StudentSortGpa implements Comparator&lt;Student&gt;{</a:t>
            </a:r>
            <a:endParaRPr/>
          </a:p>
          <a:p>
            <a:pPr marL="7937" marR="0" lvl="0" indent="7937" algn="l" rtl="0">
              <a:lnSpc>
                <a:spcPct val="100000"/>
              </a:lnSpc>
              <a:spcBef>
                <a:spcPts val="280"/>
              </a:spcBef>
              <a:spcAft>
                <a:spcPts val="0"/>
              </a:spcAft>
              <a:buClr>
                <a:srgbClr val="000000"/>
              </a:buClr>
              <a:buSzPts val="1400"/>
              <a:buFont typeface="Arial"/>
              <a:buNone/>
            </a:pPr>
            <a:r>
              <a:rPr lang="en-US" sz="1400" b="0" i="0" u="none">
                <a:solidFill>
                  <a:schemeClr val="dk1"/>
                </a:solidFill>
                <a:latin typeface="Courier New"/>
                <a:ea typeface="Courier New"/>
                <a:cs typeface="Courier New"/>
                <a:sym typeface="Courier New"/>
              </a:rPr>
              <a:t>    public int compare(Student s1, Student s2){</a:t>
            </a:r>
            <a:endParaRPr/>
          </a:p>
          <a:p>
            <a:pPr marL="7937" marR="0" lvl="0" indent="7937" algn="l" rtl="0">
              <a:lnSpc>
                <a:spcPct val="100000"/>
              </a:lnSpc>
              <a:spcBef>
                <a:spcPts val="280"/>
              </a:spcBef>
              <a:spcAft>
                <a:spcPts val="0"/>
              </a:spcAft>
              <a:buClr>
                <a:srgbClr val="000000"/>
              </a:buClr>
              <a:buSzPts val="1400"/>
              <a:buFont typeface="Arial"/>
              <a:buNone/>
            </a:pPr>
            <a:r>
              <a:rPr lang="en-US" sz="1400" b="0" i="0" u="none">
                <a:solidFill>
                  <a:schemeClr val="dk1"/>
                </a:solidFill>
                <a:latin typeface="Courier New"/>
                <a:ea typeface="Courier New"/>
                <a:cs typeface="Courier New"/>
                <a:sym typeface="Courier New"/>
              </a:rPr>
              <a:t>        if (s1.getGpa() &lt; s2.getGpa()) { return 1; }</a:t>
            </a:r>
            <a:endParaRPr/>
          </a:p>
          <a:p>
            <a:pPr marL="7937" marR="0" lvl="0" indent="7937" algn="l" rtl="0">
              <a:lnSpc>
                <a:spcPct val="100000"/>
              </a:lnSpc>
              <a:spcBef>
                <a:spcPts val="280"/>
              </a:spcBef>
              <a:spcAft>
                <a:spcPts val="0"/>
              </a:spcAft>
              <a:buClr>
                <a:srgbClr val="000000"/>
              </a:buClr>
              <a:buSzPts val="1400"/>
              <a:buFont typeface="Arial"/>
              <a:buNone/>
            </a:pPr>
            <a:r>
              <a:rPr lang="en-US" sz="1400" b="0" i="0" u="none">
                <a:solidFill>
                  <a:schemeClr val="dk1"/>
                </a:solidFill>
                <a:latin typeface="Courier New"/>
                <a:ea typeface="Courier New"/>
                <a:cs typeface="Courier New"/>
                <a:sym typeface="Courier New"/>
              </a:rPr>
              <a:t>        else if (s1.getGpa() &gt; s2.getGpa()) { return -1; }</a:t>
            </a:r>
            <a:endParaRPr/>
          </a:p>
          <a:p>
            <a:pPr marL="7937" marR="0" lvl="0" indent="7937" algn="l" rtl="0">
              <a:lnSpc>
                <a:spcPct val="100000"/>
              </a:lnSpc>
              <a:spcBef>
                <a:spcPts val="280"/>
              </a:spcBef>
              <a:spcAft>
                <a:spcPts val="0"/>
              </a:spcAft>
              <a:buClr>
                <a:srgbClr val="000000"/>
              </a:buClr>
              <a:buSzPts val="1400"/>
              <a:buFont typeface="Arial"/>
              <a:buNone/>
            </a:pPr>
            <a:r>
              <a:rPr lang="en-US" sz="1400" b="0" i="0" u="none">
                <a:solidFill>
                  <a:schemeClr val="dk1"/>
                </a:solidFill>
                <a:latin typeface="Courier New"/>
                <a:ea typeface="Courier New"/>
                <a:cs typeface="Courier New"/>
                <a:sym typeface="Courier New"/>
              </a:rPr>
              <a:t>        else { return 0; } </a:t>
            </a:r>
            <a:endParaRPr/>
          </a:p>
          <a:p>
            <a:pPr marL="7937" marR="0" lvl="0" indent="7937" algn="l" rtl="0">
              <a:lnSpc>
                <a:spcPct val="100000"/>
              </a:lnSpc>
              <a:spcBef>
                <a:spcPts val="280"/>
              </a:spcBef>
              <a:spcAft>
                <a:spcPts val="0"/>
              </a:spcAft>
              <a:buClr>
                <a:srgbClr val="000000"/>
              </a:buClr>
              <a:buSzPts val="1400"/>
              <a:buFont typeface="Arial"/>
              <a:buNone/>
            </a:pPr>
            <a:r>
              <a:rPr lang="en-US" sz="1400" b="0" i="0" u="none">
                <a:solidFill>
                  <a:schemeClr val="dk1"/>
                </a:solidFill>
                <a:latin typeface="Courier New"/>
                <a:ea typeface="Courier New"/>
                <a:cs typeface="Courier New"/>
                <a:sym typeface="Courier New"/>
              </a:rPr>
              <a:t>    }</a:t>
            </a:r>
            <a:endParaRPr/>
          </a:p>
          <a:p>
            <a:pPr marL="7937" marR="0" lvl="0" indent="7937" algn="l" rtl="0">
              <a:lnSpc>
                <a:spcPct val="100000"/>
              </a:lnSpc>
              <a:spcBef>
                <a:spcPts val="280"/>
              </a:spcBef>
              <a:spcAft>
                <a:spcPts val="0"/>
              </a:spcAft>
              <a:buClr>
                <a:srgbClr val="000000"/>
              </a:buClr>
              <a:buSzPts val="1400"/>
              <a:buFont typeface="Arial"/>
              <a:buNone/>
            </a:pPr>
            <a:r>
              <a:rPr lang="en-US" sz="1400" b="0" i="0" u="none">
                <a:solidFill>
                  <a:schemeClr val="dk1"/>
                </a:solidFill>
                <a:latin typeface="Courier New"/>
                <a:ea typeface="Courier New"/>
                <a:cs typeface="Courier New"/>
                <a:sym typeface="Courier New"/>
              </a:rPr>
              <a:t>}</a:t>
            </a:r>
            <a:endParaRPr/>
          </a:p>
        </p:txBody>
      </p:sp>
      <p:sp>
        <p:nvSpPr>
          <p:cNvPr id="2055" name="Google Shape;2055;p214"/>
          <p:cNvSpPr/>
          <p:nvPr/>
        </p:nvSpPr>
        <p:spPr>
          <a:xfrm>
            <a:off x="5257800" y="5181600"/>
            <a:ext cx="2379600" cy="762000"/>
          </a:xfrm>
          <a:prstGeom prst="wedgeRectCallout">
            <a:avLst>
              <a:gd name="adj1" fmla="val 5894"/>
              <a:gd name="adj2" fmla="val -5126"/>
            </a:avLst>
          </a:prstGeom>
          <a:solidFill>
            <a:srgbClr val="FFFFCC"/>
          </a:solidFill>
          <a:ln w="9525" cap="flat" cmpd="sng">
            <a:solidFill>
              <a:srgbClr val="80808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Arial"/>
              <a:buNone/>
            </a:pPr>
            <a:r>
              <a:rPr lang="en-US" sz="1400" b="0" i="0" u="none">
                <a:solidFill>
                  <a:schemeClr val="dk1"/>
                </a:solidFill>
                <a:latin typeface="Arial"/>
                <a:ea typeface="Arial"/>
                <a:cs typeface="Arial"/>
                <a:sym typeface="Arial"/>
              </a:rPr>
              <a:t>Here the compare logic is reversed and results in descending order.</a:t>
            </a:r>
            <a:endParaRPr/>
          </a:p>
        </p:txBody>
      </p:sp>
      <p:sp>
        <p:nvSpPr>
          <p:cNvPr id="2056" name="Google Shape;2056;p214"/>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218</a:t>
            </a:fld>
            <a:endParaRPr/>
          </a:p>
        </p:txBody>
      </p:sp>
    </p:spTree>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Shape 2061"/>
        <p:cNvGrpSpPr/>
        <p:nvPr/>
      </p:nvGrpSpPr>
      <p:grpSpPr>
        <a:xfrm>
          <a:off x="0" y="0"/>
          <a:ext cx="0" cy="0"/>
          <a:chOff x="0" y="0"/>
          <a:chExt cx="0" cy="0"/>
        </a:xfrm>
      </p:grpSpPr>
      <p:sp>
        <p:nvSpPr>
          <p:cNvPr id="2062" name="Google Shape;2062;p215"/>
          <p:cNvSpPr txBox="1"/>
          <p:nvPr/>
        </p:nvSpPr>
        <p:spPr>
          <a:xfrm>
            <a:off x="609600" y="1143000"/>
            <a:ext cx="7924800" cy="4953000"/>
          </a:xfrm>
          <a:prstGeom prst="rect">
            <a:avLst/>
          </a:prstGeom>
          <a:solidFill>
            <a:srgbClr val="DDDDDD"/>
          </a:solid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2063" name="Google Shape;2063;p215"/>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Courier New"/>
                <a:ea typeface="Courier New"/>
                <a:cs typeface="Courier New"/>
                <a:sym typeface="Courier New"/>
              </a:rPr>
              <a:t>Comparator</a:t>
            </a:r>
            <a:r>
              <a:rPr lang="en-US" sz="2600" b="1" i="0" u="none" strike="noStrike" cap="none">
                <a:solidFill>
                  <a:schemeClr val="dk1"/>
                </a:solidFill>
                <a:latin typeface="Arial"/>
                <a:ea typeface="Arial"/>
                <a:cs typeface="Arial"/>
                <a:sym typeface="Arial"/>
              </a:rPr>
              <a:t> Test: Example</a:t>
            </a:r>
            <a:endParaRPr/>
          </a:p>
        </p:txBody>
      </p:sp>
      <p:sp>
        <p:nvSpPr>
          <p:cNvPr id="2064" name="Google Shape;2064;p215"/>
          <p:cNvSpPr txBox="1">
            <a:spLocks noGrp="1"/>
          </p:cNvSpPr>
          <p:nvPr>
            <p:ph type="body" idx="1"/>
          </p:nvPr>
        </p:nvSpPr>
        <p:spPr>
          <a:xfrm>
            <a:off x="609600" y="1219200"/>
            <a:ext cx="7918500" cy="1751100"/>
          </a:xfrm>
          <a:prstGeom prst="rect">
            <a:avLst/>
          </a:prstGeom>
          <a:noFill/>
          <a:ln>
            <a:noFill/>
          </a:ln>
        </p:spPr>
        <p:txBody>
          <a:bodyPr spcFirstLastPara="1" wrap="square" lIns="12700" tIns="12700" rIns="12700" bIns="12700" anchor="t" anchorCtr="0">
            <a:noAutofit/>
          </a:bodyPr>
          <a:lstStyle/>
          <a:p>
            <a:pPr marL="15875" marR="0" lvl="0" indent="-7937" algn="l" rtl="0">
              <a:lnSpc>
                <a:spcPct val="100000"/>
              </a:lnSpc>
              <a:spcBef>
                <a:spcPts val="0"/>
              </a:spcBef>
              <a:spcAft>
                <a:spcPts val="0"/>
              </a:spcAft>
              <a:buClr>
                <a:srgbClr val="000000"/>
              </a:buClr>
              <a:buSzPts val="1400"/>
              <a:buFont typeface="Courier New"/>
              <a:buAutoNum type="arabicPlain"/>
            </a:pPr>
            <a:r>
              <a:rPr lang="en-US" sz="1400" b="0" i="0" u="none">
                <a:solidFill>
                  <a:schemeClr val="dk1"/>
                </a:solidFill>
                <a:latin typeface="Courier New"/>
                <a:ea typeface="Courier New"/>
                <a:cs typeface="Courier New"/>
                <a:sym typeface="Courier New"/>
              </a:rPr>
              <a:t>  public class TestComparator {</a:t>
            </a:r>
            <a:endParaRPr/>
          </a:p>
          <a:p>
            <a:pPr marL="15875" marR="0" lvl="0" indent="-7937" algn="l" rtl="0">
              <a:lnSpc>
                <a:spcPct val="100000"/>
              </a:lnSpc>
              <a:spcBef>
                <a:spcPts val="280"/>
              </a:spcBef>
              <a:spcAft>
                <a:spcPts val="0"/>
              </a:spcAft>
              <a:buClr>
                <a:srgbClr val="000000"/>
              </a:buClr>
              <a:buSzPts val="1400"/>
              <a:buFont typeface="Courier New"/>
              <a:buAutoNum type="arabicPlain"/>
            </a:pPr>
            <a:r>
              <a:rPr lang="en-US" sz="1400" b="0" i="0" u="none">
                <a:solidFill>
                  <a:schemeClr val="dk1"/>
                </a:solidFill>
                <a:latin typeface="Courier New"/>
                <a:ea typeface="Courier New"/>
                <a:cs typeface="Courier New"/>
                <a:sym typeface="Courier New"/>
              </a:rPr>
              <a:t>    public static void main(String[] args){</a:t>
            </a:r>
            <a:endParaRPr/>
          </a:p>
          <a:p>
            <a:pPr marL="15875" marR="0" lvl="0" indent="-7937" algn="l" rtl="0">
              <a:lnSpc>
                <a:spcPct val="100000"/>
              </a:lnSpc>
              <a:spcBef>
                <a:spcPts val="280"/>
              </a:spcBef>
              <a:spcAft>
                <a:spcPts val="0"/>
              </a:spcAft>
              <a:buClr>
                <a:srgbClr val="000000"/>
              </a:buClr>
              <a:buSzPts val="1400"/>
              <a:buFont typeface="Courier New"/>
              <a:buAutoNum type="arabicPlain"/>
            </a:pPr>
            <a:r>
              <a:rPr lang="en-US" sz="1400" b="0" i="0" u="none">
                <a:solidFill>
                  <a:schemeClr val="dk1"/>
                </a:solidFill>
                <a:latin typeface="Courier New"/>
                <a:ea typeface="Courier New"/>
                <a:cs typeface="Courier New"/>
                <a:sym typeface="Courier New"/>
              </a:rPr>
              <a:t>        List&lt;Student&gt; studentList = new ArrayList&lt;&gt;(3);</a:t>
            </a:r>
            <a:endParaRPr/>
          </a:p>
          <a:p>
            <a:pPr marL="15875" marR="0" lvl="0" indent="-7937" algn="l" rtl="0">
              <a:lnSpc>
                <a:spcPct val="100000"/>
              </a:lnSpc>
              <a:spcBef>
                <a:spcPts val="280"/>
              </a:spcBef>
              <a:spcAft>
                <a:spcPts val="0"/>
              </a:spcAft>
              <a:buClr>
                <a:srgbClr val="000000"/>
              </a:buClr>
              <a:buSzPts val="1400"/>
              <a:buFont typeface="Courier New"/>
              <a:buAutoNum type="arabicPlain"/>
            </a:pPr>
            <a:r>
              <a:rPr lang="en-US" sz="1400" b="0" i="0" u="none">
                <a:solidFill>
                  <a:schemeClr val="dk1"/>
                </a:solidFill>
                <a:latin typeface="Courier New"/>
                <a:ea typeface="Courier New"/>
                <a:cs typeface="Courier New"/>
                <a:sym typeface="Courier New"/>
              </a:rPr>
              <a:t>        Comparator&lt;Student&gt; sortName = new StudentSortName();</a:t>
            </a:r>
            <a:endParaRPr/>
          </a:p>
          <a:p>
            <a:pPr marL="15875" marR="0" lvl="0" indent="-7937" algn="l" rtl="0">
              <a:lnSpc>
                <a:spcPct val="100000"/>
              </a:lnSpc>
              <a:spcBef>
                <a:spcPts val="280"/>
              </a:spcBef>
              <a:spcAft>
                <a:spcPts val="0"/>
              </a:spcAft>
              <a:buClr>
                <a:srgbClr val="000000"/>
              </a:buClr>
              <a:buSzPts val="1400"/>
              <a:buFont typeface="Courier New"/>
              <a:buAutoNum type="arabicPlain"/>
            </a:pPr>
            <a:r>
              <a:rPr lang="en-US" sz="1400" b="0" i="0" u="none">
                <a:solidFill>
                  <a:schemeClr val="dk1"/>
                </a:solidFill>
                <a:latin typeface="Courier New"/>
                <a:ea typeface="Courier New"/>
                <a:cs typeface="Courier New"/>
                <a:sym typeface="Courier New"/>
              </a:rPr>
              <a:t>        Comparator&lt;Student&gt; sortGpa = new StudentSortGpa();</a:t>
            </a:r>
            <a:endParaRPr/>
          </a:p>
          <a:p>
            <a:pPr marL="15875" marR="0" lvl="0" indent="-7937" algn="l" rtl="0">
              <a:lnSpc>
                <a:spcPct val="100000"/>
              </a:lnSpc>
              <a:spcBef>
                <a:spcPts val="280"/>
              </a:spcBef>
              <a:spcAft>
                <a:spcPts val="0"/>
              </a:spcAft>
              <a:buClr>
                <a:srgbClr val="000000"/>
              </a:buClr>
              <a:buSzPts val="1400"/>
              <a:buFont typeface="Courier New"/>
              <a:buAutoNum type="arabicPlain"/>
            </a:pPr>
            <a:r>
              <a:rPr lang="en-US" sz="1400" b="0" i="0" u="none">
                <a:solidFill>
                  <a:schemeClr val="dk1"/>
                </a:solidFill>
                <a:latin typeface="Courier New"/>
                <a:ea typeface="Courier New"/>
                <a:cs typeface="Courier New"/>
                <a:sym typeface="Courier New"/>
              </a:rPr>
              <a:t> </a:t>
            </a:r>
            <a:endParaRPr/>
          </a:p>
          <a:p>
            <a:pPr marL="15875" marR="0" lvl="0" indent="-7937" algn="l" rtl="0">
              <a:lnSpc>
                <a:spcPct val="100000"/>
              </a:lnSpc>
              <a:spcBef>
                <a:spcPts val="280"/>
              </a:spcBef>
              <a:spcAft>
                <a:spcPts val="0"/>
              </a:spcAft>
              <a:buClr>
                <a:srgbClr val="000000"/>
              </a:buClr>
              <a:buSzPts val="1400"/>
              <a:buFont typeface="Courier New"/>
              <a:buAutoNum type="arabicPlain"/>
            </a:pPr>
            <a:r>
              <a:rPr lang="en-US" sz="1400" b="0" i="0" u="none">
                <a:solidFill>
                  <a:schemeClr val="dk1"/>
                </a:solidFill>
                <a:latin typeface="Courier New"/>
                <a:ea typeface="Courier New"/>
                <a:cs typeface="Courier New"/>
                <a:sym typeface="Courier New"/>
              </a:rPr>
              <a:t>        // Initialize list here        </a:t>
            </a:r>
            <a:endParaRPr/>
          </a:p>
          <a:p>
            <a:pPr marL="15875" marR="0" lvl="0" indent="-7937" algn="l" rtl="0">
              <a:lnSpc>
                <a:spcPct val="100000"/>
              </a:lnSpc>
              <a:spcBef>
                <a:spcPts val="280"/>
              </a:spcBef>
              <a:spcAft>
                <a:spcPts val="0"/>
              </a:spcAft>
              <a:buClr>
                <a:srgbClr val="000000"/>
              </a:buClr>
              <a:buSzPts val="1400"/>
              <a:buFont typeface="Courier New"/>
              <a:buAutoNum type="arabicPlain"/>
            </a:pPr>
            <a:r>
              <a:rPr lang="en-US" sz="1400" b="0" i="0" u="none">
                <a:solidFill>
                  <a:schemeClr val="dk1"/>
                </a:solidFill>
                <a:latin typeface="Courier New"/>
                <a:ea typeface="Courier New"/>
                <a:cs typeface="Courier New"/>
                <a:sym typeface="Courier New"/>
              </a:rPr>
              <a:t>        </a:t>
            </a:r>
            <a:endParaRPr/>
          </a:p>
          <a:p>
            <a:pPr marL="15875" marR="0" lvl="0" indent="-7937" algn="l" rtl="0">
              <a:lnSpc>
                <a:spcPct val="100000"/>
              </a:lnSpc>
              <a:spcBef>
                <a:spcPts val="280"/>
              </a:spcBef>
              <a:spcAft>
                <a:spcPts val="0"/>
              </a:spcAft>
              <a:buClr>
                <a:srgbClr val="000000"/>
              </a:buClr>
              <a:buSzPts val="1400"/>
              <a:buFont typeface="Courier New"/>
              <a:buAutoNum type="arabicPlain"/>
            </a:pPr>
            <a:r>
              <a:rPr lang="en-US" sz="1400" b="0" i="0" u="none">
                <a:solidFill>
                  <a:schemeClr val="dk1"/>
                </a:solidFill>
                <a:latin typeface="Courier New"/>
                <a:ea typeface="Courier New"/>
                <a:cs typeface="Courier New"/>
                <a:sym typeface="Courier New"/>
              </a:rPr>
              <a:t>        Collections.sort(studentList, sortName);       </a:t>
            </a:r>
            <a:endParaRPr/>
          </a:p>
          <a:p>
            <a:pPr marL="15875" marR="0" lvl="0" indent="-7937" algn="l" rtl="0">
              <a:lnSpc>
                <a:spcPct val="100000"/>
              </a:lnSpc>
              <a:spcBef>
                <a:spcPts val="280"/>
              </a:spcBef>
              <a:spcAft>
                <a:spcPts val="0"/>
              </a:spcAft>
              <a:buClr>
                <a:srgbClr val="000000"/>
              </a:buClr>
              <a:buSzPts val="1400"/>
              <a:buFont typeface="Courier New"/>
              <a:buAutoNum type="arabicPlain"/>
            </a:pPr>
            <a:r>
              <a:rPr lang="en-US" sz="1400" b="0" i="0" u="none">
                <a:solidFill>
                  <a:schemeClr val="dk1"/>
                </a:solidFill>
                <a:latin typeface="Courier New"/>
                <a:ea typeface="Courier New"/>
                <a:cs typeface="Courier New"/>
                <a:sym typeface="Courier New"/>
              </a:rPr>
              <a:t>        for(Student student:studentList){</a:t>
            </a:r>
            <a:endParaRPr/>
          </a:p>
          <a:p>
            <a:pPr marL="15875" marR="0" lvl="0" indent="-7937" algn="l" rtl="0">
              <a:lnSpc>
                <a:spcPct val="100000"/>
              </a:lnSpc>
              <a:spcBef>
                <a:spcPts val="280"/>
              </a:spcBef>
              <a:spcAft>
                <a:spcPts val="0"/>
              </a:spcAft>
              <a:buClr>
                <a:srgbClr val="000000"/>
              </a:buClr>
              <a:buSzPts val="1400"/>
              <a:buFont typeface="Courier New"/>
              <a:buAutoNum type="arabicPlain"/>
            </a:pPr>
            <a:r>
              <a:rPr lang="en-US" sz="1400" b="0" i="0" u="none">
                <a:solidFill>
                  <a:schemeClr val="dk1"/>
                </a:solidFill>
                <a:latin typeface="Courier New"/>
                <a:ea typeface="Courier New"/>
                <a:cs typeface="Courier New"/>
                <a:sym typeface="Courier New"/>
              </a:rPr>
              <a:t>            System.out.println(student);</a:t>
            </a:r>
            <a:endParaRPr/>
          </a:p>
          <a:p>
            <a:pPr marL="15875" marR="0" lvl="0" indent="-7937" algn="l" rtl="0">
              <a:lnSpc>
                <a:spcPct val="100000"/>
              </a:lnSpc>
              <a:spcBef>
                <a:spcPts val="280"/>
              </a:spcBef>
              <a:spcAft>
                <a:spcPts val="0"/>
              </a:spcAft>
              <a:buClr>
                <a:srgbClr val="000000"/>
              </a:buClr>
              <a:buSzPts val="1400"/>
              <a:buFont typeface="Courier New"/>
              <a:buAutoNum type="arabicPlain"/>
            </a:pPr>
            <a:r>
              <a:rPr lang="en-US" sz="1400" b="0" i="0" u="none">
                <a:solidFill>
                  <a:schemeClr val="dk1"/>
                </a:solidFill>
                <a:latin typeface="Courier New"/>
                <a:ea typeface="Courier New"/>
                <a:cs typeface="Courier New"/>
                <a:sym typeface="Courier New"/>
              </a:rPr>
              <a:t>        }</a:t>
            </a:r>
            <a:endParaRPr/>
          </a:p>
          <a:p>
            <a:pPr marL="15875" marR="0" lvl="0" indent="-7937" algn="l" rtl="0">
              <a:lnSpc>
                <a:spcPct val="100000"/>
              </a:lnSpc>
              <a:spcBef>
                <a:spcPts val="280"/>
              </a:spcBef>
              <a:spcAft>
                <a:spcPts val="0"/>
              </a:spcAft>
              <a:buClr>
                <a:srgbClr val="000000"/>
              </a:buClr>
              <a:buSzPts val="1400"/>
              <a:buFont typeface="Courier New"/>
              <a:buAutoNum type="arabicPlain"/>
            </a:pPr>
            <a:r>
              <a:rPr lang="en-US" sz="1400" b="0" i="0" u="none">
                <a:solidFill>
                  <a:schemeClr val="dk1"/>
                </a:solidFill>
                <a:latin typeface="Courier New"/>
                <a:ea typeface="Courier New"/>
                <a:cs typeface="Courier New"/>
                <a:sym typeface="Courier New"/>
              </a:rPr>
              <a:t>        </a:t>
            </a:r>
            <a:endParaRPr/>
          </a:p>
          <a:p>
            <a:pPr marL="15875" marR="0" lvl="0" indent="-7937" algn="l" rtl="0">
              <a:lnSpc>
                <a:spcPct val="100000"/>
              </a:lnSpc>
              <a:spcBef>
                <a:spcPts val="280"/>
              </a:spcBef>
              <a:spcAft>
                <a:spcPts val="0"/>
              </a:spcAft>
              <a:buClr>
                <a:srgbClr val="000000"/>
              </a:buClr>
              <a:buSzPts val="1400"/>
              <a:buFont typeface="Courier New"/>
              <a:buAutoNum type="arabicPlain"/>
            </a:pPr>
            <a:r>
              <a:rPr lang="en-US" sz="1400" b="0" i="0" u="none">
                <a:solidFill>
                  <a:schemeClr val="dk1"/>
                </a:solidFill>
                <a:latin typeface="Courier New"/>
                <a:ea typeface="Courier New"/>
                <a:cs typeface="Courier New"/>
                <a:sym typeface="Courier New"/>
              </a:rPr>
              <a:t>        Collections.sort(studentList, sortGpa);       </a:t>
            </a:r>
            <a:endParaRPr/>
          </a:p>
          <a:p>
            <a:pPr marL="15875" marR="0" lvl="0" indent="-7937" algn="l" rtl="0">
              <a:lnSpc>
                <a:spcPct val="100000"/>
              </a:lnSpc>
              <a:spcBef>
                <a:spcPts val="280"/>
              </a:spcBef>
              <a:spcAft>
                <a:spcPts val="0"/>
              </a:spcAft>
              <a:buClr>
                <a:srgbClr val="000000"/>
              </a:buClr>
              <a:buSzPts val="1400"/>
              <a:buFont typeface="Courier New"/>
              <a:buAutoNum type="arabicPlain"/>
            </a:pPr>
            <a:r>
              <a:rPr lang="en-US" sz="1400" b="0" i="0" u="none">
                <a:solidFill>
                  <a:schemeClr val="dk1"/>
                </a:solidFill>
                <a:latin typeface="Courier New"/>
                <a:ea typeface="Courier New"/>
                <a:cs typeface="Courier New"/>
                <a:sym typeface="Courier New"/>
              </a:rPr>
              <a:t>        for(Student student:studentList){</a:t>
            </a:r>
            <a:endParaRPr/>
          </a:p>
          <a:p>
            <a:pPr marL="15875" marR="0" lvl="0" indent="-7937" algn="l" rtl="0">
              <a:lnSpc>
                <a:spcPct val="100000"/>
              </a:lnSpc>
              <a:spcBef>
                <a:spcPts val="280"/>
              </a:spcBef>
              <a:spcAft>
                <a:spcPts val="0"/>
              </a:spcAft>
              <a:buClr>
                <a:srgbClr val="000000"/>
              </a:buClr>
              <a:buSzPts val="1400"/>
              <a:buFont typeface="Courier New"/>
              <a:buAutoNum type="arabicPlain"/>
            </a:pPr>
            <a:r>
              <a:rPr lang="en-US" sz="1400" b="0" i="0" u="none">
                <a:solidFill>
                  <a:schemeClr val="dk1"/>
                </a:solidFill>
                <a:latin typeface="Courier New"/>
                <a:ea typeface="Courier New"/>
                <a:cs typeface="Courier New"/>
                <a:sym typeface="Courier New"/>
              </a:rPr>
              <a:t>            System.out.println(student);</a:t>
            </a:r>
            <a:endParaRPr/>
          </a:p>
          <a:p>
            <a:pPr marL="15875" marR="0" lvl="0" indent="-7937" algn="l" rtl="0">
              <a:lnSpc>
                <a:spcPct val="100000"/>
              </a:lnSpc>
              <a:spcBef>
                <a:spcPts val="280"/>
              </a:spcBef>
              <a:spcAft>
                <a:spcPts val="0"/>
              </a:spcAft>
              <a:buClr>
                <a:srgbClr val="000000"/>
              </a:buClr>
              <a:buSzPts val="1400"/>
              <a:buFont typeface="Courier New"/>
              <a:buAutoNum type="arabicPlain"/>
            </a:pPr>
            <a:r>
              <a:rPr lang="en-US" sz="1400" b="0" i="0" u="none">
                <a:solidFill>
                  <a:schemeClr val="dk1"/>
                </a:solidFill>
                <a:latin typeface="Courier New"/>
                <a:ea typeface="Courier New"/>
                <a:cs typeface="Courier New"/>
                <a:sym typeface="Courier New"/>
              </a:rPr>
              <a:t>        }</a:t>
            </a:r>
            <a:endParaRPr/>
          </a:p>
          <a:p>
            <a:pPr marL="15875" marR="0" lvl="0" indent="-7937" algn="l" rtl="0">
              <a:lnSpc>
                <a:spcPct val="100000"/>
              </a:lnSpc>
              <a:spcBef>
                <a:spcPts val="280"/>
              </a:spcBef>
              <a:spcAft>
                <a:spcPts val="0"/>
              </a:spcAft>
              <a:buClr>
                <a:srgbClr val="000000"/>
              </a:buClr>
              <a:buSzPts val="1400"/>
              <a:buFont typeface="Courier New"/>
              <a:buAutoNum type="arabicPlain"/>
            </a:pPr>
            <a:r>
              <a:rPr lang="en-US" sz="1400" b="0" i="0" u="none">
                <a:solidFill>
                  <a:schemeClr val="dk1"/>
                </a:solidFill>
                <a:latin typeface="Courier New"/>
                <a:ea typeface="Courier New"/>
                <a:cs typeface="Courier New"/>
                <a:sym typeface="Courier New"/>
              </a:rPr>
              <a:t>    }</a:t>
            </a:r>
            <a:endParaRPr/>
          </a:p>
          <a:p>
            <a:pPr marL="15875" marR="0" lvl="0" indent="-7937" algn="l" rtl="0">
              <a:lnSpc>
                <a:spcPct val="100000"/>
              </a:lnSpc>
              <a:spcBef>
                <a:spcPts val="280"/>
              </a:spcBef>
              <a:spcAft>
                <a:spcPts val="0"/>
              </a:spcAft>
              <a:buClr>
                <a:srgbClr val="000000"/>
              </a:buClr>
              <a:buSzPts val="1400"/>
              <a:buFont typeface="Courier New"/>
              <a:buAutoNum type="arabicPlain"/>
            </a:pPr>
            <a:r>
              <a:rPr lang="en-US" sz="1400" b="0" i="0" u="none">
                <a:solidFill>
                  <a:schemeClr val="dk1"/>
                </a:solidFill>
                <a:latin typeface="Courier New"/>
                <a:ea typeface="Courier New"/>
                <a:cs typeface="Courier New"/>
                <a:sym typeface="Courier New"/>
              </a:rPr>
              <a:t> }</a:t>
            </a:r>
            <a:endParaRPr/>
          </a:p>
        </p:txBody>
      </p:sp>
      <p:sp>
        <p:nvSpPr>
          <p:cNvPr id="2065" name="Google Shape;2065;p215"/>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219</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8"/>
          <p:cNvSpPr txBox="1">
            <a:spLocks noGrp="1"/>
          </p:cNvSpPr>
          <p:nvPr>
            <p:ph type="title"/>
          </p:nvPr>
        </p:nvSpPr>
        <p:spPr>
          <a:xfrm>
            <a:off x="609600" y="439737"/>
            <a:ext cx="791845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Java Language Review</a:t>
            </a:r>
            <a:endParaRPr/>
          </a:p>
        </p:txBody>
      </p:sp>
      <p:sp>
        <p:nvSpPr>
          <p:cNvPr id="86" name="Google Shape;86;p18"/>
          <p:cNvSpPr txBox="1">
            <a:spLocks noGrp="1"/>
          </p:cNvSpPr>
          <p:nvPr>
            <p:ph type="body" idx="1"/>
          </p:nvPr>
        </p:nvSpPr>
        <p:spPr>
          <a:xfrm>
            <a:off x="609600" y="1447800"/>
            <a:ext cx="7918450" cy="1751012"/>
          </a:xfrm>
          <a:prstGeom prst="rect">
            <a:avLst/>
          </a:prstGeom>
          <a:noFill/>
          <a:ln>
            <a:noFill/>
          </a:ln>
        </p:spPr>
        <p:txBody>
          <a:bodyPr spcFirstLastPara="1" wrap="square" lIns="12700" tIns="12700" rIns="12700" bIns="12700" anchor="t" anchorCtr="0">
            <a:noAutofit/>
          </a:bodyPr>
          <a:lstStyle/>
          <a:p>
            <a:pPr marL="7936" marR="0" lvl="0" indent="7938" algn="l" rtl="0">
              <a:lnSpc>
                <a:spcPct val="100000"/>
              </a:lnSpc>
              <a:spcBef>
                <a:spcPts val="0"/>
              </a:spcBef>
              <a:spcAft>
                <a:spcPts val="0"/>
              </a:spcAft>
              <a:buClr>
                <a:srgbClr val="000000"/>
              </a:buClr>
              <a:buSzPts val="2200"/>
              <a:buFont typeface="Arial"/>
              <a:buNone/>
            </a:pPr>
            <a:r>
              <a:rPr lang="en-US" sz="2200" b="0" i="0" u="none" strike="noStrike" cap="none">
                <a:solidFill>
                  <a:schemeClr val="dk1"/>
                </a:solidFill>
                <a:latin typeface="Arial"/>
                <a:ea typeface="Arial"/>
                <a:cs typeface="Arial"/>
                <a:sym typeface="Arial"/>
              </a:rPr>
              <a:t>This lesson is a review of fundamental Java and programming concepts. It is assumed that students are familiar with the following concepts:</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The basic structure of a Java class</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Program block and comments</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Variables</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Basic </a:t>
            </a:r>
            <a:r>
              <a:rPr lang="en-US" sz="2200" b="0" i="0" u="none" strike="noStrike" cap="none">
                <a:solidFill>
                  <a:schemeClr val="dk1"/>
                </a:solidFill>
                <a:latin typeface="Courier New"/>
                <a:ea typeface="Courier New"/>
                <a:cs typeface="Courier New"/>
                <a:sym typeface="Courier New"/>
              </a:rPr>
              <a:t>if-else</a:t>
            </a:r>
            <a:r>
              <a:rPr lang="en-US" sz="2200" b="0" i="0" u="none" strike="noStrike" cap="none">
                <a:solidFill>
                  <a:schemeClr val="dk1"/>
                </a:solidFill>
                <a:latin typeface="Arial"/>
                <a:ea typeface="Arial"/>
                <a:cs typeface="Arial"/>
                <a:sym typeface="Arial"/>
              </a:rPr>
              <a:t> and </a:t>
            </a:r>
            <a:r>
              <a:rPr lang="en-US" sz="2200" b="0" i="0" u="none" strike="noStrike" cap="none">
                <a:solidFill>
                  <a:schemeClr val="dk1"/>
                </a:solidFill>
                <a:latin typeface="Courier New"/>
                <a:ea typeface="Courier New"/>
                <a:cs typeface="Courier New"/>
                <a:sym typeface="Courier New"/>
              </a:rPr>
              <a:t>switch</a:t>
            </a:r>
            <a:r>
              <a:rPr lang="en-US" sz="2200" b="0" i="0" u="none" strike="noStrike" cap="none">
                <a:solidFill>
                  <a:schemeClr val="dk1"/>
                </a:solidFill>
                <a:latin typeface="Arial"/>
                <a:ea typeface="Arial"/>
                <a:cs typeface="Arial"/>
                <a:sym typeface="Arial"/>
              </a:rPr>
              <a:t> branching constructs</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Iteration with </a:t>
            </a:r>
            <a:r>
              <a:rPr lang="en-US" sz="2200" b="0" i="0" u="none" strike="noStrike" cap="none">
                <a:solidFill>
                  <a:schemeClr val="dk1"/>
                </a:solidFill>
                <a:latin typeface="Courier New"/>
                <a:ea typeface="Courier New"/>
                <a:cs typeface="Courier New"/>
                <a:sym typeface="Courier New"/>
              </a:rPr>
              <a:t>for</a:t>
            </a:r>
            <a:r>
              <a:rPr lang="en-US" sz="2200" b="0" i="0" u="none" strike="noStrike" cap="none">
                <a:solidFill>
                  <a:schemeClr val="dk1"/>
                </a:solidFill>
                <a:latin typeface="Arial"/>
                <a:ea typeface="Arial"/>
                <a:cs typeface="Arial"/>
                <a:sym typeface="Arial"/>
              </a:rPr>
              <a:t> and </a:t>
            </a:r>
            <a:r>
              <a:rPr lang="en-US" sz="2200" b="0" i="0" u="none" strike="noStrike" cap="none">
                <a:solidFill>
                  <a:schemeClr val="dk1"/>
                </a:solidFill>
                <a:latin typeface="Courier New"/>
                <a:ea typeface="Courier New"/>
                <a:cs typeface="Courier New"/>
                <a:sym typeface="Courier New"/>
              </a:rPr>
              <a:t>while</a:t>
            </a:r>
            <a:r>
              <a:rPr lang="en-US" sz="2200" b="0" i="0" u="none" strike="noStrike" cap="none">
                <a:solidFill>
                  <a:schemeClr val="dk1"/>
                </a:solidFill>
                <a:latin typeface="Arial"/>
                <a:ea typeface="Arial"/>
                <a:cs typeface="Arial"/>
                <a:sym typeface="Arial"/>
              </a:rPr>
              <a:t> loops</a:t>
            </a:r>
            <a:endParaRPr/>
          </a:p>
        </p:txBody>
      </p:sp>
      <p:pic>
        <p:nvPicPr>
          <p:cNvPr id="87" name="Google Shape;87;p18" descr="pointing_Duke.gif"/>
          <p:cNvPicPr preferRelativeResize="0"/>
          <p:nvPr/>
        </p:nvPicPr>
        <p:blipFill rotWithShape="1">
          <a:blip r:embed="rId3">
            <a:alphaModFix/>
          </a:blip>
          <a:srcRect/>
          <a:stretch/>
        </p:blipFill>
        <p:spPr>
          <a:xfrm>
            <a:off x="6248400" y="4572000"/>
            <a:ext cx="1952625" cy="1522412"/>
          </a:xfrm>
          <a:prstGeom prst="rect">
            <a:avLst/>
          </a:prstGeom>
          <a:noFill/>
          <a:ln>
            <a:noFill/>
          </a:ln>
        </p:spPr>
      </p:pic>
      <p:sp>
        <p:nvSpPr>
          <p:cNvPr id="88" name="Google Shape;88;p18"/>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22</a:t>
            </a:fld>
            <a:endParaRPr/>
          </a:p>
        </p:txBody>
      </p:sp>
    </p:spTree>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Shape 2070"/>
        <p:cNvGrpSpPr/>
        <p:nvPr/>
      </p:nvGrpSpPr>
      <p:grpSpPr>
        <a:xfrm>
          <a:off x="0" y="0"/>
          <a:ext cx="0" cy="0"/>
          <a:chOff x="0" y="0"/>
          <a:chExt cx="0" cy="0"/>
        </a:xfrm>
      </p:grpSpPr>
      <p:pic>
        <p:nvPicPr>
          <p:cNvPr id="2071" name="Google Shape;2071;p216" descr="Duke-Summary.gif"/>
          <p:cNvPicPr preferRelativeResize="0"/>
          <p:nvPr/>
        </p:nvPicPr>
        <p:blipFill rotWithShape="1">
          <a:blip r:embed="rId3">
            <a:alphaModFix/>
          </a:blip>
          <a:srcRect/>
          <a:stretch/>
        </p:blipFill>
        <p:spPr>
          <a:xfrm>
            <a:off x="6459537" y="4756150"/>
            <a:ext cx="2074862" cy="1492250"/>
          </a:xfrm>
          <a:prstGeom prst="rect">
            <a:avLst/>
          </a:prstGeom>
          <a:noFill/>
          <a:ln>
            <a:noFill/>
          </a:ln>
        </p:spPr>
      </p:pic>
      <p:sp>
        <p:nvSpPr>
          <p:cNvPr id="2072" name="Google Shape;2072;p216"/>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Summary</a:t>
            </a:r>
            <a:endParaRPr/>
          </a:p>
        </p:txBody>
      </p:sp>
      <p:sp>
        <p:nvSpPr>
          <p:cNvPr id="2073" name="Google Shape;2073;p216"/>
          <p:cNvSpPr txBox="1">
            <a:spLocks noGrp="1"/>
          </p:cNvSpPr>
          <p:nvPr>
            <p:ph type="body" idx="1"/>
          </p:nvPr>
        </p:nvSpPr>
        <p:spPr>
          <a:xfrm>
            <a:off x="609600" y="1447800"/>
            <a:ext cx="7918500" cy="44274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200"/>
              <a:buFont typeface="Arial"/>
              <a:buNone/>
            </a:pPr>
            <a:r>
              <a:rPr lang="en-US" sz="2200" b="0" i="0" u="none">
                <a:solidFill>
                  <a:schemeClr val="dk1"/>
                </a:solidFill>
                <a:latin typeface="Arial"/>
                <a:ea typeface="Arial"/>
                <a:cs typeface="Arial"/>
                <a:sym typeface="Arial"/>
              </a:rPr>
              <a:t>In this lesson, you should have learned how to:</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Create a custom generic class</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Use the type inference diamond to create an object</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Create a collection without using generics</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Create a collection by using generics</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Implement an </a:t>
            </a:r>
            <a:r>
              <a:rPr lang="en-US" sz="2200" b="0" i="0" u="none" strike="noStrike" cap="none">
                <a:solidFill>
                  <a:schemeClr val="dk1"/>
                </a:solidFill>
                <a:latin typeface="Courier New"/>
                <a:ea typeface="Courier New"/>
                <a:cs typeface="Courier New"/>
                <a:sym typeface="Courier New"/>
              </a:rPr>
              <a:t>ArrayList</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Implement a </a:t>
            </a:r>
            <a:r>
              <a:rPr lang="en-US" sz="2200" b="0" i="0" u="none" strike="noStrike" cap="none">
                <a:solidFill>
                  <a:schemeClr val="dk1"/>
                </a:solidFill>
                <a:latin typeface="Courier New"/>
                <a:ea typeface="Courier New"/>
                <a:cs typeface="Courier New"/>
                <a:sym typeface="Courier New"/>
              </a:rPr>
              <a:t>Set</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Implement a </a:t>
            </a:r>
            <a:r>
              <a:rPr lang="en-US" sz="2200" b="0" i="0" u="none" strike="noStrike" cap="none">
                <a:solidFill>
                  <a:schemeClr val="dk1"/>
                </a:solidFill>
                <a:latin typeface="Courier New"/>
                <a:ea typeface="Courier New"/>
                <a:cs typeface="Courier New"/>
                <a:sym typeface="Courier New"/>
              </a:rPr>
              <a:t>HashMap</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Implement a </a:t>
            </a:r>
            <a:r>
              <a:rPr lang="en-US" sz="2200" b="0" i="0" u="none" strike="noStrike" cap="none">
                <a:solidFill>
                  <a:schemeClr val="dk1"/>
                </a:solidFill>
                <a:latin typeface="Courier New"/>
                <a:ea typeface="Courier New"/>
                <a:cs typeface="Courier New"/>
                <a:sym typeface="Courier New"/>
              </a:rPr>
              <a:t>Deque</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Order collections</a:t>
            </a:r>
            <a:endParaRPr/>
          </a:p>
          <a:p>
            <a:pPr marL="7937" marR="0" lvl="0" indent="7938" algn="l" rtl="0">
              <a:spcBef>
                <a:spcPts val="440"/>
              </a:spcBef>
              <a:spcAft>
                <a:spcPts val="0"/>
              </a:spcAft>
              <a:buNone/>
            </a:pPr>
            <a:endParaRPr sz="2200" b="0" i="0" u="none" strike="noStrike" cap="none">
              <a:solidFill>
                <a:schemeClr val="dk1"/>
              </a:solidFill>
              <a:latin typeface="Arial"/>
              <a:ea typeface="Arial"/>
              <a:cs typeface="Arial"/>
              <a:sym typeface="Arial"/>
            </a:endParaRPr>
          </a:p>
        </p:txBody>
      </p:sp>
      <p:sp>
        <p:nvSpPr>
          <p:cNvPr id="2074" name="Google Shape;2074;p216"/>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220</a:t>
            </a:fld>
            <a:endParaRPr/>
          </a:p>
        </p:txBody>
      </p:sp>
    </p:spTree>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Shape 2079"/>
        <p:cNvGrpSpPr/>
        <p:nvPr/>
      </p:nvGrpSpPr>
      <p:grpSpPr>
        <a:xfrm>
          <a:off x="0" y="0"/>
          <a:ext cx="0" cy="0"/>
          <a:chOff x="0" y="0"/>
          <a:chExt cx="0" cy="0"/>
        </a:xfrm>
      </p:grpSpPr>
      <p:pic>
        <p:nvPicPr>
          <p:cNvPr id="2080" name="Google Shape;2080;p217" descr="Duke-Practise-Overview.gif"/>
          <p:cNvPicPr preferRelativeResize="0"/>
          <p:nvPr/>
        </p:nvPicPr>
        <p:blipFill rotWithShape="1">
          <a:blip r:embed="rId3">
            <a:alphaModFix/>
          </a:blip>
          <a:srcRect/>
          <a:stretch/>
        </p:blipFill>
        <p:spPr>
          <a:xfrm>
            <a:off x="6705600" y="4343400"/>
            <a:ext cx="1828800" cy="1873250"/>
          </a:xfrm>
          <a:prstGeom prst="rect">
            <a:avLst/>
          </a:prstGeom>
          <a:noFill/>
          <a:ln>
            <a:noFill/>
          </a:ln>
        </p:spPr>
      </p:pic>
      <p:sp>
        <p:nvSpPr>
          <p:cNvPr id="2081" name="Google Shape;2081;p217"/>
          <p:cNvSpPr txBox="1">
            <a:spLocks noGrp="1"/>
          </p:cNvSpPr>
          <p:nvPr>
            <p:ph type="title"/>
          </p:nvPr>
        </p:nvSpPr>
        <p:spPr>
          <a:xfrm>
            <a:off x="609600" y="439737"/>
            <a:ext cx="7918500" cy="7032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a:t>Lab </a:t>
            </a:r>
            <a:r>
              <a:rPr lang="en-US" sz="2600" b="1" i="0" u="none" strike="noStrike" cap="none">
                <a:solidFill>
                  <a:schemeClr val="dk1"/>
                </a:solidFill>
                <a:latin typeface="Arial"/>
                <a:ea typeface="Arial"/>
                <a:cs typeface="Arial"/>
                <a:sym typeface="Arial"/>
              </a:rPr>
              <a:t>7-1 Overview: Counting Part Numbers </a:t>
            </a:r>
            <a:br>
              <a:rPr lang="en-US" sz="2600" b="1" i="0" u="none" strike="noStrike" cap="none">
                <a:solidFill>
                  <a:schemeClr val="dk1"/>
                </a:solidFill>
                <a:latin typeface="Arial"/>
                <a:ea typeface="Arial"/>
                <a:cs typeface="Arial"/>
                <a:sym typeface="Arial"/>
              </a:rPr>
            </a:br>
            <a:r>
              <a:rPr lang="en-US" sz="2600" b="1" i="0" u="none" strike="noStrike" cap="none">
                <a:solidFill>
                  <a:schemeClr val="dk1"/>
                </a:solidFill>
                <a:latin typeface="Arial"/>
                <a:ea typeface="Arial"/>
                <a:cs typeface="Arial"/>
                <a:sym typeface="Arial"/>
              </a:rPr>
              <a:t>by Using a </a:t>
            </a:r>
            <a:r>
              <a:rPr lang="en-US" sz="2600" b="1" i="0" u="none" strike="noStrike" cap="none">
                <a:solidFill>
                  <a:schemeClr val="dk1"/>
                </a:solidFill>
                <a:latin typeface="Courier New"/>
                <a:ea typeface="Courier New"/>
                <a:cs typeface="Courier New"/>
                <a:sym typeface="Courier New"/>
              </a:rPr>
              <a:t>HashMap</a:t>
            </a:r>
            <a:endParaRPr/>
          </a:p>
        </p:txBody>
      </p:sp>
      <p:sp>
        <p:nvSpPr>
          <p:cNvPr id="2082" name="Google Shape;2082;p217"/>
          <p:cNvSpPr txBox="1">
            <a:spLocks noGrp="1"/>
          </p:cNvSpPr>
          <p:nvPr>
            <p:ph type="body" idx="1"/>
          </p:nvPr>
        </p:nvSpPr>
        <p:spPr>
          <a:xfrm>
            <a:off x="609600" y="1447800"/>
            <a:ext cx="7918500" cy="15828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200"/>
              <a:buFont typeface="Arial"/>
              <a:buNone/>
            </a:pPr>
            <a:r>
              <a:rPr lang="en-US" sz="2200" b="0" i="0" u="none">
                <a:solidFill>
                  <a:schemeClr val="dk1"/>
                </a:solidFill>
                <a:latin typeface="Arial"/>
                <a:ea typeface="Arial"/>
                <a:cs typeface="Arial"/>
                <a:sym typeface="Arial"/>
              </a:rPr>
              <a:t>This </a:t>
            </a:r>
            <a:r>
              <a:rPr lang="en-US"/>
              <a:t>Lab </a:t>
            </a:r>
            <a:r>
              <a:rPr lang="en-US" sz="2200" b="0" i="0" u="none">
                <a:solidFill>
                  <a:schemeClr val="dk1"/>
                </a:solidFill>
                <a:latin typeface="Arial"/>
                <a:ea typeface="Arial"/>
                <a:cs typeface="Arial"/>
                <a:sym typeface="Arial"/>
              </a:rPr>
              <a:t>covers the following topics:</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Creating a map to store a part number and count</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Creating a map to store a part number and description</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Processing the list of parts and producing a report</a:t>
            </a:r>
            <a:endParaRPr/>
          </a:p>
        </p:txBody>
      </p:sp>
      <p:sp>
        <p:nvSpPr>
          <p:cNvPr id="2083" name="Google Shape;2083;p217"/>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221</a:t>
            </a:fld>
            <a:endParaRPr/>
          </a:p>
        </p:txBody>
      </p:sp>
    </p:spTree>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Shape 2088"/>
        <p:cNvGrpSpPr/>
        <p:nvPr/>
      </p:nvGrpSpPr>
      <p:grpSpPr>
        <a:xfrm>
          <a:off x="0" y="0"/>
          <a:ext cx="0" cy="0"/>
          <a:chOff x="0" y="0"/>
          <a:chExt cx="0" cy="0"/>
        </a:xfrm>
      </p:grpSpPr>
      <p:sp>
        <p:nvSpPr>
          <p:cNvPr id="2089" name="Google Shape;2089;p218"/>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a:t>Lab </a:t>
            </a:r>
            <a:r>
              <a:rPr lang="en-US" sz="2600" b="1" i="0" u="none" strike="noStrike" cap="none">
                <a:solidFill>
                  <a:schemeClr val="dk1"/>
                </a:solidFill>
                <a:latin typeface="Arial"/>
                <a:ea typeface="Arial"/>
                <a:cs typeface="Arial"/>
                <a:sym typeface="Arial"/>
              </a:rPr>
              <a:t>7-2 Overview: Implementing Stack by </a:t>
            </a:r>
            <a:br>
              <a:rPr lang="en-US" sz="2600" b="1" i="0" u="none" strike="noStrike" cap="none">
                <a:solidFill>
                  <a:schemeClr val="dk1"/>
                </a:solidFill>
                <a:latin typeface="Arial"/>
                <a:ea typeface="Arial"/>
                <a:cs typeface="Arial"/>
                <a:sym typeface="Arial"/>
              </a:rPr>
            </a:br>
            <a:r>
              <a:rPr lang="en-US" sz="2600" b="1" i="0" u="none" strike="noStrike" cap="none">
                <a:solidFill>
                  <a:schemeClr val="dk1"/>
                </a:solidFill>
                <a:latin typeface="Arial"/>
                <a:ea typeface="Arial"/>
                <a:cs typeface="Arial"/>
                <a:sym typeface="Arial"/>
              </a:rPr>
              <a:t>Using a Deque Object</a:t>
            </a:r>
            <a:endParaRPr/>
          </a:p>
        </p:txBody>
      </p:sp>
      <p:sp>
        <p:nvSpPr>
          <p:cNvPr id="2090" name="Google Shape;2090;p218"/>
          <p:cNvSpPr txBox="1">
            <a:spLocks noGrp="1"/>
          </p:cNvSpPr>
          <p:nvPr>
            <p:ph type="body" idx="1"/>
          </p:nvPr>
        </p:nvSpPr>
        <p:spPr>
          <a:xfrm>
            <a:off x="609600" y="1447800"/>
            <a:ext cx="7918500" cy="7032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200"/>
              <a:buFont typeface="Arial"/>
              <a:buNone/>
            </a:pPr>
            <a:r>
              <a:rPr lang="en-US" sz="2200" b="0" i="0" u="none">
                <a:solidFill>
                  <a:schemeClr val="dk1"/>
                </a:solidFill>
                <a:latin typeface="Arial"/>
                <a:ea typeface="Arial"/>
                <a:cs typeface="Arial"/>
                <a:sym typeface="Arial"/>
              </a:rPr>
              <a:t>This </a:t>
            </a:r>
            <a:r>
              <a:rPr lang="en-US"/>
              <a:t>Lab </a:t>
            </a:r>
            <a:r>
              <a:rPr lang="en-US" sz="2200" b="0" i="0" u="none">
                <a:solidFill>
                  <a:schemeClr val="dk1"/>
                </a:solidFill>
                <a:latin typeface="Arial"/>
                <a:ea typeface="Arial"/>
                <a:cs typeface="Arial"/>
                <a:sym typeface="Arial"/>
              </a:rPr>
              <a:t>covers using the </a:t>
            </a:r>
            <a:r>
              <a:rPr lang="en-US" sz="2200" b="0" i="0" u="none">
                <a:solidFill>
                  <a:schemeClr val="dk1"/>
                </a:solidFill>
                <a:latin typeface="Courier New"/>
                <a:ea typeface="Courier New"/>
                <a:cs typeface="Courier New"/>
                <a:sym typeface="Courier New"/>
              </a:rPr>
              <a:t>Deque</a:t>
            </a:r>
            <a:r>
              <a:rPr lang="en-US" sz="2200" b="0" i="0" u="none">
                <a:solidFill>
                  <a:schemeClr val="dk1"/>
                </a:solidFill>
                <a:latin typeface="Arial"/>
                <a:ea typeface="Arial"/>
                <a:cs typeface="Arial"/>
                <a:sym typeface="Arial"/>
              </a:rPr>
              <a:t> object to implement a stack.</a:t>
            </a:r>
            <a:endParaRPr/>
          </a:p>
        </p:txBody>
      </p:sp>
      <p:pic>
        <p:nvPicPr>
          <p:cNvPr id="2091" name="Google Shape;2091;p218" descr="Duke-Practise-Overview.gif"/>
          <p:cNvPicPr preferRelativeResize="0"/>
          <p:nvPr/>
        </p:nvPicPr>
        <p:blipFill rotWithShape="1">
          <a:blip r:embed="rId3">
            <a:alphaModFix/>
          </a:blip>
          <a:srcRect/>
          <a:stretch/>
        </p:blipFill>
        <p:spPr>
          <a:xfrm>
            <a:off x="6705600" y="4343400"/>
            <a:ext cx="1828800" cy="1873250"/>
          </a:xfrm>
          <a:prstGeom prst="rect">
            <a:avLst/>
          </a:prstGeom>
          <a:noFill/>
          <a:ln>
            <a:noFill/>
          </a:ln>
        </p:spPr>
      </p:pic>
      <p:sp>
        <p:nvSpPr>
          <p:cNvPr id="2092" name="Google Shape;2092;p218"/>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222</a:t>
            </a:fld>
            <a:endParaRPr/>
          </a:p>
        </p:txBody>
      </p:sp>
    </p:spTree>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Shape 2097"/>
        <p:cNvGrpSpPr/>
        <p:nvPr/>
      </p:nvGrpSpPr>
      <p:grpSpPr>
        <a:xfrm>
          <a:off x="0" y="0"/>
          <a:ext cx="0" cy="0"/>
          <a:chOff x="0" y="0"/>
          <a:chExt cx="0" cy="0"/>
        </a:xfrm>
      </p:grpSpPr>
      <p:sp>
        <p:nvSpPr>
          <p:cNvPr id="2098" name="Google Shape;2098;p219"/>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Quiz</a:t>
            </a:r>
            <a:endParaRPr/>
          </a:p>
        </p:txBody>
      </p:sp>
      <p:sp>
        <p:nvSpPr>
          <p:cNvPr id="2099" name="Google Shape;2099;p219"/>
          <p:cNvSpPr txBox="1">
            <a:spLocks noGrp="1"/>
          </p:cNvSpPr>
          <p:nvPr>
            <p:ph type="body" idx="1"/>
          </p:nvPr>
        </p:nvSpPr>
        <p:spPr>
          <a:xfrm>
            <a:off x="609600" y="1447800"/>
            <a:ext cx="7918500" cy="7698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200"/>
              <a:buFont typeface="Arial"/>
              <a:buNone/>
            </a:pPr>
            <a:r>
              <a:rPr lang="en-US" sz="2200" b="0" i="0" u="none">
                <a:solidFill>
                  <a:schemeClr val="dk1"/>
                </a:solidFill>
                <a:latin typeface="Arial"/>
                <a:ea typeface="Arial"/>
                <a:cs typeface="Arial"/>
                <a:sym typeface="Arial"/>
              </a:rPr>
              <a:t>Which of the following is </a:t>
            </a:r>
            <a:r>
              <a:rPr lang="en-US" sz="2200" b="0" i="1" u="none">
                <a:solidFill>
                  <a:schemeClr val="dk1"/>
                </a:solidFill>
                <a:latin typeface="Arial"/>
                <a:ea typeface="Arial"/>
                <a:cs typeface="Arial"/>
                <a:sym typeface="Arial"/>
              </a:rPr>
              <a:t>not</a:t>
            </a:r>
            <a:r>
              <a:rPr lang="en-US" sz="2200" b="0" i="0" u="none">
                <a:solidFill>
                  <a:schemeClr val="dk1"/>
                </a:solidFill>
                <a:latin typeface="Arial"/>
                <a:ea typeface="Arial"/>
                <a:cs typeface="Arial"/>
                <a:sym typeface="Arial"/>
              </a:rPr>
              <a:t> a conventional abbreviation for use with generics?</a:t>
            </a:r>
            <a:endParaRPr/>
          </a:p>
          <a:p>
            <a:pPr marL="566737" marR="0" lvl="1" indent="-449262" algn="l" rtl="0">
              <a:lnSpc>
                <a:spcPct val="100000"/>
              </a:lnSpc>
              <a:spcBef>
                <a:spcPts val="440"/>
              </a:spcBef>
              <a:spcAft>
                <a:spcPts val="0"/>
              </a:spcAft>
              <a:buClr>
                <a:srgbClr val="FF0000"/>
              </a:buClr>
              <a:buSzPts val="2200"/>
              <a:buFont typeface="Arial"/>
              <a:buAutoNum type="alphaLcPeriod"/>
            </a:pPr>
            <a:r>
              <a:rPr lang="en-US" sz="2200" b="0" i="0" u="none" strike="noStrike" cap="none">
                <a:solidFill>
                  <a:schemeClr val="dk1"/>
                </a:solidFill>
                <a:latin typeface="Courier New"/>
                <a:ea typeface="Courier New"/>
                <a:cs typeface="Courier New"/>
                <a:sym typeface="Courier New"/>
              </a:rPr>
              <a:t>T</a:t>
            </a:r>
            <a:r>
              <a:rPr lang="en-US" sz="2200" b="0" i="0" u="none" strike="noStrike" cap="none">
                <a:solidFill>
                  <a:schemeClr val="dk1"/>
                </a:solidFill>
                <a:latin typeface="Arial"/>
                <a:ea typeface="Arial"/>
                <a:cs typeface="Arial"/>
                <a:sym typeface="Arial"/>
              </a:rPr>
              <a:t>: Table</a:t>
            </a:r>
            <a:endParaRPr/>
          </a:p>
          <a:p>
            <a:pPr marL="566737" marR="0" lvl="1" indent="-449262" algn="l" rtl="0">
              <a:lnSpc>
                <a:spcPct val="100000"/>
              </a:lnSpc>
              <a:spcBef>
                <a:spcPts val="440"/>
              </a:spcBef>
              <a:spcAft>
                <a:spcPts val="0"/>
              </a:spcAft>
              <a:buClr>
                <a:srgbClr val="FF0000"/>
              </a:buClr>
              <a:buSzPts val="2200"/>
              <a:buFont typeface="Arial"/>
              <a:buAutoNum type="alphaLcPeriod"/>
            </a:pPr>
            <a:r>
              <a:rPr lang="en-US" sz="2200" b="0" i="0" u="none" strike="noStrike" cap="none">
                <a:solidFill>
                  <a:schemeClr val="dk1"/>
                </a:solidFill>
                <a:latin typeface="Courier New"/>
                <a:ea typeface="Courier New"/>
                <a:cs typeface="Courier New"/>
                <a:sym typeface="Courier New"/>
              </a:rPr>
              <a:t>E</a:t>
            </a:r>
            <a:r>
              <a:rPr lang="en-US" sz="2200" b="0" i="0" u="none" strike="noStrike" cap="none">
                <a:solidFill>
                  <a:schemeClr val="dk1"/>
                </a:solidFill>
                <a:latin typeface="Arial"/>
                <a:ea typeface="Arial"/>
                <a:cs typeface="Arial"/>
                <a:sym typeface="Arial"/>
              </a:rPr>
              <a:t>: Element</a:t>
            </a:r>
            <a:endParaRPr/>
          </a:p>
          <a:p>
            <a:pPr marL="566737" marR="0" lvl="1" indent="-449262" algn="l" rtl="0">
              <a:lnSpc>
                <a:spcPct val="100000"/>
              </a:lnSpc>
              <a:spcBef>
                <a:spcPts val="440"/>
              </a:spcBef>
              <a:spcAft>
                <a:spcPts val="0"/>
              </a:spcAft>
              <a:buClr>
                <a:srgbClr val="FF0000"/>
              </a:buClr>
              <a:buSzPts val="2200"/>
              <a:buFont typeface="Arial"/>
              <a:buAutoNum type="alphaLcPeriod"/>
            </a:pPr>
            <a:r>
              <a:rPr lang="en-US" sz="2200" b="0" i="0" u="none" strike="noStrike" cap="none">
                <a:solidFill>
                  <a:schemeClr val="dk1"/>
                </a:solidFill>
                <a:latin typeface="Courier New"/>
                <a:ea typeface="Courier New"/>
                <a:cs typeface="Courier New"/>
                <a:sym typeface="Courier New"/>
              </a:rPr>
              <a:t>K</a:t>
            </a:r>
            <a:r>
              <a:rPr lang="en-US" sz="2200" b="0" i="0" u="none" strike="noStrike" cap="none">
                <a:solidFill>
                  <a:schemeClr val="dk1"/>
                </a:solidFill>
                <a:latin typeface="Arial"/>
                <a:ea typeface="Arial"/>
                <a:cs typeface="Arial"/>
                <a:sym typeface="Arial"/>
              </a:rPr>
              <a:t>: Key</a:t>
            </a:r>
            <a:endParaRPr/>
          </a:p>
          <a:p>
            <a:pPr marL="566737" marR="0" lvl="1" indent="-449262" algn="l" rtl="0">
              <a:lnSpc>
                <a:spcPct val="100000"/>
              </a:lnSpc>
              <a:spcBef>
                <a:spcPts val="440"/>
              </a:spcBef>
              <a:spcAft>
                <a:spcPts val="0"/>
              </a:spcAft>
              <a:buClr>
                <a:srgbClr val="FF0000"/>
              </a:buClr>
              <a:buSzPts val="2200"/>
              <a:buFont typeface="Arial"/>
              <a:buAutoNum type="alphaLcPeriod"/>
            </a:pPr>
            <a:r>
              <a:rPr lang="en-US" sz="2200" b="0" i="0" u="none" strike="noStrike" cap="none">
                <a:solidFill>
                  <a:schemeClr val="dk1"/>
                </a:solidFill>
                <a:latin typeface="Courier New"/>
                <a:ea typeface="Courier New"/>
                <a:cs typeface="Courier New"/>
                <a:sym typeface="Courier New"/>
              </a:rPr>
              <a:t>V</a:t>
            </a:r>
            <a:r>
              <a:rPr lang="en-US" sz="2200" b="0" i="0" u="none" strike="noStrike" cap="none">
                <a:solidFill>
                  <a:schemeClr val="dk1"/>
                </a:solidFill>
                <a:latin typeface="Arial"/>
                <a:ea typeface="Arial"/>
                <a:cs typeface="Arial"/>
                <a:sym typeface="Arial"/>
              </a:rPr>
              <a:t>: Value</a:t>
            </a:r>
            <a:endParaRPr/>
          </a:p>
        </p:txBody>
      </p:sp>
      <p:sp>
        <p:nvSpPr>
          <p:cNvPr id="2100" name="Google Shape;2100;p219"/>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223</a:t>
            </a:fld>
            <a:endParaRPr/>
          </a:p>
        </p:txBody>
      </p:sp>
    </p:spTree>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Shape 2105"/>
        <p:cNvGrpSpPr/>
        <p:nvPr/>
      </p:nvGrpSpPr>
      <p:grpSpPr>
        <a:xfrm>
          <a:off x="0" y="0"/>
          <a:ext cx="0" cy="0"/>
          <a:chOff x="0" y="0"/>
          <a:chExt cx="0" cy="0"/>
        </a:xfrm>
      </p:grpSpPr>
      <p:sp>
        <p:nvSpPr>
          <p:cNvPr id="2106" name="Google Shape;2106;p220"/>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Quiz</a:t>
            </a:r>
            <a:endParaRPr/>
          </a:p>
        </p:txBody>
      </p:sp>
      <p:sp>
        <p:nvSpPr>
          <p:cNvPr id="2107" name="Google Shape;2107;p220"/>
          <p:cNvSpPr txBox="1">
            <a:spLocks noGrp="1"/>
          </p:cNvSpPr>
          <p:nvPr>
            <p:ph type="body" idx="1"/>
          </p:nvPr>
        </p:nvSpPr>
        <p:spPr>
          <a:xfrm>
            <a:off x="609600" y="1447800"/>
            <a:ext cx="7918500" cy="7698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200"/>
              <a:buFont typeface="Arial"/>
              <a:buNone/>
            </a:pPr>
            <a:r>
              <a:rPr lang="en-US" sz="2200" b="0" i="0" u="none">
                <a:solidFill>
                  <a:schemeClr val="dk1"/>
                </a:solidFill>
                <a:latin typeface="Arial"/>
                <a:ea typeface="Arial"/>
                <a:cs typeface="Arial"/>
                <a:sym typeface="Arial"/>
              </a:rPr>
              <a:t>Which interface would you use to create multiple sort options for a collection?</a:t>
            </a:r>
            <a:endParaRPr/>
          </a:p>
          <a:p>
            <a:pPr marL="566737" marR="0" lvl="1" indent="-449262" algn="l" rtl="0">
              <a:lnSpc>
                <a:spcPct val="100000"/>
              </a:lnSpc>
              <a:spcBef>
                <a:spcPts val="440"/>
              </a:spcBef>
              <a:spcAft>
                <a:spcPts val="0"/>
              </a:spcAft>
              <a:buClr>
                <a:srgbClr val="FF0000"/>
              </a:buClr>
              <a:buSzPts val="2200"/>
              <a:buFont typeface="Arial"/>
              <a:buAutoNum type="alphaLcPeriod"/>
            </a:pPr>
            <a:r>
              <a:rPr lang="en-US" sz="2200" b="0" i="0" u="none" strike="noStrike" cap="none">
                <a:solidFill>
                  <a:schemeClr val="dk1"/>
                </a:solidFill>
                <a:latin typeface="Courier New"/>
                <a:ea typeface="Courier New"/>
                <a:cs typeface="Courier New"/>
                <a:sym typeface="Courier New"/>
              </a:rPr>
              <a:t>Comparable</a:t>
            </a:r>
            <a:endParaRPr/>
          </a:p>
          <a:p>
            <a:pPr marL="566737" marR="0" lvl="1" indent="-449262" algn="l" rtl="0">
              <a:lnSpc>
                <a:spcPct val="100000"/>
              </a:lnSpc>
              <a:spcBef>
                <a:spcPts val="440"/>
              </a:spcBef>
              <a:spcAft>
                <a:spcPts val="0"/>
              </a:spcAft>
              <a:buClr>
                <a:srgbClr val="FF0000"/>
              </a:buClr>
              <a:buSzPts val="2200"/>
              <a:buFont typeface="Arial"/>
              <a:buAutoNum type="alphaLcPeriod"/>
            </a:pPr>
            <a:r>
              <a:rPr lang="en-US" sz="2200" b="0" i="0" u="none" strike="noStrike" cap="none">
                <a:solidFill>
                  <a:schemeClr val="dk1"/>
                </a:solidFill>
                <a:latin typeface="Courier New"/>
                <a:ea typeface="Courier New"/>
                <a:cs typeface="Courier New"/>
                <a:sym typeface="Courier New"/>
              </a:rPr>
              <a:t>Comparison</a:t>
            </a:r>
            <a:endParaRPr/>
          </a:p>
          <a:p>
            <a:pPr marL="566737" marR="0" lvl="1" indent="-449262" algn="l" rtl="0">
              <a:lnSpc>
                <a:spcPct val="100000"/>
              </a:lnSpc>
              <a:spcBef>
                <a:spcPts val="440"/>
              </a:spcBef>
              <a:spcAft>
                <a:spcPts val="0"/>
              </a:spcAft>
              <a:buClr>
                <a:srgbClr val="FF0000"/>
              </a:buClr>
              <a:buSzPts val="2200"/>
              <a:buFont typeface="Arial"/>
              <a:buAutoNum type="alphaLcPeriod"/>
            </a:pPr>
            <a:r>
              <a:rPr lang="en-US" sz="2200" b="0" i="0" u="none" strike="noStrike" cap="none">
                <a:solidFill>
                  <a:schemeClr val="dk1"/>
                </a:solidFill>
                <a:latin typeface="Courier New"/>
                <a:ea typeface="Courier New"/>
                <a:cs typeface="Courier New"/>
                <a:sym typeface="Courier New"/>
              </a:rPr>
              <a:t>Comparator</a:t>
            </a:r>
            <a:endParaRPr/>
          </a:p>
          <a:p>
            <a:pPr marL="566737" marR="0" lvl="1" indent="-449262" algn="l" rtl="0">
              <a:lnSpc>
                <a:spcPct val="100000"/>
              </a:lnSpc>
              <a:spcBef>
                <a:spcPts val="440"/>
              </a:spcBef>
              <a:spcAft>
                <a:spcPts val="0"/>
              </a:spcAft>
              <a:buClr>
                <a:srgbClr val="FF0000"/>
              </a:buClr>
              <a:buSzPts val="2200"/>
              <a:buFont typeface="Arial"/>
              <a:buAutoNum type="alphaLcPeriod"/>
            </a:pPr>
            <a:r>
              <a:rPr lang="en-US" sz="2200" b="0" i="0" u="none" strike="noStrike" cap="none">
                <a:solidFill>
                  <a:schemeClr val="dk1"/>
                </a:solidFill>
                <a:latin typeface="Courier New"/>
                <a:ea typeface="Courier New"/>
                <a:cs typeface="Courier New"/>
                <a:sym typeface="Courier New"/>
              </a:rPr>
              <a:t>Comparinator</a:t>
            </a:r>
            <a:endParaRPr/>
          </a:p>
        </p:txBody>
      </p:sp>
      <p:sp>
        <p:nvSpPr>
          <p:cNvPr id="2108" name="Google Shape;2108;p220"/>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224</a:t>
            </a:fld>
            <a:endParaRPr/>
          </a:p>
        </p:txBody>
      </p:sp>
    </p:spTree>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Shape 2112"/>
        <p:cNvGrpSpPr/>
        <p:nvPr/>
      </p:nvGrpSpPr>
      <p:grpSpPr>
        <a:xfrm>
          <a:off x="0" y="0"/>
          <a:ext cx="0" cy="0"/>
          <a:chOff x="0" y="0"/>
          <a:chExt cx="0" cy="0"/>
        </a:xfrm>
      </p:grpSpPr>
      <p:sp>
        <p:nvSpPr>
          <p:cNvPr id="2113" name="Google Shape;2113;p221"/>
          <p:cNvSpPr txBox="1">
            <a:spLocks noGrp="1"/>
          </p:cNvSpPr>
          <p:nvPr>
            <p:ph type="ctrTitle"/>
          </p:nvPr>
        </p:nvSpPr>
        <p:spPr>
          <a:xfrm>
            <a:off x="311708" y="992767"/>
            <a:ext cx="8520600" cy="27369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Collections, Streams, and Filters</a:t>
            </a:r>
            <a:endParaRPr/>
          </a:p>
        </p:txBody>
      </p:sp>
      <p:sp>
        <p:nvSpPr>
          <p:cNvPr id="2114" name="Google Shape;2114;p221"/>
          <p:cNvSpPr txBox="1">
            <a:spLocks noGrp="1"/>
          </p:cNvSpPr>
          <p:nvPr>
            <p:ph type="subTitle" idx="1"/>
          </p:nvPr>
        </p:nvSpPr>
        <p:spPr>
          <a:xfrm>
            <a:off x="927100" y="4419600"/>
            <a:ext cx="7302600" cy="363600"/>
          </a:xfrm>
          <a:prstGeom prst="rect">
            <a:avLst/>
          </a:prstGeom>
          <a:noFill/>
          <a:ln>
            <a:noFill/>
          </a:ln>
        </p:spPr>
        <p:txBody>
          <a:bodyPr spcFirstLastPara="1" wrap="square" lIns="12700" tIns="12700" rIns="12700" bIns="12700" anchor="t" anchorCtr="0">
            <a:noAutofit/>
          </a:bodyPr>
          <a:lstStyle/>
          <a:p>
            <a:pPr marL="7937" marR="0" lvl="0" indent="7938" algn="ctr" rtl="0">
              <a:spcBef>
                <a:spcPts val="0"/>
              </a:spcBef>
              <a:spcAft>
                <a:spcPts val="0"/>
              </a:spcAft>
              <a:buNone/>
            </a:pPr>
            <a:endParaRPr sz="2200" b="0" i="0" u="none" strike="noStrike" cap="none">
              <a:solidFill>
                <a:schemeClr val="dk1"/>
              </a:solidFill>
              <a:latin typeface="Arial"/>
              <a:ea typeface="Arial"/>
              <a:cs typeface="Arial"/>
              <a:sym typeface="Arial"/>
            </a:endParaRPr>
          </a:p>
        </p:txBody>
      </p:sp>
    </p:spTree>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Shape 2119"/>
        <p:cNvGrpSpPr/>
        <p:nvPr/>
      </p:nvGrpSpPr>
      <p:grpSpPr>
        <a:xfrm>
          <a:off x="0" y="0"/>
          <a:ext cx="0" cy="0"/>
          <a:chOff x="0" y="0"/>
          <a:chExt cx="0" cy="0"/>
        </a:xfrm>
      </p:grpSpPr>
      <p:sp>
        <p:nvSpPr>
          <p:cNvPr id="2120" name="Google Shape;2120;p222"/>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Objectives</a:t>
            </a:r>
            <a:endParaRPr/>
          </a:p>
        </p:txBody>
      </p:sp>
      <p:sp>
        <p:nvSpPr>
          <p:cNvPr id="2121" name="Google Shape;2121;p222"/>
          <p:cNvSpPr txBox="1">
            <a:spLocks noGrp="1"/>
          </p:cNvSpPr>
          <p:nvPr>
            <p:ph type="body" idx="1"/>
          </p:nvPr>
        </p:nvSpPr>
        <p:spPr>
          <a:xfrm>
            <a:off x="609600" y="1447800"/>
            <a:ext cx="7918500" cy="32082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200"/>
              <a:buFont typeface="Arial"/>
              <a:buNone/>
            </a:pPr>
            <a:r>
              <a:rPr lang="en-US" sz="2200" b="0" i="0" u="none" strike="noStrike" cap="none">
                <a:solidFill>
                  <a:schemeClr val="dk1"/>
                </a:solidFill>
                <a:latin typeface="Arial"/>
                <a:ea typeface="Arial"/>
                <a:cs typeface="Arial"/>
                <a:sym typeface="Arial"/>
              </a:rPr>
              <a:t>After completing this lesson, you should be able to:</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Describe the Builder pattern</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Iterate through a collection by using lambda syntax</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Describe the Stream interface</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Filter a collection by using lambda expressions</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Call an existing method by using a method reference</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Chain multiple methods</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Define pipelines in terms of lambdas and collections</a:t>
            </a:r>
            <a:endParaRPr/>
          </a:p>
        </p:txBody>
      </p:sp>
      <p:pic>
        <p:nvPicPr>
          <p:cNvPr id="2122" name="Google Shape;2122;p222" descr="Duke-with-Dart.gif"/>
          <p:cNvPicPr preferRelativeResize="0"/>
          <p:nvPr/>
        </p:nvPicPr>
        <p:blipFill rotWithShape="1">
          <a:blip r:embed="rId3">
            <a:alphaModFix/>
          </a:blip>
          <a:srcRect/>
          <a:stretch/>
        </p:blipFill>
        <p:spPr>
          <a:xfrm>
            <a:off x="4876800" y="4724400"/>
            <a:ext cx="3829050" cy="1355725"/>
          </a:xfrm>
          <a:prstGeom prst="rect">
            <a:avLst/>
          </a:prstGeom>
          <a:noFill/>
          <a:ln>
            <a:noFill/>
          </a:ln>
        </p:spPr>
      </p:pic>
      <p:sp>
        <p:nvSpPr>
          <p:cNvPr id="2123" name="Google Shape;2123;p222"/>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226</a:t>
            </a:fld>
            <a:endParaRPr/>
          </a:p>
        </p:txBody>
      </p:sp>
    </p:spTree>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Shape 2128"/>
        <p:cNvGrpSpPr/>
        <p:nvPr/>
      </p:nvGrpSpPr>
      <p:grpSpPr>
        <a:xfrm>
          <a:off x="0" y="0"/>
          <a:ext cx="0" cy="0"/>
          <a:chOff x="0" y="0"/>
          <a:chExt cx="0" cy="0"/>
        </a:xfrm>
      </p:grpSpPr>
      <p:sp>
        <p:nvSpPr>
          <p:cNvPr id="2129" name="Google Shape;2129;p223"/>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Collections, Streams, and Filters</a:t>
            </a:r>
            <a:endParaRPr/>
          </a:p>
        </p:txBody>
      </p:sp>
      <p:sp>
        <p:nvSpPr>
          <p:cNvPr id="2130" name="Google Shape;2130;p223"/>
          <p:cNvSpPr txBox="1">
            <a:spLocks noGrp="1"/>
          </p:cNvSpPr>
          <p:nvPr>
            <p:ph type="body" idx="1"/>
          </p:nvPr>
        </p:nvSpPr>
        <p:spPr>
          <a:xfrm>
            <a:off x="609600" y="1447800"/>
            <a:ext cx="7918500" cy="769800"/>
          </a:xfrm>
          <a:prstGeom prst="rect">
            <a:avLst/>
          </a:prstGeom>
          <a:noFill/>
          <a:ln>
            <a:noFill/>
          </a:ln>
        </p:spPr>
        <p:txBody>
          <a:bodyPr spcFirstLastPara="1" wrap="square" lIns="12700" tIns="12700" rIns="12700" bIns="12700" anchor="t" anchorCtr="0">
            <a:noAutofit/>
          </a:bodyPr>
          <a:lstStyle/>
          <a:p>
            <a:pPr marL="574675" marR="0" lvl="1" indent="-460375" algn="l" rtl="0">
              <a:lnSpc>
                <a:spcPct val="100000"/>
              </a:lnSpc>
              <a:spcBef>
                <a:spcPts val="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Iterate through collections using forEach</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Streams and Filters</a:t>
            </a:r>
            <a:endParaRPr/>
          </a:p>
        </p:txBody>
      </p:sp>
      <p:pic>
        <p:nvPicPr>
          <p:cNvPr id="2131" name="Google Shape;2131;p223" descr="Duke - rafting.png"/>
          <p:cNvPicPr preferRelativeResize="0"/>
          <p:nvPr/>
        </p:nvPicPr>
        <p:blipFill rotWithShape="1">
          <a:blip r:embed="rId3">
            <a:alphaModFix/>
          </a:blip>
          <a:srcRect/>
          <a:stretch/>
        </p:blipFill>
        <p:spPr>
          <a:xfrm>
            <a:off x="5105400" y="3657600"/>
            <a:ext cx="3267076" cy="1904999"/>
          </a:xfrm>
          <a:prstGeom prst="rect">
            <a:avLst/>
          </a:prstGeom>
          <a:noFill/>
          <a:ln>
            <a:noFill/>
          </a:ln>
        </p:spPr>
      </p:pic>
      <p:pic>
        <p:nvPicPr>
          <p:cNvPr id="2132" name="Google Shape;2132;p223" descr="Duke -Lambda.png"/>
          <p:cNvPicPr preferRelativeResize="0"/>
          <p:nvPr/>
        </p:nvPicPr>
        <p:blipFill rotWithShape="1">
          <a:blip r:embed="rId4">
            <a:alphaModFix/>
          </a:blip>
          <a:srcRect/>
          <a:stretch/>
        </p:blipFill>
        <p:spPr>
          <a:xfrm>
            <a:off x="838200" y="3810000"/>
            <a:ext cx="2873375" cy="2179637"/>
          </a:xfrm>
          <a:prstGeom prst="rect">
            <a:avLst/>
          </a:prstGeom>
          <a:noFill/>
          <a:ln>
            <a:noFill/>
          </a:ln>
        </p:spPr>
      </p:pic>
      <p:sp>
        <p:nvSpPr>
          <p:cNvPr id="2133" name="Google Shape;2133;p223"/>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227</a:t>
            </a:fld>
            <a:endParaRPr/>
          </a:p>
        </p:txBody>
      </p:sp>
    </p:spTree>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Shape 2138"/>
        <p:cNvGrpSpPr/>
        <p:nvPr/>
      </p:nvGrpSpPr>
      <p:grpSpPr>
        <a:xfrm>
          <a:off x="0" y="0"/>
          <a:ext cx="0" cy="0"/>
          <a:chOff x="0" y="0"/>
          <a:chExt cx="0" cy="0"/>
        </a:xfrm>
      </p:grpSpPr>
      <p:sp>
        <p:nvSpPr>
          <p:cNvPr id="2139" name="Google Shape;2139;p224"/>
          <p:cNvSpPr txBox="1">
            <a:spLocks noGrp="1"/>
          </p:cNvSpPr>
          <p:nvPr>
            <p:ph type="title"/>
          </p:nvPr>
        </p:nvSpPr>
        <p:spPr>
          <a:xfrm>
            <a:off x="358140" y="29495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800" b="1" i="0" u="none" strike="noStrike" cap="none" dirty="0">
                <a:solidFill>
                  <a:schemeClr val="dk1"/>
                </a:solidFill>
                <a:sym typeface="Arial"/>
              </a:rPr>
              <a:t>The Person Class</a:t>
            </a:r>
            <a:endParaRPr sz="2800" dirty="0"/>
          </a:p>
        </p:txBody>
      </p:sp>
      <p:sp>
        <p:nvSpPr>
          <p:cNvPr id="2140" name="Google Shape;2140;p224"/>
          <p:cNvSpPr txBox="1">
            <a:spLocks noGrp="1"/>
          </p:cNvSpPr>
          <p:nvPr>
            <p:ph type="body" idx="1"/>
          </p:nvPr>
        </p:nvSpPr>
        <p:spPr>
          <a:xfrm>
            <a:off x="434340" y="1082040"/>
            <a:ext cx="7918500" cy="4537200"/>
          </a:xfrm>
          <a:prstGeom prst="rect">
            <a:avLst/>
          </a:prstGeom>
          <a:noFill/>
          <a:ln>
            <a:noFill/>
          </a:ln>
        </p:spPr>
        <p:txBody>
          <a:bodyPr spcFirstLastPara="1" wrap="square" lIns="12700" tIns="12700" rIns="12700" bIns="12700" anchor="t" anchorCtr="0">
            <a:noAutofit/>
          </a:bodyPr>
          <a:lstStyle/>
          <a:p>
            <a:pPr marL="574675" marR="0" lvl="1" indent="-460375" algn="l" rtl="0">
              <a:lnSpc>
                <a:spcPct val="100000"/>
              </a:lnSpc>
              <a:spcBef>
                <a:spcPts val="0"/>
              </a:spcBef>
              <a:spcAft>
                <a:spcPts val="0"/>
              </a:spcAft>
              <a:buClr>
                <a:srgbClr val="FF0000"/>
              </a:buClr>
              <a:buSzPts val="2200"/>
              <a:buFont typeface="Arial"/>
              <a:buChar char="•"/>
            </a:pPr>
            <a:r>
              <a:rPr lang="en-US" sz="1800" b="0" i="0" u="none" strike="noStrike" cap="none" dirty="0">
                <a:solidFill>
                  <a:schemeClr val="dk1"/>
                </a:solidFill>
                <a:sym typeface="Arial"/>
              </a:rPr>
              <a:t>Person class</a:t>
            </a:r>
            <a:endParaRPr sz="1800" dirty="0"/>
          </a:p>
          <a:p>
            <a:pPr marL="1020762" marR="0" lvl="2" indent="-331787" algn="l" rtl="0">
              <a:lnSpc>
                <a:spcPct val="100000"/>
              </a:lnSpc>
              <a:spcBef>
                <a:spcPts val="400"/>
              </a:spcBef>
              <a:spcAft>
                <a:spcPts val="0"/>
              </a:spcAft>
              <a:buClr>
                <a:srgbClr val="FF0000"/>
              </a:buClr>
              <a:buSzPts val="2000"/>
              <a:buFont typeface="Arial"/>
              <a:buChar char="–"/>
            </a:pPr>
            <a:r>
              <a:rPr lang="en-US" sz="1800" b="0" i="0" u="none" strike="noStrike" cap="none" dirty="0">
                <a:solidFill>
                  <a:schemeClr val="dk1"/>
                </a:solidFill>
                <a:sym typeface="Arial"/>
              </a:rPr>
              <a:t>Attributes like name, age, address, etc</a:t>
            </a:r>
            <a:r>
              <a:rPr lang="en-US" sz="1800" b="0" i="0" u="none" strike="noStrike" cap="none" dirty="0" smtClean="0">
                <a:solidFill>
                  <a:schemeClr val="dk1"/>
                </a:solidFill>
                <a:sym typeface="Arial"/>
              </a:rPr>
              <a:t>.</a:t>
            </a:r>
          </a:p>
          <a:p>
            <a:pPr marL="1020762" marR="0" lvl="2" indent="-331787" algn="l" rtl="0">
              <a:lnSpc>
                <a:spcPct val="100000"/>
              </a:lnSpc>
              <a:spcBef>
                <a:spcPts val="400"/>
              </a:spcBef>
              <a:spcAft>
                <a:spcPts val="0"/>
              </a:spcAft>
              <a:buClr>
                <a:srgbClr val="FF0000"/>
              </a:buClr>
              <a:buSzPts val="2000"/>
              <a:buFont typeface="Arial"/>
              <a:buChar char="–"/>
            </a:pPr>
            <a:endParaRPr sz="1800" dirty="0"/>
          </a:p>
          <a:p>
            <a:pPr marL="574675" marR="0" lvl="1" indent="-460375" algn="l" rtl="0">
              <a:lnSpc>
                <a:spcPct val="100000"/>
              </a:lnSpc>
              <a:spcBef>
                <a:spcPts val="440"/>
              </a:spcBef>
              <a:spcAft>
                <a:spcPts val="0"/>
              </a:spcAft>
              <a:buClr>
                <a:srgbClr val="FF0000"/>
              </a:buClr>
              <a:buSzPts val="2200"/>
              <a:buFont typeface="Arial"/>
              <a:buChar char="•"/>
            </a:pPr>
            <a:r>
              <a:rPr lang="en-US" sz="1800" b="0" i="0" u="none" strike="noStrike" cap="none" dirty="0">
                <a:solidFill>
                  <a:schemeClr val="dk1"/>
                </a:solidFill>
                <a:sym typeface="Arial"/>
              </a:rPr>
              <a:t>Class created by using the Builder pattern</a:t>
            </a:r>
            <a:endParaRPr sz="1800" dirty="0"/>
          </a:p>
          <a:p>
            <a:pPr marL="1020762" marR="0" lvl="2" indent="-331787" algn="l" rtl="0">
              <a:lnSpc>
                <a:spcPct val="100000"/>
              </a:lnSpc>
              <a:spcBef>
                <a:spcPts val="400"/>
              </a:spcBef>
              <a:spcAft>
                <a:spcPts val="0"/>
              </a:spcAft>
              <a:buClr>
                <a:srgbClr val="FF0000"/>
              </a:buClr>
              <a:buSzPts val="2000"/>
              <a:buFont typeface="Arial"/>
              <a:buChar char="–"/>
            </a:pPr>
            <a:r>
              <a:rPr lang="en-US" sz="1800" b="0" i="0" u="none" strike="noStrike" cap="none" dirty="0">
                <a:solidFill>
                  <a:schemeClr val="dk1"/>
                </a:solidFill>
                <a:sym typeface="Arial"/>
              </a:rPr>
              <a:t>Generates a collection persons for </a:t>
            </a:r>
            <a:r>
              <a:rPr lang="en-US" sz="1800" b="0" i="0" u="none" strike="noStrike" cap="none" dirty="0" smtClean="0">
                <a:solidFill>
                  <a:schemeClr val="dk1"/>
                </a:solidFill>
                <a:sym typeface="Arial"/>
              </a:rPr>
              <a:t>examples</a:t>
            </a:r>
          </a:p>
          <a:p>
            <a:pPr marL="1020762" marR="0" lvl="2" indent="-331787" algn="l" rtl="0">
              <a:lnSpc>
                <a:spcPct val="100000"/>
              </a:lnSpc>
              <a:spcBef>
                <a:spcPts val="400"/>
              </a:spcBef>
              <a:spcAft>
                <a:spcPts val="0"/>
              </a:spcAft>
              <a:buClr>
                <a:srgbClr val="FF0000"/>
              </a:buClr>
              <a:buSzPts val="2000"/>
              <a:buFont typeface="Arial"/>
              <a:buChar char="–"/>
            </a:pPr>
            <a:endParaRPr sz="1800" dirty="0"/>
          </a:p>
          <a:p>
            <a:pPr marL="574675" marR="0" lvl="1" indent="-460375" algn="l" rtl="0">
              <a:lnSpc>
                <a:spcPct val="100000"/>
              </a:lnSpc>
              <a:spcBef>
                <a:spcPts val="440"/>
              </a:spcBef>
              <a:spcAft>
                <a:spcPts val="0"/>
              </a:spcAft>
              <a:buClr>
                <a:srgbClr val="FF0000"/>
              </a:buClr>
              <a:buSzPts val="2200"/>
              <a:buFont typeface="Arial"/>
              <a:buChar char="•"/>
            </a:pPr>
            <a:r>
              <a:rPr lang="en-US" sz="1800" b="0" i="0" u="none" strike="noStrike" cap="none" dirty="0" err="1">
                <a:solidFill>
                  <a:schemeClr val="dk1"/>
                </a:solidFill>
                <a:sym typeface="Arial"/>
              </a:rPr>
              <a:t>RoboCall</a:t>
            </a:r>
            <a:r>
              <a:rPr lang="en-US" sz="1800" b="0" i="0" u="none" strike="noStrike" cap="none" dirty="0">
                <a:solidFill>
                  <a:schemeClr val="dk1"/>
                </a:solidFill>
                <a:sym typeface="Arial"/>
              </a:rPr>
              <a:t> Example</a:t>
            </a:r>
            <a:endParaRPr sz="1800" dirty="0"/>
          </a:p>
          <a:p>
            <a:pPr marL="1020762" marR="0" lvl="2" indent="-331787" algn="l" rtl="0">
              <a:lnSpc>
                <a:spcPct val="100000"/>
              </a:lnSpc>
              <a:spcBef>
                <a:spcPts val="400"/>
              </a:spcBef>
              <a:spcAft>
                <a:spcPts val="0"/>
              </a:spcAft>
              <a:buClr>
                <a:srgbClr val="FF0000"/>
              </a:buClr>
              <a:buSzPts val="2000"/>
              <a:buFont typeface="Arial"/>
              <a:buChar char="–"/>
            </a:pPr>
            <a:r>
              <a:rPr lang="en-US" sz="1800" b="0" i="0" u="none" strike="noStrike" cap="none" dirty="0">
                <a:solidFill>
                  <a:schemeClr val="dk1"/>
                </a:solidFill>
                <a:sym typeface="Arial"/>
              </a:rPr>
              <a:t>An app for contacting people via mail, phone, email</a:t>
            </a:r>
            <a:endParaRPr sz="1800" dirty="0"/>
          </a:p>
          <a:p>
            <a:pPr marL="1020762" marR="0" lvl="2" indent="-331787" algn="l" rtl="0">
              <a:lnSpc>
                <a:spcPct val="100000"/>
              </a:lnSpc>
              <a:spcBef>
                <a:spcPts val="400"/>
              </a:spcBef>
              <a:spcAft>
                <a:spcPts val="0"/>
              </a:spcAft>
              <a:buClr>
                <a:srgbClr val="FF0000"/>
              </a:buClr>
              <a:buSzPts val="2000"/>
              <a:buFont typeface="Arial"/>
              <a:buChar char="–"/>
            </a:pPr>
            <a:r>
              <a:rPr lang="en-US" sz="1800" b="0" i="0" u="none" strike="noStrike" cap="none" dirty="0">
                <a:solidFill>
                  <a:schemeClr val="dk1"/>
                </a:solidFill>
                <a:sym typeface="Arial"/>
              </a:rPr>
              <a:t>Given a list of people query for certain groups</a:t>
            </a:r>
            <a:endParaRPr sz="1800" dirty="0"/>
          </a:p>
          <a:p>
            <a:pPr marL="1020762" marR="0" lvl="2" indent="-331787" algn="l" rtl="0">
              <a:lnSpc>
                <a:spcPct val="100000"/>
              </a:lnSpc>
              <a:spcBef>
                <a:spcPts val="400"/>
              </a:spcBef>
              <a:spcAft>
                <a:spcPts val="0"/>
              </a:spcAft>
              <a:buClr>
                <a:srgbClr val="FF0000"/>
              </a:buClr>
              <a:buSzPts val="2000"/>
              <a:buFont typeface="Arial"/>
              <a:buChar char="–"/>
            </a:pPr>
            <a:r>
              <a:rPr lang="en-US" sz="1800" b="0" i="0" u="none" strike="noStrike" cap="none" dirty="0">
                <a:solidFill>
                  <a:schemeClr val="dk1"/>
                </a:solidFill>
                <a:sym typeface="Arial"/>
              </a:rPr>
              <a:t>Used for test and demo </a:t>
            </a:r>
            <a:endParaRPr lang="en-US" sz="1800" b="0" i="0" u="none" strike="noStrike" cap="none" dirty="0" smtClean="0">
              <a:solidFill>
                <a:schemeClr val="dk1"/>
              </a:solidFill>
              <a:sym typeface="Arial"/>
            </a:endParaRPr>
          </a:p>
          <a:p>
            <a:pPr marL="1020762" marR="0" lvl="2" indent="-331787" algn="l" rtl="0">
              <a:lnSpc>
                <a:spcPct val="100000"/>
              </a:lnSpc>
              <a:spcBef>
                <a:spcPts val="400"/>
              </a:spcBef>
              <a:spcAft>
                <a:spcPts val="0"/>
              </a:spcAft>
              <a:buClr>
                <a:srgbClr val="FF0000"/>
              </a:buClr>
              <a:buSzPts val="2000"/>
              <a:buFont typeface="Arial"/>
              <a:buChar char="–"/>
            </a:pPr>
            <a:endParaRPr sz="1800" dirty="0"/>
          </a:p>
          <a:p>
            <a:pPr marL="574675" marR="0" lvl="1" indent="-460375" algn="l" rtl="0">
              <a:lnSpc>
                <a:spcPct val="100000"/>
              </a:lnSpc>
              <a:spcBef>
                <a:spcPts val="440"/>
              </a:spcBef>
              <a:spcAft>
                <a:spcPts val="0"/>
              </a:spcAft>
              <a:buClr>
                <a:srgbClr val="FF0000"/>
              </a:buClr>
              <a:buSzPts val="2200"/>
              <a:buFont typeface="Arial"/>
              <a:buChar char="•"/>
            </a:pPr>
            <a:r>
              <a:rPr lang="en-US" sz="1800" b="0" i="0" u="none" strike="noStrike" cap="none" dirty="0">
                <a:solidFill>
                  <a:schemeClr val="dk1"/>
                </a:solidFill>
                <a:sym typeface="Arial"/>
              </a:rPr>
              <a:t>Groups queried for</a:t>
            </a:r>
            <a:endParaRPr sz="1800" dirty="0"/>
          </a:p>
          <a:p>
            <a:pPr marL="1020762" marR="0" lvl="2" indent="-331787" algn="l" rtl="0">
              <a:lnSpc>
                <a:spcPct val="100000"/>
              </a:lnSpc>
              <a:spcBef>
                <a:spcPts val="400"/>
              </a:spcBef>
              <a:spcAft>
                <a:spcPts val="0"/>
              </a:spcAft>
              <a:buClr>
                <a:srgbClr val="FF0000"/>
              </a:buClr>
              <a:buSzPts val="2000"/>
              <a:buFont typeface="Arial"/>
              <a:buChar char="–"/>
            </a:pPr>
            <a:r>
              <a:rPr lang="en-US" sz="1800" b="0" i="0" u="none" strike="noStrike" cap="none" dirty="0">
                <a:solidFill>
                  <a:schemeClr val="dk1"/>
                </a:solidFill>
                <a:sym typeface="Arial"/>
              </a:rPr>
              <a:t>Drivers: Persons over the age of 16</a:t>
            </a:r>
            <a:endParaRPr sz="1800" dirty="0"/>
          </a:p>
          <a:p>
            <a:pPr marL="1020762" marR="0" lvl="2" indent="-331787" algn="l" rtl="0">
              <a:lnSpc>
                <a:spcPct val="100000"/>
              </a:lnSpc>
              <a:spcBef>
                <a:spcPts val="400"/>
              </a:spcBef>
              <a:spcAft>
                <a:spcPts val="0"/>
              </a:spcAft>
              <a:buClr>
                <a:srgbClr val="FF0000"/>
              </a:buClr>
              <a:buSzPts val="2000"/>
              <a:buFont typeface="Arial"/>
              <a:buChar char="–"/>
            </a:pPr>
            <a:r>
              <a:rPr lang="en-US" sz="1800" b="0" i="0" u="none" strike="noStrike" cap="none" dirty="0">
                <a:solidFill>
                  <a:schemeClr val="dk1"/>
                </a:solidFill>
                <a:sym typeface="Arial"/>
              </a:rPr>
              <a:t>Draftees: Male persons between 18 and 25 years old</a:t>
            </a:r>
            <a:endParaRPr sz="1800" dirty="0"/>
          </a:p>
          <a:p>
            <a:pPr marL="1020762" marR="0" lvl="2" indent="-331787" algn="l" rtl="0">
              <a:lnSpc>
                <a:spcPct val="100000"/>
              </a:lnSpc>
              <a:spcBef>
                <a:spcPts val="400"/>
              </a:spcBef>
              <a:spcAft>
                <a:spcPts val="0"/>
              </a:spcAft>
              <a:buClr>
                <a:srgbClr val="FF0000"/>
              </a:buClr>
              <a:buSzPts val="2000"/>
              <a:buFont typeface="Arial"/>
              <a:buChar char="–"/>
            </a:pPr>
            <a:r>
              <a:rPr lang="en-US" sz="1800" b="0" i="0" u="none" strike="noStrike" cap="none" dirty="0">
                <a:solidFill>
                  <a:schemeClr val="dk1"/>
                </a:solidFill>
                <a:sym typeface="Arial"/>
              </a:rPr>
              <a:t>Pilots: Persons between 23 and 65 years old</a:t>
            </a:r>
            <a:endParaRPr sz="1800" dirty="0"/>
          </a:p>
        </p:txBody>
      </p:sp>
      <p:sp>
        <p:nvSpPr>
          <p:cNvPr id="2141" name="Google Shape;2141;p224"/>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228</a:t>
            </a:fld>
            <a:endParaRPr/>
          </a:p>
        </p:txBody>
      </p:sp>
    </p:spTree>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Shape 2146"/>
        <p:cNvGrpSpPr/>
        <p:nvPr/>
      </p:nvGrpSpPr>
      <p:grpSpPr>
        <a:xfrm>
          <a:off x="0" y="0"/>
          <a:ext cx="0" cy="0"/>
          <a:chOff x="0" y="0"/>
          <a:chExt cx="0" cy="0"/>
        </a:xfrm>
      </p:grpSpPr>
      <p:sp>
        <p:nvSpPr>
          <p:cNvPr id="2147" name="Google Shape;2147;p225"/>
          <p:cNvSpPr txBox="1"/>
          <p:nvPr/>
        </p:nvSpPr>
        <p:spPr>
          <a:xfrm>
            <a:off x="614362" y="1828800"/>
            <a:ext cx="7920000" cy="3733800"/>
          </a:xfrm>
          <a:prstGeom prst="rect">
            <a:avLst/>
          </a:prstGeom>
          <a:solidFill>
            <a:srgbClr val="DDDDDD"/>
          </a:solid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2148" name="Google Shape;2148;p225"/>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Person Properties</a:t>
            </a:r>
            <a:endParaRPr/>
          </a:p>
        </p:txBody>
      </p:sp>
      <p:sp>
        <p:nvSpPr>
          <p:cNvPr id="2149" name="Google Shape;2149;p225"/>
          <p:cNvSpPr txBox="1">
            <a:spLocks noGrp="1"/>
          </p:cNvSpPr>
          <p:nvPr>
            <p:ph type="body" idx="1"/>
          </p:nvPr>
        </p:nvSpPr>
        <p:spPr>
          <a:xfrm>
            <a:off x="609600" y="1447800"/>
            <a:ext cx="7918500" cy="4057800"/>
          </a:xfrm>
          <a:prstGeom prst="rect">
            <a:avLst/>
          </a:prstGeom>
          <a:noFill/>
          <a:ln>
            <a:noFill/>
          </a:ln>
        </p:spPr>
        <p:txBody>
          <a:bodyPr spcFirstLastPara="1" wrap="square" lIns="12700" tIns="12700" rIns="12700" bIns="12700" anchor="t" anchorCtr="0">
            <a:noAutofit/>
          </a:bodyPr>
          <a:lstStyle/>
          <a:p>
            <a:pPr marL="574675" marR="0" lvl="1" indent="-460375" algn="l" rtl="0">
              <a:lnSpc>
                <a:spcPct val="100000"/>
              </a:lnSpc>
              <a:spcBef>
                <a:spcPts val="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A Person has the following properties:</a:t>
            </a:r>
            <a:endParaRPr sz="2200" b="0" i="0" u="none" strike="noStrike" cap="none">
              <a:solidFill>
                <a:schemeClr val="dk1"/>
              </a:solidFill>
              <a:latin typeface="Courier New"/>
              <a:ea typeface="Courier New"/>
              <a:cs typeface="Courier New"/>
              <a:sym typeface="Courier New"/>
            </a:endParaRPr>
          </a:p>
          <a:p>
            <a:pPr marL="7937" marR="0" lvl="0" indent="7937" algn="l" rtl="0">
              <a:lnSpc>
                <a:spcPct val="100000"/>
              </a:lnSpc>
              <a:spcBef>
                <a:spcPts val="400"/>
              </a:spcBef>
              <a:spcAft>
                <a:spcPts val="0"/>
              </a:spcAft>
              <a:buClr>
                <a:srgbClr val="000000"/>
              </a:buClr>
              <a:buSzPts val="2000"/>
              <a:buFont typeface="Arial"/>
              <a:buNone/>
            </a:pPr>
            <a:r>
              <a:rPr lang="en-US" sz="2000" b="0" i="0" u="none" strike="noStrike" cap="none">
                <a:solidFill>
                  <a:schemeClr val="dk1"/>
                </a:solidFill>
                <a:latin typeface="Arial"/>
                <a:ea typeface="Arial"/>
                <a:cs typeface="Arial"/>
                <a:sym typeface="Arial"/>
              </a:rPr>
              <a:t> </a:t>
            </a:r>
            <a:r>
              <a:rPr lang="en-US" sz="1800" b="0" i="0" u="none" strike="noStrike" cap="none">
                <a:solidFill>
                  <a:schemeClr val="dk1"/>
                </a:solidFill>
                <a:latin typeface="Courier New"/>
                <a:ea typeface="Courier New"/>
                <a:cs typeface="Courier New"/>
                <a:sym typeface="Courier New"/>
              </a:rPr>
              <a:t>9 public class Person {</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strike="noStrike" cap="none">
                <a:solidFill>
                  <a:schemeClr val="dk1"/>
                </a:solidFill>
                <a:latin typeface="Courier New"/>
                <a:ea typeface="Courier New"/>
                <a:cs typeface="Courier New"/>
                <a:sym typeface="Courier New"/>
              </a:rPr>
              <a:t>10   private String givenName;</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strike="noStrike" cap="none">
                <a:solidFill>
                  <a:schemeClr val="dk1"/>
                </a:solidFill>
                <a:latin typeface="Courier New"/>
                <a:ea typeface="Courier New"/>
                <a:cs typeface="Courier New"/>
                <a:sym typeface="Courier New"/>
              </a:rPr>
              <a:t>11   private String surName;</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strike="noStrike" cap="none">
                <a:solidFill>
                  <a:schemeClr val="dk1"/>
                </a:solidFill>
                <a:latin typeface="Courier New"/>
                <a:ea typeface="Courier New"/>
                <a:cs typeface="Courier New"/>
                <a:sym typeface="Courier New"/>
              </a:rPr>
              <a:t>12   private int age;</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strike="noStrike" cap="none">
                <a:solidFill>
                  <a:schemeClr val="dk1"/>
                </a:solidFill>
                <a:latin typeface="Courier New"/>
                <a:ea typeface="Courier New"/>
                <a:cs typeface="Courier New"/>
                <a:sym typeface="Courier New"/>
              </a:rPr>
              <a:t>13   private Gender gender;</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strike="noStrike" cap="none">
                <a:solidFill>
                  <a:schemeClr val="dk1"/>
                </a:solidFill>
                <a:latin typeface="Courier New"/>
                <a:ea typeface="Courier New"/>
                <a:cs typeface="Courier New"/>
                <a:sym typeface="Courier New"/>
              </a:rPr>
              <a:t>14   private String eMail;</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strike="noStrike" cap="none">
                <a:solidFill>
                  <a:schemeClr val="dk1"/>
                </a:solidFill>
                <a:latin typeface="Courier New"/>
                <a:ea typeface="Courier New"/>
                <a:cs typeface="Courier New"/>
                <a:sym typeface="Courier New"/>
              </a:rPr>
              <a:t>15   private String phone;</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strike="noStrike" cap="none">
                <a:solidFill>
                  <a:schemeClr val="dk1"/>
                </a:solidFill>
                <a:latin typeface="Courier New"/>
                <a:ea typeface="Courier New"/>
                <a:cs typeface="Courier New"/>
                <a:sym typeface="Courier New"/>
              </a:rPr>
              <a:t>16   private String address;</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strike="noStrike" cap="none">
                <a:solidFill>
                  <a:schemeClr val="dk1"/>
                </a:solidFill>
                <a:latin typeface="Courier New"/>
                <a:ea typeface="Courier New"/>
                <a:cs typeface="Courier New"/>
                <a:sym typeface="Courier New"/>
              </a:rPr>
              <a:t>17   private String city;</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strike="noStrike" cap="none">
                <a:solidFill>
                  <a:schemeClr val="dk1"/>
                </a:solidFill>
                <a:latin typeface="Courier New"/>
                <a:ea typeface="Courier New"/>
                <a:cs typeface="Courier New"/>
                <a:sym typeface="Courier New"/>
              </a:rPr>
              <a:t>18   private String state;</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strike="noStrike" cap="none">
                <a:solidFill>
                  <a:schemeClr val="dk1"/>
                </a:solidFill>
                <a:latin typeface="Courier New"/>
                <a:ea typeface="Courier New"/>
                <a:cs typeface="Courier New"/>
                <a:sym typeface="Courier New"/>
              </a:rPr>
              <a:t>19   private String code;</a:t>
            </a:r>
            <a:endParaRPr/>
          </a:p>
        </p:txBody>
      </p:sp>
      <p:sp>
        <p:nvSpPr>
          <p:cNvPr id="2150" name="Google Shape;2150;p225"/>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229</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19"/>
          <p:cNvSpPr txBox="1"/>
          <p:nvPr/>
        </p:nvSpPr>
        <p:spPr>
          <a:xfrm>
            <a:off x="609600" y="1295400"/>
            <a:ext cx="7924800" cy="3810000"/>
          </a:xfrm>
          <a:prstGeom prst="rect">
            <a:avLst/>
          </a:prstGeom>
          <a:solidFill>
            <a:srgbClr val="DDDDDD"/>
          </a:solid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95" name="Google Shape;95;p19"/>
          <p:cNvSpPr txBox="1">
            <a:spLocks noGrp="1"/>
          </p:cNvSpPr>
          <p:nvPr>
            <p:ph type="title"/>
          </p:nvPr>
        </p:nvSpPr>
        <p:spPr>
          <a:xfrm>
            <a:off x="609600" y="439737"/>
            <a:ext cx="791845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Java Class Structure</a:t>
            </a:r>
            <a:endParaRPr/>
          </a:p>
        </p:txBody>
      </p:sp>
      <p:sp>
        <p:nvSpPr>
          <p:cNvPr id="96" name="Google Shape;96;p19"/>
          <p:cNvSpPr txBox="1">
            <a:spLocks noGrp="1"/>
          </p:cNvSpPr>
          <p:nvPr>
            <p:ph type="body" idx="1"/>
          </p:nvPr>
        </p:nvSpPr>
        <p:spPr>
          <a:xfrm>
            <a:off x="609600" y="1447800"/>
            <a:ext cx="7918450" cy="1751012"/>
          </a:xfrm>
          <a:prstGeom prst="rect">
            <a:avLst/>
          </a:prstGeom>
          <a:noFill/>
          <a:ln>
            <a:noFill/>
          </a:ln>
        </p:spPr>
        <p:txBody>
          <a:bodyPr spcFirstLastPara="1" wrap="square" lIns="12700" tIns="12700" rIns="12700" bIns="12700" anchor="t" anchorCtr="0">
            <a:noAutofit/>
          </a:bodyPr>
          <a:lstStyle/>
          <a:p>
            <a:pPr marL="7936" marR="0" lvl="0" indent="7938" algn="l" rtl="0">
              <a:lnSpc>
                <a:spcPct val="100000"/>
              </a:lnSpc>
              <a:spcBef>
                <a:spcPts val="0"/>
              </a:spcBef>
              <a:spcAft>
                <a:spcPts val="0"/>
              </a:spcAft>
              <a:buClr>
                <a:srgbClr val="000000"/>
              </a:buClr>
              <a:buSzPts val="1800"/>
              <a:buFont typeface="Arial"/>
              <a:buNone/>
            </a:pPr>
            <a:r>
              <a:rPr lang="en-US" sz="1800" b="1" i="0" u="none" strike="noStrike" cap="none">
                <a:solidFill>
                  <a:schemeClr val="dk1"/>
                </a:solidFill>
                <a:latin typeface="Courier New"/>
                <a:ea typeface="Courier New"/>
                <a:cs typeface="Courier New"/>
                <a:sym typeface="Courier New"/>
              </a:rPr>
              <a:t> package</a:t>
            </a:r>
            <a:r>
              <a:rPr lang="en-US" sz="1800" b="0" i="0" u="none" strike="noStrike" cap="none">
                <a:solidFill>
                  <a:schemeClr val="dk1"/>
                </a:solidFill>
                <a:latin typeface="Courier New"/>
                <a:ea typeface="Courier New"/>
                <a:cs typeface="Courier New"/>
                <a:sym typeface="Courier New"/>
              </a:rPr>
              <a:t> &lt;package_name&gt;;</a:t>
            </a:r>
            <a:endParaRPr/>
          </a:p>
          <a:p>
            <a:pPr marL="7936" marR="0" lvl="0" indent="7938" algn="l" rtl="0">
              <a:lnSpc>
                <a:spcPct val="100000"/>
              </a:lnSpc>
              <a:spcBef>
                <a:spcPts val="360"/>
              </a:spcBef>
              <a:spcAft>
                <a:spcPts val="0"/>
              </a:spcAft>
              <a:buClr>
                <a:srgbClr val="000000"/>
              </a:buClr>
              <a:buSzPts val="1800"/>
              <a:buFont typeface="Arial"/>
              <a:buNone/>
            </a:pPr>
            <a:endParaRPr sz="1800" b="0" i="0" u="none" strike="noStrike" cap="none">
              <a:solidFill>
                <a:schemeClr val="dk1"/>
              </a:solidFill>
              <a:latin typeface="Courier New"/>
              <a:ea typeface="Courier New"/>
              <a:cs typeface="Courier New"/>
              <a:sym typeface="Courier New"/>
            </a:endParaRPr>
          </a:p>
          <a:p>
            <a:pPr marL="7936" marR="0" lvl="0" indent="7938" algn="l" rtl="0">
              <a:lnSpc>
                <a:spcPct val="100000"/>
              </a:lnSpc>
              <a:spcBef>
                <a:spcPts val="360"/>
              </a:spcBef>
              <a:spcAft>
                <a:spcPts val="0"/>
              </a:spcAft>
              <a:buClr>
                <a:srgbClr val="000000"/>
              </a:buClr>
              <a:buSzPts val="1800"/>
              <a:buFont typeface="Arial"/>
              <a:buNone/>
            </a:pPr>
            <a:r>
              <a:rPr lang="en-US" sz="1800" b="0" i="0" u="none" strike="noStrike" cap="none">
                <a:solidFill>
                  <a:schemeClr val="dk1"/>
                </a:solidFill>
                <a:latin typeface="Courier New"/>
                <a:ea typeface="Courier New"/>
                <a:cs typeface="Courier New"/>
                <a:sym typeface="Courier New"/>
              </a:rPr>
              <a:t> </a:t>
            </a:r>
            <a:r>
              <a:rPr lang="en-US" sz="1800" b="1" i="0" u="none" strike="noStrike" cap="none">
                <a:solidFill>
                  <a:schemeClr val="dk1"/>
                </a:solidFill>
                <a:latin typeface="Courier New"/>
                <a:ea typeface="Courier New"/>
                <a:cs typeface="Courier New"/>
                <a:sym typeface="Courier New"/>
              </a:rPr>
              <a:t>import</a:t>
            </a:r>
            <a:r>
              <a:rPr lang="en-US" sz="1800" b="0" i="0" u="none" strike="noStrike" cap="none">
                <a:solidFill>
                  <a:schemeClr val="dk1"/>
                </a:solidFill>
                <a:latin typeface="Courier New"/>
                <a:ea typeface="Courier New"/>
                <a:cs typeface="Courier New"/>
                <a:sym typeface="Courier New"/>
              </a:rPr>
              <a:t> &lt;other_packages&gt;;</a:t>
            </a:r>
            <a:endParaRPr/>
          </a:p>
          <a:p>
            <a:pPr marL="7936" marR="0" lvl="0" indent="7938" algn="l" rtl="0">
              <a:lnSpc>
                <a:spcPct val="100000"/>
              </a:lnSpc>
              <a:spcBef>
                <a:spcPts val="360"/>
              </a:spcBef>
              <a:spcAft>
                <a:spcPts val="0"/>
              </a:spcAft>
              <a:buClr>
                <a:srgbClr val="000000"/>
              </a:buClr>
              <a:buSzPts val="1800"/>
              <a:buFont typeface="Arial"/>
              <a:buNone/>
            </a:pPr>
            <a:endParaRPr sz="1800" b="0" i="0" u="none" strike="noStrike" cap="none">
              <a:solidFill>
                <a:schemeClr val="dk1"/>
              </a:solidFill>
              <a:latin typeface="Courier New"/>
              <a:ea typeface="Courier New"/>
              <a:cs typeface="Courier New"/>
              <a:sym typeface="Courier New"/>
            </a:endParaRPr>
          </a:p>
          <a:p>
            <a:pPr marL="7936" marR="0" lvl="0" indent="7938" algn="l" rtl="0">
              <a:lnSpc>
                <a:spcPct val="100000"/>
              </a:lnSpc>
              <a:spcBef>
                <a:spcPts val="360"/>
              </a:spcBef>
              <a:spcAft>
                <a:spcPts val="0"/>
              </a:spcAft>
              <a:buClr>
                <a:srgbClr val="000000"/>
              </a:buClr>
              <a:buSzPts val="1800"/>
              <a:buFont typeface="Arial"/>
              <a:buNone/>
            </a:pPr>
            <a:r>
              <a:rPr lang="en-US" sz="1800" b="0" i="0" u="none" strike="noStrike" cap="none">
                <a:solidFill>
                  <a:schemeClr val="dk1"/>
                </a:solidFill>
                <a:latin typeface="Courier New"/>
                <a:ea typeface="Courier New"/>
                <a:cs typeface="Courier New"/>
                <a:sym typeface="Courier New"/>
              </a:rPr>
              <a:t> </a:t>
            </a:r>
            <a:r>
              <a:rPr lang="en-US" sz="1800" b="1" i="0" u="none" strike="noStrike" cap="none">
                <a:solidFill>
                  <a:schemeClr val="dk1"/>
                </a:solidFill>
                <a:latin typeface="Courier New"/>
                <a:ea typeface="Courier New"/>
                <a:cs typeface="Courier New"/>
                <a:sym typeface="Courier New"/>
              </a:rPr>
              <a:t>public</a:t>
            </a:r>
            <a:r>
              <a:rPr lang="en-US" sz="1800" b="0" i="0" u="none" strike="noStrike" cap="none">
                <a:solidFill>
                  <a:schemeClr val="dk1"/>
                </a:solidFill>
                <a:latin typeface="Courier New"/>
                <a:ea typeface="Courier New"/>
                <a:cs typeface="Courier New"/>
                <a:sym typeface="Courier New"/>
              </a:rPr>
              <a:t> </a:t>
            </a:r>
            <a:r>
              <a:rPr lang="en-US" sz="1800" b="1" i="0" u="none" strike="noStrike" cap="none">
                <a:solidFill>
                  <a:schemeClr val="dk1"/>
                </a:solidFill>
                <a:latin typeface="Courier New"/>
                <a:ea typeface="Courier New"/>
                <a:cs typeface="Courier New"/>
                <a:sym typeface="Courier New"/>
              </a:rPr>
              <a:t>class</a:t>
            </a:r>
            <a:r>
              <a:rPr lang="en-US" sz="1800" b="0" i="0" u="none" strike="noStrike" cap="none">
                <a:solidFill>
                  <a:schemeClr val="dk1"/>
                </a:solidFill>
                <a:latin typeface="Courier New"/>
                <a:ea typeface="Courier New"/>
                <a:cs typeface="Courier New"/>
                <a:sym typeface="Courier New"/>
              </a:rPr>
              <a:t> ClassName {</a:t>
            </a:r>
            <a:endParaRPr/>
          </a:p>
          <a:p>
            <a:pPr marL="7936" marR="0" lvl="0" indent="7938" algn="l" rtl="0">
              <a:lnSpc>
                <a:spcPct val="100000"/>
              </a:lnSpc>
              <a:spcBef>
                <a:spcPts val="360"/>
              </a:spcBef>
              <a:spcAft>
                <a:spcPts val="0"/>
              </a:spcAft>
              <a:buClr>
                <a:srgbClr val="000000"/>
              </a:buClr>
              <a:buSzPts val="1800"/>
              <a:buFont typeface="Arial"/>
              <a:buNone/>
            </a:pPr>
            <a:r>
              <a:rPr lang="en-US" sz="1800" b="0" i="0" u="none" strike="noStrike" cap="none">
                <a:solidFill>
                  <a:schemeClr val="dk1"/>
                </a:solidFill>
                <a:latin typeface="Courier New"/>
                <a:ea typeface="Courier New"/>
                <a:cs typeface="Courier New"/>
                <a:sym typeface="Courier New"/>
              </a:rPr>
              <a:t>    &lt;variables(also known as fields)&gt;;</a:t>
            </a:r>
            <a:endParaRPr/>
          </a:p>
          <a:p>
            <a:pPr marL="7936" marR="0" lvl="0" indent="7938" algn="l" rtl="0">
              <a:lnSpc>
                <a:spcPct val="100000"/>
              </a:lnSpc>
              <a:spcBef>
                <a:spcPts val="360"/>
              </a:spcBef>
              <a:spcAft>
                <a:spcPts val="0"/>
              </a:spcAft>
              <a:buClr>
                <a:srgbClr val="000000"/>
              </a:buClr>
              <a:buSzPts val="1800"/>
              <a:buFont typeface="Arial"/>
              <a:buNone/>
            </a:pPr>
            <a:endParaRPr sz="1800" b="0" i="0" u="none" strike="noStrike" cap="none">
              <a:solidFill>
                <a:schemeClr val="dk1"/>
              </a:solidFill>
              <a:latin typeface="Courier New"/>
              <a:ea typeface="Courier New"/>
              <a:cs typeface="Courier New"/>
              <a:sym typeface="Courier New"/>
            </a:endParaRPr>
          </a:p>
          <a:p>
            <a:pPr marL="7936" marR="0" lvl="0" indent="7938" algn="l" rtl="0">
              <a:lnSpc>
                <a:spcPct val="100000"/>
              </a:lnSpc>
              <a:spcBef>
                <a:spcPts val="360"/>
              </a:spcBef>
              <a:spcAft>
                <a:spcPts val="0"/>
              </a:spcAft>
              <a:buClr>
                <a:srgbClr val="000000"/>
              </a:buClr>
              <a:buSzPts val="1800"/>
              <a:buFont typeface="Arial"/>
              <a:buNone/>
            </a:pPr>
            <a:r>
              <a:rPr lang="en-US" sz="1800" b="0" i="0" u="none" strike="noStrike" cap="none">
                <a:solidFill>
                  <a:schemeClr val="dk1"/>
                </a:solidFill>
                <a:latin typeface="Courier New"/>
                <a:ea typeface="Courier New"/>
                <a:cs typeface="Courier New"/>
                <a:sym typeface="Courier New"/>
              </a:rPr>
              <a:t>    &lt;constructor(s)&gt;;</a:t>
            </a:r>
            <a:endParaRPr/>
          </a:p>
          <a:p>
            <a:pPr marL="7936" marR="0" lvl="0" indent="7938" algn="l" rtl="0">
              <a:lnSpc>
                <a:spcPct val="100000"/>
              </a:lnSpc>
              <a:spcBef>
                <a:spcPts val="360"/>
              </a:spcBef>
              <a:spcAft>
                <a:spcPts val="0"/>
              </a:spcAft>
              <a:buClr>
                <a:srgbClr val="000000"/>
              </a:buClr>
              <a:buSzPts val="1800"/>
              <a:buFont typeface="Arial"/>
              <a:buNone/>
            </a:pPr>
            <a:endParaRPr sz="1800" b="0" i="0" u="none" strike="noStrike" cap="none">
              <a:solidFill>
                <a:schemeClr val="dk1"/>
              </a:solidFill>
              <a:latin typeface="Courier New"/>
              <a:ea typeface="Courier New"/>
              <a:cs typeface="Courier New"/>
              <a:sym typeface="Courier New"/>
            </a:endParaRPr>
          </a:p>
          <a:p>
            <a:pPr marL="7936" marR="0" lvl="0" indent="7938" algn="l" rtl="0">
              <a:lnSpc>
                <a:spcPct val="100000"/>
              </a:lnSpc>
              <a:spcBef>
                <a:spcPts val="360"/>
              </a:spcBef>
              <a:spcAft>
                <a:spcPts val="0"/>
              </a:spcAft>
              <a:buClr>
                <a:srgbClr val="000000"/>
              </a:buClr>
              <a:buSzPts val="1800"/>
              <a:buFont typeface="Arial"/>
              <a:buNone/>
            </a:pPr>
            <a:r>
              <a:rPr lang="en-US" sz="1800" b="0" i="0" u="none" strike="noStrike" cap="none">
                <a:solidFill>
                  <a:schemeClr val="dk1"/>
                </a:solidFill>
                <a:latin typeface="Courier New"/>
                <a:ea typeface="Courier New"/>
                <a:cs typeface="Courier New"/>
                <a:sym typeface="Courier New"/>
              </a:rPr>
              <a:t>    &lt;other methods&gt;;  </a:t>
            </a:r>
            <a:endParaRPr/>
          </a:p>
          <a:p>
            <a:pPr marL="7936" marR="0" lvl="0" indent="7938" algn="l" rtl="0">
              <a:lnSpc>
                <a:spcPct val="100000"/>
              </a:lnSpc>
              <a:spcBef>
                <a:spcPts val="360"/>
              </a:spcBef>
              <a:spcAft>
                <a:spcPts val="0"/>
              </a:spcAft>
              <a:buClr>
                <a:srgbClr val="000000"/>
              </a:buClr>
              <a:buSzPts val="1800"/>
              <a:buFont typeface="Arial"/>
              <a:buNone/>
            </a:pPr>
            <a:r>
              <a:rPr lang="en-US" sz="1800" b="0" i="0" u="none" strike="noStrike" cap="none">
                <a:solidFill>
                  <a:schemeClr val="dk1"/>
                </a:solidFill>
                <a:latin typeface="Courier New"/>
                <a:ea typeface="Courier New"/>
                <a:cs typeface="Courier New"/>
                <a:sym typeface="Courier New"/>
              </a:rPr>
              <a:t> }</a:t>
            </a:r>
            <a:endParaRPr/>
          </a:p>
        </p:txBody>
      </p:sp>
      <p:sp>
        <p:nvSpPr>
          <p:cNvPr id="97" name="Google Shape;97;p19"/>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23</a:t>
            </a:fld>
            <a:endParaRPr/>
          </a:p>
        </p:txBody>
      </p:sp>
    </p:spTree>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Shape 2155"/>
        <p:cNvGrpSpPr/>
        <p:nvPr/>
      </p:nvGrpSpPr>
      <p:grpSpPr>
        <a:xfrm>
          <a:off x="0" y="0"/>
          <a:ext cx="0" cy="0"/>
          <a:chOff x="0" y="0"/>
          <a:chExt cx="0" cy="0"/>
        </a:xfrm>
      </p:grpSpPr>
      <p:sp>
        <p:nvSpPr>
          <p:cNvPr id="2156" name="Google Shape;2156;p226"/>
          <p:cNvSpPr txBox="1"/>
          <p:nvPr/>
        </p:nvSpPr>
        <p:spPr>
          <a:xfrm>
            <a:off x="614362" y="3405187"/>
            <a:ext cx="7920000" cy="2895600"/>
          </a:xfrm>
          <a:prstGeom prst="rect">
            <a:avLst/>
          </a:prstGeom>
          <a:solidFill>
            <a:srgbClr val="DDDDDD"/>
          </a:solid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2157" name="Google Shape;2157;p226"/>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Builder Pattern</a:t>
            </a:r>
            <a:endParaRPr/>
          </a:p>
        </p:txBody>
      </p:sp>
      <p:sp>
        <p:nvSpPr>
          <p:cNvPr id="2158" name="Google Shape;2158;p226"/>
          <p:cNvSpPr txBox="1">
            <a:spLocks noGrp="1"/>
          </p:cNvSpPr>
          <p:nvPr>
            <p:ph type="body" idx="1"/>
          </p:nvPr>
        </p:nvSpPr>
        <p:spPr>
          <a:xfrm>
            <a:off x="609600" y="1143000"/>
            <a:ext cx="7918500" cy="5202300"/>
          </a:xfrm>
          <a:prstGeom prst="rect">
            <a:avLst/>
          </a:prstGeom>
          <a:noFill/>
          <a:ln>
            <a:noFill/>
          </a:ln>
        </p:spPr>
        <p:txBody>
          <a:bodyPr spcFirstLastPara="1" wrap="square" lIns="12700" tIns="12700" rIns="12700" bIns="12700" anchor="t" anchorCtr="0">
            <a:noAutofit/>
          </a:bodyPr>
          <a:lstStyle/>
          <a:p>
            <a:pPr marL="574675" marR="0" lvl="1" indent="-460375" algn="l" rtl="0">
              <a:lnSpc>
                <a:spcPct val="100000"/>
              </a:lnSpc>
              <a:spcBef>
                <a:spcPts val="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Allows object creation by using method chaining</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Easier-to-read code</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More flexible object creation</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Object returns itself</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A fluent approach</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Example</a:t>
            </a:r>
            <a:endParaRPr/>
          </a:p>
          <a:p>
            <a:pPr marL="574675" marR="0" lvl="1" indent="-460375" algn="l" rtl="0">
              <a:lnSpc>
                <a:spcPct val="100000"/>
              </a:lnSpc>
              <a:spcBef>
                <a:spcPts val="320"/>
              </a:spcBef>
              <a:spcAft>
                <a:spcPts val="0"/>
              </a:spcAft>
              <a:buClr>
                <a:srgbClr val="FF0000"/>
              </a:buClr>
              <a:buSzPts val="1600"/>
              <a:buFont typeface="Arial"/>
              <a:buNone/>
            </a:pPr>
            <a:r>
              <a:rPr lang="en-US" sz="1600" b="0" i="0" u="none" strike="noStrike" cap="none">
                <a:solidFill>
                  <a:schemeClr val="dk1"/>
                </a:solidFill>
                <a:latin typeface="Courier New"/>
                <a:ea typeface="Courier New"/>
                <a:cs typeface="Courier New"/>
                <a:sym typeface="Courier New"/>
              </a:rPr>
              <a:t>260     people.add(</a:t>
            </a:r>
            <a:endParaRPr/>
          </a:p>
          <a:p>
            <a:pPr marL="574675" marR="0" lvl="1" indent="-460375" algn="l" rtl="0">
              <a:lnSpc>
                <a:spcPct val="100000"/>
              </a:lnSpc>
              <a:spcBef>
                <a:spcPts val="320"/>
              </a:spcBef>
              <a:spcAft>
                <a:spcPts val="0"/>
              </a:spcAft>
              <a:buClr>
                <a:srgbClr val="FF0000"/>
              </a:buClr>
              <a:buSzPts val="1600"/>
              <a:buFont typeface="Arial"/>
              <a:buNone/>
            </a:pPr>
            <a:r>
              <a:rPr lang="en-US" sz="1600" b="0" i="0" u="none" strike="noStrike" cap="none">
                <a:solidFill>
                  <a:schemeClr val="dk1"/>
                </a:solidFill>
                <a:latin typeface="Courier New"/>
                <a:ea typeface="Courier New"/>
                <a:cs typeface="Courier New"/>
                <a:sym typeface="Courier New"/>
              </a:rPr>
              <a:t>261       new Person.Builder()</a:t>
            </a:r>
            <a:endParaRPr/>
          </a:p>
          <a:p>
            <a:pPr marL="574675" marR="0" lvl="1" indent="-460375" algn="l" rtl="0">
              <a:lnSpc>
                <a:spcPct val="100000"/>
              </a:lnSpc>
              <a:spcBef>
                <a:spcPts val="320"/>
              </a:spcBef>
              <a:spcAft>
                <a:spcPts val="0"/>
              </a:spcAft>
              <a:buClr>
                <a:srgbClr val="FF0000"/>
              </a:buClr>
              <a:buSzPts val="1600"/>
              <a:buFont typeface="Arial"/>
              <a:buNone/>
            </a:pPr>
            <a:r>
              <a:rPr lang="en-US" sz="1600" b="0" i="0" u="none" strike="noStrike" cap="none">
                <a:solidFill>
                  <a:schemeClr val="dk1"/>
                </a:solidFill>
                <a:latin typeface="Courier New"/>
                <a:ea typeface="Courier New"/>
                <a:cs typeface="Courier New"/>
                <a:sym typeface="Courier New"/>
              </a:rPr>
              <a:t>262             .givenName("Betty")</a:t>
            </a:r>
            <a:endParaRPr/>
          </a:p>
          <a:p>
            <a:pPr marL="574675" marR="0" lvl="1" indent="-460375" algn="l" rtl="0">
              <a:lnSpc>
                <a:spcPct val="100000"/>
              </a:lnSpc>
              <a:spcBef>
                <a:spcPts val="320"/>
              </a:spcBef>
              <a:spcAft>
                <a:spcPts val="0"/>
              </a:spcAft>
              <a:buClr>
                <a:srgbClr val="FF0000"/>
              </a:buClr>
              <a:buSzPts val="1600"/>
              <a:buFont typeface="Arial"/>
              <a:buNone/>
            </a:pPr>
            <a:r>
              <a:rPr lang="en-US" sz="1600" b="0" i="0" u="none" strike="noStrike" cap="none">
                <a:solidFill>
                  <a:schemeClr val="dk1"/>
                </a:solidFill>
                <a:latin typeface="Courier New"/>
                <a:ea typeface="Courier New"/>
                <a:cs typeface="Courier New"/>
                <a:sym typeface="Courier New"/>
              </a:rPr>
              <a:t>263             .surName("Jones")</a:t>
            </a:r>
            <a:endParaRPr/>
          </a:p>
          <a:p>
            <a:pPr marL="574675" marR="0" lvl="1" indent="-460375" algn="l" rtl="0">
              <a:lnSpc>
                <a:spcPct val="100000"/>
              </a:lnSpc>
              <a:spcBef>
                <a:spcPts val="320"/>
              </a:spcBef>
              <a:spcAft>
                <a:spcPts val="0"/>
              </a:spcAft>
              <a:buClr>
                <a:srgbClr val="FF0000"/>
              </a:buClr>
              <a:buSzPts val="1600"/>
              <a:buFont typeface="Arial"/>
              <a:buNone/>
            </a:pPr>
            <a:r>
              <a:rPr lang="en-US" sz="1600" b="0" i="0" u="none" strike="noStrike" cap="none">
                <a:solidFill>
                  <a:schemeClr val="dk1"/>
                </a:solidFill>
                <a:latin typeface="Courier New"/>
                <a:ea typeface="Courier New"/>
                <a:cs typeface="Courier New"/>
                <a:sym typeface="Courier New"/>
              </a:rPr>
              <a:t>264             .age(85)</a:t>
            </a:r>
            <a:endParaRPr/>
          </a:p>
          <a:p>
            <a:pPr marL="574675" marR="0" lvl="1" indent="-460375" algn="l" rtl="0">
              <a:lnSpc>
                <a:spcPct val="100000"/>
              </a:lnSpc>
              <a:spcBef>
                <a:spcPts val="320"/>
              </a:spcBef>
              <a:spcAft>
                <a:spcPts val="0"/>
              </a:spcAft>
              <a:buClr>
                <a:srgbClr val="FF0000"/>
              </a:buClr>
              <a:buSzPts val="1600"/>
              <a:buFont typeface="Arial"/>
              <a:buNone/>
            </a:pPr>
            <a:r>
              <a:rPr lang="en-US" sz="1600" b="0" i="0" u="none" strike="noStrike" cap="none">
                <a:solidFill>
                  <a:schemeClr val="dk1"/>
                </a:solidFill>
                <a:latin typeface="Courier New"/>
                <a:ea typeface="Courier New"/>
                <a:cs typeface="Courier New"/>
                <a:sym typeface="Courier New"/>
              </a:rPr>
              <a:t>265             .gender(Gender.FEMALE)</a:t>
            </a:r>
            <a:endParaRPr/>
          </a:p>
          <a:p>
            <a:pPr marL="574675" marR="0" lvl="1" indent="-460375" algn="l" rtl="0">
              <a:lnSpc>
                <a:spcPct val="100000"/>
              </a:lnSpc>
              <a:spcBef>
                <a:spcPts val="320"/>
              </a:spcBef>
              <a:spcAft>
                <a:spcPts val="0"/>
              </a:spcAft>
              <a:buClr>
                <a:srgbClr val="FF0000"/>
              </a:buClr>
              <a:buSzPts val="1600"/>
              <a:buFont typeface="Arial"/>
              <a:buNone/>
            </a:pPr>
            <a:r>
              <a:rPr lang="en-US" sz="1600" b="0" i="0" u="none" strike="noStrike" cap="none">
                <a:solidFill>
                  <a:schemeClr val="dk1"/>
                </a:solidFill>
                <a:latin typeface="Courier New"/>
                <a:ea typeface="Courier New"/>
                <a:cs typeface="Courier New"/>
                <a:sym typeface="Courier New"/>
              </a:rPr>
              <a:t>266             .email("betty.jones@example.com")</a:t>
            </a:r>
            <a:endParaRPr/>
          </a:p>
          <a:p>
            <a:pPr marL="574675" marR="0" lvl="1" indent="-460375" algn="l" rtl="0">
              <a:lnSpc>
                <a:spcPct val="100000"/>
              </a:lnSpc>
              <a:spcBef>
                <a:spcPts val="320"/>
              </a:spcBef>
              <a:spcAft>
                <a:spcPts val="0"/>
              </a:spcAft>
              <a:buClr>
                <a:srgbClr val="FF0000"/>
              </a:buClr>
              <a:buSzPts val="1600"/>
              <a:buFont typeface="Arial"/>
              <a:buNone/>
            </a:pPr>
            <a:r>
              <a:rPr lang="en-US" sz="1600" b="0" i="0" u="none" strike="noStrike" cap="none">
                <a:solidFill>
                  <a:schemeClr val="dk1"/>
                </a:solidFill>
                <a:latin typeface="Courier New"/>
                <a:ea typeface="Courier New"/>
                <a:cs typeface="Courier New"/>
                <a:sym typeface="Courier New"/>
              </a:rPr>
              <a:t>267             .phoneNumber("211-33-1234")</a:t>
            </a:r>
            <a:endParaRPr/>
          </a:p>
          <a:p>
            <a:pPr marL="574675" marR="0" lvl="1" indent="-460375" algn="l" rtl="0">
              <a:lnSpc>
                <a:spcPct val="100000"/>
              </a:lnSpc>
              <a:spcBef>
                <a:spcPts val="320"/>
              </a:spcBef>
              <a:spcAft>
                <a:spcPts val="0"/>
              </a:spcAft>
              <a:buClr>
                <a:srgbClr val="FF0000"/>
              </a:buClr>
              <a:buSzPts val="1600"/>
              <a:buFont typeface="Arial"/>
              <a:buNone/>
            </a:pPr>
            <a:r>
              <a:rPr lang="en-US" sz="1600" b="0" i="0" u="none" strike="noStrike" cap="none">
                <a:solidFill>
                  <a:schemeClr val="dk1"/>
                </a:solidFill>
                <a:latin typeface="Courier New"/>
                <a:ea typeface="Courier New"/>
                <a:cs typeface="Courier New"/>
                <a:sym typeface="Courier New"/>
              </a:rPr>
              <a:t>272             .build()</a:t>
            </a:r>
            <a:endParaRPr/>
          </a:p>
          <a:p>
            <a:pPr marL="574675" marR="0" lvl="1" indent="-460375" algn="l" rtl="0">
              <a:lnSpc>
                <a:spcPct val="100000"/>
              </a:lnSpc>
              <a:spcBef>
                <a:spcPts val="320"/>
              </a:spcBef>
              <a:spcAft>
                <a:spcPts val="0"/>
              </a:spcAft>
              <a:buClr>
                <a:srgbClr val="FF0000"/>
              </a:buClr>
              <a:buSzPts val="1600"/>
              <a:buFont typeface="Arial"/>
              <a:buNone/>
            </a:pPr>
            <a:r>
              <a:rPr lang="en-US" sz="1600" b="0" i="0" u="none" strike="noStrike" cap="none">
                <a:solidFill>
                  <a:schemeClr val="dk1"/>
                </a:solidFill>
                <a:latin typeface="Courier New"/>
                <a:ea typeface="Courier New"/>
                <a:cs typeface="Courier New"/>
                <a:sym typeface="Courier New"/>
              </a:rPr>
              <a:t>273     );</a:t>
            </a:r>
            <a:endParaRPr/>
          </a:p>
        </p:txBody>
      </p:sp>
      <p:sp>
        <p:nvSpPr>
          <p:cNvPr id="2159" name="Google Shape;2159;p226"/>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230</a:t>
            </a:fld>
            <a:endParaRPr/>
          </a:p>
        </p:txBody>
      </p:sp>
    </p:spTree>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Shape 2164"/>
        <p:cNvGrpSpPr/>
        <p:nvPr/>
      </p:nvGrpSpPr>
      <p:grpSpPr>
        <a:xfrm>
          <a:off x="0" y="0"/>
          <a:ext cx="0" cy="0"/>
          <a:chOff x="0" y="0"/>
          <a:chExt cx="0" cy="0"/>
        </a:xfrm>
      </p:grpSpPr>
      <p:sp>
        <p:nvSpPr>
          <p:cNvPr id="2165" name="Google Shape;2165;p227"/>
          <p:cNvSpPr txBox="1"/>
          <p:nvPr/>
        </p:nvSpPr>
        <p:spPr>
          <a:xfrm>
            <a:off x="614362" y="1876425"/>
            <a:ext cx="7920000" cy="3990900"/>
          </a:xfrm>
          <a:prstGeom prst="rect">
            <a:avLst/>
          </a:prstGeom>
          <a:solidFill>
            <a:srgbClr val="DDDDDD"/>
          </a:solid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2166" name="Google Shape;2166;p227"/>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Collection Iteration and Lambdas</a:t>
            </a:r>
            <a:endParaRPr/>
          </a:p>
        </p:txBody>
      </p:sp>
      <p:sp>
        <p:nvSpPr>
          <p:cNvPr id="2167" name="Google Shape;2167;p227"/>
          <p:cNvSpPr txBox="1">
            <a:spLocks noGrp="1"/>
          </p:cNvSpPr>
          <p:nvPr>
            <p:ph type="body" idx="1"/>
          </p:nvPr>
        </p:nvSpPr>
        <p:spPr>
          <a:xfrm>
            <a:off x="609600" y="1447800"/>
            <a:ext cx="7918500" cy="4427400"/>
          </a:xfrm>
          <a:prstGeom prst="rect">
            <a:avLst/>
          </a:prstGeom>
          <a:noFill/>
          <a:ln>
            <a:noFill/>
          </a:ln>
        </p:spPr>
        <p:txBody>
          <a:bodyPr spcFirstLastPara="1" wrap="square" lIns="12700" tIns="12700" rIns="12700" bIns="12700" anchor="t" anchorCtr="0">
            <a:noAutofit/>
          </a:bodyPr>
          <a:lstStyle/>
          <a:p>
            <a:pPr marL="574675" marR="0" lvl="1" indent="-460375" algn="l" rtl="0">
              <a:lnSpc>
                <a:spcPct val="100000"/>
              </a:lnSpc>
              <a:spcBef>
                <a:spcPts val="0"/>
              </a:spcBef>
              <a:spcAft>
                <a:spcPts val="0"/>
              </a:spcAft>
              <a:buClr>
                <a:srgbClr val="FF0000"/>
              </a:buClr>
              <a:buSzPts val="2200"/>
              <a:buFont typeface="Arial"/>
              <a:buChar char="•"/>
            </a:pPr>
            <a:r>
              <a:rPr lang="en-US" sz="2200" b="0" i="0" u="none" strike="noStrike" cap="none">
                <a:solidFill>
                  <a:schemeClr val="dk1"/>
                </a:solidFill>
                <a:latin typeface="Courier New"/>
                <a:ea typeface="Courier New"/>
                <a:cs typeface="Courier New"/>
                <a:sym typeface="Courier New"/>
              </a:rPr>
              <a:t>RoboCall06</a:t>
            </a:r>
            <a:r>
              <a:rPr lang="en-US" sz="2200" b="0" i="0" u="none" strike="noStrike" cap="none">
                <a:solidFill>
                  <a:schemeClr val="dk1"/>
                </a:solidFill>
                <a:latin typeface="Arial"/>
                <a:ea typeface="Arial"/>
                <a:cs typeface="Arial"/>
                <a:sym typeface="Arial"/>
              </a:rPr>
              <a:t> Iterating with </a:t>
            </a:r>
            <a:r>
              <a:rPr lang="en-US" sz="2200" b="0" i="0" u="none" strike="noStrike" cap="none">
                <a:solidFill>
                  <a:schemeClr val="dk1"/>
                </a:solidFill>
                <a:latin typeface="Courier New"/>
                <a:ea typeface="Courier New"/>
                <a:cs typeface="Courier New"/>
                <a:sym typeface="Courier New"/>
              </a:rPr>
              <a:t>forEach</a:t>
            </a:r>
            <a:endParaRPr/>
          </a:p>
          <a:p>
            <a:pPr marL="7937" marR="0" lvl="0" indent="7937" algn="l" rtl="0">
              <a:lnSpc>
                <a:spcPct val="100000"/>
              </a:lnSpc>
              <a:spcBef>
                <a:spcPts val="400"/>
              </a:spcBef>
              <a:spcAft>
                <a:spcPts val="0"/>
              </a:spcAft>
              <a:buClr>
                <a:srgbClr val="000000"/>
              </a:buClr>
              <a:buSzPts val="2000"/>
              <a:buFont typeface="Arial"/>
              <a:buNone/>
            </a:pPr>
            <a:r>
              <a:rPr lang="en-US" sz="2000" b="0" i="0" u="none" strike="noStrike" cap="none">
                <a:solidFill>
                  <a:schemeClr val="dk1"/>
                </a:solidFill>
                <a:latin typeface="Courier New"/>
                <a:ea typeface="Courier New"/>
                <a:cs typeface="Courier New"/>
                <a:sym typeface="Courier New"/>
              </a:rPr>
              <a:t> 9 public class RoboCallTest06 {</a:t>
            </a:r>
            <a:endParaRPr/>
          </a:p>
          <a:p>
            <a:pPr marL="7937" marR="0" lvl="0" indent="7937" algn="l" rtl="0">
              <a:lnSpc>
                <a:spcPct val="100000"/>
              </a:lnSpc>
              <a:spcBef>
                <a:spcPts val="400"/>
              </a:spcBef>
              <a:spcAft>
                <a:spcPts val="0"/>
              </a:spcAft>
              <a:buClr>
                <a:srgbClr val="000000"/>
              </a:buClr>
              <a:buSzPts val="2000"/>
              <a:buFont typeface="Arial"/>
              <a:buNone/>
            </a:pPr>
            <a:r>
              <a:rPr lang="en-US" sz="2000" b="0" i="0" u="none" strike="noStrike" cap="none">
                <a:solidFill>
                  <a:schemeClr val="dk1"/>
                </a:solidFill>
                <a:latin typeface="Courier New"/>
                <a:ea typeface="Courier New"/>
                <a:cs typeface="Courier New"/>
                <a:sym typeface="Courier New"/>
              </a:rPr>
              <a:t>10   </a:t>
            </a:r>
            <a:endParaRPr/>
          </a:p>
          <a:p>
            <a:pPr marL="7937" marR="0" lvl="0" indent="7937" algn="l" rtl="0">
              <a:lnSpc>
                <a:spcPct val="100000"/>
              </a:lnSpc>
              <a:spcBef>
                <a:spcPts val="400"/>
              </a:spcBef>
              <a:spcAft>
                <a:spcPts val="0"/>
              </a:spcAft>
              <a:buClr>
                <a:srgbClr val="000000"/>
              </a:buClr>
              <a:buSzPts val="2000"/>
              <a:buFont typeface="Arial"/>
              <a:buNone/>
            </a:pPr>
            <a:r>
              <a:rPr lang="en-US" sz="2000" b="0" i="0" u="none" strike="noStrike" cap="none">
                <a:solidFill>
                  <a:schemeClr val="dk1"/>
                </a:solidFill>
                <a:latin typeface="Courier New"/>
                <a:ea typeface="Courier New"/>
                <a:cs typeface="Courier New"/>
                <a:sym typeface="Courier New"/>
              </a:rPr>
              <a:t>11   public static void main(String[] args){ </a:t>
            </a:r>
            <a:endParaRPr/>
          </a:p>
          <a:p>
            <a:pPr marL="7937" marR="0" lvl="0" indent="7937" algn="l" rtl="0">
              <a:lnSpc>
                <a:spcPct val="100000"/>
              </a:lnSpc>
              <a:spcBef>
                <a:spcPts val="400"/>
              </a:spcBef>
              <a:spcAft>
                <a:spcPts val="0"/>
              </a:spcAft>
              <a:buClr>
                <a:srgbClr val="000000"/>
              </a:buClr>
              <a:buSzPts val="2000"/>
              <a:buFont typeface="Arial"/>
              <a:buNone/>
            </a:pPr>
            <a:r>
              <a:rPr lang="en-US" sz="2000" b="0" i="0" u="none" strike="noStrike" cap="none">
                <a:solidFill>
                  <a:schemeClr val="dk1"/>
                </a:solidFill>
                <a:latin typeface="Courier New"/>
                <a:ea typeface="Courier New"/>
                <a:cs typeface="Courier New"/>
                <a:sym typeface="Courier New"/>
              </a:rPr>
              <a:t>12 </a:t>
            </a:r>
            <a:endParaRPr/>
          </a:p>
          <a:p>
            <a:pPr marL="7937" marR="0" lvl="0" indent="7937" algn="l" rtl="0">
              <a:lnSpc>
                <a:spcPct val="100000"/>
              </a:lnSpc>
              <a:spcBef>
                <a:spcPts val="400"/>
              </a:spcBef>
              <a:spcAft>
                <a:spcPts val="0"/>
              </a:spcAft>
              <a:buClr>
                <a:srgbClr val="000000"/>
              </a:buClr>
              <a:buSzPts val="2000"/>
              <a:buFont typeface="Arial"/>
              <a:buNone/>
            </a:pPr>
            <a:r>
              <a:rPr lang="en-US" sz="2000" b="0" i="0" u="none" strike="noStrike" cap="none">
                <a:solidFill>
                  <a:schemeClr val="dk1"/>
                </a:solidFill>
                <a:latin typeface="Courier New"/>
                <a:ea typeface="Courier New"/>
                <a:cs typeface="Courier New"/>
                <a:sym typeface="Courier New"/>
              </a:rPr>
              <a:t>13     List&lt;Person&gt; pl = Person.createShortList();</a:t>
            </a:r>
            <a:endParaRPr/>
          </a:p>
          <a:p>
            <a:pPr marL="7937" marR="0" lvl="0" indent="7937" algn="l" rtl="0">
              <a:lnSpc>
                <a:spcPct val="100000"/>
              </a:lnSpc>
              <a:spcBef>
                <a:spcPts val="400"/>
              </a:spcBef>
              <a:spcAft>
                <a:spcPts val="0"/>
              </a:spcAft>
              <a:buClr>
                <a:srgbClr val="000000"/>
              </a:buClr>
              <a:buSzPts val="2000"/>
              <a:buFont typeface="Arial"/>
              <a:buNone/>
            </a:pPr>
            <a:r>
              <a:rPr lang="en-US" sz="2000" b="0" i="0" u="none" strike="noStrike" cap="none">
                <a:solidFill>
                  <a:schemeClr val="dk1"/>
                </a:solidFill>
                <a:latin typeface="Courier New"/>
                <a:ea typeface="Courier New"/>
                <a:cs typeface="Courier New"/>
                <a:sym typeface="Courier New"/>
              </a:rPr>
              <a:t>14     </a:t>
            </a:r>
            <a:endParaRPr/>
          </a:p>
          <a:p>
            <a:pPr marL="7937" marR="0" lvl="0" indent="7937" algn="l" rtl="0">
              <a:lnSpc>
                <a:spcPct val="100000"/>
              </a:lnSpc>
              <a:spcBef>
                <a:spcPts val="400"/>
              </a:spcBef>
              <a:spcAft>
                <a:spcPts val="0"/>
              </a:spcAft>
              <a:buClr>
                <a:srgbClr val="000000"/>
              </a:buClr>
              <a:buSzPts val="2000"/>
              <a:buFont typeface="Arial"/>
              <a:buNone/>
            </a:pPr>
            <a:r>
              <a:rPr lang="en-US" sz="2000" b="0" i="0" u="none" strike="noStrike" cap="none">
                <a:solidFill>
                  <a:schemeClr val="dk1"/>
                </a:solidFill>
                <a:latin typeface="Courier New"/>
                <a:ea typeface="Courier New"/>
                <a:cs typeface="Courier New"/>
                <a:sym typeface="Courier New"/>
              </a:rPr>
              <a:t>15     System.out.println("\n=== Print List ===");</a:t>
            </a:r>
            <a:endParaRPr/>
          </a:p>
          <a:p>
            <a:pPr marL="7937" marR="0" lvl="0" indent="7937" algn="l" rtl="0">
              <a:lnSpc>
                <a:spcPct val="100000"/>
              </a:lnSpc>
              <a:spcBef>
                <a:spcPts val="400"/>
              </a:spcBef>
              <a:spcAft>
                <a:spcPts val="0"/>
              </a:spcAft>
              <a:buClr>
                <a:srgbClr val="000000"/>
              </a:buClr>
              <a:buSzPts val="2000"/>
              <a:buFont typeface="Arial"/>
              <a:buNone/>
            </a:pPr>
            <a:r>
              <a:rPr lang="en-US" sz="2000" b="0" i="0" u="none" strike="noStrike" cap="none">
                <a:solidFill>
                  <a:schemeClr val="dk1"/>
                </a:solidFill>
                <a:latin typeface="Courier New"/>
                <a:ea typeface="Courier New"/>
                <a:cs typeface="Courier New"/>
                <a:sym typeface="Courier New"/>
              </a:rPr>
              <a:t>16     pl.</a:t>
            </a:r>
            <a:r>
              <a:rPr lang="en-US" sz="2000" b="1" i="0" u="none" strike="noStrike" cap="none">
                <a:solidFill>
                  <a:schemeClr val="dk1"/>
                </a:solidFill>
                <a:latin typeface="Courier New"/>
                <a:ea typeface="Courier New"/>
                <a:cs typeface="Courier New"/>
                <a:sym typeface="Courier New"/>
              </a:rPr>
              <a:t>forEach</a:t>
            </a:r>
            <a:r>
              <a:rPr lang="en-US" sz="2000" b="0" i="0" u="none" strike="noStrike" cap="none">
                <a:solidFill>
                  <a:schemeClr val="dk1"/>
                </a:solidFill>
                <a:latin typeface="Courier New"/>
                <a:ea typeface="Courier New"/>
                <a:cs typeface="Courier New"/>
                <a:sym typeface="Courier New"/>
              </a:rPr>
              <a:t>(p -&gt; System.out.println(p));</a:t>
            </a:r>
            <a:endParaRPr/>
          </a:p>
          <a:p>
            <a:pPr marL="7937" marR="0" lvl="0" indent="7937" algn="l" rtl="0">
              <a:lnSpc>
                <a:spcPct val="100000"/>
              </a:lnSpc>
              <a:spcBef>
                <a:spcPts val="400"/>
              </a:spcBef>
              <a:spcAft>
                <a:spcPts val="0"/>
              </a:spcAft>
              <a:buClr>
                <a:srgbClr val="000000"/>
              </a:buClr>
              <a:buSzPts val="2000"/>
              <a:buFont typeface="Arial"/>
              <a:buNone/>
            </a:pPr>
            <a:r>
              <a:rPr lang="en-US" sz="2000" b="0" i="0" u="none" strike="noStrike" cap="none">
                <a:solidFill>
                  <a:schemeClr val="dk1"/>
                </a:solidFill>
                <a:latin typeface="Courier New"/>
                <a:ea typeface="Courier New"/>
                <a:cs typeface="Courier New"/>
                <a:sym typeface="Courier New"/>
              </a:rPr>
              <a:t>17         </a:t>
            </a:r>
            <a:endParaRPr/>
          </a:p>
          <a:p>
            <a:pPr marL="7937" marR="0" lvl="0" indent="7937" algn="l" rtl="0">
              <a:lnSpc>
                <a:spcPct val="100000"/>
              </a:lnSpc>
              <a:spcBef>
                <a:spcPts val="400"/>
              </a:spcBef>
              <a:spcAft>
                <a:spcPts val="0"/>
              </a:spcAft>
              <a:buClr>
                <a:srgbClr val="000000"/>
              </a:buClr>
              <a:buSzPts val="2000"/>
              <a:buFont typeface="Arial"/>
              <a:buNone/>
            </a:pPr>
            <a:r>
              <a:rPr lang="en-US" sz="2000" b="0" i="0" u="none" strike="noStrike" cap="none">
                <a:solidFill>
                  <a:schemeClr val="dk1"/>
                </a:solidFill>
                <a:latin typeface="Courier New"/>
                <a:ea typeface="Courier New"/>
                <a:cs typeface="Courier New"/>
                <a:sym typeface="Courier New"/>
              </a:rPr>
              <a:t>18   }</a:t>
            </a:r>
            <a:endParaRPr/>
          </a:p>
          <a:p>
            <a:pPr marL="7937" marR="0" lvl="0" indent="7937" algn="l" rtl="0">
              <a:lnSpc>
                <a:spcPct val="100000"/>
              </a:lnSpc>
              <a:spcBef>
                <a:spcPts val="400"/>
              </a:spcBef>
              <a:spcAft>
                <a:spcPts val="0"/>
              </a:spcAft>
              <a:buClr>
                <a:srgbClr val="000000"/>
              </a:buClr>
              <a:buSzPts val="2000"/>
              <a:buFont typeface="Arial"/>
              <a:buNone/>
            </a:pPr>
            <a:r>
              <a:rPr lang="en-US" sz="2000" b="0" i="0" u="none" strike="noStrike" cap="none">
                <a:solidFill>
                  <a:schemeClr val="dk1"/>
                </a:solidFill>
                <a:latin typeface="Courier New"/>
                <a:ea typeface="Courier New"/>
                <a:cs typeface="Courier New"/>
                <a:sym typeface="Courier New"/>
              </a:rPr>
              <a:t>19 }</a:t>
            </a:r>
            <a:endParaRPr/>
          </a:p>
        </p:txBody>
      </p:sp>
      <p:sp>
        <p:nvSpPr>
          <p:cNvPr id="2168" name="Google Shape;2168;p227"/>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231</a:t>
            </a:fld>
            <a:endParaRPr/>
          </a:p>
        </p:txBody>
      </p:sp>
    </p:spTree>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Shape 2173"/>
        <p:cNvGrpSpPr/>
        <p:nvPr/>
      </p:nvGrpSpPr>
      <p:grpSpPr>
        <a:xfrm>
          <a:off x="0" y="0"/>
          <a:ext cx="0" cy="0"/>
          <a:chOff x="0" y="0"/>
          <a:chExt cx="0" cy="0"/>
        </a:xfrm>
      </p:grpSpPr>
      <p:sp>
        <p:nvSpPr>
          <p:cNvPr id="2174" name="Google Shape;2174;p228"/>
          <p:cNvSpPr txBox="1"/>
          <p:nvPr/>
        </p:nvSpPr>
        <p:spPr>
          <a:xfrm>
            <a:off x="614362" y="1524000"/>
            <a:ext cx="7920000" cy="4419600"/>
          </a:xfrm>
          <a:prstGeom prst="rect">
            <a:avLst/>
          </a:prstGeom>
          <a:solidFill>
            <a:srgbClr val="DDDDDD"/>
          </a:solid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2175" name="Google Shape;2175;p228"/>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RoboCallTest07: Stream and Filter</a:t>
            </a:r>
            <a:endParaRPr/>
          </a:p>
        </p:txBody>
      </p:sp>
      <p:sp>
        <p:nvSpPr>
          <p:cNvPr id="2176" name="Google Shape;2176;p228"/>
          <p:cNvSpPr txBox="1">
            <a:spLocks noGrp="1"/>
          </p:cNvSpPr>
          <p:nvPr>
            <p:ph type="body" idx="1"/>
          </p:nvPr>
        </p:nvSpPr>
        <p:spPr>
          <a:xfrm>
            <a:off x="609600" y="1600200"/>
            <a:ext cx="7918500" cy="43593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1600"/>
              <a:buFont typeface="Arial"/>
              <a:buNone/>
            </a:pPr>
            <a:r>
              <a:rPr lang="en-US" sz="1600" b="0" i="0" u="none" strike="noStrike" cap="none">
                <a:solidFill>
                  <a:schemeClr val="dk1"/>
                </a:solidFill>
                <a:latin typeface="Courier New"/>
                <a:ea typeface="Courier New"/>
                <a:cs typeface="Courier New"/>
                <a:sym typeface="Courier New"/>
              </a:rPr>
              <a:t>10 public class RoboCallTest07 {</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strike="noStrike" cap="none">
                <a:solidFill>
                  <a:schemeClr val="dk1"/>
                </a:solidFill>
                <a:latin typeface="Courier New"/>
                <a:ea typeface="Courier New"/>
                <a:cs typeface="Courier New"/>
                <a:sym typeface="Courier New"/>
              </a:rPr>
              <a:t>11   </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strike="noStrike" cap="none">
                <a:solidFill>
                  <a:schemeClr val="dk1"/>
                </a:solidFill>
                <a:latin typeface="Courier New"/>
                <a:ea typeface="Courier New"/>
                <a:cs typeface="Courier New"/>
                <a:sym typeface="Courier New"/>
              </a:rPr>
              <a:t>12   public static void main(String[] args){ </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strike="noStrike" cap="none">
                <a:solidFill>
                  <a:schemeClr val="dk1"/>
                </a:solidFill>
                <a:latin typeface="Courier New"/>
                <a:ea typeface="Courier New"/>
                <a:cs typeface="Courier New"/>
                <a:sym typeface="Courier New"/>
              </a:rPr>
              <a:t>13 </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strike="noStrike" cap="none">
                <a:solidFill>
                  <a:schemeClr val="dk1"/>
                </a:solidFill>
                <a:latin typeface="Courier New"/>
                <a:ea typeface="Courier New"/>
                <a:cs typeface="Courier New"/>
                <a:sym typeface="Courier New"/>
              </a:rPr>
              <a:t>14     List&lt;Person&gt; pl = Person.createShortList();</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strike="noStrike" cap="none">
                <a:solidFill>
                  <a:schemeClr val="dk1"/>
                </a:solidFill>
                <a:latin typeface="Courier New"/>
                <a:ea typeface="Courier New"/>
                <a:cs typeface="Courier New"/>
                <a:sym typeface="Courier New"/>
              </a:rPr>
              <a:t>15     RoboCall05 robo = new RoboCall05();    </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strike="noStrike" cap="none">
                <a:solidFill>
                  <a:schemeClr val="dk1"/>
                </a:solidFill>
                <a:latin typeface="Courier New"/>
                <a:ea typeface="Courier New"/>
                <a:cs typeface="Courier New"/>
                <a:sym typeface="Courier New"/>
              </a:rPr>
              <a:t>16     </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strike="noStrike" cap="none">
                <a:solidFill>
                  <a:schemeClr val="dk1"/>
                </a:solidFill>
                <a:latin typeface="Courier New"/>
                <a:ea typeface="Courier New"/>
                <a:cs typeface="Courier New"/>
                <a:sym typeface="Courier New"/>
              </a:rPr>
              <a:t>17     System.out.println("\n=== Calling all Drivers Lambda ===");</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strike="noStrike" cap="none">
                <a:solidFill>
                  <a:schemeClr val="dk1"/>
                </a:solidFill>
                <a:latin typeface="Courier New"/>
                <a:ea typeface="Courier New"/>
                <a:cs typeface="Courier New"/>
                <a:sym typeface="Courier New"/>
              </a:rPr>
              <a:t>18     pl.</a:t>
            </a:r>
            <a:r>
              <a:rPr lang="en-US" sz="1600" b="1" i="0" u="none" strike="noStrike" cap="none">
                <a:solidFill>
                  <a:schemeClr val="dk1"/>
                </a:solidFill>
                <a:latin typeface="Courier New"/>
                <a:ea typeface="Courier New"/>
                <a:cs typeface="Courier New"/>
                <a:sym typeface="Courier New"/>
              </a:rPr>
              <a:t>stream()</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strike="noStrike" cap="none">
                <a:solidFill>
                  <a:schemeClr val="dk1"/>
                </a:solidFill>
                <a:latin typeface="Courier New"/>
                <a:ea typeface="Courier New"/>
                <a:cs typeface="Courier New"/>
                <a:sym typeface="Courier New"/>
              </a:rPr>
              <a:t>19         </a:t>
            </a:r>
            <a:r>
              <a:rPr lang="en-US" sz="1600" b="1" i="0" u="none" strike="noStrike" cap="none">
                <a:solidFill>
                  <a:schemeClr val="dk1"/>
                </a:solidFill>
                <a:latin typeface="Courier New"/>
                <a:ea typeface="Courier New"/>
                <a:cs typeface="Courier New"/>
                <a:sym typeface="Courier New"/>
              </a:rPr>
              <a:t>.filter(p -&gt; p.getAge() &gt;= 23 &amp;&amp; p.getAge() &lt;= 65)</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strike="noStrike" cap="none">
                <a:solidFill>
                  <a:schemeClr val="dk1"/>
                </a:solidFill>
                <a:latin typeface="Courier New"/>
                <a:ea typeface="Courier New"/>
                <a:cs typeface="Courier New"/>
                <a:sym typeface="Courier New"/>
              </a:rPr>
              <a:t>20 </a:t>
            </a:r>
            <a:r>
              <a:rPr lang="en-US" sz="1600" b="1" i="0" u="none" strike="noStrike" cap="none">
                <a:solidFill>
                  <a:schemeClr val="dk1"/>
                </a:solidFill>
                <a:latin typeface="Courier New"/>
                <a:ea typeface="Courier New"/>
                <a:cs typeface="Courier New"/>
                <a:sym typeface="Courier New"/>
              </a:rPr>
              <a:t>        .forEach(p -&gt; robo.roboCall(p));</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strike="noStrike" cap="none">
                <a:solidFill>
                  <a:schemeClr val="dk1"/>
                </a:solidFill>
                <a:latin typeface="Courier New"/>
                <a:ea typeface="Courier New"/>
                <a:cs typeface="Courier New"/>
                <a:sym typeface="Courier New"/>
              </a:rPr>
              <a:t>21     </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strike="noStrike" cap="none">
                <a:solidFill>
                  <a:schemeClr val="dk1"/>
                </a:solidFill>
                <a:latin typeface="Courier New"/>
                <a:ea typeface="Courier New"/>
                <a:cs typeface="Courier New"/>
                <a:sym typeface="Courier New"/>
              </a:rPr>
              <a:t>22   }</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strike="noStrike" cap="none">
                <a:solidFill>
                  <a:schemeClr val="dk1"/>
                </a:solidFill>
                <a:latin typeface="Courier New"/>
                <a:ea typeface="Courier New"/>
                <a:cs typeface="Courier New"/>
                <a:sym typeface="Courier New"/>
              </a:rPr>
              <a:t>23 }</a:t>
            </a:r>
            <a:endParaRPr/>
          </a:p>
        </p:txBody>
      </p:sp>
      <p:sp>
        <p:nvSpPr>
          <p:cNvPr id="2177" name="Google Shape;2177;p228"/>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232</a:t>
            </a:fld>
            <a:endParaRPr/>
          </a:p>
        </p:txBody>
      </p:sp>
    </p:spTree>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Shape 2182"/>
        <p:cNvGrpSpPr/>
        <p:nvPr/>
      </p:nvGrpSpPr>
      <p:grpSpPr>
        <a:xfrm>
          <a:off x="0" y="0"/>
          <a:ext cx="0" cy="0"/>
          <a:chOff x="0" y="0"/>
          <a:chExt cx="0" cy="0"/>
        </a:xfrm>
      </p:grpSpPr>
      <p:sp>
        <p:nvSpPr>
          <p:cNvPr id="2183" name="Google Shape;2183;p229"/>
          <p:cNvSpPr txBox="1"/>
          <p:nvPr/>
        </p:nvSpPr>
        <p:spPr>
          <a:xfrm>
            <a:off x="614362" y="1447800"/>
            <a:ext cx="7920000" cy="4648200"/>
          </a:xfrm>
          <a:prstGeom prst="rect">
            <a:avLst/>
          </a:prstGeom>
          <a:solidFill>
            <a:srgbClr val="DDDDDD"/>
          </a:solid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2184" name="Google Shape;2184;p229"/>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RobocallTest08:  Stream and Filter Again</a:t>
            </a:r>
            <a:endParaRPr/>
          </a:p>
        </p:txBody>
      </p:sp>
      <p:sp>
        <p:nvSpPr>
          <p:cNvPr id="2185" name="Google Shape;2185;p229"/>
          <p:cNvSpPr txBox="1">
            <a:spLocks noGrp="1"/>
          </p:cNvSpPr>
          <p:nvPr>
            <p:ph type="body" idx="1"/>
          </p:nvPr>
        </p:nvSpPr>
        <p:spPr>
          <a:xfrm>
            <a:off x="609600" y="1447800"/>
            <a:ext cx="7918500" cy="17511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1600"/>
              <a:buFont typeface="Arial"/>
              <a:buNone/>
            </a:pPr>
            <a:r>
              <a:rPr lang="en-US" sz="1600" b="0" i="0" u="none" strike="noStrike" cap="none">
                <a:solidFill>
                  <a:schemeClr val="dk1"/>
                </a:solidFill>
                <a:latin typeface="Courier New"/>
                <a:ea typeface="Courier New"/>
                <a:cs typeface="Courier New"/>
                <a:sym typeface="Courier New"/>
              </a:rPr>
              <a:t>10 public class RoboCallTest08 {</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strike="noStrike" cap="none">
                <a:solidFill>
                  <a:schemeClr val="dk1"/>
                </a:solidFill>
                <a:latin typeface="Courier New"/>
                <a:ea typeface="Courier New"/>
                <a:cs typeface="Courier New"/>
                <a:sym typeface="Courier New"/>
              </a:rPr>
              <a:t>11   </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strike="noStrike" cap="none">
                <a:solidFill>
                  <a:schemeClr val="dk1"/>
                </a:solidFill>
                <a:latin typeface="Courier New"/>
                <a:ea typeface="Courier New"/>
                <a:cs typeface="Courier New"/>
                <a:sym typeface="Courier New"/>
              </a:rPr>
              <a:t>12   public static void main(String[] args){ </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strike="noStrike" cap="none">
                <a:solidFill>
                  <a:schemeClr val="dk1"/>
                </a:solidFill>
                <a:latin typeface="Courier New"/>
                <a:ea typeface="Courier New"/>
                <a:cs typeface="Courier New"/>
                <a:sym typeface="Courier New"/>
              </a:rPr>
              <a:t>13 </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strike="noStrike" cap="none">
                <a:solidFill>
                  <a:schemeClr val="dk1"/>
                </a:solidFill>
                <a:latin typeface="Courier New"/>
                <a:ea typeface="Courier New"/>
                <a:cs typeface="Courier New"/>
                <a:sym typeface="Courier New"/>
              </a:rPr>
              <a:t>14     List&lt;Person&gt; pl = Person.createShortList();</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strike="noStrike" cap="none">
                <a:solidFill>
                  <a:schemeClr val="dk1"/>
                </a:solidFill>
                <a:latin typeface="Courier New"/>
                <a:ea typeface="Courier New"/>
                <a:cs typeface="Courier New"/>
                <a:sym typeface="Courier New"/>
              </a:rPr>
              <a:t>15     RoboCall05 robo = new RoboCall05();</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strike="noStrike" cap="none">
                <a:solidFill>
                  <a:schemeClr val="dk1"/>
                </a:solidFill>
                <a:latin typeface="Courier New"/>
                <a:ea typeface="Courier New"/>
                <a:cs typeface="Courier New"/>
                <a:sym typeface="Courier New"/>
              </a:rPr>
              <a:t>16     </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strike="noStrike" cap="none">
                <a:solidFill>
                  <a:schemeClr val="dk1"/>
                </a:solidFill>
                <a:latin typeface="Courier New"/>
                <a:ea typeface="Courier New"/>
                <a:cs typeface="Courier New"/>
                <a:sym typeface="Courier New"/>
              </a:rPr>
              <a:t>17     // Predicates</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strike="noStrike" cap="none">
                <a:solidFill>
                  <a:schemeClr val="dk1"/>
                </a:solidFill>
                <a:latin typeface="Courier New"/>
                <a:ea typeface="Courier New"/>
                <a:cs typeface="Courier New"/>
                <a:sym typeface="Courier New"/>
              </a:rPr>
              <a:t>18     </a:t>
            </a:r>
            <a:r>
              <a:rPr lang="en-US" sz="1600" b="1" i="0" u="none" strike="noStrike" cap="none">
                <a:solidFill>
                  <a:schemeClr val="dk1"/>
                </a:solidFill>
                <a:latin typeface="Courier New"/>
                <a:ea typeface="Courier New"/>
                <a:cs typeface="Courier New"/>
                <a:sym typeface="Courier New"/>
              </a:rPr>
              <a:t>Predicate&lt;Person&gt; allPilots = </a:t>
            </a:r>
            <a:endParaRPr/>
          </a:p>
          <a:p>
            <a:pPr marL="7937" marR="0" lvl="0" indent="7937" algn="l" rtl="0">
              <a:lnSpc>
                <a:spcPct val="100000"/>
              </a:lnSpc>
              <a:spcBef>
                <a:spcPts val="320"/>
              </a:spcBef>
              <a:spcAft>
                <a:spcPts val="0"/>
              </a:spcAft>
              <a:buClr>
                <a:srgbClr val="000000"/>
              </a:buClr>
              <a:buSzPts val="1600"/>
              <a:buFont typeface="Arial"/>
              <a:buNone/>
            </a:pPr>
            <a:r>
              <a:rPr lang="en-US" sz="1600" b="1" i="0" u="none" strike="noStrike" cap="none">
                <a:solidFill>
                  <a:schemeClr val="dk1"/>
                </a:solidFill>
                <a:latin typeface="Courier New"/>
                <a:ea typeface="Courier New"/>
                <a:cs typeface="Courier New"/>
                <a:sym typeface="Courier New"/>
              </a:rPr>
              <a:t>19         p -&gt; p.getAge() &gt;= 23 &amp;&amp; p.getAge() &lt;= 65;</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strike="noStrike" cap="none">
                <a:solidFill>
                  <a:schemeClr val="dk1"/>
                </a:solidFill>
                <a:latin typeface="Courier New"/>
                <a:ea typeface="Courier New"/>
                <a:cs typeface="Courier New"/>
                <a:sym typeface="Courier New"/>
              </a:rPr>
              <a:t>20     </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strike="noStrike" cap="none">
                <a:solidFill>
                  <a:schemeClr val="dk1"/>
                </a:solidFill>
                <a:latin typeface="Courier New"/>
                <a:ea typeface="Courier New"/>
                <a:cs typeface="Courier New"/>
                <a:sym typeface="Courier New"/>
              </a:rPr>
              <a:t>21     System.out.println("\n=== Calling all Drivers Variable ===");</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strike="noStrike" cap="none">
                <a:solidFill>
                  <a:schemeClr val="dk1"/>
                </a:solidFill>
                <a:latin typeface="Courier New"/>
                <a:ea typeface="Courier New"/>
                <a:cs typeface="Courier New"/>
                <a:sym typeface="Courier New"/>
              </a:rPr>
              <a:t>22     pl.stream().</a:t>
            </a:r>
            <a:r>
              <a:rPr lang="en-US" sz="1600" b="1" i="0" u="none" strike="noStrike" cap="none">
                <a:solidFill>
                  <a:schemeClr val="dk1"/>
                </a:solidFill>
                <a:latin typeface="Courier New"/>
                <a:ea typeface="Courier New"/>
                <a:cs typeface="Courier New"/>
                <a:sym typeface="Courier New"/>
              </a:rPr>
              <a:t>filter(allPilots)</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strike="noStrike" cap="none">
                <a:solidFill>
                  <a:schemeClr val="dk1"/>
                </a:solidFill>
                <a:latin typeface="Courier New"/>
                <a:ea typeface="Courier New"/>
                <a:cs typeface="Courier New"/>
                <a:sym typeface="Courier New"/>
              </a:rPr>
              <a:t>23         .forEach(p -&gt; robo.roboCall(p));       </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strike="noStrike" cap="none">
                <a:solidFill>
                  <a:schemeClr val="dk1"/>
                </a:solidFill>
                <a:latin typeface="Courier New"/>
                <a:ea typeface="Courier New"/>
                <a:cs typeface="Courier New"/>
                <a:sym typeface="Courier New"/>
              </a:rPr>
              <a:t>24   }</a:t>
            </a:r>
            <a:endParaRPr/>
          </a:p>
        </p:txBody>
      </p:sp>
      <p:sp>
        <p:nvSpPr>
          <p:cNvPr id="2186" name="Google Shape;2186;p229"/>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233</a:t>
            </a:fld>
            <a:endParaRPr/>
          </a:p>
        </p:txBody>
      </p:sp>
    </p:spTree>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Shape 2191"/>
        <p:cNvGrpSpPr/>
        <p:nvPr/>
      </p:nvGrpSpPr>
      <p:grpSpPr>
        <a:xfrm>
          <a:off x="0" y="0"/>
          <a:ext cx="0" cy="0"/>
          <a:chOff x="0" y="0"/>
          <a:chExt cx="0" cy="0"/>
        </a:xfrm>
      </p:grpSpPr>
      <p:sp>
        <p:nvSpPr>
          <p:cNvPr id="2192" name="Google Shape;2192;p230"/>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Courier New"/>
                <a:ea typeface="Courier New"/>
                <a:cs typeface="Courier New"/>
                <a:sym typeface="Courier New"/>
              </a:rPr>
              <a:t>SalesTxn</a:t>
            </a:r>
            <a:r>
              <a:rPr lang="en-US" sz="2600" b="1" i="0" u="none" strike="noStrike" cap="none">
                <a:solidFill>
                  <a:schemeClr val="dk1"/>
                </a:solidFill>
                <a:latin typeface="Arial"/>
                <a:ea typeface="Arial"/>
                <a:cs typeface="Arial"/>
                <a:sym typeface="Arial"/>
              </a:rPr>
              <a:t> Class</a:t>
            </a:r>
            <a:endParaRPr/>
          </a:p>
        </p:txBody>
      </p:sp>
      <p:sp>
        <p:nvSpPr>
          <p:cNvPr id="2193" name="Google Shape;2193;p230"/>
          <p:cNvSpPr txBox="1">
            <a:spLocks noGrp="1"/>
          </p:cNvSpPr>
          <p:nvPr>
            <p:ph type="body" idx="1"/>
          </p:nvPr>
        </p:nvSpPr>
        <p:spPr>
          <a:xfrm>
            <a:off x="609600" y="1447800"/>
            <a:ext cx="7918500" cy="1751100"/>
          </a:xfrm>
          <a:prstGeom prst="rect">
            <a:avLst/>
          </a:prstGeom>
          <a:noFill/>
          <a:ln>
            <a:noFill/>
          </a:ln>
        </p:spPr>
        <p:txBody>
          <a:bodyPr spcFirstLastPara="1" wrap="square" lIns="12700" tIns="12700" rIns="12700" bIns="12700" anchor="t" anchorCtr="0">
            <a:noAutofit/>
          </a:bodyPr>
          <a:lstStyle/>
          <a:p>
            <a:pPr marL="574675" marR="0" lvl="1" indent="-460375" algn="l" rtl="0">
              <a:lnSpc>
                <a:spcPct val="100000"/>
              </a:lnSpc>
              <a:spcBef>
                <a:spcPts val="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Class used in examples and practices to follow</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Stores information about sales transactions</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Seller and buyer</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Product quantity and price</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Implemented with a Builder class</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Buyer class</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Simple class to represent buyers and their volume discount level</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Helper enums</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BuyerClass: Defines volume discount levels</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State: Lists the states where transactions take place</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TaxRate: Lists the sales tax rates for different states</a:t>
            </a:r>
            <a:endParaRPr/>
          </a:p>
        </p:txBody>
      </p:sp>
      <p:sp>
        <p:nvSpPr>
          <p:cNvPr id="2194" name="Google Shape;2194;p230"/>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234</a:t>
            </a:fld>
            <a:endParaRPr/>
          </a:p>
        </p:txBody>
      </p:sp>
    </p:spTree>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Shape 2199"/>
        <p:cNvGrpSpPr/>
        <p:nvPr/>
      </p:nvGrpSpPr>
      <p:grpSpPr>
        <a:xfrm>
          <a:off x="0" y="0"/>
          <a:ext cx="0" cy="0"/>
          <a:chOff x="0" y="0"/>
          <a:chExt cx="0" cy="0"/>
        </a:xfrm>
      </p:grpSpPr>
      <p:sp>
        <p:nvSpPr>
          <p:cNvPr id="2200" name="Google Shape;2200;p231"/>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Java Streams</a:t>
            </a:r>
            <a:endParaRPr/>
          </a:p>
        </p:txBody>
      </p:sp>
      <p:sp>
        <p:nvSpPr>
          <p:cNvPr id="2201" name="Google Shape;2201;p231"/>
          <p:cNvSpPr txBox="1">
            <a:spLocks noGrp="1"/>
          </p:cNvSpPr>
          <p:nvPr>
            <p:ph type="body" idx="1"/>
          </p:nvPr>
        </p:nvSpPr>
        <p:spPr>
          <a:xfrm>
            <a:off x="609600" y="1447800"/>
            <a:ext cx="7918500" cy="4684800"/>
          </a:xfrm>
          <a:prstGeom prst="rect">
            <a:avLst/>
          </a:prstGeom>
          <a:noFill/>
          <a:ln>
            <a:noFill/>
          </a:ln>
        </p:spPr>
        <p:txBody>
          <a:bodyPr spcFirstLastPara="1" wrap="square" lIns="12700" tIns="12700" rIns="12700" bIns="12700" anchor="t" anchorCtr="0">
            <a:noAutofit/>
          </a:bodyPr>
          <a:lstStyle/>
          <a:p>
            <a:pPr marL="574675" marR="0" lvl="1" indent="-460375" algn="l" rtl="0">
              <a:lnSpc>
                <a:spcPct val="100000"/>
              </a:lnSpc>
              <a:spcBef>
                <a:spcPts val="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Streams</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Courier New"/>
                <a:ea typeface="Courier New"/>
                <a:cs typeface="Courier New"/>
                <a:sym typeface="Courier New"/>
              </a:rPr>
              <a:t>java.util.stream</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A sequence of elements on which various methods can be chained</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Method chaining</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Multiple methods can be called in one statement</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Stream characteristics</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They are immutable.</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After the elements are consumed, they are no longer available from the stream.</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A chain of operations can occur only once on a particular stream (a pipeline).</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They can be serial (default) or parallel.</a:t>
            </a:r>
            <a:endParaRPr/>
          </a:p>
        </p:txBody>
      </p:sp>
      <p:sp>
        <p:nvSpPr>
          <p:cNvPr id="2202" name="Google Shape;2202;p231"/>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235</a:t>
            </a:fld>
            <a:endParaRPr/>
          </a:p>
        </p:txBody>
      </p:sp>
    </p:spTree>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Shape 2207"/>
        <p:cNvGrpSpPr/>
        <p:nvPr/>
      </p:nvGrpSpPr>
      <p:grpSpPr>
        <a:xfrm>
          <a:off x="0" y="0"/>
          <a:ext cx="0" cy="0"/>
          <a:chOff x="0" y="0"/>
          <a:chExt cx="0" cy="0"/>
        </a:xfrm>
      </p:grpSpPr>
      <p:sp>
        <p:nvSpPr>
          <p:cNvPr id="2208" name="Google Shape;2208;p232"/>
          <p:cNvSpPr txBox="1"/>
          <p:nvPr/>
        </p:nvSpPr>
        <p:spPr>
          <a:xfrm>
            <a:off x="614362" y="3581400"/>
            <a:ext cx="7920000" cy="1371600"/>
          </a:xfrm>
          <a:prstGeom prst="rect">
            <a:avLst/>
          </a:prstGeom>
          <a:solidFill>
            <a:srgbClr val="DDDDDD"/>
          </a:solid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2209" name="Google Shape;2209;p232"/>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The Filter Method</a:t>
            </a:r>
            <a:endParaRPr/>
          </a:p>
        </p:txBody>
      </p:sp>
      <p:sp>
        <p:nvSpPr>
          <p:cNvPr id="2210" name="Google Shape;2210;p232"/>
          <p:cNvSpPr txBox="1">
            <a:spLocks noGrp="1"/>
          </p:cNvSpPr>
          <p:nvPr>
            <p:ph type="body" idx="1"/>
          </p:nvPr>
        </p:nvSpPr>
        <p:spPr>
          <a:xfrm>
            <a:off x="609600" y="1447800"/>
            <a:ext cx="7918500" cy="4205400"/>
          </a:xfrm>
          <a:prstGeom prst="rect">
            <a:avLst/>
          </a:prstGeom>
          <a:noFill/>
          <a:ln>
            <a:noFill/>
          </a:ln>
        </p:spPr>
        <p:txBody>
          <a:bodyPr spcFirstLastPara="1" wrap="square" lIns="12700" tIns="12700" rIns="12700" bIns="12700" anchor="t" anchorCtr="0">
            <a:noAutofit/>
          </a:bodyPr>
          <a:lstStyle/>
          <a:p>
            <a:pPr marL="574675" marR="0" lvl="1" indent="-460375" algn="l" rtl="0">
              <a:lnSpc>
                <a:spcPct val="100000"/>
              </a:lnSpc>
              <a:spcBef>
                <a:spcPts val="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The Stream class converts collection to a pipeline</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Immutable data</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Can only be used once and then tossed</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Filter method uses Predicate lambdas to select items.</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Syntax:</a:t>
            </a:r>
            <a:endParaRPr/>
          </a:p>
          <a:p>
            <a:pPr marL="574675" marR="0" lvl="1" indent="-460375" algn="l" rtl="0">
              <a:lnSpc>
                <a:spcPct val="100000"/>
              </a:lnSpc>
              <a:spcBef>
                <a:spcPts val="320"/>
              </a:spcBef>
              <a:spcAft>
                <a:spcPts val="0"/>
              </a:spcAft>
              <a:buClr>
                <a:srgbClr val="FF0000"/>
              </a:buClr>
              <a:buSzPts val="1600"/>
              <a:buFont typeface="Arial"/>
              <a:buNone/>
            </a:pPr>
            <a:endParaRPr sz="1600" b="0" i="0" u="none" strike="noStrike" cap="none">
              <a:solidFill>
                <a:schemeClr val="dk1"/>
              </a:solidFill>
              <a:latin typeface="Courier New"/>
              <a:ea typeface="Courier New"/>
              <a:cs typeface="Courier New"/>
              <a:sym typeface="Courier New"/>
            </a:endParaRPr>
          </a:p>
          <a:p>
            <a:pPr marL="574675" marR="0" lvl="1" indent="-460375" algn="l" rtl="0">
              <a:lnSpc>
                <a:spcPct val="100000"/>
              </a:lnSpc>
              <a:spcBef>
                <a:spcPts val="320"/>
              </a:spcBef>
              <a:spcAft>
                <a:spcPts val="0"/>
              </a:spcAft>
              <a:buClr>
                <a:srgbClr val="FF0000"/>
              </a:buClr>
              <a:buSzPts val="1600"/>
              <a:buFont typeface="Arial"/>
              <a:buNone/>
            </a:pPr>
            <a:r>
              <a:rPr lang="en-US" sz="1600" b="0" i="0" u="none" strike="noStrike" cap="none">
                <a:solidFill>
                  <a:schemeClr val="dk1"/>
                </a:solidFill>
                <a:latin typeface="Courier New"/>
                <a:ea typeface="Courier New"/>
                <a:cs typeface="Courier New"/>
                <a:sym typeface="Courier New"/>
              </a:rPr>
              <a:t>15         System.out.println("\n== CA Transations Lambda ==");</a:t>
            </a:r>
            <a:endParaRPr/>
          </a:p>
          <a:p>
            <a:pPr marL="574675" marR="0" lvl="1" indent="-460375" algn="l" rtl="0">
              <a:lnSpc>
                <a:spcPct val="100000"/>
              </a:lnSpc>
              <a:spcBef>
                <a:spcPts val="320"/>
              </a:spcBef>
              <a:spcAft>
                <a:spcPts val="0"/>
              </a:spcAft>
              <a:buClr>
                <a:srgbClr val="FF0000"/>
              </a:buClr>
              <a:buSzPts val="1600"/>
              <a:buFont typeface="Arial"/>
              <a:buNone/>
            </a:pPr>
            <a:r>
              <a:rPr lang="en-US" sz="1600" b="0" i="0" u="none" strike="noStrike" cap="none">
                <a:solidFill>
                  <a:schemeClr val="dk1"/>
                </a:solidFill>
                <a:latin typeface="Courier New"/>
                <a:ea typeface="Courier New"/>
                <a:cs typeface="Courier New"/>
                <a:sym typeface="Courier New"/>
              </a:rPr>
              <a:t>16         tList.stream()</a:t>
            </a:r>
            <a:endParaRPr/>
          </a:p>
          <a:p>
            <a:pPr marL="574675" marR="0" lvl="1" indent="-460375" algn="l" rtl="0">
              <a:lnSpc>
                <a:spcPct val="100000"/>
              </a:lnSpc>
              <a:spcBef>
                <a:spcPts val="320"/>
              </a:spcBef>
              <a:spcAft>
                <a:spcPts val="0"/>
              </a:spcAft>
              <a:buClr>
                <a:srgbClr val="FF0000"/>
              </a:buClr>
              <a:buSzPts val="1600"/>
              <a:buFont typeface="Arial"/>
              <a:buNone/>
            </a:pPr>
            <a:r>
              <a:rPr lang="en-US" sz="1600" b="0" i="0" u="none" strike="noStrike" cap="none">
                <a:solidFill>
                  <a:schemeClr val="dk1"/>
                </a:solidFill>
                <a:latin typeface="Courier New"/>
                <a:ea typeface="Courier New"/>
                <a:cs typeface="Courier New"/>
                <a:sym typeface="Courier New"/>
              </a:rPr>
              <a:t>17             </a:t>
            </a:r>
            <a:r>
              <a:rPr lang="en-US" sz="1600" b="1" i="0" u="none" strike="noStrike" cap="none">
                <a:solidFill>
                  <a:schemeClr val="dk1"/>
                </a:solidFill>
                <a:latin typeface="Courier New"/>
                <a:ea typeface="Courier New"/>
                <a:cs typeface="Courier New"/>
                <a:sym typeface="Courier New"/>
              </a:rPr>
              <a:t>.filter(t -&gt; t.getState().equals("CA"))</a:t>
            </a:r>
            <a:endParaRPr/>
          </a:p>
          <a:p>
            <a:pPr marL="574675" marR="0" lvl="1" indent="-460375" algn="l" rtl="0">
              <a:lnSpc>
                <a:spcPct val="100000"/>
              </a:lnSpc>
              <a:spcBef>
                <a:spcPts val="320"/>
              </a:spcBef>
              <a:spcAft>
                <a:spcPts val="0"/>
              </a:spcAft>
              <a:buClr>
                <a:srgbClr val="FF0000"/>
              </a:buClr>
              <a:buSzPts val="1600"/>
              <a:buFont typeface="Arial"/>
              <a:buNone/>
            </a:pPr>
            <a:r>
              <a:rPr lang="en-US" sz="1600" b="0" i="0" u="none" strike="noStrike" cap="none">
                <a:solidFill>
                  <a:schemeClr val="dk1"/>
                </a:solidFill>
                <a:latin typeface="Courier New"/>
                <a:ea typeface="Courier New"/>
                <a:cs typeface="Courier New"/>
                <a:sym typeface="Courier New"/>
              </a:rPr>
              <a:t>18             .forEach(SalesTxn::printSummary);</a:t>
            </a:r>
            <a:endParaRPr/>
          </a:p>
          <a:p>
            <a:pPr marL="574675" marR="0" lvl="1" indent="-320675" algn="l" rtl="0">
              <a:lnSpc>
                <a:spcPct val="100000"/>
              </a:lnSpc>
              <a:spcBef>
                <a:spcPts val="440"/>
              </a:spcBef>
              <a:spcAft>
                <a:spcPts val="0"/>
              </a:spcAft>
              <a:buClr>
                <a:srgbClr val="FF0000"/>
              </a:buClr>
              <a:buSzPts val="2200"/>
              <a:buFont typeface="Arial"/>
              <a:buNone/>
            </a:pPr>
            <a:endParaRPr sz="2200" b="0" i="0" u="none" strike="noStrike" cap="none">
              <a:solidFill>
                <a:schemeClr val="dk1"/>
              </a:solidFill>
              <a:latin typeface="Arial"/>
              <a:ea typeface="Arial"/>
              <a:cs typeface="Arial"/>
              <a:sym typeface="Arial"/>
            </a:endParaRPr>
          </a:p>
          <a:p>
            <a:pPr marL="7937" marR="0" lvl="0" indent="7938" algn="l" rtl="0">
              <a:spcBef>
                <a:spcPts val="440"/>
              </a:spcBef>
              <a:spcAft>
                <a:spcPts val="0"/>
              </a:spcAft>
              <a:buNone/>
            </a:pPr>
            <a:endParaRPr sz="2200" b="0" i="0" u="none" strike="noStrike" cap="none">
              <a:solidFill>
                <a:schemeClr val="dk1"/>
              </a:solidFill>
              <a:latin typeface="Arial"/>
              <a:ea typeface="Arial"/>
              <a:cs typeface="Arial"/>
              <a:sym typeface="Arial"/>
            </a:endParaRPr>
          </a:p>
        </p:txBody>
      </p:sp>
      <p:sp>
        <p:nvSpPr>
          <p:cNvPr id="2211" name="Google Shape;2211;p232"/>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236</a:t>
            </a:fld>
            <a:endParaRPr/>
          </a:p>
        </p:txBody>
      </p:sp>
    </p:spTree>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Shape 2216"/>
        <p:cNvGrpSpPr/>
        <p:nvPr/>
      </p:nvGrpSpPr>
      <p:grpSpPr>
        <a:xfrm>
          <a:off x="0" y="0"/>
          <a:ext cx="0" cy="0"/>
          <a:chOff x="0" y="0"/>
          <a:chExt cx="0" cy="0"/>
        </a:xfrm>
      </p:grpSpPr>
      <p:sp>
        <p:nvSpPr>
          <p:cNvPr id="2217" name="Google Shape;2217;p233"/>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Method References</a:t>
            </a:r>
            <a:endParaRPr/>
          </a:p>
        </p:txBody>
      </p:sp>
      <p:sp>
        <p:nvSpPr>
          <p:cNvPr id="2218" name="Google Shape;2218;p233"/>
          <p:cNvSpPr txBox="1">
            <a:spLocks noGrp="1"/>
          </p:cNvSpPr>
          <p:nvPr>
            <p:ph type="body" idx="1"/>
          </p:nvPr>
        </p:nvSpPr>
        <p:spPr>
          <a:xfrm>
            <a:off x="685800" y="1295400"/>
            <a:ext cx="7918500" cy="52023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200"/>
              <a:buFont typeface="Arial"/>
              <a:buNone/>
            </a:pPr>
            <a:r>
              <a:rPr lang="en-US" sz="2200" b="0" i="0" u="none">
                <a:solidFill>
                  <a:schemeClr val="dk1"/>
                </a:solidFill>
                <a:latin typeface="Arial"/>
                <a:ea typeface="Arial"/>
                <a:cs typeface="Arial"/>
                <a:sym typeface="Arial"/>
              </a:rPr>
              <a:t>In some cases, the lambda expression merely calls a class method.</a:t>
            </a:r>
            <a:endParaRPr/>
          </a:p>
          <a:p>
            <a:pPr marL="1020762" marR="0" lvl="2" indent="-331787" algn="l" rtl="0">
              <a:lnSpc>
                <a:spcPct val="100000"/>
              </a:lnSpc>
              <a:spcBef>
                <a:spcPts val="320"/>
              </a:spcBef>
              <a:spcAft>
                <a:spcPts val="0"/>
              </a:spcAft>
              <a:buClr>
                <a:srgbClr val="FF0000"/>
              </a:buClr>
              <a:buSzPts val="1600"/>
              <a:buFont typeface="Arial"/>
              <a:buChar char="–"/>
            </a:pPr>
            <a:r>
              <a:rPr lang="en-US" sz="1600" b="0" i="0" u="none" strike="noStrike" cap="none">
                <a:solidFill>
                  <a:schemeClr val="dk1"/>
                </a:solidFill>
                <a:latin typeface="Courier New"/>
                <a:ea typeface="Courier New"/>
                <a:cs typeface="Courier New"/>
                <a:sym typeface="Courier New"/>
              </a:rPr>
              <a:t>.forEach(t -&gt; t.printSummary())</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Alternatively, you can use a method reference</a:t>
            </a:r>
            <a:endParaRPr/>
          </a:p>
          <a:p>
            <a:pPr marL="1020762" marR="0" lvl="2" indent="-331787" algn="l" rtl="0">
              <a:lnSpc>
                <a:spcPct val="100000"/>
              </a:lnSpc>
              <a:spcBef>
                <a:spcPts val="320"/>
              </a:spcBef>
              <a:spcAft>
                <a:spcPts val="0"/>
              </a:spcAft>
              <a:buClr>
                <a:srgbClr val="FF0000"/>
              </a:buClr>
              <a:buSzPts val="1600"/>
              <a:buFont typeface="Arial"/>
              <a:buChar char="–"/>
            </a:pPr>
            <a:r>
              <a:rPr lang="en-US" sz="1600" b="0" i="0" u="none" strike="noStrike" cap="none">
                <a:solidFill>
                  <a:schemeClr val="dk1"/>
                </a:solidFill>
                <a:latin typeface="Courier New"/>
                <a:ea typeface="Courier New"/>
                <a:cs typeface="Courier New"/>
                <a:sym typeface="Courier New"/>
              </a:rPr>
              <a:t>.forEach(SalesTxn::printSummary));</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You can use a method reference in the following situations:</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Reference to a static method</a:t>
            </a:r>
            <a:endParaRPr/>
          </a:p>
          <a:p>
            <a:pPr marL="1366837" marR="0" lvl="3" indent="-231775" algn="l" rtl="0">
              <a:lnSpc>
                <a:spcPct val="100000"/>
              </a:lnSpc>
              <a:spcBef>
                <a:spcPts val="360"/>
              </a:spcBef>
              <a:spcAft>
                <a:spcPts val="0"/>
              </a:spcAft>
              <a:buClr>
                <a:schemeClr val="accent2"/>
              </a:buClr>
              <a:buSzPts val="810"/>
              <a:buFont typeface="Arial"/>
              <a:buChar char="—"/>
            </a:pPr>
            <a:r>
              <a:rPr lang="en-US" sz="1800" b="0" i="0" u="none" strike="noStrike" cap="none">
                <a:solidFill>
                  <a:schemeClr val="dk1"/>
                </a:solidFill>
                <a:latin typeface="Courier New"/>
                <a:ea typeface="Courier New"/>
                <a:cs typeface="Courier New"/>
                <a:sym typeface="Courier New"/>
              </a:rPr>
              <a:t>ContainingClass::staticMethodName </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Reference to an instance method </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Reference to an instance method of an arbitrary object of a particular type (for example, </a:t>
            </a:r>
            <a:r>
              <a:rPr lang="en-US" sz="2000" b="0" i="0" u="none" strike="noStrike" cap="none">
                <a:solidFill>
                  <a:schemeClr val="dk1"/>
                </a:solidFill>
                <a:latin typeface="Courier New"/>
                <a:ea typeface="Courier New"/>
                <a:cs typeface="Courier New"/>
                <a:sym typeface="Courier New"/>
              </a:rPr>
              <a:t>String::compareToIgnoreCase</a:t>
            </a:r>
            <a:r>
              <a:rPr lang="en-US" sz="2000" b="0" i="0" u="none" strike="noStrike" cap="none">
                <a:solidFill>
                  <a:schemeClr val="dk1"/>
                </a:solidFill>
                <a:latin typeface="Arial"/>
                <a:ea typeface="Arial"/>
                <a:cs typeface="Arial"/>
                <a:sym typeface="Arial"/>
              </a:rPr>
              <a:t>)</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Reference to a constructor </a:t>
            </a:r>
            <a:endParaRPr/>
          </a:p>
          <a:p>
            <a:pPr marL="1366837" marR="0" lvl="3" indent="-231775" algn="l" rtl="0">
              <a:lnSpc>
                <a:spcPct val="100000"/>
              </a:lnSpc>
              <a:spcBef>
                <a:spcPts val="360"/>
              </a:spcBef>
              <a:spcAft>
                <a:spcPts val="0"/>
              </a:spcAft>
              <a:buClr>
                <a:schemeClr val="accent2"/>
              </a:buClr>
              <a:buSzPts val="810"/>
              <a:buFont typeface="Arial"/>
              <a:buChar char="—"/>
            </a:pPr>
            <a:r>
              <a:rPr lang="en-US" sz="1800" b="0" i="0" u="none" strike="noStrike" cap="none">
                <a:solidFill>
                  <a:schemeClr val="dk1"/>
                </a:solidFill>
                <a:latin typeface="Courier New"/>
                <a:ea typeface="Courier New"/>
                <a:cs typeface="Courier New"/>
                <a:sym typeface="Courier New"/>
              </a:rPr>
              <a:t>ClassName::new</a:t>
            </a:r>
            <a:endParaRPr/>
          </a:p>
        </p:txBody>
      </p:sp>
      <p:sp>
        <p:nvSpPr>
          <p:cNvPr id="2219" name="Google Shape;2219;p233"/>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237</a:t>
            </a:fld>
            <a:endParaRPr/>
          </a:p>
        </p:txBody>
      </p:sp>
    </p:spTree>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Shape 2224"/>
        <p:cNvGrpSpPr/>
        <p:nvPr/>
      </p:nvGrpSpPr>
      <p:grpSpPr>
        <a:xfrm>
          <a:off x="0" y="0"/>
          <a:ext cx="0" cy="0"/>
          <a:chOff x="0" y="0"/>
          <a:chExt cx="0" cy="0"/>
        </a:xfrm>
      </p:grpSpPr>
      <p:sp>
        <p:nvSpPr>
          <p:cNvPr id="2225" name="Google Shape;2225;p234"/>
          <p:cNvSpPr txBox="1"/>
          <p:nvPr/>
        </p:nvSpPr>
        <p:spPr>
          <a:xfrm>
            <a:off x="614362" y="2971800"/>
            <a:ext cx="7920000" cy="1752600"/>
          </a:xfrm>
          <a:prstGeom prst="rect">
            <a:avLst/>
          </a:prstGeom>
          <a:solidFill>
            <a:srgbClr val="DDDDDD"/>
          </a:solid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2226" name="Google Shape;2226;p234"/>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Method Chaining</a:t>
            </a:r>
            <a:endParaRPr/>
          </a:p>
        </p:txBody>
      </p:sp>
      <p:sp>
        <p:nvSpPr>
          <p:cNvPr id="2227" name="Google Shape;2227;p234"/>
          <p:cNvSpPr txBox="1">
            <a:spLocks noGrp="1"/>
          </p:cNvSpPr>
          <p:nvPr>
            <p:ph type="body" idx="1"/>
          </p:nvPr>
        </p:nvSpPr>
        <p:spPr>
          <a:xfrm>
            <a:off x="609600" y="1447800"/>
            <a:ext cx="7918500" cy="3244800"/>
          </a:xfrm>
          <a:prstGeom prst="rect">
            <a:avLst/>
          </a:prstGeom>
          <a:noFill/>
          <a:ln>
            <a:noFill/>
          </a:ln>
        </p:spPr>
        <p:txBody>
          <a:bodyPr spcFirstLastPara="1" wrap="square" lIns="12700" tIns="12700" rIns="12700" bIns="12700" anchor="t" anchorCtr="0">
            <a:noAutofit/>
          </a:bodyPr>
          <a:lstStyle/>
          <a:p>
            <a:pPr marL="574675" marR="0" lvl="1" indent="-460375" algn="l" rtl="0">
              <a:lnSpc>
                <a:spcPct val="100000"/>
              </a:lnSpc>
              <a:spcBef>
                <a:spcPts val="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Pipelines allow method chaining (like a builder).</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Methods include filter and many others.</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For example:</a:t>
            </a:r>
            <a:endParaRPr/>
          </a:p>
          <a:p>
            <a:pPr marL="574675" marR="0" lvl="1" indent="-460375" algn="l" rtl="0">
              <a:lnSpc>
                <a:spcPct val="100000"/>
              </a:lnSpc>
              <a:spcBef>
                <a:spcPts val="440"/>
              </a:spcBef>
              <a:spcAft>
                <a:spcPts val="0"/>
              </a:spcAft>
              <a:buClr>
                <a:srgbClr val="FF0000"/>
              </a:buClr>
              <a:buSzPts val="2200"/>
              <a:buFont typeface="Arial"/>
              <a:buNone/>
            </a:pPr>
            <a:endParaRPr sz="2200" b="0" i="0" u="none" strike="noStrike" cap="none">
              <a:solidFill>
                <a:schemeClr val="dk1"/>
              </a:solidFill>
              <a:latin typeface="Arial"/>
              <a:ea typeface="Arial"/>
              <a:cs typeface="Arial"/>
              <a:sym typeface="Arial"/>
            </a:endParaRPr>
          </a:p>
          <a:p>
            <a:pPr marL="574675" marR="0" lvl="1" indent="-460375" algn="l" rtl="0">
              <a:lnSpc>
                <a:spcPct val="100000"/>
              </a:lnSpc>
              <a:spcBef>
                <a:spcPts val="360"/>
              </a:spcBef>
              <a:spcAft>
                <a:spcPts val="0"/>
              </a:spcAft>
              <a:buClr>
                <a:srgbClr val="FF0000"/>
              </a:buClr>
              <a:buSzPts val="1800"/>
              <a:buFont typeface="Arial"/>
              <a:buNone/>
            </a:pPr>
            <a:r>
              <a:rPr lang="en-US" sz="1800" b="0" i="0" u="none" strike="noStrike" cap="none">
                <a:solidFill>
                  <a:schemeClr val="dk1"/>
                </a:solidFill>
                <a:latin typeface="Courier New"/>
                <a:ea typeface="Courier New"/>
                <a:cs typeface="Courier New"/>
                <a:sym typeface="Courier New"/>
              </a:rPr>
              <a:t>21         tList.stream()</a:t>
            </a:r>
            <a:endParaRPr/>
          </a:p>
          <a:p>
            <a:pPr marL="574675" marR="0" lvl="1" indent="-460375" algn="l" rtl="0">
              <a:lnSpc>
                <a:spcPct val="100000"/>
              </a:lnSpc>
              <a:spcBef>
                <a:spcPts val="360"/>
              </a:spcBef>
              <a:spcAft>
                <a:spcPts val="0"/>
              </a:spcAft>
              <a:buClr>
                <a:srgbClr val="FF0000"/>
              </a:buClr>
              <a:buSzPts val="1800"/>
              <a:buFont typeface="Arial"/>
              <a:buNone/>
            </a:pPr>
            <a:r>
              <a:rPr lang="en-US" sz="1800" b="0" i="0" u="none" strike="noStrike" cap="none">
                <a:solidFill>
                  <a:schemeClr val="dk1"/>
                </a:solidFill>
                <a:latin typeface="Courier New"/>
                <a:ea typeface="Courier New"/>
                <a:cs typeface="Courier New"/>
                <a:sym typeface="Courier New"/>
              </a:rPr>
              <a:t>22             </a:t>
            </a:r>
            <a:r>
              <a:rPr lang="en-US" sz="1800" b="1" i="0" u="none" strike="noStrike" cap="none">
                <a:solidFill>
                  <a:schemeClr val="dk1"/>
                </a:solidFill>
                <a:latin typeface="Courier New"/>
                <a:ea typeface="Courier New"/>
                <a:cs typeface="Courier New"/>
                <a:sym typeface="Courier New"/>
              </a:rPr>
              <a:t>.filter(t -&gt; t.getState().equals("CA"))</a:t>
            </a:r>
            <a:endParaRPr/>
          </a:p>
          <a:p>
            <a:pPr marL="574675" marR="0" lvl="1" indent="-460375" algn="l" rtl="0">
              <a:lnSpc>
                <a:spcPct val="100000"/>
              </a:lnSpc>
              <a:spcBef>
                <a:spcPts val="360"/>
              </a:spcBef>
              <a:spcAft>
                <a:spcPts val="0"/>
              </a:spcAft>
              <a:buClr>
                <a:srgbClr val="FF0000"/>
              </a:buClr>
              <a:buSzPts val="1800"/>
              <a:buFont typeface="Arial"/>
              <a:buNone/>
            </a:pPr>
            <a:r>
              <a:rPr lang="en-US" sz="1800" b="0" i="0" u="none" strike="noStrike" cap="none">
                <a:solidFill>
                  <a:schemeClr val="dk1"/>
                </a:solidFill>
                <a:latin typeface="Courier New"/>
                <a:ea typeface="Courier New"/>
                <a:cs typeface="Courier New"/>
                <a:sym typeface="Courier New"/>
              </a:rPr>
              <a:t>23             </a:t>
            </a:r>
            <a:r>
              <a:rPr lang="en-US" sz="1800" b="1" i="0" u="none" strike="noStrike" cap="none">
                <a:solidFill>
                  <a:schemeClr val="dk1"/>
                </a:solidFill>
                <a:latin typeface="Courier New"/>
                <a:ea typeface="Courier New"/>
                <a:cs typeface="Courier New"/>
                <a:sym typeface="Courier New"/>
              </a:rPr>
              <a:t>.filter(t -&gt; t.getBuyer().getName()</a:t>
            </a:r>
            <a:endParaRPr/>
          </a:p>
          <a:p>
            <a:pPr marL="574675" marR="0" lvl="1" indent="-460375" algn="l" rtl="0">
              <a:lnSpc>
                <a:spcPct val="100000"/>
              </a:lnSpc>
              <a:spcBef>
                <a:spcPts val="360"/>
              </a:spcBef>
              <a:spcAft>
                <a:spcPts val="0"/>
              </a:spcAft>
              <a:buClr>
                <a:srgbClr val="FF0000"/>
              </a:buClr>
              <a:buSzPts val="1800"/>
              <a:buFont typeface="Arial"/>
              <a:buNone/>
            </a:pPr>
            <a:r>
              <a:rPr lang="en-US" sz="1800" b="0" i="0" u="none" strike="noStrike" cap="none">
                <a:solidFill>
                  <a:schemeClr val="dk1"/>
                </a:solidFill>
                <a:latin typeface="Courier New"/>
                <a:ea typeface="Courier New"/>
                <a:cs typeface="Courier New"/>
                <a:sym typeface="Courier New"/>
              </a:rPr>
              <a:t>24                 </a:t>
            </a:r>
            <a:r>
              <a:rPr lang="en-US" sz="1800" b="1" i="0" u="none" strike="noStrike" cap="none">
                <a:solidFill>
                  <a:schemeClr val="dk1"/>
                </a:solidFill>
                <a:latin typeface="Courier New"/>
                <a:ea typeface="Courier New"/>
                <a:cs typeface="Courier New"/>
                <a:sym typeface="Courier New"/>
              </a:rPr>
              <a:t>.equals("Acme Electronics"))</a:t>
            </a:r>
            <a:endParaRPr/>
          </a:p>
          <a:p>
            <a:pPr marL="574675" marR="0" lvl="1" indent="-460375" algn="l" rtl="0">
              <a:lnSpc>
                <a:spcPct val="100000"/>
              </a:lnSpc>
              <a:spcBef>
                <a:spcPts val="360"/>
              </a:spcBef>
              <a:spcAft>
                <a:spcPts val="0"/>
              </a:spcAft>
              <a:buClr>
                <a:srgbClr val="FF0000"/>
              </a:buClr>
              <a:buSzPts val="1800"/>
              <a:buFont typeface="Arial"/>
              <a:buNone/>
            </a:pPr>
            <a:r>
              <a:rPr lang="en-US" sz="1800" b="0" i="0" u="none" strike="noStrike" cap="none">
                <a:solidFill>
                  <a:schemeClr val="dk1"/>
                </a:solidFill>
                <a:latin typeface="Courier New"/>
                <a:ea typeface="Courier New"/>
                <a:cs typeface="Courier New"/>
                <a:sym typeface="Courier New"/>
              </a:rPr>
              <a:t>25             .forEach(SalesTxn::printSummary);         </a:t>
            </a:r>
            <a:endParaRPr/>
          </a:p>
        </p:txBody>
      </p:sp>
      <p:sp>
        <p:nvSpPr>
          <p:cNvPr id="2228" name="Google Shape;2228;p234"/>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238</a:t>
            </a:fld>
            <a:endParaRPr/>
          </a:p>
        </p:txBody>
      </p:sp>
    </p:spTree>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Shape 2233"/>
        <p:cNvGrpSpPr/>
        <p:nvPr/>
      </p:nvGrpSpPr>
      <p:grpSpPr>
        <a:xfrm>
          <a:off x="0" y="0"/>
          <a:ext cx="0" cy="0"/>
          <a:chOff x="0" y="0"/>
          <a:chExt cx="0" cy="0"/>
        </a:xfrm>
      </p:grpSpPr>
      <p:sp>
        <p:nvSpPr>
          <p:cNvPr id="2234" name="Google Shape;2234;p235"/>
          <p:cNvSpPr txBox="1"/>
          <p:nvPr/>
        </p:nvSpPr>
        <p:spPr>
          <a:xfrm>
            <a:off x="614362" y="2514600"/>
            <a:ext cx="7920000" cy="3048000"/>
          </a:xfrm>
          <a:prstGeom prst="rect">
            <a:avLst/>
          </a:prstGeom>
          <a:solidFill>
            <a:srgbClr val="DDDDDD"/>
          </a:solid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2235" name="Google Shape;2235;p235"/>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Method Chaining</a:t>
            </a:r>
            <a:endParaRPr/>
          </a:p>
        </p:txBody>
      </p:sp>
      <p:sp>
        <p:nvSpPr>
          <p:cNvPr id="2236" name="Google Shape;2236;p235"/>
          <p:cNvSpPr txBox="1">
            <a:spLocks noGrp="1"/>
          </p:cNvSpPr>
          <p:nvPr>
            <p:ph type="body" idx="1"/>
          </p:nvPr>
        </p:nvSpPr>
        <p:spPr>
          <a:xfrm>
            <a:off x="609600" y="1447800"/>
            <a:ext cx="7918500" cy="4021200"/>
          </a:xfrm>
          <a:prstGeom prst="rect">
            <a:avLst/>
          </a:prstGeom>
          <a:noFill/>
          <a:ln>
            <a:noFill/>
          </a:ln>
        </p:spPr>
        <p:txBody>
          <a:bodyPr spcFirstLastPara="1" wrap="square" lIns="12700" tIns="12700" rIns="12700" bIns="12700" anchor="t" anchorCtr="0">
            <a:noAutofit/>
          </a:bodyPr>
          <a:lstStyle/>
          <a:p>
            <a:pPr marL="574675" marR="0" lvl="1" indent="-460375" algn="l" rtl="0">
              <a:lnSpc>
                <a:spcPct val="100000"/>
              </a:lnSpc>
              <a:spcBef>
                <a:spcPts val="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You can use compound logical statements.</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You select what is best for the situation.</a:t>
            </a:r>
            <a:endParaRPr/>
          </a:p>
          <a:p>
            <a:pPr marL="574675" marR="0" lvl="1" indent="-460375" algn="l" rtl="0">
              <a:lnSpc>
                <a:spcPct val="100000"/>
              </a:lnSpc>
              <a:spcBef>
                <a:spcPts val="440"/>
              </a:spcBef>
              <a:spcAft>
                <a:spcPts val="0"/>
              </a:spcAft>
              <a:buClr>
                <a:srgbClr val="FF0000"/>
              </a:buClr>
              <a:buSzPts val="2200"/>
              <a:buFont typeface="Arial"/>
              <a:buNone/>
            </a:pPr>
            <a:endParaRPr sz="2200" b="0" i="0" u="none" strike="noStrike" cap="none">
              <a:solidFill>
                <a:schemeClr val="dk1"/>
              </a:solidFill>
              <a:latin typeface="Arial"/>
              <a:ea typeface="Arial"/>
              <a:cs typeface="Arial"/>
              <a:sym typeface="Arial"/>
            </a:endParaRPr>
          </a:p>
          <a:p>
            <a:pPr marL="574675" marR="0" lvl="1" indent="-460375" algn="l" rtl="0">
              <a:lnSpc>
                <a:spcPct val="100000"/>
              </a:lnSpc>
              <a:spcBef>
                <a:spcPts val="280"/>
              </a:spcBef>
              <a:spcAft>
                <a:spcPts val="0"/>
              </a:spcAft>
              <a:buClr>
                <a:srgbClr val="FF0000"/>
              </a:buClr>
              <a:buSzPts val="1400"/>
              <a:buFont typeface="Arial"/>
              <a:buNone/>
            </a:pPr>
            <a:r>
              <a:rPr lang="en-US" sz="1400" b="0" i="0" u="none" strike="noStrike" cap="none">
                <a:solidFill>
                  <a:schemeClr val="dk1"/>
                </a:solidFill>
                <a:latin typeface="Courier New"/>
                <a:ea typeface="Courier New"/>
                <a:cs typeface="Courier New"/>
                <a:sym typeface="Courier New"/>
              </a:rPr>
              <a:t>15         System.out.println("\n== CA Transations for ACME ==");</a:t>
            </a:r>
            <a:endParaRPr/>
          </a:p>
          <a:p>
            <a:pPr marL="574675" marR="0" lvl="1" indent="-460375" algn="l" rtl="0">
              <a:lnSpc>
                <a:spcPct val="100000"/>
              </a:lnSpc>
              <a:spcBef>
                <a:spcPts val="280"/>
              </a:spcBef>
              <a:spcAft>
                <a:spcPts val="0"/>
              </a:spcAft>
              <a:buClr>
                <a:srgbClr val="FF0000"/>
              </a:buClr>
              <a:buSzPts val="1400"/>
              <a:buFont typeface="Arial"/>
              <a:buNone/>
            </a:pPr>
            <a:r>
              <a:rPr lang="en-US" sz="1400" b="0" i="0" u="none" strike="noStrike" cap="none">
                <a:solidFill>
                  <a:schemeClr val="dk1"/>
                </a:solidFill>
                <a:latin typeface="Courier New"/>
                <a:ea typeface="Courier New"/>
                <a:cs typeface="Courier New"/>
                <a:sym typeface="Courier New"/>
              </a:rPr>
              <a:t>16         tList.stream()</a:t>
            </a:r>
            <a:endParaRPr/>
          </a:p>
          <a:p>
            <a:pPr marL="574675" marR="0" lvl="1" indent="-460375" algn="l" rtl="0">
              <a:lnSpc>
                <a:spcPct val="100000"/>
              </a:lnSpc>
              <a:spcBef>
                <a:spcPts val="280"/>
              </a:spcBef>
              <a:spcAft>
                <a:spcPts val="0"/>
              </a:spcAft>
              <a:buClr>
                <a:srgbClr val="FF0000"/>
              </a:buClr>
              <a:buSzPts val="1400"/>
              <a:buFont typeface="Arial"/>
              <a:buNone/>
            </a:pPr>
            <a:r>
              <a:rPr lang="en-US" sz="1400" b="0" i="0" u="none" strike="noStrike" cap="none">
                <a:solidFill>
                  <a:schemeClr val="dk1"/>
                </a:solidFill>
                <a:latin typeface="Courier New"/>
                <a:ea typeface="Courier New"/>
                <a:cs typeface="Courier New"/>
                <a:sym typeface="Courier New"/>
              </a:rPr>
              <a:t>17             </a:t>
            </a:r>
            <a:r>
              <a:rPr lang="en-US" sz="1400" b="1" i="0" u="none" strike="noStrike" cap="none">
                <a:solidFill>
                  <a:schemeClr val="dk1"/>
                </a:solidFill>
                <a:latin typeface="Courier New"/>
                <a:ea typeface="Courier New"/>
                <a:cs typeface="Courier New"/>
                <a:sym typeface="Courier New"/>
              </a:rPr>
              <a:t>.filter(t -&gt; t.getState().equals("CA") &amp;&amp; </a:t>
            </a:r>
            <a:endParaRPr/>
          </a:p>
          <a:p>
            <a:pPr marL="574675" marR="0" lvl="1" indent="-460375" algn="l" rtl="0">
              <a:lnSpc>
                <a:spcPct val="100000"/>
              </a:lnSpc>
              <a:spcBef>
                <a:spcPts val="280"/>
              </a:spcBef>
              <a:spcAft>
                <a:spcPts val="0"/>
              </a:spcAft>
              <a:buClr>
                <a:srgbClr val="FF0000"/>
              </a:buClr>
              <a:buSzPts val="1400"/>
              <a:buFont typeface="Arial"/>
              <a:buNone/>
            </a:pPr>
            <a:r>
              <a:rPr lang="en-US" sz="1400" b="0" i="0" u="none" strike="noStrike" cap="none">
                <a:solidFill>
                  <a:schemeClr val="dk1"/>
                </a:solidFill>
                <a:latin typeface="Courier New"/>
                <a:ea typeface="Courier New"/>
                <a:cs typeface="Courier New"/>
                <a:sym typeface="Courier New"/>
              </a:rPr>
              <a:t>18                 </a:t>
            </a:r>
            <a:r>
              <a:rPr lang="en-US" sz="1400" b="1" i="0" u="none" strike="noStrike" cap="none">
                <a:solidFill>
                  <a:schemeClr val="dk1"/>
                </a:solidFill>
                <a:latin typeface="Courier New"/>
                <a:ea typeface="Courier New"/>
                <a:cs typeface="Courier New"/>
                <a:sym typeface="Courier New"/>
              </a:rPr>
              <a:t>t.getBuyer().getName().equals("Acme Electronics"))</a:t>
            </a:r>
            <a:endParaRPr/>
          </a:p>
          <a:p>
            <a:pPr marL="574675" marR="0" lvl="1" indent="-460375" algn="l" rtl="0">
              <a:lnSpc>
                <a:spcPct val="100000"/>
              </a:lnSpc>
              <a:spcBef>
                <a:spcPts val="280"/>
              </a:spcBef>
              <a:spcAft>
                <a:spcPts val="0"/>
              </a:spcAft>
              <a:buClr>
                <a:srgbClr val="FF0000"/>
              </a:buClr>
              <a:buSzPts val="1400"/>
              <a:buFont typeface="Arial"/>
              <a:buNone/>
            </a:pPr>
            <a:r>
              <a:rPr lang="en-US" sz="1400" b="0" i="0" u="none" strike="noStrike" cap="none">
                <a:solidFill>
                  <a:schemeClr val="dk1"/>
                </a:solidFill>
                <a:latin typeface="Courier New"/>
                <a:ea typeface="Courier New"/>
                <a:cs typeface="Courier New"/>
                <a:sym typeface="Courier New"/>
              </a:rPr>
              <a:t>19             </a:t>
            </a:r>
            <a:r>
              <a:rPr lang="en-US" sz="1400" b="1" i="0" u="none" strike="noStrike" cap="none">
                <a:solidFill>
                  <a:schemeClr val="dk1"/>
                </a:solidFill>
                <a:latin typeface="Courier New"/>
                <a:ea typeface="Courier New"/>
                <a:cs typeface="Courier New"/>
                <a:sym typeface="Courier New"/>
              </a:rPr>
              <a:t>.forEach(SalesTxn::printSummary);</a:t>
            </a:r>
            <a:endParaRPr/>
          </a:p>
          <a:p>
            <a:pPr marL="574675" marR="0" lvl="1" indent="-460375" algn="l" rtl="0">
              <a:lnSpc>
                <a:spcPct val="100000"/>
              </a:lnSpc>
              <a:spcBef>
                <a:spcPts val="280"/>
              </a:spcBef>
              <a:spcAft>
                <a:spcPts val="0"/>
              </a:spcAft>
              <a:buClr>
                <a:srgbClr val="FF0000"/>
              </a:buClr>
              <a:buSzPts val="1400"/>
              <a:buFont typeface="Arial"/>
              <a:buNone/>
            </a:pPr>
            <a:r>
              <a:rPr lang="en-US" sz="1400" b="0" i="0" u="none" strike="noStrike" cap="none">
                <a:solidFill>
                  <a:schemeClr val="dk1"/>
                </a:solidFill>
                <a:latin typeface="Courier New"/>
                <a:ea typeface="Courier New"/>
                <a:cs typeface="Courier New"/>
                <a:sym typeface="Courier New"/>
              </a:rPr>
              <a:t>20         </a:t>
            </a:r>
            <a:endParaRPr/>
          </a:p>
          <a:p>
            <a:pPr marL="574675" marR="0" lvl="1" indent="-460375" algn="l" rtl="0">
              <a:lnSpc>
                <a:spcPct val="100000"/>
              </a:lnSpc>
              <a:spcBef>
                <a:spcPts val="280"/>
              </a:spcBef>
              <a:spcAft>
                <a:spcPts val="0"/>
              </a:spcAft>
              <a:buClr>
                <a:srgbClr val="FF0000"/>
              </a:buClr>
              <a:buSzPts val="1400"/>
              <a:buFont typeface="Arial"/>
              <a:buNone/>
            </a:pPr>
            <a:r>
              <a:rPr lang="en-US" sz="1400" b="0" i="0" u="none" strike="noStrike" cap="none">
                <a:solidFill>
                  <a:schemeClr val="dk1"/>
                </a:solidFill>
                <a:latin typeface="Courier New"/>
                <a:ea typeface="Courier New"/>
                <a:cs typeface="Courier New"/>
                <a:sym typeface="Courier New"/>
              </a:rPr>
              <a:t>21         tList.stream()</a:t>
            </a:r>
            <a:endParaRPr/>
          </a:p>
          <a:p>
            <a:pPr marL="574675" marR="0" lvl="1" indent="-460375" algn="l" rtl="0">
              <a:lnSpc>
                <a:spcPct val="100000"/>
              </a:lnSpc>
              <a:spcBef>
                <a:spcPts val="280"/>
              </a:spcBef>
              <a:spcAft>
                <a:spcPts val="0"/>
              </a:spcAft>
              <a:buClr>
                <a:srgbClr val="FF0000"/>
              </a:buClr>
              <a:buSzPts val="1400"/>
              <a:buFont typeface="Arial"/>
              <a:buNone/>
            </a:pPr>
            <a:r>
              <a:rPr lang="en-US" sz="1400" b="0" i="0" u="none" strike="noStrike" cap="none">
                <a:solidFill>
                  <a:schemeClr val="dk1"/>
                </a:solidFill>
                <a:latin typeface="Courier New"/>
                <a:ea typeface="Courier New"/>
                <a:cs typeface="Courier New"/>
                <a:sym typeface="Courier New"/>
              </a:rPr>
              <a:t>22             </a:t>
            </a:r>
            <a:r>
              <a:rPr lang="en-US" sz="1400" b="1" i="0" u="none" strike="noStrike" cap="none">
                <a:solidFill>
                  <a:schemeClr val="dk1"/>
                </a:solidFill>
                <a:latin typeface="Courier New"/>
                <a:ea typeface="Courier New"/>
                <a:cs typeface="Courier New"/>
                <a:sym typeface="Courier New"/>
              </a:rPr>
              <a:t>.filter(t -&gt; t.getState().equals("CA"))</a:t>
            </a:r>
            <a:endParaRPr/>
          </a:p>
          <a:p>
            <a:pPr marL="574675" marR="0" lvl="1" indent="-460375" algn="l" rtl="0">
              <a:lnSpc>
                <a:spcPct val="100000"/>
              </a:lnSpc>
              <a:spcBef>
                <a:spcPts val="280"/>
              </a:spcBef>
              <a:spcAft>
                <a:spcPts val="0"/>
              </a:spcAft>
              <a:buClr>
                <a:srgbClr val="FF0000"/>
              </a:buClr>
              <a:buSzPts val="1400"/>
              <a:buFont typeface="Arial"/>
              <a:buNone/>
            </a:pPr>
            <a:r>
              <a:rPr lang="en-US" sz="1400" b="0" i="0" u="none" strike="noStrike" cap="none">
                <a:solidFill>
                  <a:schemeClr val="dk1"/>
                </a:solidFill>
                <a:latin typeface="Courier New"/>
                <a:ea typeface="Courier New"/>
                <a:cs typeface="Courier New"/>
                <a:sym typeface="Courier New"/>
              </a:rPr>
              <a:t>23             </a:t>
            </a:r>
            <a:r>
              <a:rPr lang="en-US" sz="1400" b="1" i="0" u="none" strike="noStrike" cap="none">
                <a:solidFill>
                  <a:schemeClr val="dk1"/>
                </a:solidFill>
                <a:latin typeface="Courier New"/>
                <a:ea typeface="Courier New"/>
                <a:cs typeface="Courier New"/>
                <a:sym typeface="Courier New"/>
              </a:rPr>
              <a:t>.filter(t -&gt; t.getBuyer().getName()</a:t>
            </a:r>
            <a:endParaRPr/>
          </a:p>
          <a:p>
            <a:pPr marL="574675" marR="0" lvl="1" indent="-460375" algn="l" rtl="0">
              <a:lnSpc>
                <a:spcPct val="100000"/>
              </a:lnSpc>
              <a:spcBef>
                <a:spcPts val="280"/>
              </a:spcBef>
              <a:spcAft>
                <a:spcPts val="0"/>
              </a:spcAft>
              <a:buClr>
                <a:srgbClr val="FF0000"/>
              </a:buClr>
              <a:buSzPts val="1400"/>
              <a:buFont typeface="Arial"/>
              <a:buNone/>
            </a:pPr>
            <a:r>
              <a:rPr lang="en-US" sz="1400" b="0" i="0" u="none" strike="noStrike" cap="none">
                <a:solidFill>
                  <a:schemeClr val="dk1"/>
                </a:solidFill>
                <a:latin typeface="Courier New"/>
                <a:ea typeface="Courier New"/>
                <a:cs typeface="Courier New"/>
                <a:sym typeface="Courier New"/>
              </a:rPr>
              <a:t>24                 </a:t>
            </a:r>
            <a:r>
              <a:rPr lang="en-US" sz="1400" b="1" i="0" u="none" strike="noStrike" cap="none">
                <a:solidFill>
                  <a:schemeClr val="dk1"/>
                </a:solidFill>
                <a:latin typeface="Courier New"/>
                <a:ea typeface="Courier New"/>
                <a:cs typeface="Courier New"/>
                <a:sym typeface="Courier New"/>
              </a:rPr>
              <a:t>.equals("Acme Electronics"))</a:t>
            </a:r>
            <a:endParaRPr/>
          </a:p>
          <a:p>
            <a:pPr marL="574675" marR="0" lvl="1" indent="-460375" algn="l" rtl="0">
              <a:lnSpc>
                <a:spcPct val="100000"/>
              </a:lnSpc>
              <a:spcBef>
                <a:spcPts val="280"/>
              </a:spcBef>
              <a:spcAft>
                <a:spcPts val="0"/>
              </a:spcAft>
              <a:buClr>
                <a:srgbClr val="FF0000"/>
              </a:buClr>
              <a:buSzPts val="1400"/>
              <a:buFont typeface="Arial"/>
              <a:buNone/>
            </a:pPr>
            <a:r>
              <a:rPr lang="en-US" sz="1400" b="0" i="0" u="none" strike="noStrike" cap="none">
                <a:solidFill>
                  <a:schemeClr val="dk1"/>
                </a:solidFill>
                <a:latin typeface="Courier New"/>
                <a:ea typeface="Courier New"/>
                <a:cs typeface="Courier New"/>
                <a:sym typeface="Courier New"/>
              </a:rPr>
              <a:t>25             .forEach(SalesTxn::printSummary); </a:t>
            </a:r>
            <a:endParaRPr/>
          </a:p>
        </p:txBody>
      </p:sp>
      <p:sp>
        <p:nvSpPr>
          <p:cNvPr id="2237" name="Google Shape;2237;p235"/>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239</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20"/>
          <p:cNvSpPr txBox="1"/>
          <p:nvPr/>
        </p:nvSpPr>
        <p:spPr>
          <a:xfrm>
            <a:off x="609600" y="2057400"/>
            <a:ext cx="7924800" cy="2590800"/>
          </a:xfrm>
          <a:prstGeom prst="rect">
            <a:avLst/>
          </a:prstGeom>
          <a:solidFill>
            <a:srgbClr val="DDDDDD"/>
          </a:solid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104" name="Google Shape;104;p20"/>
          <p:cNvSpPr txBox="1">
            <a:spLocks noGrp="1"/>
          </p:cNvSpPr>
          <p:nvPr>
            <p:ph type="title"/>
          </p:nvPr>
        </p:nvSpPr>
        <p:spPr>
          <a:xfrm>
            <a:off x="609600" y="439737"/>
            <a:ext cx="791845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A Simple Class</a:t>
            </a:r>
            <a:endParaRPr/>
          </a:p>
        </p:txBody>
      </p:sp>
      <p:sp>
        <p:nvSpPr>
          <p:cNvPr id="105" name="Google Shape;105;p20"/>
          <p:cNvSpPr txBox="1">
            <a:spLocks noGrp="1"/>
          </p:cNvSpPr>
          <p:nvPr>
            <p:ph type="body" idx="1"/>
          </p:nvPr>
        </p:nvSpPr>
        <p:spPr>
          <a:xfrm>
            <a:off x="609600" y="1447800"/>
            <a:ext cx="7918450" cy="1751012"/>
          </a:xfrm>
          <a:prstGeom prst="rect">
            <a:avLst/>
          </a:prstGeom>
          <a:noFill/>
          <a:ln>
            <a:noFill/>
          </a:ln>
        </p:spPr>
        <p:txBody>
          <a:bodyPr spcFirstLastPara="1" wrap="square" lIns="12700" tIns="12700" rIns="12700" bIns="12700" anchor="t" anchorCtr="0">
            <a:noAutofit/>
          </a:bodyPr>
          <a:lstStyle/>
          <a:p>
            <a:pPr marL="7936" marR="0" lvl="0" indent="7938" algn="l" rtl="0">
              <a:lnSpc>
                <a:spcPct val="100000"/>
              </a:lnSpc>
              <a:spcBef>
                <a:spcPts val="0"/>
              </a:spcBef>
              <a:spcAft>
                <a:spcPts val="0"/>
              </a:spcAft>
              <a:buClr>
                <a:srgbClr val="000000"/>
              </a:buClr>
              <a:buSzPts val="2200"/>
              <a:buFont typeface="Arial"/>
              <a:buNone/>
            </a:pPr>
            <a:r>
              <a:rPr lang="en-US" sz="2200" b="0" i="0" u="none" strike="noStrike" cap="none">
                <a:solidFill>
                  <a:schemeClr val="dk1"/>
                </a:solidFill>
                <a:latin typeface="Arial"/>
                <a:ea typeface="Arial"/>
                <a:cs typeface="Arial"/>
                <a:sym typeface="Arial"/>
              </a:rPr>
              <a:t>A simple Java class with a </a:t>
            </a:r>
            <a:r>
              <a:rPr lang="en-US" sz="2200" b="0" i="0" u="none" strike="noStrike" cap="none">
                <a:solidFill>
                  <a:schemeClr val="dk1"/>
                </a:solidFill>
                <a:latin typeface="Courier New"/>
                <a:ea typeface="Courier New"/>
                <a:cs typeface="Courier New"/>
                <a:sym typeface="Courier New"/>
              </a:rPr>
              <a:t>main</a:t>
            </a:r>
            <a:r>
              <a:rPr lang="en-US" sz="2200" b="0" i="0" u="none" strike="noStrike" cap="none">
                <a:solidFill>
                  <a:schemeClr val="dk1"/>
                </a:solidFill>
                <a:latin typeface="Arial"/>
                <a:ea typeface="Arial"/>
                <a:cs typeface="Arial"/>
                <a:sym typeface="Arial"/>
              </a:rPr>
              <a:t> method:</a:t>
            </a:r>
            <a:endParaRPr/>
          </a:p>
          <a:p>
            <a:pPr marL="7936" marR="0" lvl="0" indent="7938" algn="l" rtl="0">
              <a:lnSpc>
                <a:spcPct val="100000"/>
              </a:lnSpc>
              <a:spcBef>
                <a:spcPts val="320"/>
              </a:spcBef>
              <a:spcAft>
                <a:spcPts val="0"/>
              </a:spcAft>
              <a:buClr>
                <a:srgbClr val="000000"/>
              </a:buClr>
              <a:buSzPts val="1600"/>
              <a:buFont typeface="Arial"/>
              <a:buNone/>
            </a:pPr>
            <a:endParaRPr sz="1600" b="0" i="0" u="none" strike="noStrike" cap="none">
              <a:solidFill>
                <a:schemeClr val="dk1"/>
              </a:solidFill>
              <a:latin typeface="Courier New"/>
              <a:ea typeface="Courier New"/>
              <a:cs typeface="Courier New"/>
              <a:sym typeface="Courier New"/>
            </a:endParaRPr>
          </a:p>
          <a:p>
            <a:pPr marL="7936" marR="0" lvl="0" indent="7938" algn="l" rtl="0">
              <a:lnSpc>
                <a:spcPct val="100000"/>
              </a:lnSpc>
              <a:spcBef>
                <a:spcPts val="320"/>
              </a:spcBef>
              <a:spcAft>
                <a:spcPts val="0"/>
              </a:spcAft>
              <a:buClr>
                <a:srgbClr val="000000"/>
              </a:buClr>
              <a:buSzPts val="1600"/>
              <a:buFont typeface="Arial"/>
              <a:buNone/>
            </a:pPr>
            <a:endParaRPr sz="1600" b="0" i="0" u="none" strike="noStrike" cap="none">
              <a:solidFill>
                <a:schemeClr val="dk1"/>
              </a:solidFill>
              <a:latin typeface="Courier New"/>
              <a:ea typeface="Courier New"/>
              <a:cs typeface="Courier New"/>
              <a:sym typeface="Courier New"/>
            </a:endParaRPr>
          </a:p>
          <a:p>
            <a:pPr marL="7936" marR="0" lvl="0" indent="7938" algn="l" rtl="0">
              <a:lnSpc>
                <a:spcPct val="100000"/>
              </a:lnSpc>
              <a:spcBef>
                <a:spcPts val="320"/>
              </a:spcBef>
              <a:spcAft>
                <a:spcPts val="0"/>
              </a:spcAft>
              <a:buClr>
                <a:srgbClr val="000000"/>
              </a:buClr>
              <a:buSzPts val="1600"/>
              <a:buFont typeface="Arial"/>
              <a:buNone/>
            </a:pPr>
            <a:r>
              <a:rPr lang="en-US" sz="1600" b="0" i="0" u="none" strike="noStrike" cap="none">
                <a:solidFill>
                  <a:schemeClr val="dk1"/>
                </a:solidFill>
                <a:latin typeface="Courier New"/>
                <a:ea typeface="Courier New"/>
                <a:cs typeface="Courier New"/>
                <a:sym typeface="Courier New"/>
              </a:rPr>
              <a:t>public class Simple {</a:t>
            </a:r>
            <a:endParaRPr/>
          </a:p>
          <a:p>
            <a:pPr marL="7936" marR="0" lvl="0" indent="7938" algn="l" rtl="0">
              <a:lnSpc>
                <a:spcPct val="100000"/>
              </a:lnSpc>
              <a:spcBef>
                <a:spcPts val="320"/>
              </a:spcBef>
              <a:spcAft>
                <a:spcPts val="0"/>
              </a:spcAft>
              <a:buClr>
                <a:srgbClr val="000000"/>
              </a:buClr>
              <a:buSzPts val="1600"/>
              <a:buFont typeface="Arial"/>
              <a:buNone/>
            </a:pPr>
            <a:endParaRPr sz="1600" b="0" i="0" u="none" strike="noStrike" cap="none">
              <a:solidFill>
                <a:schemeClr val="dk1"/>
              </a:solidFill>
              <a:latin typeface="Courier New"/>
              <a:ea typeface="Courier New"/>
              <a:cs typeface="Courier New"/>
              <a:sym typeface="Courier New"/>
            </a:endParaRPr>
          </a:p>
          <a:p>
            <a:pPr marL="7936" marR="0" lvl="0" indent="7938" algn="l" rtl="0">
              <a:lnSpc>
                <a:spcPct val="100000"/>
              </a:lnSpc>
              <a:spcBef>
                <a:spcPts val="320"/>
              </a:spcBef>
              <a:spcAft>
                <a:spcPts val="0"/>
              </a:spcAft>
              <a:buClr>
                <a:srgbClr val="000000"/>
              </a:buClr>
              <a:buSzPts val="1600"/>
              <a:buFont typeface="Arial"/>
              <a:buNone/>
            </a:pPr>
            <a:r>
              <a:rPr lang="en-US" sz="1600" b="0" i="0" u="none" strike="noStrike" cap="none">
                <a:solidFill>
                  <a:schemeClr val="dk1"/>
                </a:solidFill>
                <a:latin typeface="Courier New"/>
                <a:ea typeface="Courier New"/>
                <a:cs typeface="Courier New"/>
                <a:sym typeface="Courier New"/>
              </a:rPr>
              <a:t>    public static void main(String args[]){</a:t>
            </a:r>
            <a:endParaRPr/>
          </a:p>
          <a:p>
            <a:pPr marL="7936" marR="0" lvl="0" indent="7938" algn="l" rtl="0">
              <a:lnSpc>
                <a:spcPct val="100000"/>
              </a:lnSpc>
              <a:spcBef>
                <a:spcPts val="320"/>
              </a:spcBef>
              <a:spcAft>
                <a:spcPts val="0"/>
              </a:spcAft>
              <a:buClr>
                <a:srgbClr val="000000"/>
              </a:buClr>
              <a:buSzPts val="1600"/>
              <a:buFont typeface="Arial"/>
              <a:buNone/>
            </a:pPr>
            <a:r>
              <a:rPr lang="en-US" sz="1600" b="0" i="0" u="none" strike="noStrike" cap="none">
                <a:solidFill>
                  <a:schemeClr val="dk1"/>
                </a:solidFill>
                <a:latin typeface="Courier New"/>
                <a:ea typeface="Courier New"/>
                <a:cs typeface="Courier New"/>
                <a:sym typeface="Courier New"/>
              </a:rPr>
              <a:t>        </a:t>
            </a:r>
            <a:endParaRPr/>
          </a:p>
          <a:p>
            <a:pPr marL="7936" marR="0" lvl="0" indent="7938" algn="l" rtl="0">
              <a:lnSpc>
                <a:spcPct val="100000"/>
              </a:lnSpc>
              <a:spcBef>
                <a:spcPts val="320"/>
              </a:spcBef>
              <a:spcAft>
                <a:spcPts val="0"/>
              </a:spcAft>
              <a:buClr>
                <a:srgbClr val="000000"/>
              </a:buClr>
              <a:buSzPts val="1600"/>
              <a:buFont typeface="Arial"/>
              <a:buNone/>
            </a:pPr>
            <a:r>
              <a:rPr lang="en-US" sz="1600" b="0" i="0" u="none" strike="noStrike" cap="none">
                <a:solidFill>
                  <a:schemeClr val="dk1"/>
                </a:solidFill>
                <a:latin typeface="Courier New"/>
                <a:ea typeface="Courier New"/>
                <a:cs typeface="Courier New"/>
                <a:sym typeface="Courier New"/>
              </a:rPr>
              <a:t>    }</a:t>
            </a:r>
            <a:endParaRPr/>
          </a:p>
          <a:p>
            <a:pPr marL="7936" marR="0" lvl="0" indent="7938" algn="l" rtl="0">
              <a:lnSpc>
                <a:spcPct val="100000"/>
              </a:lnSpc>
              <a:spcBef>
                <a:spcPts val="320"/>
              </a:spcBef>
              <a:spcAft>
                <a:spcPts val="0"/>
              </a:spcAft>
              <a:buClr>
                <a:srgbClr val="000000"/>
              </a:buClr>
              <a:buSzPts val="1600"/>
              <a:buFont typeface="Arial"/>
              <a:buNone/>
            </a:pPr>
            <a:r>
              <a:rPr lang="en-US" sz="1600" b="0" i="0" u="none" strike="noStrike" cap="none">
                <a:solidFill>
                  <a:schemeClr val="dk1"/>
                </a:solidFill>
                <a:latin typeface="Courier New"/>
                <a:ea typeface="Courier New"/>
                <a:cs typeface="Courier New"/>
                <a:sym typeface="Courier New"/>
              </a:rPr>
              <a:t>}</a:t>
            </a:r>
            <a:endParaRPr/>
          </a:p>
          <a:p>
            <a:pPr marL="7938" marR="0" lvl="0" indent="7938" algn="l" rtl="0">
              <a:spcBef>
                <a:spcPts val="320"/>
              </a:spcBef>
              <a:spcAft>
                <a:spcPts val="0"/>
              </a:spcAft>
              <a:buNone/>
            </a:pPr>
            <a:endParaRPr sz="1600" b="0" i="0" u="none">
              <a:solidFill>
                <a:schemeClr val="dk1"/>
              </a:solidFill>
              <a:latin typeface="Courier New"/>
              <a:ea typeface="Courier New"/>
              <a:cs typeface="Courier New"/>
              <a:sym typeface="Courier New"/>
            </a:endParaRPr>
          </a:p>
        </p:txBody>
      </p:sp>
      <p:sp>
        <p:nvSpPr>
          <p:cNvPr id="106" name="Google Shape;106;p20"/>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24</a:t>
            </a:fld>
            <a:endParaRPr/>
          </a:p>
        </p:txBody>
      </p:sp>
    </p:spTree>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Shape 2242"/>
        <p:cNvGrpSpPr/>
        <p:nvPr/>
      </p:nvGrpSpPr>
      <p:grpSpPr>
        <a:xfrm>
          <a:off x="0" y="0"/>
          <a:ext cx="0" cy="0"/>
          <a:chOff x="0" y="0"/>
          <a:chExt cx="0" cy="0"/>
        </a:xfrm>
      </p:grpSpPr>
      <p:sp>
        <p:nvSpPr>
          <p:cNvPr id="2243" name="Google Shape;2243;p236"/>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Pipeline Defined</a:t>
            </a:r>
            <a:endParaRPr/>
          </a:p>
        </p:txBody>
      </p:sp>
      <p:sp>
        <p:nvSpPr>
          <p:cNvPr id="2244" name="Google Shape;2244;p236"/>
          <p:cNvSpPr txBox="1">
            <a:spLocks noGrp="1"/>
          </p:cNvSpPr>
          <p:nvPr>
            <p:ph type="body" idx="1"/>
          </p:nvPr>
        </p:nvSpPr>
        <p:spPr>
          <a:xfrm>
            <a:off x="609600" y="1447800"/>
            <a:ext cx="7918500" cy="2986200"/>
          </a:xfrm>
          <a:prstGeom prst="rect">
            <a:avLst/>
          </a:prstGeom>
          <a:noFill/>
          <a:ln>
            <a:noFill/>
          </a:ln>
        </p:spPr>
        <p:txBody>
          <a:bodyPr spcFirstLastPara="1" wrap="square" lIns="12700" tIns="12700" rIns="12700" bIns="12700" anchor="t" anchorCtr="0">
            <a:noAutofit/>
          </a:bodyPr>
          <a:lstStyle/>
          <a:p>
            <a:pPr marL="574675" marR="0" lvl="1" indent="-460375" algn="l" rtl="0">
              <a:lnSpc>
                <a:spcPct val="100000"/>
              </a:lnSpc>
              <a:spcBef>
                <a:spcPts val="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A stream pipeline consists of:</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A source</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Zero or more intermediate operations</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One terminal operation</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Examples</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Source: A Collection (could be a file, a stream, and so on)</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Intermediate: Filter, Map</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Terminal: </a:t>
            </a:r>
            <a:r>
              <a:rPr lang="en-US" sz="2000" b="0" i="0" u="none" strike="noStrike" cap="none">
                <a:solidFill>
                  <a:schemeClr val="dk1"/>
                </a:solidFill>
                <a:latin typeface="Courier New"/>
                <a:ea typeface="Courier New"/>
                <a:cs typeface="Courier New"/>
                <a:sym typeface="Courier New"/>
              </a:rPr>
              <a:t>forEach</a:t>
            </a:r>
            <a:r>
              <a:rPr lang="en-US" sz="2000" b="0" i="0" u="none" strike="noStrike" cap="none">
                <a:solidFill>
                  <a:schemeClr val="dk1"/>
                </a:solidFill>
                <a:latin typeface="Arial"/>
                <a:ea typeface="Arial"/>
                <a:cs typeface="Arial"/>
                <a:sym typeface="Arial"/>
              </a:rPr>
              <a:t> </a:t>
            </a:r>
            <a:endParaRPr/>
          </a:p>
        </p:txBody>
      </p:sp>
      <p:sp>
        <p:nvSpPr>
          <p:cNvPr id="2245" name="Google Shape;2245;p236"/>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240</a:t>
            </a:fld>
            <a:endParaRPr/>
          </a:p>
        </p:txBody>
      </p:sp>
    </p:spTree>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Shape 2250"/>
        <p:cNvGrpSpPr/>
        <p:nvPr/>
      </p:nvGrpSpPr>
      <p:grpSpPr>
        <a:xfrm>
          <a:off x="0" y="0"/>
          <a:ext cx="0" cy="0"/>
          <a:chOff x="0" y="0"/>
          <a:chExt cx="0" cy="0"/>
        </a:xfrm>
      </p:grpSpPr>
      <p:sp>
        <p:nvSpPr>
          <p:cNvPr id="2251" name="Google Shape;2251;p237"/>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Summary</a:t>
            </a:r>
            <a:endParaRPr/>
          </a:p>
        </p:txBody>
      </p:sp>
      <p:sp>
        <p:nvSpPr>
          <p:cNvPr id="2252" name="Google Shape;2252;p237"/>
          <p:cNvSpPr txBox="1">
            <a:spLocks noGrp="1"/>
          </p:cNvSpPr>
          <p:nvPr>
            <p:ph type="body" idx="1"/>
          </p:nvPr>
        </p:nvSpPr>
        <p:spPr>
          <a:xfrm>
            <a:off x="609600" y="1447800"/>
            <a:ext cx="7918500" cy="32082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200"/>
              <a:buFont typeface="Arial"/>
              <a:buNone/>
            </a:pPr>
            <a:r>
              <a:rPr lang="en-US" sz="2200" b="0" i="0" u="none">
                <a:solidFill>
                  <a:schemeClr val="dk1"/>
                </a:solidFill>
                <a:latin typeface="Arial"/>
                <a:ea typeface="Arial"/>
                <a:cs typeface="Arial"/>
                <a:sym typeface="Arial"/>
              </a:rPr>
              <a:t>After completing this lesson, you should be able to:</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Describe the Builder pattern</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Iterate through a collection by using lambda syntax</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Describe the Stream interface</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Filter a collection by using lambda expressions</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Call an existing method by using a method reference</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Chain multiple methods together</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Define pipelines in terms of lambdas and collections</a:t>
            </a:r>
            <a:endParaRPr/>
          </a:p>
        </p:txBody>
      </p:sp>
      <p:sp>
        <p:nvSpPr>
          <p:cNvPr id="2253" name="Google Shape;2253;p237"/>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241</a:t>
            </a:fld>
            <a:endParaRPr/>
          </a:p>
        </p:txBody>
      </p:sp>
    </p:spTree>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Shape 2258"/>
        <p:cNvGrpSpPr/>
        <p:nvPr/>
      </p:nvGrpSpPr>
      <p:grpSpPr>
        <a:xfrm>
          <a:off x="0" y="0"/>
          <a:ext cx="0" cy="0"/>
          <a:chOff x="0" y="0"/>
          <a:chExt cx="0" cy="0"/>
        </a:xfrm>
      </p:grpSpPr>
      <p:sp>
        <p:nvSpPr>
          <p:cNvPr id="2259" name="Google Shape;2259;p238"/>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a:t>Lab </a:t>
            </a:r>
            <a:r>
              <a:rPr lang="en-US" sz="2600" b="1" i="0" u="none" strike="noStrike" cap="none">
                <a:solidFill>
                  <a:schemeClr val="dk1"/>
                </a:solidFill>
                <a:latin typeface="Arial"/>
                <a:ea typeface="Arial"/>
                <a:cs typeface="Arial"/>
                <a:sym typeface="Arial"/>
              </a:rPr>
              <a:t>Overview</a:t>
            </a:r>
            <a:endParaRPr/>
          </a:p>
        </p:txBody>
      </p:sp>
      <p:sp>
        <p:nvSpPr>
          <p:cNvPr id="2260" name="Google Shape;2260;p238"/>
          <p:cNvSpPr txBox="1">
            <a:spLocks noGrp="1"/>
          </p:cNvSpPr>
          <p:nvPr>
            <p:ph type="body" idx="1"/>
          </p:nvPr>
        </p:nvSpPr>
        <p:spPr>
          <a:xfrm>
            <a:off x="609600" y="1447800"/>
            <a:ext cx="7918500" cy="2667000"/>
          </a:xfrm>
          <a:prstGeom prst="rect">
            <a:avLst/>
          </a:prstGeom>
          <a:noFill/>
          <a:ln>
            <a:noFill/>
          </a:ln>
        </p:spPr>
        <p:txBody>
          <a:bodyPr spcFirstLastPara="1" wrap="square" lIns="12700" tIns="12700" rIns="12700" bIns="12700" anchor="t" anchorCtr="0">
            <a:noAutofit/>
          </a:bodyPr>
          <a:lstStyle/>
          <a:p>
            <a:pPr marL="574675" marR="0" lvl="1" indent="-460375" algn="l" rtl="0">
              <a:lnSpc>
                <a:spcPct val="100000"/>
              </a:lnSpc>
              <a:spcBef>
                <a:spcPts val="0"/>
              </a:spcBef>
              <a:spcAft>
                <a:spcPts val="0"/>
              </a:spcAft>
              <a:buClr>
                <a:srgbClr val="FF0000"/>
              </a:buClr>
              <a:buSzPts val="2200"/>
              <a:buFont typeface="Arial"/>
              <a:buChar char="•"/>
            </a:pPr>
            <a:r>
              <a:rPr lang="en-US"/>
              <a:t>Lab </a:t>
            </a:r>
            <a:r>
              <a:rPr lang="en-US" sz="2200" b="0" i="0" u="none" strike="noStrike" cap="none">
                <a:solidFill>
                  <a:schemeClr val="dk1"/>
                </a:solidFill>
                <a:latin typeface="Arial"/>
                <a:ea typeface="Arial"/>
                <a:cs typeface="Arial"/>
                <a:sym typeface="Arial"/>
              </a:rPr>
              <a:t>8-1: Update RoboCall to use Streams</a:t>
            </a:r>
            <a:endParaRPr/>
          </a:p>
          <a:p>
            <a:pPr marL="574675" marR="0" lvl="1" indent="-460375" algn="l" rtl="0">
              <a:lnSpc>
                <a:spcPct val="100000"/>
              </a:lnSpc>
              <a:spcBef>
                <a:spcPts val="440"/>
              </a:spcBef>
              <a:spcAft>
                <a:spcPts val="0"/>
              </a:spcAft>
              <a:buClr>
                <a:srgbClr val="FF0000"/>
              </a:buClr>
              <a:buSzPts val="2200"/>
              <a:buFont typeface="Arial"/>
              <a:buChar char="•"/>
            </a:pPr>
            <a:r>
              <a:rPr lang="en-US"/>
              <a:t>Lab </a:t>
            </a:r>
            <a:r>
              <a:rPr lang="en-US" sz="2200" b="0" i="0" u="none" strike="noStrike" cap="none">
                <a:solidFill>
                  <a:schemeClr val="dk1"/>
                </a:solidFill>
                <a:latin typeface="Arial"/>
                <a:ea typeface="Arial"/>
                <a:cs typeface="Arial"/>
                <a:sym typeface="Arial"/>
              </a:rPr>
              <a:t>8-2: Mail Sales Executives using Method Chaining</a:t>
            </a:r>
            <a:endParaRPr/>
          </a:p>
          <a:p>
            <a:pPr marL="574675" marR="0" lvl="1" indent="-460375" algn="l" rtl="0">
              <a:lnSpc>
                <a:spcPct val="100000"/>
              </a:lnSpc>
              <a:spcBef>
                <a:spcPts val="440"/>
              </a:spcBef>
              <a:spcAft>
                <a:spcPts val="0"/>
              </a:spcAft>
              <a:buClr>
                <a:srgbClr val="FF0000"/>
              </a:buClr>
              <a:buSzPts val="2200"/>
              <a:buFont typeface="Arial"/>
              <a:buChar char="•"/>
            </a:pPr>
            <a:r>
              <a:rPr lang="en-US"/>
              <a:t>Lab </a:t>
            </a:r>
            <a:r>
              <a:rPr lang="en-US" sz="2200" b="0" i="0" u="none" strike="noStrike" cap="none">
                <a:solidFill>
                  <a:schemeClr val="dk1"/>
                </a:solidFill>
                <a:latin typeface="Arial"/>
                <a:ea typeface="Arial"/>
                <a:cs typeface="Arial"/>
                <a:sym typeface="Arial"/>
              </a:rPr>
              <a:t>8-3: Mail Sales Employees over 50 using Method Chaining</a:t>
            </a:r>
            <a:endParaRPr/>
          </a:p>
          <a:p>
            <a:pPr marL="574675" marR="0" lvl="1" indent="-460375" algn="l" rtl="0">
              <a:lnSpc>
                <a:spcPct val="100000"/>
              </a:lnSpc>
              <a:spcBef>
                <a:spcPts val="440"/>
              </a:spcBef>
              <a:spcAft>
                <a:spcPts val="0"/>
              </a:spcAft>
              <a:buClr>
                <a:srgbClr val="FF0000"/>
              </a:buClr>
              <a:buSzPts val="2200"/>
              <a:buFont typeface="Arial"/>
              <a:buChar char="•"/>
            </a:pPr>
            <a:r>
              <a:rPr lang="en-US"/>
              <a:t>Lab </a:t>
            </a:r>
            <a:r>
              <a:rPr lang="en-US" sz="2200" b="0" i="0" u="none" strike="noStrike" cap="none">
                <a:solidFill>
                  <a:schemeClr val="dk1"/>
                </a:solidFill>
                <a:latin typeface="Arial"/>
                <a:ea typeface="Arial"/>
                <a:cs typeface="Arial"/>
                <a:sym typeface="Arial"/>
              </a:rPr>
              <a:t>8-4: Mail Male Engineering Employees Under 65 Using Method Chaining</a:t>
            </a:r>
            <a:endParaRPr/>
          </a:p>
          <a:p>
            <a:pPr marL="7937" marR="0" lvl="0" indent="7938" algn="l" rtl="0">
              <a:spcBef>
                <a:spcPts val="440"/>
              </a:spcBef>
              <a:spcAft>
                <a:spcPts val="0"/>
              </a:spcAft>
              <a:buNone/>
            </a:pPr>
            <a:endParaRPr sz="2200" b="0" i="0" u="none" strike="noStrike" cap="none">
              <a:solidFill>
                <a:schemeClr val="dk1"/>
              </a:solidFill>
              <a:latin typeface="Arial"/>
              <a:ea typeface="Arial"/>
              <a:cs typeface="Arial"/>
              <a:sym typeface="Arial"/>
            </a:endParaRPr>
          </a:p>
        </p:txBody>
      </p:sp>
      <p:sp>
        <p:nvSpPr>
          <p:cNvPr id="2261" name="Google Shape;2261;p238"/>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242</a:t>
            </a:fld>
            <a:endParaRPr/>
          </a:p>
        </p:txBody>
      </p:sp>
    </p:spTree>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Shape 2265"/>
        <p:cNvGrpSpPr/>
        <p:nvPr/>
      </p:nvGrpSpPr>
      <p:grpSpPr>
        <a:xfrm>
          <a:off x="0" y="0"/>
          <a:ext cx="0" cy="0"/>
          <a:chOff x="0" y="0"/>
          <a:chExt cx="0" cy="0"/>
        </a:xfrm>
      </p:grpSpPr>
      <p:sp>
        <p:nvSpPr>
          <p:cNvPr id="2266" name="Google Shape;2266;p239"/>
          <p:cNvSpPr txBox="1">
            <a:spLocks noGrp="1"/>
          </p:cNvSpPr>
          <p:nvPr>
            <p:ph type="ctrTitle"/>
          </p:nvPr>
        </p:nvSpPr>
        <p:spPr>
          <a:xfrm>
            <a:off x="311708" y="992767"/>
            <a:ext cx="8520600" cy="27369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Lambda Built-in Functional Interfaces</a:t>
            </a:r>
            <a:endParaRPr/>
          </a:p>
        </p:txBody>
      </p:sp>
    </p:spTree>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Shape 2271"/>
        <p:cNvGrpSpPr/>
        <p:nvPr/>
      </p:nvGrpSpPr>
      <p:grpSpPr>
        <a:xfrm>
          <a:off x="0" y="0"/>
          <a:ext cx="0" cy="0"/>
          <a:chOff x="0" y="0"/>
          <a:chExt cx="0" cy="0"/>
        </a:xfrm>
      </p:grpSpPr>
      <p:sp>
        <p:nvSpPr>
          <p:cNvPr id="2272" name="Google Shape;2272;p240"/>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Objectives</a:t>
            </a:r>
            <a:endParaRPr/>
          </a:p>
        </p:txBody>
      </p:sp>
      <p:sp>
        <p:nvSpPr>
          <p:cNvPr id="2273" name="Google Shape;2273;p240"/>
          <p:cNvSpPr txBox="1">
            <a:spLocks noGrp="1"/>
          </p:cNvSpPr>
          <p:nvPr>
            <p:ph type="body" idx="1"/>
          </p:nvPr>
        </p:nvSpPr>
        <p:spPr>
          <a:xfrm>
            <a:off x="609600" y="1447800"/>
            <a:ext cx="7918500" cy="19209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200"/>
              <a:buFont typeface="Arial"/>
              <a:buNone/>
            </a:pPr>
            <a:r>
              <a:rPr lang="en-US" sz="2200" b="0" i="0" u="none" strike="noStrike" cap="none">
                <a:solidFill>
                  <a:schemeClr val="dk1"/>
                </a:solidFill>
                <a:latin typeface="Arial"/>
                <a:ea typeface="Arial"/>
                <a:cs typeface="Arial"/>
                <a:sym typeface="Arial"/>
              </a:rPr>
              <a:t>After completing this lesson, you should be able to:</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List the built-in interfaces included in </a:t>
            </a:r>
            <a:r>
              <a:rPr lang="en-US" sz="2200" b="0" i="0" u="none" strike="noStrike" cap="none">
                <a:solidFill>
                  <a:schemeClr val="dk1"/>
                </a:solidFill>
                <a:latin typeface="Courier New"/>
                <a:ea typeface="Courier New"/>
                <a:cs typeface="Courier New"/>
                <a:sym typeface="Courier New"/>
              </a:rPr>
              <a:t>java.util.function</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Use primitive versions of base interfaces</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Use binary versions of base interfaces</a:t>
            </a:r>
            <a:endParaRPr/>
          </a:p>
        </p:txBody>
      </p:sp>
      <p:pic>
        <p:nvPicPr>
          <p:cNvPr id="2274" name="Google Shape;2274;p240" descr="Duke-with-Dart.gif"/>
          <p:cNvPicPr preferRelativeResize="0"/>
          <p:nvPr/>
        </p:nvPicPr>
        <p:blipFill rotWithShape="1">
          <a:blip r:embed="rId3">
            <a:alphaModFix/>
          </a:blip>
          <a:srcRect/>
          <a:stretch/>
        </p:blipFill>
        <p:spPr>
          <a:xfrm>
            <a:off x="4876800" y="4724400"/>
            <a:ext cx="3829050" cy="1355725"/>
          </a:xfrm>
          <a:prstGeom prst="rect">
            <a:avLst/>
          </a:prstGeom>
          <a:noFill/>
          <a:ln>
            <a:noFill/>
          </a:ln>
        </p:spPr>
      </p:pic>
      <p:sp>
        <p:nvSpPr>
          <p:cNvPr id="2275" name="Google Shape;2275;p240"/>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244</a:t>
            </a:fld>
            <a:endParaRPr/>
          </a:p>
        </p:txBody>
      </p:sp>
    </p:spTree>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Shape 2280"/>
        <p:cNvGrpSpPr/>
        <p:nvPr/>
      </p:nvGrpSpPr>
      <p:grpSpPr>
        <a:xfrm>
          <a:off x="0" y="0"/>
          <a:ext cx="0" cy="0"/>
          <a:chOff x="0" y="0"/>
          <a:chExt cx="0" cy="0"/>
        </a:xfrm>
      </p:grpSpPr>
      <p:sp>
        <p:nvSpPr>
          <p:cNvPr id="2281" name="Google Shape;2281;p241"/>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Built-in Functional Interfaces</a:t>
            </a:r>
            <a:endParaRPr/>
          </a:p>
        </p:txBody>
      </p:sp>
      <p:sp>
        <p:nvSpPr>
          <p:cNvPr id="2282" name="Google Shape;2282;p241"/>
          <p:cNvSpPr txBox="1">
            <a:spLocks noGrp="1"/>
          </p:cNvSpPr>
          <p:nvPr>
            <p:ph type="body" idx="1"/>
          </p:nvPr>
        </p:nvSpPr>
        <p:spPr>
          <a:xfrm>
            <a:off x="609600" y="1447800"/>
            <a:ext cx="7918500" cy="3398700"/>
          </a:xfrm>
          <a:prstGeom prst="rect">
            <a:avLst/>
          </a:prstGeom>
          <a:noFill/>
          <a:ln>
            <a:noFill/>
          </a:ln>
        </p:spPr>
        <p:txBody>
          <a:bodyPr spcFirstLastPara="1" wrap="square" lIns="12700" tIns="12700" rIns="12700" bIns="12700" anchor="t" anchorCtr="0">
            <a:noAutofit/>
          </a:bodyPr>
          <a:lstStyle/>
          <a:p>
            <a:pPr marL="574675" marR="0" lvl="1" indent="-460375" algn="l" rtl="0">
              <a:lnSpc>
                <a:spcPct val="100000"/>
              </a:lnSpc>
              <a:spcBef>
                <a:spcPts val="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Lambda expressions rely on functional interfaces</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Important to understand what an interface does</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Concepts make using lambdas easier</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Focus on the purpose of main functional interfaces</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Become aware of many primitive variations</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Lambda expressions have properties like those of a variable</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Use when needed</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Can be stored and reused</a:t>
            </a:r>
            <a:endParaRPr/>
          </a:p>
        </p:txBody>
      </p:sp>
      <p:pic>
        <p:nvPicPr>
          <p:cNvPr id="2283" name="Google Shape;2283;p241" descr="Duke -Lambda.png"/>
          <p:cNvPicPr preferRelativeResize="0"/>
          <p:nvPr/>
        </p:nvPicPr>
        <p:blipFill rotWithShape="1">
          <a:blip r:embed="rId3">
            <a:alphaModFix/>
          </a:blip>
          <a:srcRect/>
          <a:stretch/>
        </p:blipFill>
        <p:spPr>
          <a:xfrm>
            <a:off x="6270625" y="4343400"/>
            <a:ext cx="2873375" cy="2179637"/>
          </a:xfrm>
          <a:prstGeom prst="rect">
            <a:avLst/>
          </a:prstGeom>
          <a:noFill/>
          <a:ln>
            <a:noFill/>
          </a:ln>
        </p:spPr>
      </p:pic>
      <p:sp>
        <p:nvSpPr>
          <p:cNvPr id="2284" name="Google Shape;2284;p241"/>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245</a:t>
            </a:fld>
            <a:endParaRPr/>
          </a:p>
        </p:txBody>
      </p:sp>
    </p:spTree>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Shape 2289"/>
        <p:cNvGrpSpPr/>
        <p:nvPr/>
      </p:nvGrpSpPr>
      <p:grpSpPr>
        <a:xfrm>
          <a:off x="0" y="0"/>
          <a:ext cx="0" cy="0"/>
          <a:chOff x="0" y="0"/>
          <a:chExt cx="0" cy="0"/>
        </a:xfrm>
      </p:grpSpPr>
      <p:sp>
        <p:nvSpPr>
          <p:cNvPr id="2290" name="Google Shape;2290;p242"/>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The </a:t>
            </a:r>
            <a:r>
              <a:rPr lang="en-US" sz="2600" b="1" i="0" u="none" strike="noStrike" cap="none">
                <a:solidFill>
                  <a:schemeClr val="dk1"/>
                </a:solidFill>
                <a:latin typeface="Courier New"/>
                <a:ea typeface="Courier New"/>
                <a:cs typeface="Courier New"/>
                <a:sym typeface="Courier New"/>
              </a:rPr>
              <a:t>java.util.function</a:t>
            </a:r>
            <a:r>
              <a:rPr lang="en-US" sz="2600" b="1" i="0" u="none" strike="noStrike" cap="none">
                <a:solidFill>
                  <a:schemeClr val="dk1"/>
                </a:solidFill>
                <a:latin typeface="Arial"/>
                <a:ea typeface="Arial"/>
                <a:cs typeface="Arial"/>
                <a:sym typeface="Arial"/>
              </a:rPr>
              <a:t> Package</a:t>
            </a:r>
            <a:endParaRPr/>
          </a:p>
        </p:txBody>
      </p:sp>
      <p:sp>
        <p:nvSpPr>
          <p:cNvPr id="2291" name="Google Shape;2291;p242"/>
          <p:cNvSpPr txBox="1">
            <a:spLocks noGrp="1"/>
          </p:cNvSpPr>
          <p:nvPr>
            <p:ph type="body" idx="1"/>
          </p:nvPr>
        </p:nvSpPr>
        <p:spPr>
          <a:xfrm>
            <a:off x="609600" y="1447800"/>
            <a:ext cx="7918500" cy="2733600"/>
          </a:xfrm>
          <a:prstGeom prst="rect">
            <a:avLst/>
          </a:prstGeom>
          <a:noFill/>
          <a:ln>
            <a:noFill/>
          </a:ln>
        </p:spPr>
        <p:txBody>
          <a:bodyPr spcFirstLastPara="1" wrap="square" lIns="12700" tIns="12700" rIns="12700" bIns="12700" anchor="t" anchorCtr="0">
            <a:noAutofit/>
          </a:bodyPr>
          <a:lstStyle/>
          <a:p>
            <a:pPr marL="574675" marR="0" lvl="1" indent="-460375" algn="l" rtl="0">
              <a:lnSpc>
                <a:spcPct val="100000"/>
              </a:lnSpc>
              <a:spcBef>
                <a:spcPts val="0"/>
              </a:spcBef>
              <a:spcAft>
                <a:spcPts val="0"/>
              </a:spcAft>
              <a:buClr>
                <a:srgbClr val="FF0000"/>
              </a:buClr>
              <a:buSzPts val="2200"/>
              <a:buFont typeface="Arial"/>
              <a:buChar char="•"/>
            </a:pPr>
            <a:r>
              <a:rPr lang="en-US" sz="2200" b="0" i="0" u="none" strike="noStrike" cap="none">
                <a:solidFill>
                  <a:schemeClr val="dk1"/>
                </a:solidFill>
                <a:latin typeface="Courier New"/>
                <a:ea typeface="Courier New"/>
                <a:cs typeface="Courier New"/>
                <a:sym typeface="Courier New"/>
              </a:rPr>
              <a:t>Predicate</a:t>
            </a:r>
            <a:r>
              <a:rPr lang="en-US" sz="2200" b="0" i="0" u="none" strike="noStrike" cap="none">
                <a:solidFill>
                  <a:schemeClr val="dk1"/>
                </a:solidFill>
                <a:latin typeface="Arial"/>
                <a:ea typeface="Arial"/>
                <a:cs typeface="Arial"/>
                <a:sym typeface="Arial"/>
              </a:rPr>
              <a:t>: An expression that returns a </a:t>
            </a:r>
            <a:r>
              <a:rPr lang="en-US" sz="2200" b="0" i="0" u="none" strike="noStrike" cap="none">
                <a:solidFill>
                  <a:schemeClr val="dk1"/>
                </a:solidFill>
                <a:latin typeface="Courier New"/>
                <a:ea typeface="Courier New"/>
                <a:cs typeface="Courier New"/>
                <a:sym typeface="Courier New"/>
              </a:rPr>
              <a:t>boolean</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Courier New"/>
                <a:ea typeface="Courier New"/>
                <a:cs typeface="Courier New"/>
                <a:sym typeface="Courier New"/>
              </a:rPr>
              <a:t>Consumer</a:t>
            </a:r>
            <a:r>
              <a:rPr lang="en-US" sz="2200" b="0" i="0" u="none" strike="noStrike" cap="none">
                <a:solidFill>
                  <a:schemeClr val="dk1"/>
                </a:solidFill>
                <a:latin typeface="Arial"/>
                <a:ea typeface="Arial"/>
                <a:cs typeface="Arial"/>
                <a:sym typeface="Arial"/>
              </a:rPr>
              <a:t>: An expression that performs operations on an object passed as argument and has a void return type</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Courier New"/>
                <a:ea typeface="Courier New"/>
                <a:cs typeface="Courier New"/>
                <a:sym typeface="Courier New"/>
              </a:rPr>
              <a:t>Function</a:t>
            </a:r>
            <a:r>
              <a:rPr lang="en-US" sz="2200" b="0" i="0" u="none" strike="noStrike" cap="none">
                <a:solidFill>
                  <a:schemeClr val="dk1"/>
                </a:solidFill>
                <a:latin typeface="Arial"/>
                <a:ea typeface="Arial"/>
                <a:cs typeface="Arial"/>
                <a:sym typeface="Arial"/>
              </a:rPr>
              <a:t>: Transforms a T to a U</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Courier New"/>
                <a:ea typeface="Courier New"/>
                <a:cs typeface="Courier New"/>
                <a:sym typeface="Courier New"/>
              </a:rPr>
              <a:t>Supplier</a:t>
            </a:r>
            <a:r>
              <a:rPr lang="en-US" sz="2200" b="0" i="0" u="none" strike="noStrike" cap="none">
                <a:solidFill>
                  <a:schemeClr val="dk1"/>
                </a:solidFill>
                <a:latin typeface="Arial"/>
                <a:ea typeface="Arial"/>
                <a:cs typeface="Arial"/>
                <a:sym typeface="Arial"/>
              </a:rPr>
              <a:t>: Provides an instance of a T (such as a factory)</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Primitive variations</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Binary variations</a:t>
            </a:r>
            <a:endParaRPr/>
          </a:p>
        </p:txBody>
      </p:sp>
      <p:sp>
        <p:nvSpPr>
          <p:cNvPr id="2292" name="Google Shape;2292;p242"/>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246</a:t>
            </a:fld>
            <a:endParaRPr/>
          </a:p>
        </p:txBody>
      </p:sp>
    </p:spTree>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Shape 2297"/>
        <p:cNvGrpSpPr/>
        <p:nvPr/>
      </p:nvGrpSpPr>
      <p:grpSpPr>
        <a:xfrm>
          <a:off x="0" y="0"/>
          <a:ext cx="0" cy="0"/>
          <a:chOff x="0" y="0"/>
          <a:chExt cx="0" cy="0"/>
        </a:xfrm>
      </p:grpSpPr>
      <p:sp>
        <p:nvSpPr>
          <p:cNvPr id="2298" name="Google Shape;2298;p243"/>
          <p:cNvSpPr txBox="1"/>
          <p:nvPr/>
        </p:nvSpPr>
        <p:spPr>
          <a:xfrm>
            <a:off x="611187" y="2286000"/>
            <a:ext cx="7923300" cy="1066800"/>
          </a:xfrm>
          <a:prstGeom prst="rect">
            <a:avLst/>
          </a:prstGeom>
          <a:solidFill>
            <a:srgbClr val="DDDDDD"/>
          </a:solid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2299" name="Google Shape;2299;p243"/>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Example Assumptions</a:t>
            </a:r>
            <a:endParaRPr/>
          </a:p>
        </p:txBody>
      </p:sp>
      <p:sp>
        <p:nvSpPr>
          <p:cNvPr id="2300" name="Google Shape;2300;p243"/>
          <p:cNvSpPr txBox="1">
            <a:spLocks noGrp="1"/>
          </p:cNvSpPr>
          <p:nvPr>
            <p:ph type="body" idx="1"/>
          </p:nvPr>
        </p:nvSpPr>
        <p:spPr>
          <a:xfrm>
            <a:off x="609600" y="1447800"/>
            <a:ext cx="7918500" cy="2106600"/>
          </a:xfrm>
          <a:prstGeom prst="rect">
            <a:avLst/>
          </a:prstGeom>
          <a:noFill/>
          <a:ln>
            <a:noFill/>
          </a:ln>
        </p:spPr>
        <p:txBody>
          <a:bodyPr spcFirstLastPara="1" wrap="square" lIns="12700" tIns="12700" rIns="12700" bIns="12700" anchor="t" anchorCtr="0">
            <a:noAutofit/>
          </a:bodyPr>
          <a:lstStyle/>
          <a:p>
            <a:pPr marL="574675" marR="0" lvl="1" indent="-460375" algn="l" rtl="0">
              <a:lnSpc>
                <a:spcPct val="100000"/>
              </a:lnSpc>
              <a:spcBef>
                <a:spcPts val="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The following two declarations are assumed for the examples that follow:</a:t>
            </a:r>
            <a:endParaRPr/>
          </a:p>
          <a:p>
            <a:pPr marL="7937" marR="0" lvl="0" indent="7937" algn="l" rtl="0">
              <a:lnSpc>
                <a:spcPct val="100000"/>
              </a:lnSpc>
              <a:spcBef>
                <a:spcPts val="360"/>
              </a:spcBef>
              <a:spcAft>
                <a:spcPts val="0"/>
              </a:spcAft>
              <a:buClr>
                <a:srgbClr val="000000"/>
              </a:buClr>
              <a:buSzPts val="1800"/>
              <a:buFont typeface="Arial"/>
              <a:buNone/>
            </a:pPr>
            <a:endParaRPr sz="1800" b="0" i="0" u="none" strike="noStrike" cap="none">
              <a:solidFill>
                <a:schemeClr val="dk1"/>
              </a:solidFill>
              <a:latin typeface="Courier New"/>
              <a:ea typeface="Courier New"/>
              <a:cs typeface="Courier New"/>
              <a:sym typeface="Courier New"/>
            </a:endParaRPr>
          </a:p>
          <a:p>
            <a:pPr marL="7937" marR="0" lvl="0" indent="7937" algn="l" rtl="0">
              <a:lnSpc>
                <a:spcPct val="100000"/>
              </a:lnSpc>
              <a:spcBef>
                <a:spcPts val="360"/>
              </a:spcBef>
              <a:spcAft>
                <a:spcPts val="0"/>
              </a:spcAft>
              <a:buClr>
                <a:srgbClr val="000000"/>
              </a:buClr>
              <a:buSzPts val="1800"/>
              <a:buFont typeface="Arial"/>
              <a:buNone/>
            </a:pPr>
            <a:r>
              <a:rPr lang="en-US" sz="1800" b="0" i="0" u="none" strike="noStrike" cap="none">
                <a:solidFill>
                  <a:schemeClr val="dk1"/>
                </a:solidFill>
                <a:latin typeface="Courier New"/>
                <a:ea typeface="Courier New"/>
                <a:cs typeface="Courier New"/>
                <a:sym typeface="Courier New"/>
              </a:rPr>
              <a:t>14     List&lt;SalesTxn&gt; tList = SalesTxn.createTxnList();</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strike="noStrike" cap="none">
                <a:solidFill>
                  <a:schemeClr val="dk1"/>
                </a:solidFill>
                <a:latin typeface="Courier New"/>
                <a:ea typeface="Courier New"/>
                <a:cs typeface="Courier New"/>
                <a:sym typeface="Courier New"/>
              </a:rPr>
              <a:t>15     SalesTxn first = tList.get(0);</a:t>
            </a:r>
            <a:endParaRPr/>
          </a:p>
          <a:p>
            <a:pPr marL="7937" marR="0" lvl="0" indent="7938" algn="l" rtl="0">
              <a:spcBef>
                <a:spcPts val="360"/>
              </a:spcBef>
              <a:spcAft>
                <a:spcPts val="0"/>
              </a:spcAft>
              <a:buNone/>
            </a:pPr>
            <a:endParaRPr sz="1800" b="0" i="0" u="none">
              <a:solidFill>
                <a:schemeClr val="dk1"/>
              </a:solidFill>
              <a:latin typeface="Courier New"/>
              <a:ea typeface="Courier New"/>
              <a:cs typeface="Courier New"/>
              <a:sym typeface="Courier New"/>
            </a:endParaRPr>
          </a:p>
        </p:txBody>
      </p:sp>
      <p:sp>
        <p:nvSpPr>
          <p:cNvPr id="2301" name="Google Shape;2301;p243"/>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247</a:t>
            </a:fld>
            <a:endParaRPr/>
          </a:p>
        </p:txBody>
      </p:sp>
    </p:spTree>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Shape 2306"/>
        <p:cNvGrpSpPr/>
        <p:nvPr/>
      </p:nvGrpSpPr>
      <p:grpSpPr>
        <a:xfrm>
          <a:off x="0" y="0"/>
          <a:ext cx="0" cy="0"/>
          <a:chOff x="0" y="0"/>
          <a:chExt cx="0" cy="0"/>
        </a:xfrm>
      </p:grpSpPr>
      <p:sp>
        <p:nvSpPr>
          <p:cNvPr id="2307" name="Google Shape;2307;p244"/>
          <p:cNvSpPr txBox="1"/>
          <p:nvPr/>
        </p:nvSpPr>
        <p:spPr>
          <a:xfrm>
            <a:off x="611187" y="1447800"/>
            <a:ext cx="7923300" cy="2590800"/>
          </a:xfrm>
          <a:prstGeom prst="rect">
            <a:avLst/>
          </a:prstGeom>
          <a:solidFill>
            <a:srgbClr val="DDDDDD"/>
          </a:solid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2308" name="Google Shape;2308;p244"/>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Predicate</a:t>
            </a:r>
            <a:endParaRPr/>
          </a:p>
        </p:txBody>
      </p:sp>
      <p:sp>
        <p:nvSpPr>
          <p:cNvPr id="2309" name="Google Shape;2309;p244"/>
          <p:cNvSpPr txBox="1">
            <a:spLocks noGrp="1"/>
          </p:cNvSpPr>
          <p:nvPr>
            <p:ph type="body" idx="1"/>
          </p:nvPr>
        </p:nvSpPr>
        <p:spPr>
          <a:xfrm>
            <a:off x="609600" y="1447800"/>
            <a:ext cx="7918500" cy="30543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400"/>
              <a:buFont typeface="Arial"/>
              <a:buNone/>
            </a:pPr>
            <a:r>
              <a:rPr lang="en-US" sz="2400" b="0" i="0" u="none">
                <a:solidFill>
                  <a:schemeClr val="dk1"/>
                </a:solidFill>
                <a:latin typeface="Courier New"/>
                <a:ea typeface="Courier New"/>
                <a:cs typeface="Courier New"/>
                <a:sym typeface="Courier New"/>
              </a:rPr>
              <a:t>1 package java.util.function;</a:t>
            </a:r>
            <a:endParaRPr/>
          </a:p>
          <a:p>
            <a:pPr marL="7937" marR="0" lvl="0" indent="7937" algn="l" rtl="0">
              <a:lnSpc>
                <a:spcPct val="100000"/>
              </a:lnSpc>
              <a:spcBef>
                <a:spcPts val="480"/>
              </a:spcBef>
              <a:spcAft>
                <a:spcPts val="0"/>
              </a:spcAft>
              <a:buClr>
                <a:srgbClr val="000000"/>
              </a:buClr>
              <a:buSzPts val="2400"/>
              <a:buFont typeface="Arial"/>
              <a:buNone/>
            </a:pPr>
            <a:r>
              <a:rPr lang="en-US" sz="2400" b="0" i="0" u="none">
                <a:solidFill>
                  <a:schemeClr val="dk1"/>
                </a:solidFill>
                <a:latin typeface="Courier New"/>
                <a:ea typeface="Courier New"/>
                <a:cs typeface="Courier New"/>
                <a:sym typeface="Courier New"/>
              </a:rPr>
              <a:t>2 </a:t>
            </a:r>
            <a:endParaRPr/>
          </a:p>
          <a:p>
            <a:pPr marL="7937" marR="0" lvl="0" indent="7937" algn="l" rtl="0">
              <a:lnSpc>
                <a:spcPct val="100000"/>
              </a:lnSpc>
              <a:spcBef>
                <a:spcPts val="480"/>
              </a:spcBef>
              <a:spcAft>
                <a:spcPts val="0"/>
              </a:spcAft>
              <a:buClr>
                <a:srgbClr val="000000"/>
              </a:buClr>
              <a:buSzPts val="2400"/>
              <a:buFont typeface="Arial"/>
              <a:buNone/>
            </a:pPr>
            <a:r>
              <a:rPr lang="en-US" sz="2400" b="0" i="0" u="none">
                <a:solidFill>
                  <a:schemeClr val="dk1"/>
                </a:solidFill>
                <a:latin typeface="Courier New"/>
                <a:ea typeface="Courier New"/>
                <a:cs typeface="Courier New"/>
                <a:sym typeface="Courier New"/>
              </a:rPr>
              <a:t>3 public interface Predicate&lt;T&gt; {</a:t>
            </a:r>
            <a:endParaRPr/>
          </a:p>
          <a:p>
            <a:pPr marL="7937" marR="0" lvl="0" indent="7937" algn="l" rtl="0">
              <a:lnSpc>
                <a:spcPct val="100000"/>
              </a:lnSpc>
              <a:spcBef>
                <a:spcPts val="480"/>
              </a:spcBef>
              <a:spcAft>
                <a:spcPts val="0"/>
              </a:spcAft>
              <a:buClr>
                <a:srgbClr val="000000"/>
              </a:buClr>
              <a:buSzPts val="2400"/>
              <a:buFont typeface="Arial"/>
              <a:buNone/>
            </a:pPr>
            <a:r>
              <a:rPr lang="en-US" sz="2400" b="0" i="0" u="none">
                <a:solidFill>
                  <a:schemeClr val="dk1"/>
                </a:solidFill>
                <a:latin typeface="Courier New"/>
                <a:ea typeface="Courier New"/>
                <a:cs typeface="Courier New"/>
                <a:sym typeface="Courier New"/>
              </a:rPr>
              <a:t>4   public boolean test(T t);</a:t>
            </a:r>
            <a:endParaRPr/>
          </a:p>
          <a:p>
            <a:pPr marL="7937" marR="0" lvl="0" indent="7937" algn="l" rtl="0">
              <a:lnSpc>
                <a:spcPct val="100000"/>
              </a:lnSpc>
              <a:spcBef>
                <a:spcPts val="480"/>
              </a:spcBef>
              <a:spcAft>
                <a:spcPts val="0"/>
              </a:spcAft>
              <a:buClr>
                <a:srgbClr val="000000"/>
              </a:buClr>
              <a:buSzPts val="2400"/>
              <a:buFont typeface="Arial"/>
              <a:buNone/>
            </a:pPr>
            <a:r>
              <a:rPr lang="en-US" sz="2400" b="0" i="0" u="none">
                <a:solidFill>
                  <a:schemeClr val="dk1"/>
                </a:solidFill>
                <a:latin typeface="Courier New"/>
                <a:ea typeface="Courier New"/>
                <a:cs typeface="Courier New"/>
                <a:sym typeface="Courier New"/>
              </a:rPr>
              <a:t>5 }</a:t>
            </a:r>
            <a:endParaRPr/>
          </a:p>
          <a:p>
            <a:pPr marL="7937" marR="0" lvl="0" indent="7937" algn="l" rtl="0">
              <a:lnSpc>
                <a:spcPct val="100000"/>
              </a:lnSpc>
              <a:spcBef>
                <a:spcPts val="480"/>
              </a:spcBef>
              <a:spcAft>
                <a:spcPts val="0"/>
              </a:spcAft>
              <a:buClr>
                <a:srgbClr val="000000"/>
              </a:buClr>
              <a:buSzPts val="2400"/>
              <a:buFont typeface="Arial"/>
              <a:buNone/>
            </a:pPr>
            <a:r>
              <a:rPr lang="en-US" sz="2400" b="0" i="0" u="none">
                <a:solidFill>
                  <a:schemeClr val="dk1"/>
                </a:solidFill>
                <a:latin typeface="Courier New"/>
                <a:ea typeface="Courier New"/>
                <a:cs typeface="Courier New"/>
                <a:sym typeface="Courier New"/>
              </a:rPr>
              <a:t>6 </a:t>
            </a:r>
            <a:endParaRPr/>
          </a:p>
          <a:p>
            <a:pPr marL="7937" marR="0" lvl="0" indent="7938" algn="l" rtl="0">
              <a:spcBef>
                <a:spcPts val="480"/>
              </a:spcBef>
              <a:spcAft>
                <a:spcPts val="0"/>
              </a:spcAft>
              <a:buNone/>
            </a:pPr>
            <a:endParaRPr sz="2400" b="0" i="0" u="none">
              <a:solidFill>
                <a:schemeClr val="dk1"/>
              </a:solidFill>
              <a:latin typeface="Courier New"/>
              <a:ea typeface="Courier New"/>
              <a:cs typeface="Courier New"/>
              <a:sym typeface="Courier New"/>
            </a:endParaRPr>
          </a:p>
        </p:txBody>
      </p:sp>
      <p:sp>
        <p:nvSpPr>
          <p:cNvPr id="2310" name="Google Shape;2310;p244"/>
          <p:cNvSpPr txBox="1"/>
          <p:nvPr/>
        </p:nvSpPr>
        <p:spPr>
          <a:xfrm>
            <a:off x="5715000" y="2362200"/>
            <a:ext cx="609600" cy="304800"/>
          </a:xfrm>
          <a:prstGeom prst="rect">
            <a:avLst/>
          </a:prstGeom>
          <a:noFill/>
          <a:ln w="31750"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2311" name="Google Shape;2311;p244"/>
          <p:cNvSpPr txBox="1"/>
          <p:nvPr/>
        </p:nvSpPr>
        <p:spPr>
          <a:xfrm flipH="1">
            <a:off x="4876800" y="2743200"/>
            <a:ext cx="838200" cy="381000"/>
          </a:xfrm>
          <a:prstGeom prst="rect">
            <a:avLst/>
          </a:prstGeom>
          <a:noFill/>
          <a:ln w="31750"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2312" name="Google Shape;2312;p244"/>
          <p:cNvSpPr txBox="1"/>
          <p:nvPr/>
        </p:nvSpPr>
        <p:spPr>
          <a:xfrm>
            <a:off x="2590800" y="2743200"/>
            <a:ext cx="1371600" cy="381000"/>
          </a:xfrm>
          <a:prstGeom prst="rect">
            <a:avLst/>
          </a:prstGeom>
          <a:noFill/>
          <a:ln w="31750"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2313" name="Google Shape;2313;p244"/>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248</a:t>
            </a:fld>
            <a:endParaRPr/>
          </a:p>
        </p:txBody>
      </p:sp>
    </p:spTree>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Shape 2318"/>
        <p:cNvGrpSpPr/>
        <p:nvPr/>
      </p:nvGrpSpPr>
      <p:grpSpPr>
        <a:xfrm>
          <a:off x="0" y="0"/>
          <a:ext cx="0" cy="0"/>
          <a:chOff x="0" y="0"/>
          <a:chExt cx="0" cy="0"/>
        </a:xfrm>
      </p:grpSpPr>
      <p:sp>
        <p:nvSpPr>
          <p:cNvPr id="2319" name="Google Shape;2319;p245"/>
          <p:cNvSpPr txBox="1"/>
          <p:nvPr/>
        </p:nvSpPr>
        <p:spPr>
          <a:xfrm>
            <a:off x="611187" y="1371600"/>
            <a:ext cx="7923300" cy="4724400"/>
          </a:xfrm>
          <a:prstGeom prst="rect">
            <a:avLst/>
          </a:prstGeom>
          <a:solidFill>
            <a:srgbClr val="DDDDDD"/>
          </a:solid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2320" name="Google Shape;2320;p245"/>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Predicate: Example</a:t>
            </a:r>
            <a:endParaRPr/>
          </a:p>
        </p:txBody>
      </p:sp>
      <p:sp>
        <p:nvSpPr>
          <p:cNvPr id="2321" name="Google Shape;2321;p245"/>
          <p:cNvSpPr txBox="1">
            <a:spLocks noGrp="1"/>
          </p:cNvSpPr>
          <p:nvPr>
            <p:ph type="body" idx="1"/>
          </p:nvPr>
        </p:nvSpPr>
        <p:spPr>
          <a:xfrm>
            <a:off x="609600" y="1447800"/>
            <a:ext cx="7918500" cy="46245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16     </a:t>
            </a:r>
            <a:r>
              <a:rPr lang="en-US" sz="1800" b="1" i="0" u="none">
                <a:solidFill>
                  <a:schemeClr val="dk1"/>
                </a:solidFill>
                <a:latin typeface="Courier New"/>
                <a:ea typeface="Courier New"/>
                <a:cs typeface="Courier New"/>
                <a:sym typeface="Courier New"/>
              </a:rPr>
              <a:t>Predicate&lt;SalesTxn&gt; massSales = </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17         </a:t>
            </a:r>
            <a:r>
              <a:rPr lang="en-US" sz="1800" b="1" i="0" u="none">
                <a:solidFill>
                  <a:schemeClr val="dk1"/>
                </a:solidFill>
                <a:latin typeface="Courier New"/>
                <a:ea typeface="Courier New"/>
                <a:cs typeface="Courier New"/>
                <a:sym typeface="Courier New"/>
              </a:rPr>
              <a:t>t -&gt; t.getState().equals(State.MA);</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18     </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19     System.out.println("\n== Sales - Stream");</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20     tList.stream()</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21         </a:t>
            </a:r>
            <a:r>
              <a:rPr lang="en-US" sz="1800" b="1" i="0" u="none">
                <a:solidFill>
                  <a:schemeClr val="dk1"/>
                </a:solidFill>
                <a:latin typeface="Courier New"/>
                <a:ea typeface="Courier New"/>
                <a:cs typeface="Courier New"/>
                <a:sym typeface="Courier New"/>
              </a:rPr>
              <a:t>.filter(massSales)</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22         .forEach(t -&gt; t.printSummary());</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23     </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24     System.out.println("\n== Sales - Method Call");    </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25     for(SalesTxn t:tList){</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26         if (</a:t>
            </a:r>
            <a:r>
              <a:rPr lang="en-US" sz="1800" b="1" i="0" u="none">
                <a:solidFill>
                  <a:schemeClr val="dk1"/>
                </a:solidFill>
                <a:latin typeface="Courier New"/>
                <a:ea typeface="Courier New"/>
                <a:cs typeface="Courier New"/>
                <a:sym typeface="Courier New"/>
              </a:rPr>
              <a:t>massSales.test(t)</a:t>
            </a:r>
            <a:r>
              <a:rPr lang="en-US" sz="1800" b="0" i="0" u="none">
                <a:solidFill>
                  <a:schemeClr val="dk1"/>
                </a:solidFill>
                <a:latin typeface="Courier New"/>
                <a:ea typeface="Courier New"/>
                <a:cs typeface="Courier New"/>
                <a:sym typeface="Courier New"/>
              </a:rPr>
              <a:t>){</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27             t.printSummary();</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28         }</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29     }</a:t>
            </a:r>
            <a:endParaRPr/>
          </a:p>
        </p:txBody>
      </p:sp>
      <p:sp>
        <p:nvSpPr>
          <p:cNvPr id="2322" name="Google Shape;2322;p245"/>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249</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21"/>
          <p:cNvSpPr txBox="1"/>
          <p:nvPr/>
        </p:nvSpPr>
        <p:spPr>
          <a:xfrm>
            <a:off x="533400" y="1371600"/>
            <a:ext cx="8077200" cy="4191000"/>
          </a:xfrm>
          <a:prstGeom prst="rect">
            <a:avLst/>
          </a:prstGeom>
          <a:solidFill>
            <a:srgbClr val="DDDDDD"/>
          </a:solid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113" name="Google Shape;113;p21"/>
          <p:cNvSpPr txBox="1">
            <a:spLocks noGrp="1"/>
          </p:cNvSpPr>
          <p:nvPr>
            <p:ph type="title"/>
          </p:nvPr>
        </p:nvSpPr>
        <p:spPr>
          <a:xfrm>
            <a:off x="609600" y="439737"/>
            <a:ext cx="791845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Java Naming Conventions</a:t>
            </a:r>
            <a:endParaRPr/>
          </a:p>
        </p:txBody>
      </p:sp>
      <p:sp>
        <p:nvSpPr>
          <p:cNvPr id="114" name="Google Shape;114;p21"/>
          <p:cNvSpPr txBox="1">
            <a:spLocks noGrp="1"/>
          </p:cNvSpPr>
          <p:nvPr>
            <p:ph type="body" idx="1"/>
          </p:nvPr>
        </p:nvSpPr>
        <p:spPr>
          <a:xfrm>
            <a:off x="609600" y="1447800"/>
            <a:ext cx="7918450" cy="1751012"/>
          </a:xfrm>
          <a:prstGeom prst="rect">
            <a:avLst/>
          </a:prstGeom>
          <a:noFill/>
          <a:ln>
            <a:noFill/>
          </a:ln>
        </p:spPr>
        <p:txBody>
          <a:bodyPr spcFirstLastPara="1" wrap="square" lIns="12700" tIns="12700" rIns="12700" bIns="12700" anchor="t" anchorCtr="0">
            <a:noAutofit/>
          </a:bodyPr>
          <a:lstStyle/>
          <a:p>
            <a:pPr marL="15875" marR="0" lvl="0" indent="-7937" algn="l" rtl="0">
              <a:lnSpc>
                <a:spcPct val="100000"/>
              </a:lnSpc>
              <a:spcBef>
                <a:spcPts val="0"/>
              </a:spcBef>
              <a:spcAft>
                <a:spcPts val="0"/>
              </a:spcAft>
              <a:buClr>
                <a:srgbClr val="000000"/>
              </a:buClr>
              <a:buSzPts val="200"/>
              <a:buFont typeface="Courier New"/>
              <a:buAutoNum type="arabicPlain"/>
            </a:pPr>
            <a:r>
              <a:rPr lang="en-US" sz="1600" b="0" i="0" u="none">
                <a:solidFill>
                  <a:schemeClr val="dk1"/>
                </a:solidFill>
                <a:latin typeface="Courier New"/>
                <a:ea typeface="Courier New"/>
                <a:cs typeface="Courier New"/>
                <a:sym typeface="Courier New"/>
              </a:rPr>
              <a:t> public class </a:t>
            </a:r>
            <a:r>
              <a:rPr lang="en-US" sz="1600" b="1" i="0" u="none">
                <a:solidFill>
                  <a:schemeClr val="dk1"/>
                </a:solidFill>
                <a:latin typeface="Courier New"/>
                <a:ea typeface="Courier New"/>
                <a:cs typeface="Courier New"/>
                <a:sym typeface="Courier New"/>
              </a:rPr>
              <a:t>CreditCard</a:t>
            </a:r>
            <a:r>
              <a:rPr lang="en-US" sz="1600" b="0" i="0" u="none">
                <a:solidFill>
                  <a:schemeClr val="dk1"/>
                </a:solidFill>
                <a:latin typeface="Courier New"/>
                <a:ea typeface="Courier New"/>
                <a:cs typeface="Courier New"/>
                <a:sym typeface="Courier New"/>
              </a:rPr>
              <a:t> {</a:t>
            </a:r>
            <a:endParaRPr/>
          </a:p>
          <a:p>
            <a:pPr marL="15875" marR="0" lvl="0" indent="-7937" algn="l" rtl="0">
              <a:lnSpc>
                <a:spcPct val="100000"/>
              </a:lnSpc>
              <a:spcBef>
                <a:spcPts val="320"/>
              </a:spcBef>
              <a:spcAft>
                <a:spcPts val="0"/>
              </a:spcAft>
              <a:buClr>
                <a:srgbClr val="000000"/>
              </a:buClr>
              <a:buSzPts val="200"/>
              <a:buFont typeface="Courier New"/>
              <a:buAutoNum type="arabicPlain"/>
            </a:pPr>
            <a:r>
              <a:rPr lang="en-US" sz="1600" b="0" i="0" u="none">
                <a:solidFill>
                  <a:schemeClr val="dk1"/>
                </a:solidFill>
                <a:latin typeface="Courier New"/>
                <a:ea typeface="Courier New"/>
                <a:cs typeface="Courier New"/>
                <a:sym typeface="Courier New"/>
              </a:rPr>
              <a:t>     public final int </a:t>
            </a:r>
            <a:r>
              <a:rPr lang="en-US" sz="1600" b="1" i="0" u="none">
                <a:solidFill>
                  <a:schemeClr val="dk1"/>
                </a:solidFill>
                <a:latin typeface="Courier New"/>
                <a:ea typeface="Courier New"/>
                <a:cs typeface="Courier New"/>
                <a:sym typeface="Courier New"/>
              </a:rPr>
              <a:t>VISA</a:t>
            </a:r>
            <a:r>
              <a:rPr lang="en-US" sz="1600" b="0" i="0" u="none">
                <a:solidFill>
                  <a:schemeClr val="dk1"/>
                </a:solidFill>
                <a:latin typeface="Courier New"/>
                <a:ea typeface="Courier New"/>
                <a:cs typeface="Courier New"/>
                <a:sym typeface="Courier New"/>
              </a:rPr>
              <a:t> = 5001;</a:t>
            </a:r>
            <a:endParaRPr/>
          </a:p>
          <a:p>
            <a:pPr marL="15875" marR="0" lvl="0" indent="-7937" algn="l" rtl="0">
              <a:lnSpc>
                <a:spcPct val="100000"/>
              </a:lnSpc>
              <a:spcBef>
                <a:spcPts val="320"/>
              </a:spcBef>
              <a:spcAft>
                <a:spcPts val="0"/>
              </a:spcAft>
              <a:buClr>
                <a:srgbClr val="000000"/>
              </a:buClr>
              <a:buSzPts val="200"/>
              <a:buFont typeface="Courier New"/>
              <a:buAutoNum type="arabicPlain"/>
            </a:pPr>
            <a:r>
              <a:rPr lang="en-US" sz="1600" b="0" i="0" u="none">
                <a:solidFill>
                  <a:schemeClr val="dk1"/>
                </a:solidFill>
                <a:latin typeface="Courier New"/>
                <a:ea typeface="Courier New"/>
                <a:cs typeface="Courier New"/>
                <a:sym typeface="Courier New"/>
              </a:rPr>
              <a:t>     public String accountName;</a:t>
            </a:r>
            <a:endParaRPr/>
          </a:p>
          <a:p>
            <a:pPr marL="15875" marR="0" lvl="0" indent="-7937" algn="l" rtl="0">
              <a:lnSpc>
                <a:spcPct val="100000"/>
              </a:lnSpc>
              <a:spcBef>
                <a:spcPts val="320"/>
              </a:spcBef>
              <a:spcAft>
                <a:spcPts val="0"/>
              </a:spcAft>
              <a:buClr>
                <a:srgbClr val="000000"/>
              </a:buClr>
              <a:buSzPts val="200"/>
              <a:buFont typeface="Courier New"/>
              <a:buAutoNum type="arabicPlain"/>
            </a:pPr>
            <a:r>
              <a:rPr lang="en-US" sz="1600" b="0" i="0" u="none">
                <a:solidFill>
                  <a:schemeClr val="dk1"/>
                </a:solidFill>
                <a:latin typeface="Courier New"/>
                <a:ea typeface="Courier New"/>
                <a:cs typeface="Courier New"/>
                <a:sym typeface="Courier New"/>
              </a:rPr>
              <a:t>     public String cardNumber;</a:t>
            </a:r>
            <a:endParaRPr/>
          </a:p>
          <a:p>
            <a:pPr marL="15875" marR="0" lvl="0" indent="-7937" algn="l" rtl="0">
              <a:lnSpc>
                <a:spcPct val="100000"/>
              </a:lnSpc>
              <a:spcBef>
                <a:spcPts val="320"/>
              </a:spcBef>
              <a:spcAft>
                <a:spcPts val="0"/>
              </a:spcAft>
              <a:buClr>
                <a:srgbClr val="000000"/>
              </a:buClr>
              <a:buSzPts val="200"/>
              <a:buFont typeface="Courier New"/>
              <a:buAutoNum type="arabicPlain"/>
            </a:pPr>
            <a:r>
              <a:rPr lang="en-US" sz="1600" b="0" i="0" u="none">
                <a:solidFill>
                  <a:schemeClr val="dk1"/>
                </a:solidFill>
                <a:latin typeface="Courier New"/>
                <a:ea typeface="Courier New"/>
                <a:cs typeface="Courier New"/>
                <a:sym typeface="Courier New"/>
              </a:rPr>
              <a:t>     public Date </a:t>
            </a:r>
            <a:r>
              <a:rPr lang="en-US" sz="1600" b="1" i="0" u="none">
                <a:solidFill>
                  <a:schemeClr val="dk1"/>
                </a:solidFill>
                <a:latin typeface="Courier New"/>
                <a:ea typeface="Courier New"/>
                <a:cs typeface="Courier New"/>
                <a:sym typeface="Courier New"/>
              </a:rPr>
              <a:t>expDate</a:t>
            </a:r>
            <a:r>
              <a:rPr lang="en-US" sz="1600" b="0" i="0" u="none">
                <a:solidFill>
                  <a:schemeClr val="dk1"/>
                </a:solidFill>
                <a:latin typeface="Courier New"/>
                <a:ea typeface="Courier New"/>
                <a:cs typeface="Courier New"/>
                <a:sym typeface="Courier New"/>
              </a:rPr>
              <a:t>;</a:t>
            </a:r>
            <a:endParaRPr/>
          </a:p>
          <a:p>
            <a:pPr marL="15875" marR="0" lvl="0" indent="-7937" algn="l" rtl="0">
              <a:lnSpc>
                <a:spcPct val="100000"/>
              </a:lnSpc>
              <a:spcBef>
                <a:spcPts val="320"/>
              </a:spcBef>
              <a:spcAft>
                <a:spcPts val="0"/>
              </a:spcAft>
              <a:buClr>
                <a:srgbClr val="000000"/>
              </a:buClr>
              <a:buSzPts val="200"/>
              <a:buFont typeface="Courier New"/>
              <a:buAutoNum type="arabicPlain"/>
            </a:pPr>
            <a:r>
              <a:rPr lang="en-US" sz="1600" b="0" i="0" u="none">
                <a:solidFill>
                  <a:schemeClr val="dk1"/>
                </a:solidFill>
                <a:latin typeface="Courier New"/>
                <a:ea typeface="Courier New"/>
                <a:cs typeface="Courier New"/>
                <a:sym typeface="Courier New"/>
              </a:rPr>
              <a:t>    </a:t>
            </a:r>
            <a:endParaRPr/>
          </a:p>
          <a:p>
            <a:pPr marL="15875" marR="0" lvl="0" indent="-7937" algn="l" rtl="0">
              <a:lnSpc>
                <a:spcPct val="100000"/>
              </a:lnSpc>
              <a:spcBef>
                <a:spcPts val="320"/>
              </a:spcBef>
              <a:spcAft>
                <a:spcPts val="0"/>
              </a:spcAft>
              <a:buClr>
                <a:srgbClr val="000000"/>
              </a:buClr>
              <a:buSzPts val="200"/>
              <a:buFont typeface="Courier New"/>
              <a:buAutoNum type="arabicPlain"/>
            </a:pPr>
            <a:r>
              <a:rPr lang="en-US" sz="1600" b="0" i="0" u="none">
                <a:solidFill>
                  <a:schemeClr val="dk1"/>
                </a:solidFill>
                <a:latin typeface="Courier New"/>
                <a:ea typeface="Courier New"/>
                <a:cs typeface="Courier New"/>
                <a:sym typeface="Courier New"/>
              </a:rPr>
              <a:t>     public double getCharges(){</a:t>
            </a:r>
            <a:endParaRPr/>
          </a:p>
          <a:p>
            <a:pPr marL="15875" marR="0" lvl="0" indent="-7937" algn="l" rtl="0">
              <a:lnSpc>
                <a:spcPct val="100000"/>
              </a:lnSpc>
              <a:spcBef>
                <a:spcPts val="320"/>
              </a:spcBef>
              <a:spcAft>
                <a:spcPts val="0"/>
              </a:spcAft>
              <a:buClr>
                <a:srgbClr val="000000"/>
              </a:buClr>
              <a:buSzPts val="200"/>
              <a:buFont typeface="Courier New"/>
              <a:buAutoNum type="arabicPlain"/>
            </a:pPr>
            <a:r>
              <a:rPr lang="en-US" sz="1600" b="0" i="0" u="none">
                <a:solidFill>
                  <a:schemeClr val="dk1"/>
                </a:solidFill>
                <a:latin typeface="Courier New"/>
                <a:ea typeface="Courier New"/>
                <a:cs typeface="Courier New"/>
                <a:sym typeface="Courier New"/>
              </a:rPr>
              <a:t>         // ...</a:t>
            </a:r>
            <a:endParaRPr/>
          </a:p>
          <a:p>
            <a:pPr marL="15875" marR="0" lvl="0" indent="-7937" algn="l" rtl="0">
              <a:lnSpc>
                <a:spcPct val="100000"/>
              </a:lnSpc>
              <a:spcBef>
                <a:spcPts val="320"/>
              </a:spcBef>
              <a:spcAft>
                <a:spcPts val="0"/>
              </a:spcAft>
              <a:buClr>
                <a:srgbClr val="000000"/>
              </a:buClr>
              <a:buSzPts val="200"/>
              <a:buFont typeface="Courier New"/>
              <a:buAutoNum type="arabicPlain"/>
            </a:pPr>
            <a:r>
              <a:rPr lang="en-US" sz="1600" b="0" i="0" u="none">
                <a:solidFill>
                  <a:schemeClr val="dk1"/>
                </a:solidFill>
                <a:latin typeface="Courier New"/>
                <a:ea typeface="Courier New"/>
                <a:cs typeface="Courier New"/>
                <a:sym typeface="Courier New"/>
              </a:rPr>
              <a:t>    }</a:t>
            </a:r>
            <a:endParaRPr/>
          </a:p>
          <a:p>
            <a:pPr marL="15875" marR="0" lvl="0" indent="-7937" algn="l" rtl="0">
              <a:lnSpc>
                <a:spcPct val="100000"/>
              </a:lnSpc>
              <a:spcBef>
                <a:spcPts val="320"/>
              </a:spcBef>
              <a:spcAft>
                <a:spcPts val="0"/>
              </a:spcAft>
              <a:buClr>
                <a:srgbClr val="000000"/>
              </a:buClr>
              <a:buSzPts val="200"/>
              <a:buFont typeface="Courier New"/>
              <a:buAutoNum type="arabicPlain"/>
            </a:pPr>
            <a:r>
              <a:rPr lang="en-US" sz="1600" b="0" i="0" u="none">
                <a:solidFill>
                  <a:schemeClr val="dk1"/>
                </a:solidFill>
                <a:latin typeface="Courier New"/>
                <a:ea typeface="Courier New"/>
                <a:cs typeface="Courier New"/>
                <a:sym typeface="Courier New"/>
              </a:rPr>
              <a:t>    </a:t>
            </a:r>
            <a:endParaRPr/>
          </a:p>
          <a:p>
            <a:pPr marL="15875" marR="0" lvl="0" indent="-7937" algn="l" rtl="0">
              <a:lnSpc>
                <a:spcPct val="100000"/>
              </a:lnSpc>
              <a:spcBef>
                <a:spcPts val="320"/>
              </a:spcBef>
              <a:spcAft>
                <a:spcPts val="0"/>
              </a:spcAft>
              <a:buClr>
                <a:srgbClr val="000000"/>
              </a:buClr>
              <a:buSzPts val="200"/>
              <a:buFont typeface="Courier New"/>
              <a:buAutoNum type="arabicPlain"/>
            </a:pPr>
            <a:r>
              <a:rPr lang="en-US" sz="1600" b="0" i="0" u="none">
                <a:solidFill>
                  <a:schemeClr val="dk1"/>
                </a:solidFill>
                <a:latin typeface="Courier New"/>
                <a:ea typeface="Courier New"/>
                <a:cs typeface="Courier New"/>
                <a:sym typeface="Courier New"/>
              </a:rPr>
              <a:t>    public void </a:t>
            </a:r>
            <a:r>
              <a:rPr lang="en-US" sz="1600" b="1" i="0" u="none">
                <a:solidFill>
                  <a:schemeClr val="dk1"/>
                </a:solidFill>
                <a:latin typeface="Courier New"/>
                <a:ea typeface="Courier New"/>
                <a:cs typeface="Courier New"/>
                <a:sym typeface="Courier New"/>
              </a:rPr>
              <a:t>disputeCharge</a:t>
            </a:r>
            <a:r>
              <a:rPr lang="en-US" sz="1600" b="0" i="0" u="none">
                <a:solidFill>
                  <a:schemeClr val="dk1"/>
                </a:solidFill>
                <a:latin typeface="Courier New"/>
                <a:ea typeface="Courier New"/>
                <a:cs typeface="Courier New"/>
                <a:sym typeface="Courier New"/>
              </a:rPr>
              <a:t>(String chargeId, float amount){</a:t>
            </a:r>
            <a:endParaRPr/>
          </a:p>
          <a:p>
            <a:pPr marL="15875" marR="0" lvl="0" indent="-7937" algn="l" rtl="0">
              <a:lnSpc>
                <a:spcPct val="100000"/>
              </a:lnSpc>
              <a:spcBef>
                <a:spcPts val="320"/>
              </a:spcBef>
              <a:spcAft>
                <a:spcPts val="0"/>
              </a:spcAft>
              <a:buClr>
                <a:srgbClr val="000000"/>
              </a:buClr>
              <a:buSzPts val="200"/>
              <a:buFont typeface="Courier New"/>
              <a:buAutoNum type="arabicPlain"/>
            </a:pPr>
            <a:r>
              <a:rPr lang="en-US" sz="1600" b="0" i="0" u="none">
                <a:solidFill>
                  <a:schemeClr val="dk1"/>
                </a:solidFill>
                <a:latin typeface="Courier New"/>
                <a:ea typeface="Courier New"/>
                <a:cs typeface="Courier New"/>
                <a:sym typeface="Courier New"/>
              </a:rPr>
              <a:t>        // ...   </a:t>
            </a:r>
            <a:endParaRPr/>
          </a:p>
          <a:p>
            <a:pPr marL="15875" marR="0" lvl="0" indent="-7937" algn="l" rtl="0">
              <a:lnSpc>
                <a:spcPct val="100000"/>
              </a:lnSpc>
              <a:spcBef>
                <a:spcPts val="320"/>
              </a:spcBef>
              <a:spcAft>
                <a:spcPts val="0"/>
              </a:spcAft>
              <a:buClr>
                <a:srgbClr val="000000"/>
              </a:buClr>
              <a:buSzPts val="200"/>
              <a:buFont typeface="Courier New"/>
              <a:buAutoNum type="arabicPlain"/>
            </a:pPr>
            <a:r>
              <a:rPr lang="en-US" sz="1600" b="0" i="0" u="none">
                <a:solidFill>
                  <a:schemeClr val="dk1"/>
                </a:solidFill>
                <a:latin typeface="Courier New"/>
                <a:ea typeface="Courier New"/>
                <a:cs typeface="Courier New"/>
                <a:sym typeface="Courier New"/>
              </a:rPr>
              <a:t>    }</a:t>
            </a:r>
            <a:endParaRPr/>
          </a:p>
          <a:p>
            <a:pPr marL="15875" marR="0" lvl="0" indent="-7937" algn="l" rtl="0">
              <a:lnSpc>
                <a:spcPct val="100000"/>
              </a:lnSpc>
              <a:spcBef>
                <a:spcPts val="320"/>
              </a:spcBef>
              <a:spcAft>
                <a:spcPts val="0"/>
              </a:spcAft>
              <a:buClr>
                <a:srgbClr val="000000"/>
              </a:buClr>
              <a:buSzPts val="200"/>
              <a:buFont typeface="Courier New"/>
              <a:buAutoNum type="arabicPlain"/>
            </a:pPr>
            <a:r>
              <a:rPr lang="en-US" sz="1600" b="0" i="0" u="none">
                <a:solidFill>
                  <a:schemeClr val="dk1"/>
                </a:solidFill>
                <a:latin typeface="Courier New"/>
                <a:ea typeface="Courier New"/>
                <a:cs typeface="Courier New"/>
                <a:sym typeface="Courier New"/>
              </a:rPr>
              <a:t>}</a:t>
            </a:r>
            <a:endParaRPr/>
          </a:p>
        </p:txBody>
      </p:sp>
      <p:sp>
        <p:nvSpPr>
          <p:cNvPr id="115" name="Google Shape;115;p21"/>
          <p:cNvSpPr/>
          <p:nvPr/>
        </p:nvSpPr>
        <p:spPr>
          <a:xfrm>
            <a:off x="4800600" y="1219200"/>
            <a:ext cx="2362200" cy="533400"/>
          </a:xfrm>
          <a:prstGeom prst="wedgeRectCallout">
            <a:avLst>
              <a:gd name="adj1" fmla="val -11526"/>
              <a:gd name="adj2" fmla="val 9728"/>
            </a:avLst>
          </a:prstGeom>
          <a:solidFill>
            <a:srgbClr val="FFFFCC"/>
          </a:solidFill>
          <a:ln w="9525" cap="flat" cmpd="sng">
            <a:solidFill>
              <a:srgbClr val="80808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Arial"/>
              <a:buNone/>
            </a:pPr>
            <a:r>
              <a:rPr lang="en-US" sz="1400" b="0" i="0" u="none">
                <a:solidFill>
                  <a:schemeClr val="dk1"/>
                </a:solidFill>
                <a:latin typeface="Arial"/>
                <a:ea typeface="Arial"/>
                <a:cs typeface="Arial"/>
                <a:sym typeface="Arial"/>
              </a:rPr>
              <a:t>Class names are nouns in upper camel case.</a:t>
            </a:r>
            <a:endParaRPr/>
          </a:p>
        </p:txBody>
      </p:sp>
      <p:sp>
        <p:nvSpPr>
          <p:cNvPr id="116" name="Google Shape;116;p21"/>
          <p:cNvSpPr/>
          <p:nvPr/>
        </p:nvSpPr>
        <p:spPr>
          <a:xfrm>
            <a:off x="4800600" y="1909762"/>
            <a:ext cx="2895600" cy="523875"/>
          </a:xfrm>
          <a:prstGeom prst="wedgeRectCallout">
            <a:avLst>
              <a:gd name="adj1" fmla="val -7271"/>
              <a:gd name="adj2" fmla="val 1655"/>
            </a:avLst>
          </a:prstGeom>
          <a:solidFill>
            <a:srgbClr val="FFFFCC"/>
          </a:solidFill>
          <a:ln w="9525" cap="flat" cmpd="sng">
            <a:solidFill>
              <a:srgbClr val="80808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Arial"/>
              <a:buNone/>
            </a:pPr>
            <a:r>
              <a:rPr lang="en-US" sz="1400" b="0" i="0" u="none">
                <a:solidFill>
                  <a:schemeClr val="dk1"/>
                </a:solidFill>
                <a:latin typeface="Arial"/>
                <a:ea typeface="Arial"/>
                <a:cs typeface="Arial"/>
                <a:sym typeface="Arial"/>
              </a:rPr>
              <a:t>Constants should be declared in all uppercase. letters</a:t>
            </a:r>
            <a:endParaRPr/>
          </a:p>
        </p:txBody>
      </p:sp>
      <p:sp>
        <p:nvSpPr>
          <p:cNvPr id="117" name="Google Shape;117;p21"/>
          <p:cNvSpPr/>
          <p:nvPr/>
        </p:nvSpPr>
        <p:spPr>
          <a:xfrm>
            <a:off x="4800600" y="2563812"/>
            <a:ext cx="2362200" cy="739775"/>
          </a:xfrm>
          <a:prstGeom prst="wedgeRectCallout">
            <a:avLst>
              <a:gd name="adj1" fmla="val -8949"/>
              <a:gd name="adj2" fmla="val 5304"/>
            </a:avLst>
          </a:prstGeom>
          <a:solidFill>
            <a:srgbClr val="FFFFCC"/>
          </a:solidFill>
          <a:ln w="9525" cap="flat" cmpd="sng">
            <a:solidFill>
              <a:srgbClr val="80808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Arial"/>
              <a:buNone/>
            </a:pPr>
            <a:r>
              <a:rPr lang="en-US" sz="1400" b="0" i="0" u="none">
                <a:solidFill>
                  <a:schemeClr val="dk1"/>
                </a:solidFill>
                <a:latin typeface="Arial"/>
                <a:ea typeface="Arial"/>
                <a:cs typeface="Arial"/>
                <a:sym typeface="Arial"/>
              </a:rPr>
              <a:t>Variable names are short but meaningful in lower camel case.</a:t>
            </a:r>
            <a:endParaRPr/>
          </a:p>
        </p:txBody>
      </p:sp>
      <p:sp>
        <p:nvSpPr>
          <p:cNvPr id="118" name="Google Shape;118;p21"/>
          <p:cNvSpPr/>
          <p:nvPr/>
        </p:nvSpPr>
        <p:spPr>
          <a:xfrm>
            <a:off x="2057400" y="5105400"/>
            <a:ext cx="2362200" cy="533400"/>
          </a:xfrm>
          <a:prstGeom prst="wedgeRectCallout">
            <a:avLst>
              <a:gd name="adj1" fmla="val 15474"/>
              <a:gd name="adj2" fmla="val -18866"/>
            </a:avLst>
          </a:prstGeom>
          <a:solidFill>
            <a:srgbClr val="FFFFCC"/>
          </a:solidFill>
          <a:ln w="9525" cap="flat" cmpd="sng">
            <a:solidFill>
              <a:srgbClr val="80808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Arial"/>
              <a:buNone/>
            </a:pPr>
            <a:r>
              <a:rPr lang="en-US" sz="1400" b="0" i="0" u="none">
                <a:solidFill>
                  <a:schemeClr val="dk1"/>
                </a:solidFill>
                <a:latin typeface="Arial"/>
                <a:ea typeface="Arial"/>
                <a:cs typeface="Arial"/>
                <a:sym typeface="Arial"/>
              </a:rPr>
              <a:t>Methods should be verbs, in lower camel case.</a:t>
            </a:r>
            <a:endParaRPr/>
          </a:p>
        </p:txBody>
      </p:sp>
      <p:sp>
        <p:nvSpPr>
          <p:cNvPr id="119" name="Google Shape;119;p21"/>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25</a:t>
            </a:fld>
            <a:endParaRPr/>
          </a:p>
        </p:txBody>
      </p:sp>
    </p:spTree>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Shape 2327"/>
        <p:cNvGrpSpPr/>
        <p:nvPr/>
      </p:nvGrpSpPr>
      <p:grpSpPr>
        <a:xfrm>
          <a:off x="0" y="0"/>
          <a:ext cx="0" cy="0"/>
          <a:chOff x="0" y="0"/>
          <a:chExt cx="0" cy="0"/>
        </a:xfrm>
      </p:grpSpPr>
      <p:sp>
        <p:nvSpPr>
          <p:cNvPr id="2328" name="Google Shape;2328;p246"/>
          <p:cNvSpPr txBox="1"/>
          <p:nvPr/>
        </p:nvSpPr>
        <p:spPr>
          <a:xfrm>
            <a:off x="611187" y="1489075"/>
            <a:ext cx="7923300" cy="2971800"/>
          </a:xfrm>
          <a:prstGeom prst="rect">
            <a:avLst/>
          </a:prstGeom>
          <a:solidFill>
            <a:srgbClr val="DDDDDD"/>
          </a:solid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2329" name="Google Shape;2329;p246"/>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Consumer</a:t>
            </a:r>
            <a:endParaRPr/>
          </a:p>
        </p:txBody>
      </p:sp>
      <p:sp>
        <p:nvSpPr>
          <p:cNvPr id="2330" name="Google Shape;2330;p246"/>
          <p:cNvSpPr txBox="1">
            <a:spLocks noGrp="1"/>
          </p:cNvSpPr>
          <p:nvPr>
            <p:ph type="body" idx="1"/>
          </p:nvPr>
        </p:nvSpPr>
        <p:spPr>
          <a:xfrm>
            <a:off x="609600" y="1447800"/>
            <a:ext cx="7918500" cy="30543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400"/>
              <a:buFont typeface="Arial"/>
              <a:buNone/>
            </a:pPr>
            <a:r>
              <a:rPr lang="en-US" sz="2400" b="0" i="0" u="none">
                <a:solidFill>
                  <a:schemeClr val="dk1"/>
                </a:solidFill>
                <a:latin typeface="Courier New"/>
                <a:ea typeface="Courier New"/>
                <a:cs typeface="Courier New"/>
                <a:sym typeface="Courier New"/>
              </a:rPr>
              <a:t>1 package java.util.function;</a:t>
            </a:r>
            <a:endParaRPr/>
          </a:p>
          <a:p>
            <a:pPr marL="7937" marR="0" lvl="0" indent="7937" algn="l" rtl="0">
              <a:lnSpc>
                <a:spcPct val="100000"/>
              </a:lnSpc>
              <a:spcBef>
                <a:spcPts val="480"/>
              </a:spcBef>
              <a:spcAft>
                <a:spcPts val="0"/>
              </a:spcAft>
              <a:buClr>
                <a:srgbClr val="000000"/>
              </a:buClr>
              <a:buSzPts val="2400"/>
              <a:buFont typeface="Arial"/>
              <a:buNone/>
            </a:pPr>
            <a:r>
              <a:rPr lang="en-US" sz="2400" b="0" i="0" u="none">
                <a:solidFill>
                  <a:schemeClr val="dk1"/>
                </a:solidFill>
                <a:latin typeface="Courier New"/>
                <a:ea typeface="Courier New"/>
                <a:cs typeface="Courier New"/>
                <a:sym typeface="Courier New"/>
              </a:rPr>
              <a:t>2 </a:t>
            </a:r>
            <a:endParaRPr/>
          </a:p>
          <a:p>
            <a:pPr marL="7937" marR="0" lvl="0" indent="7937" algn="l" rtl="0">
              <a:lnSpc>
                <a:spcPct val="100000"/>
              </a:lnSpc>
              <a:spcBef>
                <a:spcPts val="480"/>
              </a:spcBef>
              <a:spcAft>
                <a:spcPts val="0"/>
              </a:spcAft>
              <a:buClr>
                <a:srgbClr val="000000"/>
              </a:buClr>
              <a:buSzPts val="2400"/>
              <a:buFont typeface="Arial"/>
              <a:buNone/>
            </a:pPr>
            <a:r>
              <a:rPr lang="en-US" sz="2400" b="0" i="0" u="none">
                <a:solidFill>
                  <a:schemeClr val="dk1"/>
                </a:solidFill>
                <a:latin typeface="Courier New"/>
                <a:ea typeface="Courier New"/>
                <a:cs typeface="Courier New"/>
                <a:sym typeface="Courier New"/>
              </a:rPr>
              <a:t>3 public interface Consumer&lt;T&gt; {</a:t>
            </a:r>
            <a:endParaRPr/>
          </a:p>
          <a:p>
            <a:pPr marL="7937" marR="0" lvl="0" indent="7937" algn="l" rtl="0">
              <a:lnSpc>
                <a:spcPct val="100000"/>
              </a:lnSpc>
              <a:spcBef>
                <a:spcPts val="480"/>
              </a:spcBef>
              <a:spcAft>
                <a:spcPts val="0"/>
              </a:spcAft>
              <a:buClr>
                <a:srgbClr val="000000"/>
              </a:buClr>
              <a:buSzPts val="2400"/>
              <a:buFont typeface="Arial"/>
              <a:buNone/>
            </a:pPr>
            <a:r>
              <a:rPr lang="en-US" sz="2400" b="0" i="0" u="none">
                <a:solidFill>
                  <a:schemeClr val="dk1"/>
                </a:solidFill>
                <a:latin typeface="Courier New"/>
                <a:ea typeface="Courier New"/>
                <a:cs typeface="Courier New"/>
                <a:sym typeface="Courier New"/>
              </a:rPr>
              <a:t>4     </a:t>
            </a:r>
            <a:endParaRPr/>
          </a:p>
          <a:p>
            <a:pPr marL="7937" marR="0" lvl="0" indent="7937" algn="l" rtl="0">
              <a:lnSpc>
                <a:spcPct val="100000"/>
              </a:lnSpc>
              <a:spcBef>
                <a:spcPts val="480"/>
              </a:spcBef>
              <a:spcAft>
                <a:spcPts val="0"/>
              </a:spcAft>
              <a:buClr>
                <a:srgbClr val="000000"/>
              </a:buClr>
              <a:buSzPts val="2400"/>
              <a:buFont typeface="Arial"/>
              <a:buNone/>
            </a:pPr>
            <a:r>
              <a:rPr lang="en-US" sz="2400" b="0" i="0" u="none">
                <a:solidFill>
                  <a:schemeClr val="dk1"/>
                </a:solidFill>
                <a:latin typeface="Courier New"/>
                <a:ea typeface="Courier New"/>
                <a:cs typeface="Courier New"/>
                <a:sym typeface="Courier New"/>
              </a:rPr>
              <a:t>5     public void accept(T t);</a:t>
            </a:r>
            <a:endParaRPr/>
          </a:p>
          <a:p>
            <a:pPr marL="7937" marR="0" lvl="0" indent="7937" algn="l" rtl="0">
              <a:lnSpc>
                <a:spcPct val="100000"/>
              </a:lnSpc>
              <a:spcBef>
                <a:spcPts val="480"/>
              </a:spcBef>
              <a:spcAft>
                <a:spcPts val="0"/>
              </a:spcAft>
              <a:buClr>
                <a:srgbClr val="000000"/>
              </a:buClr>
              <a:buSzPts val="2400"/>
              <a:buFont typeface="Arial"/>
              <a:buNone/>
            </a:pPr>
            <a:r>
              <a:rPr lang="en-US" sz="2400" b="0" i="0" u="none">
                <a:solidFill>
                  <a:schemeClr val="dk1"/>
                </a:solidFill>
                <a:latin typeface="Courier New"/>
                <a:ea typeface="Courier New"/>
                <a:cs typeface="Courier New"/>
                <a:sym typeface="Courier New"/>
              </a:rPr>
              <a:t>6     </a:t>
            </a:r>
            <a:endParaRPr/>
          </a:p>
          <a:p>
            <a:pPr marL="7937" marR="0" lvl="0" indent="7937" algn="l" rtl="0">
              <a:lnSpc>
                <a:spcPct val="100000"/>
              </a:lnSpc>
              <a:spcBef>
                <a:spcPts val="480"/>
              </a:spcBef>
              <a:spcAft>
                <a:spcPts val="0"/>
              </a:spcAft>
              <a:buClr>
                <a:srgbClr val="000000"/>
              </a:buClr>
              <a:buSzPts val="2400"/>
              <a:buFont typeface="Arial"/>
              <a:buNone/>
            </a:pPr>
            <a:r>
              <a:rPr lang="en-US" sz="2400" b="0" i="0" u="none">
                <a:solidFill>
                  <a:schemeClr val="dk1"/>
                </a:solidFill>
                <a:latin typeface="Courier New"/>
                <a:ea typeface="Courier New"/>
                <a:cs typeface="Courier New"/>
                <a:sym typeface="Courier New"/>
              </a:rPr>
              <a:t>7 }</a:t>
            </a:r>
            <a:endParaRPr/>
          </a:p>
        </p:txBody>
      </p:sp>
      <p:sp>
        <p:nvSpPr>
          <p:cNvPr id="2331" name="Google Shape;2331;p246"/>
          <p:cNvSpPr txBox="1"/>
          <p:nvPr/>
        </p:nvSpPr>
        <p:spPr>
          <a:xfrm>
            <a:off x="2971800" y="3200400"/>
            <a:ext cx="838200" cy="381000"/>
          </a:xfrm>
          <a:prstGeom prst="rect">
            <a:avLst/>
          </a:prstGeom>
          <a:noFill/>
          <a:ln w="31750"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2332" name="Google Shape;2332;p246"/>
          <p:cNvSpPr txBox="1"/>
          <p:nvPr/>
        </p:nvSpPr>
        <p:spPr>
          <a:xfrm>
            <a:off x="5029200" y="3200400"/>
            <a:ext cx="838200" cy="381000"/>
          </a:xfrm>
          <a:prstGeom prst="rect">
            <a:avLst/>
          </a:prstGeom>
          <a:noFill/>
          <a:ln w="31750"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2333" name="Google Shape;2333;p246"/>
          <p:cNvSpPr txBox="1"/>
          <p:nvPr/>
        </p:nvSpPr>
        <p:spPr>
          <a:xfrm>
            <a:off x="5562600" y="2362200"/>
            <a:ext cx="533400" cy="304800"/>
          </a:xfrm>
          <a:prstGeom prst="rect">
            <a:avLst/>
          </a:prstGeom>
          <a:noFill/>
          <a:ln w="31750"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2334" name="Google Shape;2334;p246"/>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250</a:t>
            </a:fld>
            <a:endParaRPr/>
          </a:p>
        </p:txBody>
      </p:sp>
    </p:spTree>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Shape 2339"/>
        <p:cNvGrpSpPr/>
        <p:nvPr/>
      </p:nvGrpSpPr>
      <p:grpSpPr>
        <a:xfrm>
          <a:off x="0" y="0"/>
          <a:ext cx="0" cy="0"/>
          <a:chOff x="0" y="0"/>
          <a:chExt cx="0" cy="0"/>
        </a:xfrm>
      </p:grpSpPr>
      <p:sp>
        <p:nvSpPr>
          <p:cNvPr id="2340" name="Google Shape;2340;p247"/>
          <p:cNvSpPr txBox="1"/>
          <p:nvPr/>
        </p:nvSpPr>
        <p:spPr>
          <a:xfrm>
            <a:off x="611187" y="1447800"/>
            <a:ext cx="7923300" cy="2971800"/>
          </a:xfrm>
          <a:prstGeom prst="rect">
            <a:avLst/>
          </a:prstGeom>
          <a:solidFill>
            <a:srgbClr val="DDDDDD"/>
          </a:solid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2341" name="Google Shape;2341;p247"/>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Consumer: Example</a:t>
            </a:r>
            <a:endParaRPr/>
          </a:p>
        </p:txBody>
      </p:sp>
      <p:sp>
        <p:nvSpPr>
          <p:cNvPr id="2342" name="Google Shape;2342;p247"/>
          <p:cNvSpPr txBox="1">
            <a:spLocks noGrp="1"/>
          </p:cNvSpPr>
          <p:nvPr>
            <p:ph type="body" idx="1"/>
          </p:nvPr>
        </p:nvSpPr>
        <p:spPr>
          <a:xfrm>
            <a:off x="609600" y="1447800"/>
            <a:ext cx="7918500" cy="36258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17     </a:t>
            </a:r>
            <a:r>
              <a:rPr lang="en-US" sz="1800" b="1" i="0" u="none">
                <a:solidFill>
                  <a:schemeClr val="dk1"/>
                </a:solidFill>
                <a:latin typeface="Courier New"/>
                <a:ea typeface="Courier New"/>
                <a:cs typeface="Courier New"/>
                <a:sym typeface="Courier New"/>
              </a:rPr>
              <a:t>Consumer&lt;SalesTxn&gt; buyerConsumer = t -&gt;</a:t>
            </a:r>
            <a:r>
              <a:rPr lang="en-US" sz="1800" b="0" i="0" u="none">
                <a:solidFill>
                  <a:schemeClr val="dk1"/>
                </a:solidFill>
                <a:latin typeface="Courier New"/>
                <a:ea typeface="Courier New"/>
                <a:cs typeface="Courier New"/>
                <a:sym typeface="Courier New"/>
              </a:rPr>
              <a:t> </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18         </a:t>
            </a:r>
            <a:r>
              <a:rPr lang="en-US" sz="1800" b="1" i="0" u="none">
                <a:solidFill>
                  <a:schemeClr val="dk1"/>
                </a:solidFill>
                <a:latin typeface="Courier New"/>
                <a:ea typeface="Courier New"/>
                <a:cs typeface="Courier New"/>
                <a:sym typeface="Courier New"/>
              </a:rPr>
              <a:t>System.out.println("Id: " + t.getTxnId()</a:t>
            </a:r>
            <a:r>
              <a:rPr lang="en-US" sz="1800" b="0" i="0" u="none">
                <a:solidFill>
                  <a:schemeClr val="dk1"/>
                </a:solidFill>
                <a:latin typeface="Courier New"/>
                <a:ea typeface="Courier New"/>
                <a:cs typeface="Courier New"/>
                <a:sym typeface="Courier New"/>
              </a:rPr>
              <a:t> </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19             </a:t>
            </a:r>
            <a:r>
              <a:rPr lang="en-US" sz="1800" b="1" i="0" u="none">
                <a:solidFill>
                  <a:schemeClr val="dk1"/>
                </a:solidFill>
                <a:latin typeface="Courier New"/>
                <a:ea typeface="Courier New"/>
                <a:cs typeface="Courier New"/>
                <a:sym typeface="Courier New"/>
              </a:rPr>
              <a:t>+ " Buyer: " + t.getBuyer().getName());</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20     </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21     System.out.println("== Buyers - Lambda");</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22     </a:t>
            </a:r>
            <a:r>
              <a:rPr lang="en-US" sz="1800" b="1" i="0" u="none">
                <a:solidFill>
                  <a:schemeClr val="dk1"/>
                </a:solidFill>
                <a:latin typeface="Courier New"/>
                <a:ea typeface="Courier New"/>
                <a:cs typeface="Courier New"/>
                <a:sym typeface="Courier New"/>
              </a:rPr>
              <a:t>tList.stream().forEach(buyerConsumer);</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23     </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24     System.out.println("== First Buyer - Method");</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25     </a:t>
            </a:r>
            <a:r>
              <a:rPr lang="en-US" sz="1800" b="1" i="0" u="none">
                <a:solidFill>
                  <a:schemeClr val="dk1"/>
                </a:solidFill>
                <a:latin typeface="Courier New"/>
                <a:ea typeface="Courier New"/>
                <a:cs typeface="Courier New"/>
                <a:sym typeface="Courier New"/>
              </a:rPr>
              <a:t>buyerConsumer.accept(first);</a:t>
            </a:r>
            <a:endParaRPr/>
          </a:p>
          <a:p>
            <a:pPr marL="7937" marR="0" lvl="0" indent="7937" algn="l" rtl="0">
              <a:lnSpc>
                <a:spcPct val="100000"/>
              </a:lnSpc>
              <a:spcBef>
                <a:spcPts val="360"/>
              </a:spcBef>
              <a:spcAft>
                <a:spcPts val="0"/>
              </a:spcAft>
              <a:buClr>
                <a:srgbClr val="000000"/>
              </a:buClr>
              <a:buSzPts val="1800"/>
              <a:buFont typeface="Arial"/>
              <a:buNone/>
            </a:pPr>
            <a:endParaRPr sz="1800" b="0" i="0" u="none">
              <a:solidFill>
                <a:schemeClr val="dk1"/>
              </a:solidFill>
              <a:latin typeface="Courier New"/>
              <a:ea typeface="Courier New"/>
              <a:cs typeface="Courier New"/>
              <a:sym typeface="Courier New"/>
            </a:endParaRPr>
          </a:p>
          <a:p>
            <a:pPr marL="7937" marR="0" lvl="0" indent="7938" algn="l" rtl="0">
              <a:spcBef>
                <a:spcPts val="360"/>
              </a:spcBef>
              <a:spcAft>
                <a:spcPts val="0"/>
              </a:spcAft>
              <a:buNone/>
            </a:pPr>
            <a:endParaRPr sz="1800" b="0" i="0" u="none">
              <a:solidFill>
                <a:schemeClr val="dk1"/>
              </a:solidFill>
              <a:latin typeface="Courier New"/>
              <a:ea typeface="Courier New"/>
              <a:cs typeface="Courier New"/>
              <a:sym typeface="Courier New"/>
            </a:endParaRPr>
          </a:p>
        </p:txBody>
      </p:sp>
      <p:sp>
        <p:nvSpPr>
          <p:cNvPr id="2343" name="Google Shape;2343;p247"/>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251</a:t>
            </a:fld>
            <a:endParaRPr/>
          </a:p>
        </p:txBody>
      </p:sp>
    </p:spTree>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Shape 2348"/>
        <p:cNvGrpSpPr/>
        <p:nvPr/>
      </p:nvGrpSpPr>
      <p:grpSpPr>
        <a:xfrm>
          <a:off x="0" y="0"/>
          <a:ext cx="0" cy="0"/>
          <a:chOff x="0" y="0"/>
          <a:chExt cx="0" cy="0"/>
        </a:xfrm>
      </p:grpSpPr>
      <p:sp>
        <p:nvSpPr>
          <p:cNvPr id="2349" name="Google Shape;2349;p248"/>
          <p:cNvSpPr txBox="1"/>
          <p:nvPr/>
        </p:nvSpPr>
        <p:spPr>
          <a:xfrm>
            <a:off x="611187" y="1447800"/>
            <a:ext cx="7923300" cy="2971800"/>
          </a:xfrm>
          <a:prstGeom prst="rect">
            <a:avLst/>
          </a:prstGeom>
          <a:solidFill>
            <a:srgbClr val="DDDDDD"/>
          </a:solid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2350" name="Google Shape;2350;p248"/>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Function</a:t>
            </a:r>
            <a:endParaRPr/>
          </a:p>
        </p:txBody>
      </p:sp>
      <p:sp>
        <p:nvSpPr>
          <p:cNvPr id="2351" name="Google Shape;2351;p248"/>
          <p:cNvSpPr txBox="1">
            <a:spLocks noGrp="1"/>
          </p:cNvSpPr>
          <p:nvPr>
            <p:ph type="body" idx="1"/>
          </p:nvPr>
        </p:nvSpPr>
        <p:spPr>
          <a:xfrm>
            <a:off x="609600" y="1447800"/>
            <a:ext cx="7918500" cy="30543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400"/>
              <a:buFont typeface="Arial"/>
              <a:buNone/>
            </a:pPr>
            <a:r>
              <a:rPr lang="en-US" sz="2400" b="0" i="0" u="none">
                <a:solidFill>
                  <a:schemeClr val="dk1"/>
                </a:solidFill>
                <a:latin typeface="Courier New"/>
                <a:ea typeface="Courier New"/>
                <a:cs typeface="Courier New"/>
                <a:sym typeface="Courier New"/>
              </a:rPr>
              <a:t>1 package java.util.function;</a:t>
            </a:r>
            <a:endParaRPr/>
          </a:p>
          <a:p>
            <a:pPr marL="7937" marR="0" lvl="0" indent="7937" algn="l" rtl="0">
              <a:lnSpc>
                <a:spcPct val="100000"/>
              </a:lnSpc>
              <a:spcBef>
                <a:spcPts val="480"/>
              </a:spcBef>
              <a:spcAft>
                <a:spcPts val="0"/>
              </a:spcAft>
              <a:buClr>
                <a:srgbClr val="000000"/>
              </a:buClr>
              <a:buSzPts val="2400"/>
              <a:buFont typeface="Arial"/>
              <a:buNone/>
            </a:pPr>
            <a:r>
              <a:rPr lang="en-US" sz="2400" b="0" i="0" u="none">
                <a:solidFill>
                  <a:schemeClr val="dk1"/>
                </a:solidFill>
                <a:latin typeface="Courier New"/>
                <a:ea typeface="Courier New"/>
                <a:cs typeface="Courier New"/>
                <a:sym typeface="Courier New"/>
              </a:rPr>
              <a:t>2 </a:t>
            </a:r>
            <a:endParaRPr/>
          </a:p>
          <a:p>
            <a:pPr marL="7937" marR="0" lvl="0" indent="7937" algn="l" rtl="0">
              <a:lnSpc>
                <a:spcPct val="100000"/>
              </a:lnSpc>
              <a:spcBef>
                <a:spcPts val="480"/>
              </a:spcBef>
              <a:spcAft>
                <a:spcPts val="0"/>
              </a:spcAft>
              <a:buClr>
                <a:srgbClr val="000000"/>
              </a:buClr>
              <a:buSzPts val="2400"/>
              <a:buFont typeface="Arial"/>
              <a:buNone/>
            </a:pPr>
            <a:r>
              <a:rPr lang="en-US" sz="2400" b="0" i="0" u="none">
                <a:solidFill>
                  <a:schemeClr val="dk1"/>
                </a:solidFill>
                <a:latin typeface="Courier New"/>
                <a:ea typeface="Courier New"/>
                <a:cs typeface="Courier New"/>
                <a:sym typeface="Courier New"/>
              </a:rPr>
              <a:t>3 public interface Function&lt;T,R&gt; {</a:t>
            </a:r>
            <a:endParaRPr/>
          </a:p>
          <a:p>
            <a:pPr marL="7937" marR="0" lvl="0" indent="7937" algn="l" rtl="0">
              <a:lnSpc>
                <a:spcPct val="100000"/>
              </a:lnSpc>
              <a:spcBef>
                <a:spcPts val="480"/>
              </a:spcBef>
              <a:spcAft>
                <a:spcPts val="0"/>
              </a:spcAft>
              <a:buClr>
                <a:srgbClr val="000000"/>
              </a:buClr>
              <a:buSzPts val="2400"/>
              <a:buFont typeface="Arial"/>
              <a:buNone/>
            </a:pPr>
            <a:r>
              <a:rPr lang="en-US" sz="2400" b="0" i="0" u="none">
                <a:solidFill>
                  <a:schemeClr val="dk1"/>
                </a:solidFill>
                <a:latin typeface="Courier New"/>
                <a:ea typeface="Courier New"/>
                <a:cs typeface="Courier New"/>
                <a:sym typeface="Courier New"/>
              </a:rPr>
              <a:t>4 </a:t>
            </a:r>
            <a:endParaRPr/>
          </a:p>
          <a:p>
            <a:pPr marL="7937" marR="0" lvl="0" indent="7937" algn="l" rtl="0">
              <a:lnSpc>
                <a:spcPct val="100000"/>
              </a:lnSpc>
              <a:spcBef>
                <a:spcPts val="480"/>
              </a:spcBef>
              <a:spcAft>
                <a:spcPts val="0"/>
              </a:spcAft>
              <a:buClr>
                <a:srgbClr val="000000"/>
              </a:buClr>
              <a:buSzPts val="2400"/>
              <a:buFont typeface="Arial"/>
              <a:buNone/>
            </a:pPr>
            <a:r>
              <a:rPr lang="en-US" sz="2400" b="0" i="0" u="none">
                <a:solidFill>
                  <a:schemeClr val="dk1"/>
                </a:solidFill>
                <a:latin typeface="Courier New"/>
                <a:ea typeface="Courier New"/>
                <a:cs typeface="Courier New"/>
                <a:sym typeface="Courier New"/>
              </a:rPr>
              <a:t>5     public R apply(T t);</a:t>
            </a:r>
            <a:endParaRPr/>
          </a:p>
          <a:p>
            <a:pPr marL="7937" marR="0" lvl="0" indent="7937" algn="l" rtl="0">
              <a:lnSpc>
                <a:spcPct val="100000"/>
              </a:lnSpc>
              <a:spcBef>
                <a:spcPts val="480"/>
              </a:spcBef>
              <a:spcAft>
                <a:spcPts val="0"/>
              </a:spcAft>
              <a:buClr>
                <a:srgbClr val="000000"/>
              </a:buClr>
              <a:buSzPts val="2400"/>
              <a:buFont typeface="Arial"/>
              <a:buNone/>
            </a:pPr>
            <a:r>
              <a:rPr lang="en-US" sz="2400" b="0" i="0" u="none">
                <a:solidFill>
                  <a:schemeClr val="dk1"/>
                </a:solidFill>
                <a:latin typeface="Courier New"/>
                <a:ea typeface="Courier New"/>
                <a:cs typeface="Courier New"/>
                <a:sym typeface="Courier New"/>
              </a:rPr>
              <a:t>6 }</a:t>
            </a:r>
            <a:endParaRPr/>
          </a:p>
          <a:p>
            <a:pPr marL="7937" marR="0" lvl="0" indent="7937" algn="l" rtl="0">
              <a:lnSpc>
                <a:spcPct val="100000"/>
              </a:lnSpc>
              <a:spcBef>
                <a:spcPts val="480"/>
              </a:spcBef>
              <a:spcAft>
                <a:spcPts val="0"/>
              </a:spcAft>
              <a:buClr>
                <a:srgbClr val="000000"/>
              </a:buClr>
              <a:buSzPts val="2400"/>
              <a:buFont typeface="Arial"/>
              <a:buNone/>
            </a:pPr>
            <a:r>
              <a:rPr lang="en-US" sz="2400" b="0" i="0" u="none">
                <a:solidFill>
                  <a:schemeClr val="dk1"/>
                </a:solidFill>
                <a:latin typeface="Courier New"/>
                <a:ea typeface="Courier New"/>
                <a:cs typeface="Courier New"/>
                <a:sym typeface="Courier New"/>
              </a:rPr>
              <a:t>7 </a:t>
            </a:r>
            <a:endParaRPr/>
          </a:p>
        </p:txBody>
      </p:sp>
      <p:sp>
        <p:nvSpPr>
          <p:cNvPr id="2352" name="Google Shape;2352;p248"/>
          <p:cNvSpPr txBox="1"/>
          <p:nvPr/>
        </p:nvSpPr>
        <p:spPr>
          <a:xfrm>
            <a:off x="2895600" y="3200400"/>
            <a:ext cx="381000" cy="381000"/>
          </a:xfrm>
          <a:prstGeom prst="rect">
            <a:avLst/>
          </a:prstGeom>
          <a:noFill/>
          <a:ln w="31750"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2353" name="Google Shape;2353;p248"/>
          <p:cNvSpPr txBox="1"/>
          <p:nvPr/>
        </p:nvSpPr>
        <p:spPr>
          <a:xfrm>
            <a:off x="4343400" y="3200400"/>
            <a:ext cx="838200" cy="381000"/>
          </a:xfrm>
          <a:prstGeom prst="rect">
            <a:avLst/>
          </a:prstGeom>
          <a:noFill/>
          <a:ln w="31750"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2354" name="Google Shape;2354;p248"/>
          <p:cNvSpPr txBox="1"/>
          <p:nvPr/>
        </p:nvSpPr>
        <p:spPr>
          <a:xfrm>
            <a:off x="5562600" y="2362200"/>
            <a:ext cx="914400" cy="304800"/>
          </a:xfrm>
          <a:prstGeom prst="rect">
            <a:avLst/>
          </a:prstGeom>
          <a:noFill/>
          <a:ln w="31750"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2355" name="Google Shape;2355;p248"/>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252</a:t>
            </a:fld>
            <a:endParaRPr/>
          </a:p>
        </p:txBody>
      </p:sp>
    </p:spTree>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Shape 2360"/>
        <p:cNvGrpSpPr/>
        <p:nvPr/>
      </p:nvGrpSpPr>
      <p:grpSpPr>
        <a:xfrm>
          <a:off x="0" y="0"/>
          <a:ext cx="0" cy="0"/>
          <a:chOff x="0" y="0"/>
          <a:chExt cx="0" cy="0"/>
        </a:xfrm>
      </p:grpSpPr>
      <p:sp>
        <p:nvSpPr>
          <p:cNvPr id="2361" name="Google Shape;2361;p249"/>
          <p:cNvSpPr txBox="1"/>
          <p:nvPr/>
        </p:nvSpPr>
        <p:spPr>
          <a:xfrm>
            <a:off x="611187" y="1412875"/>
            <a:ext cx="7923300" cy="2057400"/>
          </a:xfrm>
          <a:prstGeom prst="rect">
            <a:avLst/>
          </a:prstGeom>
          <a:solidFill>
            <a:srgbClr val="DDDDDD"/>
          </a:solid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2362" name="Google Shape;2362;p249"/>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Function: Example</a:t>
            </a:r>
            <a:endParaRPr/>
          </a:p>
        </p:txBody>
      </p:sp>
      <p:sp>
        <p:nvSpPr>
          <p:cNvPr id="2363" name="Google Shape;2363;p249"/>
          <p:cNvSpPr txBox="1">
            <a:spLocks noGrp="1"/>
          </p:cNvSpPr>
          <p:nvPr>
            <p:ph type="body" idx="1"/>
          </p:nvPr>
        </p:nvSpPr>
        <p:spPr>
          <a:xfrm>
            <a:off x="609600" y="1447800"/>
            <a:ext cx="7918500" cy="19653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17     </a:t>
            </a:r>
            <a:r>
              <a:rPr lang="en-US" sz="1800" b="1" i="0" u="none">
                <a:solidFill>
                  <a:schemeClr val="dk1"/>
                </a:solidFill>
                <a:latin typeface="Courier New"/>
                <a:ea typeface="Courier New"/>
                <a:cs typeface="Courier New"/>
                <a:sym typeface="Courier New"/>
              </a:rPr>
              <a:t>Function&lt;SalesTxn, String&gt; buyerFunction </a:t>
            </a:r>
            <a:r>
              <a:rPr lang="en-US" sz="1800" b="0" i="0" u="none">
                <a:solidFill>
                  <a:schemeClr val="dk1"/>
                </a:solidFill>
                <a:latin typeface="Courier New"/>
                <a:ea typeface="Courier New"/>
                <a:cs typeface="Courier New"/>
                <a:sym typeface="Courier New"/>
              </a:rPr>
              <a:t>= </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18         </a:t>
            </a:r>
            <a:r>
              <a:rPr lang="en-US" sz="1800" b="1" i="0" u="none">
                <a:solidFill>
                  <a:schemeClr val="dk1"/>
                </a:solidFill>
                <a:latin typeface="Courier New"/>
                <a:ea typeface="Courier New"/>
                <a:cs typeface="Courier New"/>
                <a:sym typeface="Courier New"/>
              </a:rPr>
              <a:t>t -&gt; t.getBuyer().getName()</a:t>
            </a:r>
            <a:r>
              <a:rPr lang="en-US" sz="1800" b="0" i="0" u="none">
                <a:solidFill>
                  <a:schemeClr val="dk1"/>
                </a:solidFill>
                <a:latin typeface="Courier New"/>
                <a:ea typeface="Courier New"/>
                <a:cs typeface="Courier New"/>
                <a:sym typeface="Courier New"/>
              </a:rPr>
              <a:t>;</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19     </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20     System.out.println("\n== First Buyer");</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21     System.out.println(</a:t>
            </a:r>
            <a:r>
              <a:rPr lang="en-US" sz="1800" b="1" i="0" u="none">
                <a:solidFill>
                  <a:schemeClr val="dk1"/>
                </a:solidFill>
                <a:latin typeface="Courier New"/>
                <a:ea typeface="Courier New"/>
                <a:cs typeface="Courier New"/>
                <a:sym typeface="Courier New"/>
              </a:rPr>
              <a:t>buyerFunction.apply(first)</a:t>
            </a:r>
            <a:r>
              <a:rPr lang="en-US" sz="1800" b="0" i="0" u="none">
                <a:solidFill>
                  <a:schemeClr val="dk1"/>
                </a:solidFill>
                <a:latin typeface="Courier New"/>
                <a:ea typeface="Courier New"/>
                <a:cs typeface="Courier New"/>
                <a:sym typeface="Courier New"/>
              </a:rPr>
              <a:t>);      </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22   }</a:t>
            </a:r>
            <a:endParaRPr/>
          </a:p>
        </p:txBody>
      </p:sp>
      <p:sp>
        <p:nvSpPr>
          <p:cNvPr id="2364" name="Google Shape;2364;p249"/>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253</a:t>
            </a:fld>
            <a:endParaRPr/>
          </a:p>
        </p:txBody>
      </p:sp>
    </p:spTree>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Shape 2369"/>
        <p:cNvGrpSpPr/>
        <p:nvPr/>
      </p:nvGrpSpPr>
      <p:grpSpPr>
        <a:xfrm>
          <a:off x="0" y="0"/>
          <a:ext cx="0" cy="0"/>
          <a:chOff x="0" y="0"/>
          <a:chExt cx="0" cy="0"/>
        </a:xfrm>
      </p:grpSpPr>
      <p:sp>
        <p:nvSpPr>
          <p:cNvPr id="2370" name="Google Shape;2370;p250"/>
          <p:cNvSpPr txBox="1"/>
          <p:nvPr/>
        </p:nvSpPr>
        <p:spPr>
          <a:xfrm>
            <a:off x="611187" y="1447800"/>
            <a:ext cx="7923300" cy="2971800"/>
          </a:xfrm>
          <a:prstGeom prst="rect">
            <a:avLst/>
          </a:prstGeom>
          <a:solidFill>
            <a:srgbClr val="DDDDDD"/>
          </a:solid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2371" name="Google Shape;2371;p250"/>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Supplier</a:t>
            </a:r>
            <a:endParaRPr/>
          </a:p>
        </p:txBody>
      </p:sp>
      <p:sp>
        <p:nvSpPr>
          <p:cNvPr id="2372" name="Google Shape;2372;p250"/>
          <p:cNvSpPr txBox="1">
            <a:spLocks noGrp="1"/>
          </p:cNvSpPr>
          <p:nvPr>
            <p:ph type="body" idx="1"/>
          </p:nvPr>
        </p:nvSpPr>
        <p:spPr>
          <a:xfrm>
            <a:off x="609600" y="1447800"/>
            <a:ext cx="7918500" cy="30543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400"/>
              <a:buFont typeface="Arial"/>
              <a:buNone/>
            </a:pPr>
            <a:r>
              <a:rPr lang="en-US" sz="2400" b="0" i="0" u="none">
                <a:solidFill>
                  <a:schemeClr val="dk1"/>
                </a:solidFill>
                <a:latin typeface="Courier New"/>
                <a:ea typeface="Courier New"/>
                <a:cs typeface="Courier New"/>
                <a:sym typeface="Courier New"/>
              </a:rPr>
              <a:t>1 package java.util.function;</a:t>
            </a:r>
            <a:endParaRPr/>
          </a:p>
          <a:p>
            <a:pPr marL="7937" marR="0" lvl="0" indent="7937" algn="l" rtl="0">
              <a:lnSpc>
                <a:spcPct val="100000"/>
              </a:lnSpc>
              <a:spcBef>
                <a:spcPts val="480"/>
              </a:spcBef>
              <a:spcAft>
                <a:spcPts val="0"/>
              </a:spcAft>
              <a:buClr>
                <a:srgbClr val="000000"/>
              </a:buClr>
              <a:buSzPts val="2400"/>
              <a:buFont typeface="Arial"/>
              <a:buNone/>
            </a:pPr>
            <a:r>
              <a:rPr lang="en-US" sz="2400" b="0" i="0" u="none">
                <a:solidFill>
                  <a:schemeClr val="dk1"/>
                </a:solidFill>
                <a:latin typeface="Courier New"/>
                <a:ea typeface="Courier New"/>
                <a:cs typeface="Courier New"/>
                <a:sym typeface="Courier New"/>
              </a:rPr>
              <a:t>2 </a:t>
            </a:r>
            <a:endParaRPr/>
          </a:p>
          <a:p>
            <a:pPr marL="7937" marR="0" lvl="0" indent="7937" algn="l" rtl="0">
              <a:lnSpc>
                <a:spcPct val="100000"/>
              </a:lnSpc>
              <a:spcBef>
                <a:spcPts val="480"/>
              </a:spcBef>
              <a:spcAft>
                <a:spcPts val="0"/>
              </a:spcAft>
              <a:buClr>
                <a:srgbClr val="000000"/>
              </a:buClr>
              <a:buSzPts val="2400"/>
              <a:buFont typeface="Arial"/>
              <a:buNone/>
            </a:pPr>
            <a:r>
              <a:rPr lang="en-US" sz="2400" b="0" i="0" u="none">
                <a:solidFill>
                  <a:schemeClr val="dk1"/>
                </a:solidFill>
                <a:latin typeface="Courier New"/>
                <a:ea typeface="Courier New"/>
                <a:cs typeface="Courier New"/>
                <a:sym typeface="Courier New"/>
              </a:rPr>
              <a:t>3 public interface Supplier&lt;T&gt; {</a:t>
            </a:r>
            <a:endParaRPr/>
          </a:p>
          <a:p>
            <a:pPr marL="7937" marR="0" lvl="0" indent="7937" algn="l" rtl="0">
              <a:lnSpc>
                <a:spcPct val="100000"/>
              </a:lnSpc>
              <a:spcBef>
                <a:spcPts val="480"/>
              </a:spcBef>
              <a:spcAft>
                <a:spcPts val="0"/>
              </a:spcAft>
              <a:buClr>
                <a:srgbClr val="000000"/>
              </a:buClr>
              <a:buSzPts val="2400"/>
              <a:buFont typeface="Arial"/>
              <a:buNone/>
            </a:pPr>
            <a:r>
              <a:rPr lang="en-US" sz="2400" b="0" i="0" u="none">
                <a:solidFill>
                  <a:schemeClr val="dk1"/>
                </a:solidFill>
                <a:latin typeface="Courier New"/>
                <a:ea typeface="Courier New"/>
                <a:cs typeface="Courier New"/>
                <a:sym typeface="Courier New"/>
              </a:rPr>
              <a:t>4     </a:t>
            </a:r>
            <a:endParaRPr/>
          </a:p>
          <a:p>
            <a:pPr marL="7937" marR="0" lvl="0" indent="7937" algn="l" rtl="0">
              <a:lnSpc>
                <a:spcPct val="100000"/>
              </a:lnSpc>
              <a:spcBef>
                <a:spcPts val="480"/>
              </a:spcBef>
              <a:spcAft>
                <a:spcPts val="0"/>
              </a:spcAft>
              <a:buClr>
                <a:srgbClr val="000000"/>
              </a:buClr>
              <a:buSzPts val="2400"/>
              <a:buFont typeface="Arial"/>
              <a:buNone/>
            </a:pPr>
            <a:r>
              <a:rPr lang="en-US" sz="2400" b="0" i="0" u="none">
                <a:solidFill>
                  <a:schemeClr val="dk1"/>
                </a:solidFill>
                <a:latin typeface="Courier New"/>
                <a:ea typeface="Courier New"/>
                <a:cs typeface="Courier New"/>
                <a:sym typeface="Courier New"/>
              </a:rPr>
              <a:t>5     public T get();</a:t>
            </a:r>
            <a:endParaRPr/>
          </a:p>
          <a:p>
            <a:pPr marL="7937" marR="0" lvl="0" indent="7937" algn="l" rtl="0">
              <a:lnSpc>
                <a:spcPct val="100000"/>
              </a:lnSpc>
              <a:spcBef>
                <a:spcPts val="480"/>
              </a:spcBef>
              <a:spcAft>
                <a:spcPts val="0"/>
              </a:spcAft>
              <a:buClr>
                <a:srgbClr val="000000"/>
              </a:buClr>
              <a:buSzPts val="2400"/>
              <a:buFont typeface="Arial"/>
              <a:buNone/>
            </a:pPr>
            <a:r>
              <a:rPr lang="en-US" sz="2400" b="0" i="0" u="none">
                <a:solidFill>
                  <a:schemeClr val="dk1"/>
                </a:solidFill>
                <a:latin typeface="Courier New"/>
                <a:ea typeface="Courier New"/>
                <a:cs typeface="Courier New"/>
                <a:sym typeface="Courier New"/>
              </a:rPr>
              <a:t>6 }</a:t>
            </a:r>
            <a:endParaRPr/>
          </a:p>
          <a:p>
            <a:pPr marL="7937" marR="0" lvl="0" indent="7937" algn="l" rtl="0">
              <a:lnSpc>
                <a:spcPct val="100000"/>
              </a:lnSpc>
              <a:spcBef>
                <a:spcPts val="480"/>
              </a:spcBef>
              <a:spcAft>
                <a:spcPts val="0"/>
              </a:spcAft>
              <a:buClr>
                <a:srgbClr val="000000"/>
              </a:buClr>
              <a:buSzPts val="2400"/>
              <a:buFont typeface="Arial"/>
              <a:buNone/>
            </a:pPr>
            <a:r>
              <a:rPr lang="en-US" sz="2400" b="0" i="0" u="none">
                <a:solidFill>
                  <a:schemeClr val="dk1"/>
                </a:solidFill>
                <a:latin typeface="Courier New"/>
                <a:ea typeface="Courier New"/>
                <a:cs typeface="Courier New"/>
                <a:sym typeface="Courier New"/>
              </a:rPr>
              <a:t>7 </a:t>
            </a:r>
            <a:endParaRPr/>
          </a:p>
        </p:txBody>
      </p:sp>
      <p:sp>
        <p:nvSpPr>
          <p:cNvPr id="2373" name="Google Shape;2373;p250"/>
          <p:cNvSpPr txBox="1"/>
          <p:nvPr/>
        </p:nvSpPr>
        <p:spPr>
          <a:xfrm>
            <a:off x="3352800" y="3200400"/>
            <a:ext cx="914400" cy="381000"/>
          </a:xfrm>
          <a:prstGeom prst="rect">
            <a:avLst/>
          </a:prstGeom>
          <a:noFill/>
          <a:ln w="31750"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2374" name="Google Shape;2374;p250"/>
          <p:cNvSpPr txBox="1"/>
          <p:nvPr/>
        </p:nvSpPr>
        <p:spPr>
          <a:xfrm>
            <a:off x="2895600" y="3200400"/>
            <a:ext cx="304800" cy="381000"/>
          </a:xfrm>
          <a:prstGeom prst="rect">
            <a:avLst/>
          </a:prstGeom>
          <a:noFill/>
          <a:ln w="31750"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2375" name="Google Shape;2375;p250"/>
          <p:cNvSpPr txBox="1"/>
          <p:nvPr/>
        </p:nvSpPr>
        <p:spPr>
          <a:xfrm>
            <a:off x="5562600" y="2286000"/>
            <a:ext cx="533400" cy="381000"/>
          </a:xfrm>
          <a:prstGeom prst="rect">
            <a:avLst/>
          </a:prstGeom>
          <a:noFill/>
          <a:ln w="31750"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2376" name="Google Shape;2376;p250"/>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254</a:t>
            </a:fld>
            <a:endParaRPr/>
          </a:p>
        </p:txBody>
      </p:sp>
    </p:spTree>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Shape 2381"/>
        <p:cNvGrpSpPr/>
        <p:nvPr/>
      </p:nvGrpSpPr>
      <p:grpSpPr>
        <a:xfrm>
          <a:off x="0" y="0"/>
          <a:ext cx="0" cy="0"/>
          <a:chOff x="0" y="0"/>
          <a:chExt cx="0" cy="0"/>
        </a:xfrm>
      </p:grpSpPr>
      <p:sp>
        <p:nvSpPr>
          <p:cNvPr id="2382" name="Google Shape;2382;p251"/>
          <p:cNvSpPr txBox="1"/>
          <p:nvPr/>
        </p:nvSpPr>
        <p:spPr>
          <a:xfrm>
            <a:off x="611187" y="1371600"/>
            <a:ext cx="7923300" cy="4953000"/>
          </a:xfrm>
          <a:prstGeom prst="rect">
            <a:avLst/>
          </a:prstGeom>
          <a:solidFill>
            <a:srgbClr val="DDDDDD"/>
          </a:solid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2383" name="Google Shape;2383;p251"/>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Supplier: Example</a:t>
            </a:r>
            <a:endParaRPr/>
          </a:p>
        </p:txBody>
      </p:sp>
      <p:sp>
        <p:nvSpPr>
          <p:cNvPr id="2384" name="Google Shape;2384;p251"/>
          <p:cNvSpPr txBox="1">
            <a:spLocks noGrp="1"/>
          </p:cNvSpPr>
          <p:nvPr>
            <p:ph type="body" idx="1"/>
          </p:nvPr>
        </p:nvSpPr>
        <p:spPr>
          <a:xfrm>
            <a:off x="609600" y="1423987"/>
            <a:ext cx="7918500" cy="49563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15     List&lt;SalesTxn&gt; tList = SalesTxn.createTxnList();</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16     Supplier&lt;SalesTxn&gt; txnSupplier = </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17         </a:t>
            </a:r>
            <a:r>
              <a:rPr lang="en-US" sz="1800" b="1" i="0" u="none">
                <a:solidFill>
                  <a:schemeClr val="dk1"/>
                </a:solidFill>
                <a:latin typeface="Courier New"/>
                <a:ea typeface="Courier New"/>
                <a:cs typeface="Courier New"/>
                <a:sym typeface="Courier New"/>
              </a:rPr>
              <a:t>() -&gt; new SalesTxn.Builder()</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18             .txnId(101)</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19             .salesPerson("John Adams")</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20             .buyer(Buyer.getBuyerMap().get("PriceCo"))</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21             .product("Widget")</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22             .paymentType("Cash")</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23             .unitPrice(20)</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 Lines ommited</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29             .build();</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30     </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31     </a:t>
            </a:r>
            <a:r>
              <a:rPr lang="en-US" sz="1800" b="1" i="0" u="none">
                <a:solidFill>
                  <a:schemeClr val="dk1"/>
                </a:solidFill>
                <a:latin typeface="Courier New"/>
                <a:ea typeface="Courier New"/>
                <a:cs typeface="Courier New"/>
                <a:sym typeface="Courier New"/>
              </a:rPr>
              <a:t>tList.add(txnSupplier.get())</a:t>
            </a:r>
            <a:r>
              <a:rPr lang="en-US" sz="1800" b="0" i="0" u="none">
                <a:solidFill>
                  <a:schemeClr val="dk1"/>
                </a:solidFill>
                <a:latin typeface="Courier New"/>
                <a:ea typeface="Courier New"/>
                <a:cs typeface="Courier New"/>
                <a:sym typeface="Courier New"/>
              </a:rPr>
              <a:t>;</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32     System.out.println("\n== TList");</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33     tList.stream().forEach(SalesTxn::printSummary);</a:t>
            </a:r>
            <a:endParaRPr/>
          </a:p>
        </p:txBody>
      </p:sp>
      <p:sp>
        <p:nvSpPr>
          <p:cNvPr id="2385" name="Google Shape;2385;p251"/>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255</a:t>
            </a:fld>
            <a:endParaRPr/>
          </a:p>
        </p:txBody>
      </p:sp>
    </p:spTree>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Shape 2390"/>
        <p:cNvGrpSpPr/>
        <p:nvPr/>
      </p:nvGrpSpPr>
      <p:grpSpPr>
        <a:xfrm>
          <a:off x="0" y="0"/>
          <a:ext cx="0" cy="0"/>
          <a:chOff x="0" y="0"/>
          <a:chExt cx="0" cy="0"/>
        </a:xfrm>
      </p:grpSpPr>
      <p:sp>
        <p:nvSpPr>
          <p:cNvPr id="2391" name="Google Shape;2391;p252"/>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Primitive Interface</a:t>
            </a:r>
            <a:endParaRPr/>
          </a:p>
        </p:txBody>
      </p:sp>
      <p:sp>
        <p:nvSpPr>
          <p:cNvPr id="2392" name="Google Shape;2392;p252"/>
          <p:cNvSpPr txBox="1">
            <a:spLocks noGrp="1"/>
          </p:cNvSpPr>
          <p:nvPr>
            <p:ph type="body" idx="1"/>
          </p:nvPr>
        </p:nvSpPr>
        <p:spPr>
          <a:xfrm>
            <a:off x="609600" y="1447800"/>
            <a:ext cx="7918500" cy="3097200"/>
          </a:xfrm>
          <a:prstGeom prst="rect">
            <a:avLst/>
          </a:prstGeom>
          <a:noFill/>
          <a:ln>
            <a:noFill/>
          </a:ln>
        </p:spPr>
        <p:txBody>
          <a:bodyPr spcFirstLastPara="1" wrap="square" lIns="12700" tIns="12700" rIns="12700" bIns="12700" anchor="t" anchorCtr="0">
            <a:noAutofit/>
          </a:bodyPr>
          <a:lstStyle/>
          <a:p>
            <a:pPr marL="574675" marR="0" lvl="1" indent="-460375" algn="l" rtl="0">
              <a:lnSpc>
                <a:spcPct val="100000"/>
              </a:lnSpc>
              <a:spcBef>
                <a:spcPts val="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Primitive versions of all main interfaces</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Will see these a lot in method calls</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Return a primitive</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Example: </a:t>
            </a:r>
            <a:r>
              <a:rPr lang="en-US" sz="2000" b="0" i="0" u="none" strike="noStrike" cap="none">
                <a:solidFill>
                  <a:schemeClr val="dk1"/>
                </a:solidFill>
                <a:latin typeface="Courier New"/>
                <a:ea typeface="Courier New"/>
                <a:cs typeface="Courier New"/>
                <a:sym typeface="Courier New"/>
              </a:rPr>
              <a:t>ToDoubleFunction</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Consume a primitive</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Example: </a:t>
            </a:r>
            <a:r>
              <a:rPr lang="en-US" sz="2000" b="0" i="0" u="none" strike="noStrike" cap="none">
                <a:solidFill>
                  <a:schemeClr val="dk1"/>
                </a:solidFill>
                <a:latin typeface="Courier New"/>
                <a:ea typeface="Courier New"/>
                <a:cs typeface="Courier New"/>
                <a:sym typeface="Courier New"/>
              </a:rPr>
              <a:t>DoubleFunction</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Why have these?</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Avoids auto-boxing and unboxing</a:t>
            </a:r>
            <a:endParaRPr/>
          </a:p>
        </p:txBody>
      </p:sp>
      <p:sp>
        <p:nvSpPr>
          <p:cNvPr id="2393" name="Google Shape;2393;p252"/>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256</a:t>
            </a:fld>
            <a:endParaRPr/>
          </a:p>
        </p:txBody>
      </p:sp>
    </p:spTree>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Shape 2398"/>
        <p:cNvGrpSpPr/>
        <p:nvPr/>
      </p:nvGrpSpPr>
      <p:grpSpPr>
        <a:xfrm>
          <a:off x="0" y="0"/>
          <a:ext cx="0" cy="0"/>
          <a:chOff x="0" y="0"/>
          <a:chExt cx="0" cy="0"/>
        </a:xfrm>
      </p:grpSpPr>
      <p:sp>
        <p:nvSpPr>
          <p:cNvPr id="2399" name="Google Shape;2399;p253"/>
          <p:cNvSpPr txBox="1"/>
          <p:nvPr/>
        </p:nvSpPr>
        <p:spPr>
          <a:xfrm>
            <a:off x="611187" y="1447800"/>
            <a:ext cx="7923300" cy="2743200"/>
          </a:xfrm>
          <a:prstGeom prst="rect">
            <a:avLst/>
          </a:prstGeom>
          <a:solidFill>
            <a:srgbClr val="DDDDDD"/>
          </a:solid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2400" name="Google Shape;2400;p253"/>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Return a Primitive Type</a:t>
            </a:r>
            <a:endParaRPr/>
          </a:p>
        </p:txBody>
      </p:sp>
      <p:sp>
        <p:nvSpPr>
          <p:cNvPr id="2401" name="Google Shape;2401;p253"/>
          <p:cNvSpPr txBox="1">
            <a:spLocks noGrp="1"/>
          </p:cNvSpPr>
          <p:nvPr>
            <p:ph type="body" idx="1"/>
          </p:nvPr>
        </p:nvSpPr>
        <p:spPr>
          <a:xfrm>
            <a:off x="609600" y="1447800"/>
            <a:ext cx="7918500" cy="28020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200"/>
              <a:buFont typeface="Arial"/>
              <a:buNone/>
            </a:pPr>
            <a:r>
              <a:rPr lang="en-US" sz="2200" b="0" i="0" u="none">
                <a:solidFill>
                  <a:schemeClr val="dk1"/>
                </a:solidFill>
                <a:latin typeface="Courier New"/>
                <a:ea typeface="Courier New"/>
                <a:cs typeface="Courier New"/>
                <a:sym typeface="Courier New"/>
              </a:rPr>
              <a:t>1 package java.util.function;</a:t>
            </a:r>
            <a:endParaRPr/>
          </a:p>
          <a:p>
            <a:pPr marL="7937" marR="0" lvl="0" indent="7937" algn="l" rtl="0">
              <a:lnSpc>
                <a:spcPct val="100000"/>
              </a:lnSpc>
              <a:spcBef>
                <a:spcPts val="440"/>
              </a:spcBef>
              <a:spcAft>
                <a:spcPts val="0"/>
              </a:spcAft>
              <a:buClr>
                <a:srgbClr val="000000"/>
              </a:buClr>
              <a:buSzPts val="2200"/>
              <a:buFont typeface="Arial"/>
              <a:buNone/>
            </a:pPr>
            <a:r>
              <a:rPr lang="en-US" sz="2200" b="0" i="0" u="none">
                <a:solidFill>
                  <a:schemeClr val="dk1"/>
                </a:solidFill>
                <a:latin typeface="Courier New"/>
                <a:ea typeface="Courier New"/>
                <a:cs typeface="Courier New"/>
                <a:sym typeface="Courier New"/>
              </a:rPr>
              <a:t>2 </a:t>
            </a:r>
            <a:endParaRPr/>
          </a:p>
          <a:p>
            <a:pPr marL="7937" marR="0" lvl="0" indent="7937" algn="l" rtl="0">
              <a:lnSpc>
                <a:spcPct val="100000"/>
              </a:lnSpc>
              <a:spcBef>
                <a:spcPts val="440"/>
              </a:spcBef>
              <a:spcAft>
                <a:spcPts val="0"/>
              </a:spcAft>
              <a:buClr>
                <a:srgbClr val="000000"/>
              </a:buClr>
              <a:buSzPts val="2200"/>
              <a:buFont typeface="Arial"/>
              <a:buNone/>
            </a:pPr>
            <a:r>
              <a:rPr lang="en-US" sz="2200" b="0" i="0" u="none">
                <a:solidFill>
                  <a:schemeClr val="dk1"/>
                </a:solidFill>
                <a:latin typeface="Courier New"/>
                <a:ea typeface="Courier New"/>
                <a:cs typeface="Courier New"/>
                <a:sym typeface="Courier New"/>
              </a:rPr>
              <a:t>3 public interface ToDoubleFunction&lt;T&gt; {</a:t>
            </a:r>
            <a:endParaRPr/>
          </a:p>
          <a:p>
            <a:pPr marL="7937" marR="0" lvl="0" indent="7937" algn="l" rtl="0">
              <a:lnSpc>
                <a:spcPct val="100000"/>
              </a:lnSpc>
              <a:spcBef>
                <a:spcPts val="440"/>
              </a:spcBef>
              <a:spcAft>
                <a:spcPts val="0"/>
              </a:spcAft>
              <a:buClr>
                <a:srgbClr val="000000"/>
              </a:buClr>
              <a:buSzPts val="2200"/>
              <a:buFont typeface="Arial"/>
              <a:buNone/>
            </a:pPr>
            <a:r>
              <a:rPr lang="en-US" sz="2200" b="0" i="0" u="none">
                <a:solidFill>
                  <a:schemeClr val="dk1"/>
                </a:solidFill>
                <a:latin typeface="Courier New"/>
                <a:ea typeface="Courier New"/>
                <a:cs typeface="Courier New"/>
                <a:sym typeface="Courier New"/>
              </a:rPr>
              <a:t>4     </a:t>
            </a:r>
            <a:endParaRPr/>
          </a:p>
          <a:p>
            <a:pPr marL="7937" marR="0" lvl="0" indent="7937" algn="l" rtl="0">
              <a:lnSpc>
                <a:spcPct val="100000"/>
              </a:lnSpc>
              <a:spcBef>
                <a:spcPts val="440"/>
              </a:spcBef>
              <a:spcAft>
                <a:spcPts val="0"/>
              </a:spcAft>
              <a:buClr>
                <a:srgbClr val="000000"/>
              </a:buClr>
              <a:buSzPts val="2200"/>
              <a:buFont typeface="Arial"/>
              <a:buNone/>
            </a:pPr>
            <a:r>
              <a:rPr lang="en-US" sz="2200" b="0" i="0" u="none">
                <a:solidFill>
                  <a:schemeClr val="dk1"/>
                </a:solidFill>
                <a:latin typeface="Courier New"/>
                <a:ea typeface="Courier New"/>
                <a:cs typeface="Courier New"/>
                <a:sym typeface="Courier New"/>
              </a:rPr>
              <a:t>5     public double applyAsDouble(T t);</a:t>
            </a:r>
            <a:endParaRPr/>
          </a:p>
          <a:p>
            <a:pPr marL="7937" marR="0" lvl="0" indent="7937" algn="l" rtl="0">
              <a:lnSpc>
                <a:spcPct val="100000"/>
              </a:lnSpc>
              <a:spcBef>
                <a:spcPts val="440"/>
              </a:spcBef>
              <a:spcAft>
                <a:spcPts val="0"/>
              </a:spcAft>
              <a:buClr>
                <a:srgbClr val="000000"/>
              </a:buClr>
              <a:buSzPts val="2200"/>
              <a:buFont typeface="Arial"/>
              <a:buNone/>
            </a:pPr>
            <a:r>
              <a:rPr lang="en-US" sz="2200" b="0" i="0" u="none">
                <a:solidFill>
                  <a:schemeClr val="dk1"/>
                </a:solidFill>
                <a:latin typeface="Courier New"/>
                <a:ea typeface="Courier New"/>
                <a:cs typeface="Courier New"/>
                <a:sym typeface="Courier New"/>
              </a:rPr>
              <a:t>6 }</a:t>
            </a:r>
            <a:endParaRPr/>
          </a:p>
          <a:p>
            <a:pPr marL="7937" marR="0" lvl="0" indent="7937" algn="l" rtl="0">
              <a:lnSpc>
                <a:spcPct val="100000"/>
              </a:lnSpc>
              <a:spcBef>
                <a:spcPts val="440"/>
              </a:spcBef>
              <a:spcAft>
                <a:spcPts val="0"/>
              </a:spcAft>
              <a:buClr>
                <a:srgbClr val="000000"/>
              </a:buClr>
              <a:buSzPts val="2200"/>
              <a:buFont typeface="Arial"/>
              <a:buNone/>
            </a:pPr>
            <a:r>
              <a:rPr lang="en-US" sz="2200" b="0" i="0" u="none">
                <a:solidFill>
                  <a:schemeClr val="dk1"/>
                </a:solidFill>
                <a:latin typeface="Courier New"/>
                <a:ea typeface="Courier New"/>
                <a:cs typeface="Courier New"/>
                <a:sym typeface="Courier New"/>
              </a:rPr>
              <a:t>7 </a:t>
            </a:r>
            <a:endParaRPr/>
          </a:p>
        </p:txBody>
      </p:sp>
      <p:sp>
        <p:nvSpPr>
          <p:cNvPr id="2402" name="Google Shape;2402;p253"/>
          <p:cNvSpPr txBox="1"/>
          <p:nvPr/>
        </p:nvSpPr>
        <p:spPr>
          <a:xfrm>
            <a:off x="2819400" y="3048000"/>
            <a:ext cx="1066800" cy="381000"/>
          </a:xfrm>
          <a:prstGeom prst="rect">
            <a:avLst/>
          </a:prstGeom>
          <a:noFill/>
          <a:ln w="31750"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2403" name="Google Shape;2403;p253"/>
          <p:cNvSpPr txBox="1"/>
          <p:nvPr/>
        </p:nvSpPr>
        <p:spPr>
          <a:xfrm>
            <a:off x="6553200" y="2209800"/>
            <a:ext cx="533400" cy="381000"/>
          </a:xfrm>
          <a:prstGeom prst="rect">
            <a:avLst/>
          </a:prstGeom>
          <a:noFill/>
          <a:ln w="31750"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2404" name="Google Shape;2404;p253"/>
          <p:cNvSpPr txBox="1"/>
          <p:nvPr/>
        </p:nvSpPr>
        <p:spPr>
          <a:xfrm>
            <a:off x="3962400" y="3048000"/>
            <a:ext cx="3048000" cy="381000"/>
          </a:xfrm>
          <a:prstGeom prst="rect">
            <a:avLst/>
          </a:prstGeom>
          <a:noFill/>
          <a:ln w="31750"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2405" name="Google Shape;2405;p253"/>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257</a:t>
            </a:fld>
            <a:endParaRPr/>
          </a:p>
        </p:txBody>
      </p:sp>
    </p:spTree>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Shape 2410"/>
        <p:cNvGrpSpPr/>
        <p:nvPr/>
      </p:nvGrpSpPr>
      <p:grpSpPr>
        <a:xfrm>
          <a:off x="0" y="0"/>
          <a:ext cx="0" cy="0"/>
          <a:chOff x="0" y="0"/>
          <a:chExt cx="0" cy="0"/>
        </a:xfrm>
      </p:grpSpPr>
      <p:sp>
        <p:nvSpPr>
          <p:cNvPr id="2411" name="Google Shape;2411;p254"/>
          <p:cNvSpPr txBox="1"/>
          <p:nvPr/>
        </p:nvSpPr>
        <p:spPr>
          <a:xfrm>
            <a:off x="611187" y="1447800"/>
            <a:ext cx="7923300" cy="2286000"/>
          </a:xfrm>
          <a:prstGeom prst="rect">
            <a:avLst/>
          </a:prstGeom>
          <a:solidFill>
            <a:srgbClr val="DDDDDD"/>
          </a:solid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2412" name="Google Shape;2412;p254"/>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Return a Primitive Type: Example</a:t>
            </a:r>
            <a:endParaRPr/>
          </a:p>
        </p:txBody>
      </p:sp>
      <p:sp>
        <p:nvSpPr>
          <p:cNvPr id="2413" name="Google Shape;2413;p254"/>
          <p:cNvSpPr txBox="1">
            <a:spLocks noGrp="1"/>
          </p:cNvSpPr>
          <p:nvPr>
            <p:ph type="body" idx="1"/>
          </p:nvPr>
        </p:nvSpPr>
        <p:spPr>
          <a:xfrm>
            <a:off x="609600" y="1447800"/>
            <a:ext cx="7918500" cy="26289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18     ToDoubleFunction&lt;SalesTxn&gt; discountFunction = </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19         </a:t>
            </a:r>
            <a:r>
              <a:rPr lang="en-US" sz="1800" b="1" i="0" u="none">
                <a:solidFill>
                  <a:schemeClr val="dk1"/>
                </a:solidFill>
                <a:latin typeface="Courier New"/>
                <a:ea typeface="Courier New"/>
                <a:cs typeface="Courier New"/>
                <a:sym typeface="Courier New"/>
              </a:rPr>
              <a:t>t -&gt; t.getTransactionTotal()</a:t>
            </a:r>
            <a:r>
              <a:rPr lang="en-US" sz="1800" b="0" i="0" u="none">
                <a:solidFill>
                  <a:schemeClr val="dk1"/>
                </a:solidFill>
                <a:latin typeface="Courier New"/>
                <a:ea typeface="Courier New"/>
                <a:cs typeface="Courier New"/>
                <a:sym typeface="Courier New"/>
              </a:rPr>
              <a:t> </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20             </a:t>
            </a:r>
            <a:r>
              <a:rPr lang="en-US" sz="1800" b="1" i="0" u="none">
                <a:solidFill>
                  <a:schemeClr val="dk1"/>
                </a:solidFill>
                <a:latin typeface="Courier New"/>
                <a:ea typeface="Courier New"/>
                <a:cs typeface="Courier New"/>
                <a:sym typeface="Courier New"/>
              </a:rPr>
              <a:t>* t.getDiscountRate();</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21     </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22     System.out.println("\n== Discount");</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23     System.out.println(</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24         </a:t>
            </a:r>
            <a:r>
              <a:rPr lang="en-US" sz="1800" b="1" i="0" u="none">
                <a:solidFill>
                  <a:schemeClr val="dk1"/>
                </a:solidFill>
                <a:latin typeface="Courier New"/>
                <a:ea typeface="Courier New"/>
                <a:cs typeface="Courier New"/>
                <a:sym typeface="Courier New"/>
              </a:rPr>
              <a:t>discountFunction.applyAsDouble(first)</a:t>
            </a:r>
            <a:r>
              <a:rPr lang="en-US" sz="1800" b="0" i="0" u="none">
                <a:solidFill>
                  <a:schemeClr val="dk1"/>
                </a:solidFill>
                <a:latin typeface="Courier New"/>
                <a:ea typeface="Courier New"/>
                <a:cs typeface="Courier New"/>
                <a:sym typeface="Courier New"/>
              </a:rPr>
              <a:t>);</a:t>
            </a:r>
            <a:endParaRPr/>
          </a:p>
          <a:p>
            <a:pPr marL="7937" marR="0" lvl="0" indent="7938" algn="l" rtl="0">
              <a:spcBef>
                <a:spcPts val="360"/>
              </a:spcBef>
              <a:spcAft>
                <a:spcPts val="0"/>
              </a:spcAft>
              <a:buNone/>
            </a:pPr>
            <a:endParaRPr sz="1800" b="0" i="0" u="none">
              <a:solidFill>
                <a:schemeClr val="dk1"/>
              </a:solidFill>
              <a:latin typeface="Courier New"/>
              <a:ea typeface="Courier New"/>
              <a:cs typeface="Courier New"/>
              <a:sym typeface="Courier New"/>
            </a:endParaRPr>
          </a:p>
        </p:txBody>
      </p:sp>
      <p:sp>
        <p:nvSpPr>
          <p:cNvPr id="2414" name="Google Shape;2414;p254"/>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258</a:t>
            </a:fld>
            <a:endParaRPr/>
          </a:p>
        </p:txBody>
      </p:sp>
    </p:spTree>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Shape 2419"/>
        <p:cNvGrpSpPr/>
        <p:nvPr/>
      </p:nvGrpSpPr>
      <p:grpSpPr>
        <a:xfrm>
          <a:off x="0" y="0"/>
          <a:ext cx="0" cy="0"/>
          <a:chOff x="0" y="0"/>
          <a:chExt cx="0" cy="0"/>
        </a:xfrm>
      </p:grpSpPr>
      <p:sp>
        <p:nvSpPr>
          <p:cNvPr id="2420" name="Google Shape;2420;p255"/>
          <p:cNvSpPr txBox="1"/>
          <p:nvPr/>
        </p:nvSpPr>
        <p:spPr>
          <a:xfrm>
            <a:off x="528600" y="1447800"/>
            <a:ext cx="7923300" cy="2971800"/>
          </a:xfrm>
          <a:prstGeom prst="rect">
            <a:avLst/>
          </a:prstGeom>
          <a:solidFill>
            <a:srgbClr val="DDDDDD"/>
          </a:solid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2421" name="Google Shape;2421;p255"/>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Process a Primitive Type</a:t>
            </a:r>
            <a:endParaRPr/>
          </a:p>
        </p:txBody>
      </p:sp>
      <p:sp>
        <p:nvSpPr>
          <p:cNvPr id="2422" name="Google Shape;2422;p255"/>
          <p:cNvSpPr txBox="1">
            <a:spLocks noGrp="1"/>
          </p:cNvSpPr>
          <p:nvPr>
            <p:ph type="body" idx="1"/>
          </p:nvPr>
        </p:nvSpPr>
        <p:spPr>
          <a:xfrm>
            <a:off x="541020" y="1447800"/>
            <a:ext cx="7918500" cy="30543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400"/>
              <a:buFont typeface="Arial"/>
              <a:buNone/>
            </a:pPr>
            <a:r>
              <a:rPr lang="en-US" sz="2400" b="0" i="0" u="none" dirty="0">
                <a:solidFill>
                  <a:schemeClr val="dk1"/>
                </a:solidFill>
                <a:latin typeface="Courier New"/>
                <a:ea typeface="Courier New"/>
                <a:cs typeface="Courier New"/>
                <a:sym typeface="Courier New"/>
              </a:rPr>
              <a:t>1 package </a:t>
            </a:r>
            <a:r>
              <a:rPr lang="en-US" sz="2400" b="0" i="0" u="none" dirty="0" err="1">
                <a:solidFill>
                  <a:schemeClr val="dk1"/>
                </a:solidFill>
                <a:latin typeface="Courier New"/>
                <a:ea typeface="Courier New"/>
                <a:cs typeface="Courier New"/>
                <a:sym typeface="Courier New"/>
              </a:rPr>
              <a:t>java.util.function</a:t>
            </a:r>
            <a:r>
              <a:rPr lang="en-US" sz="2400" b="0" i="0" u="none" dirty="0">
                <a:solidFill>
                  <a:schemeClr val="dk1"/>
                </a:solidFill>
                <a:latin typeface="Courier New"/>
                <a:ea typeface="Courier New"/>
                <a:cs typeface="Courier New"/>
                <a:sym typeface="Courier New"/>
              </a:rPr>
              <a:t>;</a:t>
            </a:r>
            <a:endParaRPr dirty="0"/>
          </a:p>
          <a:p>
            <a:pPr marL="7937" marR="0" lvl="0" indent="7937" algn="l" rtl="0">
              <a:lnSpc>
                <a:spcPct val="100000"/>
              </a:lnSpc>
              <a:spcBef>
                <a:spcPts val="480"/>
              </a:spcBef>
              <a:spcAft>
                <a:spcPts val="0"/>
              </a:spcAft>
              <a:buClr>
                <a:srgbClr val="000000"/>
              </a:buClr>
              <a:buSzPts val="2400"/>
              <a:buFont typeface="Arial"/>
              <a:buNone/>
            </a:pPr>
            <a:r>
              <a:rPr lang="en-US" sz="2400" b="0" i="0" u="none" dirty="0">
                <a:solidFill>
                  <a:schemeClr val="dk1"/>
                </a:solidFill>
                <a:latin typeface="Courier New"/>
                <a:ea typeface="Courier New"/>
                <a:cs typeface="Courier New"/>
                <a:sym typeface="Courier New"/>
              </a:rPr>
              <a:t>2 </a:t>
            </a:r>
            <a:endParaRPr dirty="0"/>
          </a:p>
          <a:p>
            <a:pPr marL="7937" marR="0" lvl="0" indent="7937" algn="l" rtl="0">
              <a:lnSpc>
                <a:spcPct val="100000"/>
              </a:lnSpc>
              <a:spcBef>
                <a:spcPts val="480"/>
              </a:spcBef>
              <a:spcAft>
                <a:spcPts val="0"/>
              </a:spcAft>
              <a:buClr>
                <a:srgbClr val="000000"/>
              </a:buClr>
              <a:buSzPts val="2400"/>
              <a:buFont typeface="Arial"/>
              <a:buNone/>
            </a:pPr>
            <a:r>
              <a:rPr lang="en-US" sz="2400" b="0" i="0" u="none" dirty="0" smtClean="0">
                <a:solidFill>
                  <a:schemeClr val="dk1"/>
                </a:solidFill>
                <a:latin typeface="Courier New"/>
                <a:ea typeface="Courier New"/>
                <a:cs typeface="Courier New"/>
                <a:sym typeface="Courier New"/>
              </a:rPr>
              <a:t>3 public </a:t>
            </a:r>
            <a:r>
              <a:rPr lang="en-US" sz="2400" b="0" i="0" u="none" dirty="0">
                <a:solidFill>
                  <a:schemeClr val="dk1"/>
                </a:solidFill>
                <a:latin typeface="Courier New"/>
                <a:ea typeface="Courier New"/>
                <a:cs typeface="Courier New"/>
                <a:sym typeface="Courier New"/>
              </a:rPr>
              <a:t>interface </a:t>
            </a:r>
            <a:r>
              <a:rPr lang="en-US" sz="2400" b="0" i="0" u="none" dirty="0" err="1" smtClean="0">
                <a:solidFill>
                  <a:schemeClr val="dk1"/>
                </a:solidFill>
                <a:latin typeface="Courier New"/>
                <a:ea typeface="Courier New"/>
                <a:cs typeface="Courier New"/>
                <a:sym typeface="Courier New"/>
              </a:rPr>
              <a:t>DoubleFunction</a:t>
            </a:r>
            <a:r>
              <a:rPr lang="en-US" sz="2400" b="0" i="0" u="none" dirty="0" smtClean="0">
                <a:solidFill>
                  <a:schemeClr val="dk1"/>
                </a:solidFill>
                <a:latin typeface="Courier New"/>
                <a:ea typeface="Courier New"/>
                <a:cs typeface="Courier New"/>
                <a:sym typeface="Courier New"/>
              </a:rPr>
              <a:t>&lt;R</a:t>
            </a:r>
            <a:r>
              <a:rPr lang="en-US" sz="2400" b="0" i="0" u="none" dirty="0">
                <a:solidFill>
                  <a:schemeClr val="dk1"/>
                </a:solidFill>
                <a:latin typeface="Courier New"/>
                <a:ea typeface="Courier New"/>
                <a:cs typeface="Courier New"/>
                <a:sym typeface="Courier New"/>
              </a:rPr>
              <a:t>&gt; {</a:t>
            </a:r>
            <a:endParaRPr dirty="0"/>
          </a:p>
          <a:p>
            <a:pPr marL="7937" marR="0" lvl="0" indent="7937" algn="l" rtl="0">
              <a:lnSpc>
                <a:spcPct val="100000"/>
              </a:lnSpc>
              <a:spcBef>
                <a:spcPts val="480"/>
              </a:spcBef>
              <a:spcAft>
                <a:spcPts val="0"/>
              </a:spcAft>
              <a:buClr>
                <a:srgbClr val="000000"/>
              </a:buClr>
              <a:buSzPts val="2400"/>
              <a:buFont typeface="Arial"/>
              <a:buNone/>
            </a:pPr>
            <a:r>
              <a:rPr lang="en-US" sz="2400" b="0" i="0" u="none" dirty="0">
                <a:solidFill>
                  <a:schemeClr val="dk1"/>
                </a:solidFill>
                <a:latin typeface="Courier New"/>
                <a:ea typeface="Courier New"/>
                <a:cs typeface="Courier New"/>
                <a:sym typeface="Courier New"/>
              </a:rPr>
              <a:t>4     </a:t>
            </a:r>
            <a:endParaRPr dirty="0"/>
          </a:p>
          <a:p>
            <a:pPr marL="7937" marR="0" lvl="0" indent="7937" algn="l" rtl="0">
              <a:lnSpc>
                <a:spcPct val="100000"/>
              </a:lnSpc>
              <a:spcBef>
                <a:spcPts val="480"/>
              </a:spcBef>
              <a:spcAft>
                <a:spcPts val="0"/>
              </a:spcAft>
              <a:buClr>
                <a:srgbClr val="000000"/>
              </a:buClr>
              <a:buSzPts val="2400"/>
              <a:buFont typeface="Arial"/>
              <a:buNone/>
            </a:pPr>
            <a:r>
              <a:rPr lang="en-US" sz="2400" b="0" i="0" u="none" dirty="0">
                <a:solidFill>
                  <a:schemeClr val="dk1"/>
                </a:solidFill>
                <a:latin typeface="Courier New"/>
                <a:ea typeface="Courier New"/>
                <a:cs typeface="Courier New"/>
                <a:sym typeface="Courier New"/>
              </a:rPr>
              <a:t>5     public R apply(double value);</a:t>
            </a:r>
            <a:endParaRPr dirty="0"/>
          </a:p>
          <a:p>
            <a:pPr marL="7937" marR="0" lvl="0" indent="7937" algn="l" rtl="0">
              <a:lnSpc>
                <a:spcPct val="100000"/>
              </a:lnSpc>
              <a:spcBef>
                <a:spcPts val="480"/>
              </a:spcBef>
              <a:spcAft>
                <a:spcPts val="0"/>
              </a:spcAft>
              <a:buClr>
                <a:srgbClr val="000000"/>
              </a:buClr>
              <a:buSzPts val="2400"/>
              <a:buFont typeface="Arial"/>
              <a:buNone/>
            </a:pPr>
            <a:r>
              <a:rPr lang="en-US" sz="2400" b="0" i="0" u="none" dirty="0">
                <a:solidFill>
                  <a:schemeClr val="dk1"/>
                </a:solidFill>
                <a:latin typeface="Courier New"/>
                <a:ea typeface="Courier New"/>
                <a:cs typeface="Courier New"/>
                <a:sym typeface="Courier New"/>
              </a:rPr>
              <a:t>6 }</a:t>
            </a:r>
            <a:endParaRPr dirty="0"/>
          </a:p>
          <a:p>
            <a:pPr marL="7937" marR="0" lvl="0" indent="7937" algn="l" rtl="0">
              <a:lnSpc>
                <a:spcPct val="100000"/>
              </a:lnSpc>
              <a:spcBef>
                <a:spcPts val="480"/>
              </a:spcBef>
              <a:spcAft>
                <a:spcPts val="0"/>
              </a:spcAft>
              <a:buClr>
                <a:srgbClr val="000000"/>
              </a:buClr>
              <a:buSzPts val="2400"/>
              <a:buFont typeface="Arial"/>
              <a:buNone/>
            </a:pPr>
            <a:r>
              <a:rPr lang="en-US" sz="2400" b="0" i="0" u="none" dirty="0">
                <a:solidFill>
                  <a:schemeClr val="dk1"/>
                </a:solidFill>
                <a:latin typeface="Courier New"/>
                <a:ea typeface="Courier New"/>
                <a:cs typeface="Courier New"/>
                <a:sym typeface="Courier New"/>
              </a:rPr>
              <a:t>7 </a:t>
            </a:r>
            <a:endParaRPr dirty="0"/>
          </a:p>
        </p:txBody>
      </p:sp>
      <p:sp>
        <p:nvSpPr>
          <p:cNvPr id="2423" name="Google Shape;2423;p255"/>
          <p:cNvSpPr txBox="1"/>
          <p:nvPr/>
        </p:nvSpPr>
        <p:spPr>
          <a:xfrm>
            <a:off x="2895600" y="3200400"/>
            <a:ext cx="304800" cy="381000"/>
          </a:xfrm>
          <a:prstGeom prst="rect">
            <a:avLst/>
          </a:prstGeom>
          <a:noFill/>
          <a:ln w="31750"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2424" name="Google Shape;2424;p255"/>
          <p:cNvSpPr txBox="1"/>
          <p:nvPr/>
        </p:nvSpPr>
        <p:spPr>
          <a:xfrm>
            <a:off x="6629400" y="2286000"/>
            <a:ext cx="533400" cy="381000"/>
          </a:xfrm>
          <a:prstGeom prst="rect">
            <a:avLst/>
          </a:prstGeom>
          <a:noFill/>
          <a:ln w="31750"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2425" name="Google Shape;2425;p255"/>
          <p:cNvSpPr txBox="1"/>
          <p:nvPr/>
        </p:nvSpPr>
        <p:spPr>
          <a:xfrm>
            <a:off x="4343400" y="3200400"/>
            <a:ext cx="2438400" cy="381000"/>
          </a:xfrm>
          <a:prstGeom prst="rect">
            <a:avLst/>
          </a:prstGeom>
          <a:noFill/>
          <a:ln w="31750"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2426" name="Google Shape;2426;p255"/>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259</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22"/>
          <p:cNvSpPr txBox="1"/>
          <p:nvPr/>
        </p:nvSpPr>
        <p:spPr>
          <a:xfrm>
            <a:off x="609600" y="5105400"/>
            <a:ext cx="7924800" cy="762000"/>
          </a:xfrm>
          <a:prstGeom prst="rect">
            <a:avLst/>
          </a:prstGeom>
          <a:solidFill>
            <a:srgbClr val="DDDDDD"/>
          </a:solid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126" name="Google Shape;126;p22"/>
          <p:cNvSpPr txBox="1"/>
          <p:nvPr/>
        </p:nvSpPr>
        <p:spPr>
          <a:xfrm>
            <a:off x="609600" y="1981200"/>
            <a:ext cx="7924800" cy="762000"/>
          </a:xfrm>
          <a:prstGeom prst="rect">
            <a:avLst/>
          </a:prstGeom>
          <a:solidFill>
            <a:srgbClr val="DDDDDD"/>
          </a:solid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127" name="Google Shape;127;p22"/>
          <p:cNvSpPr txBox="1">
            <a:spLocks noGrp="1"/>
          </p:cNvSpPr>
          <p:nvPr>
            <p:ph type="title"/>
          </p:nvPr>
        </p:nvSpPr>
        <p:spPr>
          <a:xfrm>
            <a:off x="609600" y="439737"/>
            <a:ext cx="791845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How to Compile and Run</a:t>
            </a:r>
            <a:endParaRPr/>
          </a:p>
        </p:txBody>
      </p:sp>
      <p:sp>
        <p:nvSpPr>
          <p:cNvPr id="128" name="Google Shape;128;p22"/>
          <p:cNvSpPr txBox="1">
            <a:spLocks noGrp="1"/>
          </p:cNvSpPr>
          <p:nvPr>
            <p:ph type="body" idx="1"/>
          </p:nvPr>
        </p:nvSpPr>
        <p:spPr>
          <a:xfrm>
            <a:off x="609600" y="1209675"/>
            <a:ext cx="7918450" cy="1751012"/>
          </a:xfrm>
          <a:prstGeom prst="rect">
            <a:avLst/>
          </a:prstGeom>
          <a:noFill/>
          <a:ln>
            <a:noFill/>
          </a:ln>
        </p:spPr>
        <p:txBody>
          <a:bodyPr spcFirstLastPara="1" wrap="square" lIns="12700" tIns="12700" rIns="12700" bIns="12700" anchor="t" anchorCtr="0">
            <a:noAutofit/>
          </a:bodyPr>
          <a:lstStyle/>
          <a:p>
            <a:pPr marL="7936" marR="0" lvl="0" indent="7938" algn="l" rtl="0">
              <a:lnSpc>
                <a:spcPct val="100000"/>
              </a:lnSpc>
              <a:spcBef>
                <a:spcPts val="0"/>
              </a:spcBef>
              <a:spcAft>
                <a:spcPts val="0"/>
              </a:spcAft>
              <a:buClr>
                <a:srgbClr val="000000"/>
              </a:buClr>
              <a:buSzPts val="2200"/>
              <a:buFont typeface="Arial"/>
              <a:buNone/>
            </a:pPr>
            <a:r>
              <a:rPr lang="en-US" sz="2200" b="0" i="0" u="none">
                <a:solidFill>
                  <a:schemeClr val="dk1"/>
                </a:solidFill>
                <a:latin typeface="Arial"/>
                <a:ea typeface="Arial"/>
                <a:cs typeface="Arial"/>
                <a:sym typeface="Arial"/>
              </a:rPr>
              <a:t>Java class files must be compiled before running them. </a:t>
            </a:r>
            <a:br>
              <a:rPr lang="en-US" sz="2200" b="0" i="0" u="none">
                <a:solidFill>
                  <a:schemeClr val="dk1"/>
                </a:solidFill>
                <a:latin typeface="Arial"/>
                <a:ea typeface="Arial"/>
                <a:cs typeface="Arial"/>
                <a:sym typeface="Arial"/>
              </a:rPr>
            </a:br>
            <a:r>
              <a:rPr lang="en-US" sz="2200" b="0" i="0" u="none">
                <a:solidFill>
                  <a:schemeClr val="dk1"/>
                </a:solidFill>
                <a:latin typeface="Arial"/>
                <a:ea typeface="Arial"/>
                <a:cs typeface="Arial"/>
                <a:sym typeface="Arial"/>
              </a:rPr>
              <a:t>To compile a Java source file, use the Java compiler (</a:t>
            </a:r>
            <a:r>
              <a:rPr lang="en-US" sz="2200" b="0" i="0" u="none">
                <a:solidFill>
                  <a:schemeClr val="dk1"/>
                </a:solidFill>
                <a:latin typeface="Courier New"/>
                <a:ea typeface="Courier New"/>
                <a:cs typeface="Courier New"/>
                <a:sym typeface="Courier New"/>
              </a:rPr>
              <a:t>javac</a:t>
            </a:r>
            <a:r>
              <a:rPr lang="en-US" sz="2200" b="0" i="0" u="none">
                <a:solidFill>
                  <a:schemeClr val="dk1"/>
                </a:solidFill>
                <a:latin typeface="Arial"/>
                <a:ea typeface="Arial"/>
                <a:cs typeface="Arial"/>
                <a:sym typeface="Arial"/>
              </a:rPr>
              <a:t>).</a:t>
            </a:r>
            <a:endParaRPr/>
          </a:p>
          <a:p>
            <a:pPr marL="7936" marR="0" lvl="0" indent="7938" algn="l" rtl="0">
              <a:lnSpc>
                <a:spcPct val="100000"/>
              </a:lnSpc>
              <a:spcBef>
                <a:spcPts val="160"/>
              </a:spcBef>
              <a:spcAft>
                <a:spcPts val="0"/>
              </a:spcAft>
              <a:buClr>
                <a:srgbClr val="000000"/>
              </a:buClr>
              <a:buSzPts val="800"/>
              <a:buFont typeface="Arial"/>
              <a:buNone/>
            </a:pPr>
            <a:endParaRPr sz="800" b="0" i="0" u="none">
              <a:solidFill>
                <a:schemeClr val="dk1"/>
              </a:solidFill>
              <a:latin typeface="Arial"/>
              <a:ea typeface="Arial"/>
              <a:cs typeface="Arial"/>
              <a:sym typeface="Arial"/>
            </a:endParaRPr>
          </a:p>
          <a:p>
            <a:pPr marL="7936" marR="0" lvl="0" indent="7938"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javac –cp &lt;path to other classes&gt; -d &lt;compiler output path&gt; &lt;path to source&gt;.java</a:t>
            </a:r>
            <a:endParaRPr/>
          </a:p>
          <a:p>
            <a:pPr marL="7936" marR="0" lvl="0" indent="7938" algn="l" rtl="0">
              <a:lnSpc>
                <a:spcPct val="100000"/>
              </a:lnSpc>
              <a:spcBef>
                <a:spcPts val="160"/>
              </a:spcBef>
              <a:spcAft>
                <a:spcPts val="0"/>
              </a:spcAft>
              <a:buClr>
                <a:srgbClr val="000000"/>
              </a:buClr>
              <a:buSzPts val="800"/>
              <a:buFont typeface="Arial"/>
              <a:buNone/>
            </a:pPr>
            <a:endParaRPr sz="800" b="0" i="0" u="none">
              <a:solidFill>
                <a:schemeClr val="dk1"/>
              </a:solidFill>
              <a:latin typeface="Courier New"/>
              <a:ea typeface="Courier New"/>
              <a:cs typeface="Courier New"/>
              <a:sym typeface="Courier New"/>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You can use the </a:t>
            </a:r>
            <a:r>
              <a:rPr lang="en-US" sz="2200" b="0" i="0" u="none" strike="noStrike" cap="none">
                <a:solidFill>
                  <a:schemeClr val="dk1"/>
                </a:solidFill>
                <a:latin typeface="Courier New"/>
                <a:ea typeface="Courier New"/>
                <a:cs typeface="Courier New"/>
                <a:sym typeface="Courier New"/>
              </a:rPr>
              <a:t>CLASSPATH</a:t>
            </a:r>
            <a:r>
              <a:rPr lang="en-US" sz="2200" b="0" i="0" u="none" strike="noStrike" cap="none">
                <a:solidFill>
                  <a:schemeClr val="dk1"/>
                </a:solidFill>
                <a:latin typeface="Arial"/>
                <a:ea typeface="Arial"/>
                <a:cs typeface="Arial"/>
                <a:sym typeface="Arial"/>
              </a:rPr>
              <a:t> environment variable to the directory above the location of the package hierarchy.</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After compiling the source .</a:t>
            </a:r>
            <a:r>
              <a:rPr lang="en-US" sz="2200" b="0" i="0" u="none" strike="noStrike" cap="none">
                <a:solidFill>
                  <a:schemeClr val="dk1"/>
                </a:solidFill>
                <a:latin typeface="Courier New"/>
                <a:ea typeface="Courier New"/>
                <a:cs typeface="Courier New"/>
                <a:sym typeface="Courier New"/>
              </a:rPr>
              <a:t>java</a:t>
            </a:r>
            <a:r>
              <a:rPr lang="en-US" sz="2200" b="0" i="0" u="none" strike="noStrike" cap="none">
                <a:solidFill>
                  <a:schemeClr val="dk1"/>
                </a:solidFill>
                <a:latin typeface="Arial"/>
                <a:ea typeface="Arial"/>
                <a:cs typeface="Arial"/>
                <a:sym typeface="Arial"/>
              </a:rPr>
              <a:t> file, a </a:t>
            </a:r>
            <a:r>
              <a:rPr lang="en-US" sz="2200" b="0" i="0" u="none" strike="noStrike" cap="none">
                <a:solidFill>
                  <a:schemeClr val="dk1"/>
                </a:solidFill>
                <a:latin typeface="Courier New"/>
                <a:ea typeface="Courier New"/>
                <a:cs typeface="Courier New"/>
                <a:sym typeface="Courier New"/>
              </a:rPr>
              <a:t>.class</a:t>
            </a:r>
            <a:r>
              <a:rPr lang="en-US" sz="2200" b="0" i="0" u="none" strike="noStrike" cap="none">
                <a:solidFill>
                  <a:schemeClr val="dk1"/>
                </a:solidFill>
                <a:latin typeface="Arial"/>
                <a:ea typeface="Arial"/>
                <a:cs typeface="Arial"/>
                <a:sym typeface="Arial"/>
              </a:rPr>
              <a:t> file is generated. </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To run the Java application, run it using the Java interpreter (</a:t>
            </a:r>
            <a:r>
              <a:rPr lang="en-US" sz="2200" b="0" i="0" u="none" strike="noStrike" cap="none">
                <a:solidFill>
                  <a:schemeClr val="dk1"/>
                </a:solidFill>
                <a:latin typeface="Courier New"/>
                <a:ea typeface="Courier New"/>
                <a:cs typeface="Courier New"/>
                <a:sym typeface="Courier New"/>
              </a:rPr>
              <a:t>java</a:t>
            </a:r>
            <a:r>
              <a:rPr lang="en-US" sz="2200" b="0" i="0" u="none" strike="noStrike" cap="none">
                <a:solidFill>
                  <a:schemeClr val="dk1"/>
                </a:solidFill>
                <a:latin typeface="Arial"/>
                <a:ea typeface="Arial"/>
                <a:cs typeface="Arial"/>
                <a:sym typeface="Arial"/>
              </a:rPr>
              <a:t>):</a:t>
            </a:r>
            <a:endParaRPr/>
          </a:p>
          <a:p>
            <a:pPr marL="574675" marR="0" lvl="1" indent="-409575" algn="l" rtl="0">
              <a:lnSpc>
                <a:spcPct val="100000"/>
              </a:lnSpc>
              <a:spcBef>
                <a:spcPts val="160"/>
              </a:spcBef>
              <a:spcAft>
                <a:spcPts val="0"/>
              </a:spcAft>
              <a:buClr>
                <a:srgbClr val="FF0000"/>
              </a:buClr>
              <a:buSzPts val="800"/>
              <a:buFont typeface="Arial"/>
              <a:buNone/>
            </a:pPr>
            <a:endParaRPr sz="800" b="0" i="0" u="none" strike="noStrike" cap="none">
              <a:solidFill>
                <a:schemeClr val="dk1"/>
              </a:solidFill>
              <a:latin typeface="Arial"/>
              <a:ea typeface="Arial"/>
              <a:cs typeface="Arial"/>
              <a:sym typeface="Arial"/>
            </a:endParaRPr>
          </a:p>
          <a:p>
            <a:pPr marL="7936" marR="0" lvl="0" indent="7938"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java –cp &lt;path to other classes&gt; &lt;package name&gt;.&lt;classname&gt;</a:t>
            </a:r>
            <a:endParaRPr/>
          </a:p>
          <a:p>
            <a:pPr marL="7938" marR="0" lvl="0" indent="7938" algn="l" rtl="0">
              <a:spcBef>
                <a:spcPts val="360"/>
              </a:spcBef>
              <a:spcAft>
                <a:spcPts val="0"/>
              </a:spcAft>
              <a:buNone/>
            </a:pPr>
            <a:endParaRPr sz="1800" b="0" i="0" u="none">
              <a:solidFill>
                <a:schemeClr val="dk1"/>
              </a:solidFill>
              <a:latin typeface="Courier New"/>
              <a:ea typeface="Courier New"/>
              <a:cs typeface="Courier New"/>
              <a:sym typeface="Courier New"/>
            </a:endParaRPr>
          </a:p>
        </p:txBody>
      </p:sp>
      <p:sp>
        <p:nvSpPr>
          <p:cNvPr id="129" name="Google Shape;129;p22"/>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26</a:t>
            </a:fld>
            <a:endParaRPr/>
          </a:p>
        </p:txBody>
      </p:sp>
    </p:spTree>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Shape 2431"/>
        <p:cNvGrpSpPr/>
        <p:nvPr/>
      </p:nvGrpSpPr>
      <p:grpSpPr>
        <a:xfrm>
          <a:off x="0" y="0"/>
          <a:ext cx="0" cy="0"/>
          <a:chOff x="0" y="0"/>
          <a:chExt cx="0" cy="0"/>
        </a:xfrm>
      </p:grpSpPr>
      <p:sp>
        <p:nvSpPr>
          <p:cNvPr id="2432" name="Google Shape;2432;p256"/>
          <p:cNvSpPr txBox="1"/>
          <p:nvPr/>
        </p:nvSpPr>
        <p:spPr>
          <a:xfrm>
            <a:off x="611187" y="1371600"/>
            <a:ext cx="7923300" cy="2438400"/>
          </a:xfrm>
          <a:prstGeom prst="rect">
            <a:avLst/>
          </a:prstGeom>
          <a:solidFill>
            <a:srgbClr val="DDDDDD"/>
          </a:solid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2433" name="Google Shape;2433;p256"/>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Process Primitive Type: Example</a:t>
            </a:r>
            <a:endParaRPr/>
          </a:p>
        </p:txBody>
      </p:sp>
      <p:sp>
        <p:nvSpPr>
          <p:cNvPr id="2434" name="Google Shape;2434;p256"/>
          <p:cNvSpPr txBox="1">
            <a:spLocks noGrp="1"/>
          </p:cNvSpPr>
          <p:nvPr>
            <p:ph type="body" idx="1"/>
          </p:nvPr>
        </p:nvSpPr>
        <p:spPr>
          <a:xfrm>
            <a:off x="609600" y="1447800"/>
            <a:ext cx="7918500" cy="22971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 9     A06DoubleFunction test = new A06DoubleFunction();</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10         </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11     DoubleFunction&lt;String&gt; calc = </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12           </a:t>
            </a:r>
            <a:r>
              <a:rPr lang="en-US" sz="1800" b="1" i="0" u="none">
                <a:solidFill>
                  <a:schemeClr val="dk1"/>
                </a:solidFill>
                <a:latin typeface="Courier New"/>
                <a:ea typeface="Courier New"/>
                <a:cs typeface="Courier New"/>
                <a:sym typeface="Courier New"/>
              </a:rPr>
              <a:t>t -&gt; String.valueOf(t * 3)</a:t>
            </a:r>
            <a:r>
              <a:rPr lang="en-US" sz="1800" b="0" i="0" u="none">
                <a:solidFill>
                  <a:schemeClr val="dk1"/>
                </a:solidFill>
                <a:latin typeface="Courier New"/>
                <a:ea typeface="Courier New"/>
                <a:cs typeface="Courier New"/>
                <a:sym typeface="Courier New"/>
              </a:rPr>
              <a:t>;</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13         </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14     String result = </a:t>
            </a:r>
            <a:r>
              <a:rPr lang="en-US" sz="1800" b="1" i="0" u="none">
                <a:solidFill>
                  <a:schemeClr val="dk1"/>
                </a:solidFill>
                <a:latin typeface="Courier New"/>
                <a:ea typeface="Courier New"/>
                <a:cs typeface="Courier New"/>
                <a:sym typeface="Courier New"/>
              </a:rPr>
              <a:t>calc.apply(20)</a:t>
            </a:r>
            <a:r>
              <a:rPr lang="en-US" sz="1800" b="0" i="0" u="none">
                <a:solidFill>
                  <a:schemeClr val="dk1"/>
                </a:solidFill>
                <a:latin typeface="Courier New"/>
                <a:ea typeface="Courier New"/>
                <a:cs typeface="Courier New"/>
                <a:sym typeface="Courier New"/>
              </a:rPr>
              <a:t>;</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15     System.out.println("New value is: " + result); </a:t>
            </a:r>
            <a:endParaRPr/>
          </a:p>
        </p:txBody>
      </p:sp>
      <p:sp>
        <p:nvSpPr>
          <p:cNvPr id="2435" name="Google Shape;2435;p256"/>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260</a:t>
            </a:fld>
            <a:endParaRPr/>
          </a:p>
        </p:txBody>
      </p:sp>
    </p:spTree>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Shape 2440"/>
        <p:cNvGrpSpPr/>
        <p:nvPr/>
      </p:nvGrpSpPr>
      <p:grpSpPr>
        <a:xfrm>
          <a:off x="0" y="0"/>
          <a:ext cx="0" cy="0"/>
          <a:chOff x="0" y="0"/>
          <a:chExt cx="0" cy="0"/>
        </a:xfrm>
      </p:grpSpPr>
      <p:sp>
        <p:nvSpPr>
          <p:cNvPr id="2441" name="Google Shape;2441;p257"/>
          <p:cNvSpPr txBox="1"/>
          <p:nvPr/>
        </p:nvSpPr>
        <p:spPr>
          <a:xfrm>
            <a:off x="611187" y="1524000"/>
            <a:ext cx="7923300" cy="2971800"/>
          </a:xfrm>
          <a:prstGeom prst="rect">
            <a:avLst/>
          </a:prstGeom>
          <a:solidFill>
            <a:srgbClr val="DDDDDD"/>
          </a:solid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2442" name="Google Shape;2442;p257"/>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Binary Types</a:t>
            </a:r>
            <a:endParaRPr/>
          </a:p>
        </p:txBody>
      </p:sp>
      <p:sp>
        <p:nvSpPr>
          <p:cNvPr id="2443" name="Google Shape;2443;p257"/>
          <p:cNvSpPr txBox="1">
            <a:spLocks noGrp="1"/>
          </p:cNvSpPr>
          <p:nvPr>
            <p:ph type="body" idx="1"/>
          </p:nvPr>
        </p:nvSpPr>
        <p:spPr>
          <a:xfrm>
            <a:off x="609600" y="1517650"/>
            <a:ext cx="7918500" cy="30543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400"/>
              <a:buFont typeface="Arial"/>
              <a:buNone/>
            </a:pPr>
            <a:r>
              <a:rPr lang="en-US" sz="2400" b="0" i="0" u="none">
                <a:solidFill>
                  <a:schemeClr val="dk1"/>
                </a:solidFill>
                <a:latin typeface="Courier New"/>
                <a:ea typeface="Courier New"/>
                <a:cs typeface="Courier New"/>
                <a:sym typeface="Courier New"/>
              </a:rPr>
              <a:t>1 package java.util.function;</a:t>
            </a:r>
            <a:endParaRPr/>
          </a:p>
          <a:p>
            <a:pPr marL="7937" marR="0" lvl="0" indent="7937" algn="l" rtl="0">
              <a:lnSpc>
                <a:spcPct val="100000"/>
              </a:lnSpc>
              <a:spcBef>
                <a:spcPts val="480"/>
              </a:spcBef>
              <a:spcAft>
                <a:spcPts val="0"/>
              </a:spcAft>
              <a:buClr>
                <a:srgbClr val="000000"/>
              </a:buClr>
              <a:buSzPts val="2400"/>
              <a:buFont typeface="Arial"/>
              <a:buNone/>
            </a:pPr>
            <a:r>
              <a:rPr lang="en-US" sz="2400" b="0" i="0" u="none">
                <a:solidFill>
                  <a:schemeClr val="dk1"/>
                </a:solidFill>
                <a:latin typeface="Courier New"/>
                <a:ea typeface="Courier New"/>
                <a:cs typeface="Courier New"/>
                <a:sym typeface="Courier New"/>
              </a:rPr>
              <a:t>2 </a:t>
            </a:r>
            <a:endParaRPr/>
          </a:p>
          <a:p>
            <a:pPr marL="7937" marR="0" lvl="0" indent="7937" algn="l" rtl="0">
              <a:lnSpc>
                <a:spcPct val="100000"/>
              </a:lnSpc>
              <a:spcBef>
                <a:spcPts val="480"/>
              </a:spcBef>
              <a:spcAft>
                <a:spcPts val="0"/>
              </a:spcAft>
              <a:buClr>
                <a:srgbClr val="000000"/>
              </a:buClr>
              <a:buSzPts val="2400"/>
              <a:buFont typeface="Arial"/>
              <a:buNone/>
            </a:pPr>
            <a:r>
              <a:rPr lang="en-US" sz="2400" b="0" i="0" u="none">
                <a:solidFill>
                  <a:schemeClr val="dk1"/>
                </a:solidFill>
                <a:latin typeface="Courier New"/>
                <a:ea typeface="Courier New"/>
                <a:cs typeface="Courier New"/>
                <a:sym typeface="Courier New"/>
              </a:rPr>
              <a:t>3 public interface BiPredicate&lt;T, U&gt; {</a:t>
            </a:r>
            <a:endParaRPr/>
          </a:p>
          <a:p>
            <a:pPr marL="7937" marR="0" lvl="0" indent="7937" algn="l" rtl="0">
              <a:lnSpc>
                <a:spcPct val="100000"/>
              </a:lnSpc>
              <a:spcBef>
                <a:spcPts val="480"/>
              </a:spcBef>
              <a:spcAft>
                <a:spcPts val="0"/>
              </a:spcAft>
              <a:buClr>
                <a:srgbClr val="000000"/>
              </a:buClr>
              <a:buSzPts val="2400"/>
              <a:buFont typeface="Arial"/>
              <a:buNone/>
            </a:pPr>
            <a:r>
              <a:rPr lang="en-US" sz="2400" b="0" i="0" u="none">
                <a:solidFill>
                  <a:schemeClr val="dk1"/>
                </a:solidFill>
                <a:latin typeface="Courier New"/>
                <a:ea typeface="Courier New"/>
                <a:cs typeface="Courier New"/>
                <a:sym typeface="Courier New"/>
              </a:rPr>
              <a:t>4     </a:t>
            </a:r>
            <a:endParaRPr/>
          </a:p>
          <a:p>
            <a:pPr marL="7937" marR="0" lvl="0" indent="7937" algn="l" rtl="0">
              <a:lnSpc>
                <a:spcPct val="100000"/>
              </a:lnSpc>
              <a:spcBef>
                <a:spcPts val="480"/>
              </a:spcBef>
              <a:spcAft>
                <a:spcPts val="0"/>
              </a:spcAft>
              <a:buClr>
                <a:srgbClr val="000000"/>
              </a:buClr>
              <a:buSzPts val="2400"/>
              <a:buFont typeface="Arial"/>
              <a:buNone/>
            </a:pPr>
            <a:r>
              <a:rPr lang="en-US" sz="2400" b="0" i="0" u="none">
                <a:solidFill>
                  <a:schemeClr val="dk1"/>
                </a:solidFill>
                <a:latin typeface="Courier New"/>
                <a:ea typeface="Courier New"/>
                <a:cs typeface="Courier New"/>
                <a:sym typeface="Courier New"/>
              </a:rPr>
              <a:t>5     public boolean test(T t, U u);</a:t>
            </a:r>
            <a:endParaRPr/>
          </a:p>
          <a:p>
            <a:pPr marL="7937" marR="0" lvl="0" indent="7937" algn="l" rtl="0">
              <a:lnSpc>
                <a:spcPct val="100000"/>
              </a:lnSpc>
              <a:spcBef>
                <a:spcPts val="480"/>
              </a:spcBef>
              <a:spcAft>
                <a:spcPts val="0"/>
              </a:spcAft>
              <a:buClr>
                <a:srgbClr val="000000"/>
              </a:buClr>
              <a:buSzPts val="2400"/>
              <a:buFont typeface="Arial"/>
              <a:buNone/>
            </a:pPr>
            <a:r>
              <a:rPr lang="en-US" sz="2400" b="0" i="0" u="none">
                <a:solidFill>
                  <a:schemeClr val="dk1"/>
                </a:solidFill>
                <a:latin typeface="Courier New"/>
                <a:ea typeface="Courier New"/>
                <a:cs typeface="Courier New"/>
                <a:sym typeface="Courier New"/>
              </a:rPr>
              <a:t>6 }</a:t>
            </a:r>
            <a:endParaRPr/>
          </a:p>
          <a:p>
            <a:pPr marL="7937" marR="0" lvl="0" indent="7937" algn="l" rtl="0">
              <a:lnSpc>
                <a:spcPct val="100000"/>
              </a:lnSpc>
              <a:spcBef>
                <a:spcPts val="480"/>
              </a:spcBef>
              <a:spcAft>
                <a:spcPts val="0"/>
              </a:spcAft>
              <a:buClr>
                <a:srgbClr val="000000"/>
              </a:buClr>
              <a:buSzPts val="2400"/>
              <a:buFont typeface="Arial"/>
              <a:buNone/>
            </a:pPr>
            <a:r>
              <a:rPr lang="en-US" sz="2400" b="0" i="0" u="none">
                <a:solidFill>
                  <a:schemeClr val="dk1"/>
                </a:solidFill>
                <a:latin typeface="Courier New"/>
                <a:ea typeface="Courier New"/>
                <a:cs typeface="Courier New"/>
                <a:sym typeface="Courier New"/>
              </a:rPr>
              <a:t>7 </a:t>
            </a:r>
            <a:endParaRPr/>
          </a:p>
        </p:txBody>
      </p:sp>
      <p:sp>
        <p:nvSpPr>
          <p:cNvPr id="2444" name="Google Shape;2444;p257"/>
          <p:cNvSpPr txBox="1"/>
          <p:nvPr/>
        </p:nvSpPr>
        <p:spPr>
          <a:xfrm>
            <a:off x="5257800" y="3276600"/>
            <a:ext cx="1752600" cy="381000"/>
          </a:xfrm>
          <a:prstGeom prst="rect">
            <a:avLst/>
          </a:prstGeom>
          <a:noFill/>
          <a:ln w="31750"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2445" name="Google Shape;2445;p257"/>
          <p:cNvSpPr txBox="1"/>
          <p:nvPr/>
        </p:nvSpPr>
        <p:spPr>
          <a:xfrm>
            <a:off x="2971800" y="3276600"/>
            <a:ext cx="1447800" cy="381000"/>
          </a:xfrm>
          <a:prstGeom prst="rect">
            <a:avLst/>
          </a:prstGeom>
          <a:noFill/>
          <a:ln w="31750"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2446" name="Google Shape;2446;p257"/>
          <p:cNvSpPr txBox="1"/>
          <p:nvPr/>
        </p:nvSpPr>
        <p:spPr>
          <a:xfrm>
            <a:off x="6172200" y="2362200"/>
            <a:ext cx="1066800" cy="381000"/>
          </a:xfrm>
          <a:prstGeom prst="rect">
            <a:avLst/>
          </a:prstGeom>
          <a:noFill/>
          <a:ln w="31750"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2447" name="Google Shape;2447;p257"/>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261</a:t>
            </a:fld>
            <a:endParaRPr/>
          </a:p>
        </p:txBody>
      </p:sp>
    </p:spTree>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Shape 2452"/>
        <p:cNvGrpSpPr/>
        <p:nvPr/>
      </p:nvGrpSpPr>
      <p:grpSpPr>
        <a:xfrm>
          <a:off x="0" y="0"/>
          <a:ext cx="0" cy="0"/>
          <a:chOff x="0" y="0"/>
          <a:chExt cx="0" cy="0"/>
        </a:xfrm>
      </p:grpSpPr>
      <p:sp>
        <p:nvSpPr>
          <p:cNvPr id="2453" name="Google Shape;2453;p258"/>
          <p:cNvSpPr txBox="1"/>
          <p:nvPr/>
        </p:nvSpPr>
        <p:spPr>
          <a:xfrm>
            <a:off x="611187" y="1371600"/>
            <a:ext cx="7923300" cy="3352800"/>
          </a:xfrm>
          <a:prstGeom prst="rect">
            <a:avLst/>
          </a:prstGeom>
          <a:solidFill>
            <a:srgbClr val="DDDDDD"/>
          </a:solid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2454" name="Google Shape;2454;p258"/>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Binary Type: Example</a:t>
            </a:r>
            <a:endParaRPr/>
          </a:p>
        </p:txBody>
      </p:sp>
      <p:sp>
        <p:nvSpPr>
          <p:cNvPr id="2455" name="Google Shape;2455;p258"/>
          <p:cNvSpPr txBox="1">
            <a:spLocks noGrp="1"/>
          </p:cNvSpPr>
          <p:nvPr>
            <p:ph type="body" idx="1"/>
          </p:nvPr>
        </p:nvSpPr>
        <p:spPr>
          <a:xfrm>
            <a:off x="609600" y="1447800"/>
            <a:ext cx="7918500" cy="32940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14     List&lt;SalesTxn&gt; tList = SalesTxn.createTxnList();</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15     SalesTxn first = tList.get(0);            </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16     String testState = "CA";</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17     </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18     BiPredicate&lt;SalesTxn,String&gt; stateBiPred = </a:t>
            </a:r>
            <a:endParaRPr/>
          </a:p>
          <a:p>
            <a:pPr marL="7937" marR="0" lvl="0" indent="7937" algn="l" rtl="0">
              <a:lnSpc>
                <a:spcPct val="100000"/>
              </a:lnSpc>
              <a:spcBef>
                <a:spcPts val="360"/>
              </a:spcBef>
              <a:spcAft>
                <a:spcPts val="0"/>
              </a:spcAft>
              <a:buClr>
                <a:srgbClr val="000000"/>
              </a:buClr>
              <a:buSzPts val="1800"/>
              <a:buFont typeface="Arial"/>
              <a:buNone/>
            </a:pPr>
            <a:r>
              <a:rPr lang="en-US" sz="1800" b="1" i="0" u="none">
                <a:solidFill>
                  <a:schemeClr val="dk1"/>
                </a:solidFill>
                <a:latin typeface="Courier New"/>
                <a:ea typeface="Courier New"/>
                <a:cs typeface="Courier New"/>
                <a:sym typeface="Courier New"/>
              </a:rPr>
              <a:t>19       (t, s) -&gt; t.getState().getStr().equals(s);</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20     </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21     System.out.println("\n== First is CA?");</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22     System.out.println(</a:t>
            </a:r>
            <a:endParaRPr/>
          </a:p>
          <a:p>
            <a:pPr marL="7937" marR="0" lvl="0" indent="7937" algn="l" rtl="0">
              <a:lnSpc>
                <a:spcPct val="100000"/>
              </a:lnSpc>
              <a:spcBef>
                <a:spcPts val="360"/>
              </a:spcBef>
              <a:spcAft>
                <a:spcPts val="0"/>
              </a:spcAft>
              <a:buClr>
                <a:srgbClr val="000000"/>
              </a:buClr>
              <a:buSzPts val="1800"/>
              <a:buFont typeface="Arial"/>
              <a:buNone/>
            </a:pPr>
            <a:r>
              <a:rPr lang="en-US" sz="1800" b="1" i="0" u="none">
                <a:solidFill>
                  <a:schemeClr val="dk1"/>
                </a:solidFill>
                <a:latin typeface="Courier New"/>
                <a:ea typeface="Courier New"/>
                <a:cs typeface="Courier New"/>
                <a:sym typeface="Courier New"/>
              </a:rPr>
              <a:t>23       stateBiPred.test(first, testState));</a:t>
            </a:r>
            <a:endParaRPr/>
          </a:p>
        </p:txBody>
      </p:sp>
      <p:sp>
        <p:nvSpPr>
          <p:cNvPr id="2456" name="Google Shape;2456;p258"/>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262</a:t>
            </a:fld>
            <a:endParaRPr/>
          </a:p>
        </p:txBody>
      </p:sp>
    </p:spTree>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Shape 2461"/>
        <p:cNvGrpSpPr/>
        <p:nvPr/>
      </p:nvGrpSpPr>
      <p:grpSpPr>
        <a:xfrm>
          <a:off x="0" y="0"/>
          <a:ext cx="0" cy="0"/>
          <a:chOff x="0" y="0"/>
          <a:chExt cx="0" cy="0"/>
        </a:xfrm>
      </p:grpSpPr>
      <p:sp>
        <p:nvSpPr>
          <p:cNvPr id="2462" name="Google Shape;2462;p259"/>
          <p:cNvSpPr txBox="1"/>
          <p:nvPr/>
        </p:nvSpPr>
        <p:spPr>
          <a:xfrm>
            <a:off x="611187" y="1417637"/>
            <a:ext cx="7923300" cy="3048000"/>
          </a:xfrm>
          <a:prstGeom prst="rect">
            <a:avLst/>
          </a:prstGeom>
          <a:solidFill>
            <a:srgbClr val="DDDDDD"/>
          </a:solid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2463" name="Google Shape;2463;p259"/>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Unary Operator</a:t>
            </a:r>
            <a:endParaRPr/>
          </a:p>
        </p:txBody>
      </p:sp>
      <p:sp>
        <p:nvSpPr>
          <p:cNvPr id="2464" name="Google Shape;2464;p259"/>
          <p:cNvSpPr txBox="1">
            <a:spLocks noGrp="1"/>
          </p:cNvSpPr>
          <p:nvPr>
            <p:ph type="body" idx="1"/>
          </p:nvPr>
        </p:nvSpPr>
        <p:spPr>
          <a:xfrm>
            <a:off x="609600" y="1517650"/>
            <a:ext cx="7918500" cy="29796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400"/>
              <a:buFont typeface="Arial"/>
              <a:buNone/>
            </a:pPr>
            <a:r>
              <a:rPr lang="en-US" sz="2400" b="0" i="0" u="none">
                <a:solidFill>
                  <a:schemeClr val="dk1"/>
                </a:solidFill>
                <a:latin typeface="Courier New"/>
                <a:ea typeface="Courier New"/>
                <a:cs typeface="Courier New"/>
                <a:sym typeface="Courier New"/>
              </a:rPr>
              <a:t>1 package java.util.function;</a:t>
            </a:r>
            <a:endParaRPr/>
          </a:p>
          <a:p>
            <a:pPr marL="7937" marR="0" lvl="0" indent="7937" algn="l" rtl="0">
              <a:lnSpc>
                <a:spcPct val="100000"/>
              </a:lnSpc>
              <a:spcBef>
                <a:spcPts val="480"/>
              </a:spcBef>
              <a:spcAft>
                <a:spcPts val="0"/>
              </a:spcAft>
              <a:buClr>
                <a:srgbClr val="000000"/>
              </a:buClr>
              <a:buSzPts val="2400"/>
              <a:buFont typeface="Arial"/>
              <a:buNone/>
            </a:pPr>
            <a:r>
              <a:rPr lang="en-US" sz="2400" b="0" i="0" u="none">
                <a:solidFill>
                  <a:schemeClr val="dk1"/>
                </a:solidFill>
                <a:latin typeface="Courier New"/>
                <a:ea typeface="Courier New"/>
                <a:cs typeface="Courier New"/>
                <a:sym typeface="Courier New"/>
              </a:rPr>
              <a:t>2 </a:t>
            </a:r>
            <a:endParaRPr/>
          </a:p>
          <a:p>
            <a:pPr marL="7937" marR="0" lvl="0" indent="7937" algn="l" rtl="0">
              <a:lnSpc>
                <a:spcPct val="100000"/>
              </a:lnSpc>
              <a:spcBef>
                <a:spcPts val="480"/>
              </a:spcBef>
              <a:spcAft>
                <a:spcPts val="0"/>
              </a:spcAft>
              <a:buClr>
                <a:srgbClr val="000000"/>
              </a:buClr>
              <a:buSzPts val="2400"/>
              <a:buFont typeface="Arial"/>
              <a:buNone/>
            </a:pPr>
            <a:r>
              <a:rPr lang="en-US" sz="2400" b="0" i="0" u="none">
                <a:solidFill>
                  <a:schemeClr val="dk1"/>
                </a:solidFill>
                <a:latin typeface="Courier New"/>
                <a:ea typeface="Courier New"/>
                <a:cs typeface="Courier New"/>
                <a:sym typeface="Courier New"/>
              </a:rPr>
              <a:t>3 public interface UnaryOperator&lt;T&gt; extends Function&lt;T,T&gt; {</a:t>
            </a:r>
            <a:endParaRPr/>
          </a:p>
          <a:p>
            <a:pPr marL="7937" marR="0" lvl="0" indent="7937" algn="l" rtl="0">
              <a:lnSpc>
                <a:spcPct val="100000"/>
              </a:lnSpc>
              <a:spcBef>
                <a:spcPts val="480"/>
              </a:spcBef>
              <a:spcAft>
                <a:spcPts val="0"/>
              </a:spcAft>
              <a:buClr>
                <a:srgbClr val="000000"/>
              </a:buClr>
              <a:buSzPts val="2400"/>
              <a:buFont typeface="Arial"/>
              <a:buNone/>
            </a:pPr>
            <a:r>
              <a:rPr lang="en-US" sz="2400" b="0" i="0" u="none">
                <a:solidFill>
                  <a:schemeClr val="dk1"/>
                </a:solidFill>
                <a:latin typeface="Courier New"/>
                <a:ea typeface="Courier New"/>
                <a:cs typeface="Courier New"/>
                <a:sym typeface="Courier New"/>
              </a:rPr>
              <a:t>4     @Override</a:t>
            </a:r>
            <a:endParaRPr/>
          </a:p>
          <a:p>
            <a:pPr marL="7937" marR="0" lvl="0" indent="7937" algn="l" rtl="0">
              <a:lnSpc>
                <a:spcPct val="100000"/>
              </a:lnSpc>
              <a:spcBef>
                <a:spcPts val="480"/>
              </a:spcBef>
              <a:spcAft>
                <a:spcPts val="0"/>
              </a:spcAft>
              <a:buClr>
                <a:srgbClr val="000000"/>
              </a:buClr>
              <a:buSzPts val="2400"/>
              <a:buFont typeface="Arial"/>
              <a:buNone/>
            </a:pPr>
            <a:r>
              <a:rPr lang="en-US" sz="2400" b="0" i="0" u="none">
                <a:solidFill>
                  <a:schemeClr val="dk1"/>
                </a:solidFill>
                <a:latin typeface="Courier New"/>
                <a:ea typeface="Courier New"/>
                <a:cs typeface="Courier New"/>
                <a:sym typeface="Courier New"/>
              </a:rPr>
              <a:t>5     public T apply(T t);</a:t>
            </a:r>
            <a:endParaRPr/>
          </a:p>
          <a:p>
            <a:pPr marL="7937" marR="0" lvl="0" indent="7937" algn="l" rtl="0">
              <a:lnSpc>
                <a:spcPct val="100000"/>
              </a:lnSpc>
              <a:spcBef>
                <a:spcPts val="480"/>
              </a:spcBef>
              <a:spcAft>
                <a:spcPts val="0"/>
              </a:spcAft>
              <a:buClr>
                <a:srgbClr val="000000"/>
              </a:buClr>
              <a:buSzPts val="2400"/>
              <a:buFont typeface="Arial"/>
              <a:buNone/>
            </a:pPr>
            <a:r>
              <a:rPr lang="en-US" sz="2400" b="0" i="0" u="none">
                <a:solidFill>
                  <a:schemeClr val="dk1"/>
                </a:solidFill>
                <a:latin typeface="Courier New"/>
                <a:ea typeface="Courier New"/>
                <a:cs typeface="Courier New"/>
                <a:sym typeface="Courier New"/>
              </a:rPr>
              <a:t>6 }</a:t>
            </a:r>
            <a:endParaRPr/>
          </a:p>
        </p:txBody>
      </p:sp>
      <p:sp>
        <p:nvSpPr>
          <p:cNvPr id="2465" name="Google Shape;2465;p259"/>
          <p:cNvSpPr txBox="1"/>
          <p:nvPr/>
        </p:nvSpPr>
        <p:spPr>
          <a:xfrm>
            <a:off x="4343400" y="3657600"/>
            <a:ext cx="838200" cy="381000"/>
          </a:xfrm>
          <a:prstGeom prst="rect">
            <a:avLst/>
          </a:prstGeom>
          <a:noFill/>
          <a:ln w="31750"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2466" name="Google Shape;2466;p259"/>
          <p:cNvSpPr txBox="1"/>
          <p:nvPr/>
        </p:nvSpPr>
        <p:spPr>
          <a:xfrm>
            <a:off x="2971800" y="3657600"/>
            <a:ext cx="304800" cy="304800"/>
          </a:xfrm>
          <a:prstGeom prst="rect">
            <a:avLst/>
          </a:prstGeom>
          <a:noFill/>
          <a:ln w="31750"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2467" name="Google Shape;2467;p259"/>
          <p:cNvSpPr txBox="1"/>
          <p:nvPr/>
        </p:nvSpPr>
        <p:spPr>
          <a:xfrm>
            <a:off x="6477000" y="2362200"/>
            <a:ext cx="533400" cy="381000"/>
          </a:xfrm>
          <a:prstGeom prst="rect">
            <a:avLst/>
          </a:prstGeom>
          <a:noFill/>
          <a:ln w="31750"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2468" name="Google Shape;2468;p259"/>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263</a:t>
            </a:fld>
            <a:endParaRPr/>
          </a:p>
        </p:txBody>
      </p:sp>
    </p:spTree>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Shape 2473"/>
        <p:cNvGrpSpPr/>
        <p:nvPr/>
      </p:nvGrpSpPr>
      <p:grpSpPr>
        <a:xfrm>
          <a:off x="0" y="0"/>
          <a:ext cx="0" cy="0"/>
          <a:chOff x="0" y="0"/>
          <a:chExt cx="0" cy="0"/>
        </a:xfrm>
      </p:grpSpPr>
      <p:sp>
        <p:nvSpPr>
          <p:cNvPr id="2474" name="Google Shape;2474;p260"/>
          <p:cNvSpPr txBox="1"/>
          <p:nvPr/>
        </p:nvSpPr>
        <p:spPr>
          <a:xfrm>
            <a:off x="611187" y="2514600"/>
            <a:ext cx="7923300" cy="2133600"/>
          </a:xfrm>
          <a:prstGeom prst="rect">
            <a:avLst/>
          </a:prstGeom>
          <a:solidFill>
            <a:srgbClr val="DDDDDD"/>
          </a:solid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2475" name="Google Shape;2475;p260"/>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UnaryOperator: Example</a:t>
            </a:r>
            <a:endParaRPr/>
          </a:p>
        </p:txBody>
      </p:sp>
      <p:sp>
        <p:nvSpPr>
          <p:cNvPr id="2476" name="Google Shape;2476;p260"/>
          <p:cNvSpPr txBox="1">
            <a:spLocks noGrp="1"/>
          </p:cNvSpPr>
          <p:nvPr>
            <p:ph type="body" idx="1"/>
          </p:nvPr>
        </p:nvSpPr>
        <p:spPr>
          <a:xfrm>
            <a:off x="609600" y="1447800"/>
            <a:ext cx="7918500" cy="3103500"/>
          </a:xfrm>
          <a:prstGeom prst="rect">
            <a:avLst/>
          </a:prstGeom>
          <a:noFill/>
          <a:ln>
            <a:noFill/>
          </a:ln>
        </p:spPr>
        <p:txBody>
          <a:bodyPr spcFirstLastPara="1" wrap="square" lIns="12700" tIns="12700" rIns="12700" bIns="12700" anchor="t" anchorCtr="0">
            <a:noAutofit/>
          </a:bodyPr>
          <a:lstStyle/>
          <a:p>
            <a:pPr marL="574675" marR="0" lvl="1" indent="-460375" algn="l" rtl="0">
              <a:lnSpc>
                <a:spcPct val="100000"/>
              </a:lnSpc>
              <a:spcBef>
                <a:spcPts val="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If you need to pass in something and return the same type, use the UnaryOperator interface.</a:t>
            </a:r>
            <a:endParaRPr/>
          </a:p>
          <a:p>
            <a:pPr marL="574675" marR="0" lvl="1" indent="-320675" algn="l" rtl="0">
              <a:lnSpc>
                <a:spcPct val="100000"/>
              </a:lnSpc>
              <a:spcBef>
                <a:spcPts val="440"/>
              </a:spcBef>
              <a:spcAft>
                <a:spcPts val="0"/>
              </a:spcAft>
              <a:buClr>
                <a:srgbClr val="FF0000"/>
              </a:buClr>
              <a:buSzPts val="2200"/>
              <a:buFont typeface="Arial"/>
              <a:buNone/>
            </a:pPr>
            <a:endParaRPr sz="2200" b="0" i="0" u="none" strike="noStrike" cap="none">
              <a:solidFill>
                <a:schemeClr val="dk1"/>
              </a:solidFill>
              <a:latin typeface="Arial"/>
              <a:ea typeface="Arial"/>
              <a:cs typeface="Arial"/>
              <a:sym typeface="Arial"/>
            </a:endParaRPr>
          </a:p>
          <a:p>
            <a:pPr marL="574675" marR="0" lvl="1" indent="-460375" algn="l" rtl="0">
              <a:lnSpc>
                <a:spcPct val="100000"/>
              </a:lnSpc>
              <a:spcBef>
                <a:spcPts val="360"/>
              </a:spcBef>
              <a:spcAft>
                <a:spcPts val="0"/>
              </a:spcAft>
              <a:buClr>
                <a:srgbClr val="FF0000"/>
              </a:buClr>
              <a:buSzPts val="1800"/>
              <a:buFont typeface="Arial"/>
              <a:buNone/>
            </a:pPr>
            <a:r>
              <a:rPr lang="en-US" sz="1800" b="0" i="0" u="none" strike="noStrike" cap="none">
                <a:solidFill>
                  <a:schemeClr val="dk1"/>
                </a:solidFill>
                <a:latin typeface="Courier New"/>
                <a:ea typeface="Courier New"/>
                <a:cs typeface="Courier New"/>
                <a:sym typeface="Courier New"/>
              </a:rPr>
              <a:t>17     UnaryOperator&lt;String&gt; unaryStr = </a:t>
            </a:r>
            <a:endParaRPr/>
          </a:p>
          <a:p>
            <a:pPr marL="574675" marR="0" lvl="1" indent="-460375" algn="l" rtl="0">
              <a:lnSpc>
                <a:spcPct val="100000"/>
              </a:lnSpc>
              <a:spcBef>
                <a:spcPts val="360"/>
              </a:spcBef>
              <a:spcAft>
                <a:spcPts val="0"/>
              </a:spcAft>
              <a:buClr>
                <a:srgbClr val="FF0000"/>
              </a:buClr>
              <a:buSzPts val="1800"/>
              <a:buFont typeface="Arial"/>
              <a:buNone/>
            </a:pPr>
            <a:r>
              <a:rPr lang="en-US" sz="1800" b="0" i="0" u="none" strike="noStrike" cap="none">
                <a:solidFill>
                  <a:schemeClr val="dk1"/>
                </a:solidFill>
                <a:latin typeface="Courier New"/>
                <a:ea typeface="Courier New"/>
                <a:cs typeface="Courier New"/>
                <a:sym typeface="Courier New"/>
              </a:rPr>
              <a:t>18         </a:t>
            </a:r>
            <a:r>
              <a:rPr lang="en-US" sz="1800" b="1" i="0" u="none" strike="noStrike" cap="none">
                <a:solidFill>
                  <a:schemeClr val="dk1"/>
                </a:solidFill>
                <a:latin typeface="Courier New"/>
                <a:ea typeface="Courier New"/>
                <a:cs typeface="Courier New"/>
                <a:sym typeface="Courier New"/>
              </a:rPr>
              <a:t>s -&gt; s.toUpperCase()</a:t>
            </a:r>
            <a:r>
              <a:rPr lang="en-US" sz="1800" b="0" i="0" u="none" strike="noStrike" cap="none">
                <a:solidFill>
                  <a:schemeClr val="dk1"/>
                </a:solidFill>
                <a:latin typeface="Courier New"/>
                <a:ea typeface="Courier New"/>
                <a:cs typeface="Courier New"/>
                <a:sym typeface="Courier New"/>
              </a:rPr>
              <a:t>;</a:t>
            </a:r>
            <a:endParaRPr/>
          </a:p>
          <a:p>
            <a:pPr marL="574675" marR="0" lvl="1" indent="-460375" algn="l" rtl="0">
              <a:lnSpc>
                <a:spcPct val="100000"/>
              </a:lnSpc>
              <a:spcBef>
                <a:spcPts val="360"/>
              </a:spcBef>
              <a:spcAft>
                <a:spcPts val="0"/>
              </a:spcAft>
              <a:buClr>
                <a:srgbClr val="FF0000"/>
              </a:buClr>
              <a:buSzPts val="1800"/>
              <a:buFont typeface="Arial"/>
              <a:buNone/>
            </a:pPr>
            <a:r>
              <a:rPr lang="en-US" sz="1800" b="0" i="0" u="none" strike="noStrike" cap="none">
                <a:solidFill>
                  <a:schemeClr val="dk1"/>
                </a:solidFill>
                <a:latin typeface="Courier New"/>
                <a:ea typeface="Courier New"/>
                <a:cs typeface="Courier New"/>
                <a:sym typeface="Courier New"/>
              </a:rPr>
              <a:t>19     </a:t>
            </a:r>
            <a:endParaRPr/>
          </a:p>
          <a:p>
            <a:pPr marL="574675" marR="0" lvl="1" indent="-460375" algn="l" rtl="0">
              <a:lnSpc>
                <a:spcPct val="100000"/>
              </a:lnSpc>
              <a:spcBef>
                <a:spcPts val="360"/>
              </a:spcBef>
              <a:spcAft>
                <a:spcPts val="0"/>
              </a:spcAft>
              <a:buClr>
                <a:srgbClr val="FF0000"/>
              </a:buClr>
              <a:buSzPts val="1800"/>
              <a:buFont typeface="Arial"/>
              <a:buNone/>
            </a:pPr>
            <a:r>
              <a:rPr lang="en-US" sz="1800" b="0" i="0" u="none" strike="noStrike" cap="none">
                <a:solidFill>
                  <a:schemeClr val="dk1"/>
                </a:solidFill>
                <a:latin typeface="Courier New"/>
                <a:ea typeface="Courier New"/>
                <a:cs typeface="Courier New"/>
                <a:sym typeface="Courier New"/>
              </a:rPr>
              <a:t>20       System.out.println("== Upper Buyer");</a:t>
            </a:r>
            <a:endParaRPr/>
          </a:p>
          <a:p>
            <a:pPr marL="574675" marR="0" lvl="1" indent="-460375" algn="l" rtl="0">
              <a:lnSpc>
                <a:spcPct val="100000"/>
              </a:lnSpc>
              <a:spcBef>
                <a:spcPts val="360"/>
              </a:spcBef>
              <a:spcAft>
                <a:spcPts val="0"/>
              </a:spcAft>
              <a:buClr>
                <a:srgbClr val="FF0000"/>
              </a:buClr>
              <a:buSzPts val="1800"/>
              <a:buFont typeface="Arial"/>
              <a:buNone/>
            </a:pPr>
            <a:r>
              <a:rPr lang="en-US" sz="1800" b="0" i="0" u="none" strike="noStrike" cap="none">
                <a:solidFill>
                  <a:schemeClr val="dk1"/>
                </a:solidFill>
                <a:latin typeface="Courier New"/>
                <a:ea typeface="Courier New"/>
                <a:cs typeface="Courier New"/>
                <a:sym typeface="Courier New"/>
              </a:rPr>
              <a:t>21       System.out.println(</a:t>
            </a:r>
            <a:endParaRPr/>
          </a:p>
          <a:p>
            <a:pPr marL="574675" marR="0" lvl="1" indent="-460375" algn="l" rtl="0">
              <a:lnSpc>
                <a:spcPct val="100000"/>
              </a:lnSpc>
              <a:spcBef>
                <a:spcPts val="360"/>
              </a:spcBef>
              <a:spcAft>
                <a:spcPts val="0"/>
              </a:spcAft>
              <a:buClr>
                <a:srgbClr val="FF0000"/>
              </a:buClr>
              <a:buSzPts val="1800"/>
              <a:buFont typeface="Arial"/>
              <a:buNone/>
            </a:pPr>
            <a:r>
              <a:rPr lang="en-US" sz="1800" b="0" i="0" u="none" strike="noStrike" cap="none">
                <a:solidFill>
                  <a:schemeClr val="dk1"/>
                </a:solidFill>
                <a:latin typeface="Courier New"/>
                <a:ea typeface="Courier New"/>
                <a:cs typeface="Courier New"/>
                <a:sym typeface="Courier New"/>
              </a:rPr>
              <a:t>22         </a:t>
            </a:r>
            <a:r>
              <a:rPr lang="en-US" sz="1800" b="1" i="0" u="none" strike="noStrike" cap="none">
                <a:solidFill>
                  <a:schemeClr val="dk1"/>
                </a:solidFill>
                <a:latin typeface="Courier New"/>
                <a:ea typeface="Courier New"/>
                <a:cs typeface="Courier New"/>
                <a:sym typeface="Courier New"/>
              </a:rPr>
              <a:t>unaryStr.apply(first.getBuyer().getName())</a:t>
            </a:r>
            <a:r>
              <a:rPr lang="en-US" sz="1800" b="0" i="0" u="none" strike="noStrike" cap="none">
                <a:solidFill>
                  <a:schemeClr val="dk1"/>
                </a:solidFill>
                <a:latin typeface="Courier New"/>
                <a:ea typeface="Courier New"/>
                <a:cs typeface="Courier New"/>
                <a:sym typeface="Courier New"/>
              </a:rPr>
              <a:t>);</a:t>
            </a:r>
            <a:endParaRPr/>
          </a:p>
        </p:txBody>
      </p:sp>
      <p:sp>
        <p:nvSpPr>
          <p:cNvPr id="2477" name="Google Shape;2477;p260"/>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264</a:t>
            </a:fld>
            <a:endParaRPr/>
          </a:p>
        </p:txBody>
      </p:sp>
    </p:spTree>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Shape 2482"/>
        <p:cNvGrpSpPr/>
        <p:nvPr/>
      </p:nvGrpSpPr>
      <p:grpSpPr>
        <a:xfrm>
          <a:off x="0" y="0"/>
          <a:ext cx="0" cy="0"/>
          <a:chOff x="0" y="0"/>
          <a:chExt cx="0" cy="0"/>
        </a:xfrm>
      </p:grpSpPr>
      <p:sp>
        <p:nvSpPr>
          <p:cNvPr id="2483" name="Google Shape;2483;p261"/>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Wildcard Generics Review</a:t>
            </a:r>
            <a:endParaRPr/>
          </a:p>
        </p:txBody>
      </p:sp>
      <p:sp>
        <p:nvSpPr>
          <p:cNvPr id="2484" name="Google Shape;2484;p261"/>
          <p:cNvSpPr txBox="1">
            <a:spLocks noGrp="1"/>
          </p:cNvSpPr>
          <p:nvPr>
            <p:ph type="body" idx="1"/>
          </p:nvPr>
        </p:nvSpPr>
        <p:spPr>
          <a:xfrm>
            <a:off x="609600" y="1447800"/>
            <a:ext cx="7918500" cy="1916100"/>
          </a:xfrm>
          <a:prstGeom prst="rect">
            <a:avLst/>
          </a:prstGeom>
          <a:noFill/>
          <a:ln>
            <a:noFill/>
          </a:ln>
        </p:spPr>
        <p:txBody>
          <a:bodyPr spcFirstLastPara="1" wrap="square" lIns="12700" tIns="12700" rIns="12700" bIns="12700" anchor="t" anchorCtr="0">
            <a:noAutofit/>
          </a:bodyPr>
          <a:lstStyle/>
          <a:p>
            <a:pPr marL="574675" marR="0" lvl="1" indent="-460375" algn="l" rtl="0">
              <a:lnSpc>
                <a:spcPct val="100000"/>
              </a:lnSpc>
              <a:spcBef>
                <a:spcPts val="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Wildcards for generics are used extensively.</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Courier New"/>
                <a:ea typeface="Courier New"/>
                <a:cs typeface="Courier New"/>
                <a:sym typeface="Courier New"/>
              </a:rPr>
              <a:t>? super T</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This class and any of its super types</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Courier New"/>
                <a:ea typeface="Courier New"/>
                <a:cs typeface="Courier New"/>
                <a:sym typeface="Courier New"/>
              </a:rPr>
              <a:t>? extends T</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This class and any of its subtypes</a:t>
            </a:r>
            <a:endParaRPr/>
          </a:p>
        </p:txBody>
      </p:sp>
      <p:sp>
        <p:nvSpPr>
          <p:cNvPr id="2485" name="Google Shape;2485;p261"/>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265</a:t>
            </a:fld>
            <a:endParaRPr/>
          </a:p>
        </p:txBody>
      </p:sp>
    </p:spTree>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Shape 2490"/>
        <p:cNvGrpSpPr/>
        <p:nvPr/>
      </p:nvGrpSpPr>
      <p:grpSpPr>
        <a:xfrm>
          <a:off x="0" y="0"/>
          <a:ext cx="0" cy="0"/>
          <a:chOff x="0" y="0"/>
          <a:chExt cx="0" cy="0"/>
        </a:xfrm>
      </p:grpSpPr>
      <p:sp>
        <p:nvSpPr>
          <p:cNvPr id="2491" name="Google Shape;2491;p262"/>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Summary</a:t>
            </a:r>
            <a:endParaRPr/>
          </a:p>
        </p:txBody>
      </p:sp>
      <p:sp>
        <p:nvSpPr>
          <p:cNvPr id="2492" name="Google Shape;2492;p262"/>
          <p:cNvSpPr txBox="1">
            <a:spLocks noGrp="1"/>
          </p:cNvSpPr>
          <p:nvPr>
            <p:ph type="body" idx="1"/>
          </p:nvPr>
        </p:nvSpPr>
        <p:spPr>
          <a:xfrm>
            <a:off x="609600" y="1447800"/>
            <a:ext cx="7918500" cy="19209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200"/>
              <a:buFont typeface="Arial"/>
              <a:buNone/>
            </a:pPr>
            <a:r>
              <a:rPr lang="en-US" sz="2200" b="0" i="0" u="none">
                <a:solidFill>
                  <a:schemeClr val="dk1"/>
                </a:solidFill>
                <a:latin typeface="Arial"/>
                <a:ea typeface="Arial"/>
                <a:cs typeface="Arial"/>
                <a:sym typeface="Arial"/>
              </a:rPr>
              <a:t>After completing this lesson, you should be able to:</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List the built-in interfaces included in </a:t>
            </a:r>
            <a:r>
              <a:rPr lang="en-US" sz="2200" b="0" i="0" u="none" strike="noStrike" cap="none">
                <a:solidFill>
                  <a:schemeClr val="dk1"/>
                </a:solidFill>
                <a:latin typeface="Courier New"/>
                <a:ea typeface="Courier New"/>
                <a:cs typeface="Courier New"/>
                <a:sym typeface="Courier New"/>
              </a:rPr>
              <a:t>java.util.function</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Use primitive versions of base interfaces</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Use binary versions of base interfaces</a:t>
            </a:r>
            <a:endParaRPr/>
          </a:p>
        </p:txBody>
      </p:sp>
      <p:pic>
        <p:nvPicPr>
          <p:cNvPr id="2493" name="Google Shape;2493;p262" descr="Duke-Summary.gif"/>
          <p:cNvPicPr preferRelativeResize="0"/>
          <p:nvPr/>
        </p:nvPicPr>
        <p:blipFill rotWithShape="1">
          <a:blip r:embed="rId3">
            <a:alphaModFix/>
          </a:blip>
          <a:srcRect/>
          <a:stretch/>
        </p:blipFill>
        <p:spPr>
          <a:xfrm>
            <a:off x="6459537" y="4756150"/>
            <a:ext cx="2074862" cy="1492250"/>
          </a:xfrm>
          <a:prstGeom prst="rect">
            <a:avLst/>
          </a:prstGeom>
          <a:noFill/>
          <a:ln>
            <a:noFill/>
          </a:ln>
        </p:spPr>
      </p:pic>
      <p:sp>
        <p:nvSpPr>
          <p:cNvPr id="2494" name="Google Shape;2494;p262"/>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266</a:t>
            </a:fld>
            <a:endParaRPr/>
          </a:p>
        </p:txBody>
      </p:sp>
    </p:spTree>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Shape 2499"/>
        <p:cNvGrpSpPr/>
        <p:nvPr/>
      </p:nvGrpSpPr>
      <p:grpSpPr>
        <a:xfrm>
          <a:off x="0" y="0"/>
          <a:ext cx="0" cy="0"/>
          <a:chOff x="0" y="0"/>
          <a:chExt cx="0" cy="0"/>
        </a:xfrm>
      </p:grpSpPr>
      <p:sp>
        <p:nvSpPr>
          <p:cNvPr id="2500" name="Google Shape;2500;p263"/>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a:t>Lab </a:t>
            </a:r>
            <a:r>
              <a:rPr lang="en-US" sz="2600" b="1" i="0" u="none" strike="noStrike" cap="none">
                <a:solidFill>
                  <a:schemeClr val="dk1"/>
                </a:solidFill>
                <a:latin typeface="Arial"/>
                <a:ea typeface="Arial"/>
                <a:cs typeface="Arial"/>
                <a:sym typeface="Arial"/>
              </a:rPr>
              <a:t>Overview</a:t>
            </a:r>
            <a:endParaRPr/>
          </a:p>
        </p:txBody>
      </p:sp>
      <p:sp>
        <p:nvSpPr>
          <p:cNvPr id="2501" name="Google Shape;2501;p263"/>
          <p:cNvSpPr txBox="1">
            <a:spLocks noGrp="1"/>
          </p:cNvSpPr>
          <p:nvPr>
            <p:ph type="body" idx="1"/>
          </p:nvPr>
        </p:nvSpPr>
        <p:spPr>
          <a:xfrm>
            <a:off x="609600" y="1447800"/>
            <a:ext cx="7918500" cy="1582800"/>
          </a:xfrm>
          <a:prstGeom prst="rect">
            <a:avLst/>
          </a:prstGeom>
          <a:noFill/>
          <a:ln>
            <a:noFill/>
          </a:ln>
        </p:spPr>
        <p:txBody>
          <a:bodyPr spcFirstLastPara="1" wrap="square" lIns="12700" tIns="12700" rIns="12700" bIns="12700" anchor="t" anchorCtr="0">
            <a:noAutofit/>
          </a:bodyPr>
          <a:lstStyle/>
          <a:p>
            <a:pPr marL="574675" marR="0" lvl="1" indent="-460375" algn="l" rtl="0">
              <a:lnSpc>
                <a:spcPct val="100000"/>
              </a:lnSpc>
              <a:spcBef>
                <a:spcPts val="0"/>
              </a:spcBef>
              <a:spcAft>
                <a:spcPts val="0"/>
              </a:spcAft>
              <a:buClr>
                <a:srgbClr val="FF0000"/>
              </a:buClr>
              <a:buSzPts val="2200"/>
              <a:buFont typeface="Arial"/>
              <a:buChar char="•"/>
            </a:pPr>
            <a:r>
              <a:rPr lang="en-US"/>
              <a:t>Lab </a:t>
            </a:r>
            <a:r>
              <a:rPr lang="en-US" sz="2200" b="0" i="0" u="none" strike="noStrike" cap="none">
                <a:solidFill>
                  <a:schemeClr val="dk1"/>
                </a:solidFill>
                <a:latin typeface="Arial"/>
                <a:ea typeface="Arial"/>
                <a:cs typeface="Arial"/>
                <a:sym typeface="Arial"/>
              </a:rPr>
              <a:t>9-1: Create Consumer Lambda Expression</a:t>
            </a:r>
            <a:endParaRPr/>
          </a:p>
          <a:p>
            <a:pPr marL="574675" marR="0" lvl="1" indent="-460375" algn="l" rtl="0">
              <a:lnSpc>
                <a:spcPct val="100000"/>
              </a:lnSpc>
              <a:spcBef>
                <a:spcPts val="440"/>
              </a:spcBef>
              <a:spcAft>
                <a:spcPts val="0"/>
              </a:spcAft>
              <a:buClr>
                <a:srgbClr val="FF0000"/>
              </a:buClr>
              <a:buSzPts val="2200"/>
              <a:buFont typeface="Arial"/>
              <a:buChar char="•"/>
            </a:pPr>
            <a:r>
              <a:rPr lang="en-US"/>
              <a:t>Lab </a:t>
            </a:r>
            <a:r>
              <a:rPr lang="en-US" sz="2200" b="0" i="0" u="none" strike="noStrike" cap="none">
                <a:solidFill>
                  <a:schemeClr val="dk1"/>
                </a:solidFill>
                <a:latin typeface="Arial"/>
                <a:ea typeface="Arial"/>
                <a:cs typeface="Arial"/>
                <a:sym typeface="Arial"/>
              </a:rPr>
              <a:t>9-2: Create a Function Lambda Expression</a:t>
            </a:r>
            <a:endParaRPr/>
          </a:p>
          <a:p>
            <a:pPr marL="574675" marR="0" lvl="1" indent="-460375" algn="l" rtl="0">
              <a:lnSpc>
                <a:spcPct val="100000"/>
              </a:lnSpc>
              <a:spcBef>
                <a:spcPts val="440"/>
              </a:spcBef>
              <a:spcAft>
                <a:spcPts val="0"/>
              </a:spcAft>
              <a:buClr>
                <a:srgbClr val="FF0000"/>
              </a:buClr>
              <a:buSzPts val="2200"/>
              <a:buFont typeface="Arial"/>
              <a:buChar char="•"/>
            </a:pPr>
            <a:r>
              <a:rPr lang="en-US"/>
              <a:t>Lab </a:t>
            </a:r>
            <a:r>
              <a:rPr lang="en-US" sz="2200" b="0" i="0" u="none" strike="noStrike" cap="none">
                <a:solidFill>
                  <a:schemeClr val="dk1"/>
                </a:solidFill>
                <a:latin typeface="Arial"/>
                <a:ea typeface="Arial"/>
                <a:cs typeface="Arial"/>
                <a:sym typeface="Arial"/>
              </a:rPr>
              <a:t>9-3: Create a Supplier Lambda Expression</a:t>
            </a:r>
            <a:endParaRPr/>
          </a:p>
          <a:p>
            <a:pPr marL="574675" marR="0" lvl="1" indent="-460375" algn="l" rtl="0">
              <a:lnSpc>
                <a:spcPct val="100000"/>
              </a:lnSpc>
              <a:spcBef>
                <a:spcPts val="440"/>
              </a:spcBef>
              <a:spcAft>
                <a:spcPts val="0"/>
              </a:spcAft>
              <a:buClr>
                <a:srgbClr val="FF0000"/>
              </a:buClr>
              <a:buSzPts val="2200"/>
              <a:buFont typeface="Arial"/>
              <a:buChar char="•"/>
            </a:pPr>
            <a:r>
              <a:rPr lang="en-US"/>
              <a:t>Lab </a:t>
            </a:r>
            <a:r>
              <a:rPr lang="en-US" sz="2200" b="0" i="0" u="none" strike="noStrike" cap="none">
                <a:solidFill>
                  <a:schemeClr val="dk1"/>
                </a:solidFill>
                <a:latin typeface="Arial"/>
                <a:ea typeface="Arial"/>
                <a:cs typeface="Arial"/>
                <a:sym typeface="Arial"/>
              </a:rPr>
              <a:t>9-4: Create a BiPredicate Lambda Expression</a:t>
            </a:r>
            <a:endParaRPr/>
          </a:p>
        </p:txBody>
      </p:sp>
      <p:sp>
        <p:nvSpPr>
          <p:cNvPr id="2502" name="Google Shape;2502;p263"/>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267</a:t>
            </a:fld>
            <a:endParaRPr/>
          </a:p>
        </p:txBody>
      </p:sp>
    </p:spTree>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Shape 2506"/>
        <p:cNvGrpSpPr/>
        <p:nvPr/>
      </p:nvGrpSpPr>
      <p:grpSpPr>
        <a:xfrm>
          <a:off x="0" y="0"/>
          <a:ext cx="0" cy="0"/>
          <a:chOff x="0" y="0"/>
          <a:chExt cx="0" cy="0"/>
        </a:xfrm>
      </p:grpSpPr>
      <p:sp>
        <p:nvSpPr>
          <p:cNvPr id="2507" name="Google Shape;2507;p264"/>
          <p:cNvSpPr txBox="1">
            <a:spLocks noGrp="1"/>
          </p:cNvSpPr>
          <p:nvPr>
            <p:ph type="ctrTitle"/>
          </p:nvPr>
        </p:nvSpPr>
        <p:spPr>
          <a:xfrm>
            <a:off x="311708" y="992767"/>
            <a:ext cx="8520600" cy="27369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Lambda Operations</a:t>
            </a:r>
            <a:endParaRPr/>
          </a:p>
        </p:txBody>
      </p:sp>
    </p:spTree>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Shape 2512"/>
        <p:cNvGrpSpPr/>
        <p:nvPr/>
      </p:nvGrpSpPr>
      <p:grpSpPr>
        <a:xfrm>
          <a:off x="0" y="0"/>
          <a:ext cx="0" cy="0"/>
          <a:chOff x="0" y="0"/>
          <a:chExt cx="0" cy="0"/>
        </a:xfrm>
      </p:grpSpPr>
      <p:sp>
        <p:nvSpPr>
          <p:cNvPr id="2513" name="Google Shape;2513;p265"/>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Objectives</a:t>
            </a:r>
            <a:endParaRPr/>
          </a:p>
        </p:txBody>
      </p:sp>
      <p:sp>
        <p:nvSpPr>
          <p:cNvPr id="2514" name="Google Shape;2514;p265"/>
          <p:cNvSpPr txBox="1">
            <a:spLocks noGrp="1"/>
          </p:cNvSpPr>
          <p:nvPr>
            <p:ph type="body" idx="1"/>
          </p:nvPr>
        </p:nvSpPr>
        <p:spPr>
          <a:xfrm>
            <a:off x="609600" y="1447800"/>
            <a:ext cx="7918500" cy="32082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200"/>
              <a:buFont typeface="Arial"/>
              <a:buNone/>
            </a:pPr>
            <a:r>
              <a:rPr lang="en-US" sz="2200" b="0" i="0" u="none" strike="noStrike" cap="none">
                <a:solidFill>
                  <a:schemeClr val="dk1"/>
                </a:solidFill>
                <a:latin typeface="Arial"/>
                <a:ea typeface="Arial"/>
                <a:cs typeface="Arial"/>
                <a:sym typeface="Arial"/>
              </a:rPr>
              <a:t>After completing this lesson, you should be able to:</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Extract data from an object by using map</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Describe the types of stream operations</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Describe the Optional class</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Describe lazy processing</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Sort a stream</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Save results to a collection by using the </a:t>
            </a:r>
            <a:r>
              <a:rPr lang="en-US" sz="2200" b="0" i="0" u="none" strike="noStrike" cap="none">
                <a:solidFill>
                  <a:schemeClr val="dk1"/>
                </a:solidFill>
                <a:latin typeface="Courier New"/>
                <a:ea typeface="Courier New"/>
                <a:cs typeface="Courier New"/>
                <a:sym typeface="Courier New"/>
              </a:rPr>
              <a:t>collect</a:t>
            </a:r>
            <a:r>
              <a:rPr lang="en-US" sz="2200" b="0" i="0" u="none" strike="noStrike" cap="none">
                <a:solidFill>
                  <a:schemeClr val="dk1"/>
                </a:solidFill>
                <a:latin typeface="Arial"/>
                <a:ea typeface="Arial"/>
                <a:cs typeface="Arial"/>
                <a:sym typeface="Arial"/>
              </a:rPr>
              <a:t> method</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Group and partition data by using the </a:t>
            </a:r>
            <a:r>
              <a:rPr lang="en-US" sz="2200" b="0" i="0" u="none" strike="noStrike" cap="none">
                <a:solidFill>
                  <a:schemeClr val="dk1"/>
                </a:solidFill>
                <a:latin typeface="Courier New"/>
                <a:ea typeface="Courier New"/>
                <a:cs typeface="Courier New"/>
                <a:sym typeface="Courier New"/>
              </a:rPr>
              <a:t>Collectors</a:t>
            </a:r>
            <a:r>
              <a:rPr lang="en-US" sz="2200" b="0" i="0" u="none" strike="noStrike" cap="none">
                <a:solidFill>
                  <a:schemeClr val="dk1"/>
                </a:solidFill>
                <a:latin typeface="Arial"/>
                <a:ea typeface="Arial"/>
                <a:cs typeface="Arial"/>
                <a:sym typeface="Arial"/>
              </a:rPr>
              <a:t> class</a:t>
            </a:r>
            <a:endParaRPr/>
          </a:p>
        </p:txBody>
      </p:sp>
      <p:sp>
        <p:nvSpPr>
          <p:cNvPr id="2515" name="Google Shape;2515;p265"/>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269</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23"/>
          <p:cNvSpPr txBox="1"/>
          <p:nvPr/>
        </p:nvSpPr>
        <p:spPr>
          <a:xfrm>
            <a:off x="609600" y="3548062"/>
            <a:ext cx="7924800" cy="1100137"/>
          </a:xfrm>
          <a:prstGeom prst="rect">
            <a:avLst/>
          </a:prstGeom>
          <a:solidFill>
            <a:srgbClr val="DDDDDD"/>
          </a:solid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136" name="Google Shape;136;p23"/>
          <p:cNvSpPr txBox="1"/>
          <p:nvPr/>
        </p:nvSpPr>
        <p:spPr>
          <a:xfrm>
            <a:off x="609600" y="2185987"/>
            <a:ext cx="7924800" cy="557212"/>
          </a:xfrm>
          <a:prstGeom prst="rect">
            <a:avLst/>
          </a:prstGeom>
          <a:solidFill>
            <a:srgbClr val="DDDDDD"/>
          </a:solid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137" name="Google Shape;137;p23"/>
          <p:cNvSpPr txBox="1">
            <a:spLocks noGrp="1"/>
          </p:cNvSpPr>
          <p:nvPr>
            <p:ph type="title"/>
          </p:nvPr>
        </p:nvSpPr>
        <p:spPr>
          <a:xfrm>
            <a:off x="609600" y="439737"/>
            <a:ext cx="791845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How to Compile and Run: Example</a:t>
            </a:r>
            <a:endParaRPr/>
          </a:p>
        </p:txBody>
      </p:sp>
      <p:sp>
        <p:nvSpPr>
          <p:cNvPr id="138" name="Google Shape;138;p23"/>
          <p:cNvSpPr txBox="1">
            <a:spLocks noGrp="1"/>
          </p:cNvSpPr>
          <p:nvPr>
            <p:ph type="body" idx="1"/>
          </p:nvPr>
        </p:nvSpPr>
        <p:spPr>
          <a:xfrm>
            <a:off x="609600" y="1447800"/>
            <a:ext cx="7918450" cy="4395787"/>
          </a:xfrm>
          <a:prstGeom prst="rect">
            <a:avLst/>
          </a:prstGeom>
          <a:noFill/>
          <a:ln>
            <a:noFill/>
          </a:ln>
        </p:spPr>
        <p:txBody>
          <a:bodyPr spcFirstLastPara="1" wrap="square" lIns="12700" tIns="12700" rIns="12700" bIns="12700" anchor="t" anchorCtr="0">
            <a:noAutofit/>
          </a:bodyPr>
          <a:lstStyle/>
          <a:p>
            <a:pPr marL="574675" marR="0" lvl="1" indent="-460375" algn="l" rtl="0">
              <a:lnSpc>
                <a:spcPct val="100000"/>
              </a:lnSpc>
              <a:spcBef>
                <a:spcPts val="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Assume that the class shown in the notes is in the directory </a:t>
            </a:r>
            <a:r>
              <a:rPr lang="en-US" sz="2200" b="0" i="0" u="none" strike="noStrike" cap="none">
                <a:solidFill>
                  <a:schemeClr val="dk1"/>
                </a:solidFill>
                <a:latin typeface="Courier New"/>
                <a:ea typeface="Courier New"/>
                <a:cs typeface="Courier New"/>
                <a:sym typeface="Courier New"/>
              </a:rPr>
              <a:t>test</a:t>
            </a:r>
            <a:r>
              <a:rPr lang="en-US" sz="2200" b="0" i="0" u="none" strike="noStrike" cap="none">
                <a:solidFill>
                  <a:schemeClr val="dk1"/>
                </a:solidFill>
                <a:latin typeface="Arial"/>
                <a:ea typeface="Arial"/>
                <a:cs typeface="Arial"/>
                <a:sym typeface="Arial"/>
              </a:rPr>
              <a:t> in the path </a:t>
            </a:r>
            <a:r>
              <a:rPr lang="en-US" sz="2200" b="0" i="0" u="none" strike="noStrike" cap="none">
                <a:solidFill>
                  <a:schemeClr val="dk1"/>
                </a:solidFill>
                <a:latin typeface="Courier New"/>
                <a:ea typeface="Courier New"/>
                <a:cs typeface="Courier New"/>
                <a:sym typeface="Courier New"/>
              </a:rPr>
              <a:t>/home/oracle</a:t>
            </a:r>
            <a:r>
              <a:rPr lang="en-US" sz="2200" b="0" i="0" u="none" strike="noStrike" cap="none">
                <a:solidFill>
                  <a:schemeClr val="dk1"/>
                </a:solidFill>
                <a:latin typeface="Arial"/>
                <a:ea typeface="Arial"/>
                <a:cs typeface="Arial"/>
                <a:sym typeface="Arial"/>
              </a:rPr>
              <a:t>:</a:t>
            </a:r>
            <a:endParaRPr sz="2200" b="0" i="0" u="none" strike="noStrike" cap="none">
              <a:solidFill>
                <a:schemeClr val="dk1"/>
              </a:solidFill>
              <a:latin typeface="Courier New"/>
              <a:ea typeface="Courier New"/>
              <a:cs typeface="Courier New"/>
              <a:sym typeface="Courier New"/>
            </a:endParaRPr>
          </a:p>
          <a:p>
            <a:pPr marL="574675" marR="0" lvl="1" indent="-409575" algn="l" rtl="0">
              <a:lnSpc>
                <a:spcPct val="100000"/>
              </a:lnSpc>
              <a:spcBef>
                <a:spcPts val="160"/>
              </a:spcBef>
              <a:spcAft>
                <a:spcPts val="0"/>
              </a:spcAft>
              <a:buClr>
                <a:srgbClr val="FF0000"/>
              </a:buClr>
              <a:buSzPts val="800"/>
              <a:buFont typeface="Arial"/>
              <a:buNone/>
            </a:pPr>
            <a:endParaRPr sz="800" b="0" i="0" u="none" strike="noStrike" cap="none">
              <a:solidFill>
                <a:schemeClr val="dk1"/>
              </a:solidFill>
              <a:latin typeface="Courier New"/>
              <a:ea typeface="Courier New"/>
              <a:cs typeface="Courier New"/>
              <a:sym typeface="Courier New"/>
            </a:endParaRPr>
          </a:p>
          <a:p>
            <a:pPr marL="574675" marR="0" lvl="1" indent="-460375" algn="l" rtl="0">
              <a:lnSpc>
                <a:spcPct val="100000"/>
              </a:lnSpc>
              <a:spcBef>
                <a:spcPts val="360"/>
              </a:spcBef>
              <a:spcAft>
                <a:spcPts val="0"/>
              </a:spcAft>
              <a:buClr>
                <a:srgbClr val="FF0000"/>
              </a:buClr>
              <a:buSzPts val="1800"/>
              <a:buFont typeface="Arial"/>
              <a:buNone/>
            </a:pPr>
            <a:r>
              <a:rPr lang="en-US" sz="1800" b="0" i="0" u="none" strike="noStrike" cap="none">
                <a:solidFill>
                  <a:schemeClr val="dk1"/>
                </a:solidFill>
                <a:latin typeface="Courier New"/>
                <a:ea typeface="Courier New"/>
                <a:cs typeface="Courier New"/>
                <a:sym typeface="Courier New"/>
              </a:rPr>
              <a:t>$ javac HelloWorld.java</a:t>
            </a:r>
            <a:endParaRPr/>
          </a:p>
          <a:p>
            <a:pPr marL="574675" marR="0" lvl="1" indent="-460375" algn="l" rtl="0">
              <a:lnSpc>
                <a:spcPct val="100000"/>
              </a:lnSpc>
              <a:spcBef>
                <a:spcPts val="160"/>
              </a:spcBef>
              <a:spcAft>
                <a:spcPts val="0"/>
              </a:spcAft>
              <a:buClr>
                <a:srgbClr val="FF0000"/>
              </a:buClr>
              <a:buSzPts val="800"/>
              <a:buFont typeface="Arial"/>
              <a:buNone/>
            </a:pPr>
            <a:endParaRPr sz="800" b="0" i="0" u="none" strike="noStrike" cap="none">
              <a:solidFill>
                <a:schemeClr val="dk1"/>
              </a:solidFill>
              <a:latin typeface="Courier New"/>
              <a:ea typeface="Courier New"/>
              <a:cs typeface="Courier New"/>
              <a:sym typeface="Courier New"/>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To run the application, you use the interpreter and the class name:</a:t>
            </a:r>
            <a:endParaRPr/>
          </a:p>
          <a:p>
            <a:pPr marL="574675" marR="0" lvl="1" indent="-447675" algn="l" rtl="0">
              <a:lnSpc>
                <a:spcPct val="100000"/>
              </a:lnSpc>
              <a:spcBef>
                <a:spcPts val="40"/>
              </a:spcBef>
              <a:spcAft>
                <a:spcPts val="0"/>
              </a:spcAft>
              <a:buClr>
                <a:srgbClr val="FF0000"/>
              </a:buClr>
              <a:buSzPts val="200"/>
              <a:buFont typeface="Arial"/>
              <a:buNone/>
            </a:pPr>
            <a:endParaRPr sz="200" b="0" i="0" u="none" strike="noStrike" cap="none">
              <a:solidFill>
                <a:schemeClr val="dk1"/>
              </a:solidFill>
              <a:latin typeface="Arial"/>
              <a:ea typeface="Arial"/>
              <a:cs typeface="Arial"/>
              <a:sym typeface="Arial"/>
            </a:endParaRPr>
          </a:p>
          <a:p>
            <a:pPr marL="7936" marR="0" lvl="0" indent="7938" algn="l" rtl="0">
              <a:lnSpc>
                <a:spcPct val="100000"/>
              </a:lnSpc>
              <a:spcBef>
                <a:spcPts val="220"/>
              </a:spcBef>
              <a:spcAft>
                <a:spcPts val="0"/>
              </a:spcAft>
              <a:buClr>
                <a:srgbClr val="000000"/>
              </a:buClr>
              <a:buSzPts val="1100"/>
              <a:buFont typeface="Arial"/>
              <a:buNone/>
            </a:pPr>
            <a:endParaRPr sz="1100" b="0" i="0" u="none">
              <a:solidFill>
                <a:schemeClr val="dk1"/>
              </a:solidFill>
              <a:latin typeface="Courier New"/>
              <a:ea typeface="Courier New"/>
              <a:cs typeface="Courier New"/>
              <a:sym typeface="Courier New"/>
            </a:endParaRPr>
          </a:p>
          <a:p>
            <a:pPr marL="7936" marR="0" lvl="0" indent="7938"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 $ java HelloWorld</a:t>
            </a:r>
            <a:endParaRPr/>
          </a:p>
          <a:p>
            <a:pPr marL="7936" marR="0" lvl="0" indent="7938"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 Hello World</a:t>
            </a:r>
            <a:endParaRPr/>
          </a:p>
          <a:p>
            <a:pPr marL="7936" marR="0" lvl="0" indent="7938" algn="l" rtl="0">
              <a:lnSpc>
                <a:spcPct val="100000"/>
              </a:lnSpc>
              <a:spcBef>
                <a:spcPts val="360"/>
              </a:spcBef>
              <a:spcAft>
                <a:spcPts val="0"/>
              </a:spcAft>
              <a:buClr>
                <a:srgbClr val="000000"/>
              </a:buClr>
              <a:buSzPts val="1800"/>
              <a:buFont typeface="Arial"/>
              <a:buNone/>
            </a:pPr>
            <a:endParaRPr sz="1800" b="0" i="0" u="none">
              <a:solidFill>
                <a:schemeClr val="dk1"/>
              </a:solidFill>
              <a:latin typeface="Courier New"/>
              <a:ea typeface="Courier New"/>
              <a:cs typeface="Courier New"/>
              <a:sym typeface="Courier New"/>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The advantage of an IDE like NetBeans is that management of the class path, compilation, and running the Java application are handled through the tool.</a:t>
            </a:r>
            <a:endParaRPr/>
          </a:p>
        </p:txBody>
      </p:sp>
      <p:sp>
        <p:nvSpPr>
          <p:cNvPr id="139" name="Google Shape;139;p23"/>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27</a:t>
            </a:fld>
            <a:endParaRPr/>
          </a:p>
        </p:txBody>
      </p:sp>
    </p:spTree>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Shape 2520"/>
        <p:cNvGrpSpPr/>
        <p:nvPr/>
      </p:nvGrpSpPr>
      <p:grpSpPr>
        <a:xfrm>
          <a:off x="0" y="0"/>
          <a:ext cx="0" cy="0"/>
          <a:chOff x="0" y="0"/>
          <a:chExt cx="0" cy="0"/>
        </a:xfrm>
      </p:grpSpPr>
      <p:sp>
        <p:nvSpPr>
          <p:cNvPr id="2521" name="Google Shape;2521;p266"/>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Streams API</a:t>
            </a:r>
            <a:endParaRPr/>
          </a:p>
        </p:txBody>
      </p:sp>
      <p:sp>
        <p:nvSpPr>
          <p:cNvPr id="2522" name="Google Shape;2522;p266"/>
          <p:cNvSpPr txBox="1">
            <a:spLocks noGrp="1"/>
          </p:cNvSpPr>
          <p:nvPr>
            <p:ph type="body" idx="1"/>
          </p:nvPr>
        </p:nvSpPr>
        <p:spPr>
          <a:xfrm>
            <a:off x="609600" y="1447800"/>
            <a:ext cx="7918500" cy="4107000"/>
          </a:xfrm>
          <a:prstGeom prst="rect">
            <a:avLst/>
          </a:prstGeom>
          <a:noFill/>
          <a:ln>
            <a:noFill/>
          </a:ln>
        </p:spPr>
        <p:txBody>
          <a:bodyPr spcFirstLastPara="1" wrap="square" lIns="12700" tIns="12700" rIns="12700" bIns="12700" anchor="t" anchorCtr="0">
            <a:noAutofit/>
          </a:bodyPr>
          <a:lstStyle/>
          <a:p>
            <a:pPr marL="574675" marR="0" lvl="1" indent="-460375" algn="l" rtl="0">
              <a:lnSpc>
                <a:spcPct val="100000"/>
              </a:lnSpc>
              <a:spcBef>
                <a:spcPts val="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Streams</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Courier New"/>
                <a:ea typeface="Courier New"/>
                <a:cs typeface="Courier New"/>
                <a:sym typeface="Courier New"/>
              </a:rPr>
              <a:t>java.util.stream</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A sequence of elements on which various methods can be chained</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The Stream class converts collection to a pipeline.</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Immutable data</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Can only be used once</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Method chaining</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Java API doc </a:t>
            </a:r>
            <a:r>
              <a:rPr lang="en-US" sz="2200" b="0" i="1" u="none" strike="noStrike" cap="none">
                <a:solidFill>
                  <a:schemeClr val="dk1"/>
                </a:solidFill>
                <a:latin typeface="Arial"/>
                <a:ea typeface="Arial"/>
                <a:cs typeface="Arial"/>
                <a:sym typeface="Arial"/>
              </a:rPr>
              <a:t>is your friend</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Classes</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Courier New"/>
                <a:ea typeface="Courier New"/>
                <a:cs typeface="Courier New"/>
                <a:sym typeface="Courier New"/>
              </a:rPr>
              <a:t>DoubleStream</a:t>
            </a:r>
            <a:r>
              <a:rPr lang="en-US" sz="2000" b="0" i="0" u="none" strike="noStrike" cap="none">
                <a:solidFill>
                  <a:schemeClr val="dk1"/>
                </a:solidFill>
                <a:latin typeface="Arial"/>
                <a:ea typeface="Arial"/>
                <a:cs typeface="Arial"/>
                <a:sym typeface="Arial"/>
              </a:rPr>
              <a:t>, </a:t>
            </a:r>
            <a:r>
              <a:rPr lang="en-US" sz="2000" b="0" i="0" u="none" strike="noStrike" cap="none">
                <a:solidFill>
                  <a:schemeClr val="dk1"/>
                </a:solidFill>
                <a:latin typeface="Courier New"/>
                <a:ea typeface="Courier New"/>
                <a:cs typeface="Courier New"/>
                <a:sym typeface="Courier New"/>
              </a:rPr>
              <a:t>IntStream</a:t>
            </a:r>
            <a:r>
              <a:rPr lang="en-US" sz="2000" b="0" i="0" u="none" strike="noStrike" cap="none">
                <a:solidFill>
                  <a:schemeClr val="dk1"/>
                </a:solidFill>
                <a:latin typeface="Arial"/>
                <a:ea typeface="Arial"/>
                <a:cs typeface="Arial"/>
                <a:sym typeface="Arial"/>
              </a:rPr>
              <a:t>, </a:t>
            </a:r>
            <a:r>
              <a:rPr lang="en-US" sz="2000" b="0" i="0" u="none" strike="noStrike" cap="none">
                <a:solidFill>
                  <a:schemeClr val="dk1"/>
                </a:solidFill>
                <a:latin typeface="Courier New"/>
                <a:ea typeface="Courier New"/>
                <a:cs typeface="Courier New"/>
                <a:sym typeface="Courier New"/>
              </a:rPr>
              <a:t>LongStream</a:t>
            </a:r>
            <a:endParaRPr/>
          </a:p>
        </p:txBody>
      </p:sp>
      <p:pic>
        <p:nvPicPr>
          <p:cNvPr id="2523" name="Google Shape;2523;p266" descr="Duke - rafting.png"/>
          <p:cNvPicPr preferRelativeResize="0"/>
          <p:nvPr/>
        </p:nvPicPr>
        <p:blipFill rotWithShape="1">
          <a:blip r:embed="rId3">
            <a:alphaModFix/>
          </a:blip>
          <a:srcRect/>
          <a:stretch/>
        </p:blipFill>
        <p:spPr>
          <a:xfrm>
            <a:off x="5334000" y="3276600"/>
            <a:ext cx="3267076" cy="1904999"/>
          </a:xfrm>
          <a:prstGeom prst="rect">
            <a:avLst/>
          </a:prstGeom>
          <a:noFill/>
          <a:ln>
            <a:noFill/>
          </a:ln>
        </p:spPr>
      </p:pic>
      <p:sp>
        <p:nvSpPr>
          <p:cNvPr id="2524" name="Google Shape;2524;p266"/>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270</a:t>
            </a:fld>
            <a:endParaRPr/>
          </a:p>
        </p:txBody>
      </p:sp>
    </p:spTree>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Shape 2529"/>
        <p:cNvGrpSpPr/>
        <p:nvPr/>
      </p:nvGrpSpPr>
      <p:grpSpPr>
        <a:xfrm>
          <a:off x="0" y="0"/>
          <a:ext cx="0" cy="0"/>
          <a:chOff x="0" y="0"/>
          <a:chExt cx="0" cy="0"/>
        </a:xfrm>
      </p:grpSpPr>
      <p:sp>
        <p:nvSpPr>
          <p:cNvPr id="2530" name="Google Shape;2530;p267"/>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Types of Operations</a:t>
            </a:r>
            <a:endParaRPr/>
          </a:p>
        </p:txBody>
      </p:sp>
      <p:sp>
        <p:nvSpPr>
          <p:cNvPr id="2531" name="Google Shape;2531;p267"/>
          <p:cNvSpPr txBox="1">
            <a:spLocks noGrp="1"/>
          </p:cNvSpPr>
          <p:nvPr>
            <p:ph type="body" idx="1"/>
          </p:nvPr>
        </p:nvSpPr>
        <p:spPr>
          <a:xfrm>
            <a:off x="609600" y="1447800"/>
            <a:ext cx="7918500" cy="2968500"/>
          </a:xfrm>
          <a:prstGeom prst="rect">
            <a:avLst/>
          </a:prstGeom>
          <a:noFill/>
          <a:ln>
            <a:noFill/>
          </a:ln>
        </p:spPr>
        <p:txBody>
          <a:bodyPr spcFirstLastPara="1" wrap="square" lIns="12700" tIns="12700" rIns="12700" bIns="12700" anchor="t" anchorCtr="0">
            <a:noAutofit/>
          </a:bodyPr>
          <a:lstStyle/>
          <a:p>
            <a:pPr marL="574675" marR="0" lvl="1" indent="-460375" algn="l" rtl="0">
              <a:lnSpc>
                <a:spcPct val="100000"/>
              </a:lnSpc>
              <a:spcBef>
                <a:spcPts val="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Intermediate </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Courier New"/>
                <a:ea typeface="Courier New"/>
                <a:cs typeface="Courier New"/>
                <a:sym typeface="Courier New"/>
              </a:rPr>
              <a:t>filter()</a:t>
            </a:r>
            <a:r>
              <a:rPr lang="en-US" sz="2000" b="0" i="0" u="none" strike="noStrike" cap="none">
                <a:solidFill>
                  <a:schemeClr val="dk1"/>
                </a:solidFill>
                <a:latin typeface="Arial"/>
                <a:ea typeface="Arial"/>
                <a:cs typeface="Arial"/>
                <a:sym typeface="Arial"/>
              </a:rPr>
              <a:t>   </a:t>
            </a:r>
            <a:r>
              <a:rPr lang="en-US" sz="2000" b="0" i="0" u="none" strike="noStrike" cap="none">
                <a:solidFill>
                  <a:schemeClr val="dk1"/>
                </a:solidFill>
                <a:latin typeface="Courier New"/>
                <a:ea typeface="Courier New"/>
                <a:cs typeface="Courier New"/>
                <a:sym typeface="Courier New"/>
              </a:rPr>
              <a:t>map() </a:t>
            </a:r>
            <a:r>
              <a:rPr lang="en-US" sz="2000" b="0" i="0" u="none" strike="noStrike" cap="none">
                <a:solidFill>
                  <a:schemeClr val="dk1"/>
                </a:solidFill>
                <a:latin typeface="Arial"/>
                <a:ea typeface="Arial"/>
                <a:cs typeface="Arial"/>
                <a:sym typeface="Arial"/>
              </a:rPr>
              <a:t> </a:t>
            </a:r>
            <a:r>
              <a:rPr lang="en-US" sz="2000" b="0" i="0" u="none" strike="noStrike" cap="none">
                <a:solidFill>
                  <a:schemeClr val="dk1"/>
                </a:solidFill>
                <a:latin typeface="Courier New"/>
                <a:ea typeface="Courier New"/>
                <a:cs typeface="Courier New"/>
                <a:sym typeface="Courier New"/>
              </a:rPr>
              <a:t>peek()</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Terminal</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Courier New"/>
                <a:ea typeface="Courier New"/>
                <a:cs typeface="Courier New"/>
                <a:sym typeface="Courier New"/>
              </a:rPr>
              <a:t>forEach()</a:t>
            </a:r>
            <a:r>
              <a:rPr lang="en-US" sz="2000" b="0" i="0" u="none" strike="noStrike" cap="none">
                <a:solidFill>
                  <a:schemeClr val="dk1"/>
                </a:solidFill>
                <a:latin typeface="Arial"/>
                <a:ea typeface="Arial"/>
                <a:cs typeface="Arial"/>
                <a:sym typeface="Arial"/>
              </a:rPr>
              <a:t>  </a:t>
            </a:r>
            <a:r>
              <a:rPr lang="en-US" sz="2000" b="0" i="0" u="none" strike="noStrike" cap="none">
                <a:solidFill>
                  <a:schemeClr val="dk1"/>
                </a:solidFill>
                <a:latin typeface="Courier New"/>
                <a:ea typeface="Courier New"/>
                <a:cs typeface="Courier New"/>
                <a:sym typeface="Courier New"/>
              </a:rPr>
              <a:t>count()</a:t>
            </a:r>
            <a:r>
              <a:rPr lang="en-US" sz="2000" b="0" i="0" u="none" strike="noStrike" cap="none">
                <a:solidFill>
                  <a:schemeClr val="dk1"/>
                </a:solidFill>
                <a:latin typeface="Arial"/>
                <a:ea typeface="Arial"/>
                <a:cs typeface="Arial"/>
                <a:sym typeface="Arial"/>
              </a:rPr>
              <a:t>  </a:t>
            </a:r>
            <a:r>
              <a:rPr lang="en-US" sz="2000" b="0" i="0" u="none" strike="noStrike" cap="none">
                <a:solidFill>
                  <a:schemeClr val="dk1"/>
                </a:solidFill>
                <a:latin typeface="Courier New"/>
                <a:ea typeface="Courier New"/>
                <a:cs typeface="Courier New"/>
                <a:sym typeface="Courier New"/>
              </a:rPr>
              <a:t>sum() average()  </a:t>
            </a:r>
            <a:r>
              <a:rPr lang="en-US" sz="2000" b="0" i="0" u="none" strike="noStrike" cap="none">
                <a:solidFill>
                  <a:schemeClr val="dk1"/>
                </a:solidFill>
                <a:latin typeface="Arial"/>
                <a:ea typeface="Arial"/>
                <a:cs typeface="Arial"/>
                <a:sym typeface="Arial"/>
              </a:rPr>
              <a:t> </a:t>
            </a:r>
            <a:r>
              <a:rPr lang="en-US" sz="2000" b="0" i="0" u="none" strike="noStrike" cap="none">
                <a:solidFill>
                  <a:schemeClr val="dk1"/>
                </a:solidFill>
                <a:latin typeface="Courier New"/>
                <a:ea typeface="Courier New"/>
                <a:cs typeface="Courier New"/>
                <a:sym typeface="Courier New"/>
              </a:rPr>
              <a:t>min()  </a:t>
            </a:r>
            <a:r>
              <a:rPr lang="en-US" sz="2000" b="0" i="0" u="none" strike="noStrike" cap="none">
                <a:solidFill>
                  <a:schemeClr val="dk1"/>
                </a:solidFill>
                <a:latin typeface="Arial"/>
                <a:ea typeface="Arial"/>
                <a:cs typeface="Arial"/>
                <a:sym typeface="Arial"/>
              </a:rPr>
              <a:t> </a:t>
            </a:r>
            <a:r>
              <a:rPr lang="en-US" sz="2000" b="0" i="0" u="none" strike="noStrike" cap="none">
                <a:solidFill>
                  <a:schemeClr val="dk1"/>
                </a:solidFill>
                <a:latin typeface="Courier New"/>
                <a:ea typeface="Courier New"/>
                <a:cs typeface="Courier New"/>
                <a:sym typeface="Courier New"/>
              </a:rPr>
              <a:t>max()</a:t>
            </a:r>
            <a:r>
              <a:rPr lang="en-US" sz="2000" b="0" i="0" u="none" strike="noStrike" cap="none">
                <a:solidFill>
                  <a:schemeClr val="dk1"/>
                </a:solidFill>
                <a:latin typeface="Arial"/>
                <a:ea typeface="Arial"/>
                <a:cs typeface="Arial"/>
                <a:sym typeface="Arial"/>
              </a:rPr>
              <a:t>  </a:t>
            </a:r>
            <a:r>
              <a:rPr lang="en-US" sz="2000" b="0" i="0" u="none" strike="noStrike" cap="none">
                <a:solidFill>
                  <a:schemeClr val="dk1"/>
                </a:solidFill>
                <a:latin typeface="Courier New"/>
                <a:ea typeface="Courier New"/>
                <a:cs typeface="Courier New"/>
                <a:sym typeface="Courier New"/>
              </a:rPr>
              <a:t>collect()</a:t>
            </a:r>
            <a:endParaRPr sz="2000" b="0" i="0" u="none" strike="noStrike" cap="none">
              <a:solidFill>
                <a:schemeClr val="dk1"/>
              </a:solidFill>
              <a:latin typeface="Arial"/>
              <a:ea typeface="Arial"/>
              <a:cs typeface="Arial"/>
              <a:sym typeface="Arial"/>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Terminal short-circuit</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Courier New"/>
                <a:ea typeface="Courier New"/>
                <a:cs typeface="Courier New"/>
                <a:sym typeface="Courier New"/>
              </a:rPr>
              <a:t>findFirst()  findAny()  anyMatch()  allMatch()  noneMatch()</a:t>
            </a:r>
            <a:endParaRPr/>
          </a:p>
        </p:txBody>
      </p:sp>
      <p:sp>
        <p:nvSpPr>
          <p:cNvPr id="2532" name="Google Shape;2532;p267"/>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271</a:t>
            </a:fld>
            <a:endParaRPr/>
          </a:p>
        </p:txBody>
      </p:sp>
    </p:spTree>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Shape 2537"/>
        <p:cNvGrpSpPr/>
        <p:nvPr/>
      </p:nvGrpSpPr>
      <p:grpSpPr>
        <a:xfrm>
          <a:off x="0" y="0"/>
          <a:ext cx="0" cy="0"/>
          <a:chOff x="0" y="0"/>
          <a:chExt cx="0" cy="0"/>
        </a:xfrm>
      </p:grpSpPr>
      <p:sp>
        <p:nvSpPr>
          <p:cNvPr id="2538" name="Google Shape;2538;p268"/>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Extracting Data with Map</a:t>
            </a:r>
            <a:endParaRPr/>
          </a:p>
        </p:txBody>
      </p:sp>
      <p:sp>
        <p:nvSpPr>
          <p:cNvPr id="2539" name="Google Shape;2539;p268"/>
          <p:cNvSpPr txBox="1">
            <a:spLocks noGrp="1"/>
          </p:cNvSpPr>
          <p:nvPr>
            <p:ph type="body" idx="1"/>
          </p:nvPr>
        </p:nvSpPr>
        <p:spPr>
          <a:xfrm>
            <a:off x="609600" y="1447800"/>
            <a:ext cx="7918500" cy="19161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200"/>
              <a:buFont typeface="Arial"/>
              <a:buNone/>
            </a:pPr>
            <a:r>
              <a:rPr lang="en-US" sz="2200" b="1" i="0" u="none" strike="noStrike" cap="none">
                <a:solidFill>
                  <a:schemeClr val="dk1"/>
                </a:solidFill>
                <a:latin typeface="Courier New"/>
                <a:ea typeface="Courier New"/>
                <a:cs typeface="Courier New"/>
                <a:sym typeface="Courier New"/>
              </a:rPr>
              <a:t>map(Function&lt;? super T,? extends R&gt; mapper)</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A map takes one </a:t>
            </a:r>
            <a:r>
              <a:rPr lang="en-US" sz="2200" b="0" i="0" u="none" strike="noStrike" cap="none">
                <a:solidFill>
                  <a:schemeClr val="dk1"/>
                </a:solidFill>
                <a:latin typeface="Courier New"/>
                <a:ea typeface="Courier New"/>
                <a:cs typeface="Courier New"/>
                <a:sym typeface="Courier New"/>
              </a:rPr>
              <a:t>Function</a:t>
            </a:r>
            <a:r>
              <a:rPr lang="en-US" sz="2200" b="0" i="0" u="none" strike="noStrike" cap="none">
                <a:solidFill>
                  <a:schemeClr val="dk1"/>
                </a:solidFill>
                <a:latin typeface="Arial"/>
                <a:ea typeface="Arial"/>
                <a:cs typeface="Arial"/>
                <a:sym typeface="Arial"/>
              </a:rPr>
              <a:t> as an argument.</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A </a:t>
            </a:r>
            <a:r>
              <a:rPr lang="en-US" sz="2000" b="0" i="0" u="none" strike="noStrike" cap="none">
                <a:solidFill>
                  <a:schemeClr val="dk1"/>
                </a:solidFill>
                <a:latin typeface="Courier New"/>
                <a:ea typeface="Courier New"/>
                <a:cs typeface="Courier New"/>
                <a:sym typeface="Courier New"/>
              </a:rPr>
              <a:t>Function</a:t>
            </a:r>
            <a:r>
              <a:rPr lang="en-US" sz="2000" b="0" i="0" u="none" strike="noStrike" cap="none">
                <a:solidFill>
                  <a:schemeClr val="dk1"/>
                </a:solidFill>
                <a:latin typeface="Arial"/>
                <a:ea typeface="Arial"/>
                <a:cs typeface="Arial"/>
                <a:sym typeface="Arial"/>
              </a:rPr>
              <a:t> takes one generic and returns something else.</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Primitive versions of </a:t>
            </a:r>
            <a:r>
              <a:rPr lang="en-US" sz="2200" b="0" i="0" u="none" strike="noStrike" cap="none">
                <a:solidFill>
                  <a:schemeClr val="dk1"/>
                </a:solidFill>
                <a:latin typeface="Courier New"/>
                <a:ea typeface="Courier New"/>
                <a:cs typeface="Courier New"/>
                <a:sym typeface="Courier New"/>
              </a:rPr>
              <a:t>map</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Courier New"/>
                <a:ea typeface="Courier New"/>
                <a:cs typeface="Courier New"/>
                <a:sym typeface="Courier New"/>
              </a:rPr>
              <a:t>mapToInt()  mapToLong()  mapToDouble()</a:t>
            </a:r>
            <a:endParaRPr/>
          </a:p>
        </p:txBody>
      </p:sp>
      <p:sp>
        <p:nvSpPr>
          <p:cNvPr id="2540" name="Google Shape;2540;p268"/>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272</a:t>
            </a:fld>
            <a:endParaRPr/>
          </a:p>
        </p:txBody>
      </p:sp>
    </p:spTree>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Shape 2545"/>
        <p:cNvGrpSpPr/>
        <p:nvPr/>
      </p:nvGrpSpPr>
      <p:grpSpPr>
        <a:xfrm>
          <a:off x="0" y="0"/>
          <a:ext cx="0" cy="0"/>
          <a:chOff x="0" y="0"/>
          <a:chExt cx="0" cy="0"/>
        </a:xfrm>
      </p:grpSpPr>
      <p:sp>
        <p:nvSpPr>
          <p:cNvPr id="2546" name="Google Shape;2546;p269"/>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Taking a Peek</a:t>
            </a:r>
            <a:endParaRPr/>
          </a:p>
        </p:txBody>
      </p:sp>
      <p:sp>
        <p:nvSpPr>
          <p:cNvPr id="2547" name="Google Shape;2547;p269"/>
          <p:cNvSpPr txBox="1">
            <a:spLocks noGrp="1"/>
          </p:cNvSpPr>
          <p:nvPr>
            <p:ph type="body" idx="1"/>
          </p:nvPr>
        </p:nvSpPr>
        <p:spPr>
          <a:xfrm>
            <a:off x="609600" y="1447800"/>
            <a:ext cx="7918500" cy="15162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200"/>
              <a:buFont typeface="Arial"/>
              <a:buNone/>
            </a:pPr>
            <a:r>
              <a:rPr lang="en-US" sz="2200" b="1" i="0" u="none" strike="noStrike" cap="none">
                <a:solidFill>
                  <a:schemeClr val="dk1"/>
                </a:solidFill>
                <a:latin typeface="Courier New"/>
                <a:ea typeface="Courier New"/>
                <a:cs typeface="Courier New"/>
                <a:sym typeface="Courier New"/>
              </a:rPr>
              <a:t>peek(Consumer&lt;? super T&gt; action)</a:t>
            </a:r>
            <a:endParaRPr sz="2200" b="0" i="0" u="none" strike="noStrike" cap="none">
              <a:solidFill>
                <a:schemeClr val="dk1"/>
              </a:solidFill>
              <a:latin typeface="Arial"/>
              <a:ea typeface="Arial"/>
              <a:cs typeface="Arial"/>
              <a:sym typeface="Arial"/>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The peek method performs the operation specified by the lambda expression and returns the elements to the stream.</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Great for printing intermediate results</a:t>
            </a:r>
            <a:endParaRPr/>
          </a:p>
        </p:txBody>
      </p:sp>
      <p:sp>
        <p:nvSpPr>
          <p:cNvPr id="2548" name="Google Shape;2548;p269"/>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273</a:t>
            </a:fld>
            <a:endParaRPr/>
          </a:p>
        </p:txBody>
      </p:sp>
    </p:spTree>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Shape 2553"/>
        <p:cNvGrpSpPr/>
        <p:nvPr/>
      </p:nvGrpSpPr>
      <p:grpSpPr>
        <a:xfrm>
          <a:off x="0" y="0"/>
          <a:ext cx="0" cy="0"/>
          <a:chOff x="0" y="0"/>
          <a:chExt cx="0" cy="0"/>
        </a:xfrm>
      </p:grpSpPr>
      <p:sp>
        <p:nvSpPr>
          <p:cNvPr id="2554" name="Google Shape;2554;p270"/>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Search Methods: Overview</a:t>
            </a:r>
            <a:endParaRPr/>
          </a:p>
        </p:txBody>
      </p:sp>
      <p:sp>
        <p:nvSpPr>
          <p:cNvPr id="2555" name="Google Shape;2555;p270"/>
          <p:cNvSpPr txBox="1">
            <a:spLocks noGrp="1"/>
          </p:cNvSpPr>
          <p:nvPr>
            <p:ph type="body" idx="1"/>
          </p:nvPr>
        </p:nvSpPr>
        <p:spPr>
          <a:xfrm>
            <a:off x="609600" y="1447800"/>
            <a:ext cx="7918500" cy="2690700"/>
          </a:xfrm>
          <a:prstGeom prst="rect">
            <a:avLst/>
          </a:prstGeom>
          <a:noFill/>
          <a:ln>
            <a:noFill/>
          </a:ln>
        </p:spPr>
        <p:txBody>
          <a:bodyPr spcFirstLastPara="1" wrap="square" lIns="12700" tIns="12700" rIns="12700" bIns="12700" anchor="t" anchorCtr="0">
            <a:noAutofit/>
          </a:bodyPr>
          <a:lstStyle/>
          <a:p>
            <a:pPr marL="574675" marR="0" lvl="1" indent="-460375" algn="l" rtl="0">
              <a:lnSpc>
                <a:spcPct val="100000"/>
              </a:lnSpc>
              <a:spcBef>
                <a:spcPts val="0"/>
              </a:spcBef>
              <a:spcAft>
                <a:spcPts val="0"/>
              </a:spcAft>
              <a:buClr>
                <a:srgbClr val="FF0000"/>
              </a:buClr>
              <a:buSzPts val="2200"/>
              <a:buFont typeface="Arial"/>
              <a:buChar char="•"/>
            </a:pPr>
            <a:r>
              <a:rPr lang="en-US" sz="2200" b="0" i="0" u="none" strike="noStrike" cap="none">
                <a:solidFill>
                  <a:schemeClr val="dk1"/>
                </a:solidFill>
                <a:latin typeface="Courier New"/>
                <a:ea typeface="Courier New"/>
                <a:cs typeface="Courier New"/>
                <a:sym typeface="Courier New"/>
              </a:rPr>
              <a:t>findFirst()</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Returns the first element that meets the specified criteria</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Courier New"/>
                <a:ea typeface="Courier New"/>
                <a:cs typeface="Courier New"/>
                <a:sym typeface="Courier New"/>
              </a:rPr>
              <a:t>allMatch()</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Returns </a:t>
            </a:r>
            <a:r>
              <a:rPr lang="en-US" sz="2000" b="0" i="0" u="none" strike="noStrike" cap="none">
                <a:solidFill>
                  <a:schemeClr val="dk1"/>
                </a:solidFill>
                <a:latin typeface="Courier New"/>
                <a:ea typeface="Courier New"/>
                <a:cs typeface="Courier New"/>
                <a:sym typeface="Courier New"/>
              </a:rPr>
              <a:t>true</a:t>
            </a:r>
            <a:r>
              <a:rPr lang="en-US" sz="2000" b="0" i="0" u="none" strike="noStrike" cap="none">
                <a:solidFill>
                  <a:schemeClr val="dk1"/>
                </a:solidFill>
                <a:latin typeface="Arial"/>
                <a:ea typeface="Arial"/>
                <a:cs typeface="Arial"/>
                <a:sym typeface="Arial"/>
              </a:rPr>
              <a:t> if all the elements meet the criteria</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Courier New"/>
                <a:ea typeface="Courier New"/>
                <a:cs typeface="Courier New"/>
                <a:sym typeface="Courier New"/>
              </a:rPr>
              <a:t>noneMatch()</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Returns </a:t>
            </a:r>
            <a:r>
              <a:rPr lang="en-US" sz="2000" b="0" i="0" u="none" strike="noStrike" cap="none">
                <a:solidFill>
                  <a:schemeClr val="dk1"/>
                </a:solidFill>
                <a:latin typeface="Courier New"/>
                <a:ea typeface="Courier New"/>
                <a:cs typeface="Courier New"/>
                <a:sym typeface="Courier New"/>
              </a:rPr>
              <a:t>true</a:t>
            </a:r>
            <a:r>
              <a:rPr lang="en-US" sz="2000" b="0" i="0" u="none" strike="noStrike" cap="none">
                <a:solidFill>
                  <a:schemeClr val="dk1"/>
                </a:solidFill>
                <a:latin typeface="Arial"/>
                <a:ea typeface="Arial"/>
                <a:cs typeface="Arial"/>
                <a:sym typeface="Arial"/>
              </a:rPr>
              <a:t> if none of the elements meet the criteria</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All of the above are short-circuit terminal operations.</a:t>
            </a:r>
            <a:endParaRPr/>
          </a:p>
        </p:txBody>
      </p:sp>
      <p:sp>
        <p:nvSpPr>
          <p:cNvPr id="2556" name="Google Shape;2556;p270"/>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274</a:t>
            </a:fld>
            <a:endParaRPr/>
          </a:p>
        </p:txBody>
      </p:sp>
    </p:spTree>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Shape 2561"/>
        <p:cNvGrpSpPr/>
        <p:nvPr/>
      </p:nvGrpSpPr>
      <p:grpSpPr>
        <a:xfrm>
          <a:off x="0" y="0"/>
          <a:ext cx="0" cy="0"/>
          <a:chOff x="0" y="0"/>
          <a:chExt cx="0" cy="0"/>
        </a:xfrm>
      </p:grpSpPr>
      <p:sp>
        <p:nvSpPr>
          <p:cNvPr id="2562" name="Google Shape;2562;p271"/>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Search Methods</a:t>
            </a:r>
            <a:endParaRPr/>
          </a:p>
        </p:txBody>
      </p:sp>
      <p:sp>
        <p:nvSpPr>
          <p:cNvPr id="2563" name="Google Shape;2563;p271"/>
          <p:cNvSpPr txBox="1">
            <a:spLocks noGrp="1"/>
          </p:cNvSpPr>
          <p:nvPr>
            <p:ph type="body" idx="1"/>
          </p:nvPr>
        </p:nvSpPr>
        <p:spPr>
          <a:xfrm>
            <a:off x="609600" y="1447800"/>
            <a:ext cx="7918500" cy="4076700"/>
          </a:xfrm>
          <a:prstGeom prst="rect">
            <a:avLst/>
          </a:prstGeom>
          <a:noFill/>
          <a:ln>
            <a:noFill/>
          </a:ln>
        </p:spPr>
        <p:txBody>
          <a:bodyPr spcFirstLastPara="1" wrap="square" lIns="12700" tIns="12700" rIns="12700" bIns="12700" anchor="t" anchorCtr="0">
            <a:noAutofit/>
          </a:bodyPr>
          <a:lstStyle/>
          <a:p>
            <a:pPr marL="574675" marR="0" lvl="1" indent="-460375" algn="l" rtl="0">
              <a:lnSpc>
                <a:spcPct val="100000"/>
              </a:lnSpc>
              <a:spcBef>
                <a:spcPts val="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Nondeterministic search methods</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Used for nondeterministic cases. In effect, situations where parallel is more effective. </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Results may vary between invocations.</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Courier New"/>
                <a:ea typeface="Courier New"/>
                <a:cs typeface="Courier New"/>
                <a:sym typeface="Courier New"/>
              </a:rPr>
              <a:t>findAny()</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Returns the first element found that meets the specified criteria</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Results may vary when performed in parallel.</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Courier New"/>
                <a:ea typeface="Courier New"/>
                <a:cs typeface="Courier New"/>
                <a:sym typeface="Courier New"/>
              </a:rPr>
              <a:t>anyMatch()</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Returns true if any elements meet the criteria</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Results may vary when performed in parallel.</a:t>
            </a:r>
            <a:endParaRPr/>
          </a:p>
        </p:txBody>
      </p:sp>
      <p:sp>
        <p:nvSpPr>
          <p:cNvPr id="2564" name="Google Shape;2564;p271"/>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275</a:t>
            </a:fld>
            <a:endParaRPr/>
          </a:p>
        </p:txBody>
      </p:sp>
    </p:spTree>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Shape 2569"/>
        <p:cNvGrpSpPr/>
        <p:nvPr/>
      </p:nvGrpSpPr>
      <p:grpSpPr>
        <a:xfrm>
          <a:off x="0" y="0"/>
          <a:ext cx="0" cy="0"/>
          <a:chOff x="0" y="0"/>
          <a:chExt cx="0" cy="0"/>
        </a:xfrm>
      </p:grpSpPr>
      <p:sp>
        <p:nvSpPr>
          <p:cNvPr id="2570" name="Google Shape;2570;p272"/>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Optional Class</a:t>
            </a:r>
            <a:endParaRPr/>
          </a:p>
        </p:txBody>
      </p:sp>
      <p:sp>
        <p:nvSpPr>
          <p:cNvPr id="2571" name="Google Shape;2571;p272"/>
          <p:cNvSpPr txBox="1">
            <a:spLocks noGrp="1"/>
          </p:cNvSpPr>
          <p:nvPr>
            <p:ph type="body" idx="1"/>
          </p:nvPr>
        </p:nvSpPr>
        <p:spPr>
          <a:xfrm>
            <a:off x="609600" y="1447800"/>
            <a:ext cx="7918500" cy="2924100"/>
          </a:xfrm>
          <a:prstGeom prst="rect">
            <a:avLst/>
          </a:prstGeom>
          <a:noFill/>
          <a:ln>
            <a:noFill/>
          </a:ln>
        </p:spPr>
        <p:txBody>
          <a:bodyPr spcFirstLastPara="1" wrap="square" lIns="12700" tIns="12700" rIns="12700" bIns="12700" anchor="t" anchorCtr="0">
            <a:noAutofit/>
          </a:bodyPr>
          <a:lstStyle/>
          <a:p>
            <a:pPr marL="574675" marR="0" lvl="1" indent="-460375" algn="l" rtl="0">
              <a:lnSpc>
                <a:spcPct val="100000"/>
              </a:lnSpc>
              <a:spcBef>
                <a:spcPts val="0"/>
              </a:spcBef>
              <a:spcAft>
                <a:spcPts val="0"/>
              </a:spcAft>
              <a:buClr>
                <a:srgbClr val="FF0000"/>
              </a:buClr>
              <a:buSzPts val="2200"/>
              <a:buFont typeface="Arial"/>
              <a:buChar char="•"/>
            </a:pPr>
            <a:r>
              <a:rPr lang="en-US" sz="2200" b="0" i="0" u="none" strike="noStrike" cap="none">
                <a:solidFill>
                  <a:schemeClr val="dk1"/>
                </a:solidFill>
                <a:latin typeface="Courier New"/>
                <a:ea typeface="Courier New"/>
                <a:cs typeface="Courier New"/>
                <a:sym typeface="Courier New"/>
              </a:rPr>
              <a:t>Optional&lt;T&gt;</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A container object that may or may not contain a non-null value</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If a value is present, </a:t>
            </a:r>
            <a:r>
              <a:rPr lang="en-US" sz="2000" b="0" i="0" u="none" strike="noStrike" cap="none">
                <a:solidFill>
                  <a:schemeClr val="dk1"/>
                </a:solidFill>
                <a:latin typeface="Courier New"/>
                <a:ea typeface="Courier New"/>
                <a:cs typeface="Courier New"/>
                <a:sym typeface="Courier New"/>
              </a:rPr>
              <a:t>isPresent()</a:t>
            </a:r>
            <a:r>
              <a:rPr lang="en-US" sz="2000" b="0" i="0" u="none" strike="noStrike" cap="none">
                <a:solidFill>
                  <a:schemeClr val="dk1"/>
                </a:solidFill>
                <a:latin typeface="Arial"/>
                <a:ea typeface="Arial"/>
                <a:cs typeface="Arial"/>
                <a:sym typeface="Arial"/>
              </a:rPr>
              <a:t> returns true. </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Courier New"/>
                <a:ea typeface="Courier New"/>
                <a:cs typeface="Courier New"/>
                <a:sym typeface="Courier New"/>
              </a:rPr>
              <a:t>get()</a:t>
            </a:r>
            <a:r>
              <a:rPr lang="en-US" sz="2000" b="0" i="0" u="none" strike="noStrike" cap="none">
                <a:solidFill>
                  <a:schemeClr val="dk1"/>
                </a:solidFill>
                <a:latin typeface="Arial"/>
                <a:ea typeface="Arial"/>
                <a:cs typeface="Arial"/>
                <a:sym typeface="Arial"/>
              </a:rPr>
              <a:t> returns the value.</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Found in </a:t>
            </a:r>
            <a:r>
              <a:rPr lang="en-US" sz="2000" b="0" i="0" u="none" strike="noStrike" cap="none">
                <a:solidFill>
                  <a:schemeClr val="dk1"/>
                </a:solidFill>
                <a:latin typeface="Courier New"/>
                <a:ea typeface="Courier New"/>
                <a:cs typeface="Courier New"/>
                <a:sym typeface="Courier New"/>
              </a:rPr>
              <a:t>java.util</a:t>
            </a:r>
            <a:r>
              <a:rPr lang="en-US" sz="2000" b="0" i="0" u="none" strike="noStrike" cap="none">
                <a:solidFill>
                  <a:schemeClr val="dk1"/>
                </a:solidFill>
                <a:latin typeface="Arial"/>
                <a:ea typeface="Arial"/>
                <a:cs typeface="Arial"/>
                <a:sym typeface="Arial"/>
              </a:rPr>
              <a:t>.</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Optional primitives</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Courier New"/>
                <a:ea typeface="Courier New"/>
                <a:cs typeface="Courier New"/>
                <a:sym typeface="Courier New"/>
              </a:rPr>
              <a:t>OptionalDouble OptionalInt OptionalLong</a:t>
            </a:r>
            <a:endParaRPr/>
          </a:p>
        </p:txBody>
      </p:sp>
      <p:sp>
        <p:nvSpPr>
          <p:cNvPr id="2572" name="Google Shape;2572;p272"/>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276</a:t>
            </a:fld>
            <a:endParaRPr/>
          </a:p>
        </p:txBody>
      </p:sp>
    </p:spTree>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Shape 2577"/>
        <p:cNvGrpSpPr/>
        <p:nvPr/>
      </p:nvGrpSpPr>
      <p:grpSpPr>
        <a:xfrm>
          <a:off x="0" y="0"/>
          <a:ext cx="0" cy="0"/>
          <a:chOff x="0" y="0"/>
          <a:chExt cx="0" cy="0"/>
        </a:xfrm>
      </p:grpSpPr>
      <p:sp>
        <p:nvSpPr>
          <p:cNvPr id="2578" name="Google Shape;2578;p273"/>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Lazy Operations</a:t>
            </a:r>
            <a:endParaRPr/>
          </a:p>
        </p:txBody>
      </p:sp>
      <p:sp>
        <p:nvSpPr>
          <p:cNvPr id="2579" name="Google Shape;2579;p273"/>
          <p:cNvSpPr txBox="1">
            <a:spLocks noGrp="1"/>
          </p:cNvSpPr>
          <p:nvPr>
            <p:ph type="body" idx="1"/>
          </p:nvPr>
        </p:nvSpPr>
        <p:spPr>
          <a:xfrm>
            <a:off x="609600" y="1447800"/>
            <a:ext cx="7918500" cy="1103400"/>
          </a:xfrm>
          <a:prstGeom prst="rect">
            <a:avLst/>
          </a:prstGeom>
          <a:noFill/>
          <a:ln>
            <a:noFill/>
          </a:ln>
        </p:spPr>
        <p:txBody>
          <a:bodyPr spcFirstLastPara="1" wrap="square" lIns="12700" tIns="12700" rIns="12700" bIns="12700" anchor="t" anchorCtr="0">
            <a:noAutofit/>
          </a:bodyPr>
          <a:lstStyle/>
          <a:p>
            <a:pPr marL="574675" marR="0" lvl="1" indent="-460375" algn="l" rtl="0">
              <a:lnSpc>
                <a:spcPct val="100000"/>
              </a:lnSpc>
              <a:spcBef>
                <a:spcPts val="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Lazy operations:</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Can be optimized</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Perform only required operations</a:t>
            </a:r>
            <a:endParaRPr/>
          </a:p>
        </p:txBody>
      </p:sp>
      <p:sp>
        <p:nvSpPr>
          <p:cNvPr id="2580" name="Google Shape;2580;p273"/>
          <p:cNvSpPr txBox="1"/>
          <p:nvPr/>
        </p:nvSpPr>
        <p:spPr>
          <a:xfrm>
            <a:off x="6248400" y="1524000"/>
            <a:ext cx="3882900" cy="46356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chemeClr val="dk1"/>
              </a:buClr>
              <a:buSzPts val="1400"/>
              <a:buFont typeface="Courier New"/>
              <a:buNone/>
            </a:pPr>
            <a:r>
              <a:rPr lang="en-US" sz="1400" b="0" i="0" u="none" strike="noStrike" cap="none">
                <a:solidFill>
                  <a:schemeClr val="dk1"/>
                </a:solidFill>
                <a:latin typeface="Courier New"/>
                <a:ea typeface="Courier New"/>
                <a:cs typeface="Courier New"/>
                <a:sym typeface="Courier New"/>
              </a:rPr>
              <a:t>== CO Bonuses ==</a:t>
            </a:r>
            <a:endParaRPr/>
          </a:p>
          <a:p>
            <a:pPr marL="7937" marR="0" lvl="0" indent="7937" algn="l" rtl="0">
              <a:lnSpc>
                <a:spcPct val="100000"/>
              </a:lnSpc>
              <a:spcBef>
                <a:spcPts val="280"/>
              </a:spcBef>
              <a:spcAft>
                <a:spcPts val="0"/>
              </a:spcAft>
              <a:buClr>
                <a:schemeClr val="dk1"/>
              </a:buClr>
              <a:buSzPts val="1400"/>
              <a:buFont typeface="Courier New"/>
              <a:buNone/>
            </a:pPr>
            <a:r>
              <a:rPr lang="en-US" sz="1400" b="0" i="0" u="none" strike="noStrike" cap="none">
                <a:solidFill>
                  <a:schemeClr val="dk1"/>
                </a:solidFill>
                <a:latin typeface="Courier New"/>
                <a:ea typeface="Courier New"/>
                <a:cs typeface="Courier New"/>
                <a:sym typeface="Courier New"/>
              </a:rPr>
              <a:t>Stream start</a:t>
            </a:r>
            <a:endParaRPr/>
          </a:p>
          <a:p>
            <a:pPr marL="7937" marR="0" lvl="0" indent="7937" algn="l" rtl="0">
              <a:lnSpc>
                <a:spcPct val="100000"/>
              </a:lnSpc>
              <a:spcBef>
                <a:spcPts val="280"/>
              </a:spcBef>
              <a:spcAft>
                <a:spcPts val="0"/>
              </a:spcAft>
              <a:buClr>
                <a:schemeClr val="dk1"/>
              </a:buClr>
              <a:buSzPts val="1400"/>
              <a:buFont typeface="Courier New"/>
              <a:buNone/>
            </a:pPr>
            <a:r>
              <a:rPr lang="en-US" sz="1400" b="0" i="0" u="none" strike="noStrike" cap="none">
                <a:solidFill>
                  <a:schemeClr val="dk1"/>
                </a:solidFill>
                <a:latin typeface="Courier New"/>
                <a:ea typeface="Courier New"/>
                <a:cs typeface="Courier New"/>
                <a:sym typeface="Courier New"/>
              </a:rPr>
              <a:t>Stream start</a:t>
            </a:r>
            <a:endParaRPr/>
          </a:p>
          <a:p>
            <a:pPr marL="7937" marR="0" lvl="0" indent="7937" algn="l" rtl="0">
              <a:lnSpc>
                <a:spcPct val="100000"/>
              </a:lnSpc>
              <a:spcBef>
                <a:spcPts val="280"/>
              </a:spcBef>
              <a:spcAft>
                <a:spcPts val="0"/>
              </a:spcAft>
              <a:buClr>
                <a:schemeClr val="dk1"/>
              </a:buClr>
              <a:buSzPts val="1400"/>
              <a:buFont typeface="Courier New"/>
              <a:buNone/>
            </a:pPr>
            <a:r>
              <a:rPr lang="en-US" sz="1400" b="0" i="0" u="none" strike="noStrike" cap="none">
                <a:solidFill>
                  <a:schemeClr val="dk1"/>
                </a:solidFill>
                <a:latin typeface="Courier New"/>
                <a:ea typeface="Courier New"/>
                <a:cs typeface="Courier New"/>
                <a:sym typeface="Courier New"/>
              </a:rPr>
              <a:t>Stream start</a:t>
            </a:r>
            <a:endParaRPr/>
          </a:p>
          <a:p>
            <a:pPr marL="7937" marR="0" lvl="0" indent="7937" algn="l" rtl="0">
              <a:lnSpc>
                <a:spcPct val="100000"/>
              </a:lnSpc>
              <a:spcBef>
                <a:spcPts val="280"/>
              </a:spcBef>
              <a:spcAft>
                <a:spcPts val="0"/>
              </a:spcAft>
              <a:buClr>
                <a:schemeClr val="dk1"/>
              </a:buClr>
              <a:buSzPts val="1400"/>
              <a:buFont typeface="Courier New"/>
              <a:buNone/>
            </a:pPr>
            <a:r>
              <a:rPr lang="en-US" sz="1400" b="0" i="0" u="none" strike="noStrike" cap="none">
                <a:solidFill>
                  <a:schemeClr val="dk1"/>
                </a:solidFill>
                <a:latin typeface="Courier New"/>
                <a:ea typeface="Courier New"/>
                <a:cs typeface="Courier New"/>
                <a:sym typeface="Courier New"/>
              </a:rPr>
              <a:t>Stream start</a:t>
            </a:r>
            <a:endParaRPr/>
          </a:p>
          <a:p>
            <a:pPr marL="7937" marR="0" lvl="0" indent="7937" algn="l" rtl="0">
              <a:lnSpc>
                <a:spcPct val="100000"/>
              </a:lnSpc>
              <a:spcBef>
                <a:spcPts val="280"/>
              </a:spcBef>
              <a:spcAft>
                <a:spcPts val="0"/>
              </a:spcAft>
              <a:buClr>
                <a:schemeClr val="dk1"/>
              </a:buClr>
              <a:buSzPts val="1400"/>
              <a:buFont typeface="Courier New"/>
              <a:buNone/>
            </a:pPr>
            <a:r>
              <a:rPr lang="en-US" sz="1400" b="0" i="0" u="none" strike="noStrike" cap="none">
                <a:solidFill>
                  <a:schemeClr val="dk1"/>
                </a:solidFill>
                <a:latin typeface="Courier New"/>
                <a:ea typeface="Courier New"/>
                <a:cs typeface="Courier New"/>
                <a:sym typeface="Courier New"/>
              </a:rPr>
              <a:t>Stream start</a:t>
            </a:r>
            <a:endParaRPr/>
          </a:p>
          <a:p>
            <a:pPr marL="7937" marR="0" lvl="0" indent="7937" algn="l" rtl="0">
              <a:lnSpc>
                <a:spcPct val="100000"/>
              </a:lnSpc>
              <a:spcBef>
                <a:spcPts val="280"/>
              </a:spcBef>
              <a:spcAft>
                <a:spcPts val="0"/>
              </a:spcAft>
              <a:buClr>
                <a:schemeClr val="dk1"/>
              </a:buClr>
              <a:buSzPts val="1400"/>
              <a:buFont typeface="Courier New"/>
              <a:buNone/>
            </a:pPr>
            <a:r>
              <a:rPr lang="en-US" sz="1400" b="0" i="0" u="none" strike="noStrike" cap="none">
                <a:solidFill>
                  <a:schemeClr val="dk1"/>
                </a:solidFill>
                <a:latin typeface="Courier New"/>
                <a:ea typeface="Courier New"/>
                <a:cs typeface="Courier New"/>
                <a:sym typeface="Courier New"/>
              </a:rPr>
              <a:t>Stream start</a:t>
            </a:r>
            <a:endParaRPr/>
          </a:p>
          <a:p>
            <a:pPr marL="7937" marR="0" lvl="0" indent="7937" algn="l" rtl="0">
              <a:lnSpc>
                <a:spcPct val="100000"/>
              </a:lnSpc>
              <a:spcBef>
                <a:spcPts val="280"/>
              </a:spcBef>
              <a:spcAft>
                <a:spcPts val="0"/>
              </a:spcAft>
              <a:buClr>
                <a:schemeClr val="dk1"/>
              </a:buClr>
              <a:buSzPts val="1400"/>
              <a:buFont typeface="Courier New"/>
              <a:buNone/>
            </a:pPr>
            <a:r>
              <a:rPr lang="en-US" sz="1400" b="0" i="0" u="none" strike="noStrike" cap="none">
                <a:solidFill>
                  <a:schemeClr val="dk1"/>
                </a:solidFill>
                <a:latin typeface="Courier New"/>
                <a:ea typeface="Courier New"/>
                <a:cs typeface="Courier New"/>
                <a:sym typeface="Courier New"/>
              </a:rPr>
              <a:t>Executives</a:t>
            </a:r>
            <a:endParaRPr/>
          </a:p>
          <a:p>
            <a:pPr marL="7937" marR="0" lvl="0" indent="7937" algn="l" rtl="0">
              <a:lnSpc>
                <a:spcPct val="100000"/>
              </a:lnSpc>
              <a:spcBef>
                <a:spcPts val="280"/>
              </a:spcBef>
              <a:spcAft>
                <a:spcPts val="0"/>
              </a:spcAft>
              <a:buClr>
                <a:schemeClr val="dk1"/>
              </a:buClr>
              <a:buSzPts val="1400"/>
              <a:buFont typeface="Courier New"/>
              <a:buNone/>
            </a:pPr>
            <a:r>
              <a:rPr lang="en-US" sz="1400" b="0" i="0" u="none" strike="noStrike" cap="none">
                <a:solidFill>
                  <a:schemeClr val="dk1"/>
                </a:solidFill>
                <a:latin typeface="Courier New"/>
                <a:ea typeface="Courier New"/>
                <a:cs typeface="Courier New"/>
                <a:sym typeface="Courier New"/>
              </a:rPr>
              <a:t>CO Executives</a:t>
            </a:r>
            <a:endParaRPr/>
          </a:p>
          <a:p>
            <a:pPr marL="7937" marR="0" lvl="0" indent="7937" algn="l" rtl="0">
              <a:lnSpc>
                <a:spcPct val="100000"/>
              </a:lnSpc>
              <a:spcBef>
                <a:spcPts val="280"/>
              </a:spcBef>
              <a:spcAft>
                <a:spcPts val="0"/>
              </a:spcAft>
              <a:buClr>
                <a:schemeClr val="dk1"/>
              </a:buClr>
              <a:buSzPts val="1400"/>
              <a:buFont typeface="Courier New"/>
              <a:buNone/>
            </a:pPr>
            <a:r>
              <a:rPr lang="en-US" sz="1400" b="0" i="0" u="none" strike="noStrike" cap="none">
                <a:solidFill>
                  <a:schemeClr val="dk1"/>
                </a:solidFill>
                <a:latin typeface="Courier New"/>
                <a:ea typeface="Courier New"/>
                <a:cs typeface="Courier New"/>
                <a:sym typeface="Courier New"/>
              </a:rPr>
              <a:t>  Bonus paid: $7,200.00 </a:t>
            </a:r>
            <a:endParaRPr/>
          </a:p>
          <a:p>
            <a:pPr marL="7937" marR="0" lvl="0" indent="7937" algn="l" rtl="0">
              <a:lnSpc>
                <a:spcPct val="100000"/>
              </a:lnSpc>
              <a:spcBef>
                <a:spcPts val="280"/>
              </a:spcBef>
              <a:spcAft>
                <a:spcPts val="0"/>
              </a:spcAft>
              <a:buClr>
                <a:schemeClr val="dk1"/>
              </a:buClr>
              <a:buSzPts val="1400"/>
              <a:buFont typeface="Courier New"/>
              <a:buNone/>
            </a:pPr>
            <a:r>
              <a:rPr lang="en-US" sz="1400" b="0" i="0" u="none" strike="noStrike" cap="none">
                <a:solidFill>
                  <a:schemeClr val="dk1"/>
                </a:solidFill>
                <a:latin typeface="Courier New"/>
                <a:ea typeface="Courier New"/>
                <a:cs typeface="Courier New"/>
                <a:sym typeface="Courier New"/>
              </a:rPr>
              <a:t>Stream start</a:t>
            </a:r>
            <a:endParaRPr/>
          </a:p>
          <a:p>
            <a:pPr marL="7937" marR="0" lvl="0" indent="7937" algn="l" rtl="0">
              <a:lnSpc>
                <a:spcPct val="100000"/>
              </a:lnSpc>
              <a:spcBef>
                <a:spcPts val="280"/>
              </a:spcBef>
              <a:spcAft>
                <a:spcPts val="0"/>
              </a:spcAft>
              <a:buClr>
                <a:schemeClr val="dk1"/>
              </a:buClr>
              <a:buSzPts val="1400"/>
              <a:buFont typeface="Courier New"/>
              <a:buNone/>
            </a:pPr>
            <a:r>
              <a:rPr lang="en-US" sz="1400" b="0" i="0" u="none" strike="noStrike" cap="none">
                <a:solidFill>
                  <a:schemeClr val="dk1"/>
                </a:solidFill>
                <a:latin typeface="Courier New"/>
                <a:ea typeface="Courier New"/>
                <a:cs typeface="Courier New"/>
                <a:sym typeface="Courier New"/>
              </a:rPr>
              <a:t>Executives</a:t>
            </a:r>
            <a:endParaRPr/>
          </a:p>
          <a:p>
            <a:pPr marL="7937" marR="0" lvl="0" indent="7937" algn="l" rtl="0">
              <a:lnSpc>
                <a:spcPct val="100000"/>
              </a:lnSpc>
              <a:spcBef>
                <a:spcPts val="280"/>
              </a:spcBef>
              <a:spcAft>
                <a:spcPts val="0"/>
              </a:spcAft>
              <a:buClr>
                <a:schemeClr val="dk1"/>
              </a:buClr>
              <a:buSzPts val="1400"/>
              <a:buFont typeface="Courier New"/>
              <a:buNone/>
            </a:pPr>
            <a:r>
              <a:rPr lang="en-US" sz="1400" b="0" i="0" u="none" strike="noStrike" cap="none">
                <a:solidFill>
                  <a:schemeClr val="dk1"/>
                </a:solidFill>
                <a:latin typeface="Courier New"/>
                <a:ea typeface="Courier New"/>
                <a:cs typeface="Courier New"/>
                <a:sym typeface="Courier New"/>
              </a:rPr>
              <a:t>CO Executives</a:t>
            </a:r>
            <a:endParaRPr/>
          </a:p>
          <a:p>
            <a:pPr marL="7937" marR="0" lvl="0" indent="7937" algn="l" rtl="0">
              <a:lnSpc>
                <a:spcPct val="100000"/>
              </a:lnSpc>
              <a:spcBef>
                <a:spcPts val="280"/>
              </a:spcBef>
              <a:spcAft>
                <a:spcPts val="0"/>
              </a:spcAft>
              <a:buClr>
                <a:schemeClr val="dk1"/>
              </a:buClr>
              <a:buSzPts val="1400"/>
              <a:buFont typeface="Courier New"/>
              <a:buNone/>
            </a:pPr>
            <a:r>
              <a:rPr lang="en-US" sz="1400" b="0" i="0" u="none" strike="noStrike" cap="none">
                <a:solidFill>
                  <a:schemeClr val="dk1"/>
                </a:solidFill>
                <a:latin typeface="Courier New"/>
                <a:ea typeface="Courier New"/>
                <a:cs typeface="Courier New"/>
                <a:sym typeface="Courier New"/>
              </a:rPr>
              <a:t>  Bonus paid: $6,600.00 </a:t>
            </a:r>
            <a:endParaRPr/>
          </a:p>
          <a:p>
            <a:pPr marL="7937" marR="0" lvl="0" indent="7937" algn="l" rtl="0">
              <a:lnSpc>
                <a:spcPct val="100000"/>
              </a:lnSpc>
              <a:spcBef>
                <a:spcPts val="280"/>
              </a:spcBef>
              <a:spcAft>
                <a:spcPts val="0"/>
              </a:spcAft>
              <a:buClr>
                <a:schemeClr val="dk1"/>
              </a:buClr>
              <a:buSzPts val="1400"/>
              <a:buFont typeface="Courier New"/>
              <a:buNone/>
            </a:pPr>
            <a:r>
              <a:rPr lang="en-US" sz="1400" b="0" i="0" u="none" strike="noStrike" cap="none">
                <a:solidFill>
                  <a:schemeClr val="dk1"/>
                </a:solidFill>
                <a:latin typeface="Courier New"/>
                <a:ea typeface="Courier New"/>
                <a:cs typeface="Courier New"/>
                <a:sym typeface="Courier New"/>
              </a:rPr>
              <a:t>Stream start</a:t>
            </a:r>
            <a:endParaRPr/>
          </a:p>
          <a:p>
            <a:pPr marL="7937" marR="0" lvl="0" indent="7937" algn="l" rtl="0">
              <a:lnSpc>
                <a:spcPct val="100000"/>
              </a:lnSpc>
              <a:spcBef>
                <a:spcPts val="280"/>
              </a:spcBef>
              <a:spcAft>
                <a:spcPts val="0"/>
              </a:spcAft>
              <a:buClr>
                <a:schemeClr val="dk1"/>
              </a:buClr>
              <a:buSzPts val="1400"/>
              <a:buFont typeface="Courier New"/>
              <a:buNone/>
            </a:pPr>
            <a:r>
              <a:rPr lang="en-US" sz="1400" b="0" i="0" u="none" strike="noStrike" cap="none">
                <a:solidFill>
                  <a:schemeClr val="dk1"/>
                </a:solidFill>
                <a:latin typeface="Courier New"/>
                <a:ea typeface="Courier New"/>
                <a:cs typeface="Courier New"/>
                <a:sym typeface="Courier New"/>
              </a:rPr>
              <a:t>Executives</a:t>
            </a:r>
            <a:endParaRPr/>
          </a:p>
          <a:p>
            <a:pPr marL="7937" marR="0" lvl="0" indent="7937" algn="l" rtl="0">
              <a:lnSpc>
                <a:spcPct val="100000"/>
              </a:lnSpc>
              <a:spcBef>
                <a:spcPts val="280"/>
              </a:spcBef>
              <a:spcAft>
                <a:spcPts val="0"/>
              </a:spcAft>
              <a:buClr>
                <a:schemeClr val="dk1"/>
              </a:buClr>
              <a:buSzPts val="1400"/>
              <a:buFont typeface="Courier New"/>
              <a:buNone/>
            </a:pPr>
            <a:r>
              <a:rPr lang="en-US" sz="1400" b="0" i="0" u="none" strike="noStrike" cap="none">
                <a:solidFill>
                  <a:schemeClr val="dk1"/>
                </a:solidFill>
                <a:latin typeface="Courier New"/>
                <a:ea typeface="Courier New"/>
                <a:cs typeface="Courier New"/>
                <a:sym typeface="Courier New"/>
              </a:rPr>
              <a:t>CO Executives</a:t>
            </a:r>
            <a:endParaRPr/>
          </a:p>
          <a:p>
            <a:pPr marL="7937" marR="0" lvl="0" indent="7937" algn="l" rtl="0">
              <a:lnSpc>
                <a:spcPct val="100000"/>
              </a:lnSpc>
              <a:spcBef>
                <a:spcPts val="280"/>
              </a:spcBef>
              <a:spcAft>
                <a:spcPts val="0"/>
              </a:spcAft>
              <a:buClr>
                <a:schemeClr val="dk1"/>
              </a:buClr>
              <a:buSzPts val="1400"/>
              <a:buFont typeface="Courier New"/>
              <a:buNone/>
            </a:pPr>
            <a:r>
              <a:rPr lang="en-US" sz="1400" b="0" i="0" u="none" strike="noStrike" cap="none">
                <a:solidFill>
                  <a:schemeClr val="dk1"/>
                </a:solidFill>
                <a:latin typeface="Courier New"/>
                <a:ea typeface="Courier New"/>
                <a:cs typeface="Courier New"/>
                <a:sym typeface="Courier New"/>
              </a:rPr>
              <a:t>  Bonus paid: $8,400.00 </a:t>
            </a:r>
            <a:endParaRPr/>
          </a:p>
        </p:txBody>
      </p:sp>
      <p:sp>
        <p:nvSpPr>
          <p:cNvPr id="2581" name="Google Shape;2581;p273"/>
          <p:cNvSpPr txBox="1"/>
          <p:nvPr/>
        </p:nvSpPr>
        <p:spPr>
          <a:xfrm>
            <a:off x="1371600" y="3048000"/>
            <a:ext cx="3882900" cy="2635200"/>
          </a:xfrm>
          <a:prstGeom prst="rect">
            <a:avLst/>
          </a:prstGeom>
          <a:noFill/>
          <a:ln>
            <a:noFill/>
          </a:ln>
        </p:spPr>
        <p:txBody>
          <a:bodyPr spcFirstLastPara="1" wrap="square" lIns="91425" tIns="45700" rIns="91425" bIns="45700" anchor="t" anchorCtr="0">
            <a:noAutofit/>
          </a:bodyPr>
          <a:lstStyle/>
          <a:p>
            <a:pPr marL="7937" marR="0" lvl="0" indent="7937" algn="l" rtl="0">
              <a:lnSpc>
                <a:spcPct val="100000"/>
              </a:lnSpc>
              <a:spcBef>
                <a:spcPts val="0"/>
              </a:spcBef>
              <a:spcAft>
                <a:spcPts val="0"/>
              </a:spcAft>
              <a:buClr>
                <a:schemeClr val="dk1"/>
              </a:buClr>
              <a:buSzPts val="1600"/>
              <a:buFont typeface="Courier New"/>
              <a:buNone/>
            </a:pPr>
            <a:r>
              <a:rPr lang="en-US" sz="1600" b="0" i="0" u="none" strike="noStrike" cap="none">
                <a:solidFill>
                  <a:schemeClr val="dk1"/>
                </a:solidFill>
                <a:latin typeface="Courier New"/>
                <a:ea typeface="Courier New"/>
                <a:cs typeface="Courier New"/>
                <a:sym typeface="Courier New"/>
              </a:rPr>
              <a:t>== First CO Bonus ==</a:t>
            </a:r>
            <a:endParaRPr/>
          </a:p>
          <a:p>
            <a:pPr marL="7937" marR="0" lvl="0" indent="7937" algn="l" rtl="0">
              <a:lnSpc>
                <a:spcPct val="100000"/>
              </a:lnSpc>
              <a:spcBef>
                <a:spcPts val="320"/>
              </a:spcBef>
              <a:spcAft>
                <a:spcPts val="0"/>
              </a:spcAft>
              <a:buClr>
                <a:schemeClr val="dk1"/>
              </a:buClr>
              <a:buSzPts val="1600"/>
              <a:buFont typeface="Courier New"/>
              <a:buNone/>
            </a:pPr>
            <a:r>
              <a:rPr lang="en-US" sz="1600" b="0" i="0" u="none" strike="noStrike" cap="none">
                <a:solidFill>
                  <a:schemeClr val="dk1"/>
                </a:solidFill>
                <a:latin typeface="Courier New"/>
                <a:ea typeface="Courier New"/>
                <a:cs typeface="Courier New"/>
                <a:sym typeface="Courier New"/>
              </a:rPr>
              <a:t>Stream start</a:t>
            </a:r>
            <a:endParaRPr/>
          </a:p>
          <a:p>
            <a:pPr marL="7937" marR="0" lvl="0" indent="7937" algn="l" rtl="0">
              <a:lnSpc>
                <a:spcPct val="100000"/>
              </a:lnSpc>
              <a:spcBef>
                <a:spcPts val="320"/>
              </a:spcBef>
              <a:spcAft>
                <a:spcPts val="0"/>
              </a:spcAft>
              <a:buClr>
                <a:schemeClr val="dk1"/>
              </a:buClr>
              <a:buSzPts val="1600"/>
              <a:buFont typeface="Courier New"/>
              <a:buNone/>
            </a:pPr>
            <a:r>
              <a:rPr lang="en-US" sz="1600" b="0" i="0" u="none" strike="noStrike" cap="none">
                <a:solidFill>
                  <a:schemeClr val="dk1"/>
                </a:solidFill>
                <a:latin typeface="Courier New"/>
                <a:ea typeface="Courier New"/>
                <a:cs typeface="Courier New"/>
                <a:sym typeface="Courier New"/>
              </a:rPr>
              <a:t>Stream start</a:t>
            </a:r>
            <a:endParaRPr/>
          </a:p>
          <a:p>
            <a:pPr marL="7937" marR="0" lvl="0" indent="7937" algn="l" rtl="0">
              <a:lnSpc>
                <a:spcPct val="100000"/>
              </a:lnSpc>
              <a:spcBef>
                <a:spcPts val="320"/>
              </a:spcBef>
              <a:spcAft>
                <a:spcPts val="0"/>
              </a:spcAft>
              <a:buClr>
                <a:schemeClr val="dk1"/>
              </a:buClr>
              <a:buSzPts val="1600"/>
              <a:buFont typeface="Courier New"/>
              <a:buNone/>
            </a:pPr>
            <a:r>
              <a:rPr lang="en-US" sz="1600" b="0" i="0" u="none" strike="noStrike" cap="none">
                <a:solidFill>
                  <a:schemeClr val="dk1"/>
                </a:solidFill>
                <a:latin typeface="Courier New"/>
                <a:ea typeface="Courier New"/>
                <a:cs typeface="Courier New"/>
                <a:sym typeface="Courier New"/>
              </a:rPr>
              <a:t>Stream start</a:t>
            </a:r>
            <a:endParaRPr/>
          </a:p>
          <a:p>
            <a:pPr marL="7937" marR="0" lvl="0" indent="7937" algn="l" rtl="0">
              <a:lnSpc>
                <a:spcPct val="100000"/>
              </a:lnSpc>
              <a:spcBef>
                <a:spcPts val="320"/>
              </a:spcBef>
              <a:spcAft>
                <a:spcPts val="0"/>
              </a:spcAft>
              <a:buClr>
                <a:schemeClr val="dk1"/>
              </a:buClr>
              <a:buSzPts val="1600"/>
              <a:buFont typeface="Courier New"/>
              <a:buNone/>
            </a:pPr>
            <a:r>
              <a:rPr lang="en-US" sz="1600" b="0" i="0" u="none" strike="noStrike" cap="none">
                <a:solidFill>
                  <a:schemeClr val="dk1"/>
                </a:solidFill>
                <a:latin typeface="Courier New"/>
                <a:ea typeface="Courier New"/>
                <a:cs typeface="Courier New"/>
                <a:sym typeface="Courier New"/>
              </a:rPr>
              <a:t>Stream start</a:t>
            </a:r>
            <a:endParaRPr/>
          </a:p>
          <a:p>
            <a:pPr marL="7937" marR="0" lvl="0" indent="7937" algn="l" rtl="0">
              <a:lnSpc>
                <a:spcPct val="100000"/>
              </a:lnSpc>
              <a:spcBef>
                <a:spcPts val="320"/>
              </a:spcBef>
              <a:spcAft>
                <a:spcPts val="0"/>
              </a:spcAft>
              <a:buClr>
                <a:schemeClr val="dk1"/>
              </a:buClr>
              <a:buSzPts val="1600"/>
              <a:buFont typeface="Courier New"/>
              <a:buNone/>
            </a:pPr>
            <a:r>
              <a:rPr lang="en-US" sz="1600" b="0" i="0" u="none" strike="noStrike" cap="none">
                <a:solidFill>
                  <a:schemeClr val="dk1"/>
                </a:solidFill>
                <a:latin typeface="Courier New"/>
                <a:ea typeface="Courier New"/>
                <a:cs typeface="Courier New"/>
                <a:sym typeface="Courier New"/>
              </a:rPr>
              <a:t>Stream start</a:t>
            </a:r>
            <a:endParaRPr/>
          </a:p>
          <a:p>
            <a:pPr marL="7937" marR="0" lvl="0" indent="7937" algn="l" rtl="0">
              <a:lnSpc>
                <a:spcPct val="100000"/>
              </a:lnSpc>
              <a:spcBef>
                <a:spcPts val="320"/>
              </a:spcBef>
              <a:spcAft>
                <a:spcPts val="0"/>
              </a:spcAft>
              <a:buClr>
                <a:schemeClr val="dk1"/>
              </a:buClr>
              <a:buSzPts val="1600"/>
              <a:buFont typeface="Courier New"/>
              <a:buNone/>
            </a:pPr>
            <a:r>
              <a:rPr lang="en-US" sz="1600" b="0" i="0" u="none" strike="noStrike" cap="none">
                <a:solidFill>
                  <a:schemeClr val="dk1"/>
                </a:solidFill>
                <a:latin typeface="Courier New"/>
                <a:ea typeface="Courier New"/>
                <a:cs typeface="Courier New"/>
                <a:sym typeface="Courier New"/>
              </a:rPr>
              <a:t>Stream start</a:t>
            </a:r>
            <a:endParaRPr/>
          </a:p>
          <a:p>
            <a:pPr marL="7937" marR="0" lvl="0" indent="7937" algn="l" rtl="0">
              <a:lnSpc>
                <a:spcPct val="100000"/>
              </a:lnSpc>
              <a:spcBef>
                <a:spcPts val="320"/>
              </a:spcBef>
              <a:spcAft>
                <a:spcPts val="0"/>
              </a:spcAft>
              <a:buClr>
                <a:schemeClr val="dk1"/>
              </a:buClr>
              <a:buSzPts val="1600"/>
              <a:buFont typeface="Courier New"/>
              <a:buNone/>
            </a:pPr>
            <a:r>
              <a:rPr lang="en-US" sz="1600" b="0" i="0" u="none" strike="noStrike" cap="none">
                <a:solidFill>
                  <a:schemeClr val="dk1"/>
                </a:solidFill>
                <a:latin typeface="Courier New"/>
                <a:ea typeface="Courier New"/>
                <a:cs typeface="Courier New"/>
                <a:sym typeface="Courier New"/>
              </a:rPr>
              <a:t>Executives</a:t>
            </a:r>
            <a:endParaRPr/>
          </a:p>
          <a:p>
            <a:pPr marL="7937" marR="0" lvl="0" indent="7937" algn="l" rtl="0">
              <a:lnSpc>
                <a:spcPct val="100000"/>
              </a:lnSpc>
              <a:spcBef>
                <a:spcPts val="320"/>
              </a:spcBef>
              <a:spcAft>
                <a:spcPts val="0"/>
              </a:spcAft>
              <a:buClr>
                <a:schemeClr val="dk1"/>
              </a:buClr>
              <a:buSzPts val="1600"/>
              <a:buFont typeface="Courier New"/>
              <a:buNone/>
            </a:pPr>
            <a:r>
              <a:rPr lang="en-US" sz="1600" b="0" i="0" u="none" strike="noStrike" cap="none">
                <a:solidFill>
                  <a:schemeClr val="dk1"/>
                </a:solidFill>
                <a:latin typeface="Courier New"/>
                <a:ea typeface="Courier New"/>
                <a:cs typeface="Courier New"/>
                <a:sym typeface="Courier New"/>
              </a:rPr>
              <a:t>CO Executives</a:t>
            </a:r>
            <a:endParaRPr/>
          </a:p>
        </p:txBody>
      </p:sp>
      <p:sp>
        <p:nvSpPr>
          <p:cNvPr id="2582" name="Google Shape;2582;p273"/>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277</a:t>
            </a:fld>
            <a:endParaRPr/>
          </a:p>
        </p:txBody>
      </p:sp>
    </p:spTree>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Shape 2587"/>
        <p:cNvGrpSpPr/>
        <p:nvPr/>
      </p:nvGrpSpPr>
      <p:grpSpPr>
        <a:xfrm>
          <a:off x="0" y="0"/>
          <a:ext cx="0" cy="0"/>
          <a:chOff x="0" y="0"/>
          <a:chExt cx="0" cy="0"/>
        </a:xfrm>
      </p:grpSpPr>
      <p:sp>
        <p:nvSpPr>
          <p:cNvPr id="2588" name="Google Shape;2588;p274"/>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Stream Data Methods</a:t>
            </a:r>
            <a:endParaRPr/>
          </a:p>
        </p:txBody>
      </p:sp>
      <p:sp>
        <p:nvSpPr>
          <p:cNvPr id="2589" name="Google Shape;2589;p274"/>
          <p:cNvSpPr txBox="1">
            <a:spLocks noGrp="1"/>
          </p:cNvSpPr>
          <p:nvPr>
            <p:ph type="body" idx="1"/>
          </p:nvPr>
        </p:nvSpPr>
        <p:spPr>
          <a:xfrm>
            <a:off x="609600" y="1447800"/>
            <a:ext cx="7918500" cy="30735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200"/>
              <a:buFont typeface="Arial"/>
              <a:buNone/>
            </a:pPr>
            <a:r>
              <a:rPr lang="en-US" sz="2200" b="1" i="0" u="none" strike="noStrike" cap="none">
                <a:solidFill>
                  <a:schemeClr val="dk1"/>
                </a:solidFill>
                <a:latin typeface="Courier New"/>
                <a:ea typeface="Courier New"/>
                <a:cs typeface="Courier New"/>
                <a:sym typeface="Courier New"/>
              </a:rPr>
              <a:t>count()</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Returns the count of elements in this stream</a:t>
            </a:r>
            <a:endParaRPr/>
          </a:p>
          <a:p>
            <a:pPr marL="7937" marR="0" lvl="0" indent="7937" algn="l" rtl="0">
              <a:lnSpc>
                <a:spcPct val="100000"/>
              </a:lnSpc>
              <a:spcBef>
                <a:spcPts val="440"/>
              </a:spcBef>
              <a:spcAft>
                <a:spcPts val="0"/>
              </a:spcAft>
              <a:buClr>
                <a:srgbClr val="000000"/>
              </a:buClr>
              <a:buSzPts val="2200"/>
              <a:buFont typeface="Arial"/>
              <a:buNone/>
            </a:pPr>
            <a:r>
              <a:rPr lang="en-US" sz="2200" b="1" i="0" u="none" strike="noStrike" cap="none">
                <a:solidFill>
                  <a:schemeClr val="dk1"/>
                </a:solidFill>
                <a:latin typeface="Courier New"/>
                <a:ea typeface="Courier New"/>
                <a:cs typeface="Courier New"/>
                <a:sym typeface="Courier New"/>
              </a:rPr>
              <a:t>max(Comparator&lt;? super T&gt; comparator)</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Returns the maximum element of this stream according to the provided </a:t>
            </a:r>
            <a:r>
              <a:rPr lang="en-US" sz="2200" b="0" i="0" u="none" strike="noStrike" cap="none">
                <a:solidFill>
                  <a:schemeClr val="dk1"/>
                </a:solidFill>
                <a:latin typeface="Courier New"/>
                <a:ea typeface="Courier New"/>
                <a:cs typeface="Courier New"/>
                <a:sym typeface="Courier New"/>
              </a:rPr>
              <a:t>Comparator</a:t>
            </a:r>
            <a:endParaRPr sz="2200" b="0" i="0" u="none" strike="noStrike" cap="none">
              <a:solidFill>
                <a:schemeClr val="dk1"/>
              </a:solidFill>
              <a:latin typeface="Arial"/>
              <a:ea typeface="Arial"/>
              <a:cs typeface="Arial"/>
              <a:sym typeface="Arial"/>
            </a:endParaRPr>
          </a:p>
          <a:p>
            <a:pPr marL="7937" marR="0" lvl="0" indent="7937" algn="l" rtl="0">
              <a:lnSpc>
                <a:spcPct val="100000"/>
              </a:lnSpc>
              <a:spcBef>
                <a:spcPts val="440"/>
              </a:spcBef>
              <a:spcAft>
                <a:spcPts val="0"/>
              </a:spcAft>
              <a:buClr>
                <a:srgbClr val="000000"/>
              </a:buClr>
              <a:buSzPts val="2200"/>
              <a:buFont typeface="Arial"/>
              <a:buNone/>
            </a:pPr>
            <a:r>
              <a:rPr lang="en-US" sz="2200" b="1" i="0" u="none" strike="noStrike" cap="none">
                <a:solidFill>
                  <a:schemeClr val="dk1"/>
                </a:solidFill>
                <a:latin typeface="Courier New"/>
                <a:ea typeface="Courier New"/>
                <a:cs typeface="Courier New"/>
                <a:sym typeface="Courier New"/>
              </a:rPr>
              <a:t>min(Comparator&lt;? super T&gt; comparator)</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Returns the minimum element of this stream according to the provided </a:t>
            </a:r>
            <a:r>
              <a:rPr lang="en-US" sz="2200" b="0" i="0" u="none" strike="noStrike" cap="none">
                <a:solidFill>
                  <a:schemeClr val="dk1"/>
                </a:solidFill>
                <a:latin typeface="Courier New"/>
                <a:ea typeface="Courier New"/>
                <a:cs typeface="Courier New"/>
                <a:sym typeface="Courier New"/>
              </a:rPr>
              <a:t>Comparator</a:t>
            </a:r>
            <a:endParaRPr/>
          </a:p>
        </p:txBody>
      </p:sp>
      <p:sp>
        <p:nvSpPr>
          <p:cNvPr id="2590" name="Google Shape;2590;p274"/>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278</a:t>
            </a:fld>
            <a:endParaRPr/>
          </a:p>
        </p:txBody>
      </p:sp>
    </p:spTree>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Shape 2595"/>
        <p:cNvGrpSpPr/>
        <p:nvPr/>
      </p:nvGrpSpPr>
      <p:grpSpPr>
        <a:xfrm>
          <a:off x="0" y="0"/>
          <a:ext cx="0" cy="0"/>
          <a:chOff x="0" y="0"/>
          <a:chExt cx="0" cy="0"/>
        </a:xfrm>
      </p:grpSpPr>
      <p:sp>
        <p:nvSpPr>
          <p:cNvPr id="2596" name="Google Shape;2596;p275"/>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Performing Calculations</a:t>
            </a:r>
            <a:endParaRPr/>
          </a:p>
        </p:txBody>
      </p:sp>
      <p:sp>
        <p:nvSpPr>
          <p:cNvPr id="2597" name="Google Shape;2597;p275"/>
          <p:cNvSpPr txBox="1">
            <a:spLocks noGrp="1"/>
          </p:cNvSpPr>
          <p:nvPr>
            <p:ph type="body" idx="1"/>
          </p:nvPr>
        </p:nvSpPr>
        <p:spPr>
          <a:xfrm>
            <a:off x="609600" y="1447800"/>
            <a:ext cx="7918500" cy="35100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200"/>
              <a:buFont typeface="Arial"/>
              <a:buNone/>
            </a:pPr>
            <a:r>
              <a:rPr lang="en-US" sz="2200" b="1" i="0" u="none" strike="noStrike" cap="none">
                <a:solidFill>
                  <a:schemeClr val="dk1"/>
                </a:solidFill>
                <a:latin typeface="Courier New"/>
                <a:ea typeface="Courier New"/>
                <a:cs typeface="Courier New"/>
                <a:sym typeface="Courier New"/>
              </a:rPr>
              <a:t>average()</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Returns an optional describing the arithmetic mean of elements of this stream </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Returns an empty optional if this stream is empty</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Type returned depends on primitive class.</a:t>
            </a:r>
            <a:endParaRPr/>
          </a:p>
          <a:p>
            <a:pPr marL="7937" marR="0" lvl="0" indent="7937" algn="l" rtl="0">
              <a:lnSpc>
                <a:spcPct val="100000"/>
              </a:lnSpc>
              <a:spcBef>
                <a:spcPts val="440"/>
              </a:spcBef>
              <a:spcAft>
                <a:spcPts val="0"/>
              </a:spcAft>
              <a:buClr>
                <a:srgbClr val="000000"/>
              </a:buClr>
              <a:buSzPts val="2200"/>
              <a:buFont typeface="Arial"/>
              <a:buNone/>
            </a:pPr>
            <a:r>
              <a:rPr lang="en-US" sz="2200" b="1" i="0" u="none" strike="noStrike" cap="none">
                <a:solidFill>
                  <a:schemeClr val="dk1"/>
                </a:solidFill>
                <a:latin typeface="Courier New"/>
                <a:ea typeface="Courier New"/>
                <a:cs typeface="Courier New"/>
                <a:sym typeface="Courier New"/>
              </a:rPr>
              <a:t>sum()</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Returns the sum of elements in this stream</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Methods are found in primitive streams:</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Courier New"/>
                <a:ea typeface="Courier New"/>
                <a:cs typeface="Courier New"/>
                <a:sym typeface="Courier New"/>
              </a:rPr>
              <a:t>DoubleStream</a:t>
            </a:r>
            <a:r>
              <a:rPr lang="en-US" sz="2000" b="0" i="0" u="none" strike="noStrike" cap="none">
                <a:solidFill>
                  <a:schemeClr val="dk1"/>
                </a:solidFill>
                <a:latin typeface="Arial"/>
                <a:ea typeface="Arial"/>
                <a:cs typeface="Arial"/>
                <a:sym typeface="Arial"/>
              </a:rPr>
              <a:t>, </a:t>
            </a:r>
            <a:r>
              <a:rPr lang="en-US" sz="2000" b="0" i="0" u="none" strike="noStrike" cap="none">
                <a:solidFill>
                  <a:schemeClr val="dk1"/>
                </a:solidFill>
                <a:latin typeface="Courier New"/>
                <a:ea typeface="Courier New"/>
                <a:cs typeface="Courier New"/>
                <a:sym typeface="Courier New"/>
              </a:rPr>
              <a:t>IntStream</a:t>
            </a:r>
            <a:r>
              <a:rPr lang="en-US" sz="2000" b="0" i="0" u="none" strike="noStrike" cap="none">
                <a:solidFill>
                  <a:schemeClr val="dk1"/>
                </a:solidFill>
                <a:latin typeface="Arial"/>
                <a:ea typeface="Arial"/>
                <a:cs typeface="Arial"/>
                <a:sym typeface="Arial"/>
              </a:rPr>
              <a:t>, </a:t>
            </a:r>
            <a:r>
              <a:rPr lang="en-US" sz="2000" b="0" i="0" u="none" strike="noStrike" cap="none">
                <a:solidFill>
                  <a:schemeClr val="dk1"/>
                </a:solidFill>
                <a:latin typeface="Courier New"/>
                <a:ea typeface="Courier New"/>
                <a:cs typeface="Courier New"/>
                <a:sym typeface="Courier New"/>
              </a:rPr>
              <a:t>LongStream</a:t>
            </a:r>
            <a:endParaRPr/>
          </a:p>
        </p:txBody>
      </p:sp>
      <p:sp>
        <p:nvSpPr>
          <p:cNvPr id="2598" name="Google Shape;2598;p275"/>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279</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4"/>
          <p:cNvSpPr txBox="1"/>
          <p:nvPr/>
        </p:nvSpPr>
        <p:spPr>
          <a:xfrm>
            <a:off x="609600" y="2819400"/>
            <a:ext cx="7924800" cy="457200"/>
          </a:xfrm>
          <a:prstGeom prst="rect">
            <a:avLst/>
          </a:prstGeom>
          <a:solidFill>
            <a:srgbClr val="DDDDDD"/>
          </a:solid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146" name="Google Shape;146;p24"/>
          <p:cNvSpPr txBox="1">
            <a:spLocks noGrp="1"/>
          </p:cNvSpPr>
          <p:nvPr>
            <p:ph type="title"/>
          </p:nvPr>
        </p:nvSpPr>
        <p:spPr>
          <a:xfrm>
            <a:off x="609600" y="439737"/>
            <a:ext cx="791845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Code Blocks</a:t>
            </a:r>
            <a:endParaRPr/>
          </a:p>
        </p:txBody>
      </p:sp>
      <p:sp>
        <p:nvSpPr>
          <p:cNvPr id="147" name="Google Shape;147;p24"/>
          <p:cNvSpPr txBox="1">
            <a:spLocks noGrp="1"/>
          </p:cNvSpPr>
          <p:nvPr>
            <p:ph type="body" idx="1"/>
          </p:nvPr>
        </p:nvSpPr>
        <p:spPr>
          <a:xfrm>
            <a:off x="609600" y="1219200"/>
            <a:ext cx="7918450" cy="1751012"/>
          </a:xfrm>
          <a:prstGeom prst="rect">
            <a:avLst/>
          </a:prstGeom>
          <a:noFill/>
          <a:ln>
            <a:noFill/>
          </a:ln>
        </p:spPr>
        <p:txBody>
          <a:bodyPr spcFirstLastPara="1" wrap="square" lIns="12700" tIns="12700" rIns="12700" bIns="12700" anchor="t" anchorCtr="0">
            <a:noAutofit/>
          </a:bodyPr>
          <a:lstStyle/>
          <a:p>
            <a:pPr marL="574675" marR="0" lvl="1" indent="-460375" algn="l" rtl="0">
              <a:lnSpc>
                <a:spcPct val="100000"/>
              </a:lnSpc>
              <a:spcBef>
                <a:spcPts val="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Every class declaration is enclosed in a code block.</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Method declarations are enclosed in code blocks.</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Java fields and methods have block (or class) scope.</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Code blocks are defined in braces:</a:t>
            </a:r>
            <a:endParaRPr/>
          </a:p>
          <a:p>
            <a:pPr marL="7936" marR="0" lvl="0" indent="7938" algn="l" rtl="0">
              <a:lnSpc>
                <a:spcPct val="100000"/>
              </a:lnSpc>
              <a:spcBef>
                <a:spcPts val="480"/>
              </a:spcBef>
              <a:spcAft>
                <a:spcPts val="0"/>
              </a:spcAft>
              <a:buClr>
                <a:srgbClr val="000000"/>
              </a:buClr>
              <a:buSzPts val="2400"/>
              <a:buFont typeface="Arial"/>
              <a:buNone/>
            </a:pPr>
            <a:r>
              <a:rPr lang="en-US" sz="2400" b="0" i="0" u="none">
                <a:solidFill>
                  <a:schemeClr val="dk1"/>
                </a:solidFill>
                <a:latin typeface="Courier New"/>
                <a:ea typeface="Courier New"/>
                <a:cs typeface="Courier New"/>
                <a:sym typeface="Courier New"/>
              </a:rPr>
              <a:t> { }</a:t>
            </a:r>
            <a:endParaRPr/>
          </a:p>
          <a:p>
            <a:pPr marL="574675" marR="0" lvl="1" indent="-460375" algn="l" rtl="0">
              <a:lnSpc>
                <a:spcPct val="100000"/>
              </a:lnSpc>
              <a:spcBef>
                <a:spcPts val="1200"/>
              </a:spcBef>
              <a:spcAft>
                <a:spcPts val="0"/>
              </a:spcAft>
              <a:buClr>
                <a:srgbClr val="FF0000"/>
              </a:buClr>
              <a:buSzPts val="2200"/>
              <a:buFont typeface="Arial"/>
              <a:buNone/>
            </a:pPr>
            <a:r>
              <a:rPr lang="en-US" sz="2200" b="0" i="0" u="none" strike="noStrike" cap="none">
                <a:solidFill>
                  <a:schemeClr val="dk1"/>
                </a:solidFill>
                <a:latin typeface="Arial"/>
                <a:ea typeface="Arial"/>
                <a:cs typeface="Arial"/>
                <a:sym typeface="Arial"/>
              </a:rPr>
              <a:t>	Example:</a:t>
            </a:r>
            <a:endParaRPr/>
          </a:p>
        </p:txBody>
      </p:sp>
      <p:sp>
        <p:nvSpPr>
          <p:cNvPr id="148" name="Google Shape;148;p24"/>
          <p:cNvSpPr txBox="1"/>
          <p:nvPr/>
        </p:nvSpPr>
        <p:spPr>
          <a:xfrm>
            <a:off x="990600" y="3927475"/>
            <a:ext cx="7191375" cy="1939925"/>
          </a:xfrm>
          <a:prstGeom prst="rect">
            <a:avLst/>
          </a:prstGeom>
          <a:solidFill>
            <a:srgbClr val="DDDDDD"/>
          </a:solidFill>
          <a:ln w="28575" cap="flat" cmpd="sng">
            <a:solidFill>
              <a:schemeClr val="lt2"/>
            </a:solidFill>
            <a:prstDash val="solid"/>
            <a:miter lim="800000"/>
            <a:headEnd type="none" w="sm" len="sm"/>
            <a:tailEnd type="none" w="sm" len="sm"/>
          </a:ln>
        </p:spPr>
        <p:txBody>
          <a:bodyPr spcFirstLastPara="1" wrap="square" lIns="90475" tIns="44450" rIns="90475" bIns="44450" anchor="t" anchorCtr="0">
            <a:noAutofit/>
          </a:bodyPr>
          <a:lstStyle/>
          <a:p>
            <a:pPr marL="0" marR="0" lvl="0" indent="0" algn="l" rtl="0">
              <a:lnSpc>
                <a:spcPct val="125000"/>
              </a:lnSpc>
              <a:spcBef>
                <a:spcPts val="0"/>
              </a:spcBef>
              <a:spcAft>
                <a:spcPts val="0"/>
              </a:spcAft>
              <a:buClr>
                <a:schemeClr val="lt2"/>
              </a:buClr>
              <a:buSzPts val="1800"/>
              <a:buFont typeface="Courier New"/>
              <a:buNone/>
            </a:pPr>
            <a:r>
              <a:rPr lang="en-US" sz="1800" b="0" i="0" u="none">
                <a:solidFill>
                  <a:schemeClr val="lt2"/>
                </a:solidFill>
                <a:latin typeface="Courier New"/>
                <a:ea typeface="Courier New"/>
                <a:cs typeface="Courier New"/>
                <a:sym typeface="Courier New"/>
              </a:rPr>
              <a:t>public class SayHello </a:t>
            </a:r>
            <a:r>
              <a:rPr lang="en-US" sz="1800" b="0" i="0" u="sng">
                <a:solidFill>
                  <a:schemeClr val="dk1"/>
                </a:solidFill>
                <a:latin typeface="Courier New"/>
                <a:ea typeface="Courier New"/>
                <a:cs typeface="Courier New"/>
                <a:sym typeface="Courier New"/>
              </a:rPr>
              <a:t>{</a:t>
            </a:r>
            <a:endParaRPr/>
          </a:p>
          <a:p>
            <a:pPr marL="0" marR="0" lvl="0" indent="0" algn="l" rtl="0">
              <a:lnSpc>
                <a:spcPct val="125000"/>
              </a:lnSpc>
              <a:spcBef>
                <a:spcPts val="180"/>
              </a:spcBef>
              <a:spcAft>
                <a:spcPts val="0"/>
              </a:spcAft>
              <a:buClr>
                <a:schemeClr val="dk1"/>
              </a:buClr>
              <a:buSzPts val="1800"/>
              <a:buFont typeface="Courier New"/>
              <a:buNone/>
            </a:pPr>
            <a:r>
              <a:rPr lang="en-US" sz="1800" b="0" i="0" u="none">
                <a:solidFill>
                  <a:schemeClr val="dk1"/>
                </a:solidFill>
                <a:latin typeface="Courier New"/>
                <a:ea typeface="Courier New"/>
                <a:cs typeface="Courier New"/>
                <a:sym typeface="Courier New"/>
              </a:rPr>
              <a:t>    public static void main(String[] args) </a:t>
            </a:r>
            <a:r>
              <a:rPr lang="en-US" sz="1800" b="0" i="0" u="sng">
                <a:solidFill>
                  <a:schemeClr val="dk1"/>
                </a:solidFill>
                <a:latin typeface="Courier New"/>
                <a:ea typeface="Courier New"/>
                <a:cs typeface="Courier New"/>
                <a:sym typeface="Courier New"/>
              </a:rPr>
              <a:t>{</a:t>
            </a:r>
            <a:endParaRPr/>
          </a:p>
          <a:p>
            <a:pPr marL="0" marR="0" lvl="0" indent="0" algn="l" rtl="0">
              <a:lnSpc>
                <a:spcPct val="125000"/>
              </a:lnSpc>
              <a:spcBef>
                <a:spcPts val="180"/>
              </a:spcBef>
              <a:spcAft>
                <a:spcPts val="0"/>
              </a:spcAft>
              <a:buClr>
                <a:schemeClr val="dk1"/>
              </a:buClr>
              <a:buSzPts val="1800"/>
              <a:buFont typeface="Courier New"/>
              <a:buNone/>
            </a:pPr>
            <a:r>
              <a:rPr lang="en-US" sz="1800" b="0" i="0" u="none">
                <a:solidFill>
                  <a:schemeClr val="dk1"/>
                </a:solidFill>
                <a:latin typeface="Courier New"/>
                <a:ea typeface="Courier New"/>
                <a:cs typeface="Courier New"/>
                <a:sym typeface="Courier New"/>
              </a:rPr>
              <a:t>       System.out.println("Hello world")</a:t>
            </a:r>
            <a:r>
              <a:rPr lang="en-US" sz="1800" b="0" i="0" u="sng">
                <a:solidFill>
                  <a:schemeClr val="dk1"/>
                </a:solidFill>
                <a:latin typeface="Courier New"/>
                <a:ea typeface="Courier New"/>
                <a:cs typeface="Courier New"/>
                <a:sym typeface="Courier New"/>
              </a:rPr>
              <a:t>;</a:t>
            </a:r>
            <a:endParaRPr sz="1800" b="0" i="0" u="none">
              <a:solidFill>
                <a:schemeClr val="dk1"/>
              </a:solidFill>
              <a:latin typeface="Courier New"/>
              <a:ea typeface="Courier New"/>
              <a:cs typeface="Courier New"/>
              <a:sym typeface="Courier New"/>
            </a:endParaRPr>
          </a:p>
          <a:p>
            <a:pPr marL="0" marR="0" lvl="0" indent="0" algn="l" rtl="0">
              <a:lnSpc>
                <a:spcPct val="125000"/>
              </a:lnSpc>
              <a:spcBef>
                <a:spcPts val="180"/>
              </a:spcBef>
              <a:spcAft>
                <a:spcPts val="0"/>
              </a:spcAft>
              <a:buClr>
                <a:schemeClr val="dk1"/>
              </a:buClr>
              <a:buSzPts val="1800"/>
              <a:buFont typeface="Courier New"/>
              <a:buNone/>
            </a:pPr>
            <a:r>
              <a:rPr lang="en-US" sz="1800" b="0" i="1" u="none">
                <a:solidFill>
                  <a:schemeClr val="dk1"/>
                </a:solidFill>
                <a:latin typeface="Courier New"/>
                <a:ea typeface="Courier New"/>
                <a:cs typeface="Courier New"/>
                <a:sym typeface="Courier New"/>
              </a:rPr>
              <a:t>    </a:t>
            </a:r>
            <a:r>
              <a:rPr lang="en-US" sz="1800" b="0" i="0" u="sng">
                <a:solidFill>
                  <a:schemeClr val="dk1"/>
                </a:solidFill>
                <a:latin typeface="Courier New"/>
                <a:ea typeface="Courier New"/>
                <a:cs typeface="Courier New"/>
                <a:sym typeface="Courier New"/>
              </a:rPr>
              <a:t>}</a:t>
            </a:r>
            <a:endParaRPr sz="1800" b="0" i="0" u="none">
              <a:solidFill>
                <a:schemeClr val="dk1"/>
              </a:solidFill>
              <a:latin typeface="Courier New"/>
              <a:ea typeface="Courier New"/>
              <a:cs typeface="Courier New"/>
              <a:sym typeface="Courier New"/>
            </a:endParaRPr>
          </a:p>
          <a:p>
            <a:pPr marL="0" marR="0" lvl="0" indent="0" algn="l" rtl="0">
              <a:lnSpc>
                <a:spcPct val="125000"/>
              </a:lnSpc>
              <a:spcBef>
                <a:spcPts val="180"/>
              </a:spcBef>
              <a:spcAft>
                <a:spcPts val="0"/>
              </a:spcAft>
              <a:buClr>
                <a:schemeClr val="dk1"/>
              </a:buClr>
              <a:buSzPts val="1800"/>
              <a:buFont typeface="Courier New"/>
              <a:buNone/>
            </a:pPr>
            <a:r>
              <a:rPr lang="en-US" sz="1800" b="0" i="0" u="sng">
                <a:solidFill>
                  <a:schemeClr val="dk1"/>
                </a:solidFill>
                <a:latin typeface="Courier New"/>
                <a:ea typeface="Courier New"/>
                <a:cs typeface="Courier New"/>
                <a:sym typeface="Courier New"/>
              </a:rPr>
              <a:t>}</a:t>
            </a:r>
            <a:endParaRPr/>
          </a:p>
        </p:txBody>
      </p:sp>
      <p:sp>
        <p:nvSpPr>
          <p:cNvPr id="149" name="Google Shape;149;p24"/>
          <p:cNvSpPr/>
          <p:nvPr/>
        </p:nvSpPr>
        <p:spPr>
          <a:xfrm>
            <a:off x="1409700" y="4175125"/>
            <a:ext cx="6453187" cy="1462087"/>
          </a:xfrm>
          <a:custGeom>
            <a:avLst/>
            <a:gdLst/>
            <a:ahLst/>
            <a:cxnLst/>
            <a:rect l="l" t="t" r="r" b="b"/>
            <a:pathLst>
              <a:path w="4065" h="921" extrusionOk="0">
                <a:moveTo>
                  <a:pt x="2008" y="0"/>
                </a:moveTo>
                <a:lnTo>
                  <a:pt x="4064" y="0"/>
                </a:lnTo>
                <a:lnTo>
                  <a:pt x="4064" y="920"/>
                </a:lnTo>
                <a:lnTo>
                  <a:pt x="0" y="920"/>
                </a:lnTo>
              </a:path>
            </a:pathLst>
          </a:custGeom>
          <a:noFill/>
          <a:ln w="28575" cap="rnd" cmpd="sng">
            <a:solidFill>
              <a:srgbClr val="000000"/>
            </a:solidFill>
            <a:prstDash val="solid"/>
            <a:round/>
            <a:headEnd type="triangle" w="med" len="med"/>
            <a:tailEnd type="triangle" w="med" len="med"/>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150" name="Google Shape;150;p24"/>
          <p:cNvSpPr/>
          <p:nvPr/>
        </p:nvSpPr>
        <p:spPr>
          <a:xfrm>
            <a:off x="1790700" y="4543425"/>
            <a:ext cx="5780087" cy="763587"/>
          </a:xfrm>
          <a:custGeom>
            <a:avLst/>
            <a:gdLst/>
            <a:ahLst/>
            <a:cxnLst/>
            <a:rect l="l" t="t" r="r" b="b"/>
            <a:pathLst>
              <a:path w="3641" h="481" extrusionOk="0">
                <a:moveTo>
                  <a:pt x="3336" y="0"/>
                </a:moveTo>
                <a:lnTo>
                  <a:pt x="3640" y="0"/>
                </a:lnTo>
                <a:lnTo>
                  <a:pt x="3640" y="480"/>
                </a:lnTo>
                <a:lnTo>
                  <a:pt x="0" y="480"/>
                </a:lnTo>
              </a:path>
            </a:pathLst>
          </a:custGeom>
          <a:noFill/>
          <a:ln w="28575" cap="rnd" cmpd="sng">
            <a:solidFill>
              <a:schemeClr val="dk2"/>
            </a:solidFill>
            <a:prstDash val="solid"/>
            <a:round/>
            <a:headEnd type="triangle" w="med" len="med"/>
            <a:tailEnd type="triangle" w="med" len="med"/>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151" name="Google Shape;151;p24"/>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28</a:t>
            </a:fld>
            <a:endParaRPr/>
          </a:p>
        </p:txBody>
      </p:sp>
    </p:spTree>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Shape 2603"/>
        <p:cNvGrpSpPr/>
        <p:nvPr/>
      </p:nvGrpSpPr>
      <p:grpSpPr>
        <a:xfrm>
          <a:off x="0" y="0"/>
          <a:ext cx="0" cy="0"/>
          <a:chOff x="0" y="0"/>
          <a:chExt cx="0" cy="0"/>
        </a:xfrm>
      </p:grpSpPr>
      <p:sp>
        <p:nvSpPr>
          <p:cNvPr id="2604" name="Google Shape;2604;p276"/>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Sorting</a:t>
            </a:r>
            <a:endParaRPr/>
          </a:p>
        </p:txBody>
      </p:sp>
      <p:sp>
        <p:nvSpPr>
          <p:cNvPr id="2605" name="Google Shape;2605;p276"/>
          <p:cNvSpPr txBox="1">
            <a:spLocks noGrp="1"/>
          </p:cNvSpPr>
          <p:nvPr>
            <p:ph type="body" idx="1"/>
          </p:nvPr>
        </p:nvSpPr>
        <p:spPr>
          <a:xfrm>
            <a:off x="609600" y="1447800"/>
            <a:ext cx="7918500" cy="22605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200"/>
              <a:buFont typeface="Arial"/>
              <a:buNone/>
            </a:pPr>
            <a:r>
              <a:rPr lang="en-US" sz="2200" b="1" i="0" u="none" strike="noStrike" cap="none">
                <a:solidFill>
                  <a:schemeClr val="dk1"/>
                </a:solidFill>
                <a:latin typeface="Courier New"/>
                <a:ea typeface="Courier New"/>
                <a:cs typeface="Courier New"/>
                <a:sym typeface="Courier New"/>
              </a:rPr>
              <a:t>sorted()</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Returns a stream consisting of the elements sorted according to natural order</a:t>
            </a:r>
            <a:endParaRPr/>
          </a:p>
          <a:p>
            <a:pPr marL="7937" marR="0" lvl="0" indent="7937" algn="l" rtl="0">
              <a:lnSpc>
                <a:spcPct val="100000"/>
              </a:lnSpc>
              <a:spcBef>
                <a:spcPts val="440"/>
              </a:spcBef>
              <a:spcAft>
                <a:spcPts val="0"/>
              </a:spcAft>
              <a:buClr>
                <a:srgbClr val="000000"/>
              </a:buClr>
              <a:buSzPts val="2200"/>
              <a:buFont typeface="Arial"/>
              <a:buNone/>
            </a:pPr>
            <a:r>
              <a:rPr lang="en-US" sz="2200" b="1" i="0" u="none" strike="noStrike" cap="none">
                <a:solidFill>
                  <a:schemeClr val="dk1"/>
                </a:solidFill>
                <a:latin typeface="Courier New"/>
                <a:ea typeface="Courier New"/>
                <a:cs typeface="Courier New"/>
                <a:sym typeface="Courier New"/>
              </a:rPr>
              <a:t>sorted(Comparator&lt;? super T&gt; comparator)</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Returns a stream consisting of the elements sorted according to the </a:t>
            </a:r>
            <a:r>
              <a:rPr lang="en-US" sz="2200" b="0" i="0" u="none" strike="noStrike" cap="none">
                <a:solidFill>
                  <a:schemeClr val="dk1"/>
                </a:solidFill>
                <a:latin typeface="Courier New"/>
                <a:ea typeface="Courier New"/>
                <a:cs typeface="Courier New"/>
                <a:sym typeface="Courier New"/>
              </a:rPr>
              <a:t>Comparator</a:t>
            </a:r>
            <a:endParaRPr/>
          </a:p>
        </p:txBody>
      </p:sp>
      <p:sp>
        <p:nvSpPr>
          <p:cNvPr id="2606" name="Google Shape;2606;p276"/>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280</a:t>
            </a:fld>
            <a:endParaRPr/>
          </a:p>
        </p:txBody>
      </p:sp>
    </p:spTree>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Shape 2611"/>
        <p:cNvGrpSpPr/>
        <p:nvPr/>
      </p:nvGrpSpPr>
      <p:grpSpPr>
        <a:xfrm>
          <a:off x="0" y="0"/>
          <a:ext cx="0" cy="0"/>
          <a:chOff x="0" y="0"/>
          <a:chExt cx="0" cy="0"/>
        </a:xfrm>
      </p:grpSpPr>
      <p:sp>
        <p:nvSpPr>
          <p:cNvPr id="2612" name="Google Shape;2612;p277"/>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Comparator Updates</a:t>
            </a:r>
            <a:endParaRPr/>
          </a:p>
        </p:txBody>
      </p:sp>
      <p:sp>
        <p:nvSpPr>
          <p:cNvPr id="2613" name="Google Shape;2613;p277"/>
          <p:cNvSpPr txBox="1">
            <a:spLocks noGrp="1"/>
          </p:cNvSpPr>
          <p:nvPr>
            <p:ph type="body" idx="1"/>
          </p:nvPr>
        </p:nvSpPr>
        <p:spPr>
          <a:xfrm>
            <a:off x="609600" y="1447800"/>
            <a:ext cx="7918500" cy="30417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1800"/>
              <a:buFont typeface="Arial"/>
              <a:buNone/>
            </a:pPr>
            <a:r>
              <a:rPr lang="en-US" sz="1800" b="1" i="0" u="none" strike="noStrike" cap="none">
                <a:solidFill>
                  <a:schemeClr val="dk1"/>
                </a:solidFill>
                <a:latin typeface="Courier New"/>
                <a:ea typeface="Courier New"/>
                <a:cs typeface="Courier New"/>
                <a:sym typeface="Courier New"/>
              </a:rPr>
              <a:t>comparing(Function&lt;? super T,? extends U&gt; keyExtractor)</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Allows you to specify any field to sort on based on a method reference or lambda</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Primitive versions of the Function also supported</a:t>
            </a:r>
            <a:endParaRPr/>
          </a:p>
          <a:p>
            <a:pPr marL="7937" marR="0" lvl="0" indent="7937" algn="l" rtl="0">
              <a:lnSpc>
                <a:spcPct val="100000"/>
              </a:lnSpc>
              <a:spcBef>
                <a:spcPts val="360"/>
              </a:spcBef>
              <a:spcAft>
                <a:spcPts val="0"/>
              </a:spcAft>
              <a:buClr>
                <a:srgbClr val="000000"/>
              </a:buClr>
              <a:buSzPts val="1800"/>
              <a:buFont typeface="Arial"/>
              <a:buNone/>
            </a:pPr>
            <a:r>
              <a:rPr lang="en-US" sz="1800" b="1" i="0" u="none" strike="noStrike" cap="none">
                <a:solidFill>
                  <a:schemeClr val="dk1"/>
                </a:solidFill>
                <a:latin typeface="Courier New"/>
                <a:ea typeface="Courier New"/>
                <a:cs typeface="Courier New"/>
                <a:sym typeface="Courier New"/>
              </a:rPr>
              <a:t>thenComparing(Comparator&lt;? super T&gt; other)</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Specify additional fields for sorting.</a:t>
            </a:r>
            <a:endParaRPr/>
          </a:p>
          <a:p>
            <a:pPr marL="7937" marR="0" lvl="0" indent="7937" algn="l" rtl="0">
              <a:lnSpc>
                <a:spcPct val="100000"/>
              </a:lnSpc>
              <a:spcBef>
                <a:spcPts val="360"/>
              </a:spcBef>
              <a:spcAft>
                <a:spcPts val="0"/>
              </a:spcAft>
              <a:buClr>
                <a:srgbClr val="000000"/>
              </a:buClr>
              <a:buSzPts val="1800"/>
              <a:buFont typeface="Arial"/>
              <a:buNone/>
            </a:pPr>
            <a:r>
              <a:rPr lang="en-US" sz="1800" b="1" i="0" u="none" strike="noStrike" cap="none">
                <a:solidFill>
                  <a:schemeClr val="dk1"/>
                </a:solidFill>
                <a:latin typeface="Courier New"/>
                <a:ea typeface="Courier New"/>
                <a:cs typeface="Courier New"/>
                <a:sym typeface="Courier New"/>
              </a:rPr>
              <a:t>reversed()</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Reverse the sort order by appending to the method chain.</a:t>
            </a:r>
            <a:endParaRPr/>
          </a:p>
        </p:txBody>
      </p:sp>
      <p:sp>
        <p:nvSpPr>
          <p:cNvPr id="2614" name="Google Shape;2614;p277"/>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281</a:t>
            </a:fld>
            <a:endParaRPr/>
          </a:p>
        </p:txBody>
      </p:sp>
    </p:spTree>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Shape 2619"/>
        <p:cNvGrpSpPr/>
        <p:nvPr/>
      </p:nvGrpSpPr>
      <p:grpSpPr>
        <a:xfrm>
          <a:off x="0" y="0"/>
          <a:ext cx="0" cy="0"/>
          <a:chOff x="0" y="0"/>
          <a:chExt cx="0" cy="0"/>
        </a:xfrm>
      </p:grpSpPr>
      <p:sp>
        <p:nvSpPr>
          <p:cNvPr id="2620" name="Google Shape;2620;p278"/>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Saving Data from a Stream</a:t>
            </a:r>
            <a:endParaRPr/>
          </a:p>
        </p:txBody>
      </p:sp>
      <p:sp>
        <p:nvSpPr>
          <p:cNvPr id="2621" name="Google Shape;2621;p278"/>
          <p:cNvSpPr txBox="1">
            <a:spLocks noGrp="1"/>
          </p:cNvSpPr>
          <p:nvPr>
            <p:ph type="body" idx="1"/>
          </p:nvPr>
        </p:nvSpPr>
        <p:spPr>
          <a:xfrm>
            <a:off x="609600" y="1447800"/>
            <a:ext cx="7918500" cy="26607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200"/>
              <a:buFont typeface="Arial"/>
              <a:buNone/>
            </a:pPr>
            <a:r>
              <a:rPr lang="en-US" sz="2200" b="1" i="0" u="none" strike="noStrike" cap="none">
                <a:solidFill>
                  <a:schemeClr val="dk1"/>
                </a:solidFill>
                <a:latin typeface="Courier New"/>
                <a:ea typeface="Courier New"/>
                <a:cs typeface="Courier New"/>
                <a:sym typeface="Courier New"/>
              </a:rPr>
              <a:t>collect(Collector&lt;? super T,A,R&gt; collector)</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Allows you to save the result of a stream to a new data structure</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Relies on the </a:t>
            </a:r>
            <a:r>
              <a:rPr lang="en-US" sz="2200" b="0" i="0" u="none" strike="noStrike" cap="none">
                <a:solidFill>
                  <a:schemeClr val="dk1"/>
                </a:solidFill>
                <a:latin typeface="Courier New"/>
                <a:ea typeface="Courier New"/>
                <a:cs typeface="Courier New"/>
                <a:sym typeface="Courier New"/>
              </a:rPr>
              <a:t>Collectors</a:t>
            </a:r>
            <a:r>
              <a:rPr lang="en-US" sz="2200" b="0" i="0" u="none" strike="noStrike" cap="none">
                <a:solidFill>
                  <a:schemeClr val="dk1"/>
                </a:solidFill>
                <a:latin typeface="Arial"/>
                <a:ea typeface="Arial"/>
                <a:cs typeface="Arial"/>
                <a:sym typeface="Arial"/>
              </a:rPr>
              <a:t> class</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Examples</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Courier New"/>
                <a:ea typeface="Courier New"/>
                <a:cs typeface="Courier New"/>
                <a:sym typeface="Courier New"/>
              </a:rPr>
              <a:t>stream().collect(Collectors.toList());</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Courier New"/>
                <a:ea typeface="Courier New"/>
                <a:cs typeface="Courier New"/>
                <a:sym typeface="Courier New"/>
              </a:rPr>
              <a:t>stream().collect(Collectors.toMap());</a:t>
            </a:r>
            <a:endParaRPr/>
          </a:p>
        </p:txBody>
      </p:sp>
      <p:sp>
        <p:nvSpPr>
          <p:cNvPr id="2622" name="Google Shape;2622;p278"/>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282</a:t>
            </a:fld>
            <a:endParaRPr/>
          </a:p>
        </p:txBody>
      </p:sp>
    </p:spTree>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Shape 2627"/>
        <p:cNvGrpSpPr/>
        <p:nvPr/>
      </p:nvGrpSpPr>
      <p:grpSpPr>
        <a:xfrm>
          <a:off x="0" y="0"/>
          <a:ext cx="0" cy="0"/>
          <a:chOff x="0" y="0"/>
          <a:chExt cx="0" cy="0"/>
        </a:xfrm>
      </p:grpSpPr>
      <p:sp>
        <p:nvSpPr>
          <p:cNvPr id="2628" name="Google Shape;2628;p279"/>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Collectors Class</a:t>
            </a:r>
            <a:endParaRPr/>
          </a:p>
        </p:txBody>
      </p:sp>
      <p:sp>
        <p:nvSpPr>
          <p:cNvPr id="2629" name="Google Shape;2629;p279"/>
          <p:cNvSpPr txBox="1">
            <a:spLocks noGrp="1"/>
          </p:cNvSpPr>
          <p:nvPr>
            <p:ph type="body" idx="1"/>
          </p:nvPr>
        </p:nvSpPr>
        <p:spPr>
          <a:xfrm>
            <a:off x="609600" y="1447800"/>
            <a:ext cx="7918500" cy="4870500"/>
          </a:xfrm>
          <a:prstGeom prst="rect">
            <a:avLst/>
          </a:prstGeom>
          <a:noFill/>
          <a:ln>
            <a:noFill/>
          </a:ln>
        </p:spPr>
        <p:txBody>
          <a:bodyPr spcFirstLastPara="1" wrap="square" lIns="12700" tIns="12700" rIns="12700" bIns="12700" anchor="t" anchorCtr="0">
            <a:noAutofit/>
          </a:bodyPr>
          <a:lstStyle/>
          <a:p>
            <a:pPr marL="574675" marR="0" lvl="1" indent="-460375" algn="l" rtl="0">
              <a:lnSpc>
                <a:spcPct val="100000"/>
              </a:lnSpc>
              <a:spcBef>
                <a:spcPts val="0"/>
              </a:spcBef>
              <a:spcAft>
                <a:spcPts val="0"/>
              </a:spcAft>
              <a:buClr>
                <a:srgbClr val="FF0000"/>
              </a:buClr>
              <a:buSzPts val="2000"/>
              <a:buFont typeface="Arial"/>
              <a:buChar char="•"/>
            </a:pPr>
            <a:r>
              <a:rPr lang="en-US" sz="2000" b="1" i="0" u="none" strike="noStrike" cap="none">
                <a:solidFill>
                  <a:schemeClr val="dk1"/>
                </a:solidFill>
                <a:latin typeface="Courier New"/>
                <a:ea typeface="Courier New"/>
                <a:cs typeface="Courier New"/>
                <a:sym typeface="Courier New"/>
              </a:rPr>
              <a:t>averagingDouble(ToDoubleFunction&lt;? super T&gt; mapper)</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Produces the arithmetic mean of a double-valued function applied to the input elements</a:t>
            </a:r>
            <a:endParaRPr/>
          </a:p>
          <a:p>
            <a:pPr marL="574675" marR="0" lvl="1" indent="-460375" algn="l" rtl="0">
              <a:lnSpc>
                <a:spcPct val="100000"/>
              </a:lnSpc>
              <a:spcBef>
                <a:spcPts val="400"/>
              </a:spcBef>
              <a:spcAft>
                <a:spcPts val="0"/>
              </a:spcAft>
              <a:buClr>
                <a:srgbClr val="FF0000"/>
              </a:buClr>
              <a:buSzPts val="2000"/>
              <a:buFont typeface="Arial"/>
              <a:buChar char="•"/>
            </a:pPr>
            <a:r>
              <a:rPr lang="en-US" sz="2000" b="1" i="0" u="none" strike="noStrike" cap="none">
                <a:solidFill>
                  <a:schemeClr val="dk1"/>
                </a:solidFill>
                <a:latin typeface="Courier New"/>
                <a:ea typeface="Courier New"/>
                <a:cs typeface="Courier New"/>
                <a:sym typeface="Courier New"/>
              </a:rPr>
              <a:t>groupingBy(Function&lt;? super T,? extends K&gt; classifier)</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A "group by" operation on input elements of type T, grouping elements according to a classification function, and returning the results in a map</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1" i="0" u="none" strike="noStrike" cap="none">
                <a:solidFill>
                  <a:schemeClr val="dk1"/>
                </a:solidFill>
                <a:latin typeface="Courier New"/>
                <a:ea typeface="Courier New"/>
                <a:cs typeface="Courier New"/>
                <a:sym typeface="Courier New"/>
              </a:rPr>
              <a:t>joining()</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Concatenates the input elements into a String, in encounter order</a:t>
            </a:r>
            <a:endParaRPr/>
          </a:p>
          <a:p>
            <a:pPr marL="574675" marR="0" lvl="1" indent="-460375" algn="l" rtl="0">
              <a:lnSpc>
                <a:spcPct val="100000"/>
              </a:lnSpc>
              <a:spcBef>
                <a:spcPts val="400"/>
              </a:spcBef>
              <a:spcAft>
                <a:spcPts val="0"/>
              </a:spcAft>
              <a:buClr>
                <a:srgbClr val="FF0000"/>
              </a:buClr>
              <a:buSzPts val="2000"/>
              <a:buFont typeface="Arial"/>
              <a:buChar char="•"/>
            </a:pPr>
            <a:r>
              <a:rPr lang="en-US" sz="2000" b="1" i="0" u="none" strike="noStrike" cap="none">
                <a:solidFill>
                  <a:schemeClr val="dk1"/>
                </a:solidFill>
                <a:latin typeface="Courier New"/>
                <a:ea typeface="Courier New"/>
                <a:cs typeface="Courier New"/>
                <a:sym typeface="Courier New"/>
              </a:rPr>
              <a:t>partitioningBy(Predicate&lt;? super T&gt; predicate)</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Partitions the input elements according to a Predicate</a:t>
            </a:r>
            <a:endParaRPr/>
          </a:p>
        </p:txBody>
      </p:sp>
      <p:sp>
        <p:nvSpPr>
          <p:cNvPr id="2630" name="Google Shape;2630;p279"/>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283</a:t>
            </a:fld>
            <a:endParaRPr/>
          </a:p>
        </p:txBody>
      </p:sp>
    </p:spTree>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Shape 2635"/>
        <p:cNvGrpSpPr/>
        <p:nvPr/>
      </p:nvGrpSpPr>
      <p:grpSpPr>
        <a:xfrm>
          <a:off x="0" y="0"/>
          <a:ext cx="0" cy="0"/>
          <a:chOff x="0" y="0"/>
          <a:chExt cx="0" cy="0"/>
        </a:xfrm>
      </p:grpSpPr>
      <p:sp>
        <p:nvSpPr>
          <p:cNvPr id="2636" name="Google Shape;2636;p280"/>
          <p:cNvSpPr txBox="1"/>
          <p:nvPr/>
        </p:nvSpPr>
        <p:spPr>
          <a:xfrm>
            <a:off x="611187" y="2514600"/>
            <a:ext cx="7923300" cy="2057400"/>
          </a:xfrm>
          <a:prstGeom prst="rect">
            <a:avLst/>
          </a:prstGeom>
          <a:solidFill>
            <a:srgbClr val="DDDDDD"/>
          </a:solid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2637" name="Google Shape;2637;p280"/>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Quick Streams with </a:t>
            </a:r>
            <a:r>
              <a:rPr lang="en-US" sz="2600" b="1" i="0" u="none" strike="noStrike" cap="none">
                <a:solidFill>
                  <a:schemeClr val="dk1"/>
                </a:solidFill>
                <a:latin typeface="Courier New"/>
                <a:ea typeface="Courier New"/>
                <a:cs typeface="Courier New"/>
                <a:sym typeface="Courier New"/>
              </a:rPr>
              <a:t>Stream.of</a:t>
            </a:r>
            <a:endParaRPr/>
          </a:p>
        </p:txBody>
      </p:sp>
      <p:sp>
        <p:nvSpPr>
          <p:cNvPr id="2638" name="Google Shape;2638;p280"/>
          <p:cNvSpPr txBox="1">
            <a:spLocks noGrp="1"/>
          </p:cNvSpPr>
          <p:nvPr>
            <p:ph type="body" idx="1"/>
          </p:nvPr>
        </p:nvSpPr>
        <p:spPr>
          <a:xfrm>
            <a:off x="609600" y="1447800"/>
            <a:ext cx="7918500" cy="3127500"/>
          </a:xfrm>
          <a:prstGeom prst="rect">
            <a:avLst/>
          </a:prstGeom>
          <a:noFill/>
          <a:ln>
            <a:noFill/>
          </a:ln>
        </p:spPr>
        <p:txBody>
          <a:bodyPr spcFirstLastPara="1" wrap="square" lIns="12700" tIns="12700" rIns="12700" bIns="12700" anchor="t" anchorCtr="0">
            <a:noAutofit/>
          </a:bodyPr>
          <a:lstStyle/>
          <a:p>
            <a:pPr marL="574675" marR="0" lvl="1" indent="-460375" algn="l" rtl="0">
              <a:lnSpc>
                <a:spcPct val="100000"/>
              </a:lnSpc>
              <a:spcBef>
                <a:spcPts val="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The </a:t>
            </a:r>
            <a:r>
              <a:rPr lang="en-US" sz="2200" b="0" i="0" u="none" strike="noStrike" cap="none">
                <a:solidFill>
                  <a:schemeClr val="dk1"/>
                </a:solidFill>
                <a:latin typeface="Courier New"/>
                <a:ea typeface="Courier New"/>
                <a:cs typeface="Courier New"/>
                <a:sym typeface="Courier New"/>
              </a:rPr>
              <a:t>Stream.of</a:t>
            </a:r>
            <a:r>
              <a:rPr lang="en-US" sz="2200" b="0" i="0" u="none" strike="noStrike" cap="none">
                <a:solidFill>
                  <a:schemeClr val="dk1"/>
                </a:solidFill>
                <a:latin typeface="Arial"/>
                <a:ea typeface="Arial"/>
                <a:cs typeface="Arial"/>
                <a:sym typeface="Arial"/>
              </a:rPr>
              <a:t> method allows you to easily create a stream.</a:t>
            </a:r>
            <a:endParaRPr/>
          </a:p>
          <a:p>
            <a:pPr marL="574675" marR="0" lvl="1" indent="-460375" algn="l" rtl="0">
              <a:lnSpc>
                <a:spcPct val="100000"/>
              </a:lnSpc>
              <a:spcBef>
                <a:spcPts val="440"/>
              </a:spcBef>
              <a:spcAft>
                <a:spcPts val="0"/>
              </a:spcAft>
              <a:buClr>
                <a:srgbClr val="FF0000"/>
              </a:buClr>
              <a:buSzPts val="2200"/>
              <a:buFont typeface="Arial"/>
              <a:buNone/>
            </a:pPr>
            <a:endParaRPr sz="2200" b="0" i="0" u="none" strike="noStrike" cap="none">
              <a:solidFill>
                <a:schemeClr val="dk1"/>
              </a:solidFill>
              <a:latin typeface="Arial"/>
              <a:ea typeface="Arial"/>
              <a:cs typeface="Arial"/>
              <a:sym typeface="Arial"/>
            </a:endParaRPr>
          </a:p>
          <a:p>
            <a:pPr marL="574675" marR="0" lvl="1" indent="-460375" algn="l" rtl="0">
              <a:lnSpc>
                <a:spcPct val="100000"/>
              </a:lnSpc>
              <a:spcBef>
                <a:spcPts val="320"/>
              </a:spcBef>
              <a:spcAft>
                <a:spcPts val="0"/>
              </a:spcAft>
              <a:buClr>
                <a:srgbClr val="FF0000"/>
              </a:buClr>
              <a:buSzPts val="1600"/>
              <a:buFont typeface="Arial"/>
              <a:buNone/>
            </a:pPr>
            <a:r>
              <a:rPr lang="en-US" sz="1600" b="0" i="0" u="none" strike="noStrike" cap="none">
                <a:solidFill>
                  <a:schemeClr val="dk1"/>
                </a:solidFill>
                <a:latin typeface="Courier New"/>
                <a:ea typeface="Courier New"/>
                <a:cs typeface="Courier New"/>
                <a:sym typeface="Courier New"/>
              </a:rPr>
              <a:t>11  public static void main(String[] args) {</a:t>
            </a:r>
            <a:endParaRPr/>
          </a:p>
          <a:p>
            <a:pPr marL="574675" marR="0" lvl="1" indent="-460375" algn="l" rtl="0">
              <a:lnSpc>
                <a:spcPct val="100000"/>
              </a:lnSpc>
              <a:spcBef>
                <a:spcPts val="320"/>
              </a:spcBef>
              <a:spcAft>
                <a:spcPts val="0"/>
              </a:spcAft>
              <a:buClr>
                <a:srgbClr val="FF0000"/>
              </a:buClr>
              <a:buSzPts val="1600"/>
              <a:buFont typeface="Arial"/>
              <a:buNone/>
            </a:pPr>
            <a:r>
              <a:rPr lang="en-US" sz="1600" b="0" i="0" u="none" strike="noStrike" cap="none">
                <a:solidFill>
                  <a:schemeClr val="dk1"/>
                </a:solidFill>
                <a:latin typeface="Courier New"/>
                <a:ea typeface="Courier New"/>
                <a:cs typeface="Courier New"/>
                <a:sym typeface="Courier New"/>
              </a:rPr>
              <a:t>12         </a:t>
            </a:r>
            <a:endParaRPr/>
          </a:p>
          <a:p>
            <a:pPr marL="574675" marR="0" lvl="1" indent="-460375" algn="l" rtl="0">
              <a:lnSpc>
                <a:spcPct val="100000"/>
              </a:lnSpc>
              <a:spcBef>
                <a:spcPts val="320"/>
              </a:spcBef>
              <a:spcAft>
                <a:spcPts val="0"/>
              </a:spcAft>
              <a:buClr>
                <a:srgbClr val="FF0000"/>
              </a:buClr>
              <a:buSzPts val="1600"/>
              <a:buFont typeface="Arial"/>
              <a:buNone/>
            </a:pPr>
            <a:r>
              <a:rPr lang="en-US" sz="1600" b="0" i="0" u="none" strike="noStrike" cap="none">
                <a:solidFill>
                  <a:schemeClr val="dk1"/>
                </a:solidFill>
                <a:latin typeface="Courier New"/>
                <a:ea typeface="Courier New"/>
                <a:cs typeface="Courier New"/>
                <a:sym typeface="Courier New"/>
              </a:rPr>
              <a:t>13    </a:t>
            </a:r>
            <a:r>
              <a:rPr lang="en-US" sz="1600" b="1" i="0" u="none" strike="noStrike" cap="none">
                <a:solidFill>
                  <a:schemeClr val="dk1"/>
                </a:solidFill>
                <a:latin typeface="Courier New"/>
                <a:ea typeface="Courier New"/>
                <a:cs typeface="Courier New"/>
                <a:sym typeface="Courier New"/>
              </a:rPr>
              <a:t>Stream.of("Monday", "Tuesday","Wedensday", "Thursday")</a:t>
            </a:r>
            <a:endParaRPr/>
          </a:p>
          <a:p>
            <a:pPr marL="574675" marR="0" lvl="1" indent="-460375" algn="l" rtl="0">
              <a:lnSpc>
                <a:spcPct val="100000"/>
              </a:lnSpc>
              <a:spcBef>
                <a:spcPts val="320"/>
              </a:spcBef>
              <a:spcAft>
                <a:spcPts val="0"/>
              </a:spcAft>
              <a:buClr>
                <a:srgbClr val="FF0000"/>
              </a:buClr>
              <a:buSzPts val="1600"/>
              <a:buFont typeface="Arial"/>
              <a:buNone/>
            </a:pPr>
            <a:r>
              <a:rPr lang="en-US" sz="1600" b="0" i="0" u="none" strike="noStrike" cap="none">
                <a:solidFill>
                  <a:schemeClr val="dk1"/>
                </a:solidFill>
                <a:latin typeface="Courier New"/>
                <a:ea typeface="Courier New"/>
                <a:cs typeface="Courier New"/>
                <a:sym typeface="Courier New"/>
              </a:rPr>
              <a:t>14      .filter(s -&gt; s.startsWith("T"))</a:t>
            </a:r>
            <a:endParaRPr/>
          </a:p>
          <a:p>
            <a:pPr marL="574675" marR="0" lvl="1" indent="-460375" algn="l" rtl="0">
              <a:lnSpc>
                <a:spcPct val="100000"/>
              </a:lnSpc>
              <a:spcBef>
                <a:spcPts val="320"/>
              </a:spcBef>
              <a:spcAft>
                <a:spcPts val="0"/>
              </a:spcAft>
              <a:buClr>
                <a:srgbClr val="FF0000"/>
              </a:buClr>
              <a:buSzPts val="1600"/>
              <a:buFont typeface="Arial"/>
              <a:buNone/>
            </a:pPr>
            <a:r>
              <a:rPr lang="en-US" sz="1600" b="0" i="0" u="none" strike="noStrike" cap="none">
                <a:solidFill>
                  <a:schemeClr val="dk1"/>
                </a:solidFill>
                <a:latin typeface="Courier New"/>
                <a:ea typeface="Courier New"/>
                <a:cs typeface="Courier New"/>
                <a:sym typeface="Courier New"/>
              </a:rPr>
              <a:t>15      .forEach(s -&gt; System.out.println("Matching Days: " + s));</a:t>
            </a:r>
            <a:endParaRPr/>
          </a:p>
          <a:p>
            <a:pPr marL="574675" marR="0" lvl="1" indent="-460375" algn="l" rtl="0">
              <a:lnSpc>
                <a:spcPct val="100000"/>
              </a:lnSpc>
              <a:spcBef>
                <a:spcPts val="320"/>
              </a:spcBef>
              <a:spcAft>
                <a:spcPts val="0"/>
              </a:spcAft>
              <a:buClr>
                <a:srgbClr val="FF0000"/>
              </a:buClr>
              <a:buSzPts val="1600"/>
              <a:buFont typeface="Arial"/>
              <a:buNone/>
            </a:pPr>
            <a:r>
              <a:rPr lang="en-US" sz="1600" b="0" i="0" u="none" strike="noStrike" cap="none">
                <a:solidFill>
                  <a:schemeClr val="dk1"/>
                </a:solidFill>
                <a:latin typeface="Courier New"/>
                <a:ea typeface="Courier New"/>
                <a:cs typeface="Courier New"/>
                <a:sym typeface="Courier New"/>
              </a:rPr>
              <a:t>16  }</a:t>
            </a:r>
            <a:endParaRPr/>
          </a:p>
        </p:txBody>
      </p:sp>
      <p:sp>
        <p:nvSpPr>
          <p:cNvPr id="2639" name="Google Shape;2639;p280"/>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284</a:t>
            </a:fld>
            <a:endParaRPr/>
          </a:p>
        </p:txBody>
      </p:sp>
    </p:spTree>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Shape 2644"/>
        <p:cNvGrpSpPr/>
        <p:nvPr/>
      </p:nvGrpSpPr>
      <p:grpSpPr>
        <a:xfrm>
          <a:off x="0" y="0"/>
          <a:ext cx="0" cy="0"/>
          <a:chOff x="0" y="0"/>
          <a:chExt cx="0" cy="0"/>
        </a:xfrm>
      </p:grpSpPr>
      <p:sp>
        <p:nvSpPr>
          <p:cNvPr id="2645" name="Google Shape;2645;p281"/>
          <p:cNvSpPr txBox="1"/>
          <p:nvPr/>
        </p:nvSpPr>
        <p:spPr>
          <a:xfrm>
            <a:off x="611187" y="2057400"/>
            <a:ext cx="7923300" cy="3429000"/>
          </a:xfrm>
          <a:prstGeom prst="rect">
            <a:avLst/>
          </a:prstGeom>
          <a:solidFill>
            <a:srgbClr val="DDDDDD"/>
          </a:solid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2646" name="Google Shape;2646;p281"/>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Flatten Data with </a:t>
            </a:r>
            <a:r>
              <a:rPr lang="en-US" sz="2600" b="1" i="0" u="none" strike="noStrike" cap="none">
                <a:solidFill>
                  <a:schemeClr val="dk1"/>
                </a:solidFill>
                <a:latin typeface="Courier New"/>
                <a:ea typeface="Courier New"/>
                <a:cs typeface="Courier New"/>
                <a:sym typeface="Courier New"/>
              </a:rPr>
              <a:t>flatMap</a:t>
            </a:r>
            <a:endParaRPr/>
          </a:p>
        </p:txBody>
      </p:sp>
      <p:sp>
        <p:nvSpPr>
          <p:cNvPr id="2647" name="Google Shape;2647;p281"/>
          <p:cNvSpPr txBox="1">
            <a:spLocks noGrp="1"/>
          </p:cNvSpPr>
          <p:nvPr>
            <p:ph type="body" idx="1"/>
          </p:nvPr>
        </p:nvSpPr>
        <p:spPr>
          <a:xfrm>
            <a:off x="609600" y="1447800"/>
            <a:ext cx="7918500" cy="4795800"/>
          </a:xfrm>
          <a:prstGeom prst="rect">
            <a:avLst/>
          </a:prstGeom>
          <a:noFill/>
          <a:ln>
            <a:noFill/>
          </a:ln>
        </p:spPr>
        <p:txBody>
          <a:bodyPr spcFirstLastPara="1" wrap="square" lIns="12700" tIns="12700" rIns="12700" bIns="12700" anchor="t" anchorCtr="0">
            <a:noAutofit/>
          </a:bodyPr>
          <a:lstStyle/>
          <a:p>
            <a:pPr marL="574675" marR="0" lvl="1" indent="-460375" algn="l" rtl="0">
              <a:lnSpc>
                <a:spcPct val="100000"/>
              </a:lnSpc>
              <a:spcBef>
                <a:spcPts val="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Use the </a:t>
            </a:r>
            <a:r>
              <a:rPr lang="en-US" sz="2200" b="0" i="0" u="none" strike="noStrike" cap="none">
                <a:solidFill>
                  <a:schemeClr val="dk1"/>
                </a:solidFill>
                <a:latin typeface="Courier New"/>
                <a:ea typeface="Courier New"/>
                <a:cs typeface="Courier New"/>
                <a:sym typeface="Courier New"/>
              </a:rPr>
              <a:t>flatMap</a:t>
            </a:r>
            <a:r>
              <a:rPr lang="en-US" sz="2200" b="0" i="0" u="none" strike="noStrike" cap="none">
                <a:solidFill>
                  <a:schemeClr val="dk1"/>
                </a:solidFill>
                <a:latin typeface="Arial"/>
                <a:ea typeface="Arial"/>
                <a:cs typeface="Arial"/>
                <a:sym typeface="Arial"/>
              </a:rPr>
              <a:t> method to flatten data in a stream.</a:t>
            </a:r>
            <a:endParaRPr/>
          </a:p>
          <a:p>
            <a:pPr marL="7937" marR="0" lvl="0" indent="7937" algn="l" rtl="0">
              <a:lnSpc>
                <a:spcPct val="100000"/>
              </a:lnSpc>
              <a:spcBef>
                <a:spcPts val="320"/>
              </a:spcBef>
              <a:spcAft>
                <a:spcPts val="0"/>
              </a:spcAft>
              <a:buClr>
                <a:srgbClr val="000000"/>
              </a:buClr>
              <a:buSzPts val="1600"/>
              <a:buFont typeface="Arial"/>
              <a:buNone/>
            </a:pPr>
            <a:endParaRPr sz="1600" b="0" i="0" u="none" strike="noStrike" cap="none">
              <a:solidFill>
                <a:schemeClr val="dk1"/>
              </a:solidFill>
              <a:latin typeface="Courier New"/>
              <a:ea typeface="Courier New"/>
              <a:cs typeface="Courier New"/>
              <a:sym typeface="Courier New"/>
            </a:endParaRPr>
          </a:p>
          <a:p>
            <a:pPr marL="7937" marR="0" lvl="0" indent="7937" algn="l" rtl="0">
              <a:lnSpc>
                <a:spcPct val="100000"/>
              </a:lnSpc>
              <a:spcBef>
                <a:spcPts val="320"/>
              </a:spcBef>
              <a:spcAft>
                <a:spcPts val="0"/>
              </a:spcAft>
              <a:buClr>
                <a:srgbClr val="000000"/>
              </a:buClr>
              <a:buSzPts val="1600"/>
              <a:buFont typeface="Arial"/>
              <a:buNone/>
            </a:pPr>
            <a:r>
              <a:rPr lang="en-US" sz="1600" b="0" i="0" u="none" strike="noStrike" cap="none">
                <a:solidFill>
                  <a:schemeClr val="dk1"/>
                </a:solidFill>
                <a:latin typeface="Courier New"/>
                <a:ea typeface="Courier New"/>
                <a:cs typeface="Courier New"/>
                <a:sym typeface="Courier New"/>
              </a:rPr>
              <a:t>17         Path file = new File("tempest.txt").toPath();</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strike="noStrike" cap="none">
                <a:solidFill>
                  <a:schemeClr val="dk1"/>
                </a:solidFill>
                <a:latin typeface="Courier New"/>
                <a:ea typeface="Courier New"/>
                <a:cs typeface="Courier New"/>
                <a:sym typeface="Courier New"/>
              </a:rPr>
              <a:t>18         </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strike="noStrike" cap="none">
                <a:solidFill>
                  <a:schemeClr val="dk1"/>
                </a:solidFill>
                <a:latin typeface="Courier New"/>
                <a:ea typeface="Courier New"/>
                <a:cs typeface="Courier New"/>
                <a:sym typeface="Courier New"/>
              </a:rPr>
              <a:t>19         try{</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strike="noStrike" cap="none">
                <a:solidFill>
                  <a:schemeClr val="dk1"/>
                </a:solidFill>
                <a:latin typeface="Courier New"/>
                <a:ea typeface="Courier New"/>
                <a:cs typeface="Courier New"/>
                <a:sym typeface="Courier New"/>
              </a:rPr>
              <a:t>20             </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strike="noStrike" cap="none">
                <a:solidFill>
                  <a:schemeClr val="dk1"/>
                </a:solidFill>
                <a:latin typeface="Courier New"/>
                <a:ea typeface="Courier New"/>
                <a:cs typeface="Courier New"/>
                <a:sym typeface="Courier New"/>
              </a:rPr>
              <a:t>21             long matches = Files.lines(file)</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strike="noStrike" cap="none">
                <a:solidFill>
                  <a:schemeClr val="dk1"/>
                </a:solidFill>
                <a:latin typeface="Courier New"/>
                <a:ea typeface="Courier New"/>
                <a:cs typeface="Courier New"/>
                <a:sym typeface="Courier New"/>
              </a:rPr>
              <a:t>22                 </a:t>
            </a:r>
            <a:r>
              <a:rPr lang="en-US" sz="1600" b="1" i="0" u="none" strike="noStrike" cap="none">
                <a:solidFill>
                  <a:schemeClr val="dk1"/>
                </a:solidFill>
                <a:latin typeface="Courier New"/>
                <a:ea typeface="Courier New"/>
                <a:cs typeface="Courier New"/>
                <a:sym typeface="Courier New"/>
              </a:rPr>
              <a:t>.flatMap(line -&gt; Stream.of(line.split(" ")))</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strike="noStrike" cap="none">
                <a:solidFill>
                  <a:schemeClr val="dk1"/>
                </a:solidFill>
                <a:latin typeface="Courier New"/>
                <a:ea typeface="Courier New"/>
                <a:cs typeface="Courier New"/>
                <a:sym typeface="Courier New"/>
              </a:rPr>
              <a:t>23                 .filter(word -&gt; word.contains("my"))</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strike="noStrike" cap="none">
                <a:solidFill>
                  <a:schemeClr val="dk1"/>
                </a:solidFill>
                <a:latin typeface="Courier New"/>
                <a:ea typeface="Courier New"/>
                <a:cs typeface="Courier New"/>
                <a:sym typeface="Courier New"/>
              </a:rPr>
              <a:t>24                 .peek(s -&gt; System.out.println("Match: " + s))</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strike="noStrike" cap="none">
                <a:solidFill>
                  <a:schemeClr val="dk1"/>
                </a:solidFill>
                <a:latin typeface="Courier New"/>
                <a:ea typeface="Courier New"/>
                <a:cs typeface="Courier New"/>
                <a:sym typeface="Courier New"/>
              </a:rPr>
              <a:t>25                 .count();</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strike="noStrike" cap="none">
                <a:solidFill>
                  <a:schemeClr val="dk1"/>
                </a:solidFill>
                <a:latin typeface="Courier New"/>
                <a:ea typeface="Courier New"/>
                <a:cs typeface="Courier New"/>
                <a:sym typeface="Courier New"/>
              </a:rPr>
              <a:t>26             </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strike="noStrike" cap="none">
                <a:solidFill>
                  <a:schemeClr val="dk1"/>
                </a:solidFill>
                <a:latin typeface="Courier New"/>
                <a:ea typeface="Courier New"/>
                <a:cs typeface="Courier New"/>
                <a:sym typeface="Courier New"/>
              </a:rPr>
              <a:t>27             System.out.println("# of Matches: " + matches);</a:t>
            </a:r>
            <a:endParaRPr/>
          </a:p>
          <a:p>
            <a:pPr marL="7937" marR="0" lvl="0" indent="7937" algn="l" rtl="0">
              <a:lnSpc>
                <a:spcPct val="100000"/>
              </a:lnSpc>
              <a:spcBef>
                <a:spcPts val="320"/>
              </a:spcBef>
              <a:spcAft>
                <a:spcPts val="0"/>
              </a:spcAft>
              <a:buClr>
                <a:srgbClr val="000000"/>
              </a:buClr>
              <a:buSzPts val="1600"/>
              <a:buFont typeface="Arial"/>
              <a:buNone/>
            </a:pPr>
            <a:endParaRPr sz="1600" b="0" i="0" u="none" strike="noStrike" cap="none">
              <a:solidFill>
                <a:schemeClr val="dk1"/>
              </a:solidFill>
              <a:latin typeface="Courier New"/>
              <a:ea typeface="Courier New"/>
              <a:cs typeface="Courier New"/>
              <a:sym typeface="Courier New"/>
            </a:endParaRPr>
          </a:p>
          <a:p>
            <a:pPr marL="7937" marR="0" lvl="0" indent="7937" algn="l" rtl="0">
              <a:lnSpc>
                <a:spcPct val="100000"/>
              </a:lnSpc>
              <a:spcBef>
                <a:spcPts val="320"/>
              </a:spcBef>
              <a:spcAft>
                <a:spcPts val="0"/>
              </a:spcAft>
              <a:buClr>
                <a:srgbClr val="000000"/>
              </a:buClr>
              <a:buSzPts val="1600"/>
              <a:buFont typeface="Arial"/>
              <a:buNone/>
            </a:pPr>
            <a:endParaRPr sz="1600" b="0" i="0" u="none" strike="noStrike" cap="none">
              <a:solidFill>
                <a:schemeClr val="dk1"/>
              </a:solidFill>
              <a:latin typeface="Courier New"/>
              <a:ea typeface="Courier New"/>
              <a:cs typeface="Courier New"/>
              <a:sym typeface="Courier New"/>
            </a:endParaRPr>
          </a:p>
          <a:p>
            <a:pPr marL="7937" marR="0" lvl="0" indent="7938" algn="l" rtl="0">
              <a:spcBef>
                <a:spcPts val="320"/>
              </a:spcBef>
              <a:spcAft>
                <a:spcPts val="0"/>
              </a:spcAft>
              <a:buNone/>
            </a:pPr>
            <a:endParaRPr sz="1600" b="0" i="0" u="none">
              <a:solidFill>
                <a:schemeClr val="dk1"/>
              </a:solidFill>
              <a:latin typeface="Courier New"/>
              <a:ea typeface="Courier New"/>
              <a:cs typeface="Courier New"/>
              <a:sym typeface="Courier New"/>
            </a:endParaRPr>
          </a:p>
        </p:txBody>
      </p:sp>
      <p:sp>
        <p:nvSpPr>
          <p:cNvPr id="2648" name="Google Shape;2648;p281"/>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285</a:t>
            </a:fld>
            <a:endParaRPr/>
          </a:p>
        </p:txBody>
      </p:sp>
    </p:spTree>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Shape 2653"/>
        <p:cNvGrpSpPr/>
        <p:nvPr/>
      </p:nvGrpSpPr>
      <p:grpSpPr>
        <a:xfrm>
          <a:off x="0" y="0"/>
          <a:ext cx="0" cy="0"/>
          <a:chOff x="0" y="0"/>
          <a:chExt cx="0" cy="0"/>
        </a:xfrm>
      </p:grpSpPr>
      <p:sp>
        <p:nvSpPr>
          <p:cNvPr id="2654" name="Google Shape;2654;p282"/>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Summary</a:t>
            </a:r>
            <a:endParaRPr/>
          </a:p>
        </p:txBody>
      </p:sp>
      <p:sp>
        <p:nvSpPr>
          <p:cNvPr id="2655" name="Google Shape;2655;p282"/>
          <p:cNvSpPr txBox="1">
            <a:spLocks noGrp="1"/>
          </p:cNvSpPr>
          <p:nvPr>
            <p:ph type="body" idx="1"/>
          </p:nvPr>
        </p:nvSpPr>
        <p:spPr>
          <a:xfrm>
            <a:off x="609600" y="1447800"/>
            <a:ext cx="7918500" cy="32082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200"/>
              <a:buFont typeface="Arial"/>
              <a:buNone/>
            </a:pPr>
            <a:r>
              <a:rPr lang="en-US" sz="2200" b="0" i="0" u="none">
                <a:solidFill>
                  <a:schemeClr val="dk1"/>
                </a:solidFill>
                <a:latin typeface="Arial"/>
                <a:ea typeface="Arial"/>
                <a:cs typeface="Arial"/>
                <a:sym typeface="Arial"/>
              </a:rPr>
              <a:t>After completing this lesson, you should be able to:</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Extract data from an object using map</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Describe the types of stream operations</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Describe the Optional class</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Describe lazy processing</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Sort a stream</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Save results to a collection by using the </a:t>
            </a:r>
            <a:r>
              <a:rPr lang="en-US" sz="2200" b="0" i="0" u="none" strike="noStrike" cap="none">
                <a:solidFill>
                  <a:schemeClr val="dk1"/>
                </a:solidFill>
                <a:latin typeface="Courier New"/>
                <a:ea typeface="Courier New"/>
                <a:cs typeface="Courier New"/>
                <a:sym typeface="Courier New"/>
              </a:rPr>
              <a:t>collect</a:t>
            </a:r>
            <a:r>
              <a:rPr lang="en-US" sz="2200" b="0" i="0" u="none" strike="noStrike" cap="none">
                <a:solidFill>
                  <a:schemeClr val="dk1"/>
                </a:solidFill>
                <a:latin typeface="Arial"/>
                <a:ea typeface="Arial"/>
                <a:cs typeface="Arial"/>
                <a:sym typeface="Arial"/>
              </a:rPr>
              <a:t> method</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Group and partition data by using the </a:t>
            </a:r>
            <a:r>
              <a:rPr lang="en-US" sz="2200" b="0" i="0" u="none" strike="noStrike" cap="none">
                <a:solidFill>
                  <a:schemeClr val="dk1"/>
                </a:solidFill>
                <a:latin typeface="Courier New"/>
                <a:ea typeface="Courier New"/>
                <a:cs typeface="Courier New"/>
                <a:sym typeface="Courier New"/>
              </a:rPr>
              <a:t>Collectors</a:t>
            </a:r>
            <a:r>
              <a:rPr lang="en-US" sz="2200" b="0" i="0" u="none" strike="noStrike" cap="none">
                <a:solidFill>
                  <a:schemeClr val="dk1"/>
                </a:solidFill>
                <a:latin typeface="Arial"/>
                <a:ea typeface="Arial"/>
                <a:cs typeface="Arial"/>
                <a:sym typeface="Arial"/>
              </a:rPr>
              <a:t> class</a:t>
            </a:r>
            <a:endParaRPr/>
          </a:p>
        </p:txBody>
      </p:sp>
      <p:sp>
        <p:nvSpPr>
          <p:cNvPr id="2656" name="Google Shape;2656;p282"/>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286</a:t>
            </a:fld>
            <a:endParaRPr/>
          </a:p>
        </p:txBody>
      </p:sp>
    </p:spTree>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Shape 2661"/>
        <p:cNvGrpSpPr/>
        <p:nvPr/>
      </p:nvGrpSpPr>
      <p:grpSpPr>
        <a:xfrm>
          <a:off x="0" y="0"/>
          <a:ext cx="0" cy="0"/>
          <a:chOff x="0" y="0"/>
          <a:chExt cx="0" cy="0"/>
        </a:xfrm>
      </p:grpSpPr>
      <p:sp>
        <p:nvSpPr>
          <p:cNvPr id="2662" name="Google Shape;2662;p283"/>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a:t>Lab </a:t>
            </a:r>
            <a:r>
              <a:rPr lang="en-US" sz="2600" b="1" i="0" u="none" strike="noStrike" cap="none">
                <a:solidFill>
                  <a:schemeClr val="dk1"/>
                </a:solidFill>
                <a:latin typeface="Arial"/>
                <a:ea typeface="Arial"/>
                <a:cs typeface="Arial"/>
                <a:sym typeface="Arial"/>
              </a:rPr>
              <a:t>Overview</a:t>
            </a:r>
            <a:endParaRPr/>
          </a:p>
        </p:txBody>
      </p:sp>
      <p:sp>
        <p:nvSpPr>
          <p:cNvPr id="2663" name="Google Shape;2663;p283"/>
          <p:cNvSpPr txBox="1">
            <a:spLocks noGrp="1"/>
          </p:cNvSpPr>
          <p:nvPr>
            <p:ph type="body" idx="1"/>
          </p:nvPr>
        </p:nvSpPr>
        <p:spPr>
          <a:xfrm>
            <a:off x="609600" y="1447800"/>
            <a:ext cx="7918500" cy="3208200"/>
          </a:xfrm>
          <a:prstGeom prst="rect">
            <a:avLst/>
          </a:prstGeom>
          <a:noFill/>
          <a:ln>
            <a:noFill/>
          </a:ln>
        </p:spPr>
        <p:txBody>
          <a:bodyPr spcFirstLastPara="1" wrap="square" lIns="12700" tIns="12700" rIns="12700" bIns="12700" anchor="t" anchorCtr="0">
            <a:noAutofit/>
          </a:bodyPr>
          <a:lstStyle/>
          <a:p>
            <a:pPr marL="574675" marR="0" lvl="1" indent="-460375" algn="l" rtl="0">
              <a:lnSpc>
                <a:spcPct val="100000"/>
              </a:lnSpc>
              <a:spcBef>
                <a:spcPts val="0"/>
              </a:spcBef>
              <a:spcAft>
                <a:spcPts val="0"/>
              </a:spcAft>
              <a:buClr>
                <a:srgbClr val="FF0000"/>
              </a:buClr>
              <a:buSzPts val="2200"/>
              <a:buFont typeface="Arial"/>
              <a:buChar char="•"/>
            </a:pPr>
            <a:r>
              <a:rPr lang="en-US"/>
              <a:t>Lab </a:t>
            </a:r>
            <a:r>
              <a:rPr lang="en-US" sz="2200" b="0" i="0" u="none" strike="noStrike" cap="none">
                <a:solidFill>
                  <a:schemeClr val="dk1"/>
                </a:solidFill>
                <a:latin typeface="Arial"/>
                <a:ea typeface="Arial"/>
                <a:cs typeface="Arial"/>
                <a:sym typeface="Arial"/>
              </a:rPr>
              <a:t>10-1: Using Map and Peek</a:t>
            </a:r>
            <a:endParaRPr/>
          </a:p>
          <a:p>
            <a:pPr marL="574675" marR="0" lvl="1" indent="-460375" algn="l" rtl="0">
              <a:lnSpc>
                <a:spcPct val="100000"/>
              </a:lnSpc>
              <a:spcBef>
                <a:spcPts val="440"/>
              </a:spcBef>
              <a:spcAft>
                <a:spcPts val="0"/>
              </a:spcAft>
              <a:buClr>
                <a:srgbClr val="FF0000"/>
              </a:buClr>
              <a:buSzPts val="2200"/>
              <a:buFont typeface="Arial"/>
              <a:buChar char="•"/>
            </a:pPr>
            <a:r>
              <a:rPr lang="en-US"/>
              <a:t>Lab </a:t>
            </a:r>
            <a:r>
              <a:rPr lang="en-US" sz="2200" b="0" i="0" u="none" strike="noStrike" cap="none">
                <a:solidFill>
                  <a:schemeClr val="dk1"/>
                </a:solidFill>
                <a:latin typeface="Arial"/>
                <a:ea typeface="Arial"/>
                <a:cs typeface="Arial"/>
                <a:sym typeface="Arial"/>
              </a:rPr>
              <a:t>10-2: FindFirst and Lazy Operations</a:t>
            </a:r>
            <a:endParaRPr/>
          </a:p>
          <a:p>
            <a:pPr marL="574675" marR="0" lvl="1" indent="-460375" algn="l" rtl="0">
              <a:lnSpc>
                <a:spcPct val="100000"/>
              </a:lnSpc>
              <a:spcBef>
                <a:spcPts val="440"/>
              </a:spcBef>
              <a:spcAft>
                <a:spcPts val="0"/>
              </a:spcAft>
              <a:buClr>
                <a:srgbClr val="FF0000"/>
              </a:buClr>
              <a:buSzPts val="2200"/>
              <a:buFont typeface="Arial"/>
              <a:buChar char="•"/>
            </a:pPr>
            <a:r>
              <a:rPr lang="en-US"/>
              <a:t>Lab </a:t>
            </a:r>
            <a:r>
              <a:rPr lang="en-US" sz="2200" b="0" i="0" u="none" strike="noStrike" cap="none">
                <a:solidFill>
                  <a:schemeClr val="dk1"/>
                </a:solidFill>
                <a:latin typeface="Arial"/>
                <a:ea typeface="Arial"/>
                <a:cs typeface="Arial"/>
                <a:sym typeface="Arial"/>
              </a:rPr>
              <a:t>10-3: Analyze Transactions with Stream Methods</a:t>
            </a:r>
            <a:endParaRPr/>
          </a:p>
          <a:p>
            <a:pPr marL="574675" marR="0" lvl="1" indent="-460375" algn="l" rtl="0">
              <a:lnSpc>
                <a:spcPct val="100000"/>
              </a:lnSpc>
              <a:spcBef>
                <a:spcPts val="440"/>
              </a:spcBef>
              <a:spcAft>
                <a:spcPts val="0"/>
              </a:spcAft>
              <a:buClr>
                <a:srgbClr val="FF0000"/>
              </a:buClr>
              <a:buSzPts val="2200"/>
              <a:buFont typeface="Arial"/>
              <a:buChar char="•"/>
            </a:pPr>
            <a:r>
              <a:rPr lang="en-US"/>
              <a:t>Lab </a:t>
            </a:r>
            <a:r>
              <a:rPr lang="en-US" sz="2200" b="0" i="0" u="none" strike="noStrike" cap="none">
                <a:solidFill>
                  <a:schemeClr val="dk1"/>
                </a:solidFill>
                <a:latin typeface="Arial"/>
                <a:ea typeface="Arial"/>
                <a:cs typeface="Arial"/>
                <a:sym typeface="Arial"/>
              </a:rPr>
              <a:t>10-4: Perform Calculations with Primitive Streams</a:t>
            </a:r>
            <a:endParaRPr/>
          </a:p>
          <a:p>
            <a:pPr marL="574675" marR="0" lvl="1" indent="-460375" algn="l" rtl="0">
              <a:lnSpc>
                <a:spcPct val="100000"/>
              </a:lnSpc>
              <a:spcBef>
                <a:spcPts val="440"/>
              </a:spcBef>
              <a:spcAft>
                <a:spcPts val="0"/>
              </a:spcAft>
              <a:buClr>
                <a:srgbClr val="FF0000"/>
              </a:buClr>
              <a:buSzPts val="2200"/>
              <a:buFont typeface="Arial"/>
              <a:buChar char="•"/>
            </a:pPr>
            <a:r>
              <a:rPr lang="en-US"/>
              <a:t>Lab </a:t>
            </a:r>
            <a:r>
              <a:rPr lang="en-US" sz="2200" b="0" i="0" u="none" strike="noStrike" cap="none">
                <a:solidFill>
                  <a:schemeClr val="dk1"/>
                </a:solidFill>
                <a:latin typeface="Arial"/>
                <a:ea typeface="Arial"/>
                <a:cs typeface="Arial"/>
                <a:sym typeface="Arial"/>
              </a:rPr>
              <a:t>10-5: Sort Transactions with Comparator</a:t>
            </a:r>
            <a:endParaRPr/>
          </a:p>
          <a:p>
            <a:pPr marL="574675" marR="0" lvl="1" indent="-460375" algn="l" rtl="0">
              <a:lnSpc>
                <a:spcPct val="100000"/>
              </a:lnSpc>
              <a:spcBef>
                <a:spcPts val="440"/>
              </a:spcBef>
              <a:spcAft>
                <a:spcPts val="0"/>
              </a:spcAft>
              <a:buClr>
                <a:srgbClr val="FF0000"/>
              </a:buClr>
              <a:buSzPts val="2200"/>
              <a:buFont typeface="Arial"/>
              <a:buChar char="•"/>
            </a:pPr>
            <a:r>
              <a:rPr lang="en-US"/>
              <a:t>Lab </a:t>
            </a:r>
            <a:r>
              <a:rPr lang="en-US" sz="2200" b="0" i="0" u="none" strike="noStrike" cap="none">
                <a:solidFill>
                  <a:schemeClr val="dk1"/>
                </a:solidFill>
                <a:latin typeface="Arial"/>
                <a:ea typeface="Arial"/>
                <a:cs typeface="Arial"/>
                <a:sym typeface="Arial"/>
              </a:rPr>
              <a:t>10-6: Collect Results with Streams</a:t>
            </a:r>
            <a:endParaRPr/>
          </a:p>
          <a:p>
            <a:pPr marL="574675" marR="0" lvl="1" indent="-460375" algn="l" rtl="0">
              <a:lnSpc>
                <a:spcPct val="100000"/>
              </a:lnSpc>
              <a:spcBef>
                <a:spcPts val="440"/>
              </a:spcBef>
              <a:spcAft>
                <a:spcPts val="0"/>
              </a:spcAft>
              <a:buClr>
                <a:srgbClr val="FF0000"/>
              </a:buClr>
              <a:buSzPts val="2200"/>
              <a:buFont typeface="Arial"/>
              <a:buChar char="•"/>
            </a:pPr>
            <a:r>
              <a:rPr lang="en-US"/>
              <a:t>Lab </a:t>
            </a:r>
            <a:r>
              <a:rPr lang="en-US" sz="2200" b="0" i="0" u="none" strike="noStrike" cap="none">
                <a:solidFill>
                  <a:schemeClr val="dk1"/>
                </a:solidFill>
                <a:latin typeface="Arial"/>
                <a:ea typeface="Arial"/>
                <a:cs typeface="Arial"/>
                <a:sym typeface="Arial"/>
              </a:rPr>
              <a:t>10-7: Join Data with Streams</a:t>
            </a:r>
            <a:endParaRPr/>
          </a:p>
          <a:p>
            <a:pPr marL="574675" marR="0" lvl="1" indent="-460375" algn="l" rtl="0">
              <a:lnSpc>
                <a:spcPct val="100000"/>
              </a:lnSpc>
              <a:spcBef>
                <a:spcPts val="440"/>
              </a:spcBef>
              <a:spcAft>
                <a:spcPts val="0"/>
              </a:spcAft>
              <a:buClr>
                <a:srgbClr val="FF0000"/>
              </a:buClr>
              <a:buSzPts val="2200"/>
              <a:buFont typeface="Arial"/>
              <a:buChar char="•"/>
            </a:pPr>
            <a:r>
              <a:rPr lang="en-US"/>
              <a:t>Lab </a:t>
            </a:r>
            <a:r>
              <a:rPr lang="en-US" sz="2200" b="0" i="0" u="none" strike="noStrike" cap="none">
                <a:solidFill>
                  <a:schemeClr val="dk1"/>
                </a:solidFill>
                <a:latin typeface="Arial"/>
                <a:ea typeface="Arial"/>
                <a:cs typeface="Arial"/>
                <a:sym typeface="Arial"/>
              </a:rPr>
              <a:t>10-8: Group Data with Streams</a:t>
            </a:r>
            <a:endParaRPr/>
          </a:p>
        </p:txBody>
      </p:sp>
      <p:sp>
        <p:nvSpPr>
          <p:cNvPr id="2664" name="Google Shape;2664;p283"/>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287</a:t>
            </a:fld>
            <a:endParaRPr/>
          </a:p>
        </p:txBody>
      </p:sp>
    </p:spTree>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Shape 2668"/>
        <p:cNvGrpSpPr/>
        <p:nvPr/>
      </p:nvGrpSpPr>
      <p:grpSpPr>
        <a:xfrm>
          <a:off x="0" y="0"/>
          <a:ext cx="0" cy="0"/>
          <a:chOff x="0" y="0"/>
          <a:chExt cx="0" cy="0"/>
        </a:xfrm>
      </p:grpSpPr>
      <p:sp>
        <p:nvSpPr>
          <p:cNvPr id="2669" name="Google Shape;2669;p284"/>
          <p:cNvSpPr txBox="1">
            <a:spLocks noGrp="1"/>
          </p:cNvSpPr>
          <p:nvPr>
            <p:ph type="ctrTitle"/>
          </p:nvPr>
        </p:nvSpPr>
        <p:spPr>
          <a:xfrm>
            <a:off x="311708" y="992767"/>
            <a:ext cx="8520600" cy="27369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Exceptions and Assertions</a:t>
            </a:r>
            <a:endParaRPr/>
          </a:p>
        </p:txBody>
      </p:sp>
      <p:cxnSp>
        <p:nvCxnSpPr>
          <p:cNvPr id="2670" name="Google Shape;2670;p284"/>
          <p:cNvCxnSpPr/>
          <p:nvPr/>
        </p:nvCxnSpPr>
        <p:spPr>
          <a:xfrm>
            <a:off x="1828800" y="4495800"/>
            <a:ext cx="990600" cy="0"/>
          </a:xfrm>
          <a:prstGeom prst="straightConnector1">
            <a:avLst/>
          </a:prstGeom>
          <a:noFill/>
          <a:ln>
            <a:noFill/>
          </a:ln>
        </p:spPr>
      </p:cxnSp>
    </p:spTree>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Shape 2675"/>
        <p:cNvGrpSpPr/>
        <p:nvPr/>
      </p:nvGrpSpPr>
      <p:grpSpPr>
        <a:xfrm>
          <a:off x="0" y="0"/>
          <a:ext cx="0" cy="0"/>
          <a:chOff x="0" y="0"/>
          <a:chExt cx="0" cy="0"/>
        </a:xfrm>
      </p:grpSpPr>
      <p:pic>
        <p:nvPicPr>
          <p:cNvPr id="2676" name="Google Shape;2676;p285" descr="Duke-with-Dart.gif"/>
          <p:cNvPicPr preferRelativeResize="0"/>
          <p:nvPr/>
        </p:nvPicPr>
        <p:blipFill rotWithShape="1">
          <a:blip r:embed="rId3">
            <a:alphaModFix/>
          </a:blip>
          <a:srcRect/>
          <a:stretch/>
        </p:blipFill>
        <p:spPr>
          <a:xfrm>
            <a:off x="4876800" y="4706937"/>
            <a:ext cx="3829050" cy="1355725"/>
          </a:xfrm>
          <a:prstGeom prst="rect">
            <a:avLst/>
          </a:prstGeom>
          <a:noFill/>
          <a:ln>
            <a:noFill/>
          </a:ln>
        </p:spPr>
      </p:pic>
      <p:sp>
        <p:nvSpPr>
          <p:cNvPr id="2677" name="Google Shape;2677;p285"/>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Objectives</a:t>
            </a:r>
            <a:endParaRPr/>
          </a:p>
        </p:txBody>
      </p:sp>
      <p:sp>
        <p:nvSpPr>
          <p:cNvPr id="2678" name="Google Shape;2678;p285"/>
          <p:cNvSpPr txBox="1">
            <a:spLocks noGrp="1"/>
          </p:cNvSpPr>
          <p:nvPr>
            <p:ph type="body" idx="1"/>
          </p:nvPr>
        </p:nvSpPr>
        <p:spPr>
          <a:xfrm>
            <a:off x="609600" y="1219200"/>
            <a:ext cx="7918500" cy="32082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200"/>
              <a:buFont typeface="Arial"/>
              <a:buNone/>
            </a:pPr>
            <a:r>
              <a:rPr lang="en-US" sz="2200" b="0" i="0" u="none" strike="noStrike" cap="none">
                <a:solidFill>
                  <a:schemeClr val="dk1"/>
                </a:solidFill>
                <a:latin typeface="Arial"/>
                <a:ea typeface="Arial"/>
                <a:cs typeface="Arial"/>
                <a:sym typeface="Arial"/>
              </a:rPr>
              <a:t>After completing this lesson, you should be able to:</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Define the purpose of Java exceptions</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Use the </a:t>
            </a:r>
            <a:r>
              <a:rPr lang="en-US" sz="2200" b="0" i="0" u="none" strike="noStrike" cap="none">
                <a:solidFill>
                  <a:schemeClr val="dk1"/>
                </a:solidFill>
                <a:latin typeface="Courier New"/>
                <a:ea typeface="Courier New"/>
                <a:cs typeface="Courier New"/>
                <a:sym typeface="Courier New"/>
              </a:rPr>
              <a:t>try</a:t>
            </a:r>
            <a:r>
              <a:rPr lang="en-US" sz="2200" b="0" i="0" u="none" strike="noStrike" cap="none">
                <a:solidFill>
                  <a:schemeClr val="dk1"/>
                </a:solidFill>
                <a:latin typeface="Arial"/>
                <a:ea typeface="Arial"/>
                <a:cs typeface="Arial"/>
                <a:sym typeface="Arial"/>
              </a:rPr>
              <a:t> and </a:t>
            </a:r>
            <a:r>
              <a:rPr lang="en-US" sz="2200" b="0" i="0" u="none" strike="noStrike" cap="none">
                <a:solidFill>
                  <a:schemeClr val="dk1"/>
                </a:solidFill>
                <a:latin typeface="Courier New"/>
                <a:ea typeface="Courier New"/>
                <a:cs typeface="Courier New"/>
                <a:sym typeface="Courier New"/>
              </a:rPr>
              <a:t>throw</a:t>
            </a:r>
            <a:r>
              <a:rPr lang="en-US" sz="2200" b="0" i="0" u="none" strike="noStrike" cap="none">
                <a:solidFill>
                  <a:schemeClr val="dk1"/>
                </a:solidFill>
                <a:latin typeface="Arial"/>
                <a:ea typeface="Arial"/>
                <a:cs typeface="Arial"/>
                <a:sym typeface="Arial"/>
              </a:rPr>
              <a:t> statements </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Use the </a:t>
            </a:r>
            <a:r>
              <a:rPr lang="en-US" sz="2200" b="0" i="0" u="none" strike="noStrike" cap="none">
                <a:solidFill>
                  <a:schemeClr val="dk1"/>
                </a:solidFill>
                <a:latin typeface="Courier New"/>
                <a:ea typeface="Courier New"/>
                <a:cs typeface="Courier New"/>
                <a:sym typeface="Courier New"/>
              </a:rPr>
              <a:t>catch</a:t>
            </a:r>
            <a:r>
              <a:rPr lang="en-US" sz="2200" b="0" i="0" u="none" strike="noStrike" cap="none">
                <a:solidFill>
                  <a:schemeClr val="dk1"/>
                </a:solidFill>
                <a:latin typeface="Arial"/>
                <a:ea typeface="Arial"/>
                <a:cs typeface="Arial"/>
                <a:sym typeface="Arial"/>
              </a:rPr>
              <a:t>, multi-</a:t>
            </a:r>
            <a:r>
              <a:rPr lang="en-US" sz="2200" b="0" i="0" u="none" strike="noStrike" cap="none">
                <a:solidFill>
                  <a:schemeClr val="dk1"/>
                </a:solidFill>
                <a:latin typeface="Courier New"/>
                <a:ea typeface="Courier New"/>
                <a:cs typeface="Courier New"/>
                <a:sym typeface="Courier New"/>
              </a:rPr>
              <a:t>catch</a:t>
            </a:r>
            <a:r>
              <a:rPr lang="en-US" sz="2200" b="0" i="0" u="none" strike="noStrike" cap="none">
                <a:solidFill>
                  <a:schemeClr val="dk1"/>
                </a:solidFill>
                <a:latin typeface="Arial"/>
                <a:ea typeface="Arial"/>
                <a:cs typeface="Arial"/>
                <a:sym typeface="Arial"/>
              </a:rPr>
              <a:t>, and </a:t>
            </a:r>
            <a:r>
              <a:rPr lang="en-US" sz="2200" b="0" i="0" u="none" strike="noStrike" cap="none">
                <a:solidFill>
                  <a:schemeClr val="dk1"/>
                </a:solidFill>
                <a:latin typeface="Courier New"/>
                <a:ea typeface="Courier New"/>
                <a:cs typeface="Courier New"/>
                <a:sym typeface="Courier New"/>
              </a:rPr>
              <a:t>finally</a:t>
            </a:r>
            <a:r>
              <a:rPr lang="en-US" sz="2200" b="0" i="0" u="none" strike="noStrike" cap="none">
                <a:solidFill>
                  <a:schemeClr val="dk1"/>
                </a:solidFill>
                <a:latin typeface="Arial"/>
                <a:ea typeface="Arial"/>
                <a:cs typeface="Arial"/>
                <a:sym typeface="Arial"/>
              </a:rPr>
              <a:t> clauses</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Autoclose resources with a </a:t>
            </a:r>
            <a:r>
              <a:rPr lang="en-US" sz="2200" b="0" i="0" u="none" strike="noStrike" cap="none">
                <a:solidFill>
                  <a:schemeClr val="dk1"/>
                </a:solidFill>
                <a:latin typeface="Courier New"/>
                <a:ea typeface="Courier New"/>
                <a:cs typeface="Courier New"/>
                <a:sym typeface="Courier New"/>
              </a:rPr>
              <a:t>try</a:t>
            </a:r>
            <a:r>
              <a:rPr lang="en-US" sz="2200" b="0" i="0" u="none" strike="noStrike" cap="none">
                <a:solidFill>
                  <a:schemeClr val="dk1"/>
                </a:solidFill>
                <a:latin typeface="Arial"/>
                <a:ea typeface="Arial"/>
                <a:cs typeface="Arial"/>
                <a:sym typeface="Arial"/>
              </a:rPr>
              <a:t>-with-resources statement</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Recognize common exception classes and categories</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Create custom exceptions and auto-closeable resources</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Test invariants by using assertions</a:t>
            </a:r>
            <a:endParaRPr/>
          </a:p>
        </p:txBody>
      </p:sp>
      <p:sp>
        <p:nvSpPr>
          <p:cNvPr id="2679" name="Google Shape;2679;p285"/>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289</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5"/>
          <p:cNvSpPr txBox="1">
            <a:spLocks noGrp="1"/>
          </p:cNvSpPr>
          <p:nvPr>
            <p:ph type="title"/>
          </p:nvPr>
        </p:nvSpPr>
        <p:spPr>
          <a:xfrm>
            <a:off x="609600" y="439737"/>
            <a:ext cx="791845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Primitive Data Types</a:t>
            </a:r>
            <a:endParaRPr/>
          </a:p>
        </p:txBody>
      </p:sp>
      <p:sp>
        <p:nvSpPr>
          <p:cNvPr id="158" name="Google Shape;158;p25"/>
          <p:cNvSpPr txBox="1">
            <a:spLocks noGrp="1"/>
          </p:cNvSpPr>
          <p:nvPr>
            <p:ph type="body" idx="1"/>
          </p:nvPr>
        </p:nvSpPr>
        <p:spPr>
          <a:xfrm>
            <a:off x="609600" y="4649787"/>
            <a:ext cx="7918450" cy="1751012"/>
          </a:xfrm>
          <a:prstGeom prst="rect">
            <a:avLst/>
          </a:prstGeom>
          <a:noFill/>
          <a:ln>
            <a:noFill/>
          </a:ln>
        </p:spPr>
        <p:txBody>
          <a:bodyPr spcFirstLastPara="1" wrap="square" lIns="12700" tIns="12700" rIns="12700" bIns="12700" anchor="t" anchorCtr="0">
            <a:noAutofit/>
          </a:bodyPr>
          <a:lstStyle/>
          <a:p>
            <a:pPr marL="7936" marR="0" lvl="0" indent="7938" algn="l" rtl="0">
              <a:lnSpc>
                <a:spcPct val="100000"/>
              </a:lnSpc>
              <a:spcBef>
                <a:spcPts val="0"/>
              </a:spcBef>
              <a:spcAft>
                <a:spcPts val="0"/>
              </a:spcAft>
              <a:buClr>
                <a:srgbClr val="000000"/>
              </a:buClr>
              <a:buSzPts val="2000"/>
              <a:buFont typeface="Arial"/>
              <a:buNone/>
            </a:pPr>
            <a:r>
              <a:rPr lang="en-US" sz="2000" b="0" i="0" u="none">
                <a:solidFill>
                  <a:schemeClr val="dk1"/>
                </a:solidFill>
                <a:latin typeface="Arial"/>
                <a:ea typeface="Arial"/>
                <a:cs typeface="Arial"/>
                <a:sym typeface="Arial"/>
              </a:rPr>
              <a:t>Append uppercase or lowercase "</a:t>
            </a:r>
            <a:r>
              <a:rPr lang="en-US" sz="2000" b="0" i="0" u="none">
                <a:solidFill>
                  <a:schemeClr val="dk1"/>
                </a:solidFill>
                <a:latin typeface="Courier New"/>
                <a:ea typeface="Courier New"/>
                <a:cs typeface="Courier New"/>
                <a:sym typeface="Courier New"/>
              </a:rPr>
              <a:t>L</a:t>
            </a:r>
            <a:r>
              <a:rPr lang="en-US" sz="2000" b="0" i="0" u="none">
                <a:solidFill>
                  <a:schemeClr val="dk1"/>
                </a:solidFill>
                <a:latin typeface="Arial"/>
                <a:ea typeface="Arial"/>
                <a:cs typeface="Arial"/>
                <a:sym typeface="Arial"/>
              </a:rPr>
              <a:t>" or "</a:t>
            </a:r>
            <a:r>
              <a:rPr lang="en-US" sz="2000" b="0" i="0" u="none">
                <a:solidFill>
                  <a:schemeClr val="dk1"/>
                </a:solidFill>
                <a:latin typeface="Courier New"/>
                <a:ea typeface="Courier New"/>
                <a:cs typeface="Courier New"/>
                <a:sym typeface="Courier New"/>
              </a:rPr>
              <a:t>F</a:t>
            </a:r>
            <a:r>
              <a:rPr lang="en-US" sz="2000" b="0" i="0" u="none">
                <a:solidFill>
                  <a:schemeClr val="dk1"/>
                </a:solidFill>
                <a:latin typeface="Arial"/>
                <a:ea typeface="Arial"/>
                <a:cs typeface="Arial"/>
                <a:sym typeface="Arial"/>
              </a:rPr>
              <a:t>" to the number to specify a long or a float number.</a:t>
            </a:r>
            <a:endParaRPr/>
          </a:p>
        </p:txBody>
      </p:sp>
      <p:graphicFrame>
        <p:nvGraphicFramePr>
          <p:cNvPr id="159" name="Google Shape;159;p25"/>
          <p:cNvGraphicFramePr/>
          <p:nvPr/>
        </p:nvGraphicFramePr>
        <p:xfrm>
          <a:off x="762000" y="990600"/>
          <a:ext cx="7881900" cy="3286100"/>
        </p:xfrm>
        <a:graphic>
          <a:graphicData uri="http://schemas.openxmlformats.org/drawingml/2006/table">
            <a:tbl>
              <a:tblPr>
                <a:noFill/>
                <a:tableStyleId>{A0095474-483F-4493-A76D-1D2E1571B2CC}</a:tableStyleId>
              </a:tblPr>
              <a:tblGrid>
                <a:gridCol w="1971675">
                  <a:extLst>
                    <a:ext uri="{9D8B030D-6E8A-4147-A177-3AD203B41FA5}">
                      <a16:colId xmlns="" xmlns:a16="http://schemas.microsoft.com/office/drawing/2014/main" val="20000"/>
                    </a:ext>
                  </a:extLst>
                </a:gridCol>
                <a:gridCol w="1970075">
                  <a:extLst>
                    <a:ext uri="{9D8B030D-6E8A-4147-A177-3AD203B41FA5}">
                      <a16:colId xmlns="" xmlns:a16="http://schemas.microsoft.com/office/drawing/2014/main" val="20001"/>
                    </a:ext>
                  </a:extLst>
                </a:gridCol>
                <a:gridCol w="1970075">
                  <a:extLst>
                    <a:ext uri="{9D8B030D-6E8A-4147-A177-3AD203B41FA5}">
                      <a16:colId xmlns="" xmlns:a16="http://schemas.microsoft.com/office/drawing/2014/main" val="20002"/>
                    </a:ext>
                  </a:extLst>
                </a:gridCol>
                <a:gridCol w="1970075">
                  <a:extLst>
                    <a:ext uri="{9D8B030D-6E8A-4147-A177-3AD203B41FA5}">
                      <a16:colId xmlns="" xmlns:a16="http://schemas.microsoft.com/office/drawing/2014/main" val="20003"/>
                    </a:ext>
                  </a:extLst>
                </a:gridCol>
              </a:tblGrid>
              <a:tr h="749300">
                <a:tc>
                  <a:txBody>
                    <a:bodyPr/>
                    <a:lstStyle/>
                    <a:p>
                      <a:pPr marL="0" marR="0" lvl="0" indent="0" algn="ctr" rtl="0">
                        <a:lnSpc>
                          <a:spcPct val="100000"/>
                        </a:lnSpc>
                        <a:spcBef>
                          <a:spcPts val="0"/>
                        </a:spcBef>
                        <a:spcAft>
                          <a:spcPts val="0"/>
                        </a:spcAft>
                        <a:buClr>
                          <a:schemeClr val="lt1"/>
                        </a:buClr>
                        <a:buSzPts val="1800"/>
                        <a:buFont typeface="Arial"/>
                        <a:buNone/>
                      </a:pPr>
                      <a:r>
                        <a:rPr lang="en-US" sz="1800" b="1" i="0" u="none" strike="noStrike" cap="none">
                          <a:solidFill>
                            <a:schemeClr val="lt1"/>
                          </a:solidFill>
                          <a:latin typeface="Arial"/>
                          <a:ea typeface="Arial"/>
                          <a:cs typeface="Arial"/>
                          <a:sym typeface="Arial"/>
                        </a:rPr>
                        <a:t>Integer</a:t>
                      </a:r>
                      <a:endParaRPr/>
                    </a:p>
                  </a:txBody>
                  <a:tcPr marL="73150" marR="73150" marT="73150" marB="73150">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57150" cap="flat" cmpd="sng">
                      <a:solidFill>
                        <a:schemeClr val="dk1"/>
                      </a:solidFill>
                      <a:prstDash val="solid"/>
                      <a:round/>
                      <a:headEnd type="none" w="sm" len="sm"/>
                      <a:tailEnd type="none" w="sm" len="sm"/>
                    </a:lnB>
                    <a:solidFill>
                      <a:schemeClr val="accent2"/>
                    </a:solidFill>
                  </a:tcPr>
                </a:tc>
                <a:tc>
                  <a:txBody>
                    <a:bodyPr/>
                    <a:lstStyle/>
                    <a:p>
                      <a:pPr marL="0" marR="0" lvl="0" indent="0" algn="ctr" rtl="0">
                        <a:lnSpc>
                          <a:spcPct val="100000"/>
                        </a:lnSpc>
                        <a:spcBef>
                          <a:spcPts val="0"/>
                        </a:spcBef>
                        <a:spcAft>
                          <a:spcPts val="0"/>
                        </a:spcAft>
                        <a:buClr>
                          <a:schemeClr val="lt1"/>
                        </a:buClr>
                        <a:buSzPts val="1800"/>
                        <a:buFont typeface="Arial"/>
                        <a:buNone/>
                      </a:pPr>
                      <a:r>
                        <a:rPr lang="en-US" sz="1800" b="1" i="0" u="none" strike="noStrike" cap="none">
                          <a:solidFill>
                            <a:schemeClr val="lt1"/>
                          </a:solidFill>
                          <a:latin typeface="Arial"/>
                          <a:ea typeface="Arial"/>
                          <a:cs typeface="Arial"/>
                          <a:sym typeface="Arial"/>
                        </a:rPr>
                        <a:t>Floating</a:t>
                      </a:r>
                      <a:endParaRPr/>
                    </a:p>
                    <a:p>
                      <a:pPr marL="0" marR="0" lvl="0" indent="0" algn="ctr" rtl="0">
                        <a:lnSpc>
                          <a:spcPct val="100000"/>
                        </a:lnSpc>
                        <a:spcBef>
                          <a:spcPts val="360"/>
                        </a:spcBef>
                        <a:spcAft>
                          <a:spcPts val="0"/>
                        </a:spcAft>
                        <a:buClr>
                          <a:schemeClr val="lt1"/>
                        </a:buClr>
                        <a:buSzPts val="1800"/>
                        <a:buFont typeface="Arial"/>
                        <a:buNone/>
                      </a:pPr>
                      <a:r>
                        <a:rPr lang="en-US" sz="1800" b="1" i="0" u="none" strike="noStrike" cap="none">
                          <a:solidFill>
                            <a:schemeClr val="lt1"/>
                          </a:solidFill>
                          <a:latin typeface="Arial"/>
                          <a:ea typeface="Arial"/>
                          <a:cs typeface="Arial"/>
                          <a:sym typeface="Arial"/>
                        </a:rPr>
                        <a:t>Point</a:t>
                      </a:r>
                      <a:endParaRPr/>
                    </a:p>
                  </a:txBody>
                  <a:tcPr marL="73150" marR="73150" marT="73150" marB="73150">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57150" cap="flat" cmpd="sng">
                      <a:solidFill>
                        <a:schemeClr val="dk1"/>
                      </a:solidFill>
                      <a:prstDash val="solid"/>
                      <a:round/>
                      <a:headEnd type="none" w="sm" len="sm"/>
                      <a:tailEnd type="none" w="sm" len="sm"/>
                    </a:lnB>
                    <a:solidFill>
                      <a:schemeClr val="accent2"/>
                    </a:solidFill>
                  </a:tcPr>
                </a:tc>
                <a:tc>
                  <a:txBody>
                    <a:bodyPr/>
                    <a:lstStyle/>
                    <a:p>
                      <a:pPr marL="0" marR="0" lvl="0" indent="0" algn="ctr" rtl="0">
                        <a:lnSpc>
                          <a:spcPct val="100000"/>
                        </a:lnSpc>
                        <a:spcBef>
                          <a:spcPts val="0"/>
                        </a:spcBef>
                        <a:spcAft>
                          <a:spcPts val="0"/>
                        </a:spcAft>
                        <a:buClr>
                          <a:schemeClr val="lt1"/>
                        </a:buClr>
                        <a:buSzPts val="1800"/>
                        <a:buFont typeface="Arial"/>
                        <a:buNone/>
                      </a:pPr>
                      <a:r>
                        <a:rPr lang="en-US" sz="1800" b="1" i="0" u="none" strike="noStrike" cap="none">
                          <a:solidFill>
                            <a:schemeClr val="lt1"/>
                          </a:solidFill>
                          <a:latin typeface="Arial"/>
                          <a:ea typeface="Arial"/>
                          <a:cs typeface="Arial"/>
                          <a:sym typeface="Arial"/>
                        </a:rPr>
                        <a:t>Character</a:t>
                      </a:r>
                      <a:endParaRPr/>
                    </a:p>
                  </a:txBody>
                  <a:tcPr marL="73150" marR="73150" marT="73150" marB="73150">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57150" cap="flat" cmpd="sng">
                      <a:solidFill>
                        <a:schemeClr val="dk1"/>
                      </a:solidFill>
                      <a:prstDash val="solid"/>
                      <a:round/>
                      <a:headEnd type="none" w="sm" len="sm"/>
                      <a:tailEnd type="none" w="sm" len="sm"/>
                    </a:lnB>
                    <a:solidFill>
                      <a:schemeClr val="accent2"/>
                    </a:solidFill>
                  </a:tcPr>
                </a:tc>
                <a:tc>
                  <a:txBody>
                    <a:bodyPr/>
                    <a:lstStyle/>
                    <a:p>
                      <a:pPr marL="0" marR="0" lvl="0" indent="0" algn="ctr" rtl="0">
                        <a:lnSpc>
                          <a:spcPct val="100000"/>
                        </a:lnSpc>
                        <a:spcBef>
                          <a:spcPts val="0"/>
                        </a:spcBef>
                        <a:spcAft>
                          <a:spcPts val="0"/>
                        </a:spcAft>
                        <a:buClr>
                          <a:schemeClr val="lt1"/>
                        </a:buClr>
                        <a:buSzPts val="1800"/>
                        <a:buFont typeface="Arial"/>
                        <a:buNone/>
                      </a:pPr>
                      <a:r>
                        <a:rPr lang="en-US" sz="1800" b="1" i="0" u="none" strike="noStrike" cap="none">
                          <a:solidFill>
                            <a:schemeClr val="lt1"/>
                          </a:solidFill>
                          <a:latin typeface="Arial"/>
                          <a:ea typeface="Arial"/>
                          <a:cs typeface="Arial"/>
                          <a:sym typeface="Arial"/>
                        </a:rPr>
                        <a:t>True</a:t>
                      </a:r>
                      <a:endParaRPr/>
                    </a:p>
                    <a:p>
                      <a:pPr marL="0" marR="0" lvl="0" indent="0" algn="ctr" rtl="0">
                        <a:lnSpc>
                          <a:spcPct val="100000"/>
                        </a:lnSpc>
                        <a:spcBef>
                          <a:spcPts val="0"/>
                        </a:spcBef>
                        <a:spcAft>
                          <a:spcPts val="0"/>
                        </a:spcAft>
                        <a:buClr>
                          <a:schemeClr val="lt1"/>
                        </a:buClr>
                        <a:buSzPts val="1800"/>
                        <a:buFont typeface="Arial"/>
                        <a:buNone/>
                      </a:pPr>
                      <a:r>
                        <a:rPr lang="en-US" sz="1800" b="1" i="0" u="none" strike="noStrike" cap="none">
                          <a:solidFill>
                            <a:schemeClr val="lt1"/>
                          </a:solidFill>
                          <a:latin typeface="Arial"/>
                          <a:ea typeface="Arial"/>
                          <a:cs typeface="Arial"/>
                          <a:sym typeface="Arial"/>
                        </a:rPr>
                        <a:t>False</a:t>
                      </a:r>
                      <a:endParaRPr/>
                    </a:p>
                  </a:txBody>
                  <a:tcPr marL="73150" marR="73150" marT="73150" marB="73150">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57150" cap="flat" cmpd="sng">
                      <a:solidFill>
                        <a:schemeClr val="dk1"/>
                      </a:solidFill>
                      <a:prstDash val="solid"/>
                      <a:round/>
                      <a:headEnd type="none" w="sm" len="sm"/>
                      <a:tailEnd type="none" w="sm" len="sm"/>
                    </a:lnB>
                    <a:solidFill>
                      <a:schemeClr val="accent2"/>
                    </a:solidFill>
                  </a:tcPr>
                </a:tc>
                <a:extLst>
                  <a:ext uri="{0D108BD9-81ED-4DB2-BD59-A6C34878D82A}">
                    <a16:rowId xmlns="" xmlns:a16="http://schemas.microsoft.com/office/drawing/2014/main" val="10000"/>
                  </a:ext>
                </a:extLst>
              </a:tr>
              <a:tr h="1268400">
                <a:tc>
                  <a:txBody>
                    <a:bodyPr/>
                    <a:lstStyle/>
                    <a:p>
                      <a:pPr marL="0" marR="0" lvl="0" indent="0" algn="ctr" rtl="0">
                        <a:lnSpc>
                          <a:spcPct val="100000"/>
                        </a:lnSpc>
                        <a:spcBef>
                          <a:spcPts val="0"/>
                        </a:spcBef>
                        <a:spcAft>
                          <a:spcPts val="0"/>
                        </a:spcAft>
                        <a:buClr>
                          <a:schemeClr val="dk1"/>
                        </a:buClr>
                        <a:buSzPts val="1600"/>
                        <a:buFont typeface="Arial"/>
                        <a:buNone/>
                      </a:pPr>
                      <a:r>
                        <a:rPr lang="en-US" sz="1600" b="0" i="0" u="none" strike="noStrike" cap="none">
                          <a:solidFill>
                            <a:schemeClr val="dk1"/>
                          </a:solidFill>
                          <a:latin typeface="Arial"/>
                          <a:ea typeface="Arial"/>
                          <a:cs typeface="Arial"/>
                          <a:sym typeface="Arial"/>
                        </a:rPr>
                        <a:t>byte</a:t>
                      </a:r>
                      <a:endParaRPr/>
                    </a:p>
                    <a:p>
                      <a:pPr marL="0" marR="0" lvl="0" indent="0" algn="ctr" rtl="0">
                        <a:lnSpc>
                          <a:spcPct val="100000"/>
                        </a:lnSpc>
                        <a:spcBef>
                          <a:spcPts val="320"/>
                        </a:spcBef>
                        <a:spcAft>
                          <a:spcPts val="0"/>
                        </a:spcAft>
                        <a:buClr>
                          <a:schemeClr val="dk1"/>
                        </a:buClr>
                        <a:buSzPts val="1600"/>
                        <a:buFont typeface="Arial"/>
                        <a:buNone/>
                      </a:pPr>
                      <a:r>
                        <a:rPr lang="en-US" sz="1600" b="0" i="0" u="none" strike="noStrike" cap="none">
                          <a:solidFill>
                            <a:schemeClr val="dk1"/>
                          </a:solidFill>
                          <a:latin typeface="Arial"/>
                          <a:ea typeface="Arial"/>
                          <a:cs typeface="Arial"/>
                          <a:sym typeface="Arial"/>
                        </a:rPr>
                        <a:t>short</a:t>
                      </a:r>
                      <a:endParaRPr/>
                    </a:p>
                    <a:p>
                      <a:pPr marL="0" marR="0" lvl="0" indent="0" algn="ctr" rtl="0">
                        <a:lnSpc>
                          <a:spcPct val="100000"/>
                        </a:lnSpc>
                        <a:spcBef>
                          <a:spcPts val="320"/>
                        </a:spcBef>
                        <a:spcAft>
                          <a:spcPts val="0"/>
                        </a:spcAft>
                        <a:buClr>
                          <a:schemeClr val="dk1"/>
                        </a:buClr>
                        <a:buSzPts val="1600"/>
                        <a:buFont typeface="Arial"/>
                        <a:buNone/>
                      </a:pPr>
                      <a:r>
                        <a:rPr lang="en-US" sz="1600" b="0" i="0" u="none" strike="noStrike" cap="none">
                          <a:solidFill>
                            <a:schemeClr val="dk1"/>
                          </a:solidFill>
                          <a:latin typeface="Arial"/>
                          <a:ea typeface="Arial"/>
                          <a:cs typeface="Arial"/>
                          <a:sym typeface="Arial"/>
                        </a:rPr>
                        <a:t>int</a:t>
                      </a:r>
                      <a:endParaRPr/>
                    </a:p>
                    <a:p>
                      <a:pPr marL="0" marR="0" lvl="0" indent="0" algn="ctr" rtl="0">
                        <a:lnSpc>
                          <a:spcPct val="100000"/>
                        </a:lnSpc>
                        <a:spcBef>
                          <a:spcPts val="320"/>
                        </a:spcBef>
                        <a:spcAft>
                          <a:spcPts val="0"/>
                        </a:spcAft>
                        <a:buClr>
                          <a:schemeClr val="dk1"/>
                        </a:buClr>
                        <a:buSzPts val="1600"/>
                        <a:buFont typeface="Arial"/>
                        <a:buNone/>
                      </a:pPr>
                      <a:r>
                        <a:rPr lang="en-US" sz="1600" b="0" i="0" u="none" strike="noStrike" cap="none">
                          <a:solidFill>
                            <a:schemeClr val="dk1"/>
                          </a:solidFill>
                          <a:latin typeface="Arial"/>
                          <a:ea typeface="Arial"/>
                          <a:cs typeface="Arial"/>
                          <a:sym typeface="Arial"/>
                        </a:rPr>
                        <a:t>long</a:t>
                      </a:r>
                      <a:endParaRPr/>
                    </a:p>
                  </a:txBody>
                  <a:tcPr marL="73150" marR="73150" marT="73150" marB="73150">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5715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rgbClr val="DDDDDD"/>
                    </a:solidFill>
                  </a:tcPr>
                </a:tc>
                <a:tc>
                  <a:txBody>
                    <a:bodyPr/>
                    <a:lstStyle/>
                    <a:p>
                      <a:pPr marL="0" marR="0" lvl="0" indent="0" algn="ctr" rtl="0">
                        <a:lnSpc>
                          <a:spcPct val="100000"/>
                        </a:lnSpc>
                        <a:spcBef>
                          <a:spcPts val="0"/>
                        </a:spcBef>
                        <a:spcAft>
                          <a:spcPts val="0"/>
                        </a:spcAft>
                        <a:buClr>
                          <a:schemeClr val="dk1"/>
                        </a:buClr>
                        <a:buSzPts val="1600"/>
                        <a:buFont typeface="Arial"/>
                        <a:buNone/>
                      </a:pPr>
                      <a:r>
                        <a:rPr lang="en-US" sz="1600" b="0" i="0" u="none" strike="noStrike" cap="none">
                          <a:solidFill>
                            <a:schemeClr val="dk1"/>
                          </a:solidFill>
                          <a:latin typeface="Arial"/>
                          <a:ea typeface="Arial"/>
                          <a:cs typeface="Arial"/>
                          <a:sym typeface="Arial"/>
                        </a:rPr>
                        <a:t>float</a:t>
                      </a:r>
                      <a:endParaRPr/>
                    </a:p>
                    <a:p>
                      <a:pPr marL="0" marR="0" lvl="0" indent="0" algn="ctr" rtl="0">
                        <a:lnSpc>
                          <a:spcPct val="100000"/>
                        </a:lnSpc>
                        <a:spcBef>
                          <a:spcPts val="320"/>
                        </a:spcBef>
                        <a:spcAft>
                          <a:spcPts val="0"/>
                        </a:spcAft>
                        <a:buClr>
                          <a:schemeClr val="dk1"/>
                        </a:buClr>
                        <a:buSzPts val="1600"/>
                        <a:buFont typeface="Arial"/>
                        <a:buNone/>
                      </a:pPr>
                      <a:r>
                        <a:rPr lang="en-US" sz="1600" b="0" i="0" u="none" strike="noStrike" cap="none">
                          <a:solidFill>
                            <a:schemeClr val="dk1"/>
                          </a:solidFill>
                          <a:latin typeface="Arial"/>
                          <a:ea typeface="Arial"/>
                          <a:cs typeface="Arial"/>
                          <a:sym typeface="Arial"/>
                        </a:rPr>
                        <a:t>double</a:t>
                      </a:r>
                      <a:endParaRPr/>
                    </a:p>
                  </a:txBody>
                  <a:tcPr marL="73150" marR="73150" marT="73150" marB="73150">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5715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rgbClr val="DDDDDD"/>
                    </a:solidFill>
                  </a:tcPr>
                </a:tc>
                <a:tc>
                  <a:txBody>
                    <a:bodyPr/>
                    <a:lstStyle/>
                    <a:p>
                      <a:pPr marL="0" marR="0" lvl="0" indent="0" algn="ctr" rtl="0">
                        <a:lnSpc>
                          <a:spcPct val="100000"/>
                        </a:lnSpc>
                        <a:spcBef>
                          <a:spcPts val="0"/>
                        </a:spcBef>
                        <a:spcAft>
                          <a:spcPts val="0"/>
                        </a:spcAft>
                        <a:buClr>
                          <a:schemeClr val="dk1"/>
                        </a:buClr>
                        <a:buSzPts val="1600"/>
                        <a:buFont typeface="Arial"/>
                        <a:buNone/>
                      </a:pPr>
                      <a:r>
                        <a:rPr lang="en-US" sz="1600" b="0" i="0" u="none" strike="noStrike" cap="none">
                          <a:solidFill>
                            <a:schemeClr val="dk1"/>
                          </a:solidFill>
                          <a:latin typeface="Arial"/>
                          <a:ea typeface="Arial"/>
                          <a:cs typeface="Arial"/>
                          <a:sym typeface="Arial"/>
                        </a:rPr>
                        <a:t>char</a:t>
                      </a:r>
                      <a:endParaRPr/>
                    </a:p>
                  </a:txBody>
                  <a:tcPr marL="73150" marR="73150" marT="73150" marB="73150">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5715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rgbClr val="DDDDDD"/>
                    </a:solidFill>
                  </a:tcPr>
                </a:tc>
                <a:tc>
                  <a:txBody>
                    <a:bodyPr/>
                    <a:lstStyle/>
                    <a:p>
                      <a:pPr marL="0" marR="0" lvl="0" indent="0" algn="ctr" rtl="0">
                        <a:lnSpc>
                          <a:spcPct val="100000"/>
                        </a:lnSpc>
                        <a:spcBef>
                          <a:spcPts val="0"/>
                        </a:spcBef>
                        <a:spcAft>
                          <a:spcPts val="0"/>
                        </a:spcAft>
                        <a:buClr>
                          <a:schemeClr val="dk1"/>
                        </a:buClr>
                        <a:buSzPts val="1600"/>
                        <a:buFont typeface="Arial"/>
                        <a:buNone/>
                      </a:pPr>
                      <a:r>
                        <a:rPr lang="en-US" sz="1600" b="0" i="0" u="none" strike="noStrike" cap="none">
                          <a:solidFill>
                            <a:schemeClr val="dk1"/>
                          </a:solidFill>
                          <a:latin typeface="Arial"/>
                          <a:ea typeface="Arial"/>
                          <a:cs typeface="Arial"/>
                          <a:sym typeface="Arial"/>
                        </a:rPr>
                        <a:t>boolean</a:t>
                      </a:r>
                      <a:endParaRPr/>
                    </a:p>
                  </a:txBody>
                  <a:tcPr marL="73150" marR="73150" marT="73150" marB="73150">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5715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rgbClr val="DDDDDD"/>
                    </a:solidFill>
                  </a:tcPr>
                </a:tc>
                <a:extLst>
                  <a:ext uri="{0D108BD9-81ED-4DB2-BD59-A6C34878D82A}">
                    <a16:rowId xmlns="" xmlns:a16="http://schemas.microsoft.com/office/drawing/2014/main" val="10001"/>
                  </a:ext>
                </a:extLst>
              </a:tr>
              <a:tr h="1268400">
                <a:tc>
                  <a:txBody>
                    <a:bodyPr/>
                    <a:lstStyle/>
                    <a:p>
                      <a:pPr marL="0" marR="0" lvl="0" indent="0" algn="ctr" rtl="0">
                        <a:lnSpc>
                          <a:spcPct val="100000"/>
                        </a:lnSpc>
                        <a:spcBef>
                          <a:spcPts val="0"/>
                        </a:spcBef>
                        <a:spcAft>
                          <a:spcPts val="0"/>
                        </a:spcAft>
                        <a:buClr>
                          <a:schemeClr val="dk1"/>
                        </a:buClr>
                        <a:buSzPts val="1600"/>
                        <a:buFont typeface="Arial"/>
                        <a:buNone/>
                      </a:pPr>
                      <a:r>
                        <a:rPr lang="en-US" sz="1600" b="0" i="0" u="none" strike="noStrike" cap="none">
                          <a:solidFill>
                            <a:schemeClr val="dk1"/>
                          </a:solidFill>
                          <a:latin typeface="Arial"/>
                          <a:ea typeface="Arial"/>
                          <a:cs typeface="Arial"/>
                          <a:sym typeface="Arial"/>
                        </a:rPr>
                        <a:t>1, 2, 3, 42</a:t>
                      </a:r>
                      <a:endParaRPr/>
                    </a:p>
                    <a:p>
                      <a:pPr marL="0" marR="0" lvl="0" indent="0" algn="ctr" rtl="0">
                        <a:lnSpc>
                          <a:spcPct val="100000"/>
                        </a:lnSpc>
                        <a:spcBef>
                          <a:spcPts val="320"/>
                        </a:spcBef>
                        <a:spcAft>
                          <a:spcPts val="0"/>
                        </a:spcAft>
                        <a:buClr>
                          <a:schemeClr val="dk1"/>
                        </a:buClr>
                        <a:buSzPts val="1600"/>
                        <a:buFont typeface="Arial"/>
                        <a:buNone/>
                      </a:pPr>
                      <a:r>
                        <a:rPr lang="en-US" sz="1600" b="0" i="0" u="none" strike="noStrike" cap="none">
                          <a:solidFill>
                            <a:schemeClr val="dk1"/>
                          </a:solidFill>
                          <a:latin typeface="Arial"/>
                          <a:ea typeface="Arial"/>
                          <a:cs typeface="Arial"/>
                          <a:sym typeface="Arial"/>
                        </a:rPr>
                        <a:t>7L</a:t>
                      </a:r>
                      <a:endParaRPr/>
                    </a:p>
                    <a:p>
                      <a:pPr marL="0" marR="0" lvl="0" indent="0" algn="ctr" rtl="0">
                        <a:lnSpc>
                          <a:spcPct val="100000"/>
                        </a:lnSpc>
                        <a:spcBef>
                          <a:spcPts val="320"/>
                        </a:spcBef>
                        <a:spcAft>
                          <a:spcPts val="0"/>
                        </a:spcAft>
                        <a:buClr>
                          <a:schemeClr val="dk1"/>
                        </a:buClr>
                        <a:buSzPts val="1600"/>
                        <a:buFont typeface="Arial"/>
                        <a:buNone/>
                      </a:pPr>
                      <a:r>
                        <a:rPr lang="en-US" sz="1600" b="0" i="0" u="none" strike="noStrike" cap="none">
                          <a:solidFill>
                            <a:schemeClr val="dk1"/>
                          </a:solidFill>
                          <a:latin typeface="Arial"/>
                          <a:ea typeface="Arial"/>
                          <a:cs typeface="Arial"/>
                          <a:sym typeface="Arial"/>
                        </a:rPr>
                        <a:t>0xff</a:t>
                      </a:r>
                      <a:endParaRPr/>
                    </a:p>
                    <a:p>
                      <a:pPr marL="0" marR="0" lvl="0" indent="0" algn="ctr" rtl="0">
                        <a:lnSpc>
                          <a:spcPct val="100000"/>
                        </a:lnSpc>
                        <a:spcBef>
                          <a:spcPts val="320"/>
                        </a:spcBef>
                        <a:spcAft>
                          <a:spcPts val="0"/>
                        </a:spcAft>
                        <a:buClr>
                          <a:schemeClr val="dk1"/>
                        </a:buClr>
                        <a:buSzPts val="1600"/>
                        <a:buFont typeface="Arial"/>
                        <a:buNone/>
                      </a:pPr>
                      <a:r>
                        <a:rPr lang="en-US" sz="1600" b="0" i="0" u="none" strike="noStrike" cap="none">
                          <a:solidFill>
                            <a:schemeClr val="dk1"/>
                          </a:solidFill>
                          <a:latin typeface="Arial"/>
                          <a:ea typeface="Arial"/>
                          <a:cs typeface="Arial"/>
                          <a:sym typeface="Arial"/>
                        </a:rPr>
                        <a:t>0b or 0B </a:t>
                      </a:r>
                      <a:endParaRPr/>
                    </a:p>
                  </a:txBody>
                  <a:tcPr marL="73150" marR="73150" marT="73150" marB="73150">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rgbClr val="DDDDDD"/>
                    </a:solidFill>
                  </a:tcPr>
                </a:tc>
                <a:tc>
                  <a:txBody>
                    <a:bodyPr/>
                    <a:lstStyle/>
                    <a:p>
                      <a:pPr marL="0" marR="0" lvl="0" indent="0" algn="ctr" rtl="0">
                        <a:lnSpc>
                          <a:spcPct val="100000"/>
                        </a:lnSpc>
                        <a:spcBef>
                          <a:spcPts val="0"/>
                        </a:spcBef>
                        <a:spcAft>
                          <a:spcPts val="0"/>
                        </a:spcAft>
                        <a:buClr>
                          <a:schemeClr val="dk1"/>
                        </a:buClr>
                        <a:buSzPts val="1600"/>
                        <a:buFont typeface="Arial"/>
                        <a:buNone/>
                      </a:pPr>
                      <a:r>
                        <a:rPr lang="en-US" sz="1600" b="0" i="0" u="none" strike="noStrike" cap="none">
                          <a:solidFill>
                            <a:schemeClr val="dk1"/>
                          </a:solidFill>
                          <a:latin typeface="Arial"/>
                          <a:ea typeface="Arial"/>
                          <a:cs typeface="Arial"/>
                          <a:sym typeface="Arial"/>
                        </a:rPr>
                        <a:t>3.0</a:t>
                      </a:r>
                      <a:endParaRPr/>
                    </a:p>
                    <a:p>
                      <a:pPr marL="0" marR="0" lvl="0" indent="0" algn="ctr" rtl="0">
                        <a:lnSpc>
                          <a:spcPct val="100000"/>
                        </a:lnSpc>
                        <a:spcBef>
                          <a:spcPts val="320"/>
                        </a:spcBef>
                        <a:spcAft>
                          <a:spcPts val="0"/>
                        </a:spcAft>
                        <a:buClr>
                          <a:schemeClr val="dk1"/>
                        </a:buClr>
                        <a:buSzPts val="1600"/>
                        <a:buFont typeface="Arial"/>
                        <a:buNone/>
                      </a:pPr>
                      <a:r>
                        <a:rPr lang="en-US" sz="1600" b="0" i="0" u="none" strike="noStrike" cap="none">
                          <a:solidFill>
                            <a:schemeClr val="dk1"/>
                          </a:solidFill>
                          <a:latin typeface="Arial"/>
                          <a:ea typeface="Arial"/>
                          <a:cs typeface="Arial"/>
                          <a:sym typeface="Arial"/>
                        </a:rPr>
                        <a:t>22.0F</a:t>
                      </a:r>
                      <a:endParaRPr/>
                    </a:p>
                    <a:p>
                      <a:pPr marL="0" marR="0" lvl="0" indent="0" algn="ctr" rtl="0">
                        <a:lnSpc>
                          <a:spcPct val="100000"/>
                        </a:lnSpc>
                        <a:spcBef>
                          <a:spcPts val="320"/>
                        </a:spcBef>
                        <a:spcAft>
                          <a:spcPts val="0"/>
                        </a:spcAft>
                        <a:buClr>
                          <a:schemeClr val="dk1"/>
                        </a:buClr>
                        <a:buSzPts val="1600"/>
                        <a:buFont typeface="Arial"/>
                        <a:buNone/>
                      </a:pPr>
                      <a:r>
                        <a:rPr lang="en-US" sz="1600" b="0" i="0" u="none" strike="noStrike" cap="none">
                          <a:solidFill>
                            <a:schemeClr val="dk1"/>
                          </a:solidFill>
                          <a:latin typeface="Arial"/>
                          <a:ea typeface="Arial"/>
                          <a:cs typeface="Arial"/>
                          <a:sym typeface="Arial"/>
                        </a:rPr>
                        <a:t>.3337F</a:t>
                      </a:r>
                      <a:endParaRPr/>
                    </a:p>
                    <a:p>
                      <a:pPr marL="0" marR="0" lvl="0" indent="0" algn="ctr" rtl="0">
                        <a:lnSpc>
                          <a:spcPct val="100000"/>
                        </a:lnSpc>
                        <a:spcBef>
                          <a:spcPts val="320"/>
                        </a:spcBef>
                        <a:spcAft>
                          <a:spcPts val="0"/>
                        </a:spcAft>
                        <a:buClr>
                          <a:schemeClr val="dk1"/>
                        </a:buClr>
                        <a:buSzPts val="1600"/>
                        <a:buFont typeface="Arial"/>
                        <a:buNone/>
                      </a:pPr>
                      <a:r>
                        <a:rPr lang="en-US" sz="1600" b="0" i="0" u="none" strike="noStrike" cap="none">
                          <a:solidFill>
                            <a:schemeClr val="dk1"/>
                          </a:solidFill>
                          <a:latin typeface="Arial"/>
                          <a:ea typeface="Arial"/>
                          <a:cs typeface="Arial"/>
                          <a:sym typeface="Arial"/>
                        </a:rPr>
                        <a:t>4.022E23</a:t>
                      </a:r>
                      <a:endParaRPr/>
                    </a:p>
                  </a:txBody>
                  <a:tcPr marL="73150" marR="73150" marT="73150" marB="73150">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rgbClr val="DDDDDD"/>
                    </a:solidFill>
                  </a:tcPr>
                </a:tc>
                <a:tc>
                  <a:txBody>
                    <a:bodyPr/>
                    <a:lstStyle/>
                    <a:p>
                      <a:pPr marL="0" marR="0" lvl="0" indent="0" algn="ctr" rtl="0">
                        <a:lnSpc>
                          <a:spcPct val="100000"/>
                        </a:lnSpc>
                        <a:spcBef>
                          <a:spcPts val="0"/>
                        </a:spcBef>
                        <a:spcAft>
                          <a:spcPts val="0"/>
                        </a:spcAft>
                        <a:buClr>
                          <a:schemeClr val="dk1"/>
                        </a:buClr>
                        <a:buSzPts val="1600"/>
                        <a:buFont typeface="Arial"/>
                        <a:buNone/>
                      </a:pPr>
                      <a:r>
                        <a:rPr lang="en-US" sz="1600" b="0" i="0" u="none" strike="noStrike" cap="none">
                          <a:solidFill>
                            <a:schemeClr val="dk1"/>
                          </a:solidFill>
                          <a:latin typeface="Arial"/>
                          <a:ea typeface="Arial"/>
                          <a:cs typeface="Arial"/>
                          <a:sym typeface="Arial"/>
                        </a:rPr>
                        <a:t>'a'</a:t>
                      </a:r>
                      <a:endParaRPr/>
                    </a:p>
                    <a:p>
                      <a:pPr marL="0" marR="0" lvl="0" indent="0" algn="ctr" rtl="0">
                        <a:lnSpc>
                          <a:spcPct val="100000"/>
                        </a:lnSpc>
                        <a:spcBef>
                          <a:spcPts val="320"/>
                        </a:spcBef>
                        <a:spcAft>
                          <a:spcPts val="0"/>
                        </a:spcAft>
                        <a:buClr>
                          <a:schemeClr val="dk1"/>
                        </a:buClr>
                        <a:buSzPts val="1600"/>
                        <a:buFont typeface="Arial"/>
                        <a:buNone/>
                      </a:pPr>
                      <a:r>
                        <a:rPr lang="en-US" sz="1600" b="0" i="0" u="none" strike="noStrike" cap="none">
                          <a:solidFill>
                            <a:schemeClr val="dk1"/>
                          </a:solidFill>
                          <a:latin typeface="Arial"/>
                          <a:ea typeface="Arial"/>
                          <a:cs typeface="Arial"/>
                          <a:sym typeface="Arial"/>
                        </a:rPr>
                        <a:t>'\u0061'</a:t>
                      </a:r>
                      <a:endParaRPr/>
                    </a:p>
                    <a:p>
                      <a:pPr marL="0" marR="0" lvl="0" indent="0" algn="ctr" rtl="0">
                        <a:lnSpc>
                          <a:spcPct val="100000"/>
                        </a:lnSpc>
                        <a:spcBef>
                          <a:spcPts val="320"/>
                        </a:spcBef>
                        <a:spcAft>
                          <a:spcPts val="0"/>
                        </a:spcAft>
                        <a:buClr>
                          <a:schemeClr val="dk1"/>
                        </a:buClr>
                        <a:buSzPts val="1600"/>
                        <a:buFont typeface="Arial"/>
                        <a:buNone/>
                      </a:pPr>
                      <a:r>
                        <a:rPr lang="en-US" sz="1600" b="0" i="0" u="none" strike="noStrike" cap="none">
                          <a:solidFill>
                            <a:schemeClr val="dk1"/>
                          </a:solidFill>
                          <a:latin typeface="Arial"/>
                          <a:ea typeface="Arial"/>
                          <a:cs typeface="Arial"/>
                          <a:sym typeface="Arial"/>
                        </a:rPr>
                        <a:t>'\n'</a:t>
                      </a:r>
                      <a:endParaRPr/>
                    </a:p>
                  </a:txBody>
                  <a:tcPr marL="73150" marR="73150" marT="73150" marB="73150">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rgbClr val="DDDDDD"/>
                    </a:solidFill>
                  </a:tcPr>
                </a:tc>
                <a:tc>
                  <a:txBody>
                    <a:bodyPr/>
                    <a:lstStyle/>
                    <a:p>
                      <a:pPr marL="0" marR="0" lvl="0" indent="0" algn="ctr" rtl="0">
                        <a:lnSpc>
                          <a:spcPct val="100000"/>
                        </a:lnSpc>
                        <a:spcBef>
                          <a:spcPts val="0"/>
                        </a:spcBef>
                        <a:spcAft>
                          <a:spcPts val="0"/>
                        </a:spcAft>
                        <a:buClr>
                          <a:schemeClr val="dk1"/>
                        </a:buClr>
                        <a:buSzPts val="1600"/>
                        <a:buFont typeface="Arial"/>
                        <a:buNone/>
                      </a:pPr>
                      <a:r>
                        <a:rPr lang="en-US" sz="1600" b="0" i="0" u="none" strike="noStrike" cap="none">
                          <a:solidFill>
                            <a:schemeClr val="dk1"/>
                          </a:solidFill>
                          <a:latin typeface="Arial"/>
                          <a:ea typeface="Arial"/>
                          <a:cs typeface="Arial"/>
                          <a:sym typeface="Arial"/>
                        </a:rPr>
                        <a:t>true</a:t>
                      </a:r>
                      <a:endParaRPr/>
                    </a:p>
                    <a:p>
                      <a:pPr marL="0" marR="0" lvl="0" indent="0" algn="ctr" rtl="0">
                        <a:lnSpc>
                          <a:spcPct val="100000"/>
                        </a:lnSpc>
                        <a:spcBef>
                          <a:spcPts val="320"/>
                        </a:spcBef>
                        <a:spcAft>
                          <a:spcPts val="0"/>
                        </a:spcAft>
                        <a:buClr>
                          <a:schemeClr val="dk1"/>
                        </a:buClr>
                        <a:buSzPts val="1600"/>
                        <a:buFont typeface="Arial"/>
                        <a:buNone/>
                      </a:pPr>
                      <a:r>
                        <a:rPr lang="en-US" sz="1600" b="0" i="0" u="none" strike="noStrike" cap="none">
                          <a:solidFill>
                            <a:schemeClr val="dk1"/>
                          </a:solidFill>
                          <a:latin typeface="Arial"/>
                          <a:ea typeface="Arial"/>
                          <a:cs typeface="Arial"/>
                          <a:sym typeface="Arial"/>
                        </a:rPr>
                        <a:t>false</a:t>
                      </a:r>
                      <a:endParaRPr/>
                    </a:p>
                  </a:txBody>
                  <a:tcPr marL="73150" marR="73150" marT="73150" marB="73150">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rgbClr val="DDDDDD"/>
                    </a:solidFill>
                  </a:tcPr>
                </a:tc>
                <a:extLst>
                  <a:ext uri="{0D108BD9-81ED-4DB2-BD59-A6C34878D82A}">
                    <a16:rowId xmlns="" xmlns:a16="http://schemas.microsoft.com/office/drawing/2014/main" val="10002"/>
                  </a:ext>
                </a:extLst>
              </a:tr>
            </a:tbl>
          </a:graphicData>
        </a:graphic>
      </p:graphicFrame>
      <p:sp>
        <p:nvSpPr>
          <p:cNvPr id="160" name="Google Shape;160;p25"/>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29</a:t>
            </a:fld>
            <a:endParaRPr/>
          </a:p>
        </p:txBody>
      </p:sp>
    </p:spTree>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Shape 2684"/>
        <p:cNvGrpSpPr/>
        <p:nvPr/>
      </p:nvGrpSpPr>
      <p:grpSpPr>
        <a:xfrm>
          <a:off x="0" y="0"/>
          <a:ext cx="0" cy="0"/>
          <a:chOff x="0" y="0"/>
          <a:chExt cx="0" cy="0"/>
        </a:xfrm>
      </p:grpSpPr>
      <p:pic>
        <p:nvPicPr>
          <p:cNvPr id="2685" name="Google Shape;2685;p286" descr="Duke-New-Series14.gif"/>
          <p:cNvPicPr preferRelativeResize="0"/>
          <p:nvPr/>
        </p:nvPicPr>
        <p:blipFill rotWithShape="1">
          <a:blip r:embed="rId3">
            <a:alphaModFix/>
          </a:blip>
          <a:srcRect/>
          <a:stretch/>
        </p:blipFill>
        <p:spPr>
          <a:xfrm>
            <a:off x="5791200" y="3908425"/>
            <a:ext cx="2514600" cy="2162175"/>
          </a:xfrm>
          <a:prstGeom prst="rect">
            <a:avLst/>
          </a:prstGeom>
          <a:noFill/>
          <a:ln>
            <a:noFill/>
          </a:ln>
        </p:spPr>
      </p:pic>
      <p:sp>
        <p:nvSpPr>
          <p:cNvPr id="2686" name="Google Shape;2686;p286"/>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Error Handling</a:t>
            </a:r>
            <a:endParaRPr/>
          </a:p>
        </p:txBody>
      </p:sp>
      <p:sp>
        <p:nvSpPr>
          <p:cNvPr id="2687" name="Google Shape;2687;p286"/>
          <p:cNvSpPr txBox="1">
            <a:spLocks noGrp="1"/>
          </p:cNvSpPr>
          <p:nvPr>
            <p:ph type="body" idx="1"/>
          </p:nvPr>
        </p:nvSpPr>
        <p:spPr>
          <a:xfrm>
            <a:off x="609600" y="1219200"/>
            <a:ext cx="7918500" cy="41496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200"/>
              <a:buFont typeface="Arial"/>
              <a:buNone/>
            </a:pPr>
            <a:r>
              <a:rPr lang="en-US" sz="2200" b="0" i="0" u="none" strike="noStrike" cap="none">
                <a:solidFill>
                  <a:schemeClr val="dk1"/>
                </a:solidFill>
                <a:latin typeface="Arial"/>
                <a:ea typeface="Arial"/>
                <a:cs typeface="Arial"/>
                <a:sym typeface="Arial"/>
              </a:rPr>
              <a:t>Applications sometimes encounter errors while executing. Reliable applications should handle errors as gracefully as possible. Errors:</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Should be an exception and not the expected behavior</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Must be handled to create reliable applications</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Can occur as the result of application bugs</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Can occur because of factors beyond the control of the application</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Databases becoming unreachable</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Hard drives failing</a:t>
            </a:r>
            <a:endParaRPr/>
          </a:p>
          <a:p>
            <a:pPr marL="7937" marR="0" lvl="0" indent="7938" algn="l" rtl="0">
              <a:spcBef>
                <a:spcPts val="400"/>
              </a:spcBef>
              <a:spcAft>
                <a:spcPts val="0"/>
              </a:spcAft>
              <a:buNone/>
            </a:pPr>
            <a:endParaRPr sz="2000" b="0" i="0" u="none" strike="noStrike" cap="none">
              <a:solidFill>
                <a:schemeClr val="dk1"/>
              </a:solidFill>
              <a:latin typeface="Arial"/>
              <a:ea typeface="Arial"/>
              <a:cs typeface="Arial"/>
              <a:sym typeface="Arial"/>
            </a:endParaRPr>
          </a:p>
        </p:txBody>
      </p:sp>
      <p:sp>
        <p:nvSpPr>
          <p:cNvPr id="2688" name="Google Shape;2688;p286"/>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290</a:t>
            </a:fld>
            <a:endParaRPr/>
          </a:p>
        </p:txBody>
      </p:sp>
    </p:spTree>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Shape 2693"/>
        <p:cNvGrpSpPr/>
        <p:nvPr/>
      </p:nvGrpSpPr>
      <p:grpSpPr>
        <a:xfrm>
          <a:off x="0" y="0"/>
          <a:ext cx="0" cy="0"/>
          <a:chOff x="0" y="0"/>
          <a:chExt cx="0" cy="0"/>
        </a:xfrm>
      </p:grpSpPr>
      <p:sp>
        <p:nvSpPr>
          <p:cNvPr id="2694" name="Google Shape;2694;p287"/>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Exception Handling in Java</a:t>
            </a:r>
            <a:endParaRPr/>
          </a:p>
        </p:txBody>
      </p:sp>
      <p:sp>
        <p:nvSpPr>
          <p:cNvPr id="2695" name="Google Shape;2695;p287"/>
          <p:cNvSpPr txBox="1">
            <a:spLocks noGrp="1"/>
          </p:cNvSpPr>
          <p:nvPr>
            <p:ph type="body" idx="1"/>
          </p:nvPr>
        </p:nvSpPr>
        <p:spPr>
          <a:xfrm>
            <a:off x="609600" y="1447800"/>
            <a:ext cx="7918500" cy="25305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200"/>
              <a:buFont typeface="Arial"/>
              <a:buNone/>
            </a:pPr>
            <a:r>
              <a:rPr lang="en-US" sz="2200" b="0" i="0" u="none">
                <a:solidFill>
                  <a:schemeClr val="dk1"/>
                </a:solidFill>
                <a:latin typeface="Arial"/>
                <a:ea typeface="Arial"/>
                <a:cs typeface="Arial"/>
                <a:sym typeface="Arial"/>
              </a:rPr>
              <a:t>When you are using Java libraries that rely on external resources, the compiler will require you to “handle or declare” the exceptions that might occur. </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Handling an exception means that you must add in a code block to handle the error.</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Declaring an exception means that you declare that a method may fail to execute successfully.</a:t>
            </a:r>
            <a:endParaRPr/>
          </a:p>
        </p:txBody>
      </p:sp>
      <p:sp>
        <p:nvSpPr>
          <p:cNvPr id="2696" name="Google Shape;2696;p287"/>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291</a:t>
            </a:fld>
            <a:endParaRPr/>
          </a:p>
        </p:txBody>
      </p:sp>
    </p:spTree>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Shape 2701"/>
        <p:cNvGrpSpPr/>
        <p:nvPr/>
      </p:nvGrpSpPr>
      <p:grpSpPr>
        <a:xfrm>
          <a:off x="0" y="0"/>
          <a:ext cx="0" cy="0"/>
          <a:chOff x="0" y="0"/>
          <a:chExt cx="0" cy="0"/>
        </a:xfrm>
      </p:grpSpPr>
      <p:sp>
        <p:nvSpPr>
          <p:cNvPr id="2702" name="Google Shape;2702;p288"/>
          <p:cNvSpPr txBox="1"/>
          <p:nvPr/>
        </p:nvSpPr>
        <p:spPr>
          <a:xfrm>
            <a:off x="609600" y="2133600"/>
            <a:ext cx="7924800" cy="2667000"/>
          </a:xfrm>
          <a:prstGeom prst="rect">
            <a:avLst/>
          </a:prstGeom>
          <a:solidFill>
            <a:srgbClr val="DDDDDD"/>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2703" name="Google Shape;2703;p288"/>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Courier New"/>
                <a:ea typeface="Courier New"/>
                <a:cs typeface="Courier New"/>
                <a:sym typeface="Courier New"/>
              </a:rPr>
              <a:t>try-catch</a:t>
            </a:r>
            <a:r>
              <a:rPr lang="en-US" sz="2600" b="1" i="0" u="none" strike="noStrike" cap="none">
                <a:solidFill>
                  <a:schemeClr val="dk1"/>
                </a:solidFill>
                <a:latin typeface="Arial"/>
                <a:ea typeface="Arial"/>
                <a:cs typeface="Arial"/>
                <a:sym typeface="Arial"/>
              </a:rPr>
              <a:t> Statement</a:t>
            </a:r>
            <a:endParaRPr/>
          </a:p>
        </p:txBody>
      </p:sp>
      <p:sp>
        <p:nvSpPr>
          <p:cNvPr id="2704" name="Google Shape;2704;p288"/>
          <p:cNvSpPr txBox="1">
            <a:spLocks noGrp="1"/>
          </p:cNvSpPr>
          <p:nvPr>
            <p:ph type="body" idx="1"/>
          </p:nvPr>
        </p:nvSpPr>
        <p:spPr>
          <a:xfrm>
            <a:off x="609600" y="1447800"/>
            <a:ext cx="7918500" cy="17511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200"/>
              <a:buFont typeface="Arial"/>
              <a:buNone/>
            </a:pPr>
            <a:r>
              <a:rPr lang="en-US" sz="2200" b="0" i="0" u="none">
                <a:solidFill>
                  <a:schemeClr val="dk1"/>
                </a:solidFill>
                <a:latin typeface="Arial"/>
                <a:ea typeface="Arial"/>
                <a:cs typeface="Arial"/>
                <a:sym typeface="Arial"/>
              </a:rPr>
              <a:t>The </a:t>
            </a:r>
            <a:r>
              <a:rPr lang="en-US" sz="2200" b="0" i="0" u="none">
                <a:solidFill>
                  <a:schemeClr val="dk1"/>
                </a:solidFill>
                <a:latin typeface="Courier New"/>
                <a:ea typeface="Courier New"/>
                <a:cs typeface="Courier New"/>
                <a:sym typeface="Courier New"/>
              </a:rPr>
              <a:t>try-catch</a:t>
            </a:r>
            <a:r>
              <a:rPr lang="en-US" sz="2200" b="0" i="0" u="none">
                <a:solidFill>
                  <a:schemeClr val="dk1"/>
                </a:solidFill>
                <a:latin typeface="Arial"/>
                <a:ea typeface="Arial"/>
                <a:cs typeface="Arial"/>
                <a:sym typeface="Arial"/>
              </a:rPr>
              <a:t> statement is used to handle exceptions.</a:t>
            </a:r>
            <a:endParaRPr/>
          </a:p>
          <a:p>
            <a:pPr marL="7937" marR="0" lvl="0" indent="7937" algn="l" rtl="0">
              <a:lnSpc>
                <a:spcPct val="100000"/>
              </a:lnSpc>
              <a:spcBef>
                <a:spcPts val="360"/>
              </a:spcBef>
              <a:spcAft>
                <a:spcPts val="0"/>
              </a:spcAft>
              <a:buClr>
                <a:srgbClr val="000000"/>
              </a:buClr>
              <a:buSzPts val="1800"/>
              <a:buFont typeface="Arial"/>
              <a:buNone/>
            </a:pPr>
            <a:endParaRPr sz="1800" b="0" i="0" u="none">
              <a:solidFill>
                <a:schemeClr val="dk1"/>
              </a:solidFill>
              <a:latin typeface="Courier New"/>
              <a:ea typeface="Courier New"/>
              <a:cs typeface="Courier New"/>
              <a:sym typeface="Courier New"/>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try {</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    System.out.println("About to open a file");</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    InputStream in =</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        new FileInputStream("missingfile.txt");</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    System.out.println("File open");</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 catch (Exception e) {</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    System.out.println("Something went wrong!");</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 </a:t>
            </a:r>
            <a:endParaRPr/>
          </a:p>
        </p:txBody>
      </p:sp>
      <p:sp>
        <p:nvSpPr>
          <p:cNvPr id="2705" name="Google Shape;2705;p288"/>
          <p:cNvSpPr/>
          <p:nvPr/>
        </p:nvSpPr>
        <p:spPr>
          <a:xfrm>
            <a:off x="6172200" y="3429000"/>
            <a:ext cx="2133600" cy="738300"/>
          </a:xfrm>
          <a:prstGeom prst="wedgeRectCallout">
            <a:avLst>
              <a:gd name="adj1" fmla="val -5509"/>
              <a:gd name="adj2" fmla="val 5505"/>
            </a:avLst>
          </a:prstGeom>
          <a:solidFill>
            <a:srgbClr val="FFFFCC"/>
          </a:solidFill>
          <a:ln w="9525" cap="flat" cmpd="sng">
            <a:solidFill>
              <a:srgbClr val="80808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Arial"/>
              <a:buNone/>
            </a:pPr>
            <a:r>
              <a:rPr lang="en-US" sz="1400" b="0" i="0" u="none">
                <a:solidFill>
                  <a:schemeClr val="dk1"/>
                </a:solidFill>
                <a:latin typeface="Arial"/>
                <a:ea typeface="Arial"/>
                <a:cs typeface="Arial"/>
                <a:sym typeface="Arial"/>
              </a:rPr>
              <a:t>This line is skipped if the previous line failed to open the file.</a:t>
            </a:r>
            <a:endParaRPr/>
          </a:p>
        </p:txBody>
      </p:sp>
      <p:sp>
        <p:nvSpPr>
          <p:cNvPr id="2706" name="Google Shape;2706;p288"/>
          <p:cNvSpPr/>
          <p:nvPr/>
        </p:nvSpPr>
        <p:spPr>
          <a:xfrm>
            <a:off x="1219200" y="5029200"/>
            <a:ext cx="2057400" cy="738300"/>
          </a:xfrm>
          <a:prstGeom prst="wedgeRectCallout">
            <a:avLst>
              <a:gd name="adj1" fmla="val 5620"/>
              <a:gd name="adj2" fmla="val -17449"/>
            </a:avLst>
          </a:prstGeom>
          <a:solidFill>
            <a:srgbClr val="FFFFCC"/>
          </a:solidFill>
          <a:ln w="9525" cap="flat" cmpd="sng">
            <a:solidFill>
              <a:srgbClr val="80808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Arial"/>
              <a:buNone/>
            </a:pPr>
            <a:r>
              <a:rPr lang="en-US" sz="1400" b="0" i="0" u="none">
                <a:solidFill>
                  <a:schemeClr val="dk1"/>
                </a:solidFill>
                <a:latin typeface="Arial"/>
                <a:ea typeface="Arial"/>
                <a:cs typeface="Arial"/>
                <a:sym typeface="Arial"/>
              </a:rPr>
              <a:t>This line runs only if something went wrong in the </a:t>
            </a:r>
            <a:r>
              <a:rPr lang="en-US" sz="1400" b="0" i="0" u="none">
                <a:solidFill>
                  <a:schemeClr val="dk1"/>
                </a:solidFill>
                <a:latin typeface="Courier New"/>
                <a:ea typeface="Courier New"/>
                <a:cs typeface="Courier New"/>
                <a:sym typeface="Courier New"/>
              </a:rPr>
              <a:t>try</a:t>
            </a:r>
            <a:r>
              <a:rPr lang="en-US" sz="1400" b="0" i="0" u="none">
                <a:solidFill>
                  <a:schemeClr val="dk1"/>
                </a:solidFill>
                <a:latin typeface="Arial"/>
                <a:ea typeface="Arial"/>
                <a:cs typeface="Arial"/>
                <a:sym typeface="Arial"/>
              </a:rPr>
              <a:t> block.</a:t>
            </a:r>
            <a:endParaRPr/>
          </a:p>
        </p:txBody>
      </p:sp>
      <p:sp>
        <p:nvSpPr>
          <p:cNvPr id="2707" name="Google Shape;2707;p288"/>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292</a:t>
            </a:fld>
            <a:endParaRPr/>
          </a:p>
        </p:txBody>
      </p:sp>
    </p:spTree>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Shape 2712"/>
        <p:cNvGrpSpPr/>
        <p:nvPr/>
      </p:nvGrpSpPr>
      <p:grpSpPr>
        <a:xfrm>
          <a:off x="0" y="0"/>
          <a:ext cx="0" cy="0"/>
          <a:chOff x="0" y="0"/>
          <a:chExt cx="0" cy="0"/>
        </a:xfrm>
      </p:grpSpPr>
      <p:sp>
        <p:nvSpPr>
          <p:cNvPr id="2713" name="Google Shape;2713;p289"/>
          <p:cNvSpPr txBox="1"/>
          <p:nvPr/>
        </p:nvSpPr>
        <p:spPr>
          <a:xfrm>
            <a:off x="609600" y="3124200"/>
            <a:ext cx="7924800" cy="2133600"/>
          </a:xfrm>
          <a:prstGeom prst="rect">
            <a:avLst/>
          </a:prstGeom>
          <a:solidFill>
            <a:srgbClr val="DDDDDD"/>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2714" name="Google Shape;2714;p289"/>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Exception Objects</a:t>
            </a:r>
            <a:endParaRPr/>
          </a:p>
        </p:txBody>
      </p:sp>
      <p:sp>
        <p:nvSpPr>
          <p:cNvPr id="2715" name="Google Shape;2715;p289"/>
          <p:cNvSpPr txBox="1">
            <a:spLocks noGrp="1"/>
          </p:cNvSpPr>
          <p:nvPr>
            <p:ph type="body" idx="1"/>
          </p:nvPr>
        </p:nvSpPr>
        <p:spPr>
          <a:xfrm>
            <a:off x="609600" y="1447800"/>
            <a:ext cx="7918500" cy="37752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200"/>
              <a:buFont typeface="Arial"/>
              <a:buNone/>
            </a:pPr>
            <a:r>
              <a:rPr lang="en-US" sz="2200" b="0" i="0" u="none">
                <a:solidFill>
                  <a:schemeClr val="dk1"/>
                </a:solidFill>
                <a:latin typeface="Arial"/>
                <a:ea typeface="Arial"/>
                <a:cs typeface="Arial"/>
                <a:sym typeface="Arial"/>
              </a:rPr>
              <a:t>A </a:t>
            </a:r>
            <a:r>
              <a:rPr lang="en-US" sz="2200" b="0" i="0" u="none">
                <a:solidFill>
                  <a:schemeClr val="dk1"/>
                </a:solidFill>
                <a:latin typeface="Courier New"/>
                <a:ea typeface="Courier New"/>
                <a:cs typeface="Courier New"/>
                <a:sym typeface="Courier New"/>
              </a:rPr>
              <a:t>catch</a:t>
            </a:r>
            <a:r>
              <a:rPr lang="en-US" sz="2200" b="0" i="0" u="none">
                <a:solidFill>
                  <a:schemeClr val="dk1"/>
                </a:solidFill>
                <a:latin typeface="Arial"/>
                <a:ea typeface="Arial"/>
                <a:cs typeface="Arial"/>
                <a:sym typeface="Arial"/>
              </a:rPr>
              <a:t> clause is passed as a reference to a </a:t>
            </a:r>
            <a:r>
              <a:rPr lang="en-US" sz="2200" b="0" i="0" u="none">
                <a:solidFill>
                  <a:schemeClr val="dk1"/>
                </a:solidFill>
                <a:latin typeface="Courier New"/>
                <a:ea typeface="Courier New"/>
                <a:cs typeface="Courier New"/>
                <a:sym typeface="Courier New"/>
              </a:rPr>
              <a:t>java.lang.Exception</a:t>
            </a:r>
            <a:r>
              <a:rPr lang="en-US" sz="2200" b="0" i="0" u="none">
                <a:solidFill>
                  <a:schemeClr val="dk1"/>
                </a:solidFill>
                <a:latin typeface="Arial"/>
                <a:ea typeface="Arial"/>
                <a:cs typeface="Arial"/>
                <a:sym typeface="Arial"/>
              </a:rPr>
              <a:t> object. </a:t>
            </a:r>
            <a:endParaRPr/>
          </a:p>
          <a:p>
            <a:pPr marL="7937" marR="0" lvl="0" indent="7937" algn="l" rtl="0">
              <a:lnSpc>
                <a:spcPct val="100000"/>
              </a:lnSpc>
              <a:spcBef>
                <a:spcPts val="440"/>
              </a:spcBef>
              <a:spcAft>
                <a:spcPts val="0"/>
              </a:spcAft>
              <a:buClr>
                <a:srgbClr val="000000"/>
              </a:buClr>
              <a:buSzPts val="2200"/>
              <a:buFont typeface="Arial"/>
              <a:buNone/>
            </a:pPr>
            <a:r>
              <a:rPr lang="en-US" sz="2200" b="0" i="0" u="none">
                <a:solidFill>
                  <a:schemeClr val="dk1"/>
                </a:solidFill>
                <a:latin typeface="Arial"/>
                <a:ea typeface="Arial"/>
                <a:cs typeface="Arial"/>
                <a:sym typeface="Arial"/>
              </a:rPr>
              <a:t>The </a:t>
            </a:r>
            <a:r>
              <a:rPr lang="en-US" sz="2200" b="0" i="0" u="none">
                <a:solidFill>
                  <a:schemeClr val="dk1"/>
                </a:solidFill>
                <a:latin typeface="Courier New"/>
                <a:ea typeface="Courier New"/>
                <a:cs typeface="Courier New"/>
                <a:sym typeface="Courier New"/>
              </a:rPr>
              <a:t>java.lang.Throwable</a:t>
            </a:r>
            <a:r>
              <a:rPr lang="en-US" sz="2200" b="0" i="0" u="none">
                <a:solidFill>
                  <a:schemeClr val="dk1"/>
                </a:solidFill>
                <a:latin typeface="Arial"/>
                <a:ea typeface="Arial"/>
                <a:cs typeface="Arial"/>
                <a:sym typeface="Arial"/>
              </a:rPr>
              <a:t> class is the parent class for </a:t>
            </a:r>
            <a:r>
              <a:rPr lang="en-US" sz="2200" b="0" i="0" u="none">
                <a:solidFill>
                  <a:schemeClr val="dk1"/>
                </a:solidFill>
                <a:latin typeface="Courier New"/>
                <a:ea typeface="Courier New"/>
                <a:cs typeface="Courier New"/>
                <a:sym typeface="Courier New"/>
              </a:rPr>
              <a:t>Exception</a:t>
            </a:r>
            <a:r>
              <a:rPr lang="en-US" sz="2200" b="0" i="0" u="none">
                <a:solidFill>
                  <a:schemeClr val="dk1"/>
                </a:solidFill>
                <a:latin typeface="Arial"/>
                <a:ea typeface="Arial"/>
                <a:cs typeface="Arial"/>
                <a:sym typeface="Arial"/>
              </a:rPr>
              <a:t> and it outlines several methods that you may use.</a:t>
            </a:r>
            <a:endParaRPr/>
          </a:p>
          <a:p>
            <a:pPr marL="7937" marR="0" lvl="0" indent="7937" algn="l" rtl="0">
              <a:lnSpc>
                <a:spcPct val="100000"/>
              </a:lnSpc>
              <a:spcBef>
                <a:spcPts val="360"/>
              </a:spcBef>
              <a:spcAft>
                <a:spcPts val="0"/>
              </a:spcAft>
              <a:buClr>
                <a:srgbClr val="000000"/>
              </a:buClr>
              <a:buSzPts val="1800"/>
              <a:buFont typeface="Arial"/>
              <a:buNone/>
            </a:pPr>
            <a:endParaRPr sz="1800" b="0" i="0" u="none">
              <a:solidFill>
                <a:schemeClr val="dk1"/>
              </a:solidFill>
              <a:latin typeface="Courier New"/>
              <a:ea typeface="Courier New"/>
              <a:cs typeface="Courier New"/>
              <a:sym typeface="Courier New"/>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try{</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    //...</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 catch (Exception e) {</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    System.out.println(e.getMessage());</a:t>
            </a:r>
            <a:endParaRPr/>
          </a:p>
          <a:p>
            <a:pPr marL="7937" marR="0" lvl="0" indent="7937" algn="l" rtl="0">
              <a:lnSpc>
                <a:spcPct val="100000"/>
              </a:lnSpc>
              <a:spcBef>
                <a:spcPts val="360"/>
              </a:spcBef>
              <a:spcAft>
                <a:spcPts val="0"/>
              </a:spcAft>
              <a:buClr>
                <a:srgbClr val="000000"/>
              </a:buClr>
              <a:buSzPts val="1800"/>
              <a:buFont typeface="Arial"/>
              <a:buNone/>
            </a:pPr>
            <a:endParaRPr sz="1800" b="0" i="0" u="none">
              <a:solidFill>
                <a:schemeClr val="dk1"/>
              </a:solidFill>
              <a:latin typeface="Courier New"/>
              <a:ea typeface="Courier New"/>
              <a:cs typeface="Courier New"/>
              <a:sym typeface="Courier New"/>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a:t>
            </a:r>
            <a:endParaRPr/>
          </a:p>
        </p:txBody>
      </p:sp>
      <p:sp>
        <p:nvSpPr>
          <p:cNvPr id="2716" name="Google Shape;2716;p289"/>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293</a:t>
            </a:fld>
            <a:endParaRPr/>
          </a:p>
        </p:txBody>
      </p:sp>
    </p:spTree>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Shape 2721"/>
        <p:cNvGrpSpPr/>
        <p:nvPr/>
      </p:nvGrpSpPr>
      <p:grpSpPr>
        <a:xfrm>
          <a:off x="0" y="0"/>
          <a:ext cx="0" cy="0"/>
          <a:chOff x="0" y="0"/>
          <a:chExt cx="0" cy="0"/>
        </a:xfrm>
      </p:grpSpPr>
      <p:sp>
        <p:nvSpPr>
          <p:cNvPr id="2722" name="Google Shape;2722;p290"/>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Exception Categories</a:t>
            </a:r>
            <a:endParaRPr/>
          </a:p>
        </p:txBody>
      </p:sp>
      <p:sp>
        <p:nvSpPr>
          <p:cNvPr id="2723" name="Google Shape;2723;p290"/>
          <p:cNvSpPr txBox="1">
            <a:spLocks noGrp="1"/>
          </p:cNvSpPr>
          <p:nvPr>
            <p:ph type="body" idx="1"/>
          </p:nvPr>
        </p:nvSpPr>
        <p:spPr>
          <a:xfrm>
            <a:off x="609600" y="1447800"/>
            <a:ext cx="7918500" cy="17511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200"/>
              <a:buFont typeface="Arial"/>
              <a:buNone/>
            </a:pPr>
            <a:r>
              <a:rPr lang="en-US" sz="2200" b="0" i="0" u="none">
                <a:solidFill>
                  <a:schemeClr val="dk1"/>
                </a:solidFill>
                <a:latin typeface="Arial"/>
                <a:ea typeface="Arial"/>
                <a:cs typeface="Arial"/>
                <a:sym typeface="Arial"/>
              </a:rPr>
              <a:t>The </a:t>
            </a:r>
            <a:r>
              <a:rPr lang="en-US" sz="2200" b="0" i="0" u="none">
                <a:solidFill>
                  <a:schemeClr val="dk1"/>
                </a:solidFill>
                <a:latin typeface="Courier New"/>
                <a:ea typeface="Courier New"/>
                <a:cs typeface="Courier New"/>
                <a:sym typeface="Courier New"/>
              </a:rPr>
              <a:t>java.lang.Throwable</a:t>
            </a:r>
            <a:r>
              <a:rPr lang="en-US" sz="2200" b="0" i="0" u="none">
                <a:solidFill>
                  <a:schemeClr val="dk1"/>
                </a:solidFill>
                <a:latin typeface="Arial"/>
                <a:ea typeface="Arial"/>
                <a:cs typeface="Arial"/>
                <a:sym typeface="Arial"/>
              </a:rPr>
              <a:t> class forms the basis of the hierarchy of exception classes. There are two main categories of exceptions:</a:t>
            </a:r>
            <a:endParaRPr/>
          </a:p>
        </p:txBody>
      </p:sp>
      <p:sp>
        <p:nvSpPr>
          <p:cNvPr id="2724" name="Google Shape;2724;p290"/>
          <p:cNvSpPr txBox="1"/>
          <p:nvPr/>
        </p:nvSpPr>
        <p:spPr>
          <a:xfrm>
            <a:off x="609600" y="2667000"/>
            <a:ext cx="3429000" cy="1933500"/>
          </a:xfrm>
          <a:prstGeom prst="rect">
            <a:avLst/>
          </a:prstGeom>
          <a:noFill/>
          <a:ln>
            <a:noFill/>
          </a:ln>
        </p:spPr>
        <p:txBody>
          <a:bodyPr spcFirstLastPara="1" wrap="square" lIns="12700" tIns="12700" rIns="12700" bIns="12700" anchor="t" anchorCtr="0">
            <a:noAutofit/>
          </a:bodyPr>
          <a:lstStyle/>
          <a:p>
            <a:pPr marL="574675" marR="0" lvl="1" indent="-460375" algn="l" rtl="0">
              <a:lnSpc>
                <a:spcPct val="100000"/>
              </a:lnSpc>
              <a:spcBef>
                <a:spcPts val="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Checked exceptions, which must be “handled or declared”</a:t>
            </a:r>
            <a:endParaRPr/>
          </a:p>
          <a:p>
            <a:pPr marL="574675" marR="0" lvl="1" indent="-460375" algn="l" rtl="0">
              <a:lnSpc>
                <a:spcPct val="100000"/>
              </a:lnSpc>
              <a:spcBef>
                <a:spcPts val="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Unchecked exceptions, which are not typically “handled or declared”</a:t>
            </a:r>
            <a:endParaRPr/>
          </a:p>
        </p:txBody>
      </p:sp>
      <p:sp>
        <p:nvSpPr>
          <p:cNvPr id="2725" name="Google Shape;2725;p290"/>
          <p:cNvSpPr txBox="1"/>
          <p:nvPr/>
        </p:nvSpPr>
        <p:spPr>
          <a:xfrm>
            <a:off x="4953000" y="2362200"/>
            <a:ext cx="1371600" cy="381000"/>
          </a:xfrm>
          <a:prstGeom prst="rect">
            <a:avLst/>
          </a:prstGeom>
          <a:solidFill>
            <a:srgbClr val="FFCCCC"/>
          </a:solidFill>
          <a:ln w="28575" cap="flat" cmpd="sng">
            <a:solidFill>
              <a:schemeClr val="dk1"/>
            </a:solidFill>
            <a:prstDash val="solid"/>
            <a:round/>
            <a:headEnd type="none" w="sm" len="sm"/>
            <a:tailEnd type="none" w="sm" len="sm"/>
          </a:ln>
        </p:spPr>
        <p:txBody>
          <a:bodyPr spcFirstLastPara="1" wrap="square" lIns="0" tIns="45700" rIns="0" bIns="45700" anchor="ctr" anchorCtr="0">
            <a:noAutofit/>
          </a:bodyPr>
          <a:lstStyle/>
          <a:p>
            <a:pPr marL="0" marR="0" lvl="0" indent="0" algn="ctr"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Throwable</a:t>
            </a:r>
            <a:endParaRPr/>
          </a:p>
        </p:txBody>
      </p:sp>
      <p:sp>
        <p:nvSpPr>
          <p:cNvPr id="2726" name="Google Shape;2726;p290"/>
          <p:cNvSpPr txBox="1"/>
          <p:nvPr/>
        </p:nvSpPr>
        <p:spPr>
          <a:xfrm>
            <a:off x="4152900" y="3429000"/>
            <a:ext cx="1371600" cy="381000"/>
          </a:xfrm>
          <a:prstGeom prst="rect">
            <a:avLst/>
          </a:prstGeom>
          <a:solidFill>
            <a:srgbClr val="CCECFF"/>
          </a:solidFill>
          <a:ln w="28575" cap="flat" cmpd="sng">
            <a:solidFill>
              <a:schemeClr val="dk1"/>
            </a:solidFill>
            <a:prstDash val="solid"/>
            <a:round/>
            <a:headEnd type="none" w="sm" len="sm"/>
            <a:tailEnd type="none" w="sm" len="sm"/>
          </a:ln>
        </p:spPr>
        <p:txBody>
          <a:bodyPr spcFirstLastPara="1" wrap="square" lIns="0" tIns="45700" rIns="0" bIns="45700" anchor="ctr" anchorCtr="0">
            <a:noAutofit/>
          </a:bodyPr>
          <a:lstStyle/>
          <a:p>
            <a:pPr marL="0" marR="0" lvl="0" indent="0" algn="ctr"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Error</a:t>
            </a:r>
            <a:endParaRPr/>
          </a:p>
        </p:txBody>
      </p:sp>
      <p:sp>
        <p:nvSpPr>
          <p:cNvPr id="2727" name="Google Shape;2727;p290"/>
          <p:cNvSpPr txBox="1"/>
          <p:nvPr/>
        </p:nvSpPr>
        <p:spPr>
          <a:xfrm>
            <a:off x="5791200" y="3429000"/>
            <a:ext cx="1371600" cy="381000"/>
          </a:xfrm>
          <a:prstGeom prst="rect">
            <a:avLst/>
          </a:prstGeom>
          <a:solidFill>
            <a:srgbClr val="D9D9D9"/>
          </a:solidFill>
          <a:ln w="28575" cap="flat" cmpd="sng">
            <a:solidFill>
              <a:schemeClr val="dk1"/>
            </a:solidFill>
            <a:prstDash val="solid"/>
            <a:round/>
            <a:headEnd type="none" w="sm" len="sm"/>
            <a:tailEnd type="none" w="sm" len="sm"/>
          </a:ln>
        </p:spPr>
        <p:txBody>
          <a:bodyPr spcFirstLastPara="1" wrap="square" lIns="0" tIns="45700" rIns="0" bIns="45700" anchor="ctr" anchorCtr="0">
            <a:noAutofit/>
          </a:bodyPr>
          <a:lstStyle/>
          <a:p>
            <a:pPr marL="0" marR="0" lvl="0" indent="0" algn="ctr"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Exception</a:t>
            </a:r>
            <a:endParaRPr/>
          </a:p>
        </p:txBody>
      </p:sp>
      <p:sp>
        <p:nvSpPr>
          <p:cNvPr id="2728" name="Google Shape;2728;p290"/>
          <p:cNvSpPr txBox="1"/>
          <p:nvPr/>
        </p:nvSpPr>
        <p:spPr>
          <a:xfrm>
            <a:off x="4076700" y="4343400"/>
            <a:ext cx="1524000" cy="381000"/>
          </a:xfrm>
          <a:prstGeom prst="rect">
            <a:avLst/>
          </a:prstGeom>
          <a:solidFill>
            <a:srgbClr val="CCECFF"/>
          </a:solidFill>
          <a:ln w="28575" cap="flat" cmpd="sng">
            <a:solidFill>
              <a:schemeClr val="dk1"/>
            </a:solidFill>
            <a:prstDash val="solid"/>
            <a:round/>
            <a:headEnd type="none" w="sm" len="sm"/>
            <a:tailEnd type="none" w="sm" len="sm"/>
          </a:ln>
        </p:spPr>
        <p:txBody>
          <a:bodyPr spcFirstLastPara="1" wrap="square" lIns="0" tIns="45700" rIns="0" bIns="45700" anchor="ctr" anchorCtr="0">
            <a:noAutofit/>
          </a:bodyPr>
          <a:lstStyle/>
          <a:p>
            <a:pPr marL="0" marR="0" lvl="0" indent="0" algn="ctr"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RuntimeException</a:t>
            </a:r>
            <a:endParaRPr/>
          </a:p>
        </p:txBody>
      </p:sp>
      <p:sp>
        <p:nvSpPr>
          <p:cNvPr id="2729" name="Google Shape;2729;p290"/>
          <p:cNvSpPr txBox="1"/>
          <p:nvPr/>
        </p:nvSpPr>
        <p:spPr>
          <a:xfrm>
            <a:off x="5715000" y="4343400"/>
            <a:ext cx="1524000" cy="381000"/>
          </a:xfrm>
          <a:prstGeom prst="rect">
            <a:avLst/>
          </a:prstGeom>
          <a:solidFill>
            <a:srgbClr val="D9D9D9"/>
          </a:solidFill>
          <a:ln w="28575" cap="flat" cmpd="sng">
            <a:solidFill>
              <a:schemeClr val="dk1"/>
            </a:solidFill>
            <a:prstDash val="solid"/>
            <a:round/>
            <a:headEnd type="none" w="sm" len="sm"/>
            <a:tailEnd type="none" w="sm" len="sm"/>
          </a:ln>
        </p:spPr>
        <p:txBody>
          <a:bodyPr spcFirstLastPara="1" wrap="square" lIns="0" tIns="45700" rIns="0" bIns="45700" anchor="ctr" anchorCtr="0">
            <a:noAutofit/>
          </a:bodyPr>
          <a:lstStyle/>
          <a:p>
            <a:pPr marL="0" marR="0" lvl="0" indent="0" algn="ctr"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SQLException</a:t>
            </a:r>
            <a:endParaRPr/>
          </a:p>
        </p:txBody>
      </p:sp>
      <p:sp>
        <p:nvSpPr>
          <p:cNvPr id="2730" name="Google Shape;2730;p290"/>
          <p:cNvSpPr txBox="1"/>
          <p:nvPr/>
        </p:nvSpPr>
        <p:spPr>
          <a:xfrm>
            <a:off x="7391400" y="4343400"/>
            <a:ext cx="1524000" cy="381000"/>
          </a:xfrm>
          <a:prstGeom prst="rect">
            <a:avLst/>
          </a:prstGeom>
          <a:solidFill>
            <a:srgbClr val="D9D9D9"/>
          </a:solidFill>
          <a:ln w="28575" cap="flat" cmpd="sng">
            <a:solidFill>
              <a:schemeClr val="dk1"/>
            </a:solidFill>
            <a:prstDash val="solid"/>
            <a:round/>
            <a:headEnd type="none" w="sm" len="sm"/>
            <a:tailEnd type="none" w="sm" len="sm"/>
          </a:ln>
        </p:spPr>
        <p:txBody>
          <a:bodyPr spcFirstLastPara="1" wrap="square" lIns="0" tIns="45700" rIns="0" bIns="45700" anchor="ctr" anchorCtr="0">
            <a:noAutofit/>
          </a:bodyPr>
          <a:lstStyle/>
          <a:p>
            <a:pPr marL="0" marR="0" lvl="0" indent="0" algn="ctr"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IOException</a:t>
            </a:r>
            <a:endParaRPr/>
          </a:p>
        </p:txBody>
      </p:sp>
      <p:sp>
        <p:nvSpPr>
          <p:cNvPr id="2731" name="Google Shape;2731;p290"/>
          <p:cNvSpPr txBox="1"/>
          <p:nvPr/>
        </p:nvSpPr>
        <p:spPr>
          <a:xfrm>
            <a:off x="4038600" y="5257800"/>
            <a:ext cx="1600200" cy="381000"/>
          </a:xfrm>
          <a:prstGeom prst="rect">
            <a:avLst/>
          </a:prstGeom>
          <a:solidFill>
            <a:srgbClr val="CCECFF"/>
          </a:solidFill>
          <a:ln w="28575" cap="flat" cmpd="sng">
            <a:solidFill>
              <a:schemeClr val="dk1"/>
            </a:solidFill>
            <a:prstDash val="solid"/>
            <a:round/>
            <a:headEnd type="none" w="sm" len="sm"/>
            <a:tailEnd type="none" w="sm" len="sm"/>
          </a:ln>
        </p:spPr>
        <p:txBody>
          <a:bodyPr spcFirstLastPara="1" wrap="square" lIns="0" tIns="45700" rIns="0" bIns="45700" anchor="ctr" anchorCtr="0">
            <a:noAutofit/>
          </a:bodyPr>
          <a:lstStyle/>
          <a:p>
            <a:pPr marL="0" marR="0" lvl="0" indent="0" algn="ctr"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ArithmeticException</a:t>
            </a:r>
            <a:endParaRPr/>
          </a:p>
        </p:txBody>
      </p:sp>
      <p:sp>
        <p:nvSpPr>
          <p:cNvPr id="2732" name="Google Shape;2732;p290"/>
          <p:cNvSpPr txBox="1"/>
          <p:nvPr/>
        </p:nvSpPr>
        <p:spPr>
          <a:xfrm>
            <a:off x="7162800" y="5257800"/>
            <a:ext cx="1828800" cy="381000"/>
          </a:xfrm>
          <a:prstGeom prst="rect">
            <a:avLst/>
          </a:prstGeom>
          <a:solidFill>
            <a:srgbClr val="D9D9D9"/>
          </a:solidFill>
          <a:ln w="28575" cap="flat" cmpd="sng">
            <a:solidFill>
              <a:schemeClr val="dk1"/>
            </a:solidFill>
            <a:prstDash val="solid"/>
            <a:round/>
            <a:headEnd type="none" w="sm" len="sm"/>
            <a:tailEnd type="none" w="sm" len="sm"/>
          </a:ln>
        </p:spPr>
        <p:txBody>
          <a:bodyPr spcFirstLastPara="1" wrap="square" lIns="0" tIns="45700" rIns="0" bIns="45700" anchor="ctr" anchorCtr="0">
            <a:noAutofit/>
          </a:bodyPr>
          <a:lstStyle/>
          <a:p>
            <a:pPr marL="0" marR="0" lvl="0" indent="0" algn="ctr"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FileNotFoundException</a:t>
            </a:r>
            <a:endParaRPr/>
          </a:p>
        </p:txBody>
      </p:sp>
      <p:cxnSp>
        <p:nvCxnSpPr>
          <p:cNvPr id="2733" name="Google Shape;2733;p290"/>
          <p:cNvCxnSpPr/>
          <p:nvPr/>
        </p:nvCxnSpPr>
        <p:spPr>
          <a:xfrm rot="-5400000">
            <a:off x="4808550" y="2811450"/>
            <a:ext cx="685800" cy="549300"/>
          </a:xfrm>
          <a:prstGeom prst="bentConnector3">
            <a:avLst>
              <a:gd name="adj1" fmla="val 50000"/>
            </a:avLst>
          </a:prstGeom>
          <a:noFill/>
          <a:ln w="28575" cap="flat" cmpd="sng">
            <a:solidFill>
              <a:schemeClr val="dk1"/>
            </a:solidFill>
            <a:prstDash val="solid"/>
            <a:round/>
            <a:headEnd type="none" w="med" len="med"/>
            <a:tailEnd type="triangle" w="med" len="med"/>
          </a:ln>
        </p:spPr>
      </p:cxnSp>
      <p:cxnSp>
        <p:nvCxnSpPr>
          <p:cNvPr id="2734" name="Google Shape;2734;p290"/>
          <p:cNvCxnSpPr/>
          <p:nvPr/>
        </p:nvCxnSpPr>
        <p:spPr>
          <a:xfrm rot="-5400000" flipH="1">
            <a:off x="5815875" y="2766149"/>
            <a:ext cx="685800" cy="639900"/>
          </a:xfrm>
          <a:prstGeom prst="bentConnector3">
            <a:avLst>
              <a:gd name="adj1" fmla="val 50000"/>
            </a:avLst>
          </a:prstGeom>
          <a:noFill/>
          <a:ln w="28575" cap="flat" cmpd="sng">
            <a:solidFill>
              <a:schemeClr val="dk1"/>
            </a:solidFill>
            <a:prstDash val="solid"/>
            <a:round/>
            <a:headEnd type="triangle" w="med" len="med"/>
            <a:tailEnd type="none" w="med" len="med"/>
          </a:ln>
        </p:spPr>
      </p:cxnSp>
      <p:cxnSp>
        <p:nvCxnSpPr>
          <p:cNvPr id="2735" name="Google Shape;2735;p290"/>
          <p:cNvCxnSpPr/>
          <p:nvPr/>
        </p:nvCxnSpPr>
        <p:spPr>
          <a:xfrm rot="5400000">
            <a:off x="4572000" y="4991100"/>
            <a:ext cx="533400" cy="0"/>
          </a:xfrm>
          <a:prstGeom prst="straightConnector1">
            <a:avLst/>
          </a:prstGeom>
          <a:noFill/>
          <a:ln w="28575" cap="flat" cmpd="sng">
            <a:solidFill>
              <a:schemeClr val="dk1"/>
            </a:solidFill>
            <a:prstDash val="solid"/>
            <a:miter lim="800000"/>
            <a:headEnd type="none" w="med" len="med"/>
            <a:tailEnd type="triangle" w="med" len="med"/>
          </a:ln>
        </p:spPr>
      </p:cxnSp>
      <p:cxnSp>
        <p:nvCxnSpPr>
          <p:cNvPr id="2736" name="Google Shape;2736;p290"/>
          <p:cNvCxnSpPr/>
          <p:nvPr/>
        </p:nvCxnSpPr>
        <p:spPr>
          <a:xfrm rot="5400000">
            <a:off x="7886700" y="4991100"/>
            <a:ext cx="533400" cy="0"/>
          </a:xfrm>
          <a:prstGeom prst="straightConnector1">
            <a:avLst/>
          </a:prstGeom>
          <a:noFill/>
          <a:ln w="28575" cap="flat" cmpd="sng">
            <a:solidFill>
              <a:schemeClr val="dk1"/>
            </a:solidFill>
            <a:prstDash val="solid"/>
            <a:miter lim="800000"/>
            <a:headEnd type="none" w="med" len="med"/>
            <a:tailEnd type="triangle" w="med" len="med"/>
          </a:ln>
        </p:spPr>
      </p:cxnSp>
      <p:cxnSp>
        <p:nvCxnSpPr>
          <p:cNvPr id="2737" name="Google Shape;2737;p290"/>
          <p:cNvCxnSpPr/>
          <p:nvPr/>
        </p:nvCxnSpPr>
        <p:spPr>
          <a:xfrm rot="5400000">
            <a:off x="6210300" y="4076700"/>
            <a:ext cx="533400" cy="0"/>
          </a:xfrm>
          <a:prstGeom prst="straightConnector1">
            <a:avLst/>
          </a:prstGeom>
          <a:noFill/>
          <a:ln w="28575" cap="flat" cmpd="sng">
            <a:solidFill>
              <a:schemeClr val="dk1"/>
            </a:solidFill>
            <a:prstDash val="solid"/>
            <a:miter lim="800000"/>
            <a:headEnd type="none" w="med" len="med"/>
            <a:tailEnd type="none" w="med" len="med"/>
          </a:ln>
        </p:spPr>
      </p:cxnSp>
      <p:cxnSp>
        <p:nvCxnSpPr>
          <p:cNvPr id="2738" name="Google Shape;2738;p290"/>
          <p:cNvCxnSpPr/>
          <p:nvPr/>
        </p:nvCxnSpPr>
        <p:spPr>
          <a:xfrm rot="10800000" flipH="1">
            <a:off x="4495800" y="3810000"/>
            <a:ext cx="1638300" cy="533400"/>
          </a:xfrm>
          <a:prstGeom prst="bentConnector3">
            <a:avLst>
              <a:gd name="adj1" fmla="val 0"/>
            </a:avLst>
          </a:prstGeom>
          <a:noFill/>
          <a:ln w="28575" cap="flat" cmpd="sng">
            <a:solidFill>
              <a:schemeClr val="dk1"/>
            </a:solidFill>
            <a:prstDash val="solid"/>
            <a:round/>
            <a:headEnd type="none" w="med" len="med"/>
            <a:tailEnd type="triangle" w="med" len="med"/>
          </a:ln>
        </p:spPr>
      </p:cxnSp>
      <p:cxnSp>
        <p:nvCxnSpPr>
          <p:cNvPr id="2739" name="Google Shape;2739;p290"/>
          <p:cNvCxnSpPr/>
          <p:nvPr/>
        </p:nvCxnSpPr>
        <p:spPr>
          <a:xfrm rot="10800000">
            <a:off x="6781800" y="3810000"/>
            <a:ext cx="1676400" cy="533400"/>
          </a:xfrm>
          <a:prstGeom prst="bentConnector3">
            <a:avLst>
              <a:gd name="adj1" fmla="val 50000"/>
            </a:avLst>
          </a:prstGeom>
          <a:noFill/>
          <a:ln w="28575" cap="flat" cmpd="sng">
            <a:solidFill>
              <a:schemeClr val="dk1"/>
            </a:solidFill>
            <a:prstDash val="solid"/>
            <a:round/>
            <a:headEnd type="none" w="med" len="med"/>
            <a:tailEnd type="triangle" w="med" len="med"/>
          </a:ln>
        </p:spPr>
      </p:cxnSp>
      <p:sp>
        <p:nvSpPr>
          <p:cNvPr id="2740" name="Google Shape;2740;p290"/>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294</a:t>
            </a:fld>
            <a:endParaRPr/>
          </a:p>
        </p:txBody>
      </p:sp>
    </p:spTree>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Shape 2745"/>
        <p:cNvGrpSpPr/>
        <p:nvPr/>
      </p:nvGrpSpPr>
      <p:grpSpPr>
        <a:xfrm>
          <a:off x="0" y="0"/>
          <a:ext cx="0" cy="0"/>
          <a:chOff x="0" y="0"/>
          <a:chExt cx="0" cy="0"/>
        </a:xfrm>
      </p:grpSpPr>
      <p:sp>
        <p:nvSpPr>
          <p:cNvPr id="2746" name="Google Shape;2746;p291"/>
          <p:cNvSpPr txBox="1"/>
          <p:nvPr/>
        </p:nvSpPr>
        <p:spPr>
          <a:xfrm>
            <a:off x="609600" y="2057400"/>
            <a:ext cx="7924800" cy="3962400"/>
          </a:xfrm>
          <a:prstGeom prst="rect">
            <a:avLst/>
          </a:prstGeom>
          <a:solidFill>
            <a:srgbClr val="DDDDDD"/>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2747" name="Google Shape;2747;p291"/>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Handling Exceptions</a:t>
            </a:r>
            <a:endParaRPr/>
          </a:p>
        </p:txBody>
      </p:sp>
      <p:sp>
        <p:nvSpPr>
          <p:cNvPr id="2748" name="Google Shape;2748;p291"/>
          <p:cNvSpPr txBox="1">
            <a:spLocks noGrp="1"/>
          </p:cNvSpPr>
          <p:nvPr>
            <p:ph type="body" idx="1"/>
          </p:nvPr>
        </p:nvSpPr>
        <p:spPr>
          <a:xfrm>
            <a:off x="609600" y="1219200"/>
            <a:ext cx="7918500" cy="46911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200"/>
              <a:buFont typeface="Arial"/>
              <a:buNone/>
            </a:pPr>
            <a:r>
              <a:rPr lang="en-US" sz="2200" b="0" i="0" u="none">
                <a:solidFill>
                  <a:schemeClr val="dk1"/>
                </a:solidFill>
                <a:latin typeface="Arial"/>
                <a:ea typeface="Arial"/>
                <a:cs typeface="Arial"/>
                <a:sym typeface="Arial"/>
              </a:rPr>
              <a:t>You should always catch the most specific type of exception. Multiple catch blocks can be associated with a single try.</a:t>
            </a:r>
            <a:endParaRPr/>
          </a:p>
          <a:p>
            <a:pPr marL="7937" marR="0" lvl="0" indent="7937" algn="l" rtl="0">
              <a:lnSpc>
                <a:spcPct val="100000"/>
              </a:lnSpc>
              <a:spcBef>
                <a:spcPts val="160"/>
              </a:spcBef>
              <a:spcAft>
                <a:spcPts val="0"/>
              </a:spcAft>
              <a:buClr>
                <a:srgbClr val="000000"/>
              </a:buClr>
              <a:buSzPts val="800"/>
              <a:buFont typeface="Arial"/>
              <a:buNone/>
            </a:pPr>
            <a:endParaRPr sz="800" b="0" i="0" u="none">
              <a:solidFill>
                <a:schemeClr val="dk1"/>
              </a:solidFill>
              <a:latin typeface="Courier New"/>
              <a:ea typeface="Courier New"/>
              <a:cs typeface="Courier New"/>
              <a:sym typeface="Courier New"/>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try {</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    System.out.println("About to open a file");</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    InputStream in = new FileInputStream("missingfile.txt");</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    System.out.println("File open");</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    int data = in.read();</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    in.close();</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 catch (FileNotFoundException e) {</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    System.out.println(e.getClass().getName());</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    System.out.println("Quitting");</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 catch (IOException e) {</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    System.out.println(e.getClass().getName());</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    System.out.println("Quitting");</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a:t>
            </a:r>
            <a:endParaRPr/>
          </a:p>
        </p:txBody>
      </p:sp>
      <p:sp>
        <p:nvSpPr>
          <p:cNvPr id="2749" name="Google Shape;2749;p291"/>
          <p:cNvSpPr/>
          <p:nvPr/>
        </p:nvSpPr>
        <p:spPr>
          <a:xfrm>
            <a:off x="6019800" y="2940050"/>
            <a:ext cx="2438400" cy="1170000"/>
          </a:xfrm>
          <a:prstGeom prst="wedgeRectCallout">
            <a:avLst>
              <a:gd name="adj1" fmla="val -9157"/>
              <a:gd name="adj2" fmla="val 21007"/>
            </a:avLst>
          </a:prstGeom>
          <a:solidFill>
            <a:srgbClr val="FFFFCC"/>
          </a:solidFill>
          <a:ln w="9525" cap="flat" cmpd="sng">
            <a:solidFill>
              <a:srgbClr val="80808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Arial"/>
              <a:buNone/>
            </a:pPr>
            <a:r>
              <a:rPr lang="en-US" sz="1400" b="0" i="0" u="none">
                <a:solidFill>
                  <a:schemeClr val="dk1"/>
                </a:solidFill>
                <a:latin typeface="Arial"/>
                <a:ea typeface="Arial"/>
                <a:cs typeface="Arial"/>
                <a:sym typeface="Arial"/>
              </a:rPr>
              <a:t>Order is important. You must catch the most specific exceptions first (that is, child classes before parent classes).</a:t>
            </a:r>
            <a:endParaRPr/>
          </a:p>
        </p:txBody>
      </p:sp>
      <p:sp>
        <p:nvSpPr>
          <p:cNvPr id="2750" name="Google Shape;2750;p291"/>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295</a:t>
            </a:fld>
            <a:endParaRPr/>
          </a:p>
        </p:txBody>
      </p:sp>
    </p:spTree>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Shape 2755"/>
        <p:cNvGrpSpPr/>
        <p:nvPr/>
      </p:nvGrpSpPr>
      <p:grpSpPr>
        <a:xfrm>
          <a:off x="0" y="0"/>
          <a:ext cx="0" cy="0"/>
          <a:chOff x="0" y="0"/>
          <a:chExt cx="0" cy="0"/>
        </a:xfrm>
      </p:grpSpPr>
      <p:sp>
        <p:nvSpPr>
          <p:cNvPr id="2756" name="Google Shape;2756;p292"/>
          <p:cNvSpPr txBox="1"/>
          <p:nvPr/>
        </p:nvSpPr>
        <p:spPr>
          <a:xfrm>
            <a:off x="609600" y="1143000"/>
            <a:ext cx="7924800" cy="4953000"/>
          </a:xfrm>
          <a:prstGeom prst="rect">
            <a:avLst/>
          </a:prstGeom>
          <a:solidFill>
            <a:srgbClr val="DDDDDD"/>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2757" name="Google Shape;2757;p292"/>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Courier New"/>
                <a:ea typeface="Courier New"/>
                <a:cs typeface="Courier New"/>
                <a:sym typeface="Courier New"/>
              </a:rPr>
              <a:t>finally</a:t>
            </a:r>
            <a:r>
              <a:rPr lang="en-US" sz="2600" b="1" i="0" u="none" strike="noStrike" cap="none">
                <a:solidFill>
                  <a:schemeClr val="dk1"/>
                </a:solidFill>
                <a:latin typeface="Arial"/>
                <a:ea typeface="Arial"/>
                <a:cs typeface="Arial"/>
                <a:sym typeface="Arial"/>
              </a:rPr>
              <a:t> Clause</a:t>
            </a:r>
            <a:endParaRPr/>
          </a:p>
        </p:txBody>
      </p:sp>
      <p:sp>
        <p:nvSpPr>
          <p:cNvPr id="2758" name="Google Shape;2758;p292"/>
          <p:cNvSpPr txBox="1">
            <a:spLocks noGrp="1"/>
          </p:cNvSpPr>
          <p:nvPr>
            <p:ph type="body" idx="1"/>
          </p:nvPr>
        </p:nvSpPr>
        <p:spPr>
          <a:xfrm>
            <a:off x="609600" y="1143000"/>
            <a:ext cx="7918500" cy="17511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InputStream in = null;</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try {</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    System.out.println("About to open a file");</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    in = new FileInputStream("missingfile.txt");</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    System.out.println("File open");</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    int data = in.read();</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 catch (IOException e) {</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    System.out.println(e.getMessage());</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 finally {</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    try {</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        if(in != null) in.close();</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    } catch(IOException e) {</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        System.out.println("Failed to close file");</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    }</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a:t>
            </a:r>
            <a:endParaRPr/>
          </a:p>
        </p:txBody>
      </p:sp>
      <p:sp>
        <p:nvSpPr>
          <p:cNvPr id="2759" name="Google Shape;2759;p292"/>
          <p:cNvSpPr/>
          <p:nvPr/>
        </p:nvSpPr>
        <p:spPr>
          <a:xfrm>
            <a:off x="6324600" y="4495800"/>
            <a:ext cx="1930500" cy="523800"/>
          </a:xfrm>
          <a:prstGeom prst="wedgeRectCallout">
            <a:avLst>
              <a:gd name="adj1" fmla="val -10456"/>
              <a:gd name="adj2" fmla="val 4729"/>
            </a:avLst>
          </a:prstGeom>
          <a:solidFill>
            <a:srgbClr val="FFFFCC"/>
          </a:solidFill>
          <a:ln w="9525" cap="flat" cmpd="sng">
            <a:solidFill>
              <a:srgbClr val="80808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Arial"/>
              <a:buNone/>
            </a:pPr>
            <a:r>
              <a:rPr lang="en-US" sz="1400" b="0" i="0" u="none">
                <a:solidFill>
                  <a:schemeClr val="dk1"/>
                </a:solidFill>
                <a:latin typeface="Arial"/>
                <a:ea typeface="Arial"/>
                <a:cs typeface="Arial"/>
                <a:sym typeface="Arial"/>
              </a:rPr>
              <a:t>You always want to close open resources.</a:t>
            </a:r>
            <a:endParaRPr/>
          </a:p>
        </p:txBody>
      </p:sp>
      <p:sp>
        <p:nvSpPr>
          <p:cNvPr id="2760" name="Google Shape;2760;p292"/>
          <p:cNvSpPr txBox="1"/>
          <p:nvPr/>
        </p:nvSpPr>
        <p:spPr>
          <a:xfrm>
            <a:off x="838200" y="3733800"/>
            <a:ext cx="1066800" cy="342900"/>
          </a:xfrm>
          <a:prstGeom prst="rect">
            <a:avLst/>
          </a:prstGeom>
          <a:noFill/>
          <a:ln w="28575"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2761" name="Google Shape;2761;p292"/>
          <p:cNvSpPr/>
          <p:nvPr/>
        </p:nvSpPr>
        <p:spPr>
          <a:xfrm>
            <a:off x="2590800" y="3810000"/>
            <a:ext cx="3886200" cy="523800"/>
          </a:xfrm>
          <a:prstGeom prst="wedgeRectCallout">
            <a:avLst>
              <a:gd name="adj1" fmla="val -2034"/>
              <a:gd name="adj2" fmla="val 4212"/>
            </a:avLst>
          </a:prstGeom>
          <a:solidFill>
            <a:srgbClr val="FFFFCC"/>
          </a:solidFill>
          <a:ln w="9525" cap="flat" cmpd="sng">
            <a:solidFill>
              <a:srgbClr val="80808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Arial"/>
              <a:buNone/>
            </a:pPr>
            <a:r>
              <a:rPr lang="en-US" sz="1400" b="0" i="0" u="none">
                <a:solidFill>
                  <a:schemeClr val="dk1"/>
                </a:solidFill>
                <a:latin typeface="Arial"/>
                <a:ea typeface="Arial"/>
                <a:cs typeface="Arial"/>
                <a:sym typeface="Arial"/>
              </a:rPr>
              <a:t>A </a:t>
            </a:r>
            <a:r>
              <a:rPr lang="en-US" sz="1400" b="0" i="0" u="none">
                <a:solidFill>
                  <a:schemeClr val="dk1"/>
                </a:solidFill>
                <a:latin typeface="Courier New"/>
                <a:ea typeface="Courier New"/>
                <a:cs typeface="Courier New"/>
                <a:sym typeface="Courier New"/>
              </a:rPr>
              <a:t>finally</a:t>
            </a:r>
            <a:r>
              <a:rPr lang="en-US" sz="1400" b="0" i="0" u="none">
                <a:solidFill>
                  <a:schemeClr val="dk1"/>
                </a:solidFill>
                <a:latin typeface="Arial"/>
                <a:ea typeface="Arial"/>
                <a:cs typeface="Arial"/>
                <a:sym typeface="Arial"/>
              </a:rPr>
              <a:t> clause runs regardless of whether or not an </a:t>
            </a:r>
            <a:r>
              <a:rPr lang="en-US" sz="1400" b="0" i="0" u="none">
                <a:solidFill>
                  <a:schemeClr val="dk1"/>
                </a:solidFill>
                <a:latin typeface="Courier New"/>
                <a:ea typeface="Courier New"/>
                <a:cs typeface="Courier New"/>
                <a:sym typeface="Courier New"/>
              </a:rPr>
              <a:t>Exception</a:t>
            </a:r>
            <a:r>
              <a:rPr lang="en-US" sz="1400" b="0" i="0" u="none">
                <a:solidFill>
                  <a:schemeClr val="dk1"/>
                </a:solidFill>
                <a:latin typeface="Arial"/>
                <a:ea typeface="Arial"/>
                <a:cs typeface="Arial"/>
                <a:sym typeface="Arial"/>
              </a:rPr>
              <a:t> was generated.</a:t>
            </a:r>
            <a:endParaRPr/>
          </a:p>
        </p:txBody>
      </p:sp>
      <p:sp>
        <p:nvSpPr>
          <p:cNvPr id="2762" name="Google Shape;2762;p292"/>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296</a:t>
            </a:fld>
            <a:endParaRPr/>
          </a:p>
        </p:txBody>
      </p:sp>
    </p:spTree>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Shape 2766"/>
        <p:cNvGrpSpPr/>
        <p:nvPr/>
      </p:nvGrpSpPr>
      <p:grpSpPr>
        <a:xfrm>
          <a:off x="0" y="0"/>
          <a:ext cx="0" cy="0"/>
          <a:chOff x="0" y="0"/>
          <a:chExt cx="0" cy="0"/>
        </a:xfrm>
      </p:grpSpPr>
      <p:sp>
        <p:nvSpPr>
          <p:cNvPr id="2767" name="Google Shape;2767;p293"/>
          <p:cNvSpPr txBox="1">
            <a:spLocks noGrp="1"/>
          </p:cNvSpPr>
          <p:nvPr>
            <p:ph type="title"/>
          </p:nvPr>
        </p:nvSpPr>
        <p:spPr>
          <a:xfrm>
            <a:off x="609600" y="439737"/>
            <a:ext cx="7918500" cy="6270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Courier New"/>
                <a:ea typeface="Courier New"/>
                <a:cs typeface="Courier New"/>
                <a:sym typeface="Courier New"/>
              </a:rPr>
              <a:t>try</a:t>
            </a:r>
            <a:r>
              <a:rPr lang="en-US" sz="2600" b="1" i="0" u="none" strike="noStrike" cap="none">
                <a:solidFill>
                  <a:schemeClr val="dk1"/>
                </a:solidFill>
                <a:latin typeface="Arial"/>
                <a:ea typeface="Arial"/>
                <a:cs typeface="Arial"/>
                <a:sym typeface="Arial"/>
              </a:rPr>
              <a:t>-with-resources Statement</a:t>
            </a:r>
            <a:endParaRPr/>
          </a:p>
        </p:txBody>
      </p:sp>
      <p:sp>
        <p:nvSpPr>
          <p:cNvPr id="2768" name="Google Shape;2768;p293"/>
          <p:cNvSpPr txBox="1">
            <a:spLocks noGrp="1"/>
          </p:cNvSpPr>
          <p:nvPr>
            <p:ph type="body" idx="1"/>
          </p:nvPr>
        </p:nvSpPr>
        <p:spPr>
          <a:xfrm>
            <a:off x="609600" y="1371600"/>
            <a:ext cx="7918500" cy="1854300"/>
          </a:xfrm>
          <a:prstGeom prst="rect">
            <a:avLst/>
          </a:prstGeom>
          <a:noFill/>
          <a:ln>
            <a:noFill/>
          </a:ln>
        </p:spPr>
        <p:txBody>
          <a:bodyPr spcFirstLastPara="1" wrap="square" lIns="12700" tIns="12700" rIns="12700" bIns="12700" anchor="t" anchorCtr="0">
            <a:noAutofit/>
          </a:bodyPr>
          <a:lstStyle/>
          <a:p>
            <a:pPr marL="574675" marR="0" lvl="1" indent="-460375" algn="l" rtl="0">
              <a:lnSpc>
                <a:spcPct val="100000"/>
              </a:lnSpc>
              <a:spcBef>
                <a:spcPts val="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The </a:t>
            </a:r>
            <a:r>
              <a:rPr lang="en-US" sz="2200" b="0" i="0" u="none" strike="noStrike" cap="none">
                <a:solidFill>
                  <a:schemeClr val="dk1"/>
                </a:solidFill>
                <a:latin typeface="Courier New"/>
                <a:ea typeface="Courier New"/>
                <a:cs typeface="Courier New"/>
                <a:sym typeface="Courier New"/>
              </a:rPr>
              <a:t>try</a:t>
            </a:r>
            <a:r>
              <a:rPr lang="en-US" sz="2200" b="0" i="0" u="none" strike="noStrike" cap="none">
                <a:solidFill>
                  <a:schemeClr val="dk1"/>
                </a:solidFill>
                <a:latin typeface="Arial"/>
                <a:ea typeface="Arial"/>
                <a:cs typeface="Arial"/>
                <a:sym typeface="Arial"/>
              </a:rPr>
              <a:t>-with-resources statement is a </a:t>
            </a:r>
            <a:r>
              <a:rPr lang="en-US" sz="2200" b="0" i="0" u="none" strike="noStrike" cap="none">
                <a:solidFill>
                  <a:schemeClr val="dk1"/>
                </a:solidFill>
                <a:latin typeface="Courier New"/>
                <a:ea typeface="Courier New"/>
                <a:cs typeface="Courier New"/>
                <a:sym typeface="Courier New"/>
              </a:rPr>
              <a:t>try</a:t>
            </a:r>
            <a:r>
              <a:rPr lang="en-US" sz="2200" b="0" i="0" u="none" strike="noStrike" cap="none">
                <a:solidFill>
                  <a:schemeClr val="dk1"/>
                </a:solidFill>
                <a:latin typeface="Arial"/>
                <a:ea typeface="Arial"/>
                <a:cs typeface="Arial"/>
                <a:sym typeface="Arial"/>
              </a:rPr>
              <a:t> statement that declares one or more resources. </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Any class that implements </a:t>
            </a:r>
            <a:r>
              <a:rPr lang="en-US" sz="2200" b="0" i="0" u="none" strike="noStrike" cap="none">
                <a:solidFill>
                  <a:schemeClr val="dk1"/>
                </a:solidFill>
                <a:latin typeface="Courier New"/>
                <a:ea typeface="Courier New"/>
                <a:cs typeface="Courier New"/>
                <a:sym typeface="Courier New"/>
              </a:rPr>
              <a:t>java.lang.AutoCloseable</a:t>
            </a:r>
            <a:r>
              <a:rPr lang="en-US" sz="2200" b="0" i="0" u="none" strike="noStrike" cap="none">
                <a:solidFill>
                  <a:schemeClr val="dk1"/>
                </a:solidFill>
                <a:latin typeface="Arial"/>
                <a:ea typeface="Arial"/>
                <a:cs typeface="Arial"/>
                <a:sym typeface="Arial"/>
              </a:rPr>
              <a:t> can be used as a resource.</a:t>
            </a:r>
            <a:endParaRPr/>
          </a:p>
          <a:p>
            <a:pPr marL="7937" marR="0" lvl="0" indent="7938" algn="l" rtl="0">
              <a:spcBef>
                <a:spcPts val="440"/>
              </a:spcBef>
              <a:spcAft>
                <a:spcPts val="0"/>
              </a:spcAft>
              <a:buNone/>
            </a:pPr>
            <a:endParaRPr sz="2200" b="0" i="0" u="none" strike="noStrike" cap="none">
              <a:solidFill>
                <a:schemeClr val="dk1"/>
              </a:solidFill>
              <a:latin typeface="Arial"/>
              <a:ea typeface="Arial"/>
              <a:cs typeface="Arial"/>
              <a:sym typeface="Arial"/>
            </a:endParaRPr>
          </a:p>
        </p:txBody>
      </p:sp>
      <p:sp>
        <p:nvSpPr>
          <p:cNvPr id="2769" name="Google Shape;2769;p293"/>
          <p:cNvSpPr txBox="1"/>
          <p:nvPr/>
        </p:nvSpPr>
        <p:spPr>
          <a:xfrm>
            <a:off x="609600" y="2971800"/>
            <a:ext cx="7924800" cy="2895600"/>
          </a:xfrm>
          <a:prstGeom prst="rect">
            <a:avLst/>
          </a:prstGeom>
          <a:solidFill>
            <a:srgbClr val="DDDDDD"/>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Courier New"/>
              <a:buNone/>
            </a:pPr>
            <a:r>
              <a:rPr lang="en-US" sz="1800" b="0" i="0" u="none">
                <a:solidFill>
                  <a:schemeClr val="dk1"/>
                </a:solidFill>
                <a:latin typeface="Courier New"/>
                <a:ea typeface="Courier New"/>
                <a:cs typeface="Courier New"/>
                <a:sym typeface="Courier New"/>
              </a:rPr>
              <a:t>System.out.println("About to open a file");</a:t>
            </a:r>
            <a:endParaRPr/>
          </a:p>
          <a:p>
            <a:pPr marL="0" marR="0" lvl="0" indent="0" algn="l" rtl="0">
              <a:lnSpc>
                <a:spcPct val="100000"/>
              </a:lnSpc>
              <a:spcBef>
                <a:spcPts val="0"/>
              </a:spcBef>
              <a:spcAft>
                <a:spcPts val="0"/>
              </a:spcAft>
              <a:buClr>
                <a:schemeClr val="dk1"/>
              </a:buClr>
              <a:buSzPts val="1800"/>
              <a:buFont typeface="Courier New"/>
              <a:buNone/>
            </a:pPr>
            <a:r>
              <a:rPr lang="en-US" sz="1800" b="0" i="0" u="none">
                <a:solidFill>
                  <a:schemeClr val="dk1"/>
                </a:solidFill>
                <a:latin typeface="Courier New"/>
                <a:ea typeface="Courier New"/>
                <a:cs typeface="Courier New"/>
                <a:sym typeface="Courier New"/>
              </a:rPr>
              <a:t>try (InputStream in =</a:t>
            </a:r>
            <a:endParaRPr/>
          </a:p>
          <a:p>
            <a:pPr marL="0" marR="0" lvl="0" indent="0" algn="l" rtl="0">
              <a:lnSpc>
                <a:spcPct val="100000"/>
              </a:lnSpc>
              <a:spcBef>
                <a:spcPts val="0"/>
              </a:spcBef>
              <a:spcAft>
                <a:spcPts val="0"/>
              </a:spcAft>
              <a:buClr>
                <a:schemeClr val="dk1"/>
              </a:buClr>
              <a:buSzPts val="1800"/>
              <a:buFont typeface="Courier New"/>
              <a:buNone/>
            </a:pPr>
            <a:r>
              <a:rPr lang="en-US" sz="1800" b="0" i="0" u="none">
                <a:solidFill>
                  <a:schemeClr val="dk1"/>
                </a:solidFill>
                <a:latin typeface="Courier New"/>
                <a:ea typeface="Courier New"/>
                <a:cs typeface="Courier New"/>
                <a:sym typeface="Courier New"/>
              </a:rPr>
              <a:t>      new FileInputStream("missingfile.txt")) {</a:t>
            </a:r>
            <a:endParaRPr/>
          </a:p>
          <a:p>
            <a:pPr marL="0" marR="0" lvl="0" indent="0" algn="l" rtl="0">
              <a:lnSpc>
                <a:spcPct val="100000"/>
              </a:lnSpc>
              <a:spcBef>
                <a:spcPts val="0"/>
              </a:spcBef>
              <a:spcAft>
                <a:spcPts val="0"/>
              </a:spcAft>
              <a:buClr>
                <a:schemeClr val="dk1"/>
              </a:buClr>
              <a:buSzPts val="1800"/>
              <a:buFont typeface="Courier New"/>
              <a:buNone/>
            </a:pPr>
            <a:r>
              <a:rPr lang="en-US" sz="1800" b="0" i="0" u="none">
                <a:solidFill>
                  <a:schemeClr val="dk1"/>
                </a:solidFill>
                <a:latin typeface="Courier New"/>
                <a:ea typeface="Courier New"/>
                <a:cs typeface="Courier New"/>
                <a:sym typeface="Courier New"/>
              </a:rPr>
              <a:t>    System.out.println("File open");</a:t>
            </a:r>
            <a:endParaRPr/>
          </a:p>
          <a:p>
            <a:pPr marL="0" marR="0" lvl="0" indent="0" algn="l" rtl="0">
              <a:lnSpc>
                <a:spcPct val="100000"/>
              </a:lnSpc>
              <a:spcBef>
                <a:spcPts val="0"/>
              </a:spcBef>
              <a:spcAft>
                <a:spcPts val="0"/>
              </a:spcAft>
              <a:buClr>
                <a:schemeClr val="dk1"/>
              </a:buClr>
              <a:buSzPts val="1800"/>
              <a:buFont typeface="Courier New"/>
              <a:buNone/>
            </a:pPr>
            <a:r>
              <a:rPr lang="en-US" sz="1800" b="0" i="0" u="none">
                <a:solidFill>
                  <a:schemeClr val="dk1"/>
                </a:solidFill>
                <a:latin typeface="Courier New"/>
                <a:ea typeface="Courier New"/>
                <a:cs typeface="Courier New"/>
                <a:sym typeface="Courier New"/>
              </a:rPr>
              <a:t>    int data = in.read();</a:t>
            </a:r>
            <a:endParaRPr/>
          </a:p>
          <a:p>
            <a:pPr marL="0" marR="0" lvl="0" indent="0" algn="l" rtl="0">
              <a:lnSpc>
                <a:spcPct val="100000"/>
              </a:lnSpc>
              <a:spcBef>
                <a:spcPts val="0"/>
              </a:spcBef>
              <a:spcAft>
                <a:spcPts val="0"/>
              </a:spcAft>
              <a:buClr>
                <a:schemeClr val="dk1"/>
              </a:buClr>
              <a:buSzPts val="1800"/>
              <a:buFont typeface="Courier New"/>
              <a:buNone/>
            </a:pPr>
            <a:r>
              <a:rPr lang="en-US" sz="1800" b="0" i="0" u="none">
                <a:solidFill>
                  <a:schemeClr val="dk1"/>
                </a:solidFill>
                <a:latin typeface="Courier New"/>
                <a:ea typeface="Courier New"/>
                <a:cs typeface="Courier New"/>
                <a:sym typeface="Courier New"/>
              </a:rPr>
              <a:t>} catch (FileNotFoundException e) {</a:t>
            </a:r>
            <a:endParaRPr/>
          </a:p>
          <a:p>
            <a:pPr marL="0" marR="0" lvl="0" indent="0" algn="l" rtl="0">
              <a:lnSpc>
                <a:spcPct val="100000"/>
              </a:lnSpc>
              <a:spcBef>
                <a:spcPts val="0"/>
              </a:spcBef>
              <a:spcAft>
                <a:spcPts val="0"/>
              </a:spcAft>
              <a:buClr>
                <a:schemeClr val="dk1"/>
              </a:buClr>
              <a:buSzPts val="1800"/>
              <a:buFont typeface="Courier New"/>
              <a:buNone/>
            </a:pPr>
            <a:r>
              <a:rPr lang="en-US" sz="1800" b="0" i="0" u="none">
                <a:solidFill>
                  <a:schemeClr val="dk1"/>
                </a:solidFill>
                <a:latin typeface="Courier New"/>
                <a:ea typeface="Courier New"/>
                <a:cs typeface="Courier New"/>
                <a:sym typeface="Courier New"/>
              </a:rPr>
              <a:t>    System.out.println(e.getMessage());</a:t>
            </a:r>
            <a:endParaRPr/>
          </a:p>
          <a:p>
            <a:pPr marL="0" marR="0" lvl="0" indent="0" algn="l" rtl="0">
              <a:lnSpc>
                <a:spcPct val="100000"/>
              </a:lnSpc>
              <a:spcBef>
                <a:spcPts val="0"/>
              </a:spcBef>
              <a:spcAft>
                <a:spcPts val="0"/>
              </a:spcAft>
              <a:buClr>
                <a:schemeClr val="dk1"/>
              </a:buClr>
              <a:buSzPts val="1800"/>
              <a:buFont typeface="Courier New"/>
              <a:buNone/>
            </a:pPr>
            <a:r>
              <a:rPr lang="en-US" sz="1800" b="0" i="0" u="none">
                <a:solidFill>
                  <a:schemeClr val="dk1"/>
                </a:solidFill>
                <a:latin typeface="Courier New"/>
                <a:ea typeface="Courier New"/>
                <a:cs typeface="Courier New"/>
                <a:sym typeface="Courier New"/>
              </a:rPr>
              <a:t>} catch (IOException e) {</a:t>
            </a:r>
            <a:endParaRPr/>
          </a:p>
          <a:p>
            <a:pPr marL="0" marR="0" lvl="0" indent="0" algn="l" rtl="0">
              <a:lnSpc>
                <a:spcPct val="100000"/>
              </a:lnSpc>
              <a:spcBef>
                <a:spcPts val="0"/>
              </a:spcBef>
              <a:spcAft>
                <a:spcPts val="0"/>
              </a:spcAft>
              <a:buClr>
                <a:schemeClr val="dk1"/>
              </a:buClr>
              <a:buSzPts val="1800"/>
              <a:buFont typeface="Courier New"/>
              <a:buNone/>
            </a:pPr>
            <a:r>
              <a:rPr lang="en-US" sz="1800" b="0" i="0" u="none">
                <a:solidFill>
                  <a:schemeClr val="dk1"/>
                </a:solidFill>
                <a:latin typeface="Courier New"/>
                <a:ea typeface="Courier New"/>
                <a:cs typeface="Courier New"/>
                <a:sym typeface="Courier New"/>
              </a:rPr>
              <a:t>    System.out.println(e.getMessage());</a:t>
            </a:r>
            <a:endParaRPr/>
          </a:p>
          <a:p>
            <a:pPr marL="0" marR="0" lvl="0" indent="0" algn="l" rtl="0">
              <a:lnSpc>
                <a:spcPct val="100000"/>
              </a:lnSpc>
              <a:spcBef>
                <a:spcPts val="0"/>
              </a:spcBef>
              <a:spcAft>
                <a:spcPts val="0"/>
              </a:spcAft>
              <a:buClr>
                <a:schemeClr val="dk1"/>
              </a:buClr>
              <a:buSzPts val="1800"/>
              <a:buFont typeface="Courier New"/>
              <a:buNone/>
            </a:pPr>
            <a:r>
              <a:rPr lang="en-US" sz="1800" b="0" i="0" u="none">
                <a:solidFill>
                  <a:schemeClr val="dk1"/>
                </a:solidFill>
                <a:latin typeface="Courier New"/>
                <a:ea typeface="Courier New"/>
                <a:cs typeface="Courier New"/>
                <a:sym typeface="Courier New"/>
              </a:rPr>
              <a:t>}</a:t>
            </a:r>
            <a:endParaRPr/>
          </a:p>
        </p:txBody>
      </p:sp>
      <p:sp>
        <p:nvSpPr>
          <p:cNvPr id="2770" name="Google Shape;2770;p293"/>
          <p:cNvSpPr txBox="1"/>
          <p:nvPr/>
        </p:nvSpPr>
        <p:spPr>
          <a:xfrm>
            <a:off x="685800" y="3300412"/>
            <a:ext cx="6172200" cy="609600"/>
          </a:xfrm>
          <a:prstGeom prst="rect">
            <a:avLst/>
          </a:prstGeom>
          <a:noFill/>
          <a:ln w="28575"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2771" name="Google Shape;2771;p293"/>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297</a:t>
            </a:fld>
            <a:endParaRPr/>
          </a:p>
        </p:txBody>
      </p:sp>
    </p:spTree>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Shape 2776"/>
        <p:cNvGrpSpPr/>
        <p:nvPr/>
      </p:nvGrpSpPr>
      <p:grpSpPr>
        <a:xfrm>
          <a:off x="0" y="0"/>
          <a:ext cx="0" cy="0"/>
          <a:chOff x="0" y="0"/>
          <a:chExt cx="0" cy="0"/>
        </a:xfrm>
      </p:grpSpPr>
      <p:sp>
        <p:nvSpPr>
          <p:cNvPr id="2777" name="Google Shape;2777;p294"/>
          <p:cNvSpPr txBox="1"/>
          <p:nvPr/>
        </p:nvSpPr>
        <p:spPr>
          <a:xfrm>
            <a:off x="609600" y="2081212"/>
            <a:ext cx="7924800" cy="2667000"/>
          </a:xfrm>
          <a:prstGeom prst="rect">
            <a:avLst/>
          </a:prstGeom>
          <a:solidFill>
            <a:srgbClr val="DDDDDD"/>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2778" name="Google Shape;2778;p294"/>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Catching Multiple Exceptions</a:t>
            </a:r>
            <a:endParaRPr/>
          </a:p>
        </p:txBody>
      </p:sp>
      <p:sp>
        <p:nvSpPr>
          <p:cNvPr id="2779" name="Google Shape;2779;p294"/>
          <p:cNvSpPr txBox="1">
            <a:spLocks noGrp="1"/>
          </p:cNvSpPr>
          <p:nvPr>
            <p:ph type="body" idx="1"/>
          </p:nvPr>
        </p:nvSpPr>
        <p:spPr>
          <a:xfrm>
            <a:off x="609600" y="1371600"/>
            <a:ext cx="7918500" cy="33624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200"/>
              <a:buFont typeface="Arial"/>
              <a:buNone/>
            </a:pPr>
            <a:r>
              <a:rPr lang="en-US" sz="2200" b="0" i="0" u="none">
                <a:solidFill>
                  <a:schemeClr val="dk1"/>
                </a:solidFill>
                <a:latin typeface="Arial"/>
                <a:ea typeface="Arial"/>
                <a:cs typeface="Arial"/>
                <a:sym typeface="Arial"/>
              </a:rPr>
              <a:t>Using the multi-</a:t>
            </a:r>
            <a:r>
              <a:rPr lang="en-US" sz="2200" b="0" i="0" u="none">
                <a:solidFill>
                  <a:schemeClr val="dk1"/>
                </a:solidFill>
                <a:latin typeface="Courier New"/>
                <a:ea typeface="Courier New"/>
                <a:cs typeface="Courier New"/>
                <a:sym typeface="Courier New"/>
              </a:rPr>
              <a:t>catch</a:t>
            </a:r>
            <a:r>
              <a:rPr lang="en-US" sz="2200" b="0" i="0" u="none">
                <a:solidFill>
                  <a:schemeClr val="dk1"/>
                </a:solidFill>
                <a:latin typeface="Arial"/>
                <a:ea typeface="Arial"/>
                <a:cs typeface="Arial"/>
                <a:sym typeface="Arial"/>
              </a:rPr>
              <a:t> clause, a single catch block can handle more than one type of exception. </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ShoppingCart cart = null;</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try (InputStream is = new FileInputStream(cartFile);</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     ObjectInputStream in = new ObjectInputStream(is)) {</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     cart = (ShoppingCart)in.readObject();</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 catch (ClassNotFoundException | IOException e) {</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    System.out.println("Exception deserializing " + cartFile);</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    System.out.println(e);</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    System.exit(-1);</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 </a:t>
            </a:r>
            <a:endParaRPr/>
          </a:p>
        </p:txBody>
      </p:sp>
      <p:sp>
        <p:nvSpPr>
          <p:cNvPr id="2780" name="Google Shape;2780;p294"/>
          <p:cNvSpPr/>
          <p:nvPr/>
        </p:nvSpPr>
        <p:spPr>
          <a:xfrm>
            <a:off x="3657600" y="4367212"/>
            <a:ext cx="2133600" cy="738300"/>
          </a:xfrm>
          <a:prstGeom prst="wedgeRectCallout">
            <a:avLst>
              <a:gd name="adj1" fmla="val 9595"/>
              <a:gd name="adj2" fmla="val -25069"/>
            </a:avLst>
          </a:prstGeom>
          <a:solidFill>
            <a:srgbClr val="FFFFCC"/>
          </a:solidFill>
          <a:ln w="9525" cap="flat" cmpd="sng">
            <a:solidFill>
              <a:srgbClr val="80808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Arial"/>
              <a:buNone/>
            </a:pPr>
            <a:r>
              <a:rPr lang="en-US" sz="1400" b="0" i="0" u="none">
                <a:solidFill>
                  <a:schemeClr val="dk1"/>
                </a:solidFill>
                <a:latin typeface="Arial"/>
                <a:ea typeface="Arial"/>
                <a:cs typeface="Arial"/>
                <a:sym typeface="Arial"/>
              </a:rPr>
              <a:t>Multiple exception types are separated with a vertical bar.</a:t>
            </a:r>
            <a:endParaRPr/>
          </a:p>
        </p:txBody>
      </p:sp>
      <p:sp>
        <p:nvSpPr>
          <p:cNvPr id="2781" name="Google Shape;2781;p294"/>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298</a:t>
            </a:fld>
            <a:endParaRPr/>
          </a:p>
        </p:txBody>
      </p:sp>
    </p:spTree>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Shape 2786"/>
        <p:cNvGrpSpPr/>
        <p:nvPr/>
      </p:nvGrpSpPr>
      <p:grpSpPr>
        <a:xfrm>
          <a:off x="0" y="0"/>
          <a:ext cx="0" cy="0"/>
          <a:chOff x="0" y="0"/>
          <a:chExt cx="0" cy="0"/>
        </a:xfrm>
      </p:grpSpPr>
      <p:sp>
        <p:nvSpPr>
          <p:cNvPr id="2787" name="Google Shape;2787;p295"/>
          <p:cNvSpPr txBox="1"/>
          <p:nvPr/>
        </p:nvSpPr>
        <p:spPr>
          <a:xfrm>
            <a:off x="609600" y="2286000"/>
            <a:ext cx="7924800" cy="2057400"/>
          </a:xfrm>
          <a:prstGeom prst="rect">
            <a:avLst/>
          </a:prstGeom>
          <a:solidFill>
            <a:srgbClr val="DDDDDD"/>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2788" name="Google Shape;2788;p295"/>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Declaring Exceptions</a:t>
            </a:r>
            <a:endParaRPr/>
          </a:p>
        </p:txBody>
      </p:sp>
      <p:sp>
        <p:nvSpPr>
          <p:cNvPr id="2789" name="Google Shape;2789;p295"/>
          <p:cNvSpPr txBox="1">
            <a:spLocks noGrp="1"/>
          </p:cNvSpPr>
          <p:nvPr>
            <p:ph type="body" idx="1"/>
          </p:nvPr>
        </p:nvSpPr>
        <p:spPr>
          <a:xfrm>
            <a:off x="609600" y="1447800"/>
            <a:ext cx="7918500" cy="6858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200"/>
              <a:buFont typeface="Arial"/>
              <a:buNone/>
            </a:pPr>
            <a:r>
              <a:rPr lang="en-US" sz="2200" b="0" i="0" u="none">
                <a:solidFill>
                  <a:schemeClr val="dk1"/>
                </a:solidFill>
                <a:latin typeface="Arial"/>
                <a:ea typeface="Arial"/>
                <a:cs typeface="Arial"/>
                <a:sym typeface="Arial"/>
              </a:rPr>
              <a:t>You may declare that a method throws an exception instead of handling it.</a:t>
            </a:r>
            <a:endParaRPr/>
          </a:p>
          <a:p>
            <a:pPr marL="7937" marR="0" lvl="0" indent="7937" algn="l" rtl="0">
              <a:lnSpc>
                <a:spcPct val="100000"/>
              </a:lnSpc>
              <a:spcBef>
                <a:spcPts val="160"/>
              </a:spcBef>
              <a:spcAft>
                <a:spcPts val="0"/>
              </a:spcAft>
              <a:buClr>
                <a:srgbClr val="000000"/>
              </a:buClr>
              <a:buSzPts val="800"/>
              <a:buFont typeface="Arial"/>
              <a:buNone/>
            </a:pPr>
            <a:endParaRPr sz="800" b="0" i="0" u="none">
              <a:solidFill>
                <a:schemeClr val="dk1"/>
              </a:solidFill>
              <a:latin typeface="Courier New"/>
              <a:ea typeface="Courier New"/>
              <a:cs typeface="Courier New"/>
              <a:sym typeface="Courier New"/>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public static int readByteFromFile() throws IOException {</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    try (InputStream in = new FileInputStream("a.txt")) {</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        System.out.println("File open");</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        return in.read();</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    }</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a:t>
            </a:r>
            <a:endParaRPr/>
          </a:p>
        </p:txBody>
      </p:sp>
      <p:sp>
        <p:nvSpPr>
          <p:cNvPr id="2790" name="Google Shape;2790;p295"/>
          <p:cNvSpPr txBox="1"/>
          <p:nvPr/>
        </p:nvSpPr>
        <p:spPr>
          <a:xfrm>
            <a:off x="5638800" y="2362200"/>
            <a:ext cx="2514600" cy="228600"/>
          </a:xfrm>
          <a:prstGeom prst="rect">
            <a:avLst/>
          </a:prstGeom>
          <a:noFill/>
          <a:ln w="28575"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2791" name="Google Shape;2791;p295"/>
          <p:cNvSpPr/>
          <p:nvPr/>
        </p:nvSpPr>
        <p:spPr>
          <a:xfrm>
            <a:off x="2743200" y="4468812"/>
            <a:ext cx="2133600" cy="1170000"/>
          </a:xfrm>
          <a:prstGeom prst="wedgeRectCallout">
            <a:avLst>
              <a:gd name="adj1" fmla="val -13756"/>
              <a:gd name="adj2" fmla="val -18192"/>
            </a:avLst>
          </a:prstGeom>
          <a:solidFill>
            <a:srgbClr val="FFFFCC"/>
          </a:solidFill>
          <a:ln w="9525" cap="flat" cmpd="sng">
            <a:solidFill>
              <a:srgbClr val="80808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Arial"/>
              <a:buNone/>
            </a:pPr>
            <a:r>
              <a:rPr lang="en-US" sz="1400" b="0" i="0" u="none">
                <a:solidFill>
                  <a:schemeClr val="dk1"/>
                </a:solidFill>
                <a:latin typeface="Arial"/>
                <a:ea typeface="Arial"/>
                <a:cs typeface="Arial"/>
                <a:sym typeface="Arial"/>
              </a:rPr>
              <a:t>Notice the lack of </a:t>
            </a:r>
            <a:r>
              <a:rPr lang="en-US" sz="1400" b="0" i="0" u="none">
                <a:solidFill>
                  <a:schemeClr val="dk1"/>
                </a:solidFill>
                <a:latin typeface="Courier New"/>
                <a:ea typeface="Courier New"/>
                <a:cs typeface="Courier New"/>
                <a:sym typeface="Courier New"/>
              </a:rPr>
              <a:t>catch</a:t>
            </a:r>
            <a:r>
              <a:rPr lang="en-US" sz="1400" b="0" i="0" u="none">
                <a:solidFill>
                  <a:schemeClr val="dk1"/>
                </a:solidFill>
                <a:latin typeface="Arial"/>
                <a:ea typeface="Arial"/>
                <a:cs typeface="Arial"/>
                <a:sym typeface="Arial"/>
              </a:rPr>
              <a:t> clauses. The </a:t>
            </a:r>
            <a:r>
              <a:rPr lang="en-US" sz="1400" b="0" i="0" u="none">
                <a:solidFill>
                  <a:schemeClr val="dk1"/>
                </a:solidFill>
                <a:latin typeface="Courier New"/>
                <a:ea typeface="Courier New"/>
                <a:cs typeface="Courier New"/>
                <a:sym typeface="Courier New"/>
              </a:rPr>
              <a:t>try</a:t>
            </a:r>
            <a:r>
              <a:rPr lang="en-US" sz="1400" b="0" i="0" u="none">
                <a:solidFill>
                  <a:schemeClr val="dk1"/>
                </a:solidFill>
                <a:latin typeface="Arial"/>
                <a:ea typeface="Arial"/>
                <a:cs typeface="Arial"/>
                <a:sym typeface="Arial"/>
              </a:rPr>
              <a:t>-with-resources statement is being used only to close resources.</a:t>
            </a:r>
            <a:endParaRPr/>
          </a:p>
        </p:txBody>
      </p:sp>
      <p:sp>
        <p:nvSpPr>
          <p:cNvPr id="2792" name="Google Shape;2792;p295"/>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299</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1028"/>
          <p:cNvSpPr>
            <a:spLocks noGrp="1" noChangeArrowheads="1"/>
          </p:cNvSpPr>
          <p:nvPr>
            <p:ph type="title"/>
          </p:nvPr>
        </p:nvSpPr>
        <p:spPr/>
        <p:txBody>
          <a:bodyPr/>
          <a:lstStyle/>
          <a:p>
            <a:pPr eaLnBrk="1" hangingPunct="1"/>
            <a:r>
              <a:rPr lang="en-US" altLang=""/>
              <a:t>Course Goals</a:t>
            </a:r>
          </a:p>
        </p:txBody>
      </p:sp>
      <p:sp>
        <p:nvSpPr>
          <p:cNvPr id="4099" name="Rectangle 1029"/>
          <p:cNvSpPr>
            <a:spLocks noGrp="1" noChangeArrowheads="1"/>
          </p:cNvSpPr>
          <p:nvPr>
            <p:ph idx="1"/>
          </p:nvPr>
        </p:nvSpPr>
        <p:spPr>
          <a:xfrm>
            <a:off x="609600" y="1447800"/>
            <a:ext cx="7918450" cy="2124075"/>
          </a:xfrm>
        </p:spPr>
        <p:txBody>
          <a:bodyPr/>
          <a:lstStyle/>
          <a:p>
            <a:pPr lvl="1" eaLnBrk="1" hangingPunct="1"/>
            <a:r>
              <a:rPr lang="en-US" altLang=""/>
              <a:t>This course covers the core APIs that you use to design object-oriented applications with Java. This course also covers writing database programs with JDBC.</a:t>
            </a:r>
          </a:p>
          <a:p>
            <a:pPr lvl="1" eaLnBrk="1" hangingPunct="1"/>
            <a:r>
              <a:rPr lang="en-US" altLang=""/>
              <a:t>Use this course to further develop your skills with the Java language and prepare for the Oracle Certified Professional, Java SE 8 Programmer Exam.</a:t>
            </a:r>
          </a:p>
        </p:txBody>
      </p:sp>
      <p:sp>
        <p:nvSpPr>
          <p:cNvPr id="2" name="Rectangle 1"/>
          <p:cNvSpPr/>
          <p:nvPr/>
        </p:nvSpPr>
        <p:spPr>
          <a:xfrm>
            <a:off x="8528050" y="6292632"/>
            <a:ext cx="383438" cy="307777"/>
          </a:xfrm>
          <a:prstGeom prst="rect">
            <a:avLst/>
          </a:prstGeom>
        </p:spPr>
        <p:txBody>
          <a:bodyPr wrap="none">
            <a:spAutoFit/>
          </a:bodyPr>
          <a:lstStyle/>
          <a:p>
            <a:r>
              <a:rPr lang="en-US" dirty="0" smtClean="0"/>
              <a:t>03</a:t>
            </a:r>
            <a:endParaRPr lang="en-US" dirty="0"/>
          </a:p>
        </p:txBody>
      </p:sp>
    </p:spTree>
    <p:custDataLst>
      <p:tags r:id="rId1"/>
    </p:custDataLst>
    <p:extLst>
      <p:ext uri="{BB962C8B-B14F-4D97-AF65-F5344CB8AC3E}">
        <p14:creationId xmlns:p14="http://schemas.microsoft.com/office/powerpoint/2010/main" val="300437044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26"/>
          <p:cNvSpPr txBox="1"/>
          <p:nvPr/>
        </p:nvSpPr>
        <p:spPr>
          <a:xfrm>
            <a:off x="609600" y="2590800"/>
            <a:ext cx="7924800" cy="2438400"/>
          </a:xfrm>
          <a:prstGeom prst="rect">
            <a:avLst/>
          </a:prstGeom>
          <a:solidFill>
            <a:srgbClr val="DDDDDD"/>
          </a:solid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167" name="Google Shape;167;p26"/>
          <p:cNvSpPr txBox="1">
            <a:spLocks noGrp="1"/>
          </p:cNvSpPr>
          <p:nvPr>
            <p:ph type="title"/>
          </p:nvPr>
        </p:nvSpPr>
        <p:spPr>
          <a:xfrm>
            <a:off x="609600" y="439737"/>
            <a:ext cx="791845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Numeric Literals</a:t>
            </a:r>
            <a:endParaRPr/>
          </a:p>
        </p:txBody>
      </p:sp>
      <p:sp>
        <p:nvSpPr>
          <p:cNvPr id="168" name="Google Shape;168;p26"/>
          <p:cNvSpPr txBox="1">
            <a:spLocks noGrp="1"/>
          </p:cNvSpPr>
          <p:nvPr>
            <p:ph type="body" idx="1"/>
          </p:nvPr>
        </p:nvSpPr>
        <p:spPr>
          <a:xfrm>
            <a:off x="609600" y="1447800"/>
            <a:ext cx="7918450" cy="1751012"/>
          </a:xfrm>
          <a:prstGeom prst="rect">
            <a:avLst/>
          </a:prstGeom>
          <a:noFill/>
          <a:ln>
            <a:noFill/>
          </a:ln>
        </p:spPr>
        <p:txBody>
          <a:bodyPr spcFirstLastPara="1" wrap="square" lIns="12700" tIns="12700" rIns="12700" bIns="12700" anchor="t" anchorCtr="0">
            <a:noAutofit/>
          </a:bodyPr>
          <a:lstStyle/>
          <a:p>
            <a:pPr marL="574675" marR="0" lvl="1" indent="-460375" algn="l" rtl="0">
              <a:lnSpc>
                <a:spcPct val="100000"/>
              </a:lnSpc>
              <a:spcBef>
                <a:spcPts val="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Any number of underscore characters (</a:t>
            </a:r>
            <a:r>
              <a:rPr lang="en-US" sz="2200" b="0" i="0" u="none" strike="noStrike" cap="none">
                <a:solidFill>
                  <a:schemeClr val="dk1"/>
                </a:solidFill>
                <a:latin typeface="Courier New"/>
                <a:ea typeface="Courier New"/>
                <a:cs typeface="Courier New"/>
                <a:sym typeface="Courier New"/>
              </a:rPr>
              <a:t>_</a:t>
            </a:r>
            <a:r>
              <a:rPr lang="en-US" sz="2200" b="0" i="0" u="none" strike="noStrike" cap="none">
                <a:solidFill>
                  <a:schemeClr val="dk1"/>
                </a:solidFill>
                <a:latin typeface="Arial"/>
                <a:ea typeface="Arial"/>
                <a:cs typeface="Arial"/>
                <a:sym typeface="Arial"/>
              </a:rPr>
              <a:t>) can appear between digits in a numeric field. </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This can improve the readability of your code.</a:t>
            </a:r>
            <a:endParaRPr/>
          </a:p>
          <a:p>
            <a:pPr marL="7936" marR="0" lvl="0" indent="7938" algn="l" rtl="0">
              <a:lnSpc>
                <a:spcPct val="100000"/>
              </a:lnSpc>
              <a:spcBef>
                <a:spcPts val="100"/>
              </a:spcBef>
              <a:spcAft>
                <a:spcPts val="0"/>
              </a:spcAft>
              <a:buClr>
                <a:srgbClr val="000000"/>
              </a:buClr>
              <a:buSzPts val="500"/>
              <a:buFont typeface="Arial"/>
              <a:buNone/>
            </a:pPr>
            <a:endParaRPr sz="500" b="0" i="0" u="none">
              <a:solidFill>
                <a:schemeClr val="dk1"/>
              </a:solidFill>
              <a:latin typeface="Courier New"/>
              <a:ea typeface="Courier New"/>
              <a:cs typeface="Courier New"/>
              <a:sym typeface="Courier New"/>
            </a:endParaRPr>
          </a:p>
          <a:p>
            <a:pPr marL="7936" marR="0" lvl="0" indent="7938"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long creditCardNumber = 1234_5678_9012_3456L;</a:t>
            </a:r>
            <a:endParaRPr/>
          </a:p>
          <a:p>
            <a:pPr marL="7936" marR="0" lvl="0" indent="7938"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long socialSecurityNumber = 999_99_9999L;</a:t>
            </a:r>
            <a:endParaRPr/>
          </a:p>
          <a:p>
            <a:pPr marL="7936" marR="0" lvl="0" indent="7938"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long hexBytes = 0xFF_EC_DE_5E;</a:t>
            </a:r>
            <a:endParaRPr/>
          </a:p>
          <a:p>
            <a:pPr marL="7936" marR="0" lvl="0" indent="7938"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long hexWords = 0xCAFE_BABE;</a:t>
            </a:r>
            <a:endParaRPr/>
          </a:p>
          <a:p>
            <a:pPr marL="7936" marR="0" lvl="0" indent="7938"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long maxLong = 0x7fff_ffff_ffff_ffffL;</a:t>
            </a:r>
            <a:endParaRPr/>
          </a:p>
          <a:p>
            <a:pPr marL="7936" marR="0" lvl="0" indent="7938"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byte nybbles = 0b0010_0101;</a:t>
            </a:r>
            <a:endParaRPr/>
          </a:p>
          <a:p>
            <a:pPr marL="7936" marR="0" lvl="0" indent="7938"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long bytes = 0b11010010_01101001_10010100_10010010;</a:t>
            </a:r>
            <a:endParaRPr/>
          </a:p>
        </p:txBody>
      </p:sp>
      <p:sp>
        <p:nvSpPr>
          <p:cNvPr id="169" name="Google Shape;169;p26"/>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30</a:t>
            </a:fld>
            <a:endParaRPr/>
          </a:p>
        </p:txBody>
      </p:sp>
    </p:spTree>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Shape 2797"/>
        <p:cNvGrpSpPr/>
        <p:nvPr/>
      </p:nvGrpSpPr>
      <p:grpSpPr>
        <a:xfrm>
          <a:off x="0" y="0"/>
          <a:ext cx="0" cy="0"/>
          <a:chOff x="0" y="0"/>
          <a:chExt cx="0" cy="0"/>
        </a:xfrm>
      </p:grpSpPr>
      <p:sp>
        <p:nvSpPr>
          <p:cNvPr id="2798" name="Google Shape;2798;p296"/>
          <p:cNvSpPr txBox="1"/>
          <p:nvPr/>
        </p:nvSpPr>
        <p:spPr>
          <a:xfrm>
            <a:off x="609600" y="2590800"/>
            <a:ext cx="7924800" cy="2362200"/>
          </a:xfrm>
          <a:prstGeom prst="rect">
            <a:avLst/>
          </a:prstGeom>
          <a:solidFill>
            <a:srgbClr val="DDDDDD"/>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2799" name="Google Shape;2799;p296"/>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Handling Declared Exceptions</a:t>
            </a:r>
            <a:endParaRPr/>
          </a:p>
        </p:txBody>
      </p:sp>
      <p:sp>
        <p:nvSpPr>
          <p:cNvPr id="2800" name="Google Shape;2800;p296"/>
          <p:cNvSpPr txBox="1">
            <a:spLocks noGrp="1"/>
          </p:cNvSpPr>
          <p:nvPr>
            <p:ph type="body" idx="1"/>
          </p:nvPr>
        </p:nvSpPr>
        <p:spPr>
          <a:xfrm>
            <a:off x="609600" y="1447800"/>
            <a:ext cx="7918500" cy="9906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200"/>
              <a:buFont typeface="Arial"/>
              <a:buNone/>
            </a:pPr>
            <a:r>
              <a:rPr lang="en-US" sz="2200" b="0" i="0" u="none">
                <a:solidFill>
                  <a:schemeClr val="dk1"/>
                </a:solidFill>
                <a:latin typeface="Arial"/>
                <a:ea typeface="Arial"/>
                <a:cs typeface="Arial"/>
                <a:sym typeface="Arial"/>
              </a:rPr>
              <a:t>The exceptions that methods may throw must still be handled. Declaring an exception just makes it someone else’s job to handle them.</a:t>
            </a:r>
            <a:endParaRPr/>
          </a:p>
          <a:p>
            <a:pPr marL="7937" marR="0" lvl="0" indent="7937" algn="l" rtl="0">
              <a:lnSpc>
                <a:spcPct val="100000"/>
              </a:lnSpc>
              <a:spcBef>
                <a:spcPts val="160"/>
              </a:spcBef>
              <a:spcAft>
                <a:spcPts val="0"/>
              </a:spcAft>
              <a:buClr>
                <a:srgbClr val="000000"/>
              </a:buClr>
              <a:buSzPts val="800"/>
              <a:buFont typeface="Arial"/>
              <a:buNone/>
            </a:pPr>
            <a:endParaRPr sz="800" b="0" i="0" u="none">
              <a:solidFill>
                <a:schemeClr val="dk1"/>
              </a:solidFill>
              <a:latin typeface="Courier New"/>
              <a:ea typeface="Courier New"/>
              <a:cs typeface="Courier New"/>
              <a:sym typeface="Courier New"/>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public static void main(String[] args) {</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   try {</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        int data = readByteFromFile();</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    } catch (IOException e) {</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        System.out.println(e.getMessage());</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    }</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a:t>
            </a:r>
            <a:endParaRPr/>
          </a:p>
        </p:txBody>
      </p:sp>
      <p:sp>
        <p:nvSpPr>
          <p:cNvPr id="2801" name="Google Shape;2801;p296"/>
          <p:cNvSpPr/>
          <p:nvPr/>
        </p:nvSpPr>
        <p:spPr>
          <a:xfrm>
            <a:off x="6248400" y="2667000"/>
            <a:ext cx="2057400" cy="523800"/>
          </a:xfrm>
          <a:prstGeom prst="wedgeRectCallout">
            <a:avLst>
              <a:gd name="adj1" fmla="val -17386"/>
              <a:gd name="adj2" fmla="val 29168"/>
            </a:avLst>
          </a:prstGeom>
          <a:solidFill>
            <a:srgbClr val="FFFFCC"/>
          </a:solidFill>
          <a:ln w="9525" cap="flat" cmpd="sng">
            <a:solidFill>
              <a:srgbClr val="80808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Arial"/>
              <a:buNone/>
            </a:pPr>
            <a:r>
              <a:rPr lang="en-US" sz="1400" b="0" i="0" u="none">
                <a:solidFill>
                  <a:schemeClr val="dk1"/>
                </a:solidFill>
                <a:latin typeface="Arial"/>
                <a:ea typeface="Arial"/>
                <a:cs typeface="Arial"/>
                <a:sym typeface="Arial"/>
              </a:rPr>
              <a:t>Method that declared an exception</a:t>
            </a:r>
            <a:endParaRPr/>
          </a:p>
        </p:txBody>
      </p:sp>
      <p:sp>
        <p:nvSpPr>
          <p:cNvPr id="2802" name="Google Shape;2802;p296"/>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300</a:t>
            </a:fld>
            <a:endParaRPr/>
          </a:p>
        </p:txBody>
      </p:sp>
    </p:spTree>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Shape 2807"/>
        <p:cNvGrpSpPr/>
        <p:nvPr/>
      </p:nvGrpSpPr>
      <p:grpSpPr>
        <a:xfrm>
          <a:off x="0" y="0"/>
          <a:ext cx="0" cy="0"/>
          <a:chOff x="0" y="0"/>
          <a:chExt cx="0" cy="0"/>
        </a:xfrm>
      </p:grpSpPr>
      <p:sp>
        <p:nvSpPr>
          <p:cNvPr id="2808" name="Google Shape;2808;p297"/>
          <p:cNvSpPr txBox="1">
            <a:spLocks noGrp="1"/>
          </p:cNvSpPr>
          <p:nvPr>
            <p:ph type="title"/>
          </p:nvPr>
        </p:nvSpPr>
        <p:spPr>
          <a:xfrm>
            <a:off x="609600" y="439737"/>
            <a:ext cx="7918500" cy="5508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Throwing Exceptions</a:t>
            </a:r>
            <a:endParaRPr/>
          </a:p>
        </p:txBody>
      </p:sp>
      <p:sp>
        <p:nvSpPr>
          <p:cNvPr id="2809" name="Google Shape;2809;p297"/>
          <p:cNvSpPr txBox="1">
            <a:spLocks noGrp="1"/>
          </p:cNvSpPr>
          <p:nvPr>
            <p:ph type="body" idx="1"/>
          </p:nvPr>
        </p:nvSpPr>
        <p:spPr>
          <a:xfrm>
            <a:off x="533400" y="1143000"/>
            <a:ext cx="7918500" cy="7032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200"/>
              <a:buFont typeface="Arial"/>
              <a:buNone/>
            </a:pPr>
            <a:r>
              <a:rPr lang="en-US" sz="2200" b="0" i="0" u="none">
                <a:solidFill>
                  <a:schemeClr val="dk1"/>
                </a:solidFill>
                <a:latin typeface="Arial"/>
                <a:ea typeface="Arial"/>
                <a:cs typeface="Arial"/>
                <a:sym typeface="Arial"/>
              </a:rPr>
              <a:t>The </a:t>
            </a:r>
            <a:r>
              <a:rPr lang="en-US" sz="2200" b="0" i="0" u="none">
                <a:solidFill>
                  <a:schemeClr val="dk1"/>
                </a:solidFill>
                <a:latin typeface="Courier New"/>
                <a:ea typeface="Courier New"/>
                <a:cs typeface="Courier New"/>
                <a:sym typeface="Courier New"/>
              </a:rPr>
              <a:t>throw</a:t>
            </a:r>
            <a:r>
              <a:rPr lang="en-US" sz="2200" b="0" i="0" u="none">
                <a:solidFill>
                  <a:schemeClr val="dk1"/>
                </a:solidFill>
                <a:latin typeface="Arial"/>
                <a:ea typeface="Arial"/>
                <a:cs typeface="Arial"/>
                <a:sym typeface="Arial"/>
              </a:rPr>
              <a:t> statement is used to throw an instance of exception.</a:t>
            </a:r>
            <a:endParaRPr/>
          </a:p>
        </p:txBody>
      </p:sp>
      <p:sp>
        <p:nvSpPr>
          <p:cNvPr id="2810" name="Google Shape;2810;p297"/>
          <p:cNvSpPr txBox="1"/>
          <p:nvPr/>
        </p:nvSpPr>
        <p:spPr>
          <a:xfrm>
            <a:off x="533400" y="1981200"/>
            <a:ext cx="7772400" cy="3681300"/>
          </a:xfrm>
          <a:prstGeom prst="rect">
            <a:avLst/>
          </a:prstGeom>
          <a:solidFill>
            <a:srgbClr val="DDDDDD"/>
          </a:solidFill>
          <a:ln w="28575" cap="flat" cmpd="sng">
            <a:solidFill>
              <a:srgbClr val="000000"/>
            </a:solidFill>
            <a:prstDash val="solid"/>
            <a:miter lim="800000"/>
            <a:headEnd type="none" w="sm" len="sm"/>
            <a:tailEnd type="none" w="sm" len="sm"/>
          </a:ln>
        </p:spPr>
        <p:txBody>
          <a:bodyPr spcFirstLastPara="1" wrap="square" lIns="92075" tIns="9125" rIns="92075" bIns="9125" anchor="ctr" anchorCtr="0">
            <a:noAutofit/>
          </a:bodyPr>
          <a:lstStyle/>
          <a:p>
            <a:pPr marL="0" marR="0" lvl="0" indent="0" algn="l" rtl="0">
              <a:lnSpc>
                <a:spcPct val="100000"/>
              </a:lnSpc>
              <a:spcBef>
                <a:spcPts val="0"/>
              </a:spcBef>
              <a:spcAft>
                <a:spcPts val="0"/>
              </a:spcAft>
              <a:buClr>
                <a:schemeClr val="dk1"/>
              </a:buClr>
              <a:buSzPts val="1700"/>
              <a:buFont typeface="Courier New"/>
              <a:buNone/>
            </a:pPr>
            <a:r>
              <a:rPr lang="en-US" sz="1700" b="0" i="0" u="none">
                <a:solidFill>
                  <a:schemeClr val="dk1"/>
                </a:solidFill>
                <a:latin typeface="Courier New"/>
                <a:ea typeface="Courier New"/>
                <a:cs typeface="Courier New"/>
                <a:sym typeface="Courier New"/>
              </a:rPr>
              <a:t>1 import java.io.FileNotFoundException;</a:t>
            </a:r>
            <a:endParaRPr/>
          </a:p>
          <a:p>
            <a:pPr marL="0" marR="0" lvl="0" indent="0" algn="l" rtl="0">
              <a:lnSpc>
                <a:spcPct val="100000"/>
              </a:lnSpc>
              <a:spcBef>
                <a:spcPts val="0"/>
              </a:spcBef>
              <a:spcAft>
                <a:spcPts val="0"/>
              </a:spcAft>
              <a:buClr>
                <a:schemeClr val="dk1"/>
              </a:buClr>
              <a:buSzPts val="1700"/>
              <a:buFont typeface="Courier New"/>
              <a:buNone/>
            </a:pPr>
            <a:r>
              <a:rPr lang="en-US" sz="1700" b="0" i="0" u="none">
                <a:solidFill>
                  <a:schemeClr val="dk1"/>
                </a:solidFill>
                <a:latin typeface="Courier New"/>
                <a:ea typeface="Courier New"/>
                <a:cs typeface="Courier New"/>
                <a:sym typeface="Courier New"/>
              </a:rPr>
              <a:t>2 class DemoThrowsException {</a:t>
            </a:r>
            <a:endParaRPr/>
          </a:p>
          <a:p>
            <a:pPr marL="0" marR="0" lvl="0" indent="0" algn="l" rtl="0">
              <a:lnSpc>
                <a:spcPct val="100000"/>
              </a:lnSpc>
              <a:spcBef>
                <a:spcPts val="0"/>
              </a:spcBef>
              <a:spcAft>
                <a:spcPts val="0"/>
              </a:spcAft>
              <a:buClr>
                <a:schemeClr val="dk1"/>
              </a:buClr>
              <a:buSzPts val="1700"/>
              <a:buFont typeface="Courier New"/>
              <a:buNone/>
            </a:pPr>
            <a:r>
              <a:rPr lang="en-US" sz="1700" b="0" i="0" u="none">
                <a:solidFill>
                  <a:schemeClr val="dk1"/>
                </a:solidFill>
                <a:latin typeface="Courier New"/>
                <a:ea typeface="Courier New"/>
                <a:cs typeface="Courier New"/>
                <a:sym typeface="Courier New"/>
              </a:rPr>
              <a:t>3 public void readFile(String file) throws</a:t>
            </a:r>
            <a:endParaRPr/>
          </a:p>
          <a:p>
            <a:pPr marL="0" marR="0" lvl="0" indent="0" algn="l" rtl="0">
              <a:lnSpc>
                <a:spcPct val="100000"/>
              </a:lnSpc>
              <a:spcBef>
                <a:spcPts val="0"/>
              </a:spcBef>
              <a:spcAft>
                <a:spcPts val="0"/>
              </a:spcAft>
              <a:buClr>
                <a:schemeClr val="dk1"/>
              </a:buClr>
              <a:buSzPts val="1700"/>
              <a:buFont typeface="Courier New"/>
              <a:buNone/>
            </a:pPr>
            <a:r>
              <a:rPr lang="en-US" sz="1700" b="0" i="0" u="none">
                <a:solidFill>
                  <a:schemeClr val="dk1"/>
                </a:solidFill>
                <a:latin typeface="Courier New"/>
                <a:ea typeface="Courier New"/>
                <a:cs typeface="Courier New"/>
                <a:sym typeface="Courier New"/>
              </a:rPr>
              <a:t>4 FileNotFoundException {    </a:t>
            </a:r>
            <a:endParaRPr/>
          </a:p>
          <a:p>
            <a:pPr marL="0" marR="0" lvl="0" indent="0" algn="l" rtl="0">
              <a:lnSpc>
                <a:spcPct val="100000"/>
              </a:lnSpc>
              <a:spcBef>
                <a:spcPts val="0"/>
              </a:spcBef>
              <a:spcAft>
                <a:spcPts val="0"/>
              </a:spcAft>
              <a:buClr>
                <a:schemeClr val="dk1"/>
              </a:buClr>
              <a:buSzPts val="1700"/>
              <a:buFont typeface="Courier New"/>
              <a:buNone/>
            </a:pPr>
            <a:r>
              <a:rPr lang="en-US" sz="1700" b="0" i="0" u="none">
                <a:solidFill>
                  <a:schemeClr val="dk1"/>
                </a:solidFill>
                <a:latin typeface="Courier New"/>
                <a:ea typeface="Courier New"/>
                <a:cs typeface="Courier New"/>
                <a:sym typeface="Courier New"/>
              </a:rPr>
              <a:t>5   boolean found = findFile(file);                         </a:t>
            </a:r>
            <a:endParaRPr/>
          </a:p>
          <a:p>
            <a:pPr marL="0" marR="0" lvl="0" indent="0" algn="l" rtl="0">
              <a:lnSpc>
                <a:spcPct val="100000"/>
              </a:lnSpc>
              <a:spcBef>
                <a:spcPts val="0"/>
              </a:spcBef>
              <a:spcAft>
                <a:spcPts val="0"/>
              </a:spcAft>
              <a:buClr>
                <a:schemeClr val="dk1"/>
              </a:buClr>
              <a:buSzPts val="1700"/>
              <a:buFont typeface="Courier New"/>
              <a:buNone/>
            </a:pPr>
            <a:r>
              <a:rPr lang="en-US" sz="1700" b="0" i="0" u="none">
                <a:solidFill>
                  <a:schemeClr val="dk1"/>
                </a:solidFill>
                <a:latin typeface="Courier New"/>
                <a:ea typeface="Courier New"/>
                <a:cs typeface="Courier New"/>
                <a:sym typeface="Courier New"/>
              </a:rPr>
              <a:t>6   if (!found)</a:t>
            </a:r>
            <a:endParaRPr/>
          </a:p>
          <a:p>
            <a:pPr marL="0" marR="0" lvl="0" indent="0" algn="l" rtl="0">
              <a:lnSpc>
                <a:spcPct val="100000"/>
              </a:lnSpc>
              <a:spcBef>
                <a:spcPts val="0"/>
              </a:spcBef>
              <a:spcAft>
                <a:spcPts val="0"/>
              </a:spcAft>
              <a:buClr>
                <a:schemeClr val="dk1"/>
              </a:buClr>
              <a:buSzPts val="1700"/>
              <a:buFont typeface="Courier New"/>
              <a:buNone/>
            </a:pPr>
            <a:r>
              <a:rPr lang="en-US" sz="1700" b="0" i="0" u="none">
                <a:solidFill>
                  <a:schemeClr val="dk1"/>
                </a:solidFill>
                <a:latin typeface="Courier New"/>
                <a:ea typeface="Courier New"/>
                <a:cs typeface="Courier New"/>
                <a:sym typeface="Courier New"/>
              </a:rPr>
              <a:t>7    throw new FileNotFoundException("Missing file");    </a:t>
            </a:r>
            <a:endParaRPr/>
          </a:p>
          <a:p>
            <a:pPr marL="0" marR="0" lvl="0" indent="0" algn="l" rtl="0">
              <a:lnSpc>
                <a:spcPct val="100000"/>
              </a:lnSpc>
              <a:spcBef>
                <a:spcPts val="0"/>
              </a:spcBef>
              <a:spcAft>
                <a:spcPts val="0"/>
              </a:spcAft>
              <a:buClr>
                <a:schemeClr val="dk1"/>
              </a:buClr>
              <a:buSzPts val="1700"/>
              <a:buFont typeface="Courier New"/>
              <a:buNone/>
            </a:pPr>
            <a:r>
              <a:rPr lang="en-US" sz="1700" b="0" i="0" u="none">
                <a:solidFill>
                  <a:schemeClr val="dk1"/>
                </a:solidFill>
                <a:latin typeface="Courier New"/>
                <a:ea typeface="Courier New"/>
                <a:cs typeface="Courier New"/>
                <a:sym typeface="Courier New"/>
              </a:rPr>
              <a:t>8    else {</a:t>
            </a:r>
            <a:endParaRPr/>
          </a:p>
          <a:p>
            <a:pPr marL="0" marR="0" lvl="0" indent="0" algn="l" rtl="0">
              <a:lnSpc>
                <a:spcPct val="100000"/>
              </a:lnSpc>
              <a:spcBef>
                <a:spcPts val="0"/>
              </a:spcBef>
              <a:spcAft>
                <a:spcPts val="0"/>
              </a:spcAft>
              <a:buClr>
                <a:schemeClr val="dk1"/>
              </a:buClr>
              <a:buSzPts val="1700"/>
              <a:buFont typeface="Courier New"/>
              <a:buNone/>
            </a:pPr>
            <a:r>
              <a:rPr lang="en-US" sz="1700" b="0" i="0" u="none">
                <a:solidFill>
                  <a:schemeClr val="dk1"/>
                </a:solidFill>
                <a:latin typeface="Courier New"/>
                <a:ea typeface="Courier New"/>
                <a:cs typeface="Courier New"/>
                <a:sym typeface="Courier New"/>
              </a:rPr>
              <a:t>9           //code to read file</a:t>
            </a:r>
            <a:endParaRPr/>
          </a:p>
          <a:p>
            <a:pPr marL="0" marR="0" lvl="0" indent="0" algn="l" rtl="0">
              <a:lnSpc>
                <a:spcPct val="100000"/>
              </a:lnSpc>
              <a:spcBef>
                <a:spcPts val="0"/>
              </a:spcBef>
              <a:spcAft>
                <a:spcPts val="0"/>
              </a:spcAft>
              <a:buClr>
                <a:schemeClr val="dk1"/>
              </a:buClr>
              <a:buSzPts val="1700"/>
              <a:buFont typeface="Courier New"/>
              <a:buNone/>
            </a:pPr>
            <a:r>
              <a:rPr lang="en-US" sz="1700" b="0" i="0" u="none">
                <a:solidFill>
                  <a:schemeClr val="dk1"/>
                </a:solidFill>
                <a:latin typeface="Courier New"/>
                <a:ea typeface="Courier New"/>
                <a:cs typeface="Courier New"/>
                <a:sym typeface="Courier New"/>
              </a:rPr>
              <a:t>10        }</a:t>
            </a:r>
            <a:endParaRPr/>
          </a:p>
          <a:p>
            <a:pPr marL="0" marR="0" lvl="0" indent="0" algn="l" rtl="0">
              <a:lnSpc>
                <a:spcPct val="100000"/>
              </a:lnSpc>
              <a:spcBef>
                <a:spcPts val="0"/>
              </a:spcBef>
              <a:spcAft>
                <a:spcPts val="0"/>
              </a:spcAft>
              <a:buClr>
                <a:schemeClr val="dk1"/>
              </a:buClr>
              <a:buSzPts val="1700"/>
              <a:buFont typeface="Courier New"/>
              <a:buNone/>
            </a:pPr>
            <a:r>
              <a:rPr lang="en-US" sz="1700" b="0" i="0" u="none">
                <a:solidFill>
                  <a:schemeClr val="dk1"/>
                </a:solidFill>
                <a:latin typeface="Courier New"/>
                <a:ea typeface="Courier New"/>
                <a:cs typeface="Courier New"/>
                <a:sym typeface="Courier New"/>
              </a:rPr>
              <a:t>11    }</a:t>
            </a:r>
            <a:endParaRPr/>
          </a:p>
          <a:p>
            <a:pPr marL="0" marR="0" lvl="0" indent="0" algn="l" rtl="0">
              <a:lnSpc>
                <a:spcPct val="100000"/>
              </a:lnSpc>
              <a:spcBef>
                <a:spcPts val="0"/>
              </a:spcBef>
              <a:spcAft>
                <a:spcPts val="0"/>
              </a:spcAft>
              <a:buClr>
                <a:schemeClr val="dk1"/>
              </a:buClr>
              <a:buSzPts val="1700"/>
              <a:buFont typeface="Courier New"/>
              <a:buNone/>
            </a:pPr>
            <a:r>
              <a:rPr lang="en-US" sz="1700" b="0" i="0" u="none">
                <a:solidFill>
                  <a:schemeClr val="dk1"/>
                </a:solidFill>
                <a:latin typeface="Courier New"/>
                <a:ea typeface="Courier New"/>
                <a:cs typeface="Courier New"/>
                <a:sym typeface="Courier New"/>
              </a:rPr>
              <a:t>12   boolean findFile(String file) {</a:t>
            </a:r>
            <a:endParaRPr/>
          </a:p>
          <a:p>
            <a:pPr marL="0" marR="0" lvl="0" indent="0" algn="l" rtl="0">
              <a:lnSpc>
                <a:spcPct val="100000"/>
              </a:lnSpc>
              <a:spcBef>
                <a:spcPts val="0"/>
              </a:spcBef>
              <a:spcAft>
                <a:spcPts val="0"/>
              </a:spcAft>
              <a:buClr>
                <a:schemeClr val="dk1"/>
              </a:buClr>
              <a:buSzPts val="1700"/>
              <a:buFont typeface="Courier New"/>
              <a:buNone/>
            </a:pPr>
            <a:r>
              <a:rPr lang="en-US" sz="1700" b="0" i="0" u="none">
                <a:solidFill>
                  <a:schemeClr val="dk1"/>
                </a:solidFill>
                <a:latin typeface="Courier New"/>
                <a:ea typeface="Courier New"/>
                <a:cs typeface="Courier New"/>
                <a:sym typeface="Courier New"/>
              </a:rPr>
              <a:t>13        //code to return true if file can be located</a:t>
            </a:r>
            <a:endParaRPr/>
          </a:p>
          <a:p>
            <a:pPr marL="0" marR="0" lvl="0" indent="0" algn="l" rtl="0">
              <a:lnSpc>
                <a:spcPct val="100000"/>
              </a:lnSpc>
              <a:spcBef>
                <a:spcPts val="0"/>
              </a:spcBef>
              <a:spcAft>
                <a:spcPts val="0"/>
              </a:spcAft>
              <a:buClr>
                <a:schemeClr val="dk1"/>
              </a:buClr>
              <a:buSzPts val="1700"/>
              <a:buFont typeface="Courier New"/>
              <a:buNone/>
            </a:pPr>
            <a:r>
              <a:rPr lang="en-US" sz="1700" b="0" i="0" u="none">
                <a:solidFill>
                  <a:schemeClr val="dk1"/>
                </a:solidFill>
                <a:latin typeface="Courier New"/>
                <a:ea typeface="Courier New"/>
                <a:cs typeface="Courier New"/>
                <a:sym typeface="Courier New"/>
              </a:rPr>
              <a:t>14 } }</a:t>
            </a:r>
            <a:endParaRPr/>
          </a:p>
        </p:txBody>
      </p:sp>
      <p:sp>
        <p:nvSpPr>
          <p:cNvPr id="2811" name="Google Shape;2811;p297"/>
          <p:cNvSpPr txBox="1"/>
          <p:nvPr/>
        </p:nvSpPr>
        <p:spPr>
          <a:xfrm>
            <a:off x="5257800" y="2465387"/>
            <a:ext cx="990600" cy="381000"/>
          </a:xfrm>
          <a:prstGeom prst="rect">
            <a:avLst/>
          </a:prstGeom>
          <a:noFill/>
          <a:ln w="28575"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2812" name="Google Shape;2812;p297"/>
          <p:cNvSpPr txBox="1"/>
          <p:nvPr/>
        </p:nvSpPr>
        <p:spPr>
          <a:xfrm>
            <a:off x="1219200" y="3532187"/>
            <a:ext cx="6324600" cy="304800"/>
          </a:xfrm>
          <a:prstGeom prst="rect">
            <a:avLst/>
          </a:prstGeom>
          <a:noFill/>
          <a:ln w="28575"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2813" name="Google Shape;2813;p297"/>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301</a:t>
            </a:fld>
            <a:endParaRPr/>
          </a:p>
        </p:txBody>
      </p:sp>
    </p:spTree>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Shape 2818"/>
        <p:cNvGrpSpPr/>
        <p:nvPr/>
      </p:nvGrpSpPr>
      <p:grpSpPr>
        <a:xfrm>
          <a:off x="0" y="0"/>
          <a:ext cx="0" cy="0"/>
          <a:chOff x="0" y="0"/>
          <a:chExt cx="0" cy="0"/>
        </a:xfrm>
      </p:grpSpPr>
      <p:sp>
        <p:nvSpPr>
          <p:cNvPr id="2819" name="Google Shape;2819;p298"/>
          <p:cNvSpPr txBox="1"/>
          <p:nvPr/>
        </p:nvSpPr>
        <p:spPr>
          <a:xfrm>
            <a:off x="609600" y="2438400"/>
            <a:ext cx="7924800" cy="3352800"/>
          </a:xfrm>
          <a:prstGeom prst="rect">
            <a:avLst/>
          </a:prstGeom>
          <a:solidFill>
            <a:srgbClr val="DDDDDD"/>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2820" name="Google Shape;2820;p298"/>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Custom Exceptions</a:t>
            </a:r>
            <a:endParaRPr/>
          </a:p>
        </p:txBody>
      </p:sp>
      <p:sp>
        <p:nvSpPr>
          <p:cNvPr id="2821" name="Google Shape;2821;p298"/>
          <p:cNvSpPr txBox="1">
            <a:spLocks noGrp="1"/>
          </p:cNvSpPr>
          <p:nvPr>
            <p:ph type="body" idx="1"/>
          </p:nvPr>
        </p:nvSpPr>
        <p:spPr>
          <a:xfrm>
            <a:off x="609600" y="1447800"/>
            <a:ext cx="7918500" cy="42846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200"/>
              <a:buFont typeface="Arial"/>
              <a:buNone/>
            </a:pPr>
            <a:r>
              <a:rPr lang="en-US" sz="2200" b="0" i="0" u="none">
                <a:solidFill>
                  <a:schemeClr val="dk1"/>
                </a:solidFill>
                <a:latin typeface="Arial"/>
                <a:ea typeface="Arial"/>
                <a:cs typeface="Arial"/>
                <a:sym typeface="Arial"/>
              </a:rPr>
              <a:t>You can create custom exception classes by extending </a:t>
            </a:r>
            <a:r>
              <a:rPr lang="en-US" sz="2200" b="0" i="0" u="none">
                <a:solidFill>
                  <a:schemeClr val="dk1"/>
                </a:solidFill>
                <a:latin typeface="Courier New"/>
                <a:ea typeface="Courier New"/>
                <a:cs typeface="Courier New"/>
                <a:sym typeface="Courier New"/>
              </a:rPr>
              <a:t>Exception</a:t>
            </a:r>
            <a:r>
              <a:rPr lang="en-US" sz="2200" b="0" i="0" u="none">
                <a:solidFill>
                  <a:schemeClr val="dk1"/>
                </a:solidFill>
                <a:latin typeface="Arial"/>
                <a:ea typeface="Arial"/>
                <a:cs typeface="Arial"/>
                <a:sym typeface="Arial"/>
              </a:rPr>
              <a:t> or one of its subclasses.</a:t>
            </a:r>
            <a:endParaRPr/>
          </a:p>
          <a:p>
            <a:pPr marL="7937" marR="0" lvl="0" indent="7937" algn="l" rtl="0">
              <a:lnSpc>
                <a:spcPct val="100000"/>
              </a:lnSpc>
              <a:spcBef>
                <a:spcPts val="360"/>
              </a:spcBef>
              <a:spcAft>
                <a:spcPts val="0"/>
              </a:spcAft>
              <a:buClr>
                <a:srgbClr val="000000"/>
              </a:buClr>
              <a:buSzPts val="1800"/>
              <a:buFont typeface="Arial"/>
              <a:buNone/>
            </a:pPr>
            <a:endParaRPr sz="1800" b="0" i="0" u="none">
              <a:solidFill>
                <a:schemeClr val="dk1"/>
              </a:solidFill>
              <a:latin typeface="Courier New"/>
              <a:ea typeface="Courier New"/>
              <a:cs typeface="Courier New"/>
              <a:sym typeface="Courier New"/>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class InvalidPasswordException extends Exception {</a:t>
            </a:r>
            <a:endParaRPr/>
          </a:p>
          <a:p>
            <a:pPr marL="7937" marR="0" lvl="0" indent="7937" algn="l" rtl="0">
              <a:lnSpc>
                <a:spcPct val="100000"/>
              </a:lnSpc>
              <a:spcBef>
                <a:spcPts val="320"/>
              </a:spcBef>
              <a:spcAft>
                <a:spcPts val="0"/>
              </a:spcAft>
              <a:buClr>
                <a:srgbClr val="000000"/>
              </a:buClr>
              <a:buSzPts val="1600"/>
              <a:buFont typeface="Arial"/>
              <a:buNone/>
            </a:pPr>
            <a:endParaRPr sz="1600" b="0" i="0" u="none">
              <a:solidFill>
                <a:schemeClr val="dk1"/>
              </a:solidFill>
              <a:latin typeface="Courier New"/>
              <a:ea typeface="Courier New"/>
              <a:cs typeface="Courier New"/>
              <a:sym typeface="Courier New"/>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 InvalidPasswordException() {</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    }</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 InvalidPasswordException(String message) {</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        super(message);</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    }</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InvalidPasswordException(String message, Throwable cause) {</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        super(message, cause); </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a:t>
            </a:r>
            <a:endParaRPr/>
          </a:p>
        </p:txBody>
      </p:sp>
      <p:sp>
        <p:nvSpPr>
          <p:cNvPr id="2822" name="Google Shape;2822;p298"/>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302</a:t>
            </a:fld>
            <a:endParaRPr/>
          </a:p>
        </p:txBody>
      </p:sp>
    </p:spTree>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Shape 2827"/>
        <p:cNvGrpSpPr/>
        <p:nvPr/>
      </p:nvGrpSpPr>
      <p:grpSpPr>
        <a:xfrm>
          <a:off x="0" y="0"/>
          <a:ext cx="0" cy="0"/>
          <a:chOff x="0" y="0"/>
          <a:chExt cx="0" cy="0"/>
        </a:xfrm>
      </p:grpSpPr>
      <p:sp>
        <p:nvSpPr>
          <p:cNvPr id="2828" name="Google Shape;2828;p299"/>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Assertions</a:t>
            </a:r>
            <a:endParaRPr/>
          </a:p>
        </p:txBody>
      </p:sp>
      <p:sp>
        <p:nvSpPr>
          <p:cNvPr id="2829" name="Google Shape;2829;p299"/>
          <p:cNvSpPr txBox="1">
            <a:spLocks noGrp="1"/>
          </p:cNvSpPr>
          <p:nvPr>
            <p:ph type="body" idx="1"/>
          </p:nvPr>
        </p:nvSpPr>
        <p:spPr>
          <a:xfrm>
            <a:off x="609600" y="1447800"/>
            <a:ext cx="7918500" cy="3571800"/>
          </a:xfrm>
          <a:prstGeom prst="rect">
            <a:avLst/>
          </a:prstGeom>
          <a:noFill/>
          <a:ln>
            <a:noFill/>
          </a:ln>
        </p:spPr>
        <p:txBody>
          <a:bodyPr spcFirstLastPara="1" wrap="square" lIns="12700" tIns="12700" rIns="12700" bIns="12700" anchor="t" anchorCtr="0">
            <a:noAutofit/>
          </a:bodyPr>
          <a:lstStyle/>
          <a:p>
            <a:pPr marL="574675" marR="0" lvl="1" indent="-460375" algn="l" rtl="0">
              <a:lnSpc>
                <a:spcPct val="100000"/>
              </a:lnSpc>
              <a:spcBef>
                <a:spcPts val="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Use assertions to document and verify the assumptions and internal logic of a single method:</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Internal invariants</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Control flow invariants</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Class invariants</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Inappropriate uses of assertions</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Do not use assertions to check the parameters of a public method.</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Do not use methods that can cause side effects in the assertion check.</a:t>
            </a:r>
            <a:endParaRPr/>
          </a:p>
        </p:txBody>
      </p:sp>
      <p:sp>
        <p:nvSpPr>
          <p:cNvPr id="2830" name="Google Shape;2830;p299"/>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303</a:t>
            </a:fld>
            <a:endParaRPr/>
          </a:p>
        </p:txBody>
      </p:sp>
    </p:spTree>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Shape 2835"/>
        <p:cNvGrpSpPr/>
        <p:nvPr/>
      </p:nvGrpSpPr>
      <p:grpSpPr>
        <a:xfrm>
          <a:off x="0" y="0"/>
          <a:ext cx="0" cy="0"/>
          <a:chOff x="0" y="0"/>
          <a:chExt cx="0" cy="0"/>
        </a:xfrm>
      </p:grpSpPr>
      <p:sp>
        <p:nvSpPr>
          <p:cNvPr id="2836" name="Google Shape;2836;p300"/>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Assertion Syntax</a:t>
            </a:r>
            <a:endParaRPr/>
          </a:p>
        </p:txBody>
      </p:sp>
      <p:sp>
        <p:nvSpPr>
          <p:cNvPr id="2837" name="Google Shape;2837;p300"/>
          <p:cNvSpPr txBox="1">
            <a:spLocks noGrp="1"/>
          </p:cNvSpPr>
          <p:nvPr>
            <p:ph type="body" idx="1"/>
          </p:nvPr>
        </p:nvSpPr>
        <p:spPr>
          <a:xfrm>
            <a:off x="609600" y="1447800"/>
            <a:ext cx="7918500" cy="39465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200"/>
              <a:buFont typeface="Arial"/>
              <a:buNone/>
            </a:pPr>
            <a:r>
              <a:rPr lang="en-US" sz="2200" b="0" i="0" u="none">
                <a:solidFill>
                  <a:schemeClr val="dk1"/>
                </a:solidFill>
                <a:latin typeface="Arial"/>
                <a:ea typeface="Arial"/>
                <a:cs typeface="Arial"/>
                <a:sym typeface="Arial"/>
              </a:rPr>
              <a:t>There are two forms of the </a:t>
            </a:r>
            <a:r>
              <a:rPr lang="en-US" sz="2200" b="0" i="0" u="none">
                <a:solidFill>
                  <a:schemeClr val="dk1"/>
                </a:solidFill>
                <a:latin typeface="Courier New"/>
                <a:ea typeface="Courier New"/>
                <a:cs typeface="Courier New"/>
                <a:sym typeface="Courier New"/>
              </a:rPr>
              <a:t>assert</a:t>
            </a:r>
            <a:r>
              <a:rPr lang="en-US" sz="2200" b="0" i="0" u="none">
                <a:solidFill>
                  <a:schemeClr val="dk1"/>
                </a:solidFill>
                <a:latin typeface="Arial"/>
                <a:ea typeface="Arial"/>
                <a:cs typeface="Arial"/>
                <a:sym typeface="Arial"/>
              </a:rPr>
              <a:t> statement:</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1" i="0" u="none" strike="noStrike" cap="none">
                <a:solidFill>
                  <a:schemeClr val="dk1"/>
                </a:solidFill>
                <a:latin typeface="Courier New"/>
                <a:ea typeface="Courier New"/>
                <a:cs typeface="Courier New"/>
                <a:sym typeface="Courier New"/>
              </a:rPr>
              <a:t>assert booleanExpression;</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This statement tests the boolean expression.</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It does nothing if the boolean expression evaluates to </a:t>
            </a:r>
            <a:r>
              <a:rPr lang="en-US" sz="2000" b="0" i="0" u="none" strike="noStrike" cap="none">
                <a:solidFill>
                  <a:schemeClr val="dk1"/>
                </a:solidFill>
                <a:latin typeface="Courier New"/>
                <a:ea typeface="Courier New"/>
                <a:cs typeface="Courier New"/>
                <a:sym typeface="Courier New"/>
              </a:rPr>
              <a:t>true</a:t>
            </a:r>
            <a:r>
              <a:rPr lang="en-US" sz="2000" b="0" i="0" u="none" strike="noStrike" cap="none">
                <a:solidFill>
                  <a:schemeClr val="dk1"/>
                </a:solidFill>
                <a:latin typeface="Arial"/>
                <a:ea typeface="Arial"/>
                <a:cs typeface="Arial"/>
                <a:sym typeface="Arial"/>
              </a:rPr>
              <a:t>.</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If the boolean expression evaluates to </a:t>
            </a:r>
            <a:r>
              <a:rPr lang="en-US" sz="2000" b="0" i="0" u="none" strike="noStrike" cap="none">
                <a:solidFill>
                  <a:schemeClr val="dk1"/>
                </a:solidFill>
                <a:latin typeface="Courier New"/>
                <a:ea typeface="Courier New"/>
                <a:cs typeface="Courier New"/>
                <a:sym typeface="Courier New"/>
              </a:rPr>
              <a:t>false</a:t>
            </a:r>
            <a:r>
              <a:rPr lang="en-US" sz="2000" b="0" i="0" u="none" strike="noStrike" cap="none">
                <a:solidFill>
                  <a:schemeClr val="dk1"/>
                </a:solidFill>
                <a:latin typeface="Arial"/>
                <a:ea typeface="Arial"/>
                <a:cs typeface="Arial"/>
                <a:sym typeface="Arial"/>
              </a:rPr>
              <a:t>, this statement throws an </a:t>
            </a:r>
            <a:r>
              <a:rPr lang="en-US" sz="2000" b="0" i="0" u="none" strike="noStrike" cap="none">
                <a:solidFill>
                  <a:schemeClr val="dk1"/>
                </a:solidFill>
                <a:latin typeface="Courier New"/>
                <a:ea typeface="Courier New"/>
                <a:cs typeface="Courier New"/>
                <a:sym typeface="Courier New"/>
              </a:rPr>
              <a:t>AssertionError</a:t>
            </a:r>
            <a:r>
              <a:rPr lang="en-US" sz="2000" b="0" i="0" u="none" strike="noStrike" cap="none">
                <a:solidFill>
                  <a:schemeClr val="dk1"/>
                </a:solidFill>
                <a:latin typeface="Arial"/>
                <a:ea typeface="Arial"/>
                <a:cs typeface="Arial"/>
                <a:sym typeface="Arial"/>
              </a:rPr>
              <a:t>.</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 </a:t>
            </a:r>
            <a:r>
              <a:rPr lang="en-US" sz="2200" b="1" i="0" u="none" strike="noStrike" cap="none">
                <a:solidFill>
                  <a:schemeClr val="dk1"/>
                </a:solidFill>
                <a:latin typeface="Courier New"/>
                <a:ea typeface="Courier New"/>
                <a:cs typeface="Courier New"/>
                <a:sym typeface="Courier New"/>
              </a:rPr>
              <a:t>assert booleanExpression : expression</a:t>
            </a:r>
            <a:r>
              <a:rPr lang="en-US" sz="2200" b="1" i="0" u="none" strike="noStrike" cap="none">
                <a:solidFill>
                  <a:schemeClr val="dk1"/>
                </a:solidFill>
                <a:latin typeface="Arial"/>
                <a:ea typeface="Arial"/>
                <a:cs typeface="Arial"/>
                <a:sym typeface="Arial"/>
              </a:rPr>
              <a:t>;</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This form acts just like </a:t>
            </a:r>
            <a:r>
              <a:rPr lang="en-US" sz="2000" b="1" i="0" u="none" strike="noStrike" cap="none">
                <a:solidFill>
                  <a:schemeClr val="dk1"/>
                </a:solidFill>
                <a:latin typeface="Courier New"/>
                <a:ea typeface="Courier New"/>
                <a:cs typeface="Courier New"/>
                <a:sym typeface="Courier New"/>
              </a:rPr>
              <a:t>assert booleanExpression;</a:t>
            </a:r>
            <a:r>
              <a:rPr lang="en-US" sz="2000" b="0" i="0" u="none" strike="noStrike" cap="none">
                <a:solidFill>
                  <a:schemeClr val="dk1"/>
                </a:solidFill>
                <a:latin typeface="Arial"/>
                <a:ea typeface="Arial"/>
                <a:cs typeface="Arial"/>
                <a:sym typeface="Arial"/>
              </a:rPr>
              <a:t>.</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In addition, if the boolean expression evaluates to </a:t>
            </a:r>
            <a:r>
              <a:rPr lang="en-US" sz="2000" b="0" i="0" u="none" strike="noStrike" cap="none">
                <a:solidFill>
                  <a:schemeClr val="dk1"/>
                </a:solidFill>
                <a:latin typeface="Courier New"/>
                <a:ea typeface="Courier New"/>
                <a:cs typeface="Courier New"/>
                <a:sym typeface="Courier New"/>
              </a:rPr>
              <a:t>false</a:t>
            </a:r>
            <a:r>
              <a:rPr lang="en-US" sz="2000" b="0" i="0" u="none" strike="noStrike" cap="none">
                <a:solidFill>
                  <a:schemeClr val="dk1"/>
                </a:solidFill>
                <a:latin typeface="Arial"/>
                <a:ea typeface="Arial"/>
                <a:cs typeface="Arial"/>
                <a:sym typeface="Arial"/>
              </a:rPr>
              <a:t>, the second argument is converted to a string and is used as descriptive text in the </a:t>
            </a:r>
            <a:r>
              <a:rPr lang="en-US" sz="2000" b="0" i="0" u="none" strike="noStrike" cap="none">
                <a:solidFill>
                  <a:schemeClr val="dk1"/>
                </a:solidFill>
                <a:latin typeface="Courier New"/>
                <a:ea typeface="Courier New"/>
                <a:cs typeface="Courier New"/>
                <a:sym typeface="Courier New"/>
              </a:rPr>
              <a:t>AssertionError</a:t>
            </a:r>
            <a:r>
              <a:rPr lang="en-US" sz="2000" b="0" i="0" u="none" strike="noStrike" cap="none">
                <a:solidFill>
                  <a:schemeClr val="dk1"/>
                </a:solidFill>
                <a:latin typeface="Arial"/>
                <a:ea typeface="Arial"/>
                <a:cs typeface="Arial"/>
                <a:sym typeface="Arial"/>
              </a:rPr>
              <a:t> message.</a:t>
            </a:r>
            <a:endParaRPr/>
          </a:p>
        </p:txBody>
      </p:sp>
      <p:sp>
        <p:nvSpPr>
          <p:cNvPr id="2838" name="Google Shape;2838;p300"/>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304</a:t>
            </a:fld>
            <a:endParaRPr/>
          </a:p>
        </p:txBody>
      </p:sp>
    </p:spTree>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Shape 2843"/>
        <p:cNvGrpSpPr/>
        <p:nvPr/>
      </p:nvGrpSpPr>
      <p:grpSpPr>
        <a:xfrm>
          <a:off x="0" y="0"/>
          <a:ext cx="0" cy="0"/>
          <a:chOff x="0" y="0"/>
          <a:chExt cx="0" cy="0"/>
        </a:xfrm>
      </p:grpSpPr>
      <p:sp>
        <p:nvSpPr>
          <p:cNvPr id="2844" name="Google Shape;2844;p301"/>
          <p:cNvSpPr txBox="1">
            <a:spLocks noGrp="1"/>
          </p:cNvSpPr>
          <p:nvPr>
            <p:ph type="title"/>
          </p:nvPr>
        </p:nvSpPr>
        <p:spPr>
          <a:xfrm>
            <a:off x="609600" y="439737"/>
            <a:ext cx="7918500" cy="6270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Internal Invariants</a:t>
            </a:r>
            <a:endParaRPr/>
          </a:p>
        </p:txBody>
      </p:sp>
      <p:sp>
        <p:nvSpPr>
          <p:cNvPr id="2845" name="Google Shape;2845;p301"/>
          <p:cNvSpPr txBox="1">
            <a:spLocks noGrp="1"/>
          </p:cNvSpPr>
          <p:nvPr>
            <p:ph type="body" idx="1"/>
          </p:nvPr>
        </p:nvSpPr>
        <p:spPr>
          <a:xfrm>
            <a:off x="685800" y="914400"/>
            <a:ext cx="7918500" cy="5288100"/>
          </a:xfrm>
          <a:prstGeom prst="rect">
            <a:avLst/>
          </a:prstGeom>
          <a:solidFill>
            <a:srgbClr val="DDDDDD"/>
          </a:solidFill>
          <a:ln w="28575" cap="flat" cmpd="sng">
            <a:solidFill>
              <a:srgbClr val="000000"/>
            </a:solidFill>
            <a:prstDash val="solid"/>
            <a:miter lim="800000"/>
            <a:headEnd type="none" w="sm" len="sm"/>
            <a:tailEnd type="none" w="sm" len="sm"/>
          </a:ln>
        </p:spPr>
        <p:txBody>
          <a:bodyPr spcFirstLastPara="1" wrap="square" lIns="92075" tIns="9125" rIns="92075" bIns="9125" anchor="ctr" anchorCtr="0">
            <a:noAutofit/>
          </a:bodyPr>
          <a:lstStyle/>
          <a:p>
            <a:pPr marL="7937" marR="0" lvl="0" indent="7937" algn="l" rtl="0">
              <a:lnSpc>
                <a:spcPct val="100000"/>
              </a:lnSpc>
              <a:spcBef>
                <a:spcPts val="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public class Invariant {</a:t>
            </a:r>
            <a:endParaRPr/>
          </a:p>
          <a:p>
            <a:pPr marL="7937" marR="0" lvl="0" indent="7937" algn="l" rtl="0">
              <a:lnSpc>
                <a:spcPct val="100000"/>
              </a:lnSpc>
              <a:spcBef>
                <a:spcPts val="320"/>
              </a:spcBef>
              <a:spcAft>
                <a:spcPts val="0"/>
              </a:spcAft>
              <a:buClr>
                <a:srgbClr val="000000"/>
              </a:buClr>
              <a:buSzPts val="1600"/>
              <a:buFont typeface="Arial"/>
              <a:buNone/>
            </a:pPr>
            <a:endParaRPr sz="1600" b="0" i="0" u="none">
              <a:solidFill>
                <a:schemeClr val="dk1"/>
              </a:solidFill>
              <a:latin typeface="Courier New"/>
              <a:ea typeface="Courier New"/>
              <a:cs typeface="Courier New"/>
              <a:sym typeface="Courier New"/>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    static void checkNum(int num) {</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        int x = num;</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        if (x &gt; 0) {</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            System.out.print( "number is positive" + x);</a:t>
            </a:r>
            <a:endParaRPr/>
          </a:p>
          <a:p>
            <a:pPr marL="7937" marR="0" lvl="0" indent="7937" algn="l" rtl="0">
              <a:lnSpc>
                <a:spcPct val="100000"/>
              </a:lnSpc>
              <a:spcBef>
                <a:spcPts val="320"/>
              </a:spcBef>
              <a:spcAft>
                <a:spcPts val="0"/>
              </a:spcAft>
              <a:buClr>
                <a:srgbClr val="000000"/>
              </a:buClr>
              <a:buSzPts val="1600"/>
              <a:buFont typeface="Arial"/>
              <a:buNone/>
            </a:pPr>
            <a:endParaRPr sz="1600" b="0" i="0" u="none">
              <a:solidFill>
                <a:schemeClr val="dk1"/>
              </a:solidFill>
              <a:latin typeface="Courier New"/>
              <a:ea typeface="Courier New"/>
              <a:cs typeface="Courier New"/>
              <a:sym typeface="Courier New"/>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        } else if (x == 0) {</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            System.out.print("number is zero" + x);</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        } else {</a:t>
            </a:r>
            <a:endParaRPr/>
          </a:p>
          <a:p>
            <a:pPr marL="7937" marR="0" lvl="0" indent="7937" algn="l" rtl="0">
              <a:lnSpc>
                <a:spcPct val="100000"/>
              </a:lnSpc>
              <a:spcBef>
                <a:spcPts val="320"/>
              </a:spcBef>
              <a:spcAft>
                <a:spcPts val="0"/>
              </a:spcAft>
              <a:buClr>
                <a:srgbClr val="000000"/>
              </a:buClr>
              <a:buSzPts val="1600"/>
              <a:buFont typeface="Arial"/>
              <a:buNone/>
            </a:pPr>
            <a:r>
              <a:rPr lang="en-US" sz="1600" b="1" i="0" u="none">
                <a:solidFill>
                  <a:schemeClr val="dk1"/>
                </a:solidFill>
                <a:latin typeface="Courier New"/>
                <a:ea typeface="Courier New"/>
                <a:cs typeface="Courier New"/>
                <a:sym typeface="Courier New"/>
              </a:rPr>
              <a:t>            assert (x &gt; 0);</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        }</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    }</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    public static void main(String args[]) {</a:t>
            </a:r>
            <a:endParaRPr/>
          </a:p>
          <a:p>
            <a:pPr marL="7937" marR="0" lvl="0" indent="7937" algn="l" rtl="0">
              <a:lnSpc>
                <a:spcPct val="100000"/>
              </a:lnSpc>
              <a:spcBef>
                <a:spcPts val="320"/>
              </a:spcBef>
              <a:spcAft>
                <a:spcPts val="0"/>
              </a:spcAft>
              <a:buClr>
                <a:srgbClr val="000000"/>
              </a:buClr>
              <a:buSzPts val="1600"/>
              <a:buFont typeface="Arial"/>
              <a:buNone/>
            </a:pPr>
            <a:endParaRPr sz="1600" b="0" i="0" u="none">
              <a:solidFill>
                <a:schemeClr val="dk1"/>
              </a:solidFill>
              <a:latin typeface="Courier New"/>
              <a:ea typeface="Courier New"/>
              <a:cs typeface="Courier New"/>
              <a:sym typeface="Courier New"/>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        checkNum(-4);</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    }</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a:t>
            </a:r>
            <a:endParaRPr/>
          </a:p>
        </p:txBody>
      </p:sp>
      <p:sp>
        <p:nvSpPr>
          <p:cNvPr id="2846" name="Google Shape;2846;p301"/>
          <p:cNvSpPr txBox="1"/>
          <p:nvPr/>
        </p:nvSpPr>
        <p:spPr>
          <a:xfrm>
            <a:off x="2209800" y="3886200"/>
            <a:ext cx="1905000" cy="381000"/>
          </a:xfrm>
          <a:prstGeom prst="rect">
            <a:avLst/>
          </a:prstGeom>
          <a:noFill/>
          <a:ln w="28575" cap="flat" cmpd="sng">
            <a:solidFill>
              <a:srgbClr val="FF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2847" name="Google Shape;2847;p301"/>
          <p:cNvSpPr/>
          <p:nvPr/>
        </p:nvSpPr>
        <p:spPr>
          <a:xfrm>
            <a:off x="5791200" y="3651250"/>
            <a:ext cx="2057400" cy="308100"/>
          </a:xfrm>
          <a:prstGeom prst="wedgeRectCallout">
            <a:avLst>
              <a:gd name="adj1" fmla="val -17386"/>
              <a:gd name="adj2" fmla="val 29168"/>
            </a:avLst>
          </a:prstGeom>
          <a:solidFill>
            <a:srgbClr val="FFFFCC"/>
          </a:solidFill>
          <a:ln w="9525" cap="flat" cmpd="sng">
            <a:solidFill>
              <a:srgbClr val="80808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Arial"/>
              <a:buNone/>
            </a:pPr>
            <a:r>
              <a:rPr lang="en-US" sz="1400" b="0" i="0" u="none">
                <a:solidFill>
                  <a:schemeClr val="dk1"/>
                </a:solidFill>
                <a:latin typeface="Arial"/>
                <a:ea typeface="Arial"/>
                <a:cs typeface="Arial"/>
                <a:sym typeface="Arial"/>
              </a:rPr>
              <a:t>Internal Invariant</a:t>
            </a:r>
            <a:endParaRPr/>
          </a:p>
        </p:txBody>
      </p:sp>
      <p:sp>
        <p:nvSpPr>
          <p:cNvPr id="2848" name="Google Shape;2848;p301"/>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305</a:t>
            </a:fld>
            <a:endParaRPr/>
          </a:p>
        </p:txBody>
      </p:sp>
    </p:spTree>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Shape 2853"/>
        <p:cNvGrpSpPr/>
        <p:nvPr/>
      </p:nvGrpSpPr>
      <p:grpSpPr>
        <a:xfrm>
          <a:off x="0" y="0"/>
          <a:ext cx="0" cy="0"/>
          <a:chOff x="0" y="0"/>
          <a:chExt cx="0" cy="0"/>
        </a:xfrm>
      </p:grpSpPr>
      <p:sp>
        <p:nvSpPr>
          <p:cNvPr id="2854" name="Google Shape;2854;p302"/>
          <p:cNvSpPr txBox="1">
            <a:spLocks noGrp="1"/>
          </p:cNvSpPr>
          <p:nvPr>
            <p:ph type="title"/>
          </p:nvPr>
        </p:nvSpPr>
        <p:spPr>
          <a:xfrm>
            <a:off x="609600" y="439737"/>
            <a:ext cx="7918500" cy="6270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Control Flow Invariants</a:t>
            </a:r>
            <a:endParaRPr/>
          </a:p>
        </p:txBody>
      </p:sp>
      <p:sp>
        <p:nvSpPr>
          <p:cNvPr id="2855" name="Google Shape;2855;p302"/>
          <p:cNvSpPr txBox="1">
            <a:spLocks noGrp="1"/>
          </p:cNvSpPr>
          <p:nvPr>
            <p:ph type="body" idx="1"/>
          </p:nvPr>
        </p:nvSpPr>
        <p:spPr>
          <a:xfrm>
            <a:off x="685800" y="1657350"/>
            <a:ext cx="7918500" cy="4107000"/>
          </a:xfrm>
          <a:prstGeom prst="rect">
            <a:avLst/>
          </a:prstGeom>
          <a:solidFill>
            <a:srgbClr val="DDDDDD"/>
          </a:solidFill>
          <a:ln w="28575" cap="flat" cmpd="sng">
            <a:solidFill>
              <a:srgbClr val="000000"/>
            </a:solidFill>
            <a:prstDash val="solid"/>
            <a:miter lim="800000"/>
            <a:headEnd type="none" w="sm" len="sm"/>
            <a:tailEnd type="none" w="sm" len="sm"/>
          </a:ln>
        </p:spPr>
        <p:txBody>
          <a:bodyPr spcFirstLastPara="1" wrap="square" lIns="92075" tIns="9125" rIns="92075" bIns="9125" anchor="ctr" anchorCtr="0">
            <a:noAutofit/>
          </a:bodyPr>
          <a:lstStyle/>
          <a:p>
            <a:pPr marL="111125" marR="0" lvl="0" indent="7937" algn="l" rtl="0">
              <a:lnSpc>
                <a:spcPct val="100000"/>
              </a:lnSpc>
              <a:spcBef>
                <a:spcPts val="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1 switch (suit) {</a:t>
            </a:r>
            <a:endParaRPr/>
          </a:p>
          <a:p>
            <a:pPr marL="111125"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2   		case Suit.CLUBS: // ...</a:t>
            </a:r>
            <a:endParaRPr/>
          </a:p>
          <a:p>
            <a:pPr marL="111125"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3     		break;</a:t>
            </a:r>
            <a:endParaRPr/>
          </a:p>
          <a:p>
            <a:pPr marL="111125"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4   		case Suit.DIAMONDS: // ...</a:t>
            </a:r>
            <a:endParaRPr/>
          </a:p>
          <a:p>
            <a:pPr marL="111125"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5     		break;</a:t>
            </a:r>
            <a:endParaRPr/>
          </a:p>
          <a:p>
            <a:pPr marL="111125"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6   		case Suit.HEARTS: // ...</a:t>
            </a:r>
            <a:endParaRPr/>
          </a:p>
          <a:p>
            <a:pPr marL="111125"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7     		break;</a:t>
            </a:r>
            <a:endParaRPr/>
          </a:p>
          <a:p>
            <a:pPr marL="111125"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8   		case Suit.SPADES: // ...</a:t>
            </a:r>
            <a:endParaRPr/>
          </a:p>
          <a:p>
            <a:pPr marL="111125"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9     		break;</a:t>
            </a:r>
            <a:endParaRPr/>
          </a:p>
          <a:p>
            <a:pPr marL="119062" marR="0" lvl="0" indent="-7937" algn="l" rtl="0">
              <a:lnSpc>
                <a:spcPct val="100000"/>
              </a:lnSpc>
              <a:spcBef>
                <a:spcPts val="320"/>
              </a:spcBef>
              <a:spcAft>
                <a:spcPts val="0"/>
              </a:spcAft>
              <a:buClr>
                <a:srgbClr val="000000"/>
              </a:buClr>
              <a:buSzPts val="1600"/>
              <a:buFont typeface="Arial"/>
              <a:buAutoNum type="arabicPlain" startAt="10"/>
            </a:pPr>
            <a:r>
              <a:rPr lang="en-US" sz="1600" b="0" i="0" u="none">
                <a:solidFill>
                  <a:schemeClr val="dk1"/>
                </a:solidFill>
                <a:latin typeface="Courier New"/>
                <a:ea typeface="Courier New"/>
                <a:cs typeface="Courier New"/>
                <a:sym typeface="Courier New"/>
              </a:rPr>
              <a:t>    default: </a:t>
            </a:r>
            <a:endParaRPr/>
          </a:p>
          <a:p>
            <a:pPr marL="119062" marR="0" lvl="0" indent="-7937" algn="l" rtl="0">
              <a:lnSpc>
                <a:spcPct val="100000"/>
              </a:lnSpc>
              <a:spcBef>
                <a:spcPts val="320"/>
              </a:spcBef>
              <a:spcAft>
                <a:spcPts val="0"/>
              </a:spcAft>
              <a:buClr>
                <a:srgbClr val="000000"/>
              </a:buClr>
              <a:buSzPts val="1600"/>
              <a:buFont typeface="Arial"/>
              <a:buAutoNum type="arabicPlain" startAt="10"/>
            </a:pPr>
            <a:r>
              <a:rPr lang="en-US" sz="1600" b="1" i="0" u="none">
                <a:solidFill>
                  <a:schemeClr val="dk1"/>
                </a:solidFill>
                <a:latin typeface="Courier New"/>
                <a:ea typeface="Courier New"/>
                <a:cs typeface="Courier New"/>
                <a:sym typeface="Courier New"/>
              </a:rPr>
              <a:t>    assert false : "Unknown playing card suit"; </a:t>
            </a:r>
            <a:endParaRPr/>
          </a:p>
          <a:p>
            <a:pPr marL="111125"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12    break;</a:t>
            </a:r>
            <a:endParaRPr/>
          </a:p>
          <a:p>
            <a:pPr marL="111125"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13	}</a:t>
            </a:r>
            <a:endParaRPr/>
          </a:p>
          <a:p>
            <a:pPr marL="7937" marR="0" lvl="0" indent="7938" algn="l" rtl="0">
              <a:spcBef>
                <a:spcPts val="320"/>
              </a:spcBef>
              <a:spcAft>
                <a:spcPts val="0"/>
              </a:spcAft>
              <a:buNone/>
            </a:pPr>
            <a:endParaRPr sz="1600" b="0" i="0" u="none">
              <a:solidFill>
                <a:schemeClr val="dk1"/>
              </a:solidFill>
              <a:latin typeface="Courier New"/>
              <a:ea typeface="Courier New"/>
              <a:cs typeface="Courier New"/>
              <a:sym typeface="Courier New"/>
            </a:endParaRPr>
          </a:p>
        </p:txBody>
      </p:sp>
      <p:sp>
        <p:nvSpPr>
          <p:cNvPr id="2856" name="Google Shape;2856;p302"/>
          <p:cNvSpPr txBox="1"/>
          <p:nvPr/>
        </p:nvSpPr>
        <p:spPr>
          <a:xfrm>
            <a:off x="1524000" y="4572000"/>
            <a:ext cx="5410200" cy="304800"/>
          </a:xfrm>
          <a:prstGeom prst="rect">
            <a:avLst/>
          </a:prstGeom>
          <a:noFill/>
          <a:ln w="28575" cap="flat" cmpd="sng">
            <a:solidFill>
              <a:srgbClr val="FF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2857" name="Google Shape;2857;p302"/>
          <p:cNvSpPr/>
          <p:nvPr/>
        </p:nvSpPr>
        <p:spPr>
          <a:xfrm>
            <a:off x="6400800" y="3962400"/>
            <a:ext cx="2057400" cy="308100"/>
          </a:xfrm>
          <a:prstGeom prst="wedgeRectCallout">
            <a:avLst>
              <a:gd name="adj1" fmla="val -17205"/>
              <a:gd name="adj2" fmla="val 43698"/>
            </a:avLst>
          </a:prstGeom>
          <a:solidFill>
            <a:srgbClr val="FFFFCC"/>
          </a:solidFill>
          <a:ln w="9525" cap="flat" cmpd="sng">
            <a:solidFill>
              <a:srgbClr val="80808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Arial"/>
              <a:buNone/>
            </a:pPr>
            <a:r>
              <a:rPr lang="en-US" sz="1400" b="0" i="0" u="none">
                <a:solidFill>
                  <a:schemeClr val="dk1"/>
                </a:solidFill>
                <a:latin typeface="Arial"/>
                <a:ea typeface="Arial"/>
                <a:cs typeface="Arial"/>
                <a:sym typeface="Arial"/>
              </a:rPr>
              <a:t>Control  Flow Invariant</a:t>
            </a:r>
            <a:endParaRPr/>
          </a:p>
        </p:txBody>
      </p:sp>
      <p:sp>
        <p:nvSpPr>
          <p:cNvPr id="2858" name="Google Shape;2858;p302"/>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306</a:t>
            </a:fld>
            <a:endParaRPr/>
          </a:p>
        </p:txBody>
      </p:sp>
    </p:spTree>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Shape 2863"/>
        <p:cNvGrpSpPr/>
        <p:nvPr/>
      </p:nvGrpSpPr>
      <p:grpSpPr>
        <a:xfrm>
          <a:off x="0" y="0"/>
          <a:ext cx="0" cy="0"/>
          <a:chOff x="0" y="0"/>
          <a:chExt cx="0" cy="0"/>
        </a:xfrm>
      </p:grpSpPr>
      <p:sp>
        <p:nvSpPr>
          <p:cNvPr id="2864" name="Google Shape;2864;p303"/>
          <p:cNvSpPr txBox="1">
            <a:spLocks noGrp="1"/>
          </p:cNvSpPr>
          <p:nvPr>
            <p:ph type="title"/>
          </p:nvPr>
        </p:nvSpPr>
        <p:spPr>
          <a:xfrm>
            <a:off x="609600" y="439737"/>
            <a:ext cx="7918500" cy="6270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Class Invariants</a:t>
            </a:r>
            <a:endParaRPr/>
          </a:p>
        </p:txBody>
      </p:sp>
      <p:sp>
        <p:nvSpPr>
          <p:cNvPr id="2865" name="Google Shape;2865;p303"/>
          <p:cNvSpPr txBox="1">
            <a:spLocks noGrp="1"/>
          </p:cNvSpPr>
          <p:nvPr>
            <p:ph type="body" idx="1"/>
          </p:nvPr>
        </p:nvSpPr>
        <p:spPr>
          <a:xfrm>
            <a:off x="685800" y="1066800"/>
            <a:ext cx="7918500" cy="4992600"/>
          </a:xfrm>
          <a:prstGeom prst="rect">
            <a:avLst/>
          </a:prstGeom>
          <a:solidFill>
            <a:srgbClr val="DDDDDD"/>
          </a:solidFill>
          <a:ln w="28575" cap="flat" cmpd="sng">
            <a:solidFill>
              <a:srgbClr val="000000"/>
            </a:solidFill>
            <a:prstDash val="solid"/>
            <a:miter lim="800000"/>
            <a:headEnd type="none" w="sm" len="sm"/>
            <a:tailEnd type="none" w="sm" len="sm"/>
          </a:ln>
        </p:spPr>
        <p:txBody>
          <a:bodyPr spcFirstLastPara="1" wrap="square" lIns="92075" tIns="9125" rIns="92075" bIns="9125" anchor="ctr" anchorCtr="0">
            <a:noAutofit/>
          </a:bodyPr>
          <a:lstStyle/>
          <a:p>
            <a:pPr marL="7937" marR="0" lvl="0" indent="7937" algn="l" rtl="0">
              <a:lnSpc>
                <a:spcPct val="100000"/>
              </a:lnSpc>
              <a:spcBef>
                <a:spcPts val="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public class PersonClassInvariant {</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    String name;</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    String ssn;</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    int age;</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    </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    private void checkAge()</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    {</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        assert age &gt;= 18 &amp;&amp; age &lt; 150;</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    }</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    </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    </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    public void changeName(String fname)</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    {</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        </a:t>
            </a:r>
            <a:r>
              <a:rPr lang="en-US" sz="1600" b="1" i="0" u="none">
                <a:solidFill>
                  <a:schemeClr val="dk1"/>
                </a:solidFill>
                <a:latin typeface="Courier New"/>
                <a:ea typeface="Courier New"/>
                <a:cs typeface="Courier New"/>
                <a:sym typeface="Courier New"/>
              </a:rPr>
              <a:t>checkAge();</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        name=fname;</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    }</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a:t>
            </a:r>
            <a:endParaRPr/>
          </a:p>
        </p:txBody>
      </p:sp>
      <p:sp>
        <p:nvSpPr>
          <p:cNvPr id="2866" name="Google Shape;2866;p303"/>
          <p:cNvSpPr txBox="1"/>
          <p:nvPr/>
        </p:nvSpPr>
        <p:spPr>
          <a:xfrm>
            <a:off x="1676400" y="2976562"/>
            <a:ext cx="3886200" cy="381000"/>
          </a:xfrm>
          <a:prstGeom prst="rect">
            <a:avLst/>
          </a:prstGeom>
          <a:noFill/>
          <a:ln w="28575" cap="flat" cmpd="sng">
            <a:solidFill>
              <a:srgbClr val="FF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2867" name="Google Shape;2867;p303"/>
          <p:cNvSpPr/>
          <p:nvPr/>
        </p:nvSpPr>
        <p:spPr>
          <a:xfrm>
            <a:off x="6477000" y="2138362"/>
            <a:ext cx="2057400" cy="308100"/>
          </a:xfrm>
          <a:prstGeom prst="wedgeRectCallout">
            <a:avLst>
              <a:gd name="adj1" fmla="val -11046"/>
              <a:gd name="adj2" fmla="val 59440"/>
            </a:avLst>
          </a:prstGeom>
          <a:solidFill>
            <a:srgbClr val="FFFFCC"/>
          </a:solidFill>
          <a:ln w="9525" cap="flat" cmpd="sng">
            <a:solidFill>
              <a:srgbClr val="80808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Arial"/>
              <a:buNone/>
            </a:pPr>
            <a:r>
              <a:rPr lang="en-US" sz="1400" b="0" i="0" u="none">
                <a:solidFill>
                  <a:schemeClr val="dk1"/>
                </a:solidFill>
                <a:latin typeface="Arial"/>
                <a:ea typeface="Arial"/>
                <a:cs typeface="Arial"/>
                <a:sym typeface="Arial"/>
              </a:rPr>
              <a:t>Class Invariant</a:t>
            </a:r>
            <a:endParaRPr/>
          </a:p>
        </p:txBody>
      </p:sp>
      <p:sp>
        <p:nvSpPr>
          <p:cNvPr id="2868" name="Google Shape;2868;p303"/>
          <p:cNvSpPr txBox="1"/>
          <p:nvPr/>
        </p:nvSpPr>
        <p:spPr>
          <a:xfrm>
            <a:off x="1676400" y="4881562"/>
            <a:ext cx="1524000" cy="304800"/>
          </a:xfrm>
          <a:prstGeom prst="rect">
            <a:avLst/>
          </a:prstGeom>
          <a:noFill/>
          <a:ln w="28575" cap="flat" cmpd="sng">
            <a:solidFill>
              <a:srgbClr val="FF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2869" name="Google Shape;2869;p303"/>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307</a:t>
            </a:fld>
            <a:endParaRPr/>
          </a:p>
        </p:txBody>
      </p:sp>
    </p:spTree>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Shape 2874"/>
        <p:cNvGrpSpPr/>
        <p:nvPr/>
      </p:nvGrpSpPr>
      <p:grpSpPr>
        <a:xfrm>
          <a:off x="0" y="0"/>
          <a:ext cx="0" cy="0"/>
          <a:chOff x="0" y="0"/>
          <a:chExt cx="0" cy="0"/>
        </a:xfrm>
      </p:grpSpPr>
      <p:sp>
        <p:nvSpPr>
          <p:cNvPr id="2875" name="Google Shape;2875;p304"/>
          <p:cNvSpPr txBox="1"/>
          <p:nvPr/>
        </p:nvSpPr>
        <p:spPr>
          <a:xfrm>
            <a:off x="615950" y="3657600"/>
            <a:ext cx="7886700" cy="457200"/>
          </a:xfrm>
          <a:prstGeom prst="rect">
            <a:avLst/>
          </a:prstGeom>
          <a:solidFill>
            <a:srgbClr val="DDDDDD"/>
          </a:solidFill>
          <a:ln w="28575" cap="flat" cmpd="sng">
            <a:solidFill>
              <a:srgbClr val="000000"/>
            </a:solidFill>
            <a:prstDash val="solid"/>
            <a:miter lim="800000"/>
            <a:headEnd type="none" w="sm" len="sm"/>
            <a:tailEnd type="none" w="sm" len="sm"/>
          </a:ln>
        </p:spPr>
        <p:txBody>
          <a:bodyPr spcFirstLastPara="1" wrap="square" lIns="92075" tIns="9125" rIns="92075" bIns="9125"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2876" name="Google Shape;2876;p304"/>
          <p:cNvSpPr txBox="1"/>
          <p:nvPr/>
        </p:nvSpPr>
        <p:spPr>
          <a:xfrm>
            <a:off x="615950" y="2895600"/>
            <a:ext cx="7886700" cy="457200"/>
          </a:xfrm>
          <a:prstGeom prst="rect">
            <a:avLst/>
          </a:prstGeom>
          <a:solidFill>
            <a:srgbClr val="DDDDDD"/>
          </a:solidFill>
          <a:ln w="28575" cap="flat" cmpd="sng">
            <a:solidFill>
              <a:srgbClr val="000000"/>
            </a:solidFill>
            <a:prstDash val="solid"/>
            <a:miter lim="800000"/>
            <a:headEnd type="none" w="sm" len="sm"/>
            <a:tailEnd type="none" w="sm" len="sm"/>
          </a:ln>
        </p:spPr>
        <p:txBody>
          <a:bodyPr spcFirstLastPara="1" wrap="square" lIns="92075" tIns="9125" rIns="92075" bIns="9125"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2877" name="Google Shape;2877;p304"/>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Controlling Runtime Evaluation of Assertions</a:t>
            </a:r>
            <a:endParaRPr/>
          </a:p>
        </p:txBody>
      </p:sp>
      <p:sp>
        <p:nvSpPr>
          <p:cNvPr id="2878" name="Google Shape;2878;p304"/>
          <p:cNvSpPr txBox="1">
            <a:spLocks noGrp="1"/>
          </p:cNvSpPr>
          <p:nvPr>
            <p:ph type="body" idx="1"/>
          </p:nvPr>
        </p:nvSpPr>
        <p:spPr>
          <a:xfrm>
            <a:off x="609600" y="1447800"/>
            <a:ext cx="7918500" cy="4087800"/>
          </a:xfrm>
          <a:prstGeom prst="rect">
            <a:avLst/>
          </a:prstGeom>
          <a:noFill/>
          <a:ln>
            <a:noFill/>
          </a:ln>
        </p:spPr>
        <p:txBody>
          <a:bodyPr spcFirstLastPara="1" wrap="square" lIns="12700" tIns="12700" rIns="12700" bIns="12700" anchor="t" anchorCtr="0">
            <a:noAutofit/>
          </a:bodyPr>
          <a:lstStyle/>
          <a:p>
            <a:pPr marL="574675" marR="0" lvl="1" indent="-460375" algn="l" rtl="0">
              <a:lnSpc>
                <a:spcPct val="100000"/>
              </a:lnSpc>
              <a:spcBef>
                <a:spcPts val="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If assertion checking is disabled, the code runs as fast as it would if the check were not there.</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Assertion checks are disabled by default. Enable assertions with either of the following commands:</a:t>
            </a:r>
            <a:endParaRPr/>
          </a:p>
          <a:p>
            <a:pPr marL="7937" marR="0" lvl="0" indent="7937" algn="l" rtl="0">
              <a:lnSpc>
                <a:spcPct val="100000"/>
              </a:lnSpc>
              <a:spcBef>
                <a:spcPts val="440"/>
              </a:spcBef>
              <a:spcAft>
                <a:spcPts val="0"/>
              </a:spcAft>
              <a:buClr>
                <a:srgbClr val="000000"/>
              </a:buClr>
              <a:buSzPts val="2200"/>
              <a:buFont typeface="Arial"/>
              <a:buNone/>
            </a:pPr>
            <a:r>
              <a:rPr lang="en-US" sz="2200" b="0" i="0" u="none">
                <a:solidFill>
                  <a:schemeClr val="dk1"/>
                </a:solidFill>
                <a:latin typeface="Arial"/>
                <a:ea typeface="Arial"/>
                <a:cs typeface="Arial"/>
                <a:sym typeface="Arial"/>
              </a:rPr>
              <a:t>		  </a:t>
            </a:r>
            <a:r>
              <a:rPr lang="en-US" sz="2200" b="0" i="0" u="none">
                <a:solidFill>
                  <a:schemeClr val="dk1"/>
                </a:solidFill>
                <a:latin typeface="Courier New"/>
                <a:ea typeface="Courier New"/>
                <a:cs typeface="Courier New"/>
                <a:sym typeface="Courier New"/>
              </a:rPr>
              <a:t>java -enableassertions MyProgram</a:t>
            </a:r>
            <a:endParaRPr/>
          </a:p>
          <a:p>
            <a:pPr marL="7937" marR="0" lvl="0" indent="7937" algn="l" rtl="0">
              <a:lnSpc>
                <a:spcPct val="100000"/>
              </a:lnSpc>
              <a:spcBef>
                <a:spcPts val="440"/>
              </a:spcBef>
              <a:spcAft>
                <a:spcPts val="0"/>
              </a:spcAft>
              <a:buClr>
                <a:srgbClr val="000000"/>
              </a:buClr>
              <a:buSzPts val="2200"/>
              <a:buFont typeface="Arial"/>
              <a:buNone/>
            </a:pPr>
            <a:r>
              <a:rPr lang="en-US" sz="2200" b="0" i="0" u="none">
                <a:solidFill>
                  <a:schemeClr val="dk1"/>
                </a:solidFill>
                <a:latin typeface="Arial"/>
                <a:ea typeface="Arial"/>
                <a:cs typeface="Arial"/>
                <a:sym typeface="Arial"/>
              </a:rPr>
              <a:t>		</a:t>
            </a:r>
            <a:endParaRPr/>
          </a:p>
          <a:p>
            <a:pPr marL="7937" marR="0" lvl="0" indent="7937" algn="l" rtl="0">
              <a:lnSpc>
                <a:spcPct val="100000"/>
              </a:lnSpc>
              <a:spcBef>
                <a:spcPts val="440"/>
              </a:spcBef>
              <a:spcAft>
                <a:spcPts val="0"/>
              </a:spcAft>
              <a:buClr>
                <a:srgbClr val="000000"/>
              </a:buClr>
              <a:buSzPts val="2200"/>
              <a:buFont typeface="Arial"/>
              <a:buNone/>
            </a:pPr>
            <a:r>
              <a:rPr lang="en-US" sz="2200" b="0" i="0" u="none">
                <a:solidFill>
                  <a:schemeClr val="dk1"/>
                </a:solidFill>
                <a:latin typeface="Arial"/>
                <a:ea typeface="Arial"/>
                <a:cs typeface="Arial"/>
                <a:sym typeface="Arial"/>
              </a:rPr>
              <a:t>		  </a:t>
            </a:r>
            <a:r>
              <a:rPr lang="en-US" sz="2200" b="0" i="0" u="none">
                <a:solidFill>
                  <a:schemeClr val="dk1"/>
                </a:solidFill>
                <a:latin typeface="Courier New"/>
                <a:ea typeface="Courier New"/>
                <a:cs typeface="Courier New"/>
                <a:sym typeface="Courier New"/>
              </a:rPr>
              <a:t>java -ea MyProgram</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Assertion checking can be controlled on class, package, and package hierarchy basis. See: </a:t>
            </a:r>
            <a:br>
              <a:rPr lang="en-US" sz="2200" b="0" i="0" u="none" strike="noStrike" cap="none">
                <a:solidFill>
                  <a:schemeClr val="dk1"/>
                </a:solidFill>
                <a:latin typeface="Arial"/>
                <a:ea typeface="Arial"/>
                <a:cs typeface="Arial"/>
                <a:sym typeface="Arial"/>
              </a:rPr>
            </a:br>
            <a:r>
              <a:rPr lang="en-US" sz="2200" b="0" i="0" u="none" strike="noStrike" cap="none">
                <a:solidFill>
                  <a:schemeClr val="dk1"/>
                </a:solidFill>
                <a:latin typeface="Arial"/>
                <a:ea typeface="Arial"/>
                <a:cs typeface="Arial"/>
                <a:sym typeface="Arial"/>
              </a:rPr>
              <a:t>http://download.oracle.com/javase/7/docs/technotes/guides/language/assert.html</a:t>
            </a:r>
            <a:endParaRPr/>
          </a:p>
        </p:txBody>
      </p:sp>
      <p:sp>
        <p:nvSpPr>
          <p:cNvPr id="2879" name="Google Shape;2879;p304"/>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308</a:t>
            </a:fld>
            <a:endParaRPr/>
          </a:p>
        </p:txBody>
      </p:sp>
    </p:spTree>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Shape 2884"/>
        <p:cNvGrpSpPr/>
        <p:nvPr/>
      </p:nvGrpSpPr>
      <p:grpSpPr>
        <a:xfrm>
          <a:off x="0" y="0"/>
          <a:ext cx="0" cy="0"/>
          <a:chOff x="0" y="0"/>
          <a:chExt cx="0" cy="0"/>
        </a:xfrm>
      </p:grpSpPr>
      <p:pic>
        <p:nvPicPr>
          <p:cNvPr id="2885" name="Google Shape;2885;p305" descr="Duke-Summary.gif"/>
          <p:cNvPicPr preferRelativeResize="0"/>
          <p:nvPr/>
        </p:nvPicPr>
        <p:blipFill rotWithShape="1">
          <a:blip r:embed="rId3">
            <a:alphaModFix/>
          </a:blip>
          <a:srcRect/>
          <a:stretch/>
        </p:blipFill>
        <p:spPr>
          <a:xfrm>
            <a:off x="6459537" y="4756150"/>
            <a:ext cx="2074862" cy="1492250"/>
          </a:xfrm>
          <a:prstGeom prst="rect">
            <a:avLst/>
          </a:prstGeom>
          <a:noFill/>
          <a:ln>
            <a:noFill/>
          </a:ln>
        </p:spPr>
      </p:pic>
      <p:sp>
        <p:nvSpPr>
          <p:cNvPr id="2886" name="Google Shape;2886;p305"/>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Summary</a:t>
            </a:r>
            <a:endParaRPr/>
          </a:p>
        </p:txBody>
      </p:sp>
      <p:sp>
        <p:nvSpPr>
          <p:cNvPr id="2887" name="Google Shape;2887;p305"/>
          <p:cNvSpPr txBox="1">
            <a:spLocks noGrp="1"/>
          </p:cNvSpPr>
          <p:nvPr>
            <p:ph type="body" idx="1"/>
          </p:nvPr>
        </p:nvSpPr>
        <p:spPr>
          <a:xfrm>
            <a:off x="609600" y="1447800"/>
            <a:ext cx="7918500" cy="32082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200"/>
              <a:buFont typeface="Arial"/>
              <a:buNone/>
            </a:pPr>
            <a:r>
              <a:rPr lang="en-US" sz="2200" b="0" i="0" u="none">
                <a:solidFill>
                  <a:schemeClr val="dk1"/>
                </a:solidFill>
                <a:latin typeface="Arial"/>
                <a:ea typeface="Arial"/>
                <a:cs typeface="Arial"/>
                <a:sym typeface="Arial"/>
              </a:rPr>
              <a:t>In this lesson, you should have learned how to:</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Define the purpose of Java exceptions</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Use the </a:t>
            </a:r>
            <a:r>
              <a:rPr lang="en-US" sz="2200" b="0" i="0" u="none" strike="noStrike" cap="none">
                <a:solidFill>
                  <a:schemeClr val="dk1"/>
                </a:solidFill>
                <a:latin typeface="Courier New"/>
                <a:ea typeface="Courier New"/>
                <a:cs typeface="Courier New"/>
                <a:sym typeface="Courier New"/>
              </a:rPr>
              <a:t>try</a:t>
            </a:r>
            <a:r>
              <a:rPr lang="en-US" sz="2200" b="0" i="0" u="none" strike="noStrike" cap="none">
                <a:solidFill>
                  <a:schemeClr val="dk1"/>
                </a:solidFill>
                <a:latin typeface="Arial"/>
                <a:ea typeface="Arial"/>
                <a:cs typeface="Arial"/>
                <a:sym typeface="Arial"/>
              </a:rPr>
              <a:t> and </a:t>
            </a:r>
            <a:r>
              <a:rPr lang="en-US" sz="2200" b="0" i="0" u="none" strike="noStrike" cap="none">
                <a:solidFill>
                  <a:schemeClr val="dk1"/>
                </a:solidFill>
                <a:latin typeface="Courier New"/>
                <a:ea typeface="Courier New"/>
                <a:cs typeface="Courier New"/>
                <a:sym typeface="Courier New"/>
              </a:rPr>
              <a:t>throw</a:t>
            </a:r>
            <a:r>
              <a:rPr lang="en-US" sz="2200" b="0" i="0" u="none" strike="noStrike" cap="none">
                <a:solidFill>
                  <a:schemeClr val="dk1"/>
                </a:solidFill>
                <a:latin typeface="Arial"/>
                <a:ea typeface="Arial"/>
                <a:cs typeface="Arial"/>
                <a:sym typeface="Arial"/>
              </a:rPr>
              <a:t> statements </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Use the </a:t>
            </a:r>
            <a:r>
              <a:rPr lang="en-US" sz="2200" b="0" i="0" u="none" strike="noStrike" cap="none">
                <a:solidFill>
                  <a:schemeClr val="dk1"/>
                </a:solidFill>
                <a:latin typeface="Courier New"/>
                <a:ea typeface="Courier New"/>
                <a:cs typeface="Courier New"/>
                <a:sym typeface="Courier New"/>
              </a:rPr>
              <a:t>catch</a:t>
            </a:r>
            <a:r>
              <a:rPr lang="en-US" sz="2200" b="0" i="0" u="none" strike="noStrike" cap="none">
                <a:solidFill>
                  <a:schemeClr val="dk1"/>
                </a:solidFill>
                <a:latin typeface="Arial"/>
                <a:ea typeface="Arial"/>
                <a:cs typeface="Arial"/>
                <a:sym typeface="Arial"/>
              </a:rPr>
              <a:t>, multi-</a:t>
            </a:r>
            <a:r>
              <a:rPr lang="en-US" sz="2200" b="0" i="0" u="none" strike="noStrike" cap="none">
                <a:solidFill>
                  <a:schemeClr val="dk1"/>
                </a:solidFill>
                <a:latin typeface="Courier New"/>
                <a:ea typeface="Courier New"/>
                <a:cs typeface="Courier New"/>
                <a:sym typeface="Courier New"/>
              </a:rPr>
              <a:t>catch</a:t>
            </a:r>
            <a:r>
              <a:rPr lang="en-US" sz="2200" b="0" i="0" u="none" strike="noStrike" cap="none">
                <a:solidFill>
                  <a:schemeClr val="dk1"/>
                </a:solidFill>
                <a:latin typeface="Arial"/>
                <a:ea typeface="Arial"/>
                <a:cs typeface="Arial"/>
                <a:sym typeface="Arial"/>
              </a:rPr>
              <a:t>, and </a:t>
            </a:r>
            <a:r>
              <a:rPr lang="en-US" sz="2200" b="0" i="0" u="none" strike="noStrike" cap="none">
                <a:solidFill>
                  <a:schemeClr val="dk1"/>
                </a:solidFill>
                <a:latin typeface="Courier New"/>
                <a:ea typeface="Courier New"/>
                <a:cs typeface="Courier New"/>
                <a:sym typeface="Courier New"/>
              </a:rPr>
              <a:t>finally</a:t>
            </a:r>
            <a:r>
              <a:rPr lang="en-US" sz="2200" b="0" i="0" u="none" strike="noStrike" cap="none">
                <a:solidFill>
                  <a:schemeClr val="dk1"/>
                </a:solidFill>
                <a:latin typeface="Arial"/>
                <a:ea typeface="Arial"/>
                <a:cs typeface="Arial"/>
                <a:sym typeface="Arial"/>
              </a:rPr>
              <a:t> clauses</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Autoclose resources with a </a:t>
            </a:r>
            <a:r>
              <a:rPr lang="en-US" sz="2200" b="0" i="0" u="none" strike="noStrike" cap="none">
                <a:solidFill>
                  <a:schemeClr val="dk1"/>
                </a:solidFill>
                <a:latin typeface="Courier New"/>
                <a:ea typeface="Courier New"/>
                <a:cs typeface="Courier New"/>
                <a:sym typeface="Courier New"/>
              </a:rPr>
              <a:t>try</a:t>
            </a:r>
            <a:r>
              <a:rPr lang="en-US" sz="2200" b="0" i="0" u="none" strike="noStrike" cap="none">
                <a:solidFill>
                  <a:schemeClr val="dk1"/>
                </a:solidFill>
                <a:latin typeface="Arial"/>
                <a:ea typeface="Arial"/>
                <a:cs typeface="Arial"/>
                <a:sym typeface="Arial"/>
              </a:rPr>
              <a:t>-with-resources statement</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Recognize common exception classes and categories</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Create custom exceptions and auto-closeable resources</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Test invariants by using assertions</a:t>
            </a:r>
            <a:endParaRPr/>
          </a:p>
        </p:txBody>
      </p:sp>
      <p:sp>
        <p:nvSpPr>
          <p:cNvPr id="2888" name="Google Shape;2888;p305"/>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309</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27"/>
          <p:cNvSpPr txBox="1">
            <a:spLocks noGrp="1"/>
          </p:cNvSpPr>
          <p:nvPr>
            <p:ph type="title"/>
          </p:nvPr>
        </p:nvSpPr>
        <p:spPr>
          <a:xfrm>
            <a:off x="609600" y="439737"/>
            <a:ext cx="791845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Operators</a:t>
            </a:r>
            <a:endParaRPr/>
          </a:p>
        </p:txBody>
      </p:sp>
      <p:sp>
        <p:nvSpPr>
          <p:cNvPr id="176" name="Google Shape;176;p27"/>
          <p:cNvSpPr txBox="1">
            <a:spLocks noGrp="1"/>
          </p:cNvSpPr>
          <p:nvPr>
            <p:ph type="body" idx="1"/>
          </p:nvPr>
        </p:nvSpPr>
        <p:spPr>
          <a:xfrm>
            <a:off x="609600" y="1447800"/>
            <a:ext cx="7918450" cy="1751012"/>
          </a:xfrm>
          <a:prstGeom prst="rect">
            <a:avLst/>
          </a:prstGeom>
          <a:noFill/>
          <a:ln>
            <a:noFill/>
          </a:ln>
        </p:spPr>
        <p:txBody>
          <a:bodyPr spcFirstLastPara="1" wrap="square" lIns="12700" tIns="12700" rIns="12700" bIns="12700" anchor="t" anchorCtr="0">
            <a:noAutofit/>
          </a:bodyPr>
          <a:lstStyle/>
          <a:p>
            <a:pPr marL="574675" marR="0" lvl="1" indent="-460375" algn="l" rtl="0">
              <a:lnSpc>
                <a:spcPct val="100000"/>
              </a:lnSpc>
              <a:spcBef>
                <a:spcPts val="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Simple assignment operator</a:t>
            </a:r>
            <a:endParaRPr/>
          </a:p>
          <a:p>
            <a:pPr marL="1020762" marR="0" lvl="2" indent="-331787" algn="l" rtl="0">
              <a:lnSpc>
                <a:spcPct val="100000"/>
              </a:lnSpc>
              <a:spcBef>
                <a:spcPts val="360"/>
              </a:spcBef>
              <a:spcAft>
                <a:spcPts val="0"/>
              </a:spcAft>
              <a:buClr>
                <a:srgbClr val="FF0000"/>
              </a:buClr>
              <a:buSzPts val="1800"/>
              <a:buFont typeface="Arial"/>
              <a:buNone/>
            </a:pPr>
            <a:r>
              <a:rPr lang="en-US" sz="1800" b="0" i="0" u="none" strike="noStrike" cap="none">
                <a:solidFill>
                  <a:schemeClr val="dk1"/>
                </a:solidFill>
                <a:latin typeface="Arial"/>
                <a:ea typeface="Arial"/>
                <a:cs typeface="Arial"/>
                <a:sym typeface="Arial"/>
              </a:rPr>
              <a:t>= 	Simple assignment operator</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Arithmetic operators</a:t>
            </a:r>
            <a:endParaRPr/>
          </a:p>
          <a:p>
            <a:pPr marL="1020762" marR="0" lvl="2" indent="-331787" algn="l" rtl="0">
              <a:lnSpc>
                <a:spcPct val="100000"/>
              </a:lnSpc>
              <a:spcBef>
                <a:spcPts val="360"/>
              </a:spcBef>
              <a:spcAft>
                <a:spcPts val="0"/>
              </a:spcAft>
              <a:buClr>
                <a:srgbClr val="FF0000"/>
              </a:buClr>
              <a:buSzPts val="1800"/>
              <a:buFont typeface="Arial"/>
              <a:buNone/>
            </a:pPr>
            <a:r>
              <a:rPr lang="en-US" sz="1800" b="0" i="0" u="none" strike="noStrike" cap="none">
                <a:solidFill>
                  <a:schemeClr val="dk1"/>
                </a:solidFill>
                <a:latin typeface="Arial"/>
                <a:ea typeface="Arial"/>
                <a:cs typeface="Arial"/>
                <a:sym typeface="Arial"/>
              </a:rPr>
              <a:t>+ 	Additive operator (also used for String concatenation) </a:t>
            </a:r>
            <a:endParaRPr/>
          </a:p>
          <a:p>
            <a:pPr marL="1020762" marR="0" lvl="2" indent="-331787" algn="l" rtl="0">
              <a:lnSpc>
                <a:spcPct val="100000"/>
              </a:lnSpc>
              <a:spcBef>
                <a:spcPts val="360"/>
              </a:spcBef>
              <a:spcAft>
                <a:spcPts val="0"/>
              </a:spcAft>
              <a:buClr>
                <a:srgbClr val="FF0000"/>
              </a:buClr>
              <a:buSzPts val="1800"/>
              <a:buFont typeface="Arial"/>
              <a:buNone/>
            </a:pPr>
            <a:r>
              <a:rPr lang="en-US" sz="1800" b="0" i="0" u="none" strike="noStrike" cap="none">
                <a:solidFill>
                  <a:schemeClr val="dk1"/>
                </a:solidFill>
                <a:latin typeface="Arial"/>
                <a:ea typeface="Arial"/>
                <a:cs typeface="Arial"/>
                <a:sym typeface="Arial"/>
              </a:rPr>
              <a:t>– 	Subtraction operator </a:t>
            </a:r>
            <a:endParaRPr/>
          </a:p>
          <a:p>
            <a:pPr marL="1020762" marR="0" lvl="2" indent="-331787" algn="l" rtl="0">
              <a:lnSpc>
                <a:spcPct val="100000"/>
              </a:lnSpc>
              <a:spcBef>
                <a:spcPts val="360"/>
              </a:spcBef>
              <a:spcAft>
                <a:spcPts val="0"/>
              </a:spcAft>
              <a:buClr>
                <a:srgbClr val="FF0000"/>
              </a:buClr>
              <a:buSzPts val="1800"/>
              <a:buFont typeface="Arial"/>
              <a:buNone/>
            </a:pPr>
            <a:r>
              <a:rPr lang="en-US" sz="1800" b="0" i="0" u="none" strike="noStrike" cap="none">
                <a:solidFill>
                  <a:schemeClr val="dk1"/>
                </a:solidFill>
                <a:latin typeface="Arial"/>
                <a:ea typeface="Arial"/>
                <a:cs typeface="Arial"/>
                <a:sym typeface="Arial"/>
              </a:rPr>
              <a:t>* 	Multiplication operator</a:t>
            </a:r>
            <a:endParaRPr/>
          </a:p>
          <a:p>
            <a:pPr marL="1020762" marR="0" lvl="2" indent="-331787" algn="l" rtl="0">
              <a:lnSpc>
                <a:spcPct val="100000"/>
              </a:lnSpc>
              <a:spcBef>
                <a:spcPts val="360"/>
              </a:spcBef>
              <a:spcAft>
                <a:spcPts val="0"/>
              </a:spcAft>
              <a:buClr>
                <a:srgbClr val="FF0000"/>
              </a:buClr>
              <a:buSzPts val="1800"/>
              <a:buFont typeface="Arial"/>
              <a:buNone/>
            </a:pPr>
            <a:r>
              <a:rPr lang="en-US" sz="1800" b="0" i="0" u="none" strike="noStrike" cap="none">
                <a:solidFill>
                  <a:schemeClr val="dk1"/>
                </a:solidFill>
                <a:latin typeface="Arial"/>
                <a:ea typeface="Arial"/>
                <a:cs typeface="Arial"/>
                <a:sym typeface="Arial"/>
              </a:rPr>
              <a:t> / 	Division operator </a:t>
            </a:r>
            <a:endParaRPr/>
          </a:p>
          <a:p>
            <a:pPr marL="1020762" marR="0" lvl="2" indent="-331787" algn="l" rtl="0">
              <a:lnSpc>
                <a:spcPct val="100000"/>
              </a:lnSpc>
              <a:spcBef>
                <a:spcPts val="360"/>
              </a:spcBef>
              <a:spcAft>
                <a:spcPts val="0"/>
              </a:spcAft>
              <a:buClr>
                <a:srgbClr val="FF0000"/>
              </a:buClr>
              <a:buSzPts val="1800"/>
              <a:buFont typeface="Arial"/>
              <a:buNone/>
            </a:pPr>
            <a:r>
              <a:rPr lang="en-US" sz="1800" b="0" i="0" u="none" strike="noStrike" cap="none">
                <a:solidFill>
                  <a:schemeClr val="dk1"/>
                </a:solidFill>
                <a:latin typeface="Arial"/>
                <a:ea typeface="Arial"/>
                <a:cs typeface="Arial"/>
                <a:sym typeface="Arial"/>
              </a:rPr>
              <a:t>% 	Remainder operator </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Unary operators</a:t>
            </a:r>
            <a:endParaRPr/>
          </a:p>
          <a:p>
            <a:pPr marL="1020762" marR="0" lvl="2" indent="-331787" algn="l" rtl="0">
              <a:lnSpc>
                <a:spcPct val="100000"/>
              </a:lnSpc>
              <a:spcBef>
                <a:spcPts val="360"/>
              </a:spcBef>
              <a:spcAft>
                <a:spcPts val="0"/>
              </a:spcAft>
              <a:buClr>
                <a:srgbClr val="FF0000"/>
              </a:buClr>
              <a:buSzPts val="1800"/>
              <a:buFont typeface="Arial"/>
              <a:buNone/>
            </a:pPr>
            <a:r>
              <a:rPr lang="en-US" sz="1800" b="0" i="0" u="none" strike="noStrike" cap="none">
                <a:solidFill>
                  <a:schemeClr val="dk1"/>
                </a:solidFill>
                <a:latin typeface="Arial"/>
                <a:ea typeface="Arial"/>
                <a:cs typeface="Arial"/>
                <a:sym typeface="Arial"/>
              </a:rPr>
              <a:t>+ 	Unary plus operator; indicates positive</a:t>
            </a:r>
            <a:endParaRPr/>
          </a:p>
          <a:p>
            <a:pPr marL="1020762" marR="0" lvl="2" indent="-331787" algn="l" rtl="0">
              <a:lnSpc>
                <a:spcPct val="100000"/>
              </a:lnSpc>
              <a:spcBef>
                <a:spcPts val="360"/>
              </a:spcBef>
              <a:spcAft>
                <a:spcPts val="0"/>
              </a:spcAft>
              <a:buClr>
                <a:srgbClr val="FF0000"/>
              </a:buClr>
              <a:buSzPts val="1800"/>
              <a:buFont typeface="Arial"/>
              <a:buNone/>
            </a:pPr>
            <a:r>
              <a:rPr lang="en-US" sz="1800" b="0" i="0" u="none" strike="noStrike" cap="none">
                <a:solidFill>
                  <a:schemeClr val="dk1"/>
                </a:solidFill>
                <a:latin typeface="Arial"/>
                <a:ea typeface="Arial"/>
                <a:cs typeface="Arial"/>
                <a:sym typeface="Arial"/>
              </a:rPr>
              <a:t>– 	Unary minus operator; negates an expression </a:t>
            </a:r>
            <a:endParaRPr/>
          </a:p>
          <a:p>
            <a:pPr marL="1020762" marR="0" lvl="2" indent="-331787" algn="l" rtl="0">
              <a:lnSpc>
                <a:spcPct val="100000"/>
              </a:lnSpc>
              <a:spcBef>
                <a:spcPts val="360"/>
              </a:spcBef>
              <a:spcAft>
                <a:spcPts val="0"/>
              </a:spcAft>
              <a:buClr>
                <a:srgbClr val="FF0000"/>
              </a:buClr>
              <a:buSzPts val="1800"/>
              <a:buFont typeface="Arial"/>
              <a:buNone/>
            </a:pPr>
            <a:r>
              <a:rPr lang="en-US" sz="1800" b="0" i="0" u="none" strike="noStrike" cap="none">
                <a:solidFill>
                  <a:schemeClr val="dk1"/>
                </a:solidFill>
                <a:latin typeface="Arial"/>
                <a:ea typeface="Arial"/>
                <a:cs typeface="Arial"/>
                <a:sym typeface="Arial"/>
              </a:rPr>
              <a:t>++ 	Increment operator; increments a value by 1 </a:t>
            </a:r>
            <a:endParaRPr/>
          </a:p>
          <a:p>
            <a:pPr marL="1020762" marR="0" lvl="2" indent="-331787" algn="l" rtl="0">
              <a:lnSpc>
                <a:spcPct val="100000"/>
              </a:lnSpc>
              <a:spcBef>
                <a:spcPts val="360"/>
              </a:spcBef>
              <a:spcAft>
                <a:spcPts val="0"/>
              </a:spcAft>
              <a:buClr>
                <a:srgbClr val="FF0000"/>
              </a:buClr>
              <a:buSzPts val="1800"/>
              <a:buFont typeface="Arial"/>
              <a:buNone/>
            </a:pPr>
            <a:r>
              <a:rPr lang="en-US" sz="1800" b="0" i="0" u="none" strike="noStrike" cap="none">
                <a:solidFill>
                  <a:schemeClr val="dk1"/>
                </a:solidFill>
                <a:latin typeface="Arial"/>
                <a:ea typeface="Arial"/>
                <a:cs typeface="Arial"/>
                <a:sym typeface="Arial"/>
              </a:rPr>
              <a:t>-- 	Decrement operator; decrements a value by 1 </a:t>
            </a:r>
            <a:endParaRPr/>
          </a:p>
          <a:p>
            <a:pPr marL="1020762" marR="0" lvl="2" indent="-331787" algn="l" rtl="0">
              <a:lnSpc>
                <a:spcPct val="100000"/>
              </a:lnSpc>
              <a:spcBef>
                <a:spcPts val="360"/>
              </a:spcBef>
              <a:spcAft>
                <a:spcPts val="0"/>
              </a:spcAft>
              <a:buClr>
                <a:srgbClr val="FF0000"/>
              </a:buClr>
              <a:buSzPts val="1800"/>
              <a:buFont typeface="Arial"/>
              <a:buNone/>
            </a:pPr>
            <a:r>
              <a:rPr lang="en-US" sz="1800" b="0" i="0" u="none" strike="noStrike" cap="none">
                <a:solidFill>
                  <a:schemeClr val="dk1"/>
                </a:solidFill>
                <a:latin typeface="Arial"/>
                <a:ea typeface="Arial"/>
                <a:cs typeface="Arial"/>
                <a:sym typeface="Arial"/>
              </a:rPr>
              <a:t>! 	Logical complement operator; inverts the value of a boolean</a:t>
            </a:r>
            <a:endParaRPr/>
          </a:p>
        </p:txBody>
      </p:sp>
      <p:sp>
        <p:nvSpPr>
          <p:cNvPr id="177" name="Google Shape;177;p27"/>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31</a:t>
            </a:fld>
            <a:endParaRPr/>
          </a:p>
        </p:txBody>
      </p:sp>
    </p:spTree>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Shape 2893"/>
        <p:cNvGrpSpPr/>
        <p:nvPr/>
      </p:nvGrpSpPr>
      <p:grpSpPr>
        <a:xfrm>
          <a:off x="0" y="0"/>
          <a:ext cx="0" cy="0"/>
          <a:chOff x="0" y="0"/>
          <a:chExt cx="0" cy="0"/>
        </a:xfrm>
      </p:grpSpPr>
      <p:sp>
        <p:nvSpPr>
          <p:cNvPr id="2894" name="Google Shape;2894;p306"/>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a:t>Lab </a:t>
            </a:r>
            <a:r>
              <a:rPr lang="en-US" sz="2600" b="1" i="0" u="none" strike="noStrike" cap="none">
                <a:solidFill>
                  <a:schemeClr val="dk1"/>
                </a:solidFill>
                <a:latin typeface="Arial"/>
                <a:ea typeface="Arial"/>
                <a:cs typeface="Arial"/>
                <a:sym typeface="Arial"/>
              </a:rPr>
              <a:t>11-1 Overview: Catching Exceptions</a:t>
            </a:r>
            <a:endParaRPr/>
          </a:p>
        </p:txBody>
      </p:sp>
      <p:sp>
        <p:nvSpPr>
          <p:cNvPr id="2895" name="Google Shape;2895;p306"/>
          <p:cNvSpPr txBox="1">
            <a:spLocks noGrp="1"/>
          </p:cNvSpPr>
          <p:nvPr>
            <p:ph type="body" idx="1"/>
          </p:nvPr>
        </p:nvSpPr>
        <p:spPr>
          <a:xfrm>
            <a:off x="609600" y="1447800"/>
            <a:ext cx="7918500" cy="11763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200"/>
              <a:buFont typeface="Arial"/>
              <a:buNone/>
            </a:pPr>
            <a:r>
              <a:rPr lang="en-US" sz="2200" b="0" i="0" u="none">
                <a:solidFill>
                  <a:schemeClr val="dk1"/>
                </a:solidFill>
                <a:latin typeface="Arial"/>
                <a:ea typeface="Arial"/>
                <a:cs typeface="Arial"/>
                <a:sym typeface="Arial"/>
              </a:rPr>
              <a:t>This </a:t>
            </a:r>
            <a:r>
              <a:rPr lang="en-US"/>
              <a:t>Lab </a:t>
            </a:r>
            <a:r>
              <a:rPr lang="en-US" sz="2200" b="0" i="0" u="none">
                <a:solidFill>
                  <a:schemeClr val="dk1"/>
                </a:solidFill>
                <a:latin typeface="Arial"/>
                <a:ea typeface="Arial"/>
                <a:cs typeface="Arial"/>
                <a:sym typeface="Arial"/>
              </a:rPr>
              <a:t>covers the following topics:</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Adding </a:t>
            </a:r>
            <a:r>
              <a:rPr lang="en-US" sz="2200" b="0" i="0" u="none" strike="noStrike" cap="none">
                <a:solidFill>
                  <a:schemeClr val="dk1"/>
                </a:solidFill>
                <a:latin typeface="Courier New"/>
                <a:ea typeface="Courier New"/>
                <a:cs typeface="Courier New"/>
                <a:sym typeface="Courier New"/>
              </a:rPr>
              <a:t>try-catch</a:t>
            </a:r>
            <a:r>
              <a:rPr lang="en-US" sz="2200" b="0" i="0" u="none" strike="noStrike" cap="none">
                <a:solidFill>
                  <a:schemeClr val="dk1"/>
                </a:solidFill>
                <a:latin typeface="Arial"/>
                <a:ea typeface="Arial"/>
                <a:cs typeface="Arial"/>
                <a:sym typeface="Arial"/>
              </a:rPr>
              <a:t> statements to a class</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Handling exceptions</a:t>
            </a:r>
            <a:endParaRPr/>
          </a:p>
        </p:txBody>
      </p:sp>
      <p:pic>
        <p:nvPicPr>
          <p:cNvPr id="2896" name="Google Shape;2896;p306" descr="Duke-Practise-Overview.gif"/>
          <p:cNvPicPr preferRelativeResize="0"/>
          <p:nvPr/>
        </p:nvPicPr>
        <p:blipFill rotWithShape="1">
          <a:blip r:embed="rId3">
            <a:alphaModFix/>
          </a:blip>
          <a:srcRect/>
          <a:stretch/>
        </p:blipFill>
        <p:spPr>
          <a:xfrm>
            <a:off x="6705600" y="4343400"/>
            <a:ext cx="1828800" cy="1873250"/>
          </a:xfrm>
          <a:prstGeom prst="rect">
            <a:avLst/>
          </a:prstGeom>
          <a:noFill/>
          <a:ln>
            <a:noFill/>
          </a:ln>
        </p:spPr>
      </p:pic>
      <p:sp>
        <p:nvSpPr>
          <p:cNvPr id="2897" name="Google Shape;2897;p306"/>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310</a:t>
            </a:fld>
            <a:endParaRPr/>
          </a:p>
        </p:txBody>
      </p:sp>
    </p:spTree>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Shape 2902"/>
        <p:cNvGrpSpPr/>
        <p:nvPr/>
      </p:nvGrpSpPr>
      <p:grpSpPr>
        <a:xfrm>
          <a:off x="0" y="0"/>
          <a:ext cx="0" cy="0"/>
          <a:chOff x="0" y="0"/>
          <a:chExt cx="0" cy="0"/>
        </a:xfrm>
      </p:grpSpPr>
      <p:sp>
        <p:nvSpPr>
          <p:cNvPr id="2903" name="Google Shape;2903;p307"/>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a:t>Lab </a:t>
            </a:r>
            <a:r>
              <a:rPr lang="en-US" sz="2600" b="1" i="0" u="none" strike="noStrike" cap="none">
                <a:solidFill>
                  <a:schemeClr val="dk1"/>
                </a:solidFill>
                <a:latin typeface="Arial"/>
                <a:ea typeface="Arial"/>
                <a:cs typeface="Arial"/>
                <a:sym typeface="Arial"/>
              </a:rPr>
              <a:t>11-2 Overview: Extending </a:t>
            </a:r>
            <a:r>
              <a:rPr lang="en-US" sz="2600" b="1" i="0" u="none" strike="noStrike" cap="none">
                <a:solidFill>
                  <a:schemeClr val="dk1"/>
                </a:solidFill>
                <a:latin typeface="Courier New"/>
                <a:ea typeface="Courier New"/>
                <a:cs typeface="Courier New"/>
                <a:sym typeface="Courier New"/>
              </a:rPr>
              <a:t>Exception</a:t>
            </a:r>
            <a:r>
              <a:rPr lang="en-US" sz="2600" b="1" i="0" u="none" strike="noStrike" cap="none">
                <a:solidFill>
                  <a:schemeClr val="dk1"/>
                </a:solidFill>
                <a:latin typeface="Arial"/>
                <a:ea typeface="Arial"/>
                <a:cs typeface="Arial"/>
                <a:sym typeface="Arial"/>
              </a:rPr>
              <a:t> and Using </a:t>
            </a:r>
            <a:r>
              <a:rPr lang="en-US" sz="2600" b="1" i="0" u="none" strike="noStrike" cap="none">
                <a:solidFill>
                  <a:schemeClr val="dk1"/>
                </a:solidFill>
                <a:latin typeface="Courier New"/>
                <a:ea typeface="Courier New"/>
                <a:cs typeface="Courier New"/>
                <a:sym typeface="Courier New"/>
              </a:rPr>
              <a:t>throw</a:t>
            </a:r>
            <a:r>
              <a:rPr lang="en-US" sz="2600" b="1" i="0" u="none" strike="noStrike" cap="none">
                <a:solidFill>
                  <a:schemeClr val="dk1"/>
                </a:solidFill>
                <a:latin typeface="Arial"/>
                <a:ea typeface="Arial"/>
                <a:cs typeface="Arial"/>
                <a:sym typeface="Arial"/>
              </a:rPr>
              <a:t> and </a:t>
            </a:r>
            <a:r>
              <a:rPr lang="en-US" sz="2600" b="1" i="0" u="none" strike="noStrike" cap="none">
                <a:solidFill>
                  <a:schemeClr val="dk1"/>
                </a:solidFill>
                <a:latin typeface="Courier New"/>
                <a:ea typeface="Courier New"/>
                <a:cs typeface="Courier New"/>
                <a:sym typeface="Courier New"/>
              </a:rPr>
              <a:t>throws</a:t>
            </a:r>
            <a:r>
              <a:rPr lang="en-US" sz="2800" b="1" i="0" u="none" strike="noStrike" cap="none">
                <a:solidFill>
                  <a:schemeClr val="dk1"/>
                </a:solidFill>
                <a:latin typeface="Arial"/>
                <a:ea typeface="Arial"/>
                <a:cs typeface="Arial"/>
                <a:sym typeface="Arial"/>
              </a:rPr>
              <a:t/>
            </a:r>
            <a:br>
              <a:rPr lang="en-US" sz="2800" b="1" i="0" u="none" strike="noStrike" cap="none">
                <a:solidFill>
                  <a:schemeClr val="dk1"/>
                </a:solidFill>
                <a:latin typeface="Arial"/>
                <a:ea typeface="Arial"/>
                <a:cs typeface="Arial"/>
                <a:sym typeface="Arial"/>
              </a:rPr>
            </a:br>
            <a:endParaRPr/>
          </a:p>
        </p:txBody>
      </p:sp>
      <p:sp>
        <p:nvSpPr>
          <p:cNvPr id="2904" name="Google Shape;2904;p307"/>
          <p:cNvSpPr txBox="1">
            <a:spLocks noGrp="1"/>
          </p:cNvSpPr>
          <p:nvPr>
            <p:ph type="body" idx="1"/>
          </p:nvPr>
        </p:nvSpPr>
        <p:spPr>
          <a:xfrm>
            <a:off x="609600" y="1447800"/>
            <a:ext cx="7918500" cy="11763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200"/>
              <a:buFont typeface="Arial"/>
              <a:buNone/>
            </a:pPr>
            <a:r>
              <a:rPr lang="en-US" sz="2200" b="0" i="0" u="none">
                <a:solidFill>
                  <a:schemeClr val="dk1"/>
                </a:solidFill>
                <a:latin typeface="Arial"/>
                <a:ea typeface="Arial"/>
                <a:cs typeface="Arial"/>
                <a:sym typeface="Arial"/>
              </a:rPr>
              <a:t>This </a:t>
            </a:r>
            <a:r>
              <a:rPr lang="en-US"/>
              <a:t>Lab </a:t>
            </a:r>
            <a:r>
              <a:rPr lang="en-US" sz="2200" b="0" i="0" u="none">
                <a:solidFill>
                  <a:schemeClr val="dk1"/>
                </a:solidFill>
                <a:latin typeface="Arial"/>
                <a:ea typeface="Arial"/>
                <a:cs typeface="Arial"/>
                <a:sym typeface="Arial"/>
              </a:rPr>
              <a:t>covers the following topics:</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Extending the </a:t>
            </a:r>
            <a:r>
              <a:rPr lang="en-US" sz="2200" b="0" i="0" u="none" strike="noStrike" cap="none">
                <a:solidFill>
                  <a:schemeClr val="dk1"/>
                </a:solidFill>
                <a:latin typeface="Courier New"/>
                <a:ea typeface="Courier New"/>
                <a:cs typeface="Courier New"/>
                <a:sym typeface="Courier New"/>
              </a:rPr>
              <a:t>Exception</a:t>
            </a:r>
            <a:r>
              <a:rPr lang="en-US" sz="2200" b="0" i="0" u="none" strike="noStrike" cap="none">
                <a:solidFill>
                  <a:schemeClr val="dk1"/>
                </a:solidFill>
                <a:latin typeface="Arial"/>
                <a:ea typeface="Arial"/>
                <a:cs typeface="Arial"/>
                <a:sym typeface="Arial"/>
              </a:rPr>
              <a:t> class</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Throwing exceptions using </a:t>
            </a:r>
            <a:r>
              <a:rPr lang="en-US" sz="2200" b="0" i="0" u="none" strike="noStrike" cap="none">
                <a:solidFill>
                  <a:schemeClr val="dk1"/>
                </a:solidFill>
                <a:latin typeface="Courier New"/>
                <a:ea typeface="Courier New"/>
                <a:cs typeface="Courier New"/>
                <a:sym typeface="Courier New"/>
              </a:rPr>
              <a:t>throw</a:t>
            </a:r>
            <a:r>
              <a:rPr lang="en-US" sz="2200" b="0" i="0" u="none" strike="noStrike" cap="none">
                <a:solidFill>
                  <a:schemeClr val="dk1"/>
                </a:solidFill>
                <a:latin typeface="Arial"/>
                <a:ea typeface="Arial"/>
                <a:cs typeface="Arial"/>
                <a:sym typeface="Arial"/>
              </a:rPr>
              <a:t> and </a:t>
            </a:r>
            <a:r>
              <a:rPr lang="en-US" sz="2200" b="0" i="0" u="none" strike="noStrike" cap="none">
                <a:solidFill>
                  <a:schemeClr val="dk1"/>
                </a:solidFill>
                <a:latin typeface="Courier New"/>
                <a:ea typeface="Courier New"/>
                <a:cs typeface="Courier New"/>
                <a:sym typeface="Courier New"/>
              </a:rPr>
              <a:t>throws</a:t>
            </a:r>
            <a:endParaRPr/>
          </a:p>
        </p:txBody>
      </p:sp>
      <p:sp>
        <p:nvSpPr>
          <p:cNvPr id="2905" name="Google Shape;2905;p307"/>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311</a:t>
            </a:fld>
            <a:endParaRPr/>
          </a:p>
        </p:txBody>
      </p:sp>
    </p:spTree>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Shape 2910"/>
        <p:cNvGrpSpPr/>
        <p:nvPr/>
      </p:nvGrpSpPr>
      <p:grpSpPr>
        <a:xfrm>
          <a:off x="0" y="0"/>
          <a:ext cx="0" cy="0"/>
          <a:chOff x="0" y="0"/>
          <a:chExt cx="0" cy="0"/>
        </a:xfrm>
      </p:grpSpPr>
      <p:sp>
        <p:nvSpPr>
          <p:cNvPr id="2911" name="Google Shape;2911;p308"/>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Quiz</a:t>
            </a:r>
            <a:endParaRPr/>
          </a:p>
        </p:txBody>
      </p:sp>
      <p:sp>
        <p:nvSpPr>
          <p:cNvPr id="2912" name="Google Shape;2912;p308"/>
          <p:cNvSpPr txBox="1">
            <a:spLocks noGrp="1"/>
          </p:cNvSpPr>
          <p:nvPr>
            <p:ph type="body" idx="1"/>
          </p:nvPr>
        </p:nvSpPr>
        <p:spPr>
          <a:xfrm>
            <a:off x="609600" y="1447800"/>
            <a:ext cx="7918500" cy="7698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200"/>
              <a:buFont typeface="Arial"/>
              <a:buNone/>
            </a:pPr>
            <a:r>
              <a:rPr lang="en-US" sz="2200" b="0" i="0" u="none">
                <a:solidFill>
                  <a:schemeClr val="dk1"/>
                </a:solidFill>
                <a:latin typeface="Arial"/>
                <a:ea typeface="Arial"/>
                <a:cs typeface="Arial"/>
                <a:sym typeface="Arial"/>
              </a:rPr>
              <a:t>A </a:t>
            </a:r>
            <a:r>
              <a:rPr lang="en-US" sz="2200" b="0" i="0" u="none">
                <a:solidFill>
                  <a:schemeClr val="dk1"/>
                </a:solidFill>
                <a:latin typeface="Courier New"/>
                <a:ea typeface="Courier New"/>
                <a:cs typeface="Courier New"/>
                <a:sym typeface="Courier New"/>
              </a:rPr>
              <a:t>NullPointerException</a:t>
            </a:r>
            <a:r>
              <a:rPr lang="en-US" sz="2200" b="0" i="0" u="none">
                <a:solidFill>
                  <a:schemeClr val="dk1"/>
                </a:solidFill>
                <a:latin typeface="Arial"/>
                <a:ea typeface="Arial"/>
                <a:cs typeface="Arial"/>
                <a:sym typeface="Arial"/>
              </a:rPr>
              <a:t> must be caught by using a </a:t>
            </a:r>
            <a:br>
              <a:rPr lang="en-US" sz="2200" b="0" i="0" u="none">
                <a:solidFill>
                  <a:schemeClr val="dk1"/>
                </a:solidFill>
                <a:latin typeface="Arial"/>
                <a:ea typeface="Arial"/>
                <a:cs typeface="Arial"/>
                <a:sym typeface="Arial"/>
              </a:rPr>
            </a:br>
            <a:r>
              <a:rPr lang="en-US" sz="2200" b="0" i="0" u="none">
                <a:solidFill>
                  <a:schemeClr val="dk1"/>
                </a:solidFill>
                <a:latin typeface="Courier New"/>
                <a:ea typeface="Courier New"/>
                <a:cs typeface="Courier New"/>
                <a:sym typeface="Courier New"/>
              </a:rPr>
              <a:t>try-catch</a:t>
            </a:r>
            <a:r>
              <a:rPr lang="en-US" sz="2200" b="0" i="0" u="none">
                <a:solidFill>
                  <a:schemeClr val="dk1"/>
                </a:solidFill>
                <a:latin typeface="Arial"/>
                <a:ea typeface="Arial"/>
                <a:cs typeface="Arial"/>
                <a:sym typeface="Arial"/>
              </a:rPr>
              <a:t> statement.</a:t>
            </a:r>
            <a:endParaRPr/>
          </a:p>
          <a:p>
            <a:pPr marL="566737" marR="0" lvl="1" indent="-449262" algn="l" rtl="0">
              <a:lnSpc>
                <a:spcPct val="100000"/>
              </a:lnSpc>
              <a:spcBef>
                <a:spcPts val="440"/>
              </a:spcBef>
              <a:spcAft>
                <a:spcPts val="0"/>
              </a:spcAft>
              <a:buClr>
                <a:srgbClr val="FF0000"/>
              </a:buClr>
              <a:buSzPts val="2200"/>
              <a:buFont typeface="Arial"/>
              <a:buAutoNum type="alphaLcPeriod"/>
            </a:pPr>
            <a:r>
              <a:rPr lang="en-US" sz="2200" b="0" i="0" u="none" strike="noStrike" cap="none">
                <a:solidFill>
                  <a:schemeClr val="dk1"/>
                </a:solidFill>
                <a:latin typeface="Arial"/>
                <a:ea typeface="Arial"/>
                <a:cs typeface="Arial"/>
                <a:sym typeface="Arial"/>
              </a:rPr>
              <a:t>True</a:t>
            </a:r>
            <a:endParaRPr/>
          </a:p>
          <a:p>
            <a:pPr marL="566737" marR="0" lvl="1" indent="-449262" algn="l" rtl="0">
              <a:lnSpc>
                <a:spcPct val="100000"/>
              </a:lnSpc>
              <a:spcBef>
                <a:spcPts val="440"/>
              </a:spcBef>
              <a:spcAft>
                <a:spcPts val="0"/>
              </a:spcAft>
              <a:buClr>
                <a:srgbClr val="FF0000"/>
              </a:buClr>
              <a:buSzPts val="2200"/>
              <a:buFont typeface="Arial"/>
              <a:buAutoNum type="alphaLcPeriod"/>
            </a:pPr>
            <a:r>
              <a:rPr lang="en-US" sz="2200" b="0" i="0" u="none" strike="noStrike" cap="none">
                <a:solidFill>
                  <a:schemeClr val="dk1"/>
                </a:solidFill>
                <a:latin typeface="Arial"/>
                <a:ea typeface="Arial"/>
                <a:cs typeface="Arial"/>
                <a:sym typeface="Arial"/>
              </a:rPr>
              <a:t>False</a:t>
            </a:r>
            <a:endParaRPr/>
          </a:p>
        </p:txBody>
      </p:sp>
      <p:sp>
        <p:nvSpPr>
          <p:cNvPr id="2913" name="Google Shape;2913;p308"/>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312</a:t>
            </a:fld>
            <a:endParaRPr/>
          </a:p>
        </p:txBody>
      </p:sp>
    </p:spTree>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Shape 2918"/>
        <p:cNvGrpSpPr/>
        <p:nvPr/>
      </p:nvGrpSpPr>
      <p:grpSpPr>
        <a:xfrm>
          <a:off x="0" y="0"/>
          <a:ext cx="0" cy="0"/>
          <a:chOff x="0" y="0"/>
          <a:chExt cx="0" cy="0"/>
        </a:xfrm>
      </p:grpSpPr>
      <p:sp>
        <p:nvSpPr>
          <p:cNvPr id="2919" name="Google Shape;2919;p309"/>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Quiz</a:t>
            </a:r>
            <a:endParaRPr/>
          </a:p>
        </p:txBody>
      </p:sp>
      <p:sp>
        <p:nvSpPr>
          <p:cNvPr id="2920" name="Google Shape;2920;p309"/>
          <p:cNvSpPr txBox="1">
            <a:spLocks noGrp="1"/>
          </p:cNvSpPr>
          <p:nvPr>
            <p:ph type="body" idx="1"/>
          </p:nvPr>
        </p:nvSpPr>
        <p:spPr>
          <a:xfrm>
            <a:off x="609600" y="1447800"/>
            <a:ext cx="7918500" cy="7698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200"/>
              <a:buFont typeface="Arial"/>
              <a:buNone/>
            </a:pPr>
            <a:r>
              <a:rPr lang="en-US" sz="2200" b="0" i="0" u="none">
                <a:solidFill>
                  <a:schemeClr val="dk1"/>
                </a:solidFill>
                <a:latin typeface="Arial"/>
                <a:ea typeface="Arial"/>
                <a:cs typeface="Arial"/>
                <a:sym typeface="Arial"/>
              </a:rPr>
              <a:t>Which of the following types are all checked exceptions (</a:t>
            </a:r>
            <a:r>
              <a:rPr lang="en-US" sz="2200" b="0" i="0" u="none">
                <a:solidFill>
                  <a:schemeClr val="dk1"/>
                </a:solidFill>
                <a:latin typeface="Courier New"/>
                <a:ea typeface="Courier New"/>
                <a:cs typeface="Courier New"/>
                <a:sym typeface="Courier New"/>
              </a:rPr>
              <a:t>instanceof)</a:t>
            </a:r>
            <a:r>
              <a:rPr lang="en-US" sz="2200" b="0" i="0" u="none">
                <a:solidFill>
                  <a:schemeClr val="dk1"/>
                </a:solidFill>
                <a:latin typeface="Arial"/>
                <a:ea typeface="Arial"/>
                <a:cs typeface="Arial"/>
                <a:sym typeface="Arial"/>
              </a:rPr>
              <a:t>?</a:t>
            </a:r>
            <a:endParaRPr/>
          </a:p>
          <a:p>
            <a:pPr marL="566737" marR="0" lvl="1" indent="-449262" algn="l" rtl="0">
              <a:lnSpc>
                <a:spcPct val="100000"/>
              </a:lnSpc>
              <a:spcBef>
                <a:spcPts val="440"/>
              </a:spcBef>
              <a:spcAft>
                <a:spcPts val="0"/>
              </a:spcAft>
              <a:buClr>
                <a:srgbClr val="FF0000"/>
              </a:buClr>
              <a:buSzPts val="2200"/>
              <a:buFont typeface="Arial"/>
              <a:buAutoNum type="alphaLcPeriod"/>
            </a:pPr>
            <a:r>
              <a:rPr lang="en-US" sz="2200" b="0" i="0" u="none" strike="noStrike" cap="none">
                <a:solidFill>
                  <a:schemeClr val="dk1"/>
                </a:solidFill>
                <a:latin typeface="Courier New"/>
                <a:ea typeface="Courier New"/>
                <a:cs typeface="Courier New"/>
                <a:sym typeface="Courier New"/>
              </a:rPr>
              <a:t>Error</a:t>
            </a:r>
            <a:endParaRPr/>
          </a:p>
          <a:p>
            <a:pPr marL="566737" marR="0" lvl="1" indent="-449262" algn="l" rtl="0">
              <a:lnSpc>
                <a:spcPct val="100000"/>
              </a:lnSpc>
              <a:spcBef>
                <a:spcPts val="440"/>
              </a:spcBef>
              <a:spcAft>
                <a:spcPts val="0"/>
              </a:spcAft>
              <a:buClr>
                <a:srgbClr val="FF0000"/>
              </a:buClr>
              <a:buSzPts val="2200"/>
              <a:buFont typeface="Arial"/>
              <a:buAutoNum type="alphaLcPeriod"/>
            </a:pPr>
            <a:r>
              <a:rPr lang="en-US" sz="2200" b="0" i="0" u="none" strike="noStrike" cap="none">
                <a:solidFill>
                  <a:schemeClr val="dk1"/>
                </a:solidFill>
                <a:latin typeface="Courier New"/>
                <a:ea typeface="Courier New"/>
                <a:cs typeface="Courier New"/>
                <a:sym typeface="Courier New"/>
              </a:rPr>
              <a:t>Throwable</a:t>
            </a:r>
            <a:endParaRPr/>
          </a:p>
          <a:p>
            <a:pPr marL="566737" marR="0" lvl="1" indent="-449262" algn="l" rtl="0">
              <a:lnSpc>
                <a:spcPct val="100000"/>
              </a:lnSpc>
              <a:spcBef>
                <a:spcPts val="440"/>
              </a:spcBef>
              <a:spcAft>
                <a:spcPts val="0"/>
              </a:spcAft>
              <a:buClr>
                <a:srgbClr val="FF0000"/>
              </a:buClr>
              <a:buSzPts val="2200"/>
              <a:buFont typeface="Arial"/>
              <a:buAutoNum type="alphaLcPeriod"/>
            </a:pPr>
            <a:r>
              <a:rPr lang="en-US" sz="2200" b="0" i="0" u="none" strike="noStrike" cap="none">
                <a:solidFill>
                  <a:schemeClr val="dk1"/>
                </a:solidFill>
                <a:latin typeface="Courier New"/>
                <a:ea typeface="Courier New"/>
                <a:cs typeface="Courier New"/>
                <a:sym typeface="Courier New"/>
              </a:rPr>
              <a:t>RuntimeException</a:t>
            </a:r>
            <a:endParaRPr/>
          </a:p>
          <a:p>
            <a:pPr marL="566737" marR="0" lvl="1" indent="-449262" algn="l" rtl="0">
              <a:lnSpc>
                <a:spcPct val="100000"/>
              </a:lnSpc>
              <a:spcBef>
                <a:spcPts val="440"/>
              </a:spcBef>
              <a:spcAft>
                <a:spcPts val="0"/>
              </a:spcAft>
              <a:buClr>
                <a:srgbClr val="FF0000"/>
              </a:buClr>
              <a:buSzPts val="2200"/>
              <a:buFont typeface="Arial"/>
              <a:buAutoNum type="alphaLcPeriod"/>
            </a:pPr>
            <a:r>
              <a:rPr lang="en-US" sz="2200" b="0" i="0" u="none" strike="noStrike" cap="none">
                <a:solidFill>
                  <a:schemeClr val="dk1"/>
                </a:solidFill>
                <a:latin typeface="Courier New"/>
                <a:ea typeface="Courier New"/>
                <a:cs typeface="Courier New"/>
                <a:sym typeface="Courier New"/>
              </a:rPr>
              <a:t>Exception</a:t>
            </a:r>
            <a:endParaRPr/>
          </a:p>
        </p:txBody>
      </p:sp>
      <p:sp>
        <p:nvSpPr>
          <p:cNvPr id="2921" name="Google Shape;2921;p309"/>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313</a:t>
            </a:fld>
            <a:endParaRPr/>
          </a:p>
        </p:txBody>
      </p:sp>
    </p:spTree>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Shape 2926"/>
        <p:cNvGrpSpPr/>
        <p:nvPr/>
      </p:nvGrpSpPr>
      <p:grpSpPr>
        <a:xfrm>
          <a:off x="0" y="0"/>
          <a:ext cx="0" cy="0"/>
          <a:chOff x="0" y="0"/>
          <a:chExt cx="0" cy="0"/>
        </a:xfrm>
      </p:grpSpPr>
      <p:sp>
        <p:nvSpPr>
          <p:cNvPr id="2927" name="Google Shape;2927;p310"/>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Quiz</a:t>
            </a:r>
            <a:endParaRPr/>
          </a:p>
        </p:txBody>
      </p:sp>
      <p:sp>
        <p:nvSpPr>
          <p:cNvPr id="2928" name="Google Shape;2928;p310"/>
          <p:cNvSpPr txBox="1">
            <a:spLocks noGrp="1"/>
          </p:cNvSpPr>
          <p:nvPr>
            <p:ph type="body" idx="1"/>
          </p:nvPr>
        </p:nvSpPr>
        <p:spPr>
          <a:xfrm>
            <a:off x="609600" y="1447800"/>
            <a:ext cx="7918500" cy="7698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200"/>
              <a:buFont typeface="Arial"/>
              <a:buNone/>
            </a:pPr>
            <a:r>
              <a:rPr lang="en-US" sz="2200" b="0" i="0" u="none">
                <a:solidFill>
                  <a:schemeClr val="dk1"/>
                </a:solidFill>
                <a:latin typeface="Arial"/>
                <a:ea typeface="Arial"/>
                <a:cs typeface="Arial"/>
                <a:sym typeface="Arial"/>
              </a:rPr>
              <a:t>Which keyword would you use to add a clause to a method stating that the method might produce an exception?</a:t>
            </a:r>
            <a:endParaRPr/>
          </a:p>
          <a:p>
            <a:pPr marL="566737" marR="0" lvl="1" indent="-449262" algn="l" rtl="0">
              <a:lnSpc>
                <a:spcPct val="100000"/>
              </a:lnSpc>
              <a:spcBef>
                <a:spcPts val="440"/>
              </a:spcBef>
              <a:spcAft>
                <a:spcPts val="0"/>
              </a:spcAft>
              <a:buClr>
                <a:srgbClr val="FF0000"/>
              </a:buClr>
              <a:buSzPts val="2200"/>
              <a:buFont typeface="Arial"/>
              <a:buAutoNum type="alphaLcPeriod"/>
            </a:pPr>
            <a:r>
              <a:rPr lang="en-US" sz="2200" b="0" i="0" u="none" strike="noStrike" cap="none">
                <a:solidFill>
                  <a:schemeClr val="dk1"/>
                </a:solidFill>
                <a:latin typeface="Courier New"/>
                <a:ea typeface="Courier New"/>
                <a:cs typeface="Courier New"/>
                <a:sym typeface="Courier New"/>
              </a:rPr>
              <a:t>throw</a:t>
            </a:r>
            <a:endParaRPr/>
          </a:p>
          <a:p>
            <a:pPr marL="566737" marR="0" lvl="1" indent="-449262" algn="l" rtl="0">
              <a:lnSpc>
                <a:spcPct val="100000"/>
              </a:lnSpc>
              <a:spcBef>
                <a:spcPts val="440"/>
              </a:spcBef>
              <a:spcAft>
                <a:spcPts val="0"/>
              </a:spcAft>
              <a:buClr>
                <a:srgbClr val="FF0000"/>
              </a:buClr>
              <a:buSzPts val="2200"/>
              <a:buFont typeface="Arial"/>
              <a:buAutoNum type="alphaLcPeriod"/>
            </a:pPr>
            <a:r>
              <a:rPr lang="en-US" sz="2200" b="0" i="0" u="none" strike="noStrike" cap="none">
                <a:solidFill>
                  <a:schemeClr val="dk1"/>
                </a:solidFill>
                <a:latin typeface="Courier New"/>
                <a:ea typeface="Courier New"/>
                <a:cs typeface="Courier New"/>
                <a:sym typeface="Courier New"/>
              </a:rPr>
              <a:t>thrown</a:t>
            </a:r>
            <a:endParaRPr/>
          </a:p>
          <a:p>
            <a:pPr marL="566737" marR="0" lvl="1" indent="-449262" algn="l" rtl="0">
              <a:lnSpc>
                <a:spcPct val="100000"/>
              </a:lnSpc>
              <a:spcBef>
                <a:spcPts val="440"/>
              </a:spcBef>
              <a:spcAft>
                <a:spcPts val="0"/>
              </a:spcAft>
              <a:buClr>
                <a:srgbClr val="FF0000"/>
              </a:buClr>
              <a:buSzPts val="2200"/>
              <a:buFont typeface="Arial"/>
              <a:buAutoNum type="alphaLcPeriod"/>
            </a:pPr>
            <a:r>
              <a:rPr lang="en-US" sz="2200" b="0" i="0" u="none" strike="noStrike" cap="none">
                <a:solidFill>
                  <a:schemeClr val="dk1"/>
                </a:solidFill>
                <a:latin typeface="Courier New"/>
                <a:ea typeface="Courier New"/>
                <a:cs typeface="Courier New"/>
                <a:sym typeface="Courier New"/>
              </a:rPr>
              <a:t>throws</a:t>
            </a:r>
            <a:endParaRPr/>
          </a:p>
          <a:p>
            <a:pPr marL="566737" marR="0" lvl="1" indent="-449262" algn="l" rtl="0">
              <a:lnSpc>
                <a:spcPct val="100000"/>
              </a:lnSpc>
              <a:spcBef>
                <a:spcPts val="440"/>
              </a:spcBef>
              <a:spcAft>
                <a:spcPts val="0"/>
              </a:spcAft>
              <a:buClr>
                <a:srgbClr val="FF0000"/>
              </a:buClr>
              <a:buSzPts val="2200"/>
              <a:buFont typeface="Arial"/>
              <a:buAutoNum type="alphaLcPeriod"/>
            </a:pPr>
            <a:r>
              <a:rPr lang="en-US" sz="2200" b="0" i="0" u="none" strike="noStrike" cap="none">
                <a:solidFill>
                  <a:schemeClr val="dk1"/>
                </a:solidFill>
                <a:latin typeface="Courier New"/>
                <a:ea typeface="Courier New"/>
                <a:cs typeface="Courier New"/>
                <a:sym typeface="Courier New"/>
              </a:rPr>
              <a:t>assert</a:t>
            </a:r>
            <a:endParaRPr/>
          </a:p>
        </p:txBody>
      </p:sp>
      <p:sp>
        <p:nvSpPr>
          <p:cNvPr id="2929" name="Google Shape;2929;p310"/>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314</a:t>
            </a:fld>
            <a:endParaRPr/>
          </a:p>
        </p:txBody>
      </p:sp>
    </p:spTree>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Shape 2934"/>
        <p:cNvGrpSpPr/>
        <p:nvPr/>
      </p:nvGrpSpPr>
      <p:grpSpPr>
        <a:xfrm>
          <a:off x="0" y="0"/>
          <a:ext cx="0" cy="0"/>
          <a:chOff x="0" y="0"/>
          <a:chExt cx="0" cy="0"/>
        </a:xfrm>
      </p:grpSpPr>
      <p:sp>
        <p:nvSpPr>
          <p:cNvPr id="2935" name="Google Shape;2935;p311"/>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Quiz</a:t>
            </a:r>
            <a:endParaRPr/>
          </a:p>
        </p:txBody>
      </p:sp>
      <p:sp>
        <p:nvSpPr>
          <p:cNvPr id="2936" name="Google Shape;2936;p311"/>
          <p:cNvSpPr txBox="1">
            <a:spLocks noGrp="1"/>
          </p:cNvSpPr>
          <p:nvPr>
            <p:ph type="body" idx="1"/>
          </p:nvPr>
        </p:nvSpPr>
        <p:spPr>
          <a:xfrm>
            <a:off x="609600" y="1447800"/>
            <a:ext cx="7918500" cy="7698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200"/>
              <a:buFont typeface="Arial"/>
              <a:buNone/>
            </a:pPr>
            <a:r>
              <a:rPr lang="en-US" sz="2200" b="0" i="0" u="none">
                <a:solidFill>
                  <a:schemeClr val="dk1"/>
                </a:solidFill>
                <a:latin typeface="Arial"/>
                <a:ea typeface="Arial"/>
                <a:cs typeface="Arial"/>
                <a:sym typeface="Arial"/>
              </a:rPr>
              <a:t>Assertions should be used to perform user-input validation.</a:t>
            </a:r>
            <a:endParaRPr/>
          </a:p>
          <a:p>
            <a:pPr marL="566737" marR="0" lvl="1" indent="-449262" algn="l" rtl="0">
              <a:lnSpc>
                <a:spcPct val="100000"/>
              </a:lnSpc>
              <a:spcBef>
                <a:spcPts val="440"/>
              </a:spcBef>
              <a:spcAft>
                <a:spcPts val="0"/>
              </a:spcAft>
              <a:buClr>
                <a:srgbClr val="FF0000"/>
              </a:buClr>
              <a:buSzPts val="2200"/>
              <a:buFont typeface="Arial"/>
              <a:buAutoNum type="alphaLcPeriod"/>
            </a:pPr>
            <a:r>
              <a:rPr lang="en-US" sz="2200" b="0" i="0" u="none" strike="noStrike" cap="none">
                <a:solidFill>
                  <a:schemeClr val="dk1"/>
                </a:solidFill>
                <a:latin typeface="Arial"/>
                <a:ea typeface="Arial"/>
                <a:cs typeface="Arial"/>
                <a:sym typeface="Arial"/>
              </a:rPr>
              <a:t>True</a:t>
            </a:r>
            <a:endParaRPr/>
          </a:p>
          <a:p>
            <a:pPr marL="566737" marR="0" lvl="1" indent="-449262" algn="l" rtl="0">
              <a:lnSpc>
                <a:spcPct val="100000"/>
              </a:lnSpc>
              <a:spcBef>
                <a:spcPts val="440"/>
              </a:spcBef>
              <a:spcAft>
                <a:spcPts val="0"/>
              </a:spcAft>
              <a:buClr>
                <a:srgbClr val="FF0000"/>
              </a:buClr>
              <a:buSzPts val="2200"/>
              <a:buFont typeface="Arial"/>
              <a:buAutoNum type="alphaLcPeriod"/>
            </a:pPr>
            <a:r>
              <a:rPr lang="en-US" sz="2200" b="0" i="0" u="none" strike="noStrike" cap="none">
                <a:solidFill>
                  <a:schemeClr val="dk1"/>
                </a:solidFill>
                <a:latin typeface="Arial"/>
                <a:ea typeface="Arial"/>
                <a:cs typeface="Arial"/>
                <a:sym typeface="Arial"/>
              </a:rPr>
              <a:t>False</a:t>
            </a:r>
            <a:endParaRPr/>
          </a:p>
        </p:txBody>
      </p:sp>
      <p:sp>
        <p:nvSpPr>
          <p:cNvPr id="2937" name="Google Shape;2937;p311"/>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315</a:t>
            </a:fld>
            <a:endParaRPr/>
          </a:p>
        </p:txBody>
      </p:sp>
    </p:spTree>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Shape 2941"/>
        <p:cNvGrpSpPr/>
        <p:nvPr/>
      </p:nvGrpSpPr>
      <p:grpSpPr>
        <a:xfrm>
          <a:off x="0" y="0"/>
          <a:ext cx="0" cy="0"/>
          <a:chOff x="0" y="0"/>
          <a:chExt cx="0" cy="0"/>
        </a:xfrm>
      </p:grpSpPr>
      <p:sp>
        <p:nvSpPr>
          <p:cNvPr id="2942" name="Google Shape;2942;p312"/>
          <p:cNvSpPr txBox="1">
            <a:spLocks noGrp="1"/>
          </p:cNvSpPr>
          <p:nvPr>
            <p:ph type="ctrTitle"/>
          </p:nvPr>
        </p:nvSpPr>
        <p:spPr>
          <a:xfrm>
            <a:off x="311708" y="992767"/>
            <a:ext cx="8520600" cy="27369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Java Date/Time API</a:t>
            </a:r>
            <a:br>
              <a:rPr lang="en-US" sz="2600" b="1" i="0" u="none" strike="noStrike" cap="none">
                <a:solidFill>
                  <a:schemeClr val="dk1"/>
                </a:solidFill>
                <a:latin typeface="Arial"/>
                <a:ea typeface="Arial"/>
                <a:cs typeface="Arial"/>
                <a:sym typeface="Arial"/>
              </a:rPr>
            </a:br>
            <a:endParaRPr/>
          </a:p>
        </p:txBody>
      </p:sp>
    </p:spTree>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Shape 2947"/>
        <p:cNvGrpSpPr/>
        <p:nvPr/>
      </p:nvGrpSpPr>
      <p:grpSpPr>
        <a:xfrm>
          <a:off x="0" y="0"/>
          <a:ext cx="0" cy="0"/>
          <a:chOff x="0" y="0"/>
          <a:chExt cx="0" cy="0"/>
        </a:xfrm>
      </p:grpSpPr>
      <p:sp>
        <p:nvSpPr>
          <p:cNvPr id="2948" name="Google Shape;2948;p313"/>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Objectives</a:t>
            </a:r>
            <a:endParaRPr/>
          </a:p>
        </p:txBody>
      </p:sp>
      <p:sp>
        <p:nvSpPr>
          <p:cNvPr id="2949" name="Google Shape;2949;p313"/>
          <p:cNvSpPr txBox="1">
            <a:spLocks noGrp="1"/>
          </p:cNvSpPr>
          <p:nvPr>
            <p:ph type="body" idx="1"/>
          </p:nvPr>
        </p:nvSpPr>
        <p:spPr>
          <a:xfrm>
            <a:off x="609600" y="1447800"/>
            <a:ext cx="7918500" cy="32082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200"/>
              <a:buFont typeface="Arial"/>
              <a:buNone/>
            </a:pPr>
            <a:r>
              <a:rPr lang="en-US" sz="2200" b="0" i="0" u="none" strike="noStrike" cap="none">
                <a:solidFill>
                  <a:schemeClr val="dk1"/>
                </a:solidFill>
                <a:latin typeface="Arial"/>
                <a:ea typeface="Arial"/>
                <a:cs typeface="Arial"/>
                <a:sym typeface="Arial"/>
              </a:rPr>
              <a:t>After completing this lesson, you should be able to:</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Create and manage date-based events</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Create and manage time-based events</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Combine date and time into a single object</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Work with dates and times across time zones</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Manage changes resulting from daylight savings</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Define and create timestamps, periods, and durations</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Apply formatting to local and zoned dates and times</a:t>
            </a:r>
            <a:endParaRPr/>
          </a:p>
        </p:txBody>
      </p:sp>
      <p:sp>
        <p:nvSpPr>
          <p:cNvPr id="2950" name="Google Shape;2950;p313"/>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317</a:t>
            </a:fld>
            <a:endParaRPr/>
          </a:p>
        </p:txBody>
      </p:sp>
    </p:spTree>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Shape 2955"/>
        <p:cNvGrpSpPr/>
        <p:nvPr/>
      </p:nvGrpSpPr>
      <p:grpSpPr>
        <a:xfrm>
          <a:off x="0" y="0"/>
          <a:ext cx="0" cy="0"/>
          <a:chOff x="0" y="0"/>
          <a:chExt cx="0" cy="0"/>
        </a:xfrm>
      </p:grpSpPr>
      <p:sp>
        <p:nvSpPr>
          <p:cNvPr id="2956" name="Google Shape;2956;p314"/>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Why Is Date and Time Important?</a:t>
            </a:r>
            <a:endParaRPr/>
          </a:p>
        </p:txBody>
      </p:sp>
      <p:sp>
        <p:nvSpPr>
          <p:cNvPr id="2957" name="Google Shape;2957;p314"/>
          <p:cNvSpPr txBox="1">
            <a:spLocks noGrp="1"/>
          </p:cNvSpPr>
          <p:nvPr>
            <p:ph type="body" idx="1"/>
          </p:nvPr>
        </p:nvSpPr>
        <p:spPr>
          <a:xfrm>
            <a:off x="609600" y="1447800"/>
            <a:ext cx="7918500" cy="42243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200"/>
              <a:buFont typeface="Arial"/>
              <a:buNone/>
            </a:pPr>
            <a:r>
              <a:rPr lang="en-US" sz="2200" b="0" i="0" u="none" strike="noStrike" cap="none">
                <a:solidFill>
                  <a:schemeClr val="dk1"/>
                </a:solidFill>
                <a:latin typeface="Arial"/>
                <a:ea typeface="Arial"/>
                <a:cs typeface="Arial"/>
                <a:sym typeface="Arial"/>
              </a:rPr>
              <a:t>In the development of applications, programmers often need to represent time and use it to perform calculations: </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The current date and time (locally)</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A date and/or time in the future or past</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The difference between two dates/time in seconds, minutes, hours, days, months, years</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The time or date in another country (time zone)</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The correct time after daylight savings time is applied</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The number of days in the month of February (leap years)</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A time duration (hours, mins, secs) or a period (years, months, days)</a:t>
            </a:r>
            <a:endParaRPr/>
          </a:p>
        </p:txBody>
      </p:sp>
      <p:sp>
        <p:nvSpPr>
          <p:cNvPr id="2958" name="Google Shape;2958;p314"/>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318</a:t>
            </a:fld>
            <a:endParaRPr/>
          </a:p>
        </p:txBody>
      </p:sp>
    </p:spTree>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Shape 2963"/>
        <p:cNvGrpSpPr/>
        <p:nvPr/>
      </p:nvGrpSpPr>
      <p:grpSpPr>
        <a:xfrm>
          <a:off x="0" y="0"/>
          <a:ext cx="0" cy="0"/>
          <a:chOff x="0" y="0"/>
          <a:chExt cx="0" cy="0"/>
        </a:xfrm>
      </p:grpSpPr>
      <p:sp>
        <p:nvSpPr>
          <p:cNvPr id="2964" name="Google Shape;2964;p315"/>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Previous Java Date and Time</a:t>
            </a:r>
            <a:endParaRPr/>
          </a:p>
        </p:txBody>
      </p:sp>
      <p:sp>
        <p:nvSpPr>
          <p:cNvPr id="2965" name="Google Shape;2965;p315"/>
          <p:cNvSpPr txBox="1">
            <a:spLocks noGrp="1"/>
          </p:cNvSpPr>
          <p:nvPr>
            <p:ph type="body" idx="1"/>
          </p:nvPr>
        </p:nvSpPr>
        <p:spPr>
          <a:xfrm>
            <a:off x="609600" y="1447800"/>
            <a:ext cx="7918500" cy="31401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200"/>
              <a:buFont typeface="Arial"/>
              <a:buNone/>
            </a:pPr>
            <a:r>
              <a:rPr lang="en-US" sz="2200" b="0" i="0" u="none" strike="noStrike" cap="none" dirty="0">
                <a:solidFill>
                  <a:schemeClr val="dk1"/>
                </a:solidFill>
                <a:latin typeface="Arial"/>
                <a:ea typeface="Arial"/>
                <a:cs typeface="Arial"/>
                <a:sym typeface="Arial"/>
              </a:rPr>
              <a:t>Disadvantages of </a:t>
            </a:r>
            <a:r>
              <a:rPr lang="en-US" sz="2200" b="0" i="0" u="none" strike="noStrike" cap="none" dirty="0" err="1">
                <a:solidFill>
                  <a:schemeClr val="dk1"/>
                </a:solidFill>
                <a:latin typeface="Courier New"/>
                <a:ea typeface="Courier New"/>
                <a:cs typeface="Courier New"/>
                <a:sym typeface="Courier New"/>
              </a:rPr>
              <a:t>java.util.Date</a:t>
            </a:r>
            <a:r>
              <a:rPr lang="en-US" sz="2200" b="0" i="0" u="none" strike="noStrike" cap="none" dirty="0">
                <a:solidFill>
                  <a:schemeClr val="dk1"/>
                </a:solidFill>
                <a:latin typeface="Arial"/>
                <a:ea typeface="Arial"/>
                <a:cs typeface="Arial"/>
                <a:sym typeface="Arial"/>
              </a:rPr>
              <a:t> (</a:t>
            </a:r>
            <a:r>
              <a:rPr lang="en-US" sz="2200" b="0" i="0" u="none" strike="noStrike" cap="none" dirty="0">
                <a:solidFill>
                  <a:schemeClr val="dk1"/>
                </a:solidFill>
                <a:latin typeface="Courier New"/>
                <a:ea typeface="Courier New"/>
                <a:cs typeface="Courier New"/>
                <a:sym typeface="Courier New"/>
              </a:rPr>
              <a:t>Calendar</a:t>
            </a:r>
            <a:r>
              <a:rPr lang="en-US" sz="2200" b="0" i="0" u="none" strike="noStrike" cap="none" dirty="0">
                <a:solidFill>
                  <a:schemeClr val="dk1"/>
                </a:solidFill>
                <a:latin typeface="Arial"/>
                <a:ea typeface="Arial"/>
                <a:cs typeface="Arial"/>
                <a:sym typeface="Arial"/>
              </a:rPr>
              <a:t>, </a:t>
            </a:r>
            <a:r>
              <a:rPr lang="en-US" sz="2200" b="0" i="0" u="none" strike="noStrike" cap="none" dirty="0" err="1">
                <a:solidFill>
                  <a:schemeClr val="dk1"/>
                </a:solidFill>
                <a:latin typeface="Courier New"/>
                <a:ea typeface="Courier New"/>
                <a:cs typeface="Courier New"/>
                <a:sym typeface="Courier New"/>
              </a:rPr>
              <a:t>TimeZone</a:t>
            </a:r>
            <a:r>
              <a:rPr lang="en-US" sz="2200" b="0" i="0" u="none" strike="noStrike" cap="none" dirty="0">
                <a:solidFill>
                  <a:schemeClr val="dk1"/>
                </a:solidFill>
                <a:latin typeface="Arial"/>
                <a:ea typeface="Arial"/>
                <a:cs typeface="Arial"/>
                <a:sym typeface="Arial"/>
              </a:rPr>
              <a:t> &amp; </a:t>
            </a:r>
            <a:r>
              <a:rPr lang="en-US" sz="2200" b="0" i="0" u="none" strike="noStrike" cap="none" dirty="0" err="1">
                <a:solidFill>
                  <a:schemeClr val="dk1"/>
                </a:solidFill>
                <a:latin typeface="Courier New"/>
                <a:ea typeface="Courier New"/>
                <a:cs typeface="Courier New"/>
                <a:sym typeface="Courier New"/>
              </a:rPr>
              <a:t>DateFormat</a:t>
            </a:r>
            <a:r>
              <a:rPr lang="en-US" sz="2200" b="0" i="0" u="none" strike="noStrike" cap="none" dirty="0">
                <a:solidFill>
                  <a:schemeClr val="dk1"/>
                </a:solidFill>
                <a:latin typeface="Arial"/>
                <a:ea typeface="Arial"/>
                <a:cs typeface="Arial"/>
                <a:sym typeface="Arial"/>
              </a:rPr>
              <a:t>):</a:t>
            </a:r>
            <a:endParaRPr dirty="0"/>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dirty="0">
                <a:solidFill>
                  <a:schemeClr val="dk1"/>
                </a:solidFill>
                <a:latin typeface="Arial"/>
                <a:ea typeface="Arial"/>
                <a:cs typeface="Arial"/>
                <a:sym typeface="Arial"/>
              </a:rPr>
              <a:t>Does not support fluent API approach</a:t>
            </a:r>
            <a:endParaRPr dirty="0"/>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dirty="0">
                <a:solidFill>
                  <a:schemeClr val="dk1"/>
                </a:solidFill>
                <a:latin typeface="Arial"/>
                <a:ea typeface="Arial"/>
                <a:cs typeface="Arial"/>
                <a:sym typeface="Arial"/>
              </a:rPr>
              <a:t>Instances are mutable – not compatible with lambda</a:t>
            </a:r>
            <a:endParaRPr dirty="0"/>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dirty="0">
                <a:solidFill>
                  <a:schemeClr val="dk1"/>
                </a:solidFill>
                <a:latin typeface="Arial"/>
                <a:ea typeface="Arial"/>
                <a:cs typeface="Arial"/>
                <a:sym typeface="Arial"/>
              </a:rPr>
              <a:t>Not thread-safe</a:t>
            </a:r>
            <a:endParaRPr dirty="0"/>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dirty="0">
                <a:solidFill>
                  <a:schemeClr val="dk1"/>
                </a:solidFill>
                <a:latin typeface="Arial"/>
                <a:ea typeface="Arial"/>
                <a:cs typeface="Arial"/>
                <a:sym typeface="Arial"/>
              </a:rPr>
              <a:t>Weakly typed calendars</a:t>
            </a:r>
            <a:endParaRPr dirty="0"/>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dirty="0">
                <a:solidFill>
                  <a:schemeClr val="dk1"/>
                </a:solidFill>
                <a:latin typeface="Arial"/>
                <a:ea typeface="Arial"/>
                <a:cs typeface="Arial"/>
                <a:sym typeface="Arial"/>
              </a:rPr>
              <a:t>One size fits all</a:t>
            </a:r>
            <a:endParaRPr dirty="0"/>
          </a:p>
          <a:p>
            <a:pPr marL="7937" marR="0" lvl="0" indent="7938" algn="l" rtl="0">
              <a:spcBef>
                <a:spcPts val="440"/>
              </a:spcBef>
              <a:spcAft>
                <a:spcPts val="0"/>
              </a:spcAft>
              <a:buNone/>
            </a:pPr>
            <a:endParaRPr sz="2200" b="0" i="0" u="none" strike="noStrike" cap="none" dirty="0">
              <a:solidFill>
                <a:schemeClr val="dk1"/>
              </a:solidFill>
              <a:latin typeface="Arial"/>
              <a:ea typeface="Arial"/>
              <a:cs typeface="Arial"/>
              <a:sym typeface="Arial"/>
            </a:endParaRPr>
          </a:p>
        </p:txBody>
      </p:sp>
      <p:pic>
        <p:nvPicPr>
          <p:cNvPr id="2966" name="Google Shape;2966;p315" descr="Duke-Time.png"/>
          <p:cNvPicPr preferRelativeResize="0"/>
          <p:nvPr/>
        </p:nvPicPr>
        <p:blipFill rotWithShape="1">
          <a:blip r:embed="rId3">
            <a:alphaModFix/>
          </a:blip>
          <a:srcRect/>
          <a:stretch/>
        </p:blipFill>
        <p:spPr>
          <a:xfrm>
            <a:off x="6905625" y="3505200"/>
            <a:ext cx="1695450" cy="2590800"/>
          </a:xfrm>
          <a:prstGeom prst="rect">
            <a:avLst/>
          </a:prstGeom>
          <a:noFill/>
          <a:ln>
            <a:noFill/>
          </a:ln>
        </p:spPr>
      </p:pic>
      <p:sp>
        <p:nvSpPr>
          <p:cNvPr id="2967" name="Google Shape;2967;p315"/>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319</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28"/>
          <p:cNvSpPr txBox="1">
            <a:spLocks noGrp="1"/>
          </p:cNvSpPr>
          <p:nvPr>
            <p:ph type="title"/>
          </p:nvPr>
        </p:nvSpPr>
        <p:spPr>
          <a:xfrm>
            <a:off x="609600" y="439737"/>
            <a:ext cx="791845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Logical Operators</a:t>
            </a:r>
            <a:endParaRPr/>
          </a:p>
        </p:txBody>
      </p:sp>
      <p:sp>
        <p:nvSpPr>
          <p:cNvPr id="184" name="Google Shape;184;p28"/>
          <p:cNvSpPr txBox="1">
            <a:spLocks noGrp="1"/>
          </p:cNvSpPr>
          <p:nvPr>
            <p:ph type="body" idx="1"/>
          </p:nvPr>
        </p:nvSpPr>
        <p:spPr>
          <a:xfrm>
            <a:off x="609600" y="1447800"/>
            <a:ext cx="7918450" cy="1751012"/>
          </a:xfrm>
          <a:prstGeom prst="rect">
            <a:avLst/>
          </a:prstGeom>
          <a:noFill/>
          <a:ln>
            <a:noFill/>
          </a:ln>
        </p:spPr>
        <p:txBody>
          <a:bodyPr spcFirstLastPara="1" wrap="square" lIns="12700" tIns="12700" rIns="12700" bIns="12700" anchor="t" anchorCtr="0">
            <a:noAutofit/>
          </a:bodyPr>
          <a:lstStyle/>
          <a:p>
            <a:pPr marL="574675" marR="0" lvl="1" indent="-460375" algn="l" rtl="0">
              <a:lnSpc>
                <a:spcPct val="100000"/>
              </a:lnSpc>
              <a:spcBef>
                <a:spcPts val="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Equality and relational operators</a:t>
            </a:r>
            <a:endParaRPr/>
          </a:p>
          <a:p>
            <a:pPr marL="1020762" marR="0" lvl="2" indent="-331787" algn="l" rtl="0">
              <a:lnSpc>
                <a:spcPct val="100000"/>
              </a:lnSpc>
              <a:spcBef>
                <a:spcPts val="360"/>
              </a:spcBef>
              <a:spcAft>
                <a:spcPts val="0"/>
              </a:spcAft>
              <a:buClr>
                <a:srgbClr val="FF0000"/>
              </a:buClr>
              <a:buSzPts val="1800"/>
              <a:buFont typeface="Arial"/>
              <a:buNone/>
            </a:pPr>
            <a:r>
              <a:rPr lang="en-US" sz="1800" b="0" i="0" u="none" strike="noStrike" cap="none">
                <a:solidFill>
                  <a:schemeClr val="dk1"/>
                </a:solidFill>
                <a:latin typeface="Arial"/>
                <a:ea typeface="Arial"/>
                <a:cs typeface="Arial"/>
                <a:sym typeface="Arial"/>
              </a:rPr>
              <a:t>== 		Equal to </a:t>
            </a:r>
            <a:endParaRPr/>
          </a:p>
          <a:p>
            <a:pPr marL="1020762" marR="0" lvl="2" indent="-331787" algn="l" rtl="0">
              <a:lnSpc>
                <a:spcPct val="100000"/>
              </a:lnSpc>
              <a:spcBef>
                <a:spcPts val="360"/>
              </a:spcBef>
              <a:spcAft>
                <a:spcPts val="0"/>
              </a:spcAft>
              <a:buClr>
                <a:srgbClr val="FF0000"/>
              </a:buClr>
              <a:buSzPts val="1800"/>
              <a:buFont typeface="Arial"/>
              <a:buNone/>
            </a:pPr>
            <a:r>
              <a:rPr lang="en-US" sz="1800" b="0" i="0" u="none" strike="noStrike" cap="none">
                <a:solidFill>
                  <a:schemeClr val="dk1"/>
                </a:solidFill>
                <a:latin typeface="Arial"/>
                <a:ea typeface="Arial"/>
                <a:cs typeface="Arial"/>
                <a:sym typeface="Arial"/>
              </a:rPr>
              <a:t>!= 		Not equal to </a:t>
            </a:r>
            <a:endParaRPr/>
          </a:p>
          <a:p>
            <a:pPr marL="1020762" marR="0" lvl="2" indent="-331787" algn="l" rtl="0">
              <a:lnSpc>
                <a:spcPct val="100000"/>
              </a:lnSpc>
              <a:spcBef>
                <a:spcPts val="360"/>
              </a:spcBef>
              <a:spcAft>
                <a:spcPts val="0"/>
              </a:spcAft>
              <a:buClr>
                <a:srgbClr val="FF0000"/>
              </a:buClr>
              <a:buSzPts val="1800"/>
              <a:buFont typeface="Arial"/>
              <a:buNone/>
            </a:pPr>
            <a:r>
              <a:rPr lang="en-US" sz="1800" b="0" i="0" u="none" strike="noStrike" cap="none">
                <a:solidFill>
                  <a:schemeClr val="dk1"/>
                </a:solidFill>
                <a:latin typeface="Arial"/>
                <a:ea typeface="Arial"/>
                <a:cs typeface="Arial"/>
                <a:sym typeface="Arial"/>
              </a:rPr>
              <a:t>&gt; 		Greater than </a:t>
            </a:r>
            <a:endParaRPr/>
          </a:p>
          <a:p>
            <a:pPr marL="1020762" marR="0" lvl="2" indent="-331787" algn="l" rtl="0">
              <a:lnSpc>
                <a:spcPct val="100000"/>
              </a:lnSpc>
              <a:spcBef>
                <a:spcPts val="360"/>
              </a:spcBef>
              <a:spcAft>
                <a:spcPts val="0"/>
              </a:spcAft>
              <a:buClr>
                <a:srgbClr val="FF0000"/>
              </a:buClr>
              <a:buSzPts val="1800"/>
              <a:buFont typeface="Arial"/>
              <a:buNone/>
            </a:pPr>
            <a:r>
              <a:rPr lang="en-US" sz="1800" b="0" i="0" u="none" strike="noStrike" cap="none">
                <a:solidFill>
                  <a:schemeClr val="dk1"/>
                </a:solidFill>
                <a:latin typeface="Arial"/>
                <a:ea typeface="Arial"/>
                <a:cs typeface="Arial"/>
                <a:sym typeface="Arial"/>
              </a:rPr>
              <a:t>&gt;= 		Greater than or equal to </a:t>
            </a:r>
            <a:endParaRPr/>
          </a:p>
          <a:p>
            <a:pPr marL="1020762" marR="0" lvl="2" indent="-331787" algn="l" rtl="0">
              <a:lnSpc>
                <a:spcPct val="100000"/>
              </a:lnSpc>
              <a:spcBef>
                <a:spcPts val="360"/>
              </a:spcBef>
              <a:spcAft>
                <a:spcPts val="0"/>
              </a:spcAft>
              <a:buClr>
                <a:srgbClr val="FF0000"/>
              </a:buClr>
              <a:buSzPts val="1800"/>
              <a:buFont typeface="Arial"/>
              <a:buNone/>
            </a:pPr>
            <a:r>
              <a:rPr lang="en-US" sz="1800" b="0" i="0" u="none" strike="noStrike" cap="none">
                <a:solidFill>
                  <a:schemeClr val="dk1"/>
                </a:solidFill>
                <a:latin typeface="Arial"/>
                <a:ea typeface="Arial"/>
                <a:cs typeface="Arial"/>
                <a:sym typeface="Arial"/>
              </a:rPr>
              <a:t>&lt; 		Less than </a:t>
            </a:r>
            <a:endParaRPr/>
          </a:p>
          <a:p>
            <a:pPr marL="1020762" marR="0" lvl="2" indent="-331787" algn="l" rtl="0">
              <a:lnSpc>
                <a:spcPct val="100000"/>
              </a:lnSpc>
              <a:spcBef>
                <a:spcPts val="360"/>
              </a:spcBef>
              <a:spcAft>
                <a:spcPts val="0"/>
              </a:spcAft>
              <a:buClr>
                <a:srgbClr val="FF0000"/>
              </a:buClr>
              <a:buSzPts val="1800"/>
              <a:buFont typeface="Arial"/>
              <a:buNone/>
            </a:pPr>
            <a:r>
              <a:rPr lang="en-US" sz="1800" b="0" i="0" u="none" strike="noStrike" cap="none">
                <a:solidFill>
                  <a:schemeClr val="dk1"/>
                </a:solidFill>
                <a:latin typeface="Arial"/>
                <a:ea typeface="Arial"/>
                <a:cs typeface="Arial"/>
                <a:sym typeface="Arial"/>
              </a:rPr>
              <a:t>&lt;= 		Less than or equal to </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Conditional operators</a:t>
            </a:r>
            <a:endParaRPr/>
          </a:p>
          <a:p>
            <a:pPr marL="1020762" marR="0" lvl="2" indent="-331787" algn="l" rtl="0">
              <a:lnSpc>
                <a:spcPct val="100000"/>
              </a:lnSpc>
              <a:spcBef>
                <a:spcPts val="360"/>
              </a:spcBef>
              <a:spcAft>
                <a:spcPts val="0"/>
              </a:spcAft>
              <a:buClr>
                <a:srgbClr val="FF0000"/>
              </a:buClr>
              <a:buSzPts val="1800"/>
              <a:buFont typeface="Arial"/>
              <a:buNone/>
            </a:pPr>
            <a:r>
              <a:rPr lang="en-US" sz="1800" b="0" i="0" u="none" strike="noStrike" cap="none">
                <a:solidFill>
                  <a:schemeClr val="dk1"/>
                </a:solidFill>
                <a:latin typeface="Arial"/>
                <a:ea typeface="Arial"/>
                <a:cs typeface="Arial"/>
                <a:sym typeface="Arial"/>
              </a:rPr>
              <a:t>&amp;&amp;		Conditional-AND </a:t>
            </a:r>
            <a:endParaRPr/>
          </a:p>
          <a:p>
            <a:pPr marL="1020762" marR="0" lvl="2" indent="-331787" algn="l" rtl="0">
              <a:lnSpc>
                <a:spcPct val="100000"/>
              </a:lnSpc>
              <a:spcBef>
                <a:spcPts val="360"/>
              </a:spcBef>
              <a:spcAft>
                <a:spcPts val="0"/>
              </a:spcAft>
              <a:buClr>
                <a:srgbClr val="FF0000"/>
              </a:buClr>
              <a:buSzPts val="1800"/>
              <a:buFont typeface="Arial"/>
              <a:buNone/>
            </a:pPr>
            <a:r>
              <a:rPr lang="en-US" sz="1800" b="0" i="0" u="none" strike="noStrike" cap="none">
                <a:solidFill>
                  <a:schemeClr val="dk1"/>
                </a:solidFill>
                <a:latin typeface="Arial"/>
                <a:ea typeface="Arial"/>
                <a:cs typeface="Arial"/>
                <a:sym typeface="Arial"/>
              </a:rPr>
              <a:t>|| 		Conditional-OR </a:t>
            </a:r>
            <a:endParaRPr/>
          </a:p>
          <a:p>
            <a:pPr marL="1020762" marR="0" lvl="2" indent="-331787" algn="l" rtl="0">
              <a:lnSpc>
                <a:spcPct val="100000"/>
              </a:lnSpc>
              <a:spcBef>
                <a:spcPts val="360"/>
              </a:spcBef>
              <a:spcAft>
                <a:spcPts val="0"/>
              </a:spcAft>
              <a:buClr>
                <a:srgbClr val="FF0000"/>
              </a:buClr>
              <a:buSzPts val="1800"/>
              <a:buFont typeface="Arial"/>
              <a:buNone/>
            </a:pPr>
            <a:r>
              <a:rPr lang="en-US" sz="1800" b="0" i="0" u="none" strike="noStrike" cap="none">
                <a:solidFill>
                  <a:schemeClr val="dk1"/>
                </a:solidFill>
                <a:latin typeface="Arial"/>
                <a:ea typeface="Arial"/>
                <a:cs typeface="Arial"/>
                <a:sym typeface="Arial"/>
              </a:rPr>
              <a:t>?: 		Ternary (shorthand for </a:t>
            </a:r>
            <a:r>
              <a:rPr lang="en-US" sz="1800" b="0" i="0" u="none" strike="noStrike" cap="none">
                <a:solidFill>
                  <a:schemeClr val="dk1"/>
                </a:solidFill>
                <a:latin typeface="Courier New"/>
                <a:ea typeface="Courier New"/>
                <a:cs typeface="Courier New"/>
                <a:sym typeface="Courier New"/>
              </a:rPr>
              <a:t>if-then-else</a:t>
            </a:r>
            <a:r>
              <a:rPr lang="en-US" sz="1800" b="0" i="0" u="none" strike="noStrike" cap="none">
                <a:solidFill>
                  <a:schemeClr val="dk1"/>
                </a:solidFill>
                <a:latin typeface="Arial"/>
                <a:ea typeface="Arial"/>
                <a:cs typeface="Arial"/>
                <a:sym typeface="Arial"/>
              </a:rPr>
              <a:t> statement) </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Type comparison operator</a:t>
            </a:r>
            <a:endParaRPr/>
          </a:p>
          <a:p>
            <a:pPr marL="1020762" marR="0" lvl="2" indent="-331787" algn="l" rtl="0">
              <a:lnSpc>
                <a:spcPct val="100000"/>
              </a:lnSpc>
              <a:spcBef>
                <a:spcPts val="360"/>
              </a:spcBef>
              <a:spcAft>
                <a:spcPts val="0"/>
              </a:spcAft>
              <a:buClr>
                <a:srgbClr val="FF0000"/>
              </a:buClr>
              <a:buSzPts val="1800"/>
              <a:buFont typeface="Arial"/>
              <a:buNone/>
            </a:pPr>
            <a:r>
              <a:rPr lang="en-US" sz="1800" b="0" i="0" u="none" strike="noStrike" cap="none">
                <a:solidFill>
                  <a:schemeClr val="dk1"/>
                </a:solidFill>
                <a:latin typeface="Courier New"/>
                <a:ea typeface="Courier New"/>
                <a:cs typeface="Courier New"/>
                <a:sym typeface="Courier New"/>
              </a:rPr>
              <a:t>instanceof</a:t>
            </a:r>
            <a:r>
              <a:rPr lang="en-US" sz="1800" b="0" i="0" u="none" strike="noStrike" cap="none">
                <a:solidFill>
                  <a:schemeClr val="dk1"/>
                </a:solidFill>
                <a:latin typeface="Arial"/>
                <a:ea typeface="Arial"/>
                <a:cs typeface="Arial"/>
                <a:sym typeface="Arial"/>
              </a:rPr>
              <a:t> 	Compares an object to a specified type</a:t>
            </a:r>
            <a:endParaRPr/>
          </a:p>
        </p:txBody>
      </p:sp>
      <p:sp>
        <p:nvSpPr>
          <p:cNvPr id="185" name="Google Shape;185;p28"/>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32</a:t>
            </a:fld>
            <a:endParaRPr/>
          </a:p>
        </p:txBody>
      </p:sp>
    </p:spTree>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Shape 2972"/>
        <p:cNvGrpSpPr/>
        <p:nvPr/>
      </p:nvGrpSpPr>
      <p:grpSpPr>
        <a:xfrm>
          <a:off x="0" y="0"/>
          <a:ext cx="0" cy="0"/>
          <a:chOff x="0" y="0"/>
          <a:chExt cx="0" cy="0"/>
        </a:xfrm>
      </p:grpSpPr>
      <p:sp>
        <p:nvSpPr>
          <p:cNvPr id="2973" name="Google Shape;2973;p316"/>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Java Date and Time API: Goals</a:t>
            </a:r>
            <a:endParaRPr/>
          </a:p>
        </p:txBody>
      </p:sp>
      <p:sp>
        <p:nvSpPr>
          <p:cNvPr id="2974" name="Google Shape;2974;p316"/>
          <p:cNvSpPr txBox="1">
            <a:spLocks noGrp="1"/>
          </p:cNvSpPr>
          <p:nvPr>
            <p:ph type="body" idx="1"/>
          </p:nvPr>
        </p:nvSpPr>
        <p:spPr>
          <a:xfrm>
            <a:off x="609600" y="1447800"/>
            <a:ext cx="7918500" cy="4630800"/>
          </a:xfrm>
          <a:prstGeom prst="rect">
            <a:avLst/>
          </a:prstGeom>
          <a:noFill/>
          <a:ln>
            <a:noFill/>
          </a:ln>
        </p:spPr>
        <p:txBody>
          <a:bodyPr spcFirstLastPara="1" wrap="square" lIns="12700" tIns="12700" rIns="12700" bIns="12700" anchor="t" anchorCtr="0">
            <a:noAutofit/>
          </a:bodyPr>
          <a:lstStyle/>
          <a:p>
            <a:pPr marL="574675" marR="0" lvl="1" indent="-460375" algn="l" rtl="0">
              <a:lnSpc>
                <a:spcPct val="100000"/>
              </a:lnSpc>
              <a:spcBef>
                <a:spcPts val="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The classes and methods should be straightforward.</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The API should support a fluent API approach.</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Instances of time/date objects should be immutable. (This is important for lambda operations.)</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Use ISO standards to define date and time.</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Time and date operations should be thread-safe.</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The API should support strong typing, which makes it much easier to develop good code first. (The compiler is your friend!)</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Courier New"/>
                <a:ea typeface="Courier New"/>
                <a:cs typeface="Courier New"/>
                <a:sym typeface="Courier New"/>
              </a:rPr>
              <a:t>toString</a:t>
            </a:r>
            <a:r>
              <a:rPr lang="en-US" sz="2200" b="0" i="0" u="none" strike="noStrike" cap="none">
                <a:solidFill>
                  <a:schemeClr val="dk1"/>
                </a:solidFill>
                <a:latin typeface="Arial"/>
                <a:ea typeface="Arial"/>
                <a:cs typeface="Arial"/>
                <a:sym typeface="Arial"/>
              </a:rPr>
              <a:t> will always return a human-readable format.</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Allow developers to extend the API easily.</a:t>
            </a:r>
            <a:endParaRPr/>
          </a:p>
          <a:p>
            <a:pPr marL="7937" marR="0" lvl="0" indent="7938" algn="l" rtl="0">
              <a:spcBef>
                <a:spcPts val="440"/>
              </a:spcBef>
              <a:spcAft>
                <a:spcPts val="0"/>
              </a:spcAft>
              <a:buNone/>
            </a:pPr>
            <a:endParaRPr sz="2200" b="0" i="0" u="none" strike="noStrike" cap="none">
              <a:solidFill>
                <a:schemeClr val="dk1"/>
              </a:solidFill>
              <a:latin typeface="Arial"/>
              <a:ea typeface="Arial"/>
              <a:cs typeface="Arial"/>
              <a:sym typeface="Arial"/>
            </a:endParaRPr>
          </a:p>
        </p:txBody>
      </p:sp>
      <p:sp>
        <p:nvSpPr>
          <p:cNvPr id="2975" name="Google Shape;2975;p316"/>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320</a:t>
            </a:fld>
            <a:endParaRPr/>
          </a:p>
        </p:txBody>
      </p:sp>
    </p:spTree>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Shape 2980"/>
        <p:cNvGrpSpPr/>
        <p:nvPr/>
      </p:nvGrpSpPr>
      <p:grpSpPr>
        <a:xfrm>
          <a:off x="0" y="0"/>
          <a:ext cx="0" cy="0"/>
          <a:chOff x="0" y="0"/>
          <a:chExt cx="0" cy="0"/>
        </a:xfrm>
      </p:grpSpPr>
      <p:sp>
        <p:nvSpPr>
          <p:cNvPr id="2981" name="Google Shape;2981;p317"/>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Working with Local Date and Time</a:t>
            </a:r>
            <a:endParaRPr/>
          </a:p>
        </p:txBody>
      </p:sp>
      <p:sp>
        <p:nvSpPr>
          <p:cNvPr id="2982" name="Google Shape;2982;p317"/>
          <p:cNvSpPr txBox="1">
            <a:spLocks noGrp="1"/>
          </p:cNvSpPr>
          <p:nvPr>
            <p:ph type="body" idx="1"/>
          </p:nvPr>
        </p:nvSpPr>
        <p:spPr>
          <a:xfrm>
            <a:off x="609600" y="1447800"/>
            <a:ext cx="7918500" cy="49134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200"/>
              <a:buFont typeface="Arial"/>
              <a:buNone/>
            </a:pPr>
            <a:r>
              <a:rPr lang="en-US" sz="2200" b="0" i="0" u="none">
                <a:solidFill>
                  <a:schemeClr val="dk1"/>
                </a:solidFill>
                <a:latin typeface="Arial"/>
                <a:ea typeface="Arial"/>
                <a:cs typeface="Arial"/>
                <a:sym typeface="Arial"/>
              </a:rPr>
              <a:t>The </a:t>
            </a:r>
            <a:r>
              <a:rPr lang="en-US" sz="2200" b="0" i="0" u="none">
                <a:solidFill>
                  <a:schemeClr val="dk1"/>
                </a:solidFill>
                <a:latin typeface="Courier New"/>
                <a:ea typeface="Courier New"/>
                <a:cs typeface="Courier New"/>
                <a:sym typeface="Courier New"/>
              </a:rPr>
              <a:t>java.time</a:t>
            </a:r>
            <a:r>
              <a:rPr lang="en-US" sz="2200" b="0" i="0" u="none">
                <a:solidFill>
                  <a:schemeClr val="dk1"/>
                </a:solidFill>
                <a:latin typeface="Arial"/>
                <a:ea typeface="Arial"/>
                <a:cs typeface="Arial"/>
                <a:sym typeface="Arial"/>
              </a:rPr>
              <a:t> API defines two classes for working with local dates and times (without a time zone):</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Courier New"/>
                <a:ea typeface="Courier New"/>
                <a:cs typeface="Courier New"/>
                <a:sym typeface="Courier New"/>
              </a:rPr>
              <a:t>LocalDate</a:t>
            </a:r>
            <a:r>
              <a:rPr lang="en-US" sz="2200" b="0" i="0" u="none" strike="noStrike" cap="none">
                <a:solidFill>
                  <a:schemeClr val="dk1"/>
                </a:solidFill>
                <a:latin typeface="Arial"/>
                <a:ea typeface="Arial"/>
                <a:cs typeface="Arial"/>
                <a:sym typeface="Arial"/>
              </a:rPr>
              <a:t>:</a:t>
            </a:r>
            <a:endParaRPr sz="2200" b="0" i="0" u="none" strike="noStrike" cap="none">
              <a:solidFill>
                <a:schemeClr val="dk1"/>
              </a:solidFill>
              <a:latin typeface="Courier New"/>
              <a:ea typeface="Courier New"/>
              <a:cs typeface="Courier New"/>
              <a:sym typeface="Courier New"/>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Does not include time</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A year-month-day representation</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Courier New"/>
                <a:ea typeface="Courier New"/>
                <a:cs typeface="Courier New"/>
                <a:sym typeface="Courier New"/>
              </a:rPr>
              <a:t>toString</a:t>
            </a:r>
            <a:r>
              <a:rPr lang="en-US" sz="2000" b="0" i="0" u="none" strike="noStrike" cap="none">
                <a:solidFill>
                  <a:schemeClr val="dk1"/>
                </a:solidFill>
                <a:latin typeface="Arial"/>
                <a:ea typeface="Arial"/>
                <a:cs typeface="Arial"/>
                <a:sym typeface="Arial"/>
              </a:rPr>
              <a:t> – ISO 8601 format (YYYY-MM-DD)</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Courier New"/>
                <a:ea typeface="Courier New"/>
                <a:cs typeface="Courier New"/>
                <a:sym typeface="Courier New"/>
              </a:rPr>
              <a:t>LocalTime</a:t>
            </a:r>
            <a:r>
              <a:rPr lang="en-US" sz="2200" b="0" i="0" u="none" strike="noStrike" cap="none">
                <a:solidFill>
                  <a:schemeClr val="dk1"/>
                </a:solidFill>
                <a:latin typeface="Arial"/>
                <a:ea typeface="Arial"/>
                <a:cs typeface="Arial"/>
                <a:sym typeface="Arial"/>
              </a:rPr>
              <a:t>:</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Does not include date</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Stores hours:minutes:seconds.nanoseconds</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Courier New"/>
                <a:ea typeface="Courier New"/>
                <a:cs typeface="Courier New"/>
                <a:sym typeface="Courier New"/>
              </a:rPr>
              <a:t>toString</a:t>
            </a:r>
            <a:r>
              <a:rPr lang="en-US" sz="2000" b="0" i="0" u="none" strike="noStrike" cap="none">
                <a:solidFill>
                  <a:schemeClr val="dk1"/>
                </a:solidFill>
                <a:latin typeface="Arial"/>
                <a:ea typeface="Arial"/>
                <a:cs typeface="Arial"/>
                <a:sym typeface="Arial"/>
              </a:rPr>
              <a:t> – (HH:mm:ss.SSSS)</a:t>
            </a:r>
            <a:endParaRPr/>
          </a:p>
          <a:p>
            <a:pPr marL="1020762" marR="0" lvl="2" indent="-204787" algn="l" rtl="0">
              <a:lnSpc>
                <a:spcPct val="100000"/>
              </a:lnSpc>
              <a:spcBef>
                <a:spcPts val="400"/>
              </a:spcBef>
              <a:spcAft>
                <a:spcPts val="0"/>
              </a:spcAft>
              <a:buClr>
                <a:srgbClr val="FF0000"/>
              </a:buClr>
              <a:buSzPts val="2000"/>
              <a:buFont typeface="Arial"/>
              <a:buNone/>
            </a:pPr>
            <a:endParaRPr sz="2000" b="0" i="0" u="none" strike="noStrike" cap="none">
              <a:solidFill>
                <a:schemeClr val="dk1"/>
              </a:solidFill>
              <a:latin typeface="Arial"/>
              <a:ea typeface="Arial"/>
              <a:cs typeface="Arial"/>
              <a:sym typeface="Arial"/>
            </a:endParaRPr>
          </a:p>
          <a:p>
            <a:pPr marL="574675" marR="0" lvl="1" indent="-320675" algn="l" rtl="0">
              <a:lnSpc>
                <a:spcPct val="100000"/>
              </a:lnSpc>
              <a:spcBef>
                <a:spcPts val="440"/>
              </a:spcBef>
              <a:spcAft>
                <a:spcPts val="0"/>
              </a:spcAft>
              <a:buClr>
                <a:srgbClr val="FF0000"/>
              </a:buClr>
              <a:buSzPts val="2200"/>
              <a:buFont typeface="Arial"/>
              <a:buNone/>
            </a:pPr>
            <a:endParaRPr sz="2200" b="0" i="0" u="none" strike="noStrike" cap="none">
              <a:solidFill>
                <a:schemeClr val="dk1"/>
              </a:solidFill>
              <a:latin typeface="Arial"/>
              <a:ea typeface="Arial"/>
              <a:cs typeface="Arial"/>
              <a:sym typeface="Arial"/>
            </a:endParaRPr>
          </a:p>
          <a:p>
            <a:pPr marL="7937" marR="0" lvl="0" indent="7938" algn="l" rtl="0">
              <a:spcBef>
                <a:spcPts val="440"/>
              </a:spcBef>
              <a:spcAft>
                <a:spcPts val="0"/>
              </a:spcAft>
              <a:buNone/>
            </a:pPr>
            <a:endParaRPr sz="2200" b="0" i="0" u="none" strike="noStrike" cap="none">
              <a:solidFill>
                <a:schemeClr val="dk1"/>
              </a:solidFill>
              <a:latin typeface="Arial"/>
              <a:ea typeface="Arial"/>
              <a:cs typeface="Arial"/>
              <a:sym typeface="Arial"/>
            </a:endParaRPr>
          </a:p>
        </p:txBody>
      </p:sp>
      <p:sp>
        <p:nvSpPr>
          <p:cNvPr id="2983" name="Google Shape;2983;p317"/>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321</a:t>
            </a:fld>
            <a:endParaRPr/>
          </a:p>
        </p:txBody>
      </p:sp>
    </p:spTree>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Shape 2988"/>
        <p:cNvGrpSpPr/>
        <p:nvPr/>
      </p:nvGrpSpPr>
      <p:grpSpPr>
        <a:xfrm>
          <a:off x="0" y="0"/>
          <a:ext cx="0" cy="0"/>
          <a:chOff x="0" y="0"/>
          <a:chExt cx="0" cy="0"/>
        </a:xfrm>
      </p:grpSpPr>
      <p:sp>
        <p:nvSpPr>
          <p:cNvPr id="2989" name="Google Shape;2989;p318"/>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Working with </a:t>
            </a:r>
            <a:r>
              <a:rPr lang="en-US" sz="2600" b="1" i="0" u="none" strike="noStrike" cap="none">
                <a:solidFill>
                  <a:schemeClr val="dk1"/>
                </a:solidFill>
                <a:latin typeface="Courier New"/>
                <a:ea typeface="Courier New"/>
                <a:cs typeface="Courier New"/>
                <a:sym typeface="Courier New"/>
              </a:rPr>
              <a:t>LocalDate</a:t>
            </a:r>
            <a:r>
              <a:rPr lang="en-US" sz="2600" b="1" i="0" u="none" strike="noStrike" cap="none">
                <a:solidFill>
                  <a:schemeClr val="dk1"/>
                </a:solidFill>
                <a:latin typeface="Arial"/>
                <a:ea typeface="Arial"/>
                <a:cs typeface="Arial"/>
                <a:sym typeface="Arial"/>
              </a:rPr>
              <a:t> </a:t>
            </a:r>
            <a:endParaRPr/>
          </a:p>
        </p:txBody>
      </p:sp>
      <p:sp>
        <p:nvSpPr>
          <p:cNvPr id="2990" name="Google Shape;2990;p318"/>
          <p:cNvSpPr txBox="1">
            <a:spLocks noGrp="1"/>
          </p:cNvSpPr>
          <p:nvPr>
            <p:ph type="body" idx="1"/>
          </p:nvPr>
        </p:nvSpPr>
        <p:spPr>
          <a:xfrm>
            <a:off x="609600" y="1447800"/>
            <a:ext cx="7918500" cy="48513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200"/>
              <a:buFont typeface="Arial"/>
              <a:buNone/>
            </a:pPr>
            <a:r>
              <a:rPr lang="en-US" sz="2200" b="0" i="0" u="none">
                <a:solidFill>
                  <a:schemeClr val="dk1"/>
                </a:solidFill>
                <a:latin typeface="Courier New"/>
                <a:ea typeface="Courier New"/>
                <a:cs typeface="Courier New"/>
                <a:sym typeface="Courier New"/>
              </a:rPr>
              <a:t>LocalDate</a:t>
            </a:r>
            <a:r>
              <a:rPr lang="en-US" sz="2200" b="0" i="0" u="none">
                <a:solidFill>
                  <a:schemeClr val="dk1"/>
                </a:solidFill>
                <a:latin typeface="Arial"/>
                <a:ea typeface="Arial"/>
                <a:cs typeface="Arial"/>
                <a:sym typeface="Arial"/>
              </a:rPr>
              <a:t> is a class that holds an event date: a birth date, anniversary, meeting date, and so on.</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A date is a label for a day.</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Courier New"/>
                <a:ea typeface="Courier New"/>
                <a:cs typeface="Courier New"/>
                <a:sym typeface="Courier New"/>
              </a:rPr>
              <a:t>LocalDate</a:t>
            </a:r>
            <a:r>
              <a:rPr lang="en-US" sz="2200" b="0" i="0" u="none" strike="noStrike" cap="none">
                <a:solidFill>
                  <a:schemeClr val="dk1"/>
                </a:solidFill>
                <a:latin typeface="Arial"/>
                <a:ea typeface="Arial"/>
                <a:cs typeface="Arial"/>
                <a:sym typeface="Arial"/>
              </a:rPr>
              <a:t> uses the ISO calendar by default.</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Courier New"/>
                <a:ea typeface="Courier New"/>
                <a:cs typeface="Courier New"/>
                <a:sym typeface="Courier New"/>
              </a:rPr>
              <a:t>LocalDate</a:t>
            </a:r>
            <a:r>
              <a:rPr lang="en-US" sz="2200" b="0" i="0" u="none" strike="noStrike" cap="none">
                <a:solidFill>
                  <a:schemeClr val="dk1"/>
                </a:solidFill>
                <a:latin typeface="Arial"/>
                <a:ea typeface="Arial"/>
                <a:cs typeface="Arial"/>
                <a:sym typeface="Arial"/>
              </a:rPr>
              <a:t> does not include time, so it is portable across time zones.</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You can answer the following questions about dates with </a:t>
            </a:r>
            <a:r>
              <a:rPr lang="en-US" sz="2200" b="0" i="0" u="none" strike="noStrike" cap="none">
                <a:solidFill>
                  <a:schemeClr val="dk1"/>
                </a:solidFill>
                <a:latin typeface="Courier New"/>
                <a:ea typeface="Courier New"/>
                <a:cs typeface="Courier New"/>
                <a:sym typeface="Courier New"/>
              </a:rPr>
              <a:t>LocalDate</a:t>
            </a:r>
            <a:r>
              <a:rPr lang="en-US" sz="2200" b="0" i="0" u="none" strike="noStrike" cap="none">
                <a:solidFill>
                  <a:schemeClr val="dk1"/>
                </a:solidFill>
                <a:latin typeface="Arial"/>
                <a:ea typeface="Arial"/>
                <a:cs typeface="Arial"/>
                <a:sym typeface="Arial"/>
              </a:rPr>
              <a:t>:</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Is it in the future or past?</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Is it in a leap year?</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What day of the week is it?</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What is the day a month from now?</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What is the date next Tuesday?</a:t>
            </a:r>
            <a:endParaRPr/>
          </a:p>
        </p:txBody>
      </p:sp>
      <p:sp>
        <p:nvSpPr>
          <p:cNvPr id="2991" name="Google Shape;2991;p318"/>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322</a:t>
            </a:fld>
            <a:endParaRPr/>
          </a:p>
        </p:txBody>
      </p:sp>
    </p:spTree>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Shape 2996"/>
        <p:cNvGrpSpPr/>
        <p:nvPr/>
      </p:nvGrpSpPr>
      <p:grpSpPr>
        <a:xfrm>
          <a:off x="0" y="0"/>
          <a:ext cx="0" cy="0"/>
          <a:chOff x="0" y="0"/>
          <a:chExt cx="0" cy="0"/>
        </a:xfrm>
      </p:grpSpPr>
      <p:sp>
        <p:nvSpPr>
          <p:cNvPr id="2997" name="Google Shape;2997;p319"/>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Courier New"/>
                <a:ea typeface="Courier New"/>
                <a:cs typeface="Courier New"/>
                <a:sym typeface="Courier New"/>
              </a:rPr>
              <a:t>LocalDate</a:t>
            </a:r>
            <a:r>
              <a:rPr lang="en-US" sz="2600" b="1" i="0" u="none" strike="noStrike" cap="none">
                <a:solidFill>
                  <a:schemeClr val="dk1"/>
                </a:solidFill>
                <a:latin typeface="Arial"/>
                <a:ea typeface="Arial"/>
                <a:cs typeface="Arial"/>
                <a:sym typeface="Arial"/>
              </a:rPr>
              <a:t>: Example</a:t>
            </a:r>
            <a:endParaRPr/>
          </a:p>
        </p:txBody>
      </p:sp>
      <p:sp>
        <p:nvSpPr>
          <p:cNvPr id="2998" name="Google Shape;2998;p319"/>
          <p:cNvSpPr txBox="1"/>
          <p:nvPr/>
        </p:nvSpPr>
        <p:spPr>
          <a:xfrm>
            <a:off x="622300" y="1146175"/>
            <a:ext cx="7886700" cy="4953000"/>
          </a:xfrm>
          <a:prstGeom prst="rect">
            <a:avLst/>
          </a:prstGeom>
          <a:solidFill>
            <a:srgbClr val="CCCCCC"/>
          </a:solidFill>
          <a:ln w="28575" cap="flat" cmpd="sng">
            <a:solidFill>
              <a:srgbClr val="000000"/>
            </a:solidFill>
            <a:prstDash val="solid"/>
            <a:miter lim="800000"/>
            <a:headEnd type="none" w="sm" len="sm"/>
            <a:tailEnd type="none" w="sm" len="sm"/>
          </a:ln>
        </p:spPr>
        <p:txBody>
          <a:bodyPr spcFirstLastPara="1" wrap="square" lIns="92075" tIns="9125" rIns="92075" bIns="9125" anchor="t" anchorCtr="0">
            <a:noAutofit/>
          </a:bodyPr>
          <a:lstStyle/>
          <a:p>
            <a:pPr marL="342900" marR="0" lvl="0" indent="-342900" algn="l" rtl="0">
              <a:lnSpc>
                <a:spcPct val="100000"/>
              </a:lnSpc>
              <a:spcBef>
                <a:spcPts val="0"/>
              </a:spcBef>
              <a:spcAft>
                <a:spcPts val="0"/>
              </a:spcAft>
              <a:buClr>
                <a:schemeClr val="dk1"/>
              </a:buClr>
              <a:buSzPts val="1400"/>
              <a:buFont typeface="Courier New"/>
              <a:buNone/>
            </a:pPr>
            <a:r>
              <a:rPr lang="en-US" sz="1400" b="0" i="0" u="none" strike="noStrike" cap="none">
                <a:solidFill>
                  <a:schemeClr val="dk1"/>
                </a:solidFill>
                <a:latin typeface="Courier New"/>
                <a:ea typeface="Courier New"/>
                <a:cs typeface="Courier New"/>
                <a:sym typeface="Courier New"/>
              </a:rPr>
              <a:t>import java.time.LocalDate;</a:t>
            </a:r>
            <a:endParaRPr/>
          </a:p>
          <a:p>
            <a:pPr marL="342900" marR="0" lvl="0" indent="-342900" algn="l" rtl="0">
              <a:lnSpc>
                <a:spcPct val="100000"/>
              </a:lnSpc>
              <a:spcBef>
                <a:spcPts val="0"/>
              </a:spcBef>
              <a:spcAft>
                <a:spcPts val="0"/>
              </a:spcAft>
              <a:buClr>
                <a:schemeClr val="dk1"/>
              </a:buClr>
              <a:buSzPts val="1400"/>
              <a:buFont typeface="Courier New"/>
              <a:buNone/>
            </a:pPr>
            <a:r>
              <a:rPr lang="en-US" sz="1400" b="0" i="0" u="none" strike="noStrike" cap="none">
                <a:solidFill>
                  <a:schemeClr val="dk1"/>
                </a:solidFill>
                <a:latin typeface="Courier New"/>
                <a:ea typeface="Courier New"/>
                <a:cs typeface="Courier New"/>
                <a:sym typeface="Courier New"/>
              </a:rPr>
              <a:t>import static java.time.temporal.TemporalAdjusters.*;</a:t>
            </a:r>
            <a:endParaRPr/>
          </a:p>
          <a:p>
            <a:pPr marL="342900" marR="0" lvl="0" indent="-342900" algn="l" rtl="0">
              <a:lnSpc>
                <a:spcPct val="100000"/>
              </a:lnSpc>
              <a:spcBef>
                <a:spcPts val="0"/>
              </a:spcBef>
              <a:spcAft>
                <a:spcPts val="0"/>
              </a:spcAft>
              <a:buClr>
                <a:schemeClr val="dk1"/>
              </a:buClr>
              <a:buSzPts val="1400"/>
              <a:buFont typeface="Courier New"/>
              <a:buNone/>
            </a:pPr>
            <a:r>
              <a:rPr lang="en-US" sz="1400" b="0" i="0" u="none" strike="noStrike" cap="none">
                <a:solidFill>
                  <a:schemeClr val="dk1"/>
                </a:solidFill>
                <a:latin typeface="Courier New"/>
                <a:ea typeface="Courier New"/>
                <a:cs typeface="Courier New"/>
                <a:sym typeface="Courier New"/>
              </a:rPr>
              <a:t>import static java.time.DayOfWeek.*;</a:t>
            </a:r>
            <a:endParaRPr/>
          </a:p>
          <a:p>
            <a:pPr marL="342900" marR="0" lvl="0" indent="-342900" algn="l" rtl="0">
              <a:lnSpc>
                <a:spcPct val="100000"/>
              </a:lnSpc>
              <a:spcBef>
                <a:spcPts val="0"/>
              </a:spcBef>
              <a:spcAft>
                <a:spcPts val="0"/>
              </a:spcAft>
              <a:buClr>
                <a:schemeClr val="dk1"/>
              </a:buClr>
              <a:buSzPts val="1400"/>
              <a:buFont typeface="Courier New"/>
              <a:buNone/>
            </a:pPr>
            <a:r>
              <a:rPr lang="en-US" sz="1400" b="0" i="0" u="none" strike="noStrike" cap="none">
                <a:solidFill>
                  <a:schemeClr val="dk1"/>
                </a:solidFill>
                <a:latin typeface="Courier New"/>
                <a:ea typeface="Courier New"/>
                <a:cs typeface="Courier New"/>
                <a:sym typeface="Courier New"/>
              </a:rPr>
              <a:t>import static java.lang.System.out;</a:t>
            </a:r>
            <a:endParaRPr/>
          </a:p>
          <a:p>
            <a:pPr marL="342900" marR="0" lvl="0" indent="-342900" algn="l" rtl="0">
              <a:lnSpc>
                <a:spcPct val="100000"/>
              </a:lnSpc>
              <a:spcBef>
                <a:spcPts val="0"/>
              </a:spcBef>
              <a:spcAft>
                <a:spcPts val="0"/>
              </a:spcAft>
              <a:buClr>
                <a:schemeClr val="dk1"/>
              </a:buClr>
              <a:buSzPts val="1400"/>
              <a:buFont typeface="Arial"/>
              <a:buNone/>
            </a:pPr>
            <a:endParaRPr sz="1400" b="0" i="0" u="none" strike="noStrike" cap="none">
              <a:solidFill>
                <a:schemeClr val="dk1"/>
              </a:solidFill>
              <a:latin typeface="Courier New"/>
              <a:ea typeface="Courier New"/>
              <a:cs typeface="Courier New"/>
              <a:sym typeface="Courier New"/>
            </a:endParaRPr>
          </a:p>
          <a:p>
            <a:pPr marL="342900" marR="0" lvl="0" indent="-342900" algn="l" rtl="0">
              <a:lnSpc>
                <a:spcPct val="100000"/>
              </a:lnSpc>
              <a:spcBef>
                <a:spcPts val="0"/>
              </a:spcBef>
              <a:spcAft>
                <a:spcPts val="0"/>
              </a:spcAft>
              <a:buClr>
                <a:schemeClr val="dk1"/>
              </a:buClr>
              <a:buSzPts val="1400"/>
              <a:buFont typeface="Courier New"/>
              <a:buNone/>
            </a:pPr>
            <a:r>
              <a:rPr lang="en-US" sz="1400" b="0" i="0" u="none" strike="noStrike" cap="none">
                <a:solidFill>
                  <a:schemeClr val="dk1"/>
                </a:solidFill>
                <a:latin typeface="Courier New"/>
                <a:ea typeface="Courier New"/>
                <a:cs typeface="Courier New"/>
                <a:sym typeface="Courier New"/>
              </a:rPr>
              <a:t>public class LocalDateExample {</a:t>
            </a:r>
            <a:endParaRPr/>
          </a:p>
          <a:p>
            <a:pPr marL="342900" marR="0" lvl="0" indent="-342900" algn="l" rtl="0">
              <a:lnSpc>
                <a:spcPct val="100000"/>
              </a:lnSpc>
              <a:spcBef>
                <a:spcPts val="0"/>
              </a:spcBef>
              <a:spcAft>
                <a:spcPts val="0"/>
              </a:spcAft>
              <a:buClr>
                <a:schemeClr val="dk1"/>
              </a:buClr>
              <a:buSzPts val="1400"/>
              <a:buFont typeface="Arial"/>
              <a:buNone/>
            </a:pPr>
            <a:endParaRPr sz="1400" b="0" i="0" u="none" strike="noStrike" cap="none">
              <a:solidFill>
                <a:schemeClr val="dk1"/>
              </a:solidFill>
              <a:latin typeface="Courier New"/>
              <a:ea typeface="Courier New"/>
              <a:cs typeface="Courier New"/>
              <a:sym typeface="Courier New"/>
            </a:endParaRPr>
          </a:p>
          <a:p>
            <a:pPr marL="342900" marR="0" lvl="0" indent="-342900" algn="l" rtl="0">
              <a:lnSpc>
                <a:spcPct val="100000"/>
              </a:lnSpc>
              <a:spcBef>
                <a:spcPts val="0"/>
              </a:spcBef>
              <a:spcAft>
                <a:spcPts val="0"/>
              </a:spcAft>
              <a:buClr>
                <a:schemeClr val="dk1"/>
              </a:buClr>
              <a:buSzPts val="1400"/>
              <a:buFont typeface="Courier New"/>
              <a:buNone/>
            </a:pPr>
            <a:r>
              <a:rPr lang="en-US" sz="1400" b="0" i="0" u="none" strike="noStrike" cap="none">
                <a:solidFill>
                  <a:schemeClr val="dk1"/>
                </a:solidFill>
                <a:latin typeface="Courier New"/>
                <a:ea typeface="Courier New"/>
                <a:cs typeface="Courier New"/>
                <a:sym typeface="Courier New"/>
              </a:rPr>
              <a:t>  public static void main(String[] args) {</a:t>
            </a:r>
            <a:endParaRPr/>
          </a:p>
          <a:p>
            <a:pPr marL="342900" marR="0" lvl="0" indent="-342900" algn="l" rtl="0">
              <a:lnSpc>
                <a:spcPct val="100000"/>
              </a:lnSpc>
              <a:spcBef>
                <a:spcPts val="0"/>
              </a:spcBef>
              <a:spcAft>
                <a:spcPts val="0"/>
              </a:spcAft>
              <a:buClr>
                <a:schemeClr val="dk1"/>
              </a:buClr>
              <a:buSzPts val="1400"/>
              <a:buFont typeface="Courier New"/>
              <a:buNone/>
            </a:pPr>
            <a:r>
              <a:rPr lang="en-US" sz="1400" b="0" i="0" u="none" strike="noStrike" cap="none">
                <a:solidFill>
                  <a:schemeClr val="dk1"/>
                </a:solidFill>
                <a:latin typeface="Courier New"/>
                <a:ea typeface="Courier New"/>
                <a:cs typeface="Courier New"/>
                <a:sym typeface="Courier New"/>
              </a:rPr>
              <a:t>    LocalDate now, bDate, nowPlusMonth, nextTues;</a:t>
            </a:r>
            <a:endParaRPr/>
          </a:p>
          <a:p>
            <a:pPr marL="342900" marR="0" lvl="0" indent="-342900" algn="l" rtl="0">
              <a:lnSpc>
                <a:spcPct val="100000"/>
              </a:lnSpc>
              <a:spcBef>
                <a:spcPts val="0"/>
              </a:spcBef>
              <a:spcAft>
                <a:spcPts val="0"/>
              </a:spcAft>
              <a:buClr>
                <a:schemeClr val="dk1"/>
              </a:buClr>
              <a:buSzPts val="1400"/>
              <a:buFont typeface="Courier New"/>
              <a:buNone/>
            </a:pPr>
            <a:r>
              <a:rPr lang="en-US" sz="1400" b="0" i="0" u="none" strike="noStrike" cap="none">
                <a:solidFill>
                  <a:schemeClr val="dk1"/>
                </a:solidFill>
                <a:latin typeface="Courier New"/>
                <a:ea typeface="Courier New"/>
                <a:cs typeface="Courier New"/>
                <a:sym typeface="Courier New"/>
              </a:rPr>
              <a:t>    now = LocalDate.now();</a:t>
            </a:r>
            <a:endParaRPr/>
          </a:p>
          <a:p>
            <a:pPr marL="342900" marR="0" lvl="0" indent="-342900" algn="l" rtl="0">
              <a:lnSpc>
                <a:spcPct val="100000"/>
              </a:lnSpc>
              <a:spcBef>
                <a:spcPts val="0"/>
              </a:spcBef>
              <a:spcAft>
                <a:spcPts val="0"/>
              </a:spcAft>
              <a:buClr>
                <a:schemeClr val="dk1"/>
              </a:buClr>
              <a:buSzPts val="1400"/>
              <a:buFont typeface="Courier New"/>
              <a:buNone/>
            </a:pPr>
            <a:r>
              <a:rPr lang="en-US" sz="1400" b="0" i="0" u="none" strike="noStrike" cap="none">
                <a:solidFill>
                  <a:schemeClr val="dk1"/>
                </a:solidFill>
                <a:latin typeface="Courier New"/>
                <a:ea typeface="Courier New"/>
                <a:cs typeface="Courier New"/>
                <a:sym typeface="Courier New"/>
              </a:rPr>
              <a:t>    out.println("Now: " + now);</a:t>
            </a:r>
            <a:endParaRPr/>
          </a:p>
          <a:p>
            <a:pPr marL="342900" marR="0" lvl="0" indent="-342900" algn="l" rtl="0">
              <a:lnSpc>
                <a:spcPct val="100000"/>
              </a:lnSpc>
              <a:spcBef>
                <a:spcPts val="0"/>
              </a:spcBef>
              <a:spcAft>
                <a:spcPts val="0"/>
              </a:spcAft>
              <a:buClr>
                <a:schemeClr val="dk1"/>
              </a:buClr>
              <a:buSzPts val="1400"/>
              <a:buFont typeface="Courier New"/>
              <a:buNone/>
            </a:pPr>
            <a:r>
              <a:rPr lang="en-US" sz="1400" b="0" i="0" u="none" strike="noStrike" cap="none">
                <a:solidFill>
                  <a:schemeClr val="dk1"/>
                </a:solidFill>
                <a:latin typeface="Courier New"/>
                <a:ea typeface="Courier New"/>
                <a:cs typeface="Courier New"/>
                <a:sym typeface="Courier New"/>
              </a:rPr>
              <a:t>    bDate = LocalDate.of(1995, 5, 23); // Java's Birthday</a:t>
            </a:r>
            <a:endParaRPr/>
          </a:p>
          <a:p>
            <a:pPr marL="342900" marR="0" lvl="0" indent="-342900" algn="l" rtl="0">
              <a:lnSpc>
                <a:spcPct val="100000"/>
              </a:lnSpc>
              <a:spcBef>
                <a:spcPts val="0"/>
              </a:spcBef>
              <a:spcAft>
                <a:spcPts val="0"/>
              </a:spcAft>
              <a:buClr>
                <a:schemeClr val="dk1"/>
              </a:buClr>
              <a:buSzPts val="1400"/>
              <a:buFont typeface="Courier New"/>
              <a:buNone/>
            </a:pPr>
            <a:r>
              <a:rPr lang="en-US" sz="1400" b="0" i="0" u="none" strike="noStrike" cap="none">
                <a:solidFill>
                  <a:schemeClr val="dk1"/>
                </a:solidFill>
                <a:latin typeface="Courier New"/>
                <a:ea typeface="Courier New"/>
                <a:cs typeface="Courier New"/>
                <a:sym typeface="Courier New"/>
              </a:rPr>
              <a:t>    out.println("Java's Bday: " + bDate);</a:t>
            </a:r>
            <a:endParaRPr/>
          </a:p>
          <a:p>
            <a:pPr marL="342900" marR="0" lvl="0" indent="-342900" algn="l" rtl="0">
              <a:lnSpc>
                <a:spcPct val="100000"/>
              </a:lnSpc>
              <a:spcBef>
                <a:spcPts val="0"/>
              </a:spcBef>
              <a:spcAft>
                <a:spcPts val="0"/>
              </a:spcAft>
              <a:buClr>
                <a:schemeClr val="dk1"/>
              </a:buClr>
              <a:buSzPts val="1400"/>
              <a:buFont typeface="Courier New"/>
              <a:buNone/>
            </a:pPr>
            <a:r>
              <a:rPr lang="en-US" sz="1400" b="0" i="0" u="none" strike="noStrike" cap="none">
                <a:solidFill>
                  <a:schemeClr val="dk1"/>
                </a:solidFill>
                <a:latin typeface="Courier New"/>
                <a:ea typeface="Courier New"/>
                <a:cs typeface="Courier New"/>
                <a:sym typeface="Courier New"/>
              </a:rPr>
              <a:t>    out.println("Is Java's Bday in the past? " + bDate.isBefore(now));</a:t>
            </a:r>
            <a:endParaRPr/>
          </a:p>
          <a:p>
            <a:pPr marL="342900" marR="0" lvl="0" indent="-342900" algn="l" rtl="0">
              <a:lnSpc>
                <a:spcPct val="100000"/>
              </a:lnSpc>
              <a:spcBef>
                <a:spcPts val="0"/>
              </a:spcBef>
              <a:spcAft>
                <a:spcPts val="0"/>
              </a:spcAft>
              <a:buClr>
                <a:schemeClr val="dk1"/>
              </a:buClr>
              <a:buSzPts val="1400"/>
              <a:buFont typeface="Courier New"/>
              <a:buNone/>
            </a:pPr>
            <a:r>
              <a:rPr lang="en-US" sz="1400" b="0" i="0" u="none" strike="noStrike" cap="none">
                <a:solidFill>
                  <a:schemeClr val="dk1"/>
                </a:solidFill>
                <a:latin typeface="Courier New"/>
                <a:ea typeface="Courier New"/>
                <a:cs typeface="Courier New"/>
                <a:sym typeface="Courier New"/>
              </a:rPr>
              <a:t>    out.println("Is Java's Bday in a leap year? " + bDate.isLeapYear());</a:t>
            </a:r>
            <a:endParaRPr/>
          </a:p>
          <a:p>
            <a:pPr marL="342900" marR="0" lvl="0" indent="-342900" algn="l" rtl="0">
              <a:lnSpc>
                <a:spcPct val="100000"/>
              </a:lnSpc>
              <a:spcBef>
                <a:spcPts val="0"/>
              </a:spcBef>
              <a:spcAft>
                <a:spcPts val="0"/>
              </a:spcAft>
              <a:buClr>
                <a:schemeClr val="dk1"/>
              </a:buClr>
              <a:buSzPts val="1400"/>
              <a:buFont typeface="Courier New"/>
              <a:buNone/>
            </a:pPr>
            <a:r>
              <a:rPr lang="en-US" sz="1400" b="0" i="0" u="none" strike="noStrike" cap="none">
                <a:solidFill>
                  <a:schemeClr val="dk1"/>
                </a:solidFill>
                <a:latin typeface="Courier New"/>
                <a:ea typeface="Courier New"/>
                <a:cs typeface="Courier New"/>
                <a:sym typeface="Courier New"/>
              </a:rPr>
              <a:t>    out.println("Java's Bday day of the week: " + bDate.getDayOfWeek());</a:t>
            </a:r>
            <a:endParaRPr/>
          </a:p>
          <a:p>
            <a:pPr marL="342900" marR="0" lvl="0" indent="-342900" algn="l" rtl="0">
              <a:lnSpc>
                <a:spcPct val="100000"/>
              </a:lnSpc>
              <a:spcBef>
                <a:spcPts val="0"/>
              </a:spcBef>
              <a:spcAft>
                <a:spcPts val="0"/>
              </a:spcAft>
              <a:buClr>
                <a:schemeClr val="dk1"/>
              </a:buClr>
              <a:buSzPts val="1400"/>
              <a:buFont typeface="Courier New"/>
              <a:buNone/>
            </a:pPr>
            <a:r>
              <a:rPr lang="en-US" sz="1400" b="0" i="0" u="none" strike="noStrike" cap="none">
                <a:solidFill>
                  <a:schemeClr val="dk1"/>
                </a:solidFill>
                <a:latin typeface="Courier New"/>
                <a:ea typeface="Courier New"/>
                <a:cs typeface="Courier New"/>
                <a:sym typeface="Courier New"/>
              </a:rPr>
              <a:t>    nowPlusMonth = now.plusMonths(1);</a:t>
            </a:r>
            <a:endParaRPr/>
          </a:p>
          <a:p>
            <a:pPr marL="342900" marR="0" lvl="0" indent="-342900" algn="l" rtl="0">
              <a:lnSpc>
                <a:spcPct val="100000"/>
              </a:lnSpc>
              <a:spcBef>
                <a:spcPts val="0"/>
              </a:spcBef>
              <a:spcAft>
                <a:spcPts val="0"/>
              </a:spcAft>
              <a:buClr>
                <a:schemeClr val="dk1"/>
              </a:buClr>
              <a:buSzPts val="1400"/>
              <a:buFont typeface="Courier New"/>
              <a:buNone/>
            </a:pPr>
            <a:r>
              <a:rPr lang="en-US" sz="1400" b="0" i="0" u="none" strike="noStrike" cap="none">
                <a:solidFill>
                  <a:schemeClr val="dk1"/>
                </a:solidFill>
                <a:latin typeface="Courier New"/>
                <a:ea typeface="Courier New"/>
                <a:cs typeface="Courier New"/>
                <a:sym typeface="Courier New"/>
              </a:rPr>
              <a:t>    out.println("The date a month from now: " + nowPlusMonth);</a:t>
            </a:r>
            <a:endParaRPr/>
          </a:p>
          <a:p>
            <a:pPr marL="342900" marR="0" lvl="0" indent="-342900" algn="l" rtl="0">
              <a:lnSpc>
                <a:spcPct val="100000"/>
              </a:lnSpc>
              <a:spcBef>
                <a:spcPts val="0"/>
              </a:spcBef>
              <a:spcAft>
                <a:spcPts val="0"/>
              </a:spcAft>
              <a:buClr>
                <a:schemeClr val="dk1"/>
              </a:buClr>
              <a:buSzPts val="1400"/>
              <a:buFont typeface="Courier New"/>
              <a:buNone/>
            </a:pPr>
            <a:r>
              <a:rPr lang="en-US" sz="1400" b="0" i="0" u="none" strike="noStrike" cap="none">
                <a:solidFill>
                  <a:schemeClr val="dk1"/>
                </a:solidFill>
                <a:latin typeface="Courier New"/>
                <a:ea typeface="Courier New"/>
                <a:cs typeface="Courier New"/>
                <a:sym typeface="Courier New"/>
              </a:rPr>
              <a:t>    nextTues = now.with(next(TUESDAY));</a:t>
            </a:r>
            <a:endParaRPr/>
          </a:p>
          <a:p>
            <a:pPr marL="342900" marR="0" lvl="0" indent="-342900" algn="l" rtl="0">
              <a:lnSpc>
                <a:spcPct val="100000"/>
              </a:lnSpc>
              <a:spcBef>
                <a:spcPts val="0"/>
              </a:spcBef>
              <a:spcAft>
                <a:spcPts val="0"/>
              </a:spcAft>
              <a:buClr>
                <a:schemeClr val="dk1"/>
              </a:buClr>
              <a:buSzPts val="1400"/>
              <a:buFont typeface="Courier New"/>
              <a:buNone/>
            </a:pPr>
            <a:r>
              <a:rPr lang="en-US" sz="1400" b="0" i="0" u="none" strike="noStrike" cap="none">
                <a:solidFill>
                  <a:schemeClr val="dk1"/>
                </a:solidFill>
                <a:latin typeface="Courier New"/>
                <a:ea typeface="Courier New"/>
                <a:cs typeface="Courier New"/>
                <a:sym typeface="Courier New"/>
              </a:rPr>
              <a:t>    out.println("Next Tuesday's date: " + nextTues);</a:t>
            </a:r>
            <a:endParaRPr/>
          </a:p>
          <a:p>
            <a:pPr marL="342900" marR="0" lvl="0" indent="-342900" algn="l" rtl="0">
              <a:lnSpc>
                <a:spcPct val="100000"/>
              </a:lnSpc>
              <a:spcBef>
                <a:spcPts val="0"/>
              </a:spcBef>
              <a:spcAft>
                <a:spcPts val="0"/>
              </a:spcAft>
              <a:buClr>
                <a:schemeClr val="dk1"/>
              </a:buClr>
              <a:buSzPts val="1400"/>
              <a:buFont typeface="Courier New"/>
              <a:buNone/>
            </a:pPr>
            <a:r>
              <a:rPr lang="en-US" sz="1400" b="0" i="0" u="none" strike="noStrike" cap="none">
                <a:solidFill>
                  <a:schemeClr val="dk1"/>
                </a:solidFill>
                <a:latin typeface="Courier New"/>
                <a:ea typeface="Courier New"/>
                <a:cs typeface="Courier New"/>
                <a:sym typeface="Courier New"/>
              </a:rPr>
              <a:t>  }</a:t>
            </a:r>
            <a:endParaRPr/>
          </a:p>
          <a:p>
            <a:pPr marL="342900" marR="0" lvl="0" indent="-342900" algn="l" rtl="0">
              <a:lnSpc>
                <a:spcPct val="100000"/>
              </a:lnSpc>
              <a:spcBef>
                <a:spcPts val="0"/>
              </a:spcBef>
              <a:spcAft>
                <a:spcPts val="0"/>
              </a:spcAft>
              <a:buClr>
                <a:schemeClr val="dk1"/>
              </a:buClr>
              <a:buSzPts val="1400"/>
              <a:buFont typeface="Courier New"/>
              <a:buNone/>
            </a:pPr>
            <a:r>
              <a:rPr lang="en-US" sz="1400" b="0" i="0" u="none" strike="noStrike" cap="none">
                <a:solidFill>
                  <a:schemeClr val="dk1"/>
                </a:solidFill>
                <a:latin typeface="Courier New"/>
                <a:ea typeface="Courier New"/>
                <a:cs typeface="Courier New"/>
                <a:sym typeface="Courier New"/>
              </a:rPr>
              <a:t>}</a:t>
            </a:r>
            <a:endParaRPr/>
          </a:p>
        </p:txBody>
      </p:sp>
      <p:sp>
        <p:nvSpPr>
          <p:cNvPr id="2999" name="Google Shape;2999;p319"/>
          <p:cNvSpPr/>
          <p:nvPr/>
        </p:nvSpPr>
        <p:spPr>
          <a:xfrm>
            <a:off x="6324600" y="5260975"/>
            <a:ext cx="2082900" cy="738300"/>
          </a:xfrm>
          <a:prstGeom prst="wedgeRectCallout">
            <a:avLst>
              <a:gd name="adj1" fmla="val -3109"/>
              <a:gd name="adj2" fmla="val -6337"/>
            </a:avLst>
          </a:prstGeom>
          <a:solidFill>
            <a:srgbClr val="FFFFCC"/>
          </a:solidFill>
          <a:ln w="9525" cap="flat" cmpd="sng">
            <a:solidFill>
              <a:srgbClr val="80808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ourier New"/>
              <a:buNone/>
            </a:pPr>
            <a:r>
              <a:rPr lang="en-US" sz="1400" b="0" i="0" u="none" strike="noStrike" cap="none">
                <a:solidFill>
                  <a:schemeClr val="dk1"/>
                </a:solidFill>
                <a:latin typeface="Courier New"/>
                <a:ea typeface="Courier New"/>
                <a:cs typeface="Courier New"/>
                <a:sym typeface="Courier New"/>
              </a:rPr>
              <a:t>LocalDate</a:t>
            </a:r>
            <a:r>
              <a:rPr lang="en-US" sz="1400" b="0" i="0" u="none" strike="noStrike" cap="none">
                <a:solidFill>
                  <a:schemeClr val="dk1"/>
                </a:solidFill>
                <a:latin typeface="Arial"/>
                <a:ea typeface="Arial"/>
                <a:cs typeface="Arial"/>
                <a:sym typeface="Arial"/>
              </a:rPr>
              <a:t> objects are immutable – methods return a new instance.</a:t>
            </a:r>
            <a:endParaRPr/>
          </a:p>
        </p:txBody>
      </p:sp>
      <p:sp>
        <p:nvSpPr>
          <p:cNvPr id="3000" name="Google Shape;3000;p319"/>
          <p:cNvSpPr/>
          <p:nvPr/>
        </p:nvSpPr>
        <p:spPr>
          <a:xfrm>
            <a:off x="6477000" y="990600"/>
            <a:ext cx="1930500" cy="308100"/>
          </a:xfrm>
          <a:prstGeom prst="wedgeRectCallout">
            <a:avLst>
              <a:gd name="adj1" fmla="val -3428"/>
              <a:gd name="adj2" fmla="val 23097"/>
            </a:avLst>
          </a:prstGeom>
          <a:solidFill>
            <a:srgbClr val="FFFFCC"/>
          </a:solidFill>
          <a:ln w="9525" cap="flat" cmpd="sng">
            <a:solidFill>
              <a:srgbClr val="80808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ourier New"/>
              <a:buNone/>
            </a:pPr>
            <a:r>
              <a:rPr lang="en-US" sz="1400" b="0" i="0" u="none" strike="noStrike" cap="none">
                <a:solidFill>
                  <a:schemeClr val="dk1"/>
                </a:solidFill>
                <a:latin typeface="Courier New"/>
                <a:ea typeface="Courier New"/>
                <a:cs typeface="Courier New"/>
                <a:sym typeface="Courier New"/>
              </a:rPr>
              <a:t>next</a:t>
            </a:r>
            <a:r>
              <a:rPr lang="en-US" sz="1400" b="0" i="0" u="none" strike="noStrike" cap="none">
                <a:solidFill>
                  <a:schemeClr val="dk1"/>
                </a:solidFill>
                <a:latin typeface="Arial"/>
                <a:ea typeface="Arial"/>
                <a:cs typeface="Arial"/>
                <a:sym typeface="Arial"/>
              </a:rPr>
              <a:t> method</a:t>
            </a:r>
            <a:endParaRPr/>
          </a:p>
        </p:txBody>
      </p:sp>
      <p:sp>
        <p:nvSpPr>
          <p:cNvPr id="3001" name="Google Shape;3001;p319"/>
          <p:cNvSpPr/>
          <p:nvPr/>
        </p:nvSpPr>
        <p:spPr>
          <a:xfrm>
            <a:off x="5715000" y="1679575"/>
            <a:ext cx="1447800" cy="308100"/>
          </a:xfrm>
          <a:prstGeom prst="wedgeRectCallout">
            <a:avLst>
              <a:gd name="adj1" fmla="val -16360"/>
              <a:gd name="adj2" fmla="val 1036"/>
            </a:avLst>
          </a:prstGeom>
          <a:solidFill>
            <a:srgbClr val="FFFFCC"/>
          </a:solidFill>
          <a:ln w="9525" cap="flat" cmpd="sng">
            <a:solidFill>
              <a:srgbClr val="80808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ourier New"/>
              <a:buNone/>
            </a:pPr>
            <a:r>
              <a:rPr lang="en-US" sz="1400" b="0" i="0" u="none" strike="noStrike" cap="none">
                <a:solidFill>
                  <a:schemeClr val="dk1"/>
                </a:solidFill>
                <a:latin typeface="Courier New"/>
                <a:ea typeface="Courier New"/>
                <a:cs typeface="Courier New"/>
                <a:sym typeface="Courier New"/>
              </a:rPr>
              <a:t>TUESDAY</a:t>
            </a:r>
            <a:endParaRPr/>
          </a:p>
        </p:txBody>
      </p:sp>
      <p:sp>
        <p:nvSpPr>
          <p:cNvPr id="3002" name="Google Shape;3002;p319"/>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323</a:t>
            </a:fld>
            <a:endParaRPr/>
          </a:p>
        </p:txBody>
      </p:sp>
    </p:spTree>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Shape 3007"/>
        <p:cNvGrpSpPr/>
        <p:nvPr/>
      </p:nvGrpSpPr>
      <p:grpSpPr>
        <a:xfrm>
          <a:off x="0" y="0"/>
          <a:ext cx="0" cy="0"/>
          <a:chOff x="0" y="0"/>
          <a:chExt cx="0" cy="0"/>
        </a:xfrm>
      </p:grpSpPr>
      <p:sp>
        <p:nvSpPr>
          <p:cNvPr id="3008" name="Google Shape;3008;p320"/>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Working with </a:t>
            </a:r>
            <a:r>
              <a:rPr lang="en-US" sz="2600" b="1" i="0" u="none" strike="noStrike" cap="none">
                <a:solidFill>
                  <a:schemeClr val="dk1"/>
                </a:solidFill>
                <a:latin typeface="Courier New"/>
                <a:ea typeface="Courier New"/>
                <a:cs typeface="Courier New"/>
                <a:sym typeface="Courier New"/>
              </a:rPr>
              <a:t>LocalTime</a:t>
            </a:r>
            <a:endParaRPr/>
          </a:p>
        </p:txBody>
      </p:sp>
      <p:sp>
        <p:nvSpPr>
          <p:cNvPr id="3009" name="Google Shape;3009;p320"/>
          <p:cNvSpPr txBox="1">
            <a:spLocks noGrp="1"/>
          </p:cNvSpPr>
          <p:nvPr>
            <p:ph type="body" idx="1"/>
          </p:nvPr>
        </p:nvSpPr>
        <p:spPr>
          <a:xfrm>
            <a:off x="609600" y="1447800"/>
            <a:ext cx="7918500" cy="37989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200"/>
              <a:buFont typeface="Arial"/>
              <a:buNone/>
            </a:pPr>
            <a:r>
              <a:rPr lang="en-US" sz="2200" b="0" i="0" u="none">
                <a:solidFill>
                  <a:schemeClr val="dk1"/>
                </a:solidFill>
                <a:latin typeface="Courier New"/>
                <a:ea typeface="Courier New"/>
                <a:cs typeface="Courier New"/>
                <a:sym typeface="Courier New"/>
              </a:rPr>
              <a:t>LocalTime</a:t>
            </a:r>
            <a:r>
              <a:rPr lang="en-US" sz="2200" b="0" i="0" u="none">
                <a:solidFill>
                  <a:schemeClr val="dk1"/>
                </a:solidFill>
                <a:latin typeface="Arial"/>
                <a:ea typeface="Arial"/>
                <a:cs typeface="Arial"/>
                <a:sym typeface="Arial"/>
              </a:rPr>
              <a:t> stores the time within a day.</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Measured from midnight</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Based on a 24-hour clock (13:30 is 1:30 PM.)</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Questions you can answer about time with </a:t>
            </a:r>
            <a:r>
              <a:rPr lang="en-US" sz="2200" b="0" i="0" u="none" strike="noStrike" cap="none">
                <a:solidFill>
                  <a:schemeClr val="dk1"/>
                </a:solidFill>
                <a:latin typeface="Courier New"/>
                <a:ea typeface="Courier New"/>
                <a:cs typeface="Courier New"/>
                <a:sym typeface="Courier New"/>
              </a:rPr>
              <a:t>LocalTime</a:t>
            </a:r>
            <a:endParaRPr sz="2200" b="0" i="0" u="none" strike="noStrike" cap="none">
              <a:solidFill>
                <a:schemeClr val="dk1"/>
              </a:solidFill>
              <a:latin typeface="Arial"/>
              <a:ea typeface="Arial"/>
              <a:cs typeface="Arial"/>
              <a:sym typeface="Arial"/>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When is my lunch time?</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Is lunch time in the future or past?</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What is the time 1 hour 15 minutes from now?</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How many minutes until lunch time?</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How many hours until bedtime?</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How do I keep track of just the hours and minutes?</a:t>
            </a:r>
            <a:endParaRPr/>
          </a:p>
        </p:txBody>
      </p:sp>
      <p:sp>
        <p:nvSpPr>
          <p:cNvPr id="3010" name="Google Shape;3010;p320"/>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324</a:t>
            </a:fld>
            <a:endParaRPr/>
          </a:p>
        </p:txBody>
      </p:sp>
    </p:spTree>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Shape 3015"/>
        <p:cNvGrpSpPr/>
        <p:nvPr/>
      </p:nvGrpSpPr>
      <p:grpSpPr>
        <a:xfrm>
          <a:off x="0" y="0"/>
          <a:ext cx="0" cy="0"/>
          <a:chOff x="0" y="0"/>
          <a:chExt cx="0" cy="0"/>
        </a:xfrm>
      </p:grpSpPr>
      <p:sp>
        <p:nvSpPr>
          <p:cNvPr id="3016" name="Google Shape;3016;p321"/>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Courier New"/>
                <a:ea typeface="Courier New"/>
                <a:cs typeface="Courier New"/>
                <a:sym typeface="Courier New"/>
              </a:rPr>
              <a:t>LocalTime</a:t>
            </a:r>
            <a:r>
              <a:rPr lang="en-US" sz="2600" b="1" i="0" u="none" strike="noStrike" cap="none">
                <a:solidFill>
                  <a:schemeClr val="dk1"/>
                </a:solidFill>
                <a:latin typeface="Arial"/>
                <a:ea typeface="Arial"/>
                <a:cs typeface="Arial"/>
                <a:sym typeface="Arial"/>
              </a:rPr>
              <a:t>: Example</a:t>
            </a:r>
            <a:endParaRPr/>
          </a:p>
        </p:txBody>
      </p:sp>
      <p:sp>
        <p:nvSpPr>
          <p:cNvPr id="3017" name="Google Shape;3017;p321"/>
          <p:cNvSpPr txBox="1"/>
          <p:nvPr/>
        </p:nvSpPr>
        <p:spPr>
          <a:xfrm>
            <a:off x="622300" y="1143000"/>
            <a:ext cx="8217000" cy="4953000"/>
          </a:xfrm>
          <a:prstGeom prst="rect">
            <a:avLst/>
          </a:prstGeom>
          <a:solidFill>
            <a:srgbClr val="CCCCCC"/>
          </a:solidFill>
          <a:ln w="28575" cap="flat" cmpd="sng">
            <a:solidFill>
              <a:srgbClr val="000000"/>
            </a:solidFill>
            <a:prstDash val="solid"/>
            <a:miter lim="800000"/>
            <a:headEnd type="none" w="sm" len="sm"/>
            <a:tailEnd type="none" w="sm" len="sm"/>
          </a:ln>
        </p:spPr>
        <p:txBody>
          <a:bodyPr spcFirstLastPara="1" wrap="square" lIns="92075" tIns="9125" rIns="92075" bIns="9125" anchor="t" anchorCtr="0">
            <a:noAutofit/>
          </a:bodyPr>
          <a:lstStyle/>
          <a:p>
            <a:pPr marL="342900" marR="0" lvl="0" indent="-342900" algn="l" rtl="0">
              <a:lnSpc>
                <a:spcPct val="100000"/>
              </a:lnSpc>
              <a:spcBef>
                <a:spcPts val="0"/>
              </a:spcBef>
              <a:spcAft>
                <a:spcPts val="0"/>
              </a:spcAft>
              <a:buClr>
                <a:schemeClr val="dk1"/>
              </a:buClr>
              <a:buSzPts val="1400"/>
              <a:buFont typeface="Courier New"/>
              <a:buNone/>
            </a:pPr>
            <a:r>
              <a:rPr lang="en-US" sz="1400" b="0" i="0" u="none" strike="noStrike" cap="none">
                <a:solidFill>
                  <a:schemeClr val="dk1"/>
                </a:solidFill>
                <a:latin typeface="Courier New"/>
                <a:ea typeface="Courier New"/>
                <a:cs typeface="Courier New"/>
                <a:sym typeface="Courier New"/>
              </a:rPr>
              <a:t>import java.time.LocalTime;</a:t>
            </a:r>
            <a:endParaRPr/>
          </a:p>
          <a:p>
            <a:pPr marL="342900" marR="0" lvl="0" indent="-342900" algn="l" rtl="0">
              <a:lnSpc>
                <a:spcPct val="100000"/>
              </a:lnSpc>
              <a:spcBef>
                <a:spcPts val="0"/>
              </a:spcBef>
              <a:spcAft>
                <a:spcPts val="0"/>
              </a:spcAft>
              <a:buClr>
                <a:schemeClr val="dk1"/>
              </a:buClr>
              <a:buSzPts val="1400"/>
              <a:buFont typeface="Courier New"/>
              <a:buNone/>
            </a:pPr>
            <a:r>
              <a:rPr lang="en-US" sz="1400" b="0" i="0" u="none" strike="noStrike" cap="none">
                <a:solidFill>
                  <a:schemeClr val="dk1"/>
                </a:solidFill>
                <a:latin typeface="Courier New"/>
                <a:ea typeface="Courier New"/>
                <a:cs typeface="Courier New"/>
                <a:sym typeface="Courier New"/>
              </a:rPr>
              <a:t>import static java.time.temporal.ChronoUnit.*;</a:t>
            </a:r>
            <a:endParaRPr/>
          </a:p>
          <a:p>
            <a:pPr marL="342900" marR="0" lvl="0" indent="-342900" algn="l" rtl="0">
              <a:lnSpc>
                <a:spcPct val="100000"/>
              </a:lnSpc>
              <a:spcBef>
                <a:spcPts val="0"/>
              </a:spcBef>
              <a:spcAft>
                <a:spcPts val="0"/>
              </a:spcAft>
              <a:buClr>
                <a:schemeClr val="dk1"/>
              </a:buClr>
              <a:buSzPts val="1400"/>
              <a:buFont typeface="Courier New"/>
              <a:buNone/>
            </a:pPr>
            <a:r>
              <a:rPr lang="en-US" sz="1400" b="0" i="0" u="none" strike="noStrike" cap="none">
                <a:solidFill>
                  <a:schemeClr val="dk1"/>
                </a:solidFill>
                <a:latin typeface="Courier New"/>
                <a:ea typeface="Courier New"/>
                <a:cs typeface="Courier New"/>
                <a:sym typeface="Courier New"/>
              </a:rPr>
              <a:t>import static java.lang.System.out;</a:t>
            </a:r>
            <a:endParaRPr/>
          </a:p>
          <a:p>
            <a:pPr marL="342900" marR="0" lvl="0" indent="-342900" algn="l" rtl="0">
              <a:lnSpc>
                <a:spcPct val="100000"/>
              </a:lnSpc>
              <a:spcBef>
                <a:spcPts val="0"/>
              </a:spcBef>
              <a:spcAft>
                <a:spcPts val="0"/>
              </a:spcAft>
              <a:buClr>
                <a:schemeClr val="dk1"/>
              </a:buClr>
              <a:buSzPts val="1400"/>
              <a:buFont typeface="Arial"/>
              <a:buNone/>
            </a:pPr>
            <a:endParaRPr sz="1400" b="0" i="0" u="none" strike="noStrike" cap="none">
              <a:solidFill>
                <a:schemeClr val="dk1"/>
              </a:solidFill>
              <a:latin typeface="Courier New"/>
              <a:ea typeface="Courier New"/>
              <a:cs typeface="Courier New"/>
              <a:sym typeface="Courier New"/>
            </a:endParaRPr>
          </a:p>
          <a:p>
            <a:pPr marL="342900" marR="0" lvl="0" indent="-342900" algn="l" rtl="0">
              <a:lnSpc>
                <a:spcPct val="100000"/>
              </a:lnSpc>
              <a:spcBef>
                <a:spcPts val="0"/>
              </a:spcBef>
              <a:spcAft>
                <a:spcPts val="0"/>
              </a:spcAft>
              <a:buClr>
                <a:schemeClr val="dk1"/>
              </a:buClr>
              <a:buSzPts val="1400"/>
              <a:buFont typeface="Courier New"/>
              <a:buNone/>
            </a:pPr>
            <a:r>
              <a:rPr lang="en-US" sz="1400" b="0" i="0" u="none" strike="noStrike" cap="none">
                <a:solidFill>
                  <a:schemeClr val="dk1"/>
                </a:solidFill>
                <a:latin typeface="Courier New"/>
                <a:ea typeface="Courier New"/>
                <a:cs typeface="Courier New"/>
                <a:sym typeface="Courier New"/>
              </a:rPr>
              <a:t>public class LocalTimeExample {</a:t>
            </a:r>
            <a:endParaRPr/>
          </a:p>
          <a:p>
            <a:pPr marL="342900" marR="0" lvl="0" indent="-342900" algn="l" rtl="0">
              <a:lnSpc>
                <a:spcPct val="100000"/>
              </a:lnSpc>
              <a:spcBef>
                <a:spcPts val="0"/>
              </a:spcBef>
              <a:spcAft>
                <a:spcPts val="0"/>
              </a:spcAft>
              <a:buClr>
                <a:schemeClr val="dk1"/>
              </a:buClr>
              <a:buSzPts val="1400"/>
              <a:buFont typeface="Courier New"/>
              <a:buNone/>
            </a:pPr>
            <a:r>
              <a:rPr lang="en-US" sz="1400" b="0" i="0" u="none" strike="noStrike" cap="none">
                <a:solidFill>
                  <a:schemeClr val="dk1"/>
                </a:solidFill>
                <a:latin typeface="Courier New"/>
                <a:ea typeface="Courier New"/>
                <a:cs typeface="Courier New"/>
                <a:sym typeface="Courier New"/>
              </a:rPr>
              <a:t>  public static void main(String[] args) {</a:t>
            </a:r>
            <a:endParaRPr/>
          </a:p>
          <a:p>
            <a:pPr marL="342900" marR="0" lvl="0" indent="-342900" algn="l" rtl="0">
              <a:lnSpc>
                <a:spcPct val="100000"/>
              </a:lnSpc>
              <a:spcBef>
                <a:spcPts val="0"/>
              </a:spcBef>
              <a:spcAft>
                <a:spcPts val="0"/>
              </a:spcAft>
              <a:buClr>
                <a:schemeClr val="dk1"/>
              </a:buClr>
              <a:buSzPts val="1400"/>
              <a:buFont typeface="Courier New"/>
              <a:buNone/>
            </a:pPr>
            <a:r>
              <a:rPr lang="en-US" sz="1400" b="0" i="0" u="none" strike="noStrike" cap="none">
                <a:solidFill>
                  <a:schemeClr val="dk1"/>
                </a:solidFill>
                <a:latin typeface="Courier New"/>
                <a:ea typeface="Courier New"/>
                <a:cs typeface="Courier New"/>
                <a:sym typeface="Courier New"/>
              </a:rPr>
              <a:t>    LocalTime now, nowPlus, nowHrsMins, lunch, bedtime;</a:t>
            </a:r>
            <a:endParaRPr/>
          </a:p>
          <a:p>
            <a:pPr marL="342900" marR="0" lvl="0" indent="-342900" algn="l" rtl="0">
              <a:lnSpc>
                <a:spcPct val="100000"/>
              </a:lnSpc>
              <a:spcBef>
                <a:spcPts val="0"/>
              </a:spcBef>
              <a:spcAft>
                <a:spcPts val="0"/>
              </a:spcAft>
              <a:buClr>
                <a:schemeClr val="dk1"/>
              </a:buClr>
              <a:buSzPts val="1400"/>
              <a:buFont typeface="Courier New"/>
              <a:buNone/>
            </a:pPr>
            <a:r>
              <a:rPr lang="en-US" sz="1400" b="0" i="0" u="none" strike="noStrike" cap="none">
                <a:solidFill>
                  <a:schemeClr val="dk1"/>
                </a:solidFill>
                <a:latin typeface="Courier New"/>
                <a:ea typeface="Courier New"/>
                <a:cs typeface="Courier New"/>
                <a:sym typeface="Courier New"/>
              </a:rPr>
              <a:t>    now = LocalTime.now();</a:t>
            </a:r>
            <a:endParaRPr/>
          </a:p>
          <a:p>
            <a:pPr marL="342900" marR="0" lvl="0" indent="-342900" algn="l" rtl="0">
              <a:lnSpc>
                <a:spcPct val="100000"/>
              </a:lnSpc>
              <a:spcBef>
                <a:spcPts val="0"/>
              </a:spcBef>
              <a:spcAft>
                <a:spcPts val="0"/>
              </a:spcAft>
              <a:buClr>
                <a:schemeClr val="dk1"/>
              </a:buClr>
              <a:buSzPts val="1400"/>
              <a:buFont typeface="Courier New"/>
              <a:buNone/>
            </a:pPr>
            <a:r>
              <a:rPr lang="en-US" sz="1400" b="0" i="0" u="none" strike="noStrike" cap="none">
                <a:solidFill>
                  <a:schemeClr val="dk1"/>
                </a:solidFill>
                <a:latin typeface="Courier New"/>
                <a:ea typeface="Courier New"/>
                <a:cs typeface="Courier New"/>
                <a:sym typeface="Courier New"/>
              </a:rPr>
              <a:t>    out.println("The time now is: " + now);</a:t>
            </a:r>
            <a:endParaRPr/>
          </a:p>
          <a:p>
            <a:pPr marL="342900" marR="0" lvl="0" indent="-342900" algn="l" rtl="0">
              <a:lnSpc>
                <a:spcPct val="100000"/>
              </a:lnSpc>
              <a:spcBef>
                <a:spcPts val="0"/>
              </a:spcBef>
              <a:spcAft>
                <a:spcPts val="0"/>
              </a:spcAft>
              <a:buClr>
                <a:schemeClr val="dk1"/>
              </a:buClr>
              <a:buSzPts val="1400"/>
              <a:buFont typeface="Courier New"/>
              <a:buNone/>
            </a:pPr>
            <a:r>
              <a:rPr lang="en-US" sz="1400" b="0" i="0" u="none" strike="noStrike" cap="none">
                <a:solidFill>
                  <a:schemeClr val="dk1"/>
                </a:solidFill>
                <a:latin typeface="Courier New"/>
                <a:ea typeface="Courier New"/>
                <a:cs typeface="Courier New"/>
                <a:sym typeface="Courier New"/>
              </a:rPr>
              <a:t>    nowPlus = now.plusHours(1).plusMinutes(15);</a:t>
            </a:r>
            <a:endParaRPr/>
          </a:p>
          <a:p>
            <a:pPr marL="342900" marR="0" lvl="0" indent="-342900" algn="l" rtl="0">
              <a:lnSpc>
                <a:spcPct val="100000"/>
              </a:lnSpc>
              <a:spcBef>
                <a:spcPts val="0"/>
              </a:spcBef>
              <a:spcAft>
                <a:spcPts val="0"/>
              </a:spcAft>
              <a:buClr>
                <a:schemeClr val="dk1"/>
              </a:buClr>
              <a:buSzPts val="1400"/>
              <a:buFont typeface="Courier New"/>
              <a:buNone/>
            </a:pPr>
            <a:r>
              <a:rPr lang="en-US" sz="1400" b="0" i="0" u="none" strike="noStrike" cap="none">
                <a:solidFill>
                  <a:schemeClr val="dk1"/>
                </a:solidFill>
                <a:latin typeface="Courier New"/>
                <a:ea typeface="Courier New"/>
                <a:cs typeface="Courier New"/>
                <a:sym typeface="Courier New"/>
              </a:rPr>
              <a:t>    out.println("What time is it 1 hour 15 minutes from now? " + nowPlus);</a:t>
            </a:r>
            <a:endParaRPr/>
          </a:p>
          <a:p>
            <a:pPr marL="342900" marR="0" lvl="0" indent="-342900" algn="l" rtl="0">
              <a:lnSpc>
                <a:spcPct val="100000"/>
              </a:lnSpc>
              <a:spcBef>
                <a:spcPts val="0"/>
              </a:spcBef>
              <a:spcAft>
                <a:spcPts val="0"/>
              </a:spcAft>
              <a:buClr>
                <a:schemeClr val="dk1"/>
              </a:buClr>
              <a:buSzPts val="1400"/>
              <a:buFont typeface="Courier New"/>
              <a:buNone/>
            </a:pPr>
            <a:r>
              <a:rPr lang="en-US" sz="1400" b="0" i="0" u="none" strike="noStrike" cap="none">
                <a:solidFill>
                  <a:schemeClr val="dk1"/>
                </a:solidFill>
                <a:latin typeface="Courier New"/>
                <a:ea typeface="Courier New"/>
                <a:cs typeface="Courier New"/>
                <a:sym typeface="Courier New"/>
              </a:rPr>
              <a:t>    nowHrsMins = now.truncatedTo(MINUTES);</a:t>
            </a:r>
            <a:endParaRPr/>
          </a:p>
          <a:p>
            <a:pPr marL="342900" marR="0" lvl="0" indent="-342900" algn="l" rtl="0">
              <a:lnSpc>
                <a:spcPct val="100000"/>
              </a:lnSpc>
              <a:spcBef>
                <a:spcPts val="0"/>
              </a:spcBef>
              <a:spcAft>
                <a:spcPts val="0"/>
              </a:spcAft>
              <a:buClr>
                <a:schemeClr val="dk1"/>
              </a:buClr>
              <a:buSzPts val="1400"/>
              <a:buFont typeface="Courier New"/>
              <a:buNone/>
            </a:pPr>
            <a:r>
              <a:rPr lang="en-US" sz="1400" b="0" i="0" u="none" strike="noStrike" cap="none">
                <a:solidFill>
                  <a:schemeClr val="dk1"/>
                </a:solidFill>
                <a:latin typeface="Courier New"/>
                <a:ea typeface="Courier New"/>
                <a:cs typeface="Courier New"/>
                <a:sym typeface="Courier New"/>
              </a:rPr>
              <a:t>    out.println("Truncate the current time to minutes: " + nowHrsMins);</a:t>
            </a:r>
            <a:endParaRPr/>
          </a:p>
          <a:p>
            <a:pPr marL="342900" marR="0" lvl="0" indent="-342900" algn="l" rtl="0">
              <a:lnSpc>
                <a:spcPct val="100000"/>
              </a:lnSpc>
              <a:spcBef>
                <a:spcPts val="0"/>
              </a:spcBef>
              <a:spcAft>
                <a:spcPts val="0"/>
              </a:spcAft>
              <a:buClr>
                <a:schemeClr val="dk1"/>
              </a:buClr>
              <a:buSzPts val="1400"/>
              <a:buFont typeface="Courier New"/>
              <a:buNone/>
            </a:pPr>
            <a:r>
              <a:rPr lang="en-US" sz="1400" b="0" i="0" u="none" strike="noStrike" cap="none">
                <a:solidFill>
                  <a:schemeClr val="dk1"/>
                </a:solidFill>
                <a:latin typeface="Courier New"/>
                <a:ea typeface="Courier New"/>
                <a:cs typeface="Courier New"/>
                <a:sym typeface="Courier New"/>
              </a:rPr>
              <a:t>    out.println("It is the " + now.toSecondOfDay()/60 + "th minute");</a:t>
            </a:r>
            <a:endParaRPr/>
          </a:p>
          <a:p>
            <a:pPr marL="342900" marR="0" lvl="0" indent="-342900" algn="l" rtl="0">
              <a:lnSpc>
                <a:spcPct val="100000"/>
              </a:lnSpc>
              <a:spcBef>
                <a:spcPts val="0"/>
              </a:spcBef>
              <a:spcAft>
                <a:spcPts val="0"/>
              </a:spcAft>
              <a:buClr>
                <a:schemeClr val="dk1"/>
              </a:buClr>
              <a:buSzPts val="1400"/>
              <a:buFont typeface="Courier New"/>
              <a:buNone/>
            </a:pPr>
            <a:r>
              <a:rPr lang="en-US" sz="1400" b="0" i="0" u="none" strike="noStrike" cap="none">
                <a:solidFill>
                  <a:schemeClr val="dk1"/>
                </a:solidFill>
                <a:latin typeface="Courier New"/>
                <a:ea typeface="Courier New"/>
                <a:cs typeface="Courier New"/>
                <a:sym typeface="Courier New"/>
              </a:rPr>
              <a:t>    lunch = LocalTime.of(12, 30);</a:t>
            </a:r>
            <a:endParaRPr/>
          </a:p>
          <a:p>
            <a:pPr marL="342900" marR="0" lvl="0" indent="-342900" algn="l" rtl="0">
              <a:lnSpc>
                <a:spcPct val="100000"/>
              </a:lnSpc>
              <a:spcBef>
                <a:spcPts val="0"/>
              </a:spcBef>
              <a:spcAft>
                <a:spcPts val="0"/>
              </a:spcAft>
              <a:buClr>
                <a:schemeClr val="dk1"/>
              </a:buClr>
              <a:buSzPts val="1400"/>
              <a:buFont typeface="Courier New"/>
              <a:buNone/>
            </a:pPr>
            <a:r>
              <a:rPr lang="en-US" sz="1400" b="0" i="0" u="none" strike="noStrike" cap="none">
                <a:solidFill>
                  <a:schemeClr val="dk1"/>
                </a:solidFill>
                <a:latin typeface="Courier New"/>
                <a:ea typeface="Courier New"/>
                <a:cs typeface="Courier New"/>
                <a:sym typeface="Courier New"/>
              </a:rPr>
              <a:t>    out.println("Is lunch in my future? " + lunch.isAfter(now));</a:t>
            </a:r>
            <a:endParaRPr/>
          </a:p>
          <a:p>
            <a:pPr marL="342900" marR="0" lvl="0" indent="-342900" algn="l" rtl="0">
              <a:lnSpc>
                <a:spcPct val="100000"/>
              </a:lnSpc>
              <a:spcBef>
                <a:spcPts val="0"/>
              </a:spcBef>
              <a:spcAft>
                <a:spcPts val="0"/>
              </a:spcAft>
              <a:buClr>
                <a:schemeClr val="dk1"/>
              </a:buClr>
              <a:buSzPts val="1400"/>
              <a:buFont typeface="Courier New"/>
              <a:buNone/>
            </a:pPr>
            <a:r>
              <a:rPr lang="en-US" sz="1400" b="0" i="0" u="none" strike="noStrike" cap="none">
                <a:solidFill>
                  <a:schemeClr val="dk1"/>
                </a:solidFill>
                <a:latin typeface="Courier New"/>
                <a:ea typeface="Courier New"/>
                <a:cs typeface="Courier New"/>
                <a:sym typeface="Courier New"/>
              </a:rPr>
              <a:t>    long minsToLunch = now.until(lunch, MINUTES);</a:t>
            </a:r>
            <a:endParaRPr/>
          </a:p>
          <a:p>
            <a:pPr marL="342900" marR="0" lvl="0" indent="-342900" algn="l" rtl="0">
              <a:lnSpc>
                <a:spcPct val="100000"/>
              </a:lnSpc>
              <a:spcBef>
                <a:spcPts val="0"/>
              </a:spcBef>
              <a:spcAft>
                <a:spcPts val="0"/>
              </a:spcAft>
              <a:buClr>
                <a:schemeClr val="dk1"/>
              </a:buClr>
              <a:buSzPts val="1400"/>
              <a:buFont typeface="Courier New"/>
              <a:buNone/>
            </a:pPr>
            <a:r>
              <a:rPr lang="en-US" sz="1400" b="0" i="0" u="none" strike="noStrike" cap="none">
                <a:solidFill>
                  <a:schemeClr val="dk1"/>
                </a:solidFill>
                <a:latin typeface="Courier New"/>
                <a:ea typeface="Courier New"/>
                <a:cs typeface="Courier New"/>
                <a:sym typeface="Courier New"/>
              </a:rPr>
              <a:t>    out.println("Minutes til lunch: " + minsToLunch);</a:t>
            </a:r>
            <a:endParaRPr/>
          </a:p>
          <a:p>
            <a:pPr marL="342900" marR="0" lvl="0" indent="-342900" algn="l" rtl="0">
              <a:lnSpc>
                <a:spcPct val="100000"/>
              </a:lnSpc>
              <a:spcBef>
                <a:spcPts val="0"/>
              </a:spcBef>
              <a:spcAft>
                <a:spcPts val="0"/>
              </a:spcAft>
              <a:buClr>
                <a:schemeClr val="dk1"/>
              </a:buClr>
              <a:buSzPts val="1400"/>
              <a:buFont typeface="Courier New"/>
              <a:buNone/>
            </a:pPr>
            <a:r>
              <a:rPr lang="en-US" sz="1400" b="0" i="0" u="none" strike="noStrike" cap="none">
                <a:solidFill>
                  <a:schemeClr val="dk1"/>
                </a:solidFill>
                <a:latin typeface="Courier New"/>
                <a:ea typeface="Courier New"/>
                <a:cs typeface="Courier New"/>
                <a:sym typeface="Courier New"/>
              </a:rPr>
              <a:t>    bedtime = LocalTime.of(21, 0);</a:t>
            </a:r>
            <a:endParaRPr/>
          </a:p>
          <a:p>
            <a:pPr marL="342900" marR="0" lvl="0" indent="-342900" algn="l" rtl="0">
              <a:lnSpc>
                <a:spcPct val="100000"/>
              </a:lnSpc>
              <a:spcBef>
                <a:spcPts val="0"/>
              </a:spcBef>
              <a:spcAft>
                <a:spcPts val="0"/>
              </a:spcAft>
              <a:buClr>
                <a:schemeClr val="dk1"/>
              </a:buClr>
              <a:buSzPts val="1400"/>
              <a:buFont typeface="Courier New"/>
              <a:buNone/>
            </a:pPr>
            <a:r>
              <a:rPr lang="en-US" sz="1400" b="0" i="0" u="none" strike="noStrike" cap="none">
                <a:solidFill>
                  <a:schemeClr val="dk1"/>
                </a:solidFill>
                <a:latin typeface="Courier New"/>
                <a:ea typeface="Courier New"/>
                <a:cs typeface="Courier New"/>
                <a:sym typeface="Courier New"/>
              </a:rPr>
              <a:t>    long hrsToBedtime = now.until(bedtime, HOURS);</a:t>
            </a:r>
            <a:endParaRPr/>
          </a:p>
          <a:p>
            <a:pPr marL="342900" marR="0" lvl="0" indent="-342900" algn="l" rtl="0">
              <a:lnSpc>
                <a:spcPct val="100000"/>
              </a:lnSpc>
              <a:spcBef>
                <a:spcPts val="0"/>
              </a:spcBef>
              <a:spcAft>
                <a:spcPts val="0"/>
              </a:spcAft>
              <a:buClr>
                <a:schemeClr val="dk1"/>
              </a:buClr>
              <a:buSzPts val="1400"/>
              <a:buFont typeface="Courier New"/>
              <a:buNone/>
            </a:pPr>
            <a:r>
              <a:rPr lang="en-US" sz="1400" b="0" i="0" u="none" strike="noStrike" cap="none">
                <a:solidFill>
                  <a:schemeClr val="dk1"/>
                </a:solidFill>
                <a:latin typeface="Courier New"/>
                <a:ea typeface="Courier New"/>
                <a:cs typeface="Courier New"/>
                <a:sym typeface="Courier New"/>
              </a:rPr>
              <a:t>    out.println("How many hours until bedtime? " + hrsToBedtime);</a:t>
            </a:r>
            <a:endParaRPr/>
          </a:p>
          <a:p>
            <a:pPr marL="342900" marR="0" lvl="0" indent="-342900" algn="l" rtl="0">
              <a:lnSpc>
                <a:spcPct val="100000"/>
              </a:lnSpc>
              <a:spcBef>
                <a:spcPts val="0"/>
              </a:spcBef>
              <a:spcAft>
                <a:spcPts val="0"/>
              </a:spcAft>
              <a:buClr>
                <a:schemeClr val="dk1"/>
              </a:buClr>
              <a:buSzPts val="1400"/>
              <a:buFont typeface="Courier New"/>
              <a:buNone/>
            </a:pPr>
            <a:r>
              <a:rPr lang="en-US" sz="1400" b="0" i="0" u="none" strike="noStrike" cap="none">
                <a:solidFill>
                  <a:schemeClr val="dk1"/>
                </a:solidFill>
                <a:latin typeface="Courier New"/>
                <a:ea typeface="Courier New"/>
                <a:cs typeface="Courier New"/>
                <a:sym typeface="Courier New"/>
              </a:rPr>
              <a:t>  }</a:t>
            </a:r>
            <a:endParaRPr/>
          </a:p>
          <a:p>
            <a:pPr marL="342900" marR="0" lvl="0" indent="-342900" algn="l" rtl="0">
              <a:lnSpc>
                <a:spcPct val="100000"/>
              </a:lnSpc>
              <a:spcBef>
                <a:spcPts val="0"/>
              </a:spcBef>
              <a:spcAft>
                <a:spcPts val="0"/>
              </a:spcAft>
              <a:buClr>
                <a:schemeClr val="dk1"/>
              </a:buClr>
              <a:buSzPts val="1400"/>
              <a:buFont typeface="Courier New"/>
              <a:buNone/>
            </a:pPr>
            <a:r>
              <a:rPr lang="en-US" sz="1400" b="0" i="0" u="none" strike="noStrike" cap="none">
                <a:solidFill>
                  <a:schemeClr val="dk1"/>
                </a:solidFill>
                <a:latin typeface="Courier New"/>
                <a:ea typeface="Courier New"/>
                <a:cs typeface="Courier New"/>
                <a:sym typeface="Courier New"/>
              </a:rPr>
              <a:t>}</a:t>
            </a:r>
            <a:endParaRPr/>
          </a:p>
        </p:txBody>
      </p:sp>
      <p:sp>
        <p:nvSpPr>
          <p:cNvPr id="3018" name="Google Shape;3018;p321"/>
          <p:cNvSpPr/>
          <p:nvPr/>
        </p:nvSpPr>
        <p:spPr>
          <a:xfrm>
            <a:off x="6146800" y="1444625"/>
            <a:ext cx="1930500" cy="308100"/>
          </a:xfrm>
          <a:prstGeom prst="wedgeRectCallout">
            <a:avLst>
              <a:gd name="adj1" fmla="val -5560"/>
              <a:gd name="adj2" fmla="val 3300"/>
            </a:avLst>
          </a:prstGeom>
          <a:solidFill>
            <a:srgbClr val="FFFFCC"/>
          </a:solidFill>
          <a:ln w="9525" cap="flat" cmpd="sng">
            <a:solidFill>
              <a:srgbClr val="80808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ourier New"/>
              <a:buNone/>
            </a:pPr>
            <a:r>
              <a:rPr lang="en-US" sz="1400" b="0" i="0" u="none" strike="noStrike" cap="none">
                <a:solidFill>
                  <a:schemeClr val="dk1"/>
                </a:solidFill>
                <a:latin typeface="Courier New"/>
                <a:ea typeface="Courier New"/>
                <a:cs typeface="Courier New"/>
                <a:sym typeface="Courier New"/>
              </a:rPr>
              <a:t>HOURS</a:t>
            </a:r>
            <a:r>
              <a:rPr lang="en-US" sz="1400" b="0" i="0" u="none" strike="noStrike" cap="none">
                <a:solidFill>
                  <a:schemeClr val="dk1"/>
                </a:solidFill>
                <a:latin typeface="Arial"/>
                <a:ea typeface="Arial"/>
                <a:cs typeface="Arial"/>
                <a:sym typeface="Arial"/>
              </a:rPr>
              <a:t>, </a:t>
            </a:r>
            <a:r>
              <a:rPr lang="en-US" sz="1400" b="0" i="0" u="none" strike="noStrike" cap="none">
                <a:solidFill>
                  <a:schemeClr val="dk1"/>
                </a:solidFill>
                <a:latin typeface="Courier New"/>
                <a:ea typeface="Courier New"/>
                <a:cs typeface="Courier New"/>
                <a:sym typeface="Courier New"/>
              </a:rPr>
              <a:t>MINUTES</a:t>
            </a:r>
            <a:endParaRPr/>
          </a:p>
        </p:txBody>
      </p:sp>
      <p:sp>
        <p:nvSpPr>
          <p:cNvPr id="3019" name="Google Shape;3019;p321"/>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325</a:t>
            </a:fld>
            <a:endParaRPr/>
          </a:p>
        </p:txBody>
      </p:sp>
    </p:spTree>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Shape 3024"/>
        <p:cNvGrpSpPr/>
        <p:nvPr/>
      </p:nvGrpSpPr>
      <p:grpSpPr>
        <a:xfrm>
          <a:off x="0" y="0"/>
          <a:ext cx="0" cy="0"/>
          <a:chOff x="0" y="0"/>
          <a:chExt cx="0" cy="0"/>
        </a:xfrm>
      </p:grpSpPr>
      <p:sp>
        <p:nvSpPr>
          <p:cNvPr id="3025" name="Google Shape;3025;p322"/>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Working with </a:t>
            </a:r>
            <a:r>
              <a:rPr lang="en-US" sz="2600" b="1" i="0" u="none" strike="noStrike" cap="none">
                <a:solidFill>
                  <a:schemeClr val="dk1"/>
                </a:solidFill>
                <a:latin typeface="Courier New"/>
                <a:ea typeface="Courier New"/>
                <a:cs typeface="Courier New"/>
                <a:sym typeface="Courier New"/>
              </a:rPr>
              <a:t>LocalDateTime</a:t>
            </a:r>
            <a:endParaRPr/>
          </a:p>
        </p:txBody>
      </p:sp>
      <p:sp>
        <p:nvSpPr>
          <p:cNvPr id="3026" name="Google Shape;3026;p322"/>
          <p:cNvSpPr txBox="1">
            <a:spLocks noGrp="1"/>
          </p:cNvSpPr>
          <p:nvPr>
            <p:ph type="body" idx="1"/>
          </p:nvPr>
        </p:nvSpPr>
        <p:spPr>
          <a:xfrm>
            <a:off x="609600" y="1447800"/>
            <a:ext cx="7918500" cy="40083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200"/>
              <a:buFont typeface="Arial"/>
              <a:buNone/>
            </a:pPr>
            <a:r>
              <a:rPr lang="en-US" sz="2200" b="0" i="0" u="none">
                <a:solidFill>
                  <a:schemeClr val="dk1"/>
                </a:solidFill>
                <a:latin typeface="Courier New"/>
                <a:ea typeface="Courier New"/>
                <a:cs typeface="Courier New"/>
                <a:sym typeface="Courier New"/>
              </a:rPr>
              <a:t>LocalDateTime</a:t>
            </a:r>
            <a:r>
              <a:rPr lang="en-US" sz="2200" b="0" i="0" u="none">
                <a:solidFill>
                  <a:schemeClr val="dk1"/>
                </a:solidFill>
                <a:latin typeface="Arial"/>
                <a:ea typeface="Arial"/>
                <a:cs typeface="Arial"/>
                <a:sym typeface="Arial"/>
              </a:rPr>
              <a:t> is a combination of </a:t>
            </a:r>
            <a:r>
              <a:rPr lang="en-US" sz="2200" b="0" i="0" u="none">
                <a:solidFill>
                  <a:schemeClr val="dk1"/>
                </a:solidFill>
                <a:latin typeface="Courier New"/>
                <a:ea typeface="Courier New"/>
                <a:cs typeface="Courier New"/>
                <a:sym typeface="Courier New"/>
              </a:rPr>
              <a:t>LocalDate</a:t>
            </a:r>
            <a:r>
              <a:rPr lang="en-US" sz="2200" b="0" i="0" u="none">
                <a:solidFill>
                  <a:schemeClr val="dk1"/>
                </a:solidFill>
                <a:latin typeface="Arial"/>
                <a:ea typeface="Arial"/>
                <a:cs typeface="Arial"/>
                <a:sym typeface="Arial"/>
              </a:rPr>
              <a:t> and </a:t>
            </a:r>
            <a:r>
              <a:rPr lang="en-US" sz="2200" b="0" i="0" u="none">
                <a:solidFill>
                  <a:schemeClr val="dk1"/>
                </a:solidFill>
                <a:latin typeface="Courier New"/>
                <a:ea typeface="Courier New"/>
                <a:cs typeface="Courier New"/>
                <a:sym typeface="Courier New"/>
              </a:rPr>
              <a:t>LocalTime</a:t>
            </a:r>
            <a:r>
              <a:rPr lang="en-US" sz="2200" b="0" i="0" u="none">
                <a:solidFill>
                  <a:schemeClr val="dk1"/>
                </a:solidFill>
                <a:latin typeface="Arial"/>
                <a:ea typeface="Arial"/>
                <a:cs typeface="Arial"/>
                <a:sym typeface="Arial"/>
              </a:rPr>
              <a:t>.</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Courier New"/>
                <a:ea typeface="Courier New"/>
                <a:cs typeface="Courier New"/>
                <a:sym typeface="Courier New"/>
              </a:rPr>
              <a:t>LocalDateTime</a:t>
            </a:r>
            <a:r>
              <a:rPr lang="en-US" sz="2200" b="0" i="0" u="none" strike="noStrike" cap="none">
                <a:solidFill>
                  <a:schemeClr val="dk1"/>
                </a:solidFill>
                <a:latin typeface="Arial"/>
                <a:ea typeface="Arial"/>
                <a:cs typeface="Arial"/>
                <a:sym typeface="Arial"/>
              </a:rPr>
              <a:t> is useful for narrowing events.</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You can answer the following questions with </a:t>
            </a:r>
            <a:r>
              <a:rPr lang="en-US" sz="2200" b="0" i="0" u="none" strike="noStrike" cap="none">
                <a:solidFill>
                  <a:schemeClr val="dk1"/>
                </a:solidFill>
                <a:latin typeface="Courier New"/>
                <a:ea typeface="Courier New"/>
                <a:cs typeface="Courier New"/>
                <a:sym typeface="Courier New"/>
              </a:rPr>
              <a:t>LocalDateTime</a:t>
            </a:r>
            <a:r>
              <a:rPr lang="en-US" sz="2200" b="0" i="0" u="none" strike="noStrike" cap="none">
                <a:solidFill>
                  <a:schemeClr val="dk1"/>
                </a:solidFill>
                <a:latin typeface="Arial"/>
                <a:ea typeface="Arial"/>
                <a:cs typeface="Arial"/>
                <a:sym typeface="Arial"/>
              </a:rPr>
              <a:t>:</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When is the meeting with corporate?</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When does my flight leave?</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When does the course start?</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If I move the meeting to Friday, what is the date?</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If the course starts at 9 AM on Monday and ends at 5 PM on Friday, how many hours am I in class?</a:t>
            </a:r>
            <a:endParaRPr/>
          </a:p>
        </p:txBody>
      </p:sp>
      <p:sp>
        <p:nvSpPr>
          <p:cNvPr id="3027" name="Google Shape;3027;p322"/>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326</a:t>
            </a:fld>
            <a:endParaRPr/>
          </a:p>
        </p:txBody>
      </p:sp>
    </p:spTree>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Shape 3032"/>
        <p:cNvGrpSpPr/>
        <p:nvPr/>
      </p:nvGrpSpPr>
      <p:grpSpPr>
        <a:xfrm>
          <a:off x="0" y="0"/>
          <a:ext cx="0" cy="0"/>
          <a:chOff x="0" y="0"/>
          <a:chExt cx="0" cy="0"/>
        </a:xfrm>
      </p:grpSpPr>
      <p:sp>
        <p:nvSpPr>
          <p:cNvPr id="3033" name="Google Shape;3033;p323"/>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Courier New"/>
                <a:ea typeface="Courier New"/>
                <a:cs typeface="Courier New"/>
                <a:sym typeface="Courier New"/>
              </a:rPr>
              <a:t>LocalTimeDate</a:t>
            </a:r>
            <a:r>
              <a:rPr lang="en-US" sz="2600" b="1" i="0" u="none" strike="noStrike" cap="none">
                <a:solidFill>
                  <a:schemeClr val="dk1"/>
                </a:solidFill>
                <a:latin typeface="Arial"/>
                <a:ea typeface="Arial"/>
                <a:cs typeface="Arial"/>
                <a:sym typeface="Arial"/>
              </a:rPr>
              <a:t>: Example</a:t>
            </a:r>
            <a:endParaRPr/>
          </a:p>
        </p:txBody>
      </p:sp>
      <p:sp>
        <p:nvSpPr>
          <p:cNvPr id="3034" name="Google Shape;3034;p323"/>
          <p:cNvSpPr txBox="1"/>
          <p:nvPr/>
        </p:nvSpPr>
        <p:spPr>
          <a:xfrm>
            <a:off x="622300" y="1111250"/>
            <a:ext cx="8217000" cy="4953000"/>
          </a:xfrm>
          <a:prstGeom prst="rect">
            <a:avLst/>
          </a:prstGeom>
          <a:solidFill>
            <a:srgbClr val="CCCCCC"/>
          </a:solidFill>
          <a:ln w="28575" cap="flat" cmpd="sng">
            <a:solidFill>
              <a:srgbClr val="000000"/>
            </a:solidFill>
            <a:prstDash val="solid"/>
            <a:miter lim="800000"/>
            <a:headEnd type="none" w="sm" len="sm"/>
            <a:tailEnd type="none" w="sm" len="sm"/>
          </a:ln>
        </p:spPr>
        <p:txBody>
          <a:bodyPr spcFirstLastPara="1" wrap="square" lIns="92075" tIns="9125" rIns="92075" bIns="9125" anchor="t" anchorCtr="0">
            <a:noAutofit/>
          </a:bodyPr>
          <a:lstStyle/>
          <a:p>
            <a:pPr marL="342900" marR="0" lvl="0" indent="-342900" algn="l" rtl="0">
              <a:lnSpc>
                <a:spcPct val="100000"/>
              </a:lnSpc>
              <a:spcBef>
                <a:spcPts val="0"/>
              </a:spcBef>
              <a:spcAft>
                <a:spcPts val="0"/>
              </a:spcAft>
              <a:buClr>
                <a:schemeClr val="dk1"/>
              </a:buClr>
              <a:buSzPts val="1400"/>
              <a:buFont typeface="Courier New"/>
              <a:buNone/>
            </a:pPr>
            <a:r>
              <a:rPr lang="en-US" sz="1400" b="0" i="0" u="none" strike="noStrike" cap="none">
                <a:solidFill>
                  <a:schemeClr val="dk1"/>
                </a:solidFill>
                <a:latin typeface="Courier New"/>
                <a:ea typeface="Courier New"/>
                <a:cs typeface="Courier New"/>
                <a:sym typeface="Courier New"/>
              </a:rPr>
              <a:t>import java.time.*;</a:t>
            </a:r>
            <a:endParaRPr/>
          </a:p>
          <a:p>
            <a:pPr marL="342900" marR="0" lvl="0" indent="-342900" algn="l" rtl="0">
              <a:lnSpc>
                <a:spcPct val="100000"/>
              </a:lnSpc>
              <a:spcBef>
                <a:spcPts val="0"/>
              </a:spcBef>
              <a:spcAft>
                <a:spcPts val="0"/>
              </a:spcAft>
              <a:buClr>
                <a:schemeClr val="dk1"/>
              </a:buClr>
              <a:buSzPts val="1400"/>
              <a:buFont typeface="Courier New"/>
              <a:buNone/>
            </a:pPr>
            <a:r>
              <a:rPr lang="en-US" sz="1400" b="0" i="0" u="none" strike="noStrike" cap="none">
                <a:solidFill>
                  <a:schemeClr val="dk1"/>
                </a:solidFill>
                <a:latin typeface="Courier New"/>
                <a:ea typeface="Courier New"/>
                <a:cs typeface="Courier New"/>
                <a:sym typeface="Courier New"/>
              </a:rPr>
              <a:t>import static java.time.Month.*;</a:t>
            </a:r>
            <a:endParaRPr/>
          </a:p>
          <a:p>
            <a:pPr marL="342900" marR="0" lvl="0" indent="-342900" algn="l" rtl="0">
              <a:lnSpc>
                <a:spcPct val="100000"/>
              </a:lnSpc>
              <a:spcBef>
                <a:spcPts val="0"/>
              </a:spcBef>
              <a:spcAft>
                <a:spcPts val="0"/>
              </a:spcAft>
              <a:buClr>
                <a:schemeClr val="dk1"/>
              </a:buClr>
              <a:buSzPts val="1400"/>
              <a:buFont typeface="Courier New"/>
              <a:buNone/>
            </a:pPr>
            <a:r>
              <a:rPr lang="en-US" sz="1400" b="0" i="0" u="none" strike="noStrike" cap="none">
                <a:solidFill>
                  <a:schemeClr val="dk1"/>
                </a:solidFill>
                <a:latin typeface="Courier New"/>
                <a:ea typeface="Courier New"/>
                <a:cs typeface="Courier New"/>
                <a:sym typeface="Courier New"/>
              </a:rPr>
              <a:t>import static java.time.temporal.ChronoUnit.*;</a:t>
            </a:r>
            <a:endParaRPr/>
          </a:p>
          <a:p>
            <a:pPr marL="342900" marR="0" lvl="0" indent="-342900" algn="l" rtl="0">
              <a:lnSpc>
                <a:spcPct val="100000"/>
              </a:lnSpc>
              <a:spcBef>
                <a:spcPts val="0"/>
              </a:spcBef>
              <a:spcAft>
                <a:spcPts val="0"/>
              </a:spcAft>
              <a:buClr>
                <a:schemeClr val="dk1"/>
              </a:buClr>
              <a:buSzPts val="1400"/>
              <a:buFont typeface="Courier New"/>
              <a:buNone/>
            </a:pPr>
            <a:r>
              <a:rPr lang="en-US" sz="1400" b="0" i="0" u="none" strike="noStrike" cap="none">
                <a:solidFill>
                  <a:schemeClr val="dk1"/>
                </a:solidFill>
                <a:latin typeface="Courier New"/>
                <a:ea typeface="Courier New"/>
                <a:cs typeface="Courier New"/>
                <a:sym typeface="Courier New"/>
              </a:rPr>
              <a:t>import static java.lang.System.out;</a:t>
            </a:r>
            <a:endParaRPr/>
          </a:p>
          <a:p>
            <a:pPr marL="342900" marR="0" lvl="0" indent="-342900" algn="l" rtl="0">
              <a:lnSpc>
                <a:spcPct val="100000"/>
              </a:lnSpc>
              <a:spcBef>
                <a:spcPts val="0"/>
              </a:spcBef>
              <a:spcAft>
                <a:spcPts val="0"/>
              </a:spcAft>
              <a:buClr>
                <a:schemeClr val="dk1"/>
              </a:buClr>
              <a:buSzPts val="1400"/>
              <a:buFont typeface="Arial"/>
              <a:buNone/>
            </a:pPr>
            <a:endParaRPr sz="1400" b="0" i="0" u="none" strike="noStrike" cap="none">
              <a:solidFill>
                <a:schemeClr val="dk1"/>
              </a:solidFill>
              <a:latin typeface="Courier New"/>
              <a:ea typeface="Courier New"/>
              <a:cs typeface="Courier New"/>
              <a:sym typeface="Courier New"/>
            </a:endParaRPr>
          </a:p>
          <a:p>
            <a:pPr marL="342900" marR="0" lvl="0" indent="-342900" algn="l" rtl="0">
              <a:lnSpc>
                <a:spcPct val="100000"/>
              </a:lnSpc>
              <a:spcBef>
                <a:spcPts val="0"/>
              </a:spcBef>
              <a:spcAft>
                <a:spcPts val="0"/>
              </a:spcAft>
              <a:buClr>
                <a:schemeClr val="dk1"/>
              </a:buClr>
              <a:buSzPts val="1400"/>
              <a:buFont typeface="Courier New"/>
              <a:buNone/>
            </a:pPr>
            <a:r>
              <a:rPr lang="en-US" sz="1400" b="0" i="0" u="none" strike="noStrike" cap="none">
                <a:solidFill>
                  <a:schemeClr val="dk1"/>
                </a:solidFill>
                <a:latin typeface="Courier New"/>
                <a:ea typeface="Courier New"/>
                <a:cs typeface="Courier New"/>
                <a:sym typeface="Courier New"/>
              </a:rPr>
              <a:t>public class LocalDateTimeExample {</a:t>
            </a:r>
            <a:endParaRPr/>
          </a:p>
          <a:p>
            <a:pPr marL="342900" marR="0" lvl="0" indent="-342900" algn="l" rtl="0">
              <a:lnSpc>
                <a:spcPct val="100000"/>
              </a:lnSpc>
              <a:spcBef>
                <a:spcPts val="0"/>
              </a:spcBef>
              <a:spcAft>
                <a:spcPts val="0"/>
              </a:spcAft>
              <a:buClr>
                <a:schemeClr val="dk1"/>
              </a:buClr>
              <a:buSzPts val="1400"/>
              <a:buFont typeface="Courier New"/>
              <a:buNone/>
            </a:pPr>
            <a:r>
              <a:rPr lang="en-US" sz="1400" b="0" i="0" u="none" strike="noStrike" cap="none">
                <a:solidFill>
                  <a:schemeClr val="dk1"/>
                </a:solidFill>
                <a:latin typeface="Courier New"/>
                <a:ea typeface="Courier New"/>
                <a:cs typeface="Courier New"/>
                <a:sym typeface="Courier New"/>
              </a:rPr>
              <a:t>  public static void main(String[] args) {</a:t>
            </a:r>
            <a:endParaRPr/>
          </a:p>
          <a:p>
            <a:pPr marL="342900" marR="0" lvl="0" indent="-342900" algn="l" rtl="0">
              <a:lnSpc>
                <a:spcPct val="100000"/>
              </a:lnSpc>
              <a:spcBef>
                <a:spcPts val="0"/>
              </a:spcBef>
              <a:spcAft>
                <a:spcPts val="0"/>
              </a:spcAft>
              <a:buClr>
                <a:schemeClr val="dk1"/>
              </a:buClr>
              <a:buSzPts val="1400"/>
              <a:buFont typeface="Courier New"/>
              <a:buNone/>
            </a:pPr>
            <a:r>
              <a:rPr lang="en-US" sz="1400" b="0" i="0" u="none" strike="noStrike" cap="none">
                <a:solidFill>
                  <a:schemeClr val="dk1"/>
                </a:solidFill>
                <a:latin typeface="Courier New"/>
                <a:ea typeface="Courier New"/>
                <a:cs typeface="Courier New"/>
                <a:sym typeface="Courier New"/>
              </a:rPr>
              <a:t>    LocalDateTime meeting, flight, courseStart, courseEnd;</a:t>
            </a:r>
            <a:endParaRPr/>
          </a:p>
          <a:p>
            <a:pPr marL="342900" marR="0" lvl="0" indent="-342900" algn="l" rtl="0">
              <a:lnSpc>
                <a:spcPct val="100000"/>
              </a:lnSpc>
              <a:spcBef>
                <a:spcPts val="0"/>
              </a:spcBef>
              <a:spcAft>
                <a:spcPts val="0"/>
              </a:spcAft>
              <a:buClr>
                <a:schemeClr val="dk1"/>
              </a:buClr>
              <a:buSzPts val="1400"/>
              <a:buFont typeface="Courier New"/>
              <a:buNone/>
            </a:pPr>
            <a:r>
              <a:rPr lang="en-US" sz="1400" b="0" i="0" u="none" strike="noStrike" cap="none">
                <a:solidFill>
                  <a:schemeClr val="dk1"/>
                </a:solidFill>
                <a:latin typeface="Courier New"/>
                <a:ea typeface="Courier New"/>
                <a:cs typeface="Courier New"/>
                <a:sym typeface="Courier New"/>
              </a:rPr>
              <a:t>    meeting = LocalDateTime.of(2014, MARCH, 21, 13, 30);</a:t>
            </a:r>
            <a:endParaRPr/>
          </a:p>
          <a:p>
            <a:pPr marL="342900" marR="0" lvl="0" indent="-342900" algn="l" rtl="0">
              <a:lnSpc>
                <a:spcPct val="100000"/>
              </a:lnSpc>
              <a:spcBef>
                <a:spcPts val="0"/>
              </a:spcBef>
              <a:spcAft>
                <a:spcPts val="0"/>
              </a:spcAft>
              <a:buClr>
                <a:schemeClr val="dk1"/>
              </a:buClr>
              <a:buSzPts val="1400"/>
              <a:buFont typeface="Courier New"/>
              <a:buNone/>
            </a:pPr>
            <a:r>
              <a:rPr lang="en-US" sz="1400" b="0" i="0" u="none" strike="noStrike" cap="none">
                <a:solidFill>
                  <a:schemeClr val="dk1"/>
                </a:solidFill>
                <a:latin typeface="Courier New"/>
                <a:ea typeface="Courier New"/>
                <a:cs typeface="Courier New"/>
                <a:sym typeface="Courier New"/>
              </a:rPr>
              <a:t>    out.println("Meeting is on: " + meeting);</a:t>
            </a:r>
            <a:endParaRPr/>
          </a:p>
          <a:p>
            <a:pPr marL="342900" marR="0" lvl="0" indent="-342900" algn="l" rtl="0">
              <a:lnSpc>
                <a:spcPct val="100000"/>
              </a:lnSpc>
              <a:spcBef>
                <a:spcPts val="0"/>
              </a:spcBef>
              <a:spcAft>
                <a:spcPts val="0"/>
              </a:spcAft>
              <a:buClr>
                <a:schemeClr val="dk1"/>
              </a:buClr>
              <a:buSzPts val="1400"/>
              <a:buFont typeface="Courier New"/>
              <a:buNone/>
            </a:pPr>
            <a:r>
              <a:rPr lang="en-US" sz="1400" b="0" i="0" u="none" strike="noStrike" cap="none">
                <a:solidFill>
                  <a:schemeClr val="dk1"/>
                </a:solidFill>
                <a:latin typeface="Courier New"/>
                <a:ea typeface="Courier New"/>
                <a:cs typeface="Courier New"/>
                <a:sym typeface="Courier New"/>
              </a:rPr>
              <a:t>    LocalDate flightDate = LocalDate.of(2014, MARCH, 31);</a:t>
            </a:r>
            <a:endParaRPr/>
          </a:p>
          <a:p>
            <a:pPr marL="342900" marR="0" lvl="0" indent="-342900" algn="l" rtl="0">
              <a:lnSpc>
                <a:spcPct val="100000"/>
              </a:lnSpc>
              <a:spcBef>
                <a:spcPts val="0"/>
              </a:spcBef>
              <a:spcAft>
                <a:spcPts val="0"/>
              </a:spcAft>
              <a:buClr>
                <a:schemeClr val="dk1"/>
              </a:buClr>
              <a:buSzPts val="1400"/>
              <a:buFont typeface="Courier New"/>
              <a:buNone/>
            </a:pPr>
            <a:r>
              <a:rPr lang="en-US" sz="1400" b="0" i="0" u="none" strike="noStrike" cap="none">
                <a:solidFill>
                  <a:schemeClr val="dk1"/>
                </a:solidFill>
                <a:latin typeface="Courier New"/>
                <a:ea typeface="Courier New"/>
                <a:cs typeface="Courier New"/>
                <a:sym typeface="Courier New"/>
              </a:rPr>
              <a:t>    LocalTime flightTime = LocalTime.of(21, 45);</a:t>
            </a:r>
            <a:endParaRPr/>
          </a:p>
          <a:p>
            <a:pPr marL="342900" marR="0" lvl="0" indent="-342900" algn="l" rtl="0">
              <a:lnSpc>
                <a:spcPct val="100000"/>
              </a:lnSpc>
              <a:spcBef>
                <a:spcPts val="0"/>
              </a:spcBef>
              <a:spcAft>
                <a:spcPts val="0"/>
              </a:spcAft>
              <a:buClr>
                <a:schemeClr val="dk1"/>
              </a:buClr>
              <a:buSzPts val="1400"/>
              <a:buFont typeface="Courier New"/>
              <a:buNone/>
            </a:pPr>
            <a:r>
              <a:rPr lang="en-US" sz="1400" b="0" i="0" u="none" strike="noStrike" cap="none">
                <a:solidFill>
                  <a:schemeClr val="dk1"/>
                </a:solidFill>
                <a:latin typeface="Courier New"/>
                <a:ea typeface="Courier New"/>
                <a:cs typeface="Courier New"/>
                <a:sym typeface="Courier New"/>
              </a:rPr>
              <a:t>    flight = LocalDateTime.of(flightDate, flightTime);</a:t>
            </a:r>
            <a:endParaRPr/>
          </a:p>
          <a:p>
            <a:pPr marL="342900" marR="0" lvl="0" indent="-342900" algn="l" rtl="0">
              <a:lnSpc>
                <a:spcPct val="100000"/>
              </a:lnSpc>
              <a:spcBef>
                <a:spcPts val="0"/>
              </a:spcBef>
              <a:spcAft>
                <a:spcPts val="0"/>
              </a:spcAft>
              <a:buClr>
                <a:schemeClr val="dk1"/>
              </a:buClr>
              <a:buSzPts val="1400"/>
              <a:buFont typeface="Courier New"/>
              <a:buNone/>
            </a:pPr>
            <a:r>
              <a:rPr lang="en-US" sz="1400" b="0" i="0" u="none" strike="noStrike" cap="none">
                <a:solidFill>
                  <a:schemeClr val="dk1"/>
                </a:solidFill>
                <a:latin typeface="Courier New"/>
                <a:ea typeface="Courier New"/>
                <a:cs typeface="Courier New"/>
                <a:sym typeface="Courier New"/>
              </a:rPr>
              <a:t>    out.println("Flight leaves: " + flight);</a:t>
            </a:r>
            <a:endParaRPr/>
          </a:p>
          <a:p>
            <a:pPr marL="342900" marR="0" lvl="0" indent="-342900" algn="l" rtl="0">
              <a:lnSpc>
                <a:spcPct val="100000"/>
              </a:lnSpc>
              <a:spcBef>
                <a:spcPts val="0"/>
              </a:spcBef>
              <a:spcAft>
                <a:spcPts val="0"/>
              </a:spcAft>
              <a:buClr>
                <a:schemeClr val="dk1"/>
              </a:buClr>
              <a:buSzPts val="1400"/>
              <a:buFont typeface="Courier New"/>
              <a:buNone/>
            </a:pPr>
            <a:r>
              <a:rPr lang="en-US" sz="1400" b="0" i="0" u="none" strike="noStrike" cap="none">
                <a:solidFill>
                  <a:schemeClr val="dk1"/>
                </a:solidFill>
                <a:latin typeface="Courier New"/>
                <a:ea typeface="Courier New"/>
                <a:cs typeface="Courier New"/>
                <a:sym typeface="Courier New"/>
              </a:rPr>
              <a:t>    courseStart = LocalDateTime.of(2014, MARCH, 24, 9, 00);</a:t>
            </a:r>
            <a:endParaRPr/>
          </a:p>
          <a:p>
            <a:pPr marL="342900" marR="0" lvl="0" indent="-342900" algn="l" rtl="0">
              <a:lnSpc>
                <a:spcPct val="100000"/>
              </a:lnSpc>
              <a:spcBef>
                <a:spcPts val="0"/>
              </a:spcBef>
              <a:spcAft>
                <a:spcPts val="0"/>
              </a:spcAft>
              <a:buClr>
                <a:schemeClr val="dk1"/>
              </a:buClr>
              <a:buSzPts val="1400"/>
              <a:buFont typeface="Courier New"/>
              <a:buNone/>
            </a:pPr>
            <a:r>
              <a:rPr lang="en-US" sz="1400" b="0" i="0" u="none" strike="noStrike" cap="none">
                <a:solidFill>
                  <a:schemeClr val="dk1"/>
                </a:solidFill>
                <a:latin typeface="Courier New"/>
                <a:ea typeface="Courier New"/>
                <a:cs typeface="Courier New"/>
                <a:sym typeface="Courier New"/>
              </a:rPr>
              <a:t>    courseEnd = courseStart.plusDays(4).plusHours(8);</a:t>
            </a:r>
            <a:endParaRPr/>
          </a:p>
          <a:p>
            <a:pPr marL="342900" marR="0" lvl="0" indent="-342900" algn="l" rtl="0">
              <a:lnSpc>
                <a:spcPct val="100000"/>
              </a:lnSpc>
              <a:spcBef>
                <a:spcPts val="0"/>
              </a:spcBef>
              <a:spcAft>
                <a:spcPts val="0"/>
              </a:spcAft>
              <a:buClr>
                <a:schemeClr val="dk1"/>
              </a:buClr>
              <a:buSzPts val="1400"/>
              <a:buFont typeface="Courier New"/>
              <a:buNone/>
            </a:pPr>
            <a:r>
              <a:rPr lang="en-US" sz="1400" b="0" i="0" u="none" strike="noStrike" cap="none">
                <a:solidFill>
                  <a:schemeClr val="dk1"/>
                </a:solidFill>
                <a:latin typeface="Courier New"/>
                <a:ea typeface="Courier New"/>
                <a:cs typeface="Courier New"/>
                <a:sym typeface="Courier New"/>
              </a:rPr>
              <a:t>    out.println("Course starts: " + courseStart);</a:t>
            </a:r>
            <a:endParaRPr/>
          </a:p>
          <a:p>
            <a:pPr marL="342900" marR="0" lvl="0" indent="-342900" algn="l" rtl="0">
              <a:lnSpc>
                <a:spcPct val="100000"/>
              </a:lnSpc>
              <a:spcBef>
                <a:spcPts val="0"/>
              </a:spcBef>
              <a:spcAft>
                <a:spcPts val="0"/>
              </a:spcAft>
              <a:buClr>
                <a:schemeClr val="dk1"/>
              </a:buClr>
              <a:buSzPts val="1400"/>
              <a:buFont typeface="Courier New"/>
              <a:buNone/>
            </a:pPr>
            <a:r>
              <a:rPr lang="en-US" sz="1400" b="0" i="0" u="none" strike="noStrike" cap="none">
                <a:solidFill>
                  <a:schemeClr val="dk1"/>
                </a:solidFill>
                <a:latin typeface="Courier New"/>
                <a:ea typeface="Courier New"/>
                <a:cs typeface="Courier New"/>
                <a:sym typeface="Courier New"/>
              </a:rPr>
              <a:t>    out.println("Course ends:   " + courseEnd); </a:t>
            </a:r>
            <a:endParaRPr/>
          </a:p>
          <a:p>
            <a:pPr marL="342900" marR="0" lvl="0" indent="-342900" algn="l" rtl="0">
              <a:lnSpc>
                <a:spcPct val="100000"/>
              </a:lnSpc>
              <a:spcBef>
                <a:spcPts val="0"/>
              </a:spcBef>
              <a:spcAft>
                <a:spcPts val="0"/>
              </a:spcAft>
              <a:buClr>
                <a:schemeClr val="dk1"/>
              </a:buClr>
              <a:buSzPts val="1400"/>
              <a:buFont typeface="Courier New"/>
              <a:buNone/>
            </a:pPr>
            <a:r>
              <a:rPr lang="en-US" sz="1400" b="0" i="0" u="none" strike="noStrike" cap="none">
                <a:solidFill>
                  <a:schemeClr val="dk1"/>
                </a:solidFill>
                <a:latin typeface="Courier New"/>
                <a:ea typeface="Courier New"/>
                <a:cs typeface="Courier New"/>
                <a:sym typeface="Courier New"/>
              </a:rPr>
              <a:t>    long courseHrs = (courseEnd.getHour() - courseStart.getHour()) *</a:t>
            </a:r>
            <a:endParaRPr/>
          </a:p>
          <a:p>
            <a:pPr marL="342900" marR="0" lvl="0" indent="-342900" algn="l" rtl="0">
              <a:lnSpc>
                <a:spcPct val="100000"/>
              </a:lnSpc>
              <a:spcBef>
                <a:spcPts val="0"/>
              </a:spcBef>
              <a:spcAft>
                <a:spcPts val="0"/>
              </a:spcAft>
              <a:buClr>
                <a:schemeClr val="dk1"/>
              </a:buClr>
              <a:buSzPts val="1400"/>
              <a:buFont typeface="Courier New"/>
              <a:buNone/>
            </a:pPr>
            <a:r>
              <a:rPr lang="en-US" sz="1400" b="0" i="0" u="none" strike="noStrike" cap="none">
                <a:solidFill>
                  <a:schemeClr val="dk1"/>
                </a:solidFill>
                <a:latin typeface="Courier New"/>
                <a:ea typeface="Courier New"/>
                <a:cs typeface="Courier New"/>
                <a:sym typeface="Courier New"/>
              </a:rPr>
              <a:t>                     (courseStart.until(courseEnd, DAYS) + 1);</a:t>
            </a:r>
            <a:endParaRPr/>
          </a:p>
          <a:p>
            <a:pPr marL="342900" marR="0" lvl="0" indent="-342900" algn="l" rtl="0">
              <a:lnSpc>
                <a:spcPct val="100000"/>
              </a:lnSpc>
              <a:spcBef>
                <a:spcPts val="0"/>
              </a:spcBef>
              <a:spcAft>
                <a:spcPts val="0"/>
              </a:spcAft>
              <a:buClr>
                <a:schemeClr val="dk1"/>
              </a:buClr>
              <a:buSzPts val="1400"/>
              <a:buFont typeface="Courier New"/>
              <a:buNone/>
            </a:pPr>
            <a:r>
              <a:rPr lang="en-US" sz="1400" b="0" i="0" u="none" strike="noStrike" cap="none">
                <a:solidFill>
                  <a:schemeClr val="dk1"/>
                </a:solidFill>
                <a:latin typeface="Courier New"/>
                <a:ea typeface="Courier New"/>
                <a:cs typeface="Courier New"/>
                <a:sym typeface="Courier New"/>
              </a:rPr>
              <a:t>    out.println("Course is:     " + courseHrs + " hours long.");</a:t>
            </a:r>
            <a:endParaRPr/>
          </a:p>
          <a:p>
            <a:pPr marL="342900" marR="0" lvl="0" indent="-342900" algn="l" rtl="0">
              <a:lnSpc>
                <a:spcPct val="100000"/>
              </a:lnSpc>
              <a:spcBef>
                <a:spcPts val="0"/>
              </a:spcBef>
              <a:spcAft>
                <a:spcPts val="0"/>
              </a:spcAft>
              <a:buClr>
                <a:schemeClr val="dk1"/>
              </a:buClr>
              <a:buSzPts val="1400"/>
              <a:buFont typeface="Courier New"/>
              <a:buNone/>
            </a:pPr>
            <a:r>
              <a:rPr lang="en-US" sz="1400" b="0" i="0" u="none" strike="noStrike" cap="none">
                <a:solidFill>
                  <a:schemeClr val="dk1"/>
                </a:solidFill>
                <a:latin typeface="Courier New"/>
                <a:ea typeface="Courier New"/>
                <a:cs typeface="Courier New"/>
                <a:sym typeface="Courier New"/>
              </a:rPr>
              <a:t>  }</a:t>
            </a:r>
            <a:endParaRPr/>
          </a:p>
          <a:p>
            <a:pPr marL="342900" marR="0" lvl="0" indent="-342900" algn="l" rtl="0">
              <a:lnSpc>
                <a:spcPct val="100000"/>
              </a:lnSpc>
              <a:spcBef>
                <a:spcPts val="0"/>
              </a:spcBef>
              <a:spcAft>
                <a:spcPts val="0"/>
              </a:spcAft>
              <a:buClr>
                <a:schemeClr val="dk1"/>
              </a:buClr>
              <a:buSzPts val="1400"/>
              <a:buFont typeface="Courier New"/>
              <a:buNone/>
            </a:pPr>
            <a:r>
              <a:rPr lang="en-US" sz="1400" b="0" i="0" u="none" strike="noStrike" cap="none">
                <a:solidFill>
                  <a:schemeClr val="dk1"/>
                </a:solidFill>
                <a:latin typeface="Courier New"/>
                <a:ea typeface="Courier New"/>
                <a:cs typeface="Courier New"/>
                <a:sym typeface="Courier New"/>
              </a:rPr>
              <a:t>}</a:t>
            </a:r>
            <a:endParaRPr/>
          </a:p>
        </p:txBody>
      </p:sp>
      <p:sp>
        <p:nvSpPr>
          <p:cNvPr id="3035" name="Google Shape;3035;p323"/>
          <p:cNvSpPr/>
          <p:nvPr/>
        </p:nvSpPr>
        <p:spPr>
          <a:xfrm>
            <a:off x="5105400" y="838200"/>
            <a:ext cx="2362200" cy="522300"/>
          </a:xfrm>
          <a:prstGeom prst="wedgeRectCallout">
            <a:avLst>
              <a:gd name="adj1" fmla="val -20514"/>
              <a:gd name="adj2" fmla="val 15963"/>
            </a:avLst>
          </a:prstGeom>
          <a:solidFill>
            <a:srgbClr val="FFFFCC"/>
          </a:solidFill>
          <a:ln w="9525" cap="flat" cmpd="sng">
            <a:solidFill>
              <a:srgbClr val="80808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ourier New"/>
              <a:buNone/>
            </a:pPr>
            <a:r>
              <a:rPr lang="en-US" sz="1400" b="0" i="0" u="none" strike="noStrike" cap="none">
                <a:solidFill>
                  <a:schemeClr val="dk1"/>
                </a:solidFill>
                <a:latin typeface="Courier New"/>
                <a:ea typeface="Courier New"/>
                <a:cs typeface="Courier New"/>
                <a:sym typeface="Courier New"/>
              </a:rPr>
              <a:t>LocalDateTime, LocalDate, LocalTime</a:t>
            </a:r>
            <a:endParaRPr/>
          </a:p>
        </p:txBody>
      </p:sp>
      <p:sp>
        <p:nvSpPr>
          <p:cNvPr id="3036" name="Google Shape;3036;p323"/>
          <p:cNvSpPr/>
          <p:nvPr/>
        </p:nvSpPr>
        <p:spPr>
          <a:xfrm>
            <a:off x="6705600" y="3365500"/>
            <a:ext cx="2133600" cy="739800"/>
          </a:xfrm>
          <a:prstGeom prst="wedgeRectCallout">
            <a:avLst>
              <a:gd name="adj1" fmla="val -2284"/>
              <a:gd name="adj2" fmla="val 12530"/>
            </a:avLst>
          </a:prstGeom>
          <a:solidFill>
            <a:srgbClr val="FFFFCC"/>
          </a:solidFill>
          <a:ln w="9525" cap="flat" cmpd="sng">
            <a:solidFill>
              <a:srgbClr val="80808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Arial"/>
              <a:buNone/>
            </a:pPr>
            <a:r>
              <a:rPr lang="en-US" sz="1400" b="0" i="0" u="none" strike="noStrike" cap="none">
                <a:solidFill>
                  <a:schemeClr val="dk1"/>
                </a:solidFill>
                <a:latin typeface="Arial"/>
                <a:ea typeface="Arial"/>
                <a:cs typeface="Arial"/>
                <a:sym typeface="Arial"/>
              </a:rPr>
              <a:t>Combine </a:t>
            </a:r>
            <a:r>
              <a:rPr lang="en-US" sz="1400" b="0" i="0" u="none" strike="noStrike" cap="none">
                <a:solidFill>
                  <a:schemeClr val="dk1"/>
                </a:solidFill>
                <a:latin typeface="Courier New"/>
                <a:ea typeface="Courier New"/>
                <a:cs typeface="Courier New"/>
                <a:sym typeface="Courier New"/>
              </a:rPr>
              <a:t>LocalDate</a:t>
            </a:r>
            <a:r>
              <a:rPr lang="en-US" sz="1400" b="0" i="0" u="none" strike="noStrike" cap="none">
                <a:solidFill>
                  <a:schemeClr val="dk1"/>
                </a:solidFill>
                <a:latin typeface="Arial"/>
                <a:ea typeface="Arial"/>
                <a:cs typeface="Arial"/>
                <a:sym typeface="Arial"/>
              </a:rPr>
              <a:t> and </a:t>
            </a:r>
            <a:r>
              <a:rPr lang="en-US" sz="1400" b="0" i="0" u="none" strike="noStrike" cap="none">
                <a:solidFill>
                  <a:schemeClr val="dk1"/>
                </a:solidFill>
                <a:latin typeface="Courier New"/>
                <a:ea typeface="Courier New"/>
                <a:cs typeface="Courier New"/>
                <a:sym typeface="Courier New"/>
              </a:rPr>
              <a:t>LocalTime</a:t>
            </a:r>
            <a:r>
              <a:rPr lang="en-US" sz="1400" b="0" i="0" u="none" strike="noStrike" cap="none">
                <a:solidFill>
                  <a:schemeClr val="dk1"/>
                </a:solidFill>
                <a:latin typeface="Arial"/>
                <a:ea typeface="Arial"/>
                <a:cs typeface="Arial"/>
                <a:sym typeface="Arial"/>
              </a:rPr>
              <a:t> objects.</a:t>
            </a:r>
            <a:endParaRPr/>
          </a:p>
        </p:txBody>
      </p:sp>
      <p:sp>
        <p:nvSpPr>
          <p:cNvPr id="3037" name="Google Shape;3037;p323"/>
          <p:cNvSpPr/>
          <p:nvPr/>
        </p:nvSpPr>
        <p:spPr>
          <a:xfrm>
            <a:off x="7543800" y="1263650"/>
            <a:ext cx="1219200" cy="308100"/>
          </a:xfrm>
          <a:prstGeom prst="wedgeRectCallout">
            <a:avLst>
              <a:gd name="adj1" fmla="val -59832"/>
              <a:gd name="adj2" fmla="val 11283"/>
            </a:avLst>
          </a:prstGeom>
          <a:solidFill>
            <a:srgbClr val="FFFFCC"/>
          </a:solidFill>
          <a:ln w="9525" cap="flat" cmpd="sng">
            <a:solidFill>
              <a:srgbClr val="80808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ourier New"/>
              <a:buNone/>
            </a:pPr>
            <a:r>
              <a:rPr lang="en-US" sz="1400" b="0" i="0" u="none" strike="noStrike" cap="none">
                <a:solidFill>
                  <a:schemeClr val="dk1"/>
                </a:solidFill>
                <a:latin typeface="Courier New"/>
                <a:ea typeface="Courier New"/>
                <a:cs typeface="Courier New"/>
                <a:sym typeface="Courier New"/>
              </a:rPr>
              <a:t>MARCH</a:t>
            </a:r>
            <a:endParaRPr/>
          </a:p>
        </p:txBody>
      </p:sp>
      <p:sp>
        <p:nvSpPr>
          <p:cNvPr id="3038" name="Google Shape;3038;p323"/>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327</a:t>
            </a:fld>
            <a:endParaRPr/>
          </a:p>
        </p:txBody>
      </p:sp>
    </p:spTree>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Shape 3043"/>
        <p:cNvGrpSpPr/>
        <p:nvPr/>
      </p:nvGrpSpPr>
      <p:grpSpPr>
        <a:xfrm>
          <a:off x="0" y="0"/>
          <a:ext cx="0" cy="0"/>
          <a:chOff x="0" y="0"/>
          <a:chExt cx="0" cy="0"/>
        </a:xfrm>
      </p:grpSpPr>
      <p:sp>
        <p:nvSpPr>
          <p:cNvPr id="3044" name="Google Shape;3044;p324"/>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Working with Time Zones</a:t>
            </a:r>
            <a:endParaRPr/>
          </a:p>
        </p:txBody>
      </p:sp>
      <p:sp>
        <p:nvSpPr>
          <p:cNvPr id="3045" name="Google Shape;3045;p324"/>
          <p:cNvSpPr txBox="1">
            <a:spLocks noGrp="1"/>
          </p:cNvSpPr>
          <p:nvPr>
            <p:ph type="body" idx="1"/>
          </p:nvPr>
        </p:nvSpPr>
        <p:spPr>
          <a:xfrm>
            <a:off x="609600" y="1219200"/>
            <a:ext cx="7918500" cy="18543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200"/>
              <a:buFont typeface="Arial"/>
              <a:buNone/>
            </a:pPr>
            <a:r>
              <a:rPr lang="en-US" sz="2200" b="0" i="0" u="none">
                <a:solidFill>
                  <a:schemeClr val="dk1"/>
                </a:solidFill>
                <a:latin typeface="Arial"/>
                <a:ea typeface="Arial"/>
                <a:cs typeface="Arial"/>
                <a:sym typeface="Arial"/>
              </a:rPr>
              <a:t>Time zones are geographic, but the time in a specific location is defined by the government in that location.</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When a country (and sometimes a state) observes changes (for daylight savings) varies.</a:t>
            </a:r>
            <a:endParaRPr/>
          </a:p>
          <a:p>
            <a:pPr marL="7937" marR="0" lvl="0" indent="7938" algn="l" rtl="0">
              <a:spcBef>
                <a:spcPts val="440"/>
              </a:spcBef>
              <a:spcAft>
                <a:spcPts val="0"/>
              </a:spcAft>
              <a:buNone/>
            </a:pPr>
            <a:endParaRPr sz="2200" b="0" i="0" u="none" strike="noStrike" cap="none">
              <a:solidFill>
                <a:schemeClr val="dk1"/>
              </a:solidFill>
              <a:latin typeface="Arial"/>
              <a:ea typeface="Arial"/>
              <a:cs typeface="Arial"/>
              <a:sym typeface="Arial"/>
            </a:endParaRPr>
          </a:p>
        </p:txBody>
      </p:sp>
      <p:pic>
        <p:nvPicPr>
          <p:cNvPr id="3046" name="Google Shape;3046;p324" descr="worldzones.gif"/>
          <p:cNvPicPr preferRelativeResize="0"/>
          <p:nvPr/>
        </p:nvPicPr>
        <p:blipFill rotWithShape="1">
          <a:blip r:embed="rId3">
            <a:alphaModFix/>
          </a:blip>
          <a:srcRect/>
          <a:stretch/>
        </p:blipFill>
        <p:spPr>
          <a:xfrm>
            <a:off x="1257300" y="2716212"/>
            <a:ext cx="6667500" cy="3379787"/>
          </a:xfrm>
          <a:prstGeom prst="rect">
            <a:avLst/>
          </a:prstGeom>
          <a:noFill/>
          <a:ln>
            <a:noFill/>
          </a:ln>
        </p:spPr>
      </p:pic>
      <p:sp>
        <p:nvSpPr>
          <p:cNvPr id="3047" name="Google Shape;3047;p324"/>
          <p:cNvSpPr txBox="1"/>
          <p:nvPr/>
        </p:nvSpPr>
        <p:spPr>
          <a:xfrm>
            <a:off x="6792912" y="5438775"/>
            <a:ext cx="1131900" cy="2763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0" i="0" u="none" strike="noStrike" cap="none">
                <a:solidFill>
                  <a:schemeClr val="dk1"/>
                </a:solidFill>
                <a:latin typeface="Arial"/>
                <a:ea typeface="Arial"/>
                <a:cs typeface="Arial"/>
                <a:sym typeface="Arial"/>
              </a:rPr>
              <a:t>www.time.gov</a:t>
            </a:r>
            <a:endParaRPr/>
          </a:p>
        </p:txBody>
      </p:sp>
      <p:sp>
        <p:nvSpPr>
          <p:cNvPr id="3048" name="Google Shape;3048;p324"/>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328</a:t>
            </a:fld>
            <a:endParaRPr/>
          </a:p>
        </p:txBody>
      </p:sp>
    </p:spTree>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Shape 3053"/>
        <p:cNvGrpSpPr/>
        <p:nvPr/>
      </p:nvGrpSpPr>
      <p:grpSpPr>
        <a:xfrm>
          <a:off x="0" y="0"/>
          <a:ext cx="0" cy="0"/>
          <a:chOff x="0" y="0"/>
          <a:chExt cx="0" cy="0"/>
        </a:xfrm>
      </p:grpSpPr>
      <p:sp>
        <p:nvSpPr>
          <p:cNvPr id="3054" name="Google Shape;3054;p325"/>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Daylight Savings Time Rules</a:t>
            </a:r>
            <a:endParaRPr/>
          </a:p>
        </p:txBody>
      </p:sp>
      <p:sp>
        <p:nvSpPr>
          <p:cNvPr id="3055" name="Google Shape;3055;p325"/>
          <p:cNvSpPr txBox="1">
            <a:spLocks noGrp="1"/>
          </p:cNvSpPr>
          <p:nvPr>
            <p:ph type="body" idx="1"/>
          </p:nvPr>
        </p:nvSpPr>
        <p:spPr>
          <a:xfrm>
            <a:off x="609600" y="1295400"/>
            <a:ext cx="7918500" cy="363600"/>
          </a:xfrm>
          <a:prstGeom prst="rect">
            <a:avLst/>
          </a:prstGeom>
          <a:noFill/>
          <a:ln>
            <a:noFill/>
          </a:ln>
        </p:spPr>
        <p:txBody>
          <a:bodyPr spcFirstLastPara="1" wrap="square" lIns="12700" tIns="12700" rIns="12700" bIns="12700" anchor="t" anchorCtr="0">
            <a:noAutofit/>
          </a:bodyPr>
          <a:lstStyle/>
          <a:p>
            <a:pPr marL="574675" marR="0" lvl="1" indent="-460375" algn="l" rtl="0">
              <a:lnSpc>
                <a:spcPct val="100000"/>
              </a:lnSpc>
              <a:spcBef>
                <a:spcPts val="0"/>
              </a:spcBef>
              <a:spcAft>
                <a:spcPts val="0"/>
              </a:spcAft>
              <a:buClr>
                <a:srgbClr val="FF0000"/>
              </a:buClr>
              <a:buSzPts val="2200"/>
              <a:buFont typeface="Arial"/>
              <a:buNone/>
            </a:pPr>
            <a:r>
              <a:rPr lang="en-US" sz="2200" b="0" i="0" u="none" strike="noStrike" cap="none">
                <a:solidFill>
                  <a:schemeClr val="dk1"/>
                </a:solidFill>
                <a:latin typeface="Arial"/>
                <a:ea typeface="Arial"/>
                <a:cs typeface="Arial"/>
                <a:sym typeface="Arial"/>
              </a:rPr>
              <a:t>Time changes result in a local hour gap/overlap:</a:t>
            </a:r>
            <a:endParaRPr/>
          </a:p>
        </p:txBody>
      </p:sp>
      <p:graphicFrame>
        <p:nvGraphicFramePr>
          <p:cNvPr id="3056" name="Google Shape;3056;p325"/>
          <p:cNvGraphicFramePr/>
          <p:nvPr/>
        </p:nvGraphicFramePr>
        <p:xfrm>
          <a:off x="762000" y="1752600"/>
          <a:ext cx="7391400" cy="2062125"/>
        </p:xfrm>
        <a:graphic>
          <a:graphicData uri="http://schemas.openxmlformats.org/drawingml/2006/table">
            <a:tbl>
              <a:tblPr>
                <a:noFill/>
                <a:tableStyleId>{A0095474-483F-4493-A76D-1D2E1571B2CC}</a:tableStyleId>
              </a:tblPr>
              <a:tblGrid>
                <a:gridCol w="2463800">
                  <a:extLst>
                    <a:ext uri="{9D8B030D-6E8A-4147-A177-3AD203B41FA5}">
                      <a16:colId xmlns="" xmlns:a16="http://schemas.microsoft.com/office/drawing/2014/main" val="20000"/>
                    </a:ext>
                  </a:extLst>
                </a:gridCol>
                <a:gridCol w="2463800">
                  <a:extLst>
                    <a:ext uri="{9D8B030D-6E8A-4147-A177-3AD203B41FA5}">
                      <a16:colId xmlns="" xmlns:a16="http://schemas.microsoft.com/office/drawing/2014/main" val="20001"/>
                    </a:ext>
                  </a:extLst>
                </a:gridCol>
                <a:gridCol w="2463800">
                  <a:extLst>
                    <a:ext uri="{9D8B030D-6E8A-4147-A177-3AD203B41FA5}">
                      <a16:colId xmlns="" xmlns:a16="http://schemas.microsoft.com/office/drawing/2014/main" val="20002"/>
                    </a:ext>
                  </a:extLst>
                </a:gridCol>
              </a:tblGrid>
              <a:tr h="579425">
                <a:tc>
                  <a:txBody>
                    <a:bodyPr/>
                    <a:lstStyle/>
                    <a:p>
                      <a:pPr marL="0" marR="0" lvl="0" indent="0" algn="l" rtl="0">
                        <a:lnSpc>
                          <a:spcPct val="100000"/>
                        </a:lnSpc>
                        <a:spcBef>
                          <a:spcPts val="0"/>
                        </a:spcBef>
                        <a:spcAft>
                          <a:spcPts val="0"/>
                        </a:spcAft>
                        <a:buClr>
                          <a:srgbClr val="FFFFFF"/>
                        </a:buClr>
                        <a:buSzPts val="1600"/>
                        <a:buFont typeface="Arial"/>
                        <a:buNone/>
                      </a:pPr>
                      <a:r>
                        <a:rPr lang="en-US" sz="1600" b="1" i="0" u="none" strike="noStrike" cap="none">
                          <a:solidFill>
                            <a:srgbClr val="FFFFFF"/>
                          </a:solidFill>
                          <a:latin typeface="Arial"/>
                          <a:ea typeface="Arial"/>
                          <a:cs typeface="Arial"/>
                          <a:sym typeface="Arial"/>
                        </a:rPr>
                        <a:t>Sunday, March 9, 2014 (New York)</a:t>
                      </a:r>
                      <a:endParaRPr/>
                    </a:p>
                  </a:txBody>
                  <a:tcPr marL="0" marR="0" marT="0" marB="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chemeClr val="accent2"/>
                    </a:solidFill>
                  </a:tcPr>
                </a:tc>
                <a:tc>
                  <a:txBody>
                    <a:bodyPr/>
                    <a:lstStyle/>
                    <a:p>
                      <a:pPr marL="0" marR="0" lvl="0" indent="0" algn="l" rtl="0">
                        <a:lnSpc>
                          <a:spcPct val="100000"/>
                        </a:lnSpc>
                        <a:spcBef>
                          <a:spcPts val="0"/>
                        </a:spcBef>
                        <a:spcAft>
                          <a:spcPts val="0"/>
                        </a:spcAft>
                        <a:buClr>
                          <a:srgbClr val="FFFFFF"/>
                        </a:buClr>
                        <a:buSzPts val="1600"/>
                        <a:buFont typeface="Arial"/>
                        <a:buNone/>
                      </a:pPr>
                      <a:r>
                        <a:rPr lang="en-US" sz="1600" b="1" i="0" u="none" strike="noStrike" cap="none">
                          <a:solidFill>
                            <a:srgbClr val="FFFFFF"/>
                          </a:solidFill>
                          <a:latin typeface="Arial"/>
                          <a:ea typeface="Arial"/>
                          <a:cs typeface="Arial"/>
                          <a:sym typeface="Arial"/>
                        </a:rPr>
                        <a:t>Local time</a:t>
                      </a:r>
                      <a:endParaRPr/>
                    </a:p>
                  </a:txBody>
                  <a:tcPr marL="0" marR="0" marT="0" marB="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chemeClr val="accent2"/>
                    </a:solidFill>
                  </a:tcPr>
                </a:tc>
                <a:tc>
                  <a:txBody>
                    <a:bodyPr/>
                    <a:lstStyle/>
                    <a:p>
                      <a:pPr marL="0" marR="0" lvl="0" indent="0" algn="l" rtl="0">
                        <a:lnSpc>
                          <a:spcPct val="100000"/>
                        </a:lnSpc>
                        <a:spcBef>
                          <a:spcPts val="0"/>
                        </a:spcBef>
                        <a:spcAft>
                          <a:spcPts val="0"/>
                        </a:spcAft>
                        <a:buClr>
                          <a:srgbClr val="FFFFFF"/>
                        </a:buClr>
                        <a:buSzPts val="1600"/>
                        <a:buFont typeface="Arial"/>
                        <a:buNone/>
                      </a:pPr>
                      <a:r>
                        <a:rPr lang="en-US" sz="1600" b="1" i="0" u="none" strike="noStrike" cap="none">
                          <a:solidFill>
                            <a:srgbClr val="FFFFFF"/>
                          </a:solidFill>
                          <a:latin typeface="Arial"/>
                          <a:ea typeface="Arial"/>
                          <a:cs typeface="Arial"/>
                          <a:sym typeface="Arial"/>
                        </a:rPr>
                        <a:t>UTC Offset</a:t>
                      </a:r>
                      <a:endParaRPr/>
                    </a:p>
                  </a:txBody>
                  <a:tcPr marL="0" marR="0" marT="0" marB="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chemeClr val="accent2"/>
                    </a:solidFill>
                  </a:tcPr>
                </a:tc>
                <a:extLst>
                  <a:ext uri="{0D108BD9-81ED-4DB2-BD59-A6C34878D82A}">
                    <a16:rowId xmlns="" xmlns:a16="http://schemas.microsoft.com/office/drawing/2014/main" val="10000"/>
                  </a:ext>
                </a:extLst>
              </a:tr>
              <a:tr h="369875">
                <a:tc>
                  <a:txBody>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a:txBody>
                  <a:tcPr marL="0" marR="0" marT="0" marB="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FFCBCB"/>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US" sz="1600" b="0" i="0" u="none">
                          <a:solidFill>
                            <a:srgbClr val="000000"/>
                          </a:solidFill>
                          <a:latin typeface="Arial"/>
                          <a:ea typeface="Arial"/>
                          <a:cs typeface="Arial"/>
                          <a:sym typeface="Arial"/>
                        </a:rPr>
                        <a:t>1:59:58 AM</a:t>
                      </a:r>
                      <a:endParaRPr/>
                    </a:p>
                  </a:txBody>
                  <a:tcPr marL="0" marR="0" marT="0" marB="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FFCBCB"/>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US" sz="1600" b="0" i="0" u="none">
                          <a:solidFill>
                            <a:srgbClr val="000000"/>
                          </a:solidFill>
                          <a:latin typeface="Arial"/>
                          <a:ea typeface="Arial"/>
                          <a:cs typeface="Arial"/>
                          <a:sym typeface="Arial"/>
                        </a:rPr>
                        <a:t>UTC-5h EST</a:t>
                      </a:r>
                      <a:endParaRPr/>
                    </a:p>
                  </a:txBody>
                  <a:tcPr marL="0" marR="0" marT="0" marB="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FFCBCB"/>
                    </a:solidFill>
                  </a:tcPr>
                </a:tc>
                <a:extLst>
                  <a:ext uri="{0D108BD9-81ED-4DB2-BD59-A6C34878D82A}">
                    <a16:rowId xmlns="" xmlns:a16="http://schemas.microsoft.com/office/drawing/2014/main" val="10001"/>
                  </a:ext>
                </a:extLst>
              </a:tr>
              <a:tr h="371475">
                <a:tc>
                  <a:txBody>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a:txBody>
                  <a:tcPr marL="0" marR="0" marT="0" marB="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FFE7E7"/>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US" sz="1600" b="0" i="0" u="none">
                          <a:solidFill>
                            <a:srgbClr val="000000"/>
                          </a:solidFill>
                          <a:latin typeface="Arial"/>
                          <a:ea typeface="Arial"/>
                          <a:cs typeface="Arial"/>
                          <a:sym typeface="Arial"/>
                        </a:rPr>
                        <a:t>1:59:59 AM</a:t>
                      </a:r>
                      <a:endParaRPr/>
                    </a:p>
                  </a:txBody>
                  <a:tcPr marL="0" marR="0" marT="0" marB="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FFE7E7"/>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US" sz="1600" b="0" i="0" u="none">
                          <a:solidFill>
                            <a:srgbClr val="000000"/>
                          </a:solidFill>
                          <a:latin typeface="Arial"/>
                          <a:ea typeface="Arial"/>
                          <a:cs typeface="Arial"/>
                          <a:sym typeface="Arial"/>
                        </a:rPr>
                        <a:t>UTC-5h EST</a:t>
                      </a:r>
                      <a:endParaRPr/>
                    </a:p>
                  </a:txBody>
                  <a:tcPr marL="0" marR="0" marT="0" marB="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FFE7E7"/>
                    </a:solidFill>
                  </a:tcPr>
                </a:tc>
                <a:extLst>
                  <a:ext uri="{0D108BD9-81ED-4DB2-BD59-A6C34878D82A}">
                    <a16:rowId xmlns="" xmlns:a16="http://schemas.microsoft.com/office/drawing/2014/main" val="10002"/>
                  </a:ext>
                </a:extLst>
              </a:tr>
              <a:tr h="371475">
                <a:tc>
                  <a:txBody>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a:txBody>
                  <a:tcPr marL="0" marR="0" marT="0" marB="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FFCBCB"/>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US" sz="1600" b="0" i="0" u="none">
                          <a:solidFill>
                            <a:srgbClr val="000000"/>
                          </a:solidFill>
                          <a:latin typeface="Arial"/>
                          <a:ea typeface="Arial"/>
                          <a:cs typeface="Arial"/>
                          <a:sym typeface="Arial"/>
                        </a:rPr>
                        <a:t>2:00:00 -&gt; 3:00:00</a:t>
                      </a:r>
                      <a:endParaRPr/>
                    </a:p>
                  </a:txBody>
                  <a:tcPr marL="0" marR="0" marT="0" marB="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FFCBCB"/>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US" sz="1600" b="0" i="0" u="none">
                          <a:solidFill>
                            <a:srgbClr val="000000"/>
                          </a:solidFill>
                          <a:latin typeface="Arial"/>
                          <a:ea typeface="Arial"/>
                          <a:cs typeface="Arial"/>
                          <a:sym typeface="Arial"/>
                        </a:rPr>
                        <a:t>UTC-4h EDT</a:t>
                      </a:r>
                      <a:endParaRPr/>
                    </a:p>
                  </a:txBody>
                  <a:tcPr marL="0" marR="0" marT="0" marB="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FFCBCB"/>
                    </a:solidFill>
                  </a:tcPr>
                </a:tc>
                <a:extLst>
                  <a:ext uri="{0D108BD9-81ED-4DB2-BD59-A6C34878D82A}">
                    <a16:rowId xmlns="" xmlns:a16="http://schemas.microsoft.com/office/drawing/2014/main" val="10003"/>
                  </a:ext>
                </a:extLst>
              </a:tr>
              <a:tr h="369875">
                <a:tc>
                  <a:txBody>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a:txBody>
                  <a:tcPr marL="0" marR="0" marT="0" marB="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FFE7E7"/>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US" sz="1600" b="0" i="0" u="none">
                          <a:solidFill>
                            <a:srgbClr val="000000"/>
                          </a:solidFill>
                          <a:latin typeface="Arial"/>
                          <a:ea typeface="Arial"/>
                          <a:cs typeface="Arial"/>
                          <a:sym typeface="Arial"/>
                        </a:rPr>
                        <a:t>3:00:01 AM</a:t>
                      </a:r>
                      <a:endParaRPr/>
                    </a:p>
                  </a:txBody>
                  <a:tcPr marL="0" marR="0" marT="0" marB="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FFE7E7"/>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US" sz="1600" b="0" i="0" u="none">
                          <a:solidFill>
                            <a:srgbClr val="000000"/>
                          </a:solidFill>
                          <a:latin typeface="Arial"/>
                          <a:ea typeface="Arial"/>
                          <a:cs typeface="Arial"/>
                          <a:sym typeface="Arial"/>
                        </a:rPr>
                        <a:t>UTC-4h EDT</a:t>
                      </a:r>
                      <a:endParaRPr/>
                    </a:p>
                  </a:txBody>
                  <a:tcPr marL="0" marR="0" marT="0" marB="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FFE7E7"/>
                    </a:solidFill>
                  </a:tcPr>
                </a:tc>
                <a:extLst>
                  <a:ext uri="{0D108BD9-81ED-4DB2-BD59-A6C34878D82A}">
                    <a16:rowId xmlns="" xmlns:a16="http://schemas.microsoft.com/office/drawing/2014/main" val="10004"/>
                  </a:ext>
                </a:extLst>
              </a:tr>
            </a:tbl>
          </a:graphicData>
        </a:graphic>
      </p:graphicFrame>
      <p:sp>
        <p:nvSpPr>
          <p:cNvPr id="3057" name="Google Shape;3057;p325"/>
          <p:cNvSpPr/>
          <p:nvPr/>
        </p:nvSpPr>
        <p:spPr>
          <a:xfrm>
            <a:off x="685800" y="3048000"/>
            <a:ext cx="2133600" cy="523800"/>
          </a:xfrm>
          <a:prstGeom prst="wedgeRectCallout">
            <a:avLst>
              <a:gd name="adj1" fmla="val 25691"/>
              <a:gd name="adj2" fmla="val 7137"/>
            </a:avLst>
          </a:prstGeom>
          <a:solidFill>
            <a:srgbClr val="FFFFCC"/>
          </a:solidFill>
          <a:ln w="9525" cap="flat" cmpd="sng">
            <a:solidFill>
              <a:srgbClr val="80808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Arial"/>
              <a:buNone/>
            </a:pPr>
            <a:r>
              <a:rPr lang="en-US" sz="1400" b="0" i="0" u="none" strike="noStrike" cap="none">
                <a:solidFill>
                  <a:schemeClr val="dk1"/>
                </a:solidFill>
                <a:latin typeface="Arial"/>
                <a:ea typeface="Arial"/>
                <a:cs typeface="Arial"/>
                <a:sym typeface="Arial"/>
              </a:rPr>
              <a:t>Starting DST causes a one hour gap.</a:t>
            </a:r>
            <a:endParaRPr/>
          </a:p>
        </p:txBody>
      </p:sp>
      <p:graphicFrame>
        <p:nvGraphicFramePr>
          <p:cNvPr id="3058" name="Google Shape;3058;p325"/>
          <p:cNvGraphicFramePr/>
          <p:nvPr/>
        </p:nvGraphicFramePr>
        <p:xfrm>
          <a:off x="762000" y="4048125"/>
          <a:ext cx="7391400" cy="2062125"/>
        </p:xfrm>
        <a:graphic>
          <a:graphicData uri="http://schemas.openxmlformats.org/drawingml/2006/table">
            <a:tbl>
              <a:tblPr>
                <a:noFill/>
                <a:tableStyleId>{A0095474-483F-4493-A76D-1D2E1571B2CC}</a:tableStyleId>
              </a:tblPr>
              <a:tblGrid>
                <a:gridCol w="2463800">
                  <a:extLst>
                    <a:ext uri="{9D8B030D-6E8A-4147-A177-3AD203B41FA5}">
                      <a16:colId xmlns="" xmlns:a16="http://schemas.microsoft.com/office/drawing/2014/main" val="20000"/>
                    </a:ext>
                  </a:extLst>
                </a:gridCol>
                <a:gridCol w="2463800">
                  <a:extLst>
                    <a:ext uri="{9D8B030D-6E8A-4147-A177-3AD203B41FA5}">
                      <a16:colId xmlns="" xmlns:a16="http://schemas.microsoft.com/office/drawing/2014/main" val="20001"/>
                    </a:ext>
                  </a:extLst>
                </a:gridCol>
                <a:gridCol w="2463800">
                  <a:extLst>
                    <a:ext uri="{9D8B030D-6E8A-4147-A177-3AD203B41FA5}">
                      <a16:colId xmlns="" xmlns:a16="http://schemas.microsoft.com/office/drawing/2014/main" val="20002"/>
                    </a:ext>
                  </a:extLst>
                </a:gridCol>
              </a:tblGrid>
              <a:tr h="579425">
                <a:tc>
                  <a:txBody>
                    <a:bodyPr/>
                    <a:lstStyle/>
                    <a:p>
                      <a:pPr marL="0" marR="0" lvl="0" indent="0" algn="l" rtl="0">
                        <a:lnSpc>
                          <a:spcPct val="100000"/>
                        </a:lnSpc>
                        <a:spcBef>
                          <a:spcPts val="0"/>
                        </a:spcBef>
                        <a:spcAft>
                          <a:spcPts val="0"/>
                        </a:spcAft>
                        <a:buClr>
                          <a:srgbClr val="FFFFFF"/>
                        </a:buClr>
                        <a:buSzPts val="1600"/>
                        <a:buFont typeface="Arial"/>
                        <a:buNone/>
                      </a:pPr>
                      <a:r>
                        <a:rPr lang="en-US" sz="1600" b="1" i="0" u="none">
                          <a:solidFill>
                            <a:srgbClr val="FFFFFF"/>
                          </a:solidFill>
                          <a:latin typeface="Arial"/>
                          <a:ea typeface="Arial"/>
                          <a:cs typeface="Arial"/>
                          <a:sym typeface="Arial"/>
                        </a:rPr>
                        <a:t>Sunday, November 2, 2014 (New York)</a:t>
                      </a:r>
                      <a:endParaRPr/>
                    </a:p>
                  </a:txBody>
                  <a:tcPr marL="0" marR="0" marT="0" marB="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chemeClr val="accent2"/>
                    </a:solidFill>
                  </a:tcPr>
                </a:tc>
                <a:tc>
                  <a:txBody>
                    <a:bodyPr/>
                    <a:lstStyle/>
                    <a:p>
                      <a:pPr marL="0" marR="0" lvl="0" indent="0" algn="l" rtl="0">
                        <a:lnSpc>
                          <a:spcPct val="100000"/>
                        </a:lnSpc>
                        <a:spcBef>
                          <a:spcPts val="0"/>
                        </a:spcBef>
                        <a:spcAft>
                          <a:spcPts val="0"/>
                        </a:spcAft>
                        <a:buClr>
                          <a:srgbClr val="FFFFFF"/>
                        </a:buClr>
                        <a:buSzPts val="1600"/>
                        <a:buFont typeface="Arial"/>
                        <a:buNone/>
                      </a:pPr>
                      <a:r>
                        <a:rPr lang="en-US" sz="1600" b="1" i="0" u="none">
                          <a:solidFill>
                            <a:srgbClr val="FFFFFF"/>
                          </a:solidFill>
                          <a:latin typeface="Arial"/>
                          <a:ea typeface="Arial"/>
                          <a:cs typeface="Arial"/>
                          <a:sym typeface="Arial"/>
                        </a:rPr>
                        <a:t>Local time</a:t>
                      </a:r>
                      <a:endParaRPr/>
                    </a:p>
                  </a:txBody>
                  <a:tcPr marL="0" marR="0" marT="0" marB="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chemeClr val="accent2"/>
                    </a:solidFill>
                  </a:tcPr>
                </a:tc>
                <a:tc>
                  <a:txBody>
                    <a:bodyPr/>
                    <a:lstStyle/>
                    <a:p>
                      <a:pPr marL="0" marR="0" lvl="0" indent="0" algn="l" rtl="0">
                        <a:lnSpc>
                          <a:spcPct val="100000"/>
                        </a:lnSpc>
                        <a:spcBef>
                          <a:spcPts val="0"/>
                        </a:spcBef>
                        <a:spcAft>
                          <a:spcPts val="0"/>
                        </a:spcAft>
                        <a:buClr>
                          <a:srgbClr val="FFFFFF"/>
                        </a:buClr>
                        <a:buSzPts val="1600"/>
                        <a:buFont typeface="Arial"/>
                        <a:buNone/>
                      </a:pPr>
                      <a:r>
                        <a:rPr lang="en-US" sz="1600" b="1" i="0" u="none">
                          <a:solidFill>
                            <a:srgbClr val="FFFFFF"/>
                          </a:solidFill>
                          <a:latin typeface="Arial"/>
                          <a:ea typeface="Arial"/>
                          <a:cs typeface="Arial"/>
                          <a:sym typeface="Arial"/>
                        </a:rPr>
                        <a:t>UTC Offset</a:t>
                      </a:r>
                      <a:endParaRPr/>
                    </a:p>
                  </a:txBody>
                  <a:tcPr marL="0" marR="0" marT="0" marB="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chemeClr val="accent2"/>
                    </a:solidFill>
                  </a:tcPr>
                </a:tc>
                <a:extLst>
                  <a:ext uri="{0D108BD9-81ED-4DB2-BD59-A6C34878D82A}">
                    <a16:rowId xmlns="" xmlns:a16="http://schemas.microsoft.com/office/drawing/2014/main" val="10000"/>
                  </a:ext>
                </a:extLst>
              </a:tr>
              <a:tr h="369875">
                <a:tc>
                  <a:txBody>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a:txBody>
                  <a:tcPr marL="0" marR="0" marT="0" marB="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FFCBCB"/>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US" sz="1600" b="0" i="0" u="none">
                          <a:solidFill>
                            <a:srgbClr val="000000"/>
                          </a:solidFill>
                          <a:latin typeface="Arial"/>
                          <a:ea typeface="Arial"/>
                          <a:cs typeface="Arial"/>
                          <a:sym typeface="Arial"/>
                        </a:rPr>
                        <a:t>1:59:58 AM</a:t>
                      </a:r>
                      <a:endParaRPr/>
                    </a:p>
                  </a:txBody>
                  <a:tcPr marL="0" marR="0" marT="0" marB="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FFCBCB"/>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US" sz="1600" b="0" i="0" u="none">
                          <a:solidFill>
                            <a:srgbClr val="000000"/>
                          </a:solidFill>
                          <a:latin typeface="Arial"/>
                          <a:ea typeface="Arial"/>
                          <a:cs typeface="Arial"/>
                          <a:sym typeface="Arial"/>
                        </a:rPr>
                        <a:t>UTC-4h EST</a:t>
                      </a:r>
                      <a:endParaRPr/>
                    </a:p>
                  </a:txBody>
                  <a:tcPr marL="0" marR="0" marT="0" marB="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FFCBCB"/>
                    </a:solidFill>
                  </a:tcPr>
                </a:tc>
                <a:extLst>
                  <a:ext uri="{0D108BD9-81ED-4DB2-BD59-A6C34878D82A}">
                    <a16:rowId xmlns="" xmlns:a16="http://schemas.microsoft.com/office/drawing/2014/main" val="10001"/>
                  </a:ext>
                </a:extLst>
              </a:tr>
              <a:tr h="371475">
                <a:tc>
                  <a:txBody>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a:txBody>
                  <a:tcPr marL="0" marR="0" marT="0" marB="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FFE7E7"/>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US" sz="1600" b="0" i="0" u="none">
                          <a:solidFill>
                            <a:srgbClr val="000000"/>
                          </a:solidFill>
                          <a:latin typeface="Arial"/>
                          <a:ea typeface="Arial"/>
                          <a:cs typeface="Arial"/>
                          <a:sym typeface="Arial"/>
                        </a:rPr>
                        <a:t>1:59:59 AM</a:t>
                      </a:r>
                      <a:endParaRPr/>
                    </a:p>
                  </a:txBody>
                  <a:tcPr marL="0" marR="0" marT="0" marB="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FFE7E7"/>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US" sz="1600" b="0" i="0" u="none">
                          <a:solidFill>
                            <a:srgbClr val="000000"/>
                          </a:solidFill>
                          <a:latin typeface="Arial"/>
                          <a:ea typeface="Arial"/>
                          <a:cs typeface="Arial"/>
                          <a:sym typeface="Arial"/>
                        </a:rPr>
                        <a:t>UTC-4h EST</a:t>
                      </a:r>
                      <a:endParaRPr/>
                    </a:p>
                  </a:txBody>
                  <a:tcPr marL="0" marR="0" marT="0" marB="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FFE7E7"/>
                    </a:solidFill>
                  </a:tcPr>
                </a:tc>
                <a:extLst>
                  <a:ext uri="{0D108BD9-81ED-4DB2-BD59-A6C34878D82A}">
                    <a16:rowId xmlns="" xmlns:a16="http://schemas.microsoft.com/office/drawing/2014/main" val="10002"/>
                  </a:ext>
                </a:extLst>
              </a:tr>
              <a:tr h="371475">
                <a:tc>
                  <a:txBody>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a:txBody>
                  <a:tcPr marL="0" marR="0" marT="0" marB="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FFCBCB"/>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US" sz="1600" b="0" i="0" u="none">
                          <a:solidFill>
                            <a:srgbClr val="000000"/>
                          </a:solidFill>
                          <a:latin typeface="Arial"/>
                          <a:ea typeface="Arial"/>
                          <a:cs typeface="Arial"/>
                          <a:sym typeface="Arial"/>
                        </a:rPr>
                        <a:t>2:00:00 -&gt; 1:00:00</a:t>
                      </a:r>
                      <a:endParaRPr/>
                    </a:p>
                  </a:txBody>
                  <a:tcPr marL="0" marR="0" marT="0" marB="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FFCBCB"/>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US" sz="1600" b="0" i="0" u="none">
                          <a:solidFill>
                            <a:srgbClr val="000000"/>
                          </a:solidFill>
                          <a:latin typeface="Arial"/>
                          <a:ea typeface="Arial"/>
                          <a:cs typeface="Arial"/>
                          <a:sym typeface="Arial"/>
                        </a:rPr>
                        <a:t>UTC-5h EDT</a:t>
                      </a:r>
                      <a:endParaRPr/>
                    </a:p>
                  </a:txBody>
                  <a:tcPr marL="0" marR="0" marT="0" marB="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FFCBCB"/>
                    </a:solidFill>
                  </a:tcPr>
                </a:tc>
                <a:extLst>
                  <a:ext uri="{0D108BD9-81ED-4DB2-BD59-A6C34878D82A}">
                    <a16:rowId xmlns="" xmlns:a16="http://schemas.microsoft.com/office/drawing/2014/main" val="10003"/>
                  </a:ext>
                </a:extLst>
              </a:tr>
              <a:tr h="369875">
                <a:tc>
                  <a:txBody>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a:txBody>
                  <a:tcPr marL="0" marR="0" marT="0" marB="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FFE7E7"/>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US" sz="1600" b="0" i="0" u="none">
                          <a:solidFill>
                            <a:srgbClr val="000000"/>
                          </a:solidFill>
                          <a:latin typeface="Arial"/>
                          <a:ea typeface="Arial"/>
                          <a:cs typeface="Arial"/>
                          <a:sym typeface="Arial"/>
                        </a:rPr>
                        <a:t>1:00:01 AM</a:t>
                      </a:r>
                      <a:endParaRPr/>
                    </a:p>
                  </a:txBody>
                  <a:tcPr marL="0" marR="0" marT="0" marB="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FFE7E7"/>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US" sz="1600" b="0" i="0" u="none">
                          <a:solidFill>
                            <a:srgbClr val="000000"/>
                          </a:solidFill>
                          <a:latin typeface="Arial"/>
                          <a:ea typeface="Arial"/>
                          <a:cs typeface="Arial"/>
                          <a:sym typeface="Arial"/>
                        </a:rPr>
                        <a:t>UTC-5h EDT</a:t>
                      </a:r>
                      <a:endParaRPr/>
                    </a:p>
                  </a:txBody>
                  <a:tcPr marL="0" marR="0" marT="0" marB="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FFE7E7"/>
                    </a:solidFill>
                  </a:tcPr>
                </a:tc>
                <a:extLst>
                  <a:ext uri="{0D108BD9-81ED-4DB2-BD59-A6C34878D82A}">
                    <a16:rowId xmlns="" xmlns:a16="http://schemas.microsoft.com/office/drawing/2014/main" val="10004"/>
                  </a:ext>
                </a:extLst>
              </a:tr>
            </a:tbl>
          </a:graphicData>
        </a:graphic>
      </p:graphicFrame>
      <p:sp>
        <p:nvSpPr>
          <p:cNvPr id="3059" name="Google Shape;3059;p325"/>
          <p:cNvSpPr/>
          <p:nvPr/>
        </p:nvSpPr>
        <p:spPr>
          <a:xfrm>
            <a:off x="685800" y="5343525"/>
            <a:ext cx="2133600" cy="523800"/>
          </a:xfrm>
          <a:prstGeom prst="wedgeRectCallout">
            <a:avLst>
              <a:gd name="adj1" fmla="val 25691"/>
              <a:gd name="adj2" fmla="val 7137"/>
            </a:avLst>
          </a:prstGeom>
          <a:solidFill>
            <a:srgbClr val="FFFFCC"/>
          </a:solidFill>
          <a:ln w="9525" cap="flat" cmpd="sng">
            <a:solidFill>
              <a:srgbClr val="80808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Arial"/>
              <a:buNone/>
            </a:pPr>
            <a:r>
              <a:rPr lang="en-US" sz="1400" b="0" i="0" u="none" strike="noStrike" cap="none">
                <a:solidFill>
                  <a:schemeClr val="dk1"/>
                </a:solidFill>
                <a:latin typeface="Arial"/>
                <a:ea typeface="Arial"/>
                <a:cs typeface="Arial"/>
                <a:sym typeface="Arial"/>
              </a:rPr>
              <a:t>Ending DST causes a one hour overlap.</a:t>
            </a:r>
            <a:endParaRPr/>
          </a:p>
        </p:txBody>
      </p:sp>
      <p:sp>
        <p:nvSpPr>
          <p:cNvPr id="3060" name="Google Shape;3060;p325"/>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329</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29"/>
          <p:cNvSpPr txBox="1"/>
          <p:nvPr/>
        </p:nvSpPr>
        <p:spPr>
          <a:xfrm>
            <a:off x="533400" y="1330325"/>
            <a:ext cx="7918450" cy="4724400"/>
          </a:xfrm>
          <a:prstGeom prst="rect">
            <a:avLst/>
          </a:prstGeom>
          <a:solidFill>
            <a:srgbClr val="DDDDDD"/>
          </a:solid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192" name="Google Shape;192;p29"/>
          <p:cNvSpPr txBox="1">
            <a:spLocks noGrp="1"/>
          </p:cNvSpPr>
          <p:nvPr>
            <p:ph type="title"/>
          </p:nvPr>
        </p:nvSpPr>
        <p:spPr>
          <a:xfrm>
            <a:off x="609600" y="439737"/>
            <a:ext cx="791845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Courier New"/>
                <a:ea typeface="Courier New"/>
                <a:cs typeface="Courier New"/>
                <a:sym typeface="Courier New"/>
              </a:rPr>
              <a:t>if</a:t>
            </a:r>
            <a:r>
              <a:rPr lang="en-US" sz="2600" b="1" i="0" u="none" strike="noStrike" cap="none">
                <a:solidFill>
                  <a:schemeClr val="dk1"/>
                </a:solidFill>
                <a:latin typeface="Arial"/>
                <a:ea typeface="Arial"/>
                <a:cs typeface="Arial"/>
                <a:sym typeface="Arial"/>
              </a:rPr>
              <a:t> </a:t>
            </a:r>
            <a:r>
              <a:rPr lang="en-US" sz="2600" b="1" i="0" u="none" strike="noStrike" cap="none">
                <a:solidFill>
                  <a:schemeClr val="dk1"/>
                </a:solidFill>
                <a:latin typeface="Courier New"/>
                <a:ea typeface="Courier New"/>
                <a:cs typeface="Courier New"/>
                <a:sym typeface="Courier New"/>
              </a:rPr>
              <a:t>else</a:t>
            </a:r>
            <a:r>
              <a:rPr lang="en-US" sz="2600" b="1" i="0" u="none" strike="noStrike" cap="none">
                <a:solidFill>
                  <a:schemeClr val="dk1"/>
                </a:solidFill>
                <a:latin typeface="Arial"/>
                <a:ea typeface="Arial"/>
                <a:cs typeface="Arial"/>
                <a:sym typeface="Arial"/>
              </a:rPr>
              <a:t> Statement </a:t>
            </a:r>
            <a:endParaRPr/>
          </a:p>
        </p:txBody>
      </p:sp>
      <p:sp>
        <p:nvSpPr>
          <p:cNvPr id="193" name="Google Shape;193;p29"/>
          <p:cNvSpPr txBox="1">
            <a:spLocks noGrp="1"/>
          </p:cNvSpPr>
          <p:nvPr>
            <p:ph type="body" idx="1"/>
          </p:nvPr>
        </p:nvSpPr>
        <p:spPr>
          <a:xfrm>
            <a:off x="609600" y="1447800"/>
            <a:ext cx="7918450" cy="1751012"/>
          </a:xfrm>
          <a:prstGeom prst="rect">
            <a:avLst/>
          </a:prstGeom>
          <a:noFill/>
          <a:ln>
            <a:noFill/>
          </a:ln>
        </p:spPr>
        <p:txBody>
          <a:bodyPr spcFirstLastPara="1" wrap="square" lIns="12700" tIns="12700" rIns="12700" bIns="12700" anchor="t" anchorCtr="0">
            <a:noAutofit/>
          </a:bodyPr>
          <a:lstStyle/>
          <a:p>
            <a:pPr marL="15875" marR="0" lvl="0" indent="-7937" algn="l" rtl="0">
              <a:lnSpc>
                <a:spcPct val="100000"/>
              </a:lnSpc>
              <a:spcBef>
                <a:spcPts val="0"/>
              </a:spcBef>
              <a:spcAft>
                <a:spcPts val="0"/>
              </a:spcAft>
              <a:buClr>
                <a:srgbClr val="000000"/>
              </a:buClr>
              <a:buSzPts val="200"/>
              <a:buFont typeface="Courier New"/>
              <a:buAutoNum type="arabicPlain"/>
            </a:pPr>
            <a:r>
              <a:rPr lang="en-US" sz="1800" b="0" i="0" u="none">
                <a:solidFill>
                  <a:schemeClr val="dk1"/>
                </a:solidFill>
                <a:latin typeface="Courier New"/>
                <a:ea typeface="Courier New"/>
                <a:cs typeface="Courier New"/>
                <a:sym typeface="Courier New"/>
              </a:rPr>
              <a:t> public class IfElse {</a:t>
            </a:r>
            <a:endParaRPr/>
          </a:p>
          <a:p>
            <a:pPr marL="15875" marR="0" lvl="0" indent="-7937" algn="l" rtl="0">
              <a:lnSpc>
                <a:spcPct val="100000"/>
              </a:lnSpc>
              <a:spcBef>
                <a:spcPts val="360"/>
              </a:spcBef>
              <a:spcAft>
                <a:spcPts val="0"/>
              </a:spcAft>
              <a:buClr>
                <a:srgbClr val="000000"/>
              </a:buClr>
              <a:buSzPts val="200"/>
              <a:buFont typeface="Courier New"/>
              <a:buAutoNum type="arabicPlain"/>
            </a:pPr>
            <a:r>
              <a:rPr lang="en-US" sz="1800" b="0" i="0" u="none">
                <a:solidFill>
                  <a:schemeClr val="dk1"/>
                </a:solidFill>
                <a:latin typeface="Courier New"/>
                <a:ea typeface="Courier New"/>
                <a:cs typeface="Courier New"/>
                <a:sym typeface="Courier New"/>
              </a:rPr>
              <a:t> </a:t>
            </a:r>
            <a:endParaRPr/>
          </a:p>
          <a:p>
            <a:pPr marL="15875" marR="0" lvl="0" indent="-7937" algn="l" rtl="0">
              <a:lnSpc>
                <a:spcPct val="100000"/>
              </a:lnSpc>
              <a:spcBef>
                <a:spcPts val="360"/>
              </a:spcBef>
              <a:spcAft>
                <a:spcPts val="0"/>
              </a:spcAft>
              <a:buClr>
                <a:srgbClr val="000000"/>
              </a:buClr>
              <a:buSzPts val="200"/>
              <a:buFont typeface="Courier New"/>
              <a:buAutoNum type="arabicPlain"/>
            </a:pPr>
            <a:r>
              <a:rPr lang="en-US" sz="1800" b="0" i="0" u="none">
                <a:solidFill>
                  <a:schemeClr val="dk1"/>
                </a:solidFill>
                <a:latin typeface="Courier New"/>
                <a:ea typeface="Courier New"/>
                <a:cs typeface="Courier New"/>
                <a:sym typeface="Courier New"/>
              </a:rPr>
              <a:t>     public static void main(String args[]){</a:t>
            </a:r>
            <a:endParaRPr/>
          </a:p>
          <a:p>
            <a:pPr marL="15875" marR="0" lvl="0" indent="-7937" algn="l" rtl="0">
              <a:lnSpc>
                <a:spcPct val="100000"/>
              </a:lnSpc>
              <a:spcBef>
                <a:spcPts val="360"/>
              </a:spcBef>
              <a:spcAft>
                <a:spcPts val="0"/>
              </a:spcAft>
              <a:buClr>
                <a:srgbClr val="000000"/>
              </a:buClr>
              <a:buSzPts val="200"/>
              <a:buFont typeface="Courier New"/>
              <a:buAutoNum type="arabicPlain"/>
            </a:pPr>
            <a:r>
              <a:rPr lang="en-US" sz="1800" b="0" i="0" u="none">
                <a:solidFill>
                  <a:schemeClr val="dk1"/>
                </a:solidFill>
                <a:latin typeface="Courier New"/>
                <a:ea typeface="Courier New"/>
                <a:cs typeface="Courier New"/>
                <a:sym typeface="Courier New"/>
              </a:rPr>
              <a:t>         long a = 1;</a:t>
            </a:r>
            <a:endParaRPr/>
          </a:p>
          <a:p>
            <a:pPr marL="15875" marR="0" lvl="0" indent="-7937" algn="l" rtl="0">
              <a:lnSpc>
                <a:spcPct val="100000"/>
              </a:lnSpc>
              <a:spcBef>
                <a:spcPts val="360"/>
              </a:spcBef>
              <a:spcAft>
                <a:spcPts val="0"/>
              </a:spcAft>
              <a:buClr>
                <a:srgbClr val="000000"/>
              </a:buClr>
              <a:buSzPts val="200"/>
              <a:buFont typeface="Courier New"/>
              <a:buAutoNum type="arabicPlain"/>
            </a:pPr>
            <a:r>
              <a:rPr lang="en-US" sz="1800" b="0" i="0" u="none">
                <a:solidFill>
                  <a:schemeClr val="dk1"/>
                </a:solidFill>
                <a:latin typeface="Courier New"/>
                <a:ea typeface="Courier New"/>
                <a:cs typeface="Courier New"/>
                <a:sym typeface="Courier New"/>
              </a:rPr>
              <a:t>         long b = 2;</a:t>
            </a:r>
            <a:endParaRPr/>
          </a:p>
          <a:p>
            <a:pPr marL="15875" marR="0" lvl="0" indent="-7937" algn="l" rtl="0">
              <a:lnSpc>
                <a:spcPct val="100000"/>
              </a:lnSpc>
              <a:spcBef>
                <a:spcPts val="360"/>
              </a:spcBef>
              <a:spcAft>
                <a:spcPts val="0"/>
              </a:spcAft>
              <a:buClr>
                <a:srgbClr val="000000"/>
              </a:buClr>
              <a:buSzPts val="200"/>
              <a:buFont typeface="Courier New"/>
              <a:buAutoNum type="arabicPlain"/>
            </a:pPr>
            <a:r>
              <a:rPr lang="en-US" sz="1800" b="0" i="0" u="none">
                <a:solidFill>
                  <a:schemeClr val="dk1"/>
                </a:solidFill>
                <a:latin typeface="Courier New"/>
                <a:ea typeface="Courier New"/>
                <a:cs typeface="Courier New"/>
                <a:sym typeface="Courier New"/>
              </a:rPr>
              <a:t> </a:t>
            </a:r>
            <a:endParaRPr/>
          </a:p>
          <a:p>
            <a:pPr marL="15875" marR="0" lvl="0" indent="-7937" algn="l" rtl="0">
              <a:lnSpc>
                <a:spcPct val="100000"/>
              </a:lnSpc>
              <a:spcBef>
                <a:spcPts val="360"/>
              </a:spcBef>
              <a:spcAft>
                <a:spcPts val="0"/>
              </a:spcAft>
              <a:buClr>
                <a:srgbClr val="000000"/>
              </a:buClr>
              <a:buSzPts val="200"/>
              <a:buFont typeface="Courier New"/>
              <a:buAutoNum type="arabicPlain"/>
            </a:pPr>
            <a:r>
              <a:rPr lang="en-US" sz="1800" b="0" i="0" u="none">
                <a:solidFill>
                  <a:schemeClr val="dk1"/>
                </a:solidFill>
                <a:latin typeface="Courier New"/>
                <a:ea typeface="Courier New"/>
                <a:cs typeface="Courier New"/>
                <a:sym typeface="Courier New"/>
              </a:rPr>
              <a:t>         </a:t>
            </a:r>
            <a:r>
              <a:rPr lang="en-US" sz="1800" b="1" i="0" u="none">
                <a:solidFill>
                  <a:schemeClr val="dk1"/>
                </a:solidFill>
                <a:latin typeface="Courier New"/>
                <a:ea typeface="Courier New"/>
                <a:cs typeface="Courier New"/>
                <a:sym typeface="Courier New"/>
              </a:rPr>
              <a:t>if</a:t>
            </a:r>
            <a:r>
              <a:rPr lang="en-US" sz="1800" b="0" i="0" u="none">
                <a:solidFill>
                  <a:schemeClr val="dk1"/>
                </a:solidFill>
                <a:latin typeface="Courier New"/>
                <a:ea typeface="Courier New"/>
                <a:cs typeface="Courier New"/>
                <a:sym typeface="Courier New"/>
              </a:rPr>
              <a:t> (a == b){</a:t>
            </a:r>
            <a:endParaRPr/>
          </a:p>
          <a:p>
            <a:pPr marL="15875" marR="0" lvl="0" indent="-7937" algn="l" rtl="0">
              <a:lnSpc>
                <a:spcPct val="100000"/>
              </a:lnSpc>
              <a:spcBef>
                <a:spcPts val="360"/>
              </a:spcBef>
              <a:spcAft>
                <a:spcPts val="0"/>
              </a:spcAft>
              <a:buClr>
                <a:srgbClr val="000000"/>
              </a:buClr>
              <a:buSzPts val="200"/>
              <a:buFont typeface="Courier New"/>
              <a:buAutoNum type="arabicPlain"/>
            </a:pPr>
            <a:r>
              <a:rPr lang="en-US" sz="1800" b="0" i="0" u="none">
                <a:solidFill>
                  <a:schemeClr val="dk1"/>
                </a:solidFill>
                <a:latin typeface="Courier New"/>
                <a:ea typeface="Courier New"/>
                <a:cs typeface="Courier New"/>
                <a:sym typeface="Courier New"/>
              </a:rPr>
              <a:t>             System.out.println("True");</a:t>
            </a:r>
            <a:endParaRPr/>
          </a:p>
          <a:p>
            <a:pPr marL="15875" marR="0" lvl="0" indent="-7937" algn="l" rtl="0">
              <a:lnSpc>
                <a:spcPct val="100000"/>
              </a:lnSpc>
              <a:spcBef>
                <a:spcPts val="360"/>
              </a:spcBef>
              <a:spcAft>
                <a:spcPts val="0"/>
              </a:spcAft>
              <a:buClr>
                <a:srgbClr val="000000"/>
              </a:buClr>
              <a:buSzPts val="200"/>
              <a:buFont typeface="Courier New"/>
              <a:buAutoNum type="arabicPlain"/>
            </a:pPr>
            <a:r>
              <a:rPr lang="en-US" sz="1800" b="0" i="0" u="none">
                <a:solidFill>
                  <a:schemeClr val="dk1"/>
                </a:solidFill>
                <a:latin typeface="Courier New"/>
                <a:ea typeface="Courier New"/>
                <a:cs typeface="Courier New"/>
                <a:sym typeface="Courier New"/>
              </a:rPr>
              <a:t>         } </a:t>
            </a:r>
            <a:r>
              <a:rPr lang="en-US" sz="1800" b="1" i="0" u="none">
                <a:solidFill>
                  <a:schemeClr val="dk1"/>
                </a:solidFill>
                <a:latin typeface="Courier New"/>
                <a:ea typeface="Courier New"/>
                <a:cs typeface="Courier New"/>
                <a:sym typeface="Courier New"/>
              </a:rPr>
              <a:t>else</a:t>
            </a:r>
            <a:r>
              <a:rPr lang="en-US" sz="1800" b="0" i="0" u="none">
                <a:solidFill>
                  <a:schemeClr val="dk1"/>
                </a:solidFill>
                <a:latin typeface="Courier New"/>
                <a:ea typeface="Courier New"/>
                <a:cs typeface="Courier New"/>
                <a:sym typeface="Courier New"/>
              </a:rPr>
              <a:t> {</a:t>
            </a:r>
            <a:endParaRPr/>
          </a:p>
          <a:p>
            <a:pPr marL="15875" marR="0" lvl="0" indent="-7937" algn="l" rtl="0">
              <a:lnSpc>
                <a:spcPct val="100000"/>
              </a:lnSpc>
              <a:spcBef>
                <a:spcPts val="360"/>
              </a:spcBef>
              <a:spcAft>
                <a:spcPts val="0"/>
              </a:spcAft>
              <a:buClr>
                <a:srgbClr val="000000"/>
              </a:buClr>
              <a:buSzPts val="200"/>
              <a:buFont typeface="Courier New"/>
              <a:buAutoNum type="arabicPlain"/>
            </a:pPr>
            <a:r>
              <a:rPr lang="en-US" sz="1800" b="0" i="0" u="none">
                <a:solidFill>
                  <a:schemeClr val="dk1"/>
                </a:solidFill>
                <a:latin typeface="Courier New"/>
                <a:ea typeface="Courier New"/>
                <a:cs typeface="Courier New"/>
                <a:sym typeface="Courier New"/>
              </a:rPr>
              <a:t>            System.out.println("False");</a:t>
            </a:r>
            <a:endParaRPr/>
          </a:p>
          <a:p>
            <a:pPr marL="15875" marR="0" lvl="0" indent="-7937" algn="l" rtl="0">
              <a:lnSpc>
                <a:spcPct val="100000"/>
              </a:lnSpc>
              <a:spcBef>
                <a:spcPts val="360"/>
              </a:spcBef>
              <a:spcAft>
                <a:spcPts val="0"/>
              </a:spcAft>
              <a:buClr>
                <a:srgbClr val="000000"/>
              </a:buClr>
              <a:buSzPts val="200"/>
              <a:buFont typeface="Courier New"/>
              <a:buAutoNum type="arabicPlain"/>
            </a:pPr>
            <a:r>
              <a:rPr lang="en-US" sz="1800" b="0" i="0" u="none">
                <a:solidFill>
                  <a:schemeClr val="dk1"/>
                </a:solidFill>
                <a:latin typeface="Courier New"/>
                <a:ea typeface="Courier New"/>
                <a:cs typeface="Courier New"/>
                <a:sym typeface="Courier New"/>
              </a:rPr>
              <a:t>        }</a:t>
            </a:r>
            <a:endParaRPr/>
          </a:p>
          <a:p>
            <a:pPr marL="15875" marR="0" lvl="0" indent="-7937" algn="l" rtl="0">
              <a:lnSpc>
                <a:spcPct val="100000"/>
              </a:lnSpc>
              <a:spcBef>
                <a:spcPts val="360"/>
              </a:spcBef>
              <a:spcAft>
                <a:spcPts val="0"/>
              </a:spcAft>
              <a:buClr>
                <a:srgbClr val="000000"/>
              </a:buClr>
              <a:buSzPts val="200"/>
              <a:buFont typeface="Courier New"/>
              <a:buAutoNum type="arabicPlain"/>
            </a:pPr>
            <a:r>
              <a:rPr lang="en-US" sz="1800" b="0" i="0" u="none">
                <a:solidFill>
                  <a:schemeClr val="dk1"/>
                </a:solidFill>
                <a:latin typeface="Courier New"/>
                <a:ea typeface="Courier New"/>
                <a:cs typeface="Courier New"/>
                <a:sym typeface="Courier New"/>
              </a:rPr>
              <a:t> </a:t>
            </a:r>
            <a:endParaRPr/>
          </a:p>
          <a:p>
            <a:pPr marL="15875" marR="0" lvl="0" indent="-7937" algn="l" rtl="0">
              <a:lnSpc>
                <a:spcPct val="100000"/>
              </a:lnSpc>
              <a:spcBef>
                <a:spcPts val="360"/>
              </a:spcBef>
              <a:spcAft>
                <a:spcPts val="0"/>
              </a:spcAft>
              <a:buClr>
                <a:srgbClr val="000000"/>
              </a:buClr>
              <a:buSzPts val="200"/>
              <a:buFont typeface="Courier New"/>
              <a:buAutoNum type="arabicPlain"/>
            </a:pPr>
            <a:r>
              <a:rPr lang="en-US" sz="1800" b="0" i="0" u="none">
                <a:solidFill>
                  <a:schemeClr val="dk1"/>
                </a:solidFill>
                <a:latin typeface="Courier New"/>
                <a:ea typeface="Courier New"/>
                <a:cs typeface="Courier New"/>
                <a:sym typeface="Courier New"/>
              </a:rPr>
              <a:t>     }</a:t>
            </a:r>
            <a:endParaRPr/>
          </a:p>
          <a:p>
            <a:pPr marL="15875" marR="0" lvl="0" indent="-7937" algn="l" rtl="0">
              <a:lnSpc>
                <a:spcPct val="100000"/>
              </a:lnSpc>
              <a:spcBef>
                <a:spcPts val="360"/>
              </a:spcBef>
              <a:spcAft>
                <a:spcPts val="0"/>
              </a:spcAft>
              <a:buClr>
                <a:srgbClr val="000000"/>
              </a:buClr>
              <a:buSzPts val="200"/>
              <a:buFont typeface="Courier New"/>
              <a:buAutoNum type="arabicPlain"/>
            </a:pPr>
            <a:r>
              <a:rPr lang="en-US" sz="1800" b="0" i="0" u="none">
                <a:solidFill>
                  <a:schemeClr val="dk1"/>
                </a:solidFill>
                <a:latin typeface="Courier New"/>
                <a:ea typeface="Courier New"/>
                <a:cs typeface="Courier New"/>
                <a:sym typeface="Courier New"/>
              </a:rPr>
              <a:t> }</a:t>
            </a:r>
            <a:endParaRPr/>
          </a:p>
        </p:txBody>
      </p:sp>
      <p:sp>
        <p:nvSpPr>
          <p:cNvPr id="194" name="Google Shape;194;p29"/>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33</a:t>
            </a:fld>
            <a:endParaRPr/>
          </a:p>
        </p:txBody>
      </p:sp>
    </p:spTree>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Shape 3065"/>
        <p:cNvGrpSpPr/>
        <p:nvPr/>
      </p:nvGrpSpPr>
      <p:grpSpPr>
        <a:xfrm>
          <a:off x="0" y="0"/>
          <a:ext cx="0" cy="0"/>
          <a:chOff x="0" y="0"/>
          <a:chExt cx="0" cy="0"/>
        </a:xfrm>
      </p:grpSpPr>
      <p:sp>
        <p:nvSpPr>
          <p:cNvPr id="3066" name="Google Shape;3066;p326"/>
          <p:cNvSpPr txBox="1"/>
          <p:nvPr/>
        </p:nvSpPr>
        <p:spPr>
          <a:xfrm>
            <a:off x="609600" y="2133600"/>
            <a:ext cx="7924800" cy="914400"/>
          </a:xfrm>
          <a:prstGeom prst="rect">
            <a:avLst/>
          </a:prstGeom>
          <a:solidFill>
            <a:schemeClr val="accent1">
              <a:alpha val="49800"/>
            </a:schemeClr>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3067" name="Google Shape;3067;p326"/>
          <p:cNvSpPr txBox="1"/>
          <p:nvPr/>
        </p:nvSpPr>
        <p:spPr>
          <a:xfrm>
            <a:off x="609600" y="4343400"/>
            <a:ext cx="7924800" cy="914400"/>
          </a:xfrm>
          <a:prstGeom prst="rect">
            <a:avLst/>
          </a:prstGeom>
          <a:solidFill>
            <a:schemeClr val="accent1">
              <a:alpha val="49800"/>
            </a:schemeClr>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3068" name="Google Shape;3068;p326"/>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Modeling Time Zones</a:t>
            </a:r>
            <a:endParaRPr/>
          </a:p>
        </p:txBody>
      </p:sp>
      <p:sp>
        <p:nvSpPr>
          <p:cNvPr id="3069" name="Google Shape;3069;p326"/>
          <p:cNvSpPr txBox="1">
            <a:spLocks noGrp="1"/>
          </p:cNvSpPr>
          <p:nvPr>
            <p:ph type="body" idx="1"/>
          </p:nvPr>
        </p:nvSpPr>
        <p:spPr>
          <a:xfrm>
            <a:off x="609600" y="1447800"/>
            <a:ext cx="7918500" cy="4470300"/>
          </a:xfrm>
          <a:prstGeom prst="rect">
            <a:avLst/>
          </a:prstGeom>
          <a:noFill/>
          <a:ln>
            <a:noFill/>
          </a:ln>
        </p:spPr>
        <p:txBody>
          <a:bodyPr spcFirstLastPara="1" wrap="square" lIns="12700" tIns="12700" rIns="12700" bIns="12700" anchor="t" anchorCtr="0">
            <a:noAutofit/>
          </a:bodyPr>
          <a:lstStyle/>
          <a:p>
            <a:pPr marL="574675" marR="0" lvl="1" indent="-460375" algn="l" rtl="0">
              <a:lnSpc>
                <a:spcPct val="100000"/>
              </a:lnSpc>
              <a:spcBef>
                <a:spcPts val="0"/>
              </a:spcBef>
              <a:spcAft>
                <a:spcPts val="0"/>
              </a:spcAft>
              <a:buClr>
                <a:srgbClr val="FF0000"/>
              </a:buClr>
              <a:buSzPts val="2200"/>
              <a:buFont typeface="Arial"/>
              <a:buChar char="•"/>
            </a:pPr>
            <a:r>
              <a:rPr lang="en-US" sz="2200" b="0" i="0" u="none" strike="noStrike" cap="none">
                <a:solidFill>
                  <a:schemeClr val="dk1"/>
                </a:solidFill>
                <a:latin typeface="Courier New"/>
                <a:ea typeface="Courier New"/>
                <a:cs typeface="Courier New"/>
                <a:sym typeface="Courier New"/>
              </a:rPr>
              <a:t>ZoneId</a:t>
            </a:r>
            <a:r>
              <a:rPr lang="en-US" sz="2200" b="0" i="0" u="none" strike="noStrike" cap="none">
                <a:solidFill>
                  <a:schemeClr val="dk1"/>
                </a:solidFill>
                <a:latin typeface="Arial"/>
                <a:ea typeface="Arial"/>
                <a:cs typeface="Arial"/>
                <a:sym typeface="Arial"/>
              </a:rPr>
              <a:t>: Is a specific location or offset relative to UTC</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 </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 ZoneId nyTZ = ZoneId.of("America/New_York");</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 ZoneId EST = ZoneId.of("US/Eastern");</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 ZoneId Romeo = ZoneId.of("Europe/London");</a:t>
            </a:r>
            <a:endParaRPr/>
          </a:p>
          <a:p>
            <a:pPr marL="7937" marR="0" lvl="0" indent="7937" algn="l" rtl="0">
              <a:lnSpc>
                <a:spcPct val="100000"/>
              </a:lnSpc>
              <a:spcBef>
                <a:spcPts val="320"/>
              </a:spcBef>
              <a:spcAft>
                <a:spcPts val="0"/>
              </a:spcAft>
              <a:buClr>
                <a:srgbClr val="000000"/>
              </a:buClr>
              <a:buSzPts val="1600"/>
              <a:buFont typeface="Arial"/>
              <a:buNone/>
            </a:pPr>
            <a:endParaRPr sz="1600" b="0" i="0" u="none">
              <a:solidFill>
                <a:schemeClr val="dk1"/>
              </a:solidFill>
              <a:latin typeface="Courier New"/>
              <a:ea typeface="Courier New"/>
              <a:cs typeface="Courier New"/>
              <a:sym typeface="Courier New"/>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Courier New"/>
                <a:ea typeface="Courier New"/>
                <a:cs typeface="Courier New"/>
                <a:sym typeface="Courier New"/>
              </a:rPr>
              <a:t>ZoneOffset</a:t>
            </a:r>
            <a:r>
              <a:rPr lang="en-US" sz="2200" b="0" i="0" u="none" strike="noStrike" cap="none">
                <a:solidFill>
                  <a:schemeClr val="dk1"/>
                </a:solidFill>
                <a:latin typeface="Arial"/>
                <a:ea typeface="Arial"/>
                <a:cs typeface="Arial"/>
                <a:sym typeface="Arial"/>
              </a:rPr>
              <a:t>: Extends </a:t>
            </a:r>
            <a:r>
              <a:rPr lang="en-US" sz="2200" b="0" i="0" u="none" strike="noStrike" cap="none">
                <a:solidFill>
                  <a:schemeClr val="dk1"/>
                </a:solidFill>
                <a:latin typeface="Courier New"/>
                <a:ea typeface="Courier New"/>
                <a:cs typeface="Courier New"/>
                <a:sym typeface="Courier New"/>
              </a:rPr>
              <a:t>ZoneId</a:t>
            </a:r>
            <a:r>
              <a:rPr lang="en-US" sz="2200" b="0" i="0" u="none" strike="noStrike" cap="none">
                <a:solidFill>
                  <a:schemeClr val="dk1"/>
                </a:solidFill>
                <a:latin typeface="Arial"/>
                <a:ea typeface="Arial"/>
                <a:cs typeface="Arial"/>
                <a:sym typeface="Arial"/>
              </a:rPr>
              <a:t>; specifies the actual time difference from UTC</a:t>
            </a:r>
            <a:endParaRPr/>
          </a:p>
          <a:p>
            <a:pPr marL="7937" marR="0" lvl="0" indent="7937" algn="l" rtl="0">
              <a:lnSpc>
                <a:spcPct val="100000"/>
              </a:lnSpc>
              <a:spcBef>
                <a:spcPts val="320"/>
              </a:spcBef>
              <a:spcAft>
                <a:spcPts val="0"/>
              </a:spcAft>
              <a:buClr>
                <a:srgbClr val="000000"/>
              </a:buClr>
              <a:buSzPts val="1600"/>
              <a:buFont typeface="Arial"/>
              <a:buNone/>
            </a:pPr>
            <a:endParaRPr sz="1600" b="0" i="0" u="none">
              <a:solidFill>
                <a:schemeClr val="dk1"/>
              </a:solidFill>
              <a:latin typeface="Courier New"/>
              <a:ea typeface="Courier New"/>
              <a:cs typeface="Courier New"/>
              <a:sym typeface="Courier New"/>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 ZoneOffset USEast = ZoneOffset.of("-5");</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 ZoneOffset Nepal = ZoneOffset.ofHoursMinutes(5, 45);</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 ZoneId EST = ZoneId.ofOffset("UTC", USEast);</a:t>
            </a:r>
            <a:endParaRPr/>
          </a:p>
          <a:p>
            <a:pPr marL="7937" marR="0" lvl="0" indent="7937" algn="l" rtl="0">
              <a:lnSpc>
                <a:spcPct val="100000"/>
              </a:lnSpc>
              <a:spcBef>
                <a:spcPts val="320"/>
              </a:spcBef>
              <a:spcAft>
                <a:spcPts val="0"/>
              </a:spcAft>
              <a:buClr>
                <a:srgbClr val="000000"/>
              </a:buClr>
              <a:buSzPts val="1600"/>
              <a:buFont typeface="Arial"/>
              <a:buNone/>
            </a:pPr>
            <a:endParaRPr sz="1600" b="0" i="0" u="none">
              <a:solidFill>
                <a:schemeClr val="dk1"/>
              </a:solidFill>
              <a:latin typeface="Courier New"/>
              <a:ea typeface="Courier New"/>
              <a:cs typeface="Courier New"/>
              <a:sym typeface="Courier New"/>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Courier New"/>
                <a:ea typeface="Courier New"/>
                <a:cs typeface="Courier New"/>
                <a:sym typeface="Courier New"/>
              </a:rPr>
              <a:t>ZoneRules</a:t>
            </a:r>
            <a:r>
              <a:rPr lang="en-US" sz="2200" b="0" i="0" u="none" strike="noStrike" cap="none">
                <a:solidFill>
                  <a:schemeClr val="dk1"/>
                </a:solidFill>
                <a:latin typeface="Arial"/>
                <a:ea typeface="Arial"/>
                <a:cs typeface="Arial"/>
                <a:sym typeface="Arial"/>
              </a:rPr>
              <a:t>: Is the class used to determine offsets</a:t>
            </a:r>
            <a:endParaRPr/>
          </a:p>
        </p:txBody>
      </p:sp>
      <p:sp>
        <p:nvSpPr>
          <p:cNvPr id="3070" name="Google Shape;3070;p326"/>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330</a:t>
            </a:fld>
            <a:endParaRPr/>
          </a:p>
        </p:txBody>
      </p:sp>
    </p:spTree>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Shape 3075"/>
        <p:cNvGrpSpPr/>
        <p:nvPr/>
      </p:nvGrpSpPr>
      <p:grpSpPr>
        <a:xfrm>
          <a:off x="0" y="0"/>
          <a:ext cx="0" cy="0"/>
          <a:chOff x="0" y="0"/>
          <a:chExt cx="0" cy="0"/>
        </a:xfrm>
      </p:grpSpPr>
      <p:sp>
        <p:nvSpPr>
          <p:cNvPr id="3076" name="Google Shape;3076;p327"/>
          <p:cNvSpPr txBox="1"/>
          <p:nvPr/>
        </p:nvSpPr>
        <p:spPr>
          <a:xfrm>
            <a:off x="609600" y="4724400"/>
            <a:ext cx="7924800" cy="762000"/>
          </a:xfrm>
          <a:prstGeom prst="rect">
            <a:avLst/>
          </a:prstGeom>
          <a:solidFill>
            <a:schemeClr val="accent1">
              <a:alpha val="49800"/>
            </a:schemeClr>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3077" name="Google Shape;3077;p327"/>
          <p:cNvSpPr txBox="1"/>
          <p:nvPr/>
        </p:nvSpPr>
        <p:spPr>
          <a:xfrm>
            <a:off x="609600" y="1936750"/>
            <a:ext cx="7924800" cy="2635200"/>
          </a:xfrm>
          <a:prstGeom prst="rect">
            <a:avLst/>
          </a:prstGeom>
          <a:solidFill>
            <a:schemeClr val="accent1">
              <a:alpha val="49800"/>
            </a:schemeClr>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3078" name="Google Shape;3078;p327"/>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Creating </a:t>
            </a:r>
            <a:r>
              <a:rPr lang="en-US" sz="2600" b="1" i="0" u="none" strike="noStrike" cap="none">
                <a:solidFill>
                  <a:schemeClr val="dk1"/>
                </a:solidFill>
                <a:latin typeface="Courier New"/>
                <a:ea typeface="Courier New"/>
                <a:cs typeface="Courier New"/>
                <a:sym typeface="Courier New"/>
              </a:rPr>
              <a:t>ZonedDateTime</a:t>
            </a:r>
            <a:r>
              <a:rPr lang="en-US" sz="2600" b="1" i="0" u="none" strike="noStrike" cap="none">
                <a:solidFill>
                  <a:schemeClr val="dk1"/>
                </a:solidFill>
                <a:latin typeface="Arial"/>
                <a:ea typeface="Arial"/>
                <a:cs typeface="Arial"/>
                <a:sym typeface="Arial"/>
              </a:rPr>
              <a:t> Objects</a:t>
            </a:r>
            <a:endParaRPr/>
          </a:p>
        </p:txBody>
      </p:sp>
      <p:sp>
        <p:nvSpPr>
          <p:cNvPr id="3079" name="Google Shape;3079;p327"/>
          <p:cNvSpPr txBox="1">
            <a:spLocks noGrp="1"/>
          </p:cNvSpPr>
          <p:nvPr>
            <p:ph type="body" idx="1"/>
          </p:nvPr>
        </p:nvSpPr>
        <p:spPr>
          <a:xfrm>
            <a:off x="609600" y="1295400"/>
            <a:ext cx="7918500" cy="4241700"/>
          </a:xfrm>
          <a:prstGeom prst="rect">
            <a:avLst/>
          </a:prstGeom>
          <a:noFill/>
          <a:ln>
            <a:noFill/>
          </a:ln>
        </p:spPr>
        <p:txBody>
          <a:bodyPr spcFirstLastPara="1" wrap="square" lIns="12700" tIns="12700" rIns="12700" bIns="12700" anchor="t" anchorCtr="0">
            <a:noAutofit/>
          </a:bodyPr>
          <a:lstStyle/>
          <a:p>
            <a:pPr marL="574675" marR="0" lvl="1" indent="-460375" algn="l" rtl="0">
              <a:lnSpc>
                <a:spcPct val="100000"/>
              </a:lnSpc>
              <a:spcBef>
                <a:spcPts val="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Stores </a:t>
            </a:r>
            <a:r>
              <a:rPr lang="en-US" sz="2200" b="0" i="0" u="none" strike="noStrike" cap="none">
                <a:solidFill>
                  <a:schemeClr val="dk1"/>
                </a:solidFill>
                <a:latin typeface="Courier New"/>
                <a:ea typeface="Courier New"/>
                <a:cs typeface="Courier New"/>
                <a:sym typeface="Courier New"/>
              </a:rPr>
              <a:t>LocalDateTime</a:t>
            </a:r>
            <a:r>
              <a:rPr lang="en-US" sz="2200" b="0" i="0" u="none" strike="noStrike" cap="none">
                <a:solidFill>
                  <a:schemeClr val="dk1"/>
                </a:solidFill>
                <a:latin typeface="Arial"/>
                <a:ea typeface="Arial"/>
                <a:cs typeface="Arial"/>
                <a:sym typeface="Arial"/>
              </a:rPr>
              <a:t>, </a:t>
            </a:r>
            <a:r>
              <a:rPr lang="en-US" sz="2200" b="0" i="0" u="none" strike="noStrike" cap="none">
                <a:solidFill>
                  <a:schemeClr val="dk1"/>
                </a:solidFill>
                <a:latin typeface="Courier New"/>
                <a:ea typeface="Courier New"/>
                <a:cs typeface="Courier New"/>
                <a:sym typeface="Courier New"/>
              </a:rPr>
              <a:t>ZoneId</a:t>
            </a:r>
            <a:r>
              <a:rPr lang="en-US" sz="2200" b="0" i="0" u="none" strike="noStrike" cap="none">
                <a:solidFill>
                  <a:schemeClr val="dk1"/>
                </a:solidFill>
                <a:latin typeface="Arial"/>
                <a:ea typeface="Arial"/>
                <a:cs typeface="Arial"/>
                <a:sym typeface="Arial"/>
              </a:rPr>
              <a:t>, and </a:t>
            </a:r>
            <a:r>
              <a:rPr lang="en-US" sz="2200" b="0" i="0" u="none" strike="noStrike" cap="none">
                <a:solidFill>
                  <a:schemeClr val="dk1"/>
                </a:solidFill>
                <a:latin typeface="Courier New"/>
                <a:ea typeface="Courier New"/>
                <a:cs typeface="Courier New"/>
                <a:sym typeface="Courier New"/>
              </a:rPr>
              <a:t>ZoneOffset</a:t>
            </a:r>
            <a:endParaRPr/>
          </a:p>
          <a:p>
            <a:pPr marL="7937" marR="0" lvl="0" indent="7937" algn="l" rtl="0">
              <a:lnSpc>
                <a:spcPct val="100000"/>
              </a:lnSpc>
              <a:spcBef>
                <a:spcPts val="280"/>
              </a:spcBef>
              <a:spcAft>
                <a:spcPts val="0"/>
              </a:spcAft>
              <a:buClr>
                <a:srgbClr val="000000"/>
              </a:buClr>
              <a:buSzPts val="1400"/>
              <a:buFont typeface="Arial"/>
              <a:buNone/>
            </a:pPr>
            <a:r>
              <a:rPr lang="en-US" sz="1400" b="0" i="0" u="none">
                <a:solidFill>
                  <a:schemeClr val="dk1"/>
                </a:solidFill>
                <a:latin typeface="Courier New"/>
                <a:ea typeface="Courier New"/>
                <a:cs typeface="Courier New"/>
                <a:sym typeface="Courier New"/>
              </a:rPr>
              <a:t> </a:t>
            </a:r>
            <a:endParaRPr/>
          </a:p>
          <a:p>
            <a:pPr marL="7937" marR="0" lvl="0" indent="7937" algn="l" rtl="0">
              <a:lnSpc>
                <a:spcPct val="100000"/>
              </a:lnSpc>
              <a:spcBef>
                <a:spcPts val="280"/>
              </a:spcBef>
              <a:spcAft>
                <a:spcPts val="0"/>
              </a:spcAft>
              <a:buClr>
                <a:srgbClr val="000000"/>
              </a:buClr>
              <a:buSzPts val="1400"/>
              <a:buFont typeface="Arial"/>
              <a:buNone/>
            </a:pPr>
            <a:r>
              <a:rPr lang="en-US" sz="1400" b="0" i="0" u="none">
                <a:solidFill>
                  <a:schemeClr val="dk1"/>
                </a:solidFill>
                <a:latin typeface="Courier New"/>
                <a:ea typeface="Courier New"/>
                <a:cs typeface="Courier New"/>
                <a:sym typeface="Courier New"/>
              </a:rPr>
              <a:t> ZoneId USEast = ZoneId.of("America/New_York");</a:t>
            </a:r>
            <a:endParaRPr/>
          </a:p>
          <a:p>
            <a:pPr marL="7937" marR="0" lvl="0" indent="7937" algn="l" rtl="0">
              <a:lnSpc>
                <a:spcPct val="100000"/>
              </a:lnSpc>
              <a:spcBef>
                <a:spcPts val="280"/>
              </a:spcBef>
              <a:spcAft>
                <a:spcPts val="0"/>
              </a:spcAft>
              <a:buClr>
                <a:srgbClr val="000000"/>
              </a:buClr>
              <a:buSzPts val="1400"/>
              <a:buFont typeface="Arial"/>
              <a:buNone/>
            </a:pPr>
            <a:r>
              <a:rPr lang="en-US" sz="1400" b="0" i="0" u="none">
                <a:solidFill>
                  <a:schemeClr val="dk1"/>
                </a:solidFill>
                <a:latin typeface="Courier New"/>
                <a:ea typeface="Courier New"/>
                <a:cs typeface="Courier New"/>
                <a:sym typeface="Courier New"/>
              </a:rPr>
              <a:t> LocalDate date = LocalDate.of(2014, MARCH, 23);</a:t>
            </a:r>
            <a:endParaRPr/>
          </a:p>
          <a:p>
            <a:pPr marL="7937" marR="0" lvl="0" indent="7937" algn="l" rtl="0">
              <a:lnSpc>
                <a:spcPct val="100000"/>
              </a:lnSpc>
              <a:spcBef>
                <a:spcPts val="280"/>
              </a:spcBef>
              <a:spcAft>
                <a:spcPts val="0"/>
              </a:spcAft>
              <a:buClr>
                <a:srgbClr val="000000"/>
              </a:buClr>
              <a:buSzPts val="1400"/>
              <a:buFont typeface="Arial"/>
              <a:buNone/>
            </a:pPr>
            <a:r>
              <a:rPr lang="en-US" sz="1400" b="0" i="0" u="none">
                <a:solidFill>
                  <a:schemeClr val="dk1"/>
                </a:solidFill>
                <a:latin typeface="Courier New"/>
                <a:ea typeface="Courier New"/>
                <a:cs typeface="Courier New"/>
                <a:sym typeface="Courier New"/>
              </a:rPr>
              <a:t> LocalTime time = LocalTime.of(9, 30);</a:t>
            </a:r>
            <a:endParaRPr/>
          </a:p>
          <a:p>
            <a:pPr marL="7937" marR="0" lvl="0" indent="7937" algn="l" rtl="0">
              <a:lnSpc>
                <a:spcPct val="100000"/>
              </a:lnSpc>
              <a:spcBef>
                <a:spcPts val="280"/>
              </a:spcBef>
              <a:spcAft>
                <a:spcPts val="0"/>
              </a:spcAft>
              <a:buClr>
                <a:srgbClr val="000000"/>
              </a:buClr>
              <a:buSzPts val="1400"/>
              <a:buFont typeface="Arial"/>
              <a:buNone/>
            </a:pPr>
            <a:r>
              <a:rPr lang="en-US" sz="1400" b="0" i="0" u="none">
                <a:solidFill>
                  <a:schemeClr val="dk1"/>
                </a:solidFill>
                <a:latin typeface="Courier New"/>
                <a:ea typeface="Courier New"/>
                <a:cs typeface="Courier New"/>
                <a:sym typeface="Courier New"/>
              </a:rPr>
              <a:t> LocalDateTime dateTime = LocalDateTime.of(date, time);</a:t>
            </a:r>
            <a:endParaRPr/>
          </a:p>
          <a:p>
            <a:pPr marL="7937" marR="0" lvl="0" indent="7937" algn="l" rtl="0">
              <a:lnSpc>
                <a:spcPct val="100000"/>
              </a:lnSpc>
              <a:spcBef>
                <a:spcPts val="280"/>
              </a:spcBef>
              <a:spcAft>
                <a:spcPts val="0"/>
              </a:spcAft>
              <a:buClr>
                <a:srgbClr val="000000"/>
              </a:buClr>
              <a:buSzPts val="1400"/>
              <a:buFont typeface="Arial"/>
              <a:buNone/>
            </a:pPr>
            <a:r>
              <a:rPr lang="en-US" sz="1400" b="0" i="0" u="none">
                <a:solidFill>
                  <a:schemeClr val="dk1"/>
                </a:solidFill>
                <a:latin typeface="Courier New"/>
                <a:ea typeface="Courier New"/>
                <a:cs typeface="Courier New"/>
                <a:sym typeface="Courier New"/>
              </a:rPr>
              <a:t> ZonedDateTime courseStart = ZonedDateTime.of(date, time, USEast);</a:t>
            </a:r>
            <a:endParaRPr/>
          </a:p>
          <a:p>
            <a:pPr marL="7937" marR="0" lvl="0" indent="7937" algn="l" rtl="0">
              <a:lnSpc>
                <a:spcPct val="100000"/>
              </a:lnSpc>
              <a:spcBef>
                <a:spcPts val="280"/>
              </a:spcBef>
              <a:spcAft>
                <a:spcPts val="0"/>
              </a:spcAft>
              <a:buClr>
                <a:srgbClr val="000000"/>
              </a:buClr>
              <a:buSzPts val="1400"/>
              <a:buFont typeface="Arial"/>
              <a:buNone/>
            </a:pPr>
            <a:r>
              <a:rPr lang="en-US" sz="1400" b="0" i="0" u="none">
                <a:solidFill>
                  <a:schemeClr val="dk1"/>
                </a:solidFill>
                <a:latin typeface="Courier New"/>
                <a:ea typeface="Courier New"/>
                <a:cs typeface="Courier New"/>
                <a:sym typeface="Courier New"/>
              </a:rPr>
              <a:t> ZonedDateTime hereNow = ZonedDateTime.now(USEast).truncatedTo(MINUTES);</a:t>
            </a:r>
            <a:endParaRPr/>
          </a:p>
          <a:p>
            <a:pPr marL="7937" marR="0" lvl="0" indent="7937" algn="l" rtl="0">
              <a:lnSpc>
                <a:spcPct val="100000"/>
              </a:lnSpc>
              <a:spcBef>
                <a:spcPts val="280"/>
              </a:spcBef>
              <a:spcAft>
                <a:spcPts val="0"/>
              </a:spcAft>
              <a:buClr>
                <a:srgbClr val="000000"/>
              </a:buClr>
              <a:buSzPts val="1400"/>
              <a:buFont typeface="Arial"/>
              <a:buNone/>
            </a:pPr>
            <a:r>
              <a:rPr lang="en-US" sz="1400" b="0" i="0" u="none">
                <a:solidFill>
                  <a:schemeClr val="dk1"/>
                </a:solidFill>
                <a:latin typeface="Courier New"/>
                <a:ea typeface="Courier New"/>
                <a:cs typeface="Courier New"/>
                <a:sym typeface="Courier New"/>
              </a:rPr>
              <a:t> System.out.println("Here now:         " + hereNow);</a:t>
            </a:r>
            <a:endParaRPr/>
          </a:p>
          <a:p>
            <a:pPr marL="7937" marR="0" lvl="0" indent="7937" algn="l" rtl="0">
              <a:lnSpc>
                <a:spcPct val="100000"/>
              </a:lnSpc>
              <a:spcBef>
                <a:spcPts val="280"/>
              </a:spcBef>
              <a:spcAft>
                <a:spcPts val="0"/>
              </a:spcAft>
              <a:buClr>
                <a:srgbClr val="000000"/>
              </a:buClr>
              <a:buSzPts val="1400"/>
              <a:buFont typeface="Arial"/>
              <a:buNone/>
            </a:pPr>
            <a:r>
              <a:rPr lang="en-US" sz="1400" b="0" i="0" u="none">
                <a:solidFill>
                  <a:schemeClr val="dk1"/>
                </a:solidFill>
                <a:latin typeface="Courier New"/>
                <a:ea typeface="Courier New"/>
                <a:cs typeface="Courier New"/>
                <a:sym typeface="Courier New"/>
              </a:rPr>
              <a:t> System.out.println("Course start:     " + courseStart);</a:t>
            </a:r>
            <a:endParaRPr/>
          </a:p>
          <a:p>
            <a:pPr marL="7937" marR="0" lvl="0" indent="7937" algn="l" rtl="0">
              <a:lnSpc>
                <a:spcPct val="100000"/>
              </a:lnSpc>
              <a:spcBef>
                <a:spcPts val="280"/>
              </a:spcBef>
              <a:spcAft>
                <a:spcPts val="0"/>
              </a:spcAft>
              <a:buClr>
                <a:srgbClr val="000000"/>
              </a:buClr>
              <a:buSzPts val="1400"/>
              <a:buFont typeface="Arial"/>
              <a:buNone/>
            </a:pPr>
            <a:r>
              <a:rPr lang="en-US" sz="1400" b="0" i="0" u="none">
                <a:solidFill>
                  <a:schemeClr val="dk1"/>
                </a:solidFill>
                <a:latin typeface="Courier New"/>
                <a:ea typeface="Courier New"/>
                <a:cs typeface="Courier New"/>
                <a:sym typeface="Courier New"/>
              </a:rPr>
              <a:t> ZonedDateTime newCourseStart = courseStart.plusDays(2).minusMinutes(30);</a:t>
            </a:r>
            <a:endParaRPr/>
          </a:p>
          <a:p>
            <a:pPr marL="7937" marR="0" lvl="0" indent="7937" algn="l" rtl="0">
              <a:lnSpc>
                <a:spcPct val="100000"/>
              </a:lnSpc>
              <a:spcBef>
                <a:spcPts val="280"/>
              </a:spcBef>
              <a:spcAft>
                <a:spcPts val="0"/>
              </a:spcAft>
              <a:buClr>
                <a:srgbClr val="000000"/>
              </a:buClr>
              <a:buSzPts val="1400"/>
              <a:buFont typeface="Arial"/>
              <a:buNone/>
            </a:pPr>
            <a:r>
              <a:rPr lang="en-US" sz="1400" b="0" i="0" u="none">
                <a:solidFill>
                  <a:schemeClr val="dk1"/>
                </a:solidFill>
                <a:latin typeface="Courier New"/>
                <a:ea typeface="Courier New"/>
                <a:cs typeface="Courier New"/>
                <a:sym typeface="Courier New"/>
              </a:rPr>
              <a:t> System.out.println("New Course Start: " + newCourseStart);</a:t>
            </a:r>
            <a:endParaRPr/>
          </a:p>
          <a:p>
            <a:pPr marL="7937" marR="0" lvl="0" indent="7937" algn="l" rtl="0">
              <a:lnSpc>
                <a:spcPct val="100000"/>
              </a:lnSpc>
              <a:spcBef>
                <a:spcPts val="280"/>
              </a:spcBef>
              <a:spcAft>
                <a:spcPts val="0"/>
              </a:spcAft>
              <a:buClr>
                <a:srgbClr val="000000"/>
              </a:buClr>
              <a:buSzPts val="1400"/>
              <a:buFont typeface="Arial"/>
              <a:buNone/>
            </a:pPr>
            <a:endParaRPr sz="1400" b="0" i="0" u="none">
              <a:solidFill>
                <a:schemeClr val="dk1"/>
              </a:solidFill>
              <a:latin typeface="Courier New"/>
              <a:ea typeface="Courier New"/>
              <a:cs typeface="Courier New"/>
              <a:sym typeface="Courier New"/>
            </a:endParaRPr>
          </a:p>
          <a:p>
            <a:pPr marL="7937" marR="0" lvl="0" indent="7937" algn="l" rtl="0">
              <a:lnSpc>
                <a:spcPct val="100000"/>
              </a:lnSpc>
              <a:spcBef>
                <a:spcPts val="280"/>
              </a:spcBef>
              <a:spcAft>
                <a:spcPts val="0"/>
              </a:spcAft>
              <a:buClr>
                <a:srgbClr val="000000"/>
              </a:buClr>
              <a:buSzPts val="1400"/>
              <a:buFont typeface="Arial"/>
              <a:buNone/>
            </a:pPr>
            <a:r>
              <a:rPr lang="en-US" sz="1400" b="0" i="0" u="none">
                <a:solidFill>
                  <a:schemeClr val="dk1"/>
                </a:solidFill>
                <a:latin typeface="Courier New"/>
                <a:ea typeface="Courier New"/>
                <a:cs typeface="Courier New"/>
                <a:sym typeface="Courier New"/>
              </a:rPr>
              <a:t>Here now:         2014-02-19 T 17:00 -05:00[America/New_York]</a:t>
            </a:r>
            <a:endParaRPr/>
          </a:p>
          <a:p>
            <a:pPr marL="7937" marR="0" lvl="0" indent="7937" algn="l" rtl="0">
              <a:lnSpc>
                <a:spcPct val="100000"/>
              </a:lnSpc>
              <a:spcBef>
                <a:spcPts val="280"/>
              </a:spcBef>
              <a:spcAft>
                <a:spcPts val="0"/>
              </a:spcAft>
              <a:buClr>
                <a:srgbClr val="000000"/>
              </a:buClr>
              <a:buSzPts val="1400"/>
              <a:buFont typeface="Arial"/>
              <a:buNone/>
            </a:pPr>
            <a:r>
              <a:rPr lang="en-US" sz="1400" b="0" i="0" u="none">
                <a:solidFill>
                  <a:schemeClr val="dk1"/>
                </a:solidFill>
                <a:latin typeface="Courier New"/>
                <a:ea typeface="Courier New"/>
                <a:cs typeface="Courier New"/>
                <a:sym typeface="Courier New"/>
              </a:rPr>
              <a:t>Course start:     2014-03-23 T 09:30 -04:00[America/New_York]</a:t>
            </a:r>
            <a:endParaRPr/>
          </a:p>
          <a:p>
            <a:pPr marL="7937" marR="0" lvl="0" indent="7937" algn="l" rtl="0">
              <a:lnSpc>
                <a:spcPct val="100000"/>
              </a:lnSpc>
              <a:spcBef>
                <a:spcPts val="280"/>
              </a:spcBef>
              <a:spcAft>
                <a:spcPts val="0"/>
              </a:spcAft>
              <a:buClr>
                <a:srgbClr val="000000"/>
              </a:buClr>
              <a:buSzPts val="1400"/>
              <a:buFont typeface="Arial"/>
              <a:buNone/>
            </a:pPr>
            <a:r>
              <a:rPr lang="en-US" sz="1400" b="0" i="0" u="none">
                <a:solidFill>
                  <a:schemeClr val="dk1"/>
                </a:solidFill>
                <a:latin typeface="Courier New"/>
                <a:ea typeface="Courier New"/>
                <a:cs typeface="Courier New"/>
                <a:sym typeface="Courier New"/>
              </a:rPr>
              <a:t>New Course Start: 2014-03-25 T 09:00 -04:00[America/New_York]</a:t>
            </a:r>
            <a:endParaRPr/>
          </a:p>
        </p:txBody>
      </p:sp>
      <p:sp>
        <p:nvSpPr>
          <p:cNvPr id="3080" name="Google Shape;3080;p327"/>
          <p:cNvSpPr/>
          <p:nvPr/>
        </p:nvSpPr>
        <p:spPr>
          <a:xfrm>
            <a:off x="4343400" y="5638800"/>
            <a:ext cx="2438400" cy="523800"/>
          </a:xfrm>
          <a:prstGeom prst="wedgeRectCallout">
            <a:avLst>
              <a:gd name="adj1" fmla="val 1644"/>
              <a:gd name="adj2" fmla="val -8594"/>
            </a:avLst>
          </a:prstGeom>
          <a:solidFill>
            <a:srgbClr val="FFFFCC"/>
          </a:solidFill>
          <a:ln w="9525" cap="flat" cmpd="sng">
            <a:solidFill>
              <a:srgbClr val="80808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Arial"/>
              <a:buNone/>
            </a:pPr>
            <a:r>
              <a:rPr lang="en-US" sz="1400" b="0" i="0" u="none">
                <a:solidFill>
                  <a:schemeClr val="dk1"/>
                </a:solidFill>
                <a:latin typeface="Arial"/>
                <a:ea typeface="Arial"/>
                <a:cs typeface="Arial"/>
                <a:sym typeface="Arial"/>
              </a:rPr>
              <a:t>Space added to make the fields more clear</a:t>
            </a:r>
            <a:endParaRPr/>
          </a:p>
        </p:txBody>
      </p:sp>
      <p:sp>
        <p:nvSpPr>
          <p:cNvPr id="3081" name="Google Shape;3081;p327"/>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331</a:t>
            </a:fld>
            <a:endParaRPr/>
          </a:p>
        </p:txBody>
      </p:sp>
    </p:spTree>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Shape 3086"/>
        <p:cNvGrpSpPr/>
        <p:nvPr/>
      </p:nvGrpSpPr>
      <p:grpSpPr>
        <a:xfrm>
          <a:off x="0" y="0"/>
          <a:ext cx="0" cy="0"/>
          <a:chOff x="0" y="0"/>
          <a:chExt cx="0" cy="0"/>
        </a:xfrm>
      </p:grpSpPr>
      <p:sp>
        <p:nvSpPr>
          <p:cNvPr id="3087" name="Google Shape;3087;p328"/>
          <p:cNvSpPr txBox="1"/>
          <p:nvPr/>
        </p:nvSpPr>
        <p:spPr>
          <a:xfrm>
            <a:off x="609600" y="4419600"/>
            <a:ext cx="7924800" cy="609600"/>
          </a:xfrm>
          <a:prstGeom prst="rect">
            <a:avLst/>
          </a:prstGeom>
          <a:solidFill>
            <a:schemeClr val="accent1">
              <a:alpha val="49800"/>
            </a:schemeClr>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3088" name="Google Shape;3088;p328"/>
          <p:cNvSpPr txBox="1"/>
          <p:nvPr/>
        </p:nvSpPr>
        <p:spPr>
          <a:xfrm>
            <a:off x="609600" y="2438400"/>
            <a:ext cx="7924800" cy="1828800"/>
          </a:xfrm>
          <a:prstGeom prst="rect">
            <a:avLst/>
          </a:prstGeom>
          <a:solidFill>
            <a:schemeClr val="accent1">
              <a:alpha val="49800"/>
            </a:schemeClr>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3089" name="Google Shape;3089;p328"/>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Working with </a:t>
            </a:r>
            <a:r>
              <a:rPr lang="en-US" sz="2600" b="1" i="0" u="none" strike="noStrike" cap="none">
                <a:solidFill>
                  <a:schemeClr val="dk1"/>
                </a:solidFill>
                <a:latin typeface="Courier New"/>
                <a:ea typeface="Courier New"/>
                <a:cs typeface="Courier New"/>
                <a:sym typeface="Courier New"/>
              </a:rPr>
              <a:t>ZonedDateTime</a:t>
            </a:r>
            <a:r>
              <a:rPr lang="en-US" sz="2600" b="1" i="0" u="none" strike="noStrike" cap="none">
                <a:solidFill>
                  <a:schemeClr val="dk1"/>
                </a:solidFill>
                <a:latin typeface="Arial"/>
                <a:ea typeface="Arial"/>
                <a:cs typeface="Arial"/>
                <a:sym typeface="Arial"/>
              </a:rPr>
              <a:t> Gaps/Overlaps</a:t>
            </a:r>
            <a:endParaRPr/>
          </a:p>
        </p:txBody>
      </p:sp>
      <p:sp>
        <p:nvSpPr>
          <p:cNvPr id="3090" name="Google Shape;3090;p328"/>
          <p:cNvSpPr txBox="1">
            <a:spLocks noGrp="1"/>
          </p:cNvSpPr>
          <p:nvPr>
            <p:ph type="body" idx="1"/>
          </p:nvPr>
        </p:nvSpPr>
        <p:spPr>
          <a:xfrm>
            <a:off x="609600" y="1447800"/>
            <a:ext cx="7918500" cy="45864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200"/>
              <a:buFont typeface="Arial"/>
              <a:buNone/>
            </a:pPr>
            <a:r>
              <a:rPr lang="en-US" sz="2200" b="0" i="0" u="none">
                <a:solidFill>
                  <a:schemeClr val="dk1"/>
                </a:solidFill>
                <a:latin typeface="Arial"/>
                <a:ea typeface="Arial"/>
                <a:cs typeface="Arial"/>
                <a:sym typeface="Arial"/>
              </a:rPr>
              <a:t>Given a meeting date the day before daylight savings (2AM on March 9</a:t>
            </a:r>
            <a:r>
              <a:rPr lang="en-US" sz="2200" b="0" i="0" u="none" baseline="30000">
                <a:solidFill>
                  <a:schemeClr val="dk1"/>
                </a:solidFill>
                <a:latin typeface="Arial"/>
                <a:ea typeface="Arial"/>
                <a:cs typeface="Arial"/>
                <a:sym typeface="Arial"/>
              </a:rPr>
              <a:t>th</a:t>
            </a:r>
            <a:r>
              <a:rPr lang="en-US" sz="2200" b="0" i="0" u="none">
                <a:solidFill>
                  <a:schemeClr val="dk1"/>
                </a:solidFill>
                <a:latin typeface="Arial"/>
                <a:ea typeface="Arial"/>
                <a:cs typeface="Arial"/>
                <a:sym typeface="Arial"/>
              </a:rPr>
              <a:t>), what happens if the meeting is moved out by a day?</a:t>
            </a:r>
            <a:endParaRPr/>
          </a:p>
          <a:p>
            <a:pPr marL="7937" marR="0" lvl="0" indent="7937" algn="l" rtl="0">
              <a:lnSpc>
                <a:spcPct val="100000"/>
              </a:lnSpc>
              <a:spcBef>
                <a:spcPts val="320"/>
              </a:spcBef>
              <a:spcAft>
                <a:spcPts val="0"/>
              </a:spcAft>
              <a:buClr>
                <a:srgbClr val="000000"/>
              </a:buClr>
              <a:buSzPts val="1600"/>
              <a:buFont typeface="Arial"/>
              <a:buNone/>
            </a:pPr>
            <a:endParaRPr sz="1600" b="0" i="0" u="none">
              <a:solidFill>
                <a:schemeClr val="dk1"/>
              </a:solidFill>
              <a:latin typeface="Courier New"/>
              <a:ea typeface="Courier New"/>
              <a:cs typeface="Courier New"/>
              <a:sym typeface="Courier New"/>
            </a:endParaRPr>
          </a:p>
          <a:p>
            <a:pPr marL="7937" marR="0" lvl="0" indent="7937" algn="l" rtl="0">
              <a:lnSpc>
                <a:spcPct val="100000"/>
              </a:lnSpc>
              <a:spcBef>
                <a:spcPts val="280"/>
              </a:spcBef>
              <a:spcAft>
                <a:spcPts val="0"/>
              </a:spcAft>
              <a:buClr>
                <a:srgbClr val="000000"/>
              </a:buClr>
              <a:buSzPts val="1400"/>
              <a:buFont typeface="Arial"/>
              <a:buNone/>
            </a:pPr>
            <a:r>
              <a:rPr lang="en-US" sz="1400" b="0" i="0" u="none">
                <a:solidFill>
                  <a:schemeClr val="dk1"/>
                </a:solidFill>
                <a:latin typeface="Courier New"/>
                <a:ea typeface="Courier New"/>
                <a:cs typeface="Courier New"/>
                <a:sym typeface="Courier New"/>
              </a:rPr>
              <a:t> // DST Begins March 9th, 2014</a:t>
            </a:r>
            <a:endParaRPr/>
          </a:p>
          <a:p>
            <a:pPr marL="7937" marR="0" lvl="0" indent="7937" algn="l" rtl="0">
              <a:lnSpc>
                <a:spcPct val="100000"/>
              </a:lnSpc>
              <a:spcBef>
                <a:spcPts val="280"/>
              </a:spcBef>
              <a:spcAft>
                <a:spcPts val="0"/>
              </a:spcAft>
              <a:buClr>
                <a:srgbClr val="000000"/>
              </a:buClr>
              <a:buSzPts val="1400"/>
              <a:buFont typeface="Arial"/>
              <a:buNone/>
            </a:pPr>
            <a:r>
              <a:rPr lang="en-US" sz="1400" b="0" i="0" u="none">
                <a:solidFill>
                  <a:schemeClr val="dk1"/>
                </a:solidFill>
                <a:latin typeface="Courier New"/>
                <a:ea typeface="Courier New"/>
                <a:cs typeface="Courier New"/>
                <a:sym typeface="Courier New"/>
              </a:rPr>
              <a:t> LocalDate meetDate = LocalDate.of(2014, MARCH, 8);</a:t>
            </a:r>
            <a:endParaRPr/>
          </a:p>
          <a:p>
            <a:pPr marL="7937" marR="0" lvl="0" indent="7937" algn="l" rtl="0">
              <a:lnSpc>
                <a:spcPct val="100000"/>
              </a:lnSpc>
              <a:spcBef>
                <a:spcPts val="280"/>
              </a:spcBef>
              <a:spcAft>
                <a:spcPts val="0"/>
              </a:spcAft>
              <a:buClr>
                <a:srgbClr val="000000"/>
              </a:buClr>
              <a:buSzPts val="1400"/>
              <a:buFont typeface="Arial"/>
              <a:buNone/>
            </a:pPr>
            <a:r>
              <a:rPr lang="en-US" sz="1400" b="0" i="0" u="none">
                <a:solidFill>
                  <a:schemeClr val="dk1"/>
                </a:solidFill>
                <a:latin typeface="Courier New"/>
                <a:ea typeface="Courier New"/>
                <a:cs typeface="Courier New"/>
                <a:sym typeface="Courier New"/>
              </a:rPr>
              <a:t> LocalTime meetTime = LocalTime.of(16, 00);</a:t>
            </a:r>
            <a:endParaRPr/>
          </a:p>
          <a:p>
            <a:pPr marL="7937" marR="0" lvl="0" indent="7937" algn="l" rtl="0">
              <a:lnSpc>
                <a:spcPct val="100000"/>
              </a:lnSpc>
              <a:spcBef>
                <a:spcPts val="280"/>
              </a:spcBef>
              <a:spcAft>
                <a:spcPts val="0"/>
              </a:spcAft>
              <a:buClr>
                <a:srgbClr val="000000"/>
              </a:buClr>
              <a:buSzPts val="1400"/>
              <a:buFont typeface="Arial"/>
              <a:buNone/>
            </a:pPr>
            <a:r>
              <a:rPr lang="en-US" sz="1400" b="0" i="0" u="none">
                <a:solidFill>
                  <a:schemeClr val="dk1"/>
                </a:solidFill>
                <a:latin typeface="Courier New"/>
                <a:ea typeface="Courier New"/>
                <a:cs typeface="Courier New"/>
                <a:sym typeface="Courier New"/>
              </a:rPr>
              <a:t> ZonedDateTime meeting = ZonedDateTime.of(meetDate, meetTime, USEast);</a:t>
            </a:r>
            <a:endParaRPr/>
          </a:p>
          <a:p>
            <a:pPr marL="7937" marR="0" lvl="0" indent="7937" algn="l" rtl="0">
              <a:lnSpc>
                <a:spcPct val="100000"/>
              </a:lnSpc>
              <a:spcBef>
                <a:spcPts val="280"/>
              </a:spcBef>
              <a:spcAft>
                <a:spcPts val="0"/>
              </a:spcAft>
              <a:buClr>
                <a:srgbClr val="000000"/>
              </a:buClr>
              <a:buSzPts val="1400"/>
              <a:buFont typeface="Arial"/>
              <a:buNone/>
            </a:pPr>
            <a:r>
              <a:rPr lang="en-US" sz="1400" b="0" i="0" u="none">
                <a:solidFill>
                  <a:schemeClr val="dk1"/>
                </a:solidFill>
                <a:latin typeface="Courier New"/>
                <a:ea typeface="Courier New"/>
                <a:cs typeface="Courier New"/>
                <a:sym typeface="Courier New"/>
              </a:rPr>
              <a:t> System.out.println("meeting time:     " + meeting);</a:t>
            </a:r>
            <a:endParaRPr/>
          </a:p>
          <a:p>
            <a:pPr marL="7937" marR="0" lvl="0" indent="7937" algn="l" rtl="0">
              <a:lnSpc>
                <a:spcPct val="100000"/>
              </a:lnSpc>
              <a:spcBef>
                <a:spcPts val="280"/>
              </a:spcBef>
              <a:spcAft>
                <a:spcPts val="0"/>
              </a:spcAft>
              <a:buClr>
                <a:srgbClr val="000000"/>
              </a:buClr>
              <a:buSzPts val="1400"/>
              <a:buFont typeface="Arial"/>
              <a:buNone/>
            </a:pPr>
            <a:r>
              <a:rPr lang="en-US" sz="1400" b="0" i="0" u="none">
                <a:solidFill>
                  <a:schemeClr val="dk1"/>
                </a:solidFill>
                <a:latin typeface="Courier New"/>
                <a:ea typeface="Courier New"/>
                <a:cs typeface="Courier New"/>
                <a:sym typeface="Courier New"/>
              </a:rPr>
              <a:t> ZonedDateTime newMeeting = meeting.plusDays(1);</a:t>
            </a:r>
            <a:endParaRPr/>
          </a:p>
          <a:p>
            <a:pPr marL="7937" marR="0" lvl="0" indent="7937" algn="l" rtl="0">
              <a:lnSpc>
                <a:spcPct val="100000"/>
              </a:lnSpc>
              <a:spcBef>
                <a:spcPts val="280"/>
              </a:spcBef>
              <a:spcAft>
                <a:spcPts val="0"/>
              </a:spcAft>
              <a:buClr>
                <a:srgbClr val="000000"/>
              </a:buClr>
              <a:buSzPts val="1400"/>
              <a:buFont typeface="Arial"/>
              <a:buNone/>
            </a:pPr>
            <a:r>
              <a:rPr lang="en-US" sz="1400" b="0" i="0" u="none">
                <a:solidFill>
                  <a:schemeClr val="dk1"/>
                </a:solidFill>
                <a:latin typeface="Courier New"/>
                <a:ea typeface="Courier New"/>
                <a:cs typeface="Courier New"/>
                <a:sym typeface="Courier New"/>
              </a:rPr>
              <a:t> System.out.println("new meeting time: " + newMeeting</a:t>
            </a:r>
            <a:endParaRPr/>
          </a:p>
          <a:p>
            <a:pPr marL="7937" marR="0" lvl="0" indent="7937" algn="l" rtl="0">
              <a:lnSpc>
                <a:spcPct val="100000"/>
              </a:lnSpc>
              <a:spcBef>
                <a:spcPts val="280"/>
              </a:spcBef>
              <a:spcAft>
                <a:spcPts val="0"/>
              </a:spcAft>
              <a:buClr>
                <a:srgbClr val="000000"/>
              </a:buClr>
              <a:buSzPts val="1400"/>
              <a:buFont typeface="Arial"/>
              <a:buNone/>
            </a:pPr>
            <a:endParaRPr sz="1400" b="0" i="0" u="none">
              <a:solidFill>
                <a:schemeClr val="dk1"/>
              </a:solidFill>
              <a:latin typeface="Courier New"/>
              <a:ea typeface="Courier New"/>
              <a:cs typeface="Courier New"/>
              <a:sym typeface="Courier New"/>
            </a:endParaRPr>
          </a:p>
          <a:p>
            <a:pPr marL="7937" marR="0" lvl="0" indent="7937" algn="l" rtl="0">
              <a:lnSpc>
                <a:spcPct val="100000"/>
              </a:lnSpc>
              <a:spcBef>
                <a:spcPts val="280"/>
              </a:spcBef>
              <a:spcAft>
                <a:spcPts val="0"/>
              </a:spcAft>
              <a:buClr>
                <a:srgbClr val="000000"/>
              </a:buClr>
              <a:buSzPts val="1400"/>
              <a:buFont typeface="Arial"/>
              <a:buNone/>
            </a:pPr>
            <a:r>
              <a:rPr lang="en-US" sz="1400" b="0" i="0" u="none">
                <a:solidFill>
                  <a:schemeClr val="dk1"/>
                </a:solidFill>
                <a:latin typeface="Courier New"/>
                <a:ea typeface="Courier New"/>
                <a:cs typeface="Courier New"/>
                <a:sym typeface="Courier New"/>
              </a:rPr>
              <a:t>meeting time:     2014-03-08 16:00 -05:00[America/New_York]</a:t>
            </a:r>
            <a:endParaRPr/>
          </a:p>
          <a:p>
            <a:pPr marL="7937" marR="0" lvl="0" indent="7937" algn="l" rtl="0">
              <a:lnSpc>
                <a:spcPct val="100000"/>
              </a:lnSpc>
              <a:spcBef>
                <a:spcPts val="280"/>
              </a:spcBef>
              <a:spcAft>
                <a:spcPts val="0"/>
              </a:spcAft>
              <a:buClr>
                <a:srgbClr val="000000"/>
              </a:buClr>
              <a:buSzPts val="1400"/>
              <a:buFont typeface="Arial"/>
              <a:buNone/>
            </a:pPr>
            <a:r>
              <a:rPr lang="en-US" sz="1400" b="0" i="0" u="none">
                <a:solidFill>
                  <a:schemeClr val="dk1"/>
                </a:solidFill>
                <a:latin typeface="Courier New"/>
                <a:ea typeface="Courier New"/>
                <a:cs typeface="Courier New"/>
                <a:sym typeface="Courier New"/>
              </a:rPr>
              <a:t>new meeting time: 2014-03-09 16:00 -04:00[America/New_York]</a:t>
            </a:r>
            <a:endParaRPr/>
          </a:p>
          <a:p>
            <a:pPr marL="7937" marR="0" lvl="0" indent="7937" algn="l" rtl="0">
              <a:lnSpc>
                <a:spcPct val="100000"/>
              </a:lnSpc>
              <a:spcBef>
                <a:spcPts val="280"/>
              </a:spcBef>
              <a:spcAft>
                <a:spcPts val="0"/>
              </a:spcAft>
              <a:buClr>
                <a:srgbClr val="000000"/>
              </a:buClr>
              <a:buSzPts val="1400"/>
              <a:buFont typeface="Arial"/>
              <a:buNone/>
            </a:pPr>
            <a:endParaRPr sz="1400" b="0" i="0" u="none">
              <a:solidFill>
                <a:schemeClr val="dk1"/>
              </a:solidFill>
              <a:latin typeface="Courier New"/>
              <a:ea typeface="Courier New"/>
              <a:cs typeface="Courier New"/>
              <a:sym typeface="Courier New"/>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The local time is not changed, and the offset is managed correctly.</a:t>
            </a:r>
            <a:endParaRPr/>
          </a:p>
        </p:txBody>
      </p:sp>
      <p:sp>
        <p:nvSpPr>
          <p:cNvPr id="3091" name="Google Shape;3091;p328"/>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332</a:t>
            </a:fld>
            <a:endParaRPr/>
          </a:p>
        </p:txBody>
      </p:sp>
    </p:spTree>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Shape 3096"/>
        <p:cNvGrpSpPr/>
        <p:nvPr/>
      </p:nvGrpSpPr>
      <p:grpSpPr>
        <a:xfrm>
          <a:off x="0" y="0"/>
          <a:ext cx="0" cy="0"/>
          <a:chOff x="0" y="0"/>
          <a:chExt cx="0" cy="0"/>
        </a:xfrm>
      </p:grpSpPr>
      <p:sp>
        <p:nvSpPr>
          <p:cNvPr id="3097" name="Google Shape;3097;p329"/>
          <p:cNvSpPr txBox="1"/>
          <p:nvPr/>
        </p:nvSpPr>
        <p:spPr>
          <a:xfrm>
            <a:off x="457200" y="3124200"/>
            <a:ext cx="8077200" cy="2057400"/>
          </a:xfrm>
          <a:prstGeom prst="rect">
            <a:avLst/>
          </a:prstGeom>
          <a:solidFill>
            <a:schemeClr val="accent1">
              <a:alpha val="49800"/>
            </a:schemeClr>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3098" name="Google Shape;3098;p329"/>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Courier New"/>
                <a:ea typeface="Courier New"/>
                <a:cs typeface="Courier New"/>
                <a:sym typeface="Courier New"/>
              </a:rPr>
              <a:t>ZoneRules</a:t>
            </a:r>
            <a:endParaRPr/>
          </a:p>
        </p:txBody>
      </p:sp>
      <p:sp>
        <p:nvSpPr>
          <p:cNvPr id="3099" name="Google Shape;3099;p329"/>
          <p:cNvSpPr txBox="1">
            <a:spLocks noGrp="1"/>
          </p:cNvSpPr>
          <p:nvPr>
            <p:ph type="body" idx="1"/>
          </p:nvPr>
        </p:nvSpPr>
        <p:spPr>
          <a:xfrm>
            <a:off x="609600" y="1447800"/>
            <a:ext cx="7918500" cy="4438800"/>
          </a:xfrm>
          <a:prstGeom prst="rect">
            <a:avLst/>
          </a:prstGeom>
          <a:noFill/>
          <a:ln>
            <a:noFill/>
          </a:ln>
        </p:spPr>
        <p:txBody>
          <a:bodyPr spcFirstLastPara="1" wrap="square" lIns="12700" tIns="12700" rIns="12700" bIns="12700" anchor="t" anchorCtr="0">
            <a:noAutofit/>
          </a:bodyPr>
          <a:lstStyle/>
          <a:p>
            <a:pPr marL="574675" marR="0" lvl="1" indent="-460375" algn="l" rtl="0">
              <a:lnSpc>
                <a:spcPct val="100000"/>
              </a:lnSpc>
              <a:spcBef>
                <a:spcPts val="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Each time zone (</a:t>
            </a:r>
            <a:r>
              <a:rPr lang="en-US" sz="2200" b="0" i="0" u="none" strike="noStrike" cap="none">
                <a:solidFill>
                  <a:schemeClr val="dk1"/>
                </a:solidFill>
                <a:latin typeface="Courier New"/>
                <a:ea typeface="Courier New"/>
                <a:cs typeface="Courier New"/>
                <a:sym typeface="Courier New"/>
              </a:rPr>
              <a:t>ZoneId</a:t>
            </a:r>
            <a:r>
              <a:rPr lang="en-US" sz="2200" b="0" i="0" u="none" strike="noStrike" cap="none">
                <a:solidFill>
                  <a:schemeClr val="dk1"/>
                </a:solidFill>
                <a:latin typeface="Arial"/>
                <a:ea typeface="Arial"/>
                <a:cs typeface="Arial"/>
                <a:sym typeface="Arial"/>
              </a:rPr>
              <a:t>) has a set of rules that are part of the JDK.</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Date or times that land on time changes can be determined by using the rules.</a:t>
            </a:r>
            <a:endParaRPr/>
          </a:p>
          <a:p>
            <a:pPr marL="7937" marR="0" lvl="0" indent="7937" algn="l" rtl="0">
              <a:lnSpc>
                <a:spcPct val="100000"/>
              </a:lnSpc>
              <a:spcBef>
                <a:spcPts val="280"/>
              </a:spcBef>
              <a:spcAft>
                <a:spcPts val="0"/>
              </a:spcAft>
              <a:buClr>
                <a:srgbClr val="000000"/>
              </a:buClr>
              <a:buSzPts val="1400"/>
              <a:buFont typeface="Arial"/>
              <a:buNone/>
            </a:pPr>
            <a:endParaRPr sz="1400" b="0" i="0" u="none">
              <a:solidFill>
                <a:schemeClr val="dk1"/>
              </a:solidFill>
              <a:latin typeface="Courier New"/>
              <a:ea typeface="Courier New"/>
              <a:cs typeface="Courier New"/>
              <a:sym typeface="Courier New"/>
            </a:endParaRPr>
          </a:p>
          <a:p>
            <a:pPr marL="7937" marR="0" lvl="0" indent="7937" algn="l" rtl="0">
              <a:lnSpc>
                <a:spcPct val="100000"/>
              </a:lnSpc>
              <a:spcBef>
                <a:spcPts val="280"/>
              </a:spcBef>
              <a:spcAft>
                <a:spcPts val="0"/>
              </a:spcAft>
              <a:buClr>
                <a:srgbClr val="000000"/>
              </a:buClr>
              <a:buSzPts val="1400"/>
              <a:buFont typeface="Arial"/>
              <a:buNone/>
            </a:pPr>
            <a:r>
              <a:rPr lang="en-US" sz="1400" b="0" i="0" u="none">
                <a:solidFill>
                  <a:schemeClr val="dk1"/>
                </a:solidFill>
                <a:latin typeface="Courier New"/>
                <a:ea typeface="Courier New"/>
                <a:cs typeface="Courier New"/>
                <a:sym typeface="Courier New"/>
              </a:rPr>
              <a:t> // Ask the rules if there was a gap or overlap</a:t>
            </a:r>
            <a:endParaRPr/>
          </a:p>
          <a:p>
            <a:pPr marL="7937" marR="0" lvl="0" indent="7937" algn="l" rtl="0">
              <a:lnSpc>
                <a:spcPct val="100000"/>
              </a:lnSpc>
              <a:spcBef>
                <a:spcPts val="280"/>
              </a:spcBef>
              <a:spcAft>
                <a:spcPts val="0"/>
              </a:spcAft>
              <a:buClr>
                <a:srgbClr val="000000"/>
              </a:buClr>
              <a:buSzPts val="1400"/>
              <a:buFont typeface="Arial"/>
              <a:buNone/>
            </a:pPr>
            <a:r>
              <a:rPr lang="en-US" sz="1400" b="0" i="0" u="none">
                <a:solidFill>
                  <a:schemeClr val="dk1"/>
                </a:solidFill>
                <a:latin typeface="Courier New"/>
                <a:ea typeface="Courier New"/>
                <a:cs typeface="Courier New"/>
                <a:sym typeface="Courier New"/>
              </a:rPr>
              <a:t> ZoneId USEast = ZoneId.of("America/New_York");</a:t>
            </a:r>
            <a:endParaRPr/>
          </a:p>
          <a:p>
            <a:pPr marL="7937" marR="0" lvl="0" indent="7937" algn="l" rtl="0">
              <a:lnSpc>
                <a:spcPct val="100000"/>
              </a:lnSpc>
              <a:spcBef>
                <a:spcPts val="280"/>
              </a:spcBef>
              <a:spcAft>
                <a:spcPts val="0"/>
              </a:spcAft>
              <a:buClr>
                <a:srgbClr val="000000"/>
              </a:buClr>
              <a:buSzPts val="1400"/>
              <a:buFont typeface="Arial"/>
              <a:buNone/>
            </a:pPr>
            <a:r>
              <a:rPr lang="en-US" sz="1400" b="0" i="0" u="none">
                <a:solidFill>
                  <a:schemeClr val="dk1"/>
                </a:solidFill>
                <a:latin typeface="Courier New"/>
                <a:ea typeface="Courier New"/>
                <a:cs typeface="Courier New"/>
                <a:sym typeface="Courier New"/>
              </a:rPr>
              <a:t> LocalDateTime lateNight = LocalDateTime.of(2014, MARCH, 9, 2, 30);</a:t>
            </a:r>
            <a:endParaRPr/>
          </a:p>
          <a:p>
            <a:pPr marL="7937" marR="0" lvl="0" indent="7937" algn="l" rtl="0">
              <a:lnSpc>
                <a:spcPct val="100000"/>
              </a:lnSpc>
              <a:spcBef>
                <a:spcPts val="280"/>
              </a:spcBef>
              <a:spcAft>
                <a:spcPts val="0"/>
              </a:spcAft>
              <a:buClr>
                <a:srgbClr val="000000"/>
              </a:buClr>
              <a:buSzPts val="1400"/>
              <a:buFont typeface="Arial"/>
              <a:buNone/>
            </a:pPr>
            <a:r>
              <a:rPr lang="en-US" sz="1400" b="0" i="0" u="none">
                <a:solidFill>
                  <a:schemeClr val="dk1"/>
                </a:solidFill>
                <a:latin typeface="Courier New"/>
                <a:ea typeface="Courier New"/>
                <a:cs typeface="Courier New"/>
                <a:sym typeface="Courier New"/>
              </a:rPr>
              <a:t> ZoneOffsetTransition zot = USEast.getRules().getTransition(lateNight);</a:t>
            </a:r>
            <a:endParaRPr/>
          </a:p>
          <a:p>
            <a:pPr marL="7937" marR="0" lvl="0" indent="7937" algn="l" rtl="0">
              <a:lnSpc>
                <a:spcPct val="100000"/>
              </a:lnSpc>
              <a:spcBef>
                <a:spcPts val="280"/>
              </a:spcBef>
              <a:spcAft>
                <a:spcPts val="0"/>
              </a:spcAft>
              <a:buClr>
                <a:srgbClr val="000000"/>
              </a:buClr>
              <a:buSzPts val="1400"/>
              <a:buFont typeface="Arial"/>
              <a:buNone/>
            </a:pPr>
            <a:r>
              <a:rPr lang="en-US" sz="1400" b="0" i="0" u="none">
                <a:solidFill>
                  <a:schemeClr val="dk1"/>
                </a:solidFill>
                <a:latin typeface="Courier New"/>
                <a:ea typeface="Courier New"/>
                <a:cs typeface="Courier New"/>
                <a:sym typeface="Courier New"/>
              </a:rPr>
              <a:t> if (zot != null) {</a:t>
            </a:r>
            <a:endParaRPr/>
          </a:p>
          <a:p>
            <a:pPr marL="7937" marR="0" lvl="0" indent="7937" algn="l" rtl="0">
              <a:lnSpc>
                <a:spcPct val="100000"/>
              </a:lnSpc>
              <a:spcBef>
                <a:spcPts val="280"/>
              </a:spcBef>
              <a:spcAft>
                <a:spcPts val="0"/>
              </a:spcAft>
              <a:buClr>
                <a:srgbClr val="000000"/>
              </a:buClr>
              <a:buSzPts val="1400"/>
              <a:buFont typeface="Arial"/>
              <a:buNone/>
            </a:pPr>
            <a:r>
              <a:rPr lang="en-US" sz="1400" b="0" i="0" u="none">
                <a:solidFill>
                  <a:schemeClr val="dk1"/>
                </a:solidFill>
                <a:latin typeface="Courier New"/>
                <a:ea typeface="Courier New"/>
                <a:cs typeface="Courier New"/>
                <a:sym typeface="Courier New"/>
              </a:rPr>
              <a:t>   if (zot.isGap()) System.out.println("gap");</a:t>
            </a:r>
            <a:endParaRPr/>
          </a:p>
          <a:p>
            <a:pPr marL="7937" marR="0" lvl="0" indent="7937" algn="l" rtl="0">
              <a:lnSpc>
                <a:spcPct val="100000"/>
              </a:lnSpc>
              <a:spcBef>
                <a:spcPts val="280"/>
              </a:spcBef>
              <a:spcAft>
                <a:spcPts val="0"/>
              </a:spcAft>
              <a:buClr>
                <a:srgbClr val="000000"/>
              </a:buClr>
              <a:buSzPts val="1400"/>
              <a:buFont typeface="Arial"/>
              <a:buNone/>
            </a:pPr>
            <a:r>
              <a:rPr lang="en-US" sz="1400" b="0" i="0" u="none">
                <a:solidFill>
                  <a:schemeClr val="dk1"/>
                </a:solidFill>
                <a:latin typeface="Courier New"/>
                <a:ea typeface="Courier New"/>
                <a:cs typeface="Courier New"/>
                <a:sym typeface="Courier New"/>
              </a:rPr>
              <a:t>   if (zot.isOverlap()) System.out.println("overlap");</a:t>
            </a:r>
            <a:endParaRPr/>
          </a:p>
          <a:p>
            <a:pPr marL="7937" marR="0" lvl="0" indent="7937" algn="l" rtl="0">
              <a:lnSpc>
                <a:spcPct val="100000"/>
              </a:lnSpc>
              <a:spcBef>
                <a:spcPts val="280"/>
              </a:spcBef>
              <a:spcAft>
                <a:spcPts val="0"/>
              </a:spcAft>
              <a:buClr>
                <a:srgbClr val="000000"/>
              </a:buClr>
              <a:buSzPts val="1400"/>
              <a:buFont typeface="Arial"/>
              <a:buNone/>
            </a:pPr>
            <a:r>
              <a:rPr lang="en-US" sz="1400" b="0" i="0" u="none">
                <a:solidFill>
                  <a:schemeClr val="dk1"/>
                </a:solidFill>
                <a:latin typeface="Courier New"/>
                <a:ea typeface="Courier New"/>
                <a:cs typeface="Courier New"/>
                <a:sym typeface="Courier New"/>
              </a:rPr>
              <a:t> }</a:t>
            </a:r>
            <a:endParaRPr/>
          </a:p>
          <a:p>
            <a:pPr marL="7937" marR="0" lvl="0" indent="7937" algn="l" rtl="0">
              <a:lnSpc>
                <a:spcPct val="100000"/>
              </a:lnSpc>
              <a:spcBef>
                <a:spcPts val="280"/>
              </a:spcBef>
              <a:spcAft>
                <a:spcPts val="0"/>
              </a:spcAft>
              <a:buClr>
                <a:srgbClr val="000000"/>
              </a:buClr>
              <a:buSzPts val="1400"/>
              <a:buFont typeface="Arial"/>
              <a:buNone/>
            </a:pPr>
            <a:endParaRPr sz="1400" b="0" i="0" u="none">
              <a:solidFill>
                <a:schemeClr val="dk1"/>
              </a:solidFill>
              <a:latin typeface="Courier New"/>
              <a:ea typeface="Courier New"/>
              <a:cs typeface="Courier New"/>
              <a:sym typeface="Courier New"/>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Given the code above, what will print?</a:t>
            </a:r>
            <a:endParaRPr/>
          </a:p>
        </p:txBody>
      </p:sp>
      <p:sp>
        <p:nvSpPr>
          <p:cNvPr id="3100" name="Google Shape;3100;p329"/>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333</a:t>
            </a:fld>
            <a:endParaRPr/>
          </a:p>
        </p:txBody>
      </p:sp>
    </p:spTree>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Shape 3105"/>
        <p:cNvGrpSpPr/>
        <p:nvPr/>
      </p:nvGrpSpPr>
      <p:grpSpPr>
        <a:xfrm>
          <a:off x="0" y="0"/>
          <a:ext cx="0" cy="0"/>
          <a:chOff x="0" y="0"/>
          <a:chExt cx="0" cy="0"/>
        </a:xfrm>
      </p:grpSpPr>
      <p:sp>
        <p:nvSpPr>
          <p:cNvPr id="3106" name="Google Shape;3106;p330"/>
          <p:cNvSpPr txBox="1"/>
          <p:nvPr/>
        </p:nvSpPr>
        <p:spPr>
          <a:xfrm>
            <a:off x="609600" y="4648200"/>
            <a:ext cx="7924800" cy="1447800"/>
          </a:xfrm>
          <a:prstGeom prst="rect">
            <a:avLst/>
          </a:prstGeom>
          <a:solidFill>
            <a:schemeClr val="accent1">
              <a:alpha val="49800"/>
            </a:schemeClr>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3107" name="Google Shape;3107;p330"/>
          <p:cNvSpPr txBox="1"/>
          <p:nvPr/>
        </p:nvSpPr>
        <p:spPr>
          <a:xfrm>
            <a:off x="609600" y="2819400"/>
            <a:ext cx="7924800" cy="1143000"/>
          </a:xfrm>
          <a:prstGeom prst="rect">
            <a:avLst/>
          </a:prstGeom>
          <a:solidFill>
            <a:schemeClr val="accent1">
              <a:alpha val="49800"/>
            </a:schemeClr>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3108" name="Google Shape;3108;p330"/>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Working Across Time Zones</a:t>
            </a:r>
            <a:endParaRPr/>
          </a:p>
        </p:txBody>
      </p:sp>
      <p:sp>
        <p:nvSpPr>
          <p:cNvPr id="3109" name="Google Shape;3109;p330"/>
          <p:cNvSpPr txBox="1">
            <a:spLocks noGrp="1"/>
          </p:cNvSpPr>
          <p:nvPr>
            <p:ph type="body" idx="1"/>
          </p:nvPr>
        </p:nvSpPr>
        <p:spPr>
          <a:xfrm>
            <a:off x="609600" y="1219200"/>
            <a:ext cx="7918500" cy="48450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200"/>
              <a:buFont typeface="Arial"/>
              <a:buNone/>
            </a:pPr>
            <a:r>
              <a:rPr lang="en-US" sz="2200" b="0" i="0" u="none">
                <a:solidFill>
                  <a:schemeClr val="dk1"/>
                </a:solidFill>
                <a:latin typeface="Arial"/>
                <a:ea typeface="Arial"/>
                <a:cs typeface="Arial"/>
                <a:sym typeface="Arial"/>
              </a:rPr>
              <a:t>The </a:t>
            </a:r>
            <a:r>
              <a:rPr lang="en-US" sz="2200" b="0" i="0" u="none">
                <a:solidFill>
                  <a:schemeClr val="dk1"/>
                </a:solidFill>
                <a:latin typeface="Courier New"/>
                <a:ea typeface="Courier New"/>
                <a:cs typeface="Courier New"/>
                <a:sym typeface="Courier New"/>
              </a:rPr>
              <a:t>OffsetDateTime</a:t>
            </a:r>
            <a:r>
              <a:rPr lang="en-US" sz="2200" b="0" i="0" u="none">
                <a:solidFill>
                  <a:schemeClr val="dk1"/>
                </a:solidFill>
                <a:latin typeface="Arial"/>
                <a:ea typeface="Arial"/>
                <a:cs typeface="Arial"/>
                <a:sym typeface="Arial"/>
              </a:rPr>
              <a:t> class stores a </a:t>
            </a:r>
            <a:r>
              <a:rPr lang="en-US" sz="2200" b="0" i="0" u="none">
                <a:solidFill>
                  <a:schemeClr val="dk1"/>
                </a:solidFill>
                <a:latin typeface="Courier New"/>
                <a:ea typeface="Courier New"/>
                <a:cs typeface="Courier New"/>
                <a:sym typeface="Courier New"/>
              </a:rPr>
              <a:t>LocalDateTime</a:t>
            </a:r>
            <a:r>
              <a:rPr lang="en-US" sz="2200" b="0" i="0" u="none">
                <a:solidFill>
                  <a:schemeClr val="dk1"/>
                </a:solidFill>
                <a:latin typeface="Arial"/>
                <a:ea typeface="Arial"/>
                <a:cs typeface="Arial"/>
                <a:sym typeface="Arial"/>
              </a:rPr>
              <a:t> and </a:t>
            </a:r>
            <a:r>
              <a:rPr lang="en-US" sz="2200" b="0" i="0" u="none">
                <a:solidFill>
                  <a:schemeClr val="dk1"/>
                </a:solidFill>
                <a:latin typeface="Courier New"/>
                <a:ea typeface="Courier New"/>
                <a:cs typeface="Courier New"/>
                <a:sym typeface="Courier New"/>
              </a:rPr>
              <a:t>ZoneOffset</a:t>
            </a:r>
            <a:r>
              <a:rPr lang="en-US" sz="2200" b="0" i="0" u="none">
                <a:solidFill>
                  <a:schemeClr val="dk1"/>
                </a:solidFill>
                <a:latin typeface="Arial"/>
                <a:ea typeface="Arial"/>
                <a:cs typeface="Arial"/>
                <a:sym typeface="Arial"/>
              </a:rPr>
              <a:t>.</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This is useful for determining </a:t>
            </a:r>
            <a:r>
              <a:rPr lang="en-US" sz="2200" b="0" i="0" u="none" strike="noStrike" cap="none">
                <a:solidFill>
                  <a:schemeClr val="dk1"/>
                </a:solidFill>
                <a:latin typeface="Courier New"/>
                <a:ea typeface="Courier New"/>
                <a:cs typeface="Courier New"/>
                <a:sym typeface="Courier New"/>
              </a:rPr>
              <a:t>ZonedDateTimes</a:t>
            </a:r>
            <a:r>
              <a:rPr lang="en-US" sz="2200" b="0" i="0" u="none" strike="noStrike" cap="none">
                <a:solidFill>
                  <a:schemeClr val="dk1"/>
                </a:solidFill>
                <a:latin typeface="Arial"/>
                <a:ea typeface="Arial"/>
                <a:cs typeface="Arial"/>
                <a:sym typeface="Arial"/>
              </a:rPr>
              <a:t> across time zones.</a:t>
            </a:r>
            <a:endParaRPr/>
          </a:p>
          <a:p>
            <a:pPr marL="7937" marR="0" lvl="0" indent="7937" algn="l" rtl="0">
              <a:lnSpc>
                <a:spcPct val="100000"/>
              </a:lnSpc>
              <a:spcBef>
                <a:spcPts val="200"/>
              </a:spcBef>
              <a:spcAft>
                <a:spcPts val="0"/>
              </a:spcAft>
              <a:buClr>
                <a:srgbClr val="000000"/>
              </a:buClr>
              <a:buSzPts val="1000"/>
              <a:buFont typeface="Arial"/>
              <a:buNone/>
            </a:pPr>
            <a:endParaRPr sz="1000" b="0" i="0" u="none">
              <a:solidFill>
                <a:schemeClr val="dk1"/>
              </a:solidFill>
              <a:latin typeface="Courier New"/>
              <a:ea typeface="Courier New"/>
              <a:cs typeface="Courier New"/>
              <a:sym typeface="Courier New"/>
            </a:endParaRPr>
          </a:p>
          <a:p>
            <a:pPr marL="7937" marR="0" lvl="0" indent="7937" algn="l" rtl="0">
              <a:lnSpc>
                <a:spcPct val="100000"/>
              </a:lnSpc>
              <a:spcBef>
                <a:spcPts val="280"/>
              </a:spcBef>
              <a:spcAft>
                <a:spcPts val="0"/>
              </a:spcAft>
              <a:buClr>
                <a:srgbClr val="000000"/>
              </a:buClr>
              <a:buSzPts val="1400"/>
              <a:buFont typeface="Arial"/>
              <a:buNone/>
            </a:pPr>
            <a:r>
              <a:rPr lang="en-US" sz="1400" b="0" i="0" u="none">
                <a:solidFill>
                  <a:schemeClr val="dk1"/>
                </a:solidFill>
                <a:latin typeface="Courier New"/>
                <a:ea typeface="Courier New"/>
                <a:cs typeface="Courier New"/>
                <a:sym typeface="Courier New"/>
              </a:rPr>
              <a:t> LocalDateTime meeting = LocalDateTime.of(2014, JUNE, 13, 12, 30);</a:t>
            </a:r>
            <a:endParaRPr/>
          </a:p>
          <a:p>
            <a:pPr marL="7937" marR="0" lvl="0" indent="7937" algn="l" rtl="0">
              <a:lnSpc>
                <a:spcPct val="100000"/>
              </a:lnSpc>
              <a:spcBef>
                <a:spcPts val="280"/>
              </a:spcBef>
              <a:spcAft>
                <a:spcPts val="0"/>
              </a:spcAft>
              <a:buClr>
                <a:srgbClr val="000000"/>
              </a:buClr>
              <a:buSzPts val="1400"/>
              <a:buFont typeface="Arial"/>
              <a:buNone/>
            </a:pPr>
            <a:r>
              <a:rPr lang="en-US" sz="1400" b="0" i="0" u="none">
                <a:solidFill>
                  <a:schemeClr val="dk1"/>
                </a:solidFill>
                <a:latin typeface="Courier New"/>
                <a:ea typeface="Courier New"/>
                <a:cs typeface="Courier New"/>
                <a:sym typeface="Courier New"/>
              </a:rPr>
              <a:t> ZoneId SanFran = ZoneId.of("America/Los_Angeles");</a:t>
            </a:r>
            <a:endParaRPr/>
          </a:p>
          <a:p>
            <a:pPr marL="7937" marR="0" lvl="0" indent="7937" algn="l" rtl="0">
              <a:lnSpc>
                <a:spcPct val="100000"/>
              </a:lnSpc>
              <a:spcBef>
                <a:spcPts val="280"/>
              </a:spcBef>
              <a:spcAft>
                <a:spcPts val="0"/>
              </a:spcAft>
              <a:buClr>
                <a:srgbClr val="000000"/>
              </a:buClr>
              <a:buSzPts val="1400"/>
              <a:buFont typeface="Arial"/>
              <a:buNone/>
            </a:pPr>
            <a:r>
              <a:rPr lang="en-US" sz="1400" b="0" i="0" u="none">
                <a:solidFill>
                  <a:schemeClr val="dk1"/>
                </a:solidFill>
                <a:latin typeface="Courier New"/>
                <a:ea typeface="Courier New"/>
                <a:cs typeface="Courier New"/>
                <a:sym typeface="Courier New"/>
              </a:rPr>
              <a:t> ZonedDateTime staffCall = ZonedDateTime.of(meeting, SanFran);</a:t>
            </a:r>
            <a:endParaRPr/>
          </a:p>
          <a:p>
            <a:pPr marL="7937" marR="0" lvl="0" indent="7937" algn="l" rtl="0">
              <a:lnSpc>
                <a:spcPct val="100000"/>
              </a:lnSpc>
              <a:spcBef>
                <a:spcPts val="280"/>
              </a:spcBef>
              <a:spcAft>
                <a:spcPts val="0"/>
              </a:spcAft>
              <a:buClr>
                <a:srgbClr val="000000"/>
              </a:buClr>
              <a:buSzPts val="1400"/>
              <a:buFont typeface="Arial"/>
              <a:buNone/>
            </a:pPr>
            <a:r>
              <a:rPr lang="en-US" sz="1400" b="0" i="0" u="none">
                <a:solidFill>
                  <a:schemeClr val="dk1"/>
                </a:solidFill>
                <a:latin typeface="Courier New"/>
                <a:ea typeface="Courier New"/>
                <a:cs typeface="Courier New"/>
                <a:sym typeface="Courier New"/>
              </a:rPr>
              <a:t> OffsetDateTime = staffCall.toOffsetDateTime();</a:t>
            </a:r>
            <a:endParaRPr/>
          </a:p>
          <a:p>
            <a:pPr marL="7937" marR="0" lvl="0" indent="7937" algn="l" rtl="0">
              <a:lnSpc>
                <a:spcPct val="100000"/>
              </a:lnSpc>
              <a:spcBef>
                <a:spcPts val="200"/>
              </a:spcBef>
              <a:spcAft>
                <a:spcPts val="0"/>
              </a:spcAft>
              <a:buClr>
                <a:srgbClr val="000000"/>
              </a:buClr>
              <a:buSzPts val="1000"/>
              <a:buFont typeface="Arial"/>
              <a:buNone/>
            </a:pPr>
            <a:endParaRPr sz="1000" b="0" i="0" u="none">
              <a:solidFill>
                <a:schemeClr val="dk1"/>
              </a:solidFill>
              <a:latin typeface="Courier New"/>
              <a:ea typeface="Courier New"/>
              <a:cs typeface="Courier New"/>
              <a:sym typeface="Courier New"/>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The offset is used to calculate date/time using zone rules:</a:t>
            </a:r>
            <a:endParaRPr/>
          </a:p>
          <a:p>
            <a:pPr marL="7937" marR="0" lvl="0" indent="7937" algn="l" rtl="0">
              <a:lnSpc>
                <a:spcPct val="100000"/>
              </a:lnSpc>
              <a:spcBef>
                <a:spcPts val="320"/>
              </a:spcBef>
              <a:spcAft>
                <a:spcPts val="0"/>
              </a:spcAft>
              <a:buClr>
                <a:srgbClr val="000000"/>
              </a:buClr>
              <a:buSzPts val="1600"/>
              <a:buFont typeface="Arial"/>
              <a:buNone/>
            </a:pPr>
            <a:endParaRPr sz="1600" b="0" i="0" u="none">
              <a:solidFill>
                <a:schemeClr val="dk1"/>
              </a:solidFill>
              <a:latin typeface="Courier New"/>
              <a:ea typeface="Courier New"/>
              <a:cs typeface="Courier New"/>
              <a:sym typeface="Courier New"/>
            </a:endParaRPr>
          </a:p>
          <a:p>
            <a:pPr marL="7937" marR="0" lvl="0" indent="7937" algn="l" rtl="0">
              <a:lnSpc>
                <a:spcPct val="100000"/>
              </a:lnSpc>
              <a:spcBef>
                <a:spcPts val="280"/>
              </a:spcBef>
              <a:spcAft>
                <a:spcPts val="0"/>
              </a:spcAft>
              <a:buClr>
                <a:srgbClr val="000000"/>
              </a:buClr>
              <a:buSzPts val="1400"/>
              <a:buFont typeface="Arial"/>
              <a:buNone/>
            </a:pPr>
            <a:r>
              <a:rPr lang="en-US" sz="1400" b="0" i="0" u="none">
                <a:solidFill>
                  <a:schemeClr val="dk1"/>
                </a:solidFill>
                <a:latin typeface="Courier New"/>
                <a:ea typeface="Courier New"/>
                <a:cs typeface="Courier New"/>
                <a:sym typeface="Courier New"/>
              </a:rPr>
              <a:t> ZoneId London = ZoneId.of("Europe/London");</a:t>
            </a:r>
            <a:endParaRPr/>
          </a:p>
          <a:p>
            <a:pPr marL="7937" marR="0" lvl="0" indent="7937" algn="l" rtl="0">
              <a:lnSpc>
                <a:spcPct val="100000"/>
              </a:lnSpc>
              <a:spcBef>
                <a:spcPts val="280"/>
              </a:spcBef>
              <a:spcAft>
                <a:spcPts val="0"/>
              </a:spcAft>
              <a:buClr>
                <a:srgbClr val="000000"/>
              </a:buClr>
              <a:buSzPts val="1400"/>
              <a:buFont typeface="Arial"/>
              <a:buNone/>
            </a:pPr>
            <a:r>
              <a:rPr lang="en-US" sz="1400" b="0" i="0" u="none">
                <a:solidFill>
                  <a:schemeClr val="dk1"/>
                </a:solidFill>
                <a:latin typeface="Courier New"/>
                <a:ea typeface="Courier New"/>
                <a:cs typeface="Courier New"/>
                <a:sym typeface="Courier New"/>
              </a:rPr>
              <a:t> OffsetDateTime staffCallOffset = staffCall.toOffsetDateTime();</a:t>
            </a:r>
            <a:endParaRPr/>
          </a:p>
          <a:p>
            <a:pPr marL="7937" marR="0" lvl="0" indent="7937" algn="l" rtl="0">
              <a:lnSpc>
                <a:spcPct val="100000"/>
              </a:lnSpc>
              <a:spcBef>
                <a:spcPts val="280"/>
              </a:spcBef>
              <a:spcAft>
                <a:spcPts val="0"/>
              </a:spcAft>
              <a:buClr>
                <a:srgbClr val="000000"/>
              </a:buClr>
              <a:buSzPts val="1400"/>
              <a:buFont typeface="Arial"/>
              <a:buNone/>
            </a:pPr>
            <a:r>
              <a:rPr lang="en-US" sz="1400" b="0" i="0" u="none">
                <a:solidFill>
                  <a:schemeClr val="dk1"/>
                </a:solidFill>
                <a:latin typeface="Courier New"/>
                <a:ea typeface="Courier New"/>
                <a:cs typeface="Courier New"/>
                <a:sym typeface="Courier New"/>
              </a:rPr>
              <a:t> ZonedDateTime staffCallUK = staffCallOffset.atZoneSameInstant(London);</a:t>
            </a:r>
            <a:endParaRPr/>
          </a:p>
          <a:p>
            <a:pPr marL="7937" marR="0" lvl="0" indent="7937" algn="l" rtl="0">
              <a:lnSpc>
                <a:spcPct val="100000"/>
              </a:lnSpc>
              <a:spcBef>
                <a:spcPts val="280"/>
              </a:spcBef>
              <a:spcAft>
                <a:spcPts val="0"/>
              </a:spcAft>
              <a:buClr>
                <a:srgbClr val="000000"/>
              </a:buClr>
              <a:buSzPts val="1400"/>
              <a:buFont typeface="Arial"/>
              <a:buNone/>
            </a:pPr>
            <a:r>
              <a:rPr lang="en-US" sz="1400" b="0" i="0" u="none">
                <a:solidFill>
                  <a:schemeClr val="dk1"/>
                </a:solidFill>
                <a:latin typeface="Courier New"/>
                <a:ea typeface="Courier New"/>
                <a:cs typeface="Courier New"/>
                <a:sym typeface="Courier New"/>
              </a:rPr>
              <a:t> System.out.println("Staff call (Pacific) is at: " + staffCall);</a:t>
            </a:r>
            <a:endParaRPr/>
          </a:p>
          <a:p>
            <a:pPr marL="7937" marR="0" lvl="0" indent="7937" algn="l" rtl="0">
              <a:lnSpc>
                <a:spcPct val="100000"/>
              </a:lnSpc>
              <a:spcBef>
                <a:spcPts val="280"/>
              </a:spcBef>
              <a:spcAft>
                <a:spcPts val="0"/>
              </a:spcAft>
              <a:buClr>
                <a:srgbClr val="000000"/>
              </a:buClr>
              <a:buSzPts val="1400"/>
              <a:buFont typeface="Arial"/>
              <a:buNone/>
            </a:pPr>
            <a:r>
              <a:rPr lang="en-US" sz="1400" b="0" i="0" u="none">
                <a:solidFill>
                  <a:schemeClr val="dk1"/>
                </a:solidFill>
                <a:latin typeface="Courier New"/>
                <a:ea typeface="Courier New"/>
                <a:cs typeface="Courier New"/>
                <a:sym typeface="Courier New"/>
              </a:rPr>
              <a:t> System.out.println("Staff call (UK) is at:      " + staffCallLondon);</a:t>
            </a:r>
            <a:endParaRPr/>
          </a:p>
        </p:txBody>
      </p:sp>
      <p:sp>
        <p:nvSpPr>
          <p:cNvPr id="3110" name="Google Shape;3110;p330"/>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334</a:t>
            </a:fld>
            <a:endParaRPr/>
          </a:p>
        </p:txBody>
      </p:sp>
    </p:spTree>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Shape 3115"/>
        <p:cNvGrpSpPr/>
        <p:nvPr/>
      </p:nvGrpSpPr>
      <p:grpSpPr>
        <a:xfrm>
          <a:off x="0" y="0"/>
          <a:ext cx="0" cy="0"/>
          <a:chOff x="0" y="0"/>
          <a:chExt cx="0" cy="0"/>
        </a:xfrm>
      </p:grpSpPr>
      <p:sp>
        <p:nvSpPr>
          <p:cNvPr id="3116" name="Google Shape;3116;p331"/>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Date and Time Methods</a:t>
            </a:r>
            <a:endParaRPr/>
          </a:p>
        </p:txBody>
      </p:sp>
      <p:graphicFrame>
        <p:nvGraphicFramePr>
          <p:cNvPr id="3117" name="Google Shape;3117;p331"/>
          <p:cNvGraphicFramePr/>
          <p:nvPr/>
        </p:nvGraphicFramePr>
        <p:xfrm>
          <a:off x="609600" y="990600"/>
          <a:ext cx="7918425" cy="5257775"/>
        </p:xfrm>
        <a:graphic>
          <a:graphicData uri="http://schemas.openxmlformats.org/drawingml/2006/table">
            <a:tbl>
              <a:tblPr>
                <a:noFill/>
                <a:tableStyleId>{A0095474-483F-4493-A76D-1D2E1571B2CC}</a:tableStyleId>
              </a:tblPr>
              <a:tblGrid>
                <a:gridCol w="1447800">
                  <a:extLst>
                    <a:ext uri="{9D8B030D-6E8A-4147-A177-3AD203B41FA5}">
                      <a16:colId xmlns="" xmlns:a16="http://schemas.microsoft.com/office/drawing/2014/main" val="20000"/>
                    </a:ext>
                  </a:extLst>
                </a:gridCol>
                <a:gridCol w="3262300">
                  <a:extLst>
                    <a:ext uri="{9D8B030D-6E8A-4147-A177-3AD203B41FA5}">
                      <a16:colId xmlns="" xmlns:a16="http://schemas.microsoft.com/office/drawing/2014/main" val="20001"/>
                    </a:ext>
                  </a:extLst>
                </a:gridCol>
                <a:gridCol w="3208325">
                  <a:extLst>
                    <a:ext uri="{9D8B030D-6E8A-4147-A177-3AD203B41FA5}">
                      <a16:colId xmlns="" xmlns:a16="http://schemas.microsoft.com/office/drawing/2014/main" val="20002"/>
                    </a:ext>
                  </a:extLst>
                </a:gridCol>
              </a:tblGrid>
              <a:tr h="371475">
                <a:tc>
                  <a:txBody>
                    <a:bodyPr/>
                    <a:lstStyle/>
                    <a:p>
                      <a:pPr marL="0" marR="0" lvl="0" indent="0" algn="l" rtl="0">
                        <a:lnSpc>
                          <a:spcPct val="100000"/>
                        </a:lnSpc>
                        <a:spcBef>
                          <a:spcPts val="0"/>
                        </a:spcBef>
                        <a:spcAft>
                          <a:spcPts val="0"/>
                        </a:spcAft>
                        <a:buClr>
                          <a:srgbClr val="FFFFFF"/>
                        </a:buClr>
                        <a:buSzPts val="1800"/>
                        <a:buFont typeface="Arial"/>
                        <a:buNone/>
                      </a:pPr>
                      <a:r>
                        <a:rPr lang="en-US" sz="1800" b="1" i="0" u="none">
                          <a:solidFill>
                            <a:srgbClr val="FFFFFF"/>
                          </a:solidFill>
                          <a:latin typeface="Arial"/>
                          <a:ea typeface="Arial"/>
                          <a:cs typeface="Arial"/>
                          <a:sym typeface="Arial"/>
                        </a:rPr>
                        <a:t>Prefix</a:t>
                      </a:r>
                      <a:endParaRPr/>
                    </a:p>
                  </a:txBody>
                  <a:tcPr marL="102175" marR="102175" marT="0" marB="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chemeClr val="accent2"/>
                    </a:solidFill>
                  </a:tcPr>
                </a:tc>
                <a:tc>
                  <a:txBody>
                    <a:bodyPr/>
                    <a:lstStyle/>
                    <a:p>
                      <a:pPr marL="0" marR="0" lvl="0" indent="0" algn="l" rtl="0">
                        <a:lnSpc>
                          <a:spcPct val="100000"/>
                        </a:lnSpc>
                        <a:spcBef>
                          <a:spcPts val="0"/>
                        </a:spcBef>
                        <a:spcAft>
                          <a:spcPts val="0"/>
                        </a:spcAft>
                        <a:buClr>
                          <a:srgbClr val="FFFFFF"/>
                        </a:buClr>
                        <a:buSzPts val="1800"/>
                        <a:buFont typeface="Arial"/>
                        <a:buNone/>
                      </a:pPr>
                      <a:r>
                        <a:rPr lang="en-US" sz="1800" b="1" i="0" u="none">
                          <a:solidFill>
                            <a:srgbClr val="FFFFFF"/>
                          </a:solidFill>
                          <a:latin typeface="Arial"/>
                          <a:ea typeface="Arial"/>
                          <a:cs typeface="Arial"/>
                          <a:sym typeface="Arial"/>
                        </a:rPr>
                        <a:t>Example</a:t>
                      </a:r>
                      <a:endParaRPr/>
                    </a:p>
                  </a:txBody>
                  <a:tcPr marL="102175" marR="102175" marT="0" marB="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chemeClr val="accent2"/>
                    </a:solidFill>
                  </a:tcPr>
                </a:tc>
                <a:tc>
                  <a:txBody>
                    <a:bodyPr/>
                    <a:lstStyle/>
                    <a:p>
                      <a:pPr marL="0" marR="0" lvl="0" indent="0" algn="l" rtl="0">
                        <a:lnSpc>
                          <a:spcPct val="100000"/>
                        </a:lnSpc>
                        <a:spcBef>
                          <a:spcPts val="0"/>
                        </a:spcBef>
                        <a:spcAft>
                          <a:spcPts val="0"/>
                        </a:spcAft>
                        <a:buClr>
                          <a:srgbClr val="FFFFFF"/>
                        </a:buClr>
                        <a:buSzPts val="1800"/>
                        <a:buFont typeface="Arial"/>
                        <a:buNone/>
                      </a:pPr>
                      <a:r>
                        <a:rPr lang="en-US" sz="1800" b="1" i="0" u="none">
                          <a:solidFill>
                            <a:srgbClr val="FFFFFF"/>
                          </a:solidFill>
                          <a:latin typeface="Arial"/>
                          <a:ea typeface="Arial"/>
                          <a:cs typeface="Arial"/>
                          <a:sym typeface="Arial"/>
                        </a:rPr>
                        <a:t>Use</a:t>
                      </a:r>
                      <a:endParaRPr/>
                    </a:p>
                  </a:txBody>
                  <a:tcPr marL="102175" marR="102175" marT="0" marB="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chemeClr val="accent2"/>
                    </a:solidFill>
                  </a:tcPr>
                </a:tc>
                <a:extLst>
                  <a:ext uri="{0D108BD9-81ED-4DB2-BD59-A6C34878D82A}">
                    <a16:rowId xmlns="" xmlns:a16="http://schemas.microsoft.com/office/drawing/2014/main" val="10000"/>
                  </a:ext>
                </a:extLst>
              </a:tr>
              <a:tr h="517525">
                <a:tc>
                  <a:txBody>
                    <a:bodyPr/>
                    <a:lstStyle/>
                    <a:p>
                      <a:pPr marL="0" marR="0" lvl="0" indent="0" algn="l" rtl="0">
                        <a:lnSpc>
                          <a:spcPct val="100000"/>
                        </a:lnSpc>
                        <a:spcBef>
                          <a:spcPts val="0"/>
                        </a:spcBef>
                        <a:spcAft>
                          <a:spcPts val="0"/>
                        </a:spcAft>
                        <a:buClr>
                          <a:srgbClr val="000000"/>
                        </a:buClr>
                        <a:buSzPts val="1400"/>
                        <a:buFont typeface="Courier New"/>
                        <a:buNone/>
                      </a:pPr>
                      <a:r>
                        <a:rPr lang="en-US" sz="1400" b="0" i="0" u="none">
                          <a:solidFill>
                            <a:srgbClr val="000000"/>
                          </a:solidFill>
                          <a:latin typeface="Courier New"/>
                          <a:ea typeface="Courier New"/>
                          <a:cs typeface="Courier New"/>
                          <a:sym typeface="Courier New"/>
                        </a:rPr>
                        <a:t>now</a:t>
                      </a:r>
                      <a:endParaRPr/>
                    </a:p>
                  </a:txBody>
                  <a:tcPr marL="102175" marR="102175" marT="0" marB="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FFCBCB"/>
                    </a:solidFill>
                  </a:tcPr>
                </a:tc>
                <a:tc>
                  <a:txBody>
                    <a:bodyPr/>
                    <a:lstStyle/>
                    <a:p>
                      <a:pPr marL="0" marR="0" lvl="0" indent="0" algn="l" rtl="0">
                        <a:lnSpc>
                          <a:spcPct val="100000"/>
                        </a:lnSpc>
                        <a:spcBef>
                          <a:spcPts val="0"/>
                        </a:spcBef>
                        <a:spcAft>
                          <a:spcPts val="0"/>
                        </a:spcAft>
                        <a:buClr>
                          <a:srgbClr val="000000"/>
                        </a:buClr>
                        <a:buSzPts val="1400"/>
                        <a:buFont typeface="Courier New"/>
                        <a:buNone/>
                      </a:pPr>
                      <a:r>
                        <a:rPr lang="en-US" sz="1400" b="0" i="0" u="none">
                          <a:solidFill>
                            <a:srgbClr val="000000"/>
                          </a:solidFill>
                          <a:latin typeface="Courier New"/>
                          <a:ea typeface="Courier New"/>
                          <a:cs typeface="Courier New"/>
                          <a:sym typeface="Courier New"/>
                        </a:rPr>
                        <a:t>today = LocalDate.now()</a:t>
                      </a:r>
                      <a:endParaRPr/>
                    </a:p>
                  </a:txBody>
                  <a:tcPr marL="102175" marR="102175" marT="0" marB="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FFCBCB"/>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b="0" i="0" u="none">
                          <a:solidFill>
                            <a:srgbClr val="000000"/>
                          </a:solidFill>
                          <a:latin typeface="Arial"/>
                          <a:ea typeface="Arial"/>
                          <a:cs typeface="Arial"/>
                          <a:sym typeface="Arial"/>
                        </a:rPr>
                        <a:t>Creates an instance using the system clock</a:t>
                      </a:r>
                      <a:endParaRPr/>
                    </a:p>
                  </a:txBody>
                  <a:tcPr marL="102175" marR="102175" marT="0" marB="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FFCBCB"/>
                    </a:solidFill>
                  </a:tcPr>
                </a:tc>
                <a:extLst>
                  <a:ext uri="{0D108BD9-81ED-4DB2-BD59-A6C34878D82A}">
                    <a16:rowId xmlns="" xmlns:a16="http://schemas.microsoft.com/office/drawing/2014/main" val="10001"/>
                  </a:ext>
                </a:extLst>
              </a:tr>
              <a:tr h="517525">
                <a:tc>
                  <a:txBody>
                    <a:bodyPr/>
                    <a:lstStyle/>
                    <a:p>
                      <a:pPr marL="0" marR="0" lvl="0" indent="0" algn="l" rtl="0">
                        <a:lnSpc>
                          <a:spcPct val="100000"/>
                        </a:lnSpc>
                        <a:spcBef>
                          <a:spcPts val="0"/>
                        </a:spcBef>
                        <a:spcAft>
                          <a:spcPts val="0"/>
                        </a:spcAft>
                        <a:buClr>
                          <a:srgbClr val="000000"/>
                        </a:buClr>
                        <a:buSzPts val="1400"/>
                        <a:buFont typeface="Courier New"/>
                        <a:buNone/>
                      </a:pPr>
                      <a:r>
                        <a:rPr lang="en-US" sz="1400" b="0" i="0" u="none">
                          <a:solidFill>
                            <a:srgbClr val="000000"/>
                          </a:solidFill>
                          <a:latin typeface="Courier New"/>
                          <a:ea typeface="Courier New"/>
                          <a:cs typeface="Courier New"/>
                          <a:sym typeface="Courier New"/>
                        </a:rPr>
                        <a:t>of</a:t>
                      </a:r>
                      <a:endParaRPr/>
                    </a:p>
                  </a:txBody>
                  <a:tcPr marL="102175" marR="102175" marT="0" marB="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FFE7E7"/>
                    </a:solidFill>
                  </a:tcPr>
                </a:tc>
                <a:tc>
                  <a:txBody>
                    <a:bodyPr/>
                    <a:lstStyle/>
                    <a:p>
                      <a:pPr marL="0" marR="0" lvl="0" indent="0" algn="l" rtl="0">
                        <a:lnSpc>
                          <a:spcPct val="100000"/>
                        </a:lnSpc>
                        <a:spcBef>
                          <a:spcPts val="0"/>
                        </a:spcBef>
                        <a:spcAft>
                          <a:spcPts val="0"/>
                        </a:spcAft>
                        <a:buClr>
                          <a:srgbClr val="000000"/>
                        </a:buClr>
                        <a:buSzPts val="1400"/>
                        <a:buFont typeface="Courier New"/>
                        <a:buNone/>
                      </a:pPr>
                      <a:r>
                        <a:rPr lang="en-US" sz="1400" b="0" i="0" u="none">
                          <a:solidFill>
                            <a:srgbClr val="000000"/>
                          </a:solidFill>
                          <a:latin typeface="Courier New"/>
                          <a:ea typeface="Courier New"/>
                          <a:cs typeface="Courier New"/>
                          <a:sym typeface="Courier New"/>
                        </a:rPr>
                        <a:t>meet = LocalTime.of(13, 30)</a:t>
                      </a:r>
                      <a:endParaRPr/>
                    </a:p>
                  </a:txBody>
                  <a:tcPr marL="102175" marR="102175" marT="0" marB="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FFE7E7"/>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b="0" i="0" u="none">
                          <a:solidFill>
                            <a:srgbClr val="000000"/>
                          </a:solidFill>
                          <a:latin typeface="Arial"/>
                          <a:ea typeface="Arial"/>
                          <a:cs typeface="Arial"/>
                          <a:sym typeface="Arial"/>
                        </a:rPr>
                        <a:t>Creates an instance by using the parameters passed</a:t>
                      </a:r>
                      <a:endParaRPr/>
                    </a:p>
                  </a:txBody>
                  <a:tcPr marL="102175" marR="102175" marT="0" marB="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FFE7E7"/>
                    </a:solidFill>
                  </a:tcPr>
                </a:tc>
                <a:extLst>
                  <a:ext uri="{0D108BD9-81ED-4DB2-BD59-A6C34878D82A}">
                    <a16:rowId xmlns="" xmlns:a16="http://schemas.microsoft.com/office/drawing/2014/main" val="10002"/>
                  </a:ext>
                </a:extLst>
              </a:tr>
              <a:tr h="371475">
                <a:tc>
                  <a:txBody>
                    <a:bodyPr/>
                    <a:lstStyle/>
                    <a:p>
                      <a:pPr marL="0" marR="0" lvl="0" indent="0" algn="l" rtl="0">
                        <a:lnSpc>
                          <a:spcPct val="100000"/>
                        </a:lnSpc>
                        <a:spcBef>
                          <a:spcPts val="0"/>
                        </a:spcBef>
                        <a:spcAft>
                          <a:spcPts val="0"/>
                        </a:spcAft>
                        <a:buClr>
                          <a:srgbClr val="000000"/>
                        </a:buClr>
                        <a:buSzPts val="1400"/>
                        <a:buFont typeface="Courier New"/>
                        <a:buNone/>
                      </a:pPr>
                      <a:r>
                        <a:rPr lang="en-US" sz="1400" b="0" i="0" u="none">
                          <a:solidFill>
                            <a:srgbClr val="000000"/>
                          </a:solidFill>
                          <a:latin typeface="Courier New"/>
                          <a:ea typeface="Courier New"/>
                          <a:cs typeface="Courier New"/>
                          <a:sym typeface="Courier New"/>
                        </a:rPr>
                        <a:t>get</a:t>
                      </a:r>
                      <a:endParaRPr/>
                    </a:p>
                  </a:txBody>
                  <a:tcPr marL="102175" marR="102175" marT="0" marB="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FFCBCB"/>
                    </a:solidFill>
                  </a:tcPr>
                </a:tc>
                <a:tc>
                  <a:txBody>
                    <a:bodyPr/>
                    <a:lstStyle/>
                    <a:p>
                      <a:pPr marL="0" marR="0" lvl="0" indent="0" algn="l" rtl="0">
                        <a:lnSpc>
                          <a:spcPct val="100000"/>
                        </a:lnSpc>
                        <a:spcBef>
                          <a:spcPts val="0"/>
                        </a:spcBef>
                        <a:spcAft>
                          <a:spcPts val="0"/>
                        </a:spcAft>
                        <a:buClr>
                          <a:srgbClr val="000000"/>
                        </a:buClr>
                        <a:buSzPts val="1400"/>
                        <a:buFont typeface="Courier New"/>
                        <a:buNone/>
                      </a:pPr>
                      <a:r>
                        <a:rPr lang="en-US" sz="1400" b="0" i="0" u="none">
                          <a:solidFill>
                            <a:srgbClr val="000000"/>
                          </a:solidFill>
                          <a:latin typeface="Courier New"/>
                          <a:ea typeface="Courier New"/>
                          <a:cs typeface="Courier New"/>
                          <a:sym typeface="Courier New"/>
                        </a:rPr>
                        <a:t>today.get(DAY_OF_WEEK)</a:t>
                      </a:r>
                      <a:endParaRPr/>
                    </a:p>
                  </a:txBody>
                  <a:tcPr marL="102175" marR="102175" marT="0" marB="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FFCBCB"/>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b="0" i="0" u="none">
                          <a:solidFill>
                            <a:srgbClr val="000000"/>
                          </a:solidFill>
                          <a:latin typeface="Arial"/>
                          <a:ea typeface="Arial"/>
                          <a:cs typeface="Arial"/>
                          <a:sym typeface="Arial"/>
                        </a:rPr>
                        <a:t>Returns part of the state of the target</a:t>
                      </a:r>
                      <a:endParaRPr/>
                    </a:p>
                  </a:txBody>
                  <a:tcPr marL="102175" marR="102175" marT="0" marB="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FFCBCB"/>
                    </a:solidFill>
                  </a:tcPr>
                </a:tc>
                <a:extLst>
                  <a:ext uri="{0D108BD9-81ED-4DB2-BD59-A6C34878D82A}">
                    <a16:rowId xmlns="" xmlns:a16="http://schemas.microsoft.com/office/drawing/2014/main" val="10003"/>
                  </a:ext>
                </a:extLst>
              </a:tr>
              <a:tr h="517525">
                <a:tc>
                  <a:txBody>
                    <a:bodyPr/>
                    <a:lstStyle/>
                    <a:p>
                      <a:pPr marL="0" marR="0" lvl="0" indent="0" algn="l" rtl="0">
                        <a:lnSpc>
                          <a:spcPct val="100000"/>
                        </a:lnSpc>
                        <a:spcBef>
                          <a:spcPts val="0"/>
                        </a:spcBef>
                        <a:spcAft>
                          <a:spcPts val="0"/>
                        </a:spcAft>
                        <a:buClr>
                          <a:srgbClr val="000000"/>
                        </a:buClr>
                        <a:buSzPts val="1400"/>
                        <a:buFont typeface="Courier New"/>
                        <a:buNone/>
                      </a:pPr>
                      <a:r>
                        <a:rPr lang="en-US" sz="1400" b="0" i="0" u="none">
                          <a:solidFill>
                            <a:srgbClr val="000000"/>
                          </a:solidFill>
                          <a:latin typeface="Courier New"/>
                          <a:ea typeface="Courier New"/>
                          <a:cs typeface="Courier New"/>
                          <a:sym typeface="Courier New"/>
                        </a:rPr>
                        <a:t>with</a:t>
                      </a:r>
                      <a:endParaRPr/>
                    </a:p>
                  </a:txBody>
                  <a:tcPr marL="102175" marR="102175" marT="0" marB="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FFE7E7"/>
                    </a:solidFill>
                  </a:tcPr>
                </a:tc>
                <a:tc>
                  <a:txBody>
                    <a:bodyPr/>
                    <a:lstStyle/>
                    <a:p>
                      <a:pPr marL="0" marR="0" lvl="0" indent="0" algn="l" rtl="0">
                        <a:lnSpc>
                          <a:spcPct val="100000"/>
                        </a:lnSpc>
                        <a:spcBef>
                          <a:spcPts val="0"/>
                        </a:spcBef>
                        <a:spcAft>
                          <a:spcPts val="0"/>
                        </a:spcAft>
                        <a:buClr>
                          <a:srgbClr val="000000"/>
                        </a:buClr>
                        <a:buSzPts val="1400"/>
                        <a:buFont typeface="Courier New"/>
                        <a:buNone/>
                      </a:pPr>
                      <a:r>
                        <a:rPr lang="en-US" sz="1400" b="0" i="0" u="none">
                          <a:solidFill>
                            <a:srgbClr val="000000"/>
                          </a:solidFill>
                          <a:latin typeface="Courier New"/>
                          <a:ea typeface="Courier New"/>
                          <a:cs typeface="Courier New"/>
                          <a:sym typeface="Courier New"/>
                        </a:rPr>
                        <a:t>meet.withHour(12)</a:t>
                      </a:r>
                      <a:endParaRPr/>
                    </a:p>
                  </a:txBody>
                  <a:tcPr marL="102175" marR="102175" marT="0" marB="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FFE7E7"/>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b="0" i="0" u="none">
                          <a:solidFill>
                            <a:srgbClr val="000000"/>
                          </a:solidFill>
                          <a:latin typeface="Arial"/>
                          <a:ea typeface="Arial"/>
                          <a:cs typeface="Arial"/>
                          <a:sym typeface="Arial"/>
                        </a:rPr>
                        <a:t>Returns a copy of the target object with one element changed</a:t>
                      </a:r>
                      <a:endParaRPr/>
                    </a:p>
                  </a:txBody>
                  <a:tcPr marL="102175" marR="102175" marT="0" marB="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FFE7E7"/>
                    </a:solidFill>
                  </a:tcPr>
                </a:tc>
                <a:extLst>
                  <a:ext uri="{0D108BD9-81ED-4DB2-BD59-A6C34878D82A}">
                    <a16:rowId xmlns="" xmlns:a16="http://schemas.microsoft.com/office/drawing/2014/main" val="10004"/>
                  </a:ext>
                </a:extLst>
              </a:tr>
              <a:tr h="519100">
                <a:tc>
                  <a:txBody>
                    <a:bodyPr/>
                    <a:lstStyle/>
                    <a:p>
                      <a:pPr marL="0" marR="0" lvl="0" indent="0" algn="l" rtl="0">
                        <a:lnSpc>
                          <a:spcPct val="100000"/>
                        </a:lnSpc>
                        <a:spcBef>
                          <a:spcPts val="0"/>
                        </a:spcBef>
                        <a:spcAft>
                          <a:spcPts val="0"/>
                        </a:spcAft>
                        <a:buClr>
                          <a:srgbClr val="000000"/>
                        </a:buClr>
                        <a:buSzPts val="1400"/>
                        <a:buFont typeface="Courier New"/>
                        <a:buNone/>
                      </a:pPr>
                      <a:r>
                        <a:rPr lang="en-US" sz="1400" b="0" i="0" u="none">
                          <a:solidFill>
                            <a:srgbClr val="000000"/>
                          </a:solidFill>
                          <a:latin typeface="Courier New"/>
                          <a:ea typeface="Courier New"/>
                          <a:cs typeface="Courier New"/>
                          <a:sym typeface="Courier New"/>
                        </a:rPr>
                        <a:t>plus, minus</a:t>
                      </a:r>
                      <a:endParaRPr/>
                    </a:p>
                  </a:txBody>
                  <a:tcPr marL="102175" marR="102175" marT="0" marB="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FFCBCB"/>
                    </a:solidFill>
                  </a:tcPr>
                </a:tc>
                <a:tc>
                  <a:txBody>
                    <a:bodyPr/>
                    <a:lstStyle/>
                    <a:p>
                      <a:pPr marL="0" marR="0" lvl="0" indent="0" algn="l" rtl="0">
                        <a:lnSpc>
                          <a:spcPct val="100000"/>
                        </a:lnSpc>
                        <a:spcBef>
                          <a:spcPts val="0"/>
                        </a:spcBef>
                        <a:spcAft>
                          <a:spcPts val="0"/>
                        </a:spcAft>
                        <a:buClr>
                          <a:srgbClr val="000000"/>
                        </a:buClr>
                        <a:buSzPts val="1400"/>
                        <a:buFont typeface="Courier New"/>
                        <a:buNone/>
                      </a:pPr>
                      <a:r>
                        <a:rPr lang="en-US" sz="1400" b="0" i="0" u="none">
                          <a:solidFill>
                            <a:srgbClr val="000000"/>
                          </a:solidFill>
                          <a:latin typeface="Courier New"/>
                          <a:ea typeface="Courier New"/>
                          <a:cs typeface="Courier New"/>
                          <a:sym typeface="Courier New"/>
                        </a:rPr>
                        <a:t>nextWeek.plusDays(7)</a:t>
                      </a:r>
                      <a:br>
                        <a:rPr lang="en-US" sz="1400" b="0" i="0" u="none">
                          <a:solidFill>
                            <a:srgbClr val="000000"/>
                          </a:solidFill>
                          <a:latin typeface="Courier New"/>
                          <a:ea typeface="Courier New"/>
                          <a:cs typeface="Courier New"/>
                          <a:sym typeface="Courier New"/>
                        </a:rPr>
                      </a:br>
                      <a:r>
                        <a:rPr lang="en-US" sz="1400" b="0" i="0" u="none">
                          <a:solidFill>
                            <a:srgbClr val="000000"/>
                          </a:solidFill>
                          <a:latin typeface="Courier New"/>
                          <a:ea typeface="Courier New"/>
                          <a:cs typeface="Courier New"/>
                          <a:sym typeface="Courier New"/>
                        </a:rPr>
                        <a:t>sooner.minusMinutes(30)</a:t>
                      </a:r>
                      <a:endParaRPr/>
                    </a:p>
                  </a:txBody>
                  <a:tcPr marL="102175" marR="102175" marT="0" marB="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FFCBCB"/>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b="0" i="0" u="none">
                          <a:solidFill>
                            <a:srgbClr val="000000"/>
                          </a:solidFill>
                          <a:latin typeface="Arial"/>
                          <a:ea typeface="Arial"/>
                          <a:cs typeface="Arial"/>
                          <a:sym typeface="Arial"/>
                        </a:rPr>
                        <a:t>Returns a copy of the object with the amount  added or subtracted</a:t>
                      </a:r>
                      <a:endParaRPr/>
                    </a:p>
                  </a:txBody>
                  <a:tcPr marL="102175" marR="102175" marT="0" marB="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FFCBCB"/>
                    </a:solidFill>
                  </a:tcPr>
                </a:tc>
                <a:extLst>
                  <a:ext uri="{0D108BD9-81ED-4DB2-BD59-A6C34878D82A}">
                    <a16:rowId xmlns="" xmlns:a16="http://schemas.microsoft.com/office/drawing/2014/main" val="10005"/>
                  </a:ext>
                </a:extLst>
              </a:tr>
              <a:tr h="517525">
                <a:tc>
                  <a:txBody>
                    <a:bodyPr/>
                    <a:lstStyle/>
                    <a:p>
                      <a:pPr marL="0" marR="0" lvl="0" indent="0" algn="l" rtl="0">
                        <a:lnSpc>
                          <a:spcPct val="100000"/>
                        </a:lnSpc>
                        <a:spcBef>
                          <a:spcPts val="0"/>
                        </a:spcBef>
                        <a:spcAft>
                          <a:spcPts val="0"/>
                        </a:spcAft>
                        <a:buClr>
                          <a:srgbClr val="000000"/>
                        </a:buClr>
                        <a:buSzPts val="1400"/>
                        <a:buFont typeface="Courier New"/>
                        <a:buNone/>
                      </a:pPr>
                      <a:r>
                        <a:rPr lang="en-US" sz="1400" b="0" i="0" u="none">
                          <a:solidFill>
                            <a:srgbClr val="000000"/>
                          </a:solidFill>
                          <a:latin typeface="Courier New"/>
                          <a:ea typeface="Courier New"/>
                          <a:cs typeface="Courier New"/>
                          <a:sym typeface="Courier New"/>
                        </a:rPr>
                        <a:t>to</a:t>
                      </a:r>
                      <a:endParaRPr/>
                    </a:p>
                  </a:txBody>
                  <a:tcPr marL="102175" marR="102175" marT="0" marB="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FFE7E7"/>
                    </a:solidFill>
                  </a:tcPr>
                </a:tc>
                <a:tc>
                  <a:txBody>
                    <a:bodyPr/>
                    <a:lstStyle/>
                    <a:p>
                      <a:pPr marL="0" marR="0" lvl="0" indent="0" algn="l" rtl="0">
                        <a:lnSpc>
                          <a:spcPct val="100000"/>
                        </a:lnSpc>
                        <a:spcBef>
                          <a:spcPts val="0"/>
                        </a:spcBef>
                        <a:spcAft>
                          <a:spcPts val="0"/>
                        </a:spcAft>
                        <a:buClr>
                          <a:srgbClr val="000000"/>
                        </a:buClr>
                        <a:buSzPts val="1400"/>
                        <a:buFont typeface="Courier New"/>
                        <a:buNone/>
                      </a:pPr>
                      <a:r>
                        <a:rPr lang="en-US" sz="1400" b="0" i="0" u="none">
                          <a:solidFill>
                            <a:srgbClr val="000000"/>
                          </a:solidFill>
                          <a:latin typeface="Courier New"/>
                          <a:ea typeface="Courier New"/>
                          <a:cs typeface="Courier New"/>
                          <a:sym typeface="Courier New"/>
                        </a:rPr>
                        <a:t>meet.toSecondOfDay()</a:t>
                      </a:r>
                      <a:endParaRPr/>
                    </a:p>
                  </a:txBody>
                  <a:tcPr marL="102175" marR="102175" marT="0" marB="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FFE7E7"/>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b="0" i="0" u="none">
                          <a:solidFill>
                            <a:srgbClr val="000000"/>
                          </a:solidFill>
                          <a:latin typeface="Arial"/>
                          <a:ea typeface="Arial"/>
                          <a:cs typeface="Arial"/>
                          <a:sym typeface="Arial"/>
                        </a:rPr>
                        <a:t>Converts this object to another type. Here returns </a:t>
                      </a:r>
                      <a:r>
                        <a:rPr lang="en-US" sz="1400" b="0" i="0" u="none">
                          <a:solidFill>
                            <a:srgbClr val="000000"/>
                          </a:solidFill>
                          <a:latin typeface="Courier New"/>
                          <a:ea typeface="Courier New"/>
                          <a:cs typeface="Courier New"/>
                          <a:sym typeface="Courier New"/>
                        </a:rPr>
                        <a:t>int</a:t>
                      </a:r>
                      <a:r>
                        <a:rPr lang="en-US" sz="1400" b="0" i="0" u="none">
                          <a:solidFill>
                            <a:srgbClr val="000000"/>
                          </a:solidFill>
                          <a:latin typeface="Arial"/>
                          <a:ea typeface="Arial"/>
                          <a:cs typeface="Arial"/>
                          <a:sym typeface="Arial"/>
                        </a:rPr>
                        <a:t> seconds.</a:t>
                      </a:r>
                      <a:endParaRPr/>
                    </a:p>
                  </a:txBody>
                  <a:tcPr marL="102175" marR="102175" marT="0" marB="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FFE7E7"/>
                    </a:solidFill>
                  </a:tcPr>
                </a:tc>
                <a:extLst>
                  <a:ext uri="{0D108BD9-81ED-4DB2-BD59-A6C34878D82A}">
                    <a16:rowId xmlns="" xmlns:a16="http://schemas.microsoft.com/office/drawing/2014/main" val="10006"/>
                  </a:ext>
                </a:extLst>
              </a:tr>
              <a:tr h="519100">
                <a:tc>
                  <a:txBody>
                    <a:bodyPr/>
                    <a:lstStyle/>
                    <a:p>
                      <a:pPr marL="0" marR="0" lvl="0" indent="0" algn="l" rtl="0">
                        <a:lnSpc>
                          <a:spcPct val="100000"/>
                        </a:lnSpc>
                        <a:spcBef>
                          <a:spcPts val="0"/>
                        </a:spcBef>
                        <a:spcAft>
                          <a:spcPts val="0"/>
                        </a:spcAft>
                        <a:buClr>
                          <a:srgbClr val="000000"/>
                        </a:buClr>
                        <a:buSzPts val="1400"/>
                        <a:buFont typeface="Courier New"/>
                        <a:buNone/>
                      </a:pPr>
                      <a:r>
                        <a:rPr lang="en-US" sz="1400" b="0" i="0" u="none">
                          <a:solidFill>
                            <a:srgbClr val="000000"/>
                          </a:solidFill>
                          <a:latin typeface="Courier New"/>
                          <a:ea typeface="Courier New"/>
                          <a:cs typeface="Courier New"/>
                          <a:sym typeface="Courier New"/>
                        </a:rPr>
                        <a:t>at</a:t>
                      </a:r>
                      <a:endParaRPr/>
                    </a:p>
                  </a:txBody>
                  <a:tcPr marL="102175" marR="102175" marT="0" marB="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FFCBCB"/>
                    </a:solidFill>
                  </a:tcPr>
                </a:tc>
                <a:tc>
                  <a:txBody>
                    <a:bodyPr/>
                    <a:lstStyle/>
                    <a:p>
                      <a:pPr marL="0" marR="0" lvl="0" indent="0" algn="l" rtl="0">
                        <a:lnSpc>
                          <a:spcPct val="100000"/>
                        </a:lnSpc>
                        <a:spcBef>
                          <a:spcPts val="0"/>
                        </a:spcBef>
                        <a:spcAft>
                          <a:spcPts val="0"/>
                        </a:spcAft>
                        <a:buClr>
                          <a:srgbClr val="000000"/>
                        </a:buClr>
                        <a:buSzPts val="1400"/>
                        <a:buFont typeface="Courier New"/>
                        <a:buNone/>
                      </a:pPr>
                      <a:r>
                        <a:rPr lang="en-US" sz="1400" b="0" i="0" u="none">
                          <a:solidFill>
                            <a:srgbClr val="000000"/>
                          </a:solidFill>
                          <a:latin typeface="Courier New"/>
                          <a:ea typeface="Courier New"/>
                          <a:cs typeface="Courier New"/>
                          <a:sym typeface="Courier New"/>
                        </a:rPr>
                        <a:t>today.atTime(13, 30)</a:t>
                      </a:r>
                      <a:endParaRPr/>
                    </a:p>
                  </a:txBody>
                  <a:tcPr marL="102175" marR="102175" marT="0" marB="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FFCBCB"/>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b="0" i="0" u="none">
                          <a:solidFill>
                            <a:srgbClr val="000000"/>
                          </a:solidFill>
                          <a:latin typeface="Arial"/>
                          <a:ea typeface="Arial"/>
                          <a:cs typeface="Arial"/>
                          <a:sym typeface="Arial"/>
                        </a:rPr>
                        <a:t>Combines this object with another; returns a </a:t>
                      </a:r>
                      <a:r>
                        <a:rPr lang="en-US" sz="1400" b="0" i="0" u="none">
                          <a:solidFill>
                            <a:srgbClr val="000000"/>
                          </a:solidFill>
                          <a:latin typeface="Courier New"/>
                          <a:ea typeface="Courier New"/>
                          <a:cs typeface="Courier New"/>
                          <a:sym typeface="Courier New"/>
                        </a:rPr>
                        <a:t>LocalDateTime</a:t>
                      </a:r>
                      <a:r>
                        <a:rPr lang="en-US" sz="1400" b="0" i="0" u="none">
                          <a:solidFill>
                            <a:srgbClr val="000000"/>
                          </a:solidFill>
                          <a:latin typeface="Arial"/>
                          <a:ea typeface="Arial"/>
                          <a:cs typeface="Arial"/>
                          <a:sym typeface="Arial"/>
                        </a:rPr>
                        <a:t> object</a:t>
                      </a:r>
                      <a:endParaRPr/>
                    </a:p>
                  </a:txBody>
                  <a:tcPr marL="102175" marR="102175" marT="0" marB="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FFCBCB"/>
                    </a:solidFill>
                  </a:tcPr>
                </a:tc>
                <a:extLst>
                  <a:ext uri="{0D108BD9-81ED-4DB2-BD59-A6C34878D82A}">
                    <a16:rowId xmlns="" xmlns:a16="http://schemas.microsoft.com/office/drawing/2014/main" val="10007"/>
                  </a:ext>
                </a:extLst>
              </a:tr>
              <a:tr h="517525">
                <a:tc>
                  <a:txBody>
                    <a:bodyPr/>
                    <a:lstStyle/>
                    <a:p>
                      <a:pPr marL="0" marR="0" lvl="0" indent="0" algn="l" rtl="0">
                        <a:lnSpc>
                          <a:spcPct val="100000"/>
                        </a:lnSpc>
                        <a:spcBef>
                          <a:spcPts val="0"/>
                        </a:spcBef>
                        <a:spcAft>
                          <a:spcPts val="0"/>
                        </a:spcAft>
                        <a:buClr>
                          <a:srgbClr val="000000"/>
                        </a:buClr>
                        <a:buSzPts val="1400"/>
                        <a:buFont typeface="Courier New"/>
                        <a:buNone/>
                      </a:pPr>
                      <a:r>
                        <a:rPr lang="en-US" sz="1400" b="0" i="0" u="none">
                          <a:solidFill>
                            <a:srgbClr val="000000"/>
                          </a:solidFill>
                          <a:latin typeface="Courier New"/>
                          <a:ea typeface="Courier New"/>
                          <a:cs typeface="Courier New"/>
                          <a:sym typeface="Courier New"/>
                        </a:rPr>
                        <a:t>until</a:t>
                      </a:r>
                      <a:endParaRPr/>
                    </a:p>
                  </a:txBody>
                  <a:tcPr marL="102175" marR="102175" marT="0" marB="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FFE7E7"/>
                    </a:solidFill>
                  </a:tcPr>
                </a:tc>
                <a:tc>
                  <a:txBody>
                    <a:bodyPr/>
                    <a:lstStyle/>
                    <a:p>
                      <a:pPr marL="0" marR="0" lvl="0" indent="0" algn="l" rtl="0">
                        <a:lnSpc>
                          <a:spcPct val="100000"/>
                        </a:lnSpc>
                        <a:spcBef>
                          <a:spcPts val="0"/>
                        </a:spcBef>
                        <a:spcAft>
                          <a:spcPts val="0"/>
                        </a:spcAft>
                        <a:buClr>
                          <a:srgbClr val="000000"/>
                        </a:buClr>
                        <a:buSzPts val="1400"/>
                        <a:buFont typeface="Courier New"/>
                        <a:buNone/>
                      </a:pPr>
                      <a:r>
                        <a:rPr lang="en-US" sz="1400" b="0" i="0" u="none">
                          <a:solidFill>
                            <a:srgbClr val="000000"/>
                          </a:solidFill>
                          <a:latin typeface="Courier New"/>
                          <a:ea typeface="Courier New"/>
                          <a:cs typeface="Courier New"/>
                          <a:sym typeface="Courier New"/>
                        </a:rPr>
                        <a:t>today.until</a:t>
                      </a:r>
                      <a:endParaRPr/>
                    </a:p>
                  </a:txBody>
                  <a:tcPr marL="102175" marR="102175" marT="0" marB="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FFE7E7"/>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b="0" i="0" u="none">
                          <a:solidFill>
                            <a:srgbClr val="000000"/>
                          </a:solidFill>
                          <a:latin typeface="Arial"/>
                          <a:ea typeface="Arial"/>
                          <a:cs typeface="Arial"/>
                          <a:sym typeface="Arial"/>
                        </a:rPr>
                        <a:t>Calculates the amount of time until another date in terms of the unit</a:t>
                      </a:r>
                      <a:endParaRPr/>
                    </a:p>
                  </a:txBody>
                  <a:tcPr marL="102175" marR="102175" marT="0" marB="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FFE7E7"/>
                    </a:solidFill>
                  </a:tcPr>
                </a:tc>
                <a:extLst>
                  <a:ext uri="{0D108BD9-81ED-4DB2-BD59-A6C34878D82A}">
                    <a16:rowId xmlns="" xmlns:a16="http://schemas.microsoft.com/office/drawing/2014/main" val="10008"/>
                  </a:ext>
                </a:extLst>
              </a:tr>
              <a:tr h="517525">
                <a:tc>
                  <a:txBody>
                    <a:bodyPr/>
                    <a:lstStyle/>
                    <a:p>
                      <a:pPr marL="0" marR="0" lvl="0" indent="0" algn="l" rtl="0">
                        <a:lnSpc>
                          <a:spcPct val="100000"/>
                        </a:lnSpc>
                        <a:spcBef>
                          <a:spcPts val="0"/>
                        </a:spcBef>
                        <a:spcAft>
                          <a:spcPts val="0"/>
                        </a:spcAft>
                        <a:buClr>
                          <a:srgbClr val="000000"/>
                        </a:buClr>
                        <a:buSzPts val="1400"/>
                        <a:buFont typeface="Courier New"/>
                        <a:buNone/>
                      </a:pPr>
                      <a:r>
                        <a:rPr lang="en-US" sz="1400" b="0" i="0" u="none">
                          <a:solidFill>
                            <a:srgbClr val="000000"/>
                          </a:solidFill>
                          <a:latin typeface="Courier New"/>
                          <a:ea typeface="Courier New"/>
                          <a:cs typeface="Courier New"/>
                          <a:sym typeface="Courier New"/>
                        </a:rPr>
                        <a:t>isBefore, isAfter</a:t>
                      </a:r>
                      <a:endParaRPr/>
                    </a:p>
                  </a:txBody>
                  <a:tcPr marL="102175" marR="102175" marT="0" marB="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FFCBCB"/>
                    </a:solidFill>
                  </a:tcPr>
                </a:tc>
                <a:tc>
                  <a:txBody>
                    <a:bodyPr/>
                    <a:lstStyle/>
                    <a:p>
                      <a:pPr marL="0" marR="0" lvl="0" indent="0" algn="l" rtl="0">
                        <a:lnSpc>
                          <a:spcPct val="100000"/>
                        </a:lnSpc>
                        <a:spcBef>
                          <a:spcPts val="0"/>
                        </a:spcBef>
                        <a:spcAft>
                          <a:spcPts val="0"/>
                        </a:spcAft>
                        <a:buClr>
                          <a:srgbClr val="000000"/>
                        </a:buClr>
                        <a:buSzPts val="1400"/>
                        <a:buFont typeface="Courier New"/>
                        <a:buNone/>
                      </a:pPr>
                      <a:r>
                        <a:rPr lang="en-US" sz="1400" b="0" i="0" u="none">
                          <a:solidFill>
                            <a:srgbClr val="000000"/>
                          </a:solidFill>
                          <a:latin typeface="Courier New"/>
                          <a:ea typeface="Courier New"/>
                          <a:cs typeface="Courier New"/>
                          <a:sym typeface="Courier New"/>
                        </a:rPr>
                        <a:t>today.isBefore(lastWeek)</a:t>
                      </a:r>
                      <a:endParaRPr/>
                    </a:p>
                  </a:txBody>
                  <a:tcPr marL="102175" marR="102175" marT="0" marB="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FFCBCB"/>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b="0" i="0" u="none">
                          <a:solidFill>
                            <a:srgbClr val="000000"/>
                          </a:solidFill>
                          <a:latin typeface="Arial"/>
                          <a:ea typeface="Arial"/>
                          <a:cs typeface="Arial"/>
                          <a:sym typeface="Arial"/>
                        </a:rPr>
                        <a:t>Compares this object with another on the timeline</a:t>
                      </a:r>
                      <a:endParaRPr/>
                    </a:p>
                  </a:txBody>
                  <a:tcPr marL="102175" marR="102175" marT="0" marB="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FFCBCB"/>
                    </a:solidFill>
                  </a:tcPr>
                </a:tc>
                <a:extLst>
                  <a:ext uri="{0D108BD9-81ED-4DB2-BD59-A6C34878D82A}">
                    <a16:rowId xmlns="" xmlns:a16="http://schemas.microsoft.com/office/drawing/2014/main" val="10009"/>
                  </a:ext>
                </a:extLst>
              </a:tr>
              <a:tr h="371475">
                <a:tc>
                  <a:txBody>
                    <a:bodyPr/>
                    <a:lstStyle/>
                    <a:p>
                      <a:pPr marL="0" marR="0" lvl="0" indent="0" algn="l" rtl="0">
                        <a:lnSpc>
                          <a:spcPct val="100000"/>
                        </a:lnSpc>
                        <a:spcBef>
                          <a:spcPts val="0"/>
                        </a:spcBef>
                        <a:spcAft>
                          <a:spcPts val="0"/>
                        </a:spcAft>
                        <a:buClr>
                          <a:srgbClr val="000000"/>
                        </a:buClr>
                        <a:buSzPts val="1400"/>
                        <a:buFont typeface="Courier New"/>
                        <a:buNone/>
                      </a:pPr>
                      <a:r>
                        <a:rPr lang="en-US" sz="1400" b="0" i="0" u="none">
                          <a:solidFill>
                            <a:srgbClr val="000000"/>
                          </a:solidFill>
                          <a:latin typeface="Courier New"/>
                          <a:ea typeface="Courier New"/>
                          <a:cs typeface="Courier New"/>
                          <a:sym typeface="Courier New"/>
                        </a:rPr>
                        <a:t>isLeapYear</a:t>
                      </a:r>
                      <a:endParaRPr/>
                    </a:p>
                  </a:txBody>
                  <a:tcPr marL="102175" marR="102175" marT="0" marB="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FFE7E7"/>
                    </a:solidFill>
                  </a:tcPr>
                </a:tc>
                <a:tc>
                  <a:txBody>
                    <a:bodyPr/>
                    <a:lstStyle/>
                    <a:p>
                      <a:pPr marL="0" marR="0" lvl="0" indent="0" algn="l" rtl="0">
                        <a:lnSpc>
                          <a:spcPct val="100000"/>
                        </a:lnSpc>
                        <a:spcBef>
                          <a:spcPts val="0"/>
                        </a:spcBef>
                        <a:spcAft>
                          <a:spcPts val="0"/>
                        </a:spcAft>
                        <a:buClr>
                          <a:srgbClr val="000000"/>
                        </a:buClr>
                        <a:buSzPts val="1400"/>
                        <a:buFont typeface="Courier New"/>
                        <a:buNone/>
                      </a:pPr>
                      <a:r>
                        <a:rPr lang="en-US" sz="1400" b="0" i="0" u="none">
                          <a:solidFill>
                            <a:srgbClr val="000000"/>
                          </a:solidFill>
                          <a:latin typeface="Courier New"/>
                          <a:ea typeface="Courier New"/>
                          <a:cs typeface="Courier New"/>
                          <a:sym typeface="Courier New"/>
                        </a:rPr>
                        <a:t>today.isLeapYear()</a:t>
                      </a:r>
                      <a:endParaRPr/>
                    </a:p>
                  </a:txBody>
                  <a:tcPr marL="102175" marR="102175" marT="0" marB="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FFE7E7"/>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b="0" i="0" u="none">
                          <a:solidFill>
                            <a:srgbClr val="000000"/>
                          </a:solidFill>
                          <a:latin typeface="Arial"/>
                          <a:ea typeface="Arial"/>
                          <a:cs typeface="Arial"/>
                          <a:sym typeface="Arial"/>
                        </a:rPr>
                        <a:t>Checks if this object is a leap year</a:t>
                      </a:r>
                      <a:endParaRPr/>
                    </a:p>
                  </a:txBody>
                  <a:tcPr marL="102175" marR="102175" marT="0" marB="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FFE7E7"/>
                    </a:solidFill>
                  </a:tcPr>
                </a:tc>
                <a:extLst>
                  <a:ext uri="{0D108BD9-81ED-4DB2-BD59-A6C34878D82A}">
                    <a16:rowId xmlns="" xmlns:a16="http://schemas.microsoft.com/office/drawing/2014/main" val="10010"/>
                  </a:ext>
                </a:extLst>
              </a:tr>
            </a:tbl>
          </a:graphicData>
        </a:graphic>
      </p:graphicFrame>
      <p:sp>
        <p:nvSpPr>
          <p:cNvPr id="3118" name="Google Shape;3118;p331"/>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335</a:t>
            </a:fld>
            <a:endParaRPr/>
          </a:p>
        </p:txBody>
      </p:sp>
    </p:spTree>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Shape 3123"/>
        <p:cNvGrpSpPr/>
        <p:nvPr/>
      </p:nvGrpSpPr>
      <p:grpSpPr>
        <a:xfrm>
          <a:off x="0" y="0"/>
          <a:ext cx="0" cy="0"/>
          <a:chOff x="0" y="0"/>
          <a:chExt cx="0" cy="0"/>
        </a:xfrm>
      </p:grpSpPr>
      <p:sp>
        <p:nvSpPr>
          <p:cNvPr id="3124" name="Google Shape;3124;p332"/>
          <p:cNvSpPr txBox="1"/>
          <p:nvPr/>
        </p:nvSpPr>
        <p:spPr>
          <a:xfrm>
            <a:off x="609600" y="4953000"/>
            <a:ext cx="7924800" cy="838200"/>
          </a:xfrm>
          <a:prstGeom prst="rect">
            <a:avLst/>
          </a:prstGeom>
          <a:solidFill>
            <a:schemeClr val="accent1">
              <a:alpha val="49800"/>
            </a:schemeClr>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3125" name="Google Shape;3125;p332"/>
          <p:cNvSpPr txBox="1"/>
          <p:nvPr/>
        </p:nvSpPr>
        <p:spPr>
          <a:xfrm>
            <a:off x="609600" y="3124200"/>
            <a:ext cx="7924800" cy="1600200"/>
          </a:xfrm>
          <a:prstGeom prst="rect">
            <a:avLst/>
          </a:prstGeom>
          <a:solidFill>
            <a:schemeClr val="accent1">
              <a:alpha val="49800"/>
            </a:schemeClr>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3126" name="Google Shape;3126;p332"/>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Date and Time Amounts</a:t>
            </a:r>
            <a:endParaRPr/>
          </a:p>
        </p:txBody>
      </p:sp>
      <p:sp>
        <p:nvSpPr>
          <p:cNvPr id="3127" name="Google Shape;3127;p332"/>
          <p:cNvSpPr txBox="1">
            <a:spLocks noGrp="1"/>
          </p:cNvSpPr>
          <p:nvPr>
            <p:ph type="body" idx="1"/>
          </p:nvPr>
        </p:nvSpPr>
        <p:spPr>
          <a:xfrm>
            <a:off x="609600" y="1447800"/>
            <a:ext cx="7918500" cy="4316400"/>
          </a:xfrm>
          <a:prstGeom prst="rect">
            <a:avLst/>
          </a:prstGeom>
          <a:noFill/>
          <a:ln>
            <a:noFill/>
          </a:ln>
        </p:spPr>
        <p:txBody>
          <a:bodyPr spcFirstLastPara="1" wrap="square" lIns="12700" tIns="12700" rIns="12700" bIns="12700" anchor="t" anchorCtr="0">
            <a:noAutofit/>
          </a:bodyPr>
          <a:lstStyle/>
          <a:p>
            <a:pPr marL="574675" marR="0" lvl="1" indent="-460375" algn="l" rtl="0">
              <a:lnSpc>
                <a:spcPct val="100000"/>
              </a:lnSpc>
              <a:spcBef>
                <a:spcPts val="0"/>
              </a:spcBef>
              <a:spcAft>
                <a:spcPts val="0"/>
              </a:spcAft>
              <a:buClr>
                <a:srgbClr val="FF0000"/>
              </a:buClr>
              <a:buSzPts val="2200"/>
              <a:buFont typeface="Arial"/>
              <a:buChar char="•"/>
            </a:pPr>
            <a:r>
              <a:rPr lang="en-US" sz="2200" b="0" i="0" u="none" strike="noStrike" cap="none">
                <a:solidFill>
                  <a:schemeClr val="dk1"/>
                </a:solidFill>
                <a:latin typeface="Courier New"/>
                <a:ea typeface="Courier New"/>
                <a:cs typeface="Courier New"/>
                <a:sym typeface="Courier New"/>
              </a:rPr>
              <a:t>Instant</a:t>
            </a:r>
            <a:r>
              <a:rPr lang="en-US" sz="2200" b="0" i="0" u="none" strike="noStrike" cap="none">
                <a:solidFill>
                  <a:schemeClr val="dk1"/>
                </a:solidFill>
                <a:latin typeface="Arial"/>
                <a:ea typeface="Arial"/>
                <a:cs typeface="Arial"/>
                <a:sym typeface="Arial"/>
              </a:rPr>
              <a:t> – Stores an instant in time on the time-line</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Useful for: timestamps, e.g. login events</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Stored as seconds (</a:t>
            </a:r>
            <a:r>
              <a:rPr lang="en-US" sz="2000" b="0" i="0" u="none" strike="noStrike" cap="none">
                <a:solidFill>
                  <a:schemeClr val="dk1"/>
                </a:solidFill>
                <a:latin typeface="Courier New"/>
                <a:ea typeface="Courier New"/>
                <a:cs typeface="Courier New"/>
                <a:sym typeface="Courier New"/>
              </a:rPr>
              <a:t>long</a:t>
            </a:r>
            <a:r>
              <a:rPr lang="en-US" sz="2000" b="0" i="0" u="none" strike="noStrike" cap="none">
                <a:solidFill>
                  <a:schemeClr val="dk1"/>
                </a:solidFill>
                <a:latin typeface="Arial"/>
                <a:ea typeface="Arial"/>
                <a:cs typeface="Arial"/>
                <a:sym typeface="Arial"/>
              </a:rPr>
              <a:t>) and nanoseconds (</a:t>
            </a:r>
            <a:r>
              <a:rPr lang="en-US" sz="2000" b="0" i="0" u="none" strike="noStrike" cap="none">
                <a:solidFill>
                  <a:schemeClr val="dk1"/>
                </a:solidFill>
                <a:latin typeface="Courier New"/>
                <a:ea typeface="Courier New"/>
                <a:cs typeface="Courier New"/>
                <a:sym typeface="Courier New"/>
              </a:rPr>
              <a:t>int</a:t>
            </a:r>
            <a:r>
              <a:rPr lang="en-US" sz="2000" b="0" i="0" u="none" strike="noStrike" cap="none">
                <a:solidFill>
                  <a:schemeClr val="dk1"/>
                </a:solidFill>
                <a:latin typeface="Arial"/>
                <a:ea typeface="Arial"/>
                <a:cs typeface="Arial"/>
                <a:sym typeface="Arial"/>
              </a:rPr>
              <a:t>)</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Methods used to compare before and after</a:t>
            </a:r>
            <a:endParaRPr/>
          </a:p>
          <a:p>
            <a:pPr marL="7937" marR="0" lvl="0" indent="7937" algn="l" rtl="0">
              <a:lnSpc>
                <a:spcPct val="100000"/>
              </a:lnSpc>
              <a:spcBef>
                <a:spcPts val="280"/>
              </a:spcBef>
              <a:spcAft>
                <a:spcPts val="0"/>
              </a:spcAft>
              <a:buClr>
                <a:srgbClr val="000000"/>
              </a:buClr>
              <a:buSzPts val="1400"/>
              <a:buFont typeface="Arial"/>
              <a:buNone/>
            </a:pPr>
            <a:endParaRPr sz="1400" b="0" i="0" u="none">
              <a:solidFill>
                <a:schemeClr val="dk1"/>
              </a:solidFill>
              <a:latin typeface="Courier New"/>
              <a:ea typeface="Courier New"/>
              <a:cs typeface="Courier New"/>
              <a:sym typeface="Courier New"/>
            </a:endParaRPr>
          </a:p>
          <a:p>
            <a:pPr marL="7937" marR="0" lvl="0" indent="7937" algn="l" rtl="0">
              <a:lnSpc>
                <a:spcPct val="100000"/>
              </a:lnSpc>
              <a:spcBef>
                <a:spcPts val="280"/>
              </a:spcBef>
              <a:spcAft>
                <a:spcPts val="0"/>
              </a:spcAft>
              <a:buClr>
                <a:srgbClr val="000000"/>
              </a:buClr>
              <a:buSzPts val="1400"/>
              <a:buFont typeface="Arial"/>
              <a:buNone/>
            </a:pPr>
            <a:r>
              <a:rPr lang="en-US" sz="1400" b="0" i="0" u="none">
                <a:solidFill>
                  <a:schemeClr val="dk1"/>
                </a:solidFill>
                <a:latin typeface="Courier New"/>
                <a:ea typeface="Courier New"/>
                <a:cs typeface="Courier New"/>
                <a:sym typeface="Courier New"/>
              </a:rPr>
              <a:t> Instant now = Instant.now();</a:t>
            </a:r>
            <a:endParaRPr/>
          </a:p>
          <a:p>
            <a:pPr marL="7937" marR="0" lvl="0" indent="7937" algn="l" rtl="0">
              <a:lnSpc>
                <a:spcPct val="100000"/>
              </a:lnSpc>
              <a:spcBef>
                <a:spcPts val="280"/>
              </a:spcBef>
              <a:spcAft>
                <a:spcPts val="0"/>
              </a:spcAft>
              <a:buClr>
                <a:srgbClr val="000000"/>
              </a:buClr>
              <a:buSzPts val="1400"/>
              <a:buFont typeface="Arial"/>
              <a:buNone/>
            </a:pPr>
            <a:r>
              <a:rPr lang="en-US" sz="1400" b="0" i="0" u="none">
                <a:solidFill>
                  <a:schemeClr val="dk1"/>
                </a:solidFill>
                <a:latin typeface="Courier New"/>
                <a:ea typeface="Courier New"/>
                <a:cs typeface="Courier New"/>
                <a:sym typeface="Courier New"/>
              </a:rPr>
              <a:t> Thread.sleep(0,1); // long milliseconds, int nanoseconds</a:t>
            </a:r>
            <a:endParaRPr/>
          </a:p>
          <a:p>
            <a:pPr marL="7937" marR="0" lvl="0" indent="7937" algn="l" rtl="0">
              <a:lnSpc>
                <a:spcPct val="100000"/>
              </a:lnSpc>
              <a:spcBef>
                <a:spcPts val="280"/>
              </a:spcBef>
              <a:spcAft>
                <a:spcPts val="0"/>
              </a:spcAft>
              <a:buClr>
                <a:srgbClr val="000000"/>
              </a:buClr>
              <a:buSzPts val="1400"/>
              <a:buFont typeface="Arial"/>
              <a:buNone/>
            </a:pPr>
            <a:r>
              <a:rPr lang="en-US" sz="1400" b="0" i="0" u="none">
                <a:solidFill>
                  <a:schemeClr val="dk1"/>
                </a:solidFill>
                <a:latin typeface="Courier New"/>
                <a:ea typeface="Courier New"/>
                <a:cs typeface="Courier New"/>
                <a:sym typeface="Courier New"/>
              </a:rPr>
              <a:t> Instant later = Instant.now();</a:t>
            </a:r>
            <a:endParaRPr/>
          </a:p>
          <a:p>
            <a:pPr marL="7937" marR="0" lvl="0" indent="7937" algn="l" rtl="0">
              <a:lnSpc>
                <a:spcPct val="100000"/>
              </a:lnSpc>
              <a:spcBef>
                <a:spcPts val="280"/>
              </a:spcBef>
              <a:spcAft>
                <a:spcPts val="0"/>
              </a:spcAft>
              <a:buClr>
                <a:srgbClr val="000000"/>
              </a:buClr>
              <a:buSzPts val="1400"/>
              <a:buFont typeface="Arial"/>
              <a:buNone/>
            </a:pPr>
            <a:r>
              <a:rPr lang="en-US" sz="1400" b="0" i="0" u="none">
                <a:solidFill>
                  <a:schemeClr val="dk1"/>
                </a:solidFill>
                <a:latin typeface="Courier New"/>
                <a:ea typeface="Courier New"/>
                <a:cs typeface="Courier New"/>
                <a:sym typeface="Courier New"/>
              </a:rPr>
              <a:t> System.out.println("now is before later? " + now.isBefore(later));</a:t>
            </a:r>
            <a:endParaRPr/>
          </a:p>
          <a:p>
            <a:pPr marL="7937" marR="0" lvl="0" indent="7937" algn="l" rtl="0">
              <a:lnSpc>
                <a:spcPct val="100000"/>
              </a:lnSpc>
              <a:spcBef>
                <a:spcPts val="280"/>
              </a:spcBef>
              <a:spcAft>
                <a:spcPts val="0"/>
              </a:spcAft>
              <a:buClr>
                <a:srgbClr val="000000"/>
              </a:buClr>
              <a:buSzPts val="1400"/>
              <a:buFont typeface="Arial"/>
              <a:buNone/>
            </a:pPr>
            <a:r>
              <a:rPr lang="en-US" sz="1400" b="0" i="0" u="none">
                <a:solidFill>
                  <a:schemeClr val="dk1"/>
                </a:solidFill>
                <a:latin typeface="Courier New"/>
                <a:ea typeface="Courier New"/>
                <a:cs typeface="Courier New"/>
                <a:sym typeface="Courier New"/>
              </a:rPr>
              <a:t> System.out.println("Now:   " + now);</a:t>
            </a:r>
            <a:endParaRPr/>
          </a:p>
          <a:p>
            <a:pPr marL="7937" marR="0" lvl="0" indent="7937" algn="l" rtl="0">
              <a:lnSpc>
                <a:spcPct val="100000"/>
              </a:lnSpc>
              <a:spcBef>
                <a:spcPts val="280"/>
              </a:spcBef>
              <a:spcAft>
                <a:spcPts val="0"/>
              </a:spcAft>
              <a:buClr>
                <a:srgbClr val="000000"/>
              </a:buClr>
              <a:buSzPts val="1400"/>
              <a:buFont typeface="Arial"/>
              <a:buNone/>
            </a:pPr>
            <a:r>
              <a:rPr lang="en-US" sz="1400" b="0" i="0" u="none">
                <a:solidFill>
                  <a:schemeClr val="dk1"/>
                </a:solidFill>
                <a:latin typeface="Courier New"/>
                <a:ea typeface="Courier New"/>
                <a:cs typeface="Courier New"/>
                <a:sym typeface="Courier New"/>
              </a:rPr>
              <a:t> System.out.println("Later: " + later);</a:t>
            </a:r>
            <a:endParaRPr/>
          </a:p>
          <a:p>
            <a:pPr marL="7937" marR="0" lvl="0" indent="7937" algn="l" rtl="0">
              <a:lnSpc>
                <a:spcPct val="100000"/>
              </a:lnSpc>
              <a:spcBef>
                <a:spcPts val="280"/>
              </a:spcBef>
              <a:spcAft>
                <a:spcPts val="0"/>
              </a:spcAft>
              <a:buClr>
                <a:srgbClr val="000000"/>
              </a:buClr>
              <a:buSzPts val="1400"/>
              <a:buFont typeface="Arial"/>
              <a:buNone/>
            </a:pPr>
            <a:endParaRPr sz="1400" b="0" i="0" u="none">
              <a:solidFill>
                <a:schemeClr val="dk1"/>
              </a:solidFill>
              <a:latin typeface="Courier New"/>
              <a:ea typeface="Courier New"/>
              <a:cs typeface="Courier New"/>
              <a:sym typeface="Courier New"/>
            </a:endParaRPr>
          </a:p>
          <a:p>
            <a:pPr marL="7937" marR="0" lvl="0" indent="7937" algn="l" rtl="0">
              <a:lnSpc>
                <a:spcPct val="100000"/>
              </a:lnSpc>
              <a:spcBef>
                <a:spcPts val="280"/>
              </a:spcBef>
              <a:spcAft>
                <a:spcPts val="0"/>
              </a:spcAft>
              <a:buClr>
                <a:srgbClr val="000000"/>
              </a:buClr>
              <a:buSzPts val="1400"/>
              <a:buFont typeface="Arial"/>
              <a:buNone/>
            </a:pPr>
            <a:r>
              <a:rPr lang="en-US" sz="1400" b="0" i="0" u="none">
                <a:solidFill>
                  <a:schemeClr val="dk1"/>
                </a:solidFill>
                <a:latin typeface="Courier New"/>
                <a:ea typeface="Courier New"/>
                <a:cs typeface="Courier New"/>
                <a:sym typeface="Courier New"/>
              </a:rPr>
              <a:t>now is before later? true</a:t>
            </a:r>
            <a:endParaRPr/>
          </a:p>
          <a:p>
            <a:pPr marL="7937" marR="0" lvl="0" indent="7937" algn="l" rtl="0">
              <a:lnSpc>
                <a:spcPct val="100000"/>
              </a:lnSpc>
              <a:spcBef>
                <a:spcPts val="280"/>
              </a:spcBef>
              <a:spcAft>
                <a:spcPts val="0"/>
              </a:spcAft>
              <a:buClr>
                <a:srgbClr val="000000"/>
              </a:buClr>
              <a:buSzPts val="1400"/>
              <a:buFont typeface="Arial"/>
              <a:buNone/>
            </a:pPr>
            <a:r>
              <a:rPr lang="en-US" sz="1400" b="0" i="0" u="none">
                <a:solidFill>
                  <a:schemeClr val="dk1"/>
                </a:solidFill>
                <a:latin typeface="Courier New"/>
                <a:ea typeface="Courier New"/>
                <a:cs typeface="Courier New"/>
                <a:sym typeface="Courier New"/>
              </a:rPr>
              <a:t>Now:   2014-02-21 T 16:11:34.788 Z</a:t>
            </a:r>
            <a:endParaRPr/>
          </a:p>
          <a:p>
            <a:pPr marL="7937" marR="0" lvl="0" indent="7937" algn="l" rtl="0">
              <a:lnSpc>
                <a:spcPct val="100000"/>
              </a:lnSpc>
              <a:spcBef>
                <a:spcPts val="280"/>
              </a:spcBef>
              <a:spcAft>
                <a:spcPts val="0"/>
              </a:spcAft>
              <a:buClr>
                <a:srgbClr val="000000"/>
              </a:buClr>
              <a:buSzPts val="1400"/>
              <a:buFont typeface="Arial"/>
              <a:buNone/>
            </a:pPr>
            <a:r>
              <a:rPr lang="en-US" sz="1400" b="0" i="0" u="none">
                <a:solidFill>
                  <a:schemeClr val="dk1"/>
                </a:solidFill>
                <a:latin typeface="Courier New"/>
                <a:ea typeface="Courier New"/>
                <a:cs typeface="Courier New"/>
                <a:sym typeface="Courier New"/>
              </a:rPr>
              <a:t>Later: 2014-02-21 T 16:11:34.789 Z</a:t>
            </a:r>
            <a:endParaRPr/>
          </a:p>
        </p:txBody>
      </p:sp>
      <p:sp>
        <p:nvSpPr>
          <p:cNvPr id="3128" name="Google Shape;3128;p332"/>
          <p:cNvSpPr/>
          <p:nvPr/>
        </p:nvSpPr>
        <p:spPr>
          <a:xfrm>
            <a:off x="4724400" y="5105400"/>
            <a:ext cx="2438400" cy="523800"/>
          </a:xfrm>
          <a:prstGeom prst="wedgeRectCallout">
            <a:avLst>
              <a:gd name="adj1" fmla="val -4009"/>
              <a:gd name="adj2" fmla="val 9101"/>
            </a:avLst>
          </a:prstGeom>
          <a:solidFill>
            <a:srgbClr val="FFFFCC"/>
          </a:solidFill>
          <a:ln w="9525" cap="flat" cmpd="sng">
            <a:solidFill>
              <a:srgbClr val="80808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ourier New"/>
              <a:buNone/>
            </a:pPr>
            <a:r>
              <a:rPr lang="en-US" sz="1400" b="0" i="0" u="none">
                <a:solidFill>
                  <a:schemeClr val="dk1"/>
                </a:solidFill>
                <a:latin typeface="Courier New"/>
                <a:ea typeface="Courier New"/>
                <a:cs typeface="Courier New"/>
                <a:sym typeface="Courier New"/>
              </a:rPr>
              <a:t>toString</a:t>
            </a:r>
            <a:r>
              <a:rPr lang="en-US" sz="1400" b="0" i="0" u="none">
                <a:solidFill>
                  <a:schemeClr val="dk1"/>
                </a:solidFill>
                <a:latin typeface="Arial"/>
                <a:ea typeface="Arial"/>
                <a:cs typeface="Arial"/>
                <a:sym typeface="Arial"/>
              </a:rPr>
              <a:t> includes nanoseconds to three digits</a:t>
            </a:r>
            <a:endParaRPr/>
          </a:p>
        </p:txBody>
      </p:sp>
      <p:sp>
        <p:nvSpPr>
          <p:cNvPr id="3129" name="Google Shape;3129;p332"/>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336</a:t>
            </a:fld>
            <a:endParaRPr/>
          </a:p>
        </p:txBody>
      </p:sp>
    </p:spTree>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Shape 3134"/>
        <p:cNvGrpSpPr/>
        <p:nvPr/>
      </p:nvGrpSpPr>
      <p:grpSpPr>
        <a:xfrm>
          <a:off x="0" y="0"/>
          <a:ext cx="0" cy="0"/>
          <a:chOff x="0" y="0"/>
          <a:chExt cx="0" cy="0"/>
        </a:xfrm>
      </p:grpSpPr>
      <p:sp>
        <p:nvSpPr>
          <p:cNvPr id="3135" name="Google Shape;3135;p333"/>
          <p:cNvSpPr txBox="1"/>
          <p:nvPr/>
        </p:nvSpPr>
        <p:spPr>
          <a:xfrm>
            <a:off x="609600" y="3200400"/>
            <a:ext cx="7924800" cy="1828800"/>
          </a:xfrm>
          <a:prstGeom prst="rect">
            <a:avLst/>
          </a:prstGeom>
          <a:solidFill>
            <a:schemeClr val="accent1">
              <a:alpha val="49800"/>
            </a:schemeClr>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3136" name="Google Shape;3136;p333"/>
          <p:cNvSpPr txBox="1"/>
          <p:nvPr/>
        </p:nvSpPr>
        <p:spPr>
          <a:xfrm>
            <a:off x="609600" y="5486400"/>
            <a:ext cx="7924800" cy="838200"/>
          </a:xfrm>
          <a:prstGeom prst="rect">
            <a:avLst/>
          </a:prstGeom>
          <a:solidFill>
            <a:schemeClr val="accent1">
              <a:alpha val="49800"/>
            </a:schemeClr>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3137" name="Google Shape;3137;p333"/>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Courier New"/>
                <a:ea typeface="Courier New"/>
                <a:cs typeface="Courier New"/>
                <a:sym typeface="Courier New"/>
              </a:rPr>
              <a:t>Period</a:t>
            </a:r>
            <a:endParaRPr/>
          </a:p>
        </p:txBody>
      </p:sp>
      <p:sp>
        <p:nvSpPr>
          <p:cNvPr id="3138" name="Google Shape;3138;p333"/>
          <p:cNvSpPr txBox="1">
            <a:spLocks noGrp="1"/>
          </p:cNvSpPr>
          <p:nvPr>
            <p:ph type="body" idx="1"/>
          </p:nvPr>
        </p:nvSpPr>
        <p:spPr>
          <a:xfrm>
            <a:off x="609600" y="1447800"/>
            <a:ext cx="7918500" cy="48768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200"/>
              <a:buFont typeface="Arial"/>
              <a:buNone/>
            </a:pPr>
            <a:r>
              <a:rPr lang="en-US" sz="2200" b="0" i="0" u="none">
                <a:solidFill>
                  <a:schemeClr val="dk1"/>
                </a:solidFill>
                <a:latin typeface="Courier New"/>
                <a:ea typeface="Courier New"/>
                <a:cs typeface="Courier New"/>
                <a:sym typeface="Courier New"/>
              </a:rPr>
              <a:t>Period</a:t>
            </a:r>
            <a:r>
              <a:rPr lang="en-US" sz="2200" b="0" i="0" u="none">
                <a:solidFill>
                  <a:schemeClr val="dk1"/>
                </a:solidFill>
                <a:latin typeface="Arial"/>
                <a:ea typeface="Arial"/>
                <a:cs typeface="Arial"/>
                <a:sym typeface="Arial"/>
              </a:rPr>
              <a:t> is a class that holds a date-based amount.</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Years, months, and days based on the ISO-8601 calendar</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Plus and minus work with a conceptual day, thus preserving daylight savings changes</a:t>
            </a:r>
            <a:endParaRPr/>
          </a:p>
          <a:p>
            <a:pPr marL="7937" marR="0" lvl="0" indent="7937" algn="l" rtl="0">
              <a:lnSpc>
                <a:spcPct val="100000"/>
              </a:lnSpc>
              <a:spcBef>
                <a:spcPts val="280"/>
              </a:spcBef>
              <a:spcAft>
                <a:spcPts val="0"/>
              </a:spcAft>
              <a:buClr>
                <a:srgbClr val="000000"/>
              </a:buClr>
              <a:buSzPts val="1400"/>
              <a:buFont typeface="Arial"/>
              <a:buNone/>
            </a:pPr>
            <a:endParaRPr sz="1400" b="0" i="0" u="none">
              <a:solidFill>
                <a:schemeClr val="dk1"/>
              </a:solidFill>
              <a:latin typeface="Courier New"/>
              <a:ea typeface="Courier New"/>
              <a:cs typeface="Courier New"/>
              <a:sym typeface="Courier New"/>
            </a:endParaRPr>
          </a:p>
          <a:p>
            <a:pPr marL="7937" marR="0" lvl="0" indent="7937" algn="l" rtl="0">
              <a:lnSpc>
                <a:spcPct val="100000"/>
              </a:lnSpc>
              <a:spcBef>
                <a:spcPts val="280"/>
              </a:spcBef>
              <a:spcAft>
                <a:spcPts val="0"/>
              </a:spcAft>
              <a:buClr>
                <a:srgbClr val="000000"/>
              </a:buClr>
              <a:buSzPts val="1400"/>
              <a:buFont typeface="Arial"/>
              <a:buNone/>
            </a:pPr>
            <a:r>
              <a:rPr lang="en-US" sz="1400" b="0" i="0" u="none">
                <a:solidFill>
                  <a:schemeClr val="dk1"/>
                </a:solidFill>
                <a:latin typeface="Courier New"/>
                <a:ea typeface="Courier New"/>
                <a:cs typeface="Courier New"/>
                <a:sym typeface="Courier New"/>
              </a:rPr>
              <a:t> Period oneDay = Period.ofDays(1);</a:t>
            </a:r>
            <a:endParaRPr/>
          </a:p>
          <a:p>
            <a:pPr marL="7937" marR="0" lvl="0" indent="7937" algn="l" rtl="0">
              <a:lnSpc>
                <a:spcPct val="100000"/>
              </a:lnSpc>
              <a:spcBef>
                <a:spcPts val="280"/>
              </a:spcBef>
              <a:spcAft>
                <a:spcPts val="0"/>
              </a:spcAft>
              <a:buClr>
                <a:srgbClr val="000000"/>
              </a:buClr>
              <a:buSzPts val="1400"/>
              <a:buFont typeface="Arial"/>
              <a:buNone/>
            </a:pPr>
            <a:r>
              <a:rPr lang="en-US" sz="1400" b="0" i="0" u="none">
                <a:solidFill>
                  <a:schemeClr val="dk1"/>
                </a:solidFill>
                <a:latin typeface="Courier New"/>
                <a:ea typeface="Courier New"/>
                <a:cs typeface="Courier New"/>
                <a:sym typeface="Courier New"/>
              </a:rPr>
              <a:t> System.out.println("Period of one day: " + oneDay);</a:t>
            </a:r>
            <a:endParaRPr/>
          </a:p>
          <a:p>
            <a:pPr marL="7937" marR="0" lvl="0" indent="7937" algn="l" rtl="0">
              <a:lnSpc>
                <a:spcPct val="100000"/>
              </a:lnSpc>
              <a:spcBef>
                <a:spcPts val="280"/>
              </a:spcBef>
              <a:spcAft>
                <a:spcPts val="0"/>
              </a:spcAft>
              <a:buClr>
                <a:srgbClr val="000000"/>
              </a:buClr>
              <a:buSzPts val="1400"/>
              <a:buFont typeface="Arial"/>
              <a:buNone/>
            </a:pPr>
            <a:r>
              <a:rPr lang="en-US" sz="1400" b="0" i="0" u="none">
                <a:solidFill>
                  <a:schemeClr val="dk1"/>
                </a:solidFill>
                <a:latin typeface="Courier New"/>
                <a:ea typeface="Courier New"/>
                <a:cs typeface="Courier New"/>
                <a:sym typeface="Courier New"/>
              </a:rPr>
              <a:t> LocalDateTime beforeDST = LocalDateTime.of(2014, MARCH, 8, 12, 00);</a:t>
            </a:r>
            <a:endParaRPr/>
          </a:p>
          <a:p>
            <a:pPr marL="7937" marR="0" lvl="0" indent="7937" algn="l" rtl="0">
              <a:lnSpc>
                <a:spcPct val="100000"/>
              </a:lnSpc>
              <a:spcBef>
                <a:spcPts val="280"/>
              </a:spcBef>
              <a:spcAft>
                <a:spcPts val="0"/>
              </a:spcAft>
              <a:buClr>
                <a:srgbClr val="000000"/>
              </a:buClr>
              <a:buSzPts val="1400"/>
              <a:buFont typeface="Arial"/>
              <a:buNone/>
            </a:pPr>
            <a:r>
              <a:rPr lang="en-US" sz="1400" b="0" i="0" u="none">
                <a:solidFill>
                  <a:schemeClr val="dk1"/>
                </a:solidFill>
                <a:latin typeface="Courier New"/>
                <a:ea typeface="Courier New"/>
                <a:cs typeface="Courier New"/>
                <a:sym typeface="Courier New"/>
              </a:rPr>
              <a:t> ZonedDateTime newYorkTime =</a:t>
            </a:r>
            <a:endParaRPr/>
          </a:p>
          <a:p>
            <a:pPr marL="7937" marR="0" lvl="0" indent="7937" algn="l" rtl="0">
              <a:lnSpc>
                <a:spcPct val="100000"/>
              </a:lnSpc>
              <a:spcBef>
                <a:spcPts val="280"/>
              </a:spcBef>
              <a:spcAft>
                <a:spcPts val="0"/>
              </a:spcAft>
              <a:buClr>
                <a:srgbClr val="000000"/>
              </a:buClr>
              <a:buSzPts val="1400"/>
              <a:buFont typeface="Arial"/>
              <a:buNone/>
            </a:pPr>
            <a:r>
              <a:rPr lang="en-US" sz="1400" b="0" i="0" u="none">
                <a:solidFill>
                  <a:schemeClr val="dk1"/>
                </a:solidFill>
                <a:latin typeface="Courier New"/>
                <a:ea typeface="Courier New"/>
                <a:cs typeface="Courier New"/>
                <a:sym typeface="Courier New"/>
              </a:rPr>
              <a:t>   ZonedDateTime.of(beforeDST, ZoneId.of("America/New_York"));</a:t>
            </a:r>
            <a:endParaRPr/>
          </a:p>
          <a:p>
            <a:pPr marL="7937" marR="0" lvl="0" indent="7937" algn="l" rtl="0">
              <a:lnSpc>
                <a:spcPct val="100000"/>
              </a:lnSpc>
              <a:spcBef>
                <a:spcPts val="280"/>
              </a:spcBef>
              <a:spcAft>
                <a:spcPts val="0"/>
              </a:spcAft>
              <a:buClr>
                <a:srgbClr val="000000"/>
              </a:buClr>
              <a:buSzPts val="1400"/>
              <a:buFont typeface="Arial"/>
              <a:buNone/>
            </a:pPr>
            <a:r>
              <a:rPr lang="en-US" sz="1400" b="0" i="0" u="none">
                <a:solidFill>
                  <a:schemeClr val="dk1"/>
                </a:solidFill>
                <a:latin typeface="Courier New"/>
                <a:ea typeface="Courier New"/>
                <a:cs typeface="Courier New"/>
                <a:sym typeface="Courier New"/>
              </a:rPr>
              <a:t> System.out.println("Before: " + newYorkTime);</a:t>
            </a:r>
            <a:endParaRPr/>
          </a:p>
          <a:p>
            <a:pPr marL="7937" marR="0" lvl="0" indent="7937" algn="l" rtl="0">
              <a:lnSpc>
                <a:spcPct val="100000"/>
              </a:lnSpc>
              <a:spcBef>
                <a:spcPts val="280"/>
              </a:spcBef>
              <a:spcAft>
                <a:spcPts val="0"/>
              </a:spcAft>
              <a:buClr>
                <a:srgbClr val="000000"/>
              </a:buClr>
              <a:buSzPts val="1400"/>
              <a:buFont typeface="Arial"/>
              <a:buNone/>
            </a:pPr>
            <a:r>
              <a:rPr lang="en-US" sz="1400" b="0" i="0" u="none">
                <a:solidFill>
                  <a:schemeClr val="dk1"/>
                </a:solidFill>
                <a:latin typeface="Courier New"/>
                <a:ea typeface="Courier New"/>
                <a:cs typeface="Courier New"/>
                <a:sym typeface="Courier New"/>
              </a:rPr>
              <a:t> System.out.println("After:  " + newYorkTime.plus(oneDayYear));</a:t>
            </a:r>
            <a:endParaRPr/>
          </a:p>
          <a:p>
            <a:pPr marL="7937" marR="0" lvl="0" indent="7937" algn="l" rtl="0">
              <a:lnSpc>
                <a:spcPct val="100000"/>
              </a:lnSpc>
              <a:spcBef>
                <a:spcPts val="280"/>
              </a:spcBef>
              <a:spcAft>
                <a:spcPts val="0"/>
              </a:spcAft>
              <a:buClr>
                <a:srgbClr val="000000"/>
              </a:buClr>
              <a:buSzPts val="1400"/>
              <a:buFont typeface="Arial"/>
              <a:buNone/>
            </a:pPr>
            <a:endParaRPr sz="1400" b="0" i="0" u="none">
              <a:solidFill>
                <a:schemeClr val="dk1"/>
              </a:solidFill>
              <a:latin typeface="Courier New"/>
              <a:ea typeface="Courier New"/>
              <a:cs typeface="Courier New"/>
              <a:sym typeface="Courier New"/>
            </a:endParaRPr>
          </a:p>
          <a:p>
            <a:pPr marL="7937" marR="0" lvl="0" indent="7937" algn="l" rtl="0">
              <a:lnSpc>
                <a:spcPct val="100000"/>
              </a:lnSpc>
              <a:spcBef>
                <a:spcPts val="280"/>
              </a:spcBef>
              <a:spcAft>
                <a:spcPts val="0"/>
              </a:spcAft>
              <a:buClr>
                <a:srgbClr val="000000"/>
              </a:buClr>
              <a:buSzPts val="1400"/>
              <a:buFont typeface="Arial"/>
              <a:buNone/>
            </a:pPr>
            <a:endParaRPr sz="1400" b="0" i="0" u="none">
              <a:solidFill>
                <a:schemeClr val="dk1"/>
              </a:solidFill>
              <a:latin typeface="Courier New"/>
              <a:ea typeface="Courier New"/>
              <a:cs typeface="Courier New"/>
              <a:sym typeface="Courier New"/>
            </a:endParaRPr>
          </a:p>
          <a:p>
            <a:pPr marL="7937" marR="0" lvl="0" indent="7937" algn="l" rtl="0">
              <a:lnSpc>
                <a:spcPct val="100000"/>
              </a:lnSpc>
              <a:spcBef>
                <a:spcPts val="280"/>
              </a:spcBef>
              <a:spcAft>
                <a:spcPts val="0"/>
              </a:spcAft>
              <a:buClr>
                <a:srgbClr val="000000"/>
              </a:buClr>
              <a:buSzPts val="1400"/>
              <a:buFont typeface="Arial"/>
              <a:buNone/>
            </a:pPr>
            <a:r>
              <a:rPr lang="en-US" sz="1400" b="0" i="0" u="none">
                <a:solidFill>
                  <a:schemeClr val="dk1"/>
                </a:solidFill>
                <a:latin typeface="Courier New"/>
                <a:ea typeface="Courier New"/>
                <a:cs typeface="Courier New"/>
                <a:sym typeface="Courier New"/>
              </a:rPr>
              <a:t>Period of one day: P1D</a:t>
            </a:r>
            <a:endParaRPr/>
          </a:p>
          <a:p>
            <a:pPr marL="7937" marR="0" lvl="0" indent="7937" algn="l" rtl="0">
              <a:lnSpc>
                <a:spcPct val="100000"/>
              </a:lnSpc>
              <a:spcBef>
                <a:spcPts val="280"/>
              </a:spcBef>
              <a:spcAft>
                <a:spcPts val="0"/>
              </a:spcAft>
              <a:buClr>
                <a:srgbClr val="000000"/>
              </a:buClr>
              <a:buSzPts val="1400"/>
              <a:buFont typeface="Arial"/>
              <a:buNone/>
            </a:pPr>
            <a:r>
              <a:rPr lang="en-US" sz="1400" b="0" i="0" u="none">
                <a:solidFill>
                  <a:schemeClr val="dk1"/>
                </a:solidFill>
                <a:latin typeface="Courier New"/>
                <a:ea typeface="Courier New"/>
                <a:cs typeface="Courier New"/>
                <a:sym typeface="Courier New"/>
              </a:rPr>
              <a:t>Before: 2014-03-08 T 12:00 -05:00[America/New_York]</a:t>
            </a:r>
            <a:endParaRPr/>
          </a:p>
          <a:p>
            <a:pPr marL="7937" marR="0" lvl="0" indent="7937" algn="l" rtl="0">
              <a:lnSpc>
                <a:spcPct val="100000"/>
              </a:lnSpc>
              <a:spcBef>
                <a:spcPts val="280"/>
              </a:spcBef>
              <a:spcAft>
                <a:spcPts val="0"/>
              </a:spcAft>
              <a:buClr>
                <a:srgbClr val="000000"/>
              </a:buClr>
              <a:buSzPts val="1400"/>
              <a:buFont typeface="Arial"/>
              <a:buNone/>
            </a:pPr>
            <a:r>
              <a:rPr lang="en-US" sz="1400" b="0" i="0" u="none">
                <a:solidFill>
                  <a:schemeClr val="dk1"/>
                </a:solidFill>
                <a:latin typeface="Courier New"/>
                <a:ea typeface="Courier New"/>
                <a:cs typeface="Courier New"/>
                <a:sym typeface="Courier New"/>
              </a:rPr>
              <a:t>After:  2014-03-09 T 12:00 -04:00[America/New_York]</a:t>
            </a:r>
            <a:endParaRPr/>
          </a:p>
        </p:txBody>
      </p:sp>
      <p:sp>
        <p:nvSpPr>
          <p:cNvPr id="3139" name="Google Shape;3139;p333"/>
          <p:cNvSpPr/>
          <p:nvPr/>
        </p:nvSpPr>
        <p:spPr>
          <a:xfrm>
            <a:off x="3657600" y="5114925"/>
            <a:ext cx="2895600" cy="523800"/>
          </a:xfrm>
          <a:prstGeom prst="wedgeRectCallout">
            <a:avLst>
              <a:gd name="adj1" fmla="val -2090"/>
              <a:gd name="adj2" fmla="val 27583"/>
            </a:avLst>
          </a:prstGeom>
          <a:solidFill>
            <a:srgbClr val="FFFFCC"/>
          </a:solidFill>
          <a:ln w="9525" cap="flat" cmpd="sng">
            <a:solidFill>
              <a:srgbClr val="80808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Arial"/>
              <a:buNone/>
            </a:pPr>
            <a:r>
              <a:rPr lang="en-US" sz="1400" b="0" i="0" u="none">
                <a:solidFill>
                  <a:schemeClr val="dk1"/>
                </a:solidFill>
                <a:latin typeface="Arial"/>
                <a:ea typeface="Arial"/>
                <a:cs typeface="Arial"/>
                <a:sym typeface="Arial"/>
              </a:rPr>
              <a:t>The time is preserved, because only "days" are added.</a:t>
            </a:r>
            <a:endParaRPr/>
          </a:p>
        </p:txBody>
      </p:sp>
      <p:sp>
        <p:nvSpPr>
          <p:cNvPr id="3140" name="Google Shape;3140;p333"/>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337</a:t>
            </a:fld>
            <a:endParaRPr/>
          </a:p>
        </p:txBody>
      </p:sp>
    </p:spTree>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Shape 3145"/>
        <p:cNvGrpSpPr/>
        <p:nvPr/>
      </p:nvGrpSpPr>
      <p:grpSpPr>
        <a:xfrm>
          <a:off x="0" y="0"/>
          <a:ext cx="0" cy="0"/>
          <a:chOff x="0" y="0"/>
          <a:chExt cx="0" cy="0"/>
        </a:xfrm>
      </p:grpSpPr>
      <p:sp>
        <p:nvSpPr>
          <p:cNvPr id="3146" name="Google Shape;3146;p334"/>
          <p:cNvSpPr txBox="1"/>
          <p:nvPr/>
        </p:nvSpPr>
        <p:spPr>
          <a:xfrm>
            <a:off x="609600" y="5486400"/>
            <a:ext cx="7924800" cy="838200"/>
          </a:xfrm>
          <a:prstGeom prst="rect">
            <a:avLst/>
          </a:prstGeom>
          <a:solidFill>
            <a:schemeClr val="accent1">
              <a:alpha val="49800"/>
            </a:schemeClr>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3147" name="Google Shape;3147;p334"/>
          <p:cNvSpPr txBox="1"/>
          <p:nvPr/>
        </p:nvSpPr>
        <p:spPr>
          <a:xfrm>
            <a:off x="609600" y="3200400"/>
            <a:ext cx="7924800" cy="1828800"/>
          </a:xfrm>
          <a:prstGeom prst="rect">
            <a:avLst/>
          </a:prstGeom>
          <a:solidFill>
            <a:schemeClr val="accent1">
              <a:alpha val="49800"/>
            </a:schemeClr>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3148" name="Google Shape;3148;p334"/>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Courier New"/>
                <a:ea typeface="Courier New"/>
                <a:cs typeface="Courier New"/>
                <a:sym typeface="Courier New"/>
              </a:rPr>
              <a:t>Duration</a:t>
            </a:r>
            <a:endParaRPr/>
          </a:p>
        </p:txBody>
      </p:sp>
      <p:sp>
        <p:nvSpPr>
          <p:cNvPr id="3149" name="Google Shape;3149;p334"/>
          <p:cNvSpPr txBox="1">
            <a:spLocks noGrp="1"/>
          </p:cNvSpPr>
          <p:nvPr>
            <p:ph type="body" idx="1"/>
          </p:nvPr>
        </p:nvSpPr>
        <p:spPr>
          <a:xfrm>
            <a:off x="609600" y="1447800"/>
            <a:ext cx="7918500" cy="48768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200"/>
              <a:buFont typeface="Arial"/>
              <a:buNone/>
            </a:pPr>
            <a:r>
              <a:rPr lang="en-US" sz="2200" b="0" i="0" u="none">
                <a:solidFill>
                  <a:schemeClr val="dk1"/>
                </a:solidFill>
                <a:latin typeface="Courier New"/>
                <a:ea typeface="Courier New"/>
                <a:cs typeface="Courier New"/>
                <a:sym typeface="Courier New"/>
              </a:rPr>
              <a:t>Duration</a:t>
            </a:r>
            <a:r>
              <a:rPr lang="en-US" sz="2200" b="0" i="0" u="none">
                <a:solidFill>
                  <a:schemeClr val="dk1"/>
                </a:solidFill>
                <a:latin typeface="Arial"/>
                <a:ea typeface="Arial"/>
                <a:cs typeface="Arial"/>
                <a:sym typeface="Arial"/>
              </a:rPr>
              <a:t> is a class that stores a time-based amount. </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Time is measured in actual seconds and nanoseconds.</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Days are treated as 24 hours, and daylight savings is ignored.</a:t>
            </a:r>
            <a:endParaRPr/>
          </a:p>
          <a:p>
            <a:pPr marL="7937" marR="0" lvl="0" indent="7937" algn="l" rtl="0">
              <a:lnSpc>
                <a:spcPct val="100000"/>
              </a:lnSpc>
              <a:spcBef>
                <a:spcPts val="280"/>
              </a:spcBef>
              <a:spcAft>
                <a:spcPts val="0"/>
              </a:spcAft>
              <a:buClr>
                <a:srgbClr val="000000"/>
              </a:buClr>
              <a:buSzPts val="1400"/>
              <a:buFont typeface="Arial"/>
              <a:buNone/>
            </a:pPr>
            <a:endParaRPr sz="1400" b="0" i="0" u="none">
              <a:solidFill>
                <a:schemeClr val="dk1"/>
              </a:solidFill>
              <a:latin typeface="Courier New"/>
              <a:ea typeface="Courier New"/>
              <a:cs typeface="Courier New"/>
              <a:sym typeface="Courier New"/>
            </a:endParaRPr>
          </a:p>
          <a:p>
            <a:pPr marL="7937" marR="0" lvl="0" indent="7937" algn="l" rtl="0">
              <a:lnSpc>
                <a:spcPct val="100000"/>
              </a:lnSpc>
              <a:spcBef>
                <a:spcPts val="280"/>
              </a:spcBef>
              <a:spcAft>
                <a:spcPts val="0"/>
              </a:spcAft>
              <a:buClr>
                <a:srgbClr val="000000"/>
              </a:buClr>
              <a:buSzPts val="1400"/>
              <a:buFont typeface="Arial"/>
              <a:buNone/>
            </a:pPr>
            <a:r>
              <a:rPr lang="en-US" sz="1400" b="0" i="0" u="none">
                <a:solidFill>
                  <a:schemeClr val="dk1"/>
                </a:solidFill>
                <a:latin typeface="Courier New"/>
                <a:ea typeface="Courier New"/>
                <a:cs typeface="Courier New"/>
                <a:sym typeface="Courier New"/>
              </a:rPr>
              <a:t> Duration one24hourDay = Duration.ofDays(1);</a:t>
            </a:r>
            <a:endParaRPr/>
          </a:p>
          <a:p>
            <a:pPr marL="7937" marR="0" lvl="0" indent="7937" algn="l" rtl="0">
              <a:lnSpc>
                <a:spcPct val="100000"/>
              </a:lnSpc>
              <a:spcBef>
                <a:spcPts val="280"/>
              </a:spcBef>
              <a:spcAft>
                <a:spcPts val="0"/>
              </a:spcAft>
              <a:buClr>
                <a:srgbClr val="000000"/>
              </a:buClr>
              <a:buSzPts val="1400"/>
              <a:buFont typeface="Arial"/>
              <a:buNone/>
            </a:pPr>
            <a:r>
              <a:rPr lang="en-US" sz="1400" b="0" i="0" u="none">
                <a:solidFill>
                  <a:schemeClr val="dk1"/>
                </a:solidFill>
                <a:latin typeface="Courier New"/>
                <a:ea typeface="Courier New"/>
                <a:cs typeface="Courier New"/>
                <a:sym typeface="Courier New"/>
              </a:rPr>
              <a:t> System.out.println("Duration of one day: " + one24hourDay);</a:t>
            </a:r>
            <a:endParaRPr/>
          </a:p>
          <a:p>
            <a:pPr marL="7937" marR="0" lvl="0" indent="7937" algn="l" rtl="0">
              <a:lnSpc>
                <a:spcPct val="100000"/>
              </a:lnSpc>
              <a:spcBef>
                <a:spcPts val="280"/>
              </a:spcBef>
              <a:spcAft>
                <a:spcPts val="0"/>
              </a:spcAft>
              <a:buClr>
                <a:srgbClr val="000000"/>
              </a:buClr>
              <a:buSzPts val="1400"/>
              <a:buFont typeface="Arial"/>
              <a:buNone/>
            </a:pPr>
            <a:r>
              <a:rPr lang="en-US" sz="1400" b="0" i="0" u="none">
                <a:solidFill>
                  <a:schemeClr val="dk1"/>
                </a:solidFill>
                <a:latin typeface="Courier New"/>
                <a:ea typeface="Courier New"/>
                <a:cs typeface="Courier New"/>
                <a:sym typeface="Courier New"/>
              </a:rPr>
              <a:t> beforeDST = LocalDateTime.of(2014, MARCH, 8, 12, 00);</a:t>
            </a:r>
            <a:endParaRPr/>
          </a:p>
          <a:p>
            <a:pPr marL="7937" marR="0" lvl="0" indent="7937" algn="l" rtl="0">
              <a:lnSpc>
                <a:spcPct val="100000"/>
              </a:lnSpc>
              <a:spcBef>
                <a:spcPts val="280"/>
              </a:spcBef>
              <a:spcAft>
                <a:spcPts val="0"/>
              </a:spcAft>
              <a:buClr>
                <a:srgbClr val="000000"/>
              </a:buClr>
              <a:buSzPts val="1400"/>
              <a:buFont typeface="Arial"/>
              <a:buNone/>
            </a:pPr>
            <a:r>
              <a:rPr lang="en-US" sz="1400" b="0" i="0" u="none">
                <a:solidFill>
                  <a:schemeClr val="dk1"/>
                </a:solidFill>
                <a:latin typeface="Courier New"/>
                <a:ea typeface="Courier New"/>
                <a:cs typeface="Courier New"/>
                <a:sym typeface="Courier New"/>
              </a:rPr>
              <a:t> newYorkTime = ZonedDateTime.of(beforeDST, ZoneId.of("America/New_York"));</a:t>
            </a:r>
            <a:endParaRPr/>
          </a:p>
          <a:p>
            <a:pPr marL="7937" marR="0" lvl="0" indent="7937" algn="l" rtl="0">
              <a:lnSpc>
                <a:spcPct val="100000"/>
              </a:lnSpc>
              <a:spcBef>
                <a:spcPts val="280"/>
              </a:spcBef>
              <a:spcAft>
                <a:spcPts val="0"/>
              </a:spcAft>
              <a:buClr>
                <a:srgbClr val="000000"/>
              </a:buClr>
              <a:buSzPts val="1400"/>
              <a:buFont typeface="Arial"/>
              <a:buNone/>
            </a:pPr>
            <a:r>
              <a:rPr lang="en-US" sz="1400" b="0" i="0" u="none">
                <a:solidFill>
                  <a:schemeClr val="dk1"/>
                </a:solidFill>
                <a:latin typeface="Courier New"/>
                <a:ea typeface="Courier New"/>
                <a:cs typeface="Courier New"/>
                <a:sym typeface="Courier New"/>
              </a:rPr>
              <a:t> System.out.println("Before: " + newYorkTime);</a:t>
            </a:r>
            <a:endParaRPr/>
          </a:p>
          <a:p>
            <a:pPr marL="7937" marR="0" lvl="0" indent="7937" algn="l" rtl="0">
              <a:lnSpc>
                <a:spcPct val="100000"/>
              </a:lnSpc>
              <a:spcBef>
                <a:spcPts val="280"/>
              </a:spcBef>
              <a:spcAft>
                <a:spcPts val="0"/>
              </a:spcAft>
              <a:buClr>
                <a:srgbClr val="000000"/>
              </a:buClr>
              <a:buSzPts val="1400"/>
              <a:buFont typeface="Arial"/>
              <a:buNone/>
            </a:pPr>
            <a:r>
              <a:rPr lang="en-US" sz="1400" b="0" i="0" u="none">
                <a:solidFill>
                  <a:schemeClr val="dk1"/>
                </a:solidFill>
                <a:latin typeface="Courier New"/>
                <a:ea typeface="Courier New"/>
                <a:cs typeface="Courier New"/>
                <a:sym typeface="Courier New"/>
              </a:rPr>
              <a:t> System.out.println("After:  " + newYorkTime.plus(one24hourDay));</a:t>
            </a:r>
            <a:endParaRPr/>
          </a:p>
          <a:p>
            <a:pPr marL="7937" marR="0" lvl="0" indent="7937" algn="l" rtl="0">
              <a:lnSpc>
                <a:spcPct val="100000"/>
              </a:lnSpc>
              <a:spcBef>
                <a:spcPts val="280"/>
              </a:spcBef>
              <a:spcAft>
                <a:spcPts val="0"/>
              </a:spcAft>
              <a:buClr>
                <a:srgbClr val="000000"/>
              </a:buClr>
              <a:buSzPts val="1400"/>
              <a:buFont typeface="Arial"/>
              <a:buNone/>
            </a:pPr>
            <a:endParaRPr sz="1400" b="0" i="0" u="none">
              <a:solidFill>
                <a:schemeClr val="dk1"/>
              </a:solidFill>
              <a:latin typeface="Courier New"/>
              <a:ea typeface="Courier New"/>
              <a:cs typeface="Courier New"/>
              <a:sym typeface="Courier New"/>
            </a:endParaRPr>
          </a:p>
          <a:p>
            <a:pPr marL="7937" marR="0" lvl="0" indent="7937" algn="l" rtl="0">
              <a:lnSpc>
                <a:spcPct val="100000"/>
              </a:lnSpc>
              <a:spcBef>
                <a:spcPts val="280"/>
              </a:spcBef>
              <a:spcAft>
                <a:spcPts val="0"/>
              </a:spcAft>
              <a:buClr>
                <a:srgbClr val="000000"/>
              </a:buClr>
              <a:buSzPts val="1400"/>
              <a:buFont typeface="Arial"/>
              <a:buNone/>
            </a:pPr>
            <a:endParaRPr sz="1400" b="0" i="0" u="none">
              <a:solidFill>
                <a:schemeClr val="dk1"/>
              </a:solidFill>
              <a:latin typeface="Courier New"/>
              <a:ea typeface="Courier New"/>
              <a:cs typeface="Courier New"/>
              <a:sym typeface="Courier New"/>
            </a:endParaRPr>
          </a:p>
          <a:p>
            <a:pPr marL="7937" marR="0" lvl="0" indent="7937" algn="l" rtl="0">
              <a:lnSpc>
                <a:spcPct val="100000"/>
              </a:lnSpc>
              <a:spcBef>
                <a:spcPts val="280"/>
              </a:spcBef>
              <a:spcAft>
                <a:spcPts val="0"/>
              </a:spcAft>
              <a:buClr>
                <a:srgbClr val="000000"/>
              </a:buClr>
              <a:buSzPts val="1400"/>
              <a:buFont typeface="Arial"/>
              <a:buNone/>
            </a:pPr>
            <a:endParaRPr sz="1400" b="0" i="0" u="none">
              <a:solidFill>
                <a:schemeClr val="dk1"/>
              </a:solidFill>
              <a:latin typeface="Courier New"/>
              <a:ea typeface="Courier New"/>
              <a:cs typeface="Courier New"/>
              <a:sym typeface="Courier New"/>
            </a:endParaRPr>
          </a:p>
          <a:p>
            <a:pPr marL="7937" marR="0" lvl="0" indent="7937" algn="l" rtl="0">
              <a:lnSpc>
                <a:spcPct val="100000"/>
              </a:lnSpc>
              <a:spcBef>
                <a:spcPts val="280"/>
              </a:spcBef>
              <a:spcAft>
                <a:spcPts val="0"/>
              </a:spcAft>
              <a:buClr>
                <a:srgbClr val="000000"/>
              </a:buClr>
              <a:buSzPts val="1400"/>
              <a:buFont typeface="Arial"/>
              <a:buNone/>
            </a:pPr>
            <a:r>
              <a:rPr lang="en-US" sz="1400" b="0" i="0" u="none">
                <a:solidFill>
                  <a:schemeClr val="dk1"/>
                </a:solidFill>
                <a:latin typeface="Courier New"/>
                <a:ea typeface="Courier New"/>
                <a:cs typeface="Courier New"/>
                <a:sym typeface="Courier New"/>
              </a:rPr>
              <a:t>Duration of one day: PT24H</a:t>
            </a:r>
            <a:endParaRPr/>
          </a:p>
          <a:p>
            <a:pPr marL="7937" marR="0" lvl="0" indent="7937" algn="l" rtl="0">
              <a:lnSpc>
                <a:spcPct val="100000"/>
              </a:lnSpc>
              <a:spcBef>
                <a:spcPts val="280"/>
              </a:spcBef>
              <a:spcAft>
                <a:spcPts val="0"/>
              </a:spcAft>
              <a:buClr>
                <a:srgbClr val="000000"/>
              </a:buClr>
              <a:buSzPts val="1400"/>
              <a:buFont typeface="Arial"/>
              <a:buNone/>
            </a:pPr>
            <a:r>
              <a:rPr lang="en-US" sz="1400" b="0" i="0" u="none">
                <a:solidFill>
                  <a:schemeClr val="dk1"/>
                </a:solidFill>
                <a:latin typeface="Courier New"/>
                <a:ea typeface="Courier New"/>
                <a:cs typeface="Courier New"/>
                <a:sym typeface="Courier New"/>
              </a:rPr>
              <a:t>Before: 2014-03-08 T 12:00 -05:00[America/New_York]</a:t>
            </a:r>
            <a:endParaRPr/>
          </a:p>
          <a:p>
            <a:pPr marL="7937" marR="0" lvl="0" indent="7937" algn="l" rtl="0">
              <a:lnSpc>
                <a:spcPct val="100000"/>
              </a:lnSpc>
              <a:spcBef>
                <a:spcPts val="280"/>
              </a:spcBef>
              <a:spcAft>
                <a:spcPts val="0"/>
              </a:spcAft>
              <a:buClr>
                <a:srgbClr val="000000"/>
              </a:buClr>
              <a:buSzPts val="1400"/>
              <a:buFont typeface="Arial"/>
              <a:buNone/>
            </a:pPr>
            <a:r>
              <a:rPr lang="en-US" sz="1400" b="0" i="0" u="none">
                <a:solidFill>
                  <a:schemeClr val="dk1"/>
                </a:solidFill>
                <a:latin typeface="Courier New"/>
                <a:ea typeface="Courier New"/>
                <a:cs typeface="Courier New"/>
                <a:sym typeface="Courier New"/>
              </a:rPr>
              <a:t>After:  2014-03-09 T 13:00 -04:00[America/New_York]</a:t>
            </a:r>
            <a:endParaRPr/>
          </a:p>
        </p:txBody>
      </p:sp>
      <p:sp>
        <p:nvSpPr>
          <p:cNvPr id="3150" name="Google Shape;3150;p334"/>
          <p:cNvSpPr/>
          <p:nvPr/>
        </p:nvSpPr>
        <p:spPr>
          <a:xfrm>
            <a:off x="3733800" y="5114925"/>
            <a:ext cx="3124200" cy="523800"/>
          </a:xfrm>
          <a:prstGeom prst="wedgeRectCallout">
            <a:avLst>
              <a:gd name="adj1" fmla="val -2090"/>
              <a:gd name="adj2" fmla="val 27583"/>
            </a:avLst>
          </a:prstGeom>
          <a:solidFill>
            <a:srgbClr val="FFFFCC"/>
          </a:solidFill>
          <a:ln w="9525" cap="flat" cmpd="sng">
            <a:solidFill>
              <a:srgbClr val="80808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Arial"/>
              <a:buNone/>
            </a:pPr>
            <a:r>
              <a:rPr lang="en-US" sz="1400" b="0" i="0" u="none">
                <a:solidFill>
                  <a:schemeClr val="dk1"/>
                </a:solidFill>
                <a:latin typeface="Arial"/>
                <a:ea typeface="Arial"/>
                <a:cs typeface="Arial"/>
                <a:sym typeface="Arial"/>
              </a:rPr>
              <a:t>The time is not preserved because 24 hours are added.</a:t>
            </a:r>
            <a:endParaRPr/>
          </a:p>
        </p:txBody>
      </p:sp>
      <p:sp>
        <p:nvSpPr>
          <p:cNvPr id="3151" name="Google Shape;3151;p334"/>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338</a:t>
            </a:fld>
            <a:endParaRPr/>
          </a:p>
        </p:txBody>
      </p:sp>
    </p:spTree>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Shape 3156"/>
        <p:cNvGrpSpPr/>
        <p:nvPr/>
      </p:nvGrpSpPr>
      <p:grpSpPr>
        <a:xfrm>
          <a:off x="0" y="0"/>
          <a:ext cx="0" cy="0"/>
          <a:chOff x="0" y="0"/>
          <a:chExt cx="0" cy="0"/>
        </a:xfrm>
      </p:grpSpPr>
      <p:sp>
        <p:nvSpPr>
          <p:cNvPr id="3157" name="Google Shape;3157;p335"/>
          <p:cNvSpPr txBox="1"/>
          <p:nvPr/>
        </p:nvSpPr>
        <p:spPr>
          <a:xfrm>
            <a:off x="609600" y="4800600"/>
            <a:ext cx="7924800" cy="1219200"/>
          </a:xfrm>
          <a:prstGeom prst="rect">
            <a:avLst/>
          </a:prstGeom>
          <a:solidFill>
            <a:schemeClr val="accent1">
              <a:alpha val="49800"/>
            </a:schemeClr>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3158" name="Google Shape;3158;p335"/>
          <p:cNvSpPr txBox="1"/>
          <p:nvPr/>
        </p:nvSpPr>
        <p:spPr>
          <a:xfrm>
            <a:off x="609600" y="2438400"/>
            <a:ext cx="7924800" cy="1676400"/>
          </a:xfrm>
          <a:prstGeom prst="rect">
            <a:avLst/>
          </a:prstGeom>
          <a:solidFill>
            <a:schemeClr val="accent1">
              <a:alpha val="49800"/>
            </a:schemeClr>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3159" name="Google Shape;3159;p335"/>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Calculating Between Days</a:t>
            </a:r>
            <a:endParaRPr/>
          </a:p>
        </p:txBody>
      </p:sp>
      <p:sp>
        <p:nvSpPr>
          <p:cNvPr id="3160" name="Google Shape;3160;p335"/>
          <p:cNvSpPr txBox="1">
            <a:spLocks noGrp="1"/>
          </p:cNvSpPr>
          <p:nvPr>
            <p:ph type="body" idx="1"/>
          </p:nvPr>
        </p:nvSpPr>
        <p:spPr>
          <a:xfrm>
            <a:off x="609600" y="1447800"/>
            <a:ext cx="7918500" cy="44943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200"/>
              <a:buFont typeface="Arial"/>
              <a:buNone/>
            </a:pPr>
            <a:r>
              <a:rPr lang="en-US" sz="2200" b="0" i="0" u="none">
                <a:solidFill>
                  <a:schemeClr val="dk1"/>
                </a:solidFill>
                <a:latin typeface="Courier New"/>
                <a:ea typeface="Courier New"/>
                <a:cs typeface="Courier New"/>
                <a:sym typeface="Courier New"/>
              </a:rPr>
              <a:t>TemporalUnit</a:t>
            </a:r>
            <a:r>
              <a:rPr lang="en-US" sz="2200" b="0" i="0" u="none">
                <a:solidFill>
                  <a:schemeClr val="dk1"/>
                </a:solidFill>
                <a:latin typeface="Arial"/>
                <a:ea typeface="Arial"/>
                <a:cs typeface="Arial"/>
                <a:sym typeface="Arial"/>
              </a:rPr>
              <a:t> is an interface representing a unit of time.</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Implemented by the </a:t>
            </a:r>
            <a:r>
              <a:rPr lang="en-US" sz="2200" b="0" i="0" u="none" strike="noStrike" cap="none">
                <a:solidFill>
                  <a:schemeClr val="dk1"/>
                </a:solidFill>
                <a:latin typeface="Courier New"/>
                <a:ea typeface="Courier New"/>
                <a:cs typeface="Courier New"/>
                <a:sym typeface="Courier New"/>
              </a:rPr>
              <a:t>enum</a:t>
            </a:r>
            <a:r>
              <a:rPr lang="en-US" sz="2200" b="0" i="0" u="none" strike="noStrike" cap="none">
                <a:solidFill>
                  <a:schemeClr val="dk1"/>
                </a:solidFill>
                <a:latin typeface="Arial"/>
                <a:ea typeface="Arial"/>
                <a:cs typeface="Arial"/>
                <a:sym typeface="Arial"/>
              </a:rPr>
              <a:t> class </a:t>
            </a:r>
            <a:r>
              <a:rPr lang="en-US" sz="2200" b="0" i="0" u="none" strike="noStrike" cap="none">
                <a:solidFill>
                  <a:schemeClr val="dk1"/>
                </a:solidFill>
                <a:latin typeface="Courier New"/>
                <a:ea typeface="Courier New"/>
                <a:cs typeface="Courier New"/>
                <a:sym typeface="Courier New"/>
              </a:rPr>
              <a:t>ChronoUnit</a:t>
            </a:r>
            <a:endParaRPr/>
          </a:p>
          <a:p>
            <a:pPr marL="7937" marR="0" lvl="0" indent="7937" algn="l" rtl="0">
              <a:lnSpc>
                <a:spcPct val="100000"/>
              </a:lnSpc>
              <a:spcBef>
                <a:spcPts val="280"/>
              </a:spcBef>
              <a:spcAft>
                <a:spcPts val="0"/>
              </a:spcAft>
              <a:buClr>
                <a:srgbClr val="000000"/>
              </a:buClr>
              <a:buSzPts val="1400"/>
              <a:buFont typeface="Arial"/>
              <a:buNone/>
            </a:pPr>
            <a:endParaRPr sz="1400" b="0" i="0" u="none">
              <a:solidFill>
                <a:schemeClr val="dk1"/>
              </a:solidFill>
              <a:latin typeface="Courier New"/>
              <a:ea typeface="Courier New"/>
              <a:cs typeface="Courier New"/>
              <a:sym typeface="Courier New"/>
            </a:endParaRPr>
          </a:p>
          <a:p>
            <a:pPr marL="7937" marR="0" lvl="0" indent="7937" algn="l" rtl="0">
              <a:lnSpc>
                <a:spcPct val="100000"/>
              </a:lnSpc>
              <a:spcBef>
                <a:spcPts val="280"/>
              </a:spcBef>
              <a:spcAft>
                <a:spcPts val="0"/>
              </a:spcAft>
              <a:buClr>
                <a:srgbClr val="000000"/>
              </a:buClr>
              <a:buSzPts val="1400"/>
              <a:buFont typeface="Arial"/>
              <a:buNone/>
            </a:pPr>
            <a:r>
              <a:rPr lang="en-US" sz="1400" b="0" i="0" u="none">
                <a:solidFill>
                  <a:schemeClr val="dk1"/>
                </a:solidFill>
                <a:latin typeface="Courier New"/>
                <a:ea typeface="Courier New"/>
                <a:cs typeface="Courier New"/>
                <a:sym typeface="Courier New"/>
              </a:rPr>
              <a:t> import static java.time.temporal.ChronoUnit.*;</a:t>
            </a:r>
            <a:endParaRPr/>
          </a:p>
          <a:p>
            <a:pPr marL="7937" marR="0" lvl="0" indent="7937" algn="l" rtl="0">
              <a:lnSpc>
                <a:spcPct val="100000"/>
              </a:lnSpc>
              <a:spcBef>
                <a:spcPts val="280"/>
              </a:spcBef>
              <a:spcAft>
                <a:spcPts val="0"/>
              </a:spcAft>
              <a:buClr>
                <a:srgbClr val="000000"/>
              </a:buClr>
              <a:buSzPts val="1400"/>
              <a:buFont typeface="Arial"/>
              <a:buNone/>
            </a:pPr>
            <a:endParaRPr sz="1400" b="0" i="0" u="none">
              <a:solidFill>
                <a:schemeClr val="dk1"/>
              </a:solidFill>
              <a:latin typeface="Courier New"/>
              <a:ea typeface="Courier New"/>
              <a:cs typeface="Courier New"/>
              <a:sym typeface="Courier New"/>
            </a:endParaRPr>
          </a:p>
          <a:p>
            <a:pPr marL="7937" marR="0" lvl="0" indent="7937" algn="l" rtl="0">
              <a:lnSpc>
                <a:spcPct val="100000"/>
              </a:lnSpc>
              <a:spcBef>
                <a:spcPts val="280"/>
              </a:spcBef>
              <a:spcAft>
                <a:spcPts val="0"/>
              </a:spcAft>
              <a:buClr>
                <a:srgbClr val="000000"/>
              </a:buClr>
              <a:buSzPts val="1400"/>
              <a:buFont typeface="Arial"/>
              <a:buNone/>
            </a:pPr>
            <a:r>
              <a:rPr lang="en-US" sz="1400" b="0" i="0" u="none">
                <a:solidFill>
                  <a:schemeClr val="dk1"/>
                </a:solidFill>
                <a:latin typeface="Courier New"/>
                <a:ea typeface="Courier New"/>
                <a:cs typeface="Courier New"/>
                <a:sym typeface="Courier New"/>
              </a:rPr>
              <a:t> LocalDate christmas = LocalDate.of(2014, DECEMBER, 25);</a:t>
            </a:r>
            <a:endParaRPr/>
          </a:p>
          <a:p>
            <a:pPr marL="7937" marR="0" lvl="0" indent="7937" algn="l" rtl="0">
              <a:lnSpc>
                <a:spcPct val="100000"/>
              </a:lnSpc>
              <a:spcBef>
                <a:spcPts val="280"/>
              </a:spcBef>
              <a:spcAft>
                <a:spcPts val="0"/>
              </a:spcAft>
              <a:buClr>
                <a:srgbClr val="000000"/>
              </a:buClr>
              <a:buSzPts val="1400"/>
              <a:buFont typeface="Arial"/>
              <a:buNone/>
            </a:pPr>
            <a:r>
              <a:rPr lang="en-US" sz="1400" b="0" i="0" u="none">
                <a:solidFill>
                  <a:schemeClr val="dk1"/>
                </a:solidFill>
                <a:latin typeface="Courier New"/>
                <a:ea typeface="Courier New"/>
                <a:cs typeface="Courier New"/>
                <a:sym typeface="Courier New"/>
              </a:rPr>
              <a:t> LocalDate today = LocalDate.now();</a:t>
            </a:r>
            <a:endParaRPr/>
          </a:p>
          <a:p>
            <a:pPr marL="7937" marR="0" lvl="0" indent="7937" algn="l" rtl="0">
              <a:lnSpc>
                <a:spcPct val="100000"/>
              </a:lnSpc>
              <a:spcBef>
                <a:spcPts val="280"/>
              </a:spcBef>
              <a:spcAft>
                <a:spcPts val="0"/>
              </a:spcAft>
              <a:buClr>
                <a:srgbClr val="000000"/>
              </a:buClr>
              <a:buSzPts val="1400"/>
              <a:buFont typeface="Arial"/>
              <a:buNone/>
            </a:pPr>
            <a:r>
              <a:rPr lang="en-US" sz="1400" b="0" i="0" u="none">
                <a:solidFill>
                  <a:schemeClr val="dk1"/>
                </a:solidFill>
                <a:latin typeface="Courier New"/>
                <a:ea typeface="Courier New"/>
                <a:cs typeface="Courier New"/>
                <a:sym typeface="Courier New"/>
              </a:rPr>
              <a:t> long days = </a:t>
            </a:r>
            <a:r>
              <a:rPr lang="en-US" sz="1400" b="1" i="0" u="none">
                <a:solidFill>
                  <a:schemeClr val="dk1"/>
                </a:solidFill>
                <a:latin typeface="Courier New"/>
                <a:ea typeface="Courier New"/>
                <a:cs typeface="Courier New"/>
                <a:sym typeface="Courier New"/>
              </a:rPr>
              <a:t>DAYS</a:t>
            </a:r>
            <a:r>
              <a:rPr lang="en-US" sz="1400" b="0" i="0" u="none">
                <a:solidFill>
                  <a:schemeClr val="dk1"/>
                </a:solidFill>
                <a:latin typeface="Courier New"/>
                <a:ea typeface="Courier New"/>
                <a:cs typeface="Courier New"/>
                <a:sym typeface="Courier New"/>
              </a:rPr>
              <a:t>.between(today, christmas);</a:t>
            </a:r>
            <a:endParaRPr/>
          </a:p>
          <a:p>
            <a:pPr marL="7937" marR="0" lvl="0" indent="7937" algn="l" rtl="0">
              <a:lnSpc>
                <a:spcPct val="100000"/>
              </a:lnSpc>
              <a:spcBef>
                <a:spcPts val="280"/>
              </a:spcBef>
              <a:spcAft>
                <a:spcPts val="0"/>
              </a:spcAft>
              <a:buClr>
                <a:srgbClr val="000000"/>
              </a:buClr>
              <a:buSzPts val="1400"/>
              <a:buFont typeface="Arial"/>
              <a:buNone/>
            </a:pPr>
            <a:r>
              <a:rPr lang="en-US" sz="1400" b="0" i="0" u="none">
                <a:solidFill>
                  <a:schemeClr val="dk1"/>
                </a:solidFill>
                <a:latin typeface="Courier New"/>
                <a:ea typeface="Courier New"/>
                <a:cs typeface="Courier New"/>
                <a:sym typeface="Courier New"/>
              </a:rPr>
              <a:t> System.out.println("There are " + days + " shopping days til Christmas");</a:t>
            </a:r>
            <a:endParaRPr/>
          </a:p>
          <a:p>
            <a:pPr marL="7937" marR="0" lvl="0" indent="7937" algn="l" rtl="0">
              <a:lnSpc>
                <a:spcPct val="100000"/>
              </a:lnSpc>
              <a:spcBef>
                <a:spcPts val="280"/>
              </a:spcBef>
              <a:spcAft>
                <a:spcPts val="0"/>
              </a:spcAft>
              <a:buClr>
                <a:srgbClr val="000000"/>
              </a:buClr>
              <a:buSzPts val="1400"/>
              <a:buFont typeface="Arial"/>
              <a:buNone/>
            </a:pPr>
            <a:r>
              <a:rPr lang="en-US" sz="1400" b="0" i="0" u="none">
                <a:solidFill>
                  <a:schemeClr val="dk1"/>
                </a:solidFill>
                <a:latin typeface="Courier New"/>
                <a:ea typeface="Courier New"/>
                <a:cs typeface="Courier New"/>
                <a:sym typeface="Courier New"/>
              </a:rPr>
              <a:t> </a:t>
            </a:r>
            <a:endParaRPr sz="2200" b="0" i="0" u="none">
              <a:solidFill>
                <a:schemeClr val="dk1"/>
              </a:solidFill>
              <a:latin typeface="Arial"/>
              <a:ea typeface="Arial"/>
              <a:cs typeface="Arial"/>
              <a:sym typeface="Arial"/>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Courier New"/>
                <a:ea typeface="Courier New"/>
                <a:cs typeface="Courier New"/>
                <a:sym typeface="Courier New"/>
              </a:rPr>
              <a:t>Period</a:t>
            </a:r>
            <a:r>
              <a:rPr lang="en-US" sz="2200" b="0" i="0" u="none" strike="noStrike" cap="none">
                <a:solidFill>
                  <a:schemeClr val="dk1"/>
                </a:solidFill>
                <a:latin typeface="Arial"/>
                <a:ea typeface="Arial"/>
                <a:cs typeface="Arial"/>
                <a:sym typeface="Arial"/>
              </a:rPr>
              <a:t> also provides a </a:t>
            </a:r>
            <a:r>
              <a:rPr lang="en-US" sz="2200" b="0" i="0" u="none" strike="noStrike" cap="none">
                <a:solidFill>
                  <a:schemeClr val="dk1"/>
                </a:solidFill>
                <a:latin typeface="Courier New"/>
                <a:ea typeface="Courier New"/>
                <a:cs typeface="Courier New"/>
                <a:sym typeface="Courier New"/>
              </a:rPr>
              <a:t>between</a:t>
            </a:r>
            <a:r>
              <a:rPr lang="en-US" sz="2200" b="0" i="0" u="none" strike="noStrike" cap="none">
                <a:solidFill>
                  <a:schemeClr val="dk1"/>
                </a:solidFill>
                <a:latin typeface="Arial"/>
                <a:ea typeface="Arial"/>
                <a:cs typeface="Arial"/>
                <a:sym typeface="Arial"/>
              </a:rPr>
              <a:t> method</a:t>
            </a:r>
            <a:endParaRPr/>
          </a:p>
          <a:p>
            <a:pPr marL="7937" marR="0" lvl="0" indent="7937" algn="l" rtl="0">
              <a:lnSpc>
                <a:spcPct val="100000"/>
              </a:lnSpc>
              <a:spcBef>
                <a:spcPts val="280"/>
              </a:spcBef>
              <a:spcAft>
                <a:spcPts val="0"/>
              </a:spcAft>
              <a:buClr>
                <a:srgbClr val="000000"/>
              </a:buClr>
              <a:buSzPts val="1400"/>
              <a:buFont typeface="Arial"/>
              <a:buNone/>
            </a:pPr>
            <a:endParaRPr sz="1400" b="0" i="0" u="none">
              <a:solidFill>
                <a:schemeClr val="dk1"/>
              </a:solidFill>
              <a:latin typeface="Courier New"/>
              <a:ea typeface="Courier New"/>
              <a:cs typeface="Courier New"/>
              <a:sym typeface="Courier New"/>
            </a:endParaRPr>
          </a:p>
          <a:p>
            <a:pPr marL="7937" marR="0" lvl="0" indent="7937" algn="l" rtl="0">
              <a:lnSpc>
                <a:spcPct val="100000"/>
              </a:lnSpc>
              <a:spcBef>
                <a:spcPts val="280"/>
              </a:spcBef>
              <a:spcAft>
                <a:spcPts val="0"/>
              </a:spcAft>
              <a:buClr>
                <a:srgbClr val="000000"/>
              </a:buClr>
              <a:buSzPts val="1400"/>
              <a:buFont typeface="Arial"/>
              <a:buNone/>
            </a:pPr>
            <a:r>
              <a:rPr lang="en-US" sz="1400" b="0" i="0" u="none">
                <a:solidFill>
                  <a:schemeClr val="dk1"/>
                </a:solidFill>
                <a:latin typeface="Courier New"/>
                <a:ea typeface="Courier New"/>
                <a:cs typeface="Courier New"/>
                <a:sym typeface="Courier New"/>
              </a:rPr>
              <a:t> Period tilXMas = Period.between(today, christmas);</a:t>
            </a:r>
            <a:endParaRPr/>
          </a:p>
          <a:p>
            <a:pPr marL="7937" marR="0" lvl="0" indent="7937" algn="l" rtl="0">
              <a:lnSpc>
                <a:spcPct val="100000"/>
              </a:lnSpc>
              <a:spcBef>
                <a:spcPts val="280"/>
              </a:spcBef>
              <a:spcAft>
                <a:spcPts val="0"/>
              </a:spcAft>
              <a:buClr>
                <a:srgbClr val="000000"/>
              </a:buClr>
              <a:buSzPts val="1400"/>
              <a:buFont typeface="Arial"/>
              <a:buNone/>
            </a:pPr>
            <a:r>
              <a:rPr lang="en-US" sz="1400" b="0" i="0" u="none">
                <a:solidFill>
                  <a:schemeClr val="dk1"/>
                </a:solidFill>
                <a:latin typeface="Courier New"/>
                <a:ea typeface="Courier New"/>
                <a:cs typeface="Courier New"/>
                <a:sym typeface="Courier New"/>
              </a:rPr>
              <a:t> System.out.println("There are " + tilXMas.getMonths() +</a:t>
            </a:r>
            <a:endParaRPr/>
          </a:p>
          <a:p>
            <a:pPr marL="7937" marR="0" lvl="0" indent="7937" algn="l" rtl="0">
              <a:lnSpc>
                <a:spcPct val="100000"/>
              </a:lnSpc>
              <a:spcBef>
                <a:spcPts val="280"/>
              </a:spcBef>
              <a:spcAft>
                <a:spcPts val="0"/>
              </a:spcAft>
              <a:buClr>
                <a:srgbClr val="000000"/>
              </a:buClr>
              <a:buSzPts val="1400"/>
              <a:buFont typeface="Arial"/>
              <a:buNone/>
            </a:pPr>
            <a:r>
              <a:rPr lang="en-US" sz="1400" b="0" i="0" u="none">
                <a:solidFill>
                  <a:schemeClr val="dk1"/>
                </a:solidFill>
                <a:latin typeface="Courier New"/>
                <a:ea typeface="Courier New"/>
                <a:cs typeface="Courier New"/>
                <a:sym typeface="Courier New"/>
              </a:rPr>
              <a:t>                    " months and " + tilXMas.getDays() + </a:t>
            </a:r>
            <a:endParaRPr/>
          </a:p>
          <a:p>
            <a:pPr marL="7937" marR="0" lvl="0" indent="7937" algn="l" rtl="0">
              <a:lnSpc>
                <a:spcPct val="100000"/>
              </a:lnSpc>
              <a:spcBef>
                <a:spcPts val="280"/>
              </a:spcBef>
              <a:spcAft>
                <a:spcPts val="0"/>
              </a:spcAft>
              <a:buClr>
                <a:srgbClr val="000000"/>
              </a:buClr>
              <a:buSzPts val="1400"/>
              <a:buFont typeface="Arial"/>
              <a:buNone/>
            </a:pPr>
            <a:r>
              <a:rPr lang="en-US" sz="1400" b="0" i="0" u="none">
                <a:solidFill>
                  <a:schemeClr val="dk1"/>
                </a:solidFill>
                <a:latin typeface="Courier New"/>
                <a:ea typeface="Courier New"/>
                <a:cs typeface="Courier New"/>
                <a:sym typeface="Courier New"/>
              </a:rPr>
              <a:t>                    " days til Christmas");</a:t>
            </a:r>
            <a:endParaRPr/>
          </a:p>
        </p:txBody>
      </p:sp>
      <p:sp>
        <p:nvSpPr>
          <p:cNvPr id="3161" name="Google Shape;3161;p335"/>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339</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30"/>
          <p:cNvSpPr txBox="1">
            <a:spLocks noGrp="1"/>
          </p:cNvSpPr>
          <p:nvPr>
            <p:ph type="title"/>
          </p:nvPr>
        </p:nvSpPr>
        <p:spPr>
          <a:xfrm>
            <a:off x="609600" y="439737"/>
            <a:ext cx="791845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Courier New"/>
                <a:ea typeface="Courier New"/>
                <a:cs typeface="Courier New"/>
                <a:sym typeface="Courier New"/>
              </a:rPr>
              <a:t>switch</a:t>
            </a:r>
            <a:r>
              <a:rPr lang="en-US" sz="2600" b="1" i="0" u="none" strike="noStrike" cap="none">
                <a:solidFill>
                  <a:schemeClr val="dk1"/>
                </a:solidFill>
                <a:latin typeface="Arial"/>
                <a:ea typeface="Arial"/>
                <a:cs typeface="Arial"/>
                <a:sym typeface="Arial"/>
              </a:rPr>
              <a:t> Statement</a:t>
            </a:r>
            <a:endParaRPr/>
          </a:p>
        </p:txBody>
      </p:sp>
      <p:sp>
        <p:nvSpPr>
          <p:cNvPr id="201" name="Google Shape;201;p30"/>
          <p:cNvSpPr txBox="1">
            <a:spLocks noGrp="1"/>
          </p:cNvSpPr>
          <p:nvPr>
            <p:ph type="body" idx="1"/>
          </p:nvPr>
        </p:nvSpPr>
        <p:spPr>
          <a:xfrm>
            <a:off x="609600" y="1447800"/>
            <a:ext cx="7918450" cy="1751012"/>
          </a:xfrm>
          <a:prstGeom prst="rect">
            <a:avLst/>
          </a:prstGeom>
          <a:noFill/>
          <a:ln>
            <a:noFill/>
          </a:ln>
        </p:spPr>
        <p:txBody>
          <a:bodyPr spcFirstLastPara="1" wrap="square" lIns="12700" tIns="12700" rIns="12700" bIns="12700" anchor="t" anchorCtr="0">
            <a:noAutofit/>
          </a:bodyPr>
          <a:lstStyle/>
          <a:p>
            <a:pPr marL="7938" marR="0" lvl="0" indent="7938" algn="l" rtl="0">
              <a:spcBef>
                <a:spcPts val="0"/>
              </a:spcBef>
              <a:spcAft>
                <a:spcPts val="0"/>
              </a:spcAft>
              <a:buNone/>
            </a:pPr>
            <a:endParaRPr sz="2200">
              <a:solidFill>
                <a:schemeClr val="dk1"/>
              </a:solidFill>
              <a:latin typeface="Arial"/>
              <a:ea typeface="Arial"/>
              <a:cs typeface="Arial"/>
              <a:sym typeface="Arial"/>
            </a:endParaRPr>
          </a:p>
        </p:txBody>
      </p:sp>
      <p:sp>
        <p:nvSpPr>
          <p:cNvPr id="202" name="Google Shape;202;p30"/>
          <p:cNvSpPr txBox="1"/>
          <p:nvPr/>
        </p:nvSpPr>
        <p:spPr>
          <a:xfrm>
            <a:off x="381000" y="990600"/>
            <a:ext cx="8534400" cy="5029200"/>
          </a:xfrm>
          <a:prstGeom prst="rect">
            <a:avLst/>
          </a:prstGeom>
          <a:solidFill>
            <a:srgbClr val="DDDDDD"/>
          </a:solid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6350" algn="l" rtl="0">
              <a:lnSpc>
                <a:spcPct val="100000"/>
              </a:lnSpc>
              <a:spcBef>
                <a:spcPts val="0"/>
              </a:spcBef>
              <a:spcAft>
                <a:spcPts val="0"/>
              </a:spcAft>
              <a:buClr>
                <a:schemeClr val="dk1"/>
              </a:buClr>
              <a:buSzPts val="100"/>
              <a:buFont typeface="Courier New"/>
              <a:buAutoNum type="arabicPlain"/>
            </a:pPr>
            <a:r>
              <a:rPr lang="en-US" sz="1600" b="0" i="0" u="none">
                <a:solidFill>
                  <a:schemeClr val="dk1"/>
                </a:solidFill>
                <a:latin typeface="Courier New"/>
                <a:ea typeface="Courier New"/>
                <a:cs typeface="Courier New"/>
                <a:sym typeface="Courier New"/>
              </a:rPr>
              <a:t> public class SwitchStringStatement {    </a:t>
            </a:r>
            <a:endParaRPr/>
          </a:p>
          <a:p>
            <a:pPr marL="0" marR="0" lvl="0" indent="-6350" algn="l" rtl="0">
              <a:lnSpc>
                <a:spcPct val="100000"/>
              </a:lnSpc>
              <a:spcBef>
                <a:spcPts val="0"/>
              </a:spcBef>
              <a:spcAft>
                <a:spcPts val="0"/>
              </a:spcAft>
              <a:buClr>
                <a:schemeClr val="dk1"/>
              </a:buClr>
              <a:buSzPts val="100"/>
              <a:buFont typeface="Courier New"/>
              <a:buAutoNum type="arabicPlain"/>
            </a:pPr>
            <a:r>
              <a:rPr lang="en-US" sz="1600" b="0" i="0" u="none">
                <a:solidFill>
                  <a:schemeClr val="dk1"/>
                </a:solidFill>
                <a:latin typeface="Courier New"/>
                <a:ea typeface="Courier New"/>
                <a:cs typeface="Courier New"/>
                <a:sym typeface="Courier New"/>
              </a:rPr>
              <a:t>    public static void main(String args[]){</a:t>
            </a:r>
            <a:endParaRPr/>
          </a:p>
          <a:p>
            <a:pPr marL="0" marR="0" lvl="0" indent="-6350" algn="l" rtl="0">
              <a:lnSpc>
                <a:spcPct val="100000"/>
              </a:lnSpc>
              <a:spcBef>
                <a:spcPts val="0"/>
              </a:spcBef>
              <a:spcAft>
                <a:spcPts val="0"/>
              </a:spcAft>
              <a:buClr>
                <a:schemeClr val="dk1"/>
              </a:buClr>
              <a:buSzPts val="100"/>
              <a:buFont typeface="Courier New"/>
              <a:buAutoNum type="arabicPlain"/>
            </a:pPr>
            <a:r>
              <a:rPr lang="en-US" sz="1600" b="0" i="0" u="none">
                <a:solidFill>
                  <a:schemeClr val="dk1"/>
                </a:solidFill>
                <a:latin typeface="Courier New"/>
                <a:ea typeface="Courier New"/>
                <a:cs typeface="Courier New"/>
                <a:sym typeface="Courier New"/>
              </a:rPr>
              <a:t> </a:t>
            </a:r>
            <a:endParaRPr/>
          </a:p>
          <a:p>
            <a:pPr marL="0" marR="0" lvl="0" indent="-6350" algn="l" rtl="0">
              <a:lnSpc>
                <a:spcPct val="100000"/>
              </a:lnSpc>
              <a:spcBef>
                <a:spcPts val="0"/>
              </a:spcBef>
              <a:spcAft>
                <a:spcPts val="0"/>
              </a:spcAft>
              <a:buClr>
                <a:schemeClr val="dk1"/>
              </a:buClr>
              <a:buSzPts val="100"/>
              <a:buFont typeface="Courier New"/>
              <a:buAutoNum type="arabicPlain"/>
            </a:pPr>
            <a:r>
              <a:rPr lang="en-US" sz="1600" b="0" i="0" u="none">
                <a:solidFill>
                  <a:schemeClr val="dk1"/>
                </a:solidFill>
                <a:latin typeface="Courier New"/>
                <a:ea typeface="Courier New"/>
                <a:cs typeface="Courier New"/>
                <a:sym typeface="Courier New"/>
              </a:rPr>
              <a:t>        String color = "Blue";</a:t>
            </a:r>
            <a:endParaRPr/>
          </a:p>
          <a:p>
            <a:pPr marL="0" marR="0" lvl="0" indent="-6350" algn="l" rtl="0">
              <a:lnSpc>
                <a:spcPct val="100000"/>
              </a:lnSpc>
              <a:spcBef>
                <a:spcPts val="0"/>
              </a:spcBef>
              <a:spcAft>
                <a:spcPts val="0"/>
              </a:spcAft>
              <a:buClr>
                <a:schemeClr val="dk1"/>
              </a:buClr>
              <a:buSzPts val="100"/>
              <a:buFont typeface="Courier New"/>
              <a:buAutoNum type="arabicPlain"/>
            </a:pPr>
            <a:r>
              <a:rPr lang="en-US" sz="1600" b="0" i="0" u="none">
                <a:solidFill>
                  <a:schemeClr val="dk1"/>
                </a:solidFill>
                <a:latin typeface="Courier New"/>
                <a:ea typeface="Courier New"/>
                <a:cs typeface="Courier New"/>
                <a:sym typeface="Courier New"/>
              </a:rPr>
              <a:t>        String shirt = " Shirt";</a:t>
            </a:r>
            <a:endParaRPr/>
          </a:p>
          <a:p>
            <a:pPr marL="0" marR="0" lvl="0" indent="-6350" algn="l" rtl="0">
              <a:lnSpc>
                <a:spcPct val="100000"/>
              </a:lnSpc>
              <a:spcBef>
                <a:spcPts val="0"/>
              </a:spcBef>
              <a:spcAft>
                <a:spcPts val="0"/>
              </a:spcAft>
              <a:buClr>
                <a:schemeClr val="dk1"/>
              </a:buClr>
              <a:buSzPts val="100"/>
              <a:buFont typeface="Courier New"/>
              <a:buAutoNum type="arabicPlain"/>
            </a:pPr>
            <a:r>
              <a:rPr lang="en-US" sz="1600" b="0" i="0" u="none">
                <a:solidFill>
                  <a:schemeClr val="dk1"/>
                </a:solidFill>
                <a:latin typeface="Courier New"/>
                <a:ea typeface="Courier New"/>
                <a:cs typeface="Courier New"/>
                <a:sym typeface="Courier New"/>
              </a:rPr>
              <a:t> </a:t>
            </a:r>
            <a:endParaRPr/>
          </a:p>
          <a:p>
            <a:pPr marL="0" marR="0" lvl="0" indent="-6350" algn="l" rtl="0">
              <a:lnSpc>
                <a:spcPct val="100000"/>
              </a:lnSpc>
              <a:spcBef>
                <a:spcPts val="0"/>
              </a:spcBef>
              <a:spcAft>
                <a:spcPts val="0"/>
              </a:spcAft>
              <a:buClr>
                <a:schemeClr val="dk1"/>
              </a:buClr>
              <a:buSzPts val="100"/>
              <a:buFont typeface="Courier New"/>
              <a:buAutoNum type="arabicPlain"/>
            </a:pPr>
            <a:r>
              <a:rPr lang="en-US" sz="1600" b="0" i="0" u="none">
                <a:solidFill>
                  <a:schemeClr val="dk1"/>
                </a:solidFill>
                <a:latin typeface="Courier New"/>
                <a:ea typeface="Courier New"/>
                <a:cs typeface="Courier New"/>
                <a:sym typeface="Courier New"/>
              </a:rPr>
              <a:t>        switch (color){</a:t>
            </a:r>
            <a:endParaRPr/>
          </a:p>
          <a:p>
            <a:pPr marL="0" marR="0" lvl="0" indent="-6350" algn="l" rtl="0">
              <a:lnSpc>
                <a:spcPct val="100000"/>
              </a:lnSpc>
              <a:spcBef>
                <a:spcPts val="0"/>
              </a:spcBef>
              <a:spcAft>
                <a:spcPts val="0"/>
              </a:spcAft>
              <a:buClr>
                <a:schemeClr val="dk1"/>
              </a:buClr>
              <a:buSzPts val="100"/>
              <a:buFont typeface="Courier New"/>
              <a:buAutoNum type="arabicPlain"/>
            </a:pPr>
            <a:r>
              <a:rPr lang="en-US" sz="1600" b="0" i="0" u="none">
                <a:solidFill>
                  <a:schemeClr val="dk1"/>
                </a:solidFill>
                <a:latin typeface="Courier New"/>
                <a:ea typeface="Courier New"/>
                <a:cs typeface="Courier New"/>
                <a:sym typeface="Courier New"/>
              </a:rPr>
              <a:t>            case "Blue":</a:t>
            </a:r>
            <a:endParaRPr/>
          </a:p>
          <a:p>
            <a:pPr marL="0" marR="0" lvl="0" indent="-6350" algn="l" rtl="0">
              <a:lnSpc>
                <a:spcPct val="100000"/>
              </a:lnSpc>
              <a:spcBef>
                <a:spcPts val="0"/>
              </a:spcBef>
              <a:spcAft>
                <a:spcPts val="0"/>
              </a:spcAft>
              <a:buClr>
                <a:schemeClr val="dk1"/>
              </a:buClr>
              <a:buSzPts val="100"/>
              <a:buFont typeface="Courier New"/>
              <a:buAutoNum type="arabicPlain"/>
            </a:pPr>
            <a:r>
              <a:rPr lang="en-US" sz="1600" b="0" i="0" u="none">
                <a:solidFill>
                  <a:schemeClr val="dk1"/>
                </a:solidFill>
                <a:latin typeface="Courier New"/>
                <a:ea typeface="Courier New"/>
                <a:cs typeface="Courier New"/>
                <a:sym typeface="Courier New"/>
              </a:rPr>
              <a:t>                shirt = "Blue" + shirt;</a:t>
            </a:r>
            <a:endParaRPr/>
          </a:p>
          <a:p>
            <a:pPr marL="0" marR="0" lvl="0" indent="-6350" algn="l" rtl="0">
              <a:lnSpc>
                <a:spcPct val="100000"/>
              </a:lnSpc>
              <a:spcBef>
                <a:spcPts val="0"/>
              </a:spcBef>
              <a:spcAft>
                <a:spcPts val="0"/>
              </a:spcAft>
              <a:buClr>
                <a:schemeClr val="dk1"/>
              </a:buClr>
              <a:buSzPts val="100"/>
              <a:buFont typeface="Courier New"/>
              <a:buAutoNum type="arabicPlain"/>
            </a:pPr>
            <a:r>
              <a:rPr lang="en-US" sz="1600" b="0" i="0" u="none">
                <a:solidFill>
                  <a:schemeClr val="dk1"/>
                </a:solidFill>
                <a:latin typeface="Courier New"/>
                <a:ea typeface="Courier New"/>
                <a:cs typeface="Courier New"/>
                <a:sym typeface="Courier New"/>
              </a:rPr>
              <a:t>                break;</a:t>
            </a:r>
            <a:endParaRPr/>
          </a:p>
          <a:p>
            <a:pPr marL="0" marR="0" lvl="0" indent="-6350" algn="l" rtl="0">
              <a:lnSpc>
                <a:spcPct val="100000"/>
              </a:lnSpc>
              <a:spcBef>
                <a:spcPts val="0"/>
              </a:spcBef>
              <a:spcAft>
                <a:spcPts val="0"/>
              </a:spcAft>
              <a:buClr>
                <a:schemeClr val="dk1"/>
              </a:buClr>
              <a:buSzPts val="100"/>
              <a:buFont typeface="Courier New"/>
              <a:buAutoNum type="arabicPlain"/>
            </a:pPr>
            <a:r>
              <a:rPr lang="en-US" sz="1600" b="0" i="0" u="none">
                <a:solidFill>
                  <a:schemeClr val="dk1"/>
                </a:solidFill>
                <a:latin typeface="Courier New"/>
                <a:ea typeface="Courier New"/>
                <a:cs typeface="Courier New"/>
                <a:sym typeface="Courier New"/>
              </a:rPr>
              <a:t>            case "Red":</a:t>
            </a:r>
            <a:endParaRPr/>
          </a:p>
          <a:p>
            <a:pPr marL="0" marR="0" lvl="0" indent="-6350" algn="l" rtl="0">
              <a:lnSpc>
                <a:spcPct val="100000"/>
              </a:lnSpc>
              <a:spcBef>
                <a:spcPts val="0"/>
              </a:spcBef>
              <a:spcAft>
                <a:spcPts val="0"/>
              </a:spcAft>
              <a:buClr>
                <a:schemeClr val="dk1"/>
              </a:buClr>
              <a:buSzPts val="100"/>
              <a:buFont typeface="Courier New"/>
              <a:buAutoNum type="arabicPlain"/>
            </a:pPr>
            <a:r>
              <a:rPr lang="en-US" sz="1600" b="0" i="0" u="none">
                <a:solidFill>
                  <a:schemeClr val="dk1"/>
                </a:solidFill>
                <a:latin typeface="Courier New"/>
                <a:ea typeface="Courier New"/>
                <a:cs typeface="Courier New"/>
                <a:sym typeface="Courier New"/>
              </a:rPr>
              <a:t>                shirt = "Red" + shirt;</a:t>
            </a:r>
            <a:endParaRPr/>
          </a:p>
          <a:p>
            <a:pPr marL="0" marR="0" lvl="0" indent="-6350" algn="l" rtl="0">
              <a:lnSpc>
                <a:spcPct val="100000"/>
              </a:lnSpc>
              <a:spcBef>
                <a:spcPts val="0"/>
              </a:spcBef>
              <a:spcAft>
                <a:spcPts val="0"/>
              </a:spcAft>
              <a:buClr>
                <a:schemeClr val="dk1"/>
              </a:buClr>
              <a:buSzPts val="100"/>
              <a:buFont typeface="Courier New"/>
              <a:buAutoNum type="arabicPlain"/>
            </a:pPr>
            <a:r>
              <a:rPr lang="en-US" sz="1600" b="0" i="0" u="none">
                <a:solidFill>
                  <a:schemeClr val="dk1"/>
                </a:solidFill>
                <a:latin typeface="Courier New"/>
                <a:ea typeface="Courier New"/>
                <a:cs typeface="Courier New"/>
                <a:sym typeface="Courier New"/>
              </a:rPr>
              <a:t>                break;</a:t>
            </a:r>
            <a:endParaRPr/>
          </a:p>
          <a:p>
            <a:pPr marL="0" marR="0" lvl="0" indent="-6350" algn="l" rtl="0">
              <a:lnSpc>
                <a:spcPct val="100000"/>
              </a:lnSpc>
              <a:spcBef>
                <a:spcPts val="0"/>
              </a:spcBef>
              <a:spcAft>
                <a:spcPts val="0"/>
              </a:spcAft>
              <a:buClr>
                <a:schemeClr val="dk1"/>
              </a:buClr>
              <a:buSzPts val="100"/>
              <a:buFont typeface="Courier New"/>
              <a:buAutoNum type="arabicPlain"/>
            </a:pPr>
            <a:r>
              <a:rPr lang="en-US" sz="1600" b="0" i="0" u="none">
                <a:solidFill>
                  <a:schemeClr val="dk1"/>
                </a:solidFill>
                <a:latin typeface="Courier New"/>
                <a:ea typeface="Courier New"/>
                <a:cs typeface="Courier New"/>
                <a:sym typeface="Courier New"/>
              </a:rPr>
              <a:t>            default:</a:t>
            </a:r>
            <a:endParaRPr/>
          </a:p>
          <a:p>
            <a:pPr marL="0" marR="0" lvl="0" indent="-6350" algn="l" rtl="0">
              <a:lnSpc>
                <a:spcPct val="100000"/>
              </a:lnSpc>
              <a:spcBef>
                <a:spcPts val="0"/>
              </a:spcBef>
              <a:spcAft>
                <a:spcPts val="0"/>
              </a:spcAft>
              <a:buClr>
                <a:schemeClr val="dk1"/>
              </a:buClr>
              <a:buSzPts val="100"/>
              <a:buFont typeface="Courier New"/>
              <a:buAutoNum type="arabicPlain"/>
            </a:pPr>
            <a:r>
              <a:rPr lang="en-US" sz="1600" b="0" i="0" u="none">
                <a:solidFill>
                  <a:schemeClr val="dk1"/>
                </a:solidFill>
                <a:latin typeface="Courier New"/>
                <a:ea typeface="Courier New"/>
                <a:cs typeface="Courier New"/>
                <a:sym typeface="Courier New"/>
              </a:rPr>
              <a:t>                shirt = "White" + shirt;</a:t>
            </a:r>
            <a:endParaRPr/>
          </a:p>
          <a:p>
            <a:pPr marL="0" marR="0" lvl="0" indent="-6350" algn="l" rtl="0">
              <a:lnSpc>
                <a:spcPct val="100000"/>
              </a:lnSpc>
              <a:spcBef>
                <a:spcPts val="0"/>
              </a:spcBef>
              <a:spcAft>
                <a:spcPts val="0"/>
              </a:spcAft>
              <a:buClr>
                <a:schemeClr val="dk1"/>
              </a:buClr>
              <a:buSzPts val="100"/>
              <a:buFont typeface="Courier New"/>
              <a:buAutoNum type="arabicPlain"/>
            </a:pPr>
            <a:r>
              <a:rPr lang="en-US" sz="1600" b="0" i="0" u="none">
                <a:solidFill>
                  <a:schemeClr val="dk1"/>
                </a:solidFill>
                <a:latin typeface="Courier New"/>
                <a:ea typeface="Courier New"/>
                <a:cs typeface="Courier New"/>
                <a:sym typeface="Courier New"/>
              </a:rPr>
              <a:t>        }</a:t>
            </a:r>
            <a:endParaRPr/>
          </a:p>
          <a:p>
            <a:pPr marL="0" marR="0" lvl="0" indent="-6350" algn="l" rtl="0">
              <a:lnSpc>
                <a:spcPct val="100000"/>
              </a:lnSpc>
              <a:spcBef>
                <a:spcPts val="0"/>
              </a:spcBef>
              <a:spcAft>
                <a:spcPts val="0"/>
              </a:spcAft>
              <a:buClr>
                <a:schemeClr val="dk1"/>
              </a:buClr>
              <a:buSzPts val="100"/>
              <a:buFont typeface="Courier New"/>
              <a:buAutoNum type="arabicPlain"/>
            </a:pPr>
            <a:r>
              <a:rPr lang="en-US" sz="1600" b="0" i="0" u="none">
                <a:solidFill>
                  <a:schemeClr val="dk1"/>
                </a:solidFill>
                <a:latin typeface="Courier New"/>
                <a:ea typeface="Courier New"/>
                <a:cs typeface="Courier New"/>
                <a:sym typeface="Courier New"/>
              </a:rPr>
              <a:t> </a:t>
            </a:r>
            <a:endParaRPr/>
          </a:p>
          <a:p>
            <a:pPr marL="0" marR="0" lvl="0" indent="-6350" algn="l" rtl="0">
              <a:lnSpc>
                <a:spcPct val="100000"/>
              </a:lnSpc>
              <a:spcBef>
                <a:spcPts val="0"/>
              </a:spcBef>
              <a:spcAft>
                <a:spcPts val="0"/>
              </a:spcAft>
              <a:buClr>
                <a:schemeClr val="dk1"/>
              </a:buClr>
              <a:buSzPts val="100"/>
              <a:buFont typeface="Courier New"/>
              <a:buAutoNum type="arabicPlain"/>
            </a:pPr>
            <a:r>
              <a:rPr lang="en-US" sz="1600" b="0" i="0" u="none">
                <a:solidFill>
                  <a:schemeClr val="dk1"/>
                </a:solidFill>
                <a:latin typeface="Courier New"/>
                <a:ea typeface="Courier New"/>
                <a:cs typeface="Courier New"/>
                <a:sym typeface="Courier New"/>
              </a:rPr>
              <a:t>        System.out.println("Shirt type: " + shirt);</a:t>
            </a:r>
            <a:endParaRPr/>
          </a:p>
          <a:p>
            <a:pPr marL="0" marR="0" lvl="0" indent="-6350" algn="l" rtl="0">
              <a:lnSpc>
                <a:spcPct val="100000"/>
              </a:lnSpc>
              <a:spcBef>
                <a:spcPts val="0"/>
              </a:spcBef>
              <a:spcAft>
                <a:spcPts val="0"/>
              </a:spcAft>
              <a:buClr>
                <a:schemeClr val="dk1"/>
              </a:buClr>
              <a:buSzPts val="100"/>
              <a:buFont typeface="Courier New"/>
              <a:buAutoNum type="arabicPlain"/>
            </a:pPr>
            <a:r>
              <a:rPr lang="en-US" sz="1600" b="0" i="0" u="none">
                <a:solidFill>
                  <a:schemeClr val="dk1"/>
                </a:solidFill>
                <a:latin typeface="Courier New"/>
                <a:ea typeface="Courier New"/>
                <a:cs typeface="Courier New"/>
                <a:sym typeface="Courier New"/>
              </a:rPr>
              <a:t>    }</a:t>
            </a:r>
            <a:endParaRPr/>
          </a:p>
          <a:p>
            <a:pPr marL="0" marR="0" lvl="0" indent="-6350" algn="l" rtl="0">
              <a:lnSpc>
                <a:spcPct val="100000"/>
              </a:lnSpc>
              <a:spcBef>
                <a:spcPts val="0"/>
              </a:spcBef>
              <a:spcAft>
                <a:spcPts val="0"/>
              </a:spcAft>
              <a:buClr>
                <a:schemeClr val="dk1"/>
              </a:buClr>
              <a:buSzPts val="100"/>
              <a:buFont typeface="Courier New"/>
              <a:buAutoNum type="arabicPlain"/>
            </a:pPr>
            <a:r>
              <a:rPr lang="en-US" sz="1600" b="0" i="0" u="none">
                <a:solidFill>
                  <a:schemeClr val="dk1"/>
                </a:solidFill>
                <a:latin typeface="Courier New"/>
                <a:ea typeface="Courier New"/>
                <a:cs typeface="Courier New"/>
                <a:sym typeface="Courier New"/>
              </a:rPr>
              <a:t> }</a:t>
            </a:r>
            <a:endParaRPr/>
          </a:p>
        </p:txBody>
      </p:sp>
      <p:sp>
        <p:nvSpPr>
          <p:cNvPr id="203" name="Google Shape;203;p30"/>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34</a:t>
            </a:fld>
            <a:endParaRPr/>
          </a:p>
        </p:txBody>
      </p:sp>
    </p:spTree>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Shape 3166"/>
        <p:cNvGrpSpPr/>
        <p:nvPr/>
      </p:nvGrpSpPr>
      <p:grpSpPr>
        <a:xfrm>
          <a:off x="0" y="0"/>
          <a:ext cx="0" cy="0"/>
          <a:chOff x="0" y="0"/>
          <a:chExt cx="0" cy="0"/>
        </a:xfrm>
      </p:grpSpPr>
      <p:sp>
        <p:nvSpPr>
          <p:cNvPr id="3167" name="Google Shape;3167;p336"/>
          <p:cNvSpPr txBox="1"/>
          <p:nvPr/>
        </p:nvSpPr>
        <p:spPr>
          <a:xfrm>
            <a:off x="609600" y="5105400"/>
            <a:ext cx="7924800" cy="1066800"/>
          </a:xfrm>
          <a:prstGeom prst="rect">
            <a:avLst/>
          </a:prstGeom>
          <a:solidFill>
            <a:schemeClr val="accent1">
              <a:alpha val="49800"/>
            </a:schemeClr>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3168" name="Google Shape;3168;p336"/>
          <p:cNvSpPr txBox="1"/>
          <p:nvPr/>
        </p:nvSpPr>
        <p:spPr>
          <a:xfrm>
            <a:off x="609600" y="2743200"/>
            <a:ext cx="7924800" cy="2057400"/>
          </a:xfrm>
          <a:prstGeom prst="rect">
            <a:avLst/>
          </a:prstGeom>
          <a:solidFill>
            <a:schemeClr val="accent1">
              <a:alpha val="49800"/>
            </a:schemeClr>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3169" name="Google Shape;3169;p336"/>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Making Dates Pretty</a:t>
            </a:r>
            <a:endParaRPr/>
          </a:p>
        </p:txBody>
      </p:sp>
      <p:sp>
        <p:nvSpPr>
          <p:cNvPr id="3170" name="Google Shape;3170;p336"/>
          <p:cNvSpPr txBox="1">
            <a:spLocks noGrp="1"/>
          </p:cNvSpPr>
          <p:nvPr>
            <p:ph type="body" idx="1"/>
          </p:nvPr>
        </p:nvSpPr>
        <p:spPr>
          <a:xfrm>
            <a:off x="609600" y="1447800"/>
            <a:ext cx="7918500" cy="48387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200"/>
              <a:buFont typeface="Arial"/>
              <a:buNone/>
            </a:pPr>
            <a:r>
              <a:rPr lang="en-US" sz="2200" b="0" i="0" u="none">
                <a:solidFill>
                  <a:schemeClr val="dk1"/>
                </a:solidFill>
                <a:latin typeface="Courier New"/>
                <a:ea typeface="Courier New"/>
                <a:cs typeface="Courier New"/>
                <a:sym typeface="Courier New"/>
              </a:rPr>
              <a:t>DateTimeFormatter</a:t>
            </a:r>
            <a:r>
              <a:rPr lang="en-US" sz="2200" b="0" i="0" u="none">
                <a:solidFill>
                  <a:schemeClr val="dk1"/>
                </a:solidFill>
                <a:latin typeface="Arial"/>
                <a:ea typeface="Arial"/>
                <a:cs typeface="Arial"/>
                <a:sym typeface="Arial"/>
              </a:rPr>
              <a:t> produces formatted date/times</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Using predefined constants, patterns letters, or a localized style</a:t>
            </a:r>
            <a:endParaRPr sz="1400" b="0" i="0" u="none" strike="noStrike" cap="none">
              <a:solidFill>
                <a:schemeClr val="dk1"/>
              </a:solidFill>
              <a:latin typeface="Courier New"/>
              <a:ea typeface="Courier New"/>
              <a:cs typeface="Courier New"/>
              <a:sym typeface="Courier New"/>
            </a:endParaRPr>
          </a:p>
          <a:p>
            <a:pPr marL="7937" marR="0" lvl="0" indent="7937" algn="l" rtl="0">
              <a:lnSpc>
                <a:spcPct val="100000"/>
              </a:lnSpc>
              <a:spcBef>
                <a:spcPts val="240"/>
              </a:spcBef>
              <a:spcAft>
                <a:spcPts val="0"/>
              </a:spcAft>
              <a:buClr>
                <a:srgbClr val="000000"/>
              </a:buClr>
              <a:buSzPts val="1200"/>
              <a:buFont typeface="Arial"/>
              <a:buNone/>
            </a:pPr>
            <a:endParaRPr sz="1200" b="0" i="0" u="none">
              <a:solidFill>
                <a:schemeClr val="dk1"/>
              </a:solidFill>
              <a:latin typeface="Courier New"/>
              <a:ea typeface="Courier New"/>
              <a:cs typeface="Courier New"/>
              <a:sym typeface="Courier New"/>
            </a:endParaRPr>
          </a:p>
          <a:p>
            <a:pPr marL="7937" marR="0" lvl="0" indent="7937" algn="l" rtl="0">
              <a:lnSpc>
                <a:spcPct val="100000"/>
              </a:lnSpc>
              <a:spcBef>
                <a:spcPts val="240"/>
              </a:spcBef>
              <a:spcAft>
                <a:spcPts val="0"/>
              </a:spcAft>
              <a:buClr>
                <a:srgbClr val="000000"/>
              </a:buClr>
              <a:buSzPts val="1200"/>
              <a:buFont typeface="Arial"/>
              <a:buNone/>
            </a:pPr>
            <a:r>
              <a:rPr lang="en-US" sz="1200" b="0" i="0" u="none">
                <a:solidFill>
                  <a:schemeClr val="dk1"/>
                </a:solidFill>
                <a:latin typeface="Courier New"/>
                <a:ea typeface="Courier New"/>
                <a:cs typeface="Courier New"/>
                <a:sym typeface="Courier New"/>
              </a:rPr>
              <a:t> ZonedDateTime now = ZonedDateTime.now();</a:t>
            </a:r>
            <a:endParaRPr/>
          </a:p>
          <a:p>
            <a:pPr marL="7937" marR="0" lvl="0" indent="7937" algn="l" rtl="0">
              <a:lnSpc>
                <a:spcPct val="100000"/>
              </a:lnSpc>
              <a:spcBef>
                <a:spcPts val="240"/>
              </a:spcBef>
              <a:spcAft>
                <a:spcPts val="0"/>
              </a:spcAft>
              <a:buClr>
                <a:srgbClr val="000000"/>
              </a:buClr>
              <a:buSzPts val="1200"/>
              <a:buFont typeface="Arial"/>
              <a:buNone/>
            </a:pPr>
            <a:r>
              <a:rPr lang="en-US" sz="1200" b="0" i="0" u="none">
                <a:solidFill>
                  <a:schemeClr val="dk1"/>
                </a:solidFill>
                <a:latin typeface="Courier New"/>
                <a:ea typeface="Courier New"/>
                <a:cs typeface="Courier New"/>
                <a:sym typeface="Courier New"/>
              </a:rPr>
              <a:t> DateTimeFormatter formatter = DateTimeFormatter.ISO_LOCAL_DATE;</a:t>
            </a:r>
            <a:endParaRPr/>
          </a:p>
          <a:p>
            <a:pPr marL="7937" marR="0" lvl="0" indent="7937" algn="l" rtl="0">
              <a:lnSpc>
                <a:spcPct val="100000"/>
              </a:lnSpc>
              <a:spcBef>
                <a:spcPts val="240"/>
              </a:spcBef>
              <a:spcAft>
                <a:spcPts val="0"/>
              </a:spcAft>
              <a:buClr>
                <a:srgbClr val="000000"/>
              </a:buClr>
              <a:buSzPts val="1200"/>
              <a:buFont typeface="Arial"/>
              <a:buNone/>
            </a:pPr>
            <a:r>
              <a:rPr lang="en-US" sz="1200" b="0" i="0" u="none">
                <a:solidFill>
                  <a:schemeClr val="dk1"/>
                </a:solidFill>
                <a:latin typeface="Courier New"/>
                <a:ea typeface="Courier New"/>
                <a:cs typeface="Courier New"/>
                <a:sym typeface="Courier New"/>
              </a:rPr>
              <a:t> System.out.println(now.format(formatter));</a:t>
            </a:r>
            <a:endParaRPr/>
          </a:p>
          <a:p>
            <a:pPr marL="7937" marR="0" lvl="0" indent="7937" algn="l" rtl="0">
              <a:lnSpc>
                <a:spcPct val="100000"/>
              </a:lnSpc>
              <a:spcBef>
                <a:spcPts val="240"/>
              </a:spcBef>
              <a:spcAft>
                <a:spcPts val="0"/>
              </a:spcAft>
              <a:buClr>
                <a:srgbClr val="000000"/>
              </a:buClr>
              <a:buSzPts val="1200"/>
              <a:buFont typeface="Arial"/>
              <a:buNone/>
            </a:pPr>
            <a:r>
              <a:rPr lang="en-US" sz="1200" b="0" i="0" u="none">
                <a:solidFill>
                  <a:schemeClr val="dk1"/>
                </a:solidFill>
                <a:latin typeface="Courier New"/>
                <a:ea typeface="Courier New"/>
                <a:cs typeface="Courier New"/>
                <a:sym typeface="Courier New"/>
              </a:rPr>
              <a:t> formatter = DateTimeFormatter.ISO_ORDINAL_DATE;</a:t>
            </a:r>
            <a:endParaRPr/>
          </a:p>
          <a:p>
            <a:pPr marL="7937" marR="0" lvl="0" indent="7937" algn="l" rtl="0">
              <a:lnSpc>
                <a:spcPct val="100000"/>
              </a:lnSpc>
              <a:spcBef>
                <a:spcPts val="240"/>
              </a:spcBef>
              <a:spcAft>
                <a:spcPts val="0"/>
              </a:spcAft>
              <a:buClr>
                <a:srgbClr val="000000"/>
              </a:buClr>
              <a:buSzPts val="1200"/>
              <a:buFont typeface="Arial"/>
              <a:buNone/>
            </a:pPr>
            <a:r>
              <a:rPr lang="en-US" sz="1200" b="0" i="0" u="none">
                <a:solidFill>
                  <a:schemeClr val="dk1"/>
                </a:solidFill>
                <a:latin typeface="Courier New"/>
                <a:ea typeface="Courier New"/>
                <a:cs typeface="Courier New"/>
                <a:sym typeface="Courier New"/>
              </a:rPr>
              <a:t> System.out.println(now.format(formatter));</a:t>
            </a:r>
            <a:endParaRPr/>
          </a:p>
          <a:p>
            <a:pPr marL="7937" marR="0" lvl="0" indent="7937" algn="l" rtl="0">
              <a:lnSpc>
                <a:spcPct val="100000"/>
              </a:lnSpc>
              <a:spcBef>
                <a:spcPts val="240"/>
              </a:spcBef>
              <a:spcAft>
                <a:spcPts val="0"/>
              </a:spcAft>
              <a:buClr>
                <a:srgbClr val="000000"/>
              </a:buClr>
              <a:buSzPts val="1200"/>
              <a:buFont typeface="Arial"/>
              <a:buNone/>
            </a:pPr>
            <a:r>
              <a:rPr lang="en-US" sz="1200" b="0" i="0" u="none">
                <a:solidFill>
                  <a:schemeClr val="dk1"/>
                </a:solidFill>
                <a:latin typeface="Courier New"/>
                <a:ea typeface="Courier New"/>
                <a:cs typeface="Courier New"/>
                <a:sym typeface="Courier New"/>
              </a:rPr>
              <a:t> formatter = DateTimeFormatter.ofPattern("EEEE, MMMM dd, yyyy G, hh:mm a VV");</a:t>
            </a:r>
            <a:endParaRPr/>
          </a:p>
          <a:p>
            <a:pPr marL="7937" marR="0" lvl="0" indent="7937" algn="l" rtl="0">
              <a:lnSpc>
                <a:spcPct val="100000"/>
              </a:lnSpc>
              <a:spcBef>
                <a:spcPts val="240"/>
              </a:spcBef>
              <a:spcAft>
                <a:spcPts val="0"/>
              </a:spcAft>
              <a:buClr>
                <a:srgbClr val="000000"/>
              </a:buClr>
              <a:buSzPts val="1200"/>
              <a:buFont typeface="Arial"/>
              <a:buNone/>
            </a:pPr>
            <a:r>
              <a:rPr lang="en-US" sz="1200" b="0" i="0" u="none">
                <a:solidFill>
                  <a:schemeClr val="dk1"/>
                </a:solidFill>
                <a:latin typeface="Courier New"/>
                <a:ea typeface="Courier New"/>
                <a:cs typeface="Courier New"/>
                <a:sym typeface="Courier New"/>
              </a:rPr>
              <a:t> System.out.println(now.format(formatter));</a:t>
            </a:r>
            <a:endParaRPr/>
          </a:p>
          <a:p>
            <a:pPr marL="7937" marR="0" lvl="0" indent="7937" algn="l" rtl="0">
              <a:lnSpc>
                <a:spcPct val="100000"/>
              </a:lnSpc>
              <a:spcBef>
                <a:spcPts val="240"/>
              </a:spcBef>
              <a:spcAft>
                <a:spcPts val="0"/>
              </a:spcAft>
              <a:buClr>
                <a:srgbClr val="000000"/>
              </a:buClr>
              <a:buSzPts val="1200"/>
              <a:buFont typeface="Arial"/>
              <a:buNone/>
            </a:pPr>
            <a:r>
              <a:rPr lang="en-US" sz="1200" b="0" i="0" u="none">
                <a:solidFill>
                  <a:schemeClr val="dk1"/>
                </a:solidFill>
                <a:latin typeface="Courier New"/>
                <a:ea typeface="Courier New"/>
                <a:cs typeface="Courier New"/>
                <a:sym typeface="Courier New"/>
              </a:rPr>
              <a:t> formatter = DateTimeFormatter.ofLocalizedDateTime(FormatStyle.MEDIUM);</a:t>
            </a:r>
            <a:endParaRPr/>
          </a:p>
          <a:p>
            <a:pPr marL="7937" marR="0" lvl="0" indent="7937" algn="l" rtl="0">
              <a:lnSpc>
                <a:spcPct val="100000"/>
              </a:lnSpc>
              <a:spcBef>
                <a:spcPts val="240"/>
              </a:spcBef>
              <a:spcAft>
                <a:spcPts val="0"/>
              </a:spcAft>
              <a:buClr>
                <a:srgbClr val="000000"/>
              </a:buClr>
              <a:buSzPts val="1200"/>
              <a:buFont typeface="Arial"/>
              <a:buNone/>
            </a:pPr>
            <a:r>
              <a:rPr lang="en-US" sz="1200" b="0" i="0" u="none">
                <a:solidFill>
                  <a:schemeClr val="dk1"/>
                </a:solidFill>
                <a:latin typeface="Courier New"/>
                <a:ea typeface="Courier New"/>
                <a:cs typeface="Courier New"/>
                <a:sym typeface="Courier New"/>
              </a:rPr>
              <a:t> System.out.println(now.format(formatter));</a:t>
            </a:r>
            <a:endParaRPr/>
          </a:p>
          <a:p>
            <a:pPr marL="7937" marR="0" lvl="0" indent="7937" algn="l" rtl="0">
              <a:lnSpc>
                <a:spcPct val="100000"/>
              </a:lnSpc>
              <a:spcBef>
                <a:spcPts val="240"/>
              </a:spcBef>
              <a:spcAft>
                <a:spcPts val="0"/>
              </a:spcAft>
              <a:buClr>
                <a:srgbClr val="000000"/>
              </a:buClr>
              <a:buSzPts val="1200"/>
              <a:buFont typeface="Arial"/>
              <a:buNone/>
            </a:pPr>
            <a:endParaRPr sz="1200" b="0" i="0" u="none">
              <a:solidFill>
                <a:schemeClr val="dk1"/>
              </a:solidFill>
              <a:latin typeface="Courier New"/>
              <a:ea typeface="Courier New"/>
              <a:cs typeface="Courier New"/>
              <a:sym typeface="Courier New"/>
            </a:endParaRPr>
          </a:p>
          <a:p>
            <a:pPr marL="7937" marR="0" lvl="0" indent="7937" algn="l" rtl="0">
              <a:lnSpc>
                <a:spcPct val="100000"/>
              </a:lnSpc>
              <a:spcBef>
                <a:spcPts val="200"/>
              </a:spcBef>
              <a:spcAft>
                <a:spcPts val="0"/>
              </a:spcAft>
              <a:buClr>
                <a:srgbClr val="000000"/>
              </a:buClr>
              <a:buSzPts val="1000"/>
              <a:buFont typeface="Arial"/>
              <a:buNone/>
            </a:pPr>
            <a:endParaRPr sz="1000" b="0" i="0" u="none">
              <a:solidFill>
                <a:schemeClr val="dk1"/>
              </a:solidFill>
              <a:latin typeface="Courier New"/>
              <a:ea typeface="Courier New"/>
              <a:cs typeface="Courier New"/>
              <a:sym typeface="Courier New"/>
            </a:endParaRPr>
          </a:p>
          <a:p>
            <a:pPr marL="7937" marR="0" lvl="0" indent="7937" algn="l" rtl="0">
              <a:lnSpc>
                <a:spcPct val="100000"/>
              </a:lnSpc>
              <a:spcBef>
                <a:spcPts val="280"/>
              </a:spcBef>
              <a:spcAft>
                <a:spcPts val="0"/>
              </a:spcAft>
              <a:buClr>
                <a:srgbClr val="000000"/>
              </a:buClr>
              <a:buSzPts val="1400"/>
              <a:buFont typeface="Arial"/>
              <a:buNone/>
            </a:pPr>
            <a:r>
              <a:rPr lang="en-US" sz="1400" b="0" i="0" u="none">
                <a:solidFill>
                  <a:schemeClr val="dk1"/>
                </a:solidFill>
                <a:latin typeface="Courier New"/>
                <a:ea typeface="Courier New"/>
                <a:cs typeface="Courier New"/>
                <a:sym typeface="Courier New"/>
              </a:rPr>
              <a:t>2014-02-21</a:t>
            </a:r>
            <a:endParaRPr/>
          </a:p>
          <a:p>
            <a:pPr marL="7937" marR="0" lvl="0" indent="7937" algn="l" rtl="0">
              <a:lnSpc>
                <a:spcPct val="100000"/>
              </a:lnSpc>
              <a:spcBef>
                <a:spcPts val="280"/>
              </a:spcBef>
              <a:spcAft>
                <a:spcPts val="0"/>
              </a:spcAft>
              <a:buClr>
                <a:srgbClr val="000000"/>
              </a:buClr>
              <a:buSzPts val="1400"/>
              <a:buFont typeface="Arial"/>
              <a:buNone/>
            </a:pPr>
            <a:r>
              <a:rPr lang="en-US" sz="1400" b="0" i="0" u="none">
                <a:solidFill>
                  <a:schemeClr val="dk1"/>
                </a:solidFill>
                <a:latin typeface="Courier New"/>
                <a:ea typeface="Courier New"/>
                <a:cs typeface="Courier New"/>
                <a:sym typeface="Courier New"/>
              </a:rPr>
              <a:t>2014-052-05:00</a:t>
            </a:r>
            <a:endParaRPr/>
          </a:p>
          <a:p>
            <a:pPr marL="7937" marR="0" lvl="0" indent="7937" algn="l" rtl="0">
              <a:lnSpc>
                <a:spcPct val="100000"/>
              </a:lnSpc>
              <a:spcBef>
                <a:spcPts val="280"/>
              </a:spcBef>
              <a:spcAft>
                <a:spcPts val="0"/>
              </a:spcAft>
              <a:buClr>
                <a:srgbClr val="000000"/>
              </a:buClr>
              <a:buSzPts val="1400"/>
              <a:buFont typeface="Arial"/>
              <a:buNone/>
            </a:pPr>
            <a:r>
              <a:rPr lang="en-US" sz="1400" b="0" i="0" u="none">
                <a:solidFill>
                  <a:schemeClr val="dk1"/>
                </a:solidFill>
                <a:latin typeface="Courier New"/>
                <a:ea typeface="Courier New"/>
                <a:cs typeface="Courier New"/>
                <a:sym typeface="Courier New"/>
              </a:rPr>
              <a:t>Friday, February 21, 2014 AD, 03:51 PM America/New_York</a:t>
            </a:r>
            <a:endParaRPr/>
          </a:p>
          <a:p>
            <a:pPr marL="7937" marR="0" lvl="0" indent="7937" algn="l" rtl="0">
              <a:lnSpc>
                <a:spcPct val="100000"/>
              </a:lnSpc>
              <a:spcBef>
                <a:spcPts val="280"/>
              </a:spcBef>
              <a:spcAft>
                <a:spcPts val="0"/>
              </a:spcAft>
              <a:buClr>
                <a:srgbClr val="000000"/>
              </a:buClr>
              <a:buSzPts val="1400"/>
              <a:buFont typeface="Arial"/>
              <a:buNone/>
            </a:pPr>
            <a:r>
              <a:rPr lang="en-US" sz="1400" b="0" i="0" u="none">
                <a:solidFill>
                  <a:schemeClr val="dk1"/>
                </a:solidFill>
                <a:latin typeface="Courier New"/>
                <a:ea typeface="Courier New"/>
                <a:cs typeface="Courier New"/>
                <a:sym typeface="Courier New"/>
              </a:rPr>
              <a:t>Feb 21, 2014 3:51:51 PM</a:t>
            </a:r>
            <a:endParaRPr/>
          </a:p>
        </p:txBody>
      </p:sp>
      <p:sp>
        <p:nvSpPr>
          <p:cNvPr id="3171" name="Google Shape;3171;p336"/>
          <p:cNvSpPr/>
          <p:nvPr/>
        </p:nvSpPr>
        <p:spPr>
          <a:xfrm>
            <a:off x="2438400" y="5105400"/>
            <a:ext cx="2438400" cy="308100"/>
          </a:xfrm>
          <a:prstGeom prst="wedgeRectCallout">
            <a:avLst>
              <a:gd name="adj1" fmla="val -2090"/>
              <a:gd name="adj2" fmla="val 27583"/>
            </a:avLst>
          </a:prstGeom>
          <a:solidFill>
            <a:srgbClr val="FFFFCC"/>
          </a:solidFill>
          <a:ln w="9525" cap="flat" cmpd="sng">
            <a:solidFill>
              <a:srgbClr val="80808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Arial"/>
              <a:buNone/>
            </a:pPr>
            <a:r>
              <a:rPr lang="en-US" sz="1400" b="0" i="0" u="none">
                <a:solidFill>
                  <a:schemeClr val="dk1"/>
                </a:solidFill>
                <a:latin typeface="Arial"/>
                <a:ea typeface="Arial"/>
                <a:cs typeface="Arial"/>
                <a:sym typeface="Arial"/>
              </a:rPr>
              <a:t>Year and day of the year</a:t>
            </a:r>
            <a:endParaRPr/>
          </a:p>
        </p:txBody>
      </p:sp>
      <p:sp>
        <p:nvSpPr>
          <p:cNvPr id="3172" name="Google Shape;3172;p336"/>
          <p:cNvSpPr/>
          <p:nvPr/>
        </p:nvSpPr>
        <p:spPr>
          <a:xfrm>
            <a:off x="3657600" y="5943600"/>
            <a:ext cx="2438400" cy="308100"/>
          </a:xfrm>
          <a:prstGeom prst="wedgeRectCallout">
            <a:avLst>
              <a:gd name="adj1" fmla="val -4369"/>
              <a:gd name="adj2" fmla="val 5522"/>
            </a:avLst>
          </a:prstGeom>
          <a:solidFill>
            <a:srgbClr val="FFFFCC"/>
          </a:solidFill>
          <a:ln w="9525" cap="flat" cmpd="sng">
            <a:solidFill>
              <a:srgbClr val="80808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ourier New"/>
              <a:buNone/>
            </a:pPr>
            <a:r>
              <a:rPr lang="en-US" sz="1400" b="0" i="0" u="none">
                <a:solidFill>
                  <a:schemeClr val="dk1"/>
                </a:solidFill>
                <a:latin typeface="Courier New"/>
                <a:ea typeface="Courier New"/>
                <a:cs typeface="Courier New"/>
                <a:sym typeface="Courier New"/>
              </a:rPr>
              <a:t>FormatStyle.MEDIUM</a:t>
            </a:r>
            <a:endParaRPr/>
          </a:p>
        </p:txBody>
      </p:sp>
      <p:sp>
        <p:nvSpPr>
          <p:cNvPr id="3173" name="Google Shape;3173;p336"/>
          <p:cNvSpPr/>
          <p:nvPr/>
        </p:nvSpPr>
        <p:spPr>
          <a:xfrm>
            <a:off x="6858000" y="2514600"/>
            <a:ext cx="2133600" cy="738300"/>
          </a:xfrm>
          <a:prstGeom prst="wedgeRectCallout">
            <a:avLst>
              <a:gd name="adj1" fmla="val -3151"/>
              <a:gd name="adj2" fmla="val 16998"/>
            </a:avLst>
          </a:prstGeom>
          <a:solidFill>
            <a:srgbClr val="FFFFCC"/>
          </a:solidFill>
          <a:ln w="9525" cap="flat" cmpd="sng">
            <a:solidFill>
              <a:srgbClr val="80808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Arial"/>
              <a:buNone/>
            </a:pPr>
            <a:r>
              <a:rPr lang="en-US" sz="1400" b="0" i="0" u="none">
                <a:solidFill>
                  <a:schemeClr val="dk1"/>
                </a:solidFill>
                <a:latin typeface="Arial"/>
                <a:ea typeface="Arial"/>
                <a:cs typeface="Arial"/>
                <a:sym typeface="Arial"/>
              </a:rPr>
              <a:t>Predefined </a:t>
            </a:r>
            <a:r>
              <a:rPr lang="en-US" sz="1400" b="0" i="0" u="none">
                <a:solidFill>
                  <a:schemeClr val="dk1"/>
                </a:solidFill>
                <a:latin typeface="Courier New"/>
                <a:ea typeface="Courier New"/>
                <a:cs typeface="Courier New"/>
                <a:sym typeface="Courier New"/>
              </a:rPr>
              <a:t>DateTimeFormatter</a:t>
            </a:r>
            <a:r>
              <a:rPr lang="en-US" sz="1400" b="0" i="0" u="none">
                <a:solidFill>
                  <a:schemeClr val="dk1"/>
                </a:solidFill>
                <a:latin typeface="Arial"/>
                <a:ea typeface="Arial"/>
                <a:cs typeface="Arial"/>
                <a:sym typeface="Arial"/>
              </a:rPr>
              <a:t> constants</a:t>
            </a:r>
            <a:endParaRPr/>
          </a:p>
        </p:txBody>
      </p:sp>
      <p:sp>
        <p:nvSpPr>
          <p:cNvPr id="3174" name="Google Shape;3174;p336"/>
          <p:cNvSpPr/>
          <p:nvPr/>
        </p:nvSpPr>
        <p:spPr>
          <a:xfrm>
            <a:off x="5715000" y="3505200"/>
            <a:ext cx="2133600" cy="308100"/>
          </a:xfrm>
          <a:prstGeom prst="wedgeRectCallout">
            <a:avLst>
              <a:gd name="adj1" fmla="val -5273"/>
              <a:gd name="adj2" fmla="val 26357"/>
            </a:avLst>
          </a:prstGeom>
          <a:solidFill>
            <a:srgbClr val="FFFFCC"/>
          </a:solidFill>
          <a:ln w="9525" cap="flat" cmpd="sng">
            <a:solidFill>
              <a:srgbClr val="80808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Arial"/>
              <a:buNone/>
            </a:pPr>
            <a:r>
              <a:rPr lang="en-US" sz="1400" b="0" i="0" u="none">
                <a:solidFill>
                  <a:schemeClr val="dk1"/>
                </a:solidFill>
                <a:latin typeface="Arial"/>
                <a:ea typeface="Arial"/>
                <a:cs typeface="Arial"/>
                <a:sym typeface="Arial"/>
              </a:rPr>
              <a:t>String pattern</a:t>
            </a:r>
            <a:endParaRPr/>
          </a:p>
        </p:txBody>
      </p:sp>
      <p:sp>
        <p:nvSpPr>
          <p:cNvPr id="3175" name="Google Shape;3175;p336"/>
          <p:cNvSpPr/>
          <p:nvPr/>
        </p:nvSpPr>
        <p:spPr>
          <a:xfrm>
            <a:off x="6400800" y="4572000"/>
            <a:ext cx="2133600" cy="308100"/>
          </a:xfrm>
          <a:prstGeom prst="wedgeRectCallout">
            <a:avLst>
              <a:gd name="adj1" fmla="val -4308"/>
              <a:gd name="adj2" fmla="val -3056"/>
            </a:avLst>
          </a:prstGeom>
          <a:solidFill>
            <a:srgbClr val="FFFFCC"/>
          </a:solidFill>
          <a:ln w="9525" cap="flat" cmpd="sng">
            <a:solidFill>
              <a:srgbClr val="80808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Arial"/>
              <a:buNone/>
            </a:pPr>
            <a:r>
              <a:rPr lang="en-US" sz="1400" b="0" i="0" u="none">
                <a:solidFill>
                  <a:schemeClr val="dk1"/>
                </a:solidFill>
                <a:latin typeface="Arial"/>
                <a:ea typeface="Arial"/>
                <a:cs typeface="Arial"/>
                <a:sym typeface="Arial"/>
              </a:rPr>
              <a:t>Format style</a:t>
            </a:r>
            <a:endParaRPr/>
          </a:p>
        </p:txBody>
      </p:sp>
      <p:sp>
        <p:nvSpPr>
          <p:cNvPr id="3176" name="Google Shape;3176;p336"/>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340</a:t>
            </a:fld>
            <a:endParaRPr/>
          </a:p>
        </p:txBody>
      </p:sp>
    </p:spTree>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Shape 3181"/>
        <p:cNvGrpSpPr/>
        <p:nvPr/>
      </p:nvGrpSpPr>
      <p:grpSpPr>
        <a:xfrm>
          <a:off x="0" y="0"/>
          <a:ext cx="0" cy="0"/>
          <a:chOff x="0" y="0"/>
          <a:chExt cx="0" cy="0"/>
        </a:xfrm>
      </p:grpSpPr>
      <p:sp>
        <p:nvSpPr>
          <p:cNvPr id="3182" name="Google Shape;3182;p337"/>
          <p:cNvSpPr txBox="1"/>
          <p:nvPr/>
        </p:nvSpPr>
        <p:spPr>
          <a:xfrm>
            <a:off x="609600" y="2209800"/>
            <a:ext cx="7924800" cy="3886200"/>
          </a:xfrm>
          <a:prstGeom prst="rect">
            <a:avLst/>
          </a:prstGeom>
          <a:solidFill>
            <a:schemeClr val="accent1">
              <a:alpha val="49800"/>
            </a:schemeClr>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3183" name="Google Shape;3183;p337"/>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Using Fluent Notation</a:t>
            </a:r>
            <a:endParaRPr/>
          </a:p>
        </p:txBody>
      </p:sp>
      <p:sp>
        <p:nvSpPr>
          <p:cNvPr id="3184" name="Google Shape;3184;p337"/>
          <p:cNvSpPr txBox="1">
            <a:spLocks noGrp="1"/>
          </p:cNvSpPr>
          <p:nvPr>
            <p:ph type="body" idx="1"/>
          </p:nvPr>
        </p:nvSpPr>
        <p:spPr>
          <a:xfrm>
            <a:off x="609600" y="1447800"/>
            <a:ext cx="7918500" cy="46482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200"/>
              <a:buFont typeface="Arial"/>
              <a:buNone/>
            </a:pPr>
            <a:r>
              <a:rPr lang="en-US" sz="2200" b="0" i="0" u="none">
                <a:solidFill>
                  <a:schemeClr val="dk1"/>
                </a:solidFill>
                <a:latin typeface="Arial"/>
                <a:ea typeface="Arial"/>
                <a:cs typeface="Arial"/>
                <a:sym typeface="Arial"/>
              </a:rPr>
              <a:t>One of the goals of JSR-310 was to make the API fluent.</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Examples:</a:t>
            </a:r>
            <a:endParaRPr sz="1400" b="0" i="0" u="none" strike="noStrike" cap="none">
              <a:solidFill>
                <a:schemeClr val="dk1"/>
              </a:solidFill>
              <a:latin typeface="Courier New"/>
              <a:ea typeface="Courier New"/>
              <a:cs typeface="Courier New"/>
              <a:sym typeface="Courier New"/>
            </a:endParaRPr>
          </a:p>
          <a:p>
            <a:pPr marL="7937" marR="0" lvl="0" indent="7937" algn="l" rtl="0">
              <a:lnSpc>
                <a:spcPct val="100000"/>
              </a:lnSpc>
              <a:spcBef>
                <a:spcPts val="280"/>
              </a:spcBef>
              <a:spcAft>
                <a:spcPts val="0"/>
              </a:spcAft>
              <a:buClr>
                <a:srgbClr val="000000"/>
              </a:buClr>
              <a:buSzPts val="1400"/>
              <a:buFont typeface="Arial"/>
              <a:buNone/>
            </a:pPr>
            <a:r>
              <a:rPr lang="en-US" sz="1400" b="0" i="0" u="none">
                <a:solidFill>
                  <a:schemeClr val="dk1"/>
                </a:solidFill>
                <a:latin typeface="Courier New"/>
                <a:ea typeface="Courier New"/>
                <a:cs typeface="Courier New"/>
                <a:sym typeface="Courier New"/>
              </a:rPr>
              <a:t>  // Not very readable - is this June 11 or November 6th?</a:t>
            </a:r>
            <a:endParaRPr/>
          </a:p>
          <a:p>
            <a:pPr marL="7937" marR="0" lvl="0" indent="7937" algn="l" rtl="0">
              <a:lnSpc>
                <a:spcPct val="100000"/>
              </a:lnSpc>
              <a:spcBef>
                <a:spcPts val="280"/>
              </a:spcBef>
              <a:spcAft>
                <a:spcPts val="0"/>
              </a:spcAft>
              <a:buClr>
                <a:srgbClr val="000000"/>
              </a:buClr>
              <a:buSzPts val="1400"/>
              <a:buFont typeface="Arial"/>
              <a:buNone/>
            </a:pPr>
            <a:r>
              <a:rPr lang="en-US" sz="1400" b="0" i="0" u="none">
                <a:solidFill>
                  <a:schemeClr val="dk1"/>
                </a:solidFill>
                <a:latin typeface="Courier New"/>
                <a:ea typeface="Courier New"/>
                <a:cs typeface="Courier New"/>
                <a:sym typeface="Courier New"/>
              </a:rPr>
              <a:t> LocalDate myBday = LocalDate.of(1970, 6, 11);</a:t>
            </a:r>
            <a:endParaRPr/>
          </a:p>
          <a:p>
            <a:pPr marL="7937" marR="0" lvl="0" indent="7937" algn="l" rtl="0">
              <a:lnSpc>
                <a:spcPct val="100000"/>
              </a:lnSpc>
              <a:spcBef>
                <a:spcPts val="280"/>
              </a:spcBef>
              <a:spcAft>
                <a:spcPts val="0"/>
              </a:spcAft>
              <a:buClr>
                <a:srgbClr val="000000"/>
              </a:buClr>
              <a:buSzPts val="1400"/>
              <a:buFont typeface="Arial"/>
              <a:buNone/>
            </a:pPr>
            <a:endParaRPr sz="1400" b="0" i="0" u="none">
              <a:solidFill>
                <a:schemeClr val="dk1"/>
              </a:solidFill>
              <a:latin typeface="Courier New"/>
              <a:ea typeface="Courier New"/>
              <a:cs typeface="Courier New"/>
              <a:sym typeface="Courier New"/>
            </a:endParaRPr>
          </a:p>
          <a:p>
            <a:pPr marL="7937" marR="0" lvl="0" indent="7937" algn="l" rtl="0">
              <a:lnSpc>
                <a:spcPct val="100000"/>
              </a:lnSpc>
              <a:spcBef>
                <a:spcPts val="280"/>
              </a:spcBef>
              <a:spcAft>
                <a:spcPts val="0"/>
              </a:spcAft>
              <a:buClr>
                <a:srgbClr val="000000"/>
              </a:buClr>
              <a:buSzPts val="1400"/>
              <a:buFont typeface="Arial"/>
              <a:buNone/>
            </a:pPr>
            <a:r>
              <a:rPr lang="en-US" sz="1400" b="0" i="0" u="none">
                <a:solidFill>
                  <a:schemeClr val="dk1"/>
                </a:solidFill>
                <a:latin typeface="Courier New"/>
                <a:ea typeface="Courier New"/>
                <a:cs typeface="Courier New"/>
                <a:sym typeface="Courier New"/>
              </a:rPr>
              <a:t> // A fluent approach</a:t>
            </a:r>
            <a:endParaRPr/>
          </a:p>
          <a:p>
            <a:pPr marL="7937" marR="0" lvl="0" indent="7937" algn="l" rtl="0">
              <a:lnSpc>
                <a:spcPct val="100000"/>
              </a:lnSpc>
              <a:spcBef>
                <a:spcPts val="280"/>
              </a:spcBef>
              <a:spcAft>
                <a:spcPts val="0"/>
              </a:spcAft>
              <a:buClr>
                <a:srgbClr val="000000"/>
              </a:buClr>
              <a:buSzPts val="1400"/>
              <a:buFont typeface="Arial"/>
              <a:buNone/>
            </a:pPr>
            <a:r>
              <a:rPr lang="en-US" sz="1400" b="0" i="0" u="none">
                <a:solidFill>
                  <a:schemeClr val="dk1"/>
                </a:solidFill>
                <a:latin typeface="Courier New"/>
                <a:ea typeface="Courier New"/>
                <a:cs typeface="Courier New"/>
                <a:sym typeface="Courier New"/>
              </a:rPr>
              <a:t> myBday = Year.of(1970).atMonth(JUNE).atDay(11);</a:t>
            </a:r>
            <a:endParaRPr/>
          </a:p>
          <a:p>
            <a:pPr marL="7937" marR="0" lvl="0" indent="7937" algn="l" rtl="0">
              <a:lnSpc>
                <a:spcPct val="100000"/>
              </a:lnSpc>
              <a:spcBef>
                <a:spcPts val="280"/>
              </a:spcBef>
              <a:spcAft>
                <a:spcPts val="0"/>
              </a:spcAft>
              <a:buClr>
                <a:srgbClr val="000000"/>
              </a:buClr>
              <a:buSzPts val="1400"/>
              <a:buFont typeface="Arial"/>
              <a:buNone/>
            </a:pPr>
            <a:r>
              <a:rPr lang="en-US" sz="1400" b="0" i="0" u="none">
                <a:solidFill>
                  <a:schemeClr val="dk1"/>
                </a:solidFill>
                <a:latin typeface="Courier New"/>
                <a:ea typeface="Courier New"/>
                <a:cs typeface="Courier New"/>
                <a:sym typeface="Courier New"/>
              </a:rPr>
              <a:t>    </a:t>
            </a:r>
            <a:endParaRPr/>
          </a:p>
          <a:p>
            <a:pPr marL="7937" marR="0" lvl="0" indent="7937" algn="l" rtl="0">
              <a:lnSpc>
                <a:spcPct val="100000"/>
              </a:lnSpc>
              <a:spcBef>
                <a:spcPts val="280"/>
              </a:spcBef>
              <a:spcAft>
                <a:spcPts val="0"/>
              </a:spcAft>
              <a:buClr>
                <a:srgbClr val="000000"/>
              </a:buClr>
              <a:buSzPts val="1400"/>
              <a:buFont typeface="Arial"/>
              <a:buNone/>
            </a:pPr>
            <a:r>
              <a:rPr lang="en-US" sz="1400" b="0" i="0" u="none">
                <a:solidFill>
                  <a:schemeClr val="dk1"/>
                </a:solidFill>
                <a:latin typeface="Courier New"/>
                <a:ea typeface="Courier New"/>
                <a:cs typeface="Courier New"/>
                <a:sym typeface="Courier New"/>
              </a:rPr>
              <a:t> // Schedule a meeting fluently</a:t>
            </a:r>
            <a:endParaRPr/>
          </a:p>
          <a:p>
            <a:pPr marL="7937" marR="0" lvl="0" indent="7937" algn="l" rtl="0">
              <a:lnSpc>
                <a:spcPct val="100000"/>
              </a:lnSpc>
              <a:spcBef>
                <a:spcPts val="280"/>
              </a:spcBef>
              <a:spcAft>
                <a:spcPts val="0"/>
              </a:spcAft>
              <a:buClr>
                <a:srgbClr val="000000"/>
              </a:buClr>
              <a:buSzPts val="1400"/>
              <a:buFont typeface="Arial"/>
              <a:buNone/>
            </a:pPr>
            <a:r>
              <a:rPr lang="en-US" sz="1400" b="0" i="0" u="none">
                <a:solidFill>
                  <a:schemeClr val="dk1"/>
                </a:solidFill>
                <a:latin typeface="Courier New"/>
                <a:ea typeface="Courier New"/>
                <a:cs typeface="Courier New"/>
                <a:sym typeface="Courier New"/>
              </a:rPr>
              <a:t> LocalDateTime meeting = LocalDate.of(2014, MARCH, 25).atTime(12, 30);</a:t>
            </a:r>
            <a:endParaRPr/>
          </a:p>
          <a:p>
            <a:pPr marL="7937" marR="0" lvl="0" indent="7937" algn="l" rtl="0">
              <a:lnSpc>
                <a:spcPct val="100000"/>
              </a:lnSpc>
              <a:spcBef>
                <a:spcPts val="280"/>
              </a:spcBef>
              <a:spcAft>
                <a:spcPts val="0"/>
              </a:spcAft>
              <a:buClr>
                <a:srgbClr val="000000"/>
              </a:buClr>
              <a:buSzPts val="1400"/>
              <a:buFont typeface="Arial"/>
              <a:buNone/>
            </a:pPr>
            <a:endParaRPr sz="1400" b="0" i="0" u="none">
              <a:solidFill>
                <a:schemeClr val="dk1"/>
              </a:solidFill>
              <a:latin typeface="Courier New"/>
              <a:ea typeface="Courier New"/>
              <a:cs typeface="Courier New"/>
              <a:sym typeface="Courier New"/>
            </a:endParaRPr>
          </a:p>
          <a:p>
            <a:pPr marL="7937" marR="0" lvl="0" indent="7937" algn="l" rtl="0">
              <a:lnSpc>
                <a:spcPct val="100000"/>
              </a:lnSpc>
              <a:spcBef>
                <a:spcPts val="280"/>
              </a:spcBef>
              <a:spcAft>
                <a:spcPts val="0"/>
              </a:spcAft>
              <a:buClr>
                <a:srgbClr val="000000"/>
              </a:buClr>
              <a:buSzPts val="1400"/>
              <a:buFont typeface="Arial"/>
              <a:buNone/>
            </a:pPr>
            <a:r>
              <a:rPr lang="en-US" sz="1400" b="0" i="0" u="none">
                <a:solidFill>
                  <a:schemeClr val="dk1"/>
                </a:solidFill>
                <a:latin typeface="Courier New"/>
                <a:ea typeface="Courier New"/>
                <a:cs typeface="Courier New"/>
                <a:sym typeface="Courier New"/>
              </a:rPr>
              <a:t> // Schedule that meeting using the London timezone</a:t>
            </a:r>
            <a:endParaRPr/>
          </a:p>
          <a:p>
            <a:pPr marL="7937" marR="0" lvl="0" indent="7937" algn="l" rtl="0">
              <a:lnSpc>
                <a:spcPct val="100000"/>
              </a:lnSpc>
              <a:spcBef>
                <a:spcPts val="280"/>
              </a:spcBef>
              <a:spcAft>
                <a:spcPts val="0"/>
              </a:spcAft>
              <a:buClr>
                <a:srgbClr val="000000"/>
              </a:buClr>
              <a:buSzPts val="1400"/>
              <a:buFont typeface="Arial"/>
              <a:buNone/>
            </a:pPr>
            <a:r>
              <a:rPr lang="en-US" sz="1400" b="0" i="0" u="none">
                <a:solidFill>
                  <a:schemeClr val="dk1"/>
                </a:solidFill>
                <a:latin typeface="Courier New"/>
                <a:ea typeface="Courier New"/>
                <a:cs typeface="Courier New"/>
                <a:sym typeface="Courier New"/>
              </a:rPr>
              <a:t> ZonedDateTime meetingUK = meeting.atZone(ZoneId.of("Europe/London"));</a:t>
            </a:r>
            <a:endParaRPr/>
          </a:p>
          <a:p>
            <a:pPr marL="7937" marR="0" lvl="0" indent="7937" algn="l" rtl="0">
              <a:lnSpc>
                <a:spcPct val="100000"/>
              </a:lnSpc>
              <a:spcBef>
                <a:spcPts val="280"/>
              </a:spcBef>
              <a:spcAft>
                <a:spcPts val="0"/>
              </a:spcAft>
              <a:buClr>
                <a:srgbClr val="000000"/>
              </a:buClr>
              <a:buSzPts val="1400"/>
              <a:buFont typeface="Arial"/>
              <a:buNone/>
            </a:pPr>
            <a:r>
              <a:rPr lang="en-US" sz="1400" b="0" i="0" u="none">
                <a:solidFill>
                  <a:schemeClr val="dk1"/>
                </a:solidFill>
                <a:latin typeface="Courier New"/>
                <a:ea typeface="Courier New"/>
                <a:cs typeface="Courier New"/>
                <a:sym typeface="Courier New"/>
              </a:rPr>
              <a:t>    </a:t>
            </a:r>
            <a:endParaRPr/>
          </a:p>
          <a:p>
            <a:pPr marL="7937" marR="0" lvl="0" indent="7937" algn="l" rtl="0">
              <a:lnSpc>
                <a:spcPct val="100000"/>
              </a:lnSpc>
              <a:spcBef>
                <a:spcPts val="280"/>
              </a:spcBef>
              <a:spcAft>
                <a:spcPts val="0"/>
              </a:spcAft>
              <a:buClr>
                <a:srgbClr val="000000"/>
              </a:buClr>
              <a:buSzPts val="1400"/>
              <a:buFont typeface="Arial"/>
              <a:buNone/>
            </a:pPr>
            <a:r>
              <a:rPr lang="en-US" sz="1400" b="0" i="0" u="none">
                <a:solidFill>
                  <a:schemeClr val="dk1"/>
                </a:solidFill>
                <a:latin typeface="Courier New"/>
                <a:ea typeface="Courier New"/>
                <a:cs typeface="Courier New"/>
                <a:sym typeface="Courier New"/>
              </a:rPr>
              <a:t> // What time is it in San Francisco for that meeting?</a:t>
            </a:r>
            <a:endParaRPr/>
          </a:p>
          <a:p>
            <a:pPr marL="7937" marR="0" lvl="0" indent="7937" algn="l" rtl="0">
              <a:lnSpc>
                <a:spcPct val="100000"/>
              </a:lnSpc>
              <a:spcBef>
                <a:spcPts val="280"/>
              </a:spcBef>
              <a:spcAft>
                <a:spcPts val="0"/>
              </a:spcAft>
              <a:buClr>
                <a:srgbClr val="000000"/>
              </a:buClr>
              <a:buSzPts val="1400"/>
              <a:buFont typeface="Arial"/>
              <a:buNone/>
            </a:pPr>
            <a:r>
              <a:rPr lang="en-US" sz="1400" b="0" i="0" u="none">
                <a:solidFill>
                  <a:schemeClr val="dk1"/>
                </a:solidFill>
                <a:latin typeface="Courier New"/>
                <a:ea typeface="Courier New"/>
                <a:cs typeface="Courier New"/>
                <a:sym typeface="Courier New"/>
              </a:rPr>
              <a:t> ZonedDateTime earlyMeeting = </a:t>
            </a:r>
            <a:endParaRPr/>
          </a:p>
          <a:p>
            <a:pPr marL="7937" marR="0" lvl="0" indent="7937" algn="l" rtl="0">
              <a:lnSpc>
                <a:spcPct val="100000"/>
              </a:lnSpc>
              <a:spcBef>
                <a:spcPts val="280"/>
              </a:spcBef>
              <a:spcAft>
                <a:spcPts val="0"/>
              </a:spcAft>
              <a:buClr>
                <a:srgbClr val="000000"/>
              </a:buClr>
              <a:buSzPts val="1400"/>
              <a:buFont typeface="Arial"/>
              <a:buNone/>
            </a:pPr>
            <a:r>
              <a:rPr lang="en-US" sz="1400" b="0" i="0" u="none">
                <a:solidFill>
                  <a:schemeClr val="dk1"/>
                </a:solidFill>
                <a:latin typeface="Courier New"/>
                <a:ea typeface="Courier New"/>
                <a:cs typeface="Courier New"/>
                <a:sym typeface="Courier New"/>
              </a:rPr>
              <a:t>   meetingUK.withZoneSameInstant(ZoneId.of("America/Los_Angeles"));</a:t>
            </a:r>
            <a:endParaRPr/>
          </a:p>
        </p:txBody>
      </p:sp>
      <p:sp>
        <p:nvSpPr>
          <p:cNvPr id="3185" name="Google Shape;3185;p337"/>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341</a:t>
            </a:fld>
            <a:endParaRPr/>
          </a:p>
        </p:txBody>
      </p:sp>
    </p:spTree>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Shape 3190"/>
        <p:cNvGrpSpPr/>
        <p:nvPr/>
      </p:nvGrpSpPr>
      <p:grpSpPr>
        <a:xfrm>
          <a:off x="0" y="0"/>
          <a:ext cx="0" cy="0"/>
          <a:chOff x="0" y="0"/>
          <a:chExt cx="0" cy="0"/>
        </a:xfrm>
      </p:grpSpPr>
      <p:sp>
        <p:nvSpPr>
          <p:cNvPr id="3191" name="Google Shape;3191;p338"/>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Summary</a:t>
            </a:r>
            <a:endParaRPr/>
          </a:p>
        </p:txBody>
      </p:sp>
      <p:sp>
        <p:nvSpPr>
          <p:cNvPr id="3192" name="Google Shape;3192;p338"/>
          <p:cNvSpPr txBox="1">
            <a:spLocks noGrp="1"/>
          </p:cNvSpPr>
          <p:nvPr>
            <p:ph type="body" idx="1"/>
          </p:nvPr>
        </p:nvSpPr>
        <p:spPr>
          <a:xfrm>
            <a:off x="609600" y="1447800"/>
            <a:ext cx="7918500" cy="32082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200"/>
              <a:buFont typeface="Arial"/>
              <a:buNone/>
            </a:pPr>
            <a:r>
              <a:rPr lang="en-US" sz="2200" b="0" i="0" u="none">
                <a:solidFill>
                  <a:schemeClr val="dk1"/>
                </a:solidFill>
                <a:latin typeface="Arial"/>
                <a:ea typeface="Arial"/>
                <a:cs typeface="Arial"/>
                <a:sym typeface="Arial"/>
              </a:rPr>
              <a:t>In this lesson, you should have learned how to:</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Create and manage date-based events</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Create and manage time-based events</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Combine date and time into a single object</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Work with dates and times across time zones</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Manage changes resulting from daylight savings</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Define and create timestamps, periods and durations</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Apply formatting to local and zoned dates and times</a:t>
            </a:r>
            <a:endParaRPr/>
          </a:p>
        </p:txBody>
      </p:sp>
      <p:sp>
        <p:nvSpPr>
          <p:cNvPr id="3193" name="Google Shape;3193;p338"/>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342</a:t>
            </a:fld>
            <a:endParaRPr/>
          </a:p>
        </p:txBody>
      </p:sp>
    </p:spTree>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Shape 3198"/>
        <p:cNvGrpSpPr/>
        <p:nvPr/>
      </p:nvGrpSpPr>
      <p:grpSpPr>
        <a:xfrm>
          <a:off x="0" y="0"/>
          <a:ext cx="0" cy="0"/>
          <a:chOff x="0" y="0"/>
          <a:chExt cx="0" cy="0"/>
        </a:xfrm>
      </p:grpSpPr>
      <p:sp>
        <p:nvSpPr>
          <p:cNvPr id="3199" name="Google Shape;3199;p339"/>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Practices</a:t>
            </a:r>
            <a:endParaRPr/>
          </a:p>
        </p:txBody>
      </p:sp>
      <p:sp>
        <p:nvSpPr>
          <p:cNvPr id="3200" name="Google Shape;3200;p339"/>
          <p:cNvSpPr txBox="1">
            <a:spLocks noGrp="1"/>
          </p:cNvSpPr>
          <p:nvPr>
            <p:ph type="body" idx="1"/>
          </p:nvPr>
        </p:nvSpPr>
        <p:spPr>
          <a:xfrm>
            <a:off x="609600" y="1447800"/>
            <a:ext cx="7918500" cy="1516200"/>
          </a:xfrm>
          <a:prstGeom prst="rect">
            <a:avLst/>
          </a:prstGeom>
          <a:noFill/>
          <a:ln>
            <a:noFill/>
          </a:ln>
        </p:spPr>
        <p:txBody>
          <a:bodyPr spcFirstLastPara="1" wrap="square" lIns="12700" tIns="12700" rIns="12700" bIns="12700" anchor="t" anchorCtr="0">
            <a:noAutofit/>
          </a:bodyPr>
          <a:lstStyle/>
          <a:p>
            <a:pPr marL="574675" marR="0" lvl="1" indent="-460375" algn="l" rtl="0">
              <a:lnSpc>
                <a:spcPct val="100000"/>
              </a:lnSpc>
              <a:spcBef>
                <a:spcPts val="0"/>
              </a:spcBef>
              <a:spcAft>
                <a:spcPts val="0"/>
              </a:spcAft>
              <a:buClr>
                <a:srgbClr val="FF0000"/>
              </a:buClr>
              <a:buSzPts val="2200"/>
              <a:buFont typeface="Arial"/>
              <a:buChar char="•"/>
            </a:pPr>
            <a:r>
              <a:rPr lang="en-US"/>
              <a:t>Lab </a:t>
            </a:r>
            <a:r>
              <a:rPr lang="en-US" sz="2200" b="0" i="0" u="none" strike="noStrike" cap="none">
                <a:solidFill>
                  <a:schemeClr val="dk1"/>
                </a:solidFill>
                <a:latin typeface="Arial"/>
                <a:ea typeface="Arial"/>
                <a:cs typeface="Arial"/>
                <a:sym typeface="Arial"/>
              </a:rPr>
              <a:t>12-1: Working with Local Dates and Times</a:t>
            </a:r>
            <a:endParaRPr/>
          </a:p>
          <a:p>
            <a:pPr marL="574675" marR="0" lvl="1" indent="-460375" algn="l" rtl="0">
              <a:lnSpc>
                <a:spcPct val="100000"/>
              </a:lnSpc>
              <a:spcBef>
                <a:spcPts val="440"/>
              </a:spcBef>
              <a:spcAft>
                <a:spcPts val="0"/>
              </a:spcAft>
              <a:buClr>
                <a:srgbClr val="FF0000"/>
              </a:buClr>
              <a:buSzPts val="2200"/>
              <a:buFont typeface="Arial"/>
              <a:buChar char="•"/>
            </a:pPr>
            <a:r>
              <a:rPr lang="en-US"/>
              <a:t>Lab </a:t>
            </a:r>
            <a:r>
              <a:rPr lang="en-US" sz="2200" b="0" i="0" u="none" strike="noStrike" cap="none">
                <a:solidFill>
                  <a:schemeClr val="dk1"/>
                </a:solidFill>
                <a:latin typeface="Arial"/>
                <a:ea typeface="Arial"/>
                <a:cs typeface="Arial"/>
                <a:sym typeface="Arial"/>
              </a:rPr>
              <a:t>12-2: Working with Dates and Times Across Time Zones</a:t>
            </a:r>
            <a:endParaRPr/>
          </a:p>
          <a:p>
            <a:pPr marL="574675" marR="0" lvl="1" indent="-460375" algn="l" rtl="0">
              <a:lnSpc>
                <a:spcPct val="100000"/>
              </a:lnSpc>
              <a:spcBef>
                <a:spcPts val="440"/>
              </a:spcBef>
              <a:spcAft>
                <a:spcPts val="0"/>
              </a:spcAft>
              <a:buClr>
                <a:srgbClr val="FF0000"/>
              </a:buClr>
              <a:buSzPts val="2200"/>
              <a:buFont typeface="Arial"/>
              <a:buChar char="•"/>
            </a:pPr>
            <a:r>
              <a:rPr lang="en-US"/>
              <a:t>Lab </a:t>
            </a:r>
            <a:r>
              <a:rPr lang="en-US" sz="2200" b="0" i="0" u="none" strike="noStrike" cap="none">
                <a:solidFill>
                  <a:schemeClr val="dk1"/>
                </a:solidFill>
                <a:latin typeface="Arial"/>
                <a:ea typeface="Arial"/>
                <a:cs typeface="Arial"/>
                <a:sym typeface="Arial"/>
              </a:rPr>
              <a:t>12-3: Formatting Dates</a:t>
            </a:r>
            <a:endParaRPr/>
          </a:p>
        </p:txBody>
      </p:sp>
      <p:sp>
        <p:nvSpPr>
          <p:cNvPr id="3201" name="Google Shape;3201;p339"/>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343</a:t>
            </a:fld>
            <a:endParaRPr/>
          </a:p>
        </p:txBody>
      </p:sp>
    </p:spTree>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Shape 3205"/>
        <p:cNvGrpSpPr/>
        <p:nvPr/>
      </p:nvGrpSpPr>
      <p:grpSpPr>
        <a:xfrm>
          <a:off x="0" y="0"/>
          <a:ext cx="0" cy="0"/>
          <a:chOff x="0" y="0"/>
          <a:chExt cx="0" cy="0"/>
        </a:xfrm>
      </p:grpSpPr>
      <p:sp>
        <p:nvSpPr>
          <p:cNvPr id="3206" name="Google Shape;3206;p340"/>
          <p:cNvSpPr txBox="1">
            <a:spLocks noGrp="1"/>
          </p:cNvSpPr>
          <p:nvPr>
            <p:ph type="ctrTitle"/>
          </p:nvPr>
        </p:nvSpPr>
        <p:spPr>
          <a:xfrm>
            <a:off x="311708" y="992767"/>
            <a:ext cx="8520600" cy="27369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Java I/O Fundamentals</a:t>
            </a:r>
            <a:endParaRPr/>
          </a:p>
        </p:txBody>
      </p:sp>
    </p:spTree>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Shape 3211"/>
        <p:cNvGrpSpPr/>
        <p:nvPr/>
      </p:nvGrpSpPr>
      <p:grpSpPr>
        <a:xfrm>
          <a:off x="0" y="0"/>
          <a:ext cx="0" cy="0"/>
          <a:chOff x="0" y="0"/>
          <a:chExt cx="0" cy="0"/>
        </a:xfrm>
      </p:grpSpPr>
      <p:pic>
        <p:nvPicPr>
          <p:cNvPr id="3212" name="Google Shape;3212;p341" descr="Duke-with-Dart.gif"/>
          <p:cNvPicPr preferRelativeResize="0"/>
          <p:nvPr/>
        </p:nvPicPr>
        <p:blipFill rotWithShape="1">
          <a:blip r:embed="rId3">
            <a:alphaModFix/>
          </a:blip>
          <a:srcRect/>
          <a:stretch/>
        </p:blipFill>
        <p:spPr>
          <a:xfrm>
            <a:off x="4876800" y="4876800"/>
            <a:ext cx="3829050" cy="1355725"/>
          </a:xfrm>
          <a:prstGeom prst="rect">
            <a:avLst/>
          </a:prstGeom>
          <a:noFill/>
          <a:ln>
            <a:noFill/>
          </a:ln>
        </p:spPr>
      </p:pic>
      <p:sp>
        <p:nvSpPr>
          <p:cNvPr id="3213" name="Google Shape;3213;p341"/>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Objectives</a:t>
            </a:r>
            <a:endParaRPr/>
          </a:p>
        </p:txBody>
      </p:sp>
      <p:sp>
        <p:nvSpPr>
          <p:cNvPr id="3214" name="Google Shape;3214;p341"/>
          <p:cNvSpPr txBox="1">
            <a:spLocks noGrp="1"/>
          </p:cNvSpPr>
          <p:nvPr>
            <p:ph type="body" idx="1"/>
          </p:nvPr>
        </p:nvSpPr>
        <p:spPr>
          <a:xfrm>
            <a:off x="609600" y="1447800"/>
            <a:ext cx="7918500" cy="19890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200"/>
              <a:buFont typeface="Arial"/>
              <a:buNone/>
            </a:pPr>
            <a:r>
              <a:rPr lang="en-US" sz="2200" b="0" i="0" u="none" strike="noStrike" cap="none">
                <a:solidFill>
                  <a:schemeClr val="dk1"/>
                </a:solidFill>
                <a:latin typeface="Arial"/>
                <a:ea typeface="Arial"/>
                <a:cs typeface="Arial"/>
                <a:sym typeface="Arial"/>
              </a:rPr>
              <a:t>After completing this lesson, you should be able to:</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Describe the basics of input and output in Java </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Read data from and write data to the console</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Use I/O streams to read and write files</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Read and write objects by using serialization</a:t>
            </a:r>
            <a:endParaRPr/>
          </a:p>
        </p:txBody>
      </p:sp>
      <p:sp>
        <p:nvSpPr>
          <p:cNvPr id="3215" name="Google Shape;3215;p341"/>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345</a:t>
            </a:fld>
            <a:endParaRPr/>
          </a:p>
        </p:txBody>
      </p:sp>
    </p:spTree>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Shape 3220"/>
        <p:cNvGrpSpPr/>
        <p:nvPr/>
      </p:nvGrpSpPr>
      <p:grpSpPr>
        <a:xfrm>
          <a:off x="0" y="0"/>
          <a:ext cx="0" cy="0"/>
          <a:chOff x="0" y="0"/>
          <a:chExt cx="0" cy="0"/>
        </a:xfrm>
      </p:grpSpPr>
      <p:sp>
        <p:nvSpPr>
          <p:cNvPr id="3221" name="Google Shape;3221;p342"/>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Java I/O Basics</a:t>
            </a:r>
            <a:endParaRPr/>
          </a:p>
        </p:txBody>
      </p:sp>
      <p:sp>
        <p:nvSpPr>
          <p:cNvPr id="3222" name="Google Shape;3222;p342"/>
          <p:cNvSpPr txBox="1">
            <a:spLocks noGrp="1"/>
          </p:cNvSpPr>
          <p:nvPr>
            <p:ph type="body" idx="1"/>
          </p:nvPr>
        </p:nvSpPr>
        <p:spPr>
          <a:xfrm>
            <a:off x="609600" y="1447800"/>
            <a:ext cx="7918500" cy="40212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200"/>
              <a:buFont typeface="Arial"/>
              <a:buNone/>
            </a:pPr>
            <a:r>
              <a:rPr lang="en-US" sz="2200" b="0" i="0" u="none" strike="noStrike" cap="none">
                <a:solidFill>
                  <a:schemeClr val="dk1"/>
                </a:solidFill>
                <a:latin typeface="Arial"/>
                <a:ea typeface="Arial"/>
                <a:cs typeface="Arial"/>
                <a:sym typeface="Arial"/>
              </a:rPr>
              <a:t>The Java programming language provides a comprehensive set of libraries to perform input/output (I/O) functions.</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Java defines an I/O channel as a stream.</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An I/O stream represents an input source or an output destination. </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An I/O stream can represent many different kinds of sources and destinations, including disk files, devices, other programs, and memory arrays.</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I/O streams support many different kinds of data, including simple bytes, primitive data types, localized characters, and objects. </a:t>
            </a:r>
            <a:endParaRPr/>
          </a:p>
        </p:txBody>
      </p:sp>
      <p:sp>
        <p:nvSpPr>
          <p:cNvPr id="3223" name="Google Shape;3223;p342"/>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346</a:t>
            </a:fld>
            <a:endParaRPr/>
          </a:p>
        </p:txBody>
      </p:sp>
    </p:spTree>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Shape 3228"/>
        <p:cNvGrpSpPr/>
        <p:nvPr/>
      </p:nvGrpSpPr>
      <p:grpSpPr>
        <a:xfrm>
          <a:off x="0" y="0"/>
          <a:ext cx="0" cy="0"/>
          <a:chOff x="0" y="0"/>
          <a:chExt cx="0" cy="0"/>
        </a:xfrm>
      </p:grpSpPr>
      <p:sp>
        <p:nvSpPr>
          <p:cNvPr id="3229" name="Google Shape;3229;p343"/>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I/O Streams</a:t>
            </a:r>
            <a:endParaRPr/>
          </a:p>
        </p:txBody>
      </p:sp>
      <p:sp>
        <p:nvSpPr>
          <p:cNvPr id="3230" name="Google Shape;3230;p343"/>
          <p:cNvSpPr txBox="1">
            <a:spLocks noGrp="1"/>
          </p:cNvSpPr>
          <p:nvPr>
            <p:ph type="body" idx="1"/>
          </p:nvPr>
        </p:nvSpPr>
        <p:spPr>
          <a:xfrm>
            <a:off x="609600" y="1447800"/>
            <a:ext cx="7918500" cy="1751100"/>
          </a:xfrm>
          <a:prstGeom prst="rect">
            <a:avLst/>
          </a:prstGeom>
          <a:noFill/>
          <a:ln>
            <a:noFill/>
          </a:ln>
        </p:spPr>
        <p:txBody>
          <a:bodyPr spcFirstLastPara="1" wrap="square" lIns="12700" tIns="12700" rIns="12700" bIns="12700" anchor="t" anchorCtr="0">
            <a:noAutofit/>
          </a:bodyPr>
          <a:lstStyle/>
          <a:p>
            <a:pPr marL="574675" marR="0" lvl="1" indent="-460375" algn="l" rtl="0">
              <a:lnSpc>
                <a:spcPct val="100000"/>
              </a:lnSpc>
              <a:spcBef>
                <a:spcPts val="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A program uses an input stream to read data from a source, one item at a time.</a:t>
            </a:r>
            <a:endParaRPr/>
          </a:p>
          <a:p>
            <a:pPr marL="574675" marR="0" lvl="1" indent="-320675" algn="l" rtl="0">
              <a:lnSpc>
                <a:spcPct val="100000"/>
              </a:lnSpc>
              <a:spcBef>
                <a:spcPts val="440"/>
              </a:spcBef>
              <a:spcAft>
                <a:spcPts val="0"/>
              </a:spcAft>
              <a:buClr>
                <a:srgbClr val="FF0000"/>
              </a:buClr>
              <a:buSzPts val="2200"/>
              <a:buFont typeface="Arial"/>
              <a:buNone/>
            </a:pPr>
            <a:endParaRPr sz="2200" b="0" i="0" u="none" strike="noStrike" cap="none">
              <a:solidFill>
                <a:schemeClr val="dk1"/>
              </a:solidFill>
              <a:latin typeface="Arial"/>
              <a:ea typeface="Arial"/>
              <a:cs typeface="Arial"/>
              <a:sym typeface="Arial"/>
            </a:endParaRPr>
          </a:p>
          <a:p>
            <a:pPr marL="574675" marR="0" lvl="1" indent="-320675" algn="l" rtl="0">
              <a:lnSpc>
                <a:spcPct val="100000"/>
              </a:lnSpc>
              <a:spcBef>
                <a:spcPts val="440"/>
              </a:spcBef>
              <a:spcAft>
                <a:spcPts val="0"/>
              </a:spcAft>
              <a:buClr>
                <a:srgbClr val="FF0000"/>
              </a:buClr>
              <a:buSzPts val="2200"/>
              <a:buFont typeface="Arial"/>
              <a:buNone/>
            </a:pPr>
            <a:endParaRPr sz="2200" b="0" i="0" u="none" strike="noStrike" cap="none">
              <a:solidFill>
                <a:schemeClr val="dk1"/>
              </a:solidFill>
              <a:latin typeface="Arial"/>
              <a:ea typeface="Arial"/>
              <a:cs typeface="Arial"/>
              <a:sym typeface="Arial"/>
            </a:endParaRPr>
          </a:p>
          <a:p>
            <a:pPr marL="574675" marR="0" lvl="1" indent="-320675" algn="l" rtl="0">
              <a:lnSpc>
                <a:spcPct val="100000"/>
              </a:lnSpc>
              <a:spcBef>
                <a:spcPts val="440"/>
              </a:spcBef>
              <a:spcAft>
                <a:spcPts val="0"/>
              </a:spcAft>
              <a:buClr>
                <a:srgbClr val="FF0000"/>
              </a:buClr>
              <a:buSzPts val="2200"/>
              <a:buFont typeface="Arial"/>
              <a:buNone/>
            </a:pPr>
            <a:endParaRPr sz="2200" b="0" i="0" u="none" strike="noStrike" cap="none">
              <a:solidFill>
                <a:schemeClr val="dk1"/>
              </a:solidFill>
              <a:latin typeface="Arial"/>
              <a:ea typeface="Arial"/>
              <a:cs typeface="Arial"/>
              <a:sym typeface="Arial"/>
            </a:endParaRPr>
          </a:p>
          <a:p>
            <a:pPr marL="574675" marR="0" lvl="1" indent="-460375" algn="l" rtl="0">
              <a:lnSpc>
                <a:spcPct val="100000"/>
              </a:lnSpc>
              <a:spcBef>
                <a:spcPts val="440"/>
              </a:spcBef>
              <a:spcAft>
                <a:spcPts val="0"/>
              </a:spcAft>
              <a:buClr>
                <a:srgbClr val="FF0000"/>
              </a:buClr>
              <a:buSzPts val="2200"/>
              <a:buFont typeface="Arial"/>
              <a:buNone/>
            </a:pPr>
            <a:endParaRPr sz="2200" b="0" i="0" u="none" strike="noStrike" cap="none">
              <a:solidFill>
                <a:schemeClr val="dk1"/>
              </a:solidFill>
              <a:latin typeface="Arial"/>
              <a:ea typeface="Arial"/>
              <a:cs typeface="Arial"/>
              <a:sym typeface="Arial"/>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A program uses an output stream to write data to a destination (sink), one item at time.</a:t>
            </a:r>
            <a:endParaRPr/>
          </a:p>
          <a:p>
            <a:pPr marL="7937" marR="0" lvl="0" indent="7938" algn="l" rtl="0">
              <a:spcBef>
                <a:spcPts val="440"/>
              </a:spcBef>
              <a:spcAft>
                <a:spcPts val="0"/>
              </a:spcAft>
              <a:buNone/>
            </a:pPr>
            <a:endParaRPr sz="2200" b="0" i="0" u="none" strike="noStrike" cap="none">
              <a:solidFill>
                <a:schemeClr val="dk1"/>
              </a:solidFill>
              <a:latin typeface="Arial"/>
              <a:ea typeface="Arial"/>
              <a:cs typeface="Arial"/>
              <a:sym typeface="Arial"/>
            </a:endParaRPr>
          </a:p>
        </p:txBody>
      </p:sp>
      <p:pic>
        <p:nvPicPr>
          <p:cNvPr id="3231" name="Google Shape;3231;p343" descr="io-ins.gif"/>
          <p:cNvPicPr preferRelativeResize="0"/>
          <p:nvPr/>
        </p:nvPicPr>
        <p:blipFill rotWithShape="1">
          <a:blip r:embed="rId3">
            <a:alphaModFix/>
          </a:blip>
          <a:srcRect/>
          <a:stretch/>
        </p:blipFill>
        <p:spPr>
          <a:xfrm>
            <a:off x="2125662" y="2209800"/>
            <a:ext cx="4656137" cy="1587500"/>
          </a:xfrm>
          <a:prstGeom prst="rect">
            <a:avLst/>
          </a:prstGeom>
          <a:noFill/>
          <a:ln>
            <a:noFill/>
          </a:ln>
        </p:spPr>
      </p:pic>
      <p:pic>
        <p:nvPicPr>
          <p:cNvPr id="3232" name="Google Shape;3232;p343" descr="io-outs.gif"/>
          <p:cNvPicPr preferRelativeResize="0"/>
          <p:nvPr/>
        </p:nvPicPr>
        <p:blipFill rotWithShape="1">
          <a:blip r:embed="rId4">
            <a:alphaModFix/>
          </a:blip>
          <a:srcRect/>
          <a:stretch/>
        </p:blipFill>
        <p:spPr>
          <a:xfrm>
            <a:off x="2125662" y="4581525"/>
            <a:ext cx="4656137" cy="1546225"/>
          </a:xfrm>
          <a:prstGeom prst="rect">
            <a:avLst/>
          </a:prstGeom>
          <a:noFill/>
          <a:ln>
            <a:noFill/>
          </a:ln>
        </p:spPr>
      </p:pic>
      <p:sp>
        <p:nvSpPr>
          <p:cNvPr id="3233" name="Google Shape;3233;p343"/>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347</a:t>
            </a:fld>
            <a:endParaRPr/>
          </a:p>
        </p:txBody>
      </p:sp>
    </p:spTree>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Shape 3238"/>
        <p:cNvGrpSpPr/>
        <p:nvPr/>
      </p:nvGrpSpPr>
      <p:grpSpPr>
        <a:xfrm>
          <a:off x="0" y="0"/>
          <a:ext cx="0" cy="0"/>
          <a:chOff x="0" y="0"/>
          <a:chExt cx="0" cy="0"/>
        </a:xfrm>
      </p:grpSpPr>
      <p:sp>
        <p:nvSpPr>
          <p:cNvPr id="3239" name="Google Shape;3239;p344"/>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I/O Application</a:t>
            </a:r>
            <a:endParaRPr/>
          </a:p>
        </p:txBody>
      </p:sp>
      <p:sp>
        <p:nvSpPr>
          <p:cNvPr id="3240" name="Google Shape;3240;p344"/>
          <p:cNvSpPr txBox="1">
            <a:spLocks noGrp="1"/>
          </p:cNvSpPr>
          <p:nvPr>
            <p:ph type="body" idx="1"/>
          </p:nvPr>
        </p:nvSpPr>
        <p:spPr>
          <a:xfrm>
            <a:off x="609600" y="1447800"/>
            <a:ext cx="7918500" cy="7698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200"/>
              <a:buFont typeface="Arial"/>
              <a:buNone/>
            </a:pPr>
            <a:r>
              <a:rPr lang="en-US" sz="2200" b="0" i="0" u="none">
                <a:solidFill>
                  <a:schemeClr val="dk1"/>
                </a:solidFill>
                <a:latin typeface="Arial"/>
                <a:ea typeface="Arial"/>
                <a:cs typeface="Arial"/>
                <a:sym typeface="Arial"/>
              </a:rPr>
              <a:t>Typically, a developer uses input and output in three ways:</a:t>
            </a:r>
            <a:endParaRPr/>
          </a:p>
          <a:p>
            <a:pPr marL="7937" marR="0" lvl="0" indent="7938" algn="l" rtl="0">
              <a:spcBef>
                <a:spcPts val="440"/>
              </a:spcBef>
              <a:spcAft>
                <a:spcPts val="0"/>
              </a:spcAft>
              <a:buNone/>
            </a:pPr>
            <a:endParaRPr sz="2200" b="0" i="0" u="none">
              <a:solidFill>
                <a:schemeClr val="dk1"/>
              </a:solidFill>
              <a:latin typeface="Arial"/>
              <a:ea typeface="Arial"/>
              <a:cs typeface="Arial"/>
              <a:sym typeface="Arial"/>
            </a:endParaRPr>
          </a:p>
        </p:txBody>
      </p:sp>
      <p:pic>
        <p:nvPicPr>
          <p:cNvPr id="3241" name="Google Shape;3241;p344" descr="C:\Documents and Settings\tmcginn\My Documents\Curr Devel\JavaProgrammingLang_JDK7\Dukes\Duke-New-Series6.gif"/>
          <p:cNvPicPr preferRelativeResize="0"/>
          <p:nvPr/>
        </p:nvPicPr>
        <p:blipFill rotWithShape="1">
          <a:blip r:embed="rId3">
            <a:alphaModFix/>
          </a:blip>
          <a:srcRect/>
          <a:stretch/>
        </p:blipFill>
        <p:spPr>
          <a:xfrm>
            <a:off x="838200" y="3124200"/>
            <a:ext cx="1773237" cy="1595437"/>
          </a:xfrm>
          <a:prstGeom prst="rect">
            <a:avLst/>
          </a:prstGeom>
          <a:noFill/>
          <a:ln>
            <a:noFill/>
          </a:ln>
        </p:spPr>
      </p:pic>
      <p:pic>
        <p:nvPicPr>
          <p:cNvPr id="3242" name="Google Shape;3242;p344" descr="C:\Documents and Settings\tmcginn\My Documents\Curr Devel\JavaProgrammingLang_JDK7\Edition1\Student Guide\ART\cnt204277.gif"/>
          <p:cNvPicPr preferRelativeResize="0"/>
          <p:nvPr/>
        </p:nvPicPr>
        <p:blipFill rotWithShape="1">
          <a:blip r:embed="rId4">
            <a:alphaModFix/>
          </a:blip>
          <a:srcRect/>
          <a:stretch/>
        </p:blipFill>
        <p:spPr>
          <a:xfrm>
            <a:off x="5505450" y="2057400"/>
            <a:ext cx="992187" cy="1122362"/>
          </a:xfrm>
          <a:prstGeom prst="rect">
            <a:avLst/>
          </a:prstGeom>
          <a:noFill/>
          <a:ln>
            <a:noFill/>
          </a:ln>
        </p:spPr>
      </p:pic>
      <p:pic>
        <p:nvPicPr>
          <p:cNvPr id="3243" name="Google Shape;3243;p344" descr="cnt205509.gif"/>
          <p:cNvPicPr preferRelativeResize="0"/>
          <p:nvPr/>
        </p:nvPicPr>
        <p:blipFill rotWithShape="1">
          <a:blip r:embed="rId5">
            <a:alphaModFix/>
          </a:blip>
          <a:srcRect/>
          <a:stretch/>
        </p:blipFill>
        <p:spPr>
          <a:xfrm>
            <a:off x="5659437" y="3363912"/>
            <a:ext cx="874712" cy="1360487"/>
          </a:xfrm>
          <a:prstGeom prst="rect">
            <a:avLst/>
          </a:prstGeom>
          <a:noFill/>
          <a:ln>
            <a:noFill/>
          </a:ln>
        </p:spPr>
      </p:pic>
      <p:pic>
        <p:nvPicPr>
          <p:cNvPr id="3244" name="Google Shape;3244;p344" descr="C:\Documents and Settings\tmcginn\My Documents\Curr Devel\JavaProgrammingLang_JDK7\Edition1\Student Guide\ART\cnt204462.gif"/>
          <p:cNvPicPr preferRelativeResize="0"/>
          <p:nvPr/>
        </p:nvPicPr>
        <p:blipFill rotWithShape="1">
          <a:blip r:embed="rId6">
            <a:alphaModFix/>
          </a:blip>
          <a:srcRect/>
          <a:stretch/>
        </p:blipFill>
        <p:spPr>
          <a:xfrm>
            <a:off x="5659437" y="4876800"/>
            <a:ext cx="1028700" cy="1171575"/>
          </a:xfrm>
          <a:prstGeom prst="rect">
            <a:avLst/>
          </a:prstGeom>
          <a:noFill/>
          <a:ln>
            <a:noFill/>
          </a:ln>
        </p:spPr>
      </p:pic>
      <p:sp>
        <p:nvSpPr>
          <p:cNvPr id="3245" name="Google Shape;3245;p344"/>
          <p:cNvSpPr txBox="1"/>
          <p:nvPr/>
        </p:nvSpPr>
        <p:spPr>
          <a:xfrm>
            <a:off x="6802437" y="2209800"/>
            <a:ext cx="1260600" cy="701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FF"/>
              </a:buClr>
              <a:buSzPts val="1800"/>
              <a:buFont typeface="Shadows Into Light"/>
              <a:buNone/>
            </a:pPr>
            <a:r>
              <a:rPr lang="en-US" sz="1800" b="0" i="0" u="none" strike="noStrike" cap="none">
                <a:solidFill>
                  <a:srgbClr val="0000FF"/>
                </a:solidFill>
                <a:latin typeface="Shadows Into Light"/>
                <a:ea typeface="Shadows Into Light"/>
                <a:cs typeface="Shadows Into Light"/>
                <a:sym typeface="Shadows Into Light"/>
              </a:rPr>
              <a:t>Files and</a:t>
            </a:r>
            <a:endParaRPr/>
          </a:p>
          <a:p>
            <a:pPr marL="0" marR="0" lvl="0" indent="0" algn="l" rtl="0">
              <a:lnSpc>
                <a:spcPct val="100000"/>
              </a:lnSpc>
              <a:spcBef>
                <a:spcPts val="360"/>
              </a:spcBef>
              <a:spcAft>
                <a:spcPts val="0"/>
              </a:spcAft>
              <a:buClr>
                <a:srgbClr val="0000FF"/>
              </a:buClr>
              <a:buSzPts val="1800"/>
              <a:buFont typeface="Shadows Into Light"/>
              <a:buNone/>
            </a:pPr>
            <a:r>
              <a:rPr lang="en-US" sz="1800" b="0" i="0" u="none" strike="noStrike" cap="none">
                <a:solidFill>
                  <a:srgbClr val="0000FF"/>
                </a:solidFill>
                <a:latin typeface="Shadows Into Light"/>
                <a:ea typeface="Shadows Into Light"/>
                <a:cs typeface="Shadows Into Light"/>
                <a:sym typeface="Shadows Into Light"/>
              </a:rPr>
              <a:t>directories</a:t>
            </a:r>
            <a:endParaRPr/>
          </a:p>
        </p:txBody>
      </p:sp>
      <p:sp>
        <p:nvSpPr>
          <p:cNvPr id="3246" name="Google Shape;3246;p344"/>
          <p:cNvSpPr txBox="1"/>
          <p:nvPr/>
        </p:nvSpPr>
        <p:spPr>
          <a:xfrm>
            <a:off x="6851650" y="3648075"/>
            <a:ext cx="1557300" cy="924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FF"/>
              </a:buClr>
              <a:buSzPts val="1800"/>
              <a:buFont typeface="Shadows Into Light"/>
              <a:buNone/>
            </a:pPr>
            <a:r>
              <a:rPr lang="en-US" sz="1800" b="0" i="0" u="none" strike="noStrike" cap="none">
                <a:solidFill>
                  <a:srgbClr val="0000FF"/>
                </a:solidFill>
                <a:latin typeface="Shadows Into Light"/>
                <a:ea typeface="Shadows Into Light"/>
                <a:cs typeface="Shadows Into Light"/>
                <a:sym typeface="Shadows Into Light"/>
              </a:rPr>
              <a:t>Console: </a:t>
            </a:r>
            <a:br>
              <a:rPr lang="en-US" sz="1800" b="0" i="0" u="none" strike="noStrike" cap="none">
                <a:solidFill>
                  <a:srgbClr val="0000FF"/>
                </a:solidFill>
                <a:latin typeface="Shadows Into Light"/>
                <a:ea typeface="Shadows Into Light"/>
                <a:cs typeface="Shadows Into Light"/>
                <a:sym typeface="Shadows Into Light"/>
              </a:rPr>
            </a:br>
            <a:r>
              <a:rPr lang="en-US" sz="1800" b="0" i="0" u="none" strike="noStrike" cap="none">
                <a:solidFill>
                  <a:srgbClr val="0000FF"/>
                </a:solidFill>
                <a:latin typeface="Shadows Into Light"/>
                <a:ea typeface="Shadows Into Light"/>
                <a:cs typeface="Shadows Into Light"/>
                <a:sym typeface="Shadows Into Light"/>
              </a:rPr>
              <a:t>(standard-in,</a:t>
            </a:r>
            <a:br>
              <a:rPr lang="en-US" sz="1800" b="0" i="0" u="none" strike="noStrike" cap="none">
                <a:solidFill>
                  <a:srgbClr val="0000FF"/>
                </a:solidFill>
                <a:latin typeface="Shadows Into Light"/>
                <a:ea typeface="Shadows Into Light"/>
                <a:cs typeface="Shadows Into Light"/>
                <a:sym typeface="Shadows Into Light"/>
              </a:rPr>
            </a:br>
            <a:r>
              <a:rPr lang="en-US" sz="1800" b="0" i="0" u="none" strike="noStrike" cap="none">
                <a:solidFill>
                  <a:srgbClr val="0000FF"/>
                </a:solidFill>
                <a:latin typeface="Shadows Into Light"/>
                <a:ea typeface="Shadows Into Light"/>
                <a:cs typeface="Shadows Into Light"/>
                <a:sym typeface="Shadows Into Light"/>
              </a:rPr>
              <a:t>standard-out)</a:t>
            </a:r>
            <a:endParaRPr/>
          </a:p>
        </p:txBody>
      </p:sp>
      <p:sp>
        <p:nvSpPr>
          <p:cNvPr id="3247" name="Google Shape;3247;p344"/>
          <p:cNvSpPr txBox="1"/>
          <p:nvPr/>
        </p:nvSpPr>
        <p:spPr>
          <a:xfrm>
            <a:off x="6927850" y="5257800"/>
            <a:ext cx="1551000" cy="646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FF"/>
              </a:buClr>
              <a:buSzPts val="1800"/>
              <a:buFont typeface="Shadows Into Light"/>
              <a:buNone/>
            </a:pPr>
            <a:r>
              <a:rPr lang="en-US" sz="1800" b="0" i="0" u="none" strike="noStrike" cap="none">
                <a:solidFill>
                  <a:srgbClr val="0000FF"/>
                </a:solidFill>
                <a:latin typeface="Shadows Into Light"/>
                <a:ea typeface="Shadows Into Light"/>
                <a:cs typeface="Shadows Into Light"/>
                <a:sym typeface="Shadows Into Light"/>
              </a:rPr>
              <a:t>Socket-based</a:t>
            </a:r>
            <a:br>
              <a:rPr lang="en-US" sz="1800" b="0" i="0" u="none" strike="noStrike" cap="none">
                <a:solidFill>
                  <a:srgbClr val="0000FF"/>
                </a:solidFill>
                <a:latin typeface="Shadows Into Light"/>
                <a:ea typeface="Shadows Into Light"/>
                <a:cs typeface="Shadows Into Light"/>
                <a:sym typeface="Shadows Into Light"/>
              </a:rPr>
            </a:br>
            <a:r>
              <a:rPr lang="en-US" sz="1800" b="0" i="0" u="none" strike="noStrike" cap="none">
                <a:solidFill>
                  <a:srgbClr val="0000FF"/>
                </a:solidFill>
                <a:latin typeface="Shadows Into Light"/>
                <a:ea typeface="Shadows Into Light"/>
                <a:cs typeface="Shadows Into Light"/>
                <a:sym typeface="Shadows Into Light"/>
              </a:rPr>
              <a:t>sources</a:t>
            </a:r>
            <a:endParaRPr/>
          </a:p>
        </p:txBody>
      </p:sp>
      <p:cxnSp>
        <p:nvCxnSpPr>
          <p:cNvPr id="3248" name="Google Shape;3248;p344"/>
          <p:cNvCxnSpPr/>
          <p:nvPr/>
        </p:nvCxnSpPr>
        <p:spPr>
          <a:xfrm>
            <a:off x="3906837" y="2590800"/>
            <a:ext cx="1371600" cy="0"/>
          </a:xfrm>
          <a:prstGeom prst="straightConnector1">
            <a:avLst/>
          </a:prstGeom>
          <a:noFill/>
          <a:ln w="28575" cap="flat" cmpd="sng">
            <a:solidFill>
              <a:schemeClr val="dk1"/>
            </a:solidFill>
            <a:prstDash val="solid"/>
            <a:miter lim="800000"/>
            <a:headEnd type="none" w="med" len="med"/>
            <a:tailEnd type="triangle" w="med" len="med"/>
          </a:ln>
        </p:spPr>
      </p:cxnSp>
      <p:cxnSp>
        <p:nvCxnSpPr>
          <p:cNvPr id="3249" name="Google Shape;3249;p344"/>
          <p:cNvCxnSpPr/>
          <p:nvPr/>
        </p:nvCxnSpPr>
        <p:spPr>
          <a:xfrm>
            <a:off x="3906837" y="3886200"/>
            <a:ext cx="1371600" cy="0"/>
          </a:xfrm>
          <a:prstGeom prst="straightConnector1">
            <a:avLst/>
          </a:prstGeom>
          <a:noFill/>
          <a:ln w="28575" cap="flat" cmpd="sng">
            <a:solidFill>
              <a:schemeClr val="dk1"/>
            </a:solidFill>
            <a:prstDash val="solid"/>
            <a:miter lim="800000"/>
            <a:headEnd type="none" w="med" len="med"/>
            <a:tailEnd type="triangle" w="med" len="med"/>
          </a:ln>
        </p:spPr>
      </p:cxnSp>
      <p:cxnSp>
        <p:nvCxnSpPr>
          <p:cNvPr id="3250" name="Google Shape;3250;p344"/>
          <p:cNvCxnSpPr/>
          <p:nvPr/>
        </p:nvCxnSpPr>
        <p:spPr>
          <a:xfrm>
            <a:off x="3906837" y="5410200"/>
            <a:ext cx="1371600" cy="0"/>
          </a:xfrm>
          <a:prstGeom prst="straightConnector1">
            <a:avLst/>
          </a:prstGeom>
          <a:noFill/>
          <a:ln w="28575" cap="flat" cmpd="sng">
            <a:solidFill>
              <a:schemeClr val="dk1"/>
            </a:solidFill>
            <a:prstDash val="solid"/>
            <a:miter lim="800000"/>
            <a:headEnd type="none" w="med" len="med"/>
            <a:tailEnd type="triangle" w="med" len="med"/>
          </a:ln>
        </p:spPr>
      </p:cxnSp>
      <p:cxnSp>
        <p:nvCxnSpPr>
          <p:cNvPr id="3251" name="Google Shape;3251;p344"/>
          <p:cNvCxnSpPr/>
          <p:nvPr/>
        </p:nvCxnSpPr>
        <p:spPr>
          <a:xfrm>
            <a:off x="3906837" y="2590800"/>
            <a:ext cx="0" cy="2819400"/>
          </a:xfrm>
          <a:prstGeom prst="straightConnector1">
            <a:avLst/>
          </a:prstGeom>
          <a:noFill/>
          <a:ln w="28575" cap="flat" cmpd="sng">
            <a:solidFill>
              <a:schemeClr val="dk1"/>
            </a:solidFill>
            <a:prstDash val="solid"/>
            <a:miter lim="800000"/>
            <a:headEnd type="none" w="med" len="med"/>
            <a:tailEnd type="none" w="med" len="med"/>
          </a:ln>
        </p:spPr>
      </p:cxnSp>
      <p:cxnSp>
        <p:nvCxnSpPr>
          <p:cNvPr id="3252" name="Google Shape;3252;p344"/>
          <p:cNvCxnSpPr/>
          <p:nvPr/>
        </p:nvCxnSpPr>
        <p:spPr>
          <a:xfrm rot="10800000">
            <a:off x="2535237" y="3886200"/>
            <a:ext cx="1371600" cy="0"/>
          </a:xfrm>
          <a:prstGeom prst="straightConnector1">
            <a:avLst/>
          </a:prstGeom>
          <a:noFill/>
          <a:ln w="28575" cap="flat" cmpd="sng">
            <a:solidFill>
              <a:schemeClr val="dk1"/>
            </a:solidFill>
            <a:prstDash val="solid"/>
            <a:miter lim="800000"/>
            <a:headEnd type="none" w="med" len="med"/>
            <a:tailEnd type="triangle" w="med" len="med"/>
          </a:ln>
        </p:spPr>
      </p:cxnSp>
      <p:sp>
        <p:nvSpPr>
          <p:cNvPr id="3253" name="Google Shape;3253;p344"/>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348</a:t>
            </a:fld>
            <a:endParaRPr/>
          </a:p>
        </p:txBody>
      </p:sp>
    </p:spTree>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Shape 3258"/>
        <p:cNvGrpSpPr/>
        <p:nvPr/>
      </p:nvGrpSpPr>
      <p:grpSpPr>
        <a:xfrm>
          <a:off x="0" y="0"/>
          <a:ext cx="0" cy="0"/>
          <a:chOff x="0" y="0"/>
          <a:chExt cx="0" cy="0"/>
        </a:xfrm>
      </p:grpSpPr>
      <p:sp>
        <p:nvSpPr>
          <p:cNvPr id="3259" name="Google Shape;3259;p345"/>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Data Within Streams</a:t>
            </a:r>
            <a:br>
              <a:rPr lang="en-US" sz="2600" b="1" i="0" u="none" strike="noStrike" cap="none">
                <a:solidFill>
                  <a:schemeClr val="dk1"/>
                </a:solidFill>
                <a:latin typeface="Arial"/>
                <a:ea typeface="Arial"/>
                <a:cs typeface="Arial"/>
                <a:sym typeface="Arial"/>
              </a:rPr>
            </a:br>
            <a:endParaRPr/>
          </a:p>
        </p:txBody>
      </p:sp>
      <p:sp>
        <p:nvSpPr>
          <p:cNvPr id="3260" name="Google Shape;3260;p345"/>
          <p:cNvSpPr txBox="1">
            <a:spLocks noGrp="1"/>
          </p:cNvSpPr>
          <p:nvPr>
            <p:ph type="body" idx="1"/>
          </p:nvPr>
        </p:nvSpPr>
        <p:spPr>
          <a:xfrm>
            <a:off x="609600" y="1219200"/>
            <a:ext cx="7918500" cy="1751100"/>
          </a:xfrm>
          <a:prstGeom prst="rect">
            <a:avLst/>
          </a:prstGeom>
          <a:noFill/>
          <a:ln>
            <a:noFill/>
          </a:ln>
        </p:spPr>
        <p:txBody>
          <a:bodyPr spcFirstLastPara="1" wrap="square" lIns="12700" tIns="12700" rIns="12700" bIns="12700" anchor="t" anchorCtr="0">
            <a:noAutofit/>
          </a:bodyPr>
          <a:lstStyle/>
          <a:p>
            <a:pPr marL="574675" marR="0" lvl="1" indent="-460375" algn="l" rtl="0">
              <a:lnSpc>
                <a:spcPct val="100000"/>
              </a:lnSpc>
              <a:spcBef>
                <a:spcPts val="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Java technology supports two types of streams: character and byte.</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Input and output of character data is handled by readers and writers.</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Input and output of byte data is handled by input streams and output streams:</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Normally, the term </a:t>
            </a:r>
            <a:r>
              <a:rPr lang="en-US" sz="2000" b="0" i="1" u="none" strike="noStrike" cap="none">
                <a:solidFill>
                  <a:schemeClr val="dk1"/>
                </a:solidFill>
                <a:latin typeface="Arial"/>
                <a:ea typeface="Arial"/>
                <a:cs typeface="Arial"/>
                <a:sym typeface="Arial"/>
              </a:rPr>
              <a:t>stream </a:t>
            </a:r>
            <a:r>
              <a:rPr lang="en-US" sz="2000" b="0" i="0" u="none" strike="noStrike" cap="none">
                <a:solidFill>
                  <a:schemeClr val="dk1"/>
                </a:solidFill>
                <a:latin typeface="Arial"/>
                <a:ea typeface="Arial"/>
                <a:cs typeface="Arial"/>
                <a:sym typeface="Arial"/>
              </a:rPr>
              <a:t>refers to a byte stream.</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The terms </a:t>
            </a:r>
            <a:r>
              <a:rPr lang="en-US" sz="2000" b="0" i="1" u="none" strike="noStrike" cap="none">
                <a:solidFill>
                  <a:schemeClr val="dk1"/>
                </a:solidFill>
                <a:latin typeface="Arial"/>
                <a:ea typeface="Arial"/>
                <a:cs typeface="Arial"/>
                <a:sym typeface="Arial"/>
              </a:rPr>
              <a:t>reader </a:t>
            </a:r>
            <a:r>
              <a:rPr lang="en-US" sz="2000" b="0" i="0" u="none" strike="noStrike" cap="none">
                <a:solidFill>
                  <a:schemeClr val="dk1"/>
                </a:solidFill>
                <a:latin typeface="Arial"/>
                <a:ea typeface="Arial"/>
                <a:cs typeface="Arial"/>
                <a:sym typeface="Arial"/>
              </a:rPr>
              <a:t>and</a:t>
            </a:r>
            <a:r>
              <a:rPr lang="en-US" sz="2000" b="0" i="1" u="none" strike="noStrike" cap="none">
                <a:solidFill>
                  <a:schemeClr val="dk1"/>
                </a:solidFill>
                <a:latin typeface="Arial"/>
                <a:ea typeface="Arial"/>
                <a:cs typeface="Arial"/>
                <a:sym typeface="Arial"/>
              </a:rPr>
              <a:t> writer </a:t>
            </a:r>
            <a:r>
              <a:rPr lang="en-US" sz="2000" b="0" i="0" u="none" strike="noStrike" cap="none">
                <a:solidFill>
                  <a:schemeClr val="dk1"/>
                </a:solidFill>
                <a:latin typeface="Arial"/>
                <a:ea typeface="Arial"/>
                <a:cs typeface="Arial"/>
                <a:sym typeface="Arial"/>
              </a:rPr>
              <a:t>refer to character streams.</a:t>
            </a:r>
            <a:endParaRPr/>
          </a:p>
          <a:p>
            <a:pPr marL="7937" marR="0" lvl="0" indent="7938" algn="l" rtl="0">
              <a:spcBef>
                <a:spcPts val="400"/>
              </a:spcBef>
              <a:spcAft>
                <a:spcPts val="0"/>
              </a:spcAft>
              <a:buNone/>
            </a:pPr>
            <a:endParaRPr sz="2000" b="0" i="0" u="none" strike="noStrike" cap="none">
              <a:solidFill>
                <a:schemeClr val="dk1"/>
              </a:solidFill>
              <a:latin typeface="Arial"/>
              <a:ea typeface="Arial"/>
              <a:cs typeface="Arial"/>
              <a:sym typeface="Arial"/>
            </a:endParaRPr>
          </a:p>
        </p:txBody>
      </p:sp>
      <p:graphicFrame>
        <p:nvGraphicFramePr>
          <p:cNvPr id="3261" name="Google Shape;3261;p345"/>
          <p:cNvGraphicFramePr/>
          <p:nvPr/>
        </p:nvGraphicFramePr>
        <p:xfrm>
          <a:off x="1165225" y="4394200"/>
          <a:ext cx="6911975" cy="1473175"/>
        </p:xfrm>
        <a:graphic>
          <a:graphicData uri="http://schemas.openxmlformats.org/drawingml/2006/table">
            <a:tbl>
              <a:tblPr>
                <a:noFill/>
                <a:tableStyleId>{A0095474-483F-4493-A76D-1D2E1571B2CC}</a:tableStyleId>
              </a:tblPr>
              <a:tblGrid>
                <a:gridCol w="2035175">
                  <a:extLst>
                    <a:ext uri="{9D8B030D-6E8A-4147-A177-3AD203B41FA5}">
                      <a16:colId xmlns="" xmlns:a16="http://schemas.microsoft.com/office/drawing/2014/main" val="20000"/>
                    </a:ext>
                  </a:extLst>
                </a:gridCol>
                <a:gridCol w="2362200">
                  <a:extLst>
                    <a:ext uri="{9D8B030D-6E8A-4147-A177-3AD203B41FA5}">
                      <a16:colId xmlns="" xmlns:a16="http://schemas.microsoft.com/office/drawing/2014/main" val="20001"/>
                    </a:ext>
                  </a:extLst>
                </a:gridCol>
                <a:gridCol w="2514600">
                  <a:extLst>
                    <a:ext uri="{9D8B030D-6E8A-4147-A177-3AD203B41FA5}">
                      <a16:colId xmlns="" xmlns:a16="http://schemas.microsoft.com/office/drawing/2014/main" val="20002"/>
                    </a:ext>
                  </a:extLst>
                </a:gridCol>
              </a:tblGrid>
              <a:tr h="512750">
                <a:tc>
                  <a:txBody>
                    <a:bodyPr/>
                    <a:lstStyle/>
                    <a:p>
                      <a:pPr marL="0" marR="0" lvl="0" indent="0" algn="l" rtl="0">
                        <a:lnSpc>
                          <a:spcPct val="100000"/>
                        </a:lnSpc>
                        <a:spcBef>
                          <a:spcPts val="0"/>
                        </a:spcBef>
                        <a:spcAft>
                          <a:spcPts val="0"/>
                        </a:spcAft>
                        <a:buClr>
                          <a:schemeClr val="lt1"/>
                        </a:buClr>
                        <a:buSzPts val="1800"/>
                        <a:buFont typeface="Arial"/>
                        <a:buNone/>
                      </a:pPr>
                      <a:r>
                        <a:rPr lang="en-US" sz="1800" b="1" i="0" u="none" strike="noStrike" cap="none">
                          <a:solidFill>
                            <a:schemeClr val="lt1"/>
                          </a:solidFill>
                          <a:latin typeface="Arial"/>
                          <a:ea typeface="Arial"/>
                          <a:cs typeface="Arial"/>
                          <a:sym typeface="Arial"/>
                        </a:rPr>
                        <a:t>Stream</a:t>
                      </a:r>
                      <a:endParaRPr/>
                    </a:p>
                  </a:txBody>
                  <a:tcPr marL="73150" marR="73150" marT="73150" marB="73150">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57150" cap="flat" cmpd="sng">
                      <a:solidFill>
                        <a:schemeClr val="dk1"/>
                      </a:solidFill>
                      <a:prstDash val="solid"/>
                      <a:round/>
                      <a:headEnd type="none" w="sm" len="sm"/>
                      <a:tailEnd type="none" w="sm" len="sm"/>
                    </a:lnB>
                    <a:solidFill>
                      <a:schemeClr val="accent2"/>
                    </a:solidFill>
                  </a:tcPr>
                </a:tc>
                <a:tc>
                  <a:txBody>
                    <a:bodyPr/>
                    <a:lstStyle/>
                    <a:p>
                      <a:pPr marL="0" marR="0" lvl="0" indent="0" algn="l" rtl="0">
                        <a:lnSpc>
                          <a:spcPct val="100000"/>
                        </a:lnSpc>
                        <a:spcBef>
                          <a:spcPts val="0"/>
                        </a:spcBef>
                        <a:spcAft>
                          <a:spcPts val="0"/>
                        </a:spcAft>
                        <a:buClr>
                          <a:schemeClr val="lt1"/>
                        </a:buClr>
                        <a:buSzPts val="1800"/>
                        <a:buFont typeface="Arial"/>
                        <a:buNone/>
                      </a:pPr>
                      <a:r>
                        <a:rPr lang="en-US" sz="1800" b="1" i="0" u="none" strike="noStrike" cap="none">
                          <a:solidFill>
                            <a:schemeClr val="lt1"/>
                          </a:solidFill>
                          <a:latin typeface="Arial"/>
                          <a:ea typeface="Arial"/>
                          <a:cs typeface="Arial"/>
                          <a:sym typeface="Arial"/>
                        </a:rPr>
                        <a:t>Byte Streams</a:t>
                      </a:r>
                      <a:endParaRPr/>
                    </a:p>
                  </a:txBody>
                  <a:tcPr marL="73150" marR="73150" marT="73150" marB="73150">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57150" cap="flat" cmpd="sng">
                      <a:solidFill>
                        <a:schemeClr val="dk1"/>
                      </a:solidFill>
                      <a:prstDash val="solid"/>
                      <a:round/>
                      <a:headEnd type="none" w="sm" len="sm"/>
                      <a:tailEnd type="none" w="sm" len="sm"/>
                    </a:lnB>
                    <a:solidFill>
                      <a:schemeClr val="accent2"/>
                    </a:solidFill>
                  </a:tcPr>
                </a:tc>
                <a:tc>
                  <a:txBody>
                    <a:bodyPr/>
                    <a:lstStyle/>
                    <a:p>
                      <a:pPr marL="0" marR="0" lvl="0" indent="0" algn="l" rtl="0">
                        <a:lnSpc>
                          <a:spcPct val="100000"/>
                        </a:lnSpc>
                        <a:spcBef>
                          <a:spcPts val="0"/>
                        </a:spcBef>
                        <a:spcAft>
                          <a:spcPts val="0"/>
                        </a:spcAft>
                        <a:buClr>
                          <a:schemeClr val="lt1"/>
                        </a:buClr>
                        <a:buSzPts val="1800"/>
                        <a:buFont typeface="Arial"/>
                        <a:buNone/>
                      </a:pPr>
                      <a:r>
                        <a:rPr lang="en-US" sz="1800" b="1" i="0" u="none" strike="noStrike" cap="none">
                          <a:solidFill>
                            <a:schemeClr val="lt1"/>
                          </a:solidFill>
                          <a:latin typeface="Arial"/>
                          <a:ea typeface="Arial"/>
                          <a:cs typeface="Arial"/>
                          <a:sym typeface="Arial"/>
                        </a:rPr>
                        <a:t>Character Streams</a:t>
                      </a:r>
                      <a:endParaRPr/>
                    </a:p>
                  </a:txBody>
                  <a:tcPr marL="73150" marR="73150" marT="73150" marB="73150">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57150" cap="flat" cmpd="sng">
                      <a:solidFill>
                        <a:schemeClr val="dk1"/>
                      </a:solidFill>
                      <a:prstDash val="solid"/>
                      <a:round/>
                      <a:headEnd type="none" w="sm" len="sm"/>
                      <a:tailEnd type="none" w="sm" len="sm"/>
                    </a:lnB>
                    <a:solidFill>
                      <a:schemeClr val="accent2"/>
                    </a:solidFill>
                  </a:tcPr>
                </a:tc>
                <a:extLst>
                  <a:ext uri="{0D108BD9-81ED-4DB2-BD59-A6C34878D82A}">
                    <a16:rowId xmlns="" xmlns:a16="http://schemas.microsoft.com/office/drawing/2014/main" val="10000"/>
                  </a:ext>
                </a:extLst>
              </a:tr>
              <a:tr h="479425">
                <a:tc>
                  <a:txBody>
                    <a:bodyPr/>
                    <a:lstStyle/>
                    <a:p>
                      <a:pPr marL="0" marR="0" lvl="0" indent="0" algn="l" rtl="0">
                        <a:lnSpc>
                          <a:spcPct val="100000"/>
                        </a:lnSpc>
                        <a:spcBef>
                          <a:spcPts val="0"/>
                        </a:spcBef>
                        <a:spcAft>
                          <a:spcPts val="0"/>
                        </a:spcAft>
                        <a:buClr>
                          <a:schemeClr val="dk1"/>
                        </a:buClr>
                        <a:buSzPts val="1600"/>
                        <a:buFont typeface="Arial"/>
                        <a:buNone/>
                      </a:pPr>
                      <a:r>
                        <a:rPr lang="en-US" sz="1600" b="0" i="0" u="none" strike="noStrike" cap="none">
                          <a:solidFill>
                            <a:schemeClr val="dk1"/>
                          </a:solidFill>
                          <a:latin typeface="Arial"/>
                          <a:ea typeface="Arial"/>
                          <a:cs typeface="Arial"/>
                          <a:sym typeface="Arial"/>
                        </a:rPr>
                        <a:t>Source streams</a:t>
                      </a:r>
                      <a:endParaRPr/>
                    </a:p>
                  </a:txBody>
                  <a:tcPr marL="73150" marR="73150" marT="73150" marB="73150">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5715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rgbClr val="DDDDDD"/>
                    </a:solidFill>
                  </a:tcPr>
                </a:tc>
                <a:tc>
                  <a:txBody>
                    <a:bodyPr/>
                    <a:lstStyle/>
                    <a:p>
                      <a:pPr marL="0" marR="0" lvl="0" indent="0" algn="l" rtl="0">
                        <a:lnSpc>
                          <a:spcPct val="100000"/>
                        </a:lnSpc>
                        <a:spcBef>
                          <a:spcPts val="0"/>
                        </a:spcBef>
                        <a:spcAft>
                          <a:spcPts val="0"/>
                        </a:spcAft>
                        <a:buClr>
                          <a:schemeClr val="dk1"/>
                        </a:buClr>
                        <a:buSzPts val="1600"/>
                        <a:buFont typeface="Courier New"/>
                        <a:buNone/>
                      </a:pPr>
                      <a:r>
                        <a:rPr lang="en-US" sz="1600" b="0" i="0" u="none" strike="noStrike" cap="none">
                          <a:solidFill>
                            <a:schemeClr val="dk1"/>
                          </a:solidFill>
                          <a:latin typeface="Courier New"/>
                          <a:ea typeface="Courier New"/>
                          <a:cs typeface="Courier New"/>
                          <a:sym typeface="Courier New"/>
                        </a:rPr>
                        <a:t>InputStream</a:t>
                      </a:r>
                      <a:endParaRPr/>
                    </a:p>
                  </a:txBody>
                  <a:tcPr marL="73150" marR="73150" marT="73150" marB="73150">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5715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rgbClr val="DDDDDD"/>
                    </a:solidFill>
                  </a:tcPr>
                </a:tc>
                <a:tc>
                  <a:txBody>
                    <a:bodyPr/>
                    <a:lstStyle/>
                    <a:p>
                      <a:pPr marL="0" marR="0" lvl="0" indent="0" algn="l" rtl="0">
                        <a:lnSpc>
                          <a:spcPct val="100000"/>
                        </a:lnSpc>
                        <a:spcBef>
                          <a:spcPts val="0"/>
                        </a:spcBef>
                        <a:spcAft>
                          <a:spcPts val="0"/>
                        </a:spcAft>
                        <a:buClr>
                          <a:schemeClr val="dk1"/>
                        </a:buClr>
                        <a:buSzPts val="1600"/>
                        <a:buFont typeface="Courier New"/>
                        <a:buNone/>
                      </a:pPr>
                      <a:r>
                        <a:rPr lang="en-US" sz="1600" b="0" i="0" u="none" strike="noStrike" cap="none">
                          <a:solidFill>
                            <a:schemeClr val="dk1"/>
                          </a:solidFill>
                          <a:latin typeface="Courier New"/>
                          <a:ea typeface="Courier New"/>
                          <a:cs typeface="Courier New"/>
                          <a:sym typeface="Courier New"/>
                        </a:rPr>
                        <a:t>Reader</a:t>
                      </a:r>
                      <a:endParaRPr/>
                    </a:p>
                  </a:txBody>
                  <a:tcPr marL="73150" marR="73150" marT="73150" marB="73150">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5715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rgbClr val="DDDDDD"/>
                    </a:solidFill>
                  </a:tcPr>
                </a:tc>
                <a:extLst>
                  <a:ext uri="{0D108BD9-81ED-4DB2-BD59-A6C34878D82A}">
                    <a16:rowId xmlns="" xmlns:a16="http://schemas.microsoft.com/office/drawing/2014/main" val="10001"/>
                  </a:ext>
                </a:extLst>
              </a:tr>
              <a:tr h="481000">
                <a:tc>
                  <a:txBody>
                    <a:bodyPr/>
                    <a:lstStyle/>
                    <a:p>
                      <a:pPr marL="0" marR="0" lvl="0" indent="0" algn="l" rtl="0">
                        <a:lnSpc>
                          <a:spcPct val="100000"/>
                        </a:lnSpc>
                        <a:spcBef>
                          <a:spcPts val="0"/>
                        </a:spcBef>
                        <a:spcAft>
                          <a:spcPts val="0"/>
                        </a:spcAft>
                        <a:buClr>
                          <a:schemeClr val="dk1"/>
                        </a:buClr>
                        <a:buSzPts val="1600"/>
                        <a:buFont typeface="Arial"/>
                        <a:buNone/>
                      </a:pPr>
                      <a:r>
                        <a:rPr lang="en-US" sz="1600" b="0" i="0" u="none" strike="noStrike" cap="none">
                          <a:solidFill>
                            <a:schemeClr val="dk1"/>
                          </a:solidFill>
                          <a:latin typeface="Arial"/>
                          <a:ea typeface="Arial"/>
                          <a:cs typeface="Arial"/>
                          <a:sym typeface="Arial"/>
                        </a:rPr>
                        <a:t>Sink streams</a:t>
                      </a:r>
                      <a:endParaRPr/>
                    </a:p>
                  </a:txBody>
                  <a:tcPr marL="73150" marR="73150" marT="73150" marB="73150">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rgbClr val="DDDDDD"/>
                    </a:solidFill>
                  </a:tcPr>
                </a:tc>
                <a:tc>
                  <a:txBody>
                    <a:bodyPr/>
                    <a:lstStyle/>
                    <a:p>
                      <a:pPr marL="0" marR="0" lvl="0" indent="0" algn="l" rtl="0">
                        <a:lnSpc>
                          <a:spcPct val="100000"/>
                        </a:lnSpc>
                        <a:spcBef>
                          <a:spcPts val="0"/>
                        </a:spcBef>
                        <a:spcAft>
                          <a:spcPts val="0"/>
                        </a:spcAft>
                        <a:buClr>
                          <a:schemeClr val="dk1"/>
                        </a:buClr>
                        <a:buSzPts val="1600"/>
                        <a:buFont typeface="Courier New"/>
                        <a:buNone/>
                      </a:pPr>
                      <a:r>
                        <a:rPr lang="en-US" sz="1600" b="0" i="0" u="none" strike="noStrike" cap="none">
                          <a:solidFill>
                            <a:schemeClr val="dk1"/>
                          </a:solidFill>
                          <a:latin typeface="Courier New"/>
                          <a:ea typeface="Courier New"/>
                          <a:cs typeface="Courier New"/>
                          <a:sym typeface="Courier New"/>
                        </a:rPr>
                        <a:t>OutputStream</a:t>
                      </a:r>
                      <a:endParaRPr/>
                    </a:p>
                  </a:txBody>
                  <a:tcPr marL="73150" marR="73150" marT="73150" marB="73150">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rgbClr val="DDDDDD"/>
                    </a:solidFill>
                  </a:tcPr>
                </a:tc>
                <a:tc>
                  <a:txBody>
                    <a:bodyPr/>
                    <a:lstStyle/>
                    <a:p>
                      <a:pPr marL="0" marR="0" lvl="0" indent="0" algn="l" rtl="0">
                        <a:lnSpc>
                          <a:spcPct val="100000"/>
                        </a:lnSpc>
                        <a:spcBef>
                          <a:spcPts val="0"/>
                        </a:spcBef>
                        <a:spcAft>
                          <a:spcPts val="0"/>
                        </a:spcAft>
                        <a:buClr>
                          <a:schemeClr val="dk1"/>
                        </a:buClr>
                        <a:buSzPts val="1600"/>
                        <a:buFont typeface="Courier New"/>
                        <a:buNone/>
                      </a:pPr>
                      <a:r>
                        <a:rPr lang="en-US" sz="1600" b="0" i="0" u="none" strike="noStrike" cap="none">
                          <a:solidFill>
                            <a:schemeClr val="dk1"/>
                          </a:solidFill>
                          <a:latin typeface="Courier New"/>
                          <a:ea typeface="Courier New"/>
                          <a:cs typeface="Courier New"/>
                          <a:sym typeface="Courier New"/>
                        </a:rPr>
                        <a:t>Writer</a:t>
                      </a:r>
                      <a:endParaRPr/>
                    </a:p>
                  </a:txBody>
                  <a:tcPr marL="73150" marR="73150" marT="73150" marB="73150">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rgbClr val="DDDDDD"/>
                    </a:solidFill>
                  </a:tcPr>
                </a:tc>
                <a:extLst>
                  <a:ext uri="{0D108BD9-81ED-4DB2-BD59-A6C34878D82A}">
                    <a16:rowId xmlns="" xmlns:a16="http://schemas.microsoft.com/office/drawing/2014/main" val="10002"/>
                  </a:ext>
                </a:extLst>
              </a:tr>
            </a:tbl>
          </a:graphicData>
        </a:graphic>
      </p:graphicFrame>
      <p:sp>
        <p:nvSpPr>
          <p:cNvPr id="3262" name="Google Shape;3262;p345"/>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349</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31"/>
          <p:cNvSpPr txBox="1"/>
          <p:nvPr/>
        </p:nvSpPr>
        <p:spPr>
          <a:xfrm>
            <a:off x="457200" y="1371600"/>
            <a:ext cx="8382000" cy="3733800"/>
          </a:xfrm>
          <a:prstGeom prst="rect">
            <a:avLst/>
          </a:prstGeom>
          <a:solidFill>
            <a:srgbClr val="DDDDDD"/>
          </a:solid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ourier New"/>
              <a:buNone/>
            </a:pPr>
            <a:r>
              <a:rPr lang="en-US" sz="1800" b="0" i="0" u="none">
                <a:solidFill>
                  <a:schemeClr val="dk1"/>
                </a:solidFill>
                <a:latin typeface="Courier New"/>
                <a:ea typeface="Courier New"/>
                <a:cs typeface="Courier New"/>
                <a:sym typeface="Courier New"/>
              </a:rPr>
              <a:t>package com.example.review;</a:t>
            </a:r>
            <a:endParaRPr/>
          </a:p>
          <a:p>
            <a:pPr marL="0" marR="0" lvl="0" indent="0" algn="l" rtl="0">
              <a:lnSpc>
                <a:spcPct val="100000"/>
              </a:lnSpc>
              <a:spcBef>
                <a:spcPts val="0"/>
              </a:spcBef>
              <a:spcAft>
                <a:spcPts val="0"/>
              </a:spcAft>
              <a:buClr>
                <a:schemeClr val="dk1"/>
              </a:buClr>
              <a:buSzPts val="1800"/>
              <a:buFont typeface="Arial"/>
              <a:buNone/>
            </a:pPr>
            <a:endParaRPr sz="1800" b="0" i="0" u="none">
              <a:solidFill>
                <a:schemeClr val="dk1"/>
              </a:solidFill>
              <a:latin typeface="Courier New"/>
              <a:ea typeface="Courier New"/>
              <a:cs typeface="Courier New"/>
              <a:sym typeface="Courier New"/>
            </a:endParaRPr>
          </a:p>
          <a:p>
            <a:pPr marL="0" marR="0" lvl="0" indent="0" algn="l" rtl="0">
              <a:lnSpc>
                <a:spcPct val="100000"/>
              </a:lnSpc>
              <a:spcBef>
                <a:spcPts val="0"/>
              </a:spcBef>
              <a:spcAft>
                <a:spcPts val="0"/>
              </a:spcAft>
              <a:buClr>
                <a:schemeClr val="dk1"/>
              </a:buClr>
              <a:buSzPts val="1800"/>
              <a:buFont typeface="Courier New"/>
              <a:buNone/>
            </a:pPr>
            <a:r>
              <a:rPr lang="en-US" sz="1800" b="0" i="0" u="none">
                <a:solidFill>
                  <a:schemeClr val="dk1"/>
                </a:solidFill>
                <a:latin typeface="Courier New"/>
                <a:ea typeface="Courier New"/>
                <a:cs typeface="Courier New"/>
                <a:sym typeface="Courier New"/>
              </a:rPr>
              <a:t>public class WhileTest {</a:t>
            </a:r>
            <a:endParaRPr/>
          </a:p>
          <a:p>
            <a:pPr marL="0" marR="0" lvl="0" indent="0" algn="l" rtl="0">
              <a:lnSpc>
                <a:spcPct val="100000"/>
              </a:lnSpc>
              <a:spcBef>
                <a:spcPts val="0"/>
              </a:spcBef>
              <a:spcAft>
                <a:spcPts val="0"/>
              </a:spcAft>
              <a:buClr>
                <a:schemeClr val="dk1"/>
              </a:buClr>
              <a:buSzPts val="1800"/>
              <a:buFont typeface="Arial"/>
              <a:buNone/>
            </a:pPr>
            <a:endParaRPr sz="1800" b="0" i="0" u="none">
              <a:solidFill>
                <a:schemeClr val="dk1"/>
              </a:solidFill>
              <a:latin typeface="Courier New"/>
              <a:ea typeface="Courier New"/>
              <a:cs typeface="Courier New"/>
              <a:sym typeface="Courier New"/>
            </a:endParaRPr>
          </a:p>
          <a:p>
            <a:pPr marL="0" marR="0" lvl="0" indent="0" algn="l" rtl="0">
              <a:lnSpc>
                <a:spcPct val="100000"/>
              </a:lnSpc>
              <a:spcBef>
                <a:spcPts val="0"/>
              </a:spcBef>
              <a:spcAft>
                <a:spcPts val="0"/>
              </a:spcAft>
              <a:buClr>
                <a:schemeClr val="dk1"/>
              </a:buClr>
              <a:buSzPts val="1800"/>
              <a:buFont typeface="Courier New"/>
              <a:buNone/>
            </a:pPr>
            <a:r>
              <a:rPr lang="en-US" sz="1800" b="0" i="0" u="none">
                <a:solidFill>
                  <a:schemeClr val="dk1"/>
                </a:solidFill>
                <a:latin typeface="Courier New"/>
                <a:ea typeface="Courier New"/>
                <a:cs typeface="Courier New"/>
                <a:sym typeface="Courier New"/>
              </a:rPr>
              <a:t>    public static void main(String args[]) {</a:t>
            </a:r>
            <a:endParaRPr/>
          </a:p>
          <a:p>
            <a:pPr marL="0" marR="0" lvl="0" indent="0" algn="l" rtl="0">
              <a:lnSpc>
                <a:spcPct val="100000"/>
              </a:lnSpc>
              <a:spcBef>
                <a:spcPts val="0"/>
              </a:spcBef>
              <a:spcAft>
                <a:spcPts val="0"/>
              </a:spcAft>
              <a:buClr>
                <a:schemeClr val="dk1"/>
              </a:buClr>
              <a:buSzPts val="1800"/>
              <a:buFont typeface="Courier New"/>
              <a:buNone/>
            </a:pPr>
            <a:r>
              <a:rPr lang="en-US" sz="1800" b="0" i="0" u="none">
                <a:solidFill>
                  <a:schemeClr val="dk1"/>
                </a:solidFill>
                <a:latin typeface="Courier New"/>
                <a:ea typeface="Courier New"/>
                <a:cs typeface="Courier New"/>
                <a:sym typeface="Courier New"/>
              </a:rPr>
              <a:t>        int x = 10;</a:t>
            </a:r>
            <a:endParaRPr/>
          </a:p>
          <a:p>
            <a:pPr marL="0" marR="0" lvl="0" indent="0" algn="l" rtl="0">
              <a:lnSpc>
                <a:spcPct val="100000"/>
              </a:lnSpc>
              <a:spcBef>
                <a:spcPts val="0"/>
              </a:spcBef>
              <a:spcAft>
                <a:spcPts val="0"/>
              </a:spcAft>
              <a:buClr>
                <a:schemeClr val="dk1"/>
              </a:buClr>
              <a:buSzPts val="1800"/>
              <a:buFont typeface="Courier New"/>
              <a:buNone/>
            </a:pPr>
            <a:r>
              <a:rPr lang="en-US" sz="1800" b="0" i="0" u="none">
                <a:solidFill>
                  <a:schemeClr val="dk1"/>
                </a:solidFill>
                <a:latin typeface="Courier New"/>
                <a:ea typeface="Courier New"/>
                <a:cs typeface="Courier New"/>
                <a:sym typeface="Courier New"/>
              </a:rPr>
              <a:t>        while (x &lt; 20) {</a:t>
            </a:r>
            <a:endParaRPr/>
          </a:p>
          <a:p>
            <a:pPr marL="0" marR="0" lvl="0" indent="0" algn="l" rtl="0">
              <a:lnSpc>
                <a:spcPct val="100000"/>
              </a:lnSpc>
              <a:spcBef>
                <a:spcPts val="0"/>
              </a:spcBef>
              <a:spcAft>
                <a:spcPts val="0"/>
              </a:spcAft>
              <a:buClr>
                <a:schemeClr val="dk1"/>
              </a:buClr>
              <a:buSzPts val="1800"/>
              <a:buFont typeface="Courier New"/>
              <a:buNone/>
            </a:pPr>
            <a:r>
              <a:rPr lang="en-US" sz="1800" b="0" i="0" u="none">
                <a:solidFill>
                  <a:schemeClr val="dk1"/>
                </a:solidFill>
                <a:latin typeface="Courier New"/>
                <a:ea typeface="Courier New"/>
                <a:cs typeface="Courier New"/>
                <a:sym typeface="Courier New"/>
              </a:rPr>
              <a:t>            System.out.print("value of x : " + x);</a:t>
            </a:r>
            <a:endParaRPr/>
          </a:p>
          <a:p>
            <a:pPr marL="0" marR="0" lvl="0" indent="0" algn="l" rtl="0">
              <a:lnSpc>
                <a:spcPct val="100000"/>
              </a:lnSpc>
              <a:spcBef>
                <a:spcPts val="0"/>
              </a:spcBef>
              <a:spcAft>
                <a:spcPts val="0"/>
              </a:spcAft>
              <a:buClr>
                <a:schemeClr val="dk1"/>
              </a:buClr>
              <a:buSzPts val="1800"/>
              <a:buFont typeface="Courier New"/>
              <a:buNone/>
            </a:pPr>
            <a:r>
              <a:rPr lang="en-US" sz="1800" b="0" i="0" u="none">
                <a:solidFill>
                  <a:schemeClr val="dk1"/>
                </a:solidFill>
                <a:latin typeface="Courier New"/>
                <a:ea typeface="Courier New"/>
                <a:cs typeface="Courier New"/>
                <a:sym typeface="Courier New"/>
              </a:rPr>
              <a:t>            x++;</a:t>
            </a:r>
            <a:endParaRPr/>
          </a:p>
          <a:p>
            <a:pPr marL="0" marR="0" lvl="0" indent="0" algn="l" rtl="0">
              <a:lnSpc>
                <a:spcPct val="100000"/>
              </a:lnSpc>
              <a:spcBef>
                <a:spcPts val="0"/>
              </a:spcBef>
              <a:spcAft>
                <a:spcPts val="0"/>
              </a:spcAft>
              <a:buClr>
                <a:schemeClr val="dk1"/>
              </a:buClr>
              <a:buSzPts val="1800"/>
              <a:buFont typeface="Courier New"/>
              <a:buNone/>
            </a:pPr>
            <a:r>
              <a:rPr lang="en-US" sz="1800" b="0" i="0" u="none">
                <a:solidFill>
                  <a:schemeClr val="dk1"/>
                </a:solidFill>
                <a:latin typeface="Courier New"/>
                <a:ea typeface="Courier New"/>
                <a:cs typeface="Courier New"/>
                <a:sym typeface="Courier New"/>
              </a:rPr>
              <a:t>            System.out.print("\n");</a:t>
            </a:r>
            <a:endParaRPr/>
          </a:p>
          <a:p>
            <a:pPr marL="0" marR="0" lvl="0" indent="0" algn="l" rtl="0">
              <a:lnSpc>
                <a:spcPct val="100000"/>
              </a:lnSpc>
              <a:spcBef>
                <a:spcPts val="0"/>
              </a:spcBef>
              <a:spcAft>
                <a:spcPts val="0"/>
              </a:spcAft>
              <a:buClr>
                <a:schemeClr val="dk1"/>
              </a:buClr>
              <a:buSzPts val="1800"/>
              <a:buFont typeface="Courier New"/>
              <a:buNone/>
            </a:pPr>
            <a:r>
              <a:rPr lang="en-US" sz="1800" b="0" i="0" u="none">
                <a:solidFill>
                  <a:schemeClr val="dk1"/>
                </a:solidFill>
                <a:latin typeface="Courier New"/>
                <a:ea typeface="Courier New"/>
                <a:cs typeface="Courier New"/>
                <a:sym typeface="Courier New"/>
              </a:rPr>
              <a:t>        }</a:t>
            </a:r>
            <a:endParaRPr/>
          </a:p>
          <a:p>
            <a:pPr marL="0" marR="0" lvl="0" indent="0" algn="l" rtl="0">
              <a:lnSpc>
                <a:spcPct val="100000"/>
              </a:lnSpc>
              <a:spcBef>
                <a:spcPts val="0"/>
              </a:spcBef>
              <a:spcAft>
                <a:spcPts val="0"/>
              </a:spcAft>
              <a:buClr>
                <a:schemeClr val="dk1"/>
              </a:buClr>
              <a:buSzPts val="1800"/>
              <a:buFont typeface="Courier New"/>
              <a:buNone/>
            </a:pPr>
            <a:r>
              <a:rPr lang="en-US" sz="1800" b="0" i="0" u="none">
                <a:solidFill>
                  <a:schemeClr val="dk1"/>
                </a:solidFill>
                <a:latin typeface="Courier New"/>
                <a:ea typeface="Courier New"/>
                <a:cs typeface="Courier New"/>
                <a:sym typeface="Courier New"/>
              </a:rPr>
              <a:t>    }</a:t>
            </a:r>
            <a:endParaRPr/>
          </a:p>
          <a:p>
            <a:pPr marL="0" marR="0" lvl="0" indent="0" algn="l" rtl="0">
              <a:lnSpc>
                <a:spcPct val="100000"/>
              </a:lnSpc>
              <a:spcBef>
                <a:spcPts val="0"/>
              </a:spcBef>
              <a:spcAft>
                <a:spcPts val="0"/>
              </a:spcAft>
              <a:buClr>
                <a:schemeClr val="dk1"/>
              </a:buClr>
              <a:buSzPts val="1800"/>
              <a:buFont typeface="Courier New"/>
              <a:buNone/>
            </a:pPr>
            <a:r>
              <a:rPr lang="en-US" sz="1800" b="0" i="0" u="none">
                <a:solidFill>
                  <a:schemeClr val="dk1"/>
                </a:solidFill>
                <a:latin typeface="Courier New"/>
                <a:ea typeface="Courier New"/>
                <a:cs typeface="Courier New"/>
                <a:sym typeface="Courier New"/>
              </a:rPr>
              <a:t>}</a:t>
            </a:r>
            <a:endParaRPr/>
          </a:p>
        </p:txBody>
      </p:sp>
      <p:sp>
        <p:nvSpPr>
          <p:cNvPr id="210" name="Google Shape;210;p31"/>
          <p:cNvSpPr txBox="1">
            <a:spLocks noGrp="1"/>
          </p:cNvSpPr>
          <p:nvPr>
            <p:ph type="title"/>
          </p:nvPr>
        </p:nvSpPr>
        <p:spPr>
          <a:xfrm>
            <a:off x="311700" y="593367"/>
            <a:ext cx="8520600" cy="7635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Courier New"/>
                <a:ea typeface="Courier New"/>
                <a:cs typeface="Courier New"/>
                <a:sym typeface="Courier New"/>
              </a:rPr>
              <a:t>while</a:t>
            </a:r>
            <a:r>
              <a:rPr lang="en-US" sz="2600" b="1" i="0" u="none" strike="noStrike" cap="none">
                <a:solidFill>
                  <a:schemeClr val="dk1"/>
                </a:solidFill>
                <a:latin typeface="Arial"/>
                <a:ea typeface="Arial"/>
                <a:cs typeface="Arial"/>
                <a:sym typeface="Arial"/>
              </a:rPr>
              <a:t> Loop</a:t>
            </a:r>
            <a:endParaRPr/>
          </a:p>
        </p:txBody>
      </p:sp>
      <p:sp>
        <p:nvSpPr>
          <p:cNvPr id="211" name="Google Shape;211;p31"/>
          <p:cNvSpPr/>
          <p:nvPr/>
        </p:nvSpPr>
        <p:spPr>
          <a:xfrm>
            <a:off x="5257800" y="2819400"/>
            <a:ext cx="1828800" cy="523875"/>
          </a:xfrm>
          <a:prstGeom prst="wedgeRectCallout">
            <a:avLst>
              <a:gd name="adj1" fmla="val -22095"/>
              <a:gd name="adj2" fmla="val 9791"/>
            </a:avLst>
          </a:prstGeom>
          <a:solidFill>
            <a:srgbClr val="FFFFCC"/>
          </a:solidFill>
          <a:ln w="9525" cap="flat" cmpd="sng">
            <a:solidFill>
              <a:srgbClr val="80808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Arial"/>
              <a:buNone/>
            </a:pPr>
            <a:r>
              <a:rPr lang="en-US" sz="1400" b="0" i="0" u="none">
                <a:solidFill>
                  <a:schemeClr val="dk1"/>
                </a:solidFill>
                <a:latin typeface="Arial"/>
                <a:ea typeface="Arial"/>
                <a:cs typeface="Arial"/>
                <a:sym typeface="Arial"/>
              </a:rPr>
              <a:t>expression returning boolean value</a:t>
            </a:r>
            <a:endParaRPr/>
          </a:p>
        </p:txBody>
      </p:sp>
      <p:sp>
        <p:nvSpPr>
          <p:cNvPr id="212" name="Google Shape;212;p31"/>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t>35</a:t>
            </a:fld>
            <a:endParaRPr/>
          </a:p>
        </p:txBody>
      </p:sp>
    </p:spTree>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Shape 3267"/>
        <p:cNvGrpSpPr/>
        <p:nvPr/>
      </p:nvGrpSpPr>
      <p:grpSpPr>
        <a:xfrm>
          <a:off x="0" y="0"/>
          <a:ext cx="0" cy="0"/>
          <a:chOff x="0" y="0"/>
          <a:chExt cx="0" cy="0"/>
        </a:xfrm>
      </p:grpSpPr>
      <p:sp>
        <p:nvSpPr>
          <p:cNvPr id="3268" name="Google Shape;3268;p346"/>
          <p:cNvSpPr txBox="1"/>
          <p:nvPr/>
        </p:nvSpPr>
        <p:spPr>
          <a:xfrm>
            <a:off x="628650" y="3352800"/>
            <a:ext cx="7886700" cy="1066800"/>
          </a:xfrm>
          <a:prstGeom prst="rect">
            <a:avLst/>
          </a:prstGeom>
          <a:solidFill>
            <a:srgbClr val="DDDDDD"/>
          </a:solidFill>
          <a:ln w="28575" cap="flat" cmpd="sng">
            <a:solidFill>
              <a:srgbClr val="000000"/>
            </a:solidFill>
            <a:prstDash val="solid"/>
            <a:miter lim="800000"/>
            <a:headEnd type="none" w="sm" len="sm"/>
            <a:tailEnd type="none" w="sm" len="sm"/>
          </a:ln>
        </p:spPr>
        <p:txBody>
          <a:bodyPr spcFirstLastPara="1" wrap="square" lIns="92075" tIns="9125" rIns="92075" bIns="9125"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3269" name="Google Shape;3269;p346"/>
          <p:cNvSpPr txBox="1"/>
          <p:nvPr/>
        </p:nvSpPr>
        <p:spPr>
          <a:xfrm>
            <a:off x="628650" y="1828800"/>
            <a:ext cx="7886700" cy="914400"/>
          </a:xfrm>
          <a:prstGeom prst="rect">
            <a:avLst/>
          </a:prstGeom>
          <a:solidFill>
            <a:srgbClr val="DDDDDD"/>
          </a:solidFill>
          <a:ln w="28575" cap="flat" cmpd="sng">
            <a:solidFill>
              <a:srgbClr val="000000"/>
            </a:solidFill>
            <a:prstDash val="solid"/>
            <a:miter lim="800000"/>
            <a:headEnd type="none" w="sm" len="sm"/>
            <a:tailEnd type="none" w="sm" len="sm"/>
          </a:ln>
        </p:spPr>
        <p:txBody>
          <a:bodyPr spcFirstLastPara="1" wrap="square" lIns="92075" tIns="9125" rIns="92075" bIns="9125"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3270" name="Google Shape;3270;p346"/>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Byte Stream </a:t>
            </a:r>
            <a:r>
              <a:rPr lang="en-US" sz="2600" b="1" i="0" u="none" strike="noStrike" cap="none">
                <a:solidFill>
                  <a:schemeClr val="dk1"/>
                </a:solidFill>
                <a:latin typeface="Courier New"/>
                <a:ea typeface="Courier New"/>
                <a:cs typeface="Courier New"/>
                <a:sym typeface="Courier New"/>
              </a:rPr>
              <a:t>InputStream</a:t>
            </a:r>
            <a:r>
              <a:rPr lang="en-US" sz="2600" b="1" i="0" u="none" strike="noStrike" cap="none">
                <a:solidFill>
                  <a:schemeClr val="dk1"/>
                </a:solidFill>
                <a:latin typeface="Arial"/>
                <a:ea typeface="Arial"/>
                <a:cs typeface="Arial"/>
                <a:sym typeface="Arial"/>
              </a:rPr>
              <a:t> Methods</a:t>
            </a:r>
            <a:br>
              <a:rPr lang="en-US" sz="2600" b="1" i="0" u="none" strike="noStrike" cap="none">
                <a:solidFill>
                  <a:schemeClr val="dk1"/>
                </a:solidFill>
                <a:latin typeface="Arial"/>
                <a:ea typeface="Arial"/>
                <a:cs typeface="Arial"/>
                <a:sym typeface="Arial"/>
              </a:rPr>
            </a:br>
            <a:endParaRPr/>
          </a:p>
        </p:txBody>
      </p:sp>
      <p:sp>
        <p:nvSpPr>
          <p:cNvPr id="3271" name="Google Shape;3271;p346"/>
          <p:cNvSpPr txBox="1">
            <a:spLocks noGrp="1"/>
          </p:cNvSpPr>
          <p:nvPr>
            <p:ph type="body" idx="1"/>
          </p:nvPr>
        </p:nvSpPr>
        <p:spPr>
          <a:xfrm>
            <a:off x="609600" y="1447800"/>
            <a:ext cx="7918500" cy="3540000"/>
          </a:xfrm>
          <a:prstGeom prst="rect">
            <a:avLst/>
          </a:prstGeom>
          <a:noFill/>
          <a:ln>
            <a:noFill/>
          </a:ln>
        </p:spPr>
        <p:txBody>
          <a:bodyPr spcFirstLastPara="1" wrap="square" lIns="12700" tIns="12700" rIns="12700" bIns="12700" anchor="t" anchorCtr="0">
            <a:noAutofit/>
          </a:bodyPr>
          <a:lstStyle/>
          <a:p>
            <a:pPr marL="574675" marR="0" lvl="1" indent="-460375" algn="l" rtl="0">
              <a:lnSpc>
                <a:spcPct val="100000"/>
              </a:lnSpc>
              <a:spcBef>
                <a:spcPts val="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The three basic </a:t>
            </a:r>
            <a:r>
              <a:rPr lang="en-US" sz="2200" b="0" i="0" u="none" strike="noStrike" cap="none">
                <a:solidFill>
                  <a:schemeClr val="dk1"/>
                </a:solidFill>
                <a:latin typeface="Courier New"/>
                <a:ea typeface="Courier New"/>
                <a:cs typeface="Courier New"/>
                <a:sym typeface="Courier New"/>
              </a:rPr>
              <a:t>read</a:t>
            </a:r>
            <a:r>
              <a:rPr lang="en-US" sz="2200" b="0" i="0" u="none" strike="noStrike" cap="none">
                <a:solidFill>
                  <a:schemeClr val="dk1"/>
                </a:solidFill>
                <a:latin typeface="Arial"/>
                <a:ea typeface="Arial"/>
                <a:cs typeface="Arial"/>
                <a:sym typeface="Arial"/>
              </a:rPr>
              <a:t> methods are:</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     int read()</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     int read(byte[] buffer)</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     int read(byte[] buffer, int offset, int length)</a:t>
            </a:r>
            <a:endParaRPr/>
          </a:p>
          <a:p>
            <a:pPr marL="7937" marR="0" lvl="0" indent="7937" algn="l" rtl="0">
              <a:lnSpc>
                <a:spcPct val="100000"/>
              </a:lnSpc>
              <a:spcBef>
                <a:spcPts val="320"/>
              </a:spcBef>
              <a:spcAft>
                <a:spcPts val="0"/>
              </a:spcAft>
              <a:buClr>
                <a:srgbClr val="000000"/>
              </a:buClr>
              <a:buSzPts val="1600"/>
              <a:buFont typeface="Arial"/>
              <a:buNone/>
            </a:pPr>
            <a:endParaRPr sz="1600" b="0" i="0" u="none">
              <a:solidFill>
                <a:schemeClr val="dk1"/>
              </a:solidFill>
              <a:latin typeface="Courier New"/>
              <a:ea typeface="Courier New"/>
              <a:cs typeface="Courier New"/>
              <a:sym typeface="Courier New"/>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Other methods include:</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     void close();             // Close an open stream</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     int available();          // Number of bytes available</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     long skip(long n);        // Discard n bytes from stream</a:t>
            </a:r>
            <a:endParaRPr/>
          </a:p>
          <a:p>
            <a:pPr marL="7937" marR="0" lvl="0" indent="7937" algn="l" rtl="0">
              <a:lnSpc>
                <a:spcPct val="100000"/>
              </a:lnSpc>
              <a:spcBef>
                <a:spcPts val="320"/>
              </a:spcBef>
              <a:spcAft>
                <a:spcPts val="0"/>
              </a:spcAft>
              <a:buClr>
                <a:srgbClr val="000000"/>
              </a:buClr>
              <a:buSzPts val="1600"/>
              <a:buFont typeface="Arial"/>
              <a:buNone/>
            </a:pPr>
            <a:endParaRPr sz="1600" b="0" i="0" u="none">
              <a:solidFill>
                <a:schemeClr val="dk1"/>
              </a:solidFill>
              <a:latin typeface="Courier New"/>
              <a:ea typeface="Courier New"/>
              <a:cs typeface="Courier New"/>
              <a:sym typeface="Courier New"/>
            </a:endParaRPr>
          </a:p>
          <a:p>
            <a:pPr marL="7937" marR="0" lvl="0" indent="7937" algn="l" rtl="0">
              <a:lnSpc>
                <a:spcPct val="100000"/>
              </a:lnSpc>
              <a:spcBef>
                <a:spcPts val="440"/>
              </a:spcBef>
              <a:spcAft>
                <a:spcPts val="0"/>
              </a:spcAft>
              <a:buClr>
                <a:srgbClr val="000000"/>
              </a:buClr>
              <a:buSzPts val="2200"/>
              <a:buFont typeface="Arial"/>
              <a:buNone/>
            </a:pPr>
            <a:r>
              <a:rPr lang="en-US" sz="2200" b="0" i="0" u="none">
                <a:solidFill>
                  <a:schemeClr val="dk1"/>
                </a:solidFill>
                <a:latin typeface="Arial"/>
                <a:ea typeface="Arial"/>
                <a:cs typeface="Arial"/>
                <a:sym typeface="Arial"/>
              </a:rPr>
              <a:t>   </a:t>
            </a:r>
            <a:endParaRPr/>
          </a:p>
        </p:txBody>
      </p:sp>
      <p:sp>
        <p:nvSpPr>
          <p:cNvPr id="3272" name="Google Shape;3272;p346"/>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350</a:t>
            </a:fld>
            <a:endParaRPr/>
          </a:p>
        </p:txBody>
      </p:sp>
    </p:spTree>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Shape 3277"/>
        <p:cNvGrpSpPr/>
        <p:nvPr/>
      </p:nvGrpSpPr>
      <p:grpSpPr>
        <a:xfrm>
          <a:off x="0" y="0"/>
          <a:ext cx="0" cy="0"/>
          <a:chOff x="0" y="0"/>
          <a:chExt cx="0" cy="0"/>
        </a:xfrm>
      </p:grpSpPr>
      <p:sp>
        <p:nvSpPr>
          <p:cNvPr id="3278" name="Google Shape;3278;p347"/>
          <p:cNvSpPr txBox="1"/>
          <p:nvPr/>
        </p:nvSpPr>
        <p:spPr>
          <a:xfrm>
            <a:off x="617537" y="3375025"/>
            <a:ext cx="7886700" cy="663600"/>
          </a:xfrm>
          <a:prstGeom prst="rect">
            <a:avLst/>
          </a:prstGeom>
          <a:solidFill>
            <a:srgbClr val="DDDDDD"/>
          </a:solidFill>
          <a:ln w="28575" cap="flat" cmpd="sng">
            <a:solidFill>
              <a:srgbClr val="000000"/>
            </a:solidFill>
            <a:prstDash val="solid"/>
            <a:miter lim="800000"/>
            <a:headEnd type="none" w="sm" len="sm"/>
            <a:tailEnd type="none" w="sm" len="sm"/>
          </a:ln>
        </p:spPr>
        <p:txBody>
          <a:bodyPr spcFirstLastPara="1" wrap="square" lIns="92075" tIns="9125" rIns="92075" bIns="9125"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3279" name="Google Shape;3279;p347"/>
          <p:cNvSpPr txBox="1"/>
          <p:nvPr/>
        </p:nvSpPr>
        <p:spPr>
          <a:xfrm>
            <a:off x="617537" y="1808162"/>
            <a:ext cx="7886700" cy="935100"/>
          </a:xfrm>
          <a:prstGeom prst="rect">
            <a:avLst/>
          </a:prstGeom>
          <a:solidFill>
            <a:srgbClr val="DDDDDD"/>
          </a:solidFill>
          <a:ln w="28575" cap="flat" cmpd="sng">
            <a:solidFill>
              <a:srgbClr val="000000"/>
            </a:solidFill>
            <a:prstDash val="solid"/>
            <a:miter lim="800000"/>
            <a:headEnd type="none" w="sm" len="sm"/>
            <a:tailEnd type="none" w="sm" len="sm"/>
          </a:ln>
        </p:spPr>
        <p:txBody>
          <a:bodyPr spcFirstLastPara="1" wrap="square" lIns="92075" tIns="9125" rIns="92075" bIns="9125"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3280" name="Google Shape;3280;p347"/>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Byte Stream </a:t>
            </a:r>
            <a:r>
              <a:rPr lang="en-US" sz="2600" b="1" i="0" u="none" strike="noStrike" cap="none">
                <a:solidFill>
                  <a:schemeClr val="dk1"/>
                </a:solidFill>
                <a:latin typeface="Courier New"/>
                <a:ea typeface="Courier New"/>
                <a:cs typeface="Courier New"/>
                <a:sym typeface="Courier New"/>
              </a:rPr>
              <a:t>OutputStream</a:t>
            </a:r>
            <a:r>
              <a:rPr lang="en-US" sz="2600" b="1" i="0" u="none" strike="noStrike" cap="none">
                <a:solidFill>
                  <a:schemeClr val="dk1"/>
                </a:solidFill>
                <a:latin typeface="Arial"/>
                <a:ea typeface="Arial"/>
                <a:cs typeface="Arial"/>
                <a:sym typeface="Arial"/>
              </a:rPr>
              <a:t> Methods</a:t>
            </a:r>
            <a:br>
              <a:rPr lang="en-US" sz="2600" b="1" i="0" u="none" strike="noStrike" cap="none">
                <a:solidFill>
                  <a:schemeClr val="dk1"/>
                </a:solidFill>
                <a:latin typeface="Arial"/>
                <a:ea typeface="Arial"/>
                <a:cs typeface="Arial"/>
                <a:sym typeface="Arial"/>
              </a:rPr>
            </a:br>
            <a:endParaRPr/>
          </a:p>
        </p:txBody>
      </p:sp>
      <p:sp>
        <p:nvSpPr>
          <p:cNvPr id="3281" name="Google Shape;3281;p347"/>
          <p:cNvSpPr txBox="1">
            <a:spLocks noGrp="1"/>
          </p:cNvSpPr>
          <p:nvPr>
            <p:ph type="body" idx="1"/>
          </p:nvPr>
        </p:nvSpPr>
        <p:spPr>
          <a:xfrm>
            <a:off x="609600" y="1447800"/>
            <a:ext cx="7918500" cy="1751100"/>
          </a:xfrm>
          <a:prstGeom prst="rect">
            <a:avLst/>
          </a:prstGeom>
          <a:noFill/>
          <a:ln>
            <a:noFill/>
          </a:ln>
        </p:spPr>
        <p:txBody>
          <a:bodyPr spcFirstLastPara="1" wrap="square" lIns="12700" tIns="12700" rIns="12700" bIns="12700" anchor="t" anchorCtr="0">
            <a:noAutofit/>
          </a:bodyPr>
          <a:lstStyle/>
          <a:p>
            <a:pPr marL="574675" marR="0" lvl="1" indent="-460375" algn="l" rtl="0">
              <a:lnSpc>
                <a:spcPct val="100000"/>
              </a:lnSpc>
              <a:spcBef>
                <a:spcPts val="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The three basic </a:t>
            </a:r>
            <a:r>
              <a:rPr lang="en-US" sz="2200" b="0" i="0" u="none" strike="noStrike" cap="none">
                <a:solidFill>
                  <a:schemeClr val="dk1"/>
                </a:solidFill>
                <a:latin typeface="Courier New"/>
                <a:ea typeface="Courier New"/>
                <a:cs typeface="Courier New"/>
                <a:sym typeface="Courier New"/>
              </a:rPr>
              <a:t>write</a:t>
            </a:r>
            <a:r>
              <a:rPr lang="en-US" sz="2200" b="0" i="0" u="none" strike="noStrike" cap="none">
                <a:solidFill>
                  <a:schemeClr val="dk1"/>
                </a:solidFill>
                <a:latin typeface="Arial"/>
                <a:ea typeface="Arial"/>
                <a:cs typeface="Arial"/>
                <a:sym typeface="Arial"/>
              </a:rPr>
              <a:t> methods are:</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     void write(int c)</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     void write(byte[] buffer)</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     void write(byte[] buffer, int offset, int length)</a:t>
            </a:r>
            <a:endParaRPr/>
          </a:p>
          <a:p>
            <a:pPr marL="7937" marR="0" lvl="0" indent="7937" algn="l" rtl="0">
              <a:lnSpc>
                <a:spcPct val="100000"/>
              </a:lnSpc>
              <a:spcBef>
                <a:spcPts val="320"/>
              </a:spcBef>
              <a:spcAft>
                <a:spcPts val="0"/>
              </a:spcAft>
              <a:buClr>
                <a:srgbClr val="000000"/>
              </a:buClr>
              <a:buSzPts val="1600"/>
              <a:buFont typeface="Arial"/>
              <a:buNone/>
            </a:pPr>
            <a:endParaRPr sz="1600" b="0" i="0" u="none">
              <a:solidFill>
                <a:schemeClr val="dk1"/>
              </a:solidFill>
              <a:latin typeface="Courier New"/>
              <a:ea typeface="Courier New"/>
              <a:cs typeface="Courier New"/>
              <a:sym typeface="Courier New"/>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Other methods include:</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     void close(); // Automatically closed in try-with-resources</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     void flush(); // Force a write to the stream</a:t>
            </a:r>
            <a:endParaRPr/>
          </a:p>
          <a:p>
            <a:pPr marL="7937" marR="0" lvl="0" indent="7938" algn="l" rtl="0">
              <a:spcBef>
                <a:spcPts val="320"/>
              </a:spcBef>
              <a:spcAft>
                <a:spcPts val="0"/>
              </a:spcAft>
              <a:buNone/>
            </a:pPr>
            <a:endParaRPr sz="1600" b="0" i="0" u="none">
              <a:solidFill>
                <a:schemeClr val="dk1"/>
              </a:solidFill>
              <a:latin typeface="Courier New"/>
              <a:ea typeface="Courier New"/>
              <a:cs typeface="Courier New"/>
              <a:sym typeface="Courier New"/>
            </a:endParaRPr>
          </a:p>
        </p:txBody>
      </p:sp>
      <p:sp>
        <p:nvSpPr>
          <p:cNvPr id="3282" name="Google Shape;3282;p347"/>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351</a:t>
            </a:fld>
            <a:endParaRPr/>
          </a:p>
        </p:txBody>
      </p:sp>
    </p:spTree>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Shape 3287"/>
        <p:cNvGrpSpPr/>
        <p:nvPr/>
      </p:nvGrpSpPr>
      <p:grpSpPr>
        <a:xfrm>
          <a:off x="0" y="0"/>
          <a:ext cx="0" cy="0"/>
          <a:chOff x="0" y="0"/>
          <a:chExt cx="0" cy="0"/>
        </a:xfrm>
      </p:grpSpPr>
      <p:sp>
        <p:nvSpPr>
          <p:cNvPr id="3288" name="Google Shape;3288;p348"/>
          <p:cNvSpPr txBox="1"/>
          <p:nvPr/>
        </p:nvSpPr>
        <p:spPr>
          <a:xfrm>
            <a:off x="609600" y="914400"/>
            <a:ext cx="7886700" cy="5334000"/>
          </a:xfrm>
          <a:prstGeom prst="rect">
            <a:avLst/>
          </a:prstGeom>
          <a:solidFill>
            <a:srgbClr val="DDDDDD"/>
          </a:solidFill>
          <a:ln w="28575" cap="flat" cmpd="sng">
            <a:solidFill>
              <a:srgbClr val="000000"/>
            </a:solidFill>
            <a:prstDash val="solid"/>
            <a:miter lim="800000"/>
            <a:headEnd type="none" w="sm" len="sm"/>
            <a:tailEnd type="none" w="sm" len="sm"/>
          </a:ln>
        </p:spPr>
        <p:txBody>
          <a:bodyPr spcFirstLastPara="1" wrap="square" lIns="92075" tIns="9125" rIns="92075" bIns="9125"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3289" name="Google Shape;3289;p348"/>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Byte Stream: Example</a:t>
            </a:r>
            <a:br>
              <a:rPr lang="en-US" sz="2600" b="1" i="0" u="none" strike="noStrike" cap="none">
                <a:solidFill>
                  <a:schemeClr val="dk1"/>
                </a:solidFill>
                <a:latin typeface="Arial"/>
                <a:ea typeface="Arial"/>
                <a:cs typeface="Arial"/>
                <a:sym typeface="Arial"/>
              </a:rPr>
            </a:br>
            <a:endParaRPr/>
          </a:p>
        </p:txBody>
      </p:sp>
      <p:sp>
        <p:nvSpPr>
          <p:cNvPr id="3290" name="Google Shape;3290;p348"/>
          <p:cNvSpPr txBox="1">
            <a:spLocks noGrp="1"/>
          </p:cNvSpPr>
          <p:nvPr>
            <p:ph type="body" idx="1"/>
          </p:nvPr>
        </p:nvSpPr>
        <p:spPr>
          <a:xfrm>
            <a:off x="609600" y="990600"/>
            <a:ext cx="7918500" cy="5084700"/>
          </a:xfrm>
          <a:prstGeom prst="rect">
            <a:avLst/>
          </a:prstGeom>
          <a:noFill/>
          <a:ln>
            <a:noFill/>
          </a:ln>
        </p:spPr>
        <p:txBody>
          <a:bodyPr spcFirstLastPara="1" wrap="square" lIns="12700" tIns="12700" rIns="12700" bIns="12700" anchor="t" anchorCtr="0">
            <a:noAutofit/>
          </a:bodyPr>
          <a:lstStyle/>
          <a:p>
            <a:pPr marL="115887" marR="0" lvl="0" indent="-7937" algn="l" rtl="0">
              <a:lnSpc>
                <a:spcPct val="100000"/>
              </a:lnSpc>
              <a:spcBef>
                <a:spcPts val="0"/>
              </a:spcBef>
              <a:spcAft>
                <a:spcPts val="0"/>
              </a:spcAft>
              <a:buClr>
                <a:srgbClr val="000000"/>
              </a:buClr>
              <a:buSzPts val="100"/>
              <a:buFont typeface="Courier New"/>
              <a:buAutoNum type="arabicPlain"/>
            </a:pPr>
            <a:r>
              <a:rPr lang="en-US" sz="1200" b="0" i="0" u="none">
                <a:solidFill>
                  <a:schemeClr val="dk1"/>
                </a:solidFill>
                <a:latin typeface="Courier New"/>
                <a:ea typeface="Courier New"/>
                <a:cs typeface="Courier New"/>
                <a:sym typeface="Courier New"/>
              </a:rPr>
              <a:t> import java.io.FileInputStream; import java.io.FileOutputStream;</a:t>
            </a:r>
            <a:endParaRPr/>
          </a:p>
          <a:p>
            <a:pPr marL="115887" marR="0" lvl="0" indent="-7937" algn="l" rtl="0">
              <a:lnSpc>
                <a:spcPct val="100000"/>
              </a:lnSpc>
              <a:spcBef>
                <a:spcPts val="240"/>
              </a:spcBef>
              <a:spcAft>
                <a:spcPts val="0"/>
              </a:spcAft>
              <a:buClr>
                <a:srgbClr val="000000"/>
              </a:buClr>
              <a:buSzPts val="100"/>
              <a:buFont typeface="Courier New"/>
              <a:buAutoNum type="arabicPlain"/>
            </a:pPr>
            <a:r>
              <a:rPr lang="en-US" sz="1200" b="0" i="0" u="none">
                <a:solidFill>
                  <a:schemeClr val="dk1"/>
                </a:solidFill>
                <a:latin typeface="Courier New"/>
                <a:ea typeface="Courier New"/>
                <a:cs typeface="Courier New"/>
                <a:sym typeface="Courier New"/>
              </a:rPr>
              <a:t> import java.io.FileNotFoundException; import java.io.IOException;</a:t>
            </a:r>
            <a:endParaRPr/>
          </a:p>
          <a:p>
            <a:pPr marL="115887" marR="0" lvl="0" indent="-7937" algn="l" rtl="0">
              <a:lnSpc>
                <a:spcPct val="100000"/>
              </a:lnSpc>
              <a:spcBef>
                <a:spcPts val="240"/>
              </a:spcBef>
              <a:spcAft>
                <a:spcPts val="0"/>
              </a:spcAft>
              <a:buClr>
                <a:srgbClr val="000000"/>
              </a:buClr>
              <a:buSzPts val="100"/>
              <a:buFont typeface="Courier New"/>
              <a:buAutoNum type="arabicPlain"/>
            </a:pPr>
            <a:r>
              <a:rPr lang="en-US" sz="1200" b="0" i="0" u="none">
                <a:solidFill>
                  <a:schemeClr val="dk1"/>
                </a:solidFill>
                <a:latin typeface="Courier New"/>
                <a:ea typeface="Courier New"/>
                <a:cs typeface="Courier New"/>
                <a:sym typeface="Courier New"/>
              </a:rPr>
              <a:t> </a:t>
            </a:r>
            <a:endParaRPr/>
          </a:p>
          <a:p>
            <a:pPr marL="115887" marR="0" lvl="0" indent="-7937" algn="l" rtl="0">
              <a:lnSpc>
                <a:spcPct val="100000"/>
              </a:lnSpc>
              <a:spcBef>
                <a:spcPts val="240"/>
              </a:spcBef>
              <a:spcAft>
                <a:spcPts val="0"/>
              </a:spcAft>
              <a:buClr>
                <a:srgbClr val="000000"/>
              </a:buClr>
              <a:buSzPts val="100"/>
              <a:buFont typeface="Courier New"/>
              <a:buAutoNum type="arabicPlain"/>
            </a:pPr>
            <a:r>
              <a:rPr lang="en-US" sz="1200" b="0" i="0" u="none">
                <a:solidFill>
                  <a:schemeClr val="dk1"/>
                </a:solidFill>
                <a:latin typeface="Courier New"/>
                <a:ea typeface="Courier New"/>
                <a:cs typeface="Courier New"/>
                <a:sym typeface="Courier New"/>
              </a:rPr>
              <a:t> public class ByteStreamCopyTest {</a:t>
            </a:r>
            <a:endParaRPr/>
          </a:p>
          <a:p>
            <a:pPr marL="115887" marR="0" lvl="0" indent="-7937" algn="l" rtl="0">
              <a:lnSpc>
                <a:spcPct val="100000"/>
              </a:lnSpc>
              <a:spcBef>
                <a:spcPts val="240"/>
              </a:spcBef>
              <a:spcAft>
                <a:spcPts val="0"/>
              </a:spcAft>
              <a:buClr>
                <a:srgbClr val="000000"/>
              </a:buClr>
              <a:buSzPts val="100"/>
              <a:buFont typeface="Courier New"/>
              <a:buAutoNum type="arabicPlain"/>
            </a:pPr>
            <a:r>
              <a:rPr lang="en-US" sz="1200" b="0" i="0" u="none">
                <a:solidFill>
                  <a:schemeClr val="dk1"/>
                </a:solidFill>
                <a:latin typeface="Courier New"/>
                <a:ea typeface="Courier New"/>
                <a:cs typeface="Courier New"/>
                <a:sym typeface="Courier New"/>
              </a:rPr>
              <a:t>     public static void main(String[] args) {</a:t>
            </a:r>
            <a:endParaRPr/>
          </a:p>
          <a:p>
            <a:pPr marL="115887" marR="0" lvl="0" indent="-7937" algn="l" rtl="0">
              <a:lnSpc>
                <a:spcPct val="100000"/>
              </a:lnSpc>
              <a:spcBef>
                <a:spcPts val="240"/>
              </a:spcBef>
              <a:spcAft>
                <a:spcPts val="0"/>
              </a:spcAft>
              <a:buClr>
                <a:srgbClr val="000000"/>
              </a:buClr>
              <a:buSzPts val="100"/>
              <a:buFont typeface="Courier New"/>
              <a:buAutoNum type="arabicPlain"/>
            </a:pPr>
            <a:r>
              <a:rPr lang="en-US" sz="1200" b="0" i="0" u="none">
                <a:solidFill>
                  <a:schemeClr val="dk1"/>
                </a:solidFill>
                <a:latin typeface="Courier New"/>
                <a:ea typeface="Courier New"/>
                <a:cs typeface="Courier New"/>
                <a:sym typeface="Courier New"/>
              </a:rPr>
              <a:t>         byte[] b = new byte[128]; </a:t>
            </a:r>
            <a:endParaRPr/>
          </a:p>
          <a:p>
            <a:pPr marL="115887" marR="0" lvl="0" indent="-7937" algn="l" rtl="0">
              <a:lnSpc>
                <a:spcPct val="100000"/>
              </a:lnSpc>
              <a:spcBef>
                <a:spcPts val="240"/>
              </a:spcBef>
              <a:spcAft>
                <a:spcPts val="0"/>
              </a:spcAft>
              <a:buClr>
                <a:srgbClr val="000000"/>
              </a:buClr>
              <a:buSzPts val="100"/>
              <a:buFont typeface="Courier New"/>
              <a:buAutoNum type="arabicPlain"/>
            </a:pPr>
            <a:r>
              <a:rPr lang="en-US" sz="1200" b="0" i="0" u="none">
                <a:solidFill>
                  <a:schemeClr val="dk1"/>
                </a:solidFill>
                <a:latin typeface="Courier New"/>
                <a:ea typeface="Courier New"/>
                <a:cs typeface="Courier New"/>
                <a:sym typeface="Courier New"/>
              </a:rPr>
              <a:t>         // Example use of InputStream methods</a:t>
            </a:r>
            <a:endParaRPr/>
          </a:p>
          <a:p>
            <a:pPr marL="115887" marR="0" lvl="0" indent="-7937" algn="l" rtl="0">
              <a:lnSpc>
                <a:spcPct val="100000"/>
              </a:lnSpc>
              <a:spcBef>
                <a:spcPts val="240"/>
              </a:spcBef>
              <a:spcAft>
                <a:spcPts val="0"/>
              </a:spcAft>
              <a:buClr>
                <a:srgbClr val="000000"/>
              </a:buClr>
              <a:buSzPts val="100"/>
              <a:buFont typeface="Courier New"/>
              <a:buAutoNum type="arabicPlain"/>
            </a:pPr>
            <a:r>
              <a:rPr lang="en-US" sz="1200" b="0" i="0" u="none">
                <a:solidFill>
                  <a:schemeClr val="dk1"/>
                </a:solidFill>
                <a:latin typeface="Courier New"/>
                <a:ea typeface="Courier New"/>
                <a:cs typeface="Courier New"/>
                <a:sym typeface="Courier New"/>
              </a:rPr>
              <a:t>         try (FileInputStream fis = new FileInputStream (args[0]);</a:t>
            </a:r>
            <a:endParaRPr/>
          </a:p>
          <a:p>
            <a:pPr marL="115887" marR="0" lvl="0" indent="-7937" algn="l" rtl="0">
              <a:lnSpc>
                <a:spcPct val="100000"/>
              </a:lnSpc>
              <a:spcBef>
                <a:spcPts val="240"/>
              </a:spcBef>
              <a:spcAft>
                <a:spcPts val="0"/>
              </a:spcAft>
              <a:buClr>
                <a:srgbClr val="000000"/>
              </a:buClr>
              <a:buSzPts val="100"/>
              <a:buFont typeface="Courier New"/>
              <a:buAutoNum type="arabicPlain"/>
            </a:pPr>
            <a:r>
              <a:rPr lang="en-US" sz="1200" b="0" i="0" u="none">
                <a:solidFill>
                  <a:schemeClr val="dk1"/>
                </a:solidFill>
                <a:latin typeface="Courier New"/>
                <a:ea typeface="Courier New"/>
                <a:cs typeface="Courier New"/>
                <a:sym typeface="Courier New"/>
              </a:rPr>
              <a:t>              FileOutputStream fos = new FileOutputStream (args[1])) {</a:t>
            </a:r>
            <a:endParaRPr/>
          </a:p>
          <a:p>
            <a:pPr marL="115887" marR="0" lvl="0" indent="-7937" algn="l" rtl="0">
              <a:lnSpc>
                <a:spcPct val="100000"/>
              </a:lnSpc>
              <a:spcBef>
                <a:spcPts val="240"/>
              </a:spcBef>
              <a:spcAft>
                <a:spcPts val="0"/>
              </a:spcAft>
              <a:buClr>
                <a:srgbClr val="000000"/>
              </a:buClr>
              <a:buSzPts val="100"/>
              <a:buFont typeface="Courier New"/>
              <a:buAutoNum type="arabicPlain"/>
            </a:pPr>
            <a:r>
              <a:rPr lang="en-US" sz="1200" b="0" i="0" u="none">
                <a:solidFill>
                  <a:schemeClr val="dk1"/>
                </a:solidFill>
                <a:latin typeface="Courier New"/>
                <a:ea typeface="Courier New"/>
                <a:cs typeface="Courier New"/>
                <a:sym typeface="Courier New"/>
              </a:rPr>
              <a:t>             System.out.println ("Bytes available: " + fis.available());</a:t>
            </a:r>
            <a:endParaRPr/>
          </a:p>
          <a:p>
            <a:pPr marL="115887" marR="0" lvl="0" indent="-7937" algn="l" rtl="0">
              <a:lnSpc>
                <a:spcPct val="100000"/>
              </a:lnSpc>
              <a:spcBef>
                <a:spcPts val="240"/>
              </a:spcBef>
              <a:spcAft>
                <a:spcPts val="0"/>
              </a:spcAft>
              <a:buClr>
                <a:srgbClr val="000000"/>
              </a:buClr>
              <a:buSzPts val="100"/>
              <a:buFont typeface="Courier New"/>
              <a:buAutoNum type="arabicPlain"/>
            </a:pPr>
            <a:r>
              <a:rPr lang="en-US" sz="1200" b="0" i="0" u="none">
                <a:solidFill>
                  <a:schemeClr val="dk1"/>
                </a:solidFill>
                <a:latin typeface="Courier New"/>
                <a:ea typeface="Courier New"/>
                <a:cs typeface="Courier New"/>
                <a:sym typeface="Courier New"/>
              </a:rPr>
              <a:t>            int count = 0; int read = 0;</a:t>
            </a:r>
            <a:endParaRPr/>
          </a:p>
          <a:p>
            <a:pPr marL="115887" marR="0" lvl="0" indent="-7937" algn="l" rtl="0">
              <a:lnSpc>
                <a:spcPct val="100000"/>
              </a:lnSpc>
              <a:spcBef>
                <a:spcPts val="240"/>
              </a:spcBef>
              <a:spcAft>
                <a:spcPts val="0"/>
              </a:spcAft>
              <a:buClr>
                <a:srgbClr val="000000"/>
              </a:buClr>
              <a:buSzPts val="100"/>
              <a:buFont typeface="Courier New"/>
              <a:buAutoNum type="arabicPlain"/>
            </a:pPr>
            <a:r>
              <a:rPr lang="en-US" sz="1200" b="0" i="0" u="none">
                <a:solidFill>
                  <a:schemeClr val="dk1"/>
                </a:solidFill>
                <a:latin typeface="Courier New"/>
                <a:ea typeface="Courier New"/>
                <a:cs typeface="Courier New"/>
                <a:sym typeface="Courier New"/>
              </a:rPr>
              <a:t>            while ((read = fis.read(b)) != -1) {</a:t>
            </a:r>
            <a:endParaRPr/>
          </a:p>
          <a:p>
            <a:pPr marL="115887" marR="0" lvl="0" indent="-7937" algn="l" rtl="0">
              <a:lnSpc>
                <a:spcPct val="100000"/>
              </a:lnSpc>
              <a:spcBef>
                <a:spcPts val="240"/>
              </a:spcBef>
              <a:spcAft>
                <a:spcPts val="0"/>
              </a:spcAft>
              <a:buClr>
                <a:srgbClr val="000000"/>
              </a:buClr>
              <a:buSzPts val="100"/>
              <a:buFont typeface="Courier New"/>
              <a:buAutoNum type="arabicPlain"/>
            </a:pPr>
            <a:r>
              <a:rPr lang="en-US" sz="1200" b="0" i="0" u="none">
                <a:solidFill>
                  <a:schemeClr val="dk1"/>
                </a:solidFill>
                <a:latin typeface="Courier New"/>
                <a:ea typeface="Courier New"/>
                <a:cs typeface="Courier New"/>
                <a:sym typeface="Courier New"/>
              </a:rPr>
              <a:t>                 fos.write(b);</a:t>
            </a:r>
            <a:endParaRPr/>
          </a:p>
          <a:p>
            <a:pPr marL="115887" marR="0" lvl="0" indent="-7937" algn="l" rtl="0">
              <a:lnSpc>
                <a:spcPct val="100000"/>
              </a:lnSpc>
              <a:spcBef>
                <a:spcPts val="240"/>
              </a:spcBef>
              <a:spcAft>
                <a:spcPts val="0"/>
              </a:spcAft>
              <a:buClr>
                <a:srgbClr val="000000"/>
              </a:buClr>
              <a:buSzPts val="100"/>
              <a:buFont typeface="Courier New"/>
              <a:buAutoNum type="arabicPlain"/>
            </a:pPr>
            <a:r>
              <a:rPr lang="en-US" sz="1200" b="0" i="0" u="none">
                <a:solidFill>
                  <a:schemeClr val="dk1"/>
                </a:solidFill>
                <a:latin typeface="Courier New"/>
                <a:ea typeface="Courier New"/>
                <a:cs typeface="Courier New"/>
                <a:sym typeface="Courier New"/>
              </a:rPr>
              <a:t>                count += read;</a:t>
            </a:r>
            <a:endParaRPr/>
          </a:p>
          <a:p>
            <a:pPr marL="115887" marR="0" lvl="0" indent="-7937" algn="l" rtl="0">
              <a:lnSpc>
                <a:spcPct val="100000"/>
              </a:lnSpc>
              <a:spcBef>
                <a:spcPts val="240"/>
              </a:spcBef>
              <a:spcAft>
                <a:spcPts val="0"/>
              </a:spcAft>
              <a:buClr>
                <a:srgbClr val="000000"/>
              </a:buClr>
              <a:buSzPts val="100"/>
              <a:buFont typeface="Courier New"/>
              <a:buAutoNum type="arabicPlain"/>
            </a:pPr>
            <a:r>
              <a:rPr lang="en-US" sz="1200" b="0" i="0" u="none">
                <a:solidFill>
                  <a:schemeClr val="dk1"/>
                </a:solidFill>
                <a:latin typeface="Courier New"/>
                <a:ea typeface="Courier New"/>
                <a:cs typeface="Courier New"/>
                <a:sym typeface="Courier New"/>
              </a:rPr>
              <a:t>             }</a:t>
            </a:r>
            <a:endParaRPr/>
          </a:p>
          <a:p>
            <a:pPr marL="115887" marR="0" lvl="0" indent="-7937" algn="l" rtl="0">
              <a:lnSpc>
                <a:spcPct val="100000"/>
              </a:lnSpc>
              <a:spcBef>
                <a:spcPts val="240"/>
              </a:spcBef>
              <a:spcAft>
                <a:spcPts val="0"/>
              </a:spcAft>
              <a:buClr>
                <a:srgbClr val="000000"/>
              </a:buClr>
              <a:buSzPts val="100"/>
              <a:buFont typeface="Courier New"/>
              <a:buAutoNum type="arabicPlain"/>
            </a:pPr>
            <a:r>
              <a:rPr lang="en-US" sz="1200" b="0" i="0" u="none">
                <a:solidFill>
                  <a:schemeClr val="dk1"/>
                </a:solidFill>
                <a:latin typeface="Courier New"/>
                <a:ea typeface="Courier New"/>
                <a:cs typeface="Courier New"/>
                <a:sym typeface="Courier New"/>
              </a:rPr>
              <a:t>             System.out.println ("Wrote: " + count);</a:t>
            </a:r>
            <a:endParaRPr/>
          </a:p>
          <a:p>
            <a:pPr marL="115887" marR="0" lvl="0" indent="-7937" algn="l" rtl="0">
              <a:lnSpc>
                <a:spcPct val="100000"/>
              </a:lnSpc>
              <a:spcBef>
                <a:spcPts val="240"/>
              </a:spcBef>
              <a:spcAft>
                <a:spcPts val="0"/>
              </a:spcAft>
              <a:buClr>
                <a:srgbClr val="000000"/>
              </a:buClr>
              <a:buSzPts val="100"/>
              <a:buFont typeface="Courier New"/>
              <a:buAutoNum type="arabicPlain"/>
            </a:pPr>
            <a:r>
              <a:rPr lang="en-US" sz="1200" b="0" i="0" u="none">
                <a:solidFill>
                  <a:schemeClr val="dk1"/>
                </a:solidFill>
                <a:latin typeface="Courier New"/>
                <a:ea typeface="Courier New"/>
                <a:cs typeface="Courier New"/>
                <a:sym typeface="Courier New"/>
              </a:rPr>
              <a:t>         } catch (FileNotFoundException f) {</a:t>
            </a:r>
            <a:endParaRPr/>
          </a:p>
          <a:p>
            <a:pPr marL="115887" marR="0" lvl="0" indent="-7937" algn="l" rtl="0">
              <a:lnSpc>
                <a:spcPct val="100000"/>
              </a:lnSpc>
              <a:spcBef>
                <a:spcPts val="240"/>
              </a:spcBef>
              <a:spcAft>
                <a:spcPts val="0"/>
              </a:spcAft>
              <a:buClr>
                <a:srgbClr val="000000"/>
              </a:buClr>
              <a:buSzPts val="100"/>
              <a:buFont typeface="Courier New"/>
              <a:buAutoNum type="arabicPlain"/>
            </a:pPr>
            <a:r>
              <a:rPr lang="en-US" sz="1200" b="0" i="0" u="none">
                <a:solidFill>
                  <a:schemeClr val="dk1"/>
                </a:solidFill>
                <a:latin typeface="Courier New"/>
                <a:ea typeface="Courier New"/>
                <a:cs typeface="Courier New"/>
                <a:sym typeface="Courier New"/>
              </a:rPr>
              <a:t>             System.out.println ("File not found: " + f);</a:t>
            </a:r>
            <a:endParaRPr/>
          </a:p>
          <a:p>
            <a:pPr marL="115887" marR="0" lvl="0" indent="-7937" algn="l" rtl="0">
              <a:lnSpc>
                <a:spcPct val="100000"/>
              </a:lnSpc>
              <a:spcBef>
                <a:spcPts val="240"/>
              </a:spcBef>
              <a:spcAft>
                <a:spcPts val="0"/>
              </a:spcAft>
              <a:buClr>
                <a:srgbClr val="000000"/>
              </a:buClr>
              <a:buSzPts val="100"/>
              <a:buFont typeface="Courier New"/>
              <a:buAutoNum type="arabicPlain"/>
            </a:pPr>
            <a:r>
              <a:rPr lang="en-US" sz="1200" b="0" i="0" u="none">
                <a:solidFill>
                  <a:schemeClr val="dk1"/>
                </a:solidFill>
                <a:latin typeface="Courier New"/>
                <a:ea typeface="Courier New"/>
                <a:cs typeface="Courier New"/>
                <a:sym typeface="Courier New"/>
              </a:rPr>
              <a:t>         } catch (IOException e) {</a:t>
            </a:r>
            <a:endParaRPr/>
          </a:p>
          <a:p>
            <a:pPr marL="115887" marR="0" lvl="0" indent="-7937" algn="l" rtl="0">
              <a:lnSpc>
                <a:spcPct val="100000"/>
              </a:lnSpc>
              <a:spcBef>
                <a:spcPts val="240"/>
              </a:spcBef>
              <a:spcAft>
                <a:spcPts val="0"/>
              </a:spcAft>
              <a:buClr>
                <a:srgbClr val="000000"/>
              </a:buClr>
              <a:buSzPts val="100"/>
              <a:buFont typeface="Courier New"/>
              <a:buAutoNum type="arabicPlain"/>
            </a:pPr>
            <a:r>
              <a:rPr lang="en-US" sz="1200" b="0" i="0" u="none">
                <a:solidFill>
                  <a:schemeClr val="dk1"/>
                </a:solidFill>
                <a:latin typeface="Courier New"/>
                <a:ea typeface="Courier New"/>
                <a:cs typeface="Courier New"/>
                <a:sym typeface="Courier New"/>
              </a:rPr>
              <a:t>             System.out.println ("IOException: " + e);</a:t>
            </a:r>
            <a:endParaRPr/>
          </a:p>
          <a:p>
            <a:pPr marL="115887" marR="0" lvl="0" indent="-7937" algn="l" rtl="0">
              <a:lnSpc>
                <a:spcPct val="100000"/>
              </a:lnSpc>
              <a:spcBef>
                <a:spcPts val="240"/>
              </a:spcBef>
              <a:spcAft>
                <a:spcPts val="0"/>
              </a:spcAft>
              <a:buClr>
                <a:srgbClr val="000000"/>
              </a:buClr>
              <a:buSzPts val="100"/>
              <a:buFont typeface="Courier New"/>
              <a:buAutoNum type="arabicPlain"/>
            </a:pPr>
            <a:r>
              <a:rPr lang="en-US" sz="1200" b="0" i="0" u="none">
                <a:solidFill>
                  <a:schemeClr val="dk1"/>
                </a:solidFill>
                <a:latin typeface="Courier New"/>
                <a:ea typeface="Courier New"/>
                <a:cs typeface="Courier New"/>
                <a:sym typeface="Courier New"/>
              </a:rPr>
              <a:t>         }</a:t>
            </a:r>
            <a:endParaRPr/>
          </a:p>
          <a:p>
            <a:pPr marL="115887" marR="0" lvl="0" indent="-7937" algn="l" rtl="0">
              <a:lnSpc>
                <a:spcPct val="100000"/>
              </a:lnSpc>
              <a:spcBef>
                <a:spcPts val="240"/>
              </a:spcBef>
              <a:spcAft>
                <a:spcPts val="0"/>
              </a:spcAft>
              <a:buClr>
                <a:srgbClr val="000000"/>
              </a:buClr>
              <a:buSzPts val="100"/>
              <a:buFont typeface="Courier New"/>
              <a:buAutoNum type="arabicPlain"/>
            </a:pPr>
            <a:r>
              <a:rPr lang="en-US" sz="1200" b="0" i="0" u="none">
                <a:solidFill>
                  <a:schemeClr val="dk1"/>
                </a:solidFill>
                <a:latin typeface="Courier New"/>
                <a:ea typeface="Courier New"/>
                <a:cs typeface="Courier New"/>
                <a:sym typeface="Courier New"/>
              </a:rPr>
              <a:t>     }</a:t>
            </a:r>
            <a:endParaRPr/>
          </a:p>
          <a:p>
            <a:pPr marL="115887" marR="0" lvl="0" indent="-7937" algn="l" rtl="0">
              <a:lnSpc>
                <a:spcPct val="100000"/>
              </a:lnSpc>
              <a:spcBef>
                <a:spcPts val="240"/>
              </a:spcBef>
              <a:spcAft>
                <a:spcPts val="0"/>
              </a:spcAft>
              <a:buClr>
                <a:srgbClr val="000000"/>
              </a:buClr>
              <a:buSzPts val="100"/>
              <a:buFont typeface="Courier New"/>
              <a:buAutoNum type="arabicPlain"/>
            </a:pPr>
            <a:r>
              <a:rPr lang="en-US" sz="1200" b="0" i="0" u="none">
                <a:solidFill>
                  <a:schemeClr val="dk1"/>
                </a:solidFill>
                <a:latin typeface="Courier New"/>
                <a:ea typeface="Courier New"/>
                <a:cs typeface="Courier New"/>
                <a:sym typeface="Courier New"/>
              </a:rPr>
              <a:t> }</a:t>
            </a:r>
            <a:endParaRPr/>
          </a:p>
        </p:txBody>
      </p:sp>
      <p:sp>
        <p:nvSpPr>
          <p:cNvPr id="3291" name="Google Shape;3291;p348"/>
          <p:cNvSpPr/>
          <p:nvPr/>
        </p:nvSpPr>
        <p:spPr>
          <a:xfrm>
            <a:off x="5867400" y="3810000"/>
            <a:ext cx="2514600" cy="685800"/>
          </a:xfrm>
          <a:prstGeom prst="wedgeRectCallout">
            <a:avLst>
              <a:gd name="adj1" fmla="val -10477"/>
              <a:gd name="adj2" fmla="val 1503"/>
            </a:avLst>
          </a:prstGeom>
          <a:solidFill>
            <a:srgbClr val="FFFFCC"/>
          </a:solidFill>
          <a:ln w="9525" cap="flat" cmpd="sng">
            <a:solidFill>
              <a:srgbClr val="808080"/>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200"/>
              <a:buFont typeface="Arial"/>
              <a:buNone/>
            </a:pPr>
            <a:r>
              <a:rPr lang="en-US" sz="1200" b="0" i="0" u="none">
                <a:solidFill>
                  <a:schemeClr val="dk1"/>
                </a:solidFill>
                <a:latin typeface="Arial"/>
                <a:ea typeface="Arial"/>
                <a:cs typeface="Arial"/>
                <a:sym typeface="Arial"/>
              </a:rPr>
              <a:t>Note that you must keep track of how many bytes are read into the byte array each time.</a:t>
            </a:r>
            <a:endParaRPr/>
          </a:p>
        </p:txBody>
      </p:sp>
      <p:sp>
        <p:nvSpPr>
          <p:cNvPr id="3292" name="Google Shape;3292;p348"/>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352</a:t>
            </a:fld>
            <a:endParaRPr/>
          </a:p>
        </p:txBody>
      </p:sp>
    </p:spTree>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Shape 3297"/>
        <p:cNvGrpSpPr/>
        <p:nvPr/>
      </p:nvGrpSpPr>
      <p:grpSpPr>
        <a:xfrm>
          <a:off x="0" y="0"/>
          <a:ext cx="0" cy="0"/>
          <a:chOff x="0" y="0"/>
          <a:chExt cx="0" cy="0"/>
        </a:xfrm>
      </p:grpSpPr>
      <p:sp>
        <p:nvSpPr>
          <p:cNvPr id="3298" name="Google Shape;3298;p349"/>
          <p:cNvSpPr txBox="1"/>
          <p:nvPr/>
        </p:nvSpPr>
        <p:spPr>
          <a:xfrm>
            <a:off x="617537" y="3406775"/>
            <a:ext cx="7886700" cy="1752600"/>
          </a:xfrm>
          <a:prstGeom prst="rect">
            <a:avLst/>
          </a:prstGeom>
          <a:solidFill>
            <a:srgbClr val="DDDDDD"/>
          </a:solidFill>
          <a:ln w="28575" cap="flat" cmpd="sng">
            <a:solidFill>
              <a:srgbClr val="000000"/>
            </a:solidFill>
            <a:prstDash val="solid"/>
            <a:miter lim="800000"/>
            <a:headEnd type="none" w="sm" len="sm"/>
            <a:tailEnd type="none" w="sm" len="sm"/>
          </a:ln>
        </p:spPr>
        <p:txBody>
          <a:bodyPr spcFirstLastPara="1" wrap="square" lIns="92075" tIns="9125" rIns="92075" bIns="9125"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3299" name="Google Shape;3299;p349"/>
          <p:cNvSpPr txBox="1"/>
          <p:nvPr/>
        </p:nvSpPr>
        <p:spPr>
          <a:xfrm>
            <a:off x="617537" y="1801812"/>
            <a:ext cx="7886700" cy="914400"/>
          </a:xfrm>
          <a:prstGeom prst="rect">
            <a:avLst/>
          </a:prstGeom>
          <a:solidFill>
            <a:srgbClr val="DDDDDD"/>
          </a:solidFill>
          <a:ln w="28575" cap="flat" cmpd="sng">
            <a:solidFill>
              <a:srgbClr val="000000"/>
            </a:solidFill>
            <a:prstDash val="solid"/>
            <a:miter lim="800000"/>
            <a:headEnd type="none" w="sm" len="sm"/>
            <a:tailEnd type="none" w="sm" len="sm"/>
          </a:ln>
        </p:spPr>
        <p:txBody>
          <a:bodyPr spcFirstLastPara="1" wrap="square" lIns="92075" tIns="9125" rIns="92075" bIns="9125"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3300" name="Google Shape;3300;p349"/>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Character Stream </a:t>
            </a:r>
            <a:r>
              <a:rPr lang="en-US" sz="2600" b="1" i="0" u="none" strike="noStrike" cap="none">
                <a:solidFill>
                  <a:schemeClr val="dk1"/>
                </a:solidFill>
                <a:latin typeface="Courier New"/>
                <a:ea typeface="Courier New"/>
                <a:cs typeface="Courier New"/>
                <a:sym typeface="Courier New"/>
              </a:rPr>
              <a:t>Reader</a:t>
            </a:r>
            <a:r>
              <a:rPr lang="en-US" sz="2600" b="1" i="0" u="none" strike="noStrike" cap="none">
                <a:solidFill>
                  <a:schemeClr val="dk1"/>
                </a:solidFill>
                <a:latin typeface="Arial"/>
                <a:ea typeface="Arial"/>
                <a:cs typeface="Arial"/>
                <a:sym typeface="Arial"/>
              </a:rPr>
              <a:t> Methods</a:t>
            </a:r>
            <a:br>
              <a:rPr lang="en-US" sz="2600" b="1" i="0" u="none" strike="noStrike" cap="none">
                <a:solidFill>
                  <a:schemeClr val="dk1"/>
                </a:solidFill>
                <a:latin typeface="Arial"/>
                <a:ea typeface="Arial"/>
                <a:cs typeface="Arial"/>
                <a:sym typeface="Arial"/>
              </a:rPr>
            </a:br>
            <a:endParaRPr/>
          </a:p>
        </p:txBody>
      </p:sp>
      <p:sp>
        <p:nvSpPr>
          <p:cNvPr id="3301" name="Google Shape;3301;p349"/>
          <p:cNvSpPr txBox="1">
            <a:spLocks noGrp="1"/>
          </p:cNvSpPr>
          <p:nvPr>
            <p:ph type="body" idx="1"/>
          </p:nvPr>
        </p:nvSpPr>
        <p:spPr>
          <a:xfrm>
            <a:off x="609600" y="1447800"/>
            <a:ext cx="7918500" cy="1751100"/>
          </a:xfrm>
          <a:prstGeom prst="rect">
            <a:avLst/>
          </a:prstGeom>
          <a:noFill/>
          <a:ln>
            <a:noFill/>
          </a:ln>
        </p:spPr>
        <p:txBody>
          <a:bodyPr spcFirstLastPara="1" wrap="square" lIns="12700" tIns="12700" rIns="12700" bIns="12700" anchor="t" anchorCtr="0">
            <a:noAutofit/>
          </a:bodyPr>
          <a:lstStyle/>
          <a:p>
            <a:pPr marL="574675" marR="0" lvl="1" indent="-460375" algn="l" rtl="0">
              <a:lnSpc>
                <a:spcPct val="100000"/>
              </a:lnSpc>
              <a:spcBef>
                <a:spcPts val="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The three basic </a:t>
            </a:r>
            <a:r>
              <a:rPr lang="en-US" sz="2200" b="0" i="0" u="none" strike="noStrike" cap="none">
                <a:solidFill>
                  <a:schemeClr val="dk1"/>
                </a:solidFill>
                <a:latin typeface="Courier New"/>
                <a:ea typeface="Courier New"/>
                <a:cs typeface="Courier New"/>
                <a:sym typeface="Courier New"/>
              </a:rPr>
              <a:t>read</a:t>
            </a:r>
            <a:r>
              <a:rPr lang="en-US" sz="2200" b="0" i="0" u="none" strike="noStrike" cap="none">
                <a:solidFill>
                  <a:schemeClr val="dk1"/>
                </a:solidFill>
                <a:latin typeface="Arial"/>
                <a:ea typeface="Arial"/>
                <a:cs typeface="Arial"/>
                <a:sym typeface="Arial"/>
              </a:rPr>
              <a:t> methods are:</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     int read()</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     int read(char[] cbuf)</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     int read(char[] cbuf, int offset, int length)</a:t>
            </a:r>
            <a:endParaRPr/>
          </a:p>
          <a:p>
            <a:pPr marL="7937" marR="0" lvl="0" indent="7937" algn="l" rtl="0">
              <a:lnSpc>
                <a:spcPct val="100000"/>
              </a:lnSpc>
              <a:spcBef>
                <a:spcPts val="320"/>
              </a:spcBef>
              <a:spcAft>
                <a:spcPts val="0"/>
              </a:spcAft>
              <a:buClr>
                <a:srgbClr val="000000"/>
              </a:buClr>
              <a:buSzPts val="1600"/>
              <a:buFont typeface="Arial"/>
              <a:buNone/>
            </a:pPr>
            <a:endParaRPr sz="1600" b="0" i="0" u="none">
              <a:solidFill>
                <a:schemeClr val="dk1"/>
              </a:solidFill>
              <a:latin typeface="Courier New"/>
              <a:ea typeface="Courier New"/>
              <a:cs typeface="Courier New"/>
              <a:sym typeface="Courier New"/>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Other methods include:</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     void close()</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     boolean ready()	</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     long skip(long n)</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     boolean markSupported()</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     void mark(int readAheadLimit)</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     void reset()</a:t>
            </a:r>
            <a:endParaRPr/>
          </a:p>
          <a:p>
            <a:pPr marL="7937" marR="0" lvl="0" indent="7937" algn="l" rtl="0">
              <a:lnSpc>
                <a:spcPct val="100000"/>
              </a:lnSpc>
              <a:spcBef>
                <a:spcPts val="440"/>
              </a:spcBef>
              <a:spcAft>
                <a:spcPts val="0"/>
              </a:spcAft>
              <a:buClr>
                <a:srgbClr val="000000"/>
              </a:buClr>
              <a:buSzPts val="2200"/>
              <a:buFont typeface="Arial"/>
              <a:buNone/>
            </a:pPr>
            <a:r>
              <a:rPr lang="en-US" sz="2200" b="0" i="0" u="none">
                <a:solidFill>
                  <a:schemeClr val="dk1"/>
                </a:solidFill>
                <a:latin typeface="Arial"/>
                <a:ea typeface="Arial"/>
                <a:cs typeface="Arial"/>
                <a:sym typeface="Arial"/>
              </a:rPr>
              <a:t>  </a:t>
            </a:r>
            <a:endParaRPr/>
          </a:p>
        </p:txBody>
      </p:sp>
      <p:sp>
        <p:nvSpPr>
          <p:cNvPr id="3302" name="Google Shape;3302;p349"/>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353</a:t>
            </a:fld>
            <a:endParaRPr/>
          </a:p>
        </p:txBody>
      </p:sp>
    </p:spTree>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Shape 3307"/>
        <p:cNvGrpSpPr/>
        <p:nvPr/>
      </p:nvGrpSpPr>
      <p:grpSpPr>
        <a:xfrm>
          <a:off x="0" y="0"/>
          <a:ext cx="0" cy="0"/>
          <a:chOff x="0" y="0"/>
          <a:chExt cx="0" cy="0"/>
        </a:xfrm>
      </p:grpSpPr>
      <p:sp>
        <p:nvSpPr>
          <p:cNvPr id="3308" name="Google Shape;3308;p350"/>
          <p:cNvSpPr txBox="1"/>
          <p:nvPr/>
        </p:nvSpPr>
        <p:spPr>
          <a:xfrm>
            <a:off x="617537" y="3962400"/>
            <a:ext cx="7886700" cy="609600"/>
          </a:xfrm>
          <a:prstGeom prst="rect">
            <a:avLst/>
          </a:prstGeom>
          <a:solidFill>
            <a:srgbClr val="DDDDDD"/>
          </a:solidFill>
          <a:ln w="28575" cap="flat" cmpd="sng">
            <a:solidFill>
              <a:srgbClr val="000000"/>
            </a:solidFill>
            <a:prstDash val="solid"/>
            <a:miter lim="800000"/>
            <a:headEnd type="none" w="sm" len="sm"/>
            <a:tailEnd type="none" w="sm" len="sm"/>
          </a:ln>
        </p:spPr>
        <p:txBody>
          <a:bodyPr spcFirstLastPara="1" wrap="square" lIns="92075" tIns="9125" rIns="92075" bIns="9125"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3309" name="Google Shape;3309;p350"/>
          <p:cNvSpPr txBox="1"/>
          <p:nvPr/>
        </p:nvSpPr>
        <p:spPr>
          <a:xfrm>
            <a:off x="617537" y="1828800"/>
            <a:ext cx="7886700" cy="1447800"/>
          </a:xfrm>
          <a:prstGeom prst="rect">
            <a:avLst/>
          </a:prstGeom>
          <a:solidFill>
            <a:srgbClr val="DDDDDD"/>
          </a:solidFill>
          <a:ln w="28575" cap="flat" cmpd="sng">
            <a:solidFill>
              <a:srgbClr val="000000"/>
            </a:solidFill>
            <a:prstDash val="solid"/>
            <a:miter lim="800000"/>
            <a:headEnd type="none" w="sm" len="sm"/>
            <a:tailEnd type="none" w="sm" len="sm"/>
          </a:ln>
        </p:spPr>
        <p:txBody>
          <a:bodyPr spcFirstLastPara="1" wrap="square" lIns="92075" tIns="9125" rIns="92075" bIns="9125"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3310" name="Google Shape;3310;p350"/>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Character Stream </a:t>
            </a:r>
            <a:r>
              <a:rPr lang="en-US" sz="2600" b="1" i="0" u="none" strike="noStrike" cap="none">
                <a:solidFill>
                  <a:schemeClr val="dk1"/>
                </a:solidFill>
                <a:latin typeface="Courier New"/>
                <a:ea typeface="Courier New"/>
                <a:cs typeface="Courier New"/>
                <a:sym typeface="Courier New"/>
              </a:rPr>
              <a:t>Writer</a:t>
            </a:r>
            <a:r>
              <a:rPr lang="en-US" sz="2600" b="1" i="0" u="none" strike="noStrike" cap="none">
                <a:solidFill>
                  <a:schemeClr val="dk1"/>
                </a:solidFill>
                <a:latin typeface="Arial"/>
                <a:ea typeface="Arial"/>
                <a:cs typeface="Arial"/>
                <a:sym typeface="Arial"/>
              </a:rPr>
              <a:t> Methods</a:t>
            </a:r>
            <a:br>
              <a:rPr lang="en-US" sz="2600" b="1" i="0" u="none" strike="noStrike" cap="none">
                <a:solidFill>
                  <a:schemeClr val="dk1"/>
                </a:solidFill>
                <a:latin typeface="Arial"/>
                <a:ea typeface="Arial"/>
                <a:cs typeface="Arial"/>
                <a:sym typeface="Arial"/>
              </a:rPr>
            </a:br>
            <a:endParaRPr/>
          </a:p>
        </p:txBody>
      </p:sp>
      <p:sp>
        <p:nvSpPr>
          <p:cNvPr id="3311" name="Google Shape;3311;p350"/>
          <p:cNvSpPr txBox="1">
            <a:spLocks noGrp="1"/>
          </p:cNvSpPr>
          <p:nvPr>
            <p:ph type="body" idx="1"/>
          </p:nvPr>
        </p:nvSpPr>
        <p:spPr>
          <a:xfrm>
            <a:off x="609600" y="1447800"/>
            <a:ext cx="7918500" cy="3540000"/>
          </a:xfrm>
          <a:prstGeom prst="rect">
            <a:avLst/>
          </a:prstGeom>
          <a:noFill/>
          <a:ln>
            <a:noFill/>
          </a:ln>
        </p:spPr>
        <p:txBody>
          <a:bodyPr spcFirstLastPara="1" wrap="square" lIns="12700" tIns="12700" rIns="12700" bIns="12700" anchor="t" anchorCtr="0">
            <a:noAutofit/>
          </a:bodyPr>
          <a:lstStyle/>
          <a:p>
            <a:pPr marL="574675" marR="0" lvl="1" indent="-460375" algn="l" rtl="0">
              <a:lnSpc>
                <a:spcPct val="100000"/>
              </a:lnSpc>
              <a:spcBef>
                <a:spcPts val="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The basic </a:t>
            </a:r>
            <a:r>
              <a:rPr lang="en-US" sz="2200" b="0" i="0" u="none" strike="noStrike" cap="none">
                <a:solidFill>
                  <a:schemeClr val="dk1"/>
                </a:solidFill>
                <a:latin typeface="Courier New"/>
                <a:ea typeface="Courier New"/>
                <a:cs typeface="Courier New"/>
                <a:sym typeface="Courier New"/>
              </a:rPr>
              <a:t>write</a:t>
            </a:r>
            <a:r>
              <a:rPr lang="en-US" sz="2200" b="0" i="0" u="none" strike="noStrike" cap="none">
                <a:solidFill>
                  <a:schemeClr val="dk1"/>
                </a:solidFill>
                <a:latin typeface="Arial"/>
                <a:ea typeface="Arial"/>
                <a:cs typeface="Arial"/>
                <a:sym typeface="Arial"/>
              </a:rPr>
              <a:t> methods are:</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     void write(int c)</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     void write(char[] cbuf)</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     void write(char[] cbuf, int offset, int length)</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     void write(String string)</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     void write(String string, int offset, int length)</a:t>
            </a:r>
            <a:endParaRPr/>
          </a:p>
          <a:p>
            <a:pPr marL="7937" marR="0" lvl="0" indent="7937" algn="l" rtl="0">
              <a:lnSpc>
                <a:spcPct val="100000"/>
              </a:lnSpc>
              <a:spcBef>
                <a:spcPts val="320"/>
              </a:spcBef>
              <a:spcAft>
                <a:spcPts val="0"/>
              </a:spcAft>
              <a:buClr>
                <a:srgbClr val="000000"/>
              </a:buClr>
              <a:buSzPts val="1600"/>
              <a:buFont typeface="Arial"/>
              <a:buNone/>
            </a:pPr>
            <a:endParaRPr sz="1600" b="0" i="0" u="none">
              <a:solidFill>
                <a:schemeClr val="dk1"/>
              </a:solidFill>
              <a:latin typeface="Courier New"/>
              <a:ea typeface="Courier New"/>
              <a:cs typeface="Courier New"/>
              <a:sym typeface="Courier New"/>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Other methods include:</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     void close()</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     void flush()</a:t>
            </a:r>
            <a:endParaRPr/>
          </a:p>
          <a:p>
            <a:pPr marL="7937" marR="0" lvl="0" indent="7938" algn="l" rtl="0">
              <a:spcBef>
                <a:spcPts val="320"/>
              </a:spcBef>
              <a:spcAft>
                <a:spcPts val="0"/>
              </a:spcAft>
              <a:buNone/>
            </a:pPr>
            <a:endParaRPr sz="1600" b="0" i="0" u="none">
              <a:solidFill>
                <a:schemeClr val="dk1"/>
              </a:solidFill>
              <a:latin typeface="Courier New"/>
              <a:ea typeface="Courier New"/>
              <a:cs typeface="Courier New"/>
              <a:sym typeface="Courier New"/>
            </a:endParaRPr>
          </a:p>
        </p:txBody>
      </p:sp>
      <p:sp>
        <p:nvSpPr>
          <p:cNvPr id="3312" name="Google Shape;3312;p350"/>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354</a:t>
            </a:fld>
            <a:endParaRPr/>
          </a:p>
        </p:txBody>
      </p:sp>
    </p:spTree>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Shape 3317"/>
        <p:cNvGrpSpPr/>
        <p:nvPr/>
      </p:nvGrpSpPr>
      <p:grpSpPr>
        <a:xfrm>
          <a:off x="0" y="0"/>
          <a:ext cx="0" cy="0"/>
          <a:chOff x="0" y="0"/>
          <a:chExt cx="0" cy="0"/>
        </a:xfrm>
      </p:grpSpPr>
      <p:sp>
        <p:nvSpPr>
          <p:cNvPr id="3318" name="Google Shape;3318;p351"/>
          <p:cNvSpPr txBox="1"/>
          <p:nvPr/>
        </p:nvSpPr>
        <p:spPr>
          <a:xfrm>
            <a:off x="533400" y="838200"/>
            <a:ext cx="8077200" cy="5334000"/>
          </a:xfrm>
          <a:prstGeom prst="rect">
            <a:avLst/>
          </a:prstGeom>
          <a:solidFill>
            <a:srgbClr val="DDDDDD"/>
          </a:solid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3319" name="Google Shape;3319;p351"/>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Character Stream: Example</a:t>
            </a:r>
            <a:endParaRPr/>
          </a:p>
        </p:txBody>
      </p:sp>
      <p:sp>
        <p:nvSpPr>
          <p:cNvPr id="3320" name="Google Shape;3320;p351"/>
          <p:cNvSpPr txBox="1">
            <a:spLocks noGrp="1"/>
          </p:cNvSpPr>
          <p:nvPr>
            <p:ph type="body" idx="1"/>
          </p:nvPr>
        </p:nvSpPr>
        <p:spPr>
          <a:xfrm>
            <a:off x="609600" y="914400"/>
            <a:ext cx="7918500" cy="5084700"/>
          </a:xfrm>
          <a:prstGeom prst="rect">
            <a:avLst/>
          </a:prstGeom>
          <a:noFill/>
          <a:ln>
            <a:noFill/>
          </a:ln>
        </p:spPr>
        <p:txBody>
          <a:bodyPr spcFirstLastPara="1" wrap="square" lIns="12700" tIns="12700" rIns="12700" bIns="12700" anchor="t" anchorCtr="0">
            <a:noAutofit/>
          </a:bodyPr>
          <a:lstStyle/>
          <a:p>
            <a:pPr marL="15875" marR="0" lvl="0" indent="-7937" algn="l" rtl="0">
              <a:lnSpc>
                <a:spcPct val="100000"/>
              </a:lnSpc>
              <a:spcBef>
                <a:spcPts val="0"/>
              </a:spcBef>
              <a:spcAft>
                <a:spcPts val="0"/>
              </a:spcAft>
              <a:buClr>
                <a:srgbClr val="000000"/>
              </a:buClr>
              <a:buSzPts val="100"/>
              <a:buFont typeface="Courier New"/>
              <a:buAutoNum type="arabicPlain"/>
            </a:pPr>
            <a:r>
              <a:rPr lang="en-US" sz="1200" b="0" i="0" u="none">
                <a:solidFill>
                  <a:schemeClr val="dk1"/>
                </a:solidFill>
                <a:latin typeface="Courier New"/>
                <a:ea typeface="Courier New"/>
                <a:cs typeface="Courier New"/>
                <a:sym typeface="Courier New"/>
              </a:rPr>
              <a:t> import java.io.FileReader; import java.io.FileWriter;</a:t>
            </a:r>
            <a:endParaRPr/>
          </a:p>
          <a:p>
            <a:pPr marL="15875" marR="0" lvl="0" indent="-7937" algn="l" rtl="0">
              <a:lnSpc>
                <a:spcPct val="100000"/>
              </a:lnSpc>
              <a:spcBef>
                <a:spcPts val="240"/>
              </a:spcBef>
              <a:spcAft>
                <a:spcPts val="0"/>
              </a:spcAft>
              <a:buClr>
                <a:srgbClr val="000000"/>
              </a:buClr>
              <a:buSzPts val="100"/>
              <a:buFont typeface="Courier New"/>
              <a:buAutoNum type="arabicPlain"/>
            </a:pPr>
            <a:r>
              <a:rPr lang="en-US" sz="1200" b="0" i="0" u="none">
                <a:solidFill>
                  <a:schemeClr val="dk1"/>
                </a:solidFill>
                <a:latin typeface="Courier New"/>
                <a:ea typeface="Courier New"/>
                <a:cs typeface="Courier New"/>
                <a:sym typeface="Courier New"/>
              </a:rPr>
              <a:t> import java.io.IOException; import java.io.FileNotFoundException;</a:t>
            </a:r>
            <a:endParaRPr/>
          </a:p>
          <a:p>
            <a:pPr marL="15875" marR="0" lvl="0" indent="-7937" algn="l" rtl="0">
              <a:lnSpc>
                <a:spcPct val="100000"/>
              </a:lnSpc>
              <a:spcBef>
                <a:spcPts val="240"/>
              </a:spcBef>
              <a:spcAft>
                <a:spcPts val="0"/>
              </a:spcAft>
              <a:buClr>
                <a:srgbClr val="000000"/>
              </a:buClr>
              <a:buSzPts val="100"/>
              <a:buFont typeface="Courier New"/>
              <a:buAutoNum type="arabicPlain"/>
            </a:pPr>
            <a:r>
              <a:rPr lang="en-US" sz="1200" b="0" i="0" u="none">
                <a:solidFill>
                  <a:schemeClr val="dk1"/>
                </a:solidFill>
                <a:latin typeface="Courier New"/>
                <a:ea typeface="Courier New"/>
                <a:cs typeface="Courier New"/>
                <a:sym typeface="Courier New"/>
              </a:rPr>
              <a:t> </a:t>
            </a:r>
            <a:endParaRPr/>
          </a:p>
          <a:p>
            <a:pPr marL="15875" marR="0" lvl="0" indent="-7937" algn="l" rtl="0">
              <a:lnSpc>
                <a:spcPct val="100000"/>
              </a:lnSpc>
              <a:spcBef>
                <a:spcPts val="240"/>
              </a:spcBef>
              <a:spcAft>
                <a:spcPts val="0"/>
              </a:spcAft>
              <a:buClr>
                <a:srgbClr val="000000"/>
              </a:buClr>
              <a:buSzPts val="100"/>
              <a:buFont typeface="Courier New"/>
              <a:buAutoNum type="arabicPlain"/>
            </a:pPr>
            <a:r>
              <a:rPr lang="en-US" sz="1200" b="0" i="0" u="none">
                <a:solidFill>
                  <a:schemeClr val="dk1"/>
                </a:solidFill>
                <a:latin typeface="Courier New"/>
                <a:ea typeface="Courier New"/>
                <a:cs typeface="Courier New"/>
                <a:sym typeface="Courier New"/>
              </a:rPr>
              <a:t> public class CharStreamCopyTest {</a:t>
            </a:r>
            <a:endParaRPr/>
          </a:p>
          <a:p>
            <a:pPr marL="15875" marR="0" lvl="0" indent="-7937" algn="l" rtl="0">
              <a:lnSpc>
                <a:spcPct val="100000"/>
              </a:lnSpc>
              <a:spcBef>
                <a:spcPts val="240"/>
              </a:spcBef>
              <a:spcAft>
                <a:spcPts val="0"/>
              </a:spcAft>
              <a:buClr>
                <a:srgbClr val="000000"/>
              </a:buClr>
              <a:buSzPts val="100"/>
              <a:buFont typeface="Courier New"/>
              <a:buAutoNum type="arabicPlain"/>
            </a:pPr>
            <a:r>
              <a:rPr lang="en-US" sz="1200" b="0" i="0" u="none">
                <a:solidFill>
                  <a:schemeClr val="dk1"/>
                </a:solidFill>
                <a:latin typeface="Courier New"/>
                <a:ea typeface="Courier New"/>
                <a:cs typeface="Courier New"/>
                <a:sym typeface="Courier New"/>
              </a:rPr>
              <a:t>     public static void main(String[] args) {</a:t>
            </a:r>
            <a:endParaRPr/>
          </a:p>
          <a:p>
            <a:pPr marL="15875" marR="0" lvl="0" indent="-7937" algn="l" rtl="0">
              <a:lnSpc>
                <a:spcPct val="100000"/>
              </a:lnSpc>
              <a:spcBef>
                <a:spcPts val="240"/>
              </a:spcBef>
              <a:spcAft>
                <a:spcPts val="0"/>
              </a:spcAft>
              <a:buClr>
                <a:srgbClr val="000000"/>
              </a:buClr>
              <a:buSzPts val="100"/>
              <a:buFont typeface="Courier New"/>
              <a:buAutoNum type="arabicPlain"/>
            </a:pPr>
            <a:r>
              <a:rPr lang="en-US" sz="1200" b="0" i="0" u="none">
                <a:solidFill>
                  <a:schemeClr val="dk1"/>
                </a:solidFill>
                <a:latin typeface="Courier New"/>
                <a:ea typeface="Courier New"/>
                <a:cs typeface="Courier New"/>
                <a:sym typeface="Courier New"/>
              </a:rPr>
              <a:t>         char[] c = new char[128]; </a:t>
            </a:r>
            <a:endParaRPr/>
          </a:p>
          <a:p>
            <a:pPr marL="15875" marR="0" lvl="0" indent="-7937" algn="l" rtl="0">
              <a:lnSpc>
                <a:spcPct val="100000"/>
              </a:lnSpc>
              <a:spcBef>
                <a:spcPts val="240"/>
              </a:spcBef>
              <a:spcAft>
                <a:spcPts val="0"/>
              </a:spcAft>
              <a:buClr>
                <a:srgbClr val="000000"/>
              </a:buClr>
              <a:buSzPts val="100"/>
              <a:buFont typeface="Courier New"/>
              <a:buAutoNum type="arabicPlain"/>
            </a:pPr>
            <a:r>
              <a:rPr lang="en-US" sz="1200" b="0" i="0" u="none">
                <a:solidFill>
                  <a:schemeClr val="dk1"/>
                </a:solidFill>
                <a:latin typeface="Courier New"/>
                <a:ea typeface="Courier New"/>
                <a:cs typeface="Courier New"/>
                <a:sym typeface="Courier New"/>
              </a:rPr>
              <a:t>         // Example use of InputStream methods</a:t>
            </a:r>
            <a:endParaRPr/>
          </a:p>
          <a:p>
            <a:pPr marL="15875" marR="0" lvl="0" indent="-7937" algn="l" rtl="0">
              <a:lnSpc>
                <a:spcPct val="100000"/>
              </a:lnSpc>
              <a:spcBef>
                <a:spcPts val="240"/>
              </a:spcBef>
              <a:spcAft>
                <a:spcPts val="0"/>
              </a:spcAft>
              <a:buClr>
                <a:srgbClr val="000000"/>
              </a:buClr>
              <a:buSzPts val="100"/>
              <a:buFont typeface="Courier New"/>
              <a:buAutoNum type="arabicPlain"/>
            </a:pPr>
            <a:r>
              <a:rPr lang="en-US" sz="1200" b="0" i="0" u="none">
                <a:solidFill>
                  <a:schemeClr val="dk1"/>
                </a:solidFill>
                <a:latin typeface="Courier New"/>
                <a:ea typeface="Courier New"/>
                <a:cs typeface="Courier New"/>
                <a:sym typeface="Courier New"/>
              </a:rPr>
              <a:t>         try (FileReader fr = new FileReader(args[0]);</a:t>
            </a:r>
            <a:endParaRPr/>
          </a:p>
          <a:p>
            <a:pPr marL="15875" marR="0" lvl="0" indent="-7937" algn="l" rtl="0">
              <a:lnSpc>
                <a:spcPct val="100000"/>
              </a:lnSpc>
              <a:spcBef>
                <a:spcPts val="240"/>
              </a:spcBef>
              <a:spcAft>
                <a:spcPts val="0"/>
              </a:spcAft>
              <a:buClr>
                <a:srgbClr val="000000"/>
              </a:buClr>
              <a:buSzPts val="100"/>
              <a:buFont typeface="Courier New"/>
              <a:buAutoNum type="arabicPlain"/>
            </a:pPr>
            <a:r>
              <a:rPr lang="en-US" sz="1200" b="0" i="0" u="none">
                <a:solidFill>
                  <a:schemeClr val="dk1"/>
                </a:solidFill>
                <a:latin typeface="Courier New"/>
                <a:ea typeface="Courier New"/>
                <a:cs typeface="Courier New"/>
                <a:sym typeface="Courier New"/>
              </a:rPr>
              <a:t>              FileWriter fw = new FileWriter(args[1])) {</a:t>
            </a:r>
            <a:endParaRPr/>
          </a:p>
          <a:p>
            <a:pPr marL="15875" marR="0" lvl="0" indent="-7937" algn="l" rtl="0">
              <a:lnSpc>
                <a:spcPct val="100000"/>
              </a:lnSpc>
              <a:spcBef>
                <a:spcPts val="240"/>
              </a:spcBef>
              <a:spcAft>
                <a:spcPts val="0"/>
              </a:spcAft>
              <a:buClr>
                <a:srgbClr val="000000"/>
              </a:buClr>
              <a:buSzPts val="100"/>
              <a:buFont typeface="Courier New"/>
              <a:buAutoNum type="arabicPlain"/>
            </a:pPr>
            <a:r>
              <a:rPr lang="en-US" sz="1200" b="0" i="0" u="none">
                <a:solidFill>
                  <a:schemeClr val="dk1"/>
                </a:solidFill>
                <a:latin typeface="Courier New"/>
                <a:ea typeface="Courier New"/>
                <a:cs typeface="Courier New"/>
                <a:sym typeface="Courier New"/>
              </a:rPr>
              <a:t>             int count = 0;</a:t>
            </a:r>
            <a:endParaRPr/>
          </a:p>
          <a:p>
            <a:pPr marL="15875" marR="0" lvl="0" indent="-7937" algn="l" rtl="0">
              <a:lnSpc>
                <a:spcPct val="100000"/>
              </a:lnSpc>
              <a:spcBef>
                <a:spcPts val="240"/>
              </a:spcBef>
              <a:spcAft>
                <a:spcPts val="0"/>
              </a:spcAft>
              <a:buClr>
                <a:srgbClr val="000000"/>
              </a:buClr>
              <a:buSzPts val="100"/>
              <a:buFont typeface="Courier New"/>
              <a:buAutoNum type="arabicPlain"/>
            </a:pPr>
            <a:r>
              <a:rPr lang="en-US" sz="1200" b="0" i="0" u="none">
                <a:solidFill>
                  <a:schemeClr val="dk1"/>
                </a:solidFill>
                <a:latin typeface="Courier New"/>
                <a:ea typeface="Courier New"/>
                <a:cs typeface="Courier New"/>
                <a:sym typeface="Courier New"/>
              </a:rPr>
              <a:t>             int read = 0;</a:t>
            </a:r>
            <a:endParaRPr/>
          </a:p>
          <a:p>
            <a:pPr marL="15875" marR="0" lvl="0" indent="-7937" algn="l" rtl="0">
              <a:lnSpc>
                <a:spcPct val="100000"/>
              </a:lnSpc>
              <a:spcBef>
                <a:spcPts val="240"/>
              </a:spcBef>
              <a:spcAft>
                <a:spcPts val="0"/>
              </a:spcAft>
              <a:buClr>
                <a:srgbClr val="000000"/>
              </a:buClr>
              <a:buSzPts val="100"/>
              <a:buFont typeface="Courier New"/>
              <a:buAutoNum type="arabicPlain"/>
            </a:pPr>
            <a:r>
              <a:rPr lang="en-US" sz="1200" b="0" i="0" u="none">
                <a:solidFill>
                  <a:schemeClr val="dk1"/>
                </a:solidFill>
                <a:latin typeface="Courier New"/>
                <a:ea typeface="Courier New"/>
                <a:cs typeface="Courier New"/>
                <a:sym typeface="Courier New"/>
              </a:rPr>
              <a:t>             while ((read = fr.read(c)) != -1) {</a:t>
            </a:r>
            <a:endParaRPr/>
          </a:p>
          <a:p>
            <a:pPr marL="15875" marR="0" lvl="0" indent="-7937" algn="l" rtl="0">
              <a:lnSpc>
                <a:spcPct val="100000"/>
              </a:lnSpc>
              <a:spcBef>
                <a:spcPts val="240"/>
              </a:spcBef>
              <a:spcAft>
                <a:spcPts val="0"/>
              </a:spcAft>
              <a:buClr>
                <a:srgbClr val="000000"/>
              </a:buClr>
              <a:buSzPts val="100"/>
              <a:buFont typeface="Courier New"/>
              <a:buAutoNum type="arabicPlain"/>
            </a:pPr>
            <a:r>
              <a:rPr lang="en-US" sz="1200" b="0" i="0" u="none">
                <a:solidFill>
                  <a:schemeClr val="dk1"/>
                </a:solidFill>
                <a:latin typeface="Courier New"/>
                <a:ea typeface="Courier New"/>
                <a:cs typeface="Courier New"/>
                <a:sym typeface="Courier New"/>
              </a:rPr>
              <a:t>                  fw.write(c);</a:t>
            </a:r>
            <a:endParaRPr/>
          </a:p>
          <a:p>
            <a:pPr marL="15875" marR="0" lvl="0" indent="-7937" algn="l" rtl="0">
              <a:lnSpc>
                <a:spcPct val="100000"/>
              </a:lnSpc>
              <a:spcBef>
                <a:spcPts val="240"/>
              </a:spcBef>
              <a:spcAft>
                <a:spcPts val="0"/>
              </a:spcAft>
              <a:buClr>
                <a:srgbClr val="000000"/>
              </a:buClr>
              <a:buSzPts val="100"/>
              <a:buFont typeface="Courier New"/>
              <a:buAutoNum type="arabicPlain"/>
            </a:pPr>
            <a:r>
              <a:rPr lang="en-US" sz="1200" b="0" i="0" u="none">
                <a:solidFill>
                  <a:schemeClr val="dk1"/>
                </a:solidFill>
                <a:latin typeface="Courier New"/>
                <a:ea typeface="Courier New"/>
                <a:cs typeface="Courier New"/>
                <a:sym typeface="Courier New"/>
              </a:rPr>
              <a:t>                 count += read;</a:t>
            </a:r>
            <a:endParaRPr/>
          </a:p>
          <a:p>
            <a:pPr marL="15875" marR="0" lvl="0" indent="-7937" algn="l" rtl="0">
              <a:lnSpc>
                <a:spcPct val="100000"/>
              </a:lnSpc>
              <a:spcBef>
                <a:spcPts val="240"/>
              </a:spcBef>
              <a:spcAft>
                <a:spcPts val="0"/>
              </a:spcAft>
              <a:buClr>
                <a:srgbClr val="000000"/>
              </a:buClr>
              <a:buSzPts val="100"/>
              <a:buFont typeface="Courier New"/>
              <a:buAutoNum type="arabicPlain"/>
            </a:pPr>
            <a:r>
              <a:rPr lang="en-US" sz="1200" b="0" i="0" u="none">
                <a:solidFill>
                  <a:schemeClr val="dk1"/>
                </a:solidFill>
                <a:latin typeface="Courier New"/>
                <a:ea typeface="Courier New"/>
                <a:cs typeface="Courier New"/>
                <a:sym typeface="Courier New"/>
              </a:rPr>
              <a:t>             }</a:t>
            </a:r>
            <a:endParaRPr/>
          </a:p>
          <a:p>
            <a:pPr marL="15875" marR="0" lvl="0" indent="-7937" algn="l" rtl="0">
              <a:lnSpc>
                <a:spcPct val="100000"/>
              </a:lnSpc>
              <a:spcBef>
                <a:spcPts val="240"/>
              </a:spcBef>
              <a:spcAft>
                <a:spcPts val="0"/>
              </a:spcAft>
              <a:buClr>
                <a:srgbClr val="000000"/>
              </a:buClr>
              <a:buSzPts val="100"/>
              <a:buFont typeface="Courier New"/>
              <a:buAutoNum type="arabicPlain"/>
            </a:pPr>
            <a:r>
              <a:rPr lang="en-US" sz="1200" b="0" i="0" u="none">
                <a:solidFill>
                  <a:schemeClr val="dk1"/>
                </a:solidFill>
                <a:latin typeface="Courier New"/>
                <a:ea typeface="Courier New"/>
                <a:cs typeface="Courier New"/>
                <a:sym typeface="Courier New"/>
              </a:rPr>
              <a:t>             System.out.println("Wrote: " + count + " characters.");</a:t>
            </a:r>
            <a:endParaRPr/>
          </a:p>
          <a:p>
            <a:pPr marL="15875" marR="0" lvl="0" indent="-7937" algn="l" rtl="0">
              <a:lnSpc>
                <a:spcPct val="100000"/>
              </a:lnSpc>
              <a:spcBef>
                <a:spcPts val="240"/>
              </a:spcBef>
              <a:spcAft>
                <a:spcPts val="0"/>
              </a:spcAft>
              <a:buClr>
                <a:srgbClr val="000000"/>
              </a:buClr>
              <a:buSzPts val="100"/>
              <a:buFont typeface="Courier New"/>
              <a:buAutoNum type="arabicPlain"/>
            </a:pPr>
            <a:r>
              <a:rPr lang="en-US" sz="1200" b="0" i="0" u="none">
                <a:solidFill>
                  <a:schemeClr val="dk1"/>
                </a:solidFill>
                <a:latin typeface="Courier New"/>
                <a:ea typeface="Courier New"/>
                <a:cs typeface="Courier New"/>
                <a:sym typeface="Courier New"/>
              </a:rPr>
              <a:t>         } catch (FileNotFoundException f) {</a:t>
            </a:r>
            <a:endParaRPr/>
          </a:p>
          <a:p>
            <a:pPr marL="15875" marR="0" lvl="0" indent="-7937" algn="l" rtl="0">
              <a:lnSpc>
                <a:spcPct val="100000"/>
              </a:lnSpc>
              <a:spcBef>
                <a:spcPts val="240"/>
              </a:spcBef>
              <a:spcAft>
                <a:spcPts val="0"/>
              </a:spcAft>
              <a:buClr>
                <a:srgbClr val="000000"/>
              </a:buClr>
              <a:buSzPts val="100"/>
              <a:buFont typeface="Courier New"/>
              <a:buAutoNum type="arabicPlain"/>
            </a:pPr>
            <a:r>
              <a:rPr lang="en-US" sz="1200" b="0" i="0" u="none">
                <a:solidFill>
                  <a:schemeClr val="dk1"/>
                </a:solidFill>
                <a:latin typeface="Courier New"/>
                <a:ea typeface="Courier New"/>
                <a:cs typeface="Courier New"/>
                <a:sym typeface="Courier New"/>
              </a:rPr>
              <a:t>             System.out.println("File " + args[0] + " not found.");</a:t>
            </a:r>
            <a:endParaRPr/>
          </a:p>
          <a:p>
            <a:pPr marL="15875" marR="0" lvl="0" indent="-7937" algn="l" rtl="0">
              <a:lnSpc>
                <a:spcPct val="100000"/>
              </a:lnSpc>
              <a:spcBef>
                <a:spcPts val="240"/>
              </a:spcBef>
              <a:spcAft>
                <a:spcPts val="0"/>
              </a:spcAft>
              <a:buClr>
                <a:srgbClr val="000000"/>
              </a:buClr>
              <a:buSzPts val="100"/>
              <a:buFont typeface="Courier New"/>
              <a:buAutoNum type="arabicPlain"/>
            </a:pPr>
            <a:r>
              <a:rPr lang="en-US" sz="1200" b="0" i="0" u="none">
                <a:solidFill>
                  <a:schemeClr val="dk1"/>
                </a:solidFill>
                <a:latin typeface="Courier New"/>
                <a:ea typeface="Courier New"/>
                <a:cs typeface="Courier New"/>
                <a:sym typeface="Courier New"/>
              </a:rPr>
              <a:t>         } catch (IOException e) {</a:t>
            </a:r>
            <a:endParaRPr/>
          </a:p>
          <a:p>
            <a:pPr marL="15875" marR="0" lvl="0" indent="-7937" algn="l" rtl="0">
              <a:lnSpc>
                <a:spcPct val="100000"/>
              </a:lnSpc>
              <a:spcBef>
                <a:spcPts val="240"/>
              </a:spcBef>
              <a:spcAft>
                <a:spcPts val="0"/>
              </a:spcAft>
              <a:buClr>
                <a:srgbClr val="000000"/>
              </a:buClr>
              <a:buSzPts val="100"/>
              <a:buFont typeface="Courier New"/>
              <a:buAutoNum type="arabicPlain"/>
            </a:pPr>
            <a:r>
              <a:rPr lang="en-US" sz="1200" b="0" i="0" u="none">
                <a:solidFill>
                  <a:schemeClr val="dk1"/>
                </a:solidFill>
                <a:latin typeface="Courier New"/>
                <a:ea typeface="Courier New"/>
                <a:cs typeface="Courier New"/>
                <a:sym typeface="Courier New"/>
              </a:rPr>
              <a:t>             System.out.println("IOException: " + e);</a:t>
            </a:r>
            <a:endParaRPr/>
          </a:p>
          <a:p>
            <a:pPr marL="15875" marR="0" lvl="0" indent="-7937" algn="l" rtl="0">
              <a:lnSpc>
                <a:spcPct val="100000"/>
              </a:lnSpc>
              <a:spcBef>
                <a:spcPts val="240"/>
              </a:spcBef>
              <a:spcAft>
                <a:spcPts val="0"/>
              </a:spcAft>
              <a:buClr>
                <a:srgbClr val="000000"/>
              </a:buClr>
              <a:buSzPts val="100"/>
              <a:buFont typeface="Courier New"/>
              <a:buAutoNum type="arabicPlain"/>
            </a:pPr>
            <a:r>
              <a:rPr lang="en-US" sz="1200" b="0" i="0" u="none">
                <a:solidFill>
                  <a:schemeClr val="dk1"/>
                </a:solidFill>
                <a:latin typeface="Courier New"/>
                <a:ea typeface="Courier New"/>
                <a:cs typeface="Courier New"/>
                <a:sym typeface="Courier New"/>
              </a:rPr>
              <a:t>         }</a:t>
            </a:r>
            <a:endParaRPr/>
          </a:p>
          <a:p>
            <a:pPr marL="15875" marR="0" lvl="0" indent="-7937" algn="l" rtl="0">
              <a:lnSpc>
                <a:spcPct val="100000"/>
              </a:lnSpc>
              <a:spcBef>
                <a:spcPts val="240"/>
              </a:spcBef>
              <a:spcAft>
                <a:spcPts val="0"/>
              </a:spcAft>
              <a:buClr>
                <a:srgbClr val="000000"/>
              </a:buClr>
              <a:buSzPts val="100"/>
              <a:buFont typeface="Courier New"/>
              <a:buAutoNum type="arabicPlain"/>
            </a:pPr>
            <a:r>
              <a:rPr lang="en-US" sz="1200" b="0" i="0" u="none">
                <a:solidFill>
                  <a:schemeClr val="dk1"/>
                </a:solidFill>
                <a:latin typeface="Courier New"/>
                <a:ea typeface="Courier New"/>
                <a:cs typeface="Courier New"/>
                <a:sym typeface="Courier New"/>
              </a:rPr>
              <a:t>     }</a:t>
            </a:r>
            <a:endParaRPr/>
          </a:p>
          <a:p>
            <a:pPr marL="15875" marR="0" lvl="0" indent="-7937" algn="l" rtl="0">
              <a:lnSpc>
                <a:spcPct val="100000"/>
              </a:lnSpc>
              <a:spcBef>
                <a:spcPts val="240"/>
              </a:spcBef>
              <a:spcAft>
                <a:spcPts val="0"/>
              </a:spcAft>
              <a:buClr>
                <a:srgbClr val="000000"/>
              </a:buClr>
              <a:buSzPts val="100"/>
              <a:buFont typeface="Courier New"/>
              <a:buAutoNum type="arabicPlain"/>
            </a:pPr>
            <a:r>
              <a:rPr lang="en-US" sz="1200" b="0" i="0" u="none">
                <a:solidFill>
                  <a:schemeClr val="dk1"/>
                </a:solidFill>
                <a:latin typeface="Courier New"/>
                <a:ea typeface="Courier New"/>
                <a:cs typeface="Courier New"/>
                <a:sym typeface="Courier New"/>
              </a:rPr>
              <a:t> }</a:t>
            </a:r>
            <a:endParaRPr/>
          </a:p>
        </p:txBody>
      </p:sp>
      <p:sp>
        <p:nvSpPr>
          <p:cNvPr id="3321" name="Google Shape;3321;p351"/>
          <p:cNvSpPr/>
          <p:nvPr/>
        </p:nvSpPr>
        <p:spPr>
          <a:xfrm>
            <a:off x="5867400" y="3733800"/>
            <a:ext cx="2514600" cy="457200"/>
          </a:xfrm>
          <a:prstGeom prst="wedgeRectCallout">
            <a:avLst>
              <a:gd name="adj1" fmla="val -10477"/>
              <a:gd name="adj2" fmla="val 1503"/>
            </a:avLst>
          </a:prstGeom>
          <a:solidFill>
            <a:srgbClr val="FFFFCC"/>
          </a:solidFill>
          <a:ln w="9525" cap="flat" cmpd="sng">
            <a:solidFill>
              <a:srgbClr val="808080"/>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200"/>
              <a:buFont typeface="Arial"/>
              <a:buNone/>
            </a:pPr>
            <a:r>
              <a:rPr lang="en-US" sz="1200" b="0" i="0" u="none">
                <a:solidFill>
                  <a:schemeClr val="dk1"/>
                </a:solidFill>
                <a:latin typeface="Arial"/>
                <a:ea typeface="Arial"/>
                <a:cs typeface="Arial"/>
                <a:sym typeface="Arial"/>
              </a:rPr>
              <a:t>Now, rather than a byte array, this version uses a character array.</a:t>
            </a:r>
            <a:endParaRPr/>
          </a:p>
        </p:txBody>
      </p:sp>
      <p:sp>
        <p:nvSpPr>
          <p:cNvPr id="3322" name="Google Shape;3322;p351"/>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355</a:t>
            </a:fld>
            <a:endParaRPr/>
          </a:p>
        </p:txBody>
      </p:sp>
    </p:spTree>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Shape 3327"/>
        <p:cNvGrpSpPr/>
        <p:nvPr/>
      </p:nvGrpSpPr>
      <p:grpSpPr>
        <a:xfrm>
          <a:off x="0" y="0"/>
          <a:ext cx="0" cy="0"/>
          <a:chOff x="0" y="0"/>
          <a:chExt cx="0" cy="0"/>
        </a:xfrm>
      </p:grpSpPr>
      <p:sp>
        <p:nvSpPr>
          <p:cNvPr id="3328" name="Google Shape;3328;p352"/>
          <p:cNvSpPr txBox="1">
            <a:spLocks noGrp="1"/>
          </p:cNvSpPr>
          <p:nvPr>
            <p:ph type="title"/>
          </p:nvPr>
        </p:nvSpPr>
        <p:spPr>
          <a:xfrm>
            <a:off x="311700" y="593367"/>
            <a:ext cx="8520600" cy="7635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I/O Stream Chaining</a:t>
            </a:r>
            <a:br>
              <a:rPr lang="en-US" sz="2600" b="1" i="0" u="none" strike="noStrike" cap="none">
                <a:solidFill>
                  <a:schemeClr val="dk1"/>
                </a:solidFill>
                <a:latin typeface="Arial"/>
                <a:ea typeface="Arial"/>
                <a:cs typeface="Arial"/>
                <a:sym typeface="Arial"/>
              </a:rPr>
            </a:br>
            <a:endParaRPr/>
          </a:p>
        </p:txBody>
      </p:sp>
      <p:sp>
        <p:nvSpPr>
          <p:cNvPr id="3329" name="Google Shape;3329;p352"/>
          <p:cNvSpPr/>
          <p:nvPr/>
        </p:nvSpPr>
        <p:spPr>
          <a:xfrm>
            <a:off x="381000" y="3886200"/>
            <a:ext cx="8382000" cy="2286000"/>
          </a:xfrm>
          <a:prstGeom prst="roundRect">
            <a:avLst>
              <a:gd name="adj" fmla="val 0"/>
            </a:avLst>
          </a:prstGeom>
          <a:gradFill>
            <a:gsLst>
              <a:gs pos="0">
                <a:srgbClr val="CACACA"/>
              </a:gs>
              <a:gs pos="50000">
                <a:srgbClr val="DDDDDD"/>
              </a:gs>
              <a:gs pos="100000">
                <a:srgbClr val="EEEEEE"/>
              </a:gs>
            </a:gsLst>
            <a:lin ang="16200038"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3330" name="Google Shape;3330;p352"/>
          <p:cNvSpPr/>
          <p:nvPr/>
        </p:nvSpPr>
        <p:spPr>
          <a:xfrm>
            <a:off x="381000" y="1066800"/>
            <a:ext cx="8382000" cy="2286000"/>
          </a:xfrm>
          <a:prstGeom prst="roundRect">
            <a:avLst>
              <a:gd name="adj" fmla="val 0"/>
            </a:avLst>
          </a:prstGeom>
          <a:gradFill>
            <a:gsLst>
              <a:gs pos="0">
                <a:srgbClr val="CACACA"/>
              </a:gs>
              <a:gs pos="50000">
                <a:srgbClr val="DDDDDD"/>
              </a:gs>
              <a:gs pos="100000">
                <a:srgbClr val="EEEEEE"/>
              </a:gs>
            </a:gsLst>
            <a:lin ang="16200038"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3331" name="Google Shape;3331;p352"/>
          <p:cNvSpPr/>
          <p:nvPr/>
        </p:nvSpPr>
        <p:spPr>
          <a:xfrm>
            <a:off x="1778000" y="2063750"/>
            <a:ext cx="1524000" cy="444600"/>
          </a:xfrm>
          <a:prstGeom prst="roundRect">
            <a:avLst>
              <a:gd name="adj" fmla="val 0"/>
            </a:avLst>
          </a:prstGeom>
          <a:solidFill>
            <a:srgbClr val="FFE8B9"/>
          </a:solidFill>
          <a:ln w="28575" cap="flat" cmpd="sng">
            <a:solidFill>
              <a:schemeClr val="dk1"/>
            </a:solidFill>
            <a:prstDash val="solid"/>
            <a:miter lim="800000"/>
            <a:headEnd type="none" w="sm" len="sm"/>
            <a:tailEnd type="none" w="sm" len="sm"/>
          </a:ln>
        </p:spPr>
        <p:txBody>
          <a:bodyPr spcFirstLastPara="1" wrap="square" lIns="0" tIns="45700" rIns="0"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3332" name="Google Shape;3332;p352"/>
          <p:cNvSpPr/>
          <p:nvPr/>
        </p:nvSpPr>
        <p:spPr>
          <a:xfrm>
            <a:off x="3136900" y="1981200"/>
            <a:ext cx="2298600" cy="609600"/>
          </a:xfrm>
          <a:prstGeom prst="roundRect">
            <a:avLst>
              <a:gd name="adj" fmla="val 0"/>
            </a:avLst>
          </a:prstGeom>
          <a:solidFill>
            <a:srgbClr val="FFDE9B"/>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3333" name="Google Shape;3333;p352"/>
          <p:cNvSpPr/>
          <p:nvPr/>
        </p:nvSpPr>
        <p:spPr>
          <a:xfrm>
            <a:off x="5054600" y="1828800"/>
            <a:ext cx="2184300" cy="914400"/>
          </a:xfrm>
          <a:prstGeom prst="roundRect">
            <a:avLst>
              <a:gd name="adj" fmla="val 0"/>
            </a:avLst>
          </a:prstGeom>
          <a:solidFill>
            <a:srgbClr val="FFCC66"/>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3334" name="Google Shape;3334;p352"/>
          <p:cNvSpPr txBox="1"/>
          <p:nvPr/>
        </p:nvSpPr>
        <p:spPr>
          <a:xfrm>
            <a:off x="3414712" y="1143000"/>
            <a:ext cx="2300400" cy="369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800"/>
              <a:buFont typeface="Arial"/>
              <a:buNone/>
            </a:pPr>
            <a:r>
              <a:rPr lang="en-US" sz="1800" b="1" i="0" u="none">
                <a:solidFill>
                  <a:schemeClr val="dk1"/>
                </a:solidFill>
                <a:latin typeface="Arial"/>
                <a:ea typeface="Arial"/>
                <a:cs typeface="Arial"/>
                <a:sym typeface="Arial"/>
              </a:rPr>
              <a:t>Input Stream Chain</a:t>
            </a:r>
            <a:endParaRPr/>
          </a:p>
        </p:txBody>
      </p:sp>
      <p:sp>
        <p:nvSpPr>
          <p:cNvPr id="3335" name="Google Shape;3335;p352"/>
          <p:cNvSpPr txBox="1"/>
          <p:nvPr/>
        </p:nvSpPr>
        <p:spPr>
          <a:xfrm>
            <a:off x="3317875" y="3973512"/>
            <a:ext cx="2492400" cy="369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800"/>
              <a:buFont typeface="Arial"/>
              <a:buNone/>
            </a:pPr>
            <a:r>
              <a:rPr lang="en-US" sz="1800" b="1" i="0" u="none">
                <a:solidFill>
                  <a:schemeClr val="dk1"/>
                </a:solidFill>
                <a:latin typeface="Arial"/>
                <a:ea typeface="Arial"/>
                <a:cs typeface="Arial"/>
                <a:sym typeface="Arial"/>
              </a:rPr>
              <a:t>Output Stream Chain</a:t>
            </a:r>
            <a:endParaRPr/>
          </a:p>
        </p:txBody>
      </p:sp>
      <p:sp>
        <p:nvSpPr>
          <p:cNvPr id="3336" name="Google Shape;3336;p352"/>
          <p:cNvSpPr/>
          <p:nvPr/>
        </p:nvSpPr>
        <p:spPr>
          <a:xfrm>
            <a:off x="1409700" y="2133600"/>
            <a:ext cx="609600" cy="304800"/>
          </a:xfrm>
          <a:prstGeom prst="rightArrow">
            <a:avLst>
              <a:gd name="adj1" fmla="val 50000"/>
              <a:gd name="adj2" fmla="val 50000"/>
            </a:avLst>
          </a:prstGeom>
          <a:gradFill>
            <a:gsLst>
              <a:gs pos="0">
                <a:srgbClr val="000000"/>
              </a:gs>
              <a:gs pos="50000">
                <a:srgbClr val="7F7F7F"/>
              </a:gs>
              <a:gs pos="100000">
                <a:srgbClr val="D9D9D9"/>
              </a:gs>
            </a:gsLst>
            <a:lin ang="10800025"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3337" name="Google Shape;3337;p352"/>
          <p:cNvSpPr/>
          <p:nvPr/>
        </p:nvSpPr>
        <p:spPr>
          <a:xfrm>
            <a:off x="482600" y="2057400"/>
            <a:ext cx="1066800" cy="457200"/>
          </a:xfrm>
          <a:prstGeom prst="roundRect">
            <a:avLst>
              <a:gd name="adj" fmla="val 10800"/>
            </a:avLst>
          </a:prstGeom>
          <a:solidFill>
            <a:srgbClr val="7F7F7F"/>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US" sz="1400" b="1" i="0" u="none">
                <a:solidFill>
                  <a:schemeClr val="lt1"/>
                </a:solidFill>
                <a:latin typeface="Arial"/>
                <a:ea typeface="Arial"/>
                <a:cs typeface="Arial"/>
                <a:sym typeface="Arial"/>
              </a:rPr>
              <a:t>Data Source</a:t>
            </a:r>
            <a:endParaRPr/>
          </a:p>
        </p:txBody>
      </p:sp>
      <p:sp>
        <p:nvSpPr>
          <p:cNvPr id="3338" name="Google Shape;3338;p352"/>
          <p:cNvSpPr/>
          <p:nvPr/>
        </p:nvSpPr>
        <p:spPr>
          <a:xfrm>
            <a:off x="7510462" y="2057400"/>
            <a:ext cx="1143000" cy="457200"/>
          </a:xfrm>
          <a:prstGeom prst="ellipse">
            <a:avLst/>
          </a:prstGeom>
          <a:solidFill>
            <a:schemeClr val="accent2"/>
          </a:solidFill>
          <a:ln w="28575" cap="flat" cmpd="sng">
            <a:solidFill>
              <a:schemeClr val="dk1"/>
            </a:solidFill>
            <a:prstDash val="solid"/>
            <a:miter lim="800000"/>
            <a:headEnd type="none" w="sm" len="sm"/>
            <a:tailEnd type="none" w="sm" len="sm"/>
          </a:ln>
        </p:spPr>
        <p:txBody>
          <a:bodyPr spcFirstLastPara="1" wrap="square" lIns="0" tIns="45700" rIns="0" bIns="45700"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US" sz="1400" b="1" i="0" u="none">
                <a:solidFill>
                  <a:schemeClr val="lt1"/>
                </a:solidFill>
                <a:latin typeface="Arial"/>
                <a:ea typeface="Arial"/>
                <a:cs typeface="Arial"/>
                <a:sym typeface="Arial"/>
              </a:rPr>
              <a:t>Program</a:t>
            </a:r>
            <a:endParaRPr/>
          </a:p>
        </p:txBody>
      </p:sp>
      <p:sp>
        <p:nvSpPr>
          <p:cNvPr id="3339" name="Google Shape;3339;p352"/>
          <p:cNvSpPr/>
          <p:nvPr/>
        </p:nvSpPr>
        <p:spPr>
          <a:xfrm>
            <a:off x="2921000" y="2133600"/>
            <a:ext cx="609600" cy="304800"/>
          </a:xfrm>
          <a:prstGeom prst="rightArrow">
            <a:avLst>
              <a:gd name="adj1" fmla="val 50000"/>
              <a:gd name="adj2" fmla="val 50000"/>
            </a:avLst>
          </a:prstGeom>
          <a:gradFill>
            <a:gsLst>
              <a:gs pos="0">
                <a:srgbClr val="000000"/>
              </a:gs>
              <a:gs pos="50000">
                <a:srgbClr val="7F7F7F"/>
              </a:gs>
              <a:gs pos="100000">
                <a:srgbClr val="D9D9D9"/>
              </a:gs>
            </a:gsLst>
            <a:lin ang="10800025"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3340" name="Google Shape;3340;p352"/>
          <p:cNvSpPr/>
          <p:nvPr/>
        </p:nvSpPr>
        <p:spPr>
          <a:xfrm>
            <a:off x="4826000" y="2133600"/>
            <a:ext cx="609600" cy="304800"/>
          </a:xfrm>
          <a:prstGeom prst="rightArrow">
            <a:avLst>
              <a:gd name="adj1" fmla="val 50000"/>
              <a:gd name="adj2" fmla="val 50000"/>
            </a:avLst>
          </a:prstGeom>
          <a:gradFill>
            <a:gsLst>
              <a:gs pos="0">
                <a:srgbClr val="000000"/>
              </a:gs>
              <a:gs pos="50000">
                <a:srgbClr val="7F7F7F"/>
              </a:gs>
              <a:gs pos="100000">
                <a:srgbClr val="D9D9D9"/>
              </a:gs>
            </a:gsLst>
            <a:lin ang="10800025"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cxnSp>
        <p:nvCxnSpPr>
          <p:cNvPr id="3341" name="Google Shape;3341;p352"/>
          <p:cNvCxnSpPr/>
          <p:nvPr/>
        </p:nvCxnSpPr>
        <p:spPr>
          <a:xfrm rot="5400000">
            <a:off x="1122362" y="2286000"/>
            <a:ext cx="1066800" cy="0"/>
          </a:xfrm>
          <a:prstGeom prst="straightConnector1">
            <a:avLst/>
          </a:prstGeom>
          <a:noFill/>
          <a:ln w="28575" cap="flat" cmpd="sng">
            <a:solidFill>
              <a:schemeClr val="dk1"/>
            </a:solidFill>
            <a:prstDash val="solid"/>
            <a:miter lim="800000"/>
            <a:headEnd type="none" w="med" len="med"/>
            <a:tailEnd type="none" w="med" len="med"/>
          </a:ln>
        </p:spPr>
      </p:cxnSp>
      <p:sp>
        <p:nvSpPr>
          <p:cNvPr id="3342" name="Google Shape;3342;p352"/>
          <p:cNvSpPr txBox="1"/>
          <p:nvPr/>
        </p:nvSpPr>
        <p:spPr>
          <a:xfrm>
            <a:off x="1752600" y="2519362"/>
            <a:ext cx="1473300" cy="462000"/>
          </a:xfrm>
          <a:prstGeom prst="rect">
            <a:avLst/>
          </a:prstGeom>
          <a:noFill/>
          <a:ln>
            <a:noFill/>
          </a:ln>
        </p:spPr>
        <p:txBody>
          <a:bodyPr spcFirstLastPara="1" wrap="square" lIns="0" tIns="45700" rIns="0" bIns="45700" anchor="t" anchorCtr="0">
            <a:noAutofit/>
          </a:bodyPr>
          <a:lstStyle/>
          <a:p>
            <a:pPr marL="0" marR="0" lvl="0" indent="0" algn="ctr" rtl="0">
              <a:lnSpc>
                <a:spcPct val="100000"/>
              </a:lnSpc>
              <a:spcBef>
                <a:spcPts val="0"/>
              </a:spcBef>
              <a:spcAft>
                <a:spcPts val="0"/>
              </a:spcAft>
              <a:buClr>
                <a:srgbClr val="000000"/>
              </a:buClr>
              <a:buSzPts val="1200"/>
              <a:buFont typeface="Courier New"/>
              <a:buNone/>
            </a:pPr>
            <a:r>
              <a:rPr lang="en-US" sz="1200" b="1" i="0" u="none">
                <a:solidFill>
                  <a:srgbClr val="000000"/>
                </a:solidFill>
                <a:latin typeface="Courier New"/>
                <a:ea typeface="Courier New"/>
                <a:cs typeface="Courier New"/>
                <a:sym typeface="Courier New"/>
              </a:rPr>
              <a:t>File Input Stream</a:t>
            </a:r>
            <a:endParaRPr/>
          </a:p>
        </p:txBody>
      </p:sp>
      <p:sp>
        <p:nvSpPr>
          <p:cNvPr id="3343" name="Google Shape;3343;p352"/>
          <p:cNvSpPr txBox="1"/>
          <p:nvPr/>
        </p:nvSpPr>
        <p:spPr>
          <a:xfrm>
            <a:off x="3217862" y="2590800"/>
            <a:ext cx="1817700" cy="462000"/>
          </a:xfrm>
          <a:prstGeom prst="rect">
            <a:avLst/>
          </a:prstGeom>
          <a:noFill/>
          <a:ln>
            <a:noFill/>
          </a:ln>
        </p:spPr>
        <p:txBody>
          <a:bodyPr spcFirstLastPara="1" wrap="square" lIns="0" tIns="45700" rIns="0" bIns="45700" anchor="t" anchorCtr="0">
            <a:noAutofit/>
          </a:bodyPr>
          <a:lstStyle/>
          <a:p>
            <a:pPr marL="0" marR="0" lvl="0" indent="0" algn="ctr" rtl="0">
              <a:lnSpc>
                <a:spcPct val="100000"/>
              </a:lnSpc>
              <a:spcBef>
                <a:spcPts val="0"/>
              </a:spcBef>
              <a:spcAft>
                <a:spcPts val="0"/>
              </a:spcAft>
              <a:buClr>
                <a:schemeClr val="dk1"/>
              </a:buClr>
              <a:buSzPts val="1200"/>
              <a:buFont typeface="Courier New"/>
              <a:buNone/>
            </a:pPr>
            <a:r>
              <a:rPr lang="en-US" sz="1200" b="1" i="0" u="none">
                <a:solidFill>
                  <a:schemeClr val="dk1"/>
                </a:solidFill>
                <a:latin typeface="Courier New"/>
                <a:ea typeface="Courier New"/>
                <a:cs typeface="Courier New"/>
                <a:sym typeface="Courier New"/>
              </a:rPr>
              <a:t>Buffered Input Stream</a:t>
            </a:r>
            <a:endParaRPr/>
          </a:p>
        </p:txBody>
      </p:sp>
      <p:sp>
        <p:nvSpPr>
          <p:cNvPr id="3344" name="Google Shape;3344;p352"/>
          <p:cNvSpPr txBox="1"/>
          <p:nvPr/>
        </p:nvSpPr>
        <p:spPr>
          <a:xfrm>
            <a:off x="5410200" y="2743200"/>
            <a:ext cx="1447800" cy="462000"/>
          </a:xfrm>
          <a:prstGeom prst="rect">
            <a:avLst/>
          </a:prstGeom>
          <a:noFill/>
          <a:ln>
            <a:noFill/>
          </a:ln>
        </p:spPr>
        <p:txBody>
          <a:bodyPr spcFirstLastPara="1" wrap="square" lIns="0" tIns="45700" rIns="0" bIns="45700" anchor="t" anchorCtr="0">
            <a:noAutofit/>
          </a:bodyPr>
          <a:lstStyle/>
          <a:p>
            <a:pPr marL="0" marR="0" lvl="0" indent="0" algn="ctr" rtl="0">
              <a:lnSpc>
                <a:spcPct val="100000"/>
              </a:lnSpc>
              <a:spcBef>
                <a:spcPts val="0"/>
              </a:spcBef>
              <a:spcAft>
                <a:spcPts val="0"/>
              </a:spcAft>
              <a:buClr>
                <a:srgbClr val="000000"/>
              </a:buClr>
              <a:buSzPts val="1200"/>
              <a:buFont typeface="Courier New"/>
              <a:buNone/>
            </a:pPr>
            <a:r>
              <a:rPr lang="en-US" sz="1200" b="1" i="0" u="none">
                <a:solidFill>
                  <a:srgbClr val="000000"/>
                </a:solidFill>
                <a:latin typeface="Courier New"/>
                <a:ea typeface="Courier New"/>
                <a:cs typeface="Courier New"/>
                <a:sym typeface="Courier New"/>
              </a:rPr>
              <a:t>Data Input Stream</a:t>
            </a:r>
            <a:endParaRPr/>
          </a:p>
        </p:txBody>
      </p:sp>
      <p:sp>
        <p:nvSpPr>
          <p:cNvPr id="3345" name="Google Shape;3345;p352"/>
          <p:cNvSpPr/>
          <p:nvPr/>
        </p:nvSpPr>
        <p:spPr>
          <a:xfrm>
            <a:off x="6900862" y="2133600"/>
            <a:ext cx="609600" cy="304800"/>
          </a:xfrm>
          <a:prstGeom prst="rightArrow">
            <a:avLst>
              <a:gd name="adj1" fmla="val 50000"/>
              <a:gd name="adj2" fmla="val 50000"/>
            </a:avLst>
          </a:prstGeom>
          <a:gradFill>
            <a:gsLst>
              <a:gs pos="0">
                <a:srgbClr val="000000"/>
              </a:gs>
              <a:gs pos="50000">
                <a:srgbClr val="7F7F7F"/>
              </a:gs>
              <a:gs pos="100000">
                <a:srgbClr val="D9D9D9"/>
              </a:gs>
            </a:gsLst>
            <a:lin ang="10800025"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grpSp>
        <p:nvGrpSpPr>
          <p:cNvPr id="3346" name="Google Shape;3346;p352"/>
          <p:cNvGrpSpPr/>
          <p:nvPr/>
        </p:nvGrpSpPr>
        <p:grpSpPr>
          <a:xfrm rot="10800000">
            <a:off x="2168643" y="4752785"/>
            <a:ext cx="5187776" cy="870966"/>
            <a:chOff x="0" y="0"/>
            <a:chExt cx="2147483647" cy="2147483647"/>
          </a:xfrm>
        </p:grpSpPr>
        <p:sp>
          <p:nvSpPr>
            <p:cNvPr id="3347" name="Google Shape;3347;p352"/>
            <p:cNvSpPr/>
            <p:nvPr/>
          </p:nvSpPr>
          <p:spPr>
            <a:xfrm>
              <a:off x="0" y="566697443"/>
              <a:ext cx="600895065" cy="1043915735"/>
            </a:xfrm>
            <a:prstGeom prst="roundRect">
              <a:avLst>
                <a:gd name="adj" fmla="val 0"/>
              </a:avLst>
            </a:prstGeom>
            <a:solidFill>
              <a:srgbClr val="FFE8B9"/>
            </a:solidFill>
            <a:ln w="28575" cap="flat" cmpd="sng">
              <a:solidFill>
                <a:schemeClr val="dk1"/>
              </a:solidFill>
              <a:prstDash val="solid"/>
              <a:miter lim="800000"/>
              <a:headEnd type="none" w="sm" len="sm"/>
              <a:tailEnd type="none" w="sm" len="sm"/>
            </a:ln>
          </p:spPr>
          <p:txBody>
            <a:bodyPr spcFirstLastPara="1" wrap="square" lIns="0" tIns="45700" rIns="0"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3348" name="Google Shape;3348;p352"/>
            <p:cNvSpPr/>
            <p:nvPr/>
          </p:nvSpPr>
          <p:spPr>
            <a:xfrm>
              <a:off x="535798063" y="357914237"/>
              <a:ext cx="906350045" cy="1431655764"/>
            </a:xfrm>
            <a:prstGeom prst="roundRect">
              <a:avLst>
                <a:gd name="adj" fmla="val 0"/>
              </a:avLst>
            </a:prstGeom>
            <a:solidFill>
              <a:srgbClr val="FFDE9B"/>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3349" name="Google Shape;3349;p352"/>
            <p:cNvSpPr/>
            <p:nvPr/>
          </p:nvSpPr>
          <p:spPr>
            <a:xfrm>
              <a:off x="1291924267" y="0"/>
              <a:ext cx="855559379" cy="2147483647"/>
            </a:xfrm>
            <a:prstGeom prst="roundRect">
              <a:avLst>
                <a:gd name="adj" fmla="val 0"/>
              </a:avLst>
            </a:prstGeom>
            <a:solidFill>
              <a:srgbClr val="FFCC66"/>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grpSp>
      <p:sp>
        <p:nvSpPr>
          <p:cNvPr id="3350" name="Google Shape;3350;p352"/>
          <p:cNvSpPr/>
          <p:nvPr/>
        </p:nvSpPr>
        <p:spPr>
          <a:xfrm>
            <a:off x="1555750" y="4800600"/>
            <a:ext cx="609600" cy="304800"/>
          </a:xfrm>
          <a:prstGeom prst="rightArrow">
            <a:avLst>
              <a:gd name="adj1" fmla="val 50000"/>
              <a:gd name="adj2" fmla="val 50000"/>
            </a:avLst>
          </a:prstGeom>
          <a:gradFill>
            <a:gsLst>
              <a:gs pos="0">
                <a:srgbClr val="000000"/>
              </a:gs>
              <a:gs pos="50000">
                <a:srgbClr val="7F7F7F"/>
              </a:gs>
              <a:gs pos="100000">
                <a:srgbClr val="D9D9D9"/>
              </a:gs>
            </a:gsLst>
            <a:lin ang="10800025"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3351" name="Google Shape;3351;p352"/>
          <p:cNvSpPr/>
          <p:nvPr/>
        </p:nvSpPr>
        <p:spPr>
          <a:xfrm>
            <a:off x="3821112" y="4800600"/>
            <a:ext cx="609600" cy="304800"/>
          </a:xfrm>
          <a:prstGeom prst="rightArrow">
            <a:avLst>
              <a:gd name="adj1" fmla="val 50000"/>
              <a:gd name="adj2" fmla="val 50000"/>
            </a:avLst>
          </a:prstGeom>
          <a:gradFill>
            <a:gsLst>
              <a:gs pos="0">
                <a:srgbClr val="000000"/>
              </a:gs>
              <a:gs pos="50000">
                <a:srgbClr val="7F7F7F"/>
              </a:gs>
              <a:gs pos="100000">
                <a:srgbClr val="D9D9D9"/>
              </a:gs>
            </a:gsLst>
            <a:lin ang="10800025"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3352" name="Google Shape;3352;p352"/>
          <p:cNvSpPr/>
          <p:nvPr/>
        </p:nvSpPr>
        <p:spPr>
          <a:xfrm>
            <a:off x="5726112" y="4800600"/>
            <a:ext cx="609600" cy="304800"/>
          </a:xfrm>
          <a:prstGeom prst="rightArrow">
            <a:avLst>
              <a:gd name="adj1" fmla="val 50000"/>
              <a:gd name="adj2" fmla="val 50000"/>
            </a:avLst>
          </a:prstGeom>
          <a:gradFill>
            <a:gsLst>
              <a:gs pos="0">
                <a:srgbClr val="000000"/>
              </a:gs>
              <a:gs pos="50000">
                <a:srgbClr val="7F7F7F"/>
              </a:gs>
              <a:gs pos="100000">
                <a:srgbClr val="D9D9D9"/>
              </a:gs>
            </a:gsLst>
            <a:lin ang="10800025"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3353" name="Google Shape;3353;p352"/>
          <p:cNvSpPr txBox="1"/>
          <p:nvPr/>
        </p:nvSpPr>
        <p:spPr>
          <a:xfrm>
            <a:off x="2057400" y="5410200"/>
            <a:ext cx="1676400" cy="4620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200"/>
              <a:buFont typeface="Courier New"/>
              <a:buNone/>
            </a:pPr>
            <a:r>
              <a:rPr lang="en-US" sz="1200" b="1" i="0" u="none">
                <a:solidFill>
                  <a:srgbClr val="000000"/>
                </a:solidFill>
                <a:latin typeface="Courier New"/>
                <a:ea typeface="Courier New"/>
                <a:cs typeface="Courier New"/>
                <a:sym typeface="Courier New"/>
              </a:rPr>
              <a:t>Data Output Stream</a:t>
            </a:r>
            <a:endParaRPr/>
          </a:p>
        </p:txBody>
      </p:sp>
      <p:sp>
        <p:nvSpPr>
          <p:cNvPr id="3354" name="Google Shape;3354;p352"/>
          <p:cNvSpPr txBox="1"/>
          <p:nvPr/>
        </p:nvSpPr>
        <p:spPr>
          <a:xfrm>
            <a:off x="3873500" y="5257800"/>
            <a:ext cx="2133600" cy="4620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200"/>
              <a:buFont typeface="Courier New"/>
              <a:buNone/>
            </a:pPr>
            <a:r>
              <a:rPr lang="en-US" sz="1200" b="1" i="0" u="none">
                <a:solidFill>
                  <a:schemeClr val="dk1"/>
                </a:solidFill>
                <a:latin typeface="Courier New"/>
                <a:ea typeface="Courier New"/>
                <a:cs typeface="Courier New"/>
                <a:sym typeface="Courier New"/>
              </a:rPr>
              <a:t>Buffered Output Stream</a:t>
            </a:r>
            <a:endParaRPr/>
          </a:p>
        </p:txBody>
      </p:sp>
      <p:sp>
        <p:nvSpPr>
          <p:cNvPr id="3355" name="Google Shape;3355;p352"/>
          <p:cNvSpPr txBox="1"/>
          <p:nvPr/>
        </p:nvSpPr>
        <p:spPr>
          <a:xfrm>
            <a:off x="5789612" y="5181600"/>
            <a:ext cx="1676400" cy="4620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200"/>
              <a:buFont typeface="Courier New"/>
              <a:buNone/>
            </a:pPr>
            <a:r>
              <a:rPr lang="en-US" sz="1200" b="1" i="0" u="none">
                <a:solidFill>
                  <a:srgbClr val="000000"/>
                </a:solidFill>
                <a:latin typeface="Courier New"/>
                <a:ea typeface="Courier New"/>
                <a:cs typeface="Courier New"/>
                <a:sym typeface="Courier New"/>
              </a:rPr>
              <a:t>File Output Stream</a:t>
            </a:r>
            <a:endParaRPr/>
          </a:p>
        </p:txBody>
      </p:sp>
      <p:sp>
        <p:nvSpPr>
          <p:cNvPr id="3356" name="Google Shape;3356;p352"/>
          <p:cNvSpPr/>
          <p:nvPr/>
        </p:nvSpPr>
        <p:spPr>
          <a:xfrm>
            <a:off x="6992937" y="4800600"/>
            <a:ext cx="609600" cy="304800"/>
          </a:xfrm>
          <a:prstGeom prst="rightArrow">
            <a:avLst>
              <a:gd name="adj1" fmla="val 50000"/>
              <a:gd name="adj2" fmla="val 50000"/>
            </a:avLst>
          </a:prstGeom>
          <a:gradFill>
            <a:gsLst>
              <a:gs pos="0">
                <a:srgbClr val="000000"/>
              </a:gs>
              <a:gs pos="50000">
                <a:srgbClr val="7F7F7F"/>
              </a:gs>
              <a:gs pos="100000">
                <a:srgbClr val="D9D9D9"/>
              </a:gs>
            </a:gsLst>
            <a:lin ang="10800025"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3357" name="Google Shape;3357;p352"/>
          <p:cNvSpPr/>
          <p:nvPr/>
        </p:nvSpPr>
        <p:spPr>
          <a:xfrm>
            <a:off x="457200" y="4724400"/>
            <a:ext cx="1143000" cy="457200"/>
          </a:xfrm>
          <a:prstGeom prst="ellipse">
            <a:avLst/>
          </a:prstGeom>
          <a:solidFill>
            <a:schemeClr val="accent2"/>
          </a:solidFill>
          <a:ln w="28575" cap="flat" cmpd="sng">
            <a:solidFill>
              <a:schemeClr val="dk1"/>
            </a:solidFill>
            <a:prstDash val="solid"/>
            <a:miter lim="800000"/>
            <a:headEnd type="none" w="sm" len="sm"/>
            <a:tailEnd type="none" w="sm" len="sm"/>
          </a:ln>
        </p:spPr>
        <p:txBody>
          <a:bodyPr spcFirstLastPara="1" wrap="square" lIns="0" tIns="45700" rIns="0" bIns="45700"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US" sz="1400" b="1" i="0" u="none">
                <a:solidFill>
                  <a:schemeClr val="lt1"/>
                </a:solidFill>
                <a:latin typeface="Arial"/>
                <a:ea typeface="Arial"/>
                <a:cs typeface="Arial"/>
                <a:sym typeface="Arial"/>
              </a:rPr>
              <a:t>Program</a:t>
            </a:r>
            <a:endParaRPr/>
          </a:p>
        </p:txBody>
      </p:sp>
      <p:sp>
        <p:nvSpPr>
          <p:cNvPr id="3358" name="Google Shape;3358;p352"/>
          <p:cNvSpPr/>
          <p:nvPr/>
        </p:nvSpPr>
        <p:spPr>
          <a:xfrm>
            <a:off x="7597775" y="4724400"/>
            <a:ext cx="1066800" cy="457200"/>
          </a:xfrm>
          <a:prstGeom prst="roundRect">
            <a:avLst>
              <a:gd name="adj" fmla="val 10800"/>
            </a:avLst>
          </a:prstGeom>
          <a:solidFill>
            <a:srgbClr val="7F7F7F"/>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US" sz="1400" b="1" i="0" u="none">
                <a:solidFill>
                  <a:schemeClr val="lt1"/>
                </a:solidFill>
                <a:latin typeface="Arial"/>
                <a:ea typeface="Arial"/>
                <a:cs typeface="Arial"/>
                <a:sym typeface="Arial"/>
              </a:rPr>
              <a:t>Data Sink</a:t>
            </a:r>
            <a:endParaRPr/>
          </a:p>
        </p:txBody>
      </p:sp>
      <p:cxnSp>
        <p:nvCxnSpPr>
          <p:cNvPr id="3359" name="Google Shape;3359;p352"/>
          <p:cNvCxnSpPr/>
          <p:nvPr/>
        </p:nvCxnSpPr>
        <p:spPr>
          <a:xfrm rot="5400000">
            <a:off x="6858000" y="4953000"/>
            <a:ext cx="1066800" cy="0"/>
          </a:xfrm>
          <a:prstGeom prst="straightConnector1">
            <a:avLst/>
          </a:prstGeom>
          <a:noFill/>
          <a:ln w="28575" cap="flat" cmpd="sng">
            <a:solidFill>
              <a:schemeClr val="dk1"/>
            </a:solidFill>
            <a:prstDash val="solid"/>
            <a:miter lim="800000"/>
            <a:headEnd type="none" w="med" len="med"/>
            <a:tailEnd type="none" w="med" len="med"/>
          </a:ln>
        </p:spPr>
      </p:cxnSp>
      <p:sp>
        <p:nvSpPr>
          <p:cNvPr id="3360" name="Google Shape;3360;p352"/>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t>356</a:t>
            </a:fld>
            <a:endParaRPr/>
          </a:p>
        </p:txBody>
      </p:sp>
    </p:spTree>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Shape 3365"/>
        <p:cNvGrpSpPr/>
        <p:nvPr/>
      </p:nvGrpSpPr>
      <p:grpSpPr>
        <a:xfrm>
          <a:off x="0" y="0"/>
          <a:ext cx="0" cy="0"/>
          <a:chOff x="0" y="0"/>
          <a:chExt cx="0" cy="0"/>
        </a:xfrm>
      </p:grpSpPr>
      <p:sp>
        <p:nvSpPr>
          <p:cNvPr id="3366" name="Google Shape;3366;p353"/>
          <p:cNvSpPr txBox="1"/>
          <p:nvPr/>
        </p:nvSpPr>
        <p:spPr>
          <a:xfrm>
            <a:off x="615950" y="1066800"/>
            <a:ext cx="7924800" cy="5029200"/>
          </a:xfrm>
          <a:prstGeom prst="rect">
            <a:avLst/>
          </a:prstGeom>
          <a:solidFill>
            <a:srgbClr val="DDDDDD"/>
          </a:solidFill>
          <a:ln w="28575" cap="flat" cmpd="sng">
            <a:solidFill>
              <a:srgbClr val="000000"/>
            </a:solidFill>
            <a:prstDash val="solid"/>
            <a:miter lim="800000"/>
            <a:headEnd type="none" w="sm" len="sm"/>
            <a:tailEnd type="none" w="sm" len="sm"/>
          </a:ln>
        </p:spPr>
        <p:txBody>
          <a:bodyPr spcFirstLastPara="1" wrap="square" lIns="92075" tIns="9125" rIns="92075" bIns="9125"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3367" name="Google Shape;3367;p353"/>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Chained Streams: Example</a:t>
            </a:r>
            <a:br>
              <a:rPr lang="en-US" sz="2600" b="1" i="0" u="none" strike="noStrike" cap="none">
                <a:solidFill>
                  <a:schemeClr val="dk1"/>
                </a:solidFill>
                <a:latin typeface="Arial"/>
                <a:ea typeface="Arial"/>
                <a:cs typeface="Arial"/>
                <a:sym typeface="Arial"/>
              </a:rPr>
            </a:br>
            <a:endParaRPr/>
          </a:p>
        </p:txBody>
      </p:sp>
      <p:sp>
        <p:nvSpPr>
          <p:cNvPr id="3368" name="Google Shape;3368;p353"/>
          <p:cNvSpPr txBox="1">
            <a:spLocks noGrp="1"/>
          </p:cNvSpPr>
          <p:nvPr>
            <p:ph type="body" idx="1"/>
          </p:nvPr>
        </p:nvSpPr>
        <p:spPr>
          <a:xfrm>
            <a:off x="609600" y="1219200"/>
            <a:ext cx="7918500" cy="1751100"/>
          </a:xfrm>
          <a:prstGeom prst="rect">
            <a:avLst/>
          </a:prstGeom>
          <a:noFill/>
          <a:ln>
            <a:noFill/>
          </a:ln>
        </p:spPr>
        <p:txBody>
          <a:bodyPr spcFirstLastPara="1" wrap="square" lIns="12700" tIns="12700" rIns="12700" bIns="12700" anchor="t" anchorCtr="0">
            <a:noAutofit/>
          </a:bodyPr>
          <a:lstStyle/>
          <a:p>
            <a:pPr marL="15875" marR="0" lvl="0" indent="-7937" algn="l" rtl="0">
              <a:lnSpc>
                <a:spcPct val="100000"/>
              </a:lnSpc>
              <a:spcBef>
                <a:spcPts val="0"/>
              </a:spcBef>
              <a:spcAft>
                <a:spcPts val="0"/>
              </a:spcAft>
              <a:buClr>
                <a:srgbClr val="000000"/>
              </a:buClr>
              <a:buSzPts val="100"/>
              <a:buFont typeface="Courier New"/>
              <a:buAutoNum type="arabicPlain"/>
            </a:pPr>
            <a:r>
              <a:rPr lang="en-US" sz="1200" b="0" i="0" u="none">
                <a:solidFill>
                  <a:schemeClr val="dk1"/>
                </a:solidFill>
                <a:latin typeface="Courier New"/>
                <a:ea typeface="Courier New"/>
                <a:cs typeface="Courier New"/>
                <a:sym typeface="Courier New"/>
              </a:rPr>
              <a:t> import java.io.BufferedReader; import java.io.BufferedWriter;</a:t>
            </a:r>
            <a:endParaRPr/>
          </a:p>
          <a:p>
            <a:pPr marL="15875" marR="0" lvl="0" indent="-7937" algn="l" rtl="0">
              <a:lnSpc>
                <a:spcPct val="100000"/>
              </a:lnSpc>
              <a:spcBef>
                <a:spcPts val="240"/>
              </a:spcBef>
              <a:spcAft>
                <a:spcPts val="0"/>
              </a:spcAft>
              <a:buClr>
                <a:srgbClr val="000000"/>
              </a:buClr>
              <a:buSzPts val="100"/>
              <a:buFont typeface="Courier New"/>
              <a:buAutoNum type="arabicPlain"/>
            </a:pPr>
            <a:r>
              <a:rPr lang="en-US" sz="1200" b="0" i="0" u="none">
                <a:solidFill>
                  <a:schemeClr val="dk1"/>
                </a:solidFill>
                <a:latin typeface="Courier New"/>
                <a:ea typeface="Courier New"/>
                <a:cs typeface="Courier New"/>
                <a:sym typeface="Courier New"/>
              </a:rPr>
              <a:t> import java.io.FileReader; import java.io.FileWriter;</a:t>
            </a:r>
            <a:endParaRPr/>
          </a:p>
          <a:p>
            <a:pPr marL="15875" marR="0" lvl="0" indent="-7937" algn="l" rtl="0">
              <a:lnSpc>
                <a:spcPct val="100000"/>
              </a:lnSpc>
              <a:spcBef>
                <a:spcPts val="240"/>
              </a:spcBef>
              <a:spcAft>
                <a:spcPts val="0"/>
              </a:spcAft>
              <a:buClr>
                <a:srgbClr val="000000"/>
              </a:buClr>
              <a:buSzPts val="100"/>
              <a:buFont typeface="Courier New"/>
              <a:buAutoNum type="arabicPlain"/>
            </a:pPr>
            <a:r>
              <a:rPr lang="en-US" sz="1200" b="0" i="0" u="none">
                <a:solidFill>
                  <a:schemeClr val="dk1"/>
                </a:solidFill>
                <a:latin typeface="Courier New"/>
                <a:ea typeface="Courier New"/>
                <a:cs typeface="Courier New"/>
                <a:sym typeface="Courier New"/>
              </a:rPr>
              <a:t> import java.io.FileNotFoundException; import java.io.IOException;</a:t>
            </a:r>
            <a:endParaRPr/>
          </a:p>
          <a:p>
            <a:pPr marL="15875" marR="0" lvl="0" indent="-7937" algn="l" rtl="0">
              <a:lnSpc>
                <a:spcPct val="100000"/>
              </a:lnSpc>
              <a:spcBef>
                <a:spcPts val="240"/>
              </a:spcBef>
              <a:spcAft>
                <a:spcPts val="0"/>
              </a:spcAft>
              <a:buClr>
                <a:srgbClr val="000000"/>
              </a:buClr>
              <a:buSzPts val="100"/>
              <a:buFont typeface="Courier New"/>
              <a:buAutoNum type="arabicPlain"/>
            </a:pPr>
            <a:r>
              <a:rPr lang="en-US" sz="1200" b="0" i="0" u="none">
                <a:solidFill>
                  <a:schemeClr val="dk1"/>
                </a:solidFill>
                <a:latin typeface="Courier New"/>
                <a:ea typeface="Courier New"/>
                <a:cs typeface="Courier New"/>
                <a:sym typeface="Courier New"/>
              </a:rPr>
              <a:t> </a:t>
            </a:r>
            <a:endParaRPr/>
          </a:p>
          <a:p>
            <a:pPr marL="15875" marR="0" lvl="0" indent="-7937" algn="l" rtl="0">
              <a:lnSpc>
                <a:spcPct val="100000"/>
              </a:lnSpc>
              <a:spcBef>
                <a:spcPts val="240"/>
              </a:spcBef>
              <a:spcAft>
                <a:spcPts val="0"/>
              </a:spcAft>
              <a:buClr>
                <a:srgbClr val="000000"/>
              </a:buClr>
              <a:buSzPts val="100"/>
              <a:buFont typeface="Courier New"/>
              <a:buAutoNum type="arabicPlain"/>
            </a:pPr>
            <a:r>
              <a:rPr lang="en-US" sz="1200" b="0" i="0" u="none">
                <a:solidFill>
                  <a:schemeClr val="dk1"/>
                </a:solidFill>
                <a:latin typeface="Courier New"/>
                <a:ea typeface="Courier New"/>
                <a:cs typeface="Courier New"/>
                <a:sym typeface="Courier New"/>
              </a:rPr>
              <a:t> public class BufferedStreamCopyTest {</a:t>
            </a:r>
            <a:endParaRPr/>
          </a:p>
          <a:p>
            <a:pPr marL="15875" marR="0" lvl="0" indent="-7937" algn="l" rtl="0">
              <a:lnSpc>
                <a:spcPct val="100000"/>
              </a:lnSpc>
              <a:spcBef>
                <a:spcPts val="240"/>
              </a:spcBef>
              <a:spcAft>
                <a:spcPts val="0"/>
              </a:spcAft>
              <a:buClr>
                <a:srgbClr val="000000"/>
              </a:buClr>
              <a:buSzPts val="100"/>
              <a:buFont typeface="Courier New"/>
              <a:buAutoNum type="arabicPlain"/>
            </a:pPr>
            <a:r>
              <a:rPr lang="en-US" sz="1200" b="0" i="0" u="none">
                <a:solidFill>
                  <a:schemeClr val="dk1"/>
                </a:solidFill>
                <a:latin typeface="Courier New"/>
                <a:ea typeface="Courier New"/>
                <a:cs typeface="Courier New"/>
                <a:sym typeface="Courier New"/>
              </a:rPr>
              <a:t>    public static void main(String[] args) {</a:t>
            </a:r>
            <a:endParaRPr/>
          </a:p>
          <a:p>
            <a:pPr marL="15875" marR="0" lvl="0" indent="-7937" algn="l" rtl="0">
              <a:lnSpc>
                <a:spcPct val="100000"/>
              </a:lnSpc>
              <a:spcBef>
                <a:spcPts val="240"/>
              </a:spcBef>
              <a:spcAft>
                <a:spcPts val="0"/>
              </a:spcAft>
              <a:buClr>
                <a:srgbClr val="000000"/>
              </a:buClr>
              <a:buSzPts val="100"/>
              <a:buFont typeface="Courier New"/>
              <a:buAutoNum type="arabicPlain"/>
            </a:pPr>
            <a:r>
              <a:rPr lang="en-US" sz="1200" b="0" i="0" u="none">
                <a:solidFill>
                  <a:schemeClr val="dk1"/>
                </a:solidFill>
                <a:latin typeface="Courier New"/>
                <a:ea typeface="Courier New"/>
                <a:cs typeface="Courier New"/>
                <a:sym typeface="Courier New"/>
              </a:rPr>
              <a:t>        try (BufferedReader bufInput </a:t>
            </a:r>
            <a:endParaRPr/>
          </a:p>
          <a:p>
            <a:pPr marL="15875" marR="0" lvl="0" indent="-7937" algn="l" rtl="0">
              <a:lnSpc>
                <a:spcPct val="100000"/>
              </a:lnSpc>
              <a:spcBef>
                <a:spcPts val="240"/>
              </a:spcBef>
              <a:spcAft>
                <a:spcPts val="0"/>
              </a:spcAft>
              <a:buClr>
                <a:srgbClr val="000000"/>
              </a:buClr>
              <a:buSzPts val="100"/>
              <a:buFont typeface="Courier New"/>
              <a:buAutoNum type="arabicPlain"/>
            </a:pPr>
            <a:r>
              <a:rPr lang="en-US" sz="1200" b="0" i="0" u="none">
                <a:solidFill>
                  <a:schemeClr val="dk1"/>
                </a:solidFill>
                <a:latin typeface="Courier New"/>
                <a:ea typeface="Courier New"/>
                <a:cs typeface="Courier New"/>
                <a:sym typeface="Courier New"/>
              </a:rPr>
              <a:t>                 = new BufferedReader(new FileReader(args[0]));</a:t>
            </a:r>
            <a:endParaRPr/>
          </a:p>
          <a:p>
            <a:pPr marL="15875" marR="0" lvl="0" indent="-7937" algn="l" rtl="0">
              <a:lnSpc>
                <a:spcPct val="100000"/>
              </a:lnSpc>
              <a:spcBef>
                <a:spcPts val="240"/>
              </a:spcBef>
              <a:spcAft>
                <a:spcPts val="0"/>
              </a:spcAft>
              <a:buClr>
                <a:srgbClr val="000000"/>
              </a:buClr>
              <a:buSzPts val="100"/>
              <a:buFont typeface="Courier New"/>
              <a:buAutoNum type="arabicPlain"/>
            </a:pPr>
            <a:r>
              <a:rPr lang="en-US" sz="1200" b="0" i="0" u="none">
                <a:solidFill>
                  <a:schemeClr val="dk1"/>
                </a:solidFill>
                <a:latin typeface="Courier New"/>
                <a:ea typeface="Courier New"/>
                <a:cs typeface="Courier New"/>
                <a:sym typeface="Courier New"/>
              </a:rPr>
              <a:t>             BufferedWriter bufOutput </a:t>
            </a:r>
            <a:endParaRPr/>
          </a:p>
          <a:p>
            <a:pPr marL="15875" marR="0" lvl="0" indent="-7937" algn="l" rtl="0">
              <a:lnSpc>
                <a:spcPct val="100000"/>
              </a:lnSpc>
              <a:spcBef>
                <a:spcPts val="240"/>
              </a:spcBef>
              <a:spcAft>
                <a:spcPts val="0"/>
              </a:spcAft>
              <a:buClr>
                <a:srgbClr val="000000"/>
              </a:buClr>
              <a:buSzPts val="100"/>
              <a:buFont typeface="Courier New"/>
              <a:buAutoNum type="arabicPlain"/>
            </a:pPr>
            <a:r>
              <a:rPr lang="en-US" sz="1200" b="0" i="0" u="none">
                <a:solidFill>
                  <a:schemeClr val="dk1"/>
                </a:solidFill>
                <a:latin typeface="Courier New"/>
                <a:ea typeface="Courier New"/>
                <a:cs typeface="Courier New"/>
                <a:sym typeface="Courier New"/>
              </a:rPr>
              <a:t>                 = new BufferedWriter(new FileWriter(args[1]))) {</a:t>
            </a:r>
            <a:endParaRPr/>
          </a:p>
          <a:p>
            <a:pPr marL="15875" marR="0" lvl="0" indent="-7937" algn="l" rtl="0">
              <a:lnSpc>
                <a:spcPct val="100000"/>
              </a:lnSpc>
              <a:spcBef>
                <a:spcPts val="240"/>
              </a:spcBef>
              <a:spcAft>
                <a:spcPts val="0"/>
              </a:spcAft>
              <a:buClr>
                <a:srgbClr val="000000"/>
              </a:buClr>
              <a:buSzPts val="100"/>
              <a:buFont typeface="Courier New"/>
              <a:buAutoNum type="arabicPlain"/>
            </a:pPr>
            <a:r>
              <a:rPr lang="en-US" sz="1200" b="0" i="0" u="none">
                <a:solidFill>
                  <a:schemeClr val="dk1"/>
                </a:solidFill>
                <a:latin typeface="Courier New"/>
                <a:ea typeface="Courier New"/>
                <a:cs typeface="Courier New"/>
                <a:sym typeface="Courier New"/>
              </a:rPr>
              <a:t>            String line = "";</a:t>
            </a:r>
            <a:endParaRPr/>
          </a:p>
          <a:p>
            <a:pPr marL="15875" marR="0" lvl="0" indent="-7937" algn="l" rtl="0">
              <a:lnSpc>
                <a:spcPct val="100000"/>
              </a:lnSpc>
              <a:spcBef>
                <a:spcPts val="240"/>
              </a:spcBef>
              <a:spcAft>
                <a:spcPts val="0"/>
              </a:spcAft>
              <a:buClr>
                <a:srgbClr val="000000"/>
              </a:buClr>
              <a:buSzPts val="100"/>
              <a:buFont typeface="Courier New"/>
              <a:buAutoNum type="arabicPlain"/>
            </a:pPr>
            <a:r>
              <a:rPr lang="en-US" sz="1200" b="0" i="0" u="none">
                <a:solidFill>
                  <a:schemeClr val="dk1"/>
                </a:solidFill>
                <a:latin typeface="Courier New"/>
                <a:ea typeface="Courier New"/>
                <a:cs typeface="Courier New"/>
                <a:sym typeface="Courier New"/>
              </a:rPr>
              <a:t>            while ((line = bufInput.readLine()) != null) {</a:t>
            </a:r>
            <a:endParaRPr/>
          </a:p>
          <a:p>
            <a:pPr marL="15875" marR="0" lvl="0" indent="-7937" algn="l" rtl="0">
              <a:lnSpc>
                <a:spcPct val="100000"/>
              </a:lnSpc>
              <a:spcBef>
                <a:spcPts val="240"/>
              </a:spcBef>
              <a:spcAft>
                <a:spcPts val="0"/>
              </a:spcAft>
              <a:buClr>
                <a:srgbClr val="000000"/>
              </a:buClr>
              <a:buSzPts val="100"/>
              <a:buFont typeface="Courier New"/>
              <a:buAutoNum type="arabicPlain"/>
            </a:pPr>
            <a:r>
              <a:rPr lang="en-US" sz="1200" b="0" i="0" u="none">
                <a:solidFill>
                  <a:schemeClr val="dk1"/>
                </a:solidFill>
                <a:latin typeface="Courier New"/>
                <a:ea typeface="Courier New"/>
                <a:cs typeface="Courier New"/>
                <a:sym typeface="Courier New"/>
              </a:rPr>
              <a:t>                 bufOutput.write(line);</a:t>
            </a:r>
            <a:endParaRPr/>
          </a:p>
          <a:p>
            <a:pPr marL="15875" marR="0" lvl="0" indent="-7937" algn="l" rtl="0">
              <a:lnSpc>
                <a:spcPct val="100000"/>
              </a:lnSpc>
              <a:spcBef>
                <a:spcPts val="240"/>
              </a:spcBef>
              <a:spcAft>
                <a:spcPts val="0"/>
              </a:spcAft>
              <a:buClr>
                <a:srgbClr val="000000"/>
              </a:buClr>
              <a:buSzPts val="100"/>
              <a:buFont typeface="Courier New"/>
              <a:buAutoNum type="arabicPlain"/>
            </a:pPr>
            <a:r>
              <a:rPr lang="en-US" sz="1200" b="0" i="0" u="none">
                <a:solidFill>
                  <a:schemeClr val="dk1"/>
                </a:solidFill>
                <a:latin typeface="Courier New"/>
                <a:ea typeface="Courier New"/>
                <a:cs typeface="Courier New"/>
                <a:sym typeface="Courier New"/>
              </a:rPr>
              <a:t>                 bufOutput.newLine();</a:t>
            </a:r>
            <a:endParaRPr/>
          </a:p>
          <a:p>
            <a:pPr marL="15875" marR="0" lvl="0" indent="-7937" algn="l" rtl="0">
              <a:lnSpc>
                <a:spcPct val="100000"/>
              </a:lnSpc>
              <a:spcBef>
                <a:spcPts val="240"/>
              </a:spcBef>
              <a:spcAft>
                <a:spcPts val="0"/>
              </a:spcAft>
              <a:buClr>
                <a:srgbClr val="000000"/>
              </a:buClr>
              <a:buSzPts val="100"/>
              <a:buFont typeface="Courier New"/>
              <a:buAutoNum type="arabicPlain"/>
            </a:pPr>
            <a:r>
              <a:rPr lang="en-US" sz="1200" b="0" i="0" u="none">
                <a:solidFill>
                  <a:schemeClr val="dk1"/>
                </a:solidFill>
                <a:latin typeface="Courier New"/>
                <a:ea typeface="Courier New"/>
                <a:cs typeface="Courier New"/>
                <a:sym typeface="Courier New"/>
              </a:rPr>
              <a:t>            }</a:t>
            </a:r>
            <a:endParaRPr/>
          </a:p>
          <a:p>
            <a:pPr marL="15875" marR="0" lvl="0" indent="-7937" algn="l" rtl="0">
              <a:lnSpc>
                <a:spcPct val="100000"/>
              </a:lnSpc>
              <a:spcBef>
                <a:spcPts val="240"/>
              </a:spcBef>
              <a:spcAft>
                <a:spcPts val="0"/>
              </a:spcAft>
              <a:buClr>
                <a:srgbClr val="000000"/>
              </a:buClr>
              <a:buSzPts val="100"/>
              <a:buFont typeface="Courier New"/>
              <a:buAutoNum type="arabicPlain"/>
            </a:pPr>
            <a:r>
              <a:rPr lang="en-US" sz="1200" b="0" i="0" u="none">
                <a:solidFill>
                  <a:schemeClr val="dk1"/>
                </a:solidFill>
                <a:latin typeface="Courier New"/>
                <a:ea typeface="Courier New"/>
                <a:cs typeface="Courier New"/>
                <a:sym typeface="Courier New"/>
              </a:rPr>
              <a:t>        } catch (FileNotFoundException f) {</a:t>
            </a:r>
            <a:endParaRPr/>
          </a:p>
          <a:p>
            <a:pPr marL="15875" marR="0" lvl="0" indent="-7937" algn="l" rtl="0">
              <a:lnSpc>
                <a:spcPct val="100000"/>
              </a:lnSpc>
              <a:spcBef>
                <a:spcPts val="240"/>
              </a:spcBef>
              <a:spcAft>
                <a:spcPts val="0"/>
              </a:spcAft>
              <a:buClr>
                <a:srgbClr val="000000"/>
              </a:buClr>
              <a:buSzPts val="100"/>
              <a:buFont typeface="Courier New"/>
              <a:buAutoNum type="arabicPlain"/>
            </a:pPr>
            <a:r>
              <a:rPr lang="en-US" sz="1200" b="0" i="0" u="none">
                <a:solidFill>
                  <a:schemeClr val="dk1"/>
                </a:solidFill>
                <a:latin typeface="Courier New"/>
                <a:ea typeface="Courier New"/>
                <a:cs typeface="Courier New"/>
                <a:sym typeface="Courier New"/>
              </a:rPr>
              <a:t>            System.out.println("File not found: " + f);</a:t>
            </a:r>
            <a:endParaRPr/>
          </a:p>
          <a:p>
            <a:pPr marL="15875" marR="0" lvl="0" indent="-7937" algn="l" rtl="0">
              <a:lnSpc>
                <a:spcPct val="100000"/>
              </a:lnSpc>
              <a:spcBef>
                <a:spcPts val="240"/>
              </a:spcBef>
              <a:spcAft>
                <a:spcPts val="0"/>
              </a:spcAft>
              <a:buClr>
                <a:srgbClr val="000000"/>
              </a:buClr>
              <a:buSzPts val="100"/>
              <a:buFont typeface="Courier New"/>
              <a:buAutoNum type="arabicPlain"/>
            </a:pPr>
            <a:r>
              <a:rPr lang="en-US" sz="1200" b="0" i="0" u="none">
                <a:solidFill>
                  <a:schemeClr val="dk1"/>
                </a:solidFill>
                <a:latin typeface="Courier New"/>
                <a:ea typeface="Courier New"/>
                <a:cs typeface="Courier New"/>
                <a:sym typeface="Courier New"/>
              </a:rPr>
              <a:t>        } catch (IOException e) {</a:t>
            </a:r>
            <a:endParaRPr/>
          </a:p>
          <a:p>
            <a:pPr marL="15875" marR="0" lvl="0" indent="-7937" algn="l" rtl="0">
              <a:lnSpc>
                <a:spcPct val="100000"/>
              </a:lnSpc>
              <a:spcBef>
                <a:spcPts val="240"/>
              </a:spcBef>
              <a:spcAft>
                <a:spcPts val="0"/>
              </a:spcAft>
              <a:buClr>
                <a:srgbClr val="000000"/>
              </a:buClr>
              <a:buSzPts val="100"/>
              <a:buFont typeface="Courier New"/>
              <a:buAutoNum type="arabicPlain"/>
            </a:pPr>
            <a:r>
              <a:rPr lang="en-US" sz="1200" b="0" i="0" u="none">
                <a:solidFill>
                  <a:schemeClr val="dk1"/>
                </a:solidFill>
                <a:latin typeface="Courier New"/>
                <a:ea typeface="Courier New"/>
                <a:cs typeface="Courier New"/>
                <a:sym typeface="Courier New"/>
              </a:rPr>
              <a:t>            System.out.println("Exception: " + e);</a:t>
            </a:r>
            <a:endParaRPr/>
          </a:p>
          <a:p>
            <a:pPr marL="15875" marR="0" lvl="0" indent="-7937" algn="l" rtl="0">
              <a:lnSpc>
                <a:spcPct val="100000"/>
              </a:lnSpc>
              <a:spcBef>
                <a:spcPts val="240"/>
              </a:spcBef>
              <a:spcAft>
                <a:spcPts val="0"/>
              </a:spcAft>
              <a:buClr>
                <a:srgbClr val="000000"/>
              </a:buClr>
              <a:buSzPts val="100"/>
              <a:buFont typeface="Courier New"/>
              <a:buAutoNum type="arabicPlain"/>
            </a:pPr>
            <a:r>
              <a:rPr lang="en-US" sz="1200" b="0" i="0" u="none">
                <a:solidFill>
                  <a:schemeClr val="dk1"/>
                </a:solidFill>
                <a:latin typeface="Courier New"/>
                <a:ea typeface="Courier New"/>
                <a:cs typeface="Courier New"/>
                <a:sym typeface="Courier New"/>
              </a:rPr>
              <a:t>        }</a:t>
            </a:r>
            <a:endParaRPr/>
          </a:p>
          <a:p>
            <a:pPr marL="15875" marR="0" lvl="0" indent="-7937" algn="l" rtl="0">
              <a:lnSpc>
                <a:spcPct val="100000"/>
              </a:lnSpc>
              <a:spcBef>
                <a:spcPts val="240"/>
              </a:spcBef>
              <a:spcAft>
                <a:spcPts val="0"/>
              </a:spcAft>
              <a:buClr>
                <a:srgbClr val="000000"/>
              </a:buClr>
              <a:buSzPts val="100"/>
              <a:buFont typeface="Courier New"/>
              <a:buAutoNum type="arabicPlain"/>
            </a:pPr>
            <a:r>
              <a:rPr lang="en-US" sz="1200" b="0" i="0" u="none">
                <a:solidFill>
                  <a:schemeClr val="dk1"/>
                </a:solidFill>
                <a:latin typeface="Courier New"/>
                <a:ea typeface="Courier New"/>
                <a:cs typeface="Courier New"/>
                <a:sym typeface="Courier New"/>
              </a:rPr>
              <a:t>    }</a:t>
            </a:r>
            <a:endParaRPr/>
          </a:p>
          <a:p>
            <a:pPr marL="15875" marR="0" lvl="0" indent="-7937" algn="l" rtl="0">
              <a:lnSpc>
                <a:spcPct val="100000"/>
              </a:lnSpc>
              <a:spcBef>
                <a:spcPts val="240"/>
              </a:spcBef>
              <a:spcAft>
                <a:spcPts val="0"/>
              </a:spcAft>
              <a:buClr>
                <a:srgbClr val="000000"/>
              </a:buClr>
              <a:buSzPts val="100"/>
              <a:buFont typeface="Courier New"/>
              <a:buAutoNum type="arabicPlain"/>
            </a:pPr>
            <a:r>
              <a:rPr lang="en-US" sz="1200" b="0" i="0" u="none">
                <a:solidFill>
                  <a:schemeClr val="dk1"/>
                </a:solidFill>
                <a:latin typeface="Courier New"/>
                <a:ea typeface="Courier New"/>
                <a:cs typeface="Courier New"/>
                <a:sym typeface="Courier New"/>
              </a:rPr>
              <a:t>}</a:t>
            </a:r>
            <a:endParaRPr/>
          </a:p>
        </p:txBody>
      </p:sp>
      <p:sp>
        <p:nvSpPr>
          <p:cNvPr id="3369" name="Google Shape;3369;p353"/>
          <p:cNvSpPr/>
          <p:nvPr/>
        </p:nvSpPr>
        <p:spPr>
          <a:xfrm>
            <a:off x="6019800" y="3919537"/>
            <a:ext cx="2362200" cy="1262100"/>
          </a:xfrm>
          <a:prstGeom prst="wedgeRectCallout">
            <a:avLst>
              <a:gd name="adj1" fmla="val -8346"/>
              <a:gd name="adj2" fmla="val -1302"/>
            </a:avLst>
          </a:prstGeom>
          <a:solidFill>
            <a:srgbClr val="FFFFCC"/>
          </a:solidFill>
          <a:ln w="9525" cap="flat" cmpd="sng">
            <a:solidFill>
              <a:srgbClr val="80808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200"/>
              <a:buFont typeface="Arial"/>
              <a:buNone/>
            </a:pPr>
            <a:r>
              <a:rPr lang="en-US" sz="1200" b="0" i="0" u="none">
                <a:solidFill>
                  <a:schemeClr val="dk1"/>
                </a:solidFill>
                <a:latin typeface="Arial"/>
                <a:ea typeface="Arial"/>
                <a:cs typeface="Arial"/>
                <a:sym typeface="Arial"/>
              </a:rPr>
              <a:t>The character buffer replaced by a </a:t>
            </a:r>
            <a:r>
              <a:rPr lang="en-US" sz="1200" b="0" i="0" u="none">
                <a:solidFill>
                  <a:schemeClr val="dk1"/>
                </a:solidFill>
                <a:latin typeface="Courier New"/>
                <a:ea typeface="Courier New"/>
                <a:cs typeface="Courier New"/>
                <a:sym typeface="Courier New"/>
              </a:rPr>
              <a:t>String</a:t>
            </a:r>
            <a:r>
              <a:rPr lang="en-US" sz="1200" b="0" i="0" u="none">
                <a:solidFill>
                  <a:schemeClr val="dk1"/>
                </a:solidFill>
                <a:latin typeface="Arial"/>
                <a:ea typeface="Arial"/>
                <a:cs typeface="Arial"/>
                <a:sym typeface="Arial"/>
              </a:rPr>
              <a:t>. Note that </a:t>
            </a:r>
            <a:r>
              <a:rPr lang="en-US" sz="1200" b="0" i="0" u="none">
                <a:solidFill>
                  <a:schemeClr val="dk1"/>
                </a:solidFill>
                <a:latin typeface="Courier New"/>
                <a:ea typeface="Courier New"/>
                <a:cs typeface="Courier New"/>
                <a:sym typeface="Courier New"/>
              </a:rPr>
              <a:t>readLine()</a:t>
            </a:r>
            <a:r>
              <a:rPr lang="en-US" sz="1200" b="0" i="0" u="none">
                <a:solidFill>
                  <a:schemeClr val="dk1"/>
                </a:solidFill>
                <a:latin typeface="Arial"/>
                <a:ea typeface="Arial"/>
                <a:cs typeface="Arial"/>
                <a:sym typeface="Arial"/>
              </a:rPr>
              <a:t> uses the newline character as a terminator. Therefore,  you must add that back to the output file.</a:t>
            </a:r>
            <a:endParaRPr/>
          </a:p>
        </p:txBody>
      </p:sp>
      <p:sp>
        <p:nvSpPr>
          <p:cNvPr id="3370" name="Google Shape;3370;p353"/>
          <p:cNvSpPr/>
          <p:nvPr/>
        </p:nvSpPr>
        <p:spPr>
          <a:xfrm>
            <a:off x="5410200" y="1905000"/>
            <a:ext cx="3048000" cy="685800"/>
          </a:xfrm>
          <a:prstGeom prst="wedgeRectCallout">
            <a:avLst>
              <a:gd name="adj1" fmla="val -6490"/>
              <a:gd name="adj2" fmla="val 27460"/>
            </a:avLst>
          </a:prstGeom>
          <a:solidFill>
            <a:srgbClr val="FFFFCC"/>
          </a:solidFill>
          <a:ln w="9525" cap="flat" cmpd="sng">
            <a:solidFill>
              <a:srgbClr val="80808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200"/>
              <a:buFont typeface="Arial"/>
              <a:buNone/>
            </a:pPr>
            <a:r>
              <a:rPr lang="en-US" sz="1200" b="0" i="0" u="none">
                <a:solidFill>
                  <a:schemeClr val="dk1"/>
                </a:solidFill>
                <a:latin typeface="Arial"/>
                <a:ea typeface="Arial"/>
                <a:cs typeface="Arial"/>
                <a:sym typeface="Arial"/>
              </a:rPr>
              <a:t>A </a:t>
            </a:r>
            <a:r>
              <a:rPr lang="en-US" sz="1200" b="0" i="0" u="none">
                <a:solidFill>
                  <a:schemeClr val="dk1"/>
                </a:solidFill>
                <a:latin typeface="Courier New"/>
                <a:ea typeface="Courier New"/>
                <a:cs typeface="Courier New"/>
                <a:sym typeface="Courier New"/>
              </a:rPr>
              <a:t>FileReader</a:t>
            </a:r>
            <a:r>
              <a:rPr lang="en-US" sz="1200" b="0" i="0" u="none">
                <a:solidFill>
                  <a:schemeClr val="dk1"/>
                </a:solidFill>
                <a:latin typeface="Arial"/>
                <a:ea typeface="Arial"/>
                <a:cs typeface="Arial"/>
                <a:sym typeface="Arial"/>
              </a:rPr>
              <a:t> chained to a </a:t>
            </a:r>
            <a:r>
              <a:rPr lang="en-US" sz="1200" b="0" i="0" u="none">
                <a:solidFill>
                  <a:schemeClr val="dk1"/>
                </a:solidFill>
                <a:latin typeface="Courier New"/>
                <a:ea typeface="Courier New"/>
                <a:cs typeface="Courier New"/>
                <a:sym typeface="Courier New"/>
              </a:rPr>
              <a:t>BufferedFileReader</a:t>
            </a:r>
            <a:r>
              <a:rPr lang="en-US" sz="1200" b="0" i="0" u="none">
                <a:solidFill>
                  <a:schemeClr val="dk1"/>
                </a:solidFill>
                <a:latin typeface="Arial"/>
                <a:ea typeface="Arial"/>
                <a:cs typeface="Arial"/>
                <a:sym typeface="Arial"/>
              </a:rPr>
              <a:t>: This allows you to use a method that reads a String.</a:t>
            </a:r>
            <a:endParaRPr/>
          </a:p>
        </p:txBody>
      </p:sp>
      <p:sp>
        <p:nvSpPr>
          <p:cNvPr id="3371" name="Google Shape;3371;p353"/>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357</a:t>
            </a:fld>
            <a:endParaRPr/>
          </a:p>
        </p:txBody>
      </p:sp>
    </p:spTree>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Shape 3376"/>
        <p:cNvGrpSpPr/>
        <p:nvPr/>
      </p:nvGrpSpPr>
      <p:grpSpPr>
        <a:xfrm>
          <a:off x="0" y="0"/>
          <a:ext cx="0" cy="0"/>
          <a:chOff x="0" y="0"/>
          <a:chExt cx="0" cy="0"/>
        </a:xfrm>
      </p:grpSpPr>
      <p:sp>
        <p:nvSpPr>
          <p:cNvPr id="3377" name="Google Shape;3377;p354"/>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Console I/O</a:t>
            </a:r>
            <a:br>
              <a:rPr lang="en-US" sz="2600" b="1" i="0" u="none" strike="noStrike" cap="none">
                <a:solidFill>
                  <a:schemeClr val="dk1"/>
                </a:solidFill>
                <a:latin typeface="Arial"/>
                <a:ea typeface="Arial"/>
                <a:cs typeface="Arial"/>
                <a:sym typeface="Arial"/>
              </a:rPr>
            </a:br>
            <a:endParaRPr/>
          </a:p>
        </p:txBody>
      </p:sp>
      <p:sp>
        <p:nvSpPr>
          <p:cNvPr id="3378" name="Google Shape;3378;p354"/>
          <p:cNvSpPr txBox="1">
            <a:spLocks noGrp="1"/>
          </p:cNvSpPr>
          <p:nvPr>
            <p:ph type="body" idx="1"/>
          </p:nvPr>
        </p:nvSpPr>
        <p:spPr>
          <a:xfrm>
            <a:off x="609600" y="1447800"/>
            <a:ext cx="7918500" cy="43593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200"/>
              <a:buFont typeface="Arial"/>
              <a:buNone/>
            </a:pPr>
            <a:r>
              <a:rPr lang="en-US" sz="2200" b="0" i="0" u="none">
                <a:solidFill>
                  <a:schemeClr val="dk1"/>
                </a:solidFill>
                <a:latin typeface="Arial"/>
                <a:ea typeface="Arial"/>
                <a:cs typeface="Arial"/>
                <a:sym typeface="Arial"/>
              </a:rPr>
              <a:t>The </a:t>
            </a:r>
            <a:r>
              <a:rPr lang="en-US" sz="2200" b="0" i="0" u="none">
                <a:solidFill>
                  <a:schemeClr val="dk1"/>
                </a:solidFill>
                <a:latin typeface="Courier New"/>
                <a:ea typeface="Courier New"/>
                <a:cs typeface="Courier New"/>
                <a:sym typeface="Courier New"/>
              </a:rPr>
              <a:t>System</a:t>
            </a:r>
            <a:r>
              <a:rPr lang="en-US" sz="2200" b="0" i="0" u="none">
                <a:solidFill>
                  <a:schemeClr val="dk1"/>
                </a:solidFill>
                <a:latin typeface="Arial"/>
                <a:ea typeface="Arial"/>
                <a:cs typeface="Arial"/>
                <a:sym typeface="Arial"/>
              </a:rPr>
              <a:t> class in the </a:t>
            </a:r>
            <a:r>
              <a:rPr lang="en-US" sz="2200" b="0" i="0" u="none">
                <a:solidFill>
                  <a:schemeClr val="dk1"/>
                </a:solidFill>
                <a:latin typeface="Courier New"/>
                <a:ea typeface="Courier New"/>
                <a:cs typeface="Courier New"/>
                <a:sym typeface="Courier New"/>
              </a:rPr>
              <a:t>java.lang</a:t>
            </a:r>
            <a:r>
              <a:rPr lang="en-US" sz="2200" b="0" i="0" u="none">
                <a:solidFill>
                  <a:schemeClr val="dk1"/>
                </a:solidFill>
                <a:latin typeface="Arial"/>
                <a:ea typeface="Arial"/>
                <a:cs typeface="Arial"/>
                <a:sym typeface="Arial"/>
              </a:rPr>
              <a:t> package has three static instance fields: </a:t>
            </a:r>
            <a:r>
              <a:rPr lang="en-US" sz="2200" b="0" i="0" u="none">
                <a:solidFill>
                  <a:schemeClr val="dk1"/>
                </a:solidFill>
                <a:latin typeface="Courier New"/>
                <a:ea typeface="Courier New"/>
                <a:cs typeface="Courier New"/>
                <a:sym typeface="Courier New"/>
              </a:rPr>
              <a:t>out</a:t>
            </a:r>
            <a:r>
              <a:rPr lang="en-US" sz="2200" b="0" i="0" u="none">
                <a:solidFill>
                  <a:schemeClr val="dk1"/>
                </a:solidFill>
                <a:latin typeface="Arial"/>
                <a:ea typeface="Arial"/>
                <a:cs typeface="Arial"/>
                <a:sym typeface="Arial"/>
              </a:rPr>
              <a:t>, </a:t>
            </a:r>
            <a:r>
              <a:rPr lang="en-US" sz="2200" b="0" i="0" u="none">
                <a:solidFill>
                  <a:schemeClr val="dk1"/>
                </a:solidFill>
                <a:latin typeface="Courier New"/>
                <a:ea typeface="Courier New"/>
                <a:cs typeface="Courier New"/>
                <a:sym typeface="Courier New"/>
              </a:rPr>
              <a:t>in</a:t>
            </a:r>
            <a:r>
              <a:rPr lang="en-US" sz="2200" b="0" i="0" u="none">
                <a:solidFill>
                  <a:schemeClr val="dk1"/>
                </a:solidFill>
                <a:latin typeface="Arial"/>
                <a:ea typeface="Arial"/>
                <a:cs typeface="Arial"/>
                <a:sym typeface="Arial"/>
              </a:rPr>
              <a:t>, and </a:t>
            </a:r>
            <a:r>
              <a:rPr lang="en-US" sz="2200" b="0" i="0" u="none">
                <a:solidFill>
                  <a:schemeClr val="dk1"/>
                </a:solidFill>
                <a:latin typeface="Courier New"/>
                <a:ea typeface="Courier New"/>
                <a:cs typeface="Courier New"/>
                <a:sym typeface="Courier New"/>
              </a:rPr>
              <a:t>err</a:t>
            </a:r>
            <a:r>
              <a:rPr lang="en-US" sz="2200" b="0" i="0" u="none">
                <a:solidFill>
                  <a:schemeClr val="dk1"/>
                </a:solidFill>
                <a:latin typeface="Arial"/>
                <a:ea typeface="Arial"/>
                <a:cs typeface="Arial"/>
                <a:sym typeface="Arial"/>
              </a:rPr>
              <a:t>.</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The </a:t>
            </a:r>
            <a:r>
              <a:rPr lang="en-US" sz="2200" b="0" i="0" u="none" strike="noStrike" cap="none">
                <a:solidFill>
                  <a:schemeClr val="dk1"/>
                </a:solidFill>
                <a:latin typeface="Courier New"/>
                <a:ea typeface="Courier New"/>
                <a:cs typeface="Courier New"/>
                <a:sym typeface="Courier New"/>
              </a:rPr>
              <a:t>System.out</a:t>
            </a:r>
            <a:r>
              <a:rPr lang="en-US" sz="2200" b="0" i="0" u="none" strike="noStrike" cap="none">
                <a:solidFill>
                  <a:schemeClr val="dk1"/>
                </a:solidFill>
                <a:latin typeface="Arial"/>
                <a:ea typeface="Arial"/>
                <a:cs typeface="Arial"/>
                <a:sym typeface="Arial"/>
              </a:rPr>
              <a:t> field is a static instance of a </a:t>
            </a:r>
            <a:r>
              <a:rPr lang="en-US" sz="2200" b="0" i="0" u="none" strike="noStrike" cap="none">
                <a:solidFill>
                  <a:schemeClr val="dk1"/>
                </a:solidFill>
                <a:latin typeface="Courier New"/>
                <a:ea typeface="Courier New"/>
                <a:cs typeface="Courier New"/>
                <a:sym typeface="Courier New"/>
              </a:rPr>
              <a:t>PrintStream</a:t>
            </a:r>
            <a:r>
              <a:rPr lang="en-US" sz="2200" b="0" i="0" u="none" strike="noStrike" cap="none">
                <a:solidFill>
                  <a:schemeClr val="dk1"/>
                </a:solidFill>
                <a:latin typeface="Arial"/>
                <a:ea typeface="Arial"/>
                <a:cs typeface="Arial"/>
                <a:sym typeface="Arial"/>
              </a:rPr>
              <a:t> object that enables you to write to </a:t>
            </a:r>
            <a:r>
              <a:rPr lang="en-US" sz="2200" b="0" i="1" u="none" strike="noStrike" cap="none">
                <a:solidFill>
                  <a:schemeClr val="dk1"/>
                </a:solidFill>
                <a:latin typeface="Arial"/>
                <a:ea typeface="Arial"/>
                <a:cs typeface="Arial"/>
                <a:sym typeface="Arial"/>
              </a:rPr>
              <a:t>standard output. </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The </a:t>
            </a:r>
            <a:r>
              <a:rPr lang="en-US" sz="2200" b="0" i="0" u="none" strike="noStrike" cap="none">
                <a:solidFill>
                  <a:schemeClr val="dk1"/>
                </a:solidFill>
                <a:latin typeface="Courier New"/>
                <a:ea typeface="Courier New"/>
                <a:cs typeface="Courier New"/>
                <a:sym typeface="Courier New"/>
              </a:rPr>
              <a:t>System.in</a:t>
            </a:r>
            <a:r>
              <a:rPr lang="en-US" sz="2200" b="0" i="0" u="none" strike="noStrike" cap="none">
                <a:solidFill>
                  <a:schemeClr val="dk1"/>
                </a:solidFill>
                <a:latin typeface="Arial"/>
                <a:ea typeface="Arial"/>
                <a:cs typeface="Arial"/>
                <a:sym typeface="Arial"/>
              </a:rPr>
              <a:t> field is a static instance of an </a:t>
            </a:r>
            <a:r>
              <a:rPr lang="en-US" sz="2200" b="0" i="0" u="none" strike="noStrike" cap="none">
                <a:solidFill>
                  <a:schemeClr val="dk1"/>
                </a:solidFill>
                <a:latin typeface="Courier New"/>
                <a:ea typeface="Courier New"/>
                <a:cs typeface="Courier New"/>
                <a:sym typeface="Courier New"/>
              </a:rPr>
              <a:t>InputStream</a:t>
            </a:r>
            <a:r>
              <a:rPr lang="en-US" sz="2200" b="0" i="0" u="none" strike="noStrike" cap="none">
                <a:solidFill>
                  <a:schemeClr val="dk1"/>
                </a:solidFill>
                <a:latin typeface="Arial"/>
                <a:ea typeface="Arial"/>
                <a:cs typeface="Arial"/>
                <a:sym typeface="Arial"/>
              </a:rPr>
              <a:t> object that enables you to read from </a:t>
            </a:r>
            <a:r>
              <a:rPr lang="en-US" sz="2200" b="0" i="1" u="none" strike="noStrike" cap="none">
                <a:solidFill>
                  <a:schemeClr val="dk1"/>
                </a:solidFill>
                <a:latin typeface="Arial"/>
                <a:ea typeface="Arial"/>
                <a:cs typeface="Arial"/>
                <a:sym typeface="Arial"/>
              </a:rPr>
              <a:t>standard input.</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The </a:t>
            </a:r>
            <a:r>
              <a:rPr lang="en-US" sz="2200" b="0" i="0" u="none" strike="noStrike" cap="none">
                <a:solidFill>
                  <a:schemeClr val="dk1"/>
                </a:solidFill>
                <a:latin typeface="Courier New"/>
                <a:ea typeface="Courier New"/>
                <a:cs typeface="Courier New"/>
                <a:sym typeface="Courier New"/>
              </a:rPr>
              <a:t>System.err</a:t>
            </a:r>
            <a:r>
              <a:rPr lang="en-US" sz="2200" b="0" i="0" u="none" strike="noStrike" cap="none">
                <a:solidFill>
                  <a:schemeClr val="dk1"/>
                </a:solidFill>
                <a:latin typeface="Arial"/>
                <a:ea typeface="Arial"/>
                <a:cs typeface="Arial"/>
                <a:sym typeface="Arial"/>
              </a:rPr>
              <a:t> field is a static instance of a </a:t>
            </a:r>
            <a:r>
              <a:rPr lang="en-US" sz="2200" b="0" i="0" u="none" strike="noStrike" cap="none">
                <a:solidFill>
                  <a:schemeClr val="dk1"/>
                </a:solidFill>
                <a:latin typeface="Courier New"/>
                <a:ea typeface="Courier New"/>
                <a:cs typeface="Courier New"/>
                <a:sym typeface="Courier New"/>
              </a:rPr>
              <a:t>PrintStream</a:t>
            </a:r>
            <a:r>
              <a:rPr lang="en-US" sz="2200" b="0" i="0" u="none" strike="noStrike" cap="none">
                <a:solidFill>
                  <a:schemeClr val="dk1"/>
                </a:solidFill>
                <a:latin typeface="Arial"/>
                <a:ea typeface="Arial"/>
                <a:cs typeface="Arial"/>
                <a:sym typeface="Arial"/>
              </a:rPr>
              <a:t> object that enables you to write to </a:t>
            </a:r>
            <a:r>
              <a:rPr lang="en-US" sz="2200" b="0" i="1" u="none" strike="noStrike" cap="none">
                <a:solidFill>
                  <a:schemeClr val="dk1"/>
                </a:solidFill>
                <a:latin typeface="Arial"/>
                <a:ea typeface="Arial"/>
                <a:cs typeface="Arial"/>
                <a:sym typeface="Arial"/>
              </a:rPr>
              <a:t>standard error.</a:t>
            </a:r>
            <a:endParaRPr sz="2200" b="0" i="0" u="none" strike="noStrike" cap="none">
              <a:solidFill>
                <a:schemeClr val="dk1"/>
              </a:solidFill>
              <a:latin typeface="Arial"/>
              <a:ea typeface="Arial"/>
              <a:cs typeface="Arial"/>
              <a:sym typeface="Arial"/>
            </a:endParaRPr>
          </a:p>
          <a:p>
            <a:pPr marL="7937" marR="0" lvl="0" indent="7938" algn="l" rtl="0">
              <a:spcBef>
                <a:spcPts val="440"/>
              </a:spcBef>
              <a:spcAft>
                <a:spcPts val="0"/>
              </a:spcAft>
              <a:buNone/>
            </a:pPr>
            <a:endParaRPr sz="2200" b="0" i="0" u="none" strike="noStrike" cap="none">
              <a:solidFill>
                <a:schemeClr val="dk1"/>
              </a:solidFill>
              <a:latin typeface="Arial"/>
              <a:ea typeface="Arial"/>
              <a:cs typeface="Arial"/>
              <a:sym typeface="Arial"/>
            </a:endParaRPr>
          </a:p>
        </p:txBody>
      </p:sp>
      <p:sp>
        <p:nvSpPr>
          <p:cNvPr id="3379" name="Google Shape;3379;p354"/>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358</a:t>
            </a:fld>
            <a:endParaRPr/>
          </a:p>
        </p:txBody>
      </p:sp>
    </p:spTree>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Shape 3384"/>
        <p:cNvGrpSpPr/>
        <p:nvPr/>
      </p:nvGrpSpPr>
      <p:grpSpPr>
        <a:xfrm>
          <a:off x="0" y="0"/>
          <a:ext cx="0" cy="0"/>
          <a:chOff x="0" y="0"/>
          <a:chExt cx="0" cy="0"/>
        </a:xfrm>
      </p:grpSpPr>
      <p:sp>
        <p:nvSpPr>
          <p:cNvPr id="3385" name="Google Shape;3385;p355"/>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Writing to Standard Output</a:t>
            </a:r>
            <a:br>
              <a:rPr lang="en-US" sz="2600" b="1" i="0" u="none" strike="noStrike" cap="none">
                <a:solidFill>
                  <a:schemeClr val="dk1"/>
                </a:solidFill>
                <a:latin typeface="Arial"/>
                <a:ea typeface="Arial"/>
                <a:cs typeface="Arial"/>
                <a:sym typeface="Arial"/>
              </a:rPr>
            </a:br>
            <a:endParaRPr/>
          </a:p>
        </p:txBody>
      </p:sp>
      <p:sp>
        <p:nvSpPr>
          <p:cNvPr id="3386" name="Google Shape;3386;p355"/>
          <p:cNvSpPr txBox="1">
            <a:spLocks noGrp="1"/>
          </p:cNvSpPr>
          <p:nvPr>
            <p:ph type="body" idx="1"/>
          </p:nvPr>
        </p:nvSpPr>
        <p:spPr>
          <a:xfrm>
            <a:off x="609600" y="1447800"/>
            <a:ext cx="7918500" cy="1751100"/>
          </a:xfrm>
          <a:prstGeom prst="rect">
            <a:avLst/>
          </a:prstGeom>
          <a:noFill/>
          <a:ln>
            <a:noFill/>
          </a:ln>
        </p:spPr>
        <p:txBody>
          <a:bodyPr spcFirstLastPara="1" wrap="square" lIns="12700" tIns="12700" rIns="12700" bIns="12700" anchor="t" anchorCtr="0">
            <a:noAutofit/>
          </a:bodyPr>
          <a:lstStyle/>
          <a:p>
            <a:pPr marL="574675" marR="0" lvl="1" indent="-460375" algn="l" rtl="0">
              <a:lnSpc>
                <a:spcPct val="100000"/>
              </a:lnSpc>
              <a:spcBef>
                <a:spcPts val="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The </a:t>
            </a:r>
            <a:r>
              <a:rPr lang="en-US" sz="2200" b="0" i="0" u="none" strike="noStrike" cap="none">
                <a:solidFill>
                  <a:schemeClr val="dk1"/>
                </a:solidFill>
                <a:latin typeface="Courier New"/>
                <a:ea typeface="Courier New"/>
                <a:cs typeface="Courier New"/>
                <a:sym typeface="Courier New"/>
              </a:rPr>
              <a:t>println</a:t>
            </a:r>
            <a:r>
              <a:rPr lang="en-US" sz="2200" b="0" i="0" u="none" strike="noStrike" cap="none">
                <a:solidFill>
                  <a:schemeClr val="dk1"/>
                </a:solidFill>
                <a:latin typeface="Arial"/>
                <a:ea typeface="Arial"/>
                <a:cs typeface="Arial"/>
                <a:sym typeface="Arial"/>
              </a:rPr>
              <a:t> and </a:t>
            </a:r>
            <a:r>
              <a:rPr lang="en-US" sz="2200" b="0" i="0" u="none" strike="noStrike" cap="none">
                <a:solidFill>
                  <a:schemeClr val="dk1"/>
                </a:solidFill>
                <a:latin typeface="Courier New"/>
                <a:ea typeface="Courier New"/>
                <a:cs typeface="Courier New"/>
                <a:sym typeface="Courier New"/>
              </a:rPr>
              <a:t>print</a:t>
            </a:r>
            <a:r>
              <a:rPr lang="en-US" sz="2200" b="0" i="0" u="none" strike="noStrike" cap="none">
                <a:solidFill>
                  <a:schemeClr val="dk1"/>
                </a:solidFill>
                <a:latin typeface="Arial"/>
                <a:ea typeface="Arial"/>
                <a:cs typeface="Arial"/>
                <a:sym typeface="Arial"/>
              </a:rPr>
              <a:t> methods are part of the </a:t>
            </a:r>
            <a:r>
              <a:rPr lang="en-US" sz="2200" b="0" i="0" u="none" strike="noStrike" cap="none">
                <a:solidFill>
                  <a:schemeClr val="dk1"/>
                </a:solidFill>
                <a:latin typeface="Courier New"/>
                <a:ea typeface="Courier New"/>
                <a:cs typeface="Courier New"/>
                <a:sym typeface="Courier New"/>
              </a:rPr>
              <a:t>java.io.PrintStream</a:t>
            </a:r>
            <a:r>
              <a:rPr lang="en-US" sz="2200" b="0" i="0" u="none" strike="noStrike" cap="none">
                <a:solidFill>
                  <a:schemeClr val="dk1"/>
                </a:solidFill>
                <a:latin typeface="Arial"/>
                <a:ea typeface="Arial"/>
                <a:cs typeface="Arial"/>
                <a:sym typeface="Arial"/>
              </a:rPr>
              <a:t> class.</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The </a:t>
            </a:r>
            <a:r>
              <a:rPr lang="en-US" sz="2200" b="0" i="0" u="none" strike="noStrike" cap="none">
                <a:solidFill>
                  <a:schemeClr val="dk1"/>
                </a:solidFill>
                <a:latin typeface="Courier New"/>
                <a:ea typeface="Courier New"/>
                <a:cs typeface="Courier New"/>
                <a:sym typeface="Courier New"/>
              </a:rPr>
              <a:t>println</a:t>
            </a:r>
            <a:r>
              <a:rPr lang="en-US" sz="2200" b="0" i="0" u="none" strike="noStrike" cap="none">
                <a:solidFill>
                  <a:schemeClr val="dk1"/>
                </a:solidFill>
                <a:latin typeface="Arial"/>
                <a:ea typeface="Arial"/>
                <a:cs typeface="Arial"/>
                <a:sym typeface="Arial"/>
              </a:rPr>
              <a:t> methods print the argument and a newline character (</a:t>
            </a:r>
            <a:r>
              <a:rPr lang="en-US" sz="2200" b="0" i="0" u="none" strike="noStrike" cap="none">
                <a:solidFill>
                  <a:schemeClr val="dk1"/>
                </a:solidFill>
                <a:latin typeface="Courier New"/>
                <a:ea typeface="Courier New"/>
                <a:cs typeface="Courier New"/>
                <a:sym typeface="Courier New"/>
              </a:rPr>
              <a:t>\n</a:t>
            </a:r>
            <a:r>
              <a:rPr lang="en-US" sz="2200" b="0" i="0" u="none" strike="noStrike" cap="none">
                <a:solidFill>
                  <a:schemeClr val="dk1"/>
                </a:solidFill>
                <a:latin typeface="Arial"/>
                <a:ea typeface="Arial"/>
                <a:cs typeface="Arial"/>
                <a:sym typeface="Arial"/>
              </a:rPr>
              <a:t>).</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The </a:t>
            </a:r>
            <a:r>
              <a:rPr lang="en-US" sz="2200" b="0" i="0" u="none" strike="noStrike" cap="none">
                <a:solidFill>
                  <a:schemeClr val="dk1"/>
                </a:solidFill>
                <a:latin typeface="Courier New"/>
                <a:ea typeface="Courier New"/>
                <a:cs typeface="Courier New"/>
                <a:sym typeface="Courier New"/>
              </a:rPr>
              <a:t>print</a:t>
            </a:r>
            <a:r>
              <a:rPr lang="en-US" sz="2200" b="0" i="0" u="none" strike="noStrike" cap="none">
                <a:solidFill>
                  <a:schemeClr val="dk1"/>
                </a:solidFill>
                <a:latin typeface="Arial"/>
                <a:ea typeface="Arial"/>
                <a:cs typeface="Arial"/>
                <a:sym typeface="Arial"/>
              </a:rPr>
              <a:t> methods print the argument without a newline character.</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The </a:t>
            </a:r>
            <a:r>
              <a:rPr lang="en-US" sz="2200" b="0" i="0" u="none" strike="noStrike" cap="none">
                <a:solidFill>
                  <a:schemeClr val="dk1"/>
                </a:solidFill>
                <a:latin typeface="Courier New"/>
                <a:ea typeface="Courier New"/>
                <a:cs typeface="Courier New"/>
                <a:sym typeface="Courier New"/>
              </a:rPr>
              <a:t>print</a:t>
            </a:r>
            <a:r>
              <a:rPr lang="en-US" sz="2200" b="0" i="0" u="none" strike="noStrike" cap="none">
                <a:solidFill>
                  <a:schemeClr val="dk1"/>
                </a:solidFill>
                <a:latin typeface="Arial"/>
                <a:ea typeface="Arial"/>
                <a:cs typeface="Arial"/>
                <a:sym typeface="Arial"/>
              </a:rPr>
              <a:t> and </a:t>
            </a:r>
            <a:r>
              <a:rPr lang="en-US" sz="2200" b="0" i="0" u="none" strike="noStrike" cap="none">
                <a:solidFill>
                  <a:schemeClr val="dk1"/>
                </a:solidFill>
                <a:latin typeface="Courier New"/>
                <a:ea typeface="Courier New"/>
                <a:cs typeface="Courier New"/>
                <a:sym typeface="Courier New"/>
              </a:rPr>
              <a:t>println</a:t>
            </a:r>
            <a:r>
              <a:rPr lang="en-US" sz="2200" b="0" i="0" u="none" strike="noStrike" cap="none">
                <a:solidFill>
                  <a:schemeClr val="dk1"/>
                </a:solidFill>
                <a:latin typeface="Arial"/>
                <a:ea typeface="Arial"/>
                <a:cs typeface="Arial"/>
                <a:sym typeface="Arial"/>
              </a:rPr>
              <a:t> methods are overloaded for most primitive types </a:t>
            </a:r>
            <a:r>
              <a:rPr lang="en-US" sz="2200" b="0" i="0" u="none" strike="noStrike" cap="none">
                <a:solidFill>
                  <a:schemeClr val="dk1"/>
                </a:solidFill>
                <a:latin typeface="Courier New"/>
                <a:ea typeface="Courier New"/>
                <a:cs typeface="Courier New"/>
                <a:sym typeface="Courier New"/>
              </a:rPr>
              <a:t>(boolean</a:t>
            </a:r>
            <a:r>
              <a:rPr lang="en-US" sz="2200" b="0" i="0" u="none" strike="noStrike" cap="none">
                <a:solidFill>
                  <a:schemeClr val="dk1"/>
                </a:solidFill>
                <a:latin typeface="Arial"/>
                <a:ea typeface="Arial"/>
                <a:cs typeface="Arial"/>
                <a:sym typeface="Arial"/>
              </a:rPr>
              <a:t>, </a:t>
            </a:r>
            <a:r>
              <a:rPr lang="en-US" sz="2200" b="0" i="0" u="none" strike="noStrike" cap="none">
                <a:solidFill>
                  <a:schemeClr val="dk1"/>
                </a:solidFill>
                <a:latin typeface="Courier New"/>
                <a:ea typeface="Courier New"/>
                <a:cs typeface="Courier New"/>
                <a:sym typeface="Courier New"/>
              </a:rPr>
              <a:t>char</a:t>
            </a:r>
            <a:r>
              <a:rPr lang="en-US" sz="2200" b="0" i="0" u="none" strike="noStrike" cap="none">
                <a:solidFill>
                  <a:schemeClr val="dk1"/>
                </a:solidFill>
                <a:latin typeface="Arial"/>
                <a:ea typeface="Arial"/>
                <a:cs typeface="Arial"/>
                <a:sym typeface="Arial"/>
              </a:rPr>
              <a:t>, </a:t>
            </a:r>
            <a:r>
              <a:rPr lang="en-US" sz="2200" b="0" i="0" u="none" strike="noStrike" cap="none">
                <a:solidFill>
                  <a:schemeClr val="dk1"/>
                </a:solidFill>
                <a:latin typeface="Courier New"/>
                <a:ea typeface="Courier New"/>
                <a:cs typeface="Courier New"/>
                <a:sym typeface="Courier New"/>
              </a:rPr>
              <a:t>int</a:t>
            </a:r>
            <a:r>
              <a:rPr lang="en-US" sz="2200" b="0" i="0" u="none" strike="noStrike" cap="none">
                <a:solidFill>
                  <a:schemeClr val="dk1"/>
                </a:solidFill>
                <a:latin typeface="Arial"/>
                <a:ea typeface="Arial"/>
                <a:cs typeface="Arial"/>
                <a:sym typeface="Arial"/>
              </a:rPr>
              <a:t>, </a:t>
            </a:r>
            <a:r>
              <a:rPr lang="en-US" sz="2200" b="0" i="0" u="none" strike="noStrike" cap="none">
                <a:solidFill>
                  <a:schemeClr val="dk1"/>
                </a:solidFill>
                <a:latin typeface="Courier New"/>
                <a:ea typeface="Courier New"/>
                <a:cs typeface="Courier New"/>
                <a:sym typeface="Courier New"/>
              </a:rPr>
              <a:t>long</a:t>
            </a:r>
            <a:r>
              <a:rPr lang="en-US" sz="2200" b="0" i="0" u="none" strike="noStrike" cap="none">
                <a:solidFill>
                  <a:schemeClr val="dk1"/>
                </a:solidFill>
                <a:latin typeface="Arial"/>
                <a:ea typeface="Arial"/>
                <a:cs typeface="Arial"/>
                <a:sym typeface="Arial"/>
              </a:rPr>
              <a:t>, </a:t>
            </a:r>
            <a:r>
              <a:rPr lang="en-US" sz="2200" b="0" i="0" u="none" strike="noStrike" cap="none">
                <a:solidFill>
                  <a:schemeClr val="dk1"/>
                </a:solidFill>
                <a:latin typeface="Courier New"/>
                <a:ea typeface="Courier New"/>
                <a:cs typeface="Courier New"/>
                <a:sym typeface="Courier New"/>
              </a:rPr>
              <a:t>float</a:t>
            </a:r>
            <a:r>
              <a:rPr lang="en-US" sz="2200" b="0" i="0" u="none" strike="noStrike" cap="none">
                <a:solidFill>
                  <a:schemeClr val="dk1"/>
                </a:solidFill>
                <a:latin typeface="Arial"/>
                <a:ea typeface="Arial"/>
                <a:cs typeface="Arial"/>
                <a:sym typeface="Arial"/>
              </a:rPr>
              <a:t>, and </a:t>
            </a:r>
            <a:r>
              <a:rPr lang="en-US" sz="2200" b="0" i="0" u="none" strike="noStrike" cap="none">
                <a:solidFill>
                  <a:schemeClr val="dk1"/>
                </a:solidFill>
                <a:latin typeface="Courier New"/>
                <a:ea typeface="Courier New"/>
                <a:cs typeface="Courier New"/>
                <a:sym typeface="Courier New"/>
              </a:rPr>
              <a:t>double)</a:t>
            </a:r>
            <a:r>
              <a:rPr lang="en-US" sz="2200" b="0" i="0" u="none" strike="noStrike" cap="none">
                <a:solidFill>
                  <a:schemeClr val="dk1"/>
                </a:solidFill>
                <a:latin typeface="Arial"/>
                <a:ea typeface="Arial"/>
                <a:cs typeface="Arial"/>
                <a:sym typeface="Arial"/>
              </a:rPr>
              <a:t> and for </a:t>
            </a:r>
            <a:r>
              <a:rPr lang="en-US" sz="2200" b="0" i="0" u="none" strike="noStrike" cap="none">
                <a:solidFill>
                  <a:schemeClr val="dk1"/>
                </a:solidFill>
                <a:latin typeface="Courier New"/>
                <a:ea typeface="Courier New"/>
                <a:cs typeface="Courier New"/>
                <a:sym typeface="Courier New"/>
              </a:rPr>
              <a:t>char[]</a:t>
            </a:r>
            <a:r>
              <a:rPr lang="en-US" sz="2200" b="0" i="0" u="none" strike="noStrike" cap="none">
                <a:solidFill>
                  <a:schemeClr val="dk1"/>
                </a:solidFill>
                <a:latin typeface="Arial"/>
                <a:ea typeface="Arial"/>
                <a:cs typeface="Arial"/>
                <a:sym typeface="Arial"/>
              </a:rPr>
              <a:t>, </a:t>
            </a:r>
            <a:r>
              <a:rPr lang="en-US" sz="2200" b="0" i="0" u="none" strike="noStrike" cap="none">
                <a:solidFill>
                  <a:schemeClr val="dk1"/>
                </a:solidFill>
                <a:latin typeface="Courier New"/>
                <a:ea typeface="Courier New"/>
                <a:cs typeface="Courier New"/>
                <a:sym typeface="Courier New"/>
              </a:rPr>
              <a:t>Object</a:t>
            </a:r>
            <a:r>
              <a:rPr lang="en-US" sz="2200" b="0" i="0" u="none" strike="noStrike" cap="none">
                <a:solidFill>
                  <a:schemeClr val="dk1"/>
                </a:solidFill>
                <a:latin typeface="Arial"/>
                <a:ea typeface="Arial"/>
                <a:cs typeface="Arial"/>
                <a:sym typeface="Arial"/>
              </a:rPr>
              <a:t>, and </a:t>
            </a:r>
            <a:r>
              <a:rPr lang="en-US" sz="2200" b="0" i="0" u="none" strike="noStrike" cap="none">
                <a:solidFill>
                  <a:schemeClr val="dk1"/>
                </a:solidFill>
                <a:latin typeface="Courier New"/>
                <a:ea typeface="Courier New"/>
                <a:cs typeface="Courier New"/>
                <a:sym typeface="Courier New"/>
              </a:rPr>
              <a:t>String</a:t>
            </a:r>
            <a:r>
              <a:rPr lang="en-US" sz="2200" b="0" i="0" u="none" strike="noStrike" cap="none">
                <a:solidFill>
                  <a:schemeClr val="dk1"/>
                </a:solidFill>
                <a:latin typeface="Arial"/>
                <a:ea typeface="Arial"/>
                <a:cs typeface="Arial"/>
                <a:sym typeface="Arial"/>
              </a:rPr>
              <a:t>.</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The </a:t>
            </a:r>
            <a:r>
              <a:rPr lang="en-US" sz="2200" b="0" i="0" u="none" strike="noStrike" cap="none">
                <a:solidFill>
                  <a:schemeClr val="dk1"/>
                </a:solidFill>
                <a:latin typeface="Courier New"/>
                <a:ea typeface="Courier New"/>
                <a:cs typeface="Courier New"/>
                <a:sym typeface="Courier New"/>
              </a:rPr>
              <a:t>print(Object)</a:t>
            </a:r>
            <a:r>
              <a:rPr lang="en-US" sz="2200" b="0" i="0" u="none" strike="noStrike" cap="none">
                <a:solidFill>
                  <a:schemeClr val="dk1"/>
                </a:solidFill>
                <a:latin typeface="Arial"/>
                <a:ea typeface="Arial"/>
                <a:cs typeface="Arial"/>
                <a:sym typeface="Arial"/>
              </a:rPr>
              <a:t> and </a:t>
            </a:r>
            <a:r>
              <a:rPr lang="en-US" sz="2200" b="0" i="0" u="none" strike="noStrike" cap="none">
                <a:solidFill>
                  <a:schemeClr val="dk1"/>
                </a:solidFill>
                <a:latin typeface="Courier New"/>
                <a:ea typeface="Courier New"/>
                <a:cs typeface="Courier New"/>
                <a:sym typeface="Courier New"/>
              </a:rPr>
              <a:t>println(Object)</a:t>
            </a:r>
            <a:r>
              <a:rPr lang="en-US" sz="2200" b="0" i="0" u="none" strike="noStrike" cap="none">
                <a:solidFill>
                  <a:schemeClr val="dk1"/>
                </a:solidFill>
                <a:latin typeface="Arial"/>
                <a:ea typeface="Arial"/>
                <a:cs typeface="Arial"/>
                <a:sym typeface="Arial"/>
              </a:rPr>
              <a:t> methods call the </a:t>
            </a:r>
            <a:r>
              <a:rPr lang="en-US" sz="2200" b="0" i="0" u="none" strike="noStrike" cap="none">
                <a:solidFill>
                  <a:schemeClr val="dk1"/>
                </a:solidFill>
                <a:latin typeface="Courier New"/>
                <a:ea typeface="Courier New"/>
                <a:cs typeface="Courier New"/>
                <a:sym typeface="Courier New"/>
              </a:rPr>
              <a:t>toString</a:t>
            </a:r>
            <a:r>
              <a:rPr lang="en-US" sz="2200" b="0" i="0" u="none" strike="noStrike" cap="none">
                <a:solidFill>
                  <a:schemeClr val="dk1"/>
                </a:solidFill>
                <a:latin typeface="Arial"/>
                <a:ea typeface="Arial"/>
                <a:cs typeface="Arial"/>
                <a:sym typeface="Arial"/>
              </a:rPr>
              <a:t> method on the argument.</a:t>
            </a:r>
            <a:endParaRPr/>
          </a:p>
          <a:p>
            <a:pPr marL="7937" marR="0" lvl="0" indent="7938" algn="l" rtl="0">
              <a:spcBef>
                <a:spcPts val="440"/>
              </a:spcBef>
              <a:spcAft>
                <a:spcPts val="0"/>
              </a:spcAft>
              <a:buNone/>
            </a:pPr>
            <a:endParaRPr sz="2200" b="0" i="0" u="none" strike="noStrike" cap="none">
              <a:solidFill>
                <a:schemeClr val="dk1"/>
              </a:solidFill>
              <a:latin typeface="Arial"/>
              <a:ea typeface="Arial"/>
              <a:cs typeface="Arial"/>
              <a:sym typeface="Arial"/>
            </a:endParaRPr>
          </a:p>
        </p:txBody>
      </p:sp>
      <p:sp>
        <p:nvSpPr>
          <p:cNvPr id="3387" name="Google Shape;3387;p355"/>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359</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32"/>
          <p:cNvSpPr txBox="1">
            <a:spLocks noGrp="1"/>
          </p:cNvSpPr>
          <p:nvPr>
            <p:ph type="title"/>
          </p:nvPr>
        </p:nvSpPr>
        <p:spPr>
          <a:xfrm>
            <a:off x="609600" y="439737"/>
            <a:ext cx="791845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Courier New"/>
                <a:ea typeface="Courier New"/>
                <a:cs typeface="Courier New"/>
                <a:sym typeface="Courier New"/>
              </a:rPr>
              <a:t>do-while</a:t>
            </a:r>
            <a:r>
              <a:rPr lang="en-US" sz="2600" b="1" i="0" u="none" strike="noStrike" cap="none">
                <a:solidFill>
                  <a:schemeClr val="dk1"/>
                </a:solidFill>
                <a:latin typeface="Arial"/>
                <a:ea typeface="Arial"/>
                <a:cs typeface="Arial"/>
                <a:sym typeface="Arial"/>
              </a:rPr>
              <a:t> Loop</a:t>
            </a:r>
            <a:endParaRPr/>
          </a:p>
        </p:txBody>
      </p:sp>
      <p:sp>
        <p:nvSpPr>
          <p:cNvPr id="219" name="Google Shape;219;p32"/>
          <p:cNvSpPr txBox="1">
            <a:spLocks noGrp="1"/>
          </p:cNvSpPr>
          <p:nvPr>
            <p:ph type="body" idx="1"/>
          </p:nvPr>
        </p:nvSpPr>
        <p:spPr>
          <a:xfrm>
            <a:off x="609600" y="1447800"/>
            <a:ext cx="7918450" cy="1751012"/>
          </a:xfrm>
          <a:prstGeom prst="rect">
            <a:avLst/>
          </a:prstGeom>
          <a:noFill/>
          <a:ln>
            <a:noFill/>
          </a:ln>
        </p:spPr>
        <p:txBody>
          <a:bodyPr spcFirstLastPara="1" wrap="square" lIns="12700" tIns="12700" rIns="12700" bIns="12700" anchor="t" anchorCtr="0">
            <a:noAutofit/>
          </a:bodyPr>
          <a:lstStyle/>
          <a:p>
            <a:pPr marL="7938" marR="0" lvl="0" indent="7938" algn="l" rtl="0">
              <a:spcBef>
                <a:spcPts val="0"/>
              </a:spcBef>
              <a:spcAft>
                <a:spcPts val="0"/>
              </a:spcAft>
              <a:buNone/>
            </a:pPr>
            <a:endParaRPr sz="2200">
              <a:solidFill>
                <a:schemeClr val="dk1"/>
              </a:solidFill>
              <a:latin typeface="Arial"/>
              <a:ea typeface="Arial"/>
              <a:cs typeface="Arial"/>
              <a:sym typeface="Arial"/>
            </a:endParaRPr>
          </a:p>
        </p:txBody>
      </p:sp>
      <p:sp>
        <p:nvSpPr>
          <p:cNvPr id="220" name="Google Shape;220;p32"/>
          <p:cNvSpPr txBox="1"/>
          <p:nvPr/>
        </p:nvSpPr>
        <p:spPr>
          <a:xfrm>
            <a:off x="609600" y="1371600"/>
            <a:ext cx="8077200" cy="4343400"/>
          </a:xfrm>
          <a:prstGeom prst="rect">
            <a:avLst/>
          </a:prstGeom>
          <a:solidFill>
            <a:srgbClr val="DDDDDD"/>
          </a:solid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ourier New"/>
              <a:buNone/>
            </a:pPr>
            <a:r>
              <a:rPr lang="en-US" sz="1800" b="0" i="0" u="none">
                <a:solidFill>
                  <a:schemeClr val="dk1"/>
                </a:solidFill>
                <a:latin typeface="Courier New"/>
                <a:ea typeface="Courier New"/>
                <a:cs typeface="Courier New"/>
                <a:sym typeface="Courier New"/>
              </a:rPr>
              <a:t>package com.example;</a:t>
            </a:r>
            <a:endParaRPr/>
          </a:p>
          <a:p>
            <a:pPr marL="0" marR="0" lvl="0" indent="0" algn="l" rtl="0">
              <a:lnSpc>
                <a:spcPct val="100000"/>
              </a:lnSpc>
              <a:spcBef>
                <a:spcPts val="0"/>
              </a:spcBef>
              <a:spcAft>
                <a:spcPts val="0"/>
              </a:spcAft>
              <a:buClr>
                <a:schemeClr val="dk1"/>
              </a:buClr>
              <a:buSzPts val="1800"/>
              <a:buFont typeface="Arial"/>
              <a:buNone/>
            </a:pPr>
            <a:endParaRPr sz="1800" b="0" i="0" u="none">
              <a:solidFill>
                <a:schemeClr val="dk1"/>
              </a:solidFill>
              <a:latin typeface="Courier New"/>
              <a:ea typeface="Courier New"/>
              <a:cs typeface="Courier New"/>
              <a:sym typeface="Courier New"/>
            </a:endParaRPr>
          </a:p>
          <a:p>
            <a:pPr marL="0" marR="0" lvl="0" indent="0" algn="l" rtl="0">
              <a:lnSpc>
                <a:spcPct val="100000"/>
              </a:lnSpc>
              <a:spcBef>
                <a:spcPts val="0"/>
              </a:spcBef>
              <a:spcAft>
                <a:spcPts val="0"/>
              </a:spcAft>
              <a:buClr>
                <a:schemeClr val="dk1"/>
              </a:buClr>
              <a:buSzPts val="1800"/>
              <a:buFont typeface="Courier New"/>
              <a:buNone/>
            </a:pPr>
            <a:r>
              <a:rPr lang="en-US" sz="1800" b="0" i="0" u="none">
                <a:solidFill>
                  <a:schemeClr val="dk1"/>
                </a:solidFill>
                <a:latin typeface="Courier New"/>
                <a:ea typeface="Courier New"/>
                <a:cs typeface="Courier New"/>
                <a:sym typeface="Courier New"/>
              </a:rPr>
              <a:t>public class DoWhileTest {</a:t>
            </a:r>
            <a:endParaRPr/>
          </a:p>
          <a:p>
            <a:pPr marL="0" marR="0" lvl="0" indent="0" algn="l" rtl="0">
              <a:lnSpc>
                <a:spcPct val="100000"/>
              </a:lnSpc>
              <a:spcBef>
                <a:spcPts val="0"/>
              </a:spcBef>
              <a:spcAft>
                <a:spcPts val="0"/>
              </a:spcAft>
              <a:buClr>
                <a:schemeClr val="dk1"/>
              </a:buClr>
              <a:buSzPts val="1800"/>
              <a:buFont typeface="Arial"/>
              <a:buNone/>
            </a:pPr>
            <a:endParaRPr sz="1800" b="0" i="0" u="none">
              <a:solidFill>
                <a:schemeClr val="dk1"/>
              </a:solidFill>
              <a:latin typeface="Courier New"/>
              <a:ea typeface="Courier New"/>
              <a:cs typeface="Courier New"/>
              <a:sym typeface="Courier New"/>
            </a:endParaRPr>
          </a:p>
          <a:p>
            <a:pPr marL="0" marR="0" lvl="0" indent="0" algn="l" rtl="0">
              <a:lnSpc>
                <a:spcPct val="100000"/>
              </a:lnSpc>
              <a:spcBef>
                <a:spcPts val="0"/>
              </a:spcBef>
              <a:spcAft>
                <a:spcPts val="0"/>
              </a:spcAft>
              <a:buClr>
                <a:schemeClr val="dk1"/>
              </a:buClr>
              <a:buSzPts val="1800"/>
              <a:buFont typeface="Courier New"/>
              <a:buNone/>
            </a:pPr>
            <a:r>
              <a:rPr lang="en-US" sz="1800" b="0" i="0" u="none">
                <a:solidFill>
                  <a:schemeClr val="dk1"/>
                </a:solidFill>
                <a:latin typeface="Courier New"/>
                <a:ea typeface="Courier New"/>
                <a:cs typeface="Courier New"/>
                <a:sym typeface="Courier New"/>
              </a:rPr>
              <a:t>    public static void main(String args[]) {</a:t>
            </a:r>
            <a:endParaRPr/>
          </a:p>
          <a:p>
            <a:pPr marL="0" marR="0" lvl="0" indent="0" algn="l" rtl="0">
              <a:lnSpc>
                <a:spcPct val="100000"/>
              </a:lnSpc>
              <a:spcBef>
                <a:spcPts val="0"/>
              </a:spcBef>
              <a:spcAft>
                <a:spcPts val="0"/>
              </a:spcAft>
              <a:buClr>
                <a:schemeClr val="dk1"/>
              </a:buClr>
              <a:buSzPts val="1800"/>
              <a:buFont typeface="Arial"/>
              <a:buNone/>
            </a:pPr>
            <a:endParaRPr sz="1800" b="0" i="0" u="none">
              <a:solidFill>
                <a:schemeClr val="dk1"/>
              </a:solidFill>
              <a:latin typeface="Courier New"/>
              <a:ea typeface="Courier New"/>
              <a:cs typeface="Courier New"/>
              <a:sym typeface="Courier New"/>
            </a:endParaRPr>
          </a:p>
          <a:p>
            <a:pPr marL="0" marR="0" lvl="0" indent="0" algn="l" rtl="0">
              <a:lnSpc>
                <a:spcPct val="100000"/>
              </a:lnSpc>
              <a:spcBef>
                <a:spcPts val="0"/>
              </a:spcBef>
              <a:spcAft>
                <a:spcPts val="0"/>
              </a:spcAft>
              <a:buClr>
                <a:schemeClr val="dk1"/>
              </a:buClr>
              <a:buSzPts val="1800"/>
              <a:buFont typeface="Courier New"/>
              <a:buNone/>
            </a:pPr>
            <a:r>
              <a:rPr lang="en-US" sz="1800" b="0" i="0" u="none">
                <a:solidFill>
                  <a:schemeClr val="dk1"/>
                </a:solidFill>
                <a:latin typeface="Courier New"/>
                <a:ea typeface="Courier New"/>
                <a:cs typeface="Courier New"/>
                <a:sym typeface="Courier New"/>
              </a:rPr>
              <a:t>        int x = 30;</a:t>
            </a:r>
            <a:endParaRPr/>
          </a:p>
          <a:p>
            <a:pPr marL="0" marR="0" lvl="0" indent="0" algn="l" rtl="0">
              <a:lnSpc>
                <a:spcPct val="100000"/>
              </a:lnSpc>
              <a:spcBef>
                <a:spcPts val="0"/>
              </a:spcBef>
              <a:spcAft>
                <a:spcPts val="0"/>
              </a:spcAft>
              <a:buClr>
                <a:schemeClr val="dk1"/>
              </a:buClr>
              <a:buSzPts val="1800"/>
              <a:buFont typeface="Arial"/>
              <a:buNone/>
            </a:pPr>
            <a:endParaRPr sz="1800" b="0" i="0" u="none">
              <a:solidFill>
                <a:schemeClr val="dk1"/>
              </a:solidFill>
              <a:latin typeface="Courier New"/>
              <a:ea typeface="Courier New"/>
              <a:cs typeface="Courier New"/>
              <a:sym typeface="Courier New"/>
            </a:endParaRPr>
          </a:p>
          <a:p>
            <a:pPr marL="0" marR="0" lvl="0" indent="0" algn="l" rtl="0">
              <a:lnSpc>
                <a:spcPct val="100000"/>
              </a:lnSpc>
              <a:spcBef>
                <a:spcPts val="0"/>
              </a:spcBef>
              <a:spcAft>
                <a:spcPts val="0"/>
              </a:spcAft>
              <a:buClr>
                <a:schemeClr val="dk1"/>
              </a:buClr>
              <a:buSzPts val="1800"/>
              <a:buFont typeface="Courier New"/>
              <a:buNone/>
            </a:pPr>
            <a:r>
              <a:rPr lang="en-US" sz="1800" b="0" i="0" u="none">
                <a:solidFill>
                  <a:schemeClr val="dk1"/>
                </a:solidFill>
                <a:latin typeface="Courier New"/>
                <a:ea typeface="Courier New"/>
                <a:cs typeface="Courier New"/>
                <a:sym typeface="Courier New"/>
              </a:rPr>
              <a:t>        do {</a:t>
            </a:r>
            <a:endParaRPr/>
          </a:p>
          <a:p>
            <a:pPr marL="0" marR="0" lvl="0" indent="0" algn="l" rtl="0">
              <a:lnSpc>
                <a:spcPct val="100000"/>
              </a:lnSpc>
              <a:spcBef>
                <a:spcPts val="0"/>
              </a:spcBef>
              <a:spcAft>
                <a:spcPts val="0"/>
              </a:spcAft>
              <a:buClr>
                <a:schemeClr val="dk1"/>
              </a:buClr>
              <a:buSzPts val="1800"/>
              <a:buFont typeface="Courier New"/>
              <a:buNone/>
            </a:pPr>
            <a:r>
              <a:rPr lang="en-US" sz="1800" b="0" i="0" u="none">
                <a:solidFill>
                  <a:schemeClr val="dk1"/>
                </a:solidFill>
                <a:latin typeface="Courier New"/>
                <a:ea typeface="Courier New"/>
                <a:cs typeface="Courier New"/>
                <a:sym typeface="Courier New"/>
              </a:rPr>
              <a:t>            System.out.print("value of x : " + x);</a:t>
            </a:r>
            <a:endParaRPr/>
          </a:p>
          <a:p>
            <a:pPr marL="0" marR="0" lvl="0" indent="0" algn="l" rtl="0">
              <a:lnSpc>
                <a:spcPct val="100000"/>
              </a:lnSpc>
              <a:spcBef>
                <a:spcPts val="0"/>
              </a:spcBef>
              <a:spcAft>
                <a:spcPts val="0"/>
              </a:spcAft>
              <a:buClr>
                <a:schemeClr val="dk1"/>
              </a:buClr>
              <a:buSzPts val="1800"/>
              <a:buFont typeface="Courier New"/>
              <a:buNone/>
            </a:pPr>
            <a:r>
              <a:rPr lang="en-US" sz="1800" b="0" i="0" u="none">
                <a:solidFill>
                  <a:schemeClr val="dk1"/>
                </a:solidFill>
                <a:latin typeface="Courier New"/>
                <a:ea typeface="Courier New"/>
                <a:cs typeface="Courier New"/>
                <a:sym typeface="Courier New"/>
              </a:rPr>
              <a:t>            x++;</a:t>
            </a:r>
            <a:endParaRPr/>
          </a:p>
          <a:p>
            <a:pPr marL="0" marR="0" lvl="0" indent="0" algn="l" rtl="0">
              <a:lnSpc>
                <a:spcPct val="100000"/>
              </a:lnSpc>
              <a:spcBef>
                <a:spcPts val="0"/>
              </a:spcBef>
              <a:spcAft>
                <a:spcPts val="0"/>
              </a:spcAft>
              <a:buClr>
                <a:schemeClr val="dk1"/>
              </a:buClr>
              <a:buSzPts val="1800"/>
              <a:buFont typeface="Courier New"/>
              <a:buNone/>
            </a:pPr>
            <a:r>
              <a:rPr lang="en-US" sz="1800" b="0" i="0" u="none">
                <a:solidFill>
                  <a:schemeClr val="dk1"/>
                </a:solidFill>
                <a:latin typeface="Courier New"/>
                <a:ea typeface="Courier New"/>
                <a:cs typeface="Courier New"/>
                <a:sym typeface="Courier New"/>
              </a:rPr>
              <a:t>            System.out.print("\n");</a:t>
            </a:r>
            <a:endParaRPr/>
          </a:p>
          <a:p>
            <a:pPr marL="0" marR="0" lvl="0" indent="0" algn="l" rtl="0">
              <a:lnSpc>
                <a:spcPct val="100000"/>
              </a:lnSpc>
              <a:spcBef>
                <a:spcPts val="0"/>
              </a:spcBef>
              <a:spcAft>
                <a:spcPts val="0"/>
              </a:spcAft>
              <a:buClr>
                <a:schemeClr val="dk1"/>
              </a:buClr>
              <a:buSzPts val="1800"/>
              <a:buFont typeface="Courier New"/>
              <a:buNone/>
            </a:pPr>
            <a:r>
              <a:rPr lang="en-US" sz="1800" b="0" i="0" u="none">
                <a:solidFill>
                  <a:schemeClr val="dk1"/>
                </a:solidFill>
                <a:latin typeface="Courier New"/>
                <a:ea typeface="Courier New"/>
                <a:cs typeface="Courier New"/>
                <a:sym typeface="Courier New"/>
              </a:rPr>
              <a:t>        } while (x &lt; 20);</a:t>
            </a:r>
            <a:endParaRPr/>
          </a:p>
          <a:p>
            <a:pPr marL="0" marR="0" lvl="0" indent="0" algn="l" rtl="0">
              <a:lnSpc>
                <a:spcPct val="100000"/>
              </a:lnSpc>
              <a:spcBef>
                <a:spcPts val="0"/>
              </a:spcBef>
              <a:spcAft>
                <a:spcPts val="0"/>
              </a:spcAft>
              <a:buClr>
                <a:schemeClr val="dk1"/>
              </a:buClr>
              <a:buSzPts val="1800"/>
              <a:buFont typeface="Courier New"/>
              <a:buNone/>
            </a:pPr>
            <a:r>
              <a:rPr lang="en-US" sz="1800" b="0" i="0" u="none">
                <a:solidFill>
                  <a:schemeClr val="dk1"/>
                </a:solidFill>
                <a:latin typeface="Courier New"/>
                <a:ea typeface="Courier New"/>
                <a:cs typeface="Courier New"/>
                <a:sym typeface="Courier New"/>
              </a:rPr>
              <a:t>    }</a:t>
            </a:r>
            <a:endParaRPr/>
          </a:p>
          <a:p>
            <a:pPr marL="0" marR="0" lvl="0" indent="0" algn="l" rtl="0">
              <a:lnSpc>
                <a:spcPct val="100000"/>
              </a:lnSpc>
              <a:spcBef>
                <a:spcPts val="0"/>
              </a:spcBef>
              <a:spcAft>
                <a:spcPts val="0"/>
              </a:spcAft>
              <a:buClr>
                <a:schemeClr val="dk1"/>
              </a:buClr>
              <a:buSzPts val="1800"/>
              <a:buFont typeface="Courier New"/>
              <a:buNone/>
            </a:pPr>
            <a:r>
              <a:rPr lang="en-US" sz="1800" b="0" i="0" u="none">
                <a:solidFill>
                  <a:schemeClr val="dk1"/>
                </a:solidFill>
                <a:latin typeface="Courier New"/>
                <a:ea typeface="Courier New"/>
                <a:cs typeface="Courier New"/>
                <a:sym typeface="Courier New"/>
              </a:rPr>
              <a:t>}</a:t>
            </a:r>
            <a:endParaRPr/>
          </a:p>
        </p:txBody>
      </p:sp>
      <p:sp>
        <p:nvSpPr>
          <p:cNvPr id="221" name="Google Shape;221;p32"/>
          <p:cNvSpPr/>
          <p:nvPr/>
        </p:nvSpPr>
        <p:spPr>
          <a:xfrm>
            <a:off x="5638800" y="4572000"/>
            <a:ext cx="1828800" cy="523875"/>
          </a:xfrm>
          <a:prstGeom prst="wedgeRectCallout">
            <a:avLst>
              <a:gd name="adj1" fmla="val -17612"/>
              <a:gd name="adj2" fmla="val 14059"/>
            </a:avLst>
          </a:prstGeom>
          <a:solidFill>
            <a:srgbClr val="FFFFCC"/>
          </a:solidFill>
          <a:ln w="9525" cap="flat" cmpd="sng">
            <a:solidFill>
              <a:srgbClr val="80808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Arial"/>
              <a:buNone/>
            </a:pPr>
            <a:r>
              <a:rPr lang="en-US" sz="1400" b="0" i="0" u="none">
                <a:solidFill>
                  <a:schemeClr val="dk1"/>
                </a:solidFill>
                <a:latin typeface="Arial"/>
                <a:ea typeface="Arial"/>
                <a:cs typeface="Arial"/>
                <a:sym typeface="Arial"/>
              </a:rPr>
              <a:t>expression returning boolean value</a:t>
            </a:r>
            <a:endParaRPr/>
          </a:p>
        </p:txBody>
      </p:sp>
      <p:sp>
        <p:nvSpPr>
          <p:cNvPr id="222" name="Google Shape;222;p32"/>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36</a:t>
            </a:fld>
            <a:endParaRPr/>
          </a:p>
        </p:txBody>
      </p:sp>
    </p:spTree>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Shape 3392"/>
        <p:cNvGrpSpPr/>
        <p:nvPr/>
      </p:nvGrpSpPr>
      <p:grpSpPr>
        <a:xfrm>
          <a:off x="0" y="0"/>
          <a:ext cx="0" cy="0"/>
          <a:chOff x="0" y="0"/>
          <a:chExt cx="0" cy="0"/>
        </a:xfrm>
      </p:grpSpPr>
      <p:sp>
        <p:nvSpPr>
          <p:cNvPr id="3393" name="Google Shape;3393;p356"/>
          <p:cNvSpPr txBox="1"/>
          <p:nvPr/>
        </p:nvSpPr>
        <p:spPr>
          <a:xfrm>
            <a:off x="457200" y="931862"/>
            <a:ext cx="8045400" cy="5334000"/>
          </a:xfrm>
          <a:prstGeom prst="rect">
            <a:avLst/>
          </a:prstGeom>
          <a:solidFill>
            <a:srgbClr val="DDDDDD"/>
          </a:solidFill>
          <a:ln w="28575" cap="flat" cmpd="sng">
            <a:solidFill>
              <a:srgbClr val="000000"/>
            </a:solidFill>
            <a:prstDash val="solid"/>
            <a:miter lim="800000"/>
            <a:headEnd type="none" w="sm" len="sm"/>
            <a:tailEnd type="none" w="sm" len="sm"/>
          </a:ln>
        </p:spPr>
        <p:txBody>
          <a:bodyPr spcFirstLastPara="1" wrap="square" lIns="92075" tIns="9125" rIns="92075" bIns="9125"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3394" name="Google Shape;3394;p356"/>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Reading from Standard Input</a:t>
            </a:r>
            <a:br>
              <a:rPr lang="en-US" sz="2600" b="1" i="0" u="none" strike="noStrike" cap="none">
                <a:solidFill>
                  <a:schemeClr val="dk1"/>
                </a:solidFill>
                <a:latin typeface="Arial"/>
                <a:ea typeface="Arial"/>
                <a:cs typeface="Arial"/>
                <a:sym typeface="Arial"/>
              </a:rPr>
            </a:br>
            <a:endParaRPr/>
          </a:p>
        </p:txBody>
      </p:sp>
      <p:sp>
        <p:nvSpPr>
          <p:cNvPr id="3395" name="Google Shape;3395;p356"/>
          <p:cNvSpPr txBox="1">
            <a:spLocks noGrp="1"/>
          </p:cNvSpPr>
          <p:nvPr>
            <p:ph type="body" idx="1"/>
          </p:nvPr>
        </p:nvSpPr>
        <p:spPr>
          <a:xfrm>
            <a:off x="609600" y="984250"/>
            <a:ext cx="7918500" cy="5368800"/>
          </a:xfrm>
          <a:prstGeom prst="rect">
            <a:avLst/>
          </a:prstGeom>
          <a:noFill/>
          <a:ln>
            <a:noFill/>
          </a:ln>
        </p:spPr>
        <p:txBody>
          <a:bodyPr spcFirstLastPara="1" wrap="square" lIns="12700" tIns="12700" rIns="12700" bIns="12700" anchor="t" anchorCtr="0">
            <a:noAutofit/>
          </a:bodyPr>
          <a:lstStyle/>
          <a:p>
            <a:pPr marL="107950" marR="0" lvl="0" indent="7937" algn="l" rtl="0">
              <a:lnSpc>
                <a:spcPct val="100000"/>
              </a:lnSpc>
              <a:spcBef>
                <a:spcPts val="0"/>
              </a:spcBef>
              <a:spcAft>
                <a:spcPts val="0"/>
              </a:spcAft>
              <a:buClr>
                <a:srgbClr val="000000"/>
              </a:buClr>
              <a:buSzPts val="1400"/>
              <a:buFont typeface="Arial"/>
              <a:buNone/>
            </a:pPr>
            <a:r>
              <a:rPr lang="en-US" sz="1400" b="0" i="0" u="none">
                <a:solidFill>
                  <a:schemeClr val="dk1"/>
                </a:solidFill>
                <a:latin typeface="Courier New"/>
                <a:ea typeface="Courier New"/>
                <a:cs typeface="Courier New"/>
                <a:sym typeface="Courier New"/>
              </a:rPr>
              <a:t> 7 public class KeyboardInput {</a:t>
            </a:r>
            <a:endParaRPr/>
          </a:p>
          <a:p>
            <a:pPr marL="107950" marR="0" lvl="0" indent="7937" algn="l" rtl="0">
              <a:lnSpc>
                <a:spcPct val="100000"/>
              </a:lnSpc>
              <a:spcBef>
                <a:spcPts val="280"/>
              </a:spcBef>
              <a:spcAft>
                <a:spcPts val="0"/>
              </a:spcAft>
              <a:buClr>
                <a:srgbClr val="000000"/>
              </a:buClr>
              <a:buSzPts val="1400"/>
              <a:buFont typeface="Arial"/>
              <a:buNone/>
            </a:pPr>
            <a:r>
              <a:rPr lang="en-US" sz="1400" b="0" i="0" u="none">
                <a:solidFill>
                  <a:schemeClr val="dk1"/>
                </a:solidFill>
                <a:latin typeface="Courier New"/>
                <a:ea typeface="Courier New"/>
                <a:cs typeface="Courier New"/>
                <a:sym typeface="Courier New"/>
              </a:rPr>
              <a:t> 8 </a:t>
            </a:r>
            <a:endParaRPr/>
          </a:p>
          <a:p>
            <a:pPr marL="107950" marR="0" lvl="0" indent="7937" algn="l" rtl="0">
              <a:lnSpc>
                <a:spcPct val="100000"/>
              </a:lnSpc>
              <a:spcBef>
                <a:spcPts val="280"/>
              </a:spcBef>
              <a:spcAft>
                <a:spcPts val="0"/>
              </a:spcAft>
              <a:buClr>
                <a:srgbClr val="000000"/>
              </a:buClr>
              <a:buSzPts val="1400"/>
              <a:buFont typeface="Arial"/>
              <a:buNone/>
            </a:pPr>
            <a:r>
              <a:rPr lang="en-US" sz="1400" b="0" i="0" u="none">
                <a:solidFill>
                  <a:schemeClr val="dk1"/>
                </a:solidFill>
                <a:latin typeface="Courier New"/>
                <a:ea typeface="Courier New"/>
                <a:cs typeface="Courier New"/>
                <a:sym typeface="Courier New"/>
              </a:rPr>
              <a:t> 9     public static void main(String[] args) {</a:t>
            </a:r>
            <a:endParaRPr/>
          </a:p>
          <a:p>
            <a:pPr marL="107950" marR="0" lvl="0" indent="7937" algn="l" rtl="0">
              <a:lnSpc>
                <a:spcPct val="100000"/>
              </a:lnSpc>
              <a:spcBef>
                <a:spcPts val="280"/>
              </a:spcBef>
              <a:spcAft>
                <a:spcPts val="0"/>
              </a:spcAft>
              <a:buClr>
                <a:srgbClr val="000000"/>
              </a:buClr>
              <a:buSzPts val="1400"/>
              <a:buFont typeface="Arial"/>
              <a:buNone/>
            </a:pPr>
            <a:r>
              <a:rPr lang="en-US" sz="1400" b="0" i="0" u="none">
                <a:solidFill>
                  <a:schemeClr val="dk1"/>
                </a:solidFill>
                <a:latin typeface="Courier New"/>
                <a:ea typeface="Courier New"/>
                <a:cs typeface="Courier New"/>
                <a:sym typeface="Courier New"/>
              </a:rPr>
              <a:t>10         String s = "";</a:t>
            </a:r>
            <a:endParaRPr/>
          </a:p>
          <a:p>
            <a:pPr marL="107950" marR="0" lvl="0" indent="7937" algn="l" rtl="0">
              <a:lnSpc>
                <a:spcPct val="100000"/>
              </a:lnSpc>
              <a:spcBef>
                <a:spcPts val="280"/>
              </a:spcBef>
              <a:spcAft>
                <a:spcPts val="0"/>
              </a:spcAft>
              <a:buClr>
                <a:srgbClr val="000000"/>
              </a:buClr>
              <a:buSzPts val="1400"/>
              <a:buFont typeface="Arial"/>
              <a:buNone/>
            </a:pPr>
            <a:r>
              <a:rPr lang="en-US" sz="1400" b="0" i="0" u="none">
                <a:solidFill>
                  <a:schemeClr val="dk1"/>
                </a:solidFill>
                <a:latin typeface="Courier New"/>
                <a:ea typeface="Courier New"/>
                <a:cs typeface="Courier New"/>
                <a:sym typeface="Courier New"/>
              </a:rPr>
              <a:t>11         try (BufferedReader in = new BufferedReader(new InputStreamReader(System.in))) {</a:t>
            </a:r>
            <a:endParaRPr/>
          </a:p>
          <a:p>
            <a:pPr marL="107950" marR="0" lvl="0" indent="7937" algn="l" rtl="0">
              <a:lnSpc>
                <a:spcPct val="100000"/>
              </a:lnSpc>
              <a:spcBef>
                <a:spcPts val="280"/>
              </a:spcBef>
              <a:spcAft>
                <a:spcPts val="0"/>
              </a:spcAft>
              <a:buClr>
                <a:srgbClr val="000000"/>
              </a:buClr>
              <a:buSzPts val="1400"/>
              <a:buFont typeface="Arial"/>
              <a:buNone/>
            </a:pPr>
            <a:r>
              <a:rPr lang="en-US" sz="1400" b="0" i="0" u="none">
                <a:solidFill>
                  <a:schemeClr val="dk1"/>
                </a:solidFill>
                <a:latin typeface="Courier New"/>
                <a:ea typeface="Courier New"/>
                <a:cs typeface="Courier New"/>
                <a:sym typeface="Courier New"/>
              </a:rPr>
              <a:t>12             System.out.print("Type xyz to exit: ");</a:t>
            </a:r>
            <a:endParaRPr/>
          </a:p>
          <a:p>
            <a:pPr marL="107950" marR="0" lvl="0" indent="7937" algn="l" rtl="0">
              <a:lnSpc>
                <a:spcPct val="100000"/>
              </a:lnSpc>
              <a:spcBef>
                <a:spcPts val="280"/>
              </a:spcBef>
              <a:spcAft>
                <a:spcPts val="0"/>
              </a:spcAft>
              <a:buClr>
                <a:srgbClr val="000000"/>
              </a:buClr>
              <a:buSzPts val="1400"/>
              <a:buFont typeface="Arial"/>
              <a:buNone/>
            </a:pPr>
            <a:r>
              <a:rPr lang="en-US" sz="1400" b="0" i="0" u="none">
                <a:solidFill>
                  <a:schemeClr val="dk1"/>
                </a:solidFill>
                <a:latin typeface="Courier New"/>
                <a:ea typeface="Courier New"/>
                <a:cs typeface="Courier New"/>
                <a:sym typeface="Courier New"/>
              </a:rPr>
              <a:t>13             s = in.readLine();</a:t>
            </a:r>
            <a:endParaRPr/>
          </a:p>
          <a:p>
            <a:pPr marL="107950" marR="0" lvl="0" indent="7937" algn="l" rtl="0">
              <a:lnSpc>
                <a:spcPct val="100000"/>
              </a:lnSpc>
              <a:spcBef>
                <a:spcPts val="280"/>
              </a:spcBef>
              <a:spcAft>
                <a:spcPts val="0"/>
              </a:spcAft>
              <a:buClr>
                <a:srgbClr val="000000"/>
              </a:buClr>
              <a:buSzPts val="1400"/>
              <a:buFont typeface="Arial"/>
              <a:buNone/>
            </a:pPr>
            <a:r>
              <a:rPr lang="en-US" sz="1400" b="0" i="0" u="none">
                <a:solidFill>
                  <a:schemeClr val="dk1"/>
                </a:solidFill>
                <a:latin typeface="Courier New"/>
                <a:ea typeface="Courier New"/>
                <a:cs typeface="Courier New"/>
                <a:sym typeface="Courier New"/>
              </a:rPr>
              <a:t>14             while (s != null) {</a:t>
            </a:r>
            <a:endParaRPr/>
          </a:p>
          <a:p>
            <a:pPr marL="107950" marR="0" lvl="0" indent="7937" algn="l" rtl="0">
              <a:lnSpc>
                <a:spcPct val="100000"/>
              </a:lnSpc>
              <a:spcBef>
                <a:spcPts val="280"/>
              </a:spcBef>
              <a:spcAft>
                <a:spcPts val="0"/>
              </a:spcAft>
              <a:buClr>
                <a:srgbClr val="000000"/>
              </a:buClr>
              <a:buSzPts val="1400"/>
              <a:buFont typeface="Arial"/>
              <a:buNone/>
            </a:pPr>
            <a:r>
              <a:rPr lang="en-US" sz="1400" b="0" i="0" u="none">
                <a:solidFill>
                  <a:schemeClr val="dk1"/>
                </a:solidFill>
                <a:latin typeface="Courier New"/>
                <a:ea typeface="Courier New"/>
                <a:cs typeface="Courier New"/>
                <a:sym typeface="Courier New"/>
              </a:rPr>
              <a:t>15                 System.out.println("Read: " + s.trim());</a:t>
            </a:r>
            <a:endParaRPr/>
          </a:p>
          <a:p>
            <a:pPr marL="107950" marR="0" lvl="0" indent="7937" algn="l" rtl="0">
              <a:lnSpc>
                <a:spcPct val="100000"/>
              </a:lnSpc>
              <a:spcBef>
                <a:spcPts val="280"/>
              </a:spcBef>
              <a:spcAft>
                <a:spcPts val="0"/>
              </a:spcAft>
              <a:buClr>
                <a:srgbClr val="000000"/>
              </a:buClr>
              <a:buSzPts val="1400"/>
              <a:buFont typeface="Arial"/>
              <a:buNone/>
            </a:pPr>
            <a:r>
              <a:rPr lang="en-US" sz="1400" b="0" i="0" u="none">
                <a:solidFill>
                  <a:schemeClr val="dk1"/>
                </a:solidFill>
                <a:latin typeface="Courier New"/>
                <a:ea typeface="Courier New"/>
                <a:cs typeface="Courier New"/>
                <a:sym typeface="Courier New"/>
              </a:rPr>
              <a:t>16                 if (s.equals("xyz")) {</a:t>
            </a:r>
            <a:endParaRPr/>
          </a:p>
          <a:p>
            <a:pPr marL="107950" marR="0" lvl="0" indent="7937" algn="l" rtl="0">
              <a:lnSpc>
                <a:spcPct val="100000"/>
              </a:lnSpc>
              <a:spcBef>
                <a:spcPts val="280"/>
              </a:spcBef>
              <a:spcAft>
                <a:spcPts val="0"/>
              </a:spcAft>
              <a:buClr>
                <a:srgbClr val="000000"/>
              </a:buClr>
              <a:buSzPts val="1400"/>
              <a:buFont typeface="Arial"/>
              <a:buNone/>
            </a:pPr>
            <a:r>
              <a:rPr lang="en-US" sz="1400" b="0" i="0" u="none">
                <a:solidFill>
                  <a:schemeClr val="dk1"/>
                </a:solidFill>
                <a:latin typeface="Courier New"/>
                <a:ea typeface="Courier New"/>
                <a:cs typeface="Courier New"/>
                <a:sym typeface="Courier New"/>
              </a:rPr>
              <a:t>17                     System.exit(0);</a:t>
            </a:r>
            <a:endParaRPr/>
          </a:p>
          <a:p>
            <a:pPr marL="107950" marR="0" lvl="0" indent="7937" algn="l" rtl="0">
              <a:lnSpc>
                <a:spcPct val="100000"/>
              </a:lnSpc>
              <a:spcBef>
                <a:spcPts val="280"/>
              </a:spcBef>
              <a:spcAft>
                <a:spcPts val="0"/>
              </a:spcAft>
              <a:buClr>
                <a:srgbClr val="000000"/>
              </a:buClr>
              <a:buSzPts val="1400"/>
              <a:buFont typeface="Arial"/>
              <a:buNone/>
            </a:pPr>
            <a:r>
              <a:rPr lang="en-US" sz="1400" b="0" i="0" u="none">
                <a:solidFill>
                  <a:schemeClr val="dk1"/>
                </a:solidFill>
                <a:latin typeface="Courier New"/>
                <a:ea typeface="Courier New"/>
                <a:cs typeface="Courier New"/>
                <a:sym typeface="Courier New"/>
              </a:rPr>
              <a:t>18                 }</a:t>
            </a:r>
            <a:endParaRPr/>
          </a:p>
          <a:p>
            <a:pPr marL="107950" marR="0" lvl="0" indent="7937" algn="l" rtl="0">
              <a:lnSpc>
                <a:spcPct val="100000"/>
              </a:lnSpc>
              <a:spcBef>
                <a:spcPts val="280"/>
              </a:spcBef>
              <a:spcAft>
                <a:spcPts val="0"/>
              </a:spcAft>
              <a:buClr>
                <a:srgbClr val="000000"/>
              </a:buClr>
              <a:buSzPts val="1400"/>
              <a:buFont typeface="Arial"/>
              <a:buNone/>
            </a:pPr>
            <a:r>
              <a:rPr lang="en-US" sz="1400" b="0" i="0" u="none">
                <a:solidFill>
                  <a:schemeClr val="dk1"/>
                </a:solidFill>
                <a:latin typeface="Courier New"/>
                <a:ea typeface="Courier New"/>
                <a:cs typeface="Courier New"/>
                <a:sym typeface="Courier New"/>
              </a:rPr>
              <a:t>19                 System.out.print("Type xyz to exit: ");</a:t>
            </a:r>
            <a:endParaRPr/>
          </a:p>
          <a:p>
            <a:pPr marL="107950" marR="0" lvl="0" indent="7937" algn="l" rtl="0">
              <a:lnSpc>
                <a:spcPct val="100000"/>
              </a:lnSpc>
              <a:spcBef>
                <a:spcPts val="280"/>
              </a:spcBef>
              <a:spcAft>
                <a:spcPts val="0"/>
              </a:spcAft>
              <a:buClr>
                <a:srgbClr val="000000"/>
              </a:buClr>
              <a:buSzPts val="1400"/>
              <a:buFont typeface="Arial"/>
              <a:buNone/>
            </a:pPr>
            <a:r>
              <a:rPr lang="en-US" sz="1400" b="0" i="0" u="none">
                <a:solidFill>
                  <a:schemeClr val="dk1"/>
                </a:solidFill>
                <a:latin typeface="Courier New"/>
                <a:ea typeface="Courier New"/>
                <a:cs typeface="Courier New"/>
                <a:sym typeface="Courier New"/>
              </a:rPr>
              <a:t>20                 s = in.readLine();</a:t>
            </a:r>
            <a:endParaRPr/>
          </a:p>
          <a:p>
            <a:pPr marL="107950" marR="0" lvl="0" indent="7937" algn="l" rtl="0">
              <a:lnSpc>
                <a:spcPct val="100000"/>
              </a:lnSpc>
              <a:spcBef>
                <a:spcPts val="280"/>
              </a:spcBef>
              <a:spcAft>
                <a:spcPts val="0"/>
              </a:spcAft>
              <a:buClr>
                <a:srgbClr val="000000"/>
              </a:buClr>
              <a:buSzPts val="1400"/>
              <a:buFont typeface="Arial"/>
              <a:buNone/>
            </a:pPr>
            <a:r>
              <a:rPr lang="en-US" sz="1400" b="0" i="0" u="none">
                <a:solidFill>
                  <a:schemeClr val="dk1"/>
                </a:solidFill>
                <a:latin typeface="Courier New"/>
                <a:ea typeface="Courier New"/>
                <a:cs typeface="Courier New"/>
                <a:sym typeface="Courier New"/>
              </a:rPr>
              <a:t>21             }</a:t>
            </a:r>
            <a:endParaRPr/>
          </a:p>
          <a:p>
            <a:pPr marL="107950" marR="0" lvl="0" indent="7937" algn="l" rtl="0">
              <a:lnSpc>
                <a:spcPct val="100000"/>
              </a:lnSpc>
              <a:spcBef>
                <a:spcPts val="280"/>
              </a:spcBef>
              <a:spcAft>
                <a:spcPts val="0"/>
              </a:spcAft>
              <a:buClr>
                <a:srgbClr val="000000"/>
              </a:buClr>
              <a:buSzPts val="1400"/>
              <a:buFont typeface="Arial"/>
              <a:buNone/>
            </a:pPr>
            <a:r>
              <a:rPr lang="en-US" sz="1400" b="0" i="0" u="none">
                <a:solidFill>
                  <a:schemeClr val="dk1"/>
                </a:solidFill>
                <a:latin typeface="Courier New"/>
                <a:ea typeface="Courier New"/>
                <a:cs typeface="Courier New"/>
                <a:sym typeface="Courier New"/>
              </a:rPr>
              <a:t>22         } catch (IOException e) { // Catch any IO exceptions.</a:t>
            </a:r>
            <a:endParaRPr/>
          </a:p>
          <a:p>
            <a:pPr marL="107950" marR="0" lvl="0" indent="7937" algn="l" rtl="0">
              <a:lnSpc>
                <a:spcPct val="100000"/>
              </a:lnSpc>
              <a:spcBef>
                <a:spcPts val="280"/>
              </a:spcBef>
              <a:spcAft>
                <a:spcPts val="0"/>
              </a:spcAft>
              <a:buClr>
                <a:srgbClr val="000000"/>
              </a:buClr>
              <a:buSzPts val="1400"/>
              <a:buFont typeface="Arial"/>
              <a:buNone/>
            </a:pPr>
            <a:r>
              <a:rPr lang="en-US" sz="1400" b="0" i="0" u="none">
                <a:solidFill>
                  <a:schemeClr val="dk1"/>
                </a:solidFill>
                <a:latin typeface="Courier New"/>
                <a:ea typeface="Courier New"/>
                <a:cs typeface="Courier New"/>
                <a:sym typeface="Courier New"/>
              </a:rPr>
              <a:t>23             System.out.println("Exception: " + e);</a:t>
            </a:r>
            <a:endParaRPr/>
          </a:p>
          <a:p>
            <a:pPr marL="107950" marR="0" lvl="0" indent="7937" algn="l" rtl="0">
              <a:lnSpc>
                <a:spcPct val="100000"/>
              </a:lnSpc>
              <a:spcBef>
                <a:spcPts val="280"/>
              </a:spcBef>
              <a:spcAft>
                <a:spcPts val="0"/>
              </a:spcAft>
              <a:buClr>
                <a:srgbClr val="000000"/>
              </a:buClr>
              <a:buSzPts val="1400"/>
              <a:buFont typeface="Arial"/>
              <a:buNone/>
            </a:pPr>
            <a:r>
              <a:rPr lang="en-US" sz="1400" b="0" i="0" u="none">
                <a:solidFill>
                  <a:schemeClr val="dk1"/>
                </a:solidFill>
                <a:latin typeface="Courier New"/>
                <a:ea typeface="Courier New"/>
                <a:cs typeface="Courier New"/>
                <a:sym typeface="Courier New"/>
              </a:rPr>
              <a:t>24         }</a:t>
            </a:r>
            <a:endParaRPr/>
          </a:p>
          <a:p>
            <a:pPr marL="107950" marR="0" lvl="0" indent="7937" algn="l" rtl="0">
              <a:lnSpc>
                <a:spcPct val="100000"/>
              </a:lnSpc>
              <a:spcBef>
                <a:spcPts val="280"/>
              </a:spcBef>
              <a:spcAft>
                <a:spcPts val="0"/>
              </a:spcAft>
              <a:buClr>
                <a:srgbClr val="000000"/>
              </a:buClr>
              <a:buSzPts val="1400"/>
              <a:buFont typeface="Arial"/>
              <a:buNone/>
            </a:pPr>
            <a:r>
              <a:rPr lang="en-US" sz="1400" b="0" i="0" u="none">
                <a:solidFill>
                  <a:schemeClr val="dk1"/>
                </a:solidFill>
                <a:latin typeface="Courier New"/>
                <a:ea typeface="Courier New"/>
                <a:cs typeface="Courier New"/>
                <a:sym typeface="Courier New"/>
              </a:rPr>
              <a:t>25     }</a:t>
            </a:r>
            <a:endParaRPr/>
          </a:p>
          <a:p>
            <a:pPr marL="107950" marR="0" lvl="0" indent="7937" algn="l" rtl="0">
              <a:lnSpc>
                <a:spcPct val="100000"/>
              </a:lnSpc>
              <a:spcBef>
                <a:spcPts val="280"/>
              </a:spcBef>
              <a:spcAft>
                <a:spcPts val="0"/>
              </a:spcAft>
              <a:buClr>
                <a:srgbClr val="000000"/>
              </a:buClr>
              <a:buSzPts val="1400"/>
              <a:buFont typeface="Arial"/>
              <a:buNone/>
            </a:pPr>
            <a:r>
              <a:rPr lang="en-US" sz="1400" b="0" i="0" u="none">
                <a:solidFill>
                  <a:schemeClr val="dk1"/>
                </a:solidFill>
                <a:latin typeface="Courier New"/>
                <a:ea typeface="Courier New"/>
                <a:cs typeface="Courier New"/>
                <a:sym typeface="Courier New"/>
              </a:rPr>
              <a:t>26 }</a:t>
            </a:r>
            <a:endParaRPr/>
          </a:p>
        </p:txBody>
      </p:sp>
      <p:sp>
        <p:nvSpPr>
          <p:cNvPr id="3396" name="Google Shape;3396;p356"/>
          <p:cNvSpPr/>
          <p:nvPr/>
        </p:nvSpPr>
        <p:spPr>
          <a:xfrm>
            <a:off x="6172200" y="1212850"/>
            <a:ext cx="2098800" cy="706500"/>
          </a:xfrm>
          <a:prstGeom prst="wedgeRectCallout">
            <a:avLst>
              <a:gd name="adj1" fmla="val -23319"/>
              <a:gd name="adj2" fmla="val 23606"/>
            </a:avLst>
          </a:prstGeom>
          <a:solidFill>
            <a:srgbClr val="FFFFCC"/>
          </a:solidFill>
          <a:ln w="9525" cap="flat" cmpd="sng">
            <a:solidFill>
              <a:srgbClr val="808080"/>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200"/>
              <a:buFont typeface="Arial"/>
              <a:buNone/>
            </a:pPr>
            <a:r>
              <a:rPr lang="en-US" sz="1200" b="0" i="0" u="none">
                <a:solidFill>
                  <a:schemeClr val="dk1"/>
                </a:solidFill>
                <a:latin typeface="Arial"/>
                <a:ea typeface="Arial"/>
                <a:cs typeface="Arial"/>
                <a:sym typeface="Arial"/>
              </a:rPr>
              <a:t>Chain a buffered reader to an input stream that takes the console input.</a:t>
            </a:r>
            <a:endParaRPr/>
          </a:p>
        </p:txBody>
      </p:sp>
      <p:sp>
        <p:nvSpPr>
          <p:cNvPr id="3397" name="Google Shape;3397;p356"/>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360</a:t>
            </a:fld>
            <a:endParaRPr/>
          </a:p>
        </p:txBody>
      </p:sp>
    </p:spTree>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Shape 3402"/>
        <p:cNvGrpSpPr/>
        <p:nvPr/>
      </p:nvGrpSpPr>
      <p:grpSpPr>
        <a:xfrm>
          <a:off x="0" y="0"/>
          <a:ext cx="0" cy="0"/>
          <a:chOff x="0" y="0"/>
          <a:chExt cx="0" cy="0"/>
        </a:xfrm>
      </p:grpSpPr>
      <p:sp>
        <p:nvSpPr>
          <p:cNvPr id="3403" name="Google Shape;3403;p357"/>
          <p:cNvSpPr txBox="1"/>
          <p:nvPr/>
        </p:nvSpPr>
        <p:spPr>
          <a:xfrm>
            <a:off x="533400" y="1828800"/>
            <a:ext cx="8001000" cy="4191000"/>
          </a:xfrm>
          <a:prstGeom prst="rect">
            <a:avLst/>
          </a:prstGeom>
          <a:solidFill>
            <a:srgbClr val="DDDDDD"/>
          </a:solid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3404" name="Google Shape;3404;p357"/>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Channel I/O</a:t>
            </a:r>
            <a:endParaRPr/>
          </a:p>
        </p:txBody>
      </p:sp>
      <p:sp>
        <p:nvSpPr>
          <p:cNvPr id="3405" name="Google Shape;3405;p357"/>
          <p:cNvSpPr txBox="1">
            <a:spLocks noGrp="1"/>
          </p:cNvSpPr>
          <p:nvPr>
            <p:ph type="body" idx="1"/>
          </p:nvPr>
        </p:nvSpPr>
        <p:spPr>
          <a:xfrm>
            <a:off x="609600" y="1143000"/>
            <a:ext cx="7918500" cy="17511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200"/>
              <a:buFont typeface="Arial"/>
              <a:buNone/>
            </a:pPr>
            <a:r>
              <a:rPr lang="en-US" sz="2200" b="0" i="0" u="none">
                <a:solidFill>
                  <a:schemeClr val="dk1"/>
                </a:solidFill>
                <a:latin typeface="Arial"/>
                <a:ea typeface="Arial"/>
                <a:cs typeface="Arial"/>
                <a:sym typeface="Arial"/>
              </a:rPr>
              <a:t>Introduced in JDK 1.4, a channel reads bytes and characters in blocks, rather than one byte or character at a time.</a:t>
            </a:r>
            <a:endParaRPr/>
          </a:p>
          <a:p>
            <a:pPr marL="15875" marR="0" lvl="0" indent="-7937" algn="l" rtl="0">
              <a:lnSpc>
                <a:spcPct val="100000"/>
              </a:lnSpc>
              <a:spcBef>
                <a:spcPts val="240"/>
              </a:spcBef>
              <a:spcAft>
                <a:spcPts val="0"/>
              </a:spcAft>
              <a:buClr>
                <a:srgbClr val="000000"/>
              </a:buClr>
              <a:buSzPts val="100"/>
              <a:buFont typeface="Courier New"/>
              <a:buAutoNum type="arabicPlain"/>
            </a:pPr>
            <a:r>
              <a:rPr lang="en-US" sz="1200" b="0" i="0" u="none">
                <a:solidFill>
                  <a:schemeClr val="dk1"/>
                </a:solidFill>
                <a:latin typeface="Courier New"/>
                <a:ea typeface="Courier New"/>
                <a:cs typeface="Courier New"/>
                <a:sym typeface="Courier New"/>
              </a:rPr>
              <a:t> import java.io.FileInputStream; import java.io.FileOutputStream;</a:t>
            </a:r>
            <a:endParaRPr/>
          </a:p>
          <a:p>
            <a:pPr marL="15875" marR="0" lvl="0" indent="-7937" algn="l" rtl="0">
              <a:lnSpc>
                <a:spcPct val="100000"/>
              </a:lnSpc>
              <a:spcBef>
                <a:spcPts val="240"/>
              </a:spcBef>
              <a:spcAft>
                <a:spcPts val="0"/>
              </a:spcAft>
              <a:buClr>
                <a:srgbClr val="000000"/>
              </a:buClr>
              <a:buSzPts val="100"/>
              <a:buFont typeface="Courier New"/>
              <a:buAutoNum type="arabicPlain"/>
            </a:pPr>
            <a:r>
              <a:rPr lang="en-US" sz="1200" b="0" i="0" u="none">
                <a:solidFill>
                  <a:schemeClr val="dk1"/>
                </a:solidFill>
                <a:latin typeface="Courier New"/>
                <a:ea typeface="Courier New"/>
                <a:cs typeface="Courier New"/>
                <a:sym typeface="Courier New"/>
              </a:rPr>
              <a:t> import java.nio.channels.FileChannel; import java.nio.ByteBuffer;</a:t>
            </a:r>
            <a:endParaRPr/>
          </a:p>
          <a:p>
            <a:pPr marL="15875" marR="0" lvl="0" indent="-7937" algn="l" rtl="0">
              <a:lnSpc>
                <a:spcPct val="100000"/>
              </a:lnSpc>
              <a:spcBef>
                <a:spcPts val="240"/>
              </a:spcBef>
              <a:spcAft>
                <a:spcPts val="0"/>
              </a:spcAft>
              <a:buClr>
                <a:srgbClr val="000000"/>
              </a:buClr>
              <a:buSzPts val="100"/>
              <a:buFont typeface="Courier New"/>
              <a:buAutoNum type="arabicPlain"/>
            </a:pPr>
            <a:r>
              <a:rPr lang="en-US" sz="1200" b="0" i="0" u="none">
                <a:solidFill>
                  <a:schemeClr val="dk1"/>
                </a:solidFill>
                <a:latin typeface="Courier New"/>
                <a:ea typeface="Courier New"/>
                <a:cs typeface="Courier New"/>
                <a:sym typeface="Courier New"/>
              </a:rPr>
              <a:t> import java.io.FileNotFoundException; import java.io.IOException;</a:t>
            </a:r>
            <a:endParaRPr/>
          </a:p>
          <a:p>
            <a:pPr marL="15875" marR="0" lvl="0" indent="-7937" algn="l" rtl="0">
              <a:lnSpc>
                <a:spcPct val="100000"/>
              </a:lnSpc>
              <a:spcBef>
                <a:spcPts val="240"/>
              </a:spcBef>
              <a:spcAft>
                <a:spcPts val="0"/>
              </a:spcAft>
              <a:buClr>
                <a:srgbClr val="000000"/>
              </a:buClr>
              <a:buSzPts val="100"/>
              <a:buFont typeface="Courier New"/>
              <a:buAutoNum type="arabicPlain"/>
            </a:pPr>
            <a:r>
              <a:rPr lang="en-US" sz="1200" b="0" i="0" u="none">
                <a:solidFill>
                  <a:schemeClr val="dk1"/>
                </a:solidFill>
                <a:latin typeface="Courier New"/>
                <a:ea typeface="Courier New"/>
                <a:cs typeface="Courier New"/>
                <a:sym typeface="Courier New"/>
              </a:rPr>
              <a:t> </a:t>
            </a:r>
            <a:endParaRPr/>
          </a:p>
          <a:p>
            <a:pPr marL="15875" marR="0" lvl="0" indent="-7937" algn="l" rtl="0">
              <a:lnSpc>
                <a:spcPct val="100000"/>
              </a:lnSpc>
              <a:spcBef>
                <a:spcPts val="240"/>
              </a:spcBef>
              <a:spcAft>
                <a:spcPts val="0"/>
              </a:spcAft>
              <a:buClr>
                <a:srgbClr val="000000"/>
              </a:buClr>
              <a:buSzPts val="100"/>
              <a:buFont typeface="Courier New"/>
              <a:buAutoNum type="arabicPlain"/>
            </a:pPr>
            <a:r>
              <a:rPr lang="en-US" sz="1200" b="0" i="0" u="none">
                <a:solidFill>
                  <a:schemeClr val="dk1"/>
                </a:solidFill>
                <a:latin typeface="Courier New"/>
                <a:ea typeface="Courier New"/>
                <a:cs typeface="Courier New"/>
                <a:sym typeface="Courier New"/>
              </a:rPr>
              <a:t> public class ByteChannelCopyTest {</a:t>
            </a:r>
            <a:endParaRPr/>
          </a:p>
          <a:p>
            <a:pPr marL="15875" marR="0" lvl="0" indent="-7937" algn="l" rtl="0">
              <a:lnSpc>
                <a:spcPct val="100000"/>
              </a:lnSpc>
              <a:spcBef>
                <a:spcPts val="240"/>
              </a:spcBef>
              <a:spcAft>
                <a:spcPts val="0"/>
              </a:spcAft>
              <a:buClr>
                <a:srgbClr val="000000"/>
              </a:buClr>
              <a:buSzPts val="100"/>
              <a:buFont typeface="Courier New"/>
              <a:buAutoNum type="arabicPlain"/>
            </a:pPr>
            <a:r>
              <a:rPr lang="en-US" sz="1200" b="0" i="0" u="none">
                <a:solidFill>
                  <a:schemeClr val="dk1"/>
                </a:solidFill>
                <a:latin typeface="Courier New"/>
                <a:ea typeface="Courier New"/>
                <a:cs typeface="Courier New"/>
                <a:sym typeface="Courier New"/>
              </a:rPr>
              <a:t>     public static void main(String[] args) {</a:t>
            </a:r>
            <a:endParaRPr/>
          </a:p>
          <a:p>
            <a:pPr marL="15875" marR="0" lvl="0" indent="-7937" algn="l" rtl="0">
              <a:lnSpc>
                <a:spcPct val="100000"/>
              </a:lnSpc>
              <a:spcBef>
                <a:spcPts val="240"/>
              </a:spcBef>
              <a:spcAft>
                <a:spcPts val="0"/>
              </a:spcAft>
              <a:buClr>
                <a:srgbClr val="000000"/>
              </a:buClr>
              <a:buSzPts val="100"/>
              <a:buFont typeface="Courier New"/>
              <a:buAutoNum type="arabicPlain"/>
            </a:pPr>
            <a:r>
              <a:rPr lang="en-US" sz="1200" b="0" i="0" u="none">
                <a:solidFill>
                  <a:schemeClr val="dk1"/>
                </a:solidFill>
                <a:latin typeface="Courier New"/>
                <a:ea typeface="Courier New"/>
                <a:cs typeface="Courier New"/>
                <a:sym typeface="Courier New"/>
              </a:rPr>
              <a:t>         try (FileChannel fcIn = new FileInputStream(args[0]).getChannel();</a:t>
            </a:r>
            <a:endParaRPr/>
          </a:p>
          <a:p>
            <a:pPr marL="15875" marR="0" lvl="0" indent="-7937" algn="l" rtl="0">
              <a:lnSpc>
                <a:spcPct val="100000"/>
              </a:lnSpc>
              <a:spcBef>
                <a:spcPts val="240"/>
              </a:spcBef>
              <a:spcAft>
                <a:spcPts val="0"/>
              </a:spcAft>
              <a:buClr>
                <a:srgbClr val="000000"/>
              </a:buClr>
              <a:buSzPts val="100"/>
              <a:buFont typeface="Courier New"/>
              <a:buAutoNum type="arabicPlain"/>
            </a:pPr>
            <a:r>
              <a:rPr lang="en-US" sz="1200" b="0" i="0" u="none">
                <a:solidFill>
                  <a:schemeClr val="dk1"/>
                </a:solidFill>
                <a:latin typeface="Courier New"/>
                <a:ea typeface="Courier New"/>
                <a:cs typeface="Courier New"/>
                <a:sym typeface="Courier New"/>
              </a:rPr>
              <a:t>              FileChannel fcOut = new FileOutputStream(args[1]).getChannel()) {</a:t>
            </a:r>
            <a:endParaRPr/>
          </a:p>
          <a:p>
            <a:pPr marL="15875" marR="0" lvl="0" indent="-7937" algn="l" rtl="0">
              <a:lnSpc>
                <a:spcPct val="100000"/>
              </a:lnSpc>
              <a:spcBef>
                <a:spcPts val="240"/>
              </a:spcBef>
              <a:spcAft>
                <a:spcPts val="0"/>
              </a:spcAft>
              <a:buClr>
                <a:srgbClr val="000000"/>
              </a:buClr>
              <a:buSzPts val="100"/>
              <a:buFont typeface="Courier New"/>
              <a:buAutoNum type="arabicPlain"/>
            </a:pPr>
            <a:r>
              <a:rPr lang="en-US" sz="1200" b="0" i="0" u="none">
                <a:solidFill>
                  <a:schemeClr val="dk1"/>
                </a:solidFill>
                <a:latin typeface="Courier New"/>
                <a:ea typeface="Courier New"/>
                <a:cs typeface="Courier New"/>
                <a:sym typeface="Courier New"/>
              </a:rPr>
              <a:t>             ByteBuffer buff = ByteBuffer.allocate((int) fcIn.size());</a:t>
            </a:r>
            <a:endParaRPr/>
          </a:p>
          <a:p>
            <a:pPr marL="15875" marR="0" lvl="0" indent="-7937" algn="l" rtl="0">
              <a:lnSpc>
                <a:spcPct val="100000"/>
              </a:lnSpc>
              <a:spcBef>
                <a:spcPts val="240"/>
              </a:spcBef>
              <a:spcAft>
                <a:spcPts val="0"/>
              </a:spcAft>
              <a:buClr>
                <a:srgbClr val="000000"/>
              </a:buClr>
              <a:buSzPts val="100"/>
              <a:buFont typeface="Courier New"/>
              <a:buAutoNum type="arabicPlain"/>
            </a:pPr>
            <a:r>
              <a:rPr lang="en-US" sz="1200" b="0" i="0" u="none">
                <a:solidFill>
                  <a:schemeClr val="dk1"/>
                </a:solidFill>
                <a:latin typeface="Courier New"/>
                <a:ea typeface="Courier New"/>
                <a:cs typeface="Courier New"/>
                <a:sym typeface="Courier New"/>
              </a:rPr>
              <a:t>             fcIn.read(buff);</a:t>
            </a:r>
            <a:endParaRPr/>
          </a:p>
          <a:p>
            <a:pPr marL="15875" marR="0" lvl="0" indent="-7937" algn="l" rtl="0">
              <a:lnSpc>
                <a:spcPct val="100000"/>
              </a:lnSpc>
              <a:spcBef>
                <a:spcPts val="240"/>
              </a:spcBef>
              <a:spcAft>
                <a:spcPts val="0"/>
              </a:spcAft>
              <a:buClr>
                <a:srgbClr val="000000"/>
              </a:buClr>
              <a:buSzPts val="100"/>
              <a:buFont typeface="Courier New"/>
              <a:buAutoNum type="arabicPlain"/>
            </a:pPr>
            <a:r>
              <a:rPr lang="en-US" sz="1200" b="0" i="0" u="none">
                <a:solidFill>
                  <a:schemeClr val="dk1"/>
                </a:solidFill>
                <a:latin typeface="Courier New"/>
                <a:ea typeface="Courier New"/>
                <a:cs typeface="Courier New"/>
                <a:sym typeface="Courier New"/>
              </a:rPr>
              <a:t>            buff.position(0);</a:t>
            </a:r>
            <a:endParaRPr/>
          </a:p>
          <a:p>
            <a:pPr marL="15875" marR="0" lvl="0" indent="-7937" algn="l" rtl="0">
              <a:lnSpc>
                <a:spcPct val="100000"/>
              </a:lnSpc>
              <a:spcBef>
                <a:spcPts val="240"/>
              </a:spcBef>
              <a:spcAft>
                <a:spcPts val="0"/>
              </a:spcAft>
              <a:buClr>
                <a:srgbClr val="000000"/>
              </a:buClr>
              <a:buSzPts val="100"/>
              <a:buFont typeface="Courier New"/>
              <a:buAutoNum type="arabicPlain"/>
            </a:pPr>
            <a:r>
              <a:rPr lang="en-US" sz="1200" b="0" i="0" u="none">
                <a:solidFill>
                  <a:schemeClr val="dk1"/>
                </a:solidFill>
                <a:latin typeface="Courier New"/>
                <a:ea typeface="Courier New"/>
                <a:cs typeface="Courier New"/>
                <a:sym typeface="Courier New"/>
              </a:rPr>
              <a:t>            fcOut.write(buff);</a:t>
            </a:r>
            <a:endParaRPr/>
          </a:p>
          <a:p>
            <a:pPr marL="15875" marR="0" lvl="0" indent="-7937" algn="l" rtl="0">
              <a:lnSpc>
                <a:spcPct val="100000"/>
              </a:lnSpc>
              <a:spcBef>
                <a:spcPts val="240"/>
              </a:spcBef>
              <a:spcAft>
                <a:spcPts val="0"/>
              </a:spcAft>
              <a:buClr>
                <a:srgbClr val="000000"/>
              </a:buClr>
              <a:buSzPts val="100"/>
              <a:buFont typeface="Courier New"/>
              <a:buAutoNum type="arabicPlain"/>
            </a:pPr>
            <a:r>
              <a:rPr lang="en-US" sz="1200" b="0" i="0" u="none">
                <a:solidFill>
                  <a:schemeClr val="dk1"/>
                </a:solidFill>
                <a:latin typeface="Courier New"/>
                <a:ea typeface="Courier New"/>
                <a:cs typeface="Courier New"/>
                <a:sym typeface="Courier New"/>
              </a:rPr>
              <a:t>        } catch (FileNotFoundException f) {</a:t>
            </a:r>
            <a:endParaRPr/>
          </a:p>
          <a:p>
            <a:pPr marL="15875" marR="0" lvl="0" indent="-7937" algn="l" rtl="0">
              <a:lnSpc>
                <a:spcPct val="100000"/>
              </a:lnSpc>
              <a:spcBef>
                <a:spcPts val="240"/>
              </a:spcBef>
              <a:spcAft>
                <a:spcPts val="0"/>
              </a:spcAft>
              <a:buClr>
                <a:srgbClr val="000000"/>
              </a:buClr>
              <a:buSzPts val="100"/>
              <a:buFont typeface="Courier New"/>
              <a:buAutoNum type="arabicPlain"/>
            </a:pPr>
            <a:r>
              <a:rPr lang="en-US" sz="1200" b="0" i="0" u="none">
                <a:solidFill>
                  <a:schemeClr val="dk1"/>
                </a:solidFill>
                <a:latin typeface="Courier New"/>
                <a:ea typeface="Courier New"/>
                <a:cs typeface="Courier New"/>
                <a:sym typeface="Courier New"/>
              </a:rPr>
              <a:t>            System.out.println("File not found: " + f);</a:t>
            </a:r>
            <a:endParaRPr/>
          </a:p>
          <a:p>
            <a:pPr marL="15875" marR="0" lvl="0" indent="-7937" algn="l" rtl="0">
              <a:lnSpc>
                <a:spcPct val="100000"/>
              </a:lnSpc>
              <a:spcBef>
                <a:spcPts val="240"/>
              </a:spcBef>
              <a:spcAft>
                <a:spcPts val="0"/>
              </a:spcAft>
              <a:buClr>
                <a:srgbClr val="000000"/>
              </a:buClr>
              <a:buSzPts val="100"/>
              <a:buFont typeface="Courier New"/>
              <a:buAutoNum type="arabicPlain"/>
            </a:pPr>
            <a:r>
              <a:rPr lang="en-US" sz="1200" b="0" i="0" u="none">
                <a:solidFill>
                  <a:schemeClr val="dk1"/>
                </a:solidFill>
                <a:latin typeface="Courier New"/>
                <a:ea typeface="Courier New"/>
                <a:cs typeface="Courier New"/>
                <a:sym typeface="Courier New"/>
              </a:rPr>
              <a:t>        } catch (IOException e) {</a:t>
            </a:r>
            <a:endParaRPr/>
          </a:p>
          <a:p>
            <a:pPr marL="15875" marR="0" lvl="0" indent="-7937" algn="l" rtl="0">
              <a:lnSpc>
                <a:spcPct val="100000"/>
              </a:lnSpc>
              <a:spcBef>
                <a:spcPts val="240"/>
              </a:spcBef>
              <a:spcAft>
                <a:spcPts val="0"/>
              </a:spcAft>
              <a:buClr>
                <a:srgbClr val="000000"/>
              </a:buClr>
              <a:buSzPts val="100"/>
              <a:buFont typeface="Courier New"/>
              <a:buAutoNum type="arabicPlain"/>
            </a:pPr>
            <a:r>
              <a:rPr lang="en-US" sz="1200" b="0" i="0" u="none">
                <a:solidFill>
                  <a:schemeClr val="dk1"/>
                </a:solidFill>
                <a:latin typeface="Courier New"/>
                <a:ea typeface="Courier New"/>
                <a:cs typeface="Courier New"/>
                <a:sym typeface="Courier New"/>
              </a:rPr>
              <a:t>            System.out.println("IOException: " + e);</a:t>
            </a:r>
            <a:endParaRPr/>
          </a:p>
          <a:p>
            <a:pPr marL="15875" marR="0" lvl="0" indent="-7937" algn="l" rtl="0">
              <a:lnSpc>
                <a:spcPct val="100000"/>
              </a:lnSpc>
              <a:spcBef>
                <a:spcPts val="240"/>
              </a:spcBef>
              <a:spcAft>
                <a:spcPts val="0"/>
              </a:spcAft>
              <a:buClr>
                <a:srgbClr val="000000"/>
              </a:buClr>
              <a:buSzPts val="100"/>
              <a:buFont typeface="Courier New"/>
              <a:buAutoNum type="arabicPlain"/>
            </a:pPr>
            <a:r>
              <a:rPr lang="en-US" sz="1200" b="0" i="0" u="none">
                <a:solidFill>
                  <a:schemeClr val="dk1"/>
                </a:solidFill>
                <a:latin typeface="Courier New"/>
                <a:ea typeface="Courier New"/>
                <a:cs typeface="Courier New"/>
                <a:sym typeface="Courier New"/>
              </a:rPr>
              <a:t>        }</a:t>
            </a:r>
            <a:endParaRPr/>
          </a:p>
          <a:p>
            <a:pPr marL="15875" marR="0" lvl="0" indent="-7937" algn="l" rtl="0">
              <a:lnSpc>
                <a:spcPct val="100000"/>
              </a:lnSpc>
              <a:spcBef>
                <a:spcPts val="240"/>
              </a:spcBef>
              <a:spcAft>
                <a:spcPts val="0"/>
              </a:spcAft>
              <a:buClr>
                <a:srgbClr val="000000"/>
              </a:buClr>
              <a:buSzPts val="100"/>
              <a:buFont typeface="Courier New"/>
              <a:buAutoNum type="arabicPlain"/>
            </a:pPr>
            <a:r>
              <a:rPr lang="en-US" sz="1200" b="0" i="0" u="none">
                <a:solidFill>
                  <a:schemeClr val="dk1"/>
                </a:solidFill>
                <a:latin typeface="Courier New"/>
                <a:ea typeface="Courier New"/>
                <a:cs typeface="Courier New"/>
                <a:sym typeface="Courier New"/>
              </a:rPr>
              <a:t>    }</a:t>
            </a:r>
            <a:endParaRPr/>
          </a:p>
          <a:p>
            <a:pPr marL="15875" marR="0" lvl="0" indent="-7937" algn="l" rtl="0">
              <a:lnSpc>
                <a:spcPct val="100000"/>
              </a:lnSpc>
              <a:spcBef>
                <a:spcPts val="240"/>
              </a:spcBef>
              <a:spcAft>
                <a:spcPts val="0"/>
              </a:spcAft>
              <a:buClr>
                <a:srgbClr val="000000"/>
              </a:buClr>
              <a:buSzPts val="100"/>
              <a:buFont typeface="Courier New"/>
              <a:buAutoNum type="arabicPlain"/>
            </a:pPr>
            <a:r>
              <a:rPr lang="en-US" sz="1200" b="0" i="0" u="none">
                <a:solidFill>
                  <a:schemeClr val="dk1"/>
                </a:solidFill>
                <a:latin typeface="Courier New"/>
                <a:ea typeface="Courier New"/>
                <a:cs typeface="Courier New"/>
                <a:sym typeface="Courier New"/>
              </a:rPr>
              <a:t> }</a:t>
            </a:r>
            <a:endParaRPr/>
          </a:p>
        </p:txBody>
      </p:sp>
      <p:sp>
        <p:nvSpPr>
          <p:cNvPr id="3406" name="Google Shape;3406;p357"/>
          <p:cNvSpPr/>
          <p:nvPr/>
        </p:nvSpPr>
        <p:spPr>
          <a:xfrm>
            <a:off x="5715000" y="3886200"/>
            <a:ext cx="2667000" cy="685800"/>
          </a:xfrm>
          <a:prstGeom prst="wedgeRectCallout">
            <a:avLst>
              <a:gd name="adj1" fmla="val -12794"/>
              <a:gd name="adj2" fmla="val 705"/>
            </a:avLst>
          </a:prstGeom>
          <a:solidFill>
            <a:srgbClr val="FFFFCC"/>
          </a:solidFill>
          <a:ln w="9525" cap="flat" cmpd="sng">
            <a:solidFill>
              <a:srgbClr val="808080"/>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200"/>
              <a:buFont typeface="Arial"/>
              <a:buNone/>
            </a:pPr>
            <a:r>
              <a:rPr lang="en-US" sz="1200" b="0" i="0" u="none">
                <a:solidFill>
                  <a:schemeClr val="dk1"/>
                </a:solidFill>
                <a:latin typeface="Arial"/>
                <a:ea typeface="Arial"/>
                <a:cs typeface="Arial"/>
                <a:sym typeface="Arial"/>
              </a:rPr>
              <a:t>Create a buffer sized the same as the file size, and then read and write the file in a single operation.</a:t>
            </a:r>
            <a:endParaRPr/>
          </a:p>
        </p:txBody>
      </p:sp>
      <p:sp>
        <p:nvSpPr>
          <p:cNvPr id="3407" name="Google Shape;3407;p357"/>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361</a:t>
            </a:fld>
            <a:endParaRPr/>
          </a:p>
        </p:txBody>
      </p:sp>
    </p:spTree>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Shape 3412"/>
        <p:cNvGrpSpPr/>
        <p:nvPr/>
      </p:nvGrpSpPr>
      <p:grpSpPr>
        <a:xfrm>
          <a:off x="0" y="0"/>
          <a:ext cx="0" cy="0"/>
          <a:chOff x="0" y="0"/>
          <a:chExt cx="0" cy="0"/>
        </a:xfrm>
      </p:grpSpPr>
      <p:sp>
        <p:nvSpPr>
          <p:cNvPr id="3413" name="Google Shape;3413;p358"/>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Persistence</a:t>
            </a:r>
            <a:endParaRPr/>
          </a:p>
        </p:txBody>
      </p:sp>
      <p:sp>
        <p:nvSpPr>
          <p:cNvPr id="3414" name="Google Shape;3414;p358"/>
          <p:cNvSpPr txBox="1">
            <a:spLocks noGrp="1"/>
          </p:cNvSpPr>
          <p:nvPr>
            <p:ph type="body" idx="1"/>
          </p:nvPr>
        </p:nvSpPr>
        <p:spPr>
          <a:xfrm>
            <a:off x="609600" y="1447800"/>
            <a:ext cx="7918500" cy="39528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200"/>
              <a:buFont typeface="Arial"/>
              <a:buNone/>
            </a:pPr>
            <a:r>
              <a:rPr lang="en-US" sz="2200" b="0" i="0" u="none">
                <a:solidFill>
                  <a:schemeClr val="dk1"/>
                </a:solidFill>
                <a:latin typeface="Arial"/>
                <a:ea typeface="Arial"/>
                <a:cs typeface="Arial"/>
                <a:sym typeface="Arial"/>
              </a:rPr>
              <a:t>Saving data to some type of permanent storage is called persistence. An object that is persistent-capable can be stored on disk (or any other storage device), or sent to another machine to be stored there.</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A non-persisted object exists only as long as the Java Virtual Machine is running.</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Java serialization is the standard mechanism for saving an object as a sequence of bytes that can later be rebuilt into a copy of the object.</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To serialize an object of a specific class, the class must implement the </a:t>
            </a:r>
            <a:r>
              <a:rPr lang="en-US" sz="2200" b="0" i="0" u="none" strike="noStrike" cap="none">
                <a:solidFill>
                  <a:schemeClr val="dk1"/>
                </a:solidFill>
                <a:latin typeface="Courier New"/>
                <a:ea typeface="Courier New"/>
                <a:cs typeface="Courier New"/>
                <a:sym typeface="Courier New"/>
              </a:rPr>
              <a:t>java.io.Serializable</a:t>
            </a:r>
            <a:r>
              <a:rPr lang="en-US" sz="2200" b="0" i="0" u="none" strike="noStrike" cap="none">
                <a:solidFill>
                  <a:schemeClr val="dk1"/>
                </a:solidFill>
                <a:latin typeface="Arial"/>
                <a:ea typeface="Arial"/>
                <a:cs typeface="Arial"/>
                <a:sym typeface="Arial"/>
              </a:rPr>
              <a:t> interface.</a:t>
            </a:r>
            <a:endParaRPr/>
          </a:p>
        </p:txBody>
      </p:sp>
      <p:sp>
        <p:nvSpPr>
          <p:cNvPr id="3415" name="Google Shape;3415;p358"/>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362</a:t>
            </a:fld>
            <a:endParaRPr/>
          </a:p>
        </p:txBody>
      </p:sp>
    </p:spTree>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Shape 3420"/>
        <p:cNvGrpSpPr/>
        <p:nvPr/>
      </p:nvGrpSpPr>
      <p:grpSpPr>
        <a:xfrm>
          <a:off x="0" y="0"/>
          <a:ext cx="0" cy="0"/>
          <a:chOff x="0" y="0"/>
          <a:chExt cx="0" cy="0"/>
        </a:xfrm>
      </p:grpSpPr>
      <p:sp>
        <p:nvSpPr>
          <p:cNvPr id="3421" name="Google Shape;3421;p359"/>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Serialization and Object Graphs</a:t>
            </a:r>
            <a:endParaRPr/>
          </a:p>
        </p:txBody>
      </p:sp>
      <p:sp>
        <p:nvSpPr>
          <p:cNvPr id="3422" name="Google Shape;3422;p359"/>
          <p:cNvSpPr txBox="1">
            <a:spLocks noGrp="1"/>
          </p:cNvSpPr>
          <p:nvPr>
            <p:ph type="body" idx="1"/>
          </p:nvPr>
        </p:nvSpPr>
        <p:spPr>
          <a:xfrm>
            <a:off x="609600" y="1447800"/>
            <a:ext cx="7918500" cy="1751100"/>
          </a:xfrm>
          <a:prstGeom prst="rect">
            <a:avLst/>
          </a:prstGeom>
          <a:noFill/>
          <a:ln>
            <a:noFill/>
          </a:ln>
        </p:spPr>
        <p:txBody>
          <a:bodyPr spcFirstLastPara="1" wrap="square" lIns="12700" tIns="12700" rIns="12700" bIns="12700" anchor="t" anchorCtr="0">
            <a:noAutofit/>
          </a:bodyPr>
          <a:lstStyle/>
          <a:p>
            <a:pPr marL="574675" marR="0" lvl="1" indent="-460375" algn="l" rtl="0">
              <a:lnSpc>
                <a:spcPct val="100000"/>
              </a:lnSpc>
              <a:spcBef>
                <a:spcPts val="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When an object is serialized, only the fields of the object are preserved.</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When a field references an object, the fields of the referenced object are also serialized, if that object's class is also serializable.</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The tree of an object’s fields constitutes the </a:t>
            </a:r>
            <a:r>
              <a:rPr lang="en-US" sz="2200" b="0" i="1" u="none" strike="noStrike" cap="none">
                <a:solidFill>
                  <a:schemeClr val="dk1"/>
                </a:solidFill>
                <a:latin typeface="Arial"/>
                <a:ea typeface="Arial"/>
                <a:cs typeface="Arial"/>
                <a:sym typeface="Arial"/>
              </a:rPr>
              <a:t>object graph</a:t>
            </a:r>
            <a:r>
              <a:rPr lang="en-US" sz="2200" b="0" i="0" u="none" strike="noStrike" cap="none">
                <a:solidFill>
                  <a:schemeClr val="dk1"/>
                </a:solidFill>
                <a:latin typeface="Arial"/>
                <a:ea typeface="Arial"/>
                <a:cs typeface="Arial"/>
                <a:sym typeface="Arial"/>
              </a:rPr>
              <a:t>.</a:t>
            </a:r>
            <a:endParaRPr/>
          </a:p>
          <a:p>
            <a:pPr marL="7937" marR="0" lvl="0" indent="7938" algn="l" rtl="0">
              <a:spcBef>
                <a:spcPts val="440"/>
              </a:spcBef>
              <a:spcAft>
                <a:spcPts val="0"/>
              </a:spcAft>
              <a:buNone/>
            </a:pPr>
            <a:endParaRPr sz="2200" b="0" i="0" u="none" strike="noStrike" cap="none">
              <a:solidFill>
                <a:schemeClr val="dk1"/>
              </a:solidFill>
              <a:latin typeface="Arial"/>
              <a:ea typeface="Arial"/>
              <a:cs typeface="Arial"/>
              <a:sym typeface="Arial"/>
            </a:endParaRPr>
          </a:p>
        </p:txBody>
      </p:sp>
      <p:sp>
        <p:nvSpPr>
          <p:cNvPr id="3423" name="Google Shape;3423;p359"/>
          <p:cNvSpPr/>
          <p:nvPr/>
        </p:nvSpPr>
        <p:spPr>
          <a:xfrm>
            <a:off x="3733800" y="4267200"/>
            <a:ext cx="549300" cy="549300"/>
          </a:xfrm>
          <a:prstGeom prst="ellipse">
            <a:avLst/>
          </a:prstGeom>
          <a:solidFill>
            <a:srgbClr val="DDDDDD"/>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r>
              <a:rPr lang="en-US" sz="1800" b="1" i="0" u="none">
                <a:solidFill>
                  <a:schemeClr val="dk1"/>
                </a:solidFill>
                <a:latin typeface="Arial"/>
                <a:ea typeface="Arial"/>
                <a:cs typeface="Arial"/>
                <a:sym typeface="Arial"/>
              </a:rPr>
              <a:t>A</a:t>
            </a:r>
            <a:endParaRPr/>
          </a:p>
        </p:txBody>
      </p:sp>
      <p:sp>
        <p:nvSpPr>
          <p:cNvPr id="3424" name="Google Shape;3424;p359"/>
          <p:cNvSpPr/>
          <p:nvPr/>
        </p:nvSpPr>
        <p:spPr>
          <a:xfrm>
            <a:off x="3657600" y="5578475"/>
            <a:ext cx="549300" cy="547800"/>
          </a:xfrm>
          <a:prstGeom prst="ellipse">
            <a:avLst/>
          </a:prstGeom>
          <a:solidFill>
            <a:srgbClr val="DDDDDD"/>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r>
              <a:rPr lang="en-US" sz="1800" b="1" i="0" u="none">
                <a:solidFill>
                  <a:schemeClr val="dk1"/>
                </a:solidFill>
                <a:latin typeface="Arial"/>
                <a:ea typeface="Arial"/>
                <a:cs typeface="Arial"/>
                <a:sym typeface="Arial"/>
              </a:rPr>
              <a:t>D</a:t>
            </a:r>
            <a:endParaRPr/>
          </a:p>
        </p:txBody>
      </p:sp>
      <p:sp>
        <p:nvSpPr>
          <p:cNvPr id="3425" name="Google Shape;3425;p359"/>
          <p:cNvSpPr/>
          <p:nvPr/>
        </p:nvSpPr>
        <p:spPr>
          <a:xfrm>
            <a:off x="4495800" y="4953000"/>
            <a:ext cx="549300" cy="549300"/>
          </a:xfrm>
          <a:prstGeom prst="ellipse">
            <a:avLst/>
          </a:prstGeom>
          <a:solidFill>
            <a:srgbClr val="DDDDDD"/>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r>
              <a:rPr lang="en-US" sz="1800" b="1" i="0" u="none">
                <a:solidFill>
                  <a:schemeClr val="dk1"/>
                </a:solidFill>
                <a:latin typeface="Arial"/>
                <a:ea typeface="Arial"/>
                <a:cs typeface="Arial"/>
                <a:sym typeface="Arial"/>
              </a:rPr>
              <a:t>C</a:t>
            </a:r>
            <a:endParaRPr/>
          </a:p>
        </p:txBody>
      </p:sp>
      <p:sp>
        <p:nvSpPr>
          <p:cNvPr id="3426" name="Google Shape;3426;p359"/>
          <p:cNvSpPr/>
          <p:nvPr/>
        </p:nvSpPr>
        <p:spPr>
          <a:xfrm>
            <a:off x="2971800" y="4953000"/>
            <a:ext cx="549300" cy="549300"/>
          </a:xfrm>
          <a:prstGeom prst="ellipse">
            <a:avLst/>
          </a:prstGeom>
          <a:solidFill>
            <a:srgbClr val="DDDDDD"/>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r>
              <a:rPr lang="en-US" sz="1800" b="1" i="0" u="none">
                <a:solidFill>
                  <a:schemeClr val="dk1"/>
                </a:solidFill>
                <a:latin typeface="Arial"/>
                <a:ea typeface="Arial"/>
                <a:cs typeface="Arial"/>
                <a:sym typeface="Arial"/>
              </a:rPr>
              <a:t>B</a:t>
            </a:r>
            <a:endParaRPr/>
          </a:p>
        </p:txBody>
      </p:sp>
      <p:sp>
        <p:nvSpPr>
          <p:cNvPr id="3427" name="Google Shape;3427;p359"/>
          <p:cNvSpPr/>
          <p:nvPr/>
        </p:nvSpPr>
        <p:spPr>
          <a:xfrm>
            <a:off x="5334000" y="5562600"/>
            <a:ext cx="549300" cy="549300"/>
          </a:xfrm>
          <a:prstGeom prst="ellipse">
            <a:avLst/>
          </a:prstGeom>
          <a:solidFill>
            <a:srgbClr val="DDDDDD"/>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r>
              <a:rPr lang="en-US" sz="1800" b="1" i="0" u="none">
                <a:solidFill>
                  <a:schemeClr val="dk1"/>
                </a:solidFill>
                <a:latin typeface="Arial"/>
                <a:ea typeface="Arial"/>
                <a:cs typeface="Arial"/>
                <a:sym typeface="Arial"/>
              </a:rPr>
              <a:t>D</a:t>
            </a:r>
            <a:endParaRPr/>
          </a:p>
        </p:txBody>
      </p:sp>
      <p:cxnSp>
        <p:nvCxnSpPr>
          <p:cNvPr id="3428" name="Google Shape;3428;p359"/>
          <p:cNvCxnSpPr/>
          <p:nvPr/>
        </p:nvCxnSpPr>
        <p:spPr>
          <a:xfrm flipH="1">
            <a:off x="3246299" y="4541837"/>
            <a:ext cx="487500" cy="411300"/>
          </a:xfrm>
          <a:prstGeom prst="bentConnector2">
            <a:avLst/>
          </a:prstGeom>
          <a:noFill/>
          <a:ln w="28575" cap="flat" cmpd="sng">
            <a:solidFill>
              <a:schemeClr val="dk1"/>
            </a:solidFill>
            <a:prstDash val="solid"/>
            <a:round/>
            <a:headEnd type="none" w="med" len="med"/>
            <a:tailEnd type="triangle" w="med" len="med"/>
          </a:ln>
        </p:spPr>
      </p:cxnSp>
      <p:cxnSp>
        <p:nvCxnSpPr>
          <p:cNvPr id="3429" name="Google Shape;3429;p359"/>
          <p:cNvCxnSpPr/>
          <p:nvPr/>
        </p:nvCxnSpPr>
        <p:spPr>
          <a:xfrm>
            <a:off x="4283075" y="4541837"/>
            <a:ext cx="487500" cy="411300"/>
          </a:xfrm>
          <a:prstGeom prst="bentConnector2">
            <a:avLst/>
          </a:prstGeom>
          <a:noFill/>
          <a:ln w="28575" cap="flat" cmpd="sng">
            <a:solidFill>
              <a:schemeClr val="dk1"/>
            </a:solidFill>
            <a:prstDash val="solid"/>
            <a:round/>
            <a:headEnd type="none" w="med" len="med"/>
            <a:tailEnd type="triangle" w="med" len="med"/>
          </a:ln>
        </p:spPr>
      </p:cxnSp>
      <p:cxnSp>
        <p:nvCxnSpPr>
          <p:cNvPr id="3430" name="Google Shape;3430;p359"/>
          <p:cNvCxnSpPr/>
          <p:nvPr/>
        </p:nvCxnSpPr>
        <p:spPr>
          <a:xfrm flipH="1">
            <a:off x="3932099" y="5227637"/>
            <a:ext cx="563700" cy="350700"/>
          </a:xfrm>
          <a:prstGeom prst="bentConnector2">
            <a:avLst/>
          </a:prstGeom>
          <a:noFill/>
          <a:ln w="28575" cap="flat" cmpd="sng">
            <a:solidFill>
              <a:schemeClr val="dk1"/>
            </a:solidFill>
            <a:prstDash val="solid"/>
            <a:round/>
            <a:headEnd type="none" w="med" len="med"/>
            <a:tailEnd type="triangle" w="med" len="med"/>
          </a:ln>
        </p:spPr>
      </p:cxnSp>
      <p:cxnSp>
        <p:nvCxnSpPr>
          <p:cNvPr id="3431" name="Google Shape;3431;p359"/>
          <p:cNvCxnSpPr/>
          <p:nvPr/>
        </p:nvCxnSpPr>
        <p:spPr>
          <a:xfrm>
            <a:off x="5045075" y="5227637"/>
            <a:ext cx="563700" cy="335100"/>
          </a:xfrm>
          <a:prstGeom prst="bentConnector2">
            <a:avLst/>
          </a:prstGeom>
          <a:noFill/>
          <a:ln w="28575" cap="flat" cmpd="sng">
            <a:solidFill>
              <a:schemeClr val="dk1"/>
            </a:solidFill>
            <a:prstDash val="solid"/>
            <a:round/>
            <a:headEnd type="none" w="med" len="med"/>
            <a:tailEnd type="triangle" w="med" len="med"/>
          </a:ln>
        </p:spPr>
      </p:cxnSp>
      <p:sp>
        <p:nvSpPr>
          <p:cNvPr id="3432" name="Google Shape;3432;p359"/>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363</a:t>
            </a:fld>
            <a:endParaRPr/>
          </a:p>
        </p:txBody>
      </p:sp>
    </p:spTree>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Shape 3437"/>
        <p:cNvGrpSpPr/>
        <p:nvPr/>
      </p:nvGrpSpPr>
      <p:grpSpPr>
        <a:xfrm>
          <a:off x="0" y="0"/>
          <a:ext cx="0" cy="0"/>
          <a:chOff x="0" y="0"/>
          <a:chExt cx="0" cy="0"/>
        </a:xfrm>
      </p:grpSpPr>
      <p:sp>
        <p:nvSpPr>
          <p:cNvPr id="3438" name="Google Shape;3438;p360"/>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Transient Fields and Objects</a:t>
            </a:r>
            <a:br>
              <a:rPr lang="en-US" sz="2600" b="1" i="0" u="none" strike="noStrike" cap="none">
                <a:solidFill>
                  <a:schemeClr val="dk1"/>
                </a:solidFill>
                <a:latin typeface="Arial"/>
                <a:ea typeface="Arial"/>
                <a:cs typeface="Arial"/>
                <a:sym typeface="Arial"/>
              </a:rPr>
            </a:br>
            <a:endParaRPr/>
          </a:p>
        </p:txBody>
      </p:sp>
      <p:sp>
        <p:nvSpPr>
          <p:cNvPr id="3439" name="Google Shape;3439;p360"/>
          <p:cNvSpPr txBox="1">
            <a:spLocks noGrp="1"/>
          </p:cNvSpPr>
          <p:nvPr>
            <p:ph type="body" idx="1"/>
          </p:nvPr>
        </p:nvSpPr>
        <p:spPr>
          <a:xfrm>
            <a:off x="609600" y="1447800"/>
            <a:ext cx="7918500" cy="4087800"/>
          </a:xfrm>
          <a:prstGeom prst="rect">
            <a:avLst/>
          </a:prstGeom>
          <a:noFill/>
          <a:ln>
            <a:noFill/>
          </a:ln>
        </p:spPr>
        <p:txBody>
          <a:bodyPr spcFirstLastPara="1" wrap="square" lIns="12700" tIns="12700" rIns="12700" bIns="12700" anchor="t" anchorCtr="0">
            <a:noAutofit/>
          </a:bodyPr>
          <a:lstStyle/>
          <a:p>
            <a:pPr marL="574675" marR="0" lvl="1" indent="-460375" algn="l" rtl="0">
              <a:lnSpc>
                <a:spcPct val="100000"/>
              </a:lnSpc>
              <a:spcBef>
                <a:spcPts val="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Some object classes are not serializable because they represent transient operating system–specific information. </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If the object graph contains a non-serializable reference, a </a:t>
            </a:r>
            <a:r>
              <a:rPr lang="en-US" sz="2200" b="0" i="0" u="none" strike="noStrike" cap="none">
                <a:solidFill>
                  <a:schemeClr val="dk1"/>
                </a:solidFill>
                <a:latin typeface="Courier New"/>
                <a:ea typeface="Courier New"/>
                <a:cs typeface="Courier New"/>
                <a:sym typeface="Courier New"/>
              </a:rPr>
              <a:t>NotSerializableException</a:t>
            </a:r>
            <a:r>
              <a:rPr lang="en-US" sz="2200" b="0" i="0" u="none" strike="noStrike" cap="none">
                <a:solidFill>
                  <a:schemeClr val="dk1"/>
                </a:solidFill>
                <a:latin typeface="Arial"/>
                <a:ea typeface="Arial"/>
                <a:cs typeface="Arial"/>
                <a:sym typeface="Arial"/>
              </a:rPr>
              <a:t> is thrown and the serialization operation fails.</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Fields that should not be serialized or that do not need to be serialized can be marked with the keyword </a:t>
            </a:r>
            <a:r>
              <a:rPr lang="en-US" sz="2200" b="0" i="0" u="none" strike="noStrike" cap="none">
                <a:solidFill>
                  <a:schemeClr val="dk1"/>
                </a:solidFill>
                <a:latin typeface="Courier New"/>
                <a:ea typeface="Courier New"/>
                <a:cs typeface="Courier New"/>
                <a:sym typeface="Courier New"/>
              </a:rPr>
              <a:t>transient</a:t>
            </a:r>
            <a:r>
              <a:rPr lang="en-US" sz="2200" b="0" i="0" u="none" strike="noStrike" cap="none">
                <a:solidFill>
                  <a:schemeClr val="dk1"/>
                </a:solidFill>
                <a:latin typeface="Arial"/>
                <a:ea typeface="Arial"/>
                <a:cs typeface="Arial"/>
                <a:sym typeface="Arial"/>
              </a:rPr>
              <a:t>.</a:t>
            </a:r>
            <a:endParaRPr/>
          </a:p>
          <a:p>
            <a:pPr marL="574675" marR="0" lvl="1" indent="-320675" algn="l" rtl="0">
              <a:lnSpc>
                <a:spcPct val="100000"/>
              </a:lnSpc>
              <a:spcBef>
                <a:spcPts val="440"/>
              </a:spcBef>
              <a:spcAft>
                <a:spcPts val="0"/>
              </a:spcAft>
              <a:buClr>
                <a:srgbClr val="FF0000"/>
              </a:buClr>
              <a:buSzPts val="2200"/>
              <a:buFont typeface="Arial"/>
              <a:buNone/>
            </a:pPr>
            <a:endParaRPr sz="2200" b="0" i="0" u="none" strike="noStrike" cap="none">
              <a:solidFill>
                <a:schemeClr val="dk1"/>
              </a:solidFill>
              <a:latin typeface="Arial"/>
              <a:ea typeface="Arial"/>
              <a:cs typeface="Arial"/>
              <a:sym typeface="Arial"/>
            </a:endParaRPr>
          </a:p>
          <a:p>
            <a:pPr marL="574675" marR="0" lvl="1" indent="-320675" algn="l" rtl="0">
              <a:lnSpc>
                <a:spcPct val="100000"/>
              </a:lnSpc>
              <a:spcBef>
                <a:spcPts val="440"/>
              </a:spcBef>
              <a:spcAft>
                <a:spcPts val="0"/>
              </a:spcAft>
              <a:buClr>
                <a:srgbClr val="FF0000"/>
              </a:buClr>
              <a:buSzPts val="2200"/>
              <a:buFont typeface="Arial"/>
              <a:buNone/>
            </a:pPr>
            <a:endParaRPr sz="2200" b="0" i="0" u="none" strike="noStrike" cap="none">
              <a:solidFill>
                <a:schemeClr val="dk1"/>
              </a:solidFill>
              <a:latin typeface="Arial"/>
              <a:ea typeface="Arial"/>
              <a:cs typeface="Arial"/>
              <a:sym typeface="Arial"/>
            </a:endParaRPr>
          </a:p>
          <a:p>
            <a:pPr marL="7937" marR="0" lvl="0" indent="7938" algn="l" rtl="0">
              <a:spcBef>
                <a:spcPts val="440"/>
              </a:spcBef>
              <a:spcAft>
                <a:spcPts val="0"/>
              </a:spcAft>
              <a:buNone/>
            </a:pPr>
            <a:endParaRPr sz="2200" b="0" i="0" u="none" strike="noStrike" cap="none">
              <a:solidFill>
                <a:schemeClr val="dk1"/>
              </a:solidFill>
              <a:latin typeface="Arial"/>
              <a:ea typeface="Arial"/>
              <a:cs typeface="Arial"/>
              <a:sym typeface="Arial"/>
            </a:endParaRPr>
          </a:p>
        </p:txBody>
      </p:sp>
      <p:sp>
        <p:nvSpPr>
          <p:cNvPr id="3440" name="Google Shape;3440;p360"/>
          <p:cNvSpPr/>
          <p:nvPr/>
        </p:nvSpPr>
        <p:spPr>
          <a:xfrm>
            <a:off x="3733800" y="4267200"/>
            <a:ext cx="549300" cy="549300"/>
          </a:xfrm>
          <a:prstGeom prst="ellipse">
            <a:avLst/>
          </a:prstGeom>
          <a:solidFill>
            <a:srgbClr val="DDDDDD"/>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r>
              <a:rPr lang="en-US" sz="1800" b="1" i="0" u="none">
                <a:solidFill>
                  <a:schemeClr val="dk1"/>
                </a:solidFill>
                <a:latin typeface="Arial"/>
                <a:ea typeface="Arial"/>
                <a:cs typeface="Arial"/>
                <a:sym typeface="Arial"/>
              </a:rPr>
              <a:t>A</a:t>
            </a:r>
            <a:endParaRPr/>
          </a:p>
        </p:txBody>
      </p:sp>
      <p:sp>
        <p:nvSpPr>
          <p:cNvPr id="3441" name="Google Shape;3441;p360"/>
          <p:cNvSpPr/>
          <p:nvPr/>
        </p:nvSpPr>
        <p:spPr>
          <a:xfrm>
            <a:off x="3657600" y="5578475"/>
            <a:ext cx="549300" cy="547800"/>
          </a:xfrm>
          <a:prstGeom prst="ellipse">
            <a:avLst/>
          </a:prstGeom>
          <a:solidFill>
            <a:srgbClr val="DDDDDD"/>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r>
              <a:rPr lang="en-US" sz="1800" b="1" i="0" u="none">
                <a:solidFill>
                  <a:schemeClr val="dk1"/>
                </a:solidFill>
                <a:latin typeface="Arial"/>
                <a:ea typeface="Arial"/>
                <a:cs typeface="Arial"/>
                <a:sym typeface="Arial"/>
              </a:rPr>
              <a:t>D</a:t>
            </a:r>
            <a:endParaRPr/>
          </a:p>
        </p:txBody>
      </p:sp>
      <p:sp>
        <p:nvSpPr>
          <p:cNvPr id="3442" name="Google Shape;3442;p360"/>
          <p:cNvSpPr/>
          <p:nvPr/>
        </p:nvSpPr>
        <p:spPr>
          <a:xfrm>
            <a:off x="4495800" y="4953000"/>
            <a:ext cx="549300" cy="549300"/>
          </a:xfrm>
          <a:prstGeom prst="ellipse">
            <a:avLst/>
          </a:prstGeom>
          <a:solidFill>
            <a:srgbClr val="DDDDDD"/>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r>
              <a:rPr lang="en-US" sz="1800" b="1" i="0" u="none">
                <a:solidFill>
                  <a:schemeClr val="dk1"/>
                </a:solidFill>
                <a:latin typeface="Arial"/>
                <a:ea typeface="Arial"/>
                <a:cs typeface="Arial"/>
                <a:sym typeface="Arial"/>
              </a:rPr>
              <a:t>C</a:t>
            </a:r>
            <a:endParaRPr/>
          </a:p>
        </p:txBody>
      </p:sp>
      <p:sp>
        <p:nvSpPr>
          <p:cNvPr id="3443" name="Google Shape;3443;p360"/>
          <p:cNvSpPr/>
          <p:nvPr/>
        </p:nvSpPr>
        <p:spPr>
          <a:xfrm>
            <a:off x="2971800" y="4953000"/>
            <a:ext cx="549300" cy="549300"/>
          </a:xfrm>
          <a:prstGeom prst="ellipse">
            <a:avLst/>
          </a:prstGeom>
          <a:solidFill>
            <a:srgbClr val="DDDDDD"/>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r>
              <a:rPr lang="en-US" sz="1800" b="1" i="0" u="none">
                <a:solidFill>
                  <a:schemeClr val="dk1"/>
                </a:solidFill>
                <a:latin typeface="Arial"/>
                <a:ea typeface="Arial"/>
                <a:cs typeface="Arial"/>
                <a:sym typeface="Arial"/>
              </a:rPr>
              <a:t>B</a:t>
            </a:r>
            <a:endParaRPr/>
          </a:p>
        </p:txBody>
      </p:sp>
      <p:sp>
        <p:nvSpPr>
          <p:cNvPr id="3444" name="Google Shape;3444;p360"/>
          <p:cNvSpPr/>
          <p:nvPr/>
        </p:nvSpPr>
        <p:spPr>
          <a:xfrm>
            <a:off x="5334000" y="5562600"/>
            <a:ext cx="549300" cy="549300"/>
          </a:xfrm>
          <a:prstGeom prst="ellipse">
            <a:avLst/>
          </a:prstGeom>
          <a:solidFill>
            <a:srgbClr val="DDDDDD"/>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r>
              <a:rPr lang="en-US" sz="1800" b="1" i="0" u="none">
                <a:solidFill>
                  <a:schemeClr val="dk1"/>
                </a:solidFill>
                <a:latin typeface="Arial"/>
                <a:ea typeface="Arial"/>
                <a:cs typeface="Arial"/>
                <a:sym typeface="Arial"/>
              </a:rPr>
              <a:t>D</a:t>
            </a:r>
            <a:endParaRPr/>
          </a:p>
        </p:txBody>
      </p:sp>
      <p:pic>
        <p:nvPicPr>
          <p:cNvPr id="3445" name="Google Shape;3445;p360" descr="cnt205585.gif"/>
          <p:cNvPicPr preferRelativeResize="0"/>
          <p:nvPr/>
        </p:nvPicPr>
        <p:blipFill rotWithShape="1">
          <a:blip r:embed="rId3">
            <a:alphaModFix/>
          </a:blip>
          <a:srcRect/>
          <a:stretch/>
        </p:blipFill>
        <p:spPr>
          <a:xfrm>
            <a:off x="4549775" y="4953000"/>
            <a:ext cx="479425" cy="549275"/>
          </a:xfrm>
          <a:prstGeom prst="rect">
            <a:avLst/>
          </a:prstGeom>
          <a:noFill/>
          <a:ln>
            <a:noFill/>
          </a:ln>
        </p:spPr>
      </p:pic>
      <p:cxnSp>
        <p:nvCxnSpPr>
          <p:cNvPr id="3446" name="Google Shape;3446;p360"/>
          <p:cNvCxnSpPr/>
          <p:nvPr/>
        </p:nvCxnSpPr>
        <p:spPr>
          <a:xfrm flipH="1">
            <a:off x="3246299" y="4541837"/>
            <a:ext cx="487500" cy="411300"/>
          </a:xfrm>
          <a:prstGeom prst="bentConnector2">
            <a:avLst/>
          </a:prstGeom>
          <a:noFill/>
          <a:ln w="28575" cap="flat" cmpd="sng">
            <a:solidFill>
              <a:schemeClr val="dk1"/>
            </a:solidFill>
            <a:prstDash val="solid"/>
            <a:round/>
            <a:headEnd type="none" w="med" len="med"/>
            <a:tailEnd type="triangle" w="med" len="med"/>
          </a:ln>
        </p:spPr>
      </p:cxnSp>
      <p:cxnSp>
        <p:nvCxnSpPr>
          <p:cNvPr id="3447" name="Google Shape;3447;p360"/>
          <p:cNvCxnSpPr/>
          <p:nvPr/>
        </p:nvCxnSpPr>
        <p:spPr>
          <a:xfrm>
            <a:off x="4283075" y="4541837"/>
            <a:ext cx="506400" cy="411300"/>
          </a:xfrm>
          <a:prstGeom prst="bentConnector2">
            <a:avLst/>
          </a:prstGeom>
          <a:noFill/>
          <a:ln w="28575" cap="flat" cmpd="sng">
            <a:solidFill>
              <a:schemeClr val="dk1"/>
            </a:solidFill>
            <a:prstDash val="solid"/>
            <a:round/>
            <a:headEnd type="none" w="med" len="med"/>
            <a:tailEnd type="triangle" w="med" len="med"/>
          </a:ln>
        </p:spPr>
      </p:cxnSp>
      <p:cxnSp>
        <p:nvCxnSpPr>
          <p:cNvPr id="3448" name="Google Shape;3448;p360"/>
          <p:cNvCxnSpPr/>
          <p:nvPr/>
        </p:nvCxnSpPr>
        <p:spPr>
          <a:xfrm flipH="1">
            <a:off x="3932099" y="5227637"/>
            <a:ext cx="563700" cy="350700"/>
          </a:xfrm>
          <a:prstGeom prst="bentConnector2">
            <a:avLst/>
          </a:prstGeom>
          <a:noFill/>
          <a:ln w="28575" cap="flat" cmpd="sng">
            <a:solidFill>
              <a:schemeClr val="dk1"/>
            </a:solidFill>
            <a:prstDash val="solid"/>
            <a:round/>
            <a:headEnd type="none" w="med" len="med"/>
            <a:tailEnd type="triangle" w="med" len="med"/>
          </a:ln>
        </p:spPr>
      </p:cxnSp>
      <p:cxnSp>
        <p:nvCxnSpPr>
          <p:cNvPr id="3449" name="Google Shape;3449;p360"/>
          <p:cNvCxnSpPr/>
          <p:nvPr/>
        </p:nvCxnSpPr>
        <p:spPr>
          <a:xfrm>
            <a:off x="5045075" y="5227637"/>
            <a:ext cx="563700" cy="335100"/>
          </a:xfrm>
          <a:prstGeom prst="bentConnector2">
            <a:avLst/>
          </a:prstGeom>
          <a:noFill/>
          <a:ln w="28575" cap="flat" cmpd="sng">
            <a:solidFill>
              <a:schemeClr val="dk1"/>
            </a:solidFill>
            <a:prstDash val="solid"/>
            <a:round/>
            <a:headEnd type="none" w="med" len="med"/>
            <a:tailEnd type="triangle" w="med" len="med"/>
          </a:ln>
        </p:spPr>
      </p:cxnSp>
      <p:sp>
        <p:nvSpPr>
          <p:cNvPr id="3450" name="Google Shape;3450;p360"/>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364</a:t>
            </a:fld>
            <a:endParaRPr/>
          </a:p>
        </p:txBody>
      </p:sp>
    </p:spTree>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Shape 3455"/>
        <p:cNvGrpSpPr/>
        <p:nvPr/>
      </p:nvGrpSpPr>
      <p:grpSpPr>
        <a:xfrm>
          <a:off x="0" y="0"/>
          <a:ext cx="0" cy="0"/>
          <a:chOff x="0" y="0"/>
          <a:chExt cx="0" cy="0"/>
        </a:xfrm>
      </p:grpSpPr>
      <p:sp>
        <p:nvSpPr>
          <p:cNvPr id="3456" name="Google Shape;3456;p361"/>
          <p:cNvSpPr txBox="1"/>
          <p:nvPr/>
        </p:nvSpPr>
        <p:spPr>
          <a:xfrm>
            <a:off x="609600" y="1371600"/>
            <a:ext cx="7924800" cy="2057400"/>
          </a:xfrm>
          <a:prstGeom prst="rect">
            <a:avLst/>
          </a:prstGeom>
          <a:solidFill>
            <a:srgbClr val="DDDDDD"/>
          </a:solid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3457" name="Google Shape;3457;p361"/>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Transient: Example</a:t>
            </a:r>
            <a:endParaRPr/>
          </a:p>
        </p:txBody>
      </p:sp>
      <p:sp>
        <p:nvSpPr>
          <p:cNvPr id="3458" name="Google Shape;3458;p361"/>
          <p:cNvSpPr txBox="1">
            <a:spLocks noGrp="1"/>
          </p:cNvSpPr>
          <p:nvPr>
            <p:ph type="body" idx="1"/>
          </p:nvPr>
        </p:nvSpPr>
        <p:spPr>
          <a:xfrm>
            <a:off x="609600" y="1447800"/>
            <a:ext cx="7918500" cy="45372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 public class Portfolio implements Serializable {</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     public </a:t>
            </a:r>
            <a:r>
              <a:rPr lang="en-US" sz="1800" b="1" i="0" u="none">
                <a:solidFill>
                  <a:schemeClr val="dk1"/>
                </a:solidFill>
                <a:latin typeface="Courier New"/>
                <a:ea typeface="Courier New"/>
                <a:cs typeface="Courier New"/>
                <a:sym typeface="Courier New"/>
              </a:rPr>
              <a:t>transient</a:t>
            </a:r>
            <a:r>
              <a:rPr lang="en-US" sz="1800" b="0" i="0" u="none">
                <a:solidFill>
                  <a:schemeClr val="dk1"/>
                </a:solidFill>
                <a:latin typeface="Courier New"/>
                <a:ea typeface="Courier New"/>
                <a:cs typeface="Courier New"/>
                <a:sym typeface="Courier New"/>
              </a:rPr>
              <a:t> FileInputStream inputFile;</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     public static int BASE = 100;  </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     private </a:t>
            </a:r>
            <a:r>
              <a:rPr lang="en-US" sz="1800" b="1" i="0" u="none">
                <a:solidFill>
                  <a:schemeClr val="dk1"/>
                </a:solidFill>
                <a:latin typeface="Courier New"/>
                <a:ea typeface="Courier New"/>
                <a:cs typeface="Courier New"/>
                <a:sym typeface="Courier New"/>
              </a:rPr>
              <a:t>transient</a:t>
            </a:r>
            <a:r>
              <a:rPr lang="en-US" sz="1800" b="0" i="0" u="none">
                <a:solidFill>
                  <a:schemeClr val="dk1"/>
                </a:solidFill>
                <a:latin typeface="Courier New"/>
                <a:ea typeface="Courier New"/>
                <a:cs typeface="Courier New"/>
                <a:sym typeface="Courier New"/>
              </a:rPr>
              <a:t> int totalValue = 10;</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     protected Stock[] stocks;</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The field access modifier has no effect on the data field being serialized.</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The values stored in static fields are not serialized.</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When an object is deserialized, the values of static fields are set to the values declared in the class. The value of non-static transient fields is set to the default value for the type.</a:t>
            </a:r>
            <a:endParaRPr/>
          </a:p>
        </p:txBody>
      </p:sp>
      <p:sp>
        <p:nvSpPr>
          <p:cNvPr id="3459" name="Google Shape;3459;p361"/>
          <p:cNvSpPr/>
          <p:nvPr/>
        </p:nvSpPr>
        <p:spPr>
          <a:xfrm>
            <a:off x="6629400" y="2133600"/>
            <a:ext cx="1676400" cy="457200"/>
          </a:xfrm>
          <a:prstGeom prst="wedgeRectCallout">
            <a:avLst>
              <a:gd name="adj1" fmla="val -15973"/>
              <a:gd name="adj2" fmla="val 4780"/>
            </a:avLst>
          </a:prstGeom>
          <a:solidFill>
            <a:srgbClr val="FFFFCC"/>
          </a:solidFill>
          <a:ln w="9525" cap="flat" cmpd="sng">
            <a:solidFill>
              <a:srgbClr val="808080"/>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200"/>
              <a:buFont typeface="Courier New"/>
              <a:buNone/>
            </a:pPr>
            <a:r>
              <a:rPr lang="en-US" sz="1200" b="0" i="0" u="none">
                <a:solidFill>
                  <a:schemeClr val="dk1"/>
                </a:solidFill>
                <a:latin typeface="Courier New"/>
                <a:ea typeface="Courier New"/>
                <a:cs typeface="Courier New"/>
                <a:sym typeface="Courier New"/>
              </a:rPr>
              <a:t>static</a:t>
            </a:r>
            <a:r>
              <a:rPr lang="en-US" sz="1200" b="0" i="0" u="none">
                <a:solidFill>
                  <a:schemeClr val="dk1"/>
                </a:solidFill>
                <a:latin typeface="Arial"/>
                <a:ea typeface="Arial"/>
                <a:cs typeface="Arial"/>
                <a:sym typeface="Arial"/>
              </a:rPr>
              <a:t> fields are not serialized.</a:t>
            </a:r>
            <a:endParaRPr/>
          </a:p>
        </p:txBody>
      </p:sp>
      <p:sp>
        <p:nvSpPr>
          <p:cNvPr id="3460" name="Google Shape;3460;p361"/>
          <p:cNvSpPr/>
          <p:nvPr/>
        </p:nvSpPr>
        <p:spPr>
          <a:xfrm>
            <a:off x="5867400" y="2819400"/>
            <a:ext cx="2438400" cy="457200"/>
          </a:xfrm>
          <a:prstGeom prst="wedgeRectCallout">
            <a:avLst>
              <a:gd name="adj1" fmla="val -9251"/>
              <a:gd name="adj2" fmla="val 4914"/>
            </a:avLst>
          </a:prstGeom>
          <a:solidFill>
            <a:srgbClr val="FFFFCC"/>
          </a:solidFill>
          <a:ln w="9525" cap="flat" cmpd="sng">
            <a:solidFill>
              <a:srgbClr val="808080"/>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200"/>
              <a:buFont typeface="Arial"/>
              <a:buNone/>
            </a:pPr>
            <a:r>
              <a:rPr lang="en-US" sz="1200" b="0" i="0" u="none">
                <a:solidFill>
                  <a:schemeClr val="dk1"/>
                </a:solidFill>
                <a:latin typeface="Arial"/>
                <a:ea typeface="Arial"/>
                <a:cs typeface="Arial"/>
                <a:sym typeface="Arial"/>
              </a:rPr>
              <a:t>Serialization includes all of the members of the </a:t>
            </a:r>
            <a:r>
              <a:rPr lang="en-US" sz="1200" b="0" i="0" u="none">
                <a:solidFill>
                  <a:schemeClr val="dk1"/>
                </a:solidFill>
                <a:latin typeface="Courier New"/>
                <a:ea typeface="Courier New"/>
                <a:cs typeface="Courier New"/>
                <a:sym typeface="Courier New"/>
              </a:rPr>
              <a:t>stocks</a:t>
            </a:r>
            <a:r>
              <a:rPr lang="en-US" sz="1200" b="0" i="0" u="none">
                <a:solidFill>
                  <a:schemeClr val="dk1"/>
                </a:solidFill>
                <a:latin typeface="Arial"/>
                <a:ea typeface="Arial"/>
                <a:cs typeface="Arial"/>
                <a:sym typeface="Arial"/>
              </a:rPr>
              <a:t> array.</a:t>
            </a:r>
            <a:endParaRPr/>
          </a:p>
        </p:txBody>
      </p:sp>
      <p:sp>
        <p:nvSpPr>
          <p:cNvPr id="3461" name="Google Shape;3461;p361"/>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365</a:t>
            </a:fld>
            <a:endParaRPr/>
          </a:p>
        </p:txBody>
      </p:sp>
    </p:spTree>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Shape 3466"/>
        <p:cNvGrpSpPr/>
        <p:nvPr/>
      </p:nvGrpSpPr>
      <p:grpSpPr>
        <a:xfrm>
          <a:off x="0" y="0"/>
          <a:ext cx="0" cy="0"/>
          <a:chOff x="0" y="0"/>
          <a:chExt cx="0" cy="0"/>
        </a:xfrm>
      </p:grpSpPr>
      <p:sp>
        <p:nvSpPr>
          <p:cNvPr id="3467" name="Google Shape;3467;p362"/>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Serial Version UID</a:t>
            </a:r>
            <a:endParaRPr/>
          </a:p>
        </p:txBody>
      </p:sp>
      <p:sp>
        <p:nvSpPr>
          <p:cNvPr id="3468" name="Google Shape;3468;p362"/>
          <p:cNvSpPr txBox="1">
            <a:spLocks noGrp="1"/>
          </p:cNvSpPr>
          <p:nvPr>
            <p:ph type="body" idx="1"/>
          </p:nvPr>
        </p:nvSpPr>
        <p:spPr>
          <a:xfrm>
            <a:off x="609600" y="1295400"/>
            <a:ext cx="7918500" cy="4624500"/>
          </a:xfrm>
          <a:prstGeom prst="rect">
            <a:avLst/>
          </a:prstGeom>
          <a:noFill/>
          <a:ln>
            <a:noFill/>
          </a:ln>
        </p:spPr>
        <p:txBody>
          <a:bodyPr spcFirstLastPara="1" wrap="square" lIns="12700" tIns="12700" rIns="12700" bIns="12700" anchor="t" anchorCtr="0">
            <a:noAutofit/>
          </a:bodyPr>
          <a:lstStyle/>
          <a:p>
            <a:pPr marL="574675" marR="0" lvl="1" indent="-460375" algn="l" rtl="0">
              <a:lnSpc>
                <a:spcPct val="100000"/>
              </a:lnSpc>
              <a:spcBef>
                <a:spcPts val="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During serialization, a version number, serialVersionUID, is used to associate the serialized output with the class used in the serialization process.</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After deserialization, the serialVersionUID is checked to verify that the classes loaded are compatible with the object being deserialized.</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If the receiver of a serialized object has loaded classes for that object with different serialVersionUID, deserialization will result in an </a:t>
            </a:r>
            <a:r>
              <a:rPr lang="en-US" sz="2200" b="0" i="0" u="none" strike="noStrike" cap="none">
                <a:solidFill>
                  <a:schemeClr val="dk1"/>
                </a:solidFill>
                <a:latin typeface="Courier New"/>
                <a:ea typeface="Courier New"/>
                <a:cs typeface="Courier New"/>
                <a:sym typeface="Courier New"/>
              </a:rPr>
              <a:t>InvalidClassException</a:t>
            </a:r>
            <a:r>
              <a:rPr lang="en-US" sz="2200" b="0" i="0" u="none" strike="noStrike" cap="none">
                <a:solidFill>
                  <a:schemeClr val="dk1"/>
                </a:solidFill>
                <a:latin typeface="Arial"/>
                <a:ea typeface="Arial"/>
                <a:cs typeface="Arial"/>
                <a:sym typeface="Arial"/>
              </a:rPr>
              <a:t>.</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A serializable class can declare its own serialVersionUID by explicitly declaring a field named </a:t>
            </a:r>
            <a:r>
              <a:rPr lang="en-US" sz="2200" b="0" i="0" u="none" strike="noStrike" cap="none">
                <a:solidFill>
                  <a:schemeClr val="dk1"/>
                </a:solidFill>
                <a:latin typeface="Courier New"/>
                <a:ea typeface="Courier New"/>
                <a:cs typeface="Courier New"/>
                <a:sym typeface="Courier New"/>
              </a:rPr>
              <a:t>serialVersionUID</a:t>
            </a:r>
            <a:r>
              <a:rPr lang="en-US" sz="2200" b="0" i="0" u="none" strike="noStrike" cap="none">
                <a:solidFill>
                  <a:schemeClr val="dk1"/>
                </a:solidFill>
                <a:latin typeface="Arial"/>
                <a:ea typeface="Arial"/>
                <a:cs typeface="Arial"/>
                <a:sym typeface="Arial"/>
              </a:rPr>
              <a:t> as a static final and of type long:</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    private static long serialVersionUID = 42L;</a:t>
            </a:r>
            <a:endParaRPr/>
          </a:p>
        </p:txBody>
      </p:sp>
      <p:sp>
        <p:nvSpPr>
          <p:cNvPr id="3469" name="Google Shape;3469;p362"/>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366</a:t>
            </a:fld>
            <a:endParaRPr/>
          </a:p>
        </p:txBody>
      </p:sp>
    </p:spTree>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Shape 3474"/>
        <p:cNvGrpSpPr/>
        <p:nvPr/>
      </p:nvGrpSpPr>
      <p:grpSpPr>
        <a:xfrm>
          <a:off x="0" y="0"/>
          <a:ext cx="0" cy="0"/>
          <a:chOff x="0" y="0"/>
          <a:chExt cx="0" cy="0"/>
        </a:xfrm>
      </p:grpSpPr>
      <p:sp>
        <p:nvSpPr>
          <p:cNvPr id="3475" name="Google Shape;3475;p363"/>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Serialization: Example</a:t>
            </a:r>
            <a:endParaRPr/>
          </a:p>
        </p:txBody>
      </p:sp>
      <p:sp>
        <p:nvSpPr>
          <p:cNvPr id="3476" name="Google Shape;3476;p363"/>
          <p:cNvSpPr txBox="1">
            <a:spLocks noGrp="1"/>
          </p:cNvSpPr>
          <p:nvPr>
            <p:ph type="body" idx="1"/>
          </p:nvPr>
        </p:nvSpPr>
        <p:spPr>
          <a:xfrm>
            <a:off x="609600" y="1447800"/>
            <a:ext cx="7918500" cy="18543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200"/>
              <a:buFont typeface="Arial"/>
              <a:buNone/>
            </a:pPr>
            <a:r>
              <a:rPr lang="en-US" sz="2200" b="0" i="0" u="none">
                <a:solidFill>
                  <a:schemeClr val="dk1"/>
                </a:solidFill>
                <a:latin typeface="Arial"/>
                <a:ea typeface="Arial"/>
                <a:cs typeface="Arial"/>
                <a:sym typeface="Arial"/>
              </a:rPr>
              <a:t>In this example, a Portfolio is made up of a set of Stocks.</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During serialization, the current price is not serialized, and is, therefore, marked </a:t>
            </a:r>
            <a:r>
              <a:rPr lang="en-US" sz="2200" b="0" i="0" u="none" strike="noStrike" cap="none">
                <a:solidFill>
                  <a:schemeClr val="dk1"/>
                </a:solidFill>
                <a:latin typeface="Courier New"/>
                <a:ea typeface="Courier New"/>
                <a:cs typeface="Courier New"/>
                <a:sym typeface="Courier New"/>
              </a:rPr>
              <a:t>transient</a:t>
            </a:r>
            <a:r>
              <a:rPr lang="en-US" sz="2200" b="0" i="0" u="none" strike="noStrike" cap="none">
                <a:solidFill>
                  <a:schemeClr val="dk1"/>
                </a:solidFill>
                <a:latin typeface="Arial"/>
                <a:ea typeface="Arial"/>
                <a:cs typeface="Arial"/>
                <a:sym typeface="Arial"/>
              </a:rPr>
              <a:t>.</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However, the current value of the stock should be set to the current market price after deserialization.</a:t>
            </a:r>
            <a:endParaRPr/>
          </a:p>
        </p:txBody>
      </p:sp>
      <p:pic>
        <p:nvPicPr>
          <p:cNvPr id="3477" name="Google Shape;3477;p363" descr="Portfolio.bmp"/>
          <p:cNvPicPr preferRelativeResize="0"/>
          <p:nvPr/>
        </p:nvPicPr>
        <p:blipFill rotWithShape="1">
          <a:blip r:embed="rId3">
            <a:alphaModFix/>
          </a:blip>
          <a:srcRect/>
          <a:stretch/>
        </p:blipFill>
        <p:spPr>
          <a:xfrm>
            <a:off x="685800" y="3505200"/>
            <a:ext cx="8001001" cy="2390775"/>
          </a:xfrm>
          <a:prstGeom prst="rect">
            <a:avLst/>
          </a:prstGeom>
          <a:noFill/>
          <a:ln>
            <a:noFill/>
          </a:ln>
        </p:spPr>
      </p:pic>
      <p:sp>
        <p:nvSpPr>
          <p:cNvPr id="3478" name="Google Shape;3478;p363"/>
          <p:cNvSpPr txBox="1"/>
          <p:nvPr/>
        </p:nvSpPr>
        <p:spPr>
          <a:xfrm>
            <a:off x="5029200" y="4495800"/>
            <a:ext cx="2362200" cy="152400"/>
          </a:xfrm>
          <a:prstGeom prst="rect">
            <a:avLst/>
          </a:prstGeom>
          <a:noFill/>
          <a:ln w="28575"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3479" name="Google Shape;3479;p363"/>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367</a:t>
            </a:fld>
            <a:endParaRPr/>
          </a:p>
        </p:txBody>
      </p:sp>
    </p:spTree>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Shape 3484"/>
        <p:cNvGrpSpPr/>
        <p:nvPr/>
      </p:nvGrpSpPr>
      <p:grpSpPr>
        <a:xfrm>
          <a:off x="0" y="0"/>
          <a:ext cx="0" cy="0"/>
          <a:chOff x="0" y="0"/>
          <a:chExt cx="0" cy="0"/>
        </a:xfrm>
      </p:grpSpPr>
      <p:sp>
        <p:nvSpPr>
          <p:cNvPr id="3485" name="Google Shape;3485;p364"/>
          <p:cNvSpPr txBox="1"/>
          <p:nvPr/>
        </p:nvSpPr>
        <p:spPr>
          <a:xfrm>
            <a:off x="609600" y="990600"/>
            <a:ext cx="7924800" cy="5105400"/>
          </a:xfrm>
          <a:prstGeom prst="rect">
            <a:avLst/>
          </a:prstGeom>
          <a:solidFill>
            <a:srgbClr val="DDDDDD"/>
          </a:solid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3486" name="Google Shape;3486;p364"/>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Writing and Reading an Object Stream</a:t>
            </a:r>
            <a:endParaRPr/>
          </a:p>
        </p:txBody>
      </p:sp>
      <p:sp>
        <p:nvSpPr>
          <p:cNvPr id="3487" name="Google Shape;3487;p364"/>
          <p:cNvSpPr txBox="1">
            <a:spLocks noGrp="1"/>
          </p:cNvSpPr>
          <p:nvPr>
            <p:ph type="body" idx="1"/>
          </p:nvPr>
        </p:nvSpPr>
        <p:spPr>
          <a:xfrm>
            <a:off x="609600" y="990600"/>
            <a:ext cx="7918500" cy="5099100"/>
          </a:xfrm>
          <a:prstGeom prst="rect">
            <a:avLst/>
          </a:prstGeom>
          <a:noFill/>
          <a:ln>
            <a:noFill/>
          </a:ln>
        </p:spPr>
        <p:txBody>
          <a:bodyPr spcFirstLastPara="1" wrap="square" lIns="12700" tIns="12700" rIns="12700" bIns="12700" anchor="t" anchorCtr="0">
            <a:noAutofit/>
          </a:bodyPr>
          <a:lstStyle/>
          <a:p>
            <a:pPr marL="15875" marR="0" lvl="0" indent="-7937" algn="l" rtl="0">
              <a:lnSpc>
                <a:spcPct val="120000"/>
              </a:lnSpc>
              <a:spcBef>
                <a:spcPts val="0"/>
              </a:spcBef>
              <a:spcAft>
                <a:spcPts val="0"/>
              </a:spcAft>
              <a:buClr>
                <a:srgbClr val="000000"/>
              </a:buClr>
              <a:buSzPts val="100"/>
              <a:buFont typeface="Courier New"/>
              <a:buAutoNum type="arabicPlain"/>
            </a:pPr>
            <a:r>
              <a:rPr lang="en-US" sz="1400" b="0" i="0" u="none">
                <a:solidFill>
                  <a:schemeClr val="dk1"/>
                </a:solidFill>
                <a:latin typeface="Courier New"/>
                <a:ea typeface="Courier New"/>
                <a:cs typeface="Courier New"/>
                <a:sym typeface="Courier New"/>
              </a:rPr>
              <a:t> public static void main(String[] args) {</a:t>
            </a:r>
            <a:endParaRPr/>
          </a:p>
          <a:p>
            <a:pPr marL="15875" marR="0" lvl="0" indent="-7937" algn="l" rtl="0">
              <a:lnSpc>
                <a:spcPct val="120000"/>
              </a:lnSpc>
              <a:spcBef>
                <a:spcPts val="280"/>
              </a:spcBef>
              <a:spcAft>
                <a:spcPts val="0"/>
              </a:spcAft>
              <a:buClr>
                <a:srgbClr val="000000"/>
              </a:buClr>
              <a:buSzPts val="100"/>
              <a:buFont typeface="Courier New"/>
              <a:buAutoNum type="arabicPlain"/>
            </a:pPr>
            <a:r>
              <a:rPr lang="en-US" sz="1400" b="0" i="0" u="none">
                <a:solidFill>
                  <a:schemeClr val="dk1"/>
                </a:solidFill>
                <a:latin typeface="Courier New"/>
                <a:ea typeface="Courier New"/>
                <a:cs typeface="Courier New"/>
                <a:sym typeface="Courier New"/>
              </a:rPr>
              <a:t>     Stock s1 = new Stock("ORCL", 100, 32.50);</a:t>
            </a:r>
            <a:endParaRPr/>
          </a:p>
          <a:p>
            <a:pPr marL="15875" marR="0" lvl="0" indent="-7937" algn="l" rtl="0">
              <a:lnSpc>
                <a:spcPct val="120000"/>
              </a:lnSpc>
              <a:spcBef>
                <a:spcPts val="280"/>
              </a:spcBef>
              <a:spcAft>
                <a:spcPts val="0"/>
              </a:spcAft>
              <a:buClr>
                <a:srgbClr val="000000"/>
              </a:buClr>
              <a:buSzPts val="100"/>
              <a:buFont typeface="Courier New"/>
              <a:buAutoNum type="arabicPlain"/>
            </a:pPr>
            <a:r>
              <a:rPr lang="en-US" sz="1400" b="0" i="0" u="none">
                <a:solidFill>
                  <a:schemeClr val="dk1"/>
                </a:solidFill>
                <a:latin typeface="Courier New"/>
                <a:ea typeface="Courier New"/>
                <a:cs typeface="Courier New"/>
                <a:sym typeface="Courier New"/>
              </a:rPr>
              <a:t>     Stock s2 = new Stock("APPL", 100, 245);</a:t>
            </a:r>
            <a:endParaRPr/>
          </a:p>
          <a:p>
            <a:pPr marL="15875" marR="0" lvl="0" indent="-7937" algn="l" rtl="0">
              <a:lnSpc>
                <a:spcPct val="120000"/>
              </a:lnSpc>
              <a:spcBef>
                <a:spcPts val="280"/>
              </a:spcBef>
              <a:spcAft>
                <a:spcPts val="0"/>
              </a:spcAft>
              <a:buClr>
                <a:srgbClr val="000000"/>
              </a:buClr>
              <a:buSzPts val="100"/>
              <a:buFont typeface="Courier New"/>
              <a:buAutoNum type="arabicPlain"/>
            </a:pPr>
            <a:r>
              <a:rPr lang="en-US" sz="1400" b="0" i="0" u="none">
                <a:solidFill>
                  <a:schemeClr val="dk1"/>
                </a:solidFill>
                <a:latin typeface="Courier New"/>
                <a:ea typeface="Courier New"/>
                <a:cs typeface="Courier New"/>
                <a:sym typeface="Courier New"/>
              </a:rPr>
              <a:t>     Stock s3 = new Stock("GOOG", 100, 54.67);</a:t>
            </a:r>
            <a:endParaRPr/>
          </a:p>
          <a:p>
            <a:pPr marL="15875" marR="0" lvl="0" indent="-7937" algn="l" rtl="0">
              <a:lnSpc>
                <a:spcPct val="120000"/>
              </a:lnSpc>
              <a:spcBef>
                <a:spcPts val="280"/>
              </a:spcBef>
              <a:spcAft>
                <a:spcPts val="0"/>
              </a:spcAft>
              <a:buClr>
                <a:srgbClr val="000000"/>
              </a:buClr>
              <a:buSzPts val="100"/>
              <a:buFont typeface="Courier New"/>
              <a:buAutoNum type="arabicPlain"/>
            </a:pPr>
            <a:r>
              <a:rPr lang="en-US" sz="1400" b="0" i="0" u="none">
                <a:solidFill>
                  <a:schemeClr val="dk1"/>
                </a:solidFill>
                <a:latin typeface="Courier New"/>
                <a:ea typeface="Courier New"/>
                <a:cs typeface="Courier New"/>
                <a:sym typeface="Courier New"/>
              </a:rPr>
              <a:t>     Portfolio p = new   Portfolio(s1, s2, s3);</a:t>
            </a:r>
            <a:endParaRPr/>
          </a:p>
          <a:p>
            <a:pPr marL="15875" marR="0" lvl="0" indent="-7937" algn="l" rtl="0">
              <a:lnSpc>
                <a:spcPct val="120000"/>
              </a:lnSpc>
              <a:spcBef>
                <a:spcPts val="280"/>
              </a:spcBef>
              <a:spcAft>
                <a:spcPts val="0"/>
              </a:spcAft>
              <a:buClr>
                <a:srgbClr val="000000"/>
              </a:buClr>
              <a:buSzPts val="100"/>
              <a:buFont typeface="Courier New"/>
              <a:buAutoNum type="arabicPlain"/>
            </a:pPr>
            <a:r>
              <a:rPr lang="en-US" sz="1400" b="0" i="0" u="none">
                <a:solidFill>
                  <a:schemeClr val="dk1"/>
                </a:solidFill>
                <a:latin typeface="Courier New"/>
                <a:ea typeface="Courier New"/>
                <a:cs typeface="Courier New"/>
                <a:sym typeface="Courier New"/>
              </a:rPr>
              <a:t>     try (FileOutputStream fos = new FileOutputStream(args[0]);</a:t>
            </a:r>
            <a:endParaRPr/>
          </a:p>
          <a:p>
            <a:pPr marL="15875" marR="0" lvl="0" indent="-7937" algn="l" rtl="0">
              <a:lnSpc>
                <a:spcPct val="120000"/>
              </a:lnSpc>
              <a:spcBef>
                <a:spcPts val="280"/>
              </a:spcBef>
              <a:spcAft>
                <a:spcPts val="0"/>
              </a:spcAft>
              <a:buClr>
                <a:srgbClr val="000000"/>
              </a:buClr>
              <a:buSzPts val="100"/>
              <a:buFont typeface="Courier New"/>
              <a:buAutoNum type="arabicPlain"/>
            </a:pPr>
            <a:r>
              <a:rPr lang="en-US" sz="1400" b="0" i="0" u="none">
                <a:solidFill>
                  <a:schemeClr val="dk1"/>
                </a:solidFill>
                <a:latin typeface="Courier New"/>
                <a:ea typeface="Courier New"/>
                <a:cs typeface="Courier New"/>
                <a:sym typeface="Courier New"/>
              </a:rPr>
              <a:t>          ObjectOutputStream out = new ObjectOutputStream(fos)) {</a:t>
            </a:r>
            <a:endParaRPr/>
          </a:p>
          <a:p>
            <a:pPr marL="15875" marR="0" lvl="0" indent="-7937" algn="l" rtl="0">
              <a:lnSpc>
                <a:spcPct val="120000"/>
              </a:lnSpc>
              <a:spcBef>
                <a:spcPts val="280"/>
              </a:spcBef>
              <a:spcAft>
                <a:spcPts val="0"/>
              </a:spcAft>
              <a:buClr>
                <a:srgbClr val="000000"/>
              </a:buClr>
              <a:buSzPts val="100"/>
              <a:buFont typeface="Courier New"/>
              <a:buAutoNum type="arabicPlain"/>
            </a:pPr>
            <a:r>
              <a:rPr lang="en-US" sz="1400" b="0" i="0" u="none">
                <a:solidFill>
                  <a:schemeClr val="dk1"/>
                </a:solidFill>
                <a:latin typeface="Courier New"/>
                <a:ea typeface="Courier New"/>
                <a:cs typeface="Courier New"/>
                <a:sym typeface="Courier New"/>
              </a:rPr>
              <a:t>         out.</a:t>
            </a:r>
            <a:r>
              <a:rPr lang="en-US" sz="1400" b="1" i="0" u="none">
                <a:solidFill>
                  <a:schemeClr val="dk1"/>
                </a:solidFill>
                <a:latin typeface="Courier New"/>
                <a:ea typeface="Courier New"/>
                <a:cs typeface="Courier New"/>
                <a:sym typeface="Courier New"/>
              </a:rPr>
              <a:t>writeObject</a:t>
            </a:r>
            <a:r>
              <a:rPr lang="en-US" sz="1400" b="0" i="0" u="none">
                <a:solidFill>
                  <a:schemeClr val="dk1"/>
                </a:solidFill>
                <a:latin typeface="Courier New"/>
                <a:ea typeface="Courier New"/>
                <a:cs typeface="Courier New"/>
                <a:sym typeface="Courier New"/>
              </a:rPr>
              <a:t>(p);</a:t>
            </a:r>
            <a:endParaRPr/>
          </a:p>
          <a:p>
            <a:pPr marL="15875" marR="0" lvl="0" indent="-7937" algn="l" rtl="0">
              <a:lnSpc>
                <a:spcPct val="120000"/>
              </a:lnSpc>
              <a:spcBef>
                <a:spcPts val="280"/>
              </a:spcBef>
              <a:spcAft>
                <a:spcPts val="0"/>
              </a:spcAft>
              <a:buClr>
                <a:srgbClr val="000000"/>
              </a:buClr>
              <a:buSzPts val="100"/>
              <a:buFont typeface="Courier New"/>
              <a:buAutoNum type="arabicPlain"/>
            </a:pPr>
            <a:r>
              <a:rPr lang="en-US" sz="1400" b="0" i="0" u="none">
                <a:solidFill>
                  <a:schemeClr val="dk1"/>
                </a:solidFill>
                <a:latin typeface="Courier New"/>
                <a:ea typeface="Courier New"/>
                <a:cs typeface="Courier New"/>
                <a:sym typeface="Courier New"/>
              </a:rPr>
              <a:t>     } catch (IOException i) {</a:t>
            </a:r>
            <a:endParaRPr/>
          </a:p>
          <a:p>
            <a:pPr marL="15875" marR="0" lvl="0" indent="-7937" algn="l" rtl="0">
              <a:lnSpc>
                <a:spcPct val="120000"/>
              </a:lnSpc>
              <a:spcBef>
                <a:spcPts val="280"/>
              </a:spcBef>
              <a:spcAft>
                <a:spcPts val="0"/>
              </a:spcAft>
              <a:buClr>
                <a:srgbClr val="000000"/>
              </a:buClr>
              <a:buSzPts val="100"/>
              <a:buFont typeface="Courier New"/>
              <a:buAutoNum type="arabicPlain"/>
            </a:pPr>
            <a:r>
              <a:rPr lang="en-US" sz="1400" b="0" i="0" u="none">
                <a:solidFill>
                  <a:schemeClr val="dk1"/>
                </a:solidFill>
                <a:latin typeface="Courier New"/>
                <a:ea typeface="Courier New"/>
                <a:cs typeface="Courier New"/>
                <a:sym typeface="Courier New"/>
              </a:rPr>
              <a:t>         System.out.println("Exception writing out Portfolio: " + i);</a:t>
            </a:r>
            <a:endParaRPr/>
          </a:p>
          <a:p>
            <a:pPr marL="15875" marR="0" lvl="0" indent="-7937" algn="l" rtl="0">
              <a:lnSpc>
                <a:spcPct val="120000"/>
              </a:lnSpc>
              <a:spcBef>
                <a:spcPts val="280"/>
              </a:spcBef>
              <a:spcAft>
                <a:spcPts val="0"/>
              </a:spcAft>
              <a:buClr>
                <a:srgbClr val="000000"/>
              </a:buClr>
              <a:buSzPts val="100"/>
              <a:buFont typeface="Courier New"/>
              <a:buAutoNum type="arabicPlain"/>
            </a:pPr>
            <a:r>
              <a:rPr lang="en-US" sz="1400" b="0" i="0" u="none">
                <a:solidFill>
                  <a:schemeClr val="dk1"/>
                </a:solidFill>
                <a:latin typeface="Courier New"/>
                <a:ea typeface="Courier New"/>
                <a:cs typeface="Courier New"/>
                <a:sym typeface="Courier New"/>
              </a:rPr>
              <a:t>    }</a:t>
            </a:r>
            <a:endParaRPr/>
          </a:p>
          <a:p>
            <a:pPr marL="15875" marR="0" lvl="0" indent="-7937" algn="l" rtl="0">
              <a:lnSpc>
                <a:spcPct val="120000"/>
              </a:lnSpc>
              <a:spcBef>
                <a:spcPts val="280"/>
              </a:spcBef>
              <a:spcAft>
                <a:spcPts val="0"/>
              </a:spcAft>
              <a:buClr>
                <a:srgbClr val="000000"/>
              </a:buClr>
              <a:buSzPts val="100"/>
              <a:buFont typeface="Courier New"/>
              <a:buAutoNum type="arabicPlain"/>
            </a:pPr>
            <a:r>
              <a:rPr lang="en-US" sz="1400" b="0" i="0" u="none">
                <a:solidFill>
                  <a:schemeClr val="dk1"/>
                </a:solidFill>
                <a:latin typeface="Courier New"/>
                <a:ea typeface="Courier New"/>
                <a:cs typeface="Courier New"/>
                <a:sym typeface="Courier New"/>
              </a:rPr>
              <a:t>    try (FileInputStream fis = new FileInputStream(args[0]);</a:t>
            </a:r>
            <a:endParaRPr/>
          </a:p>
          <a:p>
            <a:pPr marL="15875" marR="0" lvl="0" indent="-7937" algn="l" rtl="0">
              <a:lnSpc>
                <a:spcPct val="120000"/>
              </a:lnSpc>
              <a:spcBef>
                <a:spcPts val="280"/>
              </a:spcBef>
              <a:spcAft>
                <a:spcPts val="0"/>
              </a:spcAft>
              <a:buClr>
                <a:srgbClr val="000000"/>
              </a:buClr>
              <a:buSzPts val="100"/>
              <a:buFont typeface="Courier New"/>
              <a:buAutoNum type="arabicPlain"/>
            </a:pPr>
            <a:r>
              <a:rPr lang="en-US" sz="1400" b="0" i="0" u="none">
                <a:solidFill>
                  <a:schemeClr val="dk1"/>
                </a:solidFill>
                <a:latin typeface="Courier New"/>
                <a:ea typeface="Courier New"/>
                <a:cs typeface="Courier New"/>
                <a:sym typeface="Courier New"/>
              </a:rPr>
              <a:t>         ObjectInputStream in = new ObjectInputStream(fis)) {</a:t>
            </a:r>
            <a:endParaRPr/>
          </a:p>
          <a:p>
            <a:pPr marL="15875" marR="0" lvl="0" indent="-7937" algn="l" rtl="0">
              <a:lnSpc>
                <a:spcPct val="120000"/>
              </a:lnSpc>
              <a:spcBef>
                <a:spcPts val="280"/>
              </a:spcBef>
              <a:spcAft>
                <a:spcPts val="0"/>
              </a:spcAft>
              <a:buClr>
                <a:srgbClr val="000000"/>
              </a:buClr>
              <a:buSzPts val="100"/>
              <a:buFont typeface="Courier New"/>
              <a:buAutoNum type="arabicPlain"/>
            </a:pPr>
            <a:r>
              <a:rPr lang="en-US" sz="1400" b="0" i="0" u="none">
                <a:solidFill>
                  <a:schemeClr val="dk1"/>
                </a:solidFill>
                <a:latin typeface="Courier New"/>
                <a:ea typeface="Courier New"/>
                <a:cs typeface="Courier New"/>
                <a:sym typeface="Courier New"/>
              </a:rPr>
              <a:t>        Portfolio newP = (Portfolio)in.</a:t>
            </a:r>
            <a:r>
              <a:rPr lang="en-US" sz="1400" b="1" i="0" u="none">
                <a:solidFill>
                  <a:schemeClr val="dk1"/>
                </a:solidFill>
                <a:latin typeface="Courier New"/>
                <a:ea typeface="Courier New"/>
                <a:cs typeface="Courier New"/>
                <a:sym typeface="Courier New"/>
              </a:rPr>
              <a:t>readObject</a:t>
            </a:r>
            <a:r>
              <a:rPr lang="en-US" sz="1400" b="0" i="0" u="none">
                <a:solidFill>
                  <a:schemeClr val="dk1"/>
                </a:solidFill>
                <a:latin typeface="Courier New"/>
                <a:ea typeface="Courier New"/>
                <a:cs typeface="Courier New"/>
                <a:sym typeface="Courier New"/>
              </a:rPr>
              <a:t>();</a:t>
            </a:r>
            <a:endParaRPr/>
          </a:p>
          <a:p>
            <a:pPr marL="15875" marR="0" lvl="0" indent="-7937" algn="l" rtl="0">
              <a:lnSpc>
                <a:spcPct val="120000"/>
              </a:lnSpc>
              <a:spcBef>
                <a:spcPts val="280"/>
              </a:spcBef>
              <a:spcAft>
                <a:spcPts val="0"/>
              </a:spcAft>
              <a:buClr>
                <a:srgbClr val="000000"/>
              </a:buClr>
              <a:buSzPts val="100"/>
              <a:buFont typeface="Courier New"/>
              <a:buAutoNum type="arabicPlain"/>
            </a:pPr>
            <a:r>
              <a:rPr lang="en-US" sz="1400" b="0" i="0" u="none">
                <a:solidFill>
                  <a:schemeClr val="dk1"/>
                </a:solidFill>
                <a:latin typeface="Courier New"/>
                <a:ea typeface="Courier New"/>
                <a:cs typeface="Courier New"/>
                <a:sym typeface="Courier New"/>
              </a:rPr>
              <a:t>    } catch (ClassNotFoundException | IOException i) {</a:t>
            </a:r>
            <a:endParaRPr/>
          </a:p>
          <a:p>
            <a:pPr marL="15875" marR="0" lvl="0" indent="-7937" algn="l" rtl="0">
              <a:lnSpc>
                <a:spcPct val="120000"/>
              </a:lnSpc>
              <a:spcBef>
                <a:spcPts val="280"/>
              </a:spcBef>
              <a:spcAft>
                <a:spcPts val="0"/>
              </a:spcAft>
              <a:buClr>
                <a:srgbClr val="000000"/>
              </a:buClr>
              <a:buSzPts val="100"/>
              <a:buFont typeface="Courier New"/>
              <a:buAutoNum type="arabicPlain"/>
            </a:pPr>
            <a:r>
              <a:rPr lang="en-US" sz="1400" b="0" i="0" u="none">
                <a:solidFill>
                  <a:schemeClr val="dk1"/>
                </a:solidFill>
                <a:latin typeface="Courier New"/>
                <a:ea typeface="Courier New"/>
                <a:cs typeface="Courier New"/>
                <a:sym typeface="Courier New"/>
              </a:rPr>
              <a:t>        System.out.println("Exception reading in Portfolio: " + i);</a:t>
            </a:r>
            <a:endParaRPr/>
          </a:p>
          <a:p>
            <a:pPr marL="15875" marR="0" lvl="0" indent="-7937" algn="l" rtl="0">
              <a:lnSpc>
                <a:spcPct val="120000"/>
              </a:lnSpc>
              <a:spcBef>
                <a:spcPts val="280"/>
              </a:spcBef>
              <a:spcAft>
                <a:spcPts val="0"/>
              </a:spcAft>
              <a:buClr>
                <a:srgbClr val="000000"/>
              </a:buClr>
              <a:buSzPts val="100"/>
              <a:buFont typeface="Courier New"/>
              <a:buAutoNum type="arabicPlain"/>
            </a:pPr>
            <a:r>
              <a:rPr lang="en-US" sz="1400" b="0" i="0" u="none">
                <a:solidFill>
                  <a:schemeClr val="dk1"/>
                </a:solidFill>
                <a:latin typeface="Courier New"/>
                <a:ea typeface="Courier New"/>
                <a:cs typeface="Courier New"/>
                <a:sym typeface="Courier New"/>
              </a:rPr>
              <a:t> }</a:t>
            </a:r>
            <a:endParaRPr/>
          </a:p>
        </p:txBody>
      </p:sp>
      <p:sp>
        <p:nvSpPr>
          <p:cNvPr id="3488" name="Google Shape;3488;p364"/>
          <p:cNvSpPr/>
          <p:nvPr/>
        </p:nvSpPr>
        <p:spPr>
          <a:xfrm>
            <a:off x="6858000" y="4865687"/>
            <a:ext cx="1905000" cy="609600"/>
          </a:xfrm>
          <a:prstGeom prst="wedgeRectCallout">
            <a:avLst>
              <a:gd name="adj1" fmla="val -3777"/>
              <a:gd name="adj2" fmla="val 6318"/>
            </a:avLst>
          </a:prstGeom>
          <a:solidFill>
            <a:srgbClr val="FFFFCC"/>
          </a:solidFill>
          <a:ln w="9525" cap="flat" cmpd="sng">
            <a:solidFill>
              <a:srgbClr val="808080"/>
            </a:solidFill>
            <a:prstDash val="solid"/>
            <a:round/>
            <a:headEnd type="none" w="sm" len="sm"/>
            <a:tailEnd type="none" w="sm" len="sm"/>
          </a:ln>
        </p:spPr>
        <p:txBody>
          <a:bodyPr spcFirstLastPara="1" wrap="square" lIns="45700" tIns="45700" rIns="45700" bIns="45700" anchor="t" anchorCtr="0">
            <a:noAutofit/>
          </a:bodyPr>
          <a:lstStyle/>
          <a:p>
            <a:pPr marL="0" marR="0" lvl="0" indent="0" algn="ctr" rtl="0">
              <a:lnSpc>
                <a:spcPct val="100000"/>
              </a:lnSpc>
              <a:spcBef>
                <a:spcPts val="0"/>
              </a:spcBef>
              <a:spcAft>
                <a:spcPts val="0"/>
              </a:spcAft>
              <a:buClr>
                <a:schemeClr val="dk1"/>
              </a:buClr>
              <a:buSzPts val="1200"/>
              <a:buFont typeface="Arial"/>
              <a:buNone/>
            </a:pPr>
            <a:r>
              <a:rPr lang="en-US" sz="1200" b="0" i="0" u="none">
                <a:solidFill>
                  <a:schemeClr val="dk1"/>
                </a:solidFill>
                <a:latin typeface="Arial"/>
                <a:ea typeface="Arial"/>
                <a:cs typeface="Arial"/>
                <a:sym typeface="Arial"/>
              </a:rPr>
              <a:t>The </a:t>
            </a:r>
            <a:r>
              <a:rPr lang="en-US" sz="1200" b="0" i="0" u="none">
                <a:solidFill>
                  <a:schemeClr val="dk1"/>
                </a:solidFill>
                <a:latin typeface="Courier New"/>
                <a:ea typeface="Courier New"/>
                <a:cs typeface="Courier New"/>
                <a:sym typeface="Courier New"/>
              </a:rPr>
              <a:t>readObject</a:t>
            </a:r>
            <a:r>
              <a:rPr lang="en-US" sz="1200" b="0" i="0" u="none">
                <a:solidFill>
                  <a:schemeClr val="dk1"/>
                </a:solidFill>
                <a:latin typeface="Arial"/>
                <a:ea typeface="Arial"/>
                <a:cs typeface="Arial"/>
                <a:sym typeface="Arial"/>
              </a:rPr>
              <a:t> method restores the object from the file stream.</a:t>
            </a:r>
            <a:endParaRPr/>
          </a:p>
        </p:txBody>
      </p:sp>
      <p:sp>
        <p:nvSpPr>
          <p:cNvPr id="3489" name="Google Shape;3489;p364"/>
          <p:cNvSpPr/>
          <p:nvPr/>
        </p:nvSpPr>
        <p:spPr>
          <a:xfrm>
            <a:off x="4724400" y="3111500"/>
            <a:ext cx="2819400" cy="457200"/>
          </a:xfrm>
          <a:prstGeom prst="wedgeRectCallout">
            <a:avLst>
              <a:gd name="adj1" fmla="val -6193"/>
              <a:gd name="adj2" fmla="val 5659"/>
            </a:avLst>
          </a:prstGeom>
          <a:solidFill>
            <a:srgbClr val="FFFFCC"/>
          </a:solidFill>
          <a:ln w="9525" cap="flat" cmpd="sng">
            <a:solidFill>
              <a:srgbClr val="808080"/>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200"/>
              <a:buFont typeface="Arial"/>
              <a:buNone/>
            </a:pPr>
            <a:r>
              <a:rPr lang="en-US" sz="1200" b="0" i="0" u="none">
                <a:solidFill>
                  <a:schemeClr val="dk1"/>
                </a:solidFill>
                <a:latin typeface="Arial"/>
                <a:ea typeface="Arial"/>
                <a:cs typeface="Arial"/>
                <a:sym typeface="Arial"/>
              </a:rPr>
              <a:t>The </a:t>
            </a:r>
            <a:r>
              <a:rPr lang="en-US" sz="1200" b="0" i="0" u="none">
                <a:solidFill>
                  <a:schemeClr val="dk1"/>
                </a:solidFill>
                <a:latin typeface="Courier New"/>
                <a:ea typeface="Courier New"/>
                <a:cs typeface="Courier New"/>
                <a:sym typeface="Courier New"/>
              </a:rPr>
              <a:t>writeObject </a:t>
            </a:r>
            <a:r>
              <a:rPr lang="en-US" sz="1200" b="0" i="0" u="none">
                <a:solidFill>
                  <a:schemeClr val="dk1"/>
                </a:solidFill>
                <a:latin typeface="Arial"/>
                <a:ea typeface="Arial"/>
                <a:cs typeface="Arial"/>
                <a:sym typeface="Arial"/>
              </a:rPr>
              <a:t>method writes the object graph of </a:t>
            </a:r>
            <a:r>
              <a:rPr lang="en-US" sz="1200" b="0" i="0" u="none">
                <a:solidFill>
                  <a:schemeClr val="dk1"/>
                </a:solidFill>
                <a:latin typeface="Courier New"/>
                <a:ea typeface="Courier New"/>
                <a:cs typeface="Courier New"/>
                <a:sym typeface="Courier New"/>
              </a:rPr>
              <a:t>p</a:t>
            </a:r>
            <a:r>
              <a:rPr lang="en-US" sz="1200" b="0" i="0" u="none">
                <a:solidFill>
                  <a:schemeClr val="dk1"/>
                </a:solidFill>
                <a:latin typeface="Arial"/>
                <a:ea typeface="Arial"/>
                <a:cs typeface="Arial"/>
                <a:sym typeface="Arial"/>
              </a:rPr>
              <a:t> to the file stream.</a:t>
            </a:r>
            <a:endParaRPr/>
          </a:p>
        </p:txBody>
      </p:sp>
      <p:sp>
        <p:nvSpPr>
          <p:cNvPr id="3490" name="Google Shape;3490;p364"/>
          <p:cNvSpPr/>
          <p:nvPr/>
        </p:nvSpPr>
        <p:spPr>
          <a:xfrm>
            <a:off x="6629400" y="1447800"/>
            <a:ext cx="1752600" cy="533400"/>
          </a:xfrm>
          <a:prstGeom prst="wedgeRectCallout">
            <a:avLst>
              <a:gd name="adj1" fmla="val -8843"/>
              <a:gd name="adj2" fmla="val 36596"/>
            </a:avLst>
          </a:prstGeom>
          <a:solidFill>
            <a:srgbClr val="FFFFCC"/>
          </a:solidFill>
          <a:ln w="9525" cap="flat" cmpd="sng">
            <a:solidFill>
              <a:srgbClr val="808080"/>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200"/>
              <a:buFont typeface="Courier New"/>
              <a:buNone/>
            </a:pPr>
            <a:r>
              <a:rPr lang="en-US" sz="1200" b="0" i="0" u="none">
                <a:solidFill>
                  <a:schemeClr val="dk1"/>
                </a:solidFill>
                <a:latin typeface="Courier New"/>
                <a:ea typeface="Courier New"/>
                <a:cs typeface="Courier New"/>
                <a:sym typeface="Courier New"/>
              </a:rPr>
              <a:t>Portfolio</a:t>
            </a:r>
            <a:r>
              <a:rPr lang="en-US" sz="1200" b="0" i="0" u="none">
                <a:solidFill>
                  <a:schemeClr val="dk1"/>
                </a:solidFill>
                <a:latin typeface="Arial"/>
                <a:ea typeface="Arial"/>
                <a:cs typeface="Arial"/>
                <a:sym typeface="Arial"/>
              </a:rPr>
              <a:t> is the root object.</a:t>
            </a:r>
            <a:endParaRPr/>
          </a:p>
        </p:txBody>
      </p:sp>
      <p:sp>
        <p:nvSpPr>
          <p:cNvPr id="3491" name="Google Shape;3491;p364"/>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368</a:t>
            </a:fld>
            <a:endParaRPr/>
          </a:p>
        </p:txBody>
      </p:sp>
    </p:spTree>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Shape 3496"/>
        <p:cNvGrpSpPr/>
        <p:nvPr/>
      </p:nvGrpSpPr>
      <p:grpSpPr>
        <a:xfrm>
          <a:off x="0" y="0"/>
          <a:ext cx="0" cy="0"/>
          <a:chOff x="0" y="0"/>
          <a:chExt cx="0" cy="0"/>
        </a:xfrm>
      </p:grpSpPr>
      <p:sp>
        <p:nvSpPr>
          <p:cNvPr id="3497" name="Google Shape;3497;p365"/>
          <p:cNvSpPr txBox="1"/>
          <p:nvPr/>
        </p:nvSpPr>
        <p:spPr>
          <a:xfrm>
            <a:off x="533400" y="5387975"/>
            <a:ext cx="8001000" cy="533400"/>
          </a:xfrm>
          <a:prstGeom prst="rect">
            <a:avLst/>
          </a:prstGeom>
          <a:solidFill>
            <a:srgbClr val="DDDDDD"/>
          </a:solid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3498" name="Google Shape;3498;p365"/>
          <p:cNvSpPr txBox="1"/>
          <p:nvPr/>
        </p:nvSpPr>
        <p:spPr>
          <a:xfrm>
            <a:off x="533400" y="2133600"/>
            <a:ext cx="8001000" cy="2057400"/>
          </a:xfrm>
          <a:prstGeom prst="rect">
            <a:avLst/>
          </a:prstGeom>
          <a:solidFill>
            <a:srgbClr val="DDDDDD"/>
          </a:solid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3499" name="Google Shape;3499;p365"/>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Serialization Methods</a:t>
            </a:r>
            <a:endParaRPr/>
          </a:p>
        </p:txBody>
      </p:sp>
      <p:sp>
        <p:nvSpPr>
          <p:cNvPr id="3500" name="Google Shape;3500;p365"/>
          <p:cNvSpPr txBox="1">
            <a:spLocks noGrp="1"/>
          </p:cNvSpPr>
          <p:nvPr>
            <p:ph type="body" idx="1"/>
          </p:nvPr>
        </p:nvSpPr>
        <p:spPr>
          <a:xfrm>
            <a:off x="609600" y="1447800"/>
            <a:ext cx="7918500" cy="44514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200"/>
              <a:buFont typeface="Arial"/>
              <a:buNone/>
            </a:pPr>
            <a:r>
              <a:rPr lang="en-US" sz="2200" b="0" i="0" u="none">
                <a:solidFill>
                  <a:schemeClr val="dk1"/>
                </a:solidFill>
                <a:latin typeface="Arial"/>
                <a:ea typeface="Arial"/>
                <a:cs typeface="Arial"/>
                <a:sym typeface="Arial"/>
              </a:rPr>
              <a:t>An object being serialized (and deserialized) can control the serialization of its own fields.</a:t>
            </a:r>
            <a:endParaRPr/>
          </a:p>
          <a:p>
            <a:pPr marL="7937" marR="0" lvl="0" indent="7937" algn="l" rtl="0">
              <a:lnSpc>
                <a:spcPct val="100000"/>
              </a:lnSpc>
              <a:spcBef>
                <a:spcPts val="280"/>
              </a:spcBef>
              <a:spcAft>
                <a:spcPts val="0"/>
              </a:spcAft>
              <a:buClr>
                <a:srgbClr val="000000"/>
              </a:buClr>
              <a:buSzPts val="1400"/>
              <a:buFont typeface="Arial"/>
              <a:buNone/>
            </a:pPr>
            <a:r>
              <a:rPr lang="en-US" sz="1400" b="0" i="0" u="none">
                <a:solidFill>
                  <a:schemeClr val="dk1"/>
                </a:solidFill>
                <a:latin typeface="Courier New"/>
                <a:ea typeface="Courier New"/>
                <a:cs typeface="Courier New"/>
                <a:sym typeface="Courier New"/>
              </a:rPr>
              <a:t>public class MyClass implements Serializable {</a:t>
            </a:r>
            <a:endParaRPr/>
          </a:p>
          <a:p>
            <a:pPr marL="7937" marR="0" lvl="0" indent="7937" algn="l" rtl="0">
              <a:lnSpc>
                <a:spcPct val="100000"/>
              </a:lnSpc>
              <a:spcBef>
                <a:spcPts val="280"/>
              </a:spcBef>
              <a:spcAft>
                <a:spcPts val="0"/>
              </a:spcAft>
              <a:buClr>
                <a:srgbClr val="000000"/>
              </a:buClr>
              <a:buSzPts val="1400"/>
              <a:buFont typeface="Arial"/>
              <a:buNone/>
            </a:pPr>
            <a:r>
              <a:rPr lang="en-US" sz="1400" b="0" i="0" u="none">
                <a:solidFill>
                  <a:schemeClr val="dk1"/>
                </a:solidFill>
                <a:latin typeface="Courier New"/>
                <a:ea typeface="Courier New"/>
                <a:cs typeface="Courier New"/>
                <a:sym typeface="Courier New"/>
              </a:rPr>
              <a:t>    // Fields</a:t>
            </a:r>
            <a:endParaRPr/>
          </a:p>
          <a:p>
            <a:pPr marL="7937" marR="0" lvl="0" indent="7937" algn="l" rtl="0">
              <a:lnSpc>
                <a:spcPct val="100000"/>
              </a:lnSpc>
              <a:spcBef>
                <a:spcPts val="280"/>
              </a:spcBef>
              <a:spcAft>
                <a:spcPts val="0"/>
              </a:spcAft>
              <a:buClr>
                <a:srgbClr val="000000"/>
              </a:buClr>
              <a:buSzPts val="1400"/>
              <a:buFont typeface="Arial"/>
              <a:buNone/>
            </a:pPr>
            <a:r>
              <a:rPr lang="en-US" sz="1400" b="0" i="0" u="none">
                <a:solidFill>
                  <a:schemeClr val="dk1"/>
                </a:solidFill>
                <a:latin typeface="Courier New"/>
                <a:ea typeface="Courier New"/>
                <a:cs typeface="Courier New"/>
                <a:sym typeface="Courier New"/>
              </a:rPr>
              <a:t>    private void writeObject(ObjectOutputStream oos) throws IOException {</a:t>
            </a:r>
            <a:endParaRPr/>
          </a:p>
          <a:p>
            <a:pPr marL="7937" marR="0" lvl="0" indent="7937" algn="l" rtl="0">
              <a:lnSpc>
                <a:spcPct val="100000"/>
              </a:lnSpc>
              <a:spcBef>
                <a:spcPts val="280"/>
              </a:spcBef>
              <a:spcAft>
                <a:spcPts val="0"/>
              </a:spcAft>
              <a:buClr>
                <a:srgbClr val="000000"/>
              </a:buClr>
              <a:buSzPts val="1400"/>
              <a:buFont typeface="Arial"/>
              <a:buNone/>
            </a:pPr>
            <a:r>
              <a:rPr lang="en-US" sz="1400" b="0" i="0" u="none">
                <a:solidFill>
                  <a:schemeClr val="dk1"/>
                </a:solidFill>
                <a:latin typeface="Courier New"/>
                <a:ea typeface="Courier New"/>
                <a:cs typeface="Courier New"/>
                <a:sym typeface="Courier New"/>
              </a:rPr>
              <a:t>        oos.defaultWriteObject();</a:t>
            </a:r>
            <a:endParaRPr/>
          </a:p>
          <a:p>
            <a:pPr marL="7937" marR="0" lvl="0" indent="7937" algn="l" rtl="0">
              <a:lnSpc>
                <a:spcPct val="100000"/>
              </a:lnSpc>
              <a:spcBef>
                <a:spcPts val="280"/>
              </a:spcBef>
              <a:spcAft>
                <a:spcPts val="0"/>
              </a:spcAft>
              <a:buClr>
                <a:srgbClr val="000000"/>
              </a:buClr>
              <a:buSzPts val="1400"/>
              <a:buFont typeface="Arial"/>
              <a:buNone/>
            </a:pPr>
            <a:r>
              <a:rPr lang="en-US" sz="1400" b="0" i="0" u="none">
                <a:solidFill>
                  <a:schemeClr val="dk1"/>
                </a:solidFill>
                <a:latin typeface="Courier New"/>
                <a:ea typeface="Courier New"/>
                <a:cs typeface="Courier New"/>
                <a:sym typeface="Courier New"/>
              </a:rPr>
              <a:t>        // Write/save additional fields</a:t>
            </a:r>
            <a:endParaRPr/>
          </a:p>
          <a:p>
            <a:pPr marL="7937" marR="0" lvl="0" indent="7937" algn="l" rtl="0">
              <a:lnSpc>
                <a:spcPct val="100000"/>
              </a:lnSpc>
              <a:spcBef>
                <a:spcPts val="280"/>
              </a:spcBef>
              <a:spcAft>
                <a:spcPts val="0"/>
              </a:spcAft>
              <a:buClr>
                <a:srgbClr val="000000"/>
              </a:buClr>
              <a:buSzPts val="1400"/>
              <a:buFont typeface="Arial"/>
              <a:buNone/>
            </a:pPr>
            <a:r>
              <a:rPr lang="en-US" sz="1400" b="0" i="0" u="none">
                <a:solidFill>
                  <a:schemeClr val="dk1"/>
                </a:solidFill>
                <a:latin typeface="Courier New"/>
                <a:ea typeface="Courier New"/>
                <a:cs typeface="Courier New"/>
                <a:sym typeface="Courier New"/>
              </a:rPr>
              <a:t>        oos.writeObject(new java.util.Date());</a:t>
            </a:r>
            <a:endParaRPr/>
          </a:p>
          <a:p>
            <a:pPr marL="7937" marR="0" lvl="0" indent="7937" algn="l" rtl="0">
              <a:lnSpc>
                <a:spcPct val="100000"/>
              </a:lnSpc>
              <a:spcBef>
                <a:spcPts val="280"/>
              </a:spcBef>
              <a:spcAft>
                <a:spcPts val="0"/>
              </a:spcAft>
              <a:buClr>
                <a:srgbClr val="000000"/>
              </a:buClr>
              <a:buSzPts val="1400"/>
              <a:buFont typeface="Arial"/>
              <a:buNone/>
            </a:pPr>
            <a:r>
              <a:rPr lang="en-US" sz="1400" b="0" i="0" u="none">
                <a:solidFill>
                  <a:schemeClr val="dk1"/>
                </a:solidFill>
                <a:latin typeface="Courier New"/>
                <a:ea typeface="Courier New"/>
                <a:cs typeface="Courier New"/>
                <a:sym typeface="Courier New"/>
              </a:rPr>
              <a:t>    }</a:t>
            </a:r>
            <a:endParaRPr/>
          </a:p>
          <a:p>
            <a:pPr marL="7937" marR="0" lvl="0" indent="7937" algn="l" rtl="0">
              <a:lnSpc>
                <a:spcPct val="100000"/>
              </a:lnSpc>
              <a:spcBef>
                <a:spcPts val="280"/>
              </a:spcBef>
              <a:spcAft>
                <a:spcPts val="0"/>
              </a:spcAft>
              <a:buClr>
                <a:srgbClr val="000000"/>
              </a:buClr>
              <a:buSzPts val="1400"/>
              <a:buFont typeface="Arial"/>
              <a:buNone/>
            </a:pPr>
            <a:r>
              <a:rPr lang="en-US" sz="1400" b="0" i="0" u="none">
                <a:solidFill>
                  <a:schemeClr val="dk1"/>
                </a:solidFill>
                <a:latin typeface="Courier New"/>
                <a:ea typeface="Courier New"/>
                <a:cs typeface="Courier New"/>
                <a:sym typeface="Courier New"/>
              </a:rPr>
              <a:t>}</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For example, in this class, the current time is written into the object graph.</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During deserialization, a similar method is invoked:</a:t>
            </a:r>
            <a:endParaRPr/>
          </a:p>
          <a:p>
            <a:pPr marL="574675" marR="0" lvl="1" indent="-460375" algn="l" rtl="0">
              <a:lnSpc>
                <a:spcPct val="100000"/>
              </a:lnSpc>
              <a:spcBef>
                <a:spcPts val="60"/>
              </a:spcBef>
              <a:spcAft>
                <a:spcPts val="0"/>
              </a:spcAft>
              <a:buClr>
                <a:srgbClr val="FF0000"/>
              </a:buClr>
              <a:buSzPts val="300"/>
              <a:buFont typeface="Arial"/>
              <a:buNone/>
            </a:pPr>
            <a:endParaRPr sz="300" b="0" i="0" u="none" strike="noStrike" cap="none">
              <a:solidFill>
                <a:schemeClr val="dk1"/>
              </a:solidFill>
              <a:latin typeface="Arial"/>
              <a:ea typeface="Arial"/>
              <a:cs typeface="Arial"/>
              <a:sym typeface="Arial"/>
            </a:endParaRPr>
          </a:p>
          <a:p>
            <a:pPr marL="7937" marR="0" lvl="0" indent="7937" algn="l" rtl="0">
              <a:lnSpc>
                <a:spcPct val="100000"/>
              </a:lnSpc>
              <a:spcBef>
                <a:spcPts val="280"/>
              </a:spcBef>
              <a:spcAft>
                <a:spcPts val="0"/>
              </a:spcAft>
              <a:buClr>
                <a:srgbClr val="000000"/>
              </a:buClr>
              <a:buSzPts val="1400"/>
              <a:buFont typeface="Arial"/>
              <a:buNone/>
            </a:pPr>
            <a:r>
              <a:rPr lang="en-US" sz="1400" b="0" i="0" u="none">
                <a:solidFill>
                  <a:schemeClr val="dk1"/>
                </a:solidFill>
                <a:latin typeface="Courier New"/>
                <a:ea typeface="Courier New"/>
                <a:cs typeface="Courier New"/>
                <a:sym typeface="Courier New"/>
              </a:rPr>
              <a:t>private void readObject(ObjectInputStream ois) throws ClassNotFoundException, IOException {}</a:t>
            </a:r>
            <a:endParaRPr/>
          </a:p>
        </p:txBody>
      </p:sp>
      <p:sp>
        <p:nvSpPr>
          <p:cNvPr id="3501" name="Google Shape;3501;p365"/>
          <p:cNvSpPr/>
          <p:nvPr/>
        </p:nvSpPr>
        <p:spPr>
          <a:xfrm>
            <a:off x="5791200" y="2971800"/>
            <a:ext cx="2514600" cy="685800"/>
          </a:xfrm>
          <a:prstGeom prst="wedgeRectCallout">
            <a:avLst>
              <a:gd name="adj1" fmla="val -14311"/>
              <a:gd name="adj2" fmla="val 1659"/>
            </a:avLst>
          </a:prstGeom>
          <a:solidFill>
            <a:srgbClr val="FFFFCC"/>
          </a:solidFill>
          <a:ln w="9525" cap="flat" cmpd="sng">
            <a:solidFill>
              <a:srgbClr val="808080"/>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200"/>
              <a:buFont typeface="Courier New"/>
              <a:buNone/>
            </a:pPr>
            <a:r>
              <a:rPr lang="en-US" sz="1200" b="0" i="0" u="none">
                <a:solidFill>
                  <a:schemeClr val="dk1"/>
                </a:solidFill>
                <a:latin typeface="Courier New"/>
                <a:ea typeface="Courier New"/>
                <a:cs typeface="Courier New"/>
                <a:sym typeface="Courier New"/>
              </a:rPr>
              <a:t>defaultWriteObject</a:t>
            </a:r>
            <a:r>
              <a:rPr lang="en-US" sz="1200" b="0" i="0" u="none">
                <a:solidFill>
                  <a:schemeClr val="dk1"/>
                </a:solidFill>
                <a:latin typeface="Arial"/>
                <a:ea typeface="Arial"/>
                <a:cs typeface="Arial"/>
                <a:sym typeface="Arial"/>
              </a:rPr>
              <a:t> is called to perform the serialization of this class’ fields.</a:t>
            </a:r>
            <a:endParaRPr/>
          </a:p>
        </p:txBody>
      </p:sp>
      <p:sp>
        <p:nvSpPr>
          <p:cNvPr id="3502" name="Google Shape;3502;p365"/>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369</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33"/>
          <p:cNvSpPr txBox="1"/>
          <p:nvPr/>
        </p:nvSpPr>
        <p:spPr>
          <a:xfrm>
            <a:off x="609600" y="1524000"/>
            <a:ext cx="7924800" cy="3581400"/>
          </a:xfrm>
          <a:prstGeom prst="rect">
            <a:avLst/>
          </a:prstGeom>
          <a:solidFill>
            <a:srgbClr val="DDDDDD"/>
          </a:solid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229" name="Google Shape;229;p33"/>
          <p:cNvSpPr txBox="1">
            <a:spLocks noGrp="1"/>
          </p:cNvSpPr>
          <p:nvPr>
            <p:ph type="title"/>
          </p:nvPr>
        </p:nvSpPr>
        <p:spPr>
          <a:xfrm>
            <a:off x="609600" y="439737"/>
            <a:ext cx="791845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Courier New"/>
                <a:ea typeface="Courier New"/>
                <a:cs typeface="Courier New"/>
                <a:sym typeface="Courier New"/>
              </a:rPr>
              <a:t>for</a:t>
            </a:r>
            <a:r>
              <a:rPr lang="en-US" sz="2600" b="1" i="0" u="none" strike="noStrike" cap="none">
                <a:solidFill>
                  <a:schemeClr val="dk1"/>
                </a:solidFill>
                <a:latin typeface="Arial"/>
                <a:ea typeface="Arial"/>
                <a:cs typeface="Arial"/>
                <a:sym typeface="Arial"/>
              </a:rPr>
              <a:t> Loop</a:t>
            </a:r>
            <a:endParaRPr/>
          </a:p>
        </p:txBody>
      </p:sp>
      <p:sp>
        <p:nvSpPr>
          <p:cNvPr id="230" name="Google Shape;230;p33"/>
          <p:cNvSpPr txBox="1">
            <a:spLocks noGrp="1"/>
          </p:cNvSpPr>
          <p:nvPr>
            <p:ph type="body" idx="1"/>
          </p:nvPr>
        </p:nvSpPr>
        <p:spPr>
          <a:xfrm>
            <a:off x="609600" y="1600200"/>
            <a:ext cx="7918450" cy="1751012"/>
          </a:xfrm>
          <a:prstGeom prst="rect">
            <a:avLst/>
          </a:prstGeom>
          <a:noFill/>
          <a:ln>
            <a:noFill/>
          </a:ln>
        </p:spPr>
        <p:txBody>
          <a:bodyPr spcFirstLastPara="1" wrap="square" lIns="12700" tIns="12700" rIns="12700" bIns="12700" anchor="t" anchorCtr="0">
            <a:noAutofit/>
          </a:bodyPr>
          <a:lstStyle/>
          <a:p>
            <a:pPr marL="15875" marR="0" lvl="0" indent="-7937" algn="l" rtl="0">
              <a:lnSpc>
                <a:spcPct val="100000"/>
              </a:lnSpc>
              <a:spcBef>
                <a:spcPts val="0"/>
              </a:spcBef>
              <a:spcAft>
                <a:spcPts val="0"/>
              </a:spcAft>
              <a:buClr>
                <a:srgbClr val="000000"/>
              </a:buClr>
              <a:buSzPts val="200"/>
              <a:buFont typeface="Courier New"/>
              <a:buAutoNum type="arabicPlain"/>
            </a:pPr>
            <a:r>
              <a:rPr lang="en-US" sz="1800" b="0" i="0" u="none">
                <a:solidFill>
                  <a:schemeClr val="dk1"/>
                </a:solidFill>
                <a:latin typeface="Courier New"/>
                <a:ea typeface="Courier New"/>
                <a:cs typeface="Courier New"/>
                <a:sym typeface="Courier New"/>
              </a:rPr>
              <a:t> public class ForLoop {</a:t>
            </a:r>
            <a:endParaRPr/>
          </a:p>
          <a:p>
            <a:pPr marL="15875" marR="0" lvl="0" indent="-7937" algn="l" rtl="0">
              <a:lnSpc>
                <a:spcPct val="100000"/>
              </a:lnSpc>
              <a:spcBef>
                <a:spcPts val="360"/>
              </a:spcBef>
              <a:spcAft>
                <a:spcPts val="0"/>
              </a:spcAft>
              <a:buClr>
                <a:srgbClr val="000000"/>
              </a:buClr>
              <a:buSzPts val="200"/>
              <a:buFont typeface="Courier New"/>
              <a:buAutoNum type="arabicPlain"/>
            </a:pPr>
            <a:r>
              <a:rPr lang="en-US" sz="1800" b="0" i="0" u="none">
                <a:solidFill>
                  <a:schemeClr val="dk1"/>
                </a:solidFill>
                <a:latin typeface="Courier New"/>
                <a:ea typeface="Courier New"/>
                <a:cs typeface="Courier New"/>
                <a:sym typeface="Courier New"/>
              </a:rPr>
              <a:t> </a:t>
            </a:r>
            <a:endParaRPr/>
          </a:p>
          <a:p>
            <a:pPr marL="15875" marR="0" lvl="0" indent="-7937" algn="l" rtl="0">
              <a:lnSpc>
                <a:spcPct val="100000"/>
              </a:lnSpc>
              <a:spcBef>
                <a:spcPts val="360"/>
              </a:spcBef>
              <a:spcAft>
                <a:spcPts val="0"/>
              </a:spcAft>
              <a:buClr>
                <a:srgbClr val="000000"/>
              </a:buClr>
              <a:buSzPts val="200"/>
              <a:buFont typeface="Courier New"/>
              <a:buAutoNum type="arabicPlain"/>
            </a:pPr>
            <a:r>
              <a:rPr lang="en-US" sz="1800" b="0" i="0" u="none">
                <a:solidFill>
                  <a:schemeClr val="dk1"/>
                </a:solidFill>
                <a:latin typeface="Courier New"/>
                <a:ea typeface="Courier New"/>
                <a:cs typeface="Courier New"/>
                <a:sym typeface="Courier New"/>
              </a:rPr>
              <a:t>     public static void main(String args[]){</a:t>
            </a:r>
            <a:endParaRPr/>
          </a:p>
          <a:p>
            <a:pPr marL="15875" marR="0" lvl="0" indent="-7937" algn="l" rtl="0">
              <a:lnSpc>
                <a:spcPct val="100000"/>
              </a:lnSpc>
              <a:spcBef>
                <a:spcPts val="360"/>
              </a:spcBef>
              <a:spcAft>
                <a:spcPts val="0"/>
              </a:spcAft>
              <a:buClr>
                <a:srgbClr val="000000"/>
              </a:buClr>
              <a:buSzPts val="200"/>
              <a:buFont typeface="Courier New"/>
              <a:buAutoNum type="arabicPlain"/>
            </a:pPr>
            <a:r>
              <a:rPr lang="en-US" sz="1800" b="0" i="0" u="none">
                <a:solidFill>
                  <a:schemeClr val="dk1"/>
                </a:solidFill>
                <a:latin typeface="Courier New"/>
                <a:ea typeface="Courier New"/>
                <a:cs typeface="Courier New"/>
                <a:sym typeface="Courier New"/>
              </a:rPr>
              <a:t>        </a:t>
            </a:r>
            <a:endParaRPr/>
          </a:p>
          <a:p>
            <a:pPr marL="15875" marR="0" lvl="0" indent="-7937" algn="l" rtl="0">
              <a:lnSpc>
                <a:spcPct val="100000"/>
              </a:lnSpc>
              <a:spcBef>
                <a:spcPts val="360"/>
              </a:spcBef>
              <a:spcAft>
                <a:spcPts val="0"/>
              </a:spcAft>
              <a:buClr>
                <a:srgbClr val="000000"/>
              </a:buClr>
              <a:buSzPts val="200"/>
              <a:buFont typeface="Courier New"/>
              <a:buAutoNum type="arabicPlain"/>
            </a:pPr>
            <a:r>
              <a:rPr lang="en-US" sz="1800" b="0" i="0" u="none">
                <a:solidFill>
                  <a:schemeClr val="dk1"/>
                </a:solidFill>
                <a:latin typeface="Courier New"/>
                <a:ea typeface="Courier New"/>
                <a:cs typeface="Courier New"/>
                <a:sym typeface="Courier New"/>
              </a:rPr>
              <a:t>         </a:t>
            </a:r>
            <a:r>
              <a:rPr lang="en-US" sz="1800" b="1" i="0" u="none">
                <a:solidFill>
                  <a:schemeClr val="dk1"/>
                </a:solidFill>
                <a:latin typeface="Courier New"/>
                <a:ea typeface="Courier New"/>
                <a:cs typeface="Courier New"/>
                <a:sym typeface="Courier New"/>
              </a:rPr>
              <a:t>for</a:t>
            </a:r>
            <a:r>
              <a:rPr lang="en-US" sz="1800" b="0" i="0" u="none">
                <a:solidFill>
                  <a:schemeClr val="dk1"/>
                </a:solidFill>
                <a:latin typeface="Courier New"/>
                <a:ea typeface="Courier New"/>
                <a:cs typeface="Courier New"/>
                <a:sym typeface="Courier New"/>
              </a:rPr>
              <a:t> (int i = 0; i &lt; 9;  i++ ){</a:t>
            </a:r>
            <a:endParaRPr/>
          </a:p>
          <a:p>
            <a:pPr marL="15875" marR="0" lvl="0" indent="-7937" algn="l" rtl="0">
              <a:lnSpc>
                <a:spcPct val="100000"/>
              </a:lnSpc>
              <a:spcBef>
                <a:spcPts val="360"/>
              </a:spcBef>
              <a:spcAft>
                <a:spcPts val="0"/>
              </a:spcAft>
              <a:buClr>
                <a:srgbClr val="000000"/>
              </a:buClr>
              <a:buSzPts val="200"/>
              <a:buFont typeface="Courier New"/>
              <a:buAutoNum type="arabicPlain"/>
            </a:pPr>
            <a:r>
              <a:rPr lang="en-US" sz="1800" b="0" i="0" u="none">
                <a:solidFill>
                  <a:schemeClr val="dk1"/>
                </a:solidFill>
                <a:latin typeface="Courier New"/>
                <a:ea typeface="Courier New"/>
                <a:cs typeface="Courier New"/>
                <a:sym typeface="Courier New"/>
              </a:rPr>
              <a:t>             System.out.println("i: " + i);</a:t>
            </a:r>
            <a:endParaRPr/>
          </a:p>
          <a:p>
            <a:pPr marL="15875" marR="0" lvl="0" indent="-7937" algn="l" rtl="0">
              <a:lnSpc>
                <a:spcPct val="100000"/>
              </a:lnSpc>
              <a:spcBef>
                <a:spcPts val="360"/>
              </a:spcBef>
              <a:spcAft>
                <a:spcPts val="0"/>
              </a:spcAft>
              <a:buClr>
                <a:srgbClr val="000000"/>
              </a:buClr>
              <a:buSzPts val="200"/>
              <a:buFont typeface="Courier New"/>
              <a:buAutoNum type="arabicPlain"/>
            </a:pPr>
            <a:r>
              <a:rPr lang="en-US" sz="1800" b="0" i="0" u="none">
                <a:solidFill>
                  <a:schemeClr val="dk1"/>
                </a:solidFill>
                <a:latin typeface="Courier New"/>
                <a:ea typeface="Courier New"/>
                <a:cs typeface="Courier New"/>
                <a:sym typeface="Courier New"/>
              </a:rPr>
              <a:t>         }</a:t>
            </a:r>
            <a:endParaRPr/>
          </a:p>
          <a:p>
            <a:pPr marL="15875" marR="0" lvl="0" indent="-7937" algn="l" rtl="0">
              <a:lnSpc>
                <a:spcPct val="100000"/>
              </a:lnSpc>
              <a:spcBef>
                <a:spcPts val="360"/>
              </a:spcBef>
              <a:spcAft>
                <a:spcPts val="0"/>
              </a:spcAft>
              <a:buClr>
                <a:srgbClr val="000000"/>
              </a:buClr>
              <a:buSzPts val="200"/>
              <a:buFont typeface="Courier New"/>
              <a:buAutoNum type="arabicPlain"/>
            </a:pPr>
            <a:r>
              <a:rPr lang="en-US" sz="1800" b="0" i="0" u="none">
                <a:solidFill>
                  <a:schemeClr val="dk1"/>
                </a:solidFill>
                <a:latin typeface="Courier New"/>
                <a:ea typeface="Courier New"/>
                <a:cs typeface="Courier New"/>
                <a:sym typeface="Courier New"/>
              </a:rPr>
              <a:t> </a:t>
            </a:r>
            <a:endParaRPr/>
          </a:p>
          <a:p>
            <a:pPr marL="15875" marR="0" lvl="0" indent="-7937" algn="l" rtl="0">
              <a:lnSpc>
                <a:spcPct val="100000"/>
              </a:lnSpc>
              <a:spcBef>
                <a:spcPts val="360"/>
              </a:spcBef>
              <a:spcAft>
                <a:spcPts val="0"/>
              </a:spcAft>
              <a:buClr>
                <a:srgbClr val="000000"/>
              </a:buClr>
              <a:buSzPts val="200"/>
              <a:buFont typeface="Courier New"/>
              <a:buAutoNum type="arabicPlain"/>
            </a:pPr>
            <a:r>
              <a:rPr lang="en-US" sz="1800" b="0" i="0" u="none">
                <a:solidFill>
                  <a:schemeClr val="dk1"/>
                </a:solidFill>
                <a:latin typeface="Courier New"/>
                <a:ea typeface="Courier New"/>
                <a:cs typeface="Courier New"/>
                <a:sym typeface="Courier New"/>
              </a:rPr>
              <a:t>     }        </a:t>
            </a:r>
            <a:endParaRPr/>
          </a:p>
          <a:p>
            <a:pPr marL="15875" marR="0" lvl="0" indent="-7937" algn="l" rtl="0">
              <a:lnSpc>
                <a:spcPct val="100000"/>
              </a:lnSpc>
              <a:spcBef>
                <a:spcPts val="360"/>
              </a:spcBef>
              <a:spcAft>
                <a:spcPts val="0"/>
              </a:spcAft>
              <a:buClr>
                <a:srgbClr val="000000"/>
              </a:buClr>
              <a:buSzPts val="200"/>
              <a:buFont typeface="Courier New"/>
              <a:buAutoNum type="arabicPlain"/>
            </a:pPr>
            <a:r>
              <a:rPr lang="en-US" sz="1800" b="0" i="0" u="none">
                <a:solidFill>
                  <a:schemeClr val="dk1"/>
                </a:solidFill>
                <a:latin typeface="Courier New"/>
                <a:ea typeface="Courier New"/>
                <a:cs typeface="Courier New"/>
                <a:sym typeface="Courier New"/>
              </a:rPr>
              <a:t> }</a:t>
            </a:r>
            <a:endParaRPr/>
          </a:p>
        </p:txBody>
      </p:sp>
      <p:sp>
        <p:nvSpPr>
          <p:cNvPr id="231" name="Google Shape;231;p33"/>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37</a:t>
            </a:fld>
            <a:endParaRPr/>
          </a:p>
        </p:txBody>
      </p:sp>
    </p:spTree>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Shape 3507"/>
        <p:cNvGrpSpPr/>
        <p:nvPr/>
      </p:nvGrpSpPr>
      <p:grpSpPr>
        <a:xfrm>
          <a:off x="0" y="0"/>
          <a:ext cx="0" cy="0"/>
          <a:chOff x="0" y="0"/>
          <a:chExt cx="0" cy="0"/>
        </a:xfrm>
      </p:grpSpPr>
      <p:sp>
        <p:nvSpPr>
          <p:cNvPr id="3508" name="Google Shape;3508;p366"/>
          <p:cNvSpPr txBox="1"/>
          <p:nvPr/>
        </p:nvSpPr>
        <p:spPr>
          <a:xfrm>
            <a:off x="533400" y="1143000"/>
            <a:ext cx="8077200" cy="4953000"/>
          </a:xfrm>
          <a:prstGeom prst="rect">
            <a:avLst/>
          </a:prstGeom>
          <a:solidFill>
            <a:srgbClr val="DDDDDD"/>
          </a:solid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3509" name="Google Shape;3509;p366"/>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Courier New"/>
                <a:ea typeface="Courier New"/>
                <a:cs typeface="Courier New"/>
                <a:sym typeface="Courier New"/>
              </a:rPr>
              <a:t>readObject</a:t>
            </a:r>
            <a:r>
              <a:rPr lang="en-US" sz="2600" b="1" i="0" u="none" strike="noStrike" cap="none">
                <a:solidFill>
                  <a:schemeClr val="dk1"/>
                </a:solidFill>
                <a:latin typeface="Arial"/>
                <a:ea typeface="Arial"/>
                <a:cs typeface="Arial"/>
                <a:sym typeface="Arial"/>
              </a:rPr>
              <a:t>: Example</a:t>
            </a:r>
            <a:endParaRPr/>
          </a:p>
        </p:txBody>
      </p:sp>
      <p:sp>
        <p:nvSpPr>
          <p:cNvPr id="3510" name="Google Shape;3510;p366"/>
          <p:cNvSpPr txBox="1">
            <a:spLocks noGrp="1"/>
          </p:cNvSpPr>
          <p:nvPr>
            <p:ph type="body" idx="1"/>
          </p:nvPr>
        </p:nvSpPr>
        <p:spPr>
          <a:xfrm>
            <a:off x="609600" y="1219200"/>
            <a:ext cx="7918500" cy="1751100"/>
          </a:xfrm>
          <a:prstGeom prst="rect">
            <a:avLst/>
          </a:prstGeom>
          <a:noFill/>
          <a:ln>
            <a:noFill/>
          </a:ln>
        </p:spPr>
        <p:txBody>
          <a:bodyPr spcFirstLastPara="1" wrap="square" lIns="12700" tIns="12700" rIns="12700" bIns="12700" anchor="t" anchorCtr="0">
            <a:noAutofit/>
          </a:bodyPr>
          <a:lstStyle/>
          <a:p>
            <a:pPr marL="15875" marR="0" lvl="0" indent="-7937" algn="l" rtl="0">
              <a:lnSpc>
                <a:spcPct val="100000"/>
              </a:lnSpc>
              <a:spcBef>
                <a:spcPts val="0"/>
              </a:spcBef>
              <a:spcAft>
                <a:spcPts val="0"/>
              </a:spcAft>
              <a:buClr>
                <a:srgbClr val="000000"/>
              </a:buClr>
              <a:buSzPts val="100"/>
              <a:buFont typeface="Courier New"/>
              <a:buAutoNum type="arabicPlain"/>
            </a:pPr>
            <a:r>
              <a:rPr lang="en-US" sz="1200" b="0" i="0" u="none">
                <a:solidFill>
                  <a:schemeClr val="dk1"/>
                </a:solidFill>
                <a:latin typeface="Courier New"/>
                <a:ea typeface="Courier New"/>
                <a:cs typeface="Courier New"/>
                <a:sym typeface="Courier New"/>
              </a:rPr>
              <a:t> public class Stock implements Serializable {</a:t>
            </a:r>
            <a:endParaRPr/>
          </a:p>
          <a:p>
            <a:pPr marL="15875" marR="0" lvl="0" indent="-7937" algn="l" rtl="0">
              <a:lnSpc>
                <a:spcPct val="100000"/>
              </a:lnSpc>
              <a:spcBef>
                <a:spcPts val="240"/>
              </a:spcBef>
              <a:spcAft>
                <a:spcPts val="0"/>
              </a:spcAft>
              <a:buClr>
                <a:srgbClr val="000000"/>
              </a:buClr>
              <a:buSzPts val="100"/>
              <a:buFont typeface="Courier New"/>
              <a:buAutoNum type="arabicPlain"/>
            </a:pPr>
            <a:r>
              <a:rPr lang="en-US" sz="1200" b="0" i="0" u="none">
                <a:solidFill>
                  <a:schemeClr val="dk1"/>
                </a:solidFill>
                <a:latin typeface="Courier New"/>
                <a:ea typeface="Courier New"/>
                <a:cs typeface="Courier New"/>
                <a:sym typeface="Courier New"/>
              </a:rPr>
              <a:t>     private static final long serialVersionUID = 100L;</a:t>
            </a:r>
            <a:endParaRPr/>
          </a:p>
          <a:p>
            <a:pPr marL="15875" marR="0" lvl="0" indent="-7937" algn="l" rtl="0">
              <a:lnSpc>
                <a:spcPct val="100000"/>
              </a:lnSpc>
              <a:spcBef>
                <a:spcPts val="240"/>
              </a:spcBef>
              <a:spcAft>
                <a:spcPts val="0"/>
              </a:spcAft>
              <a:buClr>
                <a:srgbClr val="000000"/>
              </a:buClr>
              <a:buSzPts val="100"/>
              <a:buFont typeface="Courier New"/>
              <a:buAutoNum type="arabicPlain"/>
            </a:pPr>
            <a:r>
              <a:rPr lang="en-US" sz="1200" b="0" i="0" u="none">
                <a:solidFill>
                  <a:schemeClr val="dk1"/>
                </a:solidFill>
                <a:latin typeface="Courier New"/>
                <a:ea typeface="Courier New"/>
                <a:cs typeface="Courier New"/>
                <a:sym typeface="Courier New"/>
              </a:rPr>
              <a:t>     private String symbol;</a:t>
            </a:r>
            <a:endParaRPr/>
          </a:p>
          <a:p>
            <a:pPr marL="15875" marR="0" lvl="0" indent="-7937" algn="l" rtl="0">
              <a:lnSpc>
                <a:spcPct val="100000"/>
              </a:lnSpc>
              <a:spcBef>
                <a:spcPts val="240"/>
              </a:spcBef>
              <a:spcAft>
                <a:spcPts val="0"/>
              </a:spcAft>
              <a:buClr>
                <a:srgbClr val="000000"/>
              </a:buClr>
              <a:buSzPts val="100"/>
              <a:buFont typeface="Courier New"/>
              <a:buAutoNum type="arabicPlain"/>
            </a:pPr>
            <a:r>
              <a:rPr lang="en-US" sz="1200" b="0" i="0" u="none">
                <a:solidFill>
                  <a:schemeClr val="dk1"/>
                </a:solidFill>
                <a:latin typeface="Courier New"/>
                <a:ea typeface="Courier New"/>
                <a:cs typeface="Courier New"/>
                <a:sym typeface="Courier New"/>
              </a:rPr>
              <a:t>     private int shares;</a:t>
            </a:r>
            <a:endParaRPr/>
          </a:p>
          <a:p>
            <a:pPr marL="15875" marR="0" lvl="0" indent="-7937" algn="l" rtl="0">
              <a:lnSpc>
                <a:spcPct val="100000"/>
              </a:lnSpc>
              <a:spcBef>
                <a:spcPts val="240"/>
              </a:spcBef>
              <a:spcAft>
                <a:spcPts val="0"/>
              </a:spcAft>
              <a:buClr>
                <a:srgbClr val="000000"/>
              </a:buClr>
              <a:buSzPts val="100"/>
              <a:buFont typeface="Courier New"/>
              <a:buAutoNum type="arabicPlain"/>
            </a:pPr>
            <a:r>
              <a:rPr lang="en-US" sz="1200" b="0" i="0" u="none">
                <a:solidFill>
                  <a:schemeClr val="dk1"/>
                </a:solidFill>
                <a:latin typeface="Courier New"/>
                <a:ea typeface="Courier New"/>
                <a:cs typeface="Courier New"/>
                <a:sym typeface="Courier New"/>
              </a:rPr>
              <a:t>     private double purchasePrice;</a:t>
            </a:r>
            <a:endParaRPr/>
          </a:p>
          <a:p>
            <a:pPr marL="15875" marR="0" lvl="0" indent="-7937" algn="l" rtl="0">
              <a:lnSpc>
                <a:spcPct val="100000"/>
              </a:lnSpc>
              <a:spcBef>
                <a:spcPts val="240"/>
              </a:spcBef>
              <a:spcAft>
                <a:spcPts val="0"/>
              </a:spcAft>
              <a:buClr>
                <a:srgbClr val="000000"/>
              </a:buClr>
              <a:buSzPts val="100"/>
              <a:buFont typeface="Courier New"/>
              <a:buAutoNum type="arabicPlain"/>
            </a:pPr>
            <a:r>
              <a:rPr lang="en-US" sz="1200" b="0" i="0" u="none">
                <a:solidFill>
                  <a:schemeClr val="dk1"/>
                </a:solidFill>
                <a:latin typeface="Courier New"/>
                <a:ea typeface="Courier New"/>
                <a:cs typeface="Courier New"/>
                <a:sym typeface="Courier New"/>
              </a:rPr>
              <a:t>     private transient double currPrice;</a:t>
            </a:r>
            <a:endParaRPr/>
          </a:p>
          <a:p>
            <a:pPr marL="15875" marR="0" lvl="0" indent="-7937" algn="l" rtl="0">
              <a:lnSpc>
                <a:spcPct val="100000"/>
              </a:lnSpc>
              <a:spcBef>
                <a:spcPts val="240"/>
              </a:spcBef>
              <a:spcAft>
                <a:spcPts val="0"/>
              </a:spcAft>
              <a:buClr>
                <a:srgbClr val="000000"/>
              </a:buClr>
              <a:buSzPts val="100"/>
              <a:buFont typeface="Courier New"/>
              <a:buAutoNum type="arabicPlain"/>
            </a:pPr>
            <a:r>
              <a:rPr lang="en-US" sz="1200" b="0" i="0" u="none">
                <a:solidFill>
                  <a:schemeClr val="dk1"/>
                </a:solidFill>
                <a:latin typeface="Courier New"/>
                <a:ea typeface="Courier New"/>
                <a:cs typeface="Courier New"/>
                <a:sym typeface="Courier New"/>
              </a:rPr>
              <a:t> </a:t>
            </a:r>
            <a:endParaRPr/>
          </a:p>
          <a:p>
            <a:pPr marL="15875" marR="0" lvl="0" indent="-7937" algn="l" rtl="0">
              <a:lnSpc>
                <a:spcPct val="100000"/>
              </a:lnSpc>
              <a:spcBef>
                <a:spcPts val="240"/>
              </a:spcBef>
              <a:spcAft>
                <a:spcPts val="0"/>
              </a:spcAft>
              <a:buClr>
                <a:srgbClr val="000000"/>
              </a:buClr>
              <a:buSzPts val="100"/>
              <a:buFont typeface="Courier New"/>
              <a:buAutoNum type="arabicPlain"/>
            </a:pPr>
            <a:r>
              <a:rPr lang="en-US" sz="1200" b="0" i="0" u="none">
                <a:solidFill>
                  <a:schemeClr val="dk1"/>
                </a:solidFill>
                <a:latin typeface="Courier New"/>
                <a:ea typeface="Courier New"/>
                <a:cs typeface="Courier New"/>
                <a:sym typeface="Courier New"/>
              </a:rPr>
              <a:t>     public Stock(String symbol, int shares, double purchasePrice) {</a:t>
            </a:r>
            <a:endParaRPr/>
          </a:p>
          <a:p>
            <a:pPr marL="15875" marR="0" lvl="0" indent="-7937" algn="l" rtl="0">
              <a:lnSpc>
                <a:spcPct val="100000"/>
              </a:lnSpc>
              <a:spcBef>
                <a:spcPts val="240"/>
              </a:spcBef>
              <a:spcAft>
                <a:spcPts val="0"/>
              </a:spcAft>
              <a:buClr>
                <a:srgbClr val="000000"/>
              </a:buClr>
              <a:buSzPts val="100"/>
              <a:buFont typeface="Courier New"/>
              <a:buAutoNum type="arabicPlain"/>
            </a:pPr>
            <a:r>
              <a:rPr lang="en-US" sz="1200" b="0" i="0" u="none">
                <a:solidFill>
                  <a:schemeClr val="dk1"/>
                </a:solidFill>
                <a:latin typeface="Courier New"/>
                <a:ea typeface="Courier New"/>
                <a:cs typeface="Courier New"/>
                <a:sym typeface="Courier New"/>
              </a:rPr>
              <a:t>         this.symbol = symbol;</a:t>
            </a:r>
            <a:endParaRPr/>
          </a:p>
          <a:p>
            <a:pPr marL="15875" marR="0" lvl="0" indent="-7937" algn="l" rtl="0">
              <a:lnSpc>
                <a:spcPct val="100000"/>
              </a:lnSpc>
              <a:spcBef>
                <a:spcPts val="240"/>
              </a:spcBef>
              <a:spcAft>
                <a:spcPts val="0"/>
              </a:spcAft>
              <a:buClr>
                <a:srgbClr val="000000"/>
              </a:buClr>
              <a:buSzPts val="100"/>
              <a:buFont typeface="Courier New"/>
              <a:buAutoNum type="arabicPlain"/>
            </a:pPr>
            <a:r>
              <a:rPr lang="en-US" sz="1200" b="0" i="0" u="none">
                <a:solidFill>
                  <a:schemeClr val="dk1"/>
                </a:solidFill>
                <a:latin typeface="Courier New"/>
                <a:ea typeface="Courier New"/>
                <a:cs typeface="Courier New"/>
                <a:sym typeface="Courier New"/>
              </a:rPr>
              <a:t>         this.shares = shares;</a:t>
            </a:r>
            <a:endParaRPr/>
          </a:p>
          <a:p>
            <a:pPr marL="15875" marR="0" lvl="0" indent="-7937" algn="l" rtl="0">
              <a:lnSpc>
                <a:spcPct val="100000"/>
              </a:lnSpc>
              <a:spcBef>
                <a:spcPts val="240"/>
              </a:spcBef>
              <a:spcAft>
                <a:spcPts val="0"/>
              </a:spcAft>
              <a:buClr>
                <a:srgbClr val="000000"/>
              </a:buClr>
              <a:buSzPts val="100"/>
              <a:buFont typeface="Courier New"/>
              <a:buAutoNum type="arabicPlain"/>
            </a:pPr>
            <a:r>
              <a:rPr lang="en-US" sz="1200" b="0" i="0" u="none">
                <a:solidFill>
                  <a:schemeClr val="dk1"/>
                </a:solidFill>
                <a:latin typeface="Courier New"/>
                <a:ea typeface="Courier New"/>
                <a:cs typeface="Courier New"/>
                <a:sym typeface="Courier New"/>
              </a:rPr>
              <a:t>         this.purchasePrice = purchasePrice;</a:t>
            </a:r>
            <a:endParaRPr/>
          </a:p>
          <a:p>
            <a:pPr marL="15875" marR="0" lvl="0" indent="-7937" algn="l" rtl="0">
              <a:lnSpc>
                <a:spcPct val="100000"/>
              </a:lnSpc>
              <a:spcBef>
                <a:spcPts val="240"/>
              </a:spcBef>
              <a:spcAft>
                <a:spcPts val="0"/>
              </a:spcAft>
              <a:buClr>
                <a:srgbClr val="000000"/>
              </a:buClr>
              <a:buSzPts val="100"/>
              <a:buFont typeface="Courier New"/>
              <a:buAutoNum type="arabicPlain"/>
            </a:pPr>
            <a:r>
              <a:rPr lang="en-US" sz="1200" b="0" i="0" u="none">
                <a:solidFill>
                  <a:schemeClr val="dk1"/>
                </a:solidFill>
                <a:latin typeface="Courier New"/>
                <a:ea typeface="Courier New"/>
                <a:cs typeface="Courier New"/>
                <a:sym typeface="Courier New"/>
              </a:rPr>
              <a:t>         setStockPrice();</a:t>
            </a:r>
            <a:endParaRPr/>
          </a:p>
          <a:p>
            <a:pPr marL="15875" marR="0" lvl="0" indent="-7937" algn="l" rtl="0">
              <a:lnSpc>
                <a:spcPct val="100000"/>
              </a:lnSpc>
              <a:spcBef>
                <a:spcPts val="240"/>
              </a:spcBef>
              <a:spcAft>
                <a:spcPts val="0"/>
              </a:spcAft>
              <a:buClr>
                <a:srgbClr val="000000"/>
              </a:buClr>
              <a:buSzPts val="100"/>
              <a:buFont typeface="Courier New"/>
              <a:buAutoNum type="arabicPlain"/>
            </a:pPr>
            <a:r>
              <a:rPr lang="en-US" sz="1200" b="0" i="0" u="none">
                <a:solidFill>
                  <a:schemeClr val="dk1"/>
                </a:solidFill>
                <a:latin typeface="Courier New"/>
                <a:ea typeface="Courier New"/>
                <a:cs typeface="Courier New"/>
                <a:sym typeface="Courier New"/>
              </a:rPr>
              <a:t>     }</a:t>
            </a:r>
            <a:endParaRPr/>
          </a:p>
          <a:p>
            <a:pPr marL="15875" marR="0" lvl="0" indent="-7937" algn="l" rtl="0">
              <a:lnSpc>
                <a:spcPct val="100000"/>
              </a:lnSpc>
              <a:spcBef>
                <a:spcPts val="240"/>
              </a:spcBef>
              <a:spcAft>
                <a:spcPts val="0"/>
              </a:spcAft>
              <a:buClr>
                <a:srgbClr val="000000"/>
              </a:buClr>
              <a:buSzPts val="100"/>
              <a:buFont typeface="Courier New"/>
              <a:buAutoNum type="arabicPlain"/>
            </a:pPr>
            <a:r>
              <a:rPr lang="en-US" sz="1200" b="0" i="0" u="none">
                <a:solidFill>
                  <a:schemeClr val="dk1"/>
                </a:solidFill>
                <a:latin typeface="Courier New"/>
                <a:ea typeface="Courier New"/>
                <a:cs typeface="Courier New"/>
                <a:sym typeface="Courier New"/>
              </a:rPr>
              <a:t> </a:t>
            </a:r>
            <a:endParaRPr/>
          </a:p>
          <a:p>
            <a:pPr marL="15875" marR="0" lvl="0" indent="-7937" algn="l" rtl="0">
              <a:lnSpc>
                <a:spcPct val="100000"/>
              </a:lnSpc>
              <a:spcBef>
                <a:spcPts val="240"/>
              </a:spcBef>
              <a:spcAft>
                <a:spcPts val="0"/>
              </a:spcAft>
              <a:buClr>
                <a:srgbClr val="000000"/>
              </a:buClr>
              <a:buSzPts val="100"/>
              <a:buFont typeface="Courier New"/>
              <a:buAutoNum type="arabicPlain"/>
            </a:pPr>
            <a:r>
              <a:rPr lang="en-US" sz="1200" b="0" i="0" u="none">
                <a:solidFill>
                  <a:schemeClr val="dk1"/>
                </a:solidFill>
                <a:latin typeface="Courier New"/>
                <a:ea typeface="Courier New"/>
                <a:cs typeface="Courier New"/>
                <a:sym typeface="Courier New"/>
              </a:rPr>
              <a:t>     // This method is called post-serialization</a:t>
            </a:r>
            <a:endParaRPr/>
          </a:p>
          <a:p>
            <a:pPr marL="15875" marR="0" lvl="0" indent="-7937" algn="l" rtl="0">
              <a:lnSpc>
                <a:spcPct val="100000"/>
              </a:lnSpc>
              <a:spcBef>
                <a:spcPts val="240"/>
              </a:spcBef>
              <a:spcAft>
                <a:spcPts val="0"/>
              </a:spcAft>
              <a:buClr>
                <a:srgbClr val="000000"/>
              </a:buClr>
              <a:buSzPts val="100"/>
              <a:buFont typeface="Courier New"/>
              <a:buAutoNum type="arabicPlain"/>
            </a:pPr>
            <a:r>
              <a:rPr lang="en-US" sz="1200" b="0" i="0" u="none">
                <a:solidFill>
                  <a:schemeClr val="dk1"/>
                </a:solidFill>
                <a:latin typeface="Courier New"/>
                <a:ea typeface="Courier New"/>
                <a:cs typeface="Courier New"/>
                <a:sym typeface="Courier New"/>
              </a:rPr>
              <a:t>     private void </a:t>
            </a:r>
            <a:r>
              <a:rPr lang="en-US" sz="1200" b="1" i="0" u="none">
                <a:solidFill>
                  <a:schemeClr val="dk1"/>
                </a:solidFill>
                <a:latin typeface="Courier New"/>
                <a:ea typeface="Courier New"/>
                <a:cs typeface="Courier New"/>
                <a:sym typeface="Courier New"/>
              </a:rPr>
              <a:t>readObject</a:t>
            </a:r>
            <a:r>
              <a:rPr lang="en-US" sz="1200" b="0" i="0" u="none">
                <a:solidFill>
                  <a:schemeClr val="dk1"/>
                </a:solidFill>
                <a:latin typeface="Courier New"/>
                <a:ea typeface="Courier New"/>
                <a:cs typeface="Courier New"/>
                <a:sym typeface="Courier New"/>
              </a:rPr>
              <a:t>(ObjectInputStream ois) </a:t>
            </a:r>
            <a:endParaRPr/>
          </a:p>
          <a:p>
            <a:pPr marL="15875" marR="0" lvl="0" indent="-7937" algn="l" rtl="0">
              <a:lnSpc>
                <a:spcPct val="100000"/>
              </a:lnSpc>
              <a:spcBef>
                <a:spcPts val="240"/>
              </a:spcBef>
              <a:spcAft>
                <a:spcPts val="0"/>
              </a:spcAft>
              <a:buClr>
                <a:srgbClr val="000000"/>
              </a:buClr>
              <a:buSzPts val="100"/>
              <a:buFont typeface="Courier New"/>
              <a:buAutoNum type="arabicPlain"/>
            </a:pPr>
            <a:r>
              <a:rPr lang="en-US" sz="1200" b="0" i="0" u="none">
                <a:solidFill>
                  <a:schemeClr val="dk1"/>
                </a:solidFill>
                <a:latin typeface="Courier New"/>
                <a:ea typeface="Courier New"/>
                <a:cs typeface="Courier New"/>
                <a:sym typeface="Courier New"/>
              </a:rPr>
              <a:t>                             throws IOException, ClassNotFoundException {</a:t>
            </a:r>
            <a:endParaRPr/>
          </a:p>
          <a:p>
            <a:pPr marL="15875" marR="0" lvl="0" indent="-7937" algn="l" rtl="0">
              <a:lnSpc>
                <a:spcPct val="100000"/>
              </a:lnSpc>
              <a:spcBef>
                <a:spcPts val="240"/>
              </a:spcBef>
              <a:spcAft>
                <a:spcPts val="0"/>
              </a:spcAft>
              <a:buClr>
                <a:srgbClr val="000000"/>
              </a:buClr>
              <a:buSzPts val="100"/>
              <a:buFont typeface="Courier New"/>
              <a:buAutoNum type="arabicPlain"/>
            </a:pPr>
            <a:r>
              <a:rPr lang="en-US" sz="1200" b="0" i="0" u="none">
                <a:solidFill>
                  <a:schemeClr val="dk1"/>
                </a:solidFill>
                <a:latin typeface="Courier New"/>
                <a:ea typeface="Courier New"/>
                <a:cs typeface="Courier New"/>
                <a:sym typeface="Courier New"/>
              </a:rPr>
              <a:t>         ois.defaultReadObject();</a:t>
            </a:r>
            <a:endParaRPr/>
          </a:p>
          <a:p>
            <a:pPr marL="15875" marR="0" lvl="0" indent="-7937" algn="l" rtl="0">
              <a:lnSpc>
                <a:spcPct val="100000"/>
              </a:lnSpc>
              <a:spcBef>
                <a:spcPts val="240"/>
              </a:spcBef>
              <a:spcAft>
                <a:spcPts val="0"/>
              </a:spcAft>
              <a:buClr>
                <a:srgbClr val="000000"/>
              </a:buClr>
              <a:buSzPts val="100"/>
              <a:buFont typeface="Courier New"/>
              <a:buAutoNum type="arabicPlain"/>
            </a:pPr>
            <a:r>
              <a:rPr lang="en-US" sz="1200" b="0" i="0" u="none">
                <a:solidFill>
                  <a:schemeClr val="dk1"/>
                </a:solidFill>
                <a:latin typeface="Courier New"/>
                <a:ea typeface="Courier New"/>
                <a:cs typeface="Courier New"/>
                <a:sym typeface="Courier New"/>
              </a:rPr>
              <a:t>         // perform other initialization</a:t>
            </a:r>
            <a:endParaRPr/>
          </a:p>
          <a:p>
            <a:pPr marL="15875" marR="0" lvl="0" indent="-7937" algn="l" rtl="0">
              <a:lnSpc>
                <a:spcPct val="100000"/>
              </a:lnSpc>
              <a:spcBef>
                <a:spcPts val="240"/>
              </a:spcBef>
              <a:spcAft>
                <a:spcPts val="0"/>
              </a:spcAft>
              <a:buClr>
                <a:srgbClr val="000000"/>
              </a:buClr>
              <a:buSzPts val="100"/>
              <a:buFont typeface="Courier New"/>
              <a:buAutoNum type="arabicPlain"/>
            </a:pPr>
            <a:r>
              <a:rPr lang="en-US" sz="1200" b="0" i="0" u="none">
                <a:solidFill>
                  <a:schemeClr val="dk1"/>
                </a:solidFill>
                <a:latin typeface="Courier New"/>
                <a:ea typeface="Courier New"/>
                <a:cs typeface="Courier New"/>
                <a:sym typeface="Courier New"/>
              </a:rPr>
              <a:t>         setStockPrice();</a:t>
            </a:r>
            <a:endParaRPr/>
          </a:p>
          <a:p>
            <a:pPr marL="15875" marR="0" lvl="0" indent="-7937" algn="l" rtl="0">
              <a:lnSpc>
                <a:spcPct val="100000"/>
              </a:lnSpc>
              <a:spcBef>
                <a:spcPts val="240"/>
              </a:spcBef>
              <a:spcAft>
                <a:spcPts val="0"/>
              </a:spcAft>
              <a:buClr>
                <a:srgbClr val="000000"/>
              </a:buClr>
              <a:buSzPts val="100"/>
              <a:buFont typeface="Courier New"/>
              <a:buAutoNum type="arabicPlain"/>
            </a:pPr>
            <a:r>
              <a:rPr lang="en-US" sz="1200" b="0" i="0" u="none">
                <a:solidFill>
                  <a:schemeClr val="dk1"/>
                </a:solidFill>
                <a:latin typeface="Courier New"/>
                <a:ea typeface="Courier New"/>
                <a:cs typeface="Courier New"/>
                <a:sym typeface="Courier New"/>
              </a:rPr>
              <a:t>     }</a:t>
            </a:r>
            <a:endParaRPr/>
          </a:p>
          <a:p>
            <a:pPr marL="15875" marR="0" lvl="0" indent="-7937" algn="l" rtl="0">
              <a:lnSpc>
                <a:spcPct val="100000"/>
              </a:lnSpc>
              <a:spcBef>
                <a:spcPts val="240"/>
              </a:spcBef>
              <a:spcAft>
                <a:spcPts val="0"/>
              </a:spcAft>
              <a:buClr>
                <a:srgbClr val="000000"/>
              </a:buClr>
              <a:buSzPts val="100"/>
              <a:buFont typeface="Courier New"/>
              <a:buAutoNum type="arabicPlain"/>
            </a:pPr>
            <a:r>
              <a:rPr lang="en-US" sz="1200" b="0" i="0" u="none">
                <a:solidFill>
                  <a:schemeClr val="dk1"/>
                </a:solidFill>
                <a:latin typeface="Courier New"/>
                <a:ea typeface="Courier New"/>
                <a:cs typeface="Courier New"/>
                <a:sym typeface="Courier New"/>
              </a:rPr>
              <a:t> }</a:t>
            </a:r>
            <a:endParaRPr/>
          </a:p>
        </p:txBody>
      </p:sp>
      <p:sp>
        <p:nvSpPr>
          <p:cNvPr id="3511" name="Google Shape;3511;p366"/>
          <p:cNvSpPr/>
          <p:nvPr/>
        </p:nvSpPr>
        <p:spPr>
          <a:xfrm>
            <a:off x="5867400" y="3124200"/>
            <a:ext cx="2514600" cy="1066800"/>
          </a:xfrm>
          <a:prstGeom prst="wedgeRectCallout">
            <a:avLst>
              <a:gd name="adj1" fmla="val -22185"/>
              <a:gd name="adj2" fmla="val 12944"/>
            </a:avLst>
          </a:prstGeom>
          <a:solidFill>
            <a:srgbClr val="FFFFCC"/>
          </a:solidFill>
          <a:ln w="9525" cap="flat" cmpd="sng">
            <a:solidFill>
              <a:srgbClr val="808080"/>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200"/>
              <a:buFont typeface="Arial"/>
              <a:buNone/>
            </a:pPr>
            <a:r>
              <a:rPr lang="en-US" sz="1200" b="0" i="0" u="none">
                <a:solidFill>
                  <a:schemeClr val="dk1"/>
                </a:solidFill>
                <a:latin typeface="Arial"/>
                <a:ea typeface="Arial"/>
                <a:cs typeface="Arial"/>
                <a:sym typeface="Arial"/>
              </a:rPr>
              <a:t>Stock </a:t>
            </a:r>
            <a:r>
              <a:rPr lang="en-US" sz="1200" b="0" i="0" u="none">
                <a:solidFill>
                  <a:schemeClr val="dk1"/>
                </a:solidFill>
                <a:latin typeface="Courier New"/>
                <a:ea typeface="Courier New"/>
                <a:cs typeface="Courier New"/>
                <a:sym typeface="Courier New"/>
              </a:rPr>
              <a:t>currPrice</a:t>
            </a:r>
            <a:r>
              <a:rPr lang="en-US" sz="1200" b="0" i="0" u="none">
                <a:solidFill>
                  <a:schemeClr val="dk1"/>
                </a:solidFill>
                <a:latin typeface="Arial"/>
                <a:ea typeface="Arial"/>
                <a:cs typeface="Arial"/>
                <a:sym typeface="Arial"/>
              </a:rPr>
              <a:t> is set by the </a:t>
            </a:r>
            <a:r>
              <a:rPr lang="en-US" sz="1200" b="0" i="0" u="none">
                <a:solidFill>
                  <a:schemeClr val="dk1"/>
                </a:solidFill>
                <a:latin typeface="Courier New"/>
                <a:ea typeface="Courier New"/>
                <a:cs typeface="Courier New"/>
                <a:sym typeface="Courier New"/>
              </a:rPr>
              <a:t>setStockPrice</a:t>
            </a:r>
            <a:r>
              <a:rPr lang="en-US" sz="1200" b="0" i="0" u="none">
                <a:solidFill>
                  <a:schemeClr val="dk1"/>
                </a:solidFill>
                <a:latin typeface="Arial"/>
                <a:ea typeface="Arial"/>
                <a:cs typeface="Arial"/>
                <a:sym typeface="Arial"/>
              </a:rPr>
              <a:t> method during creation of the Stock object, but the constructor is not called during deserialization.</a:t>
            </a:r>
            <a:endParaRPr/>
          </a:p>
        </p:txBody>
      </p:sp>
      <p:sp>
        <p:nvSpPr>
          <p:cNvPr id="3512" name="Google Shape;3512;p366"/>
          <p:cNvSpPr/>
          <p:nvPr/>
        </p:nvSpPr>
        <p:spPr>
          <a:xfrm>
            <a:off x="5867400" y="5105400"/>
            <a:ext cx="2514600" cy="533400"/>
          </a:xfrm>
          <a:prstGeom prst="wedgeRectCallout">
            <a:avLst>
              <a:gd name="adj1" fmla="val -21617"/>
              <a:gd name="adj2" fmla="val 16067"/>
            </a:avLst>
          </a:prstGeom>
          <a:solidFill>
            <a:srgbClr val="FFFFCC"/>
          </a:solidFill>
          <a:ln w="9525" cap="flat" cmpd="sng">
            <a:solidFill>
              <a:srgbClr val="808080"/>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200"/>
              <a:buFont typeface="Arial"/>
              <a:buNone/>
            </a:pPr>
            <a:r>
              <a:rPr lang="en-US" sz="1200" b="0" i="0" u="none">
                <a:solidFill>
                  <a:schemeClr val="dk1"/>
                </a:solidFill>
                <a:latin typeface="Arial"/>
                <a:ea typeface="Arial"/>
                <a:cs typeface="Arial"/>
                <a:sym typeface="Arial"/>
              </a:rPr>
              <a:t>Stock </a:t>
            </a:r>
            <a:r>
              <a:rPr lang="en-US" sz="1200" b="0" i="0" u="none">
                <a:solidFill>
                  <a:schemeClr val="dk1"/>
                </a:solidFill>
                <a:latin typeface="Courier New"/>
                <a:ea typeface="Courier New"/>
                <a:cs typeface="Courier New"/>
                <a:sym typeface="Courier New"/>
              </a:rPr>
              <a:t>currPrice</a:t>
            </a:r>
            <a:r>
              <a:rPr lang="en-US" sz="1200" b="0" i="0" u="none">
                <a:solidFill>
                  <a:schemeClr val="dk1"/>
                </a:solidFill>
                <a:latin typeface="Arial"/>
                <a:ea typeface="Arial"/>
                <a:cs typeface="Arial"/>
                <a:sym typeface="Arial"/>
              </a:rPr>
              <a:t> is set after the other fields are deserialized.</a:t>
            </a:r>
            <a:endParaRPr/>
          </a:p>
        </p:txBody>
      </p:sp>
      <p:sp>
        <p:nvSpPr>
          <p:cNvPr id="3513" name="Google Shape;3513;p366"/>
          <p:cNvSpPr txBox="1"/>
          <p:nvPr/>
        </p:nvSpPr>
        <p:spPr>
          <a:xfrm>
            <a:off x="2438400" y="4495800"/>
            <a:ext cx="990600" cy="228600"/>
          </a:xfrm>
          <a:prstGeom prst="rect">
            <a:avLst/>
          </a:prstGeom>
          <a:noFill/>
          <a:ln w="28575"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3514" name="Google Shape;3514;p366"/>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370</a:t>
            </a:fld>
            <a:endParaRPr/>
          </a:p>
        </p:txBody>
      </p:sp>
    </p:spTree>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Shape 3519"/>
        <p:cNvGrpSpPr/>
        <p:nvPr/>
      </p:nvGrpSpPr>
      <p:grpSpPr>
        <a:xfrm>
          <a:off x="0" y="0"/>
          <a:ext cx="0" cy="0"/>
          <a:chOff x="0" y="0"/>
          <a:chExt cx="0" cy="0"/>
        </a:xfrm>
      </p:grpSpPr>
      <p:pic>
        <p:nvPicPr>
          <p:cNvPr id="3520" name="Google Shape;3520;p367" descr="Duke-Summary.gif"/>
          <p:cNvPicPr preferRelativeResize="0"/>
          <p:nvPr/>
        </p:nvPicPr>
        <p:blipFill rotWithShape="1">
          <a:blip r:embed="rId3">
            <a:alphaModFix/>
          </a:blip>
          <a:srcRect/>
          <a:stretch/>
        </p:blipFill>
        <p:spPr>
          <a:xfrm>
            <a:off x="6459537" y="4603750"/>
            <a:ext cx="2074862" cy="1492250"/>
          </a:xfrm>
          <a:prstGeom prst="rect">
            <a:avLst/>
          </a:prstGeom>
          <a:noFill/>
          <a:ln>
            <a:noFill/>
          </a:ln>
        </p:spPr>
      </p:pic>
      <p:sp>
        <p:nvSpPr>
          <p:cNvPr id="3521" name="Google Shape;3521;p367"/>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Summary</a:t>
            </a:r>
            <a:endParaRPr/>
          </a:p>
        </p:txBody>
      </p:sp>
      <p:sp>
        <p:nvSpPr>
          <p:cNvPr id="3522" name="Google Shape;3522;p367"/>
          <p:cNvSpPr txBox="1">
            <a:spLocks noGrp="1"/>
          </p:cNvSpPr>
          <p:nvPr>
            <p:ph type="body" idx="1"/>
          </p:nvPr>
        </p:nvSpPr>
        <p:spPr>
          <a:xfrm>
            <a:off x="609600" y="1295400"/>
            <a:ext cx="7918500" cy="17511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200"/>
              <a:buFont typeface="Arial"/>
              <a:buNone/>
            </a:pPr>
            <a:r>
              <a:rPr lang="en-US" sz="2200" b="0" i="0" u="none">
                <a:solidFill>
                  <a:schemeClr val="dk1"/>
                </a:solidFill>
                <a:latin typeface="Arial"/>
                <a:ea typeface="Arial"/>
                <a:cs typeface="Arial"/>
                <a:sym typeface="Arial"/>
              </a:rPr>
              <a:t>In this lesson, you should have learned how to:</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Describe the basics of input and output in Java </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Read data from and write data to the console</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Use streams to read and write files</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Write and read objects by using serialization</a:t>
            </a:r>
            <a:endParaRPr/>
          </a:p>
        </p:txBody>
      </p:sp>
      <p:sp>
        <p:nvSpPr>
          <p:cNvPr id="3523" name="Google Shape;3523;p367"/>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371</a:t>
            </a:fld>
            <a:endParaRPr/>
          </a:p>
        </p:txBody>
      </p:sp>
    </p:spTree>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Shape 3528"/>
        <p:cNvGrpSpPr/>
        <p:nvPr/>
      </p:nvGrpSpPr>
      <p:grpSpPr>
        <a:xfrm>
          <a:off x="0" y="0"/>
          <a:ext cx="0" cy="0"/>
          <a:chOff x="0" y="0"/>
          <a:chExt cx="0" cy="0"/>
        </a:xfrm>
      </p:grpSpPr>
      <p:pic>
        <p:nvPicPr>
          <p:cNvPr id="3529" name="Google Shape;3529;p368" descr="Duke-Practise-Overview.gif"/>
          <p:cNvPicPr preferRelativeResize="0"/>
          <p:nvPr/>
        </p:nvPicPr>
        <p:blipFill rotWithShape="1">
          <a:blip r:embed="rId3">
            <a:alphaModFix/>
          </a:blip>
          <a:srcRect/>
          <a:stretch/>
        </p:blipFill>
        <p:spPr>
          <a:xfrm>
            <a:off x="6705600" y="4451350"/>
            <a:ext cx="1828800" cy="1873250"/>
          </a:xfrm>
          <a:prstGeom prst="rect">
            <a:avLst/>
          </a:prstGeom>
          <a:noFill/>
          <a:ln>
            <a:noFill/>
          </a:ln>
        </p:spPr>
      </p:pic>
      <p:sp>
        <p:nvSpPr>
          <p:cNvPr id="3530" name="Google Shape;3530;p368"/>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a:t>Lab </a:t>
            </a:r>
            <a:r>
              <a:rPr lang="en-US" sz="2600" b="1" i="0" u="none" strike="noStrike" cap="none">
                <a:solidFill>
                  <a:schemeClr val="dk1"/>
                </a:solidFill>
                <a:latin typeface="Arial"/>
                <a:ea typeface="Arial"/>
                <a:cs typeface="Arial"/>
                <a:sym typeface="Arial"/>
              </a:rPr>
              <a:t>13-1 Overview: Writing a Simple </a:t>
            </a:r>
            <a:br>
              <a:rPr lang="en-US" sz="2600" b="1" i="0" u="none" strike="noStrike" cap="none">
                <a:solidFill>
                  <a:schemeClr val="dk1"/>
                </a:solidFill>
                <a:latin typeface="Arial"/>
                <a:ea typeface="Arial"/>
                <a:cs typeface="Arial"/>
                <a:sym typeface="Arial"/>
              </a:rPr>
            </a:br>
            <a:r>
              <a:rPr lang="en-US" sz="2600" b="1" i="0" u="none" strike="noStrike" cap="none">
                <a:solidFill>
                  <a:schemeClr val="dk1"/>
                </a:solidFill>
                <a:latin typeface="Arial"/>
                <a:ea typeface="Arial"/>
                <a:cs typeface="Arial"/>
                <a:sym typeface="Arial"/>
              </a:rPr>
              <a:t>Console I/O Application </a:t>
            </a:r>
            <a:br>
              <a:rPr lang="en-US" sz="2600" b="1" i="0" u="none" strike="noStrike" cap="none">
                <a:solidFill>
                  <a:schemeClr val="dk1"/>
                </a:solidFill>
                <a:latin typeface="Arial"/>
                <a:ea typeface="Arial"/>
                <a:cs typeface="Arial"/>
                <a:sym typeface="Arial"/>
              </a:rPr>
            </a:br>
            <a:r>
              <a:rPr lang="en-US" sz="2600" b="1" i="0" u="none" strike="noStrike" cap="none">
                <a:solidFill>
                  <a:schemeClr val="dk1"/>
                </a:solidFill>
                <a:latin typeface="Arial"/>
                <a:ea typeface="Arial"/>
                <a:cs typeface="Arial"/>
                <a:sym typeface="Arial"/>
              </a:rPr>
              <a:t> </a:t>
            </a:r>
            <a:br>
              <a:rPr lang="en-US" sz="2600" b="1" i="0" u="none" strike="noStrike" cap="none">
                <a:solidFill>
                  <a:schemeClr val="dk1"/>
                </a:solidFill>
                <a:latin typeface="Arial"/>
                <a:ea typeface="Arial"/>
                <a:cs typeface="Arial"/>
                <a:sym typeface="Arial"/>
              </a:rPr>
            </a:br>
            <a:r>
              <a:rPr lang="en-US" sz="2600" b="1" i="0" u="none" strike="noStrike" cap="none">
                <a:solidFill>
                  <a:schemeClr val="dk1"/>
                </a:solidFill>
                <a:latin typeface="Arial"/>
                <a:ea typeface="Arial"/>
                <a:cs typeface="Arial"/>
                <a:sym typeface="Arial"/>
              </a:rPr>
              <a:t/>
            </a:r>
            <a:br>
              <a:rPr lang="en-US" sz="2600" b="1" i="0" u="none" strike="noStrike" cap="none">
                <a:solidFill>
                  <a:schemeClr val="dk1"/>
                </a:solidFill>
                <a:latin typeface="Arial"/>
                <a:ea typeface="Arial"/>
                <a:cs typeface="Arial"/>
                <a:sym typeface="Arial"/>
              </a:rPr>
            </a:br>
            <a:endParaRPr/>
          </a:p>
        </p:txBody>
      </p:sp>
      <p:sp>
        <p:nvSpPr>
          <p:cNvPr id="3531" name="Google Shape;3531;p368"/>
          <p:cNvSpPr txBox="1">
            <a:spLocks noGrp="1"/>
          </p:cNvSpPr>
          <p:nvPr>
            <p:ph type="body" idx="1"/>
          </p:nvPr>
        </p:nvSpPr>
        <p:spPr>
          <a:xfrm>
            <a:off x="609600" y="1304925"/>
            <a:ext cx="7918500" cy="33432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200"/>
              <a:buFont typeface="Arial"/>
              <a:buNone/>
            </a:pPr>
            <a:r>
              <a:rPr lang="en-US" sz="2200" b="0" i="0" u="none">
                <a:solidFill>
                  <a:schemeClr val="dk1"/>
                </a:solidFill>
                <a:latin typeface="Arial"/>
                <a:ea typeface="Arial"/>
                <a:cs typeface="Arial"/>
                <a:sym typeface="Arial"/>
              </a:rPr>
              <a:t>This </a:t>
            </a:r>
            <a:r>
              <a:rPr lang="en-US"/>
              <a:t>Lab </a:t>
            </a:r>
            <a:r>
              <a:rPr lang="en-US" sz="2200" b="0" i="0" u="none">
                <a:solidFill>
                  <a:schemeClr val="dk1"/>
                </a:solidFill>
                <a:latin typeface="Arial"/>
                <a:ea typeface="Arial"/>
                <a:cs typeface="Arial"/>
                <a:sym typeface="Arial"/>
              </a:rPr>
              <a:t>covers the following topics:</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Writing a main class that accepts a file name as an argument</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Using </a:t>
            </a:r>
            <a:r>
              <a:rPr lang="en-US" sz="2200" b="0" i="0" u="none" strike="noStrike" cap="none">
                <a:solidFill>
                  <a:schemeClr val="dk1"/>
                </a:solidFill>
                <a:latin typeface="Courier New"/>
                <a:ea typeface="Courier New"/>
                <a:cs typeface="Courier New"/>
                <a:sym typeface="Courier New"/>
              </a:rPr>
              <a:t>System</a:t>
            </a:r>
            <a:r>
              <a:rPr lang="en-US" sz="2200" b="0" i="0" u="none" strike="noStrike" cap="none">
                <a:solidFill>
                  <a:schemeClr val="dk1"/>
                </a:solidFill>
                <a:latin typeface="Arial"/>
                <a:ea typeface="Arial"/>
                <a:cs typeface="Arial"/>
                <a:sym typeface="Arial"/>
              </a:rPr>
              <a:t> console I/O to read a search string</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Using stream chaining to use the appropriate method to search for the string in the file and report the number of occurrences</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Continuing to read from the console until an exit sequence is entered</a:t>
            </a:r>
            <a:endParaRPr/>
          </a:p>
        </p:txBody>
      </p:sp>
      <p:sp>
        <p:nvSpPr>
          <p:cNvPr id="3532" name="Google Shape;3532;p368"/>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372</a:t>
            </a:fld>
            <a:endParaRPr/>
          </a:p>
        </p:txBody>
      </p:sp>
    </p:spTree>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Shape 3538"/>
        <p:cNvGrpSpPr/>
        <p:nvPr/>
      </p:nvGrpSpPr>
      <p:grpSpPr>
        <a:xfrm>
          <a:off x="0" y="0"/>
          <a:ext cx="0" cy="0"/>
          <a:chOff x="0" y="0"/>
          <a:chExt cx="0" cy="0"/>
        </a:xfrm>
      </p:grpSpPr>
      <p:pic>
        <p:nvPicPr>
          <p:cNvPr id="3539" name="Google Shape;3539;p369" descr="Duke-Practise-Overview.gif"/>
          <p:cNvPicPr preferRelativeResize="0"/>
          <p:nvPr/>
        </p:nvPicPr>
        <p:blipFill rotWithShape="1">
          <a:blip r:embed="rId3">
            <a:alphaModFix/>
          </a:blip>
          <a:srcRect/>
          <a:stretch/>
        </p:blipFill>
        <p:spPr>
          <a:xfrm>
            <a:off x="6705600" y="4343400"/>
            <a:ext cx="1828800" cy="1873250"/>
          </a:xfrm>
          <a:prstGeom prst="rect">
            <a:avLst/>
          </a:prstGeom>
          <a:noFill/>
          <a:ln>
            <a:noFill/>
          </a:ln>
        </p:spPr>
      </p:pic>
      <p:sp>
        <p:nvSpPr>
          <p:cNvPr id="3540" name="Google Shape;3540;p369"/>
          <p:cNvSpPr txBox="1">
            <a:spLocks noGrp="1"/>
          </p:cNvSpPr>
          <p:nvPr>
            <p:ph type="title"/>
          </p:nvPr>
        </p:nvSpPr>
        <p:spPr>
          <a:xfrm>
            <a:off x="609600" y="439737"/>
            <a:ext cx="7918500" cy="9318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a:t>Lab </a:t>
            </a:r>
            <a:r>
              <a:rPr lang="en-US" sz="2600" b="1" i="0" u="none" strike="noStrike" cap="none">
                <a:solidFill>
                  <a:schemeClr val="dk1"/>
                </a:solidFill>
                <a:latin typeface="Arial"/>
                <a:ea typeface="Arial"/>
                <a:cs typeface="Arial"/>
                <a:sym typeface="Arial"/>
              </a:rPr>
              <a:t>13-2 Overview: Serializing and Deserializing a </a:t>
            </a:r>
            <a:r>
              <a:rPr lang="en-US" sz="2600" b="1" i="0" u="none" strike="noStrike" cap="none">
                <a:solidFill>
                  <a:schemeClr val="dk1"/>
                </a:solidFill>
                <a:latin typeface="Courier New"/>
                <a:ea typeface="Courier New"/>
                <a:cs typeface="Courier New"/>
                <a:sym typeface="Courier New"/>
              </a:rPr>
              <a:t>ShoppingCart</a:t>
            </a:r>
            <a:endParaRPr/>
          </a:p>
        </p:txBody>
      </p:sp>
      <p:sp>
        <p:nvSpPr>
          <p:cNvPr id="3541" name="Google Shape;3541;p369"/>
          <p:cNvSpPr txBox="1">
            <a:spLocks noGrp="1"/>
          </p:cNvSpPr>
          <p:nvPr>
            <p:ph type="body" idx="1"/>
          </p:nvPr>
        </p:nvSpPr>
        <p:spPr>
          <a:xfrm>
            <a:off x="304800" y="1066800"/>
            <a:ext cx="8458200" cy="47658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200"/>
              <a:buFont typeface="Arial"/>
              <a:buNone/>
            </a:pPr>
            <a:endParaRPr sz="2200" b="1" i="0" u="none">
              <a:solidFill>
                <a:schemeClr val="dk1"/>
              </a:solidFill>
              <a:latin typeface="Courier New"/>
              <a:ea typeface="Courier New"/>
              <a:cs typeface="Courier New"/>
              <a:sym typeface="Courier New"/>
            </a:endParaRPr>
          </a:p>
          <a:p>
            <a:pPr marL="7937" marR="0" lvl="0" indent="7937" algn="l" rtl="0">
              <a:lnSpc>
                <a:spcPct val="100000"/>
              </a:lnSpc>
              <a:spcBef>
                <a:spcPts val="440"/>
              </a:spcBef>
              <a:spcAft>
                <a:spcPts val="0"/>
              </a:spcAft>
              <a:buClr>
                <a:srgbClr val="000000"/>
              </a:buClr>
              <a:buSzPts val="2200"/>
              <a:buFont typeface="Arial"/>
              <a:buNone/>
            </a:pPr>
            <a:r>
              <a:rPr lang="en-US" sz="2200" b="0" i="0" u="none">
                <a:solidFill>
                  <a:schemeClr val="dk1"/>
                </a:solidFill>
                <a:latin typeface="Arial"/>
                <a:ea typeface="Arial"/>
                <a:cs typeface="Arial"/>
                <a:sym typeface="Arial"/>
              </a:rPr>
              <a:t>This </a:t>
            </a:r>
            <a:r>
              <a:rPr lang="en-US"/>
              <a:t>Lab </a:t>
            </a:r>
            <a:r>
              <a:rPr lang="en-US" sz="2200" b="0" i="0" u="none">
                <a:solidFill>
                  <a:schemeClr val="dk1"/>
                </a:solidFill>
                <a:latin typeface="Arial"/>
                <a:ea typeface="Arial"/>
                <a:cs typeface="Arial"/>
                <a:sym typeface="Arial"/>
              </a:rPr>
              <a:t>covers the following topics:</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Creating an application that serializes a </a:t>
            </a:r>
            <a:r>
              <a:rPr lang="en-US" sz="2200" b="0" i="0" u="none" strike="noStrike" cap="none">
                <a:solidFill>
                  <a:schemeClr val="dk1"/>
                </a:solidFill>
                <a:latin typeface="Courier New"/>
                <a:ea typeface="Courier New"/>
                <a:cs typeface="Courier New"/>
                <a:sym typeface="Courier New"/>
              </a:rPr>
              <a:t>ShoppingCart</a:t>
            </a:r>
            <a:r>
              <a:rPr lang="en-US" sz="2200" b="0" i="0" u="none" strike="noStrike" cap="none">
                <a:solidFill>
                  <a:schemeClr val="dk1"/>
                </a:solidFill>
                <a:latin typeface="Arial"/>
                <a:ea typeface="Arial"/>
                <a:cs typeface="Arial"/>
                <a:sym typeface="Arial"/>
              </a:rPr>
              <a:t> object that is composed of an </a:t>
            </a:r>
            <a:r>
              <a:rPr lang="en-US" sz="2200" b="0" i="0" u="none" strike="noStrike" cap="none">
                <a:solidFill>
                  <a:schemeClr val="dk1"/>
                </a:solidFill>
                <a:latin typeface="Courier New"/>
                <a:ea typeface="Courier New"/>
                <a:cs typeface="Courier New"/>
                <a:sym typeface="Courier New"/>
              </a:rPr>
              <a:t>ArrayList</a:t>
            </a:r>
            <a:r>
              <a:rPr lang="en-US" sz="2200" b="0" i="0" u="none" strike="noStrike" cap="none">
                <a:solidFill>
                  <a:schemeClr val="dk1"/>
                </a:solidFill>
                <a:latin typeface="Arial"/>
                <a:ea typeface="Arial"/>
                <a:cs typeface="Arial"/>
                <a:sym typeface="Arial"/>
              </a:rPr>
              <a:t> of </a:t>
            </a:r>
            <a:r>
              <a:rPr lang="en-US" sz="2200" b="0" i="0" u="none" strike="noStrike" cap="none">
                <a:solidFill>
                  <a:schemeClr val="dk1"/>
                </a:solidFill>
                <a:latin typeface="Courier New"/>
                <a:ea typeface="Courier New"/>
                <a:cs typeface="Courier New"/>
                <a:sym typeface="Courier New"/>
              </a:rPr>
              <a:t>Item</a:t>
            </a:r>
            <a:r>
              <a:rPr lang="en-US" sz="2200" b="0" i="0" u="none" strike="noStrike" cap="none">
                <a:solidFill>
                  <a:schemeClr val="dk1"/>
                </a:solidFill>
                <a:latin typeface="Arial"/>
                <a:ea typeface="Arial"/>
                <a:cs typeface="Arial"/>
                <a:sym typeface="Arial"/>
              </a:rPr>
              <a:t> objects</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Using the </a:t>
            </a:r>
            <a:r>
              <a:rPr lang="en-US" sz="2200" b="0" i="0" u="none" strike="noStrike" cap="none">
                <a:solidFill>
                  <a:schemeClr val="dk1"/>
                </a:solidFill>
                <a:latin typeface="Courier New"/>
                <a:ea typeface="Courier New"/>
                <a:cs typeface="Courier New"/>
                <a:sym typeface="Courier New"/>
              </a:rPr>
              <a:t>transient</a:t>
            </a:r>
            <a:r>
              <a:rPr lang="en-US" sz="2200" b="0" i="0" u="none" strike="noStrike" cap="none">
                <a:solidFill>
                  <a:schemeClr val="dk1"/>
                </a:solidFill>
                <a:latin typeface="Arial"/>
                <a:ea typeface="Arial"/>
                <a:cs typeface="Arial"/>
                <a:sym typeface="Arial"/>
              </a:rPr>
              <a:t> keyword to prevent the serialization of the </a:t>
            </a:r>
            <a:r>
              <a:rPr lang="en-US" sz="2200" b="0" i="0" u="none" strike="noStrike" cap="none">
                <a:solidFill>
                  <a:schemeClr val="dk1"/>
                </a:solidFill>
                <a:latin typeface="Courier New"/>
                <a:ea typeface="Courier New"/>
                <a:cs typeface="Courier New"/>
                <a:sym typeface="Courier New"/>
              </a:rPr>
              <a:t>ShoppingCart</a:t>
            </a:r>
            <a:r>
              <a:rPr lang="en-US" sz="2200" b="0" i="0" u="none" strike="noStrike" cap="none">
                <a:solidFill>
                  <a:schemeClr val="dk1"/>
                </a:solidFill>
                <a:latin typeface="Arial"/>
                <a:ea typeface="Arial"/>
                <a:cs typeface="Arial"/>
                <a:sym typeface="Arial"/>
              </a:rPr>
              <a:t> total. This will allow items to vary their cost.</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Using the </a:t>
            </a:r>
            <a:r>
              <a:rPr lang="en-US" sz="2200" b="0" i="0" u="none" strike="noStrike" cap="none">
                <a:solidFill>
                  <a:schemeClr val="dk1"/>
                </a:solidFill>
                <a:latin typeface="Courier New"/>
                <a:ea typeface="Courier New"/>
                <a:cs typeface="Courier New"/>
                <a:sym typeface="Courier New"/>
              </a:rPr>
              <a:t>writeObject</a:t>
            </a:r>
            <a:r>
              <a:rPr lang="en-US" sz="2200" b="0" i="0" u="none" strike="noStrike" cap="none">
                <a:solidFill>
                  <a:schemeClr val="dk1"/>
                </a:solidFill>
                <a:latin typeface="Arial"/>
                <a:ea typeface="Arial"/>
                <a:cs typeface="Arial"/>
                <a:sym typeface="Arial"/>
              </a:rPr>
              <a:t> method to store today's date on the serialized stream</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Using the </a:t>
            </a:r>
            <a:r>
              <a:rPr lang="en-US" sz="2200" b="0" i="0" u="none" strike="noStrike" cap="none">
                <a:solidFill>
                  <a:schemeClr val="dk1"/>
                </a:solidFill>
                <a:latin typeface="Courier New"/>
                <a:ea typeface="Courier New"/>
                <a:cs typeface="Courier New"/>
                <a:sym typeface="Courier New"/>
              </a:rPr>
              <a:t>readObject</a:t>
            </a:r>
            <a:r>
              <a:rPr lang="en-US" sz="2200" b="0" i="0" u="none" strike="noStrike" cap="none">
                <a:solidFill>
                  <a:schemeClr val="dk1"/>
                </a:solidFill>
                <a:latin typeface="Arial"/>
                <a:ea typeface="Arial"/>
                <a:cs typeface="Arial"/>
                <a:sym typeface="Arial"/>
              </a:rPr>
              <a:t> method to</a:t>
            </a:r>
            <a:br>
              <a:rPr lang="en-US" sz="2200" b="0" i="0" u="none" strike="noStrike" cap="none">
                <a:solidFill>
                  <a:schemeClr val="dk1"/>
                </a:solidFill>
                <a:latin typeface="Arial"/>
                <a:ea typeface="Arial"/>
                <a:cs typeface="Arial"/>
                <a:sym typeface="Arial"/>
              </a:rPr>
            </a:br>
            <a:r>
              <a:rPr lang="en-US" sz="2200" b="0" i="0" u="none" strike="noStrike" cap="none">
                <a:solidFill>
                  <a:schemeClr val="dk1"/>
                </a:solidFill>
                <a:latin typeface="Arial"/>
                <a:ea typeface="Arial"/>
                <a:cs typeface="Arial"/>
                <a:sym typeface="Arial"/>
              </a:rPr>
              <a:t>recalculate the total cost of the cart after </a:t>
            </a:r>
            <a:br>
              <a:rPr lang="en-US" sz="2200" b="0" i="0" u="none" strike="noStrike" cap="none">
                <a:solidFill>
                  <a:schemeClr val="dk1"/>
                </a:solidFill>
                <a:latin typeface="Arial"/>
                <a:ea typeface="Arial"/>
                <a:cs typeface="Arial"/>
                <a:sym typeface="Arial"/>
              </a:rPr>
            </a:br>
            <a:r>
              <a:rPr lang="en-US" sz="2200" b="0" i="0" u="none" strike="noStrike" cap="none">
                <a:solidFill>
                  <a:schemeClr val="dk1"/>
                </a:solidFill>
                <a:latin typeface="Arial"/>
                <a:ea typeface="Arial"/>
                <a:cs typeface="Arial"/>
                <a:sym typeface="Arial"/>
              </a:rPr>
              <a:t>deserialization and print the date that the </a:t>
            </a:r>
            <a:br>
              <a:rPr lang="en-US" sz="2200" b="0" i="0" u="none" strike="noStrike" cap="none">
                <a:solidFill>
                  <a:schemeClr val="dk1"/>
                </a:solidFill>
                <a:latin typeface="Arial"/>
                <a:ea typeface="Arial"/>
                <a:cs typeface="Arial"/>
                <a:sym typeface="Arial"/>
              </a:rPr>
            </a:br>
            <a:r>
              <a:rPr lang="en-US" sz="2200" b="0" i="0" u="none" strike="noStrike" cap="none">
                <a:solidFill>
                  <a:schemeClr val="dk1"/>
                </a:solidFill>
                <a:latin typeface="Arial"/>
                <a:ea typeface="Arial"/>
                <a:cs typeface="Arial"/>
                <a:sym typeface="Arial"/>
              </a:rPr>
              <a:t>object was serialized</a:t>
            </a:r>
            <a:endParaRPr/>
          </a:p>
        </p:txBody>
      </p:sp>
      <p:sp>
        <p:nvSpPr>
          <p:cNvPr id="3542" name="Google Shape;3542;p369"/>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373</a:t>
            </a:fld>
            <a:endParaRPr/>
          </a:p>
        </p:txBody>
      </p:sp>
    </p:spTree>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Shape 3547"/>
        <p:cNvGrpSpPr/>
        <p:nvPr/>
      </p:nvGrpSpPr>
      <p:grpSpPr>
        <a:xfrm>
          <a:off x="0" y="0"/>
          <a:ext cx="0" cy="0"/>
          <a:chOff x="0" y="0"/>
          <a:chExt cx="0" cy="0"/>
        </a:xfrm>
      </p:grpSpPr>
      <p:sp>
        <p:nvSpPr>
          <p:cNvPr id="3548" name="Google Shape;3548;p370"/>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Quiz</a:t>
            </a:r>
            <a:endParaRPr/>
          </a:p>
        </p:txBody>
      </p:sp>
      <p:sp>
        <p:nvSpPr>
          <p:cNvPr id="3549" name="Google Shape;3549;p370"/>
          <p:cNvSpPr txBox="1">
            <a:spLocks noGrp="1"/>
          </p:cNvSpPr>
          <p:nvPr>
            <p:ph type="body" idx="1"/>
          </p:nvPr>
        </p:nvSpPr>
        <p:spPr>
          <a:xfrm>
            <a:off x="609600" y="1447800"/>
            <a:ext cx="7918500" cy="7698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200"/>
              <a:buFont typeface="Arial"/>
              <a:buNone/>
            </a:pPr>
            <a:r>
              <a:rPr lang="en-US" sz="2200" b="0" i="0" u="none">
                <a:solidFill>
                  <a:schemeClr val="dk1"/>
                </a:solidFill>
                <a:latin typeface="Arial"/>
                <a:ea typeface="Arial"/>
                <a:cs typeface="Arial"/>
                <a:sym typeface="Arial"/>
              </a:rPr>
              <a:t>The purpose of chaining streams together is to:</a:t>
            </a:r>
            <a:endParaRPr/>
          </a:p>
          <a:p>
            <a:pPr marL="566737" marR="0" lvl="1" indent="-449262" algn="l" rtl="0">
              <a:lnSpc>
                <a:spcPct val="100000"/>
              </a:lnSpc>
              <a:spcBef>
                <a:spcPts val="440"/>
              </a:spcBef>
              <a:spcAft>
                <a:spcPts val="0"/>
              </a:spcAft>
              <a:buClr>
                <a:srgbClr val="FF0000"/>
              </a:buClr>
              <a:buSzPts val="2200"/>
              <a:buFont typeface="Arial"/>
              <a:buAutoNum type="alphaLcPeriod"/>
            </a:pPr>
            <a:r>
              <a:rPr lang="en-US" sz="2200" b="0" i="0" u="none" strike="noStrike" cap="none">
                <a:solidFill>
                  <a:schemeClr val="dk1"/>
                </a:solidFill>
                <a:latin typeface="Arial"/>
                <a:ea typeface="Arial"/>
                <a:cs typeface="Arial"/>
                <a:sym typeface="Arial"/>
              </a:rPr>
              <a:t>Allow the streams to add functionality</a:t>
            </a:r>
            <a:endParaRPr/>
          </a:p>
          <a:p>
            <a:pPr marL="566737" marR="0" lvl="1" indent="-449262" algn="l" rtl="0">
              <a:lnSpc>
                <a:spcPct val="100000"/>
              </a:lnSpc>
              <a:spcBef>
                <a:spcPts val="440"/>
              </a:spcBef>
              <a:spcAft>
                <a:spcPts val="0"/>
              </a:spcAft>
              <a:buClr>
                <a:srgbClr val="FF0000"/>
              </a:buClr>
              <a:buSzPts val="2200"/>
              <a:buFont typeface="Arial"/>
              <a:buAutoNum type="alphaLcPeriod"/>
            </a:pPr>
            <a:r>
              <a:rPr lang="en-US" sz="2200" b="0" i="0" u="none" strike="noStrike" cap="none">
                <a:solidFill>
                  <a:schemeClr val="dk1"/>
                </a:solidFill>
                <a:latin typeface="Arial"/>
                <a:ea typeface="Arial"/>
                <a:cs typeface="Arial"/>
                <a:sym typeface="Arial"/>
              </a:rPr>
              <a:t>Change the direction of the stream</a:t>
            </a:r>
            <a:endParaRPr/>
          </a:p>
          <a:p>
            <a:pPr marL="566737" marR="0" lvl="1" indent="-449262" algn="l" rtl="0">
              <a:lnSpc>
                <a:spcPct val="100000"/>
              </a:lnSpc>
              <a:spcBef>
                <a:spcPts val="440"/>
              </a:spcBef>
              <a:spcAft>
                <a:spcPts val="0"/>
              </a:spcAft>
              <a:buClr>
                <a:srgbClr val="FF0000"/>
              </a:buClr>
              <a:buSzPts val="2200"/>
              <a:buFont typeface="Arial"/>
              <a:buAutoNum type="alphaLcPeriod"/>
            </a:pPr>
            <a:r>
              <a:rPr lang="en-US" sz="2200" b="0" i="0" u="none" strike="noStrike" cap="none">
                <a:solidFill>
                  <a:schemeClr val="dk1"/>
                </a:solidFill>
                <a:latin typeface="Arial"/>
                <a:ea typeface="Arial"/>
                <a:cs typeface="Arial"/>
                <a:sym typeface="Arial"/>
              </a:rPr>
              <a:t>Modify the access of the stream</a:t>
            </a:r>
            <a:endParaRPr/>
          </a:p>
          <a:p>
            <a:pPr marL="566737" marR="0" lvl="1" indent="-449262" algn="l" rtl="0">
              <a:lnSpc>
                <a:spcPct val="100000"/>
              </a:lnSpc>
              <a:spcBef>
                <a:spcPts val="440"/>
              </a:spcBef>
              <a:spcAft>
                <a:spcPts val="0"/>
              </a:spcAft>
              <a:buClr>
                <a:srgbClr val="FF0000"/>
              </a:buClr>
              <a:buSzPts val="2200"/>
              <a:buFont typeface="Arial"/>
              <a:buAutoNum type="alphaLcPeriod"/>
            </a:pPr>
            <a:r>
              <a:rPr lang="en-US" sz="2200" b="0" i="0" u="none" strike="noStrike" cap="none">
                <a:solidFill>
                  <a:schemeClr val="dk1"/>
                </a:solidFill>
                <a:latin typeface="Arial"/>
                <a:ea typeface="Arial"/>
                <a:cs typeface="Arial"/>
                <a:sym typeface="Arial"/>
              </a:rPr>
              <a:t>Meet the requirements of JDK 7</a:t>
            </a:r>
            <a:endParaRPr/>
          </a:p>
        </p:txBody>
      </p:sp>
      <p:sp>
        <p:nvSpPr>
          <p:cNvPr id="3550" name="Google Shape;3550;p370"/>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374</a:t>
            </a:fld>
            <a:endParaRPr/>
          </a:p>
        </p:txBody>
      </p:sp>
    </p:spTree>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Shape 3555"/>
        <p:cNvGrpSpPr/>
        <p:nvPr/>
      </p:nvGrpSpPr>
      <p:grpSpPr>
        <a:xfrm>
          <a:off x="0" y="0"/>
          <a:ext cx="0" cy="0"/>
          <a:chOff x="0" y="0"/>
          <a:chExt cx="0" cy="0"/>
        </a:xfrm>
      </p:grpSpPr>
      <p:sp>
        <p:nvSpPr>
          <p:cNvPr id="3556" name="Google Shape;3556;p371"/>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Quiz</a:t>
            </a:r>
            <a:endParaRPr/>
          </a:p>
        </p:txBody>
      </p:sp>
      <p:sp>
        <p:nvSpPr>
          <p:cNvPr id="3557" name="Google Shape;3557;p371"/>
          <p:cNvSpPr txBox="1">
            <a:spLocks noGrp="1"/>
          </p:cNvSpPr>
          <p:nvPr>
            <p:ph type="body" idx="1"/>
          </p:nvPr>
        </p:nvSpPr>
        <p:spPr>
          <a:xfrm>
            <a:off x="609600" y="1447800"/>
            <a:ext cx="7918500" cy="7698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200"/>
              <a:buFont typeface="Arial"/>
              <a:buNone/>
            </a:pPr>
            <a:r>
              <a:rPr lang="en-US" sz="2200" b="0" i="0" u="none">
                <a:solidFill>
                  <a:schemeClr val="dk1"/>
                </a:solidFill>
                <a:latin typeface="Arial"/>
                <a:ea typeface="Arial"/>
                <a:cs typeface="Arial"/>
                <a:sym typeface="Arial"/>
              </a:rPr>
              <a:t>To prevent the serialization of operating system–specific fields, you should mark the field: </a:t>
            </a:r>
            <a:endParaRPr/>
          </a:p>
          <a:p>
            <a:pPr marL="566737" marR="0" lvl="1" indent="-449262" algn="l" rtl="0">
              <a:lnSpc>
                <a:spcPct val="100000"/>
              </a:lnSpc>
              <a:spcBef>
                <a:spcPts val="440"/>
              </a:spcBef>
              <a:spcAft>
                <a:spcPts val="0"/>
              </a:spcAft>
              <a:buClr>
                <a:srgbClr val="FF0000"/>
              </a:buClr>
              <a:buSzPts val="2200"/>
              <a:buFont typeface="Arial"/>
              <a:buAutoNum type="alphaLcPeriod"/>
            </a:pPr>
            <a:r>
              <a:rPr lang="en-US" sz="2200" b="0" i="0" u="none" strike="noStrike" cap="none">
                <a:solidFill>
                  <a:schemeClr val="dk1"/>
                </a:solidFill>
                <a:latin typeface="Courier New"/>
                <a:ea typeface="Courier New"/>
                <a:cs typeface="Courier New"/>
                <a:sym typeface="Courier New"/>
              </a:rPr>
              <a:t>private</a:t>
            </a:r>
            <a:endParaRPr/>
          </a:p>
          <a:p>
            <a:pPr marL="566737" marR="0" lvl="1" indent="-449262" algn="l" rtl="0">
              <a:lnSpc>
                <a:spcPct val="100000"/>
              </a:lnSpc>
              <a:spcBef>
                <a:spcPts val="440"/>
              </a:spcBef>
              <a:spcAft>
                <a:spcPts val="0"/>
              </a:spcAft>
              <a:buClr>
                <a:srgbClr val="FF0000"/>
              </a:buClr>
              <a:buSzPts val="2200"/>
              <a:buFont typeface="Arial"/>
              <a:buAutoNum type="alphaLcPeriod"/>
            </a:pPr>
            <a:r>
              <a:rPr lang="en-US" sz="2200" b="0" i="0" u="none" strike="noStrike" cap="none">
                <a:solidFill>
                  <a:schemeClr val="dk1"/>
                </a:solidFill>
                <a:latin typeface="Courier New"/>
                <a:ea typeface="Courier New"/>
                <a:cs typeface="Courier New"/>
                <a:sym typeface="Courier New"/>
              </a:rPr>
              <a:t>static</a:t>
            </a:r>
            <a:endParaRPr/>
          </a:p>
          <a:p>
            <a:pPr marL="566737" marR="0" lvl="1" indent="-449262" algn="l" rtl="0">
              <a:lnSpc>
                <a:spcPct val="100000"/>
              </a:lnSpc>
              <a:spcBef>
                <a:spcPts val="440"/>
              </a:spcBef>
              <a:spcAft>
                <a:spcPts val="0"/>
              </a:spcAft>
              <a:buClr>
                <a:srgbClr val="FF0000"/>
              </a:buClr>
              <a:buSzPts val="2200"/>
              <a:buFont typeface="Arial"/>
              <a:buAutoNum type="alphaLcPeriod"/>
            </a:pPr>
            <a:r>
              <a:rPr lang="en-US" sz="2200" b="0" i="0" u="none" strike="noStrike" cap="none">
                <a:solidFill>
                  <a:schemeClr val="dk1"/>
                </a:solidFill>
                <a:latin typeface="Courier New"/>
                <a:ea typeface="Courier New"/>
                <a:cs typeface="Courier New"/>
                <a:sym typeface="Courier New"/>
              </a:rPr>
              <a:t>transient</a:t>
            </a:r>
            <a:endParaRPr/>
          </a:p>
          <a:p>
            <a:pPr marL="566737" marR="0" lvl="1" indent="-449262" algn="l" rtl="0">
              <a:lnSpc>
                <a:spcPct val="100000"/>
              </a:lnSpc>
              <a:spcBef>
                <a:spcPts val="440"/>
              </a:spcBef>
              <a:spcAft>
                <a:spcPts val="0"/>
              </a:spcAft>
              <a:buClr>
                <a:srgbClr val="FF0000"/>
              </a:buClr>
              <a:buSzPts val="2200"/>
              <a:buFont typeface="Arial"/>
              <a:buAutoNum type="alphaLcPeriod"/>
            </a:pPr>
            <a:r>
              <a:rPr lang="en-US" sz="2200" b="0" i="0" u="none" strike="noStrike" cap="none">
                <a:solidFill>
                  <a:schemeClr val="dk1"/>
                </a:solidFill>
                <a:latin typeface="Courier New"/>
                <a:ea typeface="Courier New"/>
                <a:cs typeface="Courier New"/>
                <a:sym typeface="Courier New"/>
              </a:rPr>
              <a:t>final</a:t>
            </a:r>
            <a:endParaRPr/>
          </a:p>
        </p:txBody>
      </p:sp>
      <p:sp>
        <p:nvSpPr>
          <p:cNvPr id="3558" name="Google Shape;3558;p371"/>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375</a:t>
            </a:fld>
            <a:endParaRPr/>
          </a:p>
        </p:txBody>
      </p:sp>
    </p:spTree>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Shape 3563"/>
        <p:cNvGrpSpPr/>
        <p:nvPr/>
      </p:nvGrpSpPr>
      <p:grpSpPr>
        <a:xfrm>
          <a:off x="0" y="0"/>
          <a:ext cx="0" cy="0"/>
          <a:chOff x="0" y="0"/>
          <a:chExt cx="0" cy="0"/>
        </a:xfrm>
      </p:grpSpPr>
      <p:sp>
        <p:nvSpPr>
          <p:cNvPr id="3564" name="Google Shape;3564;p372"/>
          <p:cNvSpPr txBox="1"/>
          <p:nvPr/>
        </p:nvSpPr>
        <p:spPr>
          <a:xfrm>
            <a:off x="533400" y="3505200"/>
            <a:ext cx="8077200" cy="381000"/>
          </a:xfrm>
          <a:prstGeom prst="rect">
            <a:avLst/>
          </a:prstGeom>
          <a:solidFill>
            <a:srgbClr val="DDDDDD"/>
          </a:solid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3565" name="Google Shape;3565;p372"/>
          <p:cNvSpPr txBox="1"/>
          <p:nvPr/>
        </p:nvSpPr>
        <p:spPr>
          <a:xfrm>
            <a:off x="533400" y="1600200"/>
            <a:ext cx="8077200" cy="1828800"/>
          </a:xfrm>
          <a:prstGeom prst="rect">
            <a:avLst/>
          </a:prstGeom>
          <a:solidFill>
            <a:srgbClr val="DDDDDD"/>
          </a:solid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3566" name="Google Shape;3566;p372"/>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Quiz</a:t>
            </a:r>
            <a:endParaRPr/>
          </a:p>
        </p:txBody>
      </p:sp>
      <p:sp>
        <p:nvSpPr>
          <p:cNvPr id="3567" name="Google Shape;3567;p372"/>
          <p:cNvSpPr txBox="1">
            <a:spLocks noGrp="1"/>
          </p:cNvSpPr>
          <p:nvPr>
            <p:ph type="body" idx="1"/>
          </p:nvPr>
        </p:nvSpPr>
        <p:spPr>
          <a:xfrm>
            <a:off x="609600" y="1211262"/>
            <a:ext cx="7918500" cy="7698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200"/>
              <a:buFont typeface="Arial"/>
              <a:buNone/>
            </a:pPr>
            <a:r>
              <a:rPr lang="en-US" sz="2200" b="0" i="0" u="none">
                <a:solidFill>
                  <a:schemeClr val="dk1"/>
                </a:solidFill>
                <a:latin typeface="Arial"/>
                <a:ea typeface="Arial"/>
                <a:cs typeface="Arial"/>
                <a:sym typeface="Arial"/>
              </a:rPr>
              <a:t>Given the following fragments: </a:t>
            </a:r>
            <a:endParaRPr/>
          </a:p>
          <a:p>
            <a:pPr marL="7937" marR="0" lvl="0" indent="7937" algn="l" rtl="0">
              <a:lnSpc>
                <a:spcPct val="100000"/>
              </a:lnSpc>
              <a:spcBef>
                <a:spcPts val="40"/>
              </a:spcBef>
              <a:spcAft>
                <a:spcPts val="0"/>
              </a:spcAft>
              <a:buClr>
                <a:srgbClr val="000000"/>
              </a:buClr>
              <a:buSzPts val="200"/>
              <a:buFont typeface="Arial"/>
              <a:buNone/>
            </a:pPr>
            <a:endParaRPr sz="200" b="0" i="0" u="none">
              <a:solidFill>
                <a:schemeClr val="dk1"/>
              </a:solidFill>
              <a:latin typeface="Courier New"/>
              <a:ea typeface="Courier New"/>
              <a:cs typeface="Courier New"/>
              <a:sym typeface="Courier New"/>
            </a:endParaRPr>
          </a:p>
          <a:p>
            <a:pPr marL="7937" marR="0" lvl="0" indent="7937" algn="l" rtl="0">
              <a:lnSpc>
                <a:spcPct val="100000"/>
              </a:lnSpc>
              <a:spcBef>
                <a:spcPts val="240"/>
              </a:spcBef>
              <a:spcAft>
                <a:spcPts val="0"/>
              </a:spcAft>
              <a:buClr>
                <a:srgbClr val="000000"/>
              </a:buClr>
              <a:buSzPts val="1200"/>
              <a:buFont typeface="Arial"/>
              <a:buNone/>
            </a:pPr>
            <a:r>
              <a:rPr lang="en-US" sz="1200" b="0" i="0" u="none">
                <a:solidFill>
                  <a:schemeClr val="dk1"/>
                </a:solidFill>
                <a:latin typeface="Courier New"/>
                <a:ea typeface="Courier New"/>
                <a:cs typeface="Courier New"/>
                <a:sym typeface="Courier New"/>
              </a:rPr>
              <a:t>public MyClass implements Serializable {</a:t>
            </a:r>
            <a:endParaRPr/>
          </a:p>
          <a:p>
            <a:pPr marL="7937" marR="0" lvl="0" indent="7937" algn="l" rtl="0">
              <a:lnSpc>
                <a:spcPct val="100000"/>
              </a:lnSpc>
              <a:spcBef>
                <a:spcPts val="240"/>
              </a:spcBef>
              <a:spcAft>
                <a:spcPts val="0"/>
              </a:spcAft>
              <a:buClr>
                <a:srgbClr val="000000"/>
              </a:buClr>
              <a:buSzPts val="1200"/>
              <a:buFont typeface="Arial"/>
              <a:buNone/>
            </a:pPr>
            <a:r>
              <a:rPr lang="en-US" sz="1200" b="0" i="0" u="none">
                <a:solidFill>
                  <a:schemeClr val="dk1"/>
                </a:solidFill>
                <a:latin typeface="Courier New"/>
                <a:ea typeface="Courier New"/>
                <a:cs typeface="Courier New"/>
                <a:sym typeface="Courier New"/>
              </a:rPr>
              <a:t>    private String name;</a:t>
            </a:r>
            <a:endParaRPr/>
          </a:p>
          <a:p>
            <a:pPr marL="7937" marR="0" lvl="0" indent="7937" algn="l" rtl="0">
              <a:lnSpc>
                <a:spcPct val="100000"/>
              </a:lnSpc>
              <a:spcBef>
                <a:spcPts val="240"/>
              </a:spcBef>
              <a:spcAft>
                <a:spcPts val="0"/>
              </a:spcAft>
              <a:buClr>
                <a:srgbClr val="000000"/>
              </a:buClr>
              <a:buSzPts val="1200"/>
              <a:buFont typeface="Arial"/>
              <a:buNone/>
            </a:pPr>
            <a:r>
              <a:rPr lang="en-US" sz="1200" b="0" i="0" u="none">
                <a:solidFill>
                  <a:schemeClr val="dk1"/>
                </a:solidFill>
                <a:latin typeface="Courier New"/>
                <a:ea typeface="Courier New"/>
                <a:cs typeface="Courier New"/>
                <a:sym typeface="Courier New"/>
              </a:rPr>
              <a:t>    private static int id = 10;</a:t>
            </a:r>
            <a:endParaRPr/>
          </a:p>
          <a:p>
            <a:pPr marL="7937" marR="0" lvl="0" indent="7937" algn="l" rtl="0">
              <a:lnSpc>
                <a:spcPct val="100000"/>
              </a:lnSpc>
              <a:spcBef>
                <a:spcPts val="240"/>
              </a:spcBef>
              <a:spcAft>
                <a:spcPts val="0"/>
              </a:spcAft>
              <a:buClr>
                <a:srgbClr val="000000"/>
              </a:buClr>
              <a:buSzPts val="1200"/>
              <a:buFont typeface="Arial"/>
              <a:buNone/>
            </a:pPr>
            <a:r>
              <a:rPr lang="en-US" sz="1200" b="0" i="0" u="none">
                <a:solidFill>
                  <a:schemeClr val="dk1"/>
                </a:solidFill>
                <a:latin typeface="Courier New"/>
                <a:ea typeface="Courier New"/>
                <a:cs typeface="Courier New"/>
                <a:sym typeface="Courier New"/>
              </a:rPr>
              <a:t>	  private transient String keyword;</a:t>
            </a:r>
            <a:endParaRPr/>
          </a:p>
          <a:p>
            <a:pPr marL="7937" marR="0" lvl="0" indent="7937" algn="l" rtl="0">
              <a:lnSpc>
                <a:spcPct val="100000"/>
              </a:lnSpc>
              <a:spcBef>
                <a:spcPts val="240"/>
              </a:spcBef>
              <a:spcAft>
                <a:spcPts val="0"/>
              </a:spcAft>
              <a:buClr>
                <a:srgbClr val="000000"/>
              </a:buClr>
              <a:buSzPts val="1200"/>
              <a:buFont typeface="Arial"/>
              <a:buNone/>
            </a:pPr>
            <a:r>
              <a:rPr lang="en-US" sz="1200" b="0" i="0" u="none">
                <a:solidFill>
                  <a:schemeClr val="dk1"/>
                </a:solidFill>
                <a:latin typeface="Courier New"/>
                <a:ea typeface="Courier New"/>
                <a:cs typeface="Courier New"/>
                <a:sym typeface="Courier New"/>
              </a:rPr>
              <a:t>    public MyClass(String name, String keyword) {</a:t>
            </a:r>
            <a:endParaRPr/>
          </a:p>
          <a:p>
            <a:pPr marL="7937" marR="0" lvl="0" indent="7937" algn="l" rtl="0">
              <a:lnSpc>
                <a:spcPct val="100000"/>
              </a:lnSpc>
              <a:spcBef>
                <a:spcPts val="240"/>
              </a:spcBef>
              <a:spcAft>
                <a:spcPts val="0"/>
              </a:spcAft>
              <a:buClr>
                <a:srgbClr val="000000"/>
              </a:buClr>
              <a:buSzPts val="1200"/>
              <a:buFont typeface="Arial"/>
              <a:buNone/>
            </a:pPr>
            <a:r>
              <a:rPr lang="en-US" sz="1200" b="0" i="0" u="none">
                <a:solidFill>
                  <a:schemeClr val="dk1"/>
                </a:solidFill>
                <a:latin typeface="Courier New"/>
                <a:ea typeface="Courier New"/>
                <a:cs typeface="Courier New"/>
                <a:sym typeface="Courier New"/>
              </a:rPr>
              <a:t>        this.name = name; this.keyword = keyword;</a:t>
            </a:r>
            <a:endParaRPr/>
          </a:p>
          <a:p>
            <a:pPr marL="7937" marR="0" lvl="0" indent="7937" algn="l" rtl="0">
              <a:lnSpc>
                <a:spcPct val="100000"/>
              </a:lnSpc>
              <a:spcBef>
                <a:spcPts val="240"/>
              </a:spcBef>
              <a:spcAft>
                <a:spcPts val="0"/>
              </a:spcAft>
              <a:buClr>
                <a:srgbClr val="000000"/>
              </a:buClr>
              <a:buSzPts val="1200"/>
              <a:buFont typeface="Arial"/>
              <a:buNone/>
            </a:pPr>
            <a:r>
              <a:rPr lang="en-US" sz="1200" b="0" i="0" u="none">
                <a:solidFill>
                  <a:schemeClr val="dk1"/>
                </a:solidFill>
                <a:latin typeface="Courier New"/>
                <a:ea typeface="Courier New"/>
                <a:cs typeface="Courier New"/>
                <a:sym typeface="Courier New"/>
              </a:rPr>
              <a:t>    }</a:t>
            </a:r>
            <a:endParaRPr/>
          </a:p>
          <a:p>
            <a:pPr marL="7937" marR="0" lvl="0" indent="7937" algn="l" rtl="0">
              <a:lnSpc>
                <a:spcPct val="100000"/>
              </a:lnSpc>
              <a:spcBef>
                <a:spcPts val="240"/>
              </a:spcBef>
              <a:spcAft>
                <a:spcPts val="0"/>
              </a:spcAft>
              <a:buClr>
                <a:srgbClr val="000000"/>
              </a:buClr>
              <a:buSzPts val="1200"/>
              <a:buFont typeface="Arial"/>
              <a:buNone/>
            </a:pPr>
            <a:r>
              <a:rPr lang="en-US" sz="1200" b="0" i="0" u="none">
                <a:solidFill>
                  <a:schemeClr val="dk1"/>
                </a:solidFill>
                <a:latin typeface="Courier New"/>
                <a:ea typeface="Courier New"/>
                <a:cs typeface="Courier New"/>
                <a:sym typeface="Courier New"/>
              </a:rPr>
              <a:t>}</a:t>
            </a:r>
            <a:endParaRPr/>
          </a:p>
          <a:p>
            <a:pPr marL="7937" marR="0" lvl="0" indent="7937" algn="l" rtl="0">
              <a:lnSpc>
                <a:spcPct val="100000"/>
              </a:lnSpc>
              <a:spcBef>
                <a:spcPts val="240"/>
              </a:spcBef>
              <a:spcAft>
                <a:spcPts val="0"/>
              </a:spcAft>
              <a:buClr>
                <a:srgbClr val="000000"/>
              </a:buClr>
              <a:buSzPts val="1200"/>
              <a:buFont typeface="Arial"/>
              <a:buNone/>
            </a:pPr>
            <a:endParaRPr sz="1200" b="0" i="0" u="none">
              <a:solidFill>
                <a:schemeClr val="dk1"/>
              </a:solidFill>
              <a:latin typeface="Courier New"/>
              <a:ea typeface="Courier New"/>
              <a:cs typeface="Courier New"/>
              <a:sym typeface="Courier New"/>
            </a:endParaRPr>
          </a:p>
          <a:p>
            <a:pPr marL="7937" marR="0" lvl="0" indent="7937" algn="l" rtl="0">
              <a:lnSpc>
                <a:spcPct val="100000"/>
              </a:lnSpc>
              <a:spcBef>
                <a:spcPts val="240"/>
              </a:spcBef>
              <a:spcAft>
                <a:spcPts val="0"/>
              </a:spcAft>
              <a:buClr>
                <a:srgbClr val="000000"/>
              </a:buClr>
              <a:buSzPts val="1200"/>
              <a:buFont typeface="Arial"/>
              <a:buNone/>
            </a:pPr>
            <a:r>
              <a:rPr lang="en-US" sz="1200" b="0" i="0" u="none">
                <a:solidFill>
                  <a:schemeClr val="dk1"/>
                </a:solidFill>
                <a:latin typeface="Courier New"/>
                <a:ea typeface="Courier New"/>
                <a:cs typeface="Courier New"/>
                <a:sym typeface="Courier New"/>
              </a:rPr>
              <a:t>MyClass mc = new MyClass ("Zim", "xyzzy");</a:t>
            </a:r>
            <a:endParaRPr/>
          </a:p>
          <a:p>
            <a:pPr marL="7937" marR="0" lvl="0" indent="7937" algn="l" rtl="0">
              <a:lnSpc>
                <a:spcPct val="100000"/>
              </a:lnSpc>
              <a:spcBef>
                <a:spcPts val="120"/>
              </a:spcBef>
              <a:spcAft>
                <a:spcPts val="0"/>
              </a:spcAft>
              <a:buClr>
                <a:srgbClr val="000000"/>
              </a:buClr>
              <a:buSzPts val="600"/>
              <a:buFont typeface="Arial"/>
              <a:buNone/>
            </a:pPr>
            <a:endParaRPr sz="600" b="0" i="0" u="none">
              <a:solidFill>
                <a:schemeClr val="dk1"/>
              </a:solidFill>
              <a:latin typeface="Courier New"/>
              <a:ea typeface="Courier New"/>
              <a:cs typeface="Courier New"/>
              <a:sym typeface="Courier New"/>
            </a:endParaRPr>
          </a:p>
          <a:p>
            <a:pPr marL="7937" marR="0" lvl="0" indent="7937" algn="l" rtl="0">
              <a:lnSpc>
                <a:spcPct val="100000"/>
              </a:lnSpc>
              <a:spcBef>
                <a:spcPts val="400"/>
              </a:spcBef>
              <a:spcAft>
                <a:spcPts val="0"/>
              </a:spcAft>
              <a:buClr>
                <a:srgbClr val="000000"/>
              </a:buClr>
              <a:buSzPts val="2000"/>
              <a:buFont typeface="Arial"/>
              <a:buNone/>
            </a:pPr>
            <a:r>
              <a:rPr lang="en-US" sz="2000" b="0" i="0" u="none">
                <a:solidFill>
                  <a:schemeClr val="dk1"/>
                </a:solidFill>
                <a:latin typeface="Arial"/>
                <a:ea typeface="Arial"/>
                <a:cs typeface="Arial"/>
                <a:sym typeface="Arial"/>
              </a:rPr>
              <a:t>Assuming no other changes to the data, what is the value of </a:t>
            </a:r>
            <a:r>
              <a:rPr lang="en-US" sz="2000" b="0" i="0" u="none">
                <a:solidFill>
                  <a:schemeClr val="dk1"/>
                </a:solidFill>
                <a:latin typeface="Courier New"/>
                <a:ea typeface="Courier New"/>
                <a:cs typeface="Courier New"/>
                <a:sym typeface="Courier New"/>
              </a:rPr>
              <a:t>name </a:t>
            </a:r>
            <a:r>
              <a:rPr lang="en-US" sz="2000" b="0" i="0" u="none">
                <a:solidFill>
                  <a:schemeClr val="dk1"/>
                </a:solidFill>
                <a:latin typeface="Arial"/>
                <a:ea typeface="Arial"/>
                <a:cs typeface="Arial"/>
                <a:sym typeface="Arial"/>
              </a:rPr>
              <a:t>and </a:t>
            </a:r>
            <a:r>
              <a:rPr lang="en-US" sz="2000" b="0" i="0" u="none">
                <a:solidFill>
                  <a:schemeClr val="dk1"/>
                </a:solidFill>
                <a:latin typeface="Courier New"/>
                <a:ea typeface="Courier New"/>
                <a:cs typeface="Courier New"/>
                <a:sym typeface="Courier New"/>
              </a:rPr>
              <a:t>keyword</a:t>
            </a:r>
            <a:r>
              <a:rPr lang="en-US" sz="2000" b="0" i="0" u="none">
                <a:solidFill>
                  <a:schemeClr val="dk1"/>
                </a:solidFill>
                <a:latin typeface="Arial"/>
                <a:ea typeface="Arial"/>
                <a:cs typeface="Arial"/>
                <a:sym typeface="Arial"/>
              </a:rPr>
              <a:t> fields after deserialization of the </a:t>
            </a:r>
            <a:r>
              <a:rPr lang="en-US" sz="2000" b="0" i="0" u="none">
                <a:solidFill>
                  <a:schemeClr val="dk1"/>
                </a:solidFill>
                <a:latin typeface="Courier New"/>
                <a:ea typeface="Courier New"/>
                <a:cs typeface="Courier New"/>
                <a:sym typeface="Courier New"/>
              </a:rPr>
              <a:t>mc</a:t>
            </a:r>
            <a:r>
              <a:rPr lang="en-US" sz="2000" b="0" i="0" u="none">
                <a:solidFill>
                  <a:schemeClr val="dk1"/>
                </a:solidFill>
                <a:latin typeface="Arial"/>
                <a:ea typeface="Arial"/>
                <a:cs typeface="Arial"/>
                <a:sym typeface="Arial"/>
              </a:rPr>
              <a:t> object instance?</a:t>
            </a:r>
            <a:endParaRPr/>
          </a:p>
          <a:p>
            <a:pPr marL="566737" marR="0" lvl="1" indent="-449262" algn="l" rtl="0">
              <a:lnSpc>
                <a:spcPct val="100000"/>
              </a:lnSpc>
              <a:spcBef>
                <a:spcPts val="400"/>
              </a:spcBef>
              <a:spcAft>
                <a:spcPts val="0"/>
              </a:spcAft>
              <a:buClr>
                <a:srgbClr val="FF0000"/>
              </a:buClr>
              <a:buSzPts val="2000"/>
              <a:buFont typeface="Arial"/>
              <a:buAutoNum type="alphaLcPeriod"/>
            </a:pPr>
            <a:r>
              <a:rPr lang="en-US" sz="2000" b="0" i="0" u="none" strike="noStrike" cap="none">
                <a:solidFill>
                  <a:schemeClr val="dk1"/>
                </a:solidFill>
                <a:latin typeface="Courier New"/>
                <a:ea typeface="Courier New"/>
                <a:cs typeface="Courier New"/>
                <a:sym typeface="Courier New"/>
              </a:rPr>
              <a:t>Zim, ""</a:t>
            </a:r>
            <a:endParaRPr/>
          </a:p>
          <a:p>
            <a:pPr marL="566737" marR="0" lvl="1" indent="-449262" algn="l" rtl="0">
              <a:lnSpc>
                <a:spcPct val="100000"/>
              </a:lnSpc>
              <a:spcBef>
                <a:spcPts val="400"/>
              </a:spcBef>
              <a:spcAft>
                <a:spcPts val="0"/>
              </a:spcAft>
              <a:buClr>
                <a:srgbClr val="FF0000"/>
              </a:buClr>
              <a:buSzPts val="2000"/>
              <a:buFont typeface="Arial"/>
              <a:buAutoNum type="alphaLcPeriod"/>
            </a:pPr>
            <a:r>
              <a:rPr lang="en-US" sz="2000" b="0" i="0" u="none" strike="noStrike" cap="none">
                <a:solidFill>
                  <a:schemeClr val="dk1"/>
                </a:solidFill>
                <a:latin typeface="Courier New"/>
                <a:ea typeface="Courier New"/>
                <a:cs typeface="Courier New"/>
                <a:sym typeface="Courier New"/>
              </a:rPr>
              <a:t>Zim, null</a:t>
            </a:r>
            <a:endParaRPr/>
          </a:p>
          <a:p>
            <a:pPr marL="566737" marR="0" lvl="1" indent="-449262" algn="l" rtl="0">
              <a:lnSpc>
                <a:spcPct val="100000"/>
              </a:lnSpc>
              <a:spcBef>
                <a:spcPts val="400"/>
              </a:spcBef>
              <a:spcAft>
                <a:spcPts val="0"/>
              </a:spcAft>
              <a:buClr>
                <a:srgbClr val="FF0000"/>
              </a:buClr>
              <a:buSzPts val="2000"/>
              <a:buFont typeface="Arial"/>
              <a:buAutoNum type="alphaLcPeriod"/>
            </a:pPr>
            <a:r>
              <a:rPr lang="en-US" sz="2000" b="0" i="0" u="none" strike="noStrike" cap="none">
                <a:solidFill>
                  <a:schemeClr val="dk1"/>
                </a:solidFill>
                <a:latin typeface="Courier New"/>
                <a:ea typeface="Courier New"/>
                <a:cs typeface="Courier New"/>
                <a:sym typeface="Courier New"/>
              </a:rPr>
              <a:t>Zim, xyzzy</a:t>
            </a:r>
            <a:endParaRPr/>
          </a:p>
          <a:p>
            <a:pPr marL="566737" marR="0" lvl="1" indent="-449262" algn="l" rtl="0">
              <a:lnSpc>
                <a:spcPct val="100000"/>
              </a:lnSpc>
              <a:spcBef>
                <a:spcPts val="400"/>
              </a:spcBef>
              <a:spcAft>
                <a:spcPts val="0"/>
              </a:spcAft>
              <a:buClr>
                <a:srgbClr val="FF0000"/>
              </a:buClr>
              <a:buSzPts val="2000"/>
              <a:buFont typeface="Arial"/>
              <a:buAutoNum type="alphaLcPeriod"/>
            </a:pPr>
            <a:r>
              <a:rPr lang="en-US" sz="2000" b="0" i="0" u="none" strike="noStrike" cap="none">
                <a:solidFill>
                  <a:schemeClr val="dk1"/>
                </a:solidFill>
                <a:latin typeface="Courier New"/>
                <a:ea typeface="Courier New"/>
                <a:cs typeface="Courier New"/>
                <a:sym typeface="Courier New"/>
              </a:rPr>
              <a:t>"", null</a:t>
            </a:r>
            <a:endParaRPr/>
          </a:p>
        </p:txBody>
      </p:sp>
      <p:sp>
        <p:nvSpPr>
          <p:cNvPr id="3568" name="Google Shape;3568;p372"/>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376</a:t>
            </a:fld>
            <a:endParaRPr/>
          </a:p>
        </p:txBody>
      </p:sp>
    </p:spTree>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Shape 3572"/>
        <p:cNvGrpSpPr/>
        <p:nvPr/>
      </p:nvGrpSpPr>
      <p:grpSpPr>
        <a:xfrm>
          <a:off x="0" y="0"/>
          <a:ext cx="0" cy="0"/>
          <a:chOff x="0" y="0"/>
          <a:chExt cx="0" cy="0"/>
        </a:xfrm>
      </p:grpSpPr>
      <p:sp>
        <p:nvSpPr>
          <p:cNvPr id="3573" name="Google Shape;3573;p373"/>
          <p:cNvSpPr txBox="1">
            <a:spLocks noGrp="1"/>
          </p:cNvSpPr>
          <p:nvPr>
            <p:ph type="ctrTitle"/>
          </p:nvPr>
        </p:nvSpPr>
        <p:spPr>
          <a:xfrm>
            <a:off x="311708" y="992767"/>
            <a:ext cx="8520600" cy="27369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Java File I/O (NIO.2)</a:t>
            </a:r>
            <a:endParaRPr/>
          </a:p>
        </p:txBody>
      </p:sp>
      <p:cxnSp>
        <p:nvCxnSpPr>
          <p:cNvPr id="3574" name="Google Shape;3574;p373"/>
          <p:cNvCxnSpPr/>
          <p:nvPr/>
        </p:nvCxnSpPr>
        <p:spPr>
          <a:xfrm>
            <a:off x="1828800" y="4495800"/>
            <a:ext cx="990600" cy="0"/>
          </a:xfrm>
          <a:prstGeom prst="straightConnector1">
            <a:avLst/>
          </a:prstGeom>
          <a:noFill/>
          <a:ln>
            <a:noFill/>
          </a:ln>
        </p:spPr>
      </p:cxnSp>
    </p:spTree>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Shape 3579"/>
        <p:cNvGrpSpPr/>
        <p:nvPr/>
      </p:nvGrpSpPr>
      <p:grpSpPr>
        <a:xfrm>
          <a:off x="0" y="0"/>
          <a:ext cx="0" cy="0"/>
          <a:chOff x="0" y="0"/>
          <a:chExt cx="0" cy="0"/>
        </a:xfrm>
      </p:grpSpPr>
      <p:pic>
        <p:nvPicPr>
          <p:cNvPr id="3580" name="Google Shape;3580;p374" descr="Duke-with-Dart.gif"/>
          <p:cNvPicPr preferRelativeResize="0"/>
          <p:nvPr/>
        </p:nvPicPr>
        <p:blipFill rotWithShape="1">
          <a:blip r:embed="rId3">
            <a:alphaModFix/>
          </a:blip>
          <a:srcRect/>
          <a:stretch/>
        </p:blipFill>
        <p:spPr>
          <a:xfrm>
            <a:off x="4876800" y="4876800"/>
            <a:ext cx="3829050" cy="1355725"/>
          </a:xfrm>
          <a:prstGeom prst="rect">
            <a:avLst/>
          </a:prstGeom>
          <a:noFill/>
          <a:ln>
            <a:noFill/>
          </a:ln>
        </p:spPr>
      </p:pic>
      <p:sp>
        <p:nvSpPr>
          <p:cNvPr id="3581" name="Google Shape;3581;p374"/>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Objectives</a:t>
            </a:r>
            <a:endParaRPr/>
          </a:p>
        </p:txBody>
      </p:sp>
      <p:sp>
        <p:nvSpPr>
          <p:cNvPr id="3582" name="Google Shape;3582;p374"/>
          <p:cNvSpPr txBox="1">
            <a:spLocks noGrp="1"/>
          </p:cNvSpPr>
          <p:nvPr>
            <p:ph type="body" idx="1"/>
          </p:nvPr>
        </p:nvSpPr>
        <p:spPr>
          <a:xfrm>
            <a:off x="609600" y="1447800"/>
            <a:ext cx="7918500" cy="26670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200"/>
              <a:buFont typeface="Arial"/>
              <a:buNone/>
            </a:pPr>
            <a:r>
              <a:rPr lang="en-US" sz="2200" b="0" i="0" u="none" strike="noStrike" cap="none">
                <a:solidFill>
                  <a:schemeClr val="dk1"/>
                </a:solidFill>
                <a:latin typeface="Arial"/>
                <a:ea typeface="Arial"/>
                <a:cs typeface="Arial"/>
                <a:sym typeface="Arial"/>
              </a:rPr>
              <a:t>After completing this lesson, you should be able to:</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Use the </a:t>
            </a:r>
            <a:r>
              <a:rPr lang="en-US" sz="2200" b="0" i="0" u="none" strike="noStrike" cap="none">
                <a:solidFill>
                  <a:schemeClr val="dk1"/>
                </a:solidFill>
                <a:latin typeface="Courier New"/>
                <a:ea typeface="Courier New"/>
                <a:cs typeface="Courier New"/>
                <a:sym typeface="Courier New"/>
              </a:rPr>
              <a:t>Path</a:t>
            </a:r>
            <a:r>
              <a:rPr lang="en-US" sz="2200" b="0" i="0" u="none" strike="noStrike" cap="none">
                <a:solidFill>
                  <a:schemeClr val="dk1"/>
                </a:solidFill>
                <a:latin typeface="Arial"/>
                <a:ea typeface="Arial"/>
                <a:cs typeface="Arial"/>
                <a:sym typeface="Arial"/>
              </a:rPr>
              <a:t> interface to operate on file and directory paths</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Use the </a:t>
            </a:r>
            <a:r>
              <a:rPr lang="en-US" sz="2200" b="0" i="0" u="none" strike="noStrike" cap="none">
                <a:solidFill>
                  <a:schemeClr val="dk1"/>
                </a:solidFill>
                <a:latin typeface="Courier New"/>
                <a:ea typeface="Courier New"/>
                <a:cs typeface="Courier New"/>
                <a:sym typeface="Courier New"/>
              </a:rPr>
              <a:t>Files</a:t>
            </a:r>
            <a:r>
              <a:rPr lang="en-US" sz="2200" b="0" i="0" u="none" strike="noStrike" cap="none">
                <a:solidFill>
                  <a:schemeClr val="dk1"/>
                </a:solidFill>
                <a:latin typeface="Arial"/>
                <a:ea typeface="Arial"/>
                <a:cs typeface="Arial"/>
                <a:sym typeface="Arial"/>
              </a:rPr>
              <a:t> class to check, delete, copy, or move a file or directory</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Use Stream API with NIO2</a:t>
            </a:r>
            <a:endParaRPr/>
          </a:p>
          <a:p>
            <a:pPr marL="7937" marR="0" lvl="0" indent="7938" algn="l" rtl="0">
              <a:spcBef>
                <a:spcPts val="440"/>
              </a:spcBef>
              <a:spcAft>
                <a:spcPts val="0"/>
              </a:spcAft>
              <a:buNone/>
            </a:pPr>
            <a:endParaRPr sz="2200" b="0" i="0" u="none" strike="noStrike" cap="none">
              <a:solidFill>
                <a:schemeClr val="dk1"/>
              </a:solidFill>
              <a:latin typeface="Arial"/>
              <a:ea typeface="Arial"/>
              <a:cs typeface="Arial"/>
              <a:sym typeface="Arial"/>
            </a:endParaRPr>
          </a:p>
        </p:txBody>
      </p:sp>
      <p:sp>
        <p:nvSpPr>
          <p:cNvPr id="3583" name="Google Shape;3583;p374"/>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378</a:t>
            </a:fld>
            <a:endParaRPr/>
          </a:p>
        </p:txBody>
      </p:sp>
    </p:spTree>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Shape 3588"/>
        <p:cNvGrpSpPr/>
        <p:nvPr/>
      </p:nvGrpSpPr>
      <p:grpSpPr>
        <a:xfrm>
          <a:off x="0" y="0"/>
          <a:ext cx="0" cy="0"/>
          <a:chOff x="0" y="0"/>
          <a:chExt cx="0" cy="0"/>
        </a:xfrm>
      </p:grpSpPr>
      <p:sp>
        <p:nvSpPr>
          <p:cNvPr id="3589" name="Google Shape;3589;p375"/>
          <p:cNvSpPr txBox="1">
            <a:spLocks noGrp="1"/>
          </p:cNvSpPr>
          <p:nvPr>
            <p:ph type="title"/>
          </p:nvPr>
        </p:nvSpPr>
        <p:spPr>
          <a:xfrm>
            <a:off x="311700" y="593367"/>
            <a:ext cx="8520600" cy="7635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 New File I/O API (NIO.2)</a:t>
            </a:r>
            <a:endParaRPr/>
          </a:p>
        </p:txBody>
      </p:sp>
      <p:grpSp>
        <p:nvGrpSpPr>
          <p:cNvPr id="3590" name="Google Shape;3590;p375"/>
          <p:cNvGrpSpPr/>
          <p:nvPr/>
        </p:nvGrpSpPr>
        <p:grpSpPr>
          <a:xfrm>
            <a:off x="653244" y="1524191"/>
            <a:ext cx="7902422" cy="3629025"/>
            <a:chOff x="0" y="0"/>
            <a:chExt cx="2147483647" cy="2147483647"/>
          </a:xfrm>
        </p:grpSpPr>
        <p:pic>
          <p:nvPicPr>
            <p:cNvPr id="3591" name="Google Shape;3591;p375" descr="D:\MY WORK\JAVA DUKE ICONS\ALL NEW ICONS\Whole new set\Duke-New-Series12_new.gif"/>
            <p:cNvPicPr preferRelativeResize="0"/>
            <p:nvPr/>
          </p:nvPicPr>
          <p:blipFill rotWithShape="1">
            <a:blip r:embed="rId3">
              <a:alphaModFix/>
            </a:blip>
            <a:srcRect/>
            <a:stretch/>
          </p:blipFill>
          <p:spPr>
            <a:xfrm>
              <a:off x="0" y="0"/>
              <a:ext cx="2005484994" cy="2147483647"/>
            </a:xfrm>
            <a:prstGeom prst="rect">
              <a:avLst/>
            </a:prstGeom>
            <a:noFill/>
            <a:ln>
              <a:noFill/>
            </a:ln>
          </p:spPr>
        </p:pic>
        <p:sp>
          <p:nvSpPr>
            <p:cNvPr id="3592" name="Google Shape;3592;p375"/>
            <p:cNvSpPr txBox="1"/>
            <p:nvPr/>
          </p:nvSpPr>
          <p:spPr>
            <a:xfrm>
              <a:off x="883484477" y="1100585266"/>
              <a:ext cx="1124285345" cy="160166778"/>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500"/>
                <a:buFont typeface="Arial"/>
                <a:buNone/>
              </a:pPr>
              <a:r>
                <a:rPr lang="en-US" sz="1500" b="1" i="0" u="none" strike="noStrike" cap="none">
                  <a:solidFill>
                    <a:schemeClr val="dk1"/>
                  </a:solidFill>
                  <a:latin typeface="Arial"/>
                  <a:ea typeface="Arial"/>
                  <a:cs typeface="Arial"/>
                  <a:sym typeface="Arial"/>
                </a:rPr>
                <a:t>Improved File System Interface</a:t>
              </a:r>
              <a:endParaRPr/>
            </a:p>
          </p:txBody>
        </p:sp>
        <p:sp>
          <p:nvSpPr>
            <p:cNvPr id="3593" name="Google Shape;3593;p375"/>
            <p:cNvSpPr txBox="1"/>
            <p:nvPr/>
          </p:nvSpPr>
          <p:spPr>
            <a:xfrm>
              <a:off x="756509262" y="1477290039"/>
              <a:ext cx="1390974384" cy="160166246"/>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500"/>
                <a:buFont typeface="Arial"/>
                <a:buNone/>
              </a:pPr>
              <a:r>
                <a:rPr lang="en-US" sz="1500" b="1" i="0" u="none" strike="noStrike" cap="none">
                  <a:solidFill>
                    <a:schemeClr val="dk1"/>
                  </a:solidFill>
                  <a:latin typeface="Arial"/>
                  <a:ea typeface="Arial"/>
                  <a:cs typeface="Arial"/>
                  <a:sym typeface="Arial"/>
                </a:rPr>
                <a:t>Complete Socket-Channel Functionality</a:t>
              </a:r>
              <a:endParaRPr/>
            </a:p>
          </p:txBody>
        </p:sp>
        <p:sp>
          <p:nvSpPr>
            <p:cNvPr id="3594" name="Google Shape;3594;p375"/>
            <p:cNvSpPr txBox="1"/>
            <p:nvPr/>
          </p:nvSpPr>
          <p:spPr>
            <a:xfrm>
              <a:off x="942657291" y="1873679425"/>
              <a:ext cx="1045388074" cy="16285086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500"/>
                <a:buFont typeface="Arial"/>
                <a:buNone/>
              </a:pPr>
              <a:r>
                <a:rPr lang="en-US" sz="1500" b="1" i="0" u="none" strike="noStrike" cap="none">
                  <a:solidFill>
                    <a:schemeClr val="dk1"/>
                  </a:solidFill>
                  <a:latin typeface="Arial"/>
                  <a:ea typeface="Arial"/>
                  <a:cs typeface="Arial"/>
                  <a:sym typeface="Arial"/>
                </a:rPr>
                <a:t>Scalable Asynchronous I/O</a:t>
              </a:r>
              <a:endParaRPr/>
            </a:p>
          </p:txBody>
        </p:sp>
      </p:grpSp>
      <p:sp>
        <p:nvSpPr>
          <p:cNvPr id="3595" name="Google Shape;3595;p375"/>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t>379</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34"/>
          <p:cNvSpPr txBox="1"/>
          <p:nvPr/>
        </p:nvSpPr>
        <p:spPr>
          <a:xfrm>
            <a:off x="609600" y="1001712"/>
            <a:ext cx="7924800" cy="5094287"/>
          </a:xfrm>
          <a:prstGeom prst="rect">
            <a:avLst/>
          </a:prstGeom>
          <a:solidFill>
            <a:srgbClr val="DDDDDD"/>
          </a:solid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238" name="Google Shape;238;p34"/>
          <p:cNvSpPr txBox="1">
            <a:spLocks noGrp="1"/>
          </p:cNvSpPr>
          <p:nvPr>
            <p:ph type="title"/>
          </p:nvPr>
        </p:nvSpPr>
        <p:spPr>
          <a:xfrm>
            <a:off x="609600" y="439737"/>
            <a:ext cx="791845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Arrays and </a:t>
            </a:r>
            <a:r>
              <a:rPr lang="en-US" sz="2600" b="1" i="0" u="none" strike="noStrike" cap="none">
                <a:solidFill>
                  <a:schemeClr val="dk1"/>
                </a:solidFill>
                <a:latin typeface="Courier New"/>
                <a:ea typeface="Courier New"/>
                <a:cs typeface="Courier New"/>
                <a:sym typeface="Courier New"/>
              </a:rPr>
              <a:t>for-each</a:t>
            </a:r>
            <a:r>
              <a:rPr lang="en-US" sz="2600" b="1" i="0" u="none" strike="noStrike" cap="none">
                <a:solidFill>
                  <a:schemeClr val="dk1"/>
                </a:solidFill>
                <a:latin typeface="Arial"/>
                <a:ea typeface="Arial"/>
                <a:cs typeface="Arial"/>
                <a:sym typeface="Arial"/>
              </a:rPr>
              <a:t> Loop</a:t>
            </a:r>
            <a:endParaRPr/>
          </a:p>
        </p:txBody>
      </p:sp>
      <p:sp>
        <p:nvSpPr>
          <p:cNvPr id="239" name="Google Shape;239;p34"/>
          <p:cNvSpPr txBox="1">
            <a:spLocks noGrp="1"/>
          </p:cNvSpPr>
          <p:nvPr>
            <p:ph type="body" idx="1"/>
          </p:nvPr>
        </p:nvSpPr>
        <p:spPr>
          <a:xfrm>
            <a:off x="609600" y="996950"/>
            <a:ext cx="7918450" cy="1751012"/>
          </a:xfrm>
          <a:prstGeom prst="rect">
            <a:avLst/>
          </a:prstGeom>
          <a:noFill/>
          <a:ln>
            <a:noFill/>
          </a:ln>
        </p:spPr>
        <p:txBody>
          <a:bodyPr spcFirstLastPara="1" wrap="square" lIns="12700" tIns="12700" rIns="12700" bIns="12700" anchor="t" anchorCtr="0">
            <a:noAutofit/>
          </a:bodyPr>
          <a:lstStyle/>
          <a:p>
            <a:pPr marL="15875" marR="0" lvl="0" indent="-7937" algn="l" rtl="0">
              <a:lnSpc>
                <a:spcPct val="100000"/>
              </a:lnSpc>
              <a:spcBef>
                <a:spcPts val="0"/>
              </a:spcBef>
              <a:spcAft>
                <a:spcPts val="0"/>
              </a:spcAft>
              <a:buClr>
                <a:srgbClr val="000000"/>
              </a:buClr>
              <a:buSzPts val="100"/>
              <a:buFont typeface="Courier New"/>
              <a:buAutoNum type="arabicPlain"/>
            </a:pPr>
            <a:r>
              <a:rPr lang="en-US" sz="1400" b="0" i="0" u="none">
                <a:solidFill>
                  <a:schemeClr val="dk1"/>
                </a:solidFill>
                <a:latin typeface="Courier New"/>
                <a:ea typeface="Courier New"/>
                <a:cs typeface="Courier New"/>
                <a:sym typeface="Courier New"/>
              </a:rPr>
              <a:t> public class ArrayOperations {</a:t>
            </a:r>
            <a:endParaRPr/>
          </a:p>
          <a:p>
            <a:pPr marL="15875" marR="0" lvl="0" indent="-7937" algn="l" rtl="0">
              <a:lnSpc>
                <a:spcPct val="100000"/>
              </a:lnSpc>
              <a:spcBef>
                <a:spcPts val="280"/>
              </a:spcBef>
              <a:spcAft>
                <a:spcPts val="0"/>
              </a:spcAft>
              <a:buClr>
                <a:srgbClr val="000000"/>
              </a:buClr>
              <a:buSzPts val="100"/>
              <a:buFont typeface="Courier New"/>
              <a:buAutoNum type="arabicPlain"/>
            </a:pPr>
            <a:r>
              <a:rPr lang="en-US" sz="1400" b="0" i="0" u="none">
                <a:solidFill>
                  <a:schemeClr val="dk1"/>
                </a:solidFill>
                <a:latin typeface="Courier New"/>
                <a:ea typeface="Courier New"/>
                <a:cs typeface="Courier New"/>
                <a:sym typeface="Courier New"/>
              </a:rPr>
              <a:t>     public static void main(String args[]){</a:t>
            </a:r>
            <a:endParaRPr/>
          </a:p>
          <a:p>
            <a:pPr marL="15875" marR="0" lvl="0" indent="-7937" algn="l" rtl="0">
              <a:lnSpc>
                <a:spcPct val="100000"/>
              </a:lnSpc>
              <a:spcBef>
                <a:spcPts val="280"/>
              </a:spcBef>
              <a:spcAft>
                <a:spcPts val="0"/>
              </a:spcAft>
              <a:buClr>
                <a:srgbClr val="000000"/>
              </a:buClr>
              <a:buSzPts val="100"/>
              <a:buFont typeface="Courier New"/>
              <a:buAutoNum type="arabicPlain"/>
            </a:pPr>
            <a:r>
              <a:rPr lang="en-US" sz="1400" b="0" i="0" u="none">
                <a:solidFill>
                  <a:schemeClr val="dk1"/>
                </a:solidFill>
                <a:latin typeface="Courier New"/>
                <a:ea typeface="Courier New"/>
                <a:cs typeface="Courier New"/>
                <a:sym typeface="Courier New"/>
              </a:rPr>
              <a:t> </a:t>
            </a:r>
            <a:endParaRPr/>
          </a:p>
          <a:p>
            <a:pPr marL="15875" marR="0" lvl="0" indent="-7937" algn="l" rtl="0">
              <a:lnSpc>
                <a:spcPct val="100000"/>
              </a:lnSpc>
              <a:spcBef>
                <a:spcPts val="280"/>
              </a:spcBef>
              <a:spcAft>
                <a:spcPts val="0"/>
              </a:spcAft>
              <a:buClr>
                <a:srgbClr val="000000"/>
              </a:buClr>
              <a:buSzPts val="100"/>
              <a:buFont typeface="Courier New"/>
              <a:buAutoNum type="arabicPlain"/>
            </a:pPr>
            <a:r>
              <a:rPr lang="en-US" sz="1400" b="0" i="0" u="none">
                <a:solidFill>
                  <a:schemeClr val="dk1"/>
                </a:solidFill>
                <a:latin typeface="Courier New"/>
                <a:ea typeface="Courier New"/>
                <a:cs typeface="Courier New"/>
                <a:sym typeface="Courier New"/>
              </a:rPr>
              <a:t>         String[] names = new String[3];</a:t>
            </a:r>
            <a:endParaRPr/>
          </a:p>
          <a:p>
            <a:pPr marL="15875" marR="0" lvl="0" indent="-7937" algn="l" rtl="0">
              <a:lnSpc>
                <a:spcPct val="100000"/>
              </a:lnSpc>
              <a:spcBef>
                <a:spcPts val="280"/>
              </a:spcBef>
              <a:spcAft>
                <a:spcPts val="0"/>
              </a:spcAft>
              <a:buClr>
                <a:srgbClr val="000000"/>
              </a:buClr>
              <a:buSzPts val="100"/>
              <a:buFont typeface="Courier New"/>
              <a:buAutoNum type="arabicPlain"/>
            </a:pPr>
            <a:r>
              <a:rPr lang="en-US" sz="1400" b="0" i="0" u="none">
                <a:solidFill>
                  <a:schemeClr val="dk1"/>
                </a:solidFill>
                <a:latin typeface="Courier New"/>
                <a:ea typeface="Courier New"/>
                <a:cs typeface="Courier New"/>
                <a:sym typeface="Courier New"/>
              </a:rPr>
              <a:t> </a:t>
            </a:r>
            <a:endParaRPr/>
          </a:p>
          <a:p>
            <a:pPr marL="15875" marR="0" lvl="0" indent="-7937" algn="l" rtl="0">
              <a:lnSpc>
                <a:spcPct val="100000"/>
              </a:lnSpc>
              <a:spcBef>
                <a:spcPts val="280"/>
              </a:spcBef>
              <a:spcAft>
                <a:spcPts val="0"/>
              </a:spcAft>
              <a:buClr>
                <a:srgbClr val="000000"/>
              </a:buClr>
              <a:buSzPts val="100"/>
              <a:buFont typeface="Courier New"/>
              <a:buAutoNum type="arabicPlain"/>
            </a:pPr>
            <a:r>
              <a:rPr lang="en-US" sz="1400" b="0" i="0" u="none">
                <a:solidFill>
                  <a:schemeClr val="dk1"/>
                </a:solidFill>
                <a:latin typeface="Courier New"/>
                <a:ea typeface="Courier New"/>
                <a:cs typeface="Courier New"/>
                <a:sym typeface="Courier New"/>
              </a:rPr>
              <a:t>         names[0] = "Blue Shirt";</a:t>
            </a:r>
            <a:endParaRPr/>
          </a:p>
          <a:p>
            <a:pPr marL="15875" marR="0" lvl="0" indent="-7937" algn="l" rtl="0">
              <a:lnSpc>
                <a:spcPct val="100000"/>
              </a:lnSpc>
              <a:spcBef>
                <a:spcPts val="280"/>
              </a:spcBef>
              <a:spcAft>
                <a:spcPts val="0"/>
              </a:spcAft>
              <a:buClr>
                <a:srgbClr val="000000"/>
              </a:buClr>
              <a:buSzPts val="100"/>
              <a:buFont typeface="Courier New"/>
              <a:buAutoNum type="arabicPlain"/>
            </a:pPr>
            <a:r>
              <a:rPr lang="en-US" sz="1400" b="0" i="0" u="none">
                <a:solidFill>
                  <a:schemeClr val="dk1"/>
                </a:solidFill>
                <a:latin typeface="Courier New"/>
                <a:ea typeface="Courier New"/>
                <a:cs typeface="Courier New"/>
                <a:sym typeface="Courier New"/>
              </a:rPr>
              <a:t>         names[1] = "Red Shirt";</a:t>
            </a:r>
            <a:endParaRPr/>
          </a:p>
          <a:p>
            <a:pPr marL="15875" marR="0" lvl="0" indent="-7937" algn="l" rtl="0">
              <a:lnSpc>
                <a:spcPct val="100000"/>
              </a:lnSpc>
              <a:spcBef>
                <a:spcPts val="280"/>
              </a:spcBef>
              <a:spcAft>
                <a:spcPts val="0"/>
              </a:spcAft>
              <a:buClr>
                <a:srgbClr val="000000"/>
              </a:buClr>
              <a:buSzPts val="100"/>
              <a:buFont typeface="Courier New"/>
              <a:buAutoNum type="arabicPlain"/>
            </a:pPr>
            <a:r>
              <a:rPr lang="en-US" sz="1400" b="0" i="0" u="none">
                <a:solidFill>
                  <a:schemeClr val="dk1"/>
                </a:solidFill>
                <a:latin typeface="Courier New"/>
                <a:ea typeface="Courier New"/>
                <a:cs typeface="Courier New"/>
                <a:sym typeface="Courier New"/>
              </a:rPr>
              <a:t>         names[2] = "Black Shirt";</a:t>
            </a:r>
            <a:endParaRPr/>
          </a:p>
          <a:p>
            <a:pPr marL="15875" marR="0" lvl="0" indent="-7937" algn="l" rtl="0">
              <a:lnSpc>
                <a:spcPct val="100000"/>
              </a:lnSpc>
              <a:spcBef>
                <a:spcPts val="280"/>
              </a:spcBef>
              <a:spcAft>
                <a:spcPts val="0"/>
              </a:spcAft>
              <a:buClr>
                <a:srgbClr val="000000"/>
              </a:buClr>
              <a:buSzPts val="100"/>
              <a:buFont typeface="Courier New"/>
              <a:buAutoNum type="arabicPlain"/>
            </a:pPr>
            <a:r>
              <a:rPr lang="en-US" sz="1400" b="0" i="0" u="none">
                <a:solidFill>
                  <a:schemeClr val="dk1"/>
                </a:solidFill>
                <a:latin typeface="Courier New"/>
                <a:ea typeface="Courier New"/>
                <a:cs typeface="Courier New"/>
                <a:sym typeface="Courier New"/>
              </a:rPr>
              <a:t> </a:t>
            </a:r>
            <a:endParaRPr/>
          </a:p>
          <a:p>
            <a:pPr marL="15875" marR="0" lvl="0" indent="-7937" algn="l" rtl="0">
              <a:lnSpc>
                <a:spcPct val="100000"/>
              </a:lnSpc>
              <a:spcBef>
                <a:spcPts val="280"/>
              </a:spcBef>
              <a:spcAft>
                <a:spcPts val="0"/>
              </a:spcAft>
              <a:buClr>
                <a:srgbClr val="000000"/>
              </a:buClr>
              <a:buSzPts val="100"/>
              <a:buFont typeface="Courier New"/>
              <a:buAutoNum type="arabicPlain"/>
            </a:pPr>
            <a:r>
              <a:rPr lang="en-US" sz="1400" b="0" i="0" u="none">
                <a:solidFill>
                  <a:schemeClr val="dk1"/>
                </a:solidFill>
                <a:latin typeface="Courier New"/>
                <a:ea typeface="Courier New"/>
                <a:cs typeface="Courier New"/>
                <a:sym typeface="Courier New"/>
              </a:rPr>
              <a:t>         int[] numbers = {100, 200, 300};</a:t>
            </a:r>
            <a:endParaRPr/>
          </a:p>
          <a:p>
            <a:pPr marL="15875" marR="0" lvl="0" indent="-7937" algn="l" rtl="0">
              <a:lnSpc>
                <a:spcPct val="100000"/>
              </a:lnSpc>
              <a:spcBef>
                <a:spcPts val="280"/>
              </a:spcBef>
              <a:spcAft>
                <a:spcPts val="0"/>
              </a:spcAft>
              <a:buClr>
                <a:srgbClr val="000000"/>
              </a:buClr>
              <a:buSzPts val="100"/>
              <a:buFont typeface="Courier New"/>
              <a:buAutoNum type="arabicPlain"/>
            </a:pPr>
            <a:r>
              <a:rPr lang="en-US" sz="1400" b="0" i="0" u="none">
                <a:solidFill>
                  <a:schemeClr val="dk1"/>
                </a:solidFill>
                <a:latin typeface="Courier New"/>
                <a:ea typeface="Courier New"/>
                <a:cs typeface="Courier New"/>
                <a:sym typeface="Courier New"/>
              </a:rPr>
              <a:t> </a:t>
            </a:r>
            <a:endParaRPr/>
          </a:p>
          <a:p>
            <a:pPr marL="15875" marR="0" lvl="0" indent="-7937" algn="l" rtl="0">
              <a:lnSpc>
                <a:spcPct val="100000"/>
              </a:lnSpc>
              <a:spcBef>
                <a:spcPts val="280"/>
              </a:spcBef>
              <a:spcAft>
                <a:spcPts val="0"/>
              </a:spcAft>
              <a:buClr>
                <a:srgbClr val="000000"/>
              </a:buClr>
              <a:buSzPts val="100"/>
              <a:buFont typeface="Courier New"/>
              <a:buAutoNum type="arabicPlain"/>
            </a:pPr>
            <a:r>
              <a:rPr lang="en-US" sz="1400" b="0" i="0" u="none">
                <a:solidFill>
                  <a:schemeClr val="dk1"/>
                </a:solidFill>
                <a:latin typeface="Courier New"/>
                <a:ea typeface="Courier New"/>
                <a:cs typeface="Courier New"/>
                <a:sym typeface="Courier New"/>
              </a:rPr>
              <a:t>         for (String name:names){</a:t>
            </a:r>
            <a:endParaRPr/>
          </a:p>
          <a:p>
            <a:pPr marL="15875" marR="0" lvl="0" indent="-7937" algn="l" rtl="0">
              <a:lnSpc>
                <a:spcPct val="100000"/>
              </a:lnSpc>
              <a:spcBef>
                <a:spcPts val="280"/>
              </a:spcBef>
              <a:spcAft>
                <a:spcPts val="0"/>
              </a:spcAft>
              <a:buClr>
                <a:srgbClr val="000000"/>
              </a:buClr>
              <a:buSzPts val="100"/>
              <a:buFont typeface="Courier New"/>
              <a:buAutoNum type="arabicPlain"/>
            </a:pPr>
            <a:r>
              <a:rPr lang="en-US" sz="1400" b="0" i="0" u="none">
                <a:solidFill>
                  <a:schemeClr val="dk1"/>
                </a:solidFill>
                <a:latin typeface="Courier New"/>
                <a:ea typeface="Courier New"/>
                <a:cs typeface="Courier New"/>
                <a:sym typeface="Courier New"/>
              </a:rPr>
              <a:t>             System.out.println("Name: " + name); </a:t>
            </a:r>
            <a:endParaRPr/>
          </a:p>
          <a:p>
            <a:pPr marL="15875" marR="0" lvl="0" indent="-7937" algn="l" rtl="0">
              <a:lnSpc>
                <a:spcPct val="100000"/>
              </a:lnSpc>
              <a:spcBef>
                <a:spcPts val="280"/>
              </a:spcBef>
              <a:spcAft>
                <a:spcPts val="0"/>
              </a:spcAft>
              <a:buClr>
                <a:srgbClr val="000000"/>
              </a:buClr>
              <a:buSzPts val="100"/>
              <a:buFont typeface="Courier New"/>
              <a:buAutoNum type="arabicPlain"/>
            </a:pPr>
            <a:r>
              <a:rPr lang="en-US" sz="1400" b="0" i="0" u="none">
                <a:solidFill>
                  <a:schemeClr val="dk1"/>
                </a:solidFill>
                <a:latin typeface="Courier New"/>
                <a:ea typeface="Courier New"/>
                <a:cs typeface="Courier New"/>
                <a:sym typeface="Courier New"/>
              </a:rPr>
              <a:t>         }</a:t>
            </a:r>
            <a:endParaRPr/>
          </a:p>
          <a:p>
            <a:pPr marL="15875" marR="0" lvl="0" indent="-7937" algn="l" rtl="0">
              <a:lnSpc>
                <a:spcPct val="100000"/>
              </a:lnSpc>
              <a:spcBef>
                <a:spcPts val="280"/>
              </a:spcBef>
              <a:spcAft>
                <a:spcPts val="0"/>
              </a:spcAft>
              <a:buClr>
                <a:srgbClr val="000000"/>
              </a:buClr>
              <a:buSzPts val="100"/>
              <a:buFont typeface="Courier New"/>
              <a:buAutoNum type="arabicPlain"/>
            </a:pPr>
            <a:r>
              <a:rPr lang="en-US" sz="1400" b="0" i="0" u="none">
                <a:solidFill>
                  <a:schemeClr val="dk1"/>
                </a:solidFill>
                <a:latin typeface="Courier New"/>
                <a:ea typeface="Courier New"/>
                <a:cs typeface="Courier New"/>
                <a:sym typeface="Courier New"/>
              </a:rPr>
              <a:t> </a:t>
            </a:r>
            <a:endParaRPr/>
          </a:p>
          <a:p>
            <a:pPr marL="15875" marR="0" lvl="0" indent="-7937" algn="l" rtl="0">
              <a:lnSpc>
                <a:spcPct val="100000"/>
              </a:lnSpc>
              <a:spcBef>
                <a:spcPts val="280"/>
              </a:spcBef>
              <a:spcAft>
                <a:spcPts val="0"/>
              </a:spcAft>
              <a:buClr>
                <a:srgbClr val="000000"/>
              </a:buClr>
              <a:buSzPts val="100"/>
              <a:buFont typeface="Courier New"/>
              <a:buAutoNum type="arabicPlain"/>
            </a:pPr>
            <a:r>
              <a:rPr lang="en-US" sz="1400" b="0" i="0" u="none">
                <a:solidFill>
                  <a:schemeClr val="dk1"/>
                </a:solidFill>
                <a:latin typeface="Courier New"/>
                <a:ea typeface="Courier New"/>
                <a:cs typeface="Courier New"/>
                <a:sym typeface="Courier New"/>
              </a:rPr>
              <a:t>         for (int number:numbers){</a:t>
            </a:r>
            <a:endParaRPr/>
          </a:p>
          <a:p>
            <a:pPr marL="15875" marR="0" lvl="0" indent="-7937" algn="l" rtl="0">
              <a:lnSpc>
                <a:spcPct val="100000"/>
              </a:lnSpc>
              <a:spcBef>
                <a:spcPts val="280"/>
              </a:spcBef>
              <a:spcAft>
                <a:spcPts val="0"/>
              </a:spcAft>
              <a:buClr>
                <a:srgbClr val="000000"/>
              </a:buClr>
              <a:buSzPts val="100"/>
              <a:buFont typeface="Courier New"/>
              <a:buAutoNum type="arabicPlain"/>
            </a:pPr>
            <a:r>
              <a:rPr lang="en-US" sz="1400" b="0" i="0" u="none">
                <a:solidFill>
                  <a:schemeClr val="dk1"/>
                </a:solidFill>
                <a:latin typeface="Courier New"/>
                <a:ea typeface="Courier New"/>
                <a:cs typeface="Courier New"/>
                <a:sym typeface="Courier New"/>
              </a:rPr>
              <a:t>             System.out.println("Number: " + number); </a:t>
            </a:r>
            <a:endParaRPr/>
          </a:p>
          <a:p>
            <a:pPr marL="15875" marR="0" lvl="0" indent="-7937" algn="l" rtl="0">
              <a:lnSpc>
                <a:spcPct val="100000"/>
              </a:lnSpc>
              <a:spcBef>
                <a:spcPts val="280"/>
              </a:spcBef>
              <a:spcAft>
                <a:spcPts val="0"/>
              </a:spcAft>
              <a:buClr>
                <a:srgbClr val="000000"/>
              </a:buClr>
              <a:buSzPts val="100"/>
              <a:buFont typeface="Courier New"/>
              <a:buAutoNum type="arabicPlain"/>
            </a:pPr>
            <a:r>
              <a:rPr lang="en-US" sz="1400" b="0" i="0" u="none">
                <a:solidFill>
                  <a:schemeClr val="dk1"/>
                </a:solidFill>
                <a:latin typeface="Courier New"/>
                <a:ea typeface="Courier New"/>
                <a:cs typeface="Courier New"/>
                <a:sym typeface="Courier New"/>
              </a:rPr>
              <a:t>         }           </a:t>
            </a:r>
            <a:endParaRPr/>
          </a:p>
          <a:p>
            <a:pPr marL="15875" marR="0" lvl="0" indent="-7937" algn="l" rtl="0">
              <a:lnSpc>
                <a:spcPct val="100000"/>
              </a:lnSpc>
              <a:spcBef>
                <a:spcPts val="280"/>
              </a:spcBef>
              <a:spcAft>
                <a:spcPts val="0"/>
              </a:spcAft>
              <a:buClr>
                <a:srgbClr val="000000"/>
              </a:buClr>
              <a:buSzPts val="100"/>
              <a:buFont typeface="Courier New"/>
              <a:buAutoNum type="arabicPlain"/>
            </a:pPr>
            <a:r>
              <a:rPr lang="en-US" sz="1400" b="0" i="0" u="none">
                <a:solidFill>
                  <a:schemeClr val="dk1"/>
                </a:solidFill>
                <a:latin typeface="Courier New"/>
                <a:ea typeface="Courier New"/>
                <a:cs typeface="Courier New"/>
                <a:sym typeface="Courier New"/>
              </a:rPr>
              <a:t>     }</a:t>
            </a:r>
            <a:endParaRPr/>
          </a:p>
          <a:p>
            <a:pPr marL="15875" marR="0" lvl="0" indent="-7937" algn="l" rtl="0">
              <a:lnSpc>
                <a:spcPct val="100000"/>
              </a:lnSpc>
              <a:spcBef>
                <a:spcPts val="280"/>
              </a:spcBef>
              <a:spcAft>
                <a:spcPts val="0"/>
              </a:spcAft>
              <a:buClr>
                <a:srgbClr val="000000"/>
              </a:buClr>
              <a:buSzPts val="100"/>
              <a:buFont typeface="Courier New"/>
              <a:buAutoNum type="arabicPlain"/>
            </a:pPr>
            <a:r>
              <a:rPr lang="en-US" sz="1400" b="0" i="0" u="none">
                <a:solidFill>
                  <a:schemeClr val="dk1"/>
                </a:solidFill>
                <a:latin typeface="Courier New"/>
                <a:ea typeface="Courier New"/>
                <a:cs typeface="Courier New"/>
                <a:sym typeface="Courier New"/>
              </a:rPr>
              <a:t> }</a:t>
            </a:r>
            <a:endParaRPr/>
          </a:p>
        </p:txBody>
      </p:sp>
      <p:sp>
        <p:nvSpPr>
          <p:cNvPr id="240" name="Google Shape;240;p34"/>
          <p:cNvSpPr/>
          <p:nvPr/>
        </p:nvSpPr>
        <p:spPr>
          <a:xfrm>
            <a:off x="5029200" y="2514600"/>
            <a:ext cx="1828800" cy="762000"/>
          </a:xfrm>
          <a:prstGeom prst="wedgeRectCallout">
            <a:avLst>
              <a:gd name="adj1" fmla="val -20809"/>
              <a:gd name="adj2" fmla="val 23423"/>
            </a:avLst>
          </a:prstGeom>
          <a:solidFill>
            <a:srgbClr val="FFFFCC"/>
          </a:solidFill>
          <a:ln w="9525" cap="flat" cmpd="sng">
            <a:solidFill>
              <a:srgbClr val="80808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Arial"/>
              <a:buNone/>
            </a:pPr>
            <a:r>
              <a:rPr lang="en-US" sz="1400" b="0" i="0" u="none">
                <a:solidFill>
                  <a:schemeClr val="dk1"/>
                </a:solidFill>
                <a:latin typeface="Arial"/>
                <a:ea typeface="Arial"/>
                <a:cs typeface="Arial"/>
                <a:sym typeface="Arial"/>
              </a:rPr>
              <a:t>Arrays are objects. Array objects have a final field length.</a:t>
            </a:r>
            <a:endParaRPr/>
          </a:p>
        </p:txBody>
      </p:sp>
      <p:sp>
        <p:nvSpPr>
          <p:cNvPr id="241" name="Google Shape;241;p34"/>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38</a:t>
            </a:fld>
            <a:endParaRPr/>
          </a:p>
        </p:txBody>
      </p:sp>
    </p:spTree>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Shape 3600"/>
        <p:cNvGrpSpPr/>
        <p:nvPr/>
      </p:nvGrpSpPr>
      <p:grpSpPr>
        <a:xfrm>
          <a:off x="0" y="0"/>
          <a:ext cx="0" cy="0"/>
          <a:chOff x="0" y="0"/>
          <a:chExt cx="0" cy="0"/>
        </a:xfrm>
      </p:grpSpPr>
      <p:sp>
        <p:nvSpPr>
          <p:cNvPr id="3601" name="Google Shape;3601;p376"/>
          <p:cNvSpPr txBox="1">
            <a:spLocks noGrp="1"/>
          </p:cNvSpPr>
          <p:nvPr>
            <p:ph type="title"/>
          </p:nvPr>
        </p:nvSpPr>
        <p:spPr>
          <a:xfrm>
            <a:off x="311700" y="593367"/>
            <a:ext cx="8520600" cy="7635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Limitations of </a:t>
            </a:r>
            <a:r>
              <a:rPr lang="en-US" sz="2600" b="1" i="0" u="none" strike="noStrike" cap="none">
                <a:solidFill>
                  <a:schemeClr val="dk1"/>
                </a:solidFill>
                <a:latin typeface="Courier New"/>
                <a:ea typeface="Courier New"/>
                <a:cs typeface="Courier New"/>
                <a:sym typeface="Courier New"/>
              </a:rPr>
              <a:t>java.io.File</a:t>
            </a:r>
            <a:endParaRPr/>
          </a:p>
        </p:txBody>
      </p:sp>
      <p:pic>
        <p:nvPicPr>
          <p:cNvPr id="3602" name="Google Shape;3602;p376" descr="C:\Documents and Settings\ctauro\Desktop\D72697GC10 What's New in JDK 7\Duke Java Icons\NyaNya.jpg.png"/>
          <p:cNvPicPr preferRelativeResize="0"/>
          <p:nvPr/>
        </p:nvPicPr>
        <p:blipFill rotWithShape="1">
          <a:blip r:embed="rId3">
            <a:alphaModFix/>
          </a:blip>
          <a:srcRect/>
          <a:stretch/>
        </p:blipFill>
        <p:spPr>
          <a:xfrm>
            <a:off x="3267075" y="2438400"/>
            <a:ext cx="2362200" cy="2689225"/>
          </a:xfrm>
          <a:prstGeom prst="rect">
            <a:avLst/>
          </a:prstGeom>
          <a:noFill/>
          <a:ln>
            <a:noFill/>
          </a:ln>
        </p:spPr>
      </p:pic>
      <p:sp>
        <p:nvSpPr>
          <p:cNvPr id="3603" name="Google Shape;3603;p376"/>
          <p:cNvSpPr txBox="1"/>
          <p:nvPr/>
        </p:nvSpPr>
        <p:spPr>
          <a:xfrm>
            <a:off x="2570162" y="1752600"/>
            <a:ext cx="4518000" cy="369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800"/>
              <a:buFont typeface="Arial"/>
              <a:buNone/>
            </a:pPr>
            <a:r>
              <a:rPr lang="en-US" sz="1800" b="1" i="0" u="none" strike="noStrike" cap="none">
                <a:solidFill>
                  <a:schemeClr val="dk1"/>
                </a:solidFill>
                <a:latin typeface="Arial"/>
                <a:ea typeface="Arial"/>
                <a:cs typeface="Arial"/>
                <a:sym typeface="Arial"/>
              </a:rPr>
              <a:t>Does not work well with symbolic links </a:t>
            </a:r>
            <a:endParaRPr/>
          </a:p>
        </p:txBody>
      </p:sp>
      <p:sp>
        <p:nvSpPr>
          <p:cNvPr id="3604" name="Google Shape;3604;p376"/>
          <p:cNvSpPr txBox="1"/>
          <p:nvPr/>
        </p:nvSpPr>
        <p:spPr>
          <a:xfrm>
            <a:off x="6275387" y="4024312"/>
            <a:ext cx="2224200" cy="646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800"/>
              <a:buFont typeface="Arial"/>
              <a:buNone/>
            </a:pPr>
            <a:r>
              <a:rPr lang="en-US" sz="1800" b="1" i="0" u="none" strike="noStrike" cap="none">
                <a:solidFill>
                  <a:schemeClr val="dk1"/>
                </a:solidFill>
                <a:latin typeface="Arial"/>
                <a:ea typeface="Arial"/>
                <a:cs typeface="Arial"/>
                <a:sym typeface="Arial"/>
              </a:rPr>
              <a:t>Very limited set of </a:t>
            </a:r>
            <a:endParaRPr/>
          </a:p>
          <a:p>
            <a:pPr marL="0" marR="0" lvl="0" indent="0" algn="ctr" rtl="0">
              <a:lnSpc>
                <a:spcPct val="100000"/>
              </a:lnSpc>
              <a:spcBef>
                <a:spcPts val="0"/>
              </a:spcBef>
              <a:spcAft>
                <a:spcPts val="0"/>
              </a:spcAft>
              <a:buClr>
                <a:schemeClr val="dk1"/>
              </a:buClr>
              <a:buSzPts val="1800"/>
              <a:buFont typeface="Arial"/>
              <a:buNone/>
            </a:pPr>
            <a:r>
              <a:rPr lang="en-US" sz="1800" b="1" i="0" u="none" strike="noStrike" cap="none">
                <a:solidFill>
                  <a:schemeClr val="dk1"/>
                </a:solidFill>
                <a:latin typeface="Arial"/>
                <a:ea typeface="Arial"/>
                <a:cs typeface="Arial"/>
                <a:sym typeface="Arial"/>
              </a:rPr>
              <a:t>file attributes</a:t>
            </a:r>
            <a:endParaRPr/>
          </a:p>
        </p:txBody>
      </p:sp>
      <p:sp>
        <p:nvSpPr>
          <p:cNvPr id="3605" name="Google Shape;3605;p376"/>
          <p:cNvSpPr txBox="1"/>
          <p:nvPr/>
        </p:nvSpPr>
        <p:spPr>
          <a:xfrm>
            <a:off x="1066800" y="4202112"/>
            <a:ext cx="2428800" cy="369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800"/>
              <a:buFont typeface="Arial"/>
              <a:buNone/>
            </a:pPr>
            <a:r>
              <a:rPr lang="en-US" sz="1800" b="1" i="0" u="none" strike="noStrike" cap="none">
                <a:solidFill>
                  <a:schemeClr val="dk1"/>
                </a:solidFill>
                <a:latin typeface="Arial"/>
                <a:ea typeface="Arial"/>
                <a:cs typeface="Arial"/>
                <a:sym typeface="Arial"/>
              </a:rPr>
              <a:t>Performance issues </a:t>
            </a:r>
            <a:endParaRPr/>
          </a:p>
        </p:txBody>
      </p:sp>
      <p:sp>
        <p:nvSpPr>
          <p:cNvPr id="3606" name="Google Shape;3606;p376"/>
          <p:cNvSpPr txBox="1"/>
          <p:nvPr/>
        </p:nvSpPr>
        <p:spPr>
          <a:xfrm>
            <a:off x="1135062" y="2830512"/>
            <a:ext cx="2171700" cy="369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800"/>
              <a:buFont typeface="Arial"/>
              <a:buNone/>
            </a:pPr>
            <a:r>
              <a:rPr lang="en-US" sz="1800" b="1" i="0" u="none" strike="noStrike" cap="none">
                <a:solidFill>
                  <a:schemeClr val="dk1"/>
                </a:solidFill>
                <a:latin typeface="Arial"/>
                <a:ea typeface="Arial"/>
                <a:cs typeface="Arial"/>
                <a:sym typeface="Arial"/>
              </a:rPr>
              <a:t>Scalability issues </a:t>
            </a:r>
            <a:endParaRPr/>
          </a:p>
        </p:txBody>
      </p:sp>
      <p:sp>
        <p:nvSpPr>
          <p:cNvPr id="3607" name="Google Shape;3607;p376"/>
          <p:cNvSpPr txBox="1"/>
          <p:nvPr/>
        </p:nvSpPr>
        <p:spPr>
          <a:xfrm>
            <a:off x="2124075" y="5334000"/>
            <a:ext cx="4840200" cy="369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800"/>
              <a:buFont typeface="Arial"/>
              <a:buNone/>
            </a:pPr>
            <a:r>
              <a:rPr lang="en-US" sz="1800" b="1" i="0" u="none" strike="noStrike" cap="none">
                <a:solidFill>
                  <a:schemeClr val="dk1"/>
                </a:solidFill>
                <a:latin typeface="Arial"/>
                <a:ea typeface="Arial"/>
                <a:cs typeface="Arial"/>
                <a:sym typeface="Arial"/>
              </a:rPr>
              <a:t>Very basic file system access functionality</a:t>
            </a:r>
            <a:endParaRPr/>
          </a:p>
        </p:txBody>
      </p:sp>
      <p:pic>
        <p:nvPicPr>
          <p:cNvPr id="3608" name="Google Shape;3608;p376" descr="D:\OU_GRAPHICS_LIBRARY\ALL_ICONS\cnt205589.gif"/>
          <p:cNvPicPr preferRelativeResize="0"/>
          <p:nvPr/>
        </p:nvPicPr>
        <p:blipFill rotWithShape="1">
          <a:blip r:embed="rId4">
            <a:alphaModFix/>
          </a:blip>
          <a:srcRect/>
          <a:stretch/>
        </p:blipFill>
        <p:spPr>
          <a:xfrm>
            <a:off x="1743075" y="5330825"/>
            <a:ext cx="404812" cy="404812"/>
          </a:xfrm>
          <a:prstGeom prst="rect">
            <a:avLst/>
          </a:prstGeom>
          <a:noFill/>
          <a:ln>
            <a:noFill/>
          </a:ln>
        </p:spPr>
      </p:pic>
      <p:pic>
        <p:nvPicPr>
          <p:cNvPr id="3609" name="Google Shape;3609;p376" descr="D:\OU_GRAPHICS_LIBRARY\ALL_ICONS\cnt205040.gif"/>
          <p:cNvPicPr preferRelativeResize="0"/>
          <p:nvPr/>
        </p:nvPicPr>
        <p:blipFill rotWithShape="1">
          <a:blip r:embed="rId5">
            <a:alphaModFix/>
          </a:blip>
          <a:srcRect/>
          <a:stretch/>
        </p:blipFill>
        <p:spPr>
          <a:xfrm>
            <a:off x="2047875" y="3568700"/>
            <a:ext cx="914400" cy="622300"/>
          </a:xfrm>
          <a:prstGeom prst="rect">
            <a:avLst/>
          </a:prstGeom>
          <a:noFill/>
          <a:ln>
            <a:noFill/>
          </a:ln>
        </p:spPr>
      </p:pic>
      <p:pic>
        <p:nvPicPr>
          <p:cNvPr id="3610" name="Google Shape;3610;p376" descr="D:\OU_GRAPHICS_LIBRARY\ALL_ICONS\cnt205049.gif"/>
          <p:cNvPicPr preferRelativeResize="0"/>
          <p:nvPr/>
        </p:nvPicPr>
        <p:blipFill rotWithShape="1">
          <a:blip r:embed="rId6">
            <a:alphaModFix/>
          </a:blip>
          <a:srcRect/>
          <a:stretch/>
        </p:blipFill>
        <p:spPr>
          <a:xfrm>
            <a:off x="1681162" y="2220912"/>
            <a:ext cx="779462" cy="611187"/>
          </a:xfrm>
          <a:prstGeom prst="rect">
            <a:avLst/>
          </a:prstGeom>
          <a:noFill/>
          <a:ln>
            <a:noFill/>
          </a:ln>
        </p:spPr>
      </p:pic>
      <p:pic>
        <p:nvPicPr>
          <p:cNvPr id="3611" name="Google Shape;3611;p376" descr="D:\OU_GRAPHICS_LIBRARY\ALL_ICONS\cnt204590.gif"/>
          <p:cNvPicPr preferRelativeResize="0"/>
          <p:nvPr/>
        </p:nvPicPr>
        <p:blipFill rotWithShape="1">
          <a:blip r:embed="rId7">
            <a:alphaModFix/>
          </a:blip>
          <a:srcRect/>
          <a:stretch/>
        </p:blipFill>
        <p:spPr>
          <a:xfrm>
            <a:off x="5857875" y="4038600"/>
            <a:ext cx="376237" cy="750887"/>
          </a:xfrm>
          <a:prstGeom prst="rect">
            <a:avLst/>
          </a:prstGeom>
          <a:noFill/>
          <a:ln>
            <a:noFill/>
          </a:ln>
        </p:spPr>
      </p:pic>
      <p:pic>
        <p:nvPicPr>
          <p:cNvPr id="3612" name="Google Shape;3612;p376"/>
          <p:cNvPicPr preferRelativeResize="0"/>
          <p:nvPr/>
        </p:nvPicPr>
        <p:blipFill rotWithShape="1">
          <a:blip r:embed="rId8">
            <a:alphaModFix/>
          </a:blip>
          <a:srcRect/>
          <a:stretch/>
        </p:blipFill>
        <p:spPr>
          <a:xfrm>
            <a:off x="6934200" y="1447800"/>
            <a:ext cx="609600" cy="1066800"/>
          </a:xfrm>
          <a:prstGeom prst="rect">
            <a:avLst/>
          </a:prstGeom>
          <a:noFill/>
          <a:ln>
            <a:noFill/>
          </a:ln>
        </p:spPr>
      </p:pic>
      <p:sp>
        <p:nvSpPr>
          <p:cNvPr id="3613" name="Google Shape;3613;p376"/>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t>380</a:t>
            </a:fld>
            <a:endParaRPr/>
          </a:p>
        </p:txBody>
      </p:sp>
    </p:spTree>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Shape 3618"/>
        <p:cNvGrpSpPr/>
        <p:nvPr/>
      </p:nvGrpSpPr>
      <p:grpSpPr>
        <a:xfrm>
          <a:off x="0" y="0"/>
          <a:ext cx="0" cy="0"/>
          <a:chOff x="0" y="0"/>
          <a:chExt cx="0" cy="0"/>
        </a:xfrm>
      </p:grpSpPr>
      <p:sp>
        <p:nvSpPr>
          <p:cNvPr id="3619" name="Google Shape;3619;p377"/>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File Systems, Paths, Files</a:t>
            </a:r>
            <a:endParaRPr/>
          </a:p>
        </p:txBody>
      </p:sp>
      <p:sp>
        <p:nvSpPr>
          <p:cNvPr id="3620" name="Google Shape;3620;p377"/>
          <p:cNvSpPr txBox="1">
            <a:spLocks noGrp="1"/>
          </p:cNvSpPr>
          <p:nvPr>
            <p:ph type="body" idx="1"/>
          </p:nvPr>
        </p:nvSpPr>
        <p:spPr>
          <a:xfrm>
            <a:off x="609600" y="1447800"/>
            <a:ext cx="7918500" cy="7032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200"/>
              <a:buFont typeface="Arial"/>
              <a:buNone/>
            </a:pPr>
            <a:r>
              <a:rPr lang="en-US" sz="2200" b="0" i="0" u="none">
                <a:solidFill>
                  <a:schemeClr val="dk1"/>
                </a:solidFill>
                <a:latin typeface="Arial"/>
                <a:ea typeface="Arial"/>
                <a:cs typeface="Arial"/>
                <a:sym typeface="Arial"/>
              </a:rPr>
              <a:t>In NIO.2, both files and directories are represented by a path, which is the relative or absolute location of the file or directory.</a:t>
            </a:r>
            <a:endParaRPr/>
          </a:p>
        </p:txBody>
      </p:sp>
      <p:sp>
        <p:nvSpPr>
          <p:cNvPr id="3621" name="Google Shape;3621;p377"/>
          <p:cNvSpPr/>
          <p:nvPr/>
        </p:nvSpPr>
        <p:spPr>
          <a:xfrm>
            <a:off x="2286000" y="2209800"/>
            <a:ext cx="1752600" cy="685800"/>
          </a:xfrm>
          <a:prstGeom prst="roundRect">
            <a:avLst>
              <a:gd name="adj" fmla="val 16667"/>
            </a:avLst>
          </a:prstGeom>
          <a:solidFill>
            <a:srgbClr val="A3E0FF"/>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r>
              <a:rPr lang="en-US" sz="1800" b="1" i="0" u="none" strike="noStrike" cap="none">
                <a:solidFill>
                  <a:schemeClr val="dk1"/>
                </a:solidFill>
                <a:latin typeface="Arial"/>
                <a:ea typeface="Arial"/>
                <a:cs typeface="Arial"/>
                <a:sym typeface="Arial"/>
              </a:rPr>
              <a:t>/</a:t>
            </a:r>
            <a:endParaRPr/>
          </a:p>
        </p:txBody>
      </p:sp>
      <p:sp>
        <p:nvSpPr>
          <p:cNvPr id="3622" name="Google Shape;3622;p377"/>
          <p:cNvSpPr/>
          <p:nvPr/>
        </p:nvSpPr>
        <p:spPr>
          <a:xfrm>
            <a:off x="3276600" y="4572000"/>
            <a:ext cx="1066800" cy="533400"/>
          </a:xfrm>
          <a:prstGeom prst="roundRect">
            <a:avLst>
              <a:gd name="adj" fmla="val 16667"/>
            </a:avLst>
          </a:prstGeom>
          <a:solidFill>
            <a:srgbClr val="FFFF99"/>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r>
              <a:rPr lang="en-US" sz="1800" b="0" i="0" u="none" strike="noStrike" cap="none">
                <a:solidFill>
                  <a:schemeClr val="dk1"/>
                </a:solidFill>
                <a:latin typeface="Arial"/>
                <a:ea typeface="Arial"/>
                <a:cs typeface="Arial"/>
                <a:sym typeface="Arial"/>
              </a:rPr>
              <a:t>admin</a:t>
            </a:r>
            <a:endParaRPr/>
          </a:p>
        </p:txBody>
      </p:sp>
      <p:sp>
        <p:nvSpPr>
          <p:cNvPr id="3623" name="Google Shape;3623;p377"/>
          <p:cNvSpPr/>
          <p:nvPr/>
        </p:nvSpPr>
        <p:spPr>
          <a:xfrm>
            <a:off x="3314700" y="3581400"/>
            <a:ext cx="3162300" cy="533400"/>
          </a:xfrm>
          <a:prstGeom prst="roundRect">
            <a:avLst>
              <a:gd name="adj" fmla="val 16667"/>
            </a:avLst>
          </a:prstGeom>
          <a:solidFill>
            <a:srgbClr val="FFFF99"/>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r>
              <a:rPr lang="en-US" sz="1800" b="0" i="0" u="none" strike="noStrike" cap="none">
                <a:solidFill>
                  <a:schemeClr val="dk1"/>
                </a:solidFill>
                <a:latin typeface="Arial"/>
                <a:ea typeface="Arial"/>
                <a:cs typeface="Arial"/>
                <a:sym typeface="Arial"/>
              </a:rPr>
              <a:t>home</a:t>
            </a:r>
            <a:endParaRPr/>
          </a:p>
        </p:txBody>
      </p:sp>
      <p:sp>
        <p:nvSpPr>
          <p:cNvPr id="3624" name="Google Shape;3624;p377"/>
          <p:cNvSpPr/>
          <p:nvPr/>
        </p:nvSpPr>
        <p:spPr>
          <a:xfrm>
            <a:off x="1447800" y="3581400"/>
            <a:ext cx="1066800" cy="533400"/>
          </a:xfrm>
          <a:prstGeom prst="roundRect">
            <a:avLst>
              <a:gd name="adj" fmla="val 16667"/>
            </a:avLst>
          </a:prstGeom>
          <a:solidFill>
            <a:srgbClr val="FFFF99"/>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r>
              <a:rPr lang="en-US" sz="1800" b="0" i="0" u="none" strike="noStrike" cap="none">
                <a:solidFill>
                  <a:schemeClr val="dk1"/>
                </a:solidFill>
                <a:latin typeface="Arial"/>
                <a:ea typeface="Arial"/>
                <a:cs typeface="Arial"/>
                <a:sym typeface="Arial"/>
              </a:rPr>
              <a:t>var</a:t>
            </a:r>
            <a:endParaRPr/>
          </a:p>
        </p:txBody>
      </p:sp>
      <p:sp>
        <p:nvSpPr>
          <p:cNvPr id="3625" name="Google Shape;3625;p377"/>
          <p:cNvSpPr/>
          <p:nvPr/>
        </p:nvSpPr>
        <p:spPr>
          <a:xfrm>
            <a:off x="5486400" y="4572000"/>
            <a:ext cx="1066800" cy="533400"/>
          </a:xfrm>
          <a:prstGeom prst="roundRect">
            <a:avLst>
              <a:gd name="adj" fmla="val 16667"/>
            </a:avLst>
          </a:prstGeom>
          <a:solidFill>
            <a:srgbClr val="FFFF99"/>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r>
              <a:rPr lang="en-US" sz="1800" b="0" i="0" u="none" strike="noStrike" cap="none">
                <a:solidFill>
                  <a:schemeClr val="dk1"/>
                </a:solidFill>
                <a:latin typeface="Arial"/>
                <a:ea typeface="Arial"/>
                <a:cs typeface="Arial"/>
                <a:sym typeface="Arial"/>
              </a:rPr>
              <a:t>oracle</a:t>
            </a:r>
            <a:endParaRPr/>
          </a:p>
        </p:txBody>
      </p:sp>
      <p:sp>
        <p:nvSpPr>
          <p:cNvPr id="3626" name="Google Shape;3626;p377"/>
          <p:cNvSpPr/>
          <p:nvPr/>
        </p:nvSpPr>
        <p:spPr>
          <a:xfrm>
            <a:off x="3962400" y="5638800"/>
            <a:ext cx="1752600" cy="533400"/>
          </a:xfrm>
          <a:prstGeom prst="roundRect">
            <a:avLst>
              <a:gd name="adj" fmla="val 16667"/>
            </a:avLst>
          </a:prstGeom>
          <a:solidFill>
            <a:srgbClr val="FFCC66"/>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ourier New"/>
              <a:buNone/>
            </a:pPr>
            <a:r>
              <a:rPr lang="en-US" sz="1800" b="0" i="0" u="none" strike="noStrike" cap="none">
                <a:solidFill>
                  <a:schemeClr val="dk1"/>
                </a:solidFill>
                <a:latin typeface="Courier New"/>
                <a:ea typeface="Courier New"/>
                <a:cs typeface="Courier New"/>
                <a:sym typeface="Courier New"/>
              </a:rPr>
              <a:t>finance.xls</a:t>
            </a:r>
            <a:endParaRPr/>
          </a:p>
        </p:txBody>
      </p:sp>
      <p:sp>
        <p:nvSpPr>
          <p:cNvPr id="3627" name="Google Shape;3627;p377"/>
          <p:cNvSpPr/>
          <p:nvPr/>
        </p:nvSpPr>
        <p:spPr>
          <a:xfrm>
            <a:off x="6324600" y="5638800"/>
            <a:ext cx="1752600" cy="533400"/>
          </a:xfrm>
          <a:prstGeom prst="roundRect">
            <a:avLst>
              <a:gd name="adj" fmla="val 16667"/>
            </a:avLst>
          </a:prstGeom>
          <a:solidFill>
            <a:srgbClr val="FFCC66"/>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ourier New"/>
              <a:buNone/>
            </a:pPr>
            <a:r>
              <a:rPr lang="en-US" sz="1800" b="0" i="0" u="none" strike="noStrike" cap="none">
                <a:solidFill>
                  <a:schemeClr val="dk1"/>
                </a:solidFill>
                <a:latin typeface="Courier New"/>
                <a:ea typeface="Courier New"/>
                <a:cs typeface="Courier New"/>
                <a:sym typeface="Courier New"/>
              </a:rPr>
              <a:t>logfile.txt</a:t>
            </a:r>
            <a:endParaRPr/>
          </a:p>
        </p:txBody>
      </p:sp>
      <p:cxnSp>
        <p:nvCxnSpPr>
          <p:cNvPr id="3628" name="Google Shape;3628;p377"/>
          <p:cNvCxnSpPr/>
          <p:nvPr/>
        </p:nvCxnSpPr>
        <p:spPr>
          <a:xfrm>
            <a:off x="3162300" y="2895600"/>
            <a:ext cx="1733700" cy="685800"/>
          </a:xfrm>
          <a:prstGeom prst="bentConnector3">
            <a:avLst>
              <a:gd name="adj1" fmla="val 50000"/>
            </a:avLst>
          </a:prstGeom>
          <a:noFill/>
          <a:ln w="28575" cap="flat" cmpd="sng">
            <a:solidFill>
              <a:schemeClr val="dk1"/>
            </a:solidFill>
            <a:prstDash val="solid"/>
            <a:round/>
            <a:headEnd type="none" w="med" len="med"/>
            <a:tailEnd type="triangle" w="med" len="med"/>
          </a:ln>
        </p:spPr>
      </p:cxnSp>
      <p:cxnSp>
        <p:nvCxnSpPr>
          <p:cNvPr id="3629" name="Google Shape;3629;p377"/>
          <p:cNvCxnSpPr/>
          <p:nvPr/>
        </p:nvCxnSpPr>
        <p:spPr>
          <a:xfrm flipH="1">
            <a:off x="1981200" y="2895600"/>
            <a:ext cx="1181100" cy="685800"/>
          </a:xfrm>
          <a:prstGeom prst="bentConnector3">
            <a:avLst>
              <a:gd name="adj1" fmla="val 50000"/>
            </a:avLst>
          </a:prstGeom>
          <a:noFill/>
          <a:ln w="28575" cap="flat" cmpd="sng">
            <a:solidFill>
              <a:schemeClr val="dk1"/>
            </a:solidFill>
            <a:prstDash val="solid"/>
            <a:round/>
            <a:headEnd type="none" w="med" len="med"/>
            <a:tailEnd type="triangle" w="med" len="med"/>
          </a:ln>
        </p:spPr>
      </p:cxnSp>
      <p:cxnSp>
        <p:nvCxnSpPr>
          <p:cNvPr id="3630" name="Google Shape;3630;p377"/>
          <p:cNvCxnSpPr/>
          <p:nvPr/>
        </p:nvCxnSpPr>
        <p:spPr>
          <a:xfrm flipH="1">
            <a:off x="3810150" y="4114800"/>
            <a:ext cx="1085700" cy="457200"/>
          </a:xfrm>
          <a:prstGeom prst="bentConnector3">
            <a:avLst>
              <a:gd name="adj1" fmla="val 50000"/>
            </a:avLst>
          </a:prstGeom>
          <a:noFill/>
          <a:ln w="28575" cap="flat" cmpd="sng">
            <a:solidFill>
              <a:schemeClr val="dk1"/>
            </a:solidFill>
            <a:prstDash val="solid"/>
            <a:round/>
            <a:headEnd type="none" w="med" len="med"/>
            <a:tailEnd type="triangle" w="med" len="med"/>
          </a:ln>
        </p:spPr>
      </p:cxnSp>
      <p:cxnSp>
        <p:nvCxnSpPr>
          <p:cNvPr id="3631" name="Google Shape;3631;p377"/>
          <p:cNvCxnSpPr/>
          <p:nvPr/>
        </p:nvCxnSpPr>
        <p:spPr>
          <a:xfrm>
            <a:off x="4895850" y="4114800"/>
            <a:ext cx="1124100" cy="457200"/>
          </a:xfrm>
          <a:prstGeom prst="bentConnector3">
            <a:avLst>
              <a:gd name="adj1" fmla="val 50000"/>
            </a:avLst>
          </a:prstGeom>
          <a:noFill/>
          <a:ln w="28575" cap="flat" cmpd="sng">
            <a:solidFill>
              <a:schemeClr val="dk1"/>
            </a:solidFill>
            <a:prstDash val="solid"/>
            <a:round/>
            <a:headEnd type="none" w="med" len="med"/>
            <a:tailEnd type="triangle" w="med" len="med"/>
          </a:ln>
        </p:spPr>
      </p:cxnSp>
      <p:cxnSp>
        <p:nvCxnSpPr>
          <p:cNvPr id="3632" name="Google Shape;3632;p377"/>
          <p:cNvCxnSpPr/>
          <p:nvPr/>
        </p:nvCxnSpPr>
        <p:spPr>
          <a:xfrm>
            <a:off x="6019800" y="5105400"/>
            <a:ext cx="1181100" cy="533400"/>
          </a:xfrm>
          <a:prstGeom prst="bentConnector3">
            <a:avLst>
              <a:gd name="adj1" fmla="val 50000"/>
            </a:avLst>
          </a:prstGeom>
          <a:noFill/>
          <a:ln w="28575" cap="flat" cmpd="sng">
            <a:solidFill>
              <a:schemeClr val="dk1"/>
            </a:solidFill>
            <a:prstDash val="solid"/>
            <a:round/>
            <a:headEnd type="none" w="med" len="med"/>
            <a:tailEnd type="triangle" w="med" len="med"/>
          </a:ln>
        </p:spPr>
      </p:cxnSp>
      <p:cxnSp>
        <p:nvCxnSpPr>
          <p:cNvPr id="3633" name="Google Shape;3633;p377"/>
          <p:cNvCxnSpPr/>
          <p:nvPr/>
        </p:nvCxnSpPr>
        <p:spPr>
          <a:xfrm flipH="1">
            <a:off x="4838700" y="5105400"/>
            <a:ext cx="1181100" cy="533400"/>
          </a:xfrm>
          <a:prstGeom prst="bentConnector3">
            <a:avLst>
              <a:gd name="adj1" fmla="val 50000"/>
            </a:avLst>
          </a:prstGeom>
          <a:noFill/>
          <a:ln w="28575" cap="flat" cmpd="sng">
            <a:solidFill>
              <a:schemeClr val="dk1"/>
            </a:solidFill>
            <a:prstDash val="solid"/>
            <a:round/>
            <a:headEnd type="none" w="med" len="med"/>
            <a:tailEnd type="triangle" w="med" len="med"/>
          </a:ln>
        </p:spPr>
      </p:cxnSp>
      <p:sp>
        <p:nvSpPr>
          <p:cNvPr id="3634" name="Google Shape;3634;p377"/>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381</a:t>
            </a:fld>
            <a:endParaRPr/>
          </a:p>
        </p:txBody>
      </p:sp>
    </p:spTree>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Shape 3639"/>
        <p:cNvGrpSpPr/>
        <p:nvPr/>
      </p:nvGrpSpPr>
      <p:grpSpPr>
        <a:xfrm>
          <a:off x="0" y="0"/>
          <a:ext cx="0" cy="0"/>
          <a:chOff x="0" y="0"/>
          <a:chExt cx="0" cy="0"/>
        </a:xfrm>
      </p:grpSpPr>
      <p:sp>
        <p:nvSpPr>
          <p:cNvPr id="3640" name="Google Shape;3640;p378"/>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Relative Path Versus Absolute Path</a:t>
            </a:r>
            <a:endParaRPr/>
          </a:p>
        </p:txBody>
      </p:sp>
      <p:sp>
        <p:nvSpPr>
          <p:cNvPr id="3641" name="Google Shape;3641;p378"/>
          <p:cNvSpPr txBox="1">
            <a:spLocks noGrp="1"/>
          </p:cNvSpPr>
          <p:nvPr>
            <p:ph type="body" idx="1"/>
          </p:nvPr>
        </p:nvSpPr>
        <p:spPr>
          <a:xfrm>
            <a:off x="609600" y="1447800"/>
            <a:ext cx="7918500" cy="1751100"/>
          </a:xfrm>
          <a:prstGeom prst="rect">
            <a:avLst/>
          </a:prstGeom>
          <a:noFill/>
          <a:ln>
            <a:noFill/>
          </a:ln>
        </p:spPr>
        <p:txBody>
          <a:bodyPr spcFirstLastPara="1" wrap="square" lIns="12700" tIns="12700" rIns="12700" bIns="12700" anchor="t" anchorCtr="0">
            <a:noAutofit/>
          </a:bodyPr>
          <a:lstStyle/>
          <a:p>
            <a:pPr marL="574675" marR="0" lvl="1" indent="-460375" algn="l" rtl="0">
              <a:lnSpc>
                <a:spcPct val="100000"/>
              </a:lnSpc>
              <a:spcBef>
                <a:spcPts val="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A path is either </a:t>
            </a:r>
            <a:r>
              <a:rPr lang="en-US" sz="2200" b="0" i="1" u="none" strike="noStrike" cap="none">
                <a:solidFill>
                  <a:schemeClr val="dk1"/>
                </a:solidFill>
                <a:latin typeface="Arial"/>
                <a:ea typeface="Arial"/>
                <a:cs typeface="Arial"/>
                <a:sym typeface="Arial"/>
              </a:rPr>
              <a:t>relative</a:t>
            </a:r>
            <a:r>
              <a:rPr lang="en-US" sz="2200" b="0" i="0" u="none" strike="noStrike" cap="none">
                <a:solidFill>
                  <a:schemeClr val="dk1"/>
                </a:solidFill>
                <a:latin typeface="Arial"/>
                <a:ea typeface="Arial"/>
                <a:cs typeface="Arial"/>
                <a:sym typeface="Arial"/>
              </a:rPr>
              <a:t> or </a:t>
            </a:r>
            <a:r>
              <a:rPr lang="en-US" sz="2200" b="0" i="1" u="none" strike="noStrike" cap="none">
                <a:solidFill>
                  <a:schemeClr val="dk1"/>
                </a:solidFill>
                <a:latin typeface="Arial"/>
                <a:ea typeface="Arial"/>
                <a:cs typeface="Arial"/>
                <a:sym typeface="Arial"/>
              </a:rPr>
              <a:t>absolute</a:t>
            </a:r>
            <a:r>
              <a:rPr lang="en-US" sz="2200" b="0" i="0" u="none" strike="noStrike" cap="none">
                <a:solidFill>
                  <a:schemeClr val="dk1"/>
                </a:solidFill>
                <a:latin typeface="Arial"/>
                <a:ea typeface="Arial"/>
                <a:cs typeface="Arial"/>
                <a:sym typeface="Arial"/>
              </a:rPr>
              <a:t>.</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An absolute path always contains the root element and the complete directory list required to locate the file.</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Example:</a:t>
            </a:r>
            <a:endParaRPr/>
          </a:p>
          <a:p>
            <a:pPr marL="574675" marR="0" lvl="1" indent="-320675" algn="l" rtl="0">
              <a:lnSpc>
                <a:spcPct val="100000"/>
              </a:lnSpc>
              <a:spcBef>
                <a:spcPts val="440"/>
              </a:spcBef>
              <a:spcAft>
                <a:spcPts val="0"/>
              </a:spcAft>
              <a:buClr>
                <a:srgbClr val="FF0000"/>
              </a:buClr>
              <a:buSzPts val="2200"/>
              <a:buFont typeface="Arial"/>
              <a:buNone/>
            </a:pPr>
            <a:endParaRPr sz="2200" b="0" i="0" u="none" strike="noStrike" cap="none">
              <a:solidFill>
                <a:schemeClr val="dk1"/>
              </a:solidFill>
              <a:latin typeface="Arial"/>
              <a:ea typeface="Arial"/>
              <a:cs typeface="Arial"/>
              <a:sym typeface="Arial"/>
            </a:endParaRPr>
          </a:p>
          <a:p>
            <a:pPr marL="574675" marR="0" lvl="1" indent="-320675" algn="l" rtl="0">
              <a:lnSpc>
                <a:spcPct val="100000"/>
              </a:lnSpc>
              <a:spcBef>
                <a:spcPts val="440"/>
              </a:spcBef>
              <a:spcAft>
                <a:spcPts val="0"/>
              </a:spcAft>
              <a:buClr>
                <a:srgbClr val="FF0000"/>
              </a:buClr>
              <a:buSzPts val="2200"/>
              <a:buFont typeface="Arial"/>
              <a:buNone/>
            </a:pPr>
            <a:endParaRPr sz="2200" b="0" i="0" u="none" strike="noStrike" cap="none">
              <a:solidFill>
                <a:schemeClr val="dk1"/>
              </a:solidFill>
              <a:latin typeface="Arial"/>
              <a:ea typeface="Arial"/>
              <a:cs typeface="Arial"/>
              <a:sym typeface="Arial"/>
            </a:endParaRPr>
          </a:p>
          <a:p>
            <a:pPr marL="574675" marR="0" lvl="1" indent="-320675" algn="l" rtl="0">
              <a:lnSpc>
                <a:spcPct val="100000"/>
              </a:lnSpc>
              <a:spcBef>
                <a:spcPts val="440"/>
              </a:spcBef>
              <a:spcAft>
                <a:spcPts val="0"/>
              </a:spcAft>
              <a:buClr>
                <a:srgbClr val="FF0000"/>
              </a:buClr>
              <a:buSzPts val="2200"/>
              <a:buFont typeface="Arial"/>
              <a:buNone/>
            </a:pPr>
            <a:endParaRPr sz="2200" b="0" i="0" u="none" strike="noStrike" cap="none">
              <a:solidFill>
                <a:schemeClr val="dk1"/>
              </a:solidFill>
              <a:latin typeface="Arial"/>
              <a:ea typeface="Arial"/>
              <a:cs typeface="Arial"/>
              <a:sym typeface="Arial"/>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A relative path must be combined with another path in order to access a file.</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Example:</a:t>
            </a:r>
            <a:endParaRPr/>
          </a:p>
        </p:txBody>
      </p:sp>
      <p:sp>
        <p:nvSpPr>
          <p:cNvPr id="3642" name="Google Shape;3642;p378"/>
          <p:cNvSpPr txBox="1"/>
          <p:nvPr/>
        </p:nvSpPr>
        <p:spPr>
          <a:xfrm>
            <a:off x="609600" y="2971800"/>
            <a:ext cx="7859700" cy="838200"/>
          </a:xfrm>
          <a:prstGeom prst="rect">
            <a:avLst/>
          </a:prstGeom>
          <a:solidFill>
            <a:srgbClr val="DDDDDD"/>
          </a:solidFill>
          <a:ln w="28575"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400"/>
              <a:buFont typeface="Courier New"/>
              <a:buNone/>
            </a:pPr>
            <a:r>
              <a:rPr lang="en-US" sz="1400" b="0" i="0" u="none" strike="noStrike" cap="none">
                <a:solidFill>
                  <a:schemeClr val="dk1"/>
                </a:solidFill>
                <a:latin typeface="Courier New"/>
                <a:ea typeface="Courier New"/>
                <a:cs typeface="Courier New"/>
                <a:sym typeface="Courier New"/>
              </a:rPr>
              <a:t>    ...</a:t>
            </a:r>
            <a:endParaRPr/>
          </a:p>
          <a:p>
            <a:pPr marL="0" marR="0" lvl="0" indent="0" algn="l" rtl="0">
              <a:lnSpc>
                <a:spcPct val="100000"/>
              </a:lnSpc>
              <a:spcBef>
                <a:spcPts val="0"/>
              </a:spcBef>
              <a:spcAft>
                <a:spcPts val="0"/>
              </a:spcAft>
              <a:buClr>
                <a:schemeClr val="dk1"/>
              </a:buClr>
              <a:buSzPts val="1400"/>
              <a:buFont typeface="Courier New"/>
              <a:buNone/>
            </a:pPr>
            <a:r>
              <a:rPr lang="en-US" sz="1400" b="0" i="0" u="none" strike="noStrike" cap="none">
                <a:solidFill>
                  <a:schemeClr val="dk1"/>
                </a:solidFill>
                <a:latin typeface="Courier New"/>
                <a:ea typeface="Courier New"/>
                <a:cs typeface="Courier New"/>
                <a:sym typeface="Courier New"/>
              </a:rPr>
              <a:t>    /home/peter/statusReport</a:t>
            </a:r>
            <a:endParaRPr/>
          </a:p>
          <a:p>
            <a:pPr marL="0" marR="0" lvl="0" indent="0" algn="l" rtl="0">
              <a:lnSpc>
                <a:spcPct val="100000"/>
              </a:lnSpc>
              <a:spcBef>
                <a:spcPts val="0"/>
              </a:spcBef>
              <a:spcAft>
                <a:spcPts val="0"/>
              </a:spcAft>
              <a:buClr>
                <a:schemeClr val="dk1"/>
              </a:buClr>
              <a:buSzPts val="1400"/>
              <a:buFont typeface="Courier New"/>
              <a:buNone/>
            </a:pPr>
            <a:r>
              <a:rPr lang="en-US" sz="1400" b="0" i="0" u="none" strike="noStrike" cap="none">
                <a:solidFill>
                  <a:schemeClr val="dk1"/>
                </a:solidFill>
                <a:latin typeface="Courier New"/>
                <a:ea typeface="Courier New"/>
                <a:cs typeface="Courier New"/>
                <a:sym typeface="Courier New"/>
              </a:rPr>
              <a:t>    ...</a:t>
            </a:r>
            <a:endParaRPr/>
          </a:p>
        </p:txBody>
      </p:sp>
      <p:sp>
        <p:nvSpPr>
          <p:cNvPr id="3643" name="Google Shape;3643;p378"/>
          <p:cNvSpPr txBox="1"/>
          <p:nvPr/>
        </p:nvSpPr>
        <p:spPr>
          <a:xfrm>
            <a:off x="598487" y="5334000"/>
            <a:ext cx="7859700" cy="838200"/>
          </a:xfrm>
          <a:prstGeom prst="rect">
            <a:avLst/>
          </a:prstGeom>
          <a:solidFill>
            <a:srgbClr val="DDDDDD"/>
          </a:solidFill>
          <a:ln w="28575"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400"/>
              <a:buFont typeface="Courier New"/>
              <a:buNone/>
            </a:pPr>
            <a:r>
              <a:rPr lang="en-US" sz="1400" b="0" i="0" u="none" strike="noStrike" cap="none">
                <a:solidFill>
                  <a:schemeClr val="dk1"/>
                </a:solidFill>
                <a:latin typeface="Courier New"/>
                <a:ea typeface="Courier New"/>
                <a:cs typeface="Courier New"/>
                <a:sym typeface="Courier New"/>
              </a:rPr>
              <a:t>    ...</a:t>
            </a:r>
            <a:endParaRPr/>
          </a:p>
          <a:p>
            <a:pPr marL="0" marR="0" lvl="0" indent="0" algn="l" rtl="0">
              <a:lnSpc>
                <a:spcPct val="100000"/>
              </a:lnSpc>
              <a:spcBef>
                <a:spcPts val="0"/>
              </a:spcBef>
              <a:spcAft>
                <a:spcPts val="0"/>
              </a:spcAft>
              <a:buClr>
                <a:schemeClr val="dk1"/>
              </a:buClr>
              <a:buSzPts val="1400"/>
              <a:buFont typeface="Courier New"/>
              <a:buNone/>
            </a:pPr>
            <a:r>
              <a:rPr lang="en-US" sz="1400" b="0" i="0" u="none" strike="noStrike" cap="none">
                <a:solidFill>
                  <a:schemeClr val="dk1"/>
                </a:solidFill>
                <a:latin typeface="Courier New"/>
                <a:ea typeface="Courier New"/>
                <a:cs typeface="Courier New"/>
                <a:sym typeface="Courier New"/>
              </a:rPr>
              <a:t>    clarence/foo</a:t>
            </a:r>
            <a:endParaRPr/>
          </a:p>
          <a:p>
            <a:pPr marL="0" marR="0" lvl="0" indent="0" algn="l" rtl="0">
              <a:lnSpc>
                <a:spcPct val="100000"/>
              </a:lnSpc>
              <a:spcBef>
                <a:spcPts val="0"/>
              </a:spcBef>
              <a:spcAft>
                <a:spcPts val="0"/>
              </a:spcAft>
              <a:buClr>
                <a:schemeClr val="dk1"/>
              </a:buClr>
              <a:buSzPts val="1400"/>
              <a:buFont typeface="Courier New"/>
              <a:buNone/>
            </a:pPr>
            <a:r>
              <a:rPr lang="en-US" sz="1400" b="0" i="0" u="none" strike="noStrike" cap="none">
                <a:solidFill>
                  <a:schemeClr val="dk1"/>
                </a:solidFill>
                <a:latin typeface="Courier New"/>
                <a:ea typeface="Courier New"/>
                <a:cs typeface="Courier New"/>
                <a:sym typeface="Courier New"/>
              </a:rPr>
              <a:t>    ...</a:t>
            </a:r>
            <a:endParaRPr/>
          </a:p>
        </p:txBody>
      </p:sp>
      <p:sp>
        <p:nvSpPr>
          <p:cNvPr id="3644" name="Google Shape;3644;p378"/>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382</a:t>
            </a:fld>
            <a:endParaRPr/>
          </a:p>
        </p:txBody>
      </p:sp>
    </p:spTree>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Shape 3649"/>
        <p:cNvGrpSpPr/>
        <p:nvPr/>
      </p:nvGrpSpPr>
      <p:grpSpPr>
        <a:xfrm>
          <a:off x="0" y="0"/>
          <a:ext cx="0" cy="0"/>
          <a:chOff x="0" y="0"/>
          <a:chExt cx="0" cy="0"/>
        </a:xfrm>
      </p:grpSpPr>
      <p:sp>
        <p:nvSpPr>
          <p:cNvPr id="3650" name="Google Shape;3650;p379"/>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Java NIO.2 Concepts</a:t>
            </a:r>
            <a:endParaRPr/>
          </a:p>
        </p:txBody>
      </p:sp>
      <p:sp>
        <p:nvSpPr>
          <p:cNvPr id="3651" name="Google Shape;3651;p379"/>
          <p:cNvSpPr txBox="1">
            <a:spLocks noGrp="1"/>
          </p:cNvSpPr>
          <p:nvPr>
            <p:ph type="body" idx="1"/>
          </p:nvPr>
        </p:nvSpPr>
        <p:spPr>
          <a:xfrm>
            <a:off x="609600" y="1447800"/>
            <a:ext cx="7918500" cy="43593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200"/>
              <a:buFont typeface="Arial"/>
              <a:buNone/>
            </a:pPr>
            <a:r>
              <a:rPr lang="en-US" sz="2200" b="0" i="0" u="none">
                <a:solidFill>
                  <a:schemeClr val="dk1"/>
                </a:solidFill>
                <a:latin typeface="Arial"/>
                <a:ea typeface="Arial"/>
                <a:cs typeface="Arial"/>
                <a:sym typeface="Arial"/>
              </a:rPr>
              <a:t>Prior to JDK 7, the </a:t>
            </a:r>
            <a:r>
              <a:rPr lang="en-US" sz="2200" b="0" i="0" u="none">
                <a:solidFill>
                  <a:schemeClr val="dk1"/>
                </a:solidFill>
                <a:latin typeface="Courier New"/>
                <a:ea typeface="Courier New"/>
                <a:cs typeface="Courier New"/>
                <a:sym typeface="Courier New"/>
              </a:rPr>
              <a:t>java.io.File</a:t>
            </a:r>
            <a:r>
              <a:rPr lang="en-US" sz="2200" b="0" i="0" u="none">
                <a:solidFill>
                  <a:schemeClr val="dk1"/>
                </a:solidFill>
                <a:latin typeface="Arial"/>
                <a:ea typeface="Arial"/>
                <a:cs typeface="Arial"/>
                <a:sym typeface="Arial"/>
              </a:rPr>
              <a:t> class was the entry point for all file and directory operations. With NIO.2, there is a new package and classes:</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Courier New"/>
                <a:ea typeface="Courier New"/>
                <a:cs typeface="Courier New"/>
                <a:sym typeface="Courier New"/>
              </a:rPr>
              <a:t>java.nio.file.Path</a:t>
            </a:r>
            <a:r>
              <a:rPr lang="en-US" sz="2200" b="0" i="0" u="none" strike="noStrike" cap="none">
                <a:solidFill>
                  <a:schemeClr val="dk1"/>
                </a:solidFill>
                <a:latin typeface="Arial"/>
                <a:ea typeface="Arial"/>
                <a:cs typeface="Arial"/>
                <a:sym typeface="Arial"/>
              </a:rPr>
              <a:t>: Locates a file or a directory by using a system-dependent path</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Courier New"/>
                <a:ea typeface="Courier New"/>
                <a:cs typeface="Courier New"/>
                <a:sym typeface="Courier New"/>
              </a:rPr>
              <a:t>java.nio.file.Files</a:t>
            </a:r>
            <a:r>
              <a:rPr lang="en-US" sz="2200" b="0" i="0" u="none" strike="noStrike" cap="none">
                <a:solidFill>
                  <a:schemeClr val="dk1"/>
                </a:solidFill>
                <a:latin typeface="Arial"/>
                <a:ea typeface="Arial"/>
                <a:cs typeface="Arial"/>
                <a:sym typeface="Arial"/>
              </a:rPr>
              <a:t>: Using a </a:t>
            </a:r>
            <a:r>
              <a:rPr lang="en-US" sz="2200" b="0" i="0" u="none" strike="noStrike" cap="none">
                <a:solidFill>
                  <a:schemeClr val="dk1"/>
                </a:solidFill>
                <a:latin typeface="Courier New"/>
                <a:ea typeface="Courier New"/>
                <a:cs typeface="Courier New"/>
                <a:sym typeface="Courier New"/>
              </a:rPr>
              <a:t>Path</a:t>
            </a:r>
            <a:r>
              <a:rPr lang="en-US" sz="2200" b="0" i="0" u="none" strike="noStrike" cap="none">
                <a:solidFill>
                  <a:schemeClr val="dk1"/>
                </a:solidFill>
                <a:latin typeface="Arial"/>
                <a:ea typeface="Arial"/>
                <a:cs typeface="Arial"/>
                <a:sym typeface="Arial"/>
              </a:rPr>
              <a:t>, performs operations on files and directories</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Courier New"/>
                <a:ea typeface="Courier New"/>
                <a:cs typeface="Courier New"/>
                <a:sym typeface="Courier New"/>
              </a:rPr>
              <a:t>java.nio.file.FileSystem</a:t>
            </a:r>
            <a:r>
              <a:rPr lang="en-US" sz="2200" b="0" i="0" u="none" strike="noStrike" cap="none">
                <a:solidFill>
                  <a:schemeClr val="dk1"/>
                </a:solidFill>
                <a:latin typeface="Arial"/>
                <a:ea typeface="Arial"/>
                <a:cs typeface="Arial"/>
                <a:sym typeface="Arial"/>
              </a:rPr>
              <a:t>: Provides an interface to a file system and a factory for creating a </a:t>
            </a:r>
            <a:r>
              <a:rPr lang="en-US" sz="2200" b="0" i="0" u="none" strike="noStrike" cap="none">
                <a:solidFill>
                  <a:schemeClr val="dk1"/>
                </a:solidFill>
                <a:latin typeface="Courier New"/>
                <a:ea typeface="Courier New"/>
                <a:cs typeface="Courier New"/>
                <a:sym typeface="Courier New"/>
              </a:rPr>
              <a:t>Path</a:t>
            </a:r>
            <a:r>
              <a:rPr lang="en-US" sz="2200" b="0" i="0" u="none" strike="noStrike" cap="none">
                <a:solidFill>
                  <a:schemeClr val="dk1"/>
                </a:solidFill>
                <a:latin typeface="Arial"/>
                <a:ea typeface="Arial"/>
                <a:cs typeface="Arial"/>
                <a:sym typeface="Arial"/>
              </a:rPr>
              <a:t> and other objects that access a file system</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rgbClr val="000000"/>
                </a:solidFill>
                <a:latin typeface="Arial"/>
                <a:ea typeface="Arial"/>
                <a:cs typeface="Arial"/>
                <a:sym typeface="Arial"/>
              </a:rPr>
              <a:t>All the methods that access the file system throw </a:t>
            </a:r>
            <a:r>
              <a:rPr lang="en-US" sz="2200" b="0" i="0" u="none" strike="noStrike" cap="none">
                <a:solidFill>
                  <a:srgbClr val="000000"/>
                </a:solidFill>
                <a:latin typeface="Courier New"/>
                <a:ea typeface="Courier New"/>
                <a:cs typeface="Courier New"/>
                <a:sym typeface="Courier New"/>
              </a:rPr>
              <a:t>IOException</a:t>
            </a:r>
            <a:r>
              <a:rPr lang="en-US" sz="2200" b="0" i="0" u="none" strike="noStrike" cap="none">
                <a:solidFill>
                  <a:srgbClr val="000000"/>
                </a:solidFill>
                <a:latin typeface="Arial"/>
                <a:ea typeface="Arial"/>
                <a:cs typeface="Arial"/>
                <a:sym typeface="Arial"/>
              </a:rPr>
              <a:t> or a subclass.</a:t>
            </a:r>
            <a:endParaRPr/>
          </a:p>
        </p:txBody>
      </p:sp>
      <p:sp>
        <p:nvSpPr>
          <p:cNvPr id="3652" name="Google Shape;3652;p379"/>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383</a:t>
            </a:fld>
            <a:endParaRPr/>
          </a:p>
        </p:txBody>
      </p:sp>
    </p:spTree>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Shape 3657"/>
        <p:cNvGrpSpPr/>
        <p:nvPr/>
      </p:nvGrpSpPr>
      <p:grpSpPr>
        <a:xfrm>
          <a:off x="0" y="0"/>
          <a:ext cx="0" cy="0"/>
          <a:chOff x="0" y="0"/>
          <a:chExt cx="0" cy="0"/>
        </a:xfrm>
      </p:grpSpPr>
      <p:sp>
        <p:nvSpPr>
          <p:cNvPr id="3658" name="Google Shape;3658;p380"/>
          <p:cNvSpPr txBox="1">
            <a:spLocks noGrp="1"/>
          </p:cNvSpPr>
          <p:nvPr>
            <p:ph type="title"/>
          </p:nvPr>
        </p:nvSpPr>
        <p:spPr>
          <a:xfrm>
            <a:off x="609600" y="439737"/>
            <a:ext cx="7918500" cy="3984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Courier New"/>
                <a:ea typeface="Courier New"/>
                <a:cs typeface="Courier New"/>
                <a:sym typeface="Courier New"/>
              </a:rPr>
              <a:t>Path</a:t>
            </a:r>
            <a:r>
              <a:rPr lang="en-US" sz="2600" b="1" i="0" u="none" strike="noStrike" cap="none">
                <a:solidFill>
                  <a:schemeClr val="dk1"/>
                </a:solidFill>
                <a:latin typeface="Arial"/>
                <a:ea typeface="Arial"/>
                <a:cs typeface="Arial"/>
                <a:sym typeface="Arial"/>
              </a:rPr>
              <a:t> Interface</a:t>
            </a:r>
            <a:endParaRPr/>
          </a:p>
        </p:txBody>
      </p:sp>
      <p:sp>
        <p:nvSpPr>
          <p:cNvPr id="3659" name="Google Shape;3659;p380"/>
          <p:cNvSpPr txBox="1"/>
          <p:nvPr/>
        </p:nvSpPr>
        <p:spPr>
          <a:xfrm>
            <a:off x="762000" y="2514600"/>
            <a:ext cx="7772400" cy="762000"/>
          </a:xfrm>
          <a:prstGeom prst="rect">
            <a:avLst/>
          </a:prstGeom>
          <a:solidFill>
            <a:srgbClr val="DDDDDD"/>
          </a:solidFill>
          <a:ln w="28575"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111125" marR="0" lvl="0" indent="0" algn="l" rtl="0">
              <a:lnSpc>
                <a:spcPct val="100000"/>
              </a:lnSpc>
              <a:spcBef>
                <a:spcPts val="0"/>
              </a:spcBef>
              <a:spcAft>
                <a:spcPts val="0"/>
              </a:spcAft>
              <a:buClr>
                <a:schemeClr val="dk1"/>
              </a:buClr>
              <a:buSzPts val="1400"/>
              <a:buFont typeface="Courier New"/>
              <a:buNone/>
            </a:pPr>
            <a:r>
              <a:rPr lang="en-US" sz="1400" b="0" i="0" u="none" strike="noStrike" cap="none">
                <a:solidFill>
                  <a:schemeClr val="dk1"/>
                </a:solidFill>
                <a:latin typeface="Courier New"/>
                <a:ea typeface="Courier New"/>
                <a:cs typeface="Courier New"/>
                <a:sym typeface="Courier New"/>
              </a:rPr>
              <a:t>FileSystem fs = FileSystems.getDefault();</a:t>
            </a:r>
            <a:endParaRPr/>
          </a:p>
          <a:p>
            <a:pPr marL="111125" marR="0" lvl="0" indent="0" algn="l" rtl="0">
              <a:lnSpc>
                <a:spcPct val="100000"/>
              </a:lnSpc>
              <a:spcBef>
                <a:spcPts val="600"/>
              </a:spcBef>
              <a:spcAft>
                <a:spcPts val="0"/>
              </a:spcAft>
              <a:buClr>
                <a:schemeClr val="dk1"/>
              </a:buClr>
              <a:buSzPts val="1400"/>
              <a:buFont typeface="Courier New"/>
              <a:buNone/>
            </a:pPr>
            <a:r>
              <a:rPr lang="en-US" sz="1400" b="0" i="0" u="none" strike="noStrike" cap="none">
                <a:solidFill>
                  <a:schemeClr val="dk1"/>
                </a:solidFill>
                <a:latin typeface="Courier New"/>
                <a:ea typeface="Courier New"/>
                <a:cs typeface="Courier New"/>
                <a:sym typeface="Courier New"/>
              </a:rPr>
              <a:t>Path p1 = fs.getPath (“/home/oracle/labs/resources/myFile.txt");</a:t>
            </a:r>
            <a:endParaRPr/>
          </a:p>
        </p:txBody>
      </p:sp>
      <p:sp>
        <p:nvSpPr>
          <p:cNvPr id="3660" name="Google Shape;3660;p380"/>
          <p:cNvSpPr txBox="1"/>
          <p:nvPr/>
        </p:nvSpPr>
        <p:spPr>
          <a:xfrm>
            <a:off x="762000" y="4419600"/>
            <a:ext cx="7772400" cy="685800"/>
          </a:xfrm>
          <a:prstGeom prst="rect">
            <a:avLst/>
          </a:prstGeom>
          <a:solidFill>
            <a:srgbClr val="DDDDDD"/>
          </a:solidFill>
          <a:ln w="28575"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111125" marR="0" lvl="0" indent="0" algn="l" rtl="0">
              <a:lnSpc>
                <a:spcPct val="100000"/>
              </a:lnSpc>
              <a:spcBef>
                <a:spcPts val="0"/>
              </a:spcBef>
              <a:spcAft>
                <a:spcPts val="0"/>
              </a:spcAft>
              <a:buClr>
                <a:schemeClr val="dk1"/>
              </a:buClr>
              <a:buSzPts val="1400"/>
              <a:buFont typeface="Courier New"/>
              <a:buNone/>
            </a:pPr>
            <a:r>
              <a:rPr lang="en-US" sz="1400" b="0" i="0" u="none" strike="noStrike" cap="none">
                <a:solidFill>
                  <a:schemeClr val="dk1"/>
                </a:solidFill>
                <a:latin typeface="Courier New"/>
                <a:ea typeface="Courier New"/>
                <a:cs typeface="Courier New"/>
                <a:sym typeface="Courier New"/>
              </a:rPr>
              <a:t>Path p1 = Paths.get(“/home/oracle/labs/resources/myFile.txt");</a:t>
            </a:r>
            <a:endParaRPr/>
          </a:p>
          <a:p>
            <a:pPr marL="111125" marR="0" lvl="0" indent="0" algn="l" rtl="0">
              <a:lnSpc>
                <a:spcPct val="100000"/>
              </a:lnSpc>
              <a:spcBef>
                <a:spcPts val="600"/>
              </a:spcBef>
              <a:spcAft>
                <a:spcPts val="0"/>
              </a:spcAft>
              <a:buClr>
                <a:schemeClr val="dk1"/>
              </a:buClr>
              <a:buSzPts val="1400"/>
              <a:buFont typeface="Courier New"/>
              <a:buNone/>
            </a:pPr>
            <a:r>
              <a:rPr lang="en-US" sz="1400" b="0" i="0" u="none" strike="noStrike" cap="none">
                <a:solidFill>
                  <a:schemeClr val="dk1"/>
                </a:solidFill>
                <a:latin typeface="Courier New"/>
                <a:ea typeface="Courier New"/>
                <a:cs typeface="Courier New"/>
                <a:sym typeface="Courier New"/>
              </a:rPr>
              <a:t>Path p2 = Paths.get(“/home/oracle", "labs", "resources", "myFile.txt");</a:t>
            </a:r>
            <a:endParaRPr/>
          </a:p>
          <a:p>
            <a:pPr marL="0" marR="0" lvl="0" indent="0" algn="l" rtl="0">
              <a:lnSpc>
                <a:spcPct val="100000"/>
              </a:lnSpc>
              <a:spcBef>
                <a:spcPts val="0"/>
              </a:spcBef>
              <a:spcAft>
                <a:spcPts val="0"/>
              </a:spcAft>
              <a:buNone/>
            </a:pPr>
            <a:endParaRPr sz="1400" b="0" i="0" u="none">
              <a:solidFill>
                <a:schemeClr val="dk1"/>
              </a:solidFill>
              <a:latin typeface="Courier New"/>
              <a:ea typeface="Courier New"/>
              <a:cs typeface="Courier New"/>
              <a:sym typeface="Courier New"/>
            </a:endParaRPr>
          </a:p>
        </p:txBody>
      </p:sp>
      <p:sp>
        <p:nvSpPr>
          <p:cNvPr id="3661" name="Google Shape;3661;p380"/>
          <p:cNvSpPr txBox="1">
            <a:spLocks noGrp="1"/>
          </p:cNvSpPr>
          <p:nvPr>
            <p:ph type="body" idx="1"/>
          </p:nvPr>
        </p:nvSpPr>
        <p:spPr>
          <a:xfrm>
            <a:off x="609600" y="1447800"/>
            <a:ext cx="7918500" cy="3073500"/>
          </a:xfrm>
          <a:prstGeom prst="rect">
            <a:avLst/>
          </a:prstGeom>
          <a:noFill/>
          <a:ln>
            <a:noFill/>
          </a:ln>
        </p:spPr>
        <p:txBody>
          <a:bodyPr spcFirstLastPara="1" wrap="square" lIns="12700" tIns="12700" rIns="12700" bIns="12700" anchor="t" anchorCtr="0">
            <a:noAutofit/>
          </a:bodyPr>
          <a:lstStyle/>
          <a:p>
            <a:pPr marL="574675" marR="0" lvl="1" indent="-460375" algn="l" rtl="0">
              <a:lnSpc>
                <a:spcPct val="100000"/>
              </a:lnSpc>
              <a:spcBef>
                <a:spcPts val="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The </a:t>
            </a:r>
            <a:r>
              <a:rPr lang="en-US" sz="2200" b="0" i="0" u="none" strike="noStrike" cap="none">
                <a:solidFill>
                  <a:schemeClr val="dk1"/>
                </a:solidFill>
                <a:latin typeface="Courier New"/>
                <a:ea typeface="Courier New"/>
                <a:cs typeface="Courier New"/>
                <a:sym typeface="Courier New"/>
              </a:rPr>
              <a:t>java.nio.file.Path</a:t>
            </a:r>
            <a:r>
              <a:rPr lang="en-US" sz="2200" b="0" i="0" u="none" strike="noStrike" cap="none">
                <a:solidFill>
                  <a:schemeClr val="dk1"/>
                </a:solidFill>
                <a:latin typeface="Arial"/>
                <a:ea typeface="Arial"/>
                <a:cs typeface="Arial"/>
                <a:sym typeface="Arial"/>
              </a:rPr>
              <a:t> interface provides the entry point for the NIO.2 file and directory manipulation.</a:t>
            </a:r>
            <a:endParaRPr/>
          </a:p>
          <a:p>
            <a:pPr marL="574675" marR="0" lvl="1" indent="-320675" algn="l" rtl="0">
              <a:lnSpc>
                <a:spcPct val="100000"/>
              </a:lnSpc>
              <a:spcBef>
                <a:spcPts val="440"/>
              </a:spcBef>
              <a:spcAft>
                <a:spcPts val="0"/>
              </a:spcAft>
              <a:buClr>
                <a:srgbClr val="FF0000"/>
              </a:buClr>
              <a:buSzPts val="2200"/>
              <a:buFont typeface="Arial"/>
              <a:buNone/>
            </a:pPr>
            <a:endParaRPr sz="2200" b="0" i="0" u="none" strike="noStrike" cap="none">
              <a:solidFill>
                <a:schemeClr val="dk1"/>
              </a:solidFill>
              <a:latin typeface="Arial"/>
              <a:ea typeface="Arial"/>
              <a:cs typeface="Arial"/>
              <a:sym typeface="Arial"/>
            </a:endParaRPr>
          </a:p>
          <a:p>
            <a:pPr marL="574675" marR="0" lvl="1" indent="-320675" algn="l" rtl="0">
              <a:lnSpc>
                <a:spcPct val="100000"/>
              </a:lnSpc>
              <a:spcBef>
                <a:spcPts val="440"/>
              </a:spcBef>
              <a:spcAft>
                <a:spcPts val="0"/>
              </a:spcAft>
              <a:buClr>
                <a:srgbClr val="FF0000"/>
              </a:buClr>
              <a:buSzPts val="2200"/>
              <a:buFont typeface="Arial"/>
              <a:buNone/>
            </a:pPr>
            <a:endParaRPr sz="2200" b="0" i="0" u="none" strike="noStrike" cap="none">
              <a:solidFill>
                <a:schemeClr val="dk1"/>
              </a:solidFill>
              <a:latin typeface="Arial"/>
              <a:ea typeface="Arial"/>
              <a:cs typeface="Arial"/>
              <a:sym typeface="Arial"/>
            </a:endParaRPr>
          </a:p>
          <a:p>
            <a:pPr marL="574675" marR="0" lvl="1" indent="-320675" algn="l" rtl="0">
              <a:lnSpc>
                <a:spcPct val="100000"/>
              </a:lnSpc>
              <a:spcBef>
                <a:spcPts val="440"/>
              </a:spcBef>
              <a:spcAft>
                <a:spcPts val="0"/>
              </a:spcAft>
              <a:buClr>
                <a:srgbClr val="FF0000"/>
              </a:buClr>
              <a:buSzPts val="2200"/>
              <a:buFont typeface="Arial"/>
              <a:buNone/>
            </a:pPr>
            <a:endParaRPr sz="2200" b="0" i="0" u="none" strike="noStrike" cap="none">
              <a:solidFill>
                <a:schemeClr val="dk1"/>
              </a:solidFill>
              <a:latin typeface="Arial"/>
              <a:ea typeface="Arial"/>
              <a:cs typeface="Arial"/>
              <a:sym typeface="Arial"/>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To obtain a </a:t>
            </a:r>
            <a:r>
              <a:rPr lang="en-US" sz="2200" b="0" i="0" u="none" strike="noStrike" cap="none">
                <a:solidFill>
                  <a:schemeClr val="dk1"/>
                </a:solidFill>
                <a:latin typeface="Courier New"/>
                <a:ea typeface="Courier New"/>
                <a:cs typeface="Courier New"/>
                <a:sym typeface="Courier New"/>
              </a:rPr>
              <a:t>Path</a:t>
            </a:r>
            <a:r>
              <a:rPr lang="en-US" sz="2200" b="0" i="0" u="none" strike="noStrike" cap="none">
                <a:solidFill>
                  <a:schemeClr val="dk1"/>
                </a:solidFill>
                <a:latin typeface="Arial"/>
                <a:ea typeface="Arial"/>
                <a:cs typeface="Arial"/>
                <a:sym typeface="Arial"/>
              </a:rPr>
              <a:t> object, obtain an instance of the default file system, and then invoke the </a:t>
            </a:r>
            <a:r>
              <a:rPr lang="en-US" sz="2200" b="0" i="0" u="none" strike="noStrike" cap="none">
                <a:solidFill>
                  <a:schemeClr val="dk1"/>
                </a:solidFill>
                <a:latin typeface="Courier New"/>
                <a:ea typeface="Courier New"/>
                <a:cs typeface="Courier New"/>
                <a:sym typeface="Courier New"/>
              </a:rPr>
              <a:t>getPath</a:t>
            </a:r>
            <a:r>
              <a:rPr lang="en-US" sz="2200" b="0" i="0" u="none" strike="noStrike" cap="none">
                <a:solidFill>
                  <a:schemeClr val="dk1"/>
                </a:solidFill>
                <a:latin typeface="Arial"/>
                <a:ea typeface="Arial"/>
                <a:cs typeface="Arial"/>
                <a:sym typeface="Arial"/>
              </a:rPr>
              <a:t> method:</a:t>
            </a:r>
            <a:endParaRPr/>
          </a:p>
          <a:p>
            <a:pPr marL="7937" marR="0" lvl="0" indent="7938" algn="l" rtl="0">
              <a:spcBef>
                <a:spcPts val="440"/>
              </a:spcBef>
              <a:spcAft>
                <a:spcPts val="0"/>
              </a:spcAft>
              <a:buNone/>
            </a:pPr>
            <a:endParaRPr sz="2200" b="0" i="0" u="none" strike="noStrike" cap="none">
              <a:solidFill>
                <a:schemeClr val="dk1"/>
              </a:solidFill>
              <a:latin typeface="Arial"/>
              <a:ea typeface="Arial"/>
              <a:cs typeface="Arial"/>
              <a:sym typeface="Arial"/>
            </a:endParaRPr>
          </a:p>
        </p:txBody>
      </p:sp>
      <p:sp>
        <p:nvSpPr>
          <p:cNvPr id="3662" name="Google Shape;3662;p380"/>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384</a:t>
            </a:fld>
            <a:endParaRPr/>
          </a:p>
        </p:txBody>
      </p:sp>
    </p:spTree>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Shape 3667"/>
        <p:cNvGrpSpPr/>
        <p:nvPr/>
      </p:nvGrpSpPr>
      <p:grpSpPr>
        <a:xfrm>
          <a:off x="0" y="0"/>
          <a:ext cx="0" cy="0"/>
          <a:chOff x="0" y="0"/>
          <a:chExt cx="0" cy="0"/>
        </a:xfrm>
      </p:grpSpPr>
      <p:sp>
        <p:nvSpPr>
          <p:cNvPr id="3668" name="Google Shape;3668;p381"/>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Courier New"/>
                <a:ea typeface="Courier New"/>
                <a:cs typeface="Courier New"/>
                <a:sym typeface="Courier New"/>
              </a:rPr>
              <a:t>Path</a:t>
            </a:r>
            <a:r>
              <a:rPr lang="en-US" sz="2600" b="1" i="0" u="none" strike="noStrike" cap="none">
                <a:solidFill>
                  <a:schemeClr val="dk1"/>
                </a:solidFill>
                <a:latin typeface="Arial"/>
                <a:ea typeface="Arial"/>
                <a:cs typeface="Arial"/>
                <a:sym typeface="Arial"/>
              </a:rPr>
              <a:t> Interface Features</a:t>
            </a:r>
            <a:endParaRPr/>
          </a:p>
        </p:txBody>
      </p:sp>
      <p:sp>
        <p:nvSpPr>
          <p:cNvPr id="3669" name="Google Shape;3669;p381"/>
          <p:cNvSpPr txBox="1">
            <a:spLocks noGrp="1"/>
          </p:cNvSpPr>
          <p:nvPr>
            <p:ph type="body" idx="1"/>
          </p:nvPr>
        </p:nvSpPr>
        <p:spPr>
          <a:xfrm>
            <a:off x="609600" y="1447800"/>
            <a:ext cx="7918500" cy="17511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200"/>
              <a:buFont typeface="Arial"/>
              <a:buNone/>
            </a:pPr>
            <a:r>
              <a:rPr lang="en-US" sz="2200" b="0" i="0" u="none">
                <a:solidFill>
                  <a:schemeClr val="dk1"/>
                </a:solidFill>
                <a:latin typeface="Arial"/>
                <a:ea typeface="Arial"/>
                <a:cs typeface="Arial"/>
                <a:sym typeface="Arial"/>
              </a:rPr>
              <a:t>The </a:t>
            </a:r>
            <a:r>
              <a:rPr lang="en-US" sz="2200" b="0" i="0" u="none">
                <a:solidFill>
                  <a:schemeClr val="dk1"/>
                </a:solidFill>
                <a:latin typeface="Courier New"/>
                <a:ea typeface="Courier New"/>
                <a:cs typeface="Courier New"/>
                <a:sym typeface="Courier New"/>
              </a:rPr>
              <a:t>Path</a:t>
            </a:r>
            <a:r>
              <a:rPr lang="en-US" sz="2200" b="0" i="0" u="none">
                <a:solidFill>
                  <a:schemeClr val="dk1"/>
                </a:solidFill>
                <a:latin typeface="Arial"/>
                <a:ea typeface="Arial"/>
                <a:cs typeface="Arial"/>
                <a:sym typeface="Arial"/>
              </a:rPr>
              <a:t> interface defines the methods used to locate a file or a directory in a file system. These methods include:</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To access the components of a path:</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Courier New"/>
                <a:ea typeface="Courier New"/>
                <a:cs typeface="Courier New"/>
                <a:sym typeface="Courier New"/>
              </a:rPr>
              <a:t>getFileName</a:t>
            </a:r>
            <a:r>
              <a:rPr lang="en-US" sz="2000" b="0" i="0" u="none" strike="noStrike" cap="none">
                <a:solidFill>
                  <a:schemeClr val="dk1"/>
                </a:solidFill>
                <a:latin typeface="Arial"/>
                <a:ea typeface="Arial"/>
                <a:cs typeface="Arial"/>
                <a:sym typeface="Arial"/>
              </a:rPr>
              <a:t>, </a:t>
            </a:r>
            <a:r>
              <a:rPr lang="en-US" sz="2000" b="0" i="0" u="none" strike="noStrike" cap="none">
                <a:solidFill>
                  <a:schemeClr val="dk1"/>
                </a:solidFill>
                <a:latin typeface="Courier New"/>
                <a:ea typeface="Courier New"/>
                <a:cs typeface="Courier New"/>
                <a:sym typeface="Courier New"/>
              </a:rPr>
              <a:t>getParent</a:t>
            </a:r>
            <a:r>
              <a:rPr lang="en-US" sz="2000" b="0" i="0" u="none" strike="noStrike" cap="none">
                <a:solidFill>
                  <a:schemeClr val="dk1"/>
                </a:solidFill>
                <a:latin typeface="Arial"/>
                <a:ea typeface="Arial"/>
                <a:cs typeface="Arial"/>
                <a:sym typeface="Arial"/>
              </a:rPr>
              <a:t>, </a:t>
            </a:r>
            <a:r>
              <a:rPr lang="en-US" sz="2000" b="0" i="0" u="none" strike="noStrike" cap="none">
                <a:solidFill>
                  <a:schemeClr val="dk1"/>
                </a:solidFill>
                <a:latin typeface="Courier New"/>
                <a:ea typeface="Courier New"/>
                <a:cs typeface="Courier New"/>
                <a:sym typeface="Courier New"/>
              </a:rPr>
              <a:t>getRoot</a:t>
            </a:r>
            <a:r>
              <a:rPr lang="en-US" sz="2000" b="0" i="0" u="none" strike="noStrike" cap="none">
                <a:solidFill>
                  <a:schemeClr val="dk1"/>
                </a:solidFill>
                <a:latin typeface="Arial"/>
                <a:ea typeface="Arial"/>
                <a:cs typeface="Arial"/>
                <a:sym typeface="Arial"/>
              </a:rPr>
              <a:t>, </a:t>
            </a:r>
            <a:r>
              <a:rPr lang="en-US" sz="2000" b="0" i="0" u="none" strike="noStrike" cap="none">
                <a:solidFill>
                  <a:schemeClr val="dk1"/>
                </a:solidFill>
                <a:latin typeface="Courier New"/>
                <a:ea typeface="Courier New"/>
                <a:cs typeface="Courier New"/>
                <a:sym typeface="Courier New"/>
              </a:rPr>
              <a:t>getNameCount</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To operate on a path:</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Courier New"/>
                <a:ea typeface="Courier New"/>
                <a:cs typeface="Courier New"/>
                <a:sym typeface="Courier New"/>
              </a:rPr>
              <a:t>normalize</a:t>
            </a:r>
            <a:r>
              <a:rPr lang="en-US" sz="2000" b="0" i="0" u="none" strike="noStrike" cap="none">
                <a:solidFill>
                  <a:schemeClr val="dk1"/>
                </a:solidFill>
                <a:latin typeface="Arial"/>
                <a:ea typeface="Arial"/>
                <a:cs typeface="Arial"/>
                <a:sym typeface="Arial"/>
              </a:rPr>
              <a:t>, </a:t>
            </a:r>
            <a:r>
              <a:rPr lang="en-US" sz="2000" b="0" i="0" u="none" strike="noStrike" cap="none">
                <a:solidFill>
                  <a:schemeClr val="dk1"/>
                </a:solidFill>
                <a:latin typeface="Courier New"/>
                <a:ea typeface="Courier New"/>
                <a:cs typeface="Courier New"/>
                <a:sym typeface="Courier New"/>
              </a:rPr>
              <a:t>toUri</a:t>
            </a:r>
            <a:r>
              <a:rPr lang="en-US" sz="2000" b="0" i="0" u="none" strike="noStrike" cap="none">
                <a:solidFill>
                  <a:schemeClr val="dk1"/>
                </a:solidFill>
                <a:latin typeface="Arial"/>
                <a:ea typeface="Arial"/>
                <a:cs typeface="Arial"/>
                <a:sym typeface="Arial"/>
              </a:rPr>
              <a:t>, </a:t>
            </a:r>
            <a:r>
              <a:rPr lang="en-US" sz="2000" b="0" i="0" u="none" strike="noStrike" cap="none">
                <a:solidFill>
                  <a:schemeClr val="dk1"/>
                </a:solidFill>
                <a:latin typeface="Courier New"/>
                <a:ea typeface="Courier New"/>
                <a:cs typeface="Courier New"/>
                <a:sym typeface="Courier New"/>
              </a:rPr>
              <a:t>toAbsolutePath</a:t>
            </a:r>
            <a:r>
              <a:rPr lang="en-US" sz="2000" b="0" i="0" u="none" strike="noStrike" cap="none">
                <a:solidFill>
                  <a:schemeClr val="dk1"/>
                </a:solidFill>
                <a:latin typeface="Arial"/>
                <a:ea typeface="Arial"/>
                <a:cs typeface="Arial"/>
                <a:sym typeface="Arial"/>
              </a:rPr>
              <a:t>, </a:t>
            </a:r>
            <a:r>
              <a:rPr lang="en-US" sz="2000" b="0" i="0" u="none" strike="noStrike" cap="none">
                <a:solidFill>
                  <a:schemeClr val="dk1"/>
                </a:solidFill>
                <a:latin typeface="Courier New"/>
                <a:ea typeface="Courier New"/>
                <a:cs typeface="Courier New"/>
                <a:sym typeface="Courier New"/>
              </a:rPr>
              <a:t>subpath</a:t>
            </a:r>
            <a:r>
              <a:rPr lang="en-US" sz="2000" b="0" i="0" u="none" strike="noStrike" cap="none">
                <a:solidFill>
                  <a:schemeClr val="dk1"/>
                </a:solidFill>
                <a:latin typeface="Arial"/>
                <a:ea typeface="Arial"/>
                <a:cs typeface="Arial"/>
                <a:sym typeface="Arial"/>
              </a:rPr>
              <a:t>, </a:t>
            </a:r>
            <a:r>
              <a:rPr lang="en-US" sz="2000" b="0" i="0" u="none" strike="noStrike" cap="none">
                <a:solidFill>
                  <a:schemeClr val="dk1"/>
                </a:solidFill>
                <a:latin typeface="Courier New"/>
                <a:ea typeface="Courier New"/>
                <a:cs typeface="Courier New"/>
                <a:sym typeface="Courier New"/>
              </a:rPr>
              <a:t>resolve</a:t>
            </a:r>
            <a:r>
              <a:rPr lang="en-US" sz="2000" b="0" i="0" u="none" strike="noStrike" cap="none">
                <a:solidFill>
                  <a:schemeClr val="dk1"/>
                </a:solidFill>
                <a:latin typeface="Arial"/>
                <a:ea typeface="Arial"/>
                <a:cs typeface="Arial"/>
                <a:sym typeface="Arial"/>
              </a:rPr>
              <a:t>, </a:t>
            </a:r>
            <a:r>
              <a:rPr lang="en-US" sz="2000" b="0" i="0" u="none" strike="noStrike" cap="none">
                <a:solidFill>
                  <a:schemeClr val="dk1"/>
                </a:solidFill>
                <a:latin typeface="Courier New"/>
                <a:ea typeface="Courier New"/>
                <a:cs typeface="Courier New"/>
                <a:sym typeface="Courier New"/>
              </a:rPr>
              <a:t>relativize</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To compare paths:</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Courier New"/>
                <a:ea typeface="Courier New"/>
                <a:cs typeface="Courier New"/>
                <a:sym typeface="Courier New"/>
              </a:rPr>
              <a:t>startsWith</a:t>
            </a:r>
            <a:r>
              <a:rPr lang="en-US" sz="2000" b="0" i="0" u="none" strike="noStrike" cap="none">
                <a:solidFill>
                  <a:schemeClr val="dk1"/>
                </a:solidFill>
                <a:latin typeface="Arial"/>
                <a:ea typeface="Arial"/>
                <a:cs typeface="Arial"/>
                <a:sym typeface="Arial"/>
              </a:rPr>
              <a:t>, </a:t>
            </a:r>
            <a:r>
              <a:rPr lang="en-US" sz="2000" b="0" i="0" u="none" strike="noStrike" cap="none">
                <a:solidFill>
                  <a:schemeClr val="dk1"/>
                </a:solidFill>
                <a:latin typeface="Courier New"/>
                <a:ea typeface="Courier New"/>
                <a:cs typeface="Courier New"/>
                <a:sym typeface="Courier New"/>
              </a:rPr>
              <a:t>endsWith</a:t>
            </a:r>
            <a:r>
              <a:rPr lang="en-US" sz="2000" b="0" i="0" u="none" strike="noStrike" cap="none">
                <a:solidFill>
                  <a:schemeClr val="dk1"/>
                </a:solidFill>
                <a:latin typeface="Arial"/>
                <a:ea typeface="Arial"/>
                <a:cs typeface="Arial"/>
                <a:sym typeface="Arial"/>
              </a:rPr>
              <a:t>, </a:t>
            </a:r>
            <a:r>
              <a:rPr lang="en-US" sz="2000" b="0" i="0" u="none" strike="noStrike" cap="none">
                <a:solidFill>
                  <a:schemeClr val="dk1"/>
                </a:solidFill>
                <a:latin typeface="Courier New"/>
                <a:ea typeface="Courier New"/>
                <a:cs typeface="Courier New"/>
                <a:sym typeface="Courier New"/>
              </a:rPr>
              <a:t>equals</a:t>
            </a:r>
            <a:endParaRPr/>
          </a:p>
        </p:txBody>
      </p:sp>
      <p:sp>
        <p:nvSpPr>
          <p:cNvPr id="3670" name="Google Shape;3670;p381"/>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385</a:t>
            </a:fld>
            <a:endParaRPr/>
          </a:p>
        </p:txBody>
      </p:sp>
    </p:spTree>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Shape 3675"/>
        <p:cNvGrpSpPr/>
        <p:nvPr/>
      </p:nvGrpSpPr>
      <p:grpSpPr>
        <a:xfrm>
          <a:off x="0" y="0"/>
          <a:ext cx="0" cy="0"/>
          <a:chOff x="0" y="0"/>
          <a:chExt cx="0" cy="0"/>
        </a:xfrm>
      </p:grpSpPr>
      <p:sp>
        <p:nvSpPr>
          <p:cNvPr id="3676" name="Google Shape;3676;p382"/>
          <p:cNvSpPr txBox="1"/>
          <p:nvPr/>
        </p:nvSpPr>
        <p:spPr>
          <a:xfrm>
            <a:off x="609600" y="4191000"/>
            <a:ext cx="7924800" cy="1905000"/>
          </a:xfrm>
          <a:prstGeom prst="rect">
            <a:avLst/>
          </a:prstGeom>
          <a:solidFill>
            <a:srgbClr val="DDDDDD"/>
          </a:solid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3677" name="Google Shape;3677;p382"/>
          <p:cNvSpPr txBox="1"/>
          <p:nvPr/>
        </p:nvSpPr>
        <p:spPr>
          <a:xfrm>
            <a:off x="609600" y="1371600"/>
            <a:ext cx="7924800" cy="2743200"/>
          </a:xfrm>
          <a:prstGeom prst="rect">
            <a:avLst/>
          </a:prstGeom>
          <a:solidFill>
            <a:srgbClr val="DDDDDD"/>
          </a:solid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3678" name="Google Shape;3678;p382"/>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Courier New"/>
                <a:ea typeface="Courier New"/>
                <a:cs typeface="Courier New"/>
                <a:sym typeface="Courier New"/>
              </a:rPr>
              <a:t>Path</a:t>
            </a:r>
            <a:r>
              <a:rPr lang="en-US" sz="2600" b="1" i="0" u="none" strike="noStrike" cap="none">
                <a:solidFill>
                  <a:schemeClr val="dk1"/>
                </a:solidFill>
                <a:latin typeface="Arial"/>
                <a:ea typeface="Arial"/>
                <a:cs typeface="Arial"/>
                <a:sym typeface="Arial"/>
              </a:rPr>
              <a:t>: Example</a:t>
            </a:r>
            <a:endParaRPr/>
          </a:p>
        </p:txBody>
      </p:sp>
      <p:sp>
        <p:nvSpPr>
          <p:cNvPr id="3679" name="Google Shape;3679;p382"/>
          <p:cNvSpPr txBox="1">
            <a:spLocks noGrp="1"/>
          </p:cNvSpPr>
          <p:nvPr>
            <p:ph type="body" idx="1"/>
          </p:nvPr>
        </p:nvSpPr>
        <p:spPr>
          <a:xfrm>
            <a:off x="609600" y="1447800"/>
            <a:ext cx="7918500" cy="5084700"/>
          </a:xfrm>
          <a:prstGeom prst="rect">
            <a:avLst/>
          </a:prstGeom>
          <a:noFill/>
          <a:ln>
            <a:noFill/>
          </a:ln>
        </p:spPr>
        <p:txBody>
          <a:bodyPr spcFirstLastPara="1" wrap="square" lIns="12700" tIns="12700" rIns="12700" bIns="12700" anchor="t" anchorCtr="0">
            <a:noAutofit/>
          </a:bodyPr>
          <a:lstStyle/>
          <a:p>
            <a:pPr marL="15875" marR="0" lvl="0" indent="-7937" algn="l" rtl="0">
              <a:lnSpc>
                <a:spcPct val="100000"/>
              </a:lnSpc>
              <a:spcBef>
                <a:spcPts val="0"/>
              </a:spcBef>
              <a:spcAft>
                <a:spcPts val="0"/>
              </a:spcAft>
              <a:buClr>
                <a:srgbClr val="000000"/>
              </a:buClr>
              <a:buSzPts val="100"/>
              <a:buFont typeface="Courier New"/>
              <a:buAutoNum type="arabicPlain"/>
            </a:pPr>
            <a:r>
              <a:rPr lang="en-US" sz="1200" b="0" i="0" u="none">
                <a:solidFill>
                  <a:schemeClr val="dk1"/>
                </a:solidFill>
                <a:latin typeface="Courier New"/>
                <a:ea typeface="Courier New"/>
                <a:cs typeface="Courier New"/>
                <a:sym typeface="Courier New"/>
              </a:rPr>
              <a:t> public class PathTest</a:t>
            </a:r>
            <a:endParaRPr/>
          </a:p>
          <a:p>
            <a:pPr marL="15875" marR="0" lvl="0" indent="-7937" algn="l" rtl="0">
              <a:lnSpc>
                <a:spcPct val="100000"/>
              </a:lnSpc>
              <a:spcBef>
                <a:spcPts val="240"/>
              </a:spcBef>
              <a:spcAft>
                <a:spcPts val="0"/>
              </a:spcAft>
              <a:buClr>
                <a:srgbClr val="000000"/>
              </a:buClr>
              <a:buSzPts val="100"/>
              <a:buFont typeface="Courier New"/>
              <a:buAutoNum type="arabicPlain"/>
            </a:pPr>
            <a:r>
              <a:rPr lang="en-US" sz="1200" b="0" i="0" u="none">
                <a:solidFill>
                  <a:schemeClr val="dk1"/>
                </a:solidFill>
                <a:latin typeface="Courier New"/>
                <a:ea typeface="Courier New"/>
                <a:cs typeface="Courier New"/>
                <a:sym typeface="Courier New"/>
              </a:rPr>
              <a:t>     public static void main(String[] args) {</a:t>
            </a:r>
            <a:endParaRPr/>
          </a:p>
          <a:p>
            <a:pPr marL="15875" marR="0" lvl="0" indent="-7937" algn="l" rtl="0">
              <a:lnSpc>
                <a:spcPct val="100000"/>
              </a:lnSpc>
              <a:spcBef>
                <a:spcPts val="240"/>
              </a:spcBef>
              <a:spcAft>
                <a:spcPts val="0"/>
              </a:spcAft>
              <a:buClr>
                <a:srgbClr val="000000"/>
              </a:buClr>
              <a:buSzPts val="100"/>
              <a:buFont typeface="Courier New"/>
              <a:buAutoNum type="arabicPlain"/>
            </a:pPr>
            <a:r>
              <a:rPr lang="en-US" sz="1200" b="0" i="0" u="none">
                <a:solidFill>
                  <a:schemeClr val="dk1"/>
                </a:solidFill>
                <a:latin typeface="Courier New"/>
                <a:ea typeface="Courier New"/>
                <a:cs typeface="Courier New"/>
                <a:sym typeface="Courier New"/>
              </a:rPr>
              <a:t>          Path p1 = Paths.get(args[0]);</a:t>
            </a:r>
            <a:endParaRPr/>
          </a:p>
          <a:p>
            <a:pPr marL="15875" marR="0" lvl="0" indent="-7937" algn="l" rtl="0">
              <a:lnSpc>
                <a:spcPct val="100000"/>
              </a:lnSpc>
              <a:spcBef>
                <a:spcPts val="240"/>
              </a:spcBef>
              <a:spcAft>
                <a:spcPts val="0"/>
              </a:spcAft>
              <a:buClr>
                <a:srgbClr val="000000"/>
              </a:buClr>
              <a:buSzPts val="100"/>
              <a:buFont typeface="Courier New"/>
              <a:buAutoNum type="arabicPlain"/>
            </a:pPr>
            <a:r>
              <a:rPr lang="en-US" sz="1200" b="0" i="0" u="none">
                <a:solidFill>
                  <a:schemeClr val="dk1"/>
                </a:solidFill>
                <a:latin typeface="Courier New"/>
                <a:ea typeface="Courier New"/>
                <a:cs typeface="Courier New"/>
                <a:sym typeface="Courier New"/>
              </a:rPr>
              <a:t>          System.out.format("getFileName: %s%n", p1.getFileName());</a:t>
            </a:r>
            <a:endParaRPr/>
          </a:p>
          <a:p>
            <a:pPr marL="15875" marR="0" lvl="0" indent="-7937" algn="l" rtl="0">
              <a:lnSpc>
                <a:spcPct val="100000"/>
              </a:lnSpc>
              <a:spcBef>
                <a:spcPts val="240"/>
              </a:spcBef>
              <a:spcAft>
                <a:spcPts val="0"/>
              </a:spcAft>
              <a:buClr>
                <a:srgbClr val="000000"/>
              </a:buClr>
              <a:buSzPts val="100"/>
              <a:buFont typeface="Courier New"/>
              <a:buAutoNum type="arabicPlain"/>
            </a:pPr>
            <a:r>
              <a:rPr lang="en-US" sz="1200" b="0" i="0" u="none">
                <a:solidFill>
                  <a:schemeClr val="dk1"/>
                </a:solidFill>
                <a:latin typeface="Courier New"/>
                <a:ea typeface="Courier New"/>
                <a:cs typeface="Courier New"/>
                <a:sym typeface="Courier New"/>
              </a:rPr>
              <a:t>          System.out.format("getParent: %s%n", p1.getParent());</a:t>
            </a:r>
            <a:endParaRPr/>
          </a:p>
          <a:p>
            <a:pPr marL="15875" marR="0" lvl="0" indent="-7937" algn="l" rtl="0">
              <a:lnSpc>
                <a:spcPct val="100000"/>
              </a:lnSpc>
              <a:spcBef>
                <a:spcPts val="240"/>
              </a:spcBef>
              <a:spcAft>
                <a:spcPts val="0"/>
              </a:spcAft>
              <a:buClr>
                <a:srgbClr val="000000"/>
              </a:buClr>
              <a:buSzPts val="100"/>
              <a:buFont typeface="Courier New"/>
              <a:buAutoNum type="arabicPlain"/>
            </a:pPr>
            <a:r>
              <a:rPr lang="en-US" sz="1200" b="0" i="0" u="none">
                <a:solidFill>
                  <a:schemeClr val="dk1"/>
                </a:solidFill>
                <a:latin typeface="Courier New"/>
                <a:ea typeface="Courier New"/>
                <a:cs typeface="Courier New"/>
                <a:sym typeface="Courier New"/>
              </a:rPr>
              <a:t>          System.out.format("getNameCount: %d%n", p1.getNameCount());</a:t>
            </a:r>
            <a:endParaRPr/>
          </a:p>
          <a:p>
            <a:pPr marL="15875" marR="0" lvl="0" indent="-7937" algn="l" rtl="0">
              <a:lnSpc>
                <a:spcPct val="100000"/>
              </a:lnSpc>
              <a:spcBef>
                <a:spcPts val="240"/>
              </a:spcBef>
              <a:spcAft>
                <a:spcPts val="0"/>
              </a:spcAft>
              <a:buClr>
                <a:srgbClr val="000000"/>
              </a:buClr>
              <a:buSzPts val="100"/>
              <a:buFont typeface="Courier New"/>
              <a:buAutoNum type="arabicPlain"/>
            </a:pPr>
            <a:r>
              <a:rPr lang="en-US" sz="1200" b="0" i="0" u="none">
                <a:solidFill>
                  <a:schemeClr val="dk1"/>
                </a:solidFill>
                <a:latin typeface="Courier New"/>
                <a:ea typeface="Courier New"/>
                <a:cs typeface="Courier New"/>
                <a:sym typeface="Courier New"/>
              </a:rPr>
              <a:t>          System.out.format("getRoot: %s%n", p1.getRoot());</a:t>
            </a:r>
            <a:endParaRPr/>
          </a:p>
          <a:p>
            <a:pPr marL="15875" marR="0" lvl="0" indent="-7937" algn="l" rtl="0">
              <a:lnSpc>
                <a:spcPct val="100000"/>
              </a:lnSpc>
              <a:spcBef>
                <a:spcPts val="240"/>
              </a:spcBef>
              <a:spcAft>
                <a:spcPts val="0"/>
              </a:spcAft>
              <a:buClr>
                <a:srgbClr val="000000"/>
              </a:buClr>
              <a:buSzPts val="100"/>
              <a:buFont typeface="Courier New"/>
              <a:buAutoNum type="arabicPlain"/>
            </a:pPr>
            <a:r>
              <a:rPr lang="en-US" sz="1200" b="0" i="0" u="none">
                <a:solidFill>
                  <a:schemeClr val="dk1"/>
                </a:solidFill>
                <a:latin typeface="Courier New"/>
                <a:ea typeface="Courier New"/>
                <a:cs typeface="Courier New"/>
                <a:sym typeface="Courier New"/>
              </a:rPr>
              <a:t>          System.out.format("isAbsolute: %b%n", p1.isAbsolute());</a:t>
            </a:r>
            <a:endParaRPr/>
          </a:p>
          <a:p>
            <a:pPr marL="15875" marR="0" lvl="0" indent="-7937" algn="l" rtl="0">
              <a:lnSpc>
                <a:spcPct val="100000"/>
              </a:lnSpc>
              <a:spcBef>
                <a:spcPts val="240"/>
              </a:spcBef>
              <a:spcAft>
                <a:spcPts val="0"/>
              </a:spcAft>
              <a:buClr>
                <a:srgbClr val="000000"/>
              </a:buClr>
              <a:buSzPts val="100"/>
              <a:buFont typeface="Courier New"/>
              <a:buAutoNum type="arabicPlain"/>
            </a:pPr>
            <a:r>
              <a:rPr lang="en-US" sz="1200" b="0" i="0" u="none">
                <a:solidFill>
                  <a:schemeClr val="dk1"/>
                </a:solidFill>
                <a:latin typeface="Courier New"/>
                <a:ea typeface="Courier New"/>
                <a:cs typeface="Courier New"/>
                <a:sym typeface="Courier New"/>
              </a:rPr>
              <a:t>          System.out.format("toAbsolutePath: %s%n", p1.toAbsolutePath());</a:t>
            </a:r>
            <a:endParaRPr/>
          </a:p>
          <a:p>
            <a:pPr marL="15875" marR="0" lvl="0" indent="-7937" algn="l" rtl="0">
              <a:lnSpc>
                <a:spcPct val="100000"/>
              </a:lnSpc>
              <a:spcBef>
                <a:spcPts val="240"/>
              </a:spcBef>
              <a:spcAft>
                <a:spcPts val="0"/>
              </a:spcAft>
              <a:buClr>
                <a:srgbClr val="000000"/>
              </a:buClr>
              <a:buSzPts val="100"/>
              <a:buFont typeface="Courier New"/>
              <a:buAutoNum type="arabicPlain"/>
            </a:pPr>
            <a:r>
              <a:rPr lang="en-US" sz="1200" b="0" i="0" u="none">
                <a:solidFill>
                  <a:schemeClr val="dk1"/>
                </a:solidFill>
                <a:latin typeface="Courier New"/>
                <a:ea typeface="Courier New"/>
                <a:cs typeface="Courier New"/>
                <a:sym typeface="Courier New"/>
              </a:rPr>
              <a:t>         System.out.format("toURI: %s%n", p1.toUri());</a:t>
            </a:r>
            <a:endParaRPr/>
          </a:p>
          <a:p>
            <a:pPr marL="15875" marR="0" lvl="0" indent="-7937" algn="l" rtl="0">
              <a:lnSpc>
                <a:spcPct val="100000"/>
              </a:lnSpc>
              <a:spcBef>
                <a:spcPts val="240"/>
              </a:spcBef>
              <a:spcAft>
                <a:spcPts val="0"/>
              </a:spcAft>
              <a:buClr>
                <a:srgbClr val="000000"/>
              </a:buClr>
              <a:buSzPts val="100"/>
              <a:buFont typeface="Courier New"/>
              <a:buAutoNum type="arabicPlain"/>
            </a:pPr>
            <a:r>
              <a:rPr lang="en-US" sz="1200" b="0" i="0" u="none">
                <a:solidFill>
                  <a:schemeClr val="dk1"/>
                </a:solidFill>
                <a:latin typeface="Courier New"/>
                <a:ea typeface="Courier New"/>
                <a:cs typeface="Courier New"/>
                <a:sym typeface="Courier New"/>
              </a:rPr>
              <a:t>     }</a:t>
            </a:r>
            <a:endParaRPr/>
          </a:p>
          <a:p>
            <a:pPr marL="15875" marR="0" lvl="0" indent="-7937" algn="l" rtl="0">
              <a:lnSpc>
                <a:spcPct val="100000"/>
              </a:lnSpc>
              <a:spcBef>
                <a:spcPts val="240"/>
              </a:spcBef>
              <a:spcAft>
                <a:spcPts val="0"/>
              </a:spcAft>
              <a:buClr>
                <a:srgbClr val="000000"/>
              </a:buClr>
              <a:buSzPts val="100"/>
              <a:buFont typeface="Courier New"/>
              <a:buAutoNum type="arabicPlain"/>
            </a:pPr>
            <a:r>
              <a:rPr lang="en-US" sz="1200" b="0" i="0" u="none">
                <a:solidFill>
                  <a:schemeClr val="dk1"/>
                </a:solidFill>
                <a:latin typeface="Courier New"/>
                <a:ea typeface="Courier New"/>
                <a:cs typeface="Courier New"/>
                <a:sym typeface="Courier New"/>
              </a:rPr>
              <a:t> }</a:t>
            </a:r>
            <a:endParaRPr/>
          </a:p>
          <a:p>
            <a:pPr marL="7937" marR="0" lvl="0" indent="7937" algn="l" rtl="0">
              <a:lnSpc>
                <a:spcPct val="100000"/>
              </a:lnSpc>
              <a:spcBef>
                <a:spcPts val="240"/>
              </a:spcBef>
              <a:spcAft>
                <a:spcPts val="0"/>
              </a:spcAft>
              <a:buClr>
                <a:srgbClr val="000000"/>
              </a:buClr>
              <a:buSzPts val="1200"/>
              <a:buFont typeface="Arial"/>
              <a:buNone/>
            </a:pPr>
            <a:endParaRPr sz="1200" b="0" i="0" u="none">
              <a:solidFill>
                <a:schemeClr val="dk1"/>
              </a:solidFill>
              <a:latin typeface="Courier New"/>
              <a:ea typeface="Courier New"/>
              <a:cs typeface="Courier New"/>
              <a:sym typeface="Courier New"/>
            </a:endParaRPr>
          </a:p>
          <a:p>
            <a:pPr marL="7937" marR="0" lvl="0" indent="7937" algn="l" rtl="0">
              <a:lnSpc>
                <a:spcPct val="100000"/>
              </a:lnSpc>
              <a:spcBef>
                <a:spcPts val="240"/>
              </a:spcBef>
              <a:spcAft>
                <a:spcPts val="0"/>
              </a:spcAft>
              <a:buClr>
                <a:srgbClr val="000000"/>
              </a:buClr>
              <a:buSzPts val="1200"/>
              <a:buFont typeface="Arial"/>
              <a:buNone/>
            </a:pPr>
            <a:r>
              <a:rPr lang="en-US" sz="1200" b="0" i="0" u="none">
                <a:solidFill>
                  <a:schemeClr val="dk1"/>
                </a:solidFill>
                <a:latin typeface="Courier New"/>
                <a:ea typeface="Courier New"/>
                <a:cs typeface="Courier New"/>
                <a:sym typeface="Courier New"/>
              </a:rPr>
              <a:t>java PathTest /home/oracle/file1.txt</a:t>
            </a:r>
            <a:endParaRPr/>
          </a:p>
          <a:p>
            <a:pPr marL="7937" marR="0" lvl="0" indent="7937" algn="l" rtl="0">
              <a:lnSpc>
                <a:spcPct val="100000"/>
              </a:lnSpc>
              <a:spcBef>
                <a:spcPts val="240"/>
              </a:spcBef>
              <a:spcAft>
                <a:spcPts val="0"/>
              </a:spcAft>
              <a:buClr>
                <a:srgbClr val="000000"/>
              </a:buClr>
              <a:buSzPts val="1200"/>
              <a:buFont typeface="Arial"/>
              <a:buNone/>
            </a:pPr>
            <a:r>
              <a:rPr lang="en-US" sz="1200" b="0" i="0" u="none">
                <a:solidFill>
                  <a:schemeClr val="dk1"/>
                </a:solidFill>
                <a:latin typeface="Courier New"/>
                <a:ea typeface="Courier New"/>
                <a:cs typeface="Courier New"/>
                <a:sym typeface="Courier New"/>
              </a:rPr>
              <a:t>getFileName: file1.txt </a:t>
            </a:r>
            <a:endParaRPr/>
          </a:p>
          <a:p>
            <a:pPr marL="7937" marR="0" lvl="0" indent="7937" algn="l" rtl="0">
              <a:lnSpc>
                <a:spcPct val="100000"/>
              </a:lnSpc>
              <a:spcBef>
                <a:spcPts val="240"/>
              </a:spcBef>
              <a:spcAft>
                <a:spcPts val="0"/>
              </a:spcAft>
              <a:buClr>
                <a:srgbClr val="000000"/>
              </a:buClr>
              <a:buSzPts val="1200"/>
              <a:buFont typeface="Arial"/>
              <a:buNone/>
            </a:pPr>
            <a:r>
              <a:rPr lang="en-US" sz="1200" b="0" i="0" u="none">
                <a:solidFill>
                  <a:schemeClr val="dk1"/>
                </a:solidFill>
                <a:latin typeface="Courier New"/>
                <a:ea typeface="Courier New"/>
                <a:cs typeface="Courier New"/>
                <a:sym typeface="Courier New"/>
              </a:rPr>
              <a:t>getParent: /home/oracle </a:t>
            </a:r>
            <a:endParaRPr/>
          </a:p>
          <a:p>
            <a:pPr marL="7937" marR="0" lvl="0" indent="7937" algn="l" rtl="0">
              <a:lnSpc>
                <a:spcPct val="100000"/>
              </a:lnSpc>
              <a:spcBef>
                <a:spcPts val="240"/>
              </a:spcBef>
              <a:spcAft>
                <a:spcPts val="0"/>
              </a:spcAft>
              <a:buClr>
                <a:srgbClr val="000000"/>
              </a:buClr>
              <a:buSzPts val="1200"/>
              <a:buFont typeface="Arial"/>
              <a:buNone/>
            </a:pPr>
            <a:r>
              <a:rPr lang="en-US" sz="1200" b="0" i="0" u="none">
                <a:solidFill>
                  <a:schemeClr val="dk1"/>
                </a:solidFill>
                <a:latin typeface="Courier New"/>
                <a:ea typeface="Courier New"/>
                <a:cs typeface="Courier New"/>
                <a:sym typeface="Courier New"/>
              </a:rPr>
              <a:t>getNameCount: 3 </a:t>
            </a:r>
            <a:endParaRPr/>
          </a:p>
          <a:p>
            <a:pPr marL="7937" marR="0" lvl="0" indent="7937" algn="l" rtl="0">
              <a:lnSpc>
                <a:spcPct val="100000"/>
              </a:lnSpc>
              <a:spcBef>
                <a:spcPts val="240"/>
              </a:spcBef>
              <a:spcAft>
                <a:spcPts val="0"/>
              </a:spcAft>
              <a:buClr>
                <a:srgbClr val="000000"/>
              </a:buClr>
              <a:buSzPts val="1200"/>
              <a:buFont typeface="Arial"/>
              <a:buNone/>
            </a:pPr>
            <a:r>
              <a:rPr lang="en-US" sz="1200" b="0" i="0" u="none">
                <a:solidFill>
                  <a:schemeClr val="dk1"/>
                </a:solidFill>
                <a:latin typeface="Courier New"/>
                <a:ea typeface="Courier New"/>
                <a:cs typeface="Courier New"/>
                <a:sym typeface="Courier New"/>
              </a:rPr>
              <a:t>getRoot: / </a:t>
            </a:r>
            <a:endParaRPr/>
          </a:p>
          <a:p>
            <a:pPr marL="7937" marR="0" lvl="0" indent="7937" algn="l" rtl="0">
              <a:lnSpc>
                <a:spcPct val="100000"/>
              </a:lnSpc>
              <a:spcBef>
                <a:spcPts val="240"/>
              </a:spcBef>
              <a:spcAft>
                <a:spcPts val="0"/>
              </a:spcAft>
              <a:buClr>
                <a:srgbClr val="000000"/>
              </a:buClr>
              <a:buSzPts val="1200"/>
              <a:buFont typeface="Arial"/>
              <a:buNone/>
            </a:pPr>
            <a:r>
              <a:rPr lang="en-US" sz="1200" b="0" i="0" u="none">
                <a:solidFill>
                  <a:schemeClr val="dk1"/>
                </a:solidFill>
                <a:latin typeface="Courier New"/>
                <a:ea typeface="Courier New"/>
                <a:cs typeface="Courier New"/>
                <a:sym typeface="Courier New"/>
              </a:rPr>
              <a:t>isAbsolute: true </a:t>
            </a:r>
            <a:endParaRPr/>
          </a:p>
          <a:p>
            <a:pPr marL="7937" marR="0" lvl="0" indent="7937" algn="l" rtl="0">
              <a:lnSpc>
                <a:spcPct val="100000"/>
              </a:lnSpc>
              <a:spcBef>
                <a:spcPts val="240"/>
              </a:spcBef>
              <a:spcAft>
                <a:spcPts val="0"/>
              </a:spcAft>
              <a:buClr>
                <a:srgbClr val="000000"/>
              </a:buClr>
              <a:buSzPts val="1200"/>
              <a:buFont typeface="Arial"/>
              <a:buNone/>
            </a:pPr>
            <a:r>
              <a:rPr lang="en-US" sz="1200" b="0" i="0" u="none">
                <a:solidFill>
                  <a:schemeClr val="dk1"/>
                </a:solidFill>
                <a:latin typeface="Courier New"/>
                <a:ea typeface="Courier New"/>
                <a:cs typeface="Courier New"/>
                <a:sym typeface="Courier New"/>
              </a:rPr>
              <a:t>toAbsolutePath: /home/oracle/file1.txt </a:t>
            </a:r>
            <a:endParaRPr/>
          </a:p>
          <a:p>
            <a:pPr marL="7937" marR="0" lvl="0" indent="7937" algn="l" rtl="0">
              <a:lnSpc>
                <a:spcPct val="100000"/>
              </a:lnSpc>
              <a:spcBef>
                <a:spcPts val="240"/>
              </a:spcBef>
              <a:spcAft>
                <a:spcPts val="0"/>
              </a:spcAft>
              <a:buClr>
                <a:srgbClr val="000000"/>
              </a:buClr>
              <a:buSzPts val="1200"/>
              <a:buFont typeface="Arial"/>
              <a:buNone/>
            </a:pPr>
            <a:r>
              <a:rPr lang="en-US" sz="1200" b="0" i="0" u="none">
                <a:solidFill>
                  <a:schemeClr val="dk1"/>
                </a:solidFill>
                <a:latin typeface="Courier New"/>
                <a:ea typeface="Courier New"/>
                <a:cs typeface="Courier New"/>
                <a:sym typeface="Courier New"/>
              </a:rPr>
              <a:t>toURI: </a:t>
            </a:r>
            <a:r>
              <a:rPr lang="en-US" sz="1200" b="0" i="0" u="sng">
                <a:solidFill>
                  <a:schemeClr val="hlink"/>
                </a:solidFill>
                <a:latin typeface="Arial"/>
                <a:ea typeface="Arial"/>
                <a:cs typeface="Arial"/>
                <a:sym typeface="Arial"/>
                <a:hlinkClick r:id="rId3"/>
              </a:rPr>
              <a:t>file:///home/oracle/file1.txt</a:t>
            </a:r>
            <a:endParaRPr/>
          </a:p>
          <a:p>
            <a:pPr marL="7937" marR="0" lvl="0" indent="7937" algn="l" rtl="0">
              <a:lnSpc>
                <a:spcPct val="100000"/>
              </a:lnSpc>
              <a:spcBef>
                <a:spcPts val="240"/>
              </a:spcBef>
              <a:spcAft>
                <a:spcPts val="0"/>
              </a:spcAft>
              <a:buClr>
                <a:srgbClr val="000000"/>
              </a:buClr>
              <a:buSzPts val="1200"/>
              <a:buFont typeface="Arial"/>
              <a:buNone/>
            </a:pPr>
            <a:endParaRPr sz="1200" b="0" i="0" u="none">
              <a:solidFill>
                <a:schemeClr val="dk1"/>
              </a:solidFill>
              <a:latin typeface="Courier New"/>
              <a:ea typeface="Courier New"/>
              <a:cs typeface="Courier New"/>
              <a:sym typeface="Courier New"/>
            </a:endParaRPr>
          </a:p>
          <a:p>
            <a:pPr marL="7937" marR="0" lvl="0" indent="7938" algn="l" rtl="0">
              <a:spcBef>
                <a:spcPts val="240"/>
              </a:spcBef>
              <a:spcAft>
                <a:spcPts val="0"/>
              </a:spcAft>
              <a:buNone/>
            </a:pPr>
            <a:endParaRPr sz="1200" b="0" i="0" u="none">
              <a:solidFill>
                <a:schemeClr val="dk1"/>
              </a:solidFill>
              <a:latin typeface="Courier New"/>
              <a:ea typeface="Courier New"/>
              <a:cs typeface="Courier New"/>
              <a:sym typeface="Courier New"/>
            </a:endParaRPr>
          </a:p>
        </p:txBody>
      </p:sp>
      <p:sp>
        <p:nvSpPr>
          <p:cNvPr id="3680" name="Google Shape;3680;p382"/>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386</a:t>
            </a:fld>
            <a:endParaRPr/>
          </a:p>
        </p:txBody>
      </p:sp>
    </p:spTree>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Shape 3685"/>
        <p:cNvGrpSpPr/>
        <p:nvPr/>
      </p:nvGrpSpPr>
      <p:grpSpPr>
        <a:xfrm>
          <a:off x="0" y="0"/>
          <a:ext cx="0" cy="0"/>
          <a:chOff x="0" y="0"/>
          <a:chExt cx="0" cy="0"/>
        </a:xfrm>
      </p:grpSpPr>
      <p:sp>
        <p:nvSpPr>
          <p:cNvPr id="3686" name="Google Shape;3686;p383"/>
          <p:cNvSpPr txBox="1"/>
          <p:nvPr/>
        </p:nvSpPr>
        <p:spPr>
          <a:xfrm>
            <a:off x="609600" y="5638800"/>
            <a:ext cx="7924800" cy="304800"/>
          </a:xfrm>
          <a:prstGeom prst="rect">
            <a:avLst/>
          </a:prstGeom>
          <a:solidFill>
            <a:srgbClr val="DDDDDD"/>
          </a:solid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3687" name="Google Shape;3687;p383"/>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Removing Redundancies from a </a:t>
            </a:r>
            <a:r>
              <a:rPr lang="en-US" sz="2600" b="1" i="0" u="none" strike="noStrike" cap="none">
                <a:solidFill>
                  <a:schemeClr val="dk1"/>
                </a:solidFill>
                <a:latin typeface="Courier New"/>
                <a:ea typeface="Courier New"/>
                <a:cs typeface="Courier New"/>
                <a:sym typeface="Courier New"/>
              </a:rPr>
              <a:t>Path</a:t>
            </a:r>
            <a:endParaRPr/>
          </a:p>
        </p:txBody>
      </p:sp>
      <p:sp>
        <p:nvSpPr>
          <p:cNvPr id="3688" name="Google Shape;3688;p383"/>
          <p:cNvSpPr txBox="1">
            <a:spLocks noGrp="1"/>
          </p:cNvSpPr>
          <p:nvPr>
            <p:ph type="body" idx="1"/>
          </p:nvPr>
        </p:nvSpPr>
        <p:spPr>
          <a:xfrm>
            <a:off x="609600" y="1447800"/>
            <a:ext cx="7918500" cy="3411600"/>
          </a:xfrm>
          <a:prstGeom prst="rect">
            <a:avLst/>
          </a:prstGeom>
          <a:noFill/>
          <a:ln>
            <a:noFill/>
          </a:ln>
        </p:spPr>
        <p:txBody>
          <a:bodyPr spcFirstLastPara="1" wrap="square" lIns="12700" tIns="12700" rIns="12700" bIns="12700" anchor="t" anchorCtr="0">
            <a:noAutofit/>
          </a:bodyPr>
          <a:lstStyle/>
          <a:p>
            <a:pPr marL="574675" marR="0" lvl="1" indent="-460375" algn="l" rtl="0">
              <a:lnSpc>
                <a:spcPct val="100000"/>
              </a:lnSpc>
              <a:spcBef>
                <a:spcPts val="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Many file systems use “</a:t>
            </a:r>
            <a:r>
              <a:rPr lang="en-US" sz="2200" b="0" i="0" u="none" strike="noStrike" cap="none">
                <a:solidFill>
                  <a:schemeClr val="dk1"/>
                </a:solidFill>
                <a:latin typeface="Courier New"/>
                <a:ea typeface="Courier New"/>
                <a:cs typeface="Courier New"/>
                <a:sym typeface="Courier New"/>
              </a:rPr>
              <a:t>.</a:t>
            </a:r>
            <a:r>
              <a:rPr lang="en-US" sz="2200" b="0" i="0" u="none" strike="noStrike" cap="none">
                <a:solidFill>
                  <a:schemeClr val="dk1"/>
                </a:solidFill>
                <a:latin typeface="Arial"/>
                <a:ea typeface="Arial"/>
                <a:cs typeface="Arial"/>
                <a:sym typeface="Arial"/>
              </a:rPr>
              <a:t>” notation to denote the current directory and “</a:t>
            </a:r>
            <a:r>
              <a:rPr lang="en-US" sz="2200" b="0" i="0" u="none" strike="noStrike" cap="none">
                <a:solidFill>
                  <a:schemeClr val="dk1"/>
                </a:solidFill>
                <a:latin typeface="Courier New"/>
                <a:ea typeface="Courier New"/>
                <a:cs typeface="Courier New"/>
                <a:sym typeface="Courier New"/>
              </a:rPr>
              <a:t>..</a:t>
            </a:r>
            <a:r>
              <a:rPr lang="en-US" sz="2200" b="0" i="0" u="none" strike="noStrike" cap="none">
                <a:solidFill>
                  <a:schemeClr val="dk1"/>
                </a:solidFill>
                <a:latin typeface="Arial"/>
                <a:ea typeface="Arial"/>
                <a:cs typeface="Arial"/>
                <a:sym typeface="Arial"/>
              </a:rPr>
              <a:t>” to denote the parent directory.</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The following examples both include redundancies:</a:t>
            </a:r>
            <a:endParaRPr/>
          </a:p>
          <a:p>
            <a:pPr marL="574675" marR="0" lvl="1" indent="-320675" algn="l" rtl="0">
              <a:lnSpc>
                <a:spcPct val="100000"/>
              </a:lnSpc>
              <a:spcBef>
                <a:spcPts val="440"/>
              </a:spcBef>
              <a:spcAft>
                <a:spcPts val="0"/>
              </a:spcAft>
              <a:buClr>
                <a:srgbClr val="FF0000"/>
              </a:buClr>
              <a:buSzPts val="2200"/>
              <a:buFont typeface="Arial"/>
              <a:buNone/>
            </a:pPr>
            <a:endParaRPr sz="2200" b="0" i="0" u="none" strike="noStrike" cap="none">
              <a:solidFill>
                <a:schemeClr val="dk1"/>
              </a:solidFill>
              <a:latin typeface="Courier New"/>
              <a:ea typeface="Courier New"/>
              <a:cs typeface="Courier New"/>
              <a:sym typeface="Courier New"/>
            </a:endParaRPr>
          </a:p>
          <a:p>
            <a:pPr marL="574675" marR="0" lvl="1" indent="-320675" algn="l" rtl="0">
              <a:lnSpc>
                <a:spcPct val="100000"/>
              </a:lnSpc>
              <a:spcBef>
                <a:spcPts val="440"/>
              </a:spcBef>
              <a:spcAft>
                <a:spcPts val="0"/>
              </a:spcAft>
              <a:buClr>
                <a:srgbClr val="FF0000"/>
              </a:buClr>
              <a:buSzPts val="2200"/>
              <a:buFont typeface="Arial"/>
              <a:buNone/>
            </a:pPr>
            <a:endParaRPr sz="2200" b="0" i="0" u="none" strike="noStrike" cap="none">
              <a:solidFill>
                <a:schemeClr val="dk1"/>
              </a:solidFill>
              <a:latin typeface="Arial"/>
              <a:ea typeface="Arial"/>
              <a:cs typeface="Arial"/>
              <a:sym typeface="Arial"/>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The </a:t>
            </a:r>
            <a:r>
              <a:rPr lang="en-US" sz="2200" b="0" i="0" u="none" strike="noStrike" cap="none">
                <a:solidFill>
                  <a:schemeClr val="dk1"/>
                </a:solidFill>
                <a:latin typeface="Courier New"/>
                <a:ea typeface="Courier New"/>
                <a:cs typeface="Courier New"/>
                <a:sym typeface="Courier New"/>
              </a:rPr>
              <a:t>normalize</a:t>
            </a:r>
            <a:r>
              <a:rPr lang="en-US" sz="2200" b="0" i="0" u="none" strike="noStrike" cap="none">
                <a:solidFill>
                  <a:schemeClr val="dk1"/>
                </a:solidFill>
                <a:latin typeface="Arial"/>
                <a:ea typeface="Arial"/>
                <a:cs typeface="Arial"/>
                <a:sym typeface="Arial"/>
              </a:rPr>
              <a:t> method removes any redundant elements, which includes any “</a:t>
            </a:r>
            <a:r>
              <a:rPr lang="en-US" sz="2200" b="0" i="0" u="none" strike="noStrike" cap="none">
                <a:solidFill>
                  <a:schemeClr val="dk1"/>
                </a:solidFill>
                <a:latin typeface="Courier New"/>
                <a:ea typeface="Courier New"/>
                <a:cs typeface="Courier New"/>
                <a:sym typeface="Courier New"/>
              </a:rPr>
              <a:t>.</a:t>
            </a:r>
            <a:r>
              <a:rPr lang="en-US" sz="2200" b="0" i="0" u="none" strike="noStrike" cap="none">
                <a:solidFill>
                  <a:schemeClr val="dk1"/>
                </a:solidFill>
                <a:latin typeface="Arial"/>
                <a:ea typeface="Arial"/>
                <a:cs typeface="Arial"/>
                <a:sym typeface="Arial"/>
              </a:rPr>
              <a:t>” or “</a:t>
            </a:r>
            <a:r>
              <a:rPr lang="en-US" sz="2200" b="0" i="0" u="none" strike="noStrike" cap="none">
                <a:solidFill>
                  <a:schemeClr val="dk1"/>
                </a:solidFill>
                <a:latin typeface="Courier New"/>
                <a:ea typeface="Courier New"/>
                <a:cs typeface="Courier New"/>
                <a:sym typeface="Courier New"/>
              </a:rPr>
              <a:t>directory/..</a:t>
            </a:r>
            <a:r>
              <a:rPr lang="en-US" sz="2200" b="0" i="0" u="none" strike="noStrike" cap="none">
                <a:solidFill>
                  <a:schemeClr val="dk1"/>
                </a:solidFill>
                <a:latin typeface="Arial"/>
                <a:ea typeface="Arial"/>
                <a:cs typeface="Arial"/>
                <a:sym typeface="Arial"/>
              </a:rPr>
              <a:t>” occurrences.</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Example:</a:t>
            </a:r>
            <a:endParaRPr/>
          </a:p>
        </p:txBody>
      </p:sp>
      <p:sp>
        <p:nvSpPr>
          <p:cNvPr id="3689" name="Google Shape;3689;p383"/>
          <p:cNvSpPr txBox="1"/>
          <p:nvPr/>
        </p:nvSpPr>
        <p:spPr>
          <a:xfrm>
            <a:off x="609600" y="2667000"/>
            <a:ext cx="7924800" cy="609600"/>
          </a:xfrm>
          <a:prstGeom prst="rect">
            <a:avLst/>
          </a:prstGeom>
          <a:solidFill>
            <a:srgbClr val="DDDDDD"/>
          </a:solidFill>
          <a:ln w="28575"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400"/>
              <a:buFont typeface="Courier New"/>
              <a:buNone/>
            </a:pPr>
            <a:r>
              <a:rPr lang="en-US" sz="1400" b="0" i="0" u="none">
                <a:solidFill>
                  <a:schemeClr val="dk1"/>
                </a:solidFill>
                <a:latin typeface="Courier New"/>
                <a:ea typeface="Courier New"/>
                <a:cs typeface="Courier New"/>
                <a:sym typeface="Courier New"/>
              </a:rPr>
              <a:t>    /home/./clarence/foo</a:t>
            </a:r>
            <a:endParaRPr/>
          </a:p>
          <a:p>
            <a:pPr marL="0" marR="0" lvl="0" indent="0" algn="l" rtl="0">
              <a:lnSpc>
                <a:spcPct val="100000"/>
              </a:lnSpc>
              <a:spcBef>
                <a:spcPts val="0"/>
              </a:spcBef>
              <a:spcAft>
                <a:spcPts val="0"/>
              </a:spcAft>
              <a:buClr>
                <a:schemeClr val="dk1"/>
              </a:buClr>
              <a:buSzPts val="1400"/>
              <a:buFont typeface="Courier New"/>
              <a:buNone/>
            </a:pPr>
            <a:r>
              <a:rPr lang="en-US" sz="1400" b="0" i="0" u="none">
                <a:solidFill>
                  <a:schemeClr val="dk1"/>
                </a:solidFill>
                <a:latin typeface="Courier New"/>
                <a:ea typeface="Courier New"/>
                <a:cs typeface="Courier New"/>
                <a:sym typeface="Courier New"/>
              </a:rPr>
              <a:t>    /home/peter/../clarence/foo</a:t>
            </a:r>
            <a:endParaRPr/>
          </a:p>
        </p:txBody>
      </p:sp>
      <p:sp>
        <p:nvSpPr>
          <p:cNvPr id="3690" name="Google Shape;3690;p383"/>
          <p:cNvSpPr txBox="1"/>
          <p:nvPr/>
        </p:nvSpPr>
        <p:spPr>
          <a:xfrm>
            <a:off x="609600" y="4953000"/>
            <a:ext cx="7924800" cy="609600"/>
          </a:xfrm>
          <a:prstGeom prst="rect">
            <a:avLst/>
          </a:prstGeom>
          <a:solidFill>
            <a:srgbClr val="DDDDDD"/>
          </a:solidFill>
          <a:ln w="28575"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400"/>
              <a:buFont typeface="Courier New"/>
              <a:buNone/>
            </a:pPr>
            <a:r>
              <a:rPr lang="en-US" sz="1400" b="0" i="0" u="none">
                <a:solidFill>
                  <a:schemeClr val="dk1"/>
                </a:solidFill>
                <a:latin typeface="Courier New"/>
                <a:ea typeface="Courier New"/>
                <a:cs typeface="Courier New"/>
                <a:sym typeface="Courier New"/>
              </a:rPr>
              <a:t>    Path p = Paths.get("/home/peter/../clarence/foo");</a:t>
            </a:r>
            <a:endParaRPr/>
          </a:p>
          <a:p>
            <a:pPr marL="0" marR="0" lvl="0" indent="0" algn="l" rtl="0">
              <a:lnSpc>
                <a:spcPct val="100000"/>
              </a:lnSpc>
              <a:spcBef>
                <a:spcPts val="0"/>
              </a:spcBef>
              <a:spcAft>
                <a:spcPts val="0"/>
              </a:spcAft>
              <a:buClr>
                <a:schemeClr val="dk1"/>
              </a:buClr>
              <a:buSzPts val="1400"/>
              <a:buFont typeface="Courier New"/>
              <a:buNone/>
            </a:pPr>
            <a:r>
              <a:rPr lang="en-US" sz="1400" b="0" i="0" u="none">
                <a:solidFill>
                  <a:schemeClr val="dk1"/>
                </a:solidFill>
                <a:latin typeface="Courier New"/>
                <a:ea typeface="Courier New"/>
                <a:cs typeface="Courier New"/>
                <a:sym typeface="Courier New"/>
              </a:rPr>
              <a:t>    Path normalizedPath = p.normalize();</a:t>
            </a:r>
            <a:endParaRPr/>
          </a:p>
          <a:p>
            <a:pPr marL="0" marR="0" lvl="0" indent="0" algn="l" rtl="0">
              <a:lnSpc>
                <a:spcPct val="100000"/>
              </a:lnSpc>
              <a:spcBef>
                <a:spcPts val="0"/>
              </a:spcBef>
              <a:spcAft>
                <a:spcPts val="0"/>
              </a:spcAft>
              <a:buClr>
                <a:schemeClr val="dk1"/>
              </a:buClr>
              <a:buSzPts val="1400"/>
              <a:buFont typeface="Arial"/>
              <a:buNone/>
            </a:pPr>
            <a:endParaRPr sz="1400" b="0" i="0" u="none">
              <a:solidFill>
                <a:schemeClr val="dk1"/>
              </a:solidFill>
              <a:latin typeface="Courier New"/>
              <a:ea typeface="Courier New"/>
              <a:cs typeface="Courier New"/>
              <a:sym typeface="Courier New"/>
            </a:endParaRPr>
          </a:p>
          <a:p>
            <a:pPr marL="0" marR="0" lvl="0" indent="0" algn="l" rtl="0">
              <a:lnSpc>
                <a:spcPct val="100000"/>
              </a:lnSpc>
              <a:spcBef>
                <a:spcPts val="0"/>
              </a:spcBef>
              <a:spcAft>
                <a:spcPts val="0"/>
              </a:spcAft>
              <a:buClr>
                <a:schemeClr val="dk1"/>
              </a:buClr>
              <a:buSzPts val="1400"/>
              <a:buFont typeface="Courier New"/>
              <a:buNone/>
            </a:pPr>
            <a:r>
              <a:rPr lang="en-US" sz="1400" b="0" i="0" u="none">
                <a:solidFill>
                  <a:schemeClr val="dk1"/>
                </a:solidFill>
                <a:latin typeface="Courier New"/>
                <a:ea typeface="Courier New"/>
                <a:cs typeface="Courier New"/>
                <a:sym typeface="Courier New"/>
              </a:rPr>
              <a:t>    /home/clarence/foo</a:t>
            </a:r>
            <a:endParaRPr/>
          </a:p>
        </p:txBody>
      </p:sp>
      <p:sp>
        <p:nvSpPr>
          <p:cNvPr id="3691" name="Google Shape;3691;p383"/>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387</a:t>
            </a:fld>
            <a:endParaRPr/>
          </a:p>
        </p:txBody>
      </p:sp>
    </p:spTree>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Shape 3696"/>
        <p:cNvGrpSpPr/>
        <p:nvPr/>
      </p:nvGrpSpPr>
      <p:grpSpPr>
        <a:xfrm>
          <a:off x="0" y="0"/>
          <a:ext cx="0" cy="0"/>
          <a:chOff x="0" y="0"/>
          <a:chExt cx="0" cy="0"/>
        </a:xfrm>
      </p:grpSpPr>
      <p:sp>
        <p:nvSpPr>
          <p:cNvPr id="3697" name="Google Shape;3697;p384"/>
          <p:cNvSpPr txBox="1"/>
          <p:nvPr/>
        </p:nvSpPr>
        <p:spPr>
          <a:xfrm>
            <a:off x="609600" y="2133600"/>
            <a:ext cx="7924800" cy="381000"/>
          </a:xfrm>
          <a:prstGeom prst="rect">
            <a:avLst/>
          </a:prstGeom>
          <a:solidFill>
            <a:srgbClr val="DDDDDD"/>
          </a:solid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3698" name="Google Shape;3698;p384"/>
          <p:cNvSpPr txBox="1"/>
          <p:nvPr/>
        </p:nvSpPr>
        <p:spPr>
          <a:xfrm>
            <a:off x="609600" y="4800600"/>
            <a:ext cx="7924800" cy="304800"/>
          </a:xfrm>
          <a:prstGeom prst="rect">
            <a:avLst/>
          </a:prstGeom>
          <a:solidFill>
            <a:srgbClr val="DDDDDD"/>
          </a:solid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ourier New"/>
              <a:buNone/>
            </a:pPr>
            <a:r>
              <a:rPr lang="en-US" sz="1600" b="0" i="0" u="none">
                <a:solidFill>
                  <a:schemeClr val="dk1"/>
                </a:solidFill>
                <a:latin typeface="Courier New"/>
                <a:ea typeface="Courier New"/>
                <a:cs typeface="Courier New"/>
                <a:sym typeface="Courier New"/>
              </a:rPr>
              <a:t>oracle/Temp</a:t>
            </a:r>
            <a:endParaRPr/>
          </a:p>
        </p:txBody>
      </p:sp>
      <p:sp>
        <p:nvSpPr>
          <p:cNvPr id="3699" name="Google Shape;3699;p384"/>
          <p:cNvSpPr txBox="1"/>
          <p:nvPr/>
        </p:nvSpPr>
        <p:spPr>
          <a:xfrm>
            <a:off x="609600" y="4038600"/>
            <a:ext cx="7924800" cy="609600"/>
          </a:xfrm>
          <a:prstGeom prst="rect">
            <a:avLst/>
          </a:prstGeom>
          <a:solidFill>
            <a:srgbClr val="DDDDDD"/>
          </a:solid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3700" name="Google Shape;3700;p384"/>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Creating a Subpath</a:t>
            </a:r>
            <a:endParaRPr/>
          </a:p>
        </p:txBody>
      </p:sp>
      <p:sp>
        <p:nvSpPr>
          <p:cNvPr id="3701" name="Google Shape;3701;p384"/>
          <p:cNvSpPr txBox="1">
            <a:spLocks noGrp="1"/>
          </p:cNvSpPr>
          <p:nvPr>
            <p:ph type="body" idx="1"/>
          </p:nvPr>
        </p:nvSpPr>
        <p:spPr>
          <a:xfrm>
            <a:off x="609600" y="1447800"/>
            <a:ext cx="7918500" cy="3368700"/>
          </a:xfrm>
          <a:prstGeom prst="rect">
            <a:avLst/>
          </a:prstGeom>
          <a:noFill/>
          <a:ln>
            <a:noFill/>
          </a:ln>
        </p:spPr>
        <p:txBody>
          <a:bodyPr spcFirstLastPara="1" wrap="square" lIns="12700" tIns="12700" rIns="12700" bIns="12700" anchor="t" anchorCtr="0">
            <a:noAutofit/>
          </a:bodyPr>
          <a:lstStyle/>
          <a:p>
            <a:pPr marL="574675" marR="0" lvl="1" indent="-460375" algn="l" rtl="0">
              <a:lnSpc>
                <a:spcPct val="100000"/>
              </a:lnSpc>
              <a:spcBef>
                <a:spcPts val="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A portion of a path can be obtained by creating a subpath using the </a:t>
            </a:r>
            <a:r>
              <a:rPr lang="en-US" sz="2200" b="0" i="0" u="none" strike="noStrike" cap="none">
                <a:solidFill>
                  <a:schemeClr val="dk1"/>
                </a:solidFill>
                <a:latin typeface="Courier New"/>
                <a:ea typeface="Courier New"/>
                <a:cs typeface="Courier New"/>
                <a:sym typeface="Courier New"/>
              </a:rPr>
              <a:t>subpath</a:t>
            </a:r>
            <a:r>
              <a:rPr lang="en-US" sz="2200" b="0" i="0" u="none" strike="noStrike" cap="none">
                <a:solidFill>
                  <a:schemeClr val="dk1"/>
                </a:solidFill>
                <a:latin typeface="Arial"/>
                <a:ea typeface="Arial"/>
                <a:cs typeface="Arial"/>
                <a:sym typeface="Arial"/>
              </a:rPr>
              <a:t> method:</a:t>
            </a:r>
            <a:endParaRPr/>
          </a:p>
          <a:p>
            <a:pPr marL="574675" marR="0" lvl="1" indent="-460375" algn="l" rtl="0">
              <a:lnSpc>
                <a:spcPct val="100000"/>
              </a:lnSpc>
              <a:spcBef>
                <a:spcPts val="360"/>
              </a:spcBef>
              <a:spcAft>
                <a:spcPts val="0"/>
              </a:spcAft>
              <a:buClr>
                <a:srgbClr val="FF0000"/>
              </a:buClr>
              <a:buSzPts val="1800"/>
              <a:buFont typeface="Arial"/>
              <a:buNone/>
            </a:pPr>
            <a:r>
              <a:rPr lang="en-US" sz="1800" b="0" i="0" u="none" strike="noStrike" cap="none">
                <a:solidFill>
                  <a:schemeClr val="dk1"/>
                </a:solidFill>
                <a:latin typeface="Courier New"/>
                <a:ea typeface="Courier New"/>
                <a:cs typeface="Courier New"/>
                <a:sym typeface="Courier New"/>
              </a:rPr>
              <a:t>   Path subpath(int beginIndex, int endIndex);</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The element returned by </a:t>
            </a:r>
            <a:r>
              <a:rPr lang="en-US" sz="2200" b="0" i="0" u="none" strike="noStrike" cap="none">
                <a:solidFill>
                  <a:schemeClr val="dk1"/>
                </a:solidFill>
                <a:latin typeface="Courier New"/>
                <a:ea typeface="Courier New"/>
                <a:cs typeface="Courier New"/>
                <a:sym typeface="Courier New"/>
              </a:rPr>
              <a:t>endIndex</a:t>
            </a:r>
            <a:r>
              <a:rPr lang="en-US" sz="2200" b="0" i="0" u="none" strike="noStrike" cap="none">
                <a:solidFill>
                  <a:schemeClr val="dk1"/>
                </a:solidFill>
                <a:latin typeface="Arial"/>
                <a:ea typeface="Arial"/>
                <a:cs typeface="Arial"/>
                <a:sym typeface="Arial"/>
              </a:rPr>
              <a:t> is one less that the </a:t>
            </a:r>
            <a:r>
              <a:rPr lang="en-US" sz="2200" b="0" i="0" u="none" strike="noStrike" cap="none">
                <a:solidFill>
                  <a:schemeClr val="dk1"/>
                </a:solidFill>
                <a:latin typeface="Courier New"/>
                <a:ea typeface="Courier New"/>
                <a:cs typeface="Courier New"/>
                <a:sym typeface="Courier New"/>
              </a:rPr>
              <a:t>endIndex</a:t>
            </a:r>
            <a:r>
              <a:rPr lang="en-US" sz="2200" b="0" i="0" u="none" strike="noStrike" cap="none">
                <a:solidFill>
                  <a:schemeClr val="dk1"/>
                </a:solidFill>
                <a:latin typeface="Arial"/>
                <a:ea typeface="Arial"/>
                <a:cs typeface="Arial"/>
                <a:sym typeface="Arial"/>
              </a:rPr>
              <a:t> value.</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Example:</a:t>
            </a:r>
            <a:endParaRPr/>
          </a:p>
          <a:p>
            <a:pPr marL="111125" marR="0" lvl="0" indent="7937" algn="l" rtl="0">
              <a:lnSpc>
                <a:spcPct val="100000"/>
              </a:lnSpc>
              <a:spcBef>
                <a:spcPts val="440"/>
              </a:spcBef>
              <a:spcAft>
                <a:spcPts val="0"/>
              </a:spcAft>
              <a:buClr>
                <a:srgbClr val="000000"/>
              </a:buClr>
              <a:buSzPts val="2200"/>
              <a:buFont typeface="Arial"/>
              <a:buNone/>
            </a:pPr>
            <a:endParaRPr sz="2200" b="0" i="0" u="none">
              <a:solidFill>
                <a:schemeClr val="dk1"/>
              </a:solidFill>
              <a:latin typeface="Courier New"/>
              <a:ea typeface="Courier New"/>
              <a:cs typeface="Courier New"/>
              <a:sym typeface="Courier New"/>
            </a:endParaRPr>
          </a:p>
          <a:p>
            <a:pPr marL="111125" marR="0" lvl="0" indent="7937" algn="l" rtl="0">
              <a:lnSpc>
                <a:spcPct val="100000"/>
              </a:lnSpc>
              <a:spcBef>
                <a:spcPts val="280"/>
              </a:spcBef>
              <a:spcAft>
                <a:spcPts val="0"/>
              </a:spcAft>
              <a:buClr>
                <a:srgbClr val="000000"/>
              </a:buClr>
              <a:buSzPts val="1400"/>
              <a:buFont typeface="Arial"/>
              <a:buNone/>
            </a:pPr>
            <a:r>
              <a:rPr lang="en-US" sz="1400" b="0" i="0" u="none">
                <a:solidFill>
                  <a:schemeClr val="dk1"/>
                </a:solidFill>
                <a:latin typeface="Courier New"/>
                <a:ea typeface="Courier New"/>
                <a:cs typeface="Courier New"/>
                <a:sym typeface="Courier New"/>
              </a:rPr>
              <a:t>Path p1 = Paths.get ("/home/oracle/Temp/foo/bar");</a:t>
            </a:r>
            <a:endParaRPr/>
          </a:p>
          <a:p>
            <a:pPr marL="111125" marR="0" lvl="0" indent="7937" algn="l" rtl="0">
              <a:lnSpc>
                <a:spcPct val="100000"/>
              </a:lnSpc>
              <a:spcBef>
                <a:spcPts val="280"/>
              </a:spcBef>
              <a:spcAft>
                <a:spcPts val="0"/>
              </a:spcAft>
              <a:buClr>
                <a:srgbClr val="000000"/>
              </a:buClr>
              <a:buSzPts val="1400"/>
              <a:buFont typeface="Arial"/>
              <a:buNone/>
            </a:pPr>
            <a:r>
              <a:rPr lang="en-US" sz="1400" b="0" i="0" u="none">
                <a:solidFill>
                  <a:schemeClr val="dk1"/>
                </a:solidFill>
                <a:latin typeface="Courier New"/>
                <a:ea typeface="Courier New"/>
                <a:cs typeface="Courier New"/>
                <a:sym typeface="Courier New"/>
              </a:rPr>
              <a:t>Path p2 = p1.subpath (1, 3);</a:t>
            </a:r>
            <a:endParaRPr/>
          </a:p>
          <a:p>
            <a:pPr marL="7937" marR="0" lvl="0" indent="7938" algn="l" rtl="0">
              <a:spcBef>
                <a:spcPts val="280"/>
              </a:spcBef>
              <a:spcAft>
                <a:spcPts val="0"/>
              </a:spcAft>
              <a:buNone/>
            </a:pPr>
            <a:endParaRPr sz="1400" b="0" i="0" u="none">
              <a:solidFill>
                <a:schemeClr val="dk1"/>
              </a:solidFill>
              <a:latin typeface="Courier New"/>
              <a:ea typeface="Courier New"/>
              <a:cs typeface="Courier New"/>
              <a:sym typeface="Courier New"/>
            </a:endParaRPr>
          </a:p>
        </p:txBody>
      </p:sp>
      <p:sp>
        <p:nvSpPr>
          <p:cNvPr id="3702" name="Google Shape;3702;p384"/>
          <p:cNvSpPr/>
          <p:nvPr/>
        </p:nvSpPr>
        <p:spPr>
          <a:xfrm>
            <a:off x="4038600" y="3124200"/>
            <a:ext cx="1066800" cy="685800"/>
          </a:xfrm>
          <a:prstGeom prst="wedgeRectCallout">
            <a:avLst>
              <a:gd name="adj1" fmla="val -8112"/>
              <a:gd name="adj2" fmla="val 27605"/>
            </a:avLst>
          </a:prstGeom>
          <a:solidFill>
            <a:srgbClr val="FFFFCC"/>
          </a:solidFill>
          <a:ln w="9525" cap="flat" cmpd="sng">
            <a:solidFill>
              <a:srgbClr val="808080"/>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200"/>
              <a:buFont typeface="Arial"/>
              <a:buNone/>
            </a:pPr>
            <a:r>
              <a:rPr lang="en-US" sz="1200" b="0" i="0" u="none">
                <a:solidFill>
                  <a:schemeClr val="dk1"/>
                </a:solidFill>
                <a:latin typeface="Arial"/>
                <a:ea typeface="Arial"/>
                <a:cs typeface="Arial"/>
                <a:sym typeface="Arial"/>
              </a:rPr>
              <a:t>home= 0</a:t>
            </a:r>
            <a:endParaRPr/>
          </a:p>
          <a:p>
            <a:pPr marL="0" marR="0" lvl="0" indent="0" algn="ctr" rtl="0">
              <a:lnSpc>
                <a:spcPct val="100000"/>
              </a:lnSpc>
              <a:spcBef>
                <a:spcPts val="0"/>
              </a:spcBef>
              <a:spcAft>
                <a:spcPts val="0"/>
              </a:spcAft>
              <a:buClr>
                <a:schemeClr val="dk1"/>
              </a:buClr>
              <a:buSzPts val="1200"/>
              <a:buFont typeface="Arial"/>
              <a:buNone/>
            </a:pPr>
            <a:r>
              <a:rPr lang="en-US" sz="1200" b="0" i="0" u="none">
                <a:solidFill>
                  <a:schemeClr val="dk1"/>
                </a:solidFill>
                <a:latin typeface="Arial"/>
                <a:ea typeface="Arial"/>
                <a:cs typeface="Arial"/>
                <a:sym typeface="Arial"/>
              </a:rPr>
              <a:t>oracle     = 1</a:t>
            </a:r>
            <a:endParaRPr/>
          </a:p>
          <a:p>
            <a:pPr marL="0" marR="0" lvl="0" indent="0" algn="ctr" rtl="0">
              <a:lnSpc>
                <a:spcPct val="100000"/>
              </a:lnSpc>
              <a:spcBef>
                <a:spcPts val="0"/>
              </a:spcBef>
              <a:spcAft>
                <a:spcPts val="0"/>
              </a:spcAft>
              <a:buClr>
                <a:schemeClr val="dk1"/>
              </a:buClr>
              <a:buSzPts val="1200"/>
              <a:buFont typeface="Arial"/>
              <a:buNone/>
            </a:pPr>
            <a:r>
              <a:rPr lang="en-US" sz="1200" b="0" i="0" u="none">
                <a:solidFill>
                  <a:schemeClr val="dk1"/>
                </a:solidFill>
                <a:latin typeface="Arial"/>
                <a:ea typeface="Arial"/>
                <a:cs typeface="Arial"/>
                <a:sym typeface="Arial"/>
              </a:rPr>
              <a:t>Temp    = 2</a:t>
            </a:r>
            <a:endParaRPr/>
          </a:p>
        </p:txBody>
      </p:sp>
      <p:sp>
        <p:nvSpPr>
          <p:cNvPr id="3703" name="Google Shape;3703;p384"/>
          <p:cNvSpPr/>
          <p:nvPr/>
        </p:nvSpPr>
        <p:spPr>
          <a:xfrm>
            <a:off x="4038600" y="5257800"/>
            <a:ext cx="2438400" cy="304800"/>
          </a:xfrm>
          <a:prstGeom prst="wedgeRectCallout">
            <a:avLst>
              <a:gd name="adj1" fmla="val -5120"/>
              <a:gd name="adj2" fmla="val -53570"/>
            </a:avLst>
          </a:prstGeom>
          <a:solidFill>
            <a:srgbClr val="FFFFCC"/>
          </a:solidFill>
          <a:ln w="9525" cap="flat" cmpd="sng">
            <a:solidFill>
              <a:srgbClr val="80808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200"/>
              <a:buFont typeface="Arial"/>
              <a:buNone/>
            </a:pPr>
            <a:r>
              <a:rPr lang="en-US" sz="1200" b="0" i="0" u="none">
                <a:solidFill>
                  <a:schemeClr val="dk1"/>
                </a:solidFill>
                <a:latin typeface="Arial"/>
                <a:ea typeface="Arial"/>
                <a:cs typeface="Arial"/>
                <a:sym typeface="Arial"/>
              </a:rPr>
              <a:t>Include the element at index 2.</a:t>
            </a:r>
            <a:endParaRPr/>
          </a:p>
        </p:txBody>
      </p:sp>
      <p:sp>
        <p:nvSpPr>
          <p:cNvPr id="3704" name="Google Shape;3704;p384"/>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388</a:t>
            </a:fld>
            <a:endParaRPr/>
          </a:p>
        </p:txBody>
      </p:sp>
    </p:spTree>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Shape 3709"/>
        <p:cNvGrpSpPr/>
        <p:nvPr/>
      </p:nvGrpSpPr>
      <p:grpSpPr>
        <a:xfrm>
          <a:off x="0" y="0"/>
          <a:ext cx="0" cy="0"/>
          <a:chOff x="0" y="0"/>
          <a:chExt cx="0" cy="0"/>
        </a:xfrm>
      </p:grpSpPr>
      <p:sp>
        <p:nvSpPr>
          <p:cNvPr id="3710" name="Google Shape;3710;p385"/>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Joining Two Paths</a:t>
            </a:r>
            <a:endParaRPr/>
          </a:p>
        </p:txBody>
      </p:sp>
      <p:sp>
        <p:nvSpPr>
          <p:cNvPr id="3711" name="Google Shape;3711;p385"/>
          <p:cNvSpPr txBox="1">
            <a:spLocks noGrp="1"/>
          </p:cNvSpPr>
          <p:nvPr>
            <p:ph type="body" idx="1"/>
          </p:nvPr>
        </p:nvSpPr>
        <p:spPr>
          <a:xfrm>
            <a:off x="609600" y="1447800"/>
            <a:ext cx="7918500" cy="1751100"/>
          </a:xfrm>
          <a:prstGeom prst="rect">
            <a:avLst/>
          </a:prstGeom>
          <a:noFill/>
          <a:ln>
            <a:noFill/>
          </a:ln>
        </p:spPr>
        <p:txBody>
          <a:bodyPr spcFirstLastPara="1" wrap="square" lIns="12700" tIns="12700" rIns="12700" bIns="12700" anchor="t" anchorCtr="0">
            <a:noAutofit/>
          </a:bodyPr>
          <a:lstStyle/>
          <a:p>
            <a:pPr marL="574675" marR="0" lvl="1" indent="-460375" algn="l" rtl="0">
              <a:lnSpc>
                <a:spcPct val="100000"/>
              </a:lnSpc>
              <a:spcBef>
                <a:spcPts val="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The </a:t>
            </a:r>
            <a:r>
              <a:rPr lang="en-US" sz="2200" b="0" i="0" u="none" strike="noStrike" cap="none">
                <a:solidFill>
                  <a:schemeClr val="dk1"/>
                </a:solidFill>
                <a:latin typeface="Courier New"/>
                <a:ea typeface="Courier New"/>
                <a:cs typeface="Courier New"/>
                <a:sym typeface="Courier New"/>
              </a:rPr>
              <a:t>resolve</a:t>
            </a:r>
            <a:r>
              <a:rPr lang="en-US" sz="2200" b="0" i="0" u="none" strike="noStrike" cap="none">
                <a:solidFill>
                  <a:schemeClr val="dk1"/>
                </a:solidFill>
                <a:latin typeface="Arial"/>
                <a:ea typeface="Arial"/>
                <a:cs typeface="Arial"/>
                <a:sym typeface="Arial"/>
              </a:rPr>
              <a:t> method is used to combine two paths.</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Example:</a:t>
            </a:r>
            <a:endParaRPr/>
          </a:p>
          <a:p>
            <a:pPr marL="574675" marR="0" lvl="1" indent="-320675" algn="l" rtl="0">
              <a:lnSpc>
                <a:spcPct val="100000"/>
              </a:lnSpc>
              <a:spcBef>
                <a:spcPts val="440"/>
              </a:spcBef>
              <a:spcAft>
                <a:spcPts val="0"/>
              </a:spcAft>
              <a:buClr>
                <a:srgbClr val="FF0000"/>
              </a:buClr>
              <a:buSzPts val="2200"/>
              <a:buFont typeface="Arial"/>
              <a:buNone/>
            </a:pPr>
            <a:endParaRPr sz="2200" b="0" i="0" u="none" strike="noStrike" cap="none">
              <a:solidFill>
                <a:schemeClr val="dk1"/>
              </a:solidFill>
              <a:latin typeface="Arial"/>
              <a:ea typeface="Arial"/>
              <a:cs typeface="Arial"/>
              <a:sym typeface="Arial"/>
            </a:endParaRPr>
          </a:p>
          <a:p>
            <a:pPr marL="574675" marR="0" lvl="1" indent="-320675" algn="l" rtl="0">
              <a:lnSpc>
                <a:spcPct val="100000"/>
              </a:lnSpc>
              <a:spcBef>
                <a:spcPts val="440"/>
              </a:spcBef>
              <a:spcAft>
                <a:spcPts val="0"/>
              </a:spcAft>
              <a:buClr>
                <a:srgbClr val="FF0000"/>
              </a:buClr>
              <a:buSzPts val="2200"/>
              <a:buFont typeface="Arial"/>
              <a:buNone/>
            </a:pPr>
            <a:endParaRPr sz="2200" b="0" i="0" u="none" strike="noStrike" cap="none">
              <a:solidFill>
                <a:schemeClr val="dk1"/>
              </a:solidFill>
              <a:latin typeface="Arial"/>
              <a:ea typeface="Arial"/>
              <a:cs typeface="Arial"/>
              <a:sym typeface="Arial"/>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Passing an absolute path to the </a:t>
            </a:r>
            <a:r>
              <a:rPr lang="en-US" sz="2200" b="0" i="0" u="none" strike="noStrike" cap="none">
                <a:solidFill>
                  <a:schemeClr val="dk1"/>
                </a:solidFill>
                <a:latin typeface="Courier New"/>
                <a:ea typeface="Courier New"/>
                <a:cs typeface="Courier New"/>
                <a:sym typeface="Courier New"/>
              </a:rPr>
              <a:t>resolve</a:t>
            </a:r>
            <a:r>
              <a:rPr lang="en-US" sz="2200" b="0" i="0" u="none" strike="noStrike" cap="none">
                <a:solidFill>
                  <a:schemeClr val="dk1"/>
                </a:solidFill>
                <a:latin typeface="Arial"/>
                <a:ea typeface="Arial"/>
                <a:cs typeface="Arial"/>
                <a:sym typeface="Arial"/>
              </a:rPr>
              <a:t> method returns the passed-in path.</a:t>
            </a:r>
            <a:endParaRPr/>
          </a:p>
        </p:txBody>
      </p:sp>
      <p:sp>
        <p:nvSpPr>
          <p:cNvPr id="3712" name="Google Shape;3712;p385"/>
          <p:cNvSpPr txBox="1"/>
          <p:nvPr/>
        </p:nvSpPr>
        <p:spPr>
          <a:xfrm>
            <a:off x="622300" y="2362200"/>
            <a:ext cx="7912200" cy="609600"/>
          </a:xfrm>
          <a:prstGeom prst="rect">
            <a:avLst/>
          </a:prstGeom>
          <a:solidFill>
            <a:srgbClr val="DDDDDD"/>
          </a:solidFill>
          <a:ln w="28575"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400"/>
              <a:buFont typeface="Courier New"/>
              <a:buNone/>
            </a:pPr>
            <a:r>
              <a:rPr lang="en-US" sz="1400" b="0" i="0" u="none">
                <a:solidFill>
                  <a:schemeClr val="dk1"/>
                </a:solidFill>
                <a:latin typeface="Courier New"/>
                <a:ea typeface="Courier New"/>
                <a:cs typeface="Courier New"/>
                <a:sym typeface="Courier New"/>
              </a:rPr>
              <a:t>    Path p1 = Paths.get("/home/clarence/foo");</a:t>
            </a:r>
            <a:endParaRPr/>
          </a:p>
          <a:p>
            <a:pPr marL="0" marR="0" lvl="0" indent="0" algn="l" rtl="0">
              <a:lnSpc>
                <a:spcPct val="100000"/>
              </a:lnSpc>
              <a:spcBef>
                <a:spcPts val="0"/>
              </a:spcBef>
              <a:spcAft>
                <a:spcPts val="0"/>
              </a:spcAft>
              <a:buClr>
                <a:schemeClr val="dk1"/>
              </a:buClr>
              <a:buSzPts val="1400"/>
              <a:buFont typeface="Courier New"/>
              <a:buNone/>
            </a:pPr>
            <a:r>
              <a:rPr lang="en-US" sz="1400" b="0" i="0" u="none">
                <a:solidFill>
                  <a:schemeClr val="dk1"/>
                </a:solidFill>
                <a:latin typeface="Courier New"/>
                <a:ea typeface="Courier New"/>
                <a:cs typeface="Courier New"/>
                <a:sym typeface="Courier New"/>
              </a:rPr>
              <a:t>    p1.resolve("bar");	 // Returns /home/clarence/foo/bar</a:t>
            </a:r>
            <a:endParaRPr/>
          </a:p>
        </p:txBody>
      </p:sp>
      <p:sp>
        <p:nvSpPr>
          <p:cNvPr id="3713" name="Google Shape;3713;p385"/>
          <p:cNvSpPr txBox="1"/>
          <p:nvPr/>
        </p:nvSpPr>
        <p:spPr>
          <a:xfrm>
            <a:off x="609600" y="3856037"/>
            <a:ext cx="7924800" cy="335100"/>
          </a:xfrm>
          <a:prstGeom prst="rect">
            <a:avLst/>
          </a:prstGeom>
          <a:solidFill>
            <a:srgbClr val="DDDDDD"/>
          </a:solidFill>
          <a:ln w="28575"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400"/>
              <a:buFont typeface="Courier New"/>
              <a:buNone/>
            </a:pPr>
            <a:r>
              <a:rPr lang="en-US" sz="1400" b="0" i="0" u="none">
                <a:solidFill>
                  <a:schemeClr val="dk1"/>
                </a:solidFill>
                <a:latin typeface="Courier New"/>
                <a:ea typeface="Courier New"/>
                <a:cs typeface="Courier New"/>
                <a:sym typeface="Courier New"/>
              </a:rPr>
              <a:t>    Paths.get("foo").resolve("/home/clarence"); // Returns /home/clarence</a:t>
            </a:r>
            <a:endParaRPr/>
          </a:p>
        </p:txBody>
      </p:sp>
      <p:sp>
        <p:nvSpPr>
          <p:cNvPr id="3714" name="Google Shape;3714;p385"/>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389</a:t>
            </a:fld>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35"/>
          <p:cNvSpPr txBox="1"/>
          <p:nvPr/>
        </p:nvSpPr>
        <p:spPr>
          <a:xfrm>
            <a:off x="457200" y="914400"/>
            <a:ext cx="8305800" cy="5257800"/>
          </a:xfrm>
          <a:prstGeom prst="rect">
            <a:avLst/>
          </a:prstGeom>
          <a:solidFill>
            <a:srgbClr val="DDDDDD"/>
          </a:solid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248" name="Google Shape;248;p35"/>
          <p:cNvSpPr txBox="1">
            <a:spLocks noGrp="1"/>
          </p:cNvSpPr>
          <p:nvPr>
            <p:ph type="title"/>
          </p:nvPr>
        </p:nvSpPr>
        <p:spPr>
          <a:xfrm>
            <a:off x="311700" y="593367"/>
            <a:ext cx="8520600" cy="7635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Strings</a:t>
            </a:r>
            <a:endParaRPr/>
          </a:p>
        </p:txBody>
      </p:sp>
      <p:sp>
        <p:nvSpPr>
          <p:cNvPr id="249" name="Google Shape;249;p35"/>
          <p:cNvSpPr txBox="1">
            <a:spLocks noGrp="1"/>
          </p:cNvSpPr>
          <p:nvPr>
            <p:ph type="body" idx="4294967295"/>
          </p:nvPr>
        </p:nvSpPr>
        <p:spPr>
          <a:xfrm>
            <a:off x="609600" y="1068387"/>
            <a:ext cx="8229600" cy="1751012"/>
          </a:xfrm>
          <a:prstGeom prst="rect">
            <a:avLst/>
          </a:prstGeom>
          <a:noFill/>
          <a:ln>
            <a:noFill/>
          </a:ln>
        </p:spPr>
        <p:txBody>
          <a:bodyPr spcFirstLastPara="1" wrap="square" lIns="12700" tIns="12700" rIns="12700" bIns="12700" anchor="t" anchorCtr="0">
            <a:noAutofit/>
          </a:bodyPr>
          <a:lstStyle/>
          <a:p>
            <a:pPr marL="15875" marR="0" lvl="0" indent="-7937" algn="l" rtl="0">
              <a:lnSpc>
                <a:spcPct val="100000"/>
              </a:lnSpc>
              <a:spcBef>
                <a:spcPts val="0"/>
              </a:spcBef>
              <a:spcAft>
                <a:spcPts val="0"/>
              </a:spcAft>
              <a:buClr>
                <a:srgbClr val="000000"/>
              </a:buClr>
              <a:buSzPts val="200"/>
              <a:buFont typeface="Courier New"/>
              <a:buAutoNum type="arabicPlain"/>
            </a:pPr>
            <a:r>
              <a:rPr lang="en-US" sz="1600" b="0" i="0" u="none">
                <a:solidFill>
                  <a:schemeClr val="dk1"/>
                </a:solidFill>
                <a:latin typeface="Courier New"/>
                <a:ea typeface="Courier New"/>
                <a:cs typeface="Courier New"/>
                <a:sym typeface="Courier New"/>
              </a:rPr>
              <a:t> public class Strings {</a:t>
            </a:r>
            <a:endParaRPr/>
          </a:p>
          <a:p>
            <a:pPr marL="15875" marR="0" lvl="0" indent="-7937" algn="l" rtl="0">
              <a:lnSpc>
                <a:spcPct val="100000"/>
              </a:lnSpc>
              <a:spcBef>
                <a:spcPts val="320"/>
              </a:spcBef>
              <a:spcAft>
                <a:spcPts val="0"/>
              </a:spcAft>
              <a:buClr>
                <a:srgbClr val="000000"/>
              </a:buClr>
              <a:buSzPts val="200"/>
              <a:buFont typeface="Courier New"/>
              <a:buAutoNum type="arabicPlain"/>
            </a:pPr>
            <a:r>
              <a:rPr lang="en-US" sz="1600" b="0" i="0" u="none">
                <a:solidFill>
                  <a:schemeClr val="dk1"/>
                </a:solidFill>
                <a:latin typeface="Courier New"/>
                <a:ea typeface="Courier New"/>
                <a:cs typeface="Courier New"/>
                <a:sym typeface="Courier New"/>
              </a:rPr>
              <a:t> </a:t>
            </a:r>
            <a:endParaRPr/>
          </a:p>
          <a:p>
            <a:pPr marL="15875" marR="0" lvl="0" indent="-7937" algn="l" rtl="0">
              <a:lnSpc>
                <a:spcPct val="100000"/>
              </a:lnSpc>
              <a:spcBef>
                <a:spcPts val="320"/>
              </a:spcBef>
              <a:spcAft>
                <a:spcPts val="0"/>
              </a:spcAft>
              <a:buClr>
                <a:srgbClr val="000000"/>
              </a:buClr>
              <a:buSzPts val="200"/>
              <a:buFont typeface="Courier New"/>
              <a:buAutoNum type="arabicPlain"/>
            </a:pPr>
            <a:r>
              <a:rPr lang="en-US" sz="1600" b="0" i="0" u="none">
                <a:solidFill>
                  <a:schemeClr val="dk1"/>
                </a:solidFill>
                <a:latin typeface="Courier New"/>
                <a:ea typeface="Courier New"/>
                <a:cs typeface="Courier New"/>
                <a:sym typeface="Courier New"/>
              </a:rPr>
              <a:t>     public static void main(String args[]){</a:t>
            </a:r>
            <a:endParaRPr/>
          </a:p>
          <a:p>
            <a:pPr marL="15875" marR="0" lvl="0" indent="-7937" algn="l" rtl="0">
              <a:lnSpc>
                <a:spcPct val="100000"/>
              </a:lnSpc>
              <a:spcBef>
                <a:spcPts val="320"/>
              </a:spcBef>
              <a:spcAft>
                <a:spcPts val="0"/>
              </a:spcAft>
              <a:buClr>
                <a:srgbClr val="000000"/>
              </a:buClr>
              <a:buSzPts val="200"/>
              <a:buFont typeface="Courier New"/>
              <a:buAutoNum type="arabicPlain"/>
            </a:pPr>
            <a:r>
              <a:rPr lang="en-US" sz="1600" b="0" i="0" u="none">
                <a:solidFill>
                  <a:schemeClr val="dk1"/>
                </a:solidFill>
                <a:latin typeface="Courier New"/>
                <a:ea typeface="Courier New"/>
                <a:cs typeface="Courier New"/>
                <a:sym typeface="Courier New"/>
              </a:rPr>
              <a:t> </a:t>
            </a:r>
            <a:endParaRPr/>
          </a:p>
          <a:p>
            <a:pPr marL="15875" marR="0" lvl="0" indent="-7937" algn="l" rtl="0">
              <a:lnSpc>
                <a:spcPct val="100000"/>
              </a:lnSpc>
              <a:spcBef>
                <a:spcPts val="320"/>
              </a:spcBef>
              <a:spcAft>
                <a:spcPts val="0"/>
              </a:spcAft>
              <a:buClr>
                <a:srgbClr val="000000"/>
              </a:buClr>
              <a:buSzPts val="200"/>
              <a:buFont typeface="Courier New"/>
              <a:buAutoNum type="arabicPlain"/>
            </a:pPr>
            <a:r>
              <a:rPr lang="en-US" sz="1600" b="0" i="0" u="none">
                <a:solidFill>
                  <a:schemeClr val="dk1"/>
                </a:solidFill>
                <a:latin typeface="Courier New"/>
                <a:ea typeface="Courier New"/>
                <a:cs typeface="Courier New"/>
                <a:sym typeface="Courier New"/>
              </a:rPr>
              <a:t>         char letter = 'a';</a:t>
            </a:r>
            <a:endParaRPr/>
          </a:p>
          <a:p>
            <a:pPr marL="15875" marR="0" lvl="0" indent="-7937" algn="l" rtl="0">
              <a:lnSpc>
                <a:spcPct val="100000"/>
              </a:lnSpc>
              <a:spcBef>
                <a:spcPts val="320"/>
              </a:spcBef>
              <a:spcAft>
                <a:spcPts val="0"/>
              </a:spcAft>
              <a:buClr>
                <a:srgbClr val="000000"/>
              </a:buClr>
              <a:buSzPts val="200"/>
              <a:buFont typeface="Courier New"/>
              <a:buAutoNum type="arabicPlain"/>
            </a:pPr>
            <a:r>
              <a:rPr lang="en-US" sz="1600" b="0" i="0" u="none">
                <a:solidFill>
                  <a:schemeClr val="dk1"/>
                </a:solidFill>
                <a:latin typeface="Courier New"/>
                <a:ea typeface="Courier New"/>
                <a:cs typeface="Courier New"/>
                <a:sym typeface="Courier New"/>
              </a:rPr>
              <a:t> </a:t>
            </a:r>
            <a:endParaRPr/>
          </a:p>
          <a:p>
            <a:pPr marL="15875" marR="0" lvl="0" indent="-7937" algn="l" rtl="0">
              <a:lnSpc>
                <a:spcPct val="100000"/>
              </a:lnSpc>
              <a:spcBef>
                <a:spcPts val="320"/>
              </a:spcBef>
              <a:spcAft>
                <a:spcPts val="0"/>
              </a:spcAft>
              <a:buClr>
                <a:srgbClr val="000000"/>
              </a:buClr>
              <a:buSzPts val="200"/>
              <a:buFont typeface="Courier New"/>
              <a:buAutoNum type="arabicPlain"/>
            </a:pPr>
            <a:r>
              <a:rPr lang="en-US" sz="1600" b="0" i="0" u="none">
                <a:solidFill>
                  <a:schemeClr val="dk1"/>
                </a:solidFill>
                <a:latin typeface="Courier New"/>
                <a:ea typeface="Courier New"/>
                <a:cs typeface="Courier New"/>
                <a:sym typeface="Courier New"/>
              </a:rPr>
              <a:t>         String string1 = "Hello";</a:t>
            </a:r>
            <a:endParaRPr/>
          </a:p>
          <a:p>
            <a:pPr marL="15875" marR="0" lvl="0" indent="-7937" algn="l" rtl="0">
              <a:lnSpc>
                <a:spcPct val="100000"/>
              </a:lnSpc>
              <a:spcBef>
                <a:spcPts val="320"/>
              </a:spcBef>
              <a:spcAft>
                <a:spcPts val="0"/>
              </a:spcAft>
              <a:buClr>
                <a:srgbClr val="000000"/>
              </a:buClr>
              <a:buSzPts val="200"/>
              <a:buFont typeface="Courier New"/>
              <a:buAutoNum type="arabicPlain"/>
            </a:pPr>
            <a:r>
              <a:rPr lang="en-US" sz="1600" b="0" i="0" u="none">
                <a:solidFill>
                  <a:schemeClr val="dk1"/>
                </a:solidFill>
                <a:latin typeface="Courier New"/>
                <a:ea typeface="Courier New"/>
                <a:cs typeface="Courier New"/>
                <a:sym typeface="Courier New"/>
              </a:rPr>
              <a:t>         String string2 = "World";</a:t>
            </a:r>
            <a:endParaRPr/>
          </a:p>
          <a:p>
            <a:pPr marL="15875" marR="0" lvl="0" indent="-7937" algn="l" rtl="0">
              <a:lnSpc>
                <a:spcPct val="100000"/>
              </a:lnSpc>
              <a:spcBef>
                <a:spcPts val="320"/>
              </a:spcBef>
              <a:spcAft>
                <a:spcPts val="0"/>
              </a:spcAft>
              <a:buClr>
                <a:srgbClr val="000000"/>
              </a:buClr>
              <a:buSzPts val="200"/>
              <a:buFont typeface="Courier New"/>
              <a:buAutoNum type="arabicPlain"/>
            </a:pPr>
            <a:r>
              <a:rPr lang="en-US" sz="1600" b="0" i="0" u="none">
                <a:solidFill>
                  <a:schemeClr val="dk1"/>
                </a:solidFill>
                <a:latin typeface="Courier New"/>
                <a:ea typeface="Courier New"/>
                <a:cs typeface="Courier New"/>
                <a:sym typeface="Courier New"/>
              </a:rPr>
              <a:t>         String string3 = "";</a:t>
            </a:r>
            <a:endParaRPr/>
          </a:p>
          <a:p>
            <a:pPr marL="15875" marR="0" lvl="0" indent="-7937" algn="l" rtl="0">
              <a:lnSpc>
                <a:spcPct val="100000"/>
              </a:lnSpc>
              <a:spcBef>
                <a:spcPts val="320"/>
              </a:spcBef>
              <a:spcAft>
                <a:spcPts val="0"/>
              </a:spcAft>
              <a:buClr>
                <a:srgbClr val="000000"/>
              </a:buClr>
              <a:buSzPts val="200"/>
              <a:buFont typeface="Courier New"/>
              <a:buAutoNum type="arabicPlain"/>
            </a:pPr>
            <a:r>
              <a:rPr lang="en-US" sz="1600" b="0" i="0" u="none">
                <a:solidFill>
                  <a:schemeClr val="dk1"/>
                </a:solidFill>
                <a:latin typeface="Courier New"/>
                <a:ea typeface="Courier New"/>
                <a:cs typeface="Courier New"/>
                <a:sym typeface="Courier New"/>
              </a:rPr>
              <a:t>        String dontDoThis = new String ("Bad Practice");</a:t>
            </a:r>
            <a:endParaRPr/>
          </a:p>
          <a:p>
            <a:pPr marL="15875" marR="0" lvl="0" indent="-7937" algn="l" rtl="0">
              <a:lnSpc>
                <a:spcPct val="100000"/>
              </a:lnSpc>
              <a:spcBef>
                <a:spcPts val="320"/>
              </a:spcBef>
              <a:spcAft>
                <a:spcPts val="0"/>
              </a:spcAft>
              <a:buClr>
                <a:srgbClr val="000000"/>
              </a:buClr>
              <a:buSzPts val="200"/>
              <a:buFont typeface="Courier New"/>
              <a:buAutoNum type="arabicPlain"/>
            </a:pPr>
            <a:r>
              <a:rPr lang="en-US" sz="1600" b="0" i="0" u="none">
                <a:solidFill>
                  <a:schemeClr val="dk1"/>
                </a:solidFill>
                <a:latin typeface="Courier New"/>
                <a:ea typeface="Courier New"/>
                <a:cs typeface="Courier New"/>
                <a:sym typeface="Courier New"/>
              </a:rPr>
              <a:t> </a:t>
            </a:r>
            <a:endParaRPr/>
          </a:p>
          <a:p>
            <a:pPr marL="15875" marR="0" lvl="0" indent="-7937" algn="l" rtl="0">
              <a:lnSpc>
                <a:spcPct val="100000"/>
              </a:lnSpc>
              <a:spcBef>
                <a:spcPts val="320"/>
              </a:spcBef>
              <a:spcAft>
                <a:spcPts val="0"/>
              </a:spcAft>
              <a:buClr>
                <a:srgbClr val="000000"/>
              </a:buClr>
              <a:buSzPts val="200"/>
              <a:buFont typeface="Courier New"/>
              <a:buAutoNum type="arabicPlain"/>
            </a:pPr>
            <a:r>
              <a:rPr lang="en-US" sz="1600" b="0" i="0" u="none">
                <a:solidFill>
                  <a:schemeClr val="dk1"/>
                </a:solidFill>
                <a:latin typeface="Courier New"/>
                <a:ea typeface="Courier New"/>
                <a:cs typeface="Courier New"/>
                <a:sym typeface="Courier New"/>
              </a:rPr>
              <a:t>        string3 = string1 + string2; // Concatenate strings</a:t>
            </a:r>
            <a:endParaRPr/>
          </a:p>
          <a:p>
            <a:pPr marL="15875" marR="0" lvl="0" indent="-7937" algn="l" rtl="0">
              <a:lnSpc>
                <a:spcPct val="100000"/>
              </a:lnSpc>
              <a:spcBef>
                <a:spcPts val="320"/>
              </a:spcBef>
              <a:spcAft>
                <a:spcPts val="0"/>
              </a:spcAft>
              <a:buClr>
                <a:srgbClr val="000000"/>
              </a:buClr>
              <a:buSzPts val="200"/>
              <a:buFont typeface="Courier New"/>
              <a:buAutoNum type="arabicPlain"/>
            </a:pPr>
            <a:r>
              <a:rPr lang="en-US" sz="1600" b="0" i="0" u="none">
                <a:solidFill>
                  <a:schemeClr val="dk1"/>
                </a:solidFill>
                <a:latin typeface="Courier New"/>
                <a:ea typeface="Courier New"/>
                <a:cs typeface="Courier New"/>
                <a:sym typeface="Courier New"/>
              </a:rPr>
              <a:t> </a:t>
            </a:r>
            <a:endParaRPr/>
          </a:p>
          <a:p>
            <a:pPr marL="15875" marR="0" lvl="0" indent="-7937" algn="l" rtl="0">
              <a:lnSpc>
                <a:spcPct val="100000"/>
              </a:lnSpc>
              <a:spcBef>
                <a:spcPts val="320"/>
              </a:spcBef>
              <a:spcAft>
                <a:spcPts val="0"/>
              </a:spcAft>
              <a:buClr>
                <a:srgbClr val="000000"/>
              </a:buClr>
              <a:buSzPts val="200"/>
              <a:buFont typeface="Courier New"/>
              <a:buAutoNum type="arabicPlain"/>
            </a:pPr>
            <a:r>
              <a:rPr lang="en-US" sz="1600" b="0" i="0" u="none">
                <a:solidFill>
                  <a:schemeClr val="dk1"/>
                </a:solidFill>
                <a:latin typeface="Courier New"/>
                <a:ea typeface="Courier New"/>
                <a:cs typeface="Courier New"/>
                <a:sym typeface="Courier New"/>
              </a:rPr>
              <a:t>        System.out.println("Output: " + string3 + " " + letter);</a:t>
            </a:r>
            <a:endParaRPr/>
          </a:p>
          <a:p>
            <a:pPr marL="15875" marR="0" lvl="0" indent="-7937" algn="l" rtl="0">
              <a:lnSpc>
                <a:spcPct val="100000"/>
              </a:lnSpc>
              <a:spcBef>
                <a:spcPts val="320"/>
              </a:spcBef>
              <a:spcAft>
                <a:spcPts val="0"/>
              </a:spcAft>
              <a:buClr>
                <a:srgbClr val="000000"/>
              </a:buClr>
              <a:buSzPts val="200"/>
              <a:buFont typeface="Courier New"/>
              <a:buAutoNum type="arabicPlain"/>
            </a:pPr>
            <a:r>
              <a:rPr lang="en-US" sz="1600" b="0" i="0" u="none">
                <a:solidFill>
                  <a:schemeClr val="dk1"/>
                </a:solidFill>
                <a:latin typeface="Courier New"/>
                <a:ea typeface="Courier New"/>
                <a:cs typeface="Courier New"/>
                <a:sym typeface="Courier New"/>
              </a:rPr>
              <a:t> </a:t>
            </a:r>
            <a:endParaRPr/>
          </a:p>
          <a:p>
            <a:pPr marL="15875" marR="0" lvl="0" indent="-7937" algn="l" rtl="0">
              <a:lnSpc>
                <a:spcPct val="100000"/>
              </a:lnSpc>
              <a:spcBef>
                <a:spcPts val="320"/>
              </a:spcBef>
              <a:spcAft>
                <a:spcPts val="0"/>
              </a:spcAft>
              <a:buClr>
                <a:srgbClr val="000000"/>
              </a:buClr>
              <a:buSzPts val="200"/>
              <a:buFont typeface="Courier New"/>
              <a:buAutoNum type="arabicPlain"/>
            </a:pPr>
            <a:r>
              <a:rPr lang="en-US" sz="1600" b="0" i="0" u="none">
                <a:solidFill>
                  <a:schemeClr val="dk1"/>
                </a:solidFill>
                <a:latin typeface="Courier New"/>
                <a:ea typeface="Courier New"/>
                <a:cs typeface="Courier New"/>
                <a:sym typeface="Courier New"/>
              </a:rPr>
              <a:t>    }</a:t>
            </a:r>
            <a:endParaRPr/>
          </a:p>
          <a:p>
            <a:pPr marL="15875" marR="0" lvl="0" indent="-7937" algn="l" rtl="0">
              <a:lnSpc>
                <a:spcPct val="100000"/>
              </a:lnSpc>
              <a:spcBef>
                <a:spcPts val="320"/>
              </a:spcBef>
              <a:spcAft>
                <a:spcPts val="0"/>
              </a:spcAft>
              <a:buClr>
                <a:srgbClr val="000000"/>
              </a:buClr>
              <a:buSzPts val="200"/>
              <a:buFont typeface="Courier New"/>
              <a:buAutoNum type="arabicPlain"/>
            </a:pPr>
            <a:r>
              <a:rPr lang="en-US" sz="1600" b="0" i="0" u="none">
                <a:solidFill>
                  <a:schemeClr val="dk1"/>
                </a:solidFill>
                <a:latin typeface="Courier New"/>
                <a:ea typeface="Courier New"/>
                <a:cs typeface="Courier New"/>
                <a:sym typeface="Courier New"/>
              </a:rPr>
              <a:t> }</a:t>
            </a:r>
            <a:endParaRPr/>
          </a:p>
        </p:txBody>
      </p:sp>
      <p:sp>
        <p:nvSpPr>
          <p:cNvPr id="250" name="Google Shape;250;p35"/>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t>39</a:t>
            </a:fld>
            <a:endParaRPr/>
          </a:p>
        </p:txBody>
      </p:sp>
    </p:spTree>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Shape 3719"/>
        <p:cNvGrpSpPr/>
        <p:nvPr/>
      </p:nvGrpSpPr>
      <p:grpSpPr>
        <a:xfrm>
          <a:off x="0" y="0"/>
          <a:ext cx="0" cy="0"/>
          <a:chOff x="0" y="0"/>
          <a:chExt cx="0" cy="0"/>
        </a:xfrm>
      </p:grpSpPr>
      <p:sp>
        <p:nvSpPr>
          <p:cNvPr id="3720" name="Google Shape;3720;p386"/>
          <p:cNvSpPr txBox="1">
            <a:spLocks noGrp="1"/>
          </p:cNvSpPr>
          <p:nvPr>
            <p:ph type="title"/>
          </p:nvPr>
        </p:nvSpPr>
        <p:spPr>
          <a:xfrm>
            <a:off x="311700" y="593367"/>
            <a:ext cx="8520600" cy="7635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Symbolic Links</a:t>
            </a:r>
            <a:endParaRPr/>
          </a:p>
        </p:txBody>
      </p:sp>
      <p:grpSp>
        <p:nvGrpSpPr>
          <p:cNvPr id="3721" name="Google Shape;3721;p386"/>
          <p:cNvGrpSpPr/>
          <p:nvPr/>
        </p:nvGrpSpPr>
        <p:grpSpPr>
          <a:xfrm>
            <a:off x="725729" y="1576854"/>
            <a:ext cx="7293867" cy="3575729"/>
            <a:chOff x="0" y="0"/>
            <a:chExt cx="2147483647" cy="2147483646"/>
          </a:xfrm>
        </p:grpSpPr>
        <p:grpSp>
          <p:nvGrpSpPr>
            <p:cNvPr id="3722" name="Google Shape;3722;p386"/>
            <p:cNvGrpSpPr/>
            <p:nvPr/>
          </p:nvGrpSpPr>
          <p:grpSpPr>
            <a:xfrm>
              <a:off x="0" y="17178"/>
              <a:ext cx="1517070170" cy="2147466468"/>
              <a:chOff x="0" y="0"/>
              <a:chExt cx="2147483647" cy="2147483647"/>
            </a:xfrm>
          </p:grpSpPr>
          <p:sp>
            <p:nvSpPr>
              <p:cNvPr id="3723" name="Google Shape;3723;p386"/>
              <p:cNvSpPr/>
              <p:nvPr/>
            </p:nvSpPr>
            <p:spPr>
              <a:xfrm>
                <a:off x="725909911" y="0"/>
                <a:ext cx="622193017" cy="261801607"/>
              </a:xfrm>
              <a:prstGeom prst="roundRect">
                <a:avLst>
                  <a:gd name="adj" fmla="val 16667"/>
                </a:avLst>
              </a:prstGeom>
              <a:solidFill>
                <a:schemeClr val="accent1"/>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r>
                  <a:rPr lang="en-US" sz="1800" b="1" i="0" u="none">
                    <a:solidFill>
                      <a:schemeClr val="dk1"/>
                    </a:solidFill>
                    <a:latin typeface="Arial"/>
                    <a:ea typeface="Arial"/>
                    <a:cs typeface="Arial"/>
                    <a:sym typeface="Arial"/>
                  </a:rPr>
                  <a:t>/</a:t>
                </a:r>
                <a:endParaRPr/>
              </a:p>
            </p:txBody>
          </p:sp>
          <p:sp>
            <p:nvSpPr>
              <p:cNvPr id="3724" name="Google Shape;3724;p386"/>
              <p:cNvSpPr/>
              <p:nvPr/>
            </p:nvSpPr>
            <p:spPr>
              <a:xfrm>
                <a:off x="733471550" y="613826071"/>
                <a:ext cx="621938746" cy="242442945"/>
              </a:xfrm>
              <a:prstGeom prst="roundRect">
                <a:avLst>
                  <a:gd name="adj" fmla="val 16667"/>
                </a:avLst>
              </a:prstGeom>
              <a:solidFill>
                <a:srgbClr val="D9D9D9"/>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Arial"/>
                  <a:buNone/>
                </a:pPr>
                <a:r>
                  <a:rPr lang="en-US" sz="1600" b="1" i="0" u="none">
                    <a:solidFill>
                      <a:schemeClr val="dk1"/>
                    </a:solidFill>
                    <a:latin typeface="Arial"/>
                    <a:ea typeface="Arial"/>
                    <a:cs typeface="Arial"/>
                    <a:sym typeface="Arial"/>
                  </a:rPr>
                  <a:t>home</a:t>
                </a:r>
                <a:endParaRPr/>
              </a:p>
            </p:txBody>
          </p:sp>
          <p:sp>
            <p:nvSpPr>
              <p:cNvPr id="3725" name="Google Shape;3725;p386"/>
              <p:cNvSpPr/>
              <p:nvPr/>
            </p:nvSpPr>
            <p:spPr>
              <a:xfrm>
                <a:off x="803116" y="1103898072"/>
                <a:ext cx="622193017" cy="242335282"/>
              </a:xfrm>
              <a:prstGeom prst="roundRect">
                <a:avLst>
                  <a:gd name="adj" fmla="val 16667"/>
                </a:avLst>
              </a:prstGeom>
              <a:solidFill>
                <a:srgbClr val="E4B9B4"/>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Arial"/>
                  <a:buNone/>
                </a:pPr>
                <a:r>
                  <a:rPr lang="en-US" sz="1600" b="0" i="0" u="none">
                    <a:solidFill>
                      <a:schemeClr val="dk1"/>
                    </a:solidFill>
                    <a:latin typeface="Arial"/>
                    <a:ea typeface="Arial"/>
                    <a:cs typeface="Arial"/>
                    <a:sym typeface="Arial"/>
                  </a:rPr>
                  <a:t>clarence</a:t>
                </a:r>
                <a:endParaRPr/>
              </a:p>
            </p:txBody>
          </p:sp>
          <p:sp>
            <p:nvSpPr>
              <p:cNvPr id="3726" name="Google Shape;3726;p386"/>
              <p:cNvSpPr/>
              <p:nvPr/>
            </p:nvSpPr>
            <p:spPr>
              <a:xfrm>
                <a:off x="733298877" y="1108903368"/>
                <a:ext cx="622193017" cy="242335282"/>
              </a:xfrm>
              <a:prstGeom prst="roundRect">
                <a:avLst>
                  <a:gd name="adj" fmla="val 16667"/>
                </a:avLst>
              </a:prstGeom>
              <a:solidFill>
                <a:srgbClr val="E4B9B4"/>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Arial"/>
                  <a:buNone/>
                </a:pPr>
                <a:r>
                  <a:rPr lang="en-US" sz="1600" b="0" i="0" u="none">
                    <a:solidFill>
                      <a:schemeClr val="dk1"/>
                    </a:solidFill>
                    <a:latin typeface="Arial"/>
                    <a:ea typeface="Arial"/>
                    <a:cs typeface="Arial"/>
                    <a:sym typeface="Arial"/>
                  </a:rPr>
                  <a:t>peter</a:t>
                </a:r>
                <a:endParaRPr/>
              </a:p>
            </p:txBody>
          </p:sp>
          <p:sp>
            <p:nvSpPr>
              <p:cNvPr id="3727" name="Google Shape;3727;p386"/>
              <p:cNvSpPr/>
              <p:nvPr/>
            </p:nvSpPr>
            <p:spPr>
              <a:xfrm>
                <a:off x="1466313228" y="1108700747"/>
                <a:ext cx="681170418" cy="242443410"/>
              </a:xfrm>
              <a:custGeom>
                <a:avLst/>
                <a:gdLst/>
                <a:ahLst/>
                <a:cxnLst/>
                <a:rect l="l" t="t" r="r" b="b"/>
                <a:pathLst>
                  <a:path w="2335843" h="533638" extrusionOk="0">
                    <a:moveTo>
                      <a:pt x="0" y="0"/>
                    </a:moveTo>
                    <a:lnTo>
                      <a:pt x="2246902" y="0"/>
                    </a:lnTo>
                    <a:lnTo>
                      <a:pt x="2335843" y="88941"/>
                    </a:lnTo>
                    <a:lnTo>
                      <a:pt x="2335843" y="533638"/>
                    </a:lnTo>
                    <a:lnTo>
                      <a:pt x="0" y="533638"/>
                    </a:lnTo>
                    <a:close/>
                  </a:path>
                </a:pathLst>
              </a:custGeom>
              <a:solidFill>
                <a:srgbClr val="FBFACE"/>
              </a:solidFill>
              <a:ln w="285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ourier New"/>
                  <a:buNone/>
                </a:pPr>
                <a:r>
                  <a:rPr lang="en-US" sz="1600" b="0" i="0" u="none">
                    <a:solidFill>
                      <a:schemeClr val="dk1"/>
                    </a:solidFill>
                    <a:latin typeface="Courier New"/>
                    <a:ea typeface="Courier New"/>
                    <a:cs typeface="Courier New"/>
                    <a:sym typeface="Courier New"/>
                  </a:rPr>
                  <a:t>logFile</a:t>
                </a:r>
                <a:r>
                  <a:rPr lang="en-US" sz="1600" b="0" i="0" u="none">
                    <a:solidFill>
                      <a:schemeClr val="dk1"/>
                    </a:solidFill>
                    <a:latin typeface="Arial"/>
                    <a:ea typeface="Arial"/>
                    <a:cs typeface="Arial"/>
                    <a:sym typeface="Arial"/>
                  </a:rPr>
                  <a:t> (file)</a:t>
                </a:r>
                <a:endParaRPr/>
              </a:p>
            </p:txBody>
          </p:sp>
          <p:sp>
            <p:nvSpPr>
              <p:cNvPr id="3728" name="Google Shape;3728;p386"/>
              <p:cNvSpPr/>
              <p:nvPr/>
            </p:nvSpPr>
            <p:spPr>
              <a:xfrm>
                <a:off x="0" y="1524335280"/>
                <a:ext cx="622193017" cy="242335282"/>
              </a:xfrm>
              <a:prstGeom prst="roundRect">
                <a:avLst>
                  <a:gd name="adj" fmla="val 16667"/>
                </a:avLst>
              </a:prstGeom>
              <a:solidFill>
                <a:srgbClr val="E4B9B4"/>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Arial"/>
                  <a:buNone/>
                </a:pPr>
                <a:r>
                  <a:rPr lang="en-US" sz="1600" b="0" i="0" u="none">
                    <a:solidFill>
                      <a:schemeClr val="dk1"/>
                    </a:solidFill>
                    <a:latin typeface="Arial"/>
                    <a:ea typeface="Arial"/>
                    <a:cs typeface="Arial"/>
                    <a:sym typeface="Arial"/>
                  </a:rPr>
                  <a:t>foo</a:t>
                </a:r>
                <a:endParaRPr/>
              </a:p>
            </p:txBody>
          </p:sp>
          <p:sp>
            <p:nvSpPr>
              <p:cNvPr id="3729" name="Google Shape;3729;p386"/>
              <p:cNvSpPr/>
              <p:nvPr/>
            </p:nvSpPr>
            <p:spPr>
              <a:xfrm>
                <a:off x="377760009" y="1905147838"/>
                <a:ext cx="644414196" cy="242335282"/>
              </a:xfrm>
              <a:prstGeom prst="roundRect">
                <a:avLst>
                  <a:gd name="adj" fmla="val 16667"/>
                </a:avLst>
              </a:prstGeom>
              <a:solidFill>
                <a:srgbClr val="E4B9B4"/>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Arial"/>
                  <a:buNone/>
                </a:pPr>
                <a:r>
                  <a:rPr lang="en-US" sz="1600" b="0" i="0" u="none">
                    <a:solidFill>
                      <a:schemeClr val="dk1"/>
                    </a:solidFill>
                    <a:latin typeface="Arial"/>
                    <a:ea typeface="Arial"/>
                    <a:cs typeface="Arial"/>
                    <a:sym typeface="Arial"/>
                  </a:rPr>
                  <a:t>bar</a:t>
                </a:r>
                <a:endParaRPr/>
              </a:p>
            </p:txBody>
          </p:sp>
          <p:sp>
            <p:nvSpPr>
              <p:cNvPr id="3730" name="Google Shape;3730;p386"/>
              <p:cNvSpPr/>
              <p:nvPr/>
            </p:nvSpPr>
            <p:spPr>
              <a:xfrm>
                <a:off x="1104618359" y="1905040690"/>
                <a:ext cx="925031238" cy="242442956"/>
              </a:xfrm>
              <a:custGeom>
                <a:avLst/>
                <a:gdLst/>
                <a:ahLst/>
                <a:cxnLst/>
                <a:rect l="l" t="t" r="r" b="b"/>
                <a:pathLst>
                  <a:path w="3172081" h="533637" extrusionOk="0">
                    <a:moveTo>
                      <a:pt x="0" y="0"/>
                    </a:moveTo>
                    <a:lnTo>
                      <a:pt x="3083140" y="0"/>
                    </a:lnTo>
                    <a:lnTo>
                      <a:pt x="3172081" y="88941"/>
                    </a:lnTo>
                    <a:lnTo>
                      <a:pt x="3172081" y="533637"/>
                    </a:lnTo>
                    <a:lnTo>
                      <a:pt x="0" y="533637"/>
                    </a:lnTo>
                    <a:close/>
                  </a:path>
                </a:pathLst>
              </a:custGeom>
              <a:solidFill>
                <a:srgbClr val="FBFACE"/>
              </a:solidFill>
              <a:ln w="285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ourier New"/>
                  <a:buNone/>
                </a:pPr>
                <a:r>
                  <a:rPr lang="en-US" sz="1600" b="0" i="0" u="none">
                    <a:solidFill>
                      <a:schemeClr val="dk1"/>
                    </a:solidFill>
                    <a:latin typeface="Courier New"/>
                    <a:ea typeface="Courier New"/>
                    <a:cs typeface="Courier New"/>
                    <a:sym typeface="Courier New"/>
                  </a:rPr>
                  <a:t>statusReport</a:t>
                </a:r>
                <a:r>
                  <a:rPr lang="en-US" sz="1600" b="0" i="0" u="none">
                    <a:solidFill>
                      <a:schemeClr val="dk1"/>
                    </a:solidFill>
                    <a:latin typeface="Arial"/>
                    <a:ea typeface="Arial"/>
                    <a:cs typeface="Arial"/>
                    <a:sym typeface="Arial"/>
                  </a:rPr>
                  <a:t> (file)</a:t>
                </a:r>
                <a:endParaRPr/>
              </a:p>
            </p:txBody>
          </p:sp>
          <p:cxnSp>
            <p:nvCxnSpPr>
              <p:cNvPr id="3731" name="Google Shape;3731;p386"/>
              <p:cNvCxnSpPr/>
              <p:nvPr/>
            </p:nvCxnSpPr>
            <p:spPr>
              <a:xfrm>
                <a:off x="1037006383" y="261801579"/>
                <a:ext cx="7434485" cy="352024435"/>
              </a:xfrm>
              <a:prstGeom prst="straightConnector1">
                <a:avLst/>
              </a:prstGeom>
              <a:noFill/>
              <a:ln w="28575" cap="flat" cmpd="sng">
                <a:solidFill>
                  <a:schemeClr val="dk1"/>
                </a:solidFill>
                <a:prstDash val="solid"/>
                <a:miter lim="800000"/>
                <a:headEnd type="none" w="med" len="med"/>
                <a:tailEnd type="triangle" w="med" len="med"/>
              </a:ln>
            </p:spPr>
          </p:cxnSp>
          <p:cxnSp>
            <p:nvCxnSpPr>
              <p:cNvPr id="3732" name="Google Shape;3732;p386"/>
              <p:cNvCxnSpPr/>
              <p:nvPr/>
            </p:nvCxnSpPr>
            <p:spPr>
              <a:xfrm rot="5400000">
                <a:off x="963140542" y="982312970"/>
                <a:ext cx="162509742" cy="721448"/>
              </a:xfrm>
              <a:prstGeom prst="straightConnector1">
                <a:avLst/>
              </a:prstGeom>
              <a:noFill/>
              <a:ln w="28575" cap="flat" cmpd="sng">
                <a:solidFill>
                  <a:schemeClr val="dk1"/>
                </a:solidFill>
                <a:prstDash val="solid"/>
                <a:miter lim="800000"/>
                <a:headEnd type="none" w="med" len="med"/>
                <a:tailEnd type="triangle" w="med" len="med"/>
              </a:ln>
            </p:spPr>
          </p:cxnSp>
          <p:cxnSp>
            <p:nvCxnSpPr>
              <p:cNvPr id="3733" name="Google Shape;3733;p386"/>
              <p:cNvCxnSpPr/>
              <p:nvPr/>
            </p:nvCxnSpPr>
            <p:spPr>
              <a:xfrm>
                <a:off x="311096490" y="964585674"/>
                <a:ext cx="1469810495" cy="0"/>
              </a:xfrm>
              <a:prstGeom prst="straightConnector1">
                <a:avLst/>
              </a:prstGeom>
              <a:noFill/>
              <a:ln w="28575" cap="flat" cmpd="sng">
                <a:solidFill>
                  <a:schemeClr val="dk1"/>
                </a:solidFill>
                <a:prstDash val="solid"/>
                <a:miter lim="800000"/>
                <a:headEnd type="none" w="med" len="med"/>
                <a:tailEnd type="none" w="med" len="med"/>
              </a:ln>
            </p:spPr>
          </p:cxnSp>
          <p:cxnSp>
            <p:nvCxnSpPr>
              <p:cNvPr id="3734" name="Google Shape;3734;p386"/>
              <p:cNvCxnSpPr/>
              <p:nvPr/>
            </p:nvCxnSpPr>
            <p:spPr>
              <a:xfrm rot="5400000">
                <a:off x="1733952500" y="1036744836"/>
                <a:ext cx="92632599" cy="721448"/>
              </a:xfrm>
              <a:prstGeom prst="straightConnector1">
                <a:avLst/>
              </a:prstGeom>
              <a:noFill/>
              <a:ln w="28575" cap="flat" cmpd="sng">
                <a:solidFill>
                  <a:schemeClr val="dk1"/>
                </a:solidFill>
                <a:prstDash val="solid"/>
                <a:miter lim="800000"/>
                <a:headEnd type="none" w="med" len="med"/>
                <a:tailEnd type="triangle" w="med" len="med"/>
              </a:ln>
            </p:spPr>
          </p:cxnSp>
          <p:cxnSp>
            <p:nvCxnSpPr>
              <p:cNvPr id="3735" name="Google Shape;3735;p386"/>
              <p:cNvCxnSpPr/>
              <p:nvPr/>
            </p:nvCxnSpPr>
            <p:spPr>
              <a:xfrm rot="-5400000" flipH="1">
                <a:off x="270000447" y="1033616254"/>
                <a:ext cx="89420703" cy="1251180"/>
              </a:xfrm>
              <a:prstGeom prst="straightConnector1">
                <a:avLst/>
              </a:prstGeom>
              <a:noFill/>
              <a:ln w="28575" cap="flat" cmpd="sng">
                <a:solidFill>
                  <a:schemeClr val="dk1"/>
                </a:solidFill>
                <a:prstDash val="solid"/>
                <a:miter lim="800000"/>
                <a:headEnd type="none" w="med" len="med"/>
                <a:tailEnd type="triangle" w="med" len="med"/>
              </a:ln>
            </p:spPr>
          </p:cxnSp>
          <p:cxnSp>
            <p:nvCxnSpPr>
              <p:cNvPr id="3736" name="Google Shape;3736;p386"/>
              <p:cNvCxnSpPr/>
              <p:nvPr/>
            </p:nvCxnSpPr>
            <p:spPr>
              <a:xfrm rot="5400000">
                <a:off x="254339042" y="1434658212"/>
                <a:ext cx="114318619" cy="1251180"/>
              </a:xfrm>
              <a:prstGeom prst="straightConnector1">
                <a:avLst/>
              </a:prstGeom>
              <a:noFill/>
              <a:ln w="28575" cap="flat" cmpd="sng">
                <a:solidFill>
                  <a:schemeClr val="dk1"/>
                </a:solidFill>
                <a:prstDash val="solid"/>
                <a:miter lim="800000"/>
                <a:headEnd type="none" w="med" len="med"/>
                <a:tailEnd type="triangle" w="med" len="med"/>
              </a:ln>
            </p:spPr>
          </p:cxnSp>
          <p:cxnSp>
            <p:nvCxnSpPr>
              <p:cNvPr id="3737" name="Google Shape;3737;p386"/>
              <p:cNvCxnSpPr/>
              <p:nvPr/>
            </p:nvCxnSpPr>
            <p:spPr>
              <a:xfrm>
                <a:off x="707864993" y="1760830144"/>
                <a:ext cx="714290457" cy="0"/>
              </a:xfrm>
              <a:prstGeom prst="straightConnector1">
                <a:avLst/>
              </a:prstGeom>
              <a:noFill/>
              <a:ln w="28575" cap="flat" cmpd="sng">
                <a:solidFill>
                  <a:schemeClr val="dk1"/>
                </a:solidFill>
                <a:prstDash val="solid"/>
                <a:miter lim="800000"/>
                <a:headEnd type="none" w="med" len="med"/>
                <a:tailEnd type="none" w="med" len="med"/>
              </a:ln>
            </p:spPr>
          </p:cxnSp>
          <p:cxnSp>
            <p:nvCxnSpPr>
              <p:cNvPr id="3738" name="Google Shape;3738;p386"/>
              <p:cNvCxnSpPr/>
              <p:nvPr/>
            </p:nvCxnSpPr>
            <p:spPr>
              <a:xfrm rot="5400000">
                <a:off x="1371265556" y="1832988576"/>
                <a:ext cx="92633426" cy="721448"/>
              </a:xfrm>
              <a:prstGeom prst="straightConnector1">
                <a:avLst/>
              </a:prstGeom>
              <a:noFill/>
              <a:ln w="28575" cap="flat" cmpd="sng">
                <a:solidFill>
                  <a:schemeClr val="dk1"/>
                </a:solidFill>
                <a:prstDash val="solid"/>
                <a:miter lim="800000"/>
                <a:headEnd type="none" w="med" len="med"/>
                <a:tailEnd type="triangle" w="med" len="med"/>
              </a:ln>
            </p:spPr>
          </p:cxnSp>
          <p:cxnSp>
            <p:nvCxnSpPr>
              <p:cNvPr id="3739" name="Google Shape;3739;p386"/>
              <p:cNvCxnSpPr/>
              <p:nvPr/>
            </p:nvCxnSpPr>
            <p:spPr>
              <a:xfrm rot="5400000">
                <a:off x="912942987" y="1556034082"/>
                <a:ext cx="262905440" cy="721448"/>
              </a:xfrm>
              <a:prstGeom prst="straightConnector1">
                <a:avLst/>
              </a:prstGeom>
              <a:noFill/>
              <a:ln w="28575" cap="flat" cmpd="sng">
                <a:solidFill>
                  <a:schemeClr val="dk1"/>
                </a:solidFill>
                <a:prstDash val="solid"/>
                <a:miter lim="800000"/>
                <a:headEnd type="none" w="med" len="med"/>
                <a:tailEnd type="triangle" w="med" len="med"/>
              </a:ln>
            </p:spPr>
          </p:cxnSp>
          <p:cxnSp>
            <p:nvCxnSpPr>
              <p:cNvPr id="3740" name="Google Shape;3740;p386"/>
              <p:cNvCxnSpPr/>
              <p:nvPr/>
            </p:nvCxnSpPr>
            <p:spPr>
              <a:xfrm rot="5400000">
                <a:off x="666546329" y="1832989034"/>
                <a:ext cx="92633426" cy="721448"/>
              </a:xfrm>
              <a:prstGeom prst="straightConnector1">
                <a:avLst/>
              </a:prstGeom>
              <a:noFill/>
              <a:ln w="28575" cap="flat" cmpd="sng">
                <a:solidFill>
                  <a:schemeClr val="dk1"/>
                </a:solidFill>
                <a:prstDash val="solid"/>
                <a:miter lim="800000"/>
                <a:headEnd type="none" w="med" len="med"/>
                <a:tailEnd type="triangle" w="med" len="med"/>
              </a:ln>
            </p:spPr>
          </p:cxnSp>
        </p:grpSp>
        <p:sp>
          <p:nvSpPr>
            <p:cNvPr id="3741" name="Google Shape;3741;p386"/>
            <p:cNvSpPr/>
            <p:nvPr/>
          </p:nvSpPr>
          <p:spPr>
            <a:xfrm>
              <a:off x="1666260286" y="1030571830"/>
              <a:ext cx="481223360" cy="397701208"/>
            </a:xfrm>
            <a:custGeom>
              <a:avLst/>
              <a:gdLst/>
              <a:ahLst/>
              <a:cxnLst/>
              <a:rect l="l" t="t" r="r" b="b"/>
              <a:pathLst>
                <a:path w="1715970" h="695227" extrusionOk="0">
                  <a:moveTo>
                    <a:pt x="0" y="0"/>
                  </a:moveTo>
                  <a:lnTo>
                    <a:pt x="1600096" y="0"/>
                  </a:lnTo>
                  <a:lnTo>
                    <a:pt x="1715970" y="115874"/>
                  </a:lnTo>
                  <a:lnTo>
                    <a:pt x="1715970" y="695227"/>
                  </a:lnTo>
                  <a:lnTo>
                    <a:pt x="0" y="695227"/>
                  </a:lnTo>
                  <a:close/>
                </a:path>
              </a:pathLst>
            </a:custGeom>
            <a:solidFill>
              <a:srgbClr val="FBFACE"/>
            </a:solidFill>
            <a:ln w="285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ourier New"/>
                <a:buNone/>
              </a:pPr>
              <a:r>
                <a:rPr lang="en-US" sz="1600" b="0" i="0" u="none">
                  <a:solidFill>
                    <a:schemeClr val="dk1"/>
                  </a:solidFill>
                  <a:latin typeface="Courier New"/>
                  <a:ea typeface="Courier New"/>
                  <a:cs typeface="Courier New"/>
                  <a:sym typeface="Courier New"/>
                </a:rPr>
                <a:t>homeLogFile</a:t>
              </a:r>
              <a:endParaRPr/>
            </a:p>
            <a:p>
              <a:pPr marL="0" marR="0" lvl="0" indent="0" algn="ctr" rtl="0">
                <a:lnSpc>
                  <a:spcPct val="100000"/>
                </a:lnSpc>
                <a:spcBef>
                  <a:spcPts val="0"/>
                </a:spcBef>
                <a:spcAft>
                  <a:spcPts val="0"/>
                </a:spcAft>
                <a:buClr>
                  <a:schemeClr val="dk1"/>
                </a:buClr>
                <a:buSzPts val="1600"/>
                <a:buFont typeface="Arial"/>
                <a:buNone/>
              </a:pPr>
              <a:r>
                <a:rPr lang="en-US" sz="1600" b="0" i="0" u="none">
                  <a:solidFill>
                    <a:schemeClr val="dk1"/>
                  </a:solidFill>
                  <a:latin typeface="Arial"/>
                  <a:ea typeface="Arial"/>
                  <a:cs typeface="Arial"/>
                  <a:sym typeface="Arial"/>
                </a:rPr>
                <a:t>(file)</a:t>
              </a:r>
              <a:endParaRPr/>
            </a:p>
          </p:txBody>
        </p:sp>
        <p:sp>
          <p:nvSpPr>
            <p:cNvPr id="3742" name="Google Shape;3742;p386"/>
            <p:cNvSpPr/>
            <p:nvPr/>
          </p:nvSpPr>
          <p:spPr>
            <a:xfrm>
              <a:off x="1686226419" y="523078052"/>
              <a:ext cx="439557806" cy="242326310"/>
            </a:xfrm>
            <a:prstGeom prst="roundRect">
              <a:avLst>
                <a:gd name="adj" fmla="val 16667"/>
              </a:avLst>
            </a:prstGeom>
            <a:solidFill>
              <a:srgbClr val="E4B9B4"/>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Arial"/>
                <a:buNone/>
              </a:pPr>
              <a:r>
                <a:rPr lang="en-US" sz="1600" b="0" i="0" u="none">
                  <a:solidFill>
                    <a:schemeClr val="dk1"/>
                  </a:solidFill>
                  <a:latin typeface="Arial"/>
                  <a:ea typeface="Arial"/>
                  <a:cs typeface="Arial"/>
                  <a:sym typeface="Arial"/>
                </a:rPr>
                <a:t>log</a:t>
              </a:r>
              <a:endParaRPr/>
            </a:p>
          </p:txBody>
        </p:sp>
        <p:sp>
          <p:nvSpPr>
            <p:cNvPr id="3743" name="Google Shape;3743;p386"/>
            <p:cNvSpPr/>
            <p:nvPr/>
          </p:nvSpPr>
          <p:spPr>
            <a:xfrm>
              <a:off x="1686226419" y="0"/>
              <a:ext cx="439557806" cy="242326310"/>
            </a:xfrm>
            <a:prstGeom prst="roundRect">
              <a:avLst>
                <a:gd name="adj" fmla="val 16667"/>
              </a:avLst>
            </a:prstGeom>
            <a:solidFill>
              <a:srgbClr val="E4B9B4"/>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Arial"/>
                <a:buNone/>
              </a:pPr>
              <a:r>
                <a:rPr lang="en-US" sz="1600" b="0" i="0" u="none">
                  <a:solidFill>
                    <a:schemeClr val="dk1"/>
                  </a:solidFill>
                  <a:latin typeface="Arial"/>
                  <a:ea typeface="Arial"/>
                  <a:cs typeface="Arial"/>
                  <a:sym typeface="Arial"/>
                </a:rPr>
                <a:t>var</a:t>
              </a:r>
              <a:endParaRPr/>
            </a:p>
          </p:txBody>
        </p:sp>
        <p:cxnSp>
          <p:nvCxnSpPr>
            <p:cNvPr id="3744" name="Google Shape;3744;p386"/>
            <p:cNvCxnSpPr/>
            <p:nvPr/>
          </p:nvCxnSpPr>
          <p:spPr>
            <a:xfrm>
              <a:off x="1906005375" y="242326310"/>
              <a:ext cx="0" cy="280751742"/>
            </a:xfrm>
            <a:prstGeom prst="straightConnector1">
              <a:avLst/>
            </a:prstGeom>
            <a:noFill/>
            <a:ln w="28575" cap="flat" cmpd="sng">
              <a:solidFill>
                <a:schemeClr val="dk1"/>
              </a:solidFill>
              <a:prstDash val="solid"/>
              <a:miter lim="800000"/>
              <a:headEnd type="none" w="med" len="med"/>
              <a:tailEnd type="none" w="med" len="med"/>
            </a:ln>
          </p:spPr>
        </p:cxnSp>
        <p:cxnSp>
          <p:nvCxnSpPr>
            <p:cNvPr id="3745" name="Google Shape;3745;p386"/>
            <p:cNvCxnSpPr/>
            <p:nvPr/>
          </p:nvCxnSpPr>
          <p:spPr>
            <a:xfrm rot="-5400000" flipH="1">
              <a:off x="1841453860" y="897078265"/>
              <a:ext cx="130018379" cy="1867155"/>
            </a:xfrm>
            <a:prstGeom prst="straightConnector1">
              <a:avLst/>
            </a:prstGeom>
            <a:noFill/>
            <a:ln w="28575" cap="flat" cmpd="sng">
              <a:solidFill>
                <a:schemeClr val="dk1"/>
              </a:solidFill>
              <a:prstDash val="solid"/>
              <a:miter lim="800000"/>
              <a:headEnd type="none" w="med" len="med"/>
              <a:tailEnd type="none" w="med" len="med"/>
            </a:ln>
          </p:spPr>
        </p:cxnSp>
        <p:cxnSp>
          <p:nvCxnSpPr>
            <p:cNvPr id="3746" name="Google Shape;3746;p386"/>
            <p:cNvCxnSpPr/>
            <p:nvPr/>
          </p:nvCxnSpPr>
          <p:spPr>
            <a:xfrm rot="10800000" flipH="1">
              <a:off x="1517233203" y="1229544544"/>
              <a:ext cx="149124613" cy="480517"/>
            </a:xfrm>
            <a:prstGeom prst="straightConnector1">
              <a:avLst/>
            </a:prstGeom>
            <a:noFill/>
            <a:ln w="28575" cap="flat" cmpd="sng">
              <a:solidFill>
                <a:schemeClr val="dk1"/>
              </a:solidFill>
              <a:prstDash val="solid"/>
              <a:miter lim="800000"/>
              <a:headEnd type="none" w="med" len="med"/>
              <a:tailEnd type="triangle" w="med" len="med"/>
            </a:ln>
          </p:spPr>
        </p:cxnSp>
      </p:grpSp>
      <p:cxnSp>
        <p:nvCxnSpPr>
          <p:cNvPr id="3747" name="Google Shape;3747;p386"/>
          <p:cNvCxnSpPr/>
          <p:nvPr/>
        </p:nvCxnSpPr>
        <p:spPr>
          <a:xfrm rot="10800000" flipH="1">
            <a:off x="4157662" y="1866962"/>
            <a:ext cx="2617800" cy="17400"/>
          </a:xfrm>
          <a:prstGeom prst="straightConnector1">
            <a:avLst/>
          </a:prstGeom>
          <a:noFill/>
          <a:ln w="28575" cap="flat" cmpd="sng">
            <a:solidFill>
              <a:schemeClr val="dk1"/>
            </a:solidFill>
            <a:prstDash val="solid"/>
            <a:miter lim="800000"/>
            <a:headEnd type="none" w="med" len="med"/>
            <a:tailEnd type="triangle" w="med" len="med"/>
          </a:ln>
        </p:spPr>
      </p:cxnSp>
      <p:sp>
        <p:nvSpPr>
          <p:cNvPr id="3748" name="Google Shape;3748;p386"/>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t>390</a:t>
            </a:fld>
            <a:endParaRPr/>
          </a:p>
        </p:txBody>
      </p:sp>
    </p:spTree>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Shape 3753"/>
        <p:cNvGrpSpPr/>
        <p:nvPr/>
      </p:nvGrpSpPr>
      <p:grpSpPr>
        <a:xfrm>
          <a:off x="0" y="0"/>
          <a:ext cx="0" cy="0"/>
          <a:chOff x="0" y="0"/>
          <a:chExt cx="0" cy="0"/>
        </a:xfrm>
      </p:grpSpPr>
      <p:sp>
        <p:nvSpPr>
          <p:cNvPr id="3754" name="Google Shape;3754;p387"/>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Working with Links</a:t>
            </a:r>
            <a:endParaRPr/>
          </a:p>
        </p:txBody>
      </p:sp>
      <p:sp>
        <p:nvSpPr>
          <p:cNvPr id="3755" name="Google Shape;3755;p387"/>
          <p:cNvSpPr txBox="1">
            <a:spLocks noGrp="1"/>
          </p:cNvSpPr>
          <p:nvPr>
            <p:ph type="body" idx="1"/>
          </p:nvPr>
        </p:nvSpPr>
        <p:spPr>
          <a:xfrm>
            <a:off x="609600" y="1447800"/>
            <a:ext cx="7918500" cy="1751100"/>
          </a:xfrm>
          <a:prstGeom prst="rect">
            <a:avLst/>
          </a:prstGeom>
          <a:noFill/>
          <a:ln>
            <a:noFill/>
          </a:ln>
        </p:spPr>
        <p:txBody>
          <a:bodyPr spcFirstLastPara="1" wrap="square" lIns="12700" tIns="12700" rIns="12700" bIns="12700" anchor="t" anchorCtr="0">
            <a:noAutofit/>
          </a:bodyPr>
          <a:lstStyle/>
          <a:p>
            <a:pPr marL="574675" marR="0" lvl="1" indent="-460375" algn="l" rtl="0">
              <a:lnSpc>
                <a:spcPct val="100000"/>
              </a:lnSpc>
              <a:spcBef>
                <a:spcPts val="0"/>
              </a:spcBef>
              <a:spcAft>
                <a:spcPts val="0"/>
              </a:spcAft>
              <a:buClr>
                <a:srgbClr val="FF0000"/>
              </a:buClr>
              <a:buSzPts val="2200"/>
              <a:buFont typeface="Arial"/>
              <a:buChar char="•"/>
            </a:pPr>
            <a:r>
              <a:rPr lang="en-US" sz="2200" b="0" i="0" u="none" strike="noStrike" cap="none">
                <a:solidFill>
                  <a:schemeClr val="dk1"/>
                </a:solidFill>
                <a:latin typeface="Courier New"/>
                <a:ea typeface="Courier New"/>
                <a:cs typeface="Courier New"/>
                <a:sym typeface="Courier New"/>
              </a:rPr>
              <a:t>Path</a:t>
            </a:r>
            <a:r>
              <a:rPr lang="en-US" sz="2200" b="0" i="0" u="none" strike="noStrike" cap="none">
                <a:solidFill>
                  <a:schemeClr val="dk1"/>
                </a:solidFill>
                <a:latin typeface="Arial"/>
                <a:ea typeface="Arial"/>
                <a:cs typeface="Arial"/>
                <a:sym typeface="Arial"/>
              </a:rPr>
              <a:t> interface is “link aware.”</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Every </a:t>
            </a:r>
            <a:r>
              <a:rPr lang="en-US" sz="2200" b="0" i="0" u="none" strike="noStrike" cap="none">
                <a:solidFill>
                  <a:schemeClr val="dk1"/>
                </a:solidFill>
                <a:latin typeface="Courier New"/>
                <a:ea typeface="Courier New"/>
                <a:cs typeface="Courier New"/>
                <a:sym typeface="Courier New"/>
              </a:rPr>
              <a:t>Path</a:t>
            </a:r>
            <a:r>
              <a:rPr lang="en-US" sz="2200" b="0" i="0" u="none" strike="noStrike" cap="none">
                <a:solidFill>
                  <a:schemeClr val="dk1"/>
                </a:solidFill>
                <a:latin typeface="Arial"/>
                <a:ea typeface="Arial"/>
                <a:cs typeface="Arial"/>
                <a:sym typeface="Arial"/>
              </a:rPr>
              <a:t> method either:</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Detects what to do when a symbolic link is encountered, or</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Provides an option enabling you to configure the behavior when a symbolic link is encountered</a:t>
            </a:r>
            <a:endParaRPr/>
          </a:p>
        </p:txBody>
      </p:sp>
      <p:sp>
        <p:nvSpPr>
          <p:cNvPr id="3756" name="Google Shape;3756;p387"/>
          <p:cNvSpPr txBox="1"/>
          <p:nvPr/>
        </p:nvSpPr>
        <p:spPr>
          <a:xfrm>
            <a:off x="609600" y="3381375"/>
            <a:ext cx="7924800" cy="587400"/>
          </a:xfrm>
          <a:prstGeom prst="rect">
            <a:avLst/>
          </a:prstGeom>
          <a:solidFill>
            <a:srgbClr val="DDDDDD"/>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ourier New"/>
              <a:buNone/>
            </a:pPr>
            <a:r>
              <a:rPr lang="en-US" sz="1400" b="0" i="0" u="none">
                <a:solidFill>
                  <a:schemeClr val="dk1"/>
                </a:solidFill>
                <a:latin typeface="Courier New"/>
                <a:ea typeface="Courier New"/>
                <a:cs typeface="Courier New"/>
                <a:sym typeface="Courier New"/>
              </a:rPr>
              <a:t>createSymbolicLink(Path, Path, FileAttribute&lt;?&gt;)</a:t>
            </a:r>
            <a:endParaRPr/>
          </a:p>
        </p:txBody>
      </p:sp>
      <p:sp>
        <p:nvSpPr>
          <p:cNvPr id="3757" name="Google Shape;3757;p387"/>
          <p:cNvSpPr txBox="1"/>
          <p:nvPr/>
        </p:nvSpPr>
        <p:spPr>
          <a:xfrm>
            <a:off x="609600" y="4648200"/>
            <a:ext cx="2514600" cy="587400"/>
          </a:xfrm>
          <a:prstGeom prst="rect">
            <a:avLst/>
          </a:prstGeom>
          <a:solidFill>
            <a:srgbClr val="DDDDDD"/>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ourier New"/>
              <a:buNone/>
            </a:pPr>
            <a:r>
              <a:rPr lang="en-US" sz="1400" b="0" i="0" u="none">
                <a:solidFill>
                  <a:schemeClr val="dk1"/>
                </a:solidFill>
                <a:latin typeface="Courier New"/>
                <a:ea typeface="Courier New"/>
                <a:cs typeface="Courier New"/>
                <a:sym typeface="Courier New"/>
              </a:rPr>
              <a:t>createLink(Path, Path)</a:t>
            </a:r>
            <a:endParaRPr/>
          </a:p>
        </p:txBody>
      </p:sp>
      <p:sp>
        <p:nvSpPr>
          <p:cNvPr id="3758" name="Google Shape;3758;p387"/>
          <p:cNvSpPr txBox="1"/>
          <p:nvPr/>
        </p:nvSpPr>
        <p:spPr>
          <a:xfrm>
            <a:off x="3319462" y="4648200"/>
            <a:ext cx="2514600" cy="587400"/>
          </a:xfrm>
          <a:prstGeom prst="rect">
            <a:avLst/>
          </a:prstGeom>
          <a:solidFill>
            <a:srgbClr val="DDDDDD"/>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ourier New"/>
              <a:buNone/>
            </a:pPr>
            <a:r>
              <a:rPr lang="en-US" sz="1400" b="0" i="0" u="none">
                <a:solidFill>
                  <a:schemeClr val="dk1"/>
                </a:solidFill>
                <a:latin typeface="Courier New"/>
                <a:ea typeface="Courier New"/>
                <a:cs typeface="Courier New"/>
                <a:sym typeface="Courier New"/>
              </a:rPr>
              <a:t>isSymbolicLink(Path)</a:t>
            </a:r>
            <a:endParaRPr/>
          </a:p>
        </p:txBody>
      </p:sp>
      <p:sp>
        <p:nvSpPr>
          <p:cNvPr id="3759" name="Google Shape;3759;p387"/>
          <p:cNvSpPr txBox="1"/>
          <p:nvPr/>
        </p:nvSpPr>
        <p:spPr>
          <a:xfrm>
            <a:off x="6019800" y="4648200"/>
            <a:ext cx="2514600" cy="587400"/>
          </a:xfrm>
          <a:prstGeom prst="rect">
            <a:avLst/>
          </a:prstGeom>
          <a:solidFill>
            <a:srgbClr val="DDDDDD"/>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ourier New"/>
              <a:buNone/>
            </a:pPr>
            <a:r>
              <a:rPr lang="en-US" sz="1400" b="0" i="0" u="none">
                <a:solidFill>
                  <a:schemeClr val="dk1"/>
                </a:solidFill>
                <a:latin typeface="Courier New"/>
                <a:ea typeface="Courier New"/>
                <a:cs typeface="Courier New"/>
                <a:sym typeface="Courier New"/>
              </a:rPr>
              <a:t>readSymbolicLink(Path)</a:t>
            </a:r>
            <a:endParaRPr/>
          </a:p>
        </p:txBody>
      </p:sp>
      <p:sp>
        <p:nvSpPr>
          <p:cNvPr id="3760" name="Google Shape;3760;p387"/>
          <p:cNvSpPr txBox="1"/>
          <p:nvPr/>
        </p:nvSpPr>
        <p:spPr>
          <a:xfrm rot="-180114">
            <a:off x="2444709" y="4065519"/>
            <a:ext cx="4067281" cy="368301"/>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33CC"/>
              </a:buClr>
              <a:buSzPts val="1800"/>
              <a:buFont typeface="Shadows Into Light"/>
              <a:buNone/>
            </a:pPr>
            <a:r>
              <a:rPr lang="en-US" sz="1800" b="0" i="0" u="none">
                <a:solidFill>
                  <a:srgbClr val="0033CC"/>
                </a:solidFill>
                <a:latin typeface="Shadows Into Light"/>
                <a:ea typeface="Shadows Into Light"/>
                <a:cs typeface="Shadows Into Light"/>
                <a:sym typeface="Shadows Into Light"/>
              </a:rPr>
              <a:t>Creating a symbolic link</a:t>
            </a:r>
            <a:endParaRPr/>
          </a:p>
        </p:txBody>
      </p:sp>
      <p:grpSp>
        <p:nvGrpSpPr>
          <p:cNvPr id="3761" name="Google Shape;3761;p387"/>
          <p:cNvGrpSpPr/>
          <p:nvPr/>
        </p:nvGrpSpPr>
        <p:grpSpPr>
          <a:xfrm rot="3378596">
            <a:off x="2711494" y="3743558"/>
            <a:ext cx="625776" cy="345783"/>
            <a:chOff x="0" y="0"/>
            <a:chExt cx="2147483647" cy="1700223872"/>
          </a:xfrm>
        </p:grpSpPr>
        <p:sp>
          <p:nvSpPr>
            <p:cNvPr id="3762" name="Google Shape;3762;p387"/>
            <p:cNvSpPr/>
            <p:nvPr/>
          </p:nvSpPr>
          <p:spPr>
            <a:xfrm rot="-4380002">
              <a:off x="543826943" y="-223629887"/>
              <a:ext cx="967867304" cy="2147483647"/>
            </a:xfrm>
            <a:custGeom>
              <a:avLst/>
              <a:gdLst/>
              <a:ahLst/>
              <a:cxnLst/>
              <a:rect l="l" t="t" r="r" b="b"/>
              <a:pathLst>
                <a:path w="385762" h="434975" extrusionOk="0">
                  <a:moveTo>
                    <a:pt x="385762" y="381000"/>
                  </a:moveTo>
                  <a:cubicBezTo>
                    <a:pt x="245268" y="407987"/>
                    <a:pt x="104774" y="434975"/>
                    <a:pt x="52387" y="371475"/>
                  </a:cubicBezTo>
                  <a:cubicBezTo>
                    <a:pt x="0" y="307975"/>
                    <a:pt x="57150" y="60325"/>
                    <a:pt x="71437" y="0"/>
                  </a:cubicBezTo>
                </a:path>
              </a:pathLst>
            </a:custGeom>
            <a:no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cxnSp>
          <p:nvCxnSpPr>
            <p:cNvPr id="3763" name="Google Shape;3763;p387"/>
            <p:cNvCxnSpPr/>
            <p:nvPr/>
          </p:nvCxnSpPr>
          <p:spPr>
            <a:xfrm rot="5400000">
              <a:off x="1548781007" y="408463701"/>
              <a:ext cx="299351319" cy="346824884"/>
            </a:xfrm>
            <a:prstGeom prst="straightConnector1">
              <a:avLst/>
            </a:prstGeom>
            <a:noFill/>
            <a:ln w="28575" cap="flat" cmpd="sng">
              <a:solidFill>
                <a:schemeClr val="dk1"/>
              </a:solidFill>
              <a:prstDash val="solid"/>
              <a:miter lim="800000"/>
              <a:headEnd type="none" w="med" len="med"/>
              <a:tailEnd type="none" w="med" len="med"/>
            </a:ln>
          </p:spPr>
        </p:cxnSp>
        <p:cxnSp>
          <p:nvCxnSpPr>
            <p:cNvPr id="3764" name="Google Shape;3764;p387"/>
            <p:cNvCxnSpPr/>
            <p:nvPr/>
          </p:nvCxnSpPr>
          <p:spPr>
            <a:xfrm rot="-5400000" flipH="1">
              <a:off x="1698456667" y="581876143"/>
              <a:ext cx="598702639" cy="346824884"/>
            </a:xfrm>
            <a:prstGeom prst="straightConnector1">
              <a:avLst/>
            </a:prstGeom>
            <a:noFill/>
            <a:ln w="28575" cap="flat" cmpd="sng">
              <a:solidFill>
                <a:schemeClr val="dk1"/>
              </a:solidFill>
              <a:prstDash val="solid"/>
              <a:miter lim="800000"/>
              <a:headEnd type="none" w="med" len="med"/>
              <a:tailEnd type="none" w="med" len="med"/>
            </a:ln>
          </p:spPr>
        </p:cxnSp>
      </p:grpSp>
      <p:grpSp>
        <p:nvGrpSpPr>
          <p:cNvPr id="3765" name="Google Shape;3765;p387"/>
          <p:cNvGrpSpPr/>
          <p:nvPr/>
        </p:nvGrpSpPr>
        <p:grpSpPr>
          <a:xfrm>
            <a:off x="1233869" y="4960302"/>
            <a:ext cx="290322" cy="870966"/>
            <a:chOff x="0" y="0"/>
            <a:chExt cx="2147483647" cy="2147483647"/>
          </a:xfrm>
        </p:grpSpPr>
        <p:sp>
          <p:nvSpPr>
            <p:cNvPr id="3766" name="Google Shape;3766;p387"/>
            <p:cNvSpPr/>
            <p:nvPr/>
          </p:nvSpPr>
          <p:spPr>
            <a:xfrm>
              <a:off x="0" y="0"/>
              <a:ext cx="1610613068" cy="2147483647"/>
            </a:xfrm>
            <a:custGeom>
              <a:avLst/>
              <a:gdLst/>
              <a:ahLst/>
              <a:cxnLst/>
              <a:rect l="l" t="t" r="r" b="b"/>
              <a:pathLst>
                <a:path w="228600" h="914400" extrusionOk="0">
                  <a:moveTo>
                    <a:pt x="114301" y="0"/>
                  </a:moveTo>
                  <a:lnTo>
                    <a:pt x="114301" y="0"/>
                  </a:lnTo>
                  <a:cubicBezTo>
                    <a:pt x="129310" y="0"/>
                    <a:pt x="144174" y="11827"/>
                    <a:pt x="158041" y="34803"/>
                  </a:cubicBezTo>
                  <a:cubicBezTo>
                    <a:pt x="171908" y="57779"/>
                    <a:pt x="184509" y="91458"/>
                    <a:pt x="195122" y="133912"/>
                  </a:cubicBezTo>
                  <a:cubicBezTo>
                    <a:pt x="205736" y="176366"/>
                    <a:pt x="214155" y="226769"/>
                    <a:pt x="219899" y="282238"/>
                  </a:cubicBezTo>
                  <a:cubicBezTo>
                    <a:pt x="225643" y="337706"/>
                    <a:pt x="228600" y="397161"/>
                    <a:pt x="228600" y="457200"/>
                  </a:cubicBezTo>
                  <a:lnTo>
                    <a:pt x="114300" y="457200"/>
                  </a:lnTo>
                  <a:close/>
                </a:path>
                <a:path w="228600" h="914400" fill="none" extrusionOk="0">
                  <a:moveTo>
                    <a:pt x="114301" y="0"/>
                  </a:moveTo>
                  <a:lnTo>
                    <a:pt x="114301" y="0"/>
                  </a:lnTo>
                  <a:cubicBezTo>
                    <a:pt x="129310" y="0"/>
                    <a:pt x="144174" y="11827"/>
                    <a:pt x="158041" y="34803"/>
                  </a:cubicBezTo>
                  <a:cubicBezTo>
                    <a:pt x="171908" y="57779"/>
                    <a:pt x="184509" y="91458"/>
                    <a:pt x="195122" y="133912"/>
                  </a:cubicBezTo>
                  <a:cubicBezTo>
                    <a:pt x="205736" y="176366"/>
                    <a:pt x="214155" y="226769"/>
                    <a:pt x="219899" y="282238"/>
                  </a:cubicBezTo>
                  <a:cubicBezTo>
                    <a:pt x="225643" y="337706"/>
                    <a:pt x="228600" y="397161"/>
                    <a:pt x="228600" y="457200"/>
                  </a:cubicBezTo>
                </a:path>
              </a:pathLst>
            </a:custGeom>
            <a:no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cxnSp>
          <p:nvCxnSpPr>
            <p:cNvPr id="3767" name="Google Shape;3767;p387"/>
            <p:cNvCxnSpPr/>
            <p:nvPr/>
          </p:nvCxnSpPr>
          <p:spPr>
            <a:xfrm rot="-5400000">
              <a:off x="1342177112" y="805306663"/>
              <a:ext cx="1073742045" cy="178956970"/>
            </a:xfrm>
            <a:prstGeom prst="straightConnector1">
              <a:avLst/>
            </a:prstGeom>
            <a:noFill/>
            <a:ln w="28575" cap="flat" cmpd="sng">
              <a:solidFill>
                <a:schemeClr val="dk1"/>
              </a:solidFill>
              <a:prstDash val="solid"/>
              <a:miter lim="800000"/>
              <a:headEnd type="none" w="med" len="med"/>
              <a:tailEnd type="none" w="med" len="med"/>
            </a:ln>
          </p:spPr>
        </p:cxnSp>
        <p:cxnSp>
          <p:nvCxnSpPr>
            <p:cNvPr id="3768" name="Google Shape;3768;p387"/>
            <p:cNvCxnSpPr/>
            <p:nvPr/>
          </p:nvCxnSpPr>
          <p:spPr>
            <a:xfrm rot="5400000" flipH="1">
              <a:off x="536870578" y="715828178"/>
              <a:ext cx="1073742045" cy="357913941"/>
            </a:xfrm>
            <a:prstGeom prst="straightConnector1">
              <a:avLst/>
            </a:prstGeom>
            <a:noFill/>
            <a:ln w="28575" cap="flat" cmpd="sng">
              <a:solidFill>
                <a:schemeClr val="dk1"/>
              </a:solidFill>
              <a:prstDash val="solid"/>
              <a:miter lim="800000"/>
              <a:headEnd type="none" w="med" len="med"/>
              <a:tailEnd type="none" w="med" len="med"/>
            </a:ln>
          </p:spPr>
        </p:cxnSp>
      </p:grpSp>
      <p:sp>
        <p:nvSpPr>
          <p:cNvPr id="3769" name="Google Shape;3769;p387"/>
          <p:cNvSpPr txBox="1"/>
          <p:nvPr/>
        </p:nvSpPr>
        <p:spPr>
          <a:xfrm rot="-179884">
            <a:off x="225499" y="5732523"/>
            <a:ext cx="3619354" cy="36981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33CC"/>
              </a:buClr>
              <a:buSzPts val="1800"/>
              <a:buFont typeface="Shadows Into Light"/>
              <a:buNone/>
            </a:pPr>
            <a:r>
              <a:rPr lang="en-US" sz="1800" b="0" i="0" u="none">
                <a:solidFill>
                  <a:srgbClr val="0033CC"/>
                </a:solidFill>
                <a:latin typeface="Shadows Into Light"/>
                <a:ea typeface="Shadows Into Light"/>
                <a:cs typeface="Shadows Into Light"/>
                <a:sym typeface="Shadows Into Light"/>
              </a:rPr>
              <a:t>Creating a hard link</a:t>
            </a:r>
            <a:endParaRPr/>
          </a:p>
        </p:txBody>
      </p:sp>
      <p:grpSp>
        <p:nvGrpSpPr>
          <p:cNvPr id="3770" name="Google Shape;3770;p387"/>
          <p:cNvGrpSpPr/>
          <p:nvPr/>
        </p:nvGrpSpPr>
        <p:grpSpPr>
          <a:xfrm>
            <a:off x="3977069" y="5277249"/>
            <a:ext cx="290322" cy="725805"/>
            <a:chOff x="0" y="0"/>
            <a:chExt cx="2147483647" cy="2147483647"/>
          </a:xfrm>
        </p:grpSpPr>
        <p:sp>
          <p:nvSpPr>
            <p:cNvPr id="3771" name="Google Shape;3771;p387"/>
            <p:cNvSpPr/>
            <p:nvPr/>
          </p:nvSpPr>
          <p:spPr>
            <a:xfrm>
              <a:off x="0" y="0"/>
              <a:ext cx="1610613068" cy="2147483647"/>
            </a:xfrm>
            <a:custGeom>
              <a:avLst/>
              <a:gdLst/>
              <a:ahLst/>
              <a:cxnLst/>
              <a:rect l="l" t="t" r="r" b="b"/>
              <a:pathLst>
                <a:path w="228600" h="914400" extrusionOk="0">
                  <a:moveTo>
                    <a:pt x="114301" y="0"/>
                  </a:moveTo>
                  <a:lnTo>
                    <a:pt x="114301" y="0"/>
                  </a:lnTo>
                  <a:cubicBezTo>
                    <a:pt x="129310" y="0"/>
                    <a:pt x="144174" y="11827"/>
                    <a:pt x="158041" y="34803"/>
                  </a:cubicBezTo>
                  <a:cubicBezTo>
                    <a:pt x="171908" y="57779"/>
                    <a:pt x="184509" y="91458"/>
                    <a:pt x="195122" y="133912"/>
                  </a:cubicBezTo>
                  <a:cubicBezTo>
                    <a:pt x="205736" y="176366"/>
                    <a:pt x="214155" y="226769"/>
                    <a:pt x="219899" y="282238"/>
                  </a:cubicBezTo>
                  <a:cubicBezTo>
                    <a:pt x="225643" y="337706"/>
                    <a:pt x="228600" y="397161"/>
                    <a:pt x="228600" y="457200"/>
                  </a:cubicBezTo>
                  <a:lnTo>
                    <a:pt x="114300" y="457200"/>
                  </a:lnTo>
                  <a:close/>
                </a:path>
                <a:path w="228600" h="914400" fill="none" extrusionOk="0">
                  <a:moveTo>
                    <a:pt x="114301" y="0"/>
                  </a:moveTo>
                  <a:lnTo>
                    <a:pt x="114301" y="0"/>
                  </a:lnTo>
                  <a:cubicBezTo>
                    <a:pt x="129310" y="0"/>
                    <a:pt x="144174" y="11827"/>
                    <a:pt x="158041" y="34803"/>
                  </a:cubicBezTo>
                  <a:cubicBezTo>
                    <a:pt x="171908" y="57779"/>
                    <a:pt x="184509" y="91458"/>
                    <a:pt x="195122" y="133912"/>
                  </a:cubicBezTo>
                  <a:cubicBezTo>
                    <a:pt x="205736" y="176366"/>
                    <a:pt x="214155" y="226769"/>
                    <a:pt x="219899" y="282238"/>
                  </a:cubicBezTo>
                  <a:cubicBezTo>
                    <a:pt x="225643" y="337706"/>
                    <a:pt x="228600" y="397161"/>
                    <a:pt x="228600" y="457200"/>
                  </a:cubicBezTo>
                </a:path>
              </a:pathLst>
            </a:custGeom>
            <a:no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cxnSp>
          <p:nvCxnSpPr>
            <p:cNvPr id="3772" name="Google Shape;3772;p387"/>
            <p:cNvCxnSpPr/>
            <p:nvPr/>
          </p:nvCxnSpPr>
          <p:spPr>
            <a:xfrm rot="-5400000">
              <a:off x="1342177112" y="805306663"/>
              <a:ext cx="1073742045" cy="178956970"/>
            </a:xfrm>
            <a:prstGeom prst="straightConnector1">
              <a:avLst/>
            </a:prstGeom>
            <a:noFill/>
            <a:ln w="28575" cap="flat" cmpd="sng">
              <a:solidFill>
                <a:schemeClr val="dk1"/>
              </a:solidFill>
              <a:prstDash val="solid"/>
              <a:miter lim="800000"/>
              <a:headEnd type="none" w="med" len="med"/>
              <a:tailEnd type="none" w="med" len="med"/>
            </a:ln>
          </p:spPr>
        </p:cxnSp>
        <p:cxnSp>
          <p:nvCxnSpPr>
            <p:cNvPr id="3773" name="Google Shape;3773;p387"/>
            <p:cNvCxnSpPr/>
            <p:nvPr/>
          </p:nvCxnSpPr>
          <p:spPr>
            <a:xfrm rot="5400000" flipH="1">
              <a:off x="536870578" y="715828178"/>
              <a:ext cx="1073742045" cy="357913941"/>
            </a:xfrm>
            <a:prstGeom prst="straightConnector1">
              <a:avLst/>
            </a:prstGeom>
            <a:noFill/>
            <a:ln w="28575" cap="flat" cmpd="sng">
              <a:solidFill>
                <a:schemeClr val="dk1"/>
              </a:solidFill>
              <a:prstDash val="solid"/>
              <a:miter lim="800000"/>
              <a:headEnd type="none" w="med" len="med"/>
              <a:tailEnd type="none" w="med" len="med"/>
            </a:ln>
          </p:spPr>
        </p:cxnSp>
      </p:grpSp>
      <p:sp>
        <p:nvSpPr>
          <p:cNvPr id="3774" name="Google Shape;3774;p387"/>
          <p:cNvSpPr txBox="1"/>
          <p:nvPr/>
        </p:nvSpPr>
        <p:spPr>
          <a:xfrm rot="180114">
            <a:off x="2520876" y="5499167"/>
            <a:ext cx="4067281" cy="36981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33CC"/>
              </a:buClr>
              <a:buSzPts val="1800"/>
              <a:buFont typeface="Shadows Into Light"/>
              <a:buNone/>
            </a:pPr>
            <a:r>
              <a:rPr lang="en-US" sz="1800" b="0" i="0" u="none">
                <a:solidFill>
                  <a:srgbClr val="0033CC"/>
                </a:solidFill>
                <a:latin typeface="Shadows Into Light"/>
                <a:ea typeface="Shadows Into Light"/>
                <a:cs typeface="Shadows Into Light"/>
                <a:sym typeface="Shadows Into Light"/>
              </a:rPr>
              <a:t>Detecting a symbolic link</a:t>
            </a:r>
            <a:endParaRPr/>
          </a:p>
        </p:txBody>
      </p:sp>
      <p:grpSp>
        <p:nvGrpSpPr>
          <p:cNvPr id="3775" name="Google Shape;3775;p387"/>
          <p:cNvGrpSpPr/>
          <p:nvPr/>
        </p:nvGrpSpPr>
        <p:grpSpPr>
          <a:xfrm>
            <a:off x="6336094" y="4998402"/>
            <a:ext cx="290322" cy="870966"/>
            <a:chOff x="0" y="0"/>
            <a:chExt cx="2147483647" cy="2147483647"/>
          </a:xfrm>
        </p:grpSpPr>
        <p:sp>
          <p:nvSpPr>
            <p:cNvPr id="3776" name="Google Shape;3776;p387"/>
            <p:cNvSpPr/>
            <p:nvPr/>
          </p:nvSpPr>
          <p:spPr>
            <a:xfrm>
              <a:off x="0" y="0"/>
              <a:ext cx="1610613068" cy="2147483647"/>
            </a:xfrm>
            <a:custGeom>
              <a:avLst/>
              <a:gdLst/>
              <a:ahLst/>
              <a:cxnLst/>
              <a:rect l="l" t="t" r="r" b="b"/>
              <a:pathLst>
                <a:path w="228600" h="914400" extrusionOk="0">
                  <a:moveTo>
                    <a:pt x="114301" y="0"/>
                  </a:moveTo>
                  <a:lnTo>
                    <a:pt x="114301" y="0"/>
                  </a:lnTo>
                  <a:cubicBezTo>
                    <a:pt x="129310" y="0"/>
                    <a:pt x="144174" y="11827"/>
                    <a:pt x="158041" y="34803"/>
                  </a:cubicBezTo>
                  <a:cubicBezTo>
                    <a:pt x="171908" y="57779"/>
                    <a:pt x="184509" y="91458"/>
                    <a:pt x="195122" y="133912"/>
                  </a:cubicBezTo>
                  <a:cubicBezTo>
                    <a:pt x="205736" y="176366"/>
                    <a:pt x="214155" y="226769"/>
                    <a:pt x="219899" y="282238"/>
                  </a:cubicBezTo>
                  <a:cubicBezTo>
                    <a:pt x="225643" y="337706"/>
                    <a:pt x="228600" y="397161"/>
                    <a:pt x="228600" y="457200"/>
                  </a:cubicBezTo>
                  <a:lnTo>
                    <a:pt x="114300" y="457200"/>
                  </a:lnTo>
                  <a:close/>
                </a:path>
                <a:path w="228600" h="914400" fill="none" extrusionOk="0">
                  <a:moveTo>
                    <a:pt x="114301" y="0"/>
                  </a:moveTo>
                  <a:lnTo>
                    <a:pt x="114301" y="0"/>
                  </a:lnTo>
                  <a:cubicBezTo>
                    <a:pt x="129310" y="0"/>
                    <a:pt x="144174" y="11827"/>
                    <a:pt x="158041" y="34803"/>
                  </a:cubicBezTo>
                  <a:cubicBezTo>
                    <a:pt x="171908" y="57779"/>
                    <a:pt x="184509" y="91458"/>
                    <a:pt x="195122" y="133912"/>
                  </a:cubicBezTo>
                  <a:cubicBezTo>
                    <a:pt x="205736" y="176366"/>
                    <a:pt x="214155" y="226769"/>
                    <a:pt x="219899" y="282238"/>
                  </a:cubicBezTo>
                  <a:cubicBezTo>
                    <a:pt x="225643" y="337706"/>
                    <a:pt x="228600" y="397161"/>
                    <a:pt x="228600" y="457200"/>
                  </a:cubicBezTo>
                </a:path>
              </a:pathLst>
            </a:custGeom>
            <a:no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cxnSp>
          <p:nvCxnSpPr>
            <p:cNvPr id="3777" name="Google Shape;3777;p387"/>
            <p:cNvCxnSpPr/>
            <p:nvPr/>
          </p:nvCxnSpPr>
          <p:spPr>
            <a:xfrm rot="-5400000">
              <a:off x="1342177112" y="805306663"/>
              <a:ext cx="1073742045" cy="178956970"/>
            </a:xfrm>
            <a:prstGeom prst="straightConnector1">
              <a:avLst/>
            </a:prstGeom>
            <a:noFill/>
            <a:ln w="28575" cap="flat" cmpd="sng">
              <a:solidFill>
                <a:schemeClr val="dk1"/>
              </a:solidFill>
              <a:prstDash val="solid"/>
              <a:miter lim="800000"/>
              <a:headEnd type="none" w="med" len="med"/>
              <a:tailEnd type="none" w="med" len="med"/>
            </a:ln>
          </p:spPr>
        </p:cxnSp>
        <p:cxnSp>
          <p:nvCxnSpPr>
            <p:cNvPr id="3778" name="Google Shape;3778;p387"/>
            <p:cNvCxnSpPr/>
            <p:nvPr/>
          </p:nvCxnSpPr>
          <p:spPr>
            <a:xfrm rot="5400000" flipH="1">
              <a:off x="536870578" y="715828178"/>
              <a:ext cx="1073742045" cy="357913941"/>
            </a:xfrm>
            <a:prstGeom prst="straightConnector1">
              <a:avLst/>
            </a:prstGeom>
            <a:noFill/>
            <a:ln w="28575" cap="flat" cmpd="sng">
              <a:solidFill>
                <a:schemeClr val="dk1"/>
              </a:solidFill>
              <a:prstDash val="solid"/>
              <a:miter lim="800000"/>
              <a:headEnd type="none" w="med" len="med"/>
              <a:tailEnd type="none" w="med" len="med"/>
            </a:ln>
          </p:spPr>
        </p:cxnSp>
      </p:grpSp>
      <p:sp>
        <p:nvSpPr>
          <p:cNvPr id="3779" name="Google Shape;3779;p387"/>
          <p:cNvSpPr txBox="1"/>
          <p:nvPr/>
        </p:nvSpPr>
        <p:spPr>
          <a:xfrm rot="-240078">
            <a:off x="5035546" y="5843543"/>
            <a:ext cx="4067114" cy="369901"/>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33CC"/>
              </a:buClr>
              <a:buSzPts val="1800"/>
              <a:buFont typeface="Shadows Into Light"/>
              <a:buNone/>
            </a:pPr>
            <a:r>
              <a:rPr lang="en-US" sz="1800" b="0" i="0" u="none">
                <a:solidFill>
                  <a:srgbClr val="0033CC"/>
                </a:solidFill>
                <a:latin typeface="Shadows Into Light"/>
                <a:ea typeface="Shadows Into Light"/>
                <a:cs typeface="Shadows Into Light"/>
                <a:sym typeface="Shadows Into Light"/>
              </a:rPr>
              <a:t>Finding the target of a link</a:t>
            </a:r>
            <a:endParaRPr/>
          </a:p>
        </p:txBody>
      </p:sp>
      <p:sp>
        <p:nvSpPr>
          <p:cNvPr id="3780" name="Google Shape;3780;p387"/>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391</a:t>
            </a:fld>
            <a:endParaRPr/>
          </a:p>
        </p:txBody>
      </p:sp>
    </p:spTree>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Shape 3785"/>
        <p:cNvGrpSpPr/>
        <p:nvPr/>
      </p:nvGrpSpPr>
      <p:grpSpPr>
        <a:xfrm>
          <a:off x="0" y="0"/>
          <a:ext cx="0" cy="0"/>
          <a:chOff x="0" y="0"/>
          <a:chExt cx="0" cy="0"/>
        </a:xfrm>
      </p:grpSpPr>
      <p:sp>
        <p:nvSpPr>
          <p:cNvPr id="3786" name="Google Shape;3786;p388"/>
          <p:cNvSpPr txBox="1">
            <a:spLocks noGrp="1"/>
          </p:cNvSpPr>
          <p:nvPr>
            <p:ph type="title"/>
          </p:nvPr>
        </p:nvSpPr>
        <p:spPr>
          <a:xfrm>
            <a:off x="311700" y="593367"/>
            <a:ext cx="8520600" cy="7635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Courier New"/>
                <a:ea typeface="Courier New"/>
                <a:cs typeface="Courier New"/>
                <a:sym typeface="Courier New"/>
              </a:rPr>
              <a:t>File</a:t>
            </a:r>
            <a:r>
              <a:rPr lang="en-US" sz="2600" b="1" i="0" u="none" strike="noStrike" cap="none">
                <a:solidFill>
                  <a:schemeClr val="dk1"/>
                </a:solidFill>
                <a:latin typeface="Arial"/>
                <a:ea typeface="Arial"/>
                <a:cs typeface="Arial"/>
                <a:sym typeface="Arial"/>
              </a:rPr>
              <a:t> Operations</a:t>
            </a:r>
            <a:endParaRPr/>
          </a:p>
        </p:txBody>
      </p:sp>
      <p:cxnSp>
        <p:nvCxnSpPr>
          <p:cNvPr id="3787" name="Google Shape;3787;p388"/>
          <p:cNvCxnSpPr/>
          <p:nvPr/>
        </p:nvCxnSpPr>
        <p:spPr>
          <a:xfrm>
            <a:off x="3886200" y="1524000"/>
            <a:ext cx="4038600" cy="0"/>
          </a:xfrm>
          <a:prstGeom prst="straightConnector1">
            <a:avLst/>
          </a:prstGeom>
          <a:noFill/>
          <a:ln w="28575" cap="flat" cmpd="sng">
            <a:solidFill>
              <a:srgbClr val="6394B1"/>
            </a:solidFill>
            <a:prstDash val="solid"/>
            <a:miter lim="800000"/>
            <a:headEnd type="none" w="med" len="med"/>
            <a:tailEnd type="none" w="med" len="med"/>
          </a:ln>
        </p:spPr>
      </p:cxnSp>
      <p:sp>
        <p:nvSpPr>
          <p:cNvPr id="3788" name="Google Shape;3788;p388"/>
          <p:cNvSpPr txBox="1"/>
          <p:nvPr/>
        </p:nvSpPr>
        <p:spPr>
          <a:xfrm>
            <a:off x="4219575" y="1600200"/>
            <a:ext cx="3032100" cy="3699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r>
              <a:rPr lang="en-US" sz="1800" b="0" i="0" u="none">
                <a:solidFill>
                  <a:schemeClr val="dk1"/>
                </a:solidFill>
                <a:latin typeface="Arial"/>
                <a:ea typeface="Arial"/>
                <a:cs typeface="Arial"/>
                <a:sym typeface="Arial"/>
              </a:rPr>
              <a:t>Checking a File or Directory</a:t>
            </a:r>
            <a:endParaRPr/>
          </a:p>
        </p:txBody>
      </p:sp>
      <p:sp>
        <p:nvSpPr>
          <p:cNvPr id="3789" name="Google Shape;3789;p388"/>
          <p:cNvSpPr txBox="1"/>
          <p:nvPr/>
        </p:nvSpPr>
        <p:spPr>
          <a:xfrm>
            <a:off x="4494212" y="2144712"/>
            <a:ext cx="2916300" cy="3699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r>
              <a:rPr lang="en-US" sz="1800" b="0" i="0" u="none">
                <a:solidFill>
                  <a:schemeClr val="dk1"/>
                </a:solidFill>
                <a:latin typeface="Arial"/>
                <a:ea typeface="Arial"/>
                <a:cs typeface="Arial"/>
                <a:sym typeface="Arial"/>
              </a:rPr>
              <a:t>Deleting a File or Directory</a:t>
            </a:r>
            <a:endParaRPr/>
          </a:p>
        </p:txBody>
      </p:sp>
      <p:sp>
        <p:nvSpPr>
          <p:cNvPr id="3790" name="Google Shape;3790;p388"/>
          <p:cNvSpPr txBox="1"/>
          <p:nvPr/>
        </p:nvSpPr>
        <p:spPr>
          <a:xfrm>
            <a:off x="4438650" y="2667000"/>
            <a:ext cx="2914500" cy="3699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r>
              <a:rPr lang="en-US" sz="1800" b="0" i="0" u="none">
                <a:solidFill>
                  <a:schemeClr val="dk1"/>
                </a:solidFill>
                <a:latin typeface="Arial"/>
                <a:ea typeface="Arial"/>
                <a:cs typeface="Arial"/>
                <a:sym typeface="Arial"/>
              </a:rPr>
              <a:t>Copying a File or Directory</a:t>
            </a:r>
            <a:endParaRPr/>
          </a:p>
        </p:txBody>
      </p:sp>
      <p:sp>
        <p:nvSpPr>
          <p:cNvPr id="3791" name="Google Shape;3791;p388"/>
          <p:cNvSpPr txBox="1"/>
          <p:nvPr/>
        </p:nvSpPr>
        <p:spPr>
          <a:xfrm>
            <a:off x="4410075" y="3200400"/>
            <a:ext cx="2813100" cy="3699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r>
              <a:rPr lang="en-US" sz="1800" b="0" i="0" u="none">
                <a:solidFill>
                  <a:schemeClr val="dk1"/>
                </a:solidFill>
                <a:latin typeface="Arial"/>
                <a:ea typeface="Arial"/>
                <a:cs typeface="Arial"/>
                <a:sym typeface="Arial"/>
              </a:rPr>
              <a:t>Moving a File or Directory</a:t>
            </a:r>
            <a:endParaRPr/>
          </a:p>
        </p:txBody>
      </p:sp>
      <p:sp>
        <p:nvSpPr>
          <p:cNvPr id="3792" name="Google Shape;3792;p388"/>
          <p:cNvSpPr txBox="1"/>
          <p:nvPr/>
        </p:nvSpPr>
        <p:spPr>
          <a:xfrm>
            <a:off x="4714875" y="3733800"/>
            <a:ext cx="2224200" cy="3699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r>
              <a:rPr lang="en-US" sz="1800" b="0" i="0" u="none">
                <a:solidFill>
                  <a:schemeClr val="dk1"/>
                </a:solidFill>
                <a:latin typeface="Arial"/>
                <a:ea typeface="Arial"/>
                <a:cs typeface="Arial"/>
                <a:sym typeface="Arial"/>
              </a:rPr>
              <a:t>Managing Metadata</a:t>
            </a:r>
            <a:endParaRPr/>
          </a:p>
        </p:txBody>
      </p:sp>
      <p:sp>
        <p:nvSpPr>
          <p:cNvPr id="3793" name="Google Shape;3793;p388"/>
          <p:cNvSpPr txBox="1"/>
          <p:nvPr/>
        </p:nvSpPr>
        <p:spPr>
          <a:xfrm>
            <a:off x="4038600" y="4267200"/>
            <a:ext cx="3886200" cy="3699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r>
              <a:rPr lang="en-US" sz="1800" b="0" i="0" u="none">
                <a:solidFill>
                  <a:schemeClr val="dk1"/>
                </a:solidFill>
                <a:latin typeface="Arial"/>
                <a:ea typeface="Arial"/>
                <a:cs typeface="Arial"/>
                <a:sym typeface="Arial"/>
              </a:rPr>
              <a:t>Reading, Writing, and Creating Files</a:t>
            </a:r>
            <a:endParaRPr/>
          </a:p>
        </p:txBody>
      </p:sp>
      <p:sp>
        <p:nvSpPr>
          <p:cNvPr id="3794" name="Google Shape;3794;p388"/>
          <p:cNvSpPr txBox="1"/>
          <p:nvPr/>
        </p:nvSpPr>
        <p:spPr>
          <a:xfrm>
            <a:off x="4724400" y="4800600"/>
            <a:ext cx="2451000" cy="3699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r>
              <a:rPr lang="en-US" sz="1800" b="0" i="0" u="none">
                <a:solidFill>
                  <a:schemeClr val="dk1"/>
                </a:solidFill>
                <a:latin typeface="Arial"/>
                <a:ea typeface="Arial"/>
                <a:cs typeface="Arial"/>
                <a:sym typeface="Arial"/>
              </a:rPr>
              <a:t>Random Access Files</a:t>
            </a:r>
            <a:endParaRPr/>
          </a:p>
        </p:txBody>
      </p:sp>
      <p:cxnSp>
        <p:nvCxnSpPr>
          <p:cNvPr id="3795" name="Google Shape;3795;p388"/>
          <p:cNvCxnSpPr/>
          <p:nvPr/>
        </p:nvCxnSpPr>
        <p:spPr>
          <a:xfrm>
            <a:off x="3886200" y="2057400"/>
            <a:ext cx="4038600" cy="0"/>
          </a:xfrm>
          <a:prstGeom prst="straightConnector1">
            <a:avLst/>
          </a:prstGeom>
          <a:noFill/>
          <a:ln w="28575" cap="flat" cmpd="sng">
            <a:solidFill>
              <a:srgbClr val="6394B1"/>
            </a:solidFill>
            <a:prstDash val="solid"/>
            <a:miter lim="800000"/>
            <a:headEnd type="none" w="med" len="med"/>
            <a:tailEnd type="none" w="med" len="med"/>
          </a:ln>
        </p:spPr>
      </p:cxnSp>
      <p:cxnSp>
        <p:nvCxnSpPr>
          <p:cNvPr id="3796" name="Google Shape;3796;p388"/>
          <p:cNvCxnSpPr/>
          <p:nvPr/>
        </p:nvCxnSpPr>
        <p:spPr>
          <a:xfrm>
            <a:off x="3886200" y="2590800"/>
            <a:ext cx="4038600" cy="0"/>
          </a:xfrm>
          <a:prstGeom prst="straightConnector1">
            <a:avLst/>
          </a:prstGeom>
          <a:noFill/>
          <a:ln w="28575" cap="flat" cmpd="sng">
            <a:solidFill>
              <a:srgbClr val="6394B1"/>
            </a:solidFill>
            <a:prstDash val="solid"/>
            <a:miter lim="800000"/>
            <a:headEnd type="none" w="med" len="med"/>
            <a:tailEnd type="none" w="med" len="med"/>
          </a:ln>
        </p:spPr>
      </p:cxnSp>
      <p:cxnSp>
        <p:nvCxnSpPr>
          <p:cNvPr id="3797" name="Google Shape;3797;p388"/>
          <p:cNvCxnSpPr/>
          <p:nvPr/>
        </p:nvCxnSpPr>
        <p:spPr>
          <a:xfrm>
            <a:off x="3886200" y="3124200"/>
            <a:ext cx="4038600" cy="0"/>
          </a:xfrm>
          <a:prstGeom prst="straightConnector1">
            <a:avLst/>
          </a:prstGeom>
          <a:noFill/>
          <a:ln w="28575" cap="flat" cmpd="sng">
            <a:solidFill>
              <a:srgbClr val="6394B1"/>
            </a:solidFill>
            <a:prstDash val="solid"/>
            <a:miter lim="800000"/>
            <a:headEnd type="none" w="med" len="med"/>
            <a:tailEnd type="none" w="med" len="med"/>
          </a:ln>
        </p:spPr>
      </p:cxnSp>
      <p:cxnSp>
        <p:nvCxnSpPr>
          <p:cNvPr id="3798" name="Google Shape;3798;p388"/>
          <p:cNvCxnSpPr/>
          <p:nvPr/>
        </p:nvCxnSpPr>
        <p:spPr>
          <a:xfrm>
            <a:off x="3886200" y="3657600"/>
            <a:ext cx="4038600" cy="0"/>
          </a:xfrm>
          <a:prstGeom prst="straightConnector1">
            <a:avLst/>
          </a:prstGeom>
          <a:noFill/>
          <a:ln w="28575" cap="flat" cmpd="sng">
            <a:solidFill>
              <a:srgbClr val="6394B1"/>
            </a:solidFill>
            <a:prstDash val="solid"/>
            <a:miter lim="800000"/>
            <a:headEnd type="none" w="med" len="med"/>
            <a:tailEnd type="none" w="med" len="med"/>
          </a:ln>
        </p:spPr>
      </p:cxnSp>
      <p:cxnSp>
        <p:nvCxnSpPr>
          <p:cNvPr id="3799" name="Google Shape;3799;p388"/>
          <p:cNvCxnSpPr/>
          <p:nvPr/>
        </p:nvCxnSpPr>
        <p:spPr>
          <a:xfrm>
            <a:off x="3886200" y="4191000"/>
            <a:ext cx="4038600" cy="0"/>
          </a:xfrm>
          <a:prstGeom prst="straightConnector1">
            <a:avLst/>
          </a:prstGeom>
          <a:noFill/>
          <a:ln w="28575" cap="flat" cmpd="sng">
            <a:solidFill>
              <a:srgbClr val="6394B1"/>
            </a:solidFill>
            <a:prstDash val="solid"/>
            <a:miter lim="800000"/>
            <a:headEnd type="none" w="med" len="med"/>
            <a:tailEnd type="none" w="med" len="med"/>
          </a:ln>
        </p:spPr>
      </p:cxnSp>
      <p:sp>
        <p:nvSpPr>
          <p:cNvPr id="3800" name="Google Shape;3800;p388"/>
          <p:cNvSpPr txBox="1"/>
          <p:nvPr/>
        </p:nvSpPr>
        <p:spPr>
          <a:xfrm>
            <a:off x="4151312" y="5334000"/>
            <a:ext cx="3597300" cy="3699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r>
              <a:rPr lang="en-US" sz="1800" b="0" i="0" u="none">
                <a:solidFill>
                  <a:schemeClr val="dk1"/>
                </a:solidFill>
                <a:latin typeface="Arial"/>
                <a:ea typeface="Arial"/>
                <a:cs typeface="Arial"/>
                <a:sym typeface="Arial"/>
              </a:rPr>
              <a:t>Creating and Reading Directories</a:t>
            </a:r>
            <a:endParaRPr/>
          </a:p>
        </p:txBody>
      </p:sp>
      <p:cxnSp>
        <p:nvCxnSpPr>
          <p:cNvPr id="3801" name="Google Shape;3801;p388"/>
          <p:cNvCxnSpPr/>
          <p:nvPr/>
        </p:nvCxnSpPr>
        <p:spPr>
          <a:xfrm>
            <a:off x="3886200" y="4724400"/>
            <a:ext cx="4038600" cy="0"/>
          </a:xfrm>
          <a:prstGeom prst="straightConnector1">
            <a:avLst/>
          </a:prstGeom>
          <a:noFill/>
          <a:ln w="28575" cap="flat" cmpd="sng">
            <a:solidFill>
              <a:srgbClr val="6394B1"/>
            </a:solidFill>
            <a:prstDash val="solid"/>
            <a:miter lim="800000"/>
            <a:headEnd type="none" w="med" len="med"/>
            <a:tailEnd type="none" w="med" len="med"/>
          </a:ln>
        </p:spPr>
      </p:cxnSp>
      <p:cxnSp>
        <p:nvCxnSpPr>
          <p:cNvPr id="3802" name="Google Shape;3802;p388"/>
          <p:cNvCxnSpPr/>
          <p:nvPr/>
        </p:nvCxnSpPr>
        <p:spPr>
          <a:xfrm>
            <a:off x="3886200" y="5257800"/>
            <a:ext cx="4038600" cy="0"/>
          </a:xfrm>
          <a:prstGeom prst="straightConnector1">
            <a:avLst/>
          </a:prstGeom>
          <a:noFill/>
          <a:ln w="28575" cap="flat" cmpd="sng">
            <a:solidFill>
              <a:srgbClr val="6394B1"/>
            </a:solidFill>
            <a:prstDash val="solid"/>
            <a:miter lim="800000"/>
            <a:headEnd type="none" w="med" len="med"/>
            <a:tailEnd type="none" w="med" len="med"/>
          </a:ln>
        </p:spPr>
      </p:cxnSp>
      <p:cxnSp>
        <p:nvCxnSpPr>
          <p:cNvPr id="3803" name="Google Shape;3803;p388"/>
          <p:cNvCxnSpPr/>
          <p:nvPr/>
        </p:nvCxnSpPr>
        <p:spPr>
          <a:xfrm>
            <a:off x="3886200" y="5791200"/>
            <a:ext cx="4038600" cy="0"/>
          </a:xfrm>
          <a:prstGeom prst="straightConnector1">
            <a:avLst/>
          </a:prstGeom>
          <a:noFill/>
          <a:ln w="28575" cap="flat" cmpd="sng">
            <a:solidFill>
              <a:srgbClr val="6394B1"/>
            </a:solidFill>
            <a:prstDash val="solid"/>
            <a:miter lim="800000"/>
            <a:headEnd type="none" w="med" len="med"/>
            <a:tailEnd type="none" w="med" len="med"/>
          </a:ln>
        </p:spPr>
      </p:cxnSp>
      <p:pic>
        <p:nvPicPr>
          <p:cNvPr id="3804" name="Google Shape;3804;p388" descr="HRMS_Icons: Assignment, Person, Terms and Conditions, Open Folder "/>
          <p:cNvPicPr preferRelativeResize="0"/>
          <p:nvPr/>
        </p:nvPicPr>
        <p:blipFill rotWithShape="1">
          <a:blip r:embed="rId3">
            <a:alphaModFix/>
          </a:blip>
          <a:srcRect/>
          <a:stretch/>
        </p:blipFill>
        <p:spPr>
          <a:xfrm>
            <a:off x="1066800" y="2667000"/>
            <a:ext cx="2371725" cy="2095500"/>
          </a:xfrm>
          <a:prstGeom prst="rect">
            <a:avLst/>
          </a:prstGeom>
          <a:noFill/>
          <a:ln>
            <a:noFill/>
          </a:ln>
        </p:spPr>
      </p:pic>
      <p:sp>
        <p:nvSpPr>
          <p:cNvPr id="3805" name="Google Shape;3805;p388"/>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t>392</a:t>
            </a:fld>
            <a:endParaRPr/>
          </a:p>
        </p:txBody>
      </p:sp>
    </p:spTree>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Shape 3810"/>
        <p:cNvGrpSpPr/>
        <p:nvPr/>
      </p:nvGrpSpPr>
      <p:grpSpPr>
        <a:xfrm>
          <a:off x="0" y="0"/>
          <a:ext cx="0" cy="0"/>
          <a:chOff x="0" y="0"/>
          <a:chExt cx="0" cy="0"/>
        </a:xfrm>
      </p:grpSpPr>
      <p:sp>
        <p:nvSpPr>
          <p:cNvPr id="3811" name="Google Shape;3811;p389"/>
          <p:cNvSpPr txBox="1"/>
          <p:nvPr/>
        </p:nvSpPr>
        <p:spPr>
          <a:xfrm>
            <a:off x="609600" y="5387975"/>
            <a:ext cx="7924800" cy="914400"/>
          </a:xfrm>
          <a:prstGeom prst="rect">
            <a:avLst/>
          </a:prstGeom>
          <a:solidFill>
            <a:srgbClr val="DDDDDD"/>
          </a:solidFill>
          <a:ln w="285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3812" name="Google Shape;3812;p389"/>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Checking a File or Directory</a:t>
            </a:r>
            <a:endParaRPr/>
          </a:p>
        </p:txBody>
      </p:sp>
      <p:sp>
        <p:nvSpPr>
          <p:cNvPr id="3813" name="Google Shape;3813;p389"/>
          <p:cNvSpPr txBox="1">
            <a:spLocks noGrp="1"/>
          </p:cNvSpPr>
          <p:nvPr>
            <p:ph type="body" idx="1"/>
          </p:nvPr>
        </p:nvSpPr>
        <p:spPr>
          <a:xfrm>
            <a:off x="609600" y="1447800"/>
            <a:ext cx="7918500" cy="48387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200"/>
              <a:buFont typeface="Arial"/>
              <a:buNone/>
            </a:pPr>
            <a:r>
              <a:rPr lang="en-US" sz="2200" b="0" i="0" u="none">
                <a:solidFill>
                  <a:schemeClr val="dk1"/>
                </a:solidFill>
                <a:latin typeface="Arial"/>
                <a:ea typeface="Arial"/>
                <a:cs typeface="Arial"/>
                <a:sym typeface="Arial"/>
              </a:rPr>
              <a:t>A </a:t>
            </a:r>
            <a:r>
              <a:rPr lang="en-US" sz="2200" b="0" i="0" u="none">
                <a:solidFill>
                  <a:schemeClr val="dk1"/>
                </a:solidFill>
                <a:latin typeface="Courier New"/>
                <a:ea typeface="Courier New"/>
                <a:cs typeface="Courier New"/>
                <a:sym typeface="Courier New"/>
              </a:rPr>
              <a:t>Path</a:t>
            </a:r>
            <a:r>
              <a:rPr lang="en-US" sz="2200" b="0" i="0" u="none">
                <a:solidFill>
                  <a:schemeClr val="dk1"/>
                </a:solidFill>
                <a:latin typeface="Arial"/>
                <a:ea typeface="Arial"/>
                <a:cs typeface="Arial"/>
                <a:sym typeface="Arial"/>
              </a:rPr>
              <a:t> object represents the concept of a file or a directory location. Before you can access a file or directory, you should first access the file system to determine whether it exists using the following </a:t>
            </a:r>
            <a:r>
              <a:rPr lang="en-US" sz="2200" b="0" i="0" u="none">
                <a:solidFill>
                  <a:schemeClr val="dk1"/>
                </a:solidFill>
                <a:latin typeface="Courier New"/>
                <a:ea typeface="Courier New"/>
                <a:cs typeface="Courier New"/>
                <a:sym typeface="Courier New"/>
              </a:rPr>
              <a:t>Files</a:t>
            </a:r>
            <a:r>
              <a:rPr lang="en-US" sz="2200" b="0" i="0" u="none">
                <a:solidFill>
                  <a:schemeClr val="dk1"/>
                </a:solidFill>
                <a:latin typeface="Arial"/>
                <a:ea typeface="Arial"/>
                <a:cs typeface="Arial"/>
                <a:sym typeface="Arial"/>
              </a:rPr>
              <a:t> methods:</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Courier New"/>
                <a:ea typeface="Courier New"/>
                <a:cs typeface="Courier New"/>
                <a:sym typeface="Courier New"/>
              </a:rPr>
              <a:t>exists(Path p, LinkOption... option)</a:t>
            </a:r>
            <a:br>
              <a:rPr lang="en-US" sz="2200" b="0" i="0" u="none" strike="noStrike" cap="none">
                <a:solidFill>
                  <a:schemeClr val="dk1"/>
                </a:solidFill>
                <a:latin typeface="Courier New"/>
                <a:ea typeface="Courier New"/>
                <a:cs typeface="Courier New"/>
                <a:sym typeface="Courier New"/>
              </a:rPr>
            </a:br>
            <a:r>
              <a:rPr lang="en-US" sz="2200" b="0" i="0" u="none" strike="noStrike" cap="none">
                <a:solidFill>
                  <a:schemeClr val="dk1"/>
                </a:solidFill>
                <a:latin typeface="Arial"/>
                <a:ea typeface="Arial"/>
                <a:cs typeface="Arial"/>
                <a:sym typeface="Arial"/>
              </a:rPr>
              <a:t>Tests to see whether a file exists. By default, symbolic links are followed.</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Courier New"/>
                <a:ea typeface="Courier New"/>
                <a:cs typeface="Courier New"/>
                <a:sym typeface="Courier New"/>
              </a:rPr>
              <a:t>notExists(Path p, LinkOption... option)</a:t>
            </a:r>
            <a:br>
              <a:rPr lang="en-US" sz="2200" b="0" i="0" u="none" strike="noStrike" cap="none">
                <a:solidFill>
                  <a:schemeClr val="dk1"/>
                </a:solidFill>
                <a:latin typeface="Courier New"/>
                <a:ea typeface="Courier New"/>
                <a:cs typeface="Courier New"/>
                <a:sym typeface="Courier New"/>
              </a:rPr>
            </a:br>
            <a:r>
              <a:rPr lang="en-US" sz="2200" b="0" i="0" u="none" strike="noStrike" cap="none">
                <a:solidFill>
                  <a:schemeClr val="dk1"/>
                </a:solidFill>
                <a:latin typeface="Arial"/>
                <a:ea typeface="Arial"/>
                <a:cs typeface="Arial"/>
                <a:sym typeface="Arial"/>
              </a:rPr>
              <a:t>Tests to see whether a file does not exist. By default, symbolic links are followed.</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Example:</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 Path p = Paths.get(args[0]);</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 System.out.format("Path %s exists: %b%n", p, </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                    Files.exists(p, LinkOption.NOFOLLOW_LINKS));</a:t>
            </a:r>
            <a:endParaRPr/>
          </a:p>
        </p:txBody>
      </p:sp>
      <p:sp>
        <p:nvSpPr>
          <p:cNvPr id="3814" name="Google Shape;3814;p389"/>
          <p:cNvSpPr/>
          <p:nvPr/>
        </p:nvSpPr>
        <p:spPr>
          <a:xfrm>
            <a:off x="6477000" y="5181600"/>
            <a:ext cx="1600200" cy="457200"/>
          </a:xfrm>
          <a:prstGeom prst="wedgeRectCallout">
            <a:avLst>
              <a:gd name="adj1" fmla="val 6142"/>
              <a:gd name="adj2" fmla="val 38146"/>
            </a:avLst>
          </a:prstGeom>
          <a:solidFill>
            <a:srgbClr val="FFFFCC"/>
          </a:solidFill>
          <a:ln w="9525" cap="flat" cmpd="sng">
            <a:solidFill>
              <a:srgbClr val="80808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200"/>
              <a:buFont typeface="Arial"/>
              <a:buNone/>
            </a:pPr>
            <a:r>
              <a:rPr lang="en-US" sz="1200" b="0" i="0" u="none">
                <a:solidFill>
                  <a:schemeClr val="dk1"/>
                </a:solidFill>
                <a:latin typeface="Arial"/>
                <a:ea typeface="Arial"/>
                <a:cs typeface="Arial"/>
                <a:sym typeface="Arial"/>
              </a:rPr>
              <a:t>Optional argument</a:t>
            </a:r>
            <a:endParaRPr/>
          </a:p>
        </p:txBody>
      </p:sp>
      <p:sp>
        <p:nvSpPr>
          <p:cNvPr id="3815" name="Google Shape;3815;p389"/>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393</a:t>
            </a:fld>
            <a:endParaRPr/>
          </a:p>
        </p:txBody>
      </p:sp>
    </p:spTree>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Shape 3820"/>
        <p:cNvGrpSpPr/>
        <p:nvPr/>
      </p:nvGrpSpPr>
      <p:grpSpPr>
        <a:xfrm>
          <a:off x="0" y="0"/>
          <a:ext cx="0" cy="0"/>
          <a:chOff x="0" y="0"/>
          <a:chExt cx="0" cy="0"/>
        </a:xfrm>
      </p:grpSpPr>
      <p:sp>
        <p:nvSpPr>
          <p:cNvPr id="3821" name="Google Shape;3821;p390"/>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Checking a File or Directory</a:t>
            </a:r>
            <a:endParaRPr/>
          </a:p>
        </p:txBody>
      </p:sp>
      <p:sp>
        <p:nvSpPr>
          <p:cNvPr id="3822" name="Google Shape;3822;p390"/>
          <p:cNvSpPr txBox="1">
            <a:spLocks noGrp="1"/>
          </p:cNvSpPr>
          <p:nvPr>
            <p:ph type="body" idx="1"/>
          </p:nvPr>
        </p:nvSpPr>
        <p:spPr>
          <a:xfrm>
            <a:off x="609600" y="1447800"/>
            <a:ext cx="7918500" cy="44274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200"/>
              <a:buFont typeface="Arial"/>
              <a:buNone/>
            </a:pPr>
            <a:r>
              <a:rPr lang="en-US" sz="2200" b="0" i="0" u="none">
                <a:solidFill>
                  <a:schemeClr val="dk1"/>
                </a:solidFill>
                <a:latin typeface="Arial"/>
                <a:ea typeface="Arial"/>
                <a:cs typeface="Arial"/>
                <a:sym typeface="Arial"/>
              </a:rPr>
              <a:t>To verify that a file can be accessed, the </a:t>
            </a:r>
            <a:r>
              <a:rPr lang="en-US" sz="2200" b="0" i="0" u="none">
                <a:solidFill>
                  <a:schemeClr val="dk1"/>
                </a:solidFill>
                <a:latin typeface="Courier New"/>
                <a:ea typeface="Courier New"/>
                <a:cs typeface="Courier New"/>
                <a:sym typeface="Courier New"/>
              </a:rPr>
              <a:t>Files</a:t>
            </a:r>
            <a:r>
              <a:rPr lang="en-US" sz="2200" b="0" i="0" u="none">
                <a:solidFill>
                  <a:schemeClr val="dk1"/>
                </a:solidFill>
                <a:latin typeface="Arial"/>
                <a:ea typeface="Arial"/>
                <a:cs typeface="Arial"/>
                <a:sym typeface="Arial"/>
              </a:rPr>
              <a:t> class provides the following </a:t>
            </a:r>
            <a:r>
              <a:rPr lang="en-US" sz="2200" b="0" i="0" u="none">
                <a:solidFill>
                  <a:schemeClr val="dk1"/>
                </a:solidFill>
                <a:latin typeface="Courier New"/>
                <a:ea typeface="Courier New"/>
                <a:cs typeface="Courier New"/>
                <a:sym typeface="Courier New"/>
              </a:rPr>
              <a:t>boolean</a:t>
            </a:r>
            <a:r>
              <a:rPr lang="en-US" sz="2200" b="0" i="0" u="none">
                <a:solidFill>
                  <a:schemeClr val="dk1"/>
                </a:solidFill>
                <a:latin typeface="Arial"/>
                <a:ea typeface="Arial"/>
                <a:cs typeface="Arial"/>
                <a:sym typeface="Arial"/>
              </a:rPr>
              <a:t> methods.</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Courier New"/>
                <a:ea typeface="Courier New"/>
                <a:cs typeface="Courier New"/>
                <a:sym typeface="Courier New"/>
              </a:rPr>
              <a:t>isReadable(Path)</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Courier New"/>
                <a:ea typeface="Courier New"/>
                <a:cs typeface="Courier New"/>
                <a:sym typeface="Courier New"/>
              </a:rPr>
              <a:t>isWritable(Path)</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Courier New"/>
                <a:ea typeface="Courier New"/>
                <a:cs typeface="Courier New"/>
                <a:sym typeface="Courier New"/>
              </a:rPr>
              <a:t>isExecutable(Path)</a:t>
            </a:r>
            <a:endParaRPr/>
          </a:p>
          <a:p>
            <a:pPr marL="7937" marR="0" lvl="0" indent="7937" algn="l" rtl="0">
              <a:lnSpc>
                <a:spcPct val="100000"/>
              </a:lnSpc>
              <a:spcBef>
                <a:spcPts val="440"/>
              </a:spcBef>
              <a:spcAft>
                <a:spcPts val="0"/>
              </a:spcAft>
              <a:buClr>
                <a:srgbClr val="000000"/>
              </a:buClr>
              <a:buSzPts val="2200"/>
              <a:buFont typeface="Arial"/>
              <a:buNone/>
            </a:pPr>
            <a:r>
              <a:rPr lang="en-US" sz="2200" b="0" i="0" u="none">
                <a:solidFill>
                  <a:schemeClr val="dk1"/>
                </a:solidFill>
                <a:latin typeface="Arial"/>
                <a:ea typeface="Arial"/>
                <a:cs typeface="Arial"/>
                <a:sym typeface="Arial"/>
              </a:rPr>
              <a:t>Note that these tests are not atomic with respect to other file system operations. Therefore, the results of these tests may not be reliable once the methods complete.</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The </a:t>
            </a:r>
            <a:r>
              <a:rPr lang="en-US" sz="2200" b="0" i="0" u="none" strike="noStrike" cap="none">
                <a:solidFill>
                  <a:schemeClr val="dk1"/>
                </a:solidFill>
                <a:latin typeface="Courier New"/>
                <a:ea typeface="Courier New"/>
                <a:cs typeface="Courier New"/>
                <a:sym typeface="Courier New"/>
              </a:rPr>
              <a:t>isSameFile (Path, Path)</a:t>
            </a:r>
            <a:r>
              <a:rPr lang="en-US" sz="2200" b="0" i="0" u="none" strike="noStrike" cap="none">
                <a:solidFill>
                  <a:schemeClr val="dk1"/>
                </a:solidFill>
                <a:latin typeface="Arial"/>
                <a:ea typeface="Arial"/>
                <a:cs typeface="Arial"/>
                <a:sym typeface="Arial"/>
              </a:rPr>
              <a:t> method tests to see whether two paths point to the same file. This is particularly useful in file systems that support symbolic links.</a:t>
            </a:r>
            <a:endParaRPr/>
          </a:p>
        </p:txBody>
      </p:sp>
      <p:sp>
        <p:nvSpPr>
          <p:cNvPr id="3823" name="Google Shape;3823;p390"/>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394</a:t>
            </a:fld>
            <a:endParaRPr/>
          </a:p>
        </p:txBody>
      </p:sp>
    </p:spTree>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Shape 3828"/>
        <p:cNvGrpSpPr/>
        <p:nvPr/>
      </p:nvGrpSpPr>
      <p:grpSpPr>
        <a:xfrm>
          <a:off x="0" y="0"/>
          <a:ext cx="0" cy="0"/>
          <a:chOff x="0" y="0"/>
          <a:chExt cx="0" cy="0"/>
        </a:xfrm>
      </p:grpSpPr>
      <p:sp>
        <p:nvSpPr>
          <p:cNvPr id="3829" name="Google Shape;3829;p391"/>
          <p:cNvSpPr txBox="1"/>
          <p:nvPr/>
        </p:nvSpPr>
        <p:spPr>
          <a:xfrm>
            <a:off x="603300" y="1994338"/>
            <a:ext cx="7924800" cy="728700"/>
          </a:xfrm>
          <a:prstGeom prst="rect">
            <a:avLst/>
          </a:prstGeom>
          <a:solidFill>
            <a:srgbClr val="DDDDDD"/>
          </a:solid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3830" name="Google Shape;3830;p391"/>
          <p:cNvSpPr txBox="1"/>
          <p:nvPr/>
        </p:nvSpPr>
        <p:spPr>
          <a:xfrm>
            <a:off x="549960" y="4587538"/>
            <a:ext cx="7847280" cy="495300"/>
          </a:xfrm>
          <a:prstGeom prst="rect">
            <a:avLst/>
          </a:prstGeom>
          <a:solidFill>
            <a:srgbClr val="DDDDDD"/>
          </a:solid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3831" name="Google Shape;3831;p391"/>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Creating Files and Directories</a:t>
            </a:r>
            <a:endParaRPr/>
          </a:p>
        </p:txBody>
      </p:sp>
      <p:sp>
        <p:nvSpPr>
          <p:cNvPr id="3832" name="Google Shape;3832;p391"/>
          <p:cNvSpPr txBox="1">
            <a:spLocks noGrp="1"/>
          </p:cNvSpPr>
          <p:nvPr>
            <p:ph type="body" idx="1"/>
          </p:nvPr>
        </p:nvSpPr>
        <p:spPr>
          <a:xfrm>
            <a:off x="603300" y="1149838"/>
            <a:ext cx="7918500" cy="31464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200"/>
              <a:buFont typeface="Arial"/>
              <a:buNone/>
            </a:pPr>
            <a:r>
              <a:rPr lang="en-US" sz="2200" b="0" i="0" u="none" dirty="0">
                <a:solidFill>
                  <a:schemeClr val="dk1"/>
                </a:solidFill>
                <a:latin typeface="Arial"/>
                <a:ea typeface="Arial"/>
                <a:cs typeface="Arial"/>
                <a:sym typeface="Arial"/>
              </a:rPr>
              <a:t>Files and directories can be created using one of the following methods</a:t>
            </a:r>
            <a:r>
              <a:rPr lang="en-US" sz="2200" b="0" i="0" u="none" dirty="0" smtClean="0">
                <a:solidFill>
                  <a:schemeClr val="dk1"/>
                </a:solidFill>
                <a:latin typeface="Arial"/>
                <a:ea typeface="Arial"/>
                <a:cs typeface="Arial"/>
                <a:sym typeface="Arial"/>
              </a:rPr>
              <a:t>:</a:t>
            </a:r>
            <a:endParaRPr dirty="0"/>
          </a:p>
          <a:p>
            <a:pPr marL="7937" marR="0" lvl="0" indent="7937" algn="l" rtl="0">
              <a:lnSpc>
                <a:spcPct val="100000"/>
              </a:lnSpc>
              <a:spcBef>
                <a:spcPts val="160"/>
              </a:spcBef>
              <a:spcAft>
                <a:spcPts val="0"/>
              </a:spcAft>
              <a:buClr>
                <a:srgbClr val="000000"/>
              </a:buClr>
              <a:buSzPts val="800"/>
              <a:buFont typeface="Arial"/>
              <a:buNone/>
            </a:pPr>
            <a:endParaRPr sz="800" b="0" i="0" u="none" dirty="0">
              <a:solidFill>
                <a:schemeClr val="dk1"/>
              </a:solidFill>
              <a:latin typeface="Arial"/>
              <a:ea typeface="Arial"/>
              <a:cs typeface="Arial"/>
              <a:sym typeface="Arial"/>
            </a:endParaRPr>
          </a:p>
          <a:p>
            <a:pPr marL="7937" marR="0" lvl="0" indent="7937" algn="l" rtl="0">
              <a:lnSpc>
                <a:spcPct val="100000"/>
              </a:lnSpc>
              <a:spcBef>
                <a:spcPts val="320"/>
              </a:spcBef>
              <a:spcAft>
                <a:spcPts val="0"/>
              </a:spcAft>
              <a:buClr>
                <a:srgbClr val="000000"/>
              </a:buClr>
              <a:buSzPts val="1600"/>
              <a:buFont typeface="Arial"/>
              <a:buNone/>
            </a:pPr>
            <a:r>
              <a:rPr lang="en-US" sz="1600" b="0" i="0" u="none" dirty="0" err="1">
                <a:solidFill>
                  <a:schemeClr val="dk1"/>
                </a:solidFill>
                <a:latin typeface="Courier New"/>
                <a:ea typeface="Courier New"/>
                <a:cs typeface="Courier New"/>
                <a:sym typeface="Courier New"/>
              </a:rPr>
              <a:t>Files.createFile</a:t>
            </a:r>
            <a:r>
              <a:rPr lang="en-US" sz="1600" b="0" i="0" u="none" dirty="0">
                <a:solidFill>
                  <a:schemeClr val="dk1"/>
                </a:solidFill>
                <a:latin typeface="Courier New"/>
                <a:ea typeface="Courier New"/>
                <a:cs typeface="Courier New"/>
                <a:sym typeface="Courier New"/>
              </a:rPr>
              <a:t> (Path </a:t>
            </a:r>
            <a:r>
              <a:rPr lang="en-US" sz="1600" b="0" i="0" u="none" dirty="0" err="1">
                <a:solidFill>
                  <a:schemeClr val="dk1"/>
                </a:solidFill>
                <a:latin typeface="Courier New"/>
                <a:ea typeface="Courier New"/>
                <a:cs typeface="Courier New"/>
                <a:sym typeface="Courier New"/>
              </a:rPr>
              <a:t>dir</a:t>
            </a:r>
            <a:r>
              <a:rPr lang="en-US" sz="1600" b="0" i="0" u="none" dirty="0">
                <a:solidFill>
                  <a:schemeClr val="dk1"/>
                </a:solidFill>
                <a:latin typeface="Courier New"/>
                <a:ea typeface="Courier New"/>
                <a:cs typeface="Courier New"/>
                <a:sym typeface="Courier New"/>
              </a:rPr>
              <a:t>);</a:t>
            </a:r>
            <a:endParaRPr dirty="0"/>
          </a:p>
          <a:p>
            <a:pPr marL="7937" marR="0" lvl="0" indent="7937" algn="l" rtl="0">
              <a:lnSpc>
                <a:spcPct val="100000"/>
              </a:lnSpc>
              <a:spcBef>
                <a:spcPts val="320"/>
              </a:spcBef>
              <a:spcAft>
                <a:spcPts val="0"/>
              </a:spcAft>
              <a:buClr>
                <a:srgbClr val="000000"/>
              </a:buClr>
              <a:buSzPts val="1600"/>
              <a:buFont typeface="Arial"/>
              <a:buNone/>
            </a:pPr>
            <a:r>
              <a:rPr lang="en-US" sz="1600" b="0" i="0" u="none" dirty="0" err="1">
                <a:solidFill>
                  <a:schemeClr val="dk1"/>
                </a:solidFill>
                <a:latin typeface="Courier New"/>
                <a:ea typeface="Courier New"/>
                <a:cs typeface="Courier New"/>
                <a:sym typeface="Courier New"/>
              </a:rPr>
              <a:t>Files.createDirectory</a:t>
            </a:r>
            <a:r>
              <a:rPr lang="en-US" sz="1600" b="0" i="0" u="none" dirty="0">
                <a:solidFill>
                  <a:schemeClr val="dk1"/>
                </a:solidFill>
                <a:latin typeface="Courier New"/>
                <a:ea typeface="Courier New"/>
                <a:cs typeface="Courier New"/>
                <a:sym typeface="Courier New"/>
              </a:rPr>
              <a:t> (Path </a:t>
            </a:r>
            <a:r>
              <a:rPr lang="en-US" sz="1600" b="0" i="0" u="none" dirty="0" err="1">
                <a:solidFill>
                  <a:schemeClr val="dk1"/>
                </a:solidFill>
                <a:latin typeface="Courier New"/>
                <a:ea typeface="Courier New"/>
                <a:cs typeface="Courier New"/>
                <a:sym typeface="Courier New"/>
              </a:rPr>
              <a:t>dir</a:t>
            </a:r>
            <a:r>
              <a:rPr lang="en-US" sz="1600" b="0" i="0" u="none" dirty="0" smtClean="0">
                <a:solidFill>
                  <a:schemeClr val="dk1"/>
                </a:solidFill>
                <a:latin typeface="Courier New"/>
                <a:ea typeface="Courier New"/>
                <a:cs typeface="Courier New"/>
                <a:sym typeface="Courier New"/>
              </a:rPr>
              <a:t>);</a:t>
            </a:r>
            <a:endParaRPr dirty="0"/>
          </a:p>
          <a:p>
            <a:pPr marL="7937" marR="0" lvl="0" indent="7937" algn="l" rtl="0">
              <a:lnSpc>
                <a:spcPct val="100000"/>
              </a:lnSpc>
              <a:spcBef>
                <a:spcPts val="160"/>
              </a:spcBef>
              <a:spcAft>
                <a:spcPts val="0"/>
              </a:spcAft>
              <a:buClr>
                <a:srgbClr val="000000"/>
              </a:buClr>
              <a:buSzPts val="800"/>
              <a:buFont typeface="Arial"/>
              <a:buNone/>
            </a:pPr>
            <a:endParaRPr sz="800" b="0" i="0" u="none" dirty="0">
              <a:solidFill>
                <a:schemeClr val="dk1"/>
              </a:solidFill>
              <a:latin typeface="Courier New"/>
              <a:ea typeface="Courier New"/>
              <a:cs typeface="Courier New"/>
              <a:sym typeface="Courier New"/>
            </a:endParaRPr>
          </a:p>
          <a:p>
            <a:pPr marL="574675" marR="0" lvl="1" indent="-460375" algn="l" rtl="0">
              <a:lnSpc>
                <a:spcPct val="100000"/>
              </a:lnSpc>
              <a:spcBef>
                <a:spcPts val="440"/>
              </a:spcBef>
              <a:spcAft>
                <a:spcPts val="0"/>
              </a:spcAft>
              <a:buClr>
                <a:srgbClr val="FF0000"/>
              </a:buClr>
              <a:buSzPts val="2200"/>
              <a:buFont typeface="Arial"/>
              <a:buChar char="•"/>
            </a:pPr>
            <a:endParaRPr lang="en-US" sz="2200" b="0" i="0" u="none" strike="noStrike" cap="none" dirty="0" smtClean="0">
              <a:solidFill>
                <a:schemeClr val="dk1"/>
              </a:solidFill>
              <a:latin typeface="Arial"/>
              <a:ea typeface="Arial"/>
              <a:cs typeface="Arial"/>
              <a:sym typeface="Arial"/>
            </a:endParaRPr>
          </a:p>
          <a:p>
            <a:pPr marL="574675" marR="0" lvl="1" indent="-460375" algn="l" rtl="0">
              <a:lnSpc>
                <a:spcPct val="100000"/>
              </a:lnSpc>
              <a:spcBef>
                <a:spcPts val="440"/>
              </a:spcBef>
              <a:spcAft>
                <a:spcPts val="0"/>
              </a:spcAft>
              <a:buClr>
                <a:srgbClr val="FF0000"/>
              </a:buClr>
              <a:buSzPts val="2200"/>
              <a:buFont typeface="Arial"/>
              <a:buChar char="•"/>
            </a:pPr>
            <a:endParaRPr lang="en-US" dirty="0"/>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dirty="0" smtClean="0">
                <a:solidFill>
                  <a:schemeClr val="dk1"/>
                </a:solidFill>
                <a:latin typeface="Arial"/>
                <a:ea typeface="Arial"/>
                <a:cs typeface="Arial"/>
                <a:sym typeface="Arial"/>
              </a:rPr>
              <a:t>The </a:t>
            </a:r>
            <a:r>
              <a:rPr lang="en-US" sz="2200" b="0" i="0" u="none" strike="noStrike" cap="none" dirty="0" err="1">
                <a:solidFill>
                  <a:schemeClr val="dk1"/>
                </a:solidFill>
                <a:latin typeface="Courier New"/>
                <a:ea typeface="Courier New"/>
                <a:cs typeface="Courier New"/>
                <a:sym typeface="Courier New"/>
              </a:rPr>
              <a:t>createDirectories</a:t>
            </a:r>
            <a:r>
              <a:rPr lang="en-US" sz="2200" b="0" i="0" u="none" strike="noStrike" cap="none" dirty="0">
                <a:solidFill>
                  <a:schemeClr val="dk1"/>
                </a:solidFill>
                <a:latin typeface="Arial"/>
                <a:ea typeface="Arial"/>
                <a:cs typeface="Arial"/>
                <a:sym typeface="Arial"/>
              </a:rPr>
              <a:t> method can be used to create directories that do not exist, from top to bottom</a:t>
            </a:r>
            <a:r>
              <a:rPr lang="en-US" sz="2200" b="0" i="0" u="none" strike="noStrike" cap="none" dirty="0" smtClean="0">
                <a:solidFill>
                  <a:schemeClr val="dk1"/>
                </a:solidFill>
                <a:latin typeface="Arial"/>
                <a:ea typeface="Arial"/>
                <a:cs typeface="Arial"/>
                <a:sym typeface="Arial"/>
              </a:rPr>
              <a:t>:</a:t>
            </a:r>
          </a:p>
          <a:p>
            <a:pPr marL="114300" marR="0" lvl="1" indent="0" algn="l" rtl="0">
              <a:lnSpc>
                <a:spcPct val="100000"/>
              </a:lnSpc>
              <a:spcBef>
                <a:spcPts val="440"/>
              </a:spcBef>
              <a:spcAft>
                <a:spcPts val="0"/>
              </a:spcAft>
              <a:buClr>
                <a:srgbClr val="FF0000"/>
              </a:buClr>
              <a:buSzPts val="2200"/>
              <a:buNone/>
            </a:pPr>
            <a:endParaRPr dirty="0"/>
          </a:p>
          <a:p>
            <a:pPr marL="574675" marR="0" lvl="1" indent="-409575" algn="l" rtl="0">
              <a:lnSpc>
                <a:spcPct val="100000"/>
              </a:lnSpc>
              <a:spcBef>
                <a:spcPts val="160"/>
              </a:spcBef>
              <a:spcAft>
                <a:spcPts val="0"/>
              </a:spcAft>
              <a:buClr>
                <a:srgbClr val="FF0000"/>
              </a:buClr>
              <a:buSzPts val="800"/>
              <a:buFont typeface="Arial"/>
              <a:buNone/>
            </a:pPr>
            <a:endParaRPr sz="800" b="0" i="0" u="none" strike="noStrike" cap="none" dirty="0">
              <a:solidFill>
                <a:schemeClr val="dk1"/>
              </a:solidFill>
              <a:latin typeface="Arial"/>
              <a:ea typeface="Arial"/>
              <a:cs typeface="Arial"/>
              <a:sym typeface="Arial"/>
            </a:endParaRPr>
          </a:p>
          <a:p>
            <a:pPr marL="7937" marR="0" lvl="0" indent="7937" algn="l" rtl="0">
              <a:lnSpc>
                <a:spcPct val="100000"/>
              </a:lnSpc>
              <a:spcBef>
                <a:spcPts val="280"/>
              </a:spcBef>
              <a:spcAft>
                <a:spcPts val="0"/>
              </a:spcAft>
              <a:buClr>
                <a:srgbClr val="000000"/>
              </a:buClr>
              <a:buSzPts val="1400"/>
              <a:buFont typeface="Arial"/>
              <a:buNone/>
            </a:pPr>
            <a:r>
              <a:rPr lang="en-US" sz="1400" b="0" i="0" u="none" dirty="0" err="1">
                <a:solidFill>
                  <a:schemeClr val="dk1"/>
                </a:solidFill>
                <a:latin typeface="Courier New"/>
                <a:ea typeface="Courier New"/>
                <a:cs typeface="Courier New"/>
                <a:sym typeface="Courier New"/>
              </a:rPr>
              <a:t>Files.createDirectories</a:t>
            </a:r>
            <a:r>
              <a:rPr lang="en-US" sz="1400" b="0" i="0" u="none" dirty="0">
                <a:solidFill>
                  <a:schemeClr val="dk1"/>
                </a:solidFill>
                <a:latin typeface="Courier New"/>
                <a:ea typeface="Courier New"/>
                <a:cs typeface="Courier New"/>
                <a:sym typeface="Courier New"/>
              </a:rPr>
              <a:t>(</a:t>
            </a:r>
            <a:r>
              <a:rPr lang="en-US" sz="1400" b="0" i="0" u="none" dirty="0" err="1">
                <a:solidFill>
                  <a:schemeClr val="dk1"/>
                </a:solidFill>
                <a:latin typeface="Courier New"/>
                <a:ea typeface="Courier New"/>
                <a:cs typeface="Courier New"/>
                <a:sym typeface="Courier New"/>
              </a:rPr>
              <a:t>Paths.get</a:t>
            </a:r>
            <a:r>
              <a:rPr lang="en-US" sz="1400" b="0" i="0" u="none" dirty="0">
                <a:solidFill>
                  <a:schemeClr val="dk1"/>
                </a:solidFill>
                <a:latin typeface="Courier New"/>
                <a:ea typeface="Courier New"/>
                <a:cs typeface="Courier New"/>
                <a:sym typeface="Courier New"/>
              </a:rPr>
              <a:t>("/home/oracle/Temp/foo/bar/example"));</a:t>
            </a:r>
            <a:endParaRPr dirty="0"/>
          </a:p>
          <a:p>
            <a:pPr marL="7937" marR="0" lvl="0" indent="7938" algn="l" rtl="0">
              <a:spcBef>
                <a:spcPts val="280"/>
              </a:spcBef>
              <a:spcAft>
                <a:spcPts val="0"/>
              </a:spcAft>
              <a:buNone/>
            </a:pPr>
            <a:endParaRPr sz="1400" b="0" i="0" u="none" dirty="0">
              <a:solidFill>
                <a:schemeClr val="dk1"/>
              </a:solidFill>
              <a:latin typeface="Courier New"/>
              <a:ea typeface="Courier New"/>
              <a:cs typeface="Courier New"/>
              <a:sym typeface="Courier New"/>
            </a:endParaRPr>
          </a:p>
        </p:txBody>
      </p:sp>
      <p:sp>
        <p:nvSpPr>
          <p:cNvPr id="3833" name="Google Shape;3833;p391"/>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395</a:t>
            </a:fld>
            <a:endParaRPr/>
          </a:p>
        </p:txBody>
      </p:sp>
    </p:spTree>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Shape 3838"/>
        <p:cNvGrpSpPr/>
        <p:nvPr/>
      </p:nvGrpSpPr>
      <p:grpSpPr>
        <a:xfrm>
          <a:off x="0" y="0"/>
          <a:ext cx="0" cy="0"/>
          <a:chOff x="0" y="0"/>
          <a:chExt cx="0" cy="0"/>
        </a:xfrm>
      </p:grpSpPr>
      <p:sp>
        <p:nvSpPr>
          <p:cNvPr id="3839" name="Google Shape;3839;p392"/>
          <p:cNvSpPr txBox="1">
            <a:spLocks noGrp="1"/>
          </p:cNvSpPr>
          <p:nvPr>
            <p:ph type="title"/>
          </p:nvPr>
        </p:nvSpPr>
        <p:spPr>
          <a:xfrm>
            <a:off x="396240" y="182880"/>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3600" b="1" i="0" u="none" strike="noStrike" cap="none" dirty="0">
                <a:solidFill>
                  <a:schemeClr val="dk1"/>
                </a:solidFill>
                <a:sym typeface="Arial"/>
              </a:rPr>
              <a:t>Deleting a File or Directory</a:t>
            </a:r>
            <a:endParaRPr sz="3600" dirty="0"/>
          </a:p>
        </p:txBody>
      </p:sp>
      <p:sp>
        <p:nvSpPr>
          <p:cNvPr id="3840" name="Google Shape;3840;p392"/>
          <p:cNvSpPr txBox="1">
            <a:spLocks noGrp="1"/>
          </p:cNvSpPr>
          <p:nvPr>
            <p:ph type="body" idx="1"/>
          </p:nvPr>
        </p:nvSpPr>
        <p:spPr>
          <a:xfrm>
            <a:off x="464820" y="860747"/>
            <a:ext cx="7918500" cy="230952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200"/>
              <a:buFont typeface="Arial"/>
              <a:buNone/>
            </a:pPr>
            <a:r>
              <a:rPr lang="en-US" sz="2200" b="0" i="0" u="none" dirty="0">
                <a:solidFill>
                  <a:schemeClr val="dk1"/>
                </a:solidFill>
                <a:latin typeface="Arial"/>
                <a:ea typeface="Arial"/>
                <a:cs typeface="Arial"/>
                <a:sym typeface="Arial"/>
              </a:rPr>
              <a:t>You can delete files, directories, or links. The </a:t>
            </a:r>
            <a:r>
              <a:rPr lang="en-US" sz="2200" b="0" i="0" u="none" dirty="0">
                <a:solidFill>
                  <a:schemeClr val="dk1"/>
                </a:solidFill>
                <a:latin typeface="Courier New"/>
                <a:ea typeface="Courier New"/>
                <a:cs typeface="Courier New"/>
                <a:sym typeface="Courier New"/>
              </a:rPr>
              <a:t>Files</a:t>
            </a:r>
            <a:r>
              <a:rPr lang="en-US" sz="2200" b="0" i="0" u="none" dirty="0">
                <a:solidFill>
                  <a:schemeClr val="dk1"/>
                </a:solidFill>
                <a:latin typeface="Arial"/>
                <a:ea typeface="Arial"/>
                <a:cs typeface="Arial"/>
                <a:sym typeface="Arial"/>
              </a:rPr>
              <a:t> class provides two methods</a:t>
            </a:r>
            <a:r>
              <a:rPr lang="en-US" sz="2200" b="0" i="0" u="none" dirty="0" smtClean="0">
                <a:solidFill>
                  <a:schemeClr val="dk1"/>
                </a:solidFill>
                <a:latin typeface="Arial"/>
                <a:ea typeface="Arial"/>
                <a:cs typeface="Arial"/>
                <a:sym typeface="Arial"/>
              </a:rPr>
              <a:t>:</a:t>
            </a:r>
          </a:p>
          <a:p>
            <a:pPr marL="7937" marR="0" lvl="0" indent="7937" algn="l" rtl="0">
              <a:lnSpc>
                <a:spcPct val="100000"/>
              </a:lnSpc>
              <a:spcBef>
                <a:spcPts val="0"/>
              </a:spcBef>
              <a:spcAft>
                <a:spcPts val="0"/>
              </a:spcAft>
              <a:buClr>
                <a:srgbClr val="000000"/>
              </a:buClr>
              <a:buSzPts val="2200"/>
              <a:buFont typeface="Arial"/>
              <a:buNone/>
            </a:pPr>
            <a:endParaRPr dirty="0"/>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dirty="0">
                <a:solidFill>
                  <a:schemeClr val="dk1"/>
                </a:solidFill>
                <a:latin typeface="Courier New"/>
                <a:ea typeface="Courier New"/>
                <a:cs typeface="Courier New"/>
                <a:sym typeface="Courier New"/>
              </a:rPr>
              <a:t>delete(Path)</a:t>
            </a:r>
            <a:endParaRPr dirty="0"/>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dirty="0" err="1">
                <a:solidFill>
                  <a:schemeClr val="dk1"/>
                </a:solidFill>
                <a:latin typeface="Courier New"/>
                <a:ea typeface="Courier New"/>
                <a:cs typeface="Courier New"/>
                <a:sym typeface="Courier New"/>
              </a:rPr>
              <a:t>deleteIfExists</a:t>
            </a:r>
            <a:r>
              <a:rPr lang="en-US" sz="2200" b="0" i="0" u="none" strike="noStrike" cap="none" dirty="0">
                <a:solidFill>
                  <a:schemeClr val="dk1"/>
                </a:solidFill>
                <a:latin typeface="Courier New"/>
                <a:ea typeface="Courier New"/>
                <a:cs typeface="Courier New"/>
                <a:sym typeface="Courier New"/>
              </a:rPr>
              <a:t>(Path</a:t>
            </a:r>
            <a:r>
              <a:rPr lang="en-US" sz="2200" b="0" i="0" u="none" strike="noStrike" cap="none" dirty="0" smtClean="0">
                <a:solidFill>
                  <a:schemeClr val="dk1"/>
                </a:solidFill>
                <a:latin typeface="Courier New"/>
                <a:ea typeface="Courier New"/>
                <a:cs typeface="Courier New"/>
                <a:sym typeface="Courier New"/>
              </a:rPr>
              <a:t>)</a:t>
            </a:r>
          </a:p>
          <a:p>
            <a:pPr marL="574675" marR="0" lvl="1" indent="-460375" algn="l" rtl="0">
              <a:lnSpc>
                <a:spcPct val="100000"/>
              </a:lnSpc>
              <a:spcBef>
                <a:spcPts val="440"/>
              </a:spcBef>
              <a:spcAft>
                <a:spcPts val="0"/>
              </a:spcAft>
              <a:buClr>
                <a:srgbClr val="FF0000"/>
              </a:buClr>
              <a:buSzPts val="2200"/>
              <a:buFont typeface="Arial"/>
              <a:buChar char="•"/>
            </a:pPr>
            <a:endParaRPr dirty="0"/>
          </a:p>
          <a:p>
            <a:pPr marL="7937" marR="0" lvl="0" indent="7938" algn="l" rtl="0">
              <a:spcBef>
                <a:spcPts val="440"/>
              </a:spcBef>
              <a:spcAft>
                <a:spcPts val="0"/>
              </a:spcAft>
              <a:buNone/>
            </a:pPr>
            <a:endParaRPr sz="2200" b="0" i="0" u="none" strike="noStrike" cap="none" dirty="0">
              <a:solidFill>
                <a:schemeClr val="dk1"/>
              </a:solidFill>
              <a:latin typeface="Courier New"/>
              <a:ea typeface="Courier New"/>
              <a:cs typeface="Courier New"/>
              <a:sym typeface="Courier New"/>
            </a:endParaRPr>
          </a:p>
        </p:txBody>
      </p:sp>
      <p:sp>
        <p:nvSpPr>
          <p:cNvPr id="3841" name="Google Shape;3841;p392"/>
          <p:cNvSpPr txBox="1"/>
          <p:nvPr/>
        </p:nvSpPr>
        <p:spPr>
          <a:xfrm>
            <a:off x="603300" y="2986412"/>
            <a:ext cx="7924800" cy="838200"/>
          </a:xfrm>
          <a:prstGeom prst="rect">
            <a:avLst/>
          </a:prstGeom>
          <a:solidFill>
            <a:srgbClr val="DDDDDD"/>
          </a:solidFill>
          <a:ln w="28575"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400"/>
              <a:buFont typeface="Courier New"/>
              <a:buNone/>
            </a:pPr>
            <a:r>
              <a:rPr lang="en-US" sz="1400" b="0" i="0" u="none">
                <a:solidFill>
                  <a:schemeClr val="dk1"/>
                </a:solidFill>
                <a:latin typeface="Courier New"/>
                <a:ea typeface="Courier New"/>
                <a:cs typeface="Courier New"/>
                <a:sym typeface="Courier New"/>
              </a:rPr>
              <a:t>    //...</a:t>
            </a:r>
            <a:endParaRPr/>
          </a:p>
          <a:p>
            <a:pPr marL="0" marR="0" lvl="0" indent="0" algn="l" rtl="0">
              <a:lnSpc>
                <a:spcPct val="100000"/>
              </a:lnSpc>
              <a:spcBef>
                <a:spcPts val="0"/>
              </a:spcBef>
              <a:spcAft>
                <a:spcPts val="0"/>
              </a:spcAft>
              <a:buClr>
                <a:schemeClr val="dk1"/>
              </a:buClr>
              <a:buSzPts val="1400"/>
              <a:buFont typeface="Courier New"/>
              <a:buNone/>
            </a:pPr>
            <a:r>
              <a:rPr lang="en-US" sz="1400" b="0" i="0" u="none">
                <a:solidFill>
                  <a:schemeClr val="dk1"/>
                </a:solidFill>
                <a:latin typeface="Courier New"/>
                <a:ea typeface="Courier New"/>
                <a:cs typeface="Courier New"/>
                <a:sym typeface="Courier New"/>
              </a:rPr>
              <a:t>    Files.delete(path);</a:t>
            </a:r>
            <a:endParaRPr/>
          </a:p>
          <a:p>
            <a:pPr marL="0" marR="0" lvl="0" indent="0" algn="l" rtl="0">
              <a:lnSpc>
                <a:spcPct val="100000"/>
              </a:lnSpc>
              <a:spcBef>
                <a:spcPts val="0"/>
              </a:spcBef>
              <a:spcAft>
                <a:spcPts val="0"/>
              </a:spcAft>
              <a:buClr>
                <a:schemeClr val="dk1"/>
              </a:buClr>
              <a:buSzPts val="1400"/>
              <a:buFont typeface="Courier New"/>
              <a:buNone/>
            </a:pPr>
            <a:r>
              <a:rPr lang="en-US" sz="1400" b="0" i="0" u="none">
                <a:solidFill>
                  <a:schemeClr val="dk1"/>
                </a:solidFill>
                <a:latin typeface="Courier New"/>
                <a:ea typeface="Courier New"/>
                <a:cs typeface="Courier New"/>
                <a:sym typeface="Courier New"/>
              </a:rPr>
              <a:t>    //...</a:t>
            </a:r>
            <a:endParaRPr/>
          </a:p>
        </p:txBody>
      </p:sp>
      <p:sp>
        <p:nvSpPr>
          <p:cNvPr id="3842" name="Google Shape;3842;p392"/>
          <p:cNvSpPr txBox="1"/>
          <p:nvPr/>
        </p:nvSpPr>
        <p:spPr>
          <a:xfrm>
            <a:off x="2394722" y="4048480"/>
            <a:ext cx="3447454" cy="959669"/>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33CC"/>
              </a:buClr>
              <a:buSzPts val="2000"/>
              <a:buFont typeface="Shadows Into Light"/>
              <a:buNone/>
            </a:pPr>
            <a:r>
              <a:rPr lang="en-US" sz="2000" b="0" i="0" u="none" dirty="0">
                <a:solidFill>
                  <a:srgbClr val="0033CC"/>
                </a:solidFill>
                <a:latin typeface="Shadows Into Light"/>
                <a:ea typeface="Shadows Into Light"/>
                <a:cs typeface="Shadows Into Light"/>
                <a:sym typeface="Shadows Into Light"/>
              </a:rPr>
              <a:t>Throws a </a:t>
            </a:r>
            <a:r>
              <a:rPr lang="en-US" sz="2000" b="0" i="0" u="none" dirty="0" err="1">
                <a:solidFill>
                  <a:srgbClr val="0033CC"/>
                </a:solidFill>
                <a:latin typeface="Shadows Into Light"/>
                <a:ea typeface="Shadows Into Light"/>
                <a:cs typeface="Shadows Into Light"/>
                <a:sym typeface="Shadows Into Light"/>
              </a:rPr>
              <a:t>NoSuchFileException</a:t>
            </a:r>
            <a:r>
              <a:rPr lang="en-US" sz="2000" b="0" i="0" u="none" dirty="0">
                <a:solidFill>
                  <a:srgbClr val="0033CC"/>
                </a:solidFill>
                <a:latin typeface="Shadows Into Light"/>
                <a:ea typeface="Shadows Into Light"/>
                <a:cs typeface="Shadows Into Light"/>
                <a:sym typeface="Shadows Into Light"/>
              </a:rPr>
              <a:t>, </a:t>
            </a:r>
            <a:endParaRPr dirty="0"/>
          </a:p>
          <a:p>
            <a:pPr marL="0" marR="0" lvl="0" indent="0" algn="ctr" rtl="0">
              <a:lnSpc>
                <a:spcPct val="100000"/>
              </a:lnSpc>
              <a:spcBef>
                <a:spcPts val="0"/>
              </a:spcBef>
              <a:spcAft>
                <a:spcPts val="0"/>
              </a:spcAft>
              <a:buClr>
                <a:srgbClr val="0033CC"/>
              </a:buClr>
              <a:buSzPts val="2000"/>
              <a:buFont typeface="Shadows Into Light"/>
              <a:buNone/>
            </a:pPr>
            <a:r>
              <a:rPr lang="en-US" sz="2000" b="0" i="0" u="none" dirty="0" err="1">
                <a:solidFill>
                  <a:srgbClr val="0033CC"/>
                </a:solidFill>
                <a:latin typeface="Shadows Into Light"/>
                <a:ea typeface="Shadows Into Light"/>
                <a:cs typeface="Shadows Into Light"/>
                <a:sym typeface="Shadows Into Light"/>
              </a:rPr>
              <a:t>DirectoryNotEmptyException</a:t>
            </a:r>
            <a:r>
              <a:rPr lang="en-US" sz="2000" b="0" i="0" u="none" dirty="0">
                <a:solidFill>
                  <a:srgbClr val="0033CC"/>
                </a:solidFill>
                <a:latin typeface="Shadows Into Light"/>
                <a:ea typeface="Shadows Into Light"/>
                <a:cs typeface="Shadows Into Light"/>
                <a:sym typeface="Shadows Into Light"/>
              </a:rPr>
              <a:t>, or</a:t>
            </a:r>
            <a:endParaRPr dirty="0"/>
          </a:p>
          <a:p>
            <a:pPr marL="0" marR="0" lvl="0" indent="0" algn="ctr" rtl="0">
              <a:lnSpc>
                <a:spcPct val="100000"/>
              </a:lnSpc>
              <a:spcBef>
                <a:spcPts val="0"/>
              </a:spcBef>
              <a:spcAft>
                <a:spcPts val="0"/>
              </a:spcAft>
              <a:buClr>
                <a:srgbClr val="0033CC"/>
              </a:buClr>
              <a:buSzPts val="2000"/>
              <a:buFont typeface="Shadows Into Light"/>
              <a:buNone/>
            </a:pPr>
            <a:r>
              <a:rPr lang="en-US" sz="2000" b="0" i="0" u="none" dirty="0" err="1">
                <a:solidFill>
                  <a:srgbClr val="0033CC"/>
                </a:solidFill>
                <a:latin typeface="Shadows Into Light"/>
                <a:ea typeface="Shadows Into Light"/>
                <a:cs typeface="Shadows Into Light"/>
                <a:sym typeface="Shadows Into Light"/>
              </a:rPr>
              <a:t>IOException</a:t>
            </a:r>
            <a:r>
              <a:rPr lang="en-US" sz="2000" b="0" i="0" u="none" dirty="0">
                <a:solidFill>
                  <a:srgbClr val="0033CC"/>
                </a:solidFill>
                <a:latin typeface="Shadows Into Light"/>
                <a:ea typeface="Shadows Into Light"/>
                <a:cs typeface="Shadows Into Light"/>
                <a:sym typeface="Shadows Into Light"/>
              </a:rPr>
              <a:t> </a:t>
            </a:r>
            <a:endParaRPr dirty="0"/>
          </a:p>
        </p:txBody>
      </p:sp>
      <p:grpSp>
        <p:nvGrpSpPr>
          <p:cNvPr id="3843" name="Google Shape;3843;p392"/>
          <p:cNvGrpSpPr/>
          <p:nvPr/>
        </p:nvGrpSpPr>
        <p:grpSpPr>
          <a:xfrm>
            <a:off x="2021192" y="3367835"/>
            <a:ext cx="622350" cy="984250"/>
            <a:chOff x="0" y="0"/>
            <a:chExt cx="2147483647" cy="2147483647"/>
          </a:xfrm>
        </p:grpSpPr>
        <p:sp>
          <p:nvSpPr>
            <p:cNvPr id="3844" name="Google Shape;3844;p392"/>
            <p:cNvSpPr/>
            <p:nvPr/>
          </p:nvSpPr>
          <p:spPr>
            <a:xfrm rot="-899999">
              <a:off x="386867948" y="58416253"/>
              <a:ext cx="1127010117" cy="1984093517"/>
            </a:xfrm>
            <a:custGeom>
              <a:avLst/>
              <a:gdLst/>
              <a:ahLst/>
              <a:cxnLst/>
              <a:rect l="l" t="t" r="r" b="b"/>
              <a:pathLst>
                <a:path w="385762" h="434975" extrusionOk="0">
                  <a:moveTo>
                    <a:pt x="385762" y="381000"/>
                  </a:moveTo>
                  <a:cubicBezTo>
                    <a:pt x="245268" y="407987"/>
                    <a:pt x="104774" y="434975"/>
                    <a:pt x="52387" y="371475"/>
                  </a:cubicBezTo>
                  <a:cubicBezTo>
                    <a:pt x="0" y="307975"/>
                    <a:pt x="57150" y="60325"/>
                    <a:pt x="71437" y="0"/>
                  </a:cubicBezTo>
                </a:path>
              </a:pathLst>
            </a:custGeom>
            <a:no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cxnSp>
          <p:nvCxnSpPr>
            <p:cNvPr id="3845" name="Google Shape;3845;p392"/>
            <p:cNvCxnSpPr/>
            <p:nvPr/>
          </p:nvCxnSpPr>
          <p:spPr>
            <a:xfrm rot="8879998">
              <a:off x="1425922978" y="1405870866"/>
              <a:ext cx="348571315" cy="320437122"/>
            </a:xfrm>
            <a:prstGeom prst="straightConnector1">
              <a:avLst/>
            </a:prstGeom>
            <a:noFill/>
            <a:ln w="28575" cap="flat" cmpd="sng">
              <a:solidFill>
                <a:schemeClr val="dk1"/>
              </a:solidFill>
              <a:prstDash val="solid"/>
              <a:miter lim="800000"/>
              <a:headEnd type="none" w="med" len="med"/>
              <a:tailEnd type="none" w="med" len="med"/>
            </a:ln>
          </p:spPr>
        </p:cxnSp>
        <p:cxnSp>
          <p:nvCxnSpPr>
            <p:cNvPr id="3846" name="Google Shape;3846;p392"/>
            <p:cNvCxnSpPr/>
            <p:nvPr/>
          </p:nvCxnSpPr>
          <p:spPr>
            <a:xfrm rot="-1859999" flipH="1">
              <a:off x="1369621855" y="1736413997"/>
              <a:ext cx="697145604" cy="320436913"/>
            </a:xfrm>
            <a:prstGeom prst="straightConnector1">
              <a:avLst/>
            </a:prstGeom>
            <a:noFill/>
            <a:ln w="28575" cap="flat" cmpd="sng">
              <a:solidFill>
                <a:schemeClr val="dk1"/>
              </a:solidFill>
              <a:prstDash val="solid"/>
              <a:miter lim="800000"/>
              <a:headEnd type="none" w="med" len="med"/>
              <a:tailEnd type="none" w="med" len="med"/>
            </a:ln>
          </p:spPr>
        </p:cxnSp>
      </p:grpSp>
      <p:sp>
        <p:nvSpPr>
          <p:cNvPr id="3847" name="Google Shape;3847;p392"/>
          <p:cNvSpPr txBox="1"/>
          <p:nvPr/>
        </p:nvSpPr>
        <p:spPr>
          <a:xfrm>
            <a:off x="623374" y="5381267"/>
            <a:ext cx="7907400" cy="838200"/>
          </a:xfrm>
          <a:prstGeom prst="rect">
            <a:avLst/>
          </a:prstGeom>
          <a:solidFill>
            <a:srgbClr val="DDDDDD"/>
          </a:solidFill>
          <a:ln w="28575"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400"/>
              <a:buFont typeface="Courier New"/>
              <a:buNone/>
            </a:pPr>
            <a:r>
              <a:rPr lang="en-US" sz="1400" b="0" i="0" u="none">
                <a:solidFill>
                  <a:schemeClr val="dk1"/>
                </a:solidFill>
                <a:latin typeface="Courier New"/>
                <a:ea typeface="Courier New"/>
                <a:cs typeface="Courier New"/>
                <a:sym typeface="Courier New"/>
              </a:rPr>
              <a:t>    //...</a:t>
            </a:r>
            <a:endParaRPr/>
          </a:p>
          <a:p>
            <a:pPr marL="0" marR="0" lvl="0" indent="0" algn="l" rtl="0">
              <a:lnSpc>
                <a:spcPct val="100000"/>
              </a:lnSpc>
              <a:spcBef>
                <a:spcPts val="0"/>
              </a:spcBef>
              <a:spcAft>
                <a:spcPts val="0"/>
              </a:spcAft>
              <a:buClr>
                <a:schemeClr val="dk1"/>
              </a:buClr>
              <a:buSzPts val="1400"/>
              <a:buFont typeface="Courier New"/>
              <a:buNone/>
            </a:pPr>
            <a:r>
              <a:rPr lang="en-US" sz="1400" b="0" i="0" u="none">
                <a:solidFill>
                  <a:schemeClr val="dk1"/>
                </a:solidFill>
                <a:latin typeface="Courier New"/>
                <a:ea typeface="Courier New"/>
                <a:cs typeface="Courier New"/>
                <a:sym typeface="Courier New"/>
              </a:rPr>
              <a:t>    Files.deleteIfExists(Path)</a:t>
            </a:r>
            <a:endParaRPr/>
          </a:p>
          <a:p>
            <a:pPr marL="0" marR="0" lvl="0" indent="0" algn="l" rtl="0">
              <a:lnSpc>
                <a:spcPct val="100000"/>
              </a:lnSpc>
              <a:spcBef>
                <a:spcPts val="0"/>
              </a:spcBef>
              <a:spcAft>
                <a:spcPts val="0"/>
              </a:spcAft>
              <a:buClr>
                <a:schemeClr val="dk1"/>
              </a:buClr>
              <a:buSzPts val="1400"/>
              <a:buFont typeface="Courier New"/>
              <a:buNone/>
            </a:pPr>
            <a:r>
              <a:rPr lang="en-US" sz="1400" b="0" i="0" u="none">
                <a:solidFill>
                  <a:schemeClr val="dk1"/>
                </a:solidFill>
                <a:latin typeface="Courier New"/>
                <a:ea typeface="Courier New"/>
                <a:cs typeface="Courier New"/>
                <a:sym typeface="Courier New"/>
              </a:rPr>
              <a:t>    //...</a:t>
            </a:r>
            <a:endParaRPr/>
          </a:p>
        </p:txBody>
      </p:sp>
      <p:sp>
        <p:nvSpPr>
          <p:cNvPr id="3848" name="Google Shape;3848;p392"/>
          <p:cNvSpPr txBox="1"/>
          <p:nvPr/>
        </p:nvSpPr>
        <p:spPr>
          <a:xfrm>
            <a:off x="3697315" y="5427590"/>
            <a:ext cx="4067281" cy="400151"/>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33CC"/>
              </a:buClr>
              <a:buSzPts val="2000"/>
              <a:buFont typeface="Shadows Into Light"/>
              <a:buNone/>
            </a:pPr>
            <a:r>
              <a:rPr lang="en-US" sz="2000" b="0" i="0" u="none" dirty="0">
                <a:solidFill>
                  <a:srgbClr val="0033CC"/>
                </a:solidFill>
                <a:latin typeface="Shadows Into Light"/>
                <a:ea typeface="Shadows Into Light"/>
                <a:cs typeface="Shadows Into Light"/>
                <a:sym typeface="Shadows Into Light"/>
              </a:rPr>
              <a:t>No exception thrown</a:t>
            </a:r>
            <a:endParaRPr dirty="0"/>
          </a:p>
        </p:txBody>
      </p:sp>
      <p:sp>
        <p:nvSpPr>
          <p:cNvPr id="3849" name="Google Shape;3849;p392"/>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396</a:t>
            </a:fld>
            <a:endParaRPr/>
          </a:p>
        </p:txBody>
      </p:sp>
    </p:spTree>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Shape 3854"/>
        <p:cNvGrpSpPr/>
        <p:nvPr/>
      </p:nvGrpSpPr>
      <p:grpSpPr>
        <a:xfrm>
          <a:off x="0" y="0"/>
          <a:ext cx="0" cy="0"/>
          <a:chOff x="0" y="0"/>
          <a:chExt cx="0" cy="0"/>
        </a:xfrm>
      </p:grpSpPr>
      <p:sp>
        <p:nvSpPr>
          <p:cNvPr id="3855" name="Google Shape;3855;p393"/>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Copying a File or Directory</a:t>
            </a:r>
            <a:endParaRPr/>
          </a:p>
        </p:txBody>
      </p:sp>
      <p:sp>
        <p:nvSpPr>
          <p:cNvPr id="3856" name="Google Shape;3856;p393"/>
          <p:cNvSpPr txBox="1">
            <a:spLocks noGrp="1"/>
          </p:cNvSpPr>
          <p:nvPr>
            <p:ph type="body" idx="1"/>
          </p:nvPr>
        </p:nvSpPr>
        <p:spPr>
          <a:xfrm>
            <a:off x="609600" y="1447800"/>
            <a:ext cx="7918500" cy="1751100"/>
          </a:xfrm>
          <a:prstGeom prst="rect">
            <a:avLst/>
          </a:prstGeom>
          <a:noFill/>
          <a:ln>
            <a:noFill/>
          </a:ln>
        </p:spPr>
        <p:txBody>
          <a:bodyPr spcFirstLastPara="1" wrap="square" lIns="12700" tIns="12700" rIns="12700" bIns="12700" anchor="t" anchorCtr="0">
            <a:noAutofit/>
          </a:bodyPr>
          <a:lstStyle/>
          <a:p>
            <a:pPr marL="574675" marR="0" lvl="1" indent="-460375" algn="l" rtl="0">
              <a:lnSpc>
                <a:spcPct val="100000"/>
              </a:lnSpc>
              <a:spcBef>
                <a:spcPts val="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You can copy a file or directory by using the </a:t>
            </a:r>
            <a:r>
              <a:rPr lang="en-US" sz="2200" b="0" i="0" u="none" strike="noStrike" cap="none">
                <a:solidFill>
                  <a:schemeClr val="dk1"/>
                </a:solidFill>
                <a:latin typeface="Courier New"/>
                <a:ea typeface="Courier New"/>
                <a:cs typeface="Courier New"/>
                <a:sym typeface="Courier New"/>
              </a:rPr>
              <a:t>copy(Path, Path, CopyOption...)</a:t>
            </a:r>
            <a:r>
              <a:rPr lang="en-US" sz="2200" b="0" i="0" u="none" strike="noStrike" cap="none">
                <a:solidFill>
                  <a:schemeClr val="dk1"/>
                </a:solidFill>
                <a:latin typeface="Arial"/>
                <a:ea typeface="Arial"/>
                <a:cs typeface="Arial"/>
                <a:sym typeface="Arial"/>
              </a:rPr>
              <a:t> method.</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When directories are copied, the files inside the directory are not copied.</a:t>
            </a:r>
            <a:endParaRPr/>
          </a:p>
          <a:p>
            <a:pPr marL="574675" marR="0" lvl="1" indent="-320675" algn="l" rtl="0">
              <a:lnSpc>
                <a:spcPct val="100000"/>
              </a:lnSpc>
              <a:spcBef>
                <a:spcPts val="440"/>
              </a:spcBef>
              <a:spcAft>
                <a:spcPts val="0"/>
              </a:spcAft>
              <a:buClr>
                <a:srgbClr val="FF0000"/>
              </a:buClr>
              <a:buSzPts val="2200"/>
              <a:buFont typeface="Arial"/>
              <a:buNone/>
            </a:pPr>
            <a:endParaRPr sz="2200" b="0" i="0" u="none" strike="noStrike" cap="none">
              <a:solidFill>
                <a:schemeClr val="dk1"/>
              </a:solidFill>
              <a:latin typeface="Courier New"/>
              <a:ea typeface="Courier New"/>
              <a:cs typeface="Courier New"/>
              <a:sym typeface="Courier New"/>
            </a:endParaRPr>
          </a:p>
          <a:p>
            <a:pPr marL="574675" marR="0" lvl="1" indent="-320675" algn="l" rtl="0">
              <a:lnSpc>
                <a:spcPct val="100000"/>
              </a:lnSpc>
              <a:spcBef>
                <a:spcPts val="440"/>
              </a:spcBef>
              <a:spcAft>
                <a:spcPts val="0"/>
              </a:spcAft>
              <a:buClr>
                <a:srgbClr val="FF0000"/>
              </a:buClr>
              <a:buSzPts val="2200"/>
              <a:buFont typeface="Arial"/>
              <a:buNone/>
            </a:pPr>
            <a:endParaRPr sz="2200" b="0" i="0" u="none" strike="noStrike" cap="none">
              <a:solidFill>
                <a:schemeClr val="dk1"/>
              </a:solidFill>
              <a:latin typeface="Courier New"/>
              <a:ea typeface="Courier New"/>
              <a:cs typeface="Courier New"/>
              <a:sym typeface="Courier New"/>
            </a:endParaRPr>
          </a:p>
          <a:p>
            <a:pPr marL="574675" marR="0" lvl="1" indent="-320675" algn="l" rtl="0">
              <a:lnSpc>
                <a:spcPct val="100000"/>
              </a:lnSpc>
              <a:spcBef>
                <a:spcPts val="440"/>
              </a:spcBef>
              <a:spcAft>
                <a:spcPts val="0"/>
              </a:spcAft>
              <a:buClr>
                <a:srgbClr val="FF0000"/>
              </a:buClr>
              <a:buSzPts val="2200"/>
              <a:buFont typeface="Arial"/>
              <a:buNone/>
            </a:pPr>
            <a:endParaRPr sz="2200" b="0" i="0" u="none" strike="noStrike" cap="none">
              <a:solidFill>
                <a:schemeClr val="dk1"/>
              </a:solidFill>
              <a:latin typeface="Courier New"/>
              <a:ea typeface="Courier New"/>
              <a:cs typeface="Courier New"/>
              <a:sym typeface="Courier New"/>
            </a:endParaRPr>
          </a:p>
          <a:p>
            <a:pPr marL="574675" marR="0" lvl="1" indent="-320675" algn="l" rtl="0">
              <a:lnSpc>
                <a:spcPct val="100000"/>
              </a:lnSpc>
              <a:spcBef>
                <a:spcPts val="440"/>
              </a:spcBef>
              <a:spcAft>
                <a:spcPts val="0"/>
              </a:spcAft>
              <a:buClr>
                <a:srgbClr val="FF0000"/>
              </a:buClr>
              <a:buSzPts val="2200"/>
              <a:buFont typeface="Arial"/>
              <a:buNone/>
            </a:pPr>
            <a:endParaRPr sz="2200" b="0" i="0" u="none" strike="noStrike" cap="none">
              <a:solidFill>
                <a:schemeClr val="dk1"/>
              </a:solidFill>
              <a:latin typeface="Arial"/>
              <a:ea typeface="Arial"/>
              <a:cs typeface="Arial"/>
              <a:sym typeface="Arial"/>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Example:</a:t>
            </a:r>
            <a:endParaRPr/>
          </a:p>
        </p:txBody>
      </p:sp>
      <p:sp>
        <p:nvSpPr>
          <p:cNvPr id="3857" name="Google Shape;3857;p393"/>
          <p:cNvSpPr txBox="1"/>
          <p:nvPr/>
        </p:nvSpPr>
        <p:spPr>
          <a:xfrm>
            <a:off x="660400" y="3048000"/>
            <a:ext cx="5283300" cy="990600"/>
          </a:xfrm>
          <a:prstGeom prst="rect">
            <a:avLst/>
          </a:prstGeom>
          <a:solidFill>
            <a:srgbClr val="DDDDDD"/>
          </a:solidFill>
          <a:ln w="28575"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400"/>
              <a:buFont typeface="Courier New"/>
              <a:buNone/>
            </a:pPr>
            <a:r>
              <a:rPr lang="en-US" sz="1400" b="0" i="0" u="none">
                <a:solidFill>
                  <a:schemeClr val="dk1"/>
                </a:solidFill>
                <a:latin typeface="Courier New"/>
                <a:ea typeface="Courier New"/>
                <a:cs typeface="Courier New"/>
                <a:sym typeface="Courier New"/>
              </a:rPr>
              <a:t>    //...</a:t>
            </a:r>
            <a:endParaRPr/>
          </a:p>
          <a:p>
            <a:pPr marL="0" marR="0" lvl="0" indent="0" algn="l" rtl="0">
              <a:lnSpc>
                <a:spcPct val="100000"/>
              </a:lnSpc>
              <a:spcBef>
                <a:spcPts val="0"/>
              </a:spcBef>
              <a:spcAft>
                <a:spcPts val="0"/>
              </a:spcAft>
              <a:buClr>
                <a:schemeClr val="dk1"/>
              </a:buClr>
              <a:buSzPts val="1400"/>
              <a:buFont typeface="Courier New"/>
              <a:buNone/>
            </a:pPr>
            <a:r>
              <a:rPr lang="en-US" sz="1400" b="0" i="0" u="none">
                <a:solidFill>
                  <a:schemeClr val="dk1"/>
                </a:solidFill>
                <a:latin typeface="Courier New"/>
                <a:ea typeface="Courier New"/>
                <a:cs typeface="Courier New"/>
                <a:sym typeface="Courier New"/>
              </a:rPr>
              <a:t>    copy(Path, Path, CopyOption...)</a:t>
            </a:r>
            <a:endParaRPr/>
          </a:p>
          <a:p>
            <a:pPr marL="0" marR="0" lvl="0" indent="0" algn="l" rtl="0">
              <a:lnSpc>
                <a:spcPct val="100000"/>
              </a:lnSpc>
              <a:spcBef>
                <a:spcPts val="0"/>
              </a:spcBef>
              <a:spcAft>
                <a:spcPts val="0"/>
              </a:spcAft>
              <a:buClr>
                <a:schemeClr val="dk1"/>
              </a:buClr>
              <a:buSzPts val="1400"/>
              <a:buFont typeface="Courier New"/>
              <a:buNone/>
            </a:pPr>
            <a:r>
              <a:rPr lang="en-US" sz="1400" b="0" i="0" u="none">
                <a:solidFill>
                  <a:schemeClr val="dk1"/>
                </a:solidFill>
                <a:latin typeface="Courier New"/>
                <a:ea typeface="Courier New"/>
                <a:cs typeface="Courier New"/>
                <a:sym typeface="Courier New"/>
              </a:rPr>
              <a:t>    //...</a:t>
            </a:r>
            <a:endParaRPr/>
          </a:p>
        </p:txBody>
      </p:sp>
      <p:sp>
        <p:nvSpPr>
          <p:cNvPr id="3858" name="Google Shape;3858;p393"/>
          <p:cNvSpPr txBox="1"/>
          <p:nvPr/>
        </p:nvSpPr>
        <p:spPr>
          <a:xfrm>
            <a:off x="6157912" y="3048000"/>
            <a:ext cx="2362200" cy="990600"/>
          </a:xfrm>
          <a:prstGeom prst="rect">
            <a:avLst/>
          </a:prstGeom>
          <a:solidFill>
            <a:srgbClr val="E5CCB3"/>
          </a:solidFill>
          <a:ln w="285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600"/>
              <a:buFont typeface="Courier New"/>
              <a:buNone/>
            </a:pPr>
            <a:r>
              <a:rPr lang="en-US" sz="1600" b="1" i="0" u="none">
                <a:solidFill>
                  <a:schemeClr val="dk1"/>
                </a:solidFill>
                <a:latin typeface="Courier New"/>
                <a:ea typeface="Courier New"/>
                <a:cs typeface="Courier New"/>
                <a:sym typeface="Courier New"/>
              </a:rPr>
              <a:t>REPLACE_EXISTING</a:t>
            </a:r>
            <a:br>
              <a:rPr lang="en-US" sz="1600" b="1" i="0" u="none">
                <a:solidFill>
                  <a:schemeClr val="dk1"/>
                </a:solidFill>
                <a:latin typeface="Courier New"/>
                <a:ea typeface="Courier New"/>
                <a:cs typeface="Courier New"/>
                <a:sym typeface="Courier New"/>
              </a:rPr>
            </a:br>
            <a:r>
              <a:rPr lang="en-US" sz="1600" b="1" i="0" u="none">
                <a:solidFill>
                  <a:schemeClr val="dk1"/>
                </a:solidFill>
                <a:latin typeface="Courier New"/>
                <a:ea typeface="Courier New"/>
                <a:cs typeface="Courier New"/>
                <a:sym typeface="Courier New"/>
              </a:rPr>
              <a:t>COPY_ATTRIBUTES</a:t>
            </a:r>
            <a:br>
              <a:rPr lang="en-US" sz="1600" b="1" i="0" u="none">
                <a:solidFill>
                  <a:schemeClr val="dk1"/>
                </a:solidFill>
                <a:latin typeface="Courier New"/>
                <a:ea typeface="Courier New"/>
                <a:cs typeface="Courier New"/>
                <a:sym typeface="Courier New"/>
              </a:rPr>
            </a:br>
            <a:r>
              <a:rPr lang="en-US" sz="1600" b="1" i="0" u="none">
                <a:solidFill>
                  <a:schemeClr val="dk1"/>
                </a:solidFill>
                <a:latin typeface="Courier New"/>
                <a:ea typeface="Courier New"/>
                <a:cs typeface="Courier New"/>
                <a:sym typeface="Courier New"/>
              </a:rPr>
              <a:t>NOFOLLOW_LINKS</a:t>
            </a:r>
            <a:endParaRPr/>
          </a:p>
        </p:txBody>
      </p:sp>
      <p:grpSp>
        <p:nvGrpSpPr>
          <p:cNvPr id="3859" name="Google Shape;3859;p393"/>
          <p:cNvGrpSpPr/>
          <p:nvPr/>
        </p:nvGrpSpPr>
        <p:grpSpPr>
          <a:xfrm>
            <a:off x="6139452" y="3754468"/>
            <a:ext cx="248819" cy="368882"/>
            <a:chOff x="0" y="0"/>
            <a:chExt cx="2147483647" cy="2147483647"/>
          </a:xfrm>
        </p:grpSpPr>
        <p:cxnSp>
          <p:nvCxnSpPr>
            <p:cNvPr id="3860" name="Google Shape;3860;p393"/>
            <p:cNvCxnSpPr/>
            <p:nvPr/>
          </p:nvCxnSpPr>
          <p:spPr>
            <a:xfrm rot="8879998">
              <a:off x="444168692" y="90859737"/>
              <a:ext cx="871849988" cy="854989806"/>
            </a:xfrm>
            <a:prstGeom prst="straightConnector1">
              <a:avLst/>
            </a:prstGeom>
            <a:noFill/>
            <a:ln w="28575" cap="flat" cmpd="sng">
              <a:solidFill>
                <a:schemeClr val="dk1"/>
              </a:solidFill>
              <a:prstDash val="solid"/>
              <a:miter lim="800000"/>
              <a:headEnd type="none" w="med" len="med"/>
              <a:tailEnd type="none" w="med" len="med"/>
            </a:ln>
          </p:spPr>
        </p:cxnSp>
        <p:cxnSp>
          <p:nvCxnSpPr>
            <p:cNvPr id="3861" name="Google Shape;3861;p393"/>
            <p:cNvCxnSpPr/>
            <p:nvPr/>
          </p:nvCxnSpPr>
          <p:spPr>
            <a:xfrm rot="-1859999" flipH="1">
              <a:off x="201888117" y="1050668279"/>
              <a:ext cx="1743707412" cy="854989251"/>
            </a:xfrm>
            <a:prstGeom prst="straightConnector1">
              <a:avLst/>
            </a:prstGeom>
            <a:noFill/>
            <a:ln w="28575" cap="flat" cmpd="sng">
              <a:solidFill>
                <a:schemeClr val="dk1"/>
              </a:solidFill>
              <a:prstDash val="solid"/>
              <a:miter lim="800000"/>
              <a:headEnd type="none" w="med" len="med"/>
              <a:tailEnd type="none" w="med" len="med"/>
            </a:ln>
          </p:spPr>
        </p:cxnSp>
      </p:grpSp>
      <p:sp>
        <p:nvSpPr>
          <p:cNvPr id="3862" name="Google Shape;3862;p393"/>
          <p:cNvSpPr/>
          <p:nvPr/>
        </p:nvSpPr>
        <p:spPr>
          <a:xfrm>
            <a:off x="3584575" y="3598862"/>
            <a:ext cx="2917371" cy="890210"/>
          </a:xfrm>
          <a:custGeom>
            <a:avLst/>
            <a:gdLst/>
            <a:ahLst/>
            <a:cxnLst/>
            <a:rect l="l" t="t" r="r" b="b"/>
            <a:pathLst>
              <a:path w="2917371" h="890210" extrusionOk="0">
                <a:moveTo>
                  <a:pt x="0" y="0"/>
                </a:moveTo>
                <a:cubicBezTo>
                  <a:pt x="874486" y="353181"/>
                  <a:pt x="1748972" y="706362"/>
                  <a:pt x="2235200" y="798286"/>
                </a:cubicBezTo>
                <a:cubicBezTo>
                  <a:pt x="2721428" y="890210"/>
                  <a:pt x="2808514" y="590248"/>
                  <a:pt x="2917371" y="551543"/>
                </a:cubicBezTo>
              </a:path>
            </a:pathLst>
          </a:custGeom>
          <a:no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3863" name="Google Shape;3863;p393"/>
          <p:cNvSpPr txBox="1"/>
          <p:nvPr/>
        </p:nvSpPr>
        <p:spPr>
          <a:xfrm>
            <a:off x="4953000" y="2667000"/>
            <a:ext cx="3505200" cy="369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33CC"/>
              </a:buClr>
              <a:buSzPts val="1800"/>
              <a:buFont typeface="Shadows Into Light"/>
              <a:buNone/>
            </a:pPr>
            <a:r>
              <a:rPr lang="en-US" sz="1800" b="0" i="0" u="none">
                <a:solidFill>
                  <a:srgbClr val="0033CC"/>
                </a:solidFill>
                <a:latin typeface="Shadows Into Light"/>
                <a:ea typeface="Shadows Into Light"/>
                <a:cs typeface="Shadows Into Light"/>
                <a:sym typeface="Shadows Into Light"/>
              </a:rPr>
              <a:t>StandardCopyOption parameters</a:t>
            </a:r>
            <a:endParaRPr/>
          </a:p>
        </p:txBody>
      </p:sp>
      <p:sp>
        <p:nvSpPr>
          <p:cNvPr id="3864" name="Google Shape;3864;p393"/>
          <p:cNvSpPr txBox="1"/>
          <p:nvPr/>
        </p:nvSpPr>
        <p:spPr>
          <a:xfrm>
            <a:off x="609600" y="5105400"/>
            <a:ext cx="7924800" cy="838200"/>
          </a:xfrm>
          <a:prstGeom prst="rect">
            <a:avLst/>
          </a:prstGeom>
          <a:solidFill>
            <a:srgbClr val="DDDDDD"/>
          </a:solidFill>
          <a:ln w="28575"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400"/>
              <a:buFont typeface="Courier New"/>
              <a:buNone/>
            </a:pPr>
            <a:r>
              <a:rPr lang="en-US" sz="1400" b="0" i="0" u="none">
                <a:solidFill>
                  <a:schemeClr val="dk1"/>
                </a:solidFill>
                <a:latin typeface="Courier New"/>
                <a:ea typeface="Courier New"/>
                <a:cs typeface="Courier New"/>
                <a:sym typeface="Courier New"/>
              </a:rPr>
              <a:t>    import static java.nio.file.StandardCopyOption.*;</a:t>
            </a:r>
            <a:endParaRPr/>
          </a:p>
          <a:p>
            <a:pPr marL="0" marR="0" lvl="0" indent="0" algn="l" rtl="0">
              <a:lnSpc>
                <a:spcPct val="100000"/>
              </a:lnSpc>
              <a:spcBef>
                <a:spcPts val="0"/>
              </a:spcBef>
              <a:spcAft>
                <a:spcPts val="0"/>
              </a:spcAft>
              <a:buClr>
                <a:schemeClr val="dk1"/>
              </a:buClr>
              <a:buSzPts val="1400"/>
              <a:buFont typeface="Courier New"/>
              <a:buNone/>
            </a:pPr>
            <a:r>
              <a:rPr lang="en-US" sz="1400" b="0" i="0" u="none">
                <a:solidFill>
                  <a:schemeClr val="dk1"/>
                </a:solidFill>
                <a:latin typeface="Courier New"/>
                <a:ea typeface="Courier New"/>
                <a:cs typeface="Courier New"/>
                <a:sym typeface="Courier New"/>
              </a:rPr>
              <a:t>    //...</a:t>
            </a:r>
            <a:endParaRPr/>
          </a:p>
          <a:p>
            <a:pPr marL="0" marR="0" lvl="0" indent="0" algn="l" rtl="0">
              <a:lnSpc>
                <a:spcPct val="100000"/>
              </a:lnSpc>
              <a:spcBef>
                <a:spcPts val="0"/>
              </a:spcBef>
              <a:spcAft>
                <a:spcPts val="0"/>
              </a:spcAft>
              <a:buClr>
                <a:schemeClr val="dk1"/>
              </a:buClr>
              <a:buSzPts val="1400"/>
              <a:buFont typeface="Courier New"/>
              <a:buNone/>
            </a:pPr>
            <a:r>
              <a:rPr lang="en-US" sz="1400" b="0" i="0" u="none">
                <a:solidFill>
                  <a:schemeClr val="dk1"/>
                </a:solidFill>
                <a:latin typeface="Courier New"/>
                <a:ea typeface="Courier New"/>
                <a:cs typeface="Courier New"/>
                <a:sym typeface="Courier New"/>
              </a:rPr>
              <a:t>    Files.copy(source, target, REPLACE_EXISTING, NOFOLLOW_LINKS);</a:t>
            </a:r>
            <a:endParaRPr/>
          </a:p>
        </p:txBody>
      </p:sp>
      <p:sp>
        <p:nvSpPr>
          <p:cNvPr id="3865" name="Google Shape;3865;p393"/>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397</a:t>
            </a:fld>
            <a:endParaRPr/>
          </a:p>
        </p:txBody>
      </p:sp>
    </p:spTree>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Shape 3870"/>
        <p:cNvGrpSpPr/>
        <p:nvPr/>
      </p:nvGrpSpPr>
      <p:grpSpPr>
        <a:xfrm>
          <a:off x="0" y="0"/>
          <a:ext cx="0" cy="0"/>
          <a:chOff x="0" y="0"/>
          <a:chExt cx="0" cy="0"/>
        </a:xfrm>
      </p:grpSpPr>
      <p:sp>
        <p:nvSpPr>
          <p:cNvPr id="3871" name="Google Shape;3871;p394"/>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Moving a File or Directory</a:t>
            </a:r>
            <a:endParaRPr/>
          </a:p>
        </p:txBody>
      </p:sp>
      <p:sp>
        <p:nvSpPr>
          <p:cNvPr id="3872" name="Google Shape;3872;p394"/>
          <p:cNvSpPr txBox="1">
            <a:spLocks noGrp="1"/>
          </p:cNvSpPr>
          <p:nvPr>
            <p:ph type="body" idx="1"/>
          </p:nvPr>
        </p:nvSpPr>
        <p:spPr>
          <a:xfrm>
            <a:off x="609600" y="1447800"/>
            <a:ext cx="7918500" cy="1751100"/>
          </a:xfrm>
          <a:prstGeom prst="rect">
            <a:avLst/>
          </a:prstGeom>
          <a:noFill/>
          <a:ln>
            <a:noFill/>
          </a:ln>
        </p:spPr>
        <p:txBody>
          <a:bodyPr spcFirstLastPara="1" wrap="square" lIns="12700" tIns="12700" rIns="12700" bIns="12700" anchor="t" anchorCtr="0">
            <a:noAutofit/>
          </a:bodyPr>
          <a:lstStyle/>
          <a:p>
            <a:pPr marL="574675" marR="0" lvl="1" indent="-460375" algn="l" rtl="0">
              <a:lnSpc>
                <a:spcPct val="100000"/>
              </a:lnSpc>
              <a:spcBef>
                <a:spcPts val="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You can move a file or directory by using the </a:t>
            </a:r>
            <a:r>
              <a:rPr lang="en-US" sz="2200" b="0" i="0" u="none" strike="noStrike" cap="none">
                <a:solidFill>
                  <a:schemeClr val="dk1"/>
                </a:solidFill>
                <a:latin typeface="Courier New"/>
                <a:ea typeface="Courier New"/>
                <a:cs typeface="Courier New"/>
                <a:sym typeface="Courier New"/>
              </a:rPr>
              <a:t>move(Path, Path, CopyOption...)</a:t>
            </a:r>
            <a:r>
              <a:rPr lang="en-US" sz="2200" b="0" i="0" u="none" strike="noStrike" cap="none">
                <a:solidFill>
                  <a:schemeClr val="dk1"/>
                </a:solidFill>
                <a:latin typeface="Arial"/>
                <a:ea typeface="Arial"/>
                <a:cs typeface="Arial"/>
                <a:sym typeface="Arial"/>
              </a:rPr>
              <a:t> method.</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Moving a directory will not move the contents of the directory.</a:t>
            </a:r>
            <a:endParaRPr/>
          </a:p>
          <a:p>
            <a:pPr marL="574675" marR="0" lvl="1" indent="-320675" algn="l" rtl="0">
              <a:lnSpc>
                <a:spcPct val="100000"/>
              </a:lnSpc>
              <a:spcBef>
                <a:spcPts val="440"/>
              </a:spcBef>
              <a:spcAft>
                <a:spcPts val="0"/>
              </a:spcAft>
              <a:buClr>
                <a:srgbClr val="FF0000"/>
              </a:buClr>
              <a:buSzPts val="2200"/>
              <a:buFont typeface="Arial"/>
              <a:buNone/>
            </a:pPr>
            <a:endParaRPr sz="2200" b="0" i="0" u="none" strike="noStrike" cap="none">
              <a:solidFill>
                <a:schemeClr val="dk1"/>
              </a:solidFill>
              <a:latin typeface="Courier New"/>
              <a:ea typeface="Courier New"/>
              <a:cs typeface="Courier New"/>
              <a:sym typeface="Courier New"/>
            </a:endParaRPr>
          </a:p>
          <a:p>
            <a:pPr marL="574675" marR="0" lvl="1" indent="-320675" algn="l" rtl="0">
              <a:lnSpc>
                <a:spcPct val="100000"/>
              </a:lnSpc>
              <a:spcBef>
                <a:spcPts val="440"/>
              </a:spcBef>
              <a:spcAft>
                <a:spcPts val="0"/>
              </a:spcAft>
              <a:buClr>
                <a:srgbClr val="FF0000"/>
              </a:buClr>
              <a:buSzPts val="2200"/>
              <a:buFont typeface="Arial"/>
              <a:buNone/>
            </a:pPr>
            <a:endParaRPr sz="2200" b="0" i="0" u="none" strike="noStrike" cap="none">
              <a:solidFill>
                <a:schemeClr val="dk1"/>
              </a:solidFill>
              <a:latin typeface="Courier New"/>
              <a:ea typeface="Courier New"/>
              <a:cs typeface="Courier New"/>
              <a:sym typeface="Courier New"/>
            </a:endParaRPr>
          </a:p>
          <a:p>
            <a:pPr marL="574675" marR="0" lvl="1" indent="-320675" algn="l" rtl="0">
              <a:lnSpc>
                <a:spcPct val="100000"/>
              </a:lnSpc>
              <a:spcBef>
                <a:spcPts val="440"/>
              </a:spcBef>
              <a:spcAft>
                <a:spcPts val="0"/>
              </a:spcAft>
              <a:buClr>
                <a:srgbClr val="FF0000"/>
              </a:buClr>
              <a:buSzPts val="2200"/>
              <a:buFont typeface="Arial"/>
              <a:buNone/>
            </a:pPr>
            <a:endParaRPr sz="2200" b="0" i="0" u="none" strike="noStrike" cap="none">
              <a:solidFill>
                <a:schemeClr val="dk1"/>
              </a:solidFill>
              <a:latin typeface="Courier New"/>
              <a:ea typeface="Courier New"/>
              <a:cs typeface="Courier New"/>
              <a:sym typeface="Courier New"/>
            </a:endParaRPr>
          </a:p>
          <a:p>
            <a:pPr marL="574675" marR="0" lvl="1" indent="-320675" algn="l" rtl="0">
              <a:lnSpc>
                <a:spcPct val="100000"/>
              </a:lnSpc>
              <a:spcBef>
                <a:spcPts val="440"/>
              </a:spcBef>
              <a:spcAft>
                <a:spcPts val="0"/>
              </a:spcAft>
              <a:buClr>
                <a:srgbClr val="FF0000"/>
              </a:buClr>
              <a:buSzPts val="2200"/>
              <a:buFont typeface="Arial"/>
              <a:buNone/>
            </a:pPr>
            <a:endParaRPr sz="2200" b="0" i="0" u="none" strike="noStrike" cap="none">
              <a:solidFill>
                <a:schemeClr val="dk1"/>
              </a:solidFill>
              <a:latin typeface="Arial"/>
              <a:ea typeface="Arial"/>
              <a:cs typeface="Arial"/>
              <a:sym typeface="Arial"/>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Example:</a:t>
            </a:r>
            <a:endParaRPr/>
          </a:p>
        </p:txBody>
      </p:sp>
      <p:sp>
        <p:nvSpPr>
          <p:cNvPr id="3873" name="Google Shape;3873;p394"/>
          <p:cNvSpPr txBox="1"/>
          <p:nvPr/>
        </p:nvSpPr>
        <p:spPr>
          <a:xfrm>
            <a:off x="660400" y="3048000"/>
            <a:ext cx="5283300" cy="838200"/>
          </a:xfrm>
          <a:prstGeom prst="rect">
            <a:avLst/>
          </a:prstGeom>
          <a:solidFill>
            <a:srgbClr val="DDDDDD"/>
          </a:solidFill>
          <a:ln w="28575"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400"/>
              <a:buFont typeface="Courier New"/>
              <a:buNone/>
            </a:pPr>
            <a:r>
              <a:rPr lang="en-US" sz="1400" b="0" i="0" u="none">
                <a:solidFill>
                  <a:schemeClr val="dk1"/>
                </a:solidFill>
                <a:latin typeface="Courier New"/>
                <a:ea typeface="Courier New"/>
                <a:cs typeface="Courier New"/>
                <a:sym typeface="Courier New"/>
              </a:rPr>
              <a:t>    //...</a:t>
            </a:r>
            <a:endParaRPr/>
          </a:p>
          <a:p>
            <a:pPr marL="0" marR="0" lvl="0" indent="0" algn="l" rtl="0">
              <a:lnSpc>
                <a:spcPct val="100000"/>
              </a:lnSpc>
              <a:spcBef>
                <a:spcPts val="0"/>
              </a:spcBef>
              <a:spcAft>
                <a:spcPts val="0"/>
              </a:spcAft>
              <a:buClr>
                <a:schemeClr val="dk1"/>
              </a:buClr>
              <a:buSzPts val="1400"/>
              <a:buFont typeface="Courier New"/>
              <a:buNone/>
            </a:pPr>
            <a:r>
              <a:rPr lang="en-US" sz="1400" b="0" i="0" u="none">
                <a:solidFill>
                  <a:schemeClr val="dk1"/>
                </a:solidFill>
                <a:latin typeface="Courier New"/>
                <a:ea typeface="Courier New"/>
                <a:cs typeface="Courier New"/>
                <a:sym typeface="Courier New"/>
              </a:rPr>
              <a:t>    move(Path, Path, CopyOption...)</a:t>
            </a:r>
            <a:endParaRPr/>
          </a:p>
          <a:p>
            <a:pPr marL="0" marR="0" lvl="0" indent="0" algn="l" rtl="0">
              <a:lnSpc>
                <a:spcPct val="100000"/>
              </a:lnSpc>
              <a:spcBef>
                <a:spcPts val="0"/>
              </a:spcBef>
              <a:spcAft>
                <a:spcPts val="0"/>
              </a:spcAft>
              <a:buClr>
                <a:schemeClr val="dk1"/>
              </a:buClr>
              <a:buSzPts val="1400"/>
              <a:buFont typeface="Courier New"/>
              <a:buNone/>
            </a:pPr>
            <a:r>
              <a:rPr lang="en-US" sz="1400" b="0" i="0" u="none">
                <a:solidFill>
                  <a:schemeClr val="dk1"/>
                </a:solidFill>
                <a:latin typeface="Courier New"/>
                <a:ea typeface="Courier New"/>
                <a:cs typeface="Courier New"/>
                <a:sym typeface="Courier New"/>
              </a:rPr>
              <a:t>    //...</a:t>
            </a:r>
            <a:endParaRPr/>
          </a:p>
        </p:txBody>
      </p:sp>
      <p:sp>
        <p:nvSpPr>
          <p:cNvPr id="3874" name="Google Shape;3874;p394"/>
          <p:cNvSpPr txBox="1"/>
          <p:nvPr/>
        </p:nvSpPr>
        <p:spPr>
          <a:xfrm>
            <a:off x="6157912" y="3048000"/>
            <a:ext cx="2362200" cy="990600"/>
          </a:xfrm>
          <a:prstGeom prst="rect">
            <a:avLst/>
          </a:prstGeom>
          <a:solidFill>
            <a:srgbClr val="E5CCB3"/>
          </a:solidFill>
          <a:ln w="285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600"/>
              <a:buFont typeface="Courier New"/>
              <a:buNone/>
            </a:pPr>
            <a:r>
              <a:rPr lang="en-US" sz="1600" b="1" i="0" u="none">
                <a:solidFill>
                  <a:schemeClr val="dk1"/>
                </a:solidFill>
                <a:latin typeface="Courier New"/>
                <a:ea typeface="Courier New"/>
                <a:cs typeface="Courier New"/>
                <a:sym typeface="Courier New"/>
              </a:rPr>
              <a:t>REPLACE_EXISTING</a:t>
            </a:r>
            <a:endParaRPr/>
          </a:p>
          <a:p>
            <a:pPr marL="0" marR="0" lvl="0" indent="0" algn="l" rtl="0">
              <a:lnSpc>
                <a:spcPct val="100000"/>
              </a:lnSpc>
              <a:spcBef>
                <a:spcPts val="0"/>
              </a:spcBef>
              <a:spcAft>
                <a:spcPts val="0"/>
              </a:spcAft>
              <a:buClr>
                <a:schemeClr val="dk1"/>
              </a:buClr>
              <a:buSzPts val="1600"/>
              <a:buFont typeface="Courier New"/>
              <a:buNone/>
            </a:pPr>
            <a:r>
              <a:rPr lang="en-US" sz="1600" b="1" i="0" u="none">
                <a:solidFill>
                  <a:schemeClr val="dk1"/>
                </a:solidFill>
                <a:latin typeface="Courier New"/>
                <a:ea typeface="Courier New"/>
                <a:cs typeface="Courier New"/>
                <a:sym typeface="Courier New"/>
              </a:rPr>
              <a:t>ATOMIC_MOVE</a:t>
            </a:r>
            <a:endParaRPr/>
          </a:p>
        </p:txBody>
      </p:sp>
      <p:grpSp>
        <p:nvGrpSpPr>
          <p:cNvPr id="3875" name="Google Shape;3875;p394"/>
          <p:cNvGrpSpPr/>
          <p:nvPr/>
        </p:nvGrpSpPr>
        <p:grpSpPr>
          <a:xfrm>
            <a:off x="3313641" y="3491314"/>
            <a:ext cx="2382213" cy="565523"/>
            <a:chOff x="0" y="0"/>
            <a:chExt cx="2147483647" cy="2147483647"/>
          </a:xfrm>
        </p:grpSpPr>
        <p:grpSp>
          <p:nvGrpSpPr>
            <p:cNvPr id="3876" name="Google Shape;3876;p394"/>
            <p:cNvGrpSpPr/>
            <p:nvPr/>
          </p:nvGrpSpPr>
          <p:grpSpPr>
            <a:xfrm>
              <a:off x="1960023087" y="993832338"/>
              <a:ext cx="187460558" cy="933100324"/>
              <a:chOff x="0" y="0"/>
              <a:chExt cx="2147483647" cy="2147483647"/>
            </a:xfrm>
          </p:grpSpPr>
          <p:cxnSp>
            <p:nvCxnSpPr>
              <p:cNvPr id="3877" name="Google Shape;3877;p394"/>
              <p:cNvCxnSpPr/>
              <p:nvPr/>
            </p:nvCxnSpPr>
            <p:spPr>
              <a:xfrm rot="8879998">
                <a:off x="444168692" y="90859737"/>
                <a:ext cx="871849988" cy="854989806"/>
              </a:xfrm>
              <a:prstGeom prst="straightConnector1">
                <a:avLst/>
              </a:prstGeom>
              <a:noFill/>
              <a:ln w="28575" cap="flat" cmpd="sng">
                <a:solidFill>
                  <a:schemeClr val="dk1"/>
                </a:solidFill>
                <a:prstDash val="solid"/>
                <a:miter lim="800000"/>
                <a:headEnd type="none" w="med" len="med"/>
                <a:tailEnd type="none" w="med" len="med"/>
              </a:ln>
            </p:spPr>
          </p:cxnSp>
          <p:cxnSp>
            <p:nvCxnSpPr>
              <p:cNvPr id="3878" name="Google Shape;3878;p394"/>
              <p:cNvCxnSpPr/>
              <p:nvPr/>
            </p:nvCxnSpPr>
            <p:spPr>
              <a:xfrm rot="-1859999" flipH="1">
                <a:off x="201888117" y="1050668279"/>
                <a:ext cx="1743707412" cy="854989251"/>
              </a:xfrm>
              <a:prstGeom prst="straightConnector1">
                <a:avLst/>
              </a:prstGeom>
              <a:noFill/>
              <a:ln w="28575" cap="flat" cmpd="sng">
                <a:solidFill>
                  <a:schemeClr val="dk1"/>
                </a:solidFill>
                <a:prstDash val="solid"/>
                <a:miter lim="800000"/>
                <a:headEnd type="none" w="med" len="med"/>
                <a:tailEnd type="none" w="med" len="med"/>
              </a:ln>
            </p:spPr>
          </p:cxnSp>
        </p:grpSp>
        <p:sp>
          <p:nvSpPr>
            <p:cNvPr id="3879" name="Google Shape;3879;p394"/>
            <p:cNvSpPr/>
            <p:nvPr/>
          </p:nvSpPr>
          <p:spPr>
            <a:xfrm>
              <a:off x="0" y="0"/>
              <a:ext cx="2087816796" cy="2147483647"/>
            </a:xfrm>
            <a:custGeom>
              <a:avLst/>
              <a:gdLst/>
              <a:ahLst/>
              <a:cxnLst/>
              <a:rect l="l" t="t" r="r" b="b"/>
              <a:pathLst>
                <a:path w="2917371" h="890210" extrusionOk="0">
                  <a:moveTo>
                    <a:pt x="0" y="0"/>
                  </a:moveTo>
                  <a:cubicBezTo>
                    <a:pt x="874486" y="353181"/>
                    <a:pt x="1748972" y="706362"/>
                    <a:pt x="2235200" y="798286"/>
                  </a:cubicBezTo>
                  <a:cubicBezTo>
                    <a:pt x="2721428" y="890210"/>
                    <a:pt x="2808514" y="590248"/>
                    <a:pt x="2917371" y="551543"/>
                  </a:cubicBezTo>
                </a:path>
              </a:pathLst>
            </a:custGeom>
            <a:no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grpSp>
      <p:sp>
        <p:nvSpPr>
          <p:cNvPr id="3880" name="Google Shape;3880;p394"/>
          <p:cNvSpPr txBox="1"/>
          <p:nvPr/>
        </p:nvSpPr>
        <p:spPr>
          <a:xfrm>
            <a:off x="4876800" y="2590800"/>
            <a:ext cx="3505200" cy="369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33CC"/>
              </a:buClr>
              <a:buSzPts val="1800"/>
              <a:buFont typeface="Shadows Into Light"/>
              <a:buNone/>
            </a:pPr>
            <a:r>
              <a:rPr lang="en-US" sz="1800" b="0" i="0" u="none">
                <a:solidFill>
                  <a:srgbClr val="0033CC"/>
                </a:solidFill>
                <a:latin typeface="Shadows Into Light"/>
                <a:ea typeface="Shadows Into Light"/>
                <a:cs typeface="Shadows Into Light"/>
                <a:sym typeface="Shadows Into Light"/>
              </a:rPr>
              <a:t>StandardCopyOption parameters</a:t>
            </a:r>
            <a:endParaRPr/>
          </a:p>
        </p:txBody>
      </p:sp>
      <p:sp>
        <p:nvSpPr>
          <p:cNvPr id="3881" name="Google Shape;3881;p394"/>
          <p:cNvSpPr txBox="1"/>
          <p:nvPr/>
        </p:nvSpPr>
        <p:spPr>
          <a:xfrm>
            <a:off x="609600" y="5105400"/>
            <a:ext cx="7924800" cy="838200"/>
          </a:xfrm>
          <a:prstGeom prst="rect">
            <a:avLst/>
          </a:prstGeom>
          <a:solidFill>
            <a:srgbClr val="DDDDDD"/>
          </a:solidFill>
          <a:ln w="28575"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400"/>
              <a:buFont typeface="Courier New"/>
              <a:buNone/>
            </a:pPr>
            <a:r>
              <a:rPr lang="en-US" sz="1400" b="0" i="0" u="none">
                <a:solidFill>
                  <a:schemeClr val="dk1"/>
                </a:solidFill>
                <a:latin typeface="Courier New"/>
                <a:ea typeface="Courier New"/>
                <a:cs typeface="Courier New"/>
                <a:sym typeface="Courier New"/>
              </a:rPr>
              <a:t>    import static java.nio.file.StandardCopyOption.*;</a:t>
            </a:r>
            <a:endParaRPr/>
          </a:p>
          <a:p>
            <a:pPr marL="0" marR="0" lvl="0" indent="0" algn="l" rtl="0">
              <a:lnSpc>
                <a:spcPct val="100000"/>
              </a:lnSpc>
              <a:spcBef>
                <a:spcPts val="0"/>
              </a:spcBef>
              <a:spcAft>
                <a:spcPts val="0"/>
              </a:spcAft>
              <a:buClr>
                <a:schemeClr val="dk1"/>
              </a:buClr>
              <a:buSzPts val="1400"/>
              <a:buFont typeface="Courier New"/>
              <a:buNone/>
            </a:pPr>
            <a:r>
              <a:rPr lang="en-US" sz="1400" b="0" i="0" u="none">
                <a:solidFill>
                  <a:schemeClr val="dk1"/>
                </a:solidFill>
                <a:latin typeface="Courier New"/>
                <a:ea typeface="Courier New"/>
                <a:cs typeface="Courier New"/>
                <a:sym typeface="Courier New"/>
              </a:rPr>
              <a:t>    //...</a:t>
            </a:r>
            <a:endParaRPr/>
          </a:p>
          <a:p>
            <a:pPr marL="0" marR="0" lvl="0" indent="0" algn="l" rtl="0">
              <a:lnSpc>
                <a:spcPct val="100000"/>
              </a:lnSpc>
              <a:spcBef>
                <a:spcPts val="0"/>
              </a:spcBef>
              <a:spcAft>
                <a:spcPts val="0"/>
              </a:spcAft>
              <a:buClr>
                <a:schemeClr val="dk1"/>
              </a:buClr>
              <a:buSzPts val="1400"/>
              <a:buFont typeface="Courier New"/>
              <a:buNone/>
            </a:pPr>
            <a:r>
              <a:rPr lang="en-US" sz="1400" b="0" i="0" u="none">
                <a:solidFill>
                  <a:schemeClr val="dk1"/>
                </a:solidFill>
                <a:latin typeface="Courier New"/>
                <a:ea typeface="Courier New"/>
                <a:cs typeface="Courier New"/>
                <a:sym typeface="Courier New"/>
              </a:rPr>
              <a:t>    Files.move(source, target, REPLACE_EXISTING);</a:t>
            </a:r>
            <a:endParaRPr/>
          </a:p>
        </p:txBody>
      </p:sp>
      <p:sp>
        <p:nvSpPr>
          <p:cNvPr id="3882" name="Google Shape;3882;p394"/>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398</a:t>
            </a:fld>
            <a:endParaRPr/>
          </a:p>
        </p:txBody>
      </p:sp>
    </p:spTree>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Shape 3887"/>
        <p:cNvGrpSpPr/>
        <p:nvPr/>
      </p:nvGrpSpPr>
      <p:grpSpPr>
        <a:xfrm>
          <a:off x="0" y="0"/>
          <a:ext cx="0" cy="0"/>
          <a:chOff x="0" y="0"/>
          <a:chExt cx="0" cy="0"/>
        </a:xfrm>
      </p:grpSpPr>
      <p:sp>
        <p:nvSpPr>
          <p:cNvPr id="3888" name="Google Shape;3888;p395"/>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List the Contents of a Directory</a:t>
            </a:r>
            <a:endParaRPr/>
          </a:p>
        </p:txBody>
      </p:sp>
      <p:sp>
        <p:nvSpPr>
          <p:cNvPr id="3889" name="Google Shape;3889;p395"/>
          <p:cNvSpPr txBox="1">
            <a:spLocks noGrp="1"/>
          </p:cNvSpPr>
          <p:nvPr>
            <p:ph type="body" idx="1"/>
          </p:nvPr>
        </p:nvSpPr>
        <p:spPr>
          <a:xfrm>
            <a:off x="609600" y="1447800"/>
            <a:ext cx="7918500" cy="703200"/>
          </a:xfrm>
          <a:prstGeom prst="rect">
            <a:avLst/>
          </a:prstGeom>
          <a:noFill/>
          <a:ln>
            <a:noFill/>
          </a:ln>
        </p:spPr>
        <p:txBody>
          <a:bodyPr spcFirstLastPara="1" wrap="square" lIns="12700" tIns="12700" rIns="12700" bIns="12700" anchor="t" anchorCtr="0">
            <a:noAutofit/>
          </a:bodyPr>
          <a:lstStyle/>
          <a:p>
            <a:pPr marL="115887" marR="0" lvl="1" indent="-1587" algn="l" rtl="0">
              <a:lnSpc>
                <a:spcPct val="100000"/>
              </a:lnSpc>
              <a:spcBef>
                <a:spcPts val="0"/>
              </a:spcBef>
              <a:spcAft>
                <a:spcPts val="0"/>
              </a:spcAft>
              <a:buClr>
                <a:srgbClr val="FF0000"/>
              </a:buClr>
              <a:buSzPts val="2200"/>
              <a:buFont typeface="Arial"/>
              <a:buNone/>
            </a:pPr>
            <a:r>
              <a:rPr lang="en-US" sz="2200" b="0" i="0" u="none" strike="noStrike" cap="none">
                <a:solidFill>
                  <a:schemeClr val="dk1"/>
                </a:solidFill>
                <a:latin typeface="Arial"/>
                <a:ea typeface="Arial"/>
                <a:cs typeface="Arial"/>
                <a:sym typeface="Arial"/>
              </a:rPr>
              <a:t>To get a list of the files in the current directory, use the </a:t>
            </a:r>
            <a:r>
              <a:rPr lang="en-US" sz="2200" b="0" i="0" u="none" strike="noStrike" cap="none">
                <a:solidFill>
                  <a:schemeClr val="dk1"/>
                </a:solidFill>
                <a:latin typeface="Courier New"/>
                <a:ea typeface="Courier New"/>
                <a:cs typeface="Courier New"/>
                <a:sym typeface="Courier New"/>
              </a:rPr>
              <a:t>Files.list() </a:t>
            </a:r>
            <a:r>
              <a:rPr lang="en-US" sz="2200" b="0" i="0" u="none" strike="noStrike" cap="none">
                <a:solidFill>
                  <a:schemeClr val="dk1"/>
                </a:solidFill>
                <a:latin typeface="Arial"/>
                <a:ea typeface="Arial"/>
                <a:cs typeface="Arial"/>
                <a:sym typeface="Arial"/>
              </a:rPr>
              <a:t>method.</a:t>
            </a:r>
            <a:endParaRPr/>
          </a:p>
        </p:txBody>
      </p:sp>
      <p:sp>
        <p:nvSpPr>
          <p:cNvPr id="3890" name="Google Shape;3890;p395"/>
          <p:cNvSpPr txBox="1"/>
          <p:nvPr/>
        </p:nvSpPr>
        <p:spPr>
          <a:xfrm>
            <a:off x="609600" y="2209800"/>
            <a:ext cx="7907400" cy="3505200"/>
          </a:xfrm>
          <a:prstGeom prst="rect">
            <a:avLst/>
          </a:prstGeom>
          <a:solidFill>
            <a:srgbClr val="DDDDDD"/>
          </a:solidFill>
          <a:ln w="28575"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ourier New"/>
              <a:buNone/>
            </a:pPr>
            <a:r>
              <a:rPr lang="en-US" sz="1600" b="0" i="0" u="none">
                <a:solidFill>
                  <a:schemeClr val="dk1"/>
                </a:solidFill>
                <a:latin typeface="Courier New"/>
                <a:ea typeface="Courier New"/>
                <a:cs typeface="Courier New"/>
                <a:sym typeface="Courier New"/>
              </a:rPr>
              <a:t>public class FileList {</a:t>
            </a:r>
            <a:endParaRPr/>
          </a:p>
          <a:p>
            <a:pPr marL="0" marR="0" lvl="0" indent="0" algn="l" rtl="0">
              <a:lnSpc>
                <a:spcPct val="100000"/>
              </a:lnSpc>
              <a:spcBef>
                <a:spcPts val="0"/>
              </a:spcBef>
              <a:spcAft>
                <a:spcPts val="0"/>
              </a:spcAft>
              <a:buClr>
                <a:schemeClr val="dk1"/>
              </a:buClr>
              <a:buSzPts val="1600"/>
              <a:buFont typeface="Courier New"/>
              <a:buNone/>
            </a:pPr>
            <a:r>
              <a:rPr lang="en-US" sz="1600" b="0" i="0" u="none">
                <a:solidFill>
                  <a:schemeClr val="dk1"/>
                </a:solidFill>
                <a:latin typeface="Courier New"/>
                <a:ea typeface="Courier New"/>
                <a:cs typeface="Courier New"/>
                <a:sym typeface="Courier New"/>
              </a:rPr>
              <a:t>    </a:t>
            </a:r>
            <a:endParaRPr/>
          </a:p>
          <a:p>
            <a:pPr marL="0" marR="0" lvl="0" indent="0" algn="l" rtl="0">
              <a:lnSpc>
                <a:spcPct val="100000"/>
              </a:lnSpc>
              <a:spcBef>
                <a:spcPts val="0"/>
              </a:spcBef>
              <a:spcAft>
                <a:spcPts val="0"/>
              </a:spcAft>
              <a:buClr>
                <a:schemeClr val="dk1"/>
              </a:buClr>
              <a:buSzPts val="1600"/>
              <a:buFont typeface="Courier New"/>
              <a:buNone/>
            </a:pPr>
            <a:r>
              <a:rPr lang="en-US" sz="1600" b="0" i="0" u="none">
                <a:solidFill>
                  <a:schemeClr val="dk1"/>
                </a:solidFill>
                <a:latin typeface="Courier New"/>
                <a:ea typeface="Courier New"/>
                <a:cs typeface="Courier New"/>
                <a:sym typeface="Courier New"/>
              </a:rPr>
              <a:t>  public static void main(String[] args) {</a:t>
            </a:r>
            <a:endParaRPr/>
          </a:p>
          <a:p>
            <a:pPr marL="0" marR="0" lvl="0" indent="0" algn="l" rtl="0">
              <a:lnSpc>
                <a:spcPct val="100000"/>
              </a:lnSpc>
              <a:spcBef>
                <a:spcPts val="0"/>
              </a:spcBef>
              <a:spcAft>
                <a:spcPts val="0"/>
              </a:spcAft>
              <a:buClr>
                <a:schemeClr val="dk1"/>
              </a:buClr>
              <a:buSzPts val="1600"/>
              <a:buFont typeface="Courier New"/>
              <a:buNone/>
            </a:pPr>
            <a:r>
              <a:rPr lang="en-US" sz="1600" b="0" i="0" u="none">
                <a:solidFill>
                  <a:schemeClr val="dk1"/>
                </a:solidFill>
                <a:latin typeface="Courier New"/>
                <a:ea typeface="Courier New"/>
                <a:cs typeface="Courier New"/>
                <a:sym typeface="Courier New"/>
              </a:rPr>
              <a:t>            </a:t>
            </a:r>
            <a:endParaRPr/>
          </a:p>
          <a:p>
            <a:pPr marL="0" marR="0" lvl="0" indent="0" algn="l" rtl="0">
              <a:lnSpc>
                <a:spcPct val="100000"/>
              </a:lnSpc>
              <a:spcBef>
                <a:spcPts val="0"/>
              </a:spcBef>
              <a:spcAft>
                <a:spcPts val="0"/>
              </a:spcAft>
              <a:buClr>
                <a:schemeClr val="dk1"/>
              </a:buClr>
              <a:buSzPts val="1600"/>
              <a:buFont typeface="Courier New"/>
              <a:buNone/>
            </a:pPr>
            <a:r>
              <a:rPr lang="en-US" sz="1600" b="0" i="0" u="none">
                <a:solidFill>
                  <a:schemeClr val="dk1"/>
                </a:solidFill>
                <a:latin typeface="Courier New"/>
                <a:ea typeface="Courier New"/>
                <a:cs typeface="Courier New"/>
                <a:sym typeface="Courier New"/>
              </a:rPr>
              <a:t>    try(Stream&lt;Path&gt; files = </a:t>
            </a:r>
            <a:r>
              <a:rPr lang="en-US" sz="1600" b="1" i="0" u="none">
                <a:solidFill>
                  <a:schemeClr val="dk1"/>
                </a:solidFill>
                <a:latin typeface="Courier New"/>
                <a:ea typeface="Courier New"/>
                <a:cs typeface="Courier New"/>
                <a:sym typeface="Courier New"/>
              </a:rPr>
              <a:t>Files.list</a:t>
            </a:r>
            <a:r>
              <a:rPr lang="en-US" sz="1600" b="0" i="0" u="none">
                <a:solidFill>
                  <a:schemeClr val="dk1"/>
                </a:solidFill>
                <a:latin typeface="Courier New"/>
                <a:ea typeface="Courier New"/>
                <a:cs typeface="Courier New"/>
                <a:sym typeface="Courier New"/>
              </a:rPr>
              <a:t>(Paths.get("."))){        </a:t>
            </a:r>
            <a:endParaRPr/>
          </a:p>
          <a:p>
            <a:pPr marL="0" marR="0" lvl="0" indent="0" algn="l" rtl="0">
              <a:lnSpc>
                <a:spcPct val="100000"/>
              </a:lnSpc>
              <a:spcBef>
                <a:spcPts val="0"/>
              </a:spcBef>
              <a:spcAft>
                <a:spcPts val="0"/>
              </a:spcAft>
              <a:buClr>
                <a:schemeClr val="dk1"/>
              </a:buClr>
              <a:buSzPts val="1600"/>
              <a:buFont typeface="Arial"/>
              <a:buNone/>
            </a:pPr>
            <a:endParaRPr sz="1600" b="0" i="0" u="none">
              <a:solidFill>
                <a:schemeClr val="dk1"/>
              </a:solidFill>
              <a:latin typeface="Courier New"/>
              <a:ea typeface="Courier New"/>
              <a:cs typeface="Courier New"/>
              <a:sym typeface="Courier New"/>
            </a:endParaRPr>
          </a:p>
          <a:p>
            <a:pPr marL="0" marR="0" lvl="0" indent="0" algn="l" rtl="0">
              <a:lnSpc>
                <a:spcPct val="100000"/>
              </a:lnSpc>
              <a:spcBef>
                <a:spcPts val="0"/>
              </a:spcBef>
              <a:spcAft>
                <a:spcPts val="0"/>
              </a:spcAft>
              <a:buClr>
                <a:schemeClr val="dk1"/>
              </a:buClr>
              <a:buSzPts val="1600"/>
              <a:buFont typeface="Courier New"/>
              <a:buNone/>
            </a:pPr>
            <a:r>
              <a:rPr lang="en-US" sz="1600" b="0" i="0" u="none">
                <a:solidFill>
                  <a:schemeClr val="dk1"/>
                </a:solidFill>
                <a:latin typeface="Courier New"/>
                <a:ea typeface="Courier New"/>
                <a:cs typeface="Courier New"/>
                <a:sym typeface="Courier New"/>
              </a:rPr>
              <a:t>      files</a:t>
            </a:r>
            <a:endParaRPr/>
          </a:p>
          <a:p>
            <a:pPr marL="0" marR="0" lvl="0" indent="0" algn="l" rtl="0">
              <a:lnSpc>
                <a:spcPct val="100000"/>
              </a:lnSpc>
              <a:spcBef>
                <a:spcPts val="0"/>
              </a:spcBef>
              <a:spcAft>
                <a:spcPts val="0"/>
              </a:spcAft>
              <a:buClr>
                <a:schemeClr val="dk1"/>
              </a:buClr>
              <a:buSzPts val="1600"/>
              <a:buFont typeface="Courier New"/>
              <a:buNone/>
            </a:pPr>
            <a:r>
              <a:rPr lang="en-US" sz="1600" b="0" i="0" u="none">
                <a:solidFill>
                  <a:schemeClr val="dk1"/>
                </a:solidFill>
                <a:latin typeface="Courier New"/>
                <a:ea typeface="Courier New"/>
                <a:cs typeface="Courier New"/>
                <a:sym typeface="Courier New"/>
              </a:rPr>
              <a:t>          .forEach(line -&gt; System.out.println(line));</a:t>
            </a:r>
            <a:endParaRPr/>
          </a:p>
          <a:p>
            <a:pPr marL="0" marR="0" lvl="0" indent="0" algn="l" rtl="0">
              <a:lnSpc>
                <a:spcPct val="100000"/>
              </a:lnSpc>
              <a:spcBef>
                <a:spcPts val="0"/>
              </a:spcBef>
              <a:spcAft>
                <a:spcPts val="0"/>
              </a:spcAft>
              <a:buClr>
                <a:schemeClr val="dk1"/>
              </a:buClr>
              <a:buSzPts val="1600"/>
              <a:buFont typeface="Courier New"/>
              <a:buNone/>
            </a:pPr>
            <a:r>
              <a:rPr lang="en-US" sz="1600" b="0" i="0" u="none">
                <a:solidFill>
                  <a:schemeClr val="dk1"/>
                </a:solidFill>
                <a:latin typeface="Courier New"/>
                <a:ea typeface="Courier New"/>
                <a:cs typeface="Courier New"/>
                <a:sym typeface="Courier New"/>
              </a:rPr>
              <a:t>            </a:t>
            </a:r>
            <a:endParaRPr/>
          </a:p>
          <a:p>
            <a:pPr marL="0" marR="0" lvl="0" indent="0" algn="l" rtl="0">
              <a:lnSpc>
                <a:spcPct val="100000"/>
              </a:lnSpc>
              <a:spcBef>
                <a:spcPts val="0"/>
              </a:spcBef>
              <a:spcAft>
                <a:spcPts val="0"/>
              </a:spcAft>
              <a:buClr>
                <a:schemeClr val="dk1"/>
              </a:buClr>
              <a:buSzPts val="1600"/>
              <a:buFont typeface="Courier New"/>
              <a:buNone/>
            </a:pPr>
            <a:r>
              <a:rPr lang="en-US" sz="1600" b="0" i="0" u="none">
                <a:solidFill>
                  <a:schemeClr val="dk1"/>
                </a:solidFill>
                <a:latin typeface="Courier New"/>
                <a:ea typeface="Courier New"/>
                <a:cs typeface="Courier New"/>
                <a:sym typeface="Courier New"/>
              </a:rPr>
              <a:t>    } catch (IOException e){</a:t>
            </a:r>
            <a:endParaRPr/>
          </a:p>
          <a:p>
            <a:pPr marL="0" marR="0" lvl="0" indent="0" algn="l" rtl="0">
              <a:lnSpc>
                <a:spcPct val="100000"/>
              </a:lnSpc>
              <a:spcBef>
                <a:spcPts val="0"/>
              </a:spcBef>
              <a:spcAft>
                <a:spcPts val="0"/>
              </a:spcAft>
              <a:buClr>
                <a:schemeClr val="dk1"/>
              </a:buClr>
              <a:buSzPts val="1600"/>
              <a:buFont typeface="Courier New"/>
              <a:buNone/>
            </a:pPr>
            <a:r>
              <a:rPr lang="en-US" sz="1600" b="0" i="0" u="none">
                <a:solidFill>
                  <a:schemeClr val="dk1"/>
                </a:solidFill>
                <a:latin typeface="Courier New"/>
                <a:ea typeface="Courier New"/>
                <a:cs typeface="Courier New"/>
                <a:sym typeface="Courier New"/>
              </a:rPr>
              <a:t>      System.out.println("Message: " + e.getMessage());</a:t>
            </a:r>
            <a:endParaRPr/>
          </a:p>
          <a:p>
            <a:pPr marL="0" marR="0" lvl="0" indent="0" algn="l" rtl="0">
              <a:lnSpc>
                <a:spcPct val="100000"/>
              </a:lnSpc>
              <a:spcBef>
                <a:spcPts val="0"/>
              </a:spcBef>
              <a:spcAft>
                <a:spcPts val="0"/>
              </a:spcAft>
              <a:buClr>
                <a:schemeClr val="dk1"/>
              </a:buClr>
              <a:buSzPts val="1600"/>
              <a:buFont typeface="Courier New"/>
              <a:buNone/>
            </a:pPr>
            <a:r>
              <a:rPr lang="en-US" sz="1600" b="0" i="0" u="none">
                <a:solidFill>
                  <a:schemeClr val="dk1"/>
                </a:solidFill>
                <a:latin typeface="Courier New"/>
                <a:ea typeface="Courier New"/>
                <a:cs typeface="Courier New"/>
                <a:sym typeface="Courier New"/>
              </a:rPr>
              <a:t>    }    </a:t>
            </a:r>
            <a:endParaRPr/>
          </a:p>
          <a:p>
            <a:pPr marL="0" marR="0" lvl="0" indent="0" algn="l" rtl="0">
              <a:lnSpc>
                <a:spcPct val="100000"/>
              </a:lnSpc>
              <a:spcBef>
                <a:spcPts val="0"/>
              </a:spcBef>
              <a:spcAft>
                <a:spcPts val="0"/>
              </a:spcAft>
              <a:buClr>
                <a:schemeClr val="dk1"/>
              </a:buClr>
              <a:buSzPts val="1600"/>
              <a:buFont typeface="Courier New"/>
              <a:buNone/>
            </a:pPr>
            <a:r>
              <a:rPr lang="en-US" sz="1600" b="0" i="0" u="none">
                <a:solidFill>
                  <a:schemeClr val="dk1"/>
                </a:solidFill>
                <a:latin typeface="Courier New"/>
                <a:ea typeface="Courier New"/>
                <a:cs typeface="Courier New"/>
                <a:sym typeface="Courier New"/>
              </a:rPr>
              <a:t>  }</a:t>
            </a:r>
            <a:endParaRPr/>
          </a:p>
          <a:p>
            <a:pPr marL="0" marR="0" lvl="0" indent="0" algn="l" rtl="0">
              <a:lnSpc>
                <a:spcPct val="100000"/>
              </a:lnSpc>
              <a:spcBef>
                <a:spcPts val="0"/>
              </a:spcBef>
              <a:spcAft>
                <a:spcPts val="0"/>
              </a:spcAft>
              <a:buClr>
                <a:schemeClr val="dk1"/>
              </a:buClr>
              <a:buSzPts val="1600"/>
              <a:buFont typeface="Courier New"/>
              <a:buNone/>
            </a:pPr>
            <a:r>
              <a:rPr lang="en-US" sz="1600" b="0" i="0" u="none">
                <a:solidFill>
                  <a:schemeClr val="dk1"/>
                </a:solidFill>
                <a:latin typeface="Courier New"/>
                <a:ea typeface="Courier New"/>
                <a:cs typeface="Courier New"/>
                <a:sym typeface="Courier New"/>
              </a:rPr>
              <a:t>}</a:t>
            </a:r>
            <a:endParaRPr/>
          </a:p>
          <a:p>
            <a:pPr marL="0" marR="0" lvl="0" indent="0" algn="l" rtl="0">
              <a:lnSpc>
                <a:spcPct val="100000"/>
              </a:lnSpc>
              <a:spcBef>
                <a:spcPts val="0"/>
              </a:spcBef>
              <a:spcAft>
                <a:spcPts val="0"/>
              </a:spcAft>
              <a:buNone/>
            </a:pPr>
            <a:endParaRPr sz="1600" b="0" i="0" u="none">
              <a:solidFill>
                <a:schemeClr val="dk1"/>
              </a:solidFill>
              <a:latin typeface="Courier New"/>
              <a:ea typeface="Courier New"/>
              <a:cs typeface="Courier New"/>
              <a:sym typeface="Courier New"/>
            </a:endParaRPr>
          </a:p>
        </p:txBody>
      </p:sp>
      <p:sp>
        <p:nvSpPr>
          <p:cNvPr id="3891" name="Google Shape;3891;p395"/>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399</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4" descr="Duke-with-Dart.gif"/>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876800" y="4968875"/>
            <a:ext cx="3829050" cy="1355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3" name="Rectangle 1"/>
          <p:cNvSpPr>
            <a:spLocks noGrp="1" noChangeArrowheads="1"/>
          </p:cNvSpPr>
          <p:nvPr>
            <p:ph type="title"/>
          </p:nvPr>
        </p:nvSpPr>
        <p:spPr/>
        <p:txBody>
          <a:bodyPr/>
          <a:lstStyle/>
          <a:p>
            <a:pPr eaLnBrk="1" hangingPunct="1"/>
            <a:r>
              <a:rPr lang="en-US" altLang=""/>
              <a:t>Course Objectives</a:t>
            </a:r>
          </a:p>
        </p:txBody>
      </p:sp>
      <p:sp>
        <p:nvSpPr>
          <p:cNvPr id="5124" name="Rectangle 2"/>
          <p:cNvSpPr>
            <a:spLocks noGrp="1" noChangeArrowheads="1"/>
          </p:cNvSpPr>
          <p:nvPr>
            <p:ph idx="1"/>
          </p:nvPr>
        </p:nvSpPr>
        <p:spPr>
          <a:xfrm>
            <a:off x="609600" y="1447800"/>
            <a:ext cx="7918450" cy="3614738"/>
          </a:xfrm>
        </p:spPr>
        <p:txBody>
          <a:bodyPr/>
          <a:lstStyle/>
          <a:p>
            <a:pPr marL="0" indent="0" eaLnBrk="1" hangingPunct="1"/>
            <a:r>
              <a:rPr lang="en-US" altLang=""/>
              <a:t>After completing this course, you should be able to do the following:</a:t>
            </a:r>
          </a:p>
          <a:p>
            <a:pPr lvl="1" eaLnBrk="1" hangingPunct="1">
              <a:lnSpc>
                <a:spcPct val="95000"/>
              </a:lnSpc>
            </a:pPr>
            <a:r>
              <a:rPr lang="en-US" altLang=""/>
              <a:t>Create Java technology applications that leverage the object-oriented features of the Java language, such as encapsulation, inheritance, and polymorphism</a:t>
            </a:r>
          </a:p>
          <a:p>
            <a:pPr lvl="1" eaLnBrk="1" hangingPunct="1">
              <a:lnSpc>
                <a:spcPct val="95000"/>
              </a:lnSpc>
            </a:pPr>
            <a:r>
              <a:rPr lang="en-US" altLang=""/>
              <a:t>Execute a Java application from the command line</a:t>
            </a:r>
          </a:p>
          <a:p>
            <a:pPr lvl="1" eaLnBrk="1" hangingPunct="1">
              <a:lnSpc>
                <a:spcPct val="95000"/>
              </a:lnSpc>
            </a:pPr>
            <a:r>
              <a:rPr lang="en-US" altLang=""/>
              <a:t>Create applications that use the Collections framework</a:t>
            </a:r>
          </a:p>
          <a:p>
            <a:pPr lvl="1" eaLnBrk="1" hangingPunct="1">
              <a:lnSpc>
                <a:spcPct val="95000"/>
              </a:lnSpc>
            </a:pPr>
            <a:r>
              <a:rPr lang="en-US" altLang=""/>
              <a:t>Search and filter collections by using Lambda Expressions</a:t>
            </a:r>
          </a:p>
          <a:p>
            <a:pPr lvl="1" eaLnBrk="1" hangingPunct="1">
              <a:lnSpc>
                <a:spcPct val="95000"/>
              </a:lnSpc>
            </a:pPr>
            <a:r>
              <a:rPr lang="en-US" altLang=""/>
              <a:t>Implement error-handling techniques by using exception handling</a:t>
            </a:r>
          </a:p>
        </p:txBody>
      </p:sp>
      <p:sp>
        <p:nvSpPr>
          <p:cNvPr id="2" name="Rectangle 1"/>
          <p:cNvSpPr/>
          <p:nvPr/>
        </p:nvSpPr>
        <p:spPr>
          <a:xfrm>
            <a:off x="8624621" y="6384072"/>
            <a:ext cx="383438" cy="307777"/>
          </a:xfrm>
          <a:prstGeom prst="rect">
            <a:avLst/>
          </a:prstGeom>
        </p:spPr>
        <p:txBody>
          <a:bodyPr wrap="none">
            <a:spAutoFit/>
          </a:bodyPr>
          <a:lstStyle/>
          <a:p>
            <a:r>
              <a:rPr lang="en-US" dirty="0" smtClean="0"/>
              <a:t>04</a:t>
            </a:r>
            <a:endParaRPr lang="en-US" dirty="0"/>
          </a:p>
        </p:txBody>
      </p:sp>
    </p:spTree>
    <p:custDataLst>
      <p:tags r:id="rId1"/>
    </p:custDataLst>
    <p:extLst>
      <p:ext uri="{BB962C8B-B14F-4D97-AF65-F5344CB8AC3E}">
        <p14:creationId xmlns:p14="http://schemas.microsoft.com/office/powerpoint/2010/main" val="746073237"/>
      </p:ext>
    </p:extLst>
  </p:cSld>
  <p:clrMapOvr>
    <a:masterClrMapping/>
  </p:clrMapOv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36"/>
          <p:cNvSpPr txBox="1"/>
          <p:nvPr/>
        </p:nvSpPr>
        <p:spPr>
          <a:xfrm>
            <a:off x="539750" y="838200"/>
            <a:ext cx="7918450" cy="5486400"/>
          </a:xfrm>
          <a:prstGeom prst="rect">
            <a:avLst/>
          </a:prstGeom>
          <a:solidFill>
            <a:srgbClr val="DDDDDD"/>
          </a:solid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ourier New"/>
              <a:buNone/>
            </a:pPr>
            <a:r>
              <a:rPr lang="en-US" sz="1600" b="0" i="0" u="none">
                <a:solidFill>
                  <a:schemeClr val="dk1"/>
                </a:solidFill>
                <a:latin typeface="Courier New"/>
                <a:ea typeface="Courier New"/>
                <a:cs typeface="Courier New"/>
                <a:sym typeface="Courier New"/>
              </a:rPr>
              <a:t>public class StringOperations {</a:t>
            </a:r>
            <a:endParaRPr/>
          </a:p>
          <a:p>
            <a:pPr marL="0" marR="0" lvl="0" indent="0" algn="l" rtl="0">
              <a:lnSpc>
                <a:spcPct val="100000"/>
              </a:lnSpc>
              <a:spcBef>
                <a:spcPts val="0"/>
              </a:spcBef>
              <a:spcAft>
                <a:spcPts val="0"/>
              </a:spcAft>
              <a:buClr>
                <a:schemeClr val="dk1"/>
              </a:buClr>
              <a:buSzPts val="1600"/>
              <a:buFont typeface="Arial"/>
              <a:buNone/>
            </a:pPr>
            <a:endParaRPr sz="1600" b="0" i="0" u="none">
              <a:solidFill>
                <a:schemeClr val="dk1"/>
              </a:solidFill>
              <a:latin typeface="Courier New"/>
              <a:ea typeface="Courier New"/>
              <a:cs typeface="Courier New"/>
              <a:sym typeface="Courier New"/>
            </a:endParaRPr>
          </a:p>
          <a:p>
            <a:pPr marL="0" marR="0" lvl="0" indent="0" algn="l" rtl="0">
              <a:lnSpc>
                <a:spcPct val="100000"/>
              </a:lnSpc>
              <a:spcBef>
                <a:spcPts val="0"/>
              </a:spcBef>
              <a:spcAft>
                <a:spcPts val="0"/>
              </a:spcAft>
              <a:buClr>
                <a:schemeClr val="dk1"/>
              </a:buClr>
              <a:buSzPts val="1600"/>
              <a:buFont typeface="Courier New"/>
              <a:buNone/>
            </a:pPr>
            <a:r>
              <a:rPr lang="en-US" sz="1600" b="0" i="0" u="none">
                <a:solidFill>
                  <a:schemeClr val="dk1"/>
                </a:solidFill>
                <a:latin typeface="Courier New"/>
                <a:ea typeface="Courier New"/>
                <a:cs typeface="Courier New"/>
                <a:sym typeface="Courier New"/>
              </a:rPr>
              <a:t>    public static void main(String arg[]) {</a:t>
            </a:r>
            <a:endParaRPr/>
          </a:p>
          <a:p>
            <a:pPr marL="0" marR="0" lvl="0" indent="0" algn="l" rtl="0">
              <a:lnSpc>
                <a:spcPct val="100000"/>
              </a:lnSpc>
              <a:spcBef>
                <a:spcPts val="0"/>
              </a:spcBef>
              <a:spcAft>
                <a:spcPts val="0"/>
              </a:spcAft>
              <a:buClr>
                <a:schemeClr val="dk1"/>
              </a:buClr>
              <a:buSzPts val="1600"/>
              <a:buFont typeface="Arial"/>
              <a:buNone/>
            </a:pPr>
            <a:endParaRPr sz="1600" b="0" i="0" u="none">
              <a:solidFill>
                <a:schemeClr val="dk1"/>
              </a:solidFill>
              <a:latin typeface="Courier New"/>
              <a:ea typeface="Courier New"/>
              <a:cs typeface="Courier New"/>
              <a:sym typeface="Courier New"/>
            </a:endParaRPr>
          </a:p>
          <a:p>
            <a:pPr marL="0" marR="0" lvl="0" indent="0" algn="l" rtl="0">
              <a:lnSpc>
                <a:spcPct val="100000"/>
              </a:lnSpc>
              <a:spcBef>
                <a:spcPts val="0"/>
              </a:spcBef>
              <a:spcAft>
                <a:spcPts val="0"/>
              </a:spcAft>
              <a:buClr>
                <a:schemeClr val="dk1"/>
              </a:buClr>
              <a:buSzPts val="1600"/>
              <a:buFont typeface="Courier New"/>
              <a:buNone/>
            </a:pPr>
            <a:r>
              <a:rPr lang="en-US" sz="1600" b="0" i="0" u="none">
                <a:solidFill>
                  <a:schemeClr val="dk1"/>
                </a:solidFill>
                <a:latin typeface="Courier New"/>
                <a:ea typeface="Courier New"/>
                <a:cs typeface="Courier New"/>
                <a:sym typeface="Courier New"/>
              </a:rPr>
              <a:t>        StringBuilder sb = new StringBuilder("hello");</a:t>
            </a:r>
            <a:endParaRPr/>
          </a:p>
          <a:p>
            <a:pPr marL="0" marR="0" lvl="0" indent="0" algn="l" rtl="0">
              <a:lnSpc>
                <a:spcPct val="100000"/>
              </a:lnSpc>
              <a:spcBef>
                <a:spcPts val="0"/>
              </a:spcBef>
              <a:spcAft>
                <a:spcPts val="0"/>
              </a:spcAft>
              <a:buClr>
                <a:schemeClr val="dk1"/>
              </a:buClr>
              <a:buSzPts val="1600"/>
              <a:buFont typeface="Courier New"/>
              <a:buNone/>
            </a:pPr>
            <a:r>
              <a:rPr lang="en-US" sz="1600" b="0" i="0" u="none">
                <a:solidFill>
                  <a:schemeClr val="dk1"/>
                </a:solidFill>
                <a:latin typeface="Courier New"/>
                <a:ea typeface="Courier New"/>
                <a:cs typeface="Courier New"/>
                <a:sym typeface="Courier New"/>
              </a:rPr>
              <a:t>        System.out.println("string sb: " + sb);</a:t>
            </a:r>
            <a:endParaRPr/>
          </a:p>
          <a:p>
            <a:pPr marL="0" marR="0" lvl="0" indent="0" algn="l" rtl="0">
              <a:lnSpc>
                <a:spcPct val="100000"/>
              </a:lnSpc>
              <a:spcBef>
                <a:spcPts val="0"/>
              </a:spcBef>
              <a:spcAft>
                <a:spcPts val="0"/>
              </a:spcAft>
              <a:buClr>
                <a:schemeClr val="dk1"/>
              </a:buClr>
              <a:buSzPts val="1600"/>
              <a:buFont typeface="Courier New"/>
              <a:buNone/>
            </a:pPr>
            <a:r>
              <a:rPr lang="en-US" sz="1600" b="0" i="0" u="none">
                <a:solidFill>
                  <a:schemeClr val="dk1"/>
                </a:solidFill>
                <a:latin typeface="Courier New"/>
                <a:ea typeface="Courier New"/>
                <a:cs typeface="Courier New"/>
                <a:sym typeface="Courier New"/>
              </a:rPr>
              <a:t>        sb.append(" world");</a:t>
            </a:r>
            <a:endParaRPr/>
          </a:p>
          <a:p>
            <a:pPr marL="0" marR="0" lvl="0" indent="0" algn="l" rtl="0">
              <a:lnSpc>
                <a:spcPct val="100000"/>
              </a:lnSpc>
              <a:spcBef>
                <a:spcPts val="0"/>
              </a:spcBef>
              <a:spcAft>
                <a:spcPts val="0"/>
              </a:spcAft>
              <a:buClr>
                <a:schemeClr val="dk1"/>
              </a:buClr>
              <a:buSzPts val="1600"/>
              <a:buFont typeface="Courier New"/>
              <a:buNone/>
            </a:pPr>
            <a:r>
              <a:rPr lang="en-US" sz="1600" b="0" i="0" u="none">
                <a:solidFill>
                  <a:schemeClr val="dk1"/>
                </a:solidFill>
                <a:latin typeface="Courier New"/>
                <a:ea typeface="Courier New"/>
                <a:cs typeface="Courier New"/>
                <a:sym typeface="Courier New"/>
              </a:rPr>
              <a:t>        System.out.println("string sb: " + sb);</a:t>
            </a:r>
            <a:endParaRPr/>
          </a:p>
          <a:p>
            <a:pPr marL="0" marR="0" lvl="0" indent="0" algn="l" rtl="0">
              <a:lnSpc>
                <a:spcPct val="100000"/>
              </a:lnSpc>
              <a:spcBef>
                <a:spcPts val="0"/>
              </a:spcBef>
              <a:spcAft>
                <a:spcPts val="0"/>
              </a:spcAft>
              <a:buClr>
                <a:schemeClr val="dk1"/>
              </a:buClr>
              <a:buSzPts val="1600"/>
              <a:buFont typeface="Courier New"/>
              <a:buNone/>
            </a:pPr>
            <a:r>
              <a:rPr lang="en-US" sz="1600" b="0" i="0" u="none">
                <a:solidFill>
                  <a:schemeClr val="dk1"/>
                </a:solidFill>
                <a:latin typeface="Courier New"/>
                <a:ea typeface="Courier New"/>
                <a:cs typeface="Courier New"/>
                <a:sym typeface="Courier New"/>
              </a:rPr>
              <a:t>        </a:t>
            </a:r>
            <a:endParaRPr/>
          </a:p>
          <a:p>
            <a:pPr marL="0" marR="0" lvl="0" indent="0" algn="l" rtl="0">
              <a:lnSpc>
                <a:spcPct val="100000"/>
              </a:lnSpc>
              <a:spcBef>
                <a:spcPts val="0"/>
              </a:spcBef>
              <a:spcAft>
                <a:spcPts val="0"/>
              </a:spcAft>
              <a:buClr>
                <a:schemeClr val="dk1"/>
              </a:buClr>
              <a:buSzPts val="1600"/>
              <a:buFont typeface="Courier New"/>
              <a:buNone/>
            </a:pPr>
            <a:r>
              <a:rPr lang="en-US" sz="1600" b="0" i="0" u="none">
                <a:solidFill>
                  <a:schemeClr val="dk1"/>
                </a:solidFill>
                <a:latin typeface="Courier New"/>
                <a:ea typeface="Courier New"/>
                <a:cs typeface="Courier New"/>
                <a:sym typeface="Courier New"/>
              </a:rPr>
              <a:t>        sb.append("!").append(" are").append(" you?");</a:t>
            </a:r>
            <a:endParaRPr/>
          </a:p>
          <a:p>
            <a:pPr marL="0" marR="0" lvl="0" indent="0" algn="l" rtl="0">
              <a:lnSpc>
                <a:spcPct val="100000"/>
              </a:lnSpc>
              <a:spcBef>
                <a:spcPts val="0"/>
              </a:spcBef>
              <a:spcAft>
                <a:spcPts val="0"/>
              </a:spcAft>
              <a:buClr>
                <a:schemeClr val="dk1"/>
              </a:buClr>
              <a:buSzPts val="1600"/>
              <a:buFont typeface="Courier New"/>
              <a:buNone/>
            </a:pPr>
            <a:r>
              <a:rPr lang="en-US" sz="1600" b="0" i="0" u="none">
                <a:solidFill>
                  <a:schemeClr val="dk1"/>
                </a:solidFill>
                <a:latin typeface="Courier New"/>
                <a:ea typeface="Courier New"/>
                <a:cs typeface="Courier New"/>
                <a:sym typeface="Courier New"/>
              </a:rPr>
              <a:t>        System.out.println("string sb: " + sb);</a:t>
            </a:r>
            <a:endParaRPr/>
          </a:p>
          <a:p>
            <a:pPr marL="0" marR="0" lvl="0" indent="0" algn="l" rtl="0">
              <a:lnSpc>
                <a:spcPct val="100000"/>
              </a:lnSpc>
              <a:spcBef>
                <a:spcPts val="0"/>
              </a:spcBef>
              <a:spcAft>
                <a:spcPts val="0"/>
              </a:spcAft>
              <a:buClr>
                <a:schemeClr val="dk1"/>
              </a:buClr>
              <a:buSzPts val="1600"/>
              <a:buFont typeface="Courier New"/>
              <a:buNone/>
            </a:pPr>
            <a:r>
              <a:rPr lang="en-US" sz="1600" b="0" i="0" u="none">
                <a:solidFill>
                  <a:schemeClr val="dk1"/>
                </a:solidFill>
                <a:latin typeface="Courier New"/>
                <a:ea typeface="Courier New"/>
                <a:cs typeface="Courier New"/>
                <a:sym typeface="Courier New"/>
              </a:rPr>
              <a:t>        </a:t>
            </a:r>
            <a:endParaRPr/>
          </a:p>
          <a:p>
            <a:pPr marL="0" marR="0" lvl="0" indent="0" algn="l" rtl="0">
              <a:lnSpc>
                <a:spcPct val="100000"/>
              </a:lnSpc>
              <a:spcBef>
                <a:spcPts val="0"/>
              </a:spcBef>
              <a:spcAft>
                <a:spcPts val="0"/>
              </a:spcAft>
              <a:buClr>
                <a:schemeClr val="dk1"/>
              </a:buClr>
              <a:buSzPts val="1600"/>
              <a:buFont typeface="Courier New"/>
              <a:buNone/>
            </a:pPr>
            <a:r>
              <a:rPr lang="en-US" sz="1600" b="0" i="0" u="none">
                <a:solidFill>
                  <a:schemeClr val="dk1"/>
                </a:solidFill>
                <a:latin typeface="Courier New"/>
                <a:ea typeface="Courier New"/>
                <a:cs typeface="Courier New"/>
                <a:sym typeface="Courier New"/>
              </a:rPr>
              <a:t>        sb.insert(12, " How");</a:t>
            </a:r>
            <a:endParaRPr/>
          </a:p>
          <a:p>
            <a:pPr marL="0" marR="0" lvl="0" indent="0" algn="l" rtl="0">
              <a:lnSpc>
                <a:spcPct val="100000"/>
              </a:lnSpc>
              <a:spcBef>
                <a:spcPts val="0"/>
              </a:spcBef>
              <a:spcAft>
                <a:spcPts val="0"/>
              </a:spcAft>
              <a:buClr>
                <a:schemeClr val="dk1"/>
              </a:buClr>
              <a:buSzPts val="1600"/>
              <a:buFont typeface="Courier New"/>
              <a:buNone/>
            </a:pPr>
            <a:r>
              <a:rPr lang="en-US" sz="1600" b="0" i="0" u="none">
                <a:solidFill>
                  <a:schemeClr val="dk1"/>
                </a:solidFill>
                <a:latin typeface="Courier New"/>
                <a:ea typeface="Courier New"/>
                <a:cs typeface="Courier New"/>
                <a:sym typeface="Courier New"/>
              </a:rPr>
              <a:t>        System.out.println("string sb: " + sb);</a:t>
            </a:r>
            <a:endParaRPr/>
          </a:p>
          <a:p>
            <a:pPr marL="0" marR="0" lvl="0" indent="0" algn="l" rtl="0">
              <a:lnSpc>
                <a:spcPct val="100000"/>
              </a:lnSpc>
              <a:spcBef>
                <a:spcPts val="0"/>
              </a:spcBef>
              <a:spcAft>
                <a:spcPts val="0"/>
              </a:spcAft>
              <a:buClr>
                <a:schemeClr val="dk1"/>
              </a:buClr>
              <a:buSzPts val="1600"/>
              <a:buFont typeface="Arial"/>
              <a:buNone/>
            </a:pPr>
            <a:endParaRPr sz="1600" b="0" i="0" u="none">
              <a:solidFill>
                <a:schemeClr val="dk1"/>
              </a:solidFill>
              <a:latin typeface="Courier New"/>
              <a:ea typeface="Courier New"/>
              <a:cs typeface="Courier New"/>
              <a:sym typeface="Courier New"/>
            </a:endParaRPr>
          </a:p>
          <a:p>
            <a:pPr marL="0" marR="0" lvl="0" indent="0" algn="l" rtl="0">
              <a:lnSpc>
                <a:spcPct val="100000"/>
              </a:lnSpc>
              <a:spcBef>
                <a:spcPts val="0"/>
              </a:spcBef>
              <a:spcAft>
                <a:spcPts val="0"/>
              </a:spcAft>
              <a:buClr>
                <a:schemeClr val="dk1"/>
              </a:buClr>
              <a:buSzPts val="1600"/>
              <a:buFont typeface="Courier New"/>
              <a:buNone/>
            </a:pPr>
            <a:r>
              <a:rPr lang="en-US" sz="1600" b="0" i="0" u="none">
                <a:solidFill>
                  <a:schemeClr val="dk1"/>
                </a:solidFill>
                <a:latin typeface="Courier New"/>
                <a:ea typeface="Courier New"/>
                <a:cs typeface="Courier New"/>
                <a:sym typeface="Courier New"/>
              </a:rPr>
              <a:t>        // Get length</a:t>
            </a:r>
            <a:endParaRPr/>
          </a:p>
          <a:p>
            <a:pPr marL="0" marR="0" lvl="0" indent="0" algn="l" rtl="0">
              <a:lnSpc>
                <a:spcPct val="100000"/>
              </a:lnSpc>
              <a:spcBef>
                <a:spcPts val="0"/>
              </a:spcBef>
              <a:spcAft>
                <a:spcPts val="0"/>
              </a:spcAft>
              <a:buClr>
                <a:schemeClr val="dk1"/>
              </a:buClr>
              <a:buSzPts val="1600"/>
              <a:buFont typeface="Courier New"/>
              <a:buNone/>
            </a:pPr>
            <a:r>
              <a:rPr lang="en-US" sz="1600" b="0" i="0" u="none">
                <a:solidFill>
                  <a:schemeClr val="dk1"/>
                </a:solidFill>
                <a:latin typeface="Courier New"/>
                <a:ea typeface="Courier New"/>
                <a:cs typeface="Courier New"/>
                <a:sym typeface="Courier New"/>
              </a:rPr>
              <a:t>        System.out.println("Length: " + sb.length());</a:t>
            </a:r>
            <a:endParaRPr/>
          </a:p>
          <a:p>
            <a:pPr marL="0" marR="0" lvl="0" indent="0" algn="l" rtl="0">
              <a:lnSpc>
                <a:spcPct val="100000"/>
              </a:lnSpc>
              <a:spcBef>
                <a:spcPts val="0"/>
              </a:spcBef>
              <a:spcAft>
                <a:spcPts val="0"/>
              </a:spcAft>
              <a:buClr>
                <a:schemeClr val="dk1"/>
              </a:buClr>
              <a:buSzPts val="1600"/>
              <a:buFont typeface="Arial"/>
              <a:buNone/>
            </a:pPr>
            <a:endParaRPr sz="1600" b="0" i="0" u="none">
              <a:solidFill>
                <a:schemeClr val="dk1"/>
              </a:solidFill>
              <a:latin typeface="Courier New"/>
              <a:ea typeface="Courier New"/>
              <a:cs typeface="Courier New"/>
              <a:sym typeface="Courier New"/>
            </a:endParaRPr>
          </a:p>
          <a:p>
            <a:pPr marL="0" marR="0" lvl="0" indent="0" algn="l" rtl="0">
              <a:lnSpc>
                <a:spcPct val="100000"/>
              </a:lnSpc>
              <a:spcBef>
                <a:spcPts val="0"/>
              </a:spcBef>
              <a:spcAft>
                <a:spcPts val="0"/>
              </a:spcAft>
              <a:buClr>
                <a:schemeClr val="dk1"/>
              </a:buClr>
              <a:buSzPts val="1600"/>
              <a:buFont typeface="Courier New"/>
              <a:buNone/>
            </a:pPr>
            <a:r>
              <a:rPr lang="en-US" sz="1600" b="0" i="0" u="none">
                <a:solidFill>
                  <a:schemeClr val="dk1"/>
                </a:solidFill>
                <a:latin typeface="Courier New"/>
                <a:ea typeface="Courier New"/>
                <a:cs typeface="Courier New"/>
                <a:sym typeface="Courier New"/>
              </a:rPr>
              <a:t>        // Get SubString</a:t>
            </a:r>
            <a:endParaRPr/>
          </a:p>
          <a:p>
            <a:pPr marL="0" marR="0" lvl="0" indent="0" algn="l" rtl="0">
              <a:lnSpc>
                <a:spcPct val="100000"/>
              </a:lnSpc>
              <a:spcBef>
                <a:spcPts val="0"/>
              </a:spcBef>
              <a:spcAft>
                <a:spcPts val="0"/>
              </a:spcAft>
              <a:buClr>
                <a:schemeClr val="dk1"/>
              </a:buClr>
              <a:buSzPts val="1600"/>
              <a:buFont typeface="Courier New"/>
              <a:buNone/>
            </a:pPr>
            <a:r>
              <a:rPr lang="en-US" sz="1600" b="0" i="0" u="none">
                <a:solidFill>
                  <a:schemeClr val="dk1"/>
                </a:solidFill>
                <a:latin typeface="Courier New"/>
                <a:ea typeface="Courier New"/>
                <a:cs typeface="Courier New"/>
                <a:sym typeface="Courier New"/>
              </a:rPr>
              <a:t>        System.out.println("Sub: " + sb.substring(0, 5));</a:t>
            </a:r>
            <a:endParaRPr/>
          </a:p>
          <a:p>
            <a:pPr marL="0" marR="0" lvl="0" indent="0" algn="l" rtl="0">
              <a:lnSpc>
                <a:spcPct val="100000"/>
              </a:lnSpc>
              <a:spcBef>
                <a:spcPts val="0"/>
              </a:spcBef>
              <a:spcAft>
                <a:spcPts val="0"/>
              </a:spcAft>
              <a:buClr>
                <a:schemeClr val="dk1"/>
              </a:buClr>
              <a:buSzPts val="1600"/>
              <a:buFont typeface="Courier New"/>
              <a:buNone/>
            </a:pPr>
            <a:r>
              <a:rPr lang="en-US" sz="1600" b="0" i="0" u="none">
                <a:solidFill>
                  <a:schemeClr val="dk1"/>
                </a:solidFill>
                <a:latin typeface="Courier New"/>
                <a:ea typeface="Courier New"/>
                <a:cs typeface="Courier New"/>
                <a:sym typeface="Courier New"/>
              </a:rPr>
              <a:t>    }</a:t>
            </a:r>
            <a:endParaRPr/>
          </a:p>
          <a:p>
            <a:pPr marL="0" marR="0" lvl="0" indent="0" algn="l" rtl="0">
              <a:lnSpc>
                <a:spcPct val="100000"/>
              </a:lnSpc>
              <a:spcBef>
                <a:spcPts val="0"/>
              </a:spcBef>
              <a:spcAft>
                <a:spcPts val="0"/>
              </a:spcAft>
              <a:buClr>
                <a:schemeClr val="dk1"/>
              </a:buClr>
              <a:buSzPts val="1600"/>
              <a:buFont typeface="Courier New"/>
              <a:buNone/>
            </a:pPr>
            <a:r>
              <a:rPr lang="en-US" sz="1600" b="0" i="0" u="none">
                <a:solidFill>
                  <a:schemeClr val="dk1"/>
                </a:solidFill>
                <a:latin typeface="Courier New"/>
                <a:ea typeface="Courier New"/>
                <a:cs typeface="Courier New"/>
                <a:sym typeface="Courier New"/>
              </a:rPr>
              <a:t>}</a:t>
            </a:r>
            <a:endParaRPr/>
          </a:p>
        </p:txBody>
      </p:sp>
      <p:sp>
        <p:nvSpPr>
          <p:cNvPr id="257" name="Google Shape;257;p36"/>
          <p:cNvSpPr txBox="1">
            <a:spLocks noGrp="1"/>
          </p:cNvSpPr>
          <p:nvPr>
            <p:ph type="title"/>
          </p:nvPr>
        </p:nvSpPr>
        <p:spPr>
          <a:xfrm>
            <a:off x="609600" y="342900"/>
            <a:ext cx="791845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String Operations: </a:t>
            </a:r>
            <a:r>
              <a:rPr lang="en-US" sz="2600" b="1" i="0" u="none" strike="noStrike" cap="none">
                <a:solidFill>
                  <a:schemeClr val="dk1"/>
                </a:solidFill>
                <a:latin typeface="Courier New"/>
                <a:ea typeface="Courier New"/>
                <a:cs typeface="Courier New"/>
                <a:sym typeface="Courier New"/>
              </a:rPr>
              <a:t>StringBuilder</a:t>
            </a:r>
            <a:endParaRPr/>
          </a:p>
        </p:txBody>
      </p:sp>
      <p:sp>
        <p:nvSpPr>
          <p:cNvPr id="258" name="Google Shape;258;p36"/>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t>40</a:t>
            </a:fld>
            <a:endParaRPr/>
          </a:p>
        </p:txBody>
      </p:sp>
    </p:spTree>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Shape 3896"/>
        <p:cNvGrpSpPr/>
        <p:nvPr/>
      </p:nvGrpSpPr>
      <p:grpSpPr>
        <a:xfrm>
          <a:off x="0" y="0"/>
          <a:ext cx="0" cy="0"/>
          <a:chOff x="0" y="0"/>
          <a:chExt cx="0" cy="0"/>
        </a:xfrm>
      </p:grpSpPr>
      <p:sp>
        <p:nvSpPr>
          <p:cNvPr id="3897" name="Google Shape;3897;p396"/>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Walk the Directory Structure</a:t>
            </a:r>
            <a:endParaRPr/>
          </a:p>
        </p:txBody>
      </p:sp>
      <p:sp>
        <p:nvSpPr>
          <p:cNvPr id="3898" name="Google Shape;3898;p396"/>
          <p:cNvSpPr txBox="1">
            <a:spLocks noGrp="1"/>
          </p:cNvSpPr>
          <p:nvPr>
            <p:ph type="body" idx="1"/>
          </p:nvPr>
        </p:nvSpPr>
        <p:spPr>
          <a:xfrm>
            <a:off x="609600" y="1447800"/>
            <a:ext cx="7918500" cy="1176300"/>
          </a:xfrm>
          <a:prstGeom prst="rect">
            <a:avLst/>
          </a:prstGeom>
          <a:noFill/>
          <a:ln>
            <a:noFill/>
          </a:ln>
        </p:spPr>
        <p:txBody>
          <a:bodyPr spcFirstLastPara="1" wrap="square" lIns="12700" tIns="12700" rIns="12700" bIns="12700" anchor="t" anchorCtr="0">
            <a:noAutofit/>
          </a:bodyPr>
          <a:lstStyle/>
          <a:p>
            <a:pPr marL="574675" marR="0" lvl="1" indent="-460375" algn="l" rtl="0">
              <a:lnSpc>
                <a:spcPct val="100000"/>
              </a:lnSpc>
              <a:spcBef>
                <a:spcPts val="0"/>
              </a:spcBef>
              <a:spcAft>
                <a:spcPts val="0"/>
              </a:spcAft>
              <a:buClr>
                <a:srgbClr val="FF0000"/>
              </a:buClr>
              <a:buSzPts val="2200"/>
              <a:buFont typeface="Arial"/>
              <a:buNone/>
            </a:pPr>
            <a:r>
              <a:rPr lang="en-US" sz="2200" b="0" i="0" u="none" strike="noStrike" cap="none">
                <a:solidFill>
                  <a:schemeClr val="dk1"/>
                </a:solidFill>
                <a:latin typeface="Arial"/>
                <a:ea typeface="Arial"/>
                <a:cs typeface="Arial"/>
                <a:sym typeface="Arial"/>
              </a:rPr>
              <a:t>The </a:t>
            </a:r>
            <a:r>
              <a:rPr lang="en-US" sz="2200" b="0" i="0" u="none" strike="noStrike" cap="none">
                <a:solidFill>
                  <a:schemeClr val="dk1"/>
                </a:solidFill>
                <a:latin typeface="Courier New"/>
                <a:ea typeface="Courier New"/>
                <a:cs typeface="Courier New"/>
                <a:sym typeface="Courier New"/>
              </a:rPr>
              <a:t>Files.walk()</a:t>
            </a:r>
            <a:r>
              <a:rPr lang="en-US" sz="2200" b="0" i="0" u="none" strike="noStrike" cap="none">
                <a:solidFill>
                  <a:schemeClr val="dk1"/>
                </a:solidFill>
                <a:latin typeface="Arial"/>
                <a:ea typeface="Arial"/>
                <a:cs typeface="Arial"/>
                <a:sym typeface="Arial"/>
              </a:rPr>
              <a:t> method walks a directory structure. </a:t>
            </a:r>
            <a:endParaRPr/>
          </a:p>
          <a:p>
            <a:pPr marL="7937" marR="0" lvl="0" indent="7937" algn="l" rtl="0">
              <a:lnSpc>
                <a:spcPct val="100000"/>
              </a:lnSpc>
              <a:spcBef>
                <a:spcPts val="440"/>
              </a:spcBef>
              <a:spcAft>
                <a:spcPts val="0"/>
              </a:spcAft>
              <a:buClr>
                <a:srgbClr val="000000"/>
              </a:buClr>
              <a:buSzPts val="2200"/>
              <a:buFont typeface="Arial"/>
              <a:buNone/>
            </a:pPr>
            <a:endParaRPr sz="2200" b="0" i="0" u="none">
              <a:solidFill>
                <a:schemeClr val="dk1"/>
              </a:solidFill>
              <a:latin typeface="Arial"/>
              <a:ea typeface="Arial"/>
              <a:cs typeface="Arial"/>
              <a:sym typeface="Arial"/>
            </a:endParaRPr>
          </a:p>
          <a:p>
            <a:pPr marL="7937" marR="0" lvl="0" indent="7938" algn="l" rtl="0">
              <a:spcBef>
                <a:spcPts val="440"/>
              </a:spcBef>
              <a:spcAft>
                <a:spcPts val="0"/>
              </a:spcAft>
              <a:buNone/>
            </a:pPr>
            <a:endParaRPr sz="2200" b="0" i="0" u="none">
              <a:solidFill>
                <a:schemeClr val="dk1"/>
              </a:solidFill>
              <a:latin typeface="Arial"/>
              <a:ea typeface="Arial"/>
              <a:cs typeface="Arial"/>
              <a:sym typeface="Arial"/>
            </a:endParaRPr>
          </a:p>
        </p:txBody>
      </p:sp>
      <p:sp>
        <p:nvSpPr>
          <p:cNvPr id="3899" name="Google Shape;3899;p396"/>
          <p:cNvSpPr txBox="1"/>
          <p:nvPr/>
        </p:nvSpPr>
        <p:spPr>
          <a:xfrm>
            <a:off x="609600" y="2209800"/>
            <a:ext cx="7907400" cy="3505200"/>
          </a:xfrm>
          <a:prstGeom prst="rect">
            <a:avLst/>
          </a:prstGeom>
          <a:solidFill>
            <a:srgbClr val="DDDDDD"/>
          </a:solidFill>
          <a:ln w="28575"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ourier New"/>
              <a:buNone/>
            </a:pPr>
            <a:r>
              <a:rPr lang="en-US" sz="1600" b="0" i="0" u="none">
                <a:solidFill>
                  <a:schemeClr val="dk1"/>
                </a:solidFill>
                <a:latin typeface="Courier New"/>
                <a:ea typeface="Courier New"/>
                <a:cs typeface="Courier New"/>
                <a:sym typeface="Courier New"/>
              </a:rPr>
              <a:t>public class A11FileWalk {</a:t>
            </a:r>
            <a:endParaRPr/>
          </a:p>
          <a:p>
            <a:pPr marL="0" marR="0" lvl="0" indent="0" algn="l" rtl="0">
              <a:lnSpc>
                <a:spcPct val="100000"/>
              </a:lnSpc>
              <a:spcBef>
                <a:spcPts val="0"/>
              </a:spcBef>
              <a:spcAft>
                <a:spcPts val="0"/>
              </a:spcAft>
              <a:buClr>
                <a:schemeClr val="dk1"/>
              </a:buClr>
              <a:buSzPts val="1600"/>
              <a:buFont typeface="Courier New"/>
              <a:buNone/>
            </a:pPr>
            <a:r>
              <a:rPr lang="en-US" sz="1600" b="0" i="0" u="none">
                <a:solidFill>
                  <a:schemeClr val="dk1"/>
                </a:solidFill>
                <a:latin typeface="Courier New"/>
                <a:ea typeface="Courier New"/>
                <a:cs typeface="Courier New"/>
                <a:sym typeface="Courier New"/>
              </a:rPr>
              <a:t>    </a:t>
            </a:r>
            <a:endParaRPr/>
          </a:p>
          <a:p>
            <a:pPr marL="0" marR="0" lvl="0" indent="0" algn="l" rtl="0">
              <a:lnSpc>
                <a:spcPct val="100000"/>
              </a:lnSpc>
              <a:spcBef>
                <a:spcPts val="0"/>
              </a:spcBef>
              <a:spcAft>
                <a:spcPts val="0"/>
              </a:spcAft>
              <a:buClr>
                <a:schemeClr val="dk1"/>
              </a:buClr>
              <a:buSzPts val="1600"/>
              <a:buFont typeface="Courier New"/>
              <a:buNone/>
            </a:pPr>
            <a:r>
              <a:rPr lang="en-US" sz="1600" b="0" i="0" u="none">
                <a:solidFill>
                  <a:schemeClr val="dk1"/>
                </a:solidFill>
                <a:latin typeface="Courier New"/>
                <a:ea typeface="Courier New"/>
                <a:cs typeface="Courier New"/>
                <a:sym typeface="Courier New"/>
              </a:rPr>
              <a:t>  public static void main(String[] args) {</a:t>
            </a:r>
            <a:endParaRPr/>
          </a:p>
          <a:p>
            <a:pPr marL="0" marR="0" lvl="0" indent="0" algn="l" rtl="0">
              <a:lnSpc>
                <a:spcPct val="100000"/>
              </a:lnSpc>
              <a:spcBef>
                <a:spcPts val="0"/>
              </a:spcBef>
              <a:spcAft>
                <a:spcPts val="0"/>
              </a:spcAft>
              <a:buClr>
                <a:schemeClr val="dk1"/>
              </a:buClr>
              <a:buSzPts val="1600"/>
              <a:buFont typeface="Courier New"/>
              <a:buNone/>
            </a:pPr>
            <a:r>
              <a:rPr lang="en-US" sz="1600" b="0" i="0" u="none">
                <a:solidFill>
                  <a:schemeClr val="dk1"/>
                </a:solidFill>
                <a:latin typeface="Courier New"/>
                <a:ea typeface="Courier New"/>
                <a:cs typeface="Courier New"/>
                <a:sym typeface="Courier New"/>
              </a:rPr>
              <a:t>                </a:t>
            </a:r>
            <a:endParaRPr/>
          </a:p>
          <a:p>
            <a:pPr marL="0" marR="0" lvl="0" indent="0" algn="l" rtl="0">
              <a:lnSpc>
                <a:spcPct val="100000"/>
              </a:lnSpc>
              <a:spcBef>
                <a:spcPts val="0"/>
              </a:spcBef>
              <a:spcAft>
                <a:spcPts val="0"/>
              </a:spcAft>
              <a:buClr>
                <a:schemeClr val="dk1"/>
              </a:buClr>
              <a:buSzPts val="1600"/>
              <a:buFont typeface="Courier New"/>
              <a:buNone/>
            </a:pPr>
            <a:r>
              <a:rPr lang="en-US" sz="1600" b="0" i="0" u="none">
                <a:solidFill>
                  <a:schemeClr val="dk1"/>
                </a:solidFill>
                <a:latin typeface="Courier New"/>
                <a:ea typeface="Courier New"/>
                <a:cs typeface="Courier New"/>
                <a:sym typeface="Courier New"/>
              </a:rPr>
              <a:t>    try(Stream&lt;Path&gt; files = </a:t>
            </a:r>
            <a:r>
              <a:rPr lang="en-US" sz="1600" b="1" i="0" u="none">
                <a:solidFill>
                  <a:schemeClr val="dk1"/>
                </a:solidFill>
                <a:latin typeface="Courier New"/>
                <a:ea typeface="Courier New"/>
                <a:cs typeface="Courier New"/>
                <a:sym typeface="Courier New"/>
              </a:rPr>
              <a:t>Files.walk</a:t>
            </a:r>
            <a:r>
              <a:rPr lang="en-US" sz="1600" b="0" i="0" u="none">
                <a:solidFill>
                  <a:schemeClr val="dk1"/>
                </a:solidFill>
                <a:latin typeface="Courier New"/>
                <a:ea typeface="Courier New"/>
                <a:cs typeface="Courier New"/>
                <a:sym typeface="Courier New"/>
              </a:rPr>
              <a:t>(Paths.get("."))){          </a:t>
            </a:r>
            <a:endParaRPr/>
          </a:p>
          <a:p>
            <a:pPr marL="0" marR="0" lvl="0" indent="0" algn="l" rtl="0">
              <a:lnSpc>
                <a:spcPct val="100000"/>
              </a:lnSpc>
              <a:spcBef>
                <a:spcPts val="0"/>
              </a:spcBef>
              <a:spcAft>
                <a:spcPts val="0"/>
              </a:spcAft>
              <a:buClr>
                <a:schemeClr val="dk1"/>
              </a:buClr>
              <a:buSzPts val="1600"/>
              <a:buFont typeface="Courier New"/>
              <a:buNone/>
            </a:pPr>
            <a:r>
              <a:rPr lang="en-US" sz="1600" b="0" i="0" u="none">
                <a:solidFill>
                  <a:schemeClr val="dk1"/>
                </a:solidFill>
                <a:latin typeface="Courier New"/>
                <a:ea typeface="Courier New"/>
                <a:cs typeface="Courier New"/>
                <a:sym typeface="Courier New"/>
              </a:rPr>
              <a:t>            </a:t>
            </a:r>
            <a:endParaRPr/>
          </a:p>
          <a:p>
            <a:pPr marL="0" marR="0" lvl="0" indent="0" algn="l" rtl="0">
              <a:lnSpc>
                <a:spcPct val="100000"/>
              </a:lnSpc>
              <a:spcBef>
                <a:spcPts val="0"/>
              </a:spcBef>
              <a:spcAft>
                <a:spcPts val="0"/>
              </a:spcAft>
              <a:buClr>
                <a:schemeClr val="dk1"/>
              </a:buClr>
              <a:buSzPts val="1600"/>
              <a:buFont typeface="Courier New"/>
              <a:buNone/>
            </a:pPr>
            <a:r>
              <a:rPr lang="en-US" sz="1600" b="0" i="0" u="none">
                <a:solidFill>
                  <a:schemeClr val="dk1"/>
                </a:solidFill>
                <a:latin typeface="Courier New"/>
                <a:ea typeface="Courier New"/>
                <a:cs typeface="Courier New"/>
                <a:sym typeface="Courier New"/>
              </a:rPr>
              <a:t>      files</a:t>
            </a:r>
            <a:endParaRPr/>
          </a:p>
          <a:p>
            <a:pPr marL="0" marR="0" lvl="0" indent="0" algn="l" rtl="0">
              <a:lnSpc>
                <a:spcPct val="100000"/>
              </a:lnSpc>
              <a:spcBef>
                <a:spcPts val="0"/>
              </a:spcBef>
              <a:spcAft>
                <a:spcPts val="0"/>
              </a:spcAft>
              <a:buClr>
                <a:schemeClr val="dk1"/>
              </a:buClr>
              <a:buSzPts val="1600"/>
              <a:buFont typeface="Courier New"/>
              <a:buNone/>
            </a:pPr>
            <a:r>
              <a:rPr lang="en-US" sz="1600" b="0" i="0" u="none">
                <a:solidFill>
                  <a:schemeClr val="dk1"/>
                </a:solidFill>
                <a:latin typeface="Courier New"/>
                <a:ea typeface="Courier New"/>
                <a:cs typeface="Courier New"/>
                <a:sym typeface="Courier New"/>
              </a:rPr>
              <a:t>        .forEach(line -&gt; System.out.println(line));</a:t>
            </a:r>
            <a:endParaRPr/>
          </a:p>
          <a:p>
            <a:pPr marL="0" marR="0" lvl="0" indent="0" algn="l" rtl="0">
              <a:lnSpc>
                <a:spcPct val="100000"/>
              </a:lnSpc>
              <a:spcBef>
                <a:spcPts val="0"/>
              </a:spcBef>
              <a:spcAft>
                <a:spcPts val="0"/>
              </a:spcAft>
              <a:buClr>
                <a:schemeClr val="dk1"/>
              </a:buClr>
              <a:buSzPts val="1600"/>
              <a:buFont typeface="Courier New"/>
              <a:buNone/>
            </a:pPr>
            <a:r>
              <a:rPr lang="en-US" sz="1600" b="0" i="0" u="none">
                <a:solidFill>
                  <a:schemeClr val="dk1"/>
                </a:solidFill>
                <a:latin typeface="Courier New"/>
                <a:ea typeface="Courier New"/>
                <a:cs typeface="Courier New"/>
                <a:sym typeface="Courier New"/>
              </a:rPr>
              <a:t>            </a:t>
            </a:r>
            <a:endParaRPr/>
          </a:p>
          <a:p>
            <a:pPr marL="0" marR="0" lvl="0" indent="0" algn="l" rtl="0">
              <a:lnSpc>
                <a:spcPct val="100000"/>
              </a:lnSpc>
              <a:spcBef>
                <a:spcPts val="0"/>
              </a:spcBef>
              <a:spcAft>
                <a:spcPts val="0"/>
              </a:spcAft>
              <a:buClr>
                <a:schemeClr val="dk1"/>
              </a:buClr>
              <a:buSzPts val="1600"/>
              <a:buFont typeface="Courier New"/>
              <a:buNone/>
            </a:pPr>
            <a:r>
              <a:rPr lang="en-US" sz="1600" b="0" i="0" u="none">
                <a:solidFill>
                  <a:schemeClr val="dk1"/>
                </a:solidFill>
                <a:latin typeface="Courier New"/>
                <a:ea typeface="Courier New"/>
                <a:cs typeface="Courier New"/>
                <a:sym typeface="Courier New"/>
              </a:rPr>
              <a:t>    } catch (Exception e){</a:t>
            </a:r>
            <a:endParaRPr/>
          </a:p>
          <a:p>
            <a:pPr marL="0" marR="0" lvl="0" indent="0" algn="l" rtl="0">
              <a:lnSpc>
                <a:spcPct val="100000"/>
              </a:lnSpc>
              <a:spcBef>
                <a:spcPts val="0"/>
              </a:spcBef>
              <a:spcAft>
                <a:spcPts val="0"/>
              </a:spcAft>
              <a:buClr>
                <a:schemeClr val="dk1"/>
              </a:buClr>
              <a:buSzPts val="1600"/>
              <a:buFont typeface="Courier New"/>
              <a:buNone/>
            </a:pPr>
            <a:r>
              <a:rPr lang="en-US" sz="1600" b="0" i="0" u="none">
                <a:solidFill>
                  <a:schemeClr val="dk1"/>
                </a:solidFill>
                <a:latin typeface="Courier New"/>
                <a:ea typeface="Courier New"/>
                <a:cs typeface="Courier New"/>
                <a:sym typeface="Courier New"/>
              </a:rPr>
              <a:t>      System.out.println("Message: " + e.getMessage());</a:t>
            </a:r>
            <a:endParaRPr/>
          </a:p>
          <a:p>
            <a:pPr marL="0" marR="0" lvl="0" indent="0" algn="l" rtl="0">
              <a:lnSpc>
                <a:spcPct val="100000"/>
              </a:lnSpc>
              <a:spcBef>
                <a:spcPts val="0"/>
              </a:spcBef>
              <a:spcAft>
                <a:spcPts val="0"/>
              </a:spcAft>
              <a:buClr>
                <a:schemeClr val="dk1"/>
              </a:buClr>
              <a:buSzPts val="1600"/>
              <a:buFont typeface="Courier New"/>
              <a:buNone/>
            </a:pPr>
            <a:r>
              <a:rPr lang="en-US" sz="1600" b="0" i="0" u="none">
                <a:solidFill>
                  <a:schemeClr val="dk1"/>
                </a:solidFill>
                <a:latin typeface="Courier New"/>
                <a:ea typeface="Courier New"/>
                <a:cs typeface="Courier New"/>
                <a:sym typeface="Courier New"/>
              </a:rPr>
              <a:t>    }         </a:t>
            </a:r>
            <a:endParaRPr/>
          </a:p>
          <a:p>
            <a:pPr marL="0" marR="0" lvl="0" indent="0" algn="l" rtl="0">
              <a:lnSpc>
                <a:spcPct val="100000"/>
              </a:lnSpc>
              <a:spcBef>
                <a:spcPts val="0"/>
              </a:spcBef>
              <a:spcAft>
                <a:spcPts val="0"/>
              </a:spcAft>
              <a:buClr>
                <a:schemeClr val="dk1"/>
              </a:buClr>
              <a:buSzPts val="1600"/>
              <a:buFont typeface="Courier New"/>
              <a:buNone/>
            </a:pPr>
            <a:r>
              <a:rPr lang="en-US" sz="1600" b="0" i="0" u="none">
                <a:solidFill>
                  <a:schemeClr val="dk1"/>
                </a:solidFill>
                <a:latin typeface="Courier New"/>
                <a:ea typeface="Courier New"/>
                <a:cs typeface="Courier New"/>
                <a:sym typeface="Courier New"/>
              </a:rPr>
              <a:t>  }</a:t>
            </a:r>
            <a:endParaRPr/>
          </a:p>
          <a:p>
            <a:pPr marL="0" marR="0" lvl="0" indent="0" algn="l" rtl="0">
              <a:lnSpc>
                <a:spcPct val="100000"/>
              </a:lnSpc>
              <a:spcBef>
                <a:spcPts val="0"/>
              </a:spcBef>
              <a:spcAft>
                <a:spcPts val="0"/>
              </a:spcAft>
              <a:buClr>
                <a:schemeClr val="dk1"/>
              </a:buClr>
              <a:buSzPts val="1600"/>
              <a:buFont typeface="Courier New"/>
              <a:buNone/>
            </a:pPr>
            <a:r>
              <a:rPr lang="en-US" sz="1600" b="0" i="0" u="none">
                <a:solidFill>
                  <a:schemeClr val="dk1"/>
                </a:solidFill>
                <a:latin typeface="Courier New"/>
                <a:ea typeface="Courier New"/>
                <a:cs typeface="Courier New"/>
                <a:sym typeface="Courier New"/>
              </a:rPr>
              <a:t>}</a:t>
            </a:r>
            <a:endParaRPr/>
          </a:p>
        </p:txBody>
      </p:sp>
      <p:sp>
        <p:nvSpPr>
          <p:cNvPr id="3900" name="Google Shape;3900;p396"/>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400</a:t>
            </a:fld>
            <a:endParaRPr/>
          </a:p>
        </p:txBody>
      </p:sp>
    </p:spTree>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Shape 3905"/>
        <p:cNvGrpSpPr/>
        <p:nvPr/>
      </p:nvGrpSpPr>
      <p:grpSpPr>
        <a:xfrm>
          <a:off x="0" y="0"/>
          <a:ext cx="0" cy="0"/>
          <a:chOff x="0" y="0"/>
          <a:chExt cx="0" cy="0"/>
        </a:xfrm>
      </p:grpSpPr>
      <p:sp>
        <p:nvSpPr>
          <p:cNvPr id="3906" name="Google Shape;3906;p397"/>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BufferedReader File Stream</a:t>
            </a:r>
            <a:endParaRPr/>
          </a:p>
        </p:txBody>
      </p:sp>
      <p:sp>
        <p:nvSpPr>
          <p:cNvPr id="3907" name="Google Shape;3907;p397"/>
          <p:cNvSpPr txBox="1">
            <a:spLocks noGrp="1"/>
          </p:cNvSpPr>
          <p:nvPr>
            <p:ph type="body" idx="1"/>
          </p:nvPr>
        </p:nvSpPr>
        <p:spPr>
          <a:xfrm>
            <a:off x="609600" y="1447800"/>
            <a:ext cx="7918500" cy="19209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200"/>
              <a:buFont typeface="Arial"/>
              <a:buNone/>
            </a:pPr>
            <a:r>
              <a:rPr lang="en-US" sz="2200" b="0" i="0" u="none">
                <a:solidFill>
                  <a:schemeClr val="dk1"/>
                </a:solidFill>
                <a:latin typeface="Arial"/>
                <a:ea typeface="Arial"/>
                <a:cs typeface="Arial"/>
                <a:sym typeface="Arial"/>
              </a:rPr>
              <a:t>The new </a:t>
            </a:r>
            <a:r>
              <a:rPr lang="en-US" sz="2200" b="0" i="0" u="none">
                <a:solidFill>
                  <a:schemeClr val="dk1"/>
                </a:solidFill>
                <a:latin typeface="Courier New"/>
                <a:ea typeface="Courier New"/>
                <a:cs typeface="Courier New"/>
                <a:sym typeface="Courier New"/>
              </a:rPr>
              <a:t>lines() </a:t>
            </a:r>
            <a:r>
              <a:rPr lang="en-US" sz="2200" b="0" i="0" u="none">
                <a:solidFill>
                  <a:schemeClr val="dk1"/>
                </a:solidFill>
                <a:latin typeface="Arial"/>
                <a:ea typeface="Arial"/>
                <a:cs typeface="Arial"/>
                <a:sym typeface="Arial"/>
              </a:rPr>
              <a:t>method converts a </a:t>
            </a:r>
            <a:r>
              <a:rPr lang="en-US" sz="2200" b="0" i="0" u="none">
                <a:solidFill>
                  <a:schemeClr val="dk1"/>
                </a:solidFill>
                <a:latin typeface="Courier New"/>
                <a:ea typeface="Courier New"/>
                <a:cs typeface="Courier New"/>
                <a:sym typeface="Courier New"/>
              </a:rPr>
              <a:t>BufferedReader</a:t>
            </a:r>
            <a:r>
              <a:rPr lang="en-US" sz="2200" b="0" i="0" u="none">
                <a:solidFill>
                  <a:schemeClr val="dk1"/>
                </a:solidFill>
                <a:latin typeface="Arial"/>
                <a:ea typeface="Arial"/>
                <a:cs typeface="Arial"/>
                <a:sym typeface="Arial"/>
              </a:rPr>
              <a:t> into a stream.</a:t>
            </a:r>
            <a:endParaRPr sz="1400" b="0" i="0" u="none">
              <a:solidFill>
                <a:schemeClr val="dk1"/>
              </a:solidFill>
              <a:latin typeface="Courier New"/>
              <a:ea typeface="Courier New"/>
              <a:cs typeface="Courier New"/>
              <a:sym typeface="Courier New"/>
            </a:endParaRPr>
          </a:p>
          <a:p>
            <a:pPr marL="7937" marR="0" lvl="0" indent="7937" algn="l" rtl="0">
              <a:lnSpc>
                <a:spcPct val="100000"/>
              </a:lnSpc>
              <a:spcBef>
                <a:spcPts val="440"/>
              </a:spcBef>
              <a:spcAft>
                <a:spcPts val="0"/>
              </a:spcAft>
              <a:buClr>
                <a:srgbClr val="000000"/>
              </a:buClr>
              <a:buSzPts val="2200"/>
              <a:buFont typeface="Arial"/>
              <a:buNone/>
            </a:pPr>
            <a:endParaRPr sz="2200" b="0" i="0" u="none">
              <a:solidFill>
                <a:schemeClr val="dk1"/>
              </a:solidFill>
              <a:latin typeface="Arial"/>
              <a:ea typeface="Arial"/>
              <a:cs typeface="Arial"/>
              <a:sym typeface="Arial"/>
            </a:endParaRPr>
          </a:p>
          <a:p>
            <a:pPr marL="7937" marR="0" lvl="0" indent="7937" algn="l" rtl="0">
              <a:lnSpc>
                <a:spcPct val="100000"/>
              </a:lnSpc>
              <a:spcBef>
                <a:spcPts val="440"/>
              </a:spcBef>
              <a:spcAft>
                <a:spcPts val="0"/>
              </a:spcAft>
              <a:buClr>
                <a:srgbClr val="000000"/>
              </a:buClr>
              <a:buSzPts val="2200"/>
              <a:buFont typeface="Arial"/>
              <a:buNone/>
            </a:pPr>
            <a:endParaRPr sz="2200" b="0" i="0" u="none">
              <a:solidFill>
                <a:schemeClr val="dk1"/>
              </a:solidFill>
              <a:latin typeface="Arial"/>
              <a:ea typeface="Arial"/>
              <a:cs typeface="Arial"/>
              <a:sym typeface="Arial"/>
            </a:endParaRPr>
          </a:p>
          <a:p>
            <a:pPr marL="7937" marR="0" lvl="0" indent="7938" algn="l" rtl="0">
              <a:spcBef>
                <a:spcPts val="440"/>
              </a:spcBef>
              <a:spcAft>
                <a:spcPts val="0"/>
              </a:spcAft>
              <a:buNone/>
            </a:pPr>
            <a:endParaRPr sz="2200" b="0" i="0" u="none">
              <a:solidFill>
                <a:schemeClr val="dk1"/>
              </a:solidFill>
              <a:latin typeface="Arial"/>
              <a:ea typeface="Arial"/>
              <a:cs typeface="Arial"/>
              <a:sym typeface="Arial"/>
            </a:endParaRPr>
          </a:p>
        </p:txBody>
      </p:sp>
      <p:sp>
        <p:nvSpPr>
          <p:cNvPr id="3908" name="Google Shape;3908;p397"/>
          <p:cNvSpPr txBox="1"/>
          <p:nvPr/>
        </p:nvSpPr>
        <p:spPr>
          <a:xfrm>
            <a:off x="609600" y="2209800"/>
            <a:ext cx="7907400" cy="3505200"/>
          </a:xfrm>
          <a:prstGeom prst="rect">
            <a:avLst/>
          </a:prstGeom>
          <a:solidFill>
            <a:srgbClr val="DDDDDD"/>
          </a:solidFill>
          <a:ln w="28575"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ourier New"/>
              <a:buNone/>
            </a:pPr>
            <a:r>
              <a:rPr lang="en-US" sz="1600" b="0" i="0" u="none">
                <a:solidFill>
                  <a:schemeClr val="dk1"/>
                </a:solidFill>
                <a:latin typeface="Courier New"/>
                <a:ea typeface="Courier New"/>
                <a:cs typeface="Courier New"/>
                <a:sym typeface="Courier New"/>
              </a:rPr>
              <a:t>public class BufferedRead {</a:t>
            </a:r>
            <a:endParaRPr/>
          </a:p>
          <a:p>
            <a:pPr marL="0" marR="0" lvl="0" indent="0" algn="l" rtl="0">
              <a:lnSpc>
                <a:spcPct val="100000"/>
              </a:lnSpc>
              <a:spcBef>
                <a:spcPts val="0"/>
              </a:spcBef>
              <a:spcAft>
                <a:spcPts val="0"/>
              </a:spcAft>
              <a:buClr>
                <a:schemeClr val="dk1"/>
              </a:buClr>
              <a:buSzPts val="1600"/>
              <a:buFont typeface="Courier New"/>
              <a:buNone/>
            </a:pPr>
            <a:r>
              <a:rPr lang="en-US" sz="1600" b="0" i="0" u="none">
                <a:solidFill>
                  <a:schemeClr val="dk1"/>
                </a:solidFill>
                <a:latin typeface="Courier New"/>
                <a:ea typeface="Courier New"/>
                <a:cs typeface="Courier New"/>
                <a:sym typeface="Courier New"/>
              </a:rPr>
              <a:t>  public static void main(String[] args) {</a:t>
            </a:r>
            <a:endParaRPr/>
          </a:p>
          <a:p>
            <a:pPr marL="0" marR="0" lvl="0" indent="0" algn="l" rtl="0">
              <a:lnSpc>
                <a:spcPct val="100000"/>
              </a:lnSpc>
              <a:spcBef>
                <a:spcPts val="0"/>
              </a:spcBef>
              <a:spcAft>
                <a:spcPts val="0"/>
              </a:spcAft>
              <a:buClr>
                <a:schemeClr val="dk1"/>
              </a:buClr>
              <a:buSzPts val="1600"/>
              <a:buFont typeface="Courier New"/>
              <a:buNone/>
            </a:pPr>
            <a:r>
              <a:rPr lang="en-US" sz="1600" b="0" i="0" u="none">
                <a:solidFill>
                  <a:schemeClr val="dk1"/>
                </a:solidFill>
                <a:latin typeface="Courier New"/>
                <a:ea typeface="Courier New"/>
                <a:cs typeface="Courier New"/>
                <a:sym typeface="Courier New"/>
              </a:rPr>
              <a:t>    try(BufferedReader bReader = </a:t>
            </a:r>
            <a:endParaRPr/>
          </a:p>
          <a:p>
            <a:pPr marL="0" marR="0" lvl="0" indent="0" algn="l" rtl="0">
              <a:lnSpc>
                <a:spcPct val="100000"/>
              </a:lnSpc>
              <a:spcBef>
                <a:spcPts val="0"/>
              </a:spcBef>
              <a:spcAft>
                <a:spcPts val="0"/>
              </a:spcAft>
              <a:buClr>
                <a:schemeClr val="dk1"/>
              </a:buClr>
              <a:buSzPts val="1600"/>
              <a:buFont typeface="Courier New"/>
              <a:buNone/>
            </a:pPr>
            <a:r>
              <a:rPr lang="en-US" sz="1600" b="0" i="0" u="none">
                <a:solidFill>
                  <a:schemeClr val="dk1"/>
                </a:solidFill>
                <a:latin typeface="Courier New"/>
                <a:ea typeface="Courier New"/>
                <a:cs typeface="Courier New"/>
                <a:sym typeface="Courier New"/>
              </a:rPr>
              <a:t>      new BufferedReader(new FileReader("tempest.txt"))){</a:t>
            </a:r>
            <a:endParaRPr/>
          </a:p>
          <a:p>
            <a:pPr marL="0" marR="0" lvl="0" indent="0" algn="l" rtl="0">
              <a:lnSpc>
                <a:spcPct val="100000"/>
              </a:lnSpc>
              <a:spcBef>
                <a:spcPts val="0"/>
              </a:spcBef>
              <a:spcAft>
                <a:spcPts val="0"/>
              </a:spcAft>
              <a:buClr>
                <a:schemeClr val="dk1"/>
              </a:buClr>
              <a:buSzPts val="1600"/>
              <a:buFont typeface="Courier New"/>
              <a:buNone/>
            </a:pPr>
            <a:r>
              <a:rPr lang="en-US" sz="1600" b="0" i="0" u="none">
                <a:solidFill>
                  <a:schemeClr val="dk1"/>
                </a:solidFill>
                <a:latin typeface="Courier New"/>
                <a:ea typeface="Courier New"/>
                <a:cs typeface="Courier New"/>
                <a:sym typeface="Courier New"/>
              </a:rPr>
              <a:t>            </a:t>
            </a:r>
            <a:endParaRPr/>
          </a:p>
          <a:p>
            <a:pPr marL="0" marR="0" lvl="0" indent="0" algn="l" rtl="0">
              <a:lnSpc>
                <a:spcPct val="100000"/>
              </a:lnSpc>
              <a:spcBef>
                <a:spcPts val="0"/>
              </a:spcBef>
              <a:spcAft>
                <a:spcPts val="0"/>
              </a:spcAft>
              <a:buClr>
                <a:schemeClr val="dk1"/>
              </a:buClr>
              <a:buSzPts val="1600"/>
              <a:buFont typeface="Courier New"/>
              <a:buNone/>
            </a:pPr>
            <a:r>
              <a:rPr lang="en-US" sz="1600" b="1" i="0" u="none">
                <a:solidFill>
                  <a:schemeClr val="dk1"/>
                </a:solidFill>
                <a:latin typeface="Courier New"/>
                <a:ea typeface="Courier New"/>
                <a:cs typeface="Courier New"/>
                <a:sym typeface="Courier New"/>
              </a:rPr>
              <a:t>      bReader.lines()</a:t>
            </a:r>
            <a:endParaRPr/>
          </a:p>
          <a:p>
            <a:pPr marL="0" marR="0" lvl="0" indent="0" algn="l" rtl="0">
              <a:lnSpc>
                <a:spcPct val="100000"/>
              </a:lnSpc>
              <a:spcBef>
                <a:spcPts val="0"/>
              </a:spcBef>
              <a:spcAft>
                <a:spcPts val="0"/>
              </a:spcAft>
              <a:buClr>
                <a:schemeClr val="dk1"/>
              </a:buClr>
              <a:buSzPts val="1600"/>
              <a:buFont typeface="Courier New"/>
              <a:buNone/>
            </a:pPr>
            <a:r>
              <a:rPr lang="en-US" sz="1600" b="0" i="0" u="none">
                <a:solidFill>
                  <a:schemeClr val="dk1"/>
                </a:solidFill>
                <a:latin typeface="Courier New"/>
                <a:ea typeface="Courier New"/>
                <a:cs typeface="Courier New"/>
                <a:sym typeface="Courier New"/>
              </a:rPr>
              <a:t>        .forEach(line -&gt; </a:t>
            </a:r>
            <a:endParaRPr/>
          </a:p>
          <a:p>
            <a:pPr marL="0" marR="0" lvl="0" indent="0" algn="l" rtl="0">
              <a:lnSpc>
                <a:spcPct val="100000"/>
              </a:lnSpc>
              <a:spcBef>
                <a:spcPts val="0"/>
              </a:spcBef>
              <a:spcAft>
                <a:spcPts val="0"/>
              </a:spcAft>
              <a:buClr>
                <a:schemeClr val="dk1"/>
              </a:buClr>
              <a:buSzPts val="1600"/>
              <a:buFont typeface="Courier New"/>
              <a:buNone/>
            </a:pPr>
            <a:r>
              <a:rPr lang="en-US" sz="1600" b="0" i="0" u="none">
                <a:solidFill>
                  <a:schemeClr val="dk1"/>
                </a:solidFill>
                <a:latin typeface="Courier New"/>
                <a:ea typeface="Courier New"/>
                <a:cs typeface="Courier New"/>
                <a:sym typeface="Courier New"/>
              </a:rPr>
              <a:t>            System.out.println("Line: " + line));</a:t>
            </a:r>
            <a:endParaRPr/>
          </a:p>
          <a:p>
            <a:pPr marL="0" marR="0" lvl="0" indent="0" algn="l" rtl="0">
              <a:lnSpc>
                <a:spcPct val="100000"/>
              </a:lnSpc>
              <a:spcBef>
                <a:spcPts val="0"/>
              </a:spcBef>
              <a:spcAft>
                <a:spcPts val="0"/>
              </a:spcAft>
              <a:buClr>
                <a:schemeClr val="dk1"/>
              </a:buClr>
              <a:buSzPts val="1600"/>
              <a:buFont typeface="Courier New"/>
              <a:buNone/>
            </a:pPr>
            <a:r>
              <a:rPr lang="en-US" sz="1600" b="0" i="0" u="none">
                <a:solidFill>
                  <a:schemeClr val="dk1"/>
                </a:solidFill>
                <a:latin typeface="Courier New"/>
                <a:ea typeface="Courier New"/>
                <a:cs typeface="Courier New"/>
                <a:sym typeface="Courier New"/>
              </a:rPr>
              <a:t>            </a:t>
            </a:r>
            <a:endParaRPr/>
          </a:p>
          <a:p>
            <a:pPr marL="0" marR="0" lvl="0" indent="0" algn="l" rtl="0">
              <a:lnSpc>
                <a:spcPct val="100000"/>
              </a:lnSpc>
              <a:spcBef>
                <a:spcPts val="0"/>
              </a:spcBef>
              <a:spcAft>
                <a:spcPts val="0"/>
              </a:spcAft>
              <a:buClr>
                <a:schemeClr val="dk1"/>
              </a:buClr>
              <a:buSzPts val="1600"/>
              <a:buFont typeface="Courier New"/>
              <a:buNone/>
            </a:pPr>
            <a:r>
              <a:rPr lang="en-US" sz="1600" b="0" i="0" u="none">
                <a:solidFill>
                  <a:schemeClr val="dk1"/>
                </a:solidFill>
                <a:latin typeface="Courier New"/>
                <a:ea typeface="Courier New"/>
                <a:cs typeface="Courier New"/>
                <a:sym typeface="Courier New"/>
              </a:rPr>
              <a:t>    } catch (IOException e){</a:t>
            </a:r>
            <a:endParaRPr/>
          </a:p>
          <a:p>
            <a:pPr marL="0" marR="0" lvl="0" indent="0" algn="l" rtl="0">
              <a:lnSpc>
                <a:spcPct val="100000"/>
              </a:lnSpc>
              <a:spcBef>
                <a:spcPts val="0"/>
              </a:spcBef>
              <a:spcAft>
                <a:spcPts val="0"/>
              </a:spcAft>
              <a:buClr>
                <a:schemeClr val="dk1"/>
              </a:buClr>
              <a:buSzPts val="1600"/>
              <a:buFont typeface="Courier New"/>
              <a:buNone/>
            </a:pPr>
            <a:r>
              <a:rPr lang="en-US" sz="1600" b="0" i="0" u="none">
                <a:solidFill>
                  <a:schemeClr val="dk1"/>
                </a:solidFill>
                <a:latin typeface="Courier New"/>
                <a:ea typeface="Courier New"/>
                <a:cs typeface="Courier New"/>
                <a:sym typeface="Courier New"/>
              </a:rPr>
              <a:t>        System.out.println("Message: " + e.getMessage());</a:t>
            </a:r>
            <a:endParaRPr/>
          </a:p>
          <a:p>
            <a:pPr marL="0" marR="0" lvl="0" indent="0" algn="l" rtl="0">
              <a:lnSpc>
                <a:spcPct val="100000"/>
              </a:lnSpc>
              <a:spcBef>
                <a:spcPts val="0"/>
              </a:spcBef>
              <a:spcAft>
                <a:spcPts val="0"/>
              </a:spcAft>
              <a:buClr>
                <a:schemeClr val="dk1"/>
              </a:buClr>
              <a:buSzPts val="1600"/>
              <a:buFont typeface="Courier New"/>
              <a:buNone/>
            </a:pPr>
            <a:r>
              <a:rPr lang="en-US" sz="1600" b="0" i="0" u="none">
                <a:solidFill>
                  <a:schemeClr val="dk1"/>
                </a:solidFill>
                <a:latin typeface="Courier New"/>
                <a:ea typeface="Courier New"/>
                <a:cs typeface="Courier New"/>
                <a:sym typeface="Courier New"/>
              </a:rPr>
              <a:t>    }          </a:t>
            </a:r>
            <a:endParaRPr/>
          </a:p>
          <a:p>
            <a:pPr marL="0" marR="0" lvl="0" indent="0" algn="l" rtl="0">
              <a:lnSpc>
                <a:spcPct val="100000"/>
              </a:lnSpc>
              <a:spcBef>
                <a:spcPts val="0"/>
              </a:spcBef>
              <a:spcAft>
                <a:spcPts val="0"/>
              </a:spcAft>
              <a:buClr>
                <a:schemeClr val="dk1"/>
              </a:buClr>
              <a:buSzPts val="1600"/>
              <a:buFont typeface="Courier New"/>
              <a:buNone/>
            </a:pPr>
            <a:r>
              <a:rPr lang="en-US" sz="1600" b="0" i="0" u="none">
                <a:solidFill>
                  <a:schemeClr val="dk1"/>
                </a:solidFill>
                <a:latin typeface="Courier New"/>
                <a:ea typeface="Courier New"/>
                <a:cs typeface="Courier New"/>
                <a:sym typeface="Courier New"/>
              </a:rPr>
              <a:t>  }    </a:t>
            </a:r>
            <a:endParaRPr/>
          </a:p>
          <a:p>
            <a:pPr marL="0" marR="0" lvl="0" indent="0" algn="l" rtl="0">
              <a:lnSpc>
                <a:spcPct val="100000"/>
              </a:lnSpc>
              <a:spcBef>
                <a:spcPts val="0"/>
              </a:spcBef>
              <a:spcAft>
                <a:spcPts val="0"/>
              </a:spcAft>
              <a:buClr>
                <a:schemeClr val="dk1"/>
              </a:buClr>
              <a:buSzPts val="1600"/>
              <a:buFont typeface="Courier New"/>
              <a:buNone/>
            </a:pPr>
            <a:r>
              <a:rPr lang="en-US" sz="1600" b="0" i="0" u="none">
                <a:solidFill>
                  <a:schemeClr val="dk1"/>
                </a:solidFill>
                <a:latin typeface="Courier New"/>
                <a:ea typeface="Courier New"/>
                <a:cs typeface="Courier New"/>
                <a:sym typeface="Courier New"/>
              </a:rPr>
              <a:t>}</a:t>
            </a:r>
            <a:endParaRPr/>
          </a:p>
          <a:p>
            <a:pPr marL="0" marR="0" lvl="0" indent="0" algn="l" rtl="0">
              <a:lnSpc>
                <a:spcPct val="100000"/>
              </a:lnSpc>
              <a:spcBef>
                <a:spcPts val="0"/>
              </a:spcBef>
              <a:spcAft>
                <a:spcPts val="0"/>
              </a:spcAft>
              <a:buNone/>
            </a:pPr>
            <a:endParaRPr sz="1600" b="0" i="0" u="none">
              <a:solidFill>
                <a:schemeClr val="dk1"/>
              </a:solidFill>
              <a:latin typeface="Courier New"/>
              <a:ea typeface="Courier New"/>
              <a:cs typeface="Courier New"/>
              <a:sym typeface="Courier New"/>
            </a:endParaRPr>
          </a:p>
        </p:txBody>
      </p:sp>
      <p:sp>
        <p:nvSpPr>
          <p:cNvPr id="3909" name="Google Shape;3909;p397"/>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401</a:t>
            </a:fld>
            <a:endParaRPr/>
          </a:p>
        </p:txBody>
      </p:sp>
    </p:spTree>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Shape 3914"/>
        <p:cNvGrpSpPr/>
        <p:nvPr/>
      </p:nvGrpSpPr>
      <p:grpSpPr>
        <a:xfrm>
          <a:off x="0" y="0"/>
          <a:ext cx="0" cy="0"/>
          <a:chOff x="0" y="0"/>
          <a:chExt cx="0" cy="0"/>
        </a:xfrm>
      </p:grpSpPr>
      <p:sp>
        <p:nvSpPr>
          <p:cNvPr id="3915" name="Google Shape;3915;p398"/>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NIO File Stream</a:t>
            </a:r>
            <a:endParaRPr/>
          </a:p>
        </p:txBody>
      </p:sp>
      <p:sp>
        <p:nvSpPr>
          <p:cNvPr id="3916" name="Google Shape;3916;p398"/>
          <p:cNvSpPr txBox="1">
            <a:spLocks noGrp="1"/>
          </p:cNvSpPr>
          <p:nvPr>
            <p:ph type="body" idx="1"/>
          </p:nvPr>
        </p:nvSpPr>
        <p:spPr>
          <a:xfrm>
            <a:off x="609600" y="1447800"/>
            <a:ext cx="7918500" cy="769800"/>
          </a:xfrm>
          <a:prstGeom prst="rect">
            <a:avLst/>
          </a:prstGeom>
          <a:noFill/>
          <a:ln>
            <a:noFill/>
          </a:ln>
        </p:spPr>
        <p:txBody>
          <a:bodyPr spcFirstLastPara="1" wrap="square" lIns="12700" tIns="12700" rIns="12700" bIns="12700" anchor="t" anchorCtr="0">
            <a:noAutofit/>
          </a:bodyPr>
          <a:lstStyle/>
          <a:p>
            <a:pPr marL="574675" marR="0" lvl="1" indent="-460375" algn="l" rtl="0">
              <a:lnSpc>
                <a:spcPct val="100000"/>
              </a:lnSpc>
              <a:spcBef>
                <a:spcPts val="0"/>
              </a:spcBef>
              <a:spcAft>
                <a:spcPts val="0"/>
              </a:spcAft>
              <a:buClr>
                <a:srgbClr val="FF0000"/>
              </a:buClr>
              <a:buSzPts val="2200"/>
              <a:buFont typeface="Arial"/>
              <a:buNone/>
            </a:pPr>
            <a:r>
              <a:rPr lang="en-US" sz="2200" b="0" i="0" u="none" strike="noStrike" cap="none">
                <a:solidFill>
                  <a:schemeClr val="dk1"/>
                </a:solidFill>
                <a:latin typeface="Arial"/>
                <a:ea typeface="Arial"/>
                <a:cs typeface="Arial"/>
                <a:sym typeface="Arial"/>
              </a:rPr>
              <a:t>The </a:t>
            </a:r>
            <a:r>
              <a:rPr lang="en-US" sz="2200" b="0" i="0" u="none" strike="noStrike" cap="none">
                <a:solidFill>
                  <a:schemeClr val="dk1"/>
                </a:solidFill>
                <a:latin typeface="Courier New"/>
                <a:ea typeface="Courier New"/>
                <a:cs typeface="Courier New"/>
                <a:sym typeface="Courier New"/>
              </a:rPr>
              <a:t>lines() </a:t>
            </a:r>
            <a:r>
              <a:rPr lang="en-US" sz="2200" b="0" i="0" u="none" strike="noStrike" cap="none">
                <a:solidFill>
                  <a:schemeClr val="dk1"/>
                </a:solidFill>
                <a:latin typeface="Arial"/>
                <a:ea typeface="Arial"/>
                <a:cs typeface="Arial"/>
                <a:sym typeface="Arial"/>
              </a:rPr>
              <a:t>method can be called using NIO classes</a:t>
            </a:r>
            <a:endParaRPr/>
          </a:p>
          <a:p>
            <a:pPr marL="7937" marR="0" lvl="0" indent="7938" algn="l" rtl="0">
              <a:spcBef>
                <a:spcPts val="440"/>
              </a:spcBef>
              <a:spcAft>
                <a:spcPts val="0"/>
              </a:spcAft>
              <a:buNone/>
            </a:pPr>
            <a:endParaRPr sz="2200" b="0" i="0" u="none" strike="noStrike" cap="none">
              <a:solidFill>
                <a:schemeClr val="dk1"/>
              </a:solidFill>
              <a:latin typeface="Arial"/>
              <a:ea typeface="Arial"/>
              <a:cs typeface="Arial"/>
              <a:sym typeface="Arial"/>
            </a:endParaRPr>
          </a:p>
        </p:txBody>
      </p:sp>
      <p:sp>
        <p:nvSpPr>
          <p:cNvPr id="3917" name="Google Shape;3917;p398"/>
          <p:cNvSpPr txBox="1"/>
          <p:nvPr/>
        </p:nvSpPr>
        <p:spPr>
          <a:xfrm>
            <a:off x="609600" y="2209800"/>
            <a:ext cx="7907400" cy="3733800"/>
          </a:xfrm>
          <a:prstGeom prst="rect">
            <a:avLst/>
          </a:prstGeom>
          <a:solidFill>
            <a:srgbClr val="DDDDDD"/>
          </a:solidFill>
          <a:ln w="28575"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ourier New"/>
              <a:buNone/>
            </a:pPr>
            <a:r>
              <a:rPr lang="en-US" sz="1600" b="0" i="0" u="none">
                <a:solidFill>
                  <a:schemeClr val="dk1"/>
                </a:solidFill>
                <a:latin typeface="Courier New"/>
                <a:ea typeface="Courier New"/>
                <a:cs typeface="Courier New"/>
                <a:sym typeface="Courier New"/>
              </a:rPr>
              <a:t>public class ReadNio {</a:t>
            </a:r>
            <a:endParaRPr/>
          </a:p>
          <a:p>
            <a:pPr marL="0" marR="0" lvl="0" indent="0" algn="l" rtl="0">
              <a:lnSpc>
                <a:spcPct val="100000"/>
              </a:lnSpc>
              <a:spcBef>
                <a:spcPts val="0"/>
              </a:spcBef>
              <a:spcAft>
                <a:spcPts val="0"/>
              </a:spcAft>
              <a:buClr>
                <a:schemeClr val="dk1"/>
              </a:buClr>
              <a:buSzPts val="1600"/>
              <a:buFont typeface="Courier New"/>
              <a:buNone/>
            </a:pPr>
            <a:r>
              <a:rPr lang="en-US" sz="1600" b="0" i="0" u="none">
                <a:solidFill>
                  <a:schemeClr val="dk1"/>
                </a:solidFill>
                <a:latin typeface="Courier New"/>
                <a:ea typeface="Courier New"/>
                <a:cs typeface="Courier New"/>
                <a:sym typeface="Courier New"/>
              </a:rPr>
              <a:t>    </a:t>
            </a:r>
            <a:endParaRPr/>
          </a:p>
          <a:p>
            <a:pPr marL="0" marR="0" lvl="0" indent="0" algn="l" rtl="0">
              <a:lnSpc>
                <a:spcPct val="100000"/>
              </a:lnSpc>
              <a:spcBef>
                <a:spcPts val="0"/>
              </a:spcBef>
              <a:spcAft>
                <a:spcPts val="0"/>
              </a:spcAft>
              <a:buClr>
                <a:schemeClr val="dk1"/>
              </a:buClr>
              <a:buSzPts val="1600"/>
              <a:buFont typeface="Courier New"/>
              <a:buNone/>
            </a:pPr>
            <a:r>
              <a:rPr lang="en-US" sz="1600" b="0" i="0" u="none">
                <a:solidFill>
                  <a:schemeClr val="dk1"/>
                </a:solidFill>
                <a:latin typeface="Courier New"/>
                <a:ea typeface="Courier New"/>
                <a:cs typeface="Courier New"/>
                <a:sym typeface="Courier New"/>
              </a:rPr>
              <a:t>  public static void main(String[] args) {</a:t>
            </a:r>
            <a:endParaRPr/>
          </a:p>
          <a:p>
            <a:pPr marL="0" marR="0" lvl="0" indent="0" algn="l" rtl="0">
              <a:lnSpc>
                <a:spcPct val="100000"/>
              </a:lnSpc>
              <a:spcBef>
                <a:spcPts val="0"/>
              </a:spcBef>
              <a:spcAft>
                <a:spcPts val="0"/>
              </a:spcAft>
              <a:buClr>
                <a:schemeClr val="dk1"/>
              </a:buClr>
              <a:buSzPts val="1600"/>
              <a:buFont typeface="Courier New"/>
              <a:buNone/>
            </a:pPr>
            <a:r>
              <a:rPr lang="en-US" sz="1600" b="0" i="0" u="none">
                <a:solidFill>
                  <a:schemeClr val="dk1"/>
                </a:solidFill>
                <a:latin typeface="Courier New"/>
                <a:ea typeface="Courier New"/>
                <a:cs typeface="Courier New"/>
                <a:sym typeface="Courier New"/>
              </a:rPr>
              <a:t>        </a:t>
            </a:r>
            <a:endParaRPr/>
          </a:p>
          <a:p>
            <a:pPr marL="0" marR="0" lvl="0" indent="0" algn="l" rtl="0">
              <a:lnSpc>
                <a:spcPct val="100000"/>
              </a:lnSpc>
              <a:spcBef>
                <a:spcPts val="0"/>
              </a:spcBef>
              <a:spcAft>
                <a:spcPts val="0"/>
              </a:spcAft>
              <a:buClr>
                <a:schemeClr val="dk1"/>
              </a:buClr>
              <a:buSzPts val="1600"/>
              <a:buFont typeface="Courier New"/>
              <a:buNone/>
            </a:pPr>
            <a:r>
              <a:rPr lang="en-US" sz="1600" b="0" i="0" u="none">
                <a:solidFill>
                  <a:schemeClr val="dk1"/>
                </a:solidFill>
                <a:latin typeface="Courier New"/>
                <a:ea typeface="Courier New"/>
                <a:cs typeface="Courier New"/>
                <a:sym typeface="Courier New"/>
              </a:rPr>
              <a:t>    try(Stream&lt;String&gt; lines = </a:t>
            </a:r>
            <a:endParaRPr/>
          </a:p>
          <a:p>
            <a:pPr marL="0" marR="0" lvl="0" indent="0" algn="l" rtl="0">
              <a:lnSpc>
                <a:spcPct val="100000"/>
              </a:lnSpc>
              <a:spcBef>
                <a:spcPts val="0"/>
              </a:spcBef>
              <a:spcAft>
                <a:spcPts val="0"/>
              </a:spcAft>
              <a:buClr>
                <a:schemeClr val="dk1"/>
              </a:buClr>
              <a:buSzPts val="1600"/>
              <a:buFont typeface="Courier New"/>
              <a:buNone/>
            </a:pPr>
            <a:r>
              <a:rPr lang="en-US" sz="1600" b="0" i="0" u="none">
                <a:solidFill>
                  <a:schemeClr val="dk1"/>
                </a:solidFill>
                <a:latin typeface="Courier New"/>
                <a:ea typeface="Courier New"/>
                <a:cs typeface="Courier New"/>
                <a:sym typeface="Courier New"/>
              </a:rPr>
              <a:t>        Files.lines(Paths.get("tempest.txt"))){       </a:t>
            </a:r>
            <a:endParaRPr/>
          </a:p>
          <a:p>
            <a:pPr marL="0" marR="0" lvl="0" indent="0" algn="l" rtl="0">
              <a:lnSpc>
                <a:spcPct val="100000"/>
              </a:lnSpc>
              <a:spcBef>
                <a:spcPts val="0"/>
              </a:spcBef>
              <a:spcAft>
                <a:spcPts val="0"/>
              </a:spcAft>
              <a:buClr>
                <a:schemeClr val="dk1"/>
              </a:buClr>
              <a:buSzPts val="1600"/>
              <a:buFont typeface="Courier New"/>
              <a:buNone/>
            </a:pPr>
            <a:r>
              <a:rPr lang="en-US" sz="1600" b="0" i="0" u="none">
                <a:solidFill>
                  <a:schemeClr val="dk1"/>
                </a:solidFill>
                <a:latin typeface="Courier New"/>
                <a:ea typeface="Courier New"/>
                <a:cs typeface="Courier New"/>
                <a:sym typeface="Courier New"/>
              </a:rPr>
              <a:t>      </a:t>
            </a:r>
            <a:endParaRPr/>
          </a:p>
          <a:p>
            <a:pPr marL="0" marR="0" lvl="0" indent="0" algn="l" rtl="0">
              <a:lnSpc>
                <a:spcPct val="100000"/>
              </a:lnSpc>
              <a:spcBef>
                <a:spcPts val="0"/>
              </a:spcBef>
              <a:spcAft>
                <a:spcPts val="0"/>
              </a:spcAft>
              <a:buClr>
                <a:schemeClr val="dk1"/>
              </a:buClr>
              <a:buSzPts val="1600"/>
              <a:buFont typeface="Courier New"/>
              <a:buNone/>
            </a:pPr>
            <a:r>
              <a:rPr lang="en-US" sz="1600" b="1" i="0" u="none">
                <a:solidFill>
                  <a:schemeClr val="dk1"/>
                </a:solidFill>
                <a:latin typeface="Courier New"/>
                <a:ea typeface="Courier New"/>
                <a:cs typeface="Courier New"/>
                <a:sym typeface="Courier New"/>
              </a:rPr>
              <a:t>      lines.forEach(line -&gt; </a:t>
            </a:r>
            <a:endParaRPr/>
          </a:p>
          <a:p>
            <a:pPr marL="0" marR="0" lvl="0" indent="0" algn="l" rtl="0">
              <a:lnSpc>
                <a:spcPct val="100000"/>
              </a:lnSpc>
              <a:spcBef>
                <a:spcPts val="0"/>
              </a:spcBef>
              <a:spcAft>
                <a:spcPts val="0"/>
              </a:spcAft>
              <a:buClr>
                <a:schemeClr val="dk1"/>
              </a:buClr>
              <a:buSzPts val="1600"/>
              <a:buFont typeface="Courier New"/>
              <a:buNone/>
            </a:pPr>
            <a:r>
              <a:rPr lang="en-US" sz="1600" b="1" i="0" u="none">
                <a:solidFill>
                  <a:schemeClr val="dk1"/>
                </a:solidFill>
                <a:latin typeface="Courier New"/>
                <a:ea typeface="Courier New"/>
                <a:cs typeface="Courier New"/>
                <a:sym typeface="Courier New"/>
              </a:rPr>
              <a:t>        System.out.println("Line: " + line));</a:t>
            </a:r>
            <a:endParaRPr/>
          </a:p>
          <a:p>
            <a:pPr marL="0" marR="0" lvl="0" indent="0" algn="l" rtl="0">
              <a:lnSpc>
                <a:spcPct val="100000"/>
              </a:lnSpc>
              <a:spcBef>
                <a:spcPts val="0"/>
              </a:spcBef>
              <a:spcAft>
                <a:spcPts val="0"/>
              </a:spcAft>
              <a:buClr>
                <a:schemeClr val="dk1"/>
              </a:buClr>
              <a:buSzPts val="1600"/>
              <a:buFont typeface="Courier New"/>
              <a:buNone/>
            </a:pPr>
            <a:r>
              <a:rPr lang="en-US" sz="1600" b="0" i="0" u="none">
                <a:solidFill>
                  <a:schemeClr val="dk1"/>
                </a:solidFill>
                <a:latin typeface="Courier New"/>
                <a:ea typeface="Courier New"/>
                <a:cs typeface="Courier New"/>
                <a:sym typeface="Courier New"/>
              </a:rPr>
              <a:t>      </a:t>
            </a:r>
            <a:endParaRPr/>
          </a:p>
          <a:p>
            <a:pPr marL="0" marR="0" lvl="0" indent="0" algn="l" rtl="0">
              <a:lnSpc>
                <a:spcPct val="100000"/>
              </a:lnSpc>
              <a:spcBef>
                <a:spcPts val="0"/>
              </a:spcBef>
              <a:spcAft>
                <a:spcPts val="0"/>
              </a:spcAft>
              <a:buClr>
                <a:schemeClr val="dk1"/>
              </a:buClr>
              <a:buSzPts val="1600"/>
              <a:buFont typeface="Courier New"/>
              <a:buNone/>
            </a:pPr>
            <a:r>
              <a:rPr lang="en-US" sz="1600" b="0" i="0" u="none">
                <a:solidFill>
                  <a:schemeClr val="dk1"/>
                </a:solidFill>
                <a:latin typeface="Courier New"/>
                <a:ea typeface="Courier New"/>
                <a:cs typeface="Courier New"/>
                <a:sym typeface="Courier New"/>
              </a:rPr>
              <a:t>    } catch (IOException e){</a:t>
            </a:r>
            <a:endParaRPr/>
          </a:p>
          <a:p>
            <a:pPr marL="0" marR="0" lvl="0" indent="0" algn="l" rtl="0">
              <a:lnSpc>
                <a:spcPct val="100000"/>
              </a:lnSpc>
              <a:spcBef>
                <a:spcPts val="0"/>
              </a:spcBef>
              <a:spcAft>
                <a:spcPts val="0"/>
              </a:spcAft>
              <a:buClr>
                <a:schemeClr val="dk1"/>
              </a:buClr>
              <a:buSzPts val="1600"/>
              <a:buFont typeface="Courier New"/>
              <a:buNone/>
            </a:pPr>
            <a:r>
              <a:rPr lang="en-US" sz="1600" b="0" i="0" u="none">
                <a:solidFill>
                  <a:schemeClr val="dk1"/>
                </a:solidFill>
                <a:latin typeface="Courier New"/>
                <a:ea typeface="Courier New"/>
                <a:cs typeface="Courier New"/>
                <a:sym typeface="Courier New"/>
              </a:rPr>
              <a:t>      System.out.println("Error: " + e.getMessage());</a:t>
            </a:r>
            <a:endParaRPr/>
          </a:p>
          <a:p>
            <a:pPr marL="0" marR="0" lvl="0" indent="0" algn="l" rtl="0">
              <a:lnSpc>
                <a:spcPct val="100000"/>
              </a:lnSpc>
              <a:spcBef>
                <a:spcPts val="0"/>
              </a:spcBef>
              <a:spcAft>
                <a:spcPts val="0"/>
              </a:spcAft>
              <a:buClr>
                <a:schemeClr val="dk1"/>
              </a:buClr>
              <a:buSzPts val="1600"/>
              <a:buFont typeface="Courier New"/>
              <a:buNone/>
            </a:pPr>
            <a:r>
              <a:rPr lang="en-US" sz="1600" b="0" i="0" u="none">
                <a:solidFill>
                  <a:schemeClr val="dk1"/>
                </a:solidFill>
                <a:latin typeface="Courier New"/>
                <a:ea typeface="Courier New"/>
                <a:cs typeface="Courier New"/>
                <a:sym typeface="Courier New"/>
              </a:rPr>
              <a:t>    }          </a:t>
            </a:r>
            <a:endParaRPr/>
          </a:p>
          <a:p>
            <a:pPr marL="0" marR="0" lvl="0" indent="0" algn="l" rtl="0">
              <a:lnSpc>
                <a:spcPct val="100000"/>
              </a:lnSpc>
              <a:spcBef>
                <a:spcPts val="0"/>
              </a:spcBef>
              <a:spcAft>
                <a:spcPts val="0"/>
              </a:spcAft>
              <a:buClr>
                <a:schemeClr val="dk1"/>
              </a:buClr>
              <a:buSzPts val="1600"/>
              <a:buFont typeface="Courier New"/>
              <a:buNone/>
            </a:pPr>
            <a:r>
              <a:rPr lang="en-US" sz="1600" b="0" i="0" u="none">
                <a:solidFill>
                  <a:schemeClr val="dk1"/>
                </a:solidFill>
                <a:latin typeface="Courier New"/>
                <a:ea typeface="Courier New"/>
                <a:cs typeface="Courier New"/>
                <a:sym typeface="Courier New"/>
              </a:rPr>
              <a:t>  }   </a:t>
            </a:r>
            <a:endParaRPr/>
          </a:p>
          <a:p>
            <a:pPr marL="0" marR="0" lvl="0" indent="0" algn="l" rtl="0">
              <a:lnSpc>
                <a:spcPct val="100000"/>
              </a:lnSpc>
              <a:spcBef>
                <a:spcPts val="0"/>
              </a:spcBef>
              <a:spcAft>
                <a:spcPts val="0"/>
              </a:spcAft>
              <a:buClr>
                <a:schemeClr val="dk1"/>
              </a:buClr>
              <a:buSzPts val="1600"/>
              <a:buFont typeface="Arial"/>
              <a:buNone/>
            </a:pPr>
            <a:r>
              <a:rPr lang="en-US" sz="1600" b="0" i="0" u="none">
                <a:solidFill>
                  <a:schemeClr val="dk1"/>
                </a:solidFill>
                <a:latin typeface="Arial"/>
                <a:ea typeface="Arial"/>
                <a:cs typeface="Arial"/>
                <a:sym typeface="Arial"/>
              </a:rPr>
              <a:t>}</a:t>
            </a:r>
            <a:endParaRPr/>
          </a:p>
        </p:txBody>
      </p:sp>
      <p:sp>
        <p:nvSpPr>
          <p:cNvPr id="3918" name="Google Shape;3918;p398"/>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402</a:t>
            </a:fld>
            <a:endParaRPr/>
          </a:p>
        </p:txBody>
      </p:sp>
    </p:spTree>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Shape 3923"/>
        <p:cNvGrpSpPr/>
        <p:nvPr/>
      </p:nvGrpSpPr>
      <p:grpSpPr>
        <a:xfrm>
          <a:off x="0" y="0"/>
          <a:ext cx="0" cy="0"/>
          <a:chOff x="0" y="0"/>
          <a:chExt cx="0" cy="0"/>
        </a:xfrm>
      </p:grpSpPr>
      <p:sp>
        <p:nvSpPr>
          <p:cNvPr id="3924" name="Google Shape;3924;p399"/>
          <p:cNvSpPr txBox="1">
            <a:spLocks noGrp="1"/>
          </p:cNvSpPr>
          <p:nvPr>
            <p:ph type="title"/>
          </p:nvPr>
        </p:nvSpPr>
        <p:spPr>
          <a:xfrm>
            <a:off x="609600" y="439737"/>
            <a:ext cx="7918500" cy="5508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Read File into </a:t>
            </a:r>
            <a:r>
              <a:rPr lang="en-US" sz="2600" b="1" i="0" u="none" strike="noStrike" cap="none">
                <a:solidFill>
                  <a:schemeClr val="dk1"/>
                </a:solidFill>
                <a:latin typeface="Courier New"/>
                <a:ea typeface="Courier New"/>
                <a:cs typeface="Courier New"/>
                <a:sym typeface="Courier New"/>
              </a:rPr>
              <a:t>ArrayList</a:t>
            </a:r>
            <a:endParaRPr/>
          </a:p>
        </p:txBody>
      </p:sp>
      <p:sp>
        <p:nvSpPr>
          <p:cNvPr id="3925" name="Google Shape;3925;p399"/>
          <p:cNvSpPr txBox="1">
            <a:spLocks noGrp="1"/>
          </p:cNvSpPr>
          <p:nvPr>
            <p:ph type="body" idx="1"/>
          </p:nvPr>
        </p:nvSpPr>
        <p:spPr>
          <a:xfrm>
            <a:off x="609600" y="1219200"/>
            <a:ext cx="7918500" cy="1028700"/>
          </a:xfrm>
          <a:prstGeom prst="rect">
            <a:avLst/>
          </a:prstGeom>
          <a:noFill/>
          <a:ln>
            <a:noFill/>
          </a:ln>
        </p:spPr>
        <p:txBody>
          <a:bodyPr spcFirstLastPara="1" wrap="square" lIns="12700" tIns="12700" rIns="12700" bIns="12700" anchor="t" anchorCtr="0">
            <a:noAutofit/>
          </a:bodyPr>
          <a:lstStyle/>
          <a:p>
            <a:pPr marL="574675" marR="0" lvl="1" indent="-460375" algn="l" rtl="0">
              <a:lnSpc>
                <a:spcPct val="100000"/>
              </a:lnSpc>
              <a:spcBef>
                <a:spcPts val="0"/>
              </a:spcBef>
              <a:spcAft>
                <a:spcPts val="0"/>
              </a:spcAft>
              <a:buClr>
                <a:srgbClr val="FF0000"/>
              </a:buClr>
              <a:buSzPts val="2200"/>
              <a:buFont typeface="Arial"/>
              <a:buNone/>
            </a:pPr>
            <a:r>
              <a:rPr lang="en-US" sz="2200" b="0" i="0" u="none" strike="noStrike" cap="none">
                <a:solidFill>
                  <a:schemeClr val="dk1"/>
                </a:solidFill>
                <a:latin typeface="Arial"/>
                <a:ea typeface="Arial"/>
                <a:cs typeface="Arial"/>
                <a:sym typeface="Arial"/>
              </a:rPr>
              <a:t>Use </a:t>
            </a:r>
            <a:r>
              <a:rPr lang="en-US" sz="2200" b="0" i="0" u="none" strike="noStrike" cap="none">
                <a:solidFill>
                  <a:schemeClr val="dk1"/>
                </a:solidFill>
                <a:latin typeface="Courier New"/>
                <a:ea typeface="Courier New"/>
                <a:cs typeface="Courier New"/>
                <a:sym typeface="Courier New"/>
              </a:rPr>
              <a:t>readAllLines()</a:t>
            </a:r>
            <a:r>
              <a:rPr lang="en-US" sz="2200" b="0" i="0" u="none" strike="noStrike" cap="none">
                <a:solidFill>
                  <a:schemeClr val="dk1"/>
                </a:solidFill>
                <a:latin typeface="Arial"/>
                <a:ea typeface="Arial"/>
                <a:cs typeface="Arial"/>
                <a:sym typeface="Arial"/>
              </a:rPr>
              <a:t> to load a file into an </a:t>
            </a:r>
            <a:r>
              <a:rPr lang="en-US" sz="2200" b="0" i="0" u="none" strike="noStrike" cap="none">
                <a:solidFill>
                  <a:schemeClr val="dk1"/>
                </a:solidFill>
                <a:latin typeface="Courier New"/>
                <a:ea typeface="Courier New"/>
                <a:cs typeface="Courier New"/>
                <a:sym typeface="Courier New"/>
              </a:rPr>
              <a:t>ArrayList</a:t>
            </a:r>
            <a:r>
              <a:rPr lang="en-US" sz="2200" b="0" i="0" u="none" strike="noStrike" cap="none">
                <a:solidFill>
                  <a:schemeClr val="dk1"/>
                </a:solidFill>
                <a:latin typeface="Arial"/>
                <a:ea typeface="Arial"/>
                <a:cs typeface="Arial"/>
                <a:sym typeface="Arial"/>
              </a:rPr>
              <a:t>.</a:t>
            </a:r>
            <a:endParaRPr sz="2200" b="0" i="0" u="none" strike="noStrike" cap="none">
              <a:solidFill>
                <a:schemeClr val="dk1"/>
              </a:solidFill>
              <a:latin typeface="Courier New"/>
              <a:ea typeface="Courier New"/>
              <a:cs typeface="Courier New"/>
              <a:sym typeface="Courier New"/>
            </a:endParaRPr>
          </a:p>
          <a:p>
            <a:pPr marL="7937" marR="0" lvl="0" indent="7937" algn="l" rtl="0">
              <a:lnSpc>
                <a:spcPct val="100000"/>
              </a:lnSpc>
              <a:spcBef>
                <a:spcPts val="440"/>
              </a:spcBef>
              <a:spcAft>
                <a:spcPts val="0"/>
              </a:spcAft>
              <a:buClr>
                <a:srgbClr val="000000"/>
              </a:buClr>
              <a:buSzPts val="2200"/>
              <a:buFont typeface="Arial"/>
              <a:buNone/>
            </a:pPr>
            <a:endParaRPr sz="2200" b="0" i="0" u="none">
              <a:solidFill>
                <a:schemeClr val="dk1"/>
              </a:solidFill>
              <a:latin typeface="Arial"/>
              <a:ea typeface="Arial"/>
              <a:cs typeface="Arial"/>
              <a:sym typeface="Arial"/>
            </a:endParaRPr>
          </a:p>
          <a:p>
            <a:pPr marL="7937" marR="0" lvl="0" indent="7938" algn="l" rtl="0">
              <a:spcBef>
                <a:spcPts val="440"/>
              </a:spcBef>
              <a:spcAft>
                <a:spcPts val="0"/>
              </a:spcAft>
              <a:buNone/>
            </a:pPr>
            <a:endParaRPr sz="2200" b="0" i="0" u="none">
              <a:solidFill>
                <a:schemeClr val="dk1"/>
              </a:solidFill>
              <a:latin typeface="Arial"/>
              <a:ea typeface="Arial"/>
              <a:cs typeface="Arial"/>
              <a:sym typeface="Arial"/>
            </a:endParaRPr>
          </a:p>
        </p:txBody>
      </p:sp>
      <p:sp>
        <p:nvSpPr>
          <p:cNvPr id="3926" name="Google Shape;3926;p399"/>
          <p:cNvSpPr txBox="1"/>
          <p:nvPr/>
        </p:nvSpPr>
        <p:spPr>
          <a:xfrm>
            <a:off x="609600" y="1600200"/>
            <a:ext cx="7907400" cy="4572000"/>
          </a:xfrm>
          <a:prstGeom prst="rect">
            <a:avLst/>
          </a:prstGeom>
          <a:solidFill>
            <a:srgbClr val="DDDDDD"/>
          </a:solidFill>
          <a:ln w="28575"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ourier New"/>
              <a:buNone/>
            </a:pPr>
            <a:r>
              <a:rPr lang="en-US" sz="1600" b="0" i="0" u="none">
                <a:solidFill>
                  <a:schemeClr val="dk1"/>
                </a:solidFill>
                <a:latin typeface="Courier New"/>
                <a:ea typeface="Courier New"/>
                <a:cs typeface="Courier New"/>
                <a:sym typeface="Courier New"/>
              </a:rPr>
              <a:t>public class ReadAllNio { </a:t>
            </a:r>
            <a:endParaRPr/>
          </a:p>
          <a:p>
            <a:pPr marL="0" marR="0" lvl="0" indent="0" algn="l" rtl="0">
              <a:lnSpc>
                <a:spcPct val="100000"/>
              </a:lnSpc>
              <a:spcBef>
                <a:spcPts val="0"/>
              </a:spcBef>
              <a:spcAft>
                <a:spcPts val="0"/>
              </a:spcAft>
              <a:buClr>
                <a:schemeClr val="dk1"/>
              </a:buClr>
              <a:buSzPts val="1600"/>
              <a:buFont typeface="Courier New"/>
              <a:buNone/>
            </a:pPr>
            <a:r>
              <a:rPr lang="en-US" sz="1600" b="0" i="0" u="none">
                <a:solidFill>
                  <a:schemeClr val="dk1"/>
                </a:solidFill>
                <a:latin typeface="Courier New"/>
                <a:ea typeface="Courier New"/>
                <a:cs typeface="Courier New"/>
                <a:sym typeface="Courier New"/>
              </a:rPr>
              <a:t>  public static void main(String[] args) {    </a:t>
            </a:r>
            <a:endParaRPr/>
          </a:p>
          <a:p>
            <a:pPr marL="0" marR="0" lvl="0" indent="0" algn="l" rtl="0">
              <a:lnSpc>
                <a:spcPct val="100000"/>
              </a:lnSpc>
              <a:spcBef>
                <a:spcPts val="0"/>
              </a:spcBef>
              <a:spcAft>
                <a:spcPts val="0"/>
              </a:spcAft>
              <a:buClr>
                <a:schemeClr val="dk1"/>
              </a:buClr>
              <a:buSzPts val="1600"/>
              <a:buFont typeface="Courier New"/>
              <a:buNone/>
            </a:pPr>
            <a:r>
              <a:rPr lang="en-US" sz="1600" b="0" i="0" u="none">
                <a:solidFill>
                  <a:schemeClr val="dk1"/>
                </a:solidFill>
                <a:latin typeface="Courier New"/>
                <a:ea typeface="Courier New"/>
                <a:cs typeface="Courier New"/>
                <a:sym typeface="Courier New"/>
              </a:rPr>
              <a:t>    Path file = Paths.get("tempest.txt");</a:t>
            </a:r>
            <a:endParaRPr/>
          </a:p>
          <a:p>
            <a:pPr marL="0" marR="0" lvl="0" indent="0" algn="l" rtl="0">
              <a:lnSpc>
                <a:spcPct val="100000"/>
              </a:lnSpc>
              <a:spcBef>
                <a:spcPts val="0"/>
              </a:spcBef>
              <a:spcAft>
                <a:spcPts val="0"/>
              </a:spcAft>
              <a:buClr>
                <a:schemeClr val="dk1"/>
              </a:buClr>
              <a:buSzPts val="1600"/>
              <a:buFont typeface="Courier New"/>
              <a:buNone/>
            </a:pPr>
            <a:r>
              <a:rPr lang="en-US" sz="1600" b="0" i="0" u="none">
                <a:solidFill>
                  <a:schemeClr val="dk1"/>
                </a:solidFill>
                <a:latin typeface="Courier New"/>
                <a:ea typeface="Courier New"/>
                <a:cs typeface="Courier New"/>
                <a:sym typeface="Courier New"/>
              </a:rPr>
              <a:t>    List&lt;String&gt; fileArr;</a:t>
            </a:r>
            <a:endParaRPr/>
          </a:p>
          <a:p>
            <a:pPr marL="0" marR="0" lvl="0" indent="0" algn="l" rtl="0">
              <a:lnSpc>
                <a:spcPct val="100000"/>
              </a:lnSpc>
              <a:spcBef>
                <a:spcPts val="0"/>
              </a:spcBef>
              <a:spcAft>
                <a:spcPts val="0"/>
              </a:spcAft>
              <a:buClr>
                <a:schemeClr val="dk1"/>
              </a:buClr>
              <a:buSzPts val="1600"/>
              <a:buFont typeface="Courier New"/>
              <a:buNone/>
            </a:pPr>
            <a:r>
              <a:rPr lang="en-US" sz="1600" b="0" i="0" u="none">
                <a:solidFill>
                  <a:schemeClr val="dk1"/>
                </a:solidFill>
                <a:latin typeface="Courier New"/>
                <a:ea typeface="Courier New"/>
                <a:cs typeface="Courier New"/>
                <a:sym typeface="Courier New"/>
              </a:rPr>
              <a:t>      </a:t>
            </a:r>
            <a:endParaRPr/>
          </a:p>
          <a:p>
            <a:pPr marL="0" marR="0" lvl="0" indent="0" algn="l" rtl="0">
              <a:lnSpc>
                <a:spcPct val="100000"/>
              </a:lnSpc>
              <a:spcBef>
                <a:spcPts val="0"/>
              </a:spcBef>
              <a:spcAft>
                <a:spcPts val="0"/>
              </a:spcAft>
              <a:buClr>
                <a:schemeClr val="dk1"/>
              </a:buClr>
              <a:buSzPts val="1600"/>
              <a:buFont typeface="Courier New"/>
              <a:buNone/>
            </a:pPr>
            <a:r>
              <a:rPr lang="en-US" sz="1600" b="0" i="0" u="none">
                <a:solidFill>
                  <a:schemeClr val="dk1"/>
                </a:solidFill>
                <a:latin typeface="Courier New"/>
                <a:ea typeface="Courier New"/>
                <a:cs typeface="Courier New"/>
                <a:sym typeface="Courier New"/>
              </a:rPr>
              <a:t>    try{       </a:t>
            </a:r>
            <a:endParaRPr/>
          </a:p>
          <a:p>
            <a:pPr marL="0" marR="0" lvl="0" indent="0" algn="l" rtl="0">
              <a:lnSpc>
                <a:spcPct val="100000"/>
              </a:lnSpc>
              <a:spcBef>
                <a:spcPts val="0"/>
              </a:spcBef>
              <a:spcAft>
                <a:spcPts val="0"/>
              </a:spcAft>
              <a:buClr>
                <a:schemeClr val="dk1"/>
              </a:buClr>
              <a:buSzPts val="1600"/>
              <a:buFont typeface="Courier New"/>
              <a:buNone/>
            </a:pPr>
            <a:r>
              <a:rPr lang="en-US" sz="1600" b="0" i="0" u="none">
                <a:solidFill>
                  <a:schemeClr val="dk1"/>
                </a:solidFill>
                <a:latin typeface="Courier New"/>
                <a:ea typeface="Courier New"/>
                <a:cs typeface="Courier New"/>
                <a:sym typeface="Courier New"/>
              </a:rPr>
              <a:t>          </a:t>
            </a:r>
            <a:endParaRPr/>
          </a:p>
          <a:p>
            <a:pPr marL="0" marR="0" lvl="0" indent="0" algn="l" rtl="0">
              <a:lnSpc>
                <a:spcPct val="100000"/>
              </a:lnSpc>
              <a:spcBef>
                <a:spcPts val="0"/>
              </a:spcBef>
              <a:spcAft>
                <a:spcPts val="0"/>
              </a:spcAft>
              <a:buClr>
                <a:schemeClr val="dk1"/>
              </a:buClr>
              <a:buSzPts val="1600"/>
              <a:buFont typeface="Courier New"/>
              <a:buNone/>
            </a:pPr>
            <a:r>
              <a:rPr lang="en-US" sz="1600" b="0" i="0" u="none">
                <a:solidFill>
                  <a:schemeClr val="dk1"/>
                </a:solidFill>
                <a:latin typeface="Courier New"/>
                <a:ea typeface="Courier New"/>
                <a:cs typeface="Courier New"/>
                <a:sym typeface="Courier New"/>
              </a:rPr>
              <a:t>      fileArr = Files.readAllLines(file);</a:t>
            </a:r>
            <a:endParaRPr/>
          </a:p>
          <a:p>
            <a:pPr marL="0" marR="0" lvl="0" indent="0" algn="l" rtl="0">
              <a:lnSpc>
                <a:spcPct val="100000"/>
              </a:lnSpc>
              <a:spcBef>
                <a:spcPts val="0"/>
              </a:spcBef>
              <a:spcAft>
                <a:spcPts val="0"/>
              </a:spcAft>
              <a:buClr>
                <a:schemeClr val="dk1"/>
              </a:buClr>
              <a:buSzPts val="1600"/>
              <a:buFont typeface="Courier New"/>
              <a:buNone/>
            </a:pPr>
            <a:r>
              <a:rPr lang="en-US" sz="1600" b="0" i="0" u="none">
                <a:solidFill>
                  <a:schemeClr val="dk1"/>
                </a:solidFill>
                <a:latin typeface="Courier New"/>
                <a:ea typeface="Courier New"/>
                <a:cs typeface="Courier New"/>
                <a:sym typeface="Courier New"/>
              </a:rPr>
              <a:t>            </a:t>
            </a:r>
            <a:endParaRPr/>
          </a:p>
          <a:p>
            <a:pPr marL="0" marR="0" lvl="0" indent="0" algn="l" rtl="0">
              <a:lnSpc>
                <a:spcPct val="100000"/>
              </a:lnSpc>
              <a:spcBef>
                <a:spcPts val="0"/>
              </a:spcBef>
              <a:spcAft>
                <a:spcPts val="0"/>
              </a:spcAft>
              <a:buClr>
                <a:schemeClr val="dk1"/>
              </a:buClr>
              <a:buSzPts val="1600"/>
              <a:buFont typeface="Courier New"/>
              <a:buNone/>
            </a:pPr>
            <a:r>
              <a:rPr lang="en-US" sz="1600" b="0" i="0" u="none">
                <a:solidFill>
                  <a:schemeClr val="dk1"/>
                </a:solidFill>
                <a:latin typeface="Courier New"/>
                <a:ea typeface="Courier New"/>
                <a:cs typeface="Courier New"/>
                <a:sym typeface="Courier New"/>
              </a:rPr>
              <a:t>      fileArr.stream()</a:t>
            </a:r>
            <a:endParaRPr/>
          </a:p>
          <a:p>
            <a:pPr marL="0" marR="0" lvl="0" indent="0" algn="l" rtl="0">
              <a:lnSpc>
                <a:spcPct val="100000"/>
              </a:lnSpc>
              <a:spcBef>
                <a:spcPts val="0"/>
              </a:spcBef>
              <a:spcAft>
                <a:spcPts val="0"/>
              </a:spcAft>
              <a:buClr>
                <a:schemeClr val="dk1"/>
              </a:buClr>
              <a:buSzPts val="1600"/>
              <a:buFont typeface="Courier New"/>
              <a:buNone/>
            </a:pPr>
            <a:r>
              <a:rPr lang="en-US" sz="1600" b="0" i="0" u="none">
                <a:solidFill>
                  <a:schemeClr val="dk1"/>
                </a:solidFill>
                <a:latin typeface="Courier New"/>
                <a:ea typeface="Courier New"/>
                <a:cs typeface="Courier New"/>
                <a:sym typeface="Courier New"/>
              </a:rPr>
              <a:t>        .filter(line -&gt; line.contains("PROSPERO"))</a:t>
            </a:r>
            <a:endParaRPr/>
          </a:p>
          <a:p>
            <a:pPr marL="0" marR="0" lvl="0" indent="0" algn="l" rtl="0">
              <a:lnSpc>
                <a:spcPct val="100000"/>
              </a:lnSpc>
              <a:spcBef>
                <a:spcPts val="0"/>
              </a:spcBef>
              <a:spcAft>
                <a:spcPts val="0"/>
              </a:spcAft>
              <a:buClr>
                <a:schemeClr val="dk1"/>
              </a:buClr>
              <a:buSzPts val="1600"/>
              <a:buFont typeface="Courier New"/>
              <a:buNone/>
            </a:pPr>
            <a:r>
              <a:rPr lang="en-US" sz="1600" b="0" i="0" u="none">
                <a:solidFill>
                  <a:schemeClr val="dk1"/>
                </a:solidFill>
                <a:latin typeface="Courier New"/>
                <a:ea typeface="Courier New"/>
                <a:cs typeface="Courier New"/>
                <a:sym typeface="Courier New"/>
              </a:rPr>
              <a:t>        .forEach(line -&gt; System.out.println(line));</a:t>
            </a:r>
            <a:endParaRPr/>
          </a:p>
          <a:p>
            <a:pPr marL="0" marR="0" lvl="0" indent="0" algn="l" rtl="0">
              <a:lnSpc>
                <a:spcPct val="100000"/>
              </a:lnSpc>
              <a:spcBef>
                <a:spcPts val="0"/>
              </a:spcBef>
              <a:spcAft>
                <a:spcPts val="0"/>
              </a:spcAft>
              <a:buClr>
                <a:schemeClr val="dk1"/>
              </a:buClr>
              <a:buSzPts val="1600"/>
              <a:buFont typeface="Courier New"/>
              <a:buNone/>
            </a:pPr>
            <a:r>
              <a:rPr lang="en-US" sz="1600" b="0" i="0" u="none">
                <a:solidFill>
                  <a:schemeClr val="dk1"/>
                </a:solidFill>
                <a:latin typeface="Courier New"/>
                <a:ea typeface="Courier New"/>
                <a:cs typeface="Courier New"/>
                <a:sym typeface="Courier New"/>
              </a:rPr>
              <a:t>            </a:t>
            </a:r>
            <a:endParaRPr/>
          </a:p>
          <a:p>
            <a:pPr marL="0" marR="0" lvl="0" indent="0" algn="l" rtl="0">
              <a:lnSpc>
                <a:spcPct val="100000"/>
              </a:lnSpc>
              <a:spcBef>
                <a:spcPts val="0"/>
              </a:spcBef>
              <a:spcAft>
                <a:spcPts val="0"/>
              </a:spcAft>
              <a:buClr>
                <a:schemeClr val="dk1"/>
              </a:buClr>
              <a:buSzPts val="1600"/>
              <a:buFont typeface="Courier New"/>
              <a:buNone/>
            </a:pPr>
            <a:r>
              <a:rPr lang="en-US" sz="1600" b="0" i="0" u="none">
                <a:solidFill>
                  <a:schemeClr val="dk1"/>
                </a:solidFill>
                <a:latin typeface="Courier New"/>
                <a:ea typeface="Courier New"/>
                <a:cs typeface="Courier New"/>
                <a:sym typeface="Courier New"/>
              </a:rPr>
              <a:t>    } catch (IOException e){</a:t>
            </a:r>
            <a:endParaRPr/>
          </a:p>
          <a:p>
            <a:pPr marL="0" marR="0" lvl="0" indent="0" algn="l" rtl="0">
              <a:lnSpc>
                <a:spcPct val="100000"/>
              </a:lnSpc>
              <a:spcBef>
                <a:spcPts val="0"/>
              </a:spcBef>
              <a:spcAft>
                <a:spcPts val="0"/>
              </a:spcAft>
              <a:buClr>
                <a:schemeClr val="dk1"/>
              </a:buClr>
              <a:buSzPts val="1600"/>
              <a:buFont typeface="Courier New"/>
              <a:buNone/>
            </a:pPr>
            <a:r>
              <a:rPr lang="en-US" sz="1600" b="0" i="0" u="none">
                <a:solidFill>
                  <a:schemeClr val="dk1"/>
                </a:solidFill>
                <a:latin typeface="Courier New"/>
                <a:ea typeface="Courier New"/>
                <a:cs typeface="Courier New"/>
                <a:sym typeface="Courier New"/>
              </a:rPr>
              <a:t>      System.out.println("Message: " + e.getMessage());</a:t>
            </a:r>
            <a:endParaRPr/>
          </a:p>
          <a:p>
            <a:pPr marL="0" marR="0" lvl="0" indent="0" algn="l" rtl="0">
              <a:lnSpc>
                <a:spcPct val="100000"/>
              </a:lnSpc>
              <a:spcBef>
                <a:spcPts val="0"/>
              </a:spcBef>
              <a:spcAft>
                <a:spcPts val="0"/>
              </a:spcAft>
              <a:buClr>
                <a:schemeClr val="dk1"/>
              </a:buClr>
              <a:buSzPts val="1600"/>
              <a:buFont typeface="Courier New"/>
              <a:buNone/>
            </a:pPr>
            <a:r>
              <a:rPr lang="en-US" sz="1600" b="0" i="0" u="none">
                <a:solidFill>
                  <a:schemeClr val="dk1"/>
                </a:solidFill>
                <a:latin typeface="Courier New"/>
                <a:ea typeface="Courier New"/>
                <a:cs typeface="Courier New"/>
                <a:sym typeface="Courier New"/>
              </a:rPr>
              <a:t>    }         </a:t>
            </a:r>
            <a:endParaRPr/>
          </a:p>
          <a:p>
            <a:pPr marL="0" marR="0" lvl="0" indent="0" algn="l" rtl="0">
              <a:lnSpc>
                <a:spcPct val="100000"/>
              </a:lnSpc>
              <a:spcBef>
                <a:spcPts val="0"/>
              </a:spcBef>
              <a:spcAft>
                <a:spcPts val="0"/>
              </a:spcAft>
              <a:buClr>
                <a:schemeClr val="dk1"/>
              </a:buClr>
              <a:buSzPts val="1600"/>
              <a:buFont typeface="Courier New"/>
              <a:buNone/>
            </a:pPr>
            <a:r>
              <a:rPr lang="en-US" sz="1600" b="0" i="0" u="none">
                <a:solidFill>
                  <a:schemeClr val="dk1"/>
                </a:solidFill>
                <a:latin typeface="Courier New"/>
                <a:ea typeface="Courier New"/>
                <a:cs typeface="Courier New"/>
                <a:sym typeface="Courier New"/>
              </a:rPr>
              <a:t>  }   </a:t>
            </a:r>
            <a:endParaRPr/>
          </a:p>
          <a:p>
            <a:pPr marL="0" marR="0" lvl="0" indent="0" algn="l" rtl="0">
              <a:lnSpc>
                <a:spcPct val="100000"/>
              </a:lnSpc>
              <a:spcBef>
                <a:spcPts val="0"/>
              </a:spcBef>
              <a:spcAft>
                <a:spcPts val="0"/>
              </a:spcAft>
              <a:buClr>
                <a:schemeClr val="dk1"/>
              </a:buClr>
              <a:buSzPts val="1600"/>
              <a:buFont typeface="Courier New"/>
              <a:buNone/>
            </a:pPr>
            <a:r>
              <a:rPr lang="en-US" sz="1600" b="0" i="0" u="none">
                <a:solidFill>
                  <a:schemeClr val="dk1"/>
                </a:solidFill>
                <a:latin typeface="Courier New"/>
                <a:ea typeface="Courier New"/>
                <a:cs typeface="Courier New"/>
                <a:sym typeface="Courier New"/>
              </a:rPr>
              <a:t>}</a:t>
            </a:r>
            <a:endParaRPr/>
          </a:p>
        </p:txBody>
      </p:sp>
      <p:sp>
        <p:nvSpPr>
          <p:cNvPr id="3927" name="Google Shape;3927;p399"/>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403</a:t>
            </a:fld>
            <a:endParaRPr/>
          </a:p>
        </p:txBody>
      </p:sp>
    </p:spTree>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Shape 3932"/>
        <p:cNvGrpSpPr/>
        <p:nvPr/>
      </p:nvGrpSpPr>
      <p:grpSpPr>
        <a:xfrm>
          <a:off x="0" y="0"/>
          <a:ext cx="0" cy="0"/>
          <a:chOff x="0" y="0"/>
          <a:chExt cx="0" cy="0"/>
        </a:xfrm>
      </p:grpSpPr>
      <p:sp>
        <p:nvSpPr>
          <p:cNvPr id="3933" name="Google Shape;3933;p400"/>
          <p:cNvSpPr txBox="1">
            <a:spLocks noGrp="1"/>
          </p:cNvSpPr>
          <p:nvPr>
            <p:ph type="title"/>
          </p:nvPr>
        </p:nvSpPr>
        <p:spPr>
          <a:xfrm>
            <a:off x="311700" y="593367"/>
            <a:ext cx="8520600" cy="7635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Managing Metadata</a:t>
            </a:r>
            <a:endParaRPr/>
          </a:p>
        </p:txBody>
      </p:sp>
      <p:graphicFrame>
        <p:nvGraphicFramePr>
          <p:cNvPr id="3934" name="Google Shape;3934;p400"/>
          <p:cNvGraphicFramePr/>
          <p:nvPr/>
        </p:nvGraphicFramePr>
        <p:xfrm>
          <a:off x="609600" y="1371600"/>
          <a:ext cx="7924775" cy="4773550"/>
        </p:xfrm>
        <a:graphic>
          <a:graphicData uri="http://schemas.openxmlformats.org/drawingml/2006/table">
            <a:tbl>
              <a:tblPr>
                <a:noFill/>
                <a:tableStyleId>{A0095474-483F-4493-A76D-1D2E1571B2CC}</a:tableStyleId>
              </a:tblPr>
              <a:tblGrid>
                <a:gridCol w="2693975">
                  <a:extLst>
                    <a:ext uri="{9D8B030D-6E8A-4147-A177-3AD203B41FA5}">
                      <a16:colId xmlns="" xmlns:a16="http://schemas.microsoft.com/office/drawing/2014/main" val="20000"/>
                    </a:ext>
                  </a:extLst>
                </a:gridCol>
                <a:gridCol w="5230800">
                  <a:extLst>
                    <a:ext uri="{9D8B030D-6E8A-4147-A177-3AD203B41FA5}">
                      <a16:colId xmlns="" xmlns:a16="http://schemas.microsoft.com/office/drawing/2014/main" val="20001"/>
                    </a:ext>
                  </a:extLst>
                </a:gridCol>
              </a:tblGrid>
              <a:tr h="506400">
                <a:tc>
                  <a:txBody>
                    <a:bodyPr/>
                    <a:lstStyle/>
                    <a:p>
                      <a:pPr marL="0" marR="0" lvl="0" indent="0" algn="ctr" rtl="0">
                        <a:lnSpc>
                          <a:spcPct val="100000"/>
                        </a:lnSpc>
                        <a:spcBef>
                          <a:spcPts val="0"/>
                        </a:spcBef>
                        <a:spcAft>
                          <a:spcPts val="0"/>
                        </a:spcAft>
                        <a:buClr>
                          <a:schemeClr val="lt1"/>
                        </a:buClr>
                        <a:buSzPts val="1800"/>
                        <a:buFont typeface="Arial"/>
                        <a:buNone/>
                      </a:pPr>
                      <a:r>
                        <a:rPr lang="en-US" sz="1800" b="1" i="0" u="none" strike="noStrike" cap="none">
                          <a:solidFill>
                            <a:schemeClr val="lt1"/>
                          </a:solidFill>
                          <a:latin typeface="Arial"/>
                          <a:ea typeface="Arial"/>
                          <a:cs typeface="Arial"/>
                          <a:sym typeface="Arial"/>
                        </a:rPr>
                        <a:t>Method</a:t>
                      </a:r>
                      <a:endParaRPr/>
                    </a:p>
                  </a:txBody>
                  <a:tcPr marL="0" marR="0" marT="0" marB="0">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57150" cap="flat" cmpd="sng">
                      <a:solidFill>
                        <a:schemeClr val="dk1"/>
                      </a:solidFill>
                      <a:prstDash val="solid"/>
                      <a:round/>
                      <a:headEnd type="none" w="sm" len="sm"/>
                      <a:tailEnd type="none" w="sm" len="sm"/>
                    </a:lnB>
                    <a:solidFill>
                      <a:schemeClr val="accent2"/>
                    </a:solidFill>
                  </a:tcPr>
                </a:tc>
                <a:tc>
                  <a:txBody>
                    <a:bodyPr/>
                    <a:lstStyle/>
                    <a:p>
                      <a:pPr marL="0" marR="0" lvl="0" indent="0" algn="ctr" rtl="0">
                        <a:lnSpc>
                          <a:spcPct val="100000"/>
                        </a:lnSpc>
                        <a:spcBef>
                          <a:spcPts val="0"/>
                        </a:spcBef>
                        <a:spcAft>
                          <a:spcPts val="0"/>
                        </a:spcAft>
                        <a:buClr>
                          <a:schemeClr val="lt1"/>
                        </a:buClr>
                        <a:buSzPts val="1800"/>
                        <a:buFont typeface="Arial"/>
                        <a:buNone/>
                      </a:pPr>
                      <a:r>
                        <a:rPr lang="en-US" sz="1800" b="1" i="0" u="none" strike="noStrike" cap="none">
                          <a:solidFill>
                            <a:schemeClr val="lt1"/>
                          </a:solidFill>
                          <a:latin typeface="Arial"/>
                          <a:ea typeface="Arial"/>
                          <a:cs typeface="Arial"/>
                          <a:sym typeface="Arial"/>
                        </a:rPr>
                        <a:t>Explanation</a:t>
                      </a:r>
                      <a:endParaRPr/>
                    </a:p>
                  </a:txBody>
                  <a:tcPr marL="0" marR="0" marT="0" marB="0">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57150" cap="flat" cmpd="sng">
                      <a:solidFill>
                        <a:schemeClr val="dk1"/>
                      </a:solidFill>
                      <a:prstDash val="solid"/>
                      <a:round/>
                      <a:headEnd type="none" w="sm" len="sm"/>
                      <a:tailEnd type="none" w="sm" len="sm"/>
                    </a:lnB>
                    <a:solidFill>
                      <a:schemeClr val="accent2"/>
                    </a:solidFill>
                  </a:tcPr>
                </a:tc>
                <a:extLst>
                  <a:ext uri="{0D108BD9-81ED-4DB2-BD59-A6C34878D82A}">
                    <a16:rowId xmlns="" xmlns:a16="http://schemas.microsoft.com/office/drawing/2014/main" val="10000"/>
                  </a:ext>
                </a:extLst>
              </a:tr>
              <a:tr h="390525">
                <a:tc>
                  <a:txBody>
                    <a:bodyPr/>
                    <a:lstStyle/>
                    <a:p>
                      <a:pPr marL="0" marR="0" lvl="0" indent="0" algn="l" rtl="0">
                        <a:lnSpc>
                          <a:spcPct val="100000"/>
                        </a:lnSpc>
                        <a:spcBef>
                          <a:spcPts val="0"/>
                        </a:spcBef>
                        <a:spcAft>
                          <a:spcPts val="0"/>
                        </a:spcAft>
                        <a:buClr>
                          <a:schemeClr val="dk1"/>
                        </a:buClr>
                        <a:buSzPts val="1600"/>
                        <a:buFont typeface="Courier New"/>
                        <a:buNone/>
                      </a:pPr>
                      <a:r>
                        <a:rPr lang="en-US" sz="1600" b="0" i="0" u="none" strike="noStrike" cap="none">
                          <a:solidFill>
                            <a:schemeClr val="dk1"/>
                          </a:solidFill>
                          <a:latin typeface="Courier New"/>
                          <a:ea typeface="Courier New"/>
                          <a:cs typeface="Courier New"/>
                          <a:sym typeface="Courier New"/>
                        </a:rPr>
                        <a:t>size</a:t>
                      </a:r>
                      <a:endParaRPr/>
                    </a:p>
                  </a:txBody>
                  <a:tcPr marL="0" marR="0" marT="0" marB="0"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5715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rgbClr val="DDDDDD"/>
                    </a:solidFill>
                  </a:tcPr>
                </a:tc>
                <a:tc>
                  <a:txBody>
                    <a:bodyPr/>
                    <a:lstStyle/>
                    <a:p>
                      <a:pPr marL="0" marR="0" lvl="0" indent="0" algn="l" rtl="0">
                        <a:lnSpc>
                          <a:spcPct val="100000"/>
                        </a:lnSpc>
                        <a:spcBef>
                          <a:spcPts val="0"/>
                        </a:spcBef>
                        <a:spcAft>
                          <a:spcPts val="0"/>
                        </a:spcAft>
                        <a:buClr>
                          <a:schemeClr val="dk1"/>
                        </a:buClr>
                        <a:buSzPts val="1600"/>
                        <a:buFont typeface="Arial"/>
                        <a:buNone/>
                      </a:pPr>
                      <a:r>
                        <a:rPr lang="en-US" sz="1600" b="0" i="0" u="none" strike="noStrike" cap="none">
                          <a:solidFill>
                            <a:schemeClr val="dk1"/>
                          </a:solidFill>
                          <a:latin typeface="Arial"/>
                          <a:ea typeface="Arial"/>
                          <a:cs typeface="Arial"/>
                          <a:sym typeface="Arial"/>
                        </a:rPr>
                        <a:t>Returns the size of the specified file in bytes</a:t>
                      </a:r>
                      <a:endParaRPr/>
                    </a:p>
                  </a:txBody>
                  <a:tcPr marL="0" marR="0" marT="0" marB="0"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5715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rgbClr val="DDDDDD"/>
                    </a:solidFill>
                  </a:tcPr>
                </a:tc>
                <a:extLst>
                  <a:ext uri="{0D108BD9-81ED-4DB2-BD59-A6C34878D82A}">
                    <a16:rowId xmlns="" xmlns:a16="http://schemas.microsoft.com/office/drawing/2014/main" val="10001"/>
                  </a:ext>
                </a:extLst>
              </a:tr>
              <a:tr h="577850">
                <a:tc>
                  <a:txBody>
                    <a:bodyPr/>
                    <a:lstStyle/>
                    <a:p>
                      <a:pPr marL="0" marR="0" lvl="0" indent="0" algn="l" rtl="0">
                        <a:lnSpc>
                          <a:spcPct val="100000"/>
                        </a:lnSpc>
                        <a:spcBef>
                          <a:spcPts val="0"/>
                        </a:spcBef>
                        <a:spcAft>
                          <a:spcPts val="0"/>
                        </a:spcAft>
                        <a:buClr>
                          <a:schemeClr val="dk1"/>
                        </a:buClr>
                        <a:buSzPts val="1600"/>
                        <a:buFont typeface="Courier New"/>
                        <a:buNone/>
                      </a:pPr>
                      <a:r>
                        <a:rPr lang="en-US" sz="1600" b="0" i="0" u="none" strike="noStrike" cap="none">
                          <a:solidFill>
                            <a:schemeClr val="dk1"/>
                          </a:solidFill>
                          <a:latin typeface="Courier New"/>
                          <a:ea typeface="Courier New"/>
                          <a:cs typeface="Courier New"/>
                          <a:sym typeface="Courier New"/>
                        </a:rPr>
                        <a:t>isDirectory</a:t>
                      </a:r>
                      <a:endParaRPr/>
                    </a:p>
                  </a:txBody>
                  <a:tcPr marL="0" marR="0" marT="0" marB="0"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rgbClr val="DDDDDD"/>
                    </a:solidFill>
                  </a:tcPr>
                </a:tc>
                <a:tc>
                  <a:txBody>
                    <a:bodyPr/>
                    <a:lstStyle/>
                    <a:p>
                      <a:pPr marL="0" marR="0" lvl="0" indent="0" algn="l" rtl="0">
                        <a:lnSpc>
                          <a:spcPct val="100000"/>
                        </a:lnSpc>
                        <a:spcBef>
                          <a:spcPts val="0"/>
                        </a:spcBef>
                        <a:spcAft>
                          <a:spcPts val="0"/>
                        </a:spcAft>
                        <a:buClr>
                          <a:schemeClr val="dk1"/>
                        </a:buClr>
                        <a:buSzPts val="1600"/>
                        <a:buFont typeface="Arial"/>
                        <a:buNone/>
                      </a:pPr>
                      <a:r>
                        <a:rPr lang="en-US" sz="1600" b="0" i="0" u="none" strike="noStrike" cap="none">
                          <a:solidFill>
                            <a:schemeClr val="dk1"/>
                          </a:solidFill>
                          <a:latin typeface="Arial"/>
                          <a:ea typeface="Arial"/>
                          <a:cs typeface="Arial"/>
                          <a:sym typeface="Arial"/>
                        </a:rPr>
                        <a:t>Returns true if the specified </a:t>
                      </a:r>
                      <a:r>
                        <a:rPr lang="en-US" sz="1600" b="0" i="0" u="none" strike="noStrike" cap="none">
                          <a:solidFill>
                            <a:schemeClr val="dk1"/>
                          </a:solidFill>
                          <a:latin typeface="Courier New"/>
                          <a:ea typeface="Courier New"/>
                          <a:cs typeface="Courier New"/>
                          <a:sym typeface="Courier New"/>
                        </a:rPr>
                        <a:t>Path</a:t>
                      </a:r>
                      <a:r>
                        <a:rPr lang="en-US" sz="1600" b="0" i="0" u="none" strike="noStrike" cap="none">
                          <a:solidFill>
                            <a:schemeClr val="dk1"/>
                          </a:solidFill>
                          <a:latin typeface="Arial"/>
                          <a:ea typeface="Arial"/>
                          <a:cs typeface="Arial"/>
                          <a:sym typeface="Arial"/>
                        </a:rPr>
                        <a:t> locates a file that is a directory</a:t>
                      </a:r>
                      <a:endParaRPr/>
                    </a:p>
                  </a:txBody>
                  <a:tcPr marL="0" marR="0" marT="0" marB="0"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rgbClr val="DDDDDD"/>
                    </a:solidFill>
                  </a:tcPr>
                </a:tc>
                <a:extLst>
                  <a:ext uri="{0D108BD9-81ED-4DB2-BD59-A6C34878D82A}">
                    <a16:rowId xmlns="" xmlns:a16="http://schemas.microsoft.com/office/drawing/2014/main" val="10002"/>
                  </a:ext>
                </a:extLst>
              </a:tr>
              <a:tr h="579425">
                <a:tc>
                  <a:txBody>
                    <a:bodyPr/>
                    <a:lstStyle/>
                    <a:p>
                      <a:pPr marL="0" marR="0" lvl="0" indent="0" algn="l" rtl="0">
                        <a:lnSpc>
                          <a:spcPct val="100000"/>
                        </a:lnSpc>
                        <a:spcBef>
                          <a:spcPts val="0"/>
                        </a:spcBef>
                        <a:spcAft>
                          <a:spcPts val="0"/>
                        </a:spcAft>
                        <a:buClr>
                          <a:schemeClr val="dk1"/>
                        </a:buClr>
                        <a:buSzPts val="1600"/>
                        <a:buFont typeface="Courier New"/>
                        <a:buNone/>
                      </a:pPr>
                      <a:r>
                        <a:rPr lang="en-US" sz="1600" b="0" i="0" u="none" strike="noStrike" cap="none">
                          <a:solidFill>
                            <a:schemeClr val="dk1"/>
                          </a:solidFill>
                          <a:latin typeface="Courier New"/>
                          <a:ea typeface="Courier New"/>
                          <a:cs typeface="Courier New"/>
                          <a:sym typeface="Courier New"/>
                        </a:rPr>
                        <a:t>isRegularFile</a:t>
                      </a:r>
                      <a:endParaRPr/>
                    </a:p>
                  </a:txBody>
                  <a:tcPr marL="0" marR="0" marT="0" marB="0"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rgbClr val="DDDDDD"/>
                    </a:solidFill>
                  </a:tcPr>
                </a:tc>
                <a:tc>
                  <a:txBody>
                    <a:bodyPr/>
                    <a:lstStyle/>
                    <a:p>
                      <a:pPr marL="0" marR="0" lvl="0" indent="0" algn="l" rtl="0">
                        <a:lnSpc>
                          <a:spcPct val="100000"/>
                        </a:lnSpc>
                        <a:spcBef>
                          <a:spcPts val="0"/>
                        </a:spcBef>
                        <a:spcAft>
                          <a:spcPts val="0"/>
                        </a:spcAft>
                        <a:buClr>
                          <a:schemeClr val="dk1"/>
                        </a:buClr>
                        <a:buSzPts val="1600"/>
                        <a:buFont typeface="Arial"/>
                        <a:buNone/>
                      </a:pPr>
                      <a:r>
                        <a:rPr lang="en-US" sz="1600" b="0" i="0" u="none" strike="noStrike" cap="none">
                          <a:solidFill>
                            <a:schemeClr val="dk1"/>
                          </a:solidFill>
                          <a:latin typeface="Arial"/>
                          <a:ea typeface="Arial"/>
                          <a:cs typeface="Arial"/>
                          <a:sym typeface="Arial"/>
                        </a:rPr>
                        <a:t>Returns true if the specified </a:t>
                      </a:r>
                      <a:r>
                        <a:rPr lang="en-US" sz="1600" b="0" i="0" u="none" strike="noStrike" cap="none">
                          <a:solidFill>
                            <a:schemeClr val="dk1"/>
                          </a:solidFill>
                          <a:latin typeface="Courier New"/>
                          <a:ea typeface="Courier New"/>
                          <a:cs typeface="Courier New"/>
                          <a:sym typeface="Courier New"/>
                        </a:rPr>
                        <a:t>Path</a:t>
                      </a:r>
                      <a:r>
                        <a:rPr lang="en-US" sz="1600" b="0" i="0" u="none" strike="noStrike" cap="none">
                          <a:solidFill>
                            <a:schemeClr val="dk1"/>
                          </a:solidFill>
                          <a:latin typeface="Arial"/>
                          <a:ea typeface="Arial"/>
                          <a:cs typeface="Arial"/>
                          <a:sym typeface="Arial"/>
                        </a:rPr>
                        <a:t> locates a file that is a regular file</a:t>
                      </a:r>
                      <a:endParaRPr/>
                    </a:p>
                  </a:txBody>
                  <a:tcPr marL="0" marR="0" marT="0" marB="0"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rgbClr val="DDDDDD"/>
                    </a:solidFill>
                  </a:tcPr>
                </a:tc>
                <a:extLst>
                  <a:ext uri="{0D108BD9-81ED-4DB2-BD59-A6C34878D82A}">
                    <a16:rowId xmlns="" xmlns:a16="http://schemas.microsoft.com/office/drawing/2014/main" val="10003"/>
                  </a:ext>
                </a:extLst>
              </a:tr>
              <a:tr h="579425">
                <a:tc>
                  <a:txBody>
                    <a:bodyPr/>
                    <a:lstStyle/>
                    <a:p>
                      <a:pPr marL="0" marR="0" lvl="0" indent="0" algn="l" rtl="0">
                        <a:lnSpc>
                          <a:spcPct val="100000"/>
                        </a:lnSpc>
                        <a:spcBef>
                          <a:spcPts val="0"/>
                        </a:spcBef>
                        <a:spcAft>
                          <a:spcPts val="0"/>
                        </a:spcAft>
                        <a:buClr>
                          <a:schemeClr val="dk1"/>
                        </a:buClr>
                        <a:buSzPts val="1600"/>
                        <a:buFont typeface="Courier New"/>
                        <a:buNone/>
                      </a:pPr>
                      <a:r>
                        <a:rPr lang="en-US" sz="1600" b="0" i="0" u="none" strike="noStrike" cap="none">
                          <a:solidFill>
                            <a:schemeClr val="dk1"/>
                          </a:solidFill>
                          <a:latin typeface="Courier New"/>
                          <a:ea typeface="Courier New"/>
                          <a:cs typeface="Courier New"/>
                          <a:sym typeface="Courier New"/>
                        </a:rPr>
                        <a:t>isSymbolicLink</a:t>
                      </a:r>
                      <a:endParaRPr/>
                    </a:p>
                  </a:txBody>
                  <a:tcPr marL="0" marR="0" marT="0" marB="0"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rgbClr val="DDDDDD"/>
                    </a:solidFill>
                  </a:tcPr>
                </a:tc>
                <a:tc>
                  <a:txBody>
                    <a:bodyPr/>
                    <a:lstStyle/>
                    <a:p>
                      <a:pPr marL="0" marR="0" lvl="0" indent="0" algn="l" rtl="0">
                        <a:lnSpc>
                          <a:spcPct val="100000"/>
                        </a:lnSpc>
                        <a:spcBef>
                          <a:spcPts val="0"/>
                        </a:spcBef>
                        <a:spcAft>
                          <a:spcPts val="0"/>
                        </a:spcAft>
                        <a:buClr>
                          <a:schemeClr val="dk1"/>
                        </a:buClr>
                        <a:buSzPts val="1600"/>
                        <a:buFont typeface="Arial"/>
                        <a:buNone/>
                      </a:pPr>
                      <a:r>
                        <a:rPr lang="en-US" sz="1600" b="0" i="0" u="none" strike="noStrike" cap="none">
                          <a:solidFill>
                            <a:schemeClr val="dk1"/>
                          </a:solidFill>
                          <a:latin typeface="Arial"/>
                          <a:ea typeface="Arial"/>
                          <a:cs typeface="Arial"/>
                          <a:sym typeface="Arial"/>
                        </a:rPr>
                        <a:t>Returns true if the specified </a:t>
                      </a:r>
                      <a:r>
                        <a:rPr lang="en-US" sz="1600" b="0" i="0" u="none" strike="noStrike" cap="none">
                          <a:solidFill>
                            <a:schemeClr val="dk1"/>
                          </a:solidFill>
                          <a:latin typeface="Courier New"/>
                          <a:ea typeface="Courier New"/>
                          <a:cs typeface="Courier New"/>
                          <a:sym typeface="Courier New"/>
                        </a:rPr>
                        <a:t>Path</a:t>
                      </a:r>
                      <a:r>
                        <a:rPr lang="en-US" sz="1600" b="0" i="0" u="none" strike="noStrike" cap="none">
                          <a:solidFill>
                            <a:schemeClr val="dk1"/>
                          </a:solidFill>
                          <a:latin typeface="Arial"/>
                          <a:ea typeface="Arial"/>
                          <a:cs typeface="Arial"/>
                          <a:sym typeface="Arial"/>
                        </a:rPr>
                        <a:t> locates a file that is a symbolic link</a:t>
                      </a:r>
                      <a:endParaRPr/>
                    </a:p>
                  </a:txBody>
                  <a:tcPr marL="0" marR="0" marT="0" marB="0"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rgbClr val="DDDDDD"/>
                    </a:solidFill>
                  </a:tcPr>
                </a:tc>
                <a:extLst>
                  <a:ext uri="{0D108BD9-81ED-4DB2-BD59-A6C34878D82A}">
                    <a16:rowId xmlns="" xmlns:a16="http://schemas.microsoft.com/office/drawing/2014/main" val="10004"/>
                  </a:ext>
                </a:extLst>
              </a:tr>
              <a:tr h="579425">
                <a:tc>
                  <a:txBody>
                    <a:bodyPr/>
                    <a:lstStyle/>
                    <a:p>
                      <a:pPr marL="0" marR="0" lvl="0" indent="0" algn="l" rtl="0">
                        <a:lnSpc>
                          <a:spcPct val="100000"/>
                        </a:lnSpc>
                        <a:spcBef>
                          <a:spcPts val="0"/>
                        </a:spcBef>
                        <a:spcAft>
                          <a:spcPts val="0"/>
                        </a:spcAft>
                        <a:buClr>
                          <a:schemeClr val="dk1"/>
                        </a:buClr>
                        <a:buSzPts val="1600"/>
                        <a:buFont typeface="Courier New"/>
                        <a:buNone/>
                      </a:pPr>
                      <a:r>
                        <a:rPr lang="en-US" sz="1600" b="0" i="0" u="none" strike="noStrike" cap="none">
                          <a:solidFill>
                            <a:schemeClr val="dk1"/>
                          </a:solidFill>
                          <a:latin typeface="Courier New"/>
                          <a:ea typeface="Courier New"/>
                          <a:cs typeface="Courier New"/>
                          <a:sym typeface="Courier New"/>
                        </a:rPr>
                        <a:t>isHidden</a:t>
                      </a:r>
                      <a:endParaRPr/>
                    </a:p>
                  </a:txBody>
                  <a:tcPr marL="0" marR="0" marT="0" marB="0"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rgbClr val="DDDDDD"/>
                    </a:solidFill>
                  </a:tcPr>
                </a:tc>
                <a:tc>
                  <a:txBody>
                    <a:bodyPr/>
                    <a:lstStyle/>
                    <a:p>
                      <a:pPr marL="0" marR="0" lvl="0" indent="0" algn="l" rtl="0">
                        <a:lnSpc>
                          <a:spcPct val="100000"/>
                        </a:lnSpc>
                        <a:spcBef>
                          <a:spcPts val="0"/>
                        </a:spcBef>
                        <a:spcAft>
                          <a:spcPts val="0"/>
                        </a:spcAft>
                        <a:buClr>
                          <a:schemeClr val="dk1"/>
                        </a:buClr>
                        <a:buSzPts val="1600"/>
                        <a:buFont typeface="Arial"/>
                        <a:buNone/>
                      </a:pPr>
                      <a:r>
                        <a:rPr lang="en-US" sz="1600" b="0" i="0" u="none" strike="noStrike" cap="none">
                          <a:solidFill>
                            <a:schemeClr val="dk1"/>
                          </a:solidFill>
                          <a:latin typeface="Arial"/>
                          <a:ea typeface="Arial"/>
                          <a:cs typeface="Arial"/>
                          <a:sym typeface="Arial"/>
                        </a:rPr>
                        <a:t>Returns true if the specified </a:t>
                      </a:r>
                      <a:r>
                        <a:rPr lang="en-US" sz="1600" b="0" i="0" u="none" strike="noStrike" cap="none">
                          <a:solidFill>
                            <a:schemeClr val="dk1"/>
                          </a:solidFill>
                          <a:latin typeface="Courier New"/>
                          <a:ea typeface="Courier New"/>
                          <a:cs typeface="Courier New"/>
                          <a:sym typeface="Courier New"/>
                        </a:rPr>
                        <a:t>Path</a:t>
                      </a:r>
                      <a:r>
                        <a:rPr lang="en-US" sz="1600" b="0" i="0" u="none" strike="noStrike" cap="none">
                          <a:solidFill>
                            <a:schemeClr val="dk1"/>
                          </a:solidFill>
                          <a:latin typeface="Arial"/>
                          <a:ea typeface="Arial"/>
                          <a:cs typeface="Arial"/>
                          <a:sym typeface="Arial"/>
                        </a:rPr>
                        <a:t> locates a file that is considered hidden by the file system</a:t>
                      </a:r>
                      <a:endParaRPr/>
                    </a:p>
                  </a:txBody>
                  <a:tcPr marL="0" marR="0" marT="0" marB="0"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rgbClr val="DDDDDD"/>
                    </a:solidFill>
                  </a:tcPr>
                </a:tc>
                <a:extLst>
                  <a:ext uri="{0D108BD9-81ED-4DB2-BD59-A6C34878D82A}">
                    <a16:rowId xmlns="" xmlns:a16="http://schemas.microsoft.com/office/drawing/2014/main" val="10005"/>
                  </a:ext>
                </a:extLst>
              </a:tr>
              <a:tr h="388925">
                <a:tc>
                  <a:txBody>
                    <a:bodyPr/>
                    <a:lstStyle/>
                    <a:p>
                      <a:pPr marL="0" marR="0" lvl="0" indent="0" algn="l" rtl="0">
                        <a:lnSpc>
                          <a:spcPct val="100000"/>
                        </a:lnSpc>
                        <a:spcBef>
                          <a:spcPts val="0"/>
                        </a:spcBef>
                        <a:spcAft>
                          <a:spcPts val="0"/>
                        </a:spcAft>
                        <a:buClr>
                          <a:schemeClr val="dk1"/>
                        </a:buClr>
                        <a:buSzPts val="1600"/>
                        <a:buFont typeface="Courier New"/>
                        <a:buNone/>
                      </a:pPr>
                      <a:r>
                        <a:rPr lang="en-US" sz="1600" b="0" i="0" u="none" strike="noStrike" cap="none">
                          <a:solidFill>
                            <a:schemeClr val="dk1"/>
                          </a:solidFill>
                          <a:latin typeface="Courier New"/>
                          <a:ea typeface="Courier New"/>
                          <a:cs typeface="Courier New"/>
                          <a:sym typeface="Courier New"/>
                        </a:rPr>
                        <a:t>getLastModifiedTime</a:t>
                      </a:r>
                      <a:endParaRPr/>
                    </a:p>
                  </a:txBody>
                  <a:tcPr marL="0" marR="0" marT="0" marB="0"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rgbClr val="DDDDDD"/>
                    </a:solidFill>
                  </a:tcPr>
                </a:tc>
                <a:tc rowSpan="2">
                  <a:txBody>
                    <a:bodyPr/>
                    <a:lstStyle/>
                    <a:p>
                      <a:pPr marL="0" marR="0" lvl="0" indent="0" algn="l" rtl="0">
                        <a:lnSpc>
                          <a:spcPct val="100000"/>
                        </a:lnSpc>
                        <a:spcBef>
                          <a:spcPts val="0"/>
                        </a:spcBef>
                        <a:spcAft>
                          <a:spcPts val="0"/>
                        </a:spcAft>
                        <a:buClr>
                          <a:schemeClr val="dk1"/>
                        </a:buClr>
                        <a:buSzPts val="1600"/>
                        <a:buFont typeface="Arial"/>
                        <a:buNone/>
                      </a:pPr>
                      <a:r>
                        <a:rPr lang="en-US" sz="1600" b="0" i="0" u="none" strike="noStrike" cap="none">
                          <a:solidFill>
                            <a:schemeClr val="dk1"/>
                          </a:solidFill>
                          <a:latin typeface="Arial"/>
                          <a:ea typeface="Arial"/>
                          <a:cs typeface="Arial"/>
                          <a:sym typeface="Arial"/>
                        </a:rPr>
                        <a:t>Returns or sets the specified file’s last modified time</a:t>
                      </a:r>
                      <a:endParaRPr/>
                    </a:p>
                  </a:txBody>
                  <a:tcPr marL="0" marR="0" marT="0" marB="0"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rgbClr val="DDDDDD"/>
                    </a:solidFill>
                  </a:tcPr>
                </a:tc>
                <a:extLst>
                  <a:ext uri="{0D108BD9-81ED-4DB2-BD59-A6C34878D82A}">
                    <a16:rowId xmlns="" xmlns:a16="http://schemas.microsoft.com/office/drawing/2014/main" val="10006"/>
                  </a:ext>
                </a:extLst>
              </a:tr>
              <a:tr h="390525">
                <a:tc>
                  <a:txBody>
                    <a:bodyPr/>
                    <a:lstStyle/>
                    <a:p>
                      <a:pPr marL="0" marR="0" lvl="0" indent="0" algn="l" rtl="0">
                        <a:lnSpc>
                          <a:spcPct val="100000"/>
                        </a:lnSpc>
                        <a:spcBef>
                          <a:spcPts val="0"/>
                        </a:spcBef>
                        <a:spcAft>
                          <a:spcPts val="0"/>
                        </a:spcAft>
                        <a:buClr>
                          <a:schemeClr val="dk1"/>
                        </a:buClr>
                        <a:buSzPts val="1600"/>
                        <a:buFont typeface="Courier New"/>
                        <a:buNone/>
                      </a:pPr>
                      <a:r>
                        <a:rPr lang="en-US" sz="1600" b="0" i="0" u="none" strike="noStrike" cap="none">
                          <a:solidFill>
                            <a:schemeClr val="dk1"/>
                          </a:solidFill>
                          <a:latin typeface="Courier New"/>
                          <a:ea typeface="Courier New"/>
                          <a:cs typeface="Courier New"/>
                          <a:sym typeface="Courier New"/>
                        </a:rPr>
                        <a:t>setLastModifiedTime</a:t>
                      </a:r>
                      <a:endParaRPr/>
                    </a:p>
                  </a:txBody>
                  <a:tcPr marL="0" marR="0" marT="0" marB="0"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rgbClr val="DDDDDD"/>
                    </a:solidFill>
                  </a:tcPr>
                </a:tc>
                <a:tc vMerge="1">
                  <a:txBody>
                    <a:bodyPr/>
                    <a:lstStyle/>
                    <a:p>
                      <a:endParaRPr lang=""/>
                    </a:p>
                  </a:txBody>
                  <a:tcPr/>
                </a:tc>
                <a:extLst>
                  <a:ext uri="{0D108BD9-81ED-4DB2-BD59-A6C34878D82A}">
                    <a16:rowId xmlns="" xmlns:a16="http://schemas.microsoft.com/office/drawing/2014/main" val="10007"/>
                  </a:ext>
                </a:extLst>
              </a:tr>
              <a:tr h="390525">
                <a:tc>
                  <a:txBody>
                    <a:bodyPr/>
                    <a:lstStyle/>
                    <a:p>
                      <a:pPr marL="0" marR="0" lvl="0" indent="0" algn="l" rtl="0">
                        <a:lnSpc>
                          <a:spcPct val="100000"/>
                        </a:lnSpc>
                        <a:spcBef>
                          <a:spcPts val="0"/>
                        </a:spcBef>
                        <a:spcAft>
                          <a:spcPts val="0"/>
                        </a:spcAft>
                        <a:buClr>
                          <a:schemeClr val="dk1"/>
                        </a:buClr>
                        <a:buSzPts val="1600"/>
                        <a:buFont typeface="Courier New"/>
                        <a:buNone/>
                      </a:pPr>
                      <a:r>
                        <a:rPr lang="en-US" sz="1600" b="0" i="0" u="none" strike="noStrike" cap="none">
                          <a:solidFill>
                            <a:schemeClr val="dk1"/>
                          </a:solidFill>
                          <a:latin typeface="Courier New"/>
                          <a:ea typeface="Courier New"/>
                          <a:cs typeface="Courier New"/>
                          <a:sym typeface="Courier New"/>
                        </a:rPr>
                        <a:t>getAttribute</a:t>
                      </a:r>
                      <a:endParaRPr/>
                    </a:p>
                  </a:txBody>
                  <a:tcPr marL="0" marR="0" marT="0" marB="0"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rgbClr val="DDDDDD"/>
                    </a:solidFill>
                  </a:tcPr>
                </a:tc>
                <a:tc rowSpan="2">
                  <a:txBody>
                    <a:bodyPr/>
                    <a:lstStyle/>
                    <a:p>
                      <a:pPr marL="0" marR="0" lvl="0" indent="0" algn="l" rtl="0">
                        <a:lnSpc>
                          <a:spcPct val="100000"/>
                        </a:lnSpc>
                        <a:spcBef>
                          <a:spcPts val="0"/>
                        </a:spcBef>
                        <a:spcAft>
                          <a:spcPts val="0"/>
                        </a:spcAft>
                        <a:buClr>
                          <a:schemeClr val="dk1"/>
                        </a:buClr>
                        <a:buSzPts val="1600"/>
                        <a:buFont typeface="Arial"/>
                        <a:buNone/>
                      </a:pPr>
                      <a:r>
                        <a:rPr lang="en-US" sz="1600" b="0" i="0" u="none" strike="noStrike" cap="none">
                          <a:solidFill>
                            <a:schemeClr val="dk1"/>
                          </a:solidFill>
                          <a:latin typeface="Arial"/>
                          <a:ea typeface="Arial"/>
                          <a:cs typeface="Arial"/>
                          <a:sym typeface="Arial"/>
                        </a:rPr>
                        <a:t>Returns or sets the value of a file attribute</a:t>
                      </a:r>
                      <a:endParaRPr/>
                    </a:p>
                  </a:txBody>
                  <a:tcPr marL="0" marR="0" marT="0" marB="0"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rgbClr val="DDDDDD"/>
                    </a:solidFill>
                  </a:tcPr>
                </a:tc>
                <a:extLst>
                  <a:ext uri="{0D108BD9-81ED-4DB2-BD59-A6C34878D82A}">
                    <a16:rowId xmlns="" xmlns:a16="http://schemas.microsoft.com/office/drawing/2014/main" val="10008"/>
                  </a:ext>
                </a:extLst>
              </a:tr>
              <a:tr h="390525">
                <a:tc>
                  <a:txBody>
                    <a:bodyPr/>
                    <a:lstStyle/>
                    <a:p>
                      <a:pPr marL="0" marR="0" lvl="0" indent="0" algn="l" rtl="0">
                        <a:lnSpc>
                          <a:spcPct val="100000"/>
                        </a:lnSpc>
                        <a:spcBef>
                          <a:spcPts val="0"/>
                        </a:spcBef>
                        <a:spcAft>
                          <a:spcPts val="0"/>
                        </a:spcAft>
                        <a:buClr>
                          <a:schemeClr val="dk1"/>
                        </a:buClr>
                        <a:buSzPts val="1600"/>
                        <a:buFont typeface="Courier New"/>
                        <a:buNone/>
                      </a:pPr>
                      <a:r>
                        <a:rPr lang="en-US" sz="1600" b="0" i="0" u="none" strike="noStrike" cap="none">
                          <a:solidFill>
                            <a:schemeClr val="dk1"/>
                          </a:solidFill>
                          <a:latin typeface="Courier New"/>
                          <a:ea typeface="Courier New"/>
                          <a:cs typeface="Courier New"/>
                          <a:sym typeface="Courier New"/>
                        </a:rPr>
                        <a:t>setAttribute</a:t>
                      </a:r>
                      <a:endParaRPr/>
                    </a:p>
                  </a:txBody>
                  <a:tcPr marL="0" marR="0" marT="0" marB="0"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rgbClr val="DDDDDD"/>
                    </a:solidFill>
                  </a:tcPr>
                </a:tc>
                <a:tc vMerge="1">
                  <a:txBody>
                    <a:bodyPr/>
                    <a:lstStyle/>
                    <a:p>
                      <a:endParaRPr lang=""/>
                    </a:p>
                  </a:txBody>
                  <a:tcPr/>
                </a:tc>
                <a:extLst>
                  <a:ext uri="{0D108BD9-81ED-4DB2-BD59-A6C34878D82A}">
                    <a16:rowId xmlns="" xmlns:a16="http://schemas.microsoft.com/office/drawing/2014/main" val="10009"/>
                  </a:ext>
                </a:extLst>
              </a:tr>
            </a:tbl>
          </a:graphicData>
        </a:graphic>
      </p:graphicFrame>
      <p:sp>
        <p:nvSpPr>
          <p:cNvPr id="3935" name="Google Shape;3935;p400"/>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t>404</a:t>
            </a:fld>
            <a:endParaRPr/>
          </a:p>
        </p:txBody>
      </p:sp>
    </p:spTree>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Shape 3940"/>
        <p:cNvGrpSpPr/>
        <p:nvPr/>
      </p:nvGrpSpPr>
      <p:grpSpPr>
        <a:xfrm>
          <a:off x="0" y="0"/>
          <a:ext cx="0" cy="0"/>
          <a:chOff x="0" y="0"/>
          <a:chExt cx="0" cy="0"/>
        </a:xfrm>
      </p:grpSpPr>
      <p:sp>
        <p:nvSpPr>
          <p:cNvPr id="3941" name="Google Shape;3941;p401"/>
          <p:cNvSpPr txBox="1">
            <a:spLocks noGrp="1"/>
          </p:cNvSpPr>
          <p:nvPr>
            <p:ph type="title"/>
          </p:nvPr>
        </p:nvSpPr>
        <p:spPr>
          <a:xfrm>
            <a:off x="311700" y="593367"/>
            <a:ext cx="8520600" cy="7635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Symbolic Links</a:t>
            </a:r>
            <a:endParaRPr/>
          </a:p>
        </p:txBody>
      </p:sp>
      <p:grpSp>
        <p:nvGrpSpPr>
          <p:cNvPr id="3942" name="Google Shape;3942;p401"/>
          <p:cNvGrpSpPr/>
          <p:nvPr/>
        </p:nvGrpSpPr>
        <p:grpSpPr>
          <a:xfrm>
            <a:off x="725729" y="1576854"/>
            <a:ext cx="7293867" cy="3575729"/>
            <a:chOff x="0" y="0"/>
            <a:chExt cx="2147483647" cy="2147483646"/>
          </a:xfrm>
        </p:grpSpPr>
        <p:grpSp>
          <p:nvGrpSpPr>
            <p:cNvPr id="3943" name="Google Shape;3943;p401"/>
            <p:cNvGrpSpPr/>
            <p:nvPr/>
          </p:nvGrpSpPr>
          <p:grpSpPr>
            <a:xfrm>
              <a:off x="0" y="17178"/>
              <a:ext cx="1517070170" cy="2147466468"/>
              <a:chOff x="0" y="0"/>
              <a:chExt cx="2147483647" cy="2147483647"/>
            </a:xfrm>
          </p:grpSpPr>
          <p:sp>
            <p:nvSpPr>
              <p:cNvPr id="3944" name="Google Shape;3944;p401"/>
              <p:cNvSpPr/>
              <p:nvPr/>
            </p:nvSpPr>
            <p:spPr>
              <a:xfrm>
                <a:off x="725909911" y="0"/>
                <a:ext cx="622193017" cy="261511757"/>
              </a:xfrm>
              <a:prstGeom prst="roundRect">
                <a:avLst>
                  <a:gd name="adj" fmla="val 16667"/>
                </a:avLst>
              </a:prstGeom>
              <a:solidFill>
                <a:schemeClr val="accent1"/>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r>
                  <a:rPr lang="en-US" sz="1800" b="1" i="0" u="none">
                    <a:solidFill>
                      <a:schemeClr val="dk1"/>
                    </a:solidFill>
                    <a:latin typeface="Arial"/>
                    <a:ea typeface="Arial"/>
                    <a:cs typeface="Arial"/>
                    <a:sym typeface="Arial"/>
                  </a:rPr>
                  <a:t>/</a:t>
                </a:r>
                <a:endParaRPr/>
              </a:p>
            </p:txBody>
          </p:sp>
          <p:sp>
            <p:nvSpPr>
              <p:cNvPr id="3945" name="Google Shape;3945;p401"/>
              <p:cNvSpPr/>
              <p:nvPr/>
            </p:nvSpPr>
            <p:spPr>
              <a:xfrm>
                <a:off x="733471550" y="613826071"/>
                <a:ext cx="621938746" cy="242442945"/>
              </a:xfrm>
              <a:prstGeom prst="roundRect">
                <a:avLst>
                  <a:gd name="adj" fmla="val 16667"/>
                </a:avLst>
              </a:prstGeom>
              <a:solidFill>
                <a:srgbClr val="D9D9D9"/>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Arial"/>
                  <a:buNone/>
                </a:pPr>
                <a:r>
                  <a:rPr lang="en-US" sz="1600" b="1" i="0" u="none">
                    <a:solidFill>
                      <a:schemeClr val="dk1"/>
                    </a:solidFill>
                    <a:latin typeface="Arial"/>
                    <a:ea typeface="Arial"/>
                    <a:cs typeface="Arial"/>
                    <a:sym typeface="Arial"/>
                  </a:rPr>
                  <a:t>home</a:t>
                </a:r>
                <a:endParaRPr/>
              </a:p>
            </p:txBody>
          </p:sp>
          <p:sp>
            <p:nvSpPr>
              <p:cNvPr id="3946" name="Google Shape;3946;p401"/>
              <p:cNvSpPr/>
              <p:nvPr/>
            </p:nvSpPr>
            <p:spPr>
              <a:xfrm>
                <a:off x="803116" y="1103898072"/>
                <a:ext cx="622193017" cy="242335282"/>
              </a:xfrm>
              <a:prstGeom prst="roundRect">
                <a:avLst>
                  <a:gd name="adj" fmla="val 16667"/>
                </a:avLst>
              </a:prstGeom>
              <a:solidFill>
                <a:srgbClr val="E4B9B4"/>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Arial"/>
                  <a:buNone/>
                </a:pPr>
                <a:r>
                  <a:rPr lang="en-US" sz="1600" b="0" i="0" u="none">
                    <a:solidFill>
                      <a:schemeClr val="dk1"/>
                    </a:solidFill>
                    <a:latin typeface="Arial"/>
                    <a:ea typeface="Arial"/>
                    <a:cs typeface="Arial"/>
                    <a:sym typeface="Arial"/>
                  </a:rPr>
                  <a:t>clarence</a:t>
                </a:r>
                <a:endParaRPr/>
              </a:p>
            </p:txBody>
          </p:sp>
          <p:sp>
            <p:nvSpPr>
              <p:cNvPr id="3947" name="Google Shape;3947;p401"/>
              <p:cNvSpPr/>
              <p:nvPr/>
            </p:nvSpPr>
            <p:spPr>
              <a:xfrm>
                <a:off x="733298877" y="1108903368"/>
                <a:ext cx="622193017" cy="242335282"/>
              </a:xfrm>
              <a:prstGeom prst="roundRect">
                <a:avLst>
                  <a:gd name="adj" fmla="val 16667"/>
                </a:avLst>
              </a:prstGeom>
              <a:solidFill>
                <a:srgbClr val="E4B9B4"/>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Arial"/>
                  <a:buNone/>
                </a:pPr>
                <a:r>
                  <a:rPr lang="en-US" sz="1600" b="0" i="0" u="none">
                    <a:solidFill>
                      <a:schemeClr val="dk1"/>
                    </a:solidFill>
                    <a:latin typeface="Arial"/>
                    <a:ea typeface="Arial"/>
                    <a:cs typeface="Arial"/>
                    <a:sym typeface="Arial"/>
                  </a:rPr>
                  <a:t>peter</a:t>
                </a:r>
                <a:endParaRPr/>
              </a:p>
            </p:txBody>
          </p:sp>
          <p:sp>
            <p:nvSpPr>
              <p:cNvPr id="3948" name="Google Shape;3948;p401"/>
              <p:cNvSpPr/>
              <p:nvPr/>
            </p:nvSpPr>
            <p:spPr>
              <a:xfrm>
                <a:off x="1466313228" y="1108700747"/>
                <a:ext cx="681170418" cy="242443410"/>
              </a:xfrm>
              <a:custGeom>
                <a:avLst/>
                <a:gdLst/>
                <a:ahLst/>
                <a:cxnLst/>
                <a:rect l="l" t="t" r="r" b="b"/>
                <a:pathLst>
                  <a:path w="2335843" h="533638" extrusionOk="0">
                    <a:moveTo>
                      <a:pt x="0" y="0"/>
                    </a:moveTo>
                    <a:lnTo>
                      <a:pt x="2246902" y="0"/>
                    </a:lnTo>
                    <a:lnTo>
                      <a:pt x="2335843" y="88941"/>
                    </a:lnTo>
                    <a:lnTo>
                      <a:pt x="2335843" y="533638"/>
                    </a:lnTo>
                    <a:lnTo>
                      <a:pt x="0" y="533638"/>
                    </a:lnTo>
                    <a:close/>
                  </a:path>
                </a:pathLst>
              </a:custGeom>
              <a:solidFill>
                <a:srgbClr val="FBFACE"/>
              </a:solidFill>
              <a:ln w="285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ourier New"/>
                  <a:buNone/>
                </a:pPr>
                <a:r>
                  <a:rPr lang="en-US" sz="1600" b="0" i="0" u="none">
                    <a:solidFill>
                      <a:schemeClr val="dk1"/>
                    </a:solidFill>
                    <a:latin typeface="Courier New"/>
                    <a:ea typeface="Courier New"/>
                    <a:cs typeface="Courier New"/>
                    <a:sym typeface="Courier New"/>
                  </a:rPr>
                  <a:t>logFile</a:t>
                </a:r>
                <a:r>
                  <a:rPr lang="en-US" sz="1600" b="0" i="0" u="none">
                    <a:solidFill>
                      <a:schemeClr val="dk1"/>
                    </a:solidFill>
                    <a:latin typeface="Arial"/>
                    <a:ea typeface="Arial"/>
                    <a:cs typeface="Arial"/>
                    <a:sym typeface="Arial"/>
                  </a:rPr>
                  <a:t> (file)</a:t>
                </a:r>
                <a:endParaRPr/>
              </a:p>
            </p:txBody>
          </p:sp>
          <p:sp>
            <p:nvSpPr>
              <p:cNvPr id="3949" name="Google Shape;3949;p401"/>
              <p:cNvSpPr/>
              <p:nvPr/>
            </p:nvSpPr>
            <p:spPr>
              <a:xfrm>
                <a:off x="0" y="1524335280"/>
                <a:ext cx="622193017" cy="242335282"/>
              </a:xfrm>
              <a:prstGeom prst="roundRect">
                <a:avLst>
                  <a:gd name="adj" fmla="val 16667"/>
                </a:avLst>
              </a:prstGeom>
              <a:solidFill>
                <a:srgbClr val="E4B9B4"/>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Arial"/>
                  <a:buNone/>
                </a:pPr>
                <a:r>
                  <a:rPr lang="en-US" sz="1600" b="0" i="0" u="none">
                    <a:solidFill>
                      <a:schemeClr val="dk1"/>
                    </a:solidFill>
                    <a:latin typeface="Arial"/>
                    <a:ea typeface="Arial"/>
                    <a:cs typeface="Arial"/>
                    <a:sym typeface="Arial"/>
                  </a:rPr>
                  <a:t>foo</a:t>
                </a:r>
                <a:endParaRPr/>
              </a:p>
            </p:txBody>
          </p:sp>
          <p:sp>
            <p:nvSpPr>
              <p:cNvPr id="3950" name="Google Shape;3950;p401"/>
              <p:cNvSpPr/>
              <p:nvPr/>
            </p:nvSpPr>
            <p:spPr>
              <a:xfrm>
                <a:off x="377760009" y="1905147838"/>
                <a:ext cx="644414196" cy="242335282"/>
              </a:xfrm>
              <a:prstGeom prst="roundRect">
                <a:avLst>
                  <a:gd name="adj" fmla="val 16667"/>
                </a:avLst>
              </a:prstGeom>
              <a:solidFill>
                <a:srgbClr val="E4B9B4"/>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Arial"/>
                  <a:buNone/>
                </a:pPr>
                <a:r>
                  <a:rPr lang="en-US" sz="1600" b="0" i="0" u="none">
                    <a:solidFill>
                      <a:schemeClr val="dk1"/>
                    </a:solidFill>
                    <a:latin typeface="Arial"/>
                    <a:ea typeface="Arial"/>
                    <a:cs typeface="Arial"/>
                    <a:sym typeface="Arial"/>
                  </a:rPr>
                  <a:t>bar</a:t>
                </a:r>
                <a:endParaRPr/>
              </a:p>
            </p:txBody>
          </p:sp>
          <p:sp>
            <p:nvSpPr>
              <p:cNvPr id="3951" name="Google Shape;3951;p401"/>
              <p:cNvSpPr/>
              <p:nvPr/>
            </p:nvSpPr>
            <p:spPr>
              <a:xfrm>
                <a:off x="1104618359" y="1905040690"/>
                <a:ext cx="925031238" cy="242442956"/>
              </a:xfrm>
              <a:custGeom>
                <a:avLst/>
                <a:gdLst/>
                <a:ahLst/>
                <a:cxnLst/>
                <a:rect l="l" t="t" r="r" b="b"/>
                <a:pathLst>
                  <a:path w="3172081" h="533637" extrusionOk="0">
                    <a:moveTo>
                      <a:pt x="0" y="0"/>
                    </a:moveTo>
                    <a:lnTo>
                      <a:pt x="3083140" y="0"/>
                    </a:lnTo>
                    <a:lnTo>
                      <a:pt x="3172081" y="88941"/>
                    </a:lnTo>
                    <a:lnTo>
                      <a:pt x="3172081" y="533637"/>
                    </a:lnTo>
                    <a:lnTo>
                      <a:pt x="0" y="533637"/>
                    </a:lnTo>
                    <a:close/>
                  </a:path>
                </a:pathLst>
              </a:custGeom>
              <a:solidFill>
                <a:srgbClr val="FBFACE"/>
              </a:solidFill>
              <a:ln w="285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ourier New"/>
                  <a:buNone/>
                </a:pPr>
                <a:r>
                  <a:rPr lang="en-US" sz="1600" b="0" i="0" u="none">
                    <a:solidFill>
                      <a:schemeClr val="dk1"/>
                    </a:solidFill>
                    <a:latin typeface="Courier New"/>
                    <a:ea typeface="Courier New"/>
                    <a:cs typeface="Courier New"/>
                    <a:sym typeface="Courier New"/>
                  </a:rPr>
                  <a:t>statusReport</a:t>
                </a:r>
                <a:r>
                  <a:rPr lang="en-US" sz="1600" b="0" i="0" u="none">
                    <a:solidFill>
                      <a:schemeClr val="dk1"/>
                    </a:solidFill>
                    <a:latin typeface="Arial"/>
                    <a:ea typeface="Arial"/>
                    <a:cs typeface="Arial"/>
                    <a:sym typeface="Arial"/>
                  </a:rPr>
                  <a:t> (file)</a:t>
                </a:r>
                <a:endParaRPr/>
              </a:p>
            </p:txBody>
          </p:sp>
          <p:cxnSp>
            <p:nvCxnSpPr>
              <p:cNvPr id="3952" name="Google Shape;3952;p401"/>
              <p:cNvCxnSpPr/>
              <p:nvPr/>
            </p:nvCxnSpPr>
            <p:spPr>
              <a:xfrm>
                <a:off x="1037006383" y="261511728"/>
                <a:ext cx="7434485" cy="352314371"/>
              </a:xfrm>
              <a:prstGeom prst="straightConnector1">
                <a:avLst/>
              </a:prstGeom>
              <a:noFill/>
              <a:ln w="28575" cap="flat" cmpd="sng">
                <a:solidFill>
                  <a:schemeClr val="dk1"/>
                </a:solidFill>
                <a:prstDash val="solid"/>
                <a:miter lim="800000"/>
                <a:headEnd type="none" w="med" len="med"/>
                <a:tailEnd type="triangle" w="med" len="med"/>
              </a:ln>
            </p:spPr>
          </p:cxnSp>
          <p:cxnSp>
            <p:nvCxnSpPr>
              <p:cNvPr id="3953" name="Google Shape;3953;p401"/>
              <p:cNvCxnSpPr/>
              <p:nvPr/>
            </p:nvCxnSpPr>
            <p:spPr>
              <a:xfrm rot="5400000">
                <a:off x="963140542" y="982312970"/>
                <a:ext cx="162509742" cy="721448"/>
              </a:xfrm>
              <a:prstGeom prst="straightConnector1">
                <a:avLst/>
              </a:prstGeom>
              <a:noFill/>
              <a:ln w="28575" cap="flat" cmpd="sng">
                <a:solidFill>
                  <a:schemeClr val="dk1"/>
                </a:solidFill>
                <a:prstDash val="solid"/>
                <a:miter lim="800000"/>
                <a:headEnd type="none" w="med" len="med"/>
                <a:tailEnd type="triangle" w="med" len="med"/>
              </a:ln>
            </p:spPr>
          </p:cxnSp>
          <p:cxnSp>
            <p:nvCxnSpPr>
              <p:cNvPr id="3954" name="Google Shape;3954;p401"/>
              <p:cNvCxnSpPr/>
              <p:nvPr/>
            </p:nvCxnSpPr>
            <p:spPr>
              <a:xfrm>
                <a:off x="311096490" y="964585674"/>
                <a:ext cx="1469810495" cy="0"/>
              </a:xfrm>
              <a:prstGeom prst="straightConnector1">
                <a:avLst/>
              </a:prstGeom>
              <a:noFill/>
              <a:ln w="28575" cap="flat" cmpd="sng">
                <a:solidFill>
                  <a:schemeClr val="dk1"/>
                </a:solidFill>
                <a:prstDash val="solid"/>
                <a:miter lim="800000"/>
                <a:headEnd type="none" w="med" len="med"/>
                <a:tailEnd type="none" w="med" len="med"/>
              </a:ln>
            </p:spPr>
          </p:cxnSp>
          <p:cxnSp>
            <p:nvCxnSpPr>
              <p:cNvPr id="3955" name="Google Shape;3955;p401"/>
              <p:cNvCxnSpPr/>
              <p:nvPr/>
            </p:nvCxnSpPr>
            <p:spPr>
              <a:xfrm rot="5400000">
                <a:off x="1733952500" y="1036744836"/>
                <a:ext cx="92632599" cy="721448"/>
              </a:xfrm>
              <a:prstGeom prst="straightConnector1">
                <a:avLst/>
              </a:prstGeom>
              <a:noFill/>
              <a:ln w="28575" cap="flat" cmpd="sng">
                <a:solidFill>
                  <a:schemeClr val="dk1"/>
                </a:solidFill>
                <a:prstDash val="solid"/>
                <a:miter lim="800000"/>
                <a:headEnd type="none" w="med" len="med"/>
                <a:tailEnd type="triangle" w="med" len="med"/>
              </a:ln>
            </p:spPr>
          </p:cxnSp>
          <p:cxnSp>
            <p:nvCxnSpPr>
              <p:cNvPr id="3956" name="Google Shape;3956;p401"/>
              <p:cNvCxnSpPr/>
              <p:nvPr/>
            </p:nvCxnSpPr>
            <p:spPr>
              <a:xfrm rot="-5400000" flipH="1">
                <a:off x="270000447" y="1033616254"/>
                <a:ext cx="89420703" cy="1251180"/>
              </a:xfrm>
              <a:prstGeom prst="straightConnector1">
                <a:avLst/>
              </a:prstGeom>
              <a:noFill/>
              <a:ln w="28575" cap="flat" cmpd="sng">
                <a:solidFill>
                  <a:schemeClr val="dk1"/>
                </a:solidFill>
                <a:prstDash val="solid"/>
                <a:miter lim="800000"/>
                <a:headEnd type="none" w="med" len="med"/>
                <a:tailEnd type="triangle" w="med" len="med"/>
              </a:ln>
            </p:spPr>
          </p:cxnSp>
          <p:cxnSp>
            <p:nvCxnSpPr>
              <p:cNvPr id="3957" name="Google Shape;3957;p401"/>
              <p:cNvCxnSpPr/>
              <p:nvPr/>
            </p:nvCxnSpPr>
            <p:spPr>
              <a:xfrm rot="5400000">
                <a:off x="254339042" y="1434658212"/>
                <a:ext cx="114318619" cy="1251180"/>
              </a:xfrm>
              <a:prstGeom prst="straightConnector1">
                <a:avLst/>
              </a:prstGeom>
              <a:noFill/>
              <a:ln w="28575" cap="flat" cmpd="sng">
                <a:solidFill>
                  <a:schemeClr val="dk1"/>
                </a:solidFill>
                <a:prstDash val="solid"/>
                <a:miter lim="800000"/>
                <a:headEnd type="none" w="med" len="med"/>
                <a:tailEnd type="triangle" w="med" len="med"/>
              </a:ln>
            </p:spPr>
          </p:cxnSp>
          <p:cxnSp>
            <p:nvCxnSpPr>
              <p:cNvPr id="3958" name="Google Shape;3958;p401"/>
              <p:cNvCxnSpPr/>
              <p:nvPr/>
            </p:nvCxnSpPr>
            <p:spPr>
              <a:xfrm>
                <a:off x="707864993" y="1760830144"/>
                <a:ext cx="714290457" cy="0"/>
              </a:xfrm>
              <a:prstGeom prst="straightConnector1">
                <a:avLst/>
              </a:prstGeom>
              <a:noFill/>
              <a:ln w="28575" cap="flat" cmpd="sng">
                <a:solidFill>
                  <a:schemeClr val="dk1"/>
                </a:solidFill>
                <a:prstDash val="solid"/>
                <a:miter lim="800000"/>
                <a:headEnd type="none" w="med" len="med"/>
                <a:tailEnd type="none" w="med" len="med"/>
              </a:ln>
            </p:spPr>
          </p:cxnSp>
          <p:cxnSp>
            <p:nvCxnSpPr>
              <p:cNvPr id="3959" name="Google Shape;3959;p401"/>
              <p:cNvCxnSpPr/>
              <p:nvPr/>
            </p:nvCxnSpPr>
            <p:spPr>
              <a:xfrm rot="5400000">
                <a:off x="1371265556" y="1832988576"/>
                <a:ext cx="92633426" cy="721448"/>
              </a:xfrm>
              <a:prstGeom prst="straightConnector1">
                <a:avLst/>
              </a:prstGeom>
              <a:noFill/>
              <a:ln w="28575" cap="flat" cmpd="sng">
                <a:solidFill>
                  <a:schemeClr val="dk1"/>
                </a:solidFill>
                <a:prstDash val="solid"/>
                <a:miter lim="800000"/>
                <a:headEnd type="none" w="med" len="med"/>
                <a:tailEnd type="triangle" w="med" len="med"/>
              </a:ln>
            </p:spPr>
          </p:cxnSp>
          <p:cxnSp>
            <p:nvCxnSpPr>
              <p:cNvPr id="3960" name="Google Shape;3960;p401"/>
              <p:cNvCxnSpPr/>
              <p:nvPr/>
            </p:nvCxnSpPr>
            <p:spPr>
              <a:xfrm rot="5400000">
                <a:off x="912942987" y="1556034082"/>
                <a:ext cx="262905440" cy="721448"/>
              </a:xfrm>
              <a:prstGeom prst="straightConnector1">
                <a:avLst/>
              </a:prstGeom>
              <a:noFill/>
              <a:ln w="28575" cap="flat" cmpd="sng">
                <a:solidFill>
                  <a:schemeClr val="dk1"/>
                </a:solidFill>
                <a:prstDash val="solid"/>
                <a:miter lim="800000"/>
                <a:headEnd type="none" w="med" len="med"/>
                <a:tailEnd type="triangle" w="med" len="med"/>
              </a:ln>
            </p:spPr>
          </p:cxnSp>
          <p:cxnSp>
            <p:nvCxnSpPr>
              <p:cNvPr id="3961" name="Google Shape;3961;p401"/>
              <p:cNvCxnSpPr/>
              <p:nvPr/>
            </p:nvCxnSpPr>
            <p:spPr>
              <a:xfrm rot="5400000">
                <a:off x="666546329" y="1832989034"/>
                <a:ext cx="92633426" cy="721448"/>
              </a:xfrm>
              <a:prstGeom prst="straightConnector1">
                <a:avLst/>
              </a:prstGeom>
              <a:noFill/>
              <a:ln w="28575" cap="flat" cmpd="sng">
                <a:solidFill>
                  <a:schemeClr val="dk1"/>
                </a:solidFill>
                <a:prstDash val="solid"/>
                <a:miter lim="800000"/>
                <a:headEnd type="none" w="med" len="med"/>
                <a:tailEnd type="triangle" w="med" len="med"/>
              </a:ln>
            </p:spPr>
          </p:cxnSp>
        </p:grpSp>
        <p:sp>
          <p:nvSpPr>
            <p:cNvPr id="3962" name="Google Shape;3962;p401"/>
            <p:cNvSpPr/>
            <p:nvPr/>
          </p:nvSpPr>
          <p:spPr>
            <a:xfrm>
              <a:off x="1666260286" y="1030571830"/>
              <a:ext cx="481223360" cy="397701208"/>
            </a:xfrm>
            <a:custGeom>
              <a:avLst/>
              <a:gdLst/>
              <a:ahLst/>
              <a:cxnLst/>
              <a:rect l="l" t="t" r="r" b="b"/>
              <a:pathLst>
                <a:path w="1715970" h="695227" extrusionOk="0">
                  <a:moveTo>
                    <a:pt x="0" y="0"/>
                  </a:moveTo>
                  <a:lnTo>
                    <a:pt x="1600096" y="0"/>
                  </a:lnTo>
                  <a:lnTo>
                    <a:pt x="1715970" y="115874"/>
                  </a:lnTo>
                  <a:lnTo>
                    <a:pt x="1715970" y="695227"/>
                  </a:lnTo>
                  <a:lnTo>
                    <a:pt x="0" y="695227"/>
                  </a:lnTo>
                  <a:close/>
                </a:path>
              </a:pathLst>
            </a:custGeom>
            <a:solidFill>
              <a:srgbClr val="FBFACE"/>
            </a:solidFill>
            <a:ln w="285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ourier New"/>
                <a:buNone/>
              </a:pPr>
              <a:r>
                <a:rPr lang="en-US" sz="1600" b="0" i="0" u="none">
                  <a:solidFill>
                    <a:schemeClr val="dk1"/>
                  </a:solidFill>
                  <a:latin typeface="Courier New"/>
                  <a:ea typeface="Courier New"/>
                  <a:cs typeface="Courier New"/>
                  <a:sym typeface="Courier New"/>
                </a:rPr>
                <a:t>homeLogFile</a:t>
              </a:r>
              <a:endParaRPr/>
            </a:p>
            <a:p>
              <a:pPr marL="0" marR="0" lvl="0" indent="0" algn="ctr" rtl="0">
                <a:lnSpc>
                  <a:spcPct val="100000"/>
                </a:lnSpc>
                <a:spcBef>
                  <a:spcPts val="0"/>
                </a:spcBef>
                <a:spcAft>
                  <a:spcPts val="0"/>
                </a:spcAft>
                <a:buClr>
                  <a:schemeClr val="dk1"/>
                </a:buClr>
                <a:buSzPts val="1600"/>
                <a:buFont typeface="Arial"/>
                <a:buNone/>
              </a:pPr>
              <a:r>
                <a:rPr lang="en-US" sz="1600" b="0" i="0" u="none">
                  <a:solidFill>
                    <a:schemeClr val="dk1"/>
                  </a:solidFill>
                  <a:latin typeface="Arial"/>
                  <a:ea typeface="Arial"/>
                  <a:cs typeface="Arial"/>
                  <a:sym typeface="Arial"/>
                </a:rPr>
                <a:t>(file)</a:t>
              </a:r>
              <a:endParaRPr/>
            </a:p>
          </p:txBody>
        </p:sp>
        <p:sp>
          <p:nvSpPr>
            <p:cNvPr id="3963" name="Google Shape;3963;p401"/>
            <p:cNvSpPr/>
            <p:nvPr/>
          </p:nvSpPr>
          <p:spPr>
            <a:xfrm>
              <a:off x="1686226419" y="523078052"/>
              <a:ext cx="439557806" cy="242326310"/>
            </a:xfrm>
            <a:prstGeom prst="roundRect">
              <a:avLst>
                <a:gd name="adj" fmla="val 16667"/>
              </a:avLst>
            </a:prstGeom>
            <a:solidFill>
              <a:srgbClr val="E4B9B4"/>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Arial"/>
                <a:buNone/>
              </a:pPr>
              <a:r>
                <a:rPr lang="en-US" sz="1600" b="0" i="0" u="none">
                  <a:solidFill>
                    <a:schemeClr val="dk1"/>
                  </a:solidFill>
                  <a:latin typeface="Arial"/>
                  <a:ea typeface="Arial"/>
                  <a:cs typeface="Arial"/>
                  <a:sym typeface="Arial"/>
                </a:rPr>
                <a:t>logs</a:t>
              </a:r>
              <a:endParaRPr/>
            </a:p>
          </p:txBody>
        </p:sp>
        <p:sp>
          <p:nvSpPr>
            <p:cNvPr id="3964" name="Google Shape;3964;p401"/>
            <p:cNvSpPr/>
            <p:nvPr/>
          </p:nvSpPr>
          <p:spPr>
            <a:xfrm>
              <a:off x="1686226419" y="0"/>
              <a:ext cx="439557806" cy="242326310"/>
            </a:xfrm>
            <a:prstGeom prst="roundRect">
              <a:avLst>
                <a:gd name="adj" fmla="val 16667"/>
              </a:avLst>
            </a:prstGeom>
            <a:solidFill>
              <a:srgbClr val="E4B9B4"/>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Arial"/>
                <a:buNone/>
              </a:pPr>
              <a:r>
                <a:rPr lang="en-US" sz="1600" b="0" i="0" u="none">
                  <a:solidFill>
                    <a:schemeClr val="dk1"/>
                  </a:solidFill>
                  <a:latin typeface="Arial"/>
                  <a:ea typeface="Arial"/>
                  <a:cs typeface="Arial"/>
                  <a:sym typeface="Arial"/>
                </a:rPr>
                <a:t>var</a:t>
              </a:r>
              <a:endParaRPr/>
            </a:p>
          </p:txBody>
        </p:sp>
        <p:cxnSp>
          <p:nvCxnSpPr>
            <p:cNvPr id="3965" name="Google Shape;3965;p401"/>
            <p:cNvCxnSpPr/>
            <p:nvPr/>
          </p:nvCxnSpPr>
          <p:spPr>
            <a:xfrm>
              <a:off x="1906005375" y="242326310"/>
              <a:ext cx="0" cy="280751742"/>
            </a:xfrm>
            <a:prstGeom prst="straightConnector1">
              <a:avLst/>
            </a:prstGeom>
            <a:noFill/>
            <a:ln w="28575" cap="flat" cmpd="sng">
              <a:solidFill>
                <a:schemeClr val="dk1"/>
              </a:solidFill>
              <a:prstDash val="solid"/>
              <a:miter lim="800000"/>
              <a:headEnd type="none" w="med" len="med"/>
              <a:tailEnd type="none" w="med" len="med"/>
            </a:ln>
          </p:spPr>
        </p:cxnSp>
        <p:cxnSp>
          <p:nvCxnSpPr>
            <p:cNvPr id="3966" name="Google Shape;3966;p401"/>
            <p:cNvCxnSpPr/>
            <p:nvPr/>
          </p:nvCxnSpPr>
          <p:spPr>
            <a:xfrm rot="-5400000" flipH="1">
              <a:off x="1841453860" y="897078265"/>
              <a:ext cx="130018379" cy="1867155"/>
            </a:xfrm>
            <a:prstGeom prst="straightConnector1">
              <a:avLst/>
            </a:prstGeom>
            <a:noFill/>
            <a:ln w="28575" cap="flat" cmpd="sng">
              <a:solidFill>
                <a:schemeClr val="dk1"/>
              </a:solidFill>
              <a:prstDash val="solid"/>
              <a:miter lim="800000"/>
              <a:headEnd type="none" w="med" len="med"/>
              <a:tailEnd type="none" w="med" len="med"/>
            </a:ln>
          </p:spPr>
        </p:cxnSp>
        <p:cxnSp>
          <p:nvCxnSpPr>
            <p:cNvPr id="3967" name="Google Shape;3967;p401"/>
            <p:cNvCxnSpPr/>
            <p:nvPr/>
          </p:nvCxnSpPr>
          <p:spPr>
            <a:xfrm rot="10800000" flipH="1">
              <a:off x="1517233203" y="1229544544"/>
              <a:ext cx="149124613" cy="480517"/>
            </a:xfrm>
            <a:prstGeom prst="straightConnector1">
              <a:avLst/>
            </a:prstGeom>
            <a:noFill/>
            <a:ln w="28575" cap="flat" cmpd="sng">
              <a:solidFill>
                <a:schemeClr val="dk1"/>
              </a:solidFill>
              <a:prstDash val="solid"/>
              <a:miter lim="800000"/>
              <a:headEnd type="none" w="med" len="med"/>
              <a:tailEnd type="triangle" w="med" len="med"/>
            </a:ln>
          </p:spPr>
        </p:cxnSp>
      </p:grpSp>
      <p:cxnSp>
        <p:nvCxnSpPr>
          <p:cNvPr id="3968" name="Google Shape;3968;p401"/>
          <p:cNvCxnSpPr/>
          <p:nvPr/>
        </p:nvCxnSpPr>
        <p:spPr>
          <a:xfrm rot="10800000" flipH="1">
            <a:off x="4157662" y="1866962"/>
            <a:ext cx="2617800" cy="17400"/>
          </a:xfrm>
          <a:prstGeom prst="straightConnector1">
            <a:avLst/>
          </a:prstGeom>
          <a:noFill/>
          <a:ln w="28575" cap="flat" cmpd="sng">
            <a:solidFill>
              <a:schemeClr val="dk1"/>
            </a:solidFill>
            <a:prstDash val="solid"/>
            <a:miter lim="800000"/>
            <a:headEnd type="none" w="med" len="med"/>
            <a:tailEnd type="triangle" w="med" len="med"/>
          </a:ln>
        </p:spPr>
      </p:cxnSp>
      <p:sp>
        <p:nvSpPr>
          <p:cNvPr id="3969" name="Google Shape;3969;p401"/>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t>405</a:t>
            </a:fld>
            <a:endParaRPr/>
          </a:p>
        </p:txBody>
      </p:sp>
    </p:spTree>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Shape 3974"/>
        <p:cNvGrpSpPr/>
        <p:nvPr/>
      </p:nvGrpSpPr>
      <p:grpSpPr>
        <a:xfrm>
          <a:off x="0" y="0"/>
          <a:ext cx="0" cy="0"/>
          <a:chOff x="0" y="0"/>
          <a:chExt cx="0" cy="0"/>
        </a:xfrm>
      </p:grpSpPr>
      <p:pic>
        <p:nvPicPr>
          <p:cNvPr id="3975" name="Google Shape;3975;p402" descr="Duke-Summary.gif"/>
          <p:cNvPicPr preferRelativeResize="0"/>
          <p:nvPr/>
        </p:nvPicPr>
        <p:blipFill rotWithShape="1">
          <a:blip r:embed="rId3">
            <a:alphaModFix/>
          </a:blip>
          <a:srcRect/>
          <a:stretch/>
        </p:blipFill>
        <p:spPr>
          <a:xfrm>
            <a:off x="6459537" y="4756150"/>
            <a:ext cx="2074862" cy="1492250"/>
          </a:xfrm>
          <a:prstGeom prst="rect">
            <a:avLst/>
          </a:prstGeom>
          <a:noFill/>
          <a:ln>
            <a:noFill/>
          </a:ln>
        </p:spPr>
      </p:pic>
      <p:sp>
        <p:nvSpPr>
          <p:cNvPr id="3976" name="Google Shape;3976;p402"/>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Summary</a:t>
            </a:r>
            <a:endParaRPr/>
          </a:p>
        </p:txBody>
      </p:sp>
      <p:sp>
        <p:nvSpPr>
          <p:cNvPr id="3977" name="Google Shape;3977;p402"/>
          <p:cNvSpPr txBox="1">
            <a:spLocks noGrp="1"/>
          </p:cNvSpPr>
          <p:nvPr>
            <p:ph type="body" idx="1"/>
          </p:nvPr>
        </p:nvSpPr>
        <p:spPr>
          <a:xfrm>
            <a:off x="609600" y="1447800"/>
            <a:ext cx="7918500" cy="22605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200"/>
              <a:buFont typeface="Arial"/>
              <a:buNone/>
            </a:pPr>
            <a:r>
              <a:rPr lang="en-US" sz="2200" b="0" i="0" u="none">
                <a:solidFill>
                  <a:schemeClr val="dk1"/>
                </a:solidFill>
                <a:latin typeface="Arial"/>
                <a:ea typeface="Arial"/>
                <a:cs typeface="Arial"/>
                <a:sym typeface="Arial"/>
              </a:rPr>
              <a:t>In this lesson, you should have learned how to:</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Use the </a:t>
            </a:r>
            <a:r>
              <a:rPr lang="en-US" sz="2200" b="0" i="0" u="none" strike="noStrike" cap="none">
                <a:solidFill>
                  <a:schemeClr val="dk1"/>
                </a:solidFill>
                <a:latin typeface="Courier New"/>
                <a:ea typeface="Courier New"/>
                <a:cs typeface="Courier New"/>
                <a:sym typeface="Courier New"/>
              </a:rPr>
              <a:t>Path</a:t>
            </a:r>
            <a:r>
              <a:rPr lang="en-US" sz="2200" b="0" i="0" u="none" strike="noStrike" cap="none">
                <a:solidFill>
                  <a:schemeClr val="dk1"/>
                </a:solidFill>
                <a:latin typeface="Arial"/>
                <a:ea typeface="Arial"/>
                <a:cs typeface="Arial"/>
                <a:sym typeface="Arial"/>
              </a:rPr>
              <a:t> interface to operate on file and directory paths</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Use the </a:t>
            </a:r>
            <a:r>
              <a:rPr lang="en-US" sz="2200" b="0" i="0" u="none" strike="noStrike" cap="none">
                <a:solidFill>
                  <a:schemeClr val="dk1"/>
                </a:solidFill>
                <a:latin typeface="Courier New"/>
                <a:ea typeface="Courier New"/>
                <a:cs typeface="Courier New"/>
                <a:sym typeface="Courier New"/>
              </a:rPr>
              <a:t>Files</a:t>
            </a:r>
            <a:r>
              <a:rPr lang="en-US" sz="2200" b="0" i="0" u="none" strike="noStrike" cap="none">
                <a:solidFill>
                  <a:schemeClr val="dk1"/>
                </a:solidFill>
                <a:latin typeface="Arial"/>
                <a:ea typeface="Arial"/>
                <a:cs typeface="Arial"/>
                <a:sym typeface="Arial"/>
              </a:rPr>
              <a:t> class to check, delete, copy, or move a file or directory</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Use Stream API with NIO2</a:t>
            </a:r>
            <a:endParaRPr/>
          </a:p>
        </p:txBody>
      </p:sp>
      <p:sp>
        <p:nvSpPr>
          <p:cNvPr id="3978" name="Google Shape;3978;p402"/>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406</a:t>
            </a:fld>
            <a:endParaRPr/>
          </a:p>
        </p:txBody>
      </p:sp>
    </p:spTree>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Shape 3983"/>
        <p:cNvGrpSpPr/>
        <p:nvPr/>
      </p:nvGrpSpPr>
      <p:grpSpPr>
        <a:xfrm>
          <a:off x="0" y="0"/>
          <a:ext cx="0" cy="0"/>
          <a:chOff x="0" y="0"/>
          <a:chExt cx="0" cy="0"/>
        </a:xfrm>
      </p:grpSpPr>
      <p:sp>
        <p:nvSpPr>
          <p:cNvPr id="3984" name="Google Shape;3984;p403"/>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a:t>Lab </a:t>
            </a:r>
            <a:r>
              <a:rPr lang="en-US" sz="2600" b="1" i="0" u="none" strike="noStrike" cap="none">
                <a:solidFill>
                  <a:schemeClr val="dk1"/>
                </a:solidFill>
                <a:latin typeface="Arial"/>
                <a:ea typeface="Arial"/>
                <a:cs typeface="Arial"/>
                <a:sym typeface="Arial"/>
              </a:rPr>
              <a:t>Overview</a:t>
            </a:r>
            <a:br>
              <a:rPr lang="en-US" sz="2600" b="1" i="0" u="none" strike="noStrike" cap="none">
                <a:solidFill>
                  <a:schemeClr val="dk1"/>
                </a:solidFill>
                <a:latin typeface="Arial"/>
                <a:ea typeface="Arial"/>
                <a:cs typeface="Arial"/>
                <a:sym typeface="Arial"/>
              </a:rPr>
            </a:br>
            <a:endParaRPr/>
          </a:p>
        </p:txBody>
      </p:sp>
      <p:sp>
        <p:nvSpPr>
          <p:cNvPr id="3985" name="Google Shape;3985;p403"/>
          <p:cNvSpPr txBox="1">
            <a:spLocks noGrp="1"/>
          </p:cNvSpPr>
          <p:nvPr>
            <p:ph type="body" idx="1"/>
          </p:nvPr>
        </p:nvSpPr>
        <p:spPr>
          <a:xfrm>
            <a:off x="609600" y="1447800"/>
            <a:ext cx="7918500" cy="15162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200"/>
              <a:buFont typeface="Arial"/>
              <a:buNone/>
            </a:pPr>
            <a:r>
              <a:rPr lang="en-US" b="1"/>
              <a:t>Lab </a:t>
            </a:r>
            <a:r>
              <a:rPr lang="en-US" sz="2200" b="1" i="0" u="none">
                <a:solidFill>
                  <a:schemeClr val="dk1"/>
                </a:solidFill>
                <a:latin typeface="Arial"/>
                <a:ea typeface="Arial"/>
                <a:cs typeface="Arial"/>
                <a:sym typeface="Arial"/>
              </a:rPr>
              <a:t>14-1: Working with Files</a:t>
            </a:r>
            <a:endParaRPr/>
          </a:p>
          <a:p>
            <a:pPr marL="7937" marR="0" lvl="0" indent="7937" algn="l" rtl="0">
              <a:lnSpc>
                <a:spcPct val="100000"/>
              </a:lnSpc>
              <a:spcBef>
                <a:spcPts val="440"/>
              </a:spcBef>
              <a:spcAft>
                <a:spcPts val="0"/>
              </a:spcAft>
              <a:buClr>
                <a:srgbClr val="000000"/>
              </a:buClr>
              <a:buSzPts val="2200"/>
              <a:buFont typeface="Arial"/>
              <a:buNone/>
            </a:pPr>
            <a:r>
              <a:rPr lang="en-US" sz="2200" b="0" i="0" u="none">
                <a:solidFill>
                  <a:schemeClr val="dk1"/>
                </a:solidFill>
                <a:latin typeface="Arial"/>
                <a:ea typeface="Arial"/>
                <a:cs typeface="Arial"/>
                <a:sym typeface="Arial"/>
              </a:rPr>
              <a:t>In this practice, read text files using new features in Java 8 and the lines method.</a:t>
            </a:r>
            <a:endParaRPr/>
          </a:p>
          <a:p>
            <a:pPr marL="7937" marR="0" lvl="0" indent="7938" algn="l" rtl="0">
              <a:spcBef>
                <a:spcPts val="440"/>
              </a:spcBef>
              <a:spcAft>
                <a:spcPts val="0"/>
              </a:spcAft>
              <a:buNone/>
            </a:pPr>
            <a:endParaRPr sz="2200" b="0" i="0" u="none">
              <a:solidFill>
                <a:schemeClr val="dk1"/>
              </a:solidFill>
              <a:latin typeface="Arial"/>
              <a:ea typeface="Arial"/>
              <a:cs typeface="Arial"/>
              <a:sym typeface="Arial"/>
            </a:endParaRPr>
          </a:p>
        </p:txBody>
      </p:sp>
      <p:pic>
        <p:nvPicPr>
          <p:cNvPr id="3986" name="Google Shape;3986;p403" descr="Duke-Practise-Overview.gif"/>
          <p:cNvPicPr preferRelativeResize="0"/>
          <p:nvPr/>
        </p:nvPicPr>
        <p:blipFill rotWithShape="1">
          <a:blip r:embed="rId3">
            <a:alphaModFix/>
          </a:blip>
          <a:srcRect/>
          <a:stretch/>
        </p:blipFill>
        <p:spPr>
          <a:xfrm>
            <a:off x="6705600" y="4648200"/>
            <a:ext cx="1828800" cy="1524000"/>
          </a:xfrm>
          <a:prstGeom prst="rect">
            <a:avLst/>
          </a:prstGeom>
          <a:noFill/>
          <a:ln>
            <a:noFill/>
          </a:ln>
        </p:spPr>
      </p:pic>
      <p:sp>
        <p:nvSpPr>
          <p:cNvPr id="3987" name="Google Shape;3987;p403"/>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407</a:t>
            </a:fld>
            <a:endParaRPr/>
          </a:p>
        </p:txBody>
      </p:sp>
    </p:spTree>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Shape 3992"/>
        <p:cNvGrpSpPr/>
        <p:nvPr/>
      </p:nvGrpSpPr>
      <p:grpSpPr>
        <a:xfrm>
          <a:off x="0" y="0"/>
          <a:ext cx="0" cy="0"/>
          <a:chOff x="0" y="0"/>
          <a:chExt cx="0" cy="0"/>
        </a:xfrm>
      </p:grpSpPr>
      <p:sp>
        <p:nvSpPr>
          <p:cNvPr id="3993" name="Google Shape;3993;p404"/>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a:t>Lab </a:t>
            </a:r>
            <a:r>
              <a:rPr lang="en-US" sz="2600" b="1" i="0" u="none" strike="noStrike" cap="none">
                <a:solidFill>
                  <a:schemeClr val="dk1"/>
                </a:solidFill>
                <a:latin typeface="Arial"/>
                <a:ea typeface="Arial"/>
                <a:cs typeface="Arial"/>
                <a:sym typeface="Arial"/>
              </a:rPr>
              <a:t>Overview</a:t>
            </a:r>
            <a:br>
              <a:rPr lang="en-US" sz="2600" b="1" i="0" u="none" strike="noStrike" cap="none">
                <a:solidFill>
                  <a:schemeClr val="dk1"/>
                </a:solidFill>
                <a:latin typeface="Arial"/>
                <a:ea typeface="Arial"/>
                <a:cs typeface="Arial"/>
                <a:sym typeface="Arial"/>
              </a:rPr>
            </a:br>
            <a:endParaRPr/>
          </a:p>
        </p:txBody>
      </p:sp>
      <p:sp>
        <p:nvSpPr>
          <p:cNvPr id="3994" name="Google Shape;3994;p404"/>
          <p:cNvSpPr txBox="1">
            <a:spLocks noGrp="1"/>
          </p:cNvSpPr>
          <p:nvPr>
            <p:ph type="body" idx="1"/>
          </p:nvPr>
        </p:nvSpPr>
        <p:spPr>
          <a:xfrm>
            <a:off x="609600" y="1447800"/>
            <a:ext cx="7918500" cy="15162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200"/>
              <a:buFont typeface="Arial"/>
              <a:buNone/>
            </a:pPr>
            <a:r>
              <a:rPr lang="en-US" b="1"/>
              <a:t>Lab </a:t>
            </a:r>
            <a:r>
              <a:rPr lang="en-US" sz="2200" b="1" i="0" u="none">
                <a:solidFill>
                  <a:schemeClr val="dk1"/>
                </a:solidFill>
                <a:latin typeface="Arial"/>
                <a:ea typeface="Arial"/>
                <a:cs typeface="Arial"/>
                <a:sym typeface="Arial"/>
              </a:rPr>
              <a:t>14-2: Working with Directories</a:t>
            </a:r>
            <a:endParaRPr/>
          </a:p>
          <a:p>
            <a:pPr marL="7937" marR="0" lvl="0" indent="7937" algn="l" rtl="0">
              <a:lnSpc>
                <a:spcPct val="100000"/>
              </a:lnSpc>
              <a:spcBef>
                <a:spcPts val="440"/>
              </a:spcBef>
              <a:spcAft>
                <a:spcPts val="0"/>
              </a:spcAft>
              <a:buClr>
                <a:srgbClr val="000000"/>
              </a:buClr>
              <a:buSzPts val="2200"/>
              <a:buFont typeface="Arial"/>
              <a:buNone/>
            </a:pPr>
            <a:r>
              <a:rPr lang="en-US" sz="2200" b="0" i="0" u="none">
                <a:solidFill>
                  <a:schemeClr val="dk1"/>
                </a:solidFill>
                <a:latin typeface="Arial"/>
                <a:ea typeface="Arial"/>
                <a:cs typeface="Arial"/>
                <a:sym typeface="Arial"/>
              </a:rPr>
              <a:t>In this practice, list directories and files using new features found in Java 8.</a:t>
            </a:r>
            <a:endParaRPr/>
          </a:p>
          <a:p>
            <a:pPr marL="7937" marR="0" lvl="0" indent="7938" algn="l" rtl="0">
              <a:spcBef>
                <a:spcPts val="440"/>
              </a:spcBef>
              <a:spcAft>
                <a:spcPts val="0"/>
              </a:spcAft>
              <a:buNone/>
            </a:pPr>
            <a:endParaRPr sz="2200" b="0" i="0" u="none">
              <a:solidFill>
                <a:schemeClr val="dk1"/>
              </a:solidFill>
              <a:latin typeface="Arial"/>
              <a:ea typeface="Arial"/>
              <a:cs typeface="Arial"/>
              <a:sym typeface="Arial"/>
            </a:endParaRPr>
          </a:p>
        </p:txBody>
      </p:sp>
      <p:pic>
        <p:nvPicPr>
          <p:cNvPr id="3995" name="Google Shape;3995;p404" descr="Duke-Practise-Overview.gif"/>
          <p:cNvPicPr preferRelativeResize="0"/>
          <p:nvPr/>
        </p:nvPicPr>
        <p:blipFill rotWithShape="1">
          <a:blip r:embed="rId3">
            <a:alphaModFix/>
          </a:blip>
          <a:srcRect/>
          <a:stretch/>
        </p:blipFill>
        <p:spPr>
          <a:xfrm>
            <a:off x="6705600" y="4648200"/>
            <a:ext cx="1828800" cy="1524000"/>
          </a:xfrm>
          <a:prstGeom prst="rect">
            <a:avLst/>
          </a:prstGeom>
          <a:noFill/>
          <a:ln>
            <a:noFill/>
          </a:ln>
        </p:spPr>
      </p:pic>
      <p:sp>
        <p:nvSpPr>
          <p:cNvPr id="3996" name="Google Shape;3996;p404"/>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408</a:t>
            </a:fld>
            <a:endParaRPr/>
          </a:p>
        </p:txBody>
      </p:sp>
    </p:spTree>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Shape 4001"/>
        <p:cNvGrpSpPr/>
        <p:nvPr/>
      </p:nvGrpSpPr>
      <p:grpSpPr>
        <a:xfrm>
          <a:off x="0" y="0"/>
          <a:ext cx="0" cy="0"/>
          <a:chOff x="0" y="0"/>
          <a:chExt cx="0" cy="0"/>
        </a:xfrm>
      </p:grpSpPr>
      <p:sp>
        <p:nvSpPr>
          <p:cNvPr id="4002" name="Google Shape;4002;p405"/>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Quiz</a:t>
            </a:r>
            <a:endParaRPr/>
          </a:p>
        </p:txBody>
      </p:sp>
      <p:sp>
        <p:nvSpPr>
          <p:cNvPr id="4003" name="Google Shape;4003;p405"/>
          <p:cNvSpPr txBox="1">
            <a:spLocks noGrp="1"/>
          </p:cNvSpPr>
          <p:nvPr>
            <p:ph type="body" idx="1"/>
          </p:nvPr>
        </p:nvSpPr>
        <p:spPr>
          <a:xfrm>
            <a:off x="609600" y="1447800"/>
            <a:ext cx="7918500" cy="7698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200"/>
              <a:buFont typeface="Arial"/>
              <a:buNone/>
            </a:pPr>
            <a:r>
              <a:rPr lang="en-US" sz="2200" b="0" i="0" u="none">
                <a:solidFill>
                  <a:schemeClr val="dk1"/>
                </a:solidFill>
                <a:latin typeface="Arial"/>
                <a:ea typeface="Arial"/>
                <a:cs typeface="Arial"/>
                <a:sym typeface="Arial"/>
              </a:rPr>
              <a:t>Given any starting directory path, which </a:t>
            </a:r>
            <a:r>
              <a:rPr lang="en-US" sz="2200" b="0" i="0" u="none">
                <a:solidFill>
                  <a:schemeClr val="dk1"/>
                </a:solidFill>
                <a:latin typeface="Courier New"/>
                <a:ea typeface="Courier New"/>
                <a:cs typeface="Courier New"/>
                <a:sym typeface="Courier New"/>
              </a:rPr>
              <a:t>FileVisitor</a:t>
            </a:r>
            <a:r>
              <a:rPr lang="en-US" sz="2200" b="0" i="0" u="none">
                <a:solidFill>
                  <a:schemeClr val="dk1"/>
                </a:solidFill>
                <a:latin typeface="Arial"/>
                <a:ea typeface="Arial"/>
                <a:cs typeface="Arial"/>
                <a:sym typeface="Arial"/>
              </a:rPr>
              <a:t> method(s) would you use to delete a file tree?</a:t>
            </a:r>
            <a:endParaRPr/>
          </a:p>
          <a:p>
            <a:pPr marL="566737" marR="0" lvl="1" indent="-449262" algn="l" rtl="0">
              <a:lnSpc>
                <a:spcPct val="100000"/>
              </a:lnSpc>
              <a:spcBef>
                <a:spcPts val="440"/>
              </a:spcBef>
              <a:spcAft>
                <a:spcPts val="0"/>
              </a:spcAft>
              <a:buClr>
                <a:srgbClr val="FF0000"/>
              </a:buClr>
              <a:buSzPts val="2200"/>
              <a:buFont typeface="Arial"/>
              <a:buAutoNum type="alphaLcPeriod"/>
            </a:pPr>
            <a:r>
              <a:rPr lang="en-US" sz="2200" b="0" i="0" u="none" strike="noStrike" cap="none">
                <a:solidFill>
                  <a:schemeClr val="dk1"/>
                </a:solidFill>
                <a:latin typeface="Courier New"/>
                <a:ea typeface="Courier New"/>
                <a:cs typeface="Courier New"/>
                <a:sym typeface="Courier New"/>
              </a:rPr>
              <a:t>preVisitDirectory()</a:t>
            </a:r>
            <a:endParaRPr/>
          </a:p>
          <a:p>
            <a:pPr marL="566737" marR="0" lvl="1" indent="-449262" algn="l" rtl="0">
              <a:lnSpc>
                <a:spcPct val="100000"/>
              </a:lnSpc>
              <a:spcBef>
                <a:spcPts val="440"/>
              </a:spcBef>
              <a:spcAft>
                <a:spcPts val="0"/>
              </a:spcAft>
              <a:buClr>
                <a:srgbClr val="FF0000"/>
              </a:buClr>
              <a:buSzPts val="2200"/>
              <a:buFont typeface="Arial"/>
              <a:buAutoNum type="alphaLcPeriod"/>
            </a:pPr>
            <a:r>
              <a:rPr lang="en-US" sz="2200" b="0" i="0" u="none" strike="noStrike" cap="none">
                <a:solidFill>
                  <a:schemeClr val="dk1"/>
                </a:solidFill>
                <a:latin typeface="Courier New"/>
                <a:ea typeface="Courier New"/>
                <a:cs typeface="Courier New"/>
                <a:sym typeface="Courier New"/>
              </a:rPr>
              <a:t>postVisitDirectory()</a:t>
            </a:r>
            <a:endParaRPr/>
          </a:p>
          <a:p>
            <a:pPr marL="566737" marR="0" lvl="1" indent="-449262" algn="l" rtl="0">
              <a:lnSpc>
                <a:spcPct val="100000"/>
              </a:lnSpc>
              <a:spcBef>
                <a:spcPts val="440"/>
              </a:spcBef>
              <a:spcAft>
                <a:spcPts val="0"/>
              </a:spcAft>
              <a:buClr>
                <a:srgbClr val="FF0000"/>
              </a:buClr>
              <a:buSzPts val="2200"/>
              <a:buFont typeface="Arial"/>
              <a:buAutoNum type="alphaLcPeriod"/>
            </a:pPr>
            <a:r>
              <a:rPr lang="en-US" sz="2200" b="0" i="0" u="none" strike="noStrike" cap="none">
                <a:solidFill>
                  <a:schemeClr val="dk1"/>
                </a:solidFill>
                <a:latin typeface="Courier New"/>
                <a:ea typeface="Courier New"/>
                <a:cs typeface="Courier New"/>
                <a:sym typeface="Courier New"/>
              </a:rPr>
              <a:t>visitFile()</a:t>
            </a:r>
            <a:endParaRPr/>
          </a:p>
          <a:p>
            <a:pPr marL="566737" marR="0" lvl="1" indent="-449262" algn="l" rtl="0">
              <a:lnSpc>
                <a:spcPct val="100000"/>
              </a:lnSpc>
              <a:spcBef>
                <a:spcPts val="440"/>
              </a:spcBef>
              <a:spcAft>
                <a:spcPts val="0"/>
              </a:spcAft>
              <a:buClr>
                <a:srgbClr val="FF0000"/>
              </a:buClr>
              <a:buSzPts val="2200"/>
              <a:buFont typeface="Arial"/>
              <a:buAutoNum type="alphaLcPeriod"/>
            </a:pPr>
            <a:r>
              <a:rPr lang="en-US" sz="2200" b="0" i="0" u="none" strike="noStrike" cap="none">
                <a:solidFill>
                  <a:schemeClr val="dk1"/>
                </a:solidFill>
                <a:latin typeface="Courier New"/>
                <a:ea typeface="Courier New"/>
                <a:cs typeface="Courier New"/>
                <a:sym typeface="Courier New"/>
              </a:rPr>
              <a:t>visitDirectory()</a:t>
            </a:r>
            <a:endParaRPr/>
          </a:p>
        </p:txBody>
      </p:sp>
      <p:sp>
        <p:nvSpPr>
          <p:cNvPr id="4004" name="Google Shape;4004;p405"/>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409</a:t>
            </a:fld>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37"/>
          <p:cNvSpPr txBox="1"/>
          <p:nvPr/>
        </p:nvSpPr>
        <p:spPr>
          <a:xfrm>
            <a:off x="609600" y="1446212"/>
            <a:ext cx="7924800" cy="4572000"/>
          </a:xfrm>
          <a:prstGeom prst="rect">
            <a:avLst/>
          </a:prstGeom>
          <a:solidFill>
            <a:srgbClr val="DDDDDD"/>
          </a:solid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265" name="Google Shape;265;p37"/>
          <p:cNvSpPr txBox="1">
            <a:spLocks noGrp="1"/>
          </p:cNvSpPr>
          <p:nvPr>
            <p:ph type="title"/>
          </p:nvPr>
        </p:nvSpPr>
        <p:spPr>
          <a:xfrm>
            <a:off x="311700" y="593367"/>
            <a:ext cx="8520600" cy="7635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A Simple Java Class: </a:t>
            </a:r>
            <a:r>
              <a:rPr lang="en-US" sz="2600" b="1" i="0" u="none" strike="noStrike" cap="none">
                <a:solidFill>
                  <a:schemeClr val="dk1"/>
                </a:solidFill>
                <a:latin typeface="Courier New"/>
                <a:ea typeface="Courier New"/>
                <a:cs typeface="Courier New"/>
                <a:sym typeface="Courier New"/>
              </a:rPr>
              <a:t>Employee</a:t>
            </a:r>
            <a:endParaRPr/>
          </a:p>
        </p:txBody>
      </p:sp>
      <p:sp>
        <p:nvSpPr>
          <p:cNvPr id="266" name="Google Shape;266;p37"/>
          <p:cNvSpPr txBox="1">
            <a:spLocks noGrp="1"/>
          </p:cNvSpPr>
          <p:nvPr>
            <p:ph type="body" idx="4294967295"/>
          </p:nvPr>
        </p:nvSpPr>
        <p:spPr>
          <a:xfrm>
            <a:off x="657225" y="1066800"/>
            <a:ext cx="7918450" cy="1751012"/>
          </a:xfrm>
          <a:prstGeom prst="rect">
            <a:avLst/>
          </a:prstGeom>
          <a:noFill/>
          <a:ln>
            <a:noFill/>
          </a:ln>
        </p:spPr>
        <p:txBody>
          <a:bodyPr spcFirstLastPara="1" wrap="square" lIns="12700" tIns="12700" rIns="12700" bIns="12700" anchor="t" anchorCtr="0">
            <a:noAutofit/>
          </a:bodyPr>
          <a:lstStyle/>
          <a:p>
            <a:pPr marL="7936" marR="0" lvl="0" indent="7938" algn="l" rtl="0">
              <a:lnSpc>
                <a:spcPct val="100000"/>
              </a:lnSpc>
              <a:spcBef>
                <a:spcPts val="0"/>
              </a:spcBef>
              <a:spcAft>
                <a:spcPts val="0"/>
              </a:spcAft>
              <a:buClr>
                <a:srgbClr val="000000"/>
              </a:buClr>
              <a:buSzPts val="2200"/>
              <a:buFont typeface="Arial"/>
              <a:buNone/>
            </a:pPr>
            <a:r>
              <a:rPr lang="en-US" sz="2200" b="0" i="0" u="none">
                <a:solidFill>
                  <a:schemeClr val="dk1"/>
                </a:solidFill>
                <a:latin typeface="Arial"/>
                <a:ea typeface="Arial"/>
                <a:cs typeface="Arial"/>
                <a:sym typeface="Arial"/>
              </a:rPr>
              <a:t>A Java class is often used to represent a concept.</a:t>
            </a:r>
            <a:endParaRPr/>
          </a:p>
          <a:p>
            <a:pPr marL="15875" marR="0" lvl="0" indent="-7937" algn="l" rtl="0">
              <a:lnSpc>
                <a:spcPct val="100000"/>
              </a:lnSpc>
              <a:spcBef>
                <a:spcPts val="360"/>
              </a:spcBef>
              <a:spcAft>
                <a:spcPts val="0"/>
              </a:spcAft>
              <a:buClr>
                <a:srgbClr val="000000"/>
              </a:buClr>
              <a:buSzPts val="200"/>
              <a:buFont typeface="Courier New"/>
              <a:buAutoNum type="arabicPlain"/>
            </a:pPr>
            <a:r>
              <a:rPr lang="en-US" sz="1800" b="0" i="0" u="none">
                <a:solidFill>
                  <a:schemeClr val="dk1"/>
                </a:solidFill>
                <a:latin typeface="Courier New"/>
                <a:ea typeface="Courier New"/>
                <a:cs typeface="Courier New"/>
                <a:sym typeface="Courier New"/>
              </a:rPr>
              <a:t> package com.example.domain;</a:t>
            </a:r>
            <a:endParaRPr/>
          </a:p>
          <a:p>
            <a:pPr marL="15875" marR="0" lvl="0" indent="-7937" algn="l" rtl="0">
              <a:lnSpc>
                <a:spcPct val="100000"/>
              </a:lnSpc>
              <a:spcBef>
                <a:spcPts val="360"/>
              </a:spcBef>
              <a:spcAft>
                <a:spcPts val="0"/>
              </a:spcAft>
              <a:buClr>
                <a:srgbClr val="000000"/>
              </a:buClr>
              <a:buSzPts val="200"/>
              <a:buFont typeface="Courier New"/>
              <a:buAutoNum type="arabicPlain"/>
            </a:pPr>
            <a:r>
              <a:rPr lang="en-US" sz="1800" b="0" i="0" u="none">
                <a:solidFill>
                  <a:schemeClr val="dk1"/>
                </a:solidFill>
                <a:latin typeface="Courier New"/>
                <a:ea typeface="Courier New"/>
                <a:cs typeface="Courier New"/>
                <a:sym typeface="Courier New"/>
              </a:rPr>
              <a:t> public class Employee {</a:t>
            </a:r>
            <a:endParaRPr/>
          </a:p>
          <a:p>
            <a:pPr marL="15875" marR="0" lvl="0" indent="-7937" algn="l" rtl="0">
              <a:lnSpc>
                <a:spcPct val="100000"/>
              </a:lnSpc>
              <a:spcBef>
                <a:spcPts val="360"/>
              </a:spcBef>
              <a:spcAft>
                <a:spcPts val="0"/>
              </a:spcAft>
              <a:buClr>
                <a:srgbClr val="000000"/>
              </a:buClr>
              <a:buSzPts val="200"/>
              <a:buFont typeface="Courier New"/>
              <a:buAutoNum type="arabicPlain"/>
            </a:pPr>
            <a:r>
              <a:rPr lang="en-US" sz="1800" b="0" i="0" u="none">
                <a:solidFill>
                  <a:schemeClr val="dk1"/>
                </a:solidFill>
                <a:latin typeface="Courier New"/>
                <a:ea typeface="Courier New"/>
                <a:cs typeface="Courier New"/>
                <a:sym typeface="Courier New"/>
              </a:rPr>
              <a:t>     public int empId;</a:t>
            </a:r>
            <a:endParaRPr/>
          </a:p>
          <a:p>
            <a:pPr marL="15875" marR="0" lvl="0" indent="-7937" algn="l" rtl="0">
              <a:lnSpc>
                <a:spcPct val="100000"/>
              </a:lnSpc>
              <a:spcBef>
                <a:spcPts val="360"/>
              </a:spcBef>
              <a:spcAft>
                <a:spcPts val="0"/>
              </a:spcAft>
              <a:buClr>
                <a:srgbClr val="000000"/>
              </a:buClr>
              <a:buSzPts val="200"/>
              <a:buFont typeface="Courier New"/>
              <a:buAutoNum type="arabicPlain"/>
            </a:pPr>
            <a:r>
              <a:rPr lang="en-US" sz="1800" b="0" i="0" u="none">
                <a:solidFill>
                  <a:schemeClr val="dk1"/>
                </a:solidFill>
                <a:latin typeface="Courier New"/>
                <a:ea typeface="Courier New"/>
                <a:cs typeface="Courier New"/>
                <a:sym typeface="Courier New"/>
              </a:rPr>
              <a:t>     public String name;</a:t>
            </a:r>
            <a:endParaRPr/>
          </a:p>
          <a:p>
            <a:pPr marL="15875" marR="0" lvl="0" indent="-7937" algn="l" rtl="0">
              <a:lnSpc>
                <a:spcPct val="100000"/>
              </a:lnSpc>
              <a:spcBef>
                <a:spcPts val="360"/>
              </a:spcBef>
              <a:spcAft>
                <a:spcPts val="0"/>
              </a:spcAft>
              <a:buClr>
                <a:srgbClr val="000000"/>
              </a:buClr>
              <a:buSzPts val="200"/>
              <a:buFont typeface="Courier New"/>
              <a:buAutoNum type="arabicPlain"/>
            </a:pPr>
            <a:r>
              <a:rPr lang="en-US" sz="1800" b="0" i="0" u="none">
                <a:solidFill>
                  <a:schemeClr val="dk1"/>
                </a:solidFill>
                <a:latin typeface="Courier New"/>
                <a:ea typeface="Courier New"/>
                <a:cs typeface="Courier New"/>
                <a:sym typeface="Courier New"/>
              </a:rPr>
              <a:t>     public String ssn;		</a:t>
            </a:r>
            <a:endParaRPr/>
          </a:p>
          <a:p>
            <a:pPr marL="15875" marR="0" lvl="0" indent="-7937" algn="l" rtl="0">
              <a:lnSpc>
                <a:spcPct val="100000"/>
              </a:lnSpc>
              <a:spcBef>
                <a:spcPts val="360"/>
              </a:spcBef>
              <a:spcAft>
                <a:spcPts val="0"/>
              </a:spcAft>
              <a:buClr>
                <a:srgbClr val="000000"/>
              </a:buClr>
              <a:buSzPts val="200"/>
              <a:buFont typeface="Courier New"/>
              <a:buAutoNum type="arabicPlain"/>
            </a:pPr>
            <a:r>
              <a:rPr lang="en-US" sz="1800" b="0" i="0" u="none">
                <a:solidFill>
                  <a:schemeClr val="dk1"/>
                </a:solidFill>
                <a:latin typeface="Courier New"/>
                <a:ea typeface="Courier New"/>
                <a:cs typeface="Courier New"/>
                <a:sym typeface="Courier New"/>
              </a:rPr>
              <a:t>     public double salary;</a:t>
            </a:r>
            <a:endParaRPr/>
          </a:p>
          <a:p>
            <a:pPr marL="15875" marR="0" lvl="0" indent="-7937" algn="l" rtl="0">
              <a:lnSpc>
                <a:spcPct val="100000"/>
              </a:lnSpc>
              <a:spcBef>
                <a:spcPts val="360"/>
              </a:spcBef>
              <a:spcAft>
                <a:spcPts val="0"/>
              </a:spcAft>
              <a:buClr>
                <a:srgbClr val="000000"/>
              </a:buClr>
              <a:buSzPts val="200"/>
              <a:buFont typeface="Courier New"/>
              <a:buAutoNum type="arabicPlain"/>
            </a:pPr>
            <a:r>
              <a:rPr lang="en-US" sz="1800" b="0" i="0" u="none">
                <a:solidFill>
                  <a:schemeClr val="dk1"/>
                </a:solidFill>
                <a:latin typeface="Courier New"/>
                <a:ea typeface="Courier New"/>
                <a:cs typeface="Courier New"/>
                <a:sym typeface="Courier New"/>
              </a:rPr>
              <a:t> </a:t>
            </a:r>
            <a:endParaRPr/>
          </a:p>
          <a:p>
            <a:pPr marL="15875" marR="0" lvl="0" indent="-7937" algn="l" rtl="0">
              <a:lnSpc>
                <a:spcPct val="100000"/>
              </a:lnSpc>
              <a:spcBef>
                <a:spcPts val="360"/>
              </a:spcBef>
              <a:spcAft>
                <a:spcPts val="0"/>
              </a:spcAft>
              <a:buClr>
                <a:srgbClr val="000000"/>
              </a:buClr>
              <a:buSzPts val="200"/>
              <a:buFont typeface="Courier New"/>
              <a:buAutoNum type="arabicPlain"/>
            </a:pPr>
            <a:r>
              <a:rPr lang="en-US" sz="1800" b="0" i="0" u="none">
                <a:solidFill>
                  <a:schemeClr val="dk1"/>
                </a:solidFill>
                <a:latin typeface="Courier New"/>
                <a:ea typeface="Courier New"/>
                <a:cs typeface="Courier New"/>
                <a:sym typeface="Courier New"/>
              </a:rPr>
              <a:t>     public Employee () {		</a:t>
            </a:r>
            <a:endParaRPr/>
          </a:p>
          <a:p>
            <a:pPr marL="15875" marR="0" lvl="0" indent="-7937" algn="l" rtl="0">
              <a:lnSpc>
                <a:spcPct val="100000"/>
              </a:lnSpc>
              <a:spcBef>
                <a:spcPts val="360"/>
              </a:spcBef>
              <a:spcAft>
                <a:spcPts val="0"/>
              </a:spcAft>
              <a:buClr>
                <a:srgbClr val="000000"/>
              </a:buClr>
              <a:buSzPts val="200"/>
              <a:buFont typeface="Courier New"/>
              <a:buAutoNum type="arabicPlain"/>
            </a:pPr>
            <a:r>
              <a:rPr lang="en-US" sz="1800" b="0" i="0" u="none">
                <a:solidFill>
                  <a:schemeClr val="dk1"/>
                </a:solidFill>
                <a:latin typeface="Courier New"/>
                <a:ea typeface="Courier New"/>
                <a:cs typeface="Courier New"/>
                <a:sym typeface="Courier New"/>
              </a:rPr>
              <a:t>     }</a:t>
            </a:r>
            <a:endParaRPr/>
          </a:p>
          <a:p>
            <a:pPr marL="15875" marR="0" lvl="0" indent="-7937" algn="l" rtl="0">
              <a:lnSpc>
                <a:spcPct val="100000"/>
              </a:lnSpc>
              <a:spcBef>
                <a:spcPts val="360"/>
              </a:spcBef>
              <a:spcAft>
                <a:spcPts val="0"/>
              </a:spcAft>
              <a:buClr>
                <a:srgbClr val="000000"/>
              </a:buClr>
              <a:buSzPts val="200"/>
              <a:buFont typeface="Courier New"/>
              <a:buAutoNum type="arabicPlain"/>
            </a:pPr>
            <a:r>
              <a:rPr lang="en-US" sz="1800" b="0" i="0" u="none">
                <a:solidFill>
                  <a:schemeClr val="dk1"/>
                </a:solidFill>
                <a:latin typeface="Courier New"/>
                <a:ea typeface="Courier New"/>
                <a:cs typeface="Courier New"/>
                <a:sym typeface="Courier New"/>
              </a:rPr>
              <a:t> </a:t>
            </a:r>
            <a:endParaRPr/>
          </a:p>
          <a:p>
            <a:pPr marL="15875" marR="0" lvl="0" indent="-7937" algn="l" rtl="0">
              <a:lnSpc>
                <a:spcPct val="100000"/>
              </a:lnSpc>
              <a:spcBef>
                <a:spcPts val="360"/>
              </a:spcBef>
              <a:spcAft>
                <a:spcPts val="0"/>
              </a:spcAft>
              <a:buClr>
                <a:srgbClr val="000000"/>
              </a:buClr>
              <a:buSzPts val="200"/>
              <a:buFont typeface="Courier New"/>
              <a:buAutoNum type="arabicPlain"/>
            </a:pPr>
            <a:r>
              <a:rPr lang="en-US" sz="1800" b="0" i="0" u="none">
                <a:solidFill>
                  <a:schemeClr val="dk1"/>
                </a:solidFill>
                <a:latin typeface="Courier New"/>
                <a:ea typeface="Courier New"/>
                <a:cs typeface="Courier New"/>
                <a:sym typeface="Courier New"/>
              </a:rPr>
              <a:t>     public int getEmpId () {</a:t>
            </a:r>
            <a:endParaRPr/>
          </a:p>
          <a:p>
            <a:pPr marL="15875" marR="0" lvl="0" indent="-7937" algn="l" rtl="0">
              <a:lnSpc>
                <a:spcPct val="100000"/>
              </a:lnSpc>
              <a:spcBef>
                <a:spcPts val="360"/>
              </a:spcBef>
              <a:spcAft>
                <a:spcPts val="0"/>
              </a:spcAft>
              <a:buClr>
                <a:srgbClr val="000000"/>
              </a:buClr>
              <a:buSzPts val="200"/>
              <a:buFont typeface="Courier New"/>
              <a:buAutoNum type="arabicPlain"/>
            </a:pPr>
            <a:r>
              <a:rPr lang="en-US" sz="1800" b="0" i="0" u="none">
                <a:solidFill>
                  <a:schemeClr val="dk1"/>
                </a:solidFill>
                <a:latin typeface="Courier New"/>
                <a:ea typeface="Courier New"/>
                <a:cs typeface="Courier New"/>
                <a:sym typeface="Courier New"/>
              </a:rPr>
              <a:t>       return empId;</a:t>
            </a:r>
            <a:endParaRPr/>
          </a:p>
          <a:p>
            <a:pPr marL="15875" marR="0" lvl="0" indent="-7937" algn="l" rtl="0">
              <a:lnSpc>
                <a:spcPct val="100000"/>
              </a:lnSpc>
              <a:spcBef>
                <a:spcPts val="360"/>
              </a:spcBef>
              <a:spcAft>
                <a:spcPts val="0"/>
              </a:spcAft>
              <a:buClr>
                <a:srgbClr val="000000"/>
              </a:buClr>
              <a:buSzPts val="200"/>
              <a:buFont typeface="Courier New"/>
              <a:buAutoNum type="arabicPlain"/>
            </a:pPr>
            <a:r>
              <a:rPr lang="en-US" sz="1800" b="0" i="0" u="none">
                <a:solidFill>
                  <a:schemeClr val="dk1"/>
                </a:solidFill>
                <a:latin typeface="Courier New"/>
                <a:ea typeface="Courier New"/>
                <a:cs typeface="Courier New"/>
                <a:sym typeface="Courier New"/>
              </a:rPr>
              <a:t>    }</a:t>
            </a:r>
            <a:endParaRPr/>
          </a:p>
          <a:p>
            <a:pPr marL="15875" marR="0" lvl="0" indent="-7937" algn="l" rtl="0">
              <a:lnSpc>
                <a:spcPct val="100000"/>
              </a:lnSpc>
              <a:spcBef>
                <a:spcPts val="360"/>
              </a:spcBef>
              <a:spcAft>
                <a:spcPts val="0"/>
              </a:spcAft>
              <a:buClr>
                <a:srgbClr val="000000"/>
              </a:buClr>
              <a:buSzPts val="200"/>
              <a:buFont typeface="Courier New"/>
              <a:buAutoNum type="arabicPlain"/>
            </a:pPr>
            <a:r>
              <a:rPr lang="en-US" sz="1800" b="0" i="0" u="none">
                <a:solidFill>
                  <a:schemeClr val="dk1"/>
                </a:solidFill>
                <a:latin typeface="Courier New"/>
                <a:ea typeface="Courier New"/>
                <a:cs typeface="Courier New"/>
                <a:sym typeface="Courier New"/>
              </a:rPr>
              <a:t> }</a:t>
            </a:r>
            <a:endParaRPr/>
          </a:p>
        </p:txBody>
      </p:sp>
      <p:sp>
        <p:nvSpPr>
          <p:cNvPr id="267" name="Google Shape;267;p37"/>
          <p:cNvSpPr txBox="1"/>
          <p:nvPr/>
        </p:nvSpPr>
        <p:spPr>
          <a:xfrm>
            <a:off x="4421187" y="3732212"/>
            <a:ext cx="1522412" cy="36988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FF"/>
              </a:buClr>
              <a:buSzPts val="1800"/>
              <a:buFont typeface="Shadows Into Light"/>
              <a:buNone/>
            </a:pPr>
            <a:r>
              <a:rPr lang="en-US" sz="1800" b="0" i="0" u="none">
                <a:solidFill>
                  <a:srgbClr val="0000FF"/>
                </a:solidFill>
                <a:latin typeface="Shadows Into Light"/>
                <a:ea typeface="Shadows Into Light"/>
                <a:cs typeface="Shadows Into Light"/>
                <a:sym typeface="Shadows Into Light"/>
              </a:rPr>
              <a:t>a constructor</a:t>
            </a:r>
            <a:endParaRPr/>
          </a:p>
        </p:txBody>
      </p:sp>
      <p:sp>
        <p:nvSpPr>
          <p:cNvPr id="268" name="Google Shape;268;p37"/>
          <p:cNvSpPr txBox="1"/>
          <p:nvPr/>
        </p:nvSpPr>
        <p:spPr>
          <a:xfrm>
            <a:off x="4640262" y="2633662"/>
            <a:ext cx="693737" cy="36988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FF"/>
              </a:buClr>
              <a:buSzPts val="1800"/>
              <a:buFont typeface="Shadows Into Light"/>
              <a:buNone/>
            </a:pPr>
            <a:r>
              <a:rPr lang="en-US" sz="1800" b="0" i="0" u="none">
                <a:solidFill>
                  <a:srgbClr val="0000FF"/>
                </a:solidFill>
                <a:latin typeface="Shadows Into Light"/>
                <a:ea typeface="Shadows Into Light"/>
                <a:cs typeface="Shadows Into Light"/>
                <a:sym typeface="Shadows Into Light"/>
              </a:rPr>
              <a:t>fields</a:t>
            </a:r>
            <a:endParaRPr/>
          </a:p>
        </p:txBody>
      </p:sp>
      <p:sp>
        <p:nvSpPr>
          <p:cNvPr id="269" name="Google Shape;269;p37"/>
          <p:cNvSpPr txBox="1"/>
          <p:nvPr/>
        </p:nvSpPr>
        <p:spPr>
          <a:xfrm>
            <a:off x="5232400" y="4733925"/>
            <a:ext cx="1092200" cy="36988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FF"/>
              </a:buClr>
              <a:buSzPts val="1800"/>
              <a:buFont typeface="Shadows Into Light"/>
              <a:buNone/>
            </a:pPr>
            <a:r>
              <a:rPr lang="en-US" sz="1800" b="0" i="0" u="none">
                <a:solidFill>
                  <a:srgbClr val="0000FF"/>
                </a:solidFill>
                <a:latin typeface="Shadows Into Light"/>
                <a:ea typeface="Shadows Into Light"/>
                <a:cs typeface="Shadows Into Light"/>
                <a:sym typeface="Shadows Into Light"/>
              </a:rPr>
              <a:t>a method</a:t>
            </a:r>
            <a:endParaRPr/>
          </a:p>
        </p:txBody>
      </p:sp>
      <p:sp>
        <p:nvSpPr>
          <p:cNvPr id="270" name="Google Shape;270;p37"/>
          <p:cNvSpPr txBox="1"/>
          <p:nvPr/>
        </p:nvSpPr>
        <p:spPr>
          <a:xfrm>
            <a:off x="4156075" y="1751012"/>
            <a:ext cx="1787525" cy="36988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FF"/>
              </a:buClr>
              <a:buSzPts val="1800"/>
              <a:buFont typeface="Shadows Into Light"/>
              <a:buNone/>
            </a:pPr>
            <a:r>
              <a:rPr lang="en-US" sz="1800" b="0" i="0" u="none">
                <a:solidFill>
                  <a:srgbClr val="0000FF"/>
                </a:solidFill>
                <a:latin typeface="Shadows Into Light"/>
                <a:ea typeface="Shadows Into Light"/>
                <a:cs typeface="Shadows Into Light"/>
                <a:sym typeface="Shadows Into Light"/>
              </a:rPr>
              <a:t>class declaration</a:t>
            </a:r>
            <a:endParaRPr/>
          </a:p>
        </p:txBody>
      </p:sp>
      <p:sp>
        <p:nvSpPr>
          <p:cNvPr id="271" name="Google Shape;271;p37"/>
          <p:cNvSpPr/>
          <p:nvPr/>
        </p:nvSpPr>
        <p:spPr>
          <a:xfrm>
            <a:off x="4191000" y="2132012"/>
            <a:ext cx="381000" cy="1371600"/>
          </a:xfrm>
          <a:prstGeom prst="rightBrace">
            <a:avLst>
              <a:gd name="adj1" fmla="val 2695"/>
              <a:gd name="adj2" fmla="val 50000"/>
            </a:avLst>
          </a:prstGeom>
          <a:noFill/>
          <a:ln w="28575" cap="flat" cmpd="sng">
            <a:solidFill>
              <a:schemeClr val="accent2"/>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272" name="Google Shape;272;p37"/>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t>41</a:t>
            </a:fld>
            <a:endParaRPr/>
          </a:p>
        </p:txBody>
      </p:sp>
    </p:spTree>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Shape 4009"/>
        <p:cNvGrpSpPr/>
        <p:nvPr/>
      </p:nvGrpSpPr>
      <p:grpSpPr>
        <a:xfrm>
          <a:off x="0" y="0"/>
          <a:ext cx="0" cy="0"/>
          <a:chOff x="0" y="0"/>
          <a:chExt cx="0" cy="0"/>
        </a:xfrm>
      </p:grpSpPr>
      <p:sp>
        <p:nvSpPr>
          <p:cNvPr id="4010" name="Google Shape;4010;p406"/>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Quiz</a:t>
            </a:r>
            <a:endParaRPr/>
          </a:p>
        </p:txBody>
      </p:sp>
      <p:sp>
        <p:nvSpPr>
          <p:cNvPr id="4011" name="Google Shape;4011;p406"/>
          <p:cNvSpPr txBox="1">
            <a:spLocks noGrp="1"/>
          </p:cNvSpPr>
          <p:nvPr>
            <p:ph type="body" idx="1"/>
          </p:nvPr>
        </p:nvSpPr>
        <p:spPr>
          <a:xfrm>
            <a:off x="609600" y="1447800"/>
            <a:ext cx="7918500" cy="7698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200"/>
              <a:buFont typeface="Arial"/>
              <a:buNone/>
            </a:pPr>
            <a:r>
              <a:rPr lang="en-US" sz="2200" b="0" i="0" u="none">
                <a:solidFill>
                  <a:schemeClr val="dk1"/>
                </a:solidFill>
                <a:latin typeface="Arial"/>
                <a:ea typeface="Arial"/>
                <a:cs typeface="Arial"/>
                <a:sym typeface="Arial"/>
              </a:rPr>
              <a:t>Given a </a:t>
            </a:r>
            <a:r>
              <a:rPr lang="en-US" sz="2200" b="0" i="0" u="none">
                <a:solidFill>
                  <a:schemeClr val="dk1"/>
                </a:solidFill>
                <a:latin typeface="Courier New"/>
                <a:ea typeface="Courier New"/>
                <a:cs typeface="Courier New"/>
                <a:sym typeface="Courier New"/>
              </a:rPr>
              <a:t>Path</a:t>
            </a:r>
            <a:r>
              <a:rPr lang="en-US" sz="2200" b="0" i="0" u="none">
                <a:solidFill>
                  <a:schemeClr val="dk1"/>
                </a:solidFill>
                <a:latin typeface="Arial"/>
                <a:ea typeface="Arial"/>
                <a:cs typeface="Arial"/>
                <a:sym typeface="Arial"/>
              </a:rPr>
              <a:t> object with the following path: </a:t>
            </a:r>
            <a:endParaRPr/>
          </a:p>
          <a:p>
            <a:pPr marL="7937" marR="0" lvl="0" indent="7937" algn="l" rtl="0">
              <a:lnSpc>
                <a:spcPct val="100000"/>
              </a:lnSpc>
              <a:spcBef>
                <a:spcPts val="440"/>
              </a:spcBef>
              <a:spcAft>
                <a:spcPts val="0"/>
              </a:spcAft>
              <a:buClr>
                <a:srgbClr val="000000"/>
              </a:buClr>
              <a:buSzPts val="2200"/>
              <a:buFont typeface="Arial"/>
              <a:buNone/>
            </a:pPr>
            <a:r>
              <a:rPr lang="en-US" sz="2200" b="0" i="0" u="none">
                <a:solidFill>
                  <a:schemeClr val="dk1"/>
                </a:solidFill>
                <a:latin typeface="Courier New"/>
                <a:ea typeface="Courier New"/>
                <a:cs typeface="Courier New"/>
                <a:sym typeface="Courier New"/>
              </a:rPr>
              <a:t>/export/home/duke/../peter/./documents</a:t>
            </a:r>
            <a:endParaRPr/>
          </a:p>
          <a:p>
            <a:pPr marL="7937" marR="0" lvl="0" indent="7937" algn="l" rtl="0">
              <a:lnSpc>
                <a:spcPct val="100000"/>
              </a:lnSpc>
              <a:spcBef>
                <a:spcPts val="440"/>
              </a:spcBef>
              <a:spcAft>
                <a:spcPts val="0"/>
              </a:spcAft>
              <a:buClr>
                <a:srgbClr val="000000"/>
              </a:buClr>
              <a:buSzPts val="2200"/>
              <a:buFont typeface="Arial"/>
              <a:buNone/>
            </a:pPr>
            <a:r>
              <a:rPr lang="en-US" sz="2200" b="0" i="0" u="none">
                <a:solidFill>
                  <a:schemeClr val="dk1"/>
                </a:solidFill>
                <a:latin typeface="Arial"/>
                <a:ea typeface="Arial"/>
                <a:cs typeface="Arial"/>
                <a:sym typeface="Arial"/>
              </a:rPr>
              <a:t>What </a:t>
            </a:r>
            <a:r>
              <a:rPr lang="en-US" sz="2200" b="0" i="0" u="none">
                <a:solidFill>
                  <a:schemeClr val="dk1"/>
                </a:solidFill>
                <a:latin typeface="Courier New"/>
                <a:ea typeface="Courier New"/>
                <a:cs typeface="Courier New"/>
                <a:sym typeface="Courier New"/>
              </a:rPr>
              <a:t>Path</a:t>
            </a:r>
            <a:r>
              <a:rPr lang="en-US" sz="2200" b="0" i="0" u="none">
                <a:solidFill>
                  <a:schemeClr val="dk1"/>
                </a:solidFill>
                <a:latin typeface="Arial"/>
                <a:ea typeface="Arial"/>
                <a:cs typeface="Arial"/>
                <a:sym typeface="Arial"/>
              </a:rPr>
              <a:t> method would remove the redundant elements?</a:t>
            </a:r>
            <a:endParaRPr/>
          </a:p>
          <a:p>
            <a:pPr marL="566737" marR="0" lvl="1" indent="-449262" algn="l" rtl="0">
              <a:lnSpc>
                <a:spcPct val="100000"/>
              </a:lnSpc>
              <a:spcBef>
                <a:spcPts val="440"/>
              </a:spcBef>
              <a:spcAft>
                <a:spcPts val="0"/>
              </a:spcAft>
              <a:buClr>
                <a:srgbClr val="FF0000"/>
              </a:buClr>
              <a:buSzPts val="2200"/>
              <a:buFont typeface="Arial"/>
              <a:buAutoNum type="alphaLcPeriod"/>
            </a:pPr>
            <a:r>
              <a:rPr lang="en-US" sz="2200" b="0" i="0" u="none" strike="noStrike" cap="none">
                <a:solidFill>
                  <a:schemeClr val="dk1"/>
                </a:solidFill>
                <a:latin typeface="Courier New"/>
                <a:ea typeface="Courier New"/>
                <a:cs typeface="Courier New"/>
                <a:sym typeface="Courier New"/>
              </a:rPr>
              <a:t>normalize</a:t>
            </a:r>
            <a:endParaRPr/>
          </a:p>
          <a:p>
            <a:pPr marL="566737" marR="0" lvl="1" indent="-449262" algn="l" rtl="0">
              <a:lnSpc>
                <a:spcPct val="100000"/>
              </a:lnSpc>
              <a:spcBef>
                <a:spcPts val="440"/>
              </a:spcBef>
              <a:spcAft>
                <a:spcPts val="0"/>
              </a:spcAft>
              <a:buClr>
                <a:srgbClr val="FF0000"/>
              </a:buClr>
              <a:buSzPts val="2200"/>
              <a:buFont typeface="Arial"/>
              <a:buAutoNum type="alphaLcPeriod"/>
            </a:pPr>
            <a:r>
              <a:rPr lang="en-US" sz="2200" b="0" i="0" u="none" strike="noStrike" cap="none">
                <a:solidFill>
                  <a:schemeClr val="dk1"/>
                </a:solidFill>
                <a:latin typeface="Courier New"/>
                <a:ea typeface="Courier New"/>
                <a:cs typeface="Courier New"/>
                <a:sym typeface="Courier New"/>
              </a:rPr>
              <a:t>relativize</a:t>
            </a:r>
            <a:endParaRPr/>
          </a:p>
          <a:p>
            <a:pPr marL="566737" marR="0" lvl="1" indent="-449262" algn="l" rtl="0">
              <a:lnSpc>
                <a:spcPct val="100000"/>
              </a:lnSpc>
              <a:spcBef>
                <a:spcPts val="440"/>
              </a:spcBef>
              <a:spcAft>
                <a:spcPts val="0"/>
              </a:spcAft>
              <a:buClr>
                <a:srgbClr val="FF0000"/>
              </a:buClr>
              <a:buSzPts val="2200"/>
              <a:buFont typeface="Arial"/>
              <a:buAutoNum type="alphaLcPeriod"/>
            </a:pPr>
            <a:r>
              <a:rPr lang="en-US" sz="2200" b="0" i="0" u="none" strike="noStrike" cap="none">
                <a:solidFill>
                  <a:schemeClr val="dk1"/>
                </a:solidFill>
                <a:latin typeface="Courier New"/>
                <a:ea typeface="Courier New"/>
                <a:cs typeface="Courier New"/>
                <a:sym typeface="Courier New"/>
              </a:rPr>
              <a:t>resolve</a:t>
            </a:r>
            <a:endParaRPr/>
          </a:p>
          <a:p>
            <a:pPr marL="566737" marR="0" lvl="1" indent="-449262" algn="l" rtl="0">
              <a:lnSpc>
                <a:spcPct val="100000"/>
              </a:lnSpc>
              <a:spcBef>
                <a:spcPts val="440"/>
              </a:spcBef>
              <a:spcAft>
                <a:spcPts val="0"/>
              </a:spcAft>
              <a:buClr>
                <a:srgbClr val="FF0000"/>
              </a:buClr>
              <a:buSzPts val="2200"/>
              <a:buFont typeface="Arial"/>
              <a:buAutoNum type="alphaLcPeriod"/>
            </a:pPr>
            <a:r>
              <a:rPr lang="en-US" sz="2200" b="0" i="0" u="none" strike="noStrike" cap="none">
                <a:solidFill>
                  <a:schemeClr val="dk1"/>
                </a:solidFill>
                <a:latin typeface="Courier New"/>
                <a:ea typeface="Courier New"/>
                <a:cs typeface="Courier New"/>
                <a:sym typeface="Courier New"/>
              </a:rPr>
              <a:t>toAbsolutePath</a:t>
            </a:r>
            <a:endParaRPr/>
          </a:p>
        </p:txBody>
      </p:sp>
      <p:sp>
        <p:nvSpPr>
          <p:cNvPr id="4012" name="Google Shape;4012;p406"/>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410</a:t>
            </a:fld>
            <a:endParaRPr/>
          </a:p>
        </p:txBody>
      </p:sp>
    </p:spTree>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Shape 4017"/>
        <p:cNvGrpSpPr/>
        <p:nvPr/>
      </p:nvGrpSpPr>
      <p:grpSpPr>
        <a:xfrm>
          <a:off x="0" y="0"/>
          <a:ext cx="0" cy="0"/>
          <a:chOff x="0" y="0"/>
          <a:chExt cx="0" cy="0"/>
        </a:xfrm>
      </p:grpSpPr>
      <p:sp>
        <p:nvSpPr>
          <p:cNvPr id="4018" name="Google Shape;4018;p407"/>
          <p:cNvSpPr txBox="1"/>
          <p:nvPr/>
        </p:nvSpPr>
        <p:spPr>
          <a:xfrm>
            <a:off x="533400" y="1828800"/>
            <a:ext cx="8001000" cy="914400"/>
          </a:xfrm>
          <a:prstGeom prst="rect">
            <a:avLst/>
          </a:prstGeom>
          <a:solidFill>
            <a:srgbClr val="DDDDDD"/>
          </a:solid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4019" name="Google Shape;4019;p407"/>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Quiz</a:t>
            </a:r>
            <a:endParaRPr/>
          </a:p>
        </p:txBody>
      </p:sp>
      <p:sp>
        <p:nvSpPr>
          <p:cNvPr id="4020" name="Google Shape;4020;p407"/>
          <p:cNvSpPr txBox="1">
            <a:spLocks noGrp="1"/>
          </p:cNvSpPr>
          <p:nvPr>
            <p:ph type="body" idx="1"/>
          </p:nvPr>
        </p:nvSpPr>
        <p:spPr>
          <a:xfrm>
            <a:off x="609600" y="1447800"/>
            <a:ext cx="7918500" cy="43656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200"/>
              <a:buFont typeface="Arial"/>
              <a:buNone/>
            </a:pPr>
            <a:r>
              <a:rPr lang="en-US" sz="2200" b="0" i="0" u="none">
                <a:solidFill>
                  <a:schemeClr val="dk1"/>
                </a:solidFill>
                <a:latin typeface="Arial"/>
                <a:ea typeface="Arial"/>
                <a:cs typeface="Arial"/>
                <a:sym typeface="Arial"/>
              </a:rPr>
              <a:t>Given the following fragment:</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Path p1 = Paths.get("/export/home/peter");</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Path p2 = Paths.get("/export/home/peter2");</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Files.move(p1, p2, StandardCopyOption.REPLACE_EXISTING);</a:t>
            </a:r>
            <a:endParaRPr/>
          </a:p>
          <a:p>
            <a:pPr marL="7937" marR="0" lvl="0" indent="7937" algn="l" rtl="0">
              <a:lnSpc>
                <a:spcPct val="100000"/>
              </a:lnSpc>
              <a:spcBef>
                <a:spcPts val="440"/>
              </a:spcBef>
              <a:spcAft>
                <a:spcPts val="0"/>
              </a:spcAft>
              <a:buClr>
                <a:srgbClr val="000000"/>
              </a:buClr>
              <a:buSzPts val="2200"/>
              <a:buFont typeface="Arial"/>
              <a:buNone/>
            </a:pPr>
            <a:r>
              <a:rPr lang="en-US" sz="2200" b="0" i="0" u="none">
                <a:solidFill>
                  <a:schemeClr val="dk1"/>
                </a:solidFill>
                <a:latin typeface="Arial"/>
                <a:ea typeface="Arial"/>
                <a:cs typeface="Arial"/>
                <a:sym typeface="Arial"/>
              </a:rPr>
              <a:t>If the </a:t>
            </a:r>
            <a:r>
              <a:rPr lang="en-US" sz="2200" b="0" i="0" u="none">
                <a:solidFill>
                  <a:schemeClr val="dk1"/>
                </a:solidFill>
                <a:latin typeface="Courier New"/>
                <a:ea typeface="Courier New"/>
                <a:cs typeface="Courier New"/>
                <a:sym typeface="Courier New"/>
              </a:rPr>
              <a:t>peter2</a:t>
            </a:r>
            <a:r>
              <a:rPr lang="en-US" sz="2200" b="0" i="0" u="none">
                <a:solidFill>
                  <a:schemeClr val="dk1"/>
                </a:solidFill>
                <a:latin typeface="Arial"/>
                <a:ea typeface="Arial"/>
                <a:cs typeface="Arial"/>
                <a:sym typeface="Arial"/>
              </a:rPr>
              <a:t> directory does not exist, and the </a:t>
            </a:r>
            <a:r>
              <a:rPr lang="en-US" sz="2200" b="0" i="0" u="none">
                <a:solidFill>
                  <a:schemeClr val="dk1"/>
                </a:solidFill>
                <a:latin typeface="Courier New"/>
                <a:ea typeface="Courier New"/>
                <a:cs typeface="Courier New"/>
                <a:sym typeface="Courier New"/>
              </a:rPr>
              <a:t>peter</a:t>
            </a:r>
            <a:r>
              <a:rPr lang="en-US" sz="2200" b="0" i="0" u="none">
                <a:solidFill>
                  <a:schemeClr val="dk1"/>
                </a:solidFill>
                <a:latin typeface="Arial"/>
                <a:ea typeface="Arial"/>
                <a:cs typeface="Arial"/>
                <a:sym typeface="Arial"/>
              </a:rPr>
              <a:t> directory is populated with subfolders and files, what is the result?</a:t>
            </a:r>
            <a:endParaRPr/>
          </a:p>
          <a:p>
            <a:pPr marL="574675" marR="0" lvl="1" indent="-460375" algn="l" rtl="0">
              <a:lnSpc>
                <a:spcPct val="100000"/>
              </a:lnSpc>
              <a:spcBef>
                <a:spcPts val="440"/>
              </a:spcBef>
              <a:spcAft>
                <a:spcPts val="0"/>
              </a:spcAft>
              <a:buClr>
                <a:schemeClr val="accent2"/>
              </a:buClr>
              <a:buSzPts val="2200"/>
              <a:buFont typeface="Arial"/>
              <a:buAutoNum type="alphaLcPeriod"/>
            </a:pPr>
            <a:r>
              <a:rPr lang="en-US" sz="2200" b="0" i="0" u="none" strike="noStrike" cap="none">
                <a:solidFill>
                  <a:schemeClr val="dk1"/>
                </a:solidFill>
                <a:latin typeface="Courier New"/>
                <a:ea typeface="Courier New"/>
                <a:cs typeface="Courier New"/>
                <a:sym typeface="Courier New"/>
              </a:rPr>
              <a:t>DirectoryNotEmptyException</a:t>
            </a:r>
            <a:endParaRPr/>
          </a:p>
          <a:p>
            <a:pPr marL="574675" marR="0" lvl="1" indent="-460375" algn="l" rtl="0">
              <a:lnSpc>
                <a:spcPct val="100000"/>
              </a:lnSpc>
              <a:spcBef>
                <a:spcPts val="440"/>
              </a:spcBef>
              <a:spcAft>
                <a:spcPts val="0"/>
              </a:spcAft>
              <a:buClr>
                <a:schemeClr val="accent2"/>
              </a:buClr>
              <a:buSzPts val="2200"/>
              <a:buFont typeface="Arial"/>
              <a:buAutoNum type="alphaLcPeriod"/>
            </a:pPr>
            <a:r>
              <a:rPr lang="en-US" sz="2200" b="0" i="0" u="none" strike="noStrike" cap="none">
                <a:solidFill>
                  <a:schemeClr val="dk1"/>
                </a:solidFill>
                <a:latin typeface="Courier New"/>
                <a:ea typeface="Courier New"/>
                <a:cs typeface="Courier New"/>
                <a:sym typeface="Courier New"/>
              </a:rPr>
              <a:t>NotDirectoryException</a:t>
            </a:r>
            <a:endParaRPr/>
          </a:p>
          <a:p>
            <a:pPr marL="574675" marR="0" lvl="1" indent="-460375" algn="l" rtl="0">
              <a:lnSpc>
                <a:spcPct val="100000"/>
              </a:lnSpc>
              <a:spcBef>
                <a:spcPts val="440"/>
              </a:spcBef>
              <a:spcAft>
                <a:spcPts val="0"/>
              </a:spcAft>
              <a:buClr>
                <a:schemeClr val="accent2"/>
              </a:buClr>
              <a:buSzPts val="2200"/>
              <a:buFont typeface="Arial"/>
              <a:buAutoNum type="alphaLcPeriod"/>
            </a:pPr>
            <a:r>
              <a:rPr lang="en-US" sz="2200" b="0" i="0" u="none" strike="noStrike" cap="none">
                <a:solidFill>
                  <a:schemeClr val="dk1"/>
                </a:solidFill>
                <a:latin typeface="Arial"/>
                <a:ea typeface="Arial"/>
                <a:cs typeface="Arial"/>
                <a:sym typeface="Arial"/>
              </a:rPr>
              <a:t>Directory </a:t>
            </a:r>
            <a:r>
              <a:rPr lang="en-US" sz="2200" b="0" i="0" u="none" strike="noStrike" cap="none">
                <a:solidFill>
                  <a:schemeClr val="dk1"/>
                </a:solidFill>
                <a:latin typeface="Courier New"/>
                <a:ea typeface="Courier New"/>
                <a:cs typeface="Courier New"/>
                <a:sym typeface="Courier New"/>
              </a:rPr>
              <a:t>peter2</a:t>
            </a:r>
            <a:r>
              <a:rPr lang="en-US" sz="2200" b="0" i="0" u="none" strike="noStrike" cap="none">
                <a:solidFill>
                  <a:schemeClr val="dk1"/>
                </a:solidFill>
                <a:latin typeface="Arial"/>
                <a:ea typeface="Arial"/>
                <a:cs typeface="Arial"/>
                <a:sym typeface="Arial"/>
              </a:rPr>
              <a:t> is created.</a:t>
            </a:r>
            <a:endParaRPr/>
          </a:p>
          <a:p>
            <a:pPr marL="574675" marR="0" lvl="1" indent="-460375" algn="l" rtl="0">
              <a:lnSpc>
                <a:spcPct val="100000"/>
              </a:lnSpc>
              <a:spcBef>
                <a:spcPts val="440"/>
              </a:spcBef>
              <a:spcAft>
                <a:spcPts val="0"/>
              </a:spcAft>
              <a:buClr>
                <a:schemeClr val="accent2"/>
              </a:buClr>
              <a:buSzPts val="2200"/>
              <a:buFont typeface="Arial"/>
              <a:buAutoNum type="alphaLcPeriod"/>
            </a:pPr>
            <a:r>
              <a:rPr lang="en-US" sz="2200" b="0" i="0" u="none" strike="noStrike" cap="none">
                <a:solidFill>
                  <a:schemeClr val="dk1"/>
                </a:solidFill>
                <a:latin typeface="Arial"/>
                <a:ea typeface="Arial"/>
                <a:cs typeface="Arial"/>
                <a:sym typeface="Arial"/>
              </a:rPr>
              <a:t>Directory </a:t>
            </a:r>
            <a:r>
              <a:rPr lang="en-US" sz="2200" b="0" i="0" u="none" strike="noStrike" cap="none">
                <a:solidFill>
                  <a:schemeClr val="dk1"/>
                </a:solidFill>
                <a:latin typeface="Courier New"/>
                <a:ea typeface="Courier New"/>
                <a:cs typeface="Courier New"/>
                <a:sym typeface="Courier New"/>
              </a:rPr>
              <a:t>peter</a:t>
            </a:r>
            <a:r>
              <a:rPr lang="en-US" sz="2200" b="0" i="0" u="none" strike="noStrike" cap="none">
                <a:solidFill>
                  <a:schemeClr val="dk1"/>
                </a:solidFill>
                <a:latin typeface="Arial"/>
                <a:ea typeface="Arial"/>
                <a:cs typeface="Arial"/>
                <a:sym typeface="Arial"/>
              </a:rPr>
              <a:t> is copied to </a:t>
            </a:r>
            <a:r>
              <a:rPr lang="en-US" sz="2200" b="0" i="0" u="none" strike="noStrike" cap="none">
                <a:solidFill>
                  <a:schemeClr val="dk1"/>
                </a:solidFill>
                <a:latin typeface="Courier New"/>
                <a:ea typeface="Courier New"/>
                <a:cs typeface="Courier New"/>
                <a:sym typeface="Courier New"/>
              </a:rPr>
              <a:t>peter2</a:t>
            </a:r>
            <a:r>
              <a:rPr lang="en-US" sz="2200" b="0" i="0" u="none" strike="noStrike" cap="none">
                <a:solidFill>
                  <a:schemeClr val="dk1"/>
                </a:solidFill>
                <a:latin typeface="Arial"/>
                <a:ea typeface="Arial"/>
                <a:cs typeface="Arial"/>
                <a:sym typeface="Arial"/>
              </a:rPr>
              <a:t>.</a:t>
            </a:r>
            <a:endParaRPr/>
          </a:p>
          <a:p>
            <a:pPr marL="574675" marR="0" lvl="1" indent="-460375" algn="l" rtl="0">
              <a:lnSpc>
                <a:spcPct val="100000"/>
              </a:lnSpc>
              <a:spcBef>
                <a:spcPts val="440"/>
              </a:spcBef>
              <a:spcAft>
                <a:spcPts val="0"/>
              </a:spcAft>
              <a:buClr>
                <a:schemeClr val="accent2"/>
              </a:buClr>
              <a:buSzPts val="2200"/>
              <a:buFont typeface="Arial"/>
              <a:buAutoNum type="alphaLcPeriod"/>
            </a:pPr>
            <a:r>
              <a:rPr lang="en-US" sz="2200" b="0" i="0" u="none" strike="noStrike" cap="none">
                <a:solidFill>
                  <a:schemeClr val="dk1"/>
                </a:solidFill>
                <a:latin typeface="Arial"/>
                <a:ea typeface="Arial"/>
                <a:cs typeface="Arial"/>
                <a:sym typeface="Arial"/>
              </a:rPr>
              <a:t>Directory </a:t>
            </a:r>
            <a:r>
              <a:rPr lang="en-US" sz="2200" b="0" i="0" u="none" strike="noStrike" cap="none">
                <a:solidFill>
                  <a:schemeClr val="dk1"/>
                </a:solidFill>
                <a:latin typeface="Courier New"/>
                <a:ea typeface="Courier New"/>
                <a:cs typeface="Courier New"/>
                <a:sym typeface="Courier New"/>
              </a:rPr>
              <a:t>peter2</a:t>
            </a:r>
            <a:r>
              <a:rPr lang="en-US" sz="2200" b="0" i="0" u="none" strike="noStrike" cap="none">
                <a:solidFill>
                  <a:schemeClr val="dk1"/>
                </a:solidFill>
                <a:latin typeface="Arial"/>
                <a:ea typeface="Arial"/>
                <a:cs typeface="Arial"/>
                <a:sym typeface="Arial"/>
              </a:rPr>
              <a:t> is created and populated with files and directories from </a:t>
            </a:r>
            <a:r>
              <a:rPr lang="en-US" sz="2200" b="0" i="0" u="none" strike="noStrike" cap="none">
                <a:solidFill>
                  <a:schemeClr val="dk1"/>
                </a:solidFill>
                <a:latin typeface="Courier New"/>
                <a:ea typeface="Courier New"/>
                <a:cs typeface="Courier New"/>
                <a:sym typeface="Courier New"/>
              </a:rPr>
              <a:t>peter</a:t>
            </a:r>
            <a:r>
              <a:rPr lang="en-US" sz="2200" b="0" i="0" u="none" strike="noStrike" cap="none">
                <a:solidFill>
                  <a:schemeClr val="dk1"/>
                </a:solidFill>
                <a:latin typeface="Arial"/>
                <a:ea typeface="Arial"/>
                <a:cs typeface="Arial"/>
                <a:sym typeface="Arial"/>
              </a:rPr>
              <a:t>.</a:t>
            </a:r>
            <a:endParaRPr/>
          </a:p>
        </p:txBody>
      </p:sp>
      <p:sp>
        <p:nvSpPr>
          <p:cNvPr id="4021" name="Google Shape;4021;p407"/>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411</a:t>
            </a:fld>
            <a:endParaRPr/>
          </a:p>
        </p:txBody>
      </p:sp>
    </p:spTree>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Shape 4026"/>
        <p:cNvGrpSpPr/>
        <p:nvPr/>
      </p:nvGrpSpPr>
      <p:grpSpPr>
        <a:xfrm>
          <a:off x="0" y="0"/>
          <a:ext cx="0" cy="0"/>
          <a:chOff x="0" y="0"/>
          <a:chExt cx="0" cy="0"/>
        </a:xfrm>
      </p:grpSpPr>
      <p:sp>
        <p:nvSpPr>
          <p:cNvPr id="4027" name="Google Shape;4027;p408"/>
          <p:cNvSpPr txBox="1"/>
          <p:nvPr/>
        </p:nvSpPr>
        <p:spPr>
          <a:xfrm>
            <a:off x="533400" y="1828800"/>
            <a:ext cx="8001000" cy="914400"/>
          </a:xfrm>
          <a:prstGeom prst="rect">
            <a:avLst/>
          </a:prstGeom>
          <a:solidFill>
            <a:srgbClr val="DDDDDD"/>
          </a:solid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4028" name="Google Shape;4028;p408"/>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Quiz</a:t>
            </a:r>
            <a:endParaRPr/>
          </a:p>
        </p:txBody>
      </p:sp>
      <p:sp>
        <p:nvSpPr>
          <p:cNvPr id="4029" name="Google Shape;4029;p408"/>
          <p:cNvSpPr txBox="1">
            <a:spLocks noGrp="1"/>
          </p:cNvSpPr>
          <p:nvPr>
            <p:ph type="body" idx="1"/>
          </p:nvPr>
        </p:nvSpPr>
        <p:spPr>
          <a:xfrm>
            <a:off x="609600" y="1447800"/>
            <a:ext cx="7918500" cy="7698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200"/>
              <a:buFont typeface="Arial"/>
              <a:buNone/>
            </a:pPr>
            <a:r>
              <a:rPr lang="en-US" sz="2200" b="0" i="0" u="none">
                <a:solidFill>
                  <a:schemeClr val="dk1"/>
                </a:solidFill>
                <a:latin typeface="Arial"/>
                <a:ea typeface="Arial"/>
                <a:cs typeface="Arial"/>
                <a:sym typeface="Arial"/>
              </a:rPr>
              <a:t>Given this fragment:</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Path source = Paths.get(args[0]);</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Path target = Paths.get(args[1]);</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Files.copy(source, target);</a:t>
            </a:r>
            <a:endParaRPr/>
          </a:p>
          <a:p>
            <a:pPr marL="7937" marR="0" lvl="0" indent="7937" algn="l" rtl="0">
              <a:lnSpc>
                <a:spcPct val="100000"/>
              </a:lnSpc>
              <a:spcBef>
                <a:spcPts val="440"/>
              </a:spcBef>
              <a:spcAft>
                <a:spcPts val="0"/>
              </a:spcAft>
              <a:buClr>
                <a:srgbClr val="000000"/>
              </a:buClr>
              <a:buSzPts val="2200"/>
              <a:buFont typeface="Arial"/>
              <a:buNone/>
            </a:pPr>
            <a:r>
              <a:rPr lang="en-US" sz="2200" b="0" i="0" u="none">
                <a:solidFill>
                  <a:schemeClr val="dk1"/>
                </a:solidFill>
                <a:latin typeface="Arial"/>
                <a:ea typeface="Arial"/>
                <a:cs typeface="Arial"/>
                <a:sym typeface="Arial"/>
              </a:rPr>
              <a:t>Assuming </a:t>
            </a:r>
            <a:r>
              <a:rPr lang="en-US" sz="2200" b="0" i="0" u="none">
                <a:solidFill>
                  <a:schemeClr val="dk1"/>
                </a:solidFill>
                <a:latin typeface="Courier New"/>
                <a:ea typeface="Courier New"/>
                <a:cs typeface="Courier New"/>
                <a:sym typeface="Courier New"/>
              </a:rPr>
              <a:t>source</a:t>
            </a:r>
            <a:r>
              <a:rPr lang="en-US" sz="2200" b="0" i="0" u="none">
                <a:solidFill>
                  <a:schemeClr val="dk1"/>
                </a:solidFill>
                <a:latin typeface="Arial"/>
                <a:ea typeface="Arial"/>
                <a:cs typeface="Arial"/>
                <a:sym typeface="Arial"/>
              </a:rPr>
              <a:t> and </a:t>
            </a:r>
            <a:r>
              <a:rPr lang="en-US" sz="2200" b="0" i="0" u="none">
                <a:solidFill>
                  <a:schemeClr val="dk1"/>
                </a:solidFill>
                <a:latin typeface="Courier New"/>
                <a:ea typeface="Courier New"/>
                <a:cs typeface="Courier New"/>
                <a:sym typeface="Courier New"/>
              </a:rPr>
              <a:t>target</a:t>
            </a:r>
            <a:r>
              <a:rPr lang="en-US" sz="2200" b="0" i="0" u="none">
                <a:solidFill>
                  <a:schemeClr val="dk1"/>
                </a:solidFill>
                <a:latin typeface="Arial"/>
                <a:ea typeface="Arial"/>
                <a:cs typeface="Arial"/>
                <a:sym typeface="Arial"/>
              </a:rPr>
              <a:t> are not directories, how can you prevent this copy operation from generating </a:t>
            </a:r>
            <a:r>
              <a:rPr lang="en-US" sz="2200" b="0" i="0" u="none">
                <a:solidFill>
                  <a:schemeClr val="dk1"/>
                </a:solidFill>
                <a:latin typeface="Courier New"/>
                <a:ea typeface="Courier New"/>
                <a:cs typeface="Courier New"/>
                <a:sym typeface="Courier New"/>
              </a:rPr>
              <a:t>FileAlreadyExistsException</a:t>
            </a:r>
            <a:r>
              <a:rPr lang="en-US" sz="2200" b="0" i="0" u="none">
                <a:solidFill>
                  <a:schemeClr val="dk1"/>
                </a:solidFill>
                <a:latin typeface="Arial"/>
                <a:ea typeface="Arial"/>
                <a:cs typeface="Arial"/>
                <a:sym typeface="Arial"/>
              </a:rPr>
              <a:t>?</a:t>
            </a:r>
            <a:endParaRPr/>
          </a:p>
          <a:p>
            <a:pPr marL="566737" marR="0" lvl="1" indent="-449262" algn="l" rtl="0">
              <a:lnSpc>
                <a:spcPct val="100000"/>
              </a:lnSpc>
              <a:spcBef>
                <a:spcPts val="440"/>
              </a:spcBef>
              <a:spcAft>
                <a:spcPts val="0"/>
              </a:spcAft>
              <a:buClr>
                <a:srgbClr val="FF0000"/>
              </a:buClr>
              <a:buSzPts val="2200"/>
              <a:buFont typeface="Arial"/>
              <a:buAutoNum type="alphaLcPeriod"/>
            </a:pPr>
            <a:r>
              <a:rPr lang="en-US" sz="2200" b="0" i="0" u="none" strike="noStrike" cap="none">
                <a:solidFill>
                  <a:schemeClr val="dk1"/>
                </a:solidFill>
                <a:latin typeface="Arial"/>
                <a:ea typeface="Arial"/>
                <a:cs typeface="Arial"/>
                <a:sym typeface="Arial"/>
              </a:rPr>
              <a:t>Delete the </a:t>
            </a:r>
            <a:r>
              <a:rPr lang="en-US" sz="2200" b="0" i="0" u="none" strike="noStrike" cap="none">
                <a:solidFill>
                  <a:schemeClr val="dk1"/>
                </a:solidFill>
                <a:latin typeface="Courier New"/>
                <a:ea typeface="Courier New"/>
                <a:cs typeface="Courier New"/>
                <a:sym typeface="Courier New"/>
              </a:rPr>
              <a:t>target</a:t>
            </a:r>
            <a:r>
              <a:rPr lang="en-US" sz="2200" b="0" i="0" u="none" strike="noStrike" cap="none">
                <a:solidFill>
                  <a:schemeClr val="dk1"/>
                </a:solidFill>
                <a:latin typeface="Arial"/>
                <a:ea typeface="Arial"/>
                <a:cs typeface="Arial"/>
                <a:sym typeface="Arial"/>
              </a:rPr>
              <a:t> file before the copy.</a:t>
            </a:r>
            <a:endParaRPr/>
          </a:p>
          <a:p>
            <a:pPr marL="566737" marR="0" lvl="1" indent="-449262" algn="l" rtl="0">
              <a:lnSpc>
                <a:spcPct val="100000"/>
              </a:lnSpc>
              <a:spcBef>
                <a:spcPts val="440"/>
              </a:spcBef>
              <a:spcAft>
                <a:spcPts val="0"/>
              </a:spcAft>
              <a:buClr>
                <a:srgbClr val="FF0000"/>
              </a:buClr>
              <a:buSzPts val="2200"/>
              <a:buFont typeface="Arial"/>
              <a:buAutoNum type="alphaLcPeriod"/>
            </a:pPr>
            <a:r>
              <a:rPr lang="en-US" sz="2200" b="0" i="0" u="none" strike="noStrike" cap="none">
                <a:solidFill>
                  <a:schemeClr val="dk1"/>
                </a:solidFill>
                <a:latin typeface="Arial"/>
                <a:ea typeface="Arial"/>
                <a:cs typeface="Arial"/>
                <a:sym typeface="Arial"/>
              </a:rPr>
              <a:t>Use the </a:t>
            </a:r>
            <a:r>
              <a:rPr lang="en-US" sz="2200" b="0" i="0" u="none" strike="noStrike" cap="none">
                <a:solidFill>
                  <a:schemeClr val="dk1"/>
                </a:solidFill>
                <a:latin typeface="Courier New"/>
                <a:ea typeface="Courier New"/>
                <a:cs typeface="Courier New"/>
                <a:sym typeface="Courier New"/>
              </a:rPr>
              <a:t>move</a:t>
            </a:r>
            <a:r>
              <a:rPr lang="en-US" sz="2200" b="0" i="0" u="none" strike="noStrike" cap="none">
                <a:solidFill>
                  <a:schemeClr val="dk1"/>
                </a:solidFill>
                <a:latin typeface="Arial"/>
                <a:ea typeface="Arial"/>
                <a:cs typeface="Arial"/>
                <a:sym typeface="Arial"/>
              </a:rPr>
              <a:t> method instead.</a:t>
            </a:r>
            <a:endParaRPr/>
          </a:p>
          <a:p>
            <a:pPr marL="566737" marR="0" lvl="1" indent="-449262" algn="l" rtl="0">
              <a:lnSpc>
                <a:spcPct val="100000"/>
              </a:lnSpc>
              <a:spcBef>
                <a:spcPts val="440"/>
              </a:spcBef>
              <a:spcAft>
                <a:spcPts val="0"/>
              </a:spcAft>
              <a:buClr>
                <a:srgbClr val="FF0000"/>
              </a:buClr>
              <a:buSzPts val="2200"/>
              <a:buFont typeface="Arial"/>
              <a:buAutoNum type="alphaLcPeriod"/>
            </a:pPr>
            <a:r>
              <a:rPr lang="en-US" sz="2200" b="0" i="0" u="none" strike="noStrike" cap="none">
                <a:solidFill>
                  <a:schemeClr val="dk1"/>
                </a:solidFill>
                <a:latin typeface="Arial"/>
                <a:ea typeface="Arial"/>
                <a:cs typeface="Arial"/>
                <a:sym typeface="Arial"/>
              </a:rPr>
              <a:t>Use the </a:t>
            </a:r>
            <a:r>
              <a:rPr lang="en-US" sz="2200" b="0" i="0" u="none" strike="noStrike" cap="none">
                <a:solidFill>
                  <a:schemeClr val="dk1"/>
                </a:solidFill>
                <a:latin typeface="Courier New"/>
                <a:ea typeface="Courier New"/>
                <a:cs typeface="Courier New"/>
                <a:sym typeface="Courier New"/>
              </a:rPr>
              <a:t>copyExisting</a:t>
            </a:r>
            <a:r>
              <a:rPr lang="en-US" sz="2200" b="0" i="0" u="none" strike="noStrike" cap="none">
                <a:solidFill>
                  <a:schemeClr val="dk1"/>
                </a:solidFill>
                <a:latin typeface="Arial"/>
                <a:ea typeface="Arial"/>
                <a:cs typeface="Arial"/>
                <a:sym typeface="Arial"/>
              </a:rPr>
              <a:t> method instead.</a:t>
            </a:r>
            <a:endParaRPr/>
          </a:p>
          <a:p>
            <a:pPr marL="566737" marR="0" lvl="1" indent="-449262" algn="l" rtl="0">
              <a:lnSpc>
                <a:spcPct val="100000"/>
              </a:lnSpc>
              <a:spcBef>
                <a:spcPts val="440"/>
              </a:spcBef>
              <a:spcAft>
                <a:spcPts val="0"/>
              </a:spcAft>
              <a:buClr>
                <a:srgbClr val="FF0000"/>
              </a:buClr>
              <a:buSzPts val="2200"/>
              <a:buFont typeface="Arial"/>
              <a:buAutoNum type="alphaLcPeriod"/>
            </a:pPr>
            <a:r>
              <a:rPr lang="en-US" sz="2200" b="0" i="0" u="none" strike="noStrike" cap="none">
                <a:solidFill>
                  <a:schemeClr val="dk1"/>
                </a:solidFill>
                <a:latin typeface="Arial"/>
                <a:ea typeface="Arial"/>
                <a:cs typeface="Arial"/>
                <a:sym typeface="Arial"/>
              </a:rPr>
              <a:t>Add the </a:t>
            </a:r>
            <a:r>
              <a:rPr lang="en-US" sz="2200" b="0" i="0" u="none" strike="noStrike" cap="none">
                <a:solidFill>
                  <a:schemeClr val="dk1"/>
                </a:solidFill>
                <a:latin typeface="Courier New"/>
                <a:ea typeface="Courier New"/>
                <a:cs typeface="Courier New"/>
                <a:sym typeface="Courier New"/>
              </a:rPr>
              <a:t>REPLACE_EXISTING</a:t>
            </a:r>
            <a:r>
              <a:rPr lang="en-US" sz="2200" b="0" i="0" u="none" strike="noStrike" cap="none">
                <a:solidFill>
                  <a:schemeClr val="dk1"/>
                </a:solidFill>
                <a:latin typeface="Arial"/>
                <a:ea typeface="Arial"/>
                <a:cs typeface="Arial"/>
                <a:sym typeface="Arial"/>
              </a:rPr>
              <a:t> option to the method.</a:t>
            </a:r>
            <a:endParaRPr/>
          </a:p>
        </p:txBody>
      </p:sp>
      <p:sp>
        <p:nvSpPr>
          <p:cNvPr id="4030" name="Google Shape;4030;p408"/>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412</a:t>
            </a:fld>
            <a:endParaRPr/>
          </a:p>
        </p:txBody>
      </p:sp>
    </p:spTree>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Shape 4035"/>
        <p:cNvGrpSpPr/>
        <p:nvPr/>
      </p:nvGrpSpPr>
      <p:grpSpPr>
        <a:xfrm>
          <a:off x="0" y="0"/>
          <a:ext cx="0" cy="0"/>
          <a:chOff x="0" y="0"/>
          <a:chExt cx="0" cy="0"/>
        </a:xfrm>
      </p:grpSpPr>
      <p:sp>
        <p:nvSpPr>
          <p:cNvPr id="4036" name="Google Shape;4036;p409"/>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Quiz</a:t>
            </a:r>
            <a:endParaRPr/>
          </a:p>
        </p:txBody>
      </p:sp>
      <p:sp>
        <p:nvSpPr>
          <p:cNvPr id="4037" name="Google Shape;4037;p409"/>
          <p:cNvSpPr txBox="1">
            <a:spLocks noGrp="1"/>
          </p:cNvSpPr>
          <p:nvPr>
            <p:ph type="body" idx="1"/>
          </p:nvPr>
        </p:nvSpPr>
        <p:spPr>
          <a:xfrm>
            <a:off x="609600" y="1447800"/>
            <a:ext cx="7918500" cy="7698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200"/>
              <a:buFont typeface="Arial"/>
              <a:buNone/>
            </a:pPr>
            <a:r>
              <a:rPr lang="en-US" sz="2200" b="0" i="0" u="none">
                <a:solidFill>
                  <a:schemeClr val="dk1"/>
                </a:solidFill>
                <a:latin typeface="Arial"/>
                <a:ea typeface="Arial"/>
                <a:cs typeface="Arial"/>
                <a:sym typeface="Arial"/>
              </a:rPr>
              <a:t>To copy, move, or open a file or directory using NIO.2, you must first create an instance of:</a:t>
            </a:r>
            <a:endParaRPr/>
          </a:p>
          <a:p>
            <a:pPr marL="566737" marR="0" lvl="1" indent="-449262" algn="l" rtl="0">
              <a:lnSpc>
                <a:spcPct val="100000"/>
              </a:lnSpc>
              <a:spcBef>
                <a:spcPts val="440"/>
              </a:spcBef>
              <a:spcAft>
                <a:spcPts val="0"/>
              </a:spcAft>
              <a:buClr>
                <a:srgbClr val="FF0000"/>
              </a:buClr>
              <a:buSzPts val="2200"/>
              <a:buFont typeface="Arial"/>
              <a:buAutoNum type="alphaLcPeriod"/>
            </a:pPr>
            <a:r>
              <a:rPr lang="en-US" sz="2200" b="0" i="0" u="none" strike="noStrike" cap="none">
                <a:solidFill>
                  <a:schemeClr val="dk1"/>
                </a:solidFill>
                <a:latin typeface="Courier New"/>
                <a:ea typeface="Courier New"/>
                <a:cs typeface="Courier New"/>
                <a:sym typeface="Courier New"/>
              </a:rPr>
              <a:t>Path</a:t>
            </a:r>
            <a:endParaRPr sz="2200" b="0" i="0" u="none" strike="noStrike" cap="none">
              <a:solidFill>
                <a:schemeClr val="dk1"/>
              </a:solidFill>
              <a:latin typeface="Arial"/>
              <a:ea typeface="Arial"/>
              <a:cs typeface="Arial"/>
              <a:sym typeface="Arial"/>
            </a:endParaRPr>
          </a:p>
          <a:p>
            <a:pPr marL="566737" marR="0" lvl="1" indent="-449262" algn="l" rtl="0">
              <a:lnSpc>
                <a:spcPct val="100000"/>
              </a:lnSpc>
              <a:spcBef>
                <a:spcPts val="440"/>
              </a:spcBef>
              <a:spcAft>
                <a:spcPts val="0"/>
              </a:spcAft>
              <a:buClr>
                <a:srgbClr val="FF0000"/>
              </a:buClr>
              <a:buSzPts val="2200"/>
              <a:buFont typeface="Arial"/>
              <a:buAutoNum type="alphaLcPeriod"/>
            </a:pPr>
            <a:r>
              <a:rPr lang="en-US" sz="2200" b="0" i="0" u="none" strike="noStrike" cap="none">
                <a:solidFill>
                  <a:schemeClr val="dk1"/>
                </a:solidFill>
                <a:latin typeface="Courier New"/>
                <a:ea typeface="Courier New"/>
                <a:cs typeface="Courier New"/>
                <a:sym typeface="Courier New"/>
              </a:rPr>
              <a:t>Files</a:t>
            </a:r>
            <a:endParaRPr sz="2200" b="0" i="0" u="none" strike="noStrike" cap="none">
              <a:solidFill>
                <a:schemeClr val="dk1"/>
              </a:solidFill>
              <a:latin typeface="Arial"/>
              <a:ea typeface="Arial"/>
              <a:cs typeface="Arial"/>
              <a:sym typeface="Arial"/>
            </a:endParaRPr>
          </a:p>
          <a:p>
            <a:pPr marL="566737" marR="0" lvl="1" indent="-449262" algn="l" rtl="0">
              <a:lnSpc>
                <a:spcPct val="100000"/>
              </a:lnSpc>
              <a:spcBef>
                <a:spcPts val="440"/>
              </a:spcBef>
              <a:spcAft>
                <a:spcPts val="0"/>
              </a:spcAft>
              <a:buClr>
                <a:srgbClr val="FF0000"/>
              </a:buClr>
              <a:buSzPts val="2200"/>
              <a:buFont typeface="Arial"/>
              <a:buAutoNum type="alphaLcPeriod"/>
            </a:pPr>
            <a:r>
              <a:rPr lang="en-US" sz="2200" b="0" i="0" u="none" strike="noStrike" cap="none">
                <a:solidFill>
                  <a:schemeClr val="dk1"/>
                </a:solidFill>
                <a:latin typeface="Courier New"/>
                <a:ea typeface="Courier New"/>
                <a:cs typeface="Courier New"/>
                <a:sym typeface="Courier New"/>
              </a:rPr>
              <a:t>FileSystem</a:t>
            </a:r>
            <a:endParaRPr/>
          </a:p>
          <a:p>
            <a:pPr marL="566737" marR="0" lvl="1" indent="-449262" algn="l" rtl="0">
              <a:lnSpc>
                <a:spcPct val="100000"/>
              </a:lnSpc>
              <a:spcBef>
                <a:spcPts val="440"/>
              </a:spcBef>
              <a:spcAft>
                <a:spcPts val="0"/>
              </a:spcAft>
              <a:buClr>
                <a:srgbClr val="FF0000"/>
              </a:buClr>
              <a:buSzPts val="2200"/>
              <a:buFont typeface="Arial"/>
              <a:buAutoNum type="alphaLcPeriod"/>
            </a:pPr>
            <a:r>
              <a:rPr lang="en-US" sz="2200" b="0" i="0" u="none" strike="noStrike" cap="none">
                <a:solidFill>
                  <a:schemeClr val="dk1"/>
                </a:solidFill>
                <a:latin typeface="Courier New"/>
                <a:ea typeface="Courier New"/>
                <a:cs typeface="Courier New"/>
                <a:sym typeface="Courier New"/>
              </a:rPr>
              <a:t>Channel</a:t>
            </a:r>
            <a:endParaRPr/>
          </a:p>
        </p:txBody>
      </p:sp>
      <p:sp>
        <p:nvSpPr>
          <p:cNvPr id="4038" name="Google Shape;4038;p409"/>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413</a:t>
            </a:fld>
            <a:endParaRPr/>
          </a:p>
        </p:txBody>
      </p:sp>
    </p:spTree>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Shape 4042"/>
        <p:cNvGrpSpPr/>
        <p:nvPr/>
      </p:nvGrpSpPr>
      <p:grpSpPr>
        <a:xfrm>
          <a:off x="0" y="0"/>
          <a:ext cx="0" cy="0"/>
          <a:chOff x="0" y="0"/>
          <a:chExt cx="0" cy="0"/>
        </a:xfrm>
      </p:grpSpPr>
      <p:sp>
        <p:nvSpPr>
          <p:cNvPr id="4043" name="Google Shape;4043;p410"/>
          <p:cNvSpPr txBox="1">
            <a:spLocks noGrp="1"/>
          </p:cNvSpPr>
          <p:nvPr>
            <p:ph type="ctrTitle"/>
          </p:nvPr>
        </p:nvSpPr>
        <p:spPr>
          <a:xfrm>
            <a:off x="311708" y="992767"/>
            <a:ext cx="8520600" cy="27369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Concurrency</a:t>
            </a:r>
            <a:endParaRPr/>
          </a:p>
        </p:txBody>
      </p:sp>
      <p:cxnSp>
        <p:nvCxnSpPr>
          <p:cNvPr id="4044" name="Google Shape;4044;p410"/>
          <p:cNvCxnSpPr/>
          <p:nvPr/>
        </p:nvCxnSpPr>
        <p:spPr>
          <a:xfrm>
            <a:off x="1828800" y="4495800"/>
            <a:ext cx="990600" cy="0"/>
          </a:xfrm>
          <a:prstGeom prst="straightConnector1">
            <a:avLst/>
          </a:prstGeom>
          <a:noFill/>
          <a:ln>
            <a:noFill/>
          </a:ln>
        </p:spPr>
      </p:cxnSp>
    </p:spTree>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Shape 4049"/>
        <p:cNvGrpSpPr/>
        <p:nvPr/>
      </p:nvGrpSpPr>
      <p:grpSpPr>
        <a:xfrm>
          <a:off x="0" y="0"/>
          <a:ext cx="0" cy="0"/>
          <a:chOff x="0" y="0"/>
          <a:chExt cx="0" cy="0"/>
        </a:xfrm>
      </p:grpSpPr>
      <p:pic>
        <p:nvPicPr>
          <p:cNvPr id="4050" name="Google Shape;4050;p411" descr="Duke-with-Dart.gif"/>
          <p:cNvPicPr preferRelativeResize="0"/>
          <p:nvPr/>
        </p:nvPicPr>
        <p:blipFill rotWithShape="1">
          <a:blip r:embed="rId3">
            <a:alphaModFix/>
          </a:blip>
          <a:srcRect/>
          <a:stretch/>
        </p:blipFill>
        <p:spPr>
          <a:xfrm>
            <a:off x="5737225" y="5181600"/>
            <a:ext cx="2968625" cy="1050925"/>
          </a:xfrm>
          <a:prstGeom prst="rect">
            <a:avLst/>
          </a:prstGeom>
          <a:noFill/>
          <a:ln>
            <a:noFill/>
          </a:ln>
        </p:spPr>
      </p:pic>
      <p:sp>
        <p:nvSpPr>
          <p:cNvPr id="4051" name="Google Shape;4051;p411"/>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Objectives</a:t>
            </a:r>
            <a:endParaRPr/>
          </a:p>
        </p:txBody>
      </p:sp>
      <p:sp>
        <p:nvSpPr>
          <p:cNvPr id="4052" name="Google Shape;4052;p411"/>
          <p:cNvSpPr txBox="1">
            <a:spLocks noGrp="1"/>
          </p:cNvSpPr>
          <p:nvPr>
            <p:ph type="body" idx="1"/>
          </p:nvPr>
        </p:nvSpPr>
        <p:spPr>
          <a:xfrm>
            <a:off x="609600" y="1447800"/>
            <a:ext cx="7918500" cy="35466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200"/>
              <a:buFont typeface="Arial"/>
              <a:buNone/>
            </a:pPr>
            <a:r>
              <a:rPr lang="en-US" sz="2200" b="0" i="0" u="none" strike="noStrike" cap="none">
                <a:solidFill>
                  <a:schemeClr val="dk1"/>
                </a:solidFill>
                <a:latin typeface="Arial"/>
                <a:ea typeface="Arial"/>
                <a:cs typeface="Arial"/>
                <a:sym typeface="Arial"/>
              </a:rPr>
              <a:t>After completing this lesson, you should be able to:</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Describe operating system task scheduling</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Create worker threads using </a:t>
            </a:r>
            <a:r>
              <a:rPr lang="en-US" sz="2200" b="0" i="0" u="none" strike="noStrike" cap="none">
                <a:solidFill>
                  <a:schemeClr val="dk1"/>
                </a:solidFill>
                <a:latin typeface="Courier New"/>
                <a:ea typeface="Courier New"/>
                <a:cs typeface="Courier New"/>
                <a:sym typeface="Courier New"/>
              </a:rPr>
              <a:t>Runnable</a:t>
            </a:r>
            <a:r>
              <a:rPr lang="en-US" sz="2200" b="0" i="0" u="none" strike="noStrike" cap="none">
                <a:solidFill>
                  <a:schemeClr val="dk1"/>
                </a:solidFill>
                <a:latin typeface="Arial"/>
                <a:ea typeface="Arial"/>
                <a:cs typeface="Arial"/>
                <a:sym typeface="Arial"/>
              </a:rPr>
              <a:t> and </a:t>
            </a:r>
            <a:r>
              <a:rPr lang="en-US" sz="2200" b="0" i="0" u="none" strike="noStrike" cap="none">
                <a:solidFill>
                  <a:schemeClr val="dk1"/>
                </a:solidFill>
                <a:latin typeface="Courier New"/>
                <a:ea typeface="Courier New"/>
                <a:cs typeface="Courier New"/>
                <a:sym typeface="Courier New"/>
              </a:rPr>
              <a:t>Callable</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Use an </a:t>
            </a:r>
            <a:r>
              <a:rPr lang="en-US" sz="2200" b="0" i="0" u="none" strike="noStrike" cap="none">
                <a:solidFill>
                  <a:schemeClr val="dk1"/>
                </a:solidFill>
                <a:latin typeface="Courier New"/>
                <a:ea typeface="Courier New"/>
                <a:cs typeface="Courier New"/>
                <a:sym typeface="Courier New"/>
              </a:rPr>
              <a:t>ExecutorService</a:t>
            </a:r>
            <a:r>
              <a:rPr lang="en-US" sz="2200" b="0" i="0" u="none" strike="noStrike" cap="none">
                <a:solidFill>
                  <a:schemeClr val="dk1"/>
                </a:solidFill>
                <a:latin typeface="Arial"/>
                <a:ea typeface="Arial"/>
                <a:cs typeface="Arial"/>
                <a:sym typeface="Arial"/>
              </a:rPr>
              <a:t> to concurrently execute tasks</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Identify potential threading problems</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Use </a:t>
            </a:r>
            <a:r>
              <a:rPr lang="en-US" sz="2200" b="0" i="0" u="none" strike="noStrike" cap="none">
                <a:solidFill>
                  <a:schemeClr val="dk1"/>
                </a:solidFill>
                <a:latin typeface="Courier New"/>
                <a:ea typeface="Courier New"/>
                <a:cs typeface="Courier New"/>
                <a:sym typeface="Courier New"/>
              </a:rPr>
              <a:t>synchronized</a:t>
            </a:r>
            <a:r>
              <a:rPr lang="en-US" sz="2200" b="0" i="0" u="none" strike="noStrike" cap="none">
                <a:solidFill>
                  <a:schemeClr val="dk1"/>
                </a:solidFill>
                <a:latin typeface="Arial"/>
                <a:ea typeface="Arial"/>
                <a:cs typeface="Arial"/>
                <a:sym typeface="Arial"/>
              </a:rPr>
              <a:t> and concurrent atomic to manage atomicity</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Use monitor locks to control the order of thread execution</a:t>
            </a:r>
            <a:endParaRPr sz="2200" b="0" i="0" u="none" strike="noStrike" cap="none">
              <a:solidFill>
                <a:schemeClr val="dk1"/>
              </a:solidFill>
              <a:latin typeface="Arial"/>
              <a:ea typeface="Arial"/>
              <a:cs typeface="Arial"/>
              <a:sym typeface="Arial"/>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Use the </a:t>
            </a:r>
            <a:r>
              <a:rPr lang="en-US" sz="2200" b="0" i="0" u="none" strike="noStrike" cap="none">
                <a:solidFill>
                  <a:schemeClr val="dk1"/>
                </a:solidFill>
                <a:latin typeface="Courier New"/>
                <a:ea typeface="Courier New"/>
                <a:cs typeface="Courier New"/>
                <a:sym typeface="Courier New"/>
              </a:rPr>
              <a:t>java.util.concurrent</a:t>
            </a:r>
            <a:r>
              <a:rPr lang="en-US" sz="2200" b="0" i="0" u="none" strike="noStrike" cap="none">
                <a:solidFill>
                  <a:schemeClr val="dk1"/>
                </a:solidFill>
                <a:latin typeface="Arial"/>
                <a:ea typeface="Arial"/>
                <a:cs typeface="Arial"/>
                <a:sym typeface="Arial"/>
              </a:rPr>
              <a:t> collections</a:t>
            </a:r>
            <a:endParaRPr/>
          </a:p>
        </p:txBody>
      </p:sp>
      <p:sp>
        <p:nvSpPr>
          <p:cNvPr id="4053" name="Google Shape;4053;p411"/>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415</a:t>
            </a:fld>
            <a:endParaRPr/>
          </a:p>
        </p:txBody>
      </p:sp>
    </p:spTree>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Shape 4058"/>
        <p:cNvGrpSpPr/>
        <p:nvPr/>
      </p:nvGrpSpPr>
      <p:grpSpPr>
        <a:xfrm>
          <a:off x="0" y="0"/>
          <a:ext cx="0" cy="0"/>
          <a:chOff x="0" y="0"/>
          <a:chExt cx="0" cy="0"/>
        </a:xfrm>
      </p:grpSpPr>
      <p:sp>
        <p:nvSpPr>
          <p:cNvPr id="4059" name="Google Shape;4059;p412"/>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Task Scheduling</a:t>
            </a:r>
            <a:endParaRPr/>
          </a:p>
        </p:txBody>
      </p:sp>
      <p:sp>
        <p:nvSpPr>
          <p:cNvPr id="4060" name="Google Shape;4060;p412"/>
          <p:cNvSpPr txBox="1">
            <a:spLocks noGrp="1"/>
          </p:cNvSpPr>
          <p:nvPr>
            <p:ph type="body" idx="1"/>
          </p:nvPr>
        </p:nvSpPr>
        <p:spPr>
          <a:xfrm>
            <a:off x="609600" y="1447800"/>
            <a:ext cx="7918500" cy="35466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200"/>
              <a:buFont typeface="Arial"/>
              <a:buNone/>
            </a:pPr>
            <a:r>
              <a:rPr lang="en-US" sz="2200" b="0" i="0" u="none" strike="noStrike" cap="none">
                <a:solidFill>
                  <a:schemeClr val="dk1"/>
                </a:solidFill>
                <a:latin typeface="Arial"/>
                <a:ea typeface="Arial"/>
                <a:cs typeface="Arial"/>
                <a:sym typeface="Arial"/>
              </a:rPr>
              <a:t>Modern operating systems use preemptive multitasking to allocate CPU time to applications. There are two types of tasks that can be scheduled for execution:</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1" i="0" u="none" strike="noStrike" cap="none">
                <a:solidFill>
                  <a:schemeClr val="dk1"/>
                </a:solidFill>
                <a:latin typeface="Arial"/>
                <a:ea typeface="Arial"/>
                <a:cs typeface="Arial"/>
                <a:sym typeface="Arial"/>
              </a:rPr>
              <a:t>Processes:</a:t>
            </a:r>
            <a:r>
              <a:rPr lang="en-US" sz="2200" b="0" i="0" u="none" strike="noStrike" cap="none">
                <a:solidFill>
                  <a:schemeClr val="dk1"/>
                </a:solidFill>
                <a:latin typeface="Arial"/>
                <a:ea typeface="Arial"/>
                <a:cs typeface="Arial"/>
                <a:sym typeface="Arial"/>
              </a:rPr>
              <a:t> A process is an area of memory that contains both code and data. A process has a thread of execution that is scheduled to receive CPU time slices.</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1" i="0" u="none" strike="noStrike" cap="none">
                <a:solidFill>
                  <a:schemeClr val="dk1"/>
                </a:solidFill>
                <a:latin typeface="Arial"/>
                <a:ea typeface="Arial"/>
                <a:cs typeface="Arial"/>
                <a:sym typeface="Arial"/>
              </a:rPr>
              <a:t>Thread:</a:t>
            </a:r>
            <a:r>
              <a:rPr lang="en-US" sz="2200" b="0" i="0" u="none" strike="noStrike" cap="none">
                <a:solidFill>
                  <a:schemeClr val="dk1"/>
                </a:solidFill>
                <a:latin typeface="Arial"/>
                <a:ea typeface="Arial"/>
                <a:cs typeface="Arial"/>
                <a:sym typeface="Arial"/>
              </a:rPr>
              <a:t> A thread is a scheduled execution of a process. Concurrent threads are possible. All threads for a process share the same data memory but may be following different paths through a code section.</a:t>
            </a:r>
            <a:endParaRPr/>
          </a:p>
        </p:txBody>
      </p:sp>
      <p:sp>
        <p:nvSpPr>
          <p:cNvPr id="4061" name="Google Shape;4061;p412"/>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416</a:t>
            </a:fld>
            <a:endParaRPr/>
          </a:p>
        </p:txBody>
      </p:sp>
    </p:spTree>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Shape 4066"/>
        <p:cNvGrpSpPr/>
        <p:nvPr/>
      </p:nvGrpSpPr>
      <p:grpSpPr>
        <a:xfrm>
          <a:off x="0" y="0"/>
          <a:ext cx="0" cy="0"/>
          <a:chOff x="0" y="0"/>
          <a:chExt cx="0" cy="0"/>
        </a:xfrm>
      </p:grpSpPr>
      <p:sp>
        <p:nvSpPr>
          <p:cNvPr id="4067" name="Google Shape;4067;p413"/>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Legacy </a:t>
            </a:r>
            <a:r>
              <a:rPr lang="en-US" sz="2600" b="1" i="0" u="none" strike="noStrike" cap="none">
                <a:solidFill>
                  <a:schemeClr val="dk1"/>
                </a:solidFill>
                <a:latin typeface="Courier New"/>
                <a:ea typeface="Courier New"/>
                <a:cs typeface="Courier New"/>
                <a:sym typeface="Courier New"/>
              </a:rPr>
              <a:t>Thread</a:t>
            </a:r>
            <a:r>
              <a:rPr lang="en-US" sz="2600" b="1" i="0" u="none" strike="noStrike" cap="none">
                <a:solidFill>
                  <a:schemeClr val="dk1"/>
                </a:solidFill>
                <a:latin typeface="Arial"/>
                <a:ea typeface="Arial"/>
                <a:cs typeface="Arial"/>
                <a:sym typeface="Arial"/>
              </a:rPr>
              <a:t> and </a:t>
            </a:r>
            <a:r>
              <a:rPr lang="en-US" sz="2600" b="1" i="0" u="none" strike="noStrike" cap="none">
                <a:solidFill>
                  <a:schemeClr val="dk1"/>
                </a:solidFill>
                <a:latin typeface="Courier New"/>
                <a:ea typeface="Courier New"/>
                <a:cs typeface="Courier New"/>
                <a:sym typeface="Courier New"/>
              </a:rPr>
              <a:t>Runnable</a:t>
            </a:r>
            <a:endParaRPr/>
          </a:p>
        </p:txBody>
      </p:sp>
      <p:sp>
        <p:nvSpPr>
          <p:cNvPr id="4068" name="Google Shape;4068;p413"/>
          <p:cNvSpPr txBox="1">
            <a:spLocks noGrp="1"/>
          </p:cNvSpPr>
          <p:nvPr>
            <p:ph type="body" idx="1"/>
          </p:nvPr>
        </p:nvSpPr>
        <p:spPr>
          <a:xfrm>
            <a:off x="609600" y="1447800"/>
            <a:ext cx="7918500" cy="33687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200"/>
              <a:buFont typeface="Arial"/>
              <a:buNone/>
            </a:pPr>
            <a:r>
              <a:rPr lang="en-US" sz="2200" b="0" i="0" u="none" strike="noStrike" cap="none">
                <a:solidFill>
                  <a:schemeClr val="dk1"/>
                </a:solidFill>
                <a:latin typeface="Arial"/>
                <a:ea typeface="Arial"/>
                <a:cs typeface="Arial"/>
                <a:sym typeface="Arial"/>
              </a:rPr>
              <a:t>Prior to Java 5, the </a:t>
            </a:r>
            <a:r>
              <a:rPr lang="en-US" sz="2200" b="0" i="0" u="none" strike="noStrike" cap="none">
                <a:solidFill>
                  <a:schemeClr val="dk1"/>
                </a:solidFill>
                <a:latin typeface="Courier New"/>
                <a:ea typeface="Courier New"/>
                <a:cs typeface="Courier New"/>
                <a:sym typeface="Courier New"/>
              </a:rPr>
              <a:t>Thread</a:t>
            </a:r>
            <a:r>
              <a:rPr lang="en-US" sz="2200" b="0" i="0" u="none" strike="noStrike" cap="none">
                <a:solidFill>
                  <a:schemeClr val="dk1"/>
                </a:solidFill>
                <a:latin typeface="Arial"/>
                <a:ea typeface="Arial"/>
                <a:cs typeface="Arial"/>
                <a:sym typeface="Arial"/>
              </a:rPr>
              <a:t> class was used to create and start threads. Code to be executed by a thread is placed in a class, which does either of the following:</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Extends the </a:t>
            </a:r>
            <a:r>
              <a:rPr lang="en-US" sz="2200" b="0" i="0" u="none" strike="noStrike" cap="none">
                <a:solidFill>
                  <a:schemeClr val="dk1"/>
                </a:solidFill>
                <a:latin typeface="Courier New"/>
                <a:ea typeface="Courier New"/>
                <a:cs typeface="Courier New"/>
                <a:sym typeface="Courier New"/>
              </a:rPr>
              <a:t>Thread</a:t>
            </a:r>
            <a:r>
              <a:rPr lang="en-US" sz="2200" b="0" i="0" u="none" strike="noStrike" cap="none">
                <a:solidFill>
                  <a:schemeClr val="dk1"/>
                </a:solidFill>
                <a:latin typeface="Arial"/>
                <a:ea typeface="Arial"/>
                <a:cs typeface="Arial"/>
                <a:sym typeface="Arial"/>
              </a:rPr>
              <a:t> class</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Simpler code</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Implements the </a:t>
            </a:r>
            <a:r>
              <a:rPr lang="en-US" sz="2200" b="0" i="0" u="none" strike="noStrike" cap="none">
                <a:solidFill>
                  <a:schemeClr val="dk1"/>
                </a:solidFill>
                <a:latin typeface="Courier New"/>
                <a:ea typeface="Courier New"/>
                <a:cs typeface="Courier New"/>
                <a:sym typeface="Courier New"/>
              </a:rPr>
              <a:t>Runnable</a:t>
            </a:r>
            <a:r>
              <a:rPr lang="en-US" sz="2200" b="0" i="0" u="none" strike="noStrike" cap="none">
                <a:solidFill>
                  <a:schemeClr val="dk1"/>
                </a:solidFill>
                <a:latin typeface="Arial"/>
                <a:ea typeface="Arial"/>
                <a:cs typeface="Arial"/>
                <a:sym typeface="Arial"/>
              </a:rPr>
              <a:t> interface</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More flexible</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Courier New"/>
                <a:ea typeface="Courier New"/>
                <a:cs typeface="Courier New"/>
                <a:sym typeface="Courier New"/>
              </a:rPr>
              <a:t>extends</a:t>
            </a:r>
            <a:r>
              <a:rPr lang="en-US" sz="2000" b="0" i="0" u="none" strike="noStrike" cap="none">
                <a:solidFill>
                  <a:schemeClr val="dk1"/>
                </a:solidFill>
                <a:latin typeface="Arial"/>
                <a:ea typeface="Arial"/>
                <a:cs typeface="Arial"/>
                <a:sym typeface="Arial"/>
              </a:rPr>
              <a:t> is still free.</a:t>
            </a:r>
            <a:endParaRPr/>
          </a:p>
          <a:p>
            <a:pPr marL="7937" marR="0" lvl="0" indent="7938" algn="l" rtl="0">
              <a:spcBef>
                <a:spcPts val="400"/>
              </a:spcBef>
              <a:spcAft>
                <a:spcPts val="0"/>
              </a:spcAft>
              <a:buNone/>
            </a:pPr>
            <a:endParaRPr sz="2000" b="0" i="0" u="none" strike="noStrike" cap="none">
              <a:solidFill>
                <a:schemeClr val="dk1"/>
              </a:solidFill>
              <a:latin typeface="Arial"/>
              <a:ea typeface="Arial"/>
              <a:cs typeface="Arial"/>
              <a:sym typeface="Arial"/>
            </a:endParaRPr>
          </a:p>
        </p:txBody>
      </p:sp>
      <p:sp>
        <p:nvSpPr>
          <p:cNvPr id="4069" name="Google Shape;4069;p413"/>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417</a:t>
            </a:fld>
            <a:endParaRPr/>
          </a:p>
        </p:txBody>
      </p:sp>
    </p:spTree>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Shape 4074"/>
        <p:cNvGrpSpPr/>
        <p:nvPr/>
      </p:nvGrpSpPr>
      <p:grpSpPr>
        <a:xfrm>
          <a:off x="0" y="0"/>
          <a:ext cx="0" cy="0"/>
          <a:chOff x="0" y="0"/>
          <a:chExt cx="0" cy="0"/>
        </a:xfrm>
      </p:grpSpPr>
      <p:sp>
        <p:nvSpPr>
          <p:cNvPr id="4075" name="Google Shape;4075;p414"/>
          <p:cNvSpPr txBox="1"/>
          <p:nvPr/>
        </p:nvSpPr>
        <p:spPr>
          <a:xfrm>
            <a:off x="609600" y="2133600"/>
            <a:ext cx="7924800" cy="2667000"/>
          </a:xfrm>
          <a:prstGeom prst="rect">
            <a:avLst/>
          </a:prstGeom>
          <a:solidFill>
            <a:srgbClr val="DDDDDD"/>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4076" name="Google Shape;4076;p414"/>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Extending </a:t>
            </a:r>
            <a:r>
              <a:rPr lang="en-US" sz="2600" b="1" i="0" u="none" strike="noStrike" cap="none">
                <a:solidFill>
                  <a:schemeClr val="dk1"/>
                </a:solidFill>
                <a:latin typeface="Courier New"/>
                <a:ea typeface="Courier New"/>
                <a:cs typeface="Courier New"/>
                <a:sym typeface="Courier New"/>
              </a:rPr>
              <a:t>Thread</a:t>
            </a:r>
            <a:endParaRPr/>
          </a:p>
        </p:txBody>
      </p:sp>
      <p:sp>
        <p:nvSpPr>
          <p:cNvPr id="4077" name="Google Shape;4077;p414"/>
          <p:cNvSpPr txBox="1">
            <a:spLocks noGrp="1"/>
          </p:cNvSpPr>
          <p:nvPr>
            <p:ph type="body" idx="1"/>
          </p:nvPr>
        </p:nvSpPr>
        <p:spPr>
          <a:xfrm>
            <a:off x="609600" y="1447800"/>
            <a:ext cx="7918500" cy="33561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200"/>
              <a:buFont typeface="Arial"/>
              <a:buNone/>
            </a:pPr>
            <a:r>
              <a:rPr lang="en-US" sz="2200" b="0" i="0" u="none">
                <a:solidFill>
                  <a:schemeClr val="dk1"/>
                </a:solidFill>
                <a:latin typeface="Arial"/>
                <a:ea typeface="Arial"/>
                <a:cs typeface="Arial"/>
                <a:sym typeface="Arial"/>
              </a:rPr>
              <a:t>Extend </a:t>
            </a:r>
            <a:r>
              <a:rPr lang="en-US" sz="2200" b="0" i="0" u="none">
                <a:solidFill>
                  <a:schemeClr val="dk1"/>
                </a:solidFill>
                <a:latin typeface="Courier New"/>
                <a:ea typeface="Courier New"/>
                <a:cs typeface="Courier New"/>
                <a:sym typeface="Courier New"/>
              </a:rPr>
              <a:t>java.lang.Thread</a:t>
            </a:r>
            <a:r>
              <a:rPr lang="en-US" sz="2200" b="0" i="0" u="none">
                <a:solidFill>
                  <a:schemeClr val="dk1"/>
                </a:solidFill>
                <a:latin typeface="Arial"/>
                <a:ea typeface="Arial"/>
                <a:cs typeface="Arial"/>
                <a:sym typeface="Arial"/>
              </a:rPr>
              <a:t> and override the </a:t>
            </a:r>
            <a:r>
              <a:rPr lang="en-US" sz="2200" b="0" i="0" u="none">
                <a:solidFill>
                  <a:schemeClr val="dk1"/>
                </a:solidFill>
                <a:latin typeface="Courier New"/>
                <a:ea typeface="Courier New"/>
                <a:cs typeface="Courier New"/>
                <a:sym typeface="Courier New"/>
              </a:rPr>
              <a:t>run</a:t>
            </a:r>
            <a:r>
              <a:rPr lang="en-US" sz="2200" b="0" i="0" u="none">
                <a:solidFill>
                  <a:schemeClr val="dk1"/>
                </a:solidFill>
                <a:latin typeface="Arial"/>
                <a:ea typeface="Arial"/>
                <a:cs typeface="Arial"/>
                <a:sym typeface="Arial"/>
              </a:rPr>
              <a:t> method:</a:t>
            </a:r>
            <a:endParaRPr/>
          </a:p>
          <a:p>
            <a:pPr marL="7937" marR="0" lvl="0" indent="7937" algn="l" rtl="0">
              <a:lnSpc>
                <a:spcPct val="100000"/>
              </a:lnSpc>
              <a:spcBef>
                <a:spcPts val="360"/>
              </a:spcBef>
              <a:spcAft>
                <a:spcPts val="0"/>
              </a:spcAft>
              <a:buClr>
                <a:srgbClr val="000000"/>
              </a:buClr>
              <a:buSzPts val="1800"/>
              <a:buFont typeface="Arial"/>
              <a:buNone/>
            </a:pPr>
            <a:endParaRPr sz="1800" b="0" i="0" u="none">
              <a:solidFill>
                <a:schemeClr val="dk1"/>
              </a:solidFill>
              <a:latin typeface="Courier New"/>
              <a:ea typeface="Courier New"/>
              <a:cs typeface="Courier New"/>
              <a:sym typeface="Courier New"/>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public class ExampleThread extends Thread { </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    @Override</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    public void run() {</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        for(int i = 0; i &lt; 10; i++) {</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            System.out.println("i:" + i);</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        }</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    }</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a:t>
            </a:r>
            <a:endParaRPr/>
          </a:p>
        </p:txBody>
      </p:sp>
      <p:sp>
        <p:nvSpPr>
          <p:cNvPr id="4078" name="Google Shape;4078;p414"/>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418</a:t>
            </a:fld>
            <a:endParaRPr/>
          </a:p>
        </p:txBody>
      </p:sp>
    </p:spTree>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Shape 4083"/>
        <p:cNvGrpSpPr/>
        <p:nvPr/>
      </p:nvGrpSpPr>
      <p:grpSpPr>
        <a:xfrm>
          <a:off x="0" y="0"/>
          <a:ext cx="0" cy="0"/>
          <a:chOff x="0" y="0"/>
          <a:chExt cx="0" cy="0"/>
        </a:xfrm>
      </p:grpSpPr>
      <p:sp>
        <p:nvSpPr>
          <p:cNvPr id="4084" name="Google Shape;4084;p415"/>
          <p:cNvSpPr txBox="1"/>
          <p:nvPr/>
        </p:nvSpPr>
        <p:spPr>
          <a:xfrm>
            <a:off x="609600" y="2133600"/>
            <a:ext cx="7924800" cy="4114800"/>
          </a:xfrm>
          <a:prstGeom prst="rect">
            <a:avLst/>
          </a:prstGeom>
          <a:solidFill>
            <a:srgbClr val="DDDDDD"/>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4085" name="Google Shape;4085;p415"/>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Implementing </a:t>
            </a:r>
            <a:r>
              <a:rPr lang="en-US" sz="2600" b="1" i="0" u="none" strike="noStrike" cap="none">
                <a:solidFill>
                  <a:schemeClr val="dk1"/>
                </a:solidFill>
                <a:latin typeface="Courier New"/>
                <a:ea typeface="Courier New"/>
                <a:cs typeface="Courier New"/>
                <a:sym typeface="Courier New"/>
              </a:rPr>
              <a:t>Runnable</a:t>
            </a:r>
            <a:endParaRPr/>
          </a:p>
        </p:txBody>
      </p:sp>
      <p:sp>
        <p:nvSpPr>
          <p:cNvPr id="4086" name="Google Shape;4086;p415"/>
          <p:cNvSpPr txBox="1">
            <a:spLocks noGrp="1"/>
          </p:cNvSpPr>
          <p:nvPr>
            <p:ph type="body" idx="1"/>
          </p:nvPr>
        </p:nvSpPr>
        <p:spPr>
          <a:xfrm>
            <a:off x="609600" y="1447800"/>
            <a:ext cx="7918500" cy="48387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200"/>
              <a:buFont typeface="Arial"/>
              <a:buNone/>
            </a:pPr>
            <a:r>
              <a:rPr lang="en-US" sz="2200" b="0" i="0" u="none">
                <a:solidFill>
                  <a:schemeClr val="dk1"/>
                </a:solidFill>
                <a:latin typeface="Arial"/>
                <a:ea typeface="Arial"/>
                <a:cs typeface="Arial"/>
                <a:sym typeface="Arial"/>
              </a:rPr>
              <a:t>Implement </a:t>
            </a:r>
            <a:r>
              <a:rPr lang="en-US" sz="2200" b="0" i="0" u="none">
                <a:solidFill>
                  <a:schemeClr val="dk1"/>
                </a:solidFill>
                <a:latin typeface="Courier New"/>
                <a:ea typeface="Courier New"/>
                <a:cs typeface="Courier New"/>
                <a:sym typeface="Courier New"/>
              </a:rPr>
              <a:t>java.lang.Runnable</a:t>
            </a:r>
            <a:r>
              <a:rPr lang="en-US" sz="2200" b="0" i="0" u="none">
                <a:solidFill>
                  <a:schemeClr val="dk1"/>
                </a:solidFill>
                <a:latin typeface="Arial"/>
                <a:ea typeface="Arial"/>
                <a:cs typeface="Arial"/>
                <a:sym typeface="Arial"/>
              </a:rPr>
              <a:t> and implement the </a:t>
            </a:r>
            <a:r>
              <a:rPr lang="en-US" sz="2200" b="0" i="0" u="none">
                <a:solidFill>
                  <a:schemeClr val="dk1"/>
                </a:solidFill>
                <a:latin typeface="Courier New"/>
                <a:ea typeface="Courier New"/>
                <a:cs typeface="Courier New"/>
                <a:sym typeface="Courier New"/>
              </a:rPr>
              <a:t>run</a:t>
            </a:r>
            <a:r>
              <a:rPr lang="en-US" sz="2200" b="0" i="0" u="none">
                <a:solidFill>
                  <a:schemeClr val="dk1"/>
                </a:solidFill>
                <a:latin typeface="Arial"/>
                <a:ea typeface="Arial"/>
                <a:cs typeface="Arial"/>
                <a:sym typeface="Arial"/>
              </a:rPr>
              <a:t> method:</a:t>
            </a:r>
            <a:endParaRPr sz="1800" b="0" i="0" u="none">
              <a:solidFill>
                <a:schemeClr val="dk1"/>
              </a:solidFill>
              <a:latin typeface="Courier New"/>
              <a:ea typeface="Courier New"/>
              <a:cs typeface="Courier New"/>
              <a:sym typeface="Courier New"/>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public class ExampleRunnable implements Runnable {</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    private final String name;		</a:t>
            </a:r>
            <a:endParaRPr/>
          </a:p>
          <a:p>
            <a:pPr marL="7937" marR="0" lvl="0" indent="7937" algn="l" rtl="0">
              <a:lnSpc>
                <a:spcPct val="100000"/>
              </a:lnSpc>
              <a:spcBef>
                <a:spcPts val="320"/>
              </a:spcBef>
              <a:spcAft>
                <a:spcPts val="0"/>
              </a:spcAft>
              <a:buClr>
                <a:srgbClr val="000000"/>
              </a:buClr>
              <a:buSzPts val="1600"/>
              <a:buFont typeface="Arial"/>
              <a:buNone/>
            </a:pPr>
            <a:endParaRPr sz="1600" b="0" i="0" u="none">
              <a:solidFill>
                <a:schemeClr val="dk1"/>
              </a:solidFill>
              <a:latin typeface="Courier New"/>
              <a:ea typeface="Courier New"/>
              <a:cs typeface="Courier New"/>
              <a:sym typeface="Courier New"/>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    public ExampleRunnable(String name) {</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        this.name = name;</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    }</a:t>
            </a:r>
            <a:endParaRPr/>
          </a:p>
          <a:p>
            <a:pPr marL="7937" marR="0" lvl="0" indent="7937" algn="l" rtl="0">
              <a:lnSpc>
                <a:spcPct val="100000"/>
              </a:lnSpc>
              <a:spcBef>
                <a:spcPts val="320"/>
              </a:spcBef>
              <a:spcAft>
                <a:spcPts val="0"/>
              </a:spcAft>
              <a:buClr>
                <a:srgbClr val="000000"/>
              </a:buClr>
              <a:buSzPts val="1600"/>
              <a:buFont typeface="Arial"/>
              <a:buNone/>
            </a:pPr>
            <a:endParaRPr sz="1600" b="0" i="0" u="none">
              <a:solidFill>
                <a:schemeClr val="dk1"/>
              </a:solidFill>
              <a:latin typeface="Courier New"/>
              <a:ea typeface="Courier New"/>
              <a:cs typeface="Courier New"/>
              <a:sym typeface="Courier New"/>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    @Override</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    public void run() {</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        for (int i = 0; i &lt; 10; i++) {</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            System.out.println(name + ":" + i);</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        }</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    }</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a:t>
            </a:r>
            <a:endParaRPr/>
          </a:p>
        </p:txBody>
      </p:sp>
      <p:sp>
        <p:nvSpPr>
          <p:cNvPr id="4087" name="Google Shape;4087;p415"/>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419</a:t>
            </a:fld>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38"/>
          <p:cNvSpPr txBox="1"/>
          <p:nvPr/>
        </p:nvSpPr>
        <p:spPr>
          <a:xfrm>
            <a:off x="609600" y="2286000"/>
            <a:ext cx="7924800" cy="3657600"/>
          </a:xfrm>
          <a:prstGeom prst="rect">
            <a:avLst/>
          </a:prstGeom>
          <a:solidFill>
            <a:srgbClr val="DDDDDD"/>
          </a:solid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279" name="Google Shape;279;p38"/>
          <p:cNvSpPr txBox="1">
            <a:spLocks noGrp="1"/>
          </p:cNvSpPr>
          <p:nvPr>
            <p:ph type="title"/>
          </p:nvPr>
        </p:nvSpPr>
        <p:spPr>
          <a:xfrm>
            <a:off x="609600" y="439737"/>
            <a:ext cx="791845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Methods</a:t>
            </a:r>
            <a:endParaRPr/>
          </a:p>
        </p:txBody>
      </p:sp>
      <p:sp>
        <p:nvSpPr>
          <p:cNvPr id="280" name="Google Shape;280;p38"/>
          <p:cNvSpPr txBox="1">
            <a:spLocks noGrp="1"/>
          </p:cNvSpPr>
          <p:nvPr>
            <p:ph type="body" idx="1"/>
          </p:nvPr>
        </p:nvSpPr>
        <p:spPr>
          <a:xfrm>
            <a:off x="609600" y="1219200"/>
            <a:ext cx="7918450" cy="1751012"/>
          </a:xfrm>
          <a:prstGeom prst="rect">
            <a:avLst/>
          </a:prstGeom>
          <a:noFill/>
          <a:ln>
            <a:noFill/>
          </a:ln>
        </p:spPr>
        <p:txBody>
          <a:bodyPr spcFirstLastPara="1" wrap="square" lIns="12700" tIns="12700" rIns="12700" bIns="12700" anchor="t" anchorCtr="0">
            <a:noAutofit/>
          </a:bodyPr>
          <a:lstStyle/>
          <a:p>
            <a:pPr marL="7936" marR="0" lvl="0" indent="7938" algn="l" rtl="0">
              <a:lnSpc>
                <a:spcPct val="100000"/>
              </a:lnSpc>
              <a:spcBef>
                <a:spcPts val="0"/>
              </a:spcBef>
              <a:spcAft>
                <a:spcPts val="0"/>
              </a:spcAft>
              <a:buClr>
                <a:srgbClr val="000000"/>
              </a:buClr>
              <a:buSzPts val="2200"/>
              <a:buFont typeface="Arial"/>
              <a:buNone/>
            </a:pPr>
            <a:r>
              <a:rPr lang="en-US" sz="2200" b="0" i="0" u="none">
                <a:solidFill>
                  <a:schemeClr val="dk1"/>
                </a:solidFill>
                <a:latin typeface="Arial"/>
                <a:ea typeface="Arial"/>
                <a:cs typeface="Arial"/>
                <a:sym typeface="Arial"/>
              </a:rPr>
              <a:t>When a class has data fields, a common </a:t>
            </a:r>
            <a:r>
              <a:rPr lang="en-US"/>
              <a:t>Lab </a:t>
            </a:r>
            <a:r>
              <a:rPr lang="en-US" sz="2200" b="0" i="0" u="none">
                <a:solidFill>
                  <a:schemeClr val="dk1"/>
                </a:solidFill>
                <a:latin typeface="Arial"/>
                <a:ea typeface="Arial"/>
                <a:cs typeface="Arial"/>
                <a:sym typeface="Arial"/>
              </a:rPr>
              <a:t>is to provide methods for storing data (setter methods) and retrieving data (getter methods) from the fields.</a:t>
            </a:r>
            <a:endParaRPr/>
          </a:p>
          <a:p>
            <a:pPr marL="7936" marR="0" lvl="0" indent="7938" algn="l" rtl="0">
              <a:lnSpc>
                <a:spcPct val="100000"/>
              </a:lnSpc>
              <a:spcBef>
                <a:spcPts val="180"/>
              </a:spcBef>
              <a:spcAft>
                <a:spcPts val="0"/>
              </a:spcAft>
              <a:buClr>
                <a:srgbClr val="000000"/>
              </a:buClr>
              <a:buSzPts val="900"/>
              <a:buFont typeface="Arial"/>
              <a:buNone/>
            </a:pPr>
            <a:endParaRPr sz="900" b="0" i="0" u="none">
              <a:solidFill>
                <a:schemeClr val="dk1"/>
              </a:solidFill>
              <a:latin typeface="Arial"/>
              <a:ea typeface="Arial"/>
              <a:cs typeface="Arial"/>
              <a:sym typeface="Arial"/>
            </a:endParaRPr>
          </a:p>
          <a:p>
            <a:pPr marL="15875" marR="0" lvl="0" indent="-7937" algn="l" rtl="0">
              <a:lnSpc>
                <a:spcPct val="100000"/>
              </a:lnSpc>
              <a:spcBef>
                <a:spcPts val="320"/>
              </a:spcBef>
              <a:spcAft>
                <a:spcPts val="0"/>
              </a:spcAft>
              <a:buClr>
                <a:srgbClr val="000000"/>
              </a:buClr>
              <a:buSzPts val="200"/>
              <a:buFont typeface="Courier New"/>
              <a:buAutoNum type="arabicPlain"/>
            </a:pPr>
            <a:r>
              <a:rPr lang="en-US" sz="1600" b="0" i="0" u="none">
                <a:solidFill>
                  <a:schemeClr val="dk1"/>
                </a:solidFill>
                <a:latin typeface="Courier New"/>
                <a:ea typeface="Courier New"/>
                <a:cs typeface="Courier New"/>
                <a:sym typeface="Courier New"/>
              </a:rPr>
              <a:t> package com.example.domain;</a:t>
            </a:r>
            <a:endParaRPr/>
          </a:p>
          <a:p>
            <a:pPr marL="15875" marR="0" lvl="0" indent="-7937" algn="l" rtl="0">
              <a:lnSpc>
                <a:spcPct val="100000"/>
              </a:lnSpc>
              <a:spcBef>
                <a:spcPts val="320"/>
              </a:spcBef>
              <a:spcAft>
                <a:spcPts val="0"/>
              </a:spcAft>
              <a:buClr>
                <a:srgbClr val="000000"/>
              </a:buClr>
              <a:buSzPts val="200"/>
              <a:buFont typeface="Courier New"/>
              <a:buAutoNum type="arabicPlain"/>
            </a:pPr>
            <a:r>
              <a:rPr lang="en-US" sz="1600" b="0" i="0" u="none">
                <a:solidFill>
                  <a:schemeClr val="dk1"/>
                </a:solidFill>
                <a:latin typeface="Courier New"/>
                <a:ea typeface="Courier New"/>
                <a:cs typeface="Courier New"/>
                <a:sym typeface="Courier New"/>
              </a:rPr>
              <a:t> public class Employee {</a:t>
            </a:r>
            <a:endParaRPr/>
          </a:p>
          <a:p>
            <a:pPr marL="15875" marR="0" lvl="0" indent="-7937" algn="l" rtl="0">
              <a:lnSpc>
                <a:spcPct val="100000"/>
              </a:lnSpc>
              <a:spcBef>
                <a:spcPts val="320"/>
              </a:spcBef>
              <a:spcAft>
                <a:spcPts val="0"/>
              </a:spcAft>
              <a:buClr>
                <a:srgbClr val="000000"/>
              </a:buClr>
              <a:buSzPts val="200"/>
              <a:buFont typeface="Courier New"/>
              <a:buAutoNum type="arabicPlain"/>
            </a:pPr>
            <a:r>
              <a:rPr lang="en-US" sz="1600" b="0" i="0" u="none">
                <a:solidFill>
                  <a:schemeClr val="dk1"/>
                </a:solidFill>
                <a:latin typeface="Courier New"/>
                <a:ea typeface="Courier New"/>
                <a:cs typeface="Courier New"/>
                <a:sym typeface="Courier New"/>
              </a:rPr>
              <a:t>     public int empId;</a:t>
            </a:r>
            <a:endParaRPr/>
          </a:p>
          <a:p>
            <a:pPr marL="15875" marR="0" lvl="0" indent="-7937" algn="l" rtl="0">
              <a:lnSpc>
                <a:spcPct val="100000"/>
              </a:lnSpc>
              <a:spcBef>
                <a:spcPts val="320"/>
              </a:spcBef>
              <a:spcAft>
                <a:spcPts val="0"/>
              </a:spcAft>
              <a:buClr>
                <a:srgbClr val="000000"/>
              </a:buClr>
              <a:buSzPts val="200"/>
              <a:buFont typeface="Courier New"/>
              <a:buAutoNum type="arabicPlain"/>
            </a:pPr>
            <a:r>
              <a:rPr lang="en-US" sz="1600" b="0" i="0" u="none">
                <a:solidFill>
                  <a:schemeClr val="dk1"/>
                </a:solidFill>
                <a:latin typeface="Courier New"/>
                <a:ea typeface="Courier New"/>
                <a:cs typeface="Courier New"/>
                <a:sym typeface="Courier New"/>
              </a:rPr>
              <a:t>     // other fields...</a:t>
            </a:r>
            <a:endParaRPr/>
          </a:p>
          <a:p>
            <a:pPr marL="15875" marR="0" lvl="0" indent="-7937" algn="l" rtl="0">
              <a:lnSpc>
                <a:spcPct val="100000"/>
              </a:lnSpc>
              <a:spcBef>
                <a:spcPts val="320"/>
              </a:spcBef>
              <a:spcAft>
                <a:spcPts val="0"/>
              </a:spcAft>
              <a:buClr>
                <a:srgbClr val="000000"/>
              </a:buClr>
              <a:buSzPts val="200"/>
              <a:buFont typeface="Courier New"/>
              <a:buAutoNum type="arabicPlain"/>
            </a:pPr>
            <a:r>
              <a:rPr lang="en-US" sz="1600" b="0" i="0" u="none">
                <a:solidFill>
                  <a:schemeClr val="dk1"/>
                </a:solidFill>
                <a:latin typeface="Courier New"/>
                <a:ea typeface="Courier New"/>
                <a:cs typeface="Courier New"/>
                <a:sym typeface="Courier New"/>
              </a:rPr>
              <a:t>     public void setEmpId(int empId) {</a:t>
            </a:r>
            <a:endParaRPr/>
          </a:p>
          <a:p>
            <a:pPr marL="15875" marR="0" lvl="0" indent="-7937" algn="l" rtl="0">
              <a:lnSpc>
                <a:spcPct val="100000"/>
              </a:lnSpc>
              <a:spcBef>
                <a:spcPts val="320"/>
              </a:spcBef>
              <a:spcAft>
                <a:spcPts val="0"/>
              </a:spcAft>
              <a:buClr>
                <a:srgbClr val="000000"/>
              </a:buClr>
              <a:buSzPts val="200"/>
              <a:buFont typeface="Courier New"/>
              <a:buAutoNum type="arabicPlain"/>
            </a:pPr>
            <a:r>
              <a:rPr lang="en-US" sz="1600" b="0" i="0" u="none">
                <a:solidFill>
                  <a:schemeClr val="dk1"/>
                </a:solidFill>
                <a:latin typeface="Courier New"/>
                <a:ea typeface="Courier New"/>
                <a:cs typeface="Courier New"/>
                <a:sym typeface="Courier New"/>
              </a:rPr>
              <a:t>         this.empId = empId;</a:t>
            </a:r>
            <a:endParaRPr/>
          </a:p>
          <a:p>
            <a:pPr marL="15875" marR="0" lvl="0" indent="-7937" algn="l" rtl="0">
              <a:lnSpc>
                <a:spcPct val="100000"/>
              </a:lnSpc>
              <a:spcBef>
                <a:spcPts val="320"/>
              </a:spcBef>
              <a:spcAft>
                <a:spcPts val="0"/>
              </a:spcAft>
              <a:buClr>
                <a:srgbClr val="000000"/>
              </a:buClr>
              <a:buSzPts val="200"/>
              <a:buFont typeface="Courier New"/>
              <a:buAutoNum type="arabicPlain"/>
            </a:pPr>
            <a:r>
              <a:rPr lang="en-US" sz="1600" b="0" i="0" u="none">
                <a:solidFill>
                  <a:schemeClr val="dk1"/>
                </a:solidFill>
                <a:latin typeface="Courier New"/>
                <a:ea typeface="Courier New"/>
                <a:cs typeface="Courier New"/>
                <a:sym typeface="Courier New"/>
              </a:rPr>
              <a:t>     }</a:t>
            </a:r>
            <a:endParaRPr/>
          </a:p>
          <a:p>
            <a:pPr marL="15875" marR="0" lvl="0" indent="-7937" algn="l" rtl="0">
              <a:lnSpc>
                <a:spcPct val="100000"/>
              </a:lnSpc>
              <a:spcBef>
                <a:spcPts val="320"/>
              </a:spcBef>
              <a:spcAft>
                <a:spcPts val="0"/>
              </a:spcAft>
              <a:buClr>
                <a:srgbClr val="000000"/>
              </a:buClr>
              <a:buSzPts val="200"/>
              <a:buFont typeface="Courier New"/>
              <a:buAutoNum type="arabicPlain"/>
            </a:pPr>
            <a:r>
              <a:rPr lang="en-US" sz="1600" b="0" i="0" u="none">
                <a:solidFill>
                  <a:schemeClr val="dk1"/>
                </a:solidFill>
                <a:latin typeface="Courier New"/>
                <a:ea typeface="Courier New"/>
                <a:cs typeface="Courier New"/>
                <a:sym typeface="Courier New"/>
              </a:rPr>
              <a:t>     public int getEmpId() {</a:t>
            </a:r>
            <a:endParaRPr/>
          </a:p>
          <a:p>
            <a:pPr marL="15875" marR="0" lvl="0" indent="-7937" algn="l" rtl="0">
              <a:lnSpc>
                <a:spcPct val="100000"/>
              </a:lnSpc>
              <a:spcBef>
                <a:spcPts val="320"/>
              </a:spcBef>
              <a:spcAft>
                <a:spcPts val="0"/>
              </a:spcAft>
              <a:buClr>
                <a:srgbClr val="000000"/>
              </a:buClr>
              <a:buSzPts val="200"/>
              <a:buFont typeface="Courier New"/>
              <a:buAutoNum type="arabicPlain"/>
            </a:pPr>
            <a:r>
              <a:rPr lang="en-US" sz="1600" b="0" i="0" u="none">
                <a:solidFill>
                  <a:schemeClr val="dk1"/>
                </a:solidFill>
                <a:latin typeface="Courier New"/>
                <a:ea typeface="Courier New"/>
                <a:cs typeface="Courier New"/>
                <a:sym typeface="Courier New"/>
              </a:rPr>
              <a:t>         return empId;</a:t>
            </a:r>
            <a:endParaRPr/>
          </a:p>
          <a:p>
            <a:pPr marL="15875" marR="0" lvl="0" indent="-7937" algn="l" rtl="0">
              <a:lnSpc>
                <a:spcPct val="100000"/>
              </a:lnSpc>
              <a:spcBef>
                <a:spcPts val="320"/>
              </a:spcBef>
              <a:spcAft>
                <a:spcPts val="0"/>
              </a:spcAft>
              <a:buClr>
                <a:srgbClr val="000000"/>
              </a:buClr>
              <a:buSzPts val="200"/>
              <a:buFont typeface="Courier New"/>
              <a:buAutoNum type="arabicPlain"/>
            </a:pPr>
            <a:r>
              <a:rPr lang="en-US" sz="1600" b="0" i="0" u="none">
                <a:solidFill>
                  <a:schemeClr val="dk1"/>
                </a:solidFill>
                <a:latin typeface="Courier New"/>
                <a:ea typeface="Courier New"/>
                <a:cs typeface="Courier New"/>
                <a:sym typeface="Courier New"/>
              </a:rPr>
              <a:t>    }</a:t>
            </a:r>
            <a:endParaRPr/>
          </a:p>
          <a:p>
            <a:pPr marL="15875" marR="0" lvl="0" indent="-7937" algn="l" rtl="0">
              <a:lnSpc>
                <a:spcPct val="100000"/>
              </a:lnSpc>
              <a:spcBef>
                <a:spcPts val="320"/>
              </a:spcBef>
              <a:spcAft>
                <a:spcPts val="0"/>
              </a:spcAft>
              <a:buClr>
                <a:srgbClr val="000000"/>
              </a:buClr>
              <a:buSzPts val="200"/>
              <a:buFont typeface="Courier New"/>
              <a:buAutoNum type="arabicPlain"/>
            </a:pPr>
            <a:r>
              <a:rPr lang="en-US" sz="1600" b="0" i="0" u="none">
                <a:solidFill>
                  <a:schemeClr val="dk1"/>
                </a:solidFill>
                <a:latin typeface="Courier New"/>
                <a:ea typeface="Courier New"/>
                <a:cs typeface="Courier New"/>
                <a:sym typeface="Courier New"/>
              </a:rPr>
              <a:t>    // getter/setter methods for other fields...</a:t>
            </a:r>
            <a:endParaRPr/>
          </a:p>
          <a:p>
            <a:pPr marL="15875" marR="0" lvl="0" indent="-7937" algn="l" rtl="0">
              <a:lnSpc>
                <a:spcPct val="100000"/>
              </a:lnSpc>
              <a:spcBef>
                <a:spcPts val="320"/>
              </a:spcBef>
              <a:spcAft>
                <a:spcPts val="0"/>
              </a:spcAft>
              <a:buClr>
                <a:srgbClr val="000000"/>
              </a:buClr>
              <a:buSzPts val="200"/>
              <a:buFont typeface="Courier New"/>
              <a:buAutoNum type="arabicPlain"/>
            </a:pPr>
            <a:r>
              <a:rPr lang="en-US" sz="1600" b="0" i="0" u="none">
                <a:solidFill>
                  <a:schemeClr val="dk1"/>
                </a:solidFill>
                <a:latin typeface="Courier New"/>
                <a:ea typeface="Courier New"/>
                <a:cs typeface="Courier New"/>
                <a:sym typeface="Courier New"/>
              </a:rPr>
              <a:t> }</a:t>
            </a:r>
            <a:endParaRPr/>
          </a:p>
        </p:txBody>
      </p:sp>
      <p:sp>
        <p:nvSpPr>
          <p:cNvPr id="281" name="Google Shape;281;p38"/>
          <p:cNvSpPr txBox="1"/>
          <p:nvPr/>
        </p:nvSpPr>
        <p:spPr>
          <a:xfrm>
            <a:off x="1828800" y="3886200"/>
            <a:ext cx="533400" cy="304800"/>
          </a:xfrm>
          <a:prstGeom prst="rect">
            <a:avLst/>
          </a:prstGeom>
          <a:noFill/>
          <a:ln w="28575"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282" name="Google Shape;282;p38"/>
          <p:cNvSpPr/>
          <p:nvPr/>
        </p:nvSpPr>
        <p:spPr>
          <a:xfrm>
            <a:off x="5867400" y="3962400"/>
            <a:ext cx="2133600" cy="762000"/>
          </a:xfrm>
          <a:prstGeom prst="wedgeRectCallout">
            <a:avLst>
              <a:gd name="adj1" fmla="val -9853"/>
              <a:gd name="adj2" fmla="val -1620"/>
            </a:avLst>
          </a:prstGeom>
          <a:solidFill>
            <a:srgbClr val="FFFFCC">
              <a:alpha val="49803"/>
            </a:srgbClr>
          </a:solidFill>
          <a:ln w="9525" cap="flat" cmpd="sng">
            <a:solidFill>
              <a:srgbClr val="80808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283" name="Google Shape;283;p38"/>
          <p:cNvSpPr/>
          <p:nvPr/>
        </p:nvSpPr>
        <p:spPr>
          <a:xfrm>
            <a:off x="5867400" y="3962400"/>
            <a:ext cx="2133600" cy="762000"/>
          </a:xfrm>
          <a:prstGeom prst="wedgeRectCallout">
            <a:avLst>
              <a:gd name="adj1" fmla="val -15783"/>
              <a:gd name="adj2" fmla="val 18665"/>
            </a:avLst>
          </a:prstGeom>
          <a:solidFill>
            <a:srgbClr val="FFFFCC"/>
          </a:solidFill>
          <a:ln w="9525" cap="flat" cmpd="sng">
            <a:solidFill>
              <a:srgbClr val="80808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Arial"/>
              <a:buNone/>
            </a:pPr>
            <a:r>
              <a:rPr lang="en-US" sz="1400" b="0" i="0" u="none">
                <a:solidFill>
                  <a:schemeClr val="dk1"/>
                </a:solidFill>
                <a:latin typeface="Arial"/>
                <a:ea typeface="Arial"/>
                <a:cs typeface="Arial"/>
                <a:sym typeface="Arial"/>
              </a:rPr>
              <a:t>Often a pair of methods to set and get the current field value.</a:t>
            </a:r>
            <a:endParaRPr/>
          </a:p>
        </p:txBody>
      </p:sp>
      <p:sp>
        <p:nvSpPr>
          <p:cNvPr id="284" name="Google Shape;284;p38"/>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42</a:t>
            </a:fld>
            <a:endParaRPr/>
          </a:p>
        </p:txBody>
      </p:sp>
    </p:spTree>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Shape 4092"/>
        <p:cNvGrpSpPr/>
        <p:nvPr/>
      </p:nvGrpSpPr>
      <p:grpSpPr>
        <a:xfrm>
          <a:off x="0" y="0"/>
          <a:ext cx="0" cy="0"/>
          <a:chOff x="0" y="0"/>
          <a:chExt cx="0" cy="0"/>
        </a:xfrm>
      </p:grpSpPr>
      <p:sp>
        <p:nvSpPr>
          <p:cNvPr id="4093" name="Google Shape;4093;p416"/>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The </a:t>
            </a:r>
            <a:r>
              <a:rPr lang="en-US" sz="2600" b="1" i="0" u="none" strike="noStrike" cap="none">
                <a:solidFill>
                  <a:schemeClr val="dk1"/>
                </a:solidFill>
                <a:latin typeface="Courier New"/>
                <a:ea typeface="Courier New"/>
                <a:cs typeface="Courier New"/>
                <a:sym typeface="Courier New"/>
              </a:rPr>
              <a:t>java.util.concurrent</a:t>
            </a:r>
            <a:r>
              <a:rPr lang="en-US" sz="2600" b="1" i="0" u="none" strike="noStrike" cap="none">
                <a:solidFill>
                  <a:schemeClr val="dk1"/>
                </a:solidFill>
                <a:latin typeface="Arial"/>
                <a:ea typeface="Arial"/>
                <a:cs typeface="Arial"/>
                <a:sym typeface="Arial"/>
              </a:rPr>
              <a:t> Package</a:t>
            </a:r>
            <a:endParaRPr/>
          </a:p>
        </p:txBody>
      </p:sp>
      <p:sp>
        <p:nvSpPr>
          <p:cNvPr id="4094" name="Google Shape;4094;p416"/>
          <p:cNvSpPr txBox="1">
            <a:spLocks noGrp="1"/>
          </p:cNvSpPr>
          <p:nvPr>
            <p:ph type="body" idx="1"/>
          </p:nvPr>
        </p:nvSpPr>
        <p:spPr>
          <a:xfrm>
            <a:off x="609600" y="1447800"/>
            <a:ext cx="7918500" cy="29988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200"/>
              <a:buFont typeface="Arial"/>
              <a:buNone/>
            </a:pPr>
            <a:r>
              <a:rPr lang="en-US" sz="2200" b="0" i="0" u="none">
                <a:solidFill>
                  <a:schemeClr val="dk1"/>
                </a:solidFill>
                <a:latin typeface="Arial"/>
                <a:ea typeface="Arial"/>
                <a:cs typeface="Arial"/>
                <a:sym typeface="Arial"/>
              </a:rPr>
              <a:t>Java 5 introduced the </a:t>
            </a:r>
            <a:r>
              <a:rPr lang="en-US" sz="2200" b="0" i="0" u="none">
                <a:solidFill>
                  <a:schemeClr val="dk1"/>
                </a:solidFill>
                <a:latin typeface="Courier New"/>
                <a:ea typeface="Courier New"/>
                <a:cs typeface="Courier New"/>
                <a:sym typeface="Courier New"/>
              </a:rPr>
              <a:t>java.util.concurrent</a:t>
            </a:r>
            <a:r>
              <a:rPr lang="en-US" sz="2200" b="0" i="0" u="none">
                <a:solidFill>
                  <a:schemeClr val="dk1"/>
                </a:solidFill>
                <a:latin typeface="Arial"/>
                <a:ea typeface="Arial"/>
                <a:cs typeface="Arial"/>
                <a:sym typeface="Arial"/>
              </a:rPr>
              <a:t> package, which contains classes that are useful in concurrent programming. Features include:</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Concurrent collections</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Synchronization and locking alternatives</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Thread pools</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Fixed and dynamic thread count pools available</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Parallel divide and conquer (Fork-Join) new in Java 7</a:t>
            </a:r>
            <a:endParaRPr/>
          </a:p>
        </p:txBody>
      </p:sp>
      <p:sp>
        <p:nvSpPr>
          <p:cNvPr id="4095" name="Google Shape;4095;p416"/>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420</a:t>
            </a:fld>
            <a:endParaRPr/>
          </a:p>
        </p:txBody>
      </p:sp>
    </p:spTree>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Shape 4100"/>
        <p:cNvGrpSpPr/>
        <p:nvPr/>
      </p:nvGrpSpPr>
      <p:grpSpPr>
        <a:xfrm>
          <a:off x="0" y="0"/>
          <a:ext cx="0" cy="0"/>
          <a:chOff x="0" y="0"/>
          <a:chExt cx="0" cy="0"/>
        </a:xfrm>
      </p:grpSpPr>
      <p:sp>
        <p:nvSpPr>
          <p:cNvPr id="4101" name="Google Shape;4101;p417"/>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Recommended Threading Classes</a:t>
            </a:r>
            <a:endParaRPr/>
          </a:p>
        </p:txBody>
      </p:sp>
      <p:sp>
        <p:nvSpPr>
          <p:cNvPr id="4102" name="Google Shape;4102;p417"/>
          <p:cNvSpPr txBox="1">
            <a:spLocks noGrp="1"/>
          </p:cNvSpPr>
          <p:nvPr>
            <p:ph type="body" idx="1"/>
          </p:nvPr>
        </p:nvSpPr>
        <p:spPr>
          <a:xfrm>
            <a:off x="609600" y="1447800"/>
            <a:ext cx="7918500" cy="36450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200"/>
              <a:buFont typeface="Arial"/>
              <a:buNone/>
            </a:pPr>
            <a:r>
              <a:rPr lang="en-US" sz="2200" b="0" i="0" u="none">
                <a:solidFill>
                  <a:schemeClr val="dk1"/>
                </a:solidFill>
                <a:latin typeface="Arial"/>
                <a:ea typeface="Arial"/>
                <a:cs typeface="Arial"/>
                <a:sym typeface="Arial"/>
              </a:rPr>
              <a:t>Traditional </a:t>
            </a:r>
            <a:r>
              <a:rPr lang="en-US" sz="2200" b="0" i="0" u="none">
                <a:solidFill>
                  <a:schemeClr val="dk1"/>
                </a:solidFill>
                <a:latin typeface="Courier New"/>
                <a:ea typeface="Courier New"/>
                <a:cs typeface="Courier New"/>
                <a:sym typeface="Courier New"/>
              </a:rPr>
              <a:t>Thread</a:t>
            </a:r>
            <a:r>
              <a:rPr lang="en-US" sz="2200" b="0" i="0" u="none">
                <a:solidFill>
                  <a:schemeClr val="dk1"/>
                </a:solidFill>
                <a:latin typeface="Arial"/>
                <a:ea typeface="Arial"/>
                <a:cs typeface="Arial"/>
                <a:sym typeface="Arial"/>
              </a:rPr>
              <a:t> related APIs are difficult to code properly. Recommended concurrency classes include:</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Courier New"/>
                <a:ea typeface="Courier New"/>
                <a:cs typeface="Courier New"/>
                <a:sym typeface="Courier New"/>
              </a:rPr>
              <a:t>java.util.concurrent.ExecutorService</a:t>
            </a:r>
            <a:r>
              <a:rPr lang="en-US" sz="2200" b="0" i="0" u="none" strike="noStrike" cap="none">
                <a:solidFill>
                  <a:schemeClr val="dk1"/>
                </a:solidFill>
                <a:latin typeface="Arial"/>
                <a:ea typeface="Arial"/>
                <a:cs typeface="Arial"/>
                <a:sym typeface="Arial"/>
              </a:rPr>
              <a:t>, a higher level mechanism used to execute tasks</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It may create and reuse </a:t>
            </a:r>
            <a:r>
              <a:rPr lang="en-US" sz="2000" b="0" i="0" u="none" strike="noStrike" cap="none">
                <a:solidFill>
                  <a:schemeClr val="dk1"/>
                </a:solidFill>
                <a:latin typeface="Courier New"/>
                <a:ea typeface="Courier New"/>
                <a:cs typeface="Courier New"/>
                <a:sym typeface="Courier New"/>
              </a:rPr>
              <a:t>Thread</a:t>
            </a:r>
            <a:r>
              <a:rPr lang="en-US" sz="2000" b="0" i="0" u="none" strike="noStrike" cap="none">
                <a:solidFill>
                  <a:schemeClr val="dk1"/>
                </a:solidFill>
                <a:latin typeface="Arial"/>
                <a:ea typeface="Arial"/>
                <a:cs typeface="Arial"/>
                <a:sym typeface="Arial"/>
              </a:rPr>
              <a:t> objects for you.</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It allows you to submit work and check on the results in the future.</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The Fork-Join framework, a specialized work-stealing </a:t>
            </a:r>
            <a:r>
              <a:rPr lang="en-US" sz="2200" b="0" i="0" u="none" strike="noStrike" cap="none">
                <a:solidFill>
                  <a:schemeClr val="dk1"/>
                </a:solidFill>
                <a:latin typeface="Courier New"/>
                <a:ea typeface="Courier New"/>
                <a:cs typeface="Courier New"/>
                <a:sym typeface="Courier New"/>
              </a:rPr>
              <a:t>ExecutorService</a:t>
            </a:r>
            <a:r>
              <a:rPr lang="en-US" sz="2200" b="0" i="0" u="none" strike="noStrike" cap="none">
                <a:solidFill>
                  <a:schemeClr val="dk1"/>
                </a:solidFill>
                <a:latin typeface="Arial"/>
                <a:ea typeface="Arial"/>
                <a:cs typeface="Arial"/>
                <a:sym typeface="Arial"/>
              </a:rPr>
              <a:t> new in Java 7</a:t>
            </a:r>
            <a:endParaRPr/>
          </a:p>
          <a:p>
            <a:pPr marL="7937" marR="0" lvl="0" indent="7938" algn="l" rtl="0">
              <a:spcBef>
                <a:spcPts val="440"/>
              </a:spcBef>
              <a:spcAft>
                <a:spcPts val="0"/>
              </a:spcAft>
              <a:buNone/>
            </a:pPr>
            <a:endParaRPr sz="2200" b="0" i="0" u="none" strike="noStrike" cap="none">
              <a:solidFill>
                <a:schemeClr val="dk1"/>
              </a:solidFill>
              <a:latin typeface="Arial"/>
              <a:ea typeface="Arial"/>
              <a:cs typeface="Arial"/>
              <a:sym typeface="Arial"/>
            </a:endParaRPr>
          </a:p>
        </p:txBody>
      </p:sp>
      <p:sp>
        <p:nvSpPr>
          <p:cNvPr id="4103" name="Google Shape;4103;p417"/>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421</a:t>
            </a:fld>
            <a:endParaRPr/>
          </a:p>
        </p:txBody>
      </p:sp>
    </p:spTree>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Shape 4108"/>
        <p:cNvGrpSpPr/>
        <p:nvPr/>
      </p:nvGrpSpPr>
      <p:grpSpPr>
        <a:xfrm>
          <a:off x="0" y="0"/>
          <a:ext cx="0" cy="0"/>
          <a:chOff x="0" y="0"/>
          <a:chExt cx="0" cy="0"/>
        </a:xfrm>
      </p:grpSpPr>
      <p:sp>
        <p:nvSpPr>
          <p:cNvPr id="4109" name="Google Shape;4109;p418"/>
          <p:cNvSpPr txBox="1"/>
          <p:nvPr/>
        </p:nvSpPr>
        <p:spPr>
          <a:xfrm>
            <a:off x="609600" y="5105400"/>
            <a:ext cx="7924800" cy="457200"/>
          </a:xfrm>
          <a:prstGeom prst="rect">
            <a:avLst/>
          </a:prstGeom>
          <a:solidFill>
            <a:srgbClr val="DDDDDD"/>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4110" name="Google Shape;4110;p418"/>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Courier New"/>
                <a:ea typeface="Courier New"/>
                <a:cs typeface="Courier New"/>
                <a:sym typeface="Courier New"/>
              </a:rPr>
              <a:t>java.util.concurrent.ExecutorService</a:t>
            </a:r>
            <a:endParaRPr/>
          </a:p>
        </p:txBody>
      </p:sp>
      <p:sp>
        <p:nvSpPr>
          <p:cNvPr id="4111" name="Google Shape;4111;p418"/>
          <p:cNvSpPr txBox="1">
            <a:spLocks noGrp="1"/>
          </p:cNvSpPr>
          <p:nvPr>
            <p:ph type="body" idx="1"/>
          </p:nvPr>
        </p:nvSpPr>
        <p:spPr>
          <a:xfrm>
            <a:off x="609600" y="1447800"/>
            <a:ext cx="7918500" cy="40704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200"/>
              <a:buFont typeface="Arial"/>
              <a:buNone/>
            </a:pPr>
            <a:r>
              <a:rPr lang="en-US" sz="2200" b="0" i="0" u="none">
                <a:solidFill>
                  <a:schemeClr val="dk1"/>
                </a:solidFill>
                <a:latin typeface="Arial"/>
                <a:ea typeface="Arial"/>
                <a:cs typeface="Arial"/>
                <a:sym typeface="Arial"/>
              </a:rPr>
              <a:t>An </a:t>
            </a:r>
            <a:r>
              <a:rPr lang="en-US" sz="2200" b="0" i="0" u="none">
                <a:solidFill>
                  <a:schemeClr val="dk1"/>
                </a:solidFill>
                <a:latin typeface="Courier New"/>
                <a:ea typeface="Courier New"/>
                <a:cs typeface="Courier New"/>
                <a:sym typeface="Courier New"/>
              </a:rPr>
              <a:t>ExecutorService</a:t>
            </a:r>
            <a:r>
              <a:rPr lang="en-US" sz="2200" b="0" i="0" u="none">
                <a:solidFill>
                  <a:schemeClr val="dk1"/>
                </a:solidFill>
                <a:latin typeface="Arial"/>
                <a:ea typeface="Arial"/>
                <a:cs typeface="Arial"/>
                <a:sym typeface="Arial"/>
              </a:rPr>
              <a:t> is used to execute tasks.</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It eliminates the need to manually create and manage threads.</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Tasks </a:t>
            </a:r>
            <a:r>
              <a:rPr lang="en-US" sz="2200" b="1" i="0" u="none" strike="noStrike" cap="none">
                <a:solidFill>
                  <a:schemeClr val="dk1"/>
                </a:solidFill>
                <a:latin typeface="Arial"/>
                <a:ea typeface="Arial"/>
                <a:cs typeface="Arial"/>
                <a:sym typeface="Arial"/>
              </a:rPr>
              <a:t>might</a:t>
            </a:r>
            <a:r>
              <a:rPr lang="en-US" sz="2200" b="0" i="0" u="none" strike="noStrike" cap="none">
                <a:solidFill>
                  <a:schemeClr val="dk1"/>
                </a:solidFill>
                <a:latin typeface="Arial"/>
                <a:ea typeface="Arial"/>
                <a:cs typeface="Arial"/>
                <a:sym typeface="Arial"/>
              </a:rPr>
              <a:t> be executed in parallel depending on the </a:t>
            </a:r>
            <a:r>
              <a:rPr lang="en-US" sz="2200" b="0" i="0" u="none" strike="noStrike" cap="none">
                <a:solidFill>
                  <a:schemeClr val="dk1"/>
                </a:solidFill>
                <a:latin typeface="Courier New"/>
                <a:ea typeface="Courier New"/>
                <a:cs typeface="Courier New"/>
                <a:sym typeface="Courier New"/>
              </a:rPr>
              <a:t>ExecutorService</a:t>
            </a:r>
            <a:r>
              <a:rPr lang="en-US" sz="2200" b="0" i="0" u="none" strike="noStrike" cap="none">
                <a:solidFill>
                  <a:schemeClr val="dk1"/>
                </a:solidFill>
                <a:latin typeface="Arial"/>
                <a:ea typeface="Arial"/>
                <a:cs typeface="Arial"/>
                <a:sym typeface="Arial"/>
              </a:rPr>
              <a:t> implementation.</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Tasks can be:</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Courier New"/>
                <a:ea typeface="Courier New"/>
                <a:cs typeface="Courier New"/>
                <a:sym typeface="Courier New"/>
              </a:rPr>
              <a:t>java.lang.Runnable</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Courier New"/>
                <a:ea typeface="Courier New"/>
                <a:cs typeface="Courier New"/>
                <a:sym typeface="Courier New"/>
              </a:rPr>
              <a:t>java.util.concurrent.Callable</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Implementing instances can be obtained with </a:t>
            </a:r>
            <a:r>
              <a:rPr lang="en-US" sz="2200" b="0" i="0" u="none" strike="noStrike" cap="none">
                <a:solidFill>
                  <a:schemeClr val="dk1"/>
                </a:solidFill>
                <a:latin typeface="Courier New"/>
                <a:ea typeface="Courier New"/>
                <a:cs typeface="Courier New"/>
                <a:sym typeface="Courier New"/>
              </a:rPr>
              <a:t>Executors</a:t>
            </a:r>
            <a:r>
              <a:rPr lang="en-US" sz="2200" b="0" i="0" u="none" strike="noStrike" cap="none">
                <a:solidFill>
                  <a:schemeClr val="dk1"/>
                </a:solidFill>
                <a:latin typeface="Arial"/>
                <a:ea typeface="Arial"/>
                <a:cs typeface="Arial"/>
                <a:sym typeface="Arial"/>
              </a:rPr>
              <a:t>.</a:t>
            </a:r>
            <a:endParaRPr sz="2200" b="0" i="0" u="none" strike="noStrike" cap="none">
              <a:solidFill>
                <a:schemeClr val="dk1"/>
              </a:solidFill>
              <a:latin typeface="Courier New"/>
              <a:ea typeface="Courier New"/>
              <a:cs typeface="Courier New"/>
              <a:sym typeface="Courier New"/>
            </a:endParaRPr>
          </a:p>
          <a:p>
            <a:pPr marL="574675" marR="0" lvl="1" indent="-460375" algn="l" rtl="0">
              <a:lnSpc>
                <a:spcPct val="100000"/>
              </a:lnSpc>
              <a:spcBef>
                <a:spcPts val="360"/>
              </a:spcBef>
              <a:spcAft>
                <a:spcPts val="0"/>
              </a:spcAft>
              <a:buClr>
                <a:srgbClr val="FF0000"/>
              </a:buClr>
              <a:buSzPts val="1800"/>
              <a:buFont typeface="Arial"/>
              <a:buNone/>
            </a:pPr>
            <a:endParaRPr sz="1800" b="0" i="0" u="none" strike="noStrike" cap="none">
              <a:solidFill>
                <a:schemeClr val="dk1"/>
              </a:solidFill>
              <a:latin typeface="Courier New"/>
              <a:ea typeface="Courier New"/>
              <a:cs typeface="Courier New"/>
              <a:sym typeface="Courier New"/>
            </a:endParaRPr>
          </a:p>
          <a:p>
            <a:pPr marL="574675" marR="0" lvl="1" indent="-460375" algn="l" rtl="0">
              <a:lnSpc>
                <a:spcPct val="100000"/>
              </a:lnSpc>
              <a:spcBef>
                <a:spcPts val="360"/>
              </a:spcBef>
              <a:spcAft>
                <a:spcPts val="0"/>
              </a:spcAft>
              <a:buClr>
                <a:srgbClr val="FF0000"/>
              </a:buClr>
              <a:buSzPts val="1800"/>
              <a:buFont typeface="Arial"/>
              <a:buNone/>
            </a:pPr>
            <a:r>
              <a:rPr lang="en-US" sz="1800" b="0" i="0" u="none" strike="noStrike" cap="none">
                <a:solidFill>
                  <a:schemeClr val="dk1"/>
                </a:solidFill>
                <a:latin typeface="Courier New"/>
                <a:ea typeface="Courier New"/>
                <a:cs typeface="Courier New"/>
                <a:sym typeface="Courier New"/>
              </a:rPr>
              <a:t>ExecutorService es = Executors.newCachedThreadPool();</a:t>
            </a:r>
            <a:endParaRPr/>
          </a:p>
        </p:txBody>
      </p:sp>
      <p:sp>
        <p:nvSpPr>
          <p:cNvPr id="4112" name="Google Shape;4112;p418"/>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422</a:t>
            </a:fld>
            <a:endParaRPr/>
          </a:p>
        </p:txBody>
      </p:sp>
    </p:spTree>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Shape 4117"/>
        <p:cNvGrpSpPr/>
        <p:nvPr/>
      </p:nvGrpSpPr>
      <p:grpSpPr>
        <a:xfrm>
          <a:off x="0" y="0"/>
          <a:ext cx="0" cy="0"/>
          <a:chOff x="0" y="0"/>
          <a:chExt cx="0" cy="0"/>
        </a:xfrm>
      </p:grpSpPr>
      <p:sp>
        <p:nvSpPr>
          <p:cNvPr id="4118" name="Google Shape;4118;p419"/>
          <p:cNvSpPr txBox="1"/>
          <p:nvPr/>
        </p:nvSpPr>
        <p:spPr>
          <a:xfrm>
            <a:off x="609600" y="2362200"/>
            <a:ext cx="7924800" cy="3886200"/>
          </a:xfrm>
          <a:prstGeom prst="rect">
            <a:avLst/>
          </a:prstGeom>
          <a:solidFill>
            <a:srgbClr val="DDDDDD"/>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4119" name="Google Shape;4119;p419"/>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Example </a:t>
            </a:r>
            <a:r>
              <a:rPr lang="en-US" sz="2600" b="1" i="0" u="none" strike="noStrike" cap="none">
                <a:solidFill>
                  <a:schemeClr val="dk1"/>
                </a:solidFill>
                <a:latin typeface="Courier New"/>
                <a:ea typeface="Courier New"/>
                <a:cs typeface="Courier New"/>
                <a:sym typeface="Courier New"/>
              </a:rPr>
              <a:t>ExecutorService</a:t>
            </a:r>
            <a:endParaRPr/>
          </a:p>
        </p:txBody>
      </p:sp>
      <p:sp>
        <p:nvSpPr>
          <p:cNvPr id="4120" name="Google Shape;4120;p419"/>
          <p:cNvSpPr txBox="1">
            <a:spLocks noGrp="1"/>
          </p:cNvSpPr>
          <p:nvPr>
            <p:ph type="body" idx="1"/>
          </p:nvPr>
        </p:nvSpPr>
        <p:spPr>
          <a:xfrm>
            <a:off x="609600" y="1447800"/>
            <a:ext cx="7918500" cy="48387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200"/>
              <a:buFont typeface="Arial"/>
              <a:buNone/>
            </a:pPr>
            <a:r>
              <a:rPr lang="en-US" sz="2200" b="0" i="0" u="none">
                <a:solidFill>
                  <a:schemeClr val="dk1"/>
                </a:solidFill>
                <a:latin typeface="Arial"/>
                <a:ea typeface="Arial"/>
                <a:cs typeface="Arial"/>
                <a:sym typeface="Arial"/>
              </a:rPr>
              <a:t>This example illustrates using an </a:t>
            </a:r>
            <a:r>
              <a:rPr lang="en-US" sz="2200" b="0" i="0" u="none">
                <a:solidFill>
                  <a:schemeClr val="dk1"/>
                </a:solidFill>
                <a:latin typeface="Courier New"/>
                <a:ea typeface="Courier New"/>
                <a:cs typeface="Courier New"/>
                <a:sym typeface="Courier New"/>
              </a:rPr>
              <a:t>ExecutorService</a:t>
            </a:r>
            <a:r>
              <a:rPr lang="en-US" sz="2200" b="0" i="0" u="none">
                <a:solidFill>
                  <a:schemeClr val="dk1"/>
                </a:solidFill>
                <a:latin typeface="Arial"/>
                <a:ea typeface="Arial"/>
                <a:cs typeface="Arial"/>
                <a:sym typeface="Arial"/>
              </a:rPr>
              <a:t> to execute </a:t>
            </a:r>
            <a:r>
              <a:rPr lang="en-US" sz="2200" b="0" i="0" u="none">
                <a:solidFill>
                  <a:schemeClr val="dk1"/>
                </a:solidFill>
                <a:latin typeface="Courier New"/>
                <a:ea typeface="Courier New"/>
                <a:cs typeface="Courier New"/>
                <a:sym typeface="Courier New"/>
              </a:rPr>
              <a:t>Runnable</a:t>
            </a:r>
            <a:r>
              <a:rPr lang="en-US" sz="2200" b="0" i="0" u="none">
                <a:solidFill>
                  <a:schemeClr val="dk1"/>
                </a:solidFill>
                <a:latin typeface="Arial"/>
                <a:ea typeface="Arial"/>
                <a:cs typeface="Arial"/>
                <a:sym typeface="Arial"/>
              </a:rPr>
              <a:t> tasks:</a:t>
            </a:r>
            <a:endParaRPr/>
          </a:p>
          <a:p>
            <a:pPr marL="7937" marR="0" lvl="0" indent="7937" algn="l" rtl="0">
              <a:lnSpc>
                <a:spcPct val="100000"/>
              </a:lnSpc>
              <a:spcBef>
                <a:spcPts val="320"/>
              </a:spcBef>
              <a:spcAft>
                <a:spcPts val="0"/>
              </a:spcAft>
              <a:buClr>
                <a:srgbClr val="000000"/>
              </a:buClr>
              <a:buSzPts val="1600"/>
              <a:buFont typeface="Arial"/>
              <a:buNone/>
            </a:pPr>
            <a:endParaRPr sz="1600" b="0" i="0" u="none">
              <a:solidFill>
                <a:schemeClr val="dk1"/>
              </a:solidFill>
              <a:latin typeface="Courier New"/>
              <a:ea typeface="Courier New"/>
              <a:cs typeface="Courier New"/>
              <a:sym typeface="Courier New"/>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package com.example;</a:t>
            </a:r>
            <a:endParaRPr/>
          </a:p>
          <a:p>
            <a:pPr marL="7937" marR="0" lvl="0" indent="7937" algn="l" rtl="0">
              <a:lnSpc>
                <a:spcPct val="100000"/>
              </a:lnSpc>
              <a:spcBef>
                <a:spcPts val="320"/>
              </a:spcBef>
              <a:spcAft>
                <a:spcPts val="0"/>
              </a:spcAft>
              <a:buClr>
                <a:srgbClr val="000000"/>
              </a:buClr>
              <a:buSzPts val="1600"/>
              <a:buFont typeface="Arial"/>
              <a:buNone/>
            </a:pPr>
            <a:endParaRPr sz="1600" b="0" i="0" u="none">
              <a:solidFill>
                <a:schemeClr val="dk1"/>
              </a:solidFill>
              <a:latin typeface="Courier New"/>
              <a:ea typeface="Courier New"/>
              <a:cs typeface="Courier New"/>
              <a:sym typeface="Courier New"/>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import java.util.concurrent.ExecutorService;</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import java.util.concurrent.Executors;</a:t>
            </a:r>
            <a:endParaRPr/>
          </a:p>
          <a:p>
            <a:pPr marL="7937" marR="0" lvl="0" indent="7937" algn="l" rtl="0">
              <a:lnSpc>
                <a:spcPct val="100000"/>
              </a:lnSpc>
              <a:spcBef>
                <a:spcPts val="320"/>
              </a:spcBef>
              <a:spcAft>
                <a:spcPts val="0"/>
              </a:spcAft>
              <a:buClr>
                <a:srgbClr val="000000"/>
              </a:buClr>
              <a:buSzPts val="1600"/>
              <a:buFont typeface="Arial"/>
              <a:buNone/>
            </a:pPr>
            <a:endParaRPr sz="1600" b="0" i="0" u="none">
              <a:solidFill>
                <a:schemeClr val="dk1"/>
              </a:solidFill>
              <a:latin typeface="Courier New"/>
              <a:ea typeface="Courier New"/>
              <a:cs typeface="Courier New"/>
              <a:sym typeface="Courier New"/>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public class ExecutorExample {</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    public static void main(String[] args) {</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        ExecutorService es = Executors.newCachedThreadPool();</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        es.execute(new ExampleRunnable("one"));</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        es.execute(new ExampleRunnable("two"));</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        es.shutdown();</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    }</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a:t>
            </a:r>
            <a:endParaRPr/>
          </a:p>
        </p:txBody>
      </p:sp>
      <p:sp>
        <p:nvSpPr>
          <p:cNvPr id="4121" name="Google Shape;4121;p419"/>
          <p:cNvSpPr/>
          <p:nvPr/>
        </p:nvSpPr>
        <p:spPr>
          <a:xfrm>
            <a:off x="6553200" y="4800600"/>
            <a:ext cx="1981200" cy="738300"/>
          </a:xfrm>
          <a:prstGeom prst="wedgeRectCallout">
            <a:avLst>
              <a:gd name="adj1" fmla="val -2589"/>
              <a:gd name="adj2" fmla="val 3924"/>
            </a:avLst>
          </a:prstGeom>
          <a:solidFill>
            <a:srgbClr val="FFFFCC"/>
          </a:solidFill>
          <a:ln w="9525" cap="flat" cmpd="sng">
            <a:solidFill>
              <a:srgbClr val="80808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Arial"/>
              <a:buNone/>
            </a:pPr>
            <a:r>
              <a:rPr lang="en-US" sz="1400" b="0" i="0" u="none">
                <a:solidFill>
                  <a:schemeClr val="dk1"/>
                </a:solidFill>
                <a:latin typeface="Arial"/>
                <a:ea typeface="Arial"/>
                <a:cs typeface="Arial"/>
                <a:sym typeface="Arial"/>
              </a:rPr>
              <a:t>Execute this Runnable task sometime in the future</a:t>
            </a:r>
            <a:endParaRPr/>
          </a:p>
        </p:txBody>
      </p:sp>
      <p:sp>
        <p:nvSpPr>
          <p:cNvPr id="4122" name="Google Shape;4122;p419"/>
          <p:cNvSpPr/>
          <p:nvPr/>
        </p:nvSpPr>
        <p:spPr>
          <a:xfrm>
            <a:off x="3733800" y="5486400"/>
            <a:ext cx="2057400" cy="308100"/>
          </a:xfrm>
          <a:prstGeom prst="wedgeRectCallout">
            <a:avLst>
              <a:gd name="adj1" fmla="val -4291"/>
              <a:gd name="adj2" fmla="val 3507"/>
            </a:avLst>
          </a:prstGeom>
          <a:solidFill>
            <a:srgbClr val="FFFFCC"/>
          </a:solidFill>
          <a:ln w="9525" cap="flat" cmpd="sng">
            <a:solidFill>
              <a:srgbClr val="80808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400"/>
              <a:buFont typeface="Arial"/>
              <a:buNone/>
            </a:pPr>
            <a:r>
              <a:rPr lang="en-US" sz="1400" b="0" i="0" u="none">
                <a:solidFill>
                  <a:schemeClr val="dk1"/>
                </a:solidFill>
                <a:latin typeface="Arial"/>
                <a:ea typeface="Arial"/>
                <a:cs typeface="Arial"/>
                <a:sym typeface="Arial"/>
              </a:rPr>
              <a:t>Shut down the executor</a:t>
            </a:r>
            <a:endParaRPr/>
          </a:p>
        </p:txBody>
      </p:sp>
      <p:sp>
        <p:nvSpPr>
          <p:cNvPr id="4123" name="Google Shape;4123;p419"/>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423</a:t>
            </a:fld>
            <a:endParaRPr/>
          </a:p>
        </p:txBody>
      </p:sp>
    </p:spTree>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Shape 4128"/>
        <p:cNvGrpSpPr/>
        <p:nvPr/>
      </p:nvGrpSpPr>
      <p:grpSpPr>
        <a:xfrm>
          <a:off x="0" y="0"/>
          <a:ext cx="0" cy="0"/>
          <a:chOff x="0" y="0"/>
          <a:chExt cx="0" cy="0"/>
        </a:xfrm>
      </p:grpSpPr>
      <p:sp>
        <p:nvSpPr>
          <p:cNvPr id="4129" name="Google Shape;4129;p420"/>
          <p:cNvSpPr txBox="1"/>
          <p:nvPr/>
        </p:nvSpPr>
        <p:spPr>
          <a:xfrm>
            <a:off x="609600" y="3124200"/>
            <a:ext cx="7924800" cy="2362200"/>
          </a:xfrm>
          <a:prstGeom prst="rect">
            <a:avLst/>
          </a:prstGeom>
          <a:solidFill>
            <a:srgbClr val="DDDDDD"/>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4130" name="Google Shape;4130;p420"/>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Shutting Down an </a:t>
            </a:r>
            <a:r>
              <a:rPr lang="en-US" sz="2600" b="1" i="0" u="none" strike="noStrike" cap="none">
                <a:solidFill>
                  <a:schemeClr val="dk1"/>
                </a:solidFill>
                <a:latin typeface="Courier New"/>
                <a:ea typeface="Courier New"/>
                <a:cs typeface="Courier New"/>
                <a:sym typeface="Courier New"/>
              </a:rPr>
              <a:t>ExecutorService</a:t>
            </a:r>
            <a:endParaRPr/>
          </a:p>
        </p:txBody>
      </p:sp>
      <p:sp>
        <p:nvSpPr>
          <p:cNvPr id="4131" name="Google Shape;4131;p420"/>
          <p:cNvSpPr txBox="1">
            <a:spLocks noGrp="1"/>
          </p:cNvSpPr>
          <p:nvPr>
            <p:ph type="body" idx="1"/>
          </p:nvPr>
        </p:nvSpPr>
        <p:spPr>
          <a:xfrm>
            <a:off x="609600" y="1447800"/>
            <a:ext cx="7918500" cy="17511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200"/>
              <a:buFont typeface="Arial"/>
              <a:buNone/>
            </a:pPr>
            <a:r>
              <a:rPr lang="en-US" sz="2200" b="0" i="0" u="none">
                <a:solidFill>
                  <a:schemeClr val="dk1"/>
                </a:solidFill>
                <a:latin typeface="Arial"/>
                <a:ea typeface="Arial"/>
                <a:cs typeface="Arial"/>
                <a:sym typeface="Arial"/>
              </a:rPr>
              <a:t>Shutting down an </a:t>
            </a:r>
            <a:r>
              <a:rPr lang="en-US" sz="2200" b="0" i="0" u="none">
                <a:solidFill>
                  <a:schemeClr val="dk1"/>
                </a:solidFill>
                <a:latin typeface="Courier New"/>
                <a:ea typeface="Courier New"/>
                <a:cs typeface="Courier New"/>
                <a:sym typeface="Courier New"/>
              </a:rPr>
              <a:t>ExecutorService</a:t>
            </a:r>
            <a:r>
              <a:rPr lang="en-US" sz="2200" b="0" i="0" u="none">
                <a:solidFill>
                  <a:schemeClr val="dk1"/>
                </a:solidFill>
                <a:latin typeface="Arial"/>
                <a:ea typeface="Arial"/>
                <a:cs typeface="Arial"/>
                <a:sym typeface="Arial"/>
              </a:rPr>
              <a:t> is important because its threads are nondaemon threads and will keep your JVM from shutting down.</a:t>
            </a:r>
            <a:endParaRPr/>
          </a:p>
          <a:p>
            <a:pPr marL="7937" marR="0" lvl="0" indent="7937" algn="l" rtl="0">
              <a:lnSpc>
                <a:spcPct val="100000"/>
              </a:lnSpc>
              <a:spcBef>
                <a:spcPts val="360"/>
              </a:spcBef>
              <a:spcAft>
                <a:spcPts val="0"/>
              </a:spcAft>
              <a:buClr>
                <a:srgbClr val="000000"/>
              </a:buClr>
              <a:buSzPts val="1800"/>
              <a:buFont typeface="Arial"/>
              <a:buNone/>
            </a:pPr>
            <a:endParaRPr sz="1800" b="0" i="0" u="none">
              <a:solidFill>
                <a:schemeClr val="dk1"/>
              </a:solidFill>
              <a:latin typeface="Courier New"/>
              <a:ea typeface="Courier New"/>
              <a:cs typeface="Courier New"/>
              <a:sym typeface="Courier New"/>
            </a:endParaRPr>
          </a:p>
          <a:p>
            <a:pPr marL="7937" marR="0" lvl="0" indent="7937" algn="l" rtl="0">
              <a:lnSpc>
                <a:spcPct val="100000"/>
              </a:lnSpc>
              <a:spcBef>
                <a:spcPts val="360"/>
              </a:spcBef>
              <a:spcAft>
                <a:spcPts val="0"/>
              </a:spcAft>
              <a:buClr>
                <a:srgbClr val="000000"/>
              </a:buClr>
              <a:buSzPts val="1800"/>
              <a:buFont typeface="Arial"/>
              <a:buNone/>
            </a:pPr>
            <a:endParaRPr sz="1800" b="0" i="0" u="none">
              <a:solidFill>
                <a:schemeClr val="dk1"/>
              </a:solidFill>
              <a:latin typeface="Courier New"/>
              <a:ea typeface="Courier New"/>
              <a:cs typeface="Courier New"/>
              <a:sym typeface="Courier New"/>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es.shutdown();</a:t>
            </a:r>
            <a:endParaRPr/>
          </a:p>
          <a:p>
            <a:pPr marL="7937" marR="0" lvl="0" indent="7937" algn="l" rtl="0">
              <a:lnSpc>
                <a:spcPct val="100000"/>
              </a:lnSpc>
              <a:spcBef>
                <a:spcPts val="360"/>
              </a:spcBef>
              <a:spcAft>
                <a:spcPts val="0"/>
              </a:spcAft>
              <a:buClr>
                <a:srgbClr val="000000"/>
              </a:buClr>
              <a:buSzPts val="1800"/>
              <a:buFont typeface="Arial"/>
              <a:buNone/>
            </a:pPr>
            <a:endParaRPr sz="1800" b="0" i="0" u="none">
              <a:solidFill>
                <a:schemeClr val="dk1"/>
              </a:solidFill>
              <a:latin typeface="Courier New"/>
              <a:ea typeface="Courier New"/>
              <a:cs typeface="Courier New"/>
              <a:sym typeface="Courier New"/>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try {</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    es.awaitTermination(5, TimeUnit.SECONDS);</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 catch (InterruptedException ex) {</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    System.out.println("Stopped waiting early");</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a:t>
            </a:r>
            <a:endParaRPr/>
          </a:p>
        </p:txBody>
      </p:sp>
      <p:sp>
        <p:nvSpPr>
          <p:cNvPr id="4132" name="Google Shape;4132;p420"/>
          <p:cNvSpPr/>
          <p:nvPr/>
        </p:nvSpPr>
        <p:spPr>
          <a:xfrm>
            <a:off x="3581400" y="3581400"/>
            <a:ext cx="2895600" cy="523800"/>
          </a:xfrm>
          <a:prstGeom prst="wedgeRectCallout">
            <a:avLst>
              <a:gd name="adj1" fmla="val -3401"/>
              <a:gd name="adj2" fmla="val 23909"/>
            </a:avLst>
          </a:prstGeom>
          <a:solidFill>
            <a:srgbClr val="FFFFCC"/>
          </a:solidFill>
          <a:ln w="9525" cap="flat" cmpd="sng">
            <a:solidFill>
              <a:srgbClr val="80808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Arial"/>
              <a:buNone/>
            </a:pPr>
            <a:r>
              <a:rPr lang="en-US" sz="1400" b="0" i="0" u="none">
                <a:solidFill>
                  <a:schemeClr val="dk1"/>
                </a:solidFill>
                <a:latin typeface="Arial"/>
                <a:ea typeface="Arial"/>
                <a:cs typeface="Arial"/>
                <a:sym typeface="Arial"/>
              </a:rPr>
              <a:t>If you want to wait for the </a:t>
            </a:r>
            <a:r>
              <a:rPr lang="en-US" sz="1400" b="0" i="0" u="none">
                <a:solidFill>
                  <a:schemeClr val="dk1"/>
                </a:solidFill>
                <a:latin typeface="Courier New"/>
                <a:ea typeface="Courier New"/>
                <a:cs typeface="Courier New"/>
                <a:sym typeface="Courier New"/>
              </a:rPr>
              <a:t>Callable</a:t>
            </a:r>
            <a:r>
              <a:rPr lang="en-US" sz="1400" b="0" i="0" u="none">
                <a:solidFill>
                  <a:schemeClr val="dk1"/>
                </a:solidFill>
                <a:latin typeface="Arial"/>
                <a:ea typeface="Arial"/>
                <a:cs typeface="Arial"/>
                <a:sym typeface="Arial"/>
              </a:rPr>
              <a:t>s to finish</a:t>
            </a:r>
            <a:endParaRPr/>
          </a:p>
        </p:txBody>
      </p:sp>
      <p:sp>
        <p:nvSpPr>
          <p:cNvPr id="4133" name="Google Shape;4133;p420"/>
          <p:cNvSpPr/>
          <p:nvPr/>
        </p:nvSpPr>
        <p:spPr>
          <a:xfrm>
            <a:off x="3124200" y="2743200"/>
            <a:ext cx="2057400" cy="533400"/>
          </a:xfrm>
          <a:prstGeom prst="wedgeRectCallout">
            <a:avLst>
              <a:gd name="adj1" fmla="val -4954"/>
              <a:gd name="adj2" fmla="val 21768"/>
            </a:avLst>
          </a:prstGeom>
          <a:solidFill>
            <a:srgbClr val="FFFFCC"/>
          </a:solidFill>
          <a:ln w="9525" cap="flat" cmpd="sng">
            <a:solidFill>
              <a:srgbClr val="80808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Arial"/>
              <a:buNone/>
            </a:pPr>
            <a:r>
              <a:rPr lang="en-US" sz="1400" b="0" i="0" u="none">
                <a:solidFill>
                  <a:schemeClr val="dk1"/>
                </a:solidFill>
                <a:latin typeface="Arial"/>
                <a:ea typeface="Arial"/>
                <a:cs typeface="Arial"/>
                <a:sym typeface="Arial"/>
              </a:rPr>
              <a:t>Stop accepting new </a:t>
            </a:r>
            <a:r>
              <a:rPr lang="en-US" sz="1400" b="0" i="0" u="none">
                <a:solidFill>
                  <a:schemeClr val="dk1"/>
                </a:solidFill>
                <a:latin typeface="Courier New"/>
                <a:ea typeface="Courier New"/>
                <a:cs typeface="Courier New"/>
                <a:sym typeface="Courier New"/>
              </a:rPr>
              <a:t>Callable</a:t>
            </a:r>
            <a:r>
              <a:rPr lang="en-US" sz="1400" b="0" i="0" u="none">
                <a:solidFill>
                  <a:schemeClr val="dk1"/>
                </a:solidFill>
                <a:latin typeface="Arial"/>
                <a:ea typeface="Arial"/>
                <a:cs typeface="Arial"/>
                <a:sym typeface="Arial"/>
              </a:rPr>
              <a:t>s.</a:t>
            </a:r>
            <a:endParaRPr/>
          </a:p>
        </p:txBody>
      </p:sp>
      <p:sp>
        <p:nvSpPr>
          <p:cNvPr id="4134" name="Google Shape;4134;p420"/>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424</a:t>
            </a:fld>
            <a:endParaRPr/>
          </a:p>
        </p:txBody>
      </p:sp>
    </p:spTree>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Shape 4139"/>
        <p:cNvGrpSpPr/>
        <p:nvPr/>
      </p:nvGrpSpPr>
      <p:grpSpPr>
        <a:xfrm>
          <a:off x="0" y="0"/>
          <a:ext cx="0" cy="0"/>
          <a:chOff x="0" y="0"/>
          <a:chExt cx="0" cy="0"/>
        </a:xfrm>
      </p:grpSpPr>
      <p:sp>
        <p:nvSpPr>
          <p:cNvPr id="4140" name="Google Shape;4140;p421"/>
          <p:cNvSpPr txBox="1"/>
          <p:nvPr/>
        </p:nvSpPr>
        <p:spPr>
          <a:xfrm>
            <a:off x="609600" y="3657600"/>
            <a:ext cx="7924800" cy="1371600"/>
          </a:xfrm>
          <a:prstGeom prst="rect">
            <a:avLst/>
          </a:prstGeom>
          <a:solidFill>
            <a:srgbClr val="DDDDDD"/>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4141" name="Google Shape;4141;p421"/>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Courier New"/>
                <a:ea typeface="Courier New"/>
                <a:cs typeface="Courier New"/>
                <a:sym typeface="Courier New"/>
              </a:rPr>
              <a:t>java.util.concurrent.Callable</a:t>
            </a:r>
            <a:endParaRPr/>
          </a:p>
        </p:txBody>
      </p:sp>
      <p:sp>
        <p:nvSpPr>
          <p:cNvPr id="4142" name="Google Shape;4142;p421"/>
          <p:cNvSpPr txBox="1">
            <a:spLocks noGrp="1"/>
          </p:cNvSpPr>
          <p:nvPr>
            <p:ph type="body" idx="1"/>
          </p:nvPr>
        </p:nvSpPr>
        <p:spPr>
          <a:xfrm>
            <a:off x="609600" y="1447800"/>
            <a:ext cx="7918500" cy="35766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200"/>
              <a:buFont typeface="Arial"/>
              <a:buNone/>
            </a:pPr>
            <a:r>
              <a:rPr lang="en-US" sz="2200" b="0" i="0" u="none">
                <a:solidFill>
                  <a:schemeClr val="dk1"/>
                </a:solidFill>
                <a:latin typeface="Arial"/>
                <a:ea typeface="Arial"/>
                <a:cs typeface="Arial"/>
                <a:sym typeface="Arial"/>
              </a:rPr>
              <a:t>The </a:t>
            </a:r>
            <a:r>
              <a:rPr lang="en-US" sz="2200" b="0" i="0" u="none">
                <a:solidFill>
                  <a:schemeClr val="dk1"/>
                </a:solidFill>
                <a:latin typeface="Courier New"/>
                <a:ea typeface="Courier New"/>
                <a:cs typeface="Courier New"/>
                <a:sym typeface="Courier New"/>
              </a:rPr>
              <a:t>Callable</a:t>
            </a:r>
            <a:r>
              <a:rPr lang="en-US" sz="2200" b="0" i="0" u="none">
                <a:solidFill>
                  <a:schemeClr val="dk1"/>
                </a:solidFill>
                <a:latin typeface="Arial"/>
                <a:ea typeface="Arial"/>
                <a:cs typeface="Arial"/>
                <a:sym typeface="Arial"/>
              </a:rPr>
              <a:t> interface:</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Defines a task submitted to an </a:t>
            </a:r>
            <a:r>
              <a:rPr lang="en-US" sz="2200" b="0" i="0" u="none" strike="noStrike" cap="none">
                <a:solidFill>
                  <a:schemeClr val="dk1"/>
                </a:solidFill>
                <a:latin typeface="Courier New"/>
                <a:ea typeface="Courier New"/>
                <a:cs typeface="Courier New"/>
                <a:sym typeface="Courier New"/>
              </a:rPr>
              <a:t>ExecutorService</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Is similar in nature to </a:t>
            </a:r>
            <a:r>
              <a:rPr lang="en-US" sz="2200" b="0" i="0" u="none" strike="noStrike" cap="none">
                <a:solidFill>
                  <a:schemeClr val="dk1"/>
                </a:solidFill>
                <a:latin typeface="Courier New"/>
                <a:ea typeface="Courier New"/>
                <a:cs typeface="Courier New"/>
                <a:sym typeface="Courier New"/>
              </a:rPr>
              <a:t>Runnable</a:t>
            </a:r>
            <a:r>
              <a:rPr lang="en-US" sz="2200" b="0" i="0" u="none" strike="noStrike" cap="none">
                <a:solidFill>
                  <a:schemeClr val="dk1"/>
                </a:solidFill>
                <a:latin typeface="Arial"/>
                <a:ea typeface="Arial"/>
                <a:cs typeface="Arial"/>
                <a:sym typeface="Arial"/>
              </a:rPr>
              <a:t>, but can:</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Return a result using generics</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Throw a checked exception</a:t>
            </a:r>
            <a:endParaRPr/>
          </a:p>
          <a:p>
            <a:pPr marL="7937" marR="0" lvl="0" indent="7937" algn="l" rtl="0">
              <a:lnSpc>
                <a:spcPct val="100000"/>
              </a:lnSpc>
              <a:spcBef>
                <a:spcPts val="360"/>
              </a:spcBef>
              <a:spcAft>
                <a:spcPts val="0"/>
              </a:spcAft>
              <a:buClr>
                <a:srgbClr val="000000"/>
              </a:buClr>
              <a:buSzPts val="1800"/>
              <a:buFont typeface="Arial"/>
              <a:buNone/>
            </a:pPr>
            <a:endParaRPr sz="1800" b="0" i="0" u="none">
              <a:solidFill>
                <a:schemeClr val="dk1"/>
              </a:solidFill>
              <a:latin typeface="Courier New"/>
              <a:ea typeface="Courier New"/>
              <a:cs typeface="Courier New"/>
              <a:sym typeface="Courier New"/>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package java.util.concurrent;</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public interface Callable&lt;V&gt; { </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    V call() throws Exception;</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a:t>
            </a:r>
            <a:endParaRPr/>
          </a:p>
        </p:txBody>
      </p:sp>
      <p:sp>
        <p:nvSpPr>
          <p:cNvPr id="4143" name="Google Shape;4143;p421"/>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425</a:t>
            </a:fld>
            <a:endParaRPr/>
          </a:p>
        </p:txBody>
      </p:sp>
    </p:spTree>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Shape 4148"/>
        <p:cNvGrpSpPr/>
        <p:nvPr/>
      </p:nvGrpSpPr>
      <p:grpSpPr>
        <a:xfrm>
          <a:off x="0" y="0"/>
          <a:ext cx="0" cy="0"/>
          <a:chOff x="0" y="0"/>
          <a:chExt cx="0" cy="0"/>
        </a:xfrm>
      </p:grpSpPr>
      <p:sp>
        <p:nvSpPr>
          <p:cNvPr id="4149" name="Google Shape;4149;p422"/>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Example </a:t>
            </a:r>
            <a:r>
              <a:rPr lang="en-US" sz="2600" b="1" i="0" u="none" strike="noStrike" cap="none">
                <a:solidFill>
                  <a:schemeClr val="dk1"/>
                </a:solidFill>
                <a:latin typeface="Courier New"/>
                <a:ea typeface="Courier New"/>
                <a:cs typeface="Courier New"/>
                <a:sym typeface="Courier New"/>
              </a:rPr>
              <a:t>Callable</a:t>
            </a:r>
            <a:r>
              <a:rPr lang="en-US" sz="2600" b="1" i="0" u="none" strike="noStrike" cap="none">
                <a:solidFill>
                  <a:schemeClr val="dk1"/>
                </a:solidFill>
                <a:latin typeface="Arial"/>
                <a:ea typeface="Arial"/>
                <a:cs typeface="Arial"/>
                <a:sym typeface="Arial"/>
              </a:rPr>
              <a:t> Task</a:t>
            </a:r>
            <a:endParaRPr/>
          </a:p>
        </p:txBody>
      </p:sp>
      <p:sp>
        <p:nvSpPr>
          <p:cNvPr id="4150" name="Google Shape;4150;p422"/>
          <p:cNvSpPr txBox="1">
            <a:spLocks noGrp="1"/>
          </p:cNvSpPr>
          <p:nvPr>
            <p:ph type="body" idx="1"/>
          </p:nvPr>
        </p:nvSpPr>
        <p:spPr>
          <a:xfrm>
            <a:off x="609600" y="1447800"/>
            <a:ext cx="7918500" cy="1751100"/>
          </a:xfrm>
          <a:prstGeom prst="rect">
            <a:avLst/>
          </a:prstGeom>
          <a:noFill/>
          <a:ln>
            <a:noFill/>
          </a:ln>
        </p:spPr>
        <p:txBody>
          <a:bodyPr spcFirstLastPara="1" wrap="square" lIns="12700" tIns="12700" rIns="12700" bIns="12700" anchor="t" anchorCtr="0">
            <a:noAutofit/>
          </a:bodyPr>
          <a:lstStyle/>
          <a:p>
            <a:pPr marL="7937" marR="0" lvl="0" indent="7938" algn="l" rtl="0">
              <a:spcBef>
                <a:spcPts val="0"/>
              </a:spcBef>
              <a:spcAft>
                <a:spcPts val="0"/>
              </a:spcAft>
              <a:buNone/>
            </a:pPr>
            <a:endParaRPr sz="2200">
              <a:solidFill>
                <a:schemeClr val="dk1"/>
              </a:solidFill>
              <a:latin typeface="Arial"/>
              <a:ea typeface="Arial"/>
              <a:cs typeface="Arial"/>
              <a:sym typeface="Arial"/>
            </a:endParaRPr>
          </a:p>
        </p:txBody>
      </p:sp>
      <p:sp>
        <p:nvSpPr>
          <p:cNvPr id="4151" name="Google Shape;4151;p422"/>
          <p:cNvSpPr txBox="1"/>
          <p:nvPr/>
        </p:nvSpPr>
        <p:spPr>
          <a:xfrm>
            <a:off x="609600" y="1295400"/>
            <a:ext cx="7886700" cy="4953000"/>
          </a:xfrm>
          <a:prstGeom prst="rect">
            <a:avLst/>
          </a:prstGeom>
          <a:solidFill>
            <a:srgbClr val="CCCCCC"/>
          </a:solidFill>
          <a:ln w="28575" cap="flat" cmpd="sng">
            <a:solidFill>
              <a:srgbClr val="000000"/>
            </a:solidFill>
            <a:prstDash val="solid"/>
            <a:miter lim="800000"/>
            <a:headEnd type="none" w="sm" len="sm"/>
            <a:tailEnd type="none" w="sm" len="sm"/>
          </a:ln>
        </p:spPr>
        <p:txBody>
          <a:bodyPr spcFirstLastPara="1" wrap="square" lIns="92075" tIns="9125" rIns="92075" bIns="9125" anchor="t" anchorCtr="0">
            <a:noAutofit/>
          </a:bodyPr>
          <a:lstStyle/>
          <a:p>
            <a:pPr marL="457200" marR="0" lvl="0" indent="-457200" algn="l" rtl="0">
              <a:lnSpc>
                <a:spcPct val="100000"/>
              </a:lnSpc>
              <a:spcBef>
                <a:spcPts val="0"/>
              </a:spcBef>
              <a:spcAft>
                <a:spcPts val="0"/>
              </a:spcAft>
              <a:buClr>
                <a:schemeClr val="dk1"/>
              </a:buClr>
              <a:buSzPts val="1600"/>
              <a:buFont typeface="Courier New"/>
              <a:buNone/>
            </a:pPr>
            <a:r>
              <a:rPr lang="en-US" sz="1600" b="1" i="0" u="none">
                <a:solidFill>
                  <a:schemeClr val="dk1"/>
                </a:solidFill>
                <a:latin typeface="Courier New"/>
                <a:ea typeface="Courier New"/>
                <a:cs typeface="Courier New"/>
                <a:sym typeface="Courier New"/>
              </a:rPr>
              <a:t>public class ExampleCallable implements Callable {</a:t>
            </a:r>
            <a:endParaRPr/>
          </a:p>
          <a:p>
            <a:pPr marL="457200" marR="0" lvl="0" indent="-457200" algn="l" rtl="0">
              <a:lnSpc>
                <a:spcPct val="100000"/>
              </a:lnSpc>
              <a:spcBef>
                <a:spcPts val="0"/>
              </a:spcBef>
              <a:spcAft>
                <a:spcPts val="0"/>
              </a:spcAft>
              <a:buClr>
                <a:schemeClr val="dk1"/>
              </a:buClr>
              <a:buSzPts val="1600"/>
              <a:buFont typeface="Arial"/>
              <a:buNone/>
            </a:pPr>
            <a:endParaRPr sz="1600" b="1" i="0" u="none">
              <a:solidFill>
                <a:schemeClr val="dk1"/>
              </a:solidFill>
              <a:latin typeface="Courier New"/>
              <a:ea typeface="Courier New"/>
              <a:cs typeface="Courier New"/>
              <a:sym typeface="Courier New"/>
            </a:endParaRPr>
          </a:p>
          <a:p>
            <a:pPr marL="457200" marR="0" lvl="0" indent="-457200" algn="l" rtl="0">
              <a:lnSpc>
                <a:spcPct val="100000"/>
              </a:lnSpc>
              <a:spcBef>
                <a:spcPts val="0"/>
              </a:spcBef>
              <a:spcAft>
                <a:spcPts val="0"/>
              </a:spcAft>
              <a:buClr>
                <a:schemeClr val="dk1"/>
              </a:buClr>
              <a:buSzPts val="1600"/>
              <a:buFont typeface="Courier New"/>
              <a:buNone/>
            </a:pPr>
            <a:r>
              <a:rPr lang="en-US" sz="1600" b="1" i="0" u="none">
                <a:solidFill>
                  <a:schemeClr val="dk1"/>
                </a:solidFill>
                <a:latin typeface="Courier New"/>
                <a:ea typeface="Courier New"/>
                <a:cs typeface="Courier New"/>
                <a:sym typeface="Courier New"/>
              </a:rPr>
              <a:t>  private final String name;</a:t>
            </a:r>
            <a:endParaRPr/>
          </a:p>
          <a:p>
            <a:pPr marL="457200" marR="0" lvl="0" indent="-457200" algn="l" rtl="0">
              <a:lnSpc>
                <a:spcPct val="100000"/>
              </a:lnSpc>
              <a:spcBef>
                <a:spcPts val="0"/>
              </a:spcBef>
              <a:spcAft>
                <a:spcPts val="0"/>
              </a:spcAft>
              <a:buClr>
                <a:schemeClr val="dk1"/>
              </a:buClr>
              <a:buSzPts val="1600"/>
              <a:buFont typeface="Courier New"/>
              <a:buNone/>
            </a:pPr>
            <a:r>
              <a:rPr lang="en-US" sz="1600" b="1" i="0" u="none">
                <a:solidFill>
                  <a:schemeClr val="dk1"/>
                </a:solidFill>
                <a:latin typeface="Courier New"/>
                <a:ea typeface="Courier New"/>
                <a:cs typeface="Courier New"/>
                <a:sym typeface="Courier New"/>
              </a:rPr>
              <a:t>  private final int len;</a:t>
            </a:r>
            <a:endParaRPr/>
          </a:p>
          <a:p>
            <a:pPr marL="457200" marR="0" lvl="0" indent="-457200" algn="l" rtl="0">
              <a:lnSpc>
                <a:spcPct val="100000"/>
              </a:lnSpc>
              <a:spcBef>
                <a:spcPts val="0"/>
              </a:spcBef>
              <a:spcAft>
                <a:spcPts val="0"/>
              </a:spcAft>
              <a:buClr>
                <a:schemeClr val="dk1"/>
              </a:buClr>
              <a:buSzPts val="1600"/>
              <a:buFont typeface="Courier New"/>
              <a:buNone/>
            </a:pPr>
            <a:r>
              <a:rPr lang="en-US" sz="1600" b="1" i="0" u="none">
                <a:solidFill>
                  <a:schemeClr val="dk1"/>
                </a:solidFill>
                <a:latin typeface="Courier New"/>
                <a:ea typeface="Courier New"/>
                <a:cs typeface="Courier New"/>
                <a:sym typeface="Courier New"/>
              </a:rPr>
              <a:t>  private int sum = 0;</a:t>
            </a:r>
            <a:endParaRPr/>
          </a:p>
          <a:p>
            <a:pPr marL="457200" marR="0" lvl="0" indent="-457200" algn="l" rtl="0">
              <a:lnSpc>
                <a:spcPct val="100000"/>
              </a:lnSpc>
              <a:spcBef>
                <a:spcPts val="0"/>
              </a:spcBef>
              <a:spcAft>
                <a:spcPts val="0"/>
              </a:spcAft>
              <a:buClr>
                <a:schemeClr val="dk1"/>
              </a:buClr>
              <a:buSzPts val="1600"/>
              <a:buFont typeface="Arial"/>
              <a:buNone/>
            </a:pPr>
            <a:endParaRPr sz="1600" b="1" i="0" u="none">
              <a:solidFill>
                <a:schemeClr val="dk1"/>
              </a:solidFill>
              <a:latin typeface="Courier New"/>
              <a:ea typeface="Courier New"/>
              <a:cs typeface="Courier New"/>
              <a:sym typeface="Courier New"/>
            </a:endParaRPr>
          </a:p>
          <a:p>
            <a:pPr marL="457200" marR="0" lvl="0" indent="-457200" algn="l" rtl="0">
              <a:lnSpc>
                <a:spcPct val="100000"/>
              </a:lnSpc>
              <a:spcBef>
                <a:spcPts val="0"/>
              </a:spcBef>
              <a:spcAft>
                <a:spcPts val="0"/>
              </a:spcAft>
              <a:buClr>
                <a:schemeClr val="dk1"/>
              </a:buClr>
              <a:buSzPts val="1600"/>
              <a:buFont typeface="Courier New"/>
              <a:buNone/>
            </a:pPr>
            <a:r>
              <a:rPr lang="en-US" sz="1600" b="1" i="0" u="none">
                <a:solidFill>
                  <a:schemeClr val="dk1"/>
                </a:solidFill>
                <a:latin typeface="Courier New"/>
                <a:ea typeface="Courier New"/>
                <a:cs typeface="Courier New"/>
                <a:sym typeface="Courier New"/>
              </a:rPr>
              <a:t>  public ExampleCallable(String name, int len) {</a:t>
            </a:r>
            <a:endParaRPr/>
          </a:p>
          <a:p>
            <a:pPr marL="457200" marR="0" lvl="0" indent="-457200" algn="l" rtl="0">
              <a:lnSpc>
                <a:spcPct val="100000"/>
              </a:lnSpc>
              <a:spcBef>
                <a:spcPts val="0"/>
              </a:spcBef>
              <a:spcAft>
                <a:spcPts val="0"/>
              </a:spcAft>
              <a:buClr>
                <a:schemeClr val="dk1"/>
              </a:buClr>
              <a:buSzPts val="1600"/>
              <a:buFont typeface="Courier New"/>
              <a:buNone/>
            </a:pPr>
            <a:r>
              <a:rPr lang="en-US" sz="1600" b="1" i="0" u="none">
                <a:solidFill>
                  <a:schemeClr val="dk1"/>
                </a:solidFill>
                <a:latin typeface="Courier New"/>
                <a:ea typeface="Courier New"/>
                <a:cs typeface="Courier New"/>
                <a:sym typeface="Courier New"/>
              </a:rPr>
              <a:t>    this.name = name;</a:t>
            </a:r>
            <a:endParaRPr/>
          </a:p>
          <a:p>
            <a:pPr marL="457200" marR="0" lvl="0" indent="-457200" algn="l" rtl="0">
              <a:lnSpc>
                <a:spcPct val="100000"/>
              </a:lnSpc>
              <a:spcBef>
                <a:spcPts val="0"/>
              </a:spcBef>
              <a:spcAft>
                <a:spcPts val="0"/>
              </a:spcAft>
              <a:buClr>
                <a:schemeClr val="dk1"/>
              </a:buClr>
              <a:buSzPts val="1600"/>
              <a:buFont typeface="Courier New"/>
              <a:buNone/>
            </a:pPr>
            <a:r>
              <a:rPr lang="en-US" sz="1600" b="1" i="0" u="none">
                <a:solidFill>
                  <a:schemeClr val="dk1"/>
                </a:solidFill>
                <a:latin typeface="Courier New"/>
                <a:ea typeface="Courier New"/>
                <a:cs typeface="Courier New"/>
                <a:sym typeface="Courier New"/>
              </a:rPr>
              <a:t>    this.len = len;</a:t>
            </a:r>
            <a:endParaRPr/>
          </a:p>
          <a:p>
            <a:pPr marL="457200" marR="0" lvl="0" indent="-457200" algn="l" rtl="0">
              <a:lnSpc>
                <a:spcPct val="100000"/>
              </a:lnSpc>
              <a:spcBef>
                <a:spcPts val="0"/>
              </a:spcBef>
              <a:spcAft>
                <a:spcPts val="0"/>
              </a:spcAft>
              <a:buClr>
                <a:schemeClr val="dk1"/>
              </a:buClr>
              <a:buSzPts val="1600"/>
              <a:buFont typeface="Courier New"/>
              <a:buNone/>
            </a:pPr>
            <a:r>
              <a:rPr lang="en-US" sz="1600" b="1" i="0" u="none">
                <a:solidFill>
                  <a:schemeClr val="dk1"/>
                </a:solidFill>
                <a:latin typeface="Courier New"/>
                <a:ea typeface="Courier New"/>
                <a:cs typeface="Courier New"/>
                <a:sym typeface="Courier New"/>
              </a:rPr>
              <a:t>  }</a:t>
            </a:r>
            <a:endParaRPr/>
          </a:p>
          <a:p>
            <a:pPr marL="457200" marR="0" lvl="0" indent="-457200" algn="l" rtl="0">
              <a:lnSpc>
                <a:spcPct val="100000"/>
              </a:lnSpc>
              <a:spcBef>
                <a:spcPts val="0"/>
              </a:spcBef>
              <a:spcAft>
                <a:spcPts val="0"/>
              </a:spcAft>
              <a:buClr>
                <a:schemeClr val="dk1"/>
              </a:buClr>
              <a:buSzPts val="1600"/>
              <a:buFont typeface="Arial"/>
              <a:buNone/>
            </a:pPr>
            <a:endParaRPr sz="1600" b="1" i="0" u="none">
              <a:solidFill>
                <a:schemeClr val="dk1"/>
              </a:solidFill>
              <a:latin typeface="Courier New"/>
              <a:ea typeface="Courier New"/>
              <a:cs typeface="Courier New"/>
              <a:sym typeface="Courier New"/>
            </a:endParaRPr>
          </a:p>
          <a:p>
            <a:pPr marL="457200" marR="0" lvl="0" indent="-457200" algn="l" rtl="0">
              <a:lnSpc>
                <a:spcPct val="100000"/>
              </a:lnSpc>
              <a:spcBef>
                <a:spcPts val="0"/>
              </a:spcBef>
              <a:spcAft>
                <a:spcPts val="0"/>
              </a:spcAft>
              <a:buClr>
                <a:schemeClr val="dk1"/>
              </a:buClr>
              <a:buSzPts val="1600"/>
              <a:buFont typeface="Courier New"/>
              <a:buNone/>
            </a:pPr>
            <a:r>
              <a:rPr lang="en-US" sz="1600" b="1" i="0" u="none">
                <a:solidFill>
                  <a:schemeClr val="dk1"/>
                </a:solidFill>
                <a:latin typeface="Courier New"/>
                <a:ea typeface="Courier New"/>
                <a:cs typeface="Courier New"/>
                <a:sym typeface="Courier New"/>
              </a:rPr>
              <a:t>  @Override</a:t>
            </a:r>
            <a:endParaRPr/>
          </a:p>
          <a:p>
            <a:pPr marL="457200" marR="0" lvl="0" indent="-457200" algn="l" rtl="0">
              <a:lnSpc>
                <a:spcPct val="100000"/>
              </a:lnSpc>
              <a:spcBef>
                <a:spcPts val="0"/>
              </a:spcBef>
              <a:spcAft>
                <a:spcPts val="0"/>
              </a:spcAft>
              <a:buClr>
                <a:schemeClr val="dk1"/>
              </a:buClr>
              <a:buSzPts val="1600"/>
              <a:buFont typeface="Courier New"/>
              <a:buNone/>
            </a:pPr>
            <a:r>
              <a:rPr lang="en-US" sz="1600" b="1" i="0" u="none">
                <a:solidFill>
                  <a:schemeClr val="dk1"/>
                </a:solidFill>
                <a:latin typeface="Courier New"/>
                <a:ea typeface="Courier New"/>
                <a:cs typeface="Courier New"/>
                <a:sym typeface="Courier New"/>
              </a:rPr>
              <a:t>  public String call() throws Exception {</a:t>
            </a:r>
            <a:endParaRPr/>
          </a:p>
          <a:p>
            <a:pPr marL="457200" marR="0" lvl="0" indent="-457200" algn="l" rtl="0">
              <a:lnSpc>
                <a:spcPct val="100000"/>
              </a:lnSpc>
              <a:spcBef>
                <a:spcPts val="0"/>
              </a:spcBef>
              <a:spcAft>
                <a:spcPts val="0"/>
              </a:spcAft>
              <a:buClr>
                <a:schemeClr val="dk1"/>
              </a:buClr>
              <a:buSzPts val="1600"/>
              <a:buFont typeface="Courier New"/>
              <a:buNone/>
            </a:pPr>
            <a:r>
              <a:rPr lang="en-US" sz="1600" b="1" i="0" u="none">
                <a:solidFill>
                  <a:schemeClr val="dk1"/>
                </a:solidFill>
                <a:latin typeface="Courier New"/>
                <a:ea typeface="Courier New"/>
                <a:cs typeface="Courier New"/>
                <a:sym typeface="Courier New"/>
              </a:rPr>
              <a:t>    for (int i = 0; i &lt; len; i++) {</a:t>
            </a:r>
            <a:endParaRPr/>
          </a:p>
          <a:p>
            <a:pPr marL="457200" marR="0" lvl="0" indent="-457200" algn="l" rtl="0">
              <a:lnSpc>
                <a:spcPct val="100000"/>
              </a:lnSpc>
              <a:spcBef>
                <a:spcPts val="0"/>
              </a:spcBef>
              <a:spcAft>
                <a:spcPts val="0"/>
              </a:spcAft>
              <a:buClr>
                <a:schemeClr val="dk1"/>
              </a:buClr>
              <a:buSzPts val="1600"/>
              <a:buFont typeface="Courier New"/>
              <a:buNone/>
            </a:pPr>
            <a:r>
              <a:rPr lang="en-US" sz="1600" b="1" i="0" u="none">
                <a:solidFill>
                  <a:schemeClr val="dk1"/>
                </a:solidFill>
                <a:latin typeface="Courier New"/>
                <a:ea typeface="Courier New"/>
                <a:cs typeface="Courier New"/>
                <a:sym typeface="Courier New"/>
              </a:rPr>
              <a:t>      System.out.println(name + ":" + i);</a:t>
            </a:r>
            <a:endParaRPr/>
          </a:p>
          <a:p>
            <a:pPr marL="457200" marR="0" lvl="0" indent="-457200" algn="l" rtl="0">
              <a:lnSpc>
                <a:spcPct val="100000"/>
              </a:lnSpc>
              <a:spcBef>
                <a:spcPts val="0"/>
              </a:spcBef>
              <a:spcAft>
                <a:spcPts val="0"/>
              </a:spcAft>
              <a:buClr>
                <a:schemeClr val="dk1"/>
              </a:buClr>
              <a:buSzPts val="1600"/>
              <a:buFont typeface="Courier New"/>
              <a:buNone/>
            </a:pPr>
            <a:r>
              <a:rPr lang="en-US" sz="1600" b="1" i="0" u="none">
                <a:solidFill>
                  <a:schemeClr val="dk1"/>
                </a:solidFill>
                <a:latin typeface="Courier New"/>
                <a:ea typeface="Courier New"/>
                <a:cs typeface="Courier New"/>
                <a:sym typeface="Courier New"/>
              </a:rPr>
              <a:t>      sum += i;</a:t>
            </a:r>
            <a:endParaRPr/>
          </a:p>
          <a:p>
            <a:pPr marL="457200" marR="0" lvl="0" indent="-457200" algn="l" rtl="0">
              <a:lnSpc>
                <a:spcPct val="100000"/>
              </a:lnSpc>
              <a:spcBef>
                <a:spcPts val="0"/>
              </a:spcBef>
              <a:spcAft>
                <a:spcPts val="0"/>
              </a:spcAft>
              <a:buClr>
                <a:schemeClr val="dk1"/>
              </a:buClr>
              <a:buSzPts val="1600"/>
              <a:buFont typeface="Courier New"/>
              <a:buNone/>
            </a:pPr>
            <a:r>
              <a:rPr lang="en-US" sz="1600" b="1" i="0" u="none">
                <a:solidFill>
                  <a:schemeClr val="dk1"/>
                </a:solidFill>
                <a:latin typeface="Courier New"/>
                <a:ea typeface="Courier New"/>
                <a:cs typeface="Courier New"/>
                <a:sym typeface="Courier New"/>
              </a:rPr>
              <a:t>    }</a:t>
            </a:r>
            <a:endParaRPr/>
          </a:p>
          <a:p>
            <a:pPr marL="457200" marR="0" lvl="0" indent="-457200" algn="l" rtl="0">
              <a:lnSpc>
                <a:spcPct val="100000"/>
              </a:lnSpc>
              <a:spcBef>
                <a:spcPts val="0"/>
              </a:spcBef>
              <a:spcAft>
                <a:spcPts val="0"/>
              </a:spcAft>
              <a:buClr>
                <a:schemeClr val="dk1"/>
              </a:buClr>
              <a:buSzPts val="1600"/>
              <a:buFont typeface="Courier New"/>
              <a:buNone/>
            </a:pPr>
            <a:r>
              <a:rPr lang="en-US" sz="1600" b="1" i="0" u="none">
                <a:solidFill>
                  <a:schemeClr val="dk1"/>
                </a:solidFill>
                <a:latin typeface="Courier New"/>
                <a:ea typeface="Courier New"/>
                <a:cs typeface="Courier New"/>
                <a:sym typeface="Courier New"/>
              </a:rPr>
              <a:t>    return "sum: " + sum;</a:t>
            </a:r>
            <a:endParaRPr/>
          </a:p>
          <a:p>
            <a:pPr marL="457200" marR="0" lvl="0" indent="-457200" algn="l" rtl="0">
              <a:lnSpc>
                <a:spcPct val="100000"/>
              </a:lnSpc>
              <a:spcBef>
                <a:spcPts val="0"/>
              </a:spcBef>
              <a:spcAft>
                <a:spcPts val="0"/>
              </a:spcAft>
              <a:buClr>
                <a:schemeClr val="dk1"/>
              </a:buClr>
              <a:buSzPts val="1600"/>
              <a:buFont typeface="Courier New"/>
              <a:buNone/>
            </a:pPr>
            <a:r>
              <a:rPr lang="en-US" sz="1600" b="1" i="0" u="none">
                <a:solidFill>
                  <a:schemeClr val="dk1"/>
                </a:solidFill>
                <a:latin typeface="Courier New"/>
                <a:ea typeface="Courier New"/>
                <a:cs typeface="Courier New"/>
                <a:sym typeface="Courier New"/>
              </a:rPr>
              <a:t>  }</a:t>
            </a:r>
            <a:endParaRPr/>
          </a:p>
          <a:p>
            <a:pPr marL="457200" marR="0" lvl="0" indent="-457200" algn="l" rtl="0">
              <a:lnSpc>
                <a:spcPct val="100000"/>
              </a:lnSpc>
              <a:spcBef>
                <a:spcPts val="0"/>
              </a:spcBef>
              <a:spcAft>
                <a:spcPts val="0"/>
              </a:spcAft>
              <a:buClr>
                <a:schemeClr val="dk1"/>
              </a:buClr>
              <a:buSzPts val="1600"/>
              <a:buFont typeface="Courier New"/>
              <a:buNone/>
            </a:pPr>
            <a:r>
              <a:rPr lang="en-US" sz="1600" b="1" i="0" u="none">
                <a:solidFill>
                  <a:schemeClr val="dk1"/>
                </a:solidFill>
                <a:latin typeface="Courier New"/>
                <a:ea typeface="Courier New"/>
                <a:cs typeface="Courier New"/>
                <a:sym typeface="Courier New"/>
              </a:rPr>
              <a:t>}</a:t>
            </a:r>
            <a:endParaRPr/>
          </a:p>
        </p:txBody>
      </p:sp>
      <p:sp>
        <p:nvSpPr>
          <p:cNvPr id="4152" name="Google Shape;4152;p422"/>
          <p:cNvSpPr/>
          <p:nvPr/>
        </p:nvSpPr>
        <p:spPr>
          <a:xfrm>
            <a:off x="4419600" y="5410200"/>
            <a:ext cx="2362200" cy="523800"/>
          </a:xfrm>
          <a:prstGeom prst="wedgeRectCallout">
            <a:avLst>
              <a:gd name="adj1" fmla="val -5550"/>
              <a:gd name="adj2" fmla="val 5762"/>
            </a:avLst>
          </a:prstGeom>
          <a:solidFill>
            <a:srgbClr val="FFFFCC"/>
          </a:solidFill>
          <a:ln w="9525" cap="flat" cmpd="sng">
            <a:solidFill>
              <a:srgbClr val="80808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Arial"/>
              <a:buNone/>
            </a:pPr>
            <a:r>
              <a:rPr lang="en-US" sz="1400" b="0" i="0" u="none">
                <a:solidFill>
                  <a:schemeClr val="dk1"/>
                </a:solidFill>
                <a:latin typeface="Arial"/>
                <a:ea typeface="Arial"/>
                <a:cs typeface="Arial"/>
                <a:sym typeface="Arial"/>
              </a:rPr>
              <a:t>Return a String from this task: the sum of the series</a:t>
            </a:r>
            <a:endParaRPr/>
          </a:p>
        </p:txBody>
      </p:sp>
      <p:sp>
        <p:nvSpPr>
          <p:cNvPr id="4153" name="Google Shape;4153;p422"/>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426</a:t>
            </a:fld>
            <a:endParaRPr/>
          </a:p>
        </p:txBody>
      </p:sp>
    </p:spTree>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Shape 4158"/>
        <p:cNvGrpSpPr/>
        <p:nvPr/>
      </p:nvGrpSpPr>
      <p:grpSpPr>
        <a:xfrm>
          <a:off x="0" y="0"/>
          <a:ext cx="0" cy="0"/>
          <a:chOff x="0" y="0"/>
          <a:chExt cx="0" cy="0"/>
        </a:xfrm>
      </p:grpSpPr>
      <p:sp>
        <p:nvSpPr>
          <p:cNvPr id="4159" name="Google Shape;4159;p423"/>
          <p:cNvSpPr txBox="1"/>
          <p:nvPr/>
        </p:nvSpPr>
        <p:spPr>
          <a:xfrm>
            <a:off x="609600" y="2743200"/>
            <a:ext cx="7924800" cy="2362200"/>
          </a:xfrm>
          <a:prstGeom prst="rect">
            <a:avLst/>
          </a:prstGeom>
          <a:solidFill>
            <a:srgbClr val="DDDDDD"/>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4160" name="Google Shape;4160;p423"/>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Courier New"/>
                <a:ea typeface="Courier New"/>
                <a:cs typeface="Courier New"/>
                <a:sym typeface="Courier New"/>
              </a:rPr>
              <a:t>java.util.concurrent.Future</a:t>
            </a:r>
            <a:endParaRPr/>
          </a:p>
        </p:txBody>
      </p:sp>
      <p:sp>
        <p:nvSpPr>
          <p:cNvPr id="4161" name="Google Shape;4161;p423"/>
          <p:cNvSpPr txBox="1">
            <a:spLocks noGrp="1"/>
          </p:cNvSpPr>
          <p:nvPr>
            <p:ph type="body" idx="1"/>
          </p:nvPr>
        </p:nvSpPr>
        <p:spPr>
          <a:xfrm>
            <a:off x="609600" y="1447800"/>
            <a:ext cx="7918500" cy="36942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200"/>
              <a:buFont typeface="Arial"/>
              <a:buNone/>
            </a:pPr>
            <a:r>
              <a:rPr lang="en-US" sz="2200" b="0" i="0" u="none">
                <a:solidFill>
                  <a:schemeClr val="dk1"/>
                </a:solidFill>
                <a:latin typeface="Arial"/>
                <a:ea typeface="Arial"/>
                <a:cs typeface="Arial"/>
                <a:sym typeface="Arial"/>
              </a:rPr>
              <a:t>The </a:t>
            </a:r>
            <a:r>
              <a:rPr lang="en-US" sz="2200" b="0" i="0" u="none">
                <a:solidFill>
                  <a:schemeClr val="dk1"/>
                </a:solidFill>
                <a:latin typeface="Courier New"/>
                <a:ea typeface="Courier New"/>
                <a:cs typeface="Courier New"/>
                <a:sym typeface="Courier New"/>
              </a:rPr>
              <a:t>Future</a:t>
            </a:r>
            <a:r>
              <a:rPr lang="en-US" sz="2200" b="0" i="0" u="none">
                <a:solidFill>
                  <a:schemeClr val="dk1"/>
                </a:solidFill>
                <a:latin typeface="Arial"/>
                <a:ea typeface="Arial"/>
                <a:cs typeface="Arial"/>
                <a:sym typeface="Arial"/>
              </a:rPr>
              <a:t> interface is used to obtain the results from a </a:t>
            </a:r>
            <a:r>
              <a:rPr lang="en-US" sz="2200" b="0" i="0" u="none">
                <a:solidFill>
                  <a:schemeClr val="dk1"/>
                </a:solidFill>
                <a:latin typeface="Courier New"/>
                <a:ea typeface="Courier New"/>
                <a:cs typeface="Courier New"/>
                <a:sym typeface="Courier New"/>
              </a:rPr>
              <a:t>Callable</a:t>
            </a:r>
            <a:r>
              <a:rPr lang="en-US" sz="2200" b="0" i="0" u="none">
                <a:solidFill>
                  <a:schemeClr val="dk1"/>
                </a:solidFill>
                <a:latin typeface="Arial"/>
                <a:ea typeface="Arial"/>
                <a:cs typeface="Arial"/>
                <a:sym typeface="Arial"/>
              </a:rPr>
              <a:t>’s </a:t>
            </a:r>
            <a:r>
              <a:rPr lang="en-US" sz="2200" b="0" i="0" u="none">
                <a:solidFill>
                  <a:schemeClr val="dk1"/>
                </a:solidFill>
                <a:latin typeface="Courier New"/>
                <a:ea typeface="Courier New"/>
                <a:cs typeface="Courier New"/>
                <a:sym typeface="Courier New"/>
              </a:rPr>
              <a:t>V call()</a:t>
            </a:r>
            <a:r>
              <a:rPr lang="en-US" sz="2200" b="0" i="0" u="none">
                <a:solidFill>
                  <a:schemeClr val="dk1"/>
                </a:solidFill>
                <a:latin typeface="Arial"/>
                <a:ea typeface="Arial"/>
                <a:cs typeface="Arial"/>
                <a:sym typeface="Arial"/>
              </a:rPr>
              <a:t> method.</a:t>
            </a:r>
            <a:endParaRPr/>
          </a:p>
          <a:p>
            <a:pPr marL="7937" marR="0" lvl="0" indent="7937" algn="l" rtl="0">
              <a:lnSpc>
                <a:spcPct val="100000"/>
              </a:lnSpc>
              <a:spcBef>
                <a:spcPts val="360"/>
              </a:spcBef>
              <a:spcAft>
                <a:spcPts val="0"/>
              </a:spcAft>
              <a:buClr>
                <a:srgbClr val="000000"/>
              </a:buClr>
              <a:buSzPts val="1800"/>
              <a:buFont typeface="Arial"/>
              <a:buNone/>
            </a:pPr>
            <a:endParaRPr sz="1800" b="0" i="0" u="none">
              <a:solidFill>
                <a:schemeClr val="dk1"/>
              </a:solidFill>
              <a:latin typeface="Courier New"/>
              <a:ea typeface="Courier New"/>
              <a:cs typeface="Courier New"/>
              <a:sym typeface="Courier New"/>
            </a:endParaRPr>
          </a:p>
          <a:p>
            <a:pPr marL="7937" marR="0" lvl="0" indent="7937" algn="l" rtl="0">
              <a:lnSpc>
                <a:spcPct val="100000"/>
              </a:lnSpc>
              <a:spcBef>
                <a:spcPts val="360"/>
              </a:spcBef>
              <a:spcAft>
                <a:spcPts val="0"/>
              </a:spcAft>
              <a:buClr>
                <a:srgbClr val="000000"/>
              </a:buClr>
              <a:buSzPts val="1800"/>
              <a:buFont typeface="Arial"/>
              <a:buNone/>
            </a:pPr>
            <a:endParaRPr sz="1800" b="0" i="0" u="none">
              <a:solidFill>
                <a:schemeClr val="dk1"/>
              </a:solidFill>
              <a:latin typeface="Courier New"/>
              <a:ea typeface="Courier New"/>
              <a:cs typeface="Courier New"/>
              <a:sym typeface="Courier New"/>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Future&lt;V&gt; future = es.submit(callable);</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//submit many callables</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try {</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    V result = future.get();</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 catch (ExecutionException|InterruptedException ex) {</a:t>
            </a:r>
            <a:endParaRPr/>
          </a:p>
          <a:p>
            <a:pPr marL="7937" marR="0" lvl="0" indent="7937" algn="l" rtl="0">
              <a:lnSpc>
                <a:spcPct val="100000"/>
              </a:lnSpc>
              <a:spcBef>
                <a:spcPts val="360"/>
              </a:spcBef>
              <a:spcAft>
                <a:spcPts val="0"/>
              </a:spcAft>
              <a:buClr>
                <a:srgbClr val="000000"/>
              </a:buClr>
              <a:buSzPts val="1800"/>
              <a:buFont typeface="Arial"/>
              <a:buNone/>
            </a:pPr>
            <a:endParaRPr sz="1800" b="0" i="0" u="none">
              <a:solidFill>
                <a:schemeClr val="dk1"/>
              </a:solidFill>
              <a:latin typeface="Courier New"/>
              <a:ea typeface="Courier New"/>
              <a:cs typeface="Courier New"/>
              <a:sym typeface="Courier New"/>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a:t>
            </a:r>
            <a:endParaRPr/>
          </a:p>
        </p:txBody>
      </p:sp>
      <p:sp>
        <p:nvSpPr>
          <p:cNvPr id="4162" name="Google Shape;4162;p423"/>
          <p:cNvSpPr/>
          <p:nvPr/>
        </p:nvSpPr>
        <p:spPr>
          <a:xfrm>
            <a:off x="4953000" y="3429000"/>
            <a:ext cx="2895600" cy="523800"/>
          </a:xfrm>
          <a:prstGeom prst="wedgeRectCallout">
            <a:avLst>
              <a:gd name="adj1" fmla="val -3334"/>
              <a:gd name="adj2" fmla="val 19798"/>
            </a:avLst>
          </a:prstGeom>
          <a:solidFill>
            <a:srgbClr val="FFFFCC"/>
          </a:solidFill>
          <a:ln w="9525" cap="flat" cmpd="sng">
            <a:solidFill>
              <a:srgbClr val="80808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Arial"/>
              <a:buNone/>
            </a:pPr>
            <a:r>
              <a:rPr lang="en-US" sz="1400" b="0" i="0" u="none">
                <a:solidFill>
                  <a:schemeClr val="dk1"/>
                </a:solidFill>
                <a:latin typeface="Arial"/>
                <a:ea typeface="Arial"/>
                <a:cs typeface="Arial"/>
                <a:sym typeface="Arial"/>
              </a:rPr>
              <a:t>Gets the result of the </a:t>
            </a:r>
            <a:r>
              <a:rPr lang="en-US" sz="1400" b="0" i="0" u="none">
                <a:solidFill>
                  <a:schemeClr val="dk1"/>
                </a:solidFill>
                <a:latin typeface="Courier New"/>
                <a:ea typeface="Courier New"/>
                <a:cs typeface="Courier New"/>
                <a:sym typeface="Courier New"/>
              </a:rPr>
              <a:t>Callable</a:t>
            </a:r>
            <a:r>
              <a:rPr lang="en-US" sz="1400" b="0" i="0" u="none">
                <a:solidFill>
                  <a:schemeClr val="dk1"/>
                </a:solidFill>
                <a:latin typeface="Arial"/>
                <a:ea typeface="Arial"/>
                <a:cs typeface="Arial"/>
                <a:sym typeface="Arial"/>
              </a:rPr>
              <a:t>’s </a:t>
            </a:r>
            <a:r>
              <a:rPr lang="en-US" sz="1400" b="0" i="0" u="none">
                <a:solidFill>
                  <a:schemeClr val="dk1"/>
                </a:solidFill>
                <a:latin typeface="Courier New"/>
                <a:ea typeface="Courier New"/>
                <a:cs typeface="Courier New"/>
                <a:sym typeface="Courier New"/>
              </a:rPr>
              <a:t>call</a:t>
            </a:r>
            <a:r>
              <a:rPr lang="en-US" sz="1400" b="0" i="0" u="none">
                <a:solidFill>
                  <a:schemeClr val="dk1"/>
                </a:solidFill>
                <a:latin typeface="Arial"/>
                <a:ea typeface="Arial"/>
                <a:cs typeface="Arial"/>
                <a:sym typeface="Arial"/>
              </a:rPr>
              <a:t> method (blocks if needed).</a:t>
            </a:r>
            <a:endParaRPr/>
          </a:p>
        </p:txBody>
      </p:sp>
      <p:sp>
        <p:nvSpPr>
          <p:cNvPr id="4163" name="Google Shape;4163;p423"/>
          <p:cNvSpPr/>
          <p:nvPr/>
        </p:nvSpPr>
        <p:spPr>
          <a:xfrm>
            <a:off x="5105400" y="2133600"/>
            <a:ext cx="2895600" cy="523800"/>
          </a:xfrm>
          <a:prstGeom prst="wedgeRectCallout">
            <a:avLst>
              <a:gd name="adj1" fmla="val 178"/>
              <a:gd name="adj2" fmla="val 28368"/>
            </a:avLst>
          </a:prstGeom>
          <a:solidFill>
            <a:srgbClr val="FFFFCC"/>
          </a:solidFill>
          <a:ln w="9525" cap="flat" cmpd="sng">
            <a:solidFill>
              <a:srgbClr val="80808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ourier New"/>
              <a:buNone/>
            </a:pPr>
            <a:r>
              <a:rPr lang="en-US" sz="1400" b="0" i="0" u="none">
                <a:solidFill>
                  <a:schemeClr val="dk1"/>
                </a:solidFill>
                <a:latin typeface="Courier New"/>
                <a:ea typeface="Courier New"/>
                <a:cs typeface="Courier New"/>
                <a:sym typeface="Courier New"/>
              </a:rPr>
              <a:t>ExecutorService</a:t>
            </a:r>
            <a:r>
              <a:rPr lang="en-US" sz="1400" b="0" i="0" u="none">
                <a:solidFill>
                  <a:schemeClr val="dk1"/>
                </a:solidFill>
                <a:latin typeface="Arial"/>
                <a:ea typeface="Arial"/>
                <a:cs typeface="Arial"/>
                <a:sym typeface="Arial"/>
              </a:rPr>
              <a:t> controls when the work is done.</a:t>
            </a:r>
            <a:endParaRPr/>
          </a:p>
        </p:txBody>
      </p:sp>
      <p:sp>
        <p:nvSpPr>
          <p:cNvPr id="4164" name="Google Shape;4164;p423"/>
          <p:cNvSpPr/>
          <p:nvPr/>
        </p:nvSpPr>
        <p:spPr>
          <a:xfrm>
            <a:off x="1828800" y="4935537"/>
            <a:ext cx="1981200" cy="523800"/>
          </a:xfrm>
          <a:prstGeom prst="wedgeRectCallout">
            <a:avLst>
              <a:gd name="adj1" fmla="val 13587"/>
              <a:gd name="adj2" fmla="val -18662"/>
            </a:avLst>
          </a:prstGeom>
          <a:solidFill>
            <a:srgbClr val="FFFFCC"/>
          </a:solidFill>
          <a:ln w="9525" cap="flat" cmpd="sng">
            <a:solidFill>
              <a:srgbClr val="80808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Arial"/>
              <a:buNone/>
            </a:pPr>
            <a:r>
              <a:rPr lang="en-US" sz="1400" b="0" i="0" u="none">
                <a:solidFill>
                  <a:schemeClr val="dk1"/>
                </a:solidFill>
                <a:latin typeface="Arial"/>
                <a:ea typeface="Arial"/>
                <a:cs typeface="Arial"/>
                <a:sym typeface="Arial"/>
              </a:rPr>
              <a:t>If the </a:t>
            </a:r>
            <a:r>
              <a:rPr lang="en-US" sz="1400" b="0" i="0" u="none">
                <a:solidFill>
                  <a:schemeClr val="dk1"/>
                </a:solidFill>
                <a:latin typeface="Courier New"/>
                <a:ea typeface="Courier New"/>
                <a:cs typeface="Courier New"/>
                <a:sym typeface="Courier New"/>
              </a:rPr>
              <a:t>Callable</a:t>
            </a:r>
            <a:r>
              <a:rPr lang="en-US" sz="1400" b="0" i="0" u="none">
                <a:solidFill>
                  <a:schemeClr val="dk1"/>
                </a:solidFill>
                <a:latin typeface="Arial"/>
                <a:ea typeface="Arial"/>
                <a:cs typeface="Arial"/>
                <a:sym typeface="Arial"/>
              </a:rPr>
              <a:t> threw an </a:t>
            </a:r>
            <a:r>
              <a:rPr lang="en-US" sz="1400" b="0" i="0" u="none">
                <a:solidFill>
                  <a:schemeClr val="dk1"/>
                </a:solidFill>
                <a:latin typeface="Courier New"/>
                <a:ea typeface="Courier New"/>
                <a:cs typeface="Courier New"/>
                <a:sym typeface="Courier New"/>
              </a:rPr>
              <a:t>Exception</a:t>
            </a:r>
            <a:endParaRPr/>
          </a:p>
        </p:txBody>
      </p:sp>
      <p:sp>
        <p:nvSpPr>
          <p:cNvPr id="4165" name="Google Shape;4165;p423"/>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427</a:t>
            </a:fld>
            <a:endParaRPr/>
          </a:p>
        </p:txBody>
      </p:sp>
    </p:spTree>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Shape 4170"/>
        <p:cNvGrpSpPr/>
        <p:nvPr/>
      </p:nvGrpSpPr>
      <p:grpSpPr>
        <a:xfrm>
          <a:off x="0" y="0"/>
          <a:ext cx="0" cy="0"/>
          <a:chOff x="0" y="0"/>
          <a:chExt cx="0" cy="0"/>
        </a:xfrm>
      </p:grpSpPr>
      <p:sp>
        <p:nvSpPr>
          <p:cNvPr id="4171" name="Google Shape;4171;p424"/>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Example</a:t>
            </a:r>
            <a:endParaRPr/>
          </a:p>
        </p:txBody>
      </p:sp>
      <p:sp>
        <p:nvSpPr>
          <p:cNvPr id="4172" name="Google Shape;4172;p424"/>
          <p:cNvSpPr txBox="1"/>
          <p:nvPr/>
        </p:nvSpPr>
        <p:spPr>
          <a:xfrm>
            <a:off x="609600" y="1295400"/>
            <a:ext cx="7886700" cy="4495800"/>
          </a:xfrm>
          <a:prstGeom prst="rect">
            <a:avLst/>
          </a:prstGeom>
          <a:solidFill>
            <a:srgbClr val="CCCCCC"/>
          </a:solidFill>
          <a:ln w="28575" cap="flat" cmpd="sng">
            <a:solidFill>
              <a:srgbClr val="000000"/>
            </a:solidFill>
            <a:prstDash val="solid"/>
            <a:miter lim="800000"/>
            <a:headEnd type="none" w="sm" len="sm"/>
            <a:tailEnd type="none" w="sm" len="sm"/>
          </a:ln>
        </p:spPr>
        <p:txBody>
          <a:bodyPr spcFirstLastPara="1" wrap="square" lIns="92075" tIns="9125" rIns="92075" bIns="9125" anchor="t" anchorCtr="0">
            <a:noAutofit/>
          </a:bodyPr>
          <a:lstStyle/>
          <a:p>
            <a:pPr marL="457200" marR="0" lvl="0" indent="-457200" algn="l" rtl="0">
              <a:lnSpc>
                <a:spcPct val="100000"/>
              </a:lnSpc>
              <a:spcBef>
                <a:spcPts val="0"/>
              </a:spcBef>
              <a:spcAft>
                <a:spcPts val="0"/>
              </a:spcAft>
              <a:buClr>
                <a:schemeClr val="dk1"/>
              </a:buClr>
              <a:buSzPts val="1600"/>
              <a:buFont typeface="Courier New"/>
              <a:buNone/>
            </a:pPr>
            <a:r>
              <a:rPr lang="en-US" sz="1600" b="1" i="0" u="none">
                <a:solidFill>
                  <a:schemeClr val="dk1"/>
                </a:solidFill>
                <a:latin typeface="Courier New"/>
                <a:ea typeface="Courier New"/>
                <a:cs typeface="Courier New"/>
                <a:sym typeface="Courier New"/>
              </a:rPr>
              <a:t>public static void main(String[] args) {</a:t>
            </a:r>
            <a:endParaRPr/>
          </a:p>
          <a:p>
            <a:pPr marL="457200" marR="0" lvl="0" indent="-457200" algn="l" rtl="0">
              <a:lnSpc>
                <a:spcPct val="100000"/>
              </a:lnSpc>
              <a:spcBef>
                <a:spcPts val="0"/>
              </a:spcBef>
              <a:spcAft>
                <a:spcPts val="0"/>
              </a:spcAft>
              <a:buClr>
                <a:schemeClr val="dk1"/>
              </a:buClr>
              <a:buSzPts val="1600"/>
              <a:buFont typeface="Arial"/>
              <a:buNone/>
            </a:pPr>
            <a:endParaRPr sz="1600" b="1" i="0" u="none">
              <a:solidFill>
                <a:schemeClr val="dk1"/>
              </a:solidFill>
              <a:latin typeface="Courier New"/>
              <a:ea typeface="Courier New"/>
              <a:cs typeface="Courier New"/>
              <a:sym typeface="Courier New"/>
            </a:endParaRPr>
          </a:p>
          <a:p>
            <a:pPr marL="457200" marR="0" lvl="0" indent="-457200" algn="l" rtl="0">
              <a:lnSpc>
                <a:spcPct val="100000"/>
              </a:lnSpc>
              <a:spcBef>
                <a:spcPts val="0"/>
              </a:spcBef>
              <a:spcAft>
                <a:spcPts val="0"/>
              </a:spcAft>
              <a:buClr>
                <a:schemeClr val="dk1"/>
              </a:buClr>
              <a:buSzPts val="1600"/>
              <a:buFont typeface="Courier New"/>
              <a:buNone/>
            </a:pPr>
            <a:r>
              <a:rPr lang="en-US" sz="1600" b="1" i="0" u="none">
                <a:solidFill>
                  <a:schemeClr val="dk1"/>
                </a:solidFill>
                <a:latin typeface="Courier New"/>
                <a:ea typeface="Courier New"/>
                <a:cs typeface="Courier New"/>
                <a:sym typeface="Courier New"/>
              </a:rPr>
              <a:t>  ExecutorService es = Executors.newFixedThreadPool(4);</a:t>
            </a:r>
            <a:endParaRPr/>
          </a:p>
          <a:p>
            <a:pPr marL="457200" marR="0" lvl="0" indent="-457200" algn="l" rtl="0">
              <a:lnSpc>
                <a:spcPct val="100000"/>
              </a:lnSpc>
              <a:spcBef>
                <a:spcPts val="0"/>
              </a:spcBef>
              <a:spcAft>
                <a:spcPts val="0"/>
              </a:spcAft>
              <a:buClr>
                <a:schemeClr val="dk1"/>
              </a:buClr>
              <a:buSzPts val="1600"/>
              <a:buFont typeface="Courier New"/>
              <a:buNone/>
            </a:pPr>
            <a:r>
              <a:rPr lang="en-US" sz="1600" b="1" i="0" u="none">
                <a:solidFill>
                  <a:schemeClr val="dk1"/>
                </a:solidFill>
                <a:latin typeface="Courier New"/>
                <a:ea typeface="Courier New"/>
                <a:cs typeface="Courier New"/>
                <a:sym typeface="Courier New"/>
              </a:rPr>
              <a:t>  Future&lt;String&gt; f1 = es.submit(new ExampleCallable("one",10));</a:t>
            </a:r>
            <a:endParaRPr/>
          </a:p>
          <a:p>
            <a:pPr marL="457200" marR="0" lvl="0" indent="-457200" algn="l" rtl="0">
              <a:lnSpc>
                <a:spcPct val="100000"/>
              </a:lnSpc>
              <a:spcBef>
                <a:spcPts val="0"/>
              </a:spcBef>
              <a:spcAft>
                <a:spcPts val="0"/>
              </a:spcAft>
              <a:buClr>
                <a:schemeClr val="dk1"/>
              </a:buClr>
              <a:buSzPts val="1600"/>
              <a:buFont typeface="Courier New"/>
              <a:buNone/>
            </a:pPr>
            <a:r>
              <a:rPr lang="en-US" sz="1600" b="1" i="0" u="none">
                <a:solidFill>
                  <a:schemeClr val="dk1"/>
                </a:solidFill>
                <a:latin typeface="Courier New"/>
                <a:ea typeface="Courier New"/>
                <a:cs typeface="Courier New"/>
                <a:sym typeface="Courier New"/>
              </a:rPr>
              <a:t>  Future&lt;String&gt; f2 = es.submit(new ExampleCallable("two",20));</a:t>
            </a:r>
            <a:endParaRPr/>
          </a:p>
          <a:p>
            <a:pPr marL="457200" marR="0" lvl="0" indent="-457200" algn="l" rtl="0">
              <a:lnSpc>
                <a:spcPct val="100000"/>
              </a:lnSpc>
              <a:spcBef>
                <a:spcPts val="0"/>
              </a:spcBef>
              <a:spcAft>
                <a:spcPts val="0"/>
              </a:spcAft>
              <a:buClr>
                <a:schemeClr val="dk1"/>
              </a:buClr>
              <a:buSzPts val="1600"/>
              <a:buFont typeface="Arial"/>
              <a:buNone/>
            </a:pPr>
            <a:endParaRPr sz="1600" b="1" i="0" u="none">
              <a:solidFill>
                <a:schemeClr val="dk1"/>
              </a:solidFill>
              <a:latin typeface="Courier New"/>
              <a:ea typeface="Courier New"/>
              <a:cs typeface="Courier New"/>
              <a:sym typeface="Courier New"/>
            </a:endParaRPr>
          </a:p>
          <a:p>
            <a:pPr marL="457200" marR="0" lvl="0" indent="-457200" algn="l" rtl="0">
              <a:lnSpc>
                <a:spcPct val="100000"/>
              </a:lnSpc>
              <a:spcBef>
                <a:spcPts val="0"/>
              </a:spcBef>
              <a:spcAft>
                <a:spcPts val="0"/>
              </a:spcAft>
              <a:buClr>
                <a:schemeClr val="dk1"/>
              </a:buClr>
              <a:buSzPts val="1600"/>
              <a:buFont typeface="Courier New"/>
              <a:buNone/>
            </a:pPr>
            <a:r>
              <a:rPr lang="en-US" sz="1600" b="1" i="0" u="none">
                <a:solidFill>
                  <a:schemeClr val="dk1"/>
                </a:solidFill>
                <a:latin typeface="Courier New"/>
                <a:ea typeface="Courier New"/>
                <a:cs typeface="Courier New"/>
                <a:sym typeface="Courier New"/>
              </a:rPr>
              <a:t>  try {</a:t>
            </a:r>
            <a:endParaRPr/>
          </a:p>
          <a:p>
            <a:pPr marL="457200" marR="0" lvl="0" indent="-457200" algn="l" rtl="0">
              <a:lnSpc>
                <a:spcPct val="100000"/>
              </a:lnSpc>
              <a:spcBef>
                <a:spcPts val="0"/>
              </a:spcBef>
              <a:spcAft>
                <a:spcPts val="0"/>
              </a:spcAft>
              <a:buClr>
                <a:schemeClr val="dk1"/>
              </a:buClr>
              <a:buSzPts val="1600"/>
              <a:buFont typeface="Courier New"/>
              <a:buNone/>
            </a:pPr>
            <a:r>
              <a:rPr lang="en-US" sz="1600" b="1" i="0" u="none">
                <a:solidFill>
                  <a:schemeClr val="dk1"/>
                </a:solidFill>
                <a:latin typeface="Courier New"/>
                <a:ea typeface="Courier New"/>
                <a:cs typeface="Courier New"/>
                <a:sym typeface="Courier New"/>
              </a:rPr>
              <a:t>    es.shutdown();</a:t>
            </a:r>
            <a:endParaRPr/>
          </a:p>
          <a:p>
            <a:pPr marL="457200" marR="0" lvl="0" indent="-457200" algn="l" rtl="0">
              <a:lnSpc>
                <a:spcPct val="100000"/>
              </a:lnSpc>
              <a:spcBef>
                <a:spcPts val="0"/>
              </a:spcBef>
              <a:spcAft>
                <a:spcPts val="0"/>
              </a:spcAft>
              <a:buClr>
                <a:schemeClr val="dk1"/>
              </a:buClr>
              <a:buSzPts val="1600"/>
              <a:buFont typeface="Courier New"/>
              <a:buNone/>
            </a:pPr>
            <a:r>
              <a:rPr lang="en-US" sz="1600" b="1" i="0" u="none">
                <a:solidFill>
                  <a:schemeClr val="dk1"/>
                </a:solidFill>
                <a:latin typeface="Courier New"/>
                <a:ea typeface="Courier New"/>
                <a:cs typeface="Courier New"/>
                <a:sym typeface="Courier New"/>
              </a:rPr>
              <a:t>    es.awaitTermination(5, TimeUnit.SECONDS);</a:t>
            </a:r>
            <a:endParaRPr/>
          </a:p>
          <a:p>
            <a:pPr marL="457200" marR="0" lvl="0" indent="-457200" algn="l" rtl="0">
              <a:lnSpc>
                <a:spcPct val="100000"/>
              </a:lnSpc>
              <a:spcBef>
                <a:spcPts val="0"/>
              </a:spcBef>
              <a:spcAft>
                <a:spcPts val="0"/>
              </a:spcAft>
              <a:buClr>
                <a:schemeClr val="dk1"/>
              </a:buClr>
              <a:buSzPts val="1600"/>
              <a:buFont typeface="Courier New"/>
              <a:buNone/>
            </a:pPr>
            <a:r>
              <a:rPr lang="en-US" sz="1600" b="1" i="0" u="none">
                <a:solidFill>
                  <a:schemeClr val="dk1"/>
                </a:solidFill>
                <a:latin typeface="Courier New"/>
                <a:ea typeface="Courier New"/>
                <a:cs typeface="Courier New"/>
                <a:sym typeface="Courier New"/>
              </a:rPr>
              <a:t>    String result1 = f1.get();</a:t>
            </a:r>
            <a:endParaRPr/>
          </a:p>
          <a:p>
            <a:pPr marL="457200" marR="0" lvl="0" indent="-457200" algn="l" rtl="0">
              <a:lnSpc>
                <a:spcPct val="100000"/>
              </a:lnSpc>
              <a:spcBef>
                <a:spcPts val="0"/>
              </a:spcBef>
              <a:spcAft>
                <a:spcPts val="0"/>
              </a:spcAft>
              <a:buClr>
                <a:schemeClr val="dk1"/>
              </a:buClr>
              <a:buSzPts val="1600"/>
              <a:buFont typeface="Courier New"/>
              <a:buNone/>
            </a:pPr>
            <a:r>
              <a:rPr lang="en-US" sz="1600" b="1" i="0" u="none">
                <a:solidFill>
                  <a:schemeClr val="dk1"/>
                </a:solidFill>
                <a:latin typeface="Courier New"/>
                <a:ea typeface="Courier New"/>
                <a:cs typeface="Courier New"/>
                <a:sym typeface="Courier New"/>
              </a:rPr>
              <a:t>    System.out.println("Result of one: " + result1);</a:t>
            </a:r>
            <a:endParaRPr/>
          </a:p>
          <a:p>
            <a:pPr marL="457200" marR="0" lvl="0" indent="-457200" algn="l" rtl="0">
              <a:lnSpc>
                <a:spcPct val="100000"/>
              </a:lnSpc>
              <a:spcBef>
                <a:spcPts val="0"/>
              </a:spcBef>
              <a:spcAft>
                <a:spcPts val="0"/>
              </a:spcAft>
              <a:buClr>
                <a:schemeClr val="dk1"/>
              </a:buClr>
              <a:buSzPts val="1600"/>
              <a:buFont typeface="Courier New"/>
              <a:buNone/>
            </a:pPr>
            <a:r>
              <a:rPr lang="en-US" sz="1600" b="1" i="0" u="none">
                <a:solidFill>
                  <a:schemeClr val="dk1"/>
                </a:solidFill>
                <a:latin typeface="Courier New"/>
                <a:ea typeface="Courier New"/>
                <a:cs typeface="Courier New"/>
                <a:sym typeface="Courier New"/>
              </a:rPr>
              <a:t>    String result2 = f2.get();</a:t>
            </a:r>
            <a:endParaRPr/>
          </a:p>
          <a:p>
            <a:pPr marL="457200" marR="0" lvl="0" indent="-457200" algn="l" rtl="0">
              <a:lnSpc>
                <a:spcPct val="100000"/>
              </a:lnSpc>
              <a:spcBef>
                <a:spcPts val="0"/>
              </a:spcBef>
              <a:spcAft>
                <a:spcPts val="0"/>
              </a:spcAft>
              <a:buClr>
                <a:schemeClr val="dk1"/>
              </a:buClr>
              <a:buSzPts val="1600"/>
              <a:buFont typeface="Courier New"/>
              <a:buNone/>
            </a:pPr>
            <a:r>
              <a:rPr lang="en-US" sz="1600" b="1" i="0" u="none">
                <a:solidFill>
                  <a:schemeClr val="dk1"/>
                </a:solidFill>
                <a:latin typeface="Courier New"/>
                <a:ea typeface="Courier New"/>
                <a:cs typeface="Courier New"/>
                <a:sym typeface="Courier New"/>
              </a:rPr>
              <a:t>    System.out.println("Result of two: " + result2);</a:t>
            </a:r>
            <a:endParaRPr/>
          </a:p>
          <a:p>
            <a:pPr marL="457200" marR="0" lvl="0" indent="-457200" algn="l" rtl="0">
              <a:lnSpc>
                <a:spcPct val="100000"/>
              </a:lnSpc>
              <a:spcBef>
                <a:spcPts val="0"/>
              </a:spcBef>
              <a:spcAft>
                <a:spcPts val="0"/>
              </a:spcAft>
              <a:buClr>
                <a:schemeClr val="dk1"/>
              </a:buClr>
              <a:buSzPts val="1600"/>
              <a:buFont typeface="Courier New"/>
              <a:buNone/>
            </a:pPr>
            <a:r>
              <a:rPr lang="en-US" sz="1600" b="1" i="0" u="none">
                <a:solidFill>
                  <a:schemeClr val="dk1"/>
                </a:solidFill>
                <a:latin typeface="Courier New"/>
                <a:ea typeface="Courier New"/>
                <a:cs typeface="Courier New"/>
                <a:sym typeface="Courier New"/>
              </a:rPr>
              <a:t>  } catch (ExecutionException | InterruptedException ex) {</a:t>
            </a:r>
            <a:endParaRPr/>
          </a:p>
          <a:p>
            <a:pPr marL="457200" marR="0" lvl="0" indent="-457200" algn="l" rtl="0">
              <a:lnSpc>
                <a:spcPct val="100000"/>
              </a:lnSpc>
              <a:spcBef>
                <a:spcPts val="0"/>
              </a:spcBef>
              <a:spcAft>
                <a:spcPts val="0"/>
              </a:spcAft>
              <a:buClr>
                <a:schemeClr val="dk1"/>
              </a:buClr>
              <a:buSzPts val="1600"/>
              <a:buFont typeface="Courier New"/>
              <a:buNone/>
            </a:pPr>
            <a:r>
              <a:rPr lang="en-US" sz="1600" b="1" i="0" u="none">
                <a:solidFill>
                  <a:schemeClr val="dk1"/>
                </a:solidFill>
                <a:latin typeface="Courier New"/>
                <a:ea typeface="Courier New"/>
                <a:cs typeface="Courier New"/>
                <a:sym typeface="Courier New"/>
              </a:rPr>
              <a:t>    System.out.println("Exception: " + ex);</a:t>
            </a:r>
            <a:endParaRPr/>
          </a:p>
          <a:p>
            <a:pPr marL="457200" marR="0" lvl="0" indent="-457200" algn="l" rtl="0">
              <a:lnSpc>
                <a:spcPct val="100000"/>
              </a:lnSpc>
              <a:spcBef>
                <a:spcPts val="0"/>
              </a:spcBef>
              <a:spcAft>
                <a:spcPts val="0"/>
              </a:spcAft>
              <a:buClr>
                <a:schemeClr val="dk1"/>
              </a:buClr>
              <a:buSzPts val="1600"/>
              <a:buFont typeface="Courier New"/>
              <a:buNone/>
            </a:pPr>
            <a:r>
              <a:rPr lang="en-US" sz="1600" b="1" i="0" u="none">
                <a:solidFill>
                  <a:schemeClr val="dk1"/>
                </a:solidFill>
                <a:latin typeface="Courier New"/>
                <a:ea typeface="Courier New"/>
                <a:cs typeface="Courier New"/>
                <a:sym typeface="Courier New"/>
              </a:rPr>
              <a:t>  }</a:t>
            </a:r>
            <a:endParaRPr/>
          </a:p>
          <a:p>
            <a:pPr marL="457200" marR="0" lvl="0" indent="-457200" algn="l" rtl="0">
              <a:lnSpc>
                <a:spcPct val="100000"/>
              </a:lnSpc>
              <a:spcBef>
                <a:spcPts val="0"/>
              </a:spcBef>
              <a:spcAft>
                <a:spcPts val="0"/>
              </a:spcAft>
              <a:buClr>
                <a:schemeClr val="dk1"/>
              </a:buClr>
              <a:buSzPts val="1600"/>
              <a:buFont typeface="Arial"/>
              <a:buNone/>
            </a:pPr>
            <a:endParaRPr sz="1600" b="1" i="0" u="none">
              <a:solidFill>
                <a:schemeClr val="dk1"/>
              </a:solidFill>
              <a:latin typeface="Courier New"/>
              <a:ea typeface="Courier New"/>
              <a:cs typeface="Courier New"/>
              <a:sym typeface="Courier New"/>
            </a:endParaRPr>
          </a:p>
          <a:p>
            <a:pPr marL="457200" marR="0" lvl="0" indent="-457200" algn="l" rtl="0">
              <a:lnSpc>
                <a:spcPct val="100000"/>
              </a:lnSpc>
              <a:spcBef>
                <a:spcPts val="0"/>
              </a:spcBef>
              <a:spcAft>
                <a:spcPts val="0"/>
              </a:spcAft>
              <a:buClr>
                <a:schemeClr val="dk1"/>
              </a:buClr>
              <a:buSzPts val="1600"/>
              <a:buFont typeface="Courier New"/>
              <a:buNone/>
            </a:pPr>
            <a:r>
              <a:rPr lang="en-US" sz="1600" b="1" i="0" u="none">
                <a:solidFill>
                  <a:schemeClr val="dk1"/>
                </a:solidFill>
                <a:latin typeface="Courier New"/>
                <a:ea typeface="Courier New"/>
                <a:cs typeface="Courier New"/>
                <a:sym typeface="Courier New"/>
              </a:rPr>
              <a:t>}</a:t>
            </a:r>
            <a:endParaRPr/>
          </a:p>
        </p:txBody>
      </p:sp>
      <p:sp>
        <p:nvSpPr>
          <p:cNvPr id="4173" name="Google Shape;4173;p424"/>
          <p:cNvSpPr/>
          <p:nvPr/>
        </p:nvSpPr>
        <p:spPr>
          <a:xfrm>
            <a:off x="7162800" y="3276600"/>
            <a:ext cx="1371600" cy="738300"/>
          </a:xfrm>
          <a:prstGeom prst="wedgeRectCallout">
            <a:avLst>
              <a:gd name="adj1" fmla="val -33698"/>
              <a:gd name="adj2" fmla="val 8724"/>
            </a:avLst>
          </a:prstGeom>
          <a:solidFill>
            <a:srgbClr val="FFFFCC"/>
          </a:solidFill>
          <a:ln w="9525" cap="flat" cmpd="sng">
            <a:solidFill>
              <a:srgbClr val="80808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Arial"/>
              <a:buNone/>
            </a:pPr>
            <a:r>
              <a:rPr lang="en-US" sz="1400" b="0" i="0" u="none">
                <a:solidFill>
                  <a:schemeClr val="dk1"/>
                </a:solidFill>
                <a:latin typeface="Arial"/>
                <a:ea typeface="Arial"/>
                <a:cs typeface="Arial"/>
                <a:sym typeface="Arial"/>
              </a:rPr>
              <a:t>Get the results of tasks f1 and f2</a:t>
            </a:r>
            <a:endParaRPr/>
          </a:p>
        </p:txBody>
      </p:sp>
      <p:sp>
        <p:nvSpPr>
          <p:cNvPr id="4174" name="Google Shape;4174;p424"/>
          <p:cNvSpPr/>
          <p:nvPr/>
        </p:nvSpPr>
        <p:spPr>
          <a:xfrm>
            <a:off x="6324600" y="2514600"/>
            <a:ext cx="2057400" cy="523800"/>
          </a:xfrm>
          <a:prstGeom prst="wedgeRectCallout">
            <a:avLst>
              <a:gd name="adj1" fmla="val -1026"/>
              <a:gd name="adj2" fmla="val 29785"/>
            </a:avLst>
          </a:prstGeom>
          <a:solidFill>
            <a:srgbClr val="FFFFCC"/>
          </a:solidFill>
          <a:ln w="9525" cap="flat" cmpd="sng">
            <a:solidFill>
              <a:srgbClr val="80808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Arial"/>
              <a:buNone/>
            </a:pPr>
            <a:r>
              <a:rPr lang="en-US" sz="1400" b="0" i="0" u="none">
                <a:solidFill>
                  <a:schemeClr val="dk1"/>
                </a:solidFill>
                <a:latin typeface="Arial"/>
                <a:ea typeface="Arial"/>
                <a:cs typeface="Arial"/>
                <a:sym typeface="Arial"/>
              </a:rPr>
              <a:t>Wait 5 seconds for the tasks to complete</a:t>
            </a:r>
            <a:endParaRPr/>
          </a:p>
        </p:txBody>
      </p:sp>
      <p:sp>
        <p:nvSpPr>
          <p:cNvPr id="4175" name="Google Shape;4175;p424"/>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428</a:t>
            </a:fld>
            <a:endParaRPr/>
          </a:p>
        </p:txBody>
      </p:sp>
    </p:spTree>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Shape 4180"/>
        <p:cNvGrpSpPr/>
        <p:nvPr/>
      </p:nvGrpSpPr>
      <p:grpSpPr>
        <a:xfrm>
          <a:off x="0" y="0"/>
          <a:ext cx="0" cy="0"/>
          <a:chOff x="0" y="0"/>
          <a:chExt cx="0" cy="0"/>
        </a:xfrm>
      </p:grpSpPr>
      <p:sp>
        <p:nvSpPr>
          <p:cNvPr id="4181" name="Google Shape;4181;p425"/>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Threading Concerns</a:t>
            </a:r>
            <a:endParaRPr/>
          </a:p>
        </p:txBody>
      </p:sp>
      <p:sp>
        <p:nvSpPr>
          <p:cNvPr id="4182" name="Google Shape;4182;p425"/>
          <p:cNvSpPr txBox="1">
            <a:spLocks noGrp="1"/>
          </p:cNvSpPr>
          <p:nvPr>
            <p:ph type="body" idx="1"/>
          </p:nvPr>
        </p:nvSpPr>
        <p:spPr>
          <a:xfrm>
            <a:off x="609600" y="1447800"/>
            <a:ext cx="7918500" cy="2739900"/>
          </a:xfrm>
          <a:prstGeom prst="rect">
            <a:avLst/>
          </a:prstGeom>
          <a:noFill/>
          <a:ln>
            <a:noFill/>
          </a:ln>
        </p:spPr>
        <p:txBody>
          <a:bodyPr spcFirstLastPara="1" wrap="square" lIns="12700" tIns="12700" rIns="12700" bIns="12700" anchor="t" anchorCtr="0">
            <a:noAutofit/>
          </a:bodyPr>
          <a:lstStyle/>
          <a:p>
            <a:pPr marL="574675" marR="0" lvl="1" indent="-460375" algn="l" rtl="0">
              <a:lnSpc>
                <a:spcPct val="100000"/>
              </a:lnSpc>
              <a:spcBef>
                <a:spcPts val="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Thread Safety</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Classes should continue to behave correctly when accessed from multiple threads.</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Performance: Deadlock and livelock</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Threads typically interact with other threads. As more threads are introduced into an application, the possibility exists that threads will reach a point where they cannot continue. </a:t>
            </a:r>
            <a:endParaRPr/>
          </a:p>
        </p:txBody>
      </p:sp>
      <p:sp>
        <p:nvSpPr>
          <p:cNvPr id="4183" name="Google Shape;4183;p425"/>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429</a:t>
            </a:fld>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39"/>
          <p:cNvSpPr txBox="1"/>
          <p:nvPr/>
        </p:nvSpPr>
        <p:spPr>
          <a:xfrm>
            <a:off x="609600" y="1925637"/>
            <a:ext cx="7924800" cy="2722562"/>
          </a:xfrm>
          <a:prstGeom prst="rect">
            <a:avLst/>
          </a:prstGeom>
          <a:solidFill>
            <a:srgbClr val="DDDDDD"/>
          </a:solid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291" name="Google Shape;291;p39"/>
          <p:cNvSpPr txBox="1">
            <a:spLocks noGrp="1"/>
          </p:cNvSpPr>
          <p:nvPr>
            <p:ph type="title"/>
          </p:nvPr>
        </p:nvSpPr>
        <p:spPr>
          <a:xfrm>
            <a:off x="609600" y="439737"/>
            <a:ext cx="791845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Creating an Instance of a Class</a:t>
            </a:r>
            <a:endParaRPr/>
          </a:p>
        </p:txBody>
      </p:sp>
      <p:sp>
        <p:nvSpPr>
          <p:cNvPr id="292" name="Google Shape;292;p39"/>
          <p:cNvSpPr txBox="1">
            <a:spLocks noGrp="1"/>
          </p:cNvSpPr>
          <p:nvPr>
            <p:ph type="body" idx="1"/>
          </p:nvPr>
        </p:nvSpPr>
        <p:spPr>
          <a:xfrm>
            <a:off x="609600" y="1219200"/>
            <a:ext cx="7918450" cy="1751012"/>
          </a:xfrm>
          <a:prstGeom prst="rect">
            <a:avLst/>
          </a:prstGeom>
          <a:noFill/>
          <a:ln>
            <a:noFill/>
          </a:ln>
        </p:spPr>
        <p:txBody>
          <a:bodyPr spcFirstLastPara="1" wrap="square" lIns="12700" tIns="12700" rIns="12700" bIns="12700" anchor="t" anchorCtr="0">
            <a:noAutofit/>
          </a:bodyPr>
          <a:lstStyle/>
          <a:p>
            <a:pPr marL="7936" marR="0" lvl="0" indent="7938" algn="l" rtl="0">
              <a:lnSpc>
                <a:spcPct val="100000"/>
              </a:lnSpc>
              <a:spcBef>
                <a:spcPts val="0"/>
              </a:spcBef>
              <a:spcAft>
                <a:spcPts val="0"/>
              </a:spcAft>
              <a:buClr>
                <a:srgbClr val="000000"/>
              </a:buClr>
              <a:buSzPts val="2200"/>
              <a:buFont typeface="Arial"/>
              <a:buNone/>
            </a:pPr>
            <a:r>
              <a:rPr lang="en-US" sz="2200" b="0" i="0" u="none">
                <a:solidFill>
                  <a:schemeClr val="dk1"/>
                </a:solidFill>
                <a:latin typeface="Arial"/>
                <a:ea typeface="Arial"/>
                <a:cs typeface="Arial"/>
                <a:sym typeface="Arial"/>
              </a:rPr>
              <a:t>To construct or create an instance (object) of the </a:t>
            </a:r>
            <a:r>
              <a:rPr lang="en-US" sz="2200" b="0" i="0" u="none">
                <a:solidFill>
                  <a:schemeClr val="dk1"/>
                </a:solidFill>
                <a:latin typeface="Courier New"/>
                <a:ea typeface="Courier New"/>
                <a:cs typeface="Courier New"/>
                <a:sym typeface="Courier New"/>
              </a:rPr>
              <a:t>Employee</a:t>
            </a:r>
            <a:r>
              <a:rPr lang="en-US" sz="2200" b="0" i="0" u="none">
                <a:solidFill>
                  <a:schemeClr val="dk1"/>
                </a:solidFill>
                <a:latin typeface="Arial"/>
                <a:ea typeface="Arial"/>
                <a:cs typeface="Arial"/>
                <a:sym typeface="Arial"/>
              </a:rPr>
              <a:t> class, use the </a:t>
            </a:r>
            <a:r>
              <a:rPr lang="en-US" sz="2200" b="0" i="0" u="none">
                <a:solidFill>
                  <a:schemeClr val="dk1"/>
                </a:solidFill>
                <a:latin typeface="Courier New"/>
                <a:ea typeface="Courier New"/>
                <a:cs typeface="Courier New"/>
                <a:sym typeface="Courier New"/>
              </a:rPr>
              <a:t>new</a:t>
            </a:r>
            <a:r>
              <a:rPr lang="en-US" sz="2200" b="0" i="0" u="none">
                <a:solidFill>
                  <a:schemeClr val="dk1"/>
                </a:solidFill>
                <a:latin typeface="Arial"/>
                <a:ea typeface="Arial"/>
                <a:cs typeface="Arial"/>
                <a:sym typeface="Arial"/>
              </a:rPr>
              <a:t> keyword.</a:t>
            </a:r>
            <a:endParaRPr/>
          </a:p>
          <a:p>
            <a:pPr marL="7936" marR="0" lvl="0" indent="7938"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	/* In some other class, or a main method */</a:t>
            </a:r>
            <a:endParaRPr/>
          </a:p>
          <a:p>
            <a:pPr marL="7936" marR="0" lvl="0" indent="7938"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  Employee emp = new Employee();</a:t>
            </a:r>
            <a:endParaRPr/>
          </a:p>
          <a:p>
            <a:pPr marL="7936" marR="0" lvl="0" indent="7938"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  emp.empId = 101;   // legal if the field is public,</a:t>
            </a:r>
            <a:endParaRPr/>
          </a:p>
          <a:p>
            <a:pPr marL="7936" marR="0" lvl="0" indent="7938"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                     // but not good OO practice</a:t>
            </a:r>
            <a:endParaRPr/>
          </a:p>
          <a:p>
            <a:pPr marL="7936" marR="0" lvl="0" indent="7938"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  emp.setEmpId(101); // use a method instead</a:t>
            </a:r>
            <a:endParaRPr/>
          </a:p>
          <a:p>
            <a:pPr marL="7936" marR="0" lvl="0" indent="7938"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  emp.setName("John Smith");</a:t>
            </a:r>
            <a:endParaRPr/>
          </a:p>
          <a:p>
            <a:pPr marL="7936" marR="0" lvl="0" indent="7938"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  emp.setSsn("011-22-3467");</a:t>
            </a:r>
            <a:endParaRPr/>
          </a:p>
          <a:p>
            <a:pPr marL="7936" marR="0" lvl="0" indent="7938"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  emp.setSalary(120345.27);</a:t>
            </a:r>
            <a:endParaRPr/>
          </a:p>
          <a:p>
            <a:pPr marL="7936" marR="0" lvl="0" indent="7938" algn="l" rtl="0">
              <a:lnSpc>
                <a:spcPct val="100000"/>
              </a:lnSpc>
              <a:spcBef>
                <a:spcPts val="100"/>
              </a:spcBef>
              <a:spcAft>
                <a:spcPts val="0"/>
              </a:spcAft>
              <a:buClr>
                <a:srgbClr val="000000"/>
              </a:buClr>
              <a:buSzPts val="500"/>
              <a:buFont typeface="Arial"/>
              <a:buNone/>
            </a:pPr>
            <a:endParaRPr sz="500" b="0" i="0" u="none">
              <a:solidFill>
                <a:schemeClr val="dk1"/>
              </a:solidFill>
              <a:latin typeface="Courier New"/>
              <a:ea typeface="Courier New"/>
              <a:cs typeface="Courier New"/>
              <a:sym typeface="Courier New"/>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In this fragment of Java code, you construct an instance of the </a:t>
            </a:r>
            <a:r>
              <a:rPr lang="en-US" sz="2200" b="0" i="0" u="none" strike="noStrike" cap="none">
                <a:solidFill>
                  <a:schemeClr val="dk1"/>
                </a:solidFill>
                <a:latin typeface="Courier New"/>
                <a:ea typeface="Courier New"/>
                <a:cs typeface="Courier New"/>
                <a:sym typeface="Courier New"/>
              </a:rPr>
              <a:t>Employee</a:t>
            </a:r>
            <a:r>
              <a:rPr lang="en-US" sz="2200" b="0" i="0" u="none" strike="noStrike" cap="none">
                <a:solidFill>
                  <a:schemeClr val="dk1"/>
                </a:solidFill>
                <a:latin typeface="Arial"/>
                <a:ea typeface="Arial"/>
                <a:cs typeface="Arial"/>
                <a:sym typeface="Arial"/>
              </a:rPr>
              <a:t> class and assign the reference to the new object to a variable called </a:t>
            </a:r>
            <a:r>
              <a:rPr lang="en-US" sz="2200" b="0" i="0" u="none" strike="noStrike" cap="none">
                <a:solidFill>
                  <a:schemeClr val="dk1"/>
                </a:solidFill>
                <a:latin typeface="Courier New"/>
                <a:ea typeface="Courier New"/>
                <a:cs typeface="Courier New"/>
                <a:sym typeface="Courier New"/>
              </a:rPr>
              <a:t>emp</a:t>
            </a:r>
            <a:r>
              <a:rPr lang="en-US" sz="2200" b="0" i="0" u="none" strike="noStrike" cap="none">
                <a:solidFill>
                  <a:schemeClr val="dk1"/>
                </a:solidFill>
                <a:latin typeface="Arial"/>
                <a:ea typeface="Arial"/>
                <a:cs typeface="Arial"/>
                <a:sym typeface="Arial"/>
              </a:rPr>
              <a:t>.</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Then you assign values to the </a:t>
            </a:r>
            <a:r>
              <a:rPr lang="en-US" sz="2200" b="0" i="0" u="none" strike="noStrike" cap="none">
                <a:solidFill>
                  <a:schemeClr val="dk1"/>
                </a:solidFill>
                <a:latin typeface="Courier New"/>
                <a:ea typeface="Courier New"/>
                <a:cs typeface="Courier New"/>
                <a:sym typeface="Courier New"/>
              </a:rPr>
              <a:t>Employee</a:t>
            </a:r>
            <a:r>
              <a:rPr lang="en-US" sz="2200" b="0" i="0" u="none" strike="noStrike" cap="none">
                <a:solidFill>
                  <a:schemeClr val="dk1"/>
                </a:solidFill>
                <a:latin typeface="Arial"/>
                <a:ea typeface="Arial"/>
                <a:cs typeface="Arial"/>
                <a:sym typeface="Arial"/>
              </a:rPr>
              <a:t> object.</a:t>
            </a:r>
            <a:endParaRPr/>
          </a:p>
        </p:txBody>
      </p:sp>
      <p:sp>
        <p:nvSpPr>
          <p:cNvPr id="293" name="Google Shape;293;p39"/>
          <p:cNvSpPr txBox="1"/>
          <p:nvPr/>
        </p:nvSpPr>
        <p:spPr>
          <a:xfrm>
            <a:off x="2895600" y="2286000"/>
            <a:ext cx="533400" cy="304800"/>
          </a:xfrm>
          <a:prstGeom prst="rect">
            <a:avLst/>
          </a:prstGeom>
          <a:noFill/>
          <a:ln w="28575" cap="flat" cmpd="sng">
            <a:solidFill>
              <a:srgbClr val="FF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294" name="Google Shape;294;p39"/>
          <p:cNvSpPr/>
          <p:nvPr/>
        </p:nvSpPr>
        <p:spPr>
          <a:xfrm>
            <a:off x="5715000" y="3581400"/>
            <a:ext cx="1693862" cy="514350"/>
          </a:xfrm>
          <a:prstGeom prst="wedgeRectCallout">
            <a:avLst>
              <a:gd name="adj1" fmla="val -15012"/>
              <a:gd name="adj2" fmla="val 5880"/>
            </a:avLst>
          </a:prstGeom>
          <a:solidFill>
            <a:srgbClr val="FFFFCC"/>
          </a:solidFill>
          <a:ln w="9525" cap="flat" cmpd="sng">
            <a:solidFill>
              <a:srgbClr val="80808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Arial"/>
              <a:buNone/>
            </a:pPr>
            <a:r>
              <a:rPr lang="en-US" sz="1400" b="0" i="0" u="none">
                <a:solidFill>
                  <a:schemeClr val="dk1"/>
                </a:solidFill>
                <a:latin typeface="Arial"/>
                <a:ea typeface="Arial"/>
                <a:cs typeface="Arial"/>
                <a:sym typeface="Arial"/>
              </a:rPr>
              <a:t>Invoking an instance method.</a:t>
            </a:r>
            <a:endParaRPr/>
          </a:p>
        </p:txBody>
      </p:sp>
      <p:sp>
        <p:nvSpPr>
          <p:cNvPr id="295" name="Google Shape;295;p39"/>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43</a:t>
            </a:fld>
            <a:endParaRPr/>
          </a:p>
        </p:txBody>
      </p:sp>
    </p:spTree>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Shape 4188"/>
        <p:cNvGrpSpPr/>
        <p:nvPr/>
      </p:nvGrpSpPr>
      <p:grpSpPr>
        <a:xfrm>
          <a:off x="0" y="0"/>
          <a:ext cx="0" cy="0"/>
          <a:chOff x="0" y="0"/>
          <a:chExt cx="0" cy="0"/>
        </a:xfrm>
      </p:grpSpPr>
      <p:sp>
        <p:nvSpPr>
          <p:cNvPr id="4189" name="Google Shape;4189;p426"/>
          <p:cNvSpPr txBox="1"/>
          <p:nvPr/>
        </p:nvSpPr>
        <p:spPr>
          <a:xfrm>
            <a:off x="609600" y="2057400"/>
            <a:ext cx="7924800" cy="2743200"/>
          </a:xfrm>
          <a:prstGeom prst="rect">
            <a:avLst/>
          </a:prstGeom>
          <a:solidFill>
            <a:srgbClr val="DDDDDD"/>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4190" name="Google Shape;4190;p426"/>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Shared Data</a:t>
            </a:r>
            <a:endParaRPr/>
          </a:p>
        </p:txBody>
      </p:sp>
      <p:sp>
        <p:nvSpPr>
          <p:cNvPr id="4191" name="Google Shape;4191;p426"/>
          <p:cNvSpPr txBox="1">
            <a:spLocks noGrp="1"/>
          </p:cNvSpPr>
          <p:nvPr>
            <p:ph type="body" idx="1"/>
          </p:nvPr>
        </p:nvSpPr>
        <p:spPr>
          <a:xfrm>
            <a:off x="609600" y="1447800"/>
            <a:ext cx="7918500" cy="33561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200"/>
              <a:buFont typeface="Arial"/>
              <a:buNone/>
            </a:pPr>
            <a:r>
              <a:rPr lang="en-US" sz="2200" b="0" i="0" u="none">
                <a:solidFill>
                  <a:schemeClr val="dk1"/>
                </a:solidFill>
                <a:latin typeface="Arial"/>
                <a:ea typeface="Arial"/>
                <a:cs typeface="Arial"/>
                <a:sym typeface="Arial"/>
              </a:rPr>
              <a:t>Static and instance fields are potentially shared by threads.</a:t>
            </a:r>
            <a:endParaRPr/>
          </a:p>
          <a:p>
            <a:pPr marL="7937" marR="0" lvl="0" indent="7937" algn="l" rtl="0">
              <a:lnSpc>
                <a:spcPct val="100000"/>
              </a:lnSpc>
              <a:spcBef>
                <a:spcPts val="360"/>
              </a:spcBef>
              <a:spcAft>
                <a:spcPts val="0"/>
              </a:spcAft>
              <a:buClr>
                <a:srgbClr val="000000"/>
              </a:buClr>
              <a:buSzPts val="1800"/>
              <a:buFont typeface="Arial"/>
              <a:buNone/>
            </a:pPr>
            <a:endParaRPr sz="1800" b="0" i="0" u="none">
              <a:solidFill>
                <a:schemeClr val="dk1"/>
              </a:solidFill>
              <a:latin typeface="Courier New"/>
              <a:ea typeface="Courier New"/>
              <a:cs typeface="Courier New"/>
              <a:sym typeface="Courier New"/>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public class SharedValue {   </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    private int i;</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    </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    // Return a unique value</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    public int getNext() {</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        return i++;</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    }</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a:t>
            </a:r>
            <a:endParaRPr/>
          </a:p>
        </p:txBody>
      </p:sp>
      <p:sp>
        <p:nvSpPr>
          <p:cNvPr id="4192" name="Google Shape;4192;p426"/>
          <p:cNvSpPr/>
          <p:nvPr/>
        </p:nvSpPr>
        <p:spPr>
          <a:xfrm>
            <a:off x="4038600" y="2590800"/>
            <a:ext cx="1930500" cy="523800"/>
          </a:xfrm>
          <a:prstGeom prst="wedgeRectCallout">
            <a:avLst>
              <a:gd name="adj1" fmla="val -10002"/>
              <a:gd name="adj2" fmla="val 3311"/>
            </a:avLst>
          </a:prstGeom>
          <a:solidFill>
            <a:srgbClr val="FFFFCC"/>
          </a:solidFill>
          <a:ln w="9525" cap="flat" cmpd="sng">
            <a:solidFill>
              <a:srgbClr val="80808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Arial"/>
              <a:buNone/>
            </a:pPr>
            <a:r>
              <a:rPr lang="en-US" sz="1400" b="0" i="0" u="none">
                <a:solidFill>
                  <a:schemeClr val="dk1"/>
                </a:solidFill>
                <a:latin typeface="Arial"/>
                <a:ea typeface="Arial"/>
                <a:cs typeface="Arial"/>
                <a:sym typeface="Arial"/>
              </a:rPr>
              <a:t>Potentially shared variable</a:t>
            </a:r>
            <a:endParaRPr/>
          </a:p>
        </p:txBody>
      </p:sp>
      <p:sp>
        <p:nvSpPr>
          <p:cNvPr id="4193" name="Google Shape;4193;p426"/>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430</a:t>
            </a:fld>
            <a:endParaRPr/>
          </a:p>
        </p:txBody>
      </p:sp>
    </p:spTree>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Shape 4198"/>
        <p:cNvGrpSpPr/>
        <p:nvPr/>
      </p:nvGrpSpPr>
      <p:grpSpPr>
        <a:xfrm>
          <a:off x="0" y="0"/>
          <a:ext cx="0" cy="0"/>
          <a:chOff x="0" y="0"/>
          <a:chExt cx="0" cy="0"/>
        </a:xfrm>
      </p:grpSpPr>
      <p:sp>
        <p:nvSpPr>
          <p:cNvPr id="4199" name="Google Shape;4199;p427"/>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Problems with Shared Data</a:t>
            </a:r>
            <a:endParaRPr/>
          </a:p>
        </p:txBody>
      </p:sp>
      <p:sp>
        <p:nvSpPr>
          <p:cNvPr id="4200" name="Google Shape;4200;p427"/>
          <p:cNvSpPr txBox="1">
            <a:spLocks noGrp="1"/>
          </p:cNvSpPr>
          <p:nvPr>
            <p:ph type="body" idx="1"/>
          </p:nvPr>
        </p:nvSpPr>
        <p:spPr>
          <a:xfrm>
            <a:off x="609600" y="1447800"/>
            <a:ext cx="7918500" cy="41070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200"/>
              <a:buFont typeface="Arial"/>
              <a:buNone/>
            </a:pPr>
            <a:r>
              <a:rPr lang="en-US" sz="2200" b="0" i="0" u="none">
                <a:solidFill>
                  <a:schemeClr val="dk1"/>
                </a:solidFill>
                <a:latin typeface="Arial"/>
                <a:ea typeface="Arial"/>
                <a:cs typeface="Arial"/>
                <a:sym typeface="Arial"/>
              </a:rPr>
              <a:t>Shared data must be accessed cautiously. Instance and static fields:</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Are created in an area of memory known as heap space</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Can potentially be shared by any thread</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Might be changed concurrently by multiple threads</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There are no compiler or IDE warnings.</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“Safely” accessing shared fields is your responsibility.</a:t>
            </a:r>
            <a:endParaRPr/>
          </a:p>
          <a:p>
            <a:pPr marL="7937" marR="0" lvl="0" indent="7937" algn="l" rtl="0">
              <a:lnSpc>
                <a:spcPct val="100000"/>
              </a:lnSpc>
              <a:spcBef>
                <a:spcPts val="440"/>
              </a:spcBef>
              <a:spcAft>
                <a:spcPts val="0"/>
              </a:spcAft>
              <a:buClr>
                <a:srgbClr val="000000"/>
              </a:buClr>
              <a:buSzPts val="2200"/>
              <a:buFont typeface="Arial"/>
              <a:buNone/>
            </a:pPr>
            <a:endParaRPr sz="2200" b="0" i="0" u="none">
              <a:solidFill>
                <a:schemeClr val="dk1"/>
              </a:solidFill>
              <a:latin typeface="Arial"/>
              <a:ea typeface="Arial"/>
              <a:cs typeface="Arial"/>
              <a:sym typeface="Arial"/>
            </a:endParaRPr>
          </a:p>
          <a:p>
            <a:pPr marL="7937" marR="0" lvl="0" indent="7937" algn="l" rtl="0">
              <a:lnSpc>
                <a:spcPct val="100000"/>
              </a:lnSpc>
              <a:spcBef>
                <a:spcPts val="440"/>
              </a:spcBef>
              <a:spcAft>
                <a:spcPts val="0"/>
              </a:spcAft>
              <a:buClr>
                <a:srgbClr val="000000"/>
              </a:buClr>
              <a:buSzPts val="2200"/>
              <a:buFont typeface="Arial"/>
              <a:buNone/>
            </a:pPr>
            <a:r>
              <a:rPr lang="en-US" sz="2200" b="0" i="0" u="none">
                <a:solidFill>
                  <a:schemeClr val="dk1"/>
                </a:solidFill>
                <a:latin typeface="Arial"/>
                <a:ea typeface="Arial"/>
                <a:cs typeface="Arial"/>
                <a:sym typeface="Arial"/>
              </a:rPr>
              <a:t>Two threads accessing an instance of the </a:t>
            </a:r>
            <a:r>
              <a:rPr lang="en-US" sz="2200" b="0" i="0" u="none">
                <a:solidFill>
                  <a:schemeClr val="dk1"/>
                </a:solidFill>
                <a:latin typeface="Courier New"/>
                <a:ea typeface="Courier New"/>
                <a:cs typeface="Courier New"/>
                <a:sym typeface="Courier New"/>
              </a:rPr>
              <a:t>SharedValue</a:t>
            </a:r>
            <a:r>
              <a:rPr lang="en-US" sz="2200" b="0" i="0" u="none">
                <a:solidFill>
                  <a:schemeClr val="dk1"/>
                </a:solidFill>
                <a:latin typeface="Arial"/>
                <a:ea typeface="Arial"/>
                <a:cs typeface="Arial"/>
                <a:sym typeface="Arial"/>
              </a:rPr>
              <a:t> class might produce the following:</a:t>
            </a:r>
            <a:endParaRPr/>
          </a:p>
          <a:p>
            <a:pPr marL="574675" marR="0" lvl="1" indent="-460375" algn="l" rtl="0">
              <a:lnSpc>
                <a:spcPct val="100000"/>
              </a:lnSpc>
              <a:spcBef>
                <a:spcPts val="320"/>
              </a:spcBef>
              <a:spcAft>
                <a:spcPts val="0"/>
              </a:spcAft>
              <a:buClr>
                <a:srgbClr val="FF0000"/>
              </a:buClr>
              <a:buSzPts val="1600"/>
              <a:buFont typeface="Arial"/>
              <a:buNone/>
            </a:pPr>
            <a:r>
              <a:rPr lang="en-US" sz="1600" b="0" i="0" u="none" strike="noStrike" cap="none">
                <a:solidFill>
                  <a:schemeClr val="dk1"/>
                </a:solidFill>
                <a:latin typeface="Courier New"/>
                <a:ea typeface="Courier New"/>
                <a:cs typeface="Courier New"/>
                <a:sym typeface="Courier New"/>
              </a:rPr>
              <a:t>i:0,i:0,i:1,i:2,i:3,i:4,i:5,i:6,i:7,i:8,i:9,i:10,i:12,i:11 ...</a:t>
            </a:r>
            <a:endParaRPr/>
          </a:p>
        </p:txBody>
      </p:sp>
      <p:sp>
        <p:nvSpPr>
          <p:cNvPr id="4201" name="Google Shape;4201;p427"/>
          <p:cNvSpPr/>
          <p:nvPr/>
        </p:nvSpPr>
        <p:spPr>
          <a:xfrm>
            <a:off x="5181600" y="5940425"/>
            <a:ext cx="1930500" cy="308100"/>
          </a:xfrm>
          <a:prstGeom prst="wedgeRectCallout">
            <a:avLst>
              <a:gd name="adj1" fmla="val 19296"/>
              <a:gd name="adj2" fmla="val -30480"/>
            </a:avLst>
          </a:prstGeom>
          <a:solidFill>
            <a:srgbClr val="FFFFCC"/>
          </a:solidFill>
          <a:ln w="9525" cap="flat" cmpd="sng">
            <a:solidFill>
              <a:srgbClr val="80808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Arial"/>
              <a:buNone/>
            </a:pPr>
            <a:r>
              <a:rPr lang="en-US" sz="1400" b="0" i="0" u="none">
                <a:solidFill>
                  <a:schemeClr val="dk1"/>
                </a:solidFill>
                <a:latin typeface="Arial"/>
                <a:ea typeface="Arial"/>
                <a:cs typeface="Arial"/>
                <a:sym typeface="Arial"/>
              </a:rPr>
              <a:t>Out of sequence</a:t>
            </a:r>
            <a:endParaRPr/>
          </a:p>
        </p:txBody>
      </p:sp>
      <p:sp>
        <p:nvSpPr>
          <p:cNvPr id="4202" name="Google Shape;4202;p427"/>
          <p:cNvSpPr/>
          <p:nvPr/>
        </p:nvSpPr>
        <p:spPr>
          <a:xfrm>
            <a:off x="1219200" y="5864225"/>
            <a:ext cx="1930500" cy="308100"/>
          </a:xfrm>
          <a:prstGeom prst="wedgeRectCallout">
            <a:avLst>
              <a:gd name="adj1" fmla="val 1467"/>
              <a:gd name="adj2" fmla="val -26555"/>
            </a:avLst>
          </a:prstGeom>
          <a:solidFill>
            <a:srgbClr val="FFFFCC"/>
          </a:solidFill>
          <a:ln w="9525" cap="flat" cmpd="sng">
            <a:solidFill>
              <a:srgbClr val="80808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Arial"/>
              <a:buNone/>
            </a:pPr>
            <a:r>
              <a:rPr lang="en-US" sz="1400" b="0" i="0" u="none">
                <a:solidFill>
                  <a:schemeClr val="dk1"/>
                </a:solidFill>
                <a:latin typeface="Arial"/>
                <a:ea typeface="Arial"/>
                <a:cs typeface="Arial"/>
                <a:sym typeface="Arial"/>
              </a:rPr>
              <a:t>Zero produced twice</a:t>
            </a:r>
            <a:endParaRPr/>
          </a:p>
        </p:txBody>
      </p:sp>
      <p:sp>
        <p:nvSpPr>
          <p:cNvPr id="4203" name="Google Shape;4203;p427"/>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431</a:t>
            </a:fld>
            <a:endParaRPr/>
          </a:p>
        </p:txBody>
      </p:sp>
    </p:spTree>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Shape 4208"/>
        <p:cNvGrpSpPr/>
        <p:nvPr/>
      </p:nvGrpSpPr>
      <p:grpSpPr>
        <a:xfrm>
          <a:off x="0" y="0"/>
          <a:ext cx="0" cy="0"/>
          <a:chOff x="0" y="0"/>
          <a:chExt cx="0" cy="0"/>
        </a:xfrm>
      </p:grpSpPr>
      <p:sp>
        <p:nvSpPr>
          <p:cNvPr id="4209" name="Google Shape;4209;p428"/>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Nonshared Data</a:t>
            </a:r>
            <a:endParaRPr/>
          </a:p>
        </p:txBody>
      </p:sp>
      <p:sp>
        <p:nvSpPr>
          <p:cNvPr id="4210" name="Google Shape;4210;p428"/>
          <p:cNvSpPr txBox="1">
            <a:spLocks noGrp="1"/>
          </p:cNvSpPr>
          <p:nvPr>
            <p:ph type="body" idx="1"/>
          </p:nvPr>
        </p:nvSpPr>
        <p:spPr>
          <a:xfrm>
            <a:off x="609600" y="1447800"/>
            <a:ext cx="7918500" cy="23274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200"/>
              <a:buFont typeface="Arial"/>
              <a:buNone/>
            </a:pPr>
            <a:r>
              <a:rPr lang="en-US" sz="2200" b="0" i="0" u="none">
                <a:solidFill>
                  <a:schemeClr val="dk1"/>
                </a:solidFill>
                <a:latin typeface="Arial"/>
                <a:ea typeface="Arial"/>
                <a:cs typeface="Arial"/>
                <a:sym typeface="Arial"/>
              </a:rPr>
              <a:t>Some variable types are never shared. The following types are always thread-safe:</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Local variables</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Method parameters</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Exception handler parameters</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Immutable data</a:t>
            </a:r>
            <a:endParaRPr/>
          </a:p>
        </p:txBody>
      </p:sp>
      <p:sp>
        <p:nvSpPr>
          <p:cNvPr id="4211" name="Google Shape;4211;p428"/>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432</a:t>
            </a:fld>
            <a:endParaRPr/>
          </a:p>
        </p:txBody>
      </p:sp>
    </p:spTree>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Shape 4216"/>
        <p:cNvGrpSpPr/>
        <p:nvPr/>
      </p:nvGrpSpPr>
      <p:grpSpPr>
        <a:xfrm>
          <a:off x="0" y="0"/>
          <a:ext cx="0" cy="0"/>
          <a:chOff x="0" y="0"/>
          <a:chExt cx="0" cy="0"/>
        </a:xfrm>
      </p:grpSpPr>
      <p:sp>
        <p:nvSpPr>
          <p:cNvPr id="4217" name="Google Shape;4217;p429"/>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Atomic Operations</a:t>
            </a:r>
            <a:endParaRPr/>
          </a:p>
        </p:txBody>
      </p:sp>
      <p:sp>
        <p:nvSpPr>
          <p:cNvPr id="4218" name="Google Shape;4218;p429"/>
          <p:cNvSpPr txBox="1">
            <a:spLocks noGrp="1"/>
          </p:cNvSpPr>
          <p:nvPr>
            <p:ph type="body" idx="1"/>
          </p:nvPr>
        </p:nvSpPr>
        <p:spPr>
          <a:xfrm>
            <a:off x="609600" y="1447800"/>
            <a:ext cx="7918500" cy="44514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200"/>
              <a:buFont typeface="Arial"/>
              <a:buNone/>
            </a:pPr>
            <a:r>
              <a:rPr lang="en-US" sz="2200" b="0" i="0" u="none">
                <a:solidFill>
                  <a:schemeClr val="dk1"/>
                </a:solidFill>
                <a:latin typeface="Arial"/>
                <a:ea typeface="Arial"/>
                <a:cs typeface="Arial"/>
                <a:sym typeface="Arial"/>
              </a:rPr>
              <a:t>Atomic operations function as a single operation. A single statement in the Java language is not always atomic.</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Courier New"/>
                <a:ea typeface="Courier New"/>
                <a:cs typeface="Courier New"/>
                <a:sym typeface="Courier New"/>
              </a:rPr>
              <a:t>i++;</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Creates a temporary copy of the value in </a:t>
            </a:r>
            <a:r>
              <a:rPr lang="en-US" sz="2000" b="0" i="0" u="none" strike="noStrike" cap="none">
                <a:solidFill>
                  <a:schemeClr val="dk1"/>
                </a:solidFill>
                <a:latin typeface="Courier New"/>
                <a:ea typeface="Courier New"/>
                <a:cs typeface="Courier New"/>
                <a:sym typeface="Courier New"/>
              </a:rPr>
              <a:t>i</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Increments the temporary copy</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Writes the new value back to </a:t>
            </a:r>
            <a:r>
              <a:rPr lang="en-US" sz="2000" b="0" i="0" u="none" strike="noStrike" cap="none">
                <a:solidFill>
                  <a:schemeClr val="dk1"/>
                </a:solidFill>
                <a:latin typeface="Courier New"/>
                <a:ea typeface="Courier New"/>
                <a:cs typeface="Courier New"/>
                <a:sym typeface="Courier New"/>
              </a:rPr>
              <a:t>i</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Courier New"/>
                <a:ea typeface="Courier New"/>
                <a:cs typeface="Courier New"/>
                <a:sym typeface="Courier New"/>
              </a:rPr>
              <a:t>l = 0xffff_ffff_ffff_ffff;</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64-bit variables might be accessed using two separate 32-bit operations.</a:t>
            </a:r>
            <a:endParaRPr/>
          </a:p>
          <a:p>
            <a:pPr marL="7937" marR="0" lvl="0" indent="7937" algn="l" rtl="0">
              <a:lnSpc>
                <a:spcPct val="100000"/>
              </a:lnSpc>
              <a:spcBef>
                <a:spcPts val="440"/>
              </a:spcBef>
              <a:spcAft>
                <a:spcPts val="0"/>
              </a:spcAft>
              <a:buClr>
                <a:srgbClr val="000000"/>
              </a:buClr>
              <a:buSzPts val="2200"/>
              <a:buFont typeface="Arial"/>
              <a:buNone/>
            </a:pPr>
            <a:r>
              <a:rPr lang="en-US" sz="2200" b="0" i="0" u="none">
                <a:solidFill>
                  <a:schemeClr val="dk1"/>
                </a:solidFill>
                <a:latin typeface="Arial"/>
                <a:ea typeface="Arial"/>
                <a:cs typeface="Arial"/>
                <a:sym typeface="Arial"/>
              </a:rPr>
              <a:t>What inconsistencies might two threads incrementing the same field encounter?</a:t>
            </a:r>
            <a:endParaRPr/>
          </a:p>
          <a:p>
            <a:pPr marL="7937" marR="0" lvl="0" indent="7937" algn="l" rtl="0">
              <a:lnSpc>
                <a:spcPct val="100000"/>
              </a:lnSpc>
              <a:spcBef>
                <a:spcPts val="440"/>
              </a:spcBef>
              <a:spcAft>
                <a:spcPts val="0"/>
              </a:spcAft>
              <a:buClr>
                <a:srgbClr val="000000"/>
              </a:buClr>
              <a:buSzPts val="2200"/>
              <a:buFont typeface="Arial"/>
              <a:buNone/>
            </a:pPr>
            <a:r>
              <a:rPr lang="en-US" sz="2200" b="0" i="0" u="none">
                <a:solidFill>
                  <a:schemeClr val="dk1"/>
                </a:solidFill>
                <a:latin typeface="Arial"/>
                <a:ea typeface="Arial"/>
                <a:cs typeface="Arial"/>
                <a:sym typeface="Arial"/>
              </a:rPr>
              <a:t>What if that field is long?</a:t>
            </a:r>
            <a:endParaRPr/>
          </a:p>
        </p:txBody>
      </p:sp>
      <p:sp>
        <p:nvSpPr>
          <p:cNvPr id="4219" name="Google Shape;4219;p429"/>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433</a:t>
            </a:fld>
            <a:endParaRPr/>
          </a:p>
        </p:txBody>
      </p:sp>
    </p:spTree>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Shape 4224"/>
        <p:cNvGrpSpPr/>
        <p:nvPr/>
      </p:nvGrpSpPr>
      <p:grpSpPr>
        <a:xfrm>
          <a:off x="0" y="0"/>
          <a:ext cx="0" cy="0"/>
          <a:chOff x="0" y="0"/>
          <a:chExt cx="0" cy="0"/>
        </a:xfrm>
      </p:grpSpPr>
      <p:sp>
        <p:nvSpPr>
          <p:cNvPr id="4225" name="Google Shape;4225;p430"/>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Out-of-Order Execution</a:t>
            </a:r>
            <a:endParaRPr/>
          </a:p>
        </p:txBody>
      </p:sp>
      <p:sp>
        <p:nvSpPr>
          <p:cNvPr id="4226" name="Google Shape;4226;p430"/>
          <p:cNvSpPr txBox="1">
            <a:spLocks noGrp="1"/>
          </p:cNvSpPr>
          <p:nvPr>
            <p:ph type="body" idx="1"/>
          </p:nvPr>
        </p:nvSpPr>
        <p:spPr>
          <a:xfrm>
            <a:off x="609600" y="1447800"/>
            <a:ext cx="7918500" cy="3878400"/>
          </a:xfrm>
          <a:prstGeom prst="rect">
            <a:avLst/>
          </a:prstGeom>
          <a:noFill/>
          <a:ln>
            <a:noFill/>
          </a:ln>
        </p:spPr>
        <p:txBody>
          <a:bodyPr spcFirstLastPara="1" wrap="square" lIns="12700" tIns="12700" rIns="12700" bIns="12700" anchor="t" anchorCtr="0">
            <a:noAutofit/>
          </a:bodyPr>
          <a:lstStyle/>
          <a:p>
            <a:pPr marL="574675" marR="0" lvl="1" indent="-460375" algn="l" rtl="0">
              <a:lnSpc>
                <a:spcPct val="100000"/>
              </a:lnSpc>
              <a:spcBef>
                <a:spcPts val="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Operations performed in one thread may not appear to execute in order if you observe the results from another thread.</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Code optimization may result in out-of-order operation.</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Threads operate on cached copies of shared variables. </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To ensure consistent behavior in your threads, you must synchronize their actions.</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You need a way to state that an action happens before another.</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You need a way to flush changes to shared variables back to main memory.</a:t>
            </a:r>
            <a:endParaRPr/>
          </a:p>
        </p:txBody>
      </p:sp>
      <p:sp>
        <p:nvSpPr>
          <p:cNvPr id="4227" name="Google Shape;4227;p430"/>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434</a:t>
            </a:fld>
            <a:endParaRPr/>
          </a:p>
        </p:txBody>
      </p:sp>
    </p:spTree>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Shape 4232"/>
        <p:cNvGrpSpPr/>
        <p:nvPr/>
      </p:nvGrpSpPr>
      <p:grpSpPr>
        <a:xfrm>
          <a:off x="0" y="0"/>
          <a:ext cx="0" cy="0"/>
          <a:chOff x="0" y="0"/>
          <a:chExt cx="0" cy="0"/>
        </a:xfrm>
      </p:grpSpPr>
      <p:sp>
        <p:nvSpPr>
          <p:cNvPr id="4233" name="Google Shape;4233;p431"/>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The </a:t>
            </a:r>
            <a:r>
              <a:rPr lang="en-US" sz="2600" b="1" i="0" u="none" strike="noStrike" cap="none">
                <a:solidFill>
                  <a:schemeClr val="dk1"/>
                </a:solidFill>
                <a:latin typeface="Courier New"/>
                <a:ea typeface="Courier New"/>
                <a:cs typeface="Courier New"/>
                <a:sym typeface="Courier New"/>
              </a:rPr>
              <a:t>synchronized</a:t>
            </a:r>
            <a:r>
              <a:rPr lang="en-US" sz="2600" b="1" i="0" u="none" strike="noStrike" cap="none">
                <a:solidFill>
                  <a:schemeClr val="dk1"/>
                </a:solidFill>
                <a:latin typeface="Arial"/>
                <a:ea typeface="Arial"/>
                <a:cs typeface="Arial"/>
                <a:sym typeface="Arial"/>
              </a:rPr>
              <a:t> Keyword</a:t>
            </a:r>
            <a:endParaRPr/>
          </a:p>
        </p:txBody>
      </p:sp>
      <p:sp>
        <p:nvSpPr>
          <p:cNvPr id="4234" name="Google Shape;4234;p431"/>
          <p:cNvSpPr txBox="1">
            <a:spLocks noGrp="1"/>
          </p:cNvSpPr>
          <p:nvPr>
            <p:ph type="body" idx="1"/>
          </p:nvPr>
        </p:nvSpPr>
        <p:spPr>
          <a:xfrm>
            <a:off x="609600" y="1447800"/>
            <a:ext cx="7918500" cy="25923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200"/>
              <a:buFont typeface="Arial"/>
              <a:buNone/>
            </a:pPr>
            <a:r>
              <a:rPr lang="en-US" sz="2200" b="0" i="0" u="none">
                <a:solidFill>
                  <a:schemeClr val="dk1"/>
                </a:solidFill>
                <a:latin typeface="Arial"/>
                <a:ea typeface="Arial"/>
                <a:cs typeface="Arial"/>
                <a:sym typeface="Arial"/>
              </a:rPr>
              <a:t>The </a:t>
            </a:r>
            <a:r>
              <a:rPr lang="en-US" sz="2200" b="0" i="0" u="none">
                <a:solidFill>
                  <a:schemeClr val="dk1"/>
                </a:solidFill>
                <a:latin typeface="Courier New"/>
                <a:ea typeface="Courier New"/>
                <a:cs typeface="Courier New"/>
                <a:sym typeface="Courier New"/>
              </a:rPr>
              <a:t>synchronized</a:t>
            </a:r>
            <a:r>
              <a:rPr lang="en-US" sz="2200" b="0" i="0" u="none">
                <a:solidFill>
                  <a:schemeClr val="dk1"/>
                </a:solidFill>
                <a:latin typeface="Arial"/>
                <a:ea typeface="Arial"/>
                <a:cs typeface="Arial"/>
                <a:sym typeface="Arial"/>
              </a:rPr>
              <a:t> keyword is used to create thread-safe code blocks. A </a:t>
            </a:r>
            <a:r>
              <a:rPr lang="en-US" sz="2200" b="0" i="0" u="none">
                <a:solidFill>
                  <a:schemeClr val="dk1"/>
                </a:solidFill>
                <a:latin typeface="Courier New"/>
                <a:ea typeface="Courier New"/>
                <a:cs typeface="Courier New"/>
                <a:sym typeface="Courier New"/>
              </a:rPr>
              <a:t>synchronized</a:t>
            </a:r>
            <a:r>
              <a:rPr lang="en-US" sz="2200" b="0" i="0" u="none">
                <a:solidFill>
                  <a:schemeClr val="dk1"/>
                </a:solidFill>
                <a:latin typeface="Arial"/>
                <a:ea typeface="Arial"/>
                <a:cs typeface="Arial"/>
                <a:sym typeface="Arial"/>
              </a:rPr>
              <a:t> code block:</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Causes a thread to write all of its changes to main memory when the end of the block is reached</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Is used to group blocks of code for exclusive execution</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Threads block until they can get exclusive access</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Solves the atomic problem</a:t>
            </a:r>
            <a:endParaRPr/>
          </a:p>
        </p:txBody>
      </p:sp>
      <p:sp>
        <p:nvSpPr>
          <p:cNvPr id="4235" name="Google Shape;4235;p431"/>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435</a:t>
            </a:fld>
            <a:endParaRPr/>
          </a:p>
        </p:txBody>
      </p:sp>
    </p:spTree>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Shape 4240"/>
        <p:cNvGrpSpPr/>
        <p:nvPr/>
      </p:nvGrpSpPr>
      <p:grpSpPr>
        <a:xfrm>
          <a:off x="0" y="0"/>
          <a:ext cx="0" cy="0"/>
          <a:chOff x="0" y="0"/>
          <a:chExt cx="0" cy="0"/>
        </a:xfrm>
      </p:grpSpPr>
      <p:sp>
        <p:nvSpPr>
          <p:cNvPr id="4241" name="Google Shape;4241;p432"/>
          <p:cNvSpPr txBox="1"/>
          <p:nvPr/>
        </p:nvSpPr>
        <p:spPr>
          <a:xfrm>
            <a:off x="609600" y="1371600"/>
            <a:ext cx="7924800" cy="4876800"/>
          </a:xfrm>
          <a:prstGeom prst="rect">
            <a:avLst/>
          </a:prstGeom>
          <a:solidFill>
            <a:srgbClr val="DDDDDD"/>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4242" name="Google Shape;4242;p432"/>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Courier New"/>
                <a:ea typeface="Courier New"/>
                <a:cs typeface="Courier New"/>
                <a:sym typeface="Courier New"/>
              </a:rPr>
              <a:t>synchronized</a:t>
            </a:r>
            <a:r>
              <a:rPr lang="en-US" sz="2600" b="1" i="0" u="none" strike="noStrike" cap="none">
                <a:solidFill>
                  <a:schemeClr val="dk1"/>
                </a:solidFill>
                <a:latin typeface="Arial"/>
                <a:ea typeface="Arial"/>
                <a:cs typeface="Arial"/>
                <a:sym typeface="Arial"/>
              </a:rPr>
              <a:t> Methods</a:t>
            </a:r>
            <a:endParaRPr/>
          </a:p>
        </p:txBody>
      </p:sp>
      <p:sp>
        <p:nvSpPr>
          <p:cNvPr id="4243" name="Google Shape;4243;p432"/>
          <p:cNvSpPr txBox="1">
            <a:spLocks noGrp="1"/>
          </p:cNvSpPr>
          <p:nvPr>
            <p:ph type="body" idx="1"/>
          </p:nvPr>
        </p:nvSpPr>
        <p:spPr>
          <a:xfrm>
            <a:off x="609600" y="1447800"/>
            <a:ext cx="7918500" cy="44085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 3 public class SynchronizedCounter {</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 4   private static int i = 0;</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 5   </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 6   public synchronized void increment(){</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 7     i++;</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 8   }</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 9   </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10   public synchronized void decrement(){</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11     i--;</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12   }</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13   </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14   public synchronized int getValue(){</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15     return i;</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16   }  </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17 }</a:t>
            </a:r>
            <a:endParaRPr/>
          </a:p>
        </p:txBody>
      </p:sp>
      <p:sp>
        <p:nvSpPr>
          <p:cNvPr id="4244" name="Google Shape;4244;p432"/>
          <p:cNvSpPr txBox="1"/>
          <p:nvPr/>
        </p:nvSpPr>
        <p:spPr>
          <a:xfrm>
            <a:off x="2057400" y="2362200"/>
            <a:ext cx="1600200" cy="228600"/>
          </a:xfrm>
          <a:prstGeom prst="rect">
            <a:avLst/>
          </a:prstGeom>
          <a:noFill/>
          <a:ln w="28575"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4245" name="Google Shape;4245;p432"/>
          <p:cNvSpPr txBox="1"/>
          <p:nvPr/>
        </p:nvSpPr>
        <p:spPr>
          <a:xfrm>
            <a:off x="2057400" y="3505200"/>
            <a:ext cx="1600200" cy="228600"/>
          </a:xfrm>
          <a:prstGeom prst="rect">
            <a:avLst/>
          </a:prstGeom>
          <a:noFill/>
          <a:ln w="28575"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4246" name="Google Shape;4246;p432"/>
          <p:cNvSpPr txBox="1"/>
          <p:nvPr/>
        </p:nvSpPr>
        <p:spPr>
          <a:xfrm>
            <a:off x="2057400" y="4648200"/>
            <a:ext cx="1600200" cy="228600"/>
          </a:xfrm>
          <a:prstGeom prst="rect">
            <a:avLst/>
          </a:prstGeom>
          <a:noFill/>
          <a:ln w="28575"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4247" name="Google Shape;4247;p432"/>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436</a:t>
            </a:fld>
            <a:endParaRPr/>
          </a:p>
        </p:txBody>
      </p:sp>
    </p:spTree>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Shape 4252"/>
        <p:cNvGrpSpPr/>
        <p:nvPr/>
      </p:nvGrpSpPr>
      <p:grpSpPr>
        <a:xfrm>
          <a:off x="0" y="0"/>
          <a:ext cx="0" cy="0"/>
          <a:chOff x="0" y="0"/>
          <a:chExt cx="0" cy="0"/>
        </a:xfrm>
      </p:grpSpPr>
      <p:sp>
        <p:nvSpPr>
          <p:cNvPr id="4253" name="Google Shape;4253;p433"/>
          <p:cNvSpPr txBox="1"/>
          <p:nvPr/>
        </p:nvSpPr>
        <p:spPr>
          <a:xfrm>
            <a:off x="609600" y="1371600"/>
            <a:ext cx="7924800" cy="4419600"/>
          </a:xfrm>
          <a:prstGeom prst="rect">
            <a:avLst/>
          </a:prstGeom>
          <a:solidFill>
            <a:srgbClr val="DDDDDD"/>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4254" name="Google Shape;4254;p433"/>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Courier New"/>
                <a:ea typeface="Courier New"/>
                <a:cs typeface="Courier New"/>
                <a:sym typeface="Courier New"/>
              </a:rPr>
              <a:t>synchronized</a:t>
            </a:r>
            <a:r>
              <a:rPr lang="en-US" sz="2600" b="1" i="0" u="none" strike="noStrike" cap="none">
                <a:solidFill>
                  <a:schemeClr val="dk1"/>
                </a:solidFill>
                <a:latin typeface="Arial"/>
                <a:ea typeface="Arial"/>
                <a:cs typeface="Arial"/>
                <a:sym typeface="Arial"/>
              </a:rPr>
              <a:t> Blocks</a:t>
            </a:r>
            <a:endParaRPr/>
          </a:p>
        </p:txBody>
      </p:sp>
      <p:sp>
        <p:nvSpPr>
          <p:cNvPr id="4255" name="Google Shape;4255;p433"/>
          <p:cNvSpPr txBox="1">
            <a:spLocks noGrp="1"/>
          </p:cNvSpPr>
          <p:nvPr>
            <p:ph type="body" idx="1"/>
          </p:nvPr>
        </p:nvSpPr>
        <p:spPr>
          <a:xfrm>
            <a:off x="609600" y="1447800"/>
            <a:ext cx="7918500" cy="29622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18   public void run(){</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19     for (int i = 0; i &lt; countSize; i++){</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20       synchronized(this){</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21         count.increment();</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22         System.out.println(threadName </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23              + " Current Count: " + count.getValue());</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24       }</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25     }</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26   }</a:t>
            </a:r>
            <a:endParaRPr/>
          </a:p>
        </p:txBody>
      </p:sp>
      <p:sp>
        <p:nvSpPr>
          <p:cNvPr id="4256" name="Google Shape;4256;p433"/>
          <p:cNvSpPr txBox="1"/>
          <p:nvPr/>
        </p:nvSpPr>
        <p:spPr>
          <a:xfrm>
            <a:off x="1676400" y="2133600"/>
            <a:ext cx="2971800" cy="304800"/>
          </a:xfrm>
          <a:prstGeom prst="rect">
            <a:avLst/>
          </a:prstGeom>
          <a:noFill/>
          <a:ln w="28575"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4257" name="Google Shape;4257;p433"/>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437</a:t>
            </a:fld>
            <a:endParaRPr/>
          </a:p>
        </p:txBody>
      </p:sp>
    </p:spTree>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Shape 4262"/>
        <p:cNvGrpSpPr/>
        <p:nvPr/>
      </p:nvGrpSpPr>
      <p:grpSpPr>
        <a:xfrm>
          <a:off x="0" y="0"/>
          <a:ext cx="0" cy="0"/>
          <a:chOff x="0" y="0"/>
          <a:chExt cx="0" cy="0"/>
        </a:xfrm>
      </p:grpSpPr>
      <p:sp>
        <p:nvSpPr>
          <p:cNvPr id="4263" name="Google Shape;4263;p434"/>
          <p:cNvSpPr txBox="1"/>
          <p:nvPr/>
        </p:nvSpPr>
        <p:spPr>
          <a:xfrm>
            <a:off x="609600" y="4572000"/>
            <a:ext cx="7924800" cy="609600"/>
          </a:xfrm>
          <a:prstGeom prst="rect">
            <a:avLst/>
          </a:prstGeom>
          <a:solidFill>
            <a:srgbClr val="DDDDDD"/>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4264" name="Google Shape;4264;p434"/>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Object Monitor Locking</a:t>
            </a:r>
            <a:endParaRPr/>
          </a:p>
        </p:txBody>
      </p:sp>
      <p:sp>
        <p:nvSpPr>
          <p:cNvPr id="4265" name="Google Shape;4265;p434"/>
          <p:cNvSpPr txBox="1">
            <a:spLocks noGrp="1"/>
          </p:cNvSpPr>
          <p:nvPr>
            <p:ph type="body" idx="1"/>
          </p:nvPr>
        </p:nvSpPr>
        <p:spPr>
          <a:xfrm>
            <a:off x="609600" y="1447800"/>
            <a:ext cx="7918500" cy="43401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200"/>
              <a:buFont typeface="Arial"/>
              <a:buNone/>
            </a:pPr>
            <a:r>
              <a:rPr lang="en-US" sz="2200" b="0" i="0" u="none">
                <a:solidFill>
                  <a:schemeClr val="dk1"/>
                </a:solidFill>
                <a:latin typeface="Arial"/>
                <a:ea typeface="Arial"/>
                <a:cs typeface="Arial"/>
                <a:sym typeface="Arial"/>
              </a:rPr>
              <a:t>Each object in Java is associated with a monitor, which a thread can lock or unlock.</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Courier New"/>
                <a:ea typeface="Courier New"/>
                <a:cs typeface="Courier New"/>
                <a:sym typeface="Courier New"/>
              </a:rPr>
              <a:t>synchronized</a:t>
            </a:r>
            <a:r>
              <a:rPr lang="en-US" sz="2200" b="0" i="0" u="none" strike="noStrike" cap="none">
                <a:solidFill>
                  <a:schemeClr val="dk1"/>
                </a:solidFill>
                <a:latin typeface="Arial"/>
                <a:ea typeface="Arial"/>
                <a:cs typeface="Arial"/>
                <a:sym typeface="Arial"/>
              </a:rPr>
              <a:t> methods use the monitor for the </a:t>
            </a:r>
            <a:r>
              <a:rPr lang="en-US" sz="2200" b="0" i="0" u="none" strike="noStrike" cap="none">
                <a:solidFill>
                  <a:schemeClr val="dk1"/>
                </a:solidFill>
                <a:latin typeface="Courier New"/>
                <a:ea typeface="Courier New"/>
                <a:cs typeface="Courier New"/>
                <a:sym typeface="Courier New"/>
              </a:rPr>
              <a:t>this</a:t>
            </a:r>
            <a:r>
              <a:rPr lang="en-US" sz="2200" b="0" i="0" u="none" strike="noStrike" cap="none">
                <a:solidFill>
                  <a:schemeClr val="dk1"/>
                </a:solidFill>
                <a:latin typeface="Arial"/>
                <a:ea typeface="Arial"/>
                <a:cs typeface="Arial"/>
                <a:sym typeface="Arial"/>
              </a:rPr>
              <a:t> object.</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Courier New"/>
                <a:ea typeface="Courier New"/>
                <a:cs typeface="Courier New"/>
                <a:sym typeface="Courier New"/>
              </a:rPr>
              <a:t>static synchronized</a:t>
            </a:r>
            <a:r>
              <a:rPr lang="en-US" sz="2200" b="0" i="0" u="none" strike="noStrike" cap="none">
                <a:solidFill>
                  <a:schemeClr val="dk1"/>
                </a:solidFill>
                <a:latin typeface="Arial"/>
                <a:ea typeface="Arial"/>
                <a:cs typeface="Arial"/>
                <a:sym typeface="Arial"/>
              </a:rPr>
              <a:t> methods use the classes’ monitor.</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Courier New"/>
                <a:ea typeface="Courier New"/>
                <a:cs typeface="Courier New"/>
                <a:sym typeface="Courier New"/>
              </a:rPr>
              <a:t>synchronized</a:t>
            </a:r>
            <a:r>
              <a:rPr lang="en-US" sz="2200" b="0" i="0" u="none" strike="noStrike" cap="none">
                <a:solidFill>
                  <a:schemeClr val="dk1"/>
                </a:solidFill>
                <a:latin typeface="Arial"/>
                <a:ea typeface="Arial"/>
                <a:cs typeface="Arial"/>
                <a:sym typeface="Arial"/>
              </a:rPr>
              <a:t> blocks must specify which object’s monitor to lock or unlock.</a:t>
            </a:r>
            <a:endParaRPr/>
          </a:p>
          <a:p>
            <a:pPr marL="574675" marR="0" lvl="1" indent="-460375" algn="l" rtl="0">
              <a:lnSpc>
                <a:spcPct val="100000"/>
              </a:lnSpc>
              <a:spcBef>
                <a:spcPts val="360"/>
              </a:spcBef>
              <a:spcAft>
                <a:spcPts val="0"/>
              </a:spcAft>
              <a:buClr>
                <a:srgbClr val="FF0000"/>
              </a:buClr>
              <a:buSzPts val="1800"/>
              <a:buFont typeface="Arial"/>
              <a:buNone/>
            </a:pPr>
            <a:endParaRPr sz="1800" b="0" i="0" u="none" strike="noStrike" cap="none">
              <a:solidFill>
                <a:schemeClr val="dk1"/>
              </a:solidFill>
              <a:latin typeface="Courier New"/>
              <a:ea typeface="Courier New"/>
              <a:cs typeface="Courier New"/>
              <a:sym typeface="Courier New"/>
            </a:endParaRPr>
          </a:p>
          <a:p>
            <a:pPr marL="574675" marR="0" lvl="1" indent="-460375" algn="l" rtl="0">
              <a:lnSpc>
                <a:spcPct val="100000"/>
              </a:lnSpc>
              <a:spcBef>
                <a:spcPts val="360"/>
              </a:spcBef>
              <a:spcAft>
                <a:spcPts val="0"/>
              </a:spcAft>
              <a:buClr>
                <a:srgbClr val="FF0000"/>
              </a:buClr>
              <a:buSzPts val="1800"/>
              <a:buFont typeface="Arial"/>
              <a:buNone/>
            </a:pPr>
            <a:r>
              <a:rPr lang="en-US" sz="1800" b="0" i="0" u="none" strike="noStrike" cap="none">
                <a:solidFill>
                  <a:schemeClr val="dk1"/>
                </a:solidFill>
                <a:latin typeface="Courier New"/>
                <a:ea typeface="Courier New"/>
                <a:cs typeface="Courier New"/>
                <a:sym typeface="Courier New"/>
              </a:rPr>
              <a:t>synchronized ( this ) { }</a:t>
            </a:r>
            <a:endParaRPr/>
          </a:p>
          <a:p>
            <a:pPr marL="574675" marR="0" lvl="1" indent="-460375" algn="l" rtl="0">
              <a:lnSpc>
                <a:spcPct val="100000"/>
              </a:lnSpc>
              <a:spcBef>
                <a:spcPts val="360"/>
              </a:spcBef>
              <a:spcAft>
                <a:spcPts val="0"/>
              </a:spcAft>
              <a:buClr>
                <a:srgbClr val="FF0000"/>
              </a:buClr>
              <a:buSzPts val="1800"/>
              <a:buFont typeface="Arial"/>
              <a:buNone/>
            </a:pPr>
            <a:endParaRPr sz="1800" b="0" i="0" u="none" strike="noStrike" cap="none">
              <a:solidFill>
                <a:schemeClr val="dk1"/>
              </a:solidFill>
              <a:latin typeface="Courier New"/>
              <a:ea typeface="Courier New"/>
              <a:cs typeface="Courier New"/>
              <a:sym typeface="Courier New"/>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Courier New"/>
                <a:ea typeface="Courier New"/>
                <a:cs typeface="Courier New"/>
                <a:sym typeface="Courier New"/>
              </a:rPr>
              <a:t>synchronized</a:t>
            </a:r>
            <a:r>
              <a:rPr lang="en-US" sz="2200" b="0" i="0" u="none" strike="noStrike" cap="none">
                <a:solidFill>
                  <a:schemeClr val="dk1"/>
                </a:solidFill>
                <a:latin typeface="Arial"/>
                <a:ea typeface="Arial"/>
                <a:cs typeface="Arial"/>
                <a:sym typeface="Arial"/>
              </a:rPr>
              <a:t> blocks can be nested.</a:t>
            </a:r>
            <a:endParaRPr/>
          </a:p>
        </p:txBody>
      </p:sp>
      <p:sp>
        <p:nvSpPr>
          <p:cNvPr id="4266" name="Google Shape;4266;p434"/>
          <p:cNvSpPr txBox="1"/>
          <p:nvPr/>
        </p:nvSpPr>
        <p:spPr>
          <a:xfrm>
            <a:off x="2667000" y="4724400"/>
            <a:ext cx="762000" cy="304800"/>
          </a:xfrm>
          <a:prstGeom prst="rect">
            <a:avLst/>
          </a:prstGeom>
          <a:noFill/>
          <a:ln w="28575"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4267" name="Google Shape;4267;p434"/>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438</a:t>
            </a:fld>
            <a:endParaRPr/>
          </a:p>
        </p:txBody>
      </p:sp>
    </p:spTree>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Shape 4272"/>
        <p:cNvGrpSpPr/>
        <p:nvPr/>
      </p:nvGrpSpPr>
      <p:grpSpPr>
        <a:xfrm>
          <a:off x="0" y="0"/>
          <a:ext cx="0" cy="0"/>
          <a:chOff x="0" y="0"/>
          <a:chExt cx="0" cy="0"/>
        </a:xfrm>
      </p:grpSpPr>
      <p:sp>
        <p:nvSpPr>
          <p:cNvPr id="4273" name="Google Shape;4273;p435"/>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Threading Performance</a:t>
            </a:r>
            <a:endParaRPr/>
          </a:p>
        </p:txBody>
      </p:sp>
      <p:sp>
        <p:nvSpPr>
          <p:cNvPr id="4274" name="Google Shape;4274;p435"/>
          <p:cNvSpPr txBox="1">
            <a:spLocks noGrp="1"/>
          </p:cNvSpPr>
          <p:nvPr>
            <p:ph type="body" idx="1"/>
          </p:nvPr>
        </p:nvSpPr>
        <p:spPr>
          <a:xfrm>
            <a:off x="609600" y="1447800"/>
            <a:ext cx="7918500" cy="29370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200"/>
              <a:buFont typeface="Arial"/>
              <a:buNone/>
            </a:pPr>
            <a:r>
              <a:rPr lang="en-US" sz="2200" b="0" i="0" u="none">
                <a:solidFill>
                  <a:schemeClr val="dk1"/>
                </a:solidFill>
                <a:latin typeface="Arial"/>
                <a:ea typeface="Arial"/>
                <a:cs typeface="Arial"/>
                <a:sym typeface="Arial"/>
              </a:rPr>
              <a:t>To execute a program as quickly as possible, you must avoid performance bottlenecks. Some of these bottlenecks are:</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Resource Contention: Two or more tasks waiting for exclusive use of a resource</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Blocking I/O operations: Doing nothing while waiting for disk or network data transfers</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Underutilization of CPUs: A single-threaded application uses only a single CPU</a:t>
            </a:r>
            <a:endParaRPr/>
          </a:p>
        </p:txBody>
      </p:sp>
      <p:sp>
        <p:nvSpPr>
          <p:cNvPr id="4275" name="Google Shape;4275;p435"/>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439</a:t>
            </a:fld>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p40"/>
          <p:cNvSpPr txBox="1"/>
          <p:nvPr/>
        </p:nvSpPr>
        <p:spPr>
          <a:xfrm>
            <a:off x="609600" y="3352800"/>
            <a:ext cx="7924800" cy="457200"/>
          </a:xfrm>
          <a:prstGeom prst="rect">
            <a:avLst/>
          </a:prstGeom>
          <a:solidFill>
            <a:srgbClr val="DDDDDD"/>
          </a:solid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302" name="Google Shape;302;p40"/>
          <p:cNvSpPr txBox="1"/>
          <p:nvPr/>
        </p:nvSpPr>
        <p:spPr>
          <a:xfrm>
            <a:off x="609600" y="1752600"/>
            <a:ext cx="7924800" cy="1349375"/>
          </a:xfrm>
          <a:prstGeom prst="rect">
            <a:avLst/>
          </a:prstGeom>
          <a:solidFill>
            <a:srgbClr val="DDDDDD"/>
          </a:solid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303" name="Google Shape;303;p40"/>
          <p:cNvSpPr txBox="1">
            <a:spLocks noGrp="1"/>
          </p:cNvSpPr>
          <p:nvPr>
            <p:ph type="title"/>
          </p:nvPr>
        </p:nvSpPr>
        <p:spPr>
          <a:xfrm>
            <a:off x="609600" y="439737"/>
            <a:ext cx="791845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Constructors</a:t>
            </a:r>
            <a:endParaRPr/>
          </a:p>
        </p:txBody>
      </p:sp>
      <p:sp>
        <p:nvSpPr>
          <p:cNvPr id="304" name="Google Shape;304;p40"/>
          <p:cNvSpPr txBox="1">
            <a:spLocks noGrp="1"/>
          </p:cNvSpPr>
          <p:nvPr>
            <p:ph type="body" idx="1"/>
          </p:nvPr>
        </p:nvSpPr>
        <p:spPr>
          <a:xfrm>
            <a:off x="609600" y="1447800"/>
            <a:ext cx="7918450" cy="4113212"/>
          </a:xfrm>
          <a:prstGeom prst="rect">
            <a:avLst/>
          </a:prstGeom>
          <a:noFill/>
          <a:ln>
            <a:noFill/>
          </a:ln>
        </p:spPr>
        <p:txBody>
          <a:bodyPr spcFirstLastPara="1" wrap="square" lIns="12700" tIns="12700" rIns="12700" bIns="12700" anchor="t" anchorCtr="0">
            <a:noAutofit/>
          </a:bodyPr>
          <a:lstStyle/>
          <a:p>
            <a:pPr marL="7936" marR="0" lvl="0" indent="7938" algn="l" rtl="0">
              <a:lnSpc>
                <a:spcPct val="100000"/>
              </a:lnSpc>
              <a:spcBef>
                <a:spcPts val="0"/>
              </a:spcBef>
              <a:spcAft>
                <a:spcPts val="0"/>
              </a:spcAft>
              <a:buClr>
                <a:srgbClr val="000000"/>
              </a:buClr>
              <a:buSzPts val="2200"/>
              <a:buFont typeface="Arial"/>
              <a:buNone/>
            </a:pPr>
            <a:r>
              <a:rPr lang="en-US" sz="2200" b="0" i="0" u="none">
                <a:solidFill>
                  <a:schemeClr val="dk1"/>
                </a:solidFill>
                <a:latin typeface="Arial"/>
                <a:ea typeface="Arial"/>
                <a:cs typeface="Arial"/>
                <a:sym typeface="Arial"/>
              </a:rPr>
              <a:t/>
            </a:r>
            <a:br>
              <a:rPr lang="en-US" sz="2200" b="0" i="0" u="none">
                <a:solidFill>
                  <a:schemeClr val="dk1"/>
                </a:solidFill>
                <a:latin typeface="Arial"/>
                <a:ea typeface="Arial"/>
                <a:cs typeface="Arial"/>
                <a:sym typeface="Arial"/>
              </a:rPr>
            </a:br>
            <a:r>
              <a:rPr lang="en-US" sz="1800" b="0" i="0" u="none">
                <a:solidFill>
                  <a:schemeClr val="dk1"/>
                </a:solidFill>
                <a:latin typeface="Courier New"/>
                <a:ea typeface="Courier New"/>
                <a:cs typeface="Courier New"/>
                <a:sym typeface="Courier New"/>
              </a:rPr>
              <a:t> public class Employee {</a:t>
            </a:r>
            <a:endParaRPr/>
          </a:p>
          <a:p>
            <a:pPr marL="7936" marR="0" lvl="0" indent="7938"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     public Employee() {</a:t>
            </a:r>
            <a:endParaRPr/>
          </a:p>
          <a:p>
            <a:pPr marL="7936" marR="0" lvl="0" indent="7938"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     }</a:t>
            </a:r>
            <a:endParaRPr/>
          </a:p>
          <a:p>
            <a:pPr marL="7936" marR="0" lvl="0" indent="7938"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 	}</a:t>
            </a:r>
            <a:endParaRPr/>
          </a:p>
          <a:p>
            <a:pPr marL="7936" marR="0" lvl="0" indent="7938" algn="l" rtl="0">
              <a:lnSpc>
                <a:spcPct val="100000"/>
              </a:lnSpc>
              <a:spcBef>
                <a:spcPts val="360"/>
              </a:spcBef>
              <a:spcAft>
                <a:spcPts val="0"/>
              </a:spcAft>
              <a:buClr>
                <a:srgbClr val="000000"/>
              </a:buClr>
              <a:buSzPts val="1800"/>
              <a:buFont typeface="Arial"/>
              <a:buNone/>
            </a:pPr>
            <a:endParaRPr sz="1800" b="0" i="0" u="none">
              <a:solidFill>
                <a:schemeClr val="dk1"/>
              </a:solidFill>
              <a:latin typeface="Courier New"/>
              <a:ea typeface="Courier New"/>
              <a:cs typeface="Courier New"/>
              <a:sym typeface="Courier New"/>
            </a:endParaRPr>
          </a:p>
          <a:p>
            <a:pPr marL="7936" marR="0" lvl="0" indent="7938"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 Employee emp = new Employee();</a:t>
            </a:r>
            <a:endParaRPr/>
          </a:p>
          <a:p>
            <a:pPr marL="7936" marR="0" lvl="0" indent="7938" algn="l" rtl="0">
              <a:lnSpc>
                <a:spcPct val="100000"/>
              </a:lnSpc>
              <a:spcBef>
                <a:spcPts val="200"/>
              </a:spcBef>
              <a:spcAft>
                <a:spcPts val="0"/>
              </a:spcAft>
              <a:buClr>
                <a:srgbClr val="000000"/>
              </a:buClr>
              <a:buSzPts val="1000"/>
              <a:buFont typeface="Arial"/>
              <a:buNone/>
            </a:pPr>
            <a:endParaRPr sz="1000" b="0" i="0" u="none">
              <a:solidFill>
                <a:schemeClr val="dk1"/>
              </a:solidFill>
              <a:latin typeface="Courier New"/>
              <a:ea typeface="Courier New"/>
              <a:cs typeface="Courier New"/>
              <a:sym typeface="Courier New"/>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A constructor is used to create an instance  of a class.</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Constructors can take parameters.</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A constructor is declared with the same name as its class. </a:t>
            </a:r>
            <a:endParaRPr/>
          </a:p>
          <a:p>
            <a:pPr marL="7938" marR="0" lvl="0" indent="7938" algn="l" rtl="0">
              <a:spcBef>
                <a:spcPts val="440"/>
              </a:spcBef>
              <a:spcAft>
                <a:spcPts val="0"/>
              </a:spcAft>
              <a:buNone/>
            </a:pPr>
            <a:endParaRPr sz="2200" b="0" i="0" u="none" strike="noStrike" cap="none">
              <a:solidFill>
                <a:schemeClr val="dk1"/>
              </a:solidFill>
              <a:latin typeface="Arial"/>
              <a:ea typeface="Arial"/>
              <a:cs typeface="Arial"/>
              <a:sym typeface="Arial"/>
            </a:endParaRPr>
          </a:p>
        </p:txBody>
      </p:sp>
      <p:sp>
        <p:nvSpPr>
          <p:cNvPr id="305" name="Google Shape;305;p40"/>
          <p:cNvSpPr/>
          <p:nvPr/>
        </p:nvSpPr>
        <p:spPr>
          <a:xfrm>
            <a:off x="4800600" y="2133600"/>
            <a:ext cx="2819400" cy="533400"/>
          </a:xfrm>
          <a:prstGeom prst="wedgeRectCallout">
            <a:avLst>
              <a:gd name="adj1" fmla="val -5947"/>
              <a:gd name="adj2" fmla="val 5517"/>
            </a:avLst>
          </a:prstGeom>
          <a:solidFill>
            <a:srgbClr val="FFFFCC"/>
          </a:solidFill>
          <a:ln w="9525" cap="flat" cmpd="sng">
            <a:solidFill>
              <a:srgbClr val="808080"/>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400"/>
              <a:buFont typeface="Arial"/>
              <a:buNone/>
            </a:pPr>
            <a:r>
              <a:rPr lang="en-US" sz="1400" b="0" i="0" u="none">
                <a:solidFill>
                  <a:schemeClr val="dk1"/>
                </a:solidFill>
                <a:latin typeface="Arial"/>
                <a:ea typeface="Arial"/>
                <a:cs typeface="Arial"/>
                <a:sym typeface="Arial"/>
              </a:rPr>
              <a:t>A simple no-argument (no-arg) constructor</a:t>
            </a:r>
            <a:endParaRPr/>
          </a:p>
        </p:txBody>
      </p:sp>
      <p:sp>
        <p:nvSpPr>
          <p:cNvPr id="306" name="Google Shape;306;p40"/>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44</a:t>
            </a:fld>
            <a:endParaRPr/>
          </a:p>
        </p:txBody>
      </p:sp>
    </p:spTree>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Shape 4280"/>
        <p:cNvGrpSpPr/>
        <p:nvPr/>
      </p:nvGrpSpPr>
      <p:grpSpPr>
        <a:xfrm>
          <a:off x="0" y="0"/>
          <a:ext cx="0" cy="0"/>
          <a:chOff x="0" y="0"/>
          <a:chExt cx="0" cy="0"/>
        </a:xfrm>
      </p:grpSpPr>
      <p:sp>
        <p:nvSpPr>
          <p:cNvPr id="4281" name="Google Shape;4281;p436"/>
          <p:cNvSpPr txBox="1"/>
          <p:nvPr/>
        </p:nvSpPr>
        <p:spPr>
          <a:xfrm>
            <a:off x="609600" y="2438400"/>
            <a:ext cx="7924800" cy="1447800"/>
          </a:xfrm>
          <a:prstGeom prst="rect">
            <a:avLst/>
          </a:prstGeom>
          <a:solidFill>
            <a:srgbClr val="DDDDDD"/>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4282" name="Google Shape;4282;p436"/>
          <p:cNvSpPr txBox="1"/>
          <p:nvPr/>
        </p:nvSpPr>
        <p:spPr>
          <a:xfrm>
            <a:off x="609600" y="4114800"/>
            <a:ext cx="7924800" cy="1447800"/>
          </a:xfrm>
          <a:prstGeom prst="rect">
            <a:avLst/>
          </a:prstGeom>
          <a:solidFill>
            <a:srgbClr val="DDDDDD"/>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4283" name="Google Shape;4283;p436"/>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Performance Issue: Examples</a:t>
            </a:r>
            <a:endParaRPr/>
          </a:p>
        </p:txBody>
      </p:sp>
      <p:sp>
        <p:nvSpPr>
          <p:cNvPr id="4284" name="Google Shape;4284;p436"/>
          <p:cNvSpPr txBox="1">
            <a:spLocks noGrp="1"/>
          </p:cNvSpPr>
          <p:nvPr>
            <p:ph type="body" idx="1"/>
          </p:nvPr>
        </p:nvSpPr>
        <p:spPr>
          <a:xfrm>
            <a:off x="609600" y="1447800"/>
            <a:ext cx="7918500" cy="4765800"/>
          </a:xfrm>
          <a:prstGeom prst="rect">
            <a:avLst/>
          </a:prstGeom>
          <a:noFill/>
          <a:ln>
            <a:noFill/>
          </a:ln>
        </p:spPr>
        <p:txBody>
          <a:bodyPr spcFirstLastPara="1" wrap="square" lIns="12700" tIns="12700" rIns="12700" bIns="12700" anchor="t" anchorCtr="0">
            <a:noAutofit/>
          </a:bodyPr>
          <a:lstStyle/>
          <a:p>
            <a:pPr marL="574675" marR="0" lvl="1" indent="-460375" algn="l" rtl="0">
              <a:lnSpc>
                <a:spcPct val="100000"/>
              </a:lnSpc>
              <a:spcBef>
                <a:spcPts val="0"/>
              </a:spcBef>
              <a:spcAft>
                <a:spcPts val="0"/>
              </a:spcAft>
              <a:buClr>
                <a:srgbClr val="FF0000"/>
              </a:buClr>
              <a:buSzPts val="2200"/>
              <a:buFont typeface="Arial"/>
              <a:buChar char="•"/>
            </a:pPr>
            <a:r>
              <a:rPr lang="en-US" sz="2200" b="1" i="0" u="none" strike="noStrike" cap="none">
                <a:solidFill>
                  <a:schemeClr val="dk1"/>
                </a:solidFill>
                <a:latin typeface="Arial"/>
                <a:ea typeface="Arial"/>
                <a:cs typeface="Arial"/>
                <a:sym typeface="Arial"/>
              </a:rPr>
              <a:t>Deadlock</a:t>
            </a:r>
            <a:r>
              <a:rPr lang="en-US" sz="2200" b="0" i="0" u="none" strike="noStrike" cap="none">
                <a:solidFill>
                  <a:schemeClr val="dk1"/>
                </a:solidFill>
                <a:latin typeface="Arial"/>
                <a:ea typeface="Arial"/>
                <a:cs typeface="Arial"/>
                <a:sym typeface="Arial"/>
              </a:rPr>
              <a:t> results when two or more threads are blocked forever, waiting for each other.</a:t>
            </a:r>
            <a:endParaRPr/>
          </a:p>
          <a:p>
            <a:pPr marL="7937" marR="0" lvl="0" indent="7937" algn="l" rtl="0">
              <a:lnSpc>
                <a:spcPct val="100000"/>
              </a:lnSpc>
              <a:spcBef>
                <a:spcPts val="360"/>
              </a:spcBef>
              <a:spcAft>
                <a:spcPts val="0"/>
              </a:spcAft>
              <a:buClr>
                <a:srgbClr val="000000"/>
              </a:buClr>
              <a:buSzPts val="1800"/>
              <a:buFont typeface="Arial"/>
              <a:buNone/>
            </a:pPr>
            <a:endParaRPr sz="1800" b="0" i="0" u="none">
              <a:solidFill>
                <a:schemeClr val="dk1"/>
              </a:solidFill>
              <a:latin typeface="Courier New"/>
              <a:ea typeface="Courier New"/>
              <a:cs typeface="Courier New"/>
              <a:sym typeface="Courier New"/>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synchronized(obj1) {</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	synchronized(obj2) {</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	}</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a:t>
            </a:r>
            <a:endParaRPr/>
          </a:p>
          <a:p>
            <a:pPr marL="7937" marR="0" lvl="0" indent="7937" algn="l" rtl="0">
              <a:lnSpc>
                <a:spcPct val="100000"/>
              </a:lnSpc>
              <a:spcBef>
                <a:spcPts val="360"/>
              </a:spcBef>
              <a:spcAft>
                <a:spcPts val="0"/>
              </a:spcAft>
              <a:buClr>
                <a:srgbClr val="000000"/>
              </a:buClr>
              <a:buSzPts val="1800"/>
              <a:buFont typeface="Arial"/>
              <a:buNone/>
            </a:pPr>
            <a:endParaRPr sz="1800" b="0" i="0" u="none">
              <a:solidFill>
                <a:schemeClr val="dk1"/>
              </a:solidFill>
              <a:latin typeface="Courier New"/>
              <a:ea typeface="Courier New"/>
              <a:cs typeface="Courier New"/>
              <a:sym typeface="Courier New"/>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synchronized(obj2) {</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	synchronized(obj1) {</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	}</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a:t>
            </a:r>
            <a:endParaRPr/>
          </a:p>
          <a:p>
            <a:pPr marL="7937" marR="0" lvl="0" indent="7937" algn="l" rtl="0">
              <a:lnSpc>
                <a:spcPct val="100000"/>
              </a:lnSpc>
              <a:spcBef>
                <a:spcPts val="360"/>
              </a:spcBef>
              <a:spcAft>
                <a:spcPts val="0"/>
              </a:spcAft>
              <a:buClr>
                <a:srgbClr val="000000"/>
              </a:buClr>
              <a:buSzPts val="1800"/>
              <a:buFont typeface="Arial"/>
              <a:buNone/>
            </a:pPr>
            <a:endParaRPr sz="1800" b="0" i="0" u="none">
              <a:solidFill>
                <a:schemeClr val="dk1"/>
              </a:solidFill>
              <a:latin typeface="Courier New"/>
              <a:ea typeface="Courier New"/>
              <a:cs typeface="Courier New"/>
              <a:sym typeface="Courier New"/>
            </a:endParaRPr>
          </a:p>
          <a:p>
            <a:pPr marL="574675" marR="0" lvl="1" indent="-460375" algn="l" rtl="0">
              <a:lnSpc>
                <a:spcPct val="100000"/>
              </a:lnSpc>
              <a:spcBef>
                <a:spcPts val="440"/>
              </a:spcBef>
              <a:spcAft>
                <a:spcPts val="0"/>
              </a:spcAft>
              <a:buClr>
                <a:srgbClr val="FF0000"/>
              </a:buClr>
              <a:buSzPts val="2200"/>
              <a:buFont typeface="Arial"/>
              <a:buChar char="•"/>
            </a:pPr>
            <a:r>
              <a:rPr lang="en-US" sz="2200" b="1" i="0" u="none" strike="noStrike" cap="none">
                <a:solidFill>
                  <a:schemeClr val="dk1"/>
                </a:solidFill>
                <a:latin typeface="Arial"/>
                <a:ea typeface="Arial"/>
                <a:cs typeface="Arial"/>
                <a:sym typeface="Arial"/>
              </a:rPr>
              <a:t>Starvation</a:t>
            </a:r>
            <a:r>
              <a:rPr lang="en-US" sz="2200" b="0" i="0" u="none" strike="noStrike" cap="none">
                <a:solidFill>
                  <a:schemeClr val="dk1"/>
                </a:solidFill>
                <a:latin typeface="Arial"/>
                <a:ea typeface="Arial"/>
                <a:cs typeface="Arial"/>
                <a:sym typeface="Arial"/>
              </a:rPr>
              <a:t> and </a:t>
            </a:r>
            <a:r>
              <a:rPr lang="en-US" sz="2200" b="1" i="0" u="none" strike="noStrike" cap="none">
                <a:solidFill>
                  <a:schemeClr val="dk1"/>
                </a:solidFill>
                <a:latin typeface="Arial"/>
                <a:ea typeface="Arial"/>
                <a:cs typeface="Arial"/>
                <a:sym typeface="Arial"/>
              </a:rPr>
              <a:t>Livelock</a:t>
            </a:r>
            <a:endParaRPr/>
          </a:p>
        </p:txBody>
      </p:sp>
      <p:sp>
        <p:nvSpPr>
          <p:cNvPr id="4285" name="Google Shape;4285;p436"/>
          <p:cNvSpPr/>
          <p:nvPr/>
        </p:nvSpPr>
        <p:spPr>
          <a:xfrm>
            <a:off x="4038600" y="2514600"/>
            <a:ext cx="2895600" cy="523800"/>
          </a:xfrm>
          <a:prstGeom prst="wedgeRectCallout">
            <a:avLst>
              <a:gd name="adj1" fmla="val -4887"/>
              <a:gd name="adj2" fmla="val 11157"/>
            </a:avLst>
          </a:prstGeom>
          <a:solidFill>
            <a:srgbClr val="FFFFCC"/>
          </a:solidFill>
          <a:ln w="9525" cap="flat" cmpd="sng">
            <a:solidFill>
              <a:srgbClr val="80808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Arial"/>
              <a:buNone/>
            </a:pPr>
            <a:r>
              <a:rPr lang="en-US" sz="1400" b="0" i="0" u="none">
                <a:solidFill>
                  <a:schemeClr val="dk1"/>
                </a:solidFill>
                <a:latin typeface="Arial"/>
                <a:ea typeface="Arial"/>
                <a:cs typeface="Arial"/>
                <a:sym typeface="Arial"/>
              </a:rPr>
              <a:t>Thread 1 pauses after locking obj1’s monitor.</a:t>
            </a:r>
            <a:endParaRPr/>
          </a:p>
        </p:txBody>
      </p:sp>
      <p:sp>
        <p:nvSpPr>
          <p:cNvPr id="4286" name="Google Shape;4286;p436"/>
          <p:cNvSpPr/>
          <p:nvPr/>
        </p:nvSpPr>
        <p:spPr>
          <a:xfrm>
            <a:off x="3962400" y="4191000"/>
            <a:ext cx="2895600" cy="523800"/>
          </a:xfrm>
          <a:prstGeom prst="wedgeRectCallout">
            <a:avLst>
              <a:gd name="adj1" fmla="val -4887"/>
              <a:gd name="adj2" fmla="val 11157"/>
            </a:avLst>
          </a:prstGeom>
          <a:solidFill>
            <a:srgbClr val="FFFFCC"/>
          </a:solidFill>
          <a:ln w="9525" cap="flat" cmpd="sng">
            <a:solidFill>
              <a:srgbClr val="80808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Arial"/>
              <a:buNone/>
            </a:pPr>
            <a:r>
              <a:rPr lang="en-US" sz="1400" b="0" i="0" u="none">
                <a:solidFill>
                  <a:schemeClr val="dk1"/>
                </a:solidFill>
                <a:latin typeface="Arial"/>
                <a:ea typeface="Arial"/>
                <a:cs typeface="Arial"/>
                <a:sym typeface="Arial"/>
              </a:rPr>
              <a:t>Thread 2 pauses after locking obj2’s monitor.</a:t>
            </a:r>
            <a:endParaRPr/>
          </a:p>
        </p:txBody>
      </p:sp>
      <p:sp>
        <p:nvSpPr>
          <p:cNvPr id="4287" name="Google Shape;4287;p436"/>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440</a:t>
            </a:fld>
            <a:endParaRPr/>
          </a:p>
        </p:txBody>
      </p:sp>
    </p:spTree>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Shape 4292"/>
        <p:cNvGrpSpPr/>
        <p:nvPr/>
      </p:nvGrpSpPr>
      <p:grpSpPr>
        <a:xfrm>
          <a:off x="0" y="0"/>
          <a:ext cx="0" cy="0"/>
          <a:chOff x="0" y="0"/>
          <a:chExt cx="0" cy="0"/>
        </a:xfrm>
      </p:grpSpPr>
      <p:sp>
        <p:nvSpPr>
          <p:cNvPr id="4293" name="Google Shape;4293;p437"/>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Courier New"/>
                <a:ea typeface="Courier New"/>
                <a:cs typeface="Courier New"/>
                <a:sym typeface="Courier New"/>
              </a:rPr>
              <a:t>java.util.concurrent</a:t>
            </a:r>
            <a:r>
              <a:rPr lang="en-US" sz="2600" b="1" i="0" u="none" strike="noStrike" cap="none">
                <a:solidFill>
                  <a:schemeClr val="dk1"/>
                </a:solidFill>
                <a:latin typeface="Arial"/>
                <a:ea typeface="Arial"/>
                <a:cs typeface="Arial"/>
                <a:sym typeface="Arial"/>
              </a:rPr>
              <a:t> Classes and Packages</a:t>
            </a:r>
            <a:endParaRPr/>
          </a:p>
        </p:txBody>
      </p:sp>
      <p:sp>
        <p:nvSpPr>
          <p:cNvPr id="4294" name="Google Shape;4294;p437"/>
          <p:cNvSpPr txBox="1">
            <a:spLocks noGrp="1"/>
          </p:cNvSpPr>
          <p:nvPr>
            <p:ph type="body" idx="1"/>
          </p:nvPr>
        </p:nvSpPr>
        <p:spPr>
          <a:xfrm>
            <a:off x="609600" y="1447800"/>
            <a:ext cx="7918500" cy="48213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200"/>
              <a:buFont typeface="Arial"/>
              <a:buNone/>
            </a:pPr>
            <a:r>
              <a:rPr lang="en-US" sz="2200" b="0" i="0" u="none">
                <a:solidFill>
                  <a:schemeClr val="dk1"/>
                </a:solidFill>
                <a:latin typeface="Arial"/>
                <a:ea typeface="Arial"/>
                <a:cs typeface="Arial"/>
                <a:sym typeface="Arial"/>
              </a:rPr>
              <a:t>The </a:t>
            </a:r>
            <a:r>
              <a:rPr lang="en-US" sz="2200" b="0" i="0" u="none">
                <a:solidFill>
                  <a:schemeClr val="dk1"/>
                </a:solidFill>
                <a:latin typeface="Courier New"/>
                <a:ea typeface="Courier New"/>
                <a:cs typeface="Courier New"/>
                <a:sym typeface="Courier New"/>
              </a:rPr>
              <a:t>java.util.concurrent</a:t>
            </a:r>
            <a:r>
              <a:rPr lang="en-US" sz="2200" b="0" i="0" u="none">
                <a:solidFill>
                  <a:schemeClr val="dk1"/>
                </a:solidFill>
                <a:latin typeface="Arial"/>
                <a:ea typeface="Arial"/>
                <a:cs typeface="Arial"/>
                <a:sym typeface="Arial"/>
              </a:rPr>
              <a:t> package contains a number of classes that help with your concurrent applications. Here are just a few examples.</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Courier New"/>
                <a:ea typeface="Courier New"/>
                <a:cs typeface="Courier New"/>
                <a:sym typeface="Courier New"/>
              </a:rPr>
              <a:t>java.util.concurrent.atomic</a:t>
            </a:r>
            <a:r>
              <a:rPr lang="en-US" sz="2200" b="0" i="0" u="none" strike="noStrike" cap="none">
                <a:solidFill>
                  <a:schemeClr val="dk1"/>
                </a:solidFill>
                <a:latin typeface="Arial"/>
                <a:ea typeface="Arial"/>
                <a:cs typeface="Arial"/>
                <a:sym typeface="Arial"/>
              </a:rPr>
              <a:t> package</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Lock free thread-safe variables</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Courier New"/>
                <a:ea typeface="Courier New"/>
                <a:cs typeface="Courier New"/>
                <a:sym typeface="Courier New"/>
              </a:rPr>
              <a:t>CyclicBarrier</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A class that blocks until a specified number of threads are waiting for the thread to complete.</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Concurrency collections</a:t>
            </a:r>
            <a:endParaRPr/>
          </a:p>
          <a:p>
            <a:pPr marL="574675" marR="0" lvl="1" indent="-320675" algn="l" rtl="0">
              <a:lnSpc>
                <a:spcPct val="100000"/>
              </a:lnSpc>
              <a:spcBef>
                <a:spcPts val="440"/>
              </a:spcBef>
              <a:spcAft>
                <a:spcPts val="0"/>
              </a:spcAft>
              <a:buClr>
                <a:srgbClr val="FF0000"/>
              </a:buClr>
              <a:buSzPts val="2200"/>
              <a:buFont typeface="Arial"/>
              <a:buNone/>
            </a:pPr>
            <a:endParaRPr sz="2200" b="0" i="0" u="none" strike="noStrike" cap="none">
              <a:solidFill>
                <a:schemeClr val="dk1"/>
              </a:solidFill>
              <a:latin typeface="Arial"/>
              <a:ea typeface="Arial"/>
              <a:cs typeface="Arial"/>
              <a:sym typeface="Arial"/>
            </a:endParaRPr>
          </a:p>
          <a:p>
            <a:pPr marL="574675" marR="0" lvl="1" indent="-320675" algn="l" rtl="0">
              <a:lnSpc>
                <a:spcPct val="100000"/>
              </a:lnSpc>
              <a:spcBef>
                <a:spcPts val="440"/>
              </a:spcBef>
              <a:spcAft>
                <a:spcPts val="0"/>
              </a:spcAft>
              <a:buClr>
                <a:srgbClr val="FF0000"/>
              </a:buClr>
              <a:buSzPts val="2200"/>
              <a:buFont typeface="Arial"/>
              <a:buNone/>
            </a:pPr>
            <a:endParaRPr sz="2200" b="0" i="0" u="none" strike="noStrike" cap="none">
              <a:solidFill>
                <a:schemeClr val="dk1"/>
              </a:solidFill>
              <a:latin typeface="Arial"/>
              <a:ea typeface="Arial"/>
              <a:cs typeface="Arial"/>
              <a:sym typeface="Arial"/>
            </a:endParaRPr>
          </a:p>
          <a:p>
            <a:pPr marL="1020762" marR="0" lvl="2" indent="-204787" algn="l" rtl="0">
              <a:lnSpc>
                <a:spcPct val="100000"/>
              </a:lnSpc>
              <a:spcBef>
                <a:spcPts val="400"/>
              </a:spcBef>
              <a:spcAft>
                <a:spcPts val="0"/>
              </a:spcAft>
              <a:buClr>
                <a:srgbClr val="FF0000"/>
              </a:buClr>
              <a:buSzPts val="2000"/>
              <a:buFont typeface="Arial"/>
              <a:buNone/>
            </a:pPr>
            <a:endParaRPr sz="2000" b="0" i="0" u="none" strike="noStrike" cap="none">
              <a:solidFill>
                <a:schemeClr val="dk1"/>
              </a:solidFill>
              <a:latin typeface="Arial"/>
              <a:ea typeface="Arial"/>
              <a:cs typeface="Arial"/>
              <a:sym typeface="Arial"/>
            </a:endParaRPr>
          </a:p>
          <a:p>
            <a:pPr marL="7937" marR="0" lvl="0" indent="7938" algn="l" rtl="0">
              <a:spcBef>
                <a:spcPts val="400"/>
              </a:spcBef>
              <a:spcAft>
                <a:spcPts val="0"/>
              </a:spcAft>
              <a:buNone/>
            </a:pPr>
            <a:endParaRPr sz="2000" b="0" i="0" u="none" strike="noStrike" cap="none">
              <a:solidFill>
                <a:schemeClr val="dk1"/>
              </a:solidFill>
              <a:latin typeface="Arial"/>
              <a:ea typeface="Arial"/>
              <a:cs typeface="Arial"/>
              <a:sym typeface="Arial"/>
            </a:endParaRPr>
          </a:p>
        </p:txBody>
      </p:sp>
      <p:sp>
        <p:nvSpPr>
          <p:cNvPr id="4295" name="Google Shape;4295;p437"/>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441</a:t>
            </a:fld>
            <a:endParaRPr/>
          </a:p>
        </p:txBody>
      </p:sp>
    </p:spTree>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Shape 4300"/>
        <p:cNvGrpSpPr/>
        <p:nvPr/>
      </p:nvGrpSpPr>
      <p:grpSpPr>
        <a:xfrm>
          <a:off x="0" y="0"/>
          <a:ext cx="0" cy="0"/>
          <a:chOff x="0" y="0"/>
          <a:chExt cx="0" cy="0"/>
        </a:xfrm>
      </p:grpSpPr>
      <p:sp>
        <p:nvSpPr>
          <p:cNvPr id="4301" name="Google Shape;4301;p438"/>
          <p:cNvSpPr txBox="1"/>
          <p:nvPr/>
        </p:nvSpPr>
        <p:spPr>
          <a:xfrm>
            <a:off x="457200" y="2819400"/>
            <a:ext cx="8077200" cy="3429000"/>
          </a:xfrm>
          <a:prstGeom prst="rect">
            <a:avLst/>
          </a:prstGeom>
          <a:solidFill>
            <a:srgbClr val="DDDDDD"/>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4302" name="Google Shape;4302;p438"/>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The </a:t>
            </a:r>
            <a:r>
              <a:rPr lang="en-US" sz="2600" b="1" i="0" u="none" strike="noStrike" cap="none">
                <a:solidFill>
                  <a:schemeClr val="dk1"/>
                </a:solidFill>
                <a:latin typeface="Courier New"/>
                <a:ea typeface="Courier New"/>
                <a:cs typeface="Courier New"/>
                <a:sym typeface="Courier New"/>
              </a:rPr>
              <a:t>java.util.concurrent.atomic</a:t>
            </a:r>
            <a:r>
              <a:rPr lang="en-US" sz="2600" b="1" i="0" u="none" strike="noStrike" cap="none">
                <a:solidFill>
                  <a:schemeClr val="dk1"/>
                </a:solidFill>
                <a:latin typeface="Arial"/>
                <a:ea typeface="Arial"/>
                <a:cs typeface="Arial"/>
                <a:sym typeface="Arial"/>
              </a:rPr>
              <a:t> Package</a:t>
            </a:r>
            <a:endParaRPr/>
          </a:p>
        </p:txBody>
      </p:sp>
      <p:sp>
        <p:nvSpPr>
          <p:cNvPr id="4303" name="Google Shape;4303;p438"/>
          <p:cNvSpPr txBox="1">
            <a:spLocks noGrp="1"/>
          </p:cNvSpPr>
          <p:nvPr>
            <p:ph type="body" idx="1"/>
          </p:nvPr>
        </p:nvSpPr>
        <p:spPr>
          <a:xfrm>
            <a:off x="609600" y="1447800"/>
            <a:ext cx="7918500" cy="47721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200"/>
              <a:buFont typeface="Arial"/>
              <a:buNone/>
            </a:pPr>
            <a:r>
              <a:rPr lang="en-US" sz="2200" b="0" i="0" u="none">
                <a:solidFill>
                  <a:schemeClr val="dk1"/>
                </a:solidFill>
                <a:latin typeface="Arial"/>
                <a:ea typeface="Arial"/>
                <a:cs typeface="Arial"/>
                <a:sym typeface="Arial"/>
              </a:rPr>
              <a:t>The </a:t>
            </a:r>
            <a:r>
              <a:rPr lang="en-US" sz="2200" b="0" i="0" u="none">
                <a:solidFill>
                  <a:schemeClr val="dk1"/>
                </a:solidFill>
                <a:latin typeface="Courier New"/>
                <a:ea typeface="Courier New"/>
                <a:cs typeface="Courier New"/>
                <a:sym typeface="Courier New"/>
              </a:rPr>
              <a:t>java.util.concurrent.atomic</a:t>
            </a:r>
            <a:r>
              <a:rPr lang="en-US" sz="2200" b="0" i="0" u="none">
                <a:solidFill>
                  <a:schemeClr val="dk1"/>
                </a:solidFill>
                <a:latin typeface="Arial"/>
                <a:ea typeface="Arial"/>
                <a:cs typeface="Arial"/>
                <a:sym typeface="Arial"/>
              </a:rPr>
              <a:t> package contains classes that support lock-free thread-safe programming on single variables.</a:t>
            </a:r>
            <a:endParaRPr/>
          </a:p>
          <a:p>
            <a:pPr marL="7937" marR="0" lvl="0" indent="7937" algn="l" rtl="0">
              <a:lnSpc>
                <a:spcPct val="100000"/>
              </a:lnSpc>
              <a:spcBef>
                <a:spcPts val="440"/>
              </a:spcBef>
              <a:spcAft>
                <a:spcPts val="0"/>
              </a:spcAft>
              <a:buClr>
                <a:srgbClr val="000000"/>
              </a:buClr>
              <a:buSzPts val="2200"/>
              <a:buFont typeface="Arial"/>
              <a:buNone/>
            </a:pPr>
            <a:endParaRPr sz="2200" b="0" i="0" u="none">
              <a:solidFill>
                <a:schemeClr val="dk1"/>
              </a:solidFill>
              <a:latin typeface="Arial"/>
              <a:ea typeface="Arial"/>
              <a:cs typeface="Arial"/>
              <a:sym typeface="Arial"/>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 7     public static void main(String[] args) {</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 8         AtomicInteger ai = new AtomicInteger(5);</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 9         System.out.println("New value: " </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10           + ai.incrementAndGet());</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11         System.out.println("New value: " </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12           + ai.getAndIncrement());</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13         System.out.println("New value: " </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14           + ai.getAndIncrement());</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15 </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16     }</a:t>
            </a:r>
            <a:endParaRPr/>
          </a:p>
        </p:txBody>
      </p:sp>
      <p:sp>
        <p:nvSpPr>
          <p:cNvPr id="4304" name="Google Shape;4304;p438"/>
          <p:cNvSpPr/>
          <p:nvPr/>
        </p:nvSpPr>
        <p:spPr>
          <a:xfrm>
            <a:off x="5867400" y="5410200"/>
            <a:ext cx="2895600" cy="523800"/>
          </a:xfrm>
          <a:prstGeom prst="wedgeRectCallout">
            <a:avLst>
              <a:gd name="adj1" fmla="val -4153"/>
              <a:gd name="adj2" fmla="val -53504"/>
            </a:avLst>
          </a:prstGeom>
          <a:solidFill>
            <a:srgbClr val="FFFFCC"/>
          </a:solidFill>
          <a:ln w="9525" cap="flat" cmpd="sng">
            <a:solidFill>
              <a:srgbClr val="80808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Arial"/>
              <a:buNone/>
            </a:pPr>
            <a:r>
              <a:rPr lang="en-US" sz="1400" b="0" i="0" u="none">
                <a:solidFill>
                  <a:schemeClr val="dk1"/>
                </a:solidFill>
                <a:latin typeface="Arial"/>
                <a:ea typeface="Arial"/>
                <a:cs typeface="Arial"/>
                <a:sym typeface="Arial"/>
              </a:rPr>
              <a:t>An atomic operation increments value to 6  and returns the value.</a:t>
            </a:r>
            <a:endParaRPr/>
          </a:p>
        </p:txBody>
      </p:sp>
      <p:sp>
        <p:nvSpPr>
          <p:cNvPr id="4305" name="Google Shape;4305;p438"/>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442</a:t>
            </a:fld>
            <a:endParaRPr/>
          </a:p>
        </p:txBody>
      </p:sp>
    </p:spTree>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Shape 4310"/>
        <p:cNvGrpSpPr/>
        <p:nvPr/>
      </p:nvGrpSpPr>
      <p:grpSpPr>
        <a:xfrm>
          <a:off x="0" y="0"/>
          <a:ext cx="0" cy="0"/>
          <a:chOff x="0" y="0"/>
          <a:chExt cx="0" cy="0"/>
        </a:xfrm>
      </p:grpSpPr>
      <p:sp>
        <p:nvSpPr>
          <p:cNvPr id="4311" name="Google Shape;4311;p439"/>
          <p:cNvSpPr txBox="1"/>
          <p:nvPr/>
        </p:nvSpPr>
        <p:spPr>
          <a:xfrm>
            <a:off x="381000" y="2362200"/>
            <a:ext cx="8153400" cy="3886200"/>
          </a:xfrm>
          <a:prstGeom prst="rect">
            <a:avLst/>
          </a:prstGeom>
          <a:solidFill>
            <a:srgbClr val="DDDDDD"/>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4312" name="Google Shape;4312;p439"/>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Courier New"/>
                <a:ea typeface="Courier New"/>
                <a:cs typeface="Courier New"/>
                <a:sym typeface="Courier New"/>
              </a:rPr>
              <a:t>java.util.concurrent.CyclicBarrier</a:t>
            </a:r>
            <a:endParaRPr/>
          </a:p>
        </p:txBody>
      </p:sp>
      <p:sp>
        <p:nvSpPr>
          <p:cNvPr id="4313" name="Google Shape;4313;p439"/>
          <p:cNvSpPr txBox="1">
            <a:spLocks noGrp="1"/>
          </p:cNvSpPr>
          <p:nvPr>
            <p:ph type="body" idx="1"/>
          </p:nvPr>
        </p:nvSpPr>
        <p:spPr>
          <a:xfrm>
            <a:off x="609600" y="1447800"/>
            <a:ext cx="7918500" cy="48276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200"/>
              <a:buFont typeface="Arial"/>
              <a:buNone/>
            </a:pPr>
            <a:r>
              <a:rPr lang="en-US" sz="2200" b="0" i="0" u="none">
                <a:solidFill>
                  <a:schemeClr val="dk1"/>
                </a:solidFill>
                <a:latin typeface="Arial"/>
                <a:ea typeface="Arial"/>
                <a:cs typeface="Arial"/>
                <a:sym typeface="Arial"/>
              </a:rPr>
              <a:t>The </a:t>
            </a:r>
            <a:r>
              <a:rPr lang="en-US" sz="2200" b="0" i="0" u="none">
                <a:solidFill>
                  <a:schemeClr val="dk1"/>
                </a:solidFill>
                <a:latin typeface="Courier New"/>
                <a:ea typeface="Courier New"/>
                <a:cs typeface="Courier New"/>
                <a:sym typeface="Courier New"/>
              </a:rPr>
              <a:t>CyclicBarrier</a:t>
            </a:r>
            <a:r>
              <a:rPr lang="en-US" sz="2200" b="0" i="0" u="none">
                <a:solidFill>
                  <a:schemeClr val="dk1"/>
                </a:solidFill>
                <a:latin typeface="Arial"/>
                <a:ea typeface="Arial"/>
                <a:cs typeface="Arial"/>
                <a:sym typeface="Arial"/>
              </a:rPr>
              <a:t> is an example of the synchronizer category of classes provided by </a:t>
            </a:r>
            <a:r>
              <a:rPr lang="en-US" sz="2200" b="0" i="0" u="none">
                <a:solidFill>
                  <a:schemeClr val="dk1"/>
                </a:solidFill>
                <a:latin typeface="Courier New"/>
                <a:ea typeface="Courier New"/>
                <a:cs typeface="Courier New"/>
                <a:sym typeface="Courier New"/>
              </a:rPr>
              <a:t>java.util.concurrent</a:t>
            </a:r>
            <a:r>
              <a:rPr lang="en-US" sz="2200" b="0" i="0" u="none">
                <a:solidFill>
                  <a:schemeClr val="dk1"/>
                </a:solidFill>
                <a:latin typeface="Arial"/>
                <a:ea typeface="Arial"/>
                <a:cs typeface="Arial"/>
                <a:sym typeface="Arial"/>
              </a:rPr>
              <a:t>.</a:t>
            </a:r>
            <a:endParaRPr/>
          </a:p>
          <a:p>
            <a:pPr marL="7937" marR="0" lvl="0" indent="7937" algn="l" rtl="0">
              <a:lnSpc>
                <a:spcPct val="100000"/>
              </a:lnSpc>
              <a:spcBef>
                <a:spcPts val="360"/>
              </a:spcBef>
              <a:spcAft>
                <a:spcPts val="0"/>
              </a:spcAft>
              <a:buClr>
                <a:srgbClr val="000000"/>
              </a:buClr>
              <a:buSzPts val="1800"/>
              <a:buFont typeface="Arial"/>
              <a:buNone/>
            </a:pPr>
            <a:endParaRPr sz="1800" b="0" i="0" u="none">
              <a:solidFill>
                <a:schemeClr val="dk1"/>
              </a:solidFill>
              <a:latin typeface="Courier New"/>
              <a:ea typeface="Courier New"/>
              <a:cs typeface="Courier New"/>
              <a:sym typeface="Courier New"/>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10 final CyclicBarrier barrier = new CyclicBarrier(2);</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 lines omitted</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24     public void run() {</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25       try {</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26         System.out.println("before await - " </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27           + threadCount.incrementAndGet());</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28         barrier.await();</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29         System.out.println("after await - " </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30           + threadCount.get());</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31       } catch (BrokenBarrierException|InterruptedException ex) {</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32 </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33       }</a:t>
            </a:r>
            <a:endParaRPr/>
          </a:p>
        </p:txBody>
      </p:sp>
      <p:sp>
        <p:nvSpPr>
          <p:cNvPr id="4314" name="Google Shape;4314;p439"/>
          <p:cNvSpPr/>
          <p:nvPr/>
        </p:nvSpPr>
        <p:spPr>
          <a:xfrm>
            <a:off x="4716462" y="2971800"/>
            <a:ext cx="2674800" cy="523800"/>
          </a:xfrm>
          <a:prstGeom prst="wedgeRectCallout">
            <a:avLst>
              <a:gd name="adj1" fmla="val 10171"/>
              <a:gd name="adj2" fmla="val -13720"/>
            </a:avLst>
          </a:prstGeom>
          <a:solidFill>
            <a:srgbClr val="FFFFCC"/>
          </a:solidFill>
          <a:ln w="9525" cap="flat" cmpd="sng">
            <a:solidFill>
              <a:srgbClr val="80808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Arial"/>
              <a:buNone/>
            </a:pPr>
            <a:r>
              <a:rPr lang="en-US" sz="1400" b="0" i="0" u="none">
                <a:solidFill>
                  <a:schemeClr val="dk1"/>
                </a:solidFill>
                <a:latin typeface="Arial"/>
                <a:ea typeface="Arial"/>
                <a:cs typeface="Arial"/>
                <a:sym typeface="Arial"/>
              </a:rPr>
              <a:t>Two threads must await before they can unblock.</a:t>
            </a:r>
            <a:endParaRPr/>
          </a:p>
        </p:txBody>
      </p:sp>
      <p:sp>
        <p:nvSpPr>
          <p:cNvPr id="4315" name="Google Shape;4315;p439"/>
          <p:cNvSpPr/>
          <p:nvPr/>
        </p:nvSpPr>
        <p:spPr>
          <a:xfrm>
            <a:off x="7204075" y="3657600"/>
            <a:ext cx="1101600" cy="523800"/>
          </a:xfrm>
          <a:prstGeom prst="wedgeRectCallout">
            <a:avLst>
              <a:gd name="adj1" fmla="val -11664"/>
              <a:gd name="adj2" fmla="val 39324"/>
            </a:avLst>
          </a:prstGeom>
          <a:solidFill>
            <a:srgbClr val="FFFFCC"/>
          </a:solidFill>
          <a:ln w="9525" cap="flat" cmpd="sng">
            <a:solidFill>
              <a:srgbClr val="80808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Arial"/>
              <a:buNone/>
            </a:pPr>
            <a:r>
              <a:rPr lang="en-US" sz="1400" b="0" i="0" u="none">
                <a:solidFill>
                  <a:schemeClr val="dk1"/>
                </a:solidFill>
                <a:latin typeface="Arial"/>
                <a:ea typeface="Arial"/>
                <a:cs typeface="Arial"/>
                <a:sym typeface="Arial"/>
              </a:rPr>
              <a:t>May not be reached</a:t>
            </a:r>
            <a:endParaRPr/>
          </a:p>
        </p:txBody>
      </p:sp>
      <p:sp>
        <p:nvSpPr>
          <p:cNvPr id="4316" name="Google Shape;4316;p439"/>
          <p:cNvSpPr txBox="1"/>
          <p:nvPr/>
        </p:nvSpPr>
        <p:spPr>
          <a:xfrm>
            <a:off x="1905000" y="4191000"/>
            <a:ext cx="1676400" cy="304800"/>
          </a:xfrm>
          <a:prstGeom prst="rect">
            <a:avLst/>
          </a:prstGeom>
          <a:noFill/>
          <a:ln w="28575"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4317" name="Google Shape;4317;p439"/>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443</a:t>
            </a:fld>
            <a:endParaRPr/>
          </a:p>
        </p:txBody>
      </p:sp>
    </p:spTree>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Shape 4322"/>
        <p:cNvGrpSpPr/>
        <p:nvPr/>
      </p:nvGrpSpPr>
      <p:grpSpPr>
        <a:xfrm>
          <a:off x="0" y="0"/>
          <a:ext cx="0" cy="0"/>
          <a:chOff x="0" y="0"/>
          <a:chExt cx="0" cy="0"/>
        </a:xfrm>
      </p:grpSpPr>
      <p:sp>
        <p:nvSpPr>
          <p:cNvPr id="4323" name="Google Shape;4323;p440"/>
          <p:cNvSpPr txBox="1"/>
          <p:nvPr/>
        </p:nvSpPr>
        <p:spPr>
          <a:xfrm>
            <a:off x="381000" y="1828800"/>
            <a:ext cx="8153400" cy="4343400"/>
          </a:xfrm>
          <a:prstGeom prst="rect">
            <a:avLst/>
          </a:prstGeom>
          <a:solidFill>
            <a:srgbClr val="DDDDDD"/>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4324" name="Google Shape;4324;p440"/>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Courier New"/>
                <a:ea typeface="Courier New"/>
                <a:cs typeface="Courier New"/>
                <a:sym typeface="Courier New"/>
              </a:rPr>
              <a:t>java.util.concurrent.CyclicBarrier</a:t>
            </a:r>
            <a:endParaRPr/>
          </a:p>
        </p:txBody>
      </p:sp>
      <p:sp>
        <p:nvSpPr>
          <p:cNvPr id="4325" name="Google Shape;4325;p440"/>
          <p:cNvSpPr txBox="1">
            <a:spLocks noGrp="1"/>
          </p:cNvSpPr>
          <p:nvPr>
            <p:ph type="body" idx="1"/>
          </p:nvPr>
        </p:nvSpPr>
        <p:spPr>
          <a:xfrm>
            <a:off x="609600" y="1447800"/>
            <a:ext cx="7918500" cy="4907100"/>
          </a:xfrm>
          <a:prstGeom prst="rect">
            <a:avLst/>
          </a:prstGeom>
          <a:noFill/>
          <a:ln>
            <a:noFill/>
          </a:ln>
        </p:spPr>
        <p:txBody>
          <a:bodyPr spcFirstLastPara="1" wrap="square" lIns="12700" tIns="12700" rIns="12700" bIns="12700" anchor="t" anchorCtr="0">
            <a:noAutofit/>
          </a:bodyPr>
          <a:lstStyle/>
          <a:p>
            <a:pPr marL="574675" marR="0" lvl="1" indent="-460375" algn="l" rtl="0">
              <a:lnSpc>
                <a:spcPct val="100000"/>
              </a:lnSpc>
              <a:spcBef>
                <a:spcPts val="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If line 18 is uncommented, the program will exit</a:t>
            </a:r>
            <a:endParaRPr/>
          </a:p>
          <a:p>
            <a:pPr marL="7937" marR="0" lvl="0" indent="7937" algn="l" rtl="0">
              <a:lnSpc>
                <a:spcPct val="100000"/>
              </a:lnSpc>
              <a:spcBef>
                <a:spcPts val="440"/>
              </a:spcBef>
              <a:spcAft>
                <a:spcPts val="0"/>
              </a:spcAft>
              <a:buClr>
                <a:srgbClr val="000000"/>
              </a:buClr>
              <a:buSzPts val="2200"/>
              <a:buFont typeface="Arial"/>
              <a:buNone/>
            </a:pPr>
            <a:r>
              <a:rPr lang="en-US" sz="2200" b="0" i="0" u="none">
                <a:solidFill>
                  <a:schemeClr val="dk1"/>
                </a:solidFill>
                <a:latin typeface="Arial"/>
                <a:ea typeface="Arial"/>
                <a:cs typeface="Arial"/>
                <a:sym typeface="Arial"/>
              </a:rPr>
              <a:t> </a:t>
            </a:r>
            <a:r>
              <a:rPr lang="en-US" sz="1600" b="0" i="0" u="none">
                <a:solidFill>
                  <a:schemeClr val="dk1"/>
                </a:solidFill>
                <a:latin typeface="Courier New"/>
                <a:ea typeface="Courier New"/>
                <a:cs typeface="Courier New"/>
                <a:sym typeface="Courier New"/>
              </a:rPr>
              <a:t>9 public class CyclicBarrierExample implements Runnable{</a:t>
            </a:r>
            <a:endParaRPr/>
          </a:p>
          <a:p>
            <a:pPr marL="7937" marR="0" lvl="0" indent="7937" algn="l" rtl="0">
              <a:lnSpc>
                <a:spcPct val="100000"/>
              </a:lnSpc>
              <a:spcBef>
                <a:spcPts val="320"/>
              </a:spcBef>
              <a:spcAft>
                <a:spcPts val="0"/>
              </a:spcAft>
              <a:buClr>
                <a:srgbClr val="000000"/>
              </a:buClr>
              <a:buSzPts val="1600"/>
              <a:buFont typeface="Arial"/>
              <a:buNone/>
            </a:pPr>
            <a:r>
              <a:rPr lang="en-US" sz="1600" b="1" i="0" u="none">
                <a:solidFill>
                  <a:schemeClr val="dk1"/>
                </a:solidFill>
                <a:latin typeface="Courier New"/>
                <a:ea typeface="Courier New"/>
                <a:cs typeface="Courier New"/>
                <a:sym typeface="Courier New"/>
              </a:rPr>
              <a:t>10     final CyclicBarrier barrier = new CyclicBarrier(2);</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11     AtomicInteger threadCount = new AtomicInteger(0);</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12 </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13   </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14     public static void main(String[] args) {</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15       ExecutorService es = Executors.newFixedThreadPool(4);</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16       </a:t>
            </a:r>
            <a:endParaRPr/>
          </a:p>
          <a:p>
            <a:pPr marL="7937" marR="0" lvl="0" indent="7937" algn="l" rtl="0">
              <a:lnSpc>
                <a:spcPct val="100000"/>
              </a:lnSpc>
              <a:spcBef>
                <a:spcPts val="320"/>
              </a:spcBef>
              <a:spcAft>
                <a:spcPts val="0"/>
              </a:spcAft>
              <a:buClr>
                <a:srgbClr val="000000"/>
              </a:buClr>
              <a:buSzPts val="1600"/>
              <a:buFont typeface="Arial"/>
              <a:buNone/>
            </a:pPr>
            <a:r>
              <a:rPr lang="en-US" sz="1600" b="1" i="0" u="none">
                <a:solidFill>
                  <a:schemeClr val="dk1"/>
                </a:solidFill>
                <a:latin typeface="Courier New"/>
                <a:ea typeface="Courier New"/>
                <a:cs typeface="Courier New"/>
                <a:sym typeface="Courier New"/>
              </a:rPr>
              <a:t>17       CyclicBarrierExample ex = new CyclicBarrierExample();</a:t>
            </a:r>
            <a:endParaRPr/>
          </a:p>
          <a:p>
            <a:pPr marL="7937" marR="0" lvl="0" indent="7937" algn="l" rtl="0">
              <a:lnSpc>
                <a:spcPct val="100000"/>
              </a:lnSpc>
              <a:spcBef>
                <a:spcPts val="320"/>
              </a:spcBef>
              <a:spcAft>
                <a:spcPts val="0"/>
              </a:spcAft>
              <a:buClr>
                <a:srgbClr val="000000"/>
              </a:buClr>
              <a:buSzPts val="1600"/>
              <a:buFont typeface="Arial"/>
              <a:buNone/>
            </a:pPr>
            <a:r>
              <a:rPr lang="en-US" sz="1600" b="1" i="0" u="none">
                <a:solidFill>
                  <a:schemeClr val="dk1"/>
                </a:solidFill>
                <a:latin typeface="Courier New"/>
                <a:ea typeface="Courier New"/>
                <a:cs typeface="Courier New"/>
                <a:sym typeface="Courier New"/>
              </a:rPr>
              <a:t>18       es.submit(ex);</a:t>
            </a:r>
            <a:endParaRPr/>
          </a:p>
          <a:p>
            <a:pPr marL="7937" marR="0" lvl="0" indent="7937" algn="l" rtl="0">
              <a:lnSpc>
                <a:spcPct val="100000"/>
              </a:lnSpc>
              <a:spcBef>
                <a:spcPts val="320"/>
              </a:spcBef>
              <a:spcAft>
                <a:spcPts val="0"/>
              </a:spcAft>
              <a:buClr>
                <a:srgbClr val="000000"/>
              </a:buClr>
              <a:buSzPts val="1600"/>
              <a:buFont typeface="Arial"/>
              <a:buNone/>
            </a:pPr>
            <a:r>
              <a:rPr lang="en-US" sz="1600" b="1" i="0" u="none">
                <a:solidFill>
                  <a:schemeClr val="dk1"/>
                </a:solidFill>
                <a:latin typeface="Courier New"/>
                <a:ea typeface="Courier New"/>
                <a:cs typeface="Courier New"/>
                <a:sym typeface="Courier New"/>
              </a:rPr>
              <a:t>19       //es.submit(ex);</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20       </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21       es.shutdown();</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22     }</a:t>
            </a:r>
            <a:endParaRPr/>
          </a:p>
          <a:p>
            <a:pPr marL="7937" marR="0" lvl="0" indent="7938" algn="l" rtl="0">
              <a:spcBef>
                <a:spcPts val="320"/>
              </a:spcBef>
              <a:spcAft>
                <a:spcPts val="0"/>
              </a:spcAft>
              <a:buNone/>
            </a:pPr>
            <a:endParaRPr sz="1600" b="0" i="0" u="none">
              <a:solidFill>
                <a:schemeClr val="dk1"/>
              </a:solidFill>
              <a:latin typeface="Courier New"/>
              <a:ea typeface="Courier New"/>
              <a:cs typeface="Courier New"/>
              <a:sym typeface="Courier New"/>
            </a:endParaRPr>
          </a:p>
        </p:txBody>
      </p:sp>
      <p:sp>
        <p:nvSpPr>
          <p:cNvPr id="4326" name="Google Shape;4326;p440"/>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444</a:t>
            </a:fld>
            <a:endParaRPr/>
          </a:p>
        </p:txBody>
      </p:sp>
    </p:spTree>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Shape 4331"/>
        <p:cNvGrpSpPr/>
        <p:nvPr/>
      </p:nvGrpSpPr>
      <p:grpSpPr>
        <a:xfrm>
          <a:off x="0" y="0"/>
          <a:ext cx="0" cy="0"/>
          <a:chOff x="0" y="0"/>
          <a:chExt cx="0" cy="0"/>
        </a:xfrm>
      </p:grpSpPr>
      <p:sp>
        <p:nvSpPr>
          <p:cNvPr id="4332" name="Google Shape;4332;p441"/>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Thread-Safe Collections</a:t>
            </a:r>
            <a:endParaRPr/>
          </a:p>
        </p:txBody>
      </p:sp>
      <p:sp>
        <p:nvSpPr>
          <p:cNvPr id="4333" name="Google Shape;4333;p441"/>
          <p:cNvSpPr txBox="1">
            <a:spLocks noGrp="1"/>
          </p:cNvSpPr>
          <p:nvPr>
            <p:ph type="body" idx="1"/>
          </p:nvPr>
        </p:nvSpPr>
        <p:spPr>
          <a:xfrm>
            <a:off x="609600" y="1447800"/>
            <a:ext cx="7918500" cy="36513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200"/>
              <a:buFont typeface="Arial"/>
              <a:buNone/>
            </a:pPr>
            <a:r>
              <a:rPr lang="en-US" sz="2200" b="0" i="0" u="none">
                <a:solidFill>
                  <a:schemeClr val="dk1"/>
                </a:solidFill>
                <a:latin typeface="Arial"/>
                <a:ea typeface="Arial"/>
                <a:cs typeface="Arial"/>
                <a:sym typeface="Arial"/>
              </a:rPr>
              <a:t>The </a:t>
            </a:r>
            <a:r>
              <a:rPr lang="en-US" sz="2200" b="0" i="0" u="none">
                <a:solidFill>
                  <a:schemeClr val="dk1"/>
                </a:solidFill>
                <a:latin typeface="Courier New"/>
                <a:ea typeface="Courier New"/>
                <a:cs typeface="Courier New"/>
                <a:sym typeface="Courier New"/>
              </a:rPr>
              <a:t>java.util</a:t>
            </a:r>
            <a:r>
              <a:rPr lang="en-US" sz="2200" b="0" i="0" u="none">
                <a:solidFill>
                  <a:schemeClr val="dk1"/>
                </a:solidFill>
                <a:latin typeface="Arial"/>
                <a:ea typeface="Arial"/>
                <a:cs typeface="Arial"/>
                <a:sym typeface="Arial"/>
              </a:rPr>
              <a:t> collections are not thread-safe. To use collections in a thread-safe fashion:</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Use synchronized code blocks for all access to a collection if writes are performed</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Create a synchronized wrapper using library methods, such as </a:t>
            </a:r>
            <a:r>
              <a:rPr lang="en-US" sz="2000" b="0" i="0" u="none" strike="noStrike" cap="none">
                <a:solidFill>
                  <a:schemeClr val="dk1"/>
                </a:solidFill>
                <a:latin typeface="Courier New"/>
                <a:ea typeface="Courier New"/>
                <a:cs typeface="Courier New"/>
                <a:sym typeface="Courier New"/>
              </a:rPr>
              <a:t>java.util.Collections.synchronizedList(List&lt;T&gt;)</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Use the </a:t>
            </a:r>
            <a:r>
              <a:rPr lang="en-US" sz="2200" b="0" i="0" u="none" strike="noStrike" cap="none">
                <a:solidFill>
                  <a:schemeClr val="dk1"/>
                </a:solidFill>
                <a:latin typeface="Courier New"/>
                <a:ea typeface="Courier New"/>
                <a:cs typeface="Courier New"/>
                <a:sym typeface="Courier New"/>
              </a:rPr>
              <a:t>java.util.concurrent</a:t>
            </a:r>
            <a:r>
              <a:rPr lang="en-US" sz="2200" b="0" i="0" u="none" strike="noStrike" cap="none">
                <a:solidFill>
                  <a:schemeClr val="dk1"/>
                </a:solidFill>
                <a:latin typeface="Arial"/>
                <a:ea typeface="Arial"/>
                <a:cs typeface="Arial"/>
                <a:sym typeface="Arial"/>
              </a:rPr>
              <a:t> collections</a:t>
            </a:r>
            <a:endParaRPr/>
          </a:p>
          <a:p>
            <a:pPr marL="7937" marR="0" lvl="0" indent="7937" algn="l" rtl="0">
              <a:lnSpc>
                <a:spcPct val="100000"/>
              </a:lnSpc>
              <a:spcBef>
                <a:spcPts val="440"/>
              </a:spcBef>
              <a:spcAft>
                <a:spcPts val="0"/>
              </a:spcAft>
              <a:buClr>
                <a:srgbClr val="000000"/>
              </a:buClr>
              <a:buSzPts val="2200"/>
              <a:buFont typeface="Arial"/>
              <a:buNone/>
            </a:pPr>
            <a:r>
              <a:rPr lang="en-US" sz="2200" b="1" i="0" u="none">
                <a:solidFill>
                  <a:schemeClr val="dk1"/>
                </a:solidFill>
                <a:latin typeface="Arial"/>
                <a:ea typeface="Arial"/>
                <a:cs typeface="Arial"/>
                <a:sym typeface="Arial"/>
              </a:rPr>
              <a:t>Note: </a:t>
            </a:r>
            <a:r>
              <a:rPr lang="en-US" sz="2200" b="0" i="0" u="none">
                <a:solidFill>
                  <a:schemeClr val="dk1"/>
                </a:solidFill>
                <a:latin typeface="Arial"/>
                <a:ea typeface="Arial"/>
                <a:cs typeface="Arial"/>
                <a:sym typeface="Arial"/>
              </a:rPr>
              <a:t>Just because a </a:t>
            </a:r>
            <a:r>
              <a:rPr lang="en-US" sz="2200" b="0" i="0" u="none">
                <a:solidFill>
                  <a:schemeClr val="dk1"/>
                </a:solidFill>
                <a:latin typeface="Courier New"/>
                <a:ea typeface="Courier New"/>
                <a:cs typeface="Courier New"/>
                <a:sym typeface="Courier New"/>
              </a:rPr>
              <a:t>Collection</a:t>
            </a:r>
            <a:r>
              <a:rPr lang="en-US" sz="2200" b="0" i="0" u="none">
                <a:solidFill>
                  <a:schemeClr val="dk1"/>
                </a:solidFill>
                <a:latin typeface="Arial"/>
                <a:ea typeface="Arial"/>
                <a:cs typeface="Arial"/>
                <a:sym typeface="Arial"/>
              </a:rPr>
              <a:t> is made thread-safe, this does not make its elements thread-safe.</a:t>
            </a:r>
            <a:endParaRPr/>
          </a:p>
        </p:txBody>
      </p:sp>
      <p:sp>
        <p:nvSpPr>
          <p:cNvPr id="4334" name="Google Shape;4334;p441"/>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445</a:t>
            </a:fld>
            <a:endParaRPr/>
          </a:p>
        </p:txBody>
      </p:sp>
    </p:spTree>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Shape 4339"/>
        <p:cNvGrpSpPr/>
        <p:nvPr/>
      </p:nvGrpSpPr>
      <p:grpSpPr>
        <a:xfrm>
          <a:off x="0" y="0"/>
          <a:ext cx="0" cy="0"/>
          <a:chOff x="0" y="0"/>
          <a:chExt cx="0" cy="0"/>
        </a:xfrm>
      </p:grpSpPr>
      <p:sp>
        <p:nvSpPr>
          <p:cNvPr id="4340" name="Google Shape;4340;p442"/>
          <p:cNvSpPr txBox="1"/>
          <p:nvPr/>
        </p:nvSpPr>
        <p:spPr>
          <a:xfrm>
            <a:off x="304800" y="1447800"/>
            <a:ext cx="8229600" cy="4724400"/>
          </a:xfrm>
          <a:prstGeom prst="rect">
            <a:avLst/>
          </a:prstGeom>
          <a:solidFill>
            <a:srgbClr val="DDDDDD"/>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4341" name="Google Shape;4341;p442"/>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800"/>
              <a:buFont typeface="Arial"/>
              <a:buNone/>
            </a:pPr>
            <a:r>
              <a:rPr lang="en-US" sz="2800" b="1" i="0" u="none" strike="noStrike" cap="none">
                <a:solidFill>
                  <a:schemeClr val="dk1"/>
                </a:solidFill>
                <a:latin typeface="Courier New"/>
                <a:ea typeface="Courier New"/>
                <a:cs typeface="Courier New"/>
                <a:sym typeface="Courier New"/>
              </a:rPr>
              <a:t>CopyOnWriteArrayList</a:t>
            </a:r>
            <a:r>
              <a:rPr lang="en-US" sz="2600" b="1" i="0" u="none" strike="noStrike" cap="none">
                <a:solidFill>
                  <a:schemeClr val="dk1"/>
                </a:solidFill>
                <a:latin typeface="Arial"/>
                <a:ea typeface="Arial"/>
                <a:cs typeface="Arial"/>
                <a:sym typeface="Arial"/>
              </a:rPr>
              <a:t>: Example</a:t>
            </a:r>
            <a:endParaRPr/>
          </a:p>
        </p:txBody>
      </p:sp>
      <p:sp>
        <p:nvSpPr>
          <p:cNvPr id="4342" name="Google Shape;4342;p442"/>
          <p:cNvSpPr txBox="1">
            <a:spLocks noGrp="1"/>
          </p:cNvSpPr>
          <p:nvPr>
            <p:ph type="body" idx="1"/>
          </p:nvPr>
        </p:nvSpPr>
        <p:spPr>
          <a:xfrm>
            <a:off x="609600" y="1447800"/>
            <a:ext cx="7918500" cy="47037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 7 public class ArrayListTest implements Runnable{</a:t>
            </a:r>
            <a:endParaRPr/>
          </a:p>
          <a:p>
            <a:pPr marL="7937" marR="0" lvl="0" indent="7937" algn="l" rtl="0">
              <a:lnSpc>
                <a:spcPct val="100000"/>
              </a:lnSpc>
              <a:spcBef>
                <a:spcPts val="320"/>
              </a:spcBef>
              <a:spcAft>
                <a:spcPts val="0"/>
              </a:spcAft>
              <a:buClr>
                <a:srgbClr val="000000"/>
              </a:buClr>
              <a:buSzPts val="1600"/>
              <a:buFont typeface="Arial"/>
              <a:buNone/>
            </a:pPr>
            <a:r>
              <a:rPr lang="en-US" sz="1600" b="1" i="0" u="none">
                <a:solidFill>
                  <a:schemeClr val="dk1"/>
                </a:solidFill>
                <a:latin typeface="Courier New"/>
                <a:ea typeface="Courier New"/>
                <a:cs typeface="Courier New"/>
                <a:sym typeface="Courier New"/>
              </a:rPr>
              <a:t> 8   private CopyOnWriteArrayList&lt;String&gt; wordList = </a:t>
            </a:r>
            <a:endParaRPr/>
          </a:p>
          <a:p>
            <a:pPr marL="7937" marR="0" lvl="0" indent="7937" algn="l" rtl="0">
              <a:lnSpc>
                <a:spcPct val="100000"/>
              </a:lnSpc>
              <a:spcBef>
                <a:spcPts val="320"/>
              </a:spcBef>
              <a:spcAft>
                <a:spcPts val="0"/>
              </a:spcAft>
              <a:buClr>
                <a:srgbClr val="000000"/>
              </a:buClr>
              <a:buSzPts val="1600"/>
              <a:buFont typeface="Arial"/>
              <a:buNone/>
            </a:pPr>
            <a:r>
              <a:rPr lang="en-US" sz="1600" b="1" i="0" u="none">
                <a:solidFill>
                  <a:schemeClr val="dk1"/>
                </a:solidFill>
                <a:latin typeface="Courier New"/>
                <a:ea typeface="Courier New"/>
                <a:cs typeface="Courier New"/>
                <a:sym typeface="Courier New"/>
              </a:rPr>
              <a:t> 9     new CopyOnWriteArrayList&lt;&gt;();</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10   </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11   public static void main(String[] args) {</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12     ExecutorService es = Executors.newCachedThreadPool();</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13     ArrayListTest test = new ArrayListTest();</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14     </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15     es.submit(test); es.submit(test);  es.shutdown();</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16 </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17   // Print code here</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22   public void run(){</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23     wordList.add("A");</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24     wordList.add("B");</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25     wordList.add("C");</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26   }</a:t>
            </a:r>
            <a:endParaRPr/>
          </a:p>
        </p:txBody>
      </p:sp>
      <p:sp>
        <p:nvSpPr>
          <p:cNvPr id="4343" name="Google Shape;4343;p442"/>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446</a:t>
            </a:fld>
            <a:endParaRPr/>
          </a:p>
        </p:txBody>
      </p:sp>
    </p:spTree>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Shape 4348"/>
        <p:cNvGrpSpPr/>
        <p:nvPr/>
      </p:nvGrpSpPr>
      <p:grpSpPr>
        <a:xfrm>
          <a:off x="0" y="0"/>
          <a:ext cx="0" cy="0"/>
          <a:chOff x="0" y="0"/>
          <a:chExt cx="0" cy="0"/>
        </a:xfrm>
      </p:grpSpPr>
      <p:sp>
        <p:nvSpPr>
          <p:cNvPr id="4349" name="Google Shape;4349;p443"/>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Summary</a:t>
            </a:r>
            <a:endParaRPr/>
          </a:p>
        </p:txBody>
      </p:sp>
      <p:sp>
        <p:nvSpPr>
          <p:cNvPr id="4350" name="Google Shape;4350;p443"/>
          <p:cNvSpPr txBox="1">
            <a:spLocks noGrp="1"/>
          </p:cNvSpPr>
          <p:nvPr>
            <p:ph type="body" idx="1"/>
          </p:nvPr>
        </p:nvSpPr>
        <p:spPr>
          <a:xfrm>
            <a:off x="609600" y="1447800"/>
            <a:ext cx="7918500" cy="31401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200"/>
              <a:buFont typeface="Arial"/>
              <a:buNone/>
            </a:pPr>
            <a:r>
              <a:rPr lang="en-US" sz="2200" b="0" i="0" u="none">
                <a:solidFill>
                  <a:schemeClr val="dk1"/>
                </a:solidFill>
                <a:latin typeface="Arial"/>
                <a:ea typeface="Arial"/>
                <a:cs typeface="Arial"/>
                <a:sym typeface="Arial"/>
              </a:rPr>
              <a:t>In this lesson, you should have learned how to:</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Describe operating system task scheduling</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Use an </a:t>
            </a:r>
            <a:r>
              <a:rPr lang="en-US" sz="2200" b="0" i="0" u="none" strike="noStrike" cap="none">
                <a:solidFill>
                  <a:schemeClr val="dk1"/>
                </a:solidFill>
                <a:latin typeface="Courier New"/>
                <a:ea typeface="Courier New"/>
                <a:cs typeface="Courier New"/>
                <a:sym typeface="Courier New"/>
              </a:rPr>
              <a:t>ExecutorService</a:t>
            </a:r>
            <a:r>
              <a:rPr lang="en-US" sz="2200" b="0" i="0" u="none" strike="noStrike" cap="none">
                <a:solidFill>
                  <a:schemeClr val="dk1"/>
                </a:solidFill>
                <a:latin typeface="Arial"/>
                <a:ea typeface="Arial"/>
                <a:cs typeface="Arial"/>
                <a:sym typeface="Arial"/>
              </a:rPr>
              <a:t> to concurrently execute tasks</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Identify potential threading problems</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Use </a:t>
            </a:r>
            <a:r>
              <a:rPr lang="en-US" sz="2200" b="0" i="0" u="none" strike="noStrike" cap="none">
                <a:solidFill>
                  <a:schemeClr val="dk1"/>
                </a:solidFill>
                <a:latin typeface="Courier New"/>
                <a:ea typeface="Courier New"/>
                <a:cs typeface="Courier New"/>
                <a:sym typeface="Courier New"/>
              </a:rPr>
              <a:t>synchronized</a:t>
            </a:r>
            <a:r>
              <a:rPr lang="en-US" sz="2200" b="0" i="0" u="none" strike="noStrike" cap="none">
                <a:solidFill>
                  <a:schemeClr val="dk1"/>
                </a:solidFill>
                <a:latin typeface="Arial"/>
                <a:ea typeface="Arial"/>
                <a:cs typeface="Arial"/>
                <a:sym typeface="Arial"/>
              </a:rPr>
              <a:t> and concurrent atomic to manage atomicity</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Use monitor locks to control the order of thread execution</a:t>
            </a:r>
            <a:endParaRPr sz="2200" b="0" i="0" u="none" strike="noStrike" cap="none">
              <a:solidFill>
                <a:schemeClr val="dk1"/>
              </a:solidFill>
              <a:latin typeface="Arial"/>
              <a:ea typeface="Arial"/>
              <a:cs typeface="Arial"/>
              <a:sym typeface="Arial"/>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Use the </a:t>
            </a:r>
            <a:r>
              <a:rPr lang="en-US" sz="2200" b="0" i="0" u="none" strike="noStrike" cap="none">
                <a:solidFill>
                  <a:schemeClr val="dk1"/>
                </a:solidFill>
                <a:latin typeface="Courier New"/>
                <a:ea typeface="Courier New"/>
                <a:cs typeface="Courier New"/>
                <a:sym typeface="Courier New"/>
              </a:rPr>
              <a:t>java.util.concurrent</a:t>
            </a:r>
            <a:r>
              <a:rPr lang="en-US" sz="2200" b="0" i="0" u="none" strike="noStrike" cap="none">
                <a:solidFill>
                  <a:schemeClr val="dk1"/>
                </a:solidFill>
                <a:latin typeface="Arial"/>
                <a:ea typeface="Arial"/>
                <a:cs typeface="Arial"/>
                <a:sym typeface="Arial"/>
              </a:rPr>
              <a:t> collections</a:t>
            </a:r>
            <a:endParaRPr/>
          </a:p>
        </p:txBody>
      </p:sp>
      <p:pic>
        <p:nvPicPr>
          <p:cNvPr id="4351" name="Google Shape;4351;p443" descr="Duke-Summary.gif"/>
          <p:cNvPicPr preferRelativeResize="0"/>
          <p:nvPr/>
        </p:nvPicPr>
        <p:blipFill rotWithShape="1">
          <a:blip r:embed="rId3">
            <a:alphaModFix/>
          </a:blip>
          <a:srcRect/>
          <a:stretch/>
        </p:blipFill>
        <p:spPr>
          <a:xfrm>
            <a:off x="6459537" y="4756150"/>
            <a:ext cx="2074862" cy="1492250"/>
          </a:xfrm>
          <a:prstGeom prst="rect">
            <a:avLst/>
          </a:prstGeom>
          <a:noFill/>
          <a:ln>
            <a:noFill/>
          </a:ln>
        </p:spPr>
      </p:pic>
      <p:sp>
        <p:nvSpPr>
          <p:cNvPr id="4352" name="Google Shape;4352;p443"/>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447</a:t>
            </a:fld>
            <a:endParaRPr/>
          </a:p>
        </p:txBody>
      </p:sp>
    </p:spTree>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Shape 4357"/>
        <p:cNvGrpSpPr/>
        <p:nvPr/>
      </p:nvGrpSpPr>
      <p:grpSpPr>
        <a:xfrm>
          <a:off x="0" y="0"/>
          <a:ext cx="0" cy="0"/>
          <a:chOff x="0" y="0"/>
          <a:chExt cx="0" cy="0"/>
        </a:xfrm>
      </p:grpSpPr>
      <p:sp>
        <p:nvSpPr>
          <p:cNvPr id="4358" name="Google Shape;4358;p444"/>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a:t>Lab </a:t>
            </a:r>
            <a:r>
              <a:rPr lang="en-US" sz="2600" b="1" i="0" u="none" strike="noStrike" cap="none">
                <a:solidFill>
                  <a:schemeClr val="dk1"/>
                </a:solidFill>
                <a:latin typeface="Arial"/>
                <a:ea typeface="Arial"/>
                <a:cs typeface="Arial"/>
                <a:sym typeface="Arial"/>
              </a:rPr>
              <a:t>15-1 Overview: </a:t>
            </a:r>
            <a:br>
              <a:rPr lang="en-US" sz="2600" b="1" i="0" u="none" strike="noStrike" cap="none">
                <a:solidFill>
                  <a:schemeClr val="dk1"/>
                </a:solidFill>
                <a:latin typeface="Arial"/>
                <a:ea typeface="Arial"/>
                <a:cs typeface="Arial"/>
                <a:sym typeface="Arial"/>
              </a:rPr>
            </a:br>
            <a:r>
              <a:rPr lang="en-US" sz="2600" b="1" i="0" u="none" strike="noStrike" cap="none">
                <a:solidFill>
                  <a:schemeClr val="dk1"/>
                </a:solidFill>
                <a:latin typeface="Arial"/>
                <a:ea typeface="Arial"/>
                <a:cs typeface="Arial"/>
                <a:sym typeface="Arial"/>
              </a:rPr>
              <a:t> Using the </a:t>
            </a:r>
            <a:r>
              <a:rPr lang="en-US" sz="2600" b="1" i="0" u="none" strike="noStrike" cap="none">
                <a:solidFill>
                  <a:schemeClr val="dk1"/>
                </a:solidFill>
                <a:latin typeface="Courier New"/>
                <a:ea typeface="Courier New"/>
                <a:cs typeface="Courier New"/>
                <a:sym typeface="Courier New"/>
              </a:rPr>
              <a:t>java.util.concurrent</a:t>
            </a:r>
            <a:r>
              <a:rPr lang="en-US" sz="2600" b="1" i="0" u="none" strike="noStrike" cap="none">
                <a:solidFill>
                  <a:schemeClr val="dk1"/>
                </a:solidFill>
                <a:latin typeface="Arial"/>
                <a:ea typeface="Arial"/>
                <a:cs typeface="Arial"/>
                <a:sym typeface="Arial"/>
              </a:rPr>
              <a:t> Package</a:t>
            </a:r>
            <a:endParaRPr/>
          </a:p>
        </p:txBody>
      </p:sp>
      <p:sp>
        <p:nvSpPr>
          <p:cNvPr id="4359" name="Google Shape;4359;p444"/>
          <p:cNvSpPr txBox="1">
            <a:spLocks noGrp="1"/>
          </p:cNvSpPr>
          <p:nvPr>
            <p:ph type="body" idx="1"/>
          </p:nvPr>
        </p:nvSpPr>
        <p:spPr>
          <a:xfrm>
            <a:off x="609600" y="1447800"/>
            <a:ext cx="7918500" cy="17511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200"/>
              <a:buFont typeface="Arial"/>
              <a:buNone/>
            </a:pPr>
            <a:r>
              <a:rPr lang="en-US" sz="2200" b="0" i="0" u="none">
                <a:solidFill>
                  <a:schemeClr val="dk1"/>
                </a:solidFill>
                <a:latin typeface="Arial"/>
                <a:ea typeface="Arial"/>
                <a:cs typeface="Arial"/>
                <a:sym typeface="Arial"/>
              </a:rPr>
              <a:t>This </a:t>
            </a:r>
            <a:r>
              <a:rPr lang="en-US"/>
              <a:t>Lab </a:t>
            </a:r>
            <a:r>
              <a:rPr lang="en-US" sz="2200" b="0" i="0" u="none">
                <a:solidFill>
                  <a:schemeClr val="dk1"/>
                </a:solidFill>
                <a:latin typeface="Arial"/>
                <a:ea typeface="Arial"/>
                <a:cs typeface="Arial"/>
                <a:sym typeface="Arial"/>
              </a:rPr>
              <a:t>covers the following topics:</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Using a cached thread pool (</a:t>
            </a:r>
            <a:r>
              <a:rPr lang="en-US" sz="2200" b="0" i="0" u="none" strike="noStrike" cap="none">
                <a:solidFill>
                  <a:schemeClr val="dk1"/>
                </a:solidFill>
                <a:latin typeface="Courier New"/>
                <a:ea typeface="Courier New"/>
                <a:cs typeface="Courier New"/>
                <a:sym typeface="Courier New"/>
              </a:rPr>
              <a:t>ExecutorService</a:t>
            </a:r>
            <a:r>
              <a:rPr lang="en-US" sz="2200" b="0" i="0" u="none" strike="noStrike" cap="none">
                <a:solidFill>
                  <a:schemeClr val="dk1"/>
                </a:solidFill>
                <a:latin typeface="Arial"/>
                <a:ea typeface="Arial"/>
                <a:cs typeface="Arial"/>
                <a:sym typeface="Arial"/>
              </a:rPr>
              <a:t>)</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Implementing </a:t>
            </a:r>
            <a:r>
              <a:rPr lang="en-US" sz="2200" b="0" i="0" u="none" strike="noStrike" cap="none">
                <a:solidFill>
                  <a:schemeClr val="dk1"/>
                </a:solidFill>
                <a:latin typeface="Courier New"/>
                <a:ea typeface="Courier New"/>
                <a:cs typeface="Courier New"/>
                <a:sym typeface="Courier New"/>
              </a:rPr>
              <a:t>Callable</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Receiving </a:t>
            </a:r>
            <a:r>
              <a:rPr lang="en-US" sz="2200" b="0" i="0" u="none" strike="noStrike" cap="none">
                <a:solidFill>
                  <a:schemeClr val="dk1"/>
                </a:solidFill>
                <a:latin typeface="Courier New"/>
                <a:ea typeface="Courier New"/>
                <a:cs typeface="Courier New"/>
                <a:sym typeface="Courier New"/>
              </a:rPr>
              <a:t>Callable</a:t>
            </a:r>
            <a:r>
              <a:rPr lang="en-US" sz="2200" b="0" i="0" u="none" strike="noStrike" cap="none">
                <a:solidFill>
                  <a:schemeClr val="dk1"/>
                </a:solidFill>
                <a:latin typeface="Arial"/>
                <a:ea typeface="Arial"/>
                <a:cs typeface="Arial"/>
                <a:sym typeface="Arial"/>
              </a:rPr>
              <a:t> results with a </a:t>
            </a:r>
            <a:r>
              <a:rPr lang="en-US" sz="2200" b="0" i="0" u="none" strike="noStrike" cap="none">
                <a:solidFill>
                  <a:schemeClr val="dk1"/>
                </a:solidFill>
                <a:latin typeface="Courier New"/>
                <a:ea typeface="Courier New"/>
                <a:cs typeface="Courier New"/>
                <a:sym typeface="Courier New"/>
              </a:rPr>
              <a:t>Future</a:t>
            </a:r>
            <a:endParaRPr/>
          </a:p>
        </p:txBody>
      </p:sp>
      <p:pic>
        <p:nvPicPr>
          <p:cNvPr id="4360" name="Google Shape;4360;p444" descr="Duke-Practise-Overview.gif"/>
          <p:cNvPicPr preferRelativeResize="0"/>
          <p:nvPr/>
        </p:nvPicPr>
        <p:blipFill rotWithShape="1">
          <a:blip r:embed="rId3">
            <a:alphaModFix/>
          </a:blip>
          <a:srcRect/>
          <a:stretch/>
        </p:blipFill>
        <p:spPr>
          <a:xfrm>
            <a:off x="6705600" y="4343400"/>
            <a:ext cx="1828800" cy="1873250"/>
          </a:xfrm>
          <a:prstGeom prst="rect">
            <a:avLst/>
          </a:prstGeom>
          <a:noFill/>
          <a:ln>
            <a:noFill/>
          </a:ln>
        </p:spPr>
      </p:pic>
      <p:sp>
        <p:nvSpPr>
          <p:cNvPr id="4361" name="Google Shape;4361;p444"/>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448</a:t>
            </a:fld>
            <a:endParaRPr/>
          </a:p>
        </p:txBody>
      </p:sp>
    </p:spTree>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Shape 4366"/>
        <p:cNvGrpSpPr/>
        <p:nvPr/>
      </p:nvGrpSpPr>
      <p:grpSpPr>
        <a:xfrm>
          <a:off x="0" y="0"/>
          <a:ext cx="0" cy="0"/>
          <a:chOff x="0" y="0"/>
          <a:chExt cx="0" cy="0"/>
        </a:xfrm>
      </p:grpSpPr>
      <p:sp>
        <p:nvSpPr>
          <p:cNvPr id="4367" name="Google Shape;4367;p445"/>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Quiz</a:t>
            </a:r>
            <a:endParaRPr/>
          </a:p>
        </p:txBody>
      </p:sp>
      <p:sp>
        <p:nvSpPr>
          <p:cNvPr id="4368" name="Google Shape;4368;p445"/>
          <p:cNvSpPr txBox="1">
            <a:spLocks noGrp="1"/>
          </p:cNvSpPr>
          <p:nvPr>
            <p:ph type="body" idx="1"/>
          </p:nvPr>
        </p:nvSpPr>
        <p:spPr>
          <a:xfrm>
            <a:off x="609600" y="1447800"/>
            <a:ext cx="7918500" cy="7698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200"/>
              <a:buFont typeface="Arial"/>
              <a:buNone/>
            </a:pPr>
            <a:r>
              <a:rPr lang="en-US" sz="2200" b="0" i="0" u="none">
                <a:solidFill>
                  <a:schemeClr val="dk1"/>
                </a:solidFill>
                <a:latin typeface="Arial"/>
                <a:ea typeface="Arial"/>
                <a:cs typeface="Arial"/>
                <a:sym typeface="Arial"/>
              </a:rPr>
              <a:t>An </a:t>
            </a:r>
            <a:r>
              <a:rPr lang="en-US" sz="2200" b="0" i="0" u="none">
                <a:solidFill>
                  <a:schemeClr val="dk1"/>
                </a:solidFill>
                <a:latin typeface="Courier New"/>
                <a:ea typeface="Courier New"/>
                <a:cs typeface="Courier New"/>
                <a:sym typeface="Courier New"/>
              </a:rPr>
              <a:t>ExecutorService</a:t>
            </a:r>
            <a:r>
              <a:rPr lang="en-US" sz="2200" b="0" i="0" u="none">
                <a:solidFill>
                  <a:schemeClr val="dk1"/>
                </a:solidFill>
                <a:latin typeface="Arial"/>
                <a:ea typeface="Arial"/>
                <a:cs typeface="Arial"/>
                <a:sym typeface="Arial"/>
              </a:rPr>
              <a:t> will always attempt to use all of the available CPUs in a system.</a:t>
            </a:r>
            <a:endParaRPr/>
          </a:p>
          <a:p>
            <a:pPr marL="566737" marR="0" lvl="1" indent="-449262" algn="l" rtl="0">
              <a:lnSpc>
                <a:spcPct val="100000"/>
              </a:lnSpc>
              <a:spcBef>
                <a:spcPts val="440"/>
              </a:spcBef>
              <a:spcAft>
                <a:spcPts val="0"/>
              </a:spcAft>
              <a:buClr>
                <a:srgbClr val="FF0000"/>
              </a:buClr>
              <a:buSzPts val="2200"/>
              <a:buFont typeface="Arial"/>
              <a:buAutoNum type="alphaLcPeriod"/>
            </a:pPr>
            <a:r>
              <a:rPr lang="en-US" sz="2200" b="0" i="0" u="none" strike="noStrike" cap="none">
                <a:solidFill>
                  <a:schemeClr val="dk1"/>
                </a:solidFill>
                <a:latin typeface="Arial"/>
                <a:ea typeface="Arial"/>
                <a:cs typeface="Arial"/>
                <a:sym typeface="Arial"/>
              </a:rPr>
              <a:t>True</a:t>
            </a:r>
            <a:endParaRPr/>
          </a:p>
          <a:p>
            <a:pPr marL="566737" marR="0" lvl="1" indent="-449262" algn="l" rtl="0">
              <a:lnSpc>
                <a:spcPct val="100000"/>
              </a:lnSpc>
              <a:spcBef>
                <a:spcPts val="440"/>
              </a:spcBef>
              <a:spcAft>
                <a:spcPts val="0"/>
              </a:spcAft>
              <a:buClr>
                <a:srgbClr val="FF0000"/>
              </a:buClr>
              <a:buSzPts val="2200"/>
              <a:buFont typeface="Arial"/>
              <a:buAutoNum type="alphaLcPeriod"/>
            </a:pPr>
            <a:r>
              <a:rPr lang="en-US" sz="2200" b="0" i="0" u="none" strike="noStrike" cap="none">
                <a:solidFill>
                  <a:schemeClr val="dk1"/>
                </a:solidFill>
                <a:latin typeface="Arial"/>
                <a:ea typeface="Arial"/>
                <a:cs typeface="Arial"/>
                <a:sym typeface="Arial"/>
              </a:rPr>
              <a:t>False</a:t>
            </a:r>
            <a:endParaRPr/>
          </a:p>
        </p:txBody>
      </p:sp>
      <p:sp>
        <p:nvSpPr>
          <p:cNvPr id="4369" name="Google Shape;4369;p445"/>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449</a:t>
            </a:fld>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Google Shape;312;p41"/>
          <p:cNvSpPr txBox="1"/>
          <p:nvPr/>
        </p:nvSpPr>
        <p:spPr>
          <a:xfrm>
            <a:off x="4648200" y="2971800"/>
            <a:ext cx="3124200" cy="2133600"/>
          </a:xfrm>
          <a:prstGeom prst="rect">
            <a:avLst/>
          </a:prstGeom>
          <a:gradFill>
            <a:gsLst>
              <a:gs pos="0">
                <a:srgbClr val="FFE497"/>
              </a:gs>
              <a:gs pos="50000">
                <a:srgbClr val="FFECBF"/>
              </a:gs>
              <a:gs pos="100000">
                <a:srgbClr val="FFF5DF"/>
              </a:gs>
            </a:gsLst>
            <a:lin ang="16200000" scaled="0"/>
          </a:grad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313" name="Google Shape;313;p41"/>
          <p:cNvSpPr txBox="1">
            <a:spLocks noGrp="1"/>
          </p:cNvSpPr>
          <p:nvPr>
            <p:ph type="title"/>
          </p:nvPr>
        </p:nvSpPr>
        <p:spPr>
          <a:xfrm>
            <a:off x="609600" y="439737"/>
            <a:ext cx="791845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Courier New"/>
                <a:ea typeface="Courier New"/>
                <a:cs typeface="Courier New"/>
                <a:sym typeface="Courier New"/>
              </a:rPr>
              <a:t>package</a:t>
            </a:r>
            <a:r>
              <a:rPr lang="en-US" sz="2600" b="1" i="0" u="none" strike="noStrike" cap="none">
                <a:solidFill>
                  <a:schemeClr val="dk1"/>
                </a:solidFill>
                <a:latin typeface="Arial"/>
                <a:ea typeface="Arial"/>
                <a:cs typeface="Arial"/>
                <a:sym typeface="Arial"/>
              </a:rPr>
              <a:t> Statement</a:t>
            </a:r>
            <a:endParaRPr/>
          </a:p>
        </p:txBody>
      </p:sp>
      <p:sp>
        <p:nvSpPr>
          <p:cNvPr id="314" name="Google Shape;314;p41"/>
          <p:cNvSpPr txBox="1">
            <a:spLocks noGrp="1"/>
          </p:cNvSpPr>
          <p:nvPr>
            <p:ph type="body" idx="1"/>
          </p:nvPr>
        </p:nvSpPr>
        <p:spPr>
          <a:xfrm>
            <a:off x="609600" y="1066800"/>
            <a:ext cx="7918450" cy="1751012"/>
          </a:xfrm>
          <a:prstGeom prst="rect">
            <a:avLst/>
          </a:prstGeom>
          <a:noFill/>
          <a:ln>
            <a:noFill/>
          </a:ln>
        </p:spPr>
        <p:txBody>
          <a:bodyPr spcFirstLastPara="1" wrap="square" lIns="12700" tIns="12700" rIns="12700" bIns="12700" anchor="t" anchorCtr="0">
            <a:noAutofit/>
          </a:bodyPr>
          <a:lstStyle/>
          <a:p>
            <a:pPr marL="574675" marR="0" lvl="1" indent="-460375" algn="l" rtl="0">
              <a:lnSpc>
                <a:spcPct val="100000"/>
              </a:lnSpc>
              <a:spcBef>
                <a:spcPts val="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The </a:t>
            </a:r>
            <a:r>
              <a:rPr lang="en-US" sz="2200" b="0" i="0" u="none" strike="noStrike" cap="none">
                <a:solidFill>
                  <a:schemeClr val="dk1"/>
                </a:solidFill>
                <a:latin typeface="Courier New"/>
                <a:ea typeface="Courier New"/>
                <a:cs typeface="Courier New"/>
                <a:sym typeface="Courier New"/>
              </a:rPr>
              <a:t>package</a:t>
            </a:r>
            <a:r>
              <a:rPr lang="en-US" sz="2200" b="0" i="0" u="none" strike="noStrike" cap="none">
                <a:solidFill>
                  <a:schemeClr val="dk1"/>
                </a:solidFill>
                <a:latin typeface="Arial"/>
                <a:ea typeface="Arial"/>
                <a:cs typeface="Arial"/>
                <a:sym typeface="Arial"/>
              </a:rPr>
              <a:t> keyword is used in Java to group classes together. </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A package is implemented as a folder and, like a folder, provides a </a:t>
            </a:r>
            <a:r>
              <a:rPr lang="en-US" sz="2200" b="0" i="1" u="none" strike="noStrike" cap="none">
                <a:solidFill>
                  <a:schemeClr val="dk1"/>
                </a:solidFill>
                <a:latin typeface="Arial"/>
                <a:ea typeface="Arial"/>
                <a:cs typeface="Arial"/>
                <a:sym typeface="Arial"/>
              </a:rPr>
              <a:t>namespace</a:t>
            </a:r>
            <a:r>
              <a:rPr lang="en-US" sz="2200" b="0" i="0" u="none" strike="noStrike" cap="none">
                <a:solidFill>
                  <a:schemeClr val="dk1"/>
                </a:solidFill>
                <a:latin typeface="Arial"/>
                <a:ea typeface="Arial"/>
                <a:cs typeface="Arial"/>
                <a:sym typeface="Arial"/>
              </a:rPr>
              <a:t> to a class.</a:t>
            </a:r>
            <a:endParaRPr/>
          </a:p>
        </p:txBody>
      </p:sp>
      <p:sp>
        <p:nvSpPr>
          <p:cNvPr id="315" name="Google Shape;315;p41"/>
          <p:cNvSpPr txBox="1"/>
          <p:nvPr/>
        </p:nvSpPr>
        <p:spPr>
          <a:xfrm>
            <a:off x="838200" y="2971800"/>
            <a:ext cx="3124200" cy="2133600"/>
          </a:xfrm>
          <a:prstGeom prst="rect">
            <a:avLst/>
          </a:prstGeom>
          <a:gradFill>
            <a:gsLst>
              <a:gs pos="0">
                <a:srgbClr val="FFE497"/>
              </a:gs>
              <a:gs pos="50000">
                <a:srgbClr val="FFECBF"/>
              </a:gs>
              <a:gs pos="100000">
                <a:srgbClr val="FFF5DF"/>
              </a:gs>
            </a:gsLst>
            <a:lin ang="16200000" scaled="0"/>
          </a:grad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ourier New"/>
              <a:buNone/>
            </a:pPr>
            <a:r>
              <a:rPr lang="en-US" sz="1800" b="1" i="0" u="none">
                <a:solidFill>
                  <a:schemeClr val="dk1"/>
                </a:solidFill>
                <a:latin typeface="Courier New"/>
                <a:ea typeface="Courier New"/>
                <a:cs typeface="Courier New"/>
                <a:sym typeface="Courier New"/>
              </a:rPr>
              <a:t>com.example.domain</a:t>
            </a:r>
            <a:endParaRPr/>
          </a:p>
        </p:txBody>
      </p:sp>
      <p:sp>
        <p:nvSpPr>
          <p:cNvPr id="316" name="Google Shape;316;p41"/>
          <p:cNvSpPr txBox="1"/>
          <p:nvPr/>
        </p:nvSpPr>
        <p:spPr>
          <a:xfrm>
            <a:off x="4724400" y="2971800"/>
            <a:ext cx="2941637" cy="169862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ourier New"/>
              <a:buNone/>
            </a:pPr>
            <a:r>
              <a:rPr lang="en-US" sz="1800" b="1" i="0" u="none">
                <a:solidFill>
                  <a:schemeClr val="dk1"/>
                </a:solidFill>
                <a:latin typeface="Courier New"/>
                <a:ea typeface="Courier New"/>
                <a:cs typeface="Courier New"/>
                <a:sym typeface="Courier New"/>
              </a:rPr>
              <a:t>+com</a:t>
            </a:r>
            <a:endParaRPr/>
          </a:p>
          <a:p>
            <a:pPr marL="0" marR="0" lvl="0" indent="0" algn="l" rtl="0">
              <a:lnSpc>
                <a:spcPct val="100000"/>
              </a:lnSpc>
              <a:spcBef>
                <a:spcPts val="0"/>
              </a:spcBef>
              <a:spcAft>
                <a:spcPts val="0"/>
              </a:spcAft>
              <a:buClr>
                <a:schemeClr val="dk1"/>
              </a:buClr>
              <a:buSzPts val="1800"/>
              <a:buFont typeface="Courier New"/>
              <a:buNone/>
            </a:pPr>
            <a:r>
              <a:rPr lang="en-US" sz="1800" b="1" i="0" u="none">
                <a:solidFill>
                  <a:schemeClr val="dk1"/>
                </a:solidFill>
                <a:latin typeface="Courier New"/>
                <a:ea typeface="Courier New"/>
                <a:cs typeface="Courier New"/>
                <a:sym typeface="Courier New"/>
              </a:rPr>
              <a:t>|_+example</a:t>
            </a:r>
            <a:endParaRPr/>
          </a:p>
          <a:p>
            <a:pPr marL="0" marR="0" lvl="0" indent="0" algn="l" rtl="0">
              <a:lnSpc>
                <a:spcPct val="100000"/>
              </a:lnSpc>
              <a:spcBef>
                <a:spcPts val="0"/>
              </a:spcBef>
              <a:spcAft>
                <a:spcPts val="0"/>
              </a:spcAft>
              <a:buClr>
                <a:schemeClr val="dk1"/>
              </a:buClr>
              <a:buSzPts val="1800"/>
              <a:buFont typeface="Courier New"/>
              <a:buNone/>
            </a:pPr>
            <a:r>
              <a:rPr lang="en-US" sz="1800" b="1" i="0" u="none">
                <a:solidFill>
                  <a:schemeClr val="dk1"/>
                </a:solidFill>
                <a:latin typeface="Courier New"/>
                <a:ea typeface="Courier New"/>
                <a:cs typeface="Courier New"/>
                <a:sym typeface="Courier New"/>
              </a:rPr>
              <a:t>  |_+domain</a:t>
            </a:r>
            <a:endParaRPr/>
          </a:p>
          <a:p>
            <a:pPr marL="0" marR="0" lvl="0" indent="0" algn="l" rtl="0">
              <a:lnSpc>
                <a:spcPct val="100000"/>
              </a:lnSpc>
              <a:spcBef>
                <a:spcPts val="0"/>
              </a:spcBef>
              <a:spcAft>
                <a:spcPts val="0"/>
              </a:spcAft>
              <a:buClr>
                <a:schemeClr val="dk1"/>
              </a:buClr>
              <a:buSzPts val="1800"/>
              <a:buFont typeface="Courier New"/>
              <a:buNone/>
            </a:pPr>
            <a:r>
              <a:rPr lang="en-US" sz="1800" b="1" i="0" u="none">
                <a:solidFill>
                  <a:schemeClr val="dk1"/>
                </a:solidFill>
                <a:latin typeface="Courier New"/>
                <a:ea typeface="Courier New"/>
                <a:cs typeface="Courier New"/>
                <a:sym typeface="Courier New"/>
              </a:rPr>
              <a:t>    |_+Employee.java</a:t>
            </a:r>
            <a:endParaRPr/>
          </a:p>
          <a:p>
            <a:pPr marL="0" marR="0" lvl="0" indent="0" algn="l" rtl="0">
              <a:lnSpc>
                <a:spcPct val="100000"/>
              </a:lnSpc>
              <a:spcBef>
                <a:spcPts val="0"/>
              </a:spcBef>
              <a:spcAft>
                <a:spcPts val="0"/>
              </a:spcAft>
              <a:buClr>
                <a:schemeClr val="dk1"/>
              </a:buClr>
              <a:buSzPts val="1800"/>
              <a:buFont typeface="Courier New"/>
              <a:buNone/>
            </a:pPr>
            <a:r>
              <a:rPr lang="en-US" sz="1800" b="1" i="0" u="none">
                <a:solidFill>
                  <a:schemeClr val="dk1"/>
                </a:solidFill>
                <a:latin typeface="Courier New"/>
                <a:ea typeface="Courier New"/>
                <a:cs typeface="Courier New"/>
                <a:sym typeface="Courier New"/>
              </a:rPr>
              <a:t>    |_+Manager.java</a:t>
            </a:r>
            <a:endParaRPr/>
          </a:p>
        </p:txBody>
      </p:sp>
      <p:sp>
        <p:nvSpPr>
          <p:cNvPr id="317" name="Google Shape;317;p41"/>
          <p:cNvSpPr txBox="1"/>
          <p:nvPr/>
        </p:nvSpPr>
        <p:spPr>
          <a:xfrm>
            <a:off x="1371600" y="2590800"/>
            <a:ext cx="1725612" cy="36988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FF"/>
              </a:buClr>
              <a:buSzPts val="1800"/>
              <a:buFont typeface="Shadows Into Light"/>
              <a:buNone/>
            </a:pPr>
            <a:r>
              <a:rPr lang="en-US" sz="1800" b="0" i="0" u="none">
                <a:solidFill>
                  <a:srgbClr val="0000FF"/>
                </a:solidFill>
                <a:latin typeface="Shadows Into Light"/>
                <a:ea typeface="Shadows Into Light"/>
                <a:cs typeface="Shadows Into Light"/>
                <a:sym typeface="Shadows Into Light"/>
              </a:rPr>
              <a:t>namespace view</a:t>
            </a:r>
            <a:endParaRPr/>
          </a:p>
        </p:txBody>
      </p:sp>
      <p:sp>
        <p:nvSpPr>
          <p:cNvPr id="318" name="Google Shape;318;p41"/>
          <p:cNvSpPr txBox="1"/>
          <p:nvPr/>
        </p:nvSpPr>
        <p:spPr>
          <a:xfrm>
            <a:off x="5029200" y="2590800"/>
            <a:ext cx="1244600" cy="36988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FF"/>
              </a:buClr>
              <a:buSzPts val="1800"/>
              <a:buFont typeface="Shadows Into Light"/>
              <a:buNone/>
            </a:pPr>
            <a:r>
              <a:rPr lang="en-US" sz="1800" b="0" i="0" u="none">
                <a:solidFill>
                  <a:srgbClr val="0000FF"/>
                </a:solidFill>
                <a:latin typeface="Shadows Into Light"/>
                <a:ea typeface="Shadows Into Light"/>
                <a:cs typeface="Shadows Into Light"/>
                <a:sym typeface="Shadows Into Light"/>
              </a:rPr>
              <a:t>folder view</a:t>
            </a:r>
            <a:endParaRPr/>
          </a:p>
        </p:txBody>
      </p:sp>
      <p:sp>
        <p:nvSpPr>
          <p:cNvPr id="319" name="Google Shape;319;p41"/>
          <p:cNvSpPr txBox="1"/>
          <p:nvPr/>
        </p:nvSpPr>
        <p:spPr>
          <a:xfrm rot="-780000">
            <a:off x="4732337" y="5521325"/>
            <a:ext cx="2687637" cy="369887"/>
          </a:xfrm>
          <a:prstGeom prst="rect">
            <a:avLst/>
          </a:prstGeom>
          <a:noFill/>
          <a:ln w="9525" cap="flat" cmpd="sng">
            <a:solidFill>
              <a:srgbClr val="0000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FF"/>
              </a:buClr>
              <a:buSzPts val="1800"/>
              <a:buFont typeface="Shadows Into Light"/>
              <a:buNone/>
            </a:pPr>
            <a:r>
              <a:rPr lang="en-US" sz="1800" b="0" i="0" u="none">
                <a:solidFill>
                  <a:srgbClr val="0000FF"/>
                </a:solidFill>
                <a:latin typeface="Shadows Into Light"/>
                <a:ea typeface="Shadows Into Light"/>
                <a:cs typeface="Shadows Into Light"/>
                <a:sym typeface="Shadows Into Light"/>
              </a:rPr>
              <a:t>Always declare a package!</a:t>
            </a:r>
            <a:endParaRPr/>
          </a:p>
        </p:txBody>
      </p:sp>
      <p:sp>
        <p:nvSpPr>
          <p:cNvPr id="320" name="Google Shape;320;p41"/>
          <p:cNvSpPr/>
          <p:nvPr/>
        </p:nvSpPr>
        <p:spPr>
          <a:xfrm>
            <a:off x="1219200" y="3449637"/>
            <a:ext cx="2209800" cy="609600"/>
          </a:xfrm>
          <a:prstGeom prst="roundRect">
            <a:avLst>
              <a:gd name="adj" fmla="val 16667"/>
            </a:avLst>
          </a:prstGeom>
          <a:solidFill>
            <a:srgbClr val="CCECFF"/>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Courier New"/>
              <a:buNone/>
            </a:pPr>
            <a:r>
              <a:rPr lang="en-US" sz="1800" b="1" i="0" u="none">
                <a:solidFill>
                  <a:schemeClr val="dk1"/>
                </a:solidFill>
                <a:latin typeface="Courier New"/>
                <a:ea typeface="Courier New"/>
                <a:cs typeface="Courier New"/>
                <a:sym typeface="Courier New"/>
              </a:rPr>
              <a:t>Employee</a:t>
            </a:r>
            <a:endParaRPr/>
          </a:p>
        </p:txBody>
      </p:sp>
      <p:sp>
        <p:nvSpPr>
          <p:cNvPr id="321" name="Google Shape;321;p41"/>
          <p:cNvSpPr/>
          <p:nvPr/>
        </p:nvSpPr>
        <p:spPr>
          <a:xfrm>
            <a:off x="1219200" y="4267200"/>
            <a:ext cx="2209800" cy="609600"/>
          </a:xfrm>
          <a:prstGeom prst="roundRect">
            <a:avLst>
              <a:gd name="adj" fmla="val 16667"/>
            </a:avLst>
          </a:prstGeom>
          <a:solidFill>
            <a:srgbClr val="CCECFF"/>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Courier New"/>
              <a:buNone/>
            </a:pPr>
            <a:r>
              <a:rPr lang="en-US" sz="1800" b="1" i="0" u="none">
                <a:solidFill>
                  <a:schemeClr val="dk1"/>
                </a:solidFill>
                <a:latin typeface="Courier New"/>
                <a:ea typeface="Courier New"/>
                <a:cs typeface="Courier New"/>
                <a:sym typeface="Courier New"/>
              </a:rPr>
              <a:t>Manager</a:t>
            </a:r>
            <a:endParaRPr/>
          </a:p>
        </p:txBody>
      </p:sp>
      <p:sp>
        <p:nvSpPr>
          <p:cNvPr id="322" name="Google Shape;322;p41"/>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45</a:t>
            </a:fld>
            <a:endParaRPr/>
          </a:p>
        </p:txBody>
      </p:sp>
    </p:spTree>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Shape 4374"/>
        <p:cNvGrpSpPr/>
        <p:nvPr/>
      </p:nvGrpSpPr>
      <p:grpSpPr>
        <a:xfrm>
          <a:off x="0" y="0"/>
          <a:ext cx="0" cy="0"/>
          <a:chOff x="0" y="0"/>
          <a:chExt cx="0" cy="0"/>
        </a:xfrm>
      </p:grpSpPr>
      <p:sp>
        <p:nvSpPr>
          <p:cNvPr id="4375" name="Google Shape;4375;p446"/>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Quiz</a:t>
            </a:r>
            <a:endParaRPr/>
          </a:p>
        </p:txBody>
      </p:sp>
      <p:sp>
        <p:nvSpPr>
          <p:cNvPr id="4376" name="Google Shape;4376;p446"/>
          <p:cNvSpPr txBox="1">
            <a:spLocks noGrp="1"/>
          </p:cNvSpPr>
          <p:nvPr>
            <p:ph type="body" idx="1"/>
          </p:nvPr>
        </p:nvSpPr>
        <p:spPr>
          <a:xfrm>
            <a:off x="609600" y="1447800"/>
            <a:ext cx="7918500" cy="7698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200"/>
              <a:buFont typeface="Arial"/>
              <a:buNone/>
            </a:pPr>
            <a:r>
              <a:rPr lang="en-US" sz="2200" b="0" i="0" u="none">
                <a:solidFill>
                  <a:schemeClr val="dk1"/>
                </a:solidFill>
                <a:latin typeface="Arial"/>
                <a:ea typeface="Arial"/>
                <a:cs typeface="Arial"/>
                <a:sym typeface="Arial"/>
              </a:rPr>
              <a:t>Variables are thread-safe if they are:</a:t>
            </a:r>
            <a:endParaRPr/>
          </a:p>
          <a:p>
            <a:pPr marL="566737" marR="0" lvl="1" indent="-449262" algn="l" rtl="0">
              <a:lnSpc>
                <a:spcPct val="100000"/>
              </a:lnSpc>
              <a:spcBef>
                <a:spcPts val="440"/>
              </a:spcBef>
              <a:spcAft>
                <a:spcPts val="0"/>
              </a:spcAft>
              <a:buClr>
                <a:srgbClr val="FF0000"/>
              </a:buClr>
              <a:buSzPts val="2200"/>
              <a:buFont typeface="Arial"/>
              <a:buAutoNum type="alphaLcPeriod"/>
            </a:pPr>
            <a:r>
              <a:rPr lang="en-US" sz="2200" b="0" i="0" u="none" strike="noStrike" cap="none">
                <a:solidFill>
                  <a:schemeClr val="dk1"/>
                </a:solidFill>
                <a:latin typeface="Courier New"/>
                <a:ea typeface="Courier New"/>
                <a:cs typeface="Courier New"/>
                <a:sym typeface="Courier New"/>
              </a:rPr>
              <a:t>local</a:t>
            </a:r>
            <a:endParaRPr/>
          </a:p>
          <a:p>
            <a:pPr marL="566737" marR="0" lvl="1" indent="-449262" algn="l" rtl="0">
              <a:lnSpc>
                <a:spcPct val="100000"/>
              </a:lnSpc>
              <a:spcBef>
                <a:spcPts val="440"/>
              </a:spcBef>
              <a:spcAft>
                <a:spcPts val="0"/>
              </a:spcAft>
              <a:buClr>
                <a:srgbClr val="FF0000"/>
              </a:buClr>
              <a:buSzPts val="2200"/>
              <a:buFont typeface="Arial"/>
              <a:buAutoNum type="alphaLcPeriod"/>
            </a:pPr>
            <a:r>
              <a:rPr lang="en-US" sz="2200" b="0" i="0" u="none" strike="noStrike" cap="none">
                <a:solidFill>
                  <a:schemeClr val="dk1"/>
                </a:solidFill>
                <a:latin typeface="Courier New"/>
                <a:ea typeface="Courier New"/>
                <a:cs typeface="Courier New"/>
                <a:sym typeface="Courier New"/>
              </a:rPr>
              <a:t>static</a:t>
            </a:r>
            <a:endParaRPr/>
          </a:p>
          <a:p>
            <a:pPr marL="566737" marR="0" lvl="1" indent="-449262" algn="l" rtl="0">
              <a:lnSpc>
                <a:spcPct val="100000"/>
              </a:lnSpc>
              <a:spcBef>
                <a:spcPts val="440"/>
              </a:spcBef>
              <a:spcAft>
                <a:spcPts val="0"/>
              </a:spcAft>
              <a:buClr>
                <a:srgbClr val="FF0000"/>
              </a:buClr>
              <a:buSzPts val="2200"/>
              <a:buFont typeface="Arial"/>
              <a:buAutoNum type="alphaLcPeriod"/>
            </a:pPr>
            <a:r>
              <a:rPr lang="en-US" sz="2200" b="0" i="0" u="none" strike="noStrike" cap="none">
                <a:solidFill>
                  <a:schemeClr val="dk1"/>
                </a:solidFill>
                <a:latin typeface="Courier New"/>
                <a:ea typeface="Courier New"/>
                <a:cs typeface="Courier New"/>
                <a:sym typeface="Courier New"/>
              </a:rPr>
              <a:t>final</a:t>
            </a:r>
            <a:endParaRPr/>
          </a:p>
          <a:p>
            <a:pPr marL="566737" marR="0" lvl="1" indent="-449262" algn="l" rtl="0">
              <a:lnSpc>
                <a:spcPct val="100000"/>
              </a:lnSpc>
              <a:spcBef>
                <a:spcPts val="440"/>
              </a:spcBef>
              <a:spcAft>
                <a:spcPts val="0"/>
              </a:spcAft>
              <a:buClr>
                <a:srgbClr val="FF0000"/>
              </a:buClr>
              <a:buSzPts val="2200"/>
              <a:buFont typeface="Arial"/>
              <a:buAutoNum type="alphaLcPeriod"/>
            </a:pPr>
            <a:r>
              <a:rPr lang="en-US" sz="2200" b="0" i="0" u="none" strike="noStrike" cap="none">
                <a:solidFill>
                  <a:schemeClr val="dk1"/>
                </a:solidFill>
                <a:latin typeface="Courier New"/>
                <a:ea typeface="Courier New"/>
                <a:cs typeface="Courier New"/>
                <a:sym typeface="Courier New"/>
              </a:rPr>
              <a:t>private</a:t>
            </a:r>
            <a:endParaRPr/>
          </a:p>
        </p:txBody>
      </p:sp>
      <p:sp>
        <p:nvSpPr>
          <p:cNvPr id="4377" name="Google Shape;4377;p446"/>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450</a:t>
            </a:fld>
            <a:endParaRPr/>
          </a:p>
        </p:txBody>
      </p:sp>
    </p:spTree>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Shape 4381"/>
        <p:cNvGrpSpPr/>
        <p:nvPr/>
      </p:nvGrpSpPr>
      <p:grpSpPr>
        <a:xfrm>
          <a:off x="0" y="0"/>
          <a:ext cx="0" cy="0"/>
          <a:chOff x="0" y="0"/>
          <a:chExt cx="0" cy="0"/>
        </a:xfrm>
      </p:grpSpPr>
      <p:sp>
        <p:nvSpPr>
          <p:cNvPr id="4382" name="Google Shape;4382;p447"/>
          <p:cNvSpPr txBox="1">
            <a:spLocks noGrp="1"/>
          </p:cNvSpPr>
          <p:nvPr>
            <p:ph type="ctrTitle"/>
          </p:nvPr>
        </p:nvSpPr>
        <p:spPr>
          <a:xfrm>
            <a:off x="311708" y="992767"/>
            <a:ext cx="8520600" cy="27369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The Fork-Join Framework</a:t>
            </a:r>
            <a:endParaRPr/>
          </a:p>
        </p:txBody>
      </p:sp>
      <p:cxnSp>
        <p:nvCxnSpPr>
          <p:cNvPr id="4383" name="Google Shape;4383;p447"/>
          <p:cNvCxnSpPr/>
          <p:nvPr/>
        </p:nvCxnSpPr>
        <p:spPr>
          <a:xfrm>
            <a:off x="1828800" y="4495800"/>
            <a:ext cx="990600" cy="0"/>
          </a:xfrm>
          <a:prstGeom prst="straightConnector1">
            <a:avLst/>
          </a:prstGeom>
          <a:noFill/>
          <a:ln>
            <a:noFill/>
          </a:ln>
        </p:spPr>
      </p:cxnSp>
    </p:spTree>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Shape 4388"/>
        <p:cNvGrpSpPr/>
        <p:nvPr/>
      </p:nvGrpSpPr>
      <p:grpSpPr>
        <a:xfrm>
          <a:off x="0" y="0"/>
          <a:ext cx="0" cy="0"/>
          <a:chOff x="0" y="0"/>
          <a:chExt cx="0" cy="0"/>
        </a:xfrm>
      </p:grpSpPr>
      <p:pic>
        <p:nvPicPr>
          <p:cNvPr id="4389" name="Google Shape;4389;p448" descr="Duke-with-Dart.gif"/>
          <p:cNvPicPr preferRelativeResize="0"/>
          <p:nvPr/>
        </p:nvPicPr>
        <p:blipFill rotWithShape="1">
          <a:blip r:embed="rId3">
            <a:alphaModFix/>
          </a:blip>
          <a:srcRect/>
          <a:stretch/>
        </p:blipFill>
        <p:spPr>
          <a:xfrm>
            <a:off x="4876800" y="4876800"/>
            <a:ext cx="3829050" cy="1355725"/>
          </a:xfrm>
          <a:prstGeom prst="rect">
            <a:avLst/>
          </a:prstGeom>
          <a:noFill/>
          <a:ln>
            <a:noFill/>
          </a:ln>
        </p:spPr>
      </p:pic>
      <p:sp>
        <p:nvSpPr>
          <p:cNvPr id="4390" name="Google Shape;4390;p448"/>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Objectives</a:t>
            </a:r>
            <a:endParaRPr/>
          </a:p>
        </p:txBody>
      </p:sp>
      <p:sp>
        <p:nvSpPr>
          <p:cNvPr id="4391" name="Google Shape;4391;p448"/>
          <p:cNvSpPr txBox="1">
            <a:spLocks noGrp="1"/>
          </p:cNvSpPr>
          <p:nvPr>
            <p:ph type="body" idx="1"/>
          </p:nvPr>
        </p:nvSpPr>
        <p:spPr>
          <a:xfrm>
            <a:off x="609600" y="1447800"/>
            <a:ext cx="7918500" cy="7698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200"/>
              <a:buFont typeface="Arial"/>
              <a:buNone/>
            </a:pPr>
            <a:r>
              <a:rPr lang="en-US" sz="2200" b="0" i="0" u="none" strike="noStrike" cap="none">
                <a:solidFill>
                  <a:schemeClr val="dk1"/>
                </a:solidFill>
                <a:latin typeface="Arial"/>
                <a:ea typeface="Arial"/>
                <a:cs typeface="Arial"/>
                <a:sym typeface="Arial"/>
              </a:rPr>
              <a:t>After completing this lesson, you should be able to:</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Apply the Fork-Join framework</a:t>
            </a:r>
            <a:endParaRPr/>
          </a:p>
        </p:txBody>
      </p:sp>
      <p:sp>
        <p:nvSpPr>
          <p:cNvPr id="4392" name="Google Shape;4392;p448"/>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452</a:t>
            </a:fld>
            <a:endParaRPr/>
          </a:p>
        </p:txBody>
      </p:sp>
    </p:spTree>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Shape 4397"/>
        <p:cNvGrpSpPr/>
        <p:nvPr/>
      </p:nvGrpSpPr>
      <p:grpSpPr>
        <a:xfrm>
          <a:off x="0" y="0"/>
          <a:ext cx="0" cy="0"/>
          <a:chOff x="0" y="0"/>
          <a:chExt cx="0" cy="0"/>
        </a:xfrm>
      </p:grpSpPr>
      <p:sp>
        <p:nvSpPr>
          <p:cNvPr id="4398" name="Google Shape;4398;p449"/>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Parallelism</a:t>
            </a:r>
            <a:endParaRPr/>
          </a:p>
        </p:txBody>
      </p:sp>
      <p:sp>
        <p:nvSpPr>
          <p:cNvPr id="4399" name="Google Shape;4399;p449"/>
          <p:cNvSpPr txBox="1">
            <a:spLocks noGrp="1"/>
          </p:cNvSpPr>
          <p:nvPr>
            <p:ph type="body" idx="1"/>
          </p:nvPr>
        </p:nvSpPr>
        <p:spPr>
          <a:xfrm>
            <a:off x="609600" y="1447800"/>
            <a:ext cx="7918500" cy="43593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200"/>
              <a:buFont typeface="Arial"/>
              <a:buNone/>
            </a:pPr>
            <a:r>
              <a:rPr lang="en-US" sz="2200" b="0" i="0" u="none" strike="noStrike" cap="none">
                <a:solidFill>
                  <a:schemeClr val="dk1"/>
                </a:solidFill>
                <a:latin typeface="Arial"/>
                <a:ea typeface="Arial"/>
                <a:cs typeface="Arial"/>
                <a:sym typeface="Arial"/>
              </a:rPr>
              <a:t>Modern systems contain multiple CPUs. Taking advantage of the processing power in a system requires you to execute tasks in parallel on multiple CPUs.</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Divide and conquer: A task should be divided into subtasks. You should attempt to identify those subtasks that can be executed in parallel.</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Some problems can be difficult to execute as parallel tasks.</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Some problems are easier. Servers that support multiple clients can use a separate task to handle each client.</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Be aware of your hardware. Scheduling too many parallel tasks can negatively impact performance.</a:t>
            </a:r>
            <a:endParaRPr/>
          </a:p>
        </p:txBody>
      </p:sp>
      <p:sp>
        <p:nvSpPr>
          <p:cNvPr id="4400" name="Google Shape;4400;p449"/>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453</a:t>
            </a:fld>
            <a:endParaRPr/>
          </a:p>
        </p:txBody>
      </p:sp>
    </p:spTree>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Shape 4405"/>
        <p:cNvGrpSpPr/>
        <p:nvPr/>
      </p:nvGrpSpPr>
      <p:grpSpPr>
        <a:xfrm>
          <a:off x="0" y="0"/>
          <a:ext cx="0" cy="0"/>
          <a:chOff x="0" y="0"/>
          <a:chExt cx="0" cy="0"/>
        </a:xfrm>
      </p:grpSpPr>
      <p:sp>
        <p:nvSpPr>
          <p:cNvPr id="4406" name="Google Shape;4406;p450"/>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Without Parallelism</a:t>
            </a:r>
            <a:endParaRPr/>
          </a:p>
        </p:txBody>
      </p:sp>
      <p:sp>
        <p:nvSpPr>
          <p:cNvPr id="4407" name="Google Shape;4407;p450"/>
          <p:cNvSpPr txBox="1">
            <a:spLocks noGrp="1"/>
          </p:cNvSpPr>
          <p:nvPr>
            <p:ph type="body" idx="1"/>
          </p:nvPr>
        </p:nvSpPr>
        <p:spPr>
          <a:xfrm>
            <a:off x="609600" y="1447800"/>
            <a:ext cx="7918500" cy="10413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200"/>
              <a:buFont typeface="Arial"/>
              <a:buNone/>
            </a:pPr>
            <a:r>
              <a:rPr lang="en-US" sz="2200" b="0" i="0" u="none" strike="noStrike" cap="none">
                <a:solidFill>
                  <a:schemeClr val="dk1"/>
                </a:solidFill>
                <a:latin typeface="Arial"/>
                <a:ea typeface="Arial"/>
                <a:cs typeface="Arial"/>
                <a:sym typeface="Arial"/>
              </a:rPr>
              <a:t>Modern systems contain multiple CPUs. If you do not leverage threads in some way, only a portion of your system’s processing power will be utilized.</a:t>
            </a:r>
            <a:endParaRPr/>
          </a:p>
        </p:txBody>
      </p:sp>
      <p:pic>
        <p:nvPicPr>
          <p:cNvPr id="4408" name="Google Shape;4408;p450" descr="C:\Users\mheimer.ST-USERS\Desktop\New Features Course\ForkJoin1.png"/>
          <p:cNvPicPr preferRelativeResize="0"/>
          <p:nvPr/>
        </p:nvPicPr>
        <p:blipFill rotWithShape="1">
          <a:blip r:embed="rId3">
            <a:alphaModFix/>
          </a:blip>
          <a:srcRect/>
          <a:stretch/>
        </p:blipFill>
        <p:spPr>
          <a:xfrm>
            <a:off x="1752600" y="2286000"/>
            <a:ext cx="5562600" cy="3856036"/>
          </a:xfrm>
          <a:prstGeom prst="rect">
            <a:avLst/>
          </a:prstGeom>
          <a:noFill/>
          <a:ln>
            <a:noFill/>
          </a:ln>
        </p:spPr>
      </p:pic>
      <p:sp>
        <p:nvSpPr>
          <p:cNvPr id="4409" name="Google Shape;4409;p450"/>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454</a:t>
            </a:fld>
            <a:endParaRPr/>
          </a:p>
        </p:txBody>
      </p:sp>
    </p:spTree>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Shape 4414"/>
        <p:cNvGrpSpPr/>
        <p:nvPr/>
      </p:nvGrpSpPr>
      <p:grpSpPr>
        <a:xfrm>
          <a:off x="0" y="0"/>
          <a:ext cx="0" cy="0"/>
          <a:chOff x="0" y="0"/>
          <a:chExt cx="0" cy="0"/>
        </a:xfrm>
      </p:grpSpPr>
      <p:sp>
        <p:nvSpPr>
          <p:cNvPr id="4415" name="Google Shape;4415;p451"/>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Naive Parallelism</a:t>
            </a:r>
            <a:endParaRPr/>
          </a:p>
        </p:txBody>
      </p:sp>
      <p:sp>
        <p:nvSpPr>
          <p:cNvPr id="4416" name="Google Shape;4416;p451"/>
          <p:cNvSpPr txBox="1">
            <a:spLocks noGrp="1"/>
          </p:cNvSpPr>
          <p:nvPr>
            <p:ph type="body" idx="1"/>
          </p:nvPr>
        </p:nvSpPr>
        <p:spPr>
          <a:xfrm>
            <a:off x="609600" y="1447800"/>
            <a:ext cx="7918500" cy="10413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200"/>
              <a:buFont typeface="Arial"/>
              <a:buNone/>
            </a:pPr>
            <a:r>
              <a:rPr lang="en-US" sz="2200" b="0" i="0" u="none" strike="noStrike" cap="none">
                <a:solidFill>
                  <a:schemeClr val="dk1"/>
                </a:solidFill>
                <a:latin typeface="Arial"/>
                <a:ea typeface="Arial"/>
                <a:cs typeface="Arial"/>
                <a:sym typeface="Arial"/>
              </a:rPr>
              <a:t>A simple parallel solution breaks the data to be processed into multiple sets: one data set for each CPU and one thread to process each data set.</a:t>
            </a:r>
            <a:endParaRPr/>
          </a:p>
        </p:txBody>
      </p:sp>
      <p:pic>
        <p:nvPicPr>
          <p:cNvPr id="4417" name="Google Shape;4417;p451" descr="C:\Users\mheimer.ST-USERS\Desktop\New Features Course\ForkJoin2.png"/>
          <p:cNvPicPr preferRelativeResize="0"/>
          <p:nvPr/>
        </p:nvPicPr>
        <p:blipFill rotWithShape="1">
          <a:blip r:embed="rId3">
            <a:alphaModFix/>
          </a:blip>
          <a:srcRect/>
          <a:stretch/>
        </p:blipFill>
        <p:spPr>
          <a:xfrm>
            <a:off x="914400" y="2286000"/>
            <a:ext cx="6858000" cy="3863974"/>
          </a:xfrm>
          <a:prstGeom prst="rect">
            <a:avLst/>
          </a:prstGeom>
          <a:noFill/>
          <a:ln>
            <a:noFill/>
          </a:ln>
        </p:spPr>
      </p:pic>
      <p:sp>
        <p:nvSpPr>
          <p:cNvPr id="4418" name="Google Shape;4418;p451"/>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455</a:t>
            </a:fld>
            <a:endParaRPr/>
          </a:p>
        </p:txBody>
      </p:sp>
    </p:spTree>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Shape 4423"/>
        <p:cNvGrpSpPr/>
        <p:nvPr/>
      </p:nvGrpSpPr>
      <p:grpSpPr>
        <a:xfrm>
          <a:off x="0" y="0"/>
          <a:ext cx="0" cy="0"/>
          <a:chOff x="0" y="0"/>
          <a:chExt cx="0" cy="0"/>
        </a:xfrm>
      </p:grpSpPr>
      <p:sp>
        <p:nvSpPr>
          <p:cNvPr id="4424" name="Google Shape;4424;p452"/>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The Need for the Fork-Join Framework</a:t>
            </a:r>
            <a:endParaRPr/>
          </a:p>
        </p:txBody>
      </p:sp>
      <p:sp>
        <p:nvSpPr>
          <p:cNvPr id="4425" name="Google Shape;4425;p452"/>
          <p:cNvSpPr txBox="1">
            <a:spLocks noGrp="1"/>
          </p:cNvSpPr>
          <p:nvPr>
            <p:ph type="body" idx="1"/>
          </p:nvPr>
        </p:nvSpPr>
        <p:spPr>
          <a:xfrm>
            <a:off x="609600" y="1447800"/>
            <a:ext cx="7918500" cy="21924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200"/>
              <a:buFont typeface="Arial"/>
              <a:buNone/>
            </a:pPr>
            <a:r>
              <a:rPr lang="en-US" sz="2200" b="0" i="0" u="none" strike="noStrike" cap="none">
                <a:solidFill>
                  <a:schemeClr val="dk1"/>
                </a:solidFill>
                <a:latin typeface="Arial"/>
                <a:ea typeface="Arial"/>
                <a:cs typeface="Arial"/>
                <a:sym typeface="Arial"/>
              </a:rPr>
              <a:t>Splitting datasets into equal sized subsets for each thread to process has a couple of problems. Ideally all CPUs should be fully utilized until the task is finished, but:</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CPUs may run at different speeds</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Non-Java tasks require CPU time and may reduce the time available for a Java thread to spend executing on a CPU</a:t>
            </a:r>
            <a:endParaRPr/>
          </a:p>
        </p:txBody>
      </p:sp>
      <p:pic>
        <p:nvPicPr>
          <p:cNvPr id="4426" name="Google Shape;4426;p452" descr="C:\Users\mheimer.ST-USERS\Desktop\New Features Course\ForkJoin2.png"/>
          <p:cNvPicPr preferRelativeResize="0"/>
          <p:nvPr/>
        </p:nvPicPr>
        <p:blipFill rotWithShape="1">
          <a:blip r:embed="rId3">
            <a:alphaModFix/>
          </a:blip>
          <a:srcRect/>
          <a:stretch/>
        </p:blipFill>
        <p:spPr>
          <a:xfrm>
            <a:off x="4495800" y="3886200"/>
            <a:ext cx="3787774" cy="2133600"/>
          </a:xfrm>
          <a:prstGeom prst="rect">
            <a:avLst/>
          </a:prstGeom>
          <a:noFill/>
          <a:ln>
            <a:noFill/>
          </a:ln>
        </p:spPr>
      </p:pic>
      <p:sp>
        <p:nvSpPr>
          <p:cNvPr id="4427" name="Google Shape;4427;p452"/>
          <p:cNvSpPr txBox="1"/>
          <p:nvPr/>
        </p:nvSpPr>
        <p:spPr>
          <a:xfrm>
            <a:off x="609600" y="3581400"/>
            <a:ext cx="3810000" cy="1379400"/>
          </a:xfrm>
          <a:prstGeom prst="rect">
            <a:avLst/>
          </a:prstGeom>
          <a:noFill/>
          <a:ln>
            <a:noFill/>
          </a:ln>
        </p:spPr>
        <p:txBody>
          <a:bodyPr spcFirstLastPara="1" wrap="square" lIns="12700" tIns="12700" rIns="12700" bIns="12700" anchor="t" anchorCtr="0">
            <a:noAutofit/>
          </a:bodyPr>
          <a:lstStyle/>
          <a:p>
            <a:pPr marL="574675" marR="0" lvl="1" indent="-460375" algn="l" rtl="0">
              <a:lnSpc>
                <a:spcPct val="100000"/>
              </a:lnSpc>
              <a:spcBef>
                <a:spcPts val="0"/>
              </a:spcBef>
              <a:spcAft>
                <a:spcPts val="0"/>
              </a:spcAft>
              <a:buClr>
                <a:schemeClr val="dk1"/>
              </a:buClr>
              <a:buSzPts val="2200"/>
              <a:buFont typeface="Arial"/>
              <a:buChar char="•"/>
            </a:pPr>
            <a:r>
              <a:rPr lang="en-US" sz="2200" b="0" i="0" u="none" strike="noStrike" cap="none">
                <a:solidFill>
                  <a:schemeClr val="dk1"/>
                </a:solidFill>
                <a:latin typeface="Arial"/>
                <a:ea typeface="Arial"/>
                <a:cs typeface="Arial"/>
                <a:sym typeface="Arial"/>
              </a:rPr>
              <a:t>The data being analyzed may require varying amounts of time to process</a:t>
            </a:r>
            <a:endParaRPr/>
          </a:p>
        </p:txBody>
      </p:sp>
      <p:sp>
        <p:nvSpPr>
          <p:cNvPr id="4428" name="Google Shape;4428;p452"/>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456</a:t>
            </a:fld>
            <a:endParaRPr/>
          </a:p>
        </p:txBody>
      </p:sp>
    </p:spTree>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Shape 4433"/>
        <p:cNvGrpSpPr/>
        <p:nvPr/>
      </p:nvGrpSpPr>
      <p:grpSpPr>
        <a:xfrm>
          <a:off x="0" y="0"/>
          <a:ext cx="0" cy="0"/>
          <a:chOff x="0" y="0"/>
          <a:chExt cx="0" cy="0"/>
        </a:xfrm>
      </p:grpSpPr>
      <p:sp>
        <p:nvSpPr>
          <p:cNvPr id="4434" name="Google Shape;4434;p453"/>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Work-Stealing</a:t>
            </a:r>
            <a:endParaRPr/>
          </a:p>
        </p:txBody>
      </p:sp>
      <p:sp>
        <p:nvSpPr>
          <p:cNvPr id="4435" name="Google Shape;4435;p453"/>
          <p:cNvSpPr txBox="1">
            <a:spLocks noGrp="1"/>
          </p:cNvSpPr>
          <p:nvPr>
            <p:ph type="body" idx="1"/>
          </p:nvPr>
        </p:nvSpPr>
        <p:spPr>
          <a:xfrm>
            <a:off x="609600" y="1447800"/>
            <a:ext cx="7918500" cy="19209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200"/>
              <a:buFont typeface="Arial"/>
              <a:buNone/>
            </a:pPr>
            <a:r>
              <a:rPr lang="en-US" sz="2200" b="0" i="0" u="none" strike="noStrike" cap="none">
                <a:solidFill>
                  <a:schemeClr val="dk1"/>
                </a:solidFill>
                <a:latin typeface="Arial"/>
                <a:ea typeface="Arial"/>
                <a:cs typeface="Arial"/>
                <a:sym typeface="Arial"/>
              </a:rPr>
              <a:t>To keep multiple threads busy:</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Divide the data to be processed into a large number of subsets</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Assign the data subsets to a thread’s processing queue</a:t>
            </a:r>
            <a:endParaRPr/>
          </a:p>
          <a:p>
            <a:pPr marL="7937" marR="0" lvl="0" indent="7938" algn="l" rtl="0">
              <a:spcBef>
                <a:spcPts val="440"/>
              </a:spcBef>
              <a:spcAft>
                <a:spcPts val="0"/>
              </a:spcAft>
              <a:buNone/>
            </a:pPr>
            <a:endParaRPr sz="2200" b="0" i="0" u="none" strike="noStrike" cap="none">
              <a:solidFill>
                <a:schemeClr val="dk1"/>
              </a:solidFill>
              <a:latin typeface="Arial"/>
              <a:ea typeface="Arial"/>
              <a:cs typeface="Arial"/>
              <a:sym typeface="Arial"/>
            </a:endParaRPr>
          </a:p>
        </p:txBody>
      </p:sp>
      <p:pic>
        <p:nvPicPr>
          <p:cNvPr id="4436" name="Google Shape;4436;p453" descr="C:\Users\mheimer.ST-USERS\Desktop\New Features Course\ForkJoin3.png"/>
          <p:cNvPicPr preferRelativeResize="0"/>
          <p:nvPr/>
        </p:nvPicPr>
        <p:blipFill rotWithShape="1">
          <a:blip r:embed="rId3">
            <a:alphaModFix/>
          </a:blip>
          <a:srcRect/>
          <a:stretch/>
        </p:blipFill>
        <p:spPr>
          <a:xfrm>
            <a:off x="5105400" y="3429000"/>
            <a:ext cx="3186113" cy="2819399"/>
          </a:xfrm>
          <a:prstGeom prst="rect">
            <a:avLst/>
          </a:prstGeom>
          <a:noFill/>
          <a:ln>
            <a:noFill/>
          </a:ln>
        </p:spPr>
      </p:pic>
      <p:sp>
        <p:nvSpPr>
          <p:cNvPr id="4437" name="Google Shape;4437;p453"/>
          <p:cNvSpPr txBox="1"/>
          <p:nvPr/>
        </p:nvSpPr>
        <p:spPr>
          <a:xfrm>
            <a:off x="609600" y="3048000"/>
            <a:ext cx="5410200" cy="1785900"/>
          </a:xfrm>
          <a:prstGeom prst="rect">
            <a:avLst/>
          </a:prstGeom>
          <a:noFill/>
          <a:ln>
            <a:noFill/>
          </a:ln>
        </p:spPr>
        <p:txBody>
          <a:bodyPr spcFirstLastPara="1" wrap="square" lIns="12700" tIns="12700" rIns="12700" bIns="12700" anchor="t" anchorCtr="0">
            <a:noAutofit/>
          </a:bodyPr>
          <a:lstStyle/>
          <a:p>
            <a:pPr marL="574675" marR="0" lvl="1" indent="-460375" algn="l" rtl="0">
              <a:lnSpc>
                <a:spcPct val="100000"/>
              </a:lnSpc>
              <a:spcBef>
                <a:spcPts val="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Each thread will have many subsets queued</a:t>
            </a:r>
            <a:endParaRPr/>
          </a:p>
          <a:p>
            <a:pPr marL="0" marR="0" lvl="0" indent="0" algn="l" rtl="0">
              <a:lnSpc>
                <a:spcPct val="100000"/>
              </a:lnSpc>
              <a:spcBef>
                <a:spcPts val="0"/>
              </a:spcBef>
              <a:spcAft>
                <a:spcPts val="0"/>
              </a:spcAft>
              <a:buClr>
                <a:schemeClr val="dk1"/>
              </a:buClr>
              <a:buSzPts val="2200"/>
              <a:buFont typeface="Arial"/>
              <a:buNone/>
            </a:pPr>
            <a:r>
              <a:rPr lang="en-US" sz="2200" b="0" i="0" u="none" strike="noStrike" cap="none">
                <a:solidFill>
                  <a:schemeClr val="dk1"/>
                </a:solidFill>
                <a:latin typeface="Arial"/>
                <a:ea typeface="Arial"/>
                <a:cs typeface="Arial"/>
                <a:sym typeface="Arial"/>
              </a:rPr>
              <a:t>If a thread finishes all its subsets early, </a:t>
            </a:r>
            <a:br>
              <a:rPr lang="en-US" sz="2200" b="0" i="0" u="none" strike="noStrike" cap="none">
                <a:solidFill>
                  <a:schemeClr val="dk1"/>
                </a:solidFill>
                <a:latin typeface="Arial"/>
                <a:ea typeface="Arial"/>
                <a:cs typeface="Arial"/>
                <a:sym typeface="Arial"/>
              </a:rPr>
            </a:br>
            <a:r>
              <a:rPr lang="en-US" sz="2200" b="0" i="0" u="none" strike="noStrike" cap="none">
                <a:solidFill>
                  <a:schemeClr val="dk1"/>
                </a:solidFill>
                <a:latin typeface="Arial"/>
                <a:ea typeface="Arial"/>
                <a:cs typeface="Arial"/>
                <a:sym typeface="Arial"/>
              </a:rPr>
              <a:t>it can “steal” subsets from </a:t>
            </a:r>
            <a:br>
              <a:rPr lang="en-US" sz="2200" b="0" i="0" u="none" strike="noStrike" cap="none">
                <a:solidFill>
                  <a:schemeClr val="dk1"/>
                </a:solidFill>
                <a:latin typeface="Arial"/>
                <a:ea typeface="Arial"/>
                <a:cs typeface="Arial"/>
                <a:sym typeface="Arial"/>
              </a:rPr>
            </a:br>
            <a:r>
              <a:rPr lang="en-US" sz="2200" b="0" i="0" u="none" strike="noStrike" cap="none">
                <a:solidFill>
                  <a:schemeClr val="dk1"/>
                </a:solidFill>
                <a:latin typeface="Arial"/>
                <a:ea typeface="Arial"/>
                <a:cs typeface="Arial"/>
                <a:sym typeface="Arial"/>
              </a:rPr>
              <a:t>another thread.</a:t>
            </a:r>
            <a:endParaRPr/>
          </a:p>
        </p:txBody>
      </p:sp>
      <p:sp>
        <p:nvSpPr>
          <p:cNvPr id="4438" name="Google Shape;4438;p453"/>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457</a:t>
            </a:fld>
            <a:endParaRPr/>
          </a:p>
        </p:txBody>
      </p:sp>
    </p:spTree>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Shape 4443"/>
        <p:cNvGrpSpPr/>
        <p:nvPr/>
      </p:nvGrpSpPr>
      <p:grpSpPr>
        <a:xfrm>
          <a:off x="0" y="0"/>
          <a:ext cx="0" cy="0"/>
          <a:chOff x="0" y="0"/>
          <a:chExt cx="0" cy="0"/>
        </a:xfrm>
      </p:grpSpPr>
      <p:sp>
        <p:nvSpPr>
          <p:cNvPr id="4444" name="Google Shape;4444;p454"/>
          <p:cNvSpPr txBox="1"/>
          <p:nvPr/>
        </p:nvSpPr>
        <p:spPr>
          <a:xfrm>
            <a:off x="609600" y="1371600"/>
            <a:ext cx="7924800" cy="4343400"/>
          </a:xfrm>
          <a:prstGeom prst="rect">
            <a:avLst/>
          </a:prstGeom>
          <a:solidFill>
            <a:srgbClr val="DDDDDD"/>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4445" name="Google Shape;4445;p454"/>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A Single-Threaded Example</a:t>
            </a:r>
            <a:endParaRPr/>
          </a:p>
        </p:txBody>
      </p:sp>
      <p:sp>
        <p:nvSpPr>
          <p:cNvPr id="4446" name="Google Shape;4446;p454"/>
          <p:cNvSpPr txBox="1">
            <a:spLocks noGrp="1"/>
          </p:cNvSpPr>
          <p:nvPr>
            <p:ph type="body" idx="1"/>
          </p:nvPr>
        </p:nvSpPr>
        <p:spPr>
          <a:xfrm>
            <a:off x="609600" y="1447800"/>
            <a:ext cx="7918500" cy="17511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int[] data = new int[1024 * 1024 * 256]; //1G</a:t>
            </a:r>
            <a:endParaRPr/>
          </a:p>
          <a:p>
            <a:pPr marL="7937" marR="0" lvl="0" indent="7937" algn="l" rtl="0">
              <a:lnSpc>
                <a:spcPct val="100000"/>
              </a:lnSpc>
              <a:spcBef>
                <a:spcPts val="360"/>
              </a:spcBef>
              <a:spcAft>
                <a:spcPts val="0"/>
              </a:spcAft>
              <a:buClr>
                <a:srgbClr val="000000"/>
              </a:buClr>
              <a:buSzPts val="1800"/>
              <a:buFont typeface="Arial"/>
              <a:buNone/>
            </a:pPr>
            <a:endParaRPr sz="1800" b="0" i="0" u="none">
              <a:solidFill>
                <a:schemeClr val="dk1"/>
              </a:solidFill>
              <a:latin typeface="Courier New"/>
              <a:ea typeface="Courier New"/>
              <a:cs typeface="Courier New"/>
              <a:sym typeface="Courier New"/>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for (int i = 0; i &lt; data.length; i++) {</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    data[i] = ThreadLocalRandom.current().nextInt();</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a:t>
            </a:r>
            <a:endParaRPr/>
          </a:p>
          <a:p>
            <a:pPr marL="7937" marR="0" lvl="0" indent="7937" algn="l" rtl="0">
              <a:lnSpc>
                <a:spcPct val="100000"/>
              </a:lnSpc>
              <a:spcBef>
                <a:spcPts val="360"/>
              </a:spcBef>
              <a:spcAft>
                <a:spcPts val="0"/>
              </a:spcAft>
              <a:buClr>
                <a:srgbClr val="000000"/>
              </a:buClr>
              <a:buSzPts val="1800"/>
              <a:buFont typeface="Arial"/>
              <a:buNone/>
            </a:pPr>
            <a:endParaRPr sz="1800" b="0" i="0" u="none">
              <a:solidFill>
                <a:schemeClr val="dk1"/>
              </a:solidFill>
              <a:latin typeface="Courier New"/>
              <a:ea typeface="Courier New"/>
              <a:cs typeface="Courier New"/>
              <a:sym typeface="Courier New"/>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int max = Integer.MIN_VALUE;</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for (int value : data) {</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    if (value &gt; max) {</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        max = value;</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    }</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      </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System.out.println("Max value found:" + max);</a:t>
            </a:r>
            <a:endParaRPr/>
          </a:p>
        </p:txBody>
      </p:sp>
      <p:sp>
        <p:nvSpPr>
          <p:cNvPr id="4447" name="Google Shape;4447;p454"/>
          <p:cNvSpPr/>
          <p:nvPr/>
        </p:nvSpPr>
        <p:spPr>
          <a:xfrm>
            <a:off x="6172200" y="1981200"/>
            <a:ext cx="1828800" cy="308100"/>
          </a:xfrm>
          <a:prstGeom prst="wedgeRectCallout">
            <a:avLst>
              <a:gd name="adj1" fmla="val -1262"/>
              <a:gd name="adj2" fmla="val -14415"/>
            </a:avLst>
          </a:prstGeom>
          <a:solidFill>
            <a:srgbClr val="FFFFCC"/>
          </a:solidFill>
          <a:ln w="9525" cap="flat" cmpd="sng">
            <a:solidFill>
              <a:srgbClr val="80808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Arial"/>
              <a:buNone/>
            </a:pPr>
            <a:r>
              <a:rPr lang="en-US" sz="1400" b="0" i="0" u="none">
                <a:solidFill>
                  <a:schemeClr val="dk1"/>
                </a:solidFill>
                <a:latin typeface="Arial"/>
                <a:ea typeface="Arial"/>
                <a:cs typeface="Arial"/>
                <a:sym typeface="Arial"/>
              </a:rPr>
              <a:t>A very large dataset</a:t>
            </a:r>
            <a:endParaRPr/>
          </a:p>
        </p:txBody>
      </p:sp>
      <p:sp>
        <p:nvSpPr>
          <p:cNvPr id="4448" name="Google Shape;4448;p454"/>
          <p:cNvSpPr/>
          <p:nvPr/>
        </p:nvSpPr>
        <p:spPr>
          <a:xfrm>
            <a:off x="5486400" y="3048000"/>
            <a:ext cx="2895600" cy="308100"/>
          </a:xfrm>
          <a:prstGeom prst="wedgeRectCallout">
            <a:avLst>
              <a:gd name="adj1" fmla="val 2679"/>
              <a:gd name="adj2" fmla="val -11099"/>
            </a:avLst>
          </a:prstGeom>
          <a:solidFill>
            <a:srgbClr val="FFFFCC"/>
          </a:solidFill>
          <a:ln w="9525" cap="flat" cmpd="sng">
            <a:solidFill>
              <a:srgbClr val="80808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Arial"/>
              <a:buNone/>
            </a:pPr>
            <a:r>
              <a:rPr lang="en-US" sz="1400" b="0" i="0" u="none">
                <a:solidFill>
                  <a:schemeClr val="dk1"/>
                </a:solidFill>
                <a:latin typeface="Arial"/>
                <a:ea typeface="Arial"/>
                <a:cs typeface="Arial"/>
                <a:sym typeface="Arial"/>
              </a:rPr>
              <a:t>Fill up the array with values.</a:t>
            </a:r>
            <a:endParaRPr/>
          </a:p>
        </p:txBody>
      </p:sp>
      <p:sp>
        <p:nvSpPr>
          <p:cNvPr id="4449" name="Google Shape;4449;p454"/>
          <p:cNvSpPr/>
          <p:nvPr/>
        </p:nvSpPr>
        <p:spPr>
          <a:xfrm>
            <a:off x="4800600" y="4191000"/>
            <a:ext cx="2895600" cy="523800"/>
          </a:xfrm>
          <a:prstGeom prst="wedgeRectCallout">
            <a:avLst>
              <a:gd name="adj1" fmla="val -5052"/>
              <a:gd name="adj2" fmla="val 3233"/>
            </a:avLst>
          </a:prstGeom>
          <a:solidFill>
            <a:srgbClr val="FFFFCC"/>
          </a:solidFill>
          <a:ln w="9525" cap="flat" cmpd="sng">
            <a:solidFill>
              <a:srgbClr val="80808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Arial"/>
              <a:buNone/>
            </a:pPr>
            <a:r>
              <a:rPr lang="en-US" sz="1400" b="0" i="0" u="none">
                <a:solidFill>
                  <a:schemeClr val="dk1"/>
                </a:solidFill>
                <a:latin typeface="Arial"/>
                <a:ea typeface="Arial"/>
                <a:cs typeface="Arial"/>
                <a:sym typeface="Arial"/>
              </a:rPr>
              <a:t>Sequentially search the array for the largest value.</a:t>
            </a:r>
            <a:endParaRPr/>
          </a:p>
        </p:txBody>
      </p:sp>
      <p:sp>
        <p:nvSpPr>
          <p:cNvPr id="4450" name="Google Shape;4450;p454"/>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458</a:t>
            </a:fld>
            <a:endParaRPr/>
          </a:p>
        </p:txBody>
      </p:sp>
    </p:spTree>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Shape 4455"/>
        <p:cNvGrpSpPr/>
        <p:nvPr/>
      </p:nvGrpSpPr>
      <p:grpSpPr>
        <a:xfrm>
          <a:off x="0" y="0"/>
          <a:ext cx="0" cy="0"/>
          <a:chOff x="0" y="0"/>
          <a:chExt cx="0" cy="0"/>
        </a:xfrm>
      </p:grpSpPr>
      <p:sp>
        <p:nvSpPr>
          <p:cNvPr id="4456" name="Google Shape;4456;p455"/>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Courier New"/>
                <a:ea typeface="Courier New"/>
                <a:cs typeface="Courier New"/>
                <a:sym typeface="Courier New"/>
              </a:rPr>
              <a:t>java.util.concurrent.ForkJoinTask&lt;V&gt;</a:t>
            </a:r>
            <a:endParaRPr/>
          </a:p>
        </p:txBody>
      </p:sp>
      <p:sp>
        <p:nvSpPr>
          <p:cNvPr id="4457" name="Google Shape;4457;p455"/>
          <p:cNvSpPr txBox="1">
            <a:spLocks noGrp="1"/>
          </p:cNvSpPr>
          <p:nvPr>
            <p:ph type="body" idx="1"/>
          </p:nvPr>
        </p:nvSpPr>
        <p:spPr>
          <a:xfrm>
            <a:off x="609600" y="1447800"/>
            <a:ext cx="7918500" cy="46245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200"/>
              <a:buFont typeface="Arial"/>
              <a:buNone/>
            </a:pPr>
            <a:r>
              <a:rPr lang="en-US" sz="2200" b="0" i="0" u="none">
                <a:solidFill>
                  <a:schemeClr val="dk1"/>
                </a:solidFill>
                <a:latin typeface="Arial"/>
                <a:ea typeface="Arial"/>
                <a:cs typeface="Arial"/>
                <a:sym typeface="Arial"/>
              </a:rPr>
              <a:t>A </a:t>
            </a:r>
            <a:r>
              <a:rPr lang="en-US" sz="2200" b="0" i="0" u="none">
                <a:solidFill>
                  <a:schemeClr val="dk1"/>
                </a:solidFill>
                <a:latin typeface="Courier New"/>
                <a:ea typeface="Courier New"/>
                <a:cs typeface="Courier New"/>
                <a:sym typeface="Courier New"/>
              </a:rPr>
              <a:t>ForkJoinTask</a:t>
            </a:r>
            <a:r>
              <a:rPr lang="en-US" sz="2200" b="0" i="0" u="none">
                <a:solidFill>
                  <a:schemeClr val="dk1"/>
                </a:solidFill>
                <a:latin typeface="Arial"/>
                <a:ea typeface="Arial"/>
                <a:cs typeface="Arial"/>
                <a:sym typeface="Arial"/>
              </a:rPr>
              <a:t> object represents a task to be executed.</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A task contains the code and data to be processed. Similar to a </a:t>
            </a:r>
            <a:r>
              <a:rPr lang="en-US" sz="2200" b="0" i="0" u="none" strike="noStrike" cap="none">
                <a:solidFill>
                  <a:schemeClr val="dk1"/>
                </a:solidFill>
                <a:latin typeface="Courier New"/>
                <a:ea typeface="Courier New"/>
                <a:cs typeface="Courier New"/>
                <a:sym typeface="Courier New"/>
              </a:rPr>
              <a:t>Runnable</a:t>
            </a:r>
            <a:r>
              <a:rPr lang="en-US" sz="2200" b="0" i="0" u="none" strike="noStrike" cap="none">
                <a:solidFill>
                  <a:schemeClr val="dk1"/>
                </a:solidFill>
                <a:latin typeface="Arial"/>
                <a:ea typeface="Arial"/>
                <a:cs typeface="Arial"/>
                <a:sym typeface="Arial"/>
              </a:rPr>
              <a:t> or </a:t>
            </a:r>
            <a:r>
              <a:rPr lang="en-US" sz="2200" b="0" i="0" u="none" strike="noStrike" cap="none">
                <a:solidFill>
                  <a:schemeClr val="dk1"/>
                </a:solidFill>
                <a:latin typeface="Courier New"/>
                <a:ea typeface="Courier New"/>
                <a:cs typeface="Courier New"/>
                <a:sym typeface="Courier New"/>
              </a:rPr>
              <a:t>Callable</a:t>
            </a:r>
            <a:r>
              <a:rPr lang="en-US" sz="2200" b="0" i="0" u="none" strike="noStrike" cap="none">
                <a:solidFill>
                  <a:schemeClr val="dk1"/>
                </a:solidFill>
                <a:latin typeface="Arial"/>
                <a:ea typeface="Arial"/>
                <a:cs typeface="Arial"/>
                <a:sym typeface="Arial"/>
              </a:rPr>
              <a:t>.</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A huge number of tasks are created and processed by a small number of threads in a Fork-Join pool.</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A </a:t>
            </a:r>
            <a:r>
              <a:rPr lang="en-US" sz="2000" b="0" i="0" u="none" strike="noStrike" cap="none">
                <a:solidFill>
                  <a:schemeClr val="dk1"/>
                </a:solidFill>
                <a:latin typeface="Courier New"/>
                <a:ea typeface="Courier New"/>
                <a:cs typeface="Courier New"/>
                <a:sym typeface="Courier New"/>
              </a:rPr>
              <a:t>ForkJoinTask</a:t>
            </a:r>
            <a:r>
              <a:rPr lang="en-US" sz="2000" b="0" i="0" u="none" strike="noStrike" cap="none">
                <a:solidFill>
                  <a:schemeClr val="dk1"/>
                </a:solidFill>
                <a:latin typeface="Arial"/>
                <a:ea typeface="Arial"/>
                <a:cs typeface="Arial"/>
                <a:sym typeface="Arial"/>
              </a:rPr>
              <a:t> typically creates more </a:t>
            </a:r>
            <a:r>
              <a:rPr lang="en-US" sz="2000" b="0" i="0" u="none" strike="noStrike" cap="none">
                <a:solidFill>
                  <a:schemeClr val="dk1"/>
                </a:solidFill>
                <a:latin typeface="Courier New"/>
                <a:ea typeface="Courier New"/>
                <a:cs typeface="Courier New"/>
                <a:sym typeface="Courier New"/>
              </a:rPr>
              <a:t>ForkJoinTask</a:t>
            </a:r>
            <a:r>
              <a:rPr lang="en-US" sz="2000" b="0" i="0" u="none" strike="noStrike" cap="none">
                <a:solidFill>
                  <a:schemeClr val="dk1"/>
                </a:solidFill>
                <a:latin typeface="Arial"/>
                <a:ea typeface="Arial"/>
                <a:cs typeface="Arial"/>
                <a:sym typeface="Arial"/>
              </a:rPr>
              <a:t> instances until the data to processed has been subdivided adequately.</a:t>
            </a:r>
            <a:endParaRPr sz="2000" b="0" i="0" u="none" strike="noStrike" cap="none">
              <a:solidFill>
                <a:schemeClr val="dk1"/>
              </a:solidFill>
              <a:latin typeface="Arial"/>
              <a:ea typeface="Arial"/>
              <a:cs typeface="Arial"/>
              <a:sym typeface="Arial"/>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Developers typically use the following subclasses:</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Courier New"/>
                <a:ea typeface="Courier New"/>
                <a:cs typeface="Courier New"/>
                <a:sym typeface="Courier New"/>
              </a:rPr>
              <a:t>RecursiveAction</a:t>
            </a:r>
            <a:r>
              <a:rPr lang="en-US" sz="2000" b="0" i="0" u="none" strike="noStrike" cap="none">
                <a:solidFill>
                  <a:schemeClr val="dk1"/>
                </a:solidFill>
                <a:latin typeface="Arial"/>
                <a:ea typeface="Arial"/>
                <a:cs typeface="Arial"/>
                <a:sym typeface="Arial"/>
              </a:rPr>
              <a:t>: When a task does not need to return a result</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Courier New"/>
                <a:ea typeface="Courier New"/>
                <a:cs typeface="Courier New"/>
                <a:sym typeface="Courier New"/>
              </a:rPr>
              <a:t>RecursiveTask</a:t>
            </a:r>
            <a:r>
              <a:rPr lang="en-US" sz="2000" b="0" i="0" u="none" strike="noStrike" cap="none">
                <a:solidFill>
                  <a:schemeClr val="dk1"/>
                </a:solidFill>
                <a:latin typeface="Arial"/>
                <a:ea typeface="Arial"/>
                <a:cs typeface="Arial"/>
                <a:sym typeface="Arial"/>
              </a:rPr>
              <a:t>: When a task needs to return a result</a:t>
            </a:r>
            <a:endParaRPr/>
          </a:p>
          <a:p>
            <a:pPr marL="7937" marR="0" lvl="0" indent="7938" algn="l" rtl="0">
              <a:spcBef>
                <a:spcPts val="400"/>
              </a:spcBef>
              <a:spcAft>
                <a:spcPts val="0"/>
              </a:spcAft>
              <a:buNone/>
            </a:pPr>
            <a:endParaRPr sz="2000" b="0" i="0" u="none" strike="noStrike" cap="none">
              <a:solidFill>
                <a:schemeClr val="dk1"/>
              </a:solidFill>
              <a:latin typeface="Arial"/>
              <a:ea typeface="Arial"/>
              <a:cs typeface="Arial"/>
              <a:sym typeface="Arial"/>
            </a:endParaRPr>
          </a:p>
        </p:txBody>
      </p:sp>
      <p:sp>
        <p:nvSpPr>
          <p:cNvPr id="4458" name="Google Shape;4458;p455"/>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459</a:t>
            </a:fld>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Google Shape;328;p42"/>
          <p:cNvSpPr txBox="1"/>
          <p:nvPr/>
        </p:nvSpPr>
        <p:spPr>
          <a:xfrm>
            <a:off x="609600" y="4570412"/>
            <a:ext cx="7924800" cy="685800"/>
          </a:xfrm>
          <a:prstGeom prst="rect">
            <a:avLst/>
          </a:prstGeom>
          <a:solidFill>
            <a:srgbClr val="DDDDDD"/>
          </a:solid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329" name="Google Shape;329;p42"/>
          <p:cNvSpPr txBox="1"/>
          <p:nvPr/>
        </p:nvSpPr>
        <p:spPr>
          <a:xfrm>
            <a:off x="609600" y="3640137"/>
            <a:ext cx="7924800" cy="381000"/>
          </a:xfrm>
          <a:prstGeom prst="rect">
            <a:avLst/>
          </a:prstGeom>
          <a:solidFill>
            <a:srgbClr val="DDDDDD"/>
          </a:solid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330" name="Google Shape;330;p42"/>
          <p:cNvSpPr txBox="1"/>
          <p:nvPr/>
        </p:nvSpPr>
        <p:spPr>
          <a:xfrm>
            <a:off x="609600" y="2720975"/>
            <a:ext cx="7924800" cy="381000"/>
          </a:xfrm>
          <a:prstGeom prst="rect">
            <a:avLst/>
          </a:prstGeom>
          <a:solidFill>
            <a:srgbClr val="DDDDDD"/>
          </a:solid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331" name="Google Shape;331;p42"/>
          <p:cNvSpPr txBox="1">
            <a:spLocks noGrp="1"/>
          </p:cNvSpPr>
          <p:nvPr>
            <p:ph type="title"/>
          </p:nvPr>
        </p:nvSpPr>
        <p:spPr>
          <a:xfrm>
            <a:off x="609600" y="439737"/>
            <a:ext cx="791845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Courier New"/>
                <a:ea typeface="Courier New"/>
                <a:cs typeface="Courier New"/>
                <a:sym typeface="Courier New"/>
              </a:rPr>
              <a:t>import</a:t>
            </a:r>
            <a:r>
              <a:rPr lang="en-US" sz="2600" b="1" i="0" u="none" strike="noStrike" cap="none">
                <a:solidFill>
                  <a:schemeClr val="dk1"/>
                </a:solidFill>
                <a:latin typeface="Arial"/>
                <a:ea typeface="Arial"/>
                <a:cs typeface="Arial"/>
                <a:sym typeface="Arial"/>
              </a:rPr>
              <a:t> Statements</a:t>
            </a:r>
            <a:endParaRPr/>
          </a:p>
        </p:txBody>
      </p:sp>
      <p:sp>
        <p:nvSpPr>
          <p:cNvPr id="332" name="Google Shape;332;p42"/>
          <p:cNvSpPr txBox="1">
            <a:spLocks noGrp="1"/>
          </p:cNvSpPr>
          <p:nvPr>
            <p:ph type="body" idx="1"/>
          </p:nvPr>
        </p:nvSpPr>
        <p:spPr>
          <a:xfrm>
            <a:off x="609600" y="1208087"/>
            <a:ext cx="7918450" cy="1751012"/>
          </a:xfrm>
          <a:prstGeom prst="rect">
            <a:avLst/>
          </a:prstGeom>
          <a:noFill/>
          <a:ln>
            <a:noFill/>
          </a:ln>
        </p:spPr>
        <p:txBody>
          <a:bodyPr spcFirstLastPara="1" wrap="square" lIns="12700" tIns="12700" rIns="12700" bIns="12700" anchor="t" anchorCtr="0">
            <a:noAutofit/>
          </a:bodyPr>
          <a:lstStyle/>
          <a:p>
            <a:pPr marL="7936" marR="0" lvl="0" indent="7938" algn="l" rtl="0">
              <a:lnSpc>
                <a:spcPct val="100000"/>
              </a:lnSpc>
              <a:spcBef>
                <a:spcPts val="0"/>
              </a:spcBef>
              <a:spcAft>
                <a:spcPts val="0"/>
              </a:spcAft>
              <a:buClr>
                <a:srgbClr val="000000"/>
              </a:buClr>
              <a:buSzPts val="2200"/>
              <a:buFont typeface="Arial"/>
              <a:buNone/>
            </a:pPr>
            <a:r>
              <a:rPr lang="en-US" sz="2200" b="0" i="0" u="none">
                <a:solidFill>
                  <a:schemeClr val="dk1"/>
                </a:solidFill>
                <a:latin typeface="Arial"/>
                <a:ea typeface="Arial"/>
                <a:cs typeface="Arial"/>
                <a:sym typeface="Arial"/>
              </a:rPr>
              <a:t>The </a:t>
            </a:r>
            <a:r>
              <a:rPr lang="en-US" sz="2200" b="0" i="0" u="none">
                <a:solidFill>
                  <a:schemeClr val="dk1"/>
                </a:solidFill>
                <a:latin typeface="Courier New"/>
                <a:ea typeface="Courier New"/>
                <a:cs typeface="Courier New"/>
                <a:sym typeface="Courier New"/>
              </a:rPr>
              <a:t>import</a:t>
            </a:r>
            <a:r>
              <a:rPr lang="en-US" sz="2200" b="0" i="0" u="none">
                <a:solidFill>
                  <a:schemeClr val="dk1"/>
                </a:solidFill>
                <a:latin typeface="Arial"/>
                <a:ea typeface="Arial"/>
                <a:cs typeface="Arial"/>
                <a:sym typeface="Arial"/>
              </a:rPr>
              <a:t> keyword is used to identify classes you want to reference in your class.</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The </a:t>
            </a:r>
            <a:r>
              <a:rPr lang="en-US" sz="2200" b="0" i="0" u="none" strike="noStrike" cap="none">
                <a:solidFill>
                  <a:schemeClr val="dk1"/>
                </a:solidFill>
                <a:latin typeface="Courier New"/>
                <a:ea typeface="Courier New"/>
                <a:cs typeface="Courier New"/>
                <a:sym typeface="Courier New"/>
              </a:rPr>
              <a:t>import</a:t>
            </a:r>
            <a:r>
              <a:rPr lang="en-US" sz="2200" b="0" i="0" u="none" strike="noStrike" cap="none">
                <a:solidFill>
                  <a:schemeClr val="dk1"/>
                </a:solidFill>
                <a:latin typeface="Arial"/>
                <a:ea typeface="Arial"/>
                <a:cs typeface="Arial"/>
                <a:sym typeface="Arial"/>
              </a:rPr>
              <a:t> statement provides a convenient way to identify classes that you want to reference in your class.</a:t>
            </a:r>
            <a:endParaRPr/>
          </a:p>
          <a:p>
            <a:pPr marL="574675" marR="0" lvl="1" indent="-428625" algn="l" rtl="0">
              <a:lnSpc>
                <a:spcPct val="100000"/>
              </a:lnSpc>
              <a:spcBef>
                <a:spcPts val="100"/>
              </a:spcBef>
              <a:spcAft>
                <a:spcPts val="0"/>
              </a:spcAft>
              <a:buClr>
                <a:srgbClr val="FF0000"/>
              </a:buClr>
              <a:buSzPts val="500"/>
              <a:buFont typeface="Arial"/>
              <a:buNone/>
            </a:pPr>
            <a:endParaRPr sz="500" b="0" i="0" u="none" strike="noStrike" cap="none">
              <a:solidFill>
                <a:schemeClr val="dk1"/>
              </a:solidFill>
              <a:latin typeface="Arial"/>
              <a:ea typeface="Arial"/>
              <a:cs typeface="Arial"/>
              <a:sym typeface="Arial"/>
            </a:endParaRPr>
          </a:p>
          <a:p>
            <a:pPr marL="7936" marR="0" lvl="0" indent="7938"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import java.util.Date;</a:t>
            </a:r>
            <a:endParaRPr/>
          </a:p>
          <a:p>
            <a:pPr marL="7936" marR="0" lvl="0" indent="7938" algn="l" rtl="0">
              <a:lnSpc>
                <a:spcPct val="100000"/>
              </a:lnSpc>
              <a:spcBef>
                <a:spcPts val="100"/>
              </a:spcBef>
              <a:spcAft>
                <a:spcPts val="0"/>
              </a:spcAft>
              <a:buClr>
                <a:srgbClr val="000000"/>
              </a:buClr>
              <a:buSzPts val="500"/>
              <a:buFont typeface="Arial"/>
              <a:buNone/>
            </a:pPr>
            <a:endParaRPr sz="500" b="0" i="0" u="none">
              <a:solidFill>
                <a:schemeClr val="dk1"/>
              </a:solidFill>
              <a:latin typeface="Courier New"/>
              <a:ea typeface="Courier New"/>
              <a:cs typeface="Courier New"/>
              <a:sym typeface="Courier New"/>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You can import a single class or an entire package:</a:t>
            </a:r>
            <a:endParaRPr/>
          </a:p>
          <a:p>
            <a:pPr marL="574675" marR="0" lvl="1" indent="-428625" algn="l" rtl="0">
              <a:lnSpc>
                <a:spcPct val="100000"/>
              </a:lnSpc>
              <a:spcBef>
                <a:spcPts val="100"/>
              </a:spcBef>
              <a:spcAft>
                <a:spcPts val="0"/>
              </a:spcAft>
              <a:buClr>
                <a:srgbClr val="FF0000"/>
              </a:buClr>
              <a:buSzPts val="500"/>
              <a:buFont typeface="Arial"/>
              <a:buNone/>
            </a:pPr>
            <a:endParaRPr sz="500" b="0" i="0" u="none" strike="noStrike" cap="none">
              <a:solidFill>
                <a:schemeClr val="dk1"/>
              </a:solidFill>
              <a:latin typeface="Arial"/>
              <a:ea typeface="Arial"/>
              <a:cs typeface="Arial"/>
              <a:sym typeface="Arial"/>
            </a:endParaRPr>
          </a:p>
          <a:p>
            <a:pPr marL="7936" marR="0" lvl="0" indent="7938"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import java.util.*;</a:t>
            </a:r>
            <a:endParaRPr/>
          </a:p>
          <a:p>
            <a:pPr marL="7936" marR="0" lvl="0" indent="7938" algn="l" rtl="0">
              <a:lnSpc>
                <a:spcPct val="100000"/>
              </a:lnSpc>
              <a:spcBef>
                <a:spcPts val="100"/>
              </a:spcBef>
              <a:spcAft>
                <a:spcPts val="0"/>
              </a:spcAft>
              <a:buClr>
                <a:srgbClr val="000000"/>
              </a:buClr>
              <a:buSzPts val="500"/>
              <a:buFont typeface="Arial"/>
              <a:buNone/>
            </a:pPr>
            <a:endParaRPr sz="500" b="0" i="0" u="none">
              <a:solidFill>
                <a:schemeClr val="dk1"/>
              </a:solidFill>
              <a:latin typeface="Courier New"/>
              <a:ea typeface="Courier New"/>
              <a:cs typeface="Courier New"/>
              <a:sym typeface="Courier New"/>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You can include multiple </a:t>
            </a:r>
            <a:r>
              <a:rPr lang="en-US" sz="2200" b="0" i="0" u="none" strike="noStrike" cap="none">
                <a:solidFill>
                  <a:schemeClr val="dk1"/>
                </a:solidFill>
                <a:latin typeface="Courier New"/>
                <a:ea typeface="Courier New"/>
                <a:cs typeface="Courier New"/>
                <a:sym typeface="Courier New"/>
              </a:rPr>
              <a:t>import</a:t>
            </a:r>
            <a:r>
              <a:rPr lang="en-US" sz="2200" b="0" i="0" u="none" strike="noStrike" cap="none">
                <a:solidFill>
                  <a:schemeClr val="dk1"/>
                </a:solidFill>
                <a:latin typeface="Arial"/>
                <a:ea typeface="Arial"/>
                <a:cs typeface="Arial"/>
                <a:sym typeface="Arial"/>
              </a:rPr>
              <a:t> statements:</a:t>
            </a:r>
            <a:endParaRPr/>
          </a:p>
          <a:p>
            <a:pPr marL="574675" marR="0" lvl="1" indent="-428625" algn="l" rtl="0">
              <a:lnSpc>
                <a:spcPct val="100000"/>
              </a:lnSpc>
              <a:spcBef>
                <a:spcPts val="100"/>
              </a:spcBef>
              <a:spcAft>
                <a:spcPts val="0"/>
              </a:spcAft>
              <a:buClr>
                <a:srgbClr val="FF0000"/>
              </a:buClr>
              <a:buSzPts val="500"/>
              <a:buFont typeface="Arial"/>
              <a:buNone/>
            </a:pPr>
            <a:endParaRPr sz="500" b="0" i="0" u="none" strike="noStrike" cap="none">
              <a:solidFill>
                <a:schemeClr val="dk1"/>
              </a:solidFill>
              <a:latin typeface="Arial"/>
              <a:ea typeface="Arial"/>
              <a:cs typeface="Arial"/>
              <a:sym typeface="Arial"/>
            </a:endParaRPr>
          </a:p>
          <a:p>
            <a:pPr marL="7936" marR="0" lvl="0" indent="7938"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import java.util.Date;</a:t>
            </a:r>
            <a:endParaRPr/>
          </a:p>
          <a:p>
            <a:pPr marL="7936" marR="0" lvl="0" indent="7938"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import java.util.Calendar;</a:t>
            </a:r>
            <a:endParaRPr/>
          </a:p>
          <a:p>
            <a:pPr marL="7936" marR="0" lvl="0" indent="7938" algn="l" rtl="0">
              <a:lnSpc>
                <a:spcPct val="100000"/>
              </a:lnSpc>
              <a:spcBef>
                <a:spcPts val="100"/>
              </a:spcBef>
              <a:spcAft>
                <a:spcPts val="0"/>
              </a:spcAft>
              <a:buClr>
                <a:srgbClr val="000000"/>
              </a:buClr>
              <a:buSzPts val="500"/>
              <a:buFont typeface="Arial"/>
              <a:buNone/>
            </a:pPr>
            <a:endParaRPr sz="500" b="0" i="0" u="none">
              <a:solidFill>
                <a:schemeClr val="dk1"/>
              </a:solidFill>
              <a:latin typeface="Courier New"/>
              <a:ea typeface="Courier New"/>
              <a:cs typeface="Courier New"/>
              <a:sym typeface="Courier New"/>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It is good </a:t>
            </a:r>
            <a:r>
              <a:rPr lang="en-US"/>
              <a:t>Lab </a:t>
            </a:r>
            <a:r>
              <a:rPr lang="en-US" sz="2200" b="0" i="0" u="none" strike="noStrike" cap="none">
                <a:solidFill>
                  <a:schemeClr val="dk1"/>
                </a:solidFill>
                <a:latin typeface="Arial"/>
                <a:ea typeface="Arial"/>
                <a:cs typeface="Arial"/>
                <a:sym typeface="Arial"/>
              </a:rPr>
              <a:t>to use the full package and class name rather than the wildcard </a:t>
            </a:r>
            <a:r>
              <a:rPr lang="en-US" sz="2200" b="0" i="0" u="none" strike="noStrike" cap="none">
                <a:solidFill>
                  <a:schemeClr val="dk1"/>
                </a:solidFill>
                <a:latin typeface="Courier New"/>
                <a:ea typeface="Courier New"/>
                <a:cs typeface="Courier New"/>
                <a:sym typeface="Courier New"/>
              </a:rPr>
              <a:t>*</a:t>
            </a:r>
            <a:r>
              <a:rPr lang="en-US" sz="2200" b="0" i="0" u="none" strike="noStrike" cap="none">
                <a:solidFill>
                  <a:schemeClr val="dk1"/>
                </a:solidFill>
                <a:latin typeface="Arial"/>
                <a:ea typeface="Arial"/>
                <a:cs typeface="Arial"/>
                <a:sym typeface="Arial"/>
              </a:rPr>
              <a:t> to avoid class name conflicts.</a:t>
            </a:r>
            <a:endParaRPr/>
          </a:p>
        </p:txBody>
      </p:sp>
      <p:sp>
        <p:nvSpPr>
          <p:cNvPr id="333" name="Google Shape;333;p42"/>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46</a:t>
            </a:fld>
            <a:endParaRPr/>
          </a:p>
        </p:txBody>
      </p:sp>
    </p:spTree>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Shape 4463"/>
        <p:cNvGrpSpPr/>
        <p:nvPr/>
      </p:nvGrpSpPr>
      <p:grpSpPr>
        <a:xfrm>
          <a:off x="0" y="0"/>
          <a:ext cx="0" cy="0"/>
          <a:chOff x="0" y="0"/>
          <a:chExt cx="0" cy="0"/>
        </a:xfrm>
      </p:grpSpPr>
      <p:sp>
        <p:nvSpPr>
          <p:cNvPr id="4464" name="Google Shape;4464;p456"/>
          <p:cNvSpPr txBox="1"/>
          <p:nvPr/>
        </p:nvSpPr>
        <p:spPr>
          <a:xfrm>
            <a:off x="609600" y="1371600"/>
            <a:ext cx="7924800" cy="4648200"/>
          </a:xfrm>
          <a:prstGeom prst="rect">
            <a:avLst/>
          </a:prstGeom>
          <a:solidFill>
            <a:srgbClr val="DDDDDD"/>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4465" name="Google Shape;4465;p456"/>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Courier New"/>
                <a:ea typeface="Courier New"/>
                <a:cs typeface="Courier New"/>
                <a:sym typeface="Courier New"/>
              </a:rPr>
              <a:t>RecursiveTask</a:t>
            </a:r>
            <a:r>
              <a:rPr lang="en-US" sz="2600" b="1" i="0" u="none" strike="noStrike" cap="none">
                <a:solidFill>
                  <a:schemeClr val="dk1"/>
                </a:solidFill>
                <a:latin typeface="Arial"/>
                <a:ea typeface="Arial"/>
                <a:cs typeface="Arial"/>
                <a:sym typeface="Arial"/>
              </a:rPr>
              <a:t> Example</a:t>
            </a:r>
            <a:endParaRPr/>
          </a:p>
        </p:txBody>
      </p:sp>
      <p:sp>
        <p:nvSpPr>
          <p:cNvPr id="4466" name="Google Shape;4466;p456"/>
          <p:cNvSpPr txBox="1">
            <a:spLocks noGrp="1"/>
          </p:cNvSpPr>
          <p:nvPr>
            <p:ph type="body" idx="1"/>
          </p:nvPr>
        </p:nvSpPr>
        <p:spPr>
          <a:xfrm>
            <a:off x="609600" y="1447800"/>
            <a:ext cx="7918500" cy="17511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public class FindMaxTask extends RecursiveTask&lt;Integer&gt; {</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    private final int threshold;</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    private final int[] myArray;</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    private int start;</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    private int end;</a:t>
            </a:r>
            <a:endParaRPr/>
          </a:p>
          <a:p>
            <a:pPr marL="7937" marR="0" lvl="0" indent="7937" algn="l" rtl="0">
              <a:lnSpc>
                <a:spcPct val="100000"/>
              </a:lnSpc>
              <a:spcBef>
                <a:spcPts val="360"/>
              </a:spcBef>
              <a:spcAft>
                <a:spcPts val="0"/>
              </a:spcAft>
              <a:buClr>
                <a:srgbClr val="000000"/>
              </a:buClr>
              <a:buSzPts val="1800"/>
              <a:buFont typeface="Arial"/>
              <a:buNone/>
            </a:pPr>
            <a:endParaRPr sz="1800" b="0" i="0" u="none">
              <a:solidFill>
                <a:schemeClr val="dk1"/>
              </a:solidFill>
              <a:latin typeface="Courier New"/>
              <a:ea typeface="Courier New"/>
              <a:cs typeface="Courier New"/>
              <a:sym typeface="Courier New"/>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    public FindMaxTask(int[] myArray, int start, int end, int threshold) {</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        // copy parameters to fields</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    }</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    protected Integer compute() {</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        // shown later</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    }</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a:t>
            </a:r>
            <a:endParaRPr/>
          </a:p>
        </p:txBody>
      </p:sp>
      <p:sp>
        <p:nvSpPr>
          <p:cNvPr id="4467" name="Google Shape;4467;p456"/>
          <p:cNvSpPr/>
          <p:nvPr/>
        </p:nvSpPr>
        <p:spPr>
          <a:xfrm>
            <a:off x="6248400" y="2209800"/>
            <a:ext cx="1981200" cy="308100"/>
          </a:xfrm>
          <a:prstGeom prst="wedgeRectCallout">
            <a:avLst>
              <a:gd name="adj1" fmla="val 13858"/>
              <a:gd name="adj2" fmla="val -30459"/>
            </a:avLst>
          </a:prstGeom>
          <a:solidFill>
            <a:srgbClr val="FFFFCC"/>
          </a:solidFill>
          <a:ln w="9525" cap="flat" cmpd="sng">
            <a:solidFill>
              <a:srgbClr val="80808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Arial"/>
              <a:buNone/>
            </a:pPr>
            <a:r>
              <a:rPr lang="en-US" sz="1400" b="0" i="0" u="none">
                <a:solidFill>
                  <a:schemeClr val="dk1"/>
                </a:solidFill>
                <a:latin typeface="Arial"/>
                <a:ea typeface="Arial"/>
                <a:cs typeface="Arial"/>
                <a:sym typeface="Arial"/>
              </a:rPr>
              <a:t>Result type of the task</a:t>
            </a:r>
            <a:endParaRPr/>
          </a:p>
        </p:txBody>
      </p:sp>
      <p:sp>
        <p:nvSpPr>
          <p:cNvPr id="4468" name="Google Shape;4468;p456"/>
          <p:cNvSpPr/>
          <p:nvPr/>
        </p:nvSpPr>
        <p:spPr>
          <a:xfrm>
            <a:off x="4038600" y="2819400"/>
            <a:ext cx="2209800" cy="304800"/>
          </a:xfrm>
          <a:prstGeom prst="wedgeRectCallout">
            <a:avLst>
              <a:gd name="adj1" fmla="val 3475"/>
              <a:gd name="adj2" fmla="val -26073"/>
            </a:avLst>
          </a:prstGeom>
          <a:solidFill>
            <a:srgbClr val="FFFFCC"/>
          </a:solidFill>
          <a:ln w="9525" cap="flat" cmpd="sng">
            <a:solidFill>
              <a:srgbClr val="80808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Arial"/>
              <a:buNone/>
            </a:pPr>
            <a:r>
              <a:rPr lang="en-US" sz="1400" b="0" i="0" u="none">
                <a:solidFill>
                  <a:schemeClr val="dk1"/>
                </a:solidFill>
                <a:latin typeface="Arial"/>
                <a:ea typeface="Arial"/>
                <a:cs typeface="Arial"/>
                <a:sym typeface="Arial"/>
              </a:rPr>
              <a:t>The data to process</a:t>
            </a:r>
            <a:endParaRPr/>
          </a:p>
        </p:txBody>
      </p:sp>
      <p:sp>
        <p:nvSpPr>
          <p:cNvPr id="4469" name="Google Shape;4469;p456"/>
          <p:cNvSpPr/>
          <p:nvPr/>
        </p:nvSpPr>
        <p:spPr>
          <a:xfrm>
            <a:off x="5562600" y="4267200"/>
            <a:ext cx="2590800" cy="523800"/>
          </a:xfrm>
          <a:prstGeom prst="wedgeRectCallout">
            <a:avLst>
              <a:gd name="adj1" fmla="val -2437"/>
              <a:gd name="adj2" fmla="val 22108"/>
            </a:avLst>
          </a:prstGeom>
          <a:solidFill>
            <a:srgbClr val="FFFFCC"/>
          </a:solidFill>
          <a:ln w="9525" cap="flat" cmpd="sng">
            <a:solidFill>
              <a:srgbClr val="80808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Arial"/>
              <a:buNone/>
            </a:pPr>
            <a:r>
              <a:rPr lang="en-US" sz="1400" b="0" i="0" u="none">
                <a:solidFill>
                  <a:schemeClr val="dk1"/>
                </a:solidFill>
                <a:latin typeface="Arial"/>
                <a:ea typeface="Arial"/>
                <a:cs typeface="Arial"/>
                <a:sym typeface="Arial"/>
              </a:rPr>
              <a:t>Where the work is done. Notice the generic return type.</a:t>
            </a:r>
            <a:endParaRPr/>
          </a:p>
        </p:txBody>
      </p:sp>
      <p:sp>
        <p:nvSpPr>
          <p:cNvPr id="4470" name="Google Shape;4470;p456"/>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460</a:t>
            </a:fld>
            <a:endParaRPr/>
          </a:p>
        </p:txBody>
      </p:sp>
    </p:spTree>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Shape 4475"/>
        <p:cNvGrpSpPr/>
        <p:nvPr/>
      </p:nvGrpSpPr>
      <p:grpSpPr>
        <a:xfrm>
          <a:off x="0" y="0"/>
          <a:ext cx="0" cy="0"/>
          <a:chOff x="0" y="0"/>
          <a:chExt cx="0" cy="0"/>
        </a:xfrm>
      </p:grpSpPr>
      <p:sp>
        <p:nvSpPr>
          <p:cNvPr id="4476" name="Google Shape;4476;p457"/>
          <p:cNvSpPr txBox="1"/>
          <p:nvPr/>
        </p:nvSpPr>
        <p:spPr>
          <a:xfrm>
            <a:off x="609600" y="1371600"/>
            <a:ext cx="7924800" cy="4191000"/>
          </a:xfrm>
          <a:prstGeom prst="rect">
            <a:avLst/>
          </a:prstGeom>
          <a:solidFill>
            <a:srgbClr val="DDDDDD"/>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4477" name="Google Shape;4477;p457"/>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Courier New"/>
                <a:ea typeface="Courier New"/>
                <a:cs typeface="Courier New"/>
                <a:sym typeface="Courier New"/>
              </a:rPr>
              <a:t>compute</a:t>
            </a:r>
            <a:r>
              <a:rPr lang="en-US" sz="2600" b="1" i="0" u="none" strike="noStrike" cap="none">
                <a:solidFill>
                  <a:schemeClr val="dk1"/>
                </a:solidFill>
                <a:latin typeface="Arial"/>
                <a:ea typeface="Arial"/>
                <a:cs typeface="Arial"/>
                <a:sym typeface="Arial"/>
              </a:rPr>
              <a:t> Structure</a:t>
            </a:r>
            <a:endParaRPr/>
          </a:p>
        </p:txBody>
      </p:sp>
      <p:sp>
        <p:nvSpPr>
          <p:cNvPr id="4478" name="Google Shape;4478;p457"/>
          <p:cNvSpPr txBox="1">
            <a:spLocks noGrp="1"/>
          </p:cNvSpPr>
          <p:nvPr>
            <p:ph type="body" idx="1"/>
          </p:nvPr>
        </p:nvSpPr>
        <p:spPr>
          <a:xfrm>
            <a:off x="609600" y="1447800"/>
            <a:ext cx="7918500" cy="17511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protected Integer compute() {</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    if DATA_SMALL_ENOUGH {</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        PROCESS_DATA</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        return RESULT;</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    } else {</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        SPLIT_DATA_INTO_LEFT_AND_RIGHT_PARTS</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        TASK t1 = new TASK(LEFT_DATA);</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        t1.fork();</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        TASK t2 = new TASK(RIGHT_DATA);           </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        return COMBINE(t2.compute(), t1.join());</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    }</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a:t>
            </a:r>
            <a:endParaRPr/>
          </a:p>
        </p:txBody>
      </p:sp>
      <p:sp>
        <p:nvSpPr>
          <p:cNvPr id="4479" name="Google Shape;4479;p457"/>
          <p:cNvSpPr/>
          <p:nvPr/>
        </p:nvSpPr>
        <p:spPr>
          <a:xfrm>
            <a:off x="6172200" y="5105400"/>
            <a:ext cx="1600200" cy="304800"/>
          </a:xfrm>
          <a:prstGeom prst="wedgeRectCallout">
            <a:avLst>
              <a:gd name="adj1" fmla="val 233"/>
              <a:gd name="adj2" fmla="val -24042"/>
            </a:avLst>
          </a:prstGeom>
          <a:solidFill>
            <a:srgbClr val="FFFFCC"/>
          </a:solidFill>
          <a:ln w="9525" cap="flat" cmpd="sng">
            <a:solidFill>
              <a:srgbClr val="80808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Arial"/>
              <a:buNone/>
            </a:pPr>
            <a:r>
              <a:rPr lang="en-US" sz="1400" b="0" i="0" u="none">
                <a:solidFill>
                  <a:schemeClr val="dk1"/>
                </a:solidFill>
                <a:latin typeface="Arial"/>
                <a:ea typeface="Arial"/>
                <a:cs typeface="Arial"/>
                <a:sym typeface="Arial"/>
              </a:rPr>
              <a:t>Block until done</a:t>
            </a:r>
            <a:endParaRPr/>
          </a:p>
        </p:txBody>
      </p:sp>
      <p:sp>
        <p:nvSpPr>
          <p:cNvPr id="4480" name="Google Shape;4480;p457"/>
          <p:cNvSpPr/>
          <p:nvPr/>
        </p:nvSpPr>
        <p:spPr>
          <a:xfrm>
            <a:off x="3733800" y="3733800"/>
            <a:ext cx="2590800" cy="308100"/>
          </a:xfrm>
          <a:prstGeom prst="wedgeRectCallout">
            <a:avLst>
              <a:gd name="adj1" fmla="val -4343"/>
              <a:gd name="adj2" fmla="val 11224"/>
            </a:avLst>
          </a:prstGeom>
          <a:solidFill>
            <a:srgbClr val="FFFFCC"/>
          </a:solidFill>
          <a:ln w="9525" cap="flat" cmpd="sng">
            <a:solidFill>
              <a:srgbClr val="80808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Arial"/>
              <a:buNone/>
            </a:pPr>
            <a:r>
              <a:rPr lang="en-US" sz="1400" b="0" i="0" u="none">
                <a:solidFill>
                  <a:schemeClr val="dk1"/>
                </a:solidFill>
                <a:latin typeface="Arial"/>
                <a:ea typeface="Arial"/>
                <a:cs typeface="Arial"/>
                <a:sym typeface="Arial"/>
              </a:rPr>
              <a:t>Asynchronously execute</a:t>
            </a:r>
            <a:endParaRPr/>
          </a:p>
        </p:txBody>
      </p:sp>
      <p:sp>
        <p:nvSpPr>
          <p:cNvPr id="4481" name="Google Shape;4481;p457"/>
          <p:cNvSpPr/>
          <p:nvPr/>
        </p:nvSpPr>
        <p:spPr>
          <a:xfrm>
            <a:off x="3200400" y="5105400"/>
            <a:ext cx="2286000" cy="308100"/>
          </a:xfrm>
          <a:prstGeom prst="wedgeRectCallout">
            <a:avLst>
              <a:gd name="adj1" fmla="val 15154"/>
              <a:gd name="adj2" fmla="val -25111"/>
            </a:avLst>
          </a:prstGeom>
          <a:solidFill>
            <a:srgbClr val="FFFFCC"/>
          </a:solidFill>
          <a:ln w="9525" cap="flat" cmpd="sng">
            <a:solidFill>
              <a:srgbClr val="80808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Arial"/>
              <a:buNone/>
            </a:pPr>
            <a:r>
              <a:rPr lang="en-US" sz="1400" b="0" i="0" u="none">
                <a:solidFill>
                  <a:schemeClr val="dk1"/>
                </a:solidFill>
                <a:latin typeface="Arial"/>
                <a:ea typeface="Arial"/>
                <a:cs typeface="Arial"/>
                <a:sym typeface="Arial"/>
              </a:rPr>
              <a:t>Process in current thread</a:t>
            </a:r>
            <a:endParaRPr/>
          </a:p>
        </p:txBody>
      </p:sp>
      <p:sp>
        <p:nvSpPr>
          <p:cNvPr id="4482" name="Google Shape;4482;p457"/>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461</a:t>
            </a:fld>
            <a:endParaRPr/>
          </a:p>
        </p:txBody>
      </p:sp>
    </p:spTree>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Shape 4487"/>
        <p:cNvGrpSpPr/>
        <p:nvPr/>
      </p:nvGrpSpPr>
      <p:grpSpPr>
        <a:xfrm>
          <a:off x="0" y="0"/>
          <a:ext cx="0" cy="0"/>
          <a:chOff x="0" y="0"/>
          <a:chExt cx="0" cy="0"/>
        </a:xfrm>
      </p:grpSpPr>
      <p:sp>
        <p:nvSpPr>
          <p:cNvPr id="4488" name="Google Shape;4488;p458"/>
          <p:cNvSpPr txBox="1"/>
          <p:nvPr/>
        </p:nvSpPr>
        <p:spPr>
          <a:xfrm>
            <a:off x="609600" y="1371600"/>
            <a:ext cx="7924800" cy="4648200"/>
          </a:xfrm>
          <a:prstGeom prst="rect">
            <a:avLst/>
          </a:prstGeom>
          <a:solidFill>
            <a:srgbClr val="DDDDDD"/>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4489" name="Google Shape;4489;p458"/>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Courier New"/>
                <a:ea typeface="Courier New"/>
                <a:cs typeface="Courier New"/>
                <a:sym typeface="Courier New"/>
              </a:rPr>
              <a:t>compute</a:t>
            </a:r>
            <a:r>
              <a:rPr lang="en-US" sz="2600" b="1" i="0" u="none" strike="noStrike" cap="none">
                <a:solidFill>
                  <a:schemeClr val="dk1"/>
                </a:solidFill>
                <a:latin typeface="Arial"/>
                <a:ea typeface="Arial"/>
                <a:cs typeface="Arial"/>
                <a:sym typeface="Arial"/>
              </a:rPr>
              <a:t> Example (Below Threshold)</a:t>
            </a:r>
            <a:endParaRPr/>
          </a:p>
        </p:txBody>
      </p:sp>
      <p:sp>
        <p:nvSpPr>
          <p:cNvPr id="4490" name="Google Shape;4490;p458"/>
          <p:cNvSpPr txBox="1">
            <a:spLocks noGrp="1"/>
          </p:cNvSpPr>
          <p:nvPr>
            <p:ph type="body" idx="1"/>
          </p:nvPr>
        </p:nvSpPr>
        <p:spPr>
          <a:xfrm>
            <a:off x="609600" y="1447800"/>
            <a:ext cx="7918500" cy="17511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protected Integer compute() {</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    if (end - start &lt; threshold) {</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        int max = Integer.MIN_VALUE;</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        for (int i = start; i &lt;= end; i++) {</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            int n = myArray[i];</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            if (n &gt; max) {</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                max = n;</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            }</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        }</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        return max;</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    } else {</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        // split data and create tasks</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    }</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a:t>
            </a:r>
            <a:endParaRPr/>
          </a:p>
        </p:txBody>
      </p:sp>
      <p:sp>
        <p:nvSpPr>
          <p:cNvPr id="4491" name="Google Shape;4491;p458"/>
          <p:cNvSpPr/>
          <p:nvPr/>
        </p:nvSpPr>
        <p:spPr>
          <a:xfrm>
            <a:off x="6248400" y="1600200"/>
            <a:ext cx="1981200" cy="523800"/>
          </a:xfrm>
          <a:prstGeom prst="wedgeRectCallout">
            <a:avLst>
              <a:gd name="adj1" fmla="val -9902"/>
              <a:gd name="adj2" fmla="val 13582"/>
            </a:avLst>
          </a:prstGeom>
          <a:solidFill>
            <a:srgbClr val="FFFFCC"/>
          </a:solidFill>
          <a:ln w="9525" cap="flat" cmpd="sng">
            <a:solidFill>
              <a:srgbClr val="80808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Arial"/>
              <a:buNone/>
            </a:pPr>
            <a:r>
              <a:rPr lang="en-US" sz="1400" b="0" i="0" u="none">
                <a:solidFill>
                  <a:schemeClr val="dk1"/>
                </a:solidFill>
                <a:latin typeface="Arial"/>
                <a:ea typeface="Arial"/>
                <a:cs typeface="Arial"/>
                <a:sym typeface="Arial"/>
              </a:rPr>
              <a:t>You decide the threshold.</a:t>
            </a:r>
            <a:endParaRPr/>
          </a:p>
        </p:txBody>
      </p:sp>
      <p:sp>
        <p:nvSpPr>
          <p:cNvPr id="4492" name="Google Shape;4492;p458"/>
          <p:cNvSpPr/>
          <p:nvPr/>
        </p:nvSpPr>
        <p:spPr>
          <a:xfrm>
            <a:off x="228600" y="2819400"/>
            <a:ext cx="1600200" cy="523800"/>
          </a:xfrm>
          <a:prstGeom prst="wedgeRectCallout">
            <a:avLst>
              <a:gd name="adj1" fmla="val 19726"/>
              <a:gd name="adj2" fmla="val -29219"/>
            </a:avLst>
          </a:prstGeom>
          <a:solidFill>
            <a:srgbClr val="FFFFCC"/>
          </a:solidFill>
          <a:ln w="9525" cap="flat" cmpd="sng">
            <a:solidFill>
              <a:srgbClr val="80808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Arial"/>
              <a:buNone/>
            </a:pPr>
            <a:r>
              <a:rPr lang="en-US" sz="1400" b="0" i="0" u="none">
                <a:solidFill>
                  <a:schemeClr val="dk1"/>
                </a:solidFill>
                <a:latin typeface="Arial"/>
                <a:ea typeface="Arial"/>
                <a:cs typeface="Arial"/>
                <a:sym typeface="Arial"/>
              </a:rPr>
              <a:t>The range within the array</a:t>
            </a:r>
            <a:endParaRPr/>
          </a:p>
        </p:txBody>
      </p:sp>
      <p:sp>
        <p:nvSpPr>
          <p:cNvPr id="4493" name="Google Shape;4493;p458"/>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462</a:t>
            </a:fld>
            <a:endParaRPr/>
          </a:p>
        </p:txBody>
      </p:sp>
    </p:spTree>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Shape 4498"/>
        <p:cNvGrpSpPr/>
        <p:nvPr/>
      </p:nvGrpSpPr>
      <p:grpSpPr>
        <a:xfrm>
          <a:off x="0" y="0"/>
          <a:ext cx="0" cy="0"/>
          <a:chOff x="0" y="0"/>
          <a:chExt cx="0" cy="0"/>
        </a:xfrm>
      </p:grpSpPr>
      <p:sp>
        <p:nvSpPr>
          <p:cNvPr id="4499" name="Google Shape;4499;p459"/>
          <p:cNvSpPr txBox="1"/>
          <p:nvPr/>
        </p:nvSpPr>
        <p:spPr>
          <a:xfrm>
            <a:off x="609600" y="1371600"/>
            <a:ext cx="7924800" cy="4648200"/>
          </a:xfrm>
          <a:prstGeom prst="rect">
            <a:avLst/>
          </a:prstGeom>
          <a:solidFill>
            <a:srgbClr val="DDDDDD"/>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4500" name="Google Shape;4500;p459"/>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Courier New"/>
                <a:ea typeface="Courier New"/>
                <a:cs typeface="Courier New"/>
                <a:sym typeface="Courier New"/>
              </a:rPr>
              <a:t>compute</a:t>
            </a:r>
            <a:r>
              <a:rPr lang="en-US" sz="2600" b="1" i="0" u="none" strike="noStrike" cap="none">
                <a:solidFill>
                  <a:schemeClr val="dk1"/>
                </a:solidFill>
                <a:latin typeface="Arial"/>
                <a:ea typeface="Arial"/>
                <a:cs typeface="Arial"/>
                <a:sym typeface="Arial"/>
              </a:rPr>
              <a:t> Example (Above Threshold)</a:t>
            </a:r>
            <a:endParaRPr/>
          </a:p>
        </p:txBody>
      </p:sp>
      <p:sp>
        <p:nvSpPr>
          <p:cNvPr id="4501" name="Google Shape;4501;p459"/>
          <p:cNvSpPr txBox="1">
            <a:spLocks noGrp="1"/>
          </p:cNvSpPr>
          <p:nvPr>
            <p:ph type="body" idx="1"/>
          </p:nvPr>
        </p:nvSpPr>
        <p:spPr>
          <a:xfrm>
            <a:off x="609600" y="1447800"/>
            <a:ext cx="7918500" cy="17511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protected Integer compute() {</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    if (end - start &lt; threshold) {</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        // find max</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    } else {</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        int midway = (end - start) / 2 + start;</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        FindMaxTask a1 = </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    new FindMaxTask(myArray, start, midway, threshold);</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        a1.fork();</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        FindMaxTask a2 = </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    new FindMaxTask(myArray, midway + 1, end, threshold);           </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        return Math.max(a2.compute(), a1.join());</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    }</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a:t>
            </a:r>
            <a:endParaRPr/>
          </a:p>
        </p:txBody>
      </p:sp>
      <p:sp>
        <p:nvSpPr>
          <p:cNvPr id="4502" name="Google Shape;4502;p459"/>
          <p:cNvSpPr/>
          <p:nvPr/>
        </p:nvSpPr>
        <p:spPr>
          <a:xfrm>
            <a:off x="4648200" y="3124200"/>
            <a:ext cx="2209800" cy="304800"/>
          </a:xfrm>
          <a:prstGeom prst="wedgeRectCallout">
            <a:avLst>
              <a:gd name="adj1" fmla="val -4718"/>
              <a:gd name="adj2" fmla="val 16047"/>
            </a:avLst>
          </a:prstGeom>
          <a:solidFill>
            <a:srgbClr val="FFFFCC"/>
          </a:solidFill>
          <a:ln w="9525" cap="flat" cmpd="sng">
            <a:solidFill>
              <a:srgbClr val="80808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Arial"/>
              <a:buNone/>
            </a:pPr>
            <a:r>
              <a:rPr lang="en-US" sz="1400" b="0" i="0" u="none">
                <a:solidFill>
                  <a:schemeClr val="dk1"/>
                </a:solidFill>
                <a:latin typeface="Arial"/>
                <a:ea typeface="Arial"/>
                <a:cs typeface="Arial"/>
                <a:sym typeface="Arial"/>
              </a:rPr>
              <a:t>Task for left half of data</a:t>
            </a:r>
            <a:endParaRPr/>
          </a:p>
        </p:txBody>
      </p:sp>
      <p:sp>
        <p:nvSpPr>
          <p:cNvPr id="4503" name="Google Shape;4503;p459"/>
          <p:cNvSpPr/>
          <p:nvPr/>
        </p:nvSpPr>
        <p:spPr>
          <a:xfrm>
            <a:off x="4648200" y="4114800"/>
            <a:ext cx="2209800" cy="304800"/>
          </a:xfrm>
          <a:prstGeom prst="wedgeRectCallout">
            <a:avLst>
              <a:gd name="adj1" fmla="val -4718"/>
              <a:gd name="adj2" fmla="val 16047"/>
            </a:avLst>
          </a:prstGeom>
          <a:solidFill>
            <a:srgbClr val="FFFFCC"/>
          </a:solidFill>
          <a:ln w="9525" cap="flat" cmpd="sng">
            <a:solidFill>
              <a:srgbClr val="80808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Arial"/>
              <a:buNone/>
            </a:pPr>
            <a:r>
              <a:rPr lang="en-US" sz="1400" b="0" i="0" u="none">
                <a:solidFill>
                  <a:schemeClr val="dk1"/>
                </a:solidFill>
                <a:latin typeface="Arial"/>
                <a:ea typeface="Arial"/>
                <a:cs typeface="Arial"/>
                <a:sym typeface="Arial"/>
              </a:rPr>
              <a:t>Task for right half of data</a:t>
            </a:r>
            <a:endParaRPr/>
          </a:p>
        </p:txBody>
      </p:sp>
      <p:sp>
        <p:nvSpPr>
          <p:cNvPr id="4504" name="Google Shape;4504;p459"/>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463</a:t>
            </a:fld>
            <a:endParaRPr/>
          </a:p>
        </p:txBody>
      </p:sp>
    </p:spTree>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Shape 4509"/>
        <p:cNvGrpSpPr/>
        <p:nvPr/>
      </p:nvGrpSpPr>
      <p:grpSpPr>
        <a:xfrm>
          <a:off x="0" y="0"/>
          <a:ext cx="0" cy="0"/>
          <a:chOff x="0" y="0"/>
          <a:chExt cx="0" cy="0"/>
        </a:xfrm>
      </p:grpSpPr>
      <p:sp>
        <p:nvSpPr>
          <p:cNvPr id="4510" name="Google Shape;4510;p460"/>
          <p:cNvSpPr txBox="1"/>
          <p:nvPr/>
        </p:nvSpPr>
        <p:spPr>
          <a:xfrm>
            <a:off x="609600" y="2438400"/>
            <a:ext cx="7924800" cy="1524000"/>
          </a:xfrm>
          <a:prstGeom prst="rect">
            <a:avLst/>
          </a:prstGeom>
          <a:solidFill>
            <a:srgbClr val="DDDDDD"/>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4511" name="Google Shape;4511;p460"/>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Courier New"/>
                <a:ea typeface="Courier New"/>
                <a:cs typeface="Courier New"/>
                <a:sym typeface="Courier New"/>
              </a:rPr>
              <a:t>ForkJoinPool</a:t>
            </a:r>
            <a:r>
              <a:rPr lang="en-US" sz="2600" b="1" i="0" u="none" strike="noStrike" cap="none">
                <a:solidFill>
                  <a:schemeClr val="dk1"/>
                </a:solidFill>
                <a:latin typeface="Arial"/>
                <a:ea typeface="Arial"/>
                <a:cs typeface="Arial"/>
                <a:sym typeface="Arial"/>
              </a:rPr>
              <a:t> Example</a:t>
            </a:r>
            <a:endParaRPr/>
          </a:p>
        </p:txBody>
      </p:sp>
      <p:sp>
        <p:nvSpPr>
          <p:cNvPr id="4512" name="Google Shape;4512;p460"/>
          <p:cNvSpPr txBox="1">
            <a:spLocks noGrp="1"/>
          </p:cNvSpPr>
          <p:nvPr>
            <p:ph type="body" idx="1"/>
          </p:nvPr>
        </p:nvSpPr>
        <p:spPr>
          <a:xfrm>
            <a:off x="609600" y="1447800"/>
            <a:ext cx="7918500" cy="17511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200"/>
              <a:buFont typeface="Arial"/>
              <a:buNone/>
            </a:pPr>
            <a:r>
              <a:rPr lang="en-US" sz="2200" b="0" i="0" u="none">
                <a:solidFill>
                  <a:schemeClr val="dk1"/>
                </a:solidFill>
                <a:latin typeface="Arial"/>
                <a:ea typeface="Arial"/>
                <a:cs typeface="Arial"/>
                <a:sym typeface="Arial"/>
              </a:rPr>
              <a:t>A </a:t>
            </a:r>
            <a:r>
              <a:rPr lang="en-US" sz="2200" b="0" i="0" u="none">
                <a:solidFill>
                  <a:schemeClr val="dk1"/>
                </a:solidFill>
                <a:latin typeface="Courier New"/>
                <a:ea typeface="Courier New"/>
                <a:cs typeface="Courier New"/>
                <a:sym typeface="Courier New"/>
              </a:rPr>
              <a:t>ForkJoinPool</a:t>
            </a:r>
            <a:r>
              <a:rPr lang="en-US" sz="2200" b="0" i="0" u="none">
                <a:solidFill>
                  <a:schemeClr val="dk1"/>
                </a:solidFill>
                <a:latin typeface="Arial"/>
                <a:ea typeface="Arial"/>
                <a:cs typeface="Arial"/>
                <a:sym typeface="Arial"/>
              </a:rPr>
              <a:t> is used to execute a </a:t>
            </a:r>
            <a:r>
              <a:rPr lang="en-US" sz="2200" b="0" i="0" u="none">
                <a:solidFill>
                  <a:schemeClr val="dk1"/>
                </a:solidFill>
                <a:latin typeface="Courier New"/>
                <a:ea typeface="Courier New"/>
                <a:cs typeface="Courier New"/>
                <a:sym typeface="Courier New"/>
              </a:rPr>
              <a:t>ForkJoinTask</a:t>
            </a:r>
            <a:r>
              <a:rPr lang="en-US" sz="2200" b="0" i="0" u="none">
                <a:solidFill>
                  <a:schemeClr val="dk1"/>
                </a:solidFill>
                <a:latin typeface="Arial"/>
                <a:ea typeface="Arial"/>
                <a:cs typeface="Arial"/>
                <a:sym typeface="Arial"/>
              </a:rPr>
              <a:t>. It creates a thread for each CPU in the system by default.</a:t>
            </a:r>
            <a:endParaRPr/>
          </a:p>
          <a:p>
            <a:pPr marL="7937" marR="0" lvl="0" indent="7937" algn="l" rtl="0">
              <a:lnSpc>
                <a:spcPct val="100000"/>
              </a:lnSpc>
              <a:spcBef>
                <a:spcPts val="360"/>
              </a:spcBef>
              <a:spcAft>
                <a:spcPts val="0"/>
              </a:spcAft>
              <a:buClr>
                <a:srgbClr val="000000"/>
              </a:buClr>
              <a:buSzPts val="1800"/>
              <a:buFont typeface="Arial"/>
              <a:buNone/>
            </a:pPr>
            <a:endParaRPr sz="1800" b="0" i="0" u="none">
              <a:solidFill>
                <a:schemeClr val="dk1"/>
              </a:solidFill>
              <a:latin typeface="Courier New"/>
              <a:ea typeface="Courier New"/>
              <a:cs typeface="Courier New"/>
              <a:sym typeface="Courier New"/>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ForkJoinPool pool = new ForkJoinPool();</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FindMaxTask task = </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 new FindMaxTask(data, 0, data.length-1, data.length/16);</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Integer result = pool.invoke(task);</a:t>
            </a:r>
            <a:endParaRPr/>
          </a:p>
        </p:txBody>
      </p:sp>
      <p:sp>
        <p:nvSpPr>
          <p:cNvPr id="4513" name="Google Shape;4513;p460"/>
          <p:cNvSpPr/>
          <p:nvPr/>
        </p:nvSpPr>
        <p:spPr>
          <a:xfrm>
            <a:off x="3886200" y="4343400"/>
            <a:ext cx="2743200" cy="523800"/>
          </a:xfrm>
          <a:prstGeom prst="wedgeRectCallout">
            <a:avLst>
              <a:gd name="adj1" fmla="val 3223"/>
              <a:gd name="adj2" fmla="val -21689"/>
            </a:avLst>
          </a:prstGeom>
          <a:solidFill>
            <a:srgbClr val="FFFFCC"/>
          </a:solidFill>
          <a:ln w="9525" cap="flat" cmpd="sng">
            <a:solidFill>
              <a:srgbClr val="80808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Arial"/>
              <a:buNone/>
            </a:pPr>
            <a:r>
              <a:rPr lang="en-US" sz="1400" b="0" i="0" u="none">
                <a:solidFill>
                  <a:schemeClr val="dk1"/>
                </a:solidFill>
                <a:latin typeface="Arial"/>
                <a:ea typeface="Arial"/>
                <a:cs typeface="Arial"/>
                <a:sym typeface="Arial"/>
              </a:rPr>
              <a:t>The task's </a:t>
            </a:r>
            <a:r>
              <a:rPr lang="en-US" sz="1400" b="0" i="0" u="none">
                <a:solidFill>
                  <a:schemeClr val="dk1"/>
                </a:solidFill>
                <a:latin typeface="Courier New"/>
                <a:ea typeface="Courier New"/>
                <a:cs typeface="Courier New"/>
                <a:sym typeface="Courier New"/>
              </a:rPr>
              <a:t>compute</a:t>
            </a:r>
            <a:r>
              <a:rPr lang="en-US" sz="1400" b="0" i="0" u="none">
                <a:solidFill>
                  <a:schemeClr val="dk1"/>
                </a:solidFill>
                <a:latin typeface="Arial"/>
                <a:ea typeface="Arial"/>
                <a:cs typeface="Arial"/>
                <a:sym typeface="Arial"/>
              </a:rPr>
              <a:t> method is automatically called .</a:t>
            </a:r>
            <a:endParaRPr/>
          </a:p>
        </p:txBody>
      </p:sp>
      <p:sp>
        <p:nvSpPr>
          <p:cNvPr id="4514" name="Google Shape;4514;p460"/>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464</a:t>
            </a:fld>
            <a:endParaRPr/>
          </a:p>
        </p:txBody>
      </p:sp>
    </p:spTree>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Shape 4519"/>
        <p:cNvGrpSpPr/>
        <p:nvPr/>
      </p:nvGrpSpPr>
      <p:grpSpPr>
        <a:xfrm>
          <a:off x="0" y="0"/>
          <a:ext cx="0" cy="0"/>
          <a:chOff x="0" y="0"/>
          <a:chExt cx="0" cy="0"/>
        </a:xfrm>
      </p:grpSpPr>
      <p:sp>
        <p:nvSpPr>
          <p:cNvPr id="4520" name="Google Shape;4520;p461"/>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Fork-Join Framework Recommendations</a:t>
            </a:r>
            <a:endParaRPr/>
          </a:p>
        </p:txBody>
      </p:sp>
      <p:sp>
        <p:nvSpPr>
          <p:cNvPr id="4521" name="Google Shape;4521;p461"/>
          <p:cNvSpPr txBox="1">
            <a:spLocks noGrp="1"/>
          </p:cNvSpPr>
          <p:nvPr>
            <p:ph type="body" idx="1"/>
          </p:nvPr>
        </p:nvSpPr>
        <p:spPr>
          <a:xfrm>
            <a:off x="609600" y="1447800"/>
            <a:ext cx="7918500" cy="4526100"/>
          </a:xfrm>
          <a:prstGeom prst="rect">
            <a:avLst/>
          </a:prstGeom>
          <a:noFill/>
          <a:ln>
            <a:noFill/>
          </a:ln>
        </p:spPr>
        <p:txBody>
          <a:bodyPr spcFirstLastPara="1" wrap="square" lIns="12700" tIns="12700" rIns="12700" bIns="12700" anchor="t" anchorCtr="0">
            <a:noAutofit/>
          </a:bodyPr>
          <a:lstStyle/>
          <a:p>
            <a:pPr marL="574675" marR="0" lvl="1" indent="-460375" algn="l" rtl="0">
              <a:lnSpc>
                <a:spcPct val="100000"/>
              </a:lnSpc>
              <a:spcBef>
                <a:spcPts val="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Avoid I/O or blocking operations.</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Only one thread per CPU is created by default. Blocking operations would keep you from utilizing all CPU resources.</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Know your hardware.</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A Fork-Join solution will perform slower on a one-CPU system than a standard sequential solution.</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Some CPUs increase in speed when only using a single core, potentially offsetting any performance gain provided by Fork-Join.</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Know your problem.</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Many problems have additional overhead if executed in parallel (parallel sorting, for example).</a:t>
            </a:r>
            <a:endParaRPr/>
          </a:p>
          <a:p>
            <a:pPr marL="7937" marR="0" lvl="0" indent="7938" algn="l" rtl="0">
              <a:spcBef>
                <a:spcPts val="400"/>
              </a:spcBef>
              <a:spcAft>
                <a:spcPts val="0"/>
              </a:spcAft>
              <a:buNone/>
            </a:pPr>
            <a:endParaRPr sz="2000" b="0" i="0" u="none" strike="noStrike" cap="none">
              <a:solidFill>
                <a:schemeClr val="dk1"/>
              </a:solidFill>
              <a:latin typeface="Arial"/>
              <a:ea typeface="Arial"/>
              <a:cs typeface="Arial"/>
              <a:sym typeface="Arial"/>
            </a:endParaRPr>
          </a:p>
        </p:txBody>
      </p:sp>
      <p:sp>
        <p:nvSpPr>
          <p:cNvPr id="4522" name="Google Shape;4522;p461"/>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465</a:t>
            </a:fld>
            <a:endParaRPr/>
          </a:p>
        </p:txBody>
      </p:sp>
    </p:spTree>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Shape 4527"/>
        <p:cNvGrpSpPr/>
        <p:nvPr/>
      </p:nvGrpSpPr>
      <p:grpSpPr>
        <a:xfrm>
          <a:off x="0" y="0"/>
          <a:ext cx="0" cy="0"/>
          <a:chOff x="0" y="0"/>
          <a:chExt cx="0" cy="0"/>
        </a:xfrm>
      </p:grpSpPr>
      <p:sp>
        <p:nvSpPr>
          <p:cNvPr id="4528" name="Google Shape;4528;p462"/>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Summary</a:t>
            </a:r>
            <a:endParaRPr/>
          </a:p>
        </p:txBody>
      </p:sp>
      <p:sp>
        <p:nvSpPr>
          <p:cNvPr id="4529" name="Google Shape;4529;p462"/>
          <p:cNvSpPr txBox="1">
            <a:spLocks noGrp="1"/>
          </p:cNvSpPr>
          <p:nvPr>
            <p:ph type="body" idx="1"/>
          </p:nvPr>
        </p:nvSpPr>
        <p:spPr>
          <a:xfrm>
            <a:off x="609600" y="1447800"/>
            <a:ext cx="7918500" cy="7698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200"/>
              <a:buFont typeface="Arial"/>
              <a:buNone/>
            </a:pPr>
            <a:r>
              <a:rPr lang="en-US" sz="2200" b="0" i="0" u="none">
                <a:solidFill>
                  <a:schemeClr val="dk1"/>
                </a:solidFill>
                <a:latin typeface="Arial"/>
                <a:ea typeface="Arial"/>
                <a:cs typeface="Arial"/>
                <a:sym typeface="Arial"/>
              </a:rPr>
              <a:t>In this lesson, you should have learned how to:</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Apply the Fork-Join framework</a:t>
            </a:r>
            <a:endParaRPr/>
          </a:p>
        </p:txBody>
      </p:sp>
      <p:pic>
        <p:nvPicPr>
          <p:cNvPr id="4530" name="Google Shape;4530;p462" descr="Duke-Summary.gif"/>
          <p:cNvPicPr preferRelativeResize="0"/>
          <p:nvPr/>
        </p:nvPicPr>
        <p:blipFill rotWithShape="1">
          <a:blip r:embed="rId3">
            <a:alphaModFix/>
          </a:blip>
          <a:srcRect/>
          <a:stretch/>
        </p:blipFill>
        <p:spPr>
          <a:xfrm>
            <a:off x="6459537" y="4756150"/>
            <a:ext cx="2074862" cy="1492250"/>
          </a:xfrm>
          <a:prstGeom prst="rect">
            <a:avLst/>
          </a:prstGeom>
          <a:noFill/>
          <a:ln>
            <a:noFill/>
          </a:ln>
        </p:spPr>
      </p:pic>
      <p:sp>
        <p:nvSpPr>
          <p:cNvPr id="4531" name="Google Shape;4531;p462"/>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466</a:t>
            </a:fld>
            <a:endParaRPr/>
          </a:p>
        </p:txBody>
      </p:sp>
    </p:spTree>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Shape 4536"/>
        <p:cNvGrpSpPr/>
        <p:nvPr/>
      </p:nvGrpSpPr>
      <p:grpSpPr>
        <a:xfrm>
          <a:off x="0" y="0"/>
          <a:ext cx="0" cy="0"/>
          <a:chOff x="0" y="0"/>
          <a:chExt cx="0" cy="0"/>
        </a:xfrm>
      </p:grpSpPr>
      <p:sp>
        <p:nvSpPr>
          <p:cNvPr id="4537" name="Google Shape;4537;p463"/>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a:t>Lab </a:t>
            </a:r>
            <a:r>
              <a:rPr lang="en-US" sz="2600" b="1" i="0" u="none" strike="noStrike" cap="none">
                <a:solidFill>
                  <a:schemeClr val="dk1"/>
                </a:solidFill>
                <a:latin typeface="Arial"/>
                <a:ea typeface="Arial"/>
                <a:cs typeface="Arial"/>
                <a:sym typeface="Arial"/>
              </a:rPr>
              <a:t>16-1 Overview: </a:t>
            </a:r>
            <a:br>
              <a:rPr lang="en-US" sz="2600" b="1" i="0" u="none" strike="noStrike" cap="none">
                <a:solidFill>
                  <a:schemeClr val="dk1"/>
                </a:solidFill>
                <a:latin typeface="Arial"/>
                <a:ea typeface="Arial"/>
                <a:cs typeface="Arial"/>
                <a:sym typeface="Arial"/>
              </a:rPr>
            </a:br>
            <a:r>
              <a:rPr lang="en-US" sz="2600" b="1" i="0" u="none" strike="noStrike" cap="none">
                <a:solidFill>
                  <a:schemeClr val="dk1"/>
                </a:solidFill>
                <a:latin typeface="Arial"/>
                <a:ea typeface="Arial"/>
                <a:cs typeface="Arial"/>
                <a:sym typeface="Arial"/>
              </a:rPr>
              <a:t> Using the Fork-Join Framework</a:t>
            </a:r>
            <a:endParaRPr/>
          </a:p>
        </p:txBody>
      </p:sp>
      <p:sp>
        <p:nvSpPr>
          <p:cNvPr id="4538" name="Google Shape;4538;p463"/>
          <p:cNvSpPr txBox="1">
            <a:spLocks noGrp="1"/>
          </p:cNvSpPr>
          <p:nvPr>
            <p:ph type="body" idx="1"/>
          </p:nvPr>
        </p:nvSpPr>
        <p:spPr>
          <a:xfrm>
            <a:off x="609600" y="1447800"/>
            <a:ext cx="7918500" cy="17511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200"/>
              <a:buFont typeface="Arial"/>
              <a:buNone/>
            </a:pPr>
            <a:r>
              <a:rPr lang="en-US" sz="2200" b="0" i="0" u="none">
                <a:solidFill>
                  <a:schemeClr val="dk1"/>
                </a:solidFill>
                <a:latin typeface="Arial"/>
                <a:ea typeface="Arial"/>
                <a:cs typeface="Arial"/>
                <a:sym typeface="Arial"/>
              </a:rPr>
              <a:t>This </a:t>
            </a:r>
            <a:r>
              <a:rPr lang="en-US"/>
              <a:t>Lab </a:t>
            </a:r>
            <a:r>
              <a:rPr lang="en-US" sz="2200" b="0" i="0" u="none">
                <a:solidFill>
                  <a:schemeClr val="dk1"/>
                </a:solidFill>
                <a:latin typeface="Arial"/>
                <a:ea typeface="Arial"/>
                <a:cs typeface="Arial"/>
                <a:sym typeface="Arial"/>
              </a:rPr>
              <a:t>covers the following topics:</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Extending </a:t>
            </a:r>
            <a:r>
              <a:rPr lang="en-US" sz="2200" b="0" i="0" u="none" strike="noStrike" cap="none">
                <a:solidFill>
                  <a:schemeClr val="dk1"/>
                </a:solidFill>
                <a:latin typeface="Courier New"/>
                <a:ea typeface="Courier New"/>
                <a:cs typeface="Courier New"/>
                <a:sym typeface="Courier New"/>
              </a:rPr>
              <a:t>RecursiveAction</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Creating and using a </a:t>
            </a:r>
            <a:r>
              <a:rPr lang="en-US" sz="2200" b="0" i="0" u="none" strike="noStrike" cap="none">
                <a:solidFill>
                  <a:schemeClr val="dk1"/>
                </a:solidFill>
                <a:latin typeface="Courier New"/>
                <a:ea typeface="Courier New"/>
                <a:cs typeface="Courier New"/>
                <a:sym typeface="Courier New"/>
              </a:rPr>
              <a:t>ForkJoinPool</a:t>
            </a:r>
            <a:endParaRPr/>
          </a:p>
        </p:txBody>
      </p:sp>
      <p:pic>
        <p:nvPicPr>
          <p:cNvPr id="4539" name="Google Shape;4539;p463" descr="Duke-Practise-Overview.gif"/>
          <p:cNvPicPr preferRelativeResize="0"/>
          <p:nvPr/>
        </p:nvPicPr>
        <p:blipFill rotWithShape="1">
          <a:blip r:embed="rId3">
            <a:alphaModFix/>
          </a:blip>
          <a:srcRect/>
          <a:stretch/>
        </p:blipFill>
        <p:spPr>
          <a:xfrm>
            <a:off x="6705600" y="4343400"/>
            <a:ext cx="1828800" cy="1873250"/>
          </a:xfrm>
          <a:prstGeom prst="rect">
            <a:avLst/>
          </a:prstGeom>
          <a:noFill/>
          <a:ln>
            <a:noFill/>
          </a:ln>
        </p:spPr>
      </p:pic>
      <p:sp>
        <p:nvSpPr>
          <p:cNvPr id="4540" name="Google Shape;4540;p463"/>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467</a:t>
            </a:fld>
            <a:endParaRPr/>
          </a:p>
        </p:txBody>
      </p:sp>
    </p:spTree>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Shape 4545"/>
        <p:cNvGrpSpPr/>
        <p:nvPr/>
      </p:nvGrpSpPr>
      <p:grpSpPr>
        <a:xfrm>
          <a:off x="0" y="0"/>
          <a:ext cx="0" cy="0"/>
          <a:chOff x="0" y="0"/>
          <a:chExt cx="0" cy="0"/>
        </a:xfrm>
      </p:grpSpPr>
      <p:sp>
        <p:nvSpPr>
          <p:cNvPr id="4546" name="Google Shape;4546;p464"/>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Quiz</a:t>
            </a:r>
            <a:endParaRPr/>
          </a:p>
        </p:txBody>
      </p:sp>
      <p:sp>
        <p:nvSpPr>
          <p:cNvPr id="4547" name="Google Shape;4547;p464"/>
          <p:cNvSpPr txBox="1">
            <a:spLocks noGrp="1"/>
          </p:cNvSpPr>
          <p:nvPr>
            <p:ph type="body" idx="1"/>
          </p:nvPr>
        </p:nvSpPr>
        <p:spPr>
          <a:xfrm>
            <a:off x="609600" y="1447800"/>
            <a:ext cx="7918500" cy="7698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200"/>
              <a:buFont typeface="Arial"/>
              <a:buNone/>
            </a:pPr>
            <a:r>
              <a:rPr lang="en-US" sz="2200" b="0" i="0" u="none">
                <a:solidFill>
                  <a:schemeClr val="dk1"/>
                </a:solidFill>
                <a:latin typeface="Arial"/>
                <a:ea typeface="Arial"/>
                <a:cs typeface="Arial"/>
                <a:sym typeface="Arial"/>
              </a:rPr>
              <a:t>Applying the Fork-Join framework will always result in a performance benefit.</a:t>
            </a:r>
            <a:endParaRPr/>
          </a:p>
          <a:p>
            <a:pPr marL="566737" marR="0" lvl="1" indent="-449262" algn="l" rtl="0">
              <a:lnSpc>
                <a:spcPct val="100000"/>
              </a:lnSpc>
              <a:spcBef>
                <a:spcPts val="440"/>
              </a:spcBef>
              <a:spcAft>
                <a:spcPts val="0"/>
              </a:spcAft>
              <a:buClr>
                <a:srgbClr val="FF0000"/>
              </a:buClr>
              <a:buSzPts val="2200"/>
              <a:buFont typeface="Arial"/>
              <a:buAutoNum type="alphaLcPeriod"/>
            </a:pPr>
            <a:r>
              <a:rPr lang="en-US" sz="2200" b="0" i="0" u="none" strike="noStrike" cap="none">
                <a:solidFill>
                  <a:schemeClr val="dk1"/>
                </a:solidFill>
                <a:latin typeface="Arial"/>
                <a:ea typeface="Arial"/>
                <a:cs typeface="Arial"/>
                <a:sym typeface="Arial"/>
              </a:rPr>
              <a:t>True</a:t>
            </a:r>
            <a:endParaRPr/>
          </a:p>
          <a:p>
            <a:pPr marL="566737" marR="0" lvl="1" indent="-449262" algn="l" rtl="0">
              <a:lnSpc>
                <a:spcPct val="100000"/>
              </a:lnSpc>
              <a:spcBef>
                <a:spcPts val="440"/>
              </a:spcBef>
              <a:spcAft>
                <a:spcPts val="0"/>
              </a:spcAft>
              <a:buClr>
                <a:srgbClr val="FF0000"/>
              </a:buClr>
              <a:buSzPts val="2200"/>
              <a:buFont typeface="Arial"/>
              <a:buAutoNum type="alphaLcPeriod"/>
            </a:pPr>
            <a:r>
              <a:rPr lang="en-US" sz="2200" b="0" i="0" u="none" strike="noStrike" cap="none">
                <a:solidFill>
                  <a:schemeClr val="dk1"/>
                </a:solidFill>
                <a:latin typeface="Arial"/>
                <a:ea typeface="Arial"/>
                <a:cs typeface="Arial"/>
                <a:sym typeface="Arial"/>
              </a:rPr>
              <a:t>False</a:t>
            </a:r>
            <a:endParaRPr/>
          </a:p>
        </p:txBody>
      </p:sp>
      <p:sp>
        <p:nvSpPr>
          <p:cNvPr id="4548" name="Google Shape;4548;p464"/>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468</a:t>
            </a:fld>
            <a:endParaRPr/>
          </a:p>
        </p:txBody>
      </p:sp>
    </p:spTree>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Shape 4552"/>
        <p:cNvGrpSpPr/>
        <p:nvPr/>
      </p:nvGrpSpPr>
      <p:grpSpPr>
        <a:xfrm>
          <a:off x="0" y="0"/>
          <a:ext cx="0" cy="0"/>
          <a:chOff x="0" y="0"/>
          <a:chExt cx="0" cy="0"/>
        </a:xfrm>
      </p:grpSpPr>
      <p:sp>
        <p:nvSpPr>
          <p:cNvPr id="4553" name="Google Shape;4553;p465"/>
          <p:cNvSpPr txBox="1">
            <a:spLocks noGrp="1"/>
          </p:cNvSpPr>
          <p:nvPr>
            <p:ph type="ctrTitle"/>
          </p:nvPr>
        </p:nvSpPr>
        <p:spPr>
          <a:xfrm>
            <a:off x="311708" y="992767"/>
            <a:ext cx="8520600" cy="27369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Parallel Streams</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39" name="Google Shape;339;p43"/>
          <p:cNvSpPr txBox="1"/>
          <p:nvPr/>
        </p:nvSpPr>
        <p:spPr>
          <a:xfrm>
            <a:off x="609600" y="3832225"/>
            <a:ext cx="7924800" cy="685800"/>
          </a:xfrm>
          <a:prstGeom prst="rect">
            <a:avLst/>
          </a:prstGeom>
          <a:solidFill>
            <a:srgbClr val="DDDDDD"/>
          </a:solid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340" name="Google Shape;340;p43"/>
          <p:cNvSpPr txBox="1">
            <a:spLocks noGrp="1"/>
          </p:cNvSpPr>
          <p:nvPr>
            <p:ph type="title"/>
          </p:nvPr>
        </p:nvSpPr>
        <p:spPr>
          <a:xfrm>
            <a:off x="609600" y="439737"/>
            <a:ext cx="791845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Courier New"/>
                <a:ea typeface="Courier New"/>
                <a:cs typeface="Courier New"/>
                <a:sym typeface="Courier New"/>
              </a:rPr>
              <a:t>import</a:t>
            </a:r>
            <a:r>
              <a:rPr lang="en-US" sz="2600" b="1" i="0" u="none" strike="noStrike" cap="none">
                <a:solidFill>
                  <a:schemeClr val="dk1"/>
                </a:solidFill>
                <a:latin typeface="Arial"/>
                <a:ea typeface="Arial"/>
                <a:cs typeface="Arial"/>
                <a:sym typeface="Arial"/>
              </a:rPr>
              <a:t> Statements</a:t>
            </a:r>
            <a:endParaRPr/>
          </a:p>
        </p:txBody>
      </p:sp>
      <p:sp>
        <p:nvSpPr>
          <p:cNvPr id="341" name="Google Shape;341;p43"/>
          <p:cNvSpPr txBox="1">
            <a:spLocks noGrp="1"/>
          </p:cNvSpPr>
          <p:nvPr>
            <p:ph type="body" idx="1"/>
          </p:nvPr>
        </p:nvSpPr>
        <p:spPr>
          <a:xfrm>
            <a:off x="609600" y="1447800"/>
            <a:ext cx="7918450" cy="3478212"/>
          </a:xfrm>
          <a:prstGeom prst="rect">
            <a:avLst/>
          </a:prstGeom>
          <a:noFill/>
          <a:ln>
            <a:noFill/>
          </a:ln>
        </p:spPr>
        <p:txBody>
          <a:bodyPr spcFirstLastPara="1" wrap="square" lIns="12700" tIns="12700" rIns="12700" bIns="12700" anchor="t" anchorCtr="0">
            <a:noAutofit/>
          </a:bodyPr>
          <a:lstStyle/>
          <a:p>
            <a:pPr marL="574675" marR="0" lvl="1" indent="-460375" algn="l" rtl="0">
              <a:lnSpc>
                <a:spcPct val="100000"/>
              </a:lnSpc>
              <a:spcBef>
                <a:spcPts val="0"/>
              </a:spcBef>
              <a:spcAft>
                <a:spcPts val="0"/>
              </a:spcAft>
              <a:buClr>
                <a:srgbClr val="FF0000"/>
              </a:buClr>
              <a:buSzPts val="2200"/>
              <a:buFont typeface="Arial"/>
              <a:buChar char="•"/>
            </a:pPr>
            <a:r>
              <a:rPr lang="en-US" sz="2200" b="0" i="0" u="none" strike="noStrike" cap="none">
                <a:solidFill>
                  <a:schemeClr val="dk1"/>
                </a:solidFill>
                <a:latin typeface="Courier New"/>
                <a:ea typeface="Courier New"/>
                <a:cs typeface="Courier New"/>
                <a:sym typeface="Courier New"/>
              </a:rPr>
              <a:t>import</a:t>
            </a:r>
            <a:r>
              <a:rPr lang="en-US" sz="2200" b="0" i="0" u="none" strike="noStrike" cap="none">
                <a:solidFill>
                  <a:schemeClr val="dk1"/>
                </a:solidFill>
                <a:latin typeface="Arial"/>
                <a:ea typeface="Arial"/>
                <a:cs typeface="Arial"/>
                <a:sym typeface="Arial"/>
              </a:rPr>
              <a:t> statements follow the package declaration and precede the class declaration.</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An </a:t>
            </a:r>
            <a:r>
              <a:rPr lang="en-US" sz="2200" b="0" i="0" u="none" strike="noStrike" cap="none">
                <a:solidFill>
                  <a:schemeClr val="dk1"/>
                </a:solidFill>
                <a:latin typeface="Courier New"/>
                <a:ea typeface="Courier New"/>
                <a:cs typeface="Courier New"/>
                <a:sym typeface="Courier New"/>
              </a:rPr>
              <a:t>import</a:t>
            </a:r>
            <a:r>
              <a:rPr lang="en-US" sz="2200" b="0" i="0" u="none" strike="noStrike" cap="none">
                <a:solidFill>
                  <a:schemeClr val="dk1"/>
                </a:solidFill>
                <a:latin typeface="Arial"/>
                <a:ea typeface="Arial"/>
                <a:cs typeface="Arial"/>
                <a:sym typeface="Arial"/>
              </a:rPr>
              <a:t> statement is not required.</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By default, your class always imports </a:t>
            </a:r>
            <a:r>
              <a:rPr lang="en-US" sz="2200" b="0" i="0" u="none" strike="noStrike" cap="none">
                <a:solidFill>
                  <a:schemeClr val="dk1"/>
                </a:solidFill>
                <a:latin typeface="Courier New"/>
                <a:ea typeface="Courier New"/>
                <a:cs typeface="Courier New"/>
                <a:sym typeface="Courier New"/>
              </a:rPr>
              <a:t>java.lang</a:t>
            </a:r>
            <a:r>
              <a:rPr lang="en-US" sz="2200" b="0" i="0" u="none" strike="noStrike" cap="none">
                <a:solidFill>
                  <a:schemeClr val="dk1"/>
                </a:solidFill>
                <a:latin typeface="Arial"/>
                <a:ea typeface="Arial"/>
                <a:cs typeface="Arial"/>
                <a:sym typeface="Arial"/>
              </a:rPr>
              <a:t>.</a:t>
            </a:r>
            <a:r>
              <a:rPr lang="en-US" sz="2200" b="0" i="0" u="none" strike="noStrike" cap="none">
                <a:solidFill>
                  <a:schemeClr val="dk1"/>
                </a:solidFill>
                <a:latin typeface="Courier New"/>
                <a:ea typeface="Courier New"/>
                <a:cs typeface="Courier New"/>
                <a:sym typeface="Courier New"/>
              </a:rPr>
              <a:t>*</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You do not need to import classes that are in the same package:</a:t>
            </a:r>
            <a:endParaRPr/>
          </a:p>
          <a:p>
            <a:pPr marL="574675" marR="0" lvl="1" indent="-409575" algn="l" rtl="0">
              <a:lnSpc>
                <a:spcPct val="100000"/>
              </a:lnSpc>
              <a:spcBef>
                <a:spcPts val="160"/>
              </a:spcBef>
              <a:spcAft>
                <a:spcPts val="0"/>
              </a:spcAft>
              <a:buClr>
                <a:srgbClr val="FF0000"/>
              </a:buClr>
              <a:buSzPts val="800"/>
              <a:buFont typeface="Arial"/>
              <a:buNone/>
            </a:pPr>
            <a:endParaRPr sz="800" b="0" i="0" u="none" strike="noStrike" cap="none">
              <a:solidFill>
                <a:schemeClr val="dk1"/>
              </a:solidFill>
              <a:latin typeface="Arial"/>
              <a:ea typeface="Arial"/>
              <a:cs typeface="Arial"/>
              <a:sym typeface="Arial"/>
            </a:endParaRPr>
          </a:p>
          <a:p>
            <a:pPr marL="111125"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package com.example.domain;</a:t>
            </a:r>
            <a:endParaRPr/>
          </a:p>
          <a:p>
            <a:pPr marL="111125"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import com.example.domain.Manager; // unused import</a:t>
            </a:r>
            <a:endParaRPr/>
          </a:p>
          <a:p>
            <a:pPr marL="7938" marR="0" lvl="0" indent="7938" algn="l" rtl="0">
              <a:spcBef>
                <a:spcPts val="360"/>
              </a:spcBef>
              <a:spcAft>
                <a:spcPts val="0"/>
              </a:spcAft>
              <a:buNone/>
            </a:pPr>
            <a:endParaRPr sz="1800" b="0" i="0" u="none">
              <a:solidFill>
                <a:schemeClr val="dk1"/>
              </a:solidFill>
              <a:latin typeface="Courier New"/>
              <a:ea typeface="Courier New"/>
              <a:cs typeface="Courier New"/>
              <a:sym typeface="Courier New"/>
            </a:endParaRPr>
          </a:p>
        </p:txBody>
      </p:sp>
      <p:sp>
        <p:nvSpPr>
          <p:cNvPr id="342" name="Google Shape;342;p43"/>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47</a:t>
            </a:fld>
            <a:endParaRPr/>
          </a:p>
        </p:txBody>
      </p:sp>
    </p:spTree>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Shape 4558"/>
        <p:cNvGrpSpPr/>
        <p:nvPr/>
      </p:nvGrpSpPr>
      <p:grpSpPr>
        <a:xfrm>
          <a:off x="0" y="0"/>
          <a:ext cx="0" cy="0"/>
          <a:chOff x="0" y="0"/>
          <a:chExt cx="0" cy="0"/>
        </a:xfrm>
      </p:grpSpPr>
      <p:sp>
        <p:nvSpPr>
          <p:cNvPr id="4559" name="Google Shape;4559;p466"/>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Objectives</a:t>
            </a:r>
            <a:endParaRPr/>
          </a:p>
        </p:txBody>
      </p:sp>
      <p:sp>
        <p:nvSpPr>
          <p:cNvPr id="4560" name="Google Shape;4560;p466"/>
          <p:cNvSpPr txBox="1">
            <a:spLocks noGrp="1"/>
          </p:cNvSpPr>
          <p:nvPr>
            <p:ph type="body" idx="1"/>
          </p:nvPr>
        </p:nvSpPr>
        <p:spPr>
          <a:xfrm>
            <a:off x="609600" y="1447800"/>
            <a:ext cx="7918500" cy="46974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200"/>
              <a:buFont typeface="Arial"/>
              <a:buNone/>
            </a:pPr>
            <a:r>
              <a:rPr lang="en-US" sz="2200" b="0" i="0" u="none" strike="noStrike" cap="none">
                <a:solidFill>
                  <a:schemeClr val="dk1"/>
                </a:solidFill>
                <a:latin typeface="Arial"/>
                <a:ea typeface="Arial"/>
                <a:cs typeface="Arial"/>
                <a:sym typeface="Arial"/>
              </a:rPr>
              <a:t>After completing this lesson, you should be able to:</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Review the key characteristics of streams</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Contrast old style loop operations with streams</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Describe how to make a stream pipeline execute in parallel</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List the key assumptions needed to use a parallel pipeline</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Define reduction</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Describe why reduction requires an associative function</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Calculate a value using reduce</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Describe the process for decomposing and then merging work</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List the key performance considerations for parallel streams</a:t>
            </a:r>
            <a:endParaRPr/>
          </a:p>
        </p:txBody>
      </p:sp>
      <p:sp>
        <p:nvSpPr>
          <p:cNvPr id="4561" name="Google Shape;4561;p466"/>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470</a:t>
            </a:fld>
            <a:endParaRPr/>
          </a:p>
        </p:txBody>
      </p:sp>
    </p:spTree>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Shape 4566"/>
        <p:cNvGrpSpPr/>
        <p:nvPr/>
      </p:nvGrpSpPr>
      <p:grpSpPr>
        <a:xfrm>
          <a:off x="0" y="0"/>
          <a:ext cx="0" cy="0"/>
          <a:chOff x="0" y="0"/>
          <a:chExt cx="0" cy="0"/>
        </a:xfrm>
      </p:grpSpPr>
      <p:sp>
        <p:nvSpPr>
          <p:cNvPr id="4567" name="Google Shape;4567;p467"/>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Streams Review</a:t>
            </a:r>
            <a:endParaRPr/>
          </a:p>
        </p:txBody>
      </p:sp>
      <p:sp>
        <p:nvSpPr>
          <p:cNvPr id="4568" name="Google Shape;4568;p467"/>
          <p:cNvSpPr txBox="1">
            <a:spLocks noGrp="1"/>
          </p:cNvSpPr>
          <p:nvPr>
            <p:ph type="body" idx="1"/>
          </p:nvPr>
        </p:nvSpPr>
        <p:spPr>
          <a:xfrm>
            <a:off x="609600" y="1447800"/>
            <a:ext cx="7918500" cy="3602100"/>
          </a:xfrm>
          <a:prstGeom prst="rect">
            <a:avLst/>
          </a:prstGeom>
          <a:noFill/>
          <a:ln>
            <a:noFill/>
          </a:ln>
        </p:spPr>
        <p:txBody>
          <a:bodyPr spcFirstLastPara="1" wrap="square" lIns="12700" tIns="12700" rIns="12700" bIns="12700" anchor="t" anchorCtr="0">
            <a:noAutofit/>
          </a:bodyPr>
          <a:lstStyle/>
          <a:p>
            <a:pPr marL="574675" marR="0" lvl="1" indent="-460375" algn="l" rtl="0">
              <a:lnSpc>
                <a:spcPct val="100000"/>
              </a:lnSpc>
              <a:spcBef>
                <a:spcPts val="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Pipeline</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Multiple streams passing data along</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Operations can be Lazy</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Intermediate, Terminal, and Short-Circuit Terminal Operations</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Stream characteristics</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Immutable</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Once elements are consumed they are no longer available from the stream.</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Can be sequential (default) or </a:t>
            </a:r>
            <a:r>
              <a:rPr lang="en-US" sz="2000" b="1" i="0" u="none" strike="noStrike" cap="none">
                <a:solidFill>
                  <a:schemeClr val="dk1"/>
                </a:solidFill>
                <a:latin typeface="Arial"/>
                <a:ea typeface="Arial"/>
                <a:cs typeface="Arial"/>
                <a:sym typeface="Arial"/>
              </a:rPr>
              <a:t>parallel</a:t>
            </a:r>
            <a:endParaRPr/>
          </a:p>
        </p:txBody>
      </p:sp>
      <p:sp>
        <p:nvSpPr>
          <p:cNvPr id="4569" name="Google Shape;4569;p467"/>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471</a:t>
            </a:fld>
            <a:endParaRPr/>
          </a:p>
        </p:txBody>
      </p:sp>
    </p:spTree>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Shape 4574"/>
        <p:cNvGrpSpPr/>
        <p:nvPr/>
      </p:nvGrpSpPr>
      <p:grpSpPr>
        <a:xfrm>
          <a:off x="0" y="0"/>
          <a:ext cx="0" cy="0"/>
          <a:chOff x="0" y="0"/>
          <a:chExt cx="0" cy="0"/>
        </a:xfrm>
      </p:grpSpPr>
      <p:sp>
        <p:nvSpPr>
          <p:cNvPr id="4575" name="Google Shape;4575;p468"/>
          <p:cNvSpPr txBox="1"/>
          <p:nvPr/>
        </p:nvSpPr>
        <p:spPr>
          <a:xfrm>
            <a:off x="609600" y="1371600"/>
            <a:ext cx="7924800" cy="4038600"/>
          </a:xfrm>
          <a:prstGeom prst="rect">
            <a:avLst/>
          </a:prstGeom>
          <a:solidFill>
            <a:srgbClr val="DDDDDD"/>
          </a:solid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4576" name="Google Shape;4576;p468"/>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Old Style Collection Processing</a:t>
            </a:r>
            <a:endParaRPr/>
          </a:p>
        </p:txBody>
      </p:sp>
      <p:sp>
        <p:nvSpPr>
          <p:cNvPr id="4577" name="Google Shape;4577;p468"/>
          <p:cNvSpPr txBox="1">
            <a:spLocks noGrp="1"/>
          </p:cNvSpPr>
          <p:nvPr>
            <p:ph type="body" idx="1"/>
          </p:nvPr>
        </p:nvSpPr>
        <p:spPr>
          <a:xfrm>
            <a:off x="609600" y="1447800"/>
            <a:ext cx="7918500" cy="4235400"/>
          </a:xfrm>
          <a:prstGeom prst="rect">
            <a:avLst/>
          </a:prstGeom>
          <a:noFill/>
          <a:ln>
            <a:noFill/>
          </a:ln>
        </p:spPr>
        <p:txBody>
          <a:bodyPr spcFirstLastPara="1" wrap="square" lIns="12700" tIns="12700" rIns="12700" bIns="12700" anchor="t" anchorCtr="0">
            <a:noAutofit/>
          </a:bodyPr>
          <a:lstStyle/>
          <a:p>
            <a:pPr marL="574675" marR="0" lvl="1" indent="-460375" algn="l" rtl="0">
              <a:lnSpc>
                <a:spcPct val="100000"/>
              </a:lnSpc>
              <a:spcBef>
                <a:spcPts val="0"/>
              </a:spcBef>
              <a:spcAft>
                <a:spcPts val="0"/>
              </a:spcAft>
              <a:buClr>
                <a:srgbClr val="FF0000"/>
              </a:buClr>
              <a:buSzPts val="1800"/>
              <a:buFont typeface="Arial"/>
              <a:buNone/>
            </a:pPr>
            <a:r>
              <a:rPr lang="en-US" sz="1800" b="0" i="0" u="none" strike="noStrike" cap="none">
                <a:solidFill>
                  <a:schemeClr val="dk1"/>
                </a:solidFill>
                <a:latin typeface="Courier New"/>
                <a:ea typeface="Courier New"/>
                <a:cs typeface="Courier New"/>
                <a:sym typeface="Courier New"/>
              </a:rPr>
              <a:t>15         double sum = 0;</a:t>
            </a:r>
            <a:endParaRPr/>
          </a:p>
          <a:p>
            <a:pPr marL="574675" marR="0" lvl="1" indent="-460375" algn="l" rtl="0">
              <a:lnSpc>
                <a:spcPct val="100000"/>
              </a:lnSpc>
              <a:spcBef>
                <a:spcPts val="360"/>
              </a:spcBef>
              <a:spcAft>
                <a:spcPts val="0"/>
              </a:spcAft>
              <a:buClr>
                <a:srgbClr val="FF0000"/>
              </a:buClr>
              <a:buSzPts val="1800"/>
              <a:buFont typeface="Arial"/>
              <a:buNone/>
            </a:pPr>
            <a:r>
              <a:rPr lang="en-US" sz="1800" b="0" i="0" u="none" strike="noStrike" cap="none">
                <a:solidFill>
                  <a:schemeClr val="dk1"/>
                </a:solidFill>
                <a:latin typeface="Courier New"/>
                <a:ea typeface="Courier New"/>
                <a:cs typeface="Courier New"/>
                <a:sym typeface="Courier New"/>
              </a:rPr>
              <a:t>16         </a:t>
            </a:r>
            <a:endParaRPr/>
          </a:p>
          <a:p>
            <a:pPr marL="574675" marR="0" lvl="1" indent="-460375" algn="l" rtl="0">
              <a:lnSpc>
                <a:spcPct val="100000"/>
              </a:lnSpc>
              <a:spcBef>
                <a:spcPts val="360"/>
              </a:spcBef>
              <a:spcAft>
                <a:spcPts val="0"/>
              </a:spcAft>
              <a:buClr>
                <a:srgbClr val="FF0000"/>
              </a:buClr>
              <a:buSzPts val="1800"/>
              <a:buFont typeface="Arial"/>
              <a:buNone/>
            </a:pPr>
            <a:r>
              <a:rPr lang="en-US" sz="1800" b="0" i="0" u="none" strike="noStrike" cap="none">
                <a:solidFill>
                  <a:schemeClr val="dk1"/>
                </a:solidFill>
                <a:latin typeface="Courier New"/>
                <a:ea typeface="Courier New"/>
                <a:cs typeface="Courier New"/>
                <a:sym typeface="Courier New"/>
              </a:rPr>
              <a:t>17         for(Employee e:eList){</a:t>
            </a:r>
            <a:endParaRPr/>
          </a:p>
          <a:p>
            <a:pPr marL="574675" marR="0" lvl="1" indent="-460375" algn="l" rtl="0">
              <a:lnSpc>
                <a:spcPct val="100000"/>
              </a:lnSpc>
              <a:spcBef>
                <a:spcPts val="360"/>
              </a:spcBef>
              <a:spcAft>
                <a:spcPts val="0"/>
              </a:spcAft>
              <a:buClr>
                <a:srgbClr val="FF0000"/>
              </a:buClr>
              <a:buSzPts val="1800"/>
              <a:buFont typeface="Arial"/>
              <a:buNone/>
            </a:pPr>
            <a:r>
              <a:rPr lang="en-US" sz="1800" b="0" i="0" u="none" strike="noStrike" cap="none">
                <a:solidFill>
                  <a:schemeClr val="dk1"/>
                </a:solidFill>
                <a:latin typeface="Courier New"/>
                <a:ea typeface="Courier New"/>
                <a:cs typeface="Courier New"/>
                <a:sym typeface="Courier New"/>
              </a:rPr>
              <a:t>18             if(e.getState().equals("CO") &amp;&amp; </a:t>
            </a:r>
            <a:endParaRPr/>
          </a:p>
          <a:p>
            <a:pPr marL="574675" marR="0" lvl="1" indent="-460375" algn="l" rtl="0">
              <a:lnSpc>
                <a:spcPct val="100000"/>
              </a:lnSpc>
              <a:spcBef>
                <a:spcPts val="360"/>
              </a:spcBef>
              <a:spcAft>
                <a:spcPts val="0"/>
              </a:spcAft>
              <a:buClr>
                <a:srgbClr val="FF0000"/>
              </a:buClr>
              <a:buSzPts val="1800"/>
              <a:buFont typeface="Arial"/>
              <a:buNone/>
            </a:pPr>
            <a:r>
              <a:rPr lang="en-US" sz="1800" b="0" i="0" u="none" strike="noStrike" cap="none">
                <a:solidFill>
                  <a:schemeClr val="dk1"/>
                </a:solidFill>
                <a:latin typeface="Courier New"/>
                <a:ea typeface="Courier New"/>
                <a:cs typeface="Courier New"/>
                <a:sym typeface="Courier New"/>
              </a:rPr>
              <a:t>19                 e.getRole().equals(Role.EXECUTIVE)){</a:t>
            </a:r>
            <a:endParaRPr/>
          </a:p>
          <a:p>
            <a:pPr marL="574675" marR="0" lvl="1" indent="-460375" algn="l" rtl="0">
              <a:lnSpc>
                <a:spcPct val="100000"/>
              </a:lnSpc>
              <a:spcBef>
                <a:spcPts val="360"/>
              </a:spcBef>
              <a:spcAft>
                <a:spcPts val="0"/>
              </a:spcAft>
              <a:buClr>
                <a:srgbClr val="FF0000"/>
              </a:buClr>
              <a:buSzPts val="1800"/>
              <a:buFont typeface="Arial"/>
              <a:buNone/>
            </a:pPr>
            <a:r>
              <a:rPr lang="en-US" sz="1800" b="0" i="0" u="none" strike="noStrike" cap="none">
                <a:solidFill>
                  <a:schemeClr val="dk1"/>
                </a:solidFill>
                <a:latin typeface="Courier New"/>
                <a:ea typeface="Courier New"/>
                <a:cs typeface="Courier New"/>
                <a:sym typeface="Courier New"/>
              </a:rPr>
              <a:t>20                 e.printSummary();</a:t>
            </a:r>
            <a:endParaRPr/>
          </a:p>
          <a:p>
            <a:pPr marL="574675" marR="0" lvl="1" indent="-460375" algn="l" rtl="0">
              <a:lnSpc>
                <a:spcPct val="100000"/>
              </a:lnSpc>
              <a:spcBef>
                <a:spcPts val="360"/>
              </a:spcBef>
              <a:spcAft>
                <a:spcPts val="0"/>
              </a:spcAft>
              <a:buClr>
                <a:srgbClr val="FF0000"/>
              </a:buClr>
              <a:buSzPts val="1800"/>
              <a:buFont typeface="Arial"/>
              <a:buNone/>
            </a:pPr>
            <a:r>
              <a:rPr lang="en-US" sz="1800" b="0" i="0" u="none" strike="noStrike" cap="none">
                <a:solidFill>
                  <a:schemeClr val="dk1"/>
                </a:solidFill>
                <a:latin typeface="Courier New"/>
                <a:ea typeface="Courier New"/>
                <a:cs typeface="Courier New"/>
                <a:sym typeface="Courier New"/>
              </a:rPr>
              <a:t>21                 sum += e.getSalary();</a:t>
            </a:r>
            <a:endParaRPr/>
          </a:p>
          <a:p>
            <a:pPr marL="574675" marR="0" lvl="1" indent="-460375" algn="l" rtl="0">
              <a:lnSpc>
                <a:spcPct val="100000"/>
              </a:lnSpc>
              <a:spcBef>
                <a:spcPts val="360"/>
              </a:spcBef>
              <a:spcAft>
                <a:spcPts val="0"/>
              </a:spcAft>
              <a:buClr>
                <a:srgbClr val="FF0000"/>
              </a:buClr>
              <a:buSzPts val="1800"/>
              <a:buFont typeface="Arial"/>
              <a:buNone/>
            </a:pPr>
            <a:r>
              <a:rPr lang="en-US" sz="1800" b="0" i="0" u="none" strike="noStrike" cap="none">
                <a:solidFill>
                  <a:schemeClr val="dk1"/>
                </a:solidFill>
                <a:latin typeface="Courier New"/>
                <a:ea typeface="Courier New"/>
                <a:cs typeface="Courier New"/>
                <a:sym typeface="Courier New"/>
              </a:rPr>
              <a:t>22             }</a:t>
            </a:r>
            <a:endParaRPr/>
          </a:p>
          <a:p>
            <a:pPr marL="574675" marR="0" lvl="1" indent="-460375" algn="l" rtl="0">
              <a:lnSpc>
                <a:spcPct val="100000"/>
              </a:lnSpc>
              <a:spcBef>
                <a:spcPts val="360"/>
              </a:spcBef>
              <a:spcAft>
                <a:spcPts val="0"/>
              </a:spcAft>
              <a:buClr>
                <a:srgbClr val="FF0000"/>
              </a:buClr>
              <a:buSzPts val="1800"/>
              <a:buFont typeface="Arial"/>
              <a:buNone/>
            </a:pPr>
            <a:r>
              <a:rPr lang="en-US" sz="1800" b="0" i="0" u="none" strike="noStrike" cap="none">
                <a:solidFill>
                  <a:schemeClr val="dk1"/>
                </a:solidFill>
                <a:latin typeface="Courier New"/>
                <a:ea typeface="Courier New"/>
                <a:cs typeface="Courier New"/>
                <a:sym typeface="Courier New"/>
              </a:rPr>
              <a:t>23         }</a:t>
            </a:r>
            <a:endParaRPr/>
          </a:p>
          <a:p>
            <a:pPr marL="574675" marR="0" lvl="1" indent="-460375" algn="l" rtl="0">
              <a:lnSpc>
                <a:spcPct val="100000"/>
              </a:lnSpc>
              <a:spcBef>
                <a:spcPts val="360"/>
              </a:spcBef>
              <a:spcAft>
                <a:spcPts val="0"/>
              </a:spcAft>
              <a:buClr>
                <a:srgbClr val="FF0000"/>
              </a:buClr>
              <a:buSzPts val="1800"/>
              <a:buFont typeface="Arial"/>
              <a:buNone/>
            </a:pPr>
            <a:r>
              <a:rPr lang="en-US" sz="1800" b="0" i="0" u="none" strike="noStrike" cap="none">
                <a:solidFill>
                  <a:schemeClr val="dk1"/>
                </a:solidFill>
                <a:latin typeface="Courier New"/>
                <a:ea typeface="Courier New"/>
                <a:cs typeface="Courier New"/>
                <a:sym typeface="Courier New"/>
              </a:rPr>
              <a:t>24         </a:t>
            </a:r>
            <a:endParaRPr/>
          </a:p>
          <a:p>
            <a:pPr marL="574675" marR="0" lvl="1" indent="-460375" algn="l" rtl="0">
              <a:lnSpc>
                <a:spcPct val="100000"/>
              </a:lnSpc>
              <a:spcBef>
                <a:spcPts val="360"/>
              </a:spcBef>
              <a:spcAft>
                <a:spcPts val="0"/>
              </a:spcAft>
              <a:buClr>
                <a:srgbClr val="FF0000"/>
              </a:buClr>
              <a:buSzPts val="1800"/>
              <a:buFont typeface="Arial"/>
              <a:buNone/>
            </a:pPr>
            <a:r>
              <a:rPr lang="en-US" sz="1800" b="0" i="0" u="none" strike="noStrike" cap="none">
                <a:solidFill>
                  <a:schemeClr val="dk1"/>
                </a:solidFill>
                <a:latin typeface="Courier New"/>
                <a:ea typeface="Courier New"/>
                <a:cs typeface="Courier New"/>
                <a:sym typeface="Courier New"/>
              </a:rPr>
              <a:t>25         System.out.printf("Total CO Executive Pay: $%,9.2f %n", sum); </a:t>
            </a:r>
            <a:endParaRPr/>
          </a:p>
          <a:p>
            <a:pPr marL="7937" marR="0" lvl="0" indent="7938" algn="l" rtl="0">
              <a:spcBef>
                <a:spcPts val="360"/>
              </a:spcBef>
              <a:spcAft>
                <a:spcPts val="0"/>
              </a:spcAft>
              <a:buNone/>
            </a:pPr>
            <a:endParaRPr sz="1800" b="0" i="0" u="none" strike="noStrike" cap="none">
              <a:solidFill>
                <a:schemeClr val="dk1"/>
              </a:solidFill>
              <a:latin typeface="Courier New"/>
              <a:ea typeface="Courier New"/>
              <a:cs typeface="Courier New"/>
              <a:sym typeface="Courier New"/>
            </a:endParaRPr>
          </a:p>
        </p:txBody>
      </p:sp>
      <p:sp>
        <p:nvSpPr>
          <p:cNvPr id="4578" name="Google Shape;4578;p468"/>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472</a:t>
            </a:fld>
            <a:endParaRPr/>
          </a:p>
        </p:txBody>
      </p:sp>
    </p:spTree>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Shape 4583"/>
        <p:cNvGrpSpPr/>
        <p:nvPr/>
      </p:nvGrpSpPr>
      <p:grpSpPr>
        <a:xfrm>
          <a:off x="0" y="0"/>
          <a:ext cx="0" cy="0"/>
          <a:chOff x="0" y="0"/>
          <a:chExt cx="0" cy="0"/>
        </a:xfrm>
      </p:grpSpPr>
      <p:sp>
        <p:nvSpPr>
          <p:cNvPr id="4584" name="Google Shape;4584;p469"/>
          <p:cNvSpPr txBox="1"/>
          <p:nvPr/>
        </p:nvSpPr>
        <p:spPr>
          <a:xfrm>
            <a:off x="609600" y="1371600"/>
            <a:ext cx="7924800" cy="2743200"/>
          </a:xfrm>
          <a:prstGeom prst="rect">
            <a:avLst/>
          </a:prstGeom>
          <a:solidFill>
            <a:srgbClr val="DDDDDD"/>
          </a:solid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4585" name="Google Shape;4585;p469"/>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New Style Collection Processing </a:t>
            </a:r>
            <a:endParaRPr/>
          </a:p>
        </p:txBody>
      </p:sp>
      <p:sp>
        <p:nvSpPr>
          <p:cNvPr id="4586" name="Google Shape;4586;p469"/>
          <p:cNvSpPr txBox="1">
            <a:spLocks noGrp="1"/>
          </p:cNvSpPr>
          <p:nvPr>
            <p:ph type="body" idx="1"/>
          </p:nvPr>
        </p:nvSpPr>
        <p:spPr>
          <a:xfrm>
            <a:off x="609600" y="1447800"/>
            <a:ext cx="7918500" cy="4876800"/>
          </a:xfrm>
          <a:prstGeom prst="rect">
            <a:avLst/>
          </a:prstGeom>
          <a:noFill/>
          <a:ln>
            <a:noFill/>
          </a:ln>
        </p:spPr>
        <p:txBody>
          <a:bodyPr spcFirstLastPara="1" wrap="square" lIns="12700" tIns="12700" rIns="12700" bIns="12700" anchor="t" anchorCtr="0">
            <a:noAutofit/>
          </a:bodyPr>
          <a:lstStyle/>
          <a:p>
            <a:pPr marL="574675" marR="0" lvl="1" indent="-460375" algn="l" rtl="0">
              <a:lnSpc>
                <a:spcPct val="100000"/>
              </a:lnSpc>
              <a:spcBef>
                <a:spcPts val="0"/>
              </a:spcBef>
              <a:spcAft>
                <a:spcPts val="0"/>
              </a:spcAft>
              <a:buClr>
                <a:srgbClr val="FF0000"/>
              </a:buClr>
              <a:buSzPts val="1600"/>
              <a:buFont typeface="Arial"/>
              <a:buNone/>
            </a:pPr>
            <a:r>
              <a:rPr lang="en-US" sz="1600" b="0" i="0" u="none" strike="noStrike" cap="none">
                <a:solidFill>
                  <a:schemeClr val="dk1"/>
                </a:solidFill>
                <a:latin typeface="Courier New"/>
                <a:ea typeface="Courier New"/>
                <a:cs typeface="Courier New"/>
                <a:sym typeface="Courier New"/>
              </a:rPr>
              <a:t>15         double result = eList.stream()</a:t>
            </a:r>
            <a:endParaRPr/>
          </a:p>
          <a:p>
            <a:pPr marL="574675" marR="0" lvl="1" indent="-460375" algn="l" rtl="0">
              <a:lnSpc>
                <a:spcPct val="100000"/>
              </a:lnSpc>
              <a:spcBef>
                <a:spcPts val="320"/>
              </a:spcBef>
              <a:spcAft>
                <a:spcPts val="0"/>
              </a:spcAft>
              <a:buClr>
                <a:srgbClr val="FF0000"/>
              </a:buClr>
              <a:buSzPts val="1600"/>
              <a:buFont typeface="Arial"/>
              <a:buNone/>
            </a:pPr>
            <a:r>
              <a:rPr lang="en-US" sz="1600" b="0" i="0" u="none" strike="noStrike" cap="none">
                <a:solidFill>
                  <a:schemeClr val="dk1"/>
                </a:solidFill>
                <a:latin typeface="Courier New"/>
                <a:ea typeface="Courier New"/>
                <a:cs typeface="Courier New"/>
                <a:sym typeface="Courier New"/>
              </a:rPr>
              <a:t>16             .filter(e -&gt; e.getState().equals("CO"))</a:t>
            </a:r>
            <a:endParaRPr/>
          </a:p>
          <a:p>
            <a:pPr marL="574675" marR="0" lvl="1" indent="-460375" algn="l" rtl="0">
              <a:lnSpc>
                <a:spcPct val="100000"/>
              </a:lnSpc>
              <a:spcBef>
                <a:spcPts val="320"/>
              </a:spcBef>
              <a:spcAft>
                <a:spcPts val="0"/>
              </a:spcAft>
              <a:buClr>
                <a:srgbClr val="FF0000"/>
              </a:buClr>
              <a:buSzPts val="1600"/>
              <a:buFont typeface="Arial"/>
              <a:buNone/>
            </a:pPr>
            <a:r>
              <a:rPr lang="en-US" sz="1600" b="0" i="0" u="none" strike="noStrike" cap="none">
                <a:solidFill>
                  <a:schemeClr val="dk1"/>
                </a:solidFill>
                <a:latin typeface="Courier New"/>
                <a:ea typeface="Courier New"/>
                <a:cs typeface="Courier New"/>
                <a:sym typeface="Courier New"/>
              </a:rPr>
              <a:t>17             .filter(e -&gt; e.getRole().equals(Role.EXECUTIVE))</a:t>
            </a:r>
            <a:endParaRPr/>
          </a:p>
          <a:p>
            <a:pPr marL="574675" marR="0" lvl="1" indent="-460375" algn="l" rtl="0">
              <a:lnSpc>
                <a:spcPct val="100000"/>
              </a:lnSpc>
              <a:spcBef>
                <a:spcPts val="320"/>
              </a:spcBef>
              <a:spcAft>
                <a:spcPts val="0"/>
              </a:spcAft>
              <a:buClr>
                <a:srgbClr val="FF0000"/>
              </a:buClr>
              <a:buSzPts val="1600"/>
              <a:buFont typeface="Arial"/>
              <a:buNone/>
            </a:pPr>
            <a:r>
              <a:rPr lang="en-US" sz="1600" b="0" i="0" u="none" strike="noStrike" cap="none">
                <a:solidFill>
                  <a:schemeClr val="dk1"/>
                </a:solidFill>
                <a:latin typeface="Courier New"/>
                <a:ea typeface="Courier New"/>
                <a:cs typeface="Courier New"/>
                <a:sym typeface="Courier New"/>
              </a:rPr>
              <a:t>18             .peek(e -&gt; e.printSummary())</a:t>
            </a:r>
            <a:endParaRPr/>
          </a:p>
          <a:p>
            <a:pPr marL="574675" marR="0" lvl="1" indent="-460375" algn="l" rtl="0">
              <a:lnSpc>
                <a:spcPct val="100000"/>
              </a:lnSpc>
              <a:spcBef>
                <a:spcPts val="320"/>
              </a:spcBef>
              <a:spcAft>
                <a:spcPts val="0"/>
              </a:spcAft>
              <a:buClr>
                <a:srgbClr val="FF0000"/>
              </a:buClr>
              <a:buSzPts val="1600"/>
              <a:buFont typeface="Arial"/>
              <a:buNone/>
            </a:pPr>
            <a:r>
              <a:rPr lang="en-US" sz="1600" b="0" i="0" u="none" strike="noStrike" cap="none">
                <a:solidFill>
                  <a:schemeClr val="dk1"/>
                </a:solidFill>
                <a:latin typeface="Courier New"/>
                <a:ea typeface="Courier New"/>
                <a:cs typeface="Courier New"/>
                <a:sym typeface="Courier New"/>
              </a:rPr>
              <a:t>19             .mapToDouble(e -&gt; e.getSalary())</a:t>
            </a:r>
            <a:endParaRPr/>
          </a:p>
          <a:p>
            <a:pPr marL="574675" marR="0" lvl="1" indent="-460375" algn="l" rtl="0">
              <a:lnSpc>
                <a:spcPct val="100000"/>
              </a:lnSpc>
              <a:spcBef>
                <a:spcPts val="320"/>
              </a:spcBef>
              <a:spcAft>
                <a:spcPts val="0"/>
              </a:spcAft>
              <a:buClr>
                <a:srgbClr val="FF0000"/>
              </a:buClr>
              <a:buSzPts val="1600"/>
              <a:buFont typeface="Arial"/>
              <a:buNone/>
            </a:pPr>
            <a:r>
              <a:rPr lang="en-US" sz="1600" b="0" i="0" u="none" strike="noStrike" cap="none">
                <a:solidFill>
                  <a:schemeClr val="dk1"/>
                </a:solidFill>
                <a:latin typeface="Courier New"/>
                <a:ea typeface="Courier New"/>
                <a:cs typeface="Courier New"/>
                <a:sym typeface="Courier New"/>
              </a:rPr>
              <a:t>20             .sum();</a:t>
            </a:r>
            <a:endParaRPr/>
          </a:p>
          <a:p>
            <a:pPr marL="574675" marR="0" lvl="1" indent="-460375" algn="l" rtl="0">
              <a:lnSpc>
                <a:spcPct val="100000"/>
              </a:lnSpc>
              <a:spcBef>
                <a:spcPts val="320"/>
              </a:spcBef>
              <a:spcAft>
                <a:spcPts val="0"/>
              </a:spcAft>
              <a:buClr>
                <a:srgbClr val="FF0000"/>
              </a:buClr>
              <a:buSzPts val="1600"/>
              <a:buFont typeface="Arial"/>
              <a:buNone/>
            </a:pPr>
            <a:r>
              <a:rPr lang="en-US" sz="1600" b="0" i="0" u="none" strike="noStrike" cap="none">
                <a:solidFill>
                  <a:schemeClr val="dk1"/>
                </a:solidFill>
                <a:latin typeface="Courier New"/>
                <a:ea typeface="Courier New"/>
                <a:cs typeface="Courier New"/>
                <a:sym typeface="Courier New"/>
              </a:rPr>
              <a:t>21         </a:t>
            </a:r>
            <a:endParaRPr/>
          </a:p>
          <a:p>
            <a:pPr marL="574675" marR="0" lvl="1" indent="-460375" algn="l" rtl="0">
              <a:lnSpc>
                <a:spcPct val="100000"/>
              </a:lnSpc>
              <a:spcBef>
                <a:spcPts val="320"/>
              </a:spcBef>
              <a:spcAft>
                <a:spcPts val="0"/>
              </a:spcAft>
              <a:buClr>
                <a:srgbClr val="FF0000"/>
              </a:buClr>
              <a:buSzPts val="1600"/>
              <a:buFont typeface="Arial"/>
              <a:buNone/>
            </a:pPr>
            <a:r>
              <a:rPr lang="en-US" sz="1600" b="0" i="0" u="none" strike="noStrike" cap="none">
                <a:solidFill>
                  <a:schemeClr val="dk1"/>
                </a:solidFill>
                <a:latin typeface="Courier New"/>
                <a:ea typeface="Courier New"/>
                <a:cs typeface="Courier New"/>
                <a:sym typeface="Courier New"/>
              </a:rPr>
              <a:t>22         System.out.printf("Total CO Executive Pay: $%,9.2f %n", result); </a:t>
            </a:r>
            <a:endParaRPr/>
          </a:p>
          <a:p>
            <a:pPr marL="574675" marR="0" lvl="1" indent="-460375" algn="l" rtl="0">
              <a:lnSpc>
                <a:spcPct val="100000"/>
              </a:lnSpc>
              <a:spcBef>
                <a:spcPts val="440"/>
              </a:spcBef>
              <a:spcAft>
                <a:spcPts val="0"/>
              </a:spcAft>
              <a:buClr>
                <a:srgbClr val="FF0000"/>
              </a:buClr>
              <a:buSzPts val="2200"/>
              <a:buFont typeface="Arial"/>
              <a:buNone/>
            </a:pPr>
            <a:endParaRPr sz="2200" b="0" i="0" u="none" strike="noStrike" cap="none">
              <a:solidFill>
                <a:schemeClr val="dk1"/>
              </a:solidFill>
              <a:latin typeface="Arial"/>
              <a:ea typeface="Arial"/>
              <a:cs typeface="Arial"/>
              <a:sym typeface="Arial"/>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What are the advantages?</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Code reads like a problem.</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Acts on the data set</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Operations can be lazy.</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Operations can be serial or parallel.</a:t>
            </a:r>
            <a:endParaRPr/>
          </a:p>
        </p:txBody>
      </p:sp>
      <p:sp>
        <p:nvSpPr>
          <p:cNvPr id="4587" name="Google Shape;4587;p469"/>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473</a:t>
            </a:fld>
            <a:endParaRPr/>
          </a:p>
        </p:txBody>
      </p:sp>
    </p:spTree>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Shape 4592"/>
        <p:cNvGrpSpPr/>
        <p:nvPr/>
      </p:nvGrpSpPr>
      <p:grpSpPr>
        <a:xfrm>
          <a:off x="0" y="0"/>
          <a:ext cx="0" cy="0"/>
          <a:chOff x="0" y="0"/>
          <a:chExt cx="0" cy="0"/>
        </a:xfrm>
      </p:grpSpPr>
      <p:sp>
        <p:nvSpPr>
          <p:cNvPr id="4593" name="Google Shape;4593;p470"/>
          <p:cNvSpPr txBox="1"/>
          <p:nvPr/>
        </p:nvSpPr>
        <p:spPr>
          <a:xfrm>
            <a:off x="609600" y="1371600"/>
            <a:ext cx="7924800" cy="4648200"/>
          </a:xfrm>
          <a:prstGeom prst="rect">
            <a:avLst/>
          </a:prstGeom>
          <a:solidFill>
            <a:srgbClr val="DDDDDD"/>
          </a:solid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4594" name="Google Shape;4594;p470"/>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Stream Pipeline: Another Look</a:t>
            </a:r>
            <a:endParaRPr/>
          </a:p>
        </p:txBody>
      </p:sp>
      <p:sp>
        <p:nvSpPr>
          <p:cNvPr id="4595" name="Google Shape;4595;p470"/>
          <p:cNvSpPr txBox="1">
            <a:spLocks noGrp="1"/>
          </p:cNvSpPr>
          <p:nvPr>
            <p:ph type="body" idx="1"/>
          </p:nvPr>
        </p:nvSpPr>
        <p:spPr>
          <a:xfrm>
            <a:off x="609600" y="1447800"/>
            <a:ext cx="7918500" cy="45927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1400"/>
              <a:buFont typeface="Arial"/>
              <a:buNone/>
            </a:pPr>
            <a:r>
              <a:rPr lang="en-US" sz="1400" b="0" i="0" u="none">
                <a:solidFill>
                  <a:schemeClr val="dk1"/>
                </a:solidFill>
                <a:latin typeface="Courier New"/>
                <a:ea typeface="Courier New"/>
                <a:cs typeface="Courier New"/>
                <a:sym typeface="Courier New"/>
              </a:rPr>
              <a:t>13     public static void main(String[] args) {</a:t>
            </a:r>
            <a:endParaRPr/>
          </a:p>
          <a:p>
            <a:pPr marL="7937" marR="0" lvl="0" indent="7937" algn="l" rtl="0">
              <a:lnSpc>
                <a:spcPct val="100000"/>
              </a:lnSpc>
              <a:spcBef>
                <a:spcPts val="280"/>
              </a:spcBef>
              <a:spcAft>
                <a:spcPts val="0"/>
              </a:spcAft>
              <a:buClr>
                <a:srgbClr val="000000"/>
              </a:buClr>
              <a:buSzPts val="1400"/>
              <a:buFont typeface="Arial"/>
              <a:buNone/>
            </a:pPr>
            <a:r>
              <a:rPr lang="en-US" sz="1400" b="0" i="0" u="none">
                <a:solidFill>
                  <a:schemeClr val="dk1"/>
                </a:solidFill>
                <a:latin typeface="Courier New"/>
                <a:ea typeface="Courier New"/>
                <a:cs typeface="Courier New"/>
                <a:sym typeface="Courier New"/>
              </a:rPr>
              <a:t>14         </a:t>
            </a:r>
            <a:endParaRPr/>
          </a:p>
          <a:p>
            <a:pPr marL="7937" marR="0" lvl="0" indent="7937" algn="l" rtl="0">
              <a:lnSpc>
                <a:spcPct val="100000"/>
              </a:lnSpc>
              <a:spcBef>
                <a:spcPts val="280"/>
              </a:spcBef>
              <a:spcAft>
                <a:spcPts val="0"/>
              </a:spcAft>
              <a:buClr>
                <a:srgbClr val="000000"/>
              </a:buClr>
              <a:buSzPts val="1400"/>
              <a:buFont typeface="Arial"/>
              <a:buNone/>
            </a:pPr>
            <a:r>
              <a:rPr lang="en-US" sz="1400" b="0" i="0" u="none">
                <a:solidFill>
                  <a:schemeClr val="dk1"/>
                </a:solidFill>
                <a:latin typeface="Courier New"/>
                <a:ea typeface="Courier New"/>
                <a:cs typeface="Courier New"/>
                <a:sym typeface="Courier New"/>
              </a:rPr>
              <a:t>15         List&lt;Employee&gt; eList = Employee.createShortList();</a:t>
            </a:r>
            <a:endParaRPr/>
          </a:p>
          <a:p>
            <a:pPr marL="7937" marR="0" lvl="0" indent="7937" algn="l" rtl="0">
              <a:lnSpc>
                <a:spcPct val="100000"/>
              </a:lnSpc>
              <a:spcBef>
                <a:spcPts val="280"/>
              </a:spcBef>
              <a:spcAft>
                <a:spcPts val="0"/>
              </a:spcAft>
              <a:buClr>
                <a:srgbClr val="000000"/>
              </a:buClr>
              <a:buSzPts val="1400"/>
              <a:buFont typeface="Arial"/>
              <a:buNone/>
            </a:pPr>
            <a:r>
              <a:rPr lang="en-US" sz="1400" b="0" i="0" u="none">
                <a:solidFill>
                  <a:schemeClr val="dk1"/>
                </a:solidFill>
                <a:latin typeface="Courier New"/>
                <a:ea typeface="Courier New"/>
                <a:cs typeface="Courier New"/>
                <a:sym typeface="Courier New"/>
              </a:rPr>
              <a:t>16         </a:t>
            </a:r>
            <a:endParaRPr/>
          </a:p>
          <a:p>
            <a:pPr marL="7937" marR="0" lvl="0" indent="7937" algn="l" rtl="0">
              <a:lnSpc>
                <a:spcPct val="100000"/>
              </a:lnSpc>
              <a:spcBef>
                <a:spcPts val="280"/>
              </a:spcBef>
              <a:spcAft>
                <a:spcPts val="0"/>
              </a:spcAft>
              <a:buClr>
                <a:srgbClr val="000000"/>
              </a:buClr>
              <a:buSzPts val="1400"/>
              <a:buFont typeface="Arial"/>
              <a:buNone/>
            </a:pPr>
            <a:r>
              <a:rPr lang="en-US" sz="1400" b="0" i="0" u="none">
                <a:solidFill>
                  <a:schemeClr val="dk1"/>
                </a:solidFill>
                <a:latin typeface="Courier New"/>
                <a:ea typeface="Courier New"/>
                <a:cs typeface="Courier New"/>
                <a:sym typeface="Courier New"/>
              </a:rPr>
              <a:t>17         Stream&lt;Employee&gt; s1 = eList.stream();</a:t>
            </a:r>
            <a:endParaRPr/>
          </a:p>
          <a:p>
            <a:pPr marL="7937" marR="0" lvl="0" indent="7937" algn="l" rtl="0">
              <a:lnSpc>
                <a:spcPct val="100000"/>
              </a:lnSpc>
              <a:spcBef>
                <a:spcPts val="280"/>
              </a:spcBef>
              <a:spcAft>
                <a:spcPts val="0"/>
              </a:spcAft>
              <a:buClr>
                <a:srgbClr val="000000"/>
              </a:buClr>
              <a:buSzPts val="1400"/>
              <a:buFont typeface="Arial"/>
              <a:buNone/>
            </a:pPr>
            <a:r>
              <a:rPr lang="en-US" sz="1400" b="0" i="0" u="none">
                <a:solidFill>
                  <a:schemeClr val="dk1"/>
                </a:solidFill>
                <a:latin typeface="Courier New"/>
                <a:ea typeface="Courier New"/>
                <a:cs typeface="Courier New"/>
                <a:sym typeface="Courier New"/>
              </a:rPr>
              <a:t>18         </a:t>
            </a:r>
            <a:endParaRPr/>
          </a:p>
          <a:p>
            <a:pPr marL="7937" marR="0" lvl="0" indent="7937" algn="l" rtl="0">
              <a:lnSpc>
                <a:spcPct val="100000"/>
              </a:lnSpc>
              <a:spcBef>
                <a:spcPts val="280"/>
              </a:spcBef>
              <a:spcAft>
                <a:spcPts val="0"/>
              </a:spcAft>
              <a:buClr>
                <a:srgbClr val="000000"/>
              </a:buClr>
              <a:buSzPts val="1400"/>
              <a:buFont typeface="Arial"/>
              <a:buNone/>
            </a:pPr>
            <a:r>
              <a:rPr lang="en-US" sz="1400" b="0" i="0" u="none">
                <a:solidFill>
                  <a:schemeClr val="dk1"/>
                </a:solidFill>
                <a:latin typeface="Courier New"/>
                <a:ea typeface="Courier New"/>
                <a:cs typeface="Courier New"/>
                <a:sym typeface="Courier New"/>
              </a:rPr>
              <a:t>19         Stream&lt;Employee&gt; s2 = s1.filter(</a:t>
            </a:r>
            <a:endParaRPr/>
          </a:p>
          <a:p>
            <a:pPr marL="7937" marR="0" lvl="0" indent="7937" algn="l" rtl="0">
              <a:lnSpc>
                <a:spcPct val="100000"/>
              </a:lnSpc>
              <a:spcBef>
                <a:spcPts val="280"/>
              </a:spcBef>
              <a:spcAft>
                <a:spcPts val="0"/>
              </a:spcAft>
              <a:buClr>
                <a:srgbClr val="000000"/>
              </a:buClr>
              <a:buSzPts val="1400"/>
              <a:buFont typeface="Arial"/>
              <a:buNone/>
            </a:pPr>
            <a:r>
              <a:rPr lang="en-US" sz="1400" b="0" i="0" u="none">
                <a:solidFill>
                  <a:schemeClr val="dk1"/>
                </a:solidFill>
                <a:latin typeface="Courier New"/>
                <a:ea typeface="Courier New"/>
                <a:cs typeface="Courier New"/>
                <a:sym typeface="Courier New"/>
              </a:rPr>
              <a:t>20             e -&gt; e.getState().equals("CO"));</a:t>
            </a:r>
            <a:endParaRPr/>
          </a:p>
          <a:p>
            <a:pPr marL="7937" marR="0" lvl="0" indent="7937" algn="l" rtl="0">
              <a:lnSpc>
                <a:spcPct val="100000"/>
              </a:lnSpc>
              <a:spcBef>
                <a:spcPts val="280"/>
              </a:spcBef>
              <a:spcAft>
                <a:spcPts val="0"/>
              </a:spcAft>
              <a:buClr>
                <a:srgbClr val="000000"/>
              </a:buClr>
              <a:buSzPts val="1400"/>
              <a:buFont typeface="Arial"/>
              <a:buNone/>
            </a:pPr>
            <a:r>
              <a:rPr lang="en-US" sz="1400" b="0" i="0" u="none">
                <a:solidFill>
                  <a:schemeClr val="dk1"/>
                </a:solidFill>
                <a:latin typeface="Courier New"/>
                <a:ea typeface="Courier New"/>
                <a:cs typeface="Courier New"/>
                <a:sym typeface="Courier New"/>
              </a:rPr>
              <a:t>21         </a:t>
            </a:r>
            <a:endParaRPr/>
          </a:p>
          <a:p>
            <a:pPr marL="7937" marR="0" lvl="0" indent="7937" algn="l" rtl="0">
              <a:lnSpc>
                <a:spcPct val="100000"/>
              </a:lnSpc>
              <a:spcBef>
                <a:spcPts val="280"/>
              </a:spcBef>
              <a:spcAft>
                <a:spcPts val="0"/>
              </a:spcAft>
              <a:buClr>
                <a:srgbClr val="000000"/>
              </a:buClr>
              <a:buSzPts val="1400"/>
              <a:buFont typeface="Arial"/>
              <a:buNone/>
            </a:pPr>
            <a:r>
              <a:rPr lang="en-US" sz="1400" b="0" i="0" u="none">
                <a:solidFill>
                  <a:schemeClr val="dk1"/>
                </a:solidFill>
                <a:latin typeface="Courier New"/>
                <a:ea typeface="Courier New"/>
                <a:cs typeface="Courier New"/>
                <a:sym typeface="Courier New"/>
              </a:rPr>
              <a:t>22         Stream&lt;Employee&gt; s3 = s2.filter(</a:t>
            </a:r>
            <a:endParaRPr/>
          </a:p>
          <a:p>
            <a:pPr marL="7937" marR="0" lvl="0" indent="7937" algn="l" rtl="0">
              <a:lnSpc>
                <a:spcPct val="100000"/>
              </a:lnSpc>
              <a:spcBef>
                <a:spcPts val="280"/>
              </a:spcBef>
              <a:spcAft>
                <a:spcPts val="0"/>
              </a:spcAft>
              <a:buClr>
                <a:srgbClr val="000000"/>
              </a:buClr>
              <a:buSzPts val="1400"/>
              <a:buFont typeface="Arial"/>
              <a:buNone/>
            </a:pPr>
            <a:r>
              <a:rPr lang="en-US" sz="1400" b="0" i="0" u="none">
                <a:solidFill>
                  <a:schemeClr val="dk1"/>
                </a:solidFill>
                <a:latin typeface="Courier New"/>
                <a:ea typeface="Courier New"/>
                <a:cs typeface="Courier New"/>
                <a:sym typeface="Courier New"/>
              </a:rPr>
              <a:t>23             e -&gt; e.getRole().equals(Role.EXECUTIVE));</a:t>
            </a:r>
            <a:endParaRPr/>
          </a:p>
          <a:p>
            <a:pPr marL="7937" marR="0" lvl="0" indent="7937" algn="l" rtl="0">
              <a:lnSpc>
                <a:spcPct val="100000"/>
              </a:lnSpc>
              <a:spcBef>
                <a:spcPts val="280"/>
              </a:spcBef>
              <a:spcAft>
                <a:spcPts val="0"/>
              </a:spcAft>
              <a:buClr>
                <a:srgbClr val="000000"/>
              </a:buClr>
              <a:buSzPts val="1400"/>
              <a:buFont typeface="Arial"/>
              <a:buNone/>
            </a:pPr>
            <a:r>
              <a:rPr lang="en-US" sz="1400" b="0" i="0" u="none">
                <a:solidFill>
                  <a:schemeClr val="dk1"/>
                </a:solidFill>
                <a:latin typeface="Courier New"/>
                <a:ea typeface="Courier New"/>
                <a:cs typeface="Courier New"/>
                <a:sym typeface="Courier New"/>
              </a:rPr>
              <a:t>24         Stream&lt;Employee&gt; s4 = s3.peek(e -&gt; e.printSummary());</a:t>
            </a:r>
            <a:endParaRPr/>
          </a:p>
          <a:p>
            <a:pPr marL="7937" marR="0" lvl="0" indent="7937" algn="l" rtl="0">
              <a:lnSpc>
                <a:spcPct val="100000"/>
              </a:lnSpc>
              <a:spcBef>
                <a:spcPts val="280"/>
              </a:spcBef>
              <a:spcAft>
                <a:spcPts val="0"/>
              </a:spcAft>
              <a:buClr>
                <a:srgbClr val="000000"/>
              </a:buClr>
              <a:buSzPts val="1400"/>
              <a:buFont typeface="Arial"/>
              <a:buNone/>
            </a:pPr>
            <a:r>
              <a:rPr lang="en-US" sz="1400" b="0" i="0" u="none">
                <a:solidFill>
                  <a:schemeClr val="dk1"/>
                </a:solidFill>
                <a:latin typeface="Courier New"/>
                <a:ea typeface="Courier New"/>
                <a:cs typeface="Courier New"/>
                <a:sym typeface="Courier New"/>
              </a:rPr>
              <a:t>25         DoubleStream s5 = s4.mapToDouble(e -&gt; e.getSalary());</a:t>
            </a:r>
            <a:endParaRPr/>
          </a:p>
          <a:p>
            <a:pPr marL="7937" marR="0" lvl="0" indent="7937" algn="l" rtl="0">
              <a:lnSpc>
                <a:spcPct val="100000"/>
              </a:lnSpc>
              <a:spcBef>
                <a:spcPts val="280"/>
              </a:spcBef>
              <a:spcAft>
                <a:spcPts val="0"/>
              </a:spcAft>
              <a:buClr>
                <a:srgbClr val="000000"/>
              </a:buClr>
              <a:buSzPts val="1400"/>
              <a:buFont typeface="Arial"/>
              <a:buNone/>
            </a:pPr>
            <a:r>
              <a:rPr lang="en-US" sz="1400" b="0" i="0" u="none">
                <a:solidFill>
                  <a:schemeClr val="dk1"/>
                </a:solidFill>
                <a:latin typeface="Courier New"/>
                <a:ea typeface="Courier New"/>
                <a:cs typeface="Courier New"/>
                <a:sym typeface="Courier New"/>
              </a:rPr>
              <a:t>26         double result = s5.sum();</a:t>
            </a:r>
            <a:endParaRPr/>
          </a:p>
          <a:p>
            <a:pPr marL="7937" marR="0" lvl="0" indent="7937" algn="l" rtl="0">
              <a:lnSpc>
                <a:spcPct val="100000"/>
              </a:lnSpc>
              <a:spcBef>
                <a:spcPts val="280"/>
              </a:spcBef>
              <a:spcAft>
                <a:spcPts val="0"/>
              </a:spcAft>
              <a:buClr>
                <a:srgbClr val="000000"/>
              </a:buClr>
              <a:buSzPts val="1400"/>
              <a:buFont typeface="Arial"/>
              <a:buNone/>
            </a:pPr>
            <a:r>
              <a:rPr lang="en-US" sz="1400" b="0" i="0" u="none">
                <a:solidFill>
                  <a:schemeClr val="dk1"/>
                </a:solidFill>
                <a:latin typeface="Courier New"/>
                <a:ea typeface="Courier New"/>
                <a:cs typeface="Courier New"/>
                <a:sym typeface="Courier New"/>
              </a:rPr>
              <a:t>27         </a:t>
            </a:r>
            <a:endParaRPr/>
          </a:p>
          <a:p>
            <a:pPr marL="7937" marR="0" lvl="0" indent="7937" algn="l" rtl="0">
              <a:lnSpc>
                <a:spcPct val="100000"/>
              </a:lnSpc>
              <a:spcBef>
                <a:spcPts val="280"/>
              </a:spcBef>
              <a:spcAft>
                <a:spcPts val="0"/>
              </a:spcAft>
              <a:buClr>
                <a:srgbClr val="000000"/>
              </a:buClr>
              <a:buSzPts val="1400"/>
              <a:buFont typeface="Arial"/>
              <a:buNone/>
            </a:pPr>
            <a:r>
              <a:rPr lang="en-US" sz="1400" b="0" i="0" u="none">
                <a:solidFill>
                  <a:schemeClr val="dk1"/>
                </a:solidFill>
                <a:latin typeface="Courier New"/>
                <a:ea typeface="Courier New"/>
                <a:cs typeface="Courier New"/>
                <a:sym typeface="Courier New"/>
              </a:rPr>
              <a:t>28         System.out.printf("Total CO Executive Pay: $%,9.2f %n", result);               </a:t>
            </a:r>
            <a:endParaRPr/>
          </a:p>
          <a:p>
            <a:pPr marL="7937" marR="0" lvl="0" indent="7937" algn="l" rtl="0">
              <a:lnSpc>
                <a:spcPct val="100000"/>
              </a:lnSpc>
              <a:spcBef>
                <a:spcPts val="280"/>
              </a:spcBef>
              <a:spcAft>
                <a:spcPts val="0"/>
              </a:spcAft>
              <a:buClr>
                <a:srgbClr val="000000"/>
              </a:buClr>
              <a:buSzPts val="1400"/>
              <a:buFont typeface="Arial"/>
              <a:buNone/>
            </a:pPr>
            <a:r>
              <a:rPr lang="en-US" sz="1400" b="0" i="0" u="none">
                <a:solidFill>
                  <a:schemeClr val="dk1"/>
                </a:solidFill>
                <a:latin typeface="Courier New"/>
                <a:ea typeface="Courier New"/>
                <a:cs typeface="Courier New"/>
                <a:sym typeface="Courier New"/>
              </a:rPr>
              <a:t>29     }</a:t>
            </a:r>
            <a:endParaRPr/>
          </a:p>
        </p:txBody>
      </p:sp>
      <p:sp>
        <p:nvSpPr>
          <p:cNvPr id="4596" name="Google Shape;4596;p470"/>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474</a:t>
            </a:fld>
            <a:endParaRPr/>
          </a:p>
        </p:txBody>
      </p:sp>
    </p:spTree>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Shape 4601"/>
        <p:cNvGrpSpPr/>
        <p:nvPr/>
      </p:nvGrpSpPr>
      <p:grpSpPr>
        <a:xfrm>
          <a:off x="0" y="0"/>
          <a:ext cx="0" cy="0"/>
          <a:chOff x="0" y="0"/>
          <a:chExt cx="0" cy="0"/>
        </a:xfrm>
      </p:grpSpPr>
      <p:sp>
        <p:nvSpPr>
          <p:cNvPr id="4602" name="Google Shape;4602;p471"/>
          <p:cNvSpPr txBox="1">
            <a:spLocks noGrp="1"/>
          </p:cNvSpPr>
          <p:nvPr>
            <p:ph type="title"/>
          </p:nvPr>
        </p:nvSpPr>
        <p:spPr>
          <a:xfrm>
            <a:off x="609600" y="457200"/>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Styles Compared</a:t>
            </a:r>
            <a:endParaRPr/>
          </a:p>
        </p:txBody>
      </p:sp>
      <p:sp>
        <p:nvSpPr>
          <p:cNvPr id="4603" name="Google Shape;4603;p471"/>
          <p:cNvSpPr txBox="1">
            <a:spLocks noGrp="1"/>
          </p:cNvSpPr>
          <p:nvPr>
            <p:ph type="body" idx="1"/>
          </p:nvPr>
        </p:nvSpPr>
        <p:spPr>
          <a:xfrm>
            <a:off x="609600" y="1447800"/>
            <a:ext cx="3882900" cy="3478200"/>
          </a:xfrm>
          <a:prstGeom prst="rect">
            <a:avLst/>
          </a:prstGeom>
          <a:noFill/>
          <a:ln>
            <a:noFill/>
          </a:ln>
        </p:spPr>
        <p:txBody>
          <a:bodyPr spcFirstLastPara="1" wrap="square" lIns="12700" tIns="12700" rIns="12700" bIns="12700" anchor="t" anchorCtr="0">
            <a:noAutofit/>
          </a:bodyPr>
          <a:lstStyle/>
          <a:p>
            <a:pPr marL="574675" marR="0" lvl="1" indent="-460375" algn="l" rtl="0">
              <a:lnSpc>
                <a:spcPct val="100000"/>
              </a:lnSpc>
              <a:spcBef>
                <a:spcPts val="0"/>
              </a:spcBef>
              <a:spcAft>
                <a:spcPts val="0"/>
              </a:spcAft>
              <a:buClr>
                <a:srgbClr val="FF0000"/>
              </a:buClr>
              <a:buSzPts val="2200"/>
              <a:buFont typeface="Arial"/>
              <a:buNone/>
            </a:pPr>
            <a:r>
              <a:rPr lang="en-US" sz="2200" b="1" i="0" u="none" strike="noStrike" cap="none">
                <a:solidFill>
                  <a:schemeClr val="dk1"/>
                </a:solidFill>
                <a:latin typeface="Arial"/>
                <a:ea typeface="Arial"/>
                <a:cs typeface="Arial"/>
                <a:sym typeface="Arial"/>
              </a:rPr>
              <a:t>Imperative Programming</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Code deals with individual data items.</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Focused on how</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Code does not read like a problem.</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Steps mashed together</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Leaks extraneous details</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Inherently sequential</a:t>
            </a:r>
            <a:endParaRPr/>
          </a:p>
        </p:txBody>
      </p:sp>
      <p:sp>
        <p:nvSpPr>
          <p:cNvPr id="4604" name="Google Shape;4604;p471"/>
          <p:cNvSpPr txBox="1">
            <a:spLocks noGrp="1"/>
          </p:cNvSpPr>
          <p:nvPr>
            <p:ph type="body" idx="2"/>
          </p:nvPr>
        </p:nvSpPr>
        <p:spPr>
          <a:xfrm>
            <a:off x="4645025" y="1447800"/>
            <a:ext cx="3882900" cy="4932300"/>
          </a:xfrm>
          <a:prstGeom prst="rect">
            <a:avLst/>
          </a:prstGeom>
          <a:noFill/>
          <a:ln>
            <a:noFill/>
          </a:ln>
        </p:spPr>
        <p:txBody>
          <a:bodyPr spcFirstLastPara="1" wrap="square" lIns="12700" tIns="12700" rIns="12700" bIns="12700" anchor="t" anchorCtr="0">
            <a:noAutofit/>
          </a:bodyPr>
          <a:lstStyle/>
          <a:p>
            <a:pPr marL="574675" marR="0" lvl="1" indent="-460375" algn="l" rtl="0">
              <a:lnSpc>
                <a:spcPct val="100000"/>
              </a:lnSpc>
              <a:spcBef>
                <a:spcPts val="0"/>
              </a:spcBef>
              <a:spcAft>
                <a:spcPts val="0"/>
              </a:spcAft>
              <a:buClr>
                <a:srgbClr val="FF0000"/>
              </a:buClr>
              <a:buSzPts val="2200"/>
              <a:buFont typeface="Arial"/>
              <a:buNone/>
            </a:pPr>
            <a:r>
              <a:rPr lang="en-US" sz="2200" b="1" i="0" u="none" strike="noStrike" cap="none">
                <a:solidFill>
                  <a:schemeClr val="dk1"/>
                </a:solidFill>
                <a:latin typeface="Arial"/>
                <a:ea typeface="Arial"/>
                <a:cs typeface="Arial"/>
                <a:sym typeface="Arial"/>
              </a:rPr>
              <a:t>Streams</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Code deals with data set.</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Focused on what</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Code reads like a problem.</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Well-factored</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No "garbage variables" (Temp variables leaked into scope)</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Code can be sequential or parallel.</a:t>
            </a:r>
            <a:endParaRPr/>
          </a:p>
          <a:p>
            <a:pPr marL="574675" marR="0" lvl="1" indent="-320675" algn="l" rtl="0">
              <a:lnSpc>
                <a:spcPct val="100000"/>
              </a:lnSpc>
              <a:spcBef>
                <a:spcPts val="440"/>
              </a:spcBef>
              <a:spcAft>
                <a:spcPts val="0"/>
              </a:spcAft>
              <a:buClr>
                <a:srgbClr val="FF0000"/>
              </a:buClr>
              <a:buSzPts val="2200"/>
              <a:buFont typeface="Arial"/>
              <a:buNone/>
            </a:pPr>
            <a:endParaRPr sz="2200" b="0" i="0" u="none" strike="noStrike" cap="none">
              <a:solidFill>
                <a:schemeClr val="dk1"/>
              </a:solidFill>
              <a:latin typeface="Arial"/>
              <a:ea typeface="Arial"/>
              <a:cs typeface="Arial"/>
              <a:sym typeface="Arial"/>
            </a:endParaRPr>
          </a:p>
          <a:p>
            <a:pPr marL="7937" marR="0" lvl="0" indent="7938" algn="l" rtl="0">
              <a:spcBef>
                <a:spcPts val="440"/>
              </a:spcBef>
              <a:spcAft>
                <a:spcPts val="0"/>
              </a:spcAft>
              <a:buNone/>
            </a:pPr>
            <a:endParaRPr sz="2200" b="0" i="0" u="none" strike="noStrike" cap="none">
              <a:solidFill>
                <a:schemeClr val="dk1"/>
              </a:solidFill>
              <a:latin typeface="Arial"/>
              <a:ea typeface="Arial"/>
              <a:cs typeface="Arial"/>
              <a:sym typeface="Arial"/>
            </a:endParaRPr>
          </a:p>
        </p:txBody>
      </p:sp>
      <p:sp>
        <p:nvSpPr>
          <p:cNvPr id="4605" name="Google Shape;4605;p471"/>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475</a:t>
            </a:fld>
            <a:endParaRPr/>
          </a:p>
        </p:txBody>
      </p:sp>
    </p:spTree>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Shape 4610"/>
        <p:cNvGrpSpPr/>
        <p:nvPr/>
      </p:nvGrpSpPr>
      <p:grpSpPr>
        <a:xfrm>
          <a:off x="0" y="0"/>
          <a:ext cx="0" cy="0"/>
          <a:chOff x="0" y="0"/>
          <a:chExt cx="0" cy="0"/>
        </a:xfrm>
      </p:grpSpPr>
      <p:sp>
        <p:nvSpPr>
          <p:cNvPr id="4611" name="Google Shape;4611;p472"/>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Parallel Stream</a:t>
            </a:r>
            <a:endParaRPr/>
          </a:p>
        </p:txBody>
      </p:sp>
      <p:sp>
        <p:nvSpPr>
          <p:cNvPr id="4612" name="Google Shape;4612;p472"/>
          <p:cNvSpPr txBox="1">
            <a:spLocks noGrp="1"/>
          </p:cNvSpPr>
          <p:nvPr>
            <p:ph type="body" idx="1"/>
          </p:nvPr>
        </p:nvSpPr>
        <p:spPr>
          <a:xfrm>
            <a:off x="609600" y="1447800"/>
            <a:ext cx="7918500" cy="4279800"/>
          </a:xfrm>
          <a:prstGeom prst="rect">
            <a:avLst/>
          </a:prstGeom>
          <a:noFill/>
          <a:ln>
            <a:noFill/>
          </a:ln>
        </p:spPr>
        <p:txBody>
          <a:bodyPr spcFirstLastPara="1" wrap="square" lIns="12700" tIns="12700" rIns="12700" bIns="12700" anchor="t" anchorCtr="0">
            <a:noAutofit/>
          </a:bodyPr>
          <a:lstStyle/>
          <a:p>
            <a:pPr marL="574675" marR="0" lvl="1" indent="-460375" algn="l" rtl="0">
              <a:lnSpc>
                <a:spcPct val="100000"/>
              </a:lnSpc>
              <a:spcBef>
                <a:spcPts val="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May provide better performance</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Many chips and cores per machine</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GPUs</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Map/Reduce in the small</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Fork/join is great, but too low level</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A lot of boilerplate code</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Stream uses fork/join under the hood</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Many factors affect performance</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Data size, decomposition, packing, number of cores</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Unfortunately, not a magic bullet</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Parallel is not always faster</a:t>
            </a:r>
            <a:endParaRPr/>
          </a:p>
        </p:txBody>
      </p:sp>
      <p:sp>
        <p:nvSpPr>
          <p:cNvPr id="4613" name="Google Shape;4613;p472"/>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476</a:t>
            </a:fld>
            <a:endParaRPr/>
          </a:p>
        </p:txBody>
      </p:sp>
    </p:spTree>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Shape 4618"/>
        <p:cNvGrpSpPr/>
        <p:nvPr/>
      </p:nvGrpSpPr>
      <p:grpSpPr>
        <a:xfrm>
          <a:off x="0" y="0"/>
          <a:ext cx="0" cy="0"/>
          <a:chOff x="0" y="0"/>
          <a:chExt cx="0" cy="0"/>
        </a:xfrm>
      </p:grpSpPr>
      <p:sp>
        <p:nvSpPr>
          <p:cNvPr id="4619" name="Google Shape;4619;p473"/>
          <p:cNvSpPr txBox="1"/>
          <p:nvPr/>
        </p:nvSpPr>
        <p:spPr>
          <a:xfrm>
            <a:off x="609600" y="2209800"/>
            <a:ext cx="7924800" cy="3276600"/>
          </a:xfrm>
          <a:prstGeom prst="rect">
            <a:avLst/>
          </a:prstGeom>
          <a:solidFill>
            <a:srgbClr val="DDDDDD"/>
          </a:solid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4620" name="Google Shape;4620;p473"/>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Using Parallel Streams: Collection</a:t>
            </a:r>
            <a:endParaRPr/>
          </a:p>
        </p:txBody>
      </p:sp>
      <p:sp>
        <p:nvSpPr>
          <p:cNvPr id="4621" name="Google Shape;4621;p473"/>
          <p:cNvSpPr txBox="1">
            <a:spLocks noGrp="1"/>
          </p:cNvSpPr>
          <p:nvPr>
            <p:ph type="body" idx="1"/>
          </p:nvPr>
        </p:nvSpPr>
        <p:spPr>
          <a:xfrm>
            <a:off x="609600" y="1447800"/>
            <a:ext cx="7918500" cy="3983100"/>
          </a:xfrm>
          <a:prstGeom prst="rect">
            <a:avLst/>
          </a:prstGeom>
          <a:noFill/>
          <a:ln>
            <a:noFill/>
          </a:ln>
        </p:spPr>
        <p:txBody>
          <a:bodyPr spcFirstLastPara="1" wrap="square" lIns="12700" tIns="12700" rIns="12700" bIns="12700" anchor="t" anchorCtr="0">
            <a:noAutofit/>
          </a:bodyPr>
          <a:lstStyle/>
          <a:p>
            <a:pPr marL="574675" marR="0" lvl="1" indent="-460375" algn="l" rtl="0">
              <a:lnSpc>
                <a:spcPct val="100000"/>
              </a:lnSpc>
              <a:spcBef>
                <a:spcPts val="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Call from a Collection</a:t>
            </a:r>
            <a:endParaRPr/>
          </a:p>
          <a:p>
            <a:pPr marL="574675" marR="0" lvl="1" indent="-320675" algn="l" rtl="0">
              <a:lnSpc>
                <a:spcPct val="100000"/>
              </a:lnSpc>
              <a:spcBef>
                <a:spcPts val="440"/>
              </a:spcBef>
              <a:spcAft>
                <a:spcPts val="0"/>
              </a:spcAft>
              <a:buClr>
                <a:srgbClr val="FF0000"/>
              </a:buClr>
              <a:buSzPts val="2200"/>
              <a:buFont typeface="Arial"/>
              <a:buNone/>
            </a:pPr>
            <a:endParaRPr sz="2200" b="0" i="0" u="none" strike="noStrike" cap="none">
              <a:solidFill>
                <a:schemeClr val="dk1"/>
              </a:solidFill>
              <a:latin typeface="Arial"/>
              <a:ea typeface="Arial"/>
              <a:cs typeface="Arial"/>
              <a:sym typeface="Arial"/>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15         double result = eList.</a:t>
            </a:r>
            <a:r>
              <a:rPr lang="en-US" sz="1800" b="1" i="0" u="none">
                <a:solidFill>
                  <a:schemeClr val="dk1"/>
                </a:solidFill>
                <a:latin typeface="Courier New"/>
                <a:ea typeface="Courier New"/>
                <a:cs typeface="Courier New"/>
                <a:sym typeface="Courier New"/>
              </a:rPr>
              <a:t>parallelStream()</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16             .filter(e -&gt; e.getState().equals("CO"))</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17             .filter(e -&gt; e.getRole().equals(Role.EXECUTIVE))</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18             .peek(e -&gt; e.printSummary())</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19             .mapToDouble(e -&gt; e.getSalary())</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20             .sum();</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21         </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22         System.out.printf("Total CO Executive Pay: $%,9.2f %n", result);</a:t>
            </a:r>
            <a:endParaRPr/>
          </a:p>
        </p:txBody>
      </p:sp>
      <p:sp>
        <p:nvSpPr>
          <p:cNvPr id="4622" name="Google Shape;4622;p473"/>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477</a:t>
            </a:fld>
            <a:endParaRPr/>
          </a:p>
        </p:txBody>
      </p:sp>
    </p:spTree>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Shape 4627"/>
        <p:cNvGrpSpPr/>
        <p:nvPr/>
      </p:nvGrpSpPr>
      <p:grpSpPr>
        <a:xfrm>
          <a:off x="0" y="0"/>
          <a:ext cx="0" cy="0"/>
          <a:chOff x="0" y="0"/>
          <a:chExt cx="0" cy="0"/>
        </a:xfrm>
      </p:grpSpPr>
      <p:sp>
        <p:nvSpPr>
          <p:cNvPr id="4628" name="Google Shape;4628;p474"/>
          <p:cNvSpPr txBox="1"/>
          <p:nvPr/>
        </p:nvSpPr>
        <p:spPr>
          <a:xfrm>
            <a:off x="609600" y="1371600"/>
            <a:ext cx="7924800" cy="3048000"/>
          </a:xfrm>
          <a:prstGeom prst="rect">
            <a:avLst/>
          </a:prstGeom>
          <a:solidFill>
            <a:srgbClr val="DDDDDD"/>
          </a:solid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4629" name="Google Shape;4629;p474"/>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Using Parallel Streams: From a Stream</a:t>
            </a:r>
            <a:endParaRPr/>
          </a:p>
        </p:txBody>
      </p:sp>
      <p:sp>
        <p:nvSpPr>
          <p:cNvPr id="4630" name="Google Shape;4630;p474"/>
          <p:cNvSpPr txBox="1">
            <a:spLocks noGrp="1"/>
          </p:cNvSpPr>
          <p:nvPr>
            <p:ph type="body" idx="1"/>
          </p:nvPr>
        </p:nvSpPr>
        <p:spPr>
          <a:xfrm>
            <a:off x="609600" y="1447800"/>
            <a:ext cx="7918500" cy="48324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27         result = eList.stream()</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28             .filter(e -&gt; e.getState().equals("CO"))</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29             .filter(e -&gt; e.getRole().equals(Role.EXECUTIVE))</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30             .peek(e -&gt; e.printSummary())</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31             .mapToDouble(e -&gt; e.getSalary())</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32             </a:t>
            </a:r>
            <a:r>
              <a:rPr lang="en-US" sz="1600" b="1" i="0" u="none">
                <a:solidFill>
                  <a:schemeClr val="dk1"/>
                </a:solidFill>
                <a:latin typeface="Courier New"/>
                <a:ea typeface="Courier New"/>
                <a:cs typeface="Courier New"/>
                <a:sym typeface="Courier New"/>
              </a:rPr>
              <a:t>.parallel()</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33             .sum();</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34         </a:t>
            </a:r>
            <a:endParaRPr/>
          </a:p>
          <a:p>
            <a:pPr marL="7937" marR="0" lvl="0" indent="7937" algn="l" rtl="0">
              <a:lnSpc>
                <a:spcPct val="100000"/>
              </a:lnSpc>
              <a:spcBef>
                <a:spcPts val="44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35         System.out.printf("Total CO Executive Pay: $%,9.2f %n", resul</a:t>
            </a:r>
            <a:r>
              <a:rPr lang="en-US" sz="2200" b="0" i="0" u="none">
                <a:solidFill>
                  <a:schemeClr val="dk1"/>
                </a:solidFill>
                <a:latin typeface="Courier New"/>
                <a:ea typeface="Courier New"/>
                <a:cs typeface="Courier New"/>
                <a:sym typeface="Courier New"/>
              </a:rPr>
              <a:t>t); </a:t>
            </a:r>
            <a:endParaRPr sz="2200" b="0" i="0" u="none">
              <a:solidFill>
                <a:schemeClr val="dk1"/>
              </a:solidFill>
              <a:latin typeface="Arial"/>
              <a:ea typeface="Arial"/>
              <a:cs typeface="Arial"/>
              <a:sym typeface="Arial"/>
            </a:endParaRPr>
          </a:p>
          <a:p>
            <a:pPr marL="574675" marR="0" lvl="1" indent="-460375" algn="l" rtl="0">
              <a:lnSpc>
                <a:spcPct val="100000"/>
              </a:lnSpc>
              <a:spcBef>
                <a:spcPts val="44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Specify with </a:t>
            </a:r>
            <a:r>
              <a:rPr lang="en-US" sz="2000" b="0" i="0" u="none" strike="noStrike" cap="none">
                <a:solidFill>
                  <a:schemeClr val="dk1"/>
                </a:solidFill>
                <a:latin typeface="Courier New"/>
                <a:ea typeface="Courier New"/>
                <a:cs typeface="Courier New"/>
                <a:sym typeface="Courier New"/>
              </a:rPr>
              <a:t>.parallel </a:t>
            </a:r>
            <a:r>
              <a:rPr lang="en-US" sz="2000" b="0" i="0" u="none" strike="noStrike" cap="none">
                <a:solidFill>
                  <a:schemeClr val="dk1"/>
                </a:solidFill>
                <a:latin typeface="Arial"/>
                <a:ea typeface="Arial"/>
                <a:cs typeface="Arial"/>
                <a:sym typeface="Arial"/>
              </a:rPr>
              <a:t>or </a:t>
            </a:r>
            <a:r>
              <a:rPr lang="en-US" sz="2000" b="0" i="0" u="none" strike="noStrike" cap="none">
                <a:solidFill>
                  <a:schemeClr val="dk1"/>
                </a:solidFill>
                <a:latin typeface="Courier New"/>
                <a:ea typeface="Courier New"/>
                <a:cs typeface="Courier New"/>
                <a:sym typeface="Courier New"/>
              </a:rPr>
              <a:t>.sequential</a:t>
            </a:r>
            <a:r>
              <a:rPr lang="en-US" sz="2200" b="0" i="0" u="none" strike="noStrike" cap="none">
                <a:solidFill>
                  <a:schemeClr val="dk1"/>
                </a:solidFill>
                <a:latin typeface="Arial"/>
                <a:ea typeface="Arial"/>
                <a:cs typeface="Arial"/>
                <a:sym typeface="Arial"/>
              </a:rPr>
              <a:t> (</a:t>
            </a:r>
            <a:r>
              <a:rPr lang="en-US" sz="2000" b="0" i="0" u="none" strike="noStrike" cap="none">
                <a:solidFill>
                  <a:schemeClr val="dk1"/>
                </a:solidFill>
                <a:latin typeface="Arial"/>
                <a:ea typeface="Arial"/>
                <a:cs typeface="Arial"/>
                <a:sym typeface="Arial"/>
              </a:rPr>
              <a:t>default is sequential)</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Choice applies to entire pipeline.</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Last call wins</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Once again, the API doc is your friend.</a:t>
            </a:r>
            <a:endParaRPr/>
          </a:p>
        </p:txBody>
      </p:sp>
      <p:sp>
        <p:nvSpPr>
          <p:cNvPr id="4631" name="Google Shape;4631;p474"/>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478</a:t>
            </a:fld>
            <a:endParaRPr/>
          </a:p>
        </p:txBody>
      </p:sp>
    </p:spTree>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Shape 4636"/>
        <p:cNvGrpSpPr/>
        <p:nvPr/>
      </p:nvGrpSpPr>
      <p:grpSpPr>
        <a:xfrm>
          <a:off x="0" y="0"/>
          <a:ext cx="0" cy="0"/>
          <a:chOff x="0" y="0"/>
          <a:chExt cx="0" cy="0"/>
        </a:xfrm>
      </p:grpSpPr>
      <p:sp>
        <p:nvSpPr>
          <p:cNvPr id="4637" name="Google Shape;4637;p475"/>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Pipelines Fine Print</a:t>
            </a:r>
            <a:endParaRPr/>
          </a:p>
        </p:txBody>
      </p:sp>
      <p:sp>
        <p:nvSpPr>
          <p:cNvPr id="4638" name="Google Shape;4638;p475"/>
          <p:cNvSpPr txBox="1">
            <a:spLocks noGrp="1"/>
          </p:cNvSpPr>
          <p:nvPr>
            <p:ph type="body" idx="1"/>
          </p:nvPr>
        </p:nvSpPr>
        <p:spPr>
          <a:xfrm>
            <a:off x="609600" y="1447800"/>
            <a:ext cx="7918500" cy="3441600"/>
          </a:xfrm>
          <a:prstGeom prst="rect">
            <a:avLst/>
          </a:prstGeom>
          <a:noFill/>
          <a:ln>
            <a:noFill/>
          </a:ln>
        </p:spPr>
        <p:txBody>
          <a:bodyPr spcFirstLastPara="1" wrap="square" lIns="12700" tIns="12700" rIns="12700" bIns="12700" anchor="t" anchorCtr="0">
            <a:noAutofit/>
          </a:bodyPr>
          <a:lstStyle/>
          <a:p>
            <a:pPr marL="574675" marR="0" lvl="1" indent="-460375" algn="l" rtl="0">
              <a:lnSpc>
                <a:spcPct val="100000"/>
              </a:lnSpc>
              <a:spcBef>
                <a:spcPts val="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Stream pipelines are like Builders.</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Add a bunch of intermediate operations, and then execute</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Cannot "branch" or "reuse" pipeline</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Do not modify the source during a query.</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Operation parameters must be stateless.</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Do not access any state that might change.</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1" i="0" u="none" strike="noStrike" cap="none">
                <a:solidFill>
                  <a:schemeClr val="dk1"/>
                </a:solidFill>
                <a:latin typeface="Arial"/>
                <a:ea typeface="Arial"/>
                <a:cs typeface="Arial"/>
                <a:sym typeface="Arial"/>
              </a:rPr>
              <a:t>This enables correct operation sequentially or in parallel.</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Best to banish side effects completely.</a:t>
            </a:r>
            <a:endParaRPr/>
          </a:p>
        </p:txBody>
      </p:sp>
      <p:sp>
        <p:nvSpPr>
          <p:cNvPr id="4639" name="Google Shape;4639;p475"/>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479</a:t>
            </a:fld>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Google Shape;348;p44"/>
          <p:cNvSpPr txBox="1"/>
          <p:nvPr/>
        </p:nvSpPr>
        <p:spPr>
          <a:xfrm>
            <a:off x="609600" y="2427287"/>
            <a:ext cx="7924800" cy="762000"/>
          </a:xfrm>
          <a:prstGeom prst="rect">
            <a:avLst/>
          </a:prstGeom>
          <a:solidFill>
            <a:srgbClr val="DDDDDD"/>
          </a:solid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349" name="Google Shape;349;p44"/>
          <p:cNvSpPr txBox="1">
            <a:spLocks noGrp="1"/>
          </p:cNvSpPr>
          <p:nvPr>
            <p:ph type="title"/>
          </p:nvPr>
        </p:nvSpPr>
        <p:spPr>
          <a:xfrm>
            <a:off x="609600" y="439737"/>
            <a:ext cx="791845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Java Is Pass-By-Value</a:t>
            </a:r>
            <a:endParaRPr/>
          </a:p>
        </p:txBody>
      </p:sp>
      <p:sp>
        <p:nvSpPr>
          <p:cNvPr id="350" name="Google Shape;350;p44"/>
          <p:cNvSpPr txBox="1">
            <a:spLocks noGrp="1"/>
          </p:cNvSpPr>
          <p:nvPr>
            <p:ph type="body" idx="1"/>
          </p:nvPr>
        </p:nvSpPr>
        <p:spPr>
          <a:xfrm>
            <a:off x="609600" y="1219200"/>
            <a:ext cx="7918450" cy="1751012"/>
          </a:xfrm>
          <a:prstGeom prst="rect">
            <a:avLst/>
          </a:prstGeom>
          <a:noFill/>
          <a:ln>
            <a:noFill/>
          </a:ln>
        </p:spPr>
        <p:txBody>
          <a:bodyPr spcFirstLastPara="1" wrap="square" lIns="12700" tIns="12700" rIns="12700" bIns="12700" anchor="t" anchorCtr="0">
            <a:noAutofit/>
          </a:bodyPr>
          <a:lstStyle/>
          <a:p>
            <a:pPr marL="7936" marR="0" lvl="0" indent="7938" algn="l" rtl="0">
              <a:lnSpc>
                <a:spcPct val="100000"/>
              </a:lnSpc>
              <a:spcBef>
                <a:spcPts val="0"/>
              </a:spcBef>
              <a:spcAft>
                <a:spcPts val="0"/>
              </a:spcAft>
              <a:buClr>
                <a:srgbClr val="000000"/>
              </a:buClr>
              <a:buSzPts val="2200"/>
              <a:buFont typeface="Arial"/>
              <a:buNone/>
            </a:pPr>
            <a:r>
              <a:rPr lang="en-US" sz="2200" b="0" i="0" u="none">
                <a:solidFill>
                  <a:schemeClr val="dk1"/>
                </a:solidFill>
                <a:latin typeface="Arial"/>
                <a:ea typeface="Arial"/>
                <a:cs typeface="Arial"/>
                <a:sym typeface="Arial"/>
              </a:rPr>
              <a:t>The Java language (unlike C++) uses pass-by-value for all assignment operations.</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To visualize this with primitives, consider the following:</a:t>
            </a:r>
            <a:endParaRPr/>
          </a:p>
          <a:p>
            <a:pPr marL="574675" marR="0" lvl="1" indent="-409575" algn="l" rtl="0">
              <a:lnSpc>
                <a:spcPct val="100000"/>
              </a:lnSpc>
              <a:spcBef>
                <a:spcPts val="160"/>
              </a:spcBef>
              <a:spcAft>
                <a:spcPts val="0"/>
              </a:spcAft>
              <a:buClr>
                <a:srgbClr val="FF0000"/>
              </a:buClr>
              <a:buSzPts val="800"/>
              <a:buFont typeface="Arial"/>
              <a:buNone/>
            </a:pPr>
            <a:endParaRPr sz="800" b="0" i="0" u="none" strike="noStrike" cap="none">
              <a:solidFill>
                <a:schemeClr val="dk1"/>
              </a:solidFill>
              <a:latin typeface="Arial"/>
              <a:ea typeface="Arial"/>
              <a:cs typeface="Arial"/>
              <a:sym typeface="Arial"/>
            </a:endParaRPr>
          </a:p>
          <a:p>
            <a:pPr marL="7936" marR="0" lvl="0" indent="7938"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int x = 3;</a:t>
            </a:r>
            <a:endParaRPr/>
          </a:p>
          <a:p>
            <a:pPr marL="7936" marR="0" lvl="0" indent="7938"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int y = x;</a:t>
            </a:r>
            <a:endParaRPr/>
          </a:p>
          <a:p>
            <a:pPr marL="7936" marR="0" lvl="0" indent="7938" algn="l" rtl="0">
              <a:lnSpc>
                <a:spcPct val="100000"/>
              </a:lnSpc>
              <a:spcBef>
                <a:spcPts val="160"/>
              </a:spcBef>
              <a:spcAft>
                <a:spcPts val="0"/>
              </a:spcAft>
              <a:buClr>
                <a:srgbClr val="000000"/>
              </a:buClr>
              <a:buSzPts val="800"/>
              <a:buFont typeface="Arial"/>
              <a:buNone/>
            </a:pPr>
            <a:endParaRPr sz="800" b="0" i="0" u="none">
              <a:solidFill>
                <a:schemeClr val="dk1"/>
              </a:solidFill>
              <a:latin typeface="Courier New"/>
              <a:ea typeface="Courier New"/>
              <a:cs typeface="Courier New"/>
              <a:sym typeface="Courier New"/>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The value of </a:t>
            </a:r>
            <a:r>
              <a:rPr lang="en-US" sz="2200" b="0" i="0" u="none" strike="noStrike" cap="none">
                <a:solidFill>
                  <a:schemeClr val="dk1"/>
                </a:solidFill>
                <a:latin typeface="Courier New"/>
                <a:ea typeface="Courier New"/>
                <a:cs typeface="Courier New"/>
                <a:sym typeface="Courier New"/>
              </a:rPr>
              <a:t>x</a:t>
            </a:r>
            <a:r>
              <a:rPr lang="en-US" sz="2200" b="0" i="0" u="none" strike="noStrike" cap="none">
                <a:solidFill>
                  <a:schemeClr val="dk1"/>
                </a:solidFill>
                <a:latin typeface="Arial"/>
                <a:ea typeface="Arial"/>
                <a:cs typeface="Arial"/>
                <a:sym typeface="Arial"/>
              </a:rPr>
              <a:t> is copied and passed to </a:t>
            </a:r>
            <a:r>
              <a:rPr lang="en-US" sz="2200" b="0" i="0" u="none" strike="noStrike" cap="none">
                <a:solidFill>
                  <a:schemeClr val="dk1"/>
                </a:solidFill>
                <a:latin typeface="Courier New"/>
                <a:ea typeface="Courier New"/>
                <a:cs typeface="Courier New"/>
                <a:sym typeface="Courier New"/>
              </a:rPr>
              <a:t>y</a:t>
            </a:r>
            <a:r>
              <a:rPr lang="en-US" sz="2200" b="0" i="0" u="none" strike="noStrike" cap="none">
                <a:solidFill>
                  <a:schemeClr val="dk1"/>
                </a:solidFill>
                <a:latin typeface="Arial"/>
                <a:ea typeface="Arial"/>
                <a:cs typeface="Arial"/>
                <a:sym typeface="Arial"/>
              </a:rPr>
              <a:t>:</a:t>
            </a:r>
            <a:endParaRPr/>
          </a:p>
          <a:p>
            <a:pPr marL="574675" marR="0" lvl="1" indent="-320675" algn="l" rtl="0">
              <a:lnSpc>
                <a:spcPct val="100000"/>
              </a:lnSpc>
              <a:spcBef>
                <a:spcPts val="440"/>
              </a:spcBef>
              <a:spcAft>
                <a:spcPts val="0"/>
              </a:spcAft>
              <a:buClr>
                <a:srgbClr val="FF0000"/>
              </a:buClr>
              <a:buSzPts val="2200"/>
              <a:buFont typeface="Arial"/>
              <a:buNone/>
            </a:pPr>
            <a:endParaRPr sz="2200" b="0" i="0" u="none" strike="noStrike" cap="none">
              <a:solidFill>
                <a:schemeClr val="dk1"/>
              </a:solidFill>
              <a:latin typeface="Arial"/>
              <a:ea typeface="Arial"/>
              <a:cs typeface="Arial"/>
              <a:sym typeface="Arial"/>
            </a:endParaRPr>
          </a:p>
          <a:p>
            <a:pPr marL="574675" marR="0" lvl="1" indent="-320675" algn="l" rtl="0">
              <a:lnSpc>
                <a:spcPct val="100000"/>
              </a:lnSpc>
              <a:spcBef>
                <a:spcPts val="440"/>
              </a:spcBef>
              <a:spcAft>
                <a:spcPts val="0"/>
              </a:spcAft>
              <a:buClr>
                <a:srgbClr val="FF0000"/>
              </a:buClr>
              <a:buSzPts val="2200"/>
              <a:buFont typeface="Arial"/>
              <a:buNone/>
            </a:pPr>
            <a:endParaRPr sz="2200" b="0" i="0" u="none" strike="noStrike" cap="none">
              <a:solidFill>
                <a:schemeClr val="dk1"/>
              </a:solidFill>
              <a:latin typeface="Arial"/>
              <a:ea typeface="Arial"/>
              <a:cs typeface="Arial"/>
              <a:sym typeface="Arial"/>
            </a:endParaRPr>
          </a:p>
          <a:p>
            <a:pPr marL="574675" marR="0" lvl="1" indent="-320675" algn="l" rtl="0">
              <a:lnSpc>
                <a:spcPct val="100000"/>
              </a:lnSpc>
              <a:spcBef>
                <a:spcPts val="440"/>
              </a:spcBef>
              <a:spcAft>
                <a:spcPts val="0"/>
              </a:spcAft>
              <a:buClr>
                <a:srgbClr val="FF0000"/>
              </a:buClr>
              <a:buSzPts val="2200"/>
              <a:buFont typeface="Arial"/>
              <a:buNone/>
            </a:pPr>
            <a:endParaRPr sz="2200" b="0" i="0" u="none" strike="noStrike" cap="none">
              <a:solidFill>
                <a:schemeClr val="dk1"/>
              </a:solidFill>
              <a:latin typeface="Arial"/>
              <a:ea typeface="Arial"/>
              <a:cs typeface="Arial"/>
              <a:sym typeface="Arial"/>
            </a:endParaRPr>
          </a:p>
          <a:p>
            <a:pPr marL="574675" marR="0" lvl="1" indent="-460375" algn="l" rtl="0">
              <a:lnSpc>
                <a:spcPct val="100000"/>
              </a:lnSpc>
              <a:spcBef>
                <a:spcPts val="440"/>
              </a:spcBef>
              <a:spcAft>
                <a:spcPts val="0"/>
              </a:spcAft>
              <a:buClr>
                <a:srgbClr val="FF0000"/>
              </a:buClr>
              <a:buSzPts val="2200"/>
              <a:buFont typeface="Arial"/>
              <a:buNone/>
            </a:pPr>
            <a:endParaRPr sz="2200" b="0" i="0" u="none" strike="noStrike" cap="none">
              <a:solidFill>
                <a:schemeClr val="dk1"/>
              </a:solidFill>
              <a:latin typeface="Arial"/>
              <a:ea typeface="Arial"/>
              <a:cs typeface="Arial"/>
              <a:sym typeface="Arial"/>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If </a:t>
            </a:r>
            <a:r>
              <a:rPr lang="en-US" sz="2200" b="0" i="0" u="none" strike="noStrike" cap="none">
                <a:solidFill>
                  <a:schemeClr val="dk1"/>
                </a:solidFill>
                <a:latin typeface="Courier New"/>
                <a:ea typeface="Courier New"/>
                <a:cs typeface="Courier New"/>
                <a:sym typeface="Courier New"/>
              </a:rPr>
              <a:t>x</a:t>
            </a:r>
            <a:r>
              <a:rPr lang="en-US" sz="2200" b="0" i="0" u="none" strike="noStrike" cap="none">
                <a:solidFill>
                  <a:schemeClr val="dk1"/>
                </a:solidFill>
                <a:latin typeface="Arial"/>
                <a:ea typeface="Arial"/>
                <a:cs typeface="Arial"/>
                <a:sym typeface="Arial"/>
              </a:rPr>
              <a:t> is later modified (for example, </a:t>
            </a:r>
            <a:r>
              <a:rPr lang="en-US" sz="2200" b="0" i="0" u="none" strike="noStrike" cap="none">
                <a:solidFill>
                  <a:schemeClr val="dk1"/>
                </a:solidFill>
                <a:latin typeface="Courier New"/>
                <a:ea typeface="Courier New"/>
                <a:cs typeface="Courier New"/>
                <a:sym typeface="Courier New"/>
              </a:rPr>
              <a:t>x = 5;</a:t>
            </a:r>
            <a:r>
              <a:rPr lang="en-US" sz="2200" b="0" i="0" u="none" strike="noStrike" cap="none">
                <a:solidFill>
                  <a:schemeClr val="dk1"/>
                </a:solidFill>
                <a:latin typeface="Arial"/>
                <a:ea typeface="Arial"/>
                <a:cs typeface="Arial"/>
                <a:sym typeface="Arial"/>
              </a:rPr>
              <a:t>), the value of </a:t>
            </a:r>
            <a:r>
              <a:rPr lang="en-US" sz="2200" b="0" i="0" u="none" strike="noStrike" cap="none">
                <a:solidFill>
                  <a:schemeClr val="dk1"/>
                </a:solidFill>
                <a:latin typeface="Courier New"/>
                <a:ea typeface="Courier New"/>
                <a:cs typeface="Courier New"/>
                <a:sym typeface="Courier New"/>
              </a:rPr>
              <a:t>y</a:t>
            </a:r>
            <a:r>
              <a:rPr lang="en-US" sz="2200" b="0" i="0" u="none" strike="noStrike" cap="none">
                <a:solidFill>
                  <a:schemeClr val="dk1"/>
                </a:solidFill>
                <a:latin typeface="Arial"/>
                <a:ea typeface="Arial"/>
                <a:cs typeface="Arial"/>
                <a:sym typeface="Arial"/>
              </a:rPr>
              <a:t> remains unchanged.</a:t>
            </a:r>
            <a:endParaRPr/>
          </a:p>
        </p:txBody>
      </p:sp>
      <p:sp>
        <p:nvSpPr>
          <p:cNvPr id="351" name="Google Shape;351;p44"/>
          <p:cNvSpPr/>
          <p:nvPr/>
        </p:nvSpPr>
        <p:spPr>
          <a:xfrm>
            <a:off x="2971800" y="3787775"/>
            <a:ext cx="457200" cy="685800"/>
          </a:xfrm>
          <a:prstGeom prst="roundRect">
            <a:avLst>
              <a:gd name="adj" fmla="val 16667"/>
            </a:avLst>
          </a:prstGeom>
          <a:solidFill>
            <a:srgbClr val="FFCC66"/>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Arial"/>
              <a:buNone/>
            </a:pPr>
            <a:r>
              <a:rPr lang="en-US" sz="1800" b="0" i="0" u="none">
                <a:solidFill>
                  <a:schemeClr val="dk1"/>
                </a:solidFill>
                <a:latin typeface="Arial"/>
                <a:ea typeface="Arial"/>
                <a:cs typeface="Arial"/>
                <a:sym typeface="Arial"/>
              </a:rPr>
              <a:t>3</a:t>
            </a:r>
            <a:endParaRPr/>
          </a:p>
        </p:txBody>
      </p:sp>
      <p:sp>
        <p:nvSpPr>
          <p:cNvPr id="352" name="Google Shape;352;p44"/>
          <p:cNvSpPr/>
          <p:nvPr/>
        </p:nvSpPr>
        <p:spPr>
          <a:xfrm>
            <a:off x="5334000" y="3787775"/>
            <a:ext cx="457200" cy="685800"/>
          </a:xfrm>
          <a:prstGeom prst="roundRect">
            <a:avLst>
              <a:gd name="adj" fmla="val 16667"/>
            </a:avLst>
          </a:prstGeom>
          <a:solidFill>
            <a:srgbClr val="FFCC66"/>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Arial"/>
              <a:buNone/>
            </a:pPr>
            <a:r>
              <a:rPr lang="en-US" sz="1800" b="0" i="0" u="none">
                <a:solidFill>
                  <a:schemeClr val="dk1"/>
                </a:solidFill>
                <a:latin typeface="Arial"/>
                <a:ea typeface="Arial"/>
                <a:cs typeface="Arial"/>
                <a:sym typeface="Arial"/>
              </a:rPr>
              <a:t>3</a:t>
            </a:r>
            <a:endParaRPr/>
          </a:p>
        </p:txBody>
      </p:sp>
      <p:sp>
        <p:nvSpPr>
          <p:cNvPr id="353" name="Google Shape;353;p44"/>
          <p:cNvSpPr txBox="1"/>
          <p:nvPr/>
        </p:nvSpPr>
        <p:spPr>
          <a:xfrm>
            <a:off x="3040062" y="4549775"/>
            <a:ext cx="319087" cy="4000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FF"/>
              </a:buClr>
              <a:buSzPts val="2000"/>
              <a:buFont typeface="Shadows Into Light"/>
              <a:buNone/>
            </a:pPr>
            <a:r>
              <a:rPr lang="en-US" sz="2000" b="0" i="0" u="none">
                <a:solidFill>
                  <a:srgbClr val="0000FF"/>
                </a:solidFill>
                <a:latin typeface="Shadows Into Light"/>
                <a:ea typeface="Shadows Into Light"/>
                <a:cs typeface="Shadows Into Light"/>
                <a:sym typeface="Shadows Into Light"/>
              </a:rPr>
              <a:t>x</a:t>
            </a:r>
            <a:endParaRPr/>
          </a:p>
        </p:txBody>
      </p:sp>
      <p:sp>
        <p:nvSpPr>
          <p:cNvPr id="354" name="Google Shape;354;p44"/>
          <p:cNvSpPr txBox="1"/>
          <p:nvPr/>
        </p:nvSpPr>
        <p:spPr>
          <a:xfrm>
            <a:off x="5402262" y="4549775"/>
            <a:ext cx="319087" cy="4000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FF"/>
              </a:buClr>
              <a:buSzPts val="2000"/>
              <a:buFont typeface="Shadows Into Light"/>
              <a:buNone/>
            </a:pPr>
            <a:r>
              <a:rPr lang="en-US" sz="2000" b="0" i="0" u="none">
                <a:solidFill>
                  <a:srgbClr val="0000FF"/>
                </a:solidFill>
                <a:latin typeface="Shadows Into Light"/>
                <a:ea typeface="Shadows Into Light"/>
                <a:cs typeface="Shadows Into Light"/>
                <a:sym typeface="Shadows Into Light"/>
              </a:rPr>
              <a:t>y</a:t>
            </a:r>
            <a:endParaRPr/>
          </a:p>
        </p:txBody>
      </p:sp>
      <p:sp>
        <p:nvSpPr>
          <p:cNvPr id="355" name="Google Shape;355;p44"/>
          <p:cNvSpPr txBox="1"/>
          <p:nvPr/>
        </p:nvSpPr>
        <p:spPr>
          <a:xfrm>
            <a:off x="3325812" y="4964112"/>
            <a:ext cx="2203450" cy="4000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FF"/>
              </a:buClr>
              <a:buSzPts val="2000"/>
              <a:buFont typeface="Shadows Into Light"/>
              <a:buNone/>
            </a:pPr>
            <a:r>
              <a:rPr lang="en-US" sz="2000" b="0" i="0" u="none">
                <a:solidFill>
                  <a:srgbClr val="0000FF"/>
                </a:solidFill>
                <a:latin typeface="Shadows Into Light"/>
                <a:ea typeface="Shadows Into Light"/>
                <a:cs typeface="Shadows Into Light"/>
                <a:sym typeface="Shadows Into Light"/>
              </a:rPr>
              <a:t>copy the value of x</a:t>
            </a:r>
            <a:endParaRPr/>
          </a:p>
        </p:txBody>
      </p:sp>
      <p:sp>
        <p:nvSpPr>
          <p:cNvPr id="356" name="Google Shape;356;p44"/>
          <p:cNvSpPr/>
          <p:nvPr/>
        </p:nvSpPr>
        <p:spPr>
          <a:xfrm>
            <a:off x="3435350" y="4541837"/>
            <a:ext cx="1898650" cy="334962"/>
          </a:xfrm>
          <a:custGeom>
            <a:avLst/>
            <a:gdLst/>
            <a:ahLst/>
            <a:cxnLst/>
            <a:rect l="l" t="t" r="r" b="b"/>
            <a:pathLst>
              <a:path w="1471961" h="334536" extrusionOk="0">
                <a:moveTo>
                  <a:pt x="0" y="0"/>
                </a:moveTo>
                <a:cubicBezTo>
                  <a:pt x="245326" y="167268"/>
                  <a:pt x="490653" y="334536"/>
                  <a:pt x="735980" y="334536"/>
                </a:cubicBezTo>
                <a:cubicBezTo>
                  <a:pt x="981307" y="334536"/>
                  <a:pt x="1226634" y="167268"/>
                  <a:pt x="1471961" y="0"/>
                </a:cubicBezTo>
              </a:path>
            </a:pathLst>
          </a:custGeom>
          <a:no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357" name="Google Shape;357;p44"/>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48</a:t>
            </a:fld>
            <a:endParaRPr/>
          </a:p>
        </p:txBody>
      </p:sp>
    </p:spTree>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Shape 4644"/>
        <p:cNvGrpSpPr/>
        <p:nvPr/>
      </p:nvGrpSpPr>
      <p:grpSpPr>
        <a:xfrm>
          <a:off x="0" y="0"/>
          <a:ext cx="0" cy="0"/>
          <a:chOff x="0" y="0"/>
          <a:chExt cx="0" cy="0"/>
        </a:xfrm>
      </p:grpSpPr>
      <p:sp>
        <p:nvSpPr>
          <p:cNvPr id="4645" name="Google Shape;4645;p476"/>
          <p:cNvSpPr txBox="1"/>
          <p:nvPr/>
        </p:nvSpPr>
        <p:spPr>
          <a:xfrm>
            <a:off x="609600" y="1371600"/>
            <a:ext cx="7924800" cy="1828800"/>
          </a:xfrm>
          <a:prstGeom prst="rect">
            <a:avLst/>
          </a:prstGeom>
          <a:solidFill>
            <a:srgbClr val="DDDDDD"/>
          </a:solid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4646" name="Google Shape;4646;p476"/>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Embrace Statelessness</a:t>
            </a:r>
            <a:endParaRPr/>
          </a:p>
        </p:txBody>
      </p:sp>
      <p:sp>
        <p:nvSpPr>
          <p:cNvPr id="4647" name="Google Shape;4647;p476"/>
          <p:cNvSpPr txBox="1">
            <a:spLocks noGrp="1"/>
          </p:cNvSpPr>
          <p:nvPr>
            <p:ph type="body" idx="1"/>
          </p:nvPr>
        </p:nvSpPr>
        <p:spPr>
          <a:xfrm>
            <a:off x="609600" y="1447800"/>
            <a:ext cx="7918500" cy="3257700"/>
          </a:xfrm>
          <a:prstGeom prst="rect">
            <a:avLst/>
          </a:prstGeom>
          <a:noFill/>
          <a:ln>
            <a:noFill/>
          </a:ln>
        </p:spPr>
        <p:txBody>
          <a:bodyPr spcFirstLastPara="1" wrap="square" lIns="12700" tIns="12700" rIns="12700" bIns="12700" anchor="t" anchorCtr="0">
            <a:noAutofit/>
          </a:bodyPr>
          <a:lstStyle/>
          <a:p>
            <a:pPr marL="15875" marR="0" lvl="0" indent="-7937" algn="l" rtl="0">
              <a:lnSpc>
                <a:spcPct val="100000"/>
              </a:lnSpc>
              <a:spcBef>
                <a:spcPts val="0"/>
              </a:spcBef>
              <a:spcAft>
                <a:spcPts val="0"/>
              </a:spcAft>
              <a:buClr>
                <a:srgbClr val="000000"/>
              </a:buClr>
              <a:buSzPts val="1800"/>
              <a:buFont typeface="Arial"/>
              <a:buAutoNum type="arabicPlain" startAt="17"/>
            </a:pPr>
            <a:r>
              <a:rPr lang="en-US" sz="1800" b="0" i="0" u="none">
                <a:solidFill>
                  <a:schemeClr val="dk1"/>
                </a:solidFill>
                <a:latin typeface="Courier New"/>
                <a:ea typeface="Courier New"/>
                <a:cs typeface="Courier New"/>
                <a:sym typeface="Courier New"/>
              </a:rPr>
              <a:t>  List&lt;Employee&gt; newList02 = new ArrayList&lt;&gt;();</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23    newList02 = eList.parallelStream() // Good Parallel</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24             .filter(e -&gt; e.getDept().equals("Eng"))</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25             .collect(Collectors.toList());</a:t>
            </a:r>
            <a:endParaRPr/>
          </a:p>
          <a:p>
            <a:pPr marL="574675" marR="0" lvl="1" indent="-320675" algn="l" rtl="0">
              <a:lnSpc>
                <a:spcPct val="100000"/>
              </a:lnSpc>
              <a:spcBef>
                <a:spcPts val="440"/>
              </a:spcBef>
              <a:spcAft>
                <a:spcPts val="0"/>
              </a:spcAft>
              <a:buClr>
                <a:srgbClr val="FF0000"/>
              </a:buClr>
              <a:buSzPts val="2200"/>
              <a:buFont typeface="Arial"/>
              <a:buNone/>
            </a:pPr>
            <a:endParaRPr sz="2200" b="0" i="0" u="none" strike="noStrike" cap="none">
              <a:solidFill>
                <a:schemeClr val="dk1"/>
              </a:solidFill>
              <a:latin typeface="Arial"/>
              <a:ea typeface="Arial"/>
              <a:cs typeface="Arial"/>
              <a:sym typeface="Arial"/>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Mutate the stateless way</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The above is preferable.</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It is designed to parallelize.</a:t>
            </a:r>
            <a:endParaRPr/>
          </a:p>
        </p:txBody>
      </p:sp>
      <p:sp>
        <p:nvSpPr>
          <p:cNvPr id="4648" name="Google Shape;4648;p476"/>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480</a:t>
            </a:fld>
            <a:endParaRPr/>
          </a:p>
        </p:txBody>
      </p:sp>
    </p:spTree>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Shape 4653"/>
        <p:cNvGrpSpPr/>
        <p:nvPr/>
      </p:nvGrpSpPr>
      <p:grpSpPr>
        <a:xfrm>
          <a:off x="0" y="0"/>
          <a:ext cx="0" cy="0"/>
          <a:chOff x="0" y="0"/>
          <a:chExt cx="0" cy="0"/>
        </a:xfrm>
      </p:grpSpPr>
      <p:sp>
        <p:nvSpPr>
          <p:cNvPr id="4654" name="Google Shape;4654;p477"/>
          <p:cNvSpPr txBox="1"/>
          <p:nvPr/>
        </p:nvSpPr>
        <p:spPr>
          <a:xfrm>
            <a:off x="609600" y="1371600"/>
            <a:ext cx="7924800" cy="2743200"/>
          </a:xfrm>
          <a:prstGeom prst="rect">
            <a:avLst/>
          </a:prstGeom>
          <a:solidFill>
            <a:srgbClr val="DDDDDD"/>
          </a:solid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4655" name="Google Shape;4655;p477"/>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Avoid Statefulness </a:t>
            </a:r>
            <a:endParaRPr/>
          </a:p>
        </p:txBody>
      </p:sp>
      <p:sp>
        <p:nvSpPr>
          <p:cNvPr id="4656" name="Google Shape;4656;p477"/>
          <p:cNvSpPr txBox="1">
            <a:spLocks noGrp="1"/>
          </p:cNvSpPr>
          <p:nvPr>
            <p:ph type="body" idx="1"/>
          </p:nvPr>
        </p:nvSpPr>
        <p:spPr>
          <a:xfrm>
            <a:off x="609600" y="1447800"/>
            <a:ext cx="7918500" cy="37926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15         List&lt;Employee&gt; eList = Employee.createShortList();</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16         List&lt;Employee&gt; newList01 = new ArrayList&lt;&gt;();</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17         List&lt;Employee&gt; newList02 = new ArrayList&lt;&gt;();</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18         </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19         eList.parallelStream() </a:t>
            </a:r>
            <a:r>
              <a:rPr lang="en-US" sz="1800" b="1" i="0" u="none">
                <a:solidFill>
                  <a:schemeClr val="accent2"/>
                </a:solidFill>
                <a:latin typeface="Courier New"/>
                <a:ea typeface="Courier New"/>
                <a:cs typeface="Courier New"/>
                <a:sym typeface="Courier New"/>
              </a:rPr>
              <a:t>// Not Parallel. Bad.</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20             .filter(e -&gt; e.getDept().equals("Eng"))</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21             .forEach(</a:t>
            </a:r>
            <a:r>
              <a:rPr lang="en-US" sz="1800" b="1" i="0" u="none">
                <a:solidFill>
                  <a:schemeClr val="dk1"/>
                </a:solidFill>
                <a:latin typeface="Courier New"/>
                <a:ea typeface="Courier New"/>
                <a:cs typeface="Courier New"/>
                <a:sym typeface="Courier New"/>
              </a:rPr>
              <a:t>e -&gt; newList01.add(e)</a:t>
            </a:r>
            <a:r>
              <a:rPr lang="en-US" sz="1800" b="0" i="0" u="none">
                <a:solidFill>
                  <a:schemeClr val="dk1"/>
                </a:solidFill>
                <a:latin typeface="Courier New"/>
                <a:ea typeface="Courier New"/>
                <a:cs typeface="Courier New"/>
                <a:sym typeface="Courier New"/>
              </a:rPr>
              <a:t>); </a:t>
            </a:r>
            <a:endParaRPr/>
          </a:p>
          <a:p>
            <a:pPr marL="574675" marR="0" lvl="1" indent="-320675" algn="l" rtl="0">
              <a:lnSpc>
                <a:spcPct val="100000"/>
              </a:lnSpc>
              <a:spcBef>
                <a:spcPts val="440"/>
              </a:spcBef>
              <a:spcAft>
                <a:spcPts val="0"/>
              </a:spcAft>
              <a:buClr>
                <a:srgbClr val="FF0000"/>
              </a:buClr>
              <a:buSzPts val="2200"/>
              <a:buFont typeface="Arial"/>
              <a:buNone/>
            </a:pPr>
            <a:endParaRPr sz="2200" b="0" i="0" u="none" strike="noStrike" cap="none">
              <a:solidFill>
                <a:schemeClr val="dk1"/>
              </a:solidFill>
              <a:latin typeface="Arial"/>
              <a:ea typeface="Arial"/>
              <a:cs typeface="Arial"/>
              <a:sym typeface="Arial"/>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Temptation is to do the above.</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1" i="0" u="none" strike="noStrike" cap="none">
                <a:solidFill>
                  <a:schemeClr val="dk1"/>
                </a:solidFill>
                <a:latin typeface="Arial"/>
                <a:ea typeface="Arial"/>
                <a:cs typeface="Arial"/>
                <a:sym typeface="Arial"/>
              </a:rPr>
              <a:t>Do not do this. It does not parallelize.</a:t>
            </a:r>
            <a:endParaRPr/>
          </a:p>
        </p:txBody>
      </p:sp>
      <p:sp>
        <p:nvSpPr>
          <p:cNvPr id="4657" name="Google Shape;4657;p477"/>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481</a:t>
            </a:fld>
            <a:endParaRPr/>
          </a:p>
        </p:txBody>
      </p:sp>
    </p:spTree>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Shape 4662"/>
        <p:cNvGrpSpPr/>
        <p:nvPr/>
      </p:nvGrpSpPr>
      <p:grpSpPr>
        <a:xfrm>
          <a:off x="0" y="0"/>
          <a:ext cx="0" cy="0"/>
          <a:chOff x="0" y="0"/>
          <a:chExt cx="0" cy="0"/>
        </a:xfrm>
      </p:grpSpPr>
      <p:sp>
        <p:nvSpPr>
          <p:cNvPr id="4663" name="Google Shape;4663;p478"/>
          <p:cNvSpPr txBox="1"/>
          <p:nvPr/>
        </p:nvSpPr>
        <p:spPr>
          <a:xfrm>
            <a:off x="609600" y="1371600"/>
            <a:ext cx="7924800" cy="3886200"/>
          </a:xfrm>
          <a:prstGeom prst="rect">
            <a:avLst/>
          </a:prstGeom>
          <a:solidFill>
            <a:srgbClr val="DDDDDD"/>
          </a:solid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4664" name="Google Shape;4664;p478"/>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Streams Are Deterministic for Most Part</a:t>
            </a:r>
            <a:endParaRPr/>
          </a:p>
        </p:txBody>
      </p:sp>
      <p:sp>
        <p:nvSpPr>
          <p:cNvPr id="4665" name="Google Shape;4665;p478"/>
          <p:cNvSpPr txBox="1">
            <a:spLocks noGrp="1"/>
          </p:cNvSpPr>
          <p:nvPr>
            <p:ph type="body" idx="1"/>
          </p:nvPr>
        </p:nvSpPr>
        <p:spPr>
          <a:xfrm>
            <a:off x="609600" y="1447800"/>
            <a:ext cx="7918500" cy="45195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14         List&lt;Employee&gt; eList = Employee.createShortList();</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15         </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16         double r1 = eList.stream()</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17             .filter(e -&gt; e.getState().equals("CO"))</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18             .mapToDouble(Employee::getSalary)</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19             </a:t>
            </a:r>
            <a:r>
              <a:rPr lang="en-US" sz="1600" b="1" i="0" u="none">
                <a:solidFill>
                  <a:schemeClr val="dk1"/>
                </a:solidFill>
                <a:latin typeface="Courier New"/>
                <a:ea typeface="Courier New"/>
                <a:cs typeface="Courier New"/>
                <a:sym typeface="Courier New"/>
              </a:rPr>
              <a:t>.sequential().sum()</a:t>
            </a:r>
            <a:r>
              <a:rPr lang="en-US" sz="1600" b="0" i="0" u="none">
                <a:solidFill>
                  <a:schemeClr val="dk1"/>
                </a:solidFill>
                <a:latin typeface="Courier New"/>
                <a:ea typeface="Courier New"/>
                <a:cs typeface="Courier New"/>
                <a:sym typeface="Courier New"/>
              </a:rPr>
              <a:t>;</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20         </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21         double r2 = eList.stream()</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22             .filter(e -&gt; e.getState().equals("CO"))</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23             .mapToDouble(Employee::getSalary)</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24             </a:t>
            </a:r>
            <a:r>
              <a:rPr lang="en-US" sz="1600" b="1" i="0" u="none">
                <a:solidFill>
                  <a:schemeClr val="dk1"/>
                </a:solidFill>
                <a:latin typeface="Courier New"/>
                <a:ea typeface="Courier New"/>
                <a:cs typeface="Courier New"/>
                <a:sym typeface="Courier New"/>
              </a:rPr>
              <a:t>.parallel().sum()</a:t>
            </a:r>
            <a:r>
              <a:rPr lang="en-US" sz="1600" b="0" i="0" u="none">
                <a:solidFill>
                  <a:schemeClr val="dk1"/>
                </a:solidFill>
                <a:latin typeface="Courier New"/>
                <a:ea typeface="Courier New"/>
                <a:cs typeface="Courier New"/>
                <a:sym typeface="Courier New"/>
              </a:rPr>
              <a:t>;</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25         </a:t>
            </a:r>
            <a:endParaRPr/>
          </a:p>
          <a:p>
            <a:pPr marL="15875" marR="0" lvl="0" indent="-7937" algn="l" rtl="0">
              <a:lnSpc>
                <a:spcPct val="100000"/>
              </a:lnSpc>
              <a:spcBef>
                <a:spcPts val="320"/>
              </a:spcBef>
              <a:spcAft>
                <a:spcPts val="0"/>
              </a:spcAft>
              <a:buClr>
                <a:srgbClr val="000000"/>
              </a:buClr>
              <a:buSzPts val="1600"/>
              <a:buFont typeface="Arial"/>
              <a:buAutoNum type="arabicPlain" startAt="26"/>
            </a:pPr>
            <a:r>
              <a:rPr lang="en-US" sz="1600" b="0" i="0" u="none">
                <a:solidFill>
                  <a:schemeClr val="dk1"/>
                </a:solidFill>
                <a:latin typeface="Courier New"/>
                <a:ea typeface="Courier New"/>
                <a:cs typeface="Courier New"/>
                <a:sym typeface="Courier New"/>
              </a:rPr>
              <a:t>    System.out.println("The same: " + (r1 == r2));</a:t>
            </a:r>
            <a:endParaRPr/>
          </a:p>
          <a:p>
            <a:pPr marL="15875" marR="0" lvl="0" indent="93662" algn="l" rtl="0">
              <a:lnSpc>
                <a:spcPct val="100000"/>
              </a:lnSpc>
              <a:spcBef>
                <a:spcPts val="320"/>
              </a:spcBef>
              <a:spcAft>
                <a:spcPts val="0"/>
              </a:spcAft>
              <a:buClr>
                <a:srgbClr val="000000"/>
              </a:buClr>
              <a:buSzPts val="1600"/>
              <a:buFont typeface="Arial"/>
              <a:buNone/>
            </a:pPr>
            <a:endParaRPr sz="1600" b="0" i="0" u="none">
              <a:solidFill>
                <a:schemeClr val="dk1"/>
              </a:solidFill>
              <a:latin typeface="Courier New"/>
              <a:ea typeface="Courier New"/>
              <a:cs typeface="Courier New"/>
              <a:sym typeface="Courier New"/>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Will the result be the same?</a:t>
            </a:r>
            <a:endParaRPr/>
          </a:p>
        </p:txBody>
      </p:sp>
      <p:sp>
        <p:nvSpPr>
          <p:cNvPr id="4666" name="Google Shape;4666;p478"/>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482</a:t>
            </a:fld>
            <a:endParaRPr/>
          </a:p>
        </p:txBody>
      </p:sp>
    </p:spTree>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Shape 4671"/>
        <p:cNvGrpSpPr/>
        <p:nvPr/>
      </p:nvGrpSpPr>
      <p:grpSpPr>
        <a:xfrm>
          <a:off x="0" y="0"/>
          <a:ext cx="0" cy="0"/>
          <a:chOff x="0" y="0"/>
          <a:chExt cx="0" cy="0"/>
        </a:xfrm>
      </p:grpSpPr>
      <p:sp>
        <p:nvSpPr>
          <p:cNvPr id="4672" name="Google Shape;4672;p479"/>
          <p:cNvSpPr txBox="1"/>
          <p:nvPr/>
        </p:nvSpPr>
        <p:spPr>
          <a:xfrm>
            <a:off x="609600" y="1371600"/>
            <a:ext cx="7924800" cy="3657600"/>
          </a:xfrm>
          <a:prstGeom prst="rect">
            <a:avLst/>
          </a:prstGeom>
          <a:solidFill>
            <a:srgbClr val="DDDDDD"/>
          </a:solid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4673" name="Google Shape;4673;p479"/>
          <p:cNvSpPr txBox="1">
            <a:spLocks noGrp="1"/>
          </p:cNvSpPr>
          <p:nvPr>
            <p:ph type="body" idx="1"/>
          </p:nvPr>
        </p:nvSpPr>
        <p:spPr>
          <a:xfrm>
            <a:off x="609600" y="1447800"/>
            <a:ext cx="7918500" cy="47403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14         List&lt;Employee&gt; eList = Employee.createShortList();</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15         </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16         Optional&lt;Employee&gt; e1 = eList.stream()</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17             .filter(e -&gt; e.getRole().equals(Role.EXECUTIVE))</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18             </a:t>
            </a:r>
            <a:r>
              <a:rPr lang="en-US" sz="1600" b="1" i="0" u="none">
                <a:solidFill>
                  <a:schemeClr val="dk1"/>
                </a:solidFill>
                <a:latin typeface="Courier New"/>
                <a:ea typeface="Courier New"/>
                <a:cs typeface="Courier New"/>
                <a:sym typeface="Courier New"/>
              </a:rPr>
              <a:t>.sequential().findAny()</a:t>
            </a:r>
            <a:r>
              <a:rPr lang="en-US" sz="1600" b="0" i="0" u="none">
                <a:solidFill>
                  <a:schemeClr val="dk1"/>
                </a:solidFill>
                <a:latin typeface="Courier New"/>
                <a:ea typeface="Courier New"/>
                <a:cs typeface="Courier New"/>
                <a:sym typeface="Courier New"/>
              </a:rPr>
              <a:t>;</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19         </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20         Optional&lt;Employee&gt; e2 = eList.stream()</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21             .filter(e -&gt; e.getRole().equals(Role.EXECUTIVE))</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22             </a:t>
            </a:r>
            <a:r>
              <a:rPr lang="en-US" sz="1600" b="1" i="0" u="none">
                <a:solidFill>
                  <a:schemeClr val="dk1"/>
                </a:solidFill>
                <a:latin typeface="Courier New"/>
                <a:ea typeface="Courier New"/>
                <a:cs typeface="Courier New"/>
                <a:sym typeface="Courier New"/>
              </a:rPr>
              <a:t>.parallel().findAny()</a:t>
            </a:r>
            <a:r>
              <a:rPr lang="en-US" sz="1600" b="0" i="0" u="none">
                <a:solidFill>
                  <a:schemeClr val="dk1"/>
                </a:solidFill>
                <a:latin typeface="Courier New"/>
                <a:ea typeface="Courier New"/>
                <a:cs typeface="Courier New"/>
                <a:sym typeface="Courier New"/>
              </a:rPr>
              <a:t>;</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23         </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24         System.out.println("The same: " + </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25             e1.get().getEmail().equals(e2.get().getEmail()));</a:t>
            </a:r>
            <a:endParaRPr/>
          </a:p>
          <a:p>
            <a:pPr marL="7937" marR="0" lvl="0" indent="7937" algn="l" rtl="0">
              <a:lnSpc>
                <a:spcPct val="100000"/>
              </a:lnSpc>
              <a:spcBef>
                <a:spcPts val="440"/>
              </a:spcBef>
              <a:spcAft>
                <a:spcPts val="0"/>
              </a:spcAft>
              <a:buClr>
                <a:srgbClr val="000000"/>
              </a:buClr>
              <a:buSzPts val="2200"/>
              <a:buFont typeface="Arial"/>
              <a:buNone/>
            </a:pPr>
            <a:endParaRPr sz="2200" b="0" i="0" u="none">
              <a:solidFill>
                <a:schemeClr val="dk1"/>
              </a:solidFill>
              <a:latin typeface="Arial"/>
              <a:ea typeface="Arial"/>
              <a:cs typeface="Arial"/>
              <a:sym typeface="Arial"/>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Will the result be the same?</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In this case, maybe not.</a:t>
            </a:r>
            <a:endParaRPr/>
          </a:p>
        </p:txBody>
      </p:sp>
      <p:sp>
        <p:nvSpPr>
          <p:cNvPr id="4674" name="Google Shape;4674;p479"/>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Some Are Not Deterministic</a:t>
            </a:r>
            <a:endParaRPr/>
          </a:p>
        </p:txBody>
      </p:sp>
      <p:sp>
        <p:nvSpPr>
          <p:cNvPr id="4675" name="Google Shape;4675;p479"/>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483</a:t>
            </a:fld>
            <a:endParaRPr/>
          </a:p>
        </p:txBody>
      </p:sp>
    </p:spTree>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Shape 4680"/>
        <p:cNvGrpSpPr/>
        <p:nvPr/>
      </p:nvGrpSpPr>
      <p:grpSpPr>
        <a:xfrm>
          <a:off x="0" y="0"/>
          <a:ext cx="0" cy="0"/>
          <a:chOff x="0" y="0"/>
          <a:chExt cx="0" cy="0"/>
        </a:xfrm>
      </p:grpSpPr>
      <p:sp>
        <p:nvSpPr>
          <p:cNvPr id="4681" name="Google Shape;4681;p480"/>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Reduction</a:t>
            </a:r>
            <a:endParaRPr/>
          </a:p>
        </p:txBody>
      </p:sp>
      <p:sp>
        <p:nvSpPr>
          <p:cNvPr id="4682" name="Google Shape;4682;p480"/>
          <p:cNvSpPr txBox="1">
            <a:spLocks noGrp="1"/>
          </p:cNvSpPr>
          <p:nvPr>
            <p:ph type="body" idx="1"/>
          </p:nvPr>
        </p:nvSpPr>
        <p:spPr>
          <a:xfrm>
            <a:off x="609600" y="1447800"/>
            <a:ext cx="7918500" cy="3608400"/>
          </a:xfrm>
          <a:prstGeom prst="rect">
            <a:avLst/>
          </a:prstGeom>
          <a:noFill/>
          <a:ln>
            <a:noFill/>
          </a:ln>
        </p:spPr>
        <p:txBody>
          <a:bodyPr spcFirstLastPara="1" wrap="square" lIns="12700" tIns="12700" rIns="12700" bIns="12700" anchor="t" anchorCtr="0">
            <a:noAutofit/>
          </a:bodyPr>
          <a:lstStyle/>
          <a:p>
            <a:pPr marL="574675" marR="0" lvl="1" indent="-460375" algn="l" rtl="0">
              <a:lnSpc>
                <a:spcPct val="100000"/>
              </a:lnSpc>
              <a:spcBef>
                <a:spcPts val="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Reduction</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An operation that takes a sequence of input elements and combines them into a single summary result by repeated application of a combining operation.</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Implemented with the </a:t>
            </a:r>
            <a:r>
              <a:rPr lang="en-US" sz="2000" b="0" i="0" u="none" strike="noStrike" cap="none">
                <a:solidFill>
                  <a:schemeClr val="dk1"/>
                </a:solidFill>
                <a:latin typeface="Courier New"/>
                <a:ea typeface="Courier New"/>
                <a:cs typeface="Courier New"/>
                <a:sym typeface="Courier New"/>
              </a:rPr>
              <a:t>reduce()</a:t>
            </a:r>
            <a:r>
              <a:rPr lang="en-US" sz="2000" b="0" i="0" u="none" strike="noStrike" cap="none">
                <a:solidFill>
                  <a:schemeClr val="dk1"/>
                </a:solidFill>
                <a:latin typeface="Arial"/>
                <a:ea typeface="Arial"/>
                <a:cs typeface="Arial"/>
                <a:sym typeface="Arial"/>
              </a:rPr>
              <a:t> method</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Example: </a:t>
            </a:r>
            <a:r>
              <a:rPr lang="en-US" sz="2200" b="0" i="0" u="none" strike="noStrike" cap="none">
                <a:solidFill>
                  <a:schemeClr val="dk1"/>
                </a:solidFill>
                <a:latin typeface="Courier New"/>
                <a:ea typeface="Courier New"/>
                <a:cs typeface="Courier New"/>
                <a:sym typeface="Courier New"/>
              </a:rPr>
              <a:t>sum</a:t>
            </a:r>
            <a:r>
              <a:rPr lang="en-US" sz="2200" b="0" i="0" u="none" strike="noStrike" cap="none">
                <a:solidFill>
                  <a:schemeClr val="dk1"/>
                </a:solidFill>
                <a:latin typeface="Arial"/>
                <a:ea typeface="Arial"/>
                <a:cs typeface="Arial"/>
                <a:sym typeface="Arial"/>
              </a:rPr>
              <a:t> is a reduction with a base value of 0 and a combining function of +.</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Courier New"/>
                <a:ea typeface="Courier New"/>
                <a:cs typeface="Courier New"/>
                <a:sym typeface="Courier New"/>
              </a:rPr>
              <a:t>((((0 + a</a:t>
            </a:r>
            <a:r>
              <a:rPr lang="en-US" sz="2000" b="0" i="0" u="none" strike="noStrike" cap="none" baseline="-25000">
                <a:solidFill>
                  <a:schemeClr val="dk1"/>
                </a:solidFill>
                <a:latin typeface="Courier New"/>
                <a:ea typeface="Courier New"/>
                <a:cs typeface="Courier New"/>
                <a:sym typeface="Courier New"/>
              </a:rPr>
              <a:t>1</a:t>
            </a:r>
            <a:r>
              <a:rPr lang="en-US" sz="2000" b="0" i="0" u="none" strike="noStrike" cap="none">
                <a:solidFill>
                  <a:schemeClr val="dk1"/>
                </a:solidFill>
                <a:latin typeface="Courier New"/>
                <a:ea typeface="Courier New"/>
                <a:cs typeface="Courier New"/>
                <a:sym typeface="Courier New"/>
              </a:rPr>
              <a:t>) + a</a:t>
            </a:r>
            <a:r>
              <a:rPr lang="en-US" sz="2000" b="0" i="0" u="none" strike="noStrike" cap="none" baseline="-25000">
                <a:solidFill>
                  <a:schemeClr val="dk1"/>
                </a:solidFill>
                <a:latin typeface="Courier New"/>
                <a:ea typeface="Courier New"/>
                <a:cs typeface="Courier New"/>
                <a:sym typeface="Courier New"/>
              </a:rPr>
              <a:t>2</a:t>
            </a:r>
            <a:r>
              <a:rPr lang="en-US" sz="2000" b="0" i="0" u="none" strike="noStrike" cap="none">
                <a:solidFill>
                  <a:schemeClr val="dk1"/>
                </a:solidFill>
                <a:latin typeface="Courier New"/>
                <a:ea typeface="Courier New"/>
                <a:cs typeface="Courier New"/>
                <a:sym typeface="Courier New"/>
              </a:rPr>
              <a:t>) + ...) + a</a:t>
            </a:r>
            <a:r>
              <a:rPr lang="en-US" sz="2000" b="0" i="0" u="none" strike="noStrike" cap="none" baseline="-25000">
                <a:solidFill>
                  <a:schemeClr val="dk1"/>
                </a:solidFill>
                <a:latin typeface="Courier New"/>
                <a:ea typeface="Courier New"/>
                <a:cs typeface="Courier New"/>
                <a:sym typeface="Courier New"/>
              </a:rPr>
              <a:t>n</a:t>
            </a:r>
            <a:r>
              <a:rPr lang="en-US" sz="2000" b="0" i="0" u="none" strike="noStrike" cap="none">
                <a:solidFill>
                  <a:schemeClr val="dk1"/>
                </a:solidFill>
                <a:latin typeface="Courier New"/>
                <a:ea typeface="Courier New"/>
                <a:cs typeface="Courier New"/>
                <a:sym typeface="Courier New"/>
              </a:rPr>
              <a:t>)</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Courier New"/>
                <a:ea typeface="Courier New"/>
                <a:cs typeface="Courier New"/>
                <a:sym typeface="Courier New"/>
              </a:rPr>
              <a:t>.sum()</a:t>
            </a:r>
            <a:r>
              <a:rPr lang="en-US" sz="2000" b="0" i="0" u="none" strike="noStrike" cap="none">
                <a:solidFill>
                  <a:schemeClr val="dk1"/>
                </a:solidFill>
                <a:latin typeface="Arial"/>
                <a:ea typeface="Arial"/>
                <a:cs typeface="Arial"/>
                <a:sym typeface="Arial"/>
              </a:rPr>
              <a:t> is equivalent to reduce </a:t>
            </a:r>
            <a:r>
              <a:rPr lang="en-US" sz="2000" b="0" i="0" u="none" strike="noStrike" cap="none">
                <a:solidFill>
                  <a:schemeClr val="dk1"/>
                </a:solidFill>
                <a:latin typeface="Courier New"/>
                <a:ea typeface="Courier New"/>
                <a:cs typeface="Courier New"/>
                <a:sym typeface="Courier New"/>
              </a:rPr>
              <a:t>(0, (a, b) -&gt; a +b )</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Courier New"/>
                <a:ea typeface="Courier New"/>
                <a:cs typeface="Courier New"/>
                <a:sym typeface="Courier New"/>
              </a:rPr>
              <a:t>(0, (sum, element) -&gt; sum + element)</a:t>
            </a:r>
            <a:endParaRPr/>
          </a:p>
        </p:txBody>
      </p:sp>
      <p:sp>
        <p:nvSpPr>
          <p:cNvPr id="4683" name="Google Shape;4683;p480"/>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484</a:t>
            </a:fld>
            <a:endParaRPr/>
          </a:p>
        </p:txBody>
      </p:sp>
    </p:spTree>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Shape 4688"/>
        <p:cNvGrpSpPr/>
        <p:nvPr/>
      </p:nvGrpSpPr>
      <p:grpSpPr>
        <a:xfrm>
          <a:off x="0" y="0"/>
          <a:ext cx="0" cy="0"/>
          <a:chOff x="0" y="0"/>
          <a:chExt cx="0" cy="0"/>
        </a:xfrm>
      </p:grpSpPr>
      <p:sp>
        <p:nvSpPr>
          <p:cNvPr id="4689" name="Google Shape;4689;p481"/>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Reduction Fine Print</a:t>
            </a:r>
            <a:endParaRPr/>
          </a:p>
        </p:txBody>
      </p:sp>
      <p:sp>
        <p:nvSpPr>
          <p:cNvPr id="4690" name="Google Shape;4690;p481"/>
          <p:cNvSpPr txBox="1">
            <a:spLocks noGrp="1"/>
          </p:cNvSpPr>
          <p:nvPr>
            <p:ph type="body" idx="1"/>
          </p:nvPr>
        </p:nvSpPr>
        <p:spPr>
          <a:xfrm>
            <a:off x="609600" y="1447800"/>
            <a:ext cx="7918500" cy="3608400"/>
          </a:xfrm>
          <a:prstGeom prst="rect">
            <a:avLst/>
          </a:prstGeom>
          <a:noFill/>
          <a:ln>
            <a:noFill/>
          </a:ln>
        </p:spPr>
        <p:txBody>
          <a:bodyPr spcFirstLastPara="1" wrap="square" lIns="12700" tIns="12700" rIns="12700" bIns="12700" anchor="t" anchorCtr="0">
            <a:noAutofit/>
          </a:bodyPr>
          <a:lstStyle/>
          <a:p>
            <a:pPr marL="574675" marR="0" lvl="1" indent="-460375" algn="l" rtl="0">
              <a:lnSpc>
                <a:spcPct val="100000"/>
              </a:lnSpc>
              <a:spcBef>
                <a:spcPts val="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If the combining function is associative, reduction parallelizes cleanly</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Associative means the order does not matter.</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The result is the same irrespective of the order used to combine elements.</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Examples of: sum, min, max, average, count</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Courier New"/>
                <a:ea typeface="Courier New"/>
                <a:cs typeface="Courier New"/>
                <a:sym typeface="Courier New"/>
              </a:rPr>
              <a:t>.count() </a:t>
            </a:r>
            <a:r>
              <a:rPr lang="en-US" sz="2000" b="0" i="0" u="none" strike="noStrike" cap="none">
                <a:solidFill>
                  <a:schemeClr val="dk1"/>
                </a:solidFill>
                <a:latin typeface="Arial"/>
                <a:ea typeface="Arial"/>
                <a:cs typeface="Arial"/>
                <a:sym typeface="Arial"/>
              </a:rPr>
              <a:t>is equivalent to </a:t>
            </a:r>
            <a:r>
              <a:rPr lang="en-US" sz="2000" b="0" i="0" u="none" strike="noStrike" cap="none">
                <a:solidFill>
                  <a:schemeClr val="dk1"/>
                </a:solidFill>
                <a:latin typeface="Courier New"/>
                <a:ea typeface="Courier New"/>
                <a:cs typeface="Courier New"/>
                <a:sym typeface="Courier New"/>
              </a:rPr>
              <a:t>.map(e -&gt; 1).sum()</a:t>
            </a:r>
            <a:r>
              <a:rPr lang="en-US" sz="2000" b="0" i="0" u="none" strike="noStrike" cap="none">
                <a:solidFill>
                  <a:schemeClr val="dk1"/>
                </a:solidFill>
                <a:latin typeface="Arial"/>
                <a:ea typeface="Arial"/>
                <a:cs typeface="Arial"/>
                <a:sym typeface="Arial"/>
              </a:rPr>
              <a:t>.</a:t>
            </a:r>
            <a:endParaRPr sz="2000" b="0" i="0" u="none" strike="noStrike" cap="none">
              <a:solidFill>
                <a:schemeClr val="dk1"/>
              </a:solidFill>
              <a:latin typeface="Courier New"/>
              <a:ea typeface="Courier New"/>
              <a:cs typeface="Courier New"/>
              <a:sym typeface="Courier New"/>
            </a:endParaRPr>
          </a:p>
          <a:p>
            <a:pPr marL="574675" marR="0" lvl="1" indent="-460375" algn="l" rtl="0">
              <a:lnSpc>
                <a:spcPct val="100000"/>
              </a:lnSpc>
              <a:spcBef>
                <a:spcPts val="440"/>
              </a:spcBef>
              <a:spcAft>
                <a:spcPts val="0"/>
              </a:spcAft>
              <a:buClr>
                <a:srgbClr val="FF0000"/>
              </a:buClr>
              <a:buSzPts val="2200"/>
              <a:buFont typeface="Arial"/>
              <a:buChar char="•"/>
            </a:pPr>
            <a:r>
              <a:rPr lang="en-US" sz="2200" b="1" i="0" u="none" strike="noStrike" cap="none">
                <a:solidFill>
                  <a:schemeClr val="dk1"/>
                </a:solidFill>
                <a:latin typeface="Arial"/>
                <a:ea typeface="Arial"/>
                <a:cs typeface="Arial"/>
                <a:sym typeface="Arial"/>
              </a:rPr>
              <a:t>Warning:</a:t>
            </a:r>
            <a:r>
              <a:rPr lang="en-US" sz="2200" b="0" i="0" u="none" strike="noStrike" cap="none">
                <a:solidFill>
                  <a:schemeClr val="dk1"/>
                </a:solidFill>
                <a:latin typeface="Arial"/>
                <a:ea typeface="Arial"/>
                <a:cs typeface="Arial"/>
                <a:sym typeface="Arial"/>
              </a:rPr>
              <a:t> If you pass a nonassociative function to </a:t>
            </a:r>
            <a:r>
              <a:rPr lang="en-US" sz="2200" b="0" i="0" u="none" strike="noStrike" cap="none">
                <a:solidFill>
                  <a:schemeClr val="dk1"/>
                </a:solidFill>
                <a:latin typeface="Courier New"/>
                <a:ea typeface="Courier New"/>
                <a:cs typeface="Courier New"/>
                <a:sym typeface="Courier New"/>
              </a:rPr>
              <a:t>reduce</a:t>
            </a:r>
            <a:r>
              <a:rPr lang="en-US" sz="2200" b="0" i="0" u="none" strike="noStrike" cap="none">
                <a:solidFill>
                  <a:schemeClr val="dk1"/>
                </a:solidFill>
                <a:latin typeface="Arial"/>
                <a:ea typeface="Arial"/>
                <a:cs typeface="Arial"/>
                <a:sym typeface="Arial"/>
              </a:rPr>
              <a:t>, you will get the wrong answer. The function must be associative.</a:t>
            </a:r>
            <a:endParaRPr/>
          </a:p>
        </p:txBody>
      </p:sp>
      <p:sp>
        <p:nvSpPr>
          <p:cNvPr id="4691" name="Google Shape;4691;p481"/>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485</a:t>
            </a:fld>
            <a:endParaRPr/>
          </a:p>
        </p:txBody>
      </p:sp>
    </p:spTree>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Shape 4696"/>
        <p:cNvGrpSpPr/>
        <p:nvPr/>
      </p:nvGrpSpPr>
      <p:grpSpPr>
        <a:xfrm>
          <a:off x="0" y="0"/>
          <a:ext cx="0" cy="0"/>
          <a:chOff x="0" y="0"/>
          <a:chExt cx="0" cy="0"/>
        </a:xfrm>
      </p:grpSpPr>
      <p:sp>
        <p:nvSpPr>
          <p:cNvPr id="4697" name="Google Shape;4697;p482"/>
          <p:cNvSpPr txBox="1"/>
          <p:nvPr/>
        </p:nvSpPr>
        <p:spPr>
          <a:xfrm>
            <a:off x="609600" y="1371600"/>
            <a:ext cx="7924800" cy="1371600"/>
          </a:xfrm>
          <a:prstGeom prst="rect">
            <a:avLst/>
          </a:prstGeom>
          <a:solidFill>
            <a:srgbClr val="DDDDDD"/>
          </a:solid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4698" name="Google Shape;4698;p482"/>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Reduction: Example</a:t>
            </a:r>
            <a:endParaRPr/>
          </a:p>
        </p:txBody>
      </p:sp>
      <p:sp>
        <p:nvSpPr>
          <p:cNvPr id="4699" name="Google Shape;4699;p482"/>
          <p:cNvSpPr txBox="1">
            <a:spLocks noGrp="1"/>
          </p:cNvSpPr>
          <p:nvPr>
            <p:ph type="body" idx="1"/>
          </p:nvPr>
        </p:nvSpPr>
        <p:spPr>
          <a:xfrm>
            <a:off x="609600" y="1447800"/>
            <a:ext cx="7918500" cy="1158900"/>
          </a:xfrm>
          <a:prstGeom prst="rect">
            <a:avLst/>
          </a:prstGeom>
          <a:noFill/>
          <a:ln>
            <a:noFill/>
          </a:ln>
        </p:spPr>
        <p:txBody>
          <a:bodyPr spcFirstLastPara="1" wrap="square" lIns="12700" tIns="12700" rIns="12700" bIns="12700" anchor="t" anchorCtr="0">
            <a:noAutofit/>
          </a:bodyPr>
          <a:lstStyle/>
          <a:p>
            <a:pPr marL="574675" marR="0" lvl="1" indent="-460375" algn="l" rtl="0">
              <a:lnSpc>
                <a:spcPct val="100000"/>
              </a:lnSpc>
              <a:spcBef>
                <a:spcPts val="0"/>
              </a:spcBef>
              <a:spcAft>
                <a:spcPts val="0"/>
              </a:spcAft>
              <a:buClr>
                <a:srgbClr val="FF0000"/>
              </a:buClr>
              <a:buSzPts val="1600"/>
              <a:buFont typeface="Arial"/>
              <a:buNone/>
            </a:pPr>
            <a:r>
              <a:rPr lang="en-US" sz="1600" b="0" i="0" u="none" strike="noStrike" cap="none">
                <a:solidFill>
                  <a:schemeClr val="dk1"/>
                </a:solidFill>
                <a:latin typeface="Courier New"/>
                <a:ea typeface="Courier New"/>
                <a:cs typeface="Courier New"/>
                <a:sym typeface="Courier New"/>
              </a:rPr>
              <a:t>18         int r2 = IntStream.rangeClosed(1, 5).parallel()</a:t>
            </a:r>
            <a:endParaRPr/>
          </a:p>
          <a:p>
            <a:pPr marL="574675" marR="0" lvl="1" indent="-460375" algn="l" rtl="0">
              <a:lnSpc>
                <a:spcPct val="100000"/>
              </a:lnSpc>
              <a:spcBef>
                <a:spcPts val="320"/>
              </a:spcBef>
              <a:spcAft>
                <a:spcPts val="0"/>
              </a:spcAft>
              <a:buClr>
                <a:srgbClr val="FF0000"/>
              </a:buClr>
              <a:buSzPts val="1600"/>
              <a:buFont typeface="Arial"/>
              <a:buNone/>
            </a:pPr>
            <a:r>
              <a:rPr lang="en-US" sz="1600" b="0" i="0" u="none" strike="noStrike" cap="none">
                <a:solidFill>
                  <a:schemeClr val="dk1"/>
                </a:solidFill>
                <a:latin typeface="Courier New"/>
                <a:ea typeface="Courier New"/>
                <a:cs typeface="Courier New"/>
                <a:sym typeface="Courier New"/>
              </a:rPr>
              <a:t>19             .reduce(0, (sum, element) -&gt; sum + element);</a:t>
            </a:r>
            <a:endParaRPr/>
          </a:p>
          <a:p>
            <a:pPr marL="574675" marR="0" lvl="1" indent="-460375" algn="l" rtl="0">
              <a:lnSpc>
                <a:spcPct val="100000"/>
              </a:lnSpc>
              <a:spcBef>
                <a:spcPts val="320"/>
              </a:spcBef>
              <a:spcAft>
                <a:spcPts val="0"/>
              </a:spcAft>
              <a:buClr>
                <a:srgbClr val="FF0000"/>
              </a:buClr>
              <a:buSzPts val="1600"/>
              <a:buFont typeface="Arial"/>
              <a:buNone/>
            </a:pPr>
            <a:r>
              <a:rPr lang="en-US" sz="1600" b="0" i="0" u="none" strike="noStrike" cap="none">
                <a:solidFill>
                  <a:schemeClr val="dk1"/>
                </a:solidFill>
                <a:latin typeface="Courier New"/>
                <a:ea typeface="Courier New"/>
                <a:cs typeface="Courier New"/>
                <a:sym typeface="Courier New"/>
              </a:rPr>
              <a:t>20         </a:t>
            </a:r>
            <a:endParaRPr/>
          </a:p>
          <a:p>
            <a:pPr marL="574675" marR="0" lvl="1" indent="-460375" algn="l" rtl="0">
              <a:lnSpc>
                <a:spcPct val="100000"/>
              </a:lnSpc>
              <a:spcBef>
                <a:spcPts val="320"/>
              </a:spcBef>
              <a:spcAft>
                <a:spcPts val="0"/>
              </a:spcAft>
              <a:buClr>
                <a:srgbClr val="FF0000"/>
              </a:buClr>
              <a:buSzPts val="1600"/>
              <a:buFont typeface="Arial"/>
              <a:buNone/>
            </a:pPr>
            <a:r>
              <a:rPr lang="en-US" sz="1600" b="0" i="0" u="none" strike="noStrike" cap="none">
                <a:solidFill>
                  <a:schemeClr val="dk1"/>
                </a:solidFill>
                <a:latin typeface="Courier New"/>
                <a:ea typeface="Courier New"/>
                <a:cs typeface="Courier New"/>
                <a:sym typeface="Courier New"/>
              </a:rPr>
              <a:t>21         System.out.println("Result: " + r2);</a:t>
            </a:r>
            <a:endParaRPr/>
          </a:p>
        </p:txBody>
      </p:sp>
      <p:sp>
        <p:nvSpPr>
          <p:cNvPr id="4700" name="Google Shape;4700;p482"/>
          <p:cNvSpPr txBox="1"/>
          <p:nvPr/>
        </p:nvSpPr>
        <p:spPr>
          <a:xfrm>
            <a:off x="762000" y="3505200"/>
            <a:ext cx="612900" cy="1016100"/>
          </a:xfrm>
          <a:prstGeom prst="rect">
            <a:avLst/>
          </a:prstGeom>
          <a:noFill/>
          <a:ln w="25400" cap="flat" cmpd="sng">
            <a:solidFill>
              <a:schemeClr val="accent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6000"/>
              <a:buFont typeface="Arial"/>
              <a:buNone/>
            </a:pPr>
            <a:r>
              <a:rPr lang="en-US" sz="6000" b="0" i="0" u="none">
                <a:solidFill>
                  <a:schemeClr val="dk1"/>
                </a:solidFill>
                <a:latin typeface="Arial"/>
                <a:ea typeface="Arial"/>
                <a:cs typeface="Arial"/>
                <a:sym typeface="Arial"/>
              </a:rPr>
              <a:t>0</a:t>
            </a:r>
            <a:endParaRPr/>
          </a:p>
        </p:txBody>
      </p:sp>
      <p:sp>
        <p:nvSpPr>
          <p:cNvPr id="4701" name="Google Shape;4701;p482"/>
          <p:cNvSpPr txBox="1"/>
          <p:nvPr/>
        </p:nvSpPr>
        <p:spPr>
          <a:xfrm>
            <a:off x="2362200" y="3733800"/>
            <a:ext cx="527100" cy="830400"/>
          </a:xfrm>
          <a:prstGeom prst="rect">
            <a:avLst/>
          </a:prstGeom>
          <a:noFill/>
          <a:ln w="25400" cap="flat" cmpd="sng">
            <a:solidFill>
              <a:schemeClr val="accent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4800"/>
              <a:buFont typeface="Arial"/>
              <a:buNone/>
            </a:pPr>
            <a:r>
              <a:rPr lang="en-US" sz="4800" b="0" i="0" u="none">
                <a:solidFill>
                  <a:schemeClr val="dk1"/>
                </a:solidFill>
                <a:latin typeface="Arial"/>
                <a:ea typeface="Arial"/>
                <a:cs typeface="Arial"/>
                <a:sym typeface="Arial"/>
              </a:rPr>
              <a:t>1</a:t>
            </a:r>
            <a:endParaRPr/>
          </a:p>
        </p:txBody>
      </p:sp>
      <p:sp>
        <p:nvSpPr>
          <p:cNvPr id="4702" name="Google Shape;4702;p482"/>
          <p:cNvSpPr txBox="1"/>
          <p:nvPr/>
        </p:nvSpPr>
        <p:spPr>
          <a:xfrm>
            <a:off x="3219450" y="3733800"/>
            <a:ext cx="527100" cy="830400"/>
          </a:xfrm>
          <a:prstGeom prst="rect">
            <a:avLst/>
          </a:prstGeom>
          <a:noFill/>
          <a:ln w="25400" cap="flat" cmpd="sng">
            <a:solidFill>
              <a:schemeClr val="accent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4800"/>
              <a:buFont typeface="Arial"/>
              <a:buNone/>
            </a:pPr>
            <a:r>
              <a:rPr lang="en-US" sz="4800" b="0" i="0" u="none">
                <a:solidFill>
                  <a:schemeClr val="dk1"/>
                </a:solidFill>
                <a:latin typeface="Arial"/>
                <a:ea typeface="Arial"/>
                <a:cs typeface="Arial"/>
                <a:sym typeface="Arial"/>
              </a:rPr>
              <a:t>2</a:t>
            </a:r>
            <a:endParaRPr/>
          </a:p>
        </p:txBody>
      </p:sp>
      <p:sp>
        <p:nvSpPr>
          <p:cNvPr id="4703" name="Google Shape;4703;p482"/>
          <p:cNvSpPr txBox="1"/>
          <p:nvPr/>
        </p:nvSpPr>
        <p:spPr>
          <a:xfrm>
            <a:off x="4076700" y="3733800"/>
            <a:ext cx="527100" cy="830400"/>
          </a:xfrm>
          <a:prstGeom prst="rect">
            <a:avLst/>
          </a:prstGeom>
          <a:noFill/>
          <a:ln w="25400" cap="flat" cmpd="sng">
            <a:solidFill>
              <a:schemeClr val="accent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4800"/>
              <a:buFont typeface="Arial"/>
              <a:buNone/>
            </a:pPr>
            <a:r>
              <a:rPr lang="en-US" sz="4800" b="0" i="0" u="none">
                <a:solidFill>
                  <a:schemeClr val="dk1"/>
                </a:solidFill>
                <a:latin typeface="Arial"/>
                <a:ea typeface="Arial"/>
                <a:cs typeface="Arial"/>
                <a:sym typeface="Arial"/>
              </a:rPr>
              <a:t>3</a:t>
            </a:r>
            <a:endParaRPr/>
          </a:p>
        </p:txBody>
      </p:sp>
      <p:sp>
        <p:nvSpPr>
          <p:cNvPr id="4704" name="Google Shape;4704;p482"/>
          <p:cNvSpPr txBox="1"/>
          <p:nvPr/>
        </p:nvSpPr>
        <p:spPr>
          <a:xfrm>
            <a:off x="4933950" y="3733800"/>
            <a:ext cx="527100" cy="830400"/>
          </a:xfrm>
          <a:prstGeom prst="rect">
            <a:avLst/>
          </a:prstGeom>
          <a:noFill/>
          <a:ln w="25400" cap="flat" cmpd="sng">
            <a:solidFill>
              <a:schemeClr val="accent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4800"/>
              <a:buFont typeface="Arial"/>
              <a:buNone/>
            </a:pPr>
            <a:r>
              <a:rPr lang="en-US" sz="4800" b="0" i="0" u="none">
                <a:solidFill>
                  <a:schemeClr val="dk1"/>
                </a:solidFill>
                <a:latin typeface="Arial"/>
                <a:ea typeface="Arial"/>
                <a:cs typeface="Arial"/>
                <a:sym typeface="Arial"/>
              </a:rPr>
              <a:t>4</a:t>
            </a:r>
            <a:endParaRPr/>
          </a:p>
        </p:txBody>
      </p:sp>
      <p:sp>
        <p:nvSpPr>
          <p:cNvPr id="4705" name="Google Shape;4705;p482"/>
          <p:cNvSpPr txBox="1"/>
          <p:nvPr/>
        </p:nvSpPr>
        <p:spPr>
          <a:xfrm>
            <a:off x="5791200" y="3733800"/>
            <a:ext cx="527100" cy="830400"/>
          </a:xfrm>
          <a:prstGeom prst="rect">
            <a:avLst/>
          </a:prstGeom>
          <a:noFill/>
          <a:ln w="25400" cap="flat" cmpd="sng">
            <a:solidFill>
              <a:schemeClr val="accent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4800"/>
              <a:buFont typeface="Arial"/>
              <a:buNone/>
            </a:pPr>
            <a:r>
              <a:rPr lang="en-US" sz="4800" b="0" i="0" u="none">
                <a:solidFill>
                  <a:schemeClr val="dk1"/>
                </a:solidFill>
                <a:latin typeface="Arial"/>
                <a:ea typeface="Arial"/>
                <a:cs typeface="Arial"/>
                <a:sym typeface="Arial"/>
              </a:rPr>
              <a:t>5</a:t>
            </a:r>
            <a:endParaRPr/>
          </a:p>
        </p:txBody>
      </p:sp>
      <p:sp>
        <p:nvSpPr>
          <p:cNvPr id="4706" name="Google Shape;4706;p482"/>
          <p:cNvSpPr txBox="1"/>
          <p:nvPr/>
        </p:nvSpPr>
        <p:spPr>
          <a:xfrm>
            <a:off x="762000" y="4876800"/>
            <a:ext cx="658800" cy="3699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r>
              <a:rPr lang="en-US" sz="1800" b="0" i="0" u="none">
                <a:solidFill>
                  <a:schemeClr val="dk1"/>
                </a:solidFill>
                <a:latin typeface="Arial"/>
                <a:ea typeface="Arial"/>
                <a:cs typeface="Arial"/>
                <a:sym typeface="Arial"/>
              </a:rPr>
              <a:t>Sum</a:t>
            </a:r>
            <a:endParaRPr/>
          </a:p>
        </p:txBody>
      </p:sp>
      <p:sp>
        <p:nvSpPr>
          <p:cNvPr id="4707" name="Google Shape;4707;p482"/>
          <p:cNvSpPr txBox="1"/>
          <p:nvPr/>
        </p:nvSpPr>
        <p:spPr>
          <a:xfrm>
            <a:off x="3581400" y="4876800"/>
            <a:ext cx="1146300" cy="3699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r>
              <a:rPr lang="en-US" sz="1800" b="0" i="0" u="none">
                <a:solidFill>
                  <a:schemeClr val="dk1"/>
                </a:solidFill>
                <a:latin typeface="Arial"/>
                <a:ea typeface="Arial"/>
                <a:cs typeface="Arial"/>
                <a:sym typeface="Arial"/>
              </a:rPr>
              <a:t>Elements</a:t>
            </a:r>
            <a:endParaRPr/>
          </a:p>
        </p:txBody>
      </p:sp>
      <p:sp>
        <p:nvSpPr>
          <p:cNvPr id="4708" name="Google Shape;4708;p482"/>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486</a:t>
            </a:fld>
            <a:endParaRPr/>
          </a:p>
        </p:txBody>
      </p:sp>
    </p:spTree>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Shape 4713"/>
        <p:cNvGrpSpPr/>
        <p:nvPr/>
      </p:nvGrpSpPr>
      <p:grpSpPr>
        <a:xfrm>
          <a:off x="0" y="0"/>
          <a:ext cx="0" cy="0"/>
          <a:chOff x="0" y="0"/>
          <a:chExt cx="0" cy="0"/>
        </a:xfrm>
      </p:grpSpPr>
      <p:sp>
        <p:nvSpPr>
          <p:cNvPr id="4714" name="Google Shape;4714;p483"/>
          <p:cNvSpPr txBox="1"/>
          <p:nvPr/>
        </p:nvSpPr>
        <p:spPr>
          <a:xfrm>
            <a:off x="609600" y="1371600"/>
            <a:ext cx="7924800" cy="1371600"/>
          </a:xfrm>
          <a:prstGeom prst="rect">
            <a:avLst/>
          </a:prstGeom>
          <a:solidFill>
            <a:srgbClr val="DDDDDD"/>
          </a:solid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4715" name="Google Shape;4715;p483"/>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Reduction: Example</a:t>
            </a:r>
            <a:endParaRPr/>
          </a:p>
        </p:txBody>
      </p:sp>
      <p:sp>
        <p:nvSpPr>
          <p:cNvPr id="4716" name="Google Shape;4716;p483"/>
          <p:cNvSpPr txBox="1">
            <a:spLocks noGrp="1"/>
          </p:cNvSpPr>
          <p:nvPr>
            <p:ph type="body" idx="1"/>
          </p:nvPr>
        </p:nvSpPr>
        <p:spPr>
          <a:xfrm>
            <a:off x="609600" y="1447800"/>
            <a:ext cx="7918500" cy="1158900"/>
          </a:xfrm>
          <a:prstGeom prst="rect">
            <a:avLst/>
          </a:prstGeom>
          <a:noFill/>
          <a:ln>
            <a:noFill/>
          </a:ln>
        </p:spPr>
        <p:txBody>
          <a:bodyPr spcFirstLastPara="1" wrap="square" lIns="12700" tIns="12700" rIns="12700" bIns="12700" anchor="t" anchorCtr="0">
            <a:noAutofit/>
          </a:bodyPr>
          <a:lstStyle/>
          <a:p>
            <a:pPr marL="574675" marR="0" lvl="1" indent="-460375" algn="l" rtl="0">
              <a:lnSpc>
                <a:spcPct val="100000"/>
              </a:lnSpc>
              <a:spcBef>
                <a:spcPts val="0"/>
              </a:spcBef>
              <a:spcAft>
                <a:spcPts val="0"/>
              </a:spcAft>
              <a:buClr>
                <a:srgbClr val="FF0000"/>
              </a:buClr>
              <a:buSzPts val="1600"/>
              <a:buFont typeface="Arial"/>
              <a:buNone/>
            </a:pPr>
            <a:r>
              <a:rPr lang="en-US" sz="1600" b="0" i="0" u="none" strike="noStrike" cap="none">
                <a:solidFill>
                  <a:schemeClr val="dk1"/>
                </a:solidFill>
                <a:latin typeface="Courier New"/>
                <a:ea typeface="Courier New"/>
                <a:cs typeface="Courier New"/>
                <a:sym typeface="Courier New"/>
              </a:rPr>
              <a:t>18         int r2 = IntStream.rangeClosed(1, 5).parallel()</a:t>
            </a:r>
            <a:endParaRPr/>
          </a:p>
          <a:p>
            <a:pPr marL="574675" marR="0" lvl="1" indent="-460375" algn="l" rtl="0">
              <a:lnSpc>
                <a:spcPct val="100000"/>
              </a:lnSpc>
              <a:spcBef>
                <a:spcPts val="320"/>
              </a:spcBef>
              <a:spcAft>
                <a:spcPts val="0"/>
              </a:spcAft>
              <a:buClr>
                <a:srgbClr val="FF0000"/>
              </a:buClr>
              <a:buSzPts val="1600"/>
              <a:buFont typeface="Arial"/>
              <a:buNone/>
            </a:pPr>
            <a:r>
              <a:rPr lang="en-US" sz="1600" b="0" i="0" u="none" strike="noStrike" cap="none">
                <a:solidFill>
                  <a:schemeClr val="dk1"/>
                </a:solidFill>
                <a:latin typeface="Courier New"/>
                <a:ea typeface="Courier New"/>
                <a:cs typeface="Courier New"/>
                <a:sym typeface="Courier New"/>
              </a:rPr>
              <a:t>19             .reduce(0, (sum, element) -&gt; sum + element);</a:t>
            </a:r>
            <a:endParaRPr/>
          </a:p>
          <a:p>
            <a:pPr marL="574675" marR="0" lvl="1" indent="-460375" algn="l" rtl="0">
              <a:lnSpc>
                <a:spcPct val="100000"/>
              </a:lnSpc>
              <a:spcBef>
                <a:spcPts val="320"/>
              </a:spcBef>
              <a:spcAft>
                <a:spcPts val="0"/>
              </a:spcAft>
              <a:buClr>
                <a:srgbClr val="FF0000"/>
              </a:buClr>
              <a:buSzPts val="1600"/>
              <a:buFont typeface="Arial"/>
              <a:buNone/>
            </a:pPr>
            <a:r>
              <a:rPr lang="en-US" sz="1600" b="0" i="0" u="none" strike="noStrike" cap="none">
                <a:solidFill>
                  <a:schemeClr val="dk1"/>
                </a:solidFill>
                <a:latin typeface="Courier New"/>
                <a:ea typeface="Courier New"/>
                <a:cs typeface="Courier New"/>
                <a:sym typeface="Courier New"/>
              </a:rPr>
              <a:t>20         </a:t>
            </a:r>
            <a:endParaRPr/>
          </a:p>
          <a:p>
            <a:pPr marL="574675" marR="0" lvl="1" indent="-460375" algn="l" rtl="0">
              <a:lnSpc>
                <a:spcPct val="100000"/>
              </a:lnSpc>
              <a:spcBef>
                <a:spcPts val="320"/>
              </a:spcBef>
              <a:spcAft>
                <a:spcPts val="0"/>
              </a:spcAft>
              <a:buClr>
                <a:srgbClr val="FF0000"/>
              </a:buClr>
              <a:buSzPts val="1600"/>
              <a:buFont typeface="Arial"/>
              <a:buNone/>
            </a:pPr>
            <a:r>
              <a:rPr lang="en-US" sz="1600" b="0" i="0" u="none" strike="noStrike" cap="none">
                <a:solidFill>
                  <a:schemeClr val="dk1"/>
                </a:solidFill>
                <a:latin typeface="Courier New"/>
                <a:ea typeface="Courier New"/>
                <a:cs typeface="Courier New"/>
                <a:sym typeface="Courier New"/>
              </a:rPr>
              <a:t>21         System.out.println("Result: " + r2);</a:t>
            </a:r>
            <a:endParaRPr/>
          </a:p>
        </p:txBody>
      </p:sp>
      <p:sp>
        <p:nvSpPr>
          <p:cNvPr id="4717" name="Google Shape;4717;p483"/>
          <p:cNvSpPr txBox="1"/>
          <p:nvPr/>
        </p:nvSpPr>
        <p:spPr>
          <a:xfrm>
            <a:off x="762000" y="3505200"/>
            <a:ext cx="612900" cy="1016100"/>
          </a:xfrm>
          <a:prstGeom prst="rect">
            <a:avLst/>
          </a:prstGeom>
          <a:noFill/>
          <a:ln w="25400" cap="flat" cmpd="sng">
            <a:solidFill>
              <a:schemeClr val="accent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6000"/>
              <a:buFont typeface="Arial"/>
              <a:buNone/>
            </a:pPr>
            <a:r>
              <a:rPr lang="en-US" sz="6000" b="0" i="0" u="none">
                <a:solidFill>
                  <a:schemeClr val="dk1"/>
                </a:solidFill>
                <a:latin typeface="Arial"/>
                <a:ea typeface="Arial"/>
                <a:cs typeface="Arial"/>
                <a:sym typeface="Arial"/>
              </a:rPr>
              <a:t>1</a:t>
            </a:r>
            <a:endParaRPr/>
          </a:p>
        </p:txBody>
      </p:sp>
      <p:sp>
        <p:nvSpPr>
          <p:cNvPr id="4718" name="Google Shape;4718;p483"/>
          <p:cNvSpPr txBox="1"/>
          <p:nvPr/>
        </p:nvSpPr>
        <p:spPr>
          <a:xfrm>
            <a:off x="3219450" y="3733800"/>
            <a:ext cx="527100" cy="830400"/>
          </a:xfrm>
          <a:prstGeom prst="rect">
            <a:avLst/>
          </a:prstGeom>
          <a:noFill/>
          <a:ln w="25400" cap="flat" cmpd="sng">
            <a:solidFill>
              <a:schemeClr val="accent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4800"/>
              <a:buFont typeface="Arial"/>
              <a:buNone/>
            </a:pPr>
            <a:r>
              <a:rPr lang="en-US" sz="4800" b="0" i="0" u="none">
                <a:solidFill>
                  <a:schemeClr val="dk1"/>
                </a:solidFill>
                <a:latin typeface="Arial"/>
                <a:ea typeface="Arial"/>
                <a:cs typeface="Arial"/>
                <a:sym typeface="Arial"/>
              </a:rPr>
              <a:t>2</a:t>
            </a:r>
            <a:endParaRPr/>
          </a:p>
        </p:txBody>
      </p:sp>
      <p:sp>
        <p:nvSpPr>
          <p:cNvPr id="4719" name="Google Shape;4719;p483"/>
          <p:cNvSpPr txBox="1"/>
          <p:nvPr/>
        </p:nvSpPr>
        <p:spPr>
          <a:xfrm>
            <a:off x="4076700" y="3733800"/>
            <a:ext cx="527100" cy="830400"/>
          </a:xfrm>
          <a:prstGeom prst="rect">
            <a:avLst/>
          </a:prstGeom>
          <a:noFill/>
          <a:ln w="25400" cap="flat" cmpd="sng">
            <a:solidFill>
              <a:schemeClr val="accent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4800"/>
              <a:buFont typeface="Arial"/>
              <a:buNone/>
            </a:pPr>
            <a:r>
              <a:rPr lang="en-US" sz="4800" b="0" i="0" u="none">
                <a:solidFill>
                  <a:schemeClr val="dk1"/>
                </a:solidFill>
                <a:latin typeface="Arial"/>
                <a:ea typeface="Arial"/>
                <a:cs typeface="Arial"/>
                <a:sym typeface="Arial"/>
              </a:rPr>
              <a:t>3</a:t>
            </a:r>
            <a:endParaRPr/>
          </a:p>
        </p:txBody>
      </p:sp>
      <p:sp>
        <p:nvSpPr>
          <p:cNvPr id="4720" name="Google Shape;4720;p483"/>
          <p:cNvSpPr txBox="1"/>
          <p:nvPr/>
        </p:nvSpPr>
        <p:spPr>
          <a:xfrm>
            <a:off x="4933950" y="3733800"/>
            <a:ext cx="527100" cy="830400"/>
          </a:xfrm>
          <a:prstGeom prst="rect">
            <a:avLst/>
          </a:prstGeom>
          <a:noFill/>
          <a:ln w="25400" cap="flat" cmpd="sng">
            <a:solidFill>
              <a:schemeClr val="accent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4800"/>
              <a:buFont typeface="Arial"/>
              <a:buNone/>
            </a:pPr>
            <a:r>
              <a:rPr lang="en-US" sz="4800" b="0" i="0" u="none">
                <a:solidFill>
                  <a:schemeClr val="dk1"/>
                </a:solidFill>
                <a:latin typeface="Arial"/>
                <a:ea typeface="Arial"/>
                <a:cs typeface="Arial"/>
                <a:sym typeface="Arial"/>
              </a:rPr>
              <a:t>4</a:t>
            </a:r>
            <a:endParaRPr/>
          </a:p>
        </p:txBody>
      </p:sp>
      <p:sp>
        <p:nvSpPr>
          <p:cNvPr id="4721" name="Google Shape;4721;p483"/>
          <p:cNvSpPr txBox="1"/>
          <p:nvPr/>
        </p:nvSpPr>
        <p:spPr>
          <a:xfrm>
            <a:off x="5791200" y="3733800"/>
            <a:ext cx="527100" cy="830400"/>
          </a:xfrm>
          <a:prstGeom prst="rect">
            <a:avLst/>
          </a:prstGeom>
          <a:noFill/>
          <a:ln w="25400" cap="flat" cmpd="sng">
            <a:solidFill>
              <a:schemeClr val="accent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4800"/>
              <a:buFont typeface="Arial"/>
              <a:buNone/>
            </a:pPr>
            <a:r>
              <a:rPr lang="en-US" sz="4800" b="0" i="0" u="none">
                <a:solidFill>
                  <a:schemeClr val="dk1"/>
                </a:solidFill>
                <a:latin typeface="Arial"/>
                <a:ea typeface="Arial"/>
                <a:cs typeface="Arial"/>
                <a:sym typeface="Arial"/>
              </a:rPr>
              <a:t>5</a:t>
            </a:r>
            <a:endParaRPr/>
          </a:p>
        </p:txBody>
      </p:sp>
      <p:sp>
        <p:nvSpPr>
          <p:cNvPr id="4722" name="Google Shape;4722;p483"/>
          <p:cNvSpPr txBox="1"/>
          <p:nvPr/>
        </p:nvSpPr>
        <p:spPr>
          <a:xfrm>
            <a:off x="762000" y="4876800"/>
            <a:ext cx="658800" cy="3699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r>
              <a:rPr lang="en-US" sz="1800" b="0" i="0" u="none">
                <a:solidFill>
                  <a:schemeClr val="dk1"/>
                </a:solidFill>
                <a:latin typeface="Arial"/>
                <a:ea typeface="Arial"/>
                <a:cs typeface="Arial"/>
                <a:sym typeface="Arial"/>
              </a:rPr>
              <a:t>Sum</a:t>
            </a:r>
            <a:endParaRPr/>
          </a:p>
        </p:txBody>
      </p:sp>
      <p:sp>
        <p:nvSpPr>
          <p:cNvPr id="4723" name="Google Shape;4723;p483"/>
          <p:cNvSpPr txBox="1"/>
          <p:nvPr/>
        </p:nvSpPr>
        <p:spPr>
          <a:xfrm>
            <a:off x="3581400" y="4876800"/>
            <a:ext cx="1146300" cy="3699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r>
              <a:rPr lang="en-US" sz="1800" b="0" i="0" u="none">
                <a:solidFill>
                  <a:schemeClr val="dk1"/>
                </a:solidFill>
                <a:latin typeface="Arial"/>
                <a:ea typeface="Arial"/>
                <a:cs typeface="Arial"/>
                <a:sym typeface="Arial"/>
              </a:rPr>
              <a:t>Elements</a:t>
            </a:r>
            <a:endParaRPr/>
          </a:p>
        </p:txBody>
      </p:sp>
      <p:sp>
        <p:nvSpPr>
          <p:cNvPr id="4724" name="Google Shape;4724;p483"/>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487</a:t>
            </a:fld>
            <a:endParaRPr/>
          </a:p>
        </p:txBody>
      </p:sp>
    </p:spTree>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Shape 4729"/>
        <p:cNvGrpSpPr/>
        <p:nvPr/>
      </p:nvGrpSpPr>
      <p:grpSpPr>
        <a:xfrm>
          <a:off x="0" y="0"/>
          <a:ext cx="0" cy="0"/>
          <a:chOff x="0" y="0"/>
          <a:chExt cx="0" cy="0"/>
        </a:xfrm>
      </p:grpSpPr>
      <p:sp>
        <p:nvSpPr>
          <p:cNvPr id="4730" name="Google Shape;4730;p484"/>
          <p:cNvSpPr txBox="1"/>
          <p:nvPr/>
        </p:nvSpPr>
        <p:spPr>
          <a:xfrm>
            <a:off x="609600" y="1371600"/>
            <a:ext cx="7924800" cy="1371600"/>
          </a:xfrm>
          <a:prstGeom prst="rect">
            <a:avLst/>
          </a:prstGeom>
          <a:solidFill>
            <a:srgbClr val="DDDDDD"/>
          </a:solid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4731" name="Google Shape;4731;p484"/>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Reduction: Example</a:t>
            </a:r>
            <a:endParaRPr/>
          </a:p>
        </p:txBody>
      </p:sp>
      <p:sp>
        <p:nvSpPr>
          <p:cNvPr id="4732" name="Google Shape;4732;p484"/>
          <p:cNvSpPr txBox="1">
            <a:spLocks noGrp="1"/>
          </p:cNvSpPr>
          <p:nvPr>
            <p:ph type="body" idx="1"/>
          </p:nvPr>
        </p:nvSpPr>
        <p:spPr>
          <a:xfrm>
            <a:off x="609600" y="1447800"/>
            <a:ext cx="7918500" cy="1158900"/>
          </a:xfrm>
          <a:prstGeom prst="rect">
            <a:avLst/>
          </a:prstGeom>
          <a:noFill/>
          <a:ln>
            <a:noFill/>
          </a:ln>
        </p:spPr>
        <p:txBody>
          <a:bodyPr spcFirstLastPara="1" wrap="square" lIns="12700" tIns="12700" rIns="12700" bIns="12700" anchor="t" anchorCtr="0">
            <a:noAutofit/>
          </a:bodyPr>
          <a:lstStyle/>
          <a:p>
            <a:pPr marL="574675" marR="0" lvl="1" indent="-460375" algn="l" rtl="0">
              <a:lnSpc>
                <a:spcPct val="100000"/>
              </a:lnSpc>
              <a:spcBef>
                <a:spcPts val="0"/>
              </a:spcBef>
              <a:spcAft>
                <a:spcPts val="0"/>
              </a:spcAft>
              <a:buClr>
                <a:srgbClr val="FF0000"/>
              </a:buClr>
              <a:buSzPts val="1600"/>
              <a:buFont typeface="Arial"/>
              <a:buNone/>
            </a:pPr>
            <a:r>
              <a:rPr lang="en-US" sz="1600" b="0" i="0" u="none" strike="noStrike" cap="none">
                <a:solidFill>
                  <a:schemeClr val="dk1"/>
                </a:solidFill>
                <a:latin typeface="Courier New"/>
                <a:ea typeface="Courier New"/>
                <a:cs typeface="Courier New"/>
                <a:sym typeface="Courier New"/>
              </a:rPr>
              <a:t>18         int r2 = IntStream.rangeClosed(1, 5).parallel()</a:t>
            </a:r>
            <a:endParaRPr/>
          </a:p>
          <a:p>
            <a:pPr marL="574675" marR="0" lvl="1" indent="-460375" algn="l" rtl="0">
              <a:lnSpc>
                <a:spcPct val="100000"/>
              </a:lnSpc>
              <a:spcBef>
                <a:spcPts val="320"/>
              </a:spcBef>
              <a:spcAft>
                <a:spcPts val="0"/>
              </a:spcAft>
              <a:buClr>
                <a:srgbClr val="FF0000"/>
              </a:buClr>
              <a:buSzPts val="1600"/>
              <a:buFont typeface="Arial"/>
              <a:buNone/>
            </a:pPr>
            <a:r>
              <a:rPr lang="en-US" sz="1600" b="0" i="0" u="none" strike="noStrike" cap="none">
                <a:solidFill>
                  <a:schemeClr val="dk1"/>
                </a:solidFill>
                <a:latin typeface="Courier New"/>
                <a:ea typeface="Courier New"/>
                <a:cs typeface="Courier New"/>
                <a:sym typeface="Courier New"/>
              </a:rPr>
              <a:t>19             .reduce(0, (sum, element) -&gt; sum + element);</a:t>
            </a:r>
            <a:endParaRPr/>
          </a:p>
          <a:p>
            <a:pPr marL="574675" marR="0" lvl="1" indent="-460375" algn="l" rtl="0">
              <a:lnSpc>
                <a:spcPct val="100000"/>
              </a:lnSpc>
              <a:spcBef>
                <a:spcPts val="320"/>
              </a:spcBef>
              <a:spcAft>
                <a:spcPts val="0"/>
              </a:spcAft>
              <a:buClr>
                <a:srgbClr val="FF0000"/>
              </a:buClr>
              <a:buSzPts val="1600"/>
              <a:buFont typeface="Arial"/>
              <a:buNone/>
            </a:pPr>
            <a:r>
              <a:rPr lang="en-US" sz="1600" b="0" i="0" u="none" strike="noStrike" cap="none">
                <a:solidFill>
                  <a:schemeClr val="dk1"/>
                </a:solidFill>
                <a:latin typeface="Courier New"/>
                <a:ea typeface="Courier New"/>
                <a:cs typeface="Courier New"/>
                <a:sym typeface="Courier New"/>
              </a:rPr>
              <a:t>20         </a:t>
            </a:r>
            <a:endParaRPr/>
          </a:p>
          <a:p>
            <a:pPr marL="574675" marR="0" lvl="1" indent="-460375" algn="l" rtl="0">
              <a:lnSpc>
                <a:spcPct val="100000"/>
              </a:lnSpc>
              <a:spcBef>
                <a:spcPts val="320"/>
              </a:spcBef>
              <a:spcAft>
                <a:spcPts val="0"/>
              </a:spcAft>
              <a:buClr>
                <a:srgbClr val="FF0000"/>
              </a:buClr>
              <a:buSzPts val="1600"/>
              <a:buFont typeface="Arial"/>
              <a:buNone/>
            </a:pPr>
            <a:r>
              <a:rPr lang="en-US" sz="1600" b="0" i="0" u="none" strike="noStrike" cap="none">
                <a:solidFill>
                  <a:schemeClr val="dk1"/>
                </a:solidFill>
                <a:latin typeface="Courier New"/>
                <a:ea typeface="Courier New"/>
                <a:cs typeface="Courier New"/>
                <a:sym typeface="Courier New"/>
              </a:rPr>
              <a:t>21         System.out.println("Result: " + r2);</a:t>
            </a:r>
            <a:endParaRPr/>
          </a:p>
        </p:txBody>
      </p:sp>
      <p:sp>
        <p:nvSpPr>
          <p:cNvPr id="4733" name="Google Shape;4733;p484"/>
          <p:cNvSpPr txBox="1"/>
          <p:nvPr/>
        </p:nvSpPr>
        <p:spPr>
          <a:xfrm>
            <a:off x="762000" y="3505200"/>
            <a:ext cx="612900" cy="1016100"/>
          </a:xfrm>
          <a:prstGeom prst="rect">
            <a:avLst/>
          </a:prstGeom>
          <a:noFill/>
          <a:ln w="25400" cap="flat" cmpd="sng">
            <a:solidFill>
              <a:schemeClr val="accent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6000"/>
              <a:buFont typeface="Arial"/>
              <a:buNone/>
            </a:pPr>
            <a:r>
              <a:rPr lang="en-US" sz="6000" b="0" i="0" u="none">
                <a:solidFill>
                  <a:schemeClr val="dk1"/>
                </a:solidFill>
                <a:latin typeface="Arial"/>
                <a:ea typeface="Arial"/>
                <a:cs typeface="Arial"/>
                <a:sym typeface="Arial"/>
              </a:rPr>
              <a:t>3</a:t>
            </a:r>
            <a:endParaRPr/>
          </a:p>
        </p:txBody>
      </p:sp>
      <p:sp>
        <p:nvSpPr>
          <p:cNvPr id="4734" name="Google Shape;4734;p484"/>
          <p:cNvSpPr txBox="1"/>
          <p:nvPr/>
        </p:nvSpPr>
        <p:spPr>
          <a:xfrm>
            <a:off x="4076700" y="3733800"/>
            <a:ext cx="527100" cy="830400"/>
          </a:xfrm>
          <a:prstGeom prst="rect">
            <a:avLst/>
          </a:prstGeom>
          <a:noFill/>
          <a:ln w="25400" cap="flat" cmpd="sng">
            <a:solidFill>
              <a:schemeClr val="accent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4800"/>
              <a:buFont typeface="Arial"/>
              <a:buNone/>
            </a:pPr>
            <a:r>
              <a:rPr lang="en-US" sz="4800" b="0" i="0" u="none">
                <a:solidFill>
                  <a:schemeClr val="dk1"/>
                </a:solidFill>
                <a:latin typeface="Arial"/>
                <a:ea typeface="Arial"/>
                <a:cs typeface="Arial"/>
                <a:sym typeface="Arial"/>
              </a:rPr>
              <a:t>3</a:t>
            </a:r>
            <a:endParaRPr/>
          </a:p>
        </p:txBody>
      </p:sp>
      <p:sp>
        <p:nvSpPr>
          <p:cNvPr id="4735" name="Google Shape;4735;p484"/>
          <p:cNvSpPr txBox="1"/>
          <p:nvPr/>
        </p:nvSpPr>
        <p:spPr>
          <a:xfrm>
            <a:off x="4933950" y="3733800"/>
            <a:ext cx="527100" cy="830400"/>
          </a:xfrm>
          <a:prstGeom prst="rect">
            <a:avLst/>
          </a:prstGeom>
          <a:noFill/>
          <a:ln w="25400" cap="flat" cmpd="sng">
            <a:solidFill>
              <a:schemeClr val="accent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4800"/>
              <a:buFont typeface="Arial"/>
              <a:buNone/>
            </a:pPr>
            <a:r>
              <a:rPr lang="en-US" sz="4800" b="0" i="0" u="none">
                <a:solidFill>
                  <a:schemeClr val="dk1"/>
                </a:solidFill>
                <a:latin typeface="Arial"/>
                <a:ea typeface="Arial"/>
                <a:cs typeface="Arial"/>
                <a:sym typeface="Arial"/>
              </a:rPr>
              <a:t>4</a:t>
            </a:r>
            <a:endParaRPr/>
          </a:p>
        </p:txBody>
      </p:sp>
      <p:sp>
        <p:nvSpPr>
          <p:cNvPr id="4736" name="Google Shape;4736;p484"/>
          <p:cNvSpPr txBox="1"/>
          <p:nvPr/>
        </p:nvSpPr>
        <p:spPr>
          <a:xfrm>
            <a:off x="5791200" y="3733800"/>
            <a:ext cx="527100" cy="830400"/>
          </a:xfrm>
          <a:prstGeom prst="rect">
            <a:avLst/>
          </a:prstGeom>
          <a:noFill/>
          <a:ln w="25400" cap="flat" cmpd="sng">
            <a:solidFill>
              <a:schemeClr val="accent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4800"/>
              <a:buFont typeface="Arial"/>
              <a:buNone/>
            </a:pPr>
            <a:r>
              <a:rPr lang="en-US" sz="4800" b="0" i="0" u="none">
                <a:solidFill>
                  <a:schemeClr val="dk1"/>
                </a:solidFill>
                <a:latin typeface="Arial"/>
                <a:ea typeface="Arial"/>
                <a:cs typeface="Arial"/>
                <a:sym typeface="Arial"/>
              </a:rPr>
              <a:t>5</a:t>
            </a:r>
            <a:endParaRPr/>
          </a:p>
        </p:txBody>
      </p:sp>
      <p:sp>
        <p:nvSpPr>
          <p:cNvPr id="4737" name="Google Shape;4737;p484"/>
          <p:cNvSpPr txBox="1"/>
          <p:nvPr/>
        </p:nvSpPr>
        <p:spPr>
          <a:xfrm>
            <a:off x="762000" y="4876800"/>
            <a:ext cx="658800" cy="3699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r>
              <a:rPr lang="en-US" sz="1800" b="0" i="0" u="none">
                <a:solidFill>
                  <a:schemeClr val="dk1"/>
                </a:solidFill>
                <a:latin typeface="Arial"/>
                <a:ea typeface="Arial"/>
                <a:cs typeface="Arial"/>
                <a:sym typeface="Arial"/>
              </a:rPr>
              <a:t>Sum</a:t>
            </a:r>
            <a:endParaRPr/>
          </a:p>
        </p:txBody>
      </p:sp>
      <p:sp>
        <p:nvSpPr>
          <p:cNvPr id="4738" name="Google Shape;4738;p484"/>
          <p:cNvSpPr txBox="1"/>
          <p:nvPr/>
        </p:nvSpPr>
        <p:spPr>
          <a:xfrm>
            <a:off x="3581400" y="4876800"/>
            <a:ext cx="1146300" cy="3699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r>
              <a:rPr lang="en-US" sz="1800" b="0" i="0" u="none">
                <a:solidFill>
                  <a:schemeClr val="dk1"/>
                </a:solidFill>
                <a:latin typeface="Arial"/>
                <a:ea typeface="Arial"/>
                <a:cs typeface="Arial"/>
                <a:sym typeface="Arial"/>
              </a:rPr>
              <a:t>Elements</a:t>
            </a:r>
            <a:endParaRPr/>
          </a:p>
        </p:txBody>
      </p:sp>
      <p:sp>
        <p:nvSpPr>
          <p:cNvPr id="4739" name="Google Shape;4739;p484"/>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488</a:t>
            </a:fld>
            <a:endParaRPr/>
          </a:p>
        </p:txBody>
      </p:sp>
    </p:spTree>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Shape 4744"/>
        <p:cNvGrpSpPr/>
        <p:nvPr/>
      </p:nvGrpSpPr>
      <p:grpSpPr>
        <a:xfrm>
          <a:off x="0" y="0"/>
          <a:ext cx="0" cy="0"/>
          <a:chOff x="0" y="0"/>
          <a:chExt cx="0" cy="0"/>
        </a:xfrm>
      </p:grpSpPr>
      <p:sp>
        <p:nvSpPr>
          <p:cNvPr id="4745" name="Google Shape;4745;p485"/>
          <p:cNvSpPr txBox="1"/>
          <p:nvPr/>
        </p:nvSpPr>
        <p:spPr>
          <a:xfrm>
            <a:off x="609600" y="1371600"/>
            <a:ext cx="7924800" cy="1371600"/>
          </a:xfrm>
          <a:prstGeom prst="rect">
            <a:avLst/>
          </a:prstGeom>
          <a:solidFill>
            <a:srgbClr val="DDDDDD"/>
          </a:solid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4746" name="Google Shape;4746;p485"/>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Reduction: Example</a:t>
            </a:r>
            <a:endParaRPr/>
          </a:p>
        </p:txBody>
      </p:sp>
      <p:sp>
        <p:nvSpPr>
          <p:cNvPr id="4747" name="Google Shape;4747;p485"/>
          <p:cNvSpPr txBox="1">
            <a:spLocks noGrp="1"/>
          </p:cNvSpPr>
          <p:nvPr>
            <p:ph type="body" idx="1"/>
          </p:nvPr>
        </p:nvSpPr>
        <p:spPr>
          <a:xfrm>
            <a:off x="609600" y="1447800"/>
            <a:ext cx="7918500" cy="1158900"/>
          </a:xfrm>
          <a:prstGeom prst="rect">
            <a:avLst/>
          </a:prstGeom>
          <a:noFill/>
          <a:ln>
            <a:noFill/>
          </a:ln>
        </p:spPr>
        <p:txBody>
          <a:bodyPr spcFirstLastPara="1" wrap="square" lIns="12700" tIns="12700" rIns="12700" bIns="12700" anchor="t" anchorCtr="0">
            <a:noAutofit/>
          </a:bodyPr>
          <a:lstStyle/>
          <a:p>
            <a:pPr marL="574675" marR="0" lvl="1" indent="-460375" algn="l" rtl="0">
              <a:lnSpc>
                <a:spcPct val="100000"/>
              </a:lnSpc>
              <a:spcBef>
                <a:spcPts val="0"/>
              </a:spcBef>
              <a:spcAft>
                <a:spcPts val="0"/>
              </a:spcAft>
              <a:buClr>
                <a:srgbClr val="FF0000"/>
              </a:buClr>
              <a:buSzPts val="1600"/>
              <a:buFont typeface="Arial"/>
              <a:buNone/>
            </a:pPr>
            <a:r>
              <a:rPr lang="en-US" sz="1600" b="0" i="0" u="none" strike="noStrike" cap="none">
                <a:solidFill>
                  <a:schemeClr val="dk1"/>
                </a:solidFill>
                <a:latin typeface="Courier New"/>
                <a:ea typeface="Courier New"/>
                <a:cs typeface="Courier New"/>
                <a:sym typeface="Courier New"/>
              </a:rPr>
              <a:t>18         int r2 = IntStream.rangeClosed(1, 5).parallel()</a:t>
            </a:r>
            <a:endParaRPr/>
          </a:p>
          <a:p>
            <a:pPr marL="574675" marR="0" lvl="1" indent="-460375" algn="l" rtl="0">
              <a:lnSpc>
                <a:spcPct val="100000"/>
              </a:lnSpc>
              <a:spcBef>
                <a:spcPts val="320"/>
              </a:spcBef>
              <a:spcAft>
                <a:spcPts val="0"/>
              </a:spcAft>
              <a:buClr>
                <a:srgbClr val="FF0000"/>
              </a:buClr>
              <a:buSzPts val="1600"/>
              <a:buFont typeface="Arial"/>
              <a:buNone/>
            </a:pPr>
            <a:r>
              <a:rPr lang="en-US" sz="1600" b="0" i="0" u="none" strike="noStrike" cap="none">
                <a:solidFill>
                  <a:schemeClr val="dk1"/>
                </a:solidFill>
                <a:latin typeface="Courier New"/>
                <a:ea typeface="Courier New"/>
                <a:cs typeface="Courier New"/>
                <a:sym typeface="Courier New"/>
              </a:rPr>
              <a:t>19             .reduce(0, (sum, element) -&gt; sum + element);</a:t>
            </a:r>
            <a:endParaRPr/>
          </a:p>
          <a:p>
            <a:pPr marL="574675" marR="0" lvl="1" indent="-460375" algn="l" rtl="0">
              <a:lnSpc>
                <a:spcPct val="100000"/>
              </a:lnSpc>
              <a:spcBef>
                <a:spcPts val="320"/>
              </a:spcBef>
              <a:spcAft>
                <a:spcPts val="0"/>
              </a:spcAft>
              <a:buClr>
                <a:srgbClr val="FF0000"/>
              </a:buClr>
              <a:buSzPts val="1600"/>
              <a:buFont typeface="Arial"/>
              <a:buNone/>
            </a:pPr>
            <a:r>
              <a:rPr lang="en-US" sz="1600" b="0" i="0" u="none" strike="noStrike" cap="none">
                <a:solidFill>
                  <a:schemeClr val="dk1"/>
                </a:solidFill>
                <a:latin typeface="Courier New"/>
                <a:ea typeface="Courier New"/>
                <a:cs typeface="Courier New"/>
                <a:sym typeface="Courier New"/>
              </a:rPr>
              <a:t>20         </a:t>
            </a:r>
            <a:endParaRPr/>
          </a:p>
          <a:p>
            <a:pPr marL="574675" marR="0" lvl="1" indent="-460375" algn="l" rtl="0">
              <a:lnSpc>
                <a:spcPct val="100000"/>
              </a:lnSpc>
              <a:spcBef>
                <a:spcPts val="320"/>
              </a:spcBef>
              <a:spcAft>
                <a:spcPts val="0"/>
              </a:spcAft>
              <a:buClr>
                <a:srgbClr val="FF0000"/>
              </a:buClr>
              <a:buSzPts val="1600"/>
              <a:buFont typeface="Arial"/>
              <a:buNone/>
            </a:pPr>
            <a:r>
              <a:rPr lang="en-US" sz="1600" b="0" i="0" u="none" strike="noStrike" cap="none">
                <a:solidFill>
                  <a:schemeClr val="dk1"/>
                </a:solidFill>
                <a:latin typeface="Courier New"/>
                <a:ea typeface="Courier New"/>
                <a:cs typeface="Courier New"/>
                <a:sym typeface="Courier New"/>
              </a:rPr>
              <a:t>21         System.out.println("Result: " + r2);</a:t>
            </a:r>
            <a:endParaRPr/>
          </a:p>
        </p:txBody>
      </p:sp>
      <p:sp>
        <p:nvSpPr>
          <p:cNvPr id="4748" name="Google Shape;4748;p485"/>
          <p:cNvSpPr txBox="1"/>
          <p:nvPr/>
        </p:nvSpPr>
        <p:spPr>
          <a:xfrm>
            <a:off x="762000" y="3505200"/>
            <a:ext cx="612900" cy="1016100"/>
          </a:xfrm>
          <a:prstGeom prst="rect">
            <a:avLst/>
          </a:prstGeom>
          <a:noFill/>
          <a:ln w="25400" cap="flat" cmpd="sng">
            <a:solidFill>
              <a:schemeClr val="accent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6000"/>
              <a:buFont typeface="Arial"/>
              <a:buNone/>
            </a:pPr>
            <a:r>
              <a:rPr lang="en-US" sz="6000" b="0" i="0" u="none">
                <a:solidFill>
                  <a:schemeClr val="dk1"/>
                </a:solidFill>
                <a:latin typeface="Arial"/>
                <a:ea typeface="Arial"/>
                <a:cs typeface="Arial"/>
                <a:sym typeface="Arial"/>
              </a:rPr>
              <a:t>6</a:t>
            </a:r>
            <a:endParaRPr/>
          </a:p>
        </p:txBody>
      </p:sp>
      <p:sp>
        <p:nvSpPr>
          <p:cNvPr id="4749" name="Google Shape;4749;p485"/>
          <p:cNvSpPr txBox="1"/>
          <p:nvPr/>
        </p:nvSpPr>
        <p:spPr>
          <a:xfrm>
            <a:off x="4933950" y="3733800"/>
            <a:ext cx="527100" cy="830400"/>
          </a:xfrm>
          <a:prstGeom prst="rect">
            <a:avLst/>
          </a:prstGeom>
          <a:noFill/>
          <a:ln w="25400" cap="flat" cmpd="sng">
            <a:solidFill>
              <a:schemeClr val="accent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4800"/>
              <a:buFont typeface="Arial"/>
              <a:buNone/>
            </a:pPr>
            <a:r>
              <a:rPr lang="en-US" sz="4800" b="0" i="0" u="none">
                <a:solidFill>
                  <a:schemeClr val="dk1"/>
                </a:solidFill>
                <a:latin typeface="Arial"/>
                <a:ea typeface="Arial"/>
                <a:cs typeface="Arial"/>
                <a:sym typeface="Arial"/>
              </a:rPr>
              <a:t>4</a:t>
            </a:r>
            <a:endParaRPr/>
          </a:p>
        </p:txBody>
      </p:sp>
      <p:sp>
        <p:nvSpPr>
          <p:cNvPr id="4750" name="Google Shape;4750;p485"/>
          <p:cNvSpPr txBox="1"/>
          <p:nvPr/>
        </p:nvSpPr>
        <p:spPr>
          <a:xfrm>
            <a:off x="5791200" y="3733800"/>
            <a:ext cx="527100" cy="830400"/>
          </a:xfrm>
          <a:prstGeom prst="rect">
            <a:avLst/>
          </a:prstGeom>
          <a:noFill/>
          <a:ln w="25400" cap="flat" cmpd="sng">
            <a:solidFill>
              <a:schemeClr val="accent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4800"/>
              <a:buFont typeface="Arial"/>
              <a:buNone/>
            </a:pPr>
            <a:r>
              <a:rPr lang="en-US" sz="4800" b="0" i="0" u="none">
                <a:solidFill>
                  <a:schemeClr val="dk1"/>
                </a:solidFill>
                <a:latin typeface="Arial"/>
                <a:ea typeface="Arial"/>
                <a:cs typeface="Arial"/>
                <a:sym typeface="Arial"/>
              </a:rPr>
              <a:t>5</a:t>
            </a:r>
            <a:endParaRPr/>
          </a:p>
        </p:txBody>
      </p:sp>
      <p:sp>
        <p:nvSpPr>
          <p:cNvPr id="4751" name="Google Shape;4751;p485"/>
          <p:cNvSpPr txBox="1"/>
          <p:nvPr/>
        </p:nvSpPr>
        <p:spPr>
          <a:xfrm>
            <a:off x="762000" y="4876800"/>
            <a:ext cx="658800" cy="3699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r>
              <a:rPr lang="en-US" sz="1800" b="0" i="0" u="none">
                <a:solidFill>
                  <a:schemeClr val="dk1"/>
                </a:solidFill>
                <a:latin typeface="Arial"/>
                <a:ea typeface="Arial"/>
                <a:cs typeface="Arial"/>
                <a:sym typeface="Arial"/>
              </a:rPr>
              <a:t>Sum</a:t>
            </a:r>
            <a:endParaRPr/>
          </a:p>
        </p:txBody>
      </p:sp>
      <p:sp>
        <p:nvSpPr>
          <p:cNvPr id="4752" name="Google Shape;4752;p485"/>
          <p:cNvSpPr txBox="1"/>
          <p:nvPr/>
        </p:nvSpPr>
        <p:spPr>
          <a:xfrm>
            <a:off x="3581400" y="4876800"/>
            <a:ext cx="1146300" cy="3699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r>
              <a:rPr lang="en-US" sz="1800" b="0" i="0" u="none">
                <a:solidFill>
                  <a:schemeClr val="dk1"/>
                </a:solidFill>
                <a:latin typeface="Arial"/>
                <a:ea typeface="Arial"/>
                <a:cs typeface="Arial"/>
                <a:sym typeface="Arial"/>
              </a:rPr>
              <a:t>Elements</a:t>
            </a:r>
            <a:endParaRPr/>
          </a:p>
        </p:txBody>
      </p:sp>
      <p:sp>
        <p:nvSpPr>
          <p:cNvPr id="4753" name="Google Shape;4753;p485"/>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489</a:t>
            </a:fld>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45"/>
          <p:cNvSpPr txBox="1"/>
          <p:nvPr/>
        </p:nvSpPr>
        <p:spPr>
          <a:xfrm>
            <a:off x="609600" y="1927225"/>
            <a:ext cx="7924800" cy="685800"/>
          </a:xfrm>
          <a:prstGeom prst="rect">
            <a:avLst/>
          </a:prstGeom>
          <a:solidFill>
            <a:srgbClr val="DDDDDD"/>
          </a:solid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364" name="Google Shape;364;p45"/>
          <p:cNvSpPr txBox="1">
            <a:spLocks noGrp="1"/>
          </p:cNvSpPr>
          <p:nvPr>
            <p:ph type="title"/>
          </p:nvPr>
        </p:nvSpPr>
        <p:spPr>
          <a:xfrm>
            <a:off x="609600" y="439737"/>
            <a:ext cx="791845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Pass-By-Value for Object References</a:t>
            </a:r>
            <a:endParaRPr/>
          </a:p>
        </p:txBody>
      </p:sp>
      <p:sp>
        <p:nvSpPr>
          <p:cNvPr id="365" name="Google Shape;365;p45"/>
          <p:cNvSpPr txBox="1">
            <a:spLocks noGrp="1"/>
          </p:cNvSpPr>
          <p:nvPr>
            <p:ph type="body" idx="1"/>
          </p:nvPr>
        </p:nvSpPr>
        <p:spPr>
          <a:xfrm>
            <a:off x="609600" y="1230312"/>
            <a:ext cx="7918450" cy="1751012"/>
          </a:xfrm>
          <a:prstGeom prst="rect">
            <a:avLst/>
          </a:prstGeom>
          <a:noFill/>
          <a:ln>
            <a:noFill/>
          </a:ln>
        </p:spPr>
        <p:txBody>
          <a:bodyPr spcFirstLastPara="1" wrap="square" lIns="12700" tIns="12700" rIns="12700" bIns="12700" anchor="t" anchorCtr="0">
            <a:noAutofit/>
          </a:bodyPr>
          <a:lstStyle/>
          <a:p>
            <a:pPr marL="7936" marR="0" lvl="0" indent="7938" algn="l" rtl="0">
              <a:lnSpc>
                <a:spcPct val="100000"/>
              </a:lnSpc>
              <a:spcBef>
                <a:spcPts val="0"/>
              </a:spcBef>
              <a:spcAft>
                <a:spcPts val="0"/>
              </a:spcAft>
              <a:buClr>
                <a:srgbClr val="000000"/>
              </a:buClr>
              <a:buSzPts val="2200"/>
              <a:buFont typeface="Arial"/>
              <a:buNone/>
            </a:pPr>
            <a:r>
              <a:rPr lang="en-US" sz="2200" b="0" i="0" u="none">
                <a:solidFill>
                  <a:schemeClr val="dk1"/>
                </a:solidFill>
                <a:latin typeface="Arial"/>
                <a:ea typeface="Arial"/>
                <a:cs typeface="Arial"/>
                <a:sym typeface="Arial"/>
              </a:rPr>
              <a:t>For Java objects, the </a:t>
            </a:r>
            <a:r>
              <a:rPr lang="en-US" sz="2200" b="0" i="1" u="none">
                <a:solidFill>
                  <a:schemeClr val="dk1"/>
                </a:solidFill>
                <a:latin typeface="Arial"/>
                <a:ea typeface="Arial"/>
                <a:cs typeface="Arial"/>
                <a:sym typeface="Arial"/>
              </a:rPr>
              <a:t>value</a:t>
            </a:r>
            <a:r>
              <a:rPr lang="en-US" sz="2200" b="0" i="0" u="none">
                <a:solidFill>
                  <a:schemeClr val="dk1"/>
                </a:solidFill>
                <a:latin typeface="Arial"/>
                <a:ea typeface="Arial"/>
                <a:cs typeface="Arial"/>
                <a:sym typeface="Arial"/>
              </a:rPr>
              <a:t> of the right side of an assignment is a reference to memory that stores a Java object.</a:t>
            </a:r>
            <a:endParaRPr/>
          </a:p>
          <a:p>
            <a:pPr marL="7936" marR="0" lvl="0" indent="7938"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Employee x = new Employee();</a:t>
            </a:r>
            <a:endParaRPr/>
          </a:p>
          <a:p>
            <a:pPr marL="7936" marR="0" lvl="0" indent="7938"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Employee y = x;</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The reference is some address in memory.  </a:t>
            </a:r>
            <a:endParaRPr/>
          </a:p>
          <a:p>
            <a:pPr marL="574675" marR="0" lvl="1" indent="-320675" algn="l" rtl="0">
              <a:lnSpc>
                <a:spcPct val="100000"/>
              </a:lnSpc>
              <a:spcBef>
                <a:spcPts val="440"/>
              </a:spcBef>
              <a:spcAft>
                <a:spcPts val="0"/>
              </a:spcAft>
              <a:buClr>
                <a:srgbClr val="FF0000"/>
              </a:buClr>
              <a:buSzPts val="2200"/>
              <a:buFont typeface="Arial"/>
              <a:buNone/>
            </a:pPr>
            <a:endParaRPr sz="2200" b="0" i="0" u="none" strike="noStrike" cap="none">
              <a:solidFill>
                <a:schemeClr val="dk1"/>
              </a:solidFill>
              <a:latin typeface="Arial"/>
              <a:ea typeface="Arial"/>
              <a:cs typeface="Arial"/>
              <a:sym typeface="Arial"/>
            </a:endParaRPr>
          </a:p>
          <a:p>
            <a:pPr marL="574675" marR="0" lvl="1" indent="-320675" algn="l" rtl="0">
              <a:lnSpc>
                <a:spcPct val="100000"/>
              </a:lnSpc>
              <a:spcBef>
                <a:spcPts val="440"/>
              </a:spcBef>
              <a:spcAft>
                <a:spcPts val="0"/>
              </a:spcAft>
              <a:buClr>
                <a:srgbClr val="FF0000"/>
              </a:buClr>
              <a:buSzPts val="2200"/>
              <a:buFont typeface="Arial"/>
              <a:buNone/>
            </a:pPr>
            <a:endParaRPr sz="2200" b="0" i="0" u="none" strike="noStrike" cap="none">
              <a:solidFill>
                <a:schemeClr val="dk1"/>
              </a:solidFill>
              <a:latin typeface="Arial"/>
              <a:ea typeface="Arial"/>
              <a:cs typeface="Arial"/>
              <a:sym typeface="Arial"/>
            </a:endParaRPr>
          </a:p>
          <a:p>
            <a:pPr marL="574675" marR="0" lvl="1" indent="-320675" algn="l" rtl="0">
              <a:lnSpc>
                <a:spcPct val="100000"/>
              </a:lnSpc>
              <a:spcBef>
                <a:spcPts val="440"/>
              </a:spcBef>
              <a:spcAft>
                <a:spcPts val="0"/>
              </a:spcAft>
              <a:buClr>
                <a:srgbClr val="FF0000"/>
              </a:buClr>
              <a:buSzPts val="2200"/>
              <a:buFont typeface="Arial"/>
              <a:buNone/>
            </a:pPr>
            <a:endParaRPr sz="2200" b="0" i="0" u="none" strike="noStrike" cap="none">
              <a:solidFill>
                <a:schemeClr val="dk1"/>
              </a:solidFill>
              <a:latin typeface="Arial"/>
              <a:ea typeface="Arial"/>
              <a:cs typeface="Arial"/>
              <a:sym typeface="Arial"/>
            </a:endParaRPr>
          </a:p>
          <a:p>
            <a:pPr marL="574675" marR="0" lvl="1" indent="-320675" algn="l" rtl="0">
              <a:lnSpc>
                <a:spcPct val="100000"/>
              </a:lnSpc>
              <a:spcBef>
                <a:spcPts val="440"/>
              </a:spcBef>
              <a:spcAft>
                <a:spcPts val="0"/>
              </a:spcAft>
              <a:buClr>
                <a:srgbClr val="FF0000"/>
              </a:buClr>
              <a:buSzPts val="2200"/>
              <a:buFont typeface="Arial"/>
              <a:buNone/>
            </a:pPr>
            <a:endParaRPr sz="2200" b="0" i="0" u="none" strike="noStrike" cap="none">
              <a:solidFill>
                <a:schemeClr val="dk1"/>
              </a:solidFill>
              <a:latin typeface="Arial"/>
              <a:ea typeface="Arial"/>
              <a:cs typeface="Arial"/>
              <a:sym typeface="Arial"/>
            </a:endParaRPr>
          </a:p>
          <a:p>
            <a:pPr marL="574675" marR="0" lvl="1" indent="-320675" algn="l" rtl="0">
              <a:lnSpc>
                <a:spcPct val="100000"/>
              </a:lnSpc>
              <a:spcBef>
                <a:spcPts val="440"/>
              </a:spcBef>
              <a:spcAft>
                <a:spcPts val="0"/>
              </a:spcAft>
              <a:buClr>
                <a:srgbClr val="FF0000"/>
              </a:buClr>
              <a:buSzPts val="2200"/>
              <a:buFont typeface="Arial"/>
              <a:buNone/>
            </a:pPr>
            <a:endParaRPr sz="2200" b="0" i="0" u="none" strike="noStrike" cap="none">
              <a:solidFill>
                <a:schemeClr val="dk1"/>
              </a:solidFill>
              <a:latin typeface="Arial"/>
              <a:ea typeface="Arial"/>
              <a:cs typeface="Arial"/>
              <a:sym typeface="Arial"/>
            </a:endParaRPr>
          </a:p>
          <a:p>
            <a:pPr marL="574675" marR="0" lvl="1" indent="-320675" algn="l" rtl="0">
              <a:lnSpc>
                <a:spcPct val="100000"/>
              </a:lnSpc>
              <a:spcBef>
                <a:spcPts val="440"/>
              </a:spcBef>
              <a:spcAft>
                <a:spcPts val="0"/>
              </a:spcAft>
              <a:buClr>
                <a:srgbClr val="FF0000"/>
              </a:buClr>
              <a:buSzPts val="2200"/>
              <a:buFont typeface="Arial"/>
              <a:buNone/>
            </a:pPr>
            <a:endParaRPr sz="2200" b="0" i="0" u="none" strike="noStrike" cap="none">
              <a:solidFill>
                <a:schemeClr val="dk1"/>
              </a:solidFill>
              <a:latin typeface="Arial"/>
              <a:ea typeface="Arial"/>
              <a:cs typeface="Arial"/>
              <a:sym typeface="Arial"/>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After the assignment, the value of </a:t>
            </a:r>
            <a:r>
              <a:rPr lang="en-US" sz="2200" b="0" i="0" u="none" strike="noStrike" cap="none">
                <a:solidFill>
                  <a:schemeClr val="dk1"/>
                </a:solidFill>
                <a:latin typeface="Courier New"/>
                <a:ea typeface="Courier New"/>
                <a:cs typeface="Courier New"/>
                <a:sym typeface="Courier New"/>
              </a:rPr>
              <a:t>y</a:t>
            </a:r>
            <a:r>
              <a:rPr lang="en-US" sz="2200" b="0" i="0" u="none" strike="noStrike" cap="none">
                <a:solidFill>
                  <a:schemeClr val="dk1"/>
                </a:solidFill>
                <a:latin typeface="Arial"/>
                <a:ea typeface="Arial"/>
                <a:cs typeface="Arial"/>
                <a:sym typeface="Arial"/>
              </a:rPr>
              <a:t> is the same as the value of </a:t>
            </a:r>
            <a:r>
              <a:rPr lang="en-US" sz="2200" b="0" i="0" u="none" strike="noStrike" cap="none">
                <a:solidFill>
                  <a:schemeClr val="dk1"/>
                </a:solidFill>
                <a:latin typeface="Courier New"/>
                <a:ea typeface="Courier New"/>
                <a:cs typeface="Courier New"/>
                <a:sym typeface="Courier New"/>
              </a:rPr>
              <a:t>x</a:t>
            </a:r>
            <a:r>
              <a:rPr lang="en-US" sz="2200" b="0" i="0" u="none" strike="noStrike" cap="none">
                <a:solidFill>
                  <a:schemeClr val="dk1"/>
                </a:solidFill>
                <a:latin typeface="Arial"/>
                <a:ea typeface="Arial"/>
                <a:cs typeface="Arial"/>
                <a:sym typeface="Arial"/>
              </a:rPr>
              <a:t>: a reference to the same </a:t>
            </a:r>
            <a:r>
              <a:rPr lang="en-US" sz="2200" b="0" i="0" u="none" strike="noStrike" cap="none">
                <a:solidFill>
                  <a:schemeClr val="dk1"/>
                </a:solidFill>
                <a:latin typeface="Courier New"/>
                <a:ea typeface="Courier New"/>
                <a:cs typeface="Courier New"/>
                <a:sym typeface="Courier New"/>
              </a:rPr>
              <a:t>Employee</a:t>
            </a:r>
            <a:r>
              <a:rPr lang="en-US" sz="2200" b="0" i="0" u="none" strike="noStrike" cap="none">
                <a:solidFill>
                  <a:schemeClr val="dk1"/>
                </a:solidFill>
                <a:latin typeface="Arial"/>
                <a:ea typeface="Arial"/>
                <a:cs typeface="Arial"/>
                <a:sym typeface="Arial"/>
              </a:rPr>
              <a:t> object. </a:t>
            </a:r>
            <a:endParaRPr/>
          </a:p>
        </p:txBody>
      </p:sp>
      <p:sp>
        <p:nvSpPr>
          <p:cNvPr id="366" name="Google Shape;366;p45"/>
          <p:cNvSpPr/>
          <p:nvPr/>
        </p:nvSpPr>
        <p:spPr>
          <a:xfrm>
            <a:off x="2654300" y="3124200"/>
            <a:ext cx="609600" cy="685800"/>
          </a:xfrm>
          <a:prstGeom prst="roundRect">
            <a:avLst>
              <a:gd name="adj" fmla="val 16667"/>
            </a:avLst>
          </a:prstGeom>
          <a:solidFill>
            <a:srgbClr val="FFCC66"/>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Arial"/>
              <a:buNone/>
            </a:pPr>
            <a:r>
              <a:rPr lang="en-US" sz="1800" b="0" i="0" u="none">
                <a:solidFill>
                  <a:schemeClr val="dk1"/>
                </a:solidFill>
                <a:latin typeface="Arial"/>
                <a:ea typeface="Arial"/>
                <a:cs typeface="Arial"/>
                <a:sym typeface="Arial"/>
              </a:rPr>
              <a:t>42</a:t>
            </a:r>
            <a:endParaRPr/>
          </a:p>
        </p:txBody>
      </p:sp>
      <p:sp>
        <p:nvSpPr>
          <p:cNvPr id="367" name="Google Shape;367;p45"/>
          <p:cNvSpPr/>
          <p:nvPr/>
        </p:nvSpPr>
        <p:spPr>
          <a:xfrm>
            <a:off x="2654300" y="4343400"/>
            <a:ext cx="609600" cy="685800"/>
          </a:xfrm>
          <a:prstGeom prst="roundRect">
            <a:avLst>
              <a:gd name="adj" fmla="val 16667"/>
            </a:avLst>
          </a:prstGeom>
          <a:solidFill>
            <a:srgbClr val="FFCC66"/>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Arial"/>
              <a:buNone/>
            </a:pPr>
            <a:r>
              <a:rPr lang="en-US" sz="1800" b="0" i="0" u="none">
                <a:solidFill>
                  <a:schemeClr val="dk1"/>
                </a:solidFill>
                <a:latin typeface="Arial"/>
                <a:ea typeface="Arial"/>
                <a:cs typeface="Arial"/>
                <a:sym typeface="Arial"/>
              </a:rPr>
              <a:t>42</a:t>
            </a:r>
            <a:endParaRPr/>
          </a:p>
        </p:txBody>
      </p:sp>
      <p:sp>
        <p:nvSpPr>
          <p:cNvPr id="368" name="Google Shape;368;p45"/>
          <p:cNvSpPr txBox="1"/>
          <p:nvPr/>
        </p:nvSpPr>
        <p:spPr>
          <a:xfrm>
            <a:off x="2798762" y="3810000"/>
            <a:ext cx="319087" cy="4000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FF"/>
              </a:buClr>
              <a:buSzPts val="2000"/>
              <a:buFont typeface="Shadows Into Light"/>
              <a:buNone/>
            </a:pPr>
            <a:r>
              <a:rPr lang="en-US" sz="2000" b="0" i="0" u="none">
                <a:solidFill>
                  <a:srgbClr val="0000FF"/>
                </a:solidFill>
                <a:latin typeface="Shadows Into Light"/>
                <a:ea typeface="Shadows Into Light"/>
                <a:cs typeface="Shadows Into Light"/>
                <a:sym typeface="Shadows Into Light"/>
              </a:rPr>
              <a:t>x</a:t>
            </a:r>
            <a:endParaRPr/>
          </a:p>
        </p:txBody>
      </p:sp>
      <p:sp>
        <p:nvSpPr>
          <p:cNvPr id="369" name="Google Shape;369;p45"/>
          <p:cNvSpPr txBox="1"/>
          <p:nvPr/>
        </p:nvSpPr>
        <p:spPr>
          <a:xfrm>
            <a:off x="2798762" y="5029200"/>
            <a:ext cx="319087" cy="4000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FF"/>
              </a:buClr>
              <a:buSzPts val="2000"/>
              <a:buFont typeface="Shadows Into Light"/>
              <a:buNone/>
            </a:pPr>
            <a:r>
              <a:rPr lang="en-US" sz="2000" b="0" i="0" u="none">
                <a:solidFill>
                  <a:srgbClr val="0000FF"/>
                </a:solidFill>
                <a:latin typeface="Shadows Into Light"/>
                <a:ea typeface="Shadows Into Light"/>
                <a:cs typeface="Shadows Into Light"/>
                <a:sym typeface="Shadows Into Light"/>
              </a:rPr>
              <a:t>y</a:t>
            </a:r>
            <a:endParaRPr/>
          </a:p>
        </p:txBody>
      </p:sp>
      <p:sp>
        <p:nvSpPr>
          <p:cNvPr id="370" name="Google Shape;370;p45"/>
          <p:cNvSpPr/>
          <p:nvPr/>
        </p:nvSpPr>
        <p:spPr>
          <a:xfrm>
            <a:off x="6007100" y="3733800"/>
            <a:ext cx="1308100" cy="762000"/>
          </a:xfrm>
          <a:custGeom>
            <a:avLst/>
            <a:gdLst/>
            <a:ahLst/>
            <a:cxnLst/>
            <a:rect l="l" t="t" r="r" b="b"/>
            <a:pathLst>
              <a:path w="1308100" h="762000" extrusionOk="0">
                <a:moveTo>
                  <a:pt x="0" y="0"/>
                </a:moveTo>
                <a:lnTo>
                  <a:pt x="1181097" y="0"/>
                </a:lnTo>
                <a:lnTo>
                  <a:pt x="1308100" y="127003"/>
                </a:lnTo>
                <a:lnTo>
                  <a:pt x="1308100" y="762000"/>
                </a:lnTo>
                <a:lnTo>
                  <a:pt x="0" y="762000"/>
                </a:lnTo>
                <a:close/>
              </a:path>
            </a:pathLst>
          </a:custGeom>
          <a:solidFill>
            <a:srgbClr val="66CCFF"/>
          </a:solidFill>
          <a:ln w="285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Arial"/>
              <a:buNone/>
            </a:pPr>
            <a:r>
              <a:rPr lang="en-US" sz="1800" b="0" i="0" u="none">
                <a:solidFill>
                  <a:schemeClr val="dk1"/>
                </a:solidFill>
                <a:latin typeface="Arial"/>
                <a:ea typeface="Arial"/>
                <a:cs typeface="Arial"/>
                <a:sym typeface="Arial"/>
              </a:rPr>
              <a:t>Employee</a:t>
            </a:r>
            <a:br>
              <a:rPr lang="en-US" sz="1800" b="0" i="0" u="none">
                <a:solidFill>
                  <a:schemeClr val="dk1"/>
                </a:solidFill>
                <a:latin typeface="Arial"/>
                <a:ea typeface="Arial"/>
                <a:cs typeface="Arial"/>
                <a:sym typeface="Arial"/>
              </a:rPr>
            </a:br>
            <a:r>
              <a:rPr lang="en-US" sz="1800" b="0" i="0" u="none">
                <a:solidFill>
                  <a:schemeClr val="dk1"/>
                </a:solidFill>
                <a:latin typeface="Arial"/>
                <a:ea typeface="Arial"/>
                <a:cs typeface="Arial"/>
                <a:sym typeface="Arial"/>
              </a:rPr>
              <a:t>object</a:t>
            </a:r>
            <a:endParaRPr/>
          </a:p>
        </p:txBody>
      </p:sp>
      <p:sp>
        <p:nvSpPr>
          <p:cNvPr id="371" name="Google Shape;371;p45"/>
          <p:cNvSpPr txBox="1"/>
          <p:nvPr/>
        </p:nvSpPr>
        <p:spPr>
          <a:xfrm>
            <a:off x="5822950" y="3287712"/>
            <a:ext cx="2540000" cy="4000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FF"/>
              </a:buClr>
              <a:buSzPts val="2000"/>
              <a:buFont typeface="Shadows Into Light"/>
              <a:buNone/>
            </a:pPr>
            <a:r>
              <a:rPr lang="en-US" sz="2000" b="0" i="0" u="none">
                <a:solidFill>
                  <a:srgbClr val="0000FF"/>
                </a:solidFill>
                <a:latin typeface="Shadows Into Light"/>
                <a:ea typeface="Shadows Into Light"/>
                <a:cs typeface="Shadows Into Light"/>
                <a:sym typeface="Shadows Into Light"/>
              </a:rPr>
              <a:t>memory address = </a:t>
            </a:r>
            <a:r>
              <a:rPr lang="en-US" sz="2000" b="0" i="0" u="none">
                <a:solidFill>
                  <a:srgbClr val="0000FF"/>
                </a:solidFill>
                <a:latin typeface="Arial"/>
                <a:ea typeface="Arial"/>
                <a:cs typeface="Arial"/>
                <a:sym typeface="Arial"/>
              </a:rPr>
              <a:t>42</a:t>
            </a:r>
            <a:endParaRPr/>
          </a:p>
        </p:txBody>
      </p:sp>
      <p:sp>
        <p:nvSpPr>
          <p:cNvPr id="372" name="Google Shape;372;p45"/>
          <p:cNvSpPr txBox="1"/>
          <p:nvPr/>
        </p:nvSpPr>
        <p:spPr>
          <a:xfrm>
            <a:off x="1316037" y="3973512"/>
            <a:ext cx="773112" cy="4000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FF"/>
              </a:buClr>
              <a:buSzPts val="2000"/>
              <a:buFont typeface="Shadows Into Light"/>
              <a:buNone/>
            </a:pPr>
            <a:r>
              <a:rPr lang="en-US" sz="2000" b="0" i="0" u="none">
                <a:solidFill>
                  <a:srgbClr val="0000FF"/>
                </a:solidFill>
                <a:latin typeface="Shadows Into Light"/>
                <a:ea typeface="Shadows Into Light"/>
                <a:cs typeface="Shadows Into Light"/>
                <a:sym typeface="Shadows Into Light"/>
              </a:rPr>
              <a:t>y = x;</a:t>
            </a:r>
            <a:endParaRPr/>
          </a:p>
        </p:txBody>
      </p:sp>
      <p:cxnSp>
        <p:nvCxnSpPr>
          <p:cNvPr id="373" name="Google Shape;373;p45"/>
          <p:cNvCxnSpPr/>
          <p:nvPr/>
        </p:nvCxnSpPr>
        <p:spPr>
          <a:xfrm rot="10800000" flipH="1">
            <a:off x="3263900" y="4114800"/>
            <a:ext cx="2743200" cy="571500"/>
          </a:xfrm>
          <a:prstGeom prst="bentConnector3">
            <a:avLst>
              <a:gd name="adj1" fmla="val 50000"/>
            </a:avLst>
          </a:prstGeom>
          <a:noFill/>
          <a:ln w="28575" cap="flat" cmpd="sng">
            <a:solidFill>
              <a:schemeClr val="dk1"/>
            </a:solidFill>
            <a:prstDash val="solid"/>
            <a:round/>
            <a:headEnd type="none" w="med" len="med"/>
            <a:tailEnd type="triangle" w="med" len="med"/>
          </a:ln>
        </p:spPr>
      </p:cxnSp>
      <p:cxnSp>
        <p:nvCxnSpPr>
          <p:cNvPr id="374" name="Google Shape;374;p45"/>
          <p:cNvCxnSpPr/>
          <p:nvPr/>
        </p:nvCxnSpPr>
        <p:spPr>
          <a:xfrm>
            <a:off x="3263900" y="3467100"/>
            <a:ext cx="2743200" cy="647700"/>
          </a:xfrm>
          <a:prstGeom prst="bentConnector3">
            <a:avLst>
              <a:gd name="adj1" fmla="val 50000"/>
            </a:avLst>
          </a:prstGeom>
          <a:noFill/>
          <a:ln w="28575" cap="flat" cmpd="sng">
            <a:solidFill>
              <a:schemeClr val="dk1"/>
            </a:solidFill>
            <a:prstDash val="solid"/>
            <a:round/>
            <a:headEnd type="none" w="med" len="med"/>
            <a:tailEnd type="triangle" w="med" len="med"/>
          </a:ln>
        </p:spPr>
      </p:cxnSp>
      <p:sp>
        <p:nvSpPr>
          <p:cNvPr id="375" name="Google Shape;375;p45"/>
          <p:cNvSpPr/>
          <p:nvPr/>
        </p:nvSpPr>
        <p:spPr>
          <a:xfrm>
            <a:off x="2166937" y="3384550"/>
            <a:ext cx="398462" cy="1447800"/>
          </a:xfrm>
          <a:custGeom>
            <a:avLst/>
            <a:gdLst/>
            <a:ahLst/>
            <a:cxnLst/>
            <a:rect l="l" t="t" r="r" b="b"/>
            <a:pathLst>
              <a:path w="314092" h="1516566" extrusionOk="0">
                <a:moveTo>
                  <a:pt x="302941" y="0"/>
                </a:moveTo>
                <a:cubicBezTo>
                  <a:pt x="151470" y="275063"/>
                  <a:pt x="0" y="550126"/>
                  <a:pt x="1858" y="802887"/>
                </a:cubicBezTo>
                <a:cubicBezTo>
                  <a:pt x="3716" y="1055648"/>
                  <a:pt x="158904" y="1286107"/>
                  <a:pt x="314092" y="1516566"/>
                </a:cubicBezTo>
              </a:path>
            </a:pathLst>
          </a:custGeom>
          <a:no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376" name="Google Shape;376;p45"/>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49</a:t>
            </a:fld>
            <a:endParaRPr/>
          </a:p>
        </p:txBody>
      </p:sp>
    </p:spTree>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Shape 4758"/>
        <p:cNvGrpSpPr/>
        <p:nvPr/>
      </p:nvGrpSpPr>
      <p:grpSpPr>
        <a:xfrm>
          <a:off x="0" y="0"/>
          <a:ext cx="0" cy="0"/>
          <a:chOff x="0" y="0"/>
          <a:chExt cx="0" cy="0"/>
        </a:xfrm>
      </p:grpSpPr>
      <p:sp>
        <p:nvSpPr>
          <p:cNvPr id="4759" name="Google Shape;4759;p486"/>
          <p:cNvSpPr txBox="1"/>
          <p:nvPr/>
        </p:nvSpPr>
        <p:spPr>
          <a:xfrm>
            <a:off x="609600" y="1371600"/>
            <a:ext cx="7924800" cy="1371600"/>
          </a:xfrm>
          <a:prstGeom prst="rect">
            <a:avLst/>
          </a:prstGeom>
          <a:solidFill>
            <a:srgbClr val="DDDDDD"/>
          </a:solid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4760" name="Google Shape;4760;p486"/>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Reduction: Example</a:t>
            </a:r>
            <a:endParaRPr/>
          </a:p>
        </p:txBody>
      </p:sp>
      <p:sp>
        <p:nvSpPr>
          <p:cNvPr id="4761" name="Google Shape;4761;p486"/>
          <p:cNvSpPr txBox="1">
            <a:spLocks noGrp="1"/>
          </p:cNvSpPr>
          <p:nvPr>
            <p:ph type="body" idx="1"/>
          </p:nvPr>
        </p:nvSpPr>
        <p:spPr>
          <a:xfrm>
            <a:off x="609600" y="1447800"/>
            <a:ext cx="7918500" cy="1158900"/>
          </a:xfrm>
          <a:prstGeom prst="rect">
            <a:avLst/>
          </a:prstGeom>
          <a:noFill/>
          <a:ln>
            <a:noFill/>
          </a:ln>
        </p:spPr>
        <p:txBody>
          <a:bodyPr spcFirstLastPara="1" wrap="square" lIns="12700" tIns="12700" rIns="12700" bIns="12700" anchor="t" anchorCtr="0">
            <a:noAutofit/>
          </a:bodyPr>
          <a:lstStyle/>
          <a:p>
            <a:pPr marL="574675" marR="0" lvl="1" indent="-460375" algn="l" rtl="0">
              <a:lnSpc>
                <a:spcPct val="100000"/>
              </a:lnSpc>
              <a:spcBef>
                <a:spcPts val="0"/>
              </a:spcBef>
              <a:spcAft>
                <a:spcPts val="0"/>
              </a:spcAft>
              <a:buClr>
                <a:srgbClr val="FF0000"/>
              </a:buClr>
              <a:buSzPts val="1600"/>
              <a:buFont typeface="Arial"/>
              <a:buNone/>
            </a:pPr>
            <a:r>
              <a:rPr lang="en-US" sz="1600" b="0" i="0" u="none" strike="noStrike" cap="none">
                <a:solidFill>
                  <a:schemeClr val="dk1"/>
                </a:solidFill>
                <a:latin typeface="Courier New"/>
                <a:ea typeface="Courier New"/>
                <a:cs typeface="Courier New"/>
                <a:sym typeface="Courier New"/>
              </a:rPr>
              <a:t>18         int r2 = IntStream.rangeClosed(1, 5).parallel()</a:t>
            </a:r>
            <a:endParaRPr/>
          </a:p>
          <a:p>
            <a:pPr marL="574675" marR="0" lvl="1" indent="-460375" algn="l" rtl="0">
              <a:lnSpc>
                <a:spcPct val="100000"/>
              </a:lnSpc>
              <a:spcBef>
                <a:spcPts val="320"/>
              </a:spcBef>
              <a:spcAft>
                <a:spcPts val="0"/>
              </a:spcAft>
              <a:buClr>
                <a:srgbClr val="FF0000"/>
              </a:buClr>
              <a:buSzPts val="1600"/>
              <a:buFont typeface="Arial"/>
              <a:buNone/>
            </a:pPr>
            <a:r>
              <a:rPr lang="en-US" sz="1600" b="0" i="0" u="none" strike="noStrike" cap="none">
                <a:solidFill>
                  <a:schemeClr val="dk1"/>
                </a:solidFill>
                <a:latin typeface="Courier New"/>
                <a:ea typeface="Courier New"/>
                <a:cs typeface="Courier New"/>
                <a:sym typeface="Courier New"/>
              </a:rPr>
              <a:t>19             .reduce(0, (sum, element) -&gt; sum + element);</a:t>
            </a:r>
            <a:endParaRPr/>
          </a:p>
          <a:p>
            <a:pPr marL="574675" marR="0" lvl="1" indent="-460375" algn="l" rtl="0">
              <a:lnSpc>
                <a:spcPct val="100000"/>
              </a:lnSpc>
              <a:spcBef>
                <a:spcPts val="320"/>
              </a:spcBef>
              <a:spcAft>
                <a:spcPts val="0"/>
              </a:spcAft>
              <a:buClr>
                <a:srgbClr val="FF0000"/>
              </a:buClr>
              <a:buSzPts val="1600"/>
              <a:buFont typeface="Arial"/>
              <a:buNone/>
            </a:pPr>
            <a:r>
              <a:rPr lang="en-US" sz="1600" b="0" i="0" u="none" strike="noStrike" cap="none">
                <a:solidFill>
                  <a:schemeClr val="dk1"/>
                </a:solidFill>
                <a:latin typeface="Courier New"/>
                <a:ea typeface="Courier New"/>
                <a:cs typeface="Courier New"/>
                <a:sym typeface="Courier New"/>
              </a:rPr>
              <a:t>20         </a:t>
            </a:r>
            <a:endParaRPr/>
          </a:p>
          <a:p>
            <a:pPr marL="574675" marR="0" lvl="1" indent="-460375" algn="l" rtl="0">
              <a:lnSpc>
                <a:spcPct val="100000"/>
              </a:lnSpc>
              <a:spcBef>
                <a:spcPts val="320"/>
              </a:spcBef>
              <a:spcAft>
                <a:spcPts val="0"/>
              </a:spcAft>
              <a:buClr>
                <a:srgbClr val="FF0000"/>
              </a:buClr>
              <a:buSzPts val="1600"/>
              <a:buFont typeface="Arial"/>
              <a:buNone/>
            </a:pPr>
            <a:r>
              <a:rPr lang="en-US" sz="1600" b="0" i="0" u="none" strike="noStrike" cap="none">
                <a:solidFill>
                  <a:schemeClr val="dk1"/>
                </a:solidFill>
                <a:latin typeface="Courier New"/>
                <a:ea typeface="Courier New"/>
                <a:cs typeface="Courier New"/>
                <a:sym typeface="Courier New"/>
              </a:rPr>
              <a:t>21         System.out.println("Result: " + r2);</a:t>
            </a:r>
            <a:endParaRPr/>
          </a:p>
        </p:txBody>
      </p:sp>
      <p:sp>
        <p:nvSpPr>
          <p:cNvPr id="4762" name="Google Shape;4762;p486"/>
          <p:cNvSpPr txBox="1"/>
          <p:nvPr/>
        </p:nvSpPr>
        <p:spPr>
          <a:xfrm>
            <a:off x="762000" y="3505200"/>
            <a:ext cx="1041300" cy="1016100"/>
          </a:xfrm>
          <a:prstGeom prst="rect">
            <a:avLst/>
          </a:prstGeom>
          <a:noFill/>
          <a:ln w="25400" cap="flat" cmpd="sng">
            <a:solidFill>
              <a:schemeClr val="accent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6000"/>
              <a:buFont typeface="Arial"/>
              <a:buNone/>
            </a:pPr>
            <a:r>
              <a:rPr lang="en-US" sz="6000" b="0" i="0" u="none">
                <a:solidFill>
                  <a:schemeClr val="dk1"/>
                </a:solidFill>
                <a:latin typeface="Arial"/>
                <a:ea typeface="Arial"/>
                <a:cs typeface="Arial"/>
                <a:sym typeface="Arial"/>
              </a:rPr>
              <a:t>10</a:t>
            </a:r>
            <a:endParaRPr/>
          </a:p>
        </p:txBody>
      </p:sp>
      <p:sp>
        <p:nvSpPr>
          <p:cNvPr id="4763" name="Google Shape;4763;p486"/>
          <p:cNvSpPr txBox="1"/>
          <p:nvPr/>
        </p:nvSpPr>
        <p:spPr>
          <a:xfrm>
            <a:off x="5791200" y="3733800"/>
            <a:ext cx="527100" cy="830400"/>
          </a:xfrm>
          <a:prstGeom prst="rect">
            <a:avLst/>
          </a:prstGeom>
          <a:noFill/>
          <a:ln w="25400" cap="flat" cmpd="sng">
            <a:solidFill>
              <a:schemeClr val="accent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4800"/>
              <a:buFont typeface="Arial"/>
              <a:buNone/>
            </a:pPr>
            <a:r>
              <a:rPr lang="en-US" sz="4800" b="0" i="0" u="none">
                <a:solidFill>
                  <a:schemeClr val="dk1"/>
                </a:solidFill>
                <a:latin typeface="Arial"/>
                <a:ea typeface="Arial"/>
                <a:cs typeface="Arial"/>
                <a:sym typeface="Arial"/>
              </a:rPr>
              <a:t>5</a:t>
            </a:r>
            <a:endParaRPr/>
          </a:p>
        </p:txBody>
      </p:sp>
      <p:sp>
        <p:nvSpPr>
          <p:cNvPr id="4764" name="Google Shape;4764;p486"/>
          <p:cNvSpPr txBox="1"/>
          <p:nvPr/>
        </p:nvSpPr>
        <p:spPr>
          <a:xfrm>
            <a:off x="762000" y="4876800"/>
            <a:ext cx="658800" cy="3699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r>
              <a:rPr lang="en-US" sz="1800" b="0" i="0" u="none">
                <a:solidFill>
                  <a:schemeClr val="dk1"/>
                </a:solidFill>
                <a:latin typeface="Arial"/>
                <a:ea typeface="Arial"/>
                <a:cs typeface="Arial"/>
                <a:sym typeface="Arial"/>
              </a:rPr>
              <a:t>Sum</a:t>
            </a:r>
            <a:endParaRPr/>
          </a:p>
        </p:txBody>
      </p:sp>
      <p:sp>
        <p:nvSpPr>
          <p:cNvPr id="4765" name="Google Shape;4765;p486"/>
          <p:cNvSpPr txBox="1"/>
          <p:nvPr/>
        </p:nvSpPr>
        <p:spPr>
          <a:xfrm>
            <a:off x="3581400" y="4876800"/>
            <a:ext cx="1146300" cy="3699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r>
              <a:rPr lang="en-US" sz="1800" b="0" i="0" u="none">
                <a:solidFill>
                  <a:schemeClr val="dk1"/>
                </a:solidFill>
                <a:latin typeface="Arial"/>
                <a:ea typeface="Arial"/>
                <a:cs typeface="Arial"/>
                <a:sym typeface="Arial"/>
              </a:rPr>
              <a:t>Elements</a:t>
            </a:r>
            <a:endParaRPr/>
          </a:p>
        </p:txBody>
      </p:sp>
      <p:sp>
        <p:nvSpPr>
          <p:cNvPr id="4766" name="Google Shape;4766;p486"/>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490</a:t>
            </a:fld>
            <a:endParaRPr/>
          </a:p>
        </p:txBody>
      </p:sp>
    </p:spTree>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Shape 4771"/>
        <p:cNvGrpSpPr/>
        <p:nvPr/>
      </p:nvGrpSpPr>
      <p:grpSpPr>
        <a:xfrm>
          <a:off x="0" y="0"/>
          <a:ext cx="0" cy="0"/>
          <a:chOff x="0" y="0"/>
          <a:chExt cx="0" cy="0"/>
        </a:xfrm>
      </p:grpSpPr>
      <p:sp>
        <p:nvSpPr>
          <p:cNvPr id="4772" name="Google Shape;4772;p487"/>
          <p:cNvSpPr txBox="1"/>
          <p:nvPr/>
        </p:nvSpPr>
        <p:spPr>
          <a:xfrm>
            <a:off x="609600" y="1371600"/>
            <a:ext cx="7924800" cy="1371600"/>
          </a:xfrm>
          <a:prstGeom prst="rect">
            <a:avLst/>
          </a:prstGeom>
          <a:solidFill>
            <a:srgbClr val="DDDDDD"/>
          </a:solid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4773" name="Google Shape;4773;p487"/>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Reduction: Example</a:t>
            </a:r>
            <a:endParaRPr/>
          </a:p>
        </p:txBody>
      </p:sp>
      <p:sp>
        <p:nvSpPr>
          <p:cNvPr id="4774" name="Google Shape;4774;p487"/>
          <p:cNvSpPr txBox="1">
            <a:spLocks noGrp="1"/>
          </p:cNvSpPr>
          <p:nvPr>
            <p:ph type="body" idx="1"/>
          </p:nvPr>
        </p:nvSpPr>
        <p:spPr>
          <a:xfrm>
            <a:off x="609600" y="1447800"/>
            <a:ext cx="7918500" cy="1158900"/>
          </a:xfrm>
          <a:prstGeom prst="rect">
            <a:avLst/>
          </a:prstGeom>
          <a:noFill/>
          <a:ln>
            <a:noFill/>
          </a:ln>
        </p:spPr>
        <p:txBody>
          <a:bodyPr spcFirstLastPara="1" wrap="square" lIns="12700" tIns="12700" rIns="12700" bIns="12700" anchor="t" anchorCtr="0">
            <a:noAutofit/>
          </a:bodyPr>
          <a:lstStyle/>
          <a:p>
            <a:pPr marL="574675" marR="0" lvl="1" indent="-460375" algn="l" rtl="0">
              <a:lnSpc>
                <a:spcPct val="100000"/>
              </a:lnSpc>
              <a:spcBef>
                <a:spcPts val="0"/>
              </a:spcBef>
              <a:spcAft>
                <a:spcPts val="0"/>
              </a:spcAft>
              <a:buClr>
                <a:srgbClr val="FF0000"/>
              </a:buClr>
              <a:buSzPts val="1600"/>
              <a:buFont typeface="Arial"/>
              <a:buNone/>
            </a:pPr>
            <a:r>
              <a:rPr lang="en-US" sz="1600" b="0" i="0" u="none" strike="noStrike" cap="none">
                <a:solidFill>
                  <a:schemeClr val="dk1"/>
                </a:solidFill>
                <a:latin typeface="Courier New"/>
                <a:ea typeface="Courier New"/>
                <a:cs typeface="Courier New"/>
                <a:sym typeface="Courier New"/>
              </a:rPr>
              <a:t>18         int r2 = IntStream.rangeClosed(1, 5).parallel()</a:t>
            </a:r>
            <a:endParaRPr/>
          </a:p>
          <a:p>
            <a:pPr marL="574675" marR="0" lvl="1" indent="-460375" algn="l" rtl="0">
              <a:lnSpc>
                <a:spcPct val="100000"/>
              </a:lnSpc>
              <a:spcBef>
                <a:spcPts val="320"/>
              </a:spcBef>
              <a:spcAft>
                <a:spcPts val="0"/>
              </a:spcAft>
              <a:buClr>
                <a:srgbClr val="FF0000"/>
              </a:buClr>
              <a:buSzPts val="1600"/>
              <a:buFont typeface="Arial"/>
              <a:buNone/>
            </a:pPr>
            <a:r>
              <a:rPr lang="en-US" sz="1600" b="0" i="0" u="none" strike="noStrike" cap="none">
                <a:solidFill>
                  <a:schemeClr val="dk1"/>
                </a:solidFill>
                <a:latin typeface="Courier New"/>
                <a:ea typeface="Courier New"/>
                <a:cs typeface="Courier New"/>
                <a:sym typeface="Courier New"/>
              </a:rPr>
              <a:t>19             .reduce(0, (sum, element) -&gt; sum + element);</a:t>
            </a:r>
            <a:endParaRPr/>
          </a:p>
          <a:p>
            <a:pPr marL="574675" marR="0" lvl="1" indent="-460375" algn="l" rtl="0">
              <a:lnSpc>
                <a:spcPct val="100000"/>
              </a:lnSpc>
              <a:spcBef>
                <a:spcPts val="320"/>
              </a:spcBef>
              <a:spcAft>
                <a:spcPts val="0"/>
              </a:spcAft>
              <a:buClr>
                <a:srgbClr val="FF0000"/>
              </a:buClr>
              <a:buSzPts val="1600"/>
              <a:buFont typeface="Arial"/>
              <a:buNone/>
            </a:pPr>
            <a:r>
              <a:rPr lang="en-US" sz="1600" b="0" i="0" u="none" strike="noStrike" cap="none">
                <a:solidFill>
                  <a:schemeClr val="dk1"/>
                </a:solidFill>
                <a:latin typeface="Courier New"/>
                <a:ea typeface="Courier New"/>
                <a:cs typeface="Courier New"/>
                <a:sym typeface="Courier New"/>
              </a:rPr>
              <a:t>20         </a:t>
            </a:r>
            <a:endParaRPr/>
          </a:p>
          <a:p>
            <a:pPr marL="574675" marR="0" lvl="1" indent="-460375" algn="l" rtl="0">
              <a:lnSpc>
                <a:spcPct val="100000"/>
              </a:lnSpc>
              <a:spcBef>
                <a:spcPts val="320"/>
              </a:spcBef>
              <a:spcAft>
                <a:spcPts val="0"/>
              </a:spcAft>
              <a:buClr>
                <a:srgbClr val="FF0000"/>
              </a:buClr>
              <a:buSzPts val="1600"/>
              <a:buFont typeface="Arial"/>
              <a:buNone/>
            </a:pPr>
            <a:r>
              <a:rPr lang="en-US" sz="1600" b="0" i="0" u="none" strike="noStrike" cap="none">
                <a:solidFill>
                  <a:schemeClr val="dk1"/>
                </a:solidFill>
                <a:latin typeface="Courier New"/>
                <a:ea typeface="Courier New"/>
                <a:cs typeface="Courier New"/>
                <a:sym typeface="Courier New"/>
              </a:rPr>
              <a:t>21         System.out.println("Result: " + r2);</a:t>
            </a:r>
            <a:endParaRPr/>
          </a:p>
        </p:txBody>
      </p:sp>
      <p:sp>
        <p:nvSpPr>
          <p:cNvPr id="4775" name="Google Shape;4775;p487"/>
          <p:cNvSpPr txBox="1"/>
          <p:nvPr/>
        </p:nvSpPr>
        <p:spPr>
          <a:xfrm>
            <a:off x="762000" y="3505200"/>
            <a:ext cx="1041300" cy="1016100"/>
          </a:xfrm>
          <a:prstGeom prst="rect">
            <a:avLst/>
          </a:prstGeom>
          <a:noFill/>
          <a:ln w="25400" cap="flat" cmpd="sng">
            <a:solidFill>
              <a:schemeClr val="accent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6000"/>
              <a:buFont typeface="Arial"/>
              <a:buNone/>
            </a:pPr>
            <a:r>
              <a:rPr lang="en-US" sz="6000" b="0" i="0" u="none">
                <a:solidFill>
                  <a:schemeClr val="dk1"/>
                </a:solidFill>
                <a:latin typeface="Arial"/>
                <a:ea typeface="Arial"/>
                <a:cs typeface="Arial"/>
                <a:sym typeface="Arial"/>
              </a:rPr>
              <a:t>15</a:t>
            </a:r>
            <a:endParaRPr/>
          </a:p>
        </p:txBody>
      </p:sp>
      <p:sp>
        <p:nvSpPr>
          <p:cNvPr id="4776" name="Google Shape;4776;p487"/>
          <p:cNvSpPr txBox="1"/>
          <p:nvPr/>
        </p:nvSpPr>
        <p:spPr>
          <a:xfrm>
            <a:off x="762000" y="4876800"/>
            <a:ext cx="658800" cy="3699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r>
              <a:rPr lang="en-US" sz="1800" b="0" i="0" u="none">
                <a:solidFill>
                  <a:schemeClr val="dk1"/>
                </a:solidFill>
                <a:latin typeface="Arial"/>
                <a:ea typeface="Arial"/>
                <a:cs typeface="Arial"/>
                <a:sym typeface="Arial"/>
              </a:rPr>
              <a:t>Sum</a:t>
            </a:r>
            <a:endParaRPr/>
          </a:p>
        </p:txBody>
      </p:sp>
      <p:sp>
        <p:nvSpPr>
          <p:cNvPr id="4777" name="Google Shape;4777;p487"/>
          <p:cNvSpPr txBox="1"/>
          <p:nvPr/>
        </p:nvSpPr>
        <p:spPr>
          <a:xfrm>
            <a:off x="3581400" y="4876800"/>
            <a:ext cx="1146300" cy="3699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r>
              <a:rPr lang="en-US" sz="1800" b="0" i="0" u="none">
                <a:solidFill>
                  <a:schemeClr val="dk1"/>
                </a:solidFill>
                <a:latin typeface="Arial"/>
                <a:ea typeface="Arial"/>
                <a:cs typeface="Arial"/>
                <a:sym typeface="Arial"/>
              </a:rPr>
              <a:t>Elements</a:t>
            </a:r>
            <a:endParaRPr/>
          </a:p>
        </p:txBody>
      </p:sp>
      <p:sp>
        <p:nvSpPr>
          <p:cNvPr id="4778" name="Google Shape;4778;p487"/>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491</a:t>
            </a:fld>
            <a:endParaRPr/>
          </a:p>
        </p:txBody>
      </p:sp>
    </p:spTree>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Shape 4783"/>
        <p:cNvGrpSpPr/>
        <p:nvPr/>
      </p:nvGrpSpPr>
      <p:grpSpPr>
        <a:xfrm>
          <a:off x="0" y="0"/>
          <a:ext cx="0" cy="0"/>
          <a:chOff x="0" y="0"/>
          <a:chExt cx="0" cy="0"/>
        </a:xfrm>
      </p:grpSpPr>
      <p:sp>
        <p:nvSpPr>
          <p:cNvPr id="4784" name="Google Shape;4784;p488"/>
          <p:cNvSpPr txBox="1">
            <a:spLocks noGrp="1"/>
          </p:cNvSpPr>
          <p:nvPr>
            <p:ph type="title"/>
          </p:nvPr>
        </p:nvSpPr>
        <p:spPr>
          <a:xfrm>
            <a:off x="453900" y="326186"/>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3600" b="1" i="0" u="none" strike="noStrike" cap="none" dirty="0">
                <a:solidFill>
                  <a:schemeClr val="dk1"/>
                </a:solidFill>
                <a:sym typeface="Arial"/>
              </a:rPr>
              <a:t>A Look Under the Hood</a:t>
            </a:r>
            <a:endParaRPr sz="3600" dirty="0"/>
          </a:p>
        </p:txBody>
      </p:sp>
      <p:sp>
        <p:nvSpPr>
          <p:cNvPr id="4785" name="Google Shape;4785;p488"/>
          <p:cNvSpPr txBox="1">
            <a:spLocks noGrp="1"/>
          </p:cNvSpPr>
          <p:nvPr>
            <p:ph type="body" idx="1"/>
          </p:nvPr>
        </p:nvSpPr>
        <p:spPr>
          <a:xfrm>
            <a:off x="99060" y="1145337"/>
            <a:ext cx="7918500" cy="1103400"/>
          </a:xfrm>
          <a:prstGeom prst="rect">
            <a:avLst/>
          </a:prstGeom>
          <a:noFill/>
          <a:ln>
            <a:noFill/>
          </a:ln>
        </p:spPr>
        <p:txBody>
          <a:bodyPr spcFirstLastPara="1" wrap="square" lIns="12700" tIns="12700" rIns="12700" bIns="12700" anchor="t" anchorCtr="0">
            <a:noAutofit/>
          </a:bodyPr>
          <a:lstStyle/>
          <a:p>
            <a:pPr marL="574675" marR="0" lvl="1" indent="-460375" algn="l" rtl="0">
              <a:lnSpc>
                <a:spcPct val="100000"/>
              </a:lnSpc>
              <a:spcBef>
                <a:spcPts val="0"/>
              </a:spcBef>
              <a:spcAft>
                <a:spcPts val="0"/>
              </a:spcAft>
              <a:buClr>
                <a:srgbClr val="FF0000"/>
              </a:buClr>
              <a:buSzPts val="2200"/>
              <a:buFont typeface="Arial"/>
              <a:buChar char="•"/>
            </a:pPr>
            <a:r>
              <a:rPr lang="en-US" sz="2200" b="0" i="0" u="none" strike="noStrike" cap="none" dirty="0">
                <a:solidFill>
                  <a:schemeClr val="dk1"/>
                </a:solidFill>
                <a:latin typeface="Arial"/>
                <a:ea typeface="Arial"/>
                <a:cs typeface="Arial"/>
                <a:sym typeface="Arial"/>
              </a:rPr>
              <a:t>Pipeline decomposed into </a:t>
            </a:r>
            <a:r>
              <a:rPr lang="en-US" sz="2200" b="0" i="0" u="none" strike="noStrike" cap="none" dirty="0" err="1">
                <a:solidFill>
                  <a:schemeClr val="dk1"/>
                </a:solidFill>
                <a:latin typeface="Arial"/>
                <a:ea typeface="Arial"/>
                <a:cs typeface="Arial"/>
                <a:sym typeface="Arial"/>
              </a:rPr>
              <a:t>subpipelines</a:t>
            </a:r>
            <a:r>
              <a:rPr lang="en-US" sz="2200" b="0" i="0" u="none" strike="noStrike" cap="none" dirty="0" smtClean="0">
                <a:solidFill>
                  <a:schemeClr val="dk1"/>
                </a:solidFill>
                <a:latin typeface="Arial"/>
                <a:ea typeface="Arial"/>
                <a:cs typeface="Arial"/>
                <a:sym typeface="Arial"/>
              </a:rPr>
              <a:t>.</a:t>
            </a:r>
          </a:p>
          <a:p>
            <a:pPr marL="114300" marR="0" lvl="1" indent="0" algn="l" rtl="0">
              <a:lnSpc>
                <a:spcPct val="100000"/>
              </a:lnSpc>
              <a:spcBef>
                <a:spcPts val="0"/>
              </a:spcBef>
              <a:spcAft>
                <a:spcPts val="0"/>
              </a:spcAft>
              <a:buClr>
                <a:srgbClr val="FF0000"/>
              </a:buClr>
              <a:buSzPts val="2200"/>
              <a:buNone/>
            </a:pPr>
            <a:endParaRPr dirty="0"/>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dirty="0">
                <a:solidFill>
                  <a:schemeClr val="dk1"/>
                </a:solidFill>
                <a:latin typeface="Arial"/>
                <a:ea typeface="Arial"/>
                <a:cs typeface="Arial"/>
                <a:sym typeface="Arial"/>
              </a:rPr>
              <a:t>Each </a:t>
            </a:r>
            <a:r>
              <a:rPr lang="en-US" sz="2000" b="0" i="0" u="none" strike="noStrike" cap="none" dirty="0" err="1">
                <a:solidFill>
                  <a:schemeClr val="dk1"/>
                </a:solidFill>
                <a:latin typeface="Arial"/>
                <a:ea typeface="Arial"/>
                <a:cs typeface="Arial"/>
                <a:sym typeface="Arial"/>
              </a:rPr>
              <a:t>subpipeline</a:t>
            </a:r>
            <a:r>
              <a:rPr lang="en-US" sz="2000" b="0" i="0" u="none" strike="noStrike" cap="none" dirty="0">
                <a:solidFill>
                  <a:schemeClr val="dk1"/>
                </a:solidFill>
                <a:latin typeface="Arial"/>
                <a:ea typeface="Arial"/>
                <a:cs typeface="Arial"/>
                <a:sym typeface="Arial"/>
              </a:rPr>
              <a:t> produces a </a:t>
            </a:r>
            <a:r>
              <a:rPr lang="en-US" sz="2000" b="0" i="0" u="none" strike="noStrike" cap="none" dirty="0" err="1">
                <a:solidFill>
                  <a:schemeClr val="dk1"/>
                </a:solidFill>
                <a:latin typeface="Arial"/>
                <a:ea typeface="Arial"/>
                <a:cs typeface="Arial"/>
                <a:sym typeface="Arial"/>
              </a:rPr>
              <a:t>subresult</a:t>
            </a:r>
            <a:r>
              <a:rPr lang="en-US" sz="2000" b="0" i="0" u="none" strike="noStrike" cap="none" dirty="0">
                <a:solidFill>
                  <a:schemeClr val="dk1"/>
                </a:solidFill>
                <a:latin typeface="Arial"/>
                <a:ea typeface="Arial"/>
                <a:cs typeface="Arial"/>
                <a:sym typeface="Arial"/>
              </a:rPr>
              <a:t>.</a:t>
            </a:r>
            <a:endParaRPr dirty="0"/>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dirty="0" err="1">
                <a:solidFill>
                  <a:schemeClr val="dk1"/>
                </a:solidFill>
                <a:latin typeface="Arial"/>
                <a:ea typeface="Arial"/>
                <a:cs typeface="Arial"/>
                <a:sym typeface="Arial"/>
              </a:rPr>
              <a:t>Subresults</a:t>
            </a:r>
            <a:r>
              <a:rPr lang="en-US" sz="2000" b="0" i="0" u="none" strike="noStrike" cap="none" dirty="0">
                <a:solidFill>
                  <a:schemeClr val="dk1"/>
                </a:solidFill>
                <a:latin typeface="Arial"/>
                <a:ea typeface="Arial"/>
                <a:cs typeface="Arial"/>
                <a:sym typeface="Arial"/>
              </a:rPr>
              <a:t> combined into final result.</a:t>
            </a:r>
            <a:endParaRPr dirty="0"/>
          </a:p>
        </p:txBody>
      </p:sp>
      <p:sp>
        <p:nvSpPr>
          <p:cNvPr id="4786" name="Google Shape;4786;p488"/>
          <p:cNvSpPr txBox="1"/>
          <p:nvPr/>
        </p:nvSpPr>
        <p:spPr>
          <a:xfrm>
            <a:off x="152400" y="3962400"/>
            <a:ext cx="3084600" cy="3081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400"/>
              <a:buFont typeface="Courier New"/>
              <a:buNone/>
            </a:pPr>
            <a:r>
              <a:rPr lang="en-US" sz="1400" b="1" i="0" u="none">
                <a:solidFill>
                  <a:schemeClr val="dk1"/>
                </a:solidFill>
                <a:latin typeface="Courier New"/>
                <a:ea typeface="Courier New"/>
                <a:cs typeface="Courier New"/>
                <a:sym typeface="Courier New"/>
              </a:rPr>
              <a:t>eList.stream().map(…).sum()</a:t>
            </a:r>
            <a:endParaRPr/>
          </a:p>
        </p:txBody>
      </p:sp>
      <p:cxnSp>
        <p:nvCxnSpPr>
          <p:cNvPr id="4787" name="Google Shape;4787;p488"/>
          <p:cNvCxnSpPr/>
          <p:nvPr/>
        </p:nvCxnSpPr>
        <p:spPr>
          <a:xfrm rot="10800000" flipH="1">
            <a:off x="3124200" y="3810000"/>
            <a:ext cx="609600" cy="304800"/>
          </a:xfrm>
          <a:prstGeom prst="straightConnector1">
            <a:avLst/>
          </a:prstGeom>
          <a:noFill/>
          <a:ln w="28575" cap="rnd" cmpd="sng">
            <a:solidFill>
              <a:schemeClr val="dk1"/>
            </a:solidFill>
            <a:prstDash val="solid"/>
            <a:miter lim="800000"/>
            <a:headEnd type="none" w="med" len="med"/>
            <a:tailEnd type="triangle" w="med" len="med"/>
          </a:ln>
        </p:spPr>
      </p:cxnSp>
      <p:cxnSp>
        <p:nvCxnSpPr>
          <p:cNvPr id="4788" name="Google Shape;4788;p488"/>
          <p:cNvCxnSpPr/>
          <p:nvPr/>
        </p:nvCxnSpPr>
        <p:spPr>
          <a:xfrm>
            <a:off x="3124200" y="4114800"/>
            <a:ext cx="609600" cy="76200"/>
          </a:xfrm>
          <a:prstGeom prst="straightConnector1">
            <a:avLst/>
          </a:prstGeom>
          <a:noFill/>
          <a:ln w="28575" cap="rnd" cmpd="sng">
            <a:solidFill>
              <a:schemeClr val="dk1"/>
            </a:solidFill>
            <a:prstDash val="solid"/>
            <a:miter lim="800000"/>
            <a:headEnd type="none" w="med" len="med"/>
            <a:tailEnd type="triangle" w="med" len="med"/>
          </a:ln>
        </p:spPr>
      </p:cxnSp>
      <p:sp>
        <p:nvSpPr>
          <p:cNvPr id="4789" name="Google Shape;4789;p488"/>
          <p:cNvSpPr txBox="1"/>
          <p:nvPr/>
        </p:nvSpPr>
        <p:spPr>
          <a:xfrm>
            <a:off x="3733800" y="3200400"/>
            <a:ext cx="3084600" cy="3081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400"/>
              <a:buFont typeface="Courier New"/>
              <a:buNone/>
            </a:pPr>
            <a:r>
              <a:rPr lang="en-US" sz="1400" b="1" i="0" u="none" dirty="0" err="1">
                <a:solidFill>
                  <a:schemeClr val="dk1"/>
                </a:solidFill>
                <a:latin typeface="Courier New"/>
                <a:ea typeface="Courier New"/>
                <a:cs typeface="Courier New"/>
                <a:sym typeface="Courier New"/>
              </a:rPr>
              <a:t>eList.stream</a:t>
            </a:r>
            <a:r>
              <a:rPr lang="en-US" sz="1400" b="1" i="0" u="none" dirty="0">
                <a:solidFill>
                  <a:schemeClr val="dk1"/>
                </a:solidFill>
                <a:latin typeface="Courier New"/>
                <a:ea typeface="Courier New"/>
                <a:cs typeface="Courier New"/>
                <a:sym typeface="Courier New"/>
              </a:rPr>
              <a:t>().map(…).sum()</a:t>
            </a:r>
            <a:endParaRPr dirty="0"/>
          </a:p>
        </p:txBody>
      </p:sp>
      <p:sp>
        <p:nvSpPr>
          <p:cNvPr id="4790" name="Google Shape;4790;p488"/>
          <p:cNvSpPr txBox="1"/>
          <p:nvPr/>
        </p:nvSpPr>
        <p:spPr>
          <a:xfrm>
            <a:off x="3733800" y="3632200"/>
            <a:ext cx="3084600" cy="3081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400"/>
              <a:buFont typeface="Courier New"/>
              <a:buNone/>
            </a:pPr>
            <a:r>
              <a:rPr lang="en-US" sz="1400" b="1" i="0" u="none">
                <a:solidFill>
                  <a:schemeClr val="dk1"/>
                </a:solidFill>
                <a:latin typeface="Courier New"/>
                <a:ea typeface="Courier New"/>
                <a:cs typeface="Courier New"/>
                <a:sym typeface="Courier New"/>
              </a:rPr>
              <a:t>eList.stream().map(…).sum()</a:t>
            </a:r>
            <a:endParaRPr/>
          </a:p>
        </p:txBody>
      </p:sp>
      <p:sp>
        <p:nvSpPr>
          <p:cNvPr id="4791" name="Google Shape;4791;p488"/>
          <p:cNvSpPr txBox="1"/>
          <p:nvPr/>
        </p:nvSpPr>
        <p:spPr>
          <a:xfrm>
            <a:off x="3733800" y="4064000"/>
            <a:ext cx="3084600" cy="3081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400"/>
              <a:buFont typeface="Courier New"/>
              <a:buNone/>
            </a:pPr>
            <a:r>
              <a:rPr lang="en-US" sz="1400" b="1" i="0" u="none">
                <a:solidFill>
                  <a:schemeClr val="dk1"/>
                </a:solidFill>
                <a:latin typeface="Courier New"/>
                <a:ea typeface="Courier New"/>
                <a:cs typeface="Courier New"/>
                <a:sym typeface="Courier New"/>
              </a:rPr>
              <a:t>eList.stream().map(…).sum()</a:t>
            </a:r>
            <a:endParaRPr/>
          </a:p>
        </p:txBody>
      </p:sp>
      <p:sp>
        <p:nvSpPr>
          <p:cNvPr id="4792" name="Google Shape;4792;p488"/>
          <p:cNvSpPr txBox="1"/>
          <p:nvPr/>
        </p:nvSpPr>
        <p:spPr>
          <a:xfrm>
            <a:off x="3733800" y="4495800"/>
            <a:ext cx="3084600" cy="3081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400"/>
              <a:buFont typeface="Courier New"/>
              <a:buNone/>
            </a:pPr>
            <a:r>
              <a:rPr lang="en-US" sz="1400" b="1" i="0" u="none">
                <a:solidFill>
                  <a:schemeClr val="dk1"/>
                </a:solidFill>
                <a:latin typeface="Courier New"/>
                <a:ea typeface="Courier New"/>
                <a:cs typeface="Courier New"/>
                <a:sym typeface="Courier New"/>
              </a:rPr>
              <a:t>eList.stream().map(…).sum()</a:t>
            </a:r>
            <a:endParaRPr/>
          </a:p>
        </p:txBody>
      </p:sp>
      <p:cxnSp>
        <p:nvCxnSpPr>
          <p:cNvPr id="4793" name="Google Shape;4793;p488"/>
          <p:cNvCxnSpPr/>
          <p:nvPr/>
        </p:nvCxnSpPr>
        <p:spPr>
          <a:xfrm>
            <a:off x="3124200" y="4114800"/>
            <a:ext cx="609600" cy="457200"/>
          </a:xfrm>
          <a:prstGeom prst="straightConnector1">
            <a:avLst/>
          </a:prstGeom>
          <a:noFill/>
          <a:ln w="28575" cap="rnd" cmpd="sng">
            <a:solidFill>
              <a:schemeClr val="dk1"/>
            </a:solidFill>
            <a:prstDash val="solid"/>
            <a:miter lim="800000"/>
            <a:headEnd type="none" w="med" len="med"/>
            <a:tailEnd type="triangle" w="med" len="med"/>
          </a:ln>
        </p:spPr>
      </p:cxnSp>
      <p:cxnSp>
        <p:nvCxnSpPr>
          <p:cNvPr id="4794" name="Google Shape;4794;p488"/>
          <p:cNvCxnSpPr/>
          <p:nvPr/>
        </p:nvCxnSpPr>
        <p:spPr>
          <a:xfrm rot="10800000" flipH="1">
            <a:off x="3124200" y="3352800"/>
            <a:ext cx="676200" cy="762000"/>
          </a:xfrm>
          <a:prstGeom prst="straightConnector1">
            <a:avLst/>
          </a:prstGeom>
          <a:noFill/>
          <a:ln w="28575" cap="rnd" cmpd="sng">
            <a:solidFill>
              <a:schemeClr val="dk1"/>
            </a:solidFill>
            <a:prstDash val="solid"/>
            <a:miter lim="800000"/>
            <a:headEnd type="none" w="med" len="med"/>
            <a:tailEnd type="triangle" w="med" len="med"/>
          </a:ln>
        </p:spPr>
      </p:cxnSp>
      <p:sp>
        <p:nvSpPr>
          <p:cNvPr id="4795" name="Google Shape;4795;p488"/>
          <p:cNvSpPr txBox="1"/>
          <p:nvPr/>
        </p:nvSpPr>
        <p:spPr>
          <a:xfrm>
            <a:off x="7543800" y="3962400"/>
            <a:ext cx="828600" cy="3081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400"/>
              <a:buFont typeface="Courier New"/>
              <a:buNone/>
            </a:pPr>
            <a:r>
              <a:rPr lang="en-US" sz="1400" b="1" i="0" u="none">
                <a:solidFill>
                  <a:schemeClr val="dk1"/>
                </a:solidFill>
                <a:latin typeface="Courier New"/>
                <a:ea typeface="Courier New"/>
                <a:cs typeface="Courier New"/>
                <a:sym typeface="Courier New"/>
              </a:rPr>
              <a:t>result</a:t>
            </a:r>
            <a:endParaRPr/>
          </a:p>
        </p:txBody>
      </p:sp>
      <p:cxnSp>
        <p:nvCxnSpPr>
          <p:cNvPr id="4796" name="Google Shape;4796;p488"/>
          <p:cNvCxnSpPr/>
          <p:nvPr/>
        </p:nvCxnSpPr>
        <p:spPr>
          <a:xfrm rot="10800000" flipH="1">
            <a:off x="6858000" y="4114800"/>
            <a:ext cx="685800" cy="152400"/>
          </a:xfrm>
          <a:prstGeom prst="straightConnector1">
            <a:avLst/>
          </a:prstGeom>
          <a:noFill/>
          <a:ln w="28575" cap="rnd" cmpd="sng">
            <a:solidFill>
              <a:schemeClr val="dk1"/>
            </a:solidFill>
            <a:prstDash val="solid"/>
            <a:miter lim="800000"/>
            <a:headEnd type="none" w="med" len="med"/>
            <a:tailEnd type="none" w="med" len="med"/>
          </a:ln>
        </p:spPr>
      </p:cxnSp>
      <p:cxnSp>
        <p:nvCxnSpPr>
          <p:cNvPr id="4797" name="Google Shape;4797;p488"/>
          <p:cNvCxnSpPr/>
          <p:nvPr/>
        </p:nvCxnSpPr>
        <p:spPr>
          <a:xfrm>
            <a:off x="6781800" y="3810000"/>
            <a:ext cx="762000" cy="304800"/>
          </a:xfrm>
          <a:prstGeom prst="straightConnector1">
            <a:avLst/>
          </a:prstGeom>
          <a:noFill/>
          <a:ln w="28575" cap="rnd" cmpd="sng">
            <a:solidFill>
              <a:schemeClr val="dk1"/>
            </a:solidFill>
            <a:prstDash val="solid"/>
            <a:miter lim="800000"/>
            <a:headEnd type="none" w="med" len="med"/>
            <a:tailEnd type="none" w="med" len="med"/>
          </a:ln>
        </p:spPr>
      </p:cxnSp>
      <p:cxnSp>
        <p:nvCxnSpPr>
          <p:cNvPr id="4798" name="Google Shape;4798;p488"/>
          <p:cNvCxnSpPr/>
          <p:nvPr/>
        </p:nvCxnSpPr>
        <p:spPr>
          <a:xfrm>
            <a:off x="6781800" y="3429000"/>
            <a:ext cx="762000" cy="685800"/>
          </a:xfrm>
          <a:prstGeom prst="straightConnector1">
            <a:avLst/>
          </a:prstGeom>
          <a:noFill/>
          <a:ln w="28575" cap="rnd" cmpd="sng">
            <a:solidFill>
              <a:schemeClr val="dk1"/>
            </a:solidFill>
            <a:prstDash val="solid"/>
            <a:miter lim="800000"/>
            <a:headEnd type="none" w="med" len="med"/>
            <a:tailEnd type="none" w="med" len="med"/>
          </a:ln>
        </p:spPr>
      </p:cxnSp>
      <p:cxnSp>
        <p:nvCxnSpPr>
          <p:cNvPr id="4799" name="Google Shape;4799;p488"/>
          <p:cNvCxnSpPr/>
          <p:nvPr/>
        </p:nvCxnSpPr>
        <p:spPr>
          <a:xfrm rot="10800000" flipH="1">
            <a:off x="6858000" y="4114800"/>
            <a:ext cx="685800" cy="533400"/>
          </a:xfrm>
          <a:prstGeom prst="straightConnector1">
            <a:avLst/>
          </a:prstGeom>
          <a:noFill/>
          <a:ln w="28575" cap="rnd" cmpd="sng">
            <a:solidFill>
              <a:schemeClr val="dk1"/>
            </a:solidFill>
            <a:prstDash val="solid"/>
            <a:miter lim="800000"/>
            <a:headEnd type="none" w="med" len="med"/>
            <a:tailEnd type="none" w="med" len="med"/>
          </a:ln>
        </p:spPr>
      </p:cxnSp>
      <p:sp>
        <p:nvSpPr>
          <p:cNvPr id="4800" name="Google Shape;4800;p488"/>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492</a:t>
            </a:fld>
            <a:endParaRPr/>
          </a:p>
        </p:txBody>
      </p:sp>
    </p:spTree>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Shape 4805"/>
        <p:cNvGrpSpPr/>
        <p:nvPr/>
      </p:nvGrpSpPr>
      <p:grpSpPr>
        <a:xfrm>
          <a:off x="0" y="0"/>
          <a:ext cx="0" cy="0"/>
          <a:chOff x="0" y="0"/>
          <a:chExt cx="0" cy="0"/>
        </a:xfrm>
      </p:grpSpPr>
      <p:sp>
        <p:nvSpPr>
          <p:cNvPr id="4806" name="Google Shape;4806;p489"/>
          <p:cNvSpPr txBox="1"/>
          <p:nvPr/>
        </p:nvSpPr>
        <p:spPr>
          <a:xfrm>
            <a:off x="631984" y="1584960"/>
            <a:ext cx="7772876" cy="769620"/>
          </a:xfrm>
          <a:prstGeom prst="rect">
            <a:avLst/>
          </a:prstGeom>
          <a:solidFill>
            <a:srgbClr val="DDDDDD"/>
          </a:solid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4807" name="Google Shape;4807;p489"/>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dirty="0">
                <a:solidFill>
                  <a:schemeClr val="dk1"/>
                </a:solidFill>
                <a:latin typeface="Arial"/>
                <a:ea typeface="Arial"/>
                <a:cs typeface="Arial"/>
                <a:sym typeface="Arial"/>
              </a:rPr>
              <a:t>Illustrating Parallel </a:t>
            </a:r>
            <a:r>
              <a:rPr lang="en-US" sz="2600" b="1" i="0" u="none" strike="noStrike" cap="none" dirty="0" smtClean="0">
                <a:solidFill>
                  <a:schemeClr val="dk1"/>
                </a:solidFill>
                <a:latin typeface="Arial"/>
                <a:ea typeface="Arial"/>
                <a:cs typeface="Arial"/>
                <a:sym typeface="Arial"/>
              </a:rPr>
              <a:t>Execution</a:t>
            </a:r>
            <a:br>
              <a:rPr lang="en-US" sz="2600" b="1" i="0" u="none" strike="noStrike" cap="none" dirty="0" smtClean="0">
                <a:solidFill>
                  <a:schemeClr val="dk1"/>
                </a:solidFill>
                <a:latin typeface="Arial"/>
                <a:ea typeface="Arial"/>
                <a:cs typeface="Arial"/>
                <a:sym typeface="Arial"/>
              </a:rPr>
            </a:br>
            <a:r>
              <a:rPr lang="en-US" dirty="0"/>
              <a:t/>
            </a:r>
            <a:br>
              <a:rPr lang="en-US" dirty="0"/>
            </a:br>
            <a:endParaRPr dirty="0"/>
          </a:p>
        </p:txBody>
      </p:sp>
      <p:sp>
        <p:nvSpPr>
          <p:cNvPr id="4808" name="Google Shape;4808;p489"/>
          <p:cNvSpPr txBox="1">
            <a:spLocks noGrp="1"/>
          </p:cNvSpPr>
          <p:nvPr>
            <p:ph type="body" idx="1"/>
          </p:nvPr>
        </p:nvSpPr>
        <p:spPr>
          <a:xfrm>
            <a:off x="668312" y="1660455"/>
            <a:ext cx="7918500" cy="566700"/>
          </a:xfrm>
          <a:prstGeom prst="rect">
            <a:avLst/>
          </a:prstGeom>
          <a:noFill/>
          <a:ln>
            <a:noFill/>
          </a:ln>
        </p:spPr>
        <p:txBody>
          <a:bodyPr spcFirstLastPara="1" wrap="square" lIns="12700" tIns="12700" rIns="12700" bIns="12700" anchor="t" anchorCtr="0">
            <a:noAutofit/>
          </a:bodyPr>
          <a:lstStyle/>
          <a:p>
            <a:pPr marL="574675" marR="0" lvl="1" indent="-460375" algn="l" rtl="0">
              <a:lnSpc>
                <a:spcPct val="100000"/>
              </a:lnSpc>
              <a:spcBef>
                <a:spcPts val="0"/>
              </a:spcBef>
              <a:spcAft>
                <a:spcPts val="0"/>
              </a:spcAft>
              <a:buClr>
                <a:srgbClr val="FF0000"/>
              </a:buClr>
              <a:buSzPts val="1600"/>
              <a:buFont typeface="Arial"/>
              <a:buNone/>
            </a:pPr>
            <a:r>
              <a:rPr lang="en-US" sz="1600" b="0" i="0" u="none" strike="noStrike" cap="none" dirty="0">
                <a:solidFill>
                  <a:schemeClr val="dk1"/>
                </a:solidFill>
                <a:latin typeface="Courier New"/>
                <a:ea typeface="Courier New"/>
                <a:cs typeface="Courier New"/>
                <a:sym typeface="Courier New"/>
              </a:rPr>
              <a:t>18         </a:t>
            </a:r>
            <a:r>
              <a:rPr lang="en-US" sz="1600" b="0" i="0" u="none" strike="noStrike" cap="none" dirty="0" err="1">
                <a:solidFill>
                  <a:schemeClr val="dk1"/>
                </a:solidFill>
                <a:latin typeface="Courier New"/>
                <a:ea typeface="Courier New"/>
                <a:cs typeface="Courier New"/>
                <a:sym typeface="Courier New"/>
              </a:rPr>
              <a:t>int</a:t>
            </a:r>
            <a:r>
              <a:rPr lang="en-US" sz="1600" b="0" i="0" u="none" strike="noStrike" cap="none" dirty="0">
                <a:solidFill>
                  <a:schemeClr val="dk1"/>
                </a:solidFill>
                <a:latin typeface="Courier New"/>
                <a:ea typeface="Courier New"/>
                <a:cs typeface="Courier New"/>
                <a:sym typeface="Courier New"/>
              </a:rPr>
              <a:t> r2 = </a:t>
            </a:r>
            <a:r>
              <a:rPr lang="en-US" sz="1600" b="0" i="0" u="none" strike="noStrike" cap="none" dirty="0" err="1">
                <a:solidFill>
                  <a:schemeClr val="dk1"/>
                </a:solidFill>
                <a:latin typeface="Courier New"/>
                <a:ea typeface="Courier New"/>
                <a:cs typeface="Courier New"/>
                <a:sym typeface="Courier New"/>
              </a:rPr>
              <a:t>IntStream.rangeClosed</a:t>
            </a:r>
            <a:r>
              <a:rPr lang="en-US" sz="1600" b="0" i="0" u="none" strike="noStrike" cap="none" dirty="0">
                <a:solidFill>
                  <a:schemeClr val="dk1"/>
                </a:solidFill>
                <a:latin typeface="Courier New"/>
                <a:ea typeface="Courier New"/>
                <a:cs typeface="Courier New"/>
                <a:sym typeface="Courier New"/>
              </a:rPr>
              <a:t>(1, 8).</a:t>
            </a:r>
            <a:r>
              <a:rPr lang="en-US" sz="1600" b="1" i="0" u="none" strike="noStrike" cap="none" dirty="0">
                <a:solidFill>
                  <a:schemeClr val="dk1"/>
                </a:solidFill>
                <a:latin typeface="Courier New"/>
                <a:ea typeface="Courier New"/>
                <a:cs typeface="Courier New"/>
                <a:sym typeface="Courier New"/>
              </a:rPr>
              <a:t>parallel()</a:t>
            </a:r>
            <a:endParaRPr dirty="0"/>
          </a:p>
          <a:p>
            <a:pPr marL="574675" marR="0" lvl="1" indent="-460375" algn="l" rtl="0">
              <a:lnSpc>
                <a:spcPct val="100000"/>
              </a:lnSpc>
              <a:spcBef>
                <a:spcPts val="320"/>
              </a:spcBef>
              <a:spcAft>
                <a:spcPts val="0"/>
              </a:spcAft>
              <a:buClr>
                <a:srgbClr val="FF0000"/>
              </a:buClr>
              <a:buSzPts val="1600"/>
              <a:buFont typeface="Arial"/>
              <a:buNone/>
            </a:pPr>
            <a:r>
              <a:rPr lang="en-US" sz="1600" b="0" i="0" u="none" strike="noStrike" cap="none" dirty="0">
                <a:solidFill>
                  <a:schemeClr val="dk1"/>
                </a:solidFill>
                <a:latin typeface="Courier New"/>
                <a:ea typeface="Courier New"/>
                <a:cs typeface="Courier New"/>
                <a:sym typeface="Courier New"/>
              </a:rPr>
              <a:t>19             .reduce(0, (sum, element) -&gt; sum + element);</a:t>
            </a:r>
            <a:endParaRPr dirty="0"/>
          </a:p>
        </p:txBody>
      </p:sp>
      <p:sp>
        <p:nvSpPr>
          <p:cNvPr id="4809" name="Google Shape;4809;p489"/>
          <p:cNvSpPr txBox="1"/>
          <p:nvPr/>
        </p:nvSpPr>
        <p:spPr>
          <a:xfrm>
            <a:off x="2755900" y="2971800"/>
            <a:ext cx="355500" cy="462000"/>
          </a:xfrm>
          <a:prstGeom prst="rect">
            <a:avLst/>
          </a:prstGeom>
          <a:solidFill>
            <a:schemeClr val="accent1"/>
          </a:solidFill>
          <a:ln w="25400"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Arial"/>
              <a:buNone/>
            </a:pPr>
            <a:r>
              <a:rPr lang="en-US" sz="2400" b="0" i="0" u="none">
                <a:solidFill>
                  <a:schemeClr val="dk1"/>
                </a:solidFill>
                <a:latin typeface="Arial"/>
                <a:ea typeface="Arial"/>
                <a:cs typeface="Arial"/>
                <a:sym typeface="Arial"/>
              </a:rPr>
              <a:t>1</a:t>
            </a:r>
            <a:endParaRPr/>
          </a:p>
        </p:txBody>
      </p:sp>
      <p:sp>
        <p:nvSpPr>
          <p:cNvPr id="4810" name="Google Shape;4810;p489"/>
          <p:cNvSpPr txBox="1"/>
          <p:nvPr/>
        </p:nvSpPr>
        <p:spPr>
          <a:xfrm>
            <a:off x="3224212" y="2971800"/>
            <a:ext cx="355500" cy="462000"/>
          </a:xfrm>
          <a:prstGeom prst="rect">
            <a:avLst/>
          </a:prstGeom>
          <a:solidFill>
            <a:schemeClr val="accent1"/>
          </a:solidFill>
          <a:ln w="25400"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Arial"/>
              <a:buNone/>
            </a:pPr>
            <a:r>
              <a:rPr lang="en-US" sz="2400" b="0" i="0" u="none">
                <a:solidFill>
                  <a:schemeClr val="dk1"/>
                </a:solidFill>
                <a:latin typeface="Arial"/>
                <a:ea typeface="Arial"/>
                <a:cs typeface="Arial"/>
                <a:sym typeface="Arial"/>
              </a:rPr>
              <a:t>2</a:t>
            </a:r>
            <a:endParaRPr/>
          </a:p>
        </p:txBody>
      </p:sp>
      <p:sp>
        <p:nvSpPr>
          <p:cNvPr id="4811" name="Google Shape;4811;p489"/>
          <p:cNvSpPr txBox="1"/>
          <p:nvPr/>
        </p:nvSpPr>
        <p:spPr>
          <a:xfrm>
            <a:off x="3692525" y="2971800"/>
            <a:ext cx="355500" cy="462000"/>
          </a:xfrm>
          <a:prstGeom prst="rect">
            <a:avLst/>
          </a:prstGeom>
          <a:solidFill>
            <a:schemeClr val="accent1"/>
          </a:solidFill>
          <a:ln w="25400"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Arial"/>
              <a:buNone/>
            </a:pPr>
            <a:r>
              <a:rPr lang="en-US" sz="2400" b="0" i="0" u="none">
                <a:solidFill>
                  <a:schemeClr val="dk1"/>
                </a:solidFill>
                <a:latin typeface="Arial"/>
                <a:ea typeface="Arial"/>
                <a:cs typeface="Arial"/>
                <a:sym typeface="Arial"/>
              </a:rPr>
              <a:t>3</a:t>
            </a:r>
            <a:endParaRPr/>
          </a:p>
        </p:txBody>
      </p:sp>
      <p:sp>
        <p:nvSpPr>
          <p:cNvPr id="4812" name="Google Shape;4812;p489"/>
          <p:cNvSpPr txBox="1"/>
          <p:nvPr/>
        </p:nvSpPr>
        <p:spPr>
          <a:xfrm>
            <a:off x="4159250" y="2971800"/>
            <a:ext cx="357300" cy="462000"/>
          </a:xfrm>
          <a:prstGeom prst="rect">
            <a:avLst/>
          </a:prstGeom>
          <a:solidFill>
            <a:schemeClr val="accent1"/>
          </a:solidFill>
          <a:ln w="25400"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Arial"/>
              <a:buNone/>
            </a:pPr>
            <a:r>
              <a:rPr lang="en-US" sz="2400" b="0" i="0" u="none">
                <a:solidFill>
                  <a:schemeClr val="dk1"/>
                </a:solidFill>
                <a:latin typeface="Arial"/>
                <a:ea typeface="Arial"/>
                <a:cs typeface="Arial"/>
                <a:sym typeface="Arial"/>
              </a:rPr>
              <a:t>4</a:t>
            </a:r>
            <a:endParaRPr/>
          </a:p>
        </p:txBody>
      </p:sp>
      <p:sp>
        <p:nvSpPr>
          <p:cNvPr id="4813" name="Google Shape;4813;p489"/>
          <p:cNvSpPr txBox="1"/>
          <p:nvPr/>
        </p:nvSpPr>
        <p:spPr>
          <a:xfrm>
            <a:off x="4627562" y="2971800"/>
            <a:ext cx="357300" cy="462000"/>
          </a:xfrm>
          <a:prstGeom prst="rect">
            <a:avLst/>
          </a:prstGeom>
          <a:solidFill>
            <a:schemeClr val="accent1"/>
          </a:solidFill>
          <a:ln w="25400"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Arial"/>
              <a:buNone/>
            </a:pPr>
            <a:r>
              <a:rPr lang="en-US" sz="2400" b="0" i="0" u="none">
                <a:solidFill>
                  <a:schemeClr val="dk1"/>
                </a:solidFill>
                <a:latin typeface="Arial"/>
                <a:ea typeface="Arial"/>
                <a:cs typeface="Arial"/>
                <a:sym typeface="Arial"/>
              </a:rPr>
              <a:t>5</a:t>
            </a:r>
            <a:endParaRPr/>
          </a:p>
        </p:txBody>
      </p:sp>
      <p:sp>
        <p:nvSpPr>
          <p:cNvPr id="4814" name="Google Shape;4814;p489"/>
          <p:cNvSpPr txBox="1"/>
          <p:nvPr/>
        </p:nvSpPr>
        <p:spPr>
          <a:xfrm>
            <a:off x="5095875" y="2971800"/>
            <a:ext cx="355500" cy="462000"/>
          </a:xfrm>
          <a:prstGeom prst="rect">
            <a:avLst/>
          </a:prstGeom>
          <a:solidFill>
            <a:schemeClr val="accent1"/>
          </a:solidFill>
          <a:ln w="25400"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Arial"/>
              <a:buNone/>
            </a:pPr>
            <a:r>
              <a:rPr lang="en-US" sz="2400" b="0" i="0" u="none">
                <a:solidFill>
                  <a:schemeClr val="dk1"/>
                </a:solidFill>
                <a:latin typeface="Arial"/>
                <a:ea typeface="Arial"/>
                <a:cs typeface="Arial"/>
                <a:sym typeface="Arial"/>
              </a:rPr>
              <a:t>6</a:t>
            </a:r>
            <a:endParaRPr/>
          </a:p>
        </p:txBody>
      </p:sp>
      <p:sp>
        <p:nvSpPr>
          <p:cNvPr id="4815" name="Google Shape;4815;p489"/>
          <p:cNvSpPr txBox="1"/>
          <p:nvPr/>
        </p:nvSpPr>
        <p:spPr>
          <a:xfrm>
            <a:off x="5564187" y="2971800"/>
            <a:ext cx="355500" cy="462000"/>
          </a:xfrm>
          <a:prstGeom prst="rect">
            <a:avLst/>
          </a:prstGeom>
          <a:solidFill>
            <a:schemeClr val="accent1"/>
          </a:solidFill>
          <a:ln w="25400"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Arial"/>
              <a:buNone/>
            </a:pPr>
            <a:r>
              <a:rPr lang="en-US" sz="2400" b="0" i="0" u="none">
                <a:solidFill>
                  <a:schemeClr val="dk1"/>
                </a:solidFill>
                <a:latin typeface="Arial"/>
                <a:ea typeface="Arial"/>
                <a:cs typeface="Arial"/>
                <a:sym typeface="Arial"/>
              </a:rPr>
              <a:t>7</a:t>
            </a:r>
            <a:endParaRPr/>
          </a:p>
        </p:txBody>
      </p:sp>
      <p:sp>
        <p:nvSpPr>
          <p:cNvPr id="4816" name="Google Shape;4816;p489"/>
          <p:cNvSpPr txBox="1"/>
          <p:nvPr/>
        </p:nvSpPr>
        <p:spPr>
          <a:xfrm>
            <a:off x="6032500" y="2971800"/>
            <a:ext cx="355500" cy="462000"/>
          </a:xfrm>
          <a:prstGeom prst="rect">
            <a:avLst/>
          </a:prstGeom>
          <a:solidFill>
            <a:schemeClr val="accent1"/>
          </a:solidFill>
          <a:ln w="25400"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Arial"/>
              <a:buNone/>
            </a:pPr>
            <a:r>
              <a:rPr lang="en-US" sz="2400" b="0" i="0" u="none">
                <a:solidFill>
                  <a:schemeClr val="dk1"/>
                </a:solidFill>
                <a:latin typeface="Arial"/>
                <a:ea typeface="Arial"/>
                <a:cs typeface="Arial"/>
                <a:sym typeface="Arial"/>
              </a:rPr>
              <a:t>8</a:t>
            </a:r>
            <a:endParaRPr/>
          </a:p>
        </p:txBody>
      </p:sp>
      <p:sp>
        <p:nvSpPr>
          <p:cNvPr id="4817" name="Google Shape;4817;p489"/>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493</a:t>
            </a:fld>
            <a:endParaRPr/>
          </a:p>
        </p:txBody>
      </p:sp>
    </p:spTree>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Shape 4822"/>
        <p:cNvGrpSpPr/>
        <p:nvPr/>
      </p:nvGrpSpPr>
      <p:grpSpPr>
        <a:xfrm>
          <a:off x="0" y="0"/>
          <a:ext cx="0" cy="0"/>
          <a:chOff x="0" y="0"/>
          <a:chExt cx="0" cy="0"/>
        </a:xfrm>
      </p:grpSpPr>
      <p:sp>
        <p:nvSpPr>
          <p:cNvPr id="4823" name="Google Shape;4823;p490"/>
          <p:cNvSpPr txBox="1"/>
          <p:nvPr/>
        </p:nvSpPr>
        <p:spPr>
          <a:xfrm>
            <a:off x="609600" y="822961"/>
            <a:ext cx="7924800" cy="838200"/>
          </a:xfrm>
          <a:prstGeom prst="rect">
            <a:avLst/>
          </a:prstGeom>
          <a:solidFill>
            <a:srgbClr val="DDDDDD"/>
          </a:solid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4824" name="Google Shape;4824;p490"/>
          <p:cNvSpPr txBox="1">
            <a:spLocks noGrp="1"/>
          </p:cNvSpPr>
          <p:nvPr>
            <p:ph type="title"/>
          </p:nvPr>
        </p:nvSpPr>
        <p:spPr>
          <a:xfrm>
            <a:off x="464820" y="152401"/>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dirty="0">
                <a:solidFill>
                  <a:schemeClr val="dk1"/>
                </a:solidFill>
                <a:latin typeface="Arial"/>
                <a:ea typeface="Arial"/>
                <a:cs typeface="Arial"/>
                <a:sym typeface="Arial"/>
              </a:rPr>
              <a:t>Illustrating Parallel Execution</a:t>
            </a:r>
            <a:endParaRPr dirty="0"/>
          </a:p>
        </p:txBody>
      </p:sp>
      <p:sp>
        <p:nvSpPr>
          <p:cNvPr id="4825" name="Google Shape;4825;p490"/>
          <p:cNvSpPr txBox="1">
            <a:spLocks noGrp="1"/>
          </p:cNvSpPr>
          <p:nvPr>
            <p:ph type="body" idx="1"/>
          </p:nvPr>
        </p:nvSpPr>
        <p:spPr>
          <a:xfrm>
            <a:off x="638284" y="858240"/>
            <a:ext cx="7918500" cy="566700"/>
          </a:xfrm>
          <a:prstGeom prst="rect">
            <a:avLst/>
          </a:prstGeom>
          <a:noFill/>
          <a:ln>
            <a:noFill/>
          </a:ln>
        </p:spPr>
        <p:txBody>
          <a:bodyPr spcFirstLastPara="1" wrap="square" lIns="12700" tIns="12700" rIns="12700" bIns="12700" anchor="t" anchorCtr="0">
            <a:noAutofit/>
          </a:bodyPr>
          <a:lstStyle/>
          <a:p>
            <a:pPr marL="574675" marR="0" lvl="1" indent="-460375" algn="l" rtl="0">
              <a:lnSpc>
                <a:spcPct val="100000"/>
              </a:lnSpc>
              <a:spcBef>
                <a:spcPts val="0"/>
              </a:spcBef>
              <a:spcAft>
                <a:spcPts val="0"/>
              </a:spcAft>
              <a:buClr>
                <a:srgbClr val="FF0000"/>
              </a:buClr>
              <a:buSzPts val="1600"/>
              <a:buFont typeface="Arial"/>
              <a:buNone/>
            </a:pPr>
            <a:r>
              <a:rPr lang="en-US" sz="1600" b="0" i="0" u="none" strike="noStrike" cap="none" dirty="0">
                <a:solidFill>
                  <a:schemeClr val="dk1"/>
                </a:solidFill>
                <a:latin typeface="Courier New"/>
                <a:ea typeface="Courier New"/>
                <a:cs typeface="Courier New"/>
                <a:sym typeface="Courier New"/>
              </a:rPr>
              <a:t>18         </a:t>
            </a:r>
            <a:r>
              <a:rPr lang="en-US" sz="1600" b="0" i="0" u="none" strike="noStrike" cap="none" dirty="0" err="1">
                <a:solidFill>
                  <a:schemeClr val="dk1"/>
                </a:solidFill>
                <a:latin typeface="Courier New"/>
                <a:ea typeface="Courier New"/>
                <a:cs typeface="Courier New"/>
                <a:sym typeface="Courier New"/>
              </a:rPr>
              <a:t>int</a:t>
            </a:r>
            <a:r>
              <a:rPr lang="en-US" sz="1600" b="0" i="0" u="none" strike="noStrike" cap="none" dirty="0">
                <a:solidFill>
                  <a:schemeClr val="dk1"/>
                </a:solidFill>
                <a:latin typeface="Courier New"/>
                <a:ea typeface="Courier New"/>
                <a:cs typeface="Courier New"/>
                <a:sym typeface="Courier New"/>
              </a:rPr>
              <a:t> r2 = </a:t>
            </a:r>
            <a:r>
              <a:rPr lang="en-US" sz="1600" b="0" i="0" u="none" strike="noStrike" cap="none" dirty="0" err="1">
                <a:solidFill>
                  <a:schemeClr val="dk1"/>
                </a:solidFill>
                <a:latin typeface="Courier New"/>
                <a:ea typeface="Courier New"/>
                <a:cs typeface="Courier New"/>
                <a:sym typeface="Courier New"/>
              </a:rPr>
              <a:t>IntStream.rangeClosed</a:t>
            </a:r>
            <a:r>
              <a:rPr lang="en-US" sz="1600" b="0" i="0" u="none" strike="noStrike" cap="none" dirty="0">
                <a:solidFill>
                  <a:schemeClr val="dk1"/>
                </a:solidFill>
                <a:latin typeface="Courier New"/>
                <a:ea typeface="Courier New"/>
                <a:cs typeface="Courier New"/>
                <a:sym typeface="Courier New"/>
              </a:rPr>
              <a:t>(1, 8).</a:t>
            </a:r>
            <a:r>
              <a:rPr lang="en-US" sz="1600" b="1" i="0" u="none" strike="noStrike" cap="none" dirty="0">
                <a:solidFill>
                  <a:schemeClr val="dk1"/>
                </a:solidFill>
                <a:latin typeface="Courier New"/>
                <a:ea typeface="Courier New"/>
                <a:cs typeface="Courier New"/>
                <a:sym typeface="Courier New"/>
              </a:rPr>
              <a:t>parallel()</a:t>
            </a:r>
            <a:endParaRPr dirty="0"/>
          </a:p>
          <a:p>
            <a:pPr marL="574675" marR="0" lvl="1" indent="-460375" algn="l" rtl="0">
              <a:lnSpc>
                <a:spcPct val="100000"/>
              </a:lnSpc>
              <a:spcBef>
                <a:spcPts val="320"/>
              </a:spcBef>
              <a:spcAft>
                <a:spcPts val="0"/>
              </a:spcAft>
              <a:buClr>
                <a:srgbClr val="FF0000"/>
              </a:buClr>
              <a:buSzPts val="1600"/>
              <a:buFont typeface="Arial"/>
              <a:buNone/>
            </a:pPr>
            <a:r>
              <a:rPr lang="en-US" sz="1600" b="0" i="0" u="none" strike="noStrike" cap="none" dirty="0">
                <a:solidFill>
                  <a:schemeClr val="dk1"/>
                </a:solidFill>
                <a:latin typeface="Courier New"/>
                <a:ea typeface="Courier New"/>
                <a:cs typeface="Courier New"/>
                <a:sym typeface="Courier New"/>
              </a:rPr>
              <a:t>19             .reduce(0, (sum, element) -&gt; sum + element);</a:t>
            </a:r>
            <a:endParaRPr dirty="0"/>
          </a:p>
        </p:txBody>
      </p:sp>
      <p:grpSp>
        <p:nvGrpSpPr>
          <p:cNvPr id="4826" name="Google Shape;4826;p490"/>
          <p:cNvGrpSpPr/>
          <p:nvPr/>
        </p:nvGrpSpPr>
        <p:grpSpPr>
          <a:xfrm>
            <a:off x="2077286" y="3568717"/>
            <a:ext cx="1676825" cy="439736"/>
            <a:chOff x="0" y="0"/>
            <a:chExt cx="2147483647" cy="2147483646"/>
          </a:xfrm>
        </p:grpSpPr>
        <p:sp>
          <p:nvSpPr>
            <p:cNvPr id="4827" name="Google Shape;4827;p490"/>
            <p:cNvSpPr txBox="1"/>
            <p:nvPr/>
          </p:nvSpPr>
          <p:spPr>
            <a:xfrm>
              <a:off x="0" y="0"/>
              <a:ext cx="434496624" cy="2147483646"/>
            </a:xfrm>
            <a:prstGeom prst="rect">
              <a:avLst/>
            </a:prstGeom>
            <a:solidFill>
              <a:schemeClr val="accent1"/>
            </a:solidFill>
            <a:ln w="25400"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Arial"/>
                <a:buNone/>
              </a:pPr>
              <a:r>
                <a:rPr lang="en-US" sz="2400" b="0" i="0" u="none">
                  <a:solidFill>
                    <a:schemeClr val="dk1"/>
                  </a:solidFill>
                  <a:latin typeface="Arial"/>
                  <a:ea typeface="Arial"/>
                  <a:cs typeface="Arial"/>
                  <a:sym typeface="Arial"/>
                </a:rPr>
                <a:t>1</a:t>
              </a:r>
              <a:endParaRPr/>
            </a:p>
          </p:txBody>
        </p:sp>
        <p:sp>
          <p:nvSpPr>
            <p:cNvPr id="4828" name="Google Shape;4828;p490"/>
            <p:cNvSpPr txBox="1"/>
            <p:nvPr/>
          </p:nvSpPr>
          <p:spPr>
            <a:xfrm>
              <a:off x="570995879" y="0"/>
              <a:ext cx="434496624" cy="2147483646"/>
            </a:xfrm>
            <a:prstGeom prst="rect">
              <a:avLst/>
            </a:prstGeom>
            <a:solidFill>
              <a:schemeClr val="accent1"/>
            </a:solidFill>
            <a:ln w="25400"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Arial"/>
                <a:buNone/>
              </a:pPr>
              <a:r>
                <a:rPr lang="en-US" sz="2400" b="0" i="0" u="none">
                  <a:solidFill>
                    <a:schemeClr val="dk1"/>
                  </a:solidFill>
                  <a:latin typeface="Arial"/>
                  <a:ea typeface="Arial"/>
                  <a:cs typeface="Arial"/>
                  <a:sym typeface="Arial"/>
                </a:rPr>
                <a:t>2</a:t>
              </a:r>
              <a:endParaRPr/>
            </a:p>
          </p:txBody>
        </p:sp>
        <p:sp>
          <p:nvSpPr>
            <p:cNvPr id="4829" name="Google Shape;4829;p490"/>
            <p:cNvSpPr txBox="1"/>
            <p:nvPr/>
          </p:nvSpPr>
          <p:spPr>
            <a:xfrm>
              <a:off x="1141991450" y="0"/>
              <a:ext cx="434496624" cy="2147483646"/>
            </a:xfrm>
            <a:prstGeom prst="rect">
              <a:avLst/>
            </a:prstGeom>
            <a:solidFill>
              <a:schemeClr val="accent1"/>
            </a:solidFill>
            <a:ln w="25400"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Arial"/>
                <a:buNone/>
              </a:pPr>
              <a:r>
                <a:rPr lang="en-US" sz="2400" b="0" i="0" u="none">
                  <a:solidFill>
                    <a:schemeClr val="dk1"/>
                  </a:solidFill>
                  <a:latin typeface="Arial"/>
                  <a:ea typeface="Arial"/>
                  <a:cs typeface="Arial"/>
                  <a:sym typeface="Arial"/>
                </a:rPr>
                <a:t>3</a:t>
              </a:r>
              <a:endParaRPr/>
            </a:p>
          </p:txBody>
        </p:sp>
        <p:sp>
          <p:nvSpPr>
            <p:cNvPr id="4830" name="Google Shape;4830;p490"/>
            <p:cNvSpPr txBox="1"/>
            <p:nvPr/>
          </p:nvSpPr>
          <p:spPr>
            <a:xfrm>
              <a:off x="1712987022" y="0"/>
              <a:ext cx="434496624" cy="2147483646"/>
            </a:xfrm>
            <a:prstGeom prst="rect">
              <a:avLst/>
            </a:prstGeom>
            <a:solidFill>
              <a:schemeClr val="accent1"/>
            </a:solidFill>
            <a:ln w="25400"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Arial"/>
                <a:buNone/>
              </a:pPr>
              <a:r>
                <a:rPr lang="en-US" sz="2400" b="0" i="0" u="none">
                  <a:solidFill>
                    <a:schemeClr val="dk1"/>
                  </a:solidFill>
                  <a:latin typeface="Arial"/>
                  <a:ea typeface="Arial"/>
                  <a:cs typeface="Arial"/>
                  <a:sym typeface="Arial"/>
                </a:rPr>
                <a:t>4</a:t>
              </a:r>
              <a:endParaRPr/>
            </a:p>
          </p:txBody>
        </p:sp>
      </p:grpSp>
      <p:grpSp>
        <p:nvGrpSpPr>
          <p:cNvPr id="4831" name="Google Shape;4831;p490"/>
          <p:cNvGrpSpPr/>
          <p:nvPr/>
        </p:nvGrpSpPr>
        <p:grpSpPr>
          <a:xfrm>
            <a:off x="4883847" y="3568717"/>
            <a:ext cx="1676823" cy="439736"/>
            <a:chOff x="0" y="0"/>
            <a:chExt cx="2147483647" cy="2147483646"/>
          </a:xfrm>
        </p:grpSpPr>
        <p:sp>
          <p:nvSpPr>
            <p:cNvPr id="4832" name="Google Shape;4832;p490"/>
            <p:cNvSpPr txBox="1"/>
            <p:nvPr/>
          </p:nvSpPr>
          <p:spPr>
            <a:xfrm>
              <a:off x="0" y="0"/>
              <a:ext cx="434497184" cy="2147483646"/>
            </a:xfrm>
            <a:prstGeom prst="rect">
              <a:avLst/>
            </a:prstGeom>
            <a:solidFill>
              <a:schemeClr val="accent1"/>
            </a:solidFill>
            <a:ln w="25400"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Arial"/>
                <a:buNone/>
              </a:pPr>
              <a:r>
                <a:rPr lang="en-US" sz="2400" b="0" i="0" u="none">
                  <a:solidFill>
                    <a:schemeClr val="dk1"/>
                  </a:solidFill>
                  <a:latin typeface="Arial"/>
                  <a:ea typeface="Arial"/>
                  <a:cs typeface="Arial"/>
                  <a:sym typeface="Arial"/>
                </a:rPr>
                <a:t>5</a:t>
              </a:r>
              <a:endParaRPr/>
            </a:p>
          </p:txBody>
        </p:sp>
        <p:sp>
          <p:nvSpPr>
            <p:cNvPr id="4833" name="Google Shape;4833;p490"/>
            <p:cNvSpPr txBox="1"/>
            <p:nvPr/>
          </p:nvSpPr>
          <p:spPr>
            <a:xfrm>
              <a:off x="570996307" y="0"/>
              <a:ext cx="434497184" cy="2147483646"/>
            </a:xfrm>
            <a:prstGeom prst="rect">
              <a:avLst/>
            </a:prstGeom>
            <a:solidFill>
              <a:schemeClr val="accent1"/>
            </a:solidFill>
            <a:ln w="25400"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Arial"/>
                <a:buNone/>
              </a:pPr>
              <a:r>
                <a:rPr lang="en-US" sz="2400" b="0" i="0" u="none">
                  <a:solidFill>
                    <a:schemeClr val="dk1"/>
                  </a:solidFill>
                  <a:latin typeface="Arial"/>
                  <a:ea typeface="Arial"/>
                  <a:cs typeface="Arial"/>
                  <a:sym typeface="Arial"/>
                </a:rPr>
                <a:t>6</a:t>
              </a:r>
              <a:endParaRPr/>
            </a:p>
          </p:txBody>
        </p:sp>
        <p:sp>
          <p:nvSpPr>
            <p:cNvPr id="4834" name="Google Shape;4834;p490"/>
            <p:cNvSpPr txBox="1"/>
            <p:nvPr/>
          </p:nvSpPr>
          <p:spPr>
            <a:xfrm>
              <a:off x="1141992614" y="0"/>
              <a:ext cx="434497184" cy="2147483646"/>
            </a:xfrm>
            <a:prstGeom prst="rect">
              <a:avLst/>
            </a:prstGeom>
            <a:solidFill>
              <a:schemeClr val="accent1"/>
            </a:solidFill>
            <a:ln w="25400"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Arial"/>
                <a:buNone/>
              </a:pPr>
              <a:r>
                <a:rPr lang="en-US" sz="2400" b="0" i="0" u="none">
                  <a:solidFill>
                    <a:schemeClr val="dk1"/>
                  </a:solidFill>
                  <a:latin typeface="Arial"/>
                  <a:ea typeface="Arial"/>
                  <a:cs typeface="Arial"/>
                  <a:sym typeface="Arial"/>
                </a:rPr>
                <a:t>7</a:t>
              </a:r>
              <a:endParaRPr/>
            </a:p>
          </p:txBody>
        </p:sp>
        <p:sp>
          <p:nvSpPr>
            <p:cNvPr id="4835" name="Google Shape;4835;p490"/>
            <p:cNvSpPr txBox="1"/>
            <p:nvPr/>
          </p:nvSpPr>
          <p:spPr>
            <a:xfrm>
              <a:off x="1712986462" y="0"/>
              <a:ext cx="434497184" cy="2147483646"/>
            </a:xfrm>
            <a:prstGeom prst="rect">
              <a:avLst/>
            </a:prstGeom>
            <a:solidFill>
              <a:schemeClr val="accent1"/>
            </a:solidFill>
            <a:ln w="25400"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Arial"/>
                <a:buNone/>
              </a:pPr>
              <a:r>
                <a:rPr lang="en-US" sz="2400" b="0" i="0" u="none">
                  <a:solidFill>
                    <a:schemeClr val="dk1"/>
                  </a:solidFill>
                  <a:latin typeface="Arial"/>
                  <a:ea typeface="Arial"/>
                  <a:cs typeface="Arial"/>
                  <a:sym typeface="Arial"/>
                </a:rPr>
                <a:t>8</a:t>
              </a:r>
              <a:endParaRPr/>
            </a:p>
          </p:txBody>
        </p:sp>
      </p:grpSp>
      <p:sp>
        <p:nvSpPr>
          <p:cNvPr id="4836" name="Google Shape;4836;p490"/>
          <p:cNvSpPr/>
          <p:nvPr/>
        </p:nvSpPr>
        <p:spPr>
          <a:xfrm>
            <a:off x="4305300" y="2286000"/>
            <a:ext cx="533400" cy="533400"/>
          </a:xfrm>
          <a:prstGeom prst="ellipse">
            <a:avLst/>
          </a:prstGeom>
          <a:solidFill>
            <a:schemeClr val="accent1"/>
          </a:solidFill>
          <a:ln w="28575"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cxnSp>
        <p:nvCxnSpPr>
          <p:cNvPr id="4837" name="Google Shape;4837;p490"/>
          <p:cNvCxnSpPr/>
          <p:nvPr/>
        </p:nvCxnSpPr>
        <p:spPr>
          <a:xfrm>
            <a:off x="4572000" y="2819399"/>
            <a:ext cx="1179600" cy="914400"/>
          </a:xfrm>
          <a:prstGeom prst="bentConnector3">
            <a:avLst>
              <a:gd name="adj1" fmla="val 50000"/>
            </a:avLst>
          </a:prstGeom>
          <a:noFill/>
          <a:ln w="28575" cap="flat" cmpd="sng">
            <a:solidFill>
              <a:schemeClr val="dk1"/>
            </a:solidFill>
            <a:prstDash val="solid"/>
            <a:round/>
            <a:headEnd type="none" w="med" len="med"/>
            <a:tailEnd type="stealth" w="med" len="med"/>
          </a:ln>
        </p:spPr>
      </p:cxnSp>
      <p:cxnSp>
        <p:nvCxnSpPr>
          <p:cNvPr id="4838" name="Google Shape;4838;p490"/>
          <p:cNvCxnSpPr/>
          <p:nvPr/>
        </p:nvCxnSpPr>
        <p:spPr>
          <a:xfrm flipH="1">
            <a:off x="3324300" y="2819399"/>
            <a:ext cx="1247700" cy="914400"/>
          </a:xfrm>
          <a:prstGeom prst="bentConnector3">
            <a:avLst>
              <a:gd name="adj1" fmla="val 50000"/>
            </a:avLst>
          </a:prstGeom>
          <a:noFill/>
          <a:ln w="28575" cap="flat" cmpd="sng">
            <a:solidFill>
              <a:schemeClr val="dk1"/>
            </a:solidFill>
            <a:prstDash val="solid"/>
            <a:round/>
            <a:headEnd type="none" w="med" len="med"/>
            <a:tailEnd type="stealth" w="med" len="med"/>
          </a:ln>
        </p:spPr>
      </p:cxnSp>
      <p:sp>
        <p:nvSpPr>
          <p:cNvPr id="4839" name="Google Shape;4839;p490"/>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494</a:t>
            </a:fld>
            <a:endParaRPr/>
          </a:p>
        </p:txBody>
      </p:sp>
    </p:spTree>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Shape 4844"/>
        <p:cNvGrpSpPr/>
        <p:nvPr/>
      </p:nvGrpSpPr>
      <p:grpSpPr>
        <a:xfrm>
          <a:off x="0" y="0"/>
          <a:ext cx="0" cy="0"/>
          <a:chOff x="0" y="0"/>
          <a:chExt cx="0" cy="0"/>
        </a:xfrm>
      </p:grpSpPr>
      <p:sp>
        <p:nvSpPr>
          <p:cNvPr id="4845" name="Google Shape;4845;p491"/>
          <p:cNvSpPr txBox="1"/>
          <p:nvPr/>
        </p:nvSpPr>
        <p:spPr>
          <a:xfrm>
            <a:off x="609600" y="1089660"/>
            <a:ext cx="7924800" cy="662940"/>
          </a:xfrm>
          <a:prstGeom prst="rect">
            <a:avLst/>
          </a:prstGeom>
          <a:solidFill>
            <a:srgbClr val="DDDDDD"/>
          </a:solid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4846" name="Google Shape;4846;p491"/>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Illustrating Parallel Execution</a:t>
            </a:r>
            <a:endParaRPr/>
          </a:p>
        </p:txBody>
      </p:sp>
      <p:sp>
        <p:nvSpPr>
          <p:cNvPr id="4847" name="Google Shape;4847;p491"/>
          <p:cNvSpPr txBox="1">
            <a:spLocks noGrp="1"/>
          </p:cNvSpPr>
          <p:nvPr>
            <p:ph type="body" idx="1"/>
          </p:nvPr>
        </p:nvSpPr>
        <p:spPr>
          <a:xfrm>
            <a:off x="524886" y="1176208"/>
            <a:ext cx="7918500" cy="566700"/>
          </a:xfrm>
          <a:prstGeom prst="rect">
            <a:avLst/>
          </a:prstGeom>
          <a:noFill/>
          <a:ln>
            <a:noFill/>
          </a:ln>
        </p:spPr>
        <p:txBody>
          <a:bodyPr spcFirstLastPara="1" wrap="square" lIns="12700" tIns="12700" rIns="12700" bIns="12700" anchor="t" anchorCtr="0">
            <a:noAutofit/>
          </a:bodyPr>
          <a:lstStyle/>
          <a:p>
            <a:pPr marL="574675" marR="0" lvl="1" indent="-460375" algn="l" rtl="0">
              <a:lnSpc>
                <a:spcPct val="100000"/>
              </a:lnSpc>
              <a:spcBef>
                <a:spcPts val="0"/>
              </a:spcBef>
              <a:spcAft>
                <a:spcPts val="0"/>
              </a:spcAft>
              <a:buClr>
                <a:srgbClr val="FF0000"/>
              </a:buClr>
              <a:buSzPts val="1600"/>
              <a:buFont typeface="Arial"/>
              <a:buNone/>
            </a:pPr>
            <a:r>
              <a:rPr lang="en-US" sz="1600" b="0" i="0" u="none" strike="noStrike" cap="none" dirty="0">
                <a:solidFill>
                  <a:schemeClr val="dk1"/>
                </a:solidFill>
                <a:latin typeface="Courier New"/>
                <a:ea typeface="Courier New"/>
                <a:cs typeface="Courier New"/>
                <a:sym typeface="Courier New"/>
              </a:rPr>
              <a:t>18         </a:t>
            </a:r>
            <a:r>
              <a:rPr lang="en-US" sz="1600" b="0" i="0" u="none" strike="noStrike" cap="none" dirty="0" err="1">
                <a:solidFill>
                  <a:schemeClr val="dk1"/>
                </a:solidFill>
                <a:latin typeface="Courier New"/>
                <a:ea typeface="Courier New"/>
                <a:cs typeface="Courier New"/>
                <a:sym typeface="Courier New"/>
              </a:rPr>
              <a:t>int</a:t>
            </a:r>
            <a:r>
              <a:rPr lang="en-US" sz="1600" b="0" i="0" u="none" strike="noStrike" cap="none" dirty="0">
                <a:solidFill>
                  <a:schemeClr val="dk1"/>
                </a:solidFill>
                <a:latin typeface="Courier New"/>
                <a:ea typeface="Courier New"/>
                <a:cs typeface="Courier New"/>
                <a:sym typeface="Courier New"/>
              </a:rPr>
              <a:t> r2 = </a:t>
            </a:r>
            <a:r>
              <a:rPr lang="en-US" sz="1600" b="0" i="0" u="none" strike="noStrike" cap="none" dirty="0" err="1">
                <a:solidFill>
                  <a:schemeClr val="dk1"/>
                </a:solidFill>
                <a:latin typeface="Courier New"/>
                <a:ea typeface="Courier New"/>
                <a:cs typeface="Courier New"/>
                <a:sym typeface="Courier New"/>
              </a:rPr>
              <a:t>IntStream.rangeClosed</a:t>
            </a:r>
            <a:r>
              <a:rPr lang="en-US" sz="1600" b="0" i="0" u="none" strike="noStrike" cap="none" dirty="0">
                <a:solidFill>
                  <a:schemeClr val="dk1"/>
                </a:solidFill>
                <a:latin typeface="Courier New"/>
                <a:ea typeface="Courier New"/>
                <a:cs typeface="Courier New"/>
                <a:sym typeface="Courier New"/>
              </a:rPr>
              <a:t>(1, 8).</a:t>
            </a:r>
            <a:r>
              <a:rPr lang="en-US" sz="1600" b="1" i="0" u="none" strike="noStrike" cap="none" dirty="0">
                <a:solidFill>
                  <a:schemeClr val="dk1"/>
                </a:solidFill>
                <a:latin typeface="Courier New"/>
                <a:ea typeface="Courier New"/>
                <a:cs typeface="Courier New"/>
                <a:sym typeface="Courier New"/>
              </a:rPr>
              <a:t>parallel()</a:t>
            </a:r>
            <a:endParaRPr dirty="0"/>
          </a:p>
          <a:p>
            <a:pPr marL="574675" marR="0" lvl="1" indent="-460375" algn="l" rtl="0">
              <a:lnSpc>
                <a:spcPct val="100000"/>
              </a:lnSpc>
              <a:spcBef>
                <a:spcPts val="320"/>
              </a:spcBef>
              <a:spcAft>
                <a:spcPts val="0"/>
              </a:spcAft>
              <a:buClr>
                <a:srgbClr val="FF0000"/>
              </a:buClr>
              <a:buSzPts val="1600"/>
              <a:buFont typeface="Arial"/>
              <a:buNone/>
            </a:pPr>
            <a:r>
              <a:rPr lang="en-US" sz="1600" b="0" i="0" u="none" strike="noStrike" cap="none" dirty="0">
                <a:solidFill>
                  <a:schemeClr val="dk1"/>
                </a:solidFill>
                <a:latin typeface="Courier New"/>
                <a:ea typeface="Courier New"/>
                <a:cs typeface="Courier New"/>
                <a:sym typeface="Courier New"/>
              </a:rPr>
              <a:t>19             .reduce(0, (sum, element) -&gt; sum + element);</a:t>
            </a:r>
            <a:endParaRPr dirty="0"/>
          </a:p>
        </p:txBody>
      </p:sp>
      <p:grpSp>
        <p:nvGrpSpPr>
          <p:cNvPr id="4848" name="Google Shape;4848;p491"/>
          <p:cNvGrpSpPr/>
          <p:nvPr/>
        </p:nvGrpSpPr>
        <p:grpSpPr>
          <a:xfrm>
            <a:off x="2182005" y="5154243"/>
            <a:ext cx="785121" cy="439736"/>
            <a:chOff x="0" y="0"/>
            <a:chExt cx="2147483647" cy="2147483646"/>
          </a:xfrm>
        </p:grpSpPr>
        <p:sp>
          <p:nvSpPr>
            <p:cNvPr id="4849" name="Google Shape;4849;p491"/>
            <p:cNvSpPr txBox="1"/>
            <p:nvPr/>
          </p:nvSpPr>
          <p:spPr>
            <a:xfrm>
              <a:off x="0" y="0"/>
              <a:ext cx="927977759" cy="2147483646"/>
            </a:xfrm>
            <a:prstGeom prst="rect">
              <a:avLst/>
            </a:prstGeom>
            <a:solidFill>
              <a:schemeClr val="accent1"/>
            </a:solidFill>
            <a:ln w="25400"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Arial"/>
                <a:buNone/>
              </a:pPr>
              <a:r>
                <a:rPr lang="en-US" sz="2400" b="0" i="0" u="none">
                  <a:solidFill>
                    <a:schemeClr val="dk1"/>
                  </a:solidFill>
                  <a:latin typeface="Arial"/>
                  <a:ea typeface="Arial"/>
                  <a:cs typeface="Arial"/>
                  <a:sym typeface="Arial"/>
                </a:rPr>
                <a:t>1</a:t>
              </a:r>
              <a:endParaRPr/>
            </a:p>
          </p:txBody>
        </p:sp>
        <p:sp>
          <p:nvSpPr>
            <p:cNvPr id="4850" name="Google Shape;4850;p491"/>
            <p:cNvSpPr txBox="1"/>
            <p:nvPr/>
          </p:nvSpPr>
          <p:spPr>
            <a:xfrm>
              <a:off x="1219505887" y="0"/>
              <a:ext cx="927977759" cy="2147483646"/>
            </a:xfrm>
            <a:prstGeom prst="rect">
              <a:avLst/>
            </a:prstGeom>
            <a:solidFill>
              <a:schemeClr val="accent1"/>
            </a:solidFill>
            <a:ln w="25400"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Arial"/>
                <a:buNone/>
              </a:pPr>
              <a:r>
                <a:rPr lang="en-US" sz="2400" b="0" i="0" u="none">
                  <a:solidFill>
                    <a:schemeClr val="dk1"/>
                  </a:solidFill>
                  <a:latin typeface="Arial"/>
                  <a:ea typeface="Arial"/>
                  <a:cs typeface="Arial"/>
                  <a:sym typeface="Arial"/>
                </a:rPr>
                <a:t>2</a:t>
              </a:r>
              <a:endParaRPr/>
            </a:p>
          </p:txBody>
        </p:sp>
      </p:grpSp>
      <p:grpSp>
        <p:nvGrpSpPr>
          <p:cNvPr id="4851" name="Google Shape;4851;p491"/>
          <p:cNvGrpSpPr/>
          <p:nvPr/>
        </p:nvGrpSpPr>
        <p:grpSpPr>
          <a:xfrm>
            <a:off x="3382548" y="5154243"/>
            <a:ext cx="785121" cy="439736"/>
            <a:chOff x="0" y="0"/>
            <a:chExt cx="2147483647" cy="2147483646"/>
          </a:xfrm>
        </p:grpSpPr>
        <p:sp>
          <p:nvSpPr>
            <p:cNvPr id="4852" name="Google Shape;4852;p491"/>
            <p:cNvSpPr txBox="1"/>
            <p:nvPr/>
          </p:nvSpPr>
          <p:spPr>
            <a:xfrm>
              <a:off x="0" y="0"/>
              <a:ext cx="927977476" cy="2147483646"/>
            </a:xfrm>
            <a:prstGeom prst="rect">
              <a:avLst/>
            </a:prstGeom>
            <a:solidFill>
              <a:schemeClr val="accent1"/>
            </a:solidFill>
            <a:ln w="25400"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Arial"/>
                <a:buNone/>
              </a:pPr>
              <a:r>
                <a:rPr lang="en-US" sz="2400" b="0" i="0" u="none">
                  <a:solidFill>
                    <a:schemeClr val="dk1"/>
                  </a:solidFill>
                  <a:latin typeface="Arial"/>
                  <a:ea typeface="Arial"/>
                  <a:cs typeface="Arial"/>
                  <a:sym typeface="Arial"/>
                </a:rPr>
                <a:t>3</a:t>
              </a:r>
              <a:endParaRPr/>
            </a:p>
          </p:txBody>
        </p:sp>
        <p:sp>
          <p:nvSpPr>
            <p:cNvPr id="4853" name="Google Shape;4853;p491"/>
            <p:cNvSpPr txBox="1"/>
            <p:nvPr/>
          </p:nvSpPr>
          <p:spPr>
            <a:xfrm>
              <a:off x="1219506170" y="0"/>
              <a:ext cx="927977476" cy="2147483646"/>
            </a:xfrm>
            <a:prstGeom prst="rect">
              <a:avLst/>
            </a:prstGeom>
            <a:solidFill>
              <a:schemeClr val="accent1"/>
            </a:solidFill>
            <a:ln w="25400"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Arial"/>
                <a:buNone/>
              </a:pPr>
              <a:r>
                <a:rPr lang="en-US" sz="2400" b="0" i="0" u="none">
                  <a:solidFill>
                    <a:schemeClr val="dk1"/>
                  </a:solidFill>
                  <a:latin typeface="Arial"/>
                  <a:ea typeface="Arial"/>
                  <a:cs typeface="Arial"/>
                  <a:sym typeface="Arial"/>
                </a:rPr>
                <a:t>4</a:t>
              </a:r>
              <a:endParaRPr/>
            </a:p>
          </p:txBody>
        </p:sp>
      </p:grpSp>
      <p:grpSp>
        <p:nvGrpSpPr>
          <p:cNvPr id="4854" name="Google Shape;4854;p491"/>
          <p:cNvGrpSpPr/>
          <p:nvPr/>
        </p:nvGrpSpPr>
        <p:grpSpPr>
          <a:xfrm>
            <a:off x="4484136" y="5154243"/>
            <a:ext cx="785121" cy="439736"/>
            <a:chOff x="0" y="0"/>
            <a:chExt cx="2147483647" cy="2147483646"/>
          </a:xfrm>
        </p:grpSpPr>
        <p:sp>
          <p:nvSpPr>
            <p:cNvPr id="4855" name="Google Shape;4855;p491"/>
            <p:cNvSpPr txBox="1"/>
            <p:nvPr/>
          </p:nvSpPr>
          <p:spPr>
            <a:xfrm>
              <a:off x="0" y="0"/>
              <a:ext cx="927977759" cy="2147483646"/>
            </a:xfrm>
            <a:prstGeom prst="rect">
              <a:avLst/>
            </a:prstGeom>
            <a:solidFill>
              <a:schemeClr val="accent1"/>
            </a:solidFill>
            <a:ln w="25400"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Arial"/>
                <a:buNone/>
              </a:pPr>
              <a:r>
                <a:rPr lang="en-US" sz="2400" b="0" i="0" u="none">
                  <a:solidFill>
                    <a:schemeClr val="dk1"/>
                  </a:solidFill>
                  <a:latin typeface="Arial"/>
                  <a:ea typeface="Arial"/>
                  <a:cs typeface="Arial"/>
                  <a:sym typeface="Arial"/>
                </a:rPr>
                <a:t>5</a:t>
              </a:r>
              <a:endParaRPr/>
            </a:p>
          </p:txBody>
        </p:sp>
        <p:sp>
          <p:nvSpPr>
            <p:cNvPr id="4856" name="Google Shape;4856;p491"/>
            <p:cNvSpPr txBox="1"/>
            <p:nvPr/>
          </p:nvSpPr>
          <p:spPr>
            <a:xfrm>
              <a:off x="1219505887" y="0"/>
              <a:ext cx="927977759" cy="2147483646"/>
            </a:xfrm>
            <a:prstGeom prst="rect">
              <a:avLst/>
            </a:prstGeom>
            <a:solidFill>
              <a:schemeClr val="accent1"/>
            </a:solidFill>
            <a:ln w="25400"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Arial"/>
                <a:buNone/>
              </a:pPr>
              <a:r>
                <a:rPr lang="en-US" sz="2400" b="0" i="0" u="none">
                  <a:solidFill>
                    <a:schemeClr val="dk1"/>
                  </a:solidFill>
                  <a:latin typeface="Arial"/>
                  <a:ea typeface="Arial"/>
                  <a:cs typeface="Arial"/>
                  <a:sym typeface="Arial"/>
                </a:rPr>
                <a:t>6</a:t>
              </a:r>
              <a:endParaRPr/>
            </a:p>
          </p:txBody>
        </p:sp>
      </p:grpSp>
      <p:grpSp>
        <p:nvGrpSpPr>
          <p:cNvPr id="4857" name="Google Shape;4857;p491"/>
          <p:cNvGrpSpPr/>
          <p:nvPr/>
        </p:nvGrpSpPr>
        <p:grpSpPr>
          <a:xfrm>
            <a:off x="5735464" y="5154243"/>
            <a:ext cx="785119" cy="439736"/>
            <a:chOff x="0" y="0"/>
            <a:chExt cx="2147483647" cy="2147483646"/>
          </a:xfrm>
        </p:grpSpPr>
        <p:sp>
          <p:nvSpPr>
            <p:cNvPr id="4858" name="Google Shape;4858;p491"/>
            <p:cNvSpPr txBox="1"/>
            <p:nvPr/>
          </p:nvSpPr>
          <p:spPr>
            <a:xfrm>
              <a:off x="0" y="0"/>
              <a:ext cx="927979461" cy="2147483646"/>
            </a:xfrm>
            <a:prstGeom prst="rect">
              <a:avLst/>
            </a:prstGeom>
            <a:solidFill>
              <a:schemeClr val="accent1"/>
            </a:solidFill>
            <a:ln w="25400"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Arial"/>
                <a:buNone/>
              </a:pPr>
              <a:r>
                <a:rPr lang="en-US" sz="2400" b="0" i="0" u="none">
                  <a:solidFill>
                    <a:schemeClr val="dk1"/>
                  </a:solidFill>
                  <a:latin typeface="Arial"/>
                  <a:ea typeface="Arial"/>
                  <a:cs typeface="Arial"/>
                  <a:sym typeface="Arial"/>
                </a:rPr>
                <a:t>7</a:t>
              </a:r>
              <a:endParaRPr/>
            </a:p>
          </p:txBody>
        </p:sp>
        <p:sp>
          <p:nvSpPr>
            <p:cNvPr id="4859" name="Google Shape;4859;p491"/>
            <p:cNvSpPr txBox="1"/>
            <p:nvPr/>
          </p:nvSpPr>
          <p:spPr>
            <a:xfrm>
              <a:off x="1219504185" y="0"/>
              <a:ext cx="927979461" cy="2147483646"/>
            </a:xfrm>
            <a:prstGeom prst="rect">
              <a:avLst/>
            </a:prstGeom>
            <a:solidFill>
              <a:schemeClr val="accent1"/>
            </a:solidFill>
            <a:ln w="25400"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Arial"/>
                <a:buNone/>
              </a:pPr>
              <a:r>
                <a:rPr lang="en-US" sz="2400" b="0" i="0" u="none">
                  <a:solidFill>
                    <a:schemeClr val="dk1"/>
                  </a:solidFill>
                  <a:latin typeface="Arial"/>
                  <a:ea typeface="Arial"/>
                  <a:cs typeface="Arial"/>
                  <a:sym typeface="Arial"/>
                </a:rPr>
                <a:t>8</a:t>
              </a:r>
              <a:endParaRPr/>
            </a:p>
          </p:txBody>
        </p:sp>
      </p:grpSp>
      <p:sp>
        <p:nvSpPr>
          <p:cNvPr id="4860" name="Google Shape;4860;p491"/>
          <p:cNvSpPr/>
          <p:nvPr/>
        </p:nvSpPr>
        <p:spPr>
          <a:xfrm>
            <a:off x="4305300" y="2286000"/>
            <a:ext cx="533400" cy="533400"/>
          </a:xfrm>
          <a:prstGeom prst="ellipse">
            <a:avLst/>
          </a:prstGeom>
          <a:solidFill>
            <a:schemeClr val="accent1"/>
          </a:solidFill>
          <a:ln w="28575"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cxnSp>
        <p:nvCxnSpPr>
          <p:cNvPr id="4861" name="Google Shape;4861;p491"/>
          <p:cNvCxnSpPr/>
          <p:nvPr/>
        </p:nvCxnSpPr>
        <p:spPr>
          <a:xfrm>
            <a:off x="4572000" y="2819400"/>
            <a:ext cx="1181100" cy="914400"/>
          </a:xfrm>
          <a:prstGeom prst="bentConnector3">
            <a:avLst>
              <a:gd name="adj1" fmla="val 50000"/>
            </a:avLst>
          </a:prstGeom>
          <a:noFill/>
          <a:ln w="28575" cap="flat" cmpd="sng">
            <a:solidFill>
              <a:schemeClr val="dk1"/>
            </a:solidFill>
            <a:prstDash val="solid"/>
            <a:round/>
            <a:headEnd type="none" w="med" len="med"/>
            <a:tailEnd type="stealth" w="med" len="med"/>
          </a:ln>
        </p:spPr>
      </p:cxnSp>
      <p:cxnSp>
        <p:nvCxnSpPr>
          <p:cNvPr id="4862" name="Google Shape;4862;p491"/>
          <p:cNvCxnSpPr/>
          <p:nvPr/>
        </p:nvCxnSpPr>
        <p:spPr>
          <a:xfrm flipH="1">
            <a:off x="3314700" y="2819400"/>
            <a:ext cx="1257300" cy="914400"/>
          </a:xfrm>
          <a:prstGeom prst="bentConnector3">
            <a:avLst>
              <a:gd name="adj1" fmla="val 50000"/>
            </a:avLst>
          </a:prstGeom>
          <a:noFill/>
          <a:ln w="28575" cap="flat" cmpd="sng">
            <a:solidFill>
              <a:schemeClr val="dk1"/>
            </a:solidFill>
            <a:prstDash val="solid"/>
            <a:round/>
            <a:headEnd type="none" w="med" len="med"/>
            <a:tailEnd type="stealth" w="med" len="med"/>
          </a:ln>
        </p:spPr>
      </p:cxnSp>
      <p:sp>
        <p:nvSpPr>
          <p:cNvPr id="4863" name="Google Shape;4863;p491"/>
          <p:cNvSpPr/>
          <p:nvPr/>
        </p:nvSpPr>
        <p:spPr>
          <a:xfrm>
            <a:off x="3048000" y="3733800"/>
            <a:ext cx="533400" cy="533400"/>
          </a:xfrm>
          <a:prstGeom prst="ellipse">
            <a:avLst/>
          </a:prstGeom>
          <a:solidFill>
            <a:schemeClr val="accent1"/>
          </a:solidFill>
          <a:ln w="28575"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4864" name="Google Shape;4864;p491"/>
          <p:cNvSpPr/>
          <p:nvPr/>
        </p:nvSpPr>
        <p:spPr>
          <a:xfrm>
            <a:off x="5486400" y="3733800"/>
            <a:ext cx="533400" cy="533400"/>
          </a:xfrm>
          <a:prstGeom prst="ellipse">
            <a:avLst/>
          </a:prstGeom>
          <a:solidFill>
            <a:schemeClr val="accent1"/>
          </a:solidFill>
          <a:ln w="28575"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cxnSp>
        <p:nvCxnSpPr>
          <p:cNvPr id="4865" name="Google Shape;4865;p491"/>
          <p:cNvCxnSpPr/>
          <p:nvPr/>
        </p:nvCxnSpPr>
        <p:spPr>
          <a:xfrm rot="5400000">
            <a:off x="2590050" y="4609350"/>
            <a:ext cx="1066800" cy="382500"/>
          </a:xfrm>
          <a:prstGeom prst="bentConnector3">
            <a:avLst>
              <a:gd name="adj1" fmla="val 50000"/>
            </a:avLst>
          </a:prstGeom>
          <a:noFill/>
          <a:ln w="28575" cap="flat" cmpd="sng">
            <a:solidFill>
              <a:schemeClr val="dk1"/>
            </a:solidFill>
            <a:prstDash val="solid"/>
            <a:round/>
            <a:headEnd type="none" w="med" len="med"/>
            <a:tailEnd type="stealth" w="med" len="med"/>
          </a:ln>
        </p:spPr>
      </p:cxnSp>
      <p:cxnSp>
        <p:nvCxnSpPr>
          <p:cNvPr id="4866" name="Google Shape;4866;p491"/>
          <p:cNvCxnSpPr/>
          <p:nvPr/>
        </p:nvCxnSpPr>
        <p:spPr>
          <a:xfrm rot="-5400000" flipH="1">
            <a:off x="2978100" y="4603800"/>
            <a:ext cx="1066800" cy="393600"/>
          </a:xfrm>
          <a:prstGeom prst="bentConnector3">
            <a:avLst>
              <a:gd name="adj1" fmla="val 50000"/>
            </a:avLst>
          </a:prstGeom>
          <a:noFill/>
          <a:ln w="28575" cap="flat" cmpd="sng">
            <a:solidFill>
              <a:schemeClr val="dk1"/>
            </a:solidFill>
            <a:prstDash val="solid"/>
            <a:round/>
            <a:headEnd type="none" w="med" len="med"/>
            <a:tailEnd type="stealth" w="med" len="med"/>
          </a:ln>
        </p:spPr>
      </p:cxnSp>
      <p:cxnSp>
        <p:nvCxnSpPr>
          <p:cNvPr id="4867" name="Google Shape;4867;p491"/>
          <p:cNvCxnSpPr/>
          <p:nvPr/>
        </p:nvCxnSpPr>
        <p:spPr>
          <a:xfrm rot="5400000">
            <a:off x="5028450" y="4609350"/>
            <a:ext cx="1066800" cy="382500"/>
          </a:xfrm>
          <a:prstGeom prst="bentConnector3">
            <a:avLst>
              <a:gd name="adj1" fmla="val 50000"/>
            </a:avLst>
          </a:prstGeom>
          <a:noFill/>
          <a:ln w="28575" cap="flat" cmpd="sng">
            <a:solidFill>
              <a:schemeClr val="dk1"/>
            </a:solidFill>
            <a:prstDash val="solid"/>
            <a:round/>
            <a:headEnd type="none" w="med" len="med"/>
            <a:tailEnd type="stealth" w="med" len="med"/>
          </a:ln>
        </p:spPr>
      </p:cxnSp>
      <p:cxnSp>
        <p:nvCxnSpPr>
          <p:cNvPr id="4868" name="Google Shape;4868;p491"/>
          <p:cNvCxnSpPr/>
          <p:nvPr/>
        </p:nvCxnSpPr>
        <p:spPr>
          <a:xfrm rot="-5400000" flipH="1">
            <a:off x="5442000" y="4578300"/>
            <a:ext cx="1066800" cy="444600"/>
          </a:xfrm>
          <a:prstGeom prst="bentConnector3">
            <a:avLst>
              <a:gd name="adj1" fmla="val 50000"/>
            </a:avLst>
          </a:prstGeom>
          <a:noFill/>
          <a:ln w="28575" cap="flat" cmpd="sng">
            <a:solidFill>
              <a:schemeClr val="dk1"/>
            </a:solidFill>
            <a:prstDash val="solid"/>
            <a:round/>
            <a:headEnd type="none" w="med" len="med"/>
            <a:tailEnd type="stealth" w="med" len="med"/>
          </a:ln>
        </p:spPr>
      </p:cxnSp>
      <p:sp>
        <p:nvSpPr>
          <p:cNvPr id="4869" name="Google Shape;4869;p491"/>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495</a:t>
            </a:fld>
            <a:endParaRPr/>
          </a:p>
        </p:txBody>
      </p:sp>
    </p:spTree>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Shape 4874"/>
        <p:cNvGrpSpPr/>
        <p:nvPr/>
      </p:nvGrpSpPr>
      <p:grpSpPr>
        <a:xfrm>
          <a:off x="0" y="0"/>
          <a:ext cx="0" cy="0"/>
          <a:chOff x="0" y="0"/>
          <a:chExt cx="0" cy="0"/>
        </a:xfrm>
      </p:grpSpPr>
      <p:sp>
        <p:nvSpPr>
          <p:cNvPr id="4875" name="Google Shape;4875;p492"/>
          <p:cNvSpPr txBox="1"/>
          <p:nvPr/>
        </p:nvSpPr>
        <p:spPr>
          <a:xfrm>
            <a:off x="609600" y="1005840"/>
            <a:ext cx="7924800" cy="746760"/>
          </a:xfrm>
          <a:prstGeom prst="rect">
            <a:avLst/>
          </a:prstGeom>
          <a:solidFill>
            <a:srgbClr val="DDDDDD"/>
          </a:solid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4876" name="Google Shape;4876;p492"/>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Illustrating Parallel Execution</a:t>
            </a:r>
            <a:endParaRPr/>
          </a:p>
        </p:txBody>
      </p:sp>
      <p:sp>
        <p:nvSpPr>
          <p:cNvPr id="4877" name="Google Shape;4877;p492"/>
          <p:cNvSpPr txBox="1">
            <a:spLocks noGrp="1"/>
          </p:cNvSpPr>
          <p:nvPr>
            <p:ph type="body" idx="1"/>
          </p:nvPr>
        </p:nvSpPr>
        <p:spPr>
          <a:xfrm>
            <a:off x="609600" y="1113687"/>
            <a:ext cx="7918500" cy="566700"/>
          </a:xfrm>
          <a:prstGeom prst="rect">
            <a:avLst/>
          </a:prstGeom>
          <a:noFill/>
          <a:ln>
            <a:noFill/>
          </a:ln>
        </p:spPr>
        <p:txBody>
          <a:bodyPr spcFirstLastPara="1" wrap="square" lIns="12700" tIns="12700" rIns="12700" bIns="12700" anchor="t" anchorCtr="0">
            <a:noAutofit/>
          </a:bodyPr>
          <a:lstStyle/>
          <a:p>
            <a:pPr marL="574675" marR="0" lvl="1" indent="-460375" algn="l" rtl="0">
              <a:lnSpc>
                <a:spcPct val="100000"/>
              </a:lnSpc>
              <a:spcBef>
                <a:spcPts val="0"/>
              </a:spcBef>
              <a:spcAft>
                <a:spcPts val="0"/>
              </a:spcAft>
              <a:buClr>
                <a:srgbClr val="FF0000"/>
              </a:buClr>
              <a:buSzPts val="1600"/>
              <a:buFont typeface="Arial"/>
              <a:buNone/>
            </a:pPr>
            <a:r>
              <a:rPr lang="en-US" sz="1600" b="0" i="0" u="none" strike="noStrike" cap="none" dirty="0">
                <a:solidFill>
                  <a:schemeClr val="dk1"/>
                </a:solidFill>
                <a:latin typeface="Courier New"/>
                <a:ea typeface="Courier New"/>
                <a:cs typeface="Courier New"/>
                <a:sym typeface="Courier New"/>
              </a:rPr>
              <a:t>18         </a:t>
            </a:r>
            <a:r>
              <a:rPr lang="en-US" sz="1600" b="0" i="0" u="none" strike="noStrike" cap="none" dirty="0" err="1">
                <a:solidFill>
                  <a:schemeClr val="dk1"/>
                </a:solidFill>
                <a:latin typeface="Courier New"/>
                <a:ea typeface="Courier New"/>
                <a:cs typeface="Courier New"/>
                <a:sym typeface="Courier New"/>
              </a:rPr>
              <a:t>int</a:t>
            </a:r>
            <a:r>
              <a:rPr lang="en-US" sz="1600" b="0" i="0" u="none" strike="noStrike" cap="none" dirty="0">
                <a:solidFill>
                  <a:schemeClr val="dk1"/>
                </a:solidFill>
                <a:latin typeface="Courier New"/>
                <a:ea typeface="Courier New"/>
                <a:cs typeface="Courier New"/>
                <a:sym typeface="Courier New"/>
              </a:rPr>
              <a:t> r2 = </a:t>
            </a:r>
            <a:r>
              <a:rPr lang="en-US" sz="1600" b="0" i="0" u="none" strike="noStrike" cap="none" dirty="0" err="1">
                <a:solidFill>
                  <a:schemeClr val="dk1"/>
                </a:solidFill>
                <a:latin typeface="Courier New"/>
                <a:ea typeface="Courier New"/>
                <a:cs typeface="Courier New"/>
                <a:sym typeface="Courier New"/>
              </a:rPr>
              <a:t>IntStream.rangeClosed</a:t>
            </a:r>
            <a:r>
              <a:rPr lang="en-US" sz="1600" b="0" i="0" u="none" strike="noStrike" cap="none" dirty="0">
                <a:solidFill>
                  <a:schemeClr val="dk1"/>
                </a:solidFill>
                <a:latin typeface="Courier New"/>
                <a:ea typeface="Courier New"/>
                <a:cs typeface="Courier New"/>
                <a:sym typeface="Courier New"/>
              </a:rPr>
              <a:t>(1, 8).</a:t>
            </a:r>
            <a:r>
              <a:rPr lang="en-US" sz="1600" b="1" i="0" u="none" strike="noStrike" cap="none" dirty="0">
                <a:solidFill>
                  <a:schemeClr val="dk1"/>
                </a:solidFill>
                <a:latin typeface="Courier New"/>
                <a:ea typeface="Courier New"/>
                <a:cs typeface="Courier New"/>
                <a:sym typeface="Courier New"/>
              </a:rPr>
              <a:t>parallel()</a:t>
            </a:r>
            <a:endParaRPr dirty="0"/>
          </a:p>
          <a:p>
            <a:pPr marL="574675" marR="0" lvl="1" indent="-460375" algn="l" rtl="0">
              <a:lnSpc>
                <a:spcPct val="100000"/>
              </a:lnSpc>
              <a:spcBef>
                <a:spcPts val="320"/>
              </a:spcBef>
              <a:spcAft>
                <a:spcPts val="0"/>
              </a:spcAft>
              <a:buClr>
                <a:srgbClr val="FF0000"/>
              </a:buClr>
              <a:buSzPts val="1600"/>
              <a:buFont typeface="Arial"/>
              <a:buNone/>
            </a:pPr>
            <a:r>
              <a:rPr lang="en-US" sz="1600" b="0" i="0" u="none" strike="noStrike" cap="none" dirty="0">
                <a:solidFill>
                  <a:schemeClr val="dk1"/>
                </a:solidFill>
                <a:latin typeface="Courier New"/>
                <a:ea typeface="Courier New"/>
                <a:cs typeface="Courier New"/>
                <a:sym typeface="Courier New"/>
              </a:rPr>
              <a:t>19             .reduce(0, (sum, element) -&gt; sum + element);</a:t>
            </a:r>
            <a:endParaRPr dirty="0"/>
          </a:p>
        </p:txBody>
      </p:sp>
      <p:sp>
        <p:nvSpPr>
          <p:cNvPr id="4878" name="Google Shape;4878;p492"/>
          <p:cNvSpPr txBox="1"/>
          <p:nvPr/>
        </p:nvSpPr>
        <p:spPr>
          <a:xfrm>
            <a:off x="2209800" y="5334000"/>
            <a:ext cx="1100100" cy="462000"/>
          </a:xfrm>
          <a:prstGeom prst="rect">
            <a:avLst/>
          </a:prstGeom>
          <a:solidFill>
            <a:schemeClr val="accent1"/>
          </a:solidFill>
          <a:ln w="25400"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Arial"/>
              <a:buNone/>
            </a:pPr>
            <a:r>
              <a:rPr lang="en-US" sz="2400" b="0" i="0" u="none">
                <a:solidFill>
                  <a:schemeClr val="dk1"/>
                </a:solidFill>
                <a:latin typeface="Arial"/>
                <a:ea typeface="Arial"/>
                <a:cs typeface="Arial"/>
                <a:sym typeface="Arial"/>
              </a:rPr>
              <a:t>((1+ 2)</a:t>
            </a:r>
            <a:endParaRPr/>
          </a:p>
        </p:txBody>
      </p:sp>
      <p:sp>
        <p:nvSpPr>
          <p:cNvPr id="4879" name="Google Shape;4879;p492"/>
          <p:cNvSpPr txBox="1"/>
          <p:nvPr/>
        </p:nvSpPr>
        <p:spPr>
          <a:xfrm>
            <a:off x="3530600" y="5334000"/>
            <a:ext cx="1184400" cy="462000"/>
          </a:xfrm>
          <a:prstGeom prst="rect">
            <a:avLst/>
          </a:prstGeom>
          <a:solidFill>
            <a:schemeClr val="accent1"/>
          </a:solidFill>
          <a:ln w="25400"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Arial"/>
              <a:buNone/>
            </a:pPr>
            <a:r>
              <a:rPr lang="en-US" sz="2400" b="0" i="0" u="none">
                <a:solidFill>
                  <a:schemeClr val="dk1"/>
                </a:solidFill>
                <a:latin typeface="Arial"/>
                <a:ea typeface="Arial"/>
                <a:cs typeface="Arial"/>
                <a:sym typeface="Arial"/>
              </a:rPr>
              <a:t>(3 + 4))</a:t>
            </a:r>
            <a:endParaRPr/>
          </a:p>
        </p:txBody>
      </p:sp>
      <p:sp>
        <p:nvSpPr>
          <p:cNvPr id="4880" name="Google Shape;4880;p492"/>
          <p:cNvSpPr txBox="1"/>
          <p:nvPr/>
        </p:nvSpPr>
        <p:spPr>
          <a:xfrm>
            <a:off x="4876800" y="5334000"/>
            <a:ext cx="1184400" cy="462000"/>
          </a:xfrm>
          <a:prstGeom prst="rect">
            <a:avLst/>
          </a:prstGeom>
          <a:solidFill>
            <a:schemeClr val="accent1"/>
          </a:solidFill>
          <a:ln w="25400"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Arial"/>
              <a:buNone/>
            </a:pPr>
            <a:r>
              <a:rPr lang="en-US" sz="2400" b="0" i="0" u="none">
                <a:solidFill>
                  <a:schemeClr val="dk1"/>
                </a:solidFill>
                <a:latin typeface="Arial"/>
                <a:ea typeface="Arial"/>
                <a:cs typeface="Arial"/>
                <a:sym typeface="Arial"/>
              </a:rPr>
              <a:t>((5 + 6)</a:t>
            </a:r>
            <a:endParaRPr/>
          </a:p>
        </p:txBody>
      </p:sp>
      <p:sp>
        <p:nvSpPr>
          <p:cNvPr id="4881" name="Google Shape;4881;p492"/>
          <p:cNvSpPr txBox="1"/>
          <p:nvPr/>
        </p:nvSpPr>
        <p:spPr>
          <a:xfrm>
            <a:off x="6248400" y="5334000"/>
            <a:ext cx="1184400" cy="462000"/>
          </a:xfrm>
          <a:prstGeom prst="rect">
            <a:avLst/>
          </a:prstGeom>
          <a:solidFill>
            <a:schemeClr val="accent1"/>
          </a:solidFill>
          <a:ln w="25400"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Arial"/>
              <a:buNone/>
            </a:pPr>
            <a:r>
              <a:rPr lang="en-US" sz="2400" b="0" i="0" u="none">
                <a:solidFill>
                  <a:schemeClr val="dk1"/>
                </a:solidFill>
                <a:latin typeface="Arial"/>
                <a:ea typeface="Arial"/>
                <a:cs typeface="Arial"/>
                <a:sym typeface="Arial"/>
              </a:rPr>
              <a:t>(7 + 8))</a:t>
            </a:r>
            <a:endParaRPr/>
          </a:p>
        </p:txBody>
      </p:sp>
      <p:sp>
        <p:nvSpPr>
          <p:cNvPr id="4882" name="Google Shape;4882;p492"/>
          <p:cNvSpPr/>
          <p:nvPr/>
        </p:nvSpPr>
        <p:spPr>
          <a:xfrm>
            <a:off x="4305300" y="2286000"/>
            <a:ext cx="533400" cy="533400"/>
          </a:xfrm>
          <a:prstGeom prst="ellipse">
            <a:avLst/>
          </a:prstGeom>
          <a:solidFill>
            <a:schemeClr val="accent1"/>
          </a:solidFill>
          <a:ln w="28575"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cxnSp>
        <p:nvCxnSpPr>
          <p:cNvPr id="4883" name="Google Shape;4883;p492"/>
          <p:cNvCxnSpPr/>
          <p:nvPr/>
        </p:nvCxnSpPr>
        <p:spPr>
          <a:xfrm>
            <a:off x="4572000" y="2819400"/>
            <a:ext cx="1562100" cy="914400"/>
          </a:xfrm>
          <a:prstGeom prst="bentConnector3">
            <a:avLst>
              <a:gd name="adj1" fmla="val 50000"/>
            </a:avLst>
          </a:prstGeom>
          <a:noFill/>
          <a:ln w="28575" cap="flat" cmpd="sng">
            <a:solidFill>
              <a:schemeClr val="dk1"/>
            </a:solidFill>
            <a:prstDash val="solid"/>
            <a:round/>
            <a:headEnd type="none" w="med" len="med"/>
            <a:tailEnd type="stealth" w="med" len="med"/>
          </a:ln>
        </p:spPr>
      </p:cxnSp>
      <p:cxnSp>
        <p:nvCxnSpPr>
          <p:cNvPr id="4884" name="Google Shape;4884;p492"/>
          <p:cNvCxnSpPr/>
          <p:nvPr/>
        </p:nvCxnSpPr>
        <p:spPr>
          <a:xfrm flipH="1">
            <a:off x="3390900" y="2819400"/>
            <a:ext cx="1181100" cy="914400"/>
          </a:xfrm>
          <a:prstGeom prst="bentConnector3">
            <a:avLst>
              <a:gd name="adj1" fmla="val 50000"/>
            </a:avLst>
          </a:prstGeom>
          <a:noFill/>
          <a:ln w="28575" cap="flat" cmpd="sng">
            <a:solidFill>
              <a:schemeClr val="dk1"/>
            </a:solidFill>
            <a:prstDash val="solid"/>
            <a:round/>
            <a:headEnd type="none" w="med" len="med"/>
            <a:tailEnd type="stealth" w="med" len="med"/>
          </a:ln>
        </p:spPr>
      </p:cxnSp>
      <p:sp>
        <p:nvSpPr>
          <p:cNvPr id="4885" name="Google Shape;4885;p492"/>
          <p:cNvSpPr/>
          <p:nvPr/>
        </p:nvSpPr>
        <p:spPr>
          <a:xfrm>
            <a:off x="3124200" y="3733800"/>
            <a:ext cx="533400" cy="533400"/>
          </a:xfrm>
          <a:prstGeom prst="ellipse">
            <a:avLst/>
          </a:prstGeom>
          <a:solidFill>
            <a:schemeClr val="accent1"/>
          </a:solidFill>
          <a:ln w="28575"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4886" name="Google Shape;4886;p492"/>
          <p:cNvSpPr/>
          <p:nvPr/>
        </p:nvSpPr>
        <p:spPr>
          <a:xfrm>
            <a:off x="5867400" y="3733800"/>
            <a:ext cx="533400" cy="533400"/>
          </a:xfrm>
          <a:prstGeom prst="ellipse">
            <a:avLst/>
          </a:prstGeom>
          <a:solidFill>
            <a:schemeClr val="accent1"/>
          </a:solidFill>
          <a:ln w="28575"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cxnSp>
        <p:nvCxnSpPr>
          <p:cNvPr id="4887" name="Google Shape;4887;p492"/>
          <p:cNvCxnSpPr/>
          <p:nvPr/>
        </p:nvCxnSpPr>
        <p:spPr>
          <a:xfrm rot="5400000">
            <a:off x="2541600" y="4484700"/>
            <a:ext cx="1066800" cy="631800"/>
          </a:xfrm>
          <a:prstGeom prst="bentConnector3">
            <a:avLst>
              <a:gd name="adj1" fmla="val 50000"/>
            </a:avLst>
          </a:prstGeom>
          <a:noFill/>
          <a:ln w="28575" cap="flat" cmpd="sng">
            <a:solidFill>
              <a:schemeClr val="dk1"/>
            </a:solidFill>
            <a:prstDash val="solid"/>
            <a:round/>
            <a:headEnd type="none" w="med" len="med"/>
            <a:tailEnd type="stealth" w="med" len="med"/>
          </a:ln>
        </p:spPr>
      </p:cxnSp>
      <p:cxnSp>
        <p:nvCxnSpPr>
          <p:cNvPr id="4888" name="Google Shape;4888;p492"/>
          <p:cNvCxnSpPr/>
          <p:nvPr/>
        </p:nvCxnSpPr>
        <p:spPr>
          <a:xfrm rot="-5400000" flipH="1">
            <a:off x="3223350" y="4434750"/>
            <a:ext cx="1066800" cy="731700"/>
          </a:xfrm>
          <a:prstGeom prst="bentConnector3">
            <a:avLst>
              <a:gd name="adj1" fmla="val 50000"/>
            </a:avLst>
          </a:prstGeom>
          <a:noFill/>
          <a:ln w="28575" cap="flat" cmpd="sng">
            <a:solidFill>
              <a:schemeClr val="dk1"/>
            </a:solidFill>
            <a:prstDash val="solid"/>
            <a:round/>
            <a:headEnd type="none" w="med" len="med"/>
            <a:tailEnd type="stealth" w="med" len="med"/>
          </a:ln>
        </p:spPr>
      </p:cxnSp>
      <p:cxnSp>
        <p:nvCxnSpPr>
          <p:cNvPr id="4889" name="Google Shape;4889;p492"/>
          <p:cNvCxnSpPr/>
          <p:nvPr/>
        </p:nvCxnSpPr>
        <p:spPr>
          <a:xfrm rot="5400000">
            <a:off x="5268149" y="4468049"/>
            <a:ext cx="1066800" cy="665100"/>
          </a:xfrm>
          <a:prstGeom prst="bentConnector3">
            <a:avLst>
              <a:gd name="adj1" fmla="val 50000"/>
            </a:avLst>
          </a:prstGeom>
          <a:noFill/>
          <a:ln w="28575" cap="flat" cmpd="sng">
            <a:solidFill>
              <a:schemeClr val="dk1"/>
            </a:solidFill>
            <a:prstDash val="solid"/>
            <a:round/>
            <a:headEnd type="none" w="med" len="med"/>
            <a:tailEnd type="stealth" w="med" len="med"/>
          </a:ln>
        </p:spPr>
      </p:cxnSp>
      <p:cxnSp>
        <p:nvCxnSpPr>
          <p:cNvPr id="4890" name="Google Shape;4890;p492"/>
          <p:cNvCxnSpPr/>
          <p:nvPr/>
        </p:nvCxnSpPr>
        <p:spPr>
          <a:xfrm rot="-5400000" flipH="1">
            <a:off x="5953950" y="4447350"/>
            <a:ext cx="1066800" cy="706500"/>
          </a:xfrm>
          <a:prstGeom prst="bentConnector3">
            <a:avLst>
              <a:gd name="adj1" fmla="val 50000"/>
            </a:avLst>
          </a:prstGeom>
          <a:noFill/>
          <a:ln w="28575" cap="flat" cmpd="sng">
            <a:solidFill>
              <a:schemeClr val="dk1"/>
            </a:solidFill>
            <a:prstDash val="solid"/>
            <a:round/>
            <a:headEnd type="none" w="med" len="med"/>
            <a:tailEnd type="stealth" w="med" len="med"/>
          </a:ln>
        </p:spPr>
      </p:cxnSp>
      <p:sp>
        <p:nvSpPr>
          <p:cNvPr id="4891" name="Google Shape;4891;p492"/>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496</a:t>
            </a:fld>
            <a:endParaRPr/>
          </a:p>
        </p:txBody>
      </p:sp>
    </p:spTree>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Shape 4896"/>
        <p:cNvGrpSpPr/>
        <p:nvPr/>
      </p:nvGrpSpPr>
      <p:grpSpPr>
        <a:xfrm>
          <a:off x="0" y="0"/>
          <a:ext cx="0" cy="0"/>
          <a:chOff x="0" y="0"/>
          <a:chExt cx="0" cy="0"/>
        </a:xfrm>
      </p:grpSpPr>
      <p:sp>
        <p:nvSpPr>
          <p:cNvPr id="4897" name="Google Shape;4897;p493"/>
          <p:cNvSpPr txBox="1"/>
          <p:nvPr/>
        </p:nvSpPr>
        <p:spPr>
          <a:xfrm>
            <a:off x="609600" y="1028700"/>
            <a:ext cx="7924800" cy="723900"/>
          </a:xfrm>
          <a:prstGeom prst="rect">
            <a:avLst/>
          </a:prstGeom>
          <a:solidFill>
            <a:srgbClr val="DDDDDD"/>
          </a:solid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4898" name="Google Shape;4898;p493"/>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Illustrating Parallel Execution</a:t>
            </a:r>
            <a:endParaRPr/>
          </a:p>
        </p:txBody>
      </p:sp>
      <p:sp>
        <p:nvSpPr>
          <p:cNvPr id="4899" name="Google Shape;4899;p493"/>
          <p:cNvSpPr txBox="1">
            <a:spLocks noGrp="1"/>
          </p:cNvSpPr>
          <p:nvPr>
            <p:ph type="body" idx="1"/>
          </p:nvPr>
        </p:nvSpPr>
        <p:spPr>
          <a:xfrm>
            <a:off x="609600" y="1108887"/>
            <a:ext cx="7918500" cy="566700"/>
          </a:xfrm>
          <a:prstGeom prst="rect">
            <a:avLst/>
          </a:prstGeom>
          <a:noFill/>
          <a:ln>
            <a:noFill/>
          </a:ln>
        </p:spPr>
        <p:txBody>
          <a:bodyPr spcFirstLastPara="1" wrap="square" lIns="12700" tIns="12700" rIns="12700" bIns="12700" anchor="t" anchorCtr="0">
            <a:noAutofit/>
          </a:bodyPr>
          <a:lstStyle/>
          <a:p>
            <a:pPr marL="574675" marR="0" lvl="1" indent="-460375" algn="l" rtl="0">
              <a:lnSpc>
                <a:spcPct val="100000"/>
              </a:lnSpc>
              <a:spcBef>
                <a:spcPts val="0"/>
              </a:spcBef>
              <a:spcAft>
                <a:spcPts val="0"/>
              </a:spcAft>
              <a:buClr>
                <a:srgbClr val="FF0000"/>
              </a:buClr>
              <a:buSzPts val="1600"/>
              <a:buFont typeface="Arial"/>
              <a:buNone/>
            </a:pPr>
            <a:r>
              <a:rPr lang="en-US" sz="1600" b="0" i="0" u="none" strike="noStrike" cap="none" dirty="0">
                <a:solidFill>
                  <a:schemeClr val="dk1"/>
                </a:solidFill>
                <a:latin typeface="Courier New"/>
                <a:ea typeface="Courier New"/>
                <a:cs typeface="Courier New"/>
                <a:sym typeface="Courier New"/>
              </a:rPr>
              <a:t>18         </a:t>
            </a:r>
            <a:r>
              <a:rPr lang="en-US" sz="1600" b="0" i="0" u="none" strike="noStrike" cap="none" dirty="0" err="1">
                <a:solidFill>
                  <a:schemeClr val="dk1"/>
                </a:solidFill>
                <a:latin typeface="Courier New"/>
                <a:ea typeface="Courier New"/>
                <a:cs typeface="Courier New"/>
                <a:sym typeface="Courier New"/>
              </a:rPr>
              <a:t>int</a:t>
            </a:r>
            <a:r>
              <a:rPr lang="en-US" sz="1600" b="0" i="0" u="none" strike="noStrike" cap="none" dirty="0">
                <a:solidFill>
                  <a:schemeClr val="dk1"/>
                </a:solidFill>
                <a:latin typeface="Courier New"/>
                <a:ea typeface="Courier New"/>
                <a:cs typeface="Courier New"/>
                <a:sym typeface="Courier New"/>
              </a:rPr>
              <a:t> r2 = </a:t>
            </a:r>
            <a:r>
              <a:rPr lang="en-US" sz="1600" b="0" i="0" u="none" strike="noStrike" cap="none" dirty="0" err="1">
                <a:solidFill>
                  <a:schemeClr val="dk1"/>
                </a:solidFill>
                <a:latin typeface="Courier New"/>
                <a:ea typeface="Courier New"/>
                <a:cs typeface="Courier New"/>
                <a:sym typeface="Courier New"/>
              </a:rPr>
              <a:t>IntStream.rangeClosed</a:t>
            </a:r>
            <a:r>
              <a:rPr lang="en-US" sz="1600" b="0" i="0" u="none" strike="noStrike" cap="none" dirty="0">
                <a:solidFill>
                  <a:schemeClr val="dk1"/>
                </a:solidFill>
                <a:latin typeface="Courier New"/>
                <a:ea typeface="Courier New"/>
                <a:cs typeface="Courier New"/>
                <a:sym typeface="Courier New"/>
              </a:rPr>
              <a:t>(1, 8).</a:t>
            </a:r>
            <a:r>
              <a:rPr lang="en-US" sz="1600" b="1" i="0" u="none" strike="noStrike" cap="none" dirty="0">
                <a:solidFill>
                  <a:schemeClr val="dk1"/>
                </a:solidFill>
                <a:latin typeface="Courier New"/>
                <a:ea typeface="Courier New"/>
                <a:cs typeface="Courier New"/>
                <a:sym typeface="Courier New"/>
              </a:rPr>
              <a:t>parallel()</a:t>
            </a:r>
            <a:endParaRPr dirty="0"/>
          </a:p>
          <a:p>
            <a:pPr marL="574675" marR="0" lvl="1" indent="-460375" algn="l" rtl="0">
              <a:lnSpc>
                <a:spcPct val="100000"/>
              </a:lnSpc>
              <a:spcBef>
                <a:spcPts val="320"/>
              </a:spcBef>
              <a:spcAft>
                <a:spcPts val="0"/>
              </a:spcAft>
              <a:buClr>
                <a:srgbClr val="FF0000"/>
              </a:buClr>
              <a:buSzPts val="1600"/>
              <a:buFont typeface="Arial"/>
              <a:buNone/>
            </a:pPr>
            <a:r>
              <a:rPr lang="en-US" sz="1600" b="0" i="0" u="none" strike="noStrike" cap="none" dirty="0">
                <a:solidFill>
                  <a:schemeClr val="dk1"/>
                </a:solidFill>
                <a:latin typeface="Courier New"/>
                <a:ea typeface="Courier New"/>
                <a:cs typeface="Courier New"/>
                <a:sym typeface="Courier New"/>
              </a:rPr>
              <a:t>19             .reduce(0, (sum, element) -&gt; sum + element);</a:t>
            </a:r>
            <a:endParaRPr dirty="0"/>
          </a:p>
        </p:txBody>
      </p:sp>
      <p:sp>
        <p:nvSpPr>
          <p:cNvPr id="4900" name="Google Shape;4900;p493"/>
          <p:cNvSpPr txBox="1"/>
          <p:nvPr/>
        </p:nvSpPr>
        <p:spPr>
          <a:xfrm>
            <a:off x="2209800" y="5334000"/>
            <a:ext cx="996900" cy="462000"/>
          </a:xfrm>
          <a:prstGeom prst="rect">
            <a:avLst/>
          </a:prstGeom>
          <a:solidFill>
            <a:schemeClr val="accent1"/>
          </a:solidFill>
          <a:ln w="25400"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Arial"/>
              <a:buNone/>
            </a:pPr>
            <a:r>
              <a:rPr lang="en-US" sz="2400" b="0" i="0" u="none">
                <a:solidFill>
                  <a:schemeClr val="dk1"/>
                </a:solidFill>
                <a:latin typeface="Arial"/>
                <a:ea typeface="Arial"/>
                <a:cs typeface="Arial"/>
                <a:sym typeface="Arial"/>
              </a:rPr>
              <a:t>(1+ 2)</a:t>
            </a:r>
            <a:endParaRPr/>
          </a:p>
        </p:txBody>
      </p:sp>
      <p:sp>
        <p:nvSpPr>
          <p:cNvPr id="4901" name="Google Shape;4901;p493"/>
          <p:cNvSpPr txBox="1"/>
          <p:nvPr/>
        </p:nvSpPr>
        <p:spPr>
          <a:xfrm>
            <a:off x="3530600" y="5334000"/>
            <a:ext cx="355500" cy="462000"/>
          </a:xfrm>
          <a:prstGeom prst="rect">
            <a:avLst/>
          </a:prstGeom>
          <a:noFill/>
          <a:ln w="25400"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Arial"/>
              <a:buNone/>
            </a:pPr>
            <a:r>
              <a:rPr lang="en-US" sz="2400" b="0" i="0" u="none">
                <a:solidFill>
                  <a:schemeClr val="dk1"/>
                </a:solidFill>
                <a:latin typeface="Arial"/>
                <a:ea typeface="Arial"/>
                <a:cs typeface="Arial"/>
                <a:sym typeface="Arial"/>
              </a:rPr>
              <a:t>7</a:t>
            </a:r>
            <a:endParaRPr/>
          </a:p>
        </p:txBody>
      </p:sp>
      <p:sp>
        <p:nvSpPr>
          <p:cNvPr id="4902" name="Google Shape;4902;p493"/>
          <p:cNvSpPr txBox="1"/>
          <p:nvPr/>
        </p:nvSpPr>
        <p:spPr>
          <a:xfrm>
            <a:off x="4876800" y="5334000"/>
            <a:ext cx="1082700" cy="462000"/>
          </a:xfrm>
          <a:prstGeom prst="rect">
            <a:avLst/>
          </a:prstGeom>
          <a:solidFill>
            <a:schemeClr val="accent1"/>
          </a:solidFill>
          <a:ln w="25400"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Arial"/>
              <a:buNone/>
            </a:pPr>
            <a:r>
              <a:rPr lang="en-US" sz="2400" b="0" i="0" u="none">
                <a:solidFill>
                  <a:schemeClr val="dk1"/>
                </a:solidFill>
                <a:latin typeface="Arial"/>
                <a:ea typeface="Arial"/>
                <a:cs typeface="Arial"/>
                <a:sym typeface="Arial"/>
              </a:rPr>
              <a:t>(5 + 6)</a:t>
            </a:r>
            <a:endParaRPr/>
          </a:p>
        </p:txBody>
      </p:sp>
      <p:sp>
        <p:nvSpPr>
          <p:cNvPr id="4903" name="Google Shape;4903;p493"/>
          <p:cNvSpPr txBox="1"/>
          <p:nvPr/>
        </p:nvSpPr>
        <p:spPr>
          <a:xfrm>
            <a:off x="6248400" y="5334000"/>
            <a:ext cx="1082700" cy="462000"/>
          </a:xfrm>
          <a:prstGeom prst="rect">
            <a:avLst/>
          </a:prstGeom>
          <a:solidFill>
            <a:schemeClr val="accent1"/>
          </a:solidFill>
          <a:ln w="25400"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Arial"/>
              <a:buNone/>
            </a:pPr>
            <a:r>
              <a:rPr lang="en-US" sz="2400" b="0" i="0" u="none">
                <a:solidFill>
                  <a:schemeClr val="dk1"/>
                </a:solidFill>
                <a:latin typeface="Arial"/>
                <a:ea typeface="Arial"/>
                <a:cs typeface="Arial"/>
                <a:sym typeface="Arial"/>
              </a:rPr>
              <a:t>(7 + 8)</a:t>
            </a:r>
            <a:endParaRPr/>
          </a:p>
        </p:txBody>
      </p:sp>
      <p:sp>
        <p:nvSpPr>
          <p:cNvPr id="4904" name="Google Shape;4904;p493"/>
          <p:cNvSpPr/>
          <p:nvPr/>
        </p:nvSpPr>
        <p:spPr>
          <a:xfrm>
            <a:off x="4305300" y="2286000"/>
            <a:ext cx="533400" cy="533400"/>
          </a:xfrm>
          <a:prstGeom prst="ellipse">
            <a:avLst/>
          </a:prstGeom>
          <a:solidFill>
            <a:schemeClr val="accent1"/>
          </a:solidFill>
          <a:ln w="28575"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cxnSp>
        <p:nvCxnSpPr>
          <p:cNvPr id="4905" name="Google Shape;4905;p493"/>
          <p:cNvCxnSpPr/>
          <p:nvPr/>
        </p:nvCxnSpPr>
        <p:spPr>
          <a:xfrm>
            <a:off x="4572000" y="2819400"/>
            <a:ext cx="1562100" cy="914400"/>
          </a:xfrm>
          <a:prstGeom prst="bentConnector3">
            <a:avLst>
              <a:gd name="adj1" fmla="val 50000"/>
            </a:avLst>
          </a:prstGeom>
          <a:noFill/>
          <a:ln w="28575" cap="flat" cmpd="sng">
            <a:solidFill>
              <a:schemeClr val="dk1"/>
            </a:solidFill>
            <a:prstDash val="solid"/>
            <a:round/>
            <a:headEnd type="none" w="med" len="med"/>
            <a:tailEnd type="stealth" w="med" len="med"/>
          </a:ln>
        </p:spPr>
      </p:cxnSp>
      <p:cxnSp>
        <p:nvCxnSpPr>
          <p:cNvPr id="4906" name="Google Shape;4906;p493"/>
          <p:cNvCxnSpPr/>
          <p:nvPr/>
        </p:nvCxnSpPr>
        <p:spPr>
          <a:xfrm flipH="1">
            <a:off x="3162300" y="2819400"/>
            <a:ext cx="1409700" cy="914400"/>
          </a:xfrm>
          <a:prstGeom prst="bentConnector3">
            <a:avLst>
              <a:gd name="adj1" fmla="val 50000"/>
            </a:avLst>
          </a:prstGeom>
          <a:noFill/>
          <a:ln w="28575" cap="flat" cmpd="sng">
            <a:solidFill>
              <a:schemeClr val="dk1"/>
            </a:solidFill>
            <a:prstDash val="solid"/>
            <a:round/>
            <a:headEnd type="none" w="med" len="med"/>
            <a:tailEnd type="stealth" w="med" len="med"/>
          </a:ln>
        </p:spPr>
      </p:cxnSp>
      <p:sp>
        <p:nvSpPr>
          <p:cNvPr id="4907" name="Google Shape;4907;p493"/>
          <p:cNvSpPr/>
          <p:nvPr/>
        </p:nvSpPr>
        <p:spPr>
          <a:xfrm>
            <a:off x="2895600" y="3733800"/>
            <a:ext cx="533400" cy="533400"/>
          </a:xfrm>
          <a:prstGeom prst="ellipse">
            <a:avLst/>
          </a:prstGeom>
          <a:solidFill>
            <a:schemeClr val="accent1"/>
          </a:solidFill>
          <a:ln w="28575"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4908" name="Google Shape;4908;p493"/>
          <p:cNvSpPr/>
          <p:nvPr/>
        </p:nvSpPr>
        <p:spPr>
          <a:xfrm>
            <a:off x="5867400" y="3733800"/>
            <a:ext cx="533400" cy="533400"/>
          </a:xfrm>
          <a:prstGeom prst="ellipse">
            <a:avLst/>
          </a:prstGeom>
          <a:solidFill>
            <a:schemeClr val="accent1"/>
          </a:solidFill>
          <a:ln w="28575"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cxnSp>
        <p:nvCxnSpPr>
          <p:cNvPr id="4909" name="Google Shape;4909;p493"/>
          <p:cNvCxnSpPr/>
          <p:nvPr/>
        </p:nvCxnSpPr>
        <p:spPr>
          <a:xfrm rot="5400000">
            <a:off x="2401949" y="4573650"/>
            <a:ext cx="1066800" cy="453900"/>
          </a:xfrm>
          <a:prstGeom prst="bentConnector3">
            <a:avLst>
              <a:gd name="adj1" fmla="val 50000"/>
            </a:avLst>
          </a:prstGeom>
          <a:noFill/>
          <a:ln w="28575" cap="flat" cmpd="sng">
            <a:solidFill>
              <a:schemeClr val="dk1"/>
            </a:solidFill>
            <a:prstDash val="solid"/>
            <a:round/>
            <a:headEnd type="none" w="med" len="med"/>
            <a:tailEnd type="stealth" w="med" len="med"/>
          </a:ln>
        </p:spPr>
      </p:cxnSp>
      <p:cxnSp>
        <p:nvCxnSpPr>
          <p:cNvPr id="4910" name="Google Shape;4910;p493"/>
          <p:cNvCxnSpPr/>
          <p:nvPr/>
        </p:nvCxnSpPr>
        <p:spPr>
          <a:xfrm rot="-5400000" flipH="1">
            <a:off x="2901900" y="4527600"/>
            <a:ext cx="1066800" cy="546000"/>
          </a:xfrm>
          <a:prstGeom prst="bentConnector3">
            <a:avLst>
              <a:gd name="adj1" fmla="val 50000"/>
            </a:avLst>
          </a:prstGeom>
          <a:noFill/>
          <a:ln w="28575" cap="flat" cmpd="sng">
            <a:solidFill>
              <a:schemeClr val="dk1"/>
            </a:solidFill>
            <a:prstDash val="solid"/>
            <a:round/>
            <a:headEnd type="none" w="med" len="med"/>
            <a:tailEnd type="stealth" w="med" len="med"/>
          </a:ln>
        </p:spPr>
      </p:cxnSp>
      <p:cxnSp>
        <p:nvCxnSpPr>
          <p:cNvPr id="4911" name="Google Shape;4911;p493"/>
          <p:cNvCxnSpPr/>
          <p:nvPr/>
        </p:nvCxnSpPr>
        <p:spPr>
          <a:xfrm rot="5400000">
            <a:off x="5242649" y="4442549"/>
            <a:ext cx="1066800" cy="716100"/>
          </a:xfrm>
          <a:prstGeom prst="bentConnector3">
            <a:avLst>
              <a:gd name="adj1" fmla="val 50000"/>
            </a:avLst>
          </a:prstGeom>
          <a:noFill/>
          <a:ln w="28575" cap="flat" cmpd="sng">
            <a:solidFill>
              <a:schemeClr val="dk1"/>
            </a:solidFill>
            <a:prstDash val="solid"/>
            <a:round/>
            <a:headEnd type="none" w="med" len="med"/>
            <a:tailEnd type="stealth" w="med" len="med"/>
          </a:ln>
        </p:spPr>
      </p:cxnSp>
      <p:cxnSp>
        <p:nvCxnSpPr>
          <p:cNvPr id="4912" name="Google Shape;4912;p493"/>
          <p:cNvCxnSpPr/>
          <p:nvPr/>
        </p:nvCxnSpPr>
        <p:spPr>
          <a:xfrm rot="-5400000" flipH="1">
            <a:off x="5928450" y="4472850"/>
            <a:ext cx="1066800" cy="655500"/>
          </a:xfrm>
          <a:prstGeom prst="bentConnector3">
            <a:avLst>
              <a:gd name="adj1" fmla="val 50000"/>
            </a:avLst>
          </a:prstGeom>
          <a:noFill/>
          <a:ln w="28575" cap="flat" cmpd="sng">
            <a:solidFill>
              <a:schemeClr val="dk1"/>
            </a:solidFill>
            <a:prstDash val="solid"/>
            <a:round/>
            <a:headEnd type="none" w="med" len="med"/>
            <a:tailEnd type="stealth" w="med" len="med"/>
          </a:ln>
        </p:spPr>
      </p:cxnSp>
      <p:sp>
        <p:nvSpPr>
          <p:cNvPr id="4913" name="Google Shape;4913;p493"/>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497</a:t>
            </a:fld>
            <a:endParaRPr/>
          </a:p>
        </p:txBody>
      </p:sp>
    </p:spTree>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Shape 4918"/>
        <p:cNvGrpSpPr/>
        <p:nvPr/>
      </p:nvGrpSpPr>
      <p:grpSpPr>
        <a:xfrm>
          <a:off x="0" y="0"/>
          <a:ext cx="0" cy="0"/>
          <a:chOff x="0" y="0"/>
          <a:chExt cx="0" cy="0"/>
        </a:xfrm>
      </p:grpSpPr>
      <p:sp>
        <p:nvSpPr>
          <p:cNvPr id="4919" name="Google Shape;4919;p494"/>
          <p:cNvSpPr txBox="1"/>
          <p:nvPr/>
        </p:nvSpPr>
        <p:spPr>
          <a:xfrm>
            <a:off x="609600" y="975360"/>
            <a:ext cx="7924800" cy="777240"/>
          </a:xfrm>
          <a:prstGeom prst="rect">
            <a:avLst/>
          </a:prstGeom>
          <a:solidFill>
            <a:srgbClr val="DDDDDD"/>
          </a:solid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4920" name="Google Shape;4920;p494"/>
          <p:cNvSpPr txBox="1">
            <a:spLocks noGrp="1"/>
          </p:cNvSpPr>
          <p:nvPr>
            <p:ph type="title"/>
          </p:nvPr>
        </p:nvSpPr>
        <p:spPr>
          <a:xfrm>
            <a:off x="510540" y="270510"/>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dirty="0">
                <a:solidFill>
                  <a:schemeClr val="dk1"/>
                </a:solidFill>
                <a:latin typeface="Arial"/>
                <a:ea typeface="Arial"/>
                <a:cs typeface="Arial"/>
                <a:sym typeface="Arial"/>
              </a:rPr>
              <a:t>Illustrating Parallel Execution</a:t>
            </a:r>
            <a:endParaRPr dirty="0"/>
          </a:p>
        </p:txBody>
      </p:sp>
      <p:sp>
        <p:nvSpPr>
          <p:cNvPr id="4921" name="Google Shape;4921;p494"/>
          <p:cNvSpPr txBox="1">
            <a:spLocks noGrp="1"/>
          </p:cNvSpPr>
          <p:nvPr>
            <p:ph type="body" idx="1"/>
          </p:nvPr>
        </p:nvSpPr>
        <p:spPr>
          <a:xfrm>
            <a:off x="609600" y="1032687"/>
            <a:ext cx="7918500" cy="566700"/>
          </a:xfrm>
          <a:prstGeom prst="rect">
            <a:avLst/>
          </a:prstGeom>
          <a:noFill/>
          <a:ln>
            <a:noFill/>
          </a:ln>
        </p:spPr>
        <p:txBody>
          <a:bodyPr spcFirstLastPara="1" wrap="square" lIns="12700" tIns="12700" rIns="12700" bIns="12700" anchor="t" anchorCtr="0">
            <a:noAutofit/>
          </a:bodyPr>
          <a:lstStyle/>
          <a:p>
            <a:pPr marL="574675" marR="0" lvl="1" indent="-460375" algn="l" rtl="0">
              <a:lnSpc>
                <a:spcPct val="100000"/>
              </a:lnSpc>
              <a:spcBef>
                <a:spcPts val="0"/>
              </a:spcBef>
              <a:spcAft>
                <a:spcPts val="0"/>
              </a:spcAft>
              <a:buClr>
                <a:srgbClr val="FF0000"/>
              </a:buClr>
              <a:buSzPts val="1600"/>
              <a:buFont typeface="Arial"/>
              <a:buNone/>
            </a:pPr>
            <a:r>
              <a:rPr lang="en-US" sz="1600" b="0" i="0" u="none" strike="noStrike" cap="none" dirty="0">
                <a:solidFill>
                  <a:schemeClr val="dk1"/>
                </a:solidFill>
                <a:latin typeface="Courier New"/>
                <a:ea typeface="Courier New"/>
                <a:cs typeface="Courier New"/>
                <a:sym typeface="Courier New"/>
              </a:rPr>
              <a:t>18         </a:t>
            </a:r>
            <a:r>
              <a:rPr lang="en-US" sz="1600" b="0" i="0" u="none" strike="noStrike" cap="none" dirty="0" err="1">
                <a:solidFill>
                  <a:schemeClr val="dk1"/>
                </a:solidFill>
                <a:latin typeface="Courier New"/>
                <a:ea typeface="Courier New"/>
                <a:cs typeface="Courier New"/>
                <a:sym typeface="Courier New"/>
              </a:rPr>
              <a:t>int</a:t>
            </a:r>
            <a:r>
              <a:rPr lang="en-US" sz="1600" b="0" i="0" u="none" strike="noStrike" cap="none" dirty="0">
                <a:solidFill>
                  <a:schemeClr val="dk1"/>
                </a:solidFill>
                <a:latin typeface="Courier New"/>
                <a:ea typeface="Courier New"/>
                <a:cs typeface="Courier New"/>
                <a:sym typeface="Courier New"/>
              </a:rPr>
              <a:t> r2 = </a:t>
            </a:r>
            <a:r>
              <a:rPr lang="en-US" sz="1600" b="0" i="0" u="none" strike="noStrike" cap="none" dirty="0" err="1">
                <a:solidFill>
                  <a:schemeClr val="dk1"/>
                </a:solidFill>
                <a:latin typeface="Courier New"/>
                <a:ea typeface="Courier New"/>
                <a:cs typeface="Courier New"/>
                <a:sym typeface="Courier New"/>
              </a:rPr>
              <a:t>IntStream.rangeClosed</a:t>
            </a:r>
            <a:r>
              <a:rPr lang="en-US" sz="1600" b="0" i="0" u="none" strike="noStrike" cap="none" dirty="0">
                <a:solidFill>
                  <a:schemeClr val="dk1"/>
                </a:solidFill>
                <a:latin typeface="Courier New"/>
                <a:ea typeface="Courier New"/>
                <a:cs typeface="Courier New"/>
                <a:sym typeface="Courier New"/>
              </a:rPr>
              <a:t>(1, 8).</a:t>
            </a:r>
            <a:r>
              <a:rPr lang="en-US" sz="1600" b="1" i="0" u="none" strike="noStrike" cap="none" dirty="0">
                <a:solidFill>
                  <a:schemeClr val="dk1"/>
                </a:solidFill>
                <a:latin typeface="Courier New"/>
                <a:ea typeface="Courier New"/>
                <a:cs typeface="Courier New"/>
                <a:sym typeface="Courier New"/>
              </a:rPr>
              <a:t>parallel()</a:t>
            </a:r>
            <a:endParaRPr dirty="0"/>
          </a:p>
          <a:p>
            <a:pPr marL="574675" marR="0" lvl="1" indent="-460375" algn="l" rtl="0">
              <a:lnSpc>
                <a:spcPct val="100000"/>
              </a:lnSpc>
              <a:spcBef>
                <a:spcPts val="320"/>
              </a:spcBef>
              <a:spcAft>
                <a:spcPts val="0"/>
              </a:spcAft>
              <a:buClr>
                <a:srgbClr val="FF0000"/>
              </a:buClr>
              <a:buSzPts val="1600"/>
              <a:buFont typeface="Arial"/>
              <a:buNone/>
            </a:pPr>
            <a:r>
              <a:rPr lang="en-US" sz="1600" b="0" i="0" u="none" strike="noStrike" cap="none" dirty="0">
                <a:solidFill>
                  <a:schemeClr val="dk1"/>
                </a:solidFill>
                <a:latin typeface="Courier New"/>
                <a:ea typeface="Courier New"/>
                <a:cs typeface="Courier New"/>
                <a:sym typeface="Courier New"/>
              </a:rPr>
              <a:t>19             .reduce(0, (sum, element) -&gt; sum + element);</a:t>
            </a:r>
            <a:endParaRPr dirty="0"/>
          </a:p>
        </p:txBody>
      </p:sp>
      <p:sp>
        <p:nvSpPr>
          <p:cNvPr id="4922" name="Google Shape;4922;p494"/>
          <p:cNvSpPr txBox="1"/>
          <p:nvPr/>
        </p:nvSpPr>
        <p:spPr>
          <a:xfrm>
            <a:off x="2209800" y="5334000"/>
            <a:ext cx="996900" cy="462000"/>
          </a:xfrm>
          <a:prstGeom prst="rect">
            <a:avLst/>
          </a:prstGeom>
          <a:solidFill>
            <a:schemeClr val="accent1"/>
          </a:solidFill>
          <a:ln w="25400"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Arial"/>
              <a:buNone/>
            </a:pPr>
            <a:r>
              <a:rPr lang="en-US" sz="2400" b="0" i="0" u="none">
                <a:solidFill>
                  <a:schemeClr val="dk1"/>
                </a:solidFill>
                <a:latin typeface="Arial"/>
                <a:ea typeface="Arial"/>
                <a:cs typeface="Arial"/>
                <a:sym typeface="Arial"/>
              </a:rPr>
              <a:t>(1+ 2)</a:t>
            </a:r>
            <a:endParaRPr/>
          </a:p>
        </p:txBody>
      </p:sp>
      <p:sp>
        <p:nvSpPr>
          <p:cNvPr id="4923" name="Google Shape;4923;p494"/>
          <p:cNvSpPr txBox="1"/>
          <p:nvPr/>
        </p:nvSpPr>
        <p:spPr>
          <a:xfrm>
            <a:off x="3530600" y="5334000"/>
            <a:ext cx="355500" cy="462000"/>
          </a:xfrm>
          <a:prstGeom prst="rect">
            <a:avLst/>
          </a:prstGeom>
          <a:noFill/>
          <a:ln w="25400"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Arial"/>
              <a:buNone/>
            </a:pPr>
            <a:r>
              <a:rPr lang="en-US" sz="2400" b="0" i="0" u="none">
                <a:solidFill>
                  <a:schemeClr val="dk1"/>
                </a:solidFill>
                <a:latin typeface="Arial"/>
                <a:ea typeface="Arial"/>
                <a:cs typeface="Arial"/>
                <a:sym typeface="Arial"/>
              </a:rPr>
              <a:t>7</a:t>
            </a:r>
            <a:endParaRPr/>
          </a:p>
        </p:txBody>
      </p:sp>
      <p:sp>
        <p:nvSpPr>
          <p:cNvPr id="4924" name="Google Shape;4924;p494"/>
          <p:cNvSpPr txBox="1"/>
          <p:nvPr/>
        </p:nvSpPr>
        <p:spPr>
          <a:xfrm>
            <a:off x="4876650" y="5334000"/>
            <a:ext cx="504900" cy="462000"/>
          </a:xfrm>
          <a:prstGeom prst="rect">
            <a:avLst/>
          </a:prstGeom>
          <a:noFill/>
          <a:ln w="25400"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Arial"/>
              <a:buNone/>
            </a:pPr>
            <a:r>
              <a:rPr lang="en-US" sz="2400" b="0" i="0" u="none" dirty="0">
                <a:solidFill>
                  <a:schemeClr val="dk1"/>
                </a:solidFill>
                <a:latin typeface="Arial"/>
                <a:ea typeface="Arial"/>
                <a:cs typeface="Arial"/>
                <a:sym typeface="Arial"/>
              </a:rPr>
              <a:t>11</a:t>
            </a:r>
            <a:endParaRPr dirty="0"/>
          </a:p>
        </p:txBody>
      </p:sp>
      <p:sp>
        <p:nvSpPr>
          <p:cNvPr id="4925" name="Google Shape;4925;p494"/>
          <p:cNvSpPr txBox="1"/>
          <p:nvPr/>
        </p:nvSpPr>
        <p:spPr>
          <a:xfrm>
            <a:off x="6248400" y="5334000"/>
            <a:ext cx="1082700" cy="462000"/>
          </a:xfrm>
          <a:prstGeom prst="rect">
            <a:avLst/>
          </a:prstGeom>
          <a:solidFill>
            <a:schemeClr val="accent1"/>
          </a:solidFill>
          <a:ln w="25400"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Arial"/>
              <a:buNone/>
            </a:pPr>
            <a:r>
              <a:rPr lang="en-US" sz="2400" b="0" i="0" u="none">
                <a:solidFill>
                  <a:schemeClr val="dk1"/>
                </a:solidFill>
                <a:latin typeface="Arial"/>
                <a:ea typeface="Arial"/>
                <a:cs typeface="Arial"/>
                <a:sym typeface="Arial"/>
              </a:rPr>
              <a:t>(7 + 8)</a:t>
            </a:r>
            <a:endParaRPr/>
          </a:p>
        </p:txBody>
      </p:sp>
      <p:sp>
        <p:nvSpPr>
          <p:cNvPr id="4926" name="Google Shape;4926;p494"/>
          <p:cNvSpPr/>
          <p:nvPr/>
        </p:nvSpPr>
        <p:spPr>
          <a:xfrm>
            <a:off x="4305300" y="2286000"/>
            <a:ext cx="533400" cy="533400"/>
          </a:xfrm>
          <a:prstGeom prst="ellipse">
            <a:avLst/>
          </a:prstGeom>
          <a:solidFill>
            <a:schemeClr val="accent1"/>
          </a:solidFill>
          <a:ln w="28575"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cxnSp>
        <p:nvCxnSpPr>
          <p:cNvPr id="4927" name="Google Shape;4927;p494"/>
          <p:cNvCxnSpPr/>
          <p:nvPr/>
        </p:nvCxnSpPr>
        <p:spPr>
          <a:xfrm>
            <a:off x="4572000" y="2819400"/>
            <a:ext cx="1333500" cy="914400"/>
          </a:xfrm>
          <a:prstGeom prst="bentConnector3">
            <a:avLst>
              <a:gd name="adj1" fmla="val 50000"/>
            </a:avLst>
          </a:prstGeom>
          <a:noFill/>
          <a:ln w="28575" cap="flat" cmpd="sng">
            <a:solidFill>
              <a:schemeClr val="dk1"/>
            </a:solidFill>
            <a:prstDash val="solid"/>
            <a:round/>
            <a:headEnd type="none" w="med" len="med"/>
            <a:tailEnd type="stealth" w="med" len="med"/>
          </a:ln>
        </p:spPr>
      </p:cxnSp>
      <p:cxnSp>
        <p:nvCxnSpPr>
          <p:cNvPr id="4928" name="Google Shape;4928;p494"/>
          <p:cNvCxnSpPr/>
          <p:nvPr/>
        </p:nvCxnSpPr>
        <p:spPr>
          <a:xfrm flipH="1">
            <a:off x="3238500" y="2819400"/>
            <a:ext cx="1333500" cy="914400"/>
          </a:xfrm>
          <a:prstGeom prst="bentConnector3">
            <a:avLst>
              <a:gd name="adj1" fmla="val 50000"/>
            </a:avLst>
          </a:prstGeom>
          <a:noFill/>
          <a:ln w="28575" cap="flat" cmpd="sng">
            <a:solidFill>
              <a:schemeClr val="dk1"/>
            </a:solidFill>
            <a:prstDash val="solid"/>
            <a:round/>
            <a:headEnd type="none" w="med" len="med"/>
            <a:tailEnd type="stealth" w="med" len="med"/>
          </a:ln>
        </p:spPr>
      </p:cxnSp>
      <p:sp>
        <p:nvSpPr>
          <p:cNvPr id="4929" name="Google Shape;4929;p494"/>
          <p:cNvSpPr/>
          <p:nvPr/>
        </p:nvSpPr>
        <p:spPr>
          <a:xfrm>
            <a:off x="2971800" y="3733800"/>
            <a:ext cx="533400" cy="533400"/>
          </a:xfrm>
          <a:prstGeom prst="ellipse">
            <a:avLst/>
          </a:prstGeom>
          <a:solidFill>
            <a:schemeClr val="accent1"/>
          </a:solidFill>
          <a:ln w="28575"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4930" name="Google Shape;4930;p494"/>
          <p:cNvSpPr/>
          <p:nvPr/>
        </p:nvSpPr>
        <p:spPr>
          <a:xfrm>
            <a:off x="5638800" y="3733800"/>
            <a:ext cx="533400" cy="533400"/>
          </a:xfrm>
          <a:prstGeom prst="ellipse">
            <a:avLst/>
          </a:prstGeom>
          <a:solidFill>
            <a:schemeClr val="accent1"/>
          </a:solidFill>
          <a:ln w="28575"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cxnSp>
        <p:nvCxnSpPr>
          <p:cNvPr id="4931" name="Google Shape;4931;p494"/>
          <p:cNvCxnSpPr/>
          <p:nvPr/>
        </p:nvCxnSpPr>
        <p:spPr>
          <a:xfrm rot="5400000">
            <a:off x="2440049" y="4535550"/>
            <a:ext cx="1066800" cy="530100"/>
          </a:xfrm>
          <a:prstGeom prst="bentConnector3">
            <a:avLst>
              <a:gd name="adj1" fmla="val 50000"/>
            </a:avLst>
          </a:prstGeom>
          <a:noFill/>
          <a:ln w="28575" cap="flat" cmpd="sng">
            <a:solidFill>
              <a:schemeClr val="dk1"/>
            </a:solidFill>
            <a:prstDash val="solid"/>
            <a:round/>
            <a:headEnd type="none" w="med" len="med"/>
            <a:tailEnd type="stealth" w="med" len="med"/>
          </a:ln>
        </p:spPr>
      </p:cxnSp>
      <p:cxnSp>
        <p:nvCxnSpPr>
          <p:cNvPr id="4932" name="Google Shape;4932;p494"/>
          <p:cNvCxnSpPr/>
          <p:nvPr/>
        </p:nvCxnSpPr>
        <p:spPr>
          <a:xfrm rot="-5400000" flipH="1">
            <a:off x="2940000" y="4565700"/>
            <a:ext cx="1066800" cy="469800"/>
          </a:xfrm>
          <a:prstGeom prst="bentConnector3">
            <a:avLst>
              <a:gd name="adj1" fmla="val 50000"/>
            </a:avLst>
          </a:prstGeom>
          <a:noFill/>
          <a:ln w="28575" cap="flat" cmpd="sng">
            <a:solidFill>
              <a:schemeClr val="dk1"/>
            </a:solidFill>
            <a:prstDash val="solid"/>
            <a:round/>
            <a:headEnd type="none" w="med" len="med"/>
            <a:tailEnd type="stealth" w="med" len="med"/>
          </a:ln>
        </p:spPr>
      </p:cxnSp>
      <p:cxnSp>
        <p:nvCxnSpPr>
          <p:cNvPr id="4933" name="Google Shape;4933;p494"/>
          <p:cNvCxnSpPr/>
          <p:nvPr/>
        </p:nvCxnSpPr>
        <p:spPr>
          <a:xfrm rot="5400000">
            <a:off x="4983900" y="4412400"/>
            <a:ext cx="1066800" cy="776400"/>
          </a:xfrm>
          <a:prstGeom prst="bentConnector3">
            <a:avLst>
              <a:gd name="adj1" fmla="val 50000"/>
            </a:avLst>
          </a:prstGeom>
          <a:noFill/>
          <a:ln w="28575" cap="flat" cmpd="sng">
            <a:solidFill>
              <a:schemeClr val="dk1"/>
            </a:solidFill>
            <a:prstDash val="solid"/>
            <a:round/>
            <a:headEnd type="none" w="med" len="med"/>
            <a:tailEnd type="stealth" w="med" len="med"/>
          </a:ln>
        </p:spPr>
      </p:cxnSp>
      <p:cxnSp>
        <p:nvCxnSpPr>
          <p:cNvPr id="4934" name="Google Shape;4934;p494"/>
          <p:cNvCxnSpPr/>
          <p:nvPr/>
        </p:nvCxnSpPr>
        <p:spPr>
          <a:xfrm rot="-5400000" flipH="1">
            <a:off x="5814150" y="4358550"/>
            <a:ext cx="1066800" cy="884100"/>
          </a:xfrm>
          <a:prstGeom prst="bentConnector3">
            <a:avLst>
              <a:gd name="adj1" fmla="val 50000"/>
            </a:avLst>
          </a:prstGeom>
          <a:noFill/>
          <a:ln w="28575" cap="flat" cmpd="sng">
            <a:solidFill>
              <a:schemeClr val="dk1"/>
            </a:solidFill>
            <a:prstDash val="solid"/>
            <a:round/>
            <a:headEnd type="none" w="med" len="med"/>
            <a:tailEnd type="stealth" w="med" len="med"/>
          </a:ln>
        </p:spPr>
      </p:cxnSp>
      <p:sp>
        <p:nvSpPr>
          <p:cNvPr id="4935" name="Google Shape;4935;p494"/>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498</a:t>
            </a:fld>
            <a:endParaRPr/>
          </a:p>
        </p:txBody>
      </p:sp>
    </p:spTree>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Shape 4940"/>
        <p:cNvGrpSpPr/>
        <p:nvPr/>
      </p:nvGrpSpPr>
      <p:grpSpPr>
        <a:xfrm>
          <a:off x="0" y="0"/>
          <a:ext cx="0" cy="0"/>
          <a:chOff x="0" y="0"/>
          <a:chExt cx="0" cy="0"/>
        </a:xfrm>
      </p:grpSpPr>
      <p:sp>
        <p:nvSpPr>
          <p:cNvPr id="4941" name="Google Shape;4941;p495"/>
          <p:cNvSpPr txBox="1"/>
          <p:nvPr/>
        </p:nvSpPr>
        <p:spPr>
          <a:xfrm>
            <a:off x="609600" y="1074420"/>
            <a:ext cx="7924800" cy="678180"/>
          </a:xfrm>
          <a:prstGeom prst="rect">
            <a:avLst/>
          </a:prstGeom>
          <a:solidFill>
            <a:srgbClr val="DDDDDD"/>
          </a:solid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4942" name="Google Shape;4942;p495"/>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Illustrating Parallel Execution</a:t>
            </a:r>
            <a:endParaRPr/>
          </a:p>
        </p:txBody>
      </p:sp>
      <p:sp>
        <p:nvSpPr>
          <p:cNvPr id="4943" name="Google Shape;4943;p495"/>
          <p:cNvSpPr txBox="1">
            <a:spLocks noGrp="1"/>
          </p:cNvSpPr>
          <p:nvPr>
            <p:ph type="body" idx="1"/>
          </p:nvPr>
        </p:nvSpPr>
        <p:spPr>
          <a:xfrm>
            <a:off x="565200" y="1136547"/>
            <a:ext cx="7918500" cy="566700"/>
          </a:xfrm>
          <a:prstGeom prst="rect">
            <a:avLst/>
          </a:prstGeom>
          <a:noFill/>
          <a:ln>
            <a:noFill/>
          </a:ln>
        </p:spPr>
        <p:txBody>
          <a:bodyPr spcFirstLastPara="1" wrap="square" lIns="12700" tIns="12700" rIns="12700" bIns="12700" anchor="t" anchorCtr="0">
            <a:noAutofit/>
          </a:bodyPr>
          <a:lstStyle/>
          <a:p>
            <a:pPr marL="574675" marR="0" lvl="1" indent="-460375" algn="l" rtl="0">
              <a:lnSpc>
                <a:spcPct val="100000"/>
              </a:lnSpc>
              <a:spcBef>
                <a:spcPts val="0"/>
              </a:spcBef>
              <a:spcAft>
                <a:spcPts val="0"/>
              </a:spcAft>
              <a:buClr>
                <a:srgbClr val="FF0000"/>
              </a:buClr>
              <a:buSzPts val="1600"/>
              <a:buFont typeface="Arial"/>
              <a:buNone/>
            </a:pPr>
            <a:r>
              <a:rPr lang="en-US" sz="1600" b="0" i="0" u="none" strike="noStrike" cap="none" dirty="0">
                <a:solidFill>
                  <a:schemeClr val="dk1"/>
                </a:solidFill>
                <a:latin typeface="Courier New"/>
                <a:ea typeface="Courier New"/>
                <a:cs typeface="Courier New"/>
                <a:sym typeface="Courier New"/>
              </a:rPr>
              <a:t>18         </a:t>
            </a:r>
            <a:r>
              <a:rPr lang="en-US" sz="1600" b="0" i="0" u="none" strike="noStrike" cap="none" dirty="0" err="1">
                <a:solidFill>
                  <a:schemeClr val="dk1"/>
                </a:solidFill>
                <a:latin typeface="Courier New"/>
                <a:ea typeface="Courier New"/>
                <a:cs typeface="Courier New"/>
                <a:sym typeface="Courier New"/>
              </a:rPr>
              <a:t>int</a:t>
            </a:r>
            <a:r>
              <a:rPr lang="en-US" sz="1600" b="0" i="0" u="none" strike="noStrike" cap="none" dirty="0">
                <a:solidFill>
                  <a:schemeClr val="dk1"/>
                </a:solidFill>
                <a:latin typeface="Courier New"/>
                <a:ea typeface="Courier New"/>
                <a:cs typeface="Courier New"/>
                <a:sym typeface="Courier New"/>
              </a:rPr>
              <a:t> r2 = </a:t>
            </a:r>
            <a:r>
              <a:rPr lang="en-US" sz="1600" b="0" i="0" u="none" strike="noStrike" cap="none" dirty="0" err="1">
                <a:solidFill>
                  <a:schemeClr val="dk1"/>
                </a:solidFill>
                <a:latin typeface="Courier New"/>
                <a:ea typeface="Courier New"/>
                <a:cs typeface="Courier New"/>
                <a:sym typeface="Courier New"/>
              </a:rPr>
              <a:t>IntStream.rangeClosed</a:t>
            </a:r>
            <a:r>
              <a:rPr lang="en-US" sz="1600" b="0" i="0" u="none" strike="noStrike" cap="none" dirty="0">
                <a:solidFill>
                  <a:schemeClr val="dk1"/>
                </a:solidFill>
                <a:latin typeface="Courier New"/>
                <a:ea typeface="Courier New"/>
                <a:cs typeface="Courier New"/>
                <a:sym typeface="Courier New"/>
              </a:rPr>
              <a:t>(1, 8).</a:t>
            </a:r>
            <a:r>
              <a:rPr lang="en-US" sz="1600" b="1" i="0" u="none" strike="noStrike" cap="none" dirty="0">
                <a:solidFill>
                  <a:schemeClr val="dk1"/>
                </a:solidFill>
                <a:latin typeface="Courier New"/>
                <a:ea typeface="Courier New"/>
                <a:cs typeface="Courier New"/>
                <a:sym typeface="Courier New"/>
              </a:rPr>
              <a:t>parallel()</a:t>
            </a:r>
            <a:endParaRPr dirty="0"/>
          </a:p>
          <a:p>
            <a:pPr marL="574675" marR="0" lvl="1" indent="-460375" algn="l" rtl="0">
              <a:lnSpc>
                <a:spcPct val="100000"/>
              </a:lnSpc>
              <a:spcBef>
                <a:spcPts val="320"/>
              </a:spcBef>
              <a:spcAft>
                <a:spcPts val="0"/>
              </a:spcAft>
              <a:buClr>
                <a:srgbClr val="FF0000"/>
              </a:buClr>
              <a:buSzPts val="1600"/>
              <a:buFont typeface="Arial"/>
              <a:buNone/>
            </a:pPr>
            <a:r>
              <a:rPr lang="en-US" sz="1600" b="0" i="0" u="none" strike="noStrike" cap="none" dirty="0">
                <a:solidFill>
                  <a:schemeClr val="dk1"/>
                </a:solidFill>
                <a:latin typeface="Courier New"/>
                <a:ea typeface="Courier New"/>
                <a:cs typeface="Courier New"/>
                <a:sym typeface="Courier New"/>
              </a:rPr>
              <a:t>19             .reduce(0, (sum, element) -&gt; sum + element);</a:t>
            </a:r>
            <a:endParaRPr dirty="0"/>
          </a:p>
        </p:txBody>
      </p:sp>
      <p:sp>
        <p:nvSpPr>
          <p:cNvPr id="4944" name="Google Shape;4944;p495"/>
          <p:cNvSpPr txBox="1"/>
          <p:nvPr/>
        </p:nvSpPr>
        <p:spPr>
          <a:xfrm>
            <a:off x="2209800" y="5334000"/>
            <a:ext cx="355500" cy="462000"/>
          </a:xfrm>
          <a:prstGeom prst="rect">
            <a:avLst/>
          </a:prstGeom>
          <a:noFill/>
          <a:ln w="25400"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Arial"/>
              <a:buNone/>
            </a:pPr>
            <a:r>
              <a:rPr lang="en-US" sz="2400" b="0" i="0" u="none">
                <a:solidFill>
                  <a:schemeClr val="dk1"/>
                </a:solidFill>
                <a:latin typeface="Arial"/>
                <a:ea typeface="Arial"/>
                <a:cs typeface="Arial"/>
                <a:sym typeface="Arial"/>
              </a:rPr>
              <a:t>3</a:t>
            </a:r>
            <a:endParaRPr/>
          </a:p>
        </p:txBody>
      </p:sp>
      <p:sp>
        <p:nvSpPr>
          <p:cNvPr id="4945" name="Google Shape;4945;p495"/>
          <p:cNvSpPr txBox="1"/>
          <p:nvPr/>
        </p:nvSpPr>
        <p:spPr>
          <a:xfrm>
            <a:off x="3530600" y="5334000"/>
            <a:ext cx="355500" cy="462000"/>
          </a:xfrm>
          <a:prstGeom prst="rect">
            <a:avLst/>
          </a:prstGeom>
          <a:noFill/>
          <a:ln w="25400"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Arial"/>
              <a:buNone/>
            </a:pPr>
            <a:r>
              <a:rPr lang="en-US" sz="2400" b="0" i="0" u="none">
                <a:solidFill>
                  <a:schemeClr val="dk1"/>
                </a:solidFill>
                <a:latin typeface="Arial"/>
                <a:ea typeface="Arial"/>
                <a:cs typeface="Arial"/>
                <a:sym typeface="Arial"/>
              </a:rPr>
              <a:t>7</a:t>
            </a:r>
            <a:endParaRPr/>
          </a:p>
        </p:txBody>
      </p:sp>
      <p:sp>
        <p:nvSpPr>
          <p:cNvPr id="4946" name="Google Shape;4946;p495"/>
          <p:cNvSpPr txBox="1"/>
          <p:nvPr/>
        </p:nvSpPr>
        <p:spPr>
          <a:xfrm>
            <a:off x="4876800" y="5334000"/>
            <a:ext cx="504900" cy="462000"/>
          </a:xfrm>
          <a:prstGeom prst="rect">
            <a:avLst/>
          </a:prstGeom>
          <a:noFill/>
          <a:ln w="25400"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Arial"/>
              <a:buNone/>
            </a:pPr>
            <a:r>
              <a:rPr lang="en-US" sz="2400" b="0" i="0" u="none">
                <a:solidFill>
                  <a:schemeClr val="dk1"/>
                </a:solidFill>
                <a:latin typeface="Arial"/>
                <a:ea typeface="Arial"/>
                <a:cs typeface="Arial"/>
                <a:sym typeface="Arial"/>
              </a:rPr>
              <a:t>11</a:t>
            </a:r>
            <a:endParaRPr/>
          </a:p>
        </p:txBody>
      </p:sp>
      <p:sp>
        <p:nvSpPr>
          <p:cNvPr id="4947" name="Google Shape;4947;p495"/>
          <p:cNvSpPr txBox="1"/>
          <p:nvPr/>
        </p:nvSpPr>
        <p:spPr>
          <a:xfrm>
            <a:off x="6248400" y="5334000"/>
            <a:ext cx="1082700" cy="462000"/>
          </a:xfrm>
          <a:prstGeom prst="rect">
            <a:avLst/>
          </a:prstGeom>
          <a:solidFill>
            <a:schemeClr val="accent1"/>
          </a:solidFill>
          <a:ln w="25400"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Arial"/>
              <a:buNone/>
            </a:pPr>
            <a:r>
              <a:rPr lang="en-US" sz="2400" b="0" i="0" u="none">
                <a:solidFill>
                  <a:schemeClr val="dk1"/>
                </a:solidFill>
                <a:latin typeface="Arial"/>
                <a:ea typeface="Arial"/>
                <a:cs typeface="Arial"/>
                <a:sym typeface="Arial"/>
              </a:rPr>
              <a:t>(7 + 8)</a:t>
            </a:r>
            <a:endParaRPr/>
          </a:p>
        </p:txBody>
      </p:sp>
      <p:sp>
        <p:nvSpPr>
          <p:cNvPr id="4948" name="Google Shape;4948;p495"/>
          <p:cNvSpPr/>
          <p:nvPr/>
        </p:nvSpPr>
        <p:spPr>
          <a:xfrm>
            <a:off x="4305300" y="2286000"/>
            <a:ext cx="533400" cy="533400"/>
          </a:xfrm>
          <a:prstGeom prst="ellipse">
            <a:avLst/>
          </a:prstGeom>
          <a:solidFill>
            <a:schemeClr val="accent1"/>
          </a:solidFill>
          <a:ln w="28575"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cxnSp>
        <p:nvCxnSpPr>
          <p:cNvPr id="4949" name="Google Shape;4949;p495"/>
          <p:cNvCxnSpPr/>
          <p:nvPr/>
        </p:nvCxnSpPr>
        <p:spPr>
          <a:xfrm>
            <a:off x="4572000" y="2819400"/>
            <a:ext cx="1562100" cy="914400"/>
          </a:xfrm>
          <a:prstGeom prst="bentConnector3">
            <a:avLst>
              <a:gd name="adj1" fmla="val 50000"/>
            </a:avLst>
          </a:prstGeom>
          <a:noFill/>
          <a:ln w="28575" cap="flat" cmpd="sng">
            <a:solidFill>
              <a:schemeClr val="dk1"/>
            </a:solidFill>
            <a:prstDash val="solid"/>
            <a:round/>
            <a:headEnd type="none" w="med" len="med"/>
            <a:tailEnd type="stealth" w="med" len="med"/>
          </a:ln>
        </p:spPr>
      </p:cxnSp>
      <p:cxnSp>
        <p:nvCxnSpPr>
          <p:cNvPr id="4950" name="Google Shape;4950;p495"/>
          <p:cNvCxnSpPr/>
          <p:nvPr/>
        </p:nvCxnSpPr>
        <p:spPr>
          <a:xfrm flipH="1">
            <a:off x="3086100" y="2819400"/>
            <a:ext cx="1485900" cy="914400"/>
          </a:xfrm>
          <a:prstGeom prst="bentConnector3">
            <a:avLst>
              <a:gd name="adj1" fmla="val 50000"/>
            </a:avLst>
          </a:prstGeom>
          <a:noFill/>
          <a:ln w="28575" cap="flat" cmpd="sng">
            <a:solidFill>
              <a:schemeClr val="dk1"/>
            </a:solidFill>
            <a:prstDash val="solid"/>
            <a:round/>
            <a:headEnd type="none" w="med" len="med"/>
            <a:tailEnd type="stealth" w="med" len="med"/>
          </a:ln>
        </p:spPr>
      </p:cxnSp>
      <p:sp>
        <p:nvSpPr>
          <p:cNvPr id="4951" name="Google Shape;4951;p495"/>
          <p:cNvSpPr/>
          <p:nvPr/>
        </p:nvSpPr>
        <p:spPr>
          <a:xfrm>
            <a:off x="2819400" y="3733800"/>
            <a:ext cx="533400" cy="533400"/>
          </a:xfrm>
          <a:prstGeom prst="ellipse">
            <a:avLst/>
          </a:prstGeom>
          <a:solidFill>
            <a:schemeClr val="accent1"/>
          </a:solidFill>
          <a:ln w="28575"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4952" name="Google Shape;4952;p495"/>
          <p:cNvSpPr/>
          <p:nvPr/>
        </p:nvSpPr>
        <p:spPr>
          <a:xfrm>
            <a:off x="5867400" y="3733800"/>
            <a:ext cx="533400" cy="533400"/>
          </a:xfrm>
          <a:prstGeom prst="ellipse">
            <a:avLst/>
          </a:prstGeom>
          <a:solidFill>
            <a:schemeClr val="accent1"/>
          </a:solidFill>
          <a:ln w="28575"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cxnSp>
        <p:nvCxnSpPr>
          <p:cNvPr id="4953" name="Google Shape;4953;p495"/>
          <p:cNvCxnSpPr/>
          <p:nvPr/>
        </p:nvCxnSpPr>
        <p:spPr>
          <a:xfrm rot="5400000">
            <a:off x="2203500" y="4451400"/>
            <a:ext cx="1066800" cy="698400"/>
          </a:xfrm>
          <a:prstGeom prst="bentConnector3">
            <a:avLst>
              <a:gd name="adj1" fmla="val 50000"/>
            </a:avLst>
          </a:prstGeom>
          <a:noFill/>
          <a:ln w="28575" cap="flat" cmpd="sng">
            <a:solidFill>
              <a:schemeClr val="dk1"/>
            </a:solidFill>
            <a:prstDash val="solid"/>
            <a:round/>
            <a:headEnd type="none" w="med" len="med"/>
            <a:tailEnd type="stealth" w="med" len="med"/>
          </a:ln>
        </p:spPr>
      </p:cxnSp>
      <p:cxnSp>
        <p:nvCxnSpPr>
          <p:cNvPr id="4954" name="Google Shape;4954;p495"/>
          <p:cNvCxnSpPr/>
          <p:nvPr/>
        </p:nvCxnSpPr>
        <p:spPr>
          <a:xfrm rot="-5400000" flipH="1">
            <a:off x="2863800" y="4489500"/>
            <a:ext cx="1066800" cy="622200"/>
          </a:xfrm>
          <a:prstGeom prst="bentConnector3">
            <a:avLst>
              <a:gd name="adj1" fmla="val 50000"/>
            </a:avLst>
          </a:prstGeom>
          <a:noFill/>
          <a:ln w="28575" cap="flat" cmpd="sng">
            <a:solidFill>
              <a:schemeClr val="dk1"/>
            </a:solidFill>
            <a:prstDash val="solid"/>
            <a:round/>
            <a:headEnd type="none" w="med" len="med"/>
            <a:tailEnd type="stealth" w="med" len="med"/>
          </a:ln>
        </p:spPr>
      </p:cxnSp>
      <p:cxnSp>
        <p:nvCxnSpPr>
          <p:cNvPr id="4955" name="Google Shape;4955;p495"/>
          <p:cNvCxnSpPr/>
          <p:nvPr/>
        </p:nvCxnSpPr>
        <p:spPr>
          <a:xfrm rot="5400000">
            <a:off x="5098200" y="4298100"/>
            <a:ext cx="1066800" cy="1005000"/>
          </a:xfrm>
          <a:prstGeom prst="bentConnector3">
            <a:avLst>
              <a:gd name="adj1" fmla="val 50000"/>
            </a:avLst>
          </a:prstGeom>
          <a:noFill/>
          <a:ln w="28575" cap="flat" cmpd="sng">
            <a:solidFill>
              <a:schemeClr val="dk1"/>
            </a:solidFill>
            <a:prstDash val="solid"/>
            <a:round/>
            <a:headEnd type="none" w="med" len="med"/>
            <a:tailEnd type="stealth" w="med" len="med"/>
          </a:ln>
        </p:spPr>
      </p:cxnSp>
      <p:cxnSp>
        <p:nvCxnSpPr>
          <p:cNvPr id="4956" name="Google Shape;4956;p495"/>
          <p:cNvCxnSpPr/>
          <p:nvPr/>
        </p:nvCxnSpPr>
        <p:spPr>
          <a:xfrm rot="-5400000" flipH="1">
            <a:off x="5928450" y="4472850"/>
            <a:ext cx="1066800" cy="655500"/>
          </a:xfrm>
          <a:prstGeom prst="bentConnector3">
            <a:avLst>
              <a:gd name="adj1" fmla="val 50000"/>
            </a:avLst>
          </a:prstGeom>
          <a:noFill/>
          <a:ln w="28575" cap="flat" cmpd="sng">
            <a:solidFill>
              <a:schemeClr val="dk1"/>
            </a:solidFill>
            <a:prstDash val="solid"/>
            <a:round/>
            <a:headEnd type="none" w="med" len="med"/>
            <a:tailEnd type="stealth" w="med" len="med"/>
          </a:ln>
        </p:spPr>
      </p:cxnSp>
      <p:sp>
        <p:nvSpPr>
          <p:cNvPr id="4957" name="Google Shape;4957;p495"/>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499</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1"/>
          <p:cNvSpPr>
            <a:spLocks noGrp="1" noChangeArrowheads="1"/>
          </p:cNvSpPr>
          <p:nvPr>
            <p:ph type="title"/>
          </p:nvPr>
        </p:nvSpPr>
        <p:spPr/>
        <p:txBody>
          <a:bodyPr/>
          <a:lstStyle/>
          <a:p>
            <a:pPr eaLnBrk="1" hangingPunct="1"/>
            <a:r>
              <a:rPr lang="en-US" dirty="0"/>
              <a:t>Course Agenda</a:t>
            </a:r>
          </a:p>
        </p:txBody>
      </p:sp>
      <p:sp>
        <p:nvSpPr>
          <p:cNvPr id="6147" name="Rectangle 2"/>
          <p:cNvSpPr>
            <a:spLocks noGrp="1" noChangeArrowheads="1"/>
          </p:cNvSpPr>
          <p:nvPr>
            <p:ph idx="1"/>
          </p:nvPr>
        </p:nvSpPr>
        <p:spPr>
          <a:xfrm>
            <a:off x="609600" y="1447800"/>
            <a:ext cx="7918450" cy="4021138"/>
          </a:xfrm>
        </p:spPr>
        <p:txBody>
          <a:bodyPr/>
          <a:lstStyle/>
          <a:p>
            <a:pPr lvl="1">
              <a:lnSpc>
                <a:spcPct val="114999"/>
              </a:lnSpc>
            </a:pPr>
            <a:r>
              <a:rPr lang="en-US" dirty="0"/>
              <a:t>Day 1)</a:t>
            </a:r>
          </a:p>
          <a:p>
            <a:pPr lvl="2">
              <a:lnSpc>
                <a:spcPct val="114999"/>
              </a:lnSpc>
            </a:pPr>
            <a:r>
              <a:rPr lang="en-US" dirty="0"/>
              <a:t>Module 01: Basic Java  Overview</a:t>
            </a:r>
          </a:p>
          <a:p>
            <a:pPr lvl="2">
              <a:lnSpc>
                <a:spcPct val="114999"/>
              </a:lnSpc>
            </a:pPr>
            <a:r>
              <a:rPr lang="en-US" dirty="0"/>
              <a:t>Module 02: Java Syntax</a:t>
            </a:r>
          </a:p>
          <a:p>
            <a:pPr lvl="2">
              <a:lnSpc>
                <a:spcPct val="114999"/>
              </a:lnSpc>
            </a:pPr>
            <a:r>
              <a:rPr lang="en-US" dirty="0"/>
              <a:t>Module 03: Encapsulation</a:t>
            </a:r>
          </a:p>
          <a:p>
            <a:pPr lvl="2">
              <a:lnSpc>
                <a:spcPct val="114999"/>
              </a:lnSpc>
            </a:pPr>
            <a:r>
              <a:rPr lang="en-US" dirty="0"/>
              <a:t>Module 04: Overriding Methods, Polymorphism, and Static Classes</a:t>
            </a:r>
          </a:p>
          <a:p>
            <a:pPr lvl="1">
              <a:lnSpc>
                <a:spcPct val="114999"/>
              </a:lnSpc>
              <a:buSzPts val="2000"/>
            </a:pPr>
            <a:r>
              <a:rPr lang="en-US" dirty="0"/>
              <a:t>Day 2)</a:t>
            </a:r>
            <a:endParaRPr lang="en-US"/>
          </a:p>
          <a:p>
            <a:pPr lvl="2">
              <a:lnSpc>
                <a:spcPct val="114999"/>
              </a:lnSpc>
            </a:pPr>
            <a:r>
              <a:rPr lang="en-US" dirty="0"/>
              <a:t>Module 05: Abstract  and Nested Classes</a:t>
            </a:r>
          </a:p>
          <a:p>
            <a:pPr lvl="2">
              <a:lnSpc>
                <a:spcPct val="114999"/>
              </a:lnSpc>
            </a:pPr>
            <a:r>
              <a:rPr lang="en-US" dirty="0"/>
              <a:t>Module 06: Interfaces and Lambda Expressions</a:t>
            </a:r>
          </a:p>
          <a:p>
            <a:pPr lvl="2">
              <a:lnSpc>
                <a:spcPct val="114999"/>
              </a:lnSpc>
            </a:pPr>
            <a:r>
              <a:rPr lang="en-US" dirty="0"/>
              <a:t>Module 07: Generics and Collections</a:t>
            </a:r>
          </a:p>
          <a:p>
            <a:pPr lvl="2">
              <a:lnSpc>
                <a:spcPct val="114999"/>
              </a:lnSpc>
            </a:pPr>
            <a:r>
              <a:rPr lang="en-US" dirty="0"/>
              <a:t>Module 08: Collections, Streams, and Filters</a:t>
            </a:r>
          </a:p>
        </p:txBody>
      </p:sp>
      <p:sp>
        <p:nvSpPr>
          <p:cNvPr id="2" name="Rectangle 1"/>
          <p:cNvSpPr/>
          <p:nvPr/>
        </p:nvSpPr>
        <p:spPr>
          <a:xfrm>
            <a:off x="8528050" y="6338352"/>
            <a:ext cx="383438" cy="307777"/>
          </a:xfrm>
          <a:prstGeom prst="rect">
            <a:avLst/>
          </a:prstGeom>
        </p:spPr>
        <p:txBody>
          <a:bodyPr wrap="none">
            <a:spAutoFit/>
          </a:bodyPr>
          <a:lstStyle/>
          <a:p>
            <a:r>
              <a:rPr lang="en-US" dirty="0" smtClean="0"/>
              <a:t>05</a:t>
            </a:r>
            <a:endParaRPr lang="en-US" dirty="0"/>
          </a:p>
        </p:txBody>
      </p:sp>
    </p:spTree>
    <p:custDataLst>
      <p:tags r:id="rId1"/>
    </p:custDataLst>
    <p:extLst>
      <p:ext uri="{BB962C8B-B14F-4D97-AF65-F5344CB8AC3E}">
        <p14:creationId xmlns:p14="http://schemas.microsoft.com/office/powerpoint/2010/main" val="4117426590"/>
      </p:ext>
    </p:extLst>
  </p:cSld>
  <p:clrMapOvr>
    <a:masterClrMapping/>
  </p:clrMapOv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381"/>
        <p:cNvGrpSpPr/>
        <p:nvPr/>
      </p:nvGrpSpPr>
      <p:grpSpPr>
        <a:xfrm>
          <a:off x="0" y="0"/>
          <a:ext cx="0" cy="0"/>
          <a:chOff x="0" y="0"/>
          <a:chExt cx="0" cy="0"/>
        </a:xfrm>
      </p:grpSpPr>
      <p:sp>
        <p:nvSpPr>
          <p:cNvPr id="382" name="Google Shape;382;p46"/>
          <p:cNvSpPr txBox="1"/>
          <p:nvPr/>
        </p:nvSpPr>
        <p:spPr>
          <a:xfrm>
            <a:off x="381000" y="1371600"/>
            <a:ext cx="8077200" cy="4495800"/>
          </a:xfrm>
          <a:prstGeom prst="rect">
            <a:avLst/>
          </a:prstGeom>
          <a:solidFill>
            <a:srgbClr val="DDDDDD"/>
          </a:solid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383" name="Google Shape;383;p46"/>
          <p:cNvSpPr txBox="1">
            <a:spLocks noGrp="1"/>
          </p:cNvSpPr>
          <p:nvPr>
            <p:ph type="title"/>
          </p:nvPr>
        </p:nvSpPr>
        <p:spPr>
          <a:xfrm>
            <a:off x="609600" y="439737"/>
            <a:ext cx="791845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Objects Passed as Parameters</a:t>
            </a:r>
            <a:endParaRPr/>
          </a:p>
        </p:txBody>
      </p:sp>
      <p:sp>
        <p:nvSpPr>
          <p:cNvPr id="384" name="Google Shape;384;p46"/>
          <p:cNvSpPr txBox="1">
            <a:spLocks noGrp="1"/>
          </p:cNvSpPr>
          <p:nvPr>
            <p:ph type="body" idx="1"/>
          </p:nvPr>
        </p:nvSpPr>
        <p:spPr>
          <a:xfrm>
            <a:off x="609600" y="1447800"/>
            <a:ext cx="7918450" cy="1751012"/>
          </a:xfrm>
          <a:prstGeom prst="rect">
            <a:avLst/>
          </a:prstGeom>
          <a:noFill/>
          <a:ln>
            <a:noFill/>
          </a:ln>
        </p:spPr>
        <p:txBody>
          <a:bodyPr spcFirstLastPara="1" wrap="square" lIns="12700" tIns="12700" rIns="12700" bIns="12700" anchor="t" anchorCtr="0">
            <a:noAutofit/>
          </a:bodyPr>
          <a:lstStyle/>
          <a:p>
            <a:pPr marL="7936" marR="0" lvl="0" indent="7938" algn="l" rtl="0">
              <a:lnSpc>
                <a:spcPct val="100000"/>
              </a:lnSpc>
              <a:spcBef>
                <a:spcPts val="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 4 public class ObjectPassTest {</a:t>
            </a:r>
            <a:endParaRPr/>
          </a:p>
          <a:p>
            <a:pPr marL="7936" marR="0" lvl="0" indent="7938"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 5     public static void main(String[] args) {</a:t>
            </a:r>
            <a:endParaRPr/>
          </a:p>
          <a:p>
            <a:pPr marL="7936" marR="0" lvl="0" indent="7938"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 6         ObjectPassTest test = new ObjectPassTest();</a:t>
            </a:r>
            <a:endParaRPr/>
          </a:p>
          <a:p>
            <a:pPr marL="7936" marR="0" lvl="0" indent="7938"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 7         Employee x = new Employee ();</a:t>
            </a:r>
            <a:endParaRPr/>
          </a:p>
          <a:p>
            <a:pPr marL="7936" marR="0" lvl="0" indent="7938" algn="l" rtl="0">
              <a:lnSpc>
                <a:spcPct val="100000"/>
              </a:lnSpc>
              <a:spcBef>
                <a:spcPts val="320"/>
              </a:spcBef>
              <a:spcAft>
                <a:spcPts val="0"/>
              </a:spcAft>
              <a:buClr>
                <a:srgbClr val="000000"/>
              </a:buClr>
              <a:buSzPts val="1600"/>
              <a:buFont typeface="Arial"/>
              <a:buNone/>
            </a:pPr>
            <a:r>
              <a:rPr lang="en-US" sz="1600" b="1" i="0" u="none">
                <a:solidFill>
                  <a:schemeClr val="dk1"/>
                </a:solidFill>
                <a:latin typeface="Courier New"/>
                <a:ea typeface="Courier New"/>
                <a:cs typeface="Courier New"/>
                <a:sym typeface="Courier New"/>
              </a:rPr>
              <a:t> 8         x.setSalary(120_000.00);       </a:t>
            </a:r>
            <a:endParaRPr/>
          </a:p>
          <a:p>
            <a:pPr marL="7936" marR="0" lvl="0" indent="7938" algn="l" rtl="0">
              <a:lnSpc>
                <a:spcPct val="100000"/>
              </a:lnSpc>
              <a:spcBef>
                <a:spcPts val="320"/>
              </a:spcBef>
              <a:spcAft>
                <a:spcPts val="0"/>
              </a:spcAft>
              <a:buClr>
                <a:srgbClr val="000000"/>
              </a:buClr>
              <a:buSzPts val="1600"/>
              <a:buFont typeface="Arial"/>
              <a:buNone/>
            </a:pPr>
            <a:r>
              <a:rPr lang="en-US" sz="1600" b="1" i="0" u="none">
                <a:solidFill>
                  <a:schemeClr val="dk1"/>
                </a:solidFill>
                <a:latin typeface="Courier New"/>
                <a:ea typeface="Courier New"/>
                <a:cs typeface="Courier New"/>
                <a:sym typeface="Courier New"/>
              </a:rPr>
              <a:t> 9         test.foo(x);</a:t>
            </a:r>
            <a:endParaRPr/>
          </a:p>
          <a:p>
            <a:pPr marL="7936" marR="0" lvl="0" indent="7938"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10         System.out.println ("Employee salary: " </a:t>
            </a:r>
            <a:endParaRPr/>
          </a:p>
          <a:p>
            <a:pPr marL="7936" marR="0" lvl="0" indent="7938"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11           + x.getSalary());</a:t>
            </a:r>
            <a:endParaRPr/>
          </a:p>
          <a:p>
            <a:pPr marL="7936" marR="0" lvl="0" indent="7938"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12     }</a:t>
            </a:r>
            <a:endParaRPr/>
          </a:p>
          <a:p>
            <a:pPr marL="7936" marR="0" lvl="0" indent="7938"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13     </a:t>
            </a:r>
            <a:endParaRPr/>
          </a:p>
          <a:p>
            <a:pPr marL="7936" marR="0" lvl="0" indent="7938"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14     public void foo(Employee e){</a:t>
            </a:r>
            <a:endParaRPr/>
          </a:p>
          <a:p>
            <a:pPr marL="7936" marR="0" lvl="0" indent="7938" algn="l" rtl="0">
              <a:lnSpc>
                <a:spcPct val="100000"/>
              </a:lnSpc>
              <a:spcBef>
                <a:spcPts val="320"/>
              </a:spcBef>
              <a:spcAft>
                <a:spcPts val="0"/>
              </a:spcAft>
              <a:buClr>
                <a:srgbClr val="000000"/>
              </a:buClr>
              <a:buSzPts val="1600"/>
              <a:buFont typeface="Arial"/>
              <a:buNone/>
            </a:pPr>
            <a:r>
              <a:rPr lang="en-US" sz="1600" b="1" i="0" u="none">
                <a:solidFill>
                  <a:schemeClr val="dk1"/>
                </a:solidFill>
                <a:latin typeface="Courier New"/>
                <a:ea typeface="Courier New"/>
                <a:cs typeface="Courier New"/>
                <a:sym typeface="Courier New"/>
              </a:rPr>
              <a:t>15       e.setSalary(130_000.00);</a:t>
            </a:r>
            <a:endParaRPr/>
          </a:p>
          <a:p>
            <a:pPr marL="7936" marR="0" lvl="0" indent="7938"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16       e = new Employee();</a:t>
            </a:r>
            <a:endParaRPr/>
          </a:p>
          <a:p>
            <a:pPr marL="7936" marR="0" lvl="0" indent="7938" algn="l" rtl="0">
              <a:lnSpc>
                <a:spcPct val="100000"/>
              </a:lnSpc>
              <a:spcBef>
                <a:spcPts val="320"/>
              </a:spcBef>
              <a:spcAft>
                <a:spcPts val="0"/>
              </a:spcAft>
              <a:buClr>
                <a:srgbClr val="000000"/>
              </a:buClr>
              <a:buSzPts val="1600"/>
              <a:buFont typeface="Arial"/>
              <a:buNone/>
            </a:pPr>
            <a:r>
              <a:rPr lang="en-US" sz="1600" b="1" i="0" u="none">
                <a:solidFill>
                  <a:schemeClr val="dk1"/>
                </a:solidFill>
                <a:latin typeface="Courier New"/>
                <a:ea typeface="Courier New"/>
                <a:cs typeface="Courier New"/>
                <a:sym typeface="Courier New"/>
              </a:rPr>
              <a:t>17       e.setSalary(140_000.00);</a:t>
            </a:r>
            <a:endParaRPr/>
          </a:p>
          <a:p>
            <a:pPr marL="7936" marR="0" lvl="0" indent="7938"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18     }</a:t>
            </a:r>
            <a:endParaRPr/>
          </a:p>
          <a:p>
            <a:pPr marL="7938" marR="0" lvl="0" indent="7938" algn="l" rtl="0">
              <a:spcBef>
                <a:spcPts val="320"/>
              </a:spcBef>
              <a:spcAft>
                <a:spcPts val="0"/>
              </a:spcAft>
              <a:buNone/>
            </a:pPr>
            <a:endParaRPr sz="1600" b="0" i="0" u="none">
              <a:solidFill>
                <a:schemeClr val="dk1"/>
              </a:solidFill>
              <a:latin typeface="Courier New"/>
              <a:ea typeface="Courier New"/>
              <a:cs typeface="Courier New"/>
              <a:sym typeface="Courier New"/>
            </a:endParaRPr>
          </a:p>
        </p:txBody>
      </p:sp>
      <p:sp>
        <p:nvSpPr>
          <p:cNvPr id="385" name="Google Shape;385;p46"/>
          <p:cNvSpPr/>
          <p:nvPr/>
        </p:nvSpPr>
        <p:spPr>
          <a:xfrm>
            <a:off x="6248400" y="2590800"/>
            <a:ext cx="1693862" cy="514350"/>
          </a:xfrm>
          <a:prstGeom prst="wedgeRectCallout">
            <a:avLst>
              <a:gd name="adj1" fmla="val -15012"/>
              <a:gd name="adj2" fmla="val 5880"/>
            </a:avLst>
          </a:prstGeom>
          <a:solidFill>
            <a:srgbClr val="FFFFCC"/>
          </a:solidFill>
          <a:ln w="9525" cap="flat" cmpd="sng">
            <a:solidFill>
              <a:srgbClr val="80808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Arial"/>
              <a:buNone/>
            </a:pPr>
            <a:r>
              <a:rPr lang="en-US" sz="1400" b="0" i="0" u="none">
                <a:solidFill>
                  <a:schemeClr val="dk1"/>
                </a:solidFill>
                <a:latin typeface="Arial"/>
                <a:ea typeface="Arial"/>
                <a:cs typeface="Arial"/>
                <a:sym typeface="Arial"/>
              </a:rPr>
              <a:t>salary set to 120_000</a:t>
            </a:r>
            <a:endParaRPr/>
          </a:p>
        </p:txBody>
      </p:sp>
      <p:sp>
        <p:nvSpPr>
          <p:cNvPr id="386" name="Google Shape;386;p46"/>
          <p:cNvSpPr/>
          <p:nvPr/>
        </p:nvSpPr>
        <p:spPr>
          <a:xfrm>
            <a:off x="6248400" y="4724400"/>
            <a:ext cx="2133600" cy="762000"/>
          </a:xfrm>
          <a:prstGeom prst="wedgeRectCallout">
            <a:avLst>
              <a:gd name="adj1" fmla="val -15372"/>
              <a:gd name="adj2" fmla="val 1371"/>
            </a:avLst>
          </a:prstGeom>
          <a:solidFill>
            <a:srgbClr val="FFFFCC">
              <a:alpha val="49803"/>
            </a:srgbClr>
          </a:solidFill>
          <a:ln w="9525" cap="flat" cmpd="sng">
            <a:solidFill>
              <a:srgbClr val="80808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387" name="Google Shape;387;p46"/>
          <p:cNvSpPr/>
          <p:nvPr/>
        </p:nvSpPr>
        <p:spPr>
          <a:xfrm>
            <a:off x="6248400" y="4627562"/>
            <a:ext cx="2133600" cy="955675"/>
          </a:xfrm>
          <a:prstGeom prst="wedgeRectCallout">
            <a:avLst>
              <a:gd name="adj1" fmla="val -15197"/>
              <a:gd name="adj2" fmla="val 16163"/>
            </a:avLst>
          </a:prstGeom>
          <a:solidFill>
            <a:srgbClr val="FFFFCC"/>
          </a:solidFill>
          <a:ln w="9525" cap="flat" cmpd="sng">
            <a:solidFill>
              <a:srgbClr val="80808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Arial"/>
              <a:buNone/>
            </a:pPr>
            <a:r>
              <a:rPr lang="en-US" sz="1400" b="0" i="0" u="none">
                <a:solidFill>
                  <a:schemeClr val="dk1"/>
                </a:solidFill>
                <a:latin typeface="Arial"/>
                <a:ea typeface="Arial"/>
                <a:cs typeface="Arial"/>
                <a:sym typeface="Arial"/>
              </a:rPr>
              <a:t>What will </a:t>
            </a:r>
            <a:r>
              <a:rPr lang="en-US" sz="1400" b="0" i="0" u="none">
                <a:solidFill>
                  <a:schemeClr val="dk1"/>
                </a:solidFill>
                <a:latin typeface="Courier New"/>
                <a:ea typeface="Courier New"/>
                <a:cs typeface="Courier New"/>
                <a:sym typeface="Courier New"/>
              </a:rPr>
              <a:t>x.getSalary()</a:t>
            </a:r>
            <a:r>
              <a:rPr lang="en-US" sz="1400" b="0" i="0" u="none">
                <a:solidFill>
                  <a:schemeClr val="dk1"/>
                </a:solidFill>
                <a:latin typeface="Arial"/>
                <a:ea typeface="Arial"/>
                <a:cs typeface="Arial"/>
                <a:sym typeface="Arial"/>
              </a:rPr>
              <a:t> return at the end of the </a:t>
            </a:r>
            <a:r>
              <a:rPr lang="en-US" sz="1400" b="0" i="0" u="none">
                <a:solidFill>
                  <a:schemeClr val="dk1"/>
                </a:solidFill>
                <a:latin typeface="Courier New"/>
                <a:ea typeface="Courier New"/>
                <a:cs typeface="Courier New"/>
                <a:sym typeface="Courier New"/>
              </a:rPr>
              <a:t>main()</a:t>
            </a:r>
            <a:r>
              <a:rPr lang="en-US" sz="1400" b="0" i="0" u="none">
                <a:solidFill>
                  <a:schemeClr val="dk1"/>
                </a:solidFill>
                <a:latin typeface="Arial"/>
                <a:ea typeface="Arial"/>
                <a:cs typeface="Arial"/>
                <a:sym typeface="Arial"/>
              </a:rPr>
              <a:t> method?</a:t>
            </a:r>
            <a:endParaRPr/>
          </a:p>
        </p:txBody>
      </p:sp>
      <p:sp>
        <p:nvSpPr>
          <p:cNvPr id="388" name="Google Shape;388;p46"/>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50</a:t>
            </a:fld>
            <a:endParaRPr/>
          </a:p>
        </p:txBody>
      </p:sp>
    </p:spTree>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Shape 4962"/>
        <p:cNvGrpSpPr/>
        <p:nvPr/>
      </p:nvGrpSpPr>
      <p:grpSpPr>
        <a:xfrm>
          <a:off x="0" y="0"/>
          <a:ext cx="0" cy="0"/>
          <a:chOff x="0" y="0"/>
          <a:chExt cx="0" cy="0"/>
        </a:xfrm>
      </p:grpSpPr>
      <p:sp>
        <p:nvSpPr>
          <p:cNvPr id="4963" name="Google Shape;4963;p496"/>
          <p:cNvSpPr txBox="1"/>
          <p:nvPr/>
        </p:nvSpPr>
        <p:spPr>
          <a:xfrm>
            <a:off x="548640" y="1112520"/>
            <a:ext cx="7924800" cy="762000"/>
          </a:xfrm>
          <a:prstGeom prst="rect">
            <a:avLst/>
          </a:prstGeom>
          <a:solidFill>
            <a:srgbClr val="DDDDDD"/>
          </a:solid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4964" name="Google Shape;4964;p496"/>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Illustrating Parallel Execution</a:t>
            </a:r>
            <a:endParaRPr/>
          </a:p>
        </p:txBody>
      </p:sp>
      <p:sp>
        <p:nvSpPr>
          <p:cNvPr id="4965" name="Google Shape;4965;p496"/>
          <p:cNvSpPr txBox="1">
            <a:spLocks noGrp="1"/>
          </p:cNvSpPr>
          <p:nvPr>
            <p:ph type="body" idx="1"/>
          </p:nvPr>
        </p:nvSpPr>
        <p:spPr>
          <a:xfrm>
            <a:off x="493980" y="1216380"/>
            <a:ext cx="7918500" cy="566700"/>
          </a:xfrm>
          <a:prstGeom prst="rect">
            <a:avLst/>
          </a:prstGeom>
          <a:noFill/>
          <a:ln>
            <a:noFill/>
          </a:ln>
        </p:spPr>
        <p:txBody>
          <a:bodyPr spcFirstLastPara="1" wrap="square" lIns="12700" tIns="12700" rIns="12700" bIns="12700" anchor="t" anchorCtr="0">
            <a:noAutofit/>
          </a:bodyPr>
          <a:lstStyle/>
          <a:p>
            <a:pPr marL="574675" marR="0" lvl="1" indent="-460375" algn="l" rtl="0">
              <a:lnSpc>
                <a:spcPct val="100000"/>
              </a:lnSpc>
              <a:spcBef>
                <a:spcPts val="0"/>
              </a:spcBef>
              <a:spcAft>
                <a:spcPts val="0"/>
              </a:spcAft>
              <a:buClr>
                <a:srgbClr val="FF0000"/>
              </a:buClr>
              <a:buSzPts val="1600"/>
              <a:buFont typeface="Arial"/>
              <a:buNone/>
            </a:pPr>
            <a:r>
              <a:rPr lang="en-US" sz="1600" b="0" i="0" u="none" strike="noStrike" cap="none" dirty="0">
                <a:solidFill>
                  <a:schemeClr val="dk1"/>
                </a:solidFill>
                <a:latin typeface="Courier New"/>
                <a:ea typeface="Courier New"/>
                <a:cs typeface="Courier New"/>
                <a:sym typeface="Courier New"/>
              </a:rPr>
              <a:t>18         </a:t>
            </a:r>
            <a:r>
              <a:rPr lang="en-US" sz="1600" b="0" i="0" u="none" strike="noStrike" cap="none" dirty="0" err="1">
                <a:solidFill>
                  <a:schemeClr val="dk1"/>
                </a:solidFill>
                <a:latin typeface="Courier New"/>
                <a:ea typeface="Courier New"/>
                <a:cs typeface="Courier New"/>
                <a:sym typeface="Courier New"/>
              </a:rPr>
              <a:t>int</a:t>
            </a:r>
            <a:r>
              <a:rPr lang="en-US" sz="1600" b="0" i="0" u="none" strike="noStrike" cap="none" dirty="0">
                <a:solidFill>
                  <a:schemeClr val="dk1"/>
                </a:solidFill>
                <a:latin typeface="Courier New"/>
                <a:ea typeface="Courier New"/>
                <a:cs typeface="Courier New"/>
                <a:sym typeface="Courier New"/>
              </a:rPr>
              <a:t> r2 = </a:t>
            </a:r>
            <a:r>
              <a:rPr lang="en-US" sz="1600" b="0" i="0" u="none" strike="noStrike" cap="none" dirty="0" err="1">
                <a:solidFill>
                  <a:schemeClr val="dk1"/>
                </a:solidFill>
                <a:latin typeface="Courier New"/>
                <a:ea typeface="Courier New"/>
                <a:cs typeface="Courier New"/>
                <a:sym typeface="Courier New"/>
              </a:rPr>
              <a:t>IntStream.rangeClosed</a:t>
            </a:r>
            <a:r>
              <a:rPr lang="en-US" sz="1600" b="0" i="0" u="none" strike="noStrike" cap="none" dirty="0">
                <a:solidFill>
                  <a:schemeClr val="dk1"/>
                </a:solidFill>
                <a:latin typeface="Courier New"/>
                <a:ea typeface="Courier New"/>
                <a:cs typeface="Courier New"/>
                <a:sym typeface="Courier New"/>
              </a:rPr>
              <a:t>(1, 8).</a:t>
            </a:r>
            <a:r>
              <a:rPr lang="en-US" sz="1600" b="1" i="0" u="none" strike="noStrike" cap="none" dirty="0">
                <a:solidFill>
                  <a:schemeClr val="dk1"/>
                </a:solidFill>
                <a:latin typeface="Courier New"/>
                <a:ea typeface="Courier New"/>
                <a:cs typeface="Courier New"/>
                <a:sym typeface="Courier New"/>
              </a:rPr>
              <a:t>parallel()</a:t>
            </a:r>
            <a:endParaRPr dirty="0"/>
          </a:p>
          <a:p>
            <a:pPr marL="574675" marR="0" lvl="1" indent="-460375" algn="l" rtl="0">
              <a:lnSpc>
                <a:spcPct val="100000"/>
              </a:lnSpc>
              <a:spcBef>
                <a:spcPts val="320"/>
              </a:spcBef>
              <a:spcAft>
                <a:spcPts val="0"/>
              </a:spcAft>
              <a:buClr>
                <a:srgbClr val="FF0000"/>
              </a:buClr>
              <a:buSzPts val="1600"/>
              <a:buFont typeface="Arial"/>
              <a:buNone/>
            </a:pPr>
            <a:r>
              <a:rPr lang="en-US" sz="1600" b="0" i="0" u="none" strike="noStrike" cap="none" dirty="0">
                <a:solidFill>
                  <a:schemeClr val="dk1"/>
                </a:solidFill>
                <a:latin typeface="Courier New"/>
                <a:ea typeface="Courier New"/>
                <a:cs typeface="Courier New"/>
                <a:sym typeface="Courier New"/>
              </a:rPr>
              <a:t>19             .reduce(0, (sum, element) -&gt; sum + element);</a:t>
            </a:r>
            <a:endParaRPr dirty="0"/>
          </a:p>
        </p:txBody>
      </p:sp>
      <p:sp>
        <p:nvSpPr>
          <p:cNvPr id="4966" name="Google Shape;4966;p496"/>
          <p:cNvSpPr txBox="1"/>
          <p:nvPr/>
        </p:nvSpPr>
        <p:spPr>
          <a:xfrm>
            <a:off x="2819400" y="3733800"/>
            <a:ext cx="527100" cy="462000"/>
          </a:xfrm>
          <a:prstGeom prst="rect">
            <a:avLst/>
          </a:prstGeom>
          <a:noFill/>
          <a:ln w="25400"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Arial"/>
              <a:buNone/>
            </a:pPr>
            <a:r>
              <a:rPr lang="en-US" sz="2400" b="0" i="0" u="none">
                <a:solidFill>
                  <a:schemeClr val="dk1"/>
                </a:solidFill>
                <a:latin typeface="Arial"/>
                <a:ea typeface="Arial"/>
                <a:cs typeface="Arial"/>
                <a:sym typeface="Arial"/>
              </a:rPr>
              <a:t>10</a:t>
            </a:r>
            <a:endParaRPr/>
          </a:p>
        </p:txBody>
      </p:sp>
      <p:sp>
        <p:nvSpPr>
          <p:cNvPr id="4967" name="Google Shape;4967;p496"/>
          <p:cNvSpPr txBox="1"/>
          <p:nvPr/>
        </p:nvSpPr>
        <p:spPr>
          <a:xfrm>
            <a:off x="4876800" y="5334000"/>
            <a:ext cx="504900" cy="462000"/>
          </a:xfrm>
          <a:prstGeom prst="rect">
            <a:avLst/>
          </a:prstGeom>
          <a:noFill/>
          <a:ln w="25400"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Arial"/>
              <a:buNone/>
            </a:pPr>
            <a:r>
              <a:rPr lang="en-US" sz="2400" b="0" i="0" u="none">
                <a:solidFill>
                  <a:schemeClr val="dk1"/>
                </a:solidFill>
                <a:latin typeface="Arial"/>
                <a:ea typeface="Arial"/>
                <a:cs typeface="Arial"/>
                <a:sym typeface="Arial"/>
              </a:rPr>
              <a:t>11</a:t>
            </a:r>
            <a:endParaRPr/>
          </a:p>
        </p:txBody>
      </p:sp>
      <p:sp>
        <p:nvSpPr>
          <p:cNvPr id="4968" name="Google Shape;4968;p496"/>
          <p:cNvSpPr txBox="1"/>
          <p:nvPr/>
        </p:nvSpPr>
        <p:spPr>
          <a:xfrm>
            <a:off x="6248400" y="5334000"/>
            <a:ext cx="1082700" cy="462000"/>
          </a:xfrm>
          <a:prstGeom prst="rect">
            <a:avLst/>
          </a:prstGeom>
          <a:solidFill>
            <a:schemeClr val="accent1"/>
          </a:solidFill>
          <a:ln w="25400"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Arial"/>
              <a:buNone/>
            </a:pPr>
            <a:r>
              <a:rPr lang="en-US" sz="2400" b="0" i="0" u="none">
                <a:solidFill>
                  <a:schemeClr val="dk1"/>
                </a:solidFill>
                <a:latin typeface="Arial"/>
                <a:ea typeface="Arial"/>
                <a:cs typeface="Arial"/>
                <a:sym typeface="Arial"/>
              </a:rPr>
              <a:t>(7 + 8)</a:t>
            </a:r>
            <a:endParaRPr/>
          </a:p>
        </p:txBody>
      </p:sp>
      <p:sp>
        <p:nvSpPr>
          <p:cNvPr id="4969" name="Google Shape;4969;p496"/>
          <p:cNvSpPr/>
          <p:nvPr/>
        </p:nvSpPr>
        <p:spPr>
          <a:xfrm>
            <a:off x="4305300" y="2286000"/>
            <a:ext cx="533400" cy="533400"/>
          </a:xfrm>
          <a:prstGeom prst="ellipse">
            <a:avLst/>
          </a:prstGeom>
          <a:solidFill>
            <a:schemeClr val="accent1"/>
          </a:solidFill>
          <a:ln w="28575"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cxnSp>
        <p:nvCxnSpPr>
          <p:cNvPr id="4970" name="Google Shape;4970;p496"/>
          <p:cNvCxnSpPr/>
          <p:nvPr/>
        </p:nvCxnSpPr>
        <p:spPr>
          <a:xfrm>
            <a:off x="4572000" y="2819400"/>
            <a:ext cx="1562100" cy="914400"/>
          </a:xfrm>
          <a:prstGeom prst="bentConnector3">
            <a:avLst>
              <a:gd name="adj1" fmla="val 50000"/>
            </a:avLst>
          </a:prstGeom>
          <a:noFill/>
          <a:ln w="28575" cap="flat" cmpd="sng">
            <a:solidFill>
              <a:schemeClr val="dk1"/>
            </a:solidFill>
            <a:prstDash val="solid"/>
            <a:round/>
            <a:headEnd type="none" w="med" len="med"/>
            <a:tailEnd type="stealth" w="med" len="med"/>
          </a:ln>
        </p:spPr>
      </p:cxnSp>
      <p:cxnSp>
        <p:nvCxnSpPr>
          <p:cNvPr id="4971" name="Google Shape;4971;p496"/>
          <p:cNvCxnSpPr/>
          <p:nvPr/>
        </p:nvCxnSpPr>
        <p:spPr>
          <a:xfrm flipH="1">
            <a:off x="3082800" y="2819399"/>
            <a:ext cx="1489200" cy="914400"/>
          </a:xfrm>
          <a:prstGeom prst="bentConnector3">
            <a:avLst>
              <a:gd name="adj1" fmla="val 50000"/>
            </a:avLst>
          </a:prstGeom>
          <a:noFill/>
          <a:ln w="28575" cap="flat" cmpd="sng">
            <a:solidFill>
              <a:schemeClr val="dk1"/>
            </a:solidFill>
            <a:prstDash val="solid"/>
            <a:round/>
            <a:headEnd type="none" w="med" len="med"/>
            <a:tailEnd type="stealth" w="med" len="med"/>
          </a:ln>
        </p:spPr>
      </p:cxnSp>
      <p:sp>
        <p:nvSpPr>
          <p:cNvPr id="4972" name="Google Shape;4972;p496"/>
          <p:cNvSpPr/>
          <p:nvPr/>
        </p:nvSpPr>
        <p:spPr>
          <a:xfrm>
            <a:off x="5867400" y="3733800"/>
            <a:ext cx="533400" cy="533400"/>
          </a:xfrm>
          <a:prstGeom prst="ellipse">
            <a:avLst/>
          </a:prstGeom>
          <a:solidFill>
            <a:schemeClr val="accent1"/>
          </a:solidFill>
          <a:ln w="28575"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cxnSp>
        <p:nvCxnSpPr>
          <p:cNvPr id="4973" name="Google Shape;4973;p496"/>
          <p:cNvCxnSpPr/>
          <p:nvPr/>
        </p:nvCxnSpPr>
        <p:spPr>
          <a:xfrm rot="5400000">
            <a:off x="5098200" y="4298100"/>
            <a:ext cx="1066800" cy="1005000"/>
          </a:xfrm>
          <a:prstGeom prst="bentConnector3">
            <a:avLst>
              <a:gd name="adj1" fmla="val 50000"/>
            </a:avLst>
          </a:prstGeom>
          <a:noFill/>
          <a:ln w="28575" cap="flat" cmpd="sng">
            <a:solidFill>
              <a:schemeClr val="dk1"/>
            </a:solidFill>
            <a:prstDash val="solid"/>
            <a:round/>
            <a:headEnd type="none" w="med" len="med"/>
            <a:tailEnd type="stealth" w="med" len="med"/>
          </a:ln>
        </p:spPr>
      </p:cxnSp>
      <p:cxnSp>
        <p:nvCxnSpPr>
          <p:cNvPr id="4974" name="Google Shape;4974;p496"/>
          <p:cNvCxnSpPr/>
          <p:nvPr/>
        </p:nvCxnSpPr>
        <p:spPr>
          <a:xfrm rot="-5400000" flipH="1">
            <a:off x="5928450" y="4472850"/>
            <a:ext cx="1066800" cy="655500"/>
          </a:xfrm>
          <a:prstGeom prst="bentConnector3">
            <a:avLst>
              <a:gd name="adj1" fmla="val 50000"/>
            </a:avLst>
          </a:prstGeom>
          <a:noFill/>
          <a:ln w="28575" cap="flat" cmpd="sng">
            <a:solidFill>
              <a:schemeClr val="dk1"/>
            </a:solidFill>
            <a:prstDash val="solid"/>
            <a:round/>
            <a:headEnd type="none" w="med" len="med"/>
            <a:tailEnd type="stealth" w="med" len="med"/>
          </a:ln>
        </p:spPr>
      </p:cxnSp>
      <p:sp>
        <p:nvSpPr>
          <p:cNvPr id="4975" name="Google Shape;4975;p496"/>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500</a:t>
            </a:fld>
            <a:endParaRPr/>
          </a:p>
        </p:txBody>
      </p:sp>
    </p:spTree>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Shape 4980"/>
        <p:cNvGrpSpPr/>
        <p:nvPr/>
      </p:nvGrpSpPr>
      <p:grpSpPr>
        <a:xfrm>
          <a:off x="0" y="0"/>
          <a:ext cx="0" cy="0"/>
          <a:chOff x="0" y="0"/>
          <a:chExt cx="0" cy="0"/>
        </a:xfrm>
      </p:grpSpPr>
      <p:sp>
        <p:nvSpPr>
          <p:cNvPr id="4981" name="Google Shape;4981;p497"/>
          <p:cNvSpPr txBox="1"/>
          <p:nvPr/>
        </p:nvSpPr>
        <p:spPr>
          <a:xfrm>
            <a:off x="609600" y="1371600"/>
            <a:ext cx="7924800" cy="762000"/>
          </a:xfrm>
          <a:prstGeom prst="rect">
            <a:avLst/>
          </a:prstGeom>
          <a:solidFill>
            <a:srgbClr val="DDDDDD"/>
          </a:solid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4982" name="Google Shape;4982;p497"/>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Illustrating Parallel Execution</a:t>
            </a:r>
            <a:endParaRPr/>
          </a:p>
        </p:txBody>
      </p:sp>
      <p:sp>
        <p:nvSpPr>
          <p:cNvPr id="4983" name="Google Shape;4983;p497"/>
          <p:cNvSpPr txBox="1">
            <a:spLocks noGrp="1"/>
          </p:cNvSpPr>
          <p:nvPr>
            <p:ph type="body" idx="1"/>
          </p:nvPr>
        </p:nvSpPr>
        <p:spPr>
          <a:xfrm>
            <a:off x="609600" y="1447800"/>
            <a:ext cx="7918500" cy="566700"/>
          </a:xfrm>
          <a:prstGeom prst="rect">
            <a:avLst/>
          </a:prstGeom>
          <a:noFill/>
          <a:ln>
            <a:noFill/>
          </a:ln>
        </p:spPr>
        <p:txBody>
          <a:bodyPr spcFirstLastPara="1" wrap="square" lIns="12700" tIns="12700" rIns="12700" bIns="12700" anchor="t" anchorCtr="0">
            <a:noAutofit/>
          </a:bodyPr>
          <a:lstStyle/>
          <a:p>
            <a:pPr marL="574675" marR="0" lvl="1" indent="-460375" algn="l" rtl="0">
              <a:lnSpc>
                <a:spcPct val="100000"/>
              </a:lnSpc>
              <a:spcBef>
                <a:spcPts val="0"/>
              </a:spcBef>
              <a:spcAft>
                <a:spcPts val="0"/>
              </a:spcAft>
              <a:buClr>
                <a:srgbClr val="FF0000"/>
              </a:buClr>
              <a:buSzPts val="1600"/>
              <a:buFont typeface="Arial"/>
              <a:buNone/>
            </a:pPr>
            <a:r>
              <a:rPr lang="en-US" sz="1600" b="0" i="0" u="none" strike="noStrike" cap="none">
                <a:solidFill>
                  <a:schemeClr val="dk1"/>
                </a:solidFill>
                <a:latin typeface="Courier New"/>
                <a:ea typeface="Courier New"/>
                <a:cs typeface="Courier New"/>
                <a:sym typeface="Courier New"/>
              </a:rPr>
              <a:t>18         int r2 = IntStream.rangeClosed(1, 8).</a:t>
            </a:r>
            <a:r>
              <a:rPr lang="en-US" sz="1600" b="1" i="0" u="none" strike="noStrike" cap="none">
                <a:solidFill>
                  <a:schemeClr val="dk1"/>
                </a:solidFill>
                <a:latin typeface="Courier New"/>
                <a:ea typeface="Courier New"/>
                <a:cs typeface="Courier New"/>
                <a:sym typeface="Courier New"/>
              </a:rPr>
              <a:t>parallel()</a:t>
            </a:r>
            <a:endParaRPr/>
          </a:p>
          <a:p>
            <a:pPr marL="574675" marR="0" lvl="1" indent="-460375" algn="l" rtl="0">
              <a:lnSpc>
                <a:spcPct val="100000"/>
              </a:lnSpc>
              <a:spcBef>
                <a:spcPts val="320"/>
              </a:spcBef>
              <a:spcAft>
                <a:spcPts val="0"/>
              </a:spcAft>
              <a:buClr>
                <a:srgbClr val="FF0000"/>
              </a:buClr>
              <a:buSzPts val="1600"/>
              <a:buFont typeface="Arial"/>
              <a:buNone/>
            </a:pPr>
            <a:r>
              <a:rPr lang="en-US" sz="1600" b="0" i="0" u="none" strike="noStrike" cap="none">
                <a:solidFill>
                  <a:schemeClr val="dk1"/>
                </a:solidFill>
                <a:latin typeface="Courier New"/>
                <a:ea typeface="Courier New"/>
                <a:cs typeface="Courier New"/>
                <a:sym typeface="Courier New"/>
              </a:rPr>
              <a:t>19             .reduce(0, (sum, element) -&gt; sum + element);</a:t>
            </a:r>
            <a:endParaRPr/>
          </a:p>
        </p:txBody>
      </p:sp>
      <p:sp>
        <p:nvSpPr>
          <p:cNvPr id="4984" name="Google Shape;4984;p497"/>
          <p:cNvSpPr txBox="1"/>
          <p:nvPr/>
        </p:nvSpPr>
        <p:spPr>
          <a:xfrm>
            <a:off x="2819400" y="3733800"/>
            <a:ext cx="527100" cy="462000"/>
          </a:xfrm>
          <a:prstGeom prst="rect">
            <a:avLst/>
          </a:prstGeom>
          <a:noFill/>
          <a:ln w="25400"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Arial"/>
              <a:buNone/>
            </a:pPr>
            <a:r>
              <a:rPr lang="en-US" sz="2400" b="0" i="0" u="none">
                <a:solidFill>
                  <a:schemeClr val="dk1"/>
                </a:solidFill>
                <a:latin typeface="Arial"/>
                <a:ea typeface="Arial"/>
                <a:cs typeface="Arial"/>
                <a:sym typeface="Arial"/>
              </a:rPr>
              <a:t>10</a:t>
            </a:r>
            <a:endParaRPr/>
          </a:p>
        </p:txBody>
      </p:sp>
      <p:sp>
        <p:nvSpPr>
          <p:cNvPr id="4985" name="Google Shape;4985;p497"/>
          <p:cNvSpPr txBox="1"/>
          <p:nvPr/>
        </p:nvSpPr>
        <p:spPr>
          <a:xfrm>
            <a:off x="4876800" y="5334000"/>
            <a:ext cx="504900" cy="462000"/>
          </a:xfrm>
          <a:prstGeom prst="rect">
            <a:avLst/>
          </a:prstGeom>
          <a:noFill/>
          <a:ln w="25400"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Arial"/>
              <a:buNone/>
            </a:pPr>
            <a:r>
              <a:rPr lang="en-US" sz="2400" b="0" i="0" u="none">
                <a:solidFill>
                  <a:schemeClr val="dk1"/>
                </a:solidFill>
                <a:latin typeface="Arial"/>
                <a:ea typeface="Arial"/>
                <a:cs typeface="Arial"/>
                <a:sym typeface="Arial"/>
              </a:rPr>
              <a:t>11</a:t>
            </a:r>
            <a:endParaRPr/>
          </a:p>
        </p:txBody>
      </p:sp>
      <p:sp>
        <p:nvSpPr>
          <p:cNvPr id="4986" name="Google Shape;4986;p497"/>
          <p:cNvSpPr txBox="1"/>
          <p:nvPr/>
        </p:nvSpPr>
        <p:spPr>
          <a:xfrm>
            <a:off x="6248400" y="5334000"/>
            <a:ext cx="527100" cy="462000"/>
          </a:xfrm>
          <a:prstGeom prst="rect">
            <a:avLst/>
          </a:prstGeom>
          <a:noFill/>
          <a:ln w="25400"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Arial"/>
              <a:buNone/>
            </a:pPr>
            <a:r>
              <a:rPr lang="en-US" sz="2400" b="0" i="0" u="none">
                <a:solidFill>
                  <a:schemeClr val="dk1"/>
                </a:solidFill>
                <a:latin typeface="Arial"/>
                <a:ea typeface="Arial"/>
                <a:cs typeface="Arial"/>
                <a:sym typeface="Arial"/>
              </a:rPr>
              <a:t>15</a:t>
            </a:r>
            <a:endParaRPr/>
          </a:p>
        </p:txBody>
      </p:sp>
      <p:sp>
        <p:nvSpPr>
          <p:cNvPr id="4987" name="Google Shape;4987;p497"/>
          <p:cNvSpPr/>
          <p:nvPr/>
        </p:nvSpPr>
        <p:spPr>
          <a:xfrm>
            <a:off x="4305300" y="2286000"/>
            <a:ext cx="533400" cy="533400"/>
          </a:xfrm>
          <a:prstGeom prst="ellipse">
            <a:avLst/>
          </a:prstGeom>
          <a:solidFill>
            <a:schemeClr val="accent1"/>
          </a:solidFill>
          <a:ln w="28575"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cxnSp>
        <p:nvCxnSpPr>
          <p:cNvPr id="4988" name="Google Shape;4988;p497"/>
          <p:cNvCxnSpPr/>
          <p:nvPr/>
        </p:nvCxnSpPr>
        <p:spPr>
          <a:xfrm>
            <a:off x="4572000" y="2819400"/>
            <a:ext cx="1181100" cy="914400"/>
          </a:xfrm>
          <a:prstGeom prst="bentConnector3">
            <a:avLst>
              <a:gd name="adj1" fmla="val 50000"/>
            </a:avLst>
          </a:prstGeom>
          <a:noFill/>
          <a:ln w="28575" cap="flat" cmpd="sng">
            <a:solidFill>
              <a:schemeClr val="dk1"/>
            </a:solidFill>
            <a:prstDash val="solid"/>
            <a:round/>
            <a:headEnd type="none" w="med" len="med"/>
            <a:tailEnd type="stealth" w="med" len="med"/>
          </a:ln>
        </p:spPr>
      </p:cxnSp>
      <p:cxnSp>
        <p:nvCxnSpPr>
          <p:cNvPr id="4989" name="Google Shape;4989;p497"/>
          <p:cNvCxnSpPr/>
          <p:nvPr/>
        </p:nvCxnSpPr>
        <p:spPr>
          <a:xfrm flipH="1">
            <a:off x="3082800" y="2819399"/>
            <a:ext cx="1489200" cy="914400"/>
          </a:xfrm>
          <a:prstGeom prst="bentConnector3">
            <a:avLst>
              <a:gd name="adj1" fmla="val 50000"/>
            </a:avLst>
          </a:prstGeom>
          <a:noFill/>
          <a:ln w="28575" cap="flat" cmpd="sng">
            <a:solidFill>
              <a:schemeClr val="dk1"/>
            </a:solidFill>
            <a:prstDash val="solid"/>
            <a:round/>
            <a:headEnd type="none" w="med" len="med"/>
            <a:tailEnd type="stealth" w="med" len="med"/>
          </a:ln>
        </p:spPr>
      </p:cxnSp>
      <p:sp>
        <p:nvSpPr>
          <p:cNvPr id="4990" name="Google Shape;4990;p497"/>
          <p:cNvSpPr/>
          <p:nvPr/>
        </p:nvSpPr>
        <p:spPr>
          <a:xfrm>
            <a:off x="5486400" y="3733800"/>
            <a:ext cx="533400" cy="533400"/>
          </a:xfrm>
          <a:prstGeom prst="ellipse">
            <a:avLst/>
          </a:prstGeom>
          <a:solidFill>
            <a:schemeClr val="accent1"/>
          </a:solidFill>
          <a:ln w="28575"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cxnSp>
        <p:nvCxnSpPr>
          <p:cNvPr id="4991" name="Google Shape;4991;p497"/>
          <p:cNvCxnSpPr/>
          <p:nvPr/>
        </p:nvCxnSpPr>
        <p:spPr>
          <a:xfrm rot="5400000">
            <a:off x="4907700" y="4488600"/>
            <a:ext cx="1066800" cy="624000"/>
          </a:xfrm>
          <a:prstGeom prst="bentConnector3">
            <a:avLst>
              <a:gd name="adj1" fmla="val 50000"/>
            </a:avLst>
          </a:prstGeom>
          <a:noFill/>
          <a:ln w="28575" cap="flat" cmpd="sng">
            <a:solidFill>
              <a:schemeClr val="dk1"/>
            </a:solidFill>
            <a:prstDash val="solid"/>
            <a:round/>
            <a:headEnd type="none" w="med" len="med"/>
            <a:tailEnd type="stealth" w="med" len="med"/>
          </a:ln>
        </p:spPr>
      </p:cxnSp>
      <p:cxnSp>
        <p:nvCxnSpPr>
          <p:cNvPr id="4992" name="Google Shape;4992;p497"/>
          <p:cNvCxnSpPr/>
          <p:nvPr/>
        </p:nvCxnSpPr>
        <p:spPr>
          <a:xfrm rot="-5400000" flipH="1">
            <a:off x="5599050" y="4421250"/>
            <a:ext cx="1066800" cy="758700"/>
          </a:xfrm>
          <a:prstGeom prst="bentConnector3">
            <a:avLst>
              <a:gd name="adj1" fmla="val 50000"/>
            </a:avLst>
          </a:prstGeom>
          <a:noFill/>
          <a:ln w="28575" cap="flat" cmpd="sng">
            <a:solidFill>
              <a:schemeClr val="dk1"/>
            </a:solidFill>
            <a:prstDash val="solid"/>
            <a:round/>
            <a:headEnd type="none" w="med" len="med"/>
            <a:tailEnd type="stealth" w="med" len="med"/>
          </a:ln>
        </p:spPr>
      </p:cxnSp>
      <p:sp>
        <p:nvSpPr>
          <p:cNvPr id="4993" name="Google Shape;4993;p497"/>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501</a:t>
            </a:fld>
            <a:endParaRPr/>
          </a:p>
        </p:txBody>
      </p:sp>
    </p:spTree>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Shape 4998"/>
        <p:cNvGrpSpPr/>
        <p:nvPr/>
      </p:nvGrpSpPr>
      <p:grpSpPr>
        <a:xfrm>
          <a:off x="0" y="0"/>
          <a:ext cx="0" cy="0"/>
          <a:chOff x="0" y="0"/>
          <a:chExt cx="0" cy="0"/>
        </a:xfrm>
      </p:grpSpPr>
      <p:sp>
        <p:nvSpPr>
          <p:cNvPr id="4999" name="Google Shape;4999;p498"/>
          <p:cNvSpPr txBox="1"/>
          <p:nvPr/>
        </p:nvSpPr>
        <p:spPr>
          <a:xfrm>
            <a:off x="609600" y="1371600"/>
            <a:ext cx="7924800" cy="762000"/>
          </a:xfrm>
          <a:prstGeom prst="rect">
            <a:avLst/>
          </a:prstGeom>
          <a:solidFill>
            <a:srgbClr val="DDDDDD"/>
          </a:solid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5000" name="Google Shape;5000;p498"/>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Illustrating Parallel Execution</a:t>
            </a:r>
            <a:endParaRPr/>
          </a:p>
        </p:txBody>
      </p:sp>
      <p:sp>
        <p:nvSpPr>
          <p:cNvPr id="5001" name="Google Shape;5001;p498"/>
          <p:cNvSpPr txBox="1">
            <a:spLocks noGrp="1"/>
          </p:cNvSpPr>
          <p:nvPr>
            <p:ph type="body" idx="1"/>
          </p:nvPr>
        </p:nvSpPr>
        <p:spPr>
          <a:xfrm>
            <a:off x="609600" y="1447800"/>
            <a:ext cx="7918500" cy="566700"/>
          </a:xfrm>
          <a:prstGeom prst="rect">
            <a:avLst/>
          </a:prstGeom>
          <a:noFill/>
          <a:ln>
            <a:noFill/>
          </a:ln>
        </p:spPr>
        <p:txBody>
          <a:bodyPr spcFirstLastPara="1" wrap="square" lIns="12700" tIns="12700" rIns="12700" bIns="12700" anchor="t" anchorCtr="0">
            <a:noAutofit/>
          </a:bodyPr>
          <a:lstStyle/>
          <a:p>
            <a:pPr marL="574675" marR="0" lvl="1" indent="-460375" algn="l" rtl="0">
              <a:lnSpc>
                <a:spcPct val="100000"/>
              </a:lnSpc>
              <a:spcBef>
                <a:spcPts val="0"/>
              </a:spcBef>
              <a:spcAft>
                <a:spcPts val="0"/>
              </a:spcAft>
              <a:buClr>
                <a:srgbClr val="FF0000"/>
              </a:buClr>
              <a:buSzPts val="1600"/>
              <a:buFont typeface="Arial"/>
              <a:buNone/>
            </a:pPr>
            <a:r>
              <a:rPr lang="en-US" sz="1600" b="0" i="0" u="none" strike="noStrike" cap="none">
                <a:solidFill>
                  <a:schemeClr val="dk1"/>
                </a:solidFill>
                <a:latin typeface="Courier New"/>
                <a:ea typeface="Courier New"/>
                <a:cs typeface="Courier New"/>
                <a:sym typeface="Courier New"/>
              </a:rPr>
              <a:t>18         int r2 = IntStream.rangeClosed(1, 8).</a:t>
            </a:r>
            <a:r>
              <a:rPr lang="en-US" sz="1600" b="1" i="0" u="none" strike="noStrike" cap="none">
                <a:solidFill>
                  <a:schemeClr val="dk1"/>
                </a:solidFill>
                <a:latin typeface="Courier New"/>
                <a:ea typeface="Courier New"/>
                <a:cs typeface="Courier New"/>
                <a:sym typeface="Courier New"/>
              </a:rPr>
              <a:t>parallel()</a:t>
            </a:r>
            <a:endParaRPr/>
          </a:p>
          <a:p>
            <a:pPr marL="574675" marR="0" lvl="1" indent="-460375" algn="l" rtl="0">
              <a:lnSpc>
                <a:spcPct val="100000"/>
              </a:lnSpc>
              <a:spcBef>
                <a:spcPts val="320"/>
              </a:spcBef>
              <a:spcAft>
                <a:spcPts val="0"/>
              </a:spcAft>
              <a:buClr>
                <a:srgbClr val="FF0000"/>
              </a:buClr>
              <a:buSzPts val="1600"/>
              <a:buFont typeface="Arial"/>
              <a:buNone/>
            </a:pPr>
            <a:r>
              <a:rPr lang="en-US" sz="1600" b="0" i="0" u="none" strike="noStrike" cap="none">
                <a:solidFill>
                  <a:schemeClr val="dk1"/>
                </a:solidFill>
                <a:latin typeface="Courier New"/>
                <a:ea typeface="Courier New"/>
                <a:cs typeface="Courier New"/>
                <a:sym typeface="Courier New"/>
              </a:rPr>
              <a:t>19             .reduce(0, (sum, element) -&gt; sum + element);</a:t>
            </a:r>
            <a:endParaRPr/>
          </a:p>
        </p:txBody>
      </p:sp>
      <p:sp>
        <p:nvSpPr>
          <p:cNvPr id="5002" name="Google Shape;5002;p498"/>
          <p:cNvSpPr txBox="1"/>
          <p:nvPr/>
        </p:nvSpPr>
        <p:spPr>
          <a:xfrm>
            <a:off x="2819400" y="3733800"/>
            <a:ext cx="527100" cy="462000"/>
          </a:xfrm>
          <a:prstGeom prst="rect">
            <a:avLst/>
          </a:prstGeom>
          <a:noFill/>
          <a:ln w="25400"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Arial"/>
              <a:buNone/>
            </a:pPr>
            <a:r>
              <a:rPr lang="en-US" sz="2400" b="0" i="0" u="none">
                <a:solidFill>
                  <a:schemeClr val="dk1"/>
                </a:solidFill>
                <a:latin typeface="Arial"/>
                <a:ea typeface="Arial"/>
                <a:cs typeface="Arial"/>
                <a:sym typeface="Arial"/>
              </a:rPr>
              <a:t>10</a:t>
            </a:r>
            <a:endParaRPr/>
          </a:p>
        </p:txBody>
      </p:sp>
      <p:sp>
        <p:nvSpPr>
          <p:cNvPr id="5003" name="Google Shape;5003;p498"/>
          <p:cNvSpPr txBox="1"/>
          <p:nvPr/>
        </p:nvSpPr>
        <p:spPr>
          <a:xfrm>
            <a:off x="5791200" y="3733800"/>
            <a:ext cx="527100" cy="462000"/>
          </a:xfrm>
          <a:prstGeom prst="rect">
            <a:avLst/>
          </a:prstGeom>
          <a:noFill/>
          <a:ln w="25400"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Arial"/>
              <a:buNone/>
            </a:pPr>
            <a:r>
              <a:rPr lang="en-US" sz="2400" b="0" i="0" u="none">
                <a:solidFill>
                  <a:schemeClr val="dk1"/>
                </a:solidFill>
                <a:latin typeface="Arial"/>
                <a:ea typeface="Arial"/>
                <a:cs typeface="Arial"/>
                <a:sym typeface="Arial"/>
              </a:rPr>
              <a:t>26</a:t>
            </a:r>
            <a:endParaRPr/>
          </a:p>
        </p:txBody>
      </p:sp>
      <p:sp>
        <p:nvSpPr>
          <p:cNvPr id="5004" name="Google Shape;5004;p498"/>
          <p:cNvSpPr/>
          <p:nvPr/>
        </p:nvSpPr>
        <p:spPr>
          <a:xfrm>
            <a:off x="4305300" y="2286000"/>
            <a:ext cx="533400" cy="533400"/>
          </a:xfrm>
          <a:prstGeom prst="ellipse">
            <a:avLst/>
          </a:prstGeom>
          <a:solidFill>
            <a:schemeClr val="accent1"/>
          </a:solidFill>
          <a:ln w="28575"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cxnSp>
        <p:nvCxnSpPr>
          <p:cNvPr id="5005" name="Google Shape;5005;p498"/>
          <p:cNvCxnSpPr/>
          <p:nvPr/>
        </p:nvCxnSpPr>
        <p:spPr>
          <a:xfrm>
            <a:off x="4572000" y="2819399"/>
            <a:ext cx="1482600" cy="914400"/>
          </a:xfrm>
          <a:prstGeom prst="bentConnector3">
            <a:avLst>
              <a:gd name="adj1" fmla="val 50000"/>
            </a:avLst>
          </a:prstGeom>
          <a:noFill/>
          <a:ln w="28575" cap="flat" cmpd="sng">
            <a:solidFill>
              <a:schemeClr val="dk1"/>
            </a:solidFill>
            <a:prstDash val="solid"/>
            <a:round/>
            <a:headEnd type="none" w="med" len="med"/>
            <a:tailEnd type="stealth" w="med" len="med"/>
          </a:ln>
        </p:spPr>
      </p:cxnSp>
      <p:cxnSp>
        <p:nvCxnSpPr>
          <p:cNvPr id="5006" name="Google Shape;5006;p498"/>
          <p:cNvCxnSpPr/>
          <p:nvPr/>
        </p:nvCxnSpPr>
        <p:spPr>
          <a:xfrm flipH="1">
            <a:off x="3082800" y="2819399"/>
            <a:ext cx="1489200" cy="914400"/>
          </a:xfrm>
          <a:prstGeom prst="bentConnector3">
            <a:avLst>
              <a:gd name="adj1" fmla="val 50000"/>
            </a:avLst>
          </a:prstGeom>
          <a:noFill/>
          <a:ln w="28575" cap="flat" cmpd="sng">
            <a:solidFill>
              <a:schemeClr val="dk1"/>
            </a:solidFill>
            <a:prstDash val="solid"/>
            <a:round/>
            <a:headEnd type="none" w="med" len="med"/>
            <a:tailEnd type="stealth" w="med" len="med"/>
          </a:ln>
        </p:spPr>
      </p:cxnSp>
      <p:sp>
        <p:nvSpPr>
          <p:cNvPr id="5007" name="Google Shape;5007;p498"/>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502</a:t>
            </a:fld>
            <a:endParaRPr/>
          </a:p>
        </p:txBody>
      </p:sp>
    </p:spTree>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Shape 5012"/>
        <p:cNvGrpSpPr/>
        <p:nvPr/>
      </p:nvGrpSpPr>
      <p:grpSpPr>
        <a:xfrm>
          <a:off x="0" y="0"/>
          <a:ext cx="0" cy="0"/>
          <a:chOff x="0" y="0"/>
          <a:chExt cx="0" cy="0"/>
        </a:xfrm>
      </p:grpSpPr>
      <p:sp>
        <p:nvSpPr>
          <p:cNvPr id="5013" name="Google Shape;5013;p499"/>
          <p:cNvSpPr txBox="1"/>
          <p:nvPr/>
        </p:nvSpPr>
        <p:spPr>
          <a:xfrm>
            <a:off x="609600" y="1371600"/>
            <a:ext cx="7924800" cy="762000"/>
          </a:xfrm>
          <a:prstGeom prst="rect">
            <a:avLst/>
          </a:prstGeom>
          <a:solidFill>
            <a:srgbClr val="DDDDDD"/>
          </a:solid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5014" name="Google Shape;5014;p499"/>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Illustrating Parallel Execution</a:t>
            </a:r>
            <a:endParaRPr/>
          </a:p>
        </p:txBody>
      </p:sp>
      <p:sp>
        <p:nvSpPr>
          <p:cNvPr id="5015" name="Google Shape;5015;p499"/>
          <p:cNvSpPr txBox="1">
            <a:spLocks noGrp="1"/>
          </p:cNvSpPr>
          <p:nvPr>
            <p:ph type="body" idx="1"/>
          </p:nvPr>
        </p:nvSpPr>
        <p:spPr>
          <a:xfrm>
            <a:off x="609600" y="1447800"/>
            <a:ext cx="7918500" cy="566700"/>
          </a:xfrm>
          <a:prstGeom prst="rect">
            <a:avLst/>
          </a:prstGeom>
          <a:noFill/>
          <a:ln>
            <a:noFill/>
          </a:ln>
        </p:spPr>
        <p:txBody>
          <a:bodyPr spcFirstLastPara="1" wrap="square" lIns="12700" tIns="12700" rIns="12700" bIns="12700" anchor="t" anchorCtr="0">
            <a:noAutofit/>
          </a:bodyPr>
          <a:lstStyle/>
          <a:p>
            <a:pPr marL="574675" marR="0" lvl="1" indent="-460375" algn="l" rtl="0">
              <a:lnSpc>
                <a:spcPct val="100000"/>
              </a:lnSpc>
              <a:spcBef>
                <a:spcPts val="0"/>
              </a:spcBef>
              <a:spcAft>
                <a:spcPts val="0"/>
              </a:spcAft>
              <a:buClr>
                <a:srgbClr val="FF0000"/>
              </a:buClr>
              <a:buSzPts val="1600"/>
              <a:buFont typeface="Arial"/>
              <a:buNone/>
            </a:pPr>
            <a:r>
              <a:rPr lang="en-US" sz="1600" b="0" i="0" u="none" strike="noStrike" cap="none">
                <a:solidFill>
                  <a:schemeClr val="dk1"/>
                </a:solidFill>
                <a:latin typeface="Courier New"/>
                <a:ea typeface="Courier New"/>
                <a:cs typeface="Courier New"/>
                <a:sym typeface="Courier New"/>
              </a:rPr>
              <a:t>18         int r2 = IntStream.rangeClosed(1, 8).</a:t>
            </a:r>
            <a:r>
              <a:rPr lang="en-US" sz="1600" b="1" i="0" u="none" strike="noStrike" cap="none">
                <a:solidFill>
                  <a:schemeClr val="dk1"/>
                </a:solidFill>
                <a:latin typeface="Courier New"/>
                <a:ea typeface="Courier New"/>
                <a:cs typeface="Courier New"/>
                <a:sym typeface="Courier New"/>
              </a:rPr>
              <a:t>parallel()</a:t>
            </a:r>
            <a:endParaRPr/>
          </a:p>
          <a:p>
            <a:pPr marL="574675" marR="0" lvl="1" indent="-460375" algn="l" rtl="0">
              <a:lnSpc>
                <a:spcPct val="100000"/>
              </a:lnSpc>
              <a:spcBef>
                <a:spcPts val="320"/>
              </a:spcBef>
              <a:spcAft>
                <a:spcPts val="0"/>
              </a:spcAft>
              <a:buClr>
                <a:srgbClr val="FF0000"/>
              </a:buClr>
              <a:buSzPts val="1600"/>
              <a:buFont typeface="Arial"/>
              <a:buNone/>
            </a:pPr>
            <a:r>
              <a:rPr lang="en-US" sz="1600" b="0" i="0" u="none" strike="noStrike" cap="none">
                <a:solidFill>
                  <a:schemeClr val="dk1"/>
                </a:solidFill>
                <a:latin typeface="Courier New"/>
                <a:ea typeface="Courier New"/>
                <a:cs typeface="Courier New"/>
                <a:sym typeface="Courier New"/>
              </a:rPr>
              <a:t>19             .reduce(0, (sum, element) -&gt; sum + element);</a:t>
            </a:r>
            <a:endParaRPr/>
          </a:p>
        </p:txBody>
      </p:sp>
      <p:sp>
        <p:nvSpPr>
          <p:cNvPr id="5016" name="Google Shape;5016;p499"/>
          <p:cNvSpPr txBox="1"/>
          <p:nvPr/>
        </p:nvSpPr>
        <p:spPr>
          <a:xfrm>
            <a:off x="4267200" y="2286000"/>
            <a:ext cx="527100" cy="462000"/>
          </a:xfrm>
          <a:prstGeom prst="rect">
            <a:avLst/>
          </a:prstGeom>
          <a:noFill/>
          <a:ln w="25400"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Arial"/>
              <a:buNone/>
            </a:pPr>
            <a:r>
              <a:rPr lang="en-US" sz="2400" b="0" i="0" u="none">
                <a:solidFill>
                  <a:schemeClr val="dk1"/>
                </a:solidFill>
                <a:latin typeface="Arial"/>
                <a:ea typeface="Arial"/>
                <a:cs typeface="Arial"/>
                <a:sym typeface="Arial"/>
              </a:rPr>
              <a:t>36</a:t>
            </a:r>
            <a:endParaRPr/>
          </a:p>
        </p:txBody>
      </p:sp>
      <p:sp>
        <p:nvSpPr>
          <p:cNvPr id="5017" name="Google Shape;5017;p499"/>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503</a:t>
            </a:fld>
            <a:endParaRPr/>
          </a:p>
        </p:txBody>
      </p:sp>
    </p:spTree>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Shape 5022"/>
        <p:cNvGrpSpPr/>
        <p:nvPr/>
      </p:nvGrpSpPr>
      <p:grpSpPr>
        <a:xfrm>
          <a:off x="0" y="0"/>
          <a:ext cx="0" cy="0"/>
          <a:chOff x="0" y="0"/>
          <a:chExt cx="0" cy="0"/>
        </a:xfrm>
      </p:grpSpPr>
      <p:sp>
        <p:nvSpPr>
          <p:cNvPr id="5023" name="Google Shape;5023;p500"/>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Performance</a:t>
            </a:r>
            <a:endParaRPr/>
          </a:p>
        </p:txBody>
      </p:sp>
      <p:sp>
        <p:nvSpPr>
          <p:cNvPr id="5024" name="Google Shape;5024;p500"/>
          <p:cNvSpPr txBox="1">
            <a:spLocks noGrp="1"/>
          </p:cNvSpPr>
          <p:nvPr>
            <p:ph type="body" idx="1"/>
          </p:nvPr>
        </p:nvSpPr>
        <p:spPr>
          <a:xfrm>
            <a:off x="609600" y="1447800"/>
            <a:ext cx="7918500" cy="4070400"/>
          </a:xfrm>
          <a:prstGeom prst="rect">
            <a:avLst/>
          </a:prstGeom>
          <a:noFill/>
          <a:ln>
            <a:noFill/>
          </a:ln>
        </p:spPr>
        <p:txBody>
          <a:bodyPr spcFirstLastPara="1" wrap="square" lIns="12700" tIns="12700" rIns="12700" bIns="12700" anchor="t" anchorCtr="0">
            <a:noAutofit/>
          </a:bodyPr>
          <a:lstStyle/>
          <a:p>
            <a:pPr marL="574675" marR="0" lvl="1" indent="-460375" algn="l" rtl="0">
              <a:lnSpc>
                <a:spcPct val="100000"/>
              </a:lnSpc>
              <a:spcBef>
                <a:spcPts val="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Do not assume parallel is always faster.</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Parallel not always the right solution.</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Sometimes parallel is slower than sequential.</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Qualitative considerations</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Does the stream source decompose well?</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Do terminal operations have a cheap or expensive merge operation?</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What are stream characteristics?</a:t>
            </a:r>
            <a:endParaRPr/>
          </a:p>
          <a:p>
            <a:pPr marL="1366837" marR="0" lvl="3" indent="-231775" algn="l" rtl="0">
              <a:lnSpc>
                <a:spcPct val="100000"/>
              </a:lnSpc>
              <a:spcBef>
                <a:spcPts val="360"/>
              </a:spcBef>
              <a:spcAft>
                <a:spcPts val="0"/>
              </a:spcAft>
              <a:buClr>
                <a:schemeClr val="accent2"/>
              </a:buClr>
              <a:buSzPts val="810"/>
              <a:buFont typeface="Arial"/>
              <a:buChar char="—"/>
            </a:pPr>
            <a:r>
              <a:rPr lang="en-US" sz="1800" b="0" i="0" u="none" strike="noStrike" cap="none">
                <a:solidFill>
                  <a:schemeClr val="dk1"/>
                </a:solidFill>
                <a:latin typeface="Arial"/>
                <a:ea typeface="Arial"/>
                <a:cs typeface="Arial"/>
                <a:sym typeface="Arial"/>
              </a:rPr>
              <a:t>Filters change size for example.</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Primitive streams provided for performance</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Boxing/Unboxing negatively impacts performance.</a:t>
            </a:r>
            <a:endParaRPr/>
          </a:p>
        </p:txBody>
      </p:sp>
      <p:sp>
        <p:nvSpPr>
          <p:cNvPr id="5025" name="Google Shape;5025;p500"/>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504</a:t>
            </a:fld>
            <a:endParaRPr/>
          </a:p>
        </p:txBody>
      </p:sp>
    </p:spTree>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Shape 5030"/>
        <p:cNvGrpSpPr/>
        <p:nvPr/>
      </p:nvGrpSpPr>
      <p:grpSpPr>
        <a:xfrm>
          <a:off x="0" y="0"/>
          <a:ext cx="0" cy="0"/>
          <a:chOff x="0" y="0"/>
          <a:chExt cx="0" cy="0"/>
        </a:xfrm>
      </p:grpSpPr>
      <p:sp>
        <p:nvSpPr>
          <p:cNvPr id="5031" name="Google Shape;5031;p501"/>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A Simple Performance Model</a:t>
            </a:r>
            <a:endParaRPr/>
          </a:p>
        </p:txBody>
      </p:sp>
      <p:sp>
        <p:nvSpPr>
          <p:cNvPr id="5032" name="Google Shape;5032;p501"/>
          <p:cNvSpPr txBox="1">
            <a:spLocks noGrp="1"/>
          </p:cNvSpPr>
          <p:nvPr>
            <p:ph type="body" idx="1"/>
          </p:nvPr>
        </p:nvSpPr>
        <p:spPr>
          <a:xfrm>
            <a:off x="609600" y="1447800"/>
            <a:ext cx="7918500" cy="47958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200"/>
              <a:buFont typeface="Arial"/>
              <a:buNone/>
            </a:pPr>
            <a:r>
              <a:rPr lang="en-US" sz="2200" b="0" i="0" u="none">
                <a:solidFill>
                  <a:schemeClr val="dk1"/>
                </a:solidFill>
                <a:latin typeface="Arial"/>
                <a:ea typeface="Arial"/>
                <a:cs typeface="Arial"/>
                <a:sym typeface="Arial"/>
              </a:rPr>
              <a:t>N = Size of the source data set</a:t>
            </a:r>
            <a:endParaRPr/>
          </a:p>
          <a:p>
            <a:pPr marL="7937" marR="0" lvl="0" indent="7937" algn="l" rtl="0">
              <a:lnSpc>
                <a:spcPct val="100000"/>
              </a:lnSpc>
              <a:spcBef>
                <a:spcPts val="440"/>
              </a:spcBef>
              <a:spcAft>
                <a:spcPts val="0"/>
              </a:spcAft>
              <a:buClr>
                <a:srgbClr val="000000"/>
              </a:buClr>
              <a:buSzPts val="2200"/>
              <a:buFont typeface="Arial"/>
              <a:buNone/>
            </a:pPr>
            <a:r>
              <a:rPr lang="en-US" sz="2200" b="0" i="0" u="none">
                <a:solidFill>
                  <a:schemeClr val="dk1"/>
                </a:solidFill>
                <a:latin typeface="Arial"/>
                <a:ea typeface="Arial"/>
                <a:cs typeface="Arial"/>
                <a:sym typeface="Arial"/>
              </a:rPr>
              <a:t>Q = Cost per element through the pipeline</a:t>
            </a:r>
            <a:endParaRPr/>
          </a:p>
          <a:p>
            <a:pPr marL="7937" marR="0" lvl="0" indent="7937" algn="l" rtl="0">
              <a:lnSpc>
                <a:spcPct val="100000"/>
              </a:lnSpc>
              <a:spcBef>
                <a:spcPts val="440"/>
              </a:spcBef>
              <a:spcAft>
                <a:spcPts val="0"/>
              </a:spcAft>
              <a:buClr>
                <a:srgbClr val="000000"/>
              </a:buClr>
              <a:buSzPts val="2200"/>
              <a:buFont typeface="Arial"/>
              <a:buNone/>
            </a:pPr>
            <a:r>
              <a:rPr lang="en-US" sz="2200" b="0" i="0" u="none">
                <a:solidFill>
                  <a:schemeClr val="dk1"/>
                </a:solidFill>
                <a:latin typeface="Arial"/>
                <a:ea typeface="Arial"/>
                <a:cs typeface="Arial"/>
                <a:sym typeface="Arial"/>
              </a:rPr>
              <a:t>N * Q ~= Cost of the pipeline</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Larger N*Q -&gt; Higher change of good parallel performance</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Easier to know N than Q</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You can reason qualitatively about Q</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Simple pipeline example</a:t>
            </a:r>
            <a:endParaRPr/>
          </a:p>
          <a:p>
            <a:pPr marL="1366837" marR="0" lvl="3" indent="-231775" algn="l" rtl="0">
              <a:lnSpc>
                <a:spcPct val="100000"/>
              </a:lnSpc>
              <a:spcBef>
                <a:spcPts val="360"/>
              </a:spcBef>
              <a:spcAft>
                <a:spcPts val="0"/>
              </a:spcAft>
              <a:buClr>
                <a:schemeClr val="accent2"/>
              </a:buClr>
              <a:buSzPts val="810"/>
              <a:buFont typeface="Arial"/>
              <a:buChar char="—"/>
            </a:pPr>
            <a:r>
              <a:rPr lang="en-US" sz="1800" b="0" i="0" u="none" strike="noStrike" cap="none">
                <a:solidFill>
                  <a:schemeClr val="dk1"/>
                </a:solidFill>
                <a:latin typeface="Arial"/>
                <a:ea typeface="Arial"/>
                <a:cs typeface="Arial"/>
                <a:sym typeface="Arial"/>
              </a:rPr>
              <a:t>N &gt; 10K. Q=1</a:t>
            </a:r>
            <a:endParaRPr/>
          </a:p>
          <a:p>
            <a:pPr marL="1366837" marR="0" lvl="3" indent="-231775" algn="l" rtl="0">
              <a:lnSpc>
                <a:spcPct val="100000"/>
              </a:lnSpc>
              <a:spcBef>
                <a:spcPts val="360"/>
              </a:spcBef>
              <a:spcAft>
                <a:spcPts val="0"/>
              </a:spcAft>
              <a:buClr>
                <a:schemeClr val="accent2"/>
              </a:buClr>
              <a:buSzPts val="810"/>
              <a:buFont typeface="Arial"/>
              <a:buChar char="—"/>
            </a:pPr>
            <a:r>
              <a:rPr lang="en-US" sz="1800" b="0" i="0" u="none" strike="noStrike" cap="none">
                <a:solidFill>
                  <a:schemeClr val="dk1"/>
                </a:solidFill>
                <a:latin typeface="Arial"/>
                <a:ea typeface="Arial"/>
                <a:cs typeface="Arial"/>
                <a:sym typeface="Arial"/>
              </a:rPr>
              <a:t>Reduction using sum</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Complex pipelines might</a:t>
            </a:r>
            <a:endParaRPr/>
          </a:p>
          <a:p>
            <a:pPr marL="1366837" marR="0" lvl="3" indent="-231775" algn="l" rtl="0">
              <a:lnSpc>
                <a:spcPct val="100000"/>
              </a:lnSpc>
              <a:spcBef>
                <a:spcPts val="360"/>
              </a:spcBef>
              <a:spcAft>
                <a:spcPts val="0"/>
              </a:spcAft>
              <a:buClr>
                <a:schemeClr val="accent2"/>
              </a:buClr>
              <a:buSzPts val="810"/>
              <a:buFont typeface="Arial"/>
              <a:buChar char="—"/>
            </a:pPr>
            <a:r>
              <a:rPr lang="en-US" sz="1800" b="0" i="0" u="none" strike="noStrike" cap="none">
                <a:solidFill>
                  <a:schemeClr val="dk1"/>
                </a:solidFill>
                <a:latin typeface="Arial"/>
                <a:ea typeface="Arial"/>
                <a:cs typeface="Arial"/>
                <a:sym typeface="Arial"/>
              </a:rPr>
              <a:t>Contain filters </a:t>
            </a:r>
            <a:endParaRPr/>
          </a:p>
          <a:p>
            <a:pPr marL="1366837" marR="0" lvl="3" indent="-231775" algn="l" rtl="0">
              <a:lnSpc>
                <a:spcPct val="100000"/>
              </a:lnSpc>
              <a:spcBef>
                <a:spcPts val="360"/>
              </a:spcBef>
              <a:spcAft>
                <a:spcPts val="0"/>
              </a:spcAft>
              <a:buClr>
                <a:schemeClr val="accent2"/>
              </a:buClr>
              <a:buSzPts val="810"/>
              <a:buFont typeface="Arial"/>
              <a:buChar char="—"/>
            </a:pPr>
            <a:r>
              <a:rPr lang="en-US" sz="1800" b="0" i="0" u="none" strike="noStrike" cap="none">
                <a:solidFill>
                  <a:schemeClr val="dk1"/>
                </a:solidFill>
                <a:latin typeface="Arial"/>
                <a:ea typeface="Arial"/>
                <a:cs typeface="Arial"/>
                <a:sym typeface="Arial"/>
              </a:rPr>
              <a:t>Contain limit operation</a:t>
            </a:r>
            <a:endParaRPr/>
          </a:p>
          <a:p>
            <a:pPr marL="1366837" marR="0" lvl="3" indent="-231775" algn="l" rtl="0">
              <a:lnSpc>
                <a:spcPct val="100000"/>
              </a:lnSpc>
              <a:spcBef>
                <a:spcPts val="360"/>
              </a:spcBef>
              <a:spcAft>
                <a:spcPts val="0"/>
              </a:spcAft>
              <a:buClr>
                <a:schemeClr val="accent2"/>
              </a:buClr>
              <a:buSzPts val="810"/>
              <a:buFont typeface="Arial"/>
              <a:buChar char="—"/>
            </a:pPr>
            <a:r>
              <a:rPr lang="en-US" sz="1800" b="0" i="0" u="none" strike="noStrike" cap="none">
                <a:solidFill>
                  <a:schemeClr val="dk1"/>
                </a:solidFill>
                <a:latin typeface="Arial"/>
                <a:ea typeface="Arial"/>
                <a:cs typeface="Arial"/>
                <a:sym typeface="Arial"/>
              </a:rPr>
              <a:t>Complex reduction using </a:t>
            </a:r>
            <a:r>
              <a:rPr lang="en-US" sz="1800" b="0" i="0" u="none" strike="noStrike" cap="none">
                <a:solidFill>
                  <a:schemeClr val="dk1"/>
                </a:solidFill>
                <a:latin typeface="Courier New"/>
                <a:ea typeface="Courier New"/>
                <a:cs typeface="Courier New"/>
                <a:sym typeface="Courier New"/>
              </a:rPr>
              <a:t>groupingBy()</a:t>
            </a:r>
            <a:endParaRPr/>
          </a:p>
        </p:txBody>
      </p:sp>
      <p:sp>
        <p:nvSpPr>
          <p:cNvPr id="5033" name="Google Shape;5033;p501"/>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505</a:t>
            </a:fld>
            <a:endParaRPr/>
          </a:p>
        </p:txBody>
      </p:sp>
    </p:spTree>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Shape 5038"/>
        <p:cNvGrpSpPr/>
        <p:nvPr/>
      </p:nvGrpSpPr>
      <p:grpSpPr>
        <a:xfrm>
          <a:off x="0" y="0"/>
          <a:ext cx="0" cy="0"/>
          <a:chOff x="0" y="0"/>
          <a:chExt cx="0" cy="0"/>
        </a:xfrm>
      </p:grpSpPr>
      <p:sp>
        <p:nvSpPr>
          <p:cNvPr id="5039" name="Google Shape;5039;p502"/>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Summary</a:t>
            </a:r>
            <a:endParaRPr/>
          </a:p>
        </p:txBody>
      </p:sp>
      <p:sp>
        <p:nvSpPr>
          <p:cNvPr id="5040" name="Google Shape;5040;p502"/>
          <p:cNvSpPr txBox="1">
            <a:spLocks noGrp="1"/>
          </p:cNvSpPr>
          <p:nvPr>
            <p:ph type="body" idx="1"/>
          </p:nvPr>
        </p:nvSpPr>
        <p:spPr>
          <a:xfrm>
            <a:off x="609600" y="1447800"/>
            <a:ext cx="7918500" cy="46974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200"/>
              <a:buFont typeface="Arial"/>
              <a:buNone/>
            </a:pPr>
            <a:r>
              <a:rPr lang="en-US" sz="2200" b="0" i="0" u="none">
                <a:solidFill>
                  <a:schemeClr val="dk1"/>
                </a:solidFill>
                <a:latin typeface="Arial"/>
                <a:ea typeface="Arial"/>
                <a:cs typeface="Arial"/>
                <a:sym typeface="Arial"/>
              </a:rPr>
              <a:t>In this lesson, you should have learned how to:</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Review the key characteristics of streams</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Contrast old style loop operations with streams</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Describe how to make a stream pipeline execute in parallel</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List the key assumptions needed to use a parallel pipeline</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Define reduction</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Describe why reduction requires an associative function</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Calculate a value using reduce</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Describe the process for decomposing and then merging work</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List the key performance considerations for parallel streams</a:t>
            </a:r>
            <a:endParaRPr/>
          </a:p>
        </p:txBody>
      </p:sp>
      <p:sp>
        <p:nvSpPr>
          <p:cNvPr id="5041" name="Google Shape;5041;p502"/>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506</a:t>
            </a:fld>
            <a:endParaRPr/>
          </a:p>
        </p:txBody>
      </p:sp>
    </p:spTree>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Shape 5046"/>
        <p:cNvGrpSpPr/>
        <p:nvPr/>
      </p:nvGrpSpPr>
      <p:grpSpPr>
        <a:xfrm>
          <a:off x="0" y="0"/>
          <a:ext cx="0" cy="0"/>
          <a:chOff x="0" y="0"/>
          <a:chExt cx="0" cy="0"/>
        </a:xfrm>
      </p:grpSpPr>
      <p:sp>
        <p:nvSpPr>
          <p:cNvPr id="5047" name="Google Shape;5047;p503"/>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Practice</a:t>
            </a:r>
            <a:endParaRPr/>
          </a:p>
        </p:txBody>
      </p:sp>
      <p:sp>
        <p:nvSpPr>
          <p:cNvPr id="5048" name="Google Shape;5048;p503"/>
          <p:cNvSpPr txBox="1">
            <a:spLocks noGrp="1"/>
          </p:cNvSpPr>
          <p:nvPr>
            <p:ph type="body" idx="1"/>
          </p:nvPr>
        </p:nvSpPr>
        <p:spPr>
          <a:xfrm>
            <a:off x="609600" y="1447800"/>
            <a:ext cx="7918500" cy="1854300"/>
          </a:xfrm>
          <a:prstGeom prst="rect">
            <a:avLst/>
          </a:prstGeom>
          <a:noFill/>
          <a:ln>
            <a:noFill/>
          </a:ln>
        </p:spPr>
        <p:txBody>
          <a:bodyPr spcFirstLastPara="1" wrap="square" lIns="12700" tIns="12700" rIns="12700" bIns="12700" anchor="t" anchorCtr="0">
            <a:noAutofit/>
          </a:bodyPr>
          <a:lstStyle/>
          <a:p>
            <a:pPr marL="574675" marR="0" lvl="1" indent="-460375" algn="l" rtl="0">
              <a:lnSpc>
                <a:spcPct val="100000"/>
              </a:lnSpc>
              <a:spcBef>
                <a:spcPts val="0"/>
              </a:spcBef>
              <a:spcAft>
                <a:spcPts val="0"/>
              </a:spcAft>
              <a:buClr>
                <a:srgbClr val="FF0000"/>
              </a:buClr>
              <a:buSzPts val="2200"/>
              <a:buFont typeface="Arial"/>
              <a:buChar char="•"/>
            </a:pPr>
            <a:r>
              <a:rPr lang="en-US"/>
              <a:t>Lab </a:t>
            </a:r>
            <a:r>
              <a:rPr lang="en-US" sz="2200" b="0" i="0" u="none" strike="noStrike" cap="none">
                <a:solidFill>
                  <a:schemeClr val="dk1"/>
                </a:solidFill>
                <a:latin typeface="Arial"/>
                <a:ea typeface="Arial"/>
                <a:cs typeface="Arial"/>
                <a:sym typeface="Arial"/>
              </a:rPr>
              <a:t>17-1: Calculate Total Sales Without a Pipeline</a:t>
            </a:r>
            <a:endParaRPr/>
          </a:p>
          <a:p>
            <a:pPr marL="574675" marR="0" lvl="1" indent="-460375" algn="l" rtl="0">
              <a:lnSpc>
                <a:spcPct val="100000"/>
              </a:lnSpc>
              <a:spcBef>
                <a:spcPts val="440"/>
              </a:spcBef>
              <a:spcAft>
                <a:spcPts val="0"/>
              </a:spcAft>
              <a:buClr>
                <a:srgbClr val="FF0000"/>
              </a:buClr>
              <a:buSzPts val="2200"/>
              <a:buFont typeface="Arial"/>
              <a:buChar char="•"/>
            </a:pPr>
            <a:r>
              <a:rPr lang="en-US"/>
              <a:t>Lab </a:t>
            </a:r>
            <a:r>
              <a:rPr lang="en-US" sz="2200" b="0" i="0" u="none" strike="noStrike" cap="none">
                <a:solidFill>
                  <a:schemeClr val="dk1"/>
                </a:solidFill>
                <a:latin typeface="Arial"/>
                <a:ea typeface="Arial"/>
                <a:cs typeface="Arial"/>
                <a:sym typeface="Arial"/>
              </a:rPr>
              <a:t>17-2: Calculate Sales Totals Using Parallel Streams</a:t>
            </a:r>
            <a:endParaRPr/>
          </a:p>
          <a:p>
            <a:pPr marL="574675" marR="0" lvl="1" indent="-460375" algn="l" rtl="0">
              <a:lnSpc>
                <a:spcPct val="100000"/>
              </a:lnSpc>
              <a:spcBef>
                <a:spcPts val="440"/>
              </a:spcBef>
              <a:spcAft>
                <a:spcPts val="0"/>
              </a:spcAft>
              <a:buClr>
                <a:srgbClr val="FF0000"/>
              </a:buClr>
              <a:buSzPts val="2200"/>
              <a:buFont typeface="Arial"/>
              <a:buChar char="•"/>
            </a:pPr>
            <a:r>
              <a:rPr lang="en-US"/>
              <a:t>Lab </a:t>
            </a:r>
            <a:r>
              <a:rPr lang="en-US" sz="2200" b="0" i="0" u="none" strike="noStrike" cap="none">
                <a:solidFill>
                  <a:schemeClr val="dk1"/>
                </a:solidFill>
                <a:latin typeface="Arial"/>
                <a:ea typeface="Arial"/>
                <a:cs typeface="Arial"/>
                <a:sym typeface="Arial"/>
              </a:rPr>
              <a:t>17-3: Calculate Sales Totals Using Parallel Streams and Reduce</a:t>
            </a:r>
            <a:endParaRPr/>
          </a:p>
        </p:txBody>
      </p:sp>
      <p:sp>
        <p:nvSpPr>
          <p:cNvPr id="5049" name="Google Shape;5049;p503"/>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507</a:t>
            </a:fld>
            <a:endParaRPr/>
          </a:p>
        </p:txBody>
      </p:sp>
    </p:spTree>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Shape 5053"/>
        <p:cNvGrpSpPr/>
        <p:nvPr/>
      </p:nvGrpSpPr>
      <p:grpSpPr>
        <a:xfrm>
          <a:off x="0" y="0"/>
          <a:ext cx="0" cy="0"/>
          <a:chOff x="0" y="0"/>
          <a:chExt cx="0" cy="0"/>
        </a:xfrm>
      </p:grpSpPr>
      <p:sp>
        <p:nvSpPr>
          <p:cNvPr id="5054" name="Google Shape;5054;p504"/>
          <p:cNvSpPr txBox="1">
            <a:spLocks noGrp="1"/>
          </p:cNvSpPr>
          <p:nvPr>
            <p:ph type="ctrTitle"/>
          </p:nvPr>
        </p:nvSpPr>
        <p:spPr>
          <a:xfrm>
            <a:off x="311708" y="992767"/>
            <a:ext cx="8520600" cy="27369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Building Database Applications with JDBC</a:t>
            </a:r>
            <a:endParaRPr/>
          </a:p>
        </p:txBody>
      </p:sp>
    </p:spTree>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Shape 5059"/>
        <p:cNvGrpSpPr/>
        <p:nvPr/>
      </p:nvGrpSpPr>
      <p:grpSpPr>
        <a:xfrm>
          <a:off x="0" y="0"/>
          <a:ext cx="0" cy="0"/>
          <a:chOff x="0" y="0"/>
          <a:chExt cx="0" cy="0"/>
        </a:xfrm>
      </p:grpSpPr>
      <p:pic>
        <p:nvPicPr>
          <p:cNvPr id="5060" name="Google Shape;5060;p505" descr="Duke-with-Dart.gif"/>
          <p:cNvPicPr preferRelativeResize="0"/>
          <p:nvPr/>
        </p:nvPicPr>
        <p:blipFill rotWithShape="1">
          <a:blip r:embed="rId3">
            <a:alphaModFix/>
          </a:blip>
          <a:srcRect/>
          <a:stretch/>
        </p:blipFill>
        <p:spPr>
          <a:xfrm>
            <a:off x="4259580" y="4772977"/>
            <a:ext cx="3829050" cy="1355725"/>
          </a:xfrm>
          <a:prstGeom prst="rect">
            <a:avLst/>
          </a:prstGeom>
          <a:noFill/>
          <a:ln>
            <a:noFill/>
          </a:ln>
        </p:spPr>
      </p:pic>
      <p:sp>
        <p:nvSpPr>
          <p:cNvPr id="5061" name="Google Shape;5061;p505"/>
          <p:cNvSpPr txBox="1">
            <a:spLocks noGrp="1"/>
          </p:cNvSpPr>
          <p:nvPr>
            <p:ph type="title"/>
          </p:nvPr>
        </p:nvSpPr>
        <p:spPr>
          <a:xfrm>
            <a:off x="434340" y="228582"/>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dirty="0">
                <a:solidFill>
                  <a:schemeClr val="dk1"/>
                </a:solidFill>
                <a:latin typeface="Arial"/>
                <a:ea typeface="Arial"/>
                <a:cs typeface="Arial"/>
                <a:sym typeface="Arial"/>
              </a:rPr>
              <a:t>Objectives</a:t>
            </a:r>
            <a:endParaRPr dirty="0"/>
          </a:p>
        </p:txBody>
      </p:sp>
      <p:sp>
        <p:nvSpPr>
          <p:cNvPr id="5062" name="Google Shape;5062;p505"/>
          <p:cNvSpPr txBox="1">
            <a:spLocks noGrp="1"/>
          </p:cNvSpPr>
          <p:nvPr>
            <p:ph type="body" idx="1"/>
          </p:nvPr>
        </p:nvSpPr>
        <p:spPr>
          <a:xfrm>
            <a:off x="609600" y="1219200"/>
            <a:ext cx="7918500" cy="23955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200"/>
              <a:buFont typeface="Arial"/>
              <a:buNone/>
            </a:pPr>
            <a:r>
              <a:rPr lang="en-US" sz="2200" b="0" i="0" u="none" strike="noStrike" cap="none" dirty="0">
                <a:solidFill>
                  <a:schemeClr val="dk1"/>
                </a:solidFill>
                <a:latin typeface="Arial"/>
                <a:ea typeface="Arial"/>
                <a:cs typeface="Arial"/>
                <a:sym typeface="Arial"/>
              </a:rPr>
              <a:t>After completing this lesson, you should be able to</a:t>
            </a:r>
            <a:r>
              <a:rPr lang="en-US" sz="2200" b="0" i="0" u="none" strike="noStrike" cap="none" dirty="0" smtClean="0">
                <a:solidFill>
                  <a:schemeClr val="dk1"/>
                </a:solidFill>
                <a:latin typeface="Arial"/>
                <a:ea typeface="Arial"/>
                <a:cs typeface="Arial"/>
                <a:sym typeface="Arial"/>
              </a:rPr>
              <a:t>:</a:t>
            </a:r>
          </a:p>
          <a:p>
            <a:pPr marL="7937" marR="0" lvl="0" indent="7937" algn="l" rtl="0">
              <a:lnSpc>
                <a:spcPct val="100000"/>
              </a:lnSpc>
              <a:spcBef>
                <a:spcPts val="0"/>
              </a:spcBef>
              <a:spcAft>
                <a:spcPts val="0"/>
              </a:spcAft>
              <a:buClr>
                <a:srgbClr val="000000"/>
              </a:buClr>
              <a:buSzPts val="2200"/>
              <a:buFont typeface="Arial"/>
              <a:buNone/>
            </a:pPr>
            <a:endParaRPr dirty="0"/>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dirty="0">
                <a:solidFill>
                  <a:schemeClr val="dk1"/>
                </a:solidFill>
                <a:latin typeface="Arial"/>
                <a:ea typeface="Arial"/>
                <a:cs typeface="Arial"/>
                <a:sym typeface="Arial"/>
              </a:rPr>
              <a:t>Define the layout of the JDBC API</a:t>
            </a:r>
            <a:endParaRPr dirty="0"/>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dirty="0">
                <a:solidFill>
                  <a:schemeClr val="dk1"/>
                </a:solidFill>
                <a:latin typeface="Arial"/>
                <a:ea typeface="Arial"/>
                <a:cs typeface="Arial"/>
                <a:sym typeface="Arial"/>
              </a:rPr>
              <a:t>Connect to a database by using a JDBC driver</a:t>
            </a:r>
            <a:endParaRPr dirty="0"/>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dirty="0">
                <a:solidFill>
                  <a:schemeClr val="dk1"/>
                </a:solidFill>
                <a:latin typeface="Arial"/>
                <a:ea typeface="Arial"/>
                <a:cs typeface="Arial"/>
                <a:sym typeface="Arial"/>
              </a:rPr>
              <a:t>Submit queries and get results from the database</a:t>
            </a:r>
            <a:endParaRPr dirty="0"/>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dirty="0">
                <a:solidFill>
                  <a:schemeClr val="dk1"/>
                </a:solidFill>
                <a:latin typeface="Arial"/>
                <a:ea typeface="Arial"/>
                <a:cs typeface="Arial"/>
                <a:sym typeface="Arial"/>
              </a:rPr>
              <a:t>Specify JDBC driver information externally</a:t>
            </a:r>
            <a:endParaRPr dirty="0"/>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dirty="0">
                <a:solidFill>
                  <a:schemeClr val="dk1"/>
                </a:solidFill>
                <a:latin typeface="Arial"/>
                <a:ea typeface="Arial"/>
                <a:cs typeface="Arial"/>
                <a:sym typeface="Arial"/>
              </a:rPr>
              <a:t>Perform CRUD operations by using the JDBC API</a:t>
            </a:r>
            <a:endParaRPr dirty="0"/>
          </a:p>
        </p:txBody>
      </p:sp>
      <p:sp>
        <p:nvSpPr>
          <p:cNvPr id="5063" name="Google Shape;5063;p505"/>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509</a:t>
            </a:fld>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47"/>
          <p:cNvSpPr txBox="1"/>
          <p:nvPr/>
        </p:nvSpPr>
        <p:spPr>
          <a:xfrm>
            <a:off x="533400" y="2514600"/>
            <a:ext cx="8077200" cy="1295400"/>
          </a:xfrm>
          <a:prstGeom prst="rect">
            <a:avLst/>
          </a:prstGeom>
          <a:solidFill>
            <a:srgbClr val="DDDDDD"/>
          </a:solid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395" name="Google Shape;395;p47"/>
          <p:cNvSpPr txBox="1">
            <a:spLocks noGrp="1"/>
          </p:cNvSpPr>
          <p:nvPr>
            <p:ph type="title"/>
          </p:nvPr>
        </p:nvSpPr>
        <p:spPr>
          <a:xfrm>
            <a:off x="609600" y="439737"/>
            <a:ext cx="791845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Garbage Collection</a:t>
            </a:r>
            <a:endParaRPr/>
          </a:p>
        </p:txBody>
      </p:sp>
      <p:sp>
        <p:nvSpPr>
          <p:cNvPr id="396" name="Google Shape;396;p47"/>
          <p:cNvSpPr txBox="1">
            <a:spLocks noGrp="1"/>
          </p:cNvSpPr>
          <p:nvPr>
            <p:ph type="body" idx="1"/>
          </p:nvPr>
        </p:nvSpPr>
        <p:spPr>
          <a:xfrm>
            <a:off x="609600" y="1447800"/>
            <a:ext cx="7918450" cy="3860800"/>
          </a:xfrm>
          <a:prstGeom prst="rect">
            <a:avLst/>
          </a:prstGeom>
          <a:noFill/>
          <a:ln>
            <a:noFill/>
          </a:ln>
        </p:spPr>
        <p:txBody>
          <a:bodyPr spcFirstLastPara="1" wrap="square" lIns="12700" tIns="12700" rIns="12700" bIns="12700" anchor="t" anchorCtr="0">
            <a:noAutofit/>
          </a:bodyPr>
          <a:lstStyle/>
          <a:p>
            <a:pPr marL="7936" marR="0" lvl="0" indent="7938" algn="l" rtl="0">
              <a:lnSpc>
                <a:spcPct val="100000"/>
              </a:lnSpc>
              <a:spcBef>
                <a:spcPts val="0"/>
              </a:spcBef>
              <a:spcAft>
                <a:spcPts val="0"/>
              </a:spcAft>
              <a:buClr>
                <a:srgbClr val="000000"/>
              </a:buClr>
              <a:buSzPts val="2200"/>
              <a:buFont typeface="Arial"/>
              <a:buNone/>
            </a:pPr>
            <a:r>
              <a:rPr lang="en-US" sz="2200" b="0" i="0" u="none">
                <a:solidFill>
                  <a:schemeClr val="dk1"/>
                </a:solidFill>
                <a:latin typeface="Arial"/>
                <a:ea typeface="Arial"/>
                <a:cs typeface="Arial"/>
                <a:sym typeface="Arial"/>
              </a:rPr>
              <a:t>When an object is instantiated by using the </a:t>
            </a:r>
            <a:r>
              <a:rPr lang="en-US" sz="2200" b="0" i="0" u="none">
                <a:solidFill>
                  <a:schemeClr val="dk1"/>
                </a:solidFill>
                <a:latin typeface="Courier New"/>
                <a:ea typeface="Courier New"/>
                <a:cs typeface="Courier New"/>
                <a:sym typeface="Courier New"/>
              </a:rPr>
              <a:t>new</a:t>
            </a:r>
            <a:r>
              <a:rPr lang="en-US" sz="2200" b="0" i="0" u="none">
                <a:solidFill>
                  <a:schemeClr val="dk1"/>
                </a:solidFill>
                <a:latin typeface="Arial"/>
                <a:ea typeface="Arial"/>
                <a:cs typeface="Arial"/>
                <a:sym typeface="Arial"/>
              </a:rPr>
              <a:t> keyword, memory is allocated for the object. The scope of an object reference depends on where the object is instantiated:</a:t>
            </a:r>
            <a:endParaRPr/>
          </a:p>
          <a:p>
            <a:pPr marL="7936" marR="0" lvl="0" indent="7938"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public void someMethod() {</a:t>
            </a:r>
            <a:endParaRPr/>
          </a:p>
          <a:p>
            <a:pPr marL="7936" marR="0" lvl="0" indent="7938"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    Employee e = new Employee();</a:t>
            </a:r>
            <a:endParaRPr/>
          </a:p>
          <a:p>
            <a:pPr marL="7936" marR="0" lvl="0" indent="7938"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    // operations on e</a:t>
            </a:r>
            <a:endParaRPr/>
          </a:p>
          <a:p>
            <a:pPr marL="7936" marR="0" lvl="0" indent="7938"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When </a:t>
            </a:r>
            <a:r>
              <a:rPr lang="en-US" sz="2200" b="0" i="0" u="none" strike="noStrike" cap="none">
                <a:solidFill>
                  <a:schemeClr val="dk1"/>
                </a:solidFill>
                <a:latin typeface="Courier New"/>
                <a:ea typeface="Courier New"/>
                <a:cs typeface="Courier New"/>
                <a:sym typeface="Courier New"/>
              </a:rPr>
              <a:t>someMethod</a:t>
            </a:r>
            <a:r>
              <a:rPr lang="en-US" sz="2200" b="0" i="0" u="none" strike="noStrike" cap="none">
                <a:solidFill>
                  <a:schemeClr val="dk1"/>
                </a:solidFill>
                <a:latin typeface="Arial"/>
                <a:ea typeface="Arial"/>
                <a:cs typeface="Arial"/>
                <a:sym typeface="Arial"/>
              </a:rPr>
              <a:t> completes, the memory referenced by </a:t>
            </a:r>
            <a:r>
              <a:rPr lang="en-US" sz="2200" b="0" i="0" u="none" strike="noStrike" cap="none">
                <a:solidFill>
                  <a:schemeClr val="dk1"/>
                </a:solidFill>
                <a:latin typeface="Courier New"/>
                <a:ea typeface="Courier New"/>
                <a:cs typeface="Courier New"/>
                <a:sym typeface="Courier New"/>
              </a:rPr>
              <a:t>e</a:t>
            </a:r>
            <a:r>
              <a:rPr lang="en-US" sz="2200" b="0" i="0" u="none" strike="noStrike" cap="none">
                <a:solidFill>
                  <a:schemeClr val="dk1"/>
                </a:solidFill>
                <a:latin typeface="Arial"/>
                <a:ea typeface="Arial"/>
                <a:cs typeface="Arial"/>
                <a:sym typeface="Arial"/>
              </a:rPr>
              <a:t> is no longer accessible.</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Java's garbage collector recognizes when an instance is no longer accessible and eligible for collection.</a:t>
            </a:r>
            <a:endParaRPr/>
          </a:p>
        </p:txBody>
      </p:sp>
      <p:sp>
        <p:nvSpPr>
          <p:cNvPr id="397" name="Google Shape;397;p47"/>
          <p:cNvSpPr/>
          <p:nvPr/>
        </p:nvSpPr>
        <p:spPr>
          <a:xfrm>
            <a:off x="3962400" y="3309937"/>
            <a:ext cx="2438400" cy="381000"/>
          </a:xfrm>
          <a:prstGeom prst="wedgeRectCallout">
            <a:avLst>
              <a:gd name="adj1" fmla="val -27885"/>
              <a:gd name="adj2" fmla="val 20388"/>
            </a:avLst>
          </a:prstGeom>
          <a:solidFill>
            <a:srgbClr val="FFFFCC"/>
          </a:solidFill>
          <a:ln w="9525" cap="flat" cmpd="sng">
            <a:solidFill>
              <a:srgbClr val="80808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Arial"/>
              <a:buNone/>
            </a:pPr>
            <a:r>
              <a:rPr lang="en-US" sz="1400" b="0" i="0" u="none">
                <a:solidFill>
                  <a:schemeClr val="dk1"/>
                </a:solidFill>
                <a:latin typeface="Arial"/>
                <a:ea typeface="Arial"/>
                <a:cs typeface="Arial"/>
                <a:sym typeface="Arial"/>
              </a:rPr>
              <a:t>Object </a:t>
            </a:r>
            <a:r>
              <a:rPr lang="en-US" sz="1400" b="0" i="0" u="none">
                <a:solidFill>
                  <a:schemeClr val="dk1"/>
                </a:solidFill>
                <a:latin typeface="Courier New"/>
                <a:ea typeface="Courier New"/>
                <a:cs typeface="Courier New"/>
                <a:sym typeface="Courier New"/>
              </a:rPr>
              <a:t>e</a:t>
            </a:r>
            <a:r>
              <a:rPr lang="en-US" sz="1400" b="0" i="0" u="none">
                <a:solidFill>
                  <a:schemeClr val="dk1"/>
                </a:solidFill>
                <a:latin typeface="Arial"/>
                <a:ea typeface="Arial"/>
                <a:cs typeface="Arial"/>
                <a:sym typeface="Arial"/>
              </a:rPr>
              <a:t> scope ends here.</a:t>
            </a:r>
            <a:endParaRPr/>
          </a:p>
        </p:txBody>
      </p:sp>
      <p:sp>
        <p:nvSpPr>
          <p:cNvPr id="398" name="Google Shape;398;p47"/>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51</a:t>
            </a:fld>
            <a:endParaRPr/>
          </a:p>
        </p:txBody>
      </p:sp>
    </p:spTree>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Shape 5068"/>
        <p:cNvGrpSpPr/>
        <p:nvPr/>
      </p:nvGrpSpPr>
      <p:grpSpPr>
        <a:xfrm>
          <a:off x="0" y="0"/>
          <a:ext cx="0" cy="0"/>
          <a:chOff x="0" y="0"/>
          <a:chExt cx="0" cy="0"/>
        </a:xfrm>
      </p:grpSpPr>
      <p:sp>
        <p:nvSpPr>
          <p:cNvPr id="5069" name="Google Shape;5069;p506"/>
          <p:cNvSpPr txBox="1">
            <a:spLocks noGrp="1"/>
          </p:cNvSpPr>
          <p:nvPr>
            <p:ph type="title"/>
          </p:nvPr>
        </p:nvSpPr>
        <p:spPr>
          <a:xfrm>
            <a:off x="609600" y="439737"/>
            <a:ext cx="7918500" cy="6270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Using the JDBC API</a:t>
            </a:r>
            <a:endParaRPr/>
          </a:p>
        </p:txBody>
      </p:sp>
      <p:sp>
        <p:nvSpPr>
          <p:cNvPr id="5070" name="Google Shape;5070;p506"/>
          <p:cNvSpPr/>
          <p:nvPr/>
        </p:nvSpPr>
        <p:spPr>
          <a:xfrm>
            <a:off x="571500" y="2057400"/>
            <a:ext cx="381000" cy="381000"/>
          </a:xfrm>
          <a:prstGeom prst="ellipse">
            <a:avLst/>
          </a:prstGeom>
          <a:solidFill>
            <a:srgbClr val="99CC00"/>
          </a:solidFill>
          <a:ln w="28575" cap="flat" cmpd="sng">
            <a:solidFill>
              <a:srgbClr val="000000"/>
            </a:solidFill>
            <a:prstDash val="solid"/>
            <a:miter lim="800000"/>
            <a:headEnd type="none" w="sm" len="sm"/>
            <a:tailEnd type="none" w="sm" len="sm"/>
          </a:ln>
        </p:spPr>
        <p:txBody>
          <a:bodyPr spcFirstLastPara="1" wrap="square" lIns="46025" tIns="46025" rIns="46025" bIns="46025" anchor="ctr" anchorCtr="0">
            <a:noAutofit/>
          </a:bodyPr>
          <a:lstStyle/>
          <a:p>
            <a:pPr marL="0" marR="0" lvl="0" indent="0" algn="ctr" rtl="0">
              <a:lnSpc>
                <a:spcPct val="95000"/>
              </a:lnSpc>
              <a:spcBef>
                <a:spcPts val="0"/>
              </a:spcBef>
              <a:spcAft>
                <a:spcPts val="0"/>
              </a:spcAft>
              <a:buClr>
                <a:schemeClr val="dk1"/>
              </a:buClr>
              <a:buSzPts val="2000"/>
              <a:buFont typeface="Arial"/>
              <a:buNone/>
            </a:pPr>
            <a:r>
              <a:rPr lang="en-US" sz="2000" b="1" i="0" u="none" strike="noStrike" cap="none">
                <a:solidFill>
                  <a:schemeClr val="dk1"/>
                </a:solidFill>
                <a:latin typeface="Arial"/>
                <a:ea typeface="Arial"/>
                <a:cs typeface="Arial"/>
                <a:sym typeface="Arial"/>
              </a:rPr>
              <a:t>1</a:t>
            </a:r>
            <a:endParaRPr/>
          </a:p>
        </p:txBody>
      </p:sp>
      <p:sp>
        <p:nvSpPr>
          <p:cNvPr id="5071" name="Google Shape;5071;p506"/>
          <p:cNvSpPr/>
          <p:nvPr/>
        </p:nvSpPr>
        <p:spPr>
          <a:xfrm>
            <a:off x="571500" y="3429000"/>
            <a:ext cx="381000" cy="381000"/>
          </a:xfrm>
          <a:prstGeom prst="ellipse">
            <a:avLst/>
          </a:prstGeom>
          <a:solidFill>
            <a:srgbClr val="99CC00"/>
          </a:solidFill>
          <a:ln w="28575" cap="flat" cmpd="sng">
            <a:solidFill>
              <a:srgbClr val="000000"/>
            </a:solidFill>
            <a:prstDash val="solid"/>
            <a:miter lim="800000"/>
            <a:headEnd type="none" w="sm" len="sm"/>
            <a:tailEnd type="none" w="sm" len="sm"/>
          </a:ln>
        </p:spPr>
        <p:txBody>
          <a:bodyPr spcFirstLastPara="1" wrap="square" lIns="46025" tIns="46025" rIns="46025" bIns="46025" anchor="ctr" anchorCtr="0">
            <a:noAutofit/>
          </a:bodyPr>
          <a:lstStyle/>
          <a:p>
            <a:pPr marL="0" marR="0" lvl="0" indent="0" algn="ctr" rtl="0">
              <a:lnSpc>
                <a:spcPct val="95000"/>
              </a:lnSpc>
              <a:spcBef>
                <a:spcPts val="0"/>
              </a:spcBef>
              <a:spcAft>
                <a:spcPts val="0"/>
              </a:spcAft>
              <a:buClr>
                <a:schemeClr val="dk1"/>
              </a:buClr>
              <a:buSzPts val="2000"/>
              <a:buFont typeface="Arial"/>
              <a:buNone/>
            </a:pPr>
            <a:r>
              <a:rPr lang="en-US" sz="2000" b="1" i="0" u="none" strike="noStrike" cap="none">
                <a:solidFill>
                  <a:schemeClr val="dk1"/>
                </a:solidFill>
                <a:latin typeface="Arial"/>
                <a:ea typeface="Arial"/>
                <a:cs typeface="Arial"/>
                <a:sym typeface="Arial"/>
              </a:rPr>
              <a:t>2</a:t>
            </a:r>
            <a:endParaRPr/>
          </a:p>
        </p:txBody>
      </p:sp>
      <p:sp>
        <p:nvSpPr>
          <p:cNvPr id="5072" name="Google Shape;5072;p506"/>
          <p:cNvSpPr txBox="1"/>
          <p:nvPr/>
        </p:nvSpPr>
        <p:spPr>
          <a:xfrm>
            <a:off x="1219200" y="5943600"/>
            <a:ext cx="3657600" cy="369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800"/>
              <a:buFont typeface="Courier New"/>
              <a:buNone/>
            </a:pPr>
            <a:r>
              <a:rPr lang="en-US" sz="1800" b="0" i="0" u="none" strike="noStrike" cap="none">
                <a:solidFill>
                  <a:schemeClr val="dk1"/>
                </a:solidFill>
                <a:latin typeface="Courier New"/>
                <a:ea typeface="Courier New"/>
                <a:cs typeface="Courier New"/>
                <a:sym typeface="Courier New"/>
              </a:rPr>
              <a:t>java.sql</a:t>
            </a:r>
            <a:r>
              <a:rPr lang="en-US" sz="1800" b="0" i="0" u="none" strike="noStrike" cap="none">
                <a:solidFill>
                  <a:schemeClr val="dk1"/>
                </a:solidFill>
                <a:latin typeface="Arial"/>
                <a:ea typeface="Arial"/>
                <a:cs typeface="Arial"/>
                <a:sym typeface="Arial"/>
              </a:rPr>
              <a:t> class and interfaces</a:t>
            </a:r>
            <a:endParaRPr/>
          </a:p>
        </p:txBody>
      </p:sp>
      <p:sp>
        <p:nvSpPr>
          <p:cNvPr id="5073" name="Google Shape;5073;p506"/>
          <p:cNvSpPr txBox="1"/>
          <p:nvPr/>
        </p:nvSpPr>
        <p:spPr>
          <a:xfrm>
            <a:off x="4876800" y="5943600"/>
            <a:ext cx="3657600" cy="338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Arial"/>
              <a:buNone/>
            </a:pPr>
            <a:r>
              <a:rPr lang="en-US" sz="1600" b="0" i="0" u="none" strike="noStrike" cap="none">
                <a:solidFill>
                  <a:schemeClr val="dk1"/>
                </a:solidFill>
                <a:latin typeface="Arial"/>
                <a:ea typeface="Arial"/>
                <a:cs typeface="Arial"/>
                <a:sym typeface="Arial"/>
              </a:rPr>
              <a:t>Vendor-Specific JAR File </a:t>
            </a:r>
            <a:endParaRPr/>
          </a:p>
        </p:txBody>
      </p:sp>
      <p:sp>
        <p:nvSpPr>
          <p:cNvPr id="5074" name="Google Shape;5074;p506"/>
          <p:cNvSpPr txBox="1"/>
          <p:nvPr/>
        </p:nvSpPr>
        <p:spPr>
          <a:xfrm>
            <a:off x="1676400" y="1143000"/>
            <a:ext cx="2209800" cy="609600"/>
          </a:xfrm>
          <a:prstGeom prst="rect">
            <a:avLst/>
          </a:prstGeom>
          <a:no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800"/>
              <a:buFont typeface="Courier New"/>
              <a:buNone/>
            </a:pPr>
            <a:r>
              <a:rPr lang="en-US" sz="1800" b="0" i="0" u="none" strike="noStrike" cap="none">
                <a:solidFill>
                  <a:schemeClr val="dk1"/>
                </a:solidFill>
                <a:latin typeface="Courier New"/>
                <a:ea typeface="Courier New"/>
                <a:cs typeface="Courier New"/>
                <a:sym typeface="Courier New"/>
              </a:rPr>
              <a:t>DriverManager</a:t>
            </a:r>
            <a:endParaRPr/>
          </a:p>
        </p:txBody>
      </p:sp>
      <p:sp>
        <p:nvSpPr>
          <p:cNvPr id="5075" name="Google Shape;5075;p506"/>
          <p:cNvSpPr txBox="1"/>
          <p:nvPr/>
        </p:nvSpPr>
        <p:spPr>
          <a:xfrm>
            <a:off x="1676400" y="2362200"/>
            <a:ext cx="2209800" cy="609600"/>
          </a:xfrm>
          <a:prstGeom prst="rect">
            <a:avLst/>
          </a:prstGeom>
          <a:no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800"/>
              <a:buFont typeface="Arial"/>
              <a:buNone/>
            </a:pPr>
            <a:r>
              <a:rPr lang="en-US" sz="1800" b="0" i="0" u="none" strike="noStrike" cap="none">
                <a:solidFill>
                  <a:schemeClr val="dk1"/>
                </a:solidFill>
                <a:latin typeface="Arial"/>
                <a:ea typeface="Arial"/>
                <a:cs typeface="Arial"/>
                <a:sym typeface="Arial"/>
              </a:rPr>
              <a:t>&lt;interface&gt;</a:t>
            </a:r>
            <a:br>
              <a:rPr lang="en-US" sz="1800" b="0" i="0" u="none" strike="noStrike" cap="none">
                <a:solidFill>
                  <a:schemeClr val="dk1"/>
                </a:solidFill>
                <a:latin typeface="Arial"/>
                <a:ea typeface="Arial"/>
                <a:cs typeface="Arial"/>
                <a:sym typeface="Arial"/>
              </a:rPr>
            </a:br>
            <a:r>
              <a:rPr lang="en-US" sz="1800" b="0" i="0" u="none" strike="noStrike" cap="none">
                <a:solidFill>
                  <a:schemeClr val="dk1"/>
                </a:solidFill>
                <a:latin typeface="Courier New"/>
                <a:ea typeface="Courier New"/>
                <a:cs typeface="Courier New"/>
                <a:sym typeface="Courier New"/>
              </a:rPr>
              <a:t>Connection</a:t>
            </a:r>
            <a:endParaRPr/>
          </a:p>
        </p:txBody>
      </p:sp>
      <p:sp>
        <p:nvSpPr>
          <p:cNvPr id="5076" name="Google Shape;5076;p506"/>
          <p:cNvSpPr txBox="1"/>
          <p:nvPr/>
        </p:nvSpPr>
        <p:spPr>
          <a:xfrm>
            <a:off x="1676400" y="3581400"/>
            <a:ext cx="2209800" cy="609600"/>
          </a:xfrm>
          <a:prstGeom prst="rect">
            <a:avLst/>
          </a:prstGeom>
          <a:no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800"/>
              <a:buFont typeface="Arial"/>
              <a:buNone/>
            </a:pPr>
            <a:r>
              <a:rPr lang="en-US" sz="1800" b="0" i="0" u="none" strike="noStrike" cap="none">
                <a:solidFill>
                  <a:schemeClr val="dk1"/>
                </a:solidFill>
                <a:latin typeface="Arial"/>
                <a:ea typeface="Arial"/>
                <a:cs typeface="Arial"/>
                <a:sym typeface="Arial"/>
              </a:rPr>
              <a:t>&lt;interface&gt;</a:t>
            </a:r>
            <a:br>
              <a:rPr lang="en-US" sz="1800" b="0" i="0" u="none" strike="noStrike" cap="none">
                <a:solidFill>
                  <a:schemeClr val="dk1"/>
                </a:solidFill>
                <a:latin typeface="Arial"/>
                <a:ea typeface="Arial"/>
                <a:cs typeface="Arial"/>
                <a:sym typeface="Arial"/>
              </a:rPr>
            </a:br>
            <a:r>
              <a:rPr lang="en-US" sz="1800" b="0" i="0" u="none" strike="noStrike" cap="none">
                <a:solidFill>
                  <a:schemeClr val="dk1"/>
                </a:solidFill>
                <a:latin typeface="Courier New"/>
                <a:ea typeface="Courier New"/>
                <a:cs typeface="Courier New"/>
                <a:sym typeface="Courier New"/>
              </a:rPr>
              <a:t>Statement</a:t>
            </a:r>
            <a:endParaRPr/>
          </a:p>
        </p:txBody>
      </p:sp>
      <p:sp>
        <p:nvSpPr>
          <p:cNvPr id="5077" name="Google Shape;5077;p506"/>
          <p:cNvSpPr txBox="1"/>
          <p:nvPr/>
        </p:nvSpPr>
        <p:spPr>
          <a:xfrm>
            <a:off x="1676400" y="4876800"/>
            <a:ext cx="2209800" cy="609600"/>
          </a:xfrm>
          <a:prstGeom prst="rect">
            <a:avLst/>
          </a:prstGeom>
          <a:no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800"/>
              <a:buFont typeface="Arial"/>
              <a:buNone/>
            </a:pPr>
            <a:r>
              <a:rPr lang="en-US" sz="1800" b="0" i="0" u="none" strike="noStrike" cap="none">
                <a:solidFill>
                  <a:schemeClr val="dk1"/>
                </a:solidFill>
                <a:latin typeface="Arial"/>
                <a:ea typeface="Arial"/>
                <a:cs typeface="Arial"/>
                <a:sym typeface="Arial"/>
              </a:rPr>
              <a:t>&lt;interface&gt;</a:t>
            </a:r>
            <a:br>
              <a:rPr lang="en-US" sz="1800" b="0" i="0" u="none" strike="noStrike" cap="none">
                <a:solidFill>
                  <a:schemeClr val="dk1"/>
                </a:solidFill>
                <a:latin typeface="Arial"/>
                <a:ea typeface="Arial"/>
                <a:cs typeface="Arial"/>
                <a:sym typeface="Arial"/>
              </a:rPr>
            </a:br>
            <a:r>
              <a:rPr lang="en-US" sz="1800" b="0" i="0" u="none" strike="noStrike" cap="none">
                <a:solidFill>
                  <a:schemeClr val="dk1"/>
                </a:solidFill>
                <a:latin typeface="Courier New"/>
                <a:ea typeface="Courier New"/>
                <a:cs typeface="Courier New"/>
                <a:sym typeface="Courier New"/>
              </a:rPr>
              <a:t>ResultSet</a:t>
            </a:r>
            <a:endParaRPr/>
          </a:p>
        </p:txBody>
      </p:sp>
      <p:sp>
        <p:nvSpPr>
          <p:cNvPr id="5078" name="Google Shape;5078;p506"/>
          <p:cNvSpPr txBox="1"/>
          <p:nvPr/>
        </p:nvSpPr>
        <p:spPr>
          <a:xfrm>
            <a:off x="5029200" y="3429000"/>
            <a:ext cx="2362200" cy="609600"/>
          </a:xfrm>
          <a:prstGeom prst="rect">
            <a:avLst/>
          </a:prstGeom>
          <a:no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800"/>
              <a:buFont typeface="Courier New"/>
              <a:buNone/>
            </a:pPr>
            <a:r>
              <a:rPr lang="en-US" sz="1800" b="0" i="0" u="none" strike="noStrike" cap="none">
                <a:solidFill>
                  <a:schemeClr val="dk1"/>
                </a:solidFill>
                <a:latin typeface="Courier New"/>
                <a:ea typeface="Courier New"/>
                <a:cs typeface="Courier New"/>
                <a:sym typeface="Courier New"/>
              </a:rPr>
              <a:t>VendorStatement</a:t>
            </a:r>
            <a:endParaRPr/>
          </a:p>
        </p:txBody>
      </p:sp>
      <p:sp>
        <p:nvSpPr>
          <p:cNvPr id="5079" name="Google Shape;5079;p506"/>
          <p:cNvSpPr txBox="1"/>
          <p:nvPr/>
        </p:nvSpPr>
        <p:spPr>
          <a:xfrm>
            <a:off x="5029200" y="2209800"/>
            <a:ext cx="2209800" cy="609600"/>
          </a:xfrm>
          <a:prstGeom prst="rect">
            <a:avLst/>
          </a:prstGeom>
          <a:no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800"/>
              <a:buFont typeface="Courier New"/>
              <a:buNone/>
            </a:pPr>
            <a:r>
              <a:rPr lang="en-US" sz="1800" b="0" i="0" u="none" strike="noStrike" cap="none">
                <a:solidFill>
                  <a:schemeClr val="dk1"/>
                </a:solidFill>
                <a:latin typeface="Courier New"/>
                <a:ea typeface="Courier New"/>
                <a:cs typeface="Courier New"/>
                <a:sym typeface="Courier New"/>
              </a:rPr>
              <a:t>Vendor</a:t>
            </a:r>
            <a:br>
              <a:rPr lang="en-US" sz="1800" b="0" i="0" u="none" strike="noStrike" cap="none">
                <a:solidFill>
                  <a:schemeClr val="dk1"/>
                </a:solidFill>
                <a:latin typeface="Courier New"/>
                <a:ea typeface="Courier New"/>
                <a:cs typeface="Courier New"/>
                <a:sym typeface="Courier New"/>
              </a:rPr>
            </a:br>
            <a:r>
              <a:rPr lang="en-US" sz="1800" b="0" i="0" u="none" strike="noStrike" cap="none">
                <a:solidFill>
                  <a:schemeClr val="dk1"/>
                </a:solidFill>
                <a:latin typeface="Courier New"/>
                <a:ea typeface="Courier New"/>
                <a:cs typeface="Courier New"/>
                <a:sym typeface="Courier New"/>
              </a:rPr>
              <a:t>Connection</a:t>
            </a:r>
            <a:endParaRPr/>
          </a:p>
        </p:txBody>
      </p:sp>
      <p:sp>
        <p:nvSpPr>
          <p:cNvPr id="5080" name="Google Shape;5080;p506"/>
          <p:cNvSpPr txBox="1"/>
          <p:nvPr/>
        </p:nvSpPr>
        <p:spPr>
          <a:xfrm>
            <a:off x="5029200" y="4724400"/>
            <a:ext cx="2286000" cy="609600"/>
          </a:xfrm>
          <a:prstGeom prst="rect">
            <a:avLst/>
          </a:prstGeom>
          <a:no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800"/>
              <a:buFont typeface="Courier New"/>
              <a:buNone/>
            </a:pPr>
            <a:r>
              <a:rPr lang="en-US" sz="1800" b="0" i="0" u="none" strike="noStrike" cap="none">
                <a:solidFill>
                  <a:schemeClr val="dk1"/>
                </a:solidFill>
                <a:latin typeface="Courier New"/>
                <a:ea typeface="Courier New"/>
                <a:cs typeface="Courier New"/>
                <a:sym typeface="Courier New"/>
              </a:rPr>
              <a:t>VendorResultSet</a:t>
            </a:r>
            <a:endParaRPr/>
          </a:p>
        </p:txBody>
      </p:sp>
      <p:cxnSp>
        <p:nvCxnSpPr>
          <p:cNvPr id="5081" name="Google Shape;5081;p506"/>
          <p:cNvCxnSpPr/>
          <p:nvPr/>
        </p:nvCxnSpPr>
        <p:spPr>
          <a:xfrm rot="10800000">
            <a:off x="3886200" y="1447800"/>
            <a:ext cx="2247900" cy="762000"/>
          </a:xfrm>
          <a:prstGeom prst="bentConnector2">
            <a:avLst/>
          </a:prstGeom>
          <a:noFill/>
          <a:ln w="28575" cap="flat" cmpd="sng">
            <a:solidFill>
              <a:schemeClr val="dk1"/>
            </a:solidFill>
            <a:prstDash val="solid"/>
            <a:round/>
            <a:headEnd type="none" w="med" len="med"/>
            <a:tailEnd type="triangle" w="med" len="med"/>
          </a:ln>
        </p:spPr>
      </p:cxnSp>
      <p:cxnSp>
        <p:nvCxnSpPr>
          <p:cNvPr id="5082" name="Google Shape;5082;p506"/>
          <p:cNvCxnSpPr/>
          <p:nvPr/>
        </p:nvCxnSpPr>
        <p:spPr>
          <a:xfrm rot="10800000">
            <a:off x="3886200" y="2514600"/>
            <a:ext cx="1143000" cy="0"/>
          </a:xfrm>
          <a:prstGeom prst="straightConnector1">
            <a:avLst/>
          </a:prstGeom>
          <a:noFill/>
          <a:ln w="28575" cap="flat" cmpd="sng">
            <a:solidFill>
              <a:schemeClr val="dk1"/>
            </a:solidFill>
            <a:prstDash val="solid"/>
            <a:miter lim="800000"/>
            <a:headEnd type="none" w="med" len="med"/>
            <a:tailEnd type="triangle" w="med" len="med"/>
          </a:ln>
        </p:spPr>
      </p:cxnSp>
      <p:cxnSp>
        <p:nvCxnSpPr>
          <p:cNvPr id="5083" name="Google Shape;5083;p506"/>
          <p:cNvCxnSpPr/>
          <p:nvPr/>
        </p:nvCxnSpPr>
        <p:spPr>
          <a:xfrm rot="10800000">
            <a:off x="3886200" y="3886200"/>
            <a:ext cx="1143000" cy="0"/>
          </a:xfrm>
          <a:prstGeom prst="straightConnector1">
            <a:avLst/>
          </a:prstGeom>
          <a:noFill/>
          <a:ln w="28575" cap="flat" cmpd="sng">
            <a:solidFill>
              <a:schemeClr val="dk1"/>
            </a:solidFill>
            <a:prstDash val="solid"/>
            <a:miter lim="800000"/>
            <a:headEnd type="none" w="med" len="med"/>
            <a:tailEnd type="triangle" w="med" len="med"/>
          </a:ln>
        </p:spPr>
      </p:cxnSp>
      <p:cxnSp>
        <p:nvCxnSpPr>
          <p:cNvPr id="5084" name="Google Shape;5084;p506"/>
          <p:cNvCxnSpPr/>
          <p:nvPr/>
        </p:nvCxnSpPr>
        <p:spPr>
          <a:xfrm rot="10800000">
            <a:off x="3886200" y="5181600"/>
            <a:ext cx="1143000" cy="0"/>
          </a:xfrm>
          <a:prstGeom prst="straightConnector1">
            <a:avLst/>
          </a:prstGeom>
          <a:noFill/>
          <a:ln w="28575" cap="flat" cmpd="sng">
            <a:solidFill>
              <a:schemeClr val="dk1"/>
            </a:solidFill>
            <a:prstDash val="solid"/>
            <a:miter lim="800000"/>
            <a:headEnd type="none" w="med" len="med"/>
            <a:tailEnd type="triangle" w="med" len="med"/>
          </a:ln>
        </p:spPr>
      </p:cxnSp>
      <p:cxnSp>
        <p:nvCxnSpPr>
          <p:cNvPr id="5085" name="Google Shape;5085;p506"/>
          <p:cNvCxnSpPr/>
          <p:nvPr/>
        </p:nvCxnSpPr>
        <p:spPr>
          <a:xfrm rot="5400000">
            <a:off x="1073200" y="2051100"/>
            <a:ext cx="1219200" cy="12600"/>
          </a:xfrm>
          <a:prstGeom prst="bentConnector3">
            <a:avLst>
              <a:gd name="adj1" fmla="val 0"/>
            </a:avLst>
          </a:prstGeom>
          <a:noFill/>
          <a:ln w="28575" cap="flat" cmpd="sng">
            <a:solidFill>
              <a:schemeClr val="dk1"/>
            </a:solidFill>
            <a:prstDash val="solid"/>
            <a:round/>
            <a:headEnd type="none" w="med" len="med"/>
            <a:tailEnd type="triangle" w="med" len="med"/>
          </a:ln>
        </p:spPr>
      </p:cxnSp>
      <p:cxnSp>
        <p:nvCxnSpPr>
          <p:cNvPr id="5086" name="Google Shape;5086;p506"/>
          <p:cNvCxnSpPr/>
          <p:nvPr/>
        </p:nvCxnSpPr>
        <p:spPr>
          <a:xfrm rot="5400000">
            <a:off x="1073200" y="3402062"/>
            <a:ext cx="1219200" cy="12600"/>
          </a:xfrm>
          <a:prstGeom prst="bentConnector3">
            <a:avLst>
              <a:gd name="adj1" fmla="val 0"/>
            </a:avLst>
          </a:prstGeom>
          <a:noFill/>
          <a:ln w="28575" cap="flat" cmpd="sng">
            <a:solidFill>
              <a:schemeClr val="dk1"/>
            </a:solidFill>
            <a:prstDash val="solid"/>
            <a:round/>
            <a:headEnd type="none" w="med" len="med"/>
            <a:tailEnd type="triangle" w="med" len="med"/>
          </a:ln>
        </p:spPr>
      </p:cxnSp>
      <p:cxnSp>
        <p:nvCxnSpPr>
          <p:cNvPr id="5087" name="Google Shape;5087;p506"/>
          <p:cNvCxnSpPr/>
          <p:nvPr/>
        </p:nvCxnSpPr>
        <p:spPr>
          <a:xfrm rot="5400000">
            <a:off x="1149400" y="4633962"/>
            <a:ext cx="1066800" cy="12600"/>
          </a:xfrm>
          <a:prstGeom prst="bentConnector3">
            <a:avLst>
              <a:gd name="adj1" fmla="val 0"/>
            </a:avLst>
          </a:prstGeom>
          <a:noFill/>
          <a:ln w="28575" cap="flat" cmpd="sng">
            <a:solidFill>
              <a:schemeClr val="dk1"/>
            </a:solidFill>
            <a:prstDash val="solid"/>
            <a:round/>
            <a:headEnd type="none" w="med" len="med"/>
            <a:tailEnd type="triangle" w="med" len="med"/>
          </a:ln>
        </p:spPr>
      </p:cxnSp>
      <p:sp>
        <p:nvSpPr>
          <p:cNvPr id="5088" name="Google Shape;5088;p506"/>
          <p:cNvSpPr txBox="1"/>
          <p:nvPr/>
        </p:nvSpPr>
        <p:spPr>
          <a:xfrm>
            <a:off x="1066800" y="990600"/>
            <a:ext cx="3276600" cy="4800600"/>
          </a:xfrm>
          <a:prstGeom prst="rect">
            <a:avLst/>
          </a:prstGeom>
          <a:noFill/>
          <a:ln w="28575"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5089" name="Google Shape;5089;p506"/>
          <p:cNvSpPr txBox="1"/>
          <p:nvPr/>
        </p:nvSpPr>
        <p:spPr>
          <a:xfrm>
            <a:off x="4724400" y="1905000"/>
            <a:ext cx="2819400" cy="3657600"/>
          </a:xfrm>
          <a:prstGeom prst="rect">
            <a:avLst/>
          </a:prstGeom>
          <a:noFill/>
          <a:ln w="28575"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5090" name="Google Shape;5090;p506"/>
          <p:cNvSpPr/>
          <p:nvPr/>
        </p:nvSpPr>
        <p:spPr>
          <a:xfrm>
            <a:off x="571500" y="4724400"/>
            <a:ext cx="381000" cy="381000"/>
          </a:xfrm>
          <a:prstGeom prst="ellipse">
            <a:avLst/>
          </a:prstGeom>
          <a:solidFill>
            <a:srgbClr val="99CC00"/>
          </a:solidFill>
          <a:ln w="28575" cap="flat" cmpd="sng">
            <a:solidFill>
              <a:srgbClr val="000000"/>
            </a:solidFill>
            <a:prstDash val="solid"/>
            <a:miter lim="800000"/>
            <a:headEnd type="none" w="sm" len="sm"/>
            <a:tailEnd type="none" w="sm" len="sm"/>
          </a:ln>
        </p:spPr>
        <p:txBody>
          <a:bodyPr spcFirstLastPara="1" wrap="square" lIns="46025" tIns="46025" rIns="46025" bIns="46025" anchor="ctr" anchorCtr="0">
            <a:noAutofit/>
          </a:bodyPr>
          <a:lstStyle/>
          <a:p>
            <a:pPr marL="0" marR="0" lvl="0" indent="0" algn="ctr" rtl="0">
              <a:lnSpc>
                <a:spcPct val="95000"/>
              </a:lnSpc>
              <a:spcBef>
                <a:spcPts val="0"/>
              </a:spcBef>
              <a:spcAft>
                <a:spcPts val="0"/>
              </a:spcAft>
              <a:buClr>
                <a:schemeClr val="dk1"/>
              </a:buClr>
              <a:buSzPts val="2000"/>
              <a:buFont typeface="Arial"/>
              <a:buNone/>
            </a:pPr>
            <a:r>
              <a:rPr lang="en-US" sz="2000" b="1" i="0" u="none">
                <a:solidFill>
                  <a:schemeClr val="dk1"/>
                </a:solidFill>
                <a:latin typeface="Arial"/>
                <a:ea typeface="Arial"/>
                <a:cs typeface="Arial"/>
                <a:sym typeface="Arial"/>
              </a:rPr>
              <a:t>3</a:t>
            </a:r>
            <a:endParaRPr/>
          </a:p>
        </p:txBody>
      </p:sp>
      <p:sp>
        <p:nvSpPr>
          <p:cNvPr id="5091" name="Google Shape;5091;p506"/>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t>510</a:t>
            </a:fld>
            <a:endParaRPr/>
          </a:p>
        </p:txBody>
      </p:sp>
    </p:spTree>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Shape 5096"/>
        <p:cNvGrpSpPr/>
        <p:nvPr/>
      </p:nvGrpSpPr>
      <p:grpSpPr>
        <a:xfrm>
          <a:off x="0" y="0"/>
          <a:ext cx="0" cy="0"/>
          <a:chOff x="0" y="0"/>
          <a:chExt cx="0" cy="0"/>
        </a:xfrm>
      </p:grpSpPr>
      <p:sp>
        <p:nvSpPr>
          <p:cNvPr id="5097" name="Google Shape;5097;p507"/>
          <p:cNvSpPr txBox="1"/>
          <p:nvPr/>
        </p:nvSpPr>
        <p:spPr>
          <a:xfrm>
            <a:off x="145148" y="4991100"/>
            <a:ext cx="7871092" cy="279532"/>
          </a:xfrm>
          <a:prstGeom prst="rect">
            <a:avLst/>
          </a:prstGeom>
          <a:solidFill>
            <a:srgbClr val="DDDDDD"/>
          </a:solidFill>
          <a:ln w="28575" cap="flat" cmpd="sng">
            <a:solidFill>
              <a:srgbClr val="000000"/>
            </a:solidFill>
            <a:prstDash val="solid"/>
            <a:miter lim="800000"/>
            <a:headEnd type="none" w="sm" len="sm"/>
            <a:tailEnd type="none" w="sm" len="sm"/>
          </a:ln>
        </p:spPr>
        <p:txBody>
          <a:bodyPr spcFirstLastPara="1" wrap="square" lIns="92075" tIns="9125" rIns="92075" bIns="9125"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5098" name="Google Shape;5098;p507"/>
          <p:cNvSpPr txBox="1"/>
          <p:nvPr/>
        </p:nvSpPr>
        <p:spPr>
          <a:xfrm>
            <a:off x="145148" y="4314785"/>
            <a:ext cx="7871092" cy="295316"/>
          </a:xfrm>
          <a:prstGeom prst="rect">
            <a:avLst/>
          </a:prstGeom>
          <a:solidFill>
            <a:srgbClr val="DDDDDD"/>
          </a:solidFill>
          <a:ln w="28575" cap="flat" cmpd="sng">
            <a:solidFill>
              <a:srgbClr val="000000"/>
            </a:solidFill>
            <a:prstDash val="solid"/>
            <a:miter lim="800000"/>
            <a:headEnd type="none" w="sm" len="sm"/>
            <a:tailEnd type="none" w="sm" len="sm"/>
          </a:ln>
        </p:spPr>
        <p:txBody>
          <a:bodyPr spcFirstLastPara="1" wrap="square" lIns="92075" tIns="9125" rIns="92075" bIns="9125"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5099" name="Google Shape;5099;p507"/>
          <p:cNvSpPr txBox="1"/>
          <p:nvPr/>
        </p:nvSpPr>
        <p:spPr>
          <a:xfrm>
            <a:off x="145148" y="3277527"/>
            <a:ext cx="7924800" cy="281013"/>
          </a:xfrm>
          <a:prstGeom prst="rect">
            <a:avLst/>
          </a:prstGeom>
          <a:solidFill>
            <a:srgbClr val="DDDDDD"/>
          </a:solidFill>
          <a:ln w="28575" cap="flat" cmpd="sng">
            <a:solidFill>
              <a:srgbClr val="000000"/>
            </a:solidFill>
            <a:prstDash val="solid"/>
            <a:miter lim="800000"/>
            <a:headEnd type="none" w="sm" len="sm"/>
            <a:tailEnd type="none" w="sm" len="sm"/>
          </a:ln>
        </p:spPr>
        <p:txBody>
          <a:bodyPr spcFirstLastPara="1" wrap="square" lIns="92075" tIns="9125" rIns="92075" bIns="9125"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5100" name="Google Shape;5100;p507"/>
          <p:cNvSpPr txBox="1"/>
          <p:nvPr/>
        </p:nvSpPr>
        <p:spPr>
          <a:xfrm>
            <a:off x="161492" y="2320924"/>
            <a:ext cx="7854748" cy="528956"/>
          </a:xfrm>
          <a:prstGeom prst="rect">
            <a:avLst/>
          </a:prstGeom>
          <a:solidFill>
            <a:srgbClr val="DDDDDD"/>
          </a:solidFill>
          <a:ln w="28575" cap="flat" cmpd="sng">
            <a:solidFill>
              <a:srgbClr val="000000"/>
            </a:solidFill>
            <a:prstDash val="solid"/>
            <a:miter lim="800000"/>
            <a:headEnd type="none" w="sm" len="sm"/>
            <a:tailEnd type="none" w="sm" len="sm"/>
          </a:ln>
        </p:spPr>
        <p:txBody>
          <a:bodyPr spcFirstLastPara="1" wrap="square" lIns="92075" tIns="9125" rIns="92075" bIns="9125"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5101" name="Google Shape;5101;p507"/>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Using a Vendor’s Driver Class</a:t>
            </a:r>
            <a:endParaRPr/>
          </a:p>
        </p:txBody>
      </p:sp>
      <p:sp>
        <p:nvSpPr>
          <p:cNvPr id="5102" name="Google Shape;5102;p507"/>
          <p:cNvSpPr txBox="1">
            <a:spLocks noGrp="1"/>
          </p:cNvSpPr>
          <p:nvPr>
            <p:ph type="body" idx="1"/>
          </p:nvPr>
        </p:nvSpPr>
        <p:spPr>
          <a:xfrm>
            <a:off x="167424" y="1371880"/>
            <a:ext cx="7918500" cy="45498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200"/>
              <a:buFont typeface="Arial"/>
              <a:buNone/>
            </a:pPr>
            <a:r>
              <a:rPr lang="en-US" sz="2000" b="0" i="0" u="none" strike="noStrike" cap="none" dirty="0">
                <a:solidFill>
                  <a:schemeClr val="dk1"/>
                </a:solidFill>
                <a:sym typeface="Arial"/>
              </a:rPr>
              <a:t>The </a:t>
            </a:r>
            <a:r>
              <a:rPr lang="en-US" sz="2000" b="0" i="0" u="none" strike="noStrike" cap="none" dirty="0" err="1">
                <a:solidFill>
                  <a:schemeClr val="dk1"/>
                </a:solidFill>
                <a:latin typeface="Courier New"/>
                <a:ea typeface="Courier New"/>
                <a:cs typeface="Courier New"/>
                <a:sym typeface="Courier New"/>
              </a:rPr>
              <a:t>DriverManager</a:t>
            </a:r>
            <a:r>
              <a:rPr lang="en-US" sz="2000" b="0" i="0" u="none" strike="noStrike" cap="none" dirty="0">
                <a:solidFill>
                  <a:schemeClr val="dk1"/>
                </a:solidFill>
                <a:sym typeface="Arial"/>
              </a:rPr>
              <a:t> class is used to get an instance of a </a:t>
            </a:r>
            <a:r>
              <a:rPr lang="en-US" sz="2000" b="0" i="0" u="none" strike="noStrike" cap="none" dirty="0">
                <a:solidFill>
                  <a:schemeClr val="dk1"/>
                </a:solidFill>
                <a:latin typeface="Courier New"/>
                <a:ea typeface="Courier New"/>
                <a:cs typeface="Courier New"/>
                <a:sym typeface="Courier New"/>
              </a:rPr>
              <a:t>Connection</a:t>
            </a:r>
            <a:r>
              <a:rPr lang="en-US" sz="2000" b="0" i="0" u="none" strike="noStrike" cap="none" dirty="0">
                <a:solidFill>
                  <a:schemeClr val="dk1"/>
                </a:solidFill>
                <a:sym typeface="Arial"/>
              </a:rPr>
              <a:t> object by using the JDBC driver named in the JDBC URL</a:t>
            </a:r>
            <a:r>
              <a:rPr lang="en-US" sz="2000" b="0" i="0" u="none" strike="noStrike" cap="none" dirty="0" smtClean="0">
                <a:solidFill>
                  <a:schemeClr val="dk1"/>
                </a:solidFill>
                <a:sym typeface="Arial"/>
              </a:rPr>
              <a:t>:</a:t>
            </a:r>
            <a:endParaRPr sz="2000" dirty="0"/>
          </a:p>
          <a:p>
            <a:pPr marL="7937" marR="0" lvl="0" indent="7937" algn="l" rtl="0">
              <a:lnSpc>
                <a:spcPct val="100000"/>
              </a:lnSpc>
              <a:spcBef>
                <a:spcPts val="320"/>
              </a:spcBef>
              <a:spcAft>
                <a:spcPts val="0"/>
              </a:spcAft>
              <a:buClr>
                <a:srgbClr val="000000"/>
              </a:buClr>
              <a:buSzPts val="1600"/>
              <a:buFont typeface="Arial"/>
              <a:buNone/>
            </a:pPr>
            <a:r>
              <a:rPr lang="en-US" sz="1600" b="0" i="0" u="none" strike="noStrike" cap="none" dirty="0">
                <a:solidFill>
                  <a:schemeClr val="dk1"/>
                </a:solidFill>
                <a:latin typeface="Courier New"/>
                <a:ea typeface="Courier New"/>
                <a:cs typeface="Courier New"/>
                <a:sym typeface="Courier New"/>
              </a:rPr>
              <a:t>String </a:t>
            </a:r>
            <a:r>
              <a:rPr lang="en-US" sz="1600" b="0" i="0" u="none" strike="noStrike" cap="none" dirty="0" err="1">
                <a:solidFill>
                  <a:schemeClr val="dk1"/>
                </a:solidFill>
                <a:latin typeface="Courier New"/>
                <a:ea typeface="Courier New"/>
                <a:cs typeface="Courier New"/>
                <a:sym typeface="Courier New"/>
              </a:rPr>
              <a:t>url</a:t>
            </a:r>
            <a:r>
              <a:rPr lang="en-US" sz="1600" b="0" i="0" u="none" strike="noStrike" cap="none" dirty="0">
                <a:solidFill>
                  <a:schemeClr val="dk1"/>
                </a:solidFill>
                <a:latin typeface="Courier New"/>
                <a:ea typeface="Courier New"/>
                <a:cs typeface="Courier New"/>
                <a:sym typeface="Courier New"/>
              </a:rPr>
              <a:t> = "</a:t>
            </a:r>
            <a:r>
              <a:rPr lang="en-US" sz="1600" b="1" i="0" u="none" strike="noStrike" cap="none" dirty="0" err="1">
                <a:solidFill>
                  <a:schemeClr val="dk1"/>
                </a:solidFill>
                <a:latin typeface="Courier New"/>
                <a:ea typeface="Courier New"/>
                <a:cs typeface="Courier New"/>
                <a:sym typeface="Courier New"/>
              </a:rPr>
              <a:t>jdbc:derby</a:t>
            </a:r>
            <a:r>
              <a:rPr lang="en-US" sz="1600" b="1" i="0" u="none" strike="noStrike" cap="none" dirty="0">
                <a:solidFill>
                  <a:schemeClr val="dk1"/>
                </a:solidFill>
                <a:latin typeface="Courier New"/>
                <a:ea typeface="Courier New"/>
                <a:cs typeface="Courier New"/>
                <a:sym typeface="Courier New"/>
              </a:rPr>
              <a:t>:</a:t>
            </a:r>
            <a:r>
              <a:rPr lang="en-US" sz="1600" b="0" i="0" u="none" strike="noStrike" cap="none" dirty="0">
                <a:solidFill>
                  <a:schemeClr val="dk1"/>
                </a:solidFill>
                <a:latin typeface="Courier New"/>
                <a:ea typeface="Courier New"/>
                <a:cs typeface="Courier New"/>
                <a:sym typeface="Courier New"/>
              </a:rPr>
              <a:t>//localhost:1527/</a:t>
            </a:r>
            <a:r>
              <a:rPr lang="en-US" sz="1600" b="0" i="0" u="none" strike="noStrike" cap="none" dirty="0" err="1">
                <a:solidFill>
                  <a:schemeClr val="dk1"/>
                </a:solidFill>
                <a:latin typeface="Courier New"/>
                <a:ea typeface="Courier New"/>
                <a:cs typeface="Courier New"/>
                <a:sym typeface="Courier New"/>
              </a:rPr>
              <a:t>EmployeeDB</a:t>
            </a:r>
            <a:r>
              <a:rPr lang="en-US" sz="1600" b="0" i="0" u="none" strike="noStrike" cap="none" dirty="0">
                <a:solidFill>
                  <a:schemeClr val="dk1"/>
                </a:solidFill>
                <a:latin typeface="Courier New"/>
                <a:ea typeface="Courier New"/>
                <a:cs typeface="Courier New"/>
                <a:sym typeface="Courier New"/>
              </a:rPr>
              <a:t>";</a:t>
            </a:r>
            <a:endParaRPr dirty="0"/>
          </a:p>
          <a:p>
            <a:pPr marL="7937" marR="0" lvl="0" indent="7937" algn="l" rtl="0">
              <a:lnSpc>
                <a:spcPct val="100000"/>
              </a:lnSpc>
              <a:spcBef>
                <a:spcPts val="320"/>
              </a:spcBef>
              <a:spcAft>
                <a:spcPts val="0"/>
              </a:spcAft>
              <a:buClr>
                <a:srgbClr val="000000"/>
              </a:buClr>
              <a:buSzPts val="1600"/>
              <a:buFont typeface="Arial"/>
              <a:buNone/>
            </a:pPr>
            <a:r>
              <a:rPr lang="en-US" sz="1600" b="0" i="0" u="none" strike="noStrike" cap="none" dirty="0">
                <a:solidFill>
                  <a:schemeClr val="dk1"/>
                </a:solidFill>
                <a:latin typeface="Courier New"/>
                <a:ea typeface="Courier New"/>
                <a:cs typeface="Courier New"/>
                <a:sym typeface="Courier New"/>
              </a:rPr>
              <a:t>Connection con = </a:t>
            </a:r>
            <a:r>
              <a:rPr lang="en-US" sz="1600" b="0" i="0" u="none" strike="noStrike" cap="none" dirty="0" err="1">
                <a:solidFill>
                  <a:schemeClr val="dk1"/>
                </a:solidFill>
                <a:latin typeface="Courier New"/>
                <a:ea typeface="Courier New"/>
                <a:cs typeface="Courier New"/>
                <a:sym typeface="Courier New"/>
              </a:rPr>
              <a:t>DriverManager.getConnection</a:t>
            </a:r>
            <a:r>
              <a:rPr lang="en-US" sz="1600" b="0" i="0" u="none" strike="noStrike" cap="none" dirty="0">
                <a:solidFill>
                  <a:schemeClr val="dk1"/>
                </a:solidFill>
                <a:latin typeface="Courier New"/>
                <a:ea typeface="Courier New"/>
                <a:cs typeface="Courier New"/>
                <a:sym typeface="Courier New"/>
              </a:rPr>
              <a:t> (</a:t>
            </a:r>
            <a:r>
              <a:rPr lang="en-US" sz="1600" b="0" i="0" u="none" strike="noStrike" cap="none" dirty="0" err="1">
                <a:solidFill>
                  <a:schemeClr val="dk1"/>
                </a:solidFill>
                <a:latin typeface="Courier New"/>
                <a:ea typeface="Courier New"/>
                <a:cs typeface="Courier New"/>
                <a:sym typeface="Courier New"/>
              </a:rPr>
              <a:t>url</a:t>
            </a:r>
            <a:r>
              <a:rPr lang="en-US" sz="1600" b="0" i="0" u="none" strike="noStrike" cap="none" dirty="0">
                <a:solidFill>
                  <a:schemeClr val="dk1"/>
                </a:solidFill>
                <a:latin typeface="Courier New"/>
                <a:ea typeface="Courier New"/>
                <a:cs typeface="Courier New"/>
                <a:sym typeface="Courier New"/>
              </a:rPr>
              <a:t>);</a:t>
            </a:r>
            <a:endParaRPr dirty="0"/>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dirty="0">
                <a:solidFill>
                  <a:schemeClr val="dk1"/>
                </a:solidFill>
                <a:latin typeface="Arial"/>
                <a:ea typeface="Arial"/>
                <a:cs typeface="Arial"/>
                <a:sym typeface="Arial"/>
              </a:rPr>
              <a:t>The URL syntax for a JDBC driver is:</a:t>
            </a:r>
            <a:endParaRPr dirty="0"/>
          </a:p>
          <a:p>
            <a:pPr marL="7937" marR="0" lvl="0" indent="7937" algn="l" rtl="0">
              <a:lnSpc>
                <a:spcPct val="100000"/>
              </a:lnSpc>
              <a:spcBef>
                <a:spcPts val="320"/>
              </a:spcBef>
              <a:spcAft>
                <a:spcPts val="0"/>
              </a:spcAft>
              <a:buClr>
                <a:srgbClr val="000000"/>
              </a:buClr>
              <a:buSzPts val="1600"/>
              <a:buFont typeface="Arial"/>
              <a:buNone/>
            </a:pPr>
            <a:r>
              <a:rPr lang="en-US" sz="1600" b="0" i="0" u="none" strike="noStrike" cap="none" dirty="0" err="1">
                <a:solidFill>
                  <a:schemeClr val="dk1"/>
                </a:solidFill>
                <a:latin typeface="Courier New"/>
                <a:ea typeface="Courier New"/>
                <a:cs typeface="Courier New"/>
                <a:sym typeface="Courier New"/>
              </a:rPr>
              <a:t>jdbc</a:t>
            </a:r>
            <a:r>
              <a:rPr lang="en-US" sz="1600" b="0" i="0" u="none" strike="noStrike" cap="none" dirty="0">
                <a:solidFill>
                  <a:schemeClr val="dk1"/>
                </a:solidFill>
                <a:latin typeface="Courier New"/>
                <a:ea typeface="Courier New"/>
                <a:cs typeface="Courier New"/>
                <a:sym typeface="Courier New"/>
              </a:rPr>
              <a:t>:&lt;driver&gt;:[</a:t>
            </a:r>
            <a:r>
              <a:rPr lang="en-US" sz="1600" b="0" i="0" u="none" strike="noStrike" cap="none" dirty="0" err="1">
                <a:solidFill>
                  <a:schemeClr val="dk1"/>
                </a:solidFill>
                <a:latin typeface="Courier New"/>
                <a:ea typeface="Courier New"/>
                <a:cs typeface="Courier New"/>
                <a:sym typeface="Courier New"/>
              </a:rPr>
              <a:t>subsubprotocol</a:t>
            </a:r>
            <a:r>
              <a:rPr lang="en-US" sz="1600" b="0" i="0" u="none" strike="noStrike" cap="none" dirty="0">
                <a:solidFill>
                  <a:schemeClr val="dk1"/>
                </a:solidFill>
                <a:latin typeface="Courier New"/>
                <a:ea typeface="Courier New"/>
                <a:cs typeface="Courier New"/>
                <a:sym typeface="Courier New"/>
              </a:rPr>
              <a:t>:][</a:t>
            </a:r>
            <a:r>
              <a:rPr lang="en-US" sz="1600" b="0" i="0" u="none" strike="noStrike" cap="none" dirty="0" err="1">
                <a:solidFill>
                  <a:schemeClr val="dk1"/>
                </a:solidFill>
                <a:latin typeface="Courier New"/>
                <a:ea typeface="Courier New"/>
                <a:cs typeface="Courier New"/>
                <a:sym typeface="Courier New"/>
              </a:rPr>
              <a:t>databaseName</a:t>
            </a:r>
            <a:r>
              <a:rPr lang="en-US" sz="1600" b="0" i="0" u="none" strike="noStrike" cap="none" dirty="0">
                <a:solidFill>
                  <a:schemeClr val="dk1"/>
                </a:solidFill>
                <a:latin typeface="Courier New"/>
                <a:ea typeface="Courier New"/>
                <a:cs typeface="Courier New"/>
                <a:sym typeface="Courier New"/>
              </a:rPr>
              <a:t>][;attribute=value]</a:t>
            </a:r>
            <a:endParaRPr sz="1600" b="0" i="0" u="none" strike="noStrike" cap="none" dirty="0">
              <a:solidFill>
                <a:schemeClr val="dk1"/>
              </a:solidFill>
              <a:latin typeface="Arial"/>
              <a:ea typeface="Arial"/>
              <a:cs typeface="Arial"/>
              <a:sym typeface="Arial"/>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dirty="0">
                <a:solidFill>
                  <a:schemeClr val="dk1"/>
                </a:solidFill>
                <a:latin typeface="Arial"/>
                <a:ea typeface="Arial"/>
                <a:cs typeface="Arial"/>
                <a:sym typeface="Arial"/>
              </a:rPr>
              <a:t>Each vendor can implement its own </a:t>
            </a:r>
            <a:r>
              <a:rPr lang="en-US" sz="2200" b="0" i="0" u="none" strike="noStrike" cap="none" dirty="0" err="1">
                <a:solidFill>
                  <a:schemeClr val="dk1"/>
                </a:solidFill>
                <a:latin typeface="Arial"/>
                <a:ea typeface="Arial"/>
                <a:cs typeface="Arial"/>
                <a:sym typeface="Arial"/>
              </a:rPr>
              <a:t>subprotocol</a:t>
            </a:r>
            <a:r>
              <a:rPr lang="en-US" sz="2200" b="0" i="0" u="none" strike="noStrike" cap="none" dirty="0">
                <a:solidFill>
                  <a:schemeClr val="dk1"/>
                </a:solidFill>
                <a:latin typeface="Arial"/>
                <a:ea typeface="Arial"/>
                <a:cs typeface="Arial"/>
                <a:sym typeface="Arial"/>
              </a:rPr>
              <a:t>.</a:t>
            </a:r>
            <a:endParaRPr dirty="0"/>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dirty="0">
                <a:solidFill>
                  <a:schemeClr val="dk1"/>
                </a:solidFill>
                <a:latin typeface="Arial"/>
                <a:ea typeface="Arial"/>
                <a:cs typeface="Arial"/>
                <a:sym typeface="Arial"/>
              </a:rPr>
              <a:t>The URL syntax for an Oracle Thin driver is:</a:t>
            </a:r>
            <a:endParaRPr dirty="0"/>
          </a:p>
          <a:p>
            <a:pPr marL="7937" marR="0" lvl="0" indent="7937" algn="l" rtl="0">
              <a:lnSpc>
                <a:spcPct val="100000"/>
              </a:lnSpc>
              <a:spcBef>
                <a:spcPts val="320"/>
              </a:spcBef>
              <a:spcAft>
                <a:spcPts val="0"/>
              </a:spcAft>
              <a:buClr>
                <a:srgbClr val="000000"/>
              </a:buClr>
              <a:buSzPts val="1600"/>
              <a:buFont typeface="Arial"/>
              <a:buNone/>
            </a:pPr>
            <a:r>
              <a:rPr lang="en-US" sz="1600" b="0" i="0" u="none" strike="noStrike" cap="none" dirty="0" err="1">
                <a:solidFill>
                  <a:schemeClr val="dk1"/>
                </a:solidFill>
                <a:latin typeface="Courier New"/>
                <a:ea typeface="Courier New"/>
                <a:cs typeface="Courier New"/>
                <a:sym typeface="Courier New"/>
              </a:rPr>
              <a:t>jdbc:oracle:thin</a:t>
            </a:r>
            <a:r>
              <a:rPr lang="en-US" sz="1600" b="0" i="0" u="none" strike="noStrike" cap="none" dirty="0">
                <a:solidFill>
                  <a:schemeClr val="dk1"/>
                </a:solidFill>
                <a:latin typeface="Courier New"/>
                <a:ea typeface="Courier New"/>
                <a:cs typeface="Courier New"/>
                <a:sym typeface="Courier New"/>
              </a:rPr>
              <a:t>:@//[HOST][:PORT]/SERVICE</a:t>
            </a:r>
            <a:endParaRPr dirty="0"/>
          </a:p>
          <a:p>
            <a:pPr marL="1031875" marR="0" lvl="2" indent="-457200" algn="l" rtl="0">
              <a:lnSpc>
                <a:spcPct val="100000"/>
              </a:lnSpc>
              <a:spcBef>
                <a:spcPts val="440"/>
              </a:spcBef>
              <a:spcAft>
                <a:spcPts val="0"/>
              </a:spcAft>
              <a:buClr>
                <a:srgbClr val="FF0000"/>
              </a:buClr>
              <a:buSzPts val="2200"/>
              <a:buFont typeface="Arial"/>
              <a:buNone/>
            </a:pPr>
            <a:r>
              <a:rPr lang="en-US" b="0" i="0" u="none" strike="noStrike" cap="none" dirty="0">
                <a:solidFill>
                  <a:schemeClr val="dk1"/>
                </a:solidFill>
                <a:sym typeface="Arial"/>
              </a:rPr>
              <a:t>Example:</a:t>
            </a:r>
            <a:endParaRPr dirty="0"/>
          </a:p>
          <a:p>
            <a:pPr marL="7937" marR="0" lvl="0" indent="7937" algn="l" rtl="0">
              <a:lnSpc>
                <a:spcPct val="100000"/>
              </a:lnSpc>
              <a:spcBef>
                <a:spcPts val="320"/>
              </a:spcBef>
              <a:spcAft>
                <a:spcPts val="0"/>
              </a:spcAft>
              <a:buClr>
                <a:srgbClr val="000000"/>
              </a:buClr>
              <a:buSzPts val="1600"/>
              <a:buFont typeface="Arial"/>
              <a:buNone/>
            </a:pPr>
            <a:r>
              <a:rPr lang="en-US" sz="1600" b="0" i="0" u="none" strike="noStrike" cap="none" dirty="0" err="1">
                <a:solidFill>
                  <a:schemeClr val="dk1"/>
                </a:solidFill>
                <a:latin typeface="Courier New"/>
                <a:ea typeface="Courier New"/>
                <a:cs typeface="Courier New"/>
                <a:sym typeface="Courier New"/>
              </a:rPr>
              <a:t>jdbc:oracle:thin</a:t>
            </a:r>
            <a:r>
              <a:rPr lang="en-US" sz="1600" b="0" i="0" u="none" strike="noStrike" cap="none" dirty="0">
                <a:solidFill>
                  <a:schemeClr val="dk1"/>
                </a:solidFill>
                <a:latin typeface="Courier New"/>
                <a:ea typeface="Courier New"/>
                <a:cs typeface="Courier New"/>
                <a:sym typeface="Courier New"/>
              </a:rPr>
              <a:t>:@//myhost:1521/</a:t>
            </a:r>
            <a:r>
              <a:rPr lang="en-US" sz="1600" b="0" i="0" u="none" strike="noStrike" cap="none" dirty="0" err="1">
                <a:solidFill>
                  <a:schemeClr val="dk1"/>
                </a:solidFill>
                <a:latin typeface="Courier New"/>
                <a:ea typeface="Courier New"/>
                <a:cs typeface="Courier New"/>
                <a:sym typeface="Courier New"/>
              </a:rPr>
              <a:t>orcl</a:t>
            </a:r>
            <a:endParaRPr dirty="0"/>
          </a:p>
          <a:p>
            <a:pPr marL="7937" marR="0" lvl="0" indent="7938" algn="l" rtl="0">
              <a:spcBef>
                <a:spcPts val="320"/>
              </a:spcBef>
              <a:spcAft>
                <a:spcPts val="0"/>
              </a:spcAft>
              <a:buNone/>
            </a:pPr>
            <a:endParaRPr sz="1600" b="0" i="0" u="none" dirty="0">
              <a:solidFill>
                <a:schemeClr val="dk1"/>
              </a:solidFill>
              <a:latin typeface="Courier New"/>
              <a:ea typeface="Courier New"/>
              <a:cs typeface="Courier New"/>
              <a:sym typeface="Courier New"/>
            </a:endParaRPr>
          </a:p>
        </p:txBody>
      </p:sp>
      <p:sp>
        <p:nvSpPr>
          <p:cNvPr id="5103" name="Google Shape;5103;p507"/>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511</a:t>
            </a:fld>
            <a:endParaRPr/>
          </a:p>
        </p:txBody>
      </p:sp>
    </p:spTree>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Shape 5108"/>
        <p:cNvGrpSpPr/>
        <p:nvPr/>
      </p:nvGrpSpPr>
      <p:grpSpPr>
        <a:xfrm>
          <a:off x="0" y="0"/>
          <a:ext cx="0" cy="0"/>
          <a:chOff x="0" y="0"/>
          <a:chExt cx="0" cy="0"/>
        </a:xfrm>
      </p:grpSpPr>
      <p:sp>
        <p:nvSpPr>
          <p:cNvPr id="5109" name="Google Shape;5109;p508"/>
          <p:cNvSpPr txBox="1"/>
          <p:nvPr/>
        </p:nvSpPr>
        <p:spPr>
          <a:xfrm>
            <a:off x="609600" y="4376737"/>
            <a:ext cx="7924800" cy="304800"/>
          </a:xfrm>
          <a:prstGeom prst="rect">
            <a:avLst/>
          </a:prstGeom>
          <a:solidFill>
            <a:srgbClr val="DDDDDD"/>
          </a:solidFill>
          <a:ln w="28575" cap="flat" cmpd="sng">
            <a:solidFill>
              <a:srgbClr val="000000"/>
            </a:solidFill>
            <a:prstDash val="solid"/>
            <a:miter lim="800000"/>
            <a:headEnd type="none" w="sm" len="sm"/>
            <a:tailEnd type="none" w="sm" len="sm"/>
          </a:ln>
        </p:spPr>
        <p:txBody>
          <a:bodyPr spcFirstLastPara="1" wrap="square" lIns="92075" tIns="9125" rIns="92075" bIns="9125"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5110" name="Google Shape;5110;p508"/>
          <p:cNvSpPr txBox="1"/>
          <p:nvPr/>
        </p:nvSpPr>
        <p:spPr>
          <a:xfrm>
            <a:off x="603300" y="5311140"/>
            <a:ext cx="7924800" cy="609600"/>
          </a:xfrm>
          <a:prstGeom prst="rect">
            <a:avLst/>
          </a:prstGeom>
          <a:solidFill>
            <a:srgbClr val="DDDDDD"/>
          </a:solidFill>
          <a:ln w="28575" cap="flat" cmpd="sng">
            <a:solidFill>
              <a:srgbClr val="000000"/>
            </a:solidFill>
            <a:prstDash val="solid"/>
            <a:miter lim="800000"/>
            <a:headEnd type="none" w="sm" len="sm"/>
            <a:tailEnd type="none" w="sm" len="sm"/>
          </a:ln>
        </p:spPr>
        <p:txBody>
          <a:bodyPr spcFirstLastPara="1" wrap="square" lIns="92075" tIns="9125" rIns="92075" bIns="9125"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5111" name="Google Shape;5111;p508"/>
          <p:cNvSpPr txBox="1"/>
          <p:nvPr/>
        </p:nvSpPr>
        <p:spPr>
          <a:xfrm>
            <a:off x="609600" y="3114675"/>
            <a:ext cx="7924800" cy="533400"/>
          </a:xfrm>
          <a:prstGeom prst="rect">
            <a:avLst/>
          </a:prstGeom>
          <a:solidFill>
            <a:srgbClr val="DDDDDD"/>
          </a:solidFill>
          <a:ln w="28575" cap="flat" cmpd="sng">
            <a:solidFill>
              <a:srgbClr val="000000"/>
            </a:solidFill>
            <a:prstDash val="solid"/>
            <a:miter lim="800000"/>
            <a:headEnd type="none" w="sm" len="sm"/>
            <a:tailEnd type="none" w="sm" len="sm"/>
          </a:ln>
        </p:spPr>
        <p:txBody>
          <a:bodyPr spcFirstLastPara="1" wrap="square" lIns="92075" tIns="9125" rIns="92075" bIns="9125"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5112" name="Google Shape;5112;p508"/>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Key JDBC API Components</a:t>
            </a:r>
            <a:endParaRPr/>
          </a:p>
        </p:txBody>
      </p:sp>
      <p:sp>
        <p:nvSpPr>
          <p:cNvPr id="5113" name="Google Shape;5113;p508"/>
          <p:cNvSpPr txBox="1">
            <a:spLocks noGrp="1"/>
          </p:cNvSpPr>
          <p:nvPr>
            <p:ph type="body" idx="1"/>
          </p:nvPr>
        </p:nvSpPr>
        <p:spPr>
          <a:xfrm>
            <a:off x="609600" y="990600"/>
            <a:ext cx="7918500" cy="50418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200"/>
              <a:buFont typeface="Arial"/>
              <a:buNone/>
            </a:pPr>
            <a:r>
              <a:rPr lang="en-US" sz="2200" b="0" i="0" u="none" dirty="0">
                <a:solidFill>
                  <a:schemeClr val="dk1"/>
                </a:solidFill>
                <a:latin typeface="Arial"/>
                <a:ea typeface="Arial"/>
                <a:cs typeface="Arial"/>
                <a:sym typeface="Arial"/>
              </a:rPr>
              <a:t>Each vendor’s JDBC driver class also implements the key API classes that you will use to connect to the database, execute queries, and manipulate data:</a:t>
            </a:r>
            <a:endParaRPr dirty="0"/>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dirty="0" err="1">
                <a:solidFill>
                  <a:schemeClr val="dk1"/>
                </a:solidFill>
                <a:latin typeface="Courier New"/>
                <a:ea typeface="Courier New"/>
                <a:cs typeface="Courier New"/>
                <a:sym typeface="Courier New"/>
              </a:rPr>
              <a:t>java.sql.Connection</a:t>
            </a:r>
            <a:r>
              <a:rPr lang="en-US" sz="2200" b="0" i="0" u="none" strike="noStrike" cap="none" dirty="0">
                <a:solidFill>
                  <a:schemeClr val="dk1"/>
                </a:solidFill>
                <a:latin typeface="Arial"/>
                <a:ea typeface="Arial"/>
                <a:cs typeface="Arial"/>
                <a:sym typeface="Arial"/>
              </a:rPr>
              <a:t>: A connection that represents the session between your Java application and the database</a:t>
            </a:r>
            <a:endParaRPr dirty="0"/>
          </a:p>
          <a:p>
            <a:pPr marL="1020762" marR="0" lvl="2" indent="-331787" algn="l" rtl="0">
              <a:lnSpc>
                <a:spcPct val="100000"/>
              </a:lnSpc>
              <a:spcBef>
                <a:spcPts val="320"/>
              </a:spcBef>
              <a:spcAft>
                <a:spcPts val="0"/>
              </a:spcAft>
              <a:buClr>
                <a:srgbClr val="FF0000"/>
              </a:buClr>
              <a:buSzPts val="1600"/>
              <a:buFont typeface="Arial"/>
              <a:buNone/>
            </a:pPr>
            <a:r>
              <a:rPr lang="en-US" sz="1600" b="0" i="0" u="none" strike="noStrike" cap="none" dirty="0">
                <a:solidFill>
                  <a:schemeClr val="dk1"/>
                </a:solidFill>
                <a:latin typeface="Courier New"/>
                <a:ea typeface="Courier New"/>
                <a:cs typeface="Courier New"/>
                <a:sym typeface="Courier New"/>
              </a:rPr>
              <a:t>Connection con = </a:t>
            </a:r>
            <a:r>
              <a:rPr lang="en-US" sz="1600" b="0" i="0" u="none" strike="noStrike" cap="none" dirty="0" err="1">
                <a:solidFill>
                  <a:schemeClr val="dk1"/>
                </a:solidFill>
                <a:latin typeface="Courier New"/>
                <a:ea typeface="Courier New"/>
                <a:cs typeface="Courier New"/>
                <a:sym typeface="Courier New"/>
              </a:rPr>
              <a:t>DriverManager.getConnection</a:t>
            </a:r>
            <a:r>
              <a:rPr lang="en-US" sz="1600" b="0" i="0" u="none" strike="noStrike" cap="none" dirty="0">
                <a:solidFill>
                  <a:schemeClr val="dk1"/>
                </a:solidFill>
                <a:latin typeface="Courier New"/>
                <a:ea typeface="Courier New"/>
                <a:cs typeface="Courier New"/>
                <a:sym typeface="Courier New"/>
              </a:rPr>
              <a:t>(</a:t>
            </a:r>
            <a:r>
              <a:rPr lang="en-US" sz="1600" b="0" i="0" u="none" strike="noStrike" cap="none" dirty="0" err="1">
                <a:solidFill>
                  <a:schemeClr val="dk1"/>
                </a:solidFill>
                <a:latin typeface="Courier New"/>
                <a:ea typeface="Courier New"/>
                <a:cs typeface="Courier New"/>
                <a:sym typeface="Courier New"/>
              </a:rPr>
              <a:t>url</a:t>
            </a:r>
            <a:r>
              <a:rPr lang="en-US" sz="1600" b="0" i="0" u="none" strike="noStrike" cap="none" dirty="0">
                <a:solidFill>
                  <a:schemeClr val="dk1"/>
                </a:solidFill>
                <a:latin typeface="Courier New"/>
                <a:ea typeface="Courier New"/>
                <a:cs typeface="Courier New"/>
                <a:sym typeface="Courier New"/>
              </a:rPr>
              <a:t>, username, password);</a:t>
            </a:r>
            <a:endParaRPr dirty="0"/>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dirty="0" err="1">
                <a:solidFill>
                  <a:schemeClr val="dk1"/>
                </a:solidFill>
                <a:latin typeface="Courier New"/>
                <a:ea typeface="Courier New"/>
                <a:cs typeface="Courier New"/>
                <a:sym typeface="Courier New"/>
              </a:rPr>
              <a:t>java.sql.Statement</a:t>
            </a:r>
            <a:r>
              <a:rPr lang="en-US" sz="2200" b="0" i="0" u="none" strike="noStrike" cap="none" dirty="0">
                <a:solidFill>
                  <a:schemeClr val="dk1"/>
                </a:solidFill>
                <a:latin typeface="Arial"/>
                <a:ea typeface="Arial"/>
                <a:cs typeface="Arial"/>
                <a:sym typeface="Arial"/>
              </a:rPr>
              <a:t>: An object used to execute a static SQL statement and return the result</a:t>
            </a:r>
            <a:endParaRPr dirty="0"/>
          </a:p>
          <a:p>
            <a:pPr marL="1020762" marR="0" lvl="2" indent="-331787" algn="l" rtl="0">
              <a:lnSpc>
                <a:spcPct val="100000"/>
              </a:lnSpc>
              <a:spcBef>
                <a:spcPts val="320"/>
              </a:spcBef>
              <a:spcAft>
                <a:spcPts val="0"/>
              </a:spcAft>
              <a:buClr>
                <a:srgbClr val="FF0000"/>
              </a:buClr>
              <a:buSzPts val="1600"/>
              <a:buFont typeface="Arial"/>
              <a:buNone/>
            </a:pPr>
            <a:r>
              <a:rPr lang="en-US" sz="1600" b="0" i="0" u="none" strike="noStrike" cap="none" dirty="0">
                <a:solidFill>
                  <a:schemeClr val="dk1"/>
                </a:solidFill>
                <a:latin typeface="Courier New"/>
                <a:ea typeface="Courier New"/>
                <a:cs typeface="Courier New"/>
                <a:sym typeface="Courier New"/>
              </a:rPr>
              <a:t>Statement </a:t>
            </a:r>
            <a:r>
              <a:rPr lang="en-US" sz="1600" b="0" i="0" u="none" strike="noStrike" cap="none" dirty="0" err="1">
                <a:solidFill>
                  <a:schemeClr val="dk1"/>
                </a:solidFill>
                <a:latin typeface="Courier New"/>
                <a:ea typeface="Courier New"/>
                <a:cs typeface="Courier New"/>
                <a:sym typeface="Courier New"/>
              </a:rPr>
              <a:t>stmt</a:t>
            </a:r>
            <a:r>
              <a:rPr lang="en-US" sz="1600" b="0" i="0" u="none" strike="noStrike" cap="none" dirty="0">
                <a:solidFill>
                  <a:schemeClr val="dk1"/>
                </a:solidFill>
                <a:latin typeface="Courier New"/>
                <a:ea typeface="Courier New"/>
                <a:cs typeface="Courier New"/>
                <a:sym typeface="Courier New"/>
              </a:rPr>
              <a:t> = </a:t>
            </a:r>
            <a:r>
              <a:rPr lang="en-US" sz="1600" b="0" i="0" u="none" strike="noStrike" cap="none" dirty="0" err="1">
                <a:solidFill>
                  <a:schemeClr val="dk1"/>
                </a:solidFill>
                <a:latin typeface="Courier New"/>
                <a:ea typeface="Courier New"/>
                <a:cs typeface="Courier New"/>
                <a:sym typeface="Courier New"/>
              </a:rPr>
              <a:t>con.createStatement</a:t>
            </a:r>
            <a:r>
              <a:rPr lang="en-US" sz="1600" b="0" i="0" u="none" strike="noStrike" cap="none" dirty="0">
                <a:solidFill>
                  <a:schemeClr val="dk1"/>
                </a:solidFill>
                <a:latin typeface="Courier New"/>
                <a:ea typeface="Courier New"/>
                <a:cs typeface="Courier New"/>
                <a:sym typeface="Courier New"/>
              </a:rPr>
              <a:t>();</a:t>
            </a:r>
            <a:endParaRPr dirty="0"/>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dirty="0" err="1">
                <a:solidFill>
                  <a:schemeClr val="dk1"/>
                </a:solidFill>
                <a:latin typeface="Courier New"/>
                <a:ea typeface="Courier New"/>
                <a:cs typeface="Courier New"/>
                <a:sym typeface="Courier New"/>
              </a:rPr>
              <a:t>java.sql.ResultSet</a:t>
            </a:r>
            <a:r>
              <a:rPr lang="en-US" sz="2200" b="0" i="0" u="none" strike="noStrike" cap="none" dirty="0">
                <a:solidFill>
                  <a:schemeClr val="dk1"/>
                </a:solidFill>
                <a:latin typeface="Arial"/>
                <a:ea typeface="Arial"/>
                <a:cs typeface="Arial"/>
                <a:sym typeface="Arial"/>
              </a:rPr>
              <a:t>: An object representing a database result set</a:t>
            </a:r>
            <a:endParaRPr dirty="0"/>
          </a:p>
          <a:p>
            <a:pPr marL="1020762" marR="0" lvl="2" indent="-331787" algn="l" rtl="0">
              <a:lnSpc>
                <a:spcPct val="100000"/>
              </a:lnSpc>
              <a:spcBef>
                <a:spcPts val="320"/>
              </a:spcBef>
              <a:spcAft>
                <a:spcPts val="0"/>
              </a:spcAft>
              <a:buClr>
                <a:srgbClr val="FF0000"/>
              </a:buClr>
              <a:buSzPts val="1600"/>
              <a:buFont typeface="Arial"/>
              <a:buNone/>
            </a:pPr>
            <a:r>
              <a:rPr lang="en-US" sz="1600" b="0" i="0" u="none" strike="noStrike" cap="none" dirty="0">
                <a:solidFill>
                  <a:schemeClr val="dk1"/>
                </a:solidFill>
                <a:latin typeface="Courier New"/>
                <a:ea typeface="Courier New"/>
                <a:cs typeface="Courier New"/>
                <a:sym typeface="Courier New"/>
              </a:rPr>
              <a:t>String query = "SELECT * FROM Employee";</a:t>
            </a:r>
            <a:endParaRPr dirty="0"/>
          </a:p>
          <a:p>
            <a:pPr marL="1020762" marR="0" lvl="2" indent="-331787" algn="l" rtl="0">
              <a:lnSpc>
                <a:spcPct val="100000"/>
              </a:lnSpc>
              <a:spcBef>
                <a:spcPts val="320"/>
              </a:spcBef>
              <a:spcAft>
                <a:spcPts val="0"/>
              </a:spcAft>
              <a:buClr>
                <a:srgbClr val="FF0000"/>
              </a:buClr>
              <a:buSzPts val="1600"/>
              <a:buFont typeface="Arial"/>
              <a:buNone/>
            </a:pPr>
            <a:r>
              <a:rPr lang="en-US" sz="1600" b="0" i="0" u="none" strike="noStrike" cap="none" dirty="0" err="1">
                <a:solidFill>
                  <a:schemeClr val="dk1"/>
                </a:solidFill>
                <a:latin typeface="Courier New"/>
                <a:ea typeface="Courier New"/>
                <a:cs typeface="Courier New"/>
                <a:sym typeface="Courier New"/>
              </a:rPr>
              <a:t>ResultSet</a:t>
            </a:r>
            <a:r>
              <a:rPr lang="en-US" sz="1600" b="0" i="0" u="none" strike="noStrike" cap="none" dirty="0">
                <a:solidFill>
                  <a:schemeClr val="dk1"/>
                </a:solidFill>
                <a:latin typeface="Courier New"/>
                <a:ea typeface="Courier New"/>
                <a:cs typeface="Courier New"/>
                <a:sym typeface="Courier New"/>
              </a:rPr>
              <a:t> </a:t>
            </a:r>
            <a:r>
              <a:rPr lang="en-US" sz="1600" b="0" i="0" u="none" strike="noStrike" cap="none" dirty="0" err="1">
                <a:solidFill>
                  <a:schemeClr val="dk1"/>
                </a:solidFill>
                <a:latin typeface="Courier New"/>
                <a:ea typeface="Courier New"/>
                <a:cs typeface="Courier New"/>
                <a:sym typeface="Courier New"/>
              </a:rPr>
              <a:t>rs</a:t>
            </a:r>
            <a:r>
              <a:rPr lang="en-US" sz="1600" b="0" i="0" u="none" strike="noStrike" cap="none" dirty="0">
                <a:solidFill>
                  <a:schemeClr val="dk1"/>
                </a:solidFill>
                <a:latin typeface="Courier New"/>
                <a:ea typeface="Courier New"/>
                <a:cs typeface="Courier New"/>
                <a:sym typeface="Courier New"/>
              </a:rPr>
              <a:t> = </a:t>
            </a:r>
            <a:r>
              <a:rPr lang="en-US" sz="1600" b="0" i="0" u="none" strike="noStrike" cap="none" dirty="0" err="1">
                <a:solidFill>
                  <a:schemeClr val="dk1"/>
                </a:solidFill>
                <a:latin typeface="Courier New"/>
                <a:ea typeface="Courier New"/>
                <a:cs typeface="Courier New"/>
                <a:sym typeface="Courier New"/>
              </a:rPr>
              <a:t>stmt.executeQuery</a:t>
            </a:r>
            <a:r>
              <a:rPr lang="en-US" sz="1600" b="0" i="0" u="none" strike="noStrike" cap="none" dirty="0">
                <a:solidFill>
                  <a:schemeClr val="dk1"/>
                </a:solidFill>
                <a:latin typeface="Courier New"/>
                <a:ea typeface="Courier New"/>
                <a:cs typeface="Courier New"/>
                <a:sym typeface="Courier New"/>
              </a:rPr>
              <a:t>(query);</a:t>
            </a:r>
            <a:endParaRPr dirty="0"/>
          </a:p>
        </p:txBody>
      </p:sp>
      <p:sp>
        <p:nvSpPr>
          <p:cNvPr id="5114" name="Google Shape;5114;p508"/>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512</a:t>
            </a:fld>
            <a:endParaRPr/>
          </a:p>
        </p:txBody>
      </p:sp>
    </p:spTree>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Shape 5119"/>
        <p:cNvGrpSpPr/>
        <p:nvPr/>
      </p:nvGrpSpPr>
      <p:grpSpPr>
        <a:xfrm>
          <a:off x="0" y="0"/>
          <a:ext cx="0" cy="0"/>
          <a:chOff x="0" y="0"/>
          <a:chExt cx="0" cy="0"/>
        </a:xfrm>
      </p:grpSpPr>
      <p:sp>
        <p:nvSpPr>
          <p:cNvPr id="5120" name="Google Shape;5120;p509"/>
          <p:cNvSpPr txBox="1"/>
          <p:nvPr/>
        </p:nvSpPr>
        <p:spPr>
          <a:xfrm>
            <a:off x="631984" y="2682239"/>
            <a:ext cx="7719536" cy="266701"/>
          </a:xfrm>
          <a:prstGeom prst="rect">
            <a:avLst/>
          </a:prstGeom>
          <a:solidFill>
            <a:srgbClr val="DDDDDD"/>
          </a:solidFill>
          <a:ln w="28575" cap="flat" cmpd="sng">
            <a:solidFill>
              <a:srgbClr val="000000"/>
            </a:solidFill>
            <a:prstDash val="solid"/>
            <a:miter lim="800000"/>
            <a:headEnd type="none" w="sm" len="sm"/>
            <a:tailEnd type="none" w="sm" len="sm"/>
          </a:ln>
        </p:spPr>
        <p:txBody>
          <a:bodyPr spcFirstLastPara="1" wrap="square" lIns="92075" tIns="9125" rIns="92075" bIns="9125"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5121" name="Google Shape;5121;p509"/>
          <p:cNvSpPr txBox="1"/>
          <p:nvPr/>
        </p:nvSpPr>
        <p:spPr>
          <a:xfrm>
            <a:off x="609600" y="1981199"/>
            <a:ext cx="7741920" cy="243841"/>
          </a:xfrm>
          <a:prstGeom prst="rect">
            <a:avLst/>
          </a:prstGeom>
          <a:solidFill>
            <a:srgbClr val="DDDDDD"/>
          </a:solidFill>
          <a:ln w="28575" cap="flat" cmpd="sng">
            <a:solidFill>
              <a:srgbClr val="000000"/>
            </a:solidFill>
            <a:prstDash val="solid"/>
            <a:miter lim="800000"/>
            <a:headEnd type="none" w="sm" len="sm"/>
            <a:tailEnd type="none" w="sm" len="sm"/>
          </a:ln>
        </p:spPr>
        <p:txBody>
          <a:bodyPr spcFirstLastPara="1" wrap="square" lIns="92075" tIns="9125" rIns="92075" bIns="9125"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5122" name="Google Shape;5122;p509"/>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Writing Queries and Getting Results</a:t>
            </a:r>
            <a:endParaRPr/>
          </a:p>
        </p:txBody>
      </p:sp>
      <p:sp>
        <p:nvSpPr>
          <p:cNvPr id="5123" name="Google Shape;5123;p509"/>
          <p:cNvSpPr txBox="1">
            <a:spLocks noGrp="1"/>
          </p:cNvSpPr>
          <p:nvPr>
            <p:ph type="body" idx="1"/>
          </p:nvPr>
        </p:nvSpPr>
        <p:spPr>
          <a:xfrm>
            <a:off x="609600" y="1219200"/>
            <a:ext cx="7918500" cy="21795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200"/>
              <a:buFont typeface="Arial"/>
              <a:buNone/>
            </a:pPr>
            <a:r>
              <a:rPr lang="en-US" sz="2200" b="0" i="0" u="none" dirty="0">
                <a:solidFill>
                  <a:schemeClr val="dk1"/>
                </a:solidFill>
                <a:latin typeface="Arial"/>
                <a:ea typeface="Arial"/>
                <a:cs typeface="Arial"/>
                <a:sym typeface="Arial"/>
              </a:rPr>
              <a:t>To execute SQL queries with JDBC, you must create a SQL query wrapper object, an instance of the </a:t>
            </a:r>
            <a:r>
              <a:rPr lang="en-US" sz="2200" b="0" i="0" u="none" dirty="0">
                <a:solidFill>
                  <a:schemeClr val="dk1"/>
                </a:solidFill>
                <a:latin typeface="Courier New"/>
                <a:ea typeface="Courier New"/>
                <a:cs typeface="Courier New"/>
                <a:sym typeface="Courier New"/>
              </a:rPr>
              <a:t>Statement</a:t>
            </a:r>
            <a:r>
              <a:rPr lang="en-US" sz="2200" b="0" i="0" u="none" dirty="0">
                <a:solidFill>
                  <a:schemeClr val="dk1"/>
                </a:solidFill>
                <a:latin typeface="Arial"/>
                <a:ea typeface="Arial"/>
                <a:cs typeface="Arial"/>
                <a:sym typeface="Arial"/>
              </a:rPr>
              <a:t> object.</a:t>
            </a:r>
            <a:endParaRPr dirty="0"/>
          </a:p>
          <a:p>
            <a:pPr marL="7937" marR="0" lvl="0" indent="7937" algn="l" rtl="0">
              <a:lnSpc>
                <a:spcPct val="100000"/>
              </a:lnSpc>
              <a:spcBef>
                <a:spcPts val="360"/>
              </a:spcBef>
              <a:spcAft>
                <a:spcPts val="0"/>
              </a:spcAft>
              <a:buClr>
                <a:srgbClr val="000000"/>
              </a:buClr>
              <a:buSzPts val="1800"/>
              <a:buFont typeface="Arial"/>
              <a:buNone/>
            </a:pPr>
            <a:r>
              <a:rPr lang="en-US" sz="1800" b="0" i="0" u="none" dirty="0">
                <a:solidFill>
                  <a:schemeClr val="dk1"/>
                </a:solidFill>
                <a:latin typeface="Courier New"/>
                <a:ea typeface="Courier New"/>
                <a:cs typeface="Courier New"/>
                <a:sym typeface="Courier New"/>
              </a:rPr>
              <a:t>Statement </a:t>
            </a:r>
            <a:r>
              <a:rPr lang="en-US" sz="1800" b="0" i="0" u="none" dirty="0" err="1">
                <a:solidFill>
                  <a:schemeClr val="dk1"/>
                </a:solidFill>
                <a:latin typeface="Courier New"/>
                <a:ea typeface="Courier New"/>
                <a:cs typeface="Courier New"/>
                <a:sym typeface="Courier New"/>
              </a:rPr>
              <a:t>stmt</a:t>
            </a:r>
            <a:r>
              <a:rPr lang="en-US" sz="1800" b="0" i="0" u="none" dirty="0">
                <a:solidFill>
                  <a:schemeClr val="dk1"/>
                </a:solidFill>
                <a:latin typeface="Courier New"/>
                <a:ea typeface="Courier New"/>
                <a:cs typeface="Courier New"/>
                <a:sym typeface="Courier New"/>
              </a:rPr>
              <a:t> = </a:t>
            </a:r>
            <a:r>
              <a:rPr lang="en-US" sz="1800" b="0" i="0" u="none" dirty="0" err="1">
                <a:solidFill>
                  <a:schemeClr val="dk1"/>
                </a:solidFill>
                <a:latin typeface="Courier New"/>
                <a:ea typeface="Courier New"/>
                <a:cs typeface="Courier New"/>
                <a:sym typeface="Courier New"/>
              </a:rPr>
              <a:t>con.createStatement</a:t>
            </a:r>
            <a:r>
              <a:rPr lang="en-US" sz="1800" b="0" i="0" u="none" dirty="0">
                <a:solidFill>
                  <a:schemeClr val="dk1"/>
                </a:solidFill>
                <a:latin typeface="Courier New"/>
                <a:ea typeface="Courier New"/>
                <a:cs typeface="Courier New"/>
                <a:sym typeface="Courier New"/>
              </a:rPr>
              <a:t>();</a:t>
            </a:r>
            <a:endParaRPr dirty="0"/>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dirty="0">
                <a:solidFill>
                  <a:schemeClr val="dk1"/>
                </a:solidFill>
                <a:latin typeface="Arial"/>
                <a:ea typeface="Arial"/>
                <a:cs typeface="Arial"/>
                <a:sym typeface="Arial"/>
              </a:rPr>
              <a:t>Use the Statement instance to execute a SQL query:</a:t>
            </a:r>
            <a:endParaRPr dirty="0"/>
          </a:p>
          <a:p>
            <a:pPr marL="7937" marR="0" lvl="0" indent="7937" algn="l" rtl="0">
              <a:lnSpc>
                <a:spcPct val="100000"/>
              </a:lnSpc>
              <a:spcBef>
                <a:spcPts val="360"/>
              </a:spcBef>
              <a:spcAft>
                <a:spcPts val="0"/>
              </a:spcAft>
              <a:buClr>
                <a:srgbClr val="000000"/>
              </a:buClr>
              <a:buSzPts val="1800"/>
              <a:buFont typeface="Arial"/>
              <a:buNone/>
            </a:pPr>
            <a:r>
              <a:rPr lang="en-US" sz="1800" b="0" i="0" u="none" dirty="0" err="1">
                <a:solidFill>
                  <a:schemeClr val="dk1"/>
                </a:solidFill>
                <a:latin typeface="Courier New"/>
                <a:ea typeface="Courier New"/>
                <a:cs typeface="Courier New"/>
                <a:sym typeface="Courier New"/>
              </a:rPr>
              <a:t>ResultSet</a:t>
            </a:r>
            <a:r>
              <a:rPr lang="en-US" sz="1800" b="0" i="0" u="none" dirty="0">
                <a:solidFill>
                  <a:schemeClr val="dk1"/>
                </a:solidFill>
                <a:latin typeface="Courier New"/>
                <a:ea typeface="Courier New"/>
                <a:cs typeface="Courier New"/>
                <a:sym typeface="Courier New"/>
              </a:rPr>
              <a:t> </a:t>
            </a:r>
            <a:r>
              <a:rPr lang="en-US" sz="1800" b="0" i="0" u="none" dirty="0" err="1">
                <a:solidFill>
                  <a:schemeClr val="dk1"/>
                </a:solidFill>
                <a:latin typeface="Courier New"/>
                <a:ea typeface="Courier New"/>
                <a:cs typeface="Courier New"/>
                <a:sym typeface="Courier New"/>
              </a:rPr>
              <a:t>rs</a:t>
            </a:r>
            <a:r>
              <a:rPr lang="en-US" sz="1800" b="0" i="0" u="none" dirty="0">
                <a:solidFill>
                  <a:schemeClr val="dk1"/>
                </a:solidFill>
                <a:latin typeface="Courier New"/>
                <a:ea typeface="Courier New"/>
                <a:cs typeface="Courier New"/>
                <a:sym typeface="Courier New"/>
              </a:rPr>
              <a:t> = </a:t>
            </a:r>
            <a:r>
              <a:rPr lang="en-US" sz="1800" b="0" i="0" u="none" dirty="0" err="1">
                <a:solidFill>
                  <a:schemeClr val="dk1"/>
                </a:solidFill>
                <a:latin typeface="Courier New"/>
                <a:ea typeface="Courier New"/>
                <a:cs typeface="Courier New"/>
                <a:sym typeface="Courier New"/>
              </a:rPr>
              <a:t>stmt.executeQuery</a:t>
            </a:r>
            <a:r>
              <a:rPr lang="en-US" sz="1800" b="0" i="0" u="none" dirty="0">
                <a:solidFill>
                  <a:schemeClr val="dk1"/>
                </a:solidFill>
                <a:latin typeface="Courier New"/>
                <a:ea typeface="Courier New"/>
                <a:cs typeface="Courier New"/>
                <a:sym typeface="Courier New"/>
              </a:rPr>
              <a:t> (query);</a:t>
            </a:r>
            <a:endParaRPr dirty="0"/>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dirty="0">
                <a:solidFill>
                  <a:schemeClr val="dk1"/>
                </a:solidFill>
                <a:latin typeface="Arial"/>
                <a:ea typeface="Arial"/>
                <a:cs typeface="Arial"/>
                <a:sym typeface="Arial"/>
              </a:rPr>
              <a:t>Note that there are three Statement execute methods:</a:t>
            </a:r>
            <a:endParaRPr dirty="0"/>
          </a:p>
        </p:txBody>
      </p:sp>
      <p:graphicFrame>
        <p:nvGraphicFramePr>
          <p:cNvPr id="5124" name="Google Shape;5124;p509"/>
          <p:cNvGraphicFramePr/>
          <p:nvPr/>
        </p:nvGraphicFramePr>
        <p:xfrm>
          <a:off x="609600" y="3429000"/>
          <a:ext cx="7924775" cy="2546325"/>
        </p:xfrm>
        <a:graphic>
          <a:graphicData uri="http://schemas.openxmlformats.org/drawingml/2006/table">
            <a:tbl>
              <a:tblPr>
                <a:noFill/>
                <a:tableStyleId>{A0095474-483F-4493-A76D-1D2E1571B2CC}</a:tableStyleId>
              </a:tblPr>
              <a:tblGrid>
                <a:gridCol w="3603625">
                  <a:extLst>
                    <a:ext uri="{9D8B030D-6E8A-4147-A177-3AD203B41FA5}">
                      <a16:colId xmlns="" xmlns:a16="http://schemas.microsoft.com/office/drawing/2014/main" val="20000"/>
                    </a:ext>
                  </a:extLst>
                </a:gridCol>
                <a:gridCol w="1928800">
                  <a:extLst>
                    <a:ext uri="{9D8B030D-6E8A-4147-A177-3AD203B41FA5}">
                      <a16:colId xmlns="" xmlns:a16="http://schemas.microsoft.com/office/drawing/2014/main" val="20001"/>
                    </a:ext>
                  </a:extLst>
                </a:gridCol>
                <a:gridCol w="2392350">
                  <a:extLst>
                    <a:ext uri="{9D8B030D-6E8A-4147-A177-3AD203B41FA5}">
                      <a16:colId xmlns="" xmlns:a16="http://schemas.microsoft.com/office/drawing/2014/main" val="20002"/>
                    </a:ext>
                  </a:extLst>
                </a:gridCol>
              </a:tblGrid>
              <a:tr h="512750">
                <a:tc>
                  <a:txBody>
                    <a:bodyPr/>
                    <a:lstStyle/>
                    <a:p>
                      <a:pPr marL="0" marR="0" lvl="0" indent="0" algn="l" rtl="0">
                        <a:lnSpc>
                          <a:spcPct val="100000"/>
                        </a:lnSpc>
                        <a:spcBef>
                          <a:spcPts val="0"/>
                        </a:spcBef>
                        <a:spcAft>
                          <a:spcPts val="0"/>
                        </a:spcAft>
                        <a:buClr>
                          <a:schemeClr val="lt1"/>
                        </a:buClr>
                        <a:buSzPts val="1800"/>
                        <a:buFont typeface="Arial"/>
                        <a:buNone/>
                      </a:pPr>
                      <a:r>
                        <a:rPr lang="en-US" sz="1800" b="1" i="0" u="none" strike="noStrike" cap="none">
                          <a:solidFill>
                            <a:schemeClr val="lt1"/>
                          </a:solidFill>
                          <a:latin typeface="Arial"/>
                          <a:ea typeface="Arial"/>
                          <a:cs typeface="Arial"/>
                          <a:sym typeface="Arial"/>
                        </a:rPr>
                        <a:t>Method</a:t>
                      </a:r>
                      <a:endParaRPr/>
                    </a:p>
                  </a:txBody>
                  <a:tcPr marL="0" marR="0" marT="0" marB="0">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57150" cap="flat" cmpd="sng">
                      <a:solidFill>
                        <a:schemeClr val="dk1"/>
                      </a:solidFill>
                      <a:prstDash val="solid"/>
                      <a:round/>
                      <a:headEnd type="none" w="sm" len="sm"/>
                      <a:tailEnd type="none" w="sm" len="sm"/>
                    </a:lnB>
                    <a:solidFill>
                      <a:schemeClr val="accent2"/>
                    </a:solidFill>
                  </a:tcPr>
                </a:tc>
                <a:tc>
                  <a:txBody>
                    <a:bodyPr/>
                    <a:lstStyle/>
                    <a:p>
                      <a:pPr marL="0" marR="0" lvl="0" indent="0" algn="l" rtl="0">
                        <a:lnSpc>
                          <a:spcPct val="100000"/>
                        </a:lnSpc>
                        <a:spcBef>
                          <a:spcPts val="0"/>
                        </a:spcBef>
                        <a:spcAft>
                          <a:spcPts val="0"/>
                        </a:spcAft>
                        <a:buClr>
                          <a:schemeClr val="lt1"/>
                        </a:buClr>
                        <a:buSzPts val="1800"/>
                        <a:buFont typeface="Arial"/>
                        <a:buNone/>
                      </a:pPr>
                      <a:r>
                        <a:rPr lang="en-US" sz="1800" b="1" i="0" u="none" strike="noStrike" cap="none">
                          <a:solidFill>
                            <a:schemeClr val="lt1"/>
                          </a:solidFill>
                          <a:latin typeface="Arial"/>
                          <a:ea typeface="Arial"/>
                          <a:cs typeface="Arial"/>
                          <a:sym typeface="Arial"/>
                        </a:rPr>
                        <a:t>Returns</a:t>
                      </a:r>
                      <a:endParaRPr/>
                    </a:p>
                  </a:txBody>
                  <a:tcPr marL="0" marR="0" marT="0" marB="0">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57150" cap="flat" cmpd="sng">
                      <a:solidFill>
                        <a:schemeClr val="dk1"/>
                      </a:solidFill>
                      <a:prstDash val="solid"/>
                      <a:round/>
                      <a:headEnd type="none" w="sm" len="sm"/>
                      <a:tailEnd type="none" w="sm" len="sm"/>
                    </a:lnB>
                    <a:solidFill>
                      <a:schemeClr val="accent2"/>
                    </a:solidFill>
                  </a:tcPr>
                </a:tc>
                <a:tc>
                  <a:txBody>
                    <a:bodyPr/>
                    <a:lstStyle/>
                    <a:p>
                      <a:pPr marL="0" marR="0" lvl="0" indent="0" algn="l" rtl="0">
                        <a:lnSpc>
                          <a:spcPct val="100000"/>
                        </a:lnSpc>
                        <a:spcBef>
                          <a:spcPts val="0"/>
                        </a:spcBef>
                        <a:spcAft>
                          <a:spcPts val="0"/>
                        </a:spcAft>
                        <a:buClr>
                          <a:schemeClr val="lt1"/>
                        </a:buClr>
                        <a:buSzPts val="1800"/>
                        <a:buFont typeface="Arial"/>
                        <a:buNone/>
                      </a:pPr>
                      <a:r>
                        <a:rPr lang="en-US" sz="1800" b="1" i="0" u="none" strike="noStrike" cap="none">
                          <a:solidFill>
                            <a:schemeClr val="lt1"/>
                          </a:solidFill>
                          <a:latin typeface="Arial"/>
                          <a:ea typeface="Arial"/>
                          <a:cs typeface="Arial"/>
                          <a:sym typeface="Arial"/>
                        </a:rPr>
                        <a:t>Used for</a:t>
                      </a:r>
                      <a:endParaRPr/>
                    </a:p>
                  </a:txBody>
                  <a:tcPr marL="0" marR="0" marT="0" marB="0">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57150" cap="flat" cmpd="sng">
                      <a:solidFill>
                        <a:schemeClr val="dk1"/>
                      </a:solidFill>
                      <a:prstDash val="solid"/>
                      <a:round/>
                      <a:headEnd type="none" w="sm" len="sm"/>
                      <a:tailEnd type="none" w="sm" len="sm"/>
                    </a:lnB>
                    <a:solidFill>
                      <a:schemeClr val="accent2"/>
                    </a:solidFill>
                  </a:tcPr>
                </a:tc>
                <a:extLst>
                  <a:ext uri="{0D108BD9-81ED-4DB2-BD59-A6C34878D82A}">
                    <a16:rowId xmlns="" xmlns:a16="http://schemas.microsoft.com/office/drawing/2014/main" val="10000"/>
                  </a:ext>
                </a:extLst>
              </a:tr>
              <a:tr h="479425">
                <a:tc>
                  <a:txBody>
                    <a:bodyPr/>
                    <a:lstStyle/>
                    <a:p>
                      <a:pPr marL="0" marR="0" lvl="0" indent="0" algn="l" rtl="0">
                        <a:lnSpc>
                          <a:spcPct val="100000"/>
                        </a:lnSpc>
                        <a:spcBef>
                          <a:spcPts val="0"/>
                        </a:spcBef>
                        <a:spcAft>
                          <a:spcPts val="0"/>
                        </a:spcAft>
                        <a:buClr>
                          <a:schemeClr val="dk1"/>
                        </a:buClr>
                        <a:buSzPts val="1800"/>
                        <a:buFont typeface="Courier New"/>
                        <a:buNone/>
                      </a:pPr>
                      <a:r>
                        <a:rPr lang="en-US" sz="1800" b="0" i="0" u="none" strike="noStrike" cap="none">
                          <a:solidFill>
                            <a:schemeClr val="dk1"/>
                          </a:solidFill>
                          <a:latin typeface="Courier New"/>
                          <a:ea typeface="Courier New"/>
                          <a:cs typeface="Courier New"/>
                          <a:sym typeface="Courier New"/>
                        </a:rPr>
                        <a:t>executeQuery(sqlString)</a:t>
                      </a:r>
                      <a:endParaRPr/>
                    </a:p>
                  </a:txBody>
                  <a:tcPr marL="0" marR="0" marT="0" marB="0">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5715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rgbClr val="DDDDDD"/>
                    </a:solidFill>
                  </a:tcPr>
                </a:tc>
                <a:tc>
                  <a:txBody>
                    <a:bodyPr/>
                    <a:lstStyle/>
                    <a:p>
                      <a:pPr marL="0" marR="0" lvl="0" indent="0" algn="l" rtl="0">
                        <a:lnSpc>
                          <a:spcPct val="100000"/>
                        </a:lnSpc>
                        <a:spcBef>
                          <a:spcPts val="0"/>
                        </a:spcBef>
                        <a:spcAft>
                          <a:spcPts val="0"/>
                        </a:spcAft>
                        <a:buClr>
                          <a:srgbClr val="000000"/>
                        </a:buClr>
                        <a:buSzPts val="1800"/>
                        <a:buFont typeface="Courier New"/>
                        <a:buNone/>
                      </a:pPr>
                      <a:r>
                        <a:rPr lang="en-US" sz="1800" b="0" i="0" u="none" strike="noStrike" cap="none">
                          <a:solidFill>
                            <a:srgbClr val="000000"/>
                          </a:solidFill>
                          <a:latin typeface="Courier New"/>
                          <a:ea typeface="Courier New"/>
                          <a:cs typeface="Courier New"/>
                          <a:sym typeface="Courier New"/>
                        </a:rPr>
                        <a:t>ResultSet</a:t>
                      </a:r>
                      <a:endParaRPr/>
                    </a:p>
                  </a:txBody>
                  <a:tcPr marL="0" marR="0" marT="0" marB="0">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5715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rgbClr val="DDDDDD"/>
                    </a:solidFill>
                  </a:tcPr>
                </a:tc>
                <a:tc>
                  <a:txBody>
                    <a:bodyPr/>
                    <a:lstStyle/>
                    <a:p>
                      <a:pPr marL="0" marR="0" lvl="0" indent="0" algn="l" rtl="0">
                        <a:lnSpc>
                          <a:spcPct val="100000"/>
                        </a:lnSpc>
                        <a:spcBef>
                          <a:spcPts val="0"/>
                        </a:spcBef>
                        <a:spcAft>
                          <a:spcPts val="0"/>
                        </a:spcAft>
                        <a:buClr>
                          <a:srgbClr val="000000"/>
                        </a:buClr>
                        <a:buSzPts val="1800"/>
                        <a:buFont typeface="Courier New"/>
                        <a:buNone/>
                      </a:pPr>
                      <a:r>
                        <a:rPr lang="en-US" sz="1800" b="0" i="0" u="none" strike="noStrike" cap="none">
                          <a:solidFill>
                            <a:srgbClr val="000000"/>
                          </a:solidFill>
                          <a:latin typeface="Courier New"/>
                          <a:ea typeface="Courier New"/>
                          <a:cs typeface="Courier New"/>
                          <a:sym typeface="Courier New"/>
                        </a:rPr>
                        <a:t>SELECT</a:t>
                      </a:r>
                      <a:r>
                        <a:rPr lang="en-US" sz="1800" b="0" i="0" u="none" strike="noStrike" cap="none">
                          <a:solidFill>
                            <a:schemeClr val="dk1"/>
                          </a:solidFill>
                          <a:latin typeface="Arial"/>
                          <a:ea typeface="Arial"/>
                          <a:cs typeface="Arial"/>
                          <a:sym typeface="Arial"/>
                        </a:rPr>
                        <a:t> statement</a:t>
                      </a:r>
                      <a:endParaRPr/>
                    </a:p>
                  </a:txBody>
                  <a:tcPr marL="0" marR="0" marT="0" marB="0">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5715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rgbClr val="DDDDDD"/>
                    </a:solidFill>
                  </a:tcPr>
                </a:tc>
                <a:extLst>
                  <a:ext uri="{0D108BD9-81ED-4DB2-BD59-A6C34878D82A}">
                    <a16:rowId xmlns="" xmlns:a16="http://schemas.microsoft.com/office/drawing/2014/main" val="10001"/>
                  </a:ext>
                </a:extLst>
              </a:tr>
              <a:tr h="639750">
                <a:tc>
                  <a:txBody>
                    <a:bodyPr/>
                    <a:lstStyle/>
                    <a:p>
                      <a:pPr marL="0" marR="0" lvl="0" indent="0" algn="l" rtl="0">
                        <a:lnSpc>
                          <a:spcPct val="100000"/>
                        </a:lnSpc>
                        <a:spcBef>
                          <a:spcPts val="0"/>
                        </a:spcBef>
                        <a:spcAft>
                          <a:spcPts val="0"/>
                        </a:spcAft>
                        <a:buClr>
                          <a:schemeClr val="dk1"/>
                        </a:buClr>
                        <a:buSzPts val="1800"/>
                        <a:buFont typeface="Courier New"/>
                        <a:buNone/>
                      </a:pPr>
                      <a:r>
                        <a:rPr lang="en-US" sz="1800" b="0" i="0" u="none" strike="noStrike" cap="none">
                          <a:solidFill>
                            <a:schemeClr val="dk1"/>
                          </a:solidFill>
                          <a:latin typeface="Courier New"/>
                          <a:ea typeface="Courier New"/>
                          <a:cs typeface="Courier New"/>
                          <a:sym typeface="Courier New"/>
                        </a:rPr>
                        <a:t>executeUpdate(sqlString)</a:t>
                      </a:r>
                      <a:endParaRPr/>
                    </a:p>
                  </a:txBody>
                  <a:tcPr marL="0" marR="0" marT="0" marB="0">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rgbClr val="DDDDDD"/>
                    </a:solidFill>
                  </a:tcPr>
                </a:tc>
                <a:tc>
                  <a:txBody>
                    <a:bodyPr/>
                    <a:lstStyle/>
                    <a:p>
                      <a:pPr marL="0" marR="0" lvl="0" indent="0" algn="l" rtl="0">
                        <a:lnSpc>
                          <a:spcPct val="100000"/>
                        </a:lnSpc>
                        <a:spcBef>
                          <a:spcPts val="0"/>
                        </a:spcBef>
                        <a:spcAft>
                          <a:spcPts val="0"/>
                        </a:spcAft>
                        <a:buClr>
                          <a:srgbClr val="000000"/>
                        </a:buClr>
                        <a:buSzPts val="1800"/>
                        <a:buFont typeface="Courier New"/>
                        <a:buNone/>
                      </a:pPr>
                      <a:r>
                        <a:rPr lang="en-US" sz="1800" b="0" i="0" u="none" strike="noStrike" cap="none">
                          <a:solidFill>
                            <a:srgbClr val="000000"/>
                          </a:solidFill>
                          <a:latin typeface="Courier New"/>
                          <a:ea typeface="Courier New"/>
                          <a:cs typeface="Courier New"/>
                          <a:sym typeface="Courier New"/>
                        </a:rPr>
                        <a:t>int</a:t>
                      </a:r>
                      <a:r>
                        <a:rPr lang="en-US" sz="1800" b="0" i="0" u="none" strike="noStrike" cap="none">
                          <a:solidFill>
                            <a:schemeClr val="dk1"/>
                          </a:solidFill>
                          <a:latin typeface="Arial"/>
                          <a:ea typeface="Arial"/>
                          <a:cs typeface="Arial"/>
                          <a:sym typeface="Arial"/>
                        </a:rPr>
                        <a:t> (rows affected)</a:t>
                      </a:r>
                      <a:endParaRPr/>
                    </a:p>
                  </a:txBody>
                  <a:tcPr marL="0" marR="0" marT="0" marB="0">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rgbClr val="DDDDDD"/>
                    </a:solidFill>
                  </a:tcPr>
                </a:tc>
                <a:tc>
                  <a:txBody>
                    <a:bodyPr/>
                    <a:lstStyle/>
                    <a:p>
                      <a:pPr marL="0" marR="0" lvl="0" indent="0" algn="l" rtl="0">
                        <a:lnSpc>
                          <a:spcPct val="100000"/>
                        </a:lnSpc>
                        <a:spcBef>
                          <a:spcPts val="0"/>
                        </a:spcBef>
                        <a:spcAft>
                          <a:spcPts val="0"/>
                        </a:spcAft>
                        <a:buClr>
                          <a:srgbClr val="000000"/>
                        </a:buClr>
                        <a:buSzPts val="1800"/>
                        <a:buFont typeface="Courier New"/>
                        <a:buNone/>
                      </a:pPr>
                      <a:r>
                        <a:rPr lang="en-US" sz="1800" b="0" i="0" u="none" strike="noStrike" cap="none">
                          <a:solidFill>
                            <a:srgbClr val="000000"/>
                          </a:solidFill>
                          <a:latin typeface="Courier New"/>
                          <a:ea typeface="Courier New"/>
                          <a:cs typeface="Courier New"/>
                          <a:sym typeface="Courier New"/>
                        </a:rPr>
                        <a:t>INSERT</a:t>
                      </a:r>
                      <a:r>
                        <a:rPr lang="en-US" sz="1800" b="0" i="0" u="none" strike="noStrike" cap="none">
                          <a:solidFill>
                            <a:schemeClr val="dk1"/>
                          </a:solidFill>
                          <a:latin typeface="Arial"/>
                          <a:ea typeface="Arial"/>
                          <a:cs typeface="Arial"/>
                          <a:sym typeface="Arial"/>
                        </a:rPr>
                        <a:t>, </a:t>
                      </a:r>
                      <a:r>
                        <a:rPr lang="en-US" sz="1800" b="0" i="0" u="none" strike="noStrike" cap="none">
                          <a:solidFill>
                            <a:srgbClr val="000000"/>
                          </a:solidFill>
                          <a:latin typeface="Courier New"/>
                          <a:ea typeface="Courier New"/>
                          <a:cs typeface="Courier New"/>
                          <a:sym typeface="Courier New"/>
                        </a:rPr>
                        <a:t>UPDATE</a:t>
                      </a:r>
                      <a:r>
                        <a:rPr lang="en-US" sz="1800" b="0" i="0" u="none" strike="noStrike" cap="none">
                          <a:solidFill>
                            <a:schemeClr val="dk1"/>
                          </a:solidFill>
                          <a:latin typeface="Arial"/>
                          <a:ea typeface="Arial"/>
                          <a:cs typeface="Arial"/>
                          <a:sym typeface="Arial"/>
                        </a:rPr>
                        <a:t>, </a:t>
                      </a:r>
                      <a:r>
                        <a:rPr lang="en-US" sz="1800" b="0" i="0" u="none" strike="noStrike" cap="none">
                          <a:solidFill>
                            <a:srgbClr val="000000"/>
                          </a:solidFill>
                          <a:latin typeface="Courier New"/>
                          <a:ea typeface="Courier New"/>
                          <a:cs typeface="Courier New"/>
                          <a:sym typeface="Courier New"/>
                        </a:rPr>
                        <a:t>DELETE</a:t>
                      </a:r>
                      <a:r>
                        <a:rPr lang="en-US" sz="1800" b="0" i="0" u="none" strike="noStrike" cap="none">
                          <a:solidFill>
                            <a:schemeClr val="dk1"/>
                          </a:solidFill>
                          <a:latin typeface="Arial"/>
                          <a:ea typeface="Arial"/>
                          <a:cs typeface="Arial"/>
                          <a:sym typeface="Arial"/>
                        </a:rPr>
                        <a:t>, or a</a:t>
                      </a:r>
                      <a:r>
                        <a:rPr lang="en-US" sz="1800" b="0" i="0" u="none" strike="noStrike" cap="none">
                          <a:solidFill>
                            <a:srgbClr val="000000"/>
                          </a:solidFill>
                          <a:latin typeface="Arial"/>
                          <a:ea typeface="Arial"/>
                          <a:cs typeface="Arial"/>
                          <a:sym typeface="Arial"/>
                        </a:rPr>
                        <a:t> DDL</a:t>
                      </a:r>
                      <a:endParaRPr/>
                    </a:p>
                  </a:txBody>
                  <a:tcPr marL="0" marR="0" marT="0" marB="0">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rgbClr val="DDDDDD"/>
                    </a:solidFill>
                  </a:tcPr>
                </a:tc>
                <a:extLst>
                  <a:ext uri="{0D108BD9-81ED-4DB2-BD59-A6C34878D82A}">
                    <a16:rowId xmlns="" xmlns:a16="http://schemas.microsoft.com/office/drawing/2014/main" val="10002"/>
                  </a:ext>
                </a:extLst>
              </a:tr>
              <a:tr h="914400">
                <a:tc>
                  <a:txBody>
                    <a:bodyPr/>
                    <a:lstStyle/>
                    <a:p>
                      <a:pPr marL="0" marR="0" lvl="0" indent="0" algn="l" rtl="0">
                        <a:lnSpc>
                          <a:spcPct val="100000"/>
                        </a:lnSpc>
                        <a:spcBef>
                          <a:spcPts val="0"/>
                        </a:spcBef>
                        <a:spcAft>
                          <a:spcPts val="0"/>
                        </a:spcAft>
                        <a:buClr>
                          <a:schemeClr val="dk1"/>
                        </a:buClr>
                        <a:buSzPts val="1800"/>
                        <a:buFont typeface="Courier New"/>
                        <a:buNone/>
                      </a:pPr>
                      <a:r>
                        <a:rPr lang="en-US" sz="1800" b="0" i="0" u="none" strike="noStrike" cap="none">
                          <a:solidFill>
                            <a:schemeClr val="dk1"/>
                          </a:solidFill>
                          <a:latin typeface="Courier New"/>
                          <a:ea typeface="Courier New"/>
                          <a:cs typeface="Courier New"/>
                          <a:sym typeface="Courier New"/>
                        </a:rPr>
                        <a:t>execute(sqlString)</a:t>
                      </a:r>
                      <a:endParaRPr/>
                    </a:p>
                  </a:txBody>
                  <a:tcPr marL="0" marR="0" marT="0" marB="0">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rgbClr val="DDDDDD"/>
                    </a:solidFill>
                  </a:tcPr>
                </a:tc>
                <a:tc>
                  <a:txBody>
                    <a:bodyPr/>
                    <a:lstStyle/>
                    <a:p>
                      <a:pPr marL="0" marR="0" lvl="0" indent="0" algn="l" rtl="0">
                        <a:lnSpc>
                          <a:spcPct val="100000"/>
                        </a:lnSpc>
                        <a:spcBef>
                          <a:spcPts val="0"/>
                        </a:spcBef>
                        <a:spcAft>
                          <a:spcPts val="0"/>
                        </a:spcAft>
                        <a:buClr>
                          <a:srgbClr val="000000"/>
                        </a:buClr>
                        <a:buSzPts val="1800"/>
                        <a:buFont typeface="Courier New"/>
                        <a:buNone/>
                      </a:pPr>
                      <a:r>
                        <a:rPr lang="en-US" sz="1800" b="0" i="0" u="none" strike="noStrike" cap="none">
                          <a:solidFill>
                            <a:srgbClr val="000000"/>
                          </a:solidFill>
                          <a:latin typeface="Courier New"/>
                          <a:ea typeface="Courier New"/>
                          <a:cs typeface="Courier New"/>
                          <a:sym typeface="Courier New"/>
                        </a:rPr>
                        <a:t>boolean </a:t>
                      </a:r>
                      <a:r>
                        <a:rPr lang="en-US" sz="1800" b="0" i="0" u="none" strike="noStrike" cap="none">
                          <a:solidFill>
                            <a:schemeClr val="dk1"/>
                          </a:solidFill>
                          <a:latin typeface="Arial"/>
                          <a:ea typeface="Arial"/>
                          <a:cs typeface="Arial"/>
                          <a:sym typeface="Arial"/>
                        </a:rPr>
                        <a:t>(true if there was a </a:t>
                      </a:r>
                      <a:r>
                        <a:rPr lang="en-US" sz="1800" b="0" i="0" u="none" strike="noStrike" cap="none">
                          <a:solidFill>
                            <a:srgbClr val="000000"/>
                          </a:solidFill>
                          <a:latin typeface="Courier New"/>
                          <a:ea typeface="Courier New"/>
                          <a:cs typeface="Courier New"/>
                          <a:sym typeface="Courier New"/>
                        </a:rPr>
                        <a:t>ResultSet</a:t>
                      </a:r>
                      <a:r>
                        <a:rPr lang="en-US" sz="1800" b="0" i="0" u="none" strike="noStrike" cap="none">
                          <a:solidFill>
                            <a:schemeClr val="dk1"/>
                          </a:solidFill>
                          <a:latin typeface="Arial"/>
                          <a:ea typeface="Arial"/>
                          <a:cs typeface="Arial"/>
                          <a:sym typeface="Arial"/>
                        </a:rPr>
                        <a:t>)</a:t>
                      </a:r>
                      <a:endParaRPr/>
                    </a:p>
                  </a:txBody>
                  <a:tcPr marL="0" marR="0" marT="0" marB="0">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rgbClr val="DDDDDD"/>
                    </a:solidFill>
                  </a:tcPr>
                </a:tc>
                <a:tc>
                  <a:txBody>
                    <a:bodyPr/>
                    <a:lstStyle/>
                    <a:p>
                      <a:pPr marL="0" marR="0" lvl="0" indent="0" algn="l" rtl="0">
                        <a:lnSpc>
                          <a:spcPct val="100000"/>
                        </a:lnSpc>
                        <a:spcBef>
                          <a:spcPts val="0"/>
                        </a:spcBef>
                        <a:spcAft>
                          <a:spcPts val="0"/>
                        </a:spcAft>
                        <a:buClr>
                          <a:schemeClr val="dk1"/>
                        </a:buClr>
                        <a:buSzPts val="1800"/>
                        <a:buFont typeface="Arial"/>
                        <a:buNone/>
                      </a:pPr>
                      <a:r>
                        <a:rPr lang="en-US" sz="1800" b="0" i="0" u="none" strike="noStrike" cap="none">
                          <a:solidFill>
                            <a:schemeClr val="dk1"/>
                          </a:solidFill>
                          <a:latin typeface="Arial"/>
                          <a:ea typeface="Arial"/>
                          <a:cs typeface="Arial"/>
                          <a:sym typeface="Arial"/>
                        </a:rPr>
                        <a:t>Any SQL command or commands</a:t>
                      </a:r>
                      <a:endParaRPr/>
                    </a:p>
                  </a:txBody>
                  <a:tcPr marL="0" marR="0" marT="0" marB="0">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rgbClr val="DDDDDD"/>
                    </a:solidFill>
                  </a:tcPr>
                </a:tc>
                <a:extLst>
                  <a:ext uri="{0D108BD9-81ED-4DB2-BD59-A6C34878D82A}">
                    <a16:rowId xmlns="" xmlns:a16="http://schemas.microsoft.com/office/drawing/2014/main" val="10003"/>
                  </a:ext>
                </a:extLst>
              </a:tr>
            </a:tbl>
          </a:graphicData>
        </a:graphic>
      </p:graphicFrame>
      <p:sp>
        <p:nvSpPr>
          <p:cNvPr id="5125" name="Google Shape;5125;p509"/>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513</a:t>
            </a:fld>
            <a:endParaRPr/>
          </a:p>
        </p:txBody>
      </p:sp>
    </p:spTree>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Shape 5130"/>
        <p:cNvGrpSpPr/>
        <p:nvPr/>
      </p:nvGrpSpPr>
      <p:grpSpPr>
        <a:xfrm>
          <a:off x="0" y="0"/>
          <a:ext cx="0" cy="0"/>
          <a:chOff x="0" y="0"/>
          <a:chExt cx="0" cy="0"/>
        </a:xfrm>
      </p:grpSpPr>
      <p:sp>
        <p:nvSpPr>
          <p:cNvPr id="5131" name="Google Shape;5131;p510"/>
          <p:cNvSpPr txBox="1"/>
          <p:nvPr/>
        </p:nvSpPr>
        <p:spPr>
          <a:xfrm>
            <a:off x="609600" y="1447800"/>
            <a:ext cx="7924800" cy="609600"/>
          </a:xfrm>
          <a:prstGeom prst="rect">
            <a:avLst/>
          </a:prstGeom>
          <a:solidFill>
            <a:srgbClr val="DDDDDD"/>
          </a:solidFill>
          <a:ln w="28575" cap="flat" cmpd="sng">
            <a:solidFill>
              <a:srgbClr val="000000"/>
            </a:solidFill>
            <a:prstDash val="solid"/>
            <a:miter lim="800000"/>
            <a:headEnd type="none" w="sm" len="sm"/>
            <a:tailEnd type="none" w="sm" len="sm"/>
          </a:ln>
        </p:spPr>
        <p:txBody>
          <a:bodyPr spcFirstLastPara="1" wrap="square" lIns="92075" tIns="9125" rIns="92075" bIns="9125"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5132" name="Google Shape;5132;p510"/>
          <p:cNvSpPr txBox="1">
            <a:spLocks noGrp="1"/>
          </p:cNvSpPr>
          <p:nvPr>
            <p:ph type="title"/>
          </p:nvPr>
        </p:nvSpPr>
        <p:spPr>
          <a:xfrm>
            <a:off x="311700" y="593367"/>
            <a:ext cx="8520600" cy="7635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Using a </a:t>
            </a:r>
            <a:r>
              <a:rPr lang="en-US" sz="2600" b="1" i="0" u="none" strike="noStrike" cap="none">
                <a:solidFill>
                  <a:schemeClr val="dk1"/>
                </a:solidFill>
                <a:latin typeface="Courier New"/>
                <a:ea typeface="Courier New"/>
                <a:cs typeface="Courier New"/>
                <a:sym typeface="Courier New"/>
              </a:rPr>
              <a:t>ResultSet</a:t>
            </a:r>
            <a:r>
              <a:rPr lang="en-US" sz="2600" b="1" i="0" u="none" strike="noStrike" cap="none">
                <a:solidFill>
                  <a:schemeClr val="dk1"/>
                </a:solidFill>
                <a:latin typeface="Arial"/>
                <a:ea typeface="Arial"/>
                <a:cs typeface="Arial"/>
                <a:sym typeface="Arial"/>
              </a:rPr>
              <a:t> Object</a:t>
            </a:r>
            <a:endParaRPr/>
          </a:p>
        </p:txBody>
      </p:sp>
      <p:sp>
        <p:nvSpPr>
          <p:cNvPr id="5133" name="Google Shape;5133;p510"/>
          <p:cNvSpPr txBox="1">
            <a:spLocks noGrp="1"/>
          </p:cNvSpPr>
          <p:nvPr>
            <p:ph type="body" idx="4294967295"/>
          </p:nvPr>
        </p:nvSpPr>
        <p:spPr>
          <a:xfrm>
            <a:off x="615950" y="1447800"/>
            <a:ext cx="7842300" cy="6858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 String query = "SELECT * FROM Employee"; </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 ResultSet rs = stmt.executeQuery(query);</a:t>
            </a:r>
            <a:endParaRPr/>
          </a:p>
          <a:p>
            <a:pPr marL="7937" marR="0" lvl="0" indent="7938" algn="l" rtl="0">
              <a:spcBef>
                <a:spcPts val="320"/>
              </a:spcBef>
              <a:spcAft>
                <a:spcPts val="0"/>
              </a:spcAft>
              <a:buNone/>
            </a:pPr>
            <a:endParaRPr sz="1600" b="0" i="0" u="none">
              <a:solidFill>
                <a:schemeClr val="dk1"/>
              </a:solidFill>
              <a:latin typeface="Courier New"/>
              <a:ea typeface="Courier New"/>
              <a:cs typeface="Courier New"/>
              <a:sym typeface="Courier New"/>
            </a:endParaRPr>
          </a:p>
        </p:txBody>
      </p:sp>
      <p:graphicFrame>
        <p:nvGraphicFramePr>
          <p:cNvPr id="5134" name="Google Shape;5134;p510"/>
          <p:cNvGraphicFramePr/>
          <p:nvPr/>
        </p:nvGraphicFramePr>
        <p:xfrm>
          <a:off x="2971800" y="2870200"/>
          <a:ext cx="5638775" cy="1482700"/>
        </p:xfrm>
        <a:graphic>
          <a:graphicData uri="http://schemas.openxmlformats.org/drawingml/2006/table">
            <a:tbl>
              <a:tblPr>
                <a:noFill/>
                <a:tableStyleId>{A0095474-483F-4493-A76D-1D2E1571B2CC}</a:tableStyleId>
              </a:tblPr>
              <a:tblGrid>
                <a:gridCol w="846125">
                  <a:extLst>
                    <a:ext uri="{9D8B030D-6E8A-4147-A177-3AD203B41FA5}">
                      <a16:colId xmlns="" xmlns:a16="http://schemas.microsoft.com/office/drawing/2014/main" val="20000"/>
                    </a:ext>
                  </a:extLst>
                </a:gridCol>
                <a:gridCol w="1054100">
                  <a:extLst>
                    <a:ext uri="{9D8B030D-6E8A-4147-A177-3AD203B41FA5}">
                      <a16:colId xmlns="" xmlns:a16="http://schemas.microsoft.com/office/drawing/2014/main" val="20001"/>
                    </a:ext>
                  </a:extLst>
                </a:gridCol>
                <a:gridCol w="1287450">
                  <a:extLst>
                    <a:ext uri="{9D8B030D-6E8A-4147-A177-3AD203B41FA5}">
                      <a16:colId xmlns="" xmlns:a16="http://schemas.microsoft.com/office/drawing/2014/main" val="20002"/>
                    </a:ext>
                  </a:extLst>
                </a:gridCol>
                <a:gridCol w="1323975">
                  <a:extLst>
                    <a:ext uri="{9D8B030D-6E8A-4147-A177-3AD203B41FA5}">
                      <a16:colId xmlns="" xmlns:a16="http://schemas.microsoft.com/office/drawing/2014/main" val="20003"/>
                    </a:ext>
                  </a:extLst>
                </a:gridCol>
                <a:gridCol w="1127125">
                  <a:extLst>
                    <a:ext uri="{9D8B030D-6E8A-4147-A177-3AD203B41FA5}">
                      <a16:colId xmlns="" xmlns:a16="http://schemas.microsoft.com/office/drawing/2014/main" val="20004"/>
                    </a:ext>
                  </a:extLst>
                </a:gridCol>
              </a:tblGrid>
              <a:tr h="371475">
                <a:tc>
                  <a:txBody>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110</a:t>
                      </a:r>
                      <a:endParaRPr/>
                    </a:p>
                  </a:txBody>
                  <a:tcPr marL="0" marR="0" marT="0" marB="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6CBCB"/>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Troy</a:t>
                      </a:r>
                      <a:endParaRPr/>
                    </a:p>
                  </a:txBody>
                  <a:tcPr marL="0" marR="0" marT="0" marB="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6CBCB"/>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Hammer</a:t>
                      </a:r>
                      <a:endParaRPr/>
                    </a:p>
                  </a:txBody>
                  <a:tcPr marL="0" marR="0" marT="0" marB="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6CBCB"/>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1965-03-31</a:t>
                      </a:r>
                      <a:endParaRPr/>
                    </a:p>
                  </a:txBody>
                  <a:tcPr marL="0" marR="0" marT="0" marB="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6CBCB"/>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102109.15</a:t>
                      </a:r>
                      <a:endParaRPr/>
                    </a:p>
                  </a:txBody>
                  <a:tcPr marL="0" marR="0" marT="0" marB="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6CBCB"/>
                    </a:solidFill>
                  </a:tcPr>
                </a:tc>
                <a:extLst>
                  <a:ext uri="{0D108BD9-81ED-4DB2-BD59-A6C34878D82A}">
                    <a16:rowId xmlns="" xmlns:a16="http://schemas.microsoft.com/office/drawing/2014/main" val="10000"/>
                  </a:ext>
                </a:extLst>
              </a:tr>
              <a:tr h="369875">
                <a:tc>
                  <a:txBody>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123</a:t>
                      </a:r>
                      <a:endParaRPr/>
                    </a:p>
                  </a:txBody>
                  <a:tcPr marL="0" marR="0" marT="0" marB="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AE7E7"/>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Michael</a:t>
                      </a:r>
                      <a:endParaRPr/>
                    </a:p>
                  </a:txBody>
                  <a:tcPr marL="0" marR="0" marT="0" marB="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AE7E7"/>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Walton</a:t>
                      </a:r>
                      <a:endParaRPr/>
                    </a:p>
                  </a:txBody>
                  <a:tcPr marL="0" marR="0" marT="0" marB="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AE7E7"/>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1986-08-25</a:t>
                      </a:r>
                      <a:endParaRPr/>
                    </a:p>
                  </a:txBody>
                  <a:tcPr marL="0" marR="0" marT="0" marB="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AE7E7"/>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93400.20</a:t>
                      </a:r>
                      <a:endParaRPr/>
                    </a:p>
                  </a:txBody>
                  <a:tcPr marL="0" marR="0" marT="0" marB="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AE7E7"/>
                    </a:solidFill>
                  </a:tcPr>
                </a:tc>
                <a:extLst>
                  <a:ext uri="{0D108BD9-81ED-4DB2-BD59-A6C34878D82A}">
                    <a16:rowId xmlns="" xmlns:a16="http://schemas.microsoft.com/office/drawing/2014/main" val="10001"/>
                  </a:ext>
                </a:extLst>
              </a:tr>
              <a:tr h="371475">
                <a:tc>
                  <a:txBody>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201</a:t>
                      </a:r>
                      <a:endParaRPr/>
                    </a:p>
                  </a:txBody>
                  <a:tcPr marL="0" marR="0" marT="0" marB="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6CBCB"/>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Thomas</a:t>
                      </a:r>
                      <a:endParaRPr/>
                    </a:p>
                  </a:txBody>
                  <a:tcPr marL="0" marR="0" marT="0" marB="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6CBCB"/>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Fitzpatrick</a:t>
                      </a:r>
                      <a:endParaRPr/>
                    </a:p>
                  </a:txBody>
                  <a:tcPr marL="0" marR="0" marT="0" marB="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6CBCB"/>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1961-09-22</a:t>
                      </a:r>
                      <a:endParaRPr/>
                    </a:p>
                  </a:txBody>
                  <a:tcPr marL="0" marR="0" marT="0" marB="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6CBCB"/>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75123.45</a:t>
                      </a:r>
                      <a:endParaRPr/>
                    </a:p>
                  </a:txBody>
                  <a:tcPr marL="0" marR="0" marT="0" marB="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6CBCB"/>
                    </a:solidFill>
                  </a:tcPr>
                </a:tc>
                <a:extLst>
                  <a:ext uri="{0D108BD9-81ED-4DB2-BD59-A6C34878D82A}">
                    <a16:rowId xmlns="" xmlns:a16="http://schemas.microsoft.com/office/drawing/2014/main" val="10002"/>
                  </a:ext>
                </a:extLst>
              </a:tr>
              <a:tr h="369875">
                <a:tc>
                  <a:txBody>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101</a:t>
                      </a:r>
                      <a:endParaRPr/>
                    </a:p>
                  </a:txBody>
                  <a:tcPr marL="0" marR="0" marT="0" marB="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AE7E7"/>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Abhijit</a:t>
                      </a:r>
                      <a:endParaRPr/>
                    </a:p>
                  </a:txBody>
                  <a:tcPr marL="0" marR="0" marT="0" marB="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AE7E7"/>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Gopali</a:t>
                      </a:r>
                      <a:endParaRPr/>
                    </a:p>
                  </a:txBody>
                  <a:tcPr marL="0" marR="0" marT="0" marB="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AE7E7"/>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1956-06-01</a:t>
                      </a:r>
                      <a:endParaRPr/>
                    </a:p>
                  </a:txBody>
                  <a:tcPr marL="0" marR="0" marT="0" marB="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AE7E7"/>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70000.00</a:t>
                      </a:r>
                      <a:endParaRPr/>
                    </a:p>
                  </a:txBody>
                  <a:tcPr marL="0" marR="0" marT="0" marB="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AE7E7"/>
                    </a:solidFill>
                  </a:tcPr>
                </a:tc>
                <a:extLst>
                  <a:ext uri="{0D108BD9-81ED-4DB2-BD59-A6C34878D82A}">
                    <a16:rowId xmlns="" xmlns:a16="http://schemas.microsoft.com/office/drawing/2014/main" val="10003"/>
                  </a:ext>
                </a:extLst>
              </a:tr>
            </a:tbl>
          </a:graphicData>
        </a:graphic>
      </p:graphicFrame>
      <p:sp>
        <p:nvSpPr>
          <p:cNvPr id="5135" name="Google Shape;5135;p510"/>
          <p:cNvSpPr txBox="1"/>
          <p:nvPr/>
        </p:nvSpPr>
        <p:spPr>
          <a:xfrm>
            <a:off x="609600" y="2438400"/>
            <a:ext cx="1890600" cy="3699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r>
              <a:rPr lang="en-US" sz="1800" b="0" i="0" u="none">
                <a:solidFill>
                  <a:schemeClr val="dk1"/>
                </a:solidFill>
                <a:latin typeface="Arial"/>
                <a:ea typeface="Arial"/>
                <a:cs typeface="Arial"/>
                <a:sym typeface="Arial"/>
              </a:rPr>
              <a:t>ResultSet cursor</a:t>
            </a:r>
            <a:endParaRPr/>
          </a:p>
        </p:txBody>
      </p:sp>
      <p:cxnSp>
        <p:nvCxnSpPr>
          <p:cNvPr id="5136" name="Google Shape;5136;p510"/>
          <p:cNvCxnSpPr/>
          <p:nvPr/>
        </p:nvCxnSpPr>
        <p:spPr>
          <a:xfrm>
            <a:off x="2514600" y="2655887"/>
            <a:ext cx="381000" cy="0"/>
          </a:xfrm>
          <a:prstGeom prst="straightConnector1">
            <a:avLst/>
          </a:prstGeom>
          <a:noFill/>
          <a:ln w="28575" cap="flat" cmpd="sng">
            <a:solidFill>
              <a:schemeClr val="dk1"/>
            </a:solidFill>
            <a:prstDash val="solid"/>
            <a:miter lim="800000"/>
            <a:headEnd type="none" w="med" len="med"/>
            <a:tailEnd type="triangle" w="med" len="med"/>
          </a:ln>
        </p:spPr>
      </p:cxnSp>
      <p:sp>
        <p:nvSpPr>
          <p:cNvPr id="5137" name="Google Shape;5137;p510"/>
          <p:cNvSpPr txBox="1"/>
          <p:nvPr/>
        </p:nvSpPr>
        <p:spPr>
          <a:xfrm>
            <a:off x="685800" y="2819400"/>
            <a:ext cx="1384200" cy="3699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r>
              <a:rPr lang="en-US" sz="1800" b="0" i="0" u="none">
                <a:solidFill>
                  <a:schemeClr val="dk1"/>
                </a:solidFill>
                <a:latin typeface="Arial"/>
                <a:ea typeface="Arial"/>
                <a:cs typeface="Arial"/>
                <a:sym typeface="Arial"/>
              </a:rPr>
              <a:t>rs.next()</a:t>
            </a:r>
            <a:endParaRPr/>
          </a:p>
        </p:txBody>
      </p:sp>
      <p:cxnSp>
        <p:nvCxnSpPr>
          <p:cNvPr id="5138" name="Google Shape;5138;p510"/>
          <p:cNvCxnSpPr/>
          <p:nvPr/>
        </p:nvCxnSpPr>
        <p:spPr>
          <a:xfrm>
            <a:off x="2514600" y="3048000"/>
            <a:ext cx="381000" cy="0"/>
          </a:xfrm>
          <a:prstGeom prst="straightConnector1">
            <a:avLst/>
          </a:prstGeom>
          <a:noFill/>
          <a:ln w="28575" cap="flat" cmpd="sng">
            <a:solidFill>
              <a:schemeClr val="dk1"/>
            </a:solidFill>
            <a:prstDash val="solid"/>
            <a:miter lim="800000"/>
            <a:headEnd type="none" w="med" len="med"/>
            <a:tailEnd type="triangle" w="med" len="med"/>
          </a:ln>
        </p:spPr>
      </p:cxnSp>
      <p:sp>
        <p:nvSpPr>
          <p:cNvPr id="5139" name="Google Shape;5139;p510"/>
          <p:cNvSpPr txBox="1"/>
          <p:nvPr/>
        </p:nvSpPr>
        <p:spPr>
          <a:xfrm>
            <a:off x="685800" y="3211512"/>
            <a:ext cx="1384200" cy="3699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r>
              <a:rPr lang="en-US" sz="1800" b="0" i="0" u="none">
                <a:solidFill>
                  <a:schemeClr val="dk1"/>
                </a:solidFill>
                <a:latin typeface="Arial"/>
                <a:ea typeface="Arial"/>
                <a:cs typeface="Arial"/>
                <a:sym typeface="Arial"/>
              </a:rPr>
              <a:t>rs.next()</a:t>
            </a:r>
            <a:endParaRPr/>
          </a:p>
        </p:txBody>
      </p:sp>
      <p:cxnSp>
        <p:nvCxnSpPr>
          <p:cNvPr id="5140" name="Google Shape;5140;p510"/>
          <p:cNvCxnSpPr/>
          <p:nvPr/>
        </p:nvCxnSpPr>
        <p:spPr>
          <a:xfrm>
            <a:off x="2514600" y="3440112"/>
            <a:ext cx="381000" cy="0"/>
          </a:xfrm>
          <a:prstGeom prst="straightConnector1">
            <a:avLst/>
          </a:prstGeom>
          <a:noFill/>
          <a:ln w="28575" cap="flat" cmpd="sng">
            <a:solidFill>
              <a:schemeClr val="dk1"/>
            </a:solidFill>
            <a:prstDash val="solid"/>
            <a:miter lim="800000"/>
            <a:headEnd type="none" w="med" len="med"/>
            <a:tailEnd type="triangle" w="med" len="med"/>
          </a:ln>
        </p:spPr>
      </p:cxnSp>
      <p:sp>
        <p:nvSpPr>
          <p:cNvPr id="5141" name="Google Shape;5141;p510"/>
          <p:cNvSpPr txBox="1"/>
          <p:nvPr/>
        </p:nvSpPr>
        <p:spPr>
          <a:xfrm>
            <a:off x="685800" y="3592512"/>
            <a:ext cx="1384200" cy="3699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r>
              <a:rPr lang="en-US" sz="1800" b="0" i="0" u="none">
                <a:solidFill>
                  <a:schemeClr val="dk1"/>
                </a:solidFill>
                <a:latin typeface="Arial"/>
                <a:ea typeface="Arial"/>
                <a:cs typeface="Arial"/>
                <a:sym typeface="Arial"/>
              </a:rPr>
              <a:t>rs.next()</a:t>
            </a:r>
            <a:endParaRPr/>
          </a:p>
        </p:txBody>
      </p:sp>
      <p:cxnSp>
        <p:nvCxnSpPr>
          <p:cNvPr id="5142" name="Google Shape;5142;p510"/>
          <p:cNvCxnSpPr/>
          <p:nvPr/>
        </p:nvCxnSpPr>
        <p:spPr>
          <a:xfrm>
            <a:off x="2514600" y="3821112"/>
            <a:ext cx="381000" cy="0"/>
          </a:xfrm>
          <a:prstGeom prst="straightConnector1">
            <a:avLst/>
          </a:prstGeom>
          <a:noFill/>
          <a:ln w="28575" cap="flat" cmpd="sng">
            <a:solidFill>
              <a:schemeClr val="dk1"/>
            </a:solidFill>
            <a:prstDash val="solid"/>
            <a:miter lim="800000"/>
            <a:headEnd type="none" w="med" len="med"/>
            <a:tailEnd type="triangle" w="med" len="med"/>
          </a:ln>
        </p:spPr>
      </p:cxnSp>
      <p:sp>
        <p:nvSpPr>
          <p:cNvPr id="5143" name="Google Shape;5143;p510"/>
          <p:cNvSpPr txBox="1"/>
          <p:nvPr/>
        </p:nvSpPr>
        <p:spPr>
          <a:xfrm>
            <a:off x="685800" y="3973512"/>
            <a:ext cx="1384200" cy="3699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r>
              <a:rPr lang="en-US" sz="1800" b="0" i="0" u="none">
                <a:solidFill>
                  <a:schemeClr val="dk1"/>
                </a:solidFill>
                <a:latin typeface="Arial"/>
                <a:ea typeface="Arial"/>
                <a:cs typeface="Arial"/>
                <a:sym typeface="Arial"/>
              </a:rPr>
              <a:t>rs.next()</a:t>
            </a:r>
            <a:endParaRPr/>
          </a:p>
        </p:txBody>
      </p:sp>
      <p:cxnSp>
        <p:nvCxnSpPr>
          <p:cNvPr id="5144" name="Google Shape;5144;p510"/>
          <p:cNvCxnSpPr/>
          <p:nvPr/>
        </p:nvCxnSpPr>
        <p:spPr>
          <a:xfrm>
            <a:off x="2514600" y="4202112"/>
            <a:ext cx="381000" cy="0"/>
          </a:xfrm>
          <a:prstGeom prst="straightConnector1">
            <a:avLst/>
          </a:prstGeom>
          <a:noFill/>
          <a:ln w="28575" cap="flat" cmpd="sng">
            <a:solidFill>
              <a:schemeClr val="dk1"/>
            </a:solidFill>
            <a:prstDash val="solid"/>
            <a:miter lim="800000"/>
            <a:headEnd type="none" w="med" len="med"/>
            <a:tailEnd type="triangle" w="med" len="med"/>
          </a:ln>
        </p:spPr>
      </p:cxnSp>
      <p:sp>
        <p:nvSpPr>
          <p:cNvPr id="5145" name="Google Shape;5145;p510"/>
          <p:cNvSpPr txBox="1"/>
          <p:nvPr/>
        </p:nvSpPr>
        <p:spPr>
          <a:xfrm>
            <a:off x="685800" y="4354512"/>
            <a:ext cx="1384200" cy="3699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r>
              <a:rPr lang="en-US" sz="1800" b="0" i="0" u="none">
                <a:solidFill>
                  <a:schemeClr val="dk1"/>
                </a:solidFill>
                <a:latin typeface="Arial"/>
                <a:ea typeface="Arial"/>
                <a:cs typeface="Arial"/>
                <a:sym typeface="Arial"/>
              </a:rPr>
              <a:t>rs.next()</a:t>
            </a:r>
            <a:endParaRPr/>
          </a:p>
        </p:txBody>
      </p:sp>
      <p:cxnSp>
        <p:nvCxnSpPr>
          <p:cNvPr id="5146" name="Google Shape;5146;p510"/>
          <p:cNvCxnSpPr/>
          <p:nvPr/>
        </p:nvCxnSpPr>
        <p:spPr>
          <a:xfrm>
            <a:off x="2514600" y="4583112"/>
            <a:ext cx="381000" cy="0"/>
          </a:xfrm>
          <a:prstGeom prst="straightConnector1">
            <a:avLst/>
          </a:prstGeom>
          <a:noFill/>
          <a:ln w="28575" cap="flat" cmpd="sng">
            <a:solidFill>
              <a:schemeClr val="dk1"/>
            </a:solidFill>
            <a:prstDash val="solid"/>
            <a:miter lim="800000"/>
            <a:headEnd type="none" w="med" len="med"/>
            <a:tailEnd type="triangle" w="med" len="med"/>
          </a:ln>
        </p:spPr>
      </p:cxnSp>
      <p:sp>
        <p:nvSpPr>
          <p:cNvPr id="5147" name="Google Shape;5147;p510"/>
          <p:cNvSpPr txBox="1"/>
          <p:nvPr/>
        </p:nvSpPr>
        <p:spPr>
          <a:xfrm>
            <a:off x="2895600" y="4419600"/>
            <a:ext cx="838200" cy="3699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ourier New"/>
              <a:buNone/>
            </a:pPr>
            <a:r>
              <a:rPr lang="en-US" sz="1800" b="0" i="0" u="none">
                <a:solidFill>
                  <a:schemeClr val="dk1"/>
                </a:solidFill>
                <a:latin typeface="Courier New"/>
                <a:ea typeface="Courier New"/>
                <a:cs typeface="Courier New"/>
                <a:sym typeface="Courier New"/>
              </a:rPr>
              <a:t>null</a:t>
            </a:r>
            <a:endParaRPr/>
          </a:p>
        </p:txBody>
      </p:sp>
      <p:sp>
        <p:nvSpPr>
          <p:cNvPr id="5148" name="Google Shape;5148;p510"/>
          <p:cNvSpPr/>
          <p:nvPr/>
        </p:nvSpPr>
        <p:spPr>
          <a:xfrm>
            <a:off x="3429000" y="4876800"/>
            <a:ext cx="3733800" cy="609600"/>
          </a:xfrm>
          <a:prstGeom prst="wedgeRectCallout">
            <a:avLst>
              <a:gd name="adj1" fmla="val -10133"/>
              <a:gd name="adj2" fmla="val -8673"/>
            </a:avLst>
          </a:prstGeom>
          <a:solidFill>
            <a:srgbClr val="FFFFCC"/>
          </a:solidFill>
          <a:ln w="9525" cap="flat" cmpd="sng">
            <a:solidFill>
              <a:srgbClr val="808080"/>
            </a:solidFill>
            <a:prstDash val="solid"/>
            <a:miter lim="800000"/>
            <a:headEnd type="none" w="sm" len="sm"/>
            <a:tailEnd type="none" w="sm" len="sm"/>
          </a:ln>
        </p:spPr>
        <p:txBody>
          <a:bodyPr spcFirstLastPara="1" wrap="square" lIns="92075" tIns="9125" rIns="92075" bIns="9125" anchor="ctr" anchorCtr="0">
            <a:noAutofit/>
          </a:bodyPr>
          <a:lstStyle/>
          <a:p>
            <a:pPr marL="0" marR="0" lvl="0" indent="0" algn="l" rtl="0">
              <a:lnSpc>
                <a:spcPct val="100000"/>
              </a:lnSpc>
              <a:spcBef>
                <a:spcPts val="0"/>
              </a:spcBef>
              <a:spcAft>
                <a:spcPts val="0"/>
              </a:spcAft>
              <a:buClr>
                <a:schemeClr val="dk1"/>
              </a:buClr>
              <a:buSzPts val="1400"/>
              <a:buFont typeface="Arial"/>
              <a:buNone/>
            </a:pPr>
            <a:r>
              <a:rPr lang="en-US" sz="1400" b="0" i="0" u="none">
                <a:solidFill>
                  <a:schemeClr val="dk1"/>
                </a:solidFill>
                <a:latin typeface="Arial"/>
                <a:ea typeface="Arial"/>
                <a:cs typeface="Arial"/>
                <a:sym typeface="Arial"/>
              </a:rPr>
              <a:t>The last </a:t>
            </a:r>
            <a:r>
              <a:rPr lang="en-US" sz="1400" b="0" i="0" u="none">
                <a:solidFill>
                  <a:schemeClr val="dk1"/>
                </a:solidFill>
                <a:latin typeface="Courier New"/>
                <a:ea typeface="Courier New"/>
                <a:cs typeface="Courier New"/>
                <a:sym typeface="Courier New"/>
              </a:rPr>
              <a:t>next()</a:t>
            </a:r>
            <a:r>
              <a:rPr lang="en-US" sz="1400" b="0" i="0" u="none">
                <a:solidFill>
                  <a:schemeClr val="dk1"/>
                </a:solidFill>
                <a:latin typeface="Arial"/>
                <a:ea typeface="Arial"/>
                <a:cs typeface="Arial"/>
                <a:sym typeface="Arial"/>
              </a:rPr>
              <a:t> method invocation returns </a:t>
            </a:r>
            <a:r>
              <a:rPr lang="en-US" sz="1400" b="0" i="0" u="none">
                <a:solidFill>
                  <a:schemeClr val="dk1"/>
                </a:solidFill>
                <a:latin typeface="Courier New"/>
                <a:ea typeface="Courier New"/>
                <a:cs typeface="Courier New"/>
                <a:sym typeface="Courier New"/>
              </a:rPr>
              <a:t>false</a:t>
            </a:r>
            <a:r>
              <a:rPr lang="en-US" sz="1400" b="0" i="0" u="none">
                <a:solidFill>
                  <a:schemeClr val="dk1"/>
                </a:solidFill>
                <a:latin typeface="Arial"/>
                <a:ea typeface="Arial"/>
                <a:cs typeface="Arial"/>
                <a:sym typeface="Arial"/>
              </a:rPr>
              <a:t>, and the </a:t>
            </a:r>
            <a:r>
              <a:rPr lang="en-US" sz="1400" b="0" i="0" u="none">
                <a:solidFill>
                  <a:schemeClr val="dk1"/>
                </a:solidFill>
                <a:latin typeface="Courier New"/>
                <a:ea typeface="Courier New"/>
                <a:cs typeface="Courier New"/>
                <a:sym typeface="Courier New"/>
              </a:rPr>
              <a:t>rs</a:t>
            </a:r>
            <a:r>
              <a:rPr lang="en-US" sz="1400" b="0" i="0" u="none">
                <a:solidFill>
                  <a:schemeClr val="dk1"/>
                </a:solidFill>
                <a:latin typeface="Arial"/>
                <a:ea typeface="Arial"/>
                <a:cs typeface="Arial"/>
                <a:sym typeface="Arial"/>
              </a:rPr>
              <a:t> instance is now null.</a:t>
            </a:r>
            <a:endParaRPr/>
          </a:p>
        </p:txBody>
      </p:sp>
      <p:sp>
        <p:nvSpPr>
          <p:cNvPr id="5149" name="Google Shape;5149;p510"/>
          <p:cNvSpPr/>
          <p:nvPr/>
        </p:nvSpPr>
        <p:spPr>
          <a:xfrm>
            <a:off x="3429000" y="2265362"/>
            <a:ext cx="3810000" cy="533400"/>
          </a:xfrm>
          <a:prstGeom prst="wedgeRectCallout">
            <a:avLst>
              <a:gd name="adj1" fmla="val -9897"/>
              <a:gd name="adj2" fmla="val 30909"/>
            </a:avLst>
          </a:prstGeom>
          <a:solidFill>
            <a:srgbClr val="FFFFCC"/>
          </a:solidFill>
          <a:ln w="9525" cap="flat" cmpd="sng">
            <a:solidFill>
              <a:srgbClr val="808080"/>
            </a:solidFill>
            <a:prstDash val="solid"/>
            <a:miter lim="800000"/>
            <a:headEnd type="none" w="sm" len="sm"/>
            <a:tailEnd type="none" w="sm" len="sm"/>
          </a:ln>
        </p:spPr>
        <p:txBody>
          <a:bodyPr spcFirstLastPara="1" wrap="square" lIns="92075" tIns="9125" rIns="92075" bIns="9125" anchor="ctr" anchorCtr="0">
            <a:noAutofit/>
          </a:bodyPr>
          <a:lstStyle/>
          <a:p>
            <a:pPr marL="0" marR="0" lvl="0" indent="0" algn="l" rtl="0">
              <a:lnSpc>
                <a:spcPct val="100000"/>
              </a:lnSpc>
              <a:spcBef>
                <a:spcPts val="0"/>
              </a:spcBef>
              <a:spcAft>
                <a:spcPts val="0"/>
              </a:spcAft>
              <a:buClr>
                <a:schemeClr val="dk1"/>
              </a:buClr>
              <a:buSzPts val="1400"/>
              <a:buFont typeface="Arial"/>
              <a:buNone/>
            </a:pPr>
            <a:r>
              <a:rPr lang="en-US" sz="1400" b="0" i="0" u="none">
                <a:solidFill>
                  <a:schemeClr val="dk1"/>
                </a:solidFill>
                <a:latin typeface="Arial"/>
                <a:ea typeface="Arial"/>
                <a:cs typeface="Arial"/>
                <a:sym typeface="Arial"/>
              </a:rPr>
              <a:t>The first </a:t>
            </a:r>
            <a:r>
              <a:rPr lang="en-US" sz="1400" b="0" i="0" u="none">
                <a:solidFill>
                  <a:schemeClr val="dk1"/>
                </a:solidFill>
                <a:latin typeface="Courier New"/>
                <a:ea typeface="Courier New"/>
                <a:cs typeface="Courier New"/>
                <a:sym typeface="Courier New"/>
              </a:rPr>
              <a:t>next()</a:t>
            </a:r>
            <a:r>
              <a:rPr lang="en-US" sz="1400" b="0" i="0" u="none">
                <a:solidFill>
                  <a:schemeClr val="dk1"/>
                </a:solidFill>
                <a:latin typeface="Arial"/>
                <a:ea typeface="Arial"/>
                <a:cs typeface="Arial"/>
                <a:sym typeface="Arial"/>
              </a:rPr>
              <a:t> method invocation returns </a:t>
            </a:r>
            <a:r>
              <a:rPr lang="en-US" sz="1400" b="0" i="0" u="none">
                <a:solidFill>
                  <a:schemeClr val="dk1"/>
                </a:solidFill>
                <a:latin typeface="Courier New"/>
                <a:ea typeface="Courier New"/>
                <a:cs typeface="Courier New"/>
                <a:sym typeface="Courier New"/>
              </a:rPr>
              <a:t>true</a:t>
            </a:r>
            <a:r>
              <a:rPr lang="en-US" sz="1400" b="0" i="0" u="none">
                <a:solidFill>
                  <a:schemeClr val="dk1"/>
                </a:solidFill>
                <a:latin typeface="Arial"/>
                <a:ea typeface="Arial"/>
                <a:cs typeface="Arial"/>
                <a:sym typeface="Arial"/>
              </a:rPr>
              <a:t>, and </a:t>
            </a:r>
            <a:r>
              <a:rPr lang="en-US" sz="1400" b="0" i="0" u="none">
                <a:solidFill>
                  <a:schemeClr val="dk1"/>
                </a:solidFill>
                <a:latin typeface="Courier New"/>
                <a:ea typeface="Courier New"/>
                <a:cs typeface="Courier New"/>
                <a:sym typeface="Courier New"/>
              </a:rPr>
              <a:t>rs</a:t>
            </a:r>
            <a:r>
              <a:rPr lang="en-US" sz="1400" b="0" i="0" u="none">
                <a:solidFill>
                  <a:schemeClr val="dk1"/>
                </a:solidFill>
                <a:latin typeface="Arial"/>
                <a:ea typeface="Arial"/>
                <a:cs typeface="Arial"/>
                <a:sym typeface="Arial"/>
              </a:rPr>
              <a:t> points to the first row of data.</a:t>
            </a:r>
            <a:endParaRPr/>
          </a:p>
        </p:txBody>
      </p:sp>
      <p:sp>
        <p:nvSpPr>
          <p:cNvPr id="5150" name="Google Shape;5150;p510"/>
          <p:cNvSpPr/>
          <p:nvPr/>
        </p:nvSpPr>
        <p:spPr>
          <a:xfrm>
            <a:off x="990600" y="2133600"/>
            <a:ext cx="381000" cy="381000"/>
          </a:xfrm>
          <a:prstGeom prst="downArrow">
            <a:avLst>
              <a:gd name="adj1" fmla="val 10800"/>
              <a:gd name="adj2" fmla="val 50000"/>
            </a:avLst>
          </a:prstGeom>
          <a:solidFill>
            <a:srgbClr val="FF9999"/>
          </a:solidFill>
          <a:ln w="28575" cap="flat" cmpd="sng">
            <a:solidFill>
              <a:srgbClr val="000000"/>
            </a:solidFill>
            <a:prstDash val="solid"/>
            <a:miter lim="800000"/>
            <a:headEnd type="none" w="sm" len="sm"/>
            <a:tailEnd type="none" w="sm" len="sm"/>
          </a:ln>
        </p:spPr>
        <p:txBody>
          <a:bodyPr spcFirstLastPara="1" wrap="square" lIns="92075" tIns="9125" rIns="92075" bIns="9125"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5151" name="Google Shape;5151;p510"/>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t>514</a:t>
            </a:fld>
            <a:endParaRPr/>
          </a:p>
        </p:txBody>
      </p:sp>
    </p:spTree>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Shape 5156"/>
        <p:cNvGrpSpPr/>
        <p:nvPr/>
      </p:nvGrpSpPr>
      <p:grpSpPr>
        <a:xfrm>
          <a:off x="0" y="0"/>
          <a:ext cx="0" cy="0"/>
          <a:chOff x="0" y="0"/>
          <a:chExt cx="0" cy="0"/>
        </a:xfrm>
      </p:grpSpPr>
      <p:sp>
        <p:nvSpPr>
          <p:cNvPr id="5157" name="Google Shape;5157;p511"/>
          <p:cNvSpPr txBox="1"/>
          <p:nvPr/>
        </p:nvSpPr>
        <p:spPr>
          <a:xfrm>
            <a:off x="609600" y="1447800"/>
            <a:ext cx="7924800" cy="4648200"/>
          </a:xfrm>
          <a:prstGeom prst="rect">
            <a:avLst/>
          </a:prstGeom>
          <a:solidFill>
            <a:srgbClr val="DDDDDD"/>
          </a:solidFill>
          <a:ln w="28575" cap="flat" cmpd="sng">
            <a:solidFill>
              <a:srgbClr val="000000"/>
            </a:solidFill>
            <a:prstDash val="solid"/>
            <a:miter lim="800000"/>
            <a:headEnd type="none" w="sm" len="sm"/>
            <a:tailEnd type="none" w="sm" len="sm"/>
          </a:ln>
        </p:spPr>
        <p:txBody>
          <a:bodyPr spcFirstLastPara="1" wrap="square" lIns="92075" tIns="9125" rIns="92075" bIns="9125"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5158" name="Google Shape;5158;p511"/>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CRUD Operations Using JDBC API: Retrieve</a:t>
            </a:r>
            <a:endParaRPr/>
          </a:p>
        </p:txBody>
      </p:sp>
      <p:sp>
        <p:nvSpPr>
          <p:cNvPr id="5159" name="Google Shape;5159;p511"/>
          <p:cNvSpPr txBox="1">
            <a:spLocks noGrp="1"/>
          </p:cNvSpPr>
          <p:nvPr>
            <p:ph type="body" idx="1"/>
          </p:nvPr>
        </p:nvSpPr>
        <p:spPr>
          <a:xfrm>
            <a:off x="609600" y="1447800"/>
            <a:ext cx="7918500" cy="4635600"/>
          </a:xfrm>
          <a:prstGeom prst="rect">
            <a:avLst/>
          </a:prstGeom>
          <a:noFill/>
          <a:ln>
            <a:noFill/>
          </a:ln>
        </p:spPr>
        <p:txBody>
          <a:bodyPr spcFirstLastPara="1" wrap="square" lIns="12700" tIns="12700" rIns="12700" bIns="12700" anchor="t" anchorCtr="0">
            <a:noAutofit/>
          </a:bodyPr>
          <a:lstStyle/>
          <a:p>
            <a:pPr marL="15875" marR="0" lvl="0" indent="-7937" algn="l" rtl="0">
              <a:lnSpc>
                <a:spcPct val="100000"/>
              </a:lnSpc>
              <a:spcBef>
                <a:spcPts val="0"/>
              </a:spcBef>
              <a:spcAft>
                <a:spcPts val="0"/>
              </a:spcAft>
              <a:buClr>
                <a:schemeClr val="accent2"/>
              </a:buClr>
              <a:buSzPts val="100"/>
              <a:buFont typeface="Courier New"/>
              <a:buAutoNum type="arabicPlain"/>
            </a:pPr>
            <a:r>
              <a:rPr lang="en-US" sz="1400" b="0" i="0" u="none">
                <a:solidFill>
                  <a:schemeClr val="dk1"/>
                </a:solidFill>
                <a:latin typeface="Courier New"/>
                <a:ea typeface="Courier New"/>
                <a:cs typeface="Courier New"/>
                <a:sym typeface="Courier New"/>
              </a:rPr>
              <a:t> package com.example.text;</a:t>
            </a:r>
            <a:endParaRPr/>
          </a:p>
          <a:p>
            <a:pPr marL="15875" marR="0" lvl="0" indent="-7937" algn="l" rtl="0">
              <a:lnSpc>
                <a:spcPct val="100000"/>
              </a:lnSpc>
              <a:spcBef>
                <a:spcPts val="280"/>
              </a:spcBef>
              <a:spcAft>
                <a:spcPts val="0"/>
              </a:spcAft>
              <a:buClr>
                <a:schemeClr val="accent2"/>
              </a:buClr>
              <a:buSzPts val="100"/>
              <a:buFont typeface="Courier New"/>
              <a:buAutoNum type="arabicPlain"/>
            </a:pPr>
            <a:r>
              <a:rPr lang="en-US" sz="1400" b="0" i="0" u="none">
                <a:solidFill>
                  <a:schemeClr val="dk1"/>
                </a:solidFill>
                <a:latin typeface="Courier New"/>
                <a:ea typeface="Courier New"/>
                <a:cs typeface="Courier New"/>
                <a:sym typeface="Courier New"/>
              </a:rPr>
              <a:t> </a:t>
            </a:r>
            <a:endParaRPr/>
          </a:p>
          <a:p>
            <a:pPr marL="15875" marR="0" lvl="0" indent="-7937" algn="l" rtl="0">
              <a:lnSpc>
                <a:spcPct val="100000"/>
              </a:lnSpc>
              <a:spcBef>
                <a:spcPts val="280"/>
              </a:spcBef>
              <a:spcAft>
                <a:spcPts val="0"/>
              </a:spcAft>
              <a:buClr>
                <a:schemeClr val="accent2"/>
              </a:buClr>
              <a:buSzPts val="100"/>
              <a:buFont typeface="Courier New"/>
              <a:buAutoNum type="arabicPlain"/>
            </a:pPr>
            <a:r>
              <a:rPr lang="en-US" sz="1400" b="0" i="0" u="none">
                <a:solidFill>
                  <a:schemeClr val="dk1"/>
                </a:solidFill>
                <a:latin typeface="Courier New"/>
                <a:ea typeface="Courier New"/>
                <a:cs typeface="Courier New"/>
                <a:sym typeface="Courier New"/>
              </a:rPr>
              <a:t> import java.sql.DriverManager;</a:t>
            </a:r>
            <a:endParaRPr/>
          </a:p>
          <a:p>
            <a:pPr marL="15875" marR="0" lvl="0" indent="-7937" algn="l" rtl="0">
              <a:lnSpc>
                <a:spcPct val="100000"/>
              </a:lnSpc>
              <a:spcBef>
                <a:spcPts val="280"/>
              </a:spcBef>
              <a:spcAft>
                <a:spcPts val="0"/>
              </a:spcAft>
              <a:buClr>
                <a:schemeClr val="accent2"/>
              </a:buClr>
              <a:buSzPts val="100"/>
              <a:buFont typeface="Courier New"/>
              <a:buAutoNum type="arabicPlain"/>
            </a:pPr>
            <a:r>
              <a:rPr lang="en-US" sz="1400" b="0" i="0" u="none">
                <a:solidFill>
                  <a:schemeClr val="dk1"/>
                </a:solidFill>
                <a:latin typeface="Courier New"/>
                <a:ea typeface="Courier New"/>
                <a:cs typeface="Courier New"/>
                <a:sym typeface="Courier New"/>
              </a:rPr>
              <a:t> import java.sql.ResultSet;</a:t>
            </a:r>
            <a:endParaRPr/>
          </a:p>
          <a:p>
            <a:pPr marL="15875" marR="0" lvl="0" indent="-7937" algn="l" rtl="0">
              <a:lnSpc>
                <a:spcPct val="100000"/>
              </a:lnSpc>
              <a:spcBef>
                <a:spcPts val="280"/>
              </a:spcBef>
              <a:spcAft>
                <a:spcPts val="0"/>
              </a:spcAft>
              <a:buClr>
                <a:schemeClr val="accent2"/>
              </a:buClr>
              <a:buSzPts val="100"/>
              <a:buFont typeface="Courier New"/>
              <a:buAutoNum type="arabicPlain"/>
            </a:pPr>
            <a:r>
              <a:rPr lang="en-US" sz="1400" b="0" i="0" u="none">
                <a:solidFill>
                  <a:schemeClr val="dk1"/>
                </a:solidFill>
                <a:latin typeface="Courier New"/>
                <a:ea typeface="Courier New"/>
                <a:cs typeface="Courier New"/>
                <a:sym typeface="Courier New"/>
              </a:rPr>
              <a:t> import java.sql.SQLException;</a:t>
            </a:r>
            <a:endParaRPr/>
          </a:p>
          <a:p>
            <a:pPr marL="15875" marR="0" lvl="0" indent="-7937" algn="l" rtl="0">
              <a:lnSpc>
                <a:spcPct val="100000"/>
              </a:lnSpc>
              <a:spcBef>
                <a:spcPts val="280"/>
              </a:spcBef>
              <a:spcAft>
                <a:spcPts val="0"/>
              </a:spcAft>
              <a:buClr>
                <a:schemeClr val="accent2"/>
              </a:buClr>
              <a:buSzPts val="100"/>
              <a:buFont typeface="Courier New"/>
              <a:buAutoNum type="arabicPlain"/>
            </a:pPr>
            <a:r>
              <a:rPr lang="en-US" sz="1400" b="0" i="0" u="none">
                <a:solidFill>
                  <a:schemeClr val="dk1"/>
                </a:solidFill>
                <a:latin typeface="Courier New"/>
                <a:ea typeface="Courier New"/>
                <a:cs typeface="Courier New"/>
                <a:sym typeface="Courier New"/>
              </a:rPr>
              <a:t> import java.util.Date;</a:t>
            </a:r>
            <a:endParaRPr/>
          </a:p>
          <a:p>
            <a:pPr marL="15875" marR="0" lvl="0" indent="-7937" algn="l" rtl="0">
              <a:lnSpc>
                <a:spcPct val="100000"/>
              </a:lnSpc>
              <a:spcBef>
                <a:spcPts val="280"/>
              </a:spcBef>
              <a:spcAft>
                <a:spcPts val="0"/>
              </a:spcAft>
              <a:buClr>
                <a:schemeClr val="accent2"/>
              </a:buClr>
              <a:buSzPts val="100"/>
              <a:buFont typeface="Courier New"/>
              <a:buAutoNum type="arabicPlain"/>
            </a:pPr>
            <a:r>
              <a:rPr lang="en-US" sz="1400" b="0" i="0" u="none">
                <a:solidFill>
                  <a:schemeClr val="dk1"/>
                </a:solidFill>
                <a:latin typeface="Courier New"/>
                <a:ea typeface="Courier New"/>
                <a:cs typeface="Courier New"/>
                <a:sym typeface="Courier New"/>
              </a:rPr>
              <a:t> </a:t>
            </a:r>
            <a:endParaRPr/>
          </a:p>
          <a:p>
            <a:pPr marL="15875" marR="0" lvl="0" indent="-7937" algn="l" rtl="0">
              <a:lnSpc>
                <a:spcPct val="100000"/>
              </a:lnSpc>
              <a:spcBef>
                <a:spcPts val="280"/>
              </a:spcBef>
              <a:spcAft>
                <a:spcPts val="0"/>
              </a:spcAft>
              <a:buClr>
                <a:schemeClr val="accent2"/>
              </a:buClr>
              <a:buSzPts val="100"/>
              <a:buFont typeface="Courier New"/>
              <a:buAutoNum type="arabicPlain"/>
            </a:pPr>
            <a:r>
              <a:rPr lang="en-US" sz="1400" b="0" i="0" u="none">
                <a:solidFill>
                  <a:schemeClr val="dk1"/>
                </a:solidFill>
                <a:latin typeface="Courier New"/>
                <a:ea typeface="Courier New"/>
                <a:cs typeface="Courier New"/>
                <a:sym typeface="Courier New"/>
              </a:rPr>
              <a:t> public class SimpleJDBCTest {</a:t>
            </a:r>
            <a:endParaRPr/>
          </a:p>
          <a:p>
            <a:pPr marL="15875" marR="0" lvl="0" indent="-7937" algn="l" rtl="0">
              <a:lnSpc>
                <a:spcPct val="100000"/>
              </a:lnSpc>
              <a:spcBef>
                <a:spcPts val="280"/>
              </a:spcBef>
              <a:spcAft>
                <a:spcPts val="0"/>
              </a:spcAft>
              <a:buClr>
                <a:schemeClr val="accent2"/>
              </a:buClr>
              <a:buSzPts val="100"/>
              <a:buFont typeface="Courier New"/>
              <a:buAutoNum type="arabicPlain"/>
            </a:pPr>
            <a:r>
              <a:rPr lang="en-US" sz="1400" b="0" i="0" u="none">
                <a:solidFill>
                  <a:schemeClr val="dk1"/>
                </a:solidFill>
                <a:latin typeface="Courier New"/>
                <a:ea typeface="Courier New"/>
                <a:cs typeface="Courier New"/>
                <a:sym typeface="Courier New"/>
              </a:rPr>
              <a:t> </a:t>
            </a:r>
            <a:endParaRPr/>
          </a:p>
          <a:p>
            <a:pPr marL="15875" marR="0" lvl="0" indent="-7937" algn="l" rtl="0">
              <a:lnSpc>
                <a:spcPct val="100000"/>
              </a:lnSpc>
              <a:spcBef>
                <a:spcPts val="280"/>
              </a:spcBef>
              <a:spcAft>
                <a:spcPts val="0"/>
              </a:spcAft>
              <a:buClr>
                <a:schemeClr val="accent2"/>
              </a:buClr>
              <a:buSzPts val="100"/>
              <a:buFont typeface="Courier New"/>
              <a:buAutoNum type="arabicPlain"/>
            </a:pPr>
            <a:r>
              <a:rPr lang="en-US" sz="1400" b="0" i="0" u="none">
                <a:solidFill>
                  <a:schemeClr val="dk1"/>
                </a:solidFill>
                <a:latin typeface="Courier New"/>
                <a:ea typeface="Courier New"/>
                <a:cs typeface="Courier New"/>
                <a:sym typeface="Courier New"/>
              </a:rPr>
              <a:t>    public static void main(String[] args) {</a:t>
            </a:r>
            <a:endParaRPr/>
          </a:p>
          <a:p>
            <a:pPr marL="15875" marR="0" lvl="0" indent="-7937" algn="l" rtl="0">
              <a:lnSpc>
                <a:spcPct val="100000"/>
              </a:lnSpc>
              <a:spcBef>
                <a:spcPts val="280"/>
              </a:spcBef>
              <a:spcAft>
                <a:spcPts val="0"/>
              </a:spcAft>
              <a:buClr>
                <a:schemeClr val="accent2"/>
              </a:buClr>
              <a:buSzPts val="100"/>
              <a:buFont typeface="Courier New"/>
              <a:buAutoNum type="arabicPlain"/>
            </a:pPr>
            <a:r>
              <a:rPr lang="en-US" sz="1400" b="0" i="0" u="none">
                <a:solidFill>
                  <a:schemeClr val="dk1"/>
                </a:solidFill>
                <a:latin typeface="Courier New"/>
                <a:ea typeface="Courier New"/>
                <a:cs typeface="Courier New"/>
                <a:sym typeface="Courier New"/>
              </a:rPr>
              <a:t>        String url = "jdbc:derby://localhost:1527/EmployeeDB";</a:t>
            </a:r>
            <a:endParaRPr/>
          </a:p>
          <a:p>
            <a:pPr marL="15875" marR="0" lvl="0" indent="-7937" algn="l" rtl="0">
              <a:lnSpc>
                <a:spcPct val="100000"/>
              </a:lnSpc>
              <a:spcBef>
                <a:spcPts val="280"/>
              </a:spcBef>
              <a:spcAft>
                <a:spcPts val="0"/>
              </a:spcAft>
              <a:buClr>
                <a:schemeClr val="accent2"/>
              </a:buClr>
              <a:buSzPts val="100"/>
              <a:buFont typeface="Courier New"/>
              <a:buAutoNum type="arabicPlain"/>
            </a:pPr>
            <a:r>
              <a:rPr lang="en-US" sz="1400" b="0" i="0" u="none">
                <a:solidFill>
                  <a:schemeClr val="dk1"/>
                </a:solidFill>
                <a:latin typeface="Courier New"/>
                <a:ea typeface="Courier New"/>
                <a:cs typeface="Courier New"/>
                <a:sym typeface="Courier New"/>
              </a:rPr>
              <a:t>        String username = "public";</a:t>
            </a:r>
            <a:endParaRPr/>
          </a:p>
          <a:p>
            <a:pPr marL="15875" marR="0" lvl="0" indent="-7937" algn="l" rtl="0">
              <a:lnSpc>
                <a:spcPct val="100000"/>
              </a:lnSpc>
              <a:spcBef>
                <a:spcPts val="280"/>
              </a:spcBef>
              <a:spcAft>
                <a:spcPts val="0"/>
              </a:spcAft>
              <a:buClr>
                <a:schemeClr val="accent2"/>
              </a:buClr>
              <a:buSzPts val="100"/>
              <a:buFont typeface="Courier New"/>
              <a:buAutoNum type="arabicPlain"/>
            </a:pPr>
            <a:r>
              <a:rPr lang="en-US" sz="1400" b="0" i="0" u="none">
                <a:solidFill>
                  <a:schemeClr val="dk1"/>
                </a:solidFill>
                <a:latin typeface="Courier New"/>
                <a:ea typeface="Courier New"/>
                <a:cs typeface="Courier New"/>
                <a:sym typeface="Courier New"/>
              </a:rPr>
              <a:t>        String password = "tiger";</a:t>
            </a:r>
            <a:endParaRPr/>
          </a:p>
          <a:p>
            <a:pPr marL="15875" marR="0" lvl="0" indent="-7937" algn="l" rtl="0">
              <a:lnSpc>
                <a:spcPct val="100000"/>
              </a:lnSpc>
              <a:spcBef>
                <a:spcPts val="280"/>
              </a:spcBef>
              <a:spcAft>
                <a:spcPts val="0"/>
              </a:spcAft>
              <a:buClr>
                <a:schemeClr val="accent2"/>
              </a:buClr>
              <a:buSzPts val="100"/>
              <a:buFont typeface="Courier New"/>
              <a:buAutoNum type="arabicPlain"/>
            </a:pPr>
            <a:r>
              <a:rPr lang="en-US" sz="1400" b="0" i="0" u="none">
                <a:solidFill>
                  <a:schemeClr val="dk1"/>
                </a:solidFill>
                <a:latin typeface="Courier New"/>
                <a:ea typeface="Courier New"/>
                <a:cs typeface="Courier New"/>
                <a:sym typeface="Courier New"/>
              </a:rPr>
              <a:t>        String query = "SELECT * FROM Employee";</a:t>
            </a:r>
            <a:endParaRPr/>
          </a:p>
          <a:p>
            <a:pPr marL="15875" marR="0" lvl="0" indent="-7937" algn="l" rtl="0">
              <a:lnSpc>
                <a:spcPct val="100000"/>
              </a:lnSpc>
              <a:spcBef>
                <a:spcPts val="280"/>
              </a:spcBef>
              <a:spcAft>
                <a:spcPts val="0"/>
              </a:spcAft>
              <a:buClr>
                <a:schemeClr val="accent2"/>
              </a:buClr>
              <a:buSzPts val="100"/>
              <a:buFont typeface="Courier New"/>
              <a:buAutoNum type="arabicPlain"/>
            </a:pPr>
            <a:r>
              <a:rPr lang="en-US" sz="1400" b="0" i="0" u="none">
                <a:solidFill>
                  <a:schemeClr val="dk1"/>
                </a:solidFill>
                <a:latin typeface="Courier New"/>
                <a:ea typeface="Courier New"/>
                <a:cs typeface="Courier New"/>
                <a:sym typeface="Courier New"/>
              </a:rPr>
              <a:t>        try (Connection con = </a:t>
            </a:r>
            <a:endParaRPr/>
          </a:p>
          <a:p>
            <a:pPr marL="15875" marR="0" lvl="0" indent="-7937" algn="l" rtl="0">
              <a:lnSpc>
                <a:spcPct val="100000"/>
              </a:lnSpc>
              <a:spcBef>
                <a:spcPts val="280"/>
              </a:spcBef>
              <a:spcAft>
                <a:spcPts val="0"/>
              </a:spcAft>
              <a:buClr>
                <a:schemeClr val="accent2"/>
              </a:buClr>
              <a:buSzPts val="100"/>
              <a:buFont typeface="Courier New"/>
              <a:buAutoNum type="arabicPlain"/>
            </a:pPr>
            <a:r>
              <a:rPr lang="en-US" sz="1400" b="0" i="0" u="none">
                <a:solidFill>
                  <a:schemeClr val="dk1"/>
                </a:solidFill>
                <a:latin typeface="Courier New"/>
                <a:ea typeface="Courier New"/>
                <a:cs typeface="Courier New"/>
                <a:sym typeface="Courier New"/>
              </a:rPr>
              <a:t>             DriverManager.getConnection (url, username, password);</a:t>
            </a:r>
            <a:endParaRPr/>
          </a:p>
          <a:p>
            <a:pPr marL="15875" marR="0" lvl="0" indent="-7937" algn="l" rtl="0">
              <a:lnSpc>
                <a:spcPct val="100000"/>
              </a:lnSpc>
              <a:spcBef>
                <a:spcPts val="280"/>
              </a:spcBef>
              <a:spcAft>
                <a:spcPts val="0"/>
              </a:spcAft>
              <a:buClr>
                <a:schemeClr val="accent2"/>
              </a:buClr>
              <a:buSzPts val="100"/>
              <a:buFont typeface="Courier New"/>
              <a:buAutoNum type="arabicPlain"/>
            </a:pPr>
            <a:r>
              <a:rPr lang="en-US" sz="1400" b="0" i="0" u="none">
                <a:solidFill>
                  <a:schemeClr val="dk1"/>
                </a:solidFill>
                <a:latin typeface="Courier New"/>
                <a:ea typeface="Courier New"/>
                <a:cs typeface="Courier New"/>
                <a:sym typeface="Courier New"/>
              </a:rPr>
              <a:t>             Statement stmt = con.createStatement ();</a:t>
            </a:r>
            <a:endParaRPr/>
          </a:p>
          <a:p>
            <a:pPr marL="15875" marR="0" lvl="0" indent="-7937" algn="l" rtl="0">
              <a:lnSpc>
                <a:spcPct val="100000"/>
              </a:lnSpc>
              <a:spcBef>
                <a:spcPts val="280"/>
              </a:spcBef>
              <a:spcAft>
                <a:spcPts val="0"/>
              </a:spcAft>
              <a:buClr>
                <a:schemeClr val="accent2"/>
              </a:buClr>
              <a:buSzPts val="100"/>
              <a:buFont typeface="Courier New"/>
              <a:buAutoNum type="arabicPlain"/>
            </a:pPr>
            <a:r>
              <a:rPr lang="en-US" sz="1400" b="0" i="0" u="none">
                <a:solidFill>
                  <a:schemeClr val="dk1"/>
                </a:solidFill>
                <a:latin typeface="Courier New"/>
                <a:ea typeface="Courier New"/>
                <a:cs typeface="Courier New"/>
                <a:sym typeface="Courier New"/>
              </a:rPr>
              <a:t>             ResultSet rs = stmt.executeQuery (query)) {</a:t>
            </a:r>
            <a:endParaRPr/>
          </a:p>
        </p:txBody>
      </p:sp>
      <p:sp>
        <p:nvSpPr>
          <p:cNvPr id="5160" name="Google Shape;5160;p511"/>
          <p:cNvSpPr/>
          <p:nvPr/>
        </p:nvSpPr>
        <p:spPr>
          <a:xfrm>
            <a:off x="6324600" y="4267200"/>
            <a:ext cx="2133600" cy="914400"/>
          </a:xfrm>
          <a:prstGeom prst="wedgeRectCallout">
            <a:avLst>
              <a:gd name="adj1" fmla="val -13684"/>
              <a:gd name="adj2" fmla="val 2344"/>
            </a:avLst>
          </a:prstGeom>
          <a:solidFill>
            <a:srgbClr val="FFFFCC"/>
          </a:solidFill>
          <a:ln w="9525" cap="flat" cmpd="sng">
            <a:solidFill>
              <a:srgbClr val="808080"/>
            </a:solidFill>
            <a:prstDash val="solid"/>
            <a:miter lim="800000"/>
            <a:headEnd type="none" w="sm" len="sm"/>
            <a:tailEnd type="none" w="sm" len="sm"/>
          </a:ln>
        </p:spPr>
        <p:txBody>
          <a:bodyPr spcFirstLastPara="1" wrap="square" lIns="92075" tIns="9125" rIns="92075" bIns="9125" anchor="t" anchorCtr="0">
            <a:noAutofit/>
          </a:bodyPr>
          <a:lstStyle/>
          <a:p>
            <a:pPr marL="0" marR="0" lvl="0" indent="0" algn="ctr" rtl="0">
              <a:lnSpc>
                <a:spcPct val="100000"/>
              </a:lnSpc>
              <a:spcBef>
                <a:spcPts val="0"/>
              </a:spcBef>
              <a:spcAft>
                <a:spcPts val="0"/>
              </a:spcAft>
              <a:buClr>
                <a:schemeClr val="dk1"/>
              </a:buClr>
              <a:buSzPts val="1400"/>
              <a:buFont typeface="Arial"/>
              <a:buNone/>
            </a:pPr>
            <a:r>
              <a:rPr lang="en-US" sz="1400" b="0" i="0" u="none">
                <a:solidFill>
                  <a:schemeClr val="dk1"/>
                </a:solidFill>
                <a:latin typeface="Arial"/>
                <a:ea typeface="Arial"/>
                <a:cs typeface="Arial"/>
                <a:sym typeface="Arial"/>
              </a:rPr>
              <a:t>The hard-coded JDBC URL, username, and password are just for this simple example.</a:t>
            </a:r>
            <a:endParaRPr/>
          </a:p>
        </p:txBody>
      </p:sp>
      <p:sp>
        <p:nvSpPr>
          <p:cNvPr id="5161" name="Google Shape;5161;p511"/>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515</a:t>
            </a:fld>
            <a:endParaRPr/>
          </a:p>
        </p:txBody>
      </p:sp>
    </p:spTree>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Shape 5166"/>
        <p:cNvGrpSpPr/>
        <p:nvPr/>
      </p:nvGrpSpPr>
      <p:grpSpPr>
        <a:xfrm>
          <a:off x="0" y="0"/>
          <a:ext cx="0" cy="0"/>
          <a:chOff x="0" y="0"/>
          <a:chExt cx="0" cy="0"/>
        </a:xfrm>
      </p:grpSpPr>
      <p:sp>
        <p:nvSpPr>
          <p:cNvPr id="5167" name="Google Shape;5167;p512"/>
          <p:cNvSpPr txBox="1"/>
          <p:nvPr/>
        </p:nvSpPr>
        <p:spPr>
          <a:xfrm>
            <a:off x="609600" y="1600200"/>
            <a:ext cx="7924800" cy="4191000"/>
          </a:xfrm>
          <a:prstGeom prst="rect">
            <a:avLst/>
          </a:prstGeom>
          <a:solidFill>
            <a:srgbClr val="DDDDDD"/>
          </a:solidFill>
          <a:ln w="28575" cap="flat" cmpd="sng">
            <a:solidFill>
              <a:srgbClr val="000000"/>
            </a:solidFill>
            <a:prstDash val="solid"/>
            <a:miter lim="800000"/>
            <a:headEnd type="none" w="sm" len="sm"/>
            <a:tailEnd type="none" w="sm" len="sm"/>
          </a:ln>
        </p:spPr>
        <p:txBody>
          <a:bodyPr spcFirstLastPara="1" wrap="square" lIns="92075" tIns="9125" rIns="92075" bIns="9125"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5168" name="Google Shape;5168;p512"/>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CRUD Operations Using JDBC: Retrieve</a:t>
            </a:r>
            <a:endParaRPr/>
          </a:p>
        </p:txBody>
      </p:sp>
      <p:sp>
        <p:nvSpPr>
          <p:cNvPr id="5169" name="Google Shape;5169;p512"/>
          <p:cNvSpPr txBox="1">
            <a:spLocks noGrp="1"/>
          </p:cNvSpPr>
          <p:nvPr>
            <p:ph type="body" idx="1"/>
          </p:nvPr>
        </p:nvSpPr>
        <p:spPr>
          <a:xfrm>
            <a:off x="609600" y="1677987"/>
            <a:ext cx="7918500" cy="4119600"/>
          </a:xfrm>
          <a:prstGeom prst="rect">
            <a:avLst/>
          </a:prstGeom>
          <a:noFill/>
          <a:ln>
            <a:noFill/>
          </a:ln>
        </p:spPr>
        <p:txBody>
          <a:bodyPr spcFirstLastPara="1" wrap="square" lIns="12700" tIns="12700" rIns="12700" bIns="12700" anchor="t" anchorCtr="0">
            <a:noAutofit/>
          </a:bodyPr>
          <a:lstStyle/>
          <a:p>
            <a:pPr marL="15875" marR="0" lvl="0" indent="-7937" algn="l" rtl="0">
              <a:lnSpc>
                <a:spcPct val="100000"/>
              </a:lnSpc>
              <a:spcBef>
                <a:spcPts val="0"/>
              </a:spcBef>
              <a:spcAft>
                <a:spcPts val="0"/>
              </a:spcAft>
              <a:buClr>
                <a:schemeClr val="accent2"/>
              </a:buClr>
              <a:buSzPts val="100"/>
              <a:buFont typeface="Noto Sans Symbols"/>
              <a:buAutoNum type="arabicPlain" startAt="19"/>
            </a:pPr>
            <a:r>
              <a:rPr lang="en-US" sz="1400" b="0" i="0" u="none">
                <a:solidFill>
                  <a:schemeClr val="dk1"/>
                </a:solidFill>
                <a:latin typeface="Courier New"/>
                <a:ea typeface="Courier New"/>
                <a:cs typeface="Courier New"/>
                <a:sym typeface="Courier New"/>
              </a:rPr>
              <a:t>          while (rs.next()) {</a:t>
            </a:r>
            <a:endParaRPr/>
          </a:p>
          <a:p>
            <a:pPr marL="15875" marR="0" lvl="0" indent="-7937" algn="l" rtl="0">
              <a:lnSpc>
                <a:spcPct val="100000"/>
              </a:lnSpc>
              <a:spcBef>
                <a:spcPts val="280"/>
              </a:spcBef>
              <a:spcAft>
                <a:spcPts val="0"/>
              </a:spcAft>
              <a:buClr>
                <a:schemeClr val="accent2"/>
              </a:buClr>
              <a:buSzPts val="100"/>
              <a:buFont typeface="Courier New"/>
              <a:buAutoNum type="arabicPlain" startAt="19"/>
            </a:pPr>
            <a:r>
              <a:rPr lang="en-US" sz="1400" b="0" i="0" u="none">
                <a:solidFill>
                  <a:schemeClr val="dk1"/>
                </a:solidFill>
                <a:latin typeface="Courier New"/>
                <a:ea typeface="Courier New"/>
                <a:cs typeface="Courier New"/>
                <a:sym typeface="Courier New"/>
              </a:rPr>
              <a:t>              int empID = rs.getInt("ID");</a:t>
            </a:r>
            <a:endParaRPr/>
          </a:p>
          <a:p>
            <a:pPr marL="15875" marR="0" lvl="0" indent="-7937" algn="l" rtl="0">
              <a:lnSpc>
                <a:spcPct val="100000"/>
              </a:lnSpc>
              <a:spcBef>
                <a:spcPts val="280"/>
              </a:spcBef>
              <a:spcAft>
                <a:spcPts val="0"/>
              </a:spcAft>
              <a:buClr>
                <a:schemeClr val="accent2"/>
              </a:buClr>
              <a:buSzPts val="100"/>
              <a:buFont typeface="Courier New"/>
              <a:buAutoNum type="arabicPlain" startAt="19"/>
            </a:pPr>
            <a:r>
              <a:rPr lang="en-US" sz="1400" b="0" i="0" u="none">
                <a:solidFill>
                  <a:schemeClr val="dk1"/>
                </a:solidFill>
                <a:latin typeface="Courier New"/>
                <a:ea typeface="Courier New"/>
                <a:cs typeface="Courier New"/>
                <a:sym typeface="Courier New"/>
              </a:rPr>
              <a:t>              String first = rs.getString("FirstName");</a:t>
            </a:r>
            <a:endParaRPr/>
          </a:p>
          <a:p>
            <a:pPr marL="15875" marR="0" lvl="0" indent="-7937" algn="l" rtl="0">
              <a:lnSpc>
                <a:spcPct val="100000"/>
              </a:lnSpc>
              <a:spcBef>
                <a:spcPts val="280"/>
              </a:spcBef>
              <a:spcAft>
                <a:spcPts val="0"/>
              </a:spcAft>
              <a:buClr>
                <a:schemeClr val="accent2"/>
              </a:buClr>
              <a:buSzPts val="100"/>
              <a:buFont typeface="Courier New"/>
              <a:buAutoNum type="arabicPlain" startAt="19"/>
            </a:pPr>
            <a:r>
              <a:rPr lang="en-US" sz="1400" b="0" i="0" u="none">
                <a:solidFill>
                  <a:schemeClr val="dk1"/>
                </a:solidFill>
                <a:latin typeface="Courier New"/>
                <a:ea typeface="Courier New"/>
                <a:cs typeface="Courier New"/>
                <a:sym typeface="Courier New"/>
              </a:rPr>
              <a:t>              String last = rs.getString("LastName");</a:t>
            </a:r>
            <a:endParaRPr/>
          </a:p>
          <a:p>
            <a:pPr marL="15875" marR="0" lvl="0" indent="-7937" algn="l" rtl="0">
              <a:lnSpc>
                <a:spcPct val="100000"/>
              </a:lnSpc>
              <a:spcBef>
                <a:spcPts val="280"/>
              </a:spcBef>
              <a:spcAft>
                <a:spcPts val="0"/>
              </a:spcAft>
              <a:buClr>
                <a:schemeClr val="accent2"/>
              </a:buClr>
              <a:buSzPts val="100"/>
              <a:buFont typeface="Courier New"/>
              <a:buAutoNum type="arabicPlain" startAt="19"/>
            </a:pPr>
            <a:r>
              <a:rPr lang="en-US" sz="1400" b="0" i="0" u="none">
                <a:solidFill>
                  <a:schemeClr val="dk1"/>
                </a:solidFill>
                <a:latin typeface="Courier New"/>
                <a:ea typeface="Courier New"/>
                <a:cs typeface="Courier New"/>
                <a:sym typeface="Courier New"/>
              </a:rPr>
              <a:t>              Date birthDate = rs.getDate("BirthDate");</a:t>
            </a:r>
            <a:endParaRPr/>
          </a:p>
          <a:p>
            <a:pPr marL="15875" marR="0" lvl="0" indent="-7937" algn="l" rtl="0">
              <a:lnSpc>
                <a:spcPct val="100000"/>
              </a:lnSpc>
              <a:spcBef>
                <a:spcPts val="280"/>
              </a:spcBef>
              <a:spcAft>
                <a:spcPts val="0"/>
              </a:spcAft>
              <a:buClr>
                <a:schemeClr val="accent2"/>
              </a:buClr>
              <a:buSzPts val="100"/>
              <a:buFont typeface="Courier New"/>
              <a:buAutoNum type="arabicPlain" startAt="19"/>
            </a:pPr>
            <a:r>
              <a:rPr lang="en-US" sz="1400" b="0" i="0" u="none">
                <a:solidFill>
                  <a:schemeClr val="dk1"/>
                </a:solidFill>
                <a:latin typeface="Courier New"/>
                <a:ea typeface="Courier New"/>
                <a:cs typeface="Courier New"/>
                <a:sym typeface="Courier New"/>
              </a:rPr>
              <a:t>              float salary = rs.getFloat("Salary");</a:t>
            </a:r>
            <a:endParaRPr/>
          </a:p>
          <a:p>
            <a:pPr marL="15875" marR="0" lvl="0" indent="-7937" algn="l" rtl="0">
              <a:lnSpc>
                <a:spcPct val="100000"/>
              </a:lnSpc>
              <a:spcBef>
                <a:spcPts val="280"/>
              </a:spcBef>
              <a:spcAft>
                <a:spcPts val="0"/>
              </a:spcAft>
              <a:buClr>
                <a:schemeClr val="accent2"/>
              </a:buClr>
              <a:buSzPts val="100"/>
              <a:buFont typeface="Courier New"/>
              <a:buAutoNum type="arabicPlain" startAt="19"/>
            </a:pPr>
            <a:r>
              <a:rPr lang="en-US" sz="1400" b="0" i="0" u="none">
                <a:solidFill>
                  <a:schemeClr val="dk1"/>
                </a:solidFill>
                <a:latin typeface="Courier New"/>
                <a:ea typeface="Courier New"/>
                <a:cs typeface="Courier New"/>
                <a:sym typeface="Courier New"/>
              </a:rPr>
              <a:t>              System.out.println("Employee ID:   " + empID + "\n"</a:t>
            </a:r>
            <a:endParaRPr/>
          </a:p>
          <a:p>
            <a:pPr marL="15875" marR="0" lvl="0" indent="-7937" algn="l" rtl="0">
              <a:lnSpc>
                <a:spcPct val="100000"/>
              </a:lnSpc>
              <a:spcBef>
                <a:spcPts val="280"/>
              </a:spcBef>
              <a:spcAft>
                <a:spcPts val="0"/>
              </a:spcAft>
              <a:buClr>
                <a:schemeClr val="accent2"/>
              </a:buClr>
              <a:buSzPts val="100"/>
              <a:buFont typeface="Courier New"/>
              <a:buAutoNum type="arabicPlain" startAt="19"/>
            </a:pPr>
            <a:r>
              <a:rPr lang="en-US" sz="1400" b="0" i="0" u="none">
                <a:solidFill>
                  <a:schemeClr val="dk1"/>
                </a:solidFill>
                <a:latin typeface="Courier New"/>
                <a:ea typeface="Courier New"/>
                <a:cs typeface="Courier New"/>
                <a:sym typeface="Courier New"/>
              </a:rPr>
              <a:t>              + "Employee Name: " + first + " " + last + "\n"</a:t>
            </a:r>
            <a:endParaRPr/>
          </a:p>
          <a:p>
            <a:pPr marL="15875" marR="0" lvl="0" indent="-7937" algn="l" rtl="0">
              <a:lnSpc>
                <a:spcPct val="100000"/>
              </a:lnSpc>
              <a:spcBef>
                <a:spcPts val="280"/>
              </a:spcBef>
              <a:spcAft>
                <a:spcPts val="0"/>
              </a:spcAft>
              <a:buClr>
                <a:schemeClr val="accent2"/>
              </a:buClr>
              <a:buSzPts val="100"/>
              <a:buFont typeface="Courier New"/>
              <a:buAutoNum type="arabicPlain" startAt="19"/>
            </a:pPr>
            <a:r>
              <a:rPr lang="en-US" sz="1400" b="0" i="0" u="none">
                <a:solidFill>
                  <a:schemeClr val="dk1"/>
                </a:solidFill>
                <a:latin typeface="Courier New"/>
                <a:ea typeface="Courier New"/>
                <a:cs typeface="Courier New"/>
                <a:sym typeface="Courier New"/>
              </a:rPr>
              <a:t>              + "Birth Date:    " + birthDate + "\n"</a:t>
            </a:r>
            <a:endParaRPr/>
          </a:p>
          <a:p>
            <a:pPr marL="15875" marR="0" lvl="0" indent="-7937" algn="l" rtl="0">
              <a:lnSpc>
                <a:spcPct val="100000"/>
              </a:lnSpc>
              <a:spcBef>
                <a:spcPts val="280"/>
              </a:spcBef>
              <a:spcAft>
                <a:spcPts val="0"/>
              </a:spcAft>
              <a:buClr>
                <a:schemeClr val="accent2"/>
              </a:buClr>
              <a:buSzPts val="100"/>
              <a:buFont typeface="Courier New"/>
              <a:buAutoNum type="arabicPlain" startAt="19"/>
            </a:pPr>
            <a:r>
              <a:rPr lang="en-US" sz="1400" b="0" i="0" u="none">
                <a:solidFill>
                  <a:schemeClr val="dk1"/>
                </a:solidFill>
                <a:latin typeface="Courier New"/>
                <a:ea typeface="Courier New"/>
                <a:cs typeface="Courier New"/>
                <a:sym typeface="Courier New"/>
              </a:rPr>
              <a:t>              + "Salary:        " + salary);</a:t>
            </a:r>
            <a:endParaRPr/>
          </a:p>
          <a:p>
            <a:pPr marL="15875" marR="0" lvl="0" indent="-7937" algn="l" rtl="0">
              <a:lnSpc>
                <a:spcPct val="100000"/>
              </a:lnSpc>
              <a:spcBef>
                <a:spcPts val="280"/>
              </a:spcBef>
              <a:spcAft>
                <a:spcPts val="0"/>
              </a:spcAft>
              <a:buClr>
                <a:schemeClr val="accent2"/>
              </a:buClr>
              <a:buSzPts val="100"/>
              <a:buFont typeface="Courier New"/>
              <a:buAutoNum type="arabicPlain" startAt="19"/>
            </a:pPr>
            <a:r>
              <a:rPr lang="en-US" sz="1400" b="0" i="0" u="none">
                <a:solidFill>
                  <a:schemeClr val="dk1"/>
                </a:solidFill>
                <a:latin typeface="Courier New"/>
                <a:ea typeface="Courier New"/>
                <a:cs typeface="Courier New"/>
                <a:sym typeface="Courier New"/>
              </a:rPr>
              <a:t>          } // end of while</a:t>
            </a:r>
            <a:endParaRPr/>
          </a:p>
          <a:p>
            <a:pPr marL="15875" marR="0" lvl="0" indent="-7937" algn="l" rtl="0">
              <a:lnSpc>
                <a:spcPct val="100000"/>
              </a:lnSpc>
              <a:spcBef>
                <a:spcPts val="280"/>
              </a:spcBef>
              <a:spcAft>
                <a:spcPts val="0"/>
              </a:spcAft>
              <a:buClr>
                <a:schemeClr val="accent2"/>
              </a:buClr>
              <a:buSzPts val="100"/>
              <a:buFont typeface="Courier New"/>
              <a:buAutoNum type="arabicPlain" startAt="19"/>
            </a:pPr>
            <a:r>
              <a:rPr lang="en-US" sz="1400" b="0" i="0" u="none">
                <a:solidFill>
                  <a:schemeClr val="dk1"/>
                </a:solidFill>
                <a:latin typeface="Courier New"/>
                <a:ea typeface="Courier New"/>
                <a:cs typeface="Courier New"/>
                <a:sym typeface="Courier New"/>
              </a:rPr>
              <a:t>      } catch (SQLException e) {</a:t>
            </a:r>
            <a:endParaRPr/>
          </a:p>
          <a:p>
            <a:pPr marL="15875" marR="0" lvl="0" indent="-7937" algn="l" rtl="0">
              <a:lnSpc>
                <a:spcPct val="100000"/>
              </a:lnSpc>
              <a:spcBef>
                <a:spcPts val="280"/>
              </a:spcBef>
              <a:spcAft>
                <a:spcPts val="0"/>
              </a:spcAft>
              <a:buClr>
                <a:schemeClr val="accent2"/>
              </a:buClr>
              <a:buSzPts val="100"/>
              <a:buFont typeface="Courier New"/>
              <a:buAutoNum type="arabicPlain" startAt="19"/>
            </a:pPr>
            <a:r>
              <a:rPr lang="en-US" sz="1400" b="0" i="0" u="none">
                <a:solidFill>
                  <a:schemeClr val="dk1"/>
                </a:solidFill>
                <a:latin typeface="Courier New"/>
                <a:ea typeface="Courier New"/>
                <a:cs typeface="Courier New"/>
                <a:sym typeface="Courier New"/>
              </a:rPr>
              <a:t>          System.out.println("SQL Exception: " + e);</a:t>
            </a:r>
            <a:endParaRPr/>
          </a:p>
          <a:p>
            <a:pPr marL="15875" marR="0" lvl="0" indent="-7937" algn="l" rtl="0">
              <a:lnSpc>
                <a:spcPct val="100000"/>
              </a:lnSpc>
              <a:spcBef>
                <a:spcPts val="280"/>
              </a:spcBef>
              <a:spcAft>
                <a:spcPts val="0"/>
              </a:spcAft>
              <a:buClr>
                <a:schemeClr val="accent2"/>
              </a:buClr>
              <a:buSzPts val="100"/>
              <a:buFont typeface="Courier New"/>
              <a:buAutoNum type="arabicPlain" startAt="19"/>
            </a:pPr>
            <a:r>
              <a:rPr lang="en-US" sz="1400" b="0" i="0" u="none">
                <a:solidFill>
                  <a:schemeClr val="dk1"/>
                </a:solidFill>
                <a:latin typeface="Courier New"/>
                <a:ea typeface="Courier New"/>
                <a:cs typeface="Courier New"/>
                <a:sym typeface="Courier New"/>
              </a:rPr>
              <a:t>      } // end of try-with-resources</a:t>
            </a:r>
            <a:endParaRPr/>
          </a:p>
          <a:p>
            <a:pPr marL="15875" marR="0" lvl="0" indent="-7937" algn="l" rtl="0">
              <a:lnSpc>
                <a:spcPct val="100000"/>
              </a:lnSpc>
              <a:spcBef>
                <a:spcPts val="280"/>
              </a:spcBef>
              <a:spcAft>
                <a:spcPts val="0"/>
              </a:spcAft>
              <a:buClr>
                <a:schemeClr val="accent2"/>
              </a:buClr>
              <a:buSzPts val="100"/>
              <a:buFont typeface="Courier New"/>
              <a:buAutoNum type="arabicPlain" startAt="19"/>
            </a:pPr>
            <a:r>
              <a:rPr lang="en-US" sz="1400" b="0" i="0" u="none">
                <a:solidFill>
                  <a:schemeClr val="dk1"/>
                </a:solidFill>
                <a:latin typeface="Courier New"/>
                <a:ea typeface="Courier New"/>
                <a:cs typeface="Courier New"/>
                <a:sym typeface="Courier New"/>
              </a:rPr>
              <a:t>   }</a:t>
            </a:r>
            <a:endParaRPr/>
          </a:p>
          <a:p>
            <a:pPr marL="15875" marR="0" lvl="0" indent="-7937" algn="l" rtl="0">
              <a:lnSpc>
                <a:spcPct val="100000"/>
              </a:lnSpc>
              <a:spcBef>
                <a:spcPts val="280"/>
              </a:spcBef>
              <a:spcAft>
                <a:spcPts val="0"/>
              </a:spcAft>
              <a:buClr>
                <a:schemeClr val="accent2"/>
              </a:buClr>
              <a:buSzPts val="100"/>
              <a:buFont typeface="Courier New"/>
              <a:buAutoNum type="arabicPlain" startAt="19"/>
            </a:pPr>
            <a:r>
              <a:rPr lang="en-US" sz="1400" b="0" i="0" u="none">
                <a:solidFill>
                  <a:schemeClr val="dk1"/>
                </a:solidFill>
                <a:latin typeface="Courier New"/>
                <a:ea typeface="Courier New"/>
                <a:cs typeface="Courier New"/>
                <a:sym typeface="Courier New"/>
              </a:rPr>
              <a:t> }</a:t>
            </a:r>
            <a:endParaRPr/>
          </a:p>
        </p:txBody>
      </p:sp>
      <p:sp>
        <p:nvSpPr>
          <p:cNvPr id="5170" name="Google Shape;5170;p512"/>
          <p:cNvSpPr/>
          <p:nvPr/>
        </p:nvSpPr>
        <p:spPr>
          <a:xfrm>
            <a:off x="1524000" y="914400"/>
            <a:ext cx="2057400" cy="457200"/>
          </a:xfrm>
          <a:prstGeom prst="wedgeRectCallout">
            <a:avLst>
              <a:gd name="adj1" fmla="val 16675"/>
              <a:gd name="adj2" fmla="val 35981"/>
            </a:avLst>
          </a:prstGeom>
          <a:solidFill>
            <a:srgbClr val="FFFFCC"/>
          </a:solidFill>
          <a:ln w="9525" cap="flat" cmpd="sng">
            <a:solidFill>
              <a:srgbClr val="808080"/>
            </a:solidFill>
            <a:prstDash val="solid"/>
            <a:miter lim="800000"/>
            <a:headEnd type="none" w="sm" len="sm"/>
            <a:tailEnd type="none" w="sm" len="sm"/>
          </a:ln>
        </p:spPr>
        <p:txBody>
          <a:bodyPr spcFirstLastPara="1" wrap="square" lIns="45700" tIns="9125" rIns="45700" bIns="9125" anchor="ctr" anchorCtr="0">
            <a:noAutofit/>
          </a:bodyPr>
          <a:lstStyle/>
          <a:p>
            <a:pPr marL="0" marR="0" lvl="0" indent="0" algn="ctr" rtl="0">
              <a:lnSpc>
                <a:spcPct val="100000"/>
              </a:lnSpc>
              <a:spcBef>
                <a:spcPts val="0"/>
              </a:spcBef>
              <a:spcAft>
                <a:spcPts val="0"/>
              </a:spcAft>
              <a:buClr>
                <a:schemeClr val="dk1"/>
              </a:buClr>
              <a:buSzPts val="1400"/>
              <a:buFont typeface="Arial"/>
              <a:buNone/>
            </a:pPr>
            <a:r>
              <a:rPr lang="en-US" sz="1400" b="0" i="0" u="none">
                <a:solidFill>
                  <a:schemeClr val="dk1"/>
                </a:solidFill>
                <a:latin typeface="Arial"/>
                <a:ea typeface="Arial"/>
                <a:cs typeface="Arial"/>
                <a:sym typeface="Arial"/>
              </a:rPr>
              <a:t>Loop through all of the rows in the </a:t>
            </a:r>
            <a:r>
              <a:rPr lang="en-US" sz="1400" b="0" i="0" u="none">
                <a:solidFill>
                  <a:schemeClr val="dk1"/>
                </a:solidFill>
                <a:latin typeface="Courier New"/>
                <a:ea typeface="Courier New"/>
                <a:cs typeface="Courier New"/>
                <a:sym typeface="Courier New"/>
              </a:rPr>
              <a:t>ResultSet</a:t>
            </a:r>
            <a:r>
              <a:rPr lang="en-US" sz="1400" b="0" i="0" u="none">
                <a:solidFill>
                  <a:schemeClr val="dk1"/>
                </a:solidFill>
                <a:latin typeface="Arial"/>
                <a:ea typeface="Arial"/>
                <a:cs typeface="Arial"/>
                <a:sym typeface="Arial"/>
              </a:rPr>
              <a:t>.</a:t>
            </a:r>
            <a:endParaRPr/>
          </a:p>
        </p:txBody>
      </p:sp>
      <p:sp>
        <p:nvSpPr>
          <p:cNvPr id="5171" name="Google Shape;5171;p512"/>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516</a:t>
            </a:fld>
            <a:endParaRPr/>
          </a:p>
        </p:txBody>
      </p:sp>
    </p:spTree>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Shape 5176"/>
        <p:cNvGrpSpPr/>
        <p:nvPr/>
      </p:nvGrpSpPr>
      <p:grpSpPr>
        <a:xfrm>
          <a:off x="0" y="0"/>
          <a:ext cx="0" cy="0"/>
          <a:chOff x="0" y="0"/>
          <a:chExt cx="0" cy="0"/>
        </a:xfrm>
      </p:grpSpPr>
      <p:sp>
        <p:nvSpPr>
          <p:cNvPr id="5177" name="Google Shape;5177;p513"/>
          <p:cNvSpPr txBox="1"/>
          <p:nvPr/>
        </p:nvSpPr>
        <p:spPr>
          <a:xfrm>
            <a:off x="990600" y="1066800"/>
            <a:ext cx="7924800" cy="5105400"/>
          </a:xfrm>
          <a:prstGeom prst="rect">
            <a:avLst/>
          </a:prstGeom>
          <a:solidFill>
            <a:srgbClr val="DDDDDD"/>
          </a:solidFill>
          <a:ln w="28575" cap="flat" cmpd="sng">
            <a:solidFill>
              <a:srgbClr val="000000"/>
            </a:solidFill>
            <a:prstDash val="solid"/>
            <a:miter lim="800000"/>
            <a:headEnd type="none" w="sm" len="sm"/>
            <a:tailEnd type="none" w="sm" len="sm"/>
          </a:ln>
        </p:spPr>
        <p:txBody>
          <a:bodyPr spcFirstLastPara="1" wrap="square" lIns="92075" tIns="9125" rIns="92075" bIns="9125"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5178" name="Google Shape;5178;p513"/>
          <p:cNvSpPr txBox="1">
            <a:spLocks noGrp="1"/>
          </p:cNvSpPr>
          <p:nvPr>
            <p:ph type="title"/>
          </p:nvPr>
        </p:nvSpPr>
        <p:spPr>
          <a:xfrm>
            <a:off x="609600" y="439737"/>
            <a:ext cx="7918500" cy="3984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CRUD Operations Using JDBC API: Create</a:t>
            </a:r>
            <a:endParaRPr/>
          </a:p>
        </p:txBody>
      </p:sp>
      <p:sp>
        <p:nvSpPr>
          <p:cNvPr id="5179" name="Google Shape;5179;p513"/>
          <p:cNvSpPr/>
          <p:nvPr/>
        </p:nvSpPr>
        <p:spPr>
          <a:xfrm>
            <a:off x="6096000" y="3200400"/>
            <a:ext cx="1981200" cy="457200"/>
          </a:xfrm>
          <a:prstGeom prst="wedgeRectCallout">
            <a:avLst>
              <a:gd name="adj1" fmla="val 6469"/>
              <a:gd name="adj2" fmla="val 35981"/>
            </a:avLst>
          </a:prstGeom>
          <a:solidFill>
            <a:srgbClr val="FFFFCC"/>
          </a:solidFill>
          <a:ln w="9525" cap="flat" cmpd="sng">
            <a:solidFill>
              <a:srgbClr val="808080"/>
            </a:solidFill>
            <a:prstDash val="solid"/>
            <a:miter lim="800000"/>
            <a:headEnd type="none" w="sm" len="sm"/>
            <a:tailEnd type="none" w="sm" len="sm"/>
          </a:ln>
        </p:spPr>
        <p:txBody>
          <a:bodyPr spcFirstLastPara="1" wrap="square" lIns="45700" tIns="9125" rIns="45700" bIns="9125" anchor="ctr" anchorCtr="0">
            <a:noAutofit/>
          </a:bodyPr>
          <a:lstStyle/>
          <a:p>
            <a:pPr marL="0" marR="0" lvl="0" indent="0" algn="ctr" rtl="0">
              <a:lnSpc>
                <a:spcPct val="100000"/>
              </a:lnSpc>
              <a:spcBef>
                <a:spcPts val="0"/>
              </a:spcBef>
              <a:spcAft>
                <a:spcPts val="0"/>
              </a:spcAft>
              <a:buClr>
                <a:schemeClr val="dk1"/>
              </a:buClr>
              <a:buSzPts val="1400"/>
              <a:buFont typeface="Arial"/>
              <a:buNone/>
            </a:pPr>
            <a:r>
              <a:rPr lang="en-US" sz="1400" b="0" i="0" u="none">
                <a:solidFill>
                  <a:schemeClr val="dk1"/>
                </a:solidFill>
                <a:latin typeface="Arial"/>
                <a:ea typeface="Arial"/>
                <a:cs typeface="Arial"/>
                <a:sym typeface="Arial"/>
              </a:rPr>
              <a:t>Query to insert a row in the Employee.</a:t>
            </a:r>
            <a:endParaRPr/>
          </a:p>
        </p:txBody>
      </p:sp>
      <p:sp>
        <p:nvSpPr>
          <p:cNvPr id="5180" name="Google Shape;5180;p513"/>
          <p:cNvSpPr txBox="1">
            <a:spLocks noGrp="1"/>
          </p:cNvSpPr>
          <p:nvPr>
            <p:ph type="body" idx="1"/>
          </p:nvPr>
        </p:nvSpPr>
        <p:spPr>
          <a:xfrm>
            <a:off x="1143000" y="1219200"/>
            <a:ext cx="7918500" cy="5067300"/>
          </a:xfrm>
          <a:prstGeom prst="rect">
            <a:avLst/>
          </a:prstGeom>
          <a:noFill/>
          <a:ln>
            <a:noFill/>
          </a:ln>
        </p:spPr>
        <p:txBody>
          <a:bodyPr spcFirstLastPara="1" wrap="square" lIns="12700" tIns="12700" rIns="12700" bIns="12700" anchor="t" anchorCtr="0">
            <a:noAutofit/>
          </a:bodyPr>
          <a:lstStyle/>
          <a:p>
            <a:pPr marL="574675" marR="0" lvl="1" indent="-460375" algn="l" rtl="0">
              <a:lnSpc>
                <a:spcPct val="100000"/>
              </a:lnSpc>
              <a:spcBef>
                <a:spcPts val="0"/>
              </a:spcBef>
              <a:spcAft>
                <a:spcPts val="0"/>
              </a:spcAft>
              <a:buClr>
                <a:srgbClr val="FF0000"/>
              </a:buClr>
              <a:buSzPts val="100"/>
              <a:buFont typeface="Arial"/>
              <a:buAutoNum type="arabicPeriod"/>
            </a:pPr>
            <a:r>
              <a:rPr lang="en-US" sz="1400" b="0" i="0" u="none" strike="noStrike" cap="none">
                <a:solidFill>
                  <a:schemeClr val="dk1"/>
                </a:solidFill>
                <a:latin typeface="Courier New"/>
                <a:ea typeface="Courier New"/>
                <a:cs typeface="Courier New"/>
                <a:sym typeface="Courier New"/>
              </a:rPr>
              <a:t>public class InsertJDBCExample {</a:t>
            </a:r>
            <a:endParaRPr/>
          </a:p>
          <a:p>
            <a:pPr marL="574675" marR="0" lvl="1" indent="-460375" algn="l" rtl="0">
              <a:lnSpc>
                <a:spcPct val="100000"/>
              </a:lnSpc>
              <a:spcBef>
                <a:spcPts val="280"/>
              </a:spcBef>
              <a:spcAft>
                <a:spcPts val="0"/>
              </a:spcAft>
              <a:buClr>
                <a:srgbClr val="FF0000"/>
              </a:buClr>
              <a:buSzPts val="100"/>
              <a:buFont typeface="Arial"/>
              <a:buAutoNum type="arabicPeriod"/>
            </a:pPr>
            <a:r>
              <a:rPr lang="en-US" sz="1400" b="0" i="0" u="none" strike="noStrike" cap="none">
                <a:solidFill>
                  <a:schemeClr val="dk1"/>
                </a:solidFill>
                <a:latin typeface="Courier New"/>
                <a:ea typeface="Courier New"/>
                <a:cs typeface="Courier New"/>
                <a:sym typeface="Courier New"/>
              </a:rPr>
              <a:t>    public static void main(String[] args) {</a:t>
            </a:r>
            <a:endParaRPr/>
          </a:p>
          <a:p>
            <a:pPr marL="574675" marR="0" lvl="1" indent="-460375" algn="l" rtl="0">
              <a:lnSpc>
                <a:spcPct val="100000"/>
              </a:lnSpc>
              <a:spcBef>
                <a:spcPts val="280"/>
              </a:spcBef>
              <a:spcAft>
                <a:spcPts val="0"/>
              </a:spcAft>
              <a:buClr>
                <a:srgbClr val="FF0000"/>
              </a:buClr>
              <a:buSzPts val="100"/>
              <a:buFont typeface="Arial"/>
              <a:buAutoNum type="arabicPeriod"/>
            </a:pPr>
            <a:r>
              <a:rPr lang="en-US" sz="1400" b="0" i="0" u="none" strike="noStrike" cap="none">
                <a:solidFill>
                  <a:schemeClr val="dk1"/>
                </a:solidFill>
                <a:latin typeface="Courier New"/>
                <a:ea typeface="Courier New"/>
                <a:cs typeface="Courier New"/>
                <a:sym typeface="Courier New"/>
              </a:rPr>
              <a:t>        // Create the "url"</a:t>
            </a:r>
            <a:endParaRPr/>
          </a:p>
          <a:p>
            <a:pPr marL="574675" marR="0" lvl="1" indent="-460375" algn="l" rtl="0">
              <a:lnSpc>
                <a:spcPct val="100000"/>
              </a:lnSpc>
              <a:spcBef>
                <a:spcPts val="280"/>
              </a:spcBef>
              <a:spcAft>
                <a:spcPts val="0"/>
              </a:spcAft>
              <a:buClr>
                <a:srgbClr val="FF0000"/>
              </a:buClr>
              <a:buSzPts val="100"/>
              <a:buFont typeface="Arial"/>
              <a:buAutoNum type="arabicPeriod"/>
            </a:pPr>
            <a:r>
              <a:rPr lang="en-US" sz="1400" b="0" i="0" u="none" strike="noStrike" cap="none">
                <a:solidFill>
                  <a:schemeClr val="dk1"/>
                </a:solidFill>
                <a:latin typeface="Courier New"/>
                <a:ea typeface="Courier New"/>
                <a:cs typeface="Courier New"/>
                <a:sym typeface="Courier New"/>
              </a:rPr>
              <a:t>        // assume database server is running on the localhost</a:t>
            </a:r>
            <a:endParaRPr/>
          </a:p>
          <a:p>
            <a:pPr marL="574675" marR="0" lvl="1" indent="-460375" algn="l" rtl="0">
              <a:lnSpc>
                <a:spcPct val="100000"/>
              </a:lnSpc>
              <a:spcBef>
                <a:spcPts val="280"/>
              </a:spcBef>
              <a:spcAft>
                <a:spcPts val="0"/>
              </a:spcAft>
              <a:buClr>
                <a:srgbClr val="FF0000"/>
              </a:buClr>
              <a:buSzPts val="100"/>
              <a:buFont typeface="Arial"/>
              <a:buAutoNum type="arabicPeriod"/>
            </a:pPr>
            <a:r>
              <a:rPr lang="en-US" sz="1400" b="0" i="0" u="none" strike="noStrike" cap="none">
                <a:solidFill>
                  <a:schemeClr val="dk1"/>
                </a:solidFill>
                <a:latin typeface="Courier New"/>
                <a:ea typeface="Courier New"/>
                <a:cs typeface="Courier New"/>
                <a:sym typeface="Courier New"/>
              </a:rPr>
              <a:t>        String url = "jdbc:derby://localhost:1527/EmployeeDB";</a:t>
            </a:r>
            <a:endParaRPr/>
          </a:p>
          <a:p>
            <a:pPr marL="574675" marR="0" lvl="1" indent="-460375" algn="l" rtl="0">
              <a:lnSpc>
                <a:spcPct val="100000"/>
              </a:lnSpc>
              <a:spcBef>
                <a:spcPts val="280"/>
              </a:spcBef>
              <a:spcAft>
                <a:spcPts val="0"/>
              </a:spcAft>
              <a:buClr>
                <a:srgbClr val="FF0000"/>
              </a:buClr>
              <a:buSzPts val="100"/>
              <a:buFont typeface="Arial"/>
              <a:buAutoNum type="arabicPeriod"/>
            </a:pPr>
            <a:r>
              <a:rPr lang="en-US" sz="1400" b="0" i="0" u="none" strike="noStrike" cap="none">
                <a:solidFill>
                  <a:schemeClr val="dk1"/>
                </a:solidFill>
                <a:latin typeface="Courier New"/>
                <a:ea typeface="Courier New"/>
                <a:cs typeface="Courier New"/>
                <a:sym typeface="Courier New"/>
              </a:rPr>
              <a:t>        String username = "scott";</a:t>
            </a:r>
            <a:endParaRPr/>
          </a:p>
          <a:p>
            <a:pPr marL="574675" marR="0" lvl="1" indent="-460375" algn="l" rtl="0">
              <a:lnSpc>
                <a:spcPct val="100000"/>
              </a:lnSpc>
              <a:spcBef>
                <a:spcPts val="280"/>
              </a:spcBef>
              <a:spcAft>
                <a:spcPts val="0"/>
              </a:spcAft>
              <a:buClr>
                <a:srgbClr val="FF0000"/>
              </a:buClr>
              <a:buSzPts val="100"/>
              <a:buFont typeface="Arial"/>
              <a:buAutoNum type="arabicPeriod"/>
            </a:pPr>
            <a:r>
              <a:rPr lang="en-US" sz="1400" b="0" i="0" u="none" strike="noStrike" cap="none">
                <a:solidFill>
                  <a:schemeClr val="dk1"/>
                </a:solidFill>
                <a:latin typeface="Courier New"/>
                <a:ea typeface="Courier New"/>
                <a:cs typeface="Courier New"/>
                <a:sym typeface="Courier New"/>
              </a:rPr>
              <a:t>        String password = "tiger";</a:t>
            </a:r>
            <a:endParaRPr/>
          </a:p>
          <a:p>
            <a:pPr marL="574675" marR="0" lvl="1" indent="-460375" algn="l" rtl="0">
              <a:lnSpc>
                <a:spcPct val="100000"/>
              </a:lnSpc>
              <a:spcBef>
                <a:spcPts val="280"/>
              </a:spcBef>
              <a:spcAft>
                <a:spcPts val="0"/>
              </a:spcAft>
              <a:buClr>
                <a:srgbClr val="FF0000"/>
              </a:buClr>
              <a:buSzPts val="100"/>
              <a:buFont typeface="Arial"/>
              <a:buAutoNum type="arabicPeriod"/>
            </a:pPr>
            <a:r>
              <a:rPr lang="en-US" sz="1400" b="0" i="0" u="none" strike="noStrike" cap="none">
                <a:solidFill>
                  <a:schemeClr val="dk1"/>
                </a:solidFill>
                <a:latin typeface="Courier New"/>
                <a:ea typeface="Courier New"/>
                <a:cs typeface="Courier New"/>
                <a:sym typeface="Courier New"/>
              </a:rPr>
              <a:t>try (Connection con = DriverManager.getConnection(url, username, password)) </a:t>
            </a:r>
            <a:endParaRPr/>
          </a:p>
          <a:p>
            <a:pPr marL="574675" marR="0" lvl="1" indent="-460375" algn="l" rtl="0">
              <a:lnSpc>
                <a:spcPct val="100000"/>
              </a:lnSpc>
              <a:spcBef>
                <a:spcPts val="280"/>
              </a:spcBef>
              <a:spcAft>
                <a:spcPts val="0"/>
              </a:spcAft>
              <a:buClr>
                <a:srgbClr val="FF0000"/>
              </a:buClr>
              <a:buSzPts val="100"/>
              <a:buFont typeface="Arial"/>
              <a:buAutoNum type="arabicPeriod"/>
            </a:pPr>
            <a:r>
              <a:rPr lang="en-US" sz="1400" b="0" i="0" u="none" strike="noStrike" cap="none">
                <a:solidFill>
                  <a:schemeClr val="dk1"/>
                </a:solidFill>
                <a:latin typeface="Courier New"/>
                <a:ea typeface="Courier New"/>
                <a:cs typeface="Courier New"/>
                <a:sym typeface="Courier New"/>
              </a:rPr>
              <a:t>{</a:t>
            </a:r>
            <a:endParaRPr/>
          </a:p>
          <a:p>
            <a:pPr marL="574675" marR="0" lvl="1" indent="-460375" algn="l" rtl="0">
              <a:lnSpc>
                <a:spcPct val="100000"/>
              </a:lnSpc>
              <a:spcBef>
                <a:spcPts val="280"/>
              </a:spcBef>
              <a:spcAft>
                <a:spcPts val="0"/>
              </a:spcAft>
              <a:buClr>
                <a:srgbClr val="FF0000"/>
              </a:buClr>
              <a:buSzPts val="100"/>
              <a:buFont typeface="Arial"/>
              <a:buAutoNum type="arabicPeriod"/>
            </a:pPr>
            <a:r>
              <a:rPr lang="en-US" sz="1400" b="0" i="0" u="none" strike="noStrike" cap="none">
                <a:solidFill>
                  <a:schemeClr val="dk1"/>
                </a:solidFill>
                <a:latin typeface="Courier New"/>
                <a:ea typeface="Courier New"/>
                <a:cs typeface="Courier New"/>
                <a:sym typeface="Courier New"/>
              </a:rPr>
              <a:t> Statement stmt = con.createStatement();   </a:t>
            </a:r>
            <a:endParaRPr/>
          </a:p>
          <a:p>
            <a:pPr marL="574675" marR="0" lvl="1" indent="-460375" algn="l" rtl="0">
              <a:lnSpc>
                <a:spcPct val="100000"/>
              </a:lnSpc>
              <a:spcBef>
                <a:spcPts val="280"/>
              </a:spcBef>
              <a:spcAft>
                <a:spcPts val="0"/>
              </a:spcAft>
              <a:buClr>
                <a:srgbClr val="FF0000"/>
              </a:buClr>
              <a:buSzPts val="100"/>
              <a:buFont typeface="Arial"/>
              <a:buAutoNum type="arabicPeriod"/>
            </a:pPr>
            <a:r>
              <a:rPr lang="en-US" sz="1400" b="0" i="0" u="none" strike="noStrike" cap="none">
                <a:solidFill>
                  <a:schemeClr val="dk1"/>
                </a:solidFill>
                <a:latin typeface="Courier New"/>
                <a:ea typeface="Courier New"/>
                <a:cs typeface="Courier New"/>
                <a:sym typeface="Courier New"/>
              </a:rPr>
              <a:t> String query = "INSERT INTO Employee VALUES (500, ‘Jill', 'Murray','1950-09-21', 150000)";</a:t>
            </a:r>
            <a:endParaRPr/>
          </a:p>
          <a:p>
            <a:pPr marL="574675" marR="0" lvl="1" indent="-460375" algn="l" rtl="0">
              <a:lnSpc>
                <a:spcPct val="100000"/>
              </a:lnSpc>
              <a:spcBef>
                <a:spcPts val="280"/>
              </a:spcBef>
              <a:spcAft>
                <a:spcPts val="0"/>
              </a:spcAft>
              <a:buClr>
                <a:srgbClr val="FF0000"/>
              </a:buClr>
              <a:buSzPts val="100"/>
              <a:buFont typeface="Arial"/>
              <a:buAutoNum type="arabicPeriod"/>
            </a:pPr>
            <a:r>
              <a:rPr lang="en-US" sz="1400" b="0" i="0" u="none" strike="noStrike" cap="none">
                <a:solidFill>
                  <a:schemeClr val="dk1"/>
                </a:solidFill>
                <a:latin typeface="Courier New"/>
                <a:ea typeface="Courier New"/>
                <a:cs typeface="Courier New"/>
                <a:sym typeface="Courier New"/>
              </a:rPr>
              <a:t>if (stmt.executeUpdate(query) &gt; 0) {</a:t>
            </a:r>
            <a:endParaRPr/>
          </a:p>
          <a:p>
            <a:pPr marL="574675" marR="0" lvl="1" indent="-460375" algn="l" rtl="0">
              <a:lnSpc>
                <a:spcPct val="100000"/>
              </a:lnSpc>
              <a:spcBef>
                <a:spcPts val="280"/>
              </a:spcBef>
              <a:spcAft>
                <a:spcPts val="0"/>
              </a:spcAft>
              <a:buClr>
                <a:srgbClr val="FF0000"/>
              </a:buClr>
              <a:buSzPts val="100"/>
              <a:buFont typeface="Arial"/>
              <a:buAutoNum type="arabicPeriod"/>
            </a:pPr>
            <a:r>
              <a:rPr lang="en-US" sz="1400" b="0" i="0" u="none" strike="noStrike" cap="none">
                <a:solidFill>
                  <a:schemeClr val="dk1"/>
                </a:solidFill>
                <a:latin typeface="Courier New"/>
                <a:ea typeface="Courier New"/>
                <a:cs typeface="Courier New"/>
                <a:sym typeface="Courier New"/>
              </a:rPr>
              <a:t>   System.out.println("A new Employee record is added");</a:t>
            </a:r>
            <a:endParaRPr/>
          </a:p>
          <a:p>
            <a:pPr marL="574675" marR="0" lvl="1" indent="-460375" algn="l" rtl="0">
              <a:lnSpc>
                <a:spcPct val="100000"/>
              </a:lnSpc>
              <a:spcBef>
                <a:spcPts val="280"/>
              </a:spcBef>
              <a:spcAft>
                <a:spcPts val="0"/>
              </a:spcAft>
              <a:buClr>
                <a:srgbClr val="FF0000"/>
              </a:buClr>
              <a:buSzPts val="100"/>
              <a:buFont typeface="Arial"/>
              <a:buAutoNum type="arabicPeriod"/>
            </a:pPr>
            <a:r>
              <a:rPr lang="en-US" sz="1400" b="0" i="0" u="none" strike="noStrike" cap="none">
                <a:solidFill>
                  <a:schemeClr val="dk1"/>
                </a:solidFill>
                <a:latin typeface="Courier New"/>
                <a:ea typeface="Courier New"/>
                <a:cs typeface="Courier New"/>
                <a:sym typeface="Courier New"/>
              </a:rPr>
              <a:t>   }</a:t>
            </a:r>
            <a:endParaRPr/>
          </a:p>
          <a:p>
            <a:pPr marL="574675" marR="0" lvl="1" indent="-460375" algn="l" rtl="0">
              <a:lnSpc>
                <a:spcPct val="100000"/>
              </a:lnSpc>
              <a:spcBef>
                <a:spcPts val="280"/>
              </a:spcBef>
              <a:spcAft>
                <a:spcPts val="0"/>
              </a:spcAft>
              <a:buClr>
                <a:srgbClr val="FF0000"/>
              </a:buClr>
              <a:buSzPts val="100"/>
              <a:buFont typeface="Arial"/>
              <a:buAutoNum type="arabicPeriod"/>
            </a:pPr>
            <a:r>
              <a:rPr lang="en-US" sz="1400" b="0" i="0" u="none" strike="noStrike" cap="none">
                <a:solidFill>
                  <a:schemeClr val="dk1"/>
                </a:solidFill>
                <a:latin typeface="Courier New"/>
                <a:ea typeface="Courier New"/>
                <a:cs typeface="Courier New"/>
                <a:sym typeface="Courier New"/>
              </a:rPr>
              <a:t>String query1=“select *  from Employee”;</a:t>
            </a:r>
            <a:endParaRPr/>
          </a:p>
          <a:p>
            <a:pPr marL="574675" marR="0" lvl="1" indent="-460375" algn="l" rtl="0">
              <a:lnSpc>
                <a:spcPct val="100000"/>
              </a:lnSpc>
              <a:spcBef>
                <a:spcPts val="280"/>
              </a:spcBef>
              <a:spcAft>
                <a:spcPts val="0"/>
              </a:spcAft>
              <a:buClr>
                <a:srgbClr val="FF0000"/>
              </a:buClr>
              <a:buSzPts val="100"/>
              <a:buFont typeface="Arial"/>
              <a:buAutoNum type="arabicPeriod"/>
            </a:pPr>
            <a:r>
              <a:rPr lang="en-US" sz="1400" b="0" i="0" u="none" strike="noStrike" cap="none">
                <a:solidFill>
                  <a:schemeClr val="dk1"/>
                </a:solidFill>
                <a:latin typeface="Courier New"/>
                <a:ea typeface="Courier New"/>
                <a:cs typeface="Courier New"/>
                <a:sym typeface="Courier New"/>
              </a:rPr>
              <a:t>ResultSet rs = stmt.executeUpdate(query1);</a:t>
            </a:r>
            <a:endParaRPr/>
          </a:p>
          <a:p>
            <a:pPr marL="574675" marR="0" lvl="1" indent="-460375" algn="l" rtl="0">
              <a:lnSpc>
                <a:spcPct val="100000"/>
              </a:lnSpc>
              <a:spcBef>
                <a:spcPts val="280"/>
              </a:spcBef>
              <a:spcAft>
                <a:spcPts val="0"/>
              </a:spcAft>
              <a:buClr>
                <a:srgbClr val="FF0000"/>
              </a:buClr>
              <a:buSzPts val="100"/>
              <a:buFont typeface="Arial"/>
              <a:buAutoNum type="arabicPeriod"/>
            </a:pPr>
            <a:r>
              <a:rPr lang="en-US" sz="1400" b="0" i="0" u="none" strike="noStrike" cap="none">
                <a:solidFill>
                  <a:schemeClr val="dk1"/>
                </a:solidFill>
                <a:latin typeface="Courier New"/>
                <a:ea typeface="Courier New"/>
                <a:cs typeface="Courier New"/>
                <a:sym typeface="Courier New"/>
              </a:rPr>
              <a:t>//code to display the rows</a:t>
            </a:r>
            <a:endParaRPr/>
          </a:p>
          <a:p>
            <a:pPr marL="574675" marR="0" lvl="1" indent="-460375" algn="l" rtl="0">
              <a:lnSpc>
                <a:spcPct val="100000"/>
              </a:lnSpc>
              <a:spcBef>
                <a:spcPts val="280"/>
              </a:spcBef>
              <a:spcAft>
                <a:spcPts val="0"/>
              </a:spcAft>
              <a:buClr>
                <a:srgbClr val="FF0000"/>
              </a:buClr>
              <a:buSzPts val="100"/>
              <a:buFont typeface="Arial"/>
              <a:buAutoNum type="arabicPeriod"/>
            </a:pPr>
            <a:r>
              <a:rPr lang="en-US" sz="1400" b="0" i="0" u="none" strike="noStrike" cap="none">
                <a:solidFill>
                  <a:schemeClr val="dk1"/>
                </a:solidFill>
                <a:latin typeface="Courier New"/>
                <a:ea typeface="Courier New"/>
                <a:cs typeface="Courier New"/>
                <a:sym typeface="Courier New"/>
              </a:rPr>
              <a:t>}</a:t>
            </a:r>
            <a:endParaRPr/>
          </a:p>
        </p:txBody>
      </p:sp>
      <p:sp>
        <p:nvSpPr>
          <p:cNvPr id="5181" name="Google Shape;5181;p513"/>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517</a:t>
            </a:fld>
            <a:endParaRPr/>
          </a:p>
        </p:txBody>
      </p:sp>
    </p:spTree>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Shape 5186"/>
        <p:cNvGrpSpPr/>
        <p:nvPr/>
      </p:nvGrpSpPr>
      <p:grpSpPr>
        <a:xfrm>
          <a:off x="0" y="0"/>
          <a:ext cx="0" cy="0"/>
          <a:chOff x="0" y="0"/>
          <a:chExt cx="0" cy="0"/>
        </a:xfrm>
      </p:grpSpPr>
      <p:sp>
        <p:nvSpPr>
          <p:cNvPr id="5187" name="Google Shape;5187;p514"/>
          <p:cNvSpPr txBox="1"/>
          <p:nvPr/>
        </p:nvSpPr>
        <p:spPr>
          <a:xfrm>
            <a:off x="609600" y="1077912"/>
            <a:ext cx="7924800" cy="5105400"/>
          </a:xfrm>
          <a:prstGeom prst="rect">
            <a:avLst/>
          </a:prstGeom>
          <a:solidFill>
            <a:srgbClr val="DDDDDD"/>
          </a:solidFill>
          <a:ln w="28575" cap="flat" cmpd="sng">
            <a:solidFill>
              <a:srgbClr val="000000"/>
            </a:solidFill>
            <a:prstDash val="solid"/>
            <a:miter lim="800000"/>
            <a:headEnd type="none" w="sm" len="sm"/>
            <a:tailEnd type="none" w="sm" len="sm"/>
          </a:ln>
        </p:spPr>
        <p:txBody>
          <a:bodyPr spcFirstLastPara="1" wrap="square" lIns="92075" tIns="9125" rIns="92075" bIns="9125"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5188" name="Google Shape;5188;p514"/>
          <p:cNvSpPr txBox="1">
            <a:spLocks noGrp="1"/>
          </p:cNvSpPr>
          <p:nvPr>
            <p:ph type="title"/>
          </p:nvPr>
        </p:nvSpPr>
        <p:spPr>
          <a:xfrm>
            <a:off x="609600" y="439737"/>
            <a:ext cx="7918500" cy="3984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CRUD Operations Using JDBC API: Update</a:t>
            </a:r>
            <a:endParaRPr/>
          </a:p>
        </p:txBody>
      </p:sp>
      <p:sp>
        <p:nvSpPr>
          <p:cNvPr id="5189" name="Google Shape;5189;p514"/>
          <p:cNvSpPr txBox="1">
            <a:spLocks noGrp="1"/>
          </p:cNvSpPr>
          <p:nvPr>
            <p:ph type="body" idx="1"/>
          </p:nvPr>
        </p:nvSpPr>
        <p:spPr>
          <a:xfrm>
            <a:off x="609600" y="1154112"/>
            <a:ext cx="7918500" cy="4808400"/>
          </a:xfrm>
          <a:prstGeom prst="rect">
            <a:avLst/>
          </a:prstGeom>
          <a:noFill/>
          <a:ln>
            <a:noFill/>
          </a:ln>
        </p:spPr>
        <p:txBody>
          <a:bodyPr spcFirstLastPara="1" wrap="square" lIns="12700" tIns="12700" rIns="12700" bIns="12700" anchor="t" anchorCtr="0">
            <a:noAutofit/>
          </a:bodyPr>
          <a:lstStyle/>
          <a:p>
            <a:pPr marL="15875" marR="0" lvl="0" indent="-7937" algn="l" rtl="0">
              <a:lnSpc>
                <a:spcPct val="100000"/>
              </a:lnSpc>
              <a:spcBef>
                <a:spcPts val="0"/>
              </a:spcBef>
              <a:spcAft>
                <a:spcPts val="0"/>
              </a:spcAft>
              <a:buClr>
                <a:schemeClr val="accent2"/>
              </a:buClr>
              <a:buSzPts val="100"/>
              <a:buFont typeface="Arial"/>
              <a:buAutoNum type="arabicPeriod"/>
            </a:pPr>
            <a:r>
              <a:rPr lang="en-US" sz="1400" b="0" i="0" u="none">
                <a:solidFill>
                  <a:schemeClr val="dk1"/>
                </a:solidFill>
                <a:latin typeface="Courier New"/>
                <a:ea typeface="Courier New"/>
                <a:cs typeface="Courier New"/>
                <a:sym typeface="Courier New"/>
              </a:rPr>
              <a:t> public class UpdateJDBCExample {</a:t>
            </a:r>
            <a:endParaRPr/>
          </a:p>
          <a:p>
            <a:pPr marL="15875" marR="0" lvl="0" indent="-7937" algn="l" rtl="0">
              <a:lnSpc>
                <a:spcPct val="100000"/>
              </a:lnSpc>
              <a:spcBef>
                <a:spcPts val="280"/>
              </a:spcBef>
              <a:spcAft>
                <a:spcPts val="0"/>
              </a:spcAft>
              <a:buClr>
                <a:schemeClr val="accent2"/>
              </a:buClr>
              <a:buSzPts val="100"/>
              <a:buFont typeface="Arial"/>
              <a:buAutoNum type="arabicPeriod"/>
            </a:pPr>
            <a:r>
              <a:rPr lang="en-US" sz="1400" b="0" i="0" u="none">
                <a:solidFill>
                  <a:schemeClr val="dk1"/>
                </a:solidFill>
                <a:latin typeface="Courier New"/>
                <a:ea typeface="Courier New"/>
                <a:cs typeface="Courier New"/>
                <a:sym typeface="Courier New"/>
              </a:rPr>
              <a:t>    public static void main(String[] args) {</a:t>
            </a:r>
            <a:endParaRPr/>
          </a:p>
          <a:p>
            <a:pPr marL="15875" marR="0" lvl="0" indent="-7937" algn="l" rtl="0">
              <a:lnSpc>
                <a:spcPct val="100000"/>
              </a:lnSpc>
              <a:spcBef>
                <a:spcPts val="280"/>
              </a:spcBef>
              <a:spcAft>
                <a:spcPts val="0"/>
              </a:spcAft>
              <a:buClr>
                <a:schemeClr val="accent2"/>
              </a:buClr>
              <a:buSzPts val="100"/>
              <a:buFont typeface="Arial"/>
              <a:buAutoNum type="arabicPeriod"/>
            </a:pPr>
            <a:r>
              <a:rPr lang="en-US" sz="1400" b="0" i="0" u="none">
                <a:solidFill>
                  <a:schemeClr val="dk1"/>
                </a:solidFill>
                <a:latin typeface="Courier New"/>
                <a:ea typeface="Courier New"/>
                <a:cs typeface="Courier New"/>
                <a:sym typeface="Courier New"/>
              </a:rPr>
              <a:t>        // Create the "url"</a:t>
            </a:r>
            <a:endParaRPr/>
          </a:p>
          <a:p>
            <a:pPr marL="15875" marR="0" lvl="0" indent="-7937" algn="l" rtl="0">
              <a:lnSpc>
                <a:spcPct val="100000"/>
              </a:lnSpc>
              <a:spcBef>
                <a:spcPts val="280"/>
              </a:spcBef>
              <a:spcAft>
                <a:spcPts val="0"/>
              </a:spcAft>
              <a:buClr>
                <a:schemeClr val="accent2"/>
              </a:buClr>
              <a:buSzPts val="100"/>
              <a:buFont typeface="Arial"/>
              <a:buAutoNum type="arabicPeriod"/>
            </a:pPr>
            <a:r>
              <a:rPr lang="en-US" sz="1400" b="0" i="0" u="none">
                <a:solidFill>
                  <a:schemeClr val="dk1"/>
                </a:solidFill>
                <a:latin typeface="Courier New"/>
                <a:ea typeface="Courier New"/>
                <a:cs typeface="Courier New"/>
                <a:sym typeface="Courier New"/>
              </a:rPr>
              <a:t>        // assume database server is running on the localhost</a:t>
            </a:r>
            <a:endParaRPr/>
          </a:p>
          <a:p>
            <a:pPr marL="15875" marR="0" lvl="0" indent="-7937" algn="l" rtl="0">
              <a:lnSpc>
                <a:spcPct val="100000"/>
              </a:lnSpc>
              <a:spcBef>
                <a:spcPts val="280"/>
              </a:spcBef>
              <a:spcAft>
                <a:spcPts val="0"/>
              </a:spcAft>
              <a:buClr>
                <a:schemeClr val="accent2"/>
              </a:buClr>
              <a:buSzPts val="100"/>
              <a:buFont typeface="Arial"/>
              <a:buAutoNum type="arabicPeriod"/>
            </a:pPr>
            <a:r>
              <a:rPr lang="en-US" sz="1400" b="0" i="0" u="none">
                <a:solidFill>
                  <a:schemeClr val="dk1"/>
                </a:solidFill>
                <a:latin typeface="Courier New"/>
                <a:ea typeface="Courier New"/>
                <a:cs typeface="Courier New"/>
                <a:sym typeface="Courier New"/>
              </a:rPr>
              <a:t>        String url = "jdbc:derby://localhost:1527/EmployeeDB";</a:t>
            </a:r>
            <a:endParaRPr/>
          </a:p>
          <a:p>
            <a:pPr marL="15875" marR="0" lvl="0" indent="-7937" algn="l" rtl="0">
              <a:lnSpc>
                <a:spcPct val="100000"/>
              </a:lnSpc>
              <a:spcBef>
                <a:spcPts val="280"/>
              </a:spcBef>
              <a:spcAft>
                <a:spcPts val="0"/>
              </a:spcAft>
              <a:buClr>
                <a:schemeClr val="accent2"/>
              </a:buClr>
              <a:buSzPts val="100"/>
              <a:buFont typeface="Arial"/>
              <a:buAutoNum type="arabicPeriod"/>
            </a:pPr>
            <a:r>
              <a:rPr lang="en-US" sz="1400" b="0" i="0" u="none">
                <a:solidFill>
                  <a:schemeClr val="dk1"/>
                </a:solidFill>
                <a:latin typeface="Courier New"/>
                <a:ea typeface="Courier New"/>
                <a:cs typeface="Courier New"/>
                <a:sym typeface="Courier New"/>
              </a:rPr>
              <a:t>        String username = "scott";</a:t>
            </a:r>
            <a:endParaRPr/>
          </a:p>
          <a:p>
            <a:pPr marL="15875" marR="0" lvl="0" indent="-7937" algn="l" rtl="0">
              <a:lnSpc>
                <a:spcPct val="100000"/>
              </a:lnSpc>
              <a:spcBef>
                <a:spcPts val="280"/>
              </a:spcBef>
              <a:spcAft>
                <a:spcPts val="0"/>
              </a:spcAft>
              <a:buClr>
                <a:schemeClr val="accent2"/>
              </a:buClr>
              <a:buSzPts val="100"/>
              <a:buFont typeface="Arial"/>
              <a:buAutoNum type="arabicPeriod"/>
            </a:pPr>
            <a:r>
              <a:rPr lang="en-US" sz="1400" b="0" i="0" u="none">
                <a:solidFill>
                  <a:schemeClr val="dk1"/>
                </a:solidFill>
                <a:latin typeface="Courier New"/>
                <a:ea typeface="Courier New"/>
                <a:cs typeface="Courier New"/>
                <a:sym typeface="Courier New"/>
              </a:rPr>
              <a:t>        String password = "tiger“; </a:t>
            </a:r>
            <a:endParaRPr/>
          </a:p>
          <a:p>
            <a:pPr marL="15875" marR="0" lvl="0" indent="-7937" algn="l" rtl="0">
              <a:lnSpc>
                <a:spcPct val="100000"/>
              </a:lnSpc>
              <a:spcBef>
                <a:spcPts val="280"/>
              </a:spcBef>
              <a:spcAft>
                <a:spcPts val="0"/>
              </a:spcAft>
              <a:buClr>
                <a:schemeClr val="accent2"/>
              </a:buClr>
              <a:buSzPts val="100"/>
              <a:buFont typeface="Arial"/>
              <a:buAutoNum type="arabicPeriod"/>
            </a:pPr>
            <a:r>
              <a:rPr lang="en-US" sz="1400" b="0" i="0" u="none">
                <a:solidFill>
                  <a:schemeClr val="dk1"/>
                </a:solidFill>
                <a:latin typeface="Courier New"/>
                <a:ea typeface="Courier New"/>
                <a:cs typeface="Courier New"/>
                <a:sym typeface="Courier New"/>
              </a:rPr>
              <a:t>    try (Connection con = DriverManager.getConnection(url, username,     password)) {</a:t>
            </a:r>
            <a:endParaRPr/>
          </a:p>
          <a:p>
            <a:pPr marL="15875" marR="0" lvl="0" indent="-7937" algn="l" rtl="0">
              <a:lnSpc>
                <a:spcPct val="100000"/>
              </a:lnSpc>
              <a:spcBef>
                <a:spcPts val="280"/>
              </a:spcBef>
              <a:spcAft>
                <a:spcPts val="0"/>
              </a:spcAft>
              <a:buClr>
                <a:schemeClr val="accent2"/>
              </a:buClr>
              <a:buSzPts val="100"/>
              <a:buFont typeface="Arial"/>
              <a:buAutoNum type="arabicPeriod"/>
            </a:pPr>
            <a:r>
              <a:rPr lang="en-US" sz="1400" b="0" i="0" u="none">
                <a:solidFill>
                  <a:schemeClr val="dk1"/>
                </a:solidFill>
                <a:latin typeface="Courier New"/>
                <a:ea typeface="Courier New"/>
                <a:cs typeface="Courier New"/>
                <a:sym typeface="Courier New"/>
              </a:rPr>
              <a:t>            Statement stmt = con.createStatement(); </a:t>
            </a:r>
            <a:endParaRPr/>
          </a:p>
          <a:p>
            <a:pPr marL="15875" marR="0" lvl="0" indent="-7937" algn="l" rtl="0">
              <a:lnSpc>
                <a:spcPct val="100000"/>
              </a:lnSpc>
              <a:spcBef>
                <a:spcPts val="280"/>
              </a:spcBef>
              <a:spcAft>
                <a:spcPts val="0"/>
              </a:spcAft>
              <a:buClr>
                <a:schemeClr val="accent2"/>
              </a:buClr>
              <a:buSzPts val="100"/>
              <a:buFont typeface="Arial"/>
              <a:buAutoNum type="arabicPeriod"/>
            </a:pPr>
            <a:r>
              <a:rPr lang="en-US" sz="1400" b="0" i="0" u="none">
                <a:solidFill>
                  <a:schemeClr val="dk1"/>
                </a:solidFill>
                <a:latin typeface="Courier New"/>
                <a:ea typeface="Courier New"/>
                <a:cs typeface="Courier New"/>
                <a:sym typeface="Courier New"/>
              </a:rPr>
              <a:t>          </a:t>
            </a:r>
            <a:r>
              <a:rPr lang="en-US" sz="1400" b="1" i="0" u="none">
                <a:solidFill>
                  <a:schemeClr val="dk1"/>
                </a:solidFill>
                <a:latin typeface="Courier New"/>
                <a:ea typeface="Courier New"/>
                <a:cs typeface="Courier New"/>
                <a:sym typeface="Courier New"/>
              </a:rPr>
              <a:t>query = "Update Employee SET salary= 200000 where id=500";</a:t>
            </a:r>
            <a:endParaRPr/>
          </a:p>
          <a:p>
            <a:pPr marL="15875" marR="0" lvl="0" indent="-7937" algn="l" rtl="0">
              <a:lnSpc>
                <a:spcPct val="100000"/>
              </a:lnSpc>
              <a:spcBef>
                <a:spcPts val="280"/>
              </a:spcBef>
              <a:spcAft>
                <a:spcPts val="0"/>
              </a:spcAft>
              <a:buClr>
                <a:schemeClr val="accent2"/>
              </a:buClr>
              <a:buSzPts val="100"/>
              <a:buFont typeface="Arial"/>
              <a:buAutoNum type="arabicPeriod"/>
            </a:pPr>
            <a:r>
              <a:rPr lang="en-US" sz="1400" b="0" i="0" u="none">
                <a:solidFill>
                  <a:schemeClr val="dk1"/>
                </a:solidFill>
                <a:latin typeface="Courier New"/>
                <a:ea typeface="Courier New"/>
                <a:cs typeface="Courier New"/>
                <a:sym typeface="Courier New"/>
              </a:rPr>
              <a:t>            if (stmt.executeUpdate(query) &gt; 0) {</a:t>
            </a:r>
            <a:endParaRPr/>
          </a:p>
          <a:p>
            <a:pPr marL="15875" marR="0" lvl="0" indent="-7937" algn="l" rtl="0">
              <a:lnSpc>
                <a:spcPct val="100000"/>
              </a:lnSpc>
              <a:spcBef>
                <a:spcPts val="280"/>
              </a:spcBef>
              <a:spcAft>
                <a:spcPts val="0"/>
              </a:spcAft>
              <a:buClr>
                <a:schemeClr val="accent2"/>
              </a:buClr>
              <a:buSzPts val="100"/>
              <a:buFont typeface="Arial"/>
              <a:buAutoNum type="arabicPeriod"/>
            </a:pPr>
            <a:r>
              <a:rPr lang="en-US" sz="1400" b="0" i="0" u="none">
                <a:solidFill>
                  <a:schemeClr val="dk1"/>
                </a:solidFill>
                <a:latin typeface="Courier New"/>
                <a:ea typeface="Courier New"/>
                <a:cs typeface="Courier New"/>
                <a:sym typeface="Courier New"/>
              </a:rPr>
              <a:t>  System.out.println("An existing employee record was updated successfully!");</a:t>
            </a:r>
            <a:endParaRPr/>
          </a:p>
          <a:p>
            <a:pPr marL="15875" marR="0" lvl="0" indent="-7937" algn="l" rtl="0">
              <a:lnSpc>
                <a:spcPct val="100000"/>
              </a:lnSpc>
              <a:spcBef>
                <a:spcPts val="280"/>
              </a:spcBef>
              <a:spcAft>
                <a:spcPts val="0"/>
              </a:spcAft>
              <a:buClr>
                <a:schemeClr val="accent2"/>
              </a:buClr>
              <a:buSzPts val="100"/>
              <a:buFont typeface="Arial"/>
              <a:buAutoNum type="arabicPeriod"/>
            </a:pPr>
            <a:r>
              <a:rPr lang="en-US" sz="1400" b="0" i="0" u="none">
                <a:solidFill>
                  <a:schemeClr val="dk1"/>
                </a:solidFill>
                <a:latin typeface="Courier New"/>
                <a:ea typeface="Courier New"/>
                <a:cs typeface="Courier New"/>
                <a:sym typeface="Courier New"/>
              </a:rPr>
              <a:t>         }</a:t>
            </a:r>
            <a:endParaRPr/>
          </a:p>
          <a:p>
            <a:pPr marL="15875" marR="0" lvl="0" indent="-7937" algn="l" rtl="0">
              <a:lnSpc>
                <a:spcPct val="100000"/>
              </a:lnSpc>
              <a:spcBef>
                <a:spcPts val="280"/>
              </a:spcBef>
              <a:spcAft>
                <a:spcPts val="0"/>
              </a:spcAft>
              <a:buClr>
                <a:schemeClr val="accent2"/>
              </a:buClr>
              <a:buSzPts val="100"/>
              <a:buFont typeface="Arial"/>
              <a:buAutoNum type="arabicPeriod"/>
            </a:pPr>
            <a:r>
              <a:rPr lang="en-US" sz="1400" b="0" i="0" u="none">
                <a:solidFill>
                  <a:schemeClr val="dk1"/>
                </a:solidFill>
                <a:latin typeface="Courier New"/>
                <a:ea typeface="Courier New"/>
                <a:cs typeface="Courier New"/>
                <a:sym typeface="Courier New"/>
              </a:rPr>
              <a:t>           String query1="select * from Employee";</a:t>
            </a:r>
            <a:endParaRPr/>
          </a:p>
          <a:p>
            <a:pPr marL="15875" marR="0" lvl="0" indent="-7937" algn="l" rtl="0">
              <a:lnSpc>
                <a:spcPct val="100000"/>
              </a:lnSpc>
              <a:spcBef>
                <a:spcPts val="280"/>
              </a:spcBef>
              <a:spcAft>
                <a:spcPts val="0"/>
              </a:spcAft>
              <a:buClr>
                <a:schemeClr val="accent2"/>
              </a:buClr>
              <a:buSzPts val="100"/>
              <a:buFont typeface="Arial"/>
              <a:buAutoNum type="arabicPeriod"/>
            </a:pPr>
            <a:r>
              <a:rPr lang="en-US" sz="1400" b="0" i="0" u="none">
                <a:solidFill>
                  <a:schemeClr val="dk1"/>
                </a:solidFill>
                <a:latin typeface="Courier New"/>
                <a:ea typeface="Courier New"/>
                <a:cs typeface="Courier New"/>
                <a:sym typeface="Courier New"/>
              </a:rPr>
              <a:t>            ResultSet rs = stmt.executeQuery(query1);</a:t>
            </a:r>
            <a:endParaRPr/>
          </a:p>
          <a:p>
            <a:pPr marL="15875" marR="0" lvl="0" indent="-7937" algn="l" rtl="0">
              <a:lnSpc>
                <a:spcPct val="100000"/>
              </a:lnSpc>
              <a:spcBef>
                <a:spcPts val="280"/>
              </a:spcBef>
              <a:spcAft>
                <a:spcPts val="0"/>
              </a:spcAft>
              <a:buClr>
                <a:schemeClr val="accent2"/>
              </a:buClr>
              <a:buSzPts val="100"/>
              <a:buFont typeface="Arial"/>
              <a:buAutoNum type="arabicPeriod"/>
            </a:pPr>
            <a:r>
              <a:rPr lang="en-US" sz="1400" b="0" i="0" u="none">
                <a:solidFill>
                  <a:schemeClr val="dk1"/>
                </a:solidFill>
                <a:latin typeface="Courier New"/>
                <a:ea typeface="Courier New"/>
                <a:cs typeface="Courier New"/>
                <a:sym typeface="Courier New"/>
              </a:rPr>
              <a:t>     //code to display the records//</a:t>
            </a:r>
            <a:endParaRPr/>
          </a:p>
          <a:p>
            <a:pPr marL="15875" marR="0" lvl="0" indent="-7937" algn="l" rtl="0">
              <a:lnSpc>
                <a:spcPct val="100000"/>
              </a:lnSpc>
              <a:spcBef>
                <a:spcPts val="280"/>
              </a:spcBef>
              <a:spcAft>
                <a:spcPts val="0"/>
              </a:spcAft>
              <a:buClr>
                <a:schemeClr val="accent2"/>
              </a:buClr>
              <a:buSzPts val="100"/>
              <a:buFont typeface="Arial"/>
              <a:buAutoNum type="arabicPeriod"/>
            </a:pPr>
            <a:r>
              <a:rPr lang="en-US" sz="1400" b="0" i="0" u="none">
                <a:solidFill>
                  <a:schemeClr val="dk1"/>
                </a:solidFill>
                <a:latin typeface="Courier New"/>
                <a:ea typeface="Courier New"/>
                <a:cs typeface="Courier New"/>
                <a:sym typeface="Courier New"/>
              </a:rPr>
              <a:t>}</a:t>
            </a:r>
            <a:endParaRPr/>
          </a:p>
        </p:txBody>
      </p:sp>
      <p:sp>
        <p:nvSpPr>
          <p:cNvPr id="5190" name="Google Shape;5190;p514"/>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518</a:t>
            </a:fld>
            <a:endParaRPr/>
          </a:p>
        </p:txBody>
      </p:sp>
    </p:spTree>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Shape 5195"/>
        <p:cNvGrpSpPr/>
        <p:nvPr/>
      </p:nvGrpSpPr>
      <p:grpSpPr>
        <a:xfrm>
          <a:off x="0" y="0"/>
          <a:ext cx="0" cy="0"/>
          <a:chOff x="0" y="0"/>
          <a:chExt cx="0" cy="0"/>
        </a:xfrm>
      </p:grpSpPr>
      <p:sp>
        <p:nvSpPr>
          <p:cNvPr id="5196" name="Google Shape;5196;p515"/>
          <p:cNvSpPr txBox="1"/>
          <p:nvPr/>
        </p:nvSpPr>
        <p:spPr>
          <a:xfrm>
            <a:off x="609600" y="1447800"/>
            <a:ext cx="7924800" cy="4038600"/>
          </a:xfrm>
          <a:prstGeom prst="rect">
            <a:avLst/>
          </a:prstGeom>
          <a:solidFill>
            <a:srgbClr val="DDDDDD"/>
          </a:solidFill>
          <a:ln w="28575" cap="flat" cmpd="sng">
            <a:solidFill>
              <a:srgbClr val="000000"/>
            </a:solidFill>
            <a:prstDash val="solid"/>
            <a:miter lim="800000"/>
            <a:headEnd type="none" w="sm" len="sm"/>
            <a:tailEnd type="none" w="sm" len="sm"/>
          </a:ln>
        </p:spPr>
        <p:txBody>
          <a:bodyPr spcFirstLastPara="1" wrap="square" lIns="92075" tIns="9125" rIns="92075" bIns="9125"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5197" name="Google Shape;5197;p515"/>
          <p:cNvSpPr txBox="1">
            <a:spLocks noGrp="1"/>
          </p:cNvSpPr>
          <p:nvPr>
            <p:ph type="title"/>
          </p:nvPr>
        </p:nvSpPr>
        <p:spPr>
          <a:xfrm>
            <a:off x="609600" y="439737"/>
            <a:ext cx="7918500" cy="3984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CRUD Operations Using JDBC API: Delete</a:t>
            </a:r>
            <a:endParaRPr/>
          </a:p>
        </p:txBody>
      </p:sp>
      <p:sp>
        <p:nvSpPr>
          <p:cNvPr id="5198" name="Google Shape;5198;p515"/>
          <p:cNvSpPr txBox="1">
            <a:spLocks noGrp="1"/>
          </p:cNvSpPr>
          <p:nvPr>
            <p:ph type="body" idx="1"/>
          </p:nvPr>
        </p:nvSpPr>
        <p:spPr>
          <a:xfrm>
            <a:off x="609600" y="1524000"/>
            <a:ext cx="7918500" cy="3817800"/>
          </a:xfrm>
          <a:prstGeom prst="rect">
            <a:avLst/>
          </a:prstGeom>
          <a:noFill/>
          <a:ln>
            <a:noFill/>
          </a:ln>
        </p:spPr>
        <p:txBody>
          <a:bodyPr spcFirstLastPara="1" wrap="square" lIns="12700" tIns="12700" rIns="12700" bIns="12700" anchor="t" anchorCtr="0">
            <a:noAutofit/>
          </a:bodyPr>
          <a:lstStyle/>
          <a:p>
            <a:pPr marL="15875" marR="0" lvl="0" indent="-7937" algn="l" rtl="0">
              <a:lnSpc>
                <a:spcPct val="100000"/>
              </a:lnSpc>
              <a:spcBef>
                <a:spcPts val="0"/>
              </a:spcBef>
              <a:spcAft>
                <a:spcPts val="0"/>
              </a:spcAft>
              <a:buClr>
                <a:schemeClr val="accent2"/>
              </a:buClr>
              <a:buSzPts val="100"/>
              <a:buFont typeface="Arial"/>
              <a:buAutoNum type="arabicPeriod"/>
            </a:pPr>
            <a:r>
              <a:rPr lang="en-US" sz="1400" b="0" i="0" u="none">
                <a:solidFill>
                  <a:schemeClr val="dk1"/>
                </a:solidFill>
                <a:latin typeface="Courier New"/>
                <a:ea typeface="Courier New"/>
                <a:cs typeface="Courier New"/>
                <a:sym typeface="Courier New"/>
              </a:rPr>
              <a:t>public class DeleteJDBCExample {</a:t>
            </a:r>
            <a:endParaRPr/>
          </a:p>
          <a:p>
            <a:pPr marL="15875" marR="0" lvl="0" indent="-1587" algn="l" rtl="0">
              <a:lnSpc>
                <a:spcPct val="100000"/>
              </a:lnSpc>
              <a:spcBef>
                <a:spcPts val="280"/>
              </a:spcBef>
              <a:spcAft>
                <a:spcPts val="0"/>
              </a:spcAft>
              <a:buClr>
                <a:schemeClr val="accent2"/>
              </a:buClr>
              <a:buSzPts val="100"/>
              <a:buFont typeface="Arial"/>
              <a:buNone/>
            </a:pPr>
            <a:endParaRPr sz="1400" b="0" i="0" u="none">
              <a:solidFill>
                <a:schemeClr val="dk1"/>
              </a:solidFill>
              <a:latin typeface="Courier New"/>
              <a:ea typeface="Courier New"/>
              <a:cs typeface="Courier New"/>
              <a:sym typeface="Courier New"/>
            </a:endParaRPr>
          </a:p>
          <a:p>
            <a:pPr marL="15875" marR="0" lvl="0" indent="-7937" algn="l" rtl="0">
              <a:lnSpc>
                <a:spcPct val="100000"/>
              </a:lnSpc>
              <a:spcBef>
                <a:spcPts val="280"/>
              </a:spcBef>
              <a:spcAft>
                <a:spcPts val="0"/>
              </a:spcAft>
              <a:buClr>
                <a:schemeClr val="accent2"/>
              </a:buClr>
              <a:buSzPts val="100"/>
              <a:buFont typeface="Arial"/>
              <a:buAutoNum type="arabicPeriod"/>
            </a:pPr>
            <a:r>
              <a:rPr lang="en-US" sz="1400" b="0" i="0" u="none">
                <a:solidFill>
                  <a:schemeClr val="dk1"/>
                </a:solidFill>
                <a:latin typeface="Courier New"/>
                <a:ea typeface="Courier New"/>
                <a:cs typeface="Courier New"/>
                <a:sym typeface="Courier New"/>
              </a:rPr>
              <a:t>    public static void main(String[] args) {</a:t>
            </a:r>
            <a:endParaRPr/>
          </a:p>
          <a:p>
            <a:pPr marL="15875" marR="0" lvl="0" indent="-7937" algn="l" rtl="0">
              <a:lnSpc>
                <a:spcPct val="100000"/>
              </a:lnSpc>
              <a:spcBef>
                <a:spcPts val="280"/>
              </a:spcBef>
              <a:spcAft>
                <a:spcPts val="0"/>
              </a:spcAft>
              <a:buClr>
                <a:schemeClr val="accent2"/>
              </a:buClr>
              <a:buSzPts val="100"/>
              <a:buFont typeface="Arial"/>
              <a:buAutoNum type="arabicPeriod"/>
            </a:pPr>
            <a:r>
              <a:rPr lang="en-US" sz="1400" b="0" i="0" u="none">
                <a:solidFill>
                  <a:schemeClr val="dk1"/>
                </a:solidFill>
                <a:latin typeface="Courier New"/>
                <a:ea typeface="Courier New"/>
                <a:cs typeface="Courier New"/>
                <a:sym typeface="Courier New"/>
              </a:rPr>
              <a:t>       String url = "jdbc:derby://localhost:1527/EmployeeDB";</a:t>
            </a:r>
            <a:endParaRPr/>
          </a:p>
          <a:p>
            <a:pPr marL="15875" marR="0" lvl="0" indent="-7937" algn="l" rtl="0">
              <a:lnSpc>
                <a:spcPct val="100000"/>
              </a:lnSpc>
              <a:spcBef>
                <a:spcPts val="280"/>
              </a:spcBef>
              <a:spcAft>
                <a:spcPts val="0"/>
              </a:spcAft>
              <a:buClr>
                <a:schemeClr val="accent2"/>
              </a:buClr>
              <a:buSzPts val="100"/>
              <a:buFont typeface="Arial"/>
              <a:buAutoNum type="arabicPeriod"/>
            </a:pPr>
            <a:r>
              <a:rPr lang="en-US" sz="1400" b="0" i="0" u="none">
                <a:solidFill>
                  <a:schemeClr val="dk1"/>
                </a:solidFill>
                <a:latin typeface="Courier New"/>
                <a:ea typeface="Courier New"/>
                <a:cs typeface="Courier New"/>
                <a:sym typeface="Courier New"/>
              </a:rPr>
              <a:t>        String username = "scott";</a:t>
            </a:r>
            <a:endParaRPr/>
          </a:p>
          <a:p>
            <a:pPr marL="15875" marR="0" lvl="0" indent="-7937" algn="l" rtl="0">
              <a:lnSpc>
                <a:spcPct val="100000"/>
              </a:lnSpc>
              <a:spcBef>
                <a:spcPts val="280"/>
              </a:spcBef>
              <a:spcAft>
                <a:spcPts val="0"/>
              </a:spcAft>
              <a:buClr>
                <a:schemeClr val="accent2"/>
              </a:buClr>
              <a:buSzPts val="100"/>
              <a:buFont typeface="Arial"/>
              <a:buAutoNum type="arabicPeriod"/>
            </a:pPr>
            <a:r>
              <a:rPr lang="en-US" sz="1400" b="0" i="0" u="none">
                <a:solidFill>
                  <a:schemeClr val="dk1"/>
                </a:solidFill>
                <a:latin typeface="Courier New"/>
                <a:ea typeface="Courier New"/>
                <a:cs typeface="Courier New"/>
                <a:sym typeface="Courier New"/>
              </a:rPr>
              <a:t>        String password = "tiger”;  </a:t>
            </a:r>
            <a:endParaRPr/>
          </a:p>
          <a:p>
            <a:pPr marL="15875" marR="0" lvl="0" indent="-7937" algn="l" rtl="0">
              <a:lnSpc>
                <a:spcPct val="100000"/>
              </a:lnSpc>
              <a:spcBef>
                <a:spcPts val="280"/>
              </a:spcBef>
              <a:spcAft>
                <a:spcPts val="0"/>
              </a:spcAft>
              <a:buClr>
                <a:schemeClr val="accent2"/>
              </a:buClr>
              <a:buSzPts val="100"/>
              <a:buFont typeface="Arial"/>
              <a:buAutoNum type="arabicPeriod"/>
            </a:pPr>
            <a:r>
              <a:rPr lang="en-US" sz="1400" b="0" i="0" u="none">
                <a:solidFill>
                  <a:schemeClr val="dk1"/>
                </a:solidFill>
                <a:latin typeface="Courier New"/>
                <a:ea typeface="Courier New"/>
                <a:cs typeface="Courier New"/>
                <a:sym typeface="Courier New"/>
              </a:rPr>
              <a:t>   try (Connection con = DriverManager.getConnection(url, username, password)) {</a:t>
            </a:r>
            <a:endParaRPr/>
          </a:p>
          <a:p>
            <a:pPr marL="15875" marR="0" lvl="0" indent="-7937" algn="l" rtl="0">
              <a:lnSpc>
                <a:spcPct val="100000"/>
              </a:lnSpc>
              <a:spcBef>
                <a:spcPts val="280"/>
              </a:spcBef>
              <a:spcAft>
                <a:spcPts val="0"/>
              </a:spcAft>
              <a:buClr>
                <a:schemeClr val="accent2"/>
              </a:buClr>
              <a:buSzPts val="100"/>
              <a:buFont typeface="Arial"/>
              <a:buAutoNum type="arabicPeriod"/>
            </a:pPr>
            <a:r>
              <a:rPr lang="en-US" sz="1400" b="0" i="0" u="none">
                <a:solidFill>
                  <a:schemeClr val="dk1"/>
                </a:solidFill>
                <a:latin typeface="Courier New"/>
                <a:ea typeface="Courier New"/>
                <a:cs typeface="Courier New"/>
                <a:sym typeface="Courier New"/>
              </a:rPr>
              <a:t>         Statement stmt = con.createStatement(); </a:t>
            </a:r>
            <a:endParaRPr/>
          </a:p>
          <a:p>
            <a:pPr marL="15875" marR="0" lvl="0" indent="-7937" algn="l" rtl="0">
              <a:lnSpc>
                <a:spcPct val="100000"/>
              </a:lnSpc>
              <a:spcBef>
                <a:spcPts val="280"/>
              </a:spcBef>
              <a:spcAft>
                <a:spcPts val="0"/>
              </a:spcAft>
              <a:buClr>
                <a:schemeClr val="accent2"/>
              </a:buClr>
              <a:buSzPts val="100"/>
              <a:buFont typeface="Arial"/>
              <a:buAutoNum type="arabicPeriod"/>
            </a:pPr>
            <a:r>
              <a:rPr lang="en-US" sz="1400" b="0" i="0" u="none">
                <a:solidFill>
                  <a:schemeClr val="dk1"/>
                </a:solidFill>
                <a:latin typeface="Courier New"/>
                <a:ea typeface="Courier New"/>
                <a:cs typeface="Courier New"/>
                <a:sym typeface="Courier New"/>
              </a:rPr>
              <a:t>         String query = "DELETE FROM Employee where id=500";</a:t>
            </a:r>
            <a:endParaRPr/>
          </a:p>
          <a:p>
            <a:pPr marL="15875" marR="0" lvl="0" indent="-7937" algn="l" rtl="0">
              <a:lnSpc>
                <a:spcPct val="100000"/>
              </a:lnSpc>
              <a:spcBef>
                <a:spcPts val="280"/>
              </a:spcBef>
              <a:spcAft>
                <a:spcPts val="0"/>
              </a:spcAft>
              <a:buClr>
                <a:schemeClr val="accent2"/>
              </a:buClr>
              <a:buSzPts val="100"/>
              <a:buFont typeface="Arial"/>
              <a:buAutoNum type="arabicPeriod"/>
            </a:pPr>
            <a:r>
              <a:rPr lang="en-US" sz="1400" b="0" i="0" u="none">
                <a:solidFill>
                  <a:schemeClr val="dk1"/>
                </a:solidFill>
                <a:latin typeface="Courier New"/>
                <a:ea typeface="Courier New"/>
                <a:cs typeface="Courier New"/>
                <a:sym typeface="Courier New"/>
              </a:rPr>
              <a:t>   if (stmt.executeUpdate(query) &gt; 0) {</a:t>
            </a:r>
            <a:endParaRPr/>
          </a:p>
          <a:p>
            <a:pPr marL="15875" marR="0" lvl="0" indent="-7937" algn="l" rtl="0">
              <a:lnSpc>
                <a:spcPct val="100000"/>
              </a:lnSpc>
              <a:spcBef>
                <a:spcPts val="280"/>
              </a:spcBef>
              <a:spcAft>
                <a:spcPts val="0"/>
              </a:spcAft>
              <a:buClr>
                <a:schemeClr val="accent2"/>
              </a:buClr>
              <a:buSzPts val="100"/>
              <a:buFont typeface="Arial"/>
              <a:buAutoNum type="arabicPeriod"/>
            </a:pPr>
            <a:r>
              <a:rPr lang="en-US" sz="1400" b="0" i="0" u="none">
                <a:solidFill>
                  <a:schemeClr val="dk1"/>
                </a:solidFill>
                <a:latin typeface="Courier New"/>
                <a:ea typeface="Courier New"/>
                <a:cs typeface="Courier New"/>
                <a:sym typeface="Courier New"/>
              </a:rPr>
              <a:t>   System.out.println("An employee record was deleted successfully");</a:t>
            </a:r>
            <a:endParaRPr/>
          </a:p>
          <a:p>
            <a:pPr marL="15875" marR="0" lvl="0" indent="-7937" algn="l" rtl="0">
              <a:lnSpc>
                <a:spcPct val="100000"/>
              </a:lnSpc>
              <a:spcBef>
                <a:spcPts val="280"/>
              </a:spcBef>
              <a:spcAft>
                <a:spcPts val="0"/>
              </a:spcAft>
              <a:buClr>
                <a:schemeClr val="accent2"/>
              </a:buClr>
              <a:buSzPts val="100"/>
              <a:buFont typeface="Arial"/>
              <a:buAutoNum type="arabicPeriod"/>
            </a:pPr>
            <a:r>
              <a:rPr lang="en-US" sz="1400" b="0" i="0" u="none">
                <a:solidFill>
                  <a:schemeClr val="dk1"/>
                </a:solidFill>
                <a:latin typeface="Courier New"/>
                <a:ea typeface="Courier New"/>
                <a:cs typeface="Courier New"/>
                <a:sym typeface="Courier New"/>
              </a:rPr>
              <a:t>   }</a:t>
            </a:r>
            <a:endParaRPr/>
          </a:p>
          <a:p>
            <a:pPr marL="15875" marR="0" lvl="0" indent="-7937" algn="l" rtl="0">
              <a:lnSpc>
                <a:spcPct val="100000"/>
              </a:lnSpc>
              <a:spcBef>
                <a:spcPts val="280"/>
              </a:spcBef>
              <a:spcAft>
                <a:spcPts val="0"/>
              </a:spcAft>
              <a:buClr>
                <a:schemeClr val="accent2"/>
              </a:buClr>
              <a:buSzPts val="100"/>
              <a:buFont typeface="Arial"/>
              <a:buAutoNum type="arabicPeriod"/>
            </a:pPr>
            <a:r>
              <a:rPr lang="en-US" sz="1400" b="0" i="0" u="none">
                <a:solidFill>
                  <a:schemeClr val="dk1"/>
                </a:solidFill>
                <a:latin typeface="Courier New"/>
                <a:ea typeface="Courier New"/>
                <a:cs typeface="Courier New"/>
                <a:sym typeface="Courier New"/>
              </a:rPr>
              <a:t>       String query1="select * from Employee";</a:t>
            </a:r>
            <a:endParaRPr/>
          </a:p>
          <a:p>
            <a:pPr marL="15875" marR="0" lvl="0" indent="-7937" algn="l" rtl="0">
              <a:lnSpc>
                <a:spcPct val="100000"/>
              </a:lnSpc>
              <a:spcBef>
                <a:spcPts val="280"/>
              </a:spcBef>
              <a:spcAft>
                <a:spcPts val="0"/>
              </a:spcAft>
              <a:buClr>
                <a:schemeClr val="accent2"/>
              </a:buClr>
              <a:buSzPts val="100"/>
              <a:buFont typeface="Arial"/>
              <a:buAutoNum type="arabicPeriod"/>
            </a:pPr>
            <a:r>
              <a:rPr lang="en-US" sz="1400" b="0" i="0" u="none">
                <a:solidFill>
                  <a:schemeClr val="dk1"/>
                </a:solidFill>
                <a:latin typeface="Courier New"/>
                <a:ea typeface="Courier New"/>
                <a:cs typeface="Courier New"/>
                <a:sym typeface="Courier New"/>
              </a:rPr>
              <a:t>       ResultSet rs = stmt.executeQuery(query1);</a:t>
            </a:r>
            <a:endParaRPr/>
          </a:p>
        </p:txBody>
      </p:sp>
      <p:sp>
        <p:nvSpPr>
          <p:cNvPr id="5199" name="Google Shape;5199;p515"/>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519</a:t>
            </a:fld>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pic>
        <p:nvPicPr>
          <p:cNvPr id="404" name="Google Shape;404;p48" descr="Duke-Summary.gif"/>
          <p:cNvPicPr preferRelativeResize="0"/>
          <p:nvPr/>
        </p:nvPicPr>
        <p:blipFill rotWithShape="1">
          <a:blip r:embed="rId3">
            <a:alphaModFix/>
          </a:blip>
          <a:srcRect/>
          <a:stretch/>
        </p:blipFill>
        <p:spPr>
          <a:xfrm>
            <a:off x="6459537" y="4756150"/>
            <a:ext cx="2074862" cy="1492250"/>
          </a:xfrm>
          <a:prstGeom prst="rect">
            <a:avLst/>
          </a:prstGeom>
          <a:noFill/>
          <a:ln>
            <a:noFill/>
          </a:ln>
        </p:spPr>
      </p:pic>
      <p:sp>
        <p:nvSpPr>
          <p:cNvPr id="405" name="Google Shape;405;p48"/>
          <p:cNvSpPr txBox="1">
            <a:spLocks noGrp="1"/>
          </p:cNvSpPr>
          <p:nvPr>
            <p:ph type="title"/>
          </p:nvPr>
        </p:nvSpPr>
        <p:spPr>
          <a:xfrm>
            <a:off x="609600" y="439737"/>
            <a:ext cx="791845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Summary</a:t>
            </a:r>
            <a:endParaRPr/>
          </a:p>
        </p:txBody>
      </p:sp>
      <p:sp>
        <p:nvSpPr>
          <p:cNvPr id="406" name="Google Shape;406;p48"/>
          <p:cNvSpPr txBox="1">
            <a:spLocks noGrp="1"/>
          </p:cNvSpPr>
          <p:nvPr>
            <p:ph type="body" idx="1"/>
          </p:nvPr>
        </p:nvSpPr>
        <p:spPr>
          <a:xfrm>
            <a:off x="609600" y="1447800"/>
            <a:ext cx="7918450" cy="1751012"/>
          </a:xfrm>
          <a:prstGeom prst="rect">
            <a:avLst/>
          </a:prstGeom>
          <a:noFill/>
          <a:ln>
            <a:noFill/>
          </a:ln>
        </p:spPr>
        <p:txBody>
          <a:bodyPr spcFirstLastPara="1" wrap="square" lIns="12700" tIns="12700" rIns="12700" bIns="12700" anchor="t" anchorCtr="0">
            <a:noAutofit/>
          </a:bodyPr>
          <a:lstStyle/>
          <a:p>
            <a:pPr marL="7936" marR="0" lvl="0" indent="7938" algn="l" rtl="0">
              <a:lnSpc>
                <a:spcPct val="100000"/>
              </a:lnSpc>
              <a:spcBef>
                <a:spcPts val="0"/>
              </a:spcBef>
              <a:spcAft>
                <a:spcPts val="0"/>
              </a:spcAft>
              <a:buClr>
                <a:srgbClr val="000000"/>
              </a:buClr>
              <a:buSzPts val="2200"/>
              <a:buFont typeface="Arial"/>
              <a:buNone/>
            </a:pPr>
            <a:r>
              <a:rPr lang="en-US" sz="2200" b="0" i="0" u="none">
                <a:solidFill>
                  <a:schemeClr val="dk1"/>
                </a:solidFill>
                <a:latin typeface="Arial"/>
                <a:ea typeface="Arial"/>
                <a:cs typeface="Arial"/>
                <a:sym typeface="Arial"/>
              </a:rPr>
              <a:t>In this lesson, you should have learned how to:</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Create simple Java classes</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Create primitive variables</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Use Operators</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Manipulate Strings</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Use </a:t>
            </a:r>
            <a:r>
              <a:rPr lang="en-US" sz="2000" b="0" i="0" u="none" strike="noStrike" cap="none">
                <a:solidFill>
                  <a:schemeClr val="dk1"/>
                </a:solidFill>
                <a:latin typeface="Courier New"/>
                <a:ea typeface="Courier New"/>
                <a:cs typeface="Courier New"/>
                <a:sym typeface="Courier New"/>
              </a:rPr>
              <a:t>if-else</a:t>
            </a:r>
            <a:r>
              <a:rPr lang="en-US" sz="2000" b="0" i="0" u="none" strike="noStrike" cap="none">
                <a:solidFill>
                  <a:schemeClr val="dk1"/>
                </a:solidFill>
                <a:latin typeface="Arial"/>
                <a:ea typeface="Arial"/>
                <a:cs typeface="Arial"/>
                <a:sym typeface="Arial"/>
              </a:rPr>
              <a:t> and </a:t>
            </a:r>
            <a:r>
              <a:rPr lang="en-US" sz="2000" b="0" i="0" u="none" strike="noStrike" cap="none">
                <a:solidFill>
                  <a:schemeClr val="dk1"/>
                </a:solidFill>
                <a:latin typeface="Courier New"/>
                <a:ea typeface="Courier New"/>
                <a:cs typeface="Courier New"/>
                <a:sym typeface="Courier New"/>
              </a:rPr>
              <a:t>switch</a:t>
            </a:r>
            <a:r>
              <a:rPr lang="en-US" sz="2000" b="0" i="0" u="none" strike="noStrike" cap="none">
                <a:solidFill>
                  <a:schemeClr val="dk1"/>
                </a:solidFill>
                <a:latin typeface="Arial"/>
                <a:ea typeface="Arial"/>
                <a:cs typeface="Arial"/>
                <a:sym typeface="Arial"/>
              </a:rPr>
              <a:t> branching statements</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Iterate with loops</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Create arrays</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Use Java fields, constructors, and methods</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Use </a:t>
            </a:r>
            <a:r>
              <a:rPr lang="en-US" sz="2000" b="0" i="0" u="none" strike="noStrike" cap="none">
                <a:solidFill>
                  <a:schemeClr val="dk1"/>
                </a:solidFill>
                <a:latin typeface="Courier New"/>
                <a:ea typeface="Courier New"/>
                <a:cs typeface="Courier New"/>
                <a:sym typeface="Courier New"/>
              </a:rPr>
              <a:t>package</a:t>
            </a:r>
            <a:r>
              <a:rPr lang="en-US" sz="2200" b="0" i="0" u="none" strike="noStrike" cap="none">
                <a:solidFill>
                  <a:schemeClr val="dk1"/>
                </a:solidFill>
                <a:latin typeface="Arial"/>
                <a:ea typeface="Arial"/>
                <a:cs typeface="Arial"/>
                <a:sym typeface="Arial"/>
              </a:rPr>
              <a:t> and </a:t>
            </a:r>
            <a:r>
              <a:rPr lang="en-US" sz="2000" b="0" i="0" u="none" strike="noStrike" cap="none">
                <a:solidFill>
                  <a:schemeClr val="dk1"/>
                </a:solidFill>
                <a:latin typeface="Courier New"/>
                <a:ea typeface="Courier New"/>
                <a:cs typeface="Courier New"/>
                <a:sym typeface="Courier New"/>
              </a:rPr>
              <a:t>import</a:t>
            </a:r>
            <a:r>
              <a:rPr lang="en-US" sz="2200" b="0" i="0" u="none" strike="noStrike" cap="none">
                <a:solidFill>
                  <a:schemeClr val="dk1"/>
                </a:solidFill>
                <a:latin typeface="Arial"/>
                <a:ea typeface="Arial"/>
                <a:cs typeface="Arial"/>
                <a:sym typeface="Arial"/>
              </a:rPr>
              <a:t> statements</a:t>
            </a:r>
            <a:endParaRPr/>
          </a:p>
        </p:txBody>
      </p:sp>
      <p:sp>
        <p:nvSpPr>
          <p:cNvPr id="407" name="Google Shape;407;p48"/>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52</a:t>
            </a:fld>
            <a:endParaRPr/>
          </a:p>
        </p:txBody>
      </p:sp>
    </p:spTree>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Shape 5204"/>
        <p:cNvGrpSpPr/>
        <p:nvPr/>
      </p:nvGrpSpPr>
      <p:grpSpPr>
        <a:xfrm>
          <a:off x="0" y="0"/>
          <a:ext cx="0" cy="0"/>
          <a:chOff x="0" y="0"/>
          <a:chExt cx="0" cy="0"/>
        </a:xfrm>
      </p:grpSpPr>
      <p:sp>
        <p:nvSpPr>
          <p:cNvPr id="5205" name="Google Shape;5205;p516"/>
          <p:cNvSpPr txBox="1"/>
          <p:nvPr/>
        </p:nvSpPr>
        <p:spPr>
          <a:xfrm>
            <a:off x="609600" y="2286000"/>
            <a:ext cx="7848600" cy="3810000"/>
          </a:xfrm>
          <a:prstGeom prst="rect">
            <a:avLst/>
          </a:prstGeom>
          <a:solidFill>
            <a:srgbClr val="B8B8B8">
              <a:alpha val="49800"/>
            </a:srgbClr>
          </a:solidFill>
          <a:ln w="28575" cap="flat" cmpd="sng">
            <a:solidFill>
              <a:srgbClr val="000000"/>
            </a:solidFill>
            <a:prstDash val="solid"/>
            <a:miter lim="800000"/>
            <a:headEnd type="none" w="sm" len="sm"/>
            <a:tailEnd type="none" w="sm" len="sm"/>
          </a:ln>
        </p:spPr>
        <p:txBody>
          <a:bodyPr spcFirstLastPara="1" wrap="square" lIns="92075" tIns="9125" rIns="92075" bIns="9125"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5206" name="Google Shape;5206;p516"/>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Courier New"/>
                <a:ea typeface="Courier New"/>
                <a:cs typeface="Courier New"/>
                <a:sym typeface="Courier New"/>
              </a:rPr>
              <a:t>SQLException</a:t>
            </a:r>
            <a:r>
              <a:rPr lang="en-US" sz="2600" b="1" i="0" u="none" strike="noStrike" cap="none">
                <a:solidFill>
                  <a:schemeClr val="dk1"/>
                </a:solidFill>
                <a:latin typeface="Arial"/>
                <a:ea typeface="Arial"/>
                <a:cs typeface="Arial"/>
                <a:sym typeface="Arial"/>
              </a:rPr>
              <a:t> Class</a:t>
            </a:r>
            <a:endParaRPr/>
          </a:p>
        </p:txBody>
      </p:sp>
      <p:sp>
        <p:nvSpPr>
          <p:cNvPr id="5207" name="Google Shape;5207;p516"/>
          <p:cNvSpPr txBox="1">
            <a:spLocks noGrp="1"/>
          </p:cNvSpPr>
          <p:nvPr>
            <p:ph type="body" idx="1"/>
          </p:nvPr>
        </p:nvSpPr>
        <p:spPr>
          <a:xfrm>
            <a:off x="609600" y="1219200"/>
            <a:ext cx="7918500" cy="48831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200"/>
              <a:buFont typeface="Arial"/>
              <a:buNone/>
            </a:pPr>
            <a:r>
              <a:rPr lang="en-US" sz="2200" b="0" i="0" u="none">
                <a:solidFill>
                  <a:schemeClr val="dk1"/>
                </a:solidFill>
                <a:latin typeface="Courier New"/>
                <a:ea typeface="Courier New"/>
                <a:cs typeface="Courier New"/>
                <a:sym typeface="Courier New"/>
              </a:rPr>
              <a:t>SQLException</a:t>
            </a:r>
            <a:r>
              <a:rPr lang="en-US" sz="2200" b="0" i="0" u="none">
                <a:solidFill>
                  <a:schemeClr val="dk1"/>
                </a:solidFill>
                <a:latin typeface="Arial"/>
                <a:ea typeface="Arial"/>
                <a:cs typeface="Arial"/>
                <a:sym typeface="Arial"/>
              </a:rPr>
              <a:t> can be used to report details about resulting database errors. To report all the exceptions thrown, you can iterate through the </a:t>
            </a:r>
            <a:r>
              <a:rPr lang="en-US" sz="2200" b="0" i="0" u="none">
                <a:solidFill>
                  <a:schemeClr val="dk1"/>
                </a:solidFill>
                <a:latin typeface="Courier New"/>
                <a:ea typeface="Courier New"/>
                <a:cs typeface="Courier New"/>
                <a:sym typeface="Courier New"/>
              </a:rPr>
              <a:t>SQLException</a:t>
            </a:r>
            <a:r>
              <a:rPr lang="en-US" sz="2200" b="0" i="0" u="none">
                <a:solidFill>
                  <a:schemeClr val="dk1"/>
                </a:solidFill>
                <a:latin typeface="Arial"/>
                <a:ea typeface="Arial"/>
                <a:cs typeface="Arial"/>
                <a:sym typeface="Arial"/>
              </a:rPr>
              <a:t>s thrown:</a:t>
            </a:r>
            <a:endParaRPr/>
          </a:p>
          <a:p>
            <a:pPr marL="15875" marR="0" lvl="0" indent="-7937" algn="l" rtl="0">
              <a:lnSpc>
                <a:spcPct val="100000"/>
              </a:lnSpc>
              <a:spcBef>
                <a:spcPts val="320"/>
              </a:spcBef>
              <a:spcAft>
                <a:spcPts val="0"/>
              </a:spcAft>
              <a:buClr>
                <a:srgbClr val="000000"/>
              </a:buClr>
              <a:buSzPts val="200"/>
              <a:buFont typeface="Courier New"/>
              <a:buAutoNum type="arabicPlain"/>
            </a:pPr>
            <a:r>
              <a:rPr lang="en-US" sz="1600" b="0" i="0" u="none">
                <a:solidFill>
                  <a:schemeClr val="dk1"/>
                </a:solidFill>
                <a:latin typeface="Courier New"/>
                <a:ea typeface="Courier New"/>
                <a:cs typeface="Courier New"/>
                <a:sym typeface="Courier New"/>
              </a:rPr>
              <a:t> catch(SQLException ex) {</a:t>
            </a:r>
            <a:endParaRPr/>
          </a:p>
          <a:p>
            <a:pPr marL="15875" marR="0" lvl="0" indent="-7937" algn="l" rtl="0">
              <a:lnSpc>
                <a:spcPct val="100000"/>
              </a:lnSpc>
              <a:spcBef>
                <a:spcPts val="320"/>
              </a:spcBef>
              <a:spcAft>
                <a:spcPts val="0"/>
              </a:spcAft>
              <a:buClr>
                <a:srgbClr val="000000"/>
              </a:buClr>
              <a:buSzPts val="200"/>
              <a:buFont typeface="Courier New"/>
              <a:buAutoNum type="arabicPlain"/>
            </a:pPr>
            <a:r>
              <a:rPr lang="en-US" sz="1600" b="0" i="0" u="none">
                <a:solidFill>
                  <a:schemeClr val="dk1"/>
                </a:solidFill>
                <a:latin typeface="Courier New"/>
                <a:ea typeface="Courier New"/>
                <a:cs typeface="Courier New"/>
                <a:sym typeface="Courier New"/>
              </a:rPr>
              <a:t>     while(ex != null) {</a:t>
            </a:r>
            <a:endParaRPr/>
          </a:p>
          <a:p>
            <a:pPr marL="15875" marR="0" lvl="0" indent="-7937" algn="l" rtl="0">
              <a:lnSpc>
                <a:spcPct val="100000"/>
              </a:lnSpc>
              <a:spcBef>
                <a:spcPts val="320"/>
              </a:spcBef>
              <a:spcAft>
                <a:spcPts val="0"/>
              </a:spcAft>
              <a:buClr>
                <a:srgbClr val="000000"/>
              </a:buClr>
              <a:buSzPts val="200"/>
              <a:buFont typeface="Courier New"/>
              <a:buAutoNum type="arabicPlain"/>
            </a:pPr>
            <a:r>
              <a:rPr lang="en-US" sz="1600" b="0" i="0" u="none">
                <a:solidFill>
                  <a:schemeClr val="dk1"/>
                </a:solidFill>
                <a:latin typeface="Courier New"/>
                <a:ea typeface="Courier New"/>
                <a:cs typeface="Courier New"/>
                <a:sym typeface="Courier New"/>
              </a:rPr>
              <a:t>         System.out.println("SQLState:  " + ex.getSQLState());</a:t>
            </a:r>
            <a:endParaRPr/>
          </a:p>
          <a:p>
            <a:pPr marL="15875" marR="0" lvl="0" indent="-7937" algn="l" rtl="0">
              <a:lnSpc>
                <a:spcPct val="100000"/>
              </a:lnSpc>
              <a:spcBef>
                <a:spcPts val="320"/>
              </a:spcBef>
              <a:spcAft>
                <a:spcPts val="0"/>
              </a:spcAft>
              <a:buClr>
                <a:srgbClr val="000000"/>
              </a:buClr>
              <a:buSzPts val="200"/>
              <a:buFont typeface="Courier New"/>
              <a:buAutoNum type="arabicPlain"/>
            </a:pPr>
            <a:r>
              <a:rPr lang="en-US" sz="1600" b="0" i="0" u="none">
                <a:solidFill>
                  <a:schemeClr val="dk1"/>
                </a:solidFill>
                <a:latin typeface="Courier New"/>
                <a:ea typeface="Courier New"/>
                <a:cs typeface="Courier New"/>
                <a:sym typeface="Courier New"/>
              </a:rPr>
              <a:t>         System.out.println("Error Code:" + ex.getErrorCode());</a:t>
            </a:r>
            <a:endParaRPr/>
          </a:p>
          <a:p>
            <a:pPr marL="15875" marR="0" lvl="0" indent="-7937" algn="l" rtl="0">
              <a:lnSpc>
                <a:spcPct val="100000"/>
              </a:lnSpc>
              <a:spcBef>
                <a:spcPts val="320"/>
              </a:spcBef>
              <a:spcAft>
                <a:spcPts val="0"/>
              </a:spcAft>
              <a:buClr>
                <a:srgbClr val="000000"/>
              </a:buClr>
              <a:buSzPts val="200"/>
              <a:buFont typeface="Courier New"/>
              <a:buAutoNum type="arabicPlain"/>
            </a:pPr>
            <a:r>
              <a:rPr lang="en-US" sz="1600" b="0" i="0" u="none">
                <a:solidFill>
                  <a:schemeClr val="dk1"/>
                </a:solidFill>
                <a:latin typeface="Courier New"/>
                <a:ea typeface="Courier New"/>
                <a:cs typeface="Courier New"/>
                <a:sym typeface="Courier New"/>
              </a:rPr>
              <a:t>         System.out.println("Message:   " + ex.getMessage());</a:t>
            </a:r>
            <a:endParaRPr/>
          </a:p>
          <a:p>
            <a:pPr marL="15875" marR="0" lvl="0" indent="-7937" algn="l" rtl="0">
              <a:lnSpc>
                <a:spcPct val="100000"/>
              </a:lnSpc>
              <a:spcBef>
                <a:spcPts val="320"/>
              </a:spcBef>
              <a:spcAft>
                <a:spcPts val="0"/>
              </a:spcAft>
              <a:buClr>
                <a:srgbClr val="000000"/>
              </a:buClr>
              <a:buSzPts val="200"/>
              <a:buFont typeface="Courier New"/>
              <a:buAutoNum type="arabicPlain"/>
            </a:pPr>
            <a:r>
              <a:rPr lang="en-US" sz="1600" b="0" i="0" u="none">
                <a:solidFill>
                  <a:schemeClr val="dk1"/>
                </a:solidFill>
                <a:latin typeface="Courier New"/>
                <a:ea typeface="Courier New"/>
                <a:cs typeface="Courier New"/>
                <a:sym typeface="Courier New"/>
              </a:rPr>
              <a:t>         Throwable t = ex.getCause();</a:t>
            </a:r>
            <a:endParaRPr/>
          </a:p>
          <a:p>
            <a:pPr marL="15875" marR="0" lvl="0" indent="-7937" algn="l" rtl="0">
              <a:lnSpc>
                <a:spcPct val="100000"/>
              </a:lnSpc>
              <a:spcBef>
                <a:spcPts val="320"/>
              </a:spcBef>
              <a:spcAft>
                <a:spcPts val="0"/>
              </a:spcAft>
              <a:buClr>
                <a:srgbClr val="000000"/>
              </a:buClr>
              <a:buSzPts val="200"/>
              <a:buFont typeface="Courier New"/>
              <a:buAutoNum type="arabicPlain"/>
            </a:pPr>
            <a:r>
              <a:rPr lang="en-US" sz="1600" b="0" i="0" u="none">
                <a:solidFill>
                  <a:schemeClr val="dk1"/>
                </a:solidFill>
                <a:latin typeface="Courier New"/>
                <a:ea typeface="Courier New"/>
                <a:cs typeface="Courier New"/>
                <a:sym typeface="Courier New"/>
              </a:rPr>
              <a:t>         while(t != null) {</a:t>
            </a:r>
            <a:endParaRPr/>
          </a:p>
          <a:p>
            <a:pPr marL="15875" marR="0" lvl="0" indent="-7937" algn="l" rtl="0">
              <a:lnSpc>
                <a:spcPct val="100000"/>
              </a:lnSpc>
              <a:spcBef>
                <a:spcPts val="320"/>
              </a:spcBef>
              <a:spcAft>
                <a:spcPts val="0"/>
              </a:spcAft>
              <a:buClr>
                <a:srgbClr val="000000"/>
              </a:buClr>
              <a:buSzPts val="200"/>
              <a:buFont typeface="Courier New"/>
              <a:buAutoNum type="arabicPlain"/>
            </a:pPr>
            <a:r>
              <a:rPr lang="en-US" sz="1600" b="0" i="0" u="none">
                <a:solidFill>
                  <a:schemeClr val="dk1"/>
                </a:solidFill>
                <a:latin typeface="Courier New"/>
                <a:ea typeface="Courier New"/>
                <a:cs typeface="Courier New"/>
                <a:sym typeface="Courier New"/>
              </a:rPr>
              <a:t>             System.out.println("Cause:" + t);</a:t>
            </a:r>
            <a:endParaRPr/>
          </a:p>
          <a:p>
            <a:pPr marL="15875" marR="0" lvl="0" indent="-7937" algn="l" rtl="0">
              <a:lnSpc>
                <a:spcPct val="100000"/>
              </a:lnSpc>
              <a:spcBef>
                <a:spcPts val="320"/>
              </a:spcBef>
              <a:spcAft>
                <a:spcPts val="0"/>
              </a:spcAft>
              <a:buClr>
                <a:srgbClr val="000000"/>
              </a:buClr>
              <a:buSzPts val="200"/>
              <a:buFont typeface="Courier New"/>
              <a:buAutoNum type="arabicPlain"/>
            </a:pPr>
            <a:r>
              <a:rPr lang="en-US" sz="1600" b="0" i="0" u="none">
                <a:solidFill>
                  <a:schemeClr val="dk1"/>
                </a:solidFill>
                <a:latin typeface="Courier New"/>
                <a:ea typeface="Courier New"/>
                <a:cs typeface="Courier New"/>
                <a:sym typeface="Courier New"/>
              </a:rPr>
              <a:t>             t = t.getCause();</a:t>
            </a:r>
            <a:endParaRPr/>
          </a:p>
          <a:p>
            <a:pPr marL="15875" marR="0" lvl="0" indent="-7937" algn="l" rtl="0">
              <a:lnSpc>
                <a:spcPct val="100000"/>
              </a:lnSpc>
              <a:spcBef>
                <a:spcPts val="320"/>
              </a:spcBef>
              <a:spcAft>
                <a:spcPts val="0"/>
              </a:spcAft>
              <a:buClr>
                <a:srgbClr val="000000"/>
              </a:buClr>
              <a:buSzPts val="200"/>
              <a:buFont typeface="Courier New"/>
              <a:buAutoNum type="arabicPlain"/>
            </a:pPr>
            <a:r>
              <a:rPr lang="en-US" sz="1600" b="0" i="0" u="none">
                <a:solidFill>
                  <a:schemeClr val="dk1"/>
                </a:solidFill>
                <a:latin typeface="Courier New"/>
                <a:ea typeface="Courier New"/>
                <a:cs typeface="Courier New"/>
                <a:sym typeface="Courier New"/>
              </a:rPr>
              <a:t>         }</a:t>
            </a:r>
            <a:endParaRPr/>
          </a:p>
          <a:p>
            <a:pPr marL="15875" marR="0" lvl="0" indent="-7937" algn="l" rtl="0">
              <a:lnSpc>
                <a:spcPct val="100000"/>
              </a:lnSpc>
              <a:spcBef>
                <a:spcPts val="320"/>
              </a:spcBef>
              <a:spcAft>
                <a:spcPts val="0"/>
              </a:spcAft>
              <a:buClr>
                <a:srgbClr val="000000"/>
              </a:buClr>
              <a:buSzPts val="200"/>
              <a:buFont typeface="Courier New"/>
              <a:buAutoNum type="arabicPlain"/>
            </a:pPr>
            <a:r>
              <a:rPr lang="en-US" sz="1600" b="0" i="0" u="none">
                <a:solidFill>
                  <a:schemeClr val="dk1"/>
                </a:solidFill>
                <a:latin typeface="Courier New"/>
                <a:ea typeface="Courier New"/>
                <a:cs typeface="Courier New"/>
                <a:sym typeface="Courier New"/>
              </a:rPr>
              <a:t>         ex = ex.getNextException();</a:t>
            </a:r>
            <a:endParaRPr/>
          </a:p>
          <a:p>
            <a:pPr marL="15875" marR="0" lvl="0" indent="-7937" algn="l" rtl="0">
              <a:lnSpc>
                <a:spcPct val="100000"/>
              </a:lnSpc>
              <a:spcBef>
                <a:spcPts val="320"/>
              </a:spcBef>
              <a:spcAft>
                <a:spcPts val="0"/>
              </a:spcAft>
              <a:buClr>
                <a:srgbClr val="000000"/>
              </a:buClr>
              <a:buSzPts val="200"/>
              <a:buFont typeface="Courier New"/>
              <a:buAutoNum type="arabicPlain"/>
            </a:pPr>
            <a:r>
              <a:rPr lang="en-US" sz="1600" b="0" i="0" u="none">
                <a:solidFill>
                  <a:schemeClr val="dk1"/>
                </a:solidFill>
                <a:latin typeface="Courier New"/>
                <a:ea typeface="Courier New"/>
                <a:cs typeface="Courier New"/>
                <a:sym typeface="Courier New"/>
              </a:rPr>
              <a:t>    }</a:t>
            </a:r>
            <a:endParaRPr/>
          </a:p>
          <a:p>
            <a:pPr marL="15875" marR="0" lvl="0" indent="-7937" algn="l" rtl="0">
              <a:lnSpc>
                <a:spcPct val="100000"/>
              </a:lnSpc>
              <a:spcBef>
                <a:spcPts val="320"/>
              </a:spcBef>
              <a:spcAft>
                <a:spcPts val="0"/>
              </a:spcAft>
              <a:buClr>
                <a:srgbClr val="000000"/>
              </a:buClr>
              <a:buSzPts val="200"/>
              <a:buFont typeface="Courier New"/>
              <a:buAutoNum type="arabicPlain"/>
            </a:pPr>
            <a:r>
              <a:rPr lang="en-US" sz="1600" b="0" i="0" u="none">
                <a:solidFill>
                  <a:schemeClr val="dk1"/>
                </a:solidFill>
                <a:latin typeface="Courier New"/>
                <a:ea typeface="Courier New"/>
                <a:cs typeface="Courier New"/>
                <a:sym typeface="Courier New"/>
              </a:rPr>
              <a:t> }</a:t>
            </a:r>
            <a:endParaRPr/>
          </a:p>
        </p:txBody>
      </p:sp>
      <p:sp>
        <p:nvSpPr>
          <p:cNvPr id="5208" name="Google Shape;5208;p516"/>
          <p:cNvSpPr/>
          <p:nvPr/>
        </p:nvSpPr>
        <p:spPr>
          <a:xfrm>
            <a:off x="6019800" y="4876800"/>
            <a:ext cx="2209800" cy="762000"/>
          </a:xfrm>
          <a:prstGeom prst="wedgeRectCallout">
            <a:avLst>
              <a:gd name="adj1" fmla="val 9906"/>
              <a:gd name="adj2" fmla="val -29230"/>
            </a:avLst>
          </a:prstGeom>
          <a:solidFill>
            <a:srgbClr val="FFFFCC"/>
          </a:solidFill>
          <a:ln w="9525" cap="flat" cmpd="sng">
            <a:solidFill>
              <a:srgbClr val="808080"/>
            </a:solidFill>
            <a:prstDash val="solid"/>
            <a:miter lim="800000"/>
            <a:headEnd type="none" w="sm" len="sm"/>
            <a:tailEnd type="none" w="sm" len="sm"/>
          </a:ln>
        </p:spPr>
        <p:txBody>
          <a:bodyPr spcFirstLastPara="1" wrap="square" lIns="92075" tIns="9125" rIns="92075" bIns="9125" anchor="ctr" anchorCtr="0">
            <a:noAutofit/>
          </a:bodyPr>
          <a:lstStyle/>
          <a:p>
            <a:pPr marL="0" marR="0" lvl="0" indent="0" algn="ctr" rtl="0">
              <a:lnSpc>
                <a:spcPct val="100000"/>
              </a:lnSpc>
              <a:spcBef>
                <a:spcPts val="0"/>
              </a:spcBef>
              <a:spcAft>
                <a:spcPts val="0"/>
              </a:spcAft>
              <a:buClr>
                <a:schemeClr val="dk1"/>
              </a:buClr>
              <a:buSzPts val="1400"/>
              <a:buFont typeface="Arial"/>
              <a:buNone/>
            </a:pPr>
            <a:r>
              <a:rPr lang="en-US" sz="1400" b="0" i="0" u="none">
                <a:solidFill>
                  <a:schemeClr val="dk1"/>
                </a:solidFill>
                <a:latin typeface="Arial"/>
                <a:ea typeface="Arial"/>
                <a:cs typeface="Arial"/>
                <a:sym typeface="Arial"/>
              </a:rPr>
              <a:t>Vendor-dependent state codes, error codes, and messages</a:t>
            </a:r>
            <a:endParaRPr/>
          </a:p>
        </p:txBody>
      </p:sp>
      <p:sp>
        <p:nvSpPr>
          <p:cNvPr id="5209" name="Google Shape;5209;p516"/>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520</a:t>
            </a:fld>
            <a:endParaRPr/>
          </a:p>
        </p:txBody>
      </p:sp>
    </p:spTree>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Shape 5214"/>
        <p:cNvGrpSpPr/>
        <p:nvPr/>
      </p:nvGrpSpPr>
      <p:grpSpPr>
        <a:xfrm>
          <a:off x="0" y="0"/>
          <a:ext cx="0" cy="0"/>
          <a:chOff x="0" y="0"/>
          <a:chExt cx="0" cy="0"/>
        </a:xfrm>
      </p:grpSpPr>
      <p:sp>
        <p:nvSpPr>
          <p:cNvPr id="5215" name="Google Shape;5215;p517"/>
          <p:cNvSpPr txBox="1">
            <a:spLocks noGrp="1"/>
          </p:cNvSpPr>
          <p:nvPr>
            <p:ph type="title"/>
          </p:nvPr>
        </p:nvSpPr>
        <p:spPr>
          <a:xfrm>
            <a:off x="311700" y="593367"/>
            <a:ext cx="8520600" cy="7635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Closing JDBC Objects</a:t>
            </a:r>
            <a:endParaRPr/>
          </a:p>
        </p:txBody>
      </p:sp>
      <p:sp>
        <p:nvSpPr>
          <p:cNvPr id="5216" name="Google Shape;5216;p517"/>
          <p:cNvSpPr/>
          <p:nvPr/>
        </p:nvSpPr>
        <p:spPr>
          <a:xfrm>
            <a:off x="2209800" y="1676400"/>
            <a:ext cx="1828800" cy="609600"/>
          </a:xfrm>
          <a:prstGeom prst="ellipse">
            <a:avLst/>
          </a:prstGeom>
          <a:solidFill>
            <a:srgbClr val="FFCC66">
              <a:alpha val="49800"/>
            </a:srgbClr>
          </a:solidFill>
          <a:ln w="28575" cap="flat" cmpd="sng">
            <a:solidFill>
              <a:srgbClr val="000000"/>
            </a:solidFill>
            <a:prstDash val="solid"/>
            <a:miter lim="800000"/>
            <a:headEnd type="none" w="sm" len="sm"/>
            <a:tailEnd type="none" w="sm" len="sm"/>
          </a:ln>
        </p:spPr>
        <p:txBody>
          <a:bodyPr spcFirstLastPara="1" wrap="square" lIns="92075" tIns="9125" rIns="92075" bIns="9125" anchor="ctr" anchorCtr="0">
            <a:noAutofit/>
          </a:bodyPr>
          <a:lstStyle/>
          <a:p>
            <a:pPr marL="0" marR="0" lvl="0" indent="0" algn="ctr" rtl="0">
              <a:lnSpc>
                <a:spcPct val="100000"/>
              </a:lnSpc>
              <a:spcBef>
                <a:spcPts val="0"/>
              </a:spcBef>
              <a:spcAft>
                <a:spcPts val="0"/>
              </a:spcAft>
              <a:buClr>
                <a:schemeClr val="dk1"/>
              </a:buClr>
              <a:buSzPts val="1400"/>
              <a:buFont typeface="Courier New"/>
              <a:buNone/>
            </a:pPr>
            <a:r>
              <a:rPr lang="en-US" sz="1400" b="1" i="0" u="none">
                <a:solidFill>
                  <a:schemeClr val="dk1"/>
                </a:solidFill>
                <a:latin typeface="Courier New"/>
                <a:ea typeface="Courier New"/>
                <a:cs typeface="Courier New"/>
                <a:sym typeface="Courier New"/>
              </a:rPr>
              <a:t>Connection</a:t>
            </a:r>
            <a:endParaRPr/>
          </a:p>
        </p:txBody>
      </p:sp>
      <p:sp>
        <p:nvSpPr>
          <p:cNvPr id="5217" name="Google Shape;5217;p517"/>
          <p:cNvSpPr/>
          <p:nvPr/>
        </p:nvSpPr>
        <p:spPr>
          <a:xfrm>
            <a:off x="2209800" y="2971800"/>
            <a:ext cx="1828800" cy="609600"/>
          </a:xfrm>
          <a:prstGeom prst="ellipse">
            <a:avLst/>
          </a:prstGeom>
          <a:solidFill>
            <a:srgbClr val="00B0F0">
              <a:alpha val="49800"/>
            </a:srgbClr>
          </a:solidFill>
          <a:ln w="28575" cap="flat" cmpd="sng">
            <a:solidFill>
              <a:srgbClr val="000000"/>
            </a:solidFill>
            <a:prstDash val="solid"/>
            <a:miter lim="800000"/>
            <a:headEnd type="none" w="sm" len="sm"/>
            <a:tailEnd type="none" w="sm" len="sm"/>
          </a:ln>
        </p:spPr>
        <p:txBody>
          <a:bodyPr spcFirstLastPara="1" wrap="square" lIns="92075" tIns="9125" rIns="92075" bIns="9125" anchor="ctr" anchorCtr="0">
            <a:noAutofit/>
          </a:bodyPr>
          <a:lstStyle/>
          <a:p>
            <a:pPr marL="0" marR="0" lvl="0" indent="0" algn="ctr" rtl="0">
              <a:lnSpc>
                <a:spcPct val="100000"/>
              </a:lnSpc>
              <a:spcBef>
                <a:spcPts val="0"/>
              </a:spcBef>
              <a:spcAft>
                <a:spcPts val="0"/>
              </a:spcAft>
              <a:buClr>
                <a:schemeClr val="dk1"/>
              </a:buClr>
              <a:buSzPts val="1400"/>
              <a:buFont typeface="Courier New"/>
              <a:buNone/>
            </a:pPr>
            <a:r>
              <a:rPr lang="en-US" sz="1400" b="1" i="0" u="none">
                <a:solidFill>
                  <a:schemeClr val="dk1"/>
                </a:solidFill>
                <a:latin typeface="Courier New"/>
                <a:ea typeface="Courier New"/>
                <a:cs typeface="Courier New"/>
                <a:sym typeface="Courier New"/>
              </a:rPr>
              <a:t>Statement</a:t>
            </a:r>
            <a:endParaRPr/>
          </a:p>
        </p:txBody>
      </p:sp>
      <p:sp>
        <p:nvSpPr>
          <p:cNvPr id="5218" name="Google Shape;5218;p517"/>
          <p:cNvSpPr/>
          <p:nvPr/>
        </p:nvSpPr>
        <p:spPr>
          <a:xfrm>
            <a:off x="6438900" y="2971800"/>
            <a:ext cx="1828800" cy="609600"/>
          </a:xfrm>
          <a:prstGeom prst="ellipse">
            <a:avLst/>
          </a:prstGeom>
          <a:solidFill>
            <a:srgbClr val="00B0F0">
              <a:alpha val="49800"/>
            </a:srgbClr>
          </a:solidFill>
          <a:ln w="28575" cap="flat" cmpd="sng">
            <a:solidFill>
              <a:srgbClr val="000000"/>
            </a:solidFill>
            <a:prstDash val="solid"/>
            <a:miter lim="800000"/>
            <a:headEnd type="none" w="sm" len="sm"/>
            <a:tailEnd type="none" w="sm" len="sm"/>
          </a:ln>
        </p:spPr>
        <p:txBody>
          <a:bodyPr spcFirstLastPara="1" wrap="square" lIns="92075" tIns="9125" rIns="92075" bIns="9125" anchor="ctr" anchorCtr="0">
            <a:noAutofit/>
          </a:bodyPr>
          <a:lstStyle/>
          <a:p>
            <a:pPr marL="0" marR="0" lvl="0" indent="0" algn="ctr" rtl="0">
              <a:lnSpc>
                <a:spcPct val="100000"/>
              </a:lnSpc>
              <a:spcBef>
                <a:spcPts val="0"/>
              </a:spcBef>
              <a:spcAft>
                <a:spcPts val="0"/>
              </a:spcAft>
              <a:buClr>
                <a:schemeClr val="dk1"/>
              </a:buClr>
              <a:buSzPts val="1400"/>
              <a:buFont typeface="Courier New"/>
              <a:buNone/>
            </a:pPr>
            <a:r>
              <a:rPr lang="en-US" sz="1400" b="1" i="0" u="none">
                <a:solidFill>
                  <a:schemeClr val="dk1"/>
                </a:solidFill>
                <a:latin typeface="Courier New"/>
                <a:ea typeface="Courier New"/>
                <a:cs typeface="Courier New"/>
                <a:sym typeface="Courier New"/>
              </a:rPr>
              <a:t>Statement</a:t>
            </a:r>
            <a:endParaRPr/>
          </a:p>
        </p:txBody>
      </p:sp>
      <p:sp>
        <p:nvSpPr>
          <p:cNvPr id="5219" name="Google Shape;5219;p517"/>
          <p:cNvSpPr/>
          <p:nvPr/>
        </p:nvSpPr>
        <p:spPr>
          <a:xfrm>
            <a:off x="2209800" y="4267200"/>
            <a:ext cx="1828800" cy="609600"/>
          </a:xfrm>
          <a:prstGeom prst="ellipse">
            <a:avLst/>
          </a:prstGeom>
          <a:solidFill>
            <a:srgbClr val="92D050">
              <a:alpha val="49800"/>
            </a:srgbClr>
          </a:solidFill>
          <a:ln w="28575" cap="flat" cmpd="sng">
            <a:solidFill>
              <a:srgbClr val="000000"/>
            </a:solidFill>
            <a:prstDash val="solid"/>
            <a:miter lim="800000"/>
            <a:headEnd type="none" w="sm" len="sm"/>
            <a:tailEnd type="none" w="sm" len="sm"/>
          </a:ln>
        </p:spPr>
        <p:txBody>
          <a:bodyPr spcFirstLastPara="1" wrap="square" lIns="92075" tIns="9125" rIns="92075" bIns="9125" anchor="ctr" anchorCtr="0">
            <a:noAutofit/>
          </a:bodyPr>
          <a:lstStyle/>
          <a:p>
            <a:pPr marL="0" marR="0" lvl="0" indent="0" algn="ctr" rtl="0">
              <a:lnSpc>
                <a:spcPct val="100000"/>
              </a:lnSpc>
              <a:spcBef>
                <a:spcPts val="0"/>
              </a:spcBef>
              <a:spcAft>
                <a:spcPts val="0"/>
              </a:spcAft>
              <a:buClr>
                <a:schemeClr val="dk1"/>
              </a:buClr>
              <a:buSzPts val="1400"/>
              <a:buFont typeface="Courier New"/>
              <a:buNone/>
            </a:pPr>
            <a:r>
              <a:rPr lang="en-US" sz="1400" b="1" i="0" u="none">
                <a:solidFill>
                  <a:schemeClr val="dk1"/>
                </a:solidFill>
                <a:latin typeface="Courier New"/>
                <a:ea typeface="Courier New"/>
                <a:cs typeface="Courier New"/>
                <a:sym typeface="Courier New"/>
              </a:rPr>
              <a:t>ResultSet</a:t>
            </a:r>
            <a:endParaRPr/>
          </a:p>
        </p:txBody>
      </p:sp>
      <p:sp>
        <p:nvSpPr>
          <p:cNvPr id="5220" name="Google Shape;5220;p517"/>
          <p:cNvSpPr/>
          <p:nvPr/>
        </p:nvSpPr>
        <p:spPr>
          <a:xfrm>
            <a:off x="6438900" y="4267200"/>
            <a:ext cx="1828800" cy="609600"/>
          </a:xfrm>
          <a:prstGeom prst="ellipse">
            <a:avLst/>
          </a:prstGeom>
          <a:solidFill>
            <a:srgbClr val="92D050">
              <a:alpha val="49800"/>
            </a:srgbClr>
          </a:solidFill>
          <a:ln w="28575" cap="flat" cmpd="sng">
            <a:solidFill>
              <a:srgbClr val="000000"/>
            </a:solidFill>
            <a:prstDash val="solid"/>
            <a:miter lim="800000"/>
            <a:headEnd type="none" w="sm" len="sm"/>
            <a:tailEnd type="none" w="sm" len="sm"/>
          </a:ln>
        </p:spPr>
        <p:txBody>
          <a:bodyPr spcFirstLastPara="1" wrap="square" lIns="92075" tIns="9125" rIns="92075" bIns="9125" anchor="ctr" anchorCtr="0">
            <a:noAutofit/>
          </a:bodyPr>
          <a:lstStyle/>
          <a:p>
            <a:pPr marL="0" marR="0" lvl="0" indent="0" algn="ctr" rtl="0">
              <a:lnSpc>
                <a:spcPct val="100000"/>
              </a:lnSpc>
              <a:spcBef>
                <a:spcPts val="0"/>
              </a:spcBef>
              <a:spcAft>
                <a:spcPts val="0"/>
              </a:spcAft>
              <a:buClr>
                <a:schemeClr val="dk1"/>
              </a:buClr>
              <a:buSzPts val="1400"/>
              <a:buFont typeface="Courier New"/>
              <a:buNone/>
            </a:pPr>
            <a:r>
              <a:rPr lang="en-US" sz="1400" b="1" i="0" u="none">
                <a:solidFill>
                  <a:schemeClr val="dk1"/>
                </a:solidFill>
                <a:latin typeface="Courier New"/>
                <a:ea typeface="Courier New"/>
                <a:cs typeface="Courier New"/>
                <a:sym typeface="Courier New"/>
              </a:rPr>
              <a:t>ResultSet</a:t>
            </a:r>
            <a:endParaRPr/>
          </a:p>
        </p:txBody>
      </p:sp>
      <p:cxnSp>
        <p:nvCxnSpPr>
          <p:cNvPr id="5221" name="Google Shape;5221;p517"/>
          <p:cNvCxnSpPr/>
          <p:nvPr/>
        </p:nvCxnSpPr>
        <p:spPr>
          <a:xfrm>
            <a:off x="1600200" y="1981200"/>
            <a:ext cx="457200" cy="0"/>
          </a:xfrm>
          <a:prstGeom prst="straightConnector1">
            <a:avLst/>
          </a:prstGeom>
          <a:noFill/>
          <a:ln w="28575" cap="flat" cmpd="sng">
            <a:solidFill>
              <a:schemeClr val="dk1"/>
            </a:solidFill>
            <a:prstDash val="solid"/>
            <a:miter lim="800000"/>
            <a:headEnd type="none" w="med" len="med"/>
            <a:tailEnd type="triangle" w="med" len="med"/>
          </a:ln>
        </p:spPr>
      </p:cxnSp>
      <p:sp>
        <p:nvSpPr>
          <p:cNvPr id="5222" name="Google Shape;5222;p517"/>
          <p:cNvSpPr txBox="1"/>
          <p:nvPr/>
        </p:nvSpPr>
        <p:spPr>
          <a:xfrm>
            <a:off x="533400" y="1828800"/>
            <a:ext cx="1149300" cy="369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800"/>
              <a:buFont typeface="Courier New"/>
              <a:buNone/>
            </a:pPr>
            <a:r>
              <a:rPr lang="en-US" sz="1800" b="0" i="0" u="none">
                <a:solidFill>
                  <a:schemeClr val="dk1"/>
                </a:solidFill>
                <a:latin typeface="Courier New"/>
                <a:ea typeface="Courier New"/>
                <a:cs typeface="Courier New"/>
                <a:sym typeface="Courier New"/>
              </a:rPr>
              <a:t>close()</a:t>
            </a:r>
            <a:endParaRPr/>
          </a:p>
        </p:txBody>
      </p:sp>
      <p:sp>
        <p:nvSpPr>
          <p:cNvPr id="5223" name="Google Shape;5223;p517"/>
          <p:cNvSpPr/>
          <p:nvPr/>
        </p:nvSpPr>
        <p:spPr>
          <a:xfrm>
            <a:off x="6438900" y="1676400"/>
            <a:ext cx="1828800" cy="609600"/>
          </a:xfrm>
          <a:prstGeom prst="ellipse">
            <a:avLst/>
          </a:prstGeom>
          <a:solidFill>
            <a:srgbClr val="FFCC66">
              <a:alpha val="49800"/>
            </a:srgbClr>
          </a:solidFill>
          <a:ln w="28575" cap="flat" cmpd="sng">
            <a:solidFill>
              <a:srgbClr val="000000"/>
            </a:solidFill>
            <a:prstDash val="solid"/>
            <a:miter lim="800000"/>
            <a:headEnd type="none" w="sm" len="sm"/>
            <a:tailEnd type="none" w="sm" len="sm"/>
          </a:ln>
        </p:spPr>
        <p:txBody>
          <a:bodyPr spcFirstLastPara="1" wrap="square" lIns="92075" tIns="9125" rIns="92075" bIns="9125" anchor="ctr" anchorCtr="0">
            <a:noAutofit/>
          </a:bodyPr>
          <a:lstStyle/>
          <a:p>
            <a:pPr marL="0" marR="0" lvl="0" indent="0" algn="ctr" rtl="0">
              <a:lnSpc>
                <a:spcPct val="100000"/>
              </a:lnSpc>
              <a:spcBef>
                <a:spcPts val="0"/>
              </a:spcBef>
              <a:spcAft>
                <a:spcPts val="0"/>
              </a:spcAft>
              <a:buClr>
                <a:schemeClr val="dk1"/>
              </a:buClr>
              <a:buSzPts val="1400"/>
              <a:buFont typeface="Courier New"/>
              <a:buNone/>
            </a:pPr>
            <a:r>
              <a:rPr lang="en-US" sz="1400" b="1" i="0" u="none">
                <a:solidFill>
                  <a:schemeClr val="dk1"/>
                </a:solidFill>
                <a:latin typeface="Courier New"/>
                <a:ea typeface="Courier New"/>
                <a:cs typeface="Courier New"/>
                <a:sym typeface="Courier New"/>
              </a:rPr>
              <a:t>Connection</a:t>
            </a:r>
            <a:endParaRPr/>
          </a:p>
        </p:txBody>
      </p:sp>
      <p:sp>
        <p:nvSpPr>
          <p:cNvPr id="5224" name="Google Shape;5224;p517"/>
          <p:cNvSpPr/>
          <p:nvPr/>
        </p:nvSpPr>
        <p:spPr>
          <a:xfrm>
            <a:off x="2857500" y="2362200"/>
            <a:ext cx="533400" cy="533400"/>
          </a:xfrm>
          <a:prstGeom prst="downArrow">
            <a:avLst>
              <a:gd name="adj1" fmla="val 10800"/>
              <a:gd name="adj2" fmla="val 50000"/>
            </a:avLst>
          </a:prstGeom>
          <a:solidFill>
            <a:srgbClr val="FF9999"/>
          </a:solidFill>
          <a:ln w="28575" cap="flat" cmpd="sng">
            <a:solidFill>
              <a:srgbClr val="000000"/>
            </a:solidFill>
            <a:prstDash val="solid"/>
            <a:miter lim="800000"/>
            <a:headEnd type="none" w="sm" len="sm"/>
            <a:tailEnd type="none" w="sm" len="sm"/>
          </a:ln>
        </p:spPr>
        <p:txBody>
          <a:bodyPr spcFirstLastPara="1" wrap="square" lIns="92075" tIns="9125" rIns="92075" bIns="9125"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5225" name="Google Shape;5225;p517"/>
          <p:cNvSpPr txBox="1"/>
          <p:nvPr/>
        </p:nvSpPr>
        <p:spPr>
          <a:xfrm>
            <a:off x="457200" y="2438400"/>
            <a:ext cx="2070000" cy="369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FF"/>
              </a:buClr>
              <a:buSzPts val="1800"/>
              <a:buFont typeface="Shadows Into Light"/>
              <a:buNone/>
            </a:pPr>
            <a:r>
              <a:rPr lang="en-US" sz="1800" b="0" i="0" u="none">
                <a:solidFill>
                  <a:srgbClr val="0000FF"/>
                </a:solidFill>
                <a:latin typeface="Shadows Into Light"/>
                <a:ea typeface="Shadows Into Light"/>
                <a:cs typeface="Shadows Into Light"/>
                <a:sym typeface="Shadows Into Light"/>
              </a:rPr>
              <a:t>Closes Statements</a:t>
            </a:r>
            <a:endParaRPr/>
          </a:p>
        </p:txBody>
      </p:sp>
      <p:sp>
        <p:nvSpPr>
          <p:cNvPr id="5226" name="Google Shape;5226;p517"/>
          <p:cNvSpPr/>
          <p:nvPr/>
        </p:nvSpPr>
        <p:spPr>
          <a:xfrm>
            <a:off x="2857500" y="3657600"/>
            <a:ext cx="533400" cy="533400"/>
          </a:xfrm>
          <a:prstGeom prst="downArrow">
            <a:avLst>
              <a:gd name="adj1" fmla="val 10800"/>
              <a:gd name="adj2" fmla="val 50000"/>
            </a:avLst>
          </a:prstGeom>
          <a:solidFill>
            <a:srgbClr val="FF9999"/>
          </a:solidFill>
          <a:ln w="28575" cap="flat" cmpd="sng">
            <a:solidFill>
              <a:srgbClr val="000000"/>
            </a:solidFill>
            <a:prstDash val="solid"/>
            <a:miter lim="800000"/>
            <a:headEnd type="none" w="sm" len="sm"/>
            <a:tailEnd type="none" w="sm" len="sm"/>
          </a:ln>
        </p:spPr>
        <p:txBody>
          <a:bodyPr spcFirstLastPara="1" wrap="square" lIns="92075" tIns="9125" rIns="92075" bIns="9125"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5227" name="Google Shape;5227;p517"/>
          <p:cNvSpPr txBox="1"/>
          <p:nvPr/>
        </p:nvSpPr>
        <p:spPr>
          <a:xfrm>
            <a:off x="441325" y="3581400"/>
            <a:ext cx="1920900" cy="646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FF"/>
              </a:buClr>
              <a:buSzPts val="1800"/>
              <a:buFont typeface="Shadows Into Light"/>
              <a:buNone/>
            </a:pPr>
            <a:r>
              <a:rPr lang="en-US" sz="1800" b="0" i="0" u="none">
                <a:solidFill>
                  <a:srgbClr val="0000FF"/>
                </a:solidFill>
                <a:latin typeface="Shadows Into Light"/>
                <a:ea typeface="Shadows Into Light"/>
                <a:cs typeface="Shadows Into Light"/>
                <a:sym typeface="Shadows Into Light"/>
              </a:rPr>
              <a:t>Invalidates ResultSets</a:t>
            </a:r>
            <a:endParaRPr/>
          </a:p>
        </p:txBody>
      </p:sp>
      <p:sp>
        <p:nvSpPr>
          <p:cNvPr id="5228" name="Google Shape;5228;p517"/>
          <p:cNvSpPr/>
          <p:nvPr/>
        </p:nvSpPr>
        <p:spPr>
          <a:xfrm>
            <a:off x="2857500" y="5029200"/>
            <a:ext cx="533400" cy="533400"/>
          </a:xfrm>
          <a:prstGeom prst="downArrow">
            <a:avLst>
              <a:gd name="adj1" fmla="val 10800"/>
              <a:gd name="adj2" fmla="val 50000"/>
            </a:avLst>
          </a:prstGeom>
          <a:solidFill>
            <a:srgbClr val="FF9999"/>
          </a:solidFill>
          <a:ln w="28575" cap="flat" cmpd="sng">
            <a:solidFill>
              <a:srgbClr val="000000"/>
            </a:solidFill>
            <a:prstDash val="solid"/>
            <a:miter lim="800000"/>
            <a:headEnd type="none" w="sm" len="sm"/>
            <a:tailEnd type="none" w="sm" len="sm"/>
          </a:ln>
        </p:spPr>
        <p:txBody>
          <a:bodyPr spcFirstLastPara="1" wrap="square" lIns="92075" tIns="9125" rIns="92075" bIns="9125"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5229" name="Google Shape;5229;p517"/>
          <p:cNvSpPr/>
          <p:nvPr/>
        </p:nvSpPr>
        <p:spPr>
          <a:xfrm>
            <a:off x="2743200" y="5638800"/>
            <a:ext cx="761994" cy="457218"/>
          </a:xfrm>
          <a:prstGeom prst="flowChartMultidocument">
            <a:avLst/>
          </a:prstGeom>
          <a:solidFill>
            <a:srgbClr val="0070C0">
              <a:alpha val="49800"/>
            </a:srgbClr>
          </a:solidFill>
          <a:ln w="28575" cap="flat" cmpd="sng">
            <a:solidFill>
              <a:srgbClr val="000000"/>
            </a:solidFill>
            <a:prstDash val="solid"/>
            <a:miter lim="800000"/>
            <a:headEnd type="none" w="sm" len="sm"/>
            <a:tailEnd type="none" w="sm" len="sm"/>
          </a:ln>
        </p:spPr>
        <p:txBody>
          <a:bodyPr spcFirstLastPara="1" wrap="square" lIns="92075" tIns="9125" rIns="92075" bIns="9125"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5230" name="Google Shape;5230;p517"/>
          <p:cNvSpPr txBox="1"/>
          <p:nvPr/>
        </p:nvSpPr>
        <p:spPr>
          <a:xfrm>
            <a:off x="938212" y="5105400"/>
            <a:ext cx="1585800" cy="9240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FF"/>
              </a:buClr>
              <a:buSzPts val="1800"/>
              <a:buFont typeface="Shadows Into Light"/>
              <a:buNone/>
            </a:pPr>
            <a:r>
              <a:rPr lang="en-US" sz="1800" b="0" i="0" u="none">
                <a:solidFill>
                  <a:srgbClr val="0000FF"/>
                </a:solidFill>
                <a:latin typeface="Shadows Into Light"/>
                <a:ea typeface="Shadows Into Light"/>
                <a:cs typeface="Shadows Into Light"/>
                <a:sym typeface="Shadows Into Light"/>
              </a:rPr>
              <a:t>Resources not</a:t>
            </a:r>
            <a:br>
              <a:rPr lang="en-US" sz="1800" b="0" i="0" u="none">
                <a:solidFill>
                  <a:srgbClr val="0000FF"/>
                </a:solidFill>
                <a:latin typeface="Shadows Into Light"/>
                <a:ea typeface="Shadows Into Light"/>
                <a:cs typeface="Shadows Into Light"/>
                <a:sym typeface="Shadows Into Light"/>
              </a:rPr>
            </a:br>
            <a:r>
              <a:rPr lang="en-US" sz="1800" b="0" i="0" u="none">
                <a:solidFill>
                  <a:srgbClr val="0000FF"/>
                </a:solidFill>
                <a:latin typeface="Shadows Into Light"/>
                <a:ea typeface="Shadows Into Light"/>
                <a:cs typeface="Shadows Into Light"/>
                <a:sym typeface="Shadows Into Light"/>
              </a:rPr>
              <a:t>released until</a:t>
            </a:r>
            <a:br>
              <a:rPr lang="en-US" sz="1800" b="0" i="0" u="none">
                <a:solidFill>
                  <a:srgbClr val="0000FF"/>
                </a:solidFill>
                <a:latin typeface="Shadows Into Light"/>
                <a:ea typeface="Shadows Into Light"/>
                <a:cs typeface="Shadows Into Light"/>
                <a:sym typeface="Shadows Into Light"/>
              </a:rPr>
            </a:br>
            <a:r>
              <a:rPr lang="en-US" sz="1800" b="0" i="0" u="none">
                <a:solidFill>
                  <a:srgbClr val="0000FF"/>
                </a:solidFill>
                <a:latin typeface="Shadows Into Light"/>
                <a:ea typeface="Shadows Into Light"/>
                <a:cs typeface="Shadows Into Light"/>
                <a:sym typeface="Shadows Into Light"/>
              </a:rPr>
              <a:t>next GC</a:t>
            </a:r>
            <a:endParaRPr/>
          </a:p>
        </p:txBody>
      </p:sp>
      <p:sp>
        <p:nvSpPr>
          <p:cNvPr id="5231" name="Google Shape;5231;p517"/>
          <p:cNvSpPr txBox="1"/>
          <p:nvPr/>
        </p:nvSpPr>
        <p:spPr>
          <a:xfrm>
            <a:off x="1524000" y="1143000"/>
            <a:ext cx="1524000" cy="4620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FF"/>
              </a:buClr>
              <a:buSzPts val="2400"/>
              <a:buFont typeface="Shadows Into Light"/>
              <a:buNone/>
            </a:pPr>
            <a:r>
              <a:rPr lang="en-US" sz="2400" b="0" i="0" u="none">
                <a:solidFill>
                  <a:srgbClr val="0000FF"/>
                </a:solidFill>
                <a:latin typeface="Shadows Into Light"/>
                <a:ea typeface="Shadows Into Light"/>
                <a:cs typeface="Shadows Into Light"/>
                <a:sym typeface="Shadows Into Light"/>
              </a:rPr>
              <a:t>One Way</a:t>
            </a:r>
            <a:endParaRPr/>
          </a:p>
        </p:txBody>
      </p:sp>
      <p:sp>
        <p:nvSpPr>
          <p:cNvPr id="5232" name="Google Shape;5232;p517"/>
          <p:cNvSpPr txBox="1"/>
          <p:nvPr/>
        </p:nvSpPr>
        <p:spPr>
          <a:xfrm>
            <a:off x="5410200" y="1143000"/>
            <a:ext cx="2133600" cy="4620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FF"/>
              </a:buClr>
              <a:buSzPts val="2400"/>
              <a:buFont typeface="Shadows Into Light"/>
              <a:buNone/>
            </a:pPr>
            <a:r>
              <a:rPr lang="en-US" sz="2400" b="0" i="0" u="none">
                <a:solidFill>
                  <a:srgbClr val="0000FF"/>
                </a:solidFill>
                <a:latin typeface="Shadows Into Light"/>
                <a:ea typeface="Shadows Into Light"/>
                <a:cs typeface="Shadows Into Light"/>
                <a:sym typeface="Shadows Into Light"/>
              </a:rPr>
              <a:t>Better Way</a:t>
            </a:r>
            <a:endParaRPr/>
          </a:p>
        </p:txBody>
      </p:sp>
      <p:cxnSp>
        <p:nvCxnSpPr>
          <p:cNvPr id="5233" name="Google Shape;5233;p517"/>
          <p:cNvCxnSpPr/>
          <p:nvPr/>
        </p:nvCxnSpPr>
        <p:spPr>
          <a:xfrm>
            <a:off x="5867400" y="4572000"/>
            <a:ext cx="457200" cy="0"/>
          </a:xfrm>
          <a:prstGeom prst="straightConnector1">
            <a:avLst/>
          </a:prstGeom>
          <a:noFill/>
          <a:ln w="28575" cap="flat" cmpd="sng">
            <a:solidFill>
              <a:schemeClr val="dk1"/>
            </a:solidFill>
            <a:prstDash val="solid"/>
            <a:miter lim="800000"/>
            <a:headEnd type="none" w="med" len="med"/>
            <a:tailEnd type="triangle" w="med" len="med"/>
          </a:ln>
        </p:spPr>
      </p:cxnSp>
      <p:sp>
        <p:nvSpPr>
          <p:cNvPr id="5234" name="Google Shape;5234;p517"/>
          <p:cNvSpPr txBox="1"/>
          <p:nvPr/>
        </p:nvSpPr>
        <p:spPr>
          <a:xfrm>
            <a:off x="4800600" y="4419600"/>
            <a:ext cx="1149300" cy="369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800"/>
              <a:buFont typeface="Courier New"/>
              <a:buNone/>
            </a:pPr>
            <a:r>
              <a:rPr lang="en-US" sz="1800" b="0" i="0" u="none">
                <a:solidFill>
                  <a:schemeClr val="dk1"/>
                </a:solidFill>
                <a:latin typeface="Courier New"/>
                <a:ea typeface="Courier New"/>
                <a:cs typeface="Courier New"/>
                <a:sym typeface="Courier New"/>
              </a:rPr>
              <a:t>close()</a:t>
            </a:r>
            <a:endParaRPr/>
          </a:p>
        </p:txBody>
      </p:sp>
      <p:sp>
        <p:nvSpPr>
          <p:cNvPr id="5235" name="Google Shape;5235;p517"/>
          <p:cNvSpPr/>
          <p:nvPr/>
        </p:nvSpPr>
        <p:spPr>
          <a:xfrm>
            <a:off x="7086600" y="5029200"/>
            <a:ext cx="533400" cy="533400"/>
          </a:xfrm>
          <a:prstGeom prst="downArrow">
            <a:avLst>
              <a:gd name="adj1" fmla="val 10800"/>
              <a:gd name="adj2" fmla="val 50000"/>
            </a:avLst>
          </a:prstGeom>
          <a:solidFill>
            <a:srgbClr val="FF9999"/>
          </a:solidFill>
          <a:ln w="28575" cap="flat" cmpd="sng">
            <a:solidFill>
              <a:srgbClr val="000000"/>
            </a:solidFill>
            <a:prstDash val="solid"/>
            <a:miter lim="800000"/>
            <a:headEnd type="none" w="sm" len="sm"/>
            <a:tailEnd type="none" w="sm" len="sm"/>
          </a:ln>
        </p:spPr>
        <p:txBody>
          <a:bodyPr spcFirstLastPara="1" wrap="square" lIns="92075" tIns="9125" rIns="92075" bIns="9125"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5236" name="Google Shape;5236;p517"/>
          <p:cNvSpPr/>
          <p:nvPr/>
        </p:nvSpPr>
        <p:spPr>
          <a:xfrm>
            <a:off x="6972300" y="5638800"/>
            <a:ext cx="761994" cy="457218"/>
          </a:xfrm>
          <a:prstGeom prst="flowChartMultidocument">
            <a:avLst/>
          </a:prstGeom>
          <a:solidFill>
            <a:srgbClr val="0070C0">
              <a:alpha val="49800"/>
            </a:srgbClr>
          </a:solidFill>
          <a:ln w="28575" cap="flat" cmpd="sng">
            <a:solidFill>
              <a:srgbClr val="000000"/>
            </a:solidFill>
            <a:prstDash val="solid"/>
            <a:miter lim="800000"/>
            <a:headEnd type="none" w="sm" len="sm"/>
            <a:tailEnd type="none" w="sm" len="sm"/>
          </a:ln>
        </p:spPr>
        <p:txBody>
          <a:bodyPr spcFirstLastPara="1" wrap="square" lIns="92075" tIns="9125" rIns="92075" bIns="9125"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5237" name="Google Shape;5237;p517"/>
          <p:cNvSpPr txBox="1"/>
          <p:nvPr/>
        </p:nvSpPr>
        <p:spPr>
          <a:xfrm>
            <a:off x="5370512" y="5105400"/>
            <a:ext cx="1255800" cy="646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FF"/>
              </a:buClr>
              <a:buSzPts val="1800"/>
              <a:buFont typeface="Shadows Into Light"/>
              <a:buNone/>
            </a:pPr>
            <a:r>
              <a:rPr lang="en-US" sz="1800" b="0" i="0" u="none">
                <a:solidFill>
                  <a:srgbClr val="0000FF"/>
                </a:solidFill>
                <a:latin typeface="Shadows Into Light"/>
                <a:ea typeface="Shadows Into Light"/>
                <a:cs typeface="Shadows Into Light"/>
                <a:sym typeface="Shadows Into Light"/>
              </a:rPr>
              <a:t>Resources </a:t>
            </a:r>
            <a:br>
              <a:rPr lang="en-US" sz="1800" b="0" i="0" u="none">
                <a:solidFill>
                  <a:srgbClr val="0000FF"/>
                </a:solidFill>
                <a:latin typeface="Shadows Into Light"/>
                <a:ea typeface="Shadows Into Light"/>
                <a:cs typeface="Shadows Into Light"/>
                <a:sym typeface="Shadows Into Light"/>
              </a:rPr>
            </a:br>
            <a:r>
              <a:rPr lang="en-US" sz="1800" b="0" i="0" u="none">
                <a:solidFill>
                  <a:srgbClr val="0000FF"/>
                </a:solidFill>
                <a:latin typeface="Shadows Into Light"/>
                <a:ea typeface="Shadows Into Light"/>
                <a:cs typeface="Shadows Into Light"/>
                <a:sym typeface="Shadows Into Light"/>
              </a:rPr>
              <a:t>released</a:t>
            </a:r>
            <a:endParaRPr/>
          </a:p>
        </p:txBody>
      </p:sp>
      <p:cxnSp>
        <p:nvCxnSpPr>
          <p:cNvPr id="5238" name="Google Shape;5238;p517"/>
          <p:cNvCxnSpPr/>
          <p:nvPr/>
        </p:nvCxnSpPr>
        <p:spPr>
          <a:xfrm>
            <a:off x="5867400" y="3276600"/>
            <a:ext cx="457200" cy="0"/>
          </a:xfrm>
          <a:prstGeom prst="straightConnector1">
            <a:avLst/>
          </a:prstGeom>
          <a:noFill/>
          <a:ln w="28575" cap="flat" cmpd="sng">
            <a:solidFill>
              <a:schemeClr val="dk1"/>
            </a:solidFill>
            <a:prstDash val="solid"/>
            <a:miter lim="800000"/>
            <a:headEnd type="none" w="med" len="med"/>
            <a:tailEnd type="triangle" w="med" len="med"/>
          </a:ln>
        </p:spPr>
      </p:cxnSp>
      <p:sp>
        <p:nvSpPr>
          <p:cNvPr id="5239" name="Google Shape;5239;p517"/>
          <p:cNvSpPr txBox="1"/>
          <p:nvPr/>
        </p:nvSpPr>
        <p:spPr>
          <a:xfrm>
            <a:off x="4800600" y="3124200"/>
            <a:ext cx="1149300" cy="369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800"/>
              <a:buFont typeface="Courier New"/>
              <a:buNone/>
            </a:pPr>
            <a:r>
              <a:rPr lang="en-US" sz="1800" b="0" i="0" u="none">
                <a:solidFill>
                  <a:schemeClr val="dk1"/>
                </a:solidFill>
                <a:latin typeface="Courier New"/>
                <a:ea typeface="Courier New"/>
                <a:cs typeface="Courier New"/>
                <a:sym typeface="Courier New"/>
              </a:rPr>
              <a:t>close()</a:t>
            </a:r>
            <a:endParaRPr/>
          </a:p>
        </p:txBody>
      </p:sp>
      <p:cxnSp>
        <p:nvCxnSpPr>
          <p:cNvPr id="5240" name="Google Shape;5240;p517"/>
          <p:cNvCxnSpPr/>
          <p:nvPr/>
        </p:nvCxnSpPr>
        <p:spPr>
          <a:xfrm>
            <a:off x="5867400" y="1981200"/>
            <a:ext cx="457200" cy="0"/>
          </a:xfrm>
          <a:prstGeom prst="straightConnector1">
            <a:avLst/>
          </a:prstGeom>
          <a:noFill/>
          <a:ln w="28575" cap="flat" cmpd="sng">
            <a:solidFill>
              <a:schemeClr val="dk1"/>
            </a:solidFill>
            <a:prstDash val="solid"/>
            <a:miter lim="800000"/>
            <a:headEnd type="none" w="med" len="med"/>
            <a:tailEnd type="triangle" w="med" len="med"/>
          </a:ln>
        </p:spPr>
      </p:cxnSp>
      <p:sp>
        <p:nvSpPr>
          <p:cNvPr id="5241" name="Google Shape;5241;p517"/>
          <p:cNvSpPr txBox="1"/>
          <p:nvPr/>
        </p:nvSpPr>
        <p:spPr>
          <a:xfrm>
            <a:off x="4800600" y="1828800"/>
            <a:ext cx="1149300" cy="369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800"/>
              <a:buFont typeface="Courier New"/>
              <a:buNone/>
            </a:pPr>
            <a:r>
              <a:rPr lang="en-US" sz="1800" b="0" i="0" u="none">
                <a:solidFill>
                  <a:schemeClr val="dk1"/>
                </a:solidFill>
                <a:latin typeface="Courier New"/>
                <a:ea typeface="Courier New"/>
                <a:cs typeface="Courier New"/>
                <a:sym typeface="Courier New"/>
              </a:rPr>
              <a:t>close()</a:t>
            </a:r>
            <a:endParaRPr/>
          </a:p>
        </p:txBody>
      </p:sp>
      <p:sp>
        <p:nvSpPr>
          <p:cNvPr id="5242" name="Google Shape;5242;p517"/>
          <p:cNvSpPr/>
          <p:nvPr/>
        </p:nvSpPr>
        <p:spPr>
          <a:xfrm rot="10800000">
            <a:off x="7086600" y="3657600"/>
            <a:ext cx="533400" cy="533400"/>
          </a:xfrm>
          <a:prstGeom prst="downArrow">
            <a:avLst>
              <a:gd name="adj1" fmla="val 10800"/>
              <a:gd name="adj2" fmla="val 50000"/>
            </a:avLst>
          </a:prstGeom>
          <a:solidFill>
            <a:srgbClr val="FF9999"/>
          </a:solidFill>
          <a:ln w="28575" cap="flat" cmpd="sng">
            <a:solidFill>
              <a:srgbClr val="000000"/>
            </a:solidFill>
            <a:prstDash val="solid"/>
            <a:miter lim="800000"/>
            <a:headEnd type="none" w="sm" len="sm"/>
            <a:tailEnd type="none" w="sm" len="sm"/>
          </a:ln>
        </p:spPr>
        <p:txBody>
          <a:bodyPr spcFirstLastPara="1" wrap="square" lIns="92075" tIns="9125" rIns="92075" bIns="9125"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5243" name="Google Shape;5243;p517"/>
          <p:cNvSpPr/>
          <p:nvPr/>
        </p:nvSpPr>
        <p:spPr>
          <a:xfrm rot="10800000">
            <a:off x="7086600" y="2362200"/>
            <a:ext cx="533400" cy="533400"/>
          </a:xfrm>
          <a:prstGeom prst="downArrow">
            <a:avLst>
              <a:gd name="adj1" fmla="val 10800"/>
              <a:gd name="adj2" fmla="val 50000"/>
            </a:avLst>
          </a:prstGeom>
          <a:solidFill>
            <a:srgbClr val="FF9999"/>
          </a:solidFill>
          <a:ln w="28575" cap="flat" cmpd="sng">
            <a:solidFill>
              <a:srgbClr val="000000"/>
            </a:solidFill>
            <a:prstDash val="solid"/>
            <a:miter lim="800000"/>
            <a:headEnd type="none" w="sm" len="sm"/>
            <a:tailEnd type="none" w="sm" len="sm"/>
          </a:ln>
        </p:spPr>
        <p:txBody>
          <a:bodyPr spcFirstLastPara="1" wrap="square" lIns="92075" tIns="9125" rIns="92075" bIns="9125"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5244" name="Google Shape;5244;p517"/>
          <p:cNvSpPr txBox="1"/>
          <p:nvPr/>
        </p:nvSpPr>
        <p:spPr>
          <a:xfrm>
            <a:off x="4495800" y="3581400"/>
            <a:ext cx="2300400" cy="646200"/>
          </a:xfrm>
          <a:prstGeom prst="rect">
            <a:avLst/>
          </a:prstGeom>
          <a:noFill/>
          <a:ln w="9525" cap="rnd" cmpd="sng">
            <a:solidFill>
              <a:srgbClr val="0000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FF"/>
              </a:buClr>
              <a:buSzPts val="1800"/>
              <a:buFont typeface="Shadows Into Light"/>
              <a:buNone/>
            </a:pPr>
            <a:r>
              <a:rPr lang="en-US" sz="1800" b="0" i="0" u="none">
                <a:solidFill>
                  <a:srgbClr val="0000FF"/>
                </a:solidFill>
                <a:latin typeface="Shadows Into Light"/>
                <a:ea typeface="Shadows Into Light"/>
                <a:cs typeface="Shadows Into Light"/>
                <a:sym typeface="Shadows Into Light"/>
              </a:rPr>
              <a:t>Call close explicitly or</a:t>
            </a:r>
            <a:br>
              <a:rPr lang="en-US" sz="1800" b="0" i="0" u="none">
                <a:solidFill>
                  <a:srgbClr val="0000FF"/>
                </a:solidFill>
                <a:latin typeface="Shadows Into Light"/>
                <a:ea typeface="Shadows Into Light"/>
                <a:cs typeface="Shadows Into Light"/>
                <a:sym typeface="Shadows Into Light"/>
              </a:rPr>
            </a:br>
            <a:r>
              <a:rPr lang="en-US" sz="1800" b="0" i="0" u="none">
                <a:solidFill>
                  <a:srgbClr val="0000FF"/>
                </a:solidFill>
                <a:latin typeface="Shadows Into Light"/>
                <a:ea typeface="Shadows Into Light"/>
                <a:cs typeface="Shadows Into Light"/>
                <a:sym typeface="Shadows Into Light"/>
              </a:rPr>
              <a:t>in try-with-resources</a:t>
            </a:r>
            <a:endParaRPr/>
          </a:p>
        </p:txBody>
      </p:sp>
      <p:cxnSp>
        <p:nvCxnSpPr>
          <p:cNvPr id="5245" name="Google Shape;5245;p517"/>
          <p:cNvCxnSpPr/>
          <p:nvPr/>
        </p:nvCxnSpPr>
        <p:spPr>
          <a:xfrm>
            <a:off x="4419600" y="1219200"/>
            <a:ext cx="0" cy="4953000"/>
          </a:xfrm>
          <a:prstGeom prst="straightConnector1">
            <a:avLst/>
          </a:prstGeom>
          <a:noFill/>
          <a:ln w="28575" cap="flat" cmpd="sng">
            <a:solidFill>
              <a:schemeClr val="dk1"/>
            </a:solidFill>
            <a:prstDash val="solid"/>
            <a:miter lim="800000"/>
            <a:headEnd type="none" w="med" len="med"/>
            <a:tailEnd type="none" w="med" len="med"/>
          </a:ln>
        </p:spPr>
      </p:cxnSp>
      <p:sp>
        <p:nvSpPr>
          <p:cNvPr id="5246" name="Google Shape;5246;p517"/>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t>521</a:t>
            </a:fld>
            <a:endParaRPr/>
          </a:p>
        </p:txBody>
      </p:sp>
    </p:spTree>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Shape 5251"/>
        <p:cNvGrpSpPr/>
        <p:nvPr/>
      </p:nvGrpSpPr>
      <p:grpSpPr>
        <a:xfrm>
          <a:off x="0" y="0"/>
          <a:ext cx="0" cy="0"/>
          <a:chOff x="0" y="0"/>
          <a:chExt cx="0" cy="0"/>
        </a:xfrm>
      </p:grpSpPr>
      <p:sp>
        <p:nvSpPr>
          <p:cNvPr id="5252" name="Google Shape;5252;p518"/>
          <p:cNvSpPr txBox="1"/>
          <p:nvPr/>
        </p:nvSpPr>
        <p:spPr>
          <a:xfrm>
            <a:off x="609600" y="1839912"/>
            <a:ext cx="7924800" cy="1143000"/>
          </a:xfrm>
          <a:prstGeom prst="rect">
            <a:avLst/>
          </a:prstGeom>
          <a:solidFill>
            <a:srgbClr val="DDDDDD"/>
          </a:solidFill>
          <a:ln w="28575" cap="flat" cmpd="sng">
            <a:solidFill>
              <a:srgbClr val="000000"/>
            </a:solidFill>
            <a:prstDash val="solid"/>
            <a:miter lim="800000"/>
            <a:headEnd type="none" w="sm" len="sm"/>
            <a:tailEnd type="none" w="sm" len="sm"/>
          </a:ln>
        </p:spPr>
        <p:txBody>
          <a:bodyPr spcFirstLastPara="1" wrap="square" lIns="92075" tIns="9125" rIns="92075" bIns="9125"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5253" name="Google Shape;5253;p518"/>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Courier New"/>
                <a:ea typeface="Courier New"/>
                <a:cs typeface="Courier New"/>
                <a:sym typeface="Courier New"/>
              </a:rPr>
              <a:t>try</a:t>
            </a:r>
            <a:r>
              <a:rPr lang="en-US" sz="2600" b="1" i="0" u="none" strike="noStrike" cap="none">
                <a:solidFill>
                  <a:schemeClr val="dk1"/>
                </a:solidFill>
                <a:latin typeface="Arial"/>
                <a:ea typeface="Arial"/>
                <a:cs typeface="Arial"/>
                <a:sym typeface="Arial"/>
              </a:rPr>
              <a:t>-with-resources Construct</a:t>
            </a:r>
            <a:endParaRPr/>
          </a:p>
        </p:txBody>
      </p:sp>
      <p:sp>
        <p:nvSpPr>
          <p:cNvPr id="5254" name="Google Shape;5254;p518"/>
          <p:cNvSpPr txBox="1">
            <a:spLocks noGrp="1"/>
          </p:cNvSpPr>
          <p:nvPr>
            <p:ph type="body" idx="1"/>
          </p:nvPr>
        </p:nvSpPr>
        <p:spPr>
          <a:xfrm>
            <a:off x="609600" y="1447800"/>
            <a:ext cx="7918500" cy="41862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200"/>
              <a:buFont typeface="Arial"/>
              <a:buNone/>
            </a:pPr>
            <a:r>
              <a:rPr lang="en-US" sz="2200" b="0" i="0" u="none">
                <a:solidFill>
                  <a:schemeClr val="dk1"/>
                </a:solidFill>
                <a:latin typeface="Arial"/>
                <a:ea typeface="Arial"/>
                <a:cs typeface="Arial"/>
                <a:sym typeface="Arial"/>
              </a:rPr>
              <a:t>Given the following </a:t>
            </a:r>
            <a:r>
              <a:rPr lang="en-US" sz="2200" b="0" i="0" u="none">
                <a:solidFill>
                  <a:schemeClr val="dk1"/>
                </a:solidFill>
                <a:latin typeface="Courier New"/>
                <a:ea typeface="Courier New"/>
                <a:cs typeface="Courier New"/>
                <a:sym typeface="Courier New"/>
              </a:rPr>
              <a:t>try</a:t>
            </a:r>
            <a:r>
              <a:rPr lang="en-US" sz="2200" b="0" i="0" u="none">
                <a:solidFill>
                  <a:schemeClr val="dk1"/>
                </a:solidFill>
                <a:latin typeface="Arial"/>
                <a:ea typeface="Arial"/>
                <a:cs typeface="Arial"/>
                <a:sym typeface="Arial"/>
              </a:rPr>
              <a:t>-with-resources statement:</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try (Connection con =</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     DriverManager.getConnection(url, username, password); </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     Statement stmt = con.createStatement();</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     ResultSet rs = stmt.executeQuery (query)){</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The compiler checks to see that the object inside the parentheses implements </a:t>
            </a:r>
            <a:r>
              <a:rPr lang="en-US" sz="2200" b="0" i="0" u="none" strike="noStrike" cap="none">
                <a:solidFill>
                  <a:schemeClr val="dk1"/>
                </a:solidFill>
                <a:latin typeface="Courier New"/>
                <a:ea typeface="Courier New"/>
                <a:cs typeface="Courier New"/>
                <a:sym typeface="Courier New"/>
              </a:rPr>
              <a:t>java.lang.AutoCloseable</a:t>
            </a:r>
            <a:r>
              <a:rPr lang="en-US" sz="2200" b="0" i="0" u="none" strike="noStrike" cap="none">
                <a:solidFill>
                  <a:schemeClr val="dk1"/>
                </a:solidFill>
                <a:latin typeface="Arial"/>
                <a:ea typeface="Arial"/>
                <a:cs typeface="Arial"/>
                <a:sym typeface="Arial"/>
              </a:rPr>
              <a:t>.</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This interface includes one method: </a:t>
            </a:r>
            <a:r>
              <a:rPr lang="en-US" sz="2000" b="0" i="0" u="none" strike="noStrike" cap="none">
                <a:solidFill>
                  <a:schemeClr val="dk1"/>
                </a:solidFill>
                <a:latin typeface="Courier New"/>
                <a:ea typeface="Courier New"/>
                <a:cs typeface="Courier New"/>
                <a:sym typeface="Courier New"/>
              </a:rPr>
              <a:t>void close()</a:t>
            </a:r>
            <a:r>
              <a:rPr lang="en-US" sz="2000" b="0" i="0" u="none" strike="noStrike" cap="none">
                <a:solidFill>
                  <a:schemeClr val="dk1"/>
                </a:solidFill>
                <a:latin typeface="Arial"/>
                <a:ea typeface="Arial"/>
                <a:cs typeface="Arial"/>
                <a:sym typeface="Arial"/>
              </a:rPr>
              <a:t>.</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The </a:t>
            </a:r>
            <a:r>
              <a:rPr lang="en-US" sz="2200" b="0" i="0" u="none" strike="noStrike" cap="none">
                <a:solidFill>
                  <a:schemeClr val="dk1"/>
                </a:solidFill>
                <a:latin typeface="Courier New"/>
                <a:ea typeface="Courier New"/>
                <a:cs typeface="Courier New"/>
                <a:sym typeface="Courier New"/>
              </a:rPr>
              <a:t>close()</a:t>
            </a:r>
            <a:r>
              <a:rPr lang="en-US" sz="2200" b="0" i="0" u="none" strike="noStrike" cap="none">
                <a:solidFill>
                  <a:schemeClr val="dk1"/>
                </a:solidFill>
                <a:latin typeface="Arial"/>
                <a:ea typeface="Arial"/>
                <a:cs typeface="Arial"/>
                <a:sym typeface="Arial"/>
              </a:rPr>
              <a:t> method is automatically called at the end of the </a:t>
            </a:r>
            <a:r>
              <a:rPr lang="en-US" sz="2200" b="0" i="0" u="none" strike="noStrike" cap="none">
                <a:solidFill>
                  <a:schemeClr val="dk1"/>
                </a:solidFill>
                <a:latin typeface="Courier New"/>
                <a:ea typeface="Courier New"/>
                <a:cs typeface="Courier New"/>
                <a:sym typeface="Courier New"/>
              </a:rPr>
              <a:t>try</a:t>
            </a:r>
            <a:r>
              <a:rPr lang="en-US" sz="2200" b="0" i="0" u="none" strike="noStrike" cap="none">
                <a:solidFill>
                  <a:schemeClr val="dk1"/>
                </a:solidFill>
                <a:latin typeface="Arial"/>
                <a:ea typeface="Arial"/>
                <a:cs typeface="Arial"/>
                <a:sym typeface="Arial"/>
              </a:rPr>
              <a:t> block in the proper order (last declaration to first).</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Multiple closeable resources can be included in the </a:t>
            </a:r>
            <a:r>
              <a:rPr lang="en-US" sz="2200" b="0" i="0" u="none" strike="noStrike" cap="none">
                <a:solidFill>
                  <a:schemeClr val="dk1"/>
                </a:solidFill>
                <a:latin typeface="Courier New"/>
                <a:ea typeface="Courier New"/>
                <a:cs typeface="Courier New"/>
                <a:sym typeface="Courier New"/>
              </a:rPr>
              <a:t>try</a:t>
            </a:r>
            <a:r>
              <a:rPr lang="en-US" sz="2200" b="0" i="0" u="none" strike="noStrike" cap="none">
                <a:solidFill>
                  <a:schemeClr val="dk1"/>
                </a:solidFill>
                <a:latin typeface="Arial"/>
                <a:ea typeface="Arial"/>
                <a:cs typeface="Arial"/>
                <a:sym typeface="Arial"/>
              </a:rPr>
              <a:t> block, separated by semicolons.</a:t>
            </a:r>
            <a:endParaRPr/>
          </a:p>
        </p:txBody>
      </p:sp>
      <p:sp>
        <p:nvSpPr>
          <p:cNvPr id="5255" name="Google Shape;5255;p518"/>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522</a:t>
            </a:fld>
            <a:endParaRPr/>
          </a:p>
        </p:txBody>
      </p:sp>
    </p:spTree>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Shape 5260"/>
        <p:cNvGrpSpPr/>
        <p:nvPr/>
      </p:nvGrpSpPr>
      <p:grpSpPr>
        <a:xfrm>
          <a:off x="0" y="0"/>
          <a:ext cx="0" cy="0"/>
          <a:chOff x="0" y="0"/>
          <a:chExt cx="0" cy="0"/>
        </a:xfrm>
      </p:grpSpPr>
      <p:sp>
        <p:nvSpPr>
          <p:cNvPr id="5261" name="Google Shape;5261;p519"/>
          <p:cNvSpPr txBox="1"/>
          <p:nvPr/>
        </p:nvSpPr>
        <p:spPr>
          <a:xfrm>
            <a:off x="609600" y="2551112"/>
            <a:ext cx="7924800" cy="1487400"/>
          </a:xfrm>
          <a:prstGeom prst="rect">
            <a:avLst/>
          </a:prstGeom>
          <a:solidFill>
            <a:srgbClr val="DDDDDD"/>
          </a:solidFill>
          <a:ln w="28575" cap="flat" cmpd="sng">
            <a:solidFill>
              <a:srgbClr val="000000"/>
            </a:solidFill>
            <a:prstDash val="solid"/>
            <a:miter lim="800000"/>
            <a:headEnd type="none" w="sm" len="sm"/>
            <a:tailEnd type="none" w="sm" len="sm"/>
          </a:ln>
        </p:spPr>
        <p:txBody>
          <a:bodyPr spcFirstLastPara="1" wrap="square" lIns="92075" tIns="9125" rIns="92075" bIns="9125"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5262" name="Google Shape;5262;p519"/>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Using </a:t>
            </a:r>
            <a:r>
              <a:rPr lang="en-US" sz="2600" b="1" i="0" u="none" strike="noStrike" cap="none">
                <a:solidFill>
                  <a:schemeClr val="dk1"/>
                </a:solidFill>
                <a:latin typeface="Courier New"/>
                <a:ea typeface="Courier New"/>
                <a:cs typeface="Courier New"/>
                <a:sym typeface="Courier New"/>
              </a:rPr>
              <a:t>PreparedStatement</a:t>
            </a:r>
            <a:endParaRPr/>
          </a:p>
        </p:txBody>
      </p:sp>
      <p:sp>
        <p:nvSpPr>
          <p:cNvPr id="5263" name="Google Shape;5263;p519"/>
          <p:cNvSpPr txBox="1">
            <a:spLocks noGrp="1"/>
          </p:cNvSpPr>
          <p:nvPr>
            <p:ph type="body" idx="1"/>
          </p:nvPr>
        </p:nvSpPr>
        <p:spPr>
          <a:xfrm>
            <a:off x="609600" y="1447800"/>
            <a:ext cx="7918500" cy="44814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200"/>
              <a:buFont typeface="Arial"/>
              <a:buNone/>
            </a:pPr>
            <a:r>
              <a:rPr lang="en-US" sz="2200" b="0" i="0" u="none">
                <a:solidFill>
                  <a:schemeClr val="dk1"/>
                </a:solidFill>
                <a:latin typeface="Courier New"/>
                <a:ea typeface="Courier New"/>
                <a:cs typeface="Courier New"/>
                <a:sym typeface="Courier New"/>
              </a:rPr>
              <a:t>PreparedStatement</a:t>
            </a:r>
            <a:r>
              <a:rPr lang="en-US" sz="2200" b="0" i="0" u="none">
                <a:solidFill>
                  <a:schemeClr val="dk1"/>
                </a:solidFill>
                <a:latin typeface="Arial"/>
                <a:ea typeface="Arial"/>
                <a:cs typeface="Arial"/>
                <a:sym typeface="Arial"/>
              </a:rPr>
              <a:t> is a subclass of </a:t>
            </a:r>
            <a:r>
              <a:rPr lang="en-US" sz="2200" b="0" i="0" u="none">
                <a:solidFill>
                  <a:schemeClr val="dk1"/>
                </a:solidFill>
                <a:latin typeface="Courier New"/>
                <a:ea typeface="Courier New"/>
                <a:cs typeface="Courier New"/>
                <a:sym typeface="Courier New"/>
              </a:rPr>
              <a:t>Statement</a:t>
            </a:r>
            <a:r>
              <a:rPr lang="en-US" sz="2200" b="0" i="0" u="none">
                <a:solidFill>
                  <a:schemeClr val="dk1"/>
                </a:solidFill>
                <a:latin typeface="Arial"/>
                <a:ea typeface="Arial"/>
                <a:cs typeface="Arial"/>
                <a:sym typeface="Arial"/>
              </a:rPr>
              <a:t> that allows you to pass arguments to a precompiled SQL statement.</a:t>
            </a:r>
            <a:endParaRPr/>
          </a:p>
          <a:p>
            <a:pPr marL="7937" marR="0" lvl="0" indent="7937" algn="l" rtl="0">
              <a:lnSpc>
                <a:spcPct val="100000"/>
              </a:lnSpc>
              <a:spcBef>
                <a:spcPts val="440"/>
              </a:spcBef>
              <a:spcAft>
                <a:spcPts val="0"/>
              </a:spcAft>
              <a:buClr>
                <a:srgbClr val="000000"/>
              </a:buClr>
              <a:buSzPts val="2200"/>
              <a:buFont typeface="Arial"/>
              <a:buNone/>
            </a:pPr>
            <a:endParaRPr sz="2200" b="0" i="0" u="none">
              <a:solidFill>
                <a:schemeClr val="dk1"/>
              </a:solidFill>
              <a:latin typeface="Arial"/>
              <a:ea typeface="Arial"/>
              <a:cs typeface="Arial"/>
              <a:sym typeface="Arial"/>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 double value = 100_000.00;</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 String query = "SELECT * FROM Employee WHERE Salary &gt; ?";</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 PreparedStatement pStmt = con.prepareStatement(query);</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 pStmt.setDouble(1, value);</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 ResultSet rs = pStmt.executeQuery();</a:t>
            </a:r>
            <a:endParaRPr/>
          </a:p>
          <a:p>
            <a:pPr marL="574675" marR="0" lvl="1" indent="-320675" algn="l" rtl="0">
              <a:lnSpc>
                <a:spcPct val="100000"/>
              </a:lnSpc>
              <a:spcBef>
                <a:spcPts val="440"/>
              </a:spcBef>
              <a:spcAft>
                <a:spcPts val="0"/>
              </a:spcAft>
              <a:buClr>
                <a:srgbClr val="FF0000"/>
              </a:buClr>
              <a:buSzPts val="2200"/>
              <a:buFont typeface="Arial"/>
              <a:buNone/>
            </a:pPr>
            <a:endParaRPr sz="2200" b="0" i="0" u="none" strike="noStrike" cap="none">
              <a:solidFill>
                <a:schemeClr val="dk1"/>
              </a:solidFill>
              <a:latin typeface="Arial"/>
              <a:ea typeface="Arial"/>
              <a:cs typeface="Arial"/>
              <a:sym typeface="Arial"/>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In this code fragment, a prepared statement returns all columns of all rows whose salary is greater than $100,000.</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Courier New"/>
                <a:ea typeface="Courier New"/>
                <a:cs typeface="Courier New"/>
                <a:sym typeface="Courier New"/>
              </a:rPr>
              <a:t>PreparedStatement</a:t>
            </a:r>
            <a:r>
              <a:rPr lang="en-US" sz="2200" b="0" i="0" u="none" strike="noStrike" cap="none">
                <a:solidFill>
                  <a:schemeClr val="dk1"/>
                </a:solidFill>
                <a:latin typeface="Arial"/>
                <a:ea typeface="Arial"/>
                <a:cs typeface="Arial"/>
                <a:sym typeface="Arial"/>
              </a:rPr>
              <a:t> is useful when you want to execute a SQL statement multiple times.</a:t>
            </a:r>
            <a:endParaRPr/>
          </a:p>
        </p:txBody>
      </p:sp>
      <p:sp>
        <p:nvSpPr>
          <p:cNvPr id="5264" name="Google Shape;5264;p519"/>
          <p:cNvSpPr/>
          <p:nvPr/>
        </p:nvSpPr>
        <p:spPr>
          <a:xfrm>
            <a:off x="5715000" y="3581400"/>
            <a:ext cx="3124200" cy="533400"/>
          </a:xfrm>
          <a:prstGeom prst="wedgeRectCallout">
            <a:avLst>
              <a:gd name="adj1" fmla="val -11409"/>
              <a:gd name="adj2" fmla="val 1408"/>
            </a:avLst>
          </a:prstGeom>
          <a:solidFill>
            <a:srgbClr val="FFFFCC"/>
          </a:solidFill>
          <a:ln w="9525" cap="flat" cmpd="sng">
            <a:solidFill>
              <a:srgbClr val="808080"/>
            </a:solidFill>
            <a:prstDash val="solid"/>
            <a:miter lim="800000"/>
            <a:headEnd type="none" w="sm" len="sm"/>
            <a:tailEnd type="none" w="sm" len="sm"/>
          </a:ln>
        </p:spPr>
        <p:txBody>
          <a:bodyPr spcFirstLastPara="1" wrap="square" lIns="92075" tIns="9125" rIns="92075" bIns="9125" anchor="ctr" anchorCtr="0">
            <a:noAutofit/>
          </a:bodyPr>
          <a:lstStyle/>
          <a:p>
            <a:pPr marL="0" marR="0" lvl="0" indent="0" algn="ctr" rtl="0">
              <a:lnSpc>
                <a:spcPct val="100000"/>
              </a:lnSpc>
              <a:spcBef>
                <a:spcPts val="0"/>
              </a:spcBef>
              <a:spcAft>
                <a:spcPts val="0"/>
              </a:spcAft>
              <a:buClr>
                <a:schemeClr val="dk1"/>
              </a:buClr>
              <a:buSzPts val="1400"/>
              <a:buFont typeface="Arial"/>
              <a:buNone/>
            </a:pPr>
            <a:r>
              <a:rPr lang="en-US" sz="1400" b="0" i="0" u="none">
                <a:solidFill>
                  <a:schemeClr val="dk1"/>
                </a:solidFill>
                <a:latin typeface="Arial"/>
                <a:ea typeface="Arial"/>
                <a:cs typeface="Arial"/>
                <a:sym typeface="Arial"/>
              </a:rPr>
              <a:t>Substitutes </a:t>
            </a:r>
            <a:r>
              <a:rPr lang="en-US" sz="1400" b="0" i="0" u="none">
                <a:solidFill>
                  <a:schemeClr val="dk1"/>
                </a:solidFill>
                <a:latin typeface="Courier New"/>
                <a:ea typeface="Courier New"/>
                <a:cs typeface="Courier New"/>
                <a:sym typeface="Courier New"/>
              </a:rPr>
              <a:t>value</a:t>
            </a:r>
            <a:r>
              <a:rPr lang="en-US" sz="1400" b="0" i="0" u="none">
                <a:solidFill>
                  <a:schemeClr val="dk1"/>
                </a:solidFill>
                <a:latin typeface="Arial"/>
                <a:ea typeface="Arial"/>
                <a:cs typeface="Arial"/>
                <a:sym typeface="Arial"/>
              </a:rPr>
              <a:t> for the first parameter in the prepared statement.</a:t>
            </a:r>
            <a:endParaRPr/>
          </a:p>
        </p:txBody>
      </p:sp>
      <p:sp>
        <p:nvSpPr>
          <p:cNvPr id="5265" name="Google Shape;5265;p519"/>
          <p:cNvSpPr/>
          <p:nvPr/>
        </p:nvSpPr>
        <p:spPr>
          <a:xfrm>
            <a:off x="6705600" y="2286000"/>
            <a:ext cx="2286000" cy="304800"/>
          </a:xfrm>
          <a:prstGeom prst="wedgeRectCallout">
            <a:avLst>
              <a:gd name="adj1" fmla="val 6401"/>
              <a:gd name="adj2" fmla="val 41630"/>
            </a:avLst>
          </a:prstGeom>
          <a:solidFill>
            <a:srgbClr val="FFFFCC"/>
          </a:solidFill>
          <a:ln w="9525" cap="flat" cmpd="sng">
            <a:solidFill>
              <a:srgbClr val="808080"/>
            </a:solidFill>
            <a:prstDash val="solid"/>
            <a:miter lim="800000"/>
            <a:headEnd type="none" w="sm" len="sm"/>
            <a:tailEnd type="none" w="sm" len="sm"/>
          </a:ln>
        </p:spPr>
        <p:txBody>
          <a:bodyPr spcFirstLastPara="1" wrap="square" lIns="92075" tIns="9125" rIns="92075" bIns="9125" anchor="ctr" anchorCtr="0">
            <a:noAutofit/>
          </a:bodyPr>
          <a:lstStyle/>
          <a:p>
            <a:pPr marL="0" marR="0" lvl="0" indent="0" algn="ctr" rtl="0">
              <a:lnSpc>
                <a:spcPct val="100000"/>
              </a:lnSpc>
              <a:spcBef>
                <a:spcPts val="0"/>
              </a:spcBef>
              <a:spcAft>
                <a:spcPts val="0"/>
              </a:spcAft>
              <a:buClr>
                <a:schemeClr val="dk1"/>
              </a:buClr>
              <a:buSzPts val="1400"/>
              <a:buFont typeface="Arial"/>
              <a:buNone/>
            </a:pPr>
            <a:r>
              <a:rPr lang="en-US" sz="1400" b="0" i="0" u="none">
                <a:solidFill>
                  <a:schemeClr val="dk1"/>
                </a:solidFill>
                <a:latin typeface="Arial"/>
                <a:ea typeface="Arial"/>
                <a:cs typeface="Arial"/>
                <a:sym typeface="Arial"/>
              </a:rPr>
              <a:t>Parameter for substitution.</a:t>
            </a:r>
            <a:endParaRPr/>
          </a:p>
        </p:txBody>
      </p:sp>
      <p:sp>
        <p:nvSpPr>
          <p:cNvPr id="5266" name="Google Shape;5266;p519"/>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523</a:t>
            </a:fld>
            <a:endParaRPr/>
          </a:p>
        </p:txBody>
      </p:sp>
    </p:spTree>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Shape 5271"/>
        <p:cNvGrpSpPr/>
        <p:nvPr/>
      </p:nvGrpSpPr>
      <p:grpSpPr>
        <a:xfrm>
          <a:off x="0" y="0"/>
          <a:ext cx="0" cy="0"/>
          <a:chOff x="0" y="0"/>
          <a:chExt cx="0" cy="0"/>
        </a:xfrm>
      </p:grpSpPr>
      <p:sp>
        <p:nvSpPr>
          <p:cNvPr id="5272" name="Google Shape;5272;p520"/>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Using </a:t>
            </a:r>
            <a:r>
              <a:rPr lang="en-US" sz="2600" b="1" i="0" u="none" strike="noStrike" cap="none">
                <a:solidFill>
                  <a:schemeClr val="dk1"/>
                </a:solidFill>
                <a:latin typeface="Courier New"/>
                <a:ea typeface="Courier New"/>
                <a:cs typeface="Courier New"/>
                <a:sym typeface="Courier New"/>
              </a:rPr>
              <a:t>PreparedStatement</a:t>
            </a:r>
            <a:r>
              <a:rPr lang="en-US" sz="2600" b="1" i="0" u="none" strike="noStrike" cap="none">
                <a:solidFill>
                  <a:schemeClr val="dk1"/>
                </a:solidFill>
                <a:latin typeface="Arial"/>
                <a:ea typeface="Arial"/>
                <a:cs typeface="Arial"/>
                <a:sym typeface="Arial"/>
              </a:rPr>
              <a:t>: Setting Parameters</a:t>
            </a:r>
            <a:endParaRPr/>
          </a:p>
        </p:txBody>
      </p:sp>
      <p:sp>
        <p:nvSpPr>
          <p:cNvPr id="5273" name="Google Shape;5273;p520"/>
          <p:cNvSpPr txBox="1">
            <a:spLocks noGrp="1"/>
          </p:cNvSpPr>
          <p:nvPr>
            <p:ph type="body" idx="1"/>
          </p:nvPr>
        </p:nvSpPr>
        <p:spPr>
          <a:xfrm>
            <a:off x="609600" y="1447800"/>
            <a:ext cx="7918500" cy="30735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200"/>
              <a:buFont typeface="Arial"/>
              <a:buNone/>
            </a:pPr>
            <a:r>
              <a:rPr lang="en-US" sz="2200" b="0" i="0" u="none">
                <a:solidFill>
                  <a:schemeClr val="dk1"/>
                </a:solidFill>
                <a:latin typeface="Arial"/>
                <a:ea typeface="Arial"/>
                <a:cs typeface="Arial"/>
                <a:sym typeface="Arial"/>
              </a:rPr>
              <a:t>In general, there is a </a:t>
            </a:r>
            <a:r>
              <a:rPr lang="en-US" sz="2200" b="1" i="0" u="none">
                <a:solidFill>
                  <a:schemeClr val="dk1"/>
                </a:solidFill>
                <a:latin typeface="Courier New"/>
                <a:ea typeface="Courier New"/>
                <a:cs typeface="Courier New"/>
                <a:sym typeface="Courier New"/>
              </a:rPr>
              <a:t>setXXX</a:t>
            </a:r>
            <a:r>
              <a:rPr lang="en-US" sz="2200" b="0" i="0" u="none">
                <a:solidFill>
                  <a:schemeClr val="dk1"/>
                </a:solidFill>
                <a:latin typeface="Arial"/>
                <a:ea typeface="Arial"/>
                <a:cs typeface="Arial"/>
                <a:sym typeface="Arial"/>
              </a:rPr>
              <a:t> method for each type in the Java programming language.</a:t>
            </a:r>
            <a:endParaRPr/>
          </a:p>
          <a:p>
            <a:pPr marL="7937" marR="0" lvl="0" indent="7937" algn="l" rtl="0">
              <a:lnSpc>
                <a:spcPct val="100000"/>
              </a:lnSpc>
              <a:spcBef>
                <a:spcPts val="440"/>
              </a:spcBef>
              <a:spcAft>
                <a:spcPts val="0"/>
              </a:spcAft>
              <a:buClr>
                <a:srgbClr val="000000"/>
              </a:buClr>
              <a:buSzPts val="2200"/>
              <a:buFont typeface="Arial"/>
              <a:buNone/>
            </a:pPr>
            <a:endParaRPr sz="2200" b="0" i="0" u="none">
              <a:solidFill>
                <a:schemeClr val="dk1"/>
              </a:solidFill>
              <a:latin typeface="Arial"/>
              <a:ea typeface="Arial"/>
              <a:cs typeface="Arial"/>
              <a:sym typeface="Arial"/>
            </a:endParaRPr>
          </a:p>
          <a:p>
            <a:pPr marL="7937" marR="0" lvl="0" indent="7937" algn="l" rtl="0">
              <a:lnSpc>
                <a:spcPct val="100000"/>
              </a:lnSpc>
              <a:spcBef>
                <a:spcPts val="440"/>
              </a:spcBef>
              <a:spcAft>
                <a:spcPts val="0"/>
              </a:spcAft>
              <a:buClr>
                <a:srgbClr val="000000"/>
              </a:buClr>
              <a:buSzPts val="2200"/>
              <a:buFont typeface="Arial"/>
              <a:buNone/>
            </a:pPr>
            <a:r>
              <a:rPr lang="en-US" sz="2200" b="1" i="0" u="none">
                <a:solidFill>
                  <a:schemeClr val="dk1"/>
                </a:solidFill>
                <a:latin typeface="Courier New"/>
                <a:ea typeface="Courier New"/>
                <a:cs typeface="Courier New"/>
                <a:sym typeface="Courier New"/>
              </a:rPr>
              <a:t>setXXX</a:t>
            </a:r>
            <a:r>
              <a:rPr lang="en-US" sz="2200" b="0" i="0" u="none">
                <a:solidFill>
                  <a:schemeClr val="dk1"/>
                </a:solidFill>
                <a:latin typeface="Arial"/>
                <a:ea typeface="Arial"/>
                <a:cs typeface="Arial"/>
                <a:sym typeface="Arial"/>
              </a:rPr>
              <a:t> arguments:</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The first argument indicates which question mark placeholder is to be set.</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The second argument indicates the replacement value.</a:t>
            </a:r>
            <a:endParaRPr/>
          </a:p>
          <a:p>
            <a:pPr marL="7937" marR="0" lvl="0" indent="7937" algn="l" rtl="0">
              <a:lnSpc>
                <a:spcPct val="100000"/>
              </a:lnSpc>
              <a:spcBef>
                <a:spcPts val="440"/>
              </a:spcBef>
              <a:spcAft>
                <a:spcPts val="0"/>
              </a:spcAft>
              <a:buClr>
                <a:srgbClr val="000000"/>
              </a:buClr>
              <a:buSzPts val="2200"/>
              <a:buFont typeface="Arial"/>
              <a:buNone/>
            </a:pPr>
            <a:r>
              <a:rPr lang="en-US" sz="2200" b="0" i="0" u="none">
                <a:solidFill>
                  <a:schemeClr val="dk1"/>
                </a:solidFill>
                <a:latin typeface="Arial"/>
                <a:ea typeface="Arial"/>
                <a:cs typeface="Arial"/>
                <a:sym typeface="Arial"/>
              </a:rPr>
              <a:t>For example:</a:t>
            </a:r>
            <a:endParaRPr/>
          </a:p>
        </p:txBody>
      </p:sp>
      <p:sp>
        <p:nvSpPr>
          <p:cNvPr id="5274" name="Google Shape;5274;p520"/>
          <p:cNvSpPr txBox="1"/>
          <p:nvPr/>
        </p:nvSpPr>
        <p:spPr>
          <a:xfrm>
            <a:off x="533400" y="4724400"/>
            <a:ext cx="7886700" cy="762000"/>
          </a:xfrm>
          <a:prstGeom prst="rect">
            <a:avLst/>
          </a:prstGeom>
          <a:solidFill>
            <a:srgbClr val="DDDDDD"/>
          </a:solidFill>
          <a:ln w="28575" cap="flat" cmpd="sng">
            <a:solidFill>
              <a:srgbClr val="000000"/>
            </a:solidFill>
            <a:prstDash val="solid"/>
            <a:miter lim="800000"/>
            <a:headEnd type="none" w="sm" len="sm"/>
            <a:tailEnd type="none" w="sm" len="sm"/>
          </a:ln>
        </p:spPr>
        <p:txBody>
          <a:bodyPr spcFirstLastPara="1" wrap="square" lIns="92075" tIns="9125" rIns="92075" bIns="9125" anchor="ctr" anchorCtr="0">
            <a:noAutofit/>
          </a:bodyPr>
          <a:lstStyle/>
          <a:p>
            <a:pPr marL="457200" marR="0" lvl="1" indent="0" algn="l" rtl="0">
              <a:lnSpc>
                <a:spcPct val="100000"/>
              </a:lnSpc>
              <a:spcBef>
                <a:spcPts val="0"/>
              </a:spcBef>
              <a:spcAft>
                <a:spcPts val="0"/>
              </a:spcAft>
              <a:buClr>
                <a:schemeClr val="dk1"/>
              </a:buClr>
              <a:buSzPts val="1800"/>
              <a:buFont typeface="Courier New"/>
              <a:buNone/>
            </a:pPr>
            <a:r>
              <a:rPr lang="en-US" sz="1800" b="0" i="0" u="none" strike="noStrike" cap="none">
                <a:solidFill>
                  <a:schemeClr val="dk1"/>
                </a:solidFill>
                <a:latin typeface="Courier New"/>
                <a:ea typeface="Courier New"/>
                <a:cs typeface="Courier New"/>
                <a:sym typeface="Courier New"/>
              </a:rPr>
              <a:t>pStmt.setInt(1, 175);</a:t>
            </a:r>
            <a:endParaRPr/>
          </a:p>
          <a:p>
            <a:pPr marL="457200" marR="0" lvl="1" indent="0" algn="l" rtl="0">
              <a:lnSpc>
                <a:spcPct val="100000"/>
              </a:lnSpc>
              <a:spcBef>
                <a:spcPts val="0"/>
              </a:spcBef>
              <a:spcAft>
                <a:spcPts val="0"/>
              </a:spcAft>
              <a:buClr>
                <a:schemeClr val="dk1"/>
              </a:buClr>
              <a:buSzPts val="1800"/>
              <a:buFont typeface="Courier New"/>
              <a:buNone/>
            </a:pPr>
            <a:r>
              <a:rPr lang="en-US" sz="1800" b="0" i="0" u="none" strike="noStrike" cap="none">
                <a:solidFill>
                  <a:schemeClr val="dk1"/>
                </a:solidFill>
                <a:latin typeface="Courier New"/>
                <a:ea typeface="Courier New"/>
                <a:cs typeface="Courier New"/>
                <a:sym typeface="Courier New"/>
              </a:rPr>
              <a:t>pStmt.setString(2,"Charles");</a:t>
            </a:r>
            <a:endParaRPr/>
          </a:p>
        </p:txBody>
      </p:sp>
      <p:sp>
        <p:nvSpPr>
          <p:cNvPr id="5275" name="Google Shape;5275;p520"/>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524</a:t>
            </a:fld>
            <a:endParaRPr/>
          </a:p>
        </p:txBody>
      </p:sp>
    </p:spTree>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Shape 5280"/>
        <p:cNvGrpSpPr/>
        <p:nvPr/>
      </p:nvGrpSpPr>
      <p:grpSpPr>
        <a:xfrm>
          <a:off x="0" y="0"/>
          <a:ext cx="0" cy="0"/>
          <a:chOff x="0" y="0"/>
          <a:chExt cx="0" cy="0"/>
        </a:xfrm>
      </p:grpSpPr>
      <p:sp>
        <p:nvSpPr>
          <p:cNvPr id="5281" name="Google Shape;5281;p521"/>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Executing </a:t>
            </a:r>
            <a:r>
              <a:rPr lang="en-US" sz="2600" b="1" i="0" u="none" strike="noStrike" cap="none">
                <a:solidFill>
                  <a:schemeClr val="dk1"/>
                </a:solidFill>
                <a:latin typeface="Courier New"/>
                <a:ea typeface="Courier New"/>
                <a:cs typeface="Courier New"/>
                <a:sym typeface="Courier New"/>
              </a:rPr>
              <a:t>PreparedStatement</a:t>
            </a:r>
            <a:endParaRPr/>
          </a:p>
        </p:txBody>
      </p:sp>
      <p:sp>
        <p:nvSpPr>
          <p:cNvPr id="5282" name="Google Shape;5282;p521"/>
          <p:cNvSpPr txBox="1">
            <a:spLocks noGrp="1"/>
          </p:cNvSpPr>
          <p:nvPr>
            <p:ph type="body" idx="1"/>
          </p:nvPr>
        </p:nvSpPr>
        <p:spPr>
          <a:xfrm>
            <a:off x="609600" y="1447800"/>
            <a:ext cx="7918500" cy="4697400"/>
          </a:xfrm>
          <a:prstGeom prst="rect">
            <a:avLst/>
          </a:prstGeom>
          <a:noFill/>
          <a:ln>
            <a:noFill/>
          </a:ln>
        </p:spPr>
        <p:txBody>
          <a:bodyPr spcFirstLastPara="1" wrap="square" lIns="12700" tIns="12700" rIns="12700" bIns="12700" anchor="t" anchorCtr="0">
            <a:noAutofit/>
          </a:bodyPr>
          <a:lstStyle/>
          <a:p>
            <a:pPr marL="7937" marR="0" lvl="0" indent="7937" algn="l" rtl="0">
              <a:lnSpc>
                <a:spcPct val="90000"/>
              </a:lnSpc>
              <a:spcBef>
                <a:spcPts val="0"/>
              </a:spcBef>
              <a:spcAft>
                <a:spcPts val="0"/>
              </a:spcAft>
              <a:buClr>
                <a:srgbClr val="000000"/>
              </a:buClr>
              <a:buSzPts val="2200"/>
              <a:buFont typeface="Arial"/>
              <a:buNone/>
            </a:pPr>
            <a:r>
              <a:rPr lang="en-US" sz="2200" b="0" i="0" u="none">
                <a:solidFill>
                  <a:schemeClr val="dk1"/>
                </a:solidFill>
                <a:latin typeface="Arial"/>
                <a:ea typeface="Arial"/>
                <a:cs typeface="Arial"/>
                <a:sym typeface="Arial"/>
              </a:rPr>
              <a:t>In general, there is a </a:t>
            </a:r>
            <a:r>
              <a:rPr lang="en-US" sz="2200" b="1" i="0" u="none">
                <a:solidFill>
                  <a:schemeClr val="dk1"/>
                </a:solidFill>
                <a:latin typeface="Courier New"/>
                <a:ea typeface="Courier New"/>
                <a:cs typeface="Courier New"/>
                <a:sym typeface="Courier New"/>
              </a:rPr>
              <a:t>setXXX</a:t>
            </a:r>
            <a:r>
              <a:rPr lang="en-US" sz="2200" b="0" i="0" u="none">
                <a:solidFill>
                  <a:schemeClr val="dk1"/>
                </a:solidFill>
                <a:latin typeface="Arial"/>
                <a:ea typeface="Arial"/>
                <a:cs typeface="Arial"/>
                <a:sym typeface="Arial"/>
              </a:rPr>
              <a:t> method for each type in the Java programming language.</a:t>
            </a:r>
            <a:endParaRPr/>
          </a:p>
          <a:p>
            <a:pPr marL="7937" marR="0" lvl="0" indent="7937" algn="l" rtl="0">
              <a:lnSpc>
                <a:spcPct val="90000"/>
              </a:lnSpc>
              <a:spcBef>
                <a:spcPts val="440"/>
              </a:spcBef>
              <a:spcAft>
                <a:spcPts val="0"/>
              </a:spcAft>
              <a:buClr>
                <a:srgbClr val="000000"/>
              </a:buClr>
              <a:buSzPts val="2200"/>
              <a:buFont typeface="Arial"/>
              <a:buNone/>
            </a:pPr>
            <a:endParaRPr sz="2200" b="0" i="0" u="none">
              <a:solidFill>
                <a:schemeClr val="dk1"/>
              </a:solidFill>
              <a:latin typeface="Arial"/>
              <a:ea typeface="Arial"/>
              <a:cs typeface="Arial"/>
              <a:sym typeface="Arial"/>
            </a:endParaRPr>
          </a:p>
          <a:p>
            <a:pPr marL="7937" marR="0" lvl="0" indent="7937" algn="l" rtl="0">
              <a:lnSpc>
                <a:spcPct val="90000"/>
              </a:lnSpc>
              <a:spcBef>
                <a:spcPts val="440"/>
              </a:spcBef>
              <a:spcAft>
                <a:spcPts val="0"/>
              </a:spcAft>
              <a:buClr>
                <a:srgbClr val="000000"/>
              </a:buClr>
              <a:buSzPts val="2200"/>
              <a:buFont typeface="Arial"/>
              <a:buNone/>
            </a:pPr>
            <a:r>
              <a:rPr lang="en-US" sz="2200" b="1" i="0" u="none">
                <a:solidFill>
                  <a:schemeClr val="dk1"/>
                </a:solidFill>
                <a:latin typeface="Courier New"/>
                <a:ea typeface="Courier New"/>
                <a:cs typeface="Courier New"/>
                <a:sym typeface="Courier New"/>
              </a:rPr>
              <a:t>setXXX</a:t>
            </a:r>
            <a:r>
              <a:rPr lang="en-US" sz="2200" b="0" i="0" u="none">
                <a:solidFill>
                  <a:schemeClr val="dk1"/>
                </a:solidFill>
                <a:latin typeface="Arial"/>
                <a:ea typeface="Arial"/>
                <a:cs typeface="Arial"/>
                <a:sym typeface="Arial"/>
              </a:rPr>
              <a:t> arguments:</a:t>
            </a:r>
            <a:endParaRPr/>
          </a:p>
          <a:p>
            <a:pPr marL="574675" marR="0" lvl="1" indent="-460375" algn="l" rtl="0">
              <a:lnSpc>
                <a:spcPct val="9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The first argument indicates which question mark placeholder is to be set.</a:t>
            </a:r>
            <a:endParaRPr/>
          </a:p>
          <a:p>
            <a:pPr marL="574675" marR="0" lvl="1" indent="-460375" algn="l" rtl="0">
              <a:lnSpc>
                <a:spcPct val="9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The second argument indicates the replacement value.</a:t>
            </a:r>
            <a:endParaRPr/>
          </a:p>
          <a:p>
            <a:pPr marL="574675" marR="0" lvl="1" indent="-460375" algn="l" rtl="0">
              <a:lnSpc>
                <a:spcPct val="90000"/>
              </a:lnSpc>
              <a:spcBef>
                <a:spcPts val="440"/>
              </a:spcBef>
              <a:spcAft>
                <a:spcPts val="0"/>
              </a:spcAft>
              <a:buClr>
                <a:srgbClr val="FF0000"/>
              </a:buClr>
              <a:buSzPts val="2200"/>
              <a:buFont typeface="Arial"/>
              <a:buNone/>
            </a:pPr>
            <a:endParaRPr sz="2200" b="0" i="0" u="none" strike="noStrike" cap="none">
              <a:solidFill>
                <a:schemeClr val="dk1"/>
              </a:solidFill>
              <a:latin typeface="Arial"/>
              <a:ea typeface="Arial"/>
              <a:cs typeface="Arial"/>
              <a:sym typeface="Arial"/>
            </a:endParaRPr>
          </a:p>
          <a:p>
            <a:pPr marL="7937" marR="0" lvl="0" indent="7937" algn="l" rtl="0">
              <a:lnSpc>
                <a:spcPct val="90000"/>
              </a:lnSpc>
              <a:spcBef>
                <a:spcPts val="440"/>
              </a:spcBef>
              <a:spcAft>
                <a:spcPts val="0"/>
              </a:spcAft>
              <a:buClr>
                <a:srgbClr val="000000"/>
              </a:buClr>
              <a:buSzPts val="2200"/>
              <a:buFont typeface="Arial"/>
              <a:buNone/>
            </a:pPr>
            <a:r>
              <a:rPr lang="en-US" sz="2200" b="0" i="0" u="none">
                <a:solidFill>
                  <a:schemeClr val="dk1"/>
                </a:solidFill>
                <a:latin typeface="Arial"/>
                <a:ea typeface="Arial"/>
                <a:cs typeface="Arial"/>
                <a:sym typeface="Arial"/>
              </a:rPr>
              <a:t>For example:</a:t>
            </a:r>
            <a:endParaRPr/>
          </a:p>
          <a:p>
            <a:pPr marL="574675" marR="0" lvl="1" indent="-460375" algn="l" rtl="0">
              <a:lnSpc>
                <a:spcPct val="90000"/>
              </a:lnSpc>
              <a:spcBef>
                <a:spcPts val="440"/>
              </a:spcBef>
              <a:spcAft>
                <a:spcPts val="0"/>
              </a:spcAft>
              <a:buClr>
                <a:srgbClr val="FF0000"/>
              </a:buClr>
              <a:buSzPts val="2200"/>
              <a:buFont typeface="Arial"/>
              <a:buNone/>
            </a:pPr>
            <a:endParaRPr sz="2200" b="0" i="0" u="none" strike="noStrike" cap="none">
              <a:solidFill>
                <a:schemeClr val="dk1"/>
              </a:solidFill>
              <a:latin typeface="Courier New"/>
              <a:ea typeface="Courier New"/>
              <a:cs typeface="Courier New"/>
              <a:sym typeface="Courier New"/>
            </a:endParaRPr>
          </a:p>
          <a:p>
            <a:pPr marL="574675" marR="0" lvl="1" indent="-460375" algn="l" rtl="0">
              <a:lnSpc>
                <a:spcPct val="90000"/>
              </a:lnSpc>
              <a:spcBef>
                <a:spcPts val="440"/>
              </a:spcBef>
              <a:spcAft>
                <a:spcPts val="0"/>
              </a:spcAft>
              <a:buClr>
                <a:srgbClr val="FF0000"/>
              </a:buClr>
              <a:buSzPts val="2200"/>
              <a:buFont typeface="Arial"/>
              <a:buNone/>
            </a:pPr>
            <a:endParaRPr sz="2200" b="0" i="0" u="none" strike="noStrike" cap="none">
              <a:solidFill>
                <a:schemeClr val="dk1"/>
              </a:solidFill>
              <a:latin typeface="Courier New"/>
              <a:ea typeface="Courier New"/>
              <a:cs typeface="Courier New"/>
              <a:sym typeface="Courier New"/>
            </a:endParaRPr>
          </a:p>
          <a:p>
            <a:pPr marL="574675" marR="0" lvl="1" indent="-460375" algn="l" rtl="0">
              <a:lnSpc>
                <a:spcPct val="90000"/>
              </a:lnSpc>
              <a:spcBef>
                <a:spcPts val="440"/>
              </a:spcBef>
              <a:spcAft>
                <a:spcPts val="0"/>
              </a:spcAft>
              <a:buClr>
                <a:srgbClr val="FF0000"/>
              </a:buClr>
              <a:buSzPts val="2200"/>
              <a:buFont typeface="Arial"/>
              <a:buNone/>
            </a:pPr>
            <a:r>
              <a:rPr lang="en-US" sz="2200" b="0" i="0" u="none" strike="noStrike" cap="none">
                <a:solidFill>
                  <a:schemeClr val="dk1"/>
                </a:solidFill>
                <a:latin typeface="Courier New"/>
                <a:ea typeface="Courier New"/>
                <a:cs typeface="Courier New"/>
                <a:sym typeface="Courier New"/>
              </a:rPr>
              <a:t> </a:t>
            </a:r>
            <a:endParaRPr/>
          </a:p>
          <a:p>
            <a:pPr marL="7937" marR="0" lvl="0" indent="7938" algn="l" rtl="0">
              <a:spcBef>
                <a:spcPts val="440"/>
              </a:spcBef>
              <a:spcAft>
                <a:spcPts val="0"/>
              </a:spcAft>
              <a:buNone/>
            </a:pPr>
            <a:endParaRPr sz="2200" b="0" i="0" u="none" strike="noStrike" cap="none">
              <a:solidFill>
                <a:schemeClr val="dk1"/>
              </a:solidFill>
              <a:latin typeface="Courier New"/>
              <a:ea typeface="Courier New"/>
              <a:cs typeface="Courier New"/>
              <a:sym typeface="Courier New"/>
            </a:endParaRPr>
          </a:p>
        </p:txBody>
      </p:sp>
      <p:sp>
        <p:nvSpPr>
          <p:cNvPr id="5283" name="Google Shape;5283;p521"/>
          <p:cNvSpPr txBox="1"/>
          <p:nvPr/>
        </p:nvSpPr>
        <p:spPr>
          <a:xfrm>
            <a:off x="533400" y="4724400"/>
            <a:ext cx="7886700" cy="935100"/>
          </a:xfrm>
          <a:prstGeom prst="rect">
            <a:avLst/>
          </a:prstGeom>
          <a:solidFill>
            <a:srgbClr val="DDDDDD"/>
          </a:solidFill>
          <a:ln w="28575" cap="flat" cmpd="sng">
            <a:solidFill>
              <a:srgbClr val="000000"/>
            </a:solidFill>
            <a:prstDash val="solid"/>
            <a:miter lim="800000"/>
            <a:headEnd type="none" w="sm" len="sm"/>
            <a:tailEnd type="none" w="sm" len="sm"/>
          </a:ln>
        </p:spPr>
        <p:txBody>
          <a:bodyPr spcFirstLastPara="1" wrap="square" lIns="92075" tIns="9125" rIns="92075" bIns="9125" anchor="ctr" anchorCtr="0">
            <a:noAutofit/>
          </a:bodyPr>
          <a:lstStyle/>
          <a:p>
            <a:pPr marL="457200" marR="0" lvl="1" indent="0" algn="l" rtl="0">
              <a:lnSpc>
                <a:spcPct val="90000"/>
              </a:lnSpc>
              <a:spcBef>
                <a:spcPts val="0"/>
              </a:spcBef>
              <a:spcAft>
                <a:spcPts val="0"/>
              </a:spcAft>
              <a:buClr>
                <a:schemeClr val="dk1"/>
              </a:buClr>
              <a:buSzPts val="1800"/>
              <a:buFont typeface="Courier New"/>
              <a:buNone/>
            </a:pPr>
            <a:r>
              <a:rPr lang="en-US" sz="1800" b="0" i="0" u="none" strike="noStrike" cap="none">
                <a:solidFill>
                  <a:schemeClr val="dk1"/>
                </a:solidFill>
                <a:latin typeface="Courier New"/>
                <a:ea typeface="Courier New"/>
                <a:cs typeface="Courier New"/>
                <a:sym typeface="Courier New"/>
              </a:rPr>
              <a:t>pStmt.setInt(1, 175);</a:t>
            </a:r>
            <a:endParaRPr/>
          </a:p>
          <a:p>
            <a:pPr marL="457200" marR="0" lvl="1" indent="0" algn="l" rtl="0">
              <a:lnSpc>
                <a:spcPct val="90000"/>
              </a:lnSpc>
              <a:spcBef>
                <a:spcPts val="0"/>
              </a:spcBef>
              <a:spcAft>
                <a:spcPts val="0"/>
              </a:spcAft>
              <a:buClr>
                <a:schemeClr val="dk1"/>
              </a:buClr>
              <a:buSzPts val="1800"/>
              <a:buFont typeface="Courier New"/>
              <a:buNone/>
            </a:pPr>
            <a:r>
              <a:rPr lang="en-US" sz="1800" b="0" i="0" u="none" strike="noStrike" cap="none">
                <a:solidFill>
                  <a:schemeClr val="dk1"/>
                </a:solidFill>
                <a:latin typeface="Courier New"/>
                <a:ea typeface="Courier New"/>
                <a:cs typeface="Courier New"/>
                <a:sym typeface="Courier New"/>
              </a:rPr>
              <a:t>pStmt.setString(2,"Charles");</a:t>
            </a:r>
            <a:endParaRPr/>
          </a:p>
        </p:txBody>
      </p:sp>
      <p:sp>
        <p:nvSpPr>
          <p:cNvPr id="5284" name="Google Shape;5284;p521"/>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525</a:t>
            </a:fld>
            <a:endParaRPr/>
          </a:p>
        </p:txBody>
      </p:sp>
    </p:spTree>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Shape 5289"/>
        <p:cNvGrpSpPr/>
        <p:nvPr/>
      </p:nvGrpSpPr>
      <p:grpSpPr>
        <a:xfrm>
          <a:off x="0" y="0"/>
          <a:ext cx="0" cy="0"/>
          <a:chOff x="0" y="0"/>
          <a:chExt cx="0" cy="0"/>
        </a:xfrm>
      </p:grpSpPr>
      <p:sp>
        <p:nvSpPr>
          <p:cNvPr id="5290" name="Google Shape;5290;p522"/>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Courier New"/>
                <a:ea typeface="Courier New"/>
                <a:cs typeface="Courier New"/>
                <a:sym typeface="Courier New"/>
              </a:rPr>
              <a:t>PreparedStatement:</a:t>
            </a:r>
            <a:r>
              <a:rPr lang="en-US" sz="2600" b="1" i="0" u="none" strike="noStrike" cap="none">
                <a:solidFill>
                  <a:schemeClr val="dk1"/>
                </a:solidFill>
                <a:latin typeface="Arial"/>
                <a:ea typeface="Arial"/>
                <a:cs typeface="Arial"/>
                <a:sym typeface="Arial"/>
              </a:rPr>
              <a:t>Using a Loop to Set Values</a:t>
            </a:r>
            <a:endParaRPr/>
          </a:p>
        </p:txBody>
      </p:sp>
      <p:sp>
        <p:nvSpPr>
          <p:cNvPr id="5291" name="Google Shape;5291;p522"/>
          <p:cNvSpPr txBox="1">
            <a:spLocks noGrp="1"/>
          </p:cNvSpPr>
          <p:nvPr>
            <p:ph type="body" idx="1"/>
          </p:nvPr>
        </p:nvSpPr>
        <p:spPr>
          <a:xfrm>
            <a:off x="457200" y="1524000"/>
            <a:ext cx="8229600" cy="4227600"/>
          </a:xfrm>
          <a:prstGeom prst="rect">
            <a:avLst/>
          </a:prstGeom>
          <a:solidFill>
            <a:srgbClr val="DDDDDD"/>
          </a:solidFill>
          <a:ln w="28575" cap="flat" cmpd="sng">
            <a:solidFill>
              <a:srgbClr val="000000"/>
            </a:solidFill>
            <a:prstDash val="solid"/>
            <a:miter lim="800000"/>
            <a:headEnd type="none" w="sm" len="sm"/>
            <a:tailEnd type="none" w="sm" len="sm"/>
          </a:ln>
        </p:spPr>
        <p:txBody>
          <a:bodyPr spcFirstLastPara="1" wrap="square" lIns="92075" tIns="9125" rIns="92075" bIns="9125" anchor="ctr" anchorCtr="0">
            <a:noAutofit/>
          </a:bodyPr>
          <a:lstStyle/>
          <a:p>
            <a:pPr marL="7937" marR="0" lvl="0" indent="7937" algn="l" rtl="0">
              <a:lnSpc>
                <a:spcPct val="100000"/>
              </a:lnSpc>
              <a:spcBef>
                <a:spcPts val="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PreparedStatement updateEmp;</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    String updateString = "update Employee"</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     + "set SALARY= ? where EMP_NAME like ?";</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    updateEmp  = con.prepareStatement(updateString);</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    int[] salary = {1750, 1500, 6000, 1550, 9050};</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    String[] names = {"David", "Tom", "Nick“,            "Harry", "Mark"};</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    for(int i:names)</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     {</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       updateEmp.setInt(1, salary[i]);</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       updateEmp.setString(2, names[i]);</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       updateEmp.executeUpdate();</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    }</a:t>
            </a:r>
            <a:endParaRPr/>
          </a:p>
        </p:txBody>
      </p:sp>
      <p:sp>
        <p:nvSpPr>
          <p:cNvPr id="5292" name="Google Shape;5292;p522"/>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526</a:t>
            </a:fld>
            <a:endParaRPr/>
          </a:p>
        </p:txBody>
      </p:sp>
    </p:spTree>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Shape 5297"/>
        <p:cNvGrpSpPr/>
        <p:nvPr/>
      </p:nvGrpSpPr>
      <p:grpSpPr>
        <a:xfrm>
          <a:off x="0" y="0"/>
          <a:ext cx="0" cy="0"/>
          <a:chOff x="0" y="0"/>
          <a:chExt cx="0" cy="0"/>
        </a:xfrm>
      </p:grpSpPr>
      <p:sp>
        <p:nvSpPr>
          <p:cNvPr id="5298" name="Google Shape;5298;p523"/>
          <p:cNvSpPr txBox="1"/>
          <p:nvPr/>
        </p:nvSpPr>
        <p:spPr>
          <a:xfrm>
            <a:off x="609600" y="2144712"/>
            <a:ext cx="7848600" cy="3352800"/>
          </a:xfrm>
          <a:prstGeom prst="rect">
            <a:avLst/>
          </a:prstGeom>
          <a:solidFill>
            <a:srgbClr val="DDDDDD"/>
          </a:solidFill>
          <a:ln w="28575" cap="flat" cmpd="sng">
            <a:solidFill>
              <a:srgbClr val="000000"/>
            </a:solidFill>
            <a:prstDash val="solid"/>
            <a:miter lim="800000"/>
            <a:headEnd type="none" w="sm" len="sm"/>
            <a:tailEnd type="none" w="sm" len="sm"/>
          </a:ln>
        </p:spPr>
        <p:txBody>
          <a:bodyPr spcFirstLastPara="1" wrap="square" lIns="92075" tIns="9125" rIns="92075" bIns="9125"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5299" name="Google Shape;5299;p523"/>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Using </a:t>
            </a:r>
            <a:r>
              <a:rPr lang="en-US" sz="2600" b="1" i="0" u="none" strike="noStrike" cap="none">
                <a:solidFill>
                  <a:schemeClr val="dk1"/>
                </a:solidFill>
                <a:latin typeface="Courier New"/>
                <a:ea typeface="Courier New"/>
                <a:cs typeface="Courier New"/>
                <a:sym typeface="Courier New"/>
              </a:rPr>
              <a:t>CallableStatement</a:t>
            </a:r>
            <a:endParaRPr/>
          </a:p>
        </p:txBody>
      </p:sp>
      <p:sp>
        <p:nvSpPr>
          <p:cNvPr id="5300" name="Google Shape;5300;p523"/>
          <p:cNvSpPr txBox="1">
            <a:spLocks noGrp="1"/>
          </p:cNvSpPr>
          <p:nvPr>
            <p:ph type="body" idx="1"/>
          </p:nvPr>
        </p:nvSpPr>
        <p:spPr>
          <a:xfrm>
            <a:off x="609600" y="1447800"/>
            <a:ext cx="7918500" cy="6096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200"/>
              <a:buFont typeface="Arial"/>
              <a:buNone/>
            </a:pPr>
            <a:r>
              <a:rPr lang="en-US" sz="2200" b="0" i="0" u="none">
                <a:solidFill>
                  <a:schemeClr val="dk1"/>
                </a:solidFill>
                <a:latin typeface="Arial"/>
                <a:ea typeface="Arial"/>
                <a:cs typeface="Arial"/>
                <a:sym typeface="Arial"/>
              </a:rPr>
              <a:t>A </a:t>
            </a:r>
            <a:r>
              <a:rPr lang="en-US" sz="2200" b="0" i="0" u="none">
                <a:solidFill>
                  <a:schemeClr val="dk1"/>
                </a:solidFill>
                <a:latin typeface="Courier New"/>
                <a:ea typeface="Courier New"/>
                <a:cs typeface="Courier New"/>
                <a:sym typeface="Courier New"/>
              </a:rPr>
              <a:t>CallableStatement</a:t>
            </a:r>
            <a:r>
              <a:rPr lang="en-US" sz="2200" b="0" i="0" u="none">
                <a:solidFill>
                  <a:schemeClr val="dk1"/>
                </a:solidFill>
                <a:latin typeface="Arial"/>
                <a:ea typeface="Arial"/>
                <a:cs typeface="Arial"/>
                <a:sym typeface="Arial"/>
              </a:rPr>
              <a:t> allows non-SQL statements (such as stored procedures) to be executed against the database.</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 CallableStatement cStmt </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        = con.prepareCall("{CALL EmplAgeCount (?, ?)}");</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 int age = 50;</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 cStmt.setInt (1, age);</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 ResultSet rs = cStmt.executeQuery();</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 cStmt.registerOutParameter(2, Types.INTEGER);</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 boolean result = cStmt.execute();</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 int count = cStmt.getInt(2);</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 System.out.println("There are " + count + </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           " Employees over the age of " + age);</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Stored procedures are executed on the database.</a:t>
            </a:r>
            <a:endParaRPr/>
          </a:p>
        </p:txBody>
      </p:sp>
      <p:sp>
        <p:nvSpPr>
          <p:cNvPr id="5301" name="Google Shape;5301;p523"/>
          <p:cNvSpPr/>
          <p:nvPr/>
        </p:nvSpPr>
        <p:spPr>
          <a:xfrm>
            <a:off x="4572000" y="2906712"/>
            <a:ext cx="2743200" cy="457200"/>
          </a:xfrm>
          <a:prstGeom prst="wedgeRectCallout">
            <a:avLst>
              <a:gd name="adj1" fmla="val -5996"/>
              <a:gd name="adj2" fmla="val 19218"/>
            </a:avLst>
          </a:prstGeom>
          <a:solidFill>
            <a:srgbClr val="FFFFCC"/>
          </a:solidFill>
          <a:ln w="9525" cap="flat" cmpd="sng">
            <a:solidFill>
              <a:srgbClr val="808080"/>
            </a:solidFill>
            <a:prstDash val="solid"/>
            <a:miter lim="800000"/>
            <a:headEnd type="none" w="sm" len="sm"/>
            <a:tailEnd type="none" w="sm" len="sm"/>
          </a:ln>
        </p:spPr>
        <p:txBody>
          <a:bodyPr spcFirstLastPara="1" wrap="square" lIns="92075" tIns="9125" rIns="92075" bIns="9125" anchor="t" anchorCtr="0">
            <a:noAutofit/>
          </a:bodyPr>
          <a:lstStyle/>
          <a:p>
            <a:pPr marL="0" marR="0" lvl="0" indent="0" algn="ctr" rtl="0">
              <a:lnSpc>
                <a:spcPct val="100000"/>
              </a:lnSpc>
              <a:spcBef>
                <a:spcPts val="0"/>
              </a:spcBef>
              <a:spcAft>
                <a:spcPts val="0"/>
              </a:spcAft>
              <a:buClr>
                <a:schemeClr val="dk1"/>
              </a:buClr>
              <a:buSzPts val="1400"/>
              <a:buFont typeface="Arial"/>
              <a:buNone/>
            </a:pPr>
            <a:r>
              <a:rPr lang="en-US" sz="1400" b="0" i="0" u="none">
                <a:solidFill>
                  <a:schemeClr val="dk1"/>
                </a:solidFill>
                <a:latin typeface="Arial"/>
                <a:ea typeface="Arial"/>
                <a:cs typeface="Arial"/>
                <a:sym typeface="Arial"/>
              </a:rPr>
              <a:t>The </a:t>
            </a:r>
            <a:r>
              <a:rPr lang="en-US" sz="1400" b="0" i="0" u="none">
                <a:solidFill>
                  <a:schemeClr val="dk1"/>
                </a:solidFill>
                <a:latin typeface="Courier New"/>
                <a:ea typeface="Courier New"/>
                <a:cs typeface="Courier New"/>
                <a:sym typeface="Courier New"/>
              </a:rPr>
              <a:t>IN</a:t>
            </a:r>
            <a:r>
              <a:rPr lang="en-US" sz="1400" b="0" i="0" u="none">
                <a:solidFill>
                  <a:schemeClr val="dk1"/>
                </a:solidFill>
                <a:latin typeface="Arial"/>
                <a:ea typeface="Arial"/>
                <a:cs typeface="Arial"/>
                <a:sym typeface="Arial"/>
              </a:rPr>
              <a:t> parameter is passed in to the stored procedure.</a:t>
            </a:r>
            <a:endParaRPr/>
          </a:p>
        </p:txBody>
      </p:sp>
      <p:sp>
        <p:nvSpPr>
          <p:cNvPr id="5302" name="Google Shape;5302;p523"/>
          <p:cNvSpPr/>
          <p:nvPr/>
        </p:nvSpPr>
        <p:spPr>
          <a:xfrm>
            <a:off x="5410200" y="4202112"/>
            <a:ext cx="2819400" cy="457200"/>
          </a:xfrm>
          <a:prstGeom prst="wedgeRectCallout">
            <a:avLst>
              <a:gd name="adj1" fmla="val -5996"/>
              <a:gd name="adj2" fmla="val 19218"/>
            </a:avLst>
          </a:prstGeom>
          <a:solidFill>
            <a:srgbClr val="FFFFCC"/>
          </a:solidFill>
          <a:ln w="9525" cap="flat" cmpd="sng">
            <a:solidFill>
              <a:srgbClr val="808080"/>
            </a:solidFill>
            <a:prstDash val="solid"/>
            <a:miter lim="800000"/>
            <a:headEnd type="none" w="sm" len="sm"/>
            <a:tailEnd type="none" w="sm" len="sm"/>
          </a:ln>
        </p:spPr>
        <p:txBody>
          <a:bodyPr spcFirstLastPara="1" wrap="square" lIns="92075" tIns="9125" rIns="92075" bIns="9125" anchor="t" anchorCtr="0">
            <a:noAutofit/>
          </a:bodyPr>
          <a:lstStyle/>
          <a:p>
            <a:pPr marL="0" marR="0" lvl="0" indent="0" algn="ctr" rtl="0">
              <a:lnSpc>
                <a:spcPct val="100000"/>
              </a:lnSpc>
              <a:spcBef>
                <a:spcPts val="0"/>
              </a:spcBef>
              <a:spcAft>
                <a:spcPts val="0"/>
              </a:spcAft>
              <a:buClr>
                <a:schemeClr val="dk1"/>
              </a:buClr>
              <a:buSzPts val="1400"/>
              <a:buFont typeface="Arial"/>
              <a:buNone/>
            </a:pPr>
            <a:r>
              <a:rPr lang="en-US" sz="1400" b="0" i="0" u="none">
                <a:solidFill>
                  <a:schemeClr val="dk1"/>
                </a:solidFill>
                <a:latin typeface="Arial"/>
                <a:ea typeface="Arial"/>
                <a:cs typeface="Arial"/>
                <a:sym typeface="Arial"/>
              </a:rPr>
              <a:t>The </a:t>
            </a:r>
            <a:r>
              <a:rPr lang="en-US" sz="1400" b="0" i="0" u="none">
                <a:solidFill>
                  <a:schemeClr val="dk1"/>
                </a:solidFill>
                <a:latin typeface="Courier New"/>
                <a:ea typeface="Courier New"/>
                <a:cs typeface="Courier New"/>
                <a:sym typeface="Courier New"/>
              </a:rPr>
              <a:t>OUT</a:t>
            </a:r>
            <a:r>
              <a:rPr lang="en-US" sz="1400" b="0" i="0" u="none">
                <a:solidFill>
                  <a:schemeClr val="dk1"/>
                </a:solidFill>
                <a:latin typeface="Arial"/>
                <a:ea typeface="Arial"/>
                <a:cs typeface="Arial"/>
                <a:sym typeface="Arial"/>
              </a:rPr>
              <a:t> parameter is returned from the stored procedure.</a:t>
            </a:r>
            <a:endParaRPr/>
          </a:p>
        </p:txBody>
      </p:sp>
      <p:sp>
        <p:nvSpPr>
          <p:cNvPr id="5303" name="Google Shape;5303;p523"/>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527</a:t>
            </a:fld>
            <a:endParaRPr/>
          </a:p>
        </p:txBody>
      </p:sp>
    </p:spTree>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Shape 5308"/>
        <p:cNvGrpSpPr/>
        <p:nvPr/>
      </p:nvGrpSpPr>
      <p:grpSpPr>
        <a:xfrm>
          <a:off x="0" y="0"/>
          <a:ext cx="0" cy="0"/>
          <a:chOff x="0" y="0"/>
          <a:chExt cx="0" cy="0"/>
        </a:xfrm>
      </p:grpSpPr>
      <p:sp>
        <p:nvSpPr>
          <p:cNvPr id="5309" name="Google Shape;5309;p524"/>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Summary</a:t>
            </a:r>
            <a:endParaRPr/>
          </a:p>
        </p:txBody>
      </p:sp>
      <p:sp>
        <p:nvSpPr>
          <p:cNvPr id="5310" name="Google Shape;5310;p524"/>
          <p:cNvSpPr txBox="1">
            <a:spLocks noGrp="1"/>
          </p:cNvSpPr>
          <p:nvPr>
            <p:ph type="body" idx="1"/>
          </p:nvPr>
        </p:nvSpPr>
        <p:spPr>
          <a:xfrm>
            <a:off x="609600" y="1447800"/>
            <a:ext cx="7918500" cy="23955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200"/>
              <a:buFont typeface="Arial"/>
              <a:buNone/>
            </a:pPr>
            <a:r>
              <a:rPr lang="en-US" sz="2200" b="0" i="0" u="none">
                <a:solidFill>
                  <a:schemeClr val="dk1"/>
                </a:solidFill>
                <a:latin typeface="Arial"/>
                <a:ea typeface="Arial"/>
                <a:cs typeface="Arial"/>
                <a:sym typeface="Arial"/>
              </a:rPr>
              <a:t>In this lesson, you should have learned how to:</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Define the layout of the JDBC API</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Connect to a database by using a JDBC driver</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Submit queries and get results from the database</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Specify JDBC driver information externally</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Perform CRUD operations by using the JDBC API</a:t>
            </a:r>
            <a:endParaRPr/>
          </a:p>
        </p:txBody>
      </p:sp>
      <p:pic>
        <p:nvPicPr>
          <p:cNvPr id="5311" name="Google Shape;5311;p524" descr="Duke-Summary.gif"/>
          <p:cNvPicPr preferRelativeResize="0"/>
          <p:nvPr/>
        </p:nvPicPr>
        <p:blipFill rotWithShape="1">
          <a:blip r:embed="rId3">
            <a:alphaModFix/>
          </a:blip>
          <a:srcRect/>
          <a:stretch/>
        </p:blipFill>
        <p:spPr>
          <a:xfrm>
            <a:off x="6459537" y="4756150"/>
            <a:ext cx="2074862" cy="1492250"/>
          </a:xfrm>
          <a:prstGeom prst="rect">
            <a:avLst/>
          </a:prstGeom>
          <a:noFill/>
          <a:ln>
            <a:noFill/>
          </a:ln>
        </p:spPr>
      </p:pic>
      <p:sp>
        <p:nvSpPr>
          <p:cNvPr id="5312" name="Google Shape;5312;p524"/>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528</a:t>
            </a:fld>
            <a:endParaRPr/>
          </a:p>
        </p:txBody>
      </p:sp>
    </p:spTree>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Shape 5317"/>
        <p:cNvGrpSpPr/>
        <p:nvPr/>
      </p:nvGrpSpPr>
      <p:grpSpPr>
        <a:xfrm>
          <a:off x="0" y="0"/>
          <a:ext cx="0" cy="0"/>
          <a:chOff x="0" y="0"/>
          <a:chExt cx="0" cy="0"/>
        </a:xfrm>
      </p:grpSpPr>
      <p:pic>
        <p:nvPicPr>
          <p:cNvPr id="5318" name="Google Shape;5318;p525" descr="Duke-Practise-Overview.gif"/>
          <p:cNvPicPr preferRelativeResize="0"/>
          <p:nvPr/>
        </p:nvPicPr>
        <p:blipFill rotWithShape="1">
          <a:blip r:embed="rId3">
            <a:alphaModFix/>
          </a:blip>
          <a:srcRect/>
          <a:stretch/>
        </p:blipFill>
        <p:spPr>
          <a:xfrm>
            <a:off x="6705600" y="4343400"/>
            <a:ext cx="1828800" cy="1873250"/>
          </a:xfrm>
          <a:prstGeom prst="rect">
            <a:avLst/>
          </a:prstGeom>
          <a:noFill/>
          <a:ln>
            <a:noFill/>
          </a:ln>
        </p:spPr>
      </p:pic>
      <p:sp>
        <p:nvSpPr>
          <p:cNvPr id="5319" name="Google Shape;5319;p525"/>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a:t>Lab </a:t>
            </a:r>
            <a:r>
              <a:rPr lang="en-US" sz="2600" b="1" i="0" u="none" strike="noStrike" cap="none">
                <a:solidFill>
                  <a:schemeClr val="dk1"/>
                </a:solidFill>
                <a:latin typeface="Arial"/>
                <a:ea typeface="Arial"/>
                <a:cs typeface="Arial"/>
                <a:sym typeface="Arial"/>
              </a:rPr>
              <a:t>18-1 Overview: Working with the </a:t>
            </a:r>
            <a:br>
              <a:rPr lang="en-US" sz="2600" b="1" i="0" u="none" strike="noStrike" cap="none">
                <a:solidFill>
                  <a:schemeClr val="dk1"/>
                </a:solidFill>
                <a:latin typeface="Arial"/>
                <a:ea typeface="Arial"/>
                <a:cs typeface="Arial"/>
                <a:sym typeface="Arial"/>
              </a:rPr>
            </a:br>
            <a:r>
              <a:rPr lang="en-US" sz="2600" b="1" i="0" u="none" strike="noStrike" cap="none">
                <a:solidFill>
                  <a:schemeClr val="dk1"/>
                </a:solidFill>
                <a:latin typeface="Arial"/>
                <a:ea typeface="Arial"/>
                <a:cs typeface="Arial"/>
                <a:sym typeface="Arial"/>
              </a:rPr>
              <a:t>Derby Database and JDBC</a:t>
            </a:r>
            <a:br>
              <a:rPr lang="en-US" sz="2600" b="1" i="0" u="none" strike="noStrike" cap="none">
                <a:solidFill>
                  <a:schemeClr val="dk1"/>
                </a:solidFill>
                <a:latin typeface="Arial"/>
                <a:ea typeface="Arial"/>
                <a:cs typeface="Arial"/>
                <a:sym typeface="Arial"/>
              </a:rPr>
            </a:br>
            <a:endParaRPr/>
          </a:p>
        </p:txBody>
      </p:sp>
      <p:sp>
        <p:nvSpPr>
          <p:cNvPr id="5320" name="Google Shape;5320;p525"/>
          <p:cNvSpPr txBox="1">
            <a:spLocks noGrp="1"/>
          </p:cNvSpPr>
          <p:nvPr>
            <p:ph type="body" idx="1"/>
          </p:nvPr>
        </p:nvSpPr>
        <p:spPr>
          <a:xfrm>
            <a:off x="609600" y="1447800"/>
            <a:ext cx="7918500" cy="17511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200"/>
              <a:buFont typeface="Arial"/>
              <a:buNone/>
            </a:pPr>
            <a:r>
              <a:rPr lang="en-US" sz="2200" b="0" i="0" u="none">
                <a:solidFill>
                  <a:schemeClr val="dk1"/>
                </a:solidFill>
                <a:latin typeface="Arial"/>
                <a:ea typeface="Arial"/>
                <a:cs typeface="Arial"/>
                <a:sym typeface="Arial"/>
              </a:rPr>
              <a:t>This </a:t>
            </a:r>
            <a:r>
              <a:rPr lang="en-US"/>
              <a:t>Lab </a:t>
            </a:r>
            <a:r>
              <a:rPr lang="en-US" sz="2200" b="0" i="0" u="none">
                <a:solidFill>
                  <a:schemeClr val="dk1"/>
                </a:solidFill>
                <a:latin typeface="Arial"/>
                <a:ea typeface="Arial"/>
                <a:cs typeface="Arial"/>
                <a:sym typeface="Arial"/>
              </a:rPr>
              <a:t>covers the following topics:</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Starting the JavaDB (Derby) database from within NetBeans IDE</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Populating the database with data (the Employee table)</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Running SQL queries to look at the data</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Compiling and running the sample JDBC application</a:t>
            </a:r>
            <a:endParaRPr/>
          </a:p>
        </p:txBody>
      </p:sp>
      <p:sp>
        <p:nvSpPr>
          <p:cNvPr id="5321" name="Google Shape;5321;p525"/>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529</a:t>
            </a:fld>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sp>
        <p:nvSpPr>
          <p:cNvPr id="413" name="Google Shape;413;p49"/>
          <p:cNvSpPr txBox="1">
            <a:spLocks noGrp="1"/>
          </p:cNvSpPr>
          <p:nvPr>
            <p:ph type="title"/>
          </p:nvPr>
        </p:nvSpPr>
        <p:spPr>
          <a:xfrm>
            <a:off x="609600" y="439737"/>
            <a:ext cx="791845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a:t>Lab </a:t>
            </a:r>
            <a:r>
              <a:rPr lang="en-US" sz="2600" b="1" i="0" u="none" strike="noStrike" cap="none">
                <a:solidFill>
                  <a:schemeClr val="dk1"/>
                </a:solidFill>
                <a:latin typeface="Arial"/>
                <a:ea typeface="Arial"/>
                <a:cs typeface="Arial"/>
                <a:sym typeface="Arial"/>
              </a:rPr>
              <a:t>2-1 Overview:</a:t>
            </a:r>
            <a:br>
              <a:rPr lang="en-US" sz="2600" b="1" i="0" u="none" strike="noStrike" cap="none">
                <a:solidFill>
                  <a:schemeClr val="dk1"/>
                </a:solidFill>
                <a:latin typeface="Arial"/>
                <a:ea typeface="Arial"/>
                <a:cs typeface="Arial"/>
                <a:sym typeface="Arial"/>
              </a:rPr>
            </a:br>
            <a:r>
              <a:rPr lang="en-US" sz="2600" b="1" i="0" u="none" strike="noStrike" cap="none">
                <a:solidFill>
                  <a:schemeClr val="dk1"/>
                </a:solidFill>
                <a:latin typeface="Arial"/>
                <a:ea typeface="Arial"/>
                <a:cs typeface="Arial"/>
                <a:sym typeface="Arial"/>
              </a:rPr>
              <a:t>Creating Java Classes</a:t>
            </a:r>
            <a:br>
              <a:rPr lang="en-US" sz="2600" b="1" i="0" u="none" strike="noStrike" cap="none">
                <a:solidFill>
                  <a:schemeClr val="dk1"/>
                </a:solidFill>
                <a:latin typeface="Arial"/>
                <a:ea typeface="Arial"/>
                <a:cs typeface="Arial"/>
                <a:sym typeface="Arial"/>
              </a:rPr>
            </a:br>
            <a:endParaRPr/>
          </a:p>
        </p:txBody>
      </p:sp>
      <p:sp>
        <p:nvSpPr>
          <p:cNvPr id="414" name="Google Shape;414;p49"/>
          <p:cNvSpPr txBox="1">
            <a:spLocks noGrp="1"/>
          </p:cNvSpPr>
          <p:nvPr>
            <p:ph type="body" idx="1"/>
          </p:nvPr>
        </p:nvSpPr>
        <p:spPr>
          <a:xfrm>
            <a:off x="609600" y="1447800"/>
            <a:ext cx="7918450" cy="3005137"/>
          </a:xfrm>
          <a:prstGeom prst="rect">
            <a:avLst/>
          </a:prstGeom>
          <a:noFill/>
          <a:ln>
            <a:noFill/>
          </a:ln>
        </p:spPr>
        <p:txBody>
          <a:bodyPr spcFirstLastPara="1" wrap="square" lIns="12700" tIns="12700" rIns="12700" bIns="12700" anchor="t" anchorCtr="0">
            <a:noAutofit/>
          </a:bodyPr>
          <a:lstStyle/>
          <a:p>
            <a:pPr marL="7936" marR="0" lvl="0" indent="7938" algn="l" rtl="0">
              <a:lnSpc>
                <a:spcPct val="100000"/>
              </a:lnSpc>
              <a:spcBef>
                <a:spcPts val="0"/>
              </a:spcBef>
              <a:spcAft>
                <a:spcPts val="0"/>
              </a:spcAft>
              <a:buClr>
                <a:srgbClr val="000000"/>
              </a:buClr>
              <a:buSzPts val="2200"/>
              <a:buFont typeface="Arial"/>
              <a:buNone/>
            </a:pPr>
            <a:r>
              <a:rPr lang="en-US" sz="2200" b="0" i="0" u="none">
                <a:solidFill>
                  <a:schemeClr val="dk1"/>
                </a:solidFill>
                <a:latin typeface="Arial"/>
                <a:ea typeface="Arial"/>
                <a:cs typeface="Arial"/>
                <a:sym typeface="Arial"/>
              </a:rPr>
              <a:t>This </a:t>
            </a:r>
            <a:r>
              <a:rPr lang="en-US"/>
              <a:t>Lab </a:t>
            </a:r>
            <a:r>
              <a:rPr lang="en-US" sz="2200" b="0" i="0" u="none">
                <a:solidFill>
                  <a:schemeClr val="dk1"/>
                </a:solidFill>
                <a:latin typeface="Arial"/>
                <a:ea typeface="Arial"/>
                <a:cs typeface="Arial"/>
                <a:sym typeface="Arial"/>
              </a:rPr>
              <a:t>covers the following topics:</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Creating a Java class using the NetBeans IDE</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Creating a Java class with a </a:t>
            </a:r>
            <a:r>
              <a:rPr lang="en-US" sz="2200" b="0" i="0" u="none" strike="noStrike" cap="none">
                <a:solidFill>
                  <a:schemeClr val="dk1"/>
                </a:solidFill>
                <a:latin typeface="Courier New"/>
                <a:ea typeface="Courier New"/>
                <a:cs typeface="Courier New"/>
                <a:sym typeface="Courier New"/>
              </a:rPr>
              <a:t>main</a:t>
            </a:r>
            <a:r>
              <a:rPr lang="en-US" sz="2200" b="0" i="0" u="none" strike="noStrike" cap="none">
                <a:solidFill>
                  <a:schemeClr val="dk1"/>
                </a:solidFill>
                <a:latin typeface="Arial"/>
                <a:ea typeface="Arial"/>
                <a:cs typeface="Arial"/>
                <a:sym typeface="Arial"/>
              </a:rPr>
              <a:t> method</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Writing code in the body of the </a:t>
            </a:r>
            <a:r>
              <a:rPr lang="en-US" sz="2200" b="0" i="0" u="none" strike="noStrike" cap="none">
                <a:solidFill>
                  <a:schemeClr val="dk1"/>
                </a:solidFill>
                <a:latin typeface="Courier New"/>
                <a:ea typeface="Courier New"/>
                <a:cs typeface="Courier New"/>
                <a:sym typeface="Courier New"/>
              </a:rPr>
              <a:t>main</a:t>
            </a:r>
            <a:r>
              <a:rPr lang="en-US" sz="2200" b="0" i="0" u="none" strike="noStrike" cap="none">
                <a:solidFill>
                  <a:schemeClr val="dk1"/>
                </a:solidFill>
                <a:latin typeface="Arial"/>
                <a:ea typeface="Arial"/>
                <a:cs typeface="Arial"/>
                <a:sym typeface="Arial"/>
              </a:rPr>
              <a:t> method to create an instance of the </a:t>
            </a:r>
            <a:r>
              <a:rPr lang="en-US" sz="2200" b="0" i="0" u="none" strike="noStrike" cap="none">
                <a:solidFill>
                  <a:schemeClr val="dk1"/>
                </a:solidFill>
                <a:latin typeface="Courier New"/>
                <a:ea typeface="Courier New"/>
                <a:cs typeface="Courier New"/>
                <a:sym typeface="Courier New"/>
              </a:rPr>
              <a:t>Employee</a:t>
            </a:r>
            <a:r>
              <a:rPr lang="en-US" sz="2200" b="0" i="0" u="none" strike="noStrike" cap="none">
                <a:solidFill>
                  <a:schemeClr val="dk1"/>
                </a:solidFill>
                <a:latin typeface="Arial"/>
                <a:ea typeface="Arial"/>
                <a:cs typeface="Arial"/>
                <a:sym typeface="Arial"/>
              </a:rPr>
              <a:t> object and print values from the class to the console</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Compiling and testing the application by using the NetBeans IDE</a:t>
            </a:r>
            <a:endParaRPr/>
          </a:p>
        </p:txBody>
      </p:sp>
      <p:pic>
        <p:nvPicPr>
          <p:cNvPr id="415" name="Google Shape;415;p49" descr="Duke-Practise-Overview.gif"/>
          <p:cNvPicPr preferRelativeResize="0"/>
          <p:nvPr/>
        </p:nvPicPr>
        <p:blipFill rotWithShape="1">
          <a:blip r:embed="rId3">
            <a:alphaModFix/>
          </a:blip>
          <a:srcRect/>
          <a:stretch/>
        </p:blipFill>
        <p:spPr>
          <a:xfrm>
            <a:off x="6705600" y="4343400"/>
            <a:ext cx="1828800" cy="1873250"/>
          </a:xfrm>
          <a:prstGeom prst="rect">
            <a:avLst/>
          </a:prstGeom>
          <a:noFill/>
          <a:ln>
            <a:noFill/>
          </a:ln>
        </p:spPr>
      </p:pic>
      <p:sp>
        <p:nvSpPr>
          <p:cNvPr id="416" name="Google Shape;416;p49"/>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53</a:t>
            </a:fld>
            <a:endParaRPr/>
          </a:p>
        </p:txBody>
      </p:sp>
    </p:spTree>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Shape 5326"/>
        <p:cNvGrpSpPr/>
        <p:nvPr/>
      </p:nvGrpSpPr>
      <p:grpSpPr>
        <a:xfrm>
          <a:off x="0" y="0"/>
          <a:ext cx="0" cy="0"/>
          <a:chOff x="0" y="0"/>
          <a:chExt cx="0" cy="0"/>
        </a:xfrm>
      </p:grpSpPr>
      <p:sp>
        <p:nvSpPr>
          <p:cNvPr id="5327" name="Google Shape;5327;p526"/>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Quiz</a:t>
            </a:r>
            <a:endParaRPr/>
          </a:p>
        </p:txBody>
      </p:sp>
      <p:sp>
        <p:nvSpPr>
          <p:cNvPr id="5328" name="Google Shape;5328;p526"/>
          <p:cNvSpPr txBox="1">
            <a:spLocks noGrp="1"/>
          </p:cNvSpPr>
          <p:nvPr>
            <p:ph type="body" idx="1"/>
          </p:nvPr>
        </p:nvSpPr>
        <p:spPr>
          <a:xfrm>
            <a:off x="609600" y="1447800"/>
            <a:ext cx="7918500" cy="7698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200"/>
              <a:buFont typeface="Arial"/>
              <a:buNone/>
            </a:pPr>
            <a:r>
              <a:rPr lang="en-US" sz="2200" b="0" i="0" u="none">
                <a:solidFill>
                  <a:schemeClr val="dk1"/>
                </a:solidFill>
                <a:latin typeface="Arial"/>
                <a:ea typeface="Arial"/>
                <a:cs typeface="Arial"/>
                <a:sym typeface="Arial"/>
              </a:rPr>
              <a:t>Which </a:t>
            </a:r>
            <a:r>
              <a:rPr lang="en-US" sz="2200" b="0" i="0" u="none">
                <a:solidFill>
                  <a:schemeClr val="dk1"/>
                </a:solidFill>
                <a:latin typeface="Courier New"/>
                <a:ea typeface="Courier New"/>
                <a:cs typeface="Courier New"/>
                <a:sym typeface="Courier New"/>
              </a:rPr>
              <a:t>Statement</a:t>
            </a:r>
            <a:r>
              <a:rPr lang="en-US" sz="2200" b="0" i="0" u="none">
                <a:solidFill>
                  <a:schemeClr val="dk1"/>
                </a:solidFill>
                <a:latin typeface="Arial"/>
                <a:ea typeface="Arial"/>
                <a:cs typeface="Arial"/>
                <a:sym typeface="Arial"/>
              </a:rPr>
              <a:t> method executes a SQL statement and returns the number of rows affected?</a:t>
            </a:r>
            <a:endParaRPr/>
          </a:p>
          <a:p>
            <a:pPr marL="566737" marR="0" lvl="1" indent="-449262" algn="l" rtl="0">
              <a:lnSpc>
                <a:spcPct val="100000"/>
              </a:lnSpc>
              <a:spcBef>
                <a:spcPts val="440"/>
              </a:spcBef>
              <a:spcAft>
                <a:spcPts val="0"/>
              </a:spcAft>
              <a:buClr>
                <a:srgbClr val="FF0000"/>
              </a:buClr>
              <a:buSzPts val="2200"/>
              <a:buFont typeface="Arial"/>
              <a:buAutoNum type="alphaLcPeriod"/>
            </a:pPr>
            <a:r>
              <a:rPr lang="en-US" sz="2200" b="0" i="0" u="none" strike="noStrike" cap="none">
                <a:solidFill>
                  <a:schemeClr val="dk1"/>
                </a:solidFill>
                <a:latin typeface="Courier New"/>
                <a:ea typeface="Courier New"/>
                <a:cs typeface="Courier New"/>
                <a:sym typeface="Courier New"/>
              </a:rPr>
              <a:t>stmt.execute(query);</a:t>
            </a:r>
            <a:endParaRPr/>
          </a:p>
          <a:p>
            <a:pPr marL="566737" marR="0" lvl="1" indent="-449262" algn="l" rtl="0">
              <a:lnSpc>
                <a:spcPct val="100000"/>
              </a:lnSpc>
              <a:spcBef>
                <a:spcPts val="440"/>
              </a:spcBef>
              <a:spcAft>
                <a:spcPts val="0"/>
              </a:spcAft>
              <a:buClr>
                <a:srgbClr val="FF0000"/>
              </a:buClr>
              <a:buSzPts val="2200"/>
              <a:buFont typeface="Arial"/>
              <a:buAutoNum type="alphaLcPeriod"/>
            </a:pPr>
            <a:r>
              <a:rPr lang="en-US" sz="2200" b="0" i="0" u="none" strike="noStrike" cap="none">
                <a:solidFill>
                  <a:schemeClr val="dk1"/>
                </a:solidFill>
                <a:latin typeface="Courier New"/>
                <a:ea typeface="Courier New"/>
                <a:cs typeface="Courier New"/>
                <a:sym typeface="Courier New"/>
              </a:rPr>
              <a:t>stmt.executeUpdate(query);</a:t>
            </a:r>
            <a:endParaRPr/>
          </a:p>
          <a:p>
            <a:pPr marL="566737" marR="0" lvl="1" indent="-449262" algn="l" rtl="0">
              <a:lnSpc>
                <a:spcPct val="100000"/>
              </a:lnSpc>
              <a:spcBef>
                <a:spcPts val="440"/>
              </a:spcBef>
              <a:spcAft>
                <a:spcPts val="0"/>
              </a:spcAft>
              <a:buClr>
                <a:srgbClr val="FF0000"/>
              </a:buClr>
              <a:buSzPts val="2200"/>
              <a:buFont typeface="Arial"/>
              <a:buAutoNum type="alphaLcPeriod"/>
            </a:pPr>
            <a:r>
              <a:rPr lang="en-US" sz="2200" b="0" i="0" u="none" strike="noStrike" cap="none">
                <a:solidFill>
                  <a:schemeClr val="dk1"/>
                </a:solidFill>
                <a:latin typeface="Courier New"/>
                <a:ea typeface="Courier New"/>
                <a:cs typeface="Courier New"/>
                <a:sym typeface="Courier New"/>
              </a:rPr>
              <a:t>stmt.executeQuery(query);</a:t>
            </a:r>
            <a:endParaRPr/>
          </a:p>
          <a:p>
            <a:pPr marL="566737" marR="0" lvl="1" indent="-449262" algn="l" rtl="0">
              <a:lnSpc>
                <a:spcPct val="100000"/>
              </a:lnSpc>
              <a:spcBef>
                <a:spcPts val="440"/>
              </a:spcBef>
              <a:spcAft>
                <a:spcPts val="0"/>
              </a:spcAft>
              <a:buClr>
                <a:srgbClr val="FF0000"/>
              </a:buClr>
              <a:buSzPts val="2200"/>
              <a:buFont typeface="Arial"/>
              <a:buAutoNum type="alphaLcPeriod"/>
            </a:pPr>
            <a:r>
              <a:rPr lang="en-US" sz="2200" b="0" i="0" u="none" strike="noStrike" cap="none">
                <a:solidFill>
                  <a:schemeClr val="dk1"/>
                </a:solidFill>
                <a:latin typeface="Courier New"/>
                <a:ea typeface="Courier New"/>
                <a:cs typeface="Courier New"/>
                <a:sym typeface="Courier New"/>
              </a:rPr>
              <a:t>stmt.query(query);</a:t>
            </a:r>
            <a:endParaRPr/>
          </a:p>
        </p:txBody>
      </p:sp>
      <p:sp>
        <p:nvSpPr>
          <p:cNvPr id="5329" name="Google Shape;5329;p526"/>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530</a:t>
            </a:fld>
            <a:endParaRPr/>
          </a:p>
        </p:txBody>
      </p:sp>
    </p:spTree>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Shape 5334"/>
        <p:cNvGrpSpPr/>
        <p:nvPr/>
      </p:nvGrpSpPr>
      <p:grpSpPr>
        <a:xfrm>
          <a:off x="0" y="0"/>
          <a:ext cx="0" cy="0"/>
          <a:chOff x="0" y="0"/>
          <a:chExt cx="0" cy="0"/>
        </a:xfrm>
      </p:grpSpPr>
      <p:sp>
        <p:nvSpPr>
          <p:cNvPr id="5335" name="Google Shape;5335;p527"/>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Quiz</a:t>
            </a:r>
            <a:endParaRPr/>
          </a:p>
        </p:txBody>
      </p:sp>
      <p:sp>
        <p:nvSpPr>
          <p:cNvPr id="5336" name="Google Shape;5336;p527"/>
          <p:cNvSpPr txBox="1">
            <a:spLocks noGrp="1"/>
          </p:cNvSpPr>
          <p:nvPr>
            <p:ph type="body" idx="1"/>
          </p:nvPr>
        </p:nvSpPr>
        <p:spPr>
          <a:xfrm>
            <a:off x="609600" y="1447800"/>
            <a:ext cx="7918500" cy="7698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200"/>
              <a:buFont typeface="Arial"/>
              <a:buNone/>
            </a:pPr>
            <a:r>
              <a:rPr lang="en-US" sz="2200" b="0" i="0" u="none">
                <a:solidFill>
                  <a:schemeClr val="dk1"/>
                </a:solidFill>
                <a:latin typeface="Arial"/>
                <a:ea typeface="Arial"/>
                <a:cs typeface="Arial"/>
                <a:sym typeface="Arial"/>
              </a:rPr>
              <a:t>When using a </a:t>
            </a:r>
            <a:r>
              <a:rPr lang="en-US" sz="2200" b="0" i="0" u="none">
                <a:solidFill>
                  <a:schemeClr val="dk1"/>
                </a:solidFill>
                <a:latin typeface="Courier New"/>
                <a:ea typeface="Courier New"/>
                <a:cs typeface="Courier New"/>
                <a:sym typeface="Courier New"/>
              </a:rPr>
              <a:t>Statement</a:t>
            </a:r>
            <a:r>
              <a:rPr lang="en-US" sz="2200" b="0" i="0" u="none">
                <a:solidFill>
                  <a:schemeClr val="dk1"/>
                </a:solidFill>
                <a:latin typeface="Arial"/>
                <a:ea typeface="Arial"/>
                <a:cs typeface="Arial"/>
                <a:sym typeface="Arial"/>
              </a:rPr>
              <a:t> to execute a query that returns only one record, it is not necessary to use the </a:t>
            </a:r>
            <a:r>
              <a:rPr lang="en-US" sz="2200" b="0" i="0" u="none">
                <a:solidFill>
                  <a:schemeClr val="dk1"/>
                </a:solidFill>
                <a:latin typeface="Courier New"/>
                <a:ea typeface="Courier New"/>
                <a:cs typeface="Courier New"/>
                <a:sym typeface="Courier New"/>
              </a:rPr>
              <a:t>ResultSet</a:t>
            </a:r>
            <a:r>
              <a:rPr lang="en-US" sz="2200" b="0" i="0" u="none">
                <a:solidFill>
                  <a:schemeClr val="dk1"/>
                </a:solidFill>
                <a:latin typeface="Arial"/>
                <a:ea typeface="Arial"/>
                <a:cs typeface="Arial"/>
                <a:sym typeface="Arial"/>
              </a:rPr>
              <a:t>'s </a:t>
            </a:r>
            <a:r>
              <a:rPr lang="en-US" sz="2200" b="0" i="0" u="none">
                <a:solidFill>
                  <a:schemeClr val="dk1"/>
                </a:solidFill>
                <a:latin typeface="Courier New"/>
                <a:ea typeface="Courier New"/>
                <a:cs typeface="Courier New"/>
                <a:sym typeface="Courier New"/>
              </a:rPr>
              <a:t>next()</a:t>
            </a:r>
            <a:r>
              <a:rPr lang="en-US" sz="2200" b="0" i="0" u="none">
                <a:solidFill>
                  <a:schemeClr val="dk1"/>
                </a:solidFill>
                <a:latin typeface="Arial"/>
                <a:ea typeface="Arial"/>
                <a:cs typeface="Arial"/>
                <a:sym typeface="Arial"/>
              </a:rPr>
              <a:t> method.</a:t>
            </a:r>
            <a:endParaRPr/>
          </a:p>
          <a:p>
            <a:pPr marL="566737" marR="0" lvl="1" indent="-449262" algn="l" rtl="0">
              <a:lnSpc>
                <a:spcPct val="100000"/>
              </a:lnSpc>
              <a:spcBef>
                <a:spcPts val="440"/>
              </a:spcBef>
              <a:spcAft>
                <a:spcPts val="0"/>
              </a:spcAft>
              <a:buClr>
                <a:srgbClr val="FF0000"/>
              </a:buClr>
              <a:buSzPts val="2200"/>
              <a:buFont typeface="Arial"/>
              <a:buAutoNum type="alphaLcPeriod"/>
            </a:pPr>
            <a:r>
              <a:rPr lang="en-US" sz="2200" b="0" i="0" u="none" strike="noStrike" cap="none">
                <a:solidFill>
                  <a:schemeClr val="dk1"/>
                </a:solidFill>
                <a:latin typeface="Arial"/>
                <a:ea typeface="Arial"/>
                <a:cs typeface="Arial"/>
                <a:sym typeface="Arial"/>
              </a:rPr>
              <a:t>True</a:t>
            </a:r>
            <a:endParaRPr/>
          </a:p>
          <a:p>
            <a:pPr marL="566737" marR="0" lvl="1" indent="-449262" algn="l" rtl="0">
              <a:lnSpc>
                <a:spcPct val="100000"/>
              </a:lnSpc>
              <a:spcBef>
                <a:spcPts val="440"/>
              </a:spcBef>
              <a:spcAft>
                <a:spcPts val="0"/>
              </a:spcAft>
              <a:buClr>
                <a:srgbClr val="FF0000"/>
              </a:buClr>
              <a:buSzPts val="2200"/>
              <a:buFont typeface="Arial"/>
              <a:buAutoNum type="alphaLcPeriod"/>
            </a:pPr>
            <a:r>
              <a:rPr lang="en-US" sz="2200" b="0" i="0" u="none" strike="noStrike" cap="none">
                <a:solidFill>
                  <a:schemeClr val="dk1"/>
                </a:solidFill>
                <a:latin typeface="Arial"/>
                <a:ea typeface="Arial"/>
                <a:cs typeface="Arial"/>
                <a:sym typeface="Arial"/>
              </a:rPr>
              <a:t>False</a:t>
            </a:r>
            <a:endParaRPr/>
          </a:p>
        </p:txBody>
      </p:sp>
      <p:sp>
        <p:nvSpPr>
          <p:cNvPr id="5337" name="Google Shape;5337;p527"/>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531</a:t>
            </a:fld>
            <a:endParaRPr/>
          </a:p>
        </p:txBody>
      </p:sp>
    </p:spTree>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Shape 5341"/>
        <p:cNvGrpSpPr/>
        <p:nvPr/>
      </p:nvGrpSpPr>
      <p:grpSpPr>
        <a:xfrm>
          <a:off x="0" y="0"/>
          <a:ext cx="0" cy="0"/>
          <a:chOff x="0" y="0"/>
          <a:chExt cx="0" cy="0"/>
        </a:xfrm>
      </p:grpSpPr>
      <p:sp>
        <p:nvSpPr>
          <p:cNvPr id="5342" name="Google Shape;5342;p528"/>
          <p:cNvSpPr txBox="1">
            <a:spLocks noGrp="1"/>
          </p:cNvSpPr>
          <p:nvPr>
            <p:ph type="ctrTitle"/>
          </p:nvPr>
        </p:nvSpPr>
        <p:spPr>
          <a:xfrm>
            <a:off x="311708" y="992767"/>
            <a:ext cx="8520600" cy="27369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Localization</a:t>
            </a:r>
            <a:endParaRPr/>
          </a:p>
        </p:txBody>
      </p:sp>
    </p:spTree>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Shape 5347"/>
        <p:cNvGrpSpPr/>
        <p:nvPr/>
      </p:nvGrpSpPr>
      <p:grpSpPr>
        <a:xfrm>
          <a:off x="0" y="0"/>
          <a:ext cx="0" cy="0"/>
          <a:chOff x="0" y="0"/>
          <a:chExt cx="0" cy="0"/>
        </a:xfrm>
      </p:grpSpPr>
      <p:pic>
        <p:nvPicPr>
          <p:cNvPr id="5348" name="Google Shape;5348;p529" descr="Duke-with-Dart.gif"/>
          <p:cNvPicPr preferRelativeResize="0"/>
          <p:nvPr/>
        </p:nvPicPr>
        <p:blipFill rotWithShape="1">
          <a:blip r:embed="rId3">
            <a:alphaModFix/>
          </a:blip>
          <a:srcRect/>
          <a:stretch/>
        </p:blipFill>
        <p:spPr>
          <a:xfrm>
            <a:off x="4876800" y="4876800"/>
            <a:ext cx="3829050" cy="1355725"/>
          </a:xfrm>
          <a:prstGeom prst="rect">
            <a:avLst/>
          </a:prstGeom>
          <a:noFill/>
          <a:ln>
            <a:noFill/>
          </a:ln>
        </p:spPr>
      </p:pic>
      <p:sp>
        <p:nvSpPr>
          <p:cNvPr id="5349" name="Google Shape;5349;p529"/>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Objectives</a:t>
            </a:r>
            <a:endParaRPr/>
          </a:p>
        </p:txBody>
      </p:sp>
      <p:sp>
        <p:nvSpPr>
          <p:cNvPr id="5350" name="Google Shape;5350;p529"/>
          <p:cNvSpPr txBox="1">
            <a:spLocks noGrp="1"/>
          </p:cNvSpPr>
          <p:nvPr>
            <p:ph type="body" idx="1"/>
          </p:nvPr>
        </p:nvSpPr>
        <p:spPr>
          <a:xfrm>
            <a:off x="609600" y="1447800"/>
            <a:ext cx="7918500" cy="32082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200"/>
              <a:buFont typeface="Arial"/>
              <a:buNone/>
            </a:pPr>
            <a:r>
              <a:rPr lang="en-US" sz="2200" b="0" i="0" u="none" strike="noStrike" cap="none">
                <a:solidFill>
                  <a:schemeClr val="dk1"/>
                </a:solidFill>
                <a:latin typeface="Arial"/>
                <a:ea typeface="Arial"/>
                <a:cs typeface="Arial"/>
                <a:sym typeface="Arial"/>
              </a:rPr>
              <a:t>After completing this lesson, you should be able to:</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Describe the advantages of localizing an application</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Define what a locale represents</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Read and set the locale by using the </a:t>
            </a:r>
            <a:r>
              <a:rPr lang="en-US" sz="2200" b="0" i="0" u="none" strike="noStrike" cap="none">
                <a:solidFill>
                  <a:schemeClr val="dk1"/>
                </a:solidFill>
                <a:latin typeface="Courier New"/>
                <a:ea typeface="Courier New"/>
                <a:cs typeface="Courier New"/>
                <a:sym typeface="Courier New"/>
              </a:rPr>
              <a:t>Locale</a:t>
            </a:r>
            <a:r>
              <a:rPr lang="en-US" sz="2200" b="0" i="0" u="none" strike="noStrike" cap="none">
                <a:solidFill>
                  <a:schemeClr val="dk1"/>
                </a:solidFill>
                <a:latin typeface="Arial"/>
                <a:ea typeface="Arial"/>
                <a:cs typeface="Arial"/>
                <a:sym typeface="Arial"/>
              </a:rPr>
              <a:t> object</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Create and read a </a:t>
            </a:r>
            <a:r>
              <a:rPr lang="en-US" sz="2200" b="0" i="0" u="none" strike="noStrike" cap="none">
                <a:solidFill>
                  <a:schemeClr val="dk1"/>
                </a:solidFill>
                <a:latin typeface="Courier New"/>
                <a:ea typeface="Courier New"/>
                <a:cs typeface="Courier New"/>
                <a:sym typeface="Courier New"/>
              </a:rPr>
              <a:t>Properties</a:t>
            </a:r>
            <a:r>
              <a:rPr lang="en-US" sz="2200" b="0" i="0" u="none" strike="noStrike" cap="none">
                <a:solidFill>
                  <a:schemeClr val="dk1"/>
                </a:solidFill>
                <a:latin typeface="Arial"/>
                <a:ea typeface="Arial"/>
                <a:cs typeface="Arial"/>
                <a:sym typeface="Arial"/>
              </a:rPr>
              <a:t> file</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Build a resource bundle for each locale</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Call a resource bundle from an application</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Change the locale for a resource bundle</a:t>
            </a:r>
            <a:endParaRPr/>
          </a:p>
        </p:txBody>
      </p:sp>
      <p:sp>
        <p:nvSpPr>
          <p:cNvPr id="5351" name="Google Shape;5351;p529"/>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533</a:t>
            </a:fld>
            <a:endParaRPr/>
          </a:p>
        </p:txBody>
      </p:sp>
    </p:spTree>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Shape 5356"/>
        <p:cNvGrpSpPr/>
        <p:nvPr/>
      </p:nvGrpSpPr>
      <p:grpSpPr>
        <a:xfrm>
          <a:off x="0" y="0"/>
          <a:ext cx="0" cy="0"/>
          <a:chOff x="0" y="0"/>
          <a:chExt cx="0" cy="0"/>
        </a:xfrm>
      </p:grpSpPr>
      <p:pic>
        <p:nvPicPr>
          <p:cNvPr id="5357" name="Google Shape;5357;p530" descr="Duke-New-Series15.gif"/>
          <p:cNvPicPr preferRelativeResize="0"/>
          <p:nvPr/>
        </p:nvPicPr>
        <p:blipFill rotWithShape="1">
          <a:blip r:embed="rId3">
            <a:alphaModFix/>
          </a:blip>
          <a:srcRect/>
          <a:stretch/>
        </p:blipFill>
        <p:spPr>
          <a:xfrm>
            <a:off x="6629400" y="4125912"/>
            <a:ext cx="1828800" cy="1952625"/>
          </a:xfrm>
          <a:prstGeom prst="rect">
            <a:avLst/>
          </a:prstGeom>
          <a:noFill/>
          <a:ln>
            <a:noFill/>
          </a:ln>
        </p:spPr>
      </p:pic>
      <p:sp>
        <p:nvSpPr>
          <p:cNvPr id="5358" name="Google Shape;5358;p530"/>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Why Localize?</a:t>
            </a:r>
            <a:endParaRPr/>
          </a:p>
        </p:txBody>
      </p:sp>
      <p:sp>
        <p:nvSpPr>
          <p:cNvPr id="5359" name="Google Shape;5359;p530"/>
          <p:cNvSpPr txBox="1">
            <a:spLocks noGrp="1"/>
          </p:cNvSpPr>
          <p:nvPr>
            <p:ph type="body" idx="1"/>
          </p:nvPr>
        </p:nvSpPr>
        <p:spPr>
          <a:xfrm>
            <a:off x="609600" y="1447800"/>
            <a:ext cx="7918500" cy="29370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200"/>
              <a:buFont typeface="Arial"/>
              <a:buNone/>
            </a:pPr>
            <a:r>
              <a:rPr lang="en-US" sz="2200" b="0" i="0" u="none" strike="noStrike" cap="none">
                <a:solidFill>
                  <a:schemeClr val="dk1"/>
                </a:solidFill>
                <a:latin typeface="Arial"/>
                <a:ea typeface="Arial"/>
                <a:cs typeface="Arial"/>
                <a:sym typeface="Arial"/>
              </a:rPr>
              <a:t>The decision to create a version of an application for international use often happens at the start of a development project.</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Region- and language-aware software</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Dates, numbers, and currencies formatted for specific countries</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Ability to plug in country-specific data without changing code</a:t>
            </a:r>
            <a:endParaRPr/>
          </a:p>
        </p:txBody>
      </p:sp>
      <p:sp>
        <p:nvSpPr>
          <p:cNvPr id="5360" name="Google Shape;5360;p530"/>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534</a:t>
            </a:fld>
            <a:endParaRPr/>
          </a:p>
        </p:txBody>
      </p:sp>
    </p:spTree>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Shape 5365"/>
        <p:cNvGrpSpPr/>
        <p:nvPr/>
      </p:nvGrpSpPr>
      <p:grpSpPr>
        <a:xfrm>
          <a:off x="0" y="0"/>
          <a:ext cx="0" cy="0"/>
          <a:chOff x="0" y="0"/>
          <a:chExt cx="0" cy="0"/>
        </a:xfrm>
      </p:grpSpPr>
      <p:sp>
        <p:nvSpPr>
          <p:cNvPr id="5366" name="Google Shape;5366;p531"/>
          <p:cNvSpPr txBox="1"/>
          <p:nvPr/>
        </p:nvSpPr>
        <p:spPr>
          <a:xfrm>
            <a:off x="609600" y="3200400"/>
            <a:ext cx="4876800" cy="2819400"/>
          </a:xfrm>
          <a:prstGeom prst="rect">
            <a:avLst/>
          </a:prstGeom>
          <a:solidFill>
            <a:srgbClr val="FFFFCC"/>
          </a:solid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pic>
        <p:nvPicPr>
          <p:cNvPr id="5367" name="Google Shape;5367;p531" descr="Duke-New-Series15.gif"/>
          <p:cNvPicPr preferRelativeResize="0"/>
          <p:nvPr/>
        </p:nvPicPr>
        <p:blipFill rotWithShape="1">
          <a:blip r:embed="rId3">
            <a:alphaModFix/>
          </a:blip>
          <a:srcRect/>
          <a:stretch/>
        </p:blipFill>
        <p:spPr>
          <a:xfrm>
            <a:off x="6019800" y="3124200"/>
            <a:ext cx="2590800" cy="2767012"/>
          </a:xfrm>
          <a:prstGeom prst="rect">
            <a:avLst/>
          </a:prstGeom>
          <a:noFill/>
          <a:ln>
            <a:noFill/>
          </a:ln>
        </p:spPr>
      </p:pic>
      <p:sp>
        <p:nvSpPr>
          <p:cNvPr id="5368" name="Google Shape;5368;p531"/>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A Sample Application</a:t>
            </a:r>
            <a:endParaRPr/>
          </a:p>
        </p:txBody>
      </p:sp>
      <p:sp>
        <p:nvSpPr>
          <p:cNvPr id="5369" name="Google Shape;5369;p531"/>
          <p:cNvSpPr txBox="1">
            <a:spLocks noGrp="1"/>
          </p:cNvSpPr>
          <p:nvPr>
            <p:ph type="body" idx="1"/>
          </p:nvPr>
        </p:nvSpPr>
        <p:spPr>
          <a:xfrm>
            <a:off x="609600" y="1447800"/>
            <a:ext cx="7918500" cy="17511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200"/>
              <a:buFont typeface="Arial"/>
              <a:buNone/>
            </a:pPr>
            <a:r>
              <a:rPr lang="en-US" sz="2200" b="0" i="0" u="none" strike="noStrike" cap="none">
                <a:solidFill>
                  <a:schemeClr val="dk1"/>
                </a:solidFill>
                <a:latin typeface="Arial"/>
                <a:ea typeface="Arial"/>
                <a:cs typeface="Arial"/>
                <a:sym typeface="Arial"/>
              </a:rPr>
              <a:t>Localize a sample application:</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Text-based user interface</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Localize menus</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Display currency and date localizations</a:t>
            </a:r>
            <a:endParaRPr/>
          </a:p>
          <a:p>
            <a:pPr marL="574675" marR="0" lvl="1" indent="-460375" algn="l" rtl="0">
              <a:lnSpc>
                <a:spcPct val="100000"/>
              </a:lnSpc>
              <a:spcBef>
                <a:spcPts val="280"/>
              </a:spcBef>
              <a:spcAft>
                <a:spcPts val="0"/>
              </a:spcAft>
              <a:buClr>
                <a:srgbClr val="FF0000"/>
              </a:buClr>
              <a:buSzPts val="1400"/>
              <a:buFont typeface="Arial"/>
              <a:buNone/>
            </a:pPr>
            <a:endParaRPr sz="1400" b="0" i="0" u="none" strike="noStrike" cap="none">
              <a:solidFill>
                <a:schemeClr val="dk1"/>
              </a:solidFill>
              <a:latin typeface="Courier New"/>
              <a:ea typeface="Courier New"/>
              <a:cs typeface="Courier New"/>
              <a:sym typeface="Courier New"/>
            </a:endParaRPr>
          </a:p>
          <a:p>
            <a:pPr marL="574675" marR="0" lvl="1" indent="-460375" algn="l" rtl="0">
              <a:lnSpc>
                <a:spcPct val="100000"/>
              </a:lnSpc>
              <a:spcBef>
                <a:spcPts val="320"/>
              </a:spcBef>
              <a:spcAft>
                <a:spcPts val="0"/>
              </a:spcAft>
              <a:buClr>
                <a:srgbClr val="FF0000"/>
              </a:buClr>
              <a:buSzPts val="1600"/>
              <a:buFont typeface="Arial"/>
              <a:buNone/>
            </a:pPr>
            <a:r>
              <a:rPr lang="en-US" sz="1600" b="0" i="0" u="none" strike="noStrike" cap="none">
                <a:solidFill>
                  <a:schemeClr val="dk1"/>
                </a:solidFill>
                <a:latin typeface="Courier New"/>
                <a:ea typeface="Courier New"/>
                <a:cs typeface="Courier New"/>
                <a:sym typeface="Courier New"/>
              </a:rPr>
              <a:t>=== Localization App ===</a:t>
            </a:r>
            <a:endParaRPr/>
          </a:p>
          <a:p>
            <a:pPr marL="574675" marR="0" lvl="1" indent="-460375" algn="l" rtl="0">
              <a:lnSpc>
                <a:spcPct val="100000"/>
              </a:lnSpc>
              <a:spcBef>
                <a:spcPts val="320"/>
              </a:spcBef>
              <a:spcAft>
                <a:spcPts val="0"/>
              </a:spcAft>
              <a:buClr>
                <a:srgbClr val="FF0000"/>
              </a:buClr>
              <a:buSzPts val="1600"/>
              <a:buFont typeface="Arial"/>
              <a:buNone/>
            </a:pPr>
            <a:r>
              <a:rPr lang="en-US" sz="1600" b="0" i="0" u="none" strike="noStrike" cap="none">
                <a:solidFill>
                  <a:schemeClr val="dk1"/>
                </a:solidFill>
                <a:latin typeface="Courier New"/>
                <a:ea typeface="Courier New"/>
                <a:cs typeface="Courier New"/>
                <a:sym typeface="Courier New"/>
              </a:rPr>
              <a:t>1. Set to English</a:t>
            </a:r>
            <a:endParaRPr/>
          </a:p>
          <a:p>
            <a:pPr marL="574675" marR="0" lvl="1" indent="-460375" algn="l" rtl="0">
              <a:lnSpc>
                <a:spcPct val="100000"/>
              </a:lnSpc>
              <a:spcBef>
                <a:spcPts val="320"/>
              </a:spcBef>
              <a:spcAft>
                <a:spcPts val="0"/>
              </a:spcAft>
              <a:buClr>
                <a:srgbClr val="FF0000"/>
              </a:buClr>
              <a:buSzPts val="1600"/>
              <a:buFont typeface="Arial"/>
              <a:buNone/>
            </a:pPr>
            <a:r>
              <a:rPr lang="en-US" sz="1600" b="0" i="0" u="none" strike="noStrike" cap="none">
                <a:solidFill>
                  <a:schemeClr val="dk1"/>
                </a:solidFill>
                <a:latin typeface="Courier New"/>
                <a:ea typeface="Courier New"/>
                <a:cs typeface="Courier New"/>
                <a:sym typeface="Courier New"/>
              </a:rPr>
              <a:t>2. Set to French</a:t>
            </a:r>
            <a:endParaRPr/>
          </a:p>
          <a:p>
            <a:pPr marL="574675" marR="0" lvl="1" indent="-460375" algn="l" rtl="0">
              <a:lnSpc>
                <a:spcPct val="100000"/>
              </a:lnSpc>
              <a:spcBef>
                <a:spcPts val="320"/>
              </a:spcBef>
              <a:spcAft>
                <a:spcPts val="0"/>
              </a:spcAft>
              <a:buClr>
                <a:srgbClr val="FF0000"/>
              </a:buClr>
              <a:buSzPts val="1600"/>
              <a:buFont typeface="Arial"/>
              <a:buNone/>
            </a:pPr>
            <a:r>
              <a:rPr lang="en-US" sz="1600" b="0" i="0" u="none" strike="noStrike" cap="none">
                <a:solidFill>
                  <a:schemeClr val="dk1"/>
                </a:solidFill>
                <a:latin typeface="Courier New"/>
                <a:ea typeface="Courier New"/>
                <a:cs typeface="Courier New"/>
                <a:sym typeface="Courier New"/>
              </a:rPr>
              <a:t>3. Set to Chinese</a:t>
            </a:r>
            <a:endParaRPr/>
          </a:p>
          <a:p>
            <a:pPr marL="574675" marR="0" lvl="1" indent="-460375" algn="l" rtl="0">
              <a:lnSpc>
                <a:spcPct val="100000"/>
              </a:lnSpc>
              <a:spcBef>
                <a:spcPts val="320"/>
              </a:spcBef>
              <a:spcAft>
                <a:spcPts val="0"/>
              </a:spcAft>
              <a:buClr>
                <a:srgbClr val="FF0000"/>
              </a:buClr>
              <a:buSzPts val="1600"/>
              <a:buFont typeface="Arial"/>
              <a:buNone/>
            </a:pPr>
            <a:r>
              <a:rPr lang="en-US" sz="1600" b="0" i="0" u="none" strike="noStrike" cap="none">
                <a:solidFill>
                  <a:schemeClr val="dk1"/>
                </a:solidFill>
                <a:latin typeface="Courier New"/>
                <a:ea typeface="Courier New"/>
                <a:cs typeface="Courier New"/>
                <a:sym typeface="Courier New"/>
              </a:rPr>
              <a:t>4. Set to Russian</a:t>
            </a:r>
            <a:endParaRPr/>
          </a:p>
          <a:p>
            <a:pPr marL="574675" marR="0" lvl="1" indent="-460375" algn="l" rtl="0">
              <a:lnSpc>
                <a:spcPct val="100000"/>
              </a:lnSpc>
              <a:spcBef>
                <a:spcPts val="320"/>
              </a:spcBef>
              <a:spcAft>
                <a:spcPts val="0"/>
              </a:spcAft>
              <a:buClr>
                <a:srgbClr val="FF0000"/>
              </a:buClr>
              <a:buSzPts val="1600"/>
              <a:buFont typeface="Arial"/>
              <a:buNone/>
            </a:pPr>
            <a:r>
              <a:rPr lang="en-US" sz="1600" b="0" i="0" u="none" strike="noStrike" cap="none">
                <a:solidFill>
                  <a:schemeClr val="dk1"/>
                </a:solidFill>
                <a:latin typeface="Courier New"/>
                <a:ea typeface="Courier New"/>
                <a:cs typeface="Courier New"/>
                <a:sym typeface="Courier New"/>
              </a:rPr>
              <a:t>5. Show me the date</a:t>
            </a:r>
            <a:endParaRPr/>
          </a:p>
          <a:p>
            <a:pPr marL="574675" marR="0" lvl="1" indent="-460375" algn="l" rtl="0">
              <a:lnSpc>
                <a:spcPct val="100000"/>
              </a:lnSpc>
              <a:spcBef>
                <a:spcPts val="320"/>
              </a:spcBef>
              <a:spcAft>
                <a:spcPts val="0"/>
              </a:spcAft>
              <a:buClr>
                <a:srgbClr val="FF0000"/>
              </a:buClr>
              <a:buSzPts val="1600"/>
              <a:buFont typeface="Arial"/>
              <a:buNone/>
            </a:pPr>
            <a:r>
              <a:rPr lang="en-US" sz="1600" b="0" i="0" u="none" strike="noStrike" cap="none">
                <a:solidFill>
                  <a:schemeClr val="dk1"/>
                </a:solidFill>
                <a:latin typeface="Courier New"/>
                <a:ea typeface="Courier New"/>
                <a:cs typeface="Courier New"/>
                <a:sym typeface="Courier New"/>
              </a:rPr>
              <a:t>6. Show me the money!</a:t>
            </a:r>
            <a:endParaRPr/>
          </a:p>
          <a:p>
            <a:pPr marL="574675" marR="0" lvl="1" indent="-460375" algn="l" rtl="0">
              <a:lnSpc>
                <a:spcPct val="100000"/>
              </a:lnSpc>
              <a:spcBef>
                <a:spcPts val="320"/>
              </a:spcBef>
              <a:spcAft>
                <a:spcPts val="0"/>
              </a:spcAft>
              <a:buClr>
                <a:srgbClr val="FF0000"/>
              </a:buClr>
              <a:buSzPts val="1600"/>
              <a:buFont typeface="Arial"/>
              <a:buNone/>
            </a:pPr>
            <a:r>
              <a:rPr lang="en-US" sz="1600" b="0" i="0" u="none" strike="noStrike" cap="none">
                <a:solidFill>
                  <a:schemeClr val="dk1"/>
                </a:solidFill>
                <a:latin typeface="Courier New"/>
                <a:ea typeface="Courier New"/>
                <a:cs typeface="Courier New"/>
                <a:sym typeface="Courier New"/>
              </a:rPr>
              <a:t>q. Enter q to quit</a:t>
            </a:r>
            <a:endParaRPr/>
          </a:p>
          <a:p>
            <a:pPr marL="574675" marR="0" lvl="1" indent="-460375" algn="l" rtl="0">
              <a:lnSpc>
                <a:spcPct val="100000"/>
              </a:lnSpc>
              <a:spcBef>
                <a:spcPts val="320"/>
              </a:spcBef>
              <a:spcAft>
                <a:spcPts val="0"/>
              </a:spcAft>
              <a:buClr>
                <a:srgbClr val="FF0000"/>
              </a:buClr>
              <a:buSzPts val="1600"/>
              <a:buFont typeface="Arial"/>
              <a:buNone/>
            </a:pPr>
            <a:r>
              <a:rPr lang="en-US" sz="1600" b="0" i="0" u="none" strike="noStrike" cap="none">
                <a:solidFill>
                  <a:schemeClr val="dk1"/>
                </a:solidFill>
                <a:latin typeface="Courier New"/>
                <a:ea typeface="Courier New"/>
                <a:cs typeface="Courier New"/>
                <a:sym typeface="Courier New"/>
              </a:rPr>
              <a:t>Enter a command:</a:t>
            </a:r>
            <a:endParaRPr/>
          </a:p>
        </p:txBody>
      </p:sp>
      <p:sp>
        <p:nvSpPr>
          <p:cNvPr id="5370" name="Google Shape;5370;p531"/>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535</a:t>
            </a:fld>
            <a:endParaRPr/>
          </a:p>
        </p:txBody>
      </p:sp>
    </p:spTree>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Shape 5375"/>
        <p:cNvGrpSpPr/>
        <p:nvPr/>
      </p:nvGrpSpPr>
      <p:grpSpPr>
        <a:xfrm>
          <a:off x="0" y="0"/>
          <a:ext cx="0" cy="0"/>
          <a:chOff x="0" y="0"/>
          <a:chExt cx="0" cy="0"/>
        </a:xfrm>
      </p:grpSpPr>
      <p:sp>
        <p:nvSpPr>
          <p:cNvPr id="5376" name="Google Shape;5376;p532"/>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Courier New"/>
                <a:ea typeface="Courier New"/>
                <a:cs typeface="Courier New"/>
                <a:sym typeface="Courier New"/>
              </a:rPr>
              <a:t>Locale</a:t>
            </a:r>
            <a:endParaRPr/>
          </a:p>
        </p:txBody>
      </p:sp>
      <p:sp>
        <p:nvSpPr>
          <p:cNvPr id="5377" name="Google Shape;5377;p532"/>
          <p:cNvSpPr txBox="1">
            <a:spLocks noGrp="1"/>
          </p:cNvSpPr>
          <p:nvPr>
            <p:ph type="body" idx="1"/>
          </p:nvPr>
        </p:nvSpPr>
        <p:spPr>
          <a:xfrm>
            <a:off x="609600" y="1447800"/>
            <a:ext cx="7918500" cy="44766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200"/>
              <a:buFont typeface="Arial"/>
              <a:buNone/>
            </a:pPr>
            <a:r>
              <a:rPr lang="en-US" sz="2200" b="0" i="0" u="none" strike="noStrike" cap="none">
                <a:solidFill>
                  <a:schemeClr val="dk1"/>
                </a:solidFill>
                <a:latin typeface="Arial"/>
                <a:ea typeface="Arial"/>
                <a:cs typeface="Arial"/>
                <a:sym typeface="Arial"/>
              </a:rPr>
              <a:t>A </a:t>
            </a:r>
            <a:r>
              <a:rPr lang="en-US" sz="2200" b="0" i="0" u="none" strike="noStrike" cap="none">
                <a:solidFill>
                  <a:schemeClr val="dk1"/>
                </a:solidFill>
                <a:latin typeface="Courier New"/>
                <a:ea typeface="Courier New"/>
                <a:cs typeface="Courier New"/>
                <a:sym typeface="Courier New"/>
              </a:rPr>
              <a:t>Locale</a:t>
            </a:r>
            <a:r>
              <a:rPr lang="en-US" sz="2200" b="0" i="0" u="none" strike="noStrike" cap="none">
                <a:solidFill>
                  <a:schemeClr val="dk1"/>
                </a:solidFill>
                <a:latin typeface="Arial"/>
                <a:ea typeface="Arial"/>
                <a:cs typeface="Arial"/>
                <a:sym typeface="Arial"/>
              </a:rPr>
              <a:t> specifies a particular language and country:</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Language </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An alpha-2 or alpha-3 ISO 639 code</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“en” for English, “es” for Spanish</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Always uses lowercase</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Country</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Uses the ISO 3166 alpha-2 country code or UN M.49 numeric area code</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"US" for United States, "ES" for Spain</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Always uses uppercase</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See the Java Tutorials for details of all standards used.</a:t>
            </a:r>
            <a:endParaRPr/>
          </a:p>
          <a:p>
            <a:pPr marL="7937" marR="0" lvl="0" indent="7938" algn="l" rtl="0">
              <a:spcBef>
                <a:spcPts val="440"/>
              </a:spcBef>
              <a:spcAft>
                <a:spcPts val="0"/>
              </a:spcAft>
              <a:buNone/>
            </a:pPr>
            <a:endParaRPr sz="2200" b="0" i="0" u="none" strike="noStrike" cap="none">
              <a:solidFill>
                <a:schemeClr val="dk1"/>
              </a:solidFill>
              <a:latin typeface="Arial"/>
              <a:ea typeface="Arial"/>
              <a:cs typeface="Arial"/>
              <a:sym typeface="Arial"/>
            </a:endParaRPr>
          </a:p>
        </p:txBody>
      </p:sp>
      <p:sp>
        <p:nvSpPr>
          <p:cNvPr id="5378" name="Google Shape;5378;p532"/>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536</a:t>
            </a:fld>
            <a:endParaRPr/>
          </a:p>
        </p:txBody>
      </p:sp>
    </p:spTree>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Shape 5383"/>
        <p:cNvGrpSpPr/>
        <p:nvPr/>
      </p:nvGrpSpPr>
      <p:grpSpPr>
        <a:xfrm>
          <a:off x="0" y="0"/>
          <a:ext cx="0" cy="0"/>
          <a:chOff x="0" y="0"/>
          <a:chExt cx="0" cy="0"/>
        </a:xfrm>
      </p:grpSpPr>
      <p:sp>
        <p:nvSpPr>
          <p:cNvPr id="5384" name="Google Shape;5384;p533"/>
          <p:cNvSpPr txBox="1"/>
          <p:nvPr/>
        </p:nvSpPr>
        <p:spPr>
          <a:xfrm>
            <a:off x="609600" y="2552700"/>
            <a:ext cx="7924800" cy="952500"/>
          </a:xfrm>
          <a:prstGeom prst="rect">
            <a:avLst/>
          </a:prstGeom>
          <a:solidFill>
            <a:srgbClr val="DDDDDD"/>
          </a:solid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5385" name="Google Shape;5385;p533"/>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Properties</a:t>
            </a:r>
            <a:endParaRPr/>
          </a:p>
        </p:txBody>
      </p:sp>
      <p:sp>
        <p:nvSpPr>
          <p:cNvPr id="5386" name="Google Shape;5386;p533"/>
          <p:cNvSpPr txBox="1">
            <a:spLocks noGrp="1"/>
          </p:cNvSpPr>
          <p:nvPr>
            <p:ph type="body" idx="1"/>
          </p:nvPr>
        </p:nvSpPr>
        <p:spPr>
          <a:xfrm>
            <a:off x="609600" y="1447800"/>
            <a:ext cx="7918500" cy="3300300"/>
          </a:xfrm>
          <a:prstGeom prst="rect">
            <a:avLst/>
          </a:prstGeom>
          <a:noFill/>
          <a:ln>
            <a:noFill/>
          </a:ln>
        </p:spPr>
        <p:txBody>
          <a:bodyPr spcFirstLastPara="1" wrap="square" lIns="12700" tIns="12700" rIns="12700" bIns="12700" anchor="t" anchorCtr="0">
            <a:noAutofit/>
          </a:bodyPr>
          <a:lstStyle/>
          <a:p>
            <a:pPr marL="574675" marR="0" lvl="1" indent="-460375" algn="l" rtl="0">
              <a:lnSpc>
                <a:spcPct val="100000"/>
              </a:lnSpc>
              <a:spcBef>
                <a:spcPts val="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The </a:t>
            </a:r>
            <a:r>
              <a:rPr lang="en-US" sz="2200" b="0" i="0" u="none" strike="noStrike" cap="none">
                <a:solidFill>
                  <a:schemeClr val="dk1"/>
                </a:solidFill>
                <a:latin typeface="Courier New"/>
                <a:ea typeface="Courier New"/>
                <a:cs typeface="Courier New"/>
                <a:sym typeface="Courier New"/>
              </a:rPr>
              <a:t>java.util.Properties</a:t>
            </a:r>
            <a:r>
              <a:rPr lang="en-US" sz="2200" b="0" i="0" u="none" strike="noStrike" cap="none">
                <a:solidFill>
                  <a:schemeClr val="dk1"/>
                </a:solidFill>
                <a:latin typeface="Arial"/>
                <a:ea typeface="Arial"/>
                <a:cs typeface="Arial"/>
                <a:sym typeface="Arial"/>
              </a:rPr>
              <a:t> class is used to load and save key-value pairs in Java.</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Can be stored in a simple text file:</a:t>
            </a:r>
            <a:endParaRPr sz="1600" b="0" i="0" u="none" strike="noStrike" cap="none">
              <a:solidFill>
                <a:schemeClr val="dk1"/>
              </a:solidFill>
              <a:latin typeface="Courier New"/>
              <a:ea typeface="Courier New"/>
              <a:cs typeface="Courier New"/>
              <a:sym typeface="Courier New"/>
            </a:endParaRPr>
          </a:p>
          <a:p>
            <a:pPr marL="574675" marR="0" lvl="1" indent="-460375" algn="l" rtl="0">
              <a:lnSpc>
                <a:spcPct val="100000"/>
              </a:lnSpc>
              <a:spcBef>
                <a:spcPts val="320"/>
              </a:spcBef>
              <a:spcAft>
                <a:spcPts val="0"/>
              </a:spcAft>
              <a:buClr>
                <a:srgbClr val="FF0000"/>
              </a:buClr>
              <a:buSzPts val="1600"/>
              <a:buFont typeface="Arial"/>
              <a:buNone/>
            </a:pPr>
            <a:r>
              <a:rPr lang="en-US" sz="1600" b="0" i="0" u="none" strike="noStrike" cap="none">
                <a:solidFill>
                  <a:schemeClr val="dk1"/>
                </a:solidFill>
                <a:latin typeface="Courier New"/>
                <a:ea typeface="Courier New"/>
                <a:cs typeface="Courier New"/>
                <a:sym typeface="Courier New"/>
              </a:rPr>
              <a:t>hostName = www.example.com</a:t>
            </a:r>
            <a:endParaRPr/>
          </a:p>
          <a:p>
            <a:pPr marL="574675" marR="0" lvl="1" indent="-460375" algn="l" rtl="0">
              <a:lnSpc>
                <a:spcPct val="100000"/>
              </a:lnSpc>
              <a:spcBef>
                <a:spcPts val="320"/>
              </a:spcBef>
              <a:spcAft>
                <a:spcPts val="0"/>
              </a:spcAft>
              <a:buClr>
                <a:srgbClr val="FF0000"/>
              </a:buClr>
              <a:buSzPts val="1600"/>
              <a:buFont typeface="Arial"/>
              <a:buNone/>
            </a:pPr>
            <a:r>
              <a:rPr lang="en-US" sz="1600" b="0" i="0" u="none" strike="noStrike" cap="none">
                <a:solidFill>
                  <a:schemeClr val="dk1"/>
                </a:solidFill>
                <a:latin typeface="Courier New"/>
                <a:ea typeface="Courier New"/>
                <a:cs typeface="Courier New"/>
                <a:sym typeface="Courier New"/>
              </a:rPr>
              <a:t>userName = user</a:t>
            </a:r>
            <a:endParaRPr/>
          </a:p>
          <a:p>
            <a:pPr marL="574675" marR="0" lvl="1" indent="-460375" algn="l" rtl="0">
              <a:lnSpc>
                <a:spcPct val="100000"/>
              </a:lnSpc>
              <a:spcBef>
                <a:spcPts val="320"/>
              </a:spcBef>
              <a:spcAft>
                <a:spcPts val="0"/>
              </a:spcAft>
              <a:buClr>
                <a:srgbClr val="FF0000"/>
              </a:buClr>
              <a:buSzPts val="1600"/>
              <a:buFont typeface="Arial"/>
              <a:buNone/>
            </a:pPr>
            <a:r>
              <a:rPr lang="en-US" sz="1600" b="0" i="0" u="none" strike="noStrike" cap="none">
                <a:solidFill>
                  <a:schemeClr val="dk1"/>
                </a:solidFill>
                <a:latin typeface="Courier New"/>
                <a:ea typeface="Courier New"/>
                <a:cs typeface="Courier New"/>
                <a:sym typeface="Courier New"/>
              </a:rPr>
              <a:t>password = pass</a:t>
            </a:r>
            <a:endParaRPr/>
          </a:p>
          <a:p>
            <a:pPr marL="574675" marR="0" lvl="1" indent="-460375" algn="l" rtl="0">
              <a:lnSpc>
                <a:spcPct val="100000"/>
              </a:lnSpc>
              <a:spcBef>
                <a:spcPts val="120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File name ends in </a:t>
            </a:r>
            <a:r>
              <a:rPr lang="en-US" sz="2200" b="0" i="0" u="none" strike="noStrike" cap="none">
                <a:solidFill>
                  <a:schemeClr val="dk1"/>
                </a:solidFill>
                <a:latin typeface="Courier New"/>
                <a:ea typeface="Courier New"/>
                <a:cs typeface="Courier New"/>
                <a:sym typeface="Courier New"/>
              </a:rPr>
              <a:t>.properties</a:t>
            </a:r>
            <a:r>
              <a:rPr lang="en-US" sz="2200" b="0" i="0" u="none" strike="noStrike" cap="none">
                <a:solidFill>
                  <a:schemeClr val="dk1"/>
                </a:solidFill>
                <a:latin typeface="Arial"/>
                <a:ea typeface="Arial"/>
                <a:cs typeface="Arial"/>
                <a:sym typeface="Arial"/>
              </a:rPr>
              <a:t>.</a:t>
            </a:r>
            <a:endParaRPr sz="2200" b="0" i="0" u="none" strike="noStrike" cap="none">
              <a:solidFill>
                <a:schemeClr val="dk1"/>
              </a:solidFill>
              <a:latin typeface="Courier New"/>
              <a:ea typeface="Courier New"/>
              <a:cs typeface="Courier New"/>
              <a:sym typeface="Courier New"/>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File can be anywhere that compiler can find it.</a:t>
            </a:r>
            <a:endParaRPr/>
          </a:p>
          <a:p>
            <a:pPr marL="7937" marR="0" lvl="0" indent="7938" algn="l" rtl="0">
              <a:spcBef>
                <a:spcPts val="440"/>
              </a:spcBef>
              <a:spcAft>
                <a:spcPts val="0"/>
              </a:spcAft>
              <a:buNone/>
            </a:pPr>
            <a:endParaRPr sz="2200" b="0" i="0" u="none" strike="noStrike" cap="none">
              <a:solidFill>
                <a:schemeClr val="dk1"/>
              </a:solidFill>
              <a:latin typeface="Arial"/>
              <a:ea typeface="Arial"/>
              <a:cs typeface="Arial"/>
              <a:sym typeface="Arial"/>
            </a:endParaRPr>
          </a:p>
        </p:txBody>
      </p:sp>
      <p:pic>
        <p:nvPicPr>
          <p:cNvPr id="5387" name="Google Shape;5387;p533" descr="Duke-Reading-Map.gif"/>
          <p:cNvPicPr preferRelativeResize="0"/>
          <p:nvPr/>
        </p:nvPicPr>
        <p:blipFill rotWithShape="1">
          <a:blip r:embed="rId3">
            <a:alphaModFix/>
          </a:blip>
          <a:srcRect/>
          <a:stretch/>
        </p:blipFill>
        <p:spPr>
          <a:xfrm>
            <a:off x="6781800" y="4191000"/>
            <a:ext cx="1841500" cy="1819275"/>
          </a:xfrm>
          <a:prstGeom prst="rect">
            <a:avLst/>
          </a:prstGeom>
          <a:noFill/>
          <a:ln>
            <a:noFill/>
          </a:ln>
        </p:spPr>
      </p:pic>
      <p:sp>
        <p:nvSpPr>
          <p:cNvPr id="5388" name="Google Shape;5388;p533"/>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537</a:t>
            </a:fld>
            <a:endParaRPr/>
          </a:p>
        </p:txBody>
      </p:sp>
    </p:spTree>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Shape 5393"/>
        <p:cNvGrpSpPr/>
        <p:nvPr/>
      </p:nvGrpSpPr>
      <p:grpSpPr>
        <a:xfrm>
          <a:off x="0" y="0"/>
          <a:ext cx="0" cy="0"/>
          <a:chOff x="0" y="0"/>
          <a:chExt cx="0" cy="0"/>
        </a:xfrm>
      </p:grpSpPr>
      <p:sp>
        <p:nvSpPr>
          <p:cNvPr id="5394" name="Google Shape;5394;p534"/>
          <p:cNvSpPr txBox="1"/>
          <p:nvPr/>
        </p:nvSpPr>
        <p:spPr>
          <a:xfrm>
            <a:off x="609600" y="1371600"/>
            <a:ext cx="8153400" cy="3810000"/>
          </a:xfrm>
          <a:prstGeom prst="rect">
            <a:avLst/>
          </a:prstGeom>
          <a:solidFill>
            <a:srgbClr val="DDDDDD"/>
          </a:solid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5395" name="Google Shape;5395;p534"/>
          <p:cNvSpPr txBox="1">
            <a:spLocks noGrp="1"/>
          </p:cNvSpPr>
          <p:nvPr>
            <p:ph type="title"/>
          </p:nvPr>
        </p:nvSpPr>
        <p:spPr>
          <a:xfrm>
            <a:off x="311700" y="593367"/>
            <a:ext cx="8520600" cy="7635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Loading and Using a Properties File </a:t>
            </a:r>
            <a:endParaRPr/>
          </a:p>
        </p:txBody>
      </p:sp>
      <p:sp>
        <p:nvSpPr>
          <p:cNvPr id="5396" name="Google Shape;5396;p534"/>
          <p:cNvSpPr txBox="1">
            <a:spLocks noGrp="1"/>
          </p:cNvSpPr>
          <p:nvPr>
            <p:ph type="body" idx="4294967295"/>
          </p:nvPr>
        </p:nvSpPr>
        <p:spPr>
          <a:xfrm>
            <a:off x="533400" y="1447800"/>
            <a:ext cx="8153400" cy="3602100"/>
          </a:xfrm>
          <a:prstGeom prst="rect">
            <a:avLst/>
          </a:prstGeom>
          <a:noFill/>
          <a:ln>
            <a:noFill/>
          </a:ln>
        </p:spPr>
        <p:txBody>
          <a:bodyPr spcFirstLastPara="1" wrap="square" lIns="12700" tIns="12700" rIns="12700" bIns="12700" anchor="t" anchorCtr="0">
            <a:noAutofit/>
          </a:bodyPr>
          <a:lstStyle/>
          <a:p>
            <a:pPr marL="574675" marR="0" lvl="1" indent="-460375" algn="l" rtl="0">
              <a:lnSpc>
                <a:spcPct val="100000"/>
              </a:lnSpc>
              <a:spcBef>
                <a:spcPts val="0"/>
              </a:spcBef>
              <a:spcAft>
                <a:spcPts val="0"/>
              </a:spcAft>
              <a:buClr>
                <a:srgbClr val="000000"/>
              </a:buClr>
              <a:buSzPts val="100"/>
              <a:buFont typeface="Courier New"/>
              <a:buAutoNum type="arabicPlain"/>
            </a:pPr>
            <a:r>
              <a:rPr lang="en-US" sz="1400" b="0" i="0" u="none" strike="noStrike" cap="none">
                <a:solidFill>
                  <a:schemeClr val="dk1"/>
                </a:solidFill>
                <a:latin typeface="Courier New"/>
                <a:ea typeface="Courier New"/>
                <a:cs typeface="Courier New"/>
                <a:sym typeface="Courier New"/>
              </a:rPr>
              <a:t>public static void main(String[] args) {</a:t>
            </a:r>
            <a:endParaRPr/>
          </a:p>
          <a:p>
            <a:pPr marL="574675" marR="0" lvl="1" indent="-460375" algn="l" rtl="0">
              <a:lnSpc>
                <a:spcPct val="100000"/>
              </a:lnSpc>
              <a:spcBef>
                <a:spcPts val="280"/>
              </a:spcBef>
              <a:spcAft>
                <a:spcPts val="0"/>
              </a:spcAft>
              <a:buClr>
                <a:srgbClr val="000000"/>
              </a:buClr>
              <a:buSzPts val="100"/>
              <a:buFont typeface="Courier New"/>
              <a:buAutoNum type="arabicPlain"/>
            </a:pPr>
            <a:r>
              <a:rPr lang="en-US" sz="1400" b="0" i="0" u="none" strike="noStrike" cap="none">
                <a:solidFill>
                  <a:schemeClr val="dk1"/>
                </a:solidFill>
                <a:latin typeface="Courier New"/>
                <a:ea typeface="Courier New"/>
                <a:cs typeface="Courier New"/>
                <a:sym typeface="Courier New"/>
              </a:rPr>
              <a:t>  Properties myProps = new Properties();</a:t>
            </a:r>
            <a:endParaRPr/>
          </a:p>
          <a:p>
            <a:pPr marL="574675" marR="0" lvl="1" indent="-460375" algn="l" rtl="0">
              <a:lnSpc>
                <a:spcPct val="100000"/>
              </a:lnSpc>
              <a:spcBef>
                <a:spcPts val="280"/>
              </a:spcBef>
              <a:spcAft>
                <a:spcPts val="0"/>
              </a:spcAft>
              <a:buClr>
                <a:srgbClr val="000000"/>
              </a:buClr>
              <a:buSzPts val="100"/>
              <a:buFont typeface="Courier New"/>
              <a:buAutoNum type="arabicPlain"/>
            </a:pPr>
            <a:r>
              <a:rPr lang="en-US" sz="1400" b="0" i="0" u="none" strike="noStrike" cap="none">
                <a:solidFill>
                  <a:schemeClr val="dk1"/>
                </a:solidFill>
                <a:latin typeface="Courier New"/>
                <a:ea typeface="Courier New"/>
                <a:cs typeface="Courier New"/>
                <a:sym typeface="Courier New"/>
              </a:rPr>
              <a:t>  try {</a:t>
            </a:r>
            <a:endParaRPr/>
          </a:p>
          <a:p>
            <a:pPr marL="574675" marR="0" lvl="1" indent="-460375" algn="l" rtl="0">
              <a:lnSpc>
                <a:spcPct val="100000"/>
              </a:lnSpc>
              <a:spcBef>
                <a:spcPts val="280"/>
              </a:spcBef>
              <a:spcAft>
                <a:spcPts val="0"/>
              </a:spcAft>
              <a:buClr>
                <a:srgbClr val="000000"/>
              </a:buClr>
              <a:buSzPts val="100"/>
              <a:buFont typeface="Courier New"/>
              <a:buAutoNum type="arabicPlain"/>
            </a:pPr>
            <a:r>
              <a:rPr lang="en-US" sz="1400" b="0" i="0" u="none" strike="noStrike" cap="none">
                <a:solidFill>
                  <a:schemeClr val="dk1"/>
                </a:solidFill>
                <a:latin typeface="Courier New"/>
                <a:ea typeface="Courier New"/>
                <a:cs typeface="Courier New"/>
                <a:sym typeface="Courier New"/>
              </a:rPr>
              <a:t>    FileInputStream fis = new FileInputStream("ServerInfo.properties");</a:t>
            </a:r>
            <a:endParaRPr/>
          </a:p>
          <a:p>
            <a:pPr marL="574675" marR="0" lvl="1" indent="-460375" algn="l" rtl="0">
              <a:lnSpc>
                <a:spcPct val="100000"/>
              </a:lnSpc>
              <a:spcBef>
                <a:spcPts val="280"/>
              </a:spcBef>
              <a:spcAft>
                <a:spcPts val="0"/>
              </a:spcAft>
              <a:buClr>
                <a:srgbClr val="000000"/>
              </a:buClr>
              <a:buSzPts val="100"/>
              <a:buFont typeface="Courier New"/>
              <a:buAutoNum type="arabicPlain"/>
            </a:pPr>
            <a:r>
              <a:rPr lang="en-US" sz="1400" b="1" i="0" u="none" strike="noStrike" cap="none">
                <a:solidFill>
                  <a:schemeClr val="dk1"/>
                </a:solidFill>
                <a:latin typeface="Courier New"/>
                <a:ea typeface="Courier New"/>
                <a:cs typeface="Courier New"/>
                <a:sym typeface="Courier New"/>
              </a:rPr>
              <a:t>    myProps.load(fis);</a:t>
            </a:r>
            <a:endParaRPr/>
          </a:p>
          <a:p>
            <a:pPr marL="574675" marR="0" lvl="1" indent="-460375" algn="l" rtl="0">
              <a:lnSpc>
                <a:spcPct val="100000"/>
              </a:lnSpc>
              <a:spcBef>
                <a:spcPts val="280"/>
              </a:spcBef>
              <a:spcAft>
                <a:spcPts val="0"/>
              </a:spcAft>
              <a:buClr>
                <a:srgbClr val="000000"/>
              </a:buClr>
              <a:buSzPts val="100"/>
              <a:buFont typeface="Courier New"/>
              <a:buAutoNum type="arabicPlain"/>
            </a:pPr>
            <a:r>
              <a:rPr lang="en-US" sz="1400" b="0" i="0" u="none" strike="noStrike" cap="none">
                <a:solidFill>
                  <a:schemeClr val="dk1"/>
                </a:solidFill>
                <a:latin typeface="Courier New"/>
                <a:ea typeface="Courier New"/>
                <a:cs typeface="Courier New"/>
                <a:sym typeface="Courier New"/>
              </a:rPr>
              <a:t>  } catch (IOException e) {</a:t>
            </a:r>
            <a:endParaRPr/>
          </a:p>
          <a:p>
            <a:pPr marL="574675" marR="0" lvl="1" indent="-460375" algn="l" rtl="0">
              <a:lnSpc>
                <a:spcPct val="100000"/>
              </a:lnSpc>
              <a:spcBef>
                <a:spcPts val="280"/>
              </a:spcBef>
              <a:spcAft>
                <a:spcPts val="0"/>
              </a:spcAft>
              <a:buClr>
                <a:srgbClr val="000000"/>
              </a:buClr>
              <a:buSzPts val="100"/>
              <a:buFont typeface="Courier New"/>
              <a:buAutoNum type="arabicPlain"/>
            </a:pPr>
            <a:r>
              <a:rPr lang="en-US" sz="1400" b="0" i="0" u="none" strike="noStrike" cap="none">
                <a:solidFill>
                  <a:schemeClr val="dk1"/>
                </a:solidFill>
                <a:latin typeface="Courier New"/>
                <a:ea typeface="Courier New"/>
                <a:cs typeface="Courier New"/>
                <a:sym typeface="Courier New"/>
              </a:rPr>
              <a:t>    System.out.println("Error: " + e.getMessage());</a:t>
            </a:r>
            <a:endParaRPr/>
          </a:p>
          <a:p>
            <a:pPr marL="574675" marR="0" lvl="1" indent="-460375" algn="l" rtl="0">
              <a:lnSpc>
                <a:spcPct val="100000"/>
              </a:lnSpc>
              <a:spcBef>
                <a:spcPts val="280"/>
              </a:spcBef>
              <a:spcAft>
                <a:spcPts val="0"/>
              </a:spcAft>
              <a:buClr>
                <a:srgbClr val="000000"/>
              </a:buClr>
              <a:buSzPts val="100"/>
              <a:buFont typeface="Courier New"/>
              <a:buAutoNum type="arabicPlain"/>
            </a:pPr>
            <a:r>
              <a:rPr lang="en-US" sz="1400" b="0" i="0" u="none" strike="noStrike" cap="none">
                <a:solidFill>
                  <a:schemeClr val="dk1"/>
                </a:solidFill>
                <a:latin typeface="Courier New"/>
                <a:ea typeface="Courier New"/>
                <a:cs typeface="Courier New"/>
                <a:sym typeface="Courier New"/>
              </a:rPr>
              <a:t>  }</a:t>
            </a:r>
            <a:endParaRPr/>
          </a:p>
          <a:p>
            <a:pPr marL="574675" marR="0" lvl="1" indent="-460375" algn="l" rtl="0">
              <a:lnSpc>
                <a:spcPct val="100000"/>
              </a:lnSpc>
              <a:spcBef>
                <a:spcPts val="280"/>
              </a:spcBef>
              <a:spcAft>
                <a:spcPts val="0"/>
              </a:spcAft>
              <a:buClr>
                <a:srgbClr val="000000"/>
              </a:buClr>
              <a:buSzPts val="100"/>
              <a:buFont typeface="Courier New"/>
              <a:buAutoNum type="arabicPlain"/>
            </a:pPr>
            <a:r>
              <a:rPr lang="en-US" sz="1400" b="0" i="0" u="none" strike="noStrike" cap="none">
                <a:solidFill>
                  <a:schemeClr val="dk1"/>
                </a:solidFill>
                <a:latin typeface="Courier New"/>
                <a:ea typeface="Courier New"/>
                <a:cs typeface="Courier New"/>
                <a:sym typeface="Courier New"/>
              </a:rPr>
              <a:t> </a:t>
            </a:r>
            <a:endParaRPr/>
          </a:p>
          <a:p>
            <a:pPr marL="574675" marR="0" lvl="1" indent="-460375" algn="l" rtl="0">
              <a:lnSpc>
                <a:spcPct val="100000"/>
              </a:lnSpc>
              <a:spcBef>
                <a:spcPts val="280"/>
              </a:spcBef>
              <a:spcAft>
                <a:spcPts val="0"/>
              </a:spcAft>
              <a:buClr>
                <a:srgbClr val="000000"/>
              </a:buClr>
              <a:buSzPts val="100"/>
              <a:buFont typeface="Courier New"/>
              <a:buAutoNum type="arabicPlain"/>
            </a:pPr>
            <a:r>
              <a:rPr lang="en-US" sz="1400" b="0" i="0" u="none" strike="noStrike" cap="none">
                <a:solidFill>
                  <a:schemeClr val="dk1"/>
                </a:solidFill>
                <a:latin typeface="Courier New"/>
                <a:ea typeface="Courier New"/>
                <a:cs typeface="Courier New"/>
                <a:sym typeface="Courier New"/>
              </a:rPr>
              <a:t>   // Print Values</a:t>
            </a:r>
            <a:endParaRPr/>
          </a:p>
          <a:p>
            <a:pPr marL="574675" marR="0" lvl="1" indent="-460375" algn="l" rtl="0">
              <a:lnSpc>
                <a:spcPct val="100000"/>
              </a:lnSpc>
              <a:spcBef>
                <a:spcPts val="280"/>
              </a:spcBef>
              <a:spcAft>
                <a:spcPts val="0"/>
              </a:spcAft>
              <a:buClr>
                <a:srgbClr val="000000"/>
              </a:buClr>
              <a:buSzPts val="100"/>
              <a:buFont typeface="Courier New"/>
              <a:buAutoNum type="arabicPlain"/>
            </a:pPr>
            <a:r>
              <a:rPr lang="en-US" sz="1400" b="0" i="0" u="none" strike="noStrike" cap="none">
                <a:solidFill>
                  <a:schemeClr val="dk1"/>
                </a:solidFill>
                <a:latin typeface="Courier New"/>
                <a:ea typeface="Courier New"/>
                <a:cs typeface="Courier New"/>
                <a:sym typeface="Courier New"/>
              </a:rPr>
              <a:t>   System.out.println("Server: " + myProps.getProperty("hostName"));</a:t>
            </a:r>
            <a:endParaRPr/>
          </a:p>
          <a:p>
            <a:pPr marL="574675" marR="0" lvl="1" indent="-460375" algn="l" rtl="0">
              <a:lnSpc>
                <a:spcPct val="100000"/>
              </a:lnSpc>
              <a:spcBef>
                <a:spcPts val="280"/>
              </a:spcBef>
              <a:spcAft>
                <a:spcPts val="0"/>
              </a:spcAft>
              <a:buClr>
                <a:srgbClr val="000000"/>
              </a:buClr>
              <a:buSzPts val="100"/>
              <a:buFont typeface="Courier New"/>
              <a:buAutoNum type="arabicPlain"/>
            </a:pPr>
            <a:r>
              <a:rPr lang="en-US" sz="1400" b="0" i="0" u="none" strike="noStrike" cap="none">
                <a:solidFill>
                  <a:schemeClr val="dk1"/>
                </a:solidFill>
                <a:latin typeface="Courier New"/>
                <a:ea typeface="Courier New"/>
                <a:cs typeface="Courier New"/>
                <a:sym typeface="Courier New"/>
              </a:rPr>
              <a:t>   System.out.println("User: " + myProps.getProperty("userName"));</a:t>
            </a:r>
            <a:endParaRPr/>
          </a:p>
          <a:p>
            <a:pPr marL="574675" marR="0" lvl="1" indent="-460375" algn="l" rtl="0">
              <a:lnSpc>
                <a:spcPct val="100000"/>
              </a:lnSpc>
              <a:spcBef>
                <a:spcPts val="280"/>
              </a:spcBef>
              <a:spcAft>
                <a:spcPts val="0"/>
              </a:spcAft>
              <a:buClr>
                <a:srgbClr val="000000"/>
              </a:buClr>
              <a:buSzPts val="100"/>
              <a:buFont typeface="Courier New"/>
              <a:buAutoNum type="arabicPlain"/>
            </a:pPr>
            <a:r>
              <a:rPr lang="en-US" sz="1400" b="0" i="0" u="none" strike="noStrike" cap="none">
                <a:solidFill>
                  <a:schemeClr val="dk1"/>
                </a:solidFill>
                <a:latin typeface="Courier New"/>
                <a:ea typeface="Courier New"/>
                <a:cs typeface="Courier New"/>
                <a:sym typeface="Courier New"/>
              </a:rPr>
              <a:t>   System.out.println("Password: " + myProps.getProperty("password"));</a:t>
            </a:r>
            <a:endParaRPr/>
          </a:p>
          <a:p>
            <a:pPr marL="574675" marR="0" lvl="1" indent="-460375" algn="l" rtl="0">
              <a:lnSpc>
                <a:spcPct val="100000"/>
              </a:lnSpc>
              <a:spcBef>
                <a:spcPts val="280"/>
              </a:spcBef>
              <a:spcAft>
                <a:spcPts val="0"/>
              </a:spcAft>
              <a:buClr>
                <a:srgbClr val="000000"/>
              </a:buClr>
              <a:buSzPts val="100"/>
              <a:buFont typeface="Courier New"/>
              <a:buAutoNum type="arabicPlain"/>
            </a:pPr>
            <a:r>
              <a:rPr lang="en-US" sz="1400" b="0" i="0" u="none" strike="noStrike" cap="none">
                <a:solidFill>
                  <a:schemeClr val="dk1"/>
                </a:solidFill>
                <a:latin typeface="Courier New"/>
                <a:ea typeface="Courier New"/>
                <a:cs typeface="Courier New"/>
                <a:sym typeface="Courier New"/>
              </a:rPr>
              <a:t>}</a:t>
            </a:r>
            <a:endParaRPr/>
          </a:p>
        </p:txBody>
      </p:sp>
      <p:sp>
        <p:nvSpPr>
          <p:cNvPr id="5397" name="Google Shape;5397;p534"/>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t>538</a:t>
            </a:fld>
            <a:endParaRPr/>
          </a:p>
        </p:txBody>
      </p:sp>
    </p:spTree>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Shape 5402"/>
        <p:cNvGrpSpPr/>
        <p:nvPr/>
      </p:nvGrpSpPr>
      <p:grpSpPr>
        <a:xfrm>
          <a:off x="0" y="0"/>
          <a:ext cx="0" cy="0"/>
          <a:chOff x="0" y="0"/>
          <a:chExt cx="0" cy="0"/>
        </a:xfrm>
      </p:grpSpPr>
      <p:sp>
        <p:nvSpPr>
          <p:cNvPr id="5403" name="Google Shape;5403;p535"/>
          <p:cNvSpPr txBox="1"/>
          <p:nvPr/>
        </p:nvSpPr>
        <p:spPr>
          <a:xfrm>
            <a:off x="533400" y="3646487"/>
            <a:ext cx="8001000" cy="381000"/>
          </a:xfrm>
          <a:prstGeom prst="rect">
            <a:avLst/>
          </a:prstGeom>
          <a:solidFill>
            <a:srgbClr val="DDDDDD"/>
          </a:solid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5404" name="Google Shape;5404;p535"/>
          <p:cNvSpPr txBox="1"/>
          <p:nvPr/>
        </p:nvSpPr>
        <p:spPr>
          <a:xfrm>
            <a:off x="533400" y="4724400"/>
            <a:ext cx="8001000" cy="457200"/>
          </a:xfrm>
          <a:prstGeom prst="rect">
            <a:avLst/>
          </a:prstGeom>
          <a:solidFill>
            <a:srgbClr val="DDDDDD"/>
          </a:solid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5405" name="Google Shape;5405;p535"/>
          <p:cNvSpPr txBox="1"/>
          <p:nvPr/>
        </p:nvSpPr>
        <p:spPr>
          <a:xfrm>
            <a:off x="533400" y="2560637"/>
            <a:ext cx="7924800" cy="381000"/>
          </a:xfrm>
          <a:prstGeom prst="rect">
            <a:avLst/>
          </a:prstGeom>
          <a:solidFill>
            <a:srgbClr val="DDDDDD"/>
          </a:solid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5406" name="Google Shape;5406;p535"/>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Loading Properties from the Command Line</a:t>
            </a:r>
            <a:endParaRPr/>
          </a:p>
        </p:txBody>
      </p:sp>
      <p:sp>
        <p:nvSpPr>
          <p:cNvPr id="5407" name="Google Shape;5407;p535"/>
          <p:cNvSpPr txBox="1">
            <a:spLocks noGrp="1"/>
          </p:cNvSpPr>
          <p:nvPr>
            <p:ph type="body" idx="1"/>
          </p:nvPr>
        </p:nvSpPr>
        <p:spPr>
          <a:xfrm>
            <a:off x="609600" y="1447800"/>
            <a:ext cx="7918500" cy="4470300"/>
          </a:xfrm>
          <a:prstGeom prst="rect">
            <a:avLst/>
          </a:prstGeom>
          <a:noFill/>
          <a:ln>
            <a:noFill/>
          </a:ln>
        </p:spPr>
        <p:txBody>
          <a:bodyPr spcFirstLastPara="1" wrap="square" lIns="12700" tIns="12700" rIns="12700" bIns="12700" anchor="t" anchorCtr="0">
            <a:noAutofit/>
          </a:bodyPr>
          <a:lstStyle/>
          <a:p>
            <a:pPr marL="574675" marR="0" lvl="1" indent="-460375" algn="l" rtl="0">
              <a:lnSpc>
                <a:spcPct val="100000"/>
              </a:lnSpc>
              <a:spcBef>
                <a:spcPts val="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Property information can also be passed on the command line.</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Use the –D option to pass key-value pairs:</a:t>
            </a:r>
            <a:endParaRPr/>
          </a:p>
          <a:p>
            <a:pPr marL="574675" marR="0" lvl="1" indent="-460375" algn="l" rtl="0">
              <a:lnSpc>
                <a:spcPct val="100000"/>
              </a:lnSpc>
              <a:spcBef>
                <a:spcPts val="360"/>
              </a:spcBef>
              <a:spcAft>
                <a:spcPts val="0"/>
              </a:spcAft>
              <a:buClr>
                <a:srgbClr val="FF0000"/>
              </a:buClr>
              <a:buSzPts val="1800"/>
              <a:buFont typeface="Arial"/>
              <a:buNone/>
            </a:pPr>
            <a:r>
              <a:rPr lang="en-US" sz="1800" b="0" i="0" u="none" strike="noStrike" cap="none">
                <a:solidFill>
                  <a:schemeClr val="dk1"/>
                </a:solidFill>
                <a:latin typeface="Courier New"/>
                <a:ea typeface="Courier New"/>
                <a:cs typeface="Courier New"/>
                <a:sym typeface="Courier New"/>
              </a:rPr>
              <a:t>java –Dpropertyname=value –Dpropertyname=value myApp</a:t>
            </a:r>
            <a:endParaRPr/>
          </a:p>
          <a:p>
            <a:pPr marL="574675" marR="0" lvl="1" indent="-460375" algn="l" rtl="0">
              <a:lnSpc>
                <a:spcPct val="100000"/>
              </a:lnSpc>
              <a:spcBef>
                <a:spcPts val="360"/>
              </a:spcBef>
              <a:spcAft>
                <a:spcPts val="0"/>
              </a:spcAft>
              <a:buClr>
                <a:srgbClr val="FF0000"/>
              </a:buClr>
              <a:buSzPts val="1800"/>
              <a:buFont typeface="Arial"/>
              <a:buNone/>
            </a:pPr>
            <a:endParaRPr sz="1800" b="0" i="0" u="none" strike="noStrike" cap="none">
              <a:solidFill>
                <a:schemeClr val="dk1"/>
              </a:solidFill>
              <a:latin typeface="Courier New"/>
              <a:ea typeface="Courier New"/>
              <a:cs typeface="Courier New"/>
              <a:sym typeface="Courier New"/>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For example, pass one of the previous values:</a:t>
            </a:r>
            <a:endParaRPr/>
          </a:p>
          <a:p>
            <a:pPr marL="574675" marR="0" lvl="1" indent="-460375" algn="l" rtl="0">
              <a:lnSpc>
                <a:spcPct val="100000"/>
              </a:lnSpc>
              <a:spcBef>
                <a:spcPts val="360"/>
              </a:spcBef>
              <a:spcAft>
                <a:spcPts val="0"/>
              </a:spcAft>
              <a:buClr>
                <a:srgbClr val="FF0000"/>
              </a:buClr>
              <a:buSzPts val="1800"/>
              <a:buFont typeface="Arial"/>
              <a:buNone/>
            </a:pPr>
            <a:r>
              <a:rPr lang="en-US" sz="1800" b="0" i="0" u="none" strike="noStrike" cap="none">
                <a:solidFill>
                  <a:schemeClr val="dk1"/>
                </a:solidFill>
                <a:latin typeface="Courier New"/>
                <a:ea typeface="Courier New"/>
                <a:cs typeface="Courier New"/>
                <a:sym typeface="Courier New"/>
              </a:rPr>
              <a:t>java –Dusername=user myApp</a:t>
            </a:r>
            <a:endParaRPr/>
          </a:p>
          <a:p>
            <a:pPr marL="7937" marR="0" lvl="0" indent="7937" algn="l" rtl="0">
              <a:lnSpc>
                <a:spcPct val="100000"/>
              </a:lnSpc>
              <a:spcBef>
                <a:spcPts val="440"/>
              </a:spcBef>
              <a:spcAft>
                <a:spcPts val="0"/>
              </a:spcAft>
              <a:buClr>
                <a:srgbClr val="000000"/>
              </a:buClr>
              <a:buSzPts val="2200"/>
              <a:buFont typeface="Arial"/>
              <a:buNone/>
            </a:pPr>
            <a:endParaRPr sz="2200" b="0" i="0" u="none">
              <a:solidFill>
                <a:schemeClr val="dk1"/>
              </a:solidFill>
              <a:latin typeface="Arial"/>
              <a:ea typeface="Arial"/>
              <a:cs typeface="Arial"/>
              <a:sym typeface="Arial"/>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Get the </a:t>
            </a:r>
            <a:r>
              <a:rPr lang="en-US" sz="2200" b="0" i="0" u="none" strike="noStrike" cap="none">
                <a:solidFill>
                  <a:schemeClr val="dk1"/>
                </a:solidFill>
                <a:latin typeface="Courier New"/>
                <a:ea typeface="Courier New"/>
                <a:cs typeface="Courier New"/>
                <a:sym typeface="Courier New"/>
              </a:rPr>
              <a:t>Properties</a:t>
            </a:r>
            <a:r>
              <a:rPr lang="en-US" sz="2200" b="0" i="0" u="none" strike="noStrike" cap="none">
                <a:solidFill>
                  <a:schemeClr val="dk1"/>
                </a:solidFill>
                <a:latin typeface="Arial"/>
                <a:ea typeface="Arial"/>
                <a:cs typeface="Arial"/>
                <a:sym typeface="Arial"/>
              </a:rPr>
              <a:t> data from the </a:t>
            </a:r>
            <a:r>
              <a:rPr lang="en-US" sz="2200" b="0" i="0" u="none" strike="noStrike" cap="none">
                <a:solidFill>
                  <a:schemeClr val="dk1"/>
                </a:solidFill>
                <a:latin typeface="Courier New"/>
                <a:ea typeface="Courier New"/>
                <a:cs typeface="Courier New"/>
                <a:sym typeface="Courier New"/>
              </a:rPr>
              <a:t>System</a:t>
            </a:r>
            <a:r>
              <a:rPr lang="en-US" sz="2200" b="0" i="0" u="none" strike="noStrike" cap="none">
                <a:solidFill>
                  <a:schemeClr val="dk1"/>
                </a:solidFill>
                <a:latin typeface="Arial"/>
                <a:ea typeface="Arial"/>
                <a:cs typeface="Arial"/>
                <a:sym typeface="Arial"/>
              </a:rPr>
              <a:t> object:</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String userName = System.getProperty("username");</a:t>
            </a:r>
            <a:endParaRPr/>
          </a:p>
          <a:p>
            <a:pPr marL="574675" marR="0" lvl="1" indent="-320675" algn="l" rtl="0">
              <a:lnSpc>
                <a:spcPct val="100000"/>
              </a:lnSpc>
              <a:spcBef>
                <a:spcPts val="440"/>
              </a:spcBef>
              <a:spcAft>
                <a:spcPts val="0"/>
              </a:spcAft>
              <a:buClr>
                <a:srgbClr val="FF0000"/>
              </a:buClr>
              <a:buSzPts val="2200"/>
              <a:buFont typeface="Arial"/>
              <a:buNone/>
            </a:pPr>
            <a:endParaRPr sz="2200" b="0" i="0" u="none" strike="noStrike" cap="none">
              <a:solidFill>
                <a:schemeClr val="dk1"/>
              </a:solidFill>
              <a:latin typeface="Arial"/>
              <a:ea typeface="Arial"/>
              <a:cs typeface="Arial"/>
              <a:sym typeface="Arial"/>
            </a:endParaRPr>
          </a:p>
          <a:p>
            <a:pPr marL="7937" marR="0" lvl="0" indent="7938" algn="l" rtl="0">
              <a:spcBef>
                <a:spcPts val="440"/>
              </a:spcBef>
              <a:spcAft>
                <a:spcPts val="0"/>
              </a:spcAft>
              <a:buNone/>
            </a:pPr>
            <a:endParaRPr sz="2200" b="0" i="0" u="none" strike="noStrike" cap="none">
              <a:solidFill>
                <a:schemeClr val="dk1"/>
              </a:solidFill>
              <a:latin typeface="Arial"/>
              <a:ea typeface="Arial"/>
              <a:cs typeface="Arial"/>
              <a:sym typeface="Arial"/>
            </a:endParaRPr>
          </a:p>
        </p:txBody>
      </p:sp>
      <p:sp>
        <p:nvSpPr>
          <p:cNvPr id="5408" name="Google Shape;5408;p535"/>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539</a:t>
            </a:fld>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421"/>
        <p:cNvGrpSpPr/>
        <p:nvPr/>
      </p:nvGrpSpPr>
      <p:grpSpPr>
        <a:xfrm>
          <a:off x="0" y="0"/>
          <a:ext cx="0" cy="0"/>
          <a:chOff x="0" y="0"/>
          <a:chExt cx="0" cy="0"/>
        </a:xfrm>
      </p:grpSpPr>
      <p:sp>
        <p:nvSpPr>
          <p:cNvPr id="422" name="Google Shape;422;p50"/>
          <p:cNvSpPr txBox="1"/>
          <p:nvPr/>
        </p:nvSpPr>
        <p:spPr>
          <a:xfrm>
            <a:off x="609600" y="1828800"/>
            <a:ext cx="7924800" cy="2667000"/>
          </a:xfrm>
          <a:prstGeom prst="rect">
            <a:avLst/>
          </a:prstGeom>
          <a:solidFill>
            <a:srgbClr val="DDDDDD"/>
          </a:solid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423" name="Google Shape;423;p50"/>
          <p:cNvSpPr txBox="1">
            <a:spLocks noGrp="1"/>
          </p:cNvSpPr>
          <p:nvPr>
            <p:ph type="title"/>
          </p:nvPr>
        </p:nvSpPr>
        <p:spPr>
          <a:xfrm>
            <a:off x="609600" y="439737"/>
            <a:ext cx="791845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Quiz</a:t>
            </a:r>
            <a:endParaRPr/>
          </a:p>
        </p:txBody>
      </p:sp>
      <p:sp>
        <p:nvSpPr>
          <p:cNvPr id="424" name="Google Shape;424;p50"/>
          <p:cNvSpPr txBox="1">
            <a:spLocks noGrp="1"/>
          </p:cNvSpPr>
          <p:nvPr>
            <p:ph type="body" idx="1"/>
          </p:nvPr>
        </p:nvSpPr>
        <p:spPr>
          <a:xfrm>
            <a:off x="609600" y="1447800"/>
            <a:ext cx="7918450" cy="4648200"/>
          </a:xfrm>
          <a:prstGeom prst="rect">
            <a:avLst/>
          </a:prstGeom>
          <a:noFill/>
          <a:ln>
            <a:noFill/>
          </a:ln>
        </p:spPr>
        <p:txBody>
          <a:bodyPr spcFirstLastPara="1" wrap="square" lIns="12700" tIns="12700" rIns="12700" bIns="12700" anchor="t" anchorCtr="0">
            <a:noAutofit/>
          </a:bodyPr>
          <a:lstStyle/>
          <a:p>
            <a:pPr marL="7936" marR="0" lvl="0" indent="7938" algn="l" rtl="0">
              <a:lnSpc>
                <a:spcPct val="100000"/>
              </a:lnSpc>
              <a:spcBef>
                <a:spcPts val="0"/>
              </a:spcBef>
              <a:spcAft>
                <a:spcPts val="0"/>
              </a:spcAft>
              <a:buClr>
                <a:srgbClr val="000000"/>
              </a:buClr>
              <a:buSzPts val="2200"/>
              <a:buFont typeface="Arial"/>
              <a:buNone/>
            </a:pPr>
            <a:r>
              <a:rPr lang="en-US" sz="2200" b="0" i="0" u="none">
                <a:solidFill>
                  <a:schemeClr val="dk1"/>
                </a:solidFill>
                <a:latin typeface="Arial"/>
                <a:ea typeface="Arial"/>
                <a:cs typeface="Arial"/>
                <a:sym typeface="Arial"/>
              </a:rPr>
              <a:t>Which is the printed result in the following fragment?</a:t>
            </a:r>
            <a:endParaRPr/>
          </a:p>
          <a:p>
            <a:pPr marL="7936" marR="0" lvl="0" indent="7938"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public float average (int[] values) {</a:t>
            </a:r>
            <a:endParaRPr/>
          </a:p>
          <a:p>
            <a:pPr marL="7936" marR="0" lvl="0" indent="7938"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    float result = 0;</a:t>
            </a:r>
            <a:endParaRPr/>
          </a:p>
          <a:p>
            <a:pPr marL="7936" marR="0" lvl="0" indent="7938"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    for (int i = 1; i &lt; values.length; i++)</a:t>
            </a:r>
            <a:endParaRPr/>
          </a:p>
          <a:p>
            <a:pPr marL="7936" marR="0" lvl="0" indent="7938"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        result += values[i];</a:t>
            </a:r>
            <a:endParaRPr/>
          </a:p>
          <a:p>
            <a:pPr marL="7936" marR="0" lvl="0" indent="7938"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    return (result/values.length);</a:t>
            </a:r>
            <a:endParaRPr/>
          </a:p>
          <a:p>
            <a:pPr marL="7936" marR="0" lvl="0" indent="7938"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a:t>
            </a:r>
            <a:endParaRPr/>
          </a:p>
          <a:p>
            <a:pPr marL="7936" marR="0" lvl="0" indent="7938"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 ... in another method in the same class</a:t>
            </a:r>
            <a:endParaRPr/>
          </a:p>
          <a:p>
            <a:pPr marL="7936" marR="0" lvl="0" indent="7938"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int[] nums = {100, 200, 300};</a:t>
            </a:r>
            <a:endParaRPr/>
          </a:p>
          <a:p>
            <a:pPr marL="7936" marR="0" lvl="0" indent="7938"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System.out.println (average(nums));</a:t>
            </a:r>
            <a:endParaRPr/>
          </a:p>
          <a:p>
            <a:pPr marL="566737" marR="0" lvl="1" indent="-449262" algn="l" rtl="0">
              <a:lnSpc>
                <a:spcPct val="100000"/>
              </a:lnSpc>
              <a:spcBef>
                <a:spcPts val="440"/>
              </a:spcBef>
              <a:spcAft>
                <a:spcPts val="0"/>
              </a:spcAft>
              <a:buClr>
                <a:srgbClr val="FF0000"/>
              </a:buClr>
              <a:buSzPts val="2200"/>
              <a:buFont typeface="Arial"/>
              <a:buAutoNum type="alphaLcPeriod"/>
            </a:pPr>
            <a:r>
              <a:rPr lang="en-US" sz="2200" b="0" i="0" u="none" strike="noStrike" cap="none">
                <a:solidFill>
                  <a:schemeClr val="dk1"/>
                </a:solidFill>
                <a:latin typeface="Arial"/>
                <a:ea typeface="Arial"/>
                <a:cs typeface="Arial"/>
                <a:sym typeface="Arial"/>
              </a:rPr>
              <a:t>100.00</a:t>
            </a:r>
            <a:endParaRPr/>
          </a:p>
          <a:p>
            <a:pPr marL="566737" marR="0" lvl="1" indent="-449262" algn="l" rtl="0">
              <a:lnSpc>
                <a:spcPct val="100000"/>
              </a:lnSpc>
              <a:spcBef>
                <a:spcPts val="440"/>
              </a:spcBef>
              <a:spcAft>
                <a:spcPts val="0"/>
              </a:spcAft>
              <a:buClr>
                <a:srgbClr val="FF0000"/>
              </a:buClr>
              <a:buSzPts val="2200"/>
              <a:buFont typeface="Arial"/>
              <a:buAutoNum type="alphaLcPeriod"/>
            </a:pPr>
            <a:r>
              <a:rPr lang="en-US" sz="2200" b="0" i="0" u="none" strike="noStrike" cap="none">
                <a:solidFill>
                  <a:schemeClr val="dk1"/>
                </a:solidFill>
                <a:latin typeface="Arial"/>
                <a:ea typeface="Arial"/>
                <a:cs typeface="Arial"/>
                <a:sym typeface="Arial"/>
              </a:rPr>
              <a:t>150.00</a:t>
            </a:r>
            <a:endParaRPr sz="2200" b="0" i="0" u="none" strike="noStrike" cap="none">
              <a:solidFill>
                <a:schemeClr val="dk1"/>
              </a:solidFill>
              <a:latin typeface="Arial"/>
              <a:ea typeface="Arial"/>
              <a:cs typeface="Arial"/>
              <a:sym typeface="Arial"/>
            </a:endParaRPr>
          </a:p>
          <a:p>
            <a:pPr marL="566737" marR="0" lvl="1" indent="-449262" algn="l" rtl="0">
              <a:lnSpc>
                <a:spcPct val="100000"/>
              </a:lnSpc>
              <a:spcBef>
                <a:spcPts val="440"/>
              </a:spcBef>
              <a:spcAft>
                <a:spcPts val="0"/>
              </a:spcAft>
              <a:buClr>
                <a:srgbClr val="FF0000"/>
              </a:buClr>
              <a:buSzPts val="2200"/>
              <a:buFont typeface="Arial"/>
              <a:buAutoNum type="alphaLcPeriod"/>
            </a:pPr>
            <a:r>
              <a:rPr lang="en-US" sz="2200" b="0" i="0" u="none" strike="noStrike" cap="none">
                <a:solidFill>
                  <a:schemeClr val="dk1"/>
                </a:solidFill>
                <a:latin typeface="Arial"/>
                <a:ea typeface="Arial"/>
                <a:cs typeface="Arial"/>
                <a:sym typeface="Arial"/>
              </a:rPr>
              <a:t>166.66667</a:t>
            </a:r>
            <a:endParaRPr/>
          </a:p>
          <a:p>
            <a:pPr marL="566737" marR="0" lvl="1" indent="-449262" algn="l" rtl="0">
              <a:lnSpc>
                <a:spcPct val="100000"/>
              </a:lnSpc>
              <a:spcBef>
                <a:spcPts val="440"/>
              </a:spcBef>
              <a:spcAft>
                <a:spcPts val="0"/>
              </a:spcAft>
              <a:buClr>
                <a:srgbClr val="FF0000"/>
              </a:buClr>
              <a:buSzPts val="2200"/>
              <a:buFont typeface="Arial"/>
              <a:buAutoNum type="alphaLcPeriod"/>
            </a:pPr>
            <a:r>
              <a:rPr lang="en-US" sz="2200" b="0" i="0" u="none" strike="noStrike" cap="none">
                <a:solidFill>
                  <a:schemeClr val="dk1"/>
                </a:solidFill>
                <a:latin typeface="Arial"/>
                <a:ea typeface="Arial"/>
                <a:cs typeface="Arial"/>
                <a:sym typeface="Arial"/>
              </a:rPr>
              <a:t>200.00</a:t>
            </a:r>
            <a:endParaRPr/>
          </a:p>
        </p:txBody>
      </p:sp>
      <p:sp>
        <p:nvSpPr>
          <p:cNvPr id="425" name="Google Shape;425;p50"/>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54</a:t>
            </a:fld>
            <a:endParaRPr/>
          </a:p>
        </p:txBody>
      </p:sp>
    </p:spTree>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Shape 5413"/>
        <p:cNvGrpSpPr/>
        <p:nvPr/>
      </p:nvGrpSpPr>
      <p:grpSpPr>
        <a:xfrm>
          <a:off x="0" y="0"/>
          <a:ext cx="0" cy="0"/>
          <a:chOff x="0" y="0"/>
          <a:chExt cx="0" cy="0"/>
        </a:xfrm>
      </p:grpSpPr>
      <p:pic>
        <p:nvPicPr>
          <p:cNvPr id="5414" name="Google Shape;5414;p536" descr="Duke-New-Series15.gif"/>
          <p:cNvPicPr preferRelativeResize="0"/>
          <p:nvPr/>
        </p:nvPicPr>
        <p:blipFill rotWithShape="1">
          <a:blip r:embed="rId3">
            <a:alphaModFix/>
          </a:blip>
          <a:srcRect/>
          <a:stretch/>
        </p:blipFill>
        <p:spPr>
          <a:xfrm>
            <a:off x="6248400" y="3124200"/>
            <a:ext cx="2590800" cy="2767012"/>
          </a:xfrm>
          <a:prstGeom prst="rect">
            <a:avLst/>
          </a:prstGeom>
          <a:noFill/>
          <a:ln>
            <a:noFill/>
          </a:ln>
        </p:spPr>
      </p:pic>
      <p:sp>
        <p:nvSpPr>
          <p:cNvPr id="5415" name="Google Shape;5415;p536"/>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Resource Bundle</a:t>
            </a:r>
            <a:endParaRPr/>
          </a:p>
        </p:txBody>
      </p:sp>
      <p:sp>
        <p:nvSpPr>
          <p:cNvPr id="5416" name="Google Shape;5416;p536"/>
          <p:cNvSpPr txBox="1">
            <a:spLocks noGrp="1"/>
          </p:cNvSpPr>
          <p:nvPr>
            <p:ph type="body" idx="1"/>
          </p:nvPr>
        </p:nvSpPr>
        <p:spPr>
          <a:xfrm>
            <a:off x="609600" y="1447800"/>
            <a:ext cx="7918500" cy="2654400"/>
          </a:xfrm>
          <a:prstGeom prst="rect">
            <a:avLst/>
          </a:prstGeom>
          <a:noFill/>
          <a:ln>
            <a:noFill/>
          </a:ln>
        </p:spPr>
        <p:txBody>
          <a:bodyPr spcFirstLastPara="1" wrap="square" lIns="12700" tIns="12700" rIns="12700" bIns="12700" anchor="t" anchorCtr="0">
            <a:noAutofit/>
          </a:bodyPr>
          <a:lstStyle/>
          <a:p>
            <a:pPr marL="574675" marR="0" lvl="1" indent="-460375" algn="l" rtl="0">
              <a:lnSpc>
                <a:spcPct val="100000"/>
              </a:lnSpc>
              <a:spcBef>
                <a:spcPts val="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The </a:t>
            </a:r>
            <a:r>
              <a:rPr lang="en-US" sz="2200" b="0" i="0" u="none" strike="noStrike" cap="none">
                <a:solidFill>
                  <a:schemeClr val="dk1"/>
                </a:solidFill>
                <a:latin typeface="Courier New"/>
                <a:ea typeface="Courier New"/>
                <a:cs typeface="Courier New"/>
                <a:sym typeface="Courier New"/>
              </a:rPr>
              <a:t>ResourceBundle</a:t>
            </a:r>
            <a:r>
              <a:rPr lang="en-US" sz="2200" b="0" i="0" u="none" strike="noStrike" cap="none">
                <a:solidFill>
                  <a:schemeClr val="dk1"/>
                </a:solidFill>
                <a:latin typeface="Arial"/>
                <a:ea typeface="Arial"/>
                <a:cs typeface="Arial"/>
                <a:sym typeface="Arial"/>
              </a:rPr>
              <a:t> class isolates locale-specific data:</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Returns key/value pairs stored separately </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Can be a class or a </a:t>
            </a:r>
            <a:r>
              <a:rPr lang="en-US" sz="2000" b="0" i="0" u="none" strike="noStrike" cap="none">
                <a:solidFill>
                  <a:schemeClr val="dk1"/>
                </a:solidFill>
                <a:latin typeface="Courier New"/>
                <a:ea typeface="Courier New"/>
                <a:cs typeface="Courier New"/>
                <a:sym typeface="Courier New"/>
              </a:rPr>
              <a:t>.properties</a:t>
            </a:r>
            <a:r>
              <a:rPr lang="en-US" sz="2000" b="0" i="0" u="none" strike="noStrike" cap="none">
                <a:solidFill>
                  <a:schemeClr val="dk1"/>
                </a:solidFill>
                <a:latin typeface="Arial"/>
                <a:ea typeface="Arial"/>
                <a:cs typeface="Arial"/>
                <a:sym typeface="Arial"/>
              </a:rPr>
              <a:t> file</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Steps to use:</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Create bundle files for each locale.</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Call a specific locale from your application.</a:t>
            </a:r>
            <a:endParaRPr/>
          </a:p>
          <a:p>
            <a:pPr marL="7937" marR="0" lvl="0" indent="7938" algn="l" rtl="0">
              <a:spcBef>
                <a:spcPts val="400"/>
              </a:spcBef>
              <a:spcAft>
                <a:spcPts val="0"/>
              </a:spcAft>
              <a:buNone/>
            </a:pPr>
            <a:endParaRPr sz="2000" b="0" i="0" u="none" strike="noStrike" cap="none">
              <a:solidFill>
                <a:schemeClr val="dk1"/>
              </a:solidFill>
              <a:latin typeface="Arial"/>
              <a:ea typeface="Arial"/>
              <a:cs typeface="Arial"/>
              <a:sym typeface="Arial"/>
            </a:endParaRPr>
          </a:p>
        </p:txBody>
      </p:sp>
      <p:sp>
        <p:nvSpPr>
          <p:cNvPr id="5417" name="Google Shape;5417;p536"/>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540</a:t>
            </a:fld>
            <a:endParaRPr/>
          </a:p>
        </p:txBody>
      </p:sp>
    </p:spTree>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Shape 5422"/>
        <p:cNvGrpSpPr/>
        <p:nvPr/>
      </p:nvGrpSpPr>
      <p:grpSpPr>
        <a:xfrm>
          <a:off x="0" y="0"/>
          <a:ext cx="0" cy="0"/>
          <a:chOff x="0" y="0"/>
          <a:chExt cx="0" cy="0"/>
        </a:xfrm>
      </p:grpSpPr>
      <p:sp>
        <p:nvSpPr>
          <p:cNvPr id="5423" name="Google Shape;5423;p537"/>
          <p:cNvSpPr txBox="1"/>
          <p:nvPr/>
        </p:nvSpPr>
        <p:spPr>
          <a:xfrm>
            <a:off x="609600" y="3581400"/>
            <a:ext cx="4724400" cy="2514600"/>
          </a:xfrm>
          <a:prstGeom prst="rect">
            <a:avLst/>
          </a:prstGeom>
          <a:solidFill>
            <a:srgbClr val="FFFFCC"/>
          </a:solid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5424" name="Google Shape;5424;p537"/>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Resource Bundle File</a:t>
            </a:r>
            <a:endParaRPr/>
          </a:p>
        </p:txBody>
      </p:sp>
      <p:sp>
        <p:nvSpPr>
          <p:cNvPr id="5425" name="Google Shape;5425;p537"/>
          <p:cNvSpPr txBox="1">
            <a:spLocks noGrp="1"/>
          </p:cNvSpPr>
          <p:nvPr>
            <p:ph type="body" idx="1"/>
          </p:nvPr>
        </p:nvSpPr>
        <p:spPr>
          <a:xfrm>
            <a:off x="609600" y="1447800"/>
            <a:ext cx="7918500" cy="4537200"/>
          </a:xfrm>
          <a:prstGeom prst="rect">
            <a:avLst/>
          </a:prstGeom>
          <a:noFill/>
          <a:ln>
            <a:noFill/>
          </a:ln>
        </p:spPr>
        <p:txBody>
          <a:bodyPr spcFirstLastPara="1" wrap="square" lIns="12700" tIns="12700" rIns="12700" bIns="12700" anchor="t" anchorCtr="0">
            <a:noAutofit/>
          </a:bodyPr>
          <a:lstStyle/>
          <a:p>
            <a:pPr marL="574675" marR="0" lvl="1" indent="-460375" algn="l" rtl="0">
              <a:lnSpc>
                <a:spcPct val="100000"/>
              </a:lnSpc>
              <a:spcBef>
                <a:spcPts val="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Properties file contains a set of key-value pairs.</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Each key identifies a specific application component.</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Special file names use language and country codes.</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Default for sample application:</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Menu converted into resource bundle</a:t>
            </a:r>
            <a:endParaRPr sz="2000" b="0" i="0" u="none" strike="noStrike" cap="none">
              <a:solidFill>
                <a:schemeClr val="dk1"/>
              </a:solidFill>
              <a:latin typeface="Courier New"/>
              <a:ea typeface="Courier New"/>
              <a:cs typeface="Courier New"/>
              <a:sym typeface="Courier New"/>
            </a:endParaRPr>
          </a:p>
          <a:p>
            <a:pPr marL="7937" marR="0" lvl="0" indent="7937" algn="l" rtl="0">
              <a:lnSpc>
                <a:spcPct val="100000"/>
              </a:lnSpc>
              <a:spcBef>
                <a:spcPts val="320"/>
              </a:spcBef>
              <a:spcAft>
                <a:spcPts val="0"/>
              </a:spcAft>
              <a:buClr>
                <a:srgbClr val="000000"/>
              </a:buClr>
              <a:buSzPts val="1600"/>
              <a:buFont typeface="Arial"/>
              <a:buNone/>
            </a:pPr>
            <a:endParaRPr sz="1600" b="0" i="0" u="none">
              <a:solidFill>
                <a:schemeClr val="dk1"/>
              </a:solidFill>
              <a:latin typeface="Courier New"/>
              <a:ea typeface="Courier New"/>
              <a:cs typeface="Courier New"/>
              <a:sym typeface="Courier New"/>
            </a:endParaRPr>
          </a:p>
          <a:p>
            <a:pPr marL="1020762" marR="0" lvl="2" indent="-331787" algn="l" rtl="0">
              <a:lnSpc>
                <a:spcPct val="100000"/>
              </a:lnSpc>
              <a:spcBef>
                <a:spcPts val="320"/>
              </a:spcBef>
              <a:spcAft>
                <a:spcPts val="0"/>
              </a:spcAft>
              <a:buClr>
                <a:srgbClr val="FF0000"/>
              </a:buClr>
              <a:buSzPts val="1600"/>
              <a:buFont typeface="Arial"/>
              <a:buNone/>
            </a:pPr>
            <a:r>
              <a:rPr lang="en-US" sz="1600" b="1" i="0" u="none" strike="noStrike" cap="none">
                <a:solidFill>
                  <a:schemeClr val="dk1"/>
                </a:solidFill>
                <a:latin typeface="Courier New"/>
                <a:ea typeface="Courier New"/>
                <a:cs typeface="Courier New"/>
                <a:sym typeface="Courier New"/>
              </a:rPr>
              <a:t>MessageBundle.properties</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menu1 = Set to English</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menu2 = Set to French</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menu3 = Set to Chinese</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menu4 = Set to Russian</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menu5 = Show the Date</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menu6 = Show me the money!</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menuq = Enter q to quit</a:t>
            </a:r>
            <a:endParaRPr/>
          </a:p>
        </p:txBody>
      </p:sp>
      <p:sp>
        <p:nvSpPr>
          <p:cNvPr id="5426" name="Google Shape;5426;p537"/>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541</a:t>
            </a:fld>
            <a:endParaRPr/>
          </a:p>
        </p:txBody>
      </p:sp>
    </p:spTree>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Shape 5431"/>
        <p:cNvGrpSpPr/>
        <p:nvPr/>
      </p:nvGrpSpPr>
      <p:grpSpPr>
        <a:xfrm>
          <a:off x="0" y="0"/>
          <a:ext cx="0" cy="0"/>
          <a:chOff x="0" y="0"/>
          <a:chExt cx="0" cy="0"/>
        </a:xfrm>
      </p:grpSpPr>
      <p:sp>
        <p:nvSpPr>
          <p:cNvPr id="5432" name="Google Shape;5432;p538"/>
          <p:cNvSpPr txBox="1"/>
          <p:nvPr/>
        </p:nvSpPr>
        <p:spPr>
          <a:xfrm>
            <a:off x="609600" y="3810000"/>
            <a:ext cx="4800600" cy="2209800"/>
          </a:xfrm>
          <a:prstGeom prst="rect">
            <a:avLst/>
          </a:prstGeom>
          <a:solidFill>
            <a:srgbClr val="FFFFCC"/>
          </a:solid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5433" name="Google Shape;5433;p538"/>
          <p:cNvSpPr txBox="1"/>
          <p:nvPr/>
        </p:nvSpPr>
        <p:spPr>
          <a:xfrm>
            <a:off x="609600" y="1524000"/>
            <a:ext cx="4800600" cy="2133600"/>
          </a:xfrm>
          <a:prstGeom prst="rect">
            <a:avLst/>
          </a:prstGeom>
          <a:solidFill>
            <a:srgbClr val="FFFFCC"/>
          </a:solid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5434" name="Google Shape;5434;p538"/>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Sample Resource Bundle Files</a:t>
            </a:r>
            <a:endParaRPr/>
          </a:p>
        </p:txBody>
      </p:sp>
      <p:sp>
        <p:nvSpPr>
          <p:cNvPr id="5435" name="Google Shape;5435;p538"/>
          <p:cNvSpPr txBox="1">
            <a:spLocks noGrp="1"/>
          </p:cNvSpPr>
          <p:nvPr>
            <p:ph type="body" idx="1"/>
          </p:nvPr>
        </p:nvSpPr>
        <p:spPr>
          <a:xfrm>
            <a:off x="609600" y="1143000"/>
            <a:ext cx="7918500" cy="47592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200"/>
              <a:buFont typeface="Arial"/>
              <a:buNone/>
            </a:pPr>
            <a:r>
              <a:rPr lang="en-US" sz="2200" b="0" i="0" u="none">
                <a:solidFill>
                  <a:schemeClr val="dk1"/>
                </a:solidFill>
                <a:latin typeface="Arial"/>
                <a:ea typeface="Arial"/>
                <a:cs typeface="Arial"/>
                <a:sym typeface="Arial"/>
              </a:rPr>
              <a:t>Samples for French and Chinese</a:t>
            </a:r>
            <a:endParaRPr/>
          </a:p>
          <a:p>
            <a:pPr marL="7937" marR="0" lvl="0" indent="7937" algn="l" rtl="0">
              <a:lnSpc>
                <a:spcPct val="100000"/>
              </a:lnSpc>
              <a:spcBef>
                <a:spcPts val="280"/>
              </a:spcBef>
              <a:spcAft>
                <a:spcPts val="0"/>
              </a:spcAft>
              <a:buClr>
                <a:srgbClr val="000000"/>
              </a:buClr>
              <a:buSzPts val="1400"/>
              <a:buFont typeface="Arial"/>
              <a:buNone/>
            </a:pPr>
            <a:r>
              <a:rPr lang="en-US" sz="1400" b="1" i="0" u="none">
                <a:solidFill>
                  <a:schemeClr val="dk1"/>
                </a:solidFill>
                <a:latin typeface="Courier New"/>
                <a:ea typeface="Courier New"/>
                <a:cs typeface="Courier New"/>
                <a:sym typeface="Courier New"/>
              </a:rPr>
              <a:t>MessagesBundle_fr_FR.properties</a:t>
            </a:r>
            <a:endParaRPr/>
          </a:p>
          <a:p>
            <a:pPr marL="7937" marR="0" lvl="0" indent="7937" algn="l" rtl="0">
              <a:lnSpc>
                <a:spcPct val="100000"/>
              </a:lnSpc>
              <a:spcBef>
                <a:spcPts val="280"/>
              </a:spcBef>
              <a:spcAft>
                <a:spcPts val="0"/>
              </a:spcAft>
              <a:buClr>
                <a:srgbClr val="000000"/>
              </a:buClr>
              <a:buSzPts val="1400"/>
              <a:buFont typeface="Arial"/>
              <a:buNone/>
            </a:pPr>
            <a:r>
              <a:rPr lang="en-US" sz="1400" b="0" i="0" u="none">
                <a:solidFill>
                  <a:schemeClr val="dk1"/>
                </a:solidFill>
                <a:latin typeface="Courier New"/>
                <a:ea typeface="Courier New"/>
                <a:cs typeface="Courier New"/>
                <a:sym typeface="Courier New"/>
              </a:rPr>
              <a:t>menu1 = Régler à l'anglais</a:t>
            </a:r>
            <a:endParaRPr/>
          </a:p>
          <a:p>
            <a:pPr marL="7937" marR="0" lvl="0" indent="7937" algn="l" rtl="0">
              <a:lnSpc>
                <a:spcPct val="100000"/>
              </a:lnSpc>
              <a:spcBef>
                <a:spcPts val="280"/>
              </a:spcBef>
              <a:spcAft>
                <a:spcPts val="0"/>
              </a:spcAft>
              <a:buClr>
                <a:srgbClr val="000000"/>
              </a:buClr>
              <a:buSzPts val="1400"/>
              <a:buFont typeface="Arial"/>
              <a:buNone/>
            </a:pPr>
            <a:r>
              <a:rPr lang="en-US" sz="1400" b="0" i="0" u="none">
                <a:solidFill>
                  <a:schemeClr val="dk1"/>
                </a:solidFill>
                <a:latin typeface="Courier New"/>
                <a:ea typeface="Courier New"/>
                <a:cs typeface="Courier New"/>
                <a:sym typeface="Courier New"/>
              </a:rPr>
              <a:t>menu2 = Régler au français</a:t>
            </a:r>
            <a:endParaRPr/>
          </a:p>
          <a:p>
            <a:pPr marL="7937" marR="0" lvl="0" indent="7937" algn="l" rtl="0">
              <a:lnSpc>
                <a:spcPct val="100000"/>
              </a:lnSpc>
              <a:spcBef>
                <a:spcPts val="280"/>
              </a:spcBef>
              <a:spcAft>
                <a:spcPts val="0"/>
              </a:spcAft>
              <a:buClr>
                <a:srgbClr val="000000"/>
              </a:buClr>
              <a:buSzPts val="1400"/>
              <a:buFont typeface="Arial"/>
              <a:buNone/>
            </a:pPr>
            <a:r>
              <a:rPr lang="en-US" sz="1400" b="0" i="0" u="none">
                <a:solidFill>
                  <a:schemeClr val="dk1"/>
                </a:solidFill>
                <a:latin typeface="Courier New"/>
                <a:ea typeface="Courier New"/>
                <a:cs typeface="Courier New"/>
                <a:sym typeface="Courier New"/>
              </a:rPr>
              <a:t>menu3 = Réglez chinoise</a:t>
            </a:r>
            <a:endParaRPr/>
          </a:p>
          <a:p>
            <a:pPr marL="7937" marR="0" lvl="0" indent="7937" algn="l" rtl="0">
              <a:lnSpc>
                <a:spcPct val="100000"/>
              </a:lnSpc>
              <a:spcBef>
                <a:spcPts val="280"/>
              </a:spcBef>
              <a:spcAft>
                <a:spcPts val="0"/>
              </a:spcAft>
              <a:buClr>
                <a:srgbClr val="000000"/>
              </a:buClr>
              <a:buSzPts val="1400"/>
              <a:buFont typeface="Arial"/>
              <a:buNone/>
            </a:pPr>
            <a:r>
              <a:rPr lang="en-US" sz="1400" b="0" i="0" u="none">
                <a:solidFill>
                  <a:schemeClr val="dk1"/>
                </a:solidFill>
                <a:latin typeface="Courier New"/>
                <a:ea typeface="Courier New"/>
                <a:cs typeface="Courier New"/>
                <a:sym typeface="Courier New"/>
              </a:rPr>
              <a:t>menu4 = Définir pour la Russie</a:t>
            </a:r>
            <a:endParaRPr/>
          </a:p>
          <a:p>
            <a:pPr marL="7937" marR="0" lvl="0" indent="7937" algn="l" rtl="0">
              <a:lnSpc>
                <a:spcPct val="100000"/>
              </a:lnSpc>
              <a:spcBef>
                <a:spcPts val="280"/>
              </a:spcBef>
              <a:spcAft>
                <a:spcPts val="0"/>
              </a:spcAft>
              <a:buClr>
                <a:srgbClr val="000000"/>
              </a:buClr>
              <a:buSzPts val="1400"/>
              <a:buFont typeface="Arial"/>
              <a:buNone/>
            </a:pPr>
            <a:r>
              <a:rPr lang="en-US" sz="1400" b="0" i="0" u="none">
                <a:solidFill>
                  <a:schemeClr val="dk1"/>
                </a:solidFill>
                <a:latin typeface="Courier New"/>
                <a:ea typeface="Courier New"/>
                <a:cs typeface="Courier New"/>
                <a:sym typeface="Courier New"/>
              </a:rPr>
              <a:t>menu5 = Afficher la date</a:t>
            </a:r>
            <a:endParaRPr/>
          </a:p>
          <a:p>
            <a:pPr marL="7937" marR="0" lvl="0" indent="7937" algn="l" rtl="0">
              <a:lnSpc>
                <a:spcPct val="100000"/>
              </a:lnSpc>
              <a:spcBef>
                <a:spcPts val="280"/>
              </a:spcBef>
              <a:spcAft>
                <a:spcPts val="0"/>
              </a:spcAft>
              <a:buClr>
                <a:srgbClr val="000000"/>
              </a:buClr>
              <a:buSzPts val="1400"/>
              <a:buFont typeface="Arial"/>
              <a:buNone/>
            </a:pPr>
            <a:r>
              <a:rPr lang="en-US" sz="1400" b="0" i="0" u="none">
                <a:solidFill>
                  <a:schemeClr val="dk1"/>
                </a:solidFill>
                <a:latin typeface="Courier New"/>
                <a:ea typeface="Courier New"/>
                <a:cs typeface="Courier New"/>
                <a:sym typeface="Courier New"/>
              </a:rPr>
              <a:t>menu6 = Montrez-moi l'argent!</a:t>
            </a:r>
            <a:endParaRPr/>
          </a:p>
          <a:p>
            <a:pPr marL="7937" marR="0" lvl="0" indent="7937" algn="l" rtl="0">
              <a:lnSpc>
                <a:spcPct val="100000"/>
              </a:lnSpc>
              <a:spcBef>
                <a:spcPts val="280"/>
              </a:spcBef>
              <a:spcAft>
                <a:spcPts val="0"/>
              </a:spcAft>
              <a:buClr>
                <a:srgbClr val="000000"/>
              </a:buClr>
              <a:buSzPts val="1400"/>
              <a:buFont typeface="Arial"/>
              <a:buNone/>
            </a:pPr>
            <a:r>
              <a:rPr lang="en-US" sz="1400" b="0" i="0" u="none">
                <a:solidFill>
                  <a:schemeClr val="dk1"/>
                </a:solidFill>
                <a:latin typeface="Courier New"/>
                <a:ea typeface="Courier New"/>
                <a:cs typeface="Courier New"/>
                <a:sym typeface="Courier New"/>
              </a:rPr>
              <a:t>menuq = Saisissez q pour quitter</a:t>
            </a:r>
            <a:endParaRPr/>
          </a:p>
          <a:p>
            <a:pPr marL="7937" marR="0" lvl="0" indent="7937" algn="l" rtl="0">
              <a:lnSpc>
                <a:spcPct val="100000"/>
              </a:lnSpc>
              <a:spcBef>
                <a:spcPts val="280"/>
              </a:spcBef>
              <a:spcAft>
                <a:spcPts val="0"/>
              </a:spcAft>
              <a:buClr>
                <a:srgbClr val="000000"/>
              </a:buClr>
              <a:buSzPts val="1400"/>
              <a:buFont typeface="Arial"/>
              <a:buNone/>
            </a:pPr>
            <a:endParaRPr sz="1400" b="0" i="0" u="none">
              <a:solidFill>
                <a:schemeClr val="dk1"/>
              </a:solidFill>
              <a:latin typeface="Courier New"/>
              <a:ea typeface="Courier New"/>
              <a:cs typeface="Courier New"/>
              <a:sym typeface="Courier New"/>
            </a:endParaRPr>
          </a:p>
          <a:p>
            <a:pPr marL="7937" marR="0" lvl="0" indent="7937" algn="l" rtl="0">
              <a:lnSpc>
                <a:spcPct val="100000"/>
              </a:lnSpc>
              <a:spcBef>
                <a:spcPts val="280"/>
              </a:spcBef>
              <a:spcAft>
                <a:spcPts val="0"/>
              </a:spcAft>
              <a:buClr>
                <a:srgbClr val="000000"/>
              </a:buClr>
              <a:buSzPts val="1400"/>
              <a:buFont typeface="Arial"/>
              <a:buNone/>
            </a:pPr>
            <a:r>
              <a:rPr lang="en-US" sz="1400" b="1" i="0" u="none">
                <a:solidFill>
                  <a:schemeClr val="dk1"/>
                </a:solidFill>
                <a:latin typeface="Courier New"/>
                <a:ea typeface="Courier New"/>
                <a:cs typeface="Courier New"/>
                <a:sym typeface="Courier New"/>
              </a:rPr>
              <a:t>MessagesBundle_zh_CN.properties</a:t>
            </a:r>
            <a:endParaRPr/>
          </a:p>
          <a:p>
            <a:pPr marL="7937" marR="0" lvl="0" indent="7937" algn="l" rtl="0">
              <a:lnSpc>
                <a:spcPct val="100000"/>
              </a:lnSpc>
              <a:spcBef>
                <a:spcPts val="280"/>
              </a:spcBef>
              <a:spcAft>
                <a:spcPts val="0"/>
              </a:spcAft>
              <a:buClr>
                <a:srgbClr val="000000"/>
              </a:buClr>
              <a:buSzPts val="1400"/>
              <a:buFont typeface="Arial"/>
              <a:buNone/>
            </a:pPr>
            <a:r>
              <a:rPr lang="en-US" sz="1400" b="0" i="0" u="none">
                <a:solidFill>
                  <a:schemeClr val="dk1"/>
                </a:solidFill>
                <a:latin typeface="Courier New"/>
                <a:ea typeface="Courier New"/>
                <a:cs typeface="Courier New"/>
                <a:sym typeface="Courier New"/>
              </a:rPr>
              <a:t>menu1 = 设置为英语</a:t>
            </a:r>
            <a:endParaRPr/>
          </a:p>
          <a:p>
            <a:pPr marL="7937" marR="0" lvl="0" indent="7937" algn="l" rtl="0">
              <a:lnSpc>
                <a:spcPct val="100000"/>
              </a:lnSpc>
              <a:spcBef>
                <a:spcPts val="280"/>
              </a:spcBef>
              <a:spcAft>
                <a:spcPts val="0"/>
              </a:spcAft>
              <a:buClr>
                <a:srgbClr val="000000"/>
              </a:buClr>
              <a:buSzPts val="1400"/>
              <a:buFont typeface="Arial"/>
              <a:buNone/>
            </a:pPr>
            <a:r>
              <a:rPr lang="en-US" sz="1400" b="0" i="0" u="none">
                <a:solidFill>
                  <a:schemeClr val="dk1"/>
                </a:solidFill>
                <a:latin typeface="Courier New"/>
                <a:ea typeface="Courier New"/>
                <a:cs typeface="Courier New"/>
                <a:sym typeface="Courier New"/>
              </a:rPr>
              <a:t>menu2 = 设置为法语</a:t>
            </a:r>
            <a:endParaRPr/>
          </a:p>
          <a:p>
            <a:pPr marL="7937" marR="0" lvl="0" indent="7937" algn="l" rtl="0">
              <a:lnSpc>
                <a:spcPct val="100000"/>
              </a:lnSpc>
              <a:spcBef>
                <a:spcPts val="280"/>
              </a:spcBef>
              <a:spcAft>
                <a:spcPts val="0"/>
              </a:spcAft>
              <a:buClr>
                <a:srgbClr val="000000"/>
              </a:buClr>
              <a:buSzPts val="1400"/>
              <a:buFont typeface="Arial"/>
              <a:buNone/>
            </a:pPr>
            <a:r>
              <a:rPr lang="en-US" sz="1400" b="0" i="0" u="none">
                <a:solidFill>
                  <a:schemeClr val="dk1"/>
                </a:solidFill>
                <a:latin typeface="Courier New"/>
                <a:ea typeface="Courier New"/>
                <a:cs typeface="Courier New"/>
                <a:sym typeface="Courier New"/>
              </a:rPr>
              <a:t>menu3 = 设置为中文</a:t>
            </a:r>
            <a:endParaRPr/>
          </a:p>
          <a:p>
            <a:pPr marL="7937" marR="0" lvl="0" indent="7937" algn="l" rtl="0">
              <a:lnSpc>
                <a:spcPct val="100000"/>
              </a:lnSpc>
              <a:spcBef>
                <a:spcPts val="280"/>
              </a:spcBef>
              <a:spcAft>
                <a:spcPts val="0"/>
              </a:spcAft>
              <a:buClr>
                <a:srgbClr val="000000"/>
              </a:buClr>
              <a:buSzPts val="1400"/>
              <a:buFont typeface="Arial"/>
              <a:buNone/>
            </a:pPr>
            <a:r>
              <a:rPr lang="en-US" sz="1400" b="0" i="0" u="none">
                <a:solidFill>
                  <a:schemeClr val="dk1"/>
                </a:solidFill>
                <a:latin typeface="Courier New"/>
                <a:ea typeface="Courier New"/>
                <a:cs typeface="Courier New"/>
                <a:sym typeface="Courier New"/>
              </a:rPr>
              <a:t>menu4 = 设置到俄罗斯</a:t>
            </a:r>
            <a:endParaRPr/>
          </a:p>
          <a:p>
            <a:pPr marL="7937" marR="0" lvl="0" indent="7937" algn="l" rtl="0">
              <a:lnSpc>
                <a:spcPct val="100000"/>
              </a:lnSpc>
              <a:spcBef>
                <a:spcPts val="280"/>
              </a:spcBef>
              <a:spcAft>
                <a:spcPts val="0"/>
              </a:spcAft>
              <a:buClr>
                <a:srgbClr val="000000"/>
              </a:buClr>
              <a:buSzPts val="1400"/>
              <a:buFont typeface="Arial"/>
              <a:buNone/>
            </a:pPr>
            <a:r>
              <a:rPr lang="en-US" sz="1400" b="0" i="0" u="none">
                <a:solidFill>
                  <a:schemeClr val="dk1"/>
                </a:solidFill>
                <a:latin typeface="Courier New"/>
                <a:ea typeface="Courier New"/>
                <a:cs typeface="Courier New"/>
                <a:sym typeface="Courier New"/>
              </a:rPr>
              <a:t>menu5 = 显示日期</a:t>
            </a:r>
            <a:endParaRPr/>
          </a:p>
          <a:p>
            <a:pPr marL="7937" marR="0" lvl="0" indent="7937" algn="l" rtl="0">
              <a:lnSpc>
                <a:spcPct val="100000"/>
              </a:lnSpc>
              <a:spcBef>
                <a:spcPts val="280"/>
              </a:spcBef>
              <a:spcAft>
                <a:spcPts val="0"/>
              </a:spcAft>
              <a:buClr>
                <a:srgbClr val="000000"/>
              </a:buClr>
              <a:buSzPts val="1400"/>
              <a:buFont typeface="Arial"/>
              <a:buNone/>
            </a:pPr>
            <a:r>
              <a:rPr lang="en-US" sz="1400" b="0" i="0" u="none">
                <a:solidFill>
                  <a:schemeClr val="dk1"/>
                </a:solidFill>
                <a:latin typeface="Courier New"/>
                <a:ea typeface="Courier New"/>
                <a:cs typeface="Courier New"/>
                <a:sym typeface="Courier New"/>
              </a:rPr>
              <a:t>menu6 = 显示我的钱！</a:t>
            </a:r>
            <a:endParaRPr/>
          </a:p>
          <a:p>
            <a:pPr marL="7937" marR="0" lvl="0" indent="7937" algn="l" rtl="0">
              <a:lnSpc>
                <a:spcPct val="100000"/>
              </a:lnSpc>
              <a:spcBef>
                <a:spcPts val="280"/>
              </a:spcBef>
              <a:spcAft>
                <a:spcPts val="0"/>
              </a:spcAft>
              <a:buClr>
                <a:srgbClr val="000000"/>
              </a:buClr>
              <a:buSzPts val="1400"/>
              <a:buFont typeface="Arial"/>
              <a:buNone/>
            </a:pPr>
            <a:r>
              <a:rPr lang="en-US" sz="1400" b="0" i="0" u="none">
                <a:solidFill>
                  <a:schemeClr val="dk1"/>
                </a:solidFill>
                <a:latin typeface="Courier New"/>
                <a:ea typeface="Courier New"/>
                <a:cs typeface="Courier New"/>
                <a:sym typeface="Courier New"/>
              </a:rPr>
              <a:t>menuq = 输入q退出</a:t>
            </a:r>
            <a:endParaRPr/>
          </a:p>
        </p:txBody>
      </p:sp>
      <p:sp>
        <p:nvSpPr>
          <p:cNvPr id="5436" name="Google Shape;5436;p538"/>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542</a:t>
            </a:fld>
            <a:endParaRPr/>
          </a:p>
        </p:txBody>
      </p:sp>
    </p:spTree>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Shape 5441"/>
        <p:cNvGrpSpPr/>
        <p:nvPr/>
      </p:nvGrpSpPr>
      <p:grpSpPr>
        <a:xfrm>
          <a:off x="0" y="0"/>
          <a:ext cx="0" cy="0"/>
          <a:chOff x="0" y="0"/>
          <a:chExt cx="0" cy="0"/>
        </a:xfrm>
      </p:grpSpPr>
      <p:sp>
        <p:nvSpPr>
          <p:cNvPr id="5442" name="Google Shape;5442;p539"/>
          <p:cNvSpPr txBox="1"/>
          <p:nvPr/>
        </p:nvSpPr>
        <p:spPr>
          <a:xfrm>
            <a:off x="609600" y="1371600"/>
            <a:ext cx="7924800" cy="4648200"/>
          </a:xfrm>
          <a:prstGeom prst="rect">
            <a:avLst/>
          </a:prstGeom>
          <a:solidFill>
            <a:srgbClr val="DDDDDD"/>
          </a:solid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5443" name="Google Shape;5443;p539"/>
          <p:cNvSpPr txBox="1">
            <a:spLocks noGrp="1"/>
          </p:cNvSpPr>
          <p:nvPr>
            <p:ph type="title"/>
          </p:nvPr>
        </p:nvSpPr>
        <p:spPr>
          <a:xfrm>
            <a:off x="311700" y="593367"/>
            <a:ext cx="8520600" cy="7635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Initializing the Sample Application</a:t>
            </a:r>
            <a:endParaRPr/>
          </a:p>
        </p:txBody>
      </p:sp>
      <p:sp>
        <p:nvSpPr>
          <p:cNvPr id="5444" name="Google Shape;5444;p539"/>
          <p:cNvSpPr txBox="1">
            <a:spLocks noGrp="1"/>
          </p:cNvSpPr>
          <p:nvPr>
            <p:ph type="body" idx="4294967295"/>
          </p:nvPr>
        </p:nvSpPr>
        <p:spPr>
          <a:xfrm>
            <a:off x="615950" y="1465262"/>
            <a:ext cx="7918500" cy="4851300"/>
          </a:xfrm>
          <a:prstGeom prst="rect">
            <a:avLst/>
          </a:prstGeom>
          <a:noFill/>
          <a:ln>
            <a:noFill/>
          </a:ln>
        </p:spPr>
        <p:txBody>
          <a:bodyPr spcFirstLastPara="1" wrap="square" lIns="12700" tIns="12700" rIns="12700" bIns="12700" anchor="t" anchorCtr="0">
            <a:noAutofit/>
          </a:bodyPr>
          <a:lstStyle/>
          <a:p>
            <a:pPr marL="574675" marR="0" lvl="1" indent="-460375" algn="l" rtl="0">
              <a:lnSpc>
                <a:spcPct val="100000"/>
              </a:lnSpc>
              <a:spcBef>
                <a:spcPts val="0"/>
              </a:spcBef>
              <a:spcAft>
                <a:spcPts val="0"/>
              </a:spcAft>
              <a:buClr>
                <a:srgbClr val="FF0000"/>
              </a:buClr>
              <a:buSzPts val="1400"/>
              <a:buFont typeface="Arial"/>
              <a:buNone/>
            </a:pPr>
            <a:r>
              <a:rPr lang="en-US" sz="1400" b="0" i="0" u="none" strike="noStrike" cap="none">
                <a:solidFill>
                  <a:schemeClr val="dk1"/>
                </a:solidFill>
                <a:latin typeface="Courier New"/>
                <a:ea typeface="Courier New"/>
                <a:cs typeface="Courier New"/>
                <a:sym typeface="Courier New"/>
              </a:rPr>
              <a:t>PrintWriter pw = new PrintWriter(System.out, true);</a:t>
            </a:r>
            <a:endParaRPr/>
          </a:p>
          <a:p>
            <a:pPr marL="574675" marR="0" lvl="1" indent="-460375" algn="l" rtl="0">
              <a:lnSpc>
                <a:spcPct val="100000"/>
              </a:lnSpc>
              <a:spcBef>
                <a:spcPts val="280"/>
              </a:spcBef>
              <a:spcAft>
                <a:spcPts val="0"/>
              </a:spcAft>
              <a:buClr>
                <a:srgbClr val="FF0000"/>
              </a:buClr>
              <a:buSzPts val="1400"/>
              <a:buFont typeface="Arial"/>
              <a:buNone/>
            </a:pPr>
            <a:r>
              <a:rPr lang="en-US" sz="1400" b="0" i="0" u="none" strike="noStrike" cap="none">
                <a:solidFill>
                  <a:schemeClr val="dk1"/>
                </a:solidFill>
                <a:latin typeface="Courier New"/>
                <a:ea typeface="Courier New"/>
                <a:cs typeface="Courier New"/>
                <a:sym typeface="Courier New"/>
              </a:rPr>
              <a:t>    // More init code here</a:t>
            </a:r>
            <a:endParaRPr/>
          </a:p>
          <a:p>
            <a:pPr marL="574675" marR="0" lvl="1" indent="-460375" algn="l" rtl="0">
              <a:lnSpc>
                <a:spcPct val="100000"/>
              </a:lnSpc>
              <a:spcBef>
                <a:spcPts val="280"/>
              </a:spcBef>
              <a:spcAft>
                <a:spcPts val="0"/>
              </a:spcAft>
              <a:buClr>
                <a:srgbClr val="FF0000"/>
              </a:buClr>
              <a:buSzPts val="1400"/>
              <a:buFont typeface="Arial"/>
              <a:buNone/>
            </a:pPr>
            <a:r>
              <a:rPr lang="en-US" sz="1400" b="0" i="0" u="none" strike="noStrike" cap="none">
                <a:solidFill>
                  <a:schemeClr val="dk1"/>
                </a:solidFill>
                <a:latin typeface="Courier New"/>
                <a:ea typeface="Courier New"/>
                <a:cs typeface="Courier New"/>
                <a:sym typeface="Courier New"/>
              </a:rPr>
              <a:t>    </a:t>
            </a:r>
            <a:endParaRPr/>
          </a:p>
          <a:p>
            <a:pPr marL="574675" marR="0" lvl="1" indent="-460375" algn="l" rtl="0">
              <a:lnSpc>
                <a:spcPct val="100000"/>
              </a:lnSpc>
              <a:spcBef>
                <a:spcPts val="280"/>
              </a:spcBef>
              <a:spcAft>
                <a:spcPts val="0"/>
              </a:spcAft>
              <a:buClr>
                <a:srgbClr val="FF0000"/>
              </a:buClr>
              <a:buSzPts val="1400"/>
              <a:buFont typeface="Arial"/>
              <a:buNone/>
            </a:pPr>
            <a:r>
              <a:rPr lang="en-US" sz="1400" b="0" i="0" u="none" strike="noStrike" cap="none">
                <a:solidFill>
                  <a:schemeClr val="dk1"/>
                </a:solidFill>
                <a:latin typeface="Courier New"/>
                <a:ea typeface="Courier New"/>
                <a:cs typeface="Courier New"/>
                <a:sym typeface="Courier New"/>
              </a:rPr>
              <a:t>    Locale usLocale = Locale.US;</a:t>
            </a:r>
            <a:endParaRPr/>
          </a:p>
          <a:p>
            <a:pPr marL="574675" marR="0" lvl="1" indent="-460375" algn="l" rtl="0">
              <a:lnSpc>
                <a:spcPct val="100000"/>
              </a:lnSpc>
              <a:spcBef>
                <a:spcPts val="280"/>
              </a:spcBef>
              <a:spcAft>
                <a:spcPts val="0"/>
              </a:spcAft>
              <a:buClr>
                <a:srgbClr val="FF0000"/>
              </a:buClr>
              <a:buSzPts val="1400"/>
              <a:buFont typeface="Arial"/>
              <a:buNone/>
            </a:pPr>
            <a:r>
              <a:rPr lang="en-US" sz="1400" b="0" i="0" u="none" strike="noStrike" cap="none">
                <a:solidFill>
                  <a:schemeClr val="dk1"/>
                </a:solidFill>
                <a:latin typeface="Courier New"/>
                <a:ea typeface="Courier New"/>
                <a:cs typeface="Courier New"/>
                <a:sym typeface="Courier New"/>
              </a:rPr>
              <a:t>    Locale frLocale = Locale.FRANCE;</a:t>
            </a:r>
            <a:endParaRPr/>
          </a:p>
          <a:p>
            <a:pPr marL="574675" marR="0" lvl="1" indent="-460375" algn="l" rtl="0">
              <a:lnSpc>
                <a:spcPct val="100000"/>
              </a:lnSpc>
              <a:spcBef>
                <a:spcPts val="280"/>
              </a:spcBef>
              <a:spcAft>
                <a:spcPts val="0"/>
              </a:spcAft>
              <a:buClr>
                <a:srgbClr val="FF0000"/>
              </a:buClr>
              <a:buSzPts val="1400"/>
              <a:buFont typeface="Arial"/>
              <a:buNone/>
            </a:pPr>
            <a:r>
              <a:rPr lang="en-US" sz="1400" b="0" i="0" u="none" strike="noStrike" cap="none">
                <a:solidFill>
                  <a:schemeClr val="dk1"/>
                </a:solidFill>
                <a:latin typeface="Courier New"/>
                <a:ea typeface="Courier New"/>
                <a:cs typeface="Courier New"/>
                <a:sym typeface="Courier New"/>
              </a:rPr>
              <a:t>    Locale zhLocale = new Locale("zh", "CN");</a:t>
            </a:r>
            <a:endParaRPr/>
          </a:p>
          <a:p>
            <a:pPr marL="574675" marR="0" lvl="1" indent="-460375" algn="l" rtl="0">
              <a:lnSpc>
                <a:spcPct val="100000"/>
              </a:lnSpc>
              <a:spcBef>
                <a:spcPts val="280"/>
              </a:spcBef>
              <a:spcAft>
                <a:spcPts val="0"/>
              </a:spcAft>
              <a:buClr>
                <a:srgbClr val="FF0000"/>
              </a:buClr>
              <a:buSzPts val="1400"/>
              <a:buFont typeface="Arial"/>
              <a:buNone/>
            </a:pPr>
            <a:r>
              <a:rPr lang="en-US" sz="1400" b="0" i="0" u="none" strike="noStrike" cap="none">
                <a:solidFill>
                  <a:schemeClr val="dk1"/>
                </a:solidFill>
                <a:latin typeface="Courier New"/>
                <a:ea typeface="Courier New"/>
                <a:cs typeface="Courier New"/>
                <a:sym typeface="Courier New"/>
              </a:rPr>
              <a:t>    Locale ruLocale = new Locale("ru", "RU");</a:t>
            </a:r>
            <a:endParaRPr/>
          </a:p>
          <a:p>
            <a:pPr marL="574675" marR="0" lvl="1" indent="-460375" algn="l" rtl="0">
              <a:lnSpc>
                <a:spcPct val="100000"/>
              </a:lnSpc>
              <a:spcBef>
                <a:spcPts val="280"/>
              </a:spcBef>
              <a:spcAft>
                <a:spcPts val="0"/>
              </a:spcAft>
              <a:buClr>
                <a:srgbClr val="FF0000"/>
              </a:buClr>
              <a:buSzPts val="1400"/>
              <a:buFont typeface="Arial"/>
              <a:buNone/>
            </a:pPr>
            <a:r>
              <a:rPr lang="en-US" sz="1400" b="0" i="0" u="none" strike="noStrike" cap="none">
                <a:solidFill>
                  <a:schemeClr val="dk1"/>
                </a:solidFill>
                <a:latin typeface="Courier New"/>
                <a:ea typeface="Courier New"/>
                <a:cs typeface="Courier New"/>
                <a:sym typeface="Courier New"/>
              </a:rPr>
              <a:t>    Locale currentLocale = Locale.getDefault(); </a:t>
            </a:r>
            <a:endParaRPr/>
          </a:p>
          <a:p>
            <a:pPr marL="574675" marR="0" lvl="1" indent="-460375" algn="l" rtl="0">
              <a:lnSpc>
                <a:spcPct val="100000"/>
              </a:lnSpc>
              <a:spcBef>
                <a:spcPts val="280"/>
              </a:spcBef>
              <a:spcAft>
                <a:spcPts val="0"/>
              </a:spcAft>
              <a:buClr>
                <a:srgbClr val="FF0000"/>
              </a:buClr>
              <a:buSzPts val="1400"/>
              <a:buFont typeface="Arial"/>
              <a:buNone/>
            </a:pPr>
            <a:r>
              <a:rPr lang="en-US" sz="1400" b="0" i="0" u="none" strike="noStrike" cap="none">
                <a:solidFill>
                  <a:schemeClr val="dk1"/>
                </a:solidFill>
                <a:latin typeface="Courier New"/>
                <a:ea typeface="Courier New"/>
                <a:cs typeface="Courier New"/>
                <a:sym typeface="Courier New"/>
              </a:rPr>
              <a:t>    </a:t>
            </a:r>
            <a:endParaRPr/>
          </a:p>
          <a:p>
            <a:pPr marL="574675" marR="0" lvl="1" indent="-460375" algn="l" rtl="0">
              <a:lnSpc>
                <a:spcPct val="100000"/>
              </a:lnSpc>
              <a:spcBef>
                <a:spcPts val="280"/>
              </a:spcBef>
              <a:spcAft>
                <a:spcPts val="0"/>
              </a:spcAft>
              <a:buClr>
                <a:srgbClr val="FF0000"/>
              </a:buClr>
              <a:buSzPts val="1400"/>
              <a:buFont typeface="Arial"/>
              <a:buNone/>
            </a:pPr>
            <a:r>
              <a:rPr lang="en-US" sz="1400" b="0" i="0" u="none" strike="noStrike" cap="none">
                <a:solidFill>
                  <a:schemeClr val="dk1"/>
                </a:solidFill>
                <a:latin typeface="Courier New"/>
                <a:ea typeface="Courier New"/>
                <a:cs typeface="Courier New"/>
                <a:sym typeface="Courier New"/>
              </a:rPr>
              <a:t>    ResourceBundle messages = ResourceBundle.getBundle("MessagesBundle", currentLocale);</a:t>
            </a:r>
            <a:endParaRPr/>
          </a:p>
          <a:p>
            <a:pPr marL="574675" marR="0" lvl="1" indent="-460375" algn="l" rtl="0">
              <a:lnSpc>
                <a:spcPct val="100000"/>
              </a:lnSpc>
              <a:spcBef>
                <a:spcPts val="280"/>
              </a:spcBef>
              <a:spcAft>
                <a:spcPts val="0"/>
              </a:spcAft>
              <a:buClr>
                <a:srgbClr val="FF0000"/>
              </a:buClr>
              <a:buSzPts val="1400"/>
              <a:buFont typeface="Arial"/>
              <a:buNone/>
            </a:pPr>
            <a:r>
              <a:rPr lang="en-US" sz="1400" b="0" i="0" u="none" strike="noStrike" cap="none">
                <a:solidFill>
                  <a:schemeClr val="dk1"/>
                </a:solidFill>
                <a:latin typeface="Courier New"/>
                <a:ea typeface="Courier New"/>
                <a:cs typeface="Courier New"/>
                <a:sym typeface="Courier New"/>
              </a:rPr>
              <a:t>    </a:t>
            </a:r>
            <a:endParaRPr/>
          </a:p>
          <a:p>
            <a:pPr marL="574675" marR="0" lvl="1" indent="-460375" algn="l" rtl="0">
              <a:lnSpc>
                <a:spcPct val="100000"/>
              </a:lnSpc>
              <a:spcBef>
                <a:spcPts val="280"/>
              </a:spcBef>
              <a:spcAft>
                <a:spcPts val="0"/>
              </a:spcAft>
              <a:buClr>
                <a:srgbClr val="FF0000"/>
              </a:buClr>
              <a:buSzPts val="1400"/>
              <a:buFont typeface="Arial"/>
              <a:buNone/>
            </a:pPr>
            <a:r>
              <a:rPr lang="en-US" sz="1400" b="0" i="0" u="none" strike="noStrike" cap="none">
                <a:solidFill>
                  <a:schemeClr val="dk1"/>
                </a:solidFill>
                <a:latin typeface="Courier New"/>
                <a:ea typeface="Courier New"/>
                <a:cs typeface="Courier New"/>
                <a:sym typeface="Courier New"/>
              </a:rPr>
              <a:t>	// more init code here</a:t>
            </a:r>
            <a:endParaRPr/>
          </a:p>
          <a:p>
            <a:pPr marL="574675" marR="0" lvl="1" indent="-460375" algn="l" rtl="0">
              <a:lnSpc>
                <a:spcPct val="100000"/>
              </a:lnSpc>
              <a:spcBef>
                <a:spcPts val="280"/>
              </a:spcBef>
              <a:spcAft>
                <a:spcPts val="0"/>
              </a:spcAft>
              <a:buClr>
                <a:srgbClr val="FF0000"/>
              </a:buClr>
              <a:buSzPts val="1400"/>
              <a:buFont typeface="Arial"/>
              <a:buNone/>
            </a:pPr>
            <a:r>
              <a:rPr lang="en-US" sz="1400" b="0" i="0" u="none" strike="noStrike" cap="none">
                <a:solidFill>
                  <a:schemeClr val="dk1"/>
                </a:solidFill>
                <a:latin typeface="Courier New"/>
                <a:ea typeface="Courier New"/>
                <a:cs typeface="Courier New"/>
                <a:sym typeface="Courier New"/>
              </a:rPr>
              <a:t>    </a:t>
            </a:r>
            <a:endParaRPr/>
          </a:p>
          <a:p>
            <a:pPr marL="574675" marR="0" lvl="1" indent="-460375" algn="l" rtl="0">
              <a:lnSpc>
                <a:spcPct val="100000"/>
              </a:lnSpc>
              <a:spcBef>
                <a:spcPts val="280"/>
              </a:spcBef>
              <a:spcAft>
                <a:spcPts val="0"/>
              </a:spcAft>
              <a:buClr>
                <a:srgbClr val="FF0000"/>
              </a:buClr>
              <a:buSzPts val="1400"/>
              <a:buFont typeface="Arial"/>
              <a:buNone/>
            </a:pPr>
            <a:r>
              <a:rPr lang="en-US" sz="1400" b="0" i="0" u="none" strike="noStrike" cap="none">
                <a:solidFill>
                  <a:schemeClr val="dk1"/>
                </a:solidFill>
                <a:latin typeface="Courier New"/>
                <a:ea typeface="Courier New"/>
                <a:cs typeface="Courier New"/>
                <a:sym typeface="Courier New"/>
              </a:rPr>
              <a:t>    public static void main(String[] args){</a:t>
            </a:r>
            <a:endParaRPr/>
          </a:p>
          <a:p>
            <a:pPr marL="574675" marR="0" lvl="1" indent="-460375" algn="l" rtl="0">
              <a:lnSpc>
                <a:spcPct val="100000"/>
              </a:lnSpc>
              <a:spcBef>
                <a:spcPts val="280"/>
              </a:spcBef>
              <a:spcAft>
                <a:spcPts val="0"/>
              </a:spcAft>
              <a:buClr>
                <a:srgbClr val="FF0000"/>
              </a:buClr>
              <a:buSzPts val="1400"/>
              <a:buFont typeface="Arial"/>
              <a:buNone/>
            </a:pPr>
            <a:r>
              <a:rPr lang="en-US" sz="1400" b="0" i="0" u="none" strike="noStrike" cap="none">
                <a:solidFill>
                  <a:schemeClr val="dk1"/>
                </a:solidFill>
                <a:latin typeface="Courier New"/>
                <a:ea typeface="Courier New"/>
                <a:cs typeface="Courier New"/>
                <a:sym typeface="Courier New"/>
              </a:rPr>
              <a:t>        SampleApp ui = new SampleApp();</a:t>
            </a:r>
            <a:endParaRPr/>
          </a:p>
          <a:p>
            <a:pPr marL="574675" marR="0" lvl="1" indent="-460375" algn="l" rtl="0">
              <a:lnSpc>
                <a:spcPct val="100000"/>
              </a:lnSpc>
              <a:spcBef>
                <a:spcPts val="280"/>
              </a:spcBef>
              <a:spcAft>
                <a:spcPts val="0"/>
              </a:spcAft>
              <a:buClr>
                <a:srgbClr val="FF0000"/>
              </a:buClr>
              <a:buSzPts val="1400"/>
              <a:buFont typeface="Arial"/>
              <a:buNone/>
            </a:pPr>
            <a:r>
              <a:rPr lang="en-US" sz="1400" b="0" i="0" u="none" strike="noStrike" cap="none">
                <a:solidFill>
                  <a:schemeClr val="dk1"/>
                </a:solidFill>
                <a:latin typeface="Courier New"/>
                <a:ea typeface="Courier New"/>
                <a:cs typeface="Courier New"/>
                <a:sym typeface="Courier New"/>
              </a:rPr>
              <a:t>        ui.run();</a:t>
            </a:r>
            <a:endParaRPr/>
          </a:p>
          <a:p>
            <a:pPr marL="574675" marR="0" lvl="1" indent="-460375" algn="l" rtl="0">
              <a:lnSpc>
                <a:spcPct val="100000"/>
              </a:lnSpc>
              <a:spcBef>
                <a:spcPts val="280"/>
              </a:spcBef>
              <a:spcAft>
                <a:spcPts val="0"/>
              </a:spcAft>
              <a:buClr>
                <a:srgbClr val="FF0000"/>
              </a:buClr>
              <a:buSzPts val="1400"/>
              <a:buFont typeface="Arial"/>
              <a:buNone/>
            </a:pPr>
            <a:r>
              <a:rPr lang="en-US" sz="1400" b="0" i="0" u="none" strike="noStrike" cap="none">
                <a:solidFill>
                  <a:schemeClr val="dk1"/>
                </a:solidFill>
                <a:latin typeface="Courier New"/>
                <a:ea typeface="Courier New"/>
                <a:cs typeface="Courier New"/>
                <a:sym typeface="Courier New"/>
              </a:rPr>
              <a:t>    }</a:t>
            </a:r>
            <a:endParaRPr/>
          </a:p>
          <a:p>
            <a:pPr marL="7937" marR="0" lvl="0" indent="7938" algn="l" rtl="0">
              <a:spcBef>
                <a:spcPts val="280"/>
              </a:spcBef>
              <a:spcAft>
                <a:spcPts val="0"/>
              </a:spcAft>
              <a:buNone/>
            </a:pPr>
            <a:endParaRPr sz="1400" b="0" i="0" u="none" strike="noStrike" cap="none">
              <a:solidFill>
                <a:schemeClr val="dk1"/>
              </a:solidFill>
              <a:latin typeface="Courier New"/>
              <a:ea typeface="Courier New"/>
              <a:cs typeface="Courier New"/>
              <a:sym typeface="Courier New"/>
            </a:endParaRPr>
          </a:p>
        </p:txBody>
      </p:sp>
      <p:sp>
        <p:nvSpPr>
          <p:cNvPr id="5445" name="Google Shape;5445;p539"/>
          <p:cNvSpPr txBox="1"/>
          <p:nvPr/>
        </p:nvSpPr>
        <p:spPr>
          <a:xfrm>
            <a:off x="1012825" y="2133600"/>
            <a:ext cx="7391400" cy="2133600"/>
          </a:xfrm>
          <a:prstGeom prst="rect">
            <a:avLst/>
          </a:prstGeom>
          <a:noFill/>
          <a:ln w="28575"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5446" name="Google Shape;5446;p539"/>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t>543</a:t>
            </a:fld>
            <a:endParaRPr/>
          </a:p>
        </p:txBody>
      </p:sp>
    </p:spTree>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Shape 5451"/>
        <p:cNvGrpSpPr/>
        <p:nvPr/>
      </p:nvGrpSpPr>
      <p:grpSpPr>
        <a:xfrm>
          <a:off x="0" y="0"/>
          <a:ext cx="0" cy="0"/>
          <a:chOff x="0" y="0"/>
          <a:chExt cx="0" cy="0"/>
        </a:xfrm>
      </p:grpSpPr>
      <p:sp>
        <p:nvSpPr>
          <p:cNvPr id="5452" name="Google Shape;5452;p540"/>
          <p:cNvSpPr txBox="1">
            <a:spLocks noGrp="1"/>
          </p:cNvSpPr>
          <p:nvPr>
            <p:ph type="title"/>
          </p:nvPr>
        </p:nvSpPr>
        <p:spPr>
          <a:xfrm>
            <a:off x="311700" y="593367"/>
            <a:ext cx="8520600" cy="7635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Sample Application: Main Loop</a:t>
            </a:r>
            <a:endParaRPr/>
          </a:p>
        </p:txBody>
      </p:sp>
      <p:sp>
        <p:nvSpPr>
          <p:cNvPr id="5453" name="Google Shape;5453;p540"/>
          <p:cNvSpPr txBox="1"/>
          <p:nvPr/>
        </p:nvSpPr>
        <p:spPr>
          <a:xfrm>
            <a:off x="609600" y="1143000"/>
            <a:ext cx="7924800" cy="4495800"/>
          </a:xfrm>
          <a:prstGeom prst="rect">
            <a:avLst/>
          </a:prstGeom>
          <a:solidFill>
            <a:srgbClr val="DDDDDD"/>
          </a:solid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5454" name="Google Shape;5454;p540"/>
          <p:cNvSpPr txBox="1"/>
          <p:nvPr/>
        </p:nvSpPr>
        <p:spPr>
          <a:xfrm>
            <a:off x="609600" y="1295400"/>
            <a:ext cx="7918500" cy="4998900"/>
          </a:xfrm>
          <a:prstGeom prst="rect">
            <a:avLst/>
          </a:prstGeom>
          <a:noFill/>
          <a:ln>
            <a:noFill/>
          </a:ln>
        </p:spPr>
        <p:txBody>
          <a:bodyPr spcFirstLastPara="1" wrap="square" lIns="91425" tIns="45700" rIns="91425" bIns="45700" anchor="t" anchorCtr="0">
            <a:noAutofit/>
          </a:bodyPr>
          <a:lstStyle/>
          <a:p>
            <a:pPr marL="574675" marR="0" lvl="1" indent="-460375" algn="l" rtl="0">
              <a:lnSpc>
                <a:spcPct val="100000"/>
              </a:lnSpc>
              <a:spcBef>
                <a:spcPts val="0"/>
              </a:spcBef>
              <a:spcAft>
                <a:spcPts val="0"/>
              </a:spcAft>
              <a:buClr>
                <a:schemeClr val="dk1"/>
              </a:buClr>
              <a:buSzPts val="1600"/>
              <a:buFont typeface="Courier New"/>
              <a:buNone/>
            </a:pPr>
            <a:r>
              <a:rPr lang="en-US" sz="1600" b="0" i="0" u="none" strike="noStrike" cap="none">
                <a:solidFill>
                  <a:schemeClr val="dk1"/>
                </a:solidFill>
                <a:latin typeface="Courier New"/>
                <a:ea typeface="Courier New"/>
                <a:cs typeface="Courier New"/>
                <a:sym typeface="Courier New"/>
              </a:rPr>
              <a:t>    public void run(){</a:t>
            </a:r>
            <a:endParaRPr/>
          </a:p>
          <a:p>
            <a:pPr marL="574675" marR="0" lvl="1" indent="-460375" algn="l" rtl="0">
              <a:lnSpc>
                <a:spcPct val="100000"/>
              </a:lnSpc>
              <a:spcBef>
                <a:spcPts val="0"/>
              </a:spcBef>
              <a:spcAft>
                <a:spcPts val="0"/>
              </a:spcAft>
              <a:buClr>
                <a:schemeClr val="dk1"/>
              </a:buClr>
              <a:buSzPts val="1600"/>
              <a:buFont typeface="Courier New"/>
              <a:buNone/>
            </a:pPr>
            <a:r>
              <a:rPr lang="en-US" sz="1600" b="0" i="0" u="none" strike="noStrike" cap="none">
                <a:solidFill>
                  <a:schemeClr val="dk1"/>
                </a:solidFill>
                <a:latin typeface="Courier New"/>
                <a:ea typeface="Courier New"/>
                <a:cs typeface="Courier New"/>
                <a:sym typeface="Courier New"/>
              </a:rPr>
              <a:t>        String line = "";</a:t>
            </a:r>
            <a:endParaRPr/>
          </a:p>
          <a:p>
            <a:pPr marL="574675" marR="0" lvl="1" indent="-460375" algn="l" rtl="0">
              <a:lnSpc>
                <a:spcPct val="100000"/>
              </a:lnSpc>
              <a:spcBef>
                <a:spcPts val="0"/>
              </a:spcBef>
              <a:spcAft>
                <a:spcPts val="0"/>
              </a:spcAft>
              <a:buClr>
                <a:schemeClr val="dk1"/>
              </a:buClr>
              <a:buSzPts val="1600"/>
              <a:buFont typeface="Courier New"/>
              <a:buNone/>
            </a:pPr>
            <a:r>
              <a:rPr lang="en-US" sz="1600" b="0" i="0" u="none" strike="noStrike" cap="none">
                <a:solidFill>
                  <a:schemeClr val="dk1"/>
                </a:solidFill>
                <a:latin typeface="Courier New"/>
                <a:ea typeface="Courier New"/>
                <a:cs typeface="Courier New"/>
                <a:sym typeface="Courier New"/>
              </a:rPr>
              <a:t>        while (!(line.equals("q"))){</a:t>
            </a:r>
            <a:endParaRPr/>
          </a:p>
          <a:p>
            <a:pPr marL="574675" marR="0" lvl="1" indent="-460375" algn="l" rtl="0">
              <a:lnSpc>
                <a:spcPct val="100000"/>
              </a:lnSpc>
              <a:spcBef>
                <a:spcPts val="0"/>
              </a:spcBef>
              <a:spcAft>
                <a:spcPts val="0"/>
              </a:spcAft>
              <a:buClr>
                <a:schemeClr val="dk1"/>
              </a:buClr>
              <a:buSzPts val="1600"/>
              <a:buFont typeface="Courier New"/>
              <a:buNone/>
            </a:pPr>
            <a:r>
              <a:rPr lang="en-US" sz="1600" b="0" i="0" u="none" strike="noStrike" cap="none">
                <a:solidFill>
                  <a:schemeClr val="dk1"/>
                </a:solidFill>
                <a:latin typeface="Courier New"/>
                <a:ea typeface="Courier New"/>
                <a:cs typeface="Courier New"/>
                <a:sym typeface="Courier New"/>
              </a:rPr>
              <a:t>            this.printMenu();</a:t>
            </a:r>
            <a:endParaRPr/>
          </a:p>
          <a:p>
            <a:pPr marL="574675" marR="0" lvl="1" indent="-460375" algn="l" rtl="0">
              <a:lnSpc>
                <a:spcPct val="100000"/>
              </a:lnSpc>
              <a:spcBef>
                <a:spcPts val="0"/>
              </a:spcBef>
              <a:spcAft>
                <a:spcPts val="0"/>
              </a:spcAft>
              <a:buClr>
                <a:schemeClr val="dk1"/>
              </a:buClr>
              <a:buSzPts val="1600"/>
              <a:buFont typeface="Courier New"/>
              <a:buNone/>
            </a:pPr>
            <a:r>
              <a:rPr lang="en-US" sz="1600" b="0" i="0" u="none" strike="noStrike" cap="none">
                <a:solidFill>
                  <a:schemeClr val="dk1"/>
                </a:solidFill>
                <a:latin typeface="Courier New"/>
                <a:ea typeface="Courier New"/>
                <a:cs typeface="Courier New"/>
                <a:sym typeface="Courier New"/>
              </a:rPr>
              <a:t>            try { line = this.br.readLine(); } </a:t>
            </a:r>
            <a:endParaRPr/>
          </a:p>
          <a:p>
            <a:pPr marL="574675" marR="0" lvl="1" indent="-460375" algn="l" rtl="0">
              <a:lnSpc>
                <a:spcPct val="100000"/>
              </a:lnSpc>
              <a:spcBef>
                <a:spcPts val="0"/>
              </a:spcBef>
              <a:spcAft>
                <a:spcPts val="0"/>
              </a:spcAft>
              <a:buClr>
                <a:schemeClr val="dk1"/>
              </a:buClr>
              <a:buSzPts val="1600"/>
              <a:buFont typeface="Courier New"/>
              <a:buNone/>
            </a:pPr>
            <a:r>
              <a:rPr lang="en-US" sz="1600" b="0" i="0" u="none" strike="noStrike" cap="none">
                <a:solidFill>
                  <a:schemeClr val="dk1"/>
                </a:solidFill>
                <a:latin typeface="Courier New"/>
                <a:ea typeface="Courier New"/>
                <a:cs typeface="Courier New"/>
                <a:sym typeface="Courier New"/>
              </a:rPr>
              <a:t>            catch (Exception e){ e.printStackTrace(); }</a:t>
            </a:r>
            <a:endParaRPr/>
          </a:p>
          <a:p>
            <a:pPr marL="574675" marR="0" lvl="1" indent="-460375" algn="l" rtl="0">
              <a:lnSpc>
                <a:spcPct val="100000"/>
              </a:lnSpc>
              <a:spcBef>
                <a:spcPts val="0"/>
              </a:spcBef>
              <a:spcAft>
                <a:spcPts val="0"/>
              </a:spcAft>
              <a:buClr>
                <a:schemeClr val="dk1"/>
              </a:buClr>
              <a:buSzPts val="1600"/>
              <a:buFont typeface="Courier New"/>
              <a:buNone/>
            </a:pPr>
            <a:r>
              <a:rPr lang="en-US" sz="1600" b="0" i="0" u="none" strike="noStrike" cap="none">
                <a:solidFill>
                  <a:schemeClr val="dk1"/>
                </a:solidFill>
                <a:latin typeface="Courier New"/>
                <a:ea typeface="Courier New"/>
                <a:cs typeface="Courier New"/>
                <a:sym typeface="Courier New"/>
              </a:rPr>
              <a:t>            </a:t>
            </a:r>
            <a:endParaRPr/>
          </a:p>
          <a:p>
            <a:pPr marL="574675" marR="0" lvl="1" indent="-460375" algn="l" rtl="0">
              <a:lnSpc>
                <a:spcPct val="100000"/>
              </a:lnSpc>
              <a:spcBef>
                <a:spcPts val="0"/>
              </a:spcBef>
              <a:spcAft>
                <a:spcPts val="0"/>
              </a:spcAft>
              <a:buClr>
                <a:schemeClr val="dk1"/>
              </a:buClr>
              <a:buSzPts val="1600"/>
              <a:buFont typeface="Courier New"/>
              <a:buNone/>
            </a:pPr>
            <a:r>
              <a:rPr lang="en-US" sz="1600" b="0" i="0" u="none" strike="noStrike" cap="none">
                <a:solidFill>
                  <a:schemeClr val="dk1"/>
                </a:solidFill>
                <a:latin typeface="Courier New"/>
                <a:ea typeface="Courier New"/>
                <a:cs typeface="Courier New"/>
                <a:sym typeface="Courier New"/>
              </a:rPr>
              <a:t>            switch (line){</a:t>
            </a:r>
            <a:endParaRPr/>
          </a:p>
          <a:p>
            <a:pPr marL="574675" marR="0" lvl="1" indent="-460375" algn="l" rtl="0">
              <a:lnSpc>
                <a:spcPct val="100000"/>
              </a:lnSpc>
              <a:spcBef>
                <a:spcPts val="0"/>
              </a:spcBef>
              <a:spcAft>
                <a:spcPts val="0"/>
              </a:spcAft>
              <a:buClr>
                <a:schemeClr val="dk1"/>
              </a:buClr>
              <a:buSzPts val="1600"/>
              <a:buFont typeface="Courier New"/>
              <a:buNone/>
            </a:pPr>
            <a:r>
              <a:rPr lang="en-US" sz="1600" b="0" i="0" u="none" strike="noStrike" cap="none">
                <a:solidFill>
                  <a:schemeClr val="dk1"/>
                </a:solidFill>
                <a:latin typeface="Courier New"/>
                <a:ea typeface="Courier New"/>
                <a:cs typeface="Courier New"/>
                <a:sym typeface="Courier New"/>
              </a:rPr>
              <a:t>                case "1": setEnglish(); break;</a:t>
            </a:r>
            <a:endParaRPr/>
          </a:p>
          <a:p>
            <a:pPr marL="574675" marR="0" lvl="1" indent="-460375" algn="l" rtl="0">
              <a:lnSpc>
                <a:spcPct val="100000"/>
              </a:lnSpc>
              <a:spcBef>
                <a:spcPts val="0"/>
              </a:spcBef>
              <a:spcAft>
                <a:spcPts val="0"/>
              </a:spcAft>
              <a:buClr>
                <a:schemeClr val="dk1"/>
              </a:buClr>
              <a:buSzPts val="1600"/>
              <a:buFont typeface="Courier New"/>
              <a:buNone/>
            </a:pPr>
            <a:r>
              <a:rPr lang="en-US" sz="1600" b="0" i="0" u="none" strike="noStrike" cap="none">
                <a:solidFill>
                  <a:schemeClr val="dk1"/>
                </a:solidFill>
                <a:latin typeface="Courier New"/>
                <a:ea typeface="Courier New"/>
                <a:cs typeface="Courier New"/>
                <a:sym typeface="Courier New"/>
              </a:rPr>
              <a:t>                case "2": setFrench(); break;</a:t>
            </a:r>
            <a:endParaRPr/>
          </a:p>
          <a:p>
            <a:pPr marL="574675" marR="0" lvl="1" indent="-460375" algn="l" rtl="0">
              <a:lnSpc>
                <a:spcPct val="100000"/>
              </a:lnSpc>
              <a:spcBef>
                <a:spcPts val="0"/>
              </a:spcBef>
              <a:spcAft>
                <a:spcPts val="0"/>
              </a:spcAft>
              <a:buClr>
                <a:schemeClr val="dk1"/>
              </a:buClr>
              <a:buSzPts val="1600"/>
              <a:buFont typeface="Courier New"/>
              <a:buNone/>
            </a:pPr>
            <a:r>
              <a:rPr lang="en-US" sz="1600" b="0" i="0" u="none" strike="noStrike" cap="none">
                <a:solidFill>
                  <a:schemeClr val="dk1"/>
                </a:solidFill>
                <a:latin typeface="Courier New"/>
                <a:ea typeface="Courier New"/>
                <a:cs typeface="Courier New"/>
                <a:sym typeface="Courier New"/>
              </a:rPr>
              <a:t>                case "3": setChinese(); break;</a:t>
            </a:r>
            <a:endParaRPr/>
          </a:p>
          <a:p>
            <a:pPr marL="574675" marR="0" lvl="1" indent="-460375" algn="l" rtl="0">
              <a:lnSpc>
                <a:spcPct val="100000"/>
              </a:lnSpc>
              <a:spcBef>
                <a:spcPts val="0"/>
              </a:spcBef>
              <a:spcAft>
                <a:spcPts val="0"/>
              </a:spcAft>
              <a:buClr>
                <a:schemeClr val="dk1"/>
              </a:buClr>
              <a:buSzPts val="1600"/>
              <a:buFont typeface="Courier New"/>
              <a:buNone/>
            </a:pPr>
            <a:r>
              <a:rPr lang="en-US" sz="1600" b="0" i="0" u="none" strike="noStrike" cap="none">
                <a:solidFill>
                  <a:schemeClr val="dk1"/>
                </a:solidFill>
                <a:latin typeface="Courier New"/>
                <a:ea typeface="Courier New"/>
                <a:cs typeface="Courier New"/>
                <a:sym typeface="Courier New"/>
              </a:rPr>
              <a:t>                case "4": setRussian(); break;</a:t>
            </a:r>
            <a:endParaRPr/>
          </a:p>
          <a:p>
            <a:pPr marL="574675" marR="0" lvl="1" indent="-460375" algn="l" rtl="0">
              <a:lnSpc>
                <a:spcPct val="100000"/>
              </a:lnSpc>
              <a:spcBef>
                <a:spcPts val="0"/>
              </a:spcBef>
              <a:spcAft>
                <a:spcPts val="0"/>
              </a:spcAft>
              <a:buClr>
                <a:schemeClr val="dk1"/>
              </a:buClr>
              <a:buSzPts val="1600"/>
              <a:buFont typeface="Courier New"/>
              <a:buNone/>
            </a:pPr>
            <a:r>
              <a:rPr lang="en-US" sz="1600" b="0" i="0" u="none" strike="noStrike" cap="none">
                <a:solidFill>
                  <a:schemeClr val="dk1"/>
                </a:solidFill>
                <a:latin typeface="Courier New"/>
                <a:ea typeface="Courier New"/>
                <a:cs typeface="Courier New"/>
                <a:sym typeface="Courier New"/>
              </a:rPr>
              <a:t>                case "5": showDate(); break;</a:t>
            </a:r>
            <a:endParaRPr/>
          </a:p>
          <a:p>
            <a:pPr marL="574675" marR="0" lvl="1" indent="-460375" algn="l" rtl="0">
              <a:lnSpc>
                <a:spcPct val="100000"/>
              </a:lnSpc>
              <a:spcBef>
                <a:spcPts val="0"/>
              </a:spcBef>
              <a:spcAft>
                <a:spcPts val="0"/>
              </a:spcAft>
              <a:buClr>
                <a:schemeClr val="dk1"/>
              </a:buClr>
              <a:buSzPts val="1600"/>
              <a:buFont typeface="Courier New"/>
              <a:buNone/>
            </a:pPr>
            <a:r>
              <a:rPr lang="en-US" sz="1600" b="0" i="0" u="none" strike="noStrike" cap="none">
                <a:solidFill>
                  <a:schemeClr val="dk1"/>
                </a:solidFill>
                <a:latin typeface="Courier New"/>
                <a:ea typeface="Courier New"/>
                <a:cs typeface="Courier New"/>
                <a:sym typeface="Courier New"/>
              </a:rPr>
              <a:t>                case "6": showMoney(); break;</a:t>
            </a:r>
            <a:endParaRPr/>
          </a:p>
          <a:p>
            <a:pPr marL="574675" marR="0" lvl="1" indent="-460375" algn="l" rtl="0">
              <a:lnSpc>
                <a:spcPct val="100000"/>
              </a:lnSpc>
              <a:spcBef>
                <a:spcPts val="0"/>
              </a:spcBef>
              <a:spcAft>
                <a:spcPts val="0"/>
              </a:spcAft>
              <a:buClr>
                <a:schemeClr val="dk1"/>
              </a:buClr>
              <a:buSzPts val="1600"/>
              <a:buFont typeface="Courier New"/>
              <a:buNone/>
            </a:pPr>
            <a:r>
              <a:rPr lang="en-US" sz="1600" b="0" i="0" u="none" strike="noStrike" cap="none">
                <a:solidFill>
                  <a:schemeClr val="dk1"/>
                </a:solidFill>
                <a:latin typeface="Courier New"/>
                <a:ea typeface="Courier New"/>
                <a:cs typeface="Courier New"/>
                <a:sym typeface="Courier New"/>
              </a:rPr>
              <a:t>            }</a:t>
            </a:r>
            <a:endParaRPr/>
          </a:p>
          <a:p>
            <a:pPr marL="574675" marR="0" lvl="1" indent="-460375" algn="l" rtl="0">
              <a:lnSpc>
                <a:spcPct val="100000"/>
              </a:lnSpc>
              <a:spcBef>
                <a:spcPts val="0"/>
              </a:spcBef>
              <a:spcAft>
                <a:spcPts val="0"/>
              </a:spcAft>
              <a:buClr>
                <a:schemeClr val="dk1"/>
              </a:buClr>
              <a:buSzPts val="1600"/>
              <a:buFont typeface="Courier New"/>
              <a:buNone/>
            </a:pPr>
            <a:r>
              <a:rPr lang="en-US" sz="1600" b="0" i="0" u="none" strike="noStrike" cap="none">
                <a:solidFill>
                  <a:schemeClr val="dk1"/>
                </a:solidFill>
                <a:latin typeface="Courier New"/>
                <a:ea typeface="Courier New"/>
                <a:cs typeface="Courier New"/>
                <a:sym typeface="Courier New"/>
              </a:rPr>
              <a:t>        }       </a:t>
            </a:r>
            <a:endParaRPr/>
          </a:p>
          <a:p>
            <a:pPr marL="574675" marR="0" lvl="1" indent="-460375" algn="l" rtl="0">
              <a:lnSpc>
                <a:spcPct val="100000"/>
              </a:lnSpc>
              <a:spcBef>
                <a:spcPts val="0"/>
              </a:spcBef>
              <a:spcAft>
                <a:spcPts val="0"/>
              </a:spcAft>
              <a:buClr>
                <a:schemeClr val="dk1"/>
              </a:buClr>
              <a:buSzPts val="1600"/>
              <a:buFont typeface="Courier New"/>
              <a:buNone/>
            </a:pPr>
            <a:r>
              <a:rPr lang="en-US" sz="1600" b="0" i="0" u="none" strike="noStrike" cap="none">
                <a:solidFill>
                  <a:schemeClr val="dk1"/>
                </a:solidFill>
                <a:latin typeface="Courier New"/>
                <a:ea typeface="Courier New"/>
                <a:cs typeface="Courier New"/>
                <a:sym typeface="Courier New"/>
              </a:rPr>
              <a:t>    }</a:t>
            </a:r>
            <a:endParaRPr/>
          </a:p>
        </p:txBody>
      </p:sp>
      <p:sp>
        <p:nvSpPr>
          <p:cNvPr id="5455" name="Google Shape;5455;p540"/>
          <p:cNvSpPr txBox="1"/>
          <p:nvPr/>
        </p:nvSpPr>
        <p:spPr>
          <a:xfrm>
            <a:off x="2133600" y="2057400"/>
            <a:ext cx="5486400" cy="838200"/>
          </a:xfrm>
          <a:prstGeom prst="rect">
            <a:avLst/>
          </a:prstGeom>
          <a:noFill/>
          <a:ln w="28575"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5456" name="Google Shape;5456;p540"/>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t>544</a:t>
            </a:fld>
            <a:endParaRPr/>
          </a:p>
        </p:txBody>
      </p:sp>
    </p:spTree>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Shape 5461"/>
        <p:cNvGrpSpPr/>
        <p:nvPr/>
      </p:nvGrpSpPr>
      <p:grpSpPr>
        <a:xfrm>
          <a:off x="0" y="0"/>
          <a:ext cx="0" cy="0"/>
          <a:chOff x="0" y="0"/>
          <a:chExt cx="0" cy="0"/>
        </a:xfrm>
      </p:grpSpPr>
      <p:sp>
        <p:nvSpPr>
          <p:cNvPr id="5462" name="Google Shape;5462;p541"/>
          <p:cNvSpPr txBox="1"/>
          <p:nvPr/>
        </p:nvSpPr>
        <p:spPr>
          <a:xfrm>
            <a:off x="533400" y="3006725"/>
            <a:ext cx="7924800" cy="2937000"/>
          </a:xfrm>
          <a:prstGeom prst="rect">
            <a:avLst/>
          </a:prstGeom>
          <a:solidFill>
            <a:srgbClr val="DDDDDD"/>
          </a:solid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5463" name="Google Shape;5463;p541"/>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The </a:t>
            </a:r>
            <a:r>
              <a:rPr lang="en-US" sz="2600" b="1" i="0" u="none" strike="noStrike" cap="none">
                <a:solidFill>
                  <a:schemeClr val="dk1"/>
                </a:solidFill>
                <a:latin typeface="Courier New"/>
                <a:ea typeface="Courier New"/>
                <a:cs typeface="Courier New"/>
                <a:sym typeface="Courier New"/>
              </a:rPr>
              <a:t>printMenu</a:t>
            </a:r>
            <a:r>
              <a:rPr lang="en-US" sz="2600" b="1" i="0" u="none" strike="noStrike" cap="none">
                <a:solidFill>
                  <a:schemeClr val="dk1"/>
                </a:solidFill>
                <a:latin typeface="Arial"/>
                <a:ea typeface="Arial"/>
                <a:cs typeface="Arial"/>
                <a:sym typeface="Arial"/>
              </a:rPr>
              <a:t> Method</a:t>
            </a:r>
            <a:endParaRPr/>
          </a:p>
        </p:txBody>
      </p:sp>
      <p:sp>
        <p:nvSpPr>
          <p:cNvPr id="5464" name="Google Shape;5464;p541"/>
          <p:cNvSpPr txBox="1">
            <a:spLocks noGrp="1"/>
          </p:cNvSpPr>
          <p:nvPr>
            <p:ph type="body" idx="1"/>
          </p:nvPr>
        </p:nvSpPr>
        <p:spPr>
          <a:xfrm>
            <a:off x="609600" y="1447800"/>
            <a:ext cx="7918500" cy="44640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200"/>
              <a:buFont typeface="Arial"/>
              <a:buNone/>
            </a:pPr>
            <a:r>
              <a:rPr lang="en-US" sz="2200" b="0" i="0" u="none">
                <a:solidFill>
                  <a:schemeClr val="dk1"/>
                </a:solidFill>
                <a:latin typeface="Arial"/>
                <a:ea typeface="Arial"/>
                <a:cs typeface="Arial"/>
                <a:sym typeface="Arial"/>
              </a:rPr>
              <a:t>Instead of text, a resource bundle is used.</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Courier New"/>
                <a:ea typeface="Courier New"/>
                <a:cs typeface="Courier New"/>
                <a:sym typeface="Courier New"/>
              </a:rPr>
              <a:t>messages</a:t>
            </a:r>
            <a:r>
              <a:rPr lang="en-US" sz="2200" b="0" i="0" u="none" strike="noStrike" cap="none">
                <a:solidFill>
                  <a:schemeClr val="dk1"/>
                </a:solidFill>
                <a:latin typeface="Arial"/>
                <a:ea typeface="Arial"/>
                <a:cs typeface="Arial"/>
                <a:sym typeface="Arial"/>
              </a:rPr>
              <a:t> is a resource bundle.</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A key is used to retrieve each menu item.</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Language is selected based on the </a:t>
            </a:r>
            <a:r>
              <a:rPr lang="en-US" sz="2200" b="0" i="0" u="none" strike="noStrike" cap="none">
                <a:solidFill>
                  <a:schemeClr val="dk1"/>
                </a:solidFill>
                <a:latin typeface="Courier New"/>
                <a:ea typeface="Courier New"/>
                <a:cs typeface="Courier New"/>
                <a:sym typeface="Courier New"/>
              </a:rPr>
              <a:t>Locale</a:t>
            </a:r>
            <a:r>
              <a:rPr lang="en-US" sz="2200" b="0" i="0" u="none" strike="noStrike" cap="none">
                <a:solidFill>
                  <a:schemeClr val="dk1"/>
                </a:solidFill>
                <a:latin typeface="Arial"/>
                <a:ea typeface="Arial"/>
                <a:cs typeface="Arial"/>
                <a:sym typeface="Arial"/>
              </a:rPr>
              <a:t> setting.</a:t>
            </a:r>
            <a:endParaRPr sz="1600" b="0" i="0" u="none" strike="noStrike" cap="none">
              <a:solidFill>
                <a:schemeClr val="dk1"/>
              </a:solidFill>
              <a:latin typeface="Courier New"/>
              <a:ea typeface="Courier New"/>
              <a:cs typeface="Courier New"/>
              <a:sym typeface="Courier New"/>
            </a:endParaRPr>
          </a:p>
          <a:p>
            <a:pPr marL="574675" marR="0" lvl="1" indent="-460375" algn="l" rtl="0">
              <a:lnSpc>
                <a:spcPct val="100000"/>
              </a:lnSpc>
              <a:spcBef>
                <a:spcPts val="280"/>
              </a:spcBef>
              <a:spcAft>
                <a:spcPts val="0"/>
              </a:spcAft>
              <a:buClr>
                <a:srgbClr val="FF0000"/>
              </a:buClr>
              <a:buSzPts val="1400"/>
              <a:buFont typeface="Arial"/>
              <a:buNone/>
            </a:pPr>
            <a:r>
              <a:rPr lang="en-US" sz="1400" b="0" i="0" u="none" strike="noStrike" cap="none">
                <a:solidFill>
                  <a:schemeClr val="dk1"/>
                </a:solidFill>
                <a:latin typeface="Courier New"/>
                <a:ea typeface="Courier New"/>
                <a:cs typeface="Courier New"/>
                <a:sym typeface="Courier New"/>
              </a:rPr>
              <a:t>    public void printMenu(){</a:t>
            </a:r>
            <a:endParaRPr/>
          </a:p>
          <a:p>
            <a:pPr marL="574675" marR="0" lvl="1" indent="-460375" algn="l" rtl="0">
              <a:lnSpc>
                <a:spcPct val="100000"/>
              </a:lnSpc>
              <a:spcBef>
                <a:spcPts val="280"/>
              </a:spcBef>
              <a:spcAft>
                <a:spcPts val="0"/>
              </a:spcAft>
              <a:buClr>
                <a:srgbClr val="FF0000"/>
              </a:buClr>
              <a:buSzPts val="1400"/>
              <a:buFont typeface="Arial"/>
              <a:buNone/>
            </a:pPr>
            <a:r>
              <a:rPr lang="en-US" sz="1400" b="0" i="0" u="none" strike="noStrike" cap="none">
                <a:solidFill>
                  <a:schemeClr val="dk1"/>
                </a:solidFill>
                <a:latin typeface="Courier New"/>
                <a:ea typeface="Courier New"/>
                <a:cs typeface="Courier New"/>
                <a:sym typeface="Courier New"/>
              </a:rPr>
              <a:t>        pw.println("=== Localization App ===");</a:t>
            </a:r>
            <a:endParaRPr/>
          </a:p>
          <a:p>
            <a:pPr marL="574675" marR="0" lvl="1" indent="-460375" algn="l" rtl="0">
              <a:lnSpc>
                <a:spcPct val="100000"/>
              </a:lnSpc>
              <a:spcBef>
                <a:spcPts val="280"/>
              </a:spcBef>
              <a:spcAft>
                <a:spcPts val="0"/>
              </a:spcAft>
              <a:buClr>
                <a:srgbClr val="FF0000"/>
              </a:buClr>
              <a:buSzPts val="1400"/>
              <a:buFont typeface="Arial"/>
              <a:buNone/>
            </a:pPr>
            <a:r>
              <a:rPr lang="en-US" sz="1400" b="0" i="0" u="none" strike="noStrike" cap="none">
                <a:solidFill>
                  <a:schemeClr val="dk1"/>
                </a:solidFill>
                <a:latin typeface="Courier New"/>
                <a:ea typeface="Courier New"/>
                <a:cs typeface="Courier New"/>
                <a:sym typeface="Courier New"/>
              </a:rPr>
              <a:t>        pw.println("1. " + messages.getString("menu1"));</a:t>
            </a:r>
            <a:endParaRPr/>
          </a:p>
          <a:p>
            <a:pPr marL="574675" marR="0" lvl="1" indent="-460375" algn="l" rtl="0">
              <a:lnSpc>
                <a:spcPct val="100000"/>
              </a:lnSpc>
              <a:spcBef>
                <a:spcPts val="280"/>
              </a:spcBef>
              <a:spcAft>
                <a:spcPts val="0"/>
              </a:spcAft>
              <a:buClr>
                <a:srgbClr val="FF0000"/>
              </a:buClr>
              <a:buSzPts val="1400"/>
              <a:buFont typeface="Arial"/>
              <a:buNone/>
            </a:pPr>
            <a:r>
              <a:rPr lang="en-US" sz="1400" b="0" i="0" u="none" strike="noStrike" cap="none">
                <a:solidFill>
                  <a:schemeClr val="dk1"/>
                </a:solidFill>
                <a:latin typeface="Courier New"/>
                <a:ea typeface="Courier New"/>
                <a:cs typeface="Courier New"/>
                <a:sym typeface="Courier New"/>
              </a:rPr>
              <a:t>        pw.println("2. " + messages.getString("menu2"));</a:t>
            </a:r>
            <a:endParaRPr/>
          </a:p>
          <a:p>
            <a:pPr marL="574675" marR="0" lvl="1" indent="-460375" algn="l" rtl="0">
              <a:lnSpc>
                <a:spcPct val="100000"/>
              </a:lnSpc>
              <a:spcBef>
                <a:spcPts val="280"/>
              </a:spcBef>
              <a:spcAft>
                <a:spcPts val="0"/>
              </a:spcAft>
              <a:buClr>
                <a:srgbClr val="FF0000"/>
              </a:buClr>
              <a:buSzPts val="1400"/>
              <a:buFont typeface="Arial"/>
              <a:buNone/>
            </a:pPr>
            <a:r>
              <a:rPr lang="en-US" sz="1400" b="0" i="0" u="none" strike="noStrike" cap="none">
                <a:solidFill>
                  <a:schemeClr val="dk1"/>
                </a:solidFill>
                <a:latin typeface="Courier New"/>
                <a:ea typeface="Courier New"/>
                <a:cs typeface="Courier New"/>
                <a:sym typeface="Courier New"/>
              </a:rPr>
              <a:t>        pw.println("3. " + messages.getString("menu3"));</a:t>
            </a:r>
            <a:endParaRPr/>
          </a:p>
          <a:p>
            <a:pPr marL="574675" marR="0" lvl="1" indent="-460375" algn="l" rtl="0">
              <a:lnSpc>
                <a:spcPct val="100000"/>
              </a:lnSpc>
              <a:spcBef>
                <a:spcPts val="280"/>
              </a:spcBef>
              <a:spcAft>
                <a:spcPts val="0"/>
              </a:spcAft>
              <a:buClr>
                <a:srgbClr val="FF0000"/>
              </a:buClr>
              <a:buSzPts val="1400"/>
              <a:buFont typeface="Arial"/>
              <a:buNone/>
            </a:pPr>
            <a:r>
              <a:rPr lang="en-US" sz="1400" b="0" i="0" u="none" strike="noStrike" cap="none">
                <a:solidFill>
                  <a:schemeClr val="dk1"/>
                </a:solidFill>
                <a:latin typeface="Courier New"/>
                <a:ea typeface="Courier New"/>
                <a:cs typeface="Courier New"/>
                <a:sym typeface="Courier New"/>
              </a:rPr>
              <a:t>        pw.println("4. " + messages.getString("menu4"));</a:t>
            </a:r>
            <a:endParaRPr/>
          </a:p>
          <a:p>
            <a:pPr marL="574675" marR="0" lvl="1" indent="-460375" algn="l" rtl="0">
              <a:lnSpc>
                <a:spcPct val="100000"/>
              </a:lnSpc>
              <a:spcBef>
                <a:spcPts val="280"/>
              </a:spcBef>
              <a:spcAft>
                <a:spcPts val="0"/>
              </a:spcAft>
              <a:buClr>
                <a:srgbClr val="FF0000"/>
              </a:buClr>
              <a:buSzPts val="1400"/>
              <a:buFont typeface="Arial"/>
              <a:buNone/>
            </a:pPr>
            <a:r>
              <a:rPr lang="en-US" sz="1400" b="0" i="0" u="none" strike="noStrike" cap="none">
                <a:solidFill>
                  <a:schemeClr val="dk1"/>
                </a:solidFill>
                <a:latin typeface="Courier New"/>
                <a:ea typeface="Courier New"/>
                <a:cs typeface="Courier New"/>
                <a:sym typeface="Courier New"/>
              </a:rPr>
              <a:t>        pw.println("5. " + messages.getString("menu5"));</a:t>
            </a:r>
            <a:endParaRPr/>
          </a:p>
          <a:p>
            <a:pPr marL="574675" marR="0" lvl="1" indent="-460375" algn="l" rtl="0">
              <a:lnSpc>
                <a:spcPct val="100000"/>
              </a:lnSpc>
              <a:spcBef>
                <a:spcPts val="280"/>
              </a:spcBef>
              <a:spcAft>
                <a:spcPts val="0"/>
              </a:spcAft>
              <a:buClr>
                <a:srgbClr val="FF0000"/>
              </a:buClr>
              <a:buSzPts val="1400"/>
              <a:buFont typeface="Arial"/>
              <a:buNone/>
            </a:pPr>
            <a:r>
              <a:rPr lang="en-US" sz="1400" b="0" i="0" u="none" strike="noStrike" cap="none">
                <a:solidFill>
                  <a:schemeClr val="dk1"/>
                </a:solidFill>
                <a:latin typeface="Courier New"/>
                <a:ea typeface="Courier New"/>
                <a:cs typeface="Courier New"/>
                <a:sym typeface="Courier New"/>
              </a:rPr>
              <a:t>        pw.println("6. " + messages.getString("menu6"));</a:t>
            </a:r>
            <a:endParaRPr/>
          </a:p>
          <a:p>
            <a:pPr marL="574675" marR="0" lvl="1" indent="-460375" algn="l" rtl="0">
              <a:lnSpc>
                <a:spcPct val="100000"/>
              </a:lnSpc>
              <a:spcBef>
                <a:spcPts val="280"/>
              </a:spcBef>
              <a:spcAft>
                <a:spcPts val="0"/>
              </a:spcAft>
              <a:buClr>
                <a:srgbClr val="FF0000"/>
              </a:buClr>
              <a:buSzPts val="1400"/>
              <a:buFont typeface="Arial"/>
              <a:buNone/>
            </a:pPr>
            <a:r>
              <a:rPr lang="en-US" sz="1400" b="0" i="0" u="none" strike="noStrike" cap="none">
                <a:solidFill>
                  <a:schemeClr val="dk1"/>
                </a:solidFill>
                <a:latin typeface="Courier New"/>
                <a:ea typeface="Courier New"/>
                <a:cs typeface="Courier New"/>
                <a:sym typeface="Courier New"/>
              </a:rPr>
              <a:t>        pw.println("q. " + messages.getString("menuq"));</a:t>
            </a:r>
            <a:endParaRPr/>
          </a:p>
          <a:p>
            <a:pPr marL="574675" marR="0" lvl="1" indent="-460375" algn="l" rtl="0">
              <a:lnSpc>
                <a:spcPct val="100000"/>
              </a:lnSpc>
              <a:spcBef>
                <a:spcPts val="280"/>
              </a:spcBef>
              <a:spcAft>
                <a:spcPts val="0"/>
              </a:spcAft>
              <a:buClr>
                <a:srgbClr val="FF0000"/>
              </a:buClr>
              <a:buSzPts val="1400"/>
              <a:buFont typeface="Arial"/>
              <a:buNone/>
            </a:pPr>
            <a:r>
              <a:rPr lang="en-US" sz="1400" b="0" i="0" u="none" strike="noStrike" cap="none">
                <a:solidFill>
                  <a:schemeClr val="dk1"/>
                </a:solidFill>
                <a:latin typeface="Courier New"/>
                <a:ea typeface="Courier New"/>
                <a:cs typeface="Courier New"/>
                <a:sym typeface="Courier New"/>
              </a:rPr>
              <a:t>        System.out.print(messages.getString("menucommand")+" ");        </a:t>
            </a:r>
            <a:endParaRPr/>
          </a:p>
          <a:p>
            <a:pPr marL="574675" marR="0" lvl="1" indent="-460375" algn="l" rtl="0">
              <a:lnSpc>
                <a:spcPct val="100000"/>
              </a:lnSpc>
              <a:spcBef>
                <a:spcPts val="320"/>
              </a:spcBef>
              <a:spcAft>
                <a:spcPts val="0"/>
              </a:spcAft>
              <a:buClr>
                <a:srgbClr val="FF0000"/>
              </a:buClr>
              <a:buSzPts val="1600"/>
              <a:buFont typeface="Arial"/>
              <a:buNone/>
            </a:pPr>
            <a:r>
              <a:rPr lang="en-US" sz="1600" b="0" i="0" u="none" strike="noStrike" cap="none">
                <a:solidFill>
                  <a:schemeClr val="dk1"/>
                </a:solidFill>
                <a:latin typeface="Courier New"/>
                <a:ea typeface="Courier New"/>
                <a:cs typeface="Courier New"/>
                <a:sym typeface="Courier New"/>
              </a:rPr>
              <a:t>    }</a:t>
            </a:r>
            <a:endParaRPr/>
          </a:p>
        </p:txBody>
      </p:sp>
      <p:sp>
        <p:nvSpPr>
          <p:cNvPr id="5465" name="Google Shape;5465;p541"/>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545</a:t>
            </a:fld>
            <a:endParaRPr/>
          </a:p>
        </p:txBody>
      </p:sp>
    </p:spTree>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Shape 5470"/>
        <p:cNvGrpSpPr/>
        <p:nvPr/>
      </p:nvGrpSpPr>
      <p:grpSpPr>
        <a:xfrm>
          <a:off x="0" y="0"/>
          <a:ext cx="0" cy="0"/>
          <a:chOff x="0" y="0"/>
          <a:chExt cx="0" cy="0"/>
        </a:xfrm>
      </p:grpSpPr>
      <p:sp>
        <p:nvSpPr>
          <p:cNvPr id="5471" name="Google Shape;5471;p542"/>
          <p:cNvSpPr txBox="1"/>
          <p:nvPr/>
        </p:nvSpPr>
        <p:spPr>
          <a:xfrm>
            <a:off x="609600" y="2667000"/>
            <a:ext cx="8077200" cy="1828800"/>
          </a:xfrm>
          <a:prstGeom prst="rect">
            <a:avLst/>
          </a:prstGeom>
          <a:solidFill>
            <a:srgbClr val="DDDDDD"/>
          </a:solid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5472" name="Google Shape;5472;p542"/>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Changing the </a:t>
            </a:r>
            <a:r>
              <a:rPr lang="en-US" sz="2600" b="1" i="0" u="none" strike="noStrike" cap="none">
                <a:solidFill>
                  <a:schemeClr val="dk1"/>
                </a:solidFill>
                <a:latin typeface="Courier New"/>
                <a:ea typeface="Courier New"/>
                <a:cs typeface="Courier New"/>
                <a:sym typeface="Courier New"/>
              </a:rPr>
              <a:t>Locale</a:t>
            </a:r>
            <a:endParaRPr/>
          </a:p>
        </p:txBody>
      </p:sp>
      <p:sp>
        <p:nvSpPr>
          <p:cNvPr id="5473" name="Google Shape;5473;p542"/>
          <p:cNvSpPr txBox="1">
            <a:spLocks noGrp="1"/>
          </p:cNvSpPr>
          <p:nvPr>
            <p:ph type="body" idx="1"/>
          </p:nvPr>
        </p:nvSpPr>
        <p:spPr>
          <a:xfrm>
            <a:off x="609600" y="1447800"/>
            <a:ext cx="7918500" cy="29004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200"/>
              <a:buFont typeface="Arial"/>
              <a:buNone/>
            </a:pPr>
            <a:r>
              <a:rPr lang="en-US" sz="2200" b="0" i="0" u="none">
                <a:solidFill>
                  <a:schemeClr val="dk1"/>
                </a:solidFill>
                <a:latin typeface="Arial"/>
                <a:ea typeface="Arial"/>
                <a:cs typeface="Arial"/>
                <a:sym typeface="Arial"/>
              </a:rPr>
              <a:t>To change the </a:t>
            </a:r>
            <a:r>
              <a:rPr lang="en-US" sz="2200" b="0" i="0" u="none">
                <a:solidFill>
                  <a:schemeClr val="dk1"/>
                </a:solidFill>
                <a:latin typeface="Courier New"/>
                <a:ea typeface="Courier New"/>
                <a:cs typeface="Courier New"/>
                <a:sym typeface="Courier New"/>
              </a:rPr>
              <a:t>Locale</a:t>
            </a:r>
            <a:r>
              <a:rPr lang="en-US" sz="2200" b="0" i="0" u="none">
                <a:solidFill>
                  <a:schemeClr val="dk1"/>
                </a:solidFill>
                <a:latin typeface="Arial"/>
                <a:ea typeface="Arial"/>
                <a:cs typeface="Arial"/>
                <a:sym typeface="Arial"/>
              </a:rPr>
              <a:t>:</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Set </a:t>
            </a:r>
            <a:r>
              <a:rPr lang="en-US" sz="2200" b="0" i="0" u="none" strike="noStrike" cap="none">
                <a:solidFill>
                  <a:schemeClr val="dk1"/>
                </a:solidFill>
                <a:latin typeface="Courier New"/>
                <a:ea typeface="Courier New"/>
                <a:cs typeface="Courier New"/>
                <a:sym typeface="Courier New"/>
              </a:rPr>
              <a:t>currentLocale</a:t>
            </a:r>
            <a:r>
              <a:rPr lang="en-US" sz="2200" b="0" i="0" u="none" strike="noStrike" cap="none">
                <a:solidFill>
                  <a:schemeClr val="dk1"/>
                </a:solidFill>
                <a:latin typeface="Arial"/>
                <a:ea typeface="Arial"/>
                <a:cs typeface="Arial"/>
                <a:sym typeface="Arial"/>
              </a:rPr>
              <a:t> to the desired language.</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Reload the bundle by using the current locale.</a:t>
            </a:r>
            <a:endParaRPr sz="1600" b="0" i="0" u="none" strike="noStrike" cap="none">
              <a:solidFill>
                <a:schemeClr val="dk1"/>
              </a:solidFill>
              <a:latin typeface="Courier New"/>
              <a:ea typeface="Courier New"/>
              <a:cs typeface="Courier New"/>
              <a:sym typeface="Courier New"/>
            </a:endParaRPr>
          </a:p>
          <a:p>
            <a:pPr marL="574675" marR="0" lvl="1" indent="-460375" algn="l" rtl="0">
              <a:lnSpc>
                <a:spcPct val="100000"/>
              </a:lnSpc>
              <a:spcBef>
                <a:spcPts val="320"/>
              </a:spcBef>
              <a:spcAft>
                <a:spcPts val="0"/>
              </a:spcAft>
              <a:buClr>
                <a:srgbClr val="FF0000"/>
              </a:buClr>
              <a:buSzPts val="1600"/>
              <a:buFont typeface="Arial"/>
              <a:buNone/>
            </a:pPr>
            <a:endParaRPr sz="1600" b="0" i="0" u="none" strike="noStrike" cap="none">
              <a:solidFill>
                <a:schemeClr val="dk1"/>
              </a:solidFill>
              <a:latin typeface="Courier New"/>
              <a:ea typeface="Courier New"/>
              <a:cs typeface="Courier New"/>
              <a:sym typeface="Courier New"/>
            </a:endParaRPr>
          </a:p>
          <a:p>
            <a:pPr marL="574675" marR="0" lvl="1" indent="-460375" algn="l" rtl="0">
              <a:lnSpc>
                <a:spcPct val="100000"/>
              </a:lnSpc>
              <a:spcBef>
                <a:spcPts val="320"/>
              </a:spcBef>
              <a:spcAft>
                <a:spcPts val="0"/>
              </a:spcAft>
              <a:buClr>
                <a:srgbClr val="FF0000"/>
              </a:buClr>
              <a:buSzPts val="1600"/>
              <a:buFont typeface="Arial"/>
              <a:buNone/>
            </a:pPr>
            <a:r>
              <a:rPr lang="en-US" sz="1600" b="0" i="0" u="none" strike="noStrike" cap="none">
                <a:solidFill>
                  <a:schemeClr val="dk1"/>
                </a:solidFill>
                <a:latin typeface="Courier New"/>
                <a:ea typeface="Courier New"/>
                <a:cs typeface="Courier New"/>
                <a:sym typeface="Courier New"/>
              </a:rPr>
              <a:t>public void setFrench(){</a:t>
            </a:r>
            <a:endParaRPr/>
          </a:p>
          <a:p>
            <a:pPr marL="574675" marR="0" lvl="1" indent="-460375" algn="l" rtl="0">
              <a:lnSpc>
                <a:spcPct val="100000"/>
              </a:lnSpc>
              <a:spcBef>
                <a:spcPts val="320"/>
              </a:spcBef>
              <a:spcAft>
                <a:spcPts val="0"/>
              </a:spcAft>
              <a:buClr>
                <a:srgbClr val="FF0000"/>
              </a:buClr>
              <a:buSzPts val="1600"/>
              <a:buFont typeface="Arial"/>
              <a:buNone/>
            </a:pPr>
            <a:r>
              <a:rPr lang="en-US" sz="1600" b="0" i="0" u="none" strike="noStrike" cap="none">
                <a:solidFill>
                  <a:schemeClr val="dk1"/>
                </a:solidFill>
                <a:latin typeface="Courier New"/>
                <a:ea typeface="Courier New"/>
                <a:cs typeface="Courier New"/>
                <a:sym typeface="Courier New"/>
              </a:rPr>
              <a:t>    currentLocale = frLocale;</a:t>
            </a:r>
            <a:endParaRPr/>
          </a:p>
          <a:p>
            <a:pPr marL="574675" marR="0" lvl="1" indent="-460375" algn="l" rtl="0">
              <a:lnSpc>
                <a:spcPct val="100000"/>
              </a:lnSpc>
              <a:spcBef>
                <a:spcPts val="320"/>
              </a:spcBef>
              <a:spcAft>
                <a:spcPts val="0"/>
              </a:spcAft>
              <a:buClr>
                <a:srgbClr val="FF0000"/>
              </a:buClr>
              <a:buSzPts val="1600"/>
              <a:buFont typeface="Arial"/>
              <a:buNone/>
            </a:pPr>
            <a:r>
              <a:rPr lang="en-US" sz="1600" b="0" i="0" u="none" strike="noStrike" cap="none">
                <a:solidFill>
                  <a:schemeClr val="dk1"/>
                </a:solidFill>
                <a:latin typeface="Courier New"/>
                <a:ea typeface="Courier New"/>
                <a:cs typeface="Courier New"/>
                <a:sym typeface="Courier New"/>
              </a:rPr>
              <a:t>    messages = ResourceBundle.getBundle("MessagesBundle", currentLocale);</a:t>
            </a:r>
            <a:endParaRPr/>
          </a:p>
          <a:p>
            <a:pPr marL="574675" marR="0" lvl="1" indent="-460375" algn="l" rtl="0">
              <a:lnSpc>
                <a:spcPct val="100000"/>
              </a:lnSpc>
              <a:spcBef>
                <a:spcPts val="320"/>
              </a:spcBef>
              <a:spcAft>
                <a:spcPts val="0"/>
              </a:spcAft>
              <a:buClr>
                <a:srgbClr val="FF0000"/>
              </a:buClr>
              <a:buSzPts val="1600"/>
              <a:buFont typeface="Arial"/>
              <a:buNone/>
            </a:pPr>
            <a:r>
              <a:rPr lang="en-US" sz="1600" b="0" i="0" u="none" strike="noStrike" cap="none">
                <a:solidFill>
                  <a:schemeClr val="dk1"/>
                </a:solidFill>
                <a:latin typeface="Courier New"/>
                <a:ea typeface="Courier New"/>
                <a:cs typeface="Courier New"/>
                <a:sym typeface="Courier New"/>
              </a:rPr>
              <a:t>}</a:t>
            </a:r>
            <a:endParaRPr/>
          </a:p>
        </p:txBody>
      </p:sp>
      <p:sp>
        <p:nvSpPr>
          <p:cNvPr id="5474" name="Google Shape;5474;p542"/>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546</a:t>
            </a:fld>
            <a:endParaRPr/>
          </a:p>
        </p:txBody>
      </p:sp>
    </p:spTree>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Shape 5479"/>
        <p:cNvGrpSpPr/>
        <p:nvPr/>
      </p:nvGrpSpPr>
      <p:grpSpPr>
        <a:xfrm>
          <a:off x="0" y="0"/>
          <a:ext cx="0" cy="0"/>
          <a:chOff x="0" y="0"/>
          <a:chExt cx="0" cy="0"/>
        </a:xfrm>
      </p:grpSpPr>
      <p:sp>
        <p:nvSpPr>
          <p:cNvPr id="5480" name="Google Shape;5480;p543"/>
          <p:cNvSpPr txBox="1"/>
          <p:nvPr/>
        </p:nvSpPr>
        <p:spPr>
          <a:xfrm>
            <a:off x="533400" y="2438400"/>
            <a:ext cx="4648200" cy="2667000"/>
          </a:xfrm>
          <a:prstGeom prst="rect">
            <a:avLst/>
          </a:prstGeom>
          <a:solidFill>
            <a:srgbClr val="FFFFCC"/>
          </a:solid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5481" name="Google Shape;5481;p543"/>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Sample Interface with French</a:t>
            </a:r>
            <a:endParaRPr/>
          </a:p>
        </p:txBody>
      </p:sp>
      <p:sp>
        <p:nvSpPr>
          <p:cNvPr id="5482" name="Google Shape;5482;p543"/>
          <p:cNvSpPr txBox="1">
            <a:spLocks noGrp="1"/>
          </p:cNvSpPr>
          <p:nvPr>
            <p:ph type="body" idx="1"/>
          </p:nvPr>
        </p:nvSpPr>
        <p:spPr>
          <a:xfrm>
            <a:off x="609600" y="1447800"/>
            <a:ext cx="7918500" cy="17511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200"/>
              <a:buFont typeface="Arial"/>
              <a:buNone/>
            </a:pPr>
            <a:r>
              <a:rPr lang="en-US" sz="2200" b="0" i="0" u="none">
                <a:solidFill>
                  <a:schemeClr val="dk1"/>
                </a:solidFill>
                <a:latin typeface="Arial"/>
                <a:ea typeface="Arial"/>
                <a:cs typeface="Arial"/>
                <a:sym typeface="Arial"/>
              </a:rPr>
              <a:t>After the French option is selected, the updated user interface looks like the following:</a:t>
            </a:r>
            <a:endParaRPr/>
          </a:p>
          <a:p>
            <a:pPr marL="574675" marR="0" lvl="1" indent="-460375" algn="l" rtl="0">
              <a:lnSpc>
                <a:spcPct val="100000"/>
              </a:lnSpc>
              <a:spcBef>
                <a:spcPts val="320"/>
              </a:spcBef>
              <a:spcAft>
                <a:spcPts val="0"/>
              </a:spcAft>
              <a:buClr>
                <a:srgbClr val="FF0000"/>
              </a:buClr>
              <a:buSzPts val="1600"/>
              <a:buFont typeface="Arial"/>
              <a:buNone/>
            </a:pPr>
            <a:endParaRPr sz="1600" b="0" i="0" u="none" strike="noStrike" cap="none">
              <a:solidFill>
                <a:schemeClr val="dk1"/>
              </a:solidFill>
              <a:latin typeface="Courier New"/>
              <a:ea typeface="Courier New"/>
              <a:cs typeface="Courier New"/>
              <a:sym typeface="Courier New"/>
            </a:endParaRPr>
          </a:p>
          <a:p>
            <a:pPr marL="574675" marR="0" lvl="1" indent="-460375" algn="l" rtl="0">
              <a:lnSpc>
                <a:spcPct val="100000"/>
              </a:lnSpc>
              <a:spcBef>
                <a:spcPts val="320"/>
              </a:spcBef>
              <a:spcAft>
                <a:spcPts val="0"/>
              </a:spcAft>
              <a:buClr>
                <a:srgbClr val="FF0000"/>
              </a:buClr>
              <a:buSzPts val="1600"/>
              <a:buFont typeface="Arial"/>
              <a:buNone/>
            </a:pPr>
            <a:r>
              <a:rPr lang="en-US" sz="1600" b="0" i="0" u="none" strike="noStrike" cap="none">
                <a:solidFill>
                  <a:schemeClr val="dk1"/>
                </a:solidFill>
                <a:latin typeface="Courier New"/>
                <a:ea typeface="Courier New"/>
                <a:cs typeface="Courier New"/>
                <a:sym typeface="Courier New"/>
              </a:rPr>
              <a:t>=== Localization App ===</a:t>
            </a:r>
            <a:endParaRPr/>
          </a:p>
          <a:p>
            <a:pPr marL="574675" marR="0" lvl="1" indent="-460375" algn="l" rtl="0">
              <a:lnSpc>
                <a:spcPct val="100000"/>
              </a:lnSpc>
              <a:spcBef>
                <a:spcPts val="320"/>
              </a:spcBef>
              <a:spcAft>
                <a:spcPts val="0"/>
              </a:spcAft>
              <a:buClr>
                <a:srgbClr val="FF0000"/>
              </a:buClr>
              <a:buSzPts val="1600"/>
              <a:buFont typeface="Arial"/>
              <a:buNone/>
            </a:pPr>
            <a:r>
              <a:rPr lang="en-US" sz="1600" b="0" i="0" u="none" strike="noStrike" cap="none">
                <a:solidFill>
                  <a:schemeClr val="dk1"/>
                </a:solidFill>
                <a:latin typeface="Courier New"/>
                <a:ea typeface="Courier New"/>
                <a:cs typeface="Courier New"/>
                <a:sym typeface="Courier New"/>
              </a:rPr>
              <a:t>1. Régler à l'anglais</a:t>
            </a:r>
            <a:endParaRPr/>
          </a:p>
          <a:p>
            <a:pPr marL="574675" marR="0" lvl="1" indent="-460375" algn="l" rtl="0">
              <a:lnSpc>
                <a:spcPct val="100000"/>
              </a:lnSpc>
              <a:spcBef>
                <a:spcPts val="320"/>
              </a:spcBef>
              <a:spcAft>
                <a:spcPts val="0"/>
              </a:spcAft>
              <a:buClr>
                <a:srgbClr val="FF0000"/>
              </a:buClr>
              <a:buSzPts val="1600"/>
              <a:buFont typeface="Arial"/>
              <a:buNone/>
            </a:pPr>
            <a:r>
              <a:rPr lang="en-US" sz="1600" b="0" i="0" u="none" strike="noStrike" cap="none">
                <a:solidFill>
                  <a:schemeClr val="dk1"/>
                </a:solidFill>
                <a:latin typeface="Courier New"/>
                <a:ea typeface="Courier New"/>
                <a:cs typeface="Courier New"/>
                <a:sym typeface="Courier New"/>
              </a:rPr>
              <a:t>2. Régler au français</a:t>
            </a:r>
            <a:endParaRPr/>
          </a:p>
          <a:p>
            <a:pPr marL="574675" marR="0" lvl="1" indent="-460375" algn="l" rtl="0">
              <a:lnSpc>
                <a:spcPct val="100000"/>
              </a:lnSpc>
              <a:spcBef>
                <a:spcPts val="320"/>
              </a:spcBef>
              <a:spcAft>
                <a:spcPts val="0"/>
              </a:spcAft>
              <a:buClr>
                <a:srgbClr val="FF0000"/>
              </a:buClr>
              <a:buSzPts val="1600"/>
              <a:buFont typeface="Arial"/>
              <a:buNone/>
            </a:pPr>
            <a:r>
              <a:rPr lang="en-US" sz="1600" b="0" i="0" u="none" strike="noStrike" cap="none">
                <a:solidFill>
                  <a:schemeClr val="dk1"/>
                </a:solidFill>
                <a:latin typeface="Courier New"/>
                <a:ea typeface="Courier New"/>
                <a:cs typeface="Courier New"/>
                <a:sym typeface="Courier New"/>
              </a:rPr>
              <a:t>3. Réglez chinoise</a:t>
            </a:r>
            <a:endParaRPr/>
          </a:p>
          <a:p>
            <a:pPr marL="574675" marR="0" lvl="1" indent="-460375" algn="l" rtl="0">
              <a:lnSpc>
                <a:spcPct val="100000"/>
              </a:lnSpc>
              <a:spcBef>
                <a:spcPts val="320"/>
              </a:spcBef>
              <a:spcAft>
                <a:spcPts val="0"/>
              </a:spcAft>
              <a:buClr>
                <a:srgbClr val="FF0000"/>
              </a:buClr>
              <a:buSzPts val="1600"/>
              <a:buFont typeface="Arial"/>
              <a:buNone/>
            </a:pPr>
            <a:r>
              <a:rPr lang="en-US" sz="1600" b="0" i="0" u="none" strike="noStrike" cap="none">
                <a:solidFill>
                  <a:schemeClr val="dk1"/>
                </a:solidFill>
                <a:latin typeface="Courier New"/>
                <a:ea typeface="Courier New"/>
                <a:cs typeface="Courier New"/>
                <a:sym typeface="Courier New"/>
              </a:rPr>
              <a:t>4. Définir pour la Russie</a:t>
            </a:r>
            <a:endParaRPr/>
          </a:p>
          <a:p>
            <a:pPr marL="574675" marR="0" lvl="1" indent="-460375" algn="l" rtl="0">
              <a:lnSpc>
                <a:spcPct val="100000"/>
              </a:lnSpc>
              <a:spcBef>
                <a:spcPts val="320"/>
              </a:spcBef>
              <a:spcAft>
                <a:spcPts val="0"/>
              </a:spcAft>
              <a:buClr>
                <a:srgbClr val="FF0000"/>
              </a:buClr>
              <a:buSzPts val="1600"/>
              <a:buFont typeface="Arial"/>
              <a:buNone/>
            </a:pPr>
            <a:r>
              <a:rPr lang="en-US" sz="1600" b="0" i="0" u="none" strike="noStrike" cap="none">
                <a:solidFill>
                  <a:schemeClr val="dk1"/>
                </a:solidFill>
                <a:latin typeface="Courier New"/>
                <a:ea typeface="Courier New"/>
                <a:cs typeface="Courier New"/>
                <a:sym typeface="Courier New"/>
              </a:rPr>
              <a:t>5. Afficher la date</a:t>
            </a:r>
            <a:endParaRPr/>
          </a:p>
          <a:p>
            <a:pPr marL="574675" marR="0" lvl="1" indent="-460375" algn="l" rtl="0">
              <a:lnSpc>
                <a:spcPct val="100000"/>
              </a:lnSpc>
              <a:spcBef>
                <a:spcPts val="320"/>
              </a:spcBef>
              <a:spcAft>
                <a:spcPts val="0"/>
              </a:spcAft>
              <a:buClr>
                <a:srgbClr val="FF0000"/>
              </a:buClr>
              <a:buSzPts val="1600"/>
              <a:buFont typeface="Arial"/>
              <a:buNone/>
            </a:pPr>
            <a:r>
              <a:rPr lang="en-US" sz="1600" b="0" i="0" u="none" strike="noStrike" cap="none">
                <a:solidFill>
                  <a:schemeClr val="dk1"/>
                </a:solidFill>
                <a:latin typeface="Courier New"/>
                <a:ea typeface="Courier New"/>
                <a:cs typeface="Courier New"/>
                <a:sym typeface="Courier New"/>
              </a:rPr>
              <a:t>6. Montrez-moi l'argent!</a:t>
            </a:r>
            <a:endParaRPr/>
          </a:p>
          <a:p>
            <a:pPr marL="574675" marR="0" lvl="1" indent="-460375" algn="l" rtl="0">
              <a:lnSpc>
                <a:spcPct val="100000"/>
              </a:lnSpc>
              <a:spcBef>
                <a:spcPts val="320"/>
              </a:spcBef>
              <a:spcAft>
                <a:spcPts val="0"/>
              </a:spcAft>
              <a:buClr>
                <a:srgbClr val="FF0000"/>
              </a:buClr>
              <a:buSzPts val="1600"/>
              <a:buFont typeface="Arial"/>
              <a:buNone/>
            </a:pPr>
            <a:r>
              <a:rPr lang="en-US" sz="1600" b="0" i="0" u="none" strike="noStrike" cap="none">
                <a:solidFill>
                  <a:schemeClr val="dk1"/>
                </a:solidFill>
                <a:latin typeface="Courier New"/>
                <a:ea typeface="Courier New"/>
                <a:cs typeface="Courier New"/>
                <a:sym typeface="Courier New"/>
              </a:rPr>
              <a:t>q. Saisissez q pour quitter</a:t>
            </a:r>
            <a:endParaRPr/>
          </a:p>
          <a:p>
            <a:pPr marL="574675" marR="0" lvl="1" indent="-460375" algn="l" rtl="0">
              <a:lnSpc>
                <a:spcPct val="100000"/>
              </a:lnSpc>
              <a:spcBef>
                <a:spcPts val="320"/>
              </a:spcBef>
              <a:spcAft>
                <a:spcPts val="0"/>
              </a:spcAft>
              <a:buClr>
                <a:srgbClr val="FF0000"/>
              </a:buClr>
              <a:buSzPts val="1600"/>
              <a:buFont typeface="Arial"/>
              <a:buNone/>
            </a:pPr>
            <a:r>
              <a:rPr lang="en-US" sz="1600" b="0" i="0" u="none" strike="noStrike" cap="none">
                <a:solidFill>
                  <a:schemeClr val="dk1"/>
                </a:solidFill>
                <a:latin typeface="Courier New"/>
                <a:ea typeface="Courier New"/>
                <a:cs typeface="Courier New"/>
                <a:sym typeface="Courier New"/>
              </a:rPr>
              <a:t>Entrez une commande: </a:t>
            </a:r>
            <a:endParaRPr/>
          </a:p>
        </p:txBody>
      </p:sp>
      <p:sp>
        <p:nvSpPr>
          <p:cNvPr id="5483" name="Google Shape;5483;p543"/>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547</a:t>
            </a:fld>
            <a:endParaRPr/>
          </a:p>
        </p:txBody>
      </p:sp>
    </p:spTree>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Shape 5488"/>
        <p:cNvGrpSpPr/>
        <p:nvPr/>
      </p:nvGrpSpPr>
      <p:grpSpPr>
        <a:xfrm>
          <a:off x="0" y="0"/>
          <a:ext cx="0" cy="0"/>
          <a:chOff x="0" y="0"/>
          <a:chExt cx="0" cy="0"/>
        </a:xfrm>
      </p:grpSpPr>
      <p:sp>
        <p:nvSpPr>
          <p:cNvPr id="5489" name="Google Shape;5489;p544"/>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Format Date and Currency</a:t>
            </a:r>
            <a:endParaRPr/>
          </a:p>
        </p:txBody>
      </p:sp>
      <p:sp>
        <p:nvSpPr>
          <p:cNvPr id="5490" name="Google Shape;5490;p544"/>
          <p:cNvSpPr txBox="1">
            <a:spLocks noGrp="1"/>
          </p:cNvSpPr>
          <p:nvPr>
            <p:ph type="body" idx="1"/>
          </p:nvPr>
        </p:nvSpPr>
        <p:spPr>
          <a:xfrm>
            <a:off x="609600" y="1447800"/>
            <a:ext cx="7918500" cy="2660700"/>
          </a:xfrm>
          <a:prstGeom prst="rect">
            <a:avLst/>
          </a:prstGeom>
          <a:noFill/>
          <a:ln>
            <a:noFill/>
          </a:ln>
        </p:spPr>
        <p:txBody>
          <a:bodyPr spcFirstLastPara="1" wrap="square" lIns="12700" tIns="12700" rIns="12700" bIns="12700" anchor="t" anchorCtr="0">
            <a:noAutofit/>
          </a:bodyPr>
          <a:lstStyle/>
          <a:p>
            <a:pPr marL="574675" marR="0" lvl="1" indent="-460375" algn="l" rtl="0">
              <a:lnSpc>
                <a:spcPct val="100000"/>
              </a:lnSpc>
              <a:spcBef>
                <a:spcPts val="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Numbers can be localized and displayed in their local format.</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Special format classes include:</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Courier New"/>
                <a:ea typeface="Courier New"/>
                <a:cs typeface="Courier New"/>
                <a:sym typeface="Courier New"/>
              </a:rPr>
              <a:t>java.time.format.DateTimeFormatter</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Courier New"/>
                <a:ea typeface="Courier New"/>
                <a:cs typeface="Courier New"/>
                <a:sym typeface="Courier New"/>
              </a:rPr>
              <a:t>java.text.NumberFormat</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Create objects using </a:t>
            </a:r>
            <a:r>
              <a:rPr lang="en-US" sz="2200" b="0" i="0" u="none" strike="noStrike" cap="none">
                <a:solidFill>
                  <a:schemeClr val="dk1"/>
                </a:solidFill>
                <a:latin typeface="Courier New"/>
                <a:ea typeface="Courier New"/>
                <a:cs typeface="Courier New"/>
                <a:sym typeface="Courier New"/>
              </a:rPr>
              <a:t>Locale</a:t>
            </a:r>
            <a:r>
              <a:rPr lang="en-US" sz="2200" b="0" i="0" u="none" strike="noStrike" cap="none">
                <a:solidFill>
                  <a:schemeClr val="dk1"/>
                </a:solidFill>
                <a:latin typeface="Arial"/>
                <a:ea typeface="Arial"/>
                <a:cs typeface="Arial"/>
                <a:sym typeface="Arial"/>
              </a:rPr>
              <a:t>.</a:t>
            </a:r>
            <a:endParaRPr/>
          </a:p>
          <a:p>
            <a:pPr marL="7937" marR="0" lvl="0" indent="7938" algn="l" rtl="0">
              <a:spcBef>
                <a:spcPts val="440"/>
              </a:spcBef>
              <a:spcAft>
                <a:spcPts val="0"/>
              </a:spcAft>
              <a:buNone/>
            </a:pPr>
            <a:endParaRPr sz="2200" b="0" i="0" u="none" strike="noStrike" cap="none">
              <a:solidFill>
                <a:schemeClr val="dk1"/>
              </a:solidFill>
              <a:latin typeface="Arial"/>
              <a:ea typeface="Arial"/>
              <a:cs typeface="Arial"/>
              <a:sym typeface="Arial"/>
            </a:endParaRPr>
          </a:p>
        </p:txBody>
      </p:sp>
      <p:sp>
        <p:nvSpPr>
          <p:cNvPr id="5491" name="Google Shape;5491;p544"/>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548</a:t>
            </a:fld>
            <a:endParaRPr/>
          </a:p>
        </p:txBody>
      </p:sp>
    </p:spTree>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Shape 5496"/>
        <p:cNvGrpSpPr/>
        <p:nvPr/>
      </p:nvGrpSpPr>
      <p:grpSpPr>
        <a:xfrm>
          <a:off x="0" y="0"/>
          <a:ext cx="0" cy="0"/>
          <a:chOff x="0" y="0"/>
          <a:chExt cx="0" cy="0"/>
        </a:xfrm>
      </p:grpSpPr>
      <p:sp>
        <p:nvSpPr>
          <p:cNvPr id="5497" name="Google Shape;5497;p545"/>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Displaying Currency</a:t>
            </a:r>
            <a:endParaRPr/>
          </a:p>
        </p:txBody>
      </p:sp>
      <p:sp>
        <p:nvSpPr>
          <p:cNvPr id="5498" name="Google Shape;5498;p545"/>
          <p:cNvSpPr txBox="1">
            <a:spLocks noGrp="1"/>
          </p:cNvSpPr>
          <p:nvPr>
            <p:ph type="body" idx="1"/>
          </p:nvPr>
        </p:nvSpPr>
        <p:spPr>
          <a:xfrm>
            <a:off x="609600" y="1447800"/>
            <a:ext cx="7918500" cy="3097200"/>
          </a:xfrm>
          <a:prstGeom prst="rect">
            <a:avLst/>
          </a:prstGeom>
          <a:noFill/>
          <a:ln>
            <a:noFill/>
          </a:ln>
        </p:spPr>
        <p:txBody>
          <a:bodyPr spcFirstLastPara="1" wrap="square" lIns="12700" tIns="12700" rIns="12700" bIns="12700" anchor="t" anchorCtr="0">
            <a:noAutofit/>
          </a:bodyPr>
          <a:lstStyle/>
          <a:p>
            <a:pPr marL="574675" marR="0" lvl="1" indent="-460375" algn="l" rtl="0">
              <a:lnSpc>
                <a:spcPct val="100000"/>
              </a:lnSpc>
              <a:spcBef>
                <a:spcPts val="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Format currency:</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Get a currency instance from </a:t>
            </a:r>
            <a:r>
              <a:rPr lang="en-US" sz="2000" b="0" i="0" u="none" strike="noStrike" cap="none">
                <a:solidFill>
                  <a:schemeClr val="dk1"/>
                </a:solidFill>
                <a:latin typeface="Courier New"/>
                <a:ea typeface="Courier New"/>
                <a:cs typeface="Courier New"/>
                <a:sym typeface="Courier New"/>
              </a:rPr>
              <a:t>NumberFormat</a:t>
            </a:r>
            <a:r>
              <a:rPr lang="en-US" sz="2000" b="0" i="0" u="none" strike="noStrike" cap="none">
                <a:solidFill>
                  <a:schemeClr val="dk1"/>
                </a:solidFill>
                <a:latin typeface="Arial"/>
                <a:ea typeface="Arial"/>
                <a:cs typeface="Arial"/>
                <a:sym typeface="Arial"/>
              </a:rPr>
              <a:t>.</a:t>
            </a:r>
            <a:endParaRPr sz="2000" b="0" i="0" u="none" strike="noStrike" cap="none">
              <a:solidFill>
                <a:schemeClr val="dk1"/>
              </a:solidFill>
              <a:latin typeface="Courier New"/>
              <a:ea typeface="Courier New"/>
              <a:cs typeface="Courier New"/>
              <a:sym typeface="Courier New"/>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Pass the </a:t>
            </a:r>
            <a:r>
              <a:rPr lang="en-US" sz="2000" b="0" i="0" u="none" strike="noStrike" cap="none">
                <a:solidFill>
                  <a:schemeClr val="dk1"/>
                </a:solidFill>
                <a:latin typeface="Courier New"/>
                <a:ea typeface="Courier New"/>
                <a:cs typeface="Courier New"/>
                <a:sym typeface="Courier New"/>
              </a:rPr>
              <a:t>Double</a:t>
            </a:r>
            <a:r>
              <a:rPr lang="en-US" sz="2000" b="0" i="0" u="none" strike="noStrike" cap="none">
                <a:solidFill>
                  <a:schemeClr val="dk1"/>
                </a:solidFill>
                <a:latin typeface="Arial"/>
                <a:ea typeface="Arial"/>
                <a:cs typeface="Arial"/>
                <a:sym typeface="Arial"/>
              </a:rPr>
              <a:t> to the </a:t>
            </a:r>
            <a:r>
              <a:rPr lang="en-US" sz="2000" b="0" i="0" u="none" strike="noStrike" cap="none">
                <a:solidFill>
                  <a:schemeClr val="dk1"/>
                </a:solidFill>
                <a:latin typeface="Courier New"/>
                <a:ea typeface="Courier New"/>
                <a:cs typeface="Courier New"/>
                <a:sym typeface="Courier New"/>
              </a:rPr>
              <a:t>format</a:t>
            </a:r>
            <a:r>
              <a:rPr lang="en-US" sz="2000" b="0" i="0" u="none" strike="noStrike" cap="none">
                <a:solidFill>
                  <a:schemeClr val="dk1"/>
                </a:solidFill>
                <a:latin typeface="Arial"/>
                <a:ea typeface="Arial"/>
                <a:cs typeface="Arial"/>
                <a:sym typeface="Arial"/>
              </a:rPr>
              <a:t> method.</a:t>
            </a:r>
            <a:endParaRPr/>
          </a:p>
          <a:p>
            <a:pPr marL="574675" marR="0" lvl="1" indent="-460375" algn="l" rtl="0">
              <a:lnSpc>
                <a:spcPct val="100000"/>
              </a:lnSpc>
              <a:spcBef>
                <a:spcPts val="440"/>
              </a:spcBef>
              <a:spcAft>
                <a:spcPts val="0"/>
              </a:spcAft>
              <a:buClr>
                <a:srgbClr val="FF0000"/>
              </a:buClr>
              <a:buSzPts val="2200"/>
              <a:buFont typeface="Arial"/>
              <a:buNone/>
            </a:pPr>
            <a:endParaRPr sz="2200" b="0" i="0" u="none" strike="noStrike" cap="none">
              <a:solidFill>
                <a:schemeClr val="dk1"/>
              </a:solidFill>
              <a:latin typeface="Arial"/>
              <a:ea typeface="Arial"/>
              <a:cs typeface="Arial"/>
              <a:sym typeface="Arial"/>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Sample currency output:</a:t>
            </a:r>
            <a:endParaRPr/>
          </a:p>
          <a:p>
            <a:pPr marL="574675" marR="0" lvl="1" indent="-460375" algn="l" rtl="0">
              <a:lnSpc>
                <a:spcPct val="100000"/>
              </a:lnSpc>
              <a:spcBef>
                <a:spcPts val="320"/>
              </a:spcBef>
              <a:spcAft>
                <a:spcPts val="0"/>
              </a:spcAft>
              <a:buClr>
                <a:srgbClr val="FF0000"/>
              </a:buClr>
              <a:buSzPts val="1600"/>
              <a:buFont typeface="Arial"/>
              <a:buNone/>
            </a:pPr>
            <a:r>
              <a:rPr lang="en-US" sz="1600" b="0" i="0" u="none" strike="noStrike" cap="none">
                <a:solidFill>
                  <a:schemeClr val="dk1"/>
                </a:solidFill>
                <a:latin typeface="Courier New"/>
                <a:ea typeface="Courier New"/>
                <a:cs typeface="Courier New"/>
                <a:sym typeface="Courier New"/>
              </a:rPr>
              <a:t>1 000 000 руб. ru_RU</a:t>
            </a:r>
            <a:endParaRPr/>
          </a:p>
          <a:p>
            <a:pPr marL="574675" marR="0" lvl="1" indent="-460375" algn="l" rtl="0">
              <a:lnSpc>
                <a:spcPct val="100000"/>
              </a:lnSpc>
              <a:spcBef>
                <a:spcPts val="320"/>
              </a:spcBef>
              <a:spcAft>
                <a:spcPts val="0"/>
              </a:spcAft>
              <a:buClr>
                <a:srgbClr val="FF0000"/>
              </a:buClr>
              <a:buSzPts val="1600"/>
              <a:buFont typeface="Arial"/>
              <a:buNone/>
            </a:pPr>
            <a:r>
              <a:rPr lang="en-US" sz="1600" b="0" i="0" u="none" strike="noStrike" cap="none">
                <a:solidFill>
                  <a:schemeClr val="dk1"/>
                </a:solidFill>
                <a:latin typeface="Courier New"/>
                <a:ea typeface="Courier New"/>
                <a:cs typeface="Courier New"/>
                <a:sym typeface="Courier New"/>
              </a:rPr>
              <a:t>1 000 000,00 € fr_FR</a:t>
            </a:r>
            <a:endParaRPr/>
          </a:p>
          <a:p>
            <a:pPr marL="574675" marR="0" lvl="1" indent="-460375" algn="l" rtl="0">
              <a:lnSpc>
                <a:spcPct val="100000"/>
              </a:lnSpc>
              <a:spcBef>
                <a:spcPts val="320"/>
              </a:spcBef>
              <a:spcAft>
                <a:spcPts val="0"/>
              </a:spcAft>
              <a:buClr>
                <a:srgbClr val="FF0000"/>
              </a:buClr>
              <a:buSzPts val="1600"/>
              <a:buFont typeface="Arial"/>
              <a:buNone/>
            </a:pPr>
            <a:r>
              <a:rPr lang="en-US" sz="1600" b="0" i="0" u="none" strike="noStrike" cap="none">
                <a:solidFill>
                  <a:schemeClr val="dk1"/>
                </a:solidFill>
                <a:latin typeface="Courier New"/>
                <a:ea typeface="Courier New"/>
                <a:cs typeface="Courier New"/>
                <a:sym typeface="Courier New"/>
              </a:rPr>
              <a:t>￥1,000,000.00 zh_CN</a:t>
            </a:r>
            <a:endParaRPr/>
          </a:p>
          <a:p>
            <a:pPr marL="574675" marR="0" lvl="1" indent="-460375" algn="l" rtl="0">
              <a:lnSpc>
                <a:spcPct val="100000"/>
              </a:lnSpc>
              <a:spcBef>
                <a:spcPts val="320"/>
              </a:spcBef>
              <a:spcAft>
                <a:spcPts val="0"/>
              </a:spcAft>
              <a:buClr>
                <a:srgbClr val="FF0000"/>
              </a:buClr>
              <a:buSzPts val="1600"/>
              <a:buFont typeface="Arial"/>
              <a:buNone/>
            </a:pPr>
            <a:r>
              <a:rPr lang="en-US" sz="1600" b="0" i="0" u="none" strike="noStrike" cap="none">
                <a:solidFill>
                  <a:schemeClr val="dk1"/>
                </a:solidFill>
                <a:latin typeface="Courier New"/>
                <a:ea typeface="Courier New"/>
                <a:cs typeface="Courier New"/>
                <a:sym typeface="Courier New"/>
              </a:rPr>
              <a:t>£1,000,000.00 en_GB</a:t>
            </a:r>
            <a:endParaRPr/>
          </a:p>
        </p:txBody>
      </p:sp>
      <p:sp>
        <p:nvSpPr>
          <p:cNvPr id="5499" name="Google Shape;5499;p545"/>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549</a:t>
            </a:fld>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sp>
        <p:nvSpPr>
          <p:cNvPr id="431" name="Google Shape;431;p51"/>
          <p:cNvSpPr txBox="1"/>
          <p:nvPr/>
        </p:nvSpPr>
        <p:spPr>
          <a:xfrm>
            <a:off x="609600" y="1839912"/>
            <a:ext cx="7924800" cy="2057400"/>
          </a:xfrm>
          <a:prstGeom prst="rect">
            <a:avLst/>
          </a:prstGeom>
          <a:solidFill>
            <a:srgbClr val="DDDDDD"/>
          </a:solid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432" name="Google Shape;432;p51"/>
          <p:cNvSpPr txBox="1">
            <a:spLocks noGrp="1"/>
          </p:cNvSpPr>
          <p:nvPr>
            <p:ph type="title"/>
          </p:nvPr>
        </p:nvSpPr>
        <p:spPr>
          <a:xfrm>
            <a:off x="609600" y="439737"/>
            <a:ext cx="791845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Quiz</a:t>
            </a:r>
            <a:endParaRPr/>
          </a:p>
        </p:txBody>
      </p:sp>
      <p:sp>
        <p:nvSpPr>
          <p:cNvPr id="433" name="Google Shape;433;p51"/>
          <p:cNvSpPr txBox="1">
            <a:spLocks noGrp="1"/>
          </p:cNvSpPr>
          <p:nvPr>
            <p:ph type="body" idx="1"/>
          </p:nvPr>
        </p:nvSpPr>
        <p:spPr>
          <a:xfrm>
            <a:off x="609600" y="1447800"/>
            <a:ext cx="7918450" cy="4870450"/>
          </a:xfrm>
          <a:prstGeom prst="rect">
            <a:avLst/>
          </a:prstGeom>
          <a:noFill/>
          <a:ln>
            <a:noFill/>
          </a:ln>
        </p:spPr>
        <p:txBody>
          <a:bodyPr spcFirstLastPara="1" wrap="square" lIns="12700" tIns="12700" rIns="12700" bIns="12700" anchor="t" anchorCtr="0">
            <a:noAutofit/>
          </a:bodyPr>
          <a:lstStyle/>
          <a:p>
            <a:pPr marL="7936" marR="0" lvl="0" indent="7938" algn="l" rtl="0">
              <a:lnSpc>
                <a:spcPct val="100000"/>
              </a:lnSpc>
              <a:spcBef>
                <a:spcPts val="0"/>
              </a:spcBef>
              <a:spcAft>
                <a:spcPts val="0"/>
              </a:spcAft>
              <a:buClr>
                <a:srgbClr val="000000"/>
              </a:buClr>
              <a:buSzPts val="2200"/>
              <a:buFont typeface="Arial"/>
              <a:buNone/>
            </a:pPr>
            <a:r>
              <a:rPr lang="en-US" sz="2200" b="0" i="0" u="none">
                <a:solidFill>
                  <a:schemeClr val="dk1"/>
                </a:solidFill>
                <a:latin typeface="Arial"/>
                <a:ea typeface="Arial"/>
                <a:cs typeface="Arial"/>
                <a:sym typeface="Arial"/>
              </a:rPr>
              <a:t>In the following fragment, which two statements are false?</a:t>
            </a:r>
            <a:endParaRPr/>
          </a:p>
          <a:p>
            <a:pPr marL="7936" marR="0" lvl="0" indent="7938"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 package com.oracle.test;</a:t>
            </a:r>
            <a:endParaRPr/>
          </a:p>
          <a:p>
            <a:pPr marL="7936" marR="0" lvl="0" indent="7938"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 public class BrokenClass {</a:t>
            </a:r>
            <a:endParaRPr/>
          </a:p>
          <a:p>
            <a:pPr marL="7936" marR="0" lvl="0" indent="7938"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     public boolean valid = "false";</a:t>
            </a:r>
            <a:endParaRPr/>
          </a:p>
          <a:p>
            <a:pPr marL="7936" marR="0" lvl="0" indent="7938"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     public String s = "A new string";</a:t>
            </a:r>
            <a:endParaRPr/>
          </a:p>
          <a:p>
            <a:pPr marL="7936" marR="0" lvl="0" indent="7938"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     public int i = 40_000.00;</a:t>
            </a:r>
            <a:endParaRPr/>
          </a:p>
          <a:p>
            <a:pPr marL="7936" marR="0" lvl="0" indent="7938"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     public BrokenClass() { }	</a:t>
            </a:r>
            <a:endParaRPr/>
          </a:p>
          <a:p>
            <a:pPr marL="7936" marR="0" lvl="0" indent="7938"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 }</a:t>
            </a:r>
            <a:endParaRPr/>
          </a:p>
          <a:p>
            <a:pPr marL="566737" marR="0" lvl="1" indent="-449262" algn="l" rtl="0">
              <a:lnSpc>
                <a:spcPct val="100000"/>
              </a:lnSpc>
              <a:spcBef>
                <a:spcPts val="440"/>
              </a:spcBef>
              <a:spcAft>
                <a:spcPts val="0"/>
              </a:spcAft>
              <a:buClr>
                <a:srgbClr val="FF0000"/>
              </a:buClr>
              <a:buSzPts val="2200"/>
              <a:buFont typeface="Arial"/>
              <a:buAutoNum type="alphaLcPeriod"/>
            </a:pPr>
            <a:r>
              <a:rPr lang="en-US" sz="2200" b="0" i="0" u="none" strike="noStrike" cap="none">
                <a:solidFill>
                  <a:schemeClr val="dk1"/>
                </a:solidFill>
                <a:latin typeface="Arial"/>
                <a:ea typeface="Arial"/>
                <a:cs typeface="Arial"/>
                <a:sym typeface="Arial"/>
              </a:rPr>
              <a:t> An </a:t>
            </a:r>
            <a:r>
              <a:rPr lang="en-US" sz="2200" b="0" i="0" u="none" strike="noStrike" cap="none">
                <a:solidFill>
                  <a:schemeClr val="dk1"/>
                </a:solidFill>
                <a:latin typeface="Courier New"/>
                <a:ea typeface="Courier New"/>
                <a:cs typeface="Courier New"/>
                <a:sym typeface="Courier New"/>
              </a:rPr>
              <a:t>import</a:t>
            </a:r>
            <a:r>
              <a:rPr lang="en-US" sz="2200" b="0" i="0" u="none" strike="noStrike" cap="none">
                <a:solidFill>
                  <a:schemeClr val="dk1"/>
                </a:solidFill>
                <a:latin typeface="Arial"/>
                <a:ea typeface="Arial"/>
                <a:cs typeface="Arial"/>
                <a:sym typeface="Arial"/>
              </a:rPr>
              <a:t> statement is missing.</a:t>
            </a:r>
            <a:endParaRPr/>
          </a:p>
          <a:p>
            <a:pPr marL="566737" marR="0" lvl="1" indent="-449262" algn="l" rtl="0">
              <a:lnSpc>
                <a:spcPct val="100000"/>
              </a:lnSpc>
              <a:spcBef>
                <a:spcPts val="440"/>
              </a:spcBef>
              <a:spcAft>
                <a:spcPts val="0"/>
              </a:spcAft>
              <a:buClr>
                <a:srgbClr val="FF0000"/>
              </a:buClr>
              <a:buSzPts val="2200"/>
              <a:buFont typeface="Arial"/>
              <a:buAutoNum type="alphaLcPeriod"/>
            </a:pPr>
            <a:r>
              <a:rPr lang="en-US" sz="2200" b="0" i="0" u="none" strike="noStrike" cap="none">
                <a:solidFill>
                  <a:schemeClr val="dk1"/>
                </a:solidFill>
                <a:latin typeface="Arial"/>
                <a:ea typeface="Arial"/>
                <a:cs typeface="Arial"/>
                <a:sym typeface="Arial"/>
              </a:rPr>
              <a:t> The </a:t>
            </a:r>
            <a:r>
              <a:rPr lang="en-US" sz="2200" b="0" i="0" u="none" strike="noStrike" cap="none">
                <a:solidFill>
                  <a:schemeClr val="dk1"/>
                </a:solidFill>
                <a:latin typeface="Courier New"/>
                <a:ea typeface="Courier New"/>
                <a:cs typeface="Courier New"/>
                <a:sym typeface="Courier New"/>
              </a:rPr>
              <a:t>boolean valid</a:t>
            </a:r>
            <a:r>
              <a:rPr lang="en-US" sz="2200" b="0" i="0" u="none" strike="noStrike" cap="none">
                <a:solidFill>
                  <a:schemeClr val="dk1"/>
                </a:solidFill>
                <a:latin typeface="Arial"/>
                <a:ea typeface="Arial"/>
                <a:cs typeface="Arial"/>
                <a:sym typeface="Arial"/>
              </a:rPr>
              <a:t> is assigned a String.</a:t>
            </a:r>
            <a:endParaRPr/>
          </a:p>
          <a:p>
            <a:pPr marL="566737" marR="0" lvl="1" indent="-449262" algn="l" rtl="0">
              <a:lnSpc>
                <a:spcPct val="100000"/>
              </a:lnSpc>
              <a:spcBef>
                <a:spcPts val="440"/>
              </a:spcBef>
              <a:spcAft>
                <a:spcPts val="0"/>
              </a:spcAft>
              <a:buClr>
                <a:srgbClr val="FF0000"/>
              </a:buClr>
              <a:buSzPts val="2200"/>
              <a:buFont typeface="Arial"/>
              <a:buAutoNum type="alphaLcPeriod"/>
            </a:pPr>
            <a:r>
              <a:rPr lang="en-US" sz="2200" b="0" i="0" u="none" strike="noStrike" cap="none">
                <a:solidFill>
                  <a:schemeClr val="dk1"/>
                </a:solidFill>
                <a:latin typeface="Arial"/>
                <a:ea typeface="Arial"/>
                <a:cs typeface="Arial"/>
                <a:sym typeface="Arial"/>
              </a:rPr>
              <a:t> </a:t>
            </a:r>
            <a:r>
              <a:rPr lang="en-US" sz="2200" b="0" i="0" u="none" strike="noStrike" cap="none">
                <a:solidFill>
                  <a:schemeClr val="dk1"/>
                </a:solidFill>
                <a:latin typeface="Courier New"/>
                <a:ea typeface="Courier New"/>
                <a:cs typeface="Courier New"/>
                <a:sym typeface="Courier New"/>
              </a:rPr>
              <a:t>String s</a:t>
            </a:r>
            <a:r>
              <a:rPr lang="en-US" sz="2200" b="0" i="0" u="none" strike="noStrike" cap="none">
                <a:solidFill>
                  <a:schemeClr val="dk1"/>
                </a:solidFill>
                <a:latin typeface="Arial"/>
                <a:ea typeface="Arial"/>
                <a:cs typeface="Arial"/>
                <a:sym typeface="Arial"/>
              </a:rPr>
              <a:t> is created.</a:t>
            </a:r>
            <a:endParaRPr/>
          </a:p>
          <a:p>
            <a:pPr marL="566737" marR="0" lvl="1" indent="-449262" algn="l" rtl="0">
              <a:lnSpc>
                <a:spcPct val="100000"/>
              </a:lnSpc>
              <a:spcBef>
                <a:spcPts val="440"/>
              </a:spcBef>
              <a:spcAft>
                <a:spcPts val="0"/>
              </a:spcAft>
              <a:buClr>
                <a:srgbClr val="FF0000"/>
              </a:buClr>
              <a:buSzPts val="2200"/>
              <a:buFont typeface="Arial"/>
              <a:buAutoNum type="alphaLcPeriod"/>
            </a:pPr>
            <a:r>
              <a:rPr lang="en-US" sz="2200" b="0" i="0" u="none" strike="noStrike" cap="none">
                <a:solidFill>
                  <a:schemeClr val="dk1"/>
                </a:solidFill>
                <a:latin typeface="Arial"/>
                <a:ea typeface="Arial"/>
                <a:cs typeface="Arial"/>
                <a:sym typeface="Arial"/>
              </a:rPr>
              <a:t> </a:t>
            </a:r>
            <a:r>
              <a:rPr lang="en-US" sz="2200" b="0" i="0" u="none" strike="noStrike" cap="none">
                <a:solidFill>
                  <a:schemeClr val="dk1"/>
                </a:solidFill>
                <a:latin typeface="Courier New"/>
                <a:ea typeface="Courier New"/>
                <a:cs typeface="Courier New"/>
                <a:sym typeface="Courier New"/>
              </a:rPr>
              <a:t>BrokenClass</a:t>
            </a:r>
            <a:r>
              <a:rPr lang="en-US" sz="2200" b="0" i="0" u="none" strike="noStrike" cap="none">
                <a:solidFill>
                  <a:schemeClr val="dk1"/>
                </a:solidFill>
                <a:latin typeface="Arial"/>
                <a:ea typeface="Arial"/>
                <a:cs typeface="Arial"/>
                <a:sym typeface="Arial"/>
              </a:rPr>
              <a:t> method is missing a </a:t>
            </a:r>
            <a:r>
              <a:rPr lang="en-US" sz="2200" b="0" i="0" u="none" strike="noStrike" cap="none">
                <a:solidFill>
                  <a:schemeClr val="dk1"/>
                </a:solidFill>
                <a:latin typeface="Courier New"/>
                <a:ea typeface="Courier New"/>
                <a:cs typeface="Courier New"/>
                <a:sym typeface="Courier New"/>
              </a:rPr>
              <a:t>return</a:t>
            </a:r>
            <a:r>
              <a:rPr lang="en-US" sz="2200" b="0" i="0" u="none" strike="noStrike" cap="none">
                <a:solidFill>
                  <a:schemeClr val="dk1"/>
                </a:solidFill>
                <a:latin typeface="Arial"/>
                <a:ea typeface="Arial"/>
                <a:cs typeface="Arial"/>
                <a:sym typeface="Arial"/>
              </a:rPr>
              <a:t> statement.</a:t>
            </a:r>
            <a:endParaRPr/>
          </a:p>
          <a:p>
            <a:pPr marL="566737" marR="0" lvl="1" indent="-449262" algn="l" rtl="0">
              <a:lnSpc>
                <a:spcPct val="100000"/>
              </a:lnSpc>
              <a:spcBef>
                <a:spcPts val="440"/>
              </a:spcBef>
              <a:spcAft>
                <a:spcPts val="0"/>
              </a:spcAft>
              <a:buClr>
                <a:srgbClr val="FF0000"/>
              </a:buClr>
              <a:buSzPts val="2200"/>
              <a:buFont typeface="Arial"/>
              <a:buAutoNum type="alphaLcPeriod"/>
            </a:pPr>
            <a:r>
              <a:rPr lang="en-US" sz="2200" b="0" i="0" u="none" strike="noStrike" cap="none">
                <a:solidFill>
                  <a:schemeClr val="dk1"/>
                </a:solidFill>
                <a:latin typeface="Arial"/>
                <a:ea typeface="Arial"/>
                <a:cs typeface="Arial"/>
                <a:sym typeface="Arial"/>
              </a:rPr>
              <a:t> You need to create a new </a:t>
            </a:r>
            <a:r>
              <a:rPr lang="en-US" sz="2200" b="0" i="0" u="none" strike="noStrike" cap="none">
                <a:solidFill>
                  <a:schemeClr val="dk1"/>
                </a:solidFill>
                <a:latin typeface="Courier New"/>
                <a:ea typeface="Courier New"/>
                <a:cs typeface="Courier New"/>
                <a:sym typeface="Courier New"/>
              </a:rPr>
              <a:t>BrokenClass</a:t>
            </a:r>
            <a:r>
              <a:rPr lang="en-US" sz="2200" b="0" i="0" u="none" strike="noStrike" cap="none">
                <a:solidFill>
                  <a:schemeClr val="dk1"/>
                </a:solidFill>
                <a:latin typeface="Arial"/>
                <a:ea typeface="Arial"/>
                <a:cs typeface="Arial"/>
                <a:sym typeface="Arial"/>
              </a:rPr>
              <a:t> object.</a:t>
            </a:r>
            <a:endParaRPr/>
          </a:p>
          <a:p>
            <a:pPr marL="566737" marR="0" lvl="1" indent="-449262" algn="l" rtl="0">
              <a:lnSpc>
                <a:spcPct val="100000"/>
              </a:lnSpc>
              <a:spcBef>
                <a:spcPts val="440"/>
              </a:spcBef>
              <a:spcAft>
                <a:spcPts val="0"/>
              </a:spcAft>
              <a:buClr>
                <a:srgbClr val="FF0000"/>
              </a:buClr>
              <a:buSzPts val="2200"/>
              <a:buFont typeface="Arial"/>
              <a:buAutoNum type="alphaLcPeriod"/>
            </a:pPr>
            <a:r>
              <a:rPr lang="en-US" sz="2200" b="0" i="0" u="none" strike="noStrike" cap="none">
                <a:solidFill>
                  <a:schemeClr val="dk1"/>
                </a:solidFill>
                <a:latin typeface="Arial"/>
                <a:ea typeface="Arial"/>
                <a:cs typeface="Arial"/>
                <a:sym typeface="Arial"/>
              </a:rPr>
              <a:t> The integer value </a:t>
            </a:r>
            <a:r>
              <a:rPr lang="en-US" sz="2200" b="0" i="0" u="none" strike="noStrike" cap="none">
                <a:solidFill>
                  <a:schemeClr val="dk1"/>
                </a:solidFill>
                <a:latin typeface="Courier New"/>
                <a:ea typeface="Courier New"/>
                <a:cs typeface="Courier New"/>
                <a:sym typeface="Courier New"/>
              </a:rPr>
              <a:t>i</a:t>
            </a:r>
            <a:r>
              <a:rPr lang="en-US" sz="2200" b="0" i="0" u="none" strike="noStrike" cap="none">
                <a:solidFill>
                  <a:schemeClr val="dk1"/>
                </a:solidFill>
                <a:latin typeface="Arial"/>
                <a:ea typeface="Arial"/>
                <a:cs typeface="Arial"/>
                <a:sym typeface="Arial"/>
              </a:rPr>
              <a:t> is assigned a double.</a:t>
            </a:r>
            <a:endParaRPr/>
          </a:p>
        </p:txBody>
      </p:sp>
      <p:sp>
        <p:nvSpPr>
          <p:cNvPr id="434" name="Google Shape;434;p51"/>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55</a:t>
            </a:fld>
            <a:endParaRPr/>
          </a:p>
        </p:txBody>
      </p:sp>
    </p:spTree>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Shape 5504"/>
        <p:cNvGrpSpPr/>
        <p:nvPr/>
      </p:nvGrpSpPr>
      <p:grpSpPr>
        <a:xfrm>
          <a:off x="0" y="0"/>
          <a:ext cx="0" cy="0"/>
          <a:chOff x="0" y="0"/>
          <a:chExt cx="0" cy="0"/>
        </a:xfrm>
      </p:grpSpPr>
      <p:sp>
        <p:nvSpPr>
          <p:cNvPr id="5505" name="Google Shape;5505;p546"/>
          <p:cNvSpPr txBox="1"/>
          <p:nvPr/>
        </p:nvSpPr>
        <p:spPr>
          <a:xfrm>
            <a:off x="609600" y="1066800"/>
            <a:ext cx="8077200" cy="5181600"/>
          </a:xfrm>
          <a:prstGeom prst="rect">
            <a:avLst/>
          </a:prstGeom>
          <a:solidFill>
            <a:srgbClr val="DDDDDD"/>
          </a:solid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5506" name="Google Shape;5506;p546"/>
          <p:cNvSpPr txBox="1">
            <a:spLocks noGrp="1"/>
          </p:cNvSpPr>
          <p:nvPr>
            <p:ph type="body" idx="1"/>
          </p:nvPr>
        </p:nvSpPr>
        <p:spPr>
          <a:xfrm>
            <a:off x="609600" y="1219200"/>
            <a:ext cx="7918500" cy="4949700"/>
          </a:xfrm>
          <a:prstGeom prst="rect">
            <a:avLst/>
          </a:prstGeom>
          <a:noFill/>
          <a:ln>
            <a:noFill/>
          </a:ln>
        </p:spPr>
        <p:txBody>
          <a:bodyPr spcFirstLastPara="1" wrap="square" lIns="12700" tIns="12700" rIns="12700" bIns="12700" anchor="t" anchorCtr="0">
            <a:noAutofit/>
          </a:bodyPr>
          <a:lstStyle/>
          <a:p>
            <a:pPr marL="0" marR="0" lvl="1" indent="0" algn="l" rtl="0">
              <a:lnSpc>
                <a:spcPct val="100000"/>
              </a:lnSpc>
              <a:spcBef>
                <a:spcPts val="0"/>
              </a:spcBef>
              <a:spcAft>
                <a:spcPts val="0"/>
              </a:spcAft>
              <a:buClr>
                <a:srgbClr val="FF0000"/>
              </a:buClr>
              <a:buSzPts val="1600"/>
              <a:buFont typeface="Arial"/>
              <a:buNone/>
            </a:pPr>
            <a:r>
              <a:rPr lang="en-US" sz="1600" b="0" i="0" u="none" strike="noStrike" cap="none">
                <a:solidFill>
                  <a:schemeClr val="dk1"/>
                </a:solidFill>
                <a:latin typeface="Courier New"/>
                <a:ea typeface="Courier New"/>
                <a:cs typeface="Courier New"/>
                <a:sym typeface="Courier New"/>
              </a:rPr>
              <a:t>  1 package com.example.format;</a:t>
            </a:r>
            <a:endParaRPr/>
          </a:p>
          <a:p>
            <a:pPr marL="0" marR="0" lvl="1" indent="0" algn="l" rtl="0">
              <a:lnSpc>
                <a:spcPct val="100000"/>
              </a:lnSpc>
              <a:spcBef>
                <a:spcPts val="320"/>
              </a:spcBef>
              <a:spcAft>
                <a:spcPts val="0"/>
              </a:spcAft>
              <a:buClr>
                <a:srgbClr val="FF0000"/>
              </a:buClr>
              <a:buSzPts val="1600"/>
              <a:buFont typeface="Arial"/>
              <a:buNone/>
            </a:pPr>
            <a:r>
              <a:rPr lang="en-US" sz="1600" b="0" i="0" u="none" strike="noStrike" cap="none">
                <a:solidFill>
                  <a:schemeClr val="dk1"/>
                </a:solidFill>
                <a:latin typeface="Courier New"/>
                <a:ea typeface="Courier New"/>
                <a:cs typeface="Courier New"/>
                <a:sym typeface="Courier New"/>
              </a:rPr>
              <a:t> 2 </a:t>
            </a:r>
            <a:endParaRPr/>
          </a:p>
          <a:p>
            <a:pPr marL="0" marR="0" lvl="1" indent="0" algn="l" rtl="0">
              <a:lnSpc>
                <a:spcPct val="100000"/>
              </a:lnSpc>
              <a:spcBef>
                <a:spcPts val="320"/>
              </a:spcBef>
              <a:spcAft>
                <a:spcPts val="0"/>
              </a:spcAft>
              <a:buClr>
                <a:srgbClr val="FF0000"/>
              </a:buClr>
              <a:buSzPts val="1600"/>
              <a:buFont typeface="Arial"/>
              <a:buNone/>
            </a:pPr>
            <a:r>
              <a:rPr lang="en-US" sz="1600" b="0" i="0" u="none" strike="noStrike" cap="none">
                <a:solidFill>
                  <a:schemeClr val="dk1"/>
                </a:solidFill>
                <a:latin typeface="Courier New"/>
                <a:ea typeface="Courier New"/>
                <a:cs typeface="Courier New"/>
                <a:sym typeface="Courier New"/>
              </a:rPr>
              <a:t> 3 import java.text.NumberFormat;</a:t>
            </a:r>
            <a:endParaRPr/>
          </a:p>
          <a:p>
            <a:pPr marL="0" marR="0" lvl="1" indent="0" algn="l" rtl="0">
              <a:lnSpc>
                <a:spcPct val="100000"/>
              </a:lnSpc>
              <a:spcBef>
                <a:spcPts val="320"/>
              </a:spcBef>
              <a:spcAft>
                <a:spcPts val="0"/>
              </a:spcAft>
              <a:buClr>
                <a:srgbClr val="FF0000"/>
              </a:buClr>
              <a:buSzPts val="1600"/>
              <a:buFont typeface="Arial"/>
              <a:buNone/>
            </a:pPr>
            <a:r>
              <a:rPr lang="en-US" sz="1600" b="0" i="0" u="none" strike="noStrike" cap="none">
                <a:solidFill>
                  <a:schemeClr val="dk1"/>
                </a:solidFill>
                <a:latin typeface="Courier New"/>
                <a:ea typeface="Courier New"/>
                <a:cs typeface="Courier New"/>
                <a:sym typeface="Courier New"/>
              </a:rPr>
              <a:t> 4 import java.util.Locale;</a:t>
            </a:r>
            <a:endParaRPr/>
          </a:p>
          <a:p>
            <a:pPr marL="0" marR="0" lvl="1" indent="0" algn="l" rtl="0">
              <a:lnSpc>
                <a:spcPct val="100000"/>
              </a:lnSpc>
              <a:spcBef>
                <a:spcPts val="320"/>
              </a:spcBef>
              <a:spcAft>
                <a:spcPts val="0"/>
              </a:spcAft>
              <a:buClr>
                <a:srgbClr val="FF0000"/>
              </a:buClr>
              <a:buSzPts val="1600"/>
              <a:buFont typeface="Arial"/>
              <a:buNone/>
            </a:pPr>
            <a:r>
              <a:rPr lang="en-US" sz="1600" b="0" i="0" u="none" strike="noStrike" cap="none">
                <a:solidFill>
                  <a:schemeClr val="dk1"/>
                </a:solidFill>
                <a:latin typeface="Courier New"/>
                <a:ea typeface="Courier New"/>
                <a:cs typeface="Courier New"/>
                <a:sym typeface="Courier New"/>
              </a:rPr>
              <a:t> 5 </a:t>
            </a:r>
            <a:endParaRPr/>
          </a:p>
          <a:p>
            <a:pPr marL="0" marR="0" lvl="1" indent="0" algn="l" rtl="0">
              <a:lnSpc>
                <a:spcPct val="100000"/>
              </a:lnSpc>
              <a:spcBef>
                <a:spcPts val="320"/>
              </a:spcBef>
              <a:spcAft>
                <a:spcPts val="0"/>
              </a:spcAft>
              <a:buClr>
                <a:srgbClr val="FF0000"/>
              </a:buClr>
              <a:buSzPts val="1600"/>
              <a:buFont typeface="Arial"/>
              <a:buNone/>
            </a:pPr>
            <a:r>
              <a:rPr lang="en-US" sz="1600" b="0" i="0" u="none" strike="noStrike" cap="none">
                <a:solidFill>
                  <a:schemeClr val="dk1"/>
                </a:solidFill>
                <a:latin typeface="Courier New"/>
                <a:ea typeface="Courier New"/>
                <a:cs typeface="Courier New"/>
                <a:sym typeface="Courier New"/>
              </a:rPr>
              <a:t> 6 public class NumberTest {</a:t>
            </a:r>
            <a:endParaRPr/>
          </a:p>
          <a:p>
            <a:pPr marL="0" marR="0" lvl="1" indent="0" algn="l" rtl="0">
              <a:lnSpc>
                <a:spcPct val="100000"/>
              </a:lnSpc>
              <a:spcBef>
                <a:spcPts val="320"/>
              </a:spcBef>
              <a:spcAft>
                <a:spcPts val="0"/>
              </a:spcAft>
              <a:buClr>
                <a:srgbClr val="FF0000"/>
              </a:buClr>
              <a:buSzPts val="1600"/>
              <a:buFont typeface="Arial"/>
              <a:buNone/>
            </a:pPr>
            <a:r>
              <a:rPr lang="en-US" sz="1600" b="0" i="0" u="none" strike="noStrike" cap="none">
                <a:solidFill>
                  <a:schemeClr val="dk1"/>
                </a:solidFill>
                <a:latin typeface="Courier New"/>
                <a:ea typeface="Courier New"/>
                <a:cs typeface="Courier New"/>
                <a:sym typeface="Courier New"/>
              </a:rPr>
              <a:t> 7   </a:t>
            </a:r>
            <a:endParaRPr/>
          </a:p>
          <a:p>
            <a:pPr marL="0" marR="0" lvl="1" indent="0" algn="l" rtl="0">
              <a:lnSpc>
                <a:spcPct val="100000"/>
              </a:lnSpc>
              <a:spcBef>
                <a:spcPts val="320"/>
              </a:spcBef>
              <a:spcAft>
                <a:spcPts val="0"/>
              </a:spcAft>
              <a:buClr>
                <a:srgbClr val="FF0000"/>
              </a:buClr>
              <a:buSzPts val="1600"/>
              <a:buFont typeface="Arial"/>
              <a:buNone/>
            </a:pPr>
            <a:r>
              <a:rPr lang="en-US" sz="1600" b="0" i="0" u="none" strike="noStrike" cap="none">
                <a:solidFill>
                  <a:schemeClr val="dk1"/>
                </a:solidFill>
                <a:latin typeface="Courier New"/>
                <a:ea typeface="Courier New"/>
                <a:cs typeface="Courier New"/>
                <a:sym typeface="Courier New"/>
              </a:rPr>
              <a:t> 8   public static void main(String[] args) {</a:t>
            </a:r>
            <a:endParaRPr/>
          </a:p>
          <a:p>
            <a:pPr marL="0" marR="0" lvl="1" indent="0" algn="l" rtl="0">
              <a:lnSpc>
                <a:spcPct val="100000"/>
              </a:lnSpc>
              <a:spcBef>
                <a:spcPts val="320"/>
              </a:spcBef>
              <a:spcAft>
                <a:spcPts val="0"/>
              </a:spcAft>
              <a:buClr>
                <a:srgbClr val="FF0000"/>
              </a:buClr>
              <a:buSzPts val="1600"/>
              <a:buFont typeface="Arial"/>
              <a:buNone/>
            </a:pPr>
            <a:r>
              <a:rPr lang="en-US" sz="1600" b="0" i="0" u="none" strike="noStrike" cap="none">
                <a:solidFill>
                  <a:schemeClr val="dk1"/>
                </a:solidFill>
                <a:latin typeface="Courier New"/>
                <a:ea typeface="Courier New"/>
                <a:cs typeface="Courier New"/>
                <a:sym typeface="Courier New"/>
              </a:rPr>
              <a:t> 9     </a:t>
            </a:r>
            <a:endParaRPr/>
          </a:p>
          <a:p>
            <a:pPr marL="0" marR="0" lvl="1" indent="0" algn="l" rtl="0">
              <a:lnSpc>
                <a:spcPct val="100000"/>
              </a:lnSpc>
              <a:spcBef>
                <a:spcPts val="320"/>
              </a:spcBef>
              <a:spcAft>
                <a:spcPts val="0"/>
              </a:spcAft>
              <a:buClr>
                <a:srgbClr val="FF0000"/>
              </a:buClr>
              <a:buSzPts val="1600"/>
              <a:buFont typeface="Arial"/>
              <a:buNone/>
            </a:pPr>
            <a:r>
              <a:rPr lang="en-US" sz="1600" b="1" i="0" u="none" strike="noStrike" cap="none">
                <a:solidFill>
                  <a:schemeClr val="dk1"/>
                </a:solidFill>
                <a:latin typeface="Courier New"/>
                <a:ea typeface="Courier New"/>
                <a:cs typeface="Courier New"/>
                <a:sym typeface="Courier New"/>
              </a:rPr>
              <a:t>10     Locale loc = Locale.UK;</a:t>
            </a:r>
            <a:endParaRPr/>
          </a:p>
          <a:p>
            <a:pPr marL="0" marR="0" lvl="1" indent="0" algn="l" rtl="0">
              <a:lnSpc>
                <a:spcPct val="100000"/>
              </a:lnSpc>
              <a:spcBef>
                <a:spcPts val="320"/>
              </a:spcBef>
              <a:spcAft>
                <a:spcPts val="0"/>
              </a:spcAft>
              <a:buClr>
                <a:srgbClr val="FF0000"/>
              </a:buClr>
              <a:buSzPts val="1600"/>
              <a:buFont typeface="Arial"/>
              <a:buNone/>
            </a:pPr>
            <a:r>
              <a:rPr lang="en-US" sz="1600" b="1" i="0" u="none" strike="noStrike" cap="none">
                <a:solidFill>
                  <a:schemeClr val="dk1"/>
                </a:solidFill>
                <a:latin typeface="Courier New"/>
                <a:ea typeface="Courier New"/>
                <a:cs typeface="Courier New"/>
                <a:sym typeface="Courier New"/>
              </a:rPr>
              <a:t>11     NumberFormat nf = NumberFormat.getCurrencyInstance(loc);</a:t>
            </a:r>
            <a:endParaRPr/>
          </a:p>
          <a:p>
            <a:pPr marL="0" marR="0" lvl="1" indent="0" algn="l" rtl="0">
              <a:lnSpc>
                <a:spcPct val="100000"/>
              </a:lnSpc>
              <a:spcBef>
                <a:spcPts val="320"/>
              </a:spcBef>
              <a:spcAft>
                <a:spcPts val="0"/>
              </a:spcAft>
              <a:buClr>
                <a:srgbClr val="FF0000"/>
              </a:buClr>
              <a:buSzPts val="1600"/>
              <a:buFont typeface="Arial"/>
              <a:buNone/>
            </a:pPr>
            <a:r>
              <a:rPr lang="en-US" sz="1600" b="1" i="0" u="none" strike="noStrike" cap="none">
                <a:solidFill>
                  <a:schemeClr val="dk1"/>
                </a:solidFill>
                <a:latin typeface="Courier New"/>
                <a:ea typeface="Courier New"/>
                <a:cs typeface="Courier New"/>
                <a:sym typeface="Courier New"/>
              </a:rPr>
              <a:t>12     double money = 1_000_000.00d;</a:t>
            </a:r>
            <a:endParaRPr/>
          </a:p>
          <a:p>
            <a:pPr marL="0" marR="0" lvl="1" indent="0" algn="l" rtl="0">
              <a:lnSpc>
                <a:spcPct val="100000"/>
              </a:lnSpc>
              <a:spcBef>
                <a:spcPts val="320"/>
              </a:spcBef>
              <a:spcAft>
                <a:spcPts val="0"/>
              </a:spcAft>
              <a:buClr>
                <a:srgbClr val="FF0000"/>
              </a:buClr>
              <a:buSzPts val="1600"/>
              <a:buFont typeface="Arial"/>
              <a:buNone/>
            </a:pPr>
            <a:r>
              <a:rPr lang="en-US" sz="1600" b="0" i="0" u="none" strike="noStrike" cap="none">
                <a:solidFill>
                  <a:schemeClr val="dk1"/>
                </a:solidFill>
                <a:latin typeface="Courier New"/>
                <a:ea typeface="Courier New"/>
                <a:cs typeface="Courier New"/>
                <a:sym typeface="Courier New"/>
              </a:rPr>
              <a:t>13     </a:t>
            </a:r>
            <a:endParaRPr/>
          </a:p>
          <a:p>
            <a:pPr marL="0" marR="0" lvl="1" indent="0" algn="l" rtl="0">
              <a:lnSpc>
                <a:spcPct val="100000"/>
              </a:lnSpc>
              <a:spcBef>
                <a:spcPts val="320"/>
              </a:spcBef>
              <a:spcAft>
                <a:spcPts val="0"/>
              </a:spcAft>
              <a:buClr>
                <a:srgbClr val="FF0000"/>
              </a:buClr>
              <a:buSzPts val="1600"/>
              <a:buFont typeface="Arial"/>
              <a:buNone/>
            </a:pPr>
            <a:r>
              <a:rPr lang="en-US" sz="1600" b="0" i="0" u="none" strike="noStrike" cap="none">
                <a:solidFill>
                  <a:schemeClr val="dk1"/>
                </a:solidFill>
                <a:latin typeface="Courier New"/>
                <a:ea typeface="Courier New"/>
                <a:cs typeface="Courier New"/>
                <a:sym typeface="Courier New"/>
              </a:rPr>
              <a:t>14     System.out.println("Money: " + nf.format(money) + " in Locale: " + loc);</a:t>
            </a:r>
            <a:endParaRPr/>
          </a:p>
          <a:p>
            <a:pPr marL="0" marR="0" lvl="1" indent="0" algn="l" rtl="0">
              <a:lnSpc>
                <a:spcPct val="100000"/>
              </a:lnSpc>
              <a:spcBef>
                <a:spcPts val="320"/>
              </a:spcBef>
              <a:spcAft>
                <a:spcPts val="0"/>
              </a:spcAft>
              <a:buClr>
                <a:srgbClr val="FF0000"/>
              </a:buClr>
              <a:buSzPts val="1600"/>
              <a:buFont typeface="Arial"/>
              <a:buNone/>
            </a:pPr>
            <a:r>
              <a:rPr lang="en-US" sz="1600" b="0" i="0" u="none" strike="noStrike" cap="none">
                <a:solidFill>
                  <a:schemeClr val="dk1"/>
                </a:solidFill>
                <a:latin typeface="Courier New"/>
                <a:ea typeface="Courier New"/>
                <a:cs typeface="Courier New"/>
                <a:sym typeface="Courier New"/>
              </a:rPr>
              <a:t>15   }</a:t>
            </a:r>
            <a:endParaRPr/>
          </a:p>
          <a:p>
            <a:pPr marL="0" marR="0" lvl="1" indent="0" algn="l" rtl="0">
              <a:lnSpc>
                <a:spcPct val="100000"/>
              </a:lnSpc>
              <a:spcBef>
                <a:spcPts val="320"/>
              </a:spcBef>
              <a:spcAft>
                <a:spcPts val="0"/>
              </a:spcAft>
              <a:buClr>
                <a:srgbClr val="FF0000"/>
              </a:buClr>
              <a:buSzPts val="1600"/>
              <a:buFont typeface="Arial"/>
              <a:buNone/>
            </a:pPr>
            <a:r>
              <a:rPr lang="en-US" sz="1600" b="0" i="0" u="none" strike="noStrike" cap="none">
                <a:solidFill>
                  <a:schemeClr val="dk1"/>
                </a:solidFill>
                <a:latin typeface="Courier New"/>
                <a:ea typeface="Courier New"/>
                <a:cs typeface="Courier New"/>
                <a:sym typeface="Courier New"/>
              </a:rPr>
              <a:t>16 }</a:t>
            </a:r>
            <a:endParaRPr/>
          </a:p>
        </p:txBody>
      </p:sp>
      <p:sp>
        <p:nvSpPr>
          <p:cNvPr id="5507" name="Google Shape;5507;p546"/>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Formatting Currency with NumberFormat</a:t>
            </a:r>
            <a:endParaRPr/>
          </a:p>
        </p:txBody>
      </p:sp>
      <p:sp>
        <p:nvSpPr>
          <p:cNvPr id="5508" name="Google Shape;5508;p546"/>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550</a:t>
            </a:fld>
            <a:endParaRPr/>
          </a:p>
        </p:txBody>
      </p:sp>
    </p:spTree>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Shape 5513"/>
        <p:cNvGrpSpPr/>
        <p:nvPr/>
      </p:nvGrpSpPr>
      <p:grpSpPr>
        <a:xfrm>
          <a:off x="0" y="0"/>
          <a:ext cx="0" cy="0"/>
          <a:chOff x="0" y="0"/>
          <a:chExt cx="0" cy="0"/>
        </a:xfrm>
      </p:grpSpPr>
      <p:sp>
        <p:nvSpPr>
          <p:cNvPr id="5514" name="Google Shape;5514;p547"/>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Displaying Dates</a:t>
            </a:r>
            <a:endParaRPr/>
          </a:p>
        </p:txBody>
      </p:sp>
      <p:sp>
        <p:nvSpPr>
          <p:cNvPr id="5515" name="Google Shape;5515;p547"/>
          <p:cNvSpPr txBox="1">
            <a:spLocks noGrp="1"/>
          </p:cNvSpPr>
          <p:nvPr>
            <p:ph type="body" idx="1"/>
          </p:nvPr>
        </p:nvSpPr>
        <p:spPr>
          <a:xfrm>
            <a:off x="609600" y="1447800"/>
            <a:ext cx="7918500" cy="2998800"/>
          </a:xfrm>
          <a:prstGeom prst="rect">
            <a:avLst/>
          </a:prstGeom>
          <a:noFill/>
          <a:ln>
            <a:noFill/>
          </a:ln>
        </p:spPr>
        <p:txBody>
          <a:bodyPr spcFirstLastPara="1" wrap="square" lIns="12700" tIns="12700" rIns="12700" bIns="12700" anchor="t" anchorCtr="0">
            <a:noAutofit/>
          </a:bodyPr>
          <a:lstStyle/>
          <a:p>
            <a:pPr marL="574675" marR="0" lvl="1" indent="-460375" algn="l" rtl="0">
              <a:lnSpc>
                <a:spcPct val="100000"/>
              </a:lnSpc>
              <a:spcBef>
                <a:spcPts val="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Format a date:</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Get a </a:t>
            </a:r>
            <a:r>
              <a:rPr lang="en-US" sz="2000" b="0" i="0" u="none" strike="noStrike" cap="none">
                <a:solidFill>
                  <a:schemeClr val="dk1"/>
                </a:solidFill>
                <a:latin typeface="Courier New"/>
                <a:ea typeface="Courier New"/>
                <a:cs typeface="Courier New"/>
                <a:sym typeface="Courier New"/>
              </a:rPr>
              <a:t>DateTimeFormatter</a:t>
            </a:r>
            <a:r>
              <a:rPr lang="en-US" sz="2000" b="0" i="0" u="none" strike="noStrike" cap="none">
                <a:solidFill>
                  <a:schemeClr val="dk1"/>
                </a:solidFill>
                <a:latin typeface="Arial"/>
                <a:ea typeface="Arial"/>
                <a:cs typeface="Arial"/>
                <a:sym typeface="Arial"/>
              </a:rPr>
              <a:t> object based on the </a:t>
            </a:r>
            <a:r>
              <a:rPr lang="en-US" sz="2000" b="0" i="0" u="none" strike="noStrike" cap="none">
                <a:solidFill>
                  <a:schemeClr val="dk1"/>
                </a:solidFill>
                <a:latin typeface="Courier New"/>
                <a:ea typeface="Courier New"/>
                <a:cs typeface="Courier New"/>
                <a:sym typeface="Courier New"/>
              </a:rPr>
              <a:t>Locale</a:t>
            </a:r>
            <a:r>
              <a:rPr lang="en-US" sz="2000" b="0" i="0" u="none" strike="noStrike" cap="none">
                <a:solidFill>
                  <a:schemeClr val="dk1"/>
                </a:solidFill>
                <a:latin typeface="Arial"/>
                <a:ea typeface="Arial"/>
                <a:cs typeface="Arial"/>
                <a:sym typeface="Arial"/>
              </a:rPr>
              <a:t>. 	</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From the LocalDateTime variable, call the </a:t>
            </a:r>
            <a:r>
              <a:rPr lang="en-US" sz="2000" b="0" i="0" u="none" strike="noStrike" cap="none">
                <a:solidFill>
                  <a:schemeClr val="dk1"/>
                </a:solidFill>
                <a:latin typeface="Courier New"/>
                <a:ea typeface="Courier New"/>
                <a:cs typeface="Courier New"/>
                <a:sym typeface="Courier New"/>
              </a:rPr>
              <a:t>format</a:t>
            </a:r>
            <a:r>
              <a:rPr lang="en-US" sz="2000" b="0" i="0" u="none" strike="noStrike" cap="none">
                <a:solidFill>
                  <a:schemeClr val="dk1"/>
                </a:solidFill>
                <a:latin typeface="Arial"/>
                <a:ea typeface="Arial"/>
                <a:cs typeface="Arial"/>
                <a:sym typeface="Arial"/>
              </a:rPr>
              <a:t> method passing the formatter.</a:t>
            </a:r>
            <a:endParaRPr/>
          </a:p>
          <a:p>
            <a:pPr marL="574675" marR="0" lvl="1" indent="-460375" algn="l" rtl="0">
              <a:lnSpc>
                <a:spcPct val="100000"/>
              </a:lnSpc>
              <a:spcBef>
                <a:spcPts val="280"/>
              </a:spcBef>
              <a:spcAft>
                <a:spcPts val="0"/>
              </a:spcAft>
              <a:buClr>
                <a:srgbClr val="FF0000"/>
              </a:buClr>
              <a:buSzPts val="1400"/>
              <a:buFont typeface="Arial"/>
              <a:buNone/>
            </a:pPr>
            <a:endParaRPr sz="1400" b="0" i="0" u="none" strike="noStrike" cap="none">
              <a:solidFill>
                <a:schemeClr val="dk1"/>
              </a:solidFill>
              <a:latin typeface="Courier New"/>
              <a:ea typeface="Courier New"/>
              <a:cs typeface="Courier New"/>
              <a:sym typeface="Courier New"/>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Sample dates:</a:t>
            </a:r>
            <a:endParaRPr/>
          </a:p>
          <a:p>
            <a:pPr marL="574675" marR="0" lvl="1" indent="-460375" algn="l" rtl="0">
              <a:lnSpc>
                <a:spcPct val="100000"/>
              </a:lnSpc>
              <a:spcBef>
                <a:spcPts val="280"/>
              </a:spcBef>
              <a:spcAft>
                <a:spcPts val="0"/>
              </a:spcAft>
              <a:buClr>
                <a:srgbClr val="FF0000"/>
              </a:buClr>
              <a:buSzPts val="1400"/>
              <a:buFont typeface="Arial"/>
              <a:buNone/>
            </a:pPr>
            <a:endParaRPr sz="1400" b="0" i="0" u="none" strike="noStrike" cap="none">
              <a:solidFill>
                <a:schemeClr val="dk1"/>
              </a:solidFill>
              <a:latin typeface="Courier New"/>
              <a:ea typeface="Courier New"/>
              <a:cs typeface="Courier New"/>
              <a:sym typeface="Courier New"/>
            </a:endParaRPr>
          </a:p>
          <a:p>
            <a:pPr marL="574675" marR="0" lvl="1" indent="-460375" algn="l" rtl="0">
              <a:lnSpc>
                <a:spcPct val="100000"/>
              </a:lnSpc>
              <a:spcBef>
                <a:spcPts val="360"/>
              </a:spcBef>
              <a:spcAft>
                <a:spcPts val="0"/>
              </a:spcAft>
              <a:buClr>
                <a:srgbClr val="FF0000"/>
              </a:buClr>
              <a:buSzPts val="1800"/>
              <a:buFont typeface="Arial"/>
              <a:buNone/>
            </a:pPr>
            <a:r>
              <a:rPr lang="en-US" sz="1800" b="0" i="0" u="none" strike="noStrike" cap="none">
                <a:solidFill>
                  <a:schemeClr val="dk1"/>
                </a:solidFill>
                <a:latin typeface="Courier New"/>
                <a:ea typeface="Courier New"/>
                <a:cs typeface="Courier New"/>
                <a:sym typeface="Courier New"/>
              </a:rPr>
              <a:t>20 juil. 2011 fr_FR</a:t>
            </a:r>
            <a:endParaRPr/>
          </a:p>
          <a:p>
            <a:pPr marL="574675" marR="0" lvl="1" indent="-460375" algn="l" rtl="0">
              <a:lnSpc>
                <a:spcPct val="100000"/>
              </a:lnSpc>
              <a:spcBef>
                <a:spcPts val="360"/>
              </a:spcBef>
              <a:spcAft>
                <a:spcPts val="0"/>
              </a:spcAft>
              <a:buClr>
                <a:srgbClr val="FF0000"/>
              </a:buClr>
              <a:buSzPts val="1800"/>
              <a:buFont typeface="Arial"/>
              <a:buNone/>
            </a:pPr>
            <a:r>
              <a:rPr lang="en-US" sz="1800" b="0" i="0" u="none" strike="noStrike" cap="none">
                <a:solidFill>
                  <a:schemeClr val="dk1"/>
                </a:solidFill>
                <a:latin typeface="Courier New"/>
                <a:ea typeface="Courier New"/>
                <a:cs typeface="Courier New"/>
                <a:sym typeface="Courier New"/>
              </a:rPr>
              <a:t>20.07.2011 ru_RU</a:t>
            </a:r>
            <a:endParaRPr/>
          </a:p>
        </p:txBody>
      </p:sp>
      <p:sp>
        <p:nvSpPr>
          <p:cNvPr id="5516" name="Google Shape;5516;p547"/>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551</a:t>
            </a:fld>
            <a:endParaRPr/>
          </a:p>
        </p:txBody>
      </p:sp>
    </p:spTree>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Shape 5521"/>
        <p:cNvGrpSpPr/>
        <p:nvPr/>
      </p:nvGrpSpPr>
      <p:grpSpPr>
        <a:xfrm>
          <a:off x="0" y="0"/>
          <a:ext cx="0" cy="0"/>
          <a:chOff x="0" y="0"/>
          <a:chExt cx="0" cy="0"/>
        </a:xfrm>
      </p:grpSpPr>
      <p:sp>
        <p:nvSpPr>
          <p:cNvPr id="5522" name="Google Shape;5522;p548"/>
          <p:cNvSpPr txBox="1"/>
          <p:nvPr/>
        </p:nvSpPr>
        <p:spPr>
          <a:xfrm>
            <a:off x="381000" y="1143000"/>
            <a:ext cx="8382000" cy="5105400"/>
          </a:xfrm>
          <a:prstGeom prst="rect">
            <a:avLst/>
          </a:prstGeom>
          <a:solidFill>
            <a:srgbClr val="DDDDDD"/>
          </a:solid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5523" name="Google Shape;5523;p548"/>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Displaying Dates with </a:t>
            </a:r>
            <a:r>
              <a:rPr lang="en-US" sz="2600" b="1" i="0" u="none" strike="noStrike" cap="none">
                <a:solidFill>
                  <a:schemeClr val="dk1"/>
                </a:solidFill>
                <a:latin typeface="Courier New"/>
                <a:ea typeface="Courier New"/>
                <a:cs typeface="Courier New"/>
                <a:sym typeface="Courier New"/>
              </a:rPr>
              <a:t>DateTimeFormatter</a:t>
            </a:r>
            <a:endParaRPr/>
          </a:p>
        </p:txBody>
      </p:sp>
      <p:sp>
        <p:nvSpPr>
          <p:cNvPr id="5524" name="Google Shape;5524;p548"/>
          <p:cNvSpPr txBox="1">
            <a:spLocks noGrp="1"/>
          </p:cNvSpPr>
          <p:nvPr>
            <p:ph type="body" idx="1"/>
          </p:nvPr>
        </p:nvSpPr>
        <p:spPr>
          <a:xfrm>
            <a:off x="609600" y="1219200"/>
            <a:ext cx="7918500" cy="4998900"/>
          </a:xfrm>
          <a:prstGeom prst="rect">
            <a:avLst/>
          </a:prstGeom>
          <a:noFill/>
          <a:ln>
            <a:noFill/>
          </a:ln>
        </p:spPr>
        <p:txBody>
          <a:bodyPr spcFirstLastPara="1" wrap="square" lIns="12700" tIns="12700" rIns="12700" bIns="12700" anchor="t" anchorCtr="0">
            <a:noAutofit/>
          </a:bodyPr>
          <a:lstStyle/>
          <a:p>
            <a:pPr marL="574675" marR="0" lvl="1" indent="-460375" algn="l" rtl="0">
              <a:lnSpc>
                <a:spcPct val="100000"/>
              </a:lnSpc>
              <a:spcBef>
                <a:spcPts val="0"/>
              </a:spcBef>
              <a:spcAft>
                <a:spcPts val="0"/>
              </a:spcAft>
              <a:buClr>
                <a:srgbClr val="FF0000"/>
              </a:buClr>
              <a:buSzPts val="1600"/>
              <a:buFont typeface="Arial"/>
              <a:buNone/>
            </a:pPr>
            <a:r>
              <a:rPr lang="en-US" sz="1600" b="0" i="0" u="none" strike="noStrike" cap="none">
                <a:solidFill>
                  <a:schemeClr val="dk1"/>
                </a:solidFill>
                <a:latin typeface="Courier New"/>
                <a:ea typeface="Courier New"/>
                <a:cs typeface="Courier New"/>
                <a:sym typeface="Courier New"/>
              </a:rPr>
              <a:t> 3 import java.time.LocalDateTime;</a:t>
            </a:r>
            <a:endParaRPr/>
          </a:p>
          <a:p>
            <a:pPr marL="574675" marR="0" lvl="1" indent="-460375" algn="l" rtl="0">
              <a:lnSpc>
                <a:spcPct val="100000"/>
              </a:lnSpc>
              <a:spcBef>
                <a:spcPts val="320"/>
              </a:spcBef>
              <a:spcAft>
                <a:spcPts val="0"/>
              </a:spcAft>
              <a:buClr>
                <a:srgbClr val="FF0000"/>
              </a:buClr>
              <a:buSzPts val="1600"/>
              <a:buFont typeface="Arial"/>
              <a:buNone/>
            </a:pPr>
            <a:r>
              <a:rPr lang="en-US" sz="1600" b="0" i="0" u="none" strike="noStrike" cap="none">
                <a:solidFill>
                  <a:schemeClr val="dk1"/>
                </a:solidFill>
                <a:latin typeface="Courier New"/>
                <a:ea typeface="Courier New"/>
                <a:cs typeface="Courier New"/>
                <a:sym typeface="Courier New"/>
              </a:rPr>
              <a:t> 4 import java.time.format.DateTimeFormatter;</a:t>
            </a:r>
            <a:endParaRPr/>
          </a:p>
          <a:p>
            <a:pPr marL="574675" marR="0" lvl="1" indent="-460375" algn="l" rtl="0">
              <a:lnSpc>
                <a:spcPct val="100000"/>
              </a:lnSpc>
              <a:spcBef>
                <a:spcPts val="320"/>
              </a:spcBef>
              <a:spcAft>
                <a:spcPts val="0"/>
              </a:spcAft>
              <a:buClr>
                <a:srgbClr val="FF0000"/>
              </a:buClr>
              <a:buSzPts val="1600"/>
              <a:buFont typeface="Arial"/>
              <a:buNone/>
            </a:pPr>
            <a:r>
              <a:rPr lang="en-US" sz="1600" b="0" i="0" u="none" strike="noStrike" cap="none">
                <a:solidFill>
                  <a:schemeClr val="dk1"/>
                </a:solidFill>
                <a:latin typeface="Courier New"/>
                <a:ea typeface="Courier New"/>
                <a:cs typeface="Courier New"/>
                <a:sym typeface="Courier New"/>
              </a:rPr>
              <a:t> 5 import java.time.format.FormatStyle;</a:t>
            </a:r>
            <a:endParaRPr/>
          </a:p>
          <a:p>
            <a:pPr marL="574675" marR="0" lvl="1" indent="-460375" algn="l" rtl="0">
              <a:lnSpc>
                <a:spcPct val="100000"/>
              </a:lnSpc>
              <a:spcBef>
                <a:spcPts val="320"/>
              </a:spcBef>
              <a:spcAft>
                <a:spcPts val="0"/>
              </a:spcAft>
              <a:buClr>
                <a:srgbClr val="FF0000"/>
              </a:buClr>
              <a:buSzPts val="1600"/>
              <a:buFont typeface="Arial"/>
              <a:buNone/>
            </a:pPr>
            <a:r>
              <a:rPr lang="en-US" sz="1600" b="0" i="0" u="none" strike="noStrike" cap="none">
                <a:solidFill>
                  <a:schemeClr val="dk1"/>
                </a:solidFill>
                <a:latin typeface="Courier New"/>
                <a:ea typeface="Courier New"/>
                <a:cs typeface="Courier New"/>
                <a:sym typeface="Courier New"/>
              </a:rPr>
              <a:t> 6 import java.util.Locale;</a:t>
            </a:r>
            <a:endParaRPr/>
          </a:p>
          <a:p>
            <a:pPr marL="574675" marR="0" lvl="1" indent="-460375" algn="l" rtl="0">
              <a:lnSpc>
                <a:spcPct val="100000"/>
              </a:lnSpc>
              <a:spcBef>
                <a:spcPts val="320"/>
              </a:spcBef>
              <a:spcAft>
                <a:spcPts val="0"/>
              </a:spcAft>
              <a:buClr>
                <a:srgbClr val="FF0000"/>
              </a:buClr>
              <a:buSzPts val="1600"/>
              <a:buFont typeface="Arial"/>
              <a:buNone/>
            </a:pPr>
            <a:r>
              <a:rPr lang="en-US" sz="1600" b="0" i="0" u="none" strike="noStrike" cap="none">
                <a:solidFill>
                  <a:schemeClr val="dk1"/>
                </a:solidFill>
                <a:latin typeface="Courier New"/>
                <a:ea typeface="Courier New"/>
                <a:cs typeface="Courier New"/>
                <a:sym typeface="Courier New"/>
              </a:rPr>
              <a:t> 7 </a:t>
            </a:r>
            <a:endParaRPr/>
          </a:p>
          <a:p>
            <a:pPr marL="574675" marR="0" lvl="1" indent="-460375" algn="l" rtl="0">
              <a:lnSpc>
                <a:spcPct val="100000"/>
              </a:lnSpc>
              <a:spcBef>
                <a:spcPts val="320"/>
              </a:spcBef>
              <a:spcAft>
                <a:spcPts val="0"/>
              </a:spcAft>
              <a:buClr>
                <a:srgbClr val="FF0000"/>
              </a:buClr>
              <a:buSzPts val="1600"/>
              <a:buFont typeface="Arial"/>
              <a:buNone/>
            </a:pPr>
            <a:r>
              <a:rPr lang="en-US" sz="1600" b="0" i="0" u="none" strike="noStrike" cap="none">
                <a:solidFill>
                  <a:schemeClr val="dk1"/>
                </a:solidFill>
                <a:latin typeface="Courier New"/>
                <a:ea typeface="Courier New"/>
                <a:cs typeface="Courier New"/>
                <a:sym typeface="Courier New"/>
              </a:rPr>
              <a:t> 8 public class DateFormatTest {</a:t>
            </a:r>
            <a:endParaRPr/>
          </a:p>
          <a:p>
            <a:pPr marL="574675" marR="0" lvl="1" indent="-460375" algn="l" rtl="0">
              <a:lnSpc>
                <a:spcPct val="100000"/>
              </a:lnSpc>
              <a:spcBef>
                <a:spcPts val="320"/>
              </a:spcBef>
              <a:spcAft>
                <a:spcPts val="0"/>
              </a:spcAft>
              <a:buClr>
                <a:srgbClr val="FF0000"/>
              </a:buClr>
              <a:buSzPts val="1600"/>
              <a:buFont typeface="Arial"/>
              <a:buNone/>
            </a:pPr>
            <a:r>
              <a:rPr lang="en-US" sz="1600" b="0" i="0" u="none" strike="noStrike" cap="none">
                <a:solidFill>
                  <a:schemeClr val="dk1"/>
                </a:solidFill>
                <a:latin typeface="Courier New"/>
                <a:ea typeface="Courier New"/>
                <a:cs typeface="Courier New"/>
                <a:sym typeface="Courier New"/>
              </a:rPr>
              <a:t> 9   public static void main(String[] args) {</a:t>
            </a:r>
            <a:endParaRPr/>
          </a:p>
          <a:p>
            <a:pPr marL="574675" marR="0" lvl="1" indent="-460375" algn="l" rtl="0">
              <a:lnSpc>
                <a:spcPct val="100000"/>
              </a:lnSpc>
              <a:spcBef>
                <a:spcPts val="320"/>
              </a:spcBef>
              <a:spcAft>
                <a:spcPts val="0"/>
              </a:spcAft>
              <a:buClr>
                <a:srgbClr val="FF0000"/>
              </a:buClr>
              <a:buSzPts val="1600"/>
              <a:buFont typeface="Arial"/>
              <a:buNone/>
            </a:pPr>
            <a:r>
              <a:rPr lang="en-US" sz="1600" b="0" i="0" u="none" strike="noStrike" cap="none">
                <a:solidFill>
                  <a:schemeClr val="dk1"/>
                </a:solidFill>
                <a:latin typeface="Courier New"/>
                <a:ea typeface="Courier New"/>
                <a:cs typeface="Courier New"/>
                <a:sym typeface="Courier New"/>
              </a:rPr>
              <a:t>10     </a:t>
            </a:r>
            <a:endParaRPr/>
          </a:p>
          <a:p>
            <a:pPr marL="574675" marR="0" lvl="1" indent="-460375" algn="l" rtl="0">
              <a:lnSpc>
                <a:spcPct val="100000"/>
              </a:lnSpc>
              <a:spcBef>
                <a:spcPts val="320"/>
              </a:spcBef>
              <a:spcAft>
                <a:spcPts val="0"/>
              </a:spcAft>
              <a:buClr>
                <a:srgbClr val="FF0000"/>
              </a:buClr>
              <a:buSzPts val="1600"/>
              <a:buFont typeface="Arial"/>
              <a:buNone/>
            </a:pPr>
            <a:r>
              <a:rPr lang="en-US" sz="1600" b="1" i="0" u="none" strike="noStrike" cap="none">
                <a:solidFill>
                  <a:schemeClr val="dk1"/>
                </a:solidFill>
                <a:latin typeface="Courier New"/>
                <a:ea typeface="Courier New"/>
                <a:cs typeface="Courier New"/>
                <a:sym typeface="Courier New"/>
              </a:rPr>
              <a:t>11     LocalDateTime today = LocalDateTime.now();</a:t>
            </a:r>
            <a:endParaRPr/>
          </a:p>
          <a:p>
            <a:pPr marL="574675" marR="0" lvl="1" indent="-460375" algn="l" rtl="0">
              <a:lnSpc>
                <a:spcPct val="100000"/>
              </a:lnSpc>
              <a:spcBef>
                <a:spcPts val="320"/>
              </a:spcBef>
              <a:spcAft>
                <a:spcPts val="0"/>
              </a:spcAft>
              <a:buClr>
                <a:srgbClr val="FF0000"/>
              </a:buClr>
              <a:buSzPts val="1600"/>
              <a:buFont typeface="Arial"/>
              <a:buNone/>
            </a:pPr>
            <a:r>
              <a:rPr lang="en-US" sz="1600" b="1" i="0" u="none" strike="noStrike" cap="none">
                <a:solidFill>
                  <a:schemeClr val="dk1"/>
                </a:solidFill>
                <a:latin typeface="Courier New"/>
                <a:ea typeface="Courier New"/>
                <a:cs typeface="Courier New"/>
                <a:sym typeface="Courier New"/>
              </a:rPr>
              <a:t>12     Locale loc = Locale.FRANCE;</a:t>
            </a:r>
            <a:endParaRPr/>
          </a:p>
          <a:p>
            <a:pPr marL="574675" marR="0" lvl="1" indent="-460375" algn="l" rtl="0">
              <a:lnSpc>
                <a:spcPct val="100000"/>
              </a:lnSpc>
              <a:spcBef>
                <a:spcPts val="320"/>
              </a:spcBef>
              <a:spcAft>
                <a:spcPts val="0"/>
              </a:spcAft>
              <a:buClr>
                <a:srgbClr val="FF0000"/>
              </a:buClr>
              <a:buSzPts val="1600"/>
              <a:buFont typeface="Arial"/>
              <a:buNone/>
            </a:pPr>
            <a:r>
              <a:rPr lang="en-US" sz="1600" b="0" i="0" u="none" strike="noStrike" cap="none">
                <a:solidFill>
                  <a:schemeClr val="dk1"/>
                </a:solidFill>
                <a:latin typeface="Courier New"/>
                <a:ea typeface="Courier New"/>
                <a:cs typeface="Courier New"/>
                <a:sym typeface="Courier New"/>
              </a:rPr>
              <a:t>13     </a:t>
            </a:r>
            <a:endParaRPr/>
          </a:p>
          <a:p>
            <a:pPr marL="574675" marR="0" lvl="1" indent="-460375" algn="l" rtl="0">
              <a:lnSpc>
                <a:spcPct val="100000"/>
              </a:lnSpc>
              <a:spcBef>
                <a:spcPts val="320"/>
              </a:spcBef>
              <a:spcAft>
                <a:spcPts val="0"/>
              </a:spcAft>
              <a:buClr>
                <a:srgbClr val="FF0000"/>
              </a:buClr>
              <a:buSzPts val="1600"/>
              <a:buFont typeface="Arial"/>
              <a:buNone/>
            </a:pPr>
            <a:r>
              <a:rPr lang="en-US" sz="1600" b="1" i="0" u="none" strike="noStrike" cap="none">
                <a:solidFill>
                  <a:schemeClr val="dk1"/>
                </a:solidFill>
                <a:latin typeface="Courier New"/>
                <a:ea typeface="Courier New"/>
                <a:cs typeface="Courier New"/>
                <a:sym typeface="Courier New"/>
              </a:rPr>
              <a:t>14     DateTimeFormatter df = </a:t>
            </a:r>
            <a:endParaRPr/>
          </a:p>
          <a:p>
            <a:pPr marL="574675" marR="0" lvl="1" indent="-460375" algn="l" rtl="0">
              <a:lnSpc>
                <a:spcPct val="100000"/>
              </a:lnSpc>
              <a:spcBef>
                <a:spcPts val="320"/>
              </a:spcBef>
              <a:spcAft>
                <a:spcPts val="0"/>
              </a:spcAft>
              <a:buClr>
                <a:srgbClr val="FF0000"/>
              </a:buClr>
              <a:buSzPts val="1600"/>
              <a:buFont typeface="Arial"/>
              <a:buNone/>
            </a:pPr>
            <a:r>
              <a:rPr lang="en-US" sz="1600" b="1" i="0" u="none" strike="noStrike" cap="none">
                <a:solidFill>
                  <a:schemeClr val="dk1"/>
                </a:solidFill>
                <a:latin typeface="Courier New"/>
                <a:ea typeface="Courier New"/>
                <a:cs typeface="Courier New"/>
                <a:sym typeface="Courier New"/>
              </a:rPr>
              <a:t>15       DateTimeFormatter.ofLocalizedDate(FormatStyle.FULL)</a:t>
            </a:r>
            <a:endParaRPr/>
          </a:p>
          <a:p>
            <a:pPr marL="574675" marR="0" lvl="1" indent="-460375" algn="l" rtl="0">
              <a:lnSpc>
                <a:spcPct val="100000"/>
              </a:lnSpc>
              <a:spcBef>
                <a:spcPts val="320"/>
              </a:spcBef>
              <a:spcAft>
                <a:spcPts val="0"/>
              </a:spcAft>
              <a:buClr>
                <a:srgbClr val="FF0000"/>
              </a:buClr>
              <a:buSzPts val="1600"/>
              <a:buFont typeface="Arial"/>
              <a:buNone/>
            </a:pPr>
            <a:r>
              <a:rPr lang="en-US" sz="1600" b="1" i="0" u="none" strike="noStrike" cap="none">
                <a:solidFill>
                  <a:schemeClr val="dk1"/>
                </a:solidFill>
                <a:latin typeface="Courier New"/>
                <a:ea typeface="Courier New"/>
                <a:cs typeface="Courier New"/>
                <a:sym typeface="Courier New"/>
              </a:rPr>
              <a:t>16         .withLocale(loc);</a:t>
            </a:r>
            <a:endParaRPr/>
          </a:p>
          <a:p>
            <a:pPr marL="574675" marR="0" lvl="1" indent="-460375" algn="l" rtl="0">
              <a:lnSpc>
                <a:spcPct val="100000"/>
              </a:lnSpc>
              <a:spcBef>
                <a:spcPts val="320"/>
              </a:spcBef>
              <a:spcAft>
                <a:spcPts val="0"/>
              </a:spcAft>
              <a:buClr>
                <a:srgbClr val="FF0000"/>
              </a:buClr>
              <a:buSzPts val="1600"/>
              <a:buFont typeface="Arial"/>
              <a:buNone/>
            </a:pPr>
            <a:r>
              <a:rPr lang="en-US" sz="1600" b="0" i="0" u="none" strike="noStrike" cap="none">
                <a:solidFill>
                  <a:schemeClr val="dk1"/>
                </a:solidFill>
                <a:latin typeface="Courier New"/>
                <a:ea typeface="Courier New"/>
                <a:cs typeface="Courier New"/>
                <a:sym typeface="Courier New"/>
              </a:rPr>
              <a:t>17     System.out.println("Date: " + today.format(df) </a:t>
            </a:r>
            <a:endParaRPr/>
          </a:p>
          <a:p>
            <a:pPr marL="574675" marR="0" lvl="1" indent="-460375" algn="l" rtl="0">
              <a:lnSpc>
                <a:spcPct val="100000"/>
              </a:lnSpc>
              <a:spcBef>
                <a:spcPts val="320"/>
              </a:spcBef>
              <a:spcAft>
                <a:spcPts val="0"/>
              </a:spcAft>
              <a:buClr>
                <a:srgbClr val="FF0000"/>
              </a:buClr>
              <a:buSzPts val="1600"/>
              <a:buFont typeface="Arial"/>
              <a:buNone/>
            </a:pPr>
            <a:r>
              <a:rPr lang="en-US" sz="1600" b="0" i="0" u="none" strike="noStrike" cap="none">
                <a:solidFill>
                  <a:schemeClr val="dk1"/>
                </a:solidFill>
                <a:latin typeface="Courier New"/>
                <a:ea typeface="Courier New"/>
                <a:cs typeface="Courier New"/>
                <a:sym typeface="Courier New"/>
              </a:rPr>
              <a:t>18         + " Locale: " + loc.toString());</a:t>
            </a:r>
            <a:endParaRPr/>
          </a:p>
          <a:p>
            <a:pPr marL="574675" marR="0" lvl="1" indent="-460375" algn="l" rtl="0">
              <a:lnSpc>
                <a:spcPct val="100000"/>
              </a:lnSpc>
              <a:spcBef>
                <a:spcPts val="320"/>
              </a:spcBef>
              <a:spcAft>
                <a:spcPts val="0"/>
              </a:spcAft>
              <a:buClr>
                <a:srgbClr val="FF0000"/>
              </a:buClr>
              <a:buSzPts val="1600"/>
              <a:buFont typeface="Arial"/>
              <a:buNone/>
            </a:pPr>
            <a:r>
              <a:rPr lang="en-US" sz="1600" b="0" i="0" u="none" strike="noStrike" cap="none">
                <a:solidFill>
                  <a:schemeClr val="dk1"/>
                </a:solidFill>
                <a:latin typeface="Courier New"/>
                <a:ea typeface="Courier New"/>
                <a:cs typeface="Courier New"/>
                <a:sym typeface="Courier New"/>
              </a:rPr>
              <a:t>19   }</a:t>
            </a:r>
            <a:endParaRPr/>
          </a:p>
        </p:txBody>
      </p:sp>
      <p:sp>
        <p:nvSpPr>
          <p:cNvPr id="5525" name="Google Shape;5525;p548"/>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552</a:t>
            </a:fld>
            <a:endParaRPr/>
          </a:p>
        </p:txBody>
      </p:sp>
    </p:spTree>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Shape 5530"/>
        <p:cNvGrpSpPr/>
        <p:nvPr/>
      </p:nvGrpSpPr>
      <p:grpSpPr>
        <a:xfrm>
          <a:off x="0" y="0"/>
          <a:ext cx="0" cy="0"/>
          <a:chOff x="0" y="0"/>
          <a:chExt cx="0" cy="0"/>
        </a:xfrm>
      </p:grpSpPr>
      <p:sp>
        <p:nvSpPr>
          <p:cNvPr id="5531" name="Google Shape;5531;p549"/>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Format Styles</a:t>
            </a:r>
            <a:endParaRPr/>
          </a:p>
        </p:txBody>
      </p:sp>
      <p:sp>
        <p:nvSpPr>
          <p:cNvPr id="5532" name="Google Shape;5532;p549"/>
          <p:cNvSpPr txBox="1">
            <a:spLocks noGrp="1"/>
          </p:cNvSpPr>
          <p:nvPr>
            <p:ph type="body" idx="1"/>
          </p:nvPr>
        </p:nvSpPr>
        <p:spPr>
          <a:xfrm>
            <a:off x="609600" y="1447800"/>
            <a:ext cx="7918500" cy="2894100"/>
          </a:xfrm>
          <a:prstGeom prst="rect">
            <a:avLst/>
          </a:prstGeom>
          <a:noFill/>
          <a:ln>
            <a:noFill/>
          </a:ln>
        </p:spPr>
        <p:txBody>
          <a:bodyPr spcFirstLastPara="1" wrap="square" lIns="12700" tIns="12700" rIns="12700" bIns="12700" anchor="t" anchorCtr="0">
            <a:noAutofit/>
          </a:bodyPr>
          <a:lstStyle/>
          <a:p>
            <a:pPr marL="574675" marR="0" lvl="1" indent="-460375" algn="l" rtl="0">
              <a:lnSpc>
                <a:spcPct val="100000"/>
              </a:lnSpc>
              <a:spcBef>
                <a:spcPts val="0"/>
              </a:spcBef>
              <a:spcAft>
                <a:spcPts val="0"/>
              </a:spcAft>
              <a:buClr>
                <a:srgbClr val="FF0000"/>
              </a:buClr>
              <a:buSzPts val="2200"/>
              <a:buFont typeface="Arial"/>
              <a:buChar char="•"/>
            </a:pPr>
            <a:r>
              <a:rPr lang="en-US" sz="2200" b="0" i="0" u="none" strike="noStrike" cap="none">
                <a:solidFill>
                  <a:schemeClr val="dk1"/>
                </a:solidFill>
                <a:latin typeface="Courier New"/>
                <a:ea typeface="Courier New"/>
                <a:cs typeface="Courier New"/>
                <a:sym typeface="Courier New"/>
              </a:rPr>
              <a:t>DateTimeFormatter</a:t>
            </a:r>
            <a:r>
              <a:rPr lang="en-US" sz="2200" b="0" i="0" u="none" strike="noStrike" cap="none">
                <a:solidFill>
                  <a:schemeClr val="dk1"/>
                </a:solidFill>
                <a:latin typeface="Arial"/>
                <a:ea typeface="Arial"/>
                <a:cs typeface="Arial"/>
                <a:sym typeface="Arial"/>
              </a:rPr>
              <a:t> uses the </a:t>
            </a:r>
            <a:r>
              <a:rPr lang="en-US" sz="2200" b="0" i="0" u="none" strike="noStrike" cap="none">
                <a:solidFill>
                  <a:schemeClr val="dk1"/>
                </a:solidFill>
                <a:latin typeface="Courier New"/>
                <a:ea typeface="Courier New"/>
                <a:cs typeface="Courier New"/>
                <a:sym typeface="Courier New"/>
              </a:rPr>
              <a:t>FormatStyle</a:t>
            </a:r>
            <a:r>
              <a:rPr lang="en-US" sz="2200" b="0" i="0" u="none" strike="noStrike" cap="none">
                <a:solidFill>
                  <a:schemeClr val="dk1"/>
                </a:solidFill>
                <a:latin typeface="Arial"/>
                <a:ea typeface="Arial"/>
                <a:cs typeface="Arial"/>
                <a:sym typeface="Arial"/>
              </a:rPr>
              <a:t> enumeration to determine how the data is formatted.</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Enumeration values</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SHORT: Is completely numeric, such as 12.13.52 or 3:30 pm</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MEDIUM: Is longer, such as Jan 12, 1952</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LONG: Is longer, such as January 12, 1952 or 3:30:32 pm</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FULL: Is completely specified date or time, such as Tuesday, April 12, 1952 AD or 3:30:42 pm PST</a:t>
            </a:r>
            <a:endParaRPr/>
          </a:p>
        </p:txBody>
      </p:sp>
      <p:sp>
        <p:nvSpPr>
          <p:cNvPr id="5533" name="Google Shape;5533;p549"/>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553</a:t>
            </a:fld>
            <a:endParaRPr/>
          </a:p>
        </p:txBody>
      </p:sp>
    </p:spTree>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Shape 5538"/>
        <p:cNvGrpSpPr/>
        <p:nvPr/>
      </p:nvGrpSpPr>
      <p:grpSpPr>
        <a:xfrm>
          <a:off x="0" y="0"/>
          <a:ext cx="0" cy="0"/>
          <a:chOff x="0" y="0"/>
          <a:chExt cx="0" cy="0"/>
        </a:xfrm>
      </p:grpSpPr>
      <p:sp>
        <p:nvSpPr>
          <p:cNvPr id="5539" name="Google Shape;5539;p550"/>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Summary</a:t>
            </a:r>
            <a:endParaRPr/>
          </a:p>
        </p:txBody>
      </p:sp>
      <p:sp>
        <p:nvSpPr>
          <p:cNvPr id="5540" name="Google Shape;5540;p550"/>
          <p:cNvSpPr txBox="1">
            <a:spLocks noGrp="1"/>
          </p:cNvSpPr>
          <p:nvPr>
            <p:ph type="body" idx="1"/>
          </p:nvPr>
        </p:nvSpPr>
        <p:spPr>
          <a:xfrm>
            <a:off x="609600" y="1447800"/>
            <a:ext cx="7918500" cy="32082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200"/>
              <a:buFont typeface="Arial"/>
              <a:buNone/>
            </a:pPr>
            <a:r>
              <a:rPr lang="en-US" sz="2200" b="0" i="0" u="none">
                <a:solidFill>
                  <a:schemeClr val="dk1"/>
                </a:solidFill>
                <a:latin typeface="Arial"/>
                <a:ea typeface="Arial"/>
                <a:cs typeface="Arial"/>
                <a:sym typeface="Arial"/>
              </a:rPr>
              <a:t>In this lesson, you should have learned how to:</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Describe the advantages of localizing an application</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Define what a locale represents</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Read and set the locale by using the </a:t>
            </a:r>
            <a:r>
              <a:rPr lang="en-US" sz="2200" b="0" i="0" u="none" strike="noStrike" cap="none">
                <a:solidFill>
                  <a:schemeClr val="dk1"/>
                </a:solidFill>
                <a:latin typeface="Courier New"/>
                <a:ea typeface="Courier New"/>
                <a:cs typeface="Courier New"/>
                <a:sym typeface="Courier New"/>
              </a:rPr>
              <a:t>Locale</a:t>
            </a:r>
            <a:r>
              <a:rPr lang="en-US" sz="2200" b="0" i="0" u="none" strike="noStrike" cap="none">
                <a:solidFill>
                  <a:schemeClr val="dk1"/>
                </a:solidFill>
                <a:latin typeface="Arial"/>
                <a:ea typeface="Arial"/>
                <a:cs typeface="Arial"/>
                <a:sym typeface="Arial"/>
              </a:rPr>
              <a:t> object</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Create and read a </a:t>
            </a:r>
            <a:r>
              <a:rPr lang="en-US" sz="2200" b="0" i="0" u="none" strike="noStrike" cap="none">
                <a:solidFill>
                  <a:schemeClr val="dk1"/>
                </a:solidFill>
                <a:latin typeface="Courier New"/>
                <a:ea typeface="Courier New"/>
                <a:cs typeface="Courier New"/>
                <a:sym typeface="Courier New"/>
              </a:rPr>
              <a:t>Properties</a:t>
            </a:r>
            <a:r>
              <a:rPr lang="en-US" sz="2200" b="0" i="0" u="none" strike="noStrike" cap="none">
                <a:solidFill>
                  <a:schemeClr val="dk1"/>
                </a:solidFill>
                <a:latin typeface="Arial"/>
                <a:ea typeface="Arial"/>
                <a:cs typeface="Arial"/>
                <a:sym typeface="Arial"/>
              </a:rPr>
              <a:t> file</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Build a resource bundle for each locale</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Call a resource bundle from an application</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Change the locale for a resource bundle</a:t>
            </a:r>
            <a:endParaRPr/>
          </a:p>
        </p:txBody>
      </p:sp>
      <p:pic>
        <p:nvPicPr>
          <p:cNvPr id="5541" name="Google Shape;5541;p550" descr="Duke-Summary.gif"/>
          <p:cNvPicPr preferRelativeResize="0"/>
          <p:nvPr/>
        </p:nvPicPr>
        <p:blipFill rotWithShape="1">
          <a:blip r:embed="rId3">
            <a:alphaModFix/>
          </a:blip>
          <a:srcRect/>
          <a:stretch/>
        </p:blipFill>
        <p:spPr>
          <a:xfrm>
            <a:off x="6459537" y="4756150"/>
            <a:ext cx="2074862" cy="1492250"/>
          </a:xfrm>
          <a:prstGeom prst="rect">
            <a:avLst/>
          </a:prstGeom>
          <a:noFill/>
          <a:ln>
            <a:noFill/>
          </a:ln>
        </p:spPr>
      </p:pic>
      <p:sp>
        <p:nvSpPr>
          <p:cNvPr id="5542" name="Google Shape;5542;p550"/>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554</a:t>
            </a:fld>
            <a:endParaRPr/>
          </a:p>
        </p:txBody>
      </p:sp>
    </p:spTree>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Shape 5547"/>
        <p:cNvGrpSpPr/>
        <p:nvPr/>
      </p:nvGrpSpPr>
      <p:grpSpPr>
        <a:xfrm>
          <a:off x="0" y="0"/>
          <a:ext cx="0" cy="0"/>
          <a:chOff x="0" y="0"/>
          <a:chExt cx="0" cy="0"/>
        </a:xfrm>
      </p:grpSpPr>
      <p:sp>
        <p:nvSpPr>
          <p:cNvPr id="5548" name="Google Shape;5548;p551"/>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a:t>Lab </a:t>
            </a:r>
            <a:r>
              <a:rPr lang="en-US" sz="2600" b="1" i="0" u="none" strike="noStrike" cap="none">
                <a:solidFill>
                  <a:schemeClr val="dk1"/>
                </a:solidFill>
                <a:latin typeface="Arial"/>
                <a:ea typeface="Arial"/>
                <a:cs typeface="Arial"/>
                <a:sym typeface="Arial"/>
              </a:rPr>
              <a:t>19-1 Overview: </a:t>
            </a:r>
            <a:br>
              <a:rPr lang="en-US" sz="2600" b="1" i="0" u="none" strike="noStrike" cap="none">
                <a:solidFill>
                  <a:schemeClr val="dk1"/>
                </a:solidFill>
                <a:latin typeface="Arial"/>
                <a:ea typeface="Arial"/>
                <a:cs typeface="Arial"/>
                <a:sym typeface="Arial"/>
              </a:rPr>
            </a:br>
            <a:r>
              <a:rPr lang="en-US" sz="2600" b="1" i="0" u="none" strike="noStrike" cap="none">
                <a:solidFill>
                  <a:schemeClr val="dk1"/>
                </a:solidFill>
                <a:latin typeface="Arial"/>
                <a:ea typeface="Arial"/>
                <a:cs typeface="Arial"/>
                <a:sym typeface="Arial"/>
              </a:rPr>
              <a:t>Creating a Localized Date Application</a:t>
            </a:r>
            <a:endParaRPr/>
          </a:p>
        </p:txBody>
      </p:sp>
      <p:sp>
        <p:nvSpPr>
          <p:cNvPr id="5549" name="Google Shape;5549;p551"/>
          <p:cNvSpPr txBox="1">
            <a:spLocks noGrp="1"/>
          </p:cNvSpPr>
          <p:nvPr>
            <p:ph type="body" idx="1"/>
          </p:nvPr>
        </p:nvSpPr>
        <p:spPr>
          <a:xfrm>
            <a:off x="609600" y="1447800"/>
            <a:ext cx="7918500" cy="17511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200"/>
              <a:buFont typeface="Arial"/>
              <a:buNone/>
            </a:pPr>
            <a:r>
              <a:rPr lang="en-US" sz="2200" b="0" i="0" u="none">
                <a:solidFill>
                  <a:schemeClr val="dk1"/>
                </a:solidFill>
                <a:latin typeface="Arial"/>
                <a:ea typeface="Arial"/>
                <a:cs typeface="Arial"/>
                <a:sym typeface="Arial"/>
              </a:rPr>
              <a:t>This </a:t>
            </a:r>
            <a:r>
              <a:rPr lang="en-US"/>
              <a:t>Lab </a:t>
            </a:r>
            <a:r>
              <a:rPr lang="en-US" sz="2200" b="0" i="0" u="none">
                <a:solidFill>
                  <a:schemeClr val="dk1"/>
                </a:solidFill>
                <a:latin typeface="Arial"/>
                <a:ea typeface="Arial"/>
                <a:cs typeface="Arial"/>
                <a:sym typeface="Arial"/>
              </a:rPr>
              <a:t>covers creating a localized application that displays dates in a variety of formats.</a:t>
            </a:r>
            <a:endParaRPr/>
          </a:p>
        </p:txBody>
      </p:sp>
      <p:sp>
        <p:nvSpPr>
          <p:cNvPr id="5550" name="Google Shape;5550;p551"/>
          <p:cNvSpPr txBox="1"/>
          <p:nvPr/>
        </p:nvSpPr>
        <p:spPr>
          <a:xfrm>
            <a:off x="571500" y="5962650"/>
            <a:ext cx="7848600" cy="308100"/>
          </a:xfrm>
          <a:prstGeom prst="rect">
            <a:avLst/>
          </a:prstGeom>
          <a:noFill/>
          <a:ln>
            <a:noFill/>
          </a:ln>
        </p:spPr>
        <p:txBody>
          <a:bodyPr spcFirstLastPara="1" wrap="square" lIns="92075" tIns="46025" rIns="92075" bIns="46025" anchor="t" anchorCtr="0">
            <a:noAutofit/>
          </a:bodyPr>
          <a:lstStyle/>
          <a:p>
            <a:pPr marL="0" marR="0" lvl="0" indent="0" algn="l" rtl="0">
              <a:lnSpc>
                <a:spcPct val="100000"/>
              </a:lnSpc>
              <a:spcBef>
                <a:spcPts val="0"/>
              </a:spcBef>
              <a:spcAft>
                <a:spcPts val="0"/>
              </a:spcAft>
              <a:buClr>
                <a:schemeClr val="dk1"/>
              </a:buClr>
              <a:buSzPts val="1400"/>
              <a:buFont typeface="Arial"/>
              <a:buNone/>
            </a:pPr>
            <a:r>
              <a:rPr lang="en-US" sz="1400" b="1" i="0" u="none">
                <a:solidFill>
                  <a:schemeClr val="dk1"/>
                </a:solidFill>
                <a:latin typeface="Arial"/>
                <a:ea typeface="Arial"/>
                <a:cs typeface="Arial"/>
                <a:sym typeface="Arial"/>
              </a:rPr>
              <a:t> </a:t>
            </a:r>
            <a:endParaRPr/>
          </a:p>
        </p:txBody>
      </p:sp>
      <p:pic>
        <p:nvPicPr>
          <p:cNvPr id="5551" name="Google Shape;5551;p551" descr="Duke-Practise-Overview.gif"/>
          <p:cNvPicPr preferRelativeResize="0"/>
          <p:nvPr/>
        </p:nvPicPr>
        <p:blipFill rotWithShape="1">
          <a:blip r:embed="rId3">
            <a:alphaModFix/>
          </a:blip>
          <a:srcRect/>
          <a:stretch/>
        </p:blipFill>
        <p:spPr>
          <a:xfrm>
            <a:off x="6705600" y="4343400"/>
            <a:ext cx="1828800" cy="1873250"/>
          </a:xfrm>
          <a:prstGeom prst="rect">
            <a:avLst/>
          </a:prstGeom>
          <a:noFill/>
          <a:ln>
            <a:noFill/>
          </a:ln>
        </p:spPr>
      </p:pic>
      <p:sp>
        <p:nvSpPr>
          <p:cNvPr id="5552" name="Google Shape;5552;p551"/>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555</a:t>
            </a:fld>
            <a:endParaRPr/>
          </a:p>
        </p:txBody>
      </p:sp>
    </p:spTree>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Shape 5557"/>
        <p:cNvGrpSpPr/>
        <p:nvPr/>
      </p:nvGrpSpPr>
      <p:grpSpPr>
        <a:xfrm>
          <a:off x="0" y="0"/>
          <a:ext cx="0" cy="0"/>
          <a:chOff x="0" y="0"/>
          <a:chExt cx="0" cy="0"/>
        </a:xfrm>
      </p:grpSpPr>
      <p:sp>
        <p:nvSpPr>
          <p:cNvPr id="5558" name="Google Shape;5558;p552"/>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Quiz</a:t>
            </a:r>
            <a:endParaRPr/>
          </a:p>
        </p:txBody>
      </p:sp>
      <p:sp>
        <p:nvSpPr>
          <p:cNvPr id="5559" name="Google Shape;5559;p552"/>
          <p:cNvSpPr txBox="1">
            <a:spLocks noGrp="1"/>
          </p:cNvSpPr>
          <p:nvPr>
            <p:ph type="body" idx="1"/>
          </p:nvPr>
        </p:nvSpPr>
        <p:spPr>
          <a:xfrm>
            <a:off x="609600" y="1447800"/>
            <a:ext cx="7918500" cy="7698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200"/>
              <a:buFont typeface="Arial"/>
              <a:buNone/>
            </a:pPr>
            <a:r>
              <a:rPr lang="en-US" sz="2200" b="0" i="0" u="none">
                <a:solidFill>
                  <a:schemeClr val="dk1"/>
                </a:solidFill>
                <a:latin typeface="Arial"/>
                <a:ea typeface="Arial"/>
                <a:cs typeface="Arial"/>
                <a:sym typeface="Arial"/>
              </a:rPr>
              <a:t>Which bundle file represents a language of Spanish and a country code of US?</a:t>
            </a:r>
            <a:endParaRPr/>
          </a:p>
          <a:p>
            <a:pPr marL="566737" marR="0" lvl="1" indent="-449262" algn="l" rtl="0">
              <a:lnSpc>
                <a:spcPct val="100000"/>
              </a:lnSpc>
              <a:spcBef>
                <a:spcPts val="400"/>
              </a:spcBef>
              <a:spcAft>
                <a:spcPts val="0"/>
              </a:spcAft>
              <a:buClr>
                <a:srgbClr val="FF0000"/>
              </a:buClr>
              <a:buSzPts val="2000"/>
              <a:buFont typeface="Arial"/>
              <a:buAutoNum type="alphaLcPeriod"/>
            </a:pPr>
            <a:r>
              <a:rPr lang="en-US" sz="2000" b="0" i="0" u="none" strike="noStrike" cap="none">
                <a:solidFill>
                  <a:schemeClr val="dk1"/>
                </a:solidFill>
                <a:latin typeface="Courier New"/>
                <a:ea typeface="Courier New"/>
                <a:cs typeface="Courier New"/>
                <a:sym typeface="Courier New"/>
              </a:rPr>
              <a:t>MessagesBundle_ES_US.properties</a:t>
            </a:r>
            <a:endParaRPr/>
          </a:p>
          <a:p>
            <a:pPr marL="566737" marR="0" lvl="1" indent="-449262" algn="l" rtl="0">
              <a:lnSpc>
                <a:spcPct val="100000"/>
              </a:lnSpc>
              <a:spcBef>
                <a:spcPts val="400"/>
              </a:spcBef>
              <a:spcAft>
                <a:spcPts val="0"/>
              </a:spcAft>
              <a:buClr>
                <a:srgbClr val="FF0000"/>
              </a:buClr>
              <a:buSzPts val="2000"/>
              <a:buFont typeface="Arial"/>
              <a:buAutoNum type="alphaLcPeriod"/>
            </a:pPr>
            <a:r>
              <a:rPr lang="en-US" sz="2000" b="0" i="0" u="none" strike="noStrike" cap="none">
                <a:solidFill>
                  <a:schemeClr val="dk1"/>
                </a:solidFill>
                <a:latin typeface="Courier New"/>
                <a:ea typeface="Courier New"/>
                <a:cs typeface="Courier New"/>
                <a:sym typeface="Courier New"/>
              </a:rPr>
              <a:t>MessagesBundle_es_es.properties</a:t>
            </a:r>
            <a:endParaRPr sz="2200" b="1" i="0" u="none" strike="noStrike" cap="none">
              <a:solidFill>
                <a:schemeClr val="dk1"/>
              </a:solidFill>
              <a:latin typeface="Courier New"/>
              <a:ea typeface="Courier New"/>
              <a:cs typeface="Courier New"/>
              <a:sym typeface="Courier New"/>
            </a:endParaRPr>
          </a:p>
          <a:p>
            <a:pPr marL="566737" marR="0" lvl="1" indent="-449262" algn="l" rtl="0">
              <a:lnSpc>
                <a:spcPct val="100000"/>
              </a:lnSpc>
              <a:spcBef>
                <a:spcPts val="400"/>
              </a:spcBef>
              <a:spcAft>
                <a:spcPts val="0"/>
              </a:spcAft>
              <a:buClr>
                <a:srgbClr val="FF0000"/>
              </a:buClr>
              <a:buSzPts val="2000"/>
              <a:buFont typeface="Arial"/>
              <a:buAutoNum type="alphaLcPeriod"/>
            </a:pPr>
            <a:r>
              <a:rPr lang="en-US" sz="2000" b="0" i="0" u="none" strike="noStrike" cap="none">
                <a:solidFill>
                  <a:schemeClr val="dk1"/>
                </a:solidFill>
                <a:latin typeface="Courier New"/>
                <a:ea typeface="Courier New"/>
                <a:cs typeface="Courier New"/>
                <a:sym typeface="Courier New"/>
              </a:rPr>
              <a:t>MessagesBundle_es_US.properties</a:t>
            </a:r>
            <a:endParaRPr sz="2200" b="0" i="0" u="none" strike="noStrike" cap="none">
              <a:solidFill>
                <a:schemeClr val="dk1"/>
              </a:solidFill>
              <a:latin typeface="Courier New"/>
              <a:ea typeface="Courier New"/>
              <a:cs typeface="Courier New"/>
              <a:sym typeface="Courier New"/>
            </a:endParaRPr>
          </a:p>
          <a:p>
            <a:pPr marL="566737" marR="0" lvl="1" indent="-449262" algn="l" rtl="0">
              <a:lnSpc>
                <a:spcPct val="100000"/>
              </a:lnSpc>
              <a:spcBef>
                <a:spcPts val="400"/>
              </a:spcBef>
              <a:spcAft>
                <a:spcPts val="0"/>
              </a:spcAft>
              <a:buClr>
                <a:srgbClr val="FF0000"/>
              </a:buClr>
              <a:buSzPts val="2000"/>
              <a:buFont typeface="Arial"/>
              <a:buAutoNum type="alphaLcPeriod"/>
            </a:pPr>
            <a:r>
              <a:rPr lang="en-US" sz="2000" b="0" i="0" u="none" strike="noStrike" cap="none">
                <a:solidFill>
                  <a:schemeClr val="dk1"/>
                </a:solidFill>
                <a:latin typeface="Courier New"/>
                <a:ea typeface="Courier New"/>
                <a:cs typeface="Courier New"/>
                <a:sym typeface="Courier New"/>
              </a:rPr>
              <a:t>MessagesBundle_ES_us.properties</a:t>
            </a:r>
            <a:endParaRPr/>
          </a:p>
        </p:txBody>
      </p:sp>
      <p:sp>
        <p:nvSpPr>
          <p:cNvPr id="5560" name="Google Shape;5560;p552"/>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556</a:t>
            </a:fld>
            <a:endParaRPr/>
          </a:p>
        </p:txBody>
      </p:sp>
    </p:spTree>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Shape 5565"/>
        <p:cNvGrpSpPr/>
        <p:nvPr/>
      </p:nvGrpSpPr>
      <p:grpSpPr>
        <a:xfrm>
          <a:off x="0" y="0"/>
          <a:ext cx="0" cy="0"/>
          <a:chOff x="0" y="0"/>
          <a:chExt cx="0" cy="0"/>
        </a:xfrm>
      </p:grpSpPr>
      <p:sp>
        <p:nvSpPr>
          <p:cNvPr id="5566" name="Google Shape;5566;p553"/>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Quiz</a:t>
            </a:r>
            <a:endParaRPr/>
          </a:p>
        </p:txBody>
      </p:sp>
      <p:sp>
        <p:nvSpPr>
          <p:cNvPr id="5567" name="Google Shape;5567;p553"/>
          <p:cNvSpPr txBox="1">
            <a:spLocks noGrp="1"/>
          </p:cNvSpPr>
          <p:nvPr>
            <p:ph type="body" idx="1"/>
          </p:nvPr>
        </p:nvSpPr>
        <p:spPr>
          <a:xfrm>
            <a:off x="609600" y="1447800"/>
            <a:ext cx="7918500" cy="7698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200"/>
              <a:buFont typeface="Arial"/>
              <a:buNone/>
            </a:pPr>
            <a:r>
              <a:rPr lang="en-US" sz="2200" b="0" i="0" u="none">
                <a:solidFill>
                  <a:schemeClr val="dk1"/>
                </a:solidFill>
                <a:latin typeface="Arial"/>
                <a:ea typeface="Arial"/>
                <a:cs typeface="Arial"/>
                <a:sym typeface="Arial"/>
              </a:rPr>
              <a:t>Which date format constant provides the most detailed information?</a:t>
            </a:r>
            <a:endParaRPr/>
          </a:p>
          <a:p>
            <a:pPr marL="566737" marR="0" lvl="1" indent="-449262" algn="l" rtl="0">
              <a:lnSpc>
                <a:spcPct val="100000"/>
              </a:lnSpc>
              <a:spcBef>
                <a:spcPts val="400"/>
              </a:spcBef>
              <a:spcAft>
                <a:spcPts val="0"/>
              </a:spcAft>
              <a:buClr>
                <a:srgbClr val="FF0000"/>
              </a:buClr>
              <a:buSzPts val="2000"/>
              <a:buFont typeface="Arial"/>
              <a:buAutoNum type="alphaLcPeriod"/>
            </a:pPr>
            <a:r>
              <a:rPr lang="en-US" sz="2000" b="0" i="0" u="none" strike="noStrike" cap="none">
                <a:solidFill>
                  <a:schemeClr val="dk1"/>
                </a:solidFill>
                <a:latin typeface="Courier New"/>
                <a:ea typeface="Courier New"/>
                <a:cs typeface="Courier New"/>
                <a:sym typeface="Courier New"/>
              </a:rPr>
              <a:t>LONG</a:t>
            </a:r>
            <a:endParaRPr/>
          </a:p>
          <a:p>
            <a:pPr marL="566737" marR="0" lvl="1" indent="-449262" algn="l" rtl="0">
              <a:lnSpc>
                <a:spcPct val="100000"/>
              </a:lnSpc>
              <a:spcBef>
                <a:spcPts val="400"/>
              </a:spcBef>
              <a:spcAft>
                <a:spcPts val="0"/>
              </a:spcAft>
              <a:buClr>
                <a:srgbClr val="FF0000"/>
              </a:buClr>
              <a:buSzPts val="2000"/>
              <a:buFont typeface="Arial"/>
              <a:buAutoNum type="alphaLcPeriod"/>
            </a:pPr>
            <a:r>
              <a:rPr lang="en-US" sz="2000" b="0" i="0" u="none" strike="noStrike" cap="none">
                <a:solidFill>
                  <a:schemeClr val="dk1"/>
                </a:solidFill>
                <a:latin typeface="Courier New"/>
                <a:ea typeface="Courier New"/>
                <a:cs typeface="Courier New"/>
                <a:sym typeface="Courier New"/>
              </a:rPr>
              <a:t>FULL</a:t>
            </a:r>
            <a:endParaRPr sz="2200" b="1" i="0" u="none" strike="noStrike" cap="none">
              <a:solidFill>
                <a:schemeClr val="dk1"/>
              </a:solidFill>
              <a:latin typeface="Courier New"/>
              <a:ea typeface="Courier New"/>
              <a:cs typeface="Courier New"/>
              <a:sym typeface="Courier New"/>
            </a:endParaRPr>
          </a:p>
          <a:p>
            <a:pPr marL="566737" marR="0" lvl="1" indent="-449262" algn="l" rtl="0">
              <a:lnSpc>
                <a:spcPct val="100000"/>
              </a:lnSpc>
              <a:spcBef>
                <a:spcPts val="400"/>
              </a:spcBef>
              <a:spcAft>
                <a:spcPts val="0"/>
              </a:spcAft>
              <a:buClr>
                <a:srgbClr val="FF0000"/>
              </a:buClr>
              <a:buSzPts val="2000"/>
              <a:buFont typeface="Arial"/>
              <a:buAutoNum type="alphaLcPeriod"/>
            </a:pPr>
            <a:r>
              <a:rPr lang="en-US" sz="2000" b="0" i="0" u="none" strike="noStrike" cap="none">
                <a:solidFill>
                  <a:schemeClr val="dk1"/>
                </a:solidFill>
                <a:latin typeface="Courier New"/>
                <a:ea typeface="Courier New"/>
                <a:cs typeface="Courier New"/>
                <a:sym typeface="Courier New"/>
              </a:rPr>
              <a:t>MAX</a:t>
            </a:r>
            <a:endParaRPr sz="2200" b="0" i="0" u="none" strike="noStrike" cap="none">
              <a:solidFill>
                <a:schemeClr val="dk1"/>
              </a:solidFill>
              <a:latin typeface="Courier New"/>
              <a:ea typeface="Courier New"/>
              <a:cs typeface="Courier New"/>
              <a:sym typeface="Courier New"/>
            </a:endParaRPr>
          </a:p>
          <a:p>
            <a:pPr marL="566737" marR="0" lvl="1" indent="-449262" algn="l" rtl="0">
              <a:lnSpc>
                <a:spcPct val="100000"/>
              </a:lnSpc>
              <a:spcBef>
                <a:spcPts val="400"/>
              </a:spcBef>
              <a:spcAft>
                <a:spcPts val="0"/>
              </a:spcAft>
              <a:buClr>
                <a:srgbClr val="FF0000"/>
              </a:buClr>
              <a:buSzPts val="2000"/>
              <a:buFont typeface="Arial"/>
              <a:buAutoNum type="alphaLcPeriod"/>
            </a:pPr>
            <a:r>
              <a:rPr lang="en-US" sz="2000" b="0" i="0" u="none" strike="noStrike" cap="none">
                <a:solidFill>
                  <a:schemeClr val="dk1"/>
                </a:solidFill>
                <a:latin typeface="Courier New"/>
                <a:ea typeface="Courier New"/>
                <a:cs typeface="Courier New"/>
                <a:sym typeface="Courier New"/>
              </a:rPr>
              <a:t>COMPLETE</a:t>
            </a:r>
            <a:endParaRPr/>
          </a:p>
        </p:txBody>
      </p:sp>
      <p:sp>
        <p:nvSpPr>
          <p:cNvPr id="5568" name="Google Shape;5568;p553"/>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557</a:t>
            </a:fld>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sp>
        <p:nvSpPr>
          <p:cNvPr id="440" name="Google Shape;440;p52"/>
          <p:cNvSpPr txBox="1"/>
          <p:nvPr/>
        </p:nvSpPr>
        <p:spPr>
          <a:xfrm>
            <a:off x="457200" y="2068512"/>
            <a:ext cx="7924800" cy="2362200"/>
          </a:xfrm>
          <a:prstGeom prst="rect">
            <a:avLst/>
          </a:prstGeom>
          <a:solidFill>
            <a:srgbClr val="DDDDDD"/>
          </a:solid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441" name="Google Shape;441;p52"/>
          <p:cNvSpPr txBox="1">
            <a:spLocks noGrp="1"/>
          </p:cNvSpPr>
          <p:nvPr>
            <p:ph type="title"/>
          </p:nvPr>
        </p:nvSpPr>
        <p:spPr>
          <a:xfrm>
            <a:off x="609600" y="439737"/>
            <a:ext cx="791845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Quiz</a:t>
            </a:r>
            <a:endParaRPr/>
          </a:p>
        </p:txBody>
      </p:sp>
      <p:sp>
        <p:nvSpPr>
          <p:cNvPr id="442" name="Google Shape;442;p52"/>
          <p:cNvSpPr txBox="1">
            <a:spLocks noGrp="1"/>
          </p:cNvSpPr>
          <p:nvPr>
            <p:ph type="body" idx="1"/>
          </p:nvPr>
        </p:nvSpPr>
        <p:spPr>
          <a:xfrm>
            <a:off x="609600" y="1447800"/>
            <a:ext cx="7918450" cy="4778375"/>
          </a:xfrm>
          <a:prstGeom prst="rect">
            <a:avLst/>
          </a:prstGeom>
          <a:noFill/>
          <a:ln>
            <a:noFill/>
          </a:ln>
        </p:spPr>
        <p:txBody>
          <a:bodyPr spcFirstLastPara="1" wrap="square" lIns="12700" tIns="12700" rIns="12700" bIns="12700" anchor="t" anchorCtr="0">
            <a:noAutofit/>
          </a:bodyPr>
          <a:lstStyle/>
          <a:p>
            <a:pPr marL="7936" marR="0" lvl="0" indent="7938" algn="l" rtl="0">
              <a:lnSpc>
                <a:spcPct val="100000"/>
              </a:lnSpc>
              <a:spcBef>
                <a:spcPts val="0"/>
              </a:spcBef>
              <a:spcAft>
                <a:spcPts val="0"/>
              </a:spcAft>
              <a:buClr>
                <a:srgbClr val="000000"/>
              </a:buClr>
              <a:buSzPts val="2000"/>
              <a:buFont typeface="Arial"/>
              <a:buNone/>
            </a:pPr>
            <a:r>
              <a:rPr lang="en-US" sz="2000" b="0" i="0" u="none">
                <a:solidFill>
                  <a:schemeClr val="dk1"/>
                </a:solidFill>
                <a:latin typeface="Arial"/>
                <a:ea typeface="Arial"/>
                <a:cs typeface="Arial"/>
                <a:sym typeface="Arial"/>
              </a:rPr>
              <a:t>What is displayed when the following code snippet is compiled and executed?</a:t>
            </a:r>
            <a:endParaRPr/>
          </a:p>
          <a:p>
            <a:pPr marL="7936" marR="0" lvl="0" indent="7938" algn="l" rtl="0">
              <a:lnSpc>
                <a:spcPct val="100000"/>
              </a:lnSpc>
              <a:spcBef>
                <a:spcPts val="400"/>
              </a:spcBef>
              <a:spcAft>
                <a:spcPts val="0"/>
              </a:spcAft>
              <a:buClr>
                <a:srgbClr val="000000"/>
              </a:buClr>
              <a:buSzPts val="2000"/>
              <a:buFont typeface="Arial"/>
              <a:buNone/>
            </a:pPr>
            <a:r>
              <a:rPr lang="en-US" sz="2000" b="0" i="0" u="none">
                <a:solidFill>
                  <a:schemeClr val="dk1"/>
                </a:solidFill>
                <a:latin typeface="Courier New"/>
                <a:ea typeface="Courier New"/>
                <a:cs typeface="Courier New"/>
                <a:sym typeface="Courier New"/>
              </a:rPr>
              <a:t>String s1 = new String("Test");</a:t>
            </a:r>
            <a:endParaRPr/>
          </a:p>
          <a:p>
            <a:pPr marL="7936" marR="0" lvl="0" indent="7938" algn="l" rtl="0">
              <a:lnSpc>
                <a:spcPct val="100000"/>
              </a:lnSpc>
              <a:spcBef>
                <a:spcPts val="400"/>
              </a:spcBef>
              <a:spcAft>
                <a:spcPts val="0"/>
              </a:spcAft>
              <a:buClr>
                <a:srgbClr val="000000"/>
              </a:buClr>
              <a:buSzPts val="2000"/>
              <a:buFont typeface="Arial"/>
              <a:buNone/>
            </a:pPr>
            <a:r>
              <a:rPr lang="en-US" sz="2000" b="0" i="0" u="none">
                <a:solidFill>
                  <a:schemeClr val="dk1"/>
                </a:solidFill>
                <a:latin typeface="Courier New"/>
                <a:ea typeface="Courier New"/>
                <a:cs typeface="Courier New"/>
                <a:sym typeface="Courier New"/>
              </a:rPr>
              <a:t>String s2 = new String("Test");</a:t>
            </a:r>
            <a:endParaRPr/>
          </a:p>
          <a:p>
            <a:pPr marL="7936" marR="0" lvl="0" indent="7938" algn="l" rtl="0">
              <a:lnSpc>
                <a:spcPct val="100000"/>
              </a:lnSpc>
              <a:spcBef>
                <a:spcPts val="400"/>
              </a:spcBef>
              <a:spcAft>
                <a:spcPts val="0"/>
              </a:spcAft>
              <a:buClr>
                <a:srgbClr val="000000"/>
              </a:buClr>
              <a:buSzPts val="2000"/>
              <a:buFont typeface="Arial"/>
              <a:buNone/>
            </a:pPr>
            <a:r>
              <a:rPr lang="en-US" sz="2000" b="0" i="0" u="none">
                <a:solidFill>
                  <a:schemeClr val="dk1"/>
                </a:solidFill>
                <a:latin typeface="Courier New"/>
                <a:ea typeface="Courier New"/>
                <a:cs typeface="Courier New"/>
                <a:sym typeface="Courier New"/>
              </a:rPr>
              <a:t>if (s1==s2)</a:t>
            </a:r>
            <a:endParaRPr/>
          </a:p>
          <a:p>
            <a:pPr marL="7936" marR="0" lvl="0" indent="7938" algn="l" rtl="0">
              <a:lnSpc>
                <a:spcPct val="100000"/>
              </a:lnSpc>
              <a:spcBef>
                <a:spcPts val="400"/>
              </a:spcBef>
              <a:spcAft>
                <a:spcPts val="0"/>
              </a:spcAft>
              <a:buClr>
                <a:srgbClr val="000000"/>
              </a:buClr>
              <a:buSzPts val="2000"/>
              <a:buFont typeface="Arial"/>
              <a:buNone/>
            </a:pPr>
            <a:r>
              <a:rPr lang="en-US" sz="2000" b="0" i="0" u="none">
                <a:solidFill>
                  <a:schemeClr val="dk1"/>
                </a:solidFill>
                <a:latin typeface="Courier New"/>
                <a:ea typeface="Courier New"/>
                <a:cs typeface="Courier New"/>
                <a:sym typeface="Courier New"/>
              </a:rPr>
              <a:t>    System.out.println("Same");</a:t>
            </a:r>
            <a:endParaRPr/>
          </a:p>
          <a:p>
            <a:pPr marL="7936" marR="0" lvl="0" indent="7938" algn="l" rtl="0">
              <a:lnSpc>
                <a:spcPct val="100000"/>
              </a:lnSpc>
              <a:spcBef>
                <a:spcPts val="400"/>
              </a:spcBef>
              <a:spcAft>
                <a:spcPts val="0"/>
              </a:spcAft>
              <a:buClr>
                <a:srgbClr val="000000"/>
              </a:buClr>
              <a:buSzPts val="2000"/>
              <a:buFont typeface="Arial"/>
              <a:buNone/>
            </a:pPr>
            <a:r>
              <a:rPr lang="en-US" sz="2000" b="0" i="0" u="none">
                <a:solidFill>
                  <a:schemeClr val="dk1"/>
                </a:solidFill>
                <a:latin typeface="Courier New"/>
                <a:ea typeface="Courier New"/>
                <a:cs typeface="Courier New"/>
                <a:sym typeface="Courier New"/>
              </a:rPr>
              <a:t>if (s1.equals(s2))</a:t>
            </a:r>
            <a:endParaRPr/>
          </a:p>
          <a:p>
            <a:pPr marL="7936" marR="0" lvl="0" indent="7938" algn="l" rtl="0">
              <a:lnSpc>
                <a:spcPct val="100000"/>
              </a:lnSpc>
              <a:spcBef>
                <a:spcPts val="400"/>
              </a:spcBef>
              <a:spcAft>
                <a:spcPts val="0"/>
              </a:spcAft>
              <a:buClr>
                <a:srgbClr val="000000"/>
              </a:buClr>
              <a:buSzPts val="2000"/>
              <a:buFont typeface="Arial"/>
              <a:buNone/>
            </a:pPr>
            <a:r>
              <a:rPr lang="en-US" sz="2000" b="0" i="0" u="none">
                <a:solidFill>
                  <a:schemeClr val="dk1"/>
                </a:solidFill>
                <a:latin typeface="Courier New"/>
                <a:ea typeface="Courier New"/>
                <a:cs typeface="Courier New"/>
                <a:sym typeface="Courier New"/>
              </a:rPr>
              <a:t>    System.out.println("Equals");</a:t>
            </a:r>
            <a:endParaRPr/>
          </a:p>
          <a:p>
            <a:pPr marL="7936" marR="0" lvl="0" indent="7938" algn="l" rtl="0">
              <a:lnSpc>
                <a:spcPct val="100000"/>
              </a:lnSpc>
              <a:spcBef>
                <a:spcPts val="320"/>
              </a:spcBef>
              <a:spcAft>
                <a:spcPts val="0"/>
              </a:spcAft>
              <a:buClr>
                <a:srgbClr val="000000"/>
              </a:buClr>
              <a:buSzPts val="1600"/>
              <a:buFont typeface="Arial"/>
              <a:buNone/>
            </a:pPr>
            <a:endParaRPr sz="1600" b="0" i="0" u="none">
              <a:solidFill>
                <a:schemeClr val="dk1"/>
              </a:solidFill>
              <a:latin typeface="Courier New"/>
              <a:ea typeface="Courier New"/>
              <a:cs typeface="Courier New"/>
              <a:sym typeface="Courier New"/>
            </a:endParaRPr>
          </a:p>
          <a:p>
            <a:pPr marL="566737" marR="0" lvl="1" indent="-449262" algn="l" rtl="0">
              <a:lnSpc>
                <a:spcPct val="100000"/>
              </a:lnSpc>
              <a:spcBef>
                <a:spcPts val="440"/>
              </a:spcBef>
              <a:spcAft>
                <a:spcPts val="0"/>
              </a:spcAft>
              <a:buClr>
                <a:srgbClr val="FF0000"/>
              </a:buClr>
              <a:buSzPts val="2200"/>
              <a:buFont typeface="Arial"/>
              <a:buAutoNum type="alphaLcPeriod"/>
            </a:pPr>
            <a:r>
              <a:rPr lang="en-US" sz="2200" b="0" i="0" u="none" strike="noStrike" cap="none">
                <a:solidFill>
                  <a:schemeClr val="dk1"/>
                </a:solidFill>
                <a:latin typeface="Courier New"/>
                <a:ea typeface="Courier New"/>
                <a:cs typeface="Courier New"/>
                <a:sym typeface="Courier New"/>
              </a:rPr>
              <a:t>Same</a:t>
            </a:r>
            <a:endParaRPr/>
          </a:p>
          <a:p>
            <a:pPr marL="566737" marR="0" lvl="1" indent="-449262" algn="l" rtl="0">
              <a:lnSpc>
                <a:spcPct val="100000"/>
              </a:lnSpc>
              <a:spcBef>
                <a:spcPts val="440"/>
              </a:spcBef>
              <a:spcAft>
                <a:spcPts val="0"/>
              </a:spcAft>
              <a:buClr>
                <a:srgbClr val="FF0000"/>
              </a:buClr>
              <a:buSzPts val="2200"/>
              <a:buFont typeface="Arial"/>
              <a:buAutoNum type="alphaLcPeriod"/>
            </a:pPr>
            <a:r>
              <a:rPr lang="en-US" sz="2200" b="0" i="0" u="none" strike="noStrike" cap="none">
                <a:solidFill>
                  <a:schemeClr val="dk1"/>
                </a:solidFill>
                <a:latin typeface="Courier New"/>
                <a:ea typeface="Courier New"/>
                <a:cs typeface="Courier New"/>
                <a:sym typeface="Courier New"/>
              </a:rPr>
              <a:t>Equals</a:t>
            </a:r>
            <a:endParaRPr/>
          </a:p>
          <a:p>
            <a:pPr marL="566737" marR="0" lvl="1" indent="-449262" algn="l" rtl="0">
              <a:lnSpc>
                <a:spcPct val="100000"/>
              </a:lnSpc>
              <a:spcBef>
                <a:spcPts val="440"/>
              </a:spcBef>
              <a:spcAft>
                <a:spcPts val="0"/>
              </a:spcAft>
              <a:buClr>
                <a:srgbClr val="FF0000"/>
              </a:buClr>
              <a:buSzPts val="2200"/>
              <a:buFont typeface="Arial"/>
              <a:buAutoNum type="alphaLcPeriod"/>
            </a:pPr>
            <a:r>
              <a:rPr lang="en-US" sz="2200" b="0" i="0" u="none" strike="noStrike" cap="none">
                <a:solidFill>
                  <a:schemeClr val="dk1"/>
                </a:solidFill>
                <a:latin typeface="Courier New"/>
                <a:ea typeface="Courier New"/>
                <a:cs typeface="Courier New"/>
                <a:sym typeface="Courier New"/>
              </a:rPr>
              <a:t>Same Equals</a:t>
            </a:r>
            <a:endParaRPr/>
          </a:p>
          <a:p>
            <a:pPr marL="566737" marR="0" lvl="1" indent="-449262" algn="l" rtl="0">
              <a:lnSpc>
                <a:spcPct val="100000"/>
              </a:lnSpc>
              <a:spcBef>
                <a:spcPts val="440"/>
              </a:spcBef>
              <a:spcAft>
                <a:spcPts val="0"/>
              </a:spcAft>
              <a:buClr>
                <a:srgbClr val="FF0000"/>
              </a:buClr>
              <a:buSzPts val="2200"/>
              <a:buFont typeface="Arial"/>
              <a:buAutoNum type="alphaLcPeriod"/>
            </a:pPr>
            <a:r>
              <a:rPr lang="en-US" sz="2200" b="0" i="0" u="none" strike="noStrike" cap="none">
                <a:solidFill>
                  <a:schemeClr val="dk1"/>
                </a:solidFill>
                <a:latin typeface="Courier New"/>
                <a:ea typeface="Courier New"/>
                <a:cs typeface="Courier New"/>
                <a:sym typeface="Courier New"/>
              </a:rPr>
              <a:t>Compiler Error</a:t>
            </a:r>
            <a:endParaRPr/>
          </a:p>
        </p:txBody>
      </p:sp>
      <p:sp>
        <p:nvSpPr>
          <p:cNvPr id="443" name="Google Shape;443;p52"/>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56</a:t>
            </a:fld>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448"/>
        <p:cNvGrpSpPr/>
        <p:nvPr/>
      </p:nvGrpSpPr>
      <p:grpSpPr>
        <a:xfrm>
          <a:off x="0" y="0"/>
          <a:ext cx="0" cy="0"/>
          <a:chOff x="0" y="0"/>
          <a:chExt cx="0" cy="0"/>
        </a:xfrm>
      </p:grpSpPr>
      <p:sp>
        <p:nvSpPr>
          <p:cNvPr id="449" name="Google Shape;449;p53"/>
          <p:cNvSpPr txBox="1">
            <a:spLocks noGrp="1"/>
          </p:cNvSpPr>
          <p:nvPr>
            <p:ph type="ctrTitle"/>
          </p:nvPr>
        </p:nvSpPr>
        <p:spPr>
          <a:xfrm>
            <a:off x="311708" y="992767"/>
            <a:ext cx="8520600" cy="27369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Encapsulation and Subclassing</a:t>
            </a:r>
            <a:endParaRPr/>
          </a:p>
        </p:txBody>
      </p:sp>
      <p:sp>
        <p:nvSpPr>
          <p:cNvPr id="450" name="Google Shape;450;p53"/>
          <p:cNvSpPr txBox="1">
            <a:spLocks noGrp="1"/>
          </p:cNvSpPr>
          <p:nvPr>
            <p:ph type="subTitle" idx="1"/>
          </p:nvPr>
        </p:nvSpPr>
        <p:spPr>
          <a:xfrm>
            <a:off x="927100" y="4419600"/>
            <a:ext cx="7302600" cy="363600"/>
          </a:xfrm>
          <a:prstGeom prst="rect">
            <a:avLst/>
          </a:prstGeom>
          <a:noFill/>
          <a:ln>
            <a:noFill/>
          </a:ln>
        </p:spPr>
        <p:txBody>
          <a:bodyPr spcFirstLastPara="1" wrap="square" lIns="12700" tIns="12700" rIns="12700" bIns="12700" anchor="t" anchorCtr="0">
            <a:noAutofit/>
          </a:bodyPr>
          <a:lstStyle/>
          <a:p>
            <a:pPr marL="7937" marR="0" lvl="0" indent="7938" algn="ctr" rtl="0">
              <a:spcBef>
                <a:spcPts val="0"/>
              </a:spcBef>
              <a:spcAft>
                <a:spcPts val="0"/>
              </a:spcAft>
              <a:buNone/>
            </a:pPr>
            <a:endParaRPr sz="2200" b="0" i="0" u="none" strike="noStrike" cap="none">
              <a:solidFill>
                <a:schemeClr val="dk1"/>
              </a:solidFill>
              <a:latin typeface="Arial"/>
              <a:ea typeface="Arial"/>
              <a:cs typeface="Arial"/>
              <a:sym typeface="Arial"/>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455"/>
        <p:cNvGrpSpPr/>
        <p:nvPr/>
      </p:nvGrpSpPr>
      <p:grpSpPr>
        <a:xfrm>
          <a:off x="0" y="0"/>
          <a:ext cx="0" cy="0"/>
          <a:chOff x="0" y="0"/>
          <a:chExt cx="0" cy="0"/>
        </a:xfrm>
      </p:grpSpPr>
      <p:sp>
        <p:nvSpPr>
          <p:cNvPr id="456" name="Google Shape;456;p54"/>
          <p:cNvSpPr txBox="1">
            <a:spLocks noGrp="1"/>
          </p:cNvSpPr>
          <p:nvPr>
            <p:ph type="body" idx="1"/>
          </p:nvPr>
        </p:nvSpPr>
        <p:spPr>
          <a:xfrm>
            <a:off x="609600" y="1447800"/>
            <a:ext cx="7918500" cy="25671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200"/>
              <a:buFont typeface="Arial"/>
              <a:buNone/>
            </a:pPr>
            <a:r>
              <a:rPr lang="en-US" sz="2200" b="0" i="0" u="none" strike="noStrike" cap="none">
                <a:solidFill>
                  <a:schemeClr val="dk1"/>
                </a:solidFill>
                <a:latin typeface="Arial"/>
                <a:ea typeface="Arial"/>
                <a:cs typeface="Arial"/>
                <a:sym typeface="Arial"/>
              </a:rPr>
              <a:t>After completing this lesson, you should be able to do the following:</a:t>
            </a:r>
            <a:endParaRPr/>
          </a:p>
          <a:p>
            <a:pPr marL="574675" marR="0" lvl="1" indent="-460375" algn="l" rtl="0">
              <a:lnSpc>
                <a:spcPct val="95000"/>
              </a:lnSpc>
              <a:spcBef>
                <a:spcPts val="40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Use encapsulation in Java class design</a:t>
            </a:r>
            <a:endParaRPr/>
          </a:p>
          <a:p>
            <a:pPr marL="574675" marR="0" lvl="1" indent="-460375" algn="l" rtl="0">
              <a:lnSpc>
                <a:spcPct val="95000"/>
              </a:lnSpc>
              <a:spcBef>
                <a:spcPts val="40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Model business problems by using Java classes</a:t>
            </a:r>
            <a:endParaRPr/>
          </a:p>
          <a:p>
            <a:pPr marL="574675" marR="0" lvl="1" indent="-460375" algn="l" rtl="0">
              <a:lnSpc>
                <a:spcPct val="95000"/>
              </a:lnSpc>
              <a:spcBef>
                <a:spcPts val="40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Make classes immutable</a:t>
            </a:r>
            <a:endParaRPr/>
          </a:p>
          <a:p>
            <a:pPr marL="574675" marR="0" lvl="1" indent="-460375" algn="l" rtl="0">
              <a:lnSpc>
                <a:spcPct val="95000"/>
              </a:lnSpc>
              <a:spcBef>
                <a:spcPts val="40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Create and use Java subclasses</a:t>
            </a:r>
            <a:endParaRPr/>
          </a:p>
          <a:p>
            <a:pPr marL="574675" marR="0" lvl="1" indent="-460375" algn="l" rtl="0">
              <a:lnSpc>
                <a:spcPct val="95000"/>
              </a:lnSpc>
              <a:spcBef>
                <a:spcPts val="40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Overload methods</a:t>
            </a:r>
            <a:endParaRPr/>
          </a:p>
        </p:txBody>
      </p:sp>
      <p:sp>
        <p:nvSpPr>
          <p:cNvPr id="457" name="Google Shape;457;p54"/>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Objectives</a:t>
            </a:r>
            <a:endParaRPr/>
          </a:p>
        </p:txBody>
      </p:sp>
      <p:pic>
        <p:nvPicPr>
          <p:cNvPr id="458" name="Google Shape;458;p54" descr="Duke-with-Dart.gif"/>
          <p:cNvPicPr preferRelativeResize="0"/>
          <p:nvPr/>
        </p:nvPicPr>
        <p:blipFill rotWithShape="1">
          <a:blip r:embed="rId3">
            <a:alphaModFix/>
          </a:blip>
          <a:srcRect/>
          <a:stretch/>
        </p:blipFill>
        <p:spPr>
          <a:xfrm>
            <a:off x="4876800" y="4724400"/>
            <a:ext cx="3829050" cy="1355725"/>
          </a:xfrm>
          <a:prstGeom prst="rect">
            <a:avLst/>
          </a:prstGeom>
          <a:noFill/>
          <a:ln>
            <a:noFill/>
          </a:ln>
        </p:spPr>
      </p:pic>
      <p:sp>
        <p:nvSpPr>
          <p:cNvPr id="459" name="Google Shape;459;p54"/>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58</a:t>
            </a:fld>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sp>
        <p:nvSpPr>
          <p:cNvPr id="465" name="Google Shape;465;p55"/>
          <p:cNvSpPr txBox="1">
            <a:spLocks noGrp="1"/>
          </p:cNvSpPr>
          <p:nvPr>
            <p:ph type="body" idx="1"/>
          </p:nvPr>
        </p:nvSpPr>
        <p:spPr>
          <a:xfrm>
            <a:off x="609600" y="1447800"/>
            <a:ext cx="7918500" cy="1751100"/>
          </a:xfrm>
          <a:prstGeom prst="rect">
            <a:avLst/>
          </a:prstGeom>
          <a:noFill/>
          <a:ln>
            <a:noFill/>
          </a:ln>
        </p:spPr>
        <p:txBody>
          <a:bodyPr spcFirstLastPara="1" wrap="square" lIns="12700" tIns="12700" rIns="12700" bIns="12700" anchor="t" anchorCtr="0">
            <a:noAutofit/>
          </a:bodyPr>
          <a:lstStyle/>
          <a:p>
            <a:pPr marL="574675" marR="0" lvl="1" indent="-460375" algn="l" rtl="0">
              <a:lnSpc>
                <a:spcPct val="100000"/>
              </a:lnSpc>
              <a:spcBef>
                <a:spcPts val="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Encapsulation is one of the four fundamental object-oriented programming concepts. The other three are inheritance, polymorphism, and abstraction.</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The term </a:t>
            </a:r>
            <a:r>
              <a:rPr lang="en-US" sz="2200" b="0" i="1" u="none" strike="noStrike" cap="none">
                <a:solidFill>
                  <a:schemeClr val="dk1"/>
                </a:solidFill>
                <a:latin typeface="Arial"/>
                <a:ea typeface="Arial"/>
                <a:cs typeface="Arial"/>
                <a:sym typeface="Arial"/>
              </a:rPr>
              <a:t>encapsulation</a:t>
            </a:r>
            <a:r>
              <a:rPr lang="en-US" sz="2200" b="0" i="0" u="none" strike="noStrike" cap="none">
                <a:solidFill>
                  <a:schemeClr val="dk1"/>
                </a:solidFill>
                <a:latin typeface="Arial"/>
                <a:ea typeface="Arial"/>
                <a:cs typeface="Arial"/>
                <a:sym typeface="Arial"/>
              </a:rPr>
              <a:t> means to enclose in a capsule, or to wrap something around an object to cover it. </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Encapsulation covers, or wraps, the internal workings of a Java object.</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Data variables, or fields, are hidden from the user of the object.</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Methods, the functions in Java, provide an explicit service to the user of the object but hide the implementation.</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As long as the services do not change, the implementation  can be modified without impacting the user.</a:t>
            </a:r>
            <a:br>
              <a:rPr lang="en-US" sz="2000" b="0" i="0" u="none" strike="noStrike" cap="none">
                <a:solidFill>
                  <a:schemeClr val="dk1"/>
                </a:solidFill>
                <a:latin typeface="Arial"/>
                <a:ea typeface="Arial"/>
                <a:cs typeface="Arial"/>
                <a:sym typeface="Arial"/>
              </a:rPr>
            </a:br>
            <a:endParaRPr/>
          </a:p>
        </p:txBody>
      </p:sp>
      <p:sp>
        <p:nvSpPr>
          <p:cNvPr id="466" name="Google Shape;466;p55"/>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Encapsulation</a:t>
            </a:r>
            <a:endParaRPr/>
          </a:p>
        </p:txBody>
      </p:sp>
      <p:sp>
        <p:nvSpPr>
          <p:cNvPr id="467" name="Google Shape;467;p55"/>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59</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1"/>
          <p:cNvSpPr>
            <a:spLocks noGrp="1" noChangeArrowheads="1"/>
          </p:cNvSpPr>
          <p:nvPr>
            <p:ph type="title"/>
          </p:nvPr>
        </p:nvSpPr>
        <p:spPr/>
        <p:txBody>
          <a:bodyPr/>
          <a:lstStyle/>
          <a:p>
            <a:pPr eaLnBrk="1" hangingPunct="1"/>
            <a:r>
              <a:rPr lang="en-US" dirty="0"/>
              <a:t>Course Agenda</a:t>
            </a:r>
          </a:p>
        </p:txBody>
      </p:sp>
      <p:sp>
        <p:nvSpPr>
          <p:cNvPr id="6147" name="Rectangle 2"/>
          <p:cNvSpPr>
            <a:spLocks noGrp="1" noChangeArrowheads="1"/>
          </p:cNvSpPr>
          <p:nvPr>
            <p:ph idx="1"/>
          </p:nvPr>
        </p:nvSpPr>
        <p:spPr>
          <a:xfrm>
            <a:off x="609600" y="1447800"/>
            <a:ext cx="7918450" cy="4021138"/>
          </a:xfrm>
        </p:spPr>
        <p:txBody>
          <a:bodyPr/>
          <a:lstStyle/>
          <a:p>
            <a:pPr lvl="1">
              <a:lnSpc>
                <a:spcPct val="114999"/>
              </a:lnSpc>
            </a:pPr>
            <a:r>
              <a:rPr lang="en-US" dirty="0"/>
              <a:t>Day 3)</a:t>
            </a:r>
          </a:p>
          <a:p>
            <a:pPr lvl="2">
              <a:lnSpc>
                <a:spcPct val="114999"/>
              </a:lnSpc>
            </a:pPr>
            <a:r>
              <a:rPr lang="en-US" dirty="0"/>
              <a:t>Module 09: Lambda Built-in Functional Interfaces</a:t>
            </a:r>
          </a:p>
          <a:p>
            <a:pPr lvl="2">
              <a:lnSpc>
                <a:spcPct val="114999"/>
              </a:lnSpc>
            </a:pPr>
            <a:r>
              <a:rPr lang="en-US" dirty="0"/>
              <a:t>Module 10: </a:t>
            </a:r>
            <a:r>
              <a:rPr lang="en-US" dirty="0" err="1"/>
              <a:t>Lamdba</a:t>
            </a:r>
            <a:r>
              <a:rPr lang="en-US" dirty="0"/>
              <a:t> Operations</a:t>
            </a:r>
          </a:p>
          <a:p>
            <a:pPr lvl="2">
              <a:lnSpc>
                <a:spcPct val="114999"/>
              </a:lnSpc>
            </a:pPr>
            <a:r>
              <a:rPr lang="en-US" dirty="0"/>
              <a:t>Module 11: Exceptions and Assertions</a:t>
            </a:r>
          </a:p>
          <a:p>
            <a:pPr lvl="2">
              <a:lnSpc>
                <a:spcPct val="114999"/>
              </a:lnSpc>
            </a:pPr>
            <a:r>
              <a:rPr lang="en-US" dirty="0"/>
              <a:t>Module 12: Java Date/Time API</a:t>
            </a:r>
          </a:p>
          <a:p>
            <a:pPr lvl="1">
              <a:lnSpc>
                <a:spcPct val="114999"/>
              </a:lnSpc>
            </a:pPr>
            <a:r>
              <a:rPr lang="en-US" dirty="0"/>
              <a:t>Day 4)</a:t>
            </a:r>
          </a:p>
          <a:p>
            <a:pPr lvl="2">
              <a:lnSpc>
                <a:spcPct val="114999"/>
              </a:lnSpc>
            </a:pPr>
            <a:r>
              <a:rPr lang="en-US" dirty="0"/>
              <a:t>Module 13: Java I/O Fundamentals</a:t>
            </a:r>
          </a:p>
          <a:p>
            <a:pPr lvl="2">
              <a:lnSpc>
                <a:spcPct val="114999"/>
              </a:lnSpc>
            </a:pPr>
            <a:r>
              <a:rPr lang="en-US" dirty="0"/>
              <a:t>Module 14: Java File I/O (NIO.2)</a:t>
            </a:r>
          </a:p>
          <a:p>
            <a:pPr lvl="2">
              <a:lnSpc>
                <a:spcPct val="114999"/>
              </a:lnSpc>
            </a:pPr>
            <a:r>
              <a:rPr lang="en-US" dirty="0"/>
              <a:t>Module 15: Concurrency</a:t>
            </a:r>
          </a:p>
          <a:p>
            <a:pPr lvl="2">
              <a:lnSpc>
                <a:spcPct val="114999"/>
              </a:lnSpc>
            </a:pPr>
            <a:r>
              <a:rPr lang="en-US" dirty="0"/>
              <a:t>Module 16: The Fork-Join Framework</a:t>
            </a:r>
          </a:p>
          <a:p>
            <a:pPr marL="1016000" lvl="2" indent="0">
              <a:lnSpc>
                <a:spcPct val="114999"/>
              </a:lnSpc>
              <a:buNone/>
            </a:pPr>
            <a:endParaRPr lang="en-US" b="1" dirty="0"/>
          </a:p>
        </p:txBody>
      </p:sp>
      <p:sp>
        <p:nvSpPr>
          <p:cNvPr id="2" name="Rectangle 1"/>
          <p:cNvSpPr/>
          <p:nvPr/>
        </p:nvSpPr>
        <p:spPr>
          <a:xfrm>
            <a:off x="8528050" y="6330732"/>
            <a:ext cx="383438" cy="307777"/>
          </a:xfrm>
          <a:prstGeom prst="rect">
            <a:avLst/>
          </a:prstGeom>
        </p:spPr>
        <p:txBody>
          <a:bodyPr wrap="none">
            <a:spAutoFit/>
          </a:bodyPr>
          <a:lstStyle/>
          <a:p>
            <a:r>
              <a:rPr lang="en-US" dirty="0" smtClean="0"/>
              <a:t>06</a:t>
            </a:r>
            <a:endParaRPr lang="en-US" dirty="0"/>
          </a:p>
        </p:txBody>
      </p:sp>
    </p:spTree>
    <p:custDataLst>
      <p:tags r:id="rId1"/>
    </p:custDataLst>
    <p:extLst>
      <p:ext uri="{BB962C8B-B14F-4D97-AF65-F5344CB8AC3E}">
        <p14:creationId xmlns:p14="http://schemas.microsoft.com/office/powerpoint/2010/main" val="3295014426"/>
      </p:ext>
    </p:extLst>
  </p:cSld>
  <p:clrMapOvr>
    <a:masterClrMapping/>
  </p:clrMapOv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472"/>
        <p:cNvGrpSpPr/>
        <p:nvPr/>
      </p:nvGrpSpPr>
      <p:grpSpPr>
        <a:xfrm>
          <a:off x="0" y="0"/>
          <a:ext cx="0" cy="0"/>
          <a:chOff x="0" y="0"/>
          <a:chExt cx="0" cy="0"/>
        </a:xfrm>
      </p:grpSpPr>
      <p:sp>
        <p:nvSpPr>
          <p:cNvPr id="473" name="Google Shape;473;p56"/>
          <p:cNvSpPr txBox="1">
            <a:spLocks noGrp="1"/>
          </p:cNvSpPr>
          <p:nvPr>
            <p:ph type="body" idx="1"/>
          </p:nvPr>
        </p:nvSpPr>
        <p:spPr>
          <a:xfrm>
            <a:off x="609600" y="1447800"/>
            <a:ext cx="7918500" cy="17511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200"/>
              <a:buFont typeface="Arial"/>
              <a:buNone/>
            </a:pPr>
            <a:r>
              <a:rPr lang="en-US" sz="2200" b="0" i="0" u="none" strike="noStrike" cap="none">
                <a:solidFill>
                  <a:schemeClr val="dk1"/>
                </a:solidFill>
                <a:latin typeface="Arial"/>
                <a:ea typeface="Arial"/>
                <a:cs typeface="Arial"/>
                <a:sym typeface="Arial"/>
              </a:rPr>
              <a:t>What data and operations would you encapsulate in an object that represents an employee?</a:t>
            </a:r>
            <a:endParaRPr/>
          </a:p>
        </p:txBody>
      </p:sp>
      <p:sp>
        <p:nvSpPr>
          <p:cNvPr id="474" name="Google Shape;474;p56"/>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Encapsulation: Example</a:t>
            </a:r>
            <a:endParaRPr/>
          </a:p>
        </p:txBody>
      </p:sp>
      <p:pic>
        <p:nvPicPr>
          <p:cNvPr id="475" name="Google Shape;475;p56" descr="cnt205403.gif"/>
          <p:cNvPicPr preferRelativeResize="0"/>
          <p:nvPr/>
        </p:nvPicPr>
        <p:blipFill rotWithShape="1">
          <a:blip r:embed="rId3">
            <a:alphaModFix/>
          </a:blip>
          <a:srcRect/>
          <a:stretch/>
        </p:blipFill>
        <p:spPr>
          <a:xfrm>
            <a:off x="4095750" y="3048000"/>
            <a:ext cx="781050" cy="1857375"/>
          </a:xfrm>
          <a:prstGeom prst="rect">
            <a:avLst/>
          </a:prstGeom>
          <a:noFill/>
          <a:ln>
            <a:noFill/>
          </a:ln>
        </p:spPr>
      </p:pic>
      <p:pic>
        <p:nvPicPr>
          <p:cNvPr id="476" name="Google Shape;476;p56" descr="cnt204277.gif"/>
          <p:cNvPicPr preferRelativeResize="0"/>
          <p:nvPr/>
        </p:nvPicPr>
        <p:blipFill rotWithShape="1">
          <a:blip r:embed="rId4">
            <a:alphaModFix/>
          </a:blip>
          <a:srcRect/>
          <a:stretch/>
        </p:blipFill>
        <p:spPr>
          <a:xfrm>
            <a:off x="1295400" y="2971800"/>
            <a:ext cx="1125537" cy="1271587"/>
          </a:xfrm>
          <a:prstGeom prst="rect">
            <a:avLst/>
          </a:prstGeom>
          <a:noFill/>
          <a:ln>
            <a:noFill/>
          </a:ln>
        </p:spPr>
      </p:pic>
      <p:sp>
        <p:nvSpPr>
          <p:cNvPr id="477" name="Google Shape;477;p56"/>
          <p:cNvSpPr txBox="1"/>
          <p:nvPr/>
        </p:nvSpPr>
        <p:spPr>
          <a:xfrm>
            <a:off x="1143000" y="4343400"/>
            <a:ext cx="3217800" cy="12003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ourier New"/>
              <a:buNone/>
            </a:pPr>
            <a:r>
              <a:rPr lang="en-US" sz="1800" b="0" i="0" u="none">
                <a:solidFill>
                  <a:schemeClr val="dk1"/>
                </a:solidFill>
                <a:latin typeface="Courier New"/>
                <a:ea typeface="Courier New"/>
                <a:cs typeface="Courier New"/>
                <a:sym typeface="Courier New"/>
              </a:rPr>
              <a:t>Employee ID</a:t>
            </a:r>
            <a:endParaRPr/>
          </a:p>
          <a:p>
            <a:pPr marL="0" marR="0" lvl="0" indent="0" algn="l" rtl="0">
              <a:lnSpc>
                <a:spcPct val="100000"/>
              </a:lnSpc>
              <a:spcBef>
                <a:spcPts val="0"/>
              </a:spcBef>
              <a:spcAft>
                <a:spcPts val="0"/>
              </a:spcAft>
              <a:buClr>
                <a:schemeClr val="dk1"/>
              </a:buClr>
              <a:buSzPts val="1800"/>
              <a:buFont typeface="Courier New"/>
              <a:buNone/>
            </a:pPr>
            <a:r>
              <a:rPr lang="en-US" sz="1800" b="0" i="0" u="none">
                <a:solidFill>
                  <a:schemeClr val="dk1"/>
                </a:solidFill>
                <a:latin typeface="Courier New"/>
                <a:ea typeface="Courier New"/>
                <a:cs typeface="Courier New"/>
                <a:sym typeface="Courier New"/>
              </a:rPr>
              <a:t>Name</a:t>
            </a:r>
            <a:endParaRPr/>
          </a:p>
          <a:p>
            <a:pPr marL="0" marR="0" lvl="0" indent="0" algn="l" rtl="0">
              <a:lnSpc>
                <a:spcPct val="100000"/>
              </a:lnSpc>
              <a:spcBef>
                <a:spcPts val="0"/>
              </a:spcBef>
              <a:spcAft>
                <a:spcPts val="0"/>
              </a:spcAft>
              <a:buClr>
                <a:schemeClr val="dk1"/>
              </a:buClr>
              <a:buSzPts val="1800"/>
              <a:buFont typeface="Courier New"/>
              <a:buNone/>
            </a:pPr>
            <a:r>
              <a:rPr lang="en-US" sz="1800" b="0" i="0" u="none">
                <a:solidFill>
                  <a:schemeClr val="dk1"/>
                </a:solidFill>
                <a:latin typeface="Courier New"/>
                <a:ea typeface="Courier New"/>
                <a:cs typeface="Courier New"/>
                <a:sym typeface="Courier New"/>
              </a:rPr>
              <a:t>Social Security Number</a:t>
            </a:r>
            <a:endParaRPr/>
          </a:p>
          <a:p>
            <a:pPr marL="0" marR="0" lvl="0" indent="0" algn="l" rtl="0">
              <a:lnSpc>
                <a:spcPct val="100000"/>
              </a:lnSpc>
              <a:spcBef>
                <a:spcPts val="0"/>
              </a:spcBef>
              <a:spcAft>
                <a:spcPts val="0"/>
              </a:spcAft>
              <a:buClr>
                <a:schemeClr val="dk1"/>
              </a:buClr>
              <a:buSzPts val="1800"/>
              <a:buFont typeface="Courier New"/>
              <a:buNone/>
            </a:pPr>
            <a:r>
              <a:rPr lang="en-US" sz="1800" b="0" i="0" u="none">
                <a:solidFill>
                  <a:schemeClr val="dk1"/>
                </a:solidFill>
                <a:latin typeface="Courier New"/>
                <a:ea typeface="Courier New"/>
                <a:cs typeface="Courier New"/>
                <a:sym typeface="Courier New"/>
              </a:rPr>
              <a:t>Salary</a:t>
            </a:r>
            <a:endParaRPr/>
          </a:p>
        </p:txBody>
      </p:sp>
      <p:sp>
        <p:nvSpPr>
          <p:cNvPr id="478" name="Google Shape;478;p56"/>
          <p:cNvSpPr txBox="1"/>
          <p:nvPr/>
        </p:nvSpPr>
        <p:spPr>
          <a:xfrm>
            <a:off x="6172200" y="4495800"/>
            <a:ext cx="1701900" cy="646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ourier New"/>
              <a:buNone/>
            </a:pPr>
            <a:r>
              <a:rPr lang="en-US" sz="1800" b="0" i="0" u="none">
                <a:solidFill>
                  <a:schemeClr val="dk1"/>
                </a:solidFill>
                <a:latin typeface="Courier New"/>
                <a:ea typeface="Courier New"/>
                <a:cs typeface="Courier New"/>
                <a:sym typeface="Courier New"/>
              </a:rPr>
              <a:t>changeName</a:t>
            </a:r>
            <a:endParaRPr/>
          </a:p>
          <a:p>
            <a:pPr marL="0" marR="0" lvl="0" indent="0" algn="l" rtl="0">
              <a:lnSpc>
                <a:spcPct val="100000"/>
              </a:lnSpc>
              <a:spcBef>
                <a:spcPts val="0"/>
              </a:spcBef>
              <a:spcAft>
                <a:spcPts val="0"/>
              </a:spcAft>
              <a:buClr>
                <a:schemeClr val="dk1"/>
              </a:buClr>
              <a:buSzPts val="1800"/>
              <a:buFont typeface="Courier New"/>
              <a:buNone/>
            </a:pPr>
            <a:r>
              <a:rPr lang="en-US" sz="1800" b="0" i="0" u="none">
                <a:solidFill>
                  <a:schemeClr val="dk1"/>
                </a:solidFill>
                <a:latin typeface="Courier New"/>
                <a:ea typeface="Courier New"/>
                <a:cs typeface="Courier New"/>
                <a:sym typeface="Courier New"/>
              </a:rPr>
              <a:t>RaiseSalary</a:t>
            </a:r>
            <a:endParaRPr/>
          </a:p>
        </p:txBody>
      </p:sp>
      <p:pic>
        <p:nvPicPr>
          <p:cNvPr id="479" name="Google Shape;479;p56" descr="cnt205073.gif"/>
          <p:cNvPicPr preferRelativeResize="0"/>
          <p:nvPr/>
        </p:nvPicPr>
        <p:blipFill rotWithShape="1">
          <a:blip r:embed="rId5">
            <a:alphaModFix/>
          </a:blip>
          <a:srcRect/>
          <a:stretch/>
        </p:blipFill>
        <p:spPr>
          <a:xfrm>
            <a:off x="6705600" y="3048000"/>
            <a:ext cx="695325" cy="1247775"/>
          </a:xfrm>
          <a:prstGeom prst="rect">
            <a:avLst/>
          </a:prstGeom>
          <a:noFill/>
          <a:ln>
            <a:noFill/>
          </a:ln>
        </p:spPr>
      </p:pic>
      <p:sp>
        <p:nvSpPr>
          <p:cNvPr id="480" name="Google Shape;480;p56"/>
          <p:cNvSpPr/>
          <p:nvPr/>
        </p:nvSpPr>
        <p:spPr>
          <a:xfrm>
            <a:off x="2895600" y="3657600"/>
            <a:ext cx="990600" cy="685800"/>
          </a:xfrm>
          <a:prstGeom prst="rightArrow">
            <a:avLst>
              <a:gd name="adj1" fmla="val 14123"/>
              <a:gd name="adj2" fmla="val 50000"/>
            </a:avLst>
          </a:prstGeom>
          <a:solidFill>
            <a:srgbClr val="DDDDDD"/>
          </a:solid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481" name="Google Shape;481;p56"/>
          <p:cNvSpPr/>
          <p:nvPr/>
        </p:nvSpPr>
        <p:spPr>
          <a:xfrm flipH="1">
            <a:off x="5105400" y="3657600"/>
            <a:ext cx="990600" cy="685800"/>
          </a:xfrm>
          <a:prstGeom prst="rightArrow">
            <a:avLst>
              <a:gd name="adj1" fmla="val 14123"/>
              <a:gd name="adj2" fmla="val 50000"/>
            </a:avLst>
          </a:prstGeom>
          <a:solidFill>
            <a:srgbClr val="DDDDDD"/>
          </a:solid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482" name="Google Shape;482;p56"/>
          <p:cNvSpPr txBox="1"/>
          <p:nvPr/>
        </p:nvSpPr>
        <p:spPr>
          <a:xfrm>
            <a:off x="990600" y="2286000"/>
            <a:ext cx="7086600" cy="3505200"/>
          </a:xfrm>
          <a:prstGeom prst="rect">
            <a:avLst/>
          </a:prstGeom>
          <a:no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483" name="Google Shape;483;p56"/>
          <p:cNvSpPr txBox="1"/>
          <p:nvPr/>
        </p:nvSpPr>
        <p:spPr>
          <a:xfrm>
            <a:off x="3657600" y="2362200"/>
            <a:ext cx="1752600" cy="523800"/>
          </a:xfrm>
          <a:prstGeom prst="rect">
            <a:avLst/>
          </a:prstGeom>
          <a:solidFill>
            <a:srgbClr val="FFFFFF"/>
          </a:solidFill>
          <a:ln w="9525" cap="flat" cmpd="sng">
            <a:solidFill>
              <a:srgbClr val="000000"/>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800"/>
              <a:buFont typeface="Calibri"/>
              <a:buNone/>
            </a:pPr>
            <a:r>
              <a:rPr lang="en-US" sz="2800" b="1" i="0" u="none">
                <a:solidFill>
                  <a:schemeClr val="dk1"/>
                </a:solidFill>
                <a:latin typeface="Calibri"/>
                <a:ea typeface="Calibri"/>
                <a:cs typeface="Calibri"/>
                <a:sym typeface="Calibri"/>
              </a:rPr>
              <a:t>Employee</a:t>
            </a:r>
            <a:endParaRPr/>
          </a:p>
        </p:txBody>
      </p:sp>
      <p:sp>
        <p:nvSpPr>
          <p:cNvPr id="484" name="Google Shape;484;p56"/>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60</a:t>
            </a:fld>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sp>
        <p:nvSpPr>
          <p:cNvPr id="490" name="Google Shape;490;p57"/>
          <p:cNvSpPr txBox="1">
            <a:spLocks noGrp="1"/>
          </p:cNvSpPr>
          <p:nvPr>
            <p:ph type="body" idx="1"/>
          </p:nvPr>
        </p:nvSpPr>
        <p:spPr>
          <a:xfrm>
            <a:off x="609600" y="1447800"/>
            <a:ext cx="7918500" cy="1751100"/>
          </a:xfrm>
          <a:prstGeom prst="rect">
            <a:avLst/>
          </a:prstGeom>
          <a:noFill/>
          <a:ln>
            <a:noFill/>
          </a:ln>
        </p:spPr>
        <p:txBody>
          <a:bodyPr spcFirstLastPara="1" wrap="square" lIns="12700" tIns="12700" rIns="12700" bIns="12700" anchor="t" anchorCtr="0">
            <a:noAutofit/>
          </a:bodyPr>
          <a:lstStyle/>
          <a:p>
            <a:pPr marL="574675" marR="0" lvl="1" indent="-460375" algn="l" rtl="0">
              <a:lnSpc>
                <a:spcPct val="100000"/>
              </a:lnSpc>
              <a:spcBef>
                <a:spcPts val="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The </a:t>
            </a:r>
            <a:r>
              <a:rPr lang="en-US" sz="2200" b="0" i="0" u="none" strike="noStrike" cap="none">
                <a:solidFill>
                  <a:schemeClr val="dk1"/>
                </a:solidFill>
                <a:latin typeface="Courier New"/>
                <a:ea typeface="Courier New"/>
                <a:cs typeface="Courier New"/>
                <a:sym typeface="Courier New"/>
              </a:rPr>
              <a:t>public</a:t>
            </a:r>
            <a:r>
              <a:rPr lang="en-US" sz="2200" b="0" i="0" u="none" strike="noStrike" cap="none">
                <a:solidFill>
                  <a:schemeClr val="dk1"/>
                </a:solidFill>
                <a:latin typeface="Arial"/>
                <a:ea typeface="Arial"/>
                <a:cs typeface="Arial"/>
                <a:sym typeface="Arial"/>
              </a:rPr>
              <a:t> keyword, applied to fields and methods, allows any class in any package to access the field or method.</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The </a:t>
            </a:r>
            <a:r>
              <a:rPr lang="en-US" sz="2200" b="0" i="0" u="none" strike="noStrike" cap="none">
                <a:solidFill>
                  <a:schemeClr val="dk1"/>
                </a:solidFill>
                <a:latin typeface="Courier New"/>
                <a:ea typeface="Courier New"/>
                <a:cs typeface="Courier New"/>
                <a:sym typeface="Courier New"/>
              </a:rPr>
              <a:t>private</a:t>
            </a:r>
            <a:r>
              <a:rPr lang="en-US" sz="2200" b="0" i="0" u="none" strike="noStrike" cap="none">
                <a:solidFill>
                  <a:schemeClr val="dk1"/>
                </a:solidFill>
                <a:latin typeface="Arial"/>
                <a:ea typeface="Arial"/>
                <a:cs typeface="Arial"/>
                <a:sym typeface="Arial"/>
              </a:rPr>
              <a:t> keyword, applied to fields and methods, allows access only to other methods within the class itself.</a:t>
            </a:r>
            <a:endParaRPr/>
          </a:p>
          <a:p>
            <a:pPr marL="574675" marR="0" lvl="1" indent="-320675" algn="l" rtl="0">
              <a:lnSpc>
                <a:spcPct val="100000"/>
              </a:lnSpc>
              <a:spcBef>
                <a:spcPts val="440"/>
              </a:spcBef>
              <a:spcAft>
                <a:spcPts val="0"/>
              </a:spcAft>
              <a:buClr>
                <a:srgbClr val="FF0000"/>
              </a:buClr>
              <a:buSzPts val="2200"/>
              <a:buFont typeface="Arial"/>
              <a:buNone/>
            </a:pPr>
            <a:endParaRPr sz="2200" b="0" i="0" u="none" strike="noStrike" cap="none">
              <a:solidFill>
                <a:schemeClr val="dk1"/>
              </a:solidFill>
              <a:latin typeface="Arial"/>
              <a:ea typeface="Arial"/>
              <a:cs typeface="Arial"/>
              <a:sym typeface="Arial"/>
            </a:endParaRPr>
          </a:p>
          <a:p>
            <a:pPr marL="574675" marR="0" lvl="1" indent="-320675" algn="l" rtl="0">
              <a:lnSpc>
                <a:spcPct val="100000"/>
              </a:lnSpc>
              <a:spcBef>
                <a:spcPts val="440"/>
              </a:spcBef>
              <a:spcAft>
                <a:spcPts val="0"/>
              </a:spcAft>
              <a:buClr>
                <a:srgbClr val="FF0000"/>
              </a:buClr>
              <a:buSzPts val="2200"/>
              <a:buFont typeface="Arial"/>
              <a:buNone/>
            </a:pPr>
            <a:endParaRPr sz="2200" b="0" i="0" u="none" strike="noStrike" cap="none">
              <a:solidFill>
                <a:schemeClr val="dk1"/>
              </a:solidFill>
              <a:latin typeface="Arial"/>
              <a:ea typeface="Arial"/>
              <a:cs typeface="Arial"/>
              <a:sym typeface="Arial"/>
            </a:endParaRPr>
          </a:p>
          <a:p>
            <a:pPr marL="574675" marR="0" lvl="1" indent="-320675" algn="l" rtl="0">
              <a:lnSpc>
                <a:spcPct val="100000"/>
              </a:lnSpc>
              <a:spcBef>
                <a:spcPts val="440"/>
              </a:spcBef>
              <a:spcAft>
                <a:spcPts val="0"/>
              </a:spcAft>
              <a:buClr>
                <a:srgbClr val="FF0000"/>
              </a:buClr>
              <a:buSzPts val="2200"/>
              <a:buFont typeface="Arial"/>
              <a:buNone/>
            </a:pPr>
            <a:endParaRPr sz="2200" b="0" i="0" u="none" strike="noStrike" cap="none">
              <a:solidFill>
                <a:schemeClr val="dk1"/>
              </a:solidFill>
              <a:latin typeface="Arial"/>
              <a:ea typeface="Arial"/>
              <a:cs typeface="Arial"/>
              <a:sym typeface="Arial"/>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The </a:t>
            </a:r>
            <a:r>
              <a:rPr lang="en-US" sz="2200" b="0" i="0" u="none" strike="noStrike" cap="none">
                <a:solidFill>
                  <a:schemeClr val="dk1"/>
                </a:solidFill>
                <a:latin typeface="Courier New"/>
                <a:ea typeface="Courier New"/>
                <a:cs typeface="Courier New"/>
                <a:sym typeface="Courier New"/>
              </a:rPr>
              <a:t>private</a:t>
            </a:r>
            <a:r>
              <a:rPr lang="en-US" sz="2200" b="0" i="0" u="none" strike="noStrike" cap="none">
                <a:solidFill>
                  <a:schemeClr val="dk1"/>
                </a:solidFill>
                <a:latin typeface="Arial"/>
                <a:ea typeface="Arial"/>
                <a:cs typeface="Arial"/>
                <a:sym typeface="Arial"/>
              </a:rPr>
              <a:t> keyword can also be applied to a method to hide an implementation detail.</a:t>
            </a:r>
            <a:endParaRPr/>
          </a:p>
          <a:p>
            <a:pPr marL="574675" marR="0" lvl="1" indent="-460375" algn="l" rtl="0">
              <a:lnSpc>
                <a:spcPct val="100000"/>
              </a:lnSpc>
              <a:spcBef>
                <a:spcPts val="440"/>
              </a:spcBef>
              <a:spcAft>
                <a:spcPts val="0"/>
              </a:spcAft>
              <a:buClr>
                <a:srgbClr val="FF0000"/>
              </a:buClr>
              <a:buSzPts val="2200"/>
              <a:buFont typeface="Arial"/>
              <a:buNone/>
            </a:pPr>
            <a:endParaRPr sz="2200" b="0" i="0" u="none" strike="noStrike" cap="none">
              <a:solidFill>
                <a:schemeClr val="dk1"/>
              </a:solidFill>
              <a:latin typeface="Arial"/>
              <a:ea typeface="Arial"/>
              <a:cs typeface="Arial"/>
              <a:sym typeface="Arial"/>
            </a:endParaRPr>
          </a:p>
          <a:p>
            <a:pPr marL="7937" marR="0" lvl="0" indent="7938" algn="l" rtl="0">
              <a:spcBef>
                <a:spcPts val="440"/>
              </a:spcBef>
              <a:spcAft>
                <a:spcPts val="0"/>
              </a:spcAft>
              <a:buNone/>
            </a:pPr>
            <a:endParaRPr sz="2200" b="0" i="0" u="none" strike="noStrike" cap="none">
              <a:solidFill>
                <a:schemeClr val="dk1"/>
              </a:solidFill>
              <a:latin typeface="Arial"/>
              <a:ea typeface="Arial"/>
              <a:cs typeface="Arial"/>
              <a:sym typeface="Arial"/>
            </a:endParaRPr>
          </a:p>
        </p:txBody>
      </p:sp>
      <p:sp>
        <p:nvSpPr>
          <p:cNvPr id="491" name="Google Shape;491;p57"/>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Encapsulation: Public and Private Access Modifiers</a:t>
            </a:r>
            <a:endParaRPr/>
          </a:p>
        </p:txBody>
      </p:sp>
      <p:sp>
        <p:nvSpPr>
          <p:cNvPr id="492" name="Google Shape;492;p57"/>
          <p:cNvSpPr txBox="1"/>
          <p:nvPr/>
        </p:nvSpPr>
        <p:spPr>
          <a:xfrm>
            <a:off x="685800" y="3352800"/>
            <a:ext cx="7924800" cy="914400"/>
          </a:xfrm>
          <a:prstGeom prst="rect">
            <a:avLst/>
          </a:prstGeom>
          <a:solidFill>
            <a:srgbClr val="DDDDDD"/>
          </a:solid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ourier New"/>
              <a:buNone/>
            </a:pPr>
            <a:r>
              <a:rPr lang="en-US" sz="1600" b="0" i="0" u="none">
                <a:solidFill>
                  <a:schemeClr val="dk1"/>
                </a:solidFill>
                <a:latin typeface="Courier New"/>
                <a:ea typeface="Courier New"/>
                <a:cs typeface="Courier New"/>
                <a:sym typeface="Courier New"/>
              </a:rPr>
              <a:t>Employee emp=new Employee();</a:t>
            </a:r>
            <a:endParaRPr/>
          </a:p>
          <a:p>
            <a:pPr marL="0" marR="0" lvl="0" indent="0" algn="l" rtl="0">
              <a:lnSpc>
                <a:spcPct val="100000"/>
              </a:lnSpc>
              <a:spcBef>
                <a:spcPts val="0"/>
              </a:spcBef>
              <a:spcAft>
                <a:spcPts val="0"/>
              </a:spcAft>
              <a:buClr>
                <a:schemeClr val="dk1"/>
              </a:buClr>
              <a:buSzPts val="1600"/>
              <a:buFont typeface="Courier New"/>
              <a:buNone/>
            </a:pPr>
            <a:r>
              <a:rPr lang="en-US" sz="1600" b="0" i="0" u="none">
                <a:solidFill>
                  <a:schemeClr val="dk1"/>
                </a:solidFill>
                <a:latin typeface="Courier New"/>
                <a:ea typeface="Courier New"/>
                <a:cs typeface="Courier New"/>
                <a:sym typeface="Courier New"/>
              </a:rPr>
              <a:t>emp.salary=2000; // </a:t>
            </a:r>
            <a:r>
              <a:rPr lang="en-US" sz="1600" b="0" i="0" u="none">
                <a:solidFill>
                  <a:schemeClr val="dk1"/>
                </a:solidFill>
                <a:latin typeface="Arial"/>
                <a:ea typeface="Arial"/>
                <a:cs typeface="Arial"/>
                <a:sym typeface="Arial"/>
              </a:rPr>
              <a:t>Compiler error- </a:t>
            </a:r>
            <a:r>
              <a:rPr lang="en-US" sz="1600" b="0" i="0" u="none">
                <a:solidFill>
                  <a:schemeClr val="dk1"/>
                </a:solidFill>
                <a:latin typeface="Courier New"/>
                <a:ea typeface="Courier New"/>
                <a:cs typeface="Courier New"/>
                <a:sym typeface="Courier New"/>
              </a:rPr>
              <a:t>salary</a:t>
            </a:r>
            <a:r>
              <a:rPr lang="en-US" sz="1600" b="0" i="0" u="none">
                <a:solidFill>
                  <a:schemeClr val="dk1"/>
                </a:solidFill>
                <a:latin typeface="Arial"/>
                <a:ea typeface="Arial"/>
                <a:cs typeface="Arial"/>
                <a:sym typeface="Arial"/>
              </a:rPr>
              <a:t> is a private field</a:t>
            </a:r>
            <a:endParaRPr/>
          </a:p>
          <a:p>
            <a:pPr marL="0" marR="0" lvl="0" indent="0" algn="l" rtl="0">
              <a:lnSpc>
                <a:spcPct val="100000"/>
              </a:lnSpc>
              <a:spcBef>
                <a:spcPts val="0"/>
              </a:spcBef>
              <a:spcAft>
                <a:spcPts val="0"/>
              </a:spcAft>
              <a:buClr>
                <a:schemeClr val="dk1"/>
              </a:buClr>
              <a:buSzPts val="1600"/>
              <a:buFont typeface="Courier New"/>
              <a:buNone/>
            </a:pPr>
            <a:r>
              <a:rPr lang="en-US" sz="1600" b="0" i="0" u="none">
                <a:solidFill>
                  <a:schemeClr val="dk1"/>
                </a:solidFill>
                <a:latin typeface="Courier New"/>
                <a:ea typeface="Courier New"/>
                <a:cs typeface="Courier New"/>
                <a:sym typeface="Courier New"/>
              </a:rPr>
              <a:t>emp.raiseSalary(2000); //ok</a:t>
            </a:r>
            <a:endParaRPr/>
          </a:p>
        </p:txBody>
      </p:sp>
      <p:sp>
        <p:nvSpPr>
          <p:cNvPr id="493" name="Google Shape;493;p57"/>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61</a:t>
            </a:fld>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498"/>
        <p:cNvGrpSpPr/>
        <p:nvPr/>
      </p:nvGrpSpPr>
      <p:grpSpPr>
        <a:xfrm>
          <a:off x="0" y="0"/>
          <a:ext cx="0" cy="0"/>
          <a:chOff x="0" y="0"/>
          <a:chExt cx="0" cy="0"/>
        </a:xfrm>
      </p:grpSpPr>
      <p:sp>
        <p:nvSpPr>
          <p:cNvPr id="499" name="Google Shape;499;p58"/>
          <p:cNvSpPr txBox="1">
            <a:spLocks noGrp="1"/>
          </p:cNvSpPr>
          <p:nvPr>
            <p:ph type="body" idx="1"/>
          </p:nvPr>
        </p:nvSpPr>
        <p:spPr>
          <a:xfrm>
            <a:off x="609600" y="1447800"/>
            <a:ext cx="7918500" cy="17511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200"/>
              <a:buFont typeface="Arial"/>
              <a:buNone/>
            </a:pPr>
            <a:r>
              <a:rPr lang="en-US" sz="2200" b="0" i="0" u="none">
                <a:solidFill>
                  <a:schemeClr val="dk1"/>
                </a:solidFill>
                <a:latin typeface="Arial"/>
                <a:ea typeface="Arial"/>
                <a:cs typeface="Arial"/>
                <a:sym typeface="Arial"/>
              </a:rPr>
              <a:t>One way to hide implementation details is to declare all of the fields </a:t>
            </a:r>
            <a:r>
              <a:rPr lang="en-US" sz="2200" b="0" i="0" u="none">
                <a:solidFill>
                  <a:schemeClr val="dk1"/>
                </a:solidFill>
                <a:latin typeface="Courier New"/>
                <a:ea typeface="Courier New"/>
                <a:cs typeface="Courier New"/>
                <a:sym typeface="Courier New"/>
              </a:rPr>
              <a:t>private</a:t>
            </a:r>
            <a:r>
              <a:rPr lang="en-US" sz="2200" b="0" i="0" u="none">
                <a:solidFill>
                  <a:schemeClr val="dk1"/>
                </a:solidFill>
                <a:latin typeface="Arial"/>
                <a:ea typeface="Arial"/>
                <a:cs typeface="Arial"/>
                <a:sym typeface="Arial"/>
              </a:rPr>
              <a:t>.</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The </a:t>
            </a:r>
            <a:r>
              <a:rPr lang="en-US" sz="2200" b="0" i="0" u="none" strike="noStrike" cap="none">
                <a:solidFill>
                  <a:schemeClr val="dk1"/>
                </a:solidFill>
                <a:latin typeface="Courier New"/>
                <a:ea typeface="Courier New"/>
                <a:cs typeface="Courier New"/>
                <a:sym typeface="Courier New"/>
              </a:rPr>
              <a:t>Employee</a:t>
            </a:r>
            <a:r>
              <a:rPr lang="en-US" sz="2200" b="0" i="0" u="none" strike="noStrike" cap="none">
                <a:solidFill>
                  <a:schemeClr val="dk1"/>
                </a:solidFill>
                <a:latin typeface="Arial"/>
                <a:ea typeface="Arial"/>
                <a:cs typeface="Arial"/>
                <a:sym typeface="Arial"/>
              </a:rPr>
              <a:t> class currently uses </a:t>
            </a:r>
            <a:r>
              <a:rPr lang="en-US" sz="2200" b="0" i="0" u="none" strike="noStrike" cap="none">
                <a:solidFill>
                  <a:schemeClr val="dk1"/>
                </a:solidFill>
                <a:latin typeface="Courier New"/>
                <a:ea typeface="Courier New"/>
                <a:cs typeface="Courier New"/>
                <a:sym typeface="Courier New"/>
              </a:rPr>
              <a:t>public</a:t>
            </a:r>
            <a:r>
              <a:rPr lang="en-US" sz="2200" b="0" i="0" u="none" strike="noStrike" cap="none">
                <a:solidFill>
                  <a:schemeClr val="dk1"/>
                </a:solidFill>
                <a:latin typeface="Arial"/>
                <a:ea typeface="Arial"/>
                <a:cs typeface="Arial"/>
                <a:sym typeface="Arial"/>
              </a:rPr>
              <a:t> access for all of its fields. </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To encapsulate the data, make the fields </a:t>
            </a:r>
            <a:r>
              <a:rPr lang="en-US" sz="2200" b="0" i="0" u="none" strike="noStrike" cap="none">
                <a:solidFill>
                  <a:schemeClr val="dk1"/>
                </a:solidFill>
                <a:latin typeface="Courier New"/>
                <a:ea typeface="Courier New"/>
                <a:cs typeface="Courier New"/>
                <a:sym typeface="Courier New"/>
              </a:rPr>
              <a:t>private</a:t>
            </a:r>
            <a:r>
              <a:rPr lang="en-US" sz="2200" b="0" i="0" u="none" strike="noStrike" cap="none">
                <a:solidFill>
                  <a:schemeClr val="dk1"/>
                </a:solidFill>
                <a:latin typeface="Arial"/>
                <a:ea typeface="Arial"/>
                <a:cs typeface="Arial"/>
                <a:sym typeface="Arial"/>
              </a:rPr>
              <a:t>.</a:t>
            </a:r>
            <a:endParaRPr/>
          </a:p>
          <a:p>
            <a:pPr marL="574675" marR="0" lvl="1" indent="-320675" algn="l" rtl="0">
              <a:lnSpc>
                <a:spcPct val="100000"/>
              </a:lnSpc>
              <a:spcBef>
                <a:spcPts val="440"/>
              </a:spcBef>
              <a:spcAft>
                <a:spcPts val="0"/>
              </a:spcAft>
              <a:buClr>
                <a:srgbClr val="FF0000"/>
              </a:buClr>
              <a:buSzPts val="2200"/>
              <a:buFont typeface="Arial"/>
              <a:buNone/>
            </a:pPr>
            <a:endParaRPr sz="2200" b="0" i="0" u="none" strike="noStrike" cap="none">
              <a:solidFill>
                <a:schemeClr val="dk1"/>
              </a:solidFill>
              <a:latin typeface="Arial"/>
              <a:ea typeface="Arial"/>
              <a:cs typeface="Arial"/>
              <a:sym typeface="Arial"/>
            </a:endParaRPr>
          </a:p>
          <a:p>
            <a:pPr marL="7937" marR="0" lvl="0" indent="7937" algn="l" rtl="0">
              <a:lnSpc>
                <a:spcPct val="100000"/>
              </a:lnSpc>
              <a:spcBef>
                <a:spcPts val="440"/>
              </a:spcBef>
              <a:spcAft>
                <a:spcPts val="0"/>
              </a:spcAft>
              <a:buClr>
                <a:srgbClr val="000000"/>
              </a:buClr>
              <a:buSzPts val="2200"/>
              <a:buFont typeface="Arial"/>
              <a:buNone/>
            </a:pPr>
            <a:endParaRPr sz="2200" b="0" i="0" u="none">
              <a:solidFill>
                <a:schemeClr val="dk1"/>
              </a:solidFill>
              <a:latin typeface="Arial"/>
              <a:ea typeface="Arial"/>
              <a:cs typeface="Arial"/>
              <a:sym typeface="Arial"/>
            </a:endParaRPr>
          </a:p>
          <a:p>
            <a:pPr marL="7937" marR="0" lvl="0" indent="7937" algn="l" rtl="0">
              <a:lnSpc>
                <a:spcPct val="100000"/>
              </a:lnSpc>
              <a:spcBef>
                <a:spcPts val="440"/>
              </a:spcBef>
              <a:spcAft>
                <a:spcPts val="0"/>
              </a:spcAft>
              <a:buClr>
                <a:srgbClr val="000000"/>
              </a:buClr>
              <a:buSzPts val="2200"/>
              <a:buFont typeface="Arial"/>
              <a:buNone/>
            </a:pPr>
            <a:endParaRPr sz="2200" b="0" i="0" u="none">
              <a:solidFill>
                <a:schemeClr val="dk1"/>
              </a:solidFill>
              <a:latin typeface="Arial"/>
              <a:ea typeface="Arial"/>
              <a:cs typeface="Arial"/>
              <a:sym typeface="Arial"/>
            </a:endParaRPr>
          </a:p>
          <a:p>
            <a:pPr marL="7937" marR="0" lvl="0" indent="7938" algn="l" rtl="0">
              <a:spcBef>
                <a:spcPts val="440"/>
              </a:spcBef>
              <a:spcAft>
                <a:spcPts val="0"/>
              </a:spcAft>
              <a:buNone/>
            </a:pPr>
            <a:endParaRPr sz="2200" b="0" i="0" u="none">
              <a:solidFill>
                <a:schemeClr val="dk1"/>
              </a:solidFill>
              <a:latin typeface="Arial"/>
              <a:ea typeface="Arial"/>
              <a:cs typeface="Arial"/>
              <a:sym typeface="Arial"/>
            </a:endParaRPr>
          </a:p>
        </p:txBody>
      </p:sp>
      <p:sp>
        <p:nvSpPr>
          <p:cNvPr id="500" name="Google Shape;500;p58"/>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Encapsulation: Private Data, Public Methods</a:t>
            </a:r>
            <a:endParaRPr/>
          </a:p>
        </p:txBody>
      </p:sp>
      <p:sp>
        <p:nvSpPr>
          <p:cNvPr id="501" name="Google Shape;501;p58"/>
          <p:cNvSpPr txBox="1"/>
          <p:nvPr/>
        </p:nvSpPr>
        <p:spPr>
          <a:xfrm>
            <a:off x="609600" y="3429000"/>
            <a:ext cx="7924800" cy="2514600"/>
          </a:xfrm>
          <a:prstGeom prst="rect">
            <a:avLst/>
          </a:prstGeom>
          <a:solidFill>
            <a:srgbClr val="DDDDDD"/>
          </a:solid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ourier New"/>
              <a:buNone/>
            </a:pPr>
            <a:r>
              <a:rPr lang="en-US" sz="1800" b="0" i="0" u="none">
                <a:solidFill>
                  <a:schemeClr val="dk1"/>
                </a:solidFill>
                <a:latin typeface="Courier New"/>
                <a:ea typeface="Courier New"/>
                <a:cs typeface="Courier New"/>
                <a:sym typeface="Courier New"/>
              </a:rPr>
              <a:t>public class Employee {</a:t>
            </a:r>
            <a:endParaRPr/>
          </a:p>
          <a:p>
            <a:pPr marL="0" marR="0" lvl="0" indent="0" algn="l" rtl="0">
              <a:lnSpc>
                <a:spcPct val="100000"/>
              </a:lnSpc>
              <a:spcBef>
                <a:spcPts val="0"/>
              </a:spcBef>
              <a:spcAft>
                <a:spcPts val="0"/>
              </a:spcAft>
              <a:buClr>
                <a:schemeClr val="dk1"/>
              </a:buClr>
              <a:buSzPts val="1800"/>
              <a:buFont typeface="Arial"/>
              <a:buNone/>
            </a:pPr>
            <a:endParaRPr sz="1800" b="0" i="0" u="none">
              <a:solidFill>
                <a:schemeClr val="dk1"/>
              </a:solidFill>
              <a:latin typeface="Courier New"/>
              <a:ea typeface="Courier New"/>
              <a:cs typeface="Courier New"/>
              <a:sym typeface="Courier New"/>
            </a:endParaRPr>
          </a:p>
          <a:p>
            <a:pPr marL="0" marR="0" lvl="0" indent="0" algn="l" rtl="0">
              <a:lnSpc>
                <a:spcPct val="100000"/>
              </a:lnSpc>
              <a:spcBef>
                <a:spcPts val="0"/>
              </a:spcBef>
              <a:spcAft>
                <a:spcPts val="0"/>
              </a:spcAft>
              <a:buClr>
                <a:schemeClr val="dk1"/>
              </a:buClr>
              <a:buSzPts val="1800"/>
              <a:buFont typeface="Courier New"/>
              <a:buNone/>
            </a:pPr>
            <a:r>
              <a:rPr lang="en-US" sz="1800" b="0" i="0" u="none">
                <a:solidFill>
                  <a:schemeClr val="dk1"/>
                </a:solidFill>
                <a:latin typeface="Courier New"/>
                <a:ea typeface="Courier New"/>
                <a:cs typeface="Courier New"/>
                <a:sym typeface="Courier New"/>
              </a:rPr>
              <a:t>    private int empId;</a:t>
            </a:r>
            <a:endParaRPr/>
          </a:p>
          <a:p>
            <a:pPr marL="0" marR="0" lvl="0" indent="0" algn="l" rtl="0">
              <a:lnSpc>
                <a:spcPct val="100000"/>
              </a:lnSpc>
              <a:spcBef>
                <a:spcPts val="0"/>
              </a:spcBef>
              <a:spcAft>
                <a:spcPts val="0"/>
              </a:spcAft>
              <a:buClr>
                <a:schemeClr val="dk1"/>
              </a:buClr>
              <a:buSzPts val="1800"/>
              <a:buFont typeface="Courier New"/>
              <a:buNone/>
            </a:pPr>
            <a:r>
              <a:rPr lang="en-US" sz="1800" b="0" i="0" u="none">
                <a:solidFill>
                  <a:schemeClr val="dk1"/>
                </a:solidFill>
                <a:latin typeface="Courier New"/>
                <a:ea typeface="Courier New"/>
                <a:cs typeface="Courier New"/>
                <a:sym typeface="Courier New"/>
              </a:rPr>
              <a:t>    private String name;</a:t>
            </a:r>
            <a:endParaRPr/>
          </a:p>
          <a:p>
            <a:pPr marL="0" marR="0" lvl="0" indent="0" algn="l" rtl="0">
              <a:lnSpc>
                <a:spcPct val="100000"/>
              </a:lnSpc>
              <a:spcBef>
                <a:spcPts val="0"/>
              </a:spcBef>
              <a:spcAft>
                <a:spcPts val="0"/>
              </a:spcAft>
              <a:buClr>
                <a:schemeClr val="dk1"/>
              </a:buClr>
              <a:buSzPts val="1800"/>
              <a:buFont typeface="Courier New"/>
              <a:buNone/>
            </a:pPr>
            <a:r>
              <a:rPr lang="en-US" sz="1800" b="0" i="0" u="none">
                <a:solidFill>
                  <a:schemeClr val="dk1"/>
                </a:solidFill>
                <a:latin typeface="Courier New"/>
                <a:ea typeface="Courier New"/>
                <a:cs typeface="Courier New"/>
                <a:sym typeface="Courier New"/>
              </a:rPr>
              <a:t>    private String ssn;</a:t>
            </a:r>
            <a:endParaRPr/>
          </a:p>
          <a:p>
            <a:pPr marL="0" marR="0" lvl="0" indent="0" algn="l" rtl="0">
              <a:lnSpc>
                <a:spcPct val="100000"/>
              </a:lnSpc>
              <a:spcBef>
                <a:spcPts val="0"/>
              </a:spcBef>
              <a:spcAft>
                <a:spcPts val="0"/>
              </a:spcAft>
              <a:buClr>
                <a:schemeClr val="dk1"/>
              </a:buClr>
              <a:buSzPts val="1800"/>
              <a:buFont typeface="Courier New"/>
              <a:buNone/>
            </a:pPr>
            <a:r>
              <a:rPr lang="en-US" sz="1800" b="0" i="0" u="none">
                <a:solidFill>
                  <a:schemeClr val="dk1"/>
                </a:solidFill>
                <a:latin typeface="Courier New"/>
                <a:ea typeface="Courier New"/>
                <a:cs typeface="Courier New"/>
                <a:sym typeface="Courier New"/>
              </a:rPr>
              <a:t>    private double salary;</a:t>
            </a:r>
            <a:endParaRPr/>
          </a:p>
          <a:p>
            <a:pPr marL="0" marR="0" lvl="0" indent="0" algn="l" rtl="0">
              <a:lnSpc>
                <a:spcPct val="100000"/>
              </a:lnSpc>
              <a:spcBef>
                <a:spcPts val="0"/>
              </a:spcBef>
              <a:spcAft>
                <a:spcPts val="0"/>
              </a:spcAft>
              <a:buClr>
                <a:schemeClr val="dk1"/>
              </a:buClr>
              <a:buSzPts val="1800"/>
              <a:buFont typeface="Arial"/>
              <a:buNone/>
            </a:pPr>
            <a:endParaRPr sz="1800" b="0" i="0" u="none">
              <a:solidFill>
                <a:schemeClr val="dk1"/>
              </a:solidFill>
              <a:latin typeface="Courier New"/>
              <a:ea typeface="Courier New"/>
              <a:cs typeface="Courier New"/>
              <a:sym typeface="Courier New"/>
            </a:endParaRPr>
          </a:p>
          <a:p>
            <a:pPr marL="0" marR="0" lvl="0" indent="0" algn="l" rtl="0">
              <a:lnSpc>
                <a:spcPct val="100000"/>
              </a:lnSpc>
              <a:spcBef>
                <a:spcPts val="0"/>
              </a:spcBef>
              <a:spcAft>
                <a:spcPts val="0"/>
              </a:spcAft>
              <a:buClr>
                <a:schemeClr val="dk1"/>
              </a:buClr>
              <a:buSzPts val="1800"/>
              <a:buFont typeface="Courier New"/>
              <a:buNone/>
            </a:pPr>
            <a:r>
              <a:rPr lang="en-US" sz="1800" b="0" i="0" u="none">
                <a:solidFill>
                  <a:schemeClr val="dk1"/>
                </a:solidFill>
                <a:latin typeface="Courier New"/>
                <a:ea typeface="Courier New"/>
                <a:cs typeface="Courier New"/>
                <a:sym typeface="Courier New"/>
              </a:rPr>
              <a:t> //... constructor and methods</a:t>
            </a:r>
            <a:endParaRPr/>
          </a:p>
          <a:p>
            <a:pPr marL="0" marR="0" lvl="0" indent="0" algn="l" rtl="0">
              <a:lnSpc>
                <a:spcPct val="100000"/>
              </a:lnSpc>
              <a:spcBef>
                <a:spcPts val="0"/>
              </a:spcBef>
              <a:spcAft>
                <a:spcPts val="0"/>
              </a:spcAft>
              <a:buClr>
                <a:schemeClr val="dk1"/>
              </a:buClr>
              <a:buSzPts val="1800"/>
              <a:buFont typeface="Courier New"/>
              <a:buNone/>
            </a:pPr>
            <a:r>
              <a:rPr lang="en-US" sz="1800" b="0" i="0" u="none">
                <a:solidFill>
                  <a:schemeClr val="dk1"/>
                </a:solidFill>
                <a:latin typeface="Courier New"/>
                <a:ea typeface="Courier New"/>
                <a:cs typeface="Courier New"/>
                <a:sym typeface="Courier New"/>
              </a:rPr>
              <a:t>}</a:t>
            </a:r>
            <a:endParaRPr/>
          </a:p>
        </p:txBody>
      </p:sp>
      <p:sp>
        <p:nvSpPr>
          <p:cNvPr id="502" name="Google Shape;502;p58"/>
          <p:cNvSpPr/>
          <p:nvPr/>
        </p:nvSpPr>
        <p:spPr>
          <a:xfrm>
            <a:off x="5105400" y="3505200"/>
            <a:ext cx="3276600" cy="1384200"/>
          </a:xfrm>
          <a:prstGeom prst="wedgeRectCallout">
            <a:avLst>
              <a:gd name="adj1" fmla="val -7007"/>
              <a:gd name="adj2" fmla="val 15082"/>
            </a:avLst>
          </a:prstGeom>
          <a:solidFill>
            <a:srgbClr val="FFFFCC"/>
          </a:solidFill>
          <a:ln w="9525" cap="flat" cmpd="sng">
            <a:solidFill>
              <a:srgbClr val="80808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400"/>
              <a:buFont typeface="Arial"/>
              <a:buNone/>
            </a:pPr>
            <a:r>
              <a:rPr lang="en-US" sz="1400" b="0" i="0" u="none">
                <a:solidFill>
                  <a:schemeClr val="dk1"/>
                </a:solidFill>
                <a:latin typeface="Arial"/>
                <a:ea typeface="Arial"/>
                <a:cs typeface="Arial"/>
                <a:sym typeface="Arial"/>
              </a:rPr>
              <a:t>Declaring fields </a:t>
            </a:r>
            <a:r>
              <a:rPr lang="en-US" sz="1400" b="0" i="0" u="none">
                <a:solidFill>
                  <a:schemeClr val="dk1"/>
                </a:solidFill>
                <a:latin typeface="Courier New"/>
                <a:ea typeface="Courier New"/>
                <a:cs typeface="Courier New"/>
                <a:sym typeface="Courier New"/>
              </a:rPr>
              <a:t>private</a:t>
            </a:r>
            <a:r>
              <a:rPr lang="en-US" sz="1400" b="0" i="0" u="none">
                <a:solidFill>
                  <a:schemeClr val="dk1"/>
                </a:solidFill>
                <a:latin typeface="Arial"/>
                <a:ea typeface="Arial"/>
                <a:cs typeface="Arial"/>
                <a:sym typeface="Arial"/>
              </a:rPr>
              <a:t> prevents direct access to this data from a class instance.</a:t>
            </a:r>
            <a:endParaRPr/>
          </a:p>
          <a:p>
            <a:pPr marL="0" marR="0" lvl="0" indent="0" algn="l" rtl="0">
              <a:lnSpc>
                <a:spcPct val="100000"/>
              </a:lnSpc>
              <a:spcBef>
                <a:spcPts val="0"/>
              </a:spcBef>
              <a:spcAft>
                <a:spcPts val="0"/>
              </a:spcAft>
              <a:buClr>
                <a:schemeClr val="dk1"/>
              </a:buClr>
              <a:buSzPts val="1400"/>
              <a:buFont typeface="Courier New"/>
              <a:buNone/>
            </a:pPr>
            <a:r>
              <a:rPr lang="en-US" sz="1400" b="0" i="0" u="none">
                <a:solidFill>
                  <a:schemeClr val="dk1"/>
                </a:solidFill>
                <a:latin typeface="Courier New"/>
                <a:ea typeface="Courier New"/>
                <a:cs typeface="Courier New"/>
                <a:sym typeface="Courier New"/>
              </a:rPr>
              <a:t>// illegal!</a:t>
            </a:r>
            <a:br>
              <a:rPr lang="en-US" sz="1400" b="0" i="0" u="none">
                <a:solidFill>
                  <a:schemeClr val="dk1"/>
                </a:solidFill>
                <a:latin typeface="Courier New"/>
                <a:ea typeface="Courier New"/>
                <a:cs typeface="Courier New"/>
                <a:sym typeface="Courier New"/>
              </a:rPr>
            </a:br>
            <a:r>
              <a:rPr lang="en-US" sz="1400" b="0" i="0" u="none">
                <a:solidFill>
                  <a:schemeClr val="dk1"/>
                </a:solidFill>
                <a:latin typeface="Courier New"/>
                <a:ea typeface="Courier New"/>
                <a:cs typeface="Courier New"/>
                <a:sym typeface="Courier New"/>
              </a:rPr>
              <a:t>emp.salary = 1_000_000_000.00; </a:t>
            </a:r>
            <a:endParaRPr/>
          </a:p>
        </p:txBody>
      </p:sp>
      <p:sp>
        <p:nvSpPr>
          <p:cNvPr id="503" name="Google Shape;503;p58"/>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62</a:t>
            </a:fld>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508"/>
        <p:cNvGrpSpPr/>
        <p:nvPr/>
      </p:nvGrpSpPr>
      <p:grpSpPr>
        <a:xfrm>
          <a:off x="0" y="0"/>
          <a:ext cx="0" cy="0"/>
          <a:chOff x="0" y="0"/>
          <a:chExt cx="0" cy="0"/>
        </a:xfrm>
      </p:grpSpPr>
      <p:sp>
        <p:nvSpPr>
          <p:cNvPr id="509" name="Google Shape;509;p59"/>
          <p:cNvSpPr txBox="1"/>
          <p:nvPr/>
        </p:nvSpPr>
        <p:spPr>
          <a:xfrm>
            <a:off x="609600" y="1154112"/>
            <a:ext cx="7924800" cy="4789500"/>
          </a:xfrm>
          <a:prstGeom prst="rect">
            <a:avLst/>
          </a:prstGeom>
          <a:solidFill>
            <a:srgbClr val="DDDDDD"/>
          </a:solid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510" name="Google Shape;510;p59"/>
          <p:cNvSpPr txBox="1">
            <a:spLocks noGrp="1"/>
          </p:cNvSpPr>
          <p:nvPr>
            <p:ph type="title"/>
          </p:nvPr>
        </p:nvSpPr>
        <p:spPr>
          <a:xfrm>
            <a:off x="311700" y="593367"/>
            <a:ext cx="8520600" cy="7635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Courier New"/>
                <a:ea typeface="Courier New"/>
                <a:cs typeface="Courier New"/>
                <a:sym typeface="Courier New"/>
              </a:rPr>
              <a:t>Employee</a:t>
            </a:r>
            <a:r>
              <a:rPr lang="en-US" sz="2600" b="1" i="0" u="none" strike="noStrike" cap="none">
                <a:solidFill>
                  <a:schemeClr val="dk1"/>
                </a:solidFill>
                <a:latin typeface="Arial"/>
                <a:ea typeface="Arial"/>
                <a:cs typeface="Arial"/>
                <a:sym typeface="Arial"/>
              </a:rPr>
              <a:t> Class Refined</a:t>
            </a:r>
            <a:endParaRPr/>
          </a:p>
        </p:txBody>
      </p:sp>
      <p:sp>
        <p:nvSpPr>
          <p:cNvPr id="511" name="Google Shape;511;p59"/>
          <p:cNvSpPr txBox="1">
            <a:spLocks noGrp="1"/>
          </p:cNvSpPr>
          <p:nvPr>
            <p:ph type="body" idx="4294967295"/>
          </p:nvPr>
        </p:nvSpPr>
        <p:spPr>
          <a:xfrm>
            <a:off x="609600" y="1230312"/>
            <a:ext cx="7918500" cy="4408500"/>
          </a:xfrm>
          <a:prstGeom prst="rect">
            <a:avLst/>
          </a:prstGeom>
          <a:noFill/>
          <a:ln>
            <a:noFill/>
          </a:ln>
        </p:spPr>
        <p:txBody>
          <a:bodyPr spcFirstLastPara="1" wrap="square" lIns="12700" tIns="12700" rIns="12700" bIns="12700" anchor="t" anchorCtr="0">
            <a:noAutofit/>
          </a:bodyPr>
          <a:lstStyle/>
          <a:p>
            <a:pPr marL="15875" marR="0" lvl="0" indent="-7937" algn="l" rtl="0">
              <a:lnSpc>
                <a:spcPct val="100000"/>
              </a:lnSpc>
              <a:spcBef>
                <a:spcPts val="0"/>
              </a:spcBef>
              <a:spcAft>
                <a:spcPts val="0"/>
              </a:spcAft>
              <a:buClr>
                <a:srgbClr val="000000"/>
              </a:buClr>
              <a:buSzPts val="200"/>
              <a:buFont typeface="Courier New"/>
              <a:buAutoNum type="arabicPlain"/>
            </a:pPr>
            <a:r>
              <a:rPr lang="en-US" sz="1600" b="0" i="0" u="none">
                <a:solidFill>
                  <a:schemeClr val="dk1"/>
                </a:solidFill>
                <a:latin typeface="Courier New"/>
                <a:ea typeface="Courier New"/>
                <a:cs typeface="Courier New"/>
                <a:sym typeface="Courier New"/>
              </a:rPr>
              <a:t>  public class Employee {</a:t>
            </a:r>
            <a:endParaRPr/>
          </a:p>
          <a:p>
            <a:pPr marL="15875" marR="0" lvl="0" indent="-7937" algn="l" rtl="0">
              <a:lnSpc>
                <a:spcPct val="100000"/>
              </a:lnSpc>
              <a:spcBef>
                <a:spcPts val="320"/>
              </a:spcBef>
              <a:spcAft>
                <a:spcPts val="0"/>
              </a:spcAft>
              <a:buClr>
                <a:srgbClr val="000000"/>
              </a:buClr>
              <a:buSzPts val="200"/>
              <a:buFont typeface="Courier New"/>
              <a:buAutoNum type="arabicPlain"/>
            </a:pPr>
            <a:r>
              <a:rPr lang="en-US" sz="1600" b="0" i="0" u="none">
                <a:solidFill>
                  <a:schemeClr val="dk1"/>
                </a:solidFill>
                <a:latin typeface="Courier New"/>
                <a:ea typeface="Courier New"/>
                <a:cs typeface="Courier New"/>
                <a:sym typeface="Courier New"/>
              </a:rPr>
              <a:t>     // private fields ...</a:t>
            </a:r>
            <a:endParaRPr/>
          </a:p>
          <a:p>
            <a:pPr marL="15875" marR="0" lvl="0" indent="-7937" algn="l" rtl="0">
              <a:lnSpc>
                <a:spcPct val="100000"/>
              </a:lnSpc>
              <a:spcBef>
                <a:spcPts val="320"/>
              </a:spcBef>
              <a:spcAft>
                <a:spcPts val="0"/>
              </a:spcAft>
              <a:buClr>
                <a:srgbClr val="000000"/>
              </a:buClr>
              <a:buSzPts val="200"/>
              <a:buFont typeface="Courier New"/>
              <a:buAutoNum type="arabicPlain"/>
            </a:pPr>
            <a:r>
              <a:rPr lang="en-US" sz="1600" b="0" i="0" u="none">
                <a:solidFill>
                  <a:schemeClr val="dk1"/>
                </a:solidFill>
                <a:latin typeface="Courier New"/>
                <a:ea typeface="Courier New"/>
                <a:cs typeface="Courier New"/>
                <a:sym typeface="Courier New"/>
              </a:rPr>
              <a:t>     public Employee () {</a:t>
            </a:r>
            <a:endParaRPr/>
          </a:p>
          <a:p>
            <a:pPr marL="15875" marR="0" lvl="0" indent="-7937" algn="l" rtl="0">
              <a:lnSpc>
                <a:spcPct val="100000"/>
              </a:lnSpc>
              <a:spcBef>
                <a:spcPts val="320"/>
              </a:spcBef>
              <a:spcAft>
                <a:spcPts val="0"/>
              </a:spcAft>
              <a:buClr>
                <a:srgbClr val="000000"/>
              </a:buClr>
              <a:buSzPts val="200"/>
              <a:buFont typeface="Courier New"/>
              <a:buAutoNum type="arabicPlain"/>
            </a:pPr>
            <a:r>
              <a:rPr lang="en-US" sz="1600" b="0" i="0" u="none">
                <a:solidFill>
                  <a:schemeClr val="dk1"/>
                </a:solidFill>
                <a:latin typeface="Courier New"/>
                <a:ea typeface="Courier New"/>
                <a:cs typeface="Courier New"/>
                <a:sym typeface="Courier New"/>
              </a:rPr>
              <a:t>     }</a:t>
            </a:r>
            <a:endParaRPr/>
          </a:p>
          <a:p>
            <a:pPr marL="15875" marR="0" lvl="0" indent="-7937" algn="l" rtl="0">
              <a:lnSpc>
                <a:spcPct val="100000"/>
              </a:lnSpc>
              <a:spcBef>
                <a:spcPts val="320"/>
              </a:spcBef>
              <a:spcAft>
                <a:spcPts val="0"/>
              </a:spcAft>
              <a:buClr>
                <a:srgbClr val="000000"/>
              </a:buClr>
              <a:buSzPts val="200"/>
              <a:buFont typeface="Courier New"/>
              <a:buAutoNum type="arabicPlain"/>
            </a:pPr>
            <a:r>
              <a:rPr lang="en-US" sz="1600" b="1" i="0" u="none">
                <a:solidFill>
                  <a:schemeClr val="dk1"/>
                </a:solidFill>
                <a:latin typeface="Courier New"/>
                <a:ea typeface="Courier New"/>
                <a:cs typeface="Courier New"/>
                <a:sym typeface="Courier New"/>
              </a:rPr>
              <a:t>     // Remove all of the other setters</a:t>
            </a:r>
            <a:endParaRPr/>
          </a:p>
          <a:p>
            <a:pPr marL="15875" marR="0" lvl="0" indent="-7937" algn="l" rtl="0">
              <a:lnSpc>
                <a:spcPct val="100000"/>
              </a:lnSpc>
              <a:spcBef>
                <a:spcPts val="320"/>
              </a:spcBef>
              <a:spcAft>
                <a:spcPts val="0"/>
              </a:spcAft>
              <a:buClr>
                <a:srgbClr val="000000"/>
              </a:buClr>
              <a:buSzPts val="200"/>
              <a:buFont typeface="Courier New"/>
              <a:buAutoNum type="arabicPlain"/>
            </a:pPr>
            <a:r>
              <a:rPr lang="en-US" sz="1600" b="0" i="0" u="none">
                <a:solidFill>
                  <a:schemeClr val="dk1"/>
                </a:solidFill>
                <a:latin typeface="Courier New"/>
                <a:ea typeface="Courier New"/>
                <a:cs typeface="Courier New"/>
                <a:sym typeface="Courier New"/>
              </a:rPr>
              <a:t>     public void changeName(String newName) {</a:t>
            </a:r>
            <a:endParaRPr/>
          </a:p>
          <a:p>
            <a:pPr marL="15875" marR="0" lvl="0" indent="-7937" algn="l" rtl="0">
              <a:lnSpc>
                <a:spcPct val="100000"/>
              </a:lnSpc>
              <a:spcBef>
                <a:spcPts val="320"/>
              </a:spcBef>
              <a:spcAft>
                <a:spcPts val="0"/>
              </a:spcAft>
              <a:buClr>
                <a:srgbClr val="000000"/>
              </a:buClr>
              <a:buSzPts val="200"/>
              <a:buFont typeface="Courier New"/>
              <a:buAutoNum type="arabicPlain"/>
            </a:pPr>
            <a:r>
              <a:rPr lang="en-US" sz="1600" b="0" i="0" u="none">
                <a:solidFill>
                  <a:schemeClr val="dk1"/>
                </a:solidFill>
                <a:latin typeface="Courier New"/>
                <a:ea typeface="Courier New"/>
                <a:cs typeface="Courier New"/>
                <a:sym typeface="Courier New"/>
              </a:rPr>
              <a:t>          if (newName != null) {</a:t>
            </a:r>
            <a:endParaRPr/>
          </a:p>
          <a:p>
            <a:pPr marL="15875" marR="0" lvl="0" indent="-7937" algn="l" rtl="0">
              <a:lnSpc>
                <a:spcPct val="100000"/>
              </a:lnSpc>
              <a:spcBef>
                <a:spcPts val="320"/>
              </a:spcBef>
              <a:spcAft>
                <a:spcPts val="0"/>
              </a:spcAft>
              <a:buClr>
                <a:srgbClr val="000000"/>
              </a:buClr>
              <a:buSzPts val="200"/>
              <a:buFont typeface="Courier New"/>
              <a:buAutoNum type="arabicPlain"/>
            </a:pPr>
            <a:r>
              <a:rPr lang="en-US" sz="1600" b="0" i="0" u="none">
                <a:solidFill>
                  <a:schemeClr val="dk1"/>
                </a:solidFill>
                <a:latin typeface="Courier New"/>
                <a:ea typeface="Courier New"/>
                <a:cs typeface="Courier New"/>
                <a:sym typeface="Courier New"/>
              </a:rPr>
              <a:t>              this.name = newName;</a:t>
            </a:r>
            <a:endParaRPr/>
          </a:p>
          <a:p>
            <a:pPr marL="15875" marR="0" lvl="0" indent="-7937" algn="l" rtl="0">
              <a:lnSpc>
                <a:spcPct val="100000"/>
              </a:lnSpc>
              <a:spcBef>
                <a:spcPts val="320"/>
              </a:spcBef>
              <a:spcAft>
                <a:spcPts val="0"/>
              </a:spcAft>
              <a:buClr>
                <a:srgbClr val="000000"/>
              </a:buClr>
              <a:buSzPts val="200"/>
              <a:buFont typeface="Courier New"/>
              <a:buAutoNum type="arabicPlain"/>
            </a:pPr>
            <a:r>
              <a:rPr lang="en-US" sz="1600" b="0" i="0" u="none">
                <a:solidFill>
                  <a:schemeClr val="dk1"/>
                </a:solidFill>
                <a:latin typeface="Courier New"/>
                <a:ea typeface="Courier New"/>
                <a:cs typeface="Courier New"/>
                <a:sym typeface="Courier New"/>
              </a:rPr>
              <a:t>          }</a:t>
            </a:r>
            <a:endParaRPr/>
          </a:p>
          <a:p>
            <a:pPr marL="15875" marR="0" lvl="0" indent="-7937" algn="l" rtl="0">
              <a:lnSpc>
                <a:spcPct val="100000"/>
              </a:lnSpc>
              <a:spcBef>
                <a:spcPts val="320"/>
              </a:spcBef>
              <a:spcAft>
                <a:spcPts val="0"/>
              </a:spcAft>
              <a:buClr>
                <a:srgbClr val="000000"/>
              </a:buClr>
              <a:buSzPts val="200"/>
              <a:buFont typeface="Courier New"/>
              <a:buAutoNum type="arabicPlain"/>
            </a:pPr>
            <a:r>
              <a:rPr lang="en-US" sz="1600" b="0" i="0" u="none">
                <a:solidFill>
                  <a:schemeClr val="dk1"/>
                </a:solidFill>
                <a:latin typeface="Courier New"/>
                <a:ea typeface="Courier New"/>
                <a:cs typeface="Courier New"/>
                <a:sym typeface="Courier New"/>
              </a:rPr>
              <a:t>     }</a:t>
            </a:r>
            <a:endParaRPr/>
          </a:p>
          <a:p>
            <a:pPr marL="15875" marR="0" lvl="0" indent="-7937" algn="l" rtl="0">
              <a:lnSpc>
                <a:spcPct val="100000"/>
              </a:lnSpc>
              <a:spcBef>
                <a:spcPts val="320"/>
              </a:spcBef>
              <a:spcAft>
                <a:spcPts val="0"/>
              </a:spcAft>
              <a:buClr>
                <a:srgbClr val="000000"/>
              </a:buClr>
              <a:buSzPts val="200"/>
              <a:buFont typeface="Courier New"/>
              <a:buAutoNum type="arabicPlain"/>
            </a:pPr>
            <a:r>
              <a:rPr lang="en-US" sz="1600" b="0" i="0" u="none">
                <a:solidFill>
                  <a:schemeClr val="dk1"/>
                </a:solidFill>
                <a:latin typeface="Courier New"/>
                <a:ea typeface="Courier New"/>
                <a:cs typeface="Courier New"/>
                <a:sym typeface="Courier New"/>
              </a:rPr>
              <a:t> </a:t>
            </a:r>
            <a:endParaRPr/>
          </a:p>
          <a:p>
            <a:pPr marL="15875" marR="0" lvl="0" indent="-7937" algn="l" rtl="0">
              <a:lnSpc>
                <a:spcPct val="100000"/>
              </a:lnSpc>
              <a:spcBef>
                <a:spcPts val="320"/>
              </a:spcBef>
              <a:spcAft>
                <a:spcPts val="0"/>
              </a:spcAft>
              <a:buClr>
                <a:srgbClr val="000000"/>
              </a:buClr>
              <a:buSzPts val="200"/>
              <a:buFont typeface="Courier New"/>
              <a:buAutoNum type="arabicPlain"/>
            </a:pPr>
            <a:r>
              <a:rPr lang="en-US" sz="1600" b="0" i="0" u="none">
                <a:solidFill>
                  <a:schemeClr val="dk1"/>
                </a:solidFill>
                <a:latin typeface="Courier New"/>
                <a:ea typeface="Courier New"/>
                <a:cs typeface="Courier New"/>
                <a:sym typeface="Courier New"/>
              </a:rPr>
              <a:t>     public void raiseSalary(double increase) {</a:t>
            </a:r>
            <a:endParaRPr/>
          </a:p>
          <a:p>
            <a:pPr marL="15875" marR="0" lvl="0" indent="-7937" algn="l" rtl="0">
              <a:lnSpc>
                <a:spcPct val="100000"/>
              </a:lnSpc>
              <a:spcBef>
                <a:spcPts val="320"/>
              </a:spcBef>
              <a:spcAft>
                <a:spcPts val="0"/>
              </a:spcAft>
              <a:buClr>
                <a:srgbClr val="000000"/>
              </a:buClr>
              <a:buSzPts val="200"/>
              <a:buFont typeface="Courier New"/>
              <a:buAutoNum type="arabicPlain"/>
            </a:pPr>
            <a:r>
              <a:rPr lang="en-US" sz="1600" b="0" i="0" u="none">
                <a:solidFill>
                  <a:schemeClr val="dk1"/>
                </a:solidFill>
                <a:latin typeface="Courier New"/>
                <a:ea typeface="Courier New"/>
                <a:cs typeface="Courier New"/>
                <a:sym typeface="Courier New"/>
              </a:rPr>
              <a:t>         this.salary += increase;</a:t>
            </a:r>
            <a:endParaRPr/>
          </a:p>
          <a:p>
            <a:pPr marL="15875" marR="0" lvl="0" indent="-7937" algn="l" rtl="0">
              <a:lnSpc>
                <a:spcPct val="100000"/>
              </a:lnSpc>
              <a:spcBef>
                <a:spcPts val="320"/>
              </a:spcBef>
              <a:spcAft>
                <a:spcPts val="0"/>
              </a:spcAft>
              <a:buClr>
                <a:srgbClr val="000000"/>
              </a:buClr>
              <a:buSzPts val="200"/>
              <a:buFont typeface="Courier New"/>
              <a:buAutoNum type="arabicPlain"/>
            </a:pPr>
            <a:r>
              <a:rPr lang="en-US" sz="1600" b="0" i="0" u="none">
                <a:solidFill>
                  <a:schemeClr val="dk1"/>
                </a:solidFill>
                <a:latin typeface="Courier New"/>
                <a:ea typeface="Courier New"/>
                <a:cs typeface="Courier New"/>
                <a:sym typeface="Courier New"/>
              </a:rPr>
              <a:t>     }</a:t>
            </a:r>
            <a:endParaRPr/>
          </a:p>
          <a:p>
            <a:pPr marL="15875" marR="0" lvl="0" indent="-7937" algn="l" rtl="0">
              <a:lnSpc>
                <a:spcPct val="100000"/>
              </a:lnSpc>
              <a:spcBef>
                <a:spcPts val="320"/>
              </a:spcBef>
              <a:spcAft>
                <a:spcPts val="0"/>
              </a:spcAft>
              <a:buClr>
                <a:srgbClr val="000000"/>
              </a:buClr>
              <a:buSzPts val="200"/>
              <a:buFont typeface="Courier New"/>
              <a:buAutoNum type="arabicPlain"/>
            </a:pPr>
            <a:r>
              <a:rPr lang="en-US" sz="1600" b="0" i="0" u="none">
                <a:solidFill>
                  <a:schemeClr val="dk1"/>
                </a:solidFill>
                <a:latin typeface="Courier New"/>
                <a:ea typeface="Courier New"/>
                <a:cs typeface="Courier New"/>
                <a:sym typeface="Courier New"/>
              </a:rPr>
              <a:t> }</a:t>
            </a:r>
            <a:endParaRPr/>
          </a:p>
        </p:txBody>
      </p:sp>
      <p:sp>
        <p:nvSpPr>
          <p:cNvPr id="512" name="Google Shape;512;p59"/>
          <p:cNvSpPr/>
          <p:nvPr/>
        </p:nvSpPr>
        <p:spPr>
          <a:xfrm>
            <a:off x="6324600" y="3200400"/>
            <a:ext cx="1905000" cy="1143000"/>
          </a:xfrm>
          <a:prstGeom prst="wedgeRectCallout">
            <a:avLst>
              <a:gd name="adj1" fmla="val -20897"/>
              <a:gd name="adj2" fmla="val 27806"/>
            </a:avLst>
          </a:prstGeom>
          <a:solidFill>
            <a:srgbClr val="FFFFCC"/>
          </a:solidFill>
          <a:ln w="9525" cap="flat" cmpd="sng">
            <a:solidFill>
              <a:srgbClr val="80808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513" name="Google Shape;513;p59"/>
          <p:cNvSpPr/>
          <p:nvPr/>
        </p:nvSpPr>
        <p:spPr>
          <a:xfrm>
            <a:off x="6324600" y="3187700"/>
            <a:ext cx="1905000" cy="1168500"/>
          </a:xfrm>
          <a:prstGeom prst="wedgeRectCallout">
            <a:avLst>
              <a:gd name="adj1" fmla="val -26006"/>
              <a:gd name="adj2" fmla="val 759"/>
            </a:avLst>
          </a:prstGeom>
          <a:solidFill>
            <a:srgbClr val="FFFFCC"/>
          </a:solidFill>
          <a:ln w="9525" cap="flat" cmpd="sng">
            <a:solidFill>
              <a:srgbClr val="80808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Arial"/>
              <a:buNone/>
            </a:pPr>
            <a:r>
              <a:rPr lang="en-US" sz="1400" b="0" i="0" u="none">
                <a:solidFill>
                  <a:schemeClr val="dk1"/>
                </a:solidFill>
                <a:latin typeface="Arial"/>
                <a:ea typeface="Arial"/>
                <a:cs typeface="Arial"/>
                <a:sym typeface="Arial"/>
              </a:rPr>
              <a:t>Encapsulation step 2: These method names make sense in the context of an Employee.</a:t>
            </a:r>
            <a:endParaRPr/>
          </a:p>
        </p:txBody>
      </p:sp>
      <p:sp>
        <p:nvSpPr>
          <p:cNvPr id="514" name="Google Shape;514;p59"/>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t>63</a:t>
            </a:fld>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519"/>
        <p:cNvGrpSpPr/>
        <p:nvPr/>
      </p:nvGrpSpPr>
      <p:grpSpPr>
        <a:xfrm>
          <a:off x="0" y="0"/>
          <a:ext cx="0" cy="0"/>
          <a:chOff x="0" y="0"/>
          <a:chExt cx="0" cy="0"/>
        </a:xfrm>
      </p:grpSpPr>
      <p:sp>
        <p:nvSpPr>
          <p:cNvPr id="520" name="Google Shape;520;p60"/>
          <p:cNvSpPr txBox="1"/>
          <p:nvPr/>
        </p:nvSpPr>
        <p:spPr>
          <a:xfrm>
            <a:off x="609600" y="1154112"/>
            <a:ext cx="7924800" cy="4800600"/>
          </a:xfrm>
          <a:prstGeom prst="rect">
            <a:avLst/>
          </a:prstGeom>
          <a:solidFill>
            <a:srgbClr val="DDDDDD"/>
          </a:solid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521" name="Google Shape;521;p60"/>
          <p:cNvSpPr txBox="1">
            <a:spLocks noGrp="1"/>
          </p:cNvSpPr>
          <p:nvPr>
            <p:ph type="title"/>
          </p:nvPr>
        </p:nvSpPr>
        <p:spPr>
          <a:xfrm>
            <a:off x="311700" y="593367"/>
            <a:ext cx="8520600" cy="7635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Make Classes as Immutable as Possible</a:t>
            </a:r>
            <a:endParaRPr/>
          </a:p>
        </p:txBody>
      </p:sp>
      <p:sp>
        <p:nvSpPr>
          <p:cNvPr id="522" name="Google Shape;522;p60"/>
          <p:cNvSpPr txBox="1">
            <a:spLocks noGrp="1"/>
          </p:cNvSpPr>
          <p:nvPr>
            <p:ph type="body" idx="4294967295"/>
          </p:nvPr>
        </p:nvSpPr>
        <p:spPr>
          <a:xfrm>
            <a:off x="615950" y="1219200"/>
            <a:ext cx="7918500" cy="4408500"/>
          </a:xfrm>
          <a:prstGeom prst="rect">
            <a:avLst/>
          </a:prstGeom>
          <a:noFill/>
          <a:ln>
            <a:noFill/>
          </a:ln>
        </p:spPr>
        <p:txBody>
          <a:bodyPr spcFirstLastPara="1" wrap="square" lIns="12700" tIns="12700" rIns="12700" bIns="12700" anchor="t" anchorCtr="0">
            <a:noAutofit/>
          </a:bodyPr>
          <a:lstStyle/>
          <a:p>
            <a:pPr marL="15875" marR="0" lvl="0" indent="-7937" algn="l" rtl="0">
              <a:lnSpc>
                <a:spcPct val="100000"/>
              </a:lnSpc>
              <a:spcBef>
                <a:spcPts val="0"/>
              </a:spcBef>
              <a:spcAft>
                <a:spcPts val="0"/>
              </a:spcAft>
              <a:buClr>
                <a:srgbClr val="000000"/>
              </a:buClr>
              <a:buSzPts val="200"/>
              <a:buFont typeface="Courier New"/>
              <a:buAutoNum type="arabicPlain"/>
            </a:pPr>
            <a:r>
              <a:rPr lang="en-US" sz="1600" b="0" i="0" u="none">
                <a:solidFill>
                  <a:schemeClr val="dk1"/>
                </a:solidFill>
                <a:latin typeface="Courier New"/>
                <a:ea typeface="Courier New"/>
                <a:cs typeface="Courier New"/>
                <a:sym typeface="Courier New"/>
              </a:rPr>
              <a:t>  public class Employee {</a:t>
            </a:r>
            <a:endParaRPr/>
          </a:p>
          <a:p>
            <a:pPr marL="15875" marR="0" lvl="0" indent="-7937" algn="l" rtl="0">
              <a:lnSpc>
                <a:spcPct val="100000"/>
              </a:lnSpc>
              <a:spcBef>
                <a:spcPts val="320"/>
              </a:spcBef>
              <a:spcAft>
                <a:spcPts val="0"/>
              </a:spcAft>
              <a:buClr>
                <a:srgbClr val="000000"/>
              </a:buClr>
              <a:buSzPts val="200"/>
              <a:buFont typeface="Courier New"/>
              <a:buAutoNum type="arabicPlain"/>
            </a:pPr>
            <a:r>
              <a:rPr lang="en-US" sz="1600" b="0" i="0" u="none">
                <a:solidFill>
                  <a:schemeClr val="dk1"/>
                </a:solidFill>
                <a:latin typeface="Courier New"/>
                <a:ea typeface="Courier New"/>
                <a:cs typeface="Courier New"/>
                <a:sym typeface="Courier New"/>
              </a:rPr>
              <a:t>     // private fields ...</a:t>
            </a:r>
            <a:endParaRPr/>
          </a:p>
          <a:p>
            <a:pPr marL="15875" marR="0" lvl="0" indent="-7937" algn="l" rtl="0">
              <a:lnSpc>
                <a:spcPct val="100000"/>
              </a:lnSpc>
              <a:spcBef>
                <a:spcPts val="320"/>
              </a:spcBef>
              <a:spcAft>
                <a:spcPts val="0"/>
              </a:spcAft>
              <a:buClr>
                <a:srgbClr val="000000"/>
              </a:buClr>
              <a:buSzPts val="200"/>
              <a:buFont typeface="Courier New"/>
              <a:buAutoNum type="arabicPlain"/>
            </a:pPr>
            <a:r>
              <a:rPr lang="en-US" sz="1600" b="0" i="0" u="none">
                <a:solidFill>
                  <a:schemeClr val="dk1"/>
                </a:solidFill>
                <a:latin typeface="Courier New"/>
                <a:ea typeface="Courier New"/>
                <a:cs typeface="Courier New"/>
                <a:sym typeface="Courier New"/>
              </a:rPr>
              <a:t>     // Create an employee object</a:t>
            </a:r>
            <a:endParaRPr/>
          </a:p>
          <a:p>
            <a:pPr marL="15875" marR="0" lvl="0" indent="-7937" algn="l" rtl="0">
              <a:lnSpc>
                <a:spcPct val="100000"/>
              </a:lnSpc>
              <a:spcBef>
                <a:spcPts val="320"/>
              </a:spcBef>
              <a:spcAft>
                <a:spcPts val="0"/>
              </a:spcAft>
              <a:buClr>
                <a:srgbClr val="000000"/>
              </a:buClr>
              <a:buSzPts val="200"/>
              <a:buFont typeface="Courier New"/>
              <a:buAutoNum type="arabicPlain"/>
            </a:pPr>
            <a:r>
              <a:rPr lang="en-US" sz="1600" b="0" i="0" u="none">
                <a:solidFill>
                  <a:schemeClr val="dk1"/>
                </a:solidFill>
                <a:latin typeface="Courier New"/>
                <a:ea typeface="Courier New"/>
                <a:cs typeface="Courier New"/>
                <a:sym typeface="Courier New"/>
              </a:rPr>
              <a:t>     </a:t>
            </a:r>
            <a:r>
              <a:rPr lang="en-US" sz="1600" b="1" i="0" u="none">
                <a:solidFill>
                  <a:schemeClr val="dk1"/>
                </a:solidFill>
                <a:latin typeface="Courier New"/>
                <a:ea typeface="Courier New"/>
                <a:cs typeface="Courier New"/>
                <a:sym typeface="Courier New"/>
              </a:rPr>
              <a:t>public Employee (int empId, String name, </a:t>
            </a:r>
            <a:endParaRPr/>
          </a:p>
          <a:p>
            <a:pPr marL="15875" marR="0" lvl="0" indent="-7937" algn="l" rtl="0">
              <a:lnSpc>
                <a:spcPct val="100000"/>
              </a:lnSpc>
              <a:spcBef>
                <a:spcPts val="320"/>
              </a:spcBef>
              <a:spcAft>
                <a:spcPts val="0"/>
              </a:spcAft>
              <a:buClr>
                <a:srgbClr val="000000"/>
              </a:buClr>
              <a:buSzPts val="200"/>
              <a:buFont typeface="Courier New"/>
              <a:buAutoNum type="arabicPlain"/>
            </a:pPr>
            <a:r>
              <a:rPr lang="en-US" sz="1600" b="0" i="0" u="none">
                <a:solidFill>
                  <a:schemeClr val="dk1"/>
                </a:solidFill>
                <a:latin typeface="Courier New"/>
                <a:ea typeface="Courier New"/>
                <a:cs typeface="Courier New"/>
                <a:sym typeface="Courier New"/>
              </a:rPr>
              <a:t>                      </a:t>
            </a:r>
            <a:r>
              <a:rPr lang="en-US" sz="1600" b="1" i="0" u="none">
                <a:solidFill>
                  <a:schemeClr val="dk1"/>
                </a:solidFill>
                <a:latin typeface="Courier New"/>
                <a:ea typeface="Courier New"/>
                <a:cs typeface="Courier New"/>
                <a:sym typeface="Courier New"/>
              </a:rPr>
              <a:t>String ssn, double salary) </a:t>
            </a:r>
            <a:r>
              <a:rPr lang="en-US" sz="1600" b="0" i="0" u="none">
                <a:solidFill>
                  <a:schemeClr val="dk1"/>
                </a:solidFill>
                <a:latin typeface="Courier New"/>
                <a:ea typeface="Courier New"/>
                <a:cs typeface="Courier New"/>
                <a:sym typeface="Courier New"/>
              </a:rPr>
              <a:t>{</a:t>
            </a:r>
            <a:endParaRPr/>
          </a:p>
          <a:p>
            <a:pPr marL="15875" marR="0" lvl="0" indent="-7937" algn="l" rtl="0">
              <a:lnSpc>
                <a:spcPct val="100000"/>
              </a:lnSpc>
              <a:spcBef>
                <a:spcPts val="320"/>
              </a:spcBef>
              <a:spcAft>
                <a:spcPts val="0"/>
              </a:spcAft>
              <a:buClr>
                <a:srgbClr val="000000"/>
              </a:buClr>
              <a:buSzPts val="200"/>
              <a:buFont typeface="Courier New"/>
              <a:buAutoNum type="arabicPlain"/>
            </a:pPr>
            <a:r>
              <a:rPr lang="en-US" sz="1600" b="0" i="0" u="none">
                <a:solidFill>
                  <a:schemeClr val="dk1"/>
                </a:solidFill>
                <a:latin typeface="Courier New"/>
                <a:ea typeface="Courier New"/>
                <a:cs typeface="Courier New"/>
                <a:sym typeface="Courier New"/>
              </a:rPr>
              <a:t>         this.empId = empId;</a:t>
            </a:r>
            <a:endParaRPr/>
          </a:p>
          <a:p>
            <a:pPr marL="15875" marR="0" lvl="0" indent="-7937" algn="l" rtl="0">
              <a:lnSpc>
                <a:spcPct val="100000"/>
              </a:lnSpc>
              <a:spcBef>
                <a:spcPts val="320"/>
              </a:spcBef>
              <a:spcAft>
                <a:spcPts val="0"/>
              </a:spcAft>
              <a:buClr>
                <a:srgbClr val="000000"/>
              </a:buClr>
              <a:buSzPts val="200"/>
              <a:buFont typeface="Courier New"/>
              <a:buAutoNum type="arabicPlain"/>
            </a:pPr>
            <a:r>
              <a:rPr lang="en-US" sz="1600" b="0" i="0" u="none">
                <a:solidFill>
                  <a:schemeClr val="dk1"/>
                </a:solidFill>
                <a:latin typeface="Courier New"/>
                <a:ea typeface="Courier New"/>
                <a:cs typeface="Courier New"/>
                <a:sym typeface="Courier New"/>
              </a:rPr>
              <a:t>         this.name = name;</a:t>
            </a:r>
            <a:endParaRPr/>
          </a:p>
          <a:p>
            <a:pPr marL="15875" marR="0" lvl="0" indent="-7937" algn="l" rtl="0">
              <a:lnSpc>
                <a:spcPct val="100000"/>
              </a:lnSpc>
              <a:spcBef>
                <a:spcPts val="320"/>
              </a:spcBef>
              <a:spcAft>
                <a:spcPts val="0"/>
              </a:spcAft>
              <a:buClr>
                <a:srgbClr val="000000"/>
              </a:buClr>
              <a:buSzPts val="200"/>
              <a:buFont typeface="Courier New"/>
              <a:buAutoNum type="arabicPlain"/>
            </a:pPr>
            <a:r>
              <a:rPr lang="en-US" sz="1600" b="0" i="0" u="none">
                <a:solidFill>
                  <a:schemeClr val="dk1"/>
                </a:solidFill>
                <a:latin typeface="Courier New"/>
                <a:ea typeface="Courier New"/>
                <a:cs typeface="Courier New"/>
                <a:sym typeface="Courier New"/>
              </a:rPr>
              <a:t>         this.ssn = ssn;</a:t>
            </a:r>
            <a:endParaRPr/>
          </a:p>
          <a:p>
            <a:pPr marL="15875" marR="0" lvl="0" indent="-7937" algn="l" rtl="0">
              <a:lnSpc>
                <a:spcPct val="100000"/>
              </a:lnSpc>
              <a:spcBef>
                <a:spcPts val="320"/>
              </a:spcBef>
              <a:spcAft>
                <a:spcPts val="0"/>
              </a:spcAft>
              <a:buClr>
                <a:srgbClr val="000000"/>
              </a:buClr>
              <a:buSzPts val="200"/>
              <a:buFont typeface="Courier New"/>
              <a:buAutoNum type="arabicPlain"/>
            </a:pPr>
            <a:r>
              <a:rPr lang="en-US" sz="1600" b="0" i="0" u="none">
                <a:solidFill>
                  <a:schemeClr val="dk1"/>
                </a:solidFill>
                <a:latin typeface="Courier New"/>
                <a:ea typeface="Courier New"/>
                <a:cs typeface="Courier New"/>
                <a:sym typeface="Courier New"/>
              </a:rPr>
              <a:t>        this.salary = salary;</a:t>
            </a:r>
            <a:endParaRPr/>
          </a:p>
          <a:p>
            <a:pPr marL="15875" marR="0" lvl="0" indent="-7937" algn="l" rtl="0">
              <a:lnSpc>
                <a:spcPct val="100000"/>
              </a:lnSpc>
              <a:spcBef>
                <a:spcPts val="320"/>
              </a:spcBef>
              <a:spcAft>
                <a:spcPts val="0"/>
              </a:spcAft>
              <a:buClr>
                <a:srgbClr val="000000"/>
              </a:buClr>
              <a:buSzPts val="200"/>
              <a:buFont typeface="Courier New"/>
              <a:buAutoNum type="arabicPlain"/>
            </a:pPr>
            <a:r>
              <a:rPr lang="en-US" sz="1600" b="0" i="0" u="none">
                <a:solidFill>
                  <a:schemeClr val="dk1"/>
                </a:solidFill>
                <a:latin typeface="Courier New"/>
                <a:ea typeface="Courier New"/>
                <a:cs typeface="Courier New"/>
                <a:sym typeface="Courier New"/>
              </a:rPr>
              <a:t>     }</a:t>
            </a:r>
            <a:endParaRPr/>
          </a:p>
          <a:p>
            <a:pPr marL="15875" marR="0" lvl="0" indent="-7937" algn="l" rtl="0">
              <a:lnSpc>
                <a:spcPct val="100000"/>
              </a:lnSpc>
              <a:spcBef>
                <a:spcPts val="320"/>
              </a:spcBef>
              <a:spcAft>
                <a:spcPts val="0"/>
              </a:spcAft>
              <a:buClr>
                <a:srgbClr val="000000"/>
              </a:buClr>
              <a:buSzPts val="200"/>
              <a:buFont typeface="Courier New"/>
              <a:buAutoNum type="arabicPlain"/>
            </a:pPr>
            <a:r>
              <a:rPr lang="en-US" sz="1600" b="0" i="0" u="none">
                <a:solidFill>
                  <a:schemeClr val="dk1"/>
                </a:solidFill>
                <a:latin typeface="Courier New"/>
                <a:ea typeface="Courier New"/>
                <a:cs typeface="Courier New"/>
                <a:sym typeface="Courier New"/>
              </a:rPr>
              <a:t> </a:t>
            </a:r>
            <a:endParaRPr/>
          </a:p>
          <a:p>
            <a:pPr marL="15875" marR="0" lvl="0" indent="-7937" algn="l" rtl="0">
              <a:lnSpc>
                <a:spcPct val="100000"/>
              </a:lnSpc>
              <a:spcBef>
                <a:spcPts val="320"/>
              </a:spcBef>
              <a:spcAft>
                <a:spcPts val="0"/>
              </a:spcAft>
              <a:buClr>
                <a:srgbClr val="000000"/>
              </a:buClr>
              <a:buSzPts val="200"/>
              <a:buFont typeface="Courier New"/>
              <a:buAutoNum type="arabicPlain"/>
            </a:pPr>
            <a:r>
              <a:rPr lang="en-US" sz="1600" b="0" i="0" u="none">
                <a:solidFill>
                  <a:schemeClr val="dk1"/>
                </a:solidFill>
                <a:latin typeface="Courier New"/>
                <a:ea typeface="Courier New"/>
                <a:cs typeface="Courier New"/>
                <a:sym typeface="Courier New"/>
              </a:rPr>
              <a:t>     public void changeName(String newName) { ... }</a:t>
            </a:r>
            <a:endParaRPr/>
          </a:p>
          <a:p>
            <a:pPr marL="15875" marR="0" lvl="0" indent="-7937" algn="l" rtl="0">
              <a:lnSpc>
                <a:spcPct val="100000"/>
              </a:lnSpc>
              <a:spcBef>
                <a:spcPts val="320"/>
              </a:spcBef>
              <a:spcAft>
                <a:spcPts val="0"/>
              </a:spcAft>
              <a:buClr>
                <a:srgbClr val="000000"/>
              </a:buClr>
              <a:buSzPts val="200"/>
              <a:buFont typeface="Courier New"/>
              <a:buAutoNum type="arabicPlain"/>
            </a:pPr>
            <a:r>
              <a:rPr lang="en-US" sz="1600" b="0" i="0" u="none">
                <a:solidFill>
                  <a:schemeClr val="dk1"/>
                </a:solidFill>
                <a:latin typeface="Courier New"/>
                <a:ea typeface="Courier New"/>
                <a:cs typeface="Courier New"/>
                <a:sym typeface="Courier New"/>
              </a:rPr>
              <a:t> </a:t>
            </a:r>
            <a:endParaRPr/>
          </a:p>
          <a:p>
            <a:pPr marL="15875" marR="0" lvl="0" indent="-7937" algn="l" rtl="0">
              <a:lnSpc>
                <a:spcPct val="100000"/>
              </a:lnSpc>
              <a:spcBef>
                <a:spcPts val="320"/>
              </a:spcBef>
              <a:spcAft>
                <a:spcPts val="0"/>
              </a:spcAft>
              <a:buClr>
                <a:srgbClr val="000000"/>
              </a:buClr>
              <a:buSzPts val="200"/>
              <a:buFont typeface="Courier New"/>
              <a:buAutoNum type="arabicPlain"/>
            </a:pPr>
            <a:r>
              <a:rPr lang="en-US" sz="1600" b="0" i="0" u="none">
                <a:solidFill>
                  <a:schemeClr val="dk1"/>
                </a:solidFill>
                <a:latin typeface="Courier New"/>
                <a:ea typeface="Courier New"/>
                <a:cs typeface="Courier New"/>
                <a:sym typeface="Courier New"/>
              </a:rPr>
              <a:t>     public void raiseSalary(double increase) { ... }</a:t>
            </a:r>
            <a:endParaRPr/>
          </a:p>
          <a:p>
            <a:pPr marL="15875" marR="0" lvl="0" indent="-7937" algn="l" rtl="0">
              <a:lnSpc>
                <a:spcPct val="100000"/>
              </a:lnSpc>
              <a:spcBef>
                <a:spcPts val="320"/>
              </a:spcBef>
              <a:spcAft>
                <a:spcPts val="0"/>
              </a:spcAft>
              <a:buClr>
                <a:srgbClr val="000000"/>
              </a:buClr>
              <a:buSzPts val="200"/>
              <a:buFont typeface="Courier New"/>
              <a:buAutoNum type="arabicPlain"/>
            </a:pPr>
            <a:r>
              <a:rPr lang="en-US" sz="1600" b="0" i="0" u="none">
                <a:solidFill>
                  <a:schemeClr val="dk1"/>
                </a:solidFill>
                <a:latin typeface="Courier New"/>
                <a:ea typeface="Courier New"/>
                <a:cs typeface="Courier New"/>
                <a:sym typeface="Courier New"/>
              </a:rPr>
              <a:t> }</a:t>
            </a:r>
            <a:endParaRPr/>
          </a:p>
        </p:txBody>
      </p:sp>
      <p:sp>
        <p:nvSpPr>
          <p:cNvPr id="523" name="Google Shape;523;p60"/>
          <p:cNvSpPr/>
          <p:nvPr/>
        </p:nvSpPr>
        <p:spPr>
          <a:xfrm>
            <a:off x="6172200" y="1282700"/>
            <a:ext cx="1981200" cy="1168500"/>
          </a:xfrm>
          <a:prstGeom prst="wedgeRectCallout">
            <a:avLst>
              <a:gd name="adj1" fmla="val -13927"/>
              <a:gd name="adj2" fmla="val 20955"/>
            </a:avLst>
          </a:prstGeom>
          <a:solidFill>
            <a:srgbClr val="FFFFCC"/>
          </a:solidFill>
          <a:ln w="9525" cap="flat" cmpd="sng">
            <a:solidFill>
              <a:srgbClr val="80808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Arial"/>
              <a:buNone/>
            </a:pPr>
            <a:r>
              <a:rPr lang="en-US" sz="1400" b="0" i="0" u="none">
                <a:solidFill>
                  <a:schemeClr val="dk1"/>
                </a:solidFill>
                <a:latin typeface="Arial"/>
                <a:ea typeface="Arial"/>
                <a:cs typeface="Arial"/>
                <a:sym typeface="Arial"/>
              </a:rPr>
              <a:t>Encapsulation step 3: Remove the no-arg constructor; implement a constructor to set the value of all fields.</a:t>
            </a:r>
            <a:endParaRPr/>
          </a:p>
        </p:txBody>
      </p:sp>
      <p:sp>
        <p:nvSpPr>
          <p:cNvPr id="524" name="Google Shape;524;p60"/>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t>64</a:t>
            </a:fld>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529"/>
        <p:cNvGrpSpPr/>
        <p:nvPr/>
      </p:nvGrpSpPr>
      <p:grpSpPr>
        <a:xfrm>
          <a:off x="0" y="0"/>
          <a:ext cx="0" cy="0"/>
          <a:chOff x="0" y="0"/>
          <a:chExt cx="0" cy="0"/>
        </a:xfrm>
      </p:grpSpPr>
      <p:sp>
        <p:nvSpPr>
          <p:cNvPr id="530" name="Google Shape;530;p61"/>
          <p:cNvSpPr txBox="1">
            <a:spLocks noGrp="1"/>
          </p:cNvSpPr>
          <p:nvPr>
            <p:ph type="body" idx="1"/>
          </p:nvPr>
        </p:nvSpPr>
        <p:spPr>
          <a:xfrm>
            <a:off x="609600" y="1447800"/>
            <a:ext cx="7918500" cy="51339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200"/>
              <a:buFont typeface="Arial"/>
              <a:buNone/>
            </a:pPr>
            <a:r>
              <a:rPr lang="en-US" sz="2200" b="0" i="0" u="none">
                <a:solidFill>
                  <a:schemeClr val="dk1"/>
                </a:solidFill>
                <a:latin typeface="Arial"/>
                <a:ea typeface="Arial"/>
                <a:cs typeface="Arial"/>
                <a:sym typeface="Arial"/>
              </a:rPr>
              <a:t>Although the fields are now hidden by using </a:t>
            </a:r>
            <a:r>
              <a:rPr lang="en-US" sz="2200" b="0" i="0" u="none">
                <a:solidFill>
                  <a:schemeClr val="dk1"/>
                </a:solidFill>
                <a:latin typeface="Courier New"/>
                <a:ea typeface="Courier New"/>
                <a:cs typeface="Courier New"/>
                <a:sym typeface="Courier New"/>
              </a:rPr>
              <a:t>private</a:t>
            </a:r>
            <a:r>
              <a:rPr lang="en-US" sz="2200" b="0" i="0" u="none">
                <a:solidFill>
                  <a:schemeClr val="dk1"/>
                </a:solidFill>
                <a:latin typeface="Arial"/>
                <a:ea typeface="Arial"/>
                <a:cs typeface="Arial"/>
                <a:sym typeface="Arial"/>
              </a:rPr>
              <a:t> access, there are some issues with the current </a:t>
            </a:r>
            <a:r>
              <a:rPr lang="en-US" sz="2200" b="0" i="0" u="none">
                <a:solidFill>
                  <a:schemeClr val="dk1"/>
                </a:solidFill>
                <a:latin typeface="Courier New"/>
                <a:ea typeface="Courier New"/>
                <a:cs typeface="Courier New"/>
                <a:sym typeface="Courier New"/>
              </a:rPr>
              <a:t>Employee</a:t>
            </a:r>
            <a:r>
              <a:rPr lang="en-US" sz="2200" b="0" i="0" u="none">
                <a:solidFill>
                  <a:schemeClr val="dk1"/>
                </a:solidFill>
                <a:latin typeface="Arial"/>
                <a:ea typeface="Arial"/>
                <a:cs typeface="Arial"/>
                <a:sym typeface="Arial"/>
              </a:rPr>
              <a:t> class.</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The setter methods (currently </a:t>
            </a:r>
            <a:r>
              <a:rPr lang="en-US" sz="2200" b="0" i="0" u="none" strike="noStrike" cap="none">
                <a:solidFill>
                  <a:schemeClr val="dk1"/>
                </a:solidFill>
                <a:latin typeface="Courier New"/>
                <a:ea typeface="Courier New"/>
                <a:cs typeface="Courier New"/>
                <a:sym typeface="Courier New"/>
              </a:rPr>
              <a:t>public</a:t>
            </a:r>
            <a:r>
              <a:rPr lang="en-US" sz="2200" b="0" i="0" u="none" strike="noStrike" cap="none">
                <a:solidFill>
                  <a:schemeClr val="dk1"/>
                </a:solidFill>
                <a:latin typeface="Arial"/>
                <a:ea typeface="Arial"/>
                <a:cs typeface="Arial"/>
                <a:sym typeface="Arial"/>
              </a:rPr>
              <a:t> access ) allow any other class to change the ID, SSN, and salary (up or down).</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The current class does not really represent the operations defined in the original </a:t>
            </a:r>
            <a:r>
              <a:rPr lang="en-US" sz="2200" b="0" i="0" u="none" strike="noStrike" cap="none">
                <a:solidFill>
                  <a:schemeClr val="dk1"/>
                </a:solidFill>
                <a:latin typeface="Courier New"/>
                <a:ea typeface="Courier New"/>
                <a:cs typeface="Courier New"/>
                <a:sym typeface="Courier New"/>
              </a:rPr>
              <a:t>Employee</a:t>
            </a:r>
            <a:r>
              <a:rPr lang="en-US" sz="2200" b="0" i="0" u="none" strike="noStrike" cap="none">
                <a:solidFill>
                  <a:schemeClr val="dk1"/>
                </a:solidFill>
                <a:latin typeface="Arial"/>
                <a:ea typeface="Arial"/>
                <a:cs typeface="Arial"/>
                <a:sym typeface="Arial"/>
              </a:rPr>
              <a:t> class design.</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Two best practices for methods:</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Hide as many of the implementation details as possible.</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Name the method in a way that clearly identifies its use or functionality.</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The original model for the </a:t>
            </a:r>
            <a:r>
              <a:rPr lang="en-US" sz="2200" b="0" i="0" u="none" strike="noStrike" cap="none">
                <a:solidFill>
                  <a:schemeClr val="dk1"/>
                </a:solidFill>
                <a:latin typeface="Courier New"/>
                <a:ea typeface="Courier New"/>
                <a:cs typeface="Courier New"/>
                <a:sym typeface="Courier New"/>
              </a:rPr>
              <a:t>Employee</a:t>
            </a:r>
            <a:r>
              <a:rPr lang="en-US" sz="2200" b="0" i="0" u="none" strike="noStrike" cap="none">
                <a:solidFill>
                  <a:schemeClr val="dk1"/>
                </a:solidFill>
                <a:latin typeface="Arial"/>
                <a:ea typeface="Arial"/>
                <a:cs typeface="Arial"/>
                <a:sym typeface="Arial"/>
              </a:rPr>
              <a:t> class had a Change Name and an Increase Salary operation.</a:t>
            </a:r>
            <a:endParaRPr/>
          </a:p>
          <a:p>
            <a:pPr marL="7937" marR="0" lvl="0" indent="7938" algn="l" rtl="0">
              <a:spcBef>
                <a:spcPts val="440"/>
              </a:spcBef>
              <a:spcAft>
                <a:spcPts val="0"/>
              </a:spcAft>
              <a:buNone/>
            </a:pPr>
            <a:endParaRPr sz="2200" b="0" i="0" u="none" strike="noStrike" cap="none">
              <a:solidFill>
                <a:schemeClr val="dk1"/>
              </a:solidFill>
              <a:latin typeface="Arial"/>
              <a:ea typeface="Arial"/>
              <a:cs typeface="Arial"/>
              <a:sym typeface="Arial"/>
            </a:endParaRPr>
          </a:p>
        </p:txBody>
      </p:sp>
      <p:sp>
        <p:nvSpPr>
          <p:cNvPr id="531" name="Google Shape;531;p61"/>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Method Naming: Best Practices</a:t>
            </a:r>
            <a:endParaRPr/>
          </a:p>
        </p:txBody>
      </p:sp>
      <p:sp>
        <p:nvSpPr>
          <p:cNvPr id="532" name="Google Shape;532;p61"/>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65</a:t>
            </a:fld>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537"/>
        <p:cNvGrpSpPr/>
        <p:nvPr/>
      </p:nvGrpSpPr>
      <p:grpSpPr>
        <a:xfrm>
          <a:off x="0" y="0"/>
          <a:ext cx="0" cy="0"/>
          <a:chOff x="0" y="0"/>
          <a:chExt cx="0" cy="0"/>
        </a:xfrm>
      </p:grpSpPr>
      <p:sp>
        <p:nvSpPr>
          <p:cNvPr id="538" name="Google Shape;538;p62"/>
          <p:cNvSpPr txBox="1">
            <a:spLocks noGrp="1"/>
          </p:cNvSpPr>
          <p:nvPr>
            <p:ph type="body" idx="1"/>
          </p:nvPr>
        </p:nvSpPr>
        <p:spPr>
          <a:xfrm>
            <a:off x="609600" y="1447800"/>
            <a:ext cx="7918500" cy="1751100"/>
          </a:xfrm>
          <a:prstGeom prst="rect">
            <a:avLst/>
          </a:prstGeom>
          <a:noFill/>
          <a:ln>
            <a:noFill/>
          </a:ln>
        </p:spPr>
        <p:txBody>
          <a:bodyPr spcFirstLastPara="1" wrap="square" lIns="12700" tIns="12700" rIns="12700" bIns="12700" anchor="t" anchorCtr="0">
            <a:noAutofit/>
          </a:bodyPr>
          <a:lstStyle/>
          <a:p>
            <a:pPr marL="574675" marR="0" lvl="1" indent="-460375" algn="l" rtl="0">
              <a:lnSpc>
                <a:spcPct val="100000"/>
              </a:lnSpc>
              <a:spcBef>
                <a:spcPts val="0"/>
              </a:spcBef>
              <a:spcAft>
                <a:spcPts val="0"/>
              </a:spcAft>
              <a:buClr>
                <a:srgbClr val="FF0000"/>
              </a:buClr>
              <a:buSzPts val="2200"/>
              <a:buFont typeface="Arial"/>
              <a:buNone/>
            </a:pPr>
            <a:r>
              <a:rPr lang="en-US" sz="2200" b="0" i="0" u="none" strike="noStrike" cap="none">
                <a:solidFill>
                  <a:schemeClr val="dk1"/>
                </a:solidFill>
                <a:latin typeface="Arial"/>
                <a:ea typeface="Arial"/>
                <a:cs typeface="Arial"/>
                <a:sym typeface="Arial"/>
              </a:rPr>
              <a:t>The benefits of using encapsulation are as follows:</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Protects an object from unwanted access by clients</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Prevents assigning  undesired values for its variables by the  clients, which can make the state of an object unstable</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Allows changing the class implementation without modifying the client interface</a:t>
            </a:r>
            <a:endParaRPr/>
          </a:p>
          <a:p>
            <a:pPr marL="574675" marR="0" lvl="1" indent="-460375" algn="l" rtl="0">
              <a:lnSpc>
                <a:spcPct val="100000"/>
              </a:lnSpc>
              <a:spcBef>
                <a:spcPts val="440"/>
              </a:spcBef>
              <a:spcAft>
                <a:spcPts val="0"/>
              </a:spcAft>
              <a:buClr>
                <a:srgbClr val="FF0000"/>
              </a:buClr>
              <a:buSzPts val="2200"/>
              <a:buFont typeface="Arial"/>
              <a:buNone/>
            </a:pPr>
            <a:endParaRPr sz="2200" b="0" i="0" u="none" strike="noStrike" cap="none">
              <a:solidFill>
                <a:schemeClr val="dk1"/>
              </a:solidFill>
              <a:latin typeface="Arial"/>
              <a:ea typeface="Arial"/>
              <a:cs typeface="Arial"/>
              <a:sym typeface="Arial"/>
            </a:endParaRPr>
          </a:p>
          <a:p>
            <a:pPr marL="7937" marR="0" lvl="0" indent="7937" algn="l" rtl="0">
              <a:lnSpc>
                <a:spcPct val="100000"/>
              </a:lnSpc>
              <a:spcBef>
                <a:spcPts val="440"/>
              </a:spcBef>
              <a:spcAft>
                <a:spcPts val="0"/>
              </a:spcAft>
              <a:buClr>
                <a:srgbClr val="000000"/>
              </a:buClr>
              <a:buSzPts val="2200"/>
              <a:buFont typeface="Arial"/>
              <a:buNone/>
            </a:pPr>
            <a:endParaRPr sz="2200" b="0" i="0" u="none">
              <a:solidFill>
                <a:schemeClr val="dk1"/>
              </a:solidFill>
              <a:latin typeface="Arial"/>
              <a:ea typeface="Arial"/>
              <a:cs typeface="Arial"/>
              <a:sym typeface="Arial"/>
            </a:endParaRPr>
          </a:p>
          <a:p>
            <a:pPr marL="7937" marR="0" lvl="0" indent="7938" algn="l" rtl="0">
              <a:spcBef>
                <a:spcPts val="440"/>
              </a:spcBef>
              <a:spcAft>
                <a:spcPts val="0"/>
              </a:spcAft>
              <a:buNone/>
            </a:pPr>
            <a:endParaRPr sz="2200" b="0" i="0" u="none">
              <a:solidFill>
                <a:schemeClr val="dk1"/>
              </a:solidFill>
              <a:latin typeface="Arial"/>
              <a:ea typeface="Arial"/>
              <a:cs typeface="Arial"/>
              <a:sym typeface="Arial"/>
            </a:endParaRPr>
          </a:p>
        </p:txBody>
      </p:sp>
      <p:sp>
        <p:nvSpPr>
          <p:cNvPr id="539" name="Google Shape;539;p62"/>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Encapsulation: Benefits</a:t>
            </a:r>
            <a:endParaRPr/>
          </a:p>
        </p:txBody>
      </p:sp>
      <p:sp>
        <p:nvSpPr>
          <p:cNvPr id="540" name="Google Shape;540;p62"/>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66</a:t>
            </a:fld>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545"/>
        <p:cNvGrpSpPr/>
        <p:nvPr/>
      </p:nvGrpSpPr>
      <p:grpSpPr>
        <a:xfrm>
          <a:off x="0" y="0"/>
          <a:ext cx="0" cy="0"/>
          <a:chOff x="0" y="0"/>
          <a:chExt cx="0" cy="0"/>
        </a:xfrm>
      </p:grpSpPr>
      <p:sp>
        <p:nvSpPr>
          <p:cNvPr id="546" name="Google Shape;546;p63"/>
          <p:cNvSpPr txBox="1"/>
          <p:nvPr/>
        </p:nvSpPr>
        <p:spPr>
          <a:xfrm>
            <a:off x="609600" y="2514600"/>
            <a:ext cx="7924800" cy="3048000"/>
          </a:xfrm>
          <a:prstGeom prst="rect">
            <a:avLst/>
          </a:prstGeom>
          <a:solidFill>
            <a:srgbClr val="DDDDDD"/>
          </a:solid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547" name="Google Shape;547;p63"/>
          <p:cNvSpPr txBox="1">
            <a:spLocks noGrp="1"/>
          </p:cNvSpPr>
          <p:nvPr>
            <p:ph type="body" idx="1"/>
          </p:nvPr>
        </p:nvSpPr>
        <p:spPr>
          <a:xfrm>
            <a:off x="609600" y="1447800"/>
            <a:ext cx="7918500" cy="17511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200"/>
              <a:buFont typeface="Arial"/>
              <a:buNone/>
            </a:pPr>
            <a:r>
              <a:rPr lang="en-US" sz="2200" b="0" i="0" u="none">
                <a:solidFill>
                  <a:schemeClr val="dk1"/>
                </a:solidFill>
                <a:latin typeface="Arial"/>
                <a:ea typeface="Arial"/>
                <a:cs typeface="Arial"/>
                <a:sym typeface="Arial"/>
              </a:rPr>
              <a:t>You created a Java class to model the data and operations of an </a:t>
            </a:r>
            <a:r>
              <a:rPr lang="en-US" sz="2200" b="0" i="0" u="none">
                <a:solidFill>
                  <a:schemeClr val="dk1"/>
                </a:solidFill>
                <a:latin typeface="Courier New"/>
                <a:ea typeface="Courier New"/>
                <a:cs typeface="Courier New"/>
                <a:sym typeface="Courier New"/>
              </a:rPr>
              <a:t>Employee</a:t>
            </a:r>
            <a:r>
              <a:rPr lang="en-US" sz="2200" b="0" i="0" u="none">
                <a:solidFill>
                  <a:schemeClr val="dk1"/>
                </a:solidFill>
                <a:latin typeface="Arial"/>
                <a:ea typeface="Arial"/>
                <a:cs typeface="Arial"/>
                <a:sym typeface="Arial"/>
              </a:rPr>
              <a:t>. Now suppose you wanted to specialize the data and operations to describe a </a:t>
            </a:r>
            <a:r>
              <a:rPr lang="en-US" sz="2200" b="0" i="0" u="none">
                <a:solidFill>
                  <a:schemeClr val="dk1"/>
                </a:solidFill>
                <a:latin typeface="Courier New"/>
                <a:ea typeface="Courier New"/>
                <a:cs typeface="Courier New"/>
                <a:sym typeface="Courier New"/>
              </a:rPr>
              <a:t>Manager</a:t>
            </a:r>
            <a:r>
              <a:rPr lang="en-US" sz="2200" b="0" i="0" u="none">
                <a:solidFill>
                  <a:schemeClr val="dk1"/>
                </a:solidFill>
                <a:latin typeface="Arial"/>
                <a:ea typeface="Arial"/>
                <a:cs typeface="Arial"/>
                <a:sym typeface="Arial"/>
              </a:rPr>
              <a:t>.</a:t>
            </a:r>
            <a:endParaRPr/>
          </a:p>
          <a:p>
            <a:pPr marL="7937" marR="0" lvl="0" indent="7937" algn="l" rtl="0">
              <a:lnSpc>
                <a:spcPct val="100000"/>
              </a:lnSpc>
              <a:spcBef>
                <a:spcPts val="100"/>
              </a:spcBef>
              <a:spcAft>
                <a:spcPts val="0"/>
              </a:spcAft>
              <a:buClr>
                <a:srgbClr val="000000"/>
              </a:buClr>
              <a:buSzPts val="500"/>
              <a:buFont typeface="Arial"/>
              <a:buNone/>
            </a:pPr>
            <a:endParaRPr sz="500" b="0" i="0" u="none">
              <a:solidFill>
                <a:schemeClr val="dk1"/>
              </a:solidFill>
              <a:latin typeface="Arial"/>
              <a:ea typeface="Arial"/>
              <a:cs typeface="Arial"/>
              <a:sym typeface="Arial"/>
            </a:endParaRPr>
          </a:p>
          <a:p>
            <a:pPr marL="15875" marR="0" lvl="0" indent="-7937" algn="l" rtl="0">
              <a:lnSpc>
                <a:spcPct val="100000"/>
              </a:lnSpc>
              <a:spcBef>
                <a:spcPts val="320"/>
              </a:spcBef>
              <a:spcAft>
                <a:spcPts val="0"/>
              </a:spcAft>
              <a:buClr>
                <a:srgbClr val="000000"/>
              </a:buClr>
              <a:buSzPts val="200"/>
              <a:buFont typeface="Courier New"/>
              <a:buAutoNum type="arabicPlain"/>
            </a:pPr>
            <a:r>
              <a:rPr lang="en-US" sz="1600" b="0" i="0" u="none">
                <a:solidFill>
                  <a:schemeClr val="dk1"/>
                </a:solidFill>
                <a:latin typeface="Courier New"/>
                <a:ea typeface="Courier New"/>
                <a:cs typeface="Courier New"/>
                <a:sym typeface="Courier New"/>
              </a:rPr>
              <a:t>  package com.example.domain;</a:t>
            </a:r>
            <a:endParaRPr/>
          </a:p>
          <a:p>
            <a:pPr marL="15875" marR="0" lvl="0" indent="-7937" algn="l" rtl="0">
              <a:lnSpc>
                <a:spcPct val="100000"/>
              </a:lnSpc>
              <a:spcBef>
                <a:spcPts val="320"/>
              </a:spcBef>
              <a:spcAft>
                <a:spcPts val="0"/>
              </a:spcAft>
              <a:buClr>
                <a:srgbClr val="000000"/>
              </a:buClr>
              <a:buSzPts val="200"/>
              <a:buFont typeface="Courier New"/>
              <a:buAutoNum type="arabicPlain"/>
            </a:pPr>
            <a:r>
              <a:rPr lang="en-US" sz="1600" b="0" i="0" u="none">
                <a:solidFill>
                  <a:schemeClr val="dk1"/>
                </a:solidFill>
                <a:latin typeface="Courier New"/>
                <a:ea typeface="Courier New"/>
                <a:cs typeface="Courier New"/>
                <a:sym typeface="Courier New"/>
              </a:rPr>
              <a:t>  public class Manager {</a:t>
            </a:r>
            <a:endParaRPr/>
          </a:p>
          <a:p>
            <a:pPr marL="15875" marR="0" lvl="0" indent="-7937" algn="l" rtl="0">
              <a:lnSpc>
                <a:spcPct val="100000"/>
              </a:lnSpc>
              <a:spcBef>
                <a:spcPts val="320"/>
              </a:spcBef>
              <a:spcAft>
                <a:spcPts val="0"/>
              </a:spcAft>
              <a:buClr>
                <a:srgbClr val="000000"/>
              </a:buClr>
              <a:buSzPts val="200"/>
              <a:buFont typeface="Courier New"/>
              <a:buAutoNum type="arabicPlain"/>
            </a:pPr>
            <a:r>
              <a:rPr lang="en-US" sz="1600" b="0" i="0" u="none">
                <a:solidFill>
                  <a:schemeClr val="dk1"/>
                </a:solidFill>
                <a:latin typeface="Courier New"/>
                <a:ea typeface="Courier New"/>
                <a:cs typeface="Courier New"/>
                <a:sym typeface="Courier New"/>
              </a:rPr>
              <a:t>      private int empId;</a:t>
            </a:r>
            <a:endParaRPr/>
          </a:p>
          <a:p>
            <a:pPr marL="15875" marR="0" lvl="0" indent="-7937" algn="l" rtl="0">
              <a:lnSpc>
                <a:spcPct val="100000"/>
              </a:lnSpc>
              <a:spcBef>
                <a:spcPts val="320"/>
              </a:spcBef>
              <a:spcAft>
                <a:spcPts val="0"/>
              </a:spcAft>
              <a:buClr>
                <a:srgbClr val="000000"/>
              </a:buClr>
              <a:buSzPts val="200"/>
              <a:buFont typeface="Courier New"/>
              <a:buAutoNum type="arabicPlain"/>
            </a:pPr>
            <a:r>
              <a:rPr lang="en-US" sz="1600" b="0" i="0" u="none">
                <a:solidFill>
                  <a:schemeClr val="dk1"/>
                </a:solidFill>
                <a:latin typeface="Courier New"/>
                <a:ea typeface="Courier New"/>
                <a:cs typeface="Courier New"/>
                <a:sym typeface="Courier New"/>
              </a:rPr>
              <a:t>      private String name;</a:t>
            </a:r>
            <a:endParaRPr/>
          </a:p>
          <a:p>
            <a:pPr marL="15875" marR="0" lvl="0" indent="-7937" algn="l" rtl="0">
              <a:lnSpc>
                <a:spcPct val="100000"/>
              </a:lnSpc>
              <a:spcBef>
                <a:spcPts val="320"/>
              </a:spcBef>
              <a:spcAft>
                <a:spcPts val="0"/>
              </a:spcAft>
              <a:buClr>
                <a:srgbClr val="000000"/>
              </a:buClr>
              <a:buSzPts val="200"/>
              <a:buFont typeface="Courier New"/>
              <a:buAutoNum type="arabicPlain"/>
            </a:pPr>
            <a:r>
              <a:rPr lang="en-US" sz="1600" b="0" i="0" u="none">
                <a:solidFill>
                  <a:schemeClr val="dk1"/>
                </a:solidFill>
                <a:latin typeface="Courier New"/>
                <a:ea typeface="Courier New"/>
                <a:cs typeface="Courier New"/>
                <a:sym typeface="Courier New"/>
              </a:rPr>
              <a:t>      private String ssn;</a:t>
            </a:r>
            <a:endParaRPr/>
          </a:p>
          <a:p>
            <a:pPr marL="15875" marR="0" lvl="0" indent="-7937" algn="l" rtl="0">
              <a:lnSpc>
                <a:spcPct val="100000"/>
              </a:lnSpc>
              <a:spcBef>
                <a:spcPts val="320"/>
              </a:spcBef>
              <a:spcAft>
                <a:spcPts val="0"/>
              </a:spcAft>
              <a:buClr>
                <a:srgbClr val="000000"/>
              </a:buClr>
              <a:buSzPts val="200"/>
              <a:buFont typeface="Courier New"/>
              <a:buAutoNum type="arabicPlain"/>
            </a:pPr>
            <a:r>
              <a:rPr lang="en-US" sz="1600" b="0" i="0" u="none">
                <a:solidFill>
                  <a:schemeClr val="dk1"/>
                </a:solidFill>
                <a:latin typeface="Courier New"/>
                <a:ea typeface="Courier New"/>
                <a:cs typeface="Courier New"/>
                <a:sym typeface="Courier New"/>
              </a:rPr>
              <a:t>      private double salary;</a:t>
            </a:r>
            <a:endParaRPr/>
          </a:p>
          <a:p>
            <a:pPr marL="15875" marR="0" lvl="0" indent="-7937" algn="l" rtl="0">
              <a:lnSpc>
                <a:spcPct val="100000"/>
              </a:lnSpc>
              <a:spcBef>
                <a:spcPts val="320"/>
              </a:spcBef>
              <a:spcAft>
                <a:spcPts val="0"/>
              </a:spcAft>
              <a:buClr>
                <a:srgbClr val="000000"/>
              </a:buClr>
              <a:buSzPts val="200"/>
              <a:buFont typeface="Courier New"/>
              <a:buAutoNum type="arabicPlain"/>
            </a:pPr>
            <a:r>
              <a:rPr lang="en-US" sz="1600" b="0" i="0" u="none">
                <a:solidFill>
                  <a:schemeClr val="dk1"/>
                </a:solidFill>
                <a:latin typeface="Courier New"/>
                <a:ea typeface="Courier New"/>
                <a:cs typeface="Courier New"/>
                <a:sym typeface="Courier New"/>
              </a:rPr>
              <a:t>      private String deptName;</a:t>
            </a:r>
            <a:endParaRPr/>
          </a:p>
          <a:p>
            <a:pPr marL="15875" marR="0" lvl="0" indent="-7937" algn="l" rtl="0">
              <a:lnSpc>
                <a:spcPct val="100000"/>
              </a:lnSpc>
              <a:spcBef>
                <a:spcPts val="320"/>
              </a:spcBef>
              <a:spcAft>
                <a:spcPts val="0"/>
              </a:spcAft>
              <a:buClr>
                <a:srgbClr val="000000"/>
              </a:buClr>
              <a:buSzPts val="200"/>
              <a:buFont typeface="Courier New"/>
              <a:buAutoNum type="arabicPlain"/>
            </a:pPr>
            <a:r>
              <a:rPr lang="en-US" sz="1600" b="0" i="0" u="none">
                <a:solidFill>
                  <a:schemeClr val="dk1"/>
                </a:solidFill>
                <a:latin typeface="Courier New"/>
                <a:ea typeface="Courier New"/>
                <a:cs typeface="Courier New"/>
                <a:sym typeface="Courier New"/>
              </a:rPr>
              <a:t>      public Manager () {  }</a:t>
            </a:r>
            <a:endParaRPr/>
          </a:p>
          <a:p>
            <a:pPr marL="15875" marR="0" lvl="0" indent="-7937" algn="l" rtl="0">
              <a:lnSpc>
                <a:spcPct val="100000"/>
              </a:lnSpc>
              <a:spcBef>
                <a:spcPts val="320"/>
              </a:spcBef>
              <a:spcAft>
                <a:spcPts val="0"/>
              </a:spcAft>
              <a:buClr>
                <a:srgbClr val="000000"/>
              </a:buClr>
              <a:buSzPts val="200"/>
              <a:buFont typeface="Courier New"/>
              <a:buAutoNum type="arabicPlain"/>
            </a:pPr>
            <a:r>
              <a:rPr lang="en-US" sz="1600" b="0" i="0" u="none">
                <a:solidFill>
                  <a:schemeClr val="dk1"/>
                </a:solidFill>
                <a:latin typeface="Courier New"/>
                <a:ea typeface="Courier New"/>
                <a:cs typeface="Courier New"/>
                <a:sym typeface="Courier New"/>
              </a:rPr>
              <a:t>      // access and mutator methods...</a:t>
            </a:r>
            <a:endParaRPr/>
          </a:p>
          <a:p>
            <a:pPr marL="15875" marR="0" lvl="0" indent="-7937" algn="l" rtl="0">
              <a:lnSpc>
                <a:spcPct val="100000"/>
              </a:lnSpc>
              <a:spcBef>
                <a:spcPts val="320"/>
              </a:spcBef>
              <a:spcAft>
                <a:spcPts val="0"/>
              </a:spcAft>
              <a:buClr>
                <a:srgbClr val="000000"/>
              </a:buClr>
              <a:buSzPts val="200"/>
              <a:buFont typeface="Courier New"/>
              <a:buAutoNum type="arabicPlain"/>
            </a:pPr>
            <a:r>
              <a:rPr lang="en-US" sz="1600" b="0" i="0" u="none">
                <a:solidFill>
                  <a:schemeClr val="dk1"/>
                </a:solidFill>
                <a:latin typeface="Courier New"/>
                <a:ea typeface="Courier New"/>
                <a:cs typeface="Courier New"/>
                <a:sym typeface="Courier New"/>
              </a:rPr>
              <a:t> }</a:t>
            </a:r>
            <a:endParaRPr/>
          </a:p>
        </p:txBody>
      </p:sp>
      <p:sp>
        <p:nvSpPr>
          <p:cNvPr id="548" name="Google Shape;548;p63"/>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Creating Subclasses</a:t>
            </a:r>
            <a:endParaRPr/>
          </a:p>
        </p:txBody>
      </p:sp>
      <p:sp>
        <p:nvSpPr>
          <p:cNvPr id="549" name="Google Shape;549;p63"/>
          <p:cNvSpPr txBox="1"/>
          <p:nvPr/>
        </p:nvSpPr>
        <p:spPr>
          <a:xfrm rot="-479851">
            <a:off x="4191049" y="3265548"/>
            <a:ext cx="3171849" cy="646198"/>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FF"/>
              </a:buClr>
              <a:buSzPts val="1800"/>
              <a:buFont typeface="Shadows Into Light"/>
              <a:buNone/>
            </a:pPr>
            <a:r>
              <a:rPr lang="en-US" sz="1800" b="0" i="0" u="none">
                <a:solidFill>
                  <a:srgbClr val="0000FF"/>
                </a:solidFill>
                <a:latin typeface="Shadows Into Light"/>
                <a:ea typeface="Shadows Into Light"/>
                <a:cs typeface="Shadows Into Light"/>
                <a:sym typeface="Shadows Into Light"/>
              </a:rPr>
              <a:t>wait a minute... </a:t>
            </a:r>
            <a:br>
              <a:rPr lang="en-US" sz="1800" b="0" i="0" u="none">
                <a:solidFill>
                  <a:srgbClr val="0000FF"/>
                </a:solidFill>
                <a:latin typeface="Shadows Into Light"/>
                <a:ea typeface="Shadows Into Light"/>
                <a:cs typeface="Shadows Into Light"/>
                <a:sym typeface="Shadows Into Light"/>
              </a:rPr>
            </a:br>
            <a:r>
              <a:rPr lang="en-US" sz="1800" b="0" i="0" u="none">
                <a:solidFill>
                  <a:srgbClr val="0000FF"/>
                </a:solidFill>
                <a:latin typeface="Shadows Into Light"/>
                <a:ea typeface="Shadows Into Light"/>
                <a:cs typeface="Shadows Into Light"/>
                <a:sym typeface="Shadows Into Light"/>
              </a:rPr>
              <a:t>this code looks very familiar....</a:t>
            </a:r>
            <a:endParaRPr/>
          </a:p>
        </p:txBody>
      </p:sp>
      <p:sp>
        <p:nvSpPr>
          <p:cNvPr id="550" name="Google Shape;550;p63"/>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67</a:t>
            </a:fld>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555"/>
        <p:cNvGrpSpPr/>
        <p:nvPr/>
      </p:nvGrpSpPr>
      <p:grpSpPr>
        <a:xfrm>
          <a:off x="0" y="0"/>
          <a:ext cx="0" cy="0"/>
          <a:chOff x="0" y="0"/>
          <a:chExt cx="0" cy="0"/>
        </a:xfrm>
      </p:grpSpPr>
      <p:sp>
        <p:nvSpPr>
          <p:cNvPr id="556" name="Google Shape;556;p64"/>
          <p:cNvSpPr txBox="1">
            <a:spLocks noGrp="1"/>
          </p:cNvSpPr>
          <p:nvPr>
            <p:ph type="body" idx="1"/>
          </p:nvPr>
        </p:nvSpPr>
        <p:spPr>
          <a:xfrm>
            <a:off x="609600" y="1447800"/>
            <a:ext cx="7918500" cy="17511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200"/>
              <a:buFont typeface="Arial"/>
              <a:buNone/>
            </a:pPr>
            <a:r>
              <a:rPr lang="en-US" sz="2200" b="0" i="0" u="none">
                <a:solidFill>
                  <a:schemeClr val="dk1"/>
                </a:solidFill>
                <a:latin typeface="Arial"/>
                <a:ea typeface="Arial"/>
                <a:cs typeface="Arial"/>
                <a:sym typeface="Arial"/>
              </a:rPr>
              <a:t>In an object-oriented language like Java, subclassing is used to define a new class in terms of an existing one.</a:t>
            </a:r>
            <a:endParaRPr/>
          </a:p>
          <a:p>
            <a:pPr marL="7937" marR="0" lvl="0" indent="7937" algn="l" rtl="0">
              <a:lnSpc>
                <a:spcPct val="100000"/>
              </a:lnSpc>
              <a:spcBef>
                <a:spcPts val="440"/>
              </a:spcBef>
              <a:spcAft>
                <a:spcPts val="0"/>
              </a:spcAft>
              <a:buClr>
                <a:srgbClr val="000000"/>
              </a:buClr>
              <a:buSzPts val="2200"/>
              <a:buFont typeface="Arial"/>
              <a:buNone/>
            </a:pPr>
            <a:endParaRPr sz="2200" b="0" i="0" u="none">
              <a:solidFill>
                <a:schemeClr val="dk1"/>
              </a:solidFill>
              <a:latin typeface="Arial"/>
              <a:ea typeface="Arial"/>
              <a:cs typeface="Arial"/>
              <a:sym typeface="Arial"/>
            </a:endParaRPr>
          </a:p>
          <a:p>
            <a:pPr marL="7937" marR="0" lvl="0" indent="7937" algn="l" rtl="0">
              <a:lnSpc>
                <a:spcPct val="100000"/>
              </a:lnSpc>
              <a:spcBef>
                <a:spcPts val="440"/>
              </a:spcBef>
              <a:spcAft>
                <a:spcPts val="0"/>
              </a:spcAft>
              <a:buClr>
                <a:srgbClr val="000000"/>
              </a:buClr>
              <a:buSzPts val="2200"/>
              <a:buFont typeface="Arial"/>
              <a:buNone/>
            </a:pPr>
            <a:endParaRPr sz="2200" b="0" i="0" u="none">
              <a:solidFill>
                <a:schemeClr val="dk1"/>
              </a:solidFill>
              <a:latin typeface="Arial"/>
              <a:ea typeface="Arial"/>
              <a:cs typeface="Arial"/>
              <a:sym typeface="Arial"/>
            </a:endParaRPr>
          </a:p>
          <a:p>
            <a:pPr marL="7937" marR="0" lvl="0" indent="7937" algn="l" rtl="0">
              <a:lnSpc>
                <a:spcPct val="100000"/>
              </a:lnSpc>
              <a:spcBef>
                <a:spcPts val="440"/>
              </a:spcBef>
              <a:spcAft>
                <a:spcPts val="0"/>
              </a:spcAft>
              <a:buClr>
                <a:srgbClr val="000000"/>
              </a:buClr>
              <a:buSzPts val="2200"/>
              <a:buFont typeface="Arial"/>
              <a:buNone/>
            </a:pPr>
            <a:endParaRPr sz="2200" b="0" i="0" u="none">
              <a:solidFill>
                <a:schemeClr val="dk1"/>
              </a:solidFill>
              <a:latin typeface="Shadows Into Light"/>
              <a:ea typeface="Shadows Into Light"/>
              <a:cs typeface="Shadows Into Light"/>
              <a:sym typeface="Shadows Into Light"/>
            </a:endParaRPr>
          </a:p>
          <a:p>
            <a:pPr marL="7937" marR="0" lvl="0" indent="7937" algn="l" rtl="0">
              <a:lnSpc>
                <a:spcPct val="100000"/>
              </a:lnSpc>
              <a:spcBef>
                <a:spcPts val="440"/>
              </a:spcBef>
              <a:spcAft>
                <a:spcPts val="0"/>
              </a:spcAft>
              <a:buClr>
                <a:srgbClr val="000000"/>
              </a:buClr>
              <a:buSzPts val="2200"/>
              <a:buFont typeface="Arial"/>
              <a:buNone/>
            </a:pPr>
            <a:endParaRPr sz="2200" b="0" i="0" u="none">
              <a:solidFill>
                <a:schemeClr val="dk1"/>
              </a:solidFill>
              <a:latin typeface="Arial"/>
              <a:ea typeface="Arial"/>
              <a:cs typeface="Arial"/>
              <a:sym typeface="Arial"/>
            </a:endParaRPr>
          </a:p>
          <a:p>
            <a:pPr marL="7937" marR="0" lvl="0" indent="7937" algn="l" rtl="0">
              <a:lnSpc>
                <a:spcPct val="100000"/>
              </a:lnSpc>
              <a:spcBef>
                <a:spcPts val="440"/>
              </a:spcBef>
              <a:spcAft>
                <a:spcPts val="0"/>
              </a:spcAft>
              <a:buClr>
                <a:srgbClr val="000000"/>
              </a:buClr>
              <a:buSzPts val="2200"/>
              <a:buFont typeface="Arial"/>
              <a:buNone/>
            </a:pPr>
            <a:endParaRPr sz="2200" b="0" i="0" u="none">
              <a:solidFill>
                <a:schemeClr val="dk1"/>
              </a:solidFill>
              <a:latin typeface="Arial"/>
              <a:ea typeface="Arial"/>
              <a:cs typeface="Arial"/>
              <a:sym typeface="Arial"/>
            </a:endParaRPr>
          </a:p>
          <a:p>
            <a:pPr marL="7937" marR="0" lvl="0" indent="7937" algn="l" rtl="0">
              <a:lnSpc>
                <a:spcPct val="100000"/>
              </a:lnSpc>
              <a:spcBef>
                <a:spcPts val="440"/>
              </a:spcBef>
              <a:spcAft>
                <a:spcPts val="0"/>
              </a:spcAft>
              <a:buClr>
                <a:srgbClr val="000000"/>
              </a:buClr>
              <a:buSzPts val="2200"/>
              <a:buFont typeface="Arial"/>
              <a:buNone/>
            </a:pPr>
            <a:endParaRPr sz="2200" b="0" i="0" u="none">
              <a:solidFill>
                <a:schemeClr val="dk1"/>
              </a:solidFill>
              <a:latin typeface="Arial"/>
              <a:ea typeface="Arial"/>
              <a:cs typeface="Arial"/>
              <a:sym typeface="Arial"/>
            </a:endParaRPr>
          </a:p>
          <a:p>
            <a:pPr marL="7937" marR="0" lvl="0" indent="7937" algn="l" rtl="0">
              <a:lnSpc>
                <a:spcPct val="100000"/>
              </a:lnSpc>
              <a:spcBef>
                <a:spcPts val="440"/>
              </a:spcBef>
              <a:spcAft>
                <a:spcPts val="0"/>
              </a:spcAft>
              <a:buClr>
                <a:srgbClr val="000000"/>
              </a:buClr>
              <a:buSzPts val="2200"/>
              <a:buFont typeface="Arial"/>
              <a:buNone/>
            </a:pPr>
            <a:endParaRPr sz="2200" b="0" i="0" u="none">
              <a:solidFill>
                <a:schemeClr val="dk1"/>
              </a:solidFill>
              <a:latin typeface="Arial"/>
              <a:ea typeface="Arial"/>
              <a:cs typeface="Arial"/>
              <a:sym typeface="Arial"/>
            </a:endParaRPr>
          </a:p>
          <a:p>
            <a:pPr marL="7937" marR="0" lvl="0" indent="7938" algn="l" rtl="0">
              <a:spcBef>
                <a:spcPts val="440"/>
              </a:spcBef>
              <a:spcAft>
                <a:spcPts val="0"/>
              </a:spcAft>
              <a:buNone/>
            </a:pPr>
            <a:endParaRPr sz="2200" b="0" i="0" u="none">
              <a:solidFill>
                <a:schemeClr val="dk1"/>
              </a:solidFill>
              <a:latin typeface="Arial"/>
              <a:ea typeface="Arial"/>
              <a:cs typeface="Arial"/>
              <a:sym typeface="Arial"/>
            </a:endParaRPr>
          </a:p>
        </p:txBody>
      </p:sp>
      <p:sp>
        <p:nvSpPr>
          <p:cNvPr id="557" name="Google Shape;557;p64"/>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Subclassing</a:t>
            </a:r>
            <a:endParaRPr/>
          </a:p>
        </p:txBody>
      </p:sp>
      <p:sp>
        <p:nvSpPr>
          <p:cNvPr id="558" name="Google Shape;558;p64"/>
          <p:cNvSpPr txBox="1"/>
          <p:nvPr/>
        </p:nvSpPr>
        <p:spPr>
          <a:xfrm>
            <a:off x="5638800" y="2590800"/>
            <a:ext cx="2438400" cy="924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FF"/>
              </a:buClr>
              <a:buSzPts val="1800"/>
              <a:buFont typeface="Shadows Into Light"/>
              <a:buNone/>
            </a:pPr>
            <a:r>
              <a:rPr lang="en-US" sz="1800" b="0" i="0" u="none">
                <a:solidFill>
                  <a:srgbClr val="0000FF"/>
                </a:solidFill>
                <a:latin typeface="Shadows Into Light"/>
                <a:ea typeface="Shadows Into Light"/>
                <a:cs typeface="Shadows Into Light"/>
                <a:sym typeface="Shadows Into Light"/>
              </a:rPr>
              <a:t>superclass: </a:t>
            </a:r>
            <a:r>
              <a:rPr lang="en-US" sz="1800" b="0" i="0" u="none">
                <a:solidFill>
                  <a:srgbClr val="0000FF"/>
                </a:solidFill>
                <a:latin typeface="Courier New"/>
                <a:ea typeface="Courier New"/>
                <a:cs typeface="Courier New"/>
                <a:sym typeface="Courier New"/>
              </a:rPr>
              <a:t>Employee</a:t>
            </a:r>
            <a:r>
              <a:rPr lang="en-US" sz="1800" b="0" i="0" u="none">
                <a:solidFill>
                  <a:srgbClr val="0000FF"/>
                </a:solidFill>
                <a:latin typeface="Shadows Into Light"/>
                <a:ea typeface="Shadows Into Light"/>
                <a:cs typeface="Shadows Into Light"/>
                <a:sym typeface="Shadows Into Light"/>
              </a:rPr>
              <a:t/>
            </a:r>
            <a:br>
              <a:rPr lang="en-US" sz="1800" b="0" i="0" u="none">
                <a:solidFill>
                  <a:srgbClr val="0000FF"/>
                </a:solidFill>
                <a:latin typeface="Shadows Into Light"/>
                <a:ea typeface="Shadows Into Light"/>
                <a:cs typeface="Shadows Into Light"/>
                <a:sym typeface="Shadows Into Light"/>
              </a:rPr>
            </a:br>
            <a:r>
              <a:rPr lang="en-US" sz="1800" b="0" i="0" u="none">
                <a:solidFill>
                  <a:srgbClr val="0000FF"/>
                </a:solidFill>
                <a:latin typeface="Shadows Into Light"/>
                <a:ea typeface="Shadows Into Light"/>
                <a:cs typeface="Shadows Into Light"/>
                <a:sym typeface="Shadows Into Light"/>
              </a:rPr>
              <a:t>("parent" class)</a:t>
            </a:r>
            <a:endParaRPr/>
          </a:p>
        </p:txBody>
      </p:sp>
      <p:sp>
        <p:nvSpPr>
          <p:cNvPr id="559" name="Google Shape;559;p64"/>
          <p:cNvSpPr txBox="1"/>
          <p:nvPr/>
        </p:nvSpPr>
        <p:spPr>
          <a:xfrm>
            <a:off x="5638800" y="4419600"/>
            <a:ext cx="1981200" cy="12003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FF"/>
              </a:buClr>
              <a:buSzPts val="1800"/>
              <a:buFont typeface="Shadows Into Light"/>
              <a:buNone/>
            </a:pPr>
            <a:r>
              <a:rPr lang="en-US" sz="1800" b="0" i="0" u="none">
                <a:solidFill>
                  <a:srgbClr val="0000FF"/>
                </a:solidFill>
                <a:latin typeface="Shadows Into Light"/>
                <a:ea typeface="Shadows Into Light"/>
                <a:cs typeface="Shadows Into Light"/>
                <a:sym typeface="Shadows Into Light"/>
              </a:rPr>
              <a:t>subclass: </a:t>
            </a:r>
            <a:r>
              <a:rPr lang="en-US" sz="1800" b="0" i="0" u="none">
                <a:solidFill>
                  <a:srgbClr val="0000FF"/>
                </a:solidFill>
                <a:latin typeface="Courier New"/>
                <a:ea typeface="Courier New"/>
                <a:cs typeface="Courier New"/>
                <a:sym typeface="Courier New"/>
              </a:rPr>
              <a:t>Manager</a:t>
            </a:r>
            <a:r>
              <a:rPr lang="en-US" sz="1800" b="0" i="0" u="none">
                <a:solidFill>
                  <a:srgbClr val="0000FF"/>
                </a:solidFill>
                <a:latin typeface="Shadows Into Light"/>
                <a:ea typeface="Shadows Into Light"/>
                <a:cs typeface="Shadows Into Light"/>
                <a:sym typeface="Shadows Into Light"/>
              </a:rPr>
              <a:t>,</a:t>
            </a:r>
            <a:br>
              <a:rPr lang="en-US" sz="1800" b="0" i="0" u="none">
                <a:solidFill>
                  <a:srgbClr val="0000FF"/>
                </a:solidFill>
                <a:latin typeface="Shadows Into Light"/>
                <a:ea typeface="Shadows Into Light"/>
                <a:cs typeface="Shadows Into Light"/>
                <a:sym typeface="Shadows Into Light"/>
              </a:rPr>
            </a:br>
            <a:r>
              <a:rPr lang="en-US" sz="1800" b="0" i="0" u="none">
                <a:solidFill>
                  <a:srgbClr val="0000FF"/>
                </a:solidFill>
                <a:latin typeface="Shadows Into Light"/>
                <a:ea typeface="Shadows Into Light"/>
                <a:cs typeface="Shadows Into Light"/>
                <a:sym typeface="Shadows Into Light"/>
              </a:rPr>
              <a:t>is an </a:t>
            </a:r>
            <a:r>
              <a:rPr lang="en-US" sz="1800" b="0" i="0" u="none">
                <a:solidFill>
                  <a:srgbClr val="0000FF"/>
                </a:solidFill>
                <a:latin typeface="Courier New"/>
                <a:ea typeface="Courier New"/>
                <a:cs typeface="Courier New"/>
                <a:sym typeface="Courier New"/>
              </a:rPr>
              <a:t>Employee</a:t>
            </a:r>
            <a:endParaRPr/>
          </a:p>
          <a:p>
            <a:pPr marL="0" marR="0" lvl="0" indent="0" algn="l" rtl="0">
              <a:lnSpc>
                <a:spcPct val="100000"/>
              </a:lnSpc>
              <a:spcBef>
                <a:spcPts val="0"/>
              </a:spcBef>
              <a:spcAft>
                <a:spcPts val="0"/>
              </a:spcAft>
              <a:buClr>
                <a:srgbClr val="0000FF"/>
              </a:buClr>
              <a:buSzPts val="1800"/>
              <a:buFont typeface="Shadows Into Light"/>
              <a:buNone/>
            </a:pPr>
            <a:r>
              <a:rPr lang="en-US" sz="1800" b="0" i="0" u="none">
                <a:solidFill>
                  <a:srgbClr val="0000FF"/>
                </a:solidFill>
                <a:latin typeface="Shadows Into Light"/>
                <a:ea typeface="Shadows Into Light"/>
                <a:cs typeface="Shadows Into Light"/>
                <a:sym typeface="Shadows Into Light"/>
              </a:rPr>
              <a:t>("child" class)</a:t>
            </a:r>
            <a:endParaRPr/>
          </a:p>
        </p:txBody>
      </p:sp>
      <p:pic>
        <p:nvPicPr>
          <p:cNvPr id="560" name="Google Shape;560;p64" descr="cnt205401.gif"/>
          <p:cNvPicPr preferRelativeResize="0"/>
          <p:nvPr/>
        </p:nvPicPr>
        <p:blipFill rotWithShape="1">
          <a:blip r:embed="rId3">
            <a:alphaModFix/>
          </a:blip>
          <a:srcRect/>
          <a:stretch/>
        </p:blipFill>
        <p:spPr>
          <a:xfrm>
            <a:off x="3730625" y="2511425"/>
            <a:ext cx="695325" cy="1639887"/>
          </a:xfrm>
          <a:prstGeom prst="rect">
            <a:avLst/>
          </a:prstGeom>
          <a:noFill/>
          <a:ln>
            <a:noFill/>
          </a:ln>
        </p:spPr>
      </p:pic>
      <p:pic>
        <p:nvPicPr>
          <p:cNvPr id="561" name="Google Shape;561;p64" descr="cnt205405.gif"/>
          <p:cNvPicPr preferRelativeResize="0"/>
          <p:nvPr/>
        </p:nvPicPr>
        <p:blipFill rotWithShape="1">
          <a:blip r:embed="rId4">
            <a:alphaModFix/>
          </a:blip>
          <a:srcRect/>
          <a:stretch/>
        </p:blipFill>
        <p:spPr>
          <a:xfrm>
            <a:off x="3733800" y="4495800"/>
            <a:ext cx="685800" cy="1630362"/>
          </a:xfrm>
          <a:prstGeom prst="rect">
            <a:avLst/>
          </a:prstGeom>
          <a:noFill/>
          <a:ln>
            <a:noFill/>
          </a:ln>
        </p:spPr>
      </p:pic>
      <p:sp>
        <p:nvSpPr>
          <p:cNvPr id="562" name="Google Shape;562;p64"/>
          <p:cNvSpPr txBox="1"/>
          <p:nvPr/>
        </p:nvSpPr>
        <p:spPr>
          <a:xfrm>
            <a:off x="2286000" y="3059112"/>
            <a:ext cx="1219200" cy="3699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FF"/>
              </a:buClr>
              <a:buSzPts val="1800"/>
              <a:buFont typeface="Shadows Into Light"/>
              <a:buNone/>
            </a:pPr>
            <a:r>
              <a:rPr lang="en-US" sz="1800" b="0" i="0" u="none">
                <a:solidFill>
                  <a:srgbClr val="0000FF"/>
                </a:solidFill>
                <a:latin typeface="Shadows Into Light"/>
                <a:ea typeface="Shadows Into Light"/>
                <a:cs typeface="Shadows Into Light"/>
                <a:sym typeface="Shadows Into Light"/>
              </a:rPr>
              <a:t>Employee</a:t>
            </a:r>
            <a:endParaRPr/>
          </a:p>
        </p:txBody>
      </p:sp>
      <p:sp>
        <p:nvSpPr>
          <p:cNvPr id="563" name="Google Shape;563;p64"/>
          <p:cNvSpPr txBox="1"/>
          <p:nvPr/>
        </p:nvSpPr>
        <p:spPr>
          <a:xfrm>
            <a:off x="2286000" y="5105400"/>
            <a:ext cx="1219200" cy="3699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FF"/>
              </a:buClr>
              <a:buSzPts val="1800"/>
              <a:buFont typeface="Shadows Into Light"/>
              <a:buNone/>
            </a:pPr>
            <a:r>
              <a:rPr lang="en-US" sz="1800" b="0" i="0" u="none">
                <a:solidFill>
                  <a:srgbClr val="0000FF"/>
                </a:solidFill>
                <a:latin typeface="Shadows Into Light"/>
                <a:ea typeface="Shadows Into Light"/>
                <a:cs typeface="Shadows Into Light"/>
                <a:sym typeface="Shadows Into Light"/>
              </a:rPr>
              <a:t>Manager</a:t>
            </a:r>
            <a:endParaRPr/>
          </a:p>
        </p:txBody>
      </p:sp>
      <p:cxnSp>
        <p:nvCxnSpPr>
          <p:cNvPr id="564" name="Google Shape;564;p64"/>
          <p:cNvCxnSpPr/>
          <p:nvPr/>
        </p:nvCxnSpPr>
        <p:spPr>
          <a:xfrm rot="10800000">
            <a:off x="2895600" y="3429000"/>
            <a:ext cx="0" cy="1676400"/>
          </a:xfrm>
          <a:prstGeom prst="straightConnector1">
            <a:avLst/>
          </a:prstGeom>
          <a:noFill/>
          <a:ln w="28575" cap="flat" cmpd="sng">
            <a:solidFill>
              <a:schemeClr val="dk1"/>
            </a:solidFill>
            <a:prstDash val="solid"/>
            <a:miter lim="800000"/>
            <a:headEnd type="none" w="med" len="med"/>
            <a:tailEnd type="triangle" w="med" len="med"/>
          </a:ln>
        </p:spPr>
      </p:cxnSp>
      <p:sp>
        <p:nvSpPr>
          <p:cNvPr id="565" name="Google Shape;565;p64"/>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68</a:t>
            </a:fld>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570"/>
        <p:cNvGrpSpPr/>
        <p:nvPr/>
      </p:nvGrpSpPr>
      <p:grpSpPr>
        <a:xfrm>
          <a:off x="0" y="0"/>
          <a:ext cx="0" cy="0"/>
          <a:chOff x="0" y="0"/>
          <a:chExt cx="0" cy="0"/>
        </a:xfrm>
      </p:grpSpPr>
      <p:sp>
        <p:nvSpPr>
          <p:cNvPr id="571" name="Google Shape;571;p65"/>
          <p:cNvSpPr txBox="1">
            <a:spLocks noGrp="1"/>
          </p:cNvSpPr>
          <p:nvPr>
            <p:ph type="title"/>
          </p:nvPr>
        </p:nvSpPr>
        <p:spPr>
          <a:xfrm>
            <a:off x="311700" y="593367"/>
            <a:ext cx="8520600" cy="7635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Courier New"/>
                <a:ea typeface="Courier New"/>
                <a:cs typeface="Courier New"/>
                <a:sym typeface="Courier New"/>
              </a:rPr>
              <a:t>Manager</a:t>
            </a:r>
            <a:r>
              <a:rPr lang="en-US" sz="2600" b="1" i="0" u="none" strike="noStrike" cap="none">
                <a:solidFill>
                  <a:schemeClr val="dk1"/>
                </a:solidFill>
                <a:latin typeface="Arial"/>
                <a:ea typeface="Arial"/>
                <a:cs typeface="Arial"/>
                <a:sym typeface="Arial"/>
              </a:rPr>
              <a:t> Subclass</a:t>
            </a:r>
            <a:endParaRPr/>
          </a:p>
        </p:txBody>
      </p:sp>
      <p:sp>
        <p:nvSpPr>
          <p:cNvPr id="572" name="Google Shape;572;p65"/>
          <p:cNvSpPr txBox="1">
            <a:spLocks noGrp="1"/>
          </p:cNvSpPr>
          <p:nvPr>
            <p:ph type="body" idx="4294967295"/>
          </p:nvPr>
        </p:nvSpPr>
        <p:spPr>
          <a:xfrm>
            <a:off x="661987" y="1143000"/>
            <a:ext cx="7918500" cy="333300"/>
          </a:xfrm>
          <a:prstGeom prst="rect">
            <a:avLst/>
          </a:prstGeom>
          <a:solidFill>
            <a:srgbClr val="A9A9A9"/>
          </a:solid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000"/>
              <a:buFont typeface="Arial"/>
              <a:buNone/>
            </a:pPr>
            <a:r>
              <a:rPr lang="en-US" sz="2000" b="0" i="0" u="none">
                <a:solidFill>
                  <a:schemeClr val="dk1"/>
                </a:solidFill>
                <a:latin typeface="Courier New"/>
                <a:ea typeface="Courier New"/>
                <a:cs typeface="Courier New"/>
                <a:sym typeface="Courier New"/>
              </a:rPr>
              <a:t>public class Manager extends Employee { }</a:t>
            </a:r>
            <a:endParaRPr/>
          </a:p>
        </p:txBody>
      </p:sp>
      <p:grpSp>
        <p:nvGrpSpPr>
          <p:cNvPr id="573" name="Google Shape;573;p65"/>
          <p:cNvGrpSpPr/>
          <p:nvPr/>
        </p:nvGrpSpPr>
        <p:grpSpPr>
          <a:xfrm>
            <a:off x="2667087" y="2286244"/>
            <a:ext cx="3734006" cy="4038820"/>
            <a:chOff x="3103562" y="13547725"/>
            <a:chExt cx="7353300" cy="9185400"/>
          </a:xfrm>
        </p:grpSpPr>
        <p:sp>
          <p:nvSpPr>
            <p:cNvPr id="574" name="Google Shape;574;p65"/>
            <p:cNvSpPr txBox="1"/>
            <p:nvPr/>
          </p:nvSpPr>
          <p:spPr>
            <a:xfrm>
              <a:off x="3103562" y="13547725"/>
              <a:ext cx="7353300" cy="9185400"/>
            </a:xfrm>
            <a:prstGeom prst="rect">
              <a:avLst/>
            </a:prstGeom>
            <a:solidFill>
              <a:srgbClr val="FFFFFF"/>
            </a:solidFill>
            <a:ln w="31750" cap="flat" cmpd="sng">
              <a:solidFill>
                <a:srgbClr val="000000"/>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r>
                <a:rPr lang="en-US" sz="1600" b="1" i="0" u="none">
                  <a:solidFill>
                    <a:schemeClr val="dk1"/>
                  </a:solidFill>
                  <a:latin typeface="Calibri"/>
                  <a:ea typeface="Calibri"/>
                  <a:cs typeface="Calibri"/>
                  <a:sym typeface="Calibri"/>
                </a:rPr>
                <a:t>Employee</a:t>
              </a:r>
              <a:endParaRPr/>
            </a:p>
            <a:p>
              <a:pPr marL="0" marR="0" lvl="0" indent="0" algn="l" rtl="0">
                <a:lnSpc>
                  <a:spcPct val="100000"/>
                </a:lnSpc>
                <a:spcBef>
                  <a:spcPts val="1000"/>
                </a:spcBef>
                <a:spcAft>
                  <a:spcPts val="0"/>
                </a:spcAft>
                <a:buClr>
                  <a:schemeClr val="dk1"/>
                </a:buClr>
                <a:buSzPts val="1600"/>
                <a:buFont typeface="Courier New"/>
                <a:buNone/>
              </a:pPr>
              <a:r>
                <a:rPr lang="en-US" sz="1600" b="0" i="0" u="none">
                  <a:solidFill>
                    <a:schemeClr val="dk1"/>
                  </a:solidFill>
                  <a:latin typeface="Courier New"/>
                  <a:ea typeface="Courier New"/>
                  <a:cs typeface="Courier New"/>
                  <a:sym typeface="Courier New"/>
                </a:rPr>
                <a:t>private int empId</a:t>
              </a:r>
              <a:endParaRPr/>
            </a:p>
            <a:p>
              <a:pPr marL="0" marR="0" lvl="0" indent="0" algn="l" rtl="0">
                <a:lnSpc>
                  <a:spcPct val="100000"/>
                </a:lnSpc>
                <a:spcBef>
                  <a:spcPts val="1000"/>
                </a:spcBef>
                <a:spcAft>
                  <a:spcPts val="0"/>
                </a:spcAft>
                <a:buClr>
                  <a:schemeClr val="dk1"/>
                </a:buClr>
                <a:buSzPts val="1600"/>
                <a:buFont typeface="Courier New"/>
                <a:buNone/>
              </a:pPr>
              <a:r>
                <a:rPr lang="en-US" sz="1600" b="0" i="0" u="none">
                  <a:solidFill>
                    <a:schemeClr val="dk1"/>
                  </a:solidFill>
                  <a:latin typeface="Courier New"/>
                  <a:ea typeface="Courier New"/>
                  <a:cs typeface="Courier New"/>
                  <a:sym typeface="Courier New"/>
                </a:rPr>
                <a:t>private String name</a:t>
              </a:r>
              <a:endParaRPr/>
            </a:p>
            <a:p>
              <a:pPr marL="0" marR="0" lvl="0" indent="0" algn="l" rtl="0">
                <a:lnSpc>
                  <a:spcPct val="100000"/>
                </a:lnSpc>
                <a:spcBef>
                  <a:spcPts val="1000"/>
                </a:spcBef>
                <a:spcAft>
                  <a:spcPts val="0"/>
                </a:spcAft>
                <a:buClr>
                  <a:schemeClr val="dk1"/>
                </a:buClr>
                <a:buSzPts val="1600"/>
                <a:buFont typeface="Courier New"/>
                <a:buNone/>
              </a:pPr>
              <a:r>
                <a:rPr lang="en-US" sz="1600" b="0" i="0" u="none">
                  <a:solidFill>
                    <a:schemeClr val="dk1"/>
                  </a:solidFill>
                  <a:latin typeface="Courier New"/>
                  <a:ea typeface="Courier New"/>
                  <a:cs typeface="Courier New"/>
                  <a:sym typeface="Courier New"/>
                </a:rPr>
                <a:t>private String ssn</a:t>
              </a:r>
              <a:endParaRPr/>
            </a:p>
            <a:p>
              <a:pPr marL="0" marR="0" lvl="0" indent="0" algn="l" rtl="0">
                <a:lnSpc>
                  <a:spcPct val="100000"/>
                </a:lnSpc>
                <a:spcBef>
                  <a:spcPts val="1000"/>
                </a:spcBef>
                <a:spcAft>
                  <a:spcPts val="0"/>
                </a:spcAft>
                <a:buClr>
                  <a:schemeClr val="dk1"/>
                </a:buClr>
                <a:buSzPts val="1600"/>
                <a:buFont typeface="Courier New"/>
                <a:buNone/>
              </a:pPr>
              <a:r>
                <a:rPr lang="en-US" sz="1600" b="0" i="0" u="none">
                  <a:solidFill>
                    <a:schemeClr val="dk1"/>
                  </a:solidFill>
                  <a:latin typeface="Courier New"/>
                  <a:ea typeface="Courier New"/>
                  <a:cs typeface="Courier New"/>
                  <a:sym typeface="Courier New"/>
                </a:rPr>
                <a:t>private double salary</a:t>
              </a:r>
              <a:endParaRPr/>
            </a:p>
            <a:p>
              <a:pPr marL="0" marR="0" lvl="0" indent="0" algn="l" rtl="0">
                <a:lnSpc>
                  <a:spcPct val="100000"/>
                </a:lnSpc>
                <a:spcBef>
                  <a:spcPts val="1000"/>
                </a:spcBef>
                <a:spcAft>
                  <a:spcPts val="0"/>
                </a:spcAft>
                <a:buClr>
                  <a:schemeClr val="dk1"/>
                </a:buClr>
                <a:buSzPts val="1600"/>
                <a:buFont typeface="Courier New"/>
                <a:buNone/>
              </a:pPr>
              <a:r>
                <a:rPr lang="en-US" sz="1600" b="0" i="0" u="none">
                  <a:solidFill>
                    <a:schemeClr val="dk1"/>
                  </a:solidFill>
                  <a:latin typeface="Courier New"/>
                  <a:ea typeface="Courier New"/>
                  <a:cs typeface="Courier New"/>
                  <a:sym typeface="Courier New"/>
                </a:rPr>
                <a:t>&lt;&lt;Accessor Methods&gt;&gt;</a:t>
              </a:r>
              <a:endParaRPr/>
            </a:p>
            <a:p>
              <a:pPr marL="0" marR="0" lvl="0" indent="0" algn="l" rtl="0">
                <a:lnSpc>
                  <a:spcPct val="100000"/>
                </a:lnSpc>
                <a:spcBef>
                  <a:spcPts val="1000"/>
                </a:spcBef>
                <a:spcAft>
                  <a:spcPts val="0"/>
                </a:spcAft>
                <a:buClr>
                  <a:schemeClr val="dk1"/>
                </a:buClr>
                <a:buSzPts val="1100"/>
                <a:buFont typeface="Arial"/>
                <a:buNone/>
              </a:pPr>
              <a:endParaRPr sz="1100" b="0" i="0" u="none">
                <a:solidFill>
                  <a:schemeClr val="dk1"/>
                </a:solidFill>
                <a:latin typeface="Courier New"/>
                <a:ea typeface="Courier New"/>
                <a:cs typeface="Courier New"/>
                <a:sym typeface="Courier New"/>
              </a:endParaRPr>
            </a:p>
            <a:p>
              <a:pPr marL="0" marR="0" lvl="0" indent="0" algn="l" rtl="0">
                <a:lnSpc>
                  <a:spcPct val="100000"/>
                </a:lnSpc>
                <a:spcBef>
                  <a:spcPts val="1000"/>
                </a:spcBef>
                <a:spcAft>
                  <a:spcPts val="0"/>
                </a:spcAft>
                <a:buClr>
                  <a:schemeClr val="dk1"/>
                </a:buClr>
                <a:buSzPts val="1100"/>
                <a:buFont typeface="Arial"/>
                <a:buNone/>
              </a:pPr>
              <a:endParaRPr sz="1100" b="0" i="0" u="none">
                <a:solidFill>
                  <a:schemeClr val="dk1"/>
                </a:solidFill>
                <a:latin typeface="Times New Roman"/>
                <a:ea typeface="Times New Roman"/>
                <a:cs typeface="Times New Roman"/>
                <a:sym typeface="Times New Roman"/>
              </a:endParaRPr>
            </a:p>
            <a:p>
              <a:pPr marL="0" marR="0" lvl="0" indent="0" algn="l" rtl="0">
                <a:lnSpc>
                  <a:spcPct val="100000"/>
                </a:lnSpc>
                <a:spcBef>
                  <a:spcPts val="1000"/>
                </a:spcBef>
                <a:spcAft>
                  <a:spcPts val="0"/>
                </a:spcAft>
                <a:buClr>
                  <a:schemeClr val="dk1"/>
                </a:buClr>
                <a:buSzPts val="1100"/>
                <a:buFont typeface="Arial"/>
                <a:buNone/>
              </a:pPr>
              <a:endParaRPr sz="1100" b="0" i="0" u="none">
                <a:solidFill>
                  <a:schemeClr val="dk1"/>
                </a:solidFill>
                <a:latin typeface="Times New Roman"/>
                <a:ea typeface="Times New Roman"/>
                <a:cs typeface="Times New Roman"/>
                <a:sym typeface="Times New Roman"/>
              </a:endParaRPr>
            </a:p>
            <a:p>
              <a:pPr marL="0" marR="0" lvl="0" indent="0" algn="l" rtl="0">
                <a:lnSpc>
                  <a:spcPct val="100000"/>
                </a:lnSpc>
                <a:spcBef>
                  <a:spcPts val="1000"/>
                </a:spcBef>
                <a:spcAft>
                  <a:spcPts val="0"/>
                </a:spcAft>
                <a:buNone/>
              </a:pPr>
              <a:endParaRPr sz="1100" b="0" i="0" u="none">
                <a:solidFill>
                  <a:schemeClr val="dk1"/>
                </a:solidFill>
                <a:latin typeface="Times New Roman"/>
                <a:ea typeface="Times New Roman"/>
                <a:cs typeface="Times New Roman"/>
                <a:sym typeface="Times New Roman"/>
              </a:endParaRPr>
            </a:p>
          </p:txBody>
        </p:sp>
        <p:sp>
          <p:nvSpPr>
            <p:cNvPr id="575" name="Google Shape;575;p65"/>
            <p:cNvSpPr txBox="1"/>
            <p:nvPr/>
          </p:nvSpPr>
          <p:spPr>
            <a:xfrm>
              <a:off x="3403600" y="17870488"/>
              <a:ext cx="6774000" cy="4322700"/>
            </a:xfrm>
            <a:prstGeom prst="rect">
              <a:avLst/>
            </a:prstGeom>
            <a:solidFill>
              <a:srgbClr val="FFFFFF"/>
            </a:solidFill>
            <a:ln w="25400" cap="flat" cmpd="sng">
              <a:solidFill>
                <a:srgbClr val="000000"/>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r>
                <a:rPr lang="en-US" sz="1600" b="1" i="0" u="none">
                  <a:solidFill>
                    <a:schemeClr val="dk1"/>
                  </a:solidFill>
                  <a:latin typeface="Calibri"/>
                  <a:ea typeface="Calibri"/>
                  <a:cs typeface="Calibri"/>
                  <a:sym typeface="Calibri"/>
                </a:rPr>
                <a:t>Manager</a:t>
              </a:r>
              <a:endParaRPr/>
            </a:p>
            <a:p>
              <a:pPr marL="0" marR="0" lvl="0" indent="0" algn="l" rtl="0">
                <a:lnSpc>
                  <a:spcPct val="100000"/>
                </a:lnSpc>
                <a:spcBef>
                  <a:spcPts val="1000"/>
                </a:spcBef>
                <a:spcAft>
                  <a:spcPts val="0"/>
                </a:spcAft>
                <a:buClr>
                  <a:schemeClr val="dk1"/>
                </a:buClr>
                <a:buSzPts val="1600"/>
                <a:buFont typeface="Courier New"/>
                <a:buNone/>
              </a:pPr>
              <a:r>
                <a:rPr lang="en-US" sz="1600" b="0" i="0" u="none">
                  <a:solidFill>
                    <a:schemeClr val="dk1"/>
                  </a:solidFill>
                  <a:latin typeface="Courier New"/>
                  <a:ea typeface="Courier New"/>
                  <a:cs typeface="Courier New"/>
                  <a:sym typeface="Courier New"/>
                </a:rPr>
                <a:t>private String deptName</a:t>
              </a:r>
              <a:endParaRPr/>
            </a:p>
            <a:p>
              <a:pPr marL="0" marR="0" lvl="0" indent="0" algn="l" rtl="0">
                <a:lnSpc>
                  <a:spcPct val="100000"/>
                </a:lnSpc>
                <a:spcBef>
                  <a:spcPts val="1000"/>
                </a:spcBef>
                <a:spcAft>
                  <a:spcPts val="0"/>
                </a:spcAft>
                <a:buClr>
                  <a:schemeClr val="dk1"/>
                </a:buClr>
                <a:buSzPts val="1600"/>
                <a:buFont typeface="Courier New"/>
                <a:buNone/>
              </a:pPr>
              <a:r>
                <a:rPr lang="en-US" sz="1600" b="0" i="0" u="none">
                  <a:solidFill>
                    <a:schemeClr val="dk1"/>
                  </a:solidFill>
                  <a:latin typeface="Courier New"/>
                  <a:ea typeface="Courier New"/>
                  <a:cs typeface="Courier New"/>
                  <a:sym typeface="Courier New"/>
                </a:rPr>
                <a:t>public Manager(int empId, String name, String ssn, double salary, String dept){}</a:t>
              </a:r>
              <a:endParaRPr/>
            </a:p>
            <a:p>
              <a:pPr marL="0" marR="0" lvl="0" indent="0" algn="l" rtl="0">
                <a:lnSpc>
                  <a:spcPct val="100000"/>
                </a:lnSpc>
                <a:spcBef>
                  <a:spcPts val="1000"/>
                </a:spcBef>
                <a:spcAft>
                  <a:spcPts val="0"/>
                </a:spcAft>
                <a:buClr>
                  <a:schemeClr val="dk1"/>
                </a:buClr>
                <a:buSzPts val="1600"/>
                <a:buFont typeface="Courier New"/>
                <a:buNone/>
              </a:pPr>
              <a:r>
                <a:rPr lang="en-US" sz="1600" b="0" i="0" u="none">
                  <a:solidFill>
                    <a:schemeClr val="dk1"/>
                  </a:solidFill>
                  <a:latin typeface="Courier New"/>
                  <a:ea typeface="Courier New"/>
                  <a:cs typeface="Courier New"/>
                  <a:sym typeface="Courier New"/>
                </a:rPr>
                <a:t>&lt;&lt;Accessor Methods&gt;&gt;</a:t>
              </a:r>
              <a:endParaRPr/>
            </a:p>
            <a:p>
              <a:pPr marL="0" marR="0" lvl="0" indent="0" algn="l" rtl="0">
                <a:lnSpc>
                  <a:spcPct val="100000"/>
                </a:lnSpc>
                <a:spcBef>
                  <a:spcPts val="1000"/>
                </a:spcBef>
                <a:spcAft>
                  <a:spcPts val="0"/>
                </a:spcAft>
                <a:buNone/>
              </a:pPr>
              <a:endParaRPr sz="1600" b="0" i="0" u="none">
                <a:solidFill>
                  <a:schemeClr val="dk1"/>
                </a:solidFill>
                <a:latin typeface="Courier New"/>
                <a:ea typeface="Courier New"/>
                <a:cs typeface="Courier New"/>
                <a:sym typeface="Courier New"/>
              </a:endParaRPr>
            </a:p>
          </p:txBody>
        </p:sp>
      </p:grpSp>
      <p:sp>
        <p:nvSpPr>
          <p:cNvPr id="576" name="Google Shape;576;p65"/>
          <p:cNvSpPr/>
          <p:nvPr/>
        </p:nvSpPr>
        <p:spPr>
          <a:xfrm>
            <a:off x="3810000" y="990600"/>
            <a:ext cx="1219200" cy="533400"/>
          </a:xfrm>
          <a:prstGeom prst="ellipse">
            <a:avLst/>
          </a:prstGeom>
          <a:noFill/>
          <a:ln w="28575" cap="flat" cmpd="sng">
            <a:solidFill>
              <a:schemeClr val="accent2"/>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577" name="Google Shape;577;p65"/>
          <p:cNvSpPr txBox="1"/>
          <p:nvPr/>
        </p:nvSpPr>
        <p:spPr>
          <a:xfrm>
            <a:off x="533400" y="1676400"/>
            <a:ext cx="7924800" cy="3699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r>
              <a:rPr lang="en-US" sz="1800" b="0" i="0" u="none">
                <a:solidFill>
                  <a:schemeClr val="dk1"/>
                </a:solidFill>
                <a:latin typeface="Arial"/>
                <a:ea typeface="Arial"/>
                <a:cs typeface="Arial"/>
                <a:sym typeface="Arial"/>
              </a:rPr>
              <a:t>The keyword </a:t>
            </a:r>
            <a:r>
              <a:rPr lang="en-US" sz="1800" b="1" i="0" u="none">
                <a:solidFill>
                  <a:schemeClr val="dk1"/>
                </a:solidFill>
                <a:latin typeface="Courier New"/>
                <a:ea typeface="Courier New"/>
                <a:cs typeface="Courier New"/>
                <a:sym typeface="Courier New"/>
              </a:rPr>
              <a:t>extends</a:t>
            </a:r>
            <a:r>
              <a:rPr lang="en-US" sz="1800" b="0" i="0" u="none">
                <a:solidFill>
                  <a:schemeClr val="dk1"/>
                </a:solidFill>
                <a:latin typeface="Arial"/>
                <a:ea typeface="Arial"/>
                <a:cs typeface="Arial"/>
                <a:sym typeface="Arial"/>
              </a:rPr>
              <a:t> creates the inheritance relationship:</a:t>
            </a:r>
            <a:endParaRPr/>
          </a:p>
        </p:txBody>
      </p:sp>
      <p:sp>
        <p:nvSpPr>
          <p:cNvPr id="578" name="Google Shape;578;p65"/>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t>69</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1"/>
          <p:cNvSpPr>
            <a:spLocks noGrp="1" noChangeArrowheads="1"/>
          </p:cNvSpPr>
          <p:nvPr>
            <p:ph type="title"/>
          </p:nvPr>
        </p:nvSpPr>
        <p:spPr/>
        <p:txBody>
          <a:bodyPr/>
          <a:lstStyle/>
          <a:p>
            <a:pPr eaLnBrk="1" hangingPunct="1"/>
            <a:r>
              <a:rPr lang="en-US" dirty="0"/>
              <a:t>Course Agenda</a:t>
            </a:r>
          </a:p>
        </p:txBody>
      </p:sp>
      <p:sp>
        <p:nvSpPr>
          <p:cNvPr id="6147" name="Rectangle 2"/>
          <p:cNvSpPr>
            <a:spLocks noGrp="1" noChangeArrowheads="1"/>
          </p:cNvSpPr>
          <p:nvPr>
            <p:ph idx="1"/>
          </p:nvPr>
        </p:nvSpPr>
        <p:spPr>
          <a:xfrm>
            <a:off x="609600" y="1447800"/>
            <a:ext cx="7918450" cy="4021138"/>
          </a:xfrm>
        </p:spPr>
        <p:txBody>
          <a:bodyPr/>
          <a:lstStyle/>
          <a:p>
            <a:pPr lvl="1">
              <a:lnSpc>
                <a:spcPct val="114999"/>
              </a:lnSpc>
            </a:pPr>
            <a:r>
              <a:rPr lang="en-US" dirty="0"/>
              <a:t>Day 5)</a:t>
            </a:r>
          </a:p>
          <a:p>
            <a:pPr lvl="2">
              <a:lnSpc>
                <a:spcPct val="114999"/>
              </a:lnSpc>
            </a:pPr>
            <a:r>
              <a:rPr lang="en-US" dirty="0"/>
              <a:t>Module 17: Parallel Streams</a:t>
            </a:r>
          </a:p>
          <a:p>
            <a:pPr lvl="2">
              <a:lnSpc>
                <a:spcPct val="114999"/>
              </a:lnSpc>
            </a:pPr>
            <a:r>
              <a:rPr lang="en-US" dirty="0"/>
              <a:t>Module 18: Building Database Applications with JDBC</a:t>
            </a:r>
          </a:p>
          <a:p>
            <a:pPr lvl="2">
              <a:lnSpc>
                <a:spcPct val="114999"/>
              </a:lnSpc>
            </a:pPr>
            <a:r>
              <a:rPr lang="en-US" dirty="0"/>
              <a:t>Module 19: Localization</a:t>
            </a:r>
          </a:p>
          <a:p>
            <a:pPr lvl="2">
              <a:lnSpc>
                <a:spcPct val="114999"/>
              </a:lnSpc>
            </a:pPr>
            <a:endParaRPr lang="en-US"/>
          </a:p>
        </p:txBody>
      </p:sp>
      <p:sp>
        <p:nvSpPr>
          <p:cNvPr id="2" name="Rectangle 1"/>
          <p:cNvSpPr/>
          <p:nvPr/>
        </p:nvSpPr>
        <p:spPr>
          <a:xfrm>
            <a:off x="8528050" y="6254532"/>
            <a:ext cx="383438" cy="307777"/>
          </a:xfrm>
          <a:prstGeom prst="rect">
            <a:avLst/>
          </a:prstGeom>
        </p:spPr>
        <p:txBody>
          <a:bodyPr wrap="none">
            <a:spAutoFit/>
          </a:bodyPr>
          <a:lstStyle/>
          <a:p>
            <a:r>
              <a:rPr lang="en-US" dirty="0" smtClean="0"/>
              <a:t>07</a:t>
            </a:r>
            <a:endParaRPr lang="en-US" dirty="0"/>
          </a:p>
        </p:txBody>
      </p:sp>
    </p:spTree>
    <p:custDataLst>
      <p:tags r:id="rId1"/>
    </p:custDataLst>
    <p:extLst>
      <p:ext uri="{BB962C8B-B14F-4D97-AF65-F5344CB8AC3E}">
        <p14:creationId xmlns:p14="http://schemas.microsoft.com/office/powerpoint/2010/main" val="3776604057"/>
      </p:ext>
    </p:extLst>
  </p:cSld>
  <p:clrMapOvr>
    <a:masterClrMapping/>
  </p:clrMapOv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583"/>
        <p:cNvGrpSpPr/>
        <p:nvPr/>
      </p:nvGrpSpPr>
      <p:grpSpPr>
        <a:xfrm>
          <a:off x="0" y="0"/>
          <a:ext cx="0" cy="0"/>
          <a:chOff x="0" y="0"/>
          <a:chExt cx="0" cy="0"/>
        </a:xfrm>
      </p:grpSpPr>
      <p:sp>
        <p:nvSpPr>
          <p:cNvPr id="584" name="Google Shape;584;p66"/>
          <p:cNvSpPr txBox="1">
            <a:spLocks noGrp="1"/>
          </p:cNvSpPr>
          <p:nvPr>
            <p:ph type="body" idx="1"/>
          </p:nvPr>
        </p:nvSpPr>
        <p:spPr>
          <a:xfrm>
            <a:off x="609600" y="1447800"/>
            <a:ext cx="7918500" cy="32082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200"/>
              <a:buFont typeface="Arial"/>
              <a:buNone/>
            </a:pPr>
            <a:r>
              <a:rPr lang="en-US" sz="2200" b="0" i="0" u="none">
                <a:solidFill>
                  <a:schemeClr val="dk1"/>
                </a:solidFill>
                <a:latin typeface="Arial"/>
                <a:ea typeface="Arial"/>
                <a:cs typeface="Arial"/>
                <a:sym typeface="Arial"/>
              </a:rPr>
              <a:t>Although a subclass inherits all of the methods and fields from a parent class, it does not inherit constructors. There are two ways to gain a constructor:</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Write your own constructor.</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Use the default constructor.</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If you do not declare a constructor, a default no-arg constructor is provided for you.</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If you declare your own constructor, the default constructor is no longer provided.</a:t>
            </a:r>
            <a:endParaRPr/>
          </a:p>
        </p:txBody>
      </p:sp>
      <p:sp>
        <p:nvSpPr>
          <p:cNvPr id="585" name="Google Shape;585;p66"/>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Constructors in Subclasses</a:t>
            </a:r>
            <a:endParaRPr/>
          </a:p>
        </p:txBody>
      </p:sp>
      <p:sp>
        <p:nvSpPr>
          <p:cNvPr id="586" name="Google Shape;586;p66"/>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70</a:t>
            </a:fld>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591"/>
        <p:cNvGrpSpPr/>
        <p:nvPr/>
      </p:nvGrpSpPr>
      <p:grpSpPr>
        <a:xfrm>
          <a:off x="0" y="0"/>
          <a:ext cx="0" cy="0"/>
          <a:chOff x="0" y="0"/>
          <a:chExt cx="0" cy="0"/>
        </a:xfrm>
      </p:grpSpPr>
      <p:sp>
        <p:nvSpPr>
          <p:cNvPr id="592" name="Google Shape;592;p67"/>
          <p:cNvSpPr txBox="1">
            <a:spLocks noGrp="1"/>
          </p:cNvSpPr>
          <p:nvPr>
            <p:ph type="body" idx="1"/>
          </p:nvPr>
        </p:nvSpPr>
        <p:spPr>
          <a:xfrm>
            <a:off x="609600" y="1447800"/>
            <a:ext cx="7918500" cy="17511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200"/>
              <a:buFont typeface="Arial"/>
              <a:buNone/>
            </a:pPr>
            <a:r>
              <a:rPr lang="en-US" sz="2200" b="0" i="0" u="none">
                <a:solidFill>
                  <a:schemeClr val="dk1"/>
                </a:solidFill>
                <a:latin typeface="Arial"/>
                <a:ea typeface="Arial"/>
                <a:cs typeface="Arial"/>
                <a:sym typeface="Arial"/>
              </a:rPr>
              <a:t>To construct an instance of a subclass, it is often easiest to call the constructor of the parent class. </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In its constructor, </a:t>
            </a:r>
            <a:r>
              <a:rPr lang="en-US" sz="2200" b="0" i="0" u="none" strike="noStrike" cap="none">
                <a:solidFill>
                  <a:schemeClr val="dk1"/>
                </a:solidFill>
                <a:latin typeface="Courier New"/>
                <a:ea typeface="Courier New"/>
                <a:cs typeface="Courier New"/>
                <a:sym typeface="Courier New"/>
              </a:rPr>
              <a:t>Manager</a:t>
            </a:r>
            <a:r>
              <a:rPr lang="en-US" sz="2200" b="0" i="0" u="none" strike="noStrike" cap="none">
                <a:solidFill>
                  <a:schemeClr val="dk1"/>
                </a:solidFill>
                <a:latin typeface="Arial"/>
                <a:ea typeface="Arial"/>
                <a:cs typeface="Arial"/>
                <a:sym typeface="Arial"/>
              </a:rPr>
              <a:t> calls the constructor of </a:t>
            </a:r>
            <a:r>
              <a:rPr lang="en-US" sz="2200" b="0" i="0" u="none" strike="noStrike" cap="none">
                <a:solidFill>
                  <a:schemeClr val="dk1"/>
                </a:solidFill>
                <a:latin typeface="Courier New"/>
                <a:ea typeface="Courier New"/>
                <a:cs typeface="Courier New"/>
                <a:sym typeface="Courier New"/>
              </a:rPr>
              <a:t>Employee</a:t>
            </a:r>
            <a:r>
              <a:rPr lang="en-US" sz="2200" b="0" i="0" u="none" strike="noStrike" cap="none">
                <a:solidFill>
                  <a:schemeClr val="dk1"/>
                </a:solidFill>
                <a:latin typeface="Arial"/>
                <a:ea typeface="Arial"/>
                <a:cs typeface="Arial"/>
                <a:sym typeface="Arial"/>
              </a:rPr>
              <a:t>.</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The </a:t>
            </a:r>
            <a:r>
              <a:rPr lang="en-US" sz="2200" b="0" i="0" u="none" strike="noStrike" cap="none">
                <a:solidFill>
                  <a:schemeClr val="dk1"/>
                </a:solidFill>
                <a:latin typeface="Courier New"/>
                <a:ea typeface="Courier New"/>
                <a:cs typeface="Courier New"/>
                <a:sym typeface="Courier New"/>
              </a:rPr>
              <a:t>super</a:t>
            </a:r>
            <a:r>
              <a:rPr lang="en-US" sz="2200" b="0" i="0" u="none" strike="noStrike" cap="none">
                <a:solidFill>
                  <a:schemeClr val="dk1"/>
                </a:solidFill>
                <a:latin typeface="Arial"/>
                <a:ea typeface="Arial"/>
                <a:cs typeface="Arial"/>
                <a:sym typeface="Arial"/>
              </a:rPr>
              <a:t> keyword is used to call a parent's constructor.</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It must be the first statement of the constructor.</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If it is not provided, a default call to </a:t>
            </a:r>
            <a:r>
              <a:rPr lang="en-US" sz="2200" b="0" i="0" u="none" strike="noStrike" cap="none">
                <a:solidFill>
                  <a:schemeClr val="dk1"/>
                </a:solidFill>
                <a:latin typeface="Courier New"/>
                <a:ea typeface="Courier New"/>
                <a:cs typeface="Courier New"/>
                <a:sym typeface="Courier New"/>
              </a:rPr>
              <a:t>super()</a:t>
            </a:r>
            <a:r>
              <a:rPr lang="en-US" sz="2200" b="0" i="0" u="none" strike="noStrike" cap="none">
                <a:solidFill>
                  <a:schemeClr val="dk1"/>
                </a:solidFill>
                <a:latin typeface="Arial"/>
                <a:ea typeface="Arial"/>
                <a:cs typeface="Arial"/>
                <a:sym typeface="Arial"/>
              </a:rPr>
              <a:t> is inserted for you.</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The </a:t>
            </a:r>
            <a:r>
              <a:rPr lang="en-US" sz="2200" b="0" i="0" u="none" strike="noStrike" cap="none">
                <a:solidFill>
                  <a:schemeClr val="dk1"/>
                </a:solidFill>
                <a:latin typeface="Courier New"/>
                <a:ea typeface="Courier New"/>
                <a:cs typeface="Courier New"/>
                <a:sym typeface="Courier New"/>
              </a:rPr>
              <a:t>super</a:t>
            </a:r>
            <a:r>
              <a:rPr lang="en-US" sz="2200" b="0" i="0" u="none" strike="noStrike" cap="none">
                <a:solidFill>
                  <a:schemeClr val="dk1"/>
                </a:solidFill>
                <a:latin typeface="Arial"/>
                <a:ea typeface="Arial"/>
                <a:cs typeface="Arial"/>
                <a:sym typeface="Arial"/>
              </a:rPr>
              <a:t> keyword may also be used to invoke a parent's method or to access a parent's (nonprivate) field.</a:t>
            </a:r>
            <a:endParaRPr sz="2200" b="0" i="0" u="none" strike="noStrike" cap="none">
              <a:solidFill>
                <a:schemeClr val="dk1"/>
              </a:solidFill>
              <a:latin typeface="Arial"/>
              <a:ea typeface="Arial"/>
              <a:cs typeface="Arial"/>
              <a:sym typeface="Arial"/>
            </a:endParaRPr>
          </a:p>
          <a:p>
            <a:pPr marL="574675" marR="0" lvl="1" indent="-460375" algn="l" rtl="0">
              <a:lnSpc>
                <a:spcPct val="100000"/>
              </a:lnSpc>
              <a:spcBef>
                <a:spcPts val="440"/>
              </a:spcBef>
              <a:spcAft>
                <a:spcPts val="0"/>
              </a:spcAft>
              <a:buClr>
                <a:srgbClr val="FF0000"/>
              </a:buClr>
              <a:buSzPts val="2200"/>
              <a:buFont typeface="Arial"/>
              <a:buNone/>
            </a:pPr>
            <a:endParaRPr sz="2200" b="0" i="0" u="none" strike="noStrike" cap="none">
              <a:solidFill>
                <a:schemeClr val="dk1"/>
              </a:solidFill>
              <a:latin typeface="Arial"/>
              <a:ea typeface="Arial"/>
              <a:cs typeface="Arial"/>
              <a:sym typeface="Arial"/>
            </a:endParaRPr>
          </a:p>
          <a:p>
            <a:pPr marL="7937" marR="0" lvl="0" indent="7938" algn="l" rtl="0">
              <a:spcBef>
                <a:spcPts val="440"/>
              </a:spcBef>
              <a:spcAft>
                <a:spcPts val="0"/>
              </a:spcAft>
              <a:buNone/>
            </a:pPr>
            <a:endParaRPr sz="2200" b="0" i="0" u="none" strike="noStrike" cap="none">
              <a:solidFill>
                <a:schemeClr val="dk1"/>
              </a:solidFill>
              <a:latin typeface="Arial"/>
              <a:ea typeface="Arial"/>
              <a:cs typeface="Arial"/>
              <a:sym typeface="Arial"/>
            </a:endParaRPr>
          </a:p>
        </p:txBody>
      </p:sp>
      <p:sp>
        <p:nvSpPr>
          <p:cNvPr id="593" name="Google Shape;593;p67"/>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Using </a:t>
            </a:r>
            <a:r>
              <a:rPr lang="en-US" sz="2600" b="1" i="0" u="none" strike="noStrike" cap="none">
                <a:solidFill>
                  <a:schemeClr val="dk1"/>
                </a:solidFill>
                <a:latin typeface="Courier New"/>
                <a:ea typeface="Courier New"/>
                <a:cs typeface="Courier New"/>
                <a:sym typeface="Courier New"/>
              </a:rPr>
              <a:t>super</a:t>
            </a:r>
            <a:endParaRPr/>
          </a:p>
        </p:txBody>
      </p:sp>
      <p:sp>
        <p:nvSpPr>
          <p:cNvPr id="594" name="Google Shape;594;p67"/>
          <p:cNvSpPr txBox="1"/>
          <p:nvPr/>
        </p:nvSpPr>
        <p:spPr>
          <a:xfrm>
            <a:off x="838200" y="5410200"/>
            <a:ext cx="7848600" cy="381000"/>
          </a:xfrm>
          <a:prstGeom prst="rect">
            <a:avLst/>
          </a:prstGeom>
          <a:solidFill>
            <a:srgbClr val="DDDDDD"/>
          </a:solid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ourier New"/>
              <a:buNone/>
            </a:pPr>
            <a:r>
              <a:rPr lang="en-US" sz="1600" b="0" i="0" u="none">
                <a:solidFill>
                  <a:schemeClr val="dk1"/>
                </a:solidFill>
                <a:latin typeface="Courier New"/>
                <a:ea typeface="Courier New"/>
                <a:cs typeface="Courier New"/>
                <a:sym typeface="Courier New"/>
              </a:rPr>
              <a:t>super (empId, name, ssn, salary);</a:t>
            </a:r>
            <a:endParaRPr/>
          </a:p>
        </p:txBody>
      </p:sp>
      <p:sp>
        <p:nvSpPr>
          <p:cNvPr id="595" name="Google Shape;595;p67"/>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71</a:t>
            </a:fld>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600"/>
        <p:cNvGrpSpPr/>
        <p:nvPr/>
      </p:nvGrpSpPr>
      <p:grpSpPr>
        <a:xfrm>
          <a:off x="0" y="0"/>
          <a:ext cx="0" cy="0"/>
          <a:chOff x="0" y="0"/>
          <a:chExt cx="0" cy="0"/>
        </a:xfrm>
      </p:grpSpPr>
      <p:sp>
        <p:nvSpPr>
          <p:cNvPr id="601" name="Google Shape;601;p68"/>
          <p:cNvSpPr txBox="1"/>
          <p:nvPr/>
        </p:nvSpPr>
        <p:spPr>
          <a:xfrm>
            <a:off x="609600" y="4637087"/>
            <a:ext cx="7924800" cy="457200"/>
          </a:xfrm>
          <a:prstGeom prst="rect">
            <a:avLst/>
          </a:prstGeom>
          <a:solidFill>
            <a:srgbClr val="DDDDDD"/>
          </a:solid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602" name="Google Shape;602;p68"/>
          <p:cNvSpPr txBox="1"/>
          <p:nvPr/>
        </p:nvSpPr>
        <p:spPr>
          <a:xfrm>
            <a:off x="609600" y="3373437"/>
            <a:ext cx="7924800" cy="436500"/>
          </a:xfrm>
          <a:prstGeom prst="rect">
            <a:avLst/>
          </a:prstGeom>
          <a:solidFill>
            <a:srgbClr val="DDDDDD"/>
          </a:solid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603" name="Google Shape;603;p68"/>
          <p:cNvSpPr txBox="1"/>
          <p:nvPr/>
        </p:nvSpPr>
        <p:spPr>
          <a:xfrm>
            <a:off x="609600" y="2209800"/>
            <a:ext cx="7924800" cy="685800"/>
          </a:xfrm>
          <a:prstGeom prst="rect">
            <a:avLst/>
          </a:prstGeom>
          <a:solidFill>
            <a:srgbClr val="DDDDDD"/>
          </a:solid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604" name="Google Shape;604;p68"/>
          <p:cNvSpPr txBox="1">
            <a:spLocks noGrp="1"/>
          </p:cNvSpPr>
          <p:nvPr>
            <p:ph type="body" idx="1"/>
          </p:nvPr>
        </p:nvSpPr>
        <p:spPr>
          <a:xfrm>
            <a:off x="609600" y="1447800"/>
            <a:ext cx="7918500" cy="17511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200"/>
              <a:buFont typeface="Arial"/>
              <a:buNone/>
            </a:pPr>
            <a:r>
              <a:rPr lang="en-US" sz="2200" b="0" i="0" u="none">
                <a:solidFill>
                  <a:schemeClr val="dk1"/>
                </a:solidFill>
                <a:latin typeface="Arial"/>
                <a:ea typeface="Arial"/>
                <a:cs typeface="Arial"/>
                <a:sym typeface="Arial"/>
              </a:rPr>
              <a:t>Creating a </a:t>
            </a:r>
            <a:r>
              <a:rPr lang="en-US" sz="2200" b="0" i="0" u="none">
                <a:solidFill>
                  <a:schemeClr val="dk1"/>
                </a:solidFill>
                <a:latin typeface="Courier New"/>
                <a:ea typeface="Courier New"/>
                <a:cs typeface="Courier New"/>
                <a:sym typeface="Courier New"/>
              </a:rPr>
              <a:t>Manager</a:t>
            </a:r>
            <a:r>
              <a:rPr lang="en-US" sz="2200" b="0" i="0" u="none">
                <a:solidFill>
                  <a:schemeClr val="dk1"/>
                </a:solidFill>
                <a:latin typeface="Arial"/>
                <a:ea typeface="Arial"/>
                <a:cs typeface="Arial"/>
                <a:sym typeface="Arial"/>
              </a:rPr>
              <a:t> object is the same as creating an </a:t>
            </a:r>
            <a:r>
              <a:rPr lang="en-US" sz="2200" b="0" i="0" u="none">
                <a:solidFill>
                  <a:schemeClr val="dk1"/>
                </a:solidFill>
                <a:latin typeface="Courier New"/>
                <a:ea typeface="Courier New"/>
                <a:cs typeface="Courier New"/>
                <a:sym typeface="Courier New"/>
              </a:rPr>
              <a:t>Employee</a:t>
            </a:r>
            <a:r>
              <a:rPr lang="en-US" sz="2200" b="0" i="0" u="none">
                <a:solidFill>
                  <a:schemeClr val="dk1"/>
                </a:solidFill>
                <a:latin typeface="Arial"/>
                <a:ea typeface="Arial"/>
                <a:cs typeface="Arial"/>
                <a:sym typeface="Arial"/>
              </a:rPr>
              <a:t> object:</a:t>
            </a:r>
            <a:endParaRPr/>
          </a:p>
          <a:p>
            <a:pPr marL="7937" marR="0" lvl="0" indent="7937" algn="l" rtl="0">
              <a:lnSpc>
                <a:spcPct val="100000"/>
              </a:lnSpc>
              <a:spcBef>
                <a:spcPts val="100"/>
              </a:spcBef>
              <a:spcAft>
                <a:spcPts val="0"/>
              </a:spcAft>
              <a:buClr>
                <a:srgbClr val="000000"/>
              </a:buClr>
              <a:buSzPts val="500"/>
              <a:buFont typeface="Arial"/>
              <a:buNone/>
            </a:pPr>
            <a:endParaRPr sz="500" b="0" i="0" u="none">
              <a:solidFill>
                <a:schemeClr val="dk1"/>
              </a:solidFill>
              <a:latin typeface="Arial"/>
              <a:ea typeface="Arial"/>
              <a:cs typeface="Arial"/>
              <a:sym typeface="Arial"/>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 Manager mgr = new Manager (102, "Barbara Jones", </a:t>
            </a:r>
            <a:br>
              <a:rPr lang="en-US" sz="1800" b="0" i="0" u="none">
                <a:solidFill>
                  <a:schemeClr val="dk1"/>
                </a:solidFill>
                <a:latin typeface="Courier New"/>
                <a:ea typeface="Courier New"/>
                <a:cs typeface="Courier New"/>
                <a:sym typeface="Courier New"/>
              </a:rPr>
            </a:br>
            <a:r>
              <a:rPr lang="en-US" sz="1800" b="0" i="0" u="none">
                <a:solidFill>
                  <a:schemeClr val="dk1"/>
                </a:solidFill>
                <a:latin typeface="Courier New"/>
                <a:ea typeface="Courier New"/>
                <a:cs typeface="Courier New"/>
                <a:sym typeface="Courier New"/>
              </a:rPr>
              <a:t>                  "107-99-9078", 109345.67, "Marketing");</a:t>
            </a:r>
            <a:endParaRPr/>
          </a:p>
          <a:p>
            <a:pPr marL="7937" marR="0" lvl="0" indent="7937" algn="l" rtl="0">
              <a:lnSpc>
                <a:spcPct val="100000"/>
              </a:lnSpc>
              <a:spcBef>
                <a:spcPts val="100"/>
              </a:spcBef>
              <a:spcAft>
                <a:spcPts val="0"/>
              </a:spcAft>
              <a:buClr>
                <a:srgbClr val="000000"/>
              </a:buClr>
              <a:buSzPts val="500"/>
              <a:buFont typeface="Arial"/>
              <a:buNone/>
            </a:pPr>
            <a:endParaRPr sz="500" b="0" i="0" u="none">
              <a:solidFill>
                <a:schemeClr val="dk1"/>
              </a:solidFill>
              <a:latin typeface="Courier New"/>
              <a:ea typeface="Courier New"/>
              <a:cs typeface="Courier New"/>
              <a:sym typeface="Courier New"/>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All of the </a:t>
            </a:r>
            <a:r>
              <a:rPr lang="en-US" sz="2200" b="0" i="0" u="none" strike="noStrike" cap="none">
                <a:solidFill>
                  <a:schemeClr val="dk1"/>
                </a:solidFill>
                <a:latin typeface="Courier New"/>
                <a:ea typeface="Courier New"/>
                <a:cs typeface="Courier New"/>
                <a:sym typeface="Courier New"/>
              </a:rPr>
              <a:t>Employee</a:t>
            </a:r>
            <a:r>
              <a:rPr lang="en-US" sz="2200" b="0" i="0" u="none" strike="noStrike" cap="none">
                <a:solidFill>
                  <a:schemeClr val="dk1"/>
                </a:solidFill>
                <a:latin typeface="Arial"/>
                <a:ea typeface="Arial"/>
                <a:cs typeface="Arial"/>
                <a:sym typeface="Arial"/>
              </a:rPr>
              <a:t> methods are available to </a:t>
            </a:r>
            <a:r>
              <a:rPr lang="en-US" sz="2200" b="0" i="0" u="none" strike="noStrike" cap="none">
                <a:solidFill>
                  <a:schemeClr val="dk1"/>
                </a:solidFill>
                <a:latin typeface="Courier New"/>
                <a:ea typeface="Courier New"/>
                <a:cs typeface="Courier New"/>
                <a:sym typeface="Courier New"/>
              </a:rPr>
              <a:t>Manager</a:t>
            </a:r>
            <a:r>
              <a:rPr lang="en-US" sz="2200" b="0" i="0" u="none" strike="noStrike" cap="none">
                <a:solidFill>
                  <a:schemeClr val="dk1"/>
                </a:solidFill>
                <a:latin typeface="Arial"/>
                <a:ea typeface="Arial"/>
                <a:cs typeface="Arial"/>
                <a:sym typeface="Arial"/>
              </a:rPr>
              <a:t>:</a:t>
            </a:r>
            <a:endParaRPr/>
          </a:p>
          <a:p>
            <a:pPr marL="574675" marR="0" lvl="1" indent="-428625" algn="l" rtl="0">
              <a:lnSpc>
                <a:spcPct val="100000"/>
              </a:lnSpc>
              <a:spcBef>
                <a:spcPts val="100"/>
              </a:spcBef>
              <a:spcAft>
                <a:spcPts val="0"/>
              </a:spcAft>
              <a:buClr>
                <a:srgbClr val="FF0000"/>
              </a:buClr>
              <a:buSzPts val="500"/>
              <a:buFont typeface="Arial"/>
              <a:buNone/>
            </a:pPr>
            <a:endParaRPr sz="500" b="0" i="0" u="none" strike="noStrike" cap="none">
              <a:solidFill>
                <a:schemeClr val="dk1"/>
              </a:solidFill>
              <a:latin typeface="Arial"/>
              <a:ea typeface="Arial"/>
              <a:cs typeface="Arial"/>
              <a:sym typeface="Arial"/>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 mgr.raiseSalary (10000.00);</a:t>
            </a:r>
            <a:endParaRPr/>
          </a:p>
          <a:p>
            <a:pPr marL="7937" marR="0" lvl="0" indent="7937" algn="l" rtl="0">
              <a:lnSpc>
                <a:spcPct val="100000"/>
              </a:lnSpc>
              <a:spcBef>
                <a:spcPts val="100"/>
              </a:spcBef>
              <a:spcAft>
                <a:spcPts val="0"/>
              </a:spcAft>
              <a:buClr>
                <a:srgbClr val="000000"/>
              </a:buClr>
              <a:buSzPts val="500"/>
              <a:buFont typeface="Arial"/>
              <a:buNone/>
            </a:pPr>
            <a:endParaRPr sz="500" b="0" i="0" u="none">
              <a:solidFill>
                <a:schemeClr val="dk1"/>
              </a:solidFill>
              <a:latin typeface="Courier New"/>
              <a:ea typeface="Courier New"/>
              <a:cs typeface="Courier New"/>
              <a:sym typeface="Courier New"/>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The </a:t>
            </a:r>
            <a:r>
              <a:rPr lang="en-US" sz="2200" b="0" i="0" u="none" strike="noStrike" cap="none">
                <a:solidFill>
                  <a:schemeClr val="dk1"/>
                </a:solidFill>
                <a:latin typeface="Courier New"/>
                <a:ea typeface="Courier New"/>
                <a:cs typeface="Courier New"/>
                <a:sym typeface="Courier New"/>
              </a:rPr>
              <a:t>Manager</a:t>
            </a:r>
            <a:r>
              <a:rPr lang="en-US" sz="2200" b="0" i="0" u="none" strike="noStrike" cap="none">
                <a:solidFill>
                  <a:schemeClr val="dk1"/>
                </a:solidFill>
                <a:latin typeface="Arial"/>
                <a:ea typeface="Arial"/>
                <a:cs typeface="Arial"/>
                <a:sym typeface="Arial"/>
              </a:rPr>
              <a:t> class defines a new method to get the Department Name:</a:t>
            </a:r>
            <a:endParaRPr/>
          </a:p>
          <a:p>
            <a:pPr marL="574675" marR="0" lvl="1" indent="-428625" algn="l" rtl="0">
              <a:lnSpc>
                <a:spcPct val="100000"/>
              </a:lnSpc>
              <a:spcBef>
                <a:spcPts val="100"/>
              </a:spcBef>
              <a:spcAft>
                <a:spcPts val="0"/>
              </a:spcAft>
              <a:buClr>
                <a:srgbClr val="FF0000"/>
              </a:buClr>
              <a:buSzPts val="500"/>
              <a:buFont typeface="Arial"/>
              <a:buNone/>
            </a:pPr>
            <a:endParaRPr sz="500" b="0" i="0" u="none" strike="noStrike" cap="none">
              <a:solidFill>
                <a:schemeClr val="dk1"/>
              </a:solidFill>
              <a:latin typeface="Arial"/>
              <a:ea typeface="Arial"/>
              <a:cs typeface="Arial"/>
              <a:sym typeface="Arial"/>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 String dept = mgr.getDeptName();</a:t>
            </a:r>
            <a:endParaRPr/>
          </a:p>
        </p:txBody>
      </p:sp>
      <p:sp>
        <p:nvSpPr>
          <p:cNvPr id="605" name="Google Shape;605;p68"/>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Constructing a </a:t>
            </a:r>
            <a:r>
              <a:rPr lang="en-US" sz="2600" b="1" i="0" u="none" strike="noStrike" cap="none">
                <a:solidFill>
                  <a:schemeClr val="dk1"/>
                </a:solidFill>
                <a:latin typeface="Courier New"/>
                <a:ea typeface="Courier New"/>
                <a:cs typeface="Courier New"/>
                <a:sym typeface="Courier New"/>
              </a:rPr>
              <a:t>Manager</a:t>
            </a:r>
            <a:r>
              <a:rPr lang="en-US" sz="2600" b="1" i="0" u="none" strike="noStrike" cap="none">
                <a:solidFill>
                  <a:schemeClr val="dk1"/>
                </a:solidFill>
                <a:latin typeface="Arial"/>
                <a:ea typeface="Arial"/>
                <a:cs typeface="Arial"/>
                <a:sym typeface="Arial"/>
              </a:rPr>
              <a:t> Object</a:t>
            </a:r>
            <a:endParaRPr/>
          </a:p>
        </p:txBody>
      </p:sp>
      <p:sp>
        <p:nvSpPr>
          <p:cNvPr id="606" name="Google Shape;606;p68"/>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72</a:t>
            </a:fld>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611"/>
        <p:cNvGrpSpPr/>
        <p:nvPr/>
      </p:nvGrpSpPr>
      <p:grpSpPr>
        <a:xfrm>
          <a:off x="0" y="0"/>
          <a:ext cx="0" cy="0"/>
          <a:chOff x="0" y="0"/>
          <a:chExt cx="0" cy="0"/>
        </a:xfrm>
      </p:grpSpPr>
      <p:sp>
        <p:nvSpPr>
          <p:cNvPr id="612" name="Google Shape;612;p69"/>
          <p:cNvSpPr txBox="1"/>
          <p:nvPr/>
        </p:nvSpPr>
        <p:spPr>
          <a:xfrm>
            <a:off x="609600" y="5410200"/>
            <a:ext cx="7924800" cy="762000"/>
          </a:xfrm>
          <a:prstGeom prst="rect">
            <a:avLst/>
          </a:prstGeom>
          <a:solidFill>
            <a:srgbClr val="DDDDDD"/>
          </a:solid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613" name="Google Shape;613;p69"/>
          <p:cNvSpPr txBox="1"/>
          <p:nvPr/>
        </p:nvSpPr>
        <p:spPr>
          <a:xfrm>
            <a:off x="609600" y="2185987"/>
            <a:ext cx="7924800" cy="914400"/>
          </a:xfrm>
          <a:prstGeom prst="rect">
            <a:avLst/>
          </a:prstGeom>
          <a:solidFill>
            <a:srgbClr val="DDDDDD"/>
          </a:solid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614" name="Google Shape;614;p69"/>
          <p:cNvSpPr txBox="1">
            <a:spLocks noGrp="1"/>
          </p:cNvSpPr>
          <p:nvPr>
            <p:ph type="body" idx="1"/>
          </p:nvPr>
        </p:nvSpPr>
        <p:spPr>
          <a:xfrm>
            <a:off x="609600" y="1447800"/>
            <a:ext cx="7918500" cy="46608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200"/>
              <a:buFont typeface="Arial"/>
              <a:buNone/>
            </a:pPr>
            <a:r>
              <a:rPr lang="en-US" sz="2200" b="0" i="0" u="none">
                <a:solidFill>
                  <a:schemeClr val="dk1"/>
                </a:solidFill>
                <a:latin typeface="Arial"/>
                <a:ea typeface="Arial"/>
                <a:cs typeface="Arial"/>
                <a:sym typeface="Arial"/>
              </a:rPr>
              <a:t>Your design may call for several methods in the same class with the same name but with different arguments.</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public void print (int i)</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public void print (float f)</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public void print (String s)</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Java permits you to reuse a method name for more than one method.</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Two rules apply to overloaded methods:</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Argument lists </a:t>
            </a:r>
            <a:r>
              <a:rPr lang="en-US" sz="2000" b="0" i="1" u="none" strike="noStrike" cap="none">
                <a:solidFill>
                  <a:schemeClr val="dk1"/>
                </a:solidFill>
                <a:latin typeface="Arial"/>
                <a:ea typeface="Arial"/>
                <a:cs typeface="Arial"/>
                <a:sym typeface="Arial"/>
              </a:rPr>
              <a:t>must</a:t>
            </a:r>
            <a:r>
              <a:rPr lang="en-US" sz="2000" b="0" i="0" u="none" strike="noStrike" cap="none">
                <a:solidFill>
                  <a:schemeClr val="dk1"/>
                </a:solidFill>
                <a:latin typeface="Arial"/>
                <a:ea typeface="Arial"/>
                <a:cs typeface="Arial"/>
                <a:sym typeface="Arial"/>
              </a:rPr>
              <a:t> differ.</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Return types </a:t>
            </a:r>
            <a:r>
              <a:rPr lang="en-US" sz="2000" b="0" i="1" u="none" strike="noStrike" cap="none">
                <a:solidFill>
                  <a:schemeClr val="dk1"/>
                </a:solidFill>
                <a:latin typeface="Arial"/>
                <a:ea typeface="Arial"/>
                <a:cs typeface="Arial"/>
                <a:sym typeface="Arial"/>
              </a:rPr>
              <a:t>can</a:t>
            </a:r>
            <a:r>
              <a:rPr lang="en-US" sz="2000" b="0" i="0" u="none" strike="noStrike" cap="none">
                <a:solidFill>
                  <a:schemeClr val="dk1"/>
                </a:solidFill>
                <a:latin typeface="Arial"/>
                <a:ea typeface="Arial"/>
                <a:cs typeface="Arial"/>
                <a:sym typeface="Arial"/>
              </a:rPr>
              <a:t> be different.</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Therefore, the following is not legal:</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public void print (int i)</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public String print (int i)</a:t>
            </a:r>
            <a:endParaRPr/>
          </a:p>
        </p:txBody>
      </p:sp>
      <p:sp>
        <p:nvSpPr>
          <p:cNvPr id="615" name="Google Shape;615;p69"/>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Overloading Methods </a:t>
            </a:r>
            <a:endParaRPr/>
          </a:p>
        </p:txBody>
      </p:sp>
      <p:sp>
        <p:nvSpPr>
          <p:cNvPr id="616" name="Google Shape;616;p69"/>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73</a:t>
            </a:fld>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621"/>
        <p:cNvGrpSpPr/>
        <p:nvPr/>
      </p:nvGrpSpPr>
      <p:grpSpPr>
        <a:xfrm>
          <a:off x="0" y="0"/>
          <a:ext cx="0" cy="0"/>
          <a:chOff x="0" y="0"/>
          <a:chExt cx="0" cy="0"/>
        </a:xfrm>
      </p:grpSpPr>
      <p:sp>
        <p:nvSpPr>
          <p:cNvPr id="622" name="Google Shape;622;p70"/>
          <p:cNvSpPr txBox="1">
            <a:spLocks noGrp="1"/>
          </p:cNvSpPr>
          <p:nvPr>
            <p:ph type="body" idx="1"/>
          </p:nvPr>
        </p:nvSpPr>
        <p:spPr>
          <a:xfrm>
            <a:off x="609600" y="1447800"/>
            <a:ext cx="7918500" cy="1854300"/>
          </a:xfrm>
          <a:prstGeom prst="rect">
            <a:avLst/>
          </a:prstGeom>
          <a:noFill/>
          <a:ln>
            <a:noFill/>
          </a:ln>
        </p:spPr>
        <p:txBody>
          <a:bodyPr spcFirstLastPara="1" wrap="square" lIns="12700" tIns="12700" rIns="12700" bIns="12700" anchor="t" anchorCtr="0">
            <a:noAutofit/>
          </a:bodyPr>
          <a:lstStyle/>
          <a:p>
            <a:pPr marL="574675" marR="0" lvl="1" indent="-460375" algn="l" rtl="0">
              <a:lnSpc>
                <a:spcPct val="100000"/>
              </a:lnSpc>
              <a:spcBef>
                <a:spcPts val="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In addition to overloading methods, you can overload constructors.</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The overloaded constructor is called based upon the parameters specified when the </a:t>
            </a:r>
            <a:r>
              <a:rPr lang="en-US" sz="2200" b="0" i="0" u="none" strike="noStrike" cap="none">
                <a:solidFill>
                  <a:schemeClr val="dk1"/>
                </a:solidFill>
                <a:latin typeface="Courier New"/>
                <a:ea typeface="Courier New"/>
                <a:cs typeface="Courier New"/>
                <a:sym typeface="Courier New"/>
              </a:rPr>
              <a:t>new</a:t>
            </a:r>
            <a:r>
              <a:rPr lang="en-US" sz="2200" b="0" i="0" u="none" strike="noStrike" cap="none">
                <a:solidFill>
                  <a:schemeClr val="dk1"/>
                </a:solidFill>
                <a:latin typeface="Arial"/>
                <a:ea typeface="Arial"/>
                <a:cs typeface="Arial"/>
                <a:sym typeface="Arial"/>
              </a:rPr>
              <a:t> is executed.</a:t>
            </a:r>
            <a:endParaRPr/>
          </a:p>
          <a:p>
            <a:pPr marL="7937" marR="0" lvl="0" indent="7938" algn="l" rtl="0">
              <a:spcBef>
                <a:spcPts val="440"/>
              </a:spcBef>
              <a:spcAft>
                <a:spcPts val="0"/>
              </a:spcAft>
              <a:buNone/>
            </a:pPr>
            <a:endParaRPr sz="2200" b="0" i="0" u="none" strike="noStrike" cap="none">
              <a:solidFill>
                <a:schemeClr val="dk1"/>
              </a:solidFill>
              <a:latin typeface="Arial"/>
              <a:ea typeface="Arial"/>
              <a:cs typeface="Arial"/>
              <a:sym typeface="Arial"/>
            </a:endParaRPr>
          </a:p>
        </p:txBody>
      </p:sp>
      <p:sp>
        <p:nvSpPr>
          <p:cNvPr id="623" name="Google Shape;623;p70"/>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Overloaded Constructors</a:t>
            </a:r>
            <a:endParaRPr/>
          </a:p>
        </p:txBody>
      </p:sp>
      <p:sp>
        <p:nvSpPr>
          <p:cNvPr id="624" name="Google Shape;624;p70"/>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74</a:t>
            </a:fld>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629"/>
        <p:cNvGrpSpPr/>
        <p:nvPr/>
      </p:nvGrpSpPr>
      <p:grpSpPr>
        <a:xfrm>
          <a:off x="0" y="0"/>
          <a:ext cx="0" cy="0"/>
          <a:chOff x="0" y="0"/>
          <a:chExt cx="0" cy="0"/>
        </a:xfrm>
      </p:grpSpPr>
      <p:sp>
        <p:nvSpPr>
          <p:cNvPr id="630" name="Google Shape;630;p71"/>
          <p:cNvSpPr txBox="1">
            <a:spLocks noGrp="1"/>
          </p:cNvSpPr>
          <p:nvPr>
            <p:ph type="title"/>
          </p:nvPr>
        </p:nvSpPr>
        <p:spPr>
          <a:xfrm>
            <a:off x="609600" y="304800"/>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Overloaded Constructors: Example</a:t>
            </a:r>
            <a:endParaRPr/>
          </a:p>
        </p:txBody>
      </p:sp>
      <p:sp>
        <p:nvSpPr>
          <p:cNvPr id="631" name="Google Shape;631;p71"/>
          <p:cNvSpPr txBox="1"/>
          <p:nvPr/>
        </p:nvSpPr>
        <p:spPr>
          <a:xfrm>
            <a:off x="762000" y="768350"/>
            <a:ext cx="7924800" cy="5562600"/>
          </a:xfrm>
          <a:prstGeom prst="rect">
            <a:avLst/>
          </a:prstGeom>
          <a:solidFill>
            <a:srgbClr val="DDDDDD"/>
          </a:solid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400"/>
              <a:buFont typeface="Courier New"/>
              <a:buNone/>
            </a:pPr>
            <a:r>
              <a:rPr lang="en-US" sz="1400" b="0" i="0" u="none">
                <a:solidFill>
                  <a:schemeClr val="dk1"/>
                </a:solidFill>
                <a:latin typeface="Courier New"/>
                <a:ea typeface="Courier New"/>
                <a:cs typeface="Courier New"/>
                <a:sym typeface="Courier New"/>
              </a:rPr>
              <a:t>public class Box {</a:t>
            </a:r>
            <a:endParaRPr/>
          </a:p>
          <a:p>
            <a:pPr marL="0" marR="0" lvl="0" indent="0" algn="l" rtl="0">
              <a:lnSpc>
                <a:spcPct val="100000"/>
              </a:lnSpc>
              <a:spcBef>
                <a:spcPts val="0"/>
              </a:spcBef>
              <a:spcAft>
                <a:spcPts val="0"/>
              </a:spcAft>
              <a:buClr>
                <a:schemeClr val="dk1"/>
              </a:buClr>
              <a:buSzPts val="1400"/>
              <a:buFont typeface="Arial"/>
              <a:buNone/>
            </a:pPr>
            <a:endParaRPr sz="1400" b="0" i="0" u="none">
              <a:solidFill>
                <a:schemeClr val="dk1"/>
              </a:solidFill>
              <a:latin typeface="Courier New"/>
              <a:ea typeface="Courier New"/>
              <a:cs typeface="Courier New"/>
              <a:sym typeface="Courier New"/>
            </a:endParaRPr>
          </a:p>
          <a:p>
            <a:pPr marL="0" marR="0" lvl="0" indent="0" algn="l" rtl="0">
              <a:lnSpc>
                <a:spcPct val="100000"/>
              </a:lnSpc>
              <a:spcBef>
                <a:spcPts val="0"/>
              </a:spcBef>
              <a:spcAft>
                <a:spcPts val="0"/>
              </a:spcAft>
              <a:buClr>
                <a:schemeClr val="dk1"/>
              </a:buClr>
              <a:buSzPts val="1400"/>
              <a:buFont typeface="Courier New"/>
              <a:buNone/>
            </a:pPr>
            <a:r>
              <a:rPr lang="en-US" sz="1400" b="0" i="0" u="none">
                <a:solidFill>
                  <a:schemeClr val="dk1"/>
                </a:solidFill>
                <a:latin typeface="Courier New"/>
                <a:ea typeface="Courier New"/>
                <a:cs typeface="Courier New"/>
                <a:sym typeface="Courier New"/>
              </a:rPr>
              <a:t>    private double length, width, height;</a:t>
            </a:r>
            <a:endParaRPr/>
          </a:p>
          <a:p>
            <a:pPr marL="0" marR="0" lvl="0" indent="0" algn="l" rtl="0">
              <a:lnSpc>
                <a:spcPct val="100000"/>
              </a:lnSpc>
              <a:spcBef>
                <a:spcPts val="0"/>
              </a:spcBef>
              <a:spcAft>
                <a:spcPts val="0"/>
              </a:spcAft>
              <a:buClr>
                <a:schemeClr val="dk1"/>
              </a:buClr>
              <a:buSzPts val="1400"/>
              <a:buFont typeface="Arial"/>
              <a:buNone/>
            </a:pPr>
            <a:endParaRPr sz="1400" b="0" i="0" u="none">
              <a:solidFill>
                <a:schemeClr val="dk1"/>
              </a:solidFill>
              <a:latin typeface="Courier New"/>
              <a:ea typeface="Courier New"/>
              <a:cs typeface="Courier New"/>
              <a:sym typeface="Courier New"/>
            </a:endParaRPr>
          </a:p>
          <a:p>
            <a:pPr marL="0" marR="0" lvl="0" indent="0" algn="l" rtl="0">
              <a:lnSpc>
                <a:spcPct val="100000"/>
              </a:lnSpc>
              <a:spcBef>
                <a:spcPts val="0"/>
              </a:spcBef>
              <a:spcAft>
                <a:spcPts val="0"/>
              </a:spcAft>
              <a:buClr>
                <a:schemeClr val="dk1"/>
              </a:buClr>
              <a:buSzPts val="1400"/>
              <a:buFont typeface="Courier New"/>
              <a:buNone/>
            </a:pPr>
            <a:r>
              <a:rPr lang="en-US" sz="1400" b="0" i="0" u="none">
                <a:solidFill>
                  <a:schemeClr val="dk1"/>
                </a:solidFill>
                <a:latin typeface="Courier New"/>
                <a:ea typeface="Courier New"/>
                <a:cs typeface="Courier New"/>
                <a:sym typeface="Courier New"/>
              </a:rPr>
              <a:t>    public </a:t>
            </a:r>
            <a:r>
              <a:rPr lang="en-US" sz="1400" b="1" i="0" u="none">
                <a:solidFill>
                  <a:schemeClr val="dk1"/>
                </a:solidFill>
                <a:latin typeface="Courier New"/>
                <a:ea typeface="Courier New"/>
                <a:cs typeface="Courier New"/>
                <a:sym typeface="Courier New"/>
              </a:rPr>
              <a:t>Box() </a:t>
            </a:r>
            <a:r>
              <a:rPr lang="en-US" sz="1400" b="0" i="0" u="none">
                <a:solidFill>
                  <a:schemeClr val="dk1"/>
                </a:solidFill>
                <a:latin typeface="Courier New"/>
                <a:ea typeface="Courier New"/>
                <a:cs typeface="Courier New"/>
                <a:sym typeface="Courier New"/>
              </a:rPr>
              <a:t>{</a:t>
            </a:r>
            <a:endParaRPr/>
          </a:p>
          <a:p>
            <a:pPr marL="0" marR="0" lvl="0" indent="0" algn="l" rtl="0">
              <a:lnSpc>
                <a:spcPct val="100000"/>
              </a:lnSpc>
              <a:spcBef>
                <a:spcPts val="0"/>
              </a:spcBef>
              <a:spcAft>
                <a:spcPts val="0"/>
              </a:spcAft>
              <a:buClr>
                <a:schemeClr val="dk1"/>
              </a:buClr>
              <a:buSzPts val="1400"/>
              <a:buFont typeface="Courier New"/>
              <a:buNone/>
            </a:pPr>
            <a:r>
              <a:rPr lang="en-US" sz="1400" b="0" i="0" u="none">
                <a:solidFill>
                  <a:schemeClr val="dk1"/>
                </a:solidFill>
                <a:latin typeface="Courier New"/>
                <a:ea typeface="Courier New"/>
                <a:cs typeface="Courier New"/>
                <a:sym typeface="Courier New"/>
              </a:rPr>
              <a:t>        this.length = 1;</a:t>
            </a:r>
            <a:endParaRPr/>
          </a:p>
          <a:p>
            <a:pPr marL="0" marR="0" lvl="0" indent="0" algn="l" rtl="0">
              <a:lnSpc>
                <a:spcPct val="100000"/>
              </a:lnSpc>
              <a:spcBef>
                <a:spcPts val="0"/>
              </a:spcBef>
              <a:spcAft>
                <a:spcPts val="0"/>
              </a:spcAft>
              <a:buClr>
                <a:schemeClr val="dk1"/>
              </a:buClr>
              <a:buSzPts val="1400"/>
              <a:buFont typeface="Courier New"/>
              <a:buNone/>
            </a:pPr>
            <a:r>
              <a:rPr lang="en-US" sz="1400" b="0" i="0" u="none">
                <a:solidFill>
                  <a:schemeClr val="dk1"/>
                </a:solidFill>
                <a:latin typeface="Courier New"/>
                <a:ea typeface="Courier New"/>
                <a:cs typeface="Courier New"/>
                <a:sym typeface="Courier New"/>
              </a:rPr>
              <a:t>        this.height = 1;</a:t>
            </a:r>
            <a:endParaRPr/>
          </a:p>
          <a:p>
            <a:pPr marL="0" marR="0" lvl="0" indent="0" algn="l" rtl="0">
              <a:lnSpc>
                <a:spcPct val="100000"/>
              </a:lnSpc>
              <a:spcBef>
                <a:spcPts val="0"/>
              </a:spcBef>
              <a:spcAft>
                <a:spcPts val="0"/>
              </a:spcAft>
              <a:buClr>
                <a:schemeClr val="dk1"/>
              </a:buClr>
              <a:buSzPts val="1400"/>
              <a:buFont typeface="Courier New"/>
              <a:buNone/>
            </a:pPr>
            <a:r>
              <a:rPr lang="en-US" sz="1400" b="0" i="0" u="none">
                <a:solidFill>
                  <a:schemeClr val="dk1"/>
                </a:solidFill>
                <a:latin typeface="Courier New"/>
                <a:ea typeface="Courier New"/>
                <a:cs typeface="Courier New"/>
                <a:sym typeface="Courier New"/>
              </a:rPr>
              <a:t>        this.width = 1;</a:t>
            </a:r>
            <a:endParaRPr/>
          </a:p>
          <a:p>
            <a:pPr marL="0" marR="0" lvl="0" indent="0" algn="l" rtl="0">
              <a:lnSpc>
                <a:spcPct val="100000"/>
              </a:lnSpc>
              <a:spcBef>
                <a:spcPts val="0"/>
              </a:spcBef>
              <a:spcAft>
                <a:spcPts val="0"/>
              </a:spcAft>
              <a:buClr>
                <a:schemeClr val="dk1"/>
              </a:buClr>
              <a:buSzPts val="1400"/>
              <a:buFont typeface="Courier New"/>
              <a:buNone/>
            </a:pPr>
            <a:r>
              <a:rPr lang="en-US" sz="1400" b="0" i="0" u="none">
                <a:solidFill>
                  <a:schemeClr val="dk1"/>
                </a:solidFill>
                <a:latin typeface="Courier New"/>
                <a:ea typeface="Courier New"/>
                <a:cs typeface="Courier New"/>
                <a:sym typeface="Courier New"/>
              </a:rPr>
              <a:t>    }</a:t>
            </a:r>
            <a:endParaRPr/>
          </a:p>
          <a:p>
            <a:pPr marL="0" marR="0" lvl="0" indent="0" algn="l" rtl="0">
              <a:lnSpc>
                <a:spcPct val="100000"/>
              </a:lnSpc>
              <a:spcBef>
                <a:spcPts val="0"/>
              </a:spcBef>
              <a:spcAft>
                <a:spcPts val="0"/>
              </a:spcAft>
              <a:buClr>
                <a:schemeClr val="dk1"/>
              </a:buClr>
              <a:buSzPts val="1400"/>
              <a:buFont typeface="Arial"/>
              <a:buNone/>
            </a:pPr>
            <a:endParaRPr sz="1400" b="0" i="0" u="none">
              <a:solidFill>
                <a:schemeClr val="dk1"/>
              </a:solidFill>
              <a:latin typeface="Courier New"/>
              <a:ea typeface="Courier New"/>
              <a:cs typeface="Courier New"/>
              <a:sym typeface="Courier New"/>
            </a:endParaRPr>
          </a:p>
          <a:p>
            <a:pPr marL="0" marR="0" lvl="0" indent="0" algn="l" rtl="0">
              <a:lnSpc>
                <a:spcPct val="100000"/>
              </a:lnSpc>
              <a:spcBef>
                <a:spcPts val="0"/>
              </a:spcBef>
              <a:spcAft>
                <a:spcPts val="0"/>
              </a:spcAft>
              <a:buClr>
                <a:schemeClr val="dk1"/>
              </a:buClr>
              <a:buSzPts val="1400"/>
              <a:buFont typeface="Courier New"/>
              <a:buNone/>
            </a:pPr>
            <a:r>
              <a:rPr lang="en-US" sz="1400" b="0" i="0" u="none">
                <a:solidFill>
                  <a:schemeClr val="dk1"/>
                </a:solidFill>
                <a:latin typeface="Courier New"/>
                <a:ea typeface="Courier New"/>
                <a:cs typeface="Courier New"/>
                <a:sym typeface="Courier New"/>
              </a:rPr>
              <a:t>    public </a:t>
            </a:r>
            <a:r>
              <a:rPr lang="en-US" sz="1400" b="1" i="0" u="none">
                <a:solidFill>
                  <a:schemeClr val="dk1"/>
                </a:solidFill>
                <a:latin typeface="Courier New"/>
                <a:ea typeface="Courier New"/>
                <a:cs typeface="Courier New"/>
                <a:sym typeface="Courier New"/>
              </a:rPr>
              <a:t>Box(double length) </a:t>
            </a:r>
            <a:r>
              <a:rPr lang="en-US" sz="1400" b="0" i="0" u="none">
                <a:solidFill>
                  <a:schemeClr val="dk1"/>
                </a:solidFill>
                <a:latin typeface="Courier New"/>
                <a:ea typeface="Courier New"/>
                <a:cs typeface="Courier New"/>
                <a:sym typeface="Courier New"/>
              </a:rPr>
              <a:t>{</a:t>
            </a:r>
            <a:endParaRPr/>
          </a:p>
          <a:p>
            <a:pPr marL="0" marR="0" lvl="0" indent="0" algn="l" rtl="0">
              <a:lnSpc>
                <a:spcPct val="100000"/>
              </a:lnSpc>
              <a:spcBef>
                <a:spcPts val="0"/>
              </a:spcBef>
              <a:spcAft>
                <a:spcPts val="0"/>
              </a:spcAft>
              <a:buClr>
                <a:schemeClr val="dk1"/>
              </a:buClr>
              <a:buSzPts val="1400"/>
              <a:buFont typeface="Courier New"/>
              <a:buNone/>
            </a:pPr>
            <a:r>
              <a:rPr lang="en-US" sz="1400" b="0" i="0" u="none">
                <a:solidFill>
                  <a:schemeClr val="dk1"/>
                </a:solidFill>
                <a:latin typeface="Courier New"/>
                <a:ea typeface="Courier New"/>
                <a:cs typeface="Courier New"/>
                <a:sym typeface="Courier New"/>
              </a:rPr>
              <a:t>        this.width = this.length = this.height = length;</a:t>
            </a:r>
            <a:endParaRPr/>
          </a:p>
          <a:p>
            <a:pPr marL="0" marR="0" lvl="0" indent="0" algn="l" rtl="0">
              <a:lnSpc>
                <a:spcPct val="100000"/>
              </a:lnSpc>
              <a:spcBef>
                <a:spcPts val="0"/>
              </a:spcBef>
              <a:spcAft>
                <a:spcPts val="0"/>
              </a:spcAft>
              <a:buClr>
                <a:schemeClr val="dk1"/>
              </a:buClr>
              <a:buSzPts val="1400"/>
              <a:buFont typeface="Courier New"/>
              <a:buNone/>
            </a:pPr>
            <a:r>
              <a:rPr lang="en-US" sz="1400" b="0" i="0" u="none">
                <a:solidFill>
                  <a:schemeClr val="dk1"/>
                </a:solidFill>
                <a:latin typeface="Courier New"/>
                <a:ea typeface="Courier New"/>
                <a:cs typeface="Courier New"/>
                <a:sym typeface="Courier New"/>
              </a:rPr>
              <a:t>    }</a:t>
            </a:r>
            <a:endParaRPr/>
          </a:p>
          <a:p>
            <a:pPr marL="0" marR="0" lvl="0" indent="0" algn="l" rtl="0">
              <a:lnSpc>
                <a:spcPct val="100000"/>
              </a:lnSpc>
              <a:spcBef>
                <a:spcPts val="0"/>
              </a:spcBef>
              <a:spcAft>
                <a:spcPts val="0"/>
              </a:spcAft>
              <a:buClr>
                <a:schemeClr val="dk1"/>
              </a:buClr>
              <a:buSzPts val="1400"/>
              <a:buFont typeface="Arial"/>
              <a:buNone/>
            </a:pPr>
            <a:endParaRPr sz="1400" b="0" i="0" u="none">
              <a:solidFill>
                <a:schemeClr val="dk1"/>
              </a:solidFill>
              <a:latin typeface="Courier New"/>
              <a:ea typeface="Courier New"/>
              <a:cs typeface="Courier New"/>
              <a:sym typeface="Courier New"/>
            </a:endParaRPr>
          </a:p>
          <a:p>
            <a:pPr marL="0" marR="0" lvl="0" indent="0" algn="l" rtl="0">
              <a:lnSpc>
                <a:spcPct val="100000"/>
              </a:lnSpc>
              <a:spcBef>
                <a:spcPts val="0"/>
              </a:spcBef>
              <a:spcAft>
                <a:spcPts val="0"/>
              </a:spcAft>
              <a:buClr>
                <a:schemeClr val="dk1"/>
              </a:buClr>
              <a:buSzPts val="1400"/>
              <a:buFont typeface="Courier New"/>
              <a:buNone/>
            </a:pPr>
            <a:r>
              <a:rPr lang="en-US" sz="1400" b="0" i="0" u="none">
                <a:solidFill>
                  <a:schemeClr val="dk1"/>
                </a:solidFill>
                <a:latin typeface="Courier New"/>
                <a:ea typeface="Courier New"/>
                <a:cs typeface="Courier New"/>
                <a:sym typeface="Courier New"/>
              </a:rPr>
              <a:t>    public </a:t>
            </a:r>
            <a:r>
              <a:rPr lang="en-US" sz="1400" b="1" i="0" u="none">
                <a:solidFill>
                  <a:schemeClr val="dk1"/>
                </a:solidFill>
                <a:latin typeface="Courier New"/>
                <a:ea typeface="Courier New"/>
                <a:cs typeface="Courier New"/>
                <a:sym typeface="Courier New"/>
              </a:rPr>
              <a:t>Box(double length, double width, double height) </a:t>
            </a:r>
            <a:r>
              <a:rPr lang="en-US" sz="1400" b="0" i="0" u="none">
                <a:solidFill>
                  <a:schemeClr val="dk1"/>
                </a:solidFill>
                <a:latin typeface="Courier New"/>
                <a:ea typeface="Courier New"/>
                <a:cs typeface="Courier New"/>
                <a:sym typeface="Courier New"/>
              </a:rPr>
              <a:t>{</a:t>
            </a:r>
            <a:endParaRPr/>
          </a:p>
          <a:p>
            <a:pPr marL="0" marR="0" lvl="0" indent="0" algn="l" rtl="0">
              <a:lnSpc>
                <a:spcPct val="100000"/>
              </a:lnSpc>
              <a:spcBef>
                <a:spcPts val="0"/>
              </a:spcBef>
              <a:spcAft>
                <a:spcPts val="0"/>
              </a:spcAft>
              <a:buClr>
                <a:schemeClr val="dk1"/>
              </a:buClr>
              <a:buSzPts val="1400"/>
              <a:buFont typeface="Courier New"/>
              <a:buNone/>
            </a:pPr>
            <a:r>
              <a:rPr lang="en-US" sz="1400" b="0" i="0" u="none">
                <a:solidFill>
                  <a:schemeClr val="dk1"/>
                </a:solidFill>
                <a:latin typeface="Courier New"/>
                <a:ea typeface="Courier New"/>
                <a:cs typeface="Courier New"/>
                <a:sym typeface="Courier New"/>
              </a:rPr>
              <a:t>        this.length = length;</a:t>
            </a:r>
            <a:endParaRPr/>
          </a:p>
          <a:p>
            <a:pPr marL="0" marR="0" lvl="0" indent="0" algn="l" rtl="0">
              <a:lnSpc>
                <a:spcPct val="100000"/>
              </a:lnSpc>
              <a:spcBef>
                <a:spcPts val="0"/>
              </a:spcBef>
              <a:spcAft>
                <a:spcPts val="0"/>
              </a:spcAft>
              <a:buClr>
                <a:schemeClr val="dk1"/>
              </a:buClr>
              <a:buSzPts val="1400"/>
              <a:buFont typeface="Courier New"/>
              <a:buNone/>
            </a:pPr>
            <a:r>
              <a:rPr lang="en-US" sz="1400" b="0" i="0" u="none">
                <a:solidFill>
                  <a:schemeClr val="dk1"/>
                </a:solidFill>
                <a:latin typeface="Courier New"/>
                <a:ea typeface="Courier New"/>
                <a:cs typeface="Courier New"/>
                <a:sym typeface="Courier New"/>
              </a:rPr>
              <a:t>        this.height = height;</a:t>
            </a:r>
            <a:endParaRPr/>
          </a:p>
          <a:p>
            <a:pPr marL="0" marR="0" lvl="0" indent="0" algn="l" rtl="0">
              <a:lnSpc>
                <a:spcPct val="100000"/>
              </a:lnSpc>
              <a:spcBef>
                <a:spcPts val="0"/>
              </a:spcBef>
              <a:spcAft>
                <a:spcPts val="0"/>
              </a:spcAft>
              <a:buClr>
                <a:schemeClr val="dk1"/>
              </a:buClr>
              <a:buSzPts val="1400"/>
              <a:buFont typeface="Courier New"/>
              <a:buNone/>
            </a:pPr>
            <a:r>
              <a:rPr lang="en-US" sz="1400" b="0" i="0" u="none">
                <a:solidFill>
                  <a:schemeClr val="dk1"/>
                </a:solidFill>
                <a:latin typeface="Courier New"/>
                <a:ea typeface="Courier New"/>
                <a:cs typeface="Courier New"/>
                <a:sym typeface="Courier New"/>
              </a:rPr>
              <a:t>        this.width = width;</a:t>
            </a:r>
            <a:endParaRPr/>
          </a:p>
          <a:p>
            <a:pPr marL="0" marR="0" lvl="0" indent="0" algn="l" rtl="0">
              <a:lnSpc>
                <a:spcPct val="100000"/>
              </a:lnSpc>
              <a:spcBef>
                <a:spcPts val="0"/>
              </a:spcBef>
              <a:spcAft>
                <a:spcPts val="0"/>
              </a:spcAft>
              <a:buClr>
                <a:schemeClr val="dk1"/>
              </a:buClr>
              <a:buSzPts val="1400"/>
              <a:buFont typeface="Courier New"/>
              <a:buNone/>
            </a:pPr>
            <a:r>
              <a:rPr lang="en-US" sz="1400" b="0" i="0" u="none">
                <a:solidFill>
                  <a:schemeClr val="dk1"/>
                </a:solidFill>
                <a:latin typeface="Courier New"/>
                <a:ea typeface="Courier New"/>
                <a:cs typeface="Courier New"/>
                <a:sym typeface="Courier New"/>
              </a:rPr>
              <a:t>        System.out.println("and the height of " + height + ".");</a:t>
            </a:r>
            <a:endParaRPr/>
          </a:p>
          <a:p>
            <a:pPr marL="0" marR="0" lvl="0" indent="0" algn="l" rtl="0">
              <a:lnSpc>
                <a:spcPct val="100000"/>
              </a:lnSpc>
              <a:spcBef>
                <a:spcPts val="0"/>
              </a:spcBef>
              <a:spcAft>
                <a:spcPts val="0"/>
              </a:spcAft>
              <a:buClr>
                <a:schemeClr val="dk1"/>
              </a:buClr>
              <a:buSzPts val="1400"/>
              <a:buFont typeface="Courier New"/>
              <a:buNone/>
            </a:pPr>
            <a:r>
              <a:rPr lang="en-US" sz="1400" b="0" i="0" u="none">
                <a:solidFill>
                  <a:schemeClr val="dk1"/>
                </a:solidFill>
                <a:latin typeface="Courier New"/>
                <a:ea typeface="Courier New"/>
                <a:cs typeface="Courier New"/>
                <a:sym typeface="Courier New"/>
              </a:rPr>
              <a:t>    }</a:t>
            </a:r>
            <a:endParaRPr/>
          </a:p>
          <a:p>
            <a:pPr marL="0" marR="0" lvl="0" indent="0" algn="l" rtl="0">
              <a:lnSpc>
                <a:spcPct val="100000"/>
              </a:lnSpc>
              <a:spcBef>
                <a:spcPts val="0"/>
              </a:spcBef>
              <a:spcAft>
                <a:spcPts val="0"/>
              </a:spcAft>
              <a:buClr>
                <a:schemeClr val="dk1"/>
              </a:buClr>
              <a:buSzPts val="1400"/>
              <a:buFont typeface="Arial"/>
              <a:buNone/>
            </a:pPr>
            <a:endParaRPr sz="1400" b="0" i="0" u="none">
              <a:solidFill>
                <a:schemeClr val="dk1"/>
              </a:solidFill>
              <a:latin typeface="Courier New"/>
              <a:ea typeface="Courier New"/>
              <a:cs typeface="Courier New"/>
              <a:sym typeface="Courier New"/>
            </a:endParaRPr>
          </a:p>
          <a:p>
            <a:pPr marL="0" marR="0" lvl="0" indent="0" algn="l" rtl="0">
              <a:lnSpc>
                <a:spcPct val="100000"/>
              </a:lnSpc>
              <a:spcBef>
                <a:spcPts val="0"/>
              </a:spcBef>
              <a:spcAft>
                <a:spcPts val="0"/>
              </a:spcAft>
              <a:buClr>
                <a:schemeClr val="dk1"/>
              </a:buClr>
              <a:buSzPts val="1400"/>
              <a:buFont typeface="Courier New"/>
              <a:buNone/>
            </a:pPr>
            <a:r>
              <a:rPr lang="en-US" sz="1400" b="0" i="0" u="none">
                <a:solidFill>
                  <a:schemeClr val="dk1"/>
                </a:solidFill>
                <a:latin typeface="Courier New"/>
                <a:ea typeface="Courier New"/>
                <a:cs typeface="Courier New"/>
                <a:sym typeface="Courier New"/>
              </a:rPr>
              <a:t>    double volume() {</a:t>
            </a:r>
            <a:endParaRPr/>
          </a:p>
          <a:p>
            <a:pPr marL="0" marR="0" lvl="0" indent="0" algn="l" rtl="0">
              <a:lnSpc>
                <a:spcPct val="100000"/>
              </a:lnSpc>
              <a:spcBef>
                <a:spcPts val="0"/>
              </a:spcBef>
              <a:spcAft>
                <a:spcPts val="0"/>
              </a:spcAft>
              <a:buClr>
                <a:schemeClr val="dk1"/>
              </a:buClr>
              <a:buSzPts val="1400"/>
              <a:buFont typeface="Courier New"/>
              <a:buNone/>
            </a:pPr>
            <a:r>
              <a:rPr lang="en-US" sz="1400" b="0" i="0" u="none">
                <a:solidFill>
                  <a:schemeClr val="dk1"/>
                </a:solidFill>
                <a:latin typeface="Courier New"/>
                <a:ea typeface="Courier New"/>
                <a:cs typeface="Courier New"/>
                <a:sym typeface="Courier New"/>
              </a:rPr>
              <a:t>        return width * height * length;</a:t>
            </a:r>
            <a:endParaRPr/>
          </a:p>
          <a:p>
            <a:pPr marL="0" marR="0" lvl="0" indent="0" algn="l" rtl="0">
              <a:lnSpc>
                <a:spcPct val="100000"/>
              </a:lnSpc>
              <a:spcBef>
                <a:spcPts val="0"/>
              </a:spcBef>
              <a:spcAft>
                <a:spcPts val="0"/>
              </a:spcAft>
              <a:buClr>
                <a:schemeClr val="dk1"/>
              </a:buClr>
              <a:buSzPts val="1400"/>
              <a:buFont typeface="Courier New"/>
              <a:buNone/>
            </a:pPr>
            <a:r>
              <a:rPr lang="en-US" sz="1400" b="0" i="0" u="none">
                <a:solidFill>
                  <a:schemeClr val="dk1"/>
                </a:solidFill>
                <a:latin typeface="Courier New"/>
                <a:ea typeface="Courier New"/>
                <a:cs typeface="Courier New"/>
                <a:sym typeface="Courier New"/>
              </a:rPr>
              <a:t>    }</a:t>
            </a:r>
            <a:endParaRPr/>
          </a:p>
          <a:p>
            <a:pPr marL="0" marR="0" lvl="0" indent="0" algn="l" rtl="0">
              <a:lnSpc>
                <a:spcPct val="100000"/>
              </a:lnSpc>
              <a:spcBef>
                <a:spcPts val="0"/>
              </a:spcBef>
              <a:spcAft>
                <a:spcPts val="0"/>
              </a:spcAft>
              <a:buClr>
                <a:schemeClr val="dk1"/>
              </a:buClr>
              <a:buSzPts val="1400"/>
              <a:buFont typeface="Courier New"/>
              <a:buNone/>
            </a:pPr>
            <a:r>
              <a:rPr lang="en-US" sz="1400" b="0" i="0" u="none">
                <a:solidFill>
                  <a:schemeClr val="dk1"/>
                </a:solidFill>
                <a:latin typeface="Courier New"/>
                <a:ea typeface="Courier New"/>
                <a:cs typeface="Courier New"/>
                <a:sym typeface="Courier New"/>
              </a:rPr>
              <a:t>}</a:t>
            </a:r>
            <a:endParaRPr/>
          </a:p>
        </p:txBody>
      </p:sp>
      <p:sp>
        <p:nvSpPr>
          <p:cNvPr id="632" name="Google Shape;632;p71"/>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t>75</a:t>
            </a:fld>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637"/>
        <p:cNvGrpSpPr/>
        <p:nvPr/>
      </p:nvGrpSpPr>
      <p:grpSpPr>
        <a:xfrm>
          <a:off x="0" y="0"/>
          <a:ext cx="0" cy="0"/>
          <a:chOff x="0" y="0"/>
          <a:chExt cx="0" cy="0"/>
        </a:xfrm>
      </p:grpSpPr>
      <p:sp>
        <p:nvSpPr>
          <p:cNvPr id="638" name="Google Shape;638;p72"/>
          <p:cNvSpPr txBox="1">
            <a:spLocks noGrp="1"/>
          </p:cNvSpPr>
          <p:nvPr>
            <p:ph type="body" idx="1"/>
          </p:nvPr>
        </p:nvSpPr>
        <p:spPr>
          <a:xfrm>
            <a:off x="609600" y="1143000"/>
            <a:ext cx="7918500" cy="11097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200"/>
              <a:buFont typeface="Arial"/>
              <a:buNone/>
            </a:pPr>
            <a:r>
              <a:rPr lang="en-US" sz="2200" b="0" i="0" u="none">
                <a:solidFill>
                  <a:schemeClr val="dk1"/>
                </a:solidFill>
                <a:latin typeface="Arial"/>
                <a:ea typeface="Arial"/>
                <a:cs typeface="Arial"/>
                <a:sym typeface="Arial"/>
              </a:rPr>
              <a:t>The Java programming language permits a class to extend only one other class. This is called </a:t>
            </a:r>
            <a:r>
              <a:rPr lang="en-US" sz="2200" b="0" i="1" u="none">
                <a:solidFill>
                  <a:schemeClr val="dk1"/>
                </a:solidFill>
                <a:latin typeface="Arial"/>
                <a:ea typeface="Arial"/>
                <a:cs typeface="Arial"/>
                <a:sym typeface="Arial"/>
              </a:rPr>
              <a:t>single inheritance</a:t>
            </a:r>
            <a:r>
              <a:rPr lang="en-US" sz="2200" b="0" i="0" u="none">
                <a:solidFill>
                  <a:schemeClr val="dk1"/>
                </a:solidFill>
                <a:latin typeface="Arial"/>
                <a:ea typeface="Arial"/>
                <a:cs typeface="Arial"/>
                <a:sym typeface="Arial"/>
              </a:rPr>
              <a:t>. </a:t>
            </a:r>
            <a:endParaRPr/>
          </a:p>
          <a:p>
            <a:pPr marL="7937" marR="0" lvl="0" indent="7938" algn="l" rtl="0">
              <a:spcBef>
                <a:spcPts val="440"/>
              </a:spcBef>
              <a:spcAft>
                <a:spcPts val="0"/>
              </a:spcAft>
              <a:buNone/>
            </a:pPr>
            <a:endParaRPr sz="2200" b="0" i="0" u="none">
              <a:solidFill>
                <a:schemeClr val="dk1"/>
              </a:solidFill>
              <a:latin typeface="Arial"/>
              <a:ea typeface="Arial"/>
              <a:cs typeface="Arial"/>
              <a:sym typeface="Arial"/>
            </a:endParaRPr>
          </a:p>
        </p:txBody>
      </p:sp>
      <p:sp>
        <p:nvSpPr>
          <p:cNvPr id="639" name="Google Shape;639;p72"/>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Single Inheritance</a:t>
            </a:r>
            <a:endParaRPr/>
          </a:p>
        </p:txBody>
      </p:sp>
      <p:grpSp>
        <p:nvGrpSpPr>
          <p:cNvPr id="640" name="Google Shape;640;p72"/>
          <p:cNvGrpSpPr/>
          <p:nvPr/>
        </p:nvGrpSpPr>
        <p:grpSpPr>
          <a:xfrm>
            <a:off x="798385" y="1814347"/>
            <a:ext cx="6677406" cy="4121610"/>
            <a:chOff x="0" y="0"/>
            <a:chExt cx="2147483647" cy="2147483647"/>
          </a:xfrm>
        </p:grpSpPr>
        <p:cxnSp>
          <p:nvCxnSpPr>
            <p:cNvPr id="641" name="Google Shape;641;p72"/>
            <p:cNvCxnSpPr/>
            <p:nvPr/>
          </p:nvCxnSpPr>
          <p:spPr>
            <a:xfrm rot="10800000">
              <a:off x="1097084105" y="756332775"/>
              <a:ext cx="0" cy="189083185"/>
            </a:xfrm>
            <a:prstGeom prst="straightConnector1">
              <a:avLst/>
            </a:prstGeom>
            <a:noFill/>
            <a:ln w="28575" cap="flat" cmpd="sng">
              <a:solidFill>
                <a:schemeClr val="dk1"/>
              </a:solidFill>
              <a:prstDash val="solid"/>
              <a:miter lim="800000"/>
              <a:headEnd type="none" w="med" len="med"/>
              <a:tailEnd type="triangle" w="med" len="med"/>
            </a:ln>
          </p:spPr>
        </p:cxnSp>
        <p:sp>
          <p:nvSpPr>
            <p:cNvPr id="642" name="Google Shape;642;p72"/>
            <p:cNvSpPr txBox="1"/>
            <p:nvPr/>
          </p:nvSpPr>
          <p:spPr>
            <a:xfrm>
              <a:off x="513528731" y="0"/>
              <a:ext cx="1143768494" cy="756332743"/>
            </a:xfrm>
            <a:prstGeom prst="rect">
              <a:avLst/>
            </a:prstGeom>
            <a:no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643" name="Google Shape;643;p72"/>
            <p:cNvSpPr txBox="1"/>
            <p:nvPr/>
          </p:nvSpPr>
          <p:spPr>
            <a:xfrm>
              <a:off x="513528731" y="945415961"/>
              <a:ext cx="1143768494" cy="491616283"/>
            </a:xfrm>
            <a:prstGeom prst="rect">
              <a:avLst/>
            </a:prstGeom>
            <a:no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644" name="Google Shape;644;p72"/>
            <p:cNvSpPr txBox="1"/>
            <p:nvPr/>
          </p:nvSpPr>
          <p:spPr>
            <a:xfrm>
              <a:off x="513528731" y="1626115493"/>
              <a:ext cx="1143768494" cy="491616283"/>
            </a:xfrm>
            <a:prstGeom prst="rect">
              <a:avLst/>
            </a:prstGeom>
            <a:no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645" name="Google Shape;645;p72"/>
            <p:cNvSpPr txBox="1"/>
            <p:nvPr/>
          </p:nvSpPr>
          <p:spPr>
            <a:xfrm>
              <a:off x="1820692648" y="756332743"/>
              <a:ext cx="326790998" cy="491616283"/>
            </a:xfrm>
            <a:prstGeom prst="rect">
              <a:avLst/>
            </a:prstGeom>
            <a:no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pic>
          <p:nvPicPr>
            <p:cNvPr id="646" name="Google Shape;646;p72" descr="cnt204277.gif"/>
            <p:cNvPicPr preferRelativeResize="0"/>
            <p:nvPr/>
          </p:nvPicPr>
          <p:blipFill rotWithShape="1">
            <a:blip r:embed="rId3">
              <a:alphaModFix/>
            </a:blip>
            <a:srcRect/>
            <a:stretch/>
          </p:blipFill>
          <p:spPr>
            <a:xfrm>
              <a:off x="560213121" y="37816605"/>
              <a:ext cx="186737722" cy="341710022"/>
            </a:xfrm>
            <a:prstGeom prst="rect">
              <a:avLst/>
            </a:prstGeom>
            <a:noFill/>
            <a:ln>
              <a:noFill/>
            </a:ln>
          </p:spPr>
        </p:pic>
        <p:pic>
          <p:nvPicPr>
            <p:cNvPr id="647" name="Google Shape;647;p72" descr="cnt204277.gif"/>
            <p:cNvPicPr preferRelativeResize="0"/>
            <p:nvPr/>
          </p:nvPicPr>
          <p:blipFill rotWithShape="1">
            <a:blip r:embed="rId3">
              <a:alphaModFix/>
            </a:blip>
            <a:srcRect/>
            <a:stretch/>
          </p:blipFill>
          <p:spPr>
            <a:xfrm>
              <a:off x="560213121" y="966594716"/>
              <a:ext cx="186737722" cy="341710022"/>
            </a:xfrm>
            <a:prstGeom prst="rect">
              <a:avLst/>
            </a:prstGeom>
            <a:noFill/>
            <a:ln>
              <a:noFill/>
            </a:ln>
          </p:spPr>
        </p:pic>
        <p:pic>
          <p:nvPicPr>
            <p:cNvPr id="648" name="Google Shape;648;p72" descr="cnt204277.gif"/>
            <p:cNvPicPr preferRelativeResize="0"/>
            <p:nvPr/>
          </p:nvPicPr>
          <p:blipFill rotWithShape="1">
            <a:blip r:embed="rId3">
              <a:alphaModFix/>
            </a:blip>
            <a:srcRect/>
            <a:stretch/>
          </p:blipFill>
          <p:spPr>
            <a:xfrm>
              <a:off x="557972361" y="1650924370"/>
              <a:ext cx="186737722" cy="341710022"/>
            </a:xfrm>
            <a:prstGeom prst="rect">
              <a:avLst/>
            </a:prstGeom>
            <a:noFill/>
            <a:ln>
              <a:noFill/>
            </a:ln>
          </p:spPr>
        </p:pic>
        <p:pic>
          <p:nvPicPr>
            <p:cNvPr id="649" name="Google Shape;649;p72" descr="cnt205401.gif"/>
            <p:cNvPicPr preferRelativeResize="0"/>
            <p:nvPr/>
          </p:nvPicPr>
          <p:blipFill rotWithShape="1">
            <a:blip r:embed="rId4">
              <a:alphaModFix/>
            </a:blip>
            <a:srcRect/>
            <a:stretch/>
          </p:blipFill>
          <p:spPr>
            <a:xfrm>
              <a:off x="1022389019" y="110415108"/>
              <a:ext cx="123246886" cy="465860788"/>
            </a:xfrm>
            <a:prstGeom prst="rect">
              <a:avLst/>
            </a:prstGeom>
            <a:noFill/>
            <a:ln>
              <a:noFill/>
            </a:ln>
          </p:spPr>
        </p:pic>
        <p:pic>
          <p:nvPicPr>
            <p:cNvPr id="650" name="Google Shape;650;p72" descr="cnt205401.gif"/>
            <p:cNvPicPr preferRelativeResize="0"/>
            <p:nvPr/>
          </p:nvPicPr>
          <p:blipFill rotWithShape="1">
            <a:blip r:embed="rId5">
              <a:alphaModFix/>
            </a:blip>
            <a:srcRect/>
            <a:stretch/>
          </p:blipFill>
          <p:spPr>
            <a:xfrm>
              <a:off x="1022389019" y="957434378"/>
              <a:ext cx="123246886" cy="465860788"/>
            </a:xfrm>
            <a:prstGeom prst="rect">
              <a:avLst/>
            </a:prstGeom>
            <a:noFill/>
            <a:ln>
              <a:noFill/>
            </a:ln>
          </p:spPr>
        </p:pic>
        <p:pic>
          <p:nvPicPr>
            <p:cNvPr id="651" name="Google Shape;651;p72" descr="cnt205401.gif"/>
            <p:cNvPicPr preferRelativeResize="0"/>
            <p:nvPr/>
          </p:nvPicPr>
          <p:blipFill rotWithShape="1">
            <a:blip r:embed="rId6">
              <a:alphaModFix/>
            </a:blip>
            <a:srcRect/>
            <a:stretch/>
          </p:blipFill>
          <p:spPr>
            <a:xfrm>
              <a:off x="1022389019" y="1644124800"/>
              <a:ext cx="123246886" cy="468885621"/>
            </a:xfrm>
            <a:prstGeom prst="rect">
              <a:avLst/>
            </a:prstGeom>
            <a:noFill/>
            <a:ln>
              <a:noFill/>
            </a:ln>
          </p:spPr>
        </p:pic>
        <p:pic>
          <p:nvPicPr>
            <p:cNvPr id="652" name="Google Shape;652;p72" descr="cnt205139.gif"/>
            <p:cNvPicPr preferRelativeResize="0"/>
            <p:nvPr/>
          </p:nvPicPr>
          <p:blipFill rotWithShape="1">
            <a:blip r:embed="rId7">
              <a:alphaModFix/>
            </a:blip>
            <a:srcRect/>
            <a:stretch/>
          </p:blipFill>
          <p:spPr>
            <a:xfrm>
              <a:off x="1493901688" y="113449880"/>
              <a:ext cx="116711072" cy="339313506"/>
            </a:xfrm>
            <a:prstGeom prst="rect">
              <a:avLst/>
            </a:prstGeom>
            <a:noFill/>
            <a:ln>
              <a:noFill/>
            </a:ln>
          </p:spPr>
        </p:pic>
        <p:pic>
          <p:nvPicPr>
            <p:cNvPr id="653" name="Google Shape;653;p72" descr="cnt205139.gif"/>
            <p:cNvPicPr preferRelativeResize="0"/>
            <p:nvPr/>
          </p:nvPicPr>
          <p:blipFill rotWithShape="1">
            <a:blip r:embed="rId7">
              <a:alphaModFix/>
            </a:blip>
            <a:srcRect/>
            <a:stretch/>
          </p:blipFill>
          <p:spPr>
            <a:xfrm>
              <a:off x="1504026209" y="967285977"/>
              <a:ext cx="116711072" cy="339313506"/>
            </a:xfrm>
            <a:prstGeom prst="rect">
              <a:avLst/>
            </a:prstGeom>
            <a:noFill/>
            <a:ln>
              <a:noFill/>
            </a:ln>
          </p:spPr>
        </p:pic>
        <p:pic>
          <p:nvPicPr>
            <p:cNvPr id="654" name="Google Shape;654;p72" descr="cnt205139.gif"/>
            <p:cNvPicPr preferRelativeResize="0"/>
            <p:nvPr/>
          </p:nvPicPr>
          <p:blipFill rotWithShape="1">
            <a:blip r:embed="rId7">
              <a:alphaModFix/>
            </a:blip>
            <a:srcRect/>
            <a:stretch/>
          </p:blipFill>
          <p:spPr>
            <a:xfrm>
              <a:off x="1517243844" y="1663932036"/>
              <a:ext cx="116711072" cy="339313506"/>
            </a:xfrm>
            <a:prstGeom prst="rect">
              <a:avLst/>
            </a:prstGeom>
            <a:noFill/>
            <a:ln>
              <a:noFill/>
            </a:ln>
          </p:spPr>
        </p:pic>
        <p:pic>
          <p:nvPicPr>
            <p:cNvPr id="655" name="Google Shape;655;p72" descr="cnt205401.gif"/>
            <p:cNvPicPr preferRelativeResize="0"/>
            <p:nvPr/>
          </p:nvPicPr>
          <p:blipFill rotWithShape="1">
            <a:blip r:embed="rId8">
              <a:alphaModFix/>
            </a:blip>
            <a:srcRect/>
            <a:stretch/>
          </p:blipFill>
          <p:spPr>
            <a:xfrm>
              <a:off x="92435168" y="769880239"/>
              <a:ext cx="123246886" cy="468885621"/>
            </a:xfrm>
            <a:prstGeom prst="rect">
              <a:avLst/>
            </a:prstGeom>
            <a:noFill/>
            <a:ln>
              <a:noFill/>
            </a:ln>
          </p:spPr>
        </p:pic>
        <p:pic>
          <p:nvPicPr>
            <p:cNvPr id="656" name="Google Shape;656;p72" descr="cnt205401.gif"/>
            <p:cNvPicPr preferRelativeResize="0"/>
            <p:nvPr/>
          </p:nvPicPr>
          <p:blipFill rotWithShape="1">
            <a:blip r:embed="rId9">
              <a:alphaModFix/>
            </a:blip>
            <a:srcRect/>
            <a:stretch/>
          </p:blipFill>
          <p:spPr>
            <a:xfrm>
              <a:off x="1913127951" y="766854845"/>
              <a:ext cx="123246886" cy="465860788"/>
            </a:xfrm>
            <a:prstGeom prst="rect">
              <a:avLst/>
            </a:prstGeom>
            <a:noFill/>
            <a:ln>
              <a:noFill/>
            </a:ln>
          </p:spPr>
        </p:pic>
        <p:cxnSp>
          <p:nvCxnSpPr>
            <p:cNvPr id="657" name="Google Shape;657;p72"/>
            <p:cNvCxnSpPr/>
            <p:nvPr/>
          </p:nvCxnSpPr>
          <p:spPr>
            <a:xfrm rot="-5400000">
              <a:off x="221751034" y="283624778"/>
              <a:ext cx="233422141" cy="567249557"/>
            </a:xfrm>
            <a:prstGeom prst="bentConnector2">
              <a:avLst/>
            </a:prstGeom>
            <a:noFill/>
            <a:ln w="28575" cap="flat" cmpd="sng">
              <a:solidFill>
                <a:schemeClr val="dk1"/>
              </a:solidFill>
              <a:prstDash val="solid"/>
              <a:round/>
              <a:headEnd type="none" w="med" len="med"/>
              <a:tailEnd type="triangle" w="med" len="med"/>
            </a:ln>
          </p:spPr>
        </p:cxnSp>
        <p:cxnSp>
          <p:nvCxnSpPr>
            <p:cNvPr id="658" name="Google Shape;658;p72"/>
            <p:cNvCxnSpPr/>
            <p:nvPr/>
          </p:nvCxnSpPr>
          <p:spPr>
            <a:xfrm rot="5400000" flipH="1">
              <a:off x="1703981635" y="302533097"/>
              <a:ext cx="233422141" cy="529432920"/>
            </a:xfrm>
            <a:prstGeom prst="bentConnector2">
              <a:avLst/>
            </a:prstGeom>
            <a:noFill/>
            <a:ln w="28575" cap="flat" cmpd="sng">
              <a:solidFill>
                <a:schemeClr val="dk1"/>
              </a:solidFill>
              <a:prstDash val="solid"/>
              <a:round/>
              <a:headEnd type="none" w="med" len="med"/>
              <a:tailEnd type="triangle" w="med" len="med"/>
            </a:ln>
          </p:spPr>
        </p:cxnSp>
        <p:cxnSp>
          <p:nvCxnSpPr>
            <p:cNvPr id="659" name="Google Shape;659;p72"/>
            <p:cNvCxnSpPr/>
            <p:nvPr/>
          </p:nvCxnSpPr>
          <p:spPr>
            <a:xfrm rot="10800000">
              <a:off x="1085412949" y="1437032307"/>
              <a:ext cx="0" cy="189083185"/>
            </a:xfrm>
            <a:prstGeom prst="straightConnector1">
              <a:avLst/>
            </a:prstGeom>
            <a:noFill/>
            <a:ln w="28575" cap="flat" cmpd="sng">
              <a:solidFill>
                <a:schemeClr val="dk1"/>
              </a:solidFill>
              <a:prstDash val="solid"/>
              <a:miter lim="800000"/>
              <a:headEnd type="none" w="med" len="med"/>
              <a:tailEnd type="triangle" w="med" len="med"/>
            </a:ln>
          </p:spPr>
        </p:cxnSp>
        <p:sp>
          <p:nvSpPr>
            <p:cNvPr id="660" name="Google Shape;660;p72"/>
            <p:cNvSpPr/>
            <p:nvPr/>
          </p:nvSpPr>
          <p:spPr>
            <a:xfrm>
              <a:off x="840319691" y="264693545"/>
              <a:ext cx="116711070" cy="113439970"/>
            </a:xfrm>
            <a:prstGeom prst="rightArrow">
              <a:avLst>
                <a:gd name="adj1" fmla="val 15121"/>
                <a:gd name="adj2" fmla="val 50000"/>
              </a:avLst>
            </a:prstGeom>
            <a:solidFill>
              <a:srgbClr val="BFBFB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661" name="Google Shape;661;p72"/>
            <p:cNvSpPr/>
            <p:nvPr/>
          </p:nvSpPr>
          <p:spPr>
            <a:xfrm>
              <a:off x="840319691" y="1096587599"/>
              <a:ext cx="116711070" cy="113439970"/>
            </a:xfrm>
            <a:prstGeom prst="rightArrow">
              <a:avLst>
                <a:gd name="adj1" fmla="val 15121"/>
                <a:gd name="adj2" fmla="val 50000"/>
              </a:avLst>
            </a:prstGeom>
            <a:solidFill>
              <a:srgbClr val="BFBFB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662" name="Google Shape;662;p72"/>
            <p:cNvSpPr/>
            <p:nvPr/>
          </p:nvSpPr>
          <p:spPr>
            <a:xfrm>
              <a:off x="840319691" y="1815041150"/>
              <a:ext cx="116711070" cy="113439970"/>
            </a:xfrm>
            <a:prstGeom prst="rightArrow">
              <a:avLst>
                <a:gd name="adj1" fmla="val 15121"/>
                <a:gd name="adj2" fmla="val 50000"/>
              </a:avLst>
            </a:prstGeom>
            <a:solidFill>
              <a:srgbClr val="BFBFB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663" name="Google Shape;663;p72"/>
            <p:cNvSpPr/>
            <p:nvPr/>
          </p:nvSpPr>
          <p:spPr>
            <a:xfrm flipH="1">
              <a:off x="1260479527" y="264693545"/>
              <a:ext cx="116711070" cy="113439970"/>
            </a:xfrm>
            <a:prstGeom prst="rightArrow">
              <a:avLst>
                <a:gd name="adj1" fmla="val 15121"/>
                <a:gd name="adj2" fmla="val 50000"/>
              </a:avLst>
            </a:prstGeom>
            <a:solidFill>
              <a:srgbClr val="BFBFB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664" name="Google Shape;664;p72"/>
            <p:cNvSpPr/>
            <p:nvPr/>
          </p:nvSpPr>
          <p:spPr>
            <a:xfrm flipH="1">
              <a:off x="1260479527" y="1134400766"/>
              <a:ext cx="116711070" cy="113439970"/>
            </a:xfrm>
            <a:prstGeom prst="rightArrow">
              <a:avLst>
                <a:gd name="adj1" fmla="val 15121"/>
                <a:gd name="adj2" fmla="val 50000"/>
              </a:avLst>
            </a:prstGeom>
            <a:solidFill>
              <a:srgbClr val="BFBFB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665" name="Google Shape;665;p72"/>
            <p:cNvSpPr/>
            <p:nvPr/>
          </p:nvSpPr>
          <p:spPr>
            <a:xfrm flipH="1">
              <a:off x="1260479527" y="1815041150"/>
              <a:ext cx="116711070" cy="113439970"/>
            </a:xfrm>
            <a:prstGeom prst="rightArrow">
              <a:avLst>
                <a:gd name="adj1" fmla="val 15121"/>
                <a:gd name="adj2" fmla="val 50000"/>
              </a:avLst>
            </a:prstGeom>
            <a:solidFill>
              <a:srgbClr val="BFBFB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grpSp>
          <p:nvGrpSpPr>
            <p:cNvPr id="666" name="Google Shape;666;p72"/>
            <p:cNvGrpSpPr/>
            <p:nvPr/>
          </p:nvGrpSpPr>
          <p:grpSpPr>
            <a:xfrm>
              <a:off x="1213795118" y="75633274"/>
              <a:ext cx="256764356" cy="122194841"/>
              <a:chOff x="0" y="0"/>
              <a:chExt cx="2147483647" cy="2147483647"/>
            </a:xfrm>
          </p:grpSpPr>
          <p:sp>
            <p:nvSpPr>
              <p:cNvPr id="667" name="Google Shape;667;p72"/>
              <p:cNvSpPr txBox="1"/>
              <p:nvPr/>
            </p:nvSpPr>
            <p:spPr>
              <a:xfrm>
                <a:off x="0" y="0"/>
                <a:ext cx="1952257860" cy="1993797987"/>
              </a:xfrm>
              <a:prstGeom prst="rect">
                <a:avLst/>
              </a:prstGeom>
              <a:solidFill>
                <a:srgbClr val="92D05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668" name="Google Shape;668;p72"/>
              <p:cNvSpPr txBox="1"/>
              <p:nvPr/>
            </p:nvSpPr>
            <p:spPr>
              <a:xfrm>
                <a:off x="0" y="0"/>
                <a:ext cx="2147483647" cy="214748364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000"/>
                  <a:buFont typeface="Arial"/>
                  <a:buNone/>
                </a:pPr>
                <a:r>
                  <a:rPr lang="en-US" sz="1000" b="1" i="0" u="none">
                    <a:solidFill>
                      <a:schemeClr val="dk1"/>
                    </a:solidFill>
                    <a:latin typeface="Arial"/>
                    <a:ea typeface="Arial"/>
                    <a:cs typeface="Arial"/>
                    <a:sym typeface="Arial"/>
                  </a:rPr>
                  <a:t>Employee</a:t>
                </a:r>
                <a:endParaRPr/>
              </a:p>
            </p:txBody>
          </p:sp>
        </p:grpSp>
        <p:grpSp>
          <p:nvGrpSpPr>
            <p:cNvPr id="669" name="Google Shape;669;p72"/>
            <p:cNvGrpSpPr/>
            <p:nvPr/>
          </p:nvGrpSpPr>
          <p:grpSpPr>
            <a:xfrm>
              <a:off x="46684428" y="1285765727"/>
              <a:ext cx="233422141" cy="122194841"/>
              <a:chOff x="0" y="0"/>
              <a:chExt cx="2147483647" cy="2147483647"/>
            </a:xfrm>
          </p:grpSpPr>
          <p:sp>
            <p:nvSpPr>
              <p:cNvPr id="670" name="Google Shape;670;p72"/>
              <p:cNvSpPr txBox="1"/>
              <p:nvPr/>
            </p:nvSpPr>
            <p:spPr>
              <a:xfrm>
                <a:off x="0" y="153685659"/>
                <a:ext cx="2147483647" cy="1993797987"/>
              </a:xfrm>
              <a:prstGeom prst="rect">
                <a:avLst/>
              </a:prstGeom>
              <a:solidFill>
                <a:srgbClr val="92D05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671" name="Google Shape;671;p72"/>
              <p:cNvSpPr txBox="1"/>
              <p:nvPr/>
            </p:nvSpPr>
            <p:spPr>
              <a:xfrm>
                <a:off x="0" y="0"/>
                <a:ext cx="2147483647" cy="214748364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000"/>
                  <a:buFont typeface="Arial"/>
                  <a:buNone/>
                </a:pPr>
                <a:r>
                  <a:rPr lang="en-US" sz="1000" b="1" i="0" u="none">
                    <a:solidFill>
                      <a:schemeClr val="dk1"/>
                    </a:solidFill>
                    <a:latin typeface="Arial"/>
                    <a:ea typeface="Arial"/>
                    <a:cs typeface="Arial"/>
                    <a:sym typeface="Arial"/>
                  </a:rPr>
                  <a:t>Engineer </a:t>
                </a:r>
                <a:endParaRPr/>
              </a:p>
            </p:txBody>
          </p:sp>
        </p:grpSp>
        <p:grpSp>
          <p:nvGrpSpPr>
            <p:cNvPr id="672" name="Google Shape;672;p72"/>
            <p:cNvGrpSpPr/>
            <p:nvPr/>
          </p:nvGrpSpPr>
          <p:grpSpPr>
            <a:xfrm>
              <a:off x="1237137274" y="983232504"/>
              <a:ext cx="233422141" cy="122194841"/>
              <a:chOff x="0" y="0"/>
              <a:chExt cx="2147483647" cy="2147483647"/>
            </a:xfrm>
          </p:grpSpPr>
          <p:sp>
            <p:nvSpPr>
              <p:cNvPr id="673" name="Google Shape;673;p72"/>
              <p:cNvSpPr txBox="1"/>
              <p:nvPr/>
            </p:nvSpPr>
            <p:spPr>
              <a:xfrm>
                <a:off x="0" y="0"/>
                <a:ext cx="2147483647" cy="1993797987"/>
              </a:xfrm>
              <a:prstGeom prst="rect">
                <a:avLst/>
              </a:prstGeom>
              <a:solidFill>
                <a:srgbClr val="92D05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674" name="Google Shape;674;p72"/>
              <p:cNvSpPr txBox="1"/>
              <p:nvPr/>
            </p:nvSpPr>
            <p:spPr>
              <a:xfrm>
                <a:off x="0" y="0"/>
                <a:ext cx="2147483647" cy="214748364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000"/>
                  <a:buFont typeface="Arial"/>
                  <a:buNone/>
                </a:pPr>
                <a:r>
                  <a:rPr lang="en-US" sz="1000" b="1" i="0" u="none">
                    <a:solidFill>
                      <a:schemeClr val="dk1"/>
                    </a:solidFill>
                    <a:latin typeface="Arial"/>
                    <a:ea typeface="Arial"/>
                    <a:cs typeface="Arial"/>
                    <a:sym typeface="Arial"/>
                  </a:rPr>
                  <a:t>Manager </a:t>
                </a:r>
                <a:endParaRPr/>
              </a:p>
            </p:txBody>
          </p:sp>
        </p:grpSp>
        <p:sp>
          <p:nvSpPr>
            <p:cNvPr id="675" name="Google Shape;675;p72"/>
            <p:cNvSpPr txBox="1"/>
            <p:nvPr/>
          </p:nvSpPr>
          <p:spPr>
            <a:xfrm>
              <a:off x="513528731" y="405022085"/>
              <a:ext cx="490186497" cy="35131062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000"/>
                <a:buFont typeface="Arial"/>
                <a:buNone/>
              </a:pPr>
              <a:r>
                <a:rPr lang="en-US" sz="1000" b="0" i="0" u="none">
                  <a:solidFill>
                    <a:schemeClr val="dk1"/>
                  </a:solidFill>
                  <a:latin typeface="Arial"/>
                  <a:ea typeface="Arial"/>
                  <a:cs typeface="Arial"/>
                  <a:sym typeface="Arial"/>
                </a:rPr>
                <a:t>Employee ID</a:t>
              </a:r>
              <a:br>
                <a:rPr lang="en-US" sz="1000" b="0" i="0" u="none">
                  <a:solidFill>
                    <a:schemeClr val="dk1"/>
                  </a:solidFill>
                  <a:latin typeface="Arial"/>
                  <a:ea typeface="Arial"/>
                  <a:cs typeface="Arial"/>
                  <a:sym typeface="Arial"/>
                </a:rPr>
              </a:br>
              <a:r>
                <a:rPr lang="en-US" sz="1000" b="0" i="0" u="none">
                  <a:solidFill>
                    <a:schemeClr val="dk1"/>
                  </a:solidFill>
                  <a:latin typeface="Arial"/>
                  <a:ea typeface="Arial"/>
                  <a:cs typeface="Arial"/>
                  <a:sym typeface="Arial"/>
                </a:rPr>
                <a:t>Name</a:t>
              </a:r>
              <a:br>
                <a:rPr lang="en-US" sz="1000" b="0" i="0" u="none">
                  <a:solidFill>
                    <a:schemeClr val="dk1"/>
                  </a:solidFill>
                  <a:latin typeface="Arial"/>
                  <a:ea typeface="Arial"/>
                  <a:cs typeface="Arial"/>
                  <a:sym typeface="Arial"/>
                </a:rPr>
              </a:br>
              <a:r>
                <a:rPr lang="en-US" sz="1000" b="0" i="0" u="none">
                  <a:solidFill>
                    <a:schemeClr val="dk1"/>
                  </a:solidFill>
                  <a:latin typeface="Arial"/>
                  <a:ea typeface="Arial"/>
                  <a:cs typeface="Arial"/>
                  <a:sym typeface="Arial"/>
                </a:rPr>
                <a:t>Social Security number</a:t>
              </a:r>
              <a:br>
                <a:rPr lang="en-US" sz="1000" b="0" i="0" u="none">
                  <a:solidFill>
                    <a:schemeClr val="dk1"/>
                  </a:solidFill>
                  <a:latin typeface="Arial"/>
                  <a:ea typeface="Arial"/>
                  <a:cs typeface="Arial"/>
                  <a:sym typeface="Arial"/>
                </a:rPr>
              </a:br>
              <a:r>
                <a:rPr lang="en-US" sz="1000" b="0" i="0" u="none">
                  <a:solidFill>
                    <a:schemeClr val="dk1"/>
                  </a:solidFill>
                  <a:latin typeface="Arial"/>
                  <a:ea typeface="Arial"/>
                  <a:cs typeface="Arial"/>
                  <a:sym typeface="Arial"/>
                </a:rPr>
                <a:t>Salary</a:t>
              </a:r>
              <a:endParaRPr/>
            </a:p>
          </p:txBody>
        </p:sp>
        <p:sp>
          <p:nvSpPr>
            <p:cNvPr id="676" name="Google Shape;676;p72"/>
            <p:cNvSpPr txBox="1"/>
            <p:nvPr/>
          </p:nvSpPr>
          <p:spPr>
            <a:xfrm>
              <a:off x="536870964" y="1300286840"/>
              <a:ext cx="256764356" cy="12219484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000"/>
                <a:buFont typeface="Courier New"/>
                <a:buNone/>
              </a:pPr>
              <a:r>
                <a:rPr lang="en-US" sz="1000" b="0" i="0" u="none">
                  <a:solidFill>
                    <a:schemeClr val="dk1"/>
                  </a:solidFill>
                  <a:latin typeface="Courier New"/>
                  <a:ea typeface="Courier New"/>
                  <a:cs typeface="Courier New"/>
                  <a:sym typeface="Courier New"/>
                </a:rPr>
                <a:t>DeptName</a:t>
              </a:r>
              <a:endParaRPr/>
            </a:p>
          </p:txBody>
        </p:sp>
        <p:sp>
          <p:nvSpPr>
            <p:cNvPr id="677" name="Google Shape;677;p72"/>
            <p:cNvSpPr txBox="1"/>
            <p:nvPr/>
          </p:nvSpPr>
          <p:spPr>
            <a:xfrm>
              <a:off x="1190452884" y="1260956475"/>
              <a:ext cx="375716244" cy="198567145"/>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000"/>
                <a:buFont typeface="Courier New"/>
                <a:buNone/>
              </a:pPr>
              <a:r>
                <a:rPr lang="en-US" sz="1000" b="0" i="0" u="none">
                  <a:solidFill>
                    <a:schemeClr val="dk1"/>
                  </a:solidFill>
                  <a:latin typeface="Courier New"/>
                  <a:ea typeface="Courier New"/>
                  <a:cs typeface="Courier New"/>
                  <a:sym typeface="Courier New"/>
                </a:rPr>
                <a:t>addEmployee</a:t>
              </a:r>
              <a:br>
                <a:rPr lang="en-US" sz="1000" b="0" i="0" u="none">
                  <a:solidFill>
                    <a:schemeClr val="dk1"/>
                  </a:solidFill>
                  <a:latin typeface="Courier New"/>
                  <a:ea typeface="Courier New"/>
                  <a:cs typeface="Courier New"/>
                  <a:sym typeface="Courier New"/>
                </a:rPr>
              </a:br>
              <a:r>
                <a:rPr lang="en-US" sz="1000" b="0" i="0" u="none">
                  <a:solidFill>
                    <a:schemeClr val="dk1"/>
                  </a:solidFill>
                  <a:latin typeface="Courier New"/>
                  <a:ea typeface="Courier New"/>
                  <a:cs typeface="Courier New"/>
                  <a:sym typeface="Courier New"/>
                </a:rPr>
                <a:t>getDepartment</a:t>
              </a:r>
              <a:endParaRPr/>
            </a:p>
          </p:txBody>
        </p:sp>
        <p:sp>
          <p:nvSpPr>
            <p:cNvPr id="678" name="Google Shape;678;p72"/>
            <p:cNvSpPr txBox="1"/>
            <p:nvPr/>
          </p:nvSpPr>
          <p:spPr>
            <a:xfrm>
              <a:off x="1143768417" y="1948916501"/>
              <a:ext cx="434538913" cy="198567145"/>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000"/>
                <a:buFont typeface="Courier New"/>
                <a:buNone/>
              </a:pPr>
              <a:r>
                <a:rPr lang="en-US" sz="1000" b="0" i="0" u="none">
                  <a:solidFill>
                    <a:schemeClr val="dk1"/>
                  </a:solidFill>
                  <a:latin typeface="Courier New"/>
                  <a:ea typeface="Courier New"/>
                  <a:cs typeface="Courier New"/>
                  <a:sym typeface="Courier New"/>
                </a:rPr>
                <a:t>ApproveExpense</a:t>
              </a:r>
              <a:endParaRPr/>
            </a:p>
            <a:p>
              <a:pPr marL="0" marR="0" lvl="0" indent="0" algn="ctr" rtl="0">
                <a:lnSpc>
                  <a:spcPct val="100000"/>
                </a:lnSpc>
                <a:spcBef>
                  <a:spcPts val="0"/>
                </a:spcBef>
                <a:spcAft>
                  <a:spcPts val="0"/>
                </a:spcAft>
                <a:buClr>
                  <a:schemeClr val="dk1"/>
                </a:buClr>
                <a:buSzPts val="1000"/>
                <a:buFont typeface="Courier New"/>
                <a:buNone/>
              </a:pPr>
              <a:r>
                <a:rPr lang="en-US" sz="1000" b="0" i="0" u="none">
                  <a:solidFill>
                    <a:schemeClr val="dk1"/>
                  </a:solidFill>
                  <a:latin typeface="Courier New"/>
                  <a:ea typeface="Courier New"/>
                  <a:cs typeface="Courier New"/>
                  <a:sym typeface="Courier New"/>
                </a:rPr>
                <a:t>getBudget</a:t>
              </a:r>
              <a:endParaRPr/>
            </a:p>
          </p:txBody>
        </p:sp>
        <p:sp>
          <p:nvSpPr>
            <p:cNvPr id="679" name="Google Shape;679;p72"/>
            <p:cNvSpPr txBox="1"/>
            <p:nvPr/>
          </p:nvSpPr>
          <p:spPr>
            <a:xfrm>
              <a:off x="1319302254" y="513398047"/>
              <a:ext cx="280106570" cy="168018036"/>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800"/>
                <a:buFont typeface="Arial"/>
                <a:buNone/>
              </a:pPr>
              <a:r>
                <a:rPr lang="en-US" sz="800" b="0" i="0" u="none">
                  <a:solidFill>
                    <a:schemeClr val="dk1"/>
                  </a:solidFill>
                  <a:latin typeface="Arial"/>
                  <a:ea typeface="Arial"/>
                  <a:cs typeface="Arial"/>
                  <a:sym typeface="Arial"/>
                </a:rPr>
                <a:t>Set Name</a:t>
              </a:r>
              <a:br>
                <a:rPr lang="en-US" sz="800" b="0" i="0" u="none">
                  <a:solidFill>
                    <a:schemeClr val="dk1"/>
                  </a:solidFill>
                  <a:latin typeface="Arial"/>
                  <a:ea typeface="Arial"/>
                  <a:cs typeface="Arial"/>
                  <a:sym typeface="Arial"/>
                </a:rPr>
              </a:br>
              <a:r>
                <a:rPr lang="en-US" sz="800" b="0" i="0" u="none">
                  <a:solidFill>
                    <a:schemeClr val="dk1"/>
                  </a:solidFill>
                  <a:latin typeface="Arial"/>
                  <a:ea typeface="Arial"/>
                  <a:cs typeface="Arial"/>
                  <a:sym typeface="Arial"/>
                </a:rPr>
                <a:t>Raise Salary</a:t>
              </a:r>
              <a:endParaRPr/>
            </a:p>
          </p:txBody>
        </p:sp>
        <p:grpSp>
          <p:nvGrpSpPr>
            <p:cNvPr id="680" name="Google Shape;680;p72"/>
            <p:cNvGrpSpPr/>
            <p:nvPr/>
          </p:nvGrpSpPr>
          <p:grpSpPr>
            <a:xfrm>
              <a:off x="1844034881" y="1285765602"/>
              <a:ext cx="233422141" cy="122194841"/>
              <a:chOff x="0" y="0"/>
              <a:chExt cx="2147483647" cy="2147483647"/>
            </a:xfrm>
          </p:grpSpPr>
          <p:sp>
            <p:nvSpPr>
              <p:cNvPr id="681" name="Google Shape;681;p72"/>
              <p:cNvSpPr txBox="1"/>
              <p:nvPr/>
            </p:nvSpPr>
            <p:spPr>
              <a:xfrm>
                <a:off x="0" y="0"/>
                <a:ext cx="2147483647" cy="1993797987"/>
              </a:xfrm>
              <a:prstGeom prst="rect">
                <a:avLst/>
              </a:prstGeom>
              <a:solidFill>
                <a:srgbClr val="92D05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682" name="Google Shape;682;p72"/>
              <p:cNvSpPr txBox="1"/>
              <p:nvPr/>
            </p:nvSpPr>
            <p:spPr>
              <a:xfrm>
                <a:off x="214748364" y="0"/>
                <a:ext cx="1717986917" cy="214748364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000"/>
                  <a:buFont typeface="Arial"/>
                  <a:buNone/>
                </a:pPr>
                <a:r>
                  <a:rPr lang="en-US" sz="1000" b="1" i="0" u="none">
                    <a:solidFill>
                      <a:schemeClr val="dk1"/>
                    </a:solidFill>
                    <a:latin typeface="Arial"/>
                    <a:ea typeface="Arial"/>
                    <a:cs typeface="Arial"/>
                    <a:sym typeface="Arial"/>
                  </a:rPr>
                  <a:t>Admin</a:t>
                </a:r>
                <a:endParaRPr/>
              </a:p>
            </p:txBody>
          </p:sp>
        </p:grpSp>
        <p:grpSp>
          <p:nvGrpSpPr>
            <p:cNvPr id="683" name="Google Shape;683;p72"/>
            <p:cNvGrpSpPr/>
            <p:nvPr/>
          </p:nvGrpSpPr>
          <p:grpSpPr>
            <a:xfrm>
              <a:off x="1260479508" y="1663932036"/>
              <a:ext cx="233422141" cy="122194841"/>
              <a:chOff x="0" y="0"/>
              <a:chExt cx="2147483647" cy="2147483647"/>
            </a:xfrm>
          </p:grpSpPr>
          <p:sp>
            <p:nvSpPr>
              <p:cNvPr id="684" name="Google Shape;684;p72"/>
              <p:cNvSpPr txBox="1"/>
              <p:nvPr/>
            </p:nvSpPr>
            <p:spPr>
              <a:xfrm>
                <a:off x="0" y="0"/>
                <a:ext cx="2147483647" cy="1993797987"/>
              </a:xfrm>
              <a:prstGeom prst="rect">
                <a:avLst/>
              </a:prstGeom>
              <a:solidFill>
                <a:srgbClr val="92D05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685" name="Google Shape;685;p72"/>
              <p:cNvSpPr txBox="1"/>
              <p:nvPr/>
            </p:nvSpPr>
            <p:spPr>
              <a:xfrm>
                <a:off x="171798691" y="0"/>
                <a:ext cx="1932735282" cy="214748364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000"/>
                  <a:buFont typeface="Arial"/>
                  <a:buNone/>
                </a:pPr>
                <a:r>
                  <a:rPr lang="en-US" sz="1000" b="1" i="0" u="none">
                    <a:solidFill>
                      <a:schemeClr val="dk1"/>
                    </a:solidFill>
                    <a:latin typeface="Arial"/>
                    <a:ea typeface="Arial"/>
                    <a:cs typeface="Arial"/>
                    <a:sym typeface="Arial"/>
                  </a:rPr>
                  <a:t>Director</a:t>
                </a:r>
                <a:endParaRPr/>
              </a:p>
            </p:txBody>
          </p:sp>
        </p:grpSp>
        <p:sp>
          <p:nvSpPr>
            <p:cNvPr id="686" name="Google Shape;686;p72"/>
            <p:cNvSpPr txBox="1"/>
            <p:nvPr/>
          </p:nvSpPr>
          <p:spPr>
            <a:xfrm>
              <a:off x="0" y="756332743"/>
              <a:ext cx="326790998" cy="491616283"/>
            </a:xfrm>
            <a:prstGeom prst="rect">
              <a:avLst/>
            </a:prstGeom>
            <a:no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687" name="Google Shape;687;p72"/>
            <p:cNvSpPr txBox="1"/>
            <p:nvPr/>
          </p:nvSpPr>
          <p:spPr>
            <a:xfrm>
              <a:off x="560213121" y="1991877239"/>
              <a:ext cx="256764356" cy="12219484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000"/>
                <a:buFont typeface="Courier New"/>
                <a:buNone/>
              </a:pPr>
              <a:r>
                <a:rPr lang="en-US" sz="1000" b="0" i="0" u="none">
                  <a:solidFill>
                    <a:schemeClr val="dk1"/>
                  </a:solidFill>
                  <a:latin typeface="Courier New"/>
                  <a:ea typeface="Courier New"/>
                  <a:cs typeface="Courier New"/>
                  <a:sym typeface="Courier New"/>
                </a:rPr>
                <a:t> budget</a:t>
              </a:r>
              <a:endParaRPr/>
            </a:p>
          </p:txBody>
        </p:sp>
      </p:grpSp>
      <p:sp>
        <p:nvSpPr>
          <p:cNvPr id="688" name="Google Shape;688;p72"/>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76</a:t>
            </a:fld>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693"/>
        <p:cNvGrpSpPr/>
        <p:nvPr/>
      </p:nvGrpSpPr>
      <p:grpSpPr>
        <a:xfrm>
          <a:off x="0" y="0"/>
          <a:ext cx="0" cy="0"/>
          <a:chOff x="0" y="0"/>
          <a:chExt cx="0" cy="0"/>
        </a:xfrm>
      </p:grpSpPr>
      <p:pic>
        <p:nvPicPr>
          <p:cNvPr id="694" name="Google Shape;694;p73" descr="Duke-Summary.gif"/>
          <p:cNvPicPr preferRelativeResize="0"/>
          <p:nvPr/>
        </p:nvPicPr>
        <p:blipFill rotWithShape="1">
          <a:blip r:embed="rId3">
            <a:alphaModFix/>
          </a:blip>
          <a:srcRect/>
          <a:stretch/>
        </p:blipFill>
        <p:spPr>
          <a:xfrm>
            <a:off x="6459537" y="4756150"/>
            <a:ext cx="2074862" cy="1492250"/>
          </a:xfrm>
          <a:prstGeom prst="rect">
            <a:avLst/>
          </a:prstGeom>
          <a:noFill/>
          <a:ln>
            <a:noFill/>
          </a:ln>
        </p:spPr>
      </p:pic>
      <p:sp>
        <p:nvSpPr>
          <p:cNvPr id="695" name="Google Shape;695;p73"/>
          <p:cNvSpPr txBox="1">
            <a:spLocks noGrp="1"/>
          </p:cNvSpPr>
          <p:nvPr>
            <p:ph type="body" idx="1"/>
          </p:nvPr>
        </p:nvSpPr>
        <p:spPr>
          <a:xfrm>
            <a:off x="609600" y="1447800"/>
            <a:ext cx="7918500" cy="22290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200"/>
              <a:buFont typeface="Arial"/>
              <a:buNone/>
            </a:pPr>
            <a:r>
              <a:rPr lang="en-US" sz="2200" b="0" i="0" u="none">
                <a:solidFill>
                  <a:schemeClr val="dk1"/>
                </a:solidFill>
                <a:latin typeface="Arial"/>
                <a:ea typeface="Arial"/>
                <a:cs typeface="Arial"/>
                <a:sym typeface="Arial"/>
              </a:rPr>
              <a:t>In this lesson, you should have learned how to:</a:t>
            </a:r>
            <a:endParaRPr/>
          </a:p>
          <a:p>
            <a:pPr marL="574675" marR="0" lvl="1" indent="-460375" algn="l" rtl="0">
              <a:lnSpc>
                <a:spcPct val="95000"/>
              </a:lnSpc>
              <a:spcBef>
                <a:spcPts val="40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Use encapsulation in Java class design</a:t>
            </a:r>
            <a:endParaRPr/>
          </a:p>
          <a:p>
            <a:pPr marL="574675" marR="0" lvl="1" indent="-460375" algn="l" rtl="0">
              <a:lnSpc>
                <a:spcPct val="95000"/>
              </a:lnSpc>
              <a:spcBef>
                <a:spcPts val="40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Model business problems by using Java classes</a:t>
            </a:r>
            <a:endParaRPr/>
          </a:p>
          <a:p>
            <a:pPr marL="574675" marR="0" lvl="1" indent="-460375" algn="l" rtl="0">
              <a:lnSpc>
                <a:spcPct val="95000"/>
              </a:lnSpc>
              <a:spcBef>
                <a:spcPts val="40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Make classes immutable</a:t>
            </a:r>
            <a:endParaRPr/>
          </a:p>
          <a:p>
            <a:pPr marL="574675" marR="0" lvl="1" indent="-460375" algn="l" rtl="0">
              <a:lnSpc>
                <a:spcPct val="95000"/>
              </a:lnSpc>
              <a:spcBef>
                <a:spcPts val="40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Create and use Java subclasses</a:t>
            </a:r>
            <a:endParaRPr/>
          </a:p>
          <a:p>
            <a:pPr marL="574675" marR="0" lvl="1" indent="-460375" algn="l" rtl="0">
              <a:lnSpc>
                <a:spcPct val="95000"/>
              </a:lnSpc>
              <a:spcBef>
                <a:spcPts val="40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Overload methods</a:t>
            </a:r>
            <a:endParaRPr/>
          </a:p>
        </p:txBody>
      </p:sp>
      <p:sp>
        <p:nvSpPr>
          <p:cNvPr id="696" name="Google Shape;696;p73"/>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Summary</a:t>
            </a:r>
            <a:endParaRPr/>
          </a:p>
        </p:txBody>
      </p:sp>
      <p:sp>
        <p:nvSpPr>
          <p:cNvPr id="697" name="Google Shape;697;p73"/>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77</a:t>
            </a:fld>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702"/>
        <p:cNvGrpSpPr/>
        <p:nvPr/>
      </p:nvGrpSpPr>
      <p:grpSpPr>
        <a:xfrm>
          <a:off x="0" y="0"/>
          <a:ext cx="0" cy="0"/>
          <a:chOff x="0" y="0"/>
          <a:chExt cx="0" cy="0"/>
        </a:xfrm>
      </p:grpSpPr>
      <p:pic>
        <p:nvPicPr>
          <p:cNvPr id="703" name="Google Shape;703;p74" descr="Duke-Practise-Overview.gif"/>
          <p:cNvPicPr preferRelativeResize="0"/>
          <p:nvPr/>
        </p:nvPicPr>
        <p:blipFill rotWithShape="1">
          <a:blip r:embed="rId3">
            <a:alphaModFix/>
          </a:blip>
          <a:srcRect/>
          <a:stretch/>
        </p:blipFill>
        <p:spPr>
          <a:xfrm>
            <a:off x="6705600" y="4451350"/>
            <a:ext cx="1828800" cy="1873250"/>
          </a:xfrm>
          <a:prstGeom prst="rect">
            <a:avLst/>
          </a:prstGeom>
          <a:noFill/>
          <a:ln>
            <a:noFill/>
          </a:ln>
        </p:spPr>
      </p:pic>
      <p:sp>
        <p:nvSpPr>
          <p:cNvPr id="704" name="Google Shape;704;p74"/>
          <p:cNvSpPr txBox="1">
            <a:spLocks noGrp="1"/>
          </p:cNvSpPr>
          <p:nvPr>
            <p:ph type="body" idx="1"/>
          </p:nvPr>
        </p:nvSpPr>
        <p:spPr>
          <a:xfrm>
            <a:off x="609600" y="1447800"/>
            <a:ext cx="7918500" cy="17511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200"/>
              <a:buFont typeface="Arial"/>
              <a:buNone/>
            </a:pPr>
            <a:r>
              <a:rPr lang="en-US" sz="2200" b="0" i="0" u="none">
                <a:solidFill>
                  <a:schemeClr val="dk1"/>
                </a:solidFill>
                <a:latin typeface="Arial"/>
                <a:ea typeface="Arial"/>
                <a:cs typeface="Arial"/>
                <a:sym typeface="Arial"/>
              </a:rPr>
              <a:t>This </a:t>
            </a:r>
            <a:r>
              <a:rPr lang="en-US"/>
              <a:t>Lab </a:t>
            </a:r>
            <a:r>
              <a:rPr lang="en-US" sz="2200" b="0" i="0" u="none">
                <a:solidFill>
                  <a:schemeClr val="dk1"/>
                </a:solidFill>
                <a:latin typeface="Arial"/>
                <a:ea typeface="Arial"/>
                <a:cs typeface="Arial"/>
                <a:sym typeface="Arial"/>
              </a:rPr>
              <a:t>covers the following topics:</a:t>
            </a:r>
            <a:endParaRPr/>
          </a:p>
          <a:p>
            <a:pPr marL="574675" marR="0" lvl="1" indent="-460375" algn="l" rtl="0">
              <a:lnSpc>
                <a:spcPct val="100000"/>
              </a:lnSpc>
              <a:spcBef>
                <a:spcPts val="440"/>
              </a:spcBef>
              <a:spcAft>
                <a:spcPts val="0"/>
              </a:spcAft>
              <a:buClr>
                <a:srgbClr val="FF0000"/>
              </a:buClr>
              <a:buSzPts val="2200"/>
              <a:buFont typeface="Arial"/>
              <a:buAutoNum type="alphaLcPeriod"/>
            </a:pPr>
            <a:r>
              <a:rPr lang="en-US" sz="2200" b="0" i="0" u="none" strike="noStrike" cap="none">
                <a:solidFill>
                  <a:schemeClr val="dk1"/>
                </a:solidFill>
                <a:latin typeface="Arial"/>
                <a:ea typeface="Arial"/>
                <a:cs typeface="Arial"/>
                <a:sym typeface="Arial"/>
              </a:rPr>
              <a:t>Applying encapsulation principles to the </a:t>
            </a:r>
            <a:r>
              <a:rPr lang="en-US" sz="2200" b="0" i="0" u="none" strike="noStrike" cap="none">
                <a:solidFill>
                  <a:schemeClr val="dk1"/>
                </a:solidFill>
                <a:latin typeface="Courier New"/>
                <a:ea typeface="Courier New"/>
                <a:cs typeface="Courier New"/>
                <a:sym typeface="Courier New"/>
              </a:rPr>
              <a:t>Employee</a:t>
            </a:r>
            <a:r>
              <a:rPr lang="en-US" sz="2200" b="0" i="0" u="none" strike="noStrike" cap="none">
                <a:solidFill>
                  <a:schemeClr val="dk1"/>
                </a:solidFill>
                <a:latin typeface="Arial"/>
                <a:ea typeface="Arial"/>
                <a:cs typeface="Arial"/>
                <a:sym typeface="Arial"/>
              </a:rPr>
              <a:t> class that you created in the previous practice</a:t>
            </a:r>
            <a:endParaRPr/>
          </a:p>
          <a:p>
            <a:pPr marL="574675" marR="0" lvl="1" indent="-460375" algn="l" rtl="0">
              <a:lnSpc>
                <a:spcPct val="100000"/>
              </a:lnSpc>
              <a:spcBef>
                <a:spcPts val="440"/>
              </a:spcBef>
              <a:spcAft>
                <a:spcPts val="0"/>
              </a:spcAft>
              <a:buClr>
                <a:srgbClr val="FF0000"/>
              </a:buClr>
              <a:buSzPts val="2200"/>
              <a:buFont typeface="Arial"/>
              <a:buAutoNum type="alphaLcPeriod"/>
            </a:pPr>
            <a:r>
              <a:rPr lang="en-US" sz="2200" b="0" i="0" u="none" strike="noStrike" cap="none">
                <a:solidFill>
                  <a:schemeClr val="dk1"/>
                </a:solidFill>
                <a:latin typeface="Arial"/>
                <a:ea typeface="Arial"/>
                <a:cs typeface="Arial"/>
                <a:sym typeface="Arial"/>
              </a:rPr>
              <a:t>Creating subclasses of </a:t>
            </a:r>
            <a:r>
              <a:rPr lang="en-US" sz="2200" b="0" i="0" u="none" strike="noStrike" cap="none">
                <a:solidFill>
                  <a:schemeClr val="dk1"/>
                </a:solidFill>
                <a:latin typeface="Courier New"/>
                <a:ea typeface="Courier New"/>
                <a:cs typeface="Courier New"/>
                <a:sym typeface="Courier New"/>
              </a:rPr>
              <a:t>Employee</a:t>
            </a:r>
            <a:r>
              <a:rPr lang="en-US" sz="2200" b="0" i="0" u="none" strike="noStrike" cap="none">
                <a:solidFill>
                  <a:schemeClr val="dk1"/>
                </a:solidFill>
                <a:latin typeface="Arial"/>
                <a:ea typeface="Arial"/>
                <a:cs typeface="Arial"/>
                <a:sym typeface="Arial"/>
              </a:rPr>
              <a:t>, including </a:t>
            </a:r>
            <a:r>
              <a:rPr lang="en-US" sz="2200" b="0" i="0" u="none" strike="noStrike" cap="none">
                <a:solidFill>
                  <a:schemeClr val="dk1"/>
                </a:solidFill>
                <a:latin typeface="Courier New"/>
                <a:ea typeface="Courier New"/>
                <a:cs typeface="Courier New"/>
                <a:sym typeface="Courier New"/>
              </a:rPr>
              <a:t>Manager</a:t>
            </a:r>
            <a:r>
              <a:rPr lang="en-US" sz="2200" b="0" i="0" u="none" strike="noStrike" cap="none">
                <a:solidFill>
                  <a:schemeClr val="dk1"/>
                </a:solidFill>
                <a:latin typeface="Arial"/>
                <a:ea typeface="Arial"/>
                <a:cs typeface="Arial"/>
                <a:sym typeface="Arial"/>
              </a:rPr>
              <a:t>, </a:t>
            </a:r>
            <a:r>
              <a:rPr lang="en-US" sz="2200" b="0" i="0" u="none" strike="noStrike" cap="none">
                <a:solidFill>
                  <a:schemeClr val="dk1"/>
                </a:solidFill>
                <a:latin typeface="Courier New"/>
                <a:ea typeface="Courier New"/>
                <a:cs typeface="Courier New"/>
                <a:sym typeface="Courier New"/>
              </a:rPr>
              <a:t>Engineer</a:t>
            </a:r>
            <a:r>
              <a:rPr lang="en-US" sz="2200" b="0" i="0" u="none" strike="noStrike" cap="none">
                <a:solidFill>
                  <a:schemeClr val="dk1"/>
                </a:solidFill>
                <a:latin typeface="Arial"/>
                <a:ea typeface="Arial"/>
                <a:cs typeface="Arial"/>
                <a:sym typeface="Arial"/>
              </a:rPr>
              <a:t>, and Administrative assistant (</a:t>
            </a:r>
            <a:r>
              <a:rPr lang="en-US" sz="2200" b="0" i="0" u="none" strike="noStrike" cap="none">
                <a:solidFill>
                  <a:schemeClr val="dk1"/>
                </a:solidFill>
                <a:latin typeface="Courier New"/>
                <a:ea typeface="Courier New"/>
                <a:cs typeface="Courier New"/>
                <a:sym typeface="Courier New"/>
              </a:rPr>
              <a:t>Admin</a:t>
            </a:r>
            <a:r>
              <a:rPr lang="en-US" sz="2200" b="0" i="0" u="none" strike="noStrike" cap="none">
                <a:solidFill>
                  <a:schemeClr val="dk1"/>
                </a:solidFill>
                <a:latin typeface="Arial"/>
                <a:ea typeface="Arial"/>
                <a:cs typeface="Arial"/>
                <a:sym typeface="Arial"/>
              </a:rPr>
              <a:t>)</a:t>
            </a:r>
            <a:endParaRPr/>
          </a:p>
          <a:p>
            <a:pPr marL="574675" marR="0" lvl="1" indent="-460375" algn="l" rtl="0">
              <a:lnSpc>
                <a:spcPct val="100000"/>
              </a:lnSpc>
              <a:spcBef>
                <a:spcPts val="440"/>
              </a:spcBef>
              <a:spcAft>
                <a:spcPts val="0"/>
              </a:spcAft>
              <a:buClr>
                <a:srgbClr val="FF0000"/>
              </a:buClr>
              <a:buSzPts val="2200"/>
              <a:buFont typeface="Arial"/>
              <a:buAutoNum type="alphaLcPeriod"/>
            </a:pPr>
            <a:r>
              <a:rPr lang="en-US" sz="2200" b="0" i="0" u="none" strike="noStrike" cap="none">
                <a:solidFill>
                  <a:schemeClr val="dk1"/>
                </a:solidFill>
                <a:latin typeface="Arial"/>
                <a:ea typeface="Arial"/>
                <a:cs typeface="Arial"/>
                <a:sym typeface="Arial"/>
              </a:rPr>
              <a:t>Creating a subclass of </a:t>
            </a:r>
            <a:r>
              <a:rPr lang="en-US" sz="2200" b="0" i="0" u="none" strike="noStrike" cap="none">
                <a:solidFill>
                  <a:schemeClr val="dk1"/>
                </a:solidFill>
                <a:latin typeface="Courier New"/>
                <a:ea typeface="Courier New"/>
                <a:cs typeface="Courier New"/>
                <a:sym typeface="Courier New"/>
              </a:rPr>
              <a:t>Manager</a:t>
            </a:r>
            <a:r>
              <a:rPr lang="en-US" sz="2200" b="0" i="0" u="none" strike="noStrike" cap="none">
                <a:solidFill>
                  <a:schemeClr val="dk1"/>
                </a:solidFill>
                <a:latin typeface="Arial"/>
                <a:ea typeface="Arial"/>
                <a:cs typeface="Arial"/>
                <a:sym typeface="Arial"/>
              </a:rPr>
              <a:t> called </a:t>
            </a:r>
            <a:r>
              <a:rPr lang="en-US" sz="2200" b="0" i="0" u="none" strike="noStrike" cap="none">
                <a:solidFill>
                  <a:schemeClr val="dk1"/>
                </a:solidFill>
                <a:latin typeface="Courier New"/>
                <a:ea typeface="Courier New"/>
                <a:cs typeface="Courier New"/>
                <a:sym typeface="Courier New"/>
              </a:rPr>
              <a:t>Director</a:t>
            </a:r>
            <a:endParaRPr/>
          </a:p>
          <a:p>
            <a:pPr marL="574675" marR="0" lvl="1" indent="-460375" algn="l" rtl="0">
              <a:lnSpc>
                <a:spcPct val="100000"/>
              </a:lnSpc>
              <a:spcBef>
                <a:spcPts val="440"/>
              </a:spcBef>
              <a:spcAft>
                <a:spcPts val="0"/>
              </a:spcAft>
              <a:buClr>
                <a:srgbClr val="FF0000"/>
              </a:buClr>
              <a:buSzPts val="2200"/>
              <a:buFont typeface="Arial"/>
              <a:buAutoNum type="alphaLcPeriod"/>
            </a:pPr>
            <a:r>
              <a:rPr lang="en-US" sz="2200" b="0" i="0" u="none" strike="noStrike" cap="none">
                <a:solidFill>
                  <a:schemeClr val="dk1"/>
                </a:solidFill>
                <a:latin typeface="Arial"/>
                <a:ea typeface="Arial"/>
                <a:cs typeface="Arial"/>
                <a:sym typeface="Arial"/>
              </a:rPr>
              <a:t>Creating a test class with a </a:t>
            </a:r>
            <a:r>
              <a:rPr lang="en-US" sz="2200" b="0" i="0" u="none" strike="noStrike" cap="none">
                <a:solidFill>
                  <a:schemeClr val="dk1"/>
                </a:solidFill>
                <a:latin typeface="Courier New"/>
                <a:ea typeface="Courier New"/>
                <a:cs typeface="Courier New"/>
                <a:sym typeface="Courier New"/>
              </a:rPr>
              <a:t>main</a:t>
            </a:r>
            <a:r>
              <a:rPr lang="en-US" sz="2200" b="0" i="0" u="none" strike="noStrike" cap="none">
                <a:solidFill>
                  <a:schemeClr val="dk1"/>
                </a:solidFill>
                <a:latin typeface="Arial"/>
                <a:ea typeface="Arial"/>
                <a:cs typeface="Arial"/>
                <a:sym typeface="Arial"/>
              </a:rPr>
              <a:t> method to test your new classes</a:t>
            </a:r>
            <a:endParaRPr/>
          </a:p>
        </p:txBody>
      </p:sp>
      <p:sp>
        <p:nvSpPr>
          <p:cNvPr id="705" name="Google Shape;705;p74"/>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a:t>Lab </a:t>
            </a:r>
            <a:r>
              <a:rPr lang="en-US" sz="2600" b="1" i="0" u="none" strike="noStrike" cap="none">
                <a:solidFill>
                  <a:schemeClr val="dk1"/>
                </a:solidFill>
                <a:latin typeface="Arial"/>
                <a:ea typeface="Arial"/>
                <a:cs typeface="Arial"/>
                <a:sym typeface="Arial"/>
              </a:rPr>
              <a:t>3-1 Overview:</a:t>
            </a:r>
            <a:br>
              <a:rPr lang="en-US" sz="2600" b="1" i="0" u="none" strike="noStrike" cap="none">
                <a:solidFill>
                  <a:schemeClr val="dk1"/>
                </a:solidFill>
                <a:latin typeface="Arial"/>
                <a:ea typeface="Arial"/>
                <a:cs typeface="Arial"/>
                <a:sym typeface="Arial"/>
              </a:rPr>
            </a:br>
            <a:r>
              <a:rPr lang="en-US" sz="2600" b="1" i="0" u="none" strike="noStrike" cap="none">
                <a:solidFill>
                  <a:schemeClr val="dk1"/>
                </a:solidFill>
                <a:latin typeface="Arial"/>
                <a:ea typeface="Arial"/>
                <a:cs typeface="Arial"/>
                <a:sym typeface="Arial"/>
              </a:rPr>
              <a:t> Creating Subclasses </a:t>
            </a:r>
            <a:br>
              <a:rPr lang="en-US" sz="2600" b="1" i="0" u="none" strike="noStrike" cap="none">
                <a:solidFill>
                  <a:schemeClr val="dk1"/>
                </a:solidFill>
                <a:latin typeface="Arial"/>
                <a:ea typeface="Arial"/>
                <a:cs typeface="Arial"/>
                <a:sym typeface="Arial"/>
              </a:rPr>
            </a:br>
            <a:endParaRPr/>
          </a:p>
        </p:txBody>
      </p:sp>
      <p:sp>
        <p:nvSpPr>
          <p:cNvPr id="706" name="Google Shape;706;p74"/>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78</a:t>
            </a:fld>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711"/>
        <p:cNvGrpSpPr/>
        <p:nvPr/>
      </p:nvGrpSpPr>
      <p:grpSpPr>
        <a:xfrm>
          <a:off x="0" y="0"/>
          <a:ext cx="0" cy="0"/>
          <a:chOff x="0" y="0"/>
          <a:chExt cx="0" cy="0"/>
        </a:xfrm>
      </p:grpSpPr>
      <p:sp>
        <p:nvSpPr>
          <p:cNvPr id="712" name="Google Shape;712;p75"/>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Quiz</a:t>
            </a:r>
            <a:endParaRPr/>
          </a:p>
        </p:txBody>
      </p:sp>
      <p:sp>
        <p:nvSpPr>
          <p:cNvPr id="713" name="Google Shape;713;p75"/>
          <p:cNvSpPr txBox="1">
            <a:spLocks noGrp="1"/>
          </p:cNvSpPr>
          <p:nvPr>
            <p:ph type="body" idx="1"/>
          </p:nvPr>
        </p:nvSpPr>
        <p:spPr>
          <a:xfrm>
            <a:off x="609600" y="1447800"/>
            <a:ext cx="7918500" cy="24972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200"/>
              <a:buFont typeface="Arial"/>
              <a:buNone/>
            </a:pPr>
            <a:r>
              <a:rPr lang="en-US" sz="2200" b="0" i="0" u="none">
                <a:solidFill>
                  <a:schemeClr val="dk1"/>
                </a:solidFill>
                <a:latin typeface="Arial"/>
                <a:ea typeface="Arial"/>
                <a:cs typeface="Arial"/>
                <a:sym typeface="Arial"/>
              </a:rPr>
              <a:t>Which of the following declarations demonstrates the application of good Java naming conventions?  </a:t>
            </a:r>
            <a:endParaRPr sz="700" b="0" i="0" u="none">
              <a:solidFill>
                <a:schemeClr val="dk1"/>
              </a:solidFill>
              <a:latin typeface="Courier New"/>
              <a:ea typeface="Courier New"/>
              <a:cs typeface="Courier New"/>
              <a:sym typeface="Courier New"/>
            </a:endParaRPr>
          </a:p>
          <a:p>
            <a:pPr marL="574675" marR="0" lvl="1" indent="-457200" algn="l" rtl="0">
              <a:lnSpc>
                <a:spcPct val="90000"/>
              </a:lnSpc>
              <a:spcBef>
                <a:spcPts val="440"/>
              </a:spcBef>
              <a:spcAft>
                <a:spcPts val="0"/>
              </a:spcAft>
              <a:buClr>
                <a:srgbClr val="FF0000"/>
              </a:buClr>
              <a:buSzPts val="2200"/>
              <a:buFont typeface="Arial"/>
              <a:buAutoNum type="alphaLcPeriod"/>
            </a:pPr>
            <a:r>
              <a:rPr lang="en-US" sz="2200" b="0" i="0" u="none" strike="noStrike" cap="none">
                <a:solidFill>
                  <a:schemeClr val="dk1"/>
                </a:solidFill>
                <a:latin typeface="Courier New"/>
                <a:ea typeface="Courier New"/>
                <a:cs typeface="Courier New"/>
                <a:sym typeface="Courier New"/>
              </a:rPr>
              <a:t>public class repeat { }</a:t>
            </a:r>
            <a:endParaRPr/>
          </a:p>
          <a:p>
            <a:pPr marL="574675" marR="0" lvl="1" indent="-457200" algn="l" rtl="0">
              <a:lnSpc>
                <a:spcPct val="90000"/>
              </a:lnSpc>
              <a:spcBef>
                <a:spcPts val="440"/>
              </a:spcBef>
              <a:spcAft>
                <a:spcPts val="0"/>
              </a:spcAft>
              <a:buClr>
                <a:srgbClr val="FF0000"/>
              </a:buClr>
              <a:buSzPts val="2200"/>
              <a:buFont typeface="Arial"/>
              <a:buAutoNum type="alphaLcPeriod"/>
            </a:pPr>
            <a:r>
              <a:rPr lang="en-US" sz="2200" b="0" i="0" u="none" strike="noStrike" cap="none">
                <a:solidFill>
                  <a:schemeClr val="dk1"/>
                </a:solidFill>
                <a:latin typeface="Courier New"/>
                <a:ea typeface="Courier New"/>
                <a:cs typeface="Courier New"/>
                <a:sym typeface="Courier New"/>
              </a:rPr>
              <a:t>public void Screencoord (int x, int y){}</a:t>
            </a:r>
            <a:endParaRPr/>
          </a:p>
          <a:p>
            <a:pPr marL="574675" marR="0" lvl="1" indent="-457200" algn="l" rtl="0">
              <a:lnSpc>
                <a:spcPct val="90000"/>
              </a:lnSpc>
              <a:spcBef>
                <a:spcPts val="440"/>
              </a:spcBef>
              <a:spcAft>
                <a:spcPts val="0"/>
              </a:spcAft>
              <a:buClr>
                <a:srgbClr val="FF0000"/>
              </a:buClr>
              <a:buSzPts val="2200"/>
              <a:buFont typeface="Arial"/>
              <a:buAutoNum type="alphaLcPeriod"/>
            </a:pPr>
            <a:r>
              <a:rPr lang="en-US" sz="2200" b="0" i="0" u="none" strike="noStrike" cap="none">
                <a:solidFill>
                  <a:schemeClr val="dk1"/>
                </a:solidFill>
                <a:latin typeface="Courier New"/>
                <a:ea typeface="Courier New"/>
                <a:cs typeface="Courier New"/>
                <a:sym typeface="Courier New"/>
              </a:rPr>
              <a:t>private int XCOORD;</a:t>
            </a:r>
            <a:endParaRPr/>
          </a:p>
          <a:p>
            <a:pPr marL="574675" marR="0" lvl="1" indent="-457200" algn="l" rtl="0">
              <a:lnSpc>
                <a:spcPct val="90000"/>
              </a:lnSpc>
              <a:spcBef>
                <a:spcPts val="440"/>
              </a:spcBef>
              <a:spcAft>
                <a:spcPts val="0"/>
              </a:spcAft>
              <a:buClr>
                <a:srgbClr val="FF0000"/>
              </a:buClr>
              <a:buSzPts val="2200"/>
              <a:buFont typeface="Arial"/>
              <a:buAutoNum type="alphaLcPeriod"/>
            </a:pPr>
            <a:r>
              <a:rPr lang="en-US" sz="2200" b="0" i="0" u="none" strike="noStrike" cap="none">
                <a:solidFill>
                  <a:schemeClr val="dk1"/>
                </a:solidFill>
                <a:latin typeface="Courier New"/>
                <a:ea typeface="Courier New"/>
                <a:cs typeface="Courier New"/>
                <a:sym typeface="Courier New"/>
              </a:rPr>
              <a:t>public int calcOffset (int xCoord, int yCoord) { }</a:t>
            </a:r>
            <a:endParaRPr/>
          </a:p>
        </p:txBody>
      </p:sp>
      <p:sp>
        <p:nvSpPr>
          <p:cNvPr id="714" name="Google Shape;714;p75"/>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79</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p:txBody>
          <a:bodyPr/>
          <a:lstStyle/>
          <a:p>
            <a:pPr eaLnBrk="1" hangingPunct="1"/>
            <a:r>
              <a:rPr lang="en-US" altLang=""/>
              <a:t>Course Environment</a:t>
            </a:r>
          </a:p>
        </p:txBody>
      </p:sp>
      <p:sp>
        <p:nvSpPr>
          <p:cNvPr id="10243" name="Freeform 36"/>
          <p:cNvSpPr>
            <a:spLocks/>
          </p:cNvSpPr>
          <p:nvPr/>
        </p:nvSpPr>
        <p:spPr bwMode="auto">
          <a:xfrm>
            <a:off x="685800" y="1676400"/>
            <a:ext cx="7772400" cy="533400"/>
          </a:xfrm>
          <a:custGeom>
            <a:avLst/>
            <a:gdLst>
              <a:gd name="T0" fmla="*/ 0 w 10737"/>
              <a:gd name="T1" fmla="*/ 2147483647 h 10000"/>
              <a:gd name="T2" fmla="*/ 2147483647 w 10737"/>
              <a:gd name="T3" fmla="*/ 0 h 10000"/>
              <a:gd name="T4" fmla="*/ 2147483647 w 10737"/>
              <a:gd name="T5" fmla="*/ 2147483647 h 10000"/>
              <a:gd name="T6" fmla="*/ 0 w 10737"/>
              <a:gd name="T7" fmla="*/ 2147483647 h 10000"/>
              <a:gd name="T8" fmla="*/ 0 60000 65536"/>
              <a:gd name="T9" fmla="*/ 0 60000 65536"/>
              <a:gd name="T10" fmla="*/ 0 60000 65536"/>
              <a:gd name="T11" fmla="*/ 0 60000 65536"/>
              <a:gd name="T12" fmla="*/ 0 w 10737"/>
              <a:gd name="T13" fmla="*/ 0 h 10000"/>
              <a:gd name="T14" fmla="*/ 10737 w 10737"/>
              <a:gd name="T15" fmla="*/ 10000 h 10000"/>
            </a:gdLst>
            <a:ahLst/>
            <a:cxnLst>
              <a:cxn ang="T8">
                <a:pos x="T0" y="T1"/>
              </a:cxn>
              <a:cxn ang="T9">
                <a:pos x="T2" y="T3"/>
              </a:cxn>
              <a:cxn ang="T10">
                <a:pos x="T4" y="T5"/>
              </a:cxn>
              <a:cxn ang="T11">
                <a:pos x="T6" y="T7"/>
              </a:cxn>
            </a:cxnLst>
            <a:rect l="T12" t="T13" r="T14" b="T15"/>
            <a:pathLst>
              <a:path w="10737" h="10000">
                <a:moveTo>
                  <a:pt x="0" y="10000"/>
                </a:moveTo>
                <a:cubicBezTo>
                  <a:pt x="140" y="6666"/>
                  <a:pt x="492" y="3334"/>
                  <a:pt x="632" y="0"/>
                </a:cubicBezTo>
                <a:lnTo>
                  <a:pt x="10737" y="10000"/>
                </a:lnTo>
                <a:lnTo>
                  <a:pt x="0" y="10000"/>
                </a:lnTo>
                <a:close/>
              </a:path>
            </a:pathLst>
          </a:custGeom>
          <a:solidFill>
            <a:srgbClr val="99CCFF">
              <a:alpha val="50195"/>
            </a:srgbClr>
          </a:solidFill>
          <a:ln>
            <a:noFill/>
          </a:ln>
          <a:extLst>
            <a:ext uri="{91240B29-F687-4F45-9708-019B960494DF}">
              <a14:hiddenLine xmlns:a14="http://schemas.microsoft.com/office/drawing/2010/main" w="28575" cap="flat" cmpd="sng">
                <a:solidFill>
                  <a:srgbClr val="000000"/>
                </a:solidFill>
                <a:prstDash val="solid"/>
                <a:round/>
                <a:headEnd type="none" w="sm" len="sm"/>
                <a:tailEnd type="none" w="sm" len="sm"/>
              </a14:hiddenLine>
            </a:ext>
          </a:extLst>
        </p:spPr>
        <p:txBody>
          <a:bodyPr/>
          <a:lstStyle/>
          <a:p>
            <a:endParaRPr lang=""/>
          </a:p>
        </p:txBody>
      </p:sp>
      <p:sp>
        <p:nvSpPr>
          <p:cNvPr id="5" name="Rectangle 38"/>
          <p:cNvSpPr>
            <a:spLocks noChangeArrowheads="1"/>
          </p:cNvSpPr>
          <p:nvPr/>
        </p:nvSpPr>
        <p:spPr bwMode="auto">
          <a:xfrm>
            <a:off x="685800" y="2209800"/>
            <a:ext cx="7696200" cy="3962400"/>
          </a:xfrm>
          <a:prstGeom prst="rect">
            <a:avLst/>
          </a:prstGeom>
          <a:gradFill flip="none" rotWithShape="1">
            <a:gsLst>
              <a:gs pos="0">
                <a:srgbClr val="BDEBFF"/>
              </a:gs>
              <a:gs pos="50000">
                <a:srgbClr val="E1F6FF"/>
              </a:gs>
              <a:gs pos="100000">
                <a:srgbClr val="EFFAFF"/>
              </a:gs>
            </a:gsLst>
            <a:lin ang="16200000" scaled="1"/>
            <a:tileRect/>
          </a:gradFill>
          <a:ln w="28575">
            <a:headEnd type="none" w="sm" len="sm"/>
            <a:tailEnd type="none" w="sm" len="sm"/>
          </a:ln>
        </p:spPr>
        <p:style>
          <a:lnRef idx="2">
            <a:schemeClr val="dk1"/>
          </a:lnRef>
          <a:fillRef idx="1">
            <a:schemeClr val="lt1"/>
          </a:fillRef>
          <a:effectRef idx="0">
            <a:schemeClr val="dk1"/>
          </a:effectRef>
          <a:fontRef idx="minor">
            <a:schemeClr val="dk1"/>
          </a:fontRef>
        </p:style>
        <p:txBody>
          <a:bodyPr/>
          <a:lstStyle/>
          <a:p>
            <a:pPr defTabSz="228600">
              <a:defRPr/>
            </a:pPr>
            <a:endParaRPr lang="en-AU" dirty="0"/>
          </a:p>
        </p:txBody>
      </p:sp>
      <p:sp>
        <p:nvSpPr>
          <p:cNvPr id="10246" name="Rectangle 42"/>
          <p:cNvSpPr>
            <a:spLocks noChangeArrowheads="1"/>
          </p:cNvSpPr>
          <p:nvPr/>
        </p:nvSpPr>
        <p:spPr bwMode="blackWhite">
          <a:xfrm>
            <a:off x="3099871" y="2319338"/>
            <a:ext cx="5138737" cy="3733800"/>
          </a:xfrm>
          <a:prstGeom prst="rect">
            <a:avLst/>
          </a:prstGeom>
          <a:solidFill>
            <a:schemeClr val="accent3">
              <a:lumMod val="85000"/>
            </a:schemeClr>
          </a:solidFill>
          <a:ln w="28575">
            <a:solidFill>
              <a:schemeClr val="tx1"/>
            </a:solidFill>
            <a:miter lim="800000"/>
            <a:headEnd/>
            <a:tailEnd/>
          </a:ln>
        </p:spPr>
        <p:txBody>
          <a:bodyPr/>
          <a:lstStyle/>
          <a:p>
            <a:pPr eaLnBrk="0" hangingPunct="0">
              <a:defRPr/>
            </a:pPr>
            <a:r>
              <a:rPr lang="en-US" dirty="0">
                <a:latin typeface="Arial" charset="0"/>
                <a:cs typeface="Arial" charset="0"/>
              </a:rPr>
              <a:t>Additional Tools</a:t>
            </a:r>
          </a:p>
          <a:p>
            <a:pPr marL="344488" lvl="1" indent="-225425" eaLnBrk="0" hangingPunct="0">
              <a:buClr>
                <a:schemeClr val="accent2"/>
              </a:buClr>
              <a:buFont typeface="Arial" charset="0"/>
              <a:buChar char="•"/>
              <a:defRPr/>
            </a:pPr>
            <a:r>
              <a:rPr lang="en-US" dirty="0">
                <a:latin typeface="Arial" charset="0"/>
                <a:cs typeface="Arial" charset="0"/>
              </a:rPr>
              <a:t> Firefox</a:t>
            </a:r>
          </a:p>
        </p:txBody>
      </p:sp>
      <p:sp>
        <p:nvSpPr>
          <p:cNvPr id="2" name="Text Box 56"/>
          <p:cNvSpPr txBox="1">
            <a:spLocks noChangeArrowheads="1"/>
          </p:cNvSpPr>
          <p:nvPr/>
        </p:nvSpPr>
        <p:spPr bwMode="auto">
          <a:xfrm>
            <a:off x="1228725" y="1828800"/>
            <a:ext cx="17621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 b="1"/>
              <a:t>Classroom PC</a:t>
            </a:r>
          </a:p>
        </p:txBody>
      </p:sp>
      <p:sp>
        <p:nvSpPr>
          <p:cNvPr id="10248" name="Rectangle 42"/>
          <p:cNvSpPr>
            <a:spLocks noChangeArrowheads="1"/>
          </p:cNvSpPr>
          <p:nvPr/>
        </p:nvSpPr>
        <p:spPr bwMode="blackWhite">
          <a:xfrm>
            <a:off x="806450" y="2319338"/>
            <a:ext cx="2209800" cy="3733800"/>
          </a:xfrm>
          <a:prstGeom prst="rect">
            <a:avLst/>
          </a:prstGeom>
          <a:solidFill>
            <a:srgbClr val="FFFFCC"/>
          </a:solidFill>
          <a:ln w="28575">
            <a:solidFill>
              <a:schemeClr val="tx1"/>
            </a:solidFill>
            <a:miter lim="800000"/>
            <a:headEnd/>
            <a:tailEnd/>
          </a:ln>
        </p:spPr>
        <p:txBody>
          <a:bodyPr/>
          <a:lstStyle/>
          <a:p>
            <a:pPr eaLnBrk="0" hangingPunct="0">
              <a:defRPr/>
            </a:pPr>
            <a:r>
              <a:rPr lang="en-US" dirty="0">
                <a:latin typeface="Arial" charset="0"/>
                <a:cs typeface="Arial" charset="0"/>
              </a:rPr>
              <a:t>Core Apps</a:t>
            </a:r>
          </a:p>
          <a:p>
            <a:pPr marL="344488" indent="-290513" eaLnBrk="0" hangingPunct="0">
              <a:buClr>
                <a:schemeClr val="accent2"/>
              </a:buClr>
              <a:buFont typeface="Arial" charset="0"/>
              <a:buChar char="•"/>
              <a:defRPr/>
            </a:pPr>
            <a:r>
              <a:rPr lang="en-US" dirty="0">
                <a:latin typeface="Arial" charset="0"/>
                <a:cs typeface="Arial" charset="0"/>
              </a:rPr>
              <a:t> JDK 8</a:t>
            </a:r>
          </a:p>
          <a:p>
            <a:pPr marL="344488" indent="-290513" eaLnBrk="0" hangingPunct="0">
              <a:buClr>
                <a:schemeClr val="accent2"/>
              </a:buClr>
              <a:buFont typeface="Arial" charset="0"/>
              <a:buChar char="•"/>
              <a:defRPr/>
            </a:pPr>
            <a:r>
              <a:rPr lang="en-US" dirty="0">
                <a:latin typeface="Arial" charset="0"/>
                <a:cs typeface="Arial" charset="0"/>
              </a:rPr>
              <a:t> </a:t>
            </a:r>
            <a:r>
              <a:rPr lang="en-US" dirty="0" err="1">
                <a:latin typeface="Arial" charset="0"/>
                <a:cs typeface="Arial" charset="0"/>
              </a:rPr>
              <a:t>NetBeans</a:t>
            </a:r>
            <a:r>
              <a:rPr lang="en-US" dirty="0">
                <a:latin typeface="Arial" charset="0"/>
                <a:cs typeface="Arial" charset="0"/>
              </a:rPr>
              <a:t> 8.0</a:t>
            </a:r>
          </a:p>
          <a:p>
            <a:pPr marL="344488" indent="-290513" eaLnBrk="0" hangingPunct="0">
              <a:defRPr/>
            </a:pPr>
            <a:endParaRPr lang="en-US" dirty="0">
              <a:latin typeface="Arial" charset="0"/>
              <a:cs typeface="Arial" charset="0"/>
            </a:endParaRPr>
          </a:p>
        </p:txBody>
      </p:sp>
      <p:pic>
        <p:nvPicPr>
          <p:cNvPr id="3" name="Picture 47" descr="C:\Documents and Settings\gstokol\My Documents\My Pictures\compu027.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762000" y="1023938"/>
            <a:ext cx="64135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p:cNvSpPr/>
          <p:nvPr/>
        </p:nvSpPr>
        <p:spPr>
          <a:xfrm>
            <a:off x="8640581" y="6422172"/>
            <a:ext cx="383438" cy="307777"/>
          </a:xfrm>
          <a:prstGeom prst="rect">
            <a:avLst/>
          </a:prstGeom>
        </p:spPr>
        <p:txBody>
          <a:bodyPr wrap="none">
            <a:spAutoFit/>
          </a:bodyPr>
          <a:lstStyle/>
          <a:p>
            <a:r>
              <a:rPr lang="en-US" dirty="0" smtClean="0"/>
              <a:t>08</a:t>
            </a:r>
            <a:endParaRPr lang="en-US" dirty="0"/>
          </a:p>
        </p:txBody>
      </p:sp>
    </p:spTree>
    <p:custDataLst>
      <p:tags r:id="rId1"/>
    </p:custDataLst>
    <p:extLst>
      <p:ext uri="{BB962C8B-B14F-4D97-AF65-F5344CB8AC3E}">
        <p14:creationId xmlns:p14="http://schemas.microsoft.com/office/powerpoint/2010/main" val="426890967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719"/>
        <p:cNvGrpSpPr/>
        <p:nvPr/>
      </p:nvGrpSpPr>
      <p:grpSpPr>
        <a:xfrm>
          <a:off x="0" y="0"/>
          <a:ext cx="0" cy="0"/>
          <a:chOff x="0" y="0"/>
          <a:chExt cx="0" cy="0"/>
        </a:xfrm>
      </p:grpSpPr>
      <p:sp>
        <p:nvSpPr>
          <p:cNvPr id="720" name="Google Shape;720;p76"/>
          <p:cNvSpPr txBox="1"/>
          <p:nvPr/>
        </p:nvSpPr>
        <p:spPr>
          <a:xfrm>
            <a:off x="609600" y="1700212"/>
            <a:ext cx="7924800" cy="2667000"/>
          </a:xfrm>
          <a:prstGeom prst="rect">
            <a:avLst/>
          </a:prstGeom>
          <a:solidFill>
            <a:srgbClr val="DDDDDD"/>
          </a:solid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721" name="Google Shape;721;p76"/>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Quiz</a:t>
            </a:r>
            <a:endParaRPr/>
          </a:p>
        </p:txBody>
      </p:sp>
      <p:sp>
        <p:nvSpPr>
          <p:cNvPr id="722" name="Google Shape;722;p76"/>
          <p:cNvSpPr txBox="1">
            <a:spLocks noGrp="1"/>
          </p:cNvSpPr>
          <p:nvPr>
            <p:ph type="body" idx="1"/>
          </p:nvPr>
        </p:nvSpPr>
        <p:spPr>
          <a:xfrm>
            <a:off x="609600" y="990600"/>
            <a:ext cx="7918500" cy="52482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200"/>
              <a:buFont typeface="Arial"/>
              <a:buNone/>
            </a:pPr>
            <a:r>
              <a:rPr lang="en-US" sz="2200" b="0" i="0" u="none">
                <a:solidFill>
                  <a:schemeClr val="dk1"/>
                </a:solidFill>
                <a:latin typeface="Arial"/>
                <a:ea typeface="Arial"/>
                <a:cs typeface="Arial"/>
                <a:sym typeface="Arial"/>
              </a:rPr>
              <a:t>What changes would you perform to make this class immutable? (Choose all that apply.)</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 public class Stock {</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     public String symbol;</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		 public double price;</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     public int shares;</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		 public double getStockValue() { }</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		 public void setSymbol(String symbol) { }</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     public void setPrice(double price) { }</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     public void setShares(int number) { }</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 }</a:t>
            </a:r>
            <a:endParaRPr/>
          </a:p>
          <a:p>
            <a:pPr marL="7937" marR="0" lvl="0" indent="7937" algn="l" rtl="0">
              <a:lnSpc>
                <a:spcPct val="100000"/>
              </a:lnSpc>
              <a:spcBef>
                <a:spcPts val="100"/>
              </a:spcBef>
              <a:spcAft>
                <a:spcPts val="0"/>
              </a:spcAft>
              <a:buClr>
                <a:srgbClr val="000000"/>
              </a:buClr>
              <a:buSzPts val="500"/>
              <a:buFont typeface="Arial"/>
              <a:buNone/>
            </a:pPr>
            <a:endParaRPr sz="500" b="0" i="0" u="none">
              <a:solidFill>
                <a:schemeClr val="dk1"/>
              </a:solidFill>
              <a:latin typeface="Courier New"/>
              <a:ea typeface="Courier New"/>
              <a:cs typeface="Courier New"/>
              <a:sym typeface="Courier New"/>
            </a:endParaRPr>
          </a:p>
          <a:p>
            <a:pPr marL="566737" marR="0" lvl="1" indent="-449262" algn="l" rtl="0">
              <a:lnSpc>
                <a:spcPct val="90000"/>
              </a:lnSpc>
              <a:spcBef>
                <a:spcPts val="440"/>
              </a:spcBef>
              <a:spcAft>
                <a:spcPts val="0"/>
              </a:spcAft>
              <a:buClr>
                <a:srgbClr val="FF0000"/>
              </a:buClr>
              <a:buSzPts val="2200"/>
              <a:buFont typeface="Arial"/>
              <a:buAutoNum type="alphaLcPeriod"/>
            </a:pPr>
            <a:r>
              <a:rPr lang="en-US" sz="2200" b="0" i="0" u="none" strike="noStrike" cap="none">
                <a:solidFill>
                  <a:schemeClr val="dk1"/>
                </a:solidFill>
                <a:latin typeface="Arial"/>
                <a:ea typeface="Arial"/>
                <a:cs typeface="Arial"/>
                <a:sym typeface="Arial"/>
              </a:rPr>
              <a:t>Make the fields </a:t>
            </a:r>
            <a:r>
              <a:rPr lang="en-US" sz="2200" b="0" i="0" u="none" strike="noStrike" cap="none">
                <a:solidFill>
                  <a:schemeClr val="dk1"/>
                </a:solidFill>
                <a:latin typeface="Courier New"/>
                <a:ea typeface="Courier New"/>
                <a:cs typeface="Courier New"/>
                <a:sym typeface="Courier New"/>
              </a:rPr>
              <a:t>symbol</a:t>
            </a:r>
            <a:r>
              <a:rPr lang="en-US" sz="2200" b="0" i="0" u="none" strike="noStrike" cap="none">
                <a:solidFill>
                  <a:schemeClr val="dk1"/>
                </a:solidFill>
                <a:latin typeface="Arial"/>
                <a:ea typeface="Arial"/>
                <a:cs typeface="Arial"/>
                <a:sym typeface="Arial"/>
              </a:rPr>
              <a:t>, </a:t>
            </a:r>
            <a:r>
              <a:rPr lang="en-US" sz="2200" b="0" i="0" u="none" strike="noStrike" cap="none">
                <a:solidFill>
                  <a:schemeClr val="dk1"/>
                </a:solidFill>
                <a:latin typeface="Courier New"/>
                <a:ea typeface="Courier New"/>
                <a:cs typeface="Courier New"/>
                <a:sym typeface="Courier New"/>
              </a:rPr>
              <a:t>shares</a:t>
            </a:r>
            <a:r>
              <a:rPr lang="en-US" sz="2200" b="0" i="0" u="none" strike="noStrike" cap="none">
                <a:solidFill>
                  <a:schemeClr val="dk1"/>
                </a:solidFill>
                <a:latin typeface="Arial"/>
                <a:ea typeface="Arial"/>
                <a:cs typeface="Arial"/>
                <a:sym typeface="Arial"/>
              </a:rPr>
              <a:t>, and </a:t>
            </a:r>
            <a:r>
              <a:rPr lang="en-US" sz="2200" b="0" i="0" u="none" strike="noStrike" cap="none">
                <a:solidFill>
                  <a:schemeClr val="dk1"/>
                </a:solidFill>
                <a:latin typeface="Courier New"/>
                <a:ea typeface="Courier New"/>
                <a:cs typeface="Courier New"/>
                <a:sym typeface="Courier New"/>
              </a:rPr>
              <a:t>price</a:t>
            </a:r>
            <a:r>
              <a:rPr lang="en-US" sz="2200" b="0" i="0" u="none" strike="noStrike" cap="none">
                <a:solidFill>
                  <a:schemeClr val="dk1"/>
                </a:solidFill>
                <a:latin typeface="Arial"/>
                <a:ea typeface="Arial"/>
                <a:cs typeface="Arial"/>
                <a:sym typeface="Arial"/>
              </a:rPr>
              <a:t> </a:t>
            </a:r>
            <a:r>
              <a:rPr lang="en-US" sz="2200" b="0" i="0" u="none" strike="noStrike" cap="none">
                <a:solidFill>
                  <a:schemeClr val="dk1"/>
                </a:solidFill>
                <a:latin typeface="Courier New"/>
                <a:ea typeface="Courier New"/>
                <a:cs typeface="Courier New"/>
                <a:sym typeface="Courier New"/>
              </a:rPr>
              <a:t>private</a:t>
            </a:r>
            <a:r>
              <a:rPr lang="en-US" sz="2200" b="0" i="0" u="none" strike="noStrike" cap="none">
                <a:solidFill>
                  <a:schemeClr val="dk1"/>
                </a:solidFill>
                <a:latin typeface="Arial"/>
                <a:ea typeface="Arial"/>
                <a:cs typeface="Arial"/>
                <a:sym typeface="Arial"/>
              </a:rPr>
              <a:t>.</a:t>
            </a:r>
            <a:endParaRPr sz="2200" b="0" i="0" u="none" strike="noStrike" cap="none">
              <a:solidFill>
                <a:schemeClr val="dk1"/>
              </a:solidFill>
              <a:latin typeface="Courier New"/>
              <a:ea typeface="Courier New"/>
              <a:cs typeface="Courier New"/>
              <a:sym typeface="Courier New"/>
            </a:endParaRPr>
          </a:p>
          <a:p>
            <a:pPr marL="566737" marR="0" lvl="1" indent="-449262" algn="l" rtl="0">
              <a:lnSpc>
                <a:spcPct val="90000"/>
              </a:lnSpc>
              <a:spcBef>
                <a:spcPts val="440"/>
              </a:spcBef>
              <a:spcAft>
                <a:spcPts val="0"/>
              </a:spcAft>
              <a:buClr>
                <a:srgbClr val="FF0000"/>
              </a:buClr>
              <a:buSzPts val="2200"/>
              <a:buFont typeface="Arial"/>
              <a:buAutoNum type="alphaLcPeriod"/>
            </a:pPr>
            <a:r>
              <a:rPr lang="en-US" sz="2200" b="0" i="0" u="none" strike="noStrike" cap="none">
                <a:solidFill>
                  <a:schemeClr val="dk1"/>
                </a:solidFill>
                <a:latin typeface="Arial"/>
                <a:ea typeface="Arial"/>
                <a:cs typeface="Arial"/>
                <a:sym typeface="Arial"/>
              </a:rPr>
              <a:t>Remove </a:t>
            </a:r>
            <a:r>
              <a:rPr lang="en-US" sz="2200" b="0" i="0" u="none" strike="noStrike" cap="none">
                <a:solidFill>
                  <a:schemeClr val="dk1"/>
                </a:solidFill>
                <a:latin typeface="Courier New"/>
                <a:ea typeface="Courier New"/>
                <a:cs typeface="Courier New"/>
                <a:sym typeface="Courier New"/>
              </a:rPr>
              <a:t>setSymbol</a:t>
            </a:r>
            <a:r>
              <a:rPr lang="en-US" sz="2200" b="0" i="0" u="none" strike="noStrike" cap="none">
                <a:solidFill>
                  <a:schemeClr val="dk1"/>
                </a:solidFill>
                <a:latin typeface="Arial"/>
                <a:ea typeface="Arial"/>
                <a:cs typeface="Arial"/>
                <a:sym typeface="Arial"/>
              </a:rPr>
              <a:t>, </a:t>
            </a:r>
            <a:r>
              <a:rPr lang="en-US" sz="2200" b="0" i="0" u="none" strike="noStrike" cap="none">
                <a:solidFill>
                  <a:schemeClr val="dk1"/>
                </a:solidFill>
                <a:latin typeface="Courier New"/>
                <a:ea typeface="Courier New"/>
                <a:cs typeface="Courier New"/>
                <a:sym typeface="Courier New"/>
              </a:rPr>
              <a:t>setPrice</a:t>
            </a:r>
            <a:r>
              <a:rPr lang="en-US" sz="2200" b="0" i="0" u="none" strike="noStrike" cap="none">
                <a:solidFill>
                  <a:schemeClr val="dk1"/>
                </a:solidFill>
                <a:latin typeface="Arial"/>
                <a:ea typeface="Arial"/>
                <a:cs typeface="Arial"/>
                <a:sym typeface="Arial"/>
              </a:rPr>
              <a:t>, and </a:t>
            </a:r>
            <a:r>
              <a:rPr lang="en-US" sz="2200" b="0" i="0" u="none" strike="noStrike" cap="none">
                <a:solidFill>
                  <a:schemeClr val="dk1"/>
                </a:solidFill>
                <a:latin typeface="Courier New"/>
                <a:ea typeface="Courier New"/>
                <a:cs typeface="Courier New"/>
                <a:sym typeface="Courier New"/>
              </a:rPr>
              <a:t>setShares</a:t>
            </a:r>
            <a:r>
              <a:rPr lang="en-US" sz="2200" b="0" i="0" u="none" strike="noStrike" cap="none">
                <a:solidFill>
                  <a:schemeClr val="dk1"/>
                </a:solidFill>
                <a:latin typeface="Arial"/>
                <a:ea typeface="Arial"/>
                <a:cs typeface="Arial"/>
                <a:sym typeface="Arial"/>
              </a:rPr>
              <a:t>.</a:t>
            </a:r>
            <a:endParaRPr/>
          </a:p>
          <a:p>
            <a:pPr marL="566737" marR="0" lvl="1" indent="-449262" algn="l" rtl="0">
              <a:lnSpc>
                <a:spcPct val="90000"/>
              </a:lnSpc>
              <a:spcBef>
                <a:spcPts val="440"/>
              </a:spcBef>
              <a:spcAft>
                <a:spcPts val="0"/>
              </a:spcAft>
              <a:buClr>
                <a:srgbClr val="FF0000"/>
              </a:buClr>
              <a:buSzPts val="2200"/>
              <a:buFont typeface="Arial"/>
              <a:buAutoNum type="alphaLcPeriod"/>
            </a:pPr>
            <a:r>
              <a:rPr lang="en-US" sz="2200" b="0" i="0" u="none" strike="noStrike" cap="none">
                <a:solidFill>
                  <a:schemeClr val="dk1"/>
                </a:solidFill>
                <a:latin typeface="Arial"/>
                <a:ea typeface="Arial"/>
                <a:cs typeface="Arial"/>
                <a:sym typeface="Arial"/>
              </a:rPr>
              <a:t>Make the </a:t>
            </a:r>
            <a:r>
              <a:rPr lang="en-US" sz="2200" b="0" i="0" u="none" strike="noStrike" cap="none">
                <a:solidFill>
                  <a:schemeClr val="dk1"/>
                </a:solidFill>
                <a:latin typeface="Courier New"/>
                <a:ea typeface="Courier New"/>
                <a:cs typeface="Courier New"/>
                <a:sym typeface="Courier New"/>
              </a:rPr>
              <a:t>getStockValue</a:t>
            </a:r>
            <a:r>
              <a:rPr lang="en-US" sz="2200" b="0" i="0" u="none" strike="noStrike" cap="none">
                <a:solidFill>
                  <a:schemeClr val="dk1"/>
                </a:solidFill>
                <a:latin typeface="Arial"/>
                <a:ea typeface="Arial"/>
                <a:cs typeface="Arial"/>
                <a:sym typeface="Arial"/>
              </a:rPr>
              <a:t> method </a:t>
            </a:r>
            <a:r>
              <a:rPr lang="en-US" sz="2200" b="0" i="0" u="none" strike="noStrike" cap="none">
                <a:solidFill>
                  <a:schemeClr val="dk1"/>
                </a:solidFill>
                <a:latin typeface="Courier New"/>
                <a:ea typeface="Courier New"/>
                <a:cs typeface="Courier New"/>
                <a:sym typeface="Courier New"/>
              </a:rPr>
              <a:t>private</a:t>
            </a:r>
            <a:r>
              <a:rPr lang="en-US" sz="2200" b="0" i="0" u="none" strike="noStrike" cap="none">
                <a:solidFill>
                  <a:schemeClr val="dk1"/>
                </a:solidFill>
                <a:latin typeface="Arial"/>
                <a:ea typeface="Arial"/>
                <a:cs typeface="Arial"/>
                <a:sym typeface="Arial"/>
              </a:rPr>
              <a:t>.</a:t>
            </a:r>
            <a:endParaRPr sz="2200" b="0" i="0" u="none" strike="noStrike" cap="none">
              <a:solidFill>
                <a:schemeClr val="dk1"/>
              </a:solidFill>
              <a:latin typeface="Courier New"/>
              <a:ea typeface="Courier New"/>
              <a:cs typeface="Courier New"/>
              <a:sym typeface="Courier New"/>
            </a:endParaRPr>
          </a:p>
          <a:p>
            <a:pPr marL="566737" marR="0" lvl="1" indent="-449262" algn="l" rtl="0">
              <a:lnSpc>
                <a:spcPct val="90000"/>
              </a:lnSpc>
              <a:spcBef>
                <a:spcPts val="440"/>
              </a:spcBef>
              <a:spcAft>
                <a:spcPts val="0"/>
              </a:spcAft>
              <a:buClr>
                <a:srgbClr val="FF0000"/>
              </a:buClr>
              <a:buSzPts val="2200"/>
              <a:buFont typeface="Arial"/>
              <a:buAutoNum type="alphaLcPeriod"/>
            </a:pPr>
            <a:r>
              <a:rPr lang="en-US" sz="2200" b="0" i="0" u="none" strike="noStrike" cap="none">
                <a:solidFill>
                  <a:schemeClr val="dk1"/>
                </a:solidFill>
                <a:latin typeface="Arial"/>
                <a:ea typeface="Arial"/>
                <a:cs typeface="Arial"/>
                <a:sym typeface="Arial"/>
              </a:rPr>
              <a:t>Add a constructor that takes </a:t>
            </a:r>
            <a:r>
              <a:rPr lang="en-US" sz="2200" b="0" i="0" u="none" strike="noStrike" cap="none">
                <a:solidFill>
                  <a:schemeClr val="dk1"/>
                </a:solidFill>
                <a:latin typeface="Courier New"/>
                <a:ea typeface="Courier New"/>
                <a:cs typeface="Courier New"/>
                <a:sym typeface="Courier New"/>
              </a:rPr>
              <a:t>symbol</a:t>
            </a:r>
            <a:r>
              <a:rPr lang="en-US" sz="2200" b="0" i="0" u="none" strike="noStrike" cap="none">
                <a:solidFill>
                  <a:schemeClr val="dk1"/>
                </a:solidFill>
                <a:latin typeface="Arial"/>
                <a:ea typeface="Arial"/>
                <a:cs typeface="Arial"/>
                <a:sym typeface="Arial"/>
              </a:rPr>
              <a:t>, </a:t>
            </a:r>
            <a:r>
              <a:rPr lang="en-US" sz="2200" b="0" i="0" u="none" strike="noStrike" cap="none">
                <a:solidFill>
                  <a:schemeClr val="dk1"/>
                </a:solidFill>
                <a:latin typeface="Courier New"/>
                <a:ea typeface="Courier New"/>
                <a:cs typeface="Courier New"/>
                <a:sym typeface="Courier New"/>
              </a:rPr>
              <a:t>shares</a:t>
            </a:r>
            <a:r>
              <a:rPr lang="en-US" sz="2200" b="0" i="0" u="none" strike="noStrike" cap="none">
                <a:solidFill>
                  <a:schemeClr val="dk1"/>
                </a:solidFill>
                <a:latin typeface="Arial"/>
                <a:ea typeface="Arial"/>
                <a:cs typeface="Arial"/>
                <a:sym typeface="Arial"/>
              </a:rPr>
              <a:t>, and </a:t>
            </a:r>
            <a:r>
              <a:rPr lang="en-US" sz="2200" b="0" i="0" u="none" strike="noStrike" cap="none">
                <a:solidFill>
                  <a:schemeClr val="dk1"/>
                </a:solidFill>
                <a:latin typeface="Courier New"/>
                <a:ea typeface="Courier New"/>
                <a:cs typeface="Courier New"/>
                <a:sym typeface="Courier New"/>
              </a:rPr>
              <a:t>price</a:t>
            </a:r>
            <a:r>
              <a:rPr lang="en-US" sz="2200" b="0" i="0" u="none" strike="noStrike" cap="none">
                <a:solidFill>
                  <a:schemeClr val="dk1"/>
                </a:solidFill>
                <a:latin typeface="Arial"/>
                <a:ea typeface="Arial"/>
                <a:cs typeface="Arial"/>
                <a:sym typeface="Arial"/>
              </a:rPr>
              <a:t> as arguments.</a:t>
            </a:r>
            <a:endParaRPr/>
          </a:p>
        </p:txBody>
      </p:sp>
      <p:sp>
        <p:nvSpPr>
          <p:cNvPr id="723" name="Google Shape;723;p76"/>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80</a:t>
            </a:fld>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727"/>
        <p:cNvGrpSpPr/>
        <p:nvPr/>
      </p:nvGrpSpPr>
      <p:grpSpPr>
        <a:xfrm>
          <a:off x="0" y="0"/>
          <a:ext cx="0" cy="0"/>
          <a:chOff x="0" y="0"/>
          <a:chExt cx="0" cy="0"/>
        </a:xfrm>
      </p:grpSpPr>
      <p:sp>
        <p:nvSpPr>
          <p:cNvPr id="728" name="Google Shape;728;p77"/>
          <p:cNvSpPr txBox="1">
            <a:spLocks noGrp="1"/>
          </p:cNvSpPr>
          <p:nvPr>
            <p:ph type="ctrTitle"/>
          </p:nvPr>
        </p:nvSpPr>
        <p:spPr>
          <a:xfrm>
            <a:off x="311708" y="992767"/>
            <a:ext cx="8520600" cy="27369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Overriding Methods, Polymorphism, and Static Classes</a:t>
            </a:r>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733"/>
        <p:cNvGrpSpPr/>
        <p:nvPr/>
      </p:nvGrpSpPr>
      <p:grpSpPr>
        <a:xfrm>
          <a:off x="0" y="0"/>
          <a:ext cx="0" cy="0"/>
          <a:chOff x="0" y="0"/>
          <a:chExt cx="0" cy="0"/>
        </a:xfrm>
      </p:grpSpPr>
      <p:pic>
        <p:nvPicPr>
          <p:cNvPr id="734" name="Google Shape;734;p78" descr="Duke-with-Dart.gif"/>
          <p:cNvPicPr preferRelativeResize="0"/>
          <p:nvPr/>
        </p:nvPicPr>
        <p:blipFill rotWithShape="1">
          <a:blip r:embed="rId3">
            <a:alphaModFix/>
          </a:blip>
          <a:srcRect/>
          <a:stretch/>
        </p:blipFill>
        <p:spPr>
          <a:xfrm>
            <a:off x="6172200" y="5335587"/>
            <a:ext cx="2533650" cy="896937"/>
          </a:xfrm>
          <a:prstGeom prst="rect">
            <a:avLst/>
          </a:prstGeom>
          <a:noFill/>
          <a:ln>
            <a:noFill/>
          </a:ln>
        </p:spPr>
      </p:pic>
      <p:sp>
        <p:nvSpPr>
          <p:cNvPr id="735" name="Google Shape;735;p78"/>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Objectives</a:t>
            </a:r>
            <a:endParaRPr/>
          </a:p>
        </p:txBody>
      </p:sp>
      <p:sp>
        <p:nvSpPr>
          <p:cNvPr id="736" name="Google Shape;736;p78"/>
          <p:cNvSpPr txBox="1">
            <a:spLocks noGrp="1"/>
          </p:cNvSpPr>
          <p:nvPr>
            <p:ph type="body" idx="1"/>
          </p:nvPr>
        </p:nvSpPr>
        <p:spPr>
          <a:xfrm>
            <a:off x="609600" y="1447800"/>
            <a:ext cx="7918500" cy="46974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200"/>
              <a:buFont typeface="Arial"/>
              <a:buNone/>
            </a:pPr>
            <a:r>
              <a:rPr lang="en-US" sz="2200" b="0" i="0" u="none" strike="noStrike" cap="none">
                <a:solidFill>
                  <a:schemeClr val="dk1"/>
                </a:solidFill>
                <a:latin typeface="Arial"/>
                <a:ea typeface="Arial"/>
                <a:cs typeface="Arial"/>
                <a:sym typeface="Arial"/>
              </a:rPr>
              <a:t>After completing this lesson, you should be able to do the following:</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Use access levels: </a:t>
            </a:r>
            <a:r>
              <a:rPr lang="en-US" sz="2200" b="0" i="0" u="none" strike="noStrike" cap="none">
                <a:solidFill>
                  <a:schemeClr val="dk1"/>
                </a:solidFill>
                <a:latin typeface="Courier New"/>
                <a:ea typeface="Courier New"/>
                <a:cs typeface="Courier New"/>
                <a:sym typeface="Courier New"/>
              </a:rPr>
              <a:t>private</a:t>
            </a:r>
            <a:r>
              <a:rPr lang="en-US" sz="2200" b="0" i="0" u="none" strike="noStrike" cap="none">
                <a:solidFill>
                  <a:schemeClr val="dk1"/>
                </a:solidFill>
                <a:latin typeface="Arial"/>
                <a:ea typeface="Arial"/>
                <a:cs typeface="Arial"/>
                <a:sym typeface="Arial"/>
              </a:rPr>
              <a:t>, </a:t>
            </a:r>
            <a:r>
              <a:rPr lang="en-US" sz="2200" b="0" i="0" u="none" strike="noStrike" cap="none">
                <a:solidFill>
                  <a:schemeClr val="dk1"/>
                </a:solidFill>
                <a:latin typeface="Courier New"/>
                <a:ea typeface="Courier New"/>
                <a:cs typeface="Courier New"/>
                <a:sym typeface="Courier New"/>
              </a:rPr>
              <a:t>protected</a:t>
            </a:r>
            <a:r>
              <a:rPr lang="en-US" sz="2200" b="0" i="0" u="none" strike="noStrike" cap="none">
                <a:solidFill>
                  <a:schemeClr val="dk1"/>
                </a:solidFill>
                <a:latin typeface="Arial"/>
                <a:ea typeface="Arial"/>
                <a:cs typeface="Arial"/>
                <a:sym typeface="Arial"/>
              </a:rPr>
              <a:t>, default, and </a:t>
            </a:r>
            <a:r>
              <a:rPr lang="en-US" sz="2200" b="0" i="0" u="none" strike="noStrike" cap="none">
                <a:solidFill>
                  <a:schemeClr val="dk1"/>
                </a:solidFill>
                <a:latin typeface="Courier New"/>
                <a:ea typeface="Courier New"/>
                <a:cs typeface="Courier New"/>
                <a:sym typeface="Courier New"/>
              </a:rPr>
              <a:t>public</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Override methods</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Use virtual method invocation</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Use </a:t>
            </a:r>
            <a:r>
              <a:rPr lang="en-US" sz="2200" b="0" i="0" u="none" strike="noStrike" cap="none">
                <a:solidFill>
                  <a:schemeClr val="dk1"/>
                </a:solidFill>
                <a:latin typeface="Courier New"/>
                <a:ea typeface="Courier New"/>
                <a:cs typeface="Courier New"/>
                <a:sym typeface="Courier New"/>
              </a:rPr>
              <a:t>varargs</a:t>
            </a:r>
            <a:r>
              <a:rPr lang="en-US" sz="2200" b="0" i="0" u="none" strike="noStrike" cap="none">
                <a:solidFill>
                  <a:schemeClr val="dk1"/>
                </a:solidFill>
                <a:latin typeface="Arial"/>
                <a:ea typeface="Arial"/>
                <a:cs typeface="Arial"/>
                <a:sym typeface="Arial"/>
              </a:rPr>
              <a:t> to specify variable arguments</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Use the </a:t>
            </a:r>
            <a:r>
              <a:rPr lang="en-US" sz="2200" b="0" i="0" u="none" strike="noStrike" cap="none">
                <a:solidFill>
                  <a:schemeClr val="dk1"/>
                </a:solidFill>
                <a:latin typeface="Courier New"/>
                <a:ea typeface="Courier New"/>
                <a:cs typeface="Courier New"/>
                <a:sym typeface="Courier New"/>
              </a:rPr>
              <a:t>instanceof</a:t>
            </a:r>
            <a:r>
              <a:rPr lang="en-US" sz="2200" b="0" i="0" u="none" strike="noStrike" cap="none">
                <a:solidFill>
                  <a:schemeClr val="dk1"/>
                </a:solidFill>
                <a:latin typeface="Arial"/>
                <a:ea typeface="Arial"/>
                <a:cs typeface="Arial"/>
                <a:sym typeface="Arial"/>
              </a:rPr>
              <a:t> operator to compare object types</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Use upward and downward casts</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Model business problems by using the </a:t>
            </a:r>
            <a:r>
              <a:rPr lang="en-US" sz="2200" b="0" i="0" u="none" strike="noStrike" cap="none">
                <a:solidFill>
                  <a:schemeClr val="dk1"/>
                </a:solidFill>
                <a:latin typeface="Courier New"/>
                <a:ea typeface="Courier New"/>
                <a:cs typeface="Courier New"/>
                <a:sym typeface="Courier New"/>
              </a:rPr>
              <a:t>static</a:t>
            </a:r>
            <a:r>
              <a:rPr lang="en-US" sz="2200" b="0" i="0" u="none" strike="noStrike" cap="none">
                <a:solidFill>
                  <a:schemeClr val="dk1"/>
                </a:solidFill>
                <a:latin typeface="Arial"/>
                <a:ea typeface="Arial"/>
                <a:cs typeface="Arial"/>
                <a:sym typeface="Arial"/>
              </a:rPr>
              <a:t> keyword</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Implement the singleton design pattern</a:t>
            </a:r>
            <a:endParaRPr/>
          </a:p>
          <a:p>
            <a:pPr marL="7937" marR="0" lvl="0" indent="7938" algn="l" rtl="0">
              <a:spcBef>
                <a:spcPts val="440"/>
              </a:spcBef>
              <a:spcAft>
                <a:spcPts val="0"/>
              </a:spcAft>
              <a:buNone/>
            </a:pPr>
            <a:endParaRPr sz="2200" b="0" i="0" u="none" strike="noStrike" cap="none">
              <a:solidFill>
                <a:schemeClr val="dk1"/>
              </a:solidFill>
              <a:latin typeface="Arial"/>
              <a:ea typeface="Arial"/>
              <a:cs typeface="Arial"/>
              <a:sym typeface="Arial"/>
            </a:endParaRPr>
          </a:p>
        </p:txBody>
      </p:sp>
      <p:sp>
        <p:nvSpPr>
          <p:cNvPr id="737" name="Google Shape;737;p78"/>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82</a:t>
            </a:fld>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742"/>
        <p:cNvGrpSpPr/>
        <p:nvPr/>
      </p:nvGrpSpPr>
      <p:grpSpPr>
        <a:xfrm>
          <a:off x="0" y="0"/>
          <a:ext cx="0" cy="0"/>
          <a:chOff x="0" y="0"/>
          <a:chExt cx="0" cy="0"/>
        </a:xfrm>
      </p:grpSpPr>
      <p:sp>
        <p:nvSpPr>
          <p:cNvPr id="743" name="Google Shape;743;p79"/>
          <p:cNvSpPr txBox="1">
            <a:spLocks noGrp="1"/>
          </p:cNvSpPr>
          <p:nvPr>
            <p:ph type="title"/>
          </p:nvPr>
        </p:nvSpPr>
        <p:spPr>
          <a:xfrm>
            <a:off x="609600" y="439737"/>
            <a:ext cx="7918500" cy="4746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Using Access Control</a:t>
            </a:r>
            <a:endParaRPr/>
          </a:p>
        </p:txBody>
      </p:sp>
      <p:sp>
        <p:nvSpPr>
          <p:cNvPr id="744" name="Google Shape;744;p79"/>
          <p:cNvSpPr txBox="1">
            <a:spLocks noGrp="1"/>
          </p:cNvSpPr>
          <p:nvPr>
            <p:ph type="body" idx="1"/>
          </p:nvPr>
        </p:nvSpPr>
        <p:spPr>
          <a:xfrm>
            <a:off x="609600" y="1066800"/>
            <a:ext cx="7918500" cy="1828800"/>
          </a:xfrm>
          <a:prstGeom prst="rect">
            <a:avLst/>
          </a:prstGeom>
          <a:noFill/>
          <a:ln>
            <a:noFill/>
          </a:ln>
        </p:spPr>
        <p:txBody>
          <a:bodyPr spcFirstLastPara="1" wrap="square" lIns="12700" tIns="12700" rIns="12700" bIns="12700" anchor="t" anchorCtr="0">
            <a:noAutofit/>
          </a:bodyPr>
          <a:lstStyle/>
          <a:p>
            <a:pPr marL="574675" marR="0" lvl="1" indent="-460375" algn="l" rtl="0">
              <a:lnSpc>
                <a:spcPct val="100000"/>
              </a:lnSpc>
              <a:spcBef>
                <a:spcPts val="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You have seen the keywords </a:t>
            </a:r>
            <a:r>
              <a:rPr lang="en-US" sz="2200" b="0" i="0" u="none" strike="noStrike" cap="none">
                <a:solidFill>
                  <a:schemeClr val="dk1"/>
                </a:solidFill>
                <a:latin typeface="Courier New"/>
                <a:ea typeface="Courier New"/>
                <a:cs typeface="Courier New"/>
                <a:sym typeface="Courier New"/>
              </a:rPr>
              <a:t>public</a:t>
            </a:r>
            <a:r>
              <a:rPr lang="en-US" sz="2200" b="0" i="0" u="none" strike="noStrike" cap="none">
                <a:solidFill>
                  <a:schemeClr val="dk1"/>
                </a:solidFill>
                <a:latin typeface="Arial"/>
                <a:ea typeface="Arial"/>
                <a:cs typeface="Arial"/>
                <a:sym typeface="Arial"/>
              </a:rPr>
              <a:t> and </a:t>
            </a:r>
            <a:r>
              <a:rPr lang="en-US" sz="2200" b="0" i="0" u="none" strike="noStrike" cap="none">
                <a:solidFill>
                  <a:schemeClr val="dk1"/>
                </a:solidFill>
                <a:latin typeface="Courier New"/>
                <a:ea typeface="Courier New"/>
                <a:cs typeface="Courier New"/>
                <a:sym typeface="Courier New"/>
              </a:rPr>
              <a:t>private</a:t>
            </a:r>
            <a:r>
              <a:rPr lang="en-US" sz="2200" b="0" i="0" u="none" strike="noStrike" cap="none">
                <a:solidFill>
                  <a:schemeClr val="dk1"/>
                </a:solidFill>
                <a:latin typeface="Arial"/>
                <a:ea typeface="Arial"/>
                <a:cs typeface="Arial"/>
                <a:sym typeface="Arial"/>
              </a:rPr>
              <a:t>. </a:t>
            </a:r>
            <a:endParaRPr/>
          </a:p>
          <a:p>
            <a:pPr marL="574675" marR="0" lvl="1" indent="-460375" algn="l" rtl="0">
              <a:lnSpc>
                <a:spcPct val="100000"/>
              </a:lnSpc>
              <a:spcBef>
                <a:spcPts val="1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There are four access levels that can be applied to data fields and methods. </a:t>
            </a:r>
            <a:endParaRPr/>
          </a:p>
          <a:p>
            <a:pPr marL="574675" marR="0" lvl="1" indent="-460375" algn="l" rtl="0">
              <a:lnSpc>
                <a:spcPct val="100000"/>
              </a:lnSpc>
              <a:spcBef>
                <a:spcPts val="150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Classes can be default (no modifier) or </a:t>
            </a:r>
            <a:r>
              <a:rPr lang="en-US" sz="2200" b="0" i="0" u="none" strike="noStrike" cap="none">
                <a:solidFill>
                  <a:schemeClr val="dk1"/>
                </a:solidFill>
                <a:latin typeface="Courier New"/>
                <a:ea typeface="Courier New"/>
                <a:cs typeface="Courier New"/>
                <a:sym typeface="Courier New"/>
              </a:rPr>
              <a:t>public</a:t>
            </a:r>
            <a:r>
              <a:rPr lang="en-US" sz="2200" b="0" i="0" u="none" strike="noStrike" cap="none">
                <a:solidFill>
                  <a:schemeClr val="dk1"/>
                </a:solidFill>
                <a:latin typeface="Arial"/>
                <a:ea typeface="Arial"/>
                <a:cs typeface="Arial"/>
                <a:sym typeface="Arial"/>
              </a:rPr>
              <a:t>.</a:t>
            </a:r>
            <a:endParaRPr/>
          </a:p>
          <a:p>
            <a:pPr marL="574675" marR="0" lvl="1" indent="-460375" algn="l" rtl="0">
              <a:lnSpc>
                <a:spcPct val="100000"/>
              </a:lnSpc>
              <a:spcBef>
                <a:spcPts val="900"/>
              </a:spcBef>
              <a:spcAft>
                <a:spcPts val="0"/>
              </a:spcAft>
              <a:buClr>
                <a:srgbClr val="FF0000"/>
              </a:buClr>
              <a:buSzPts val="2200"/>
              <a:buFont typeface="Arial"/>
              <a:buNone/>
            </a:pPr>
            <a:endParaRPr sz="2200" b="0" i="0" u="none" strike="noStrike" cap="none">
              <a:solidFill>
                <a:schemeClr val="dk1"/>
              </a:solidFill>
              <a:latin typeface="Arial"/>
              <a:ea typeface="Arial"/>
              <a:cs typeface="Arial"/>
              <a:sym typeface="Arial"/>
            </a:endParaRPr>
          </a:p>
          <a:p>
            <a:pPr marL="7937" marR="0" lvl="0" indent="7938" algn="l" rtl="0">
              <a:spcBef>
                <a:spcPts val="840"/>
              </a:spcBef>
              <a:spcAft>
                <a:spcPts val="0"/>
              </a:spcAft>
              <a:buNone/>
            </a:pPr>
            <a:endParaRPr sz="2200" b="0" i="0" u="none" strike="noStrike" cap="none">
              <a:solidFill>
                <a:schemeClr val="dk1"/>
              </a:solidFill>
              <a:latin typeface="Arial"/>
              <a:ea typeface="Arial"/>
              <a:cs typeface="Arial"/>
              <a:sym typeface="Arial"/>
            </a:endParaRPr>
          </a:p>
        </p:txBody>
      </p:sp>
      <p:graphicFrame>
        <p:nvGraphicFramePr>
          <p:cNvPr id="745" name="Google Shape;745;p79"/>
          <p:cNvGraphicFramePr/>
          <p:nvPr/>
        </p:nvGraphicFramePr>
        <p:xfrm>
          <a:off x="685800" y="3124200"/>
          <a:ext cx="7881900" cy="2889225"/>
        </p:xfrm>
        <a:graphic>
          <a:graphicData uri="http://schemas.openxmlformats.org/drawingml/2006/table">
            <a:tbl>
              <a:tblPr>
                <a:noFill/>
                <a:tableStyleId>{A0095474-483F-4493-A76D-1D2E1571B2CC}</a:tableStyleId>
              </a:tblPr>
              <a:tblGrid>
                <a:gridCol w="1577975">
                  <a:extLst>
                    <a:ext uri="{9D8B030D-6E8A-4147-A177-3AD203B41FA5}">
                      <a16:colId xmlns="" xmlns:a16="http://schemas.microsoft.com/office/drawing/2014/main" val="20000"/>
                    </a:ext>
                  </a:extLst>
                </a:gridCol>
                <a:gridCol w="1574800">
                  <a:extLst>
                    <a:ext uri="{9D8B030D-6E8A-4147-A177-3AD203B41FA5}">
                      <a16:colId xmlns="" xmlns:a16="http://schemas.microsoft.com/office/drawing/2014/main" val="20001"/>
                    </a:ext>
                  </a:extLst>
                </a:gridCol>
                <a:gridCol w="1576375">
                  <a:extLst>
                    <a:ext uri="{9D8B030D-6E8A-4147-A177-3AD203B41FA5}">
                      <a16:colId xmlns="" xmlns:a16="http://schemas.microsoft.com/office/drawing/2014/main" val="20002"/>
                    </a:ext>
                  </a:extLst>
                </a:gridCol>
                <a:gridCol w="1576375">
                  <a:extLst>
                    <a:ext uri="{9D8B030D-6E8A-4147-A177-3AD203B41FA5}">
                      <a16:colId xmlns="" xmlns:a16="http://schemas.microsoft.com/office/drawing/2014/main" val="20003"/>
                    </a:ext>
                  </a:extLst>
                </a:gridCol>
                <a:gridCol w="1576375">
                  <a:extLst>
                    <a:ext uri="{9D8B030D-6E8A-4147-A177-3AD203B41FA5}">
                      <a16:colId xmlns="" xmlns:a16="http://schemas.microsoft.com/office/drawing/2014/main" val="20004"/>
                    </a:ext>
                  </a:extLst>
                </a:gridCol>
              </a:tblGrid>
              <a:tr h="969950">
                <a:tc>
                  <a:txBody>
                    <a:bodyPr/>
                    <a:lstStyle/>
                    <a:p>
                      <a:pPr marL="0" marR="0" lvl="0" indent="0" algn="l" rtl="0">
                        <a:lnSpc>
                          <a:spcPct val="100000"/>
                        </a:lnSpc>
                        <a:spcBef>
                          <a:spcPts val="0"/>
                        </a:spcBef>
                        <a:spcAft>
                          <a:spcPts val="0"/>
                        </a:spcAft>
                        <a:buClr>
                          <a:schemeClr val="lt1"/>
                        </a:buClr>
                        <a:buSzPts val="1800"/>
                        <a:buFont typeface="Arial"/>
                        <a:buNone/>
                      </a:pPr>
                      <a:r>
                        <a:rPr lang="en-US" sz="1800" b="1" i="0" u="none" strike="noStrike" cap="none">
                          <a:solidFill>
                            <a:schemeClr val="lt1"/>
                          </a:solidFill>
                          <a:latin typeface="Arial"/>
                          <a:ea typeface="Arial"/>
                          <a:cs typeface="Arial"/>
                          <a:sym typeface="Arial"/>
                        </a:rPr>
                        <a:t>Modifier (keyword)</a:t>
                      </a:r>
                      <a:endParaRPr/>
                    </a:p>
                  </a:txBody>
                  <a:tcPr marL="73150" marR="73150" marT="73150" marB="73150">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57150" cap="flat" cmpd="sng">
                      <a:solidFill>
                        <a:schemeClr val="dk1"/>
                      </a:solidFill>
                      <a:prstDash val="solid"/>
                      <a:round/>
                      <a:headEnd type="none" w="sm" len="sm"/>
                      <a:tailEnd type="none" w="sm" len="sm"/>
                    </a:lnB>
                    <a:solidFill>
                      <a:schemeClr val="accent2"/>
                    </a:solidFill>
                  </a:tcPr>
                </a:tc>
                <a:tc>
                  <a:txBody>
                    <a:bodyPr/>
                    <a:lstStyle/>
                    <a:p>
                      <a:pPr marL="0" marR="0" lvl="0" indent="0" algn="ctr" rtl="0">
                        <a:lnSpc>
                          <a:spcPct val="100000"/>
                        </a:lnSpc>
                        <a:spcBef>
                          <a:spcPts val="0"/>
                        </a:spcBef>
                        <a:spcAft>
                          <a:spcPts val="0"/>
                        </a:spcAft>
                        <a:buClr>
                          <a:schemeClr val="lt1"/>
                        </a:buClr>
                        <a:buSzPts val="1800"/>
                        <a:buFont typeface="Arial"/>
                        <a:buNone/>
                      </a:pPr>
                      <a:r>
                        <a:rPr lang="en-US" sz="1800" b="1" i="0" u="none" strike="noStrike" cap="none">
                          <a:solidFill>
                            <a:schemeClr val="lt1"/>
                          </a:solidFill>
                          <a:latin typeface="Arial"/>
                          <a:ea typeface="Arial"/>
                          <a:cs typeface="Arial"/>
                          <a:sym typeface="Arial"/>
                        </a:rPr>
                        <a:t>Same Class</a:t>
                      </a:r>
                      <a:endParaRPr/>
                    </a:p>
                  </a:txBody>
                  <a:tcPr marL="73150" marR="73150" marT="73150" marB="73150">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57150" cap="flat" cmpd="sng">
                      <a:solidFill>
                        <a:schemeClr val="dk1"/>
                      </a:solidFill>
                      <a:prstDash val="solid"/>
                      <a:round/>
                      <a:headEnd type="none" w="sm" len="sm"/>
                      <a:tailEnd type="none" w="sm" len="sm"/>
                    </a:lnB>
                    <a:solidFill>
                      <a:schemeClr val="accent2"/>
                    </a:solidFill>
                  </a:tcPr>
                </a:tc>
                <a:tc>
                  <a:txBody>
                    <a:bodyPr/>
                    <a:lstStyle/>
                    <a:p>
                      <a:pPr marL="0" marR="0" lvl="0" indent="0" algn="ctr" rtl="0">
                        <a:lnSpc>
                          <a:spcPct val="100000"/>
                        </a:lnSpc>
                        <a:spcBef>
                          <a:spcPts val="0"/>
                        </a:spcBef>
                        <a:spcAft>
                          <a:spcPts val="0"/>
                        </a:spcAft>
                        <a:buClr>
                          <a:schemeClr val="lt1"/>
                        </a:buClr>
                        <a:buSzPts val="1800"/>
                        <a:buFont typeface="Arial"/>
                        <a:buNone/>
                      </a:pPr>
                      <a:r>
                        <a:rPr lang="en-US" sz="1800" b="1" i="0" u="none" strike="noStrike" cap="none">
                          <a:solidFill>
                            <a:schemeClr val="lt1"/>
                          </a:solidFill>
                          <a:latin typeface="Arial"/>
                          <a:ea typeface="Arial"/>
                          <a:cs typeface="Arial"/>
                          <a:sym typeface="Arial"/>
                        </a:rPr>
                        <a:t>Same Package</a:t>
                      </a:r>
                      <a:endParaRPr/>
                    </a:p>
                  </a:txBody>
                  <a:tcPr marL="73150" marR="73150" marT="73150" marB="73150">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57150" cap="flat" cmpd="sng">
                      <a:solidFill>
                        <a:schemeClr val="dk1"/>
                      </a:solidFill>
                      <a:prstDash val="solid"/>
                      <a:round/>
                      <a:headEnd type="none" w="sm" len="sm"/>
                      <a:tailEnd type="none" w="sm" len="sm"/>
                    </a:lnB>
                    <a:solidFill>
                      <a:schemeClr val="accent2"/>
                    </a:solidFill>
                  </a:tcPr>
                </a:tc>
                <a:tc>
                  <a:txBody>
                    <a:bodyPr/>
                    <a:lstStyle/>
                    <a:p>
                      <a:pPr marL="0" marR="0" lvl="0" indent="0" algn="ctr" rtl="0">
                        <a:lnSpc>
                          <a:spcPct val="100000"/>
                        </a:lnSpc>
                        <a:spcBef>
                          <a:spcPts val="0"/>
                        </a:spcBef>
                        <a:spcAft>
                          <a:spcPts val="0"/>
                        </a:spcAft>
                        <a:buClr>
                          <a:schemeClr val="lt1"/>
                        </a:buClr>
                        <a:buSzPts val="1800"/>
                        <a:buFont typeface="Arial"/>
                        <a:buNone/>
                      </a:pPr>
                      <a:r>
                        <a:rPr lang="en-US" sz="1800" b="1" i="0" u="none" strike="noStrike" cap="none">
                          <a:solidFill>
                            <a:schemeClr val="lt1"/>
                          </a:solidFill>
                          <a:latin typeface="Arial"/>
                          <a:ea typeface="Arial"/>
                          <a:cs typeface="Arial"/>
                          <a:sym typeface="Arial"/>
                        </a:rPr>
                        <a:t>Subclass in Another Package</a:t>
                      </a:r>
                      <a:endParaRPr/>
                    </a:p>
                  </a:txBody>
                  <a:tcPr marL="73150" marR="73150" marT="73150" marB="73150">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57150" cap="flat" cmpd="sng">
                      <a:solidFill>
                        <a:schemeClr val="dk1"/>
                      </a:solidFill>
                      <a:prstDash val="solid"/>
                      <a:round/>
                      <a:headEnd type="none" w="sm" len="sm"/>
                      <a:tailEnd type="none" w="sm" len="sm"/>
                    </a:lnB>
                    <a:solidFill>
                      <a:schemeClr val="accent2"/>
                    </a:solidFill>
                  </a:tcPr>
                </a:tc>
                <a:tc>
                  <a:txBody>
                    <a:bodyPr/>
                    <a:lstStyle/>
                    <a:p>
                      <a:pPr marL="0" marR="0" lvl="0" indent="0" algn="ctr" rtl="0">
                        <a:lnSpc>
                          <a:spcPct val="100000"/>
                        </a:lnSpc>
                        <a:spcBef>
                          <a:spcPts val="0"/>
                        </a:spcBef>
                        <a:spcAft>
                          <a:spcPts val="0"/>
                        </a:spcAft>
                        <a:buClr>
                          <a:schemeClr val="lt1"/>
                        </a:buClr>
                        <a:buSzPts val="1800"/>
                        <a:buFont typeface="Arial"/>
                        <a:buNone/>
                      </a:pPr>
                      <a:r>
                        <a:rPr lang="en-US" sz="1800" b="1" i="0" u="none" strike="noStrike" cap="none">
                          <a:solidFill>
                            <a:schemeClr val="lt1"/>
                          </a:solidFill>
                          <a:latin typeface="Arial"/>
                          <a:ea typeface="Arial"/>
                          <a:cs typeface="Arial"/>
                          <a:sym typeface="Arial"/>
                        </a:rPr>
                        <a:t>Universe</a:t>
                      </a:r>
                      <a:endParaRPr/>
                    </a:p>
                  </a:txBody>
                  <a:tcPr marL="73150" marR="73150" marT="73150" marB="73150">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57150" cap="flat" cmpd="sng">
                      <a:solidFill>
                        <a:schemeClr val="dk1"/>
                      </a:solidFill>
                      <a:prstDash val="solid"/>
                      <a:round/>
                      <a:headEnd type="none" w="sm" len="sm"/>
                      <a:tailEnd type="none" w="sm" len="sm"/>
                    </a:lnB>
                    <a:solidFill>
                      <a:schemeClr val="accent2"/>
                    </a:solidFill>
                  </a:tcPr>
                </a:tc>
                <a:extLst>
                  <a:ext uri="{0D108BD9-81ED-4DB2-BD59-A6C34878D82A}">
                    <a16:rowId xmlns="" xmlns:a16="http://schemas.microsoft.com/office/drawing/2014/main" val="10000"/>
                  </a:ext>
                </a:extLst>
              </a:tr>
              <a:tr h="479425">
                <a:tc>
                  <a:txBody>
                    <a:bodyPr/>
                    <a:lstStyle/>
                    <a:p>
                      <a:pPr marL="0" marR="0" lvl="0" indent="0" algn="l" rtl="0">
                        <a:lnSpc>
                          <a:spcPct val="100000"/>
                        </a:lnSpc>
                        <a:spcBef>
                          <a:spcPts val="0"/>
                        </a:spcBef>
                        <a:spcAft>
                          <a:spcPts val="0"/>
                        </a:spcAft>
                        <a:buClr>
                          <a:schemeClr val="dk1"/>
                        </a:buClr>
                        <a:buSzPts val="1600"/>
                        <a:buFont typeface="Courier New"/>
                        <a:buNone/>
                      </a:pPr>
                      <a:r>
                        <a:rPr lang="en-US" sz="1600" b="0" i="0" u="none" strike="noStrike" cap="none">
                          <a:solidFill>
                            <a:schemeClr val="dk1"/>
                          </a:solidFill>
                          <a:latin typeface="Courier New"/>
                          <a:ea typeface="Courier New"/>
                          <a:cs typeface="Courier New"/>
                          <a:sym typeface="Courier New"/>
                        </a:rPr>
                        <a:t>private</a:t>
                      </a:r>
                      <a:endParaRPr/>
                    </a:p>
                  </a:txBody>
                  <a:tcPr marL="73150" marR="73150" marT="73150" marB="73150">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5715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rgbClr val="DDDDDD"/>
                    </a:solidFill>
                  </a:tcPr>
                </a:tc>
                <a:tc>
                  <a:txBody>
                    <a:bodyPr/>
                    <a:lstStyle/>
                    <a:p>
                      <a:pPr marL="0" marR="0" lvl="0" indent="0" algn="ctr" rtl="0">
                        <a:lnSpc>
                          <a:spcPct val="100000"/>
                        </a:lnSpc>
                        <a:spcBef>
                          <a:spcPts val="0"/>
                        </a:spcBef>
                        <a:spcAft>
                          <a:spcPts val="0"/>
                        </a:spcAft>
                        <a:buClr>
                          <a:schemeClr val="dk1"/>
                        </a:buClr>
                        <a:buSzPts val="1600"/>
                        <a:buFont typeface="Arial"/>
                        <a:buNone/>
                      </a:pPr>
                      <a:r>
                        <a:rPr lang="en-US" sz="1600" b="0" i="0" u="none" strike="noStrike" cap="none">
                          <a:solidFill>
                            <a:schemeClr val="dk1"/>
                          </a:solidFill>
                          <a:latin typeface="Arial"/>
                          <a:ea typeface="Arial"/>
                          <a:cs typeface="Arial"/>
                          <a:sym typeface="Arial"/>
                        </a:rPr>
                        <a:t>Yes</a:t>
                      </a:r>
                      <a:endParaRPr/>
                    </a:p>
                  </a:txBody>
                  <a:tcPr marL="73150" marR="73150" marT="73150" marB="73150">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5715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rgbClr val="DDDDDD"/>
                    </a:solidFill>
                  </a:tcPr>
                </a:tc>
                <a:tc>
                  <a:txBody>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a:txBody>
                  <a:tcPr marL="73150" marR="73150" marT="73150" marB="73150">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5715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rgbClr val="DDDDDD"/>
                    </a:solidFill>
                  </a:tcPr>
                </a:tc>
                <a:tc>
                  <a:txBody>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a:txBody>
                  <a:tcPr marL="73150" marR="73150" marT="73150" marB="73150">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5715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rgbClr val="DDDDDD"/>
                    </a:solidFill>
                  </a:tcPr>
                </a:tc>
                <a:tc>
                  <a:txBody>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a:txBody>
                  <a:tcPr marL="73150" marR="73150" marT="73150" marB="73150">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5715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rgbClr val="DDDDDD"/>
                    </a:solidFill>
                  </a:tcPr>
                </a:tc>
                <a:extLst>
                  <a:ext uri="{0D108BD9-81ED-4DB2-BD59-A6C34878D82A}">
                    <a16:rowId xmlns="" xmlns:a16="http://schemas.microsoft.com/office/drawing/2014/main" val="10001"/>
                  </a:ext>
                </a:extLst>
              </a:tr>
              <a:tr h="481000">
                <a:tc>
                  <a:txBody>
                    <a:bodyPr/>
                    <a:lstStyle/>
                    <a:p>
                      <a:pPr marL="0" marR="0" lvl="0" indent="0" algn="l" rtl="0">
                        <a:lnSpc>
                          <a:spcPct val="100000"/>
                        </a:lnSpc>
                        <a:spcBef>
                          <a:spcPts val="0"/>
                        </a:spcBef>
                        <a:spcAft>
                          <a:spcPts val="0"/>
                        </a:spcAft>
                        <a:buClr>
                          <a:schemeClr val="dk1"/>
                        </a:buClr>
                        <a:buSzPts val="1600"/>
                        <a:buFont typeface="Courier New"/>
                        <a:buNone/>
                      </a:pPr>
                      <a:r>
                        <a:rPr lang="en-US" sz="1600" b="0" i="1" u="none">
                          <a:solidFill>
                            <a:schemeClr val="dk1"/>
                          </a:solidFill>
                          <a:latin typeface="Courier New"/>
                          <a:ea typeface="Courier New"/>
                          <a:cs typeface="Courier New"/>
                          <a:sym typeface="Courier New"/>
                        </a:rPr>
                        <a:t>default</a:t>
                      </a:r>
                      <a:endParaRPr/>
                    </a:p>
                  </a:txBody>
                  <a:tcPr marL="73150" marR="73150" marT="73150" marB="73150">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rgbClr val="DDDDDD"/>
                    </a:solidFill>
                  </a:tcPr>
                </a:tc>
                <a:tc>
                  <a:txBody>
                    <a:bodyPr/>
                    <a:lstStyle/>
                    <a:p>
                      <a:pPr marL="0" marR="0" lvl="0" indent="0" algn="ctr" rtl="0">
                        <a:lnSpc>
                          <a:spcPct val="100000"/>
                        </a:lnSpc>
                        <a:spcBef>
                          <a:spcPts val="0"/>
                        </a:spcBef>
                        <a:spcAft>
                          <a:spcPts val="0"/>
                        </a:spcAft>
                        <a:buClr>
                          <a:schemeClr val="dk1"/>
                        </a:buClr>
                        <a:buSzPts val="1600"/>
                        <a:buFont typeface="Arial"/>
                        <a:buNone/>
                      </a:pPr>
                      <a:r>
                        <a:rPr lang="en-US" sz="1600" b="0" i="0" u="none">
                          <a:solidFill>
                            <a:schemeClr val="dk1"/>
                          </a:solidFill>
                          <a:latin typeface="Arial"/>
                          <a:ea typeface="Arial"/>
                          <a:cs typeface="Arial"/>
                          <a:sym typeface="Arial"/>
                        </a:rPr>
                        <a:t>Yes</a:t>
                      </a:r>
                      <a:endParaRPr/>
                    </a:p>
                  </a:txBody>
                  <a:tcPr marL="73150" marR="73150" marT="73150" marB="73150">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rgbClr val="DDDDDD"/>
                    </a:solidFill>
                  </a:tcPr>
                </a:tc>
                <a:tc>
                  <a:txBody>
                    <a:bodyPr/>
                    <a:lstStyle/>
                    <a:p>
                      <a:pPr marL="0" marR="0" lvl="0" indent="0" algn="ctr" rtl="0">
                        <a:lnSpc>
                          <a:spcPct val="100000"/>
                        </a:lnSpc>
                        <a:spcBef>
                          <a:spcPts val="0"/>
                        </a:spcBef>
                        <a:spcAft>
                          <a:spcPts val="0"/>
                        </a:spcAft>
                        <a:buClr>
                          <a:schemeClr val="dk1"/>
                        </a:buClr>
                        <a:buSzPts val="1600"/>
                        <a:buFont typeface="Arial"/>
                        <a:buNone/>
                      </a:pPr>
                      <a:r>
                        <a:rPr lang="en-US" sz="1600" b="0" i="0" u="none">
                          <a:solidFill>
                            <a:schemeClr val="dk1"/>
                          </a:solidFill>
                          <a:latin typeface="Arial"/>
                          <a:ea typeface="Arial"/>
                          <a:cs typeface="Arial"/>
                          <a:sym typeface="Arial"/>
                        </a:rPr>
                        <a:t>Yes</a:t>
                      </a:r>
                      <a:endParaRPr/>
                    </a:p>
                  </a:txBody>
                  <a:tcPr marL="73150" marR="73150" marT="73150" marB="73150">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rgbClr val="DDDDDD"/>
                    </a:solidFill>
                  </a:tcPr>
                </a:tc>
                <a:tc>
                  <a:txBody>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a:txBody>
                  <a:tcPr marL="73150" marR="73150" marT="73150" marB="73150">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rgbClr val="DDDDDD"/>
                    </a:solidFill>
                  </a:tcPr>
                </a:tc>
                <a:tc>
                  <a:txBody>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a:txBody>
                  <a:tcPr marL="73150" marR="73150" marT="73150" marB="73150">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rgbClr val="DDDDDD"/>
                    </a:solidFill>
                  </a:tcPr>
                </a:tc>
                <a:extLst>
                  <a:ext uri="{0D108BD9-81ED-4DB2-BD59-A6C34878D82A}">
                    <a16:rowId xmlns="" xmlns:a16="http://schemas.microsoft.com/office/drawing/2014/main" val="10002"/>
                  </a:ext>
                </a:extLst>
              </a:tr>
              <a:tr h="479425">
                <a:tc>
                  <a:txBody>
                    <a:bodyPr/>
                    <a:lstStyle/>
                    <a:p>
                      <a:pPr marL="0" marR="0" lvl="0" indent="0" algn="l" rtl="0">
                        <a:lnSpc>
                          <a:spcPct val="100000"/>
                        </a:lnSpc>
                        <a:spcBef>
                          <a:spcPts val="0"/>
                        </a:spcBef>
                        <a:spcAft>
                          <a:spcPts val="0"/>
                        </a:spcAft>
                        <a:buClr>
                          <a:schemeClr val="dk1"/>
                        </a:buClr>
                        <a:buSzPts val="1600"/>
                        <a:buFont typeface="Courier New"/>
                        <a:buNone/>
                      </a:pPr>
                      <a:r>
                        <a:rPr lang="en-US" sz="1600" b="0" i="0" u="none">
                          <a:solidFill>
                            <a:schemeClr val="dk1"/>
                          </a:solidFill>
                          <a:latin typeface="Courier New"/>
                          <a:ea typeface="Courier New"/>
                          <a:cs typeface="Courier New"/>
                          <a:sym typeface="Courier New"/>
                        </a:rPr>
                        <a:t>protected</a:t>
                      </a:r>
                      <a:endParaRPr/>
                    </a:p>
                  </a:txBody>
                  <a:tcPr marL="73150" marR="73150" marT="73150" marB="73150">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rgbClr val="DDDDDD"/>
                    </a:solidFill>
                  </a:tcPr>
                </a:tc>
                <a:tc>
                  <a:txBody>
                    <a:bodyPr/>
                    <a:lstStyle/>
                    <a:p>
                      <a:pPr marL="0" marR="0" lvl="0" indent="0" algn="ctr" rtl="0">
                        <a:lnSpc>
                          <a:spcPct val="100000"/>
                        </a:lnSpc>
                        <a:spcBef>
                          <a:spcPts val="0"/>
                        </a:spcBef>
                        <a:spcAft>
                          <a:spcPts val="0"/>
                        </a:spcAft>
                        <a:buClr>
                          <a:schemeClr val="dk1"/>
                        </a:buClr>
                        <a:buSzPts val="1600"/>
                        <a:buFont typeface="Arial"/>
                        <a:buNone/>
                      </a:pPr>
                      <a:r>
                        <a:rPr lang="en-US" sz="1600" b="0" i="0" u="none">
                          <a:solidFill>
                            <a:schemeClr val="dk1"/>
                          </a:solidFill>
                          <a:latin typeface="Arial"/>
                          <a:ea typeface="Arial"/>
                          <a:cs typeface="Arial"/>
                          <a:sym typeface="Arial"/>
                        </a:rPr>
                        <a:t>Yes</a:t>
                      </a:r>
                      <a:endParaRPr/>
                    </a:p>
                  </a:txBody>
                  <a:tcPr marL="73150" marR="73150" marT="73150" marB="73150">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rgbClr val="DDDDDD"/>
                    </a:solidFill>
                  </a:tcPr>
                </a:tc>
                <a:tc>
                  <a:txBody>
                    <a:bodyPr/>
                    <a:lstStyle/>
                    <a:p>
                      <a:pPr marL="0" marR="0" lvl="0" indent="0" algn="ctr" rtl="0">
                        <a:lnSpc>
                          <a:spcPct val="100000"/>
                        </a:lnSpc>
                        <a:spcBef>
                          <a:spcPts val="0"/>
                        </a:spcBef>
                        <a:spcAft>
                          <a:spcPts val="0"/>
                        </a:spcAft>
                        <a:buClr>
                          <a:schemeClr val="dk1"/>
                        </a:buClr>
                        <a:buSzPts val="1600"/>
                        <a:buFont typeface="Arial"/>
                        <a:buNone/>
                      </a:pPr>
                      <a:r>
                        <a:rPr lang="en-US" sz="1600" b="0" i="0" u="none">
                          <a:solidFill>
                            <a:schemeClr val="dk1"/>
                          </a:solidFill>
                          <a:latin typeface="Arial"/>
                          <a:ea typeface="Arial"/>
                          <a:cs typeface="Arial"/>
                          <a:sym typeface="Arial"/>
                        </a:rPr>
                        <a:t>Yes</a:t>
                      </a:r>
                      <a:endParaRPr/>
                    </a:p>
                  </a:txBody>
                  <a:tcPr marL="73150" marR="73150" marT="73150" marB="73150">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rgbClr val="DDDDDD"/>
                    </a:solidFill>
                  </a:tcPr>
                </a:tc>
                <a:tc>
                  <a:txBody>
                    <a:bodyPr/>
                    <a:lstStyle/>
                    <a:p>
                      <a:pPr marL="0" marR="0" lvl="0" indent="0" algn="ctr" rtl="0">
                        <a:lnSpc>
                          <a:spcPct val="100000"/>
                        </a:lnSpc>
                        <a:spcBef>
                          <a:spcPts val="0"/>
                        </a:spcBef>
                        <a:spcAft>
                          <a:spcPts val="0"/>
                        </a:spcAft>
                        <a:buClr>
                          <a:schemeClr val="dk1"/>
                        </a:buClr>
                        <a:buSzPts val="1600"/>
                        <a:buFont typeface="Arial"/>
                        <a:buNone/>
                      </a:pPr>
                      <a:r>
                        <a:rPr lang="en-US" sz="1600" b="0" i="0" u="none">
                          <a:solidFill>
                            <a:schemeClr val="dk1"/>
                          </a:solidFill>
                          <a:latin typeface="Arial"/>
                          <a:ea typeface="Arial"/>
                          <a:cs typeface="Arial"/>
                          <a:sym typeface="Arial"/>
                        </a:rPr>
                        <a:t>Yes</a:t>
                      </a:r>
                      <a:r>
                        <a:rPr lang="en-US" sz="2000" b="0" i="0" u="none">
                          <a:solidFill>
                            <a:schemeClr val="dk1"/>
                          </a:solidFill>
                          <a:latin typeface="Arial"/>
                          <a:ea typeface="Arial"/>
                          <a:cs typeface="Arial"/>
                          <a:sym typeface="Arial"/>
                        </a:rPr>
                        <a:t> </a:t>
                      </a:r>
                      <a:endParaRPr/>
                    </a:p>
                  </a:txBody>
                  <a:tcPr marL="73150" marR="73150" marT="73150" marB="73150">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rgbClr val="DDDDDD"/>
                    </a:solidFill>
                  </a:tcPr>
                </a:tc>
                <a:tc>
                  <a:txBody>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a:txBody>
                  <a:tcPr marL="73150" marR="73150" marT="73150" marB="73150">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rgbClr val="DDDDDD"/>
                    </a:solidFill>
                  </a:tcPr>
                </a:tc>
                <a:extLst>
                  <a:ext uri="{0D108BD9-81ED-4DB2-BD59-A6C34878D82A}">
                    <a16:rowId xmlns="" xmlns:a16="http://schemas.microsoft.com/office/drawing/2014/main" val="10003"/>
                  </a:ext>
                </a:extLst>
              </a:tr>
              <a:tr h="479425">
                <a:tc>
                  <a:txBody>
                    <a:bodyPr/>
                    <a:lstStyle/>
                    <a:p>
                      <a:pPr marL="0" marR="0" lvl="0" indent="0" algn="l" rtl="0">
                        <a:lnSpc>
                          <a:spcPct val="100000"/>
                        </a:lnSpc>
                        <a:spcBef>
                          <a:spcPts val="0"/>
                        </a:spcBef>
                        <a:spcAft>
                          <a:spcPts val="0"/>
                        </a:spcAft>
                        <a:buClr>
                          <a:schemeClr val="dk1"/>
                        </a:buClr>
                        <a:buSzPts val="1600"/>
                        <a:buFont typeface="Courier New"/>
                        <a:buNone/>
                      </a:pPr>
                      <a:r>
                        <a:rPr lang="en-US" sz="1600" b="0" i="0" u="none">
                          <a:solidFill>
                            <a:schemeClr val="dk1"/>
                          </a:solidFill>
                          <a:latin typeface="Courier New"/>
                          <a:ea typeface="Courier New"/>
                          <a:cs typeface="Courier New"/>
                          <a:sym typeface="Courier New"/>
                        </a:rPr>
                        <a:t>public</a:t>
                      </a:r>
                      <a:endParaRPr/>
                    </a:p>
                  </a:txBody>
                  <a:tcPr marL="73150" marR="73150" marT="73150" marB="73150">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rgbClr val="DDDDDD"/>
                    </a:solidFill>
                  </a:tcPr>
                </a:tc>
                <a:tc>
                  <a:txBody>
                    <a:bodyPr/>
                    <a:lstStyle/>
                    <a:p>
                      <a:pPr marL="0" marR="0" lvl="0" indent="0" algn="ctr" rtl="0">
                        <a:lnSpc>
                          <a:spcPct val="100000"/>
                        </a:lnSpc>
                        <a:spcBef>
                          <a:spcPts val="0"/>
                        </a:spcBef>
                        <a:spcAft>
                          <a:spcPts val="0"/>
                        </a:spcAft>
                        <a:buClr>
                          <a:schemeClr val="dk1"/>
                        </a:buClr>
                        <a:buSzPts val="1600"/>
                        <a:buFont typeface="Arial"/>
                        <a:buNone/>
                      </a:pPr>
                      <a:r>
                        <a:rPr lang="en-US" sz="1600" b="0" i="0" u="none">
                          <a:solidFill>
                            <a:schemeClr val="dk1"/>
                          </a:solidFill>
                          <a:latin typeface="Arial"/>
                          <a:ea typeface="Arial"/>
                          <a:cs typeface="Arial"/>
                          <a:sym typeface="Arial"/>
                        </a:rPr>
                        <a:t>Yes</a:t>
                      </a:r>
                      <a:endParaRPr/>
                    </a:p>
                  </a:txBody>
                  <a:tcPr marL="73150" marR="73150" marT="73150" marB="73150">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rgbClr val="DDDDDD"/>
                    </a:solidFill>
                  </a:tcPr>
                </a:tc>
                <a:tc>
                  <a:txBody>
                    <a:bodyPr/>
                    <a:lstStyle/>
                    <a:p>
                      <a:pPr marL="0" marR="0" lvl="0" indent="0" algn="ctr" rtl="0">
                        <a:lnSpc>
                          <a:spcPct val="100000"/>
                        </a:lnSpc>
                        <a:spcBef>
                          <a:spcPts val="0"/>
                        </a:spcBef>
                        <a:spcAft>
                          <a:spcPts val="0"/>
                        </a:spcAft>
                        <a:buClr>
                          <a:schemeClr val="dk1"/>
                        </a:buClr>
                        <a:buSzPts val="1600"/>
                        <a:buFont typeface="Arial"/>
                        <a:buNone/>
                      </a:pPr>
                      <a:r>
                        <a:rPr lang="en-US" sz="1600" b="0" i="0" u="none">
                          <a:solidFill>
                            <a:schemeClr val="dk1"/>
                          </a:solidFill>
                          <a:latin typeface="Arial"/>
                          <a:ea typeface="Arial"/>
                          <a:cs typeface="Arial"/>
                          <a:sym typeface="Arial"/>
                        </a:rPr>
                        <a:t>Yes</a:t>
                      </a:r>
                      <a:endParaRPr/>
                    </a:p>
                  </a:txBody>
                  <a:tcPr marL="73150" marR="73150" marT="73150" marB="73150">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rgbClr val="DDDDDD"/>
                    </a:solidFill>
                  </a:tcPr>
                </a:tc>
                <a:tc>
                  <a:txBody>
                    <a:bodyPr/>
                    <a:lstStyle/>
                    <a:p>
                      <a:pPr marL="0" marR="0" lvl="0" indent="0" algn="ctr" rtl="0">
                        <a:lnSpc>
                          <a:spcPct val="100000"/>
                        </a:lnSpc>
                        <a:spcBef>
                          <a:spcPts val="0"/>
                        </a:spcBef>
                        <a:spcAft>
                          <a:spcPts val="0"/>
                        </a:spcAft>
                        <a:buClr>
                          <a:schemeClr val="dk1"/>
                        </a:buClr>
                        <a:buSzPts val="1600"/>
                        <a:buFont typeface="Arial"/>
                        <a:buNone/>
                      </a:pPr>
                      <a:r>
                        <a:rPr lang="en-US" sz="1600" b="0" i="0" u="none">
                          <a:solidFill>
                            <a:schemeClr val="dk1"/>
                          </a:solidFill>
                          <a:latin typeface="Arial"/>
                          <a:ea typeface="Arial"/>
                          <a:cs typeface="Arial"/>
                          <a:sym typeface="Arial"/>
                        </a:rPr>
                        <a:t>Yes</a:t>
                      </a:r>
                      <a:endParaRPr/>
                    </a:p>
                  </a:txBody>
                  <a:tcPr marL="73150" marR="73150" marT="73150" marB="73150">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rgbClr val="DDDDDD"/>
                    </a:solidFill>
                  </a:tcPr>
                </a:tc>
                <a:tc>
                  <a:txBody>
                    <a:bodyPr/>
                    <a:lstStyle/>
                    <a:p>
                      <a:pPr marL="0" marR="0" lvl="0" indent="0" algn="ctr" rtl="0">
                        <a:lnSpc>
                          <a:spcPct val="100000"/>
                        </a:lnSpc>
                        <a:spcBef>
                          <a:spcPts val="0"/>
                        </a:spcBef>
                        <a:spcAft>
                          <a:spcPts val="0"/>
                        </a:spcAft>
                        <a:buClr>
                          <a:schemeClr val="dk1"/>
                        </a:buClr>
                        <a:buSzPts val="1600"/>
                        <a:buFont typeface="Arial"/>
                        <a:buNone/>
                      </a:pPr>
                      <a:r>
                        <a:rPr lang="en-US" sz="1600" b="0" i="0" u="none">
                          <a:solidFill>
                            <a:schemeClr val="dk1"/>
                          </a:solidFill>
                          <a:latin typeface="Arial"/>
                          <a:ea typeface="Arial"/>
                          <a:cs typeface="Arial"/>
                          <a:sym typeface="Arial"/>
                        </a:rPr>
                        <a:t>Yes</a:t>
                      </a:r>
                      <a:endParaRPr/>
                    </a:p>
                  </a:txBody>
                  <a:tcPr marL="73150" marR="73150" marT="73150" marB="73150">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rgbClr val="DDDDDD"/>
                    </a:solidFill>
                  </a:tcPr>
                </a:tc>
                <a:extLst>
                  <a:ext uri="{0D108BD9-81ED-4DB2-BD59-A6C34878D82A}">
                    <a16:rowId xmlns="" xmlns:a16="http://schemas.microsoft.com/office/drawing/2014/main" val="10004"/>
                  </a:ext>
                </a:extLst>
              </a:tr>
            </a:tbl>
          </a:graphicData>
        </a:graphic>
      </p:graphicFrame>
      <p:sp>
        <p:nvSpPr>
          <p:cNvPr id="746" name="Google Shape;746;p79"/>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83</a:t>
            </a:fld>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751"/>
        <p:cNvGrpSpPr/>
        <p:nvPr/>
      </p:nvGrpSpPr>
      <p:grpSpPr>
        <a:xfrm>
          <a:off x="0" y="0"/>
          <a:ext cx="0" cy="0"/>
          <a:chOff x="0" y="0"/>
          <a:chExt cx="0" cy="0"/>
        </a:xfrm>
      </p:grpSpPr>
      <p:sp>
        <p:nvSpPr>
          <p:cNvPr id="752" name="Google Shape;752;p80"/>
          <p:cNvSpPr txBox="1"/>
          <p:nvPr/>
        </p:nvSpPr>
        <p:spPr>
          <a:xfrm>
            <a:off x="609600" y="3200400"/>
            <a:ext cx="7924800" cy="2971800"/>
          </a:xfrm>
          <a:prstGeom prst="rect">
            <a:avLst/>
          </a:prstGeom>
          <a:solidFill>
            <a:srgbClr val="DDDDDD"/>
          </a:solid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753" name="Google Shape;753;p80"/>
          <p:cNvSpPr txBox="1"/>
          <p:nvPr/>
        </p:nvSpPr>
        <p:spPr>
          <a:xfrm>
            <a:off x="609600" y="1295400"/>
            <a:ext cx="7924800" cy="1600200"/>
          </a:xfrm>
          <a:prstGeom prst="rect">
            <a:avLst/>
          </a:prstGeom>
          <a:solidFill>
            <a:srgbClr val="DDDDDD"/>
          </a:solid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754" name="Google Shape;754;p80"/>
          <p:cNvSpPr txBox="1">
            <a:spLocks noGrp="1"/>
          </p:cNvSpPr>
          <p:nvPr>
            <p:ph type="title"/>
          </p:nvPr>
        </p:nvSpPr>
        <p:spPr>
          <a:xfrm>
            <a:off x="311700" y="593367"/>
            <a:ext cx="8520600" cy="7635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Protected Access Control: Example</a:t>
            </a:r>
            <a:endParaRPr/>
          </a:p>
        </p:txBody>
      </p:sp>
      <p:sp>
        <p:nvSpPr>
          <p:cNvPr id="755" name="Google Shape;755;p80"/>
          <p:cNvSpPr txBox="1">
            <a:spLocks noGrp="1"/>
          </p:cNvSpPr>
          <p:nvPr>
            <p:ph type="body" idx="4294967295"/>
          </p:nvPr>
        </p:nvSpPr>
        <p:spPr>
          <a:xfrm>
            <a:off x="609600" y="1295400"/>
            <a:ext cx="7918500" cy="4956300"/>
          </a:xfrm>
          <a:prstGeom prst="rect">
            <a:avLst/>
          </a:prstGeom>
          <a:noFill/>
          <a:ln>
            <a:noFill/>
          </a:ln>
        </p:spPr>
        <p:txBody>
          <a:bodyPr spcFirstLastPara="1" wrap="square" lIns="12700" tIns="12700" rIns="12700" bIns="12700" anchor="t" anchorCtr="0">
            <a:noAutofit/>
          </a:bodyPr>
          <a:lstStyle/>
          <a:p>
            <a:pPr marL="15875" marR="0" lvl="0" indent="-7937" algn="l" rtl="0">
              <a:lnSpc>
                <a:spcPct val="100000"/>
              </a:lnSpc>
              <a:spcBef>
                <a:spcPts val="0"/>
              </a:spcBef>
              <a:spcAft>
                <a:spcPts val="0"/>
              </a:spcAft>
              <a:buClr>
                <a:srgbClr val="000000"/>
              </a:buClr>
              <a:buSzPts val="200"/>
              <a:buFont typeface="Courier New"/>
              <a:buAutoNum type="arabicPlain"/>
            </a:pPr>
            <a:r>
              <a:rPr lang="en-US" sz="1800" b="0" i="0" u="none">
                <a:solidFill>
                  <a:schemeClr val="dk1"/>
                </a:solidFill>
                <a:latin typeface="Courier New"/>
                <a:ea typeface="Courier New"/>
                <a:cs typeface="Courier New"/>
                <a:sym typeface="Courier New"/>
              </a:rPr>
              <a:t> package demo;</a:t>
            </a:r>
            <a:endParaRPr/>
          </a:p>
          <a:p>
            <a:pPr marL="15875" marR="0" lvl="0" indent="-7937" algn="l" rtl="0">
              <a:lnSpc>
                <a:spcPct val="100000"/>
              </a:lnSpc>
              <a:spcBef>
                <a:spcPts val="360"/>
              </a:spcBef>
              <a:spcAft>
                <a:spcPts val="0"/>
              </a:spcAft>
              <a:buClr>
                <a:srgbClr val="000000"/>
              </a:buClr>
              <a:buSzPts val="200"/>
              <a:buFont typeface="Courier New"/>
              <a:buAutoNum type="arabicPlain"/>
            </a:pPr>
            <a:r>
              <a:rPr lang="en-US" sz="1800" b="0" i="0" u="none">
                <a:solidFill>
                  <a:schemeClr val="dk1"/>
                </a:solidFill>
                <a:latin typeface="Courier New"/>
                <a:ea typeface="Courier New"/>
                <a:cs typeface="Courier New"/>
                <a:sym typeface="Courier New"/>
              </a:rPr>
              <a:t> public class Foo {</a:t>
            </a:r>
            <a:endParaRPr/>
          </a:p>
          <a:p>
            <a:pPr marL="15875" marR="0" lvl="0" indent="-7937" algn="l" rtl="0">
              <a:lnSpc>
                <a:spcPct val="100000"/>
              </a:lnSpc>
              <a:spcBef>
                <a:spcPts val="360"/>
              </a:spcBef>
              <a:spcAft>
                <a:spcPts val="0"/>
              </a:spcAft>
              <a:buClr>
                <a:srgbClr val="000000"/>
              </a:buClr>
              <a:buSzPts val="200"/>
              <a:buFont typeface="Courier New"/>
              <a:buAutoNum type="arabicPlain"/>
            </a:pPr>
            <a:r>
              <a:rPr lang="en-US" sz="1800" b="0" i="0" u="none">
                <a:solidFill>
                  <a:schemeClr val="dk1"/>
                </a:solidFill>
                <a:latin typeface="Courier New"/>
                <a:ea typeface="Courier New"/>
                <a:cs typeface="Courier New"/>
                <a:sym typeface="Courier New"/>
              </a:rPr>
              <a:t>     protected int result = 20;</a:t>
            </a:r>
            <a:endParaRPr/>
          </a:p>
          <a:p>
            <a:pPr marL="15875" marR="0" lvl="0" indent="-7937" algn="l" rtl="0">
              <a:lnSpc>
                <a:spcPct val="100000"/>
              </a:lnSpc>
              <a:spcBef>
                <a:spcPts val="360"/>
              </a:spcBef>
              <a:spcAft>
                <a:spcPts val="0"/>
              </a:spcAft>
              <a:buClr>
                <a:srgbClr val="000000"/>
              </a:buClr>
              <a:buSzPts val="200"/>
              <a:buFont typeface="Courier New"/>
              <a:buAutoNum type="arabicPlain"/>
            </a:pPr>
            <a:r>
              <a:rPr lang="en-US" sz="1800" b="0" i="0" u="none">
                <a:solidFill>
                  <a:schemeClr val="dk1"/>
                </a:solidFill>
                <a:latin typeface="Courier New"/>
                <a:ea typeface="Courier New"/>
                <a:cs typeface="Courier New"/>
                <a:sym typeface="Courier New"/>
              </a:rPr>
              <a:t>     int num= 25;</a:t>
            </a:r>
            <a:endParaRPr/>
          </a:p>
          <a:p>
            <a:pPr marL="15875" marR="0" lvl="0" indent="-7937" algn="l" rtl="0">
              <a:lnSpc>
                <a:spcPct val="100000"/>
              </a:lnSpc>
              <a:spcBef>
                <a:spcPts val="360"/>
              </a:spcBef>
              <a:spcAft>
                <a:spcPts val="0"/>
              </a:spcAft>
              <a:buClr>
                <a:srgbClr val="000000"/>
              </a:buClr>
              <a:buSzPts val="200"/>
              <a:buFont typeface="Courier New"/>
              <a:buAutoNum type="arabicPlain"/>
            </a:pPr>
            <a:r>
              <a:rPr lang="en-US" sz="1800" b="0" i="0" u="none">
                <a:solidFill>
                  <a:schemeClr val="dk1"/>
                </a:solidFill>
                <a:latin typeface="Courier New"/>
                <a:ea typeface="Courier New"/>
                <a:cs typeface="Courier New"/>
                <a:sym typeface="Courier New"/>
              </a:rPr>
              <a:t> }</a:t>
            </a:r>
            <a:endParaRPr/>
          </a:p>
          <a:p>
            <a:pPr marL="7937" marR="0" lvl="0" indent="7937" algn="l" rtl="0">
              <a:lnSpc>
                <a:spcPct val="100000"/>
              </a:lnSpc>
              <a:spcBef>
                <a:spcPts val="360"/>
              </a:spcBef>
              <a:spcAft>
                <a:spcPts val="0"/>
              </a:spcAft>
              <a:buClr>
                <a:srgbClr val="000000"/>
              </a:buClr>
              <a:buSzPts val="1800"/>
              <a:buFont typeface="Arial"/>
              <a:buNone/>
            </a:pPr>
            <a:endParaRPr sz="1800" b="0" i="0" u="none">
              <a:solidFill>
                <a:schemeClr val="dk1"/>
              </a:solidFill>
              <a:latin typeface="Courier New"/>
              <a:ea typeface="Courier New"/>
              <a:cs typeface="Courier New"/>
              <a:sym typeface="Courier New"/>
            </a:endParaRPr>
          </a:p>
          <a:p>
            <a:pPr marL="15875" marR="0" lvl="0" indent="-7937" algn="l" rtl="0">
              <a:lnSpc>
                <a:spcPct val="100000"/>
              </a:lnSpc>
              <a:spcBef>
                <a:spcPts val="360"/>
              </a:spcBef>
              <a:spcAft>
                <a:spcPts val="0"/>
              </a:spcAft>
              <a:buClr>
                <a:srgbClr val="000000"/>
              </a:buClr>
              <a:buSzPts val="200"/>
              <a:buFont typeface="Courier New"/>
              <a:buAutoNum type="arabicPlain"/>
            </a:pPr>
            <a:r>
              <a:rPr lang="en-US" sz="1800" b="0" i="0" u="none">
                <a:solidFill>
                  <a:schemeClr val="dk1"/>
                </a:solidFill>
                <a:latin typeface="Courier New"/>
                <a:ea typeface="Courier New"/>
                <a:cs typeface="Courier New"/>
                <a:sym typeface="Courier New"/>
              </a:rPr>
              <a:t> package test;</a:t>
            </a:r>
            <a:endParaRPr/>
          </a:p>
          <a:p>
            <a:pPr marL="15875" marR="0" lvl="0" indent="-7937" algn="l" rtl="0">
              <a:lnSpc>
                <a:spcPct val="100000"/>
              </a:lnSpc>
              <a:spcBef>
                <a:spcPts val="360"/>
              </a:spcBef>
              <a:spcAft>
                <a:spcPts val="0"/>
              </a:spcAft>
              <a:buClr>
                <a:srgbClr val="000000"/>
              </a:buClr>
              <a:buSzPts val="200"/>
              <a:buFont typeface="Courier New"/>
              <a:buAutoNum type="arabicPlain"/>
            </a:pPr>
            <a:r>
              <a:rPr lang="en-US" sz="1800" b="0" i="0" u="none">
                <a:solidFill>
                  <a:schemeClr val="dk1"/>
                </a:solidFill>
                <a:latin typeface="Courier New"/>
                <a:ea typeface="Courier New"/>
                <a:cs typeface="Courier New"/>
                <a:sym typeface="Courier New"/>
              </a:rPr>
              <a:t> import demo.Foo;</a:t>
            </a:r>
            <a:endParaRPr/>
          </a:p>
          <a:p>
            <a:pPr marL="15875" marR="0" lvl="0" indent="-7937" algn="l" rtl="0">
              <a:lnSpc>
                <a:spcPct val="100000"/>
              </a:lnSpc>
              <a:spcBef>
                <a:spcPts val="360"/>
              </a:spcBef>
              <a:spcAft>
                <a:spcPts val="0"/>
              </a:spcAft>
              <a:buClr>
                <a:srgbClr val="000000"/>
              </a:buClr>
              <a:buSzPts val="200"/>
              <a:buFont typeface="Courier New"/>
              <a:buAutoNum type="arabicPlain"/>
            </a:pPr>
            <a:r>
              <a:rPr lang="en-US" sz="1800" b="0" i="0" u="none">
                <a:solidFill>
                  <a:schemeClr val="dk1"/>
                </a:solidFill>
                <a:latin typeface="Courier New"/>
                <a:ea typeface="Courier New"/>
                <a:cs typeface="Courier New"/>
                <a:sym typeface="Courier New"/>
              </a:rPr>
              <a:t> public class Bar extends Foo {</a:t>
            </a:r>
            <a:endParaRPr/>
          </a:p>
          <a:p>
            <a:pPr marL="15875" marR="0" lvl="0" indent="-7937" algn="l" rtl="0">
              <a:lnSpc>
                <a:spcPct val="100000"/>
              </a:lnSpc>
              <a:spcBef>
                <a:spcPts val="360"/>
              </a:spcBef>
              <a:spcAft>
                <a:spcPts val="0"/>
              </a:spcAft>
              <a:buClr>
                <a:srgbClr val="000000"/>
              </a:buClr>
              <a:buSzPts val="200"/>
              <a:buFont typeface="Courier New"/>
              <a:buAutoNum type="arabicPlain"/>
            </a:pPr>
            <a:r>
              <a:rPr lang="en-US" sz="1800" b="0" i="0" u="none">
                <a:solidFill>
                  <a:schemeClr val="dk1"/>
                </a:solidFill>
                <a:latin typeface="Courier New"/>
                <a:ea typeface="Courier New"/>
                <a:cs typeface="Courier New"/>
                <a:sym typeface="Courier New"/>
              </a:rPr>
              <a:t>      private int sum = 10;</a:t>
            </a:r>
            <a:endParaRPr/>
          </a:p>
          <a:p>
            <a:pPr marL="15875" marR="0" lvl="0" indent="-7937" algn="l" rtl="0">
              <a:lnSpc>
                <a:spcPct val="100000"/>
              </a:lnSpc>
              <a:spcBef>
                <a:spcPts val="360"/>
              </a:spcBef>
              <a:spcAft>
                <a:spcPts val="0"/>
              </a:spcAft>
              <a:buClr>
                <a:srgbClr val="000000"/>
              </a:buClr>
              <a:buSzPts val="200"/>
              <a:buFont typeface="Courier New"/>
              <a:buAutoNum type="arabicPlain"/>
            </a:pPr>
            <a:r>
              <a:rPr lang="en-US" sz="1800" b="0" i="0" u="none">
                <a:solidFill>
                  <a:schemeClr val="dk1"/>
                </a:solidFill>
                <a:latin typeface="Courier New"/>
                <a:ea typeface="Courier New"/>
                <a:cs typeface="Courier New"/>
                <a:sym typeface="Courier New"/>
              </a:rPr>
              <a:t>      public void reportSum () {</a:t>
            </a:r>
            <a:endParaRPr/>
          </a:p>
          <a:p>
            <a:pPr marL="15875" marR="0" lvl="0" indent="-7937" algn="l" rtl="0">
              <a:lnSpc>
                <a:spcPct val="100000"/>
              </a:lnSpc>
              <a:spcBef>
                <a:spcPts val="360"/>
              </a:spcBef>
              <a:spcAft>
                <a:spcPts val="0"/>
              </a:spcAft>
              <a:buClr>
                <a:srgbClr val="000000"/>
              </a:buClr>
              <a:buSzPts val="200"/>
              <a:buFont typeface="Courier New"/>
              <a:buAutoNum type="arabicPlain"/>
            </a:pPr>
            <a:r>
              <a:rPr lang="en-US" sz="1800" b="0" i="0" u="none">
                <a:solidFill>
                  <a:schemeClr val="dk1"/>
                </a:solidFill>
                <a:latin typeface="Courier New"/>
                <a:ea typeface="Courier New"/>
                <a:cs typeface="Courier New"/>
                <a:sym typeface="Courier New"/>
              </a:rPr>
              <a:t>          sum += result;</a:t>
            </a:r>
            <a:endParaRPr/>
          </a:p>
          <a:p>
            <a:pPr marL="15875" marR="0" lvl="0" indent="-7937" algn="l" rtl="0">
              <a:lnSpc>
                <a:spcPct val="100000"/>
              </a:lnSpc>
              <a:spcBef>
                <a:spcPts val="360"/>
              </a:spcBef>
              <a:spcAft>
                <a:spcPts val="0"/>
              </a:spcAft>
              <a:buClr>
                <a:srgbClr val="000000"/>
              </a:buClr>
              <a:buSzPts val="200"/>
              <a:buFont typeface="Courier New"/>
              <a:buAutoNum type="arabicPlain"/>
            </a:pPr>
            <a:r>
              <a:rPr lang="en-US" sz="1800" b="0" i="0" u="none">
                <a:solidFill>
                  <a:schemeClr val="dk1"/>
                </a:solidFill>
                <a:latin typeface="Courier New"/>
                <a:ea typeface="Courier New"/>
                <a:cs typeface="Courier New"/>
                <a:sym typeface="Courier New"/>
              </a:rPr>
              <a:t>          </a:t>
            </a:r>
            <a:r>
              <a:rPr lang="en-US" sz="1800" b="1" i="0" u="none">
                <a:solidFill>
                  <a:srgbClr val="FF0000"/>
                </a:solidFill>
                <a:latin typeface="Courier New"/>
                <a:ea typeface="Courier New"/>
                <a:cs typeface="Courier New"/>
                <a:sym typeface="Courier New"/>
              </a:rPr>
              <a:t>sum +=num;</a:t>
            </a:r>
            <a:endParaRPr/>
          </a:p>
          <a:p>
            <a:pPr marL="15875" marR="0" lvl="0" indent="-7937" algn="l" rtl="0">
              <a:lnSpc>
                <a:spcPct val="100000"/>
              </a:lnSpc>
              <a:spcBef>
                <a:spcPts val="360"/>
              </a:spcBef>
              <a:spcAft>
                <a:spcPts val="0"/>
              </a:spcAft>
              <a:buClr>
                <a:srgbClr val="000000"/>
              </a:buClr>
              <a:buSzPts val="200"/>
              <a:buFont typeface="Courier New"/>
              <a:buAutoNum type="arabicPlain"/>
            </a:pPr>
            <a:r>
              <a:rPr lang="en-US" sz="1800" b="0" i="0" u="none">
                <a:solidFill>
                  <a:schemeClr val="dk1"/>
                </a:solidFill>
                <a:latin typeface="Courier New"/>
                <a:ea typeface="Courier New"/>
                <a:cs typeface="Courier New"/>
                <a:sym typeface="Courier New"/>
              </a:rPr>
              <a:t>      }</a:t>
            </a:r>
            <a:endParaRPr/>
          </a:p>
          <a:p>
            <a:pPr marL="15875" marR="0" lvl="0" indent="-7937" algn="l" rtl="0">
              <a:lnSpc>
                <a:spcPct val="100000"/>
              </a:lnSpc>
              <a:spcBef>
                <a:spcPts val="360"/>
              </a:spcBef>
              <a:spcAft>
                <a:spcPts val="0"/>
              </a:spcAft>
              <a:buClr>
                <a:srgbClr val="000000"/>
              </a:buClr>
              <a:buSzPts val="200"/>
              <a:buFont typeface="Courier New"/>
              <a:buAutoNum type="arabicPlain"/>
            </a:pPr>
            <a:r>
              <a:rPr lang="en-US" sz="1800" b="0" i="0" u="none">
                <a:solidFill>
                  <a:schemeClr val="dk1"/>
                </a:solidFill>
                <a:latin typeface="Courier New"/>
                <a:ea typeface="Courier New"/>
                <a:cs typeface="Courier New"/>
                <a:sym typeface="Courier New"/>
              </a:rPr>
              <a:t> } </a:t>
            </a:r>
            <a:endParaRPr/>
          </a:p>
        </p:txBody>
      </p:sp>
      <p:sp>
        <p:nvSpPr>
          <p:cNvPr id="756" name="Google Shape;756;p80"/>
          <p:cNvSpPr txBox="1"/>
          <p:nvPr/>
        </p:nvSpPr>
        <p:spPr>
          <a:xfrm>
            <a:off x="5181600" y="2133600"/>
            <a:ext cx="3124200" cy="369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FF"/>
              </a:buClr>
              <a:buSzPts val="1800"/>
              <a:buFont typeface="Shadows Into Light"/>
              <a:buNone/>
            </a:pPr>
            <a:r>
              <a:rPr lang="en-US" sz="1800" b="0" i="0" u="none">
                <a:solidFill>
                  <a:srgbClr val="0000FF"/>
                </a:solidFill>
                <a:latin typeface="Shadows Into Light"/>
                <a:ea typeface="Shadows Into Light"/>
                <a:cs typeface="Shadows Into Light"/>
                <a:sym typeface="Shadows Into Light"/>
              </a:rPr>
              <a:t>subclass-friendly declaration </a:t>
            </a:r>
            <a:endParaRPr/>
          </a:p>
        </p:txBody>
      </p:sp>
      <p:sp>
        <p:nvSpPr>
          <p:cNvPr id="757" name="Google Shape;757;p80"/>
          <p:cNvSpPr txBox="1"/>
          <p:nvPr/>
        </p:nvSpPr>
        <p:spPr>
          <a:xfrm>
            <a:off x="5715000" y="5334000"/>
            <a:ext cx="1593900" cy="369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FF"/>
              </a:buClr>
              <a:buSzPts val="1800"/>
              <a:buFont typeface="Shadows Into Light"/>
              <a:buNone/>
            </a:pPr>
            <a:r>
              <a:rPr lang="en-US" sz="1800" b="0" i="0" u="none">
                <a:solidFill>
                  <a:srgbClr val="0000FF"/>
                </a:solidFill>
                <a:latin typeface="Shadows Into Light"/>
                <a:ea typeface="Shadows Into Light"/>
                <a:cs typeface="Shadows Into Light"/>
                <a:sym typeface="Shadows Into Light"/>
              </a:rPr>
              <a:t>compiler error</a:t>
            </a:r>
            <a:endParaRPr/>
          </a:p>
        </p:txBody>
      </p:sp>
      <p:cxnSp>
        <p:nvCxnSpPr>
          <p:cNvPr id="758" name="Google Shape;758;p80"/>
          <p:cNvCxnSpPr/>
          <p:nvPr/>
        </p:nvCxnSpPr>
        <p:spPr>
          <a:xfrm rot="10800000">
            <a:off x="5029200" y="2133600"/>
            <a:ext cx="762000" cy="0"/>
          </a:xfrm>
          <a:prstGeom prst="straightConnector1">
            <a:avLst/>
          </a:prstGeom>
          <a:noFill/>
          <a:ln w="28575" cap="flat" cmpd="sng">
            <a:solidFill>
              <a:schemeClr val="dk1"/>
            </a:solidFill>
            <a:prstDash val="solid"/>
            <a:miter lim="800000"/>
            <a:headEnd type="none" w="med" len="med"/>
            <a:tailEnd type="triangle" w="med" len="med"/>
          </a:ln>
        </p:spPr>
      </p:cxnSp>
      <p:cxnSp>
        <p:nvCxnSpPr>
          <p:cNvPr id="759" name="Google Shape;759;p80"/>
          <p:cNvCxnSpPr/>
          <p:nvPr/>
        </p:nvCxnSpPr>
        <p:spPr>
          <a:xfrm rot="10800000">
            <a:off x="4038600" y="5334037"/>
            <a:ext cx="1676400" cy="185700"/>
          </a:xfrm>
          <a:prstGeom prst="bentConnector3">
            <a:avLst>
              <a:gd name="adj1" fmla="val 50000"/>
            </a:avLst>
          </a:prstGeom>
          <a:noFill/>
          <a:ln w="28575" cap="flat" cmpd="sng">
            <a:solidFill>
              <a:schemeClr val="dk1"/>
            </a:solidFill>
            <a:prstDash val="solid"/>
            <a:round/>
            <a:headEnd type="none" w="med" len="med"/>
            <a:tailEnd type="triangle" w="med" len="med"/>
          </a:ln>
        </p:spPr>
      </p:cxnSp>
      <p:sp>
        <p:nvSpPr>
          <p:cNvPr id="760" name="Google Shape;760;p80"/>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t>84</a:t>
            </a:fld>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765"/>
        <p:cNvGrpSpPr/>
        <p:nvPr/>
      </p:nvGrpSpPr>
      <p:grpSpPr>
        <a:xfrm>
          <a:off x="0" y="0"/>
          <a:ext cx="0" cy="0"/>
          <a:chOff x="0" y="0"/>
          <a:chExt cx="0" cy="0"/>
        </a:xfrm>
      </p:grpSpPr>
      <p:sp>
        <p:nvSpPr>
          <p:cNvPr id="766" name="Google Shape;766;p81"/>
          <p:cNvSpPr txBox="1"/>
          <p:nvPr/>
        </p:nvSpPr>
        <p:spPr>
          <a:xfrm>
            <a:off x="533400" y="2057400"/>
            <a:ext cx="8001000" cy="1905000"/>
          </a:xfrm>
          <a:prstGeom prst="rect">
            <a:avLst/>
          </a:prstGeom>
          <a:solidFill>
            <a:srgbClr val="DDDDDD"/>
          </a:solid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767" name="Google Shape;767;p81"/>
          <p:cNvSpPr txBox="1"/>
          <p:nvPr/>
        </p:nvSpPr>
        <p:spPr>
          <a:xfrm>
            <a:off x="533400" y="4114800"/>
            <a:ext cx="8001000" cy="2057400"/>
          </a:xfrm>
          <a:prstGeom prst="rect">
            <a:avLst/>
          </a:prstGeom>
          <a:solidFill>
            <a:srgbClr val="DDDDDD"/>
          </a:solid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768" name="Google Shape;768;p81"/>
          <p:cNvSpPr txBox="1">
            <a:spLocks noGrp="1"/>
          </p:cNvSpPr>
          <p:nvPr>
            <p:ph type="title"/>
          </p:nvPr>
        </p:nvSpPr>
        <p:spPr>
          <a:xfrm>
            <a:off x="609600" y="439737"/>
            <a:ext cx="7918500" cy="4746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Access Control: Good Practice</a:t>
            </a:r>
            <a:endParaRPr/>
          </a:p>
        </p:txBody>
      </p:sp>
      <p:sp>
        <p:nvSpPr>
          <p:cNvPr id="769" name="Google Shape;769;p81"/>
          <p:cNvSpPr txBox="1">
            <a:spLocks noGrp="1"/>
          </p:cNvSpPr>
          <p:nvPr>
            <p:ph type="body" idx="1"/>
          </p:nvPr>
        </p:nvSpPr>
        <p:spPr>
          <a:xfrm>
            <a:off x="609600" y="1066800"/>
            <a:ext cx="7918500" cy="51228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000"/>
              <a:buFont typeface="Arial"/>
              <a:buNone/>
            </a:pPr>
            <a:r>
              <a:rPr lang="en-US" sz="2000" b="0" i="0" u="none">
                <a:solidFill>
                  <a:schemeClr val="dk1"/>
                </a:solidFill>
                <a:latin typeface="Arial"/>
                <a:ea typeface="Arial"/>
                <a:cs typeface="Arial"/>
                <a:sym typeface="Arial"/>
              </a:rPr>
              <a:t>A good </a:t>
            </a:r>
            <a:r>
              <a:rPr lang="en-US" sz="2000"/>
              <a:t>Lab </a:t>
            </a:r>
            <a:r>
              <a:rPr lang="en-US" sz="2000" b="0" i="0" u="none">
                <a:solidFill>
                  <a:schemeClr val="dk1"/>
                </a:solidFill>
                <a:latin typeface="Arial"/>
                <a:ea typeface="Arial"/>
                <a:cs typeface="Arial"/>
                <a:sym typeface="Arial"/>
              </a:rPr>
              <a:t>when working with fields is to make fields as inaccessible as possible, and provide clear intent for the use of fields through methods.</a:t>
            </a:r>
            <a:endParaRPr/>
          </a:p>
          <a:p>
            <a:pPr marL="15875" marR="0" lvl="0" indent="-7937" algn="l" rtl="0">
              <a:lnSpc>
                <a:spcPct val="100000"/>
              </a:lnSpc>
              <a:spcBef>
                <a:spcPts val="1200"/>
              </a:spcBef>
              <a:spcAft>
                <a:spcPts val="0"/>
              </a:spcAft>
              <a:buClr>
                <a:srgbClr val="000000"/>
              </a:buClr>
              <a:buSzPts val="200"/>
              <a:buFont typeface="Courier New"/>
              <a:buAutoNum type="arabicPlain"/>
            </a:pPr>
            <a:r>
              <a:rPr lang="en-US" sz="1400" b="0" i="0" u="none">
                <a:solidFill>
                  <a:schemeClr val="dk1"/>
                </a:solidFill>
                <a:latin typeface="Courier New"/>
                <a:ea typeface="Courier New"/>
                <a:cs typeface="Courier New"/>
                <a:sym typeface="Courier New"/>
              </a:rPr>
              <a:t> package demo;</a:t>
            </a:r>
            <a:endParaRPr/>
          </a:p>
          <a:p>
            <a:pPr marL="15875" marR="0" lvl="0" indent="-7937" algn="l" rtl="0">
              <a:lnSpc>
                <a:spcPct val="100000"/>
              </a:lnSpc>
              <a:spcBef>
                <a:spcPts val="280"/>
              </a:spcBef>
              <a:spcAft>
                <a:spcPts val="0"/>
              </a:spcAft>
              <a:buClr>
                <a:srgbClr val="000000"/>
              </a:buClr>
              <a:buSzPts val="200"/>
              <a:buFont typeface="Courier New"/>
              <a:buAutoNum type="arabicPlain"/>
            </a:pPr>
            <a:r>
              <a:rPr lang="en-US" sz="1400" b="0" i="0" u="none">
                <a:solidFill>
                  <a:schemeClr val="dk1"/>
                </a:solidFill>
                <a:latin typeface="Courier New"/>
                <a:ea typeface="Courier New"/>
                <a:cs typeface="Courier New"/>
                <a:sym typeface="Courier New"/>
              </a:rPr>
              <a:t> public class Foo3 {</a:t>
            </a:r>
            <a:endParaRPr/>
          </a:p>
          <a:p>
            <a:pPr marL="15875" marR="0" lvl="0" indent="-7937" algn="l" rtl="0">
              <a:lnSpc>
                <a:spcPct val="100000"/>
              </a:lnSpc>
              <a:spcBef>
                <a:spcPts val="280"/>
              </a:spcBef>
              <a:spcAft>
                <a:spcPts val="0"/>
              </a:spcAft>
              <a:buClr>
                <a:srgbClr val="000000"/>
              </a:buClr>
              <a:buSzPts val="200"/>
              <a:buFont typeface="Courier New"/>
              <a:buAutoNum type="arabicPlain"/>
            </a:pPr>
            <a:r>
              <a:rPr lang="en-US" sz="1400" b="0" i="0" u="none">
                <a:solidFill>
                  <a:schemeClr val="dk1"/>
                </a:solidFill>
                <a:latin typeface="Courier New"/>
                <a:ea typeface="Courier New"/>
                <a:cs typeface="Courier New"/>
                <a:sym typeface="Courier New"/>
              </a:rPr>
              <a:t>    </a:t>
            </a:r>
            <a:r>
              <a:rPr lang="en-US" sz="1400" b="1" i="0" u="none">
                <a:solidFill>
                  <a:schemeClr val="dk1"/>
                </a:solidFill>
                <a:latin typeface="Courier New"/>
                <a:ea typeface="Courier New"/>
                <a:cs typeface="Courier New"/>
                <a:sym typeface="Courier New"/>
              </a:rPr>
              <a:t>private</a:t>
            </a:r>
            <a:r>
              <a:rPr lang="en-US" sz="1400" b="0" i="0" u="none">
                <a:solidFill>
                  <a:schemeClr val="dk1"/>
                </a:solidFill>
                <a:latin typeface="Courier New"/>
                <a:ea typeface="Courier New"/>
                <a:cs typeface="Courier New"/>
                <a:sym typeface="Courier New"/>
              </a:rPr>
              <a:t> int result = 20;</a:t>
            </a:r>
            <a:endParaRPr/>
          </a:p>
          <a:p>
            <a:pPr marL="15875" marR="0" lvl="0" indent="-7937" algn="l" rtl="0">
              <a:lnSpc>
                <a:spcPct val="100000"/>
              </a:lnSpc>
              <a:spcBef>
                <a:spcPts val="280"/>
              </a:spcBef>
              <a:spcAft>
                <a:spcPts val="0"/>
              </a:spcAft>
              <a:buClr>
                <a:srgbClr val="000000"/>
              </a:buClr>
              <a:buSzPts val="200"/>
              <a:buFont typeface="Courier New"/>
              <a:buAutoNum type="arabicPlain"/>
            </a:pPr>
            <a:r>
              <a:rPr lang="en-US" sz="1400" b="0" i="0" u="none">
                <a:solidFill>
                  <a:schemeClr val="dk1"/>
                </a:solidFill>
                <a:latin typeface="Courier New"/>
                <a:ea typeface="Courier New"/>
                <a:cs typeface="Courier New"/>
                <a:sym typeface="Courier New"/>
              </a:rPr>
              <a:t>    </a:t>
            </a:r>
            <a:r>
              <a:rPr lang="en-US" sz="1400" b="1" i="0" u="none">
                <a:solidFill>
                  <a:schemeClr val="dk1"/>
                </a:solidFill>
                <a:latin typeface="Courier New"/>
                <a:ea typeface="Courier New"/>
                <a:cs typeface="Courier New"/>
                <a:sym typeface="Courier New"/>
              </a:rPr>
              <a:t>protected</a:t>
            </a:r>
            <a:r>
              <a:rPr lang="en-US" sz="1400" b="0" i="0" u="none">
                <a:solidFill>
                  <a:schemeClr val="dk1"/>
                </a:solidFill>
                <a:latin typeface="Courier New"/>
                <a:ea typeface="Courier New"/>
                <a:cs typeface="Courier New"/>
                <a:sym typeface="Courier New"/>
              </a:rPr>
              <a:t> int getResult() { </a:t>
            </a:r>
            <a:endParaRPr/>
          </a:p>
          <a:p>
            <a:pPr marL="15875" marR="0" lvl="0" indent="-7937" algn="l" rtl="0">
              <a:lnSpc>
                <a:spcPct val="100000"/>
              </a:lnSpc>
              <a:spcBef>
                <a:spcPts val="280"/>
              </a:spcBef>
              <a:spcAft>
                <a:spcPts val="0"/>
              </a:spcAft>
              <a:buClr>
                <a:srgbClr val="000000"/>
              </a:buClr>
              <a:buSzPts val="200"/>
              <a:buFont typeface="Courier New"/>
              <a:buAutoNum type="arabicPlain"/>
            </a:pPr>
            <a:r>
              <a:rPr lang="en-US" sz="1400" b="0" i="0" u="none">
                <a:solidFill>
                  <a:schemeClr val="dk1"/>
                </a:solidFill>
                <a:latin typeface="Courier New"/>
                <a:ea typeface="Courier New"/>
                <a:cs typeface="Courier New"/>
                <a:sym typeface="Courier New"/>
              </a:rPr>
              <a:t>     return this.result;</a:t>
            </a:r>
            <a:endParaRPr/>
          </a:p>
          <a:p>
            <a:pPr marL="15875" marR="0" lvl="0" indent="-7937" algn="l" rtl="0">
              <a:lnSpc>
                <a:spcPct val="100000"/>
              </a:lnSpc>
              <a:spcBef>
                <a:spcPts val="280"/>
              </a:spcBef>
              <a:spcAft>
                <a:spcPts val="0"/>
              </a:spcAft>
              <a:buClr>
                <a:srgbClr val="000000"/>
              </a:buClr>
              <a:buSzPts val="200"/>
              <a:buFont typeface="Courier New"/>
              <a:buAutoNum type="arabicPlain"/>
            </a:pPr>
            <a:r>
              <a:rPr lang="en-US" sz="1400" b="0" i="0" u="none">
                <a:solidFill>
                  <a:schemeClr val="dk1"/>
                </a:solidFill>
                <a:latin typeface="Courier New"/>
                <a:ea typeface="Courier New"/>
                <a:cs typeface="Courier New"/>
                <a:sym typeface="Courier New"/>
              </a:rPr>
              <a:t>    }</a:t>
            </a:r>
            <a:endParaRPr/>
          </a:p>
          <a:p>
            <a:pPr marL="15875" marR="0" lvl="0" indent="-7937" algn="l" rtl="0">
              <a:lnSpc>
                <a:spcPct val="100000"/>
              </a:lnSpc>
              <a:spcBef>
                <a:spcPts val="280"/>
              </a:spcBef>
              <a:spcAft>
                <a:spcPts val="0"/>
              </a:spcAft>
              <a:buClr>
                <a:srgbClr val="000000"/>
              </a:buClr>
              <a:buSzPts val="200"/>
              <a:buFont typeface="Courier New"/>
              <a:buAutoNum type="arabicPlain"/>
            </a:pPr>
            <a:r>
              <a:rPr lang="en-US" sz="1400" b="0" i="0" u="none">
                <a:solidFill>
                  <a:schemeClr val="dk1"/>
                </a:solidFill>
                <a:latin typeface="Courier New"/>
                <a:ea typeface="Courier New"/>
                <a:cs typeface="Courier New"/>
                <a:sym typeface="Courier New"/>
              </a:rPr>
              <a:t> }</a:t>
            </a:r>
            <a:endParaRPr/>
          </a:p>
          <a:p>
            <a:pPr marL="7937" marR="0" lvl="0" indent="7937" algn="l" rtl="0">
              <a:lnSpc>
                <a:spcPct val="100000"/>
              </a:lnSpc>
              <a:spcBef>
                <a:spcPts val="120"/>
              </a:spcBef>
              <a:spcAft>
                <a:spcPts val="0"/>
              </a:spcAft>
              <a:buClr>
                <a:srgbClr val="000000"/>
              </a:buClr>
              <a:buSzPts val="600"/>
              <a:buFont typeface="Arial"/>
              <a:buNone/>
            </a:pPr>
            <a:endParaRPr sz="600" b="0" i="0" u="none">
              <a:solidFill>
                <a:schemeClr val="dk1"/>
              </a:solidFill>
              <a:latin typeface="Courier New"/>
              <a:ea typeface="Courier New"/>
              <a:cs typeface="Courier New"/>
              <a:sym typeface="Courier New"/>
            </a:endParaRPr>
          </a:p>
          <a:p>
            <a:pPr marL="7937" marR="0" lvl="0" indent="7937" algn="l" rtl="0">
              <a:lnSpc>
                <a:spcPct val="100000"/>
              </a:lnSpc>
              <a:spcBef>
                <a:spcPts val="120"/>
              </a:spcBef>
              <a:spcAft>
                <a:spcPts val="0"/>
              </a:spcAft>
              <a:buClr>
                <a:srgbClr val="000000"/>
              </a:buClr>
              <a:buSzPts val="600"/>
              <a:buFont typeface="Arial"/>
              <a:buNone/>
            </a:pPr>
            <a:endParaRPr sz="600" b="0" i="0" u="none">
              <a:solidFill>
                <a:schemeClr val="dk1"/>
              </a:solidFill>
              <a:latin typeface="Courier New"/>
              <a:ea typeface="Courier New"/>
              <a:cs typeface="Courier New"/>
              <a:sym typeface="Courier New"/>
            </a:endParaRPr>
          </a:p>
          <a:p>
            <a:pPr marL="15875" marR="0" lvl="0" indent="-7937" algn="l" rtl="0">
              <a:lnSpc>
                <a:spcPct val="100000"/>
              </a:lnSpc>
              <a:spcBef>
                <a:spcPts val="300"/>
              </a:spcBef>
              <a:spcAft>
                <a:spcPts val="0"/>
              </a:spcAft>
              <a:buClr>
                <a:srgbClr val="000000"/>
              </a:buClr>
              <a:buSzPts val="200"/>
              <a:buFont typeface="Courier New"/>
              <a:buAutoNum type="arabicPlain"/>
            </a:pPr>
            <a:r>
              <a:rPr lang="en-US" sz="1400" b="0" i="0" u="none">
                <a:solidFill>
                  <a:schemeClr val="dk1"/>
                </a:solidFill>
                <a:latin typeface="Courier New"/>
                <a:ea typeface="Courier New"/>
                <a:cs typeface="Courier New"/>
                <a:sym typeface="Courier New"/>
              </a:rPr>
              <a:t> package test;</a:t>
            </a:r>
            <a:endParaRPr/>
          </a:p>
          <a:p>
            <a:pPr marL="15875" marR="0" lvl="0" indent="-7937" algn="l" rtl="0">
              <a:lnSpc>
                <a:spcPct val="100000"/>
              </a:lnSpc>
              <a:spcBef>
                <a:spcPts val="300"/>
              </a:spcBef>
              <a:spcAft>
                <a:spcPts val="0"/>
              </a:spcAft>
              <a:buClr>
                <a:srgbClr val="000000"/>
              </a:buClr>
              <a:buSzPts val="200"/>
              <a:buFont typeface="Courier New"/>
              <a:buAutoNum type="arabicPlain"/>
            </a:pPr>
            <a:r>
              <a:rPr lang="en-US" sz="1400" b="0" i="0" u="none">
                <a:solidFill>
                  <a:schemeClr val="dk1"/>
                </a:solidFill>
                <a:latin typeface="Courier New"/>
                <a:ea typeface="Courier New"/>
                <a:cs typeface="Courier New"/>
                <a:sym typeface="Courier New"/>
              </a:rPr>
              <a:t> import demo.Foo3;</a:t>
            </a:r>
            <a:endParaRPr/>
          </a:p>
          <a:p>
            <a:pPr marL="15875" marR="0" lvl="0" indent="-7937" algn="l" rtl="0">
              <a:lnSpc>
                <a:spcPct val="100000"/>
              </a:lnSpc>
              <a:spcBef>
                <a:spcPts val="300"/>
              </a:spcBef>
              <a:spcAft>
                <a:spcPts val="0"/>
              </a:spcAft>
              <a:buClr>
                <a:srgbClr val="000000"/>
              </a:buClr>
              <a:buSzPts val="200"/>
              <a:buFont typeface="Courier New"/>
              <a:buAutoNum type="arabicPlain"/>
            </a:pPr>
            <a:r>
              <a:rPr lang="en-US" sz="1400" b="0" i="0" u="none">
                <a:solidFill>
                  <a:schemeClr val="dk1"/>
                </a:solidFill>
                <a:latin typeface="Courier New"/>
                <a:ea typeface="Courier New"/>
                <a:cs typeface="Courier New"/>
                <a:sym typeface="Courier New"/>
              </a:rPr>
              <a:t> public class Bar3 extends Foo3 {</a:t>
            </a:r>
            <a:endParaRPr/>
          </a:p>
          <a:p>
            <a:pPr marL="15875" marR="0" lvl="0" indent="-7937" algn="l" rtl="0">
              <a:lnSpc>
                <a:spcPct val="100000"/>
              </a:lnSpc>
              <a:spcBef>
                <a:spcPts val="300"/>
              </a:spcBef>
              <a:spcAft>
                <a:spcPts val="0"/>
              </a:spcAft>
              <a:buClr>
                <a:srgbClr val="000000"/>
              </a:buClr>
              <a:buSzPts val="200"/>
              <a:buFont typeface="Courier New"/>
              <a:buAutoNum type="arabicPlain"/>
            </a:pPr>
            <a:r>
              <a:rPr lang="en-US" sz="1400" b="0" i="0" u="none">
                <a:solidFill>
                  <a:schemeClr val="dk1"/>
                </a:solidFill>
                <a:latin typeface="Courier New"/>
                <a:ea typeface="Courier New"/>
                <a:cs typeface="Courier New"/>
                <a:sym typeface="Courier New"/>
              </a:rPr>
              <a:t>     private int sum = 10;</a:t>
            </a:r>
            <a:endParaRPr/>
          </a:p>
          <a:p>
            <a:pPr marL="15875" marR="0" lvl="0" indent="-7937" algn="l" rtl="0">
              <a:lnSpc>
                <a:spcPct val="100000"/>
              </a:lnSpc>
              <a:spcBef>
                <a:spcPts val="300"/>
              </a:spcBef>
              <a:spcAft>
                <a:spcPts val="0"/>
              </a:spcAft>
              <a:buClr>
                <a:srgbClr val="000000"/>
              </a:buClr>
              <a:buSzPts val="200"/>
              <a:buFont typeface="Courier New"/>
              <a:buAutoNum type="arabicPlain"/>
            </a:pPr>
            <a:r>
              <a:rPr lang="en-US" sz="1400" b="0" i="0" u="none">
                <a:solidFill>
                  <a:schemeClr val="dk1"/>
                </a:solidFill>
                <a:latin typeface="Courier New"/>
                <a:ea typeface="Courier New"/>
                <a:cs typeface="Courier New"/>
                <a:sym typeface="Courier New"/>
              </a:rPr>
              <a:t>     public void reportSum() {</a:t>
            </a:r>
            <a:endParaRPr/>
          </a:p>
          <a:p>
            <a:pPr marL="15875" marR="0" lvl="0" indent="-7937" algn="l" rtl="0">
              <a:lnSpc>
                <a:spcPct val="100000"/>
              </a:lnSpc>
              <a:spcBef>
                <a:spcPts val="300"/>
              </a:spcBef>
              <a:spcAft>
                <a:spcPts val="0"/>
              </a:spcAft>
              <a:buClr>
                <a:srgbClr val="000000"/>
              </a:buClr>
              <a:buSzPts val="200"/>
              <a:buFont typeface="Courier New"/>
              <a:buAutoNum type="arabicPlain"/>
            </a:pPr>
            <a:r>
              <a:rPr lang="en-US" sz="1400" b="0" i="0" u="none">
                <a:solidFill>
                  <a:schemeClr val="dk1"/>
                </a:solidFill>
                <a:latin typeface="Courier New"/>
                <a:ea typeface="Courier New"/>
                <a:cs typeface="Courier New"/>
                <a:sym typeface="Courier New"/>
              </a:rPr>
              <a:t>         sum += getResult();</a:t>
            </a:r>
            <a:endParaRPr/>
          </a:p>
          <a:p>
            <a:pPr marL="15875" marR="0" lvl="0" indent="-7937" algn="l" rtl="0">
              <a:lnSpc>
                <a:spcPct val="100000"/>
              </a:lnSpc>
              <a:spcBef>
                <a:spcPts val="300"/>
              </a:spcBef>
              <a:spcAft>
                <a:spcPts val="0"/>
              </a:spcAft>
              <a:buClr>
                <a:srgbClr val="000000"/>
              </a:buClr>
              <a:buSzPts val="200"/>
              <a:buFont typeface="Courier New"/>
              <a:buAutoNum type="arabicPlain"/>
            </a:pPr>
            <a:r>
              <a:rPr lang="en-US" sz="1400" b="0" i="0" u="none">
                <a:solidFill>
                  <a:schemeClr val="dk1"/>
                </a:solidFill>
                <a:latin typeface="Courier New"/>
                <a:ea typeface="Courier New"/>
                <a:cs typeface="Courier New"/>
                <a:sym typeface="Courier New"/>
              </a:rPr>
              <a:t>     }</a:t>
            </a:r>
            <a:endParaRPr/>
          </a:p>
          <a:p>
            <a:pPr marL="15875" marR="0" lvl="0" indent="-7937" algn="l" rtl="0">
              <a:lnSpc>
                <a:spcPct val="100000"/>
              </a:lnSpc>
              <a:spcBef>
                <a:spcPts val="300"/>
              </a:spcBef>
              <a:spcAft>
                <a:spcPts val="0"/>
              </a:spcAft>
              <a:buClr>
                <a:srgbClr val="000000"/>
              </a:buClr>
              <a:buSzPts val="200"/>
              <a:buFont typeface="Courier New"/>
              <a:buAutoNum type="arabicPlain"/>
            </a:pPr>
            <a:r>
              <a:rPr lang="en-US" sz="1400" b="0" i="0" u="none">
                <a:solidFill>
                  <a:schemeClr val="dk1"/>
                </a:solidFill>
                <a:latin typeface="Courier New"/>
                <a:ea typeface="Courier New"/>
                <a:cs typeface="Courier New"/>
                <a:sym typeface="Courier New"/>
              </a:rPr>
              <a:t> }</a:t>
            </a:r>
            <a:endParaRPr/>
          </a:p>
        </p:txBody>
      </p:sp>
      <p:sp>
        <p:nvSpPr>
          <p:cNvPr id="770" name="Google Shape;770;p81"/>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85</a:t>
            </a:fld>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774"/>
        <p:cNvGrpSpPr/>
        <p:nvPr/>
      </p:nvGrpSpPr>
      <p:grpSpPr>
        <a:xfrm>
          <a:off x="0" y="0"/>
          <a:ext cx="0" cy="0"/>
          <a:chOff x="0" y="0"/>
          <a:chExt cx="0" cy="0"/>
        </a:xfrm>
      </p:grpSpPr>
      <p:sp>
        <p:nvSpPr>
          <p:cNvPr id="775" name="Google Shape;775;p82"/>
          <p:cNvSpPr txBox="1"/>
          <p:nvPr/>
        </p:nvSpPr>
        <p:spPr>
          <a:xfrm>
            <a:off x="533400" y="2209800"/>
            <a:ext cx="8001000" cy="2819400"/>
          </a:xfrm>
          <a:prstGeom prst="rect">
            <a:avLst/>
          </a:prstGeom>
          <a:solidFill>
            <a:srgbClr val="DDDDDD"/>
          </a:solid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776" name="Google Shape;776;p82"/>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Overriding Methods</a:t>
            </a:r>
            <a:endParaRPr/>
          </a:p>
        </p:txBody>
      </p:sp>
      <p:sp>
        <p:nvSpPr>
          <p:cNvPr id="777" name="Google Shape;777;p82"/>
          <p:cNvSpPr txBox="1">
            <a:spLocks noGrp="1"/>
          </p:cNvSpPr>
          <p:nvPr>
            <p:ph type="body" idx="1"/>
          </p:nvPr>
        </p:nvSpPr>
        <p:spPr>
          <a:xfrm>
            <a:off x="609600" y="1447800"/>
            <a:ext cx="7918500" cy="37686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200"/>
              <a:buFont typeface="Arial"/>
              <a:buNone/>
            </a:pPr>
            <a:r>
              <a:rPr lang="en-US" sz="2200" b="0" i="0" u="none">
                <a:solidFill>
                  <a:schemeClr val="dk1"/>
                </a:solidFill>
                <a:latin typeface="Arial"/>
                <a:ea typeface="Arial"/>
                <a:cs typeface="Arial"/>
                <a:sym typeface="Arial"/>
              </a:rPr>
              <a:t>Consider a requirement to provide a String that represents some details about the </a:t>
            </a:r>
            <a:r>
              <a:rPr lang="en-US" sz="2200" b="0" i="0" u="none">
                <a:solidFill>
                  <a:schemeClr val="dk1"/>
                </a:solidFill>
                <a:latin typeface="Courier New"/>
                <a:ea typeface="Courier New"/>
                <a:cs typeface="Courier New"/>
                <a:sym typeface="Courier New"/>
              </a:rPr>
              <a:t>Employee</a:t>
            </a:r>
            <a:r>
              <a:rPr lang="en-US" sz="2200" b="0" i="0" u="none">
                <a:solidFill>
                  <a:schemeClr val="dk1"/>
                </a:solidFill>
                <a:latin typeface="Arial"/>
                <a:ea typeface="Arial"/>
                <a:cs typeface="Arial"/>
                <a:sym typeface="Arial"/>
              </a:rPr>
              <a:t> class fields.</a:t>
            </a:r>
            <a:endParaRPr/>
          </a:p>
          <a:p>
            <a:pPr marL="7937" marR="0" lvl="0" indent="7937" algn="l" rtl="0">
              <a:lnSpc>
                <a:spcPct val="100000"/>
              </a:lnSpc>
              <a:spcBef>
                <a:spcPts val="80"/>
              </a:spcBef>
              <a:spcAft>
                <a:spcPts val="0"/>
              </a:spcAft>
              <a:buClr>
                <a:srgbClr val="000000"/>
              </a:buClr>
              <a:buSzPts val="400"/>
              <a:buFont typeface="Arial"/>
              <a:buNone/>
            </a:pPr>
            <a:endParaRPr sz="400" b="0" i="0" u="none">
              <a:solidFill>
                <a:schemeClr val="dk1"/>
              </a:solidFill>
              <a:latin typeface="Arial"/>
              <a:ea typeface="Arial"/>
              <a:cs typeface="Arial"/>
              <a:sym typeface="Arial"/>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 3 public class Employee {</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 4     private int empId;</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 5     private String name;</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14     // Lines omitted</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15 </a:t>
            </a:r>
            <a:endParaRPr/>
          </a:p>
          <a:p>
            <a:pPr marL="7937" marR="0" lvl="0" indent="7937" algn="l" rtl="0">
              <a:lnSpc>
                <a:spcPct val="100000"/>
              </a:lnSpc>
              <a:spcBef>
                <a:spcPts val="360"/>
              </a:spcBef>
              <a:spcAft>
                <a:spcPts val="0"/>
              </a:spcAft>
              <a:buClr>
                <a:srgbClr val="000000"/>
              </a:buClr>
              <a:buSzPts val="1800"/>
              <a:buFont typeface="Arial"/>
              <a:buNone/>
            </a:pPr>
            <a:r>
              <a:rPr lang="en-US" sz="1800" b="1" i="0" u="none">
                <a:solidFill>
                  <a:schemeClr val="dk1"/>
                </a:solidFill>
                <a:latin typeface="Courier New"/>
                <a:ea typeface="Courier New"/>
                <a:cs typeface="Courier New"/>
                <a:sym typeface="Courier New"/>
              </a:rPr>
              <a:t>16     public String getDetails() {</a:t>
            </a:r>
            <a:endParaRPr/>
          </a:p>
          <a:p>
            <a:pPr marL="7937" marR="0" lvl="0" indent="7937" algn="l" rtl="0">
              <a:lnSpc>
                <a:spcPct val="100000"/>
              </a:lnSpc>
              <a:spcBef>
                <a:spcPts val="360"/>
              </a:spcBef>
              <a:spcAft>
                <a:spcPts val="0"/>
              </a:spcAft>
              <a:buClr>
                <a:srgbClr val="000000"/>
              </a:buClr>
              <a:buSzPts val="1800"/>
              <a:buFont typeface="Arial"/>
              <a:buNone/>
            </a:pPr>
            <a:r>
              <a:rPr lang="en-US" sz="1800" b="1" i="0" u="none">
                <a:solidFill>
                  <a:schemeClr val="dk1"/>
                </a:solidFill>
                <a:latin typeface="Courier New"/>
                <a:ea typeface="Courier New"/>
                <a:cs typeface="Courier New"/>
                <a:sym typeface="Courier New"/>
              </a:rPr>
              <a:t>17       return "ID: " + empId + " Name: " + name;</a:t>
            </a:r>
            <a:endParaRPr/>
          </a:p>
          <a:p>
            <a:pPr marL="7937" marR="0" lvl="0" indent="7937" algn="l" rtl="0">
              <a:lnSpc>
                <a:spcPct val="100000"/>
              </a:lnSpc>
              <a:spcBef>
                <a:spcPts val="360"/>
              </a:spcBef>
              <a:spcAft>
                <a:spcPts val="0"/>
              </a:spcAft>
              <a:buClr>
                <a:srgbClr val="000000"/>
              </a:buClr>
              <a:buSzPts val="1800"/>
              <a:buFont typeface="Arial"/>
              <a:buNone/>
            </a:pPr>
            <a:r>
              <a:rPr lang="en-US" sz="1800" b="1" i="0" u="none">
                <a:solidFill>
                  <a:schemeClr val="dk1"/>
                </a:solidFill>
                <a:latin typeface="Courier New"/>
                <a:ea typeface="Courier New"/>
                <a:cs typeface="Courier New"/>
                <a:sym typeface="Courier New"/>
              </a:rPr>
              <a:t>18     }</a:t>
            </a:r>
            <a:endParaRPr/>
          </a:p>
          <a:p>
            <a:pPr marL="7937" marR="0" lvl="0" indent="7938" algn="l" rtl="0">
              <a:spcBef>
                <a:spcPts val="360"/>
              </a:spcBef>
              <a:spcAft>
                <a:spcPts val="0"/>
              </a:spcAft>
              <a:buNone/>
            </a:pPr>
            <a:endParaRPr sz="1800" b="1" i="0" u="none">
              <a:solidFill>
                <a:schemeClr val="dk1"/>
              </a:solidFill>
              <a:latin typeface="Courier New"/>
              <a:ea typeface="Courier New"/>
              <a:cs typeface="Courier New"/>
              <a:sym typeface="Courier New"/>
            </a:endParaRPr>
          </a:p>
        </p:txBody>
      </p:sp>
      <p:sp>
        <p:nvSpPr>
          <p:cNvPr id="778" name="Google Shape;778;p82"/>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86</a:t>
            </a:fld>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783"/>
        <p:cNvGrpSpPr/>
        <p:nvPr/>
      </p:nvGrpSpPr>
      <p:grpSpPr>
        <a:xfrm>
          <a:off x="0" y="0"/>
          <a:ext cx="0" cy="0"/>
          <a:chOff x="0" y="0"/>
          <a:chExt cx="0" cy="0"/>
        </a:xfrm>
      </p:grpSpPr>
      <p:sp>
        <p:nvSpPr>
          <p:cNvPr id="784" name="Google Shape;784;p83"/>
          <p:cNvSpPr txBox="1"/>
          <p:nvPr/>
        </p:nvSpPr>
        <p:spPr>
          <a:xfrm>
            <a:off x="457200" y="2514600"/>
            <a:ext cx="8077200" cy="2971800"/>
          </a:xfrm>
          <a:prstGeom prst="rect">
            <a:avLst/>
          </a:prstGeom>
          <a:solidFill>
            <a:srgbClr val="DDDDDD"/>
          </a:solid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785" name="Google Shape;785;p83"/>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Overriding Methods</a:t>
            </a:r>
            <a:endParaRPr/>
          </a:p>
        </p:txBody>
      </p:sp>
      <p:sp>
        <p:nvSpPr>
          <p:cNvPr id="786" name="Google Shape;786;p83"/>
          <p:cNvSpPr txBox="1">
            <a:spLocks noGrp="1"/>
          </p:cNvSpPr>
          <p:nvPr>
            <p:ph type="body" idx="1"/>
          </p:nvPr>
        </p:nvSpPr>
        <p:spPr>
          <a:xfrm>
            <a:off x="609600" y="1447800"/>
            <a:ext cx="7918500" cy="17511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200"/>
              <a:buFont typeface="Arial"/>
              <a:buNone/>
            </a:pPr>
            <a:r>
              <a:rPr lang="en-US" sz="2200" b="0" i="0" u="none">
                <a:solidFill>
                  <a:schemeClr val="dk1"/>
                </a:solidFill>
                <a:latin typeface="Arial"/>
                <a:ea typeface="Arial"/>
                <a:cs typeface="Arial"/>
                <a:sym typeface="Arial"/>
              </a:rPr>
              <a:t>In the </a:t>
            </a:r>
            <a:r>
              <a:rPr lang="en-US" sz="2200" b="0" i="0" u="none">
                <a:solidFill>
                  <a:schemeClr val="dk1"/>
                </a:solidFill>
                <a:latin typeface="Courier New"/>
                <a:ea typeface="Courier New"/>
                <a:cs typeface="Courier New"/>
                <a:sym typeface="Courier New"/>
              </a:rPr>
              <a:t>Manager</a:t>
            </a:r>
            <a:r>
              <a:rPr lang="en-US" sz="2200" b="0" i="0" u="none">
                <a:solidFill>
                  <a:schemeClr val="dk1"/>
                </a:solidFill>
                <a:latin typeface="Arial"/>
                <a:ea typeface="Arial"/>
                <a:cs typeface="Arial"/>
                <a:sym typeface="Arial"/>
              </a:rPr>
              <a:t> class, by creating a method with the same signature as the method in the </a:t>
            </a:r>
            <a:r>
              <a:rPr lang="en-US" sz="2200" b="0" i="0" u="none">
                <a:solidFill>
                  <a:schemeClr val="dk1"/>
                </a:solidFill>
                <a:latin typeface="Courier New"/>
                <a:ea typeface="Courier New"/>
                <a:cs typeface="Courier New"/>
                <a:sym typeface="Courier New"/>
              </a:rPr>
              <a:t>Employee</a:t>
            </a:r>
            <a:r>
              <a:rPr lang="en-US" sz="2200" b="0" i="0" u="none">
                <a:solidFill>
                  <a:schemeClr val="dk1"/>
                </a:solidFill>
                <a:latin typeface="Arial"/>
                <a:ea typeface="Arial"/>
                <a:cs typeface="Arial"/>
                <a:sym typeface="Arial"/>
              </a:rPr>
              <a:t> class, you are </a:t>
            </a:r>
            <a:r>
              <a:rPr lang="en-US" sz="2200" b="0" i="1" u="none">
                <a:solidFill>
                  <a:schemeClr val="dk1"/>
                </a:solidFill>
                <a:latin typeface="Arial"/>
                <a:ea typeface="Arial"/>
                <a:cs typeface="Arial"/>
                <a:sym typeface="Arial"/>
              </a:rPr>
              <a:t>overriding</a:t>
            </a:r>
            <a:r>
              <a:rPr lang="en-US" sz="2200" b="0" i="0" u="none">
                <a:solidFill>
                  <a:schemeClr val="dk1"/>
                </a:solidFill>
                <a:latin typeface="Arial"/>
                <a:ea typeface="Arial"/>
                <a:cs typeface="Arial"/>
                <a:sym typeface="Arial"/>
              </a:rPr>
              <a:t> the </a:t>
            </a:r>
            <a:r>
              <a:rPr lang="en-US" sz="2200" b="0" i="0" u="none">
                <a:solidFill>
                  <a:schemeClr val="dk1"/>
                </a:solidFill>
                <a:latin typeface="Courier New"/>
                <a:ea typeface="Courier New"/>
                <a:cs typeface="Courier New"/>
                <a:sym typeface="Courier New"/>
              </a:rPr>
              <a:t>getDetails</a:t>
            </a:r>
            <a:r>
              <a:rPr lang="en-US" sz="2200" b="0" i="0" u="none">
                <a:solidFill>
                  <a:schemeClr val="dk1"/>
                </a:solidFill>
                <a:latin typeface="Arial"/>
                <a:ea typeface="Arial"/>
                <a:cs typeface="Arial"/>
                <a:sym typeface="Arial"/>
              </a:rPr>
              <a:t> method:</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 3 public class Manager extends Employee {</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 4     private String deptName;</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17     // Lines omitted</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18 </a:t>
            </a:r>
            <a:endParaRPr/>
          </a:p>
          <a:p>
            <a:pPr marL="7937" marR="0" lvl="0" indent="7937" algn="l" rtl="0">
              <a:lnSpc>
                <a:spcPct val="100000"/>
              </a:lnSpc>
              <a:spcBef>
                <a:spcPts val="360"/>
              </a:spcBef>
              <a:spcAft>
                <a:spcPts val="0"/>
              </a:spcAft>
              <a:buClr>
                <a:srgbClr val="000000"/>
              </a:buClr>
              <a:buSzPts val="1800"/>
              <a:buFont typeface="Arial"/>
              <a:buNone/>
            </a:pPr>
            <a:r>
              <a:rPr lang="en-US" sz="1800" b="1" i="0" u="none">
                <a:solidFill>
                  <a:schemeClr val="dk1"/>
                </a:solidFill>
                <a:latin typeface="Courier New"/>
                <a:ea typeface="Courier New"/>
                <a:cs typeface="Courier New"/>
                <a:sym typeface="Courier New"/>
              </a:rPr>
              <a:t>19     @Override</a:t>
            </a:r>
            <a:endParaRPr/>
          </a:p>
          <a:p>
            <a:pPr marL="7937" marR="0" lvl="0" indent="7937" algn="l" rtl="0">
              <a:lnSpc>
                <a:spcPct val="100000"/>
              </a:lnSpc>
              <a:spcBef>
                <a:spcPts val="360"/>
              </a:spcBef>
              <a:spcAft>
                <a:spcPts val="0"/>
              </a:spcAft>
              <a:buClr>
                <a:srgbClr val="000000"/>
              </a:buClr>
              <a:buSzPts val="1800"/>
              <a:buFont typeface="Arial"/>
              <a:buNone/>
            </a:pPr>
            <a:r>
              <a:rPr lang="en-US" sz="1800" b="1" i="0" u="none">
                <a:solidFill>
                  <a:schemeClr val="dk1"/>
                </a:solidFill>
                <a:latin typeface="Courier New"/>
                <a:ea typeface="Courier New"/>
                <a:cs typeface="Courier New"/>
                <a:sym typeface="Courier New"/>
              </a:rPr>
              <a:t>20     public String getDetails() {</a:t>
            </a:r>
            <a:endParaRPr/>
          </a:p>
          <a:p>
            <a:pPr marL="7937" marR="0" lvl="0" indent="7937" algn="l" rtl="0">
              <a:lnSpc>
                <a:spcPct val="100000"/>
              </a:lnSpc>
              <a:spcBef>
                <a:spcPts val="360"/>
              </a:spcBef>
              <a:spcAft>
                <a:spcPts val="0"/>
              </a:spcAft>
              <a:buClr>
                <a:srgbClr val="000000"/>
              </a:buClr>
              <a:buSzPts val="1800"/>
              <a:buFont typeface="Arial"/>
              <a:buNone/>
            </a:pPr>
            <a:r>
              <a:rPr lang="en-US" sz="1800" b="1" i="0" u="none">
                <a:solidFill>
                  <a:schemeClr val="dk1"/>
                </a:solidFill>
                <a:latin typeface="Courier New"/>
                <a:ea typeface="Courier New"/>
                <a:cs typeface="Courier New"/>
                <a:sym typeface="Courier New"/>
              </a:rPr>
              <a:t>21       return super.getDetails () + </a:t>
            </a:r>
            <a:endParaRPr/>
          </a:p>
          <a:p>
            <a:pPr marL="7937" marR="0" lvl="0" indent="7937" algn="l" rtl="0">
              <a:lnSpc>
                <a:spcPct val="100000"/>
              </a:lnSpc>
              <a:spcBef>
                <a:spcPts val="360"/>
              </a:spcBef>
              <a:spcAft>
                <a:spcPts val="0"/>
              </a:spcAft>
              <a:buClr>
                <a:srgbClr val="000000"/>
              </a:buClr>
              <a:buSzPts val="1800"/>
              <a:buFont typeface="Arial"/>
              <a:buNone/>
            </a:pPr>
            <a:r>
              <a:rPr lang="en-US" sz="1800" b="1" i="0" u="none">
                <a:solidFill>
                  <a:schemeClr val="dk1"/>
                </a:solidFill>
                <a:latin typeface="Courier New"/>
                <a:ea typeface="Courier New"/>
                <a:cs typeface="Courier New"/>
                <a:sym typeface="Courier New"/>
              </a:rPr>
              <a:t>22         " Dept: " + deptName;</a:t>
            </a:r>
            <a:endParaRPr/>
          </a:p>
          <a:p>
            <a:pPr marL="7937" marR="0" lvl="0" indent="7937" algn="l" rtl="0">
              <a:lnSpc>
                <a:spcPct val="100000"/>
              </a:lnSpc>
              <a:spcBef>
                <a:spcPts val="360"/>
              </a:spcBef>
              <a:spcAft>
                <a:spcPts val="0"/>
              </a:spcAft>
              <a:buClr>
                <a:srgbClr val="000000"/>
              </a:buClr>
              <a:buSzPts val="1800"/>
              <a:buFont typeface="Arial"/>
              <a:buNone/>
            </a:pPr>
            <a:r>
              <a:rPr lang="en-US" sz="1800" b="1" i="0" u="none">
                <a:solidFill>
                  <a:schemeClr val="dk1"/>
                </a:solidFill>
                <a:latin typeface="Courier New"/>
                <a:ea typeface="Courier New"/>
                <a:cs typeface="Courier New"/>
                <a:sym typeface="Courier New"/>
              </a:rPr>
              <a:t>23     }</a:t>
            </a:r>
            <a:endParaRPr/>
          </a:p>
          <a:p>
            <a:pPr marL="7937" marR="0" lvl="0" indent="7937" algn="l" rtl="0">
              <a:lnSpc>
                <a:spcPct val="100000"/>
              </a:lnSpc>
              <a:spcBef>
                <a:spcPts val="440"/>
              </a:spcBef>
              <a:spcAft>
                <a:spcPts val="0"/>
              </a:spcAft>
              <a:buClr>
                <a:srgbClr val="000000"/>
              </a:buClr>
              <a:buSzPts val="2200"/>
              <a:buFont typeface="Arial"/>
              <a:buNone/>
            </a:pPr>
            <a:r>
              <a:rPr lang="en-US" sz="2200" b="0" i="0" u="none">
                <a:solidFill>
                  <a:schemeClr val="dk1"/>
                </a:solidFill>
                <a:latin typeface="Arial"/>
                <a:ea typeface="Arial"/>
                <a:cs typeface="Arial"/>
                <a:sym typeface="Arial"/>
              </a:rPr>
              <a:t>A subclass can invoke a parent method by using the </a:t>
            </a:r>
            <a:r>
              <a:rPr lang="en-US" sz="2200" b="0" i="0" u="none">
                <a:solidFill>
                  <a:schemeClr val="dk1"/>
                </a:solidFill>
                <a:latin typeface="Courier New"/>
                <a:ea typeface="Courier New"/>
                <a:cs typeface="Courier New"/>
                <a:sym typeface="Courier New"/>
              </a:rPr>
              <a:t>super</a:t>
            </a:r>
            <a:r>
              <a:rPr lang="en-US" sz="2200" b="0" i="0" u="none">
                <a:solidFill>
                  <a:schemeClr val="dk1"/>
                </a:solidFill>
                <a:latin typeface="Arial"/>
                <a:ea typeface="Arial"/>
                <a:cs typeface="Arial"/>
                <a:sym typeface="Arial"/>
              </a:rPr>
              <a:t> keyword.</a:t>
            </a:r>
            <a:endParaRPr/>
          </a:p>
        </p:txBody>
      </p:sp>
      <p:sp>
        <p:nvSpPr>
          <p:cNvPr id="787" name="Google Shape;787;p83"/>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87</a:t>
            </a:fld>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792"/>
        <p:cNvGrpSpPr/>
        <p:nvPr/>
      </p:nvGrpSpPr>
      <p:grpSpPr>
        <a:xfrm>
          <a:off x="0" y="0"/>
          <a:ext cx="0" cy="0"/>
          <a:chOff x="0" y="0"/>
          <a:chExt cx="0" cy="0"/>
        </a:xfrm>
      </p:grpSpPr>
      <p:sp>
        <p:nvSpPr>
          <p:cNvPr id="793" name="Google Shape;793;p84"/>
          <p:cNvSpPr txBox="1"/>
          <p:nvPr/>
        </p:nvSpPr>
        <p:spPr>
          <a:xfrm>
            <a:off x="457200" y="5181600"/>
            <a:ext cx="7924800" cy="762000"/>
          </a:xfrm>
          <a:prstGeom prst="rect">
            <a:avLst/>
          </a:prstGeom>
          <a:solidFill>
            <a:srgbClr val="DDDDDD"/>
          </a:solid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794" name="Google Shape;794;p84"/>
          <p:cNvSpPr txBox="1"/>
          <p:nvPr/>
        </p:nvSpPr>
        <p:spPr>
          <a:xfrm>
            <a:off x="457200" y="1927225"/>
            <a:ext cx="7924800" cy="2721000"/>
          </a:xfrm>
          <a:prstGeom prst="rect">
            <a:avLst/>
          </a:prstGeom>
          <a:solidFill>
            <a:srgbClr val="DDDDDD"/>
          </a:solid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795" name="Google Shape;795;p84"/>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Invoking an Overridden Method</a:t>
            </a:r>
            <a:endParaRPr/>
          </a:p>
        </p:txBody>
      </p:sp>
      <p:sp>
        <p:nvSpPr>
          <p:cNvPr id="796" name="Google Shape;796;p84"/>
          <p:cNvSpPr txBox="1">
            <a:spLocks noGrp="1"/>
          </p:cNvSpPr>
          <p:nvPr>
            <p:ph type="body" idx="1"/>
          </p:nvPr>
        </p:nvSpPr>
        <p:spPr>
          <a:xfrm>
            <a:off x="609600" y="1447800"/>
            <a:ext cx="7918500" cy="1751100"/>
          </a:xfrm>
          <a:prstGeom prst="rect">
            <a:avLst/>
          </a:prstGeom>
          <a:noFill/>
          <a:ln>
            <a:noFill/>
          </a:ln>
        </p:spPr>
        <p:txBody>
          <a:bodyPr spcFirstLastPara="1" wrap="square" lIns="12700" tIns="12700" rIns="12700" bIns="12700" anchor="t" anchorCtr="0">
            <a:noAutofit/>
          </a:bodyPr>
          <a:lstStyle/>
          <a:p>
            <a:pPr marL="574675" marR="0" lvl="1" indent="-460375" algn="l" rtl="0">
              <a:lnSpc>
                <a:spcPct val="100000"/>
              </a:lnSpc>
              <a:spcBef>
                <a:spcPts val="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Using the previous examples of </a:t>
            </a:r>
            <a:r>
              <a:rPr lang="en-US" sz="2200" b="0" i="0" u="none" strike="noStrike" cap="none">
                <a:solidFill>
                  <a:schemeClr val="dk1"/>
                </a:solidFill>
                <a:latin typeface="Courier New"/>
                <a:ea typeface="Courier New"/>
                <a:cs typeface="Courier New"/>
                <a:sym typeface="Courier New"/>
              </a:rPr>
              <a:t>Employee</a:t>
            </a:r>
            <a:r>
              <a:rPr lang="en-US" sz="2200" b="0" i="0" u="none" strike="noStrike" cap="none">
                <a:solidFill>
                  <a:schemeClr val="dk1"/>
                </a:solidFill>
                <a:latin typeface="Arial"/>
                <a:ea typeface="Arial"/>
                <a:cs typeface="Arial"/>
                <a:sym typeface="Arial"/>
              </a:rPr>
              <a:t> and </a:t>
            </a:r>
            <a:r>
              <a:rPr lang="en-US" sz="2200" b="0" i="0" u="none" strike="noStrike" cap="none">
                <a:solidFill>
                  <a:schemeClr val="dk1"/>
                </a:solidFill>
                <a:latin typeface="Courier New"/>
                <a:ea typeface="Courier New"/>
                <a:cs typeface="Courier New"/>
                <a:sym typeface="Courier New"/>
              </a:rPr>
              <a:t>Manager</a:t>
            </a:r>
            <a:r>
              <a:rPr lang="en-US" sz="2200" b="0" i="0" u="none" strike="noStrike" cap="none">
                <a:solidFill>
                  <a:schemeClr val="dk1"/>
                </a:solidFill>
                <a:latin typeface="Arial"/>
                <a:ea typeface="Arial"/>
                <a:cs typeface="Arial"/>
                <a:sym typeface="Arial"/>
              </a:rPr>
              <a:t>:</a:t>
            </a:r>
            <a:endParaRPr/>
          </a:p>
          <a:p>
            <a:pPr marL="574675" marR="0" lvl="1" indent="-409575" algn="l" rtl="0">
              <a:lnSpc>
                <a:spcPct val="100000"/>
              </a:lnSpc>
              <a:spcBef>
                <a:spcPts val="160"/>
              </a:spcBef>
              <a:spcAft>
                <a:spcPts val="0"/>
              </a:spcAft>
              <a:buClr>
                <a:srgbClr val="FF0000"/>
              </a:buClr>
              <a:buSzPts val="800"/>
              <a:buFont typeface="Arial"/>
              <a:buNone/>
            </a:pPr>
            <a:endParaRPr sz="800" b="0" i="0" u="none" strike="noStrike" cap="none">
              <a:solidFill>
                <a:schemeClr val="dk1"/>
              </a:solidFill>
              <a:latin typeface="Arial"/>
              <a:ea typeface="Arial"/>
              <a:cs typeface="Arial"/>
              <a:sym typeface="Arial"/>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 5   public static void main(String[] args) {</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 6     Employee e = new Employee(101, "Jim Smith", </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 7         "011-12-2345", 100_000.00);</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 8     Manager m = new Manager(102, "Joan Kern", </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 9         "012-23-4567", 110_450.54, "Marketing");</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10     </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11     System.out.println(e.getDetails());</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12     System.out.println(m.getDetails());</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13   }</a:t>
            </a:r>
            <a:endParaRPr/>
          </a:p>
          <a:p>
            <a:pPr marL="7937" marR="0" lvl="0" indent="7937" algn="l" rtl="0">
              <a:lnSpc>
                <a:spcPct val="100000"/>
              </a:lnSpc>
              <a:spcBef>
                <a:spcPts val="160"/>
              </a:spcBef>
              <a:spcAft>
                <a:spcPts val="0"/>
              </a:spcAft>
              <a:buClr>
                <a:srgbClr val="000000"/>
              </a:buClr>
              <a:buSzPts val="800"/>
              <a:buFont typeface="Arial"/>
              <a:buNone/>
            </a:pPr>
            <a:endParaRPr sz="800" b="0" i="0" u="none">
              <a:solidFill>
                <a:schemeClr val="dk1"/>
              </a:solidFill>
              <a:latin typeface="Courier New"/>
              <a:ea typeface="Courier New"/>
              <a:cs typeface="Courier New"/>
              <a:sym typeface="Courier New"/>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The correct </a:t>
            </a:r>
            <a:r>
              <a:rPr lang="en-US" sz="2200" b="0" i="0" u="none" strike="noStrike" cap="none">
                <a:solidFill>
                  <a:schemeClr val="dk1"/>
                </a:solidFill>
                <a:latin typeface="Courier New"/>
                <a:ea typeface="Courier New"/>
                <a:cs typeface="Courier New"/>
                <a:sym typeface="Courier New"/>
              </a:rPr>
              <a:t>getDetails</a:t>
            </a:r>
            <a:r>
              <a:rPr lang="en-US" sz="2200" b="0" i="0" u="none" strike="noStrike" cap="none">
                <a:solidFill>
                  <a:schemeClr val="dk1"/>
                </a:solidFill>
                <a:latin typeface="Arial"/>
                <a:ea typeface="Arial"/>
                <a:cs typeface="Arial"/>
                <a:sym typeface="Arial"/>
              </a:rPr>
              <a:t> method of each class is called:</a:t>
            </a:r>
            <a:endParaRPr/>
          </a:p>
          <a:p>
            <a:pPr marL="574675" marR="0" lvl="1" indent="-409575" algn="l" rtl="0">
              <a:lnSpc>
                <a:spcPct val="100000"/>
              </a:lnSpc>
              <a:spcBef>
                <a:spcPts val="160"/>
              </a:spcBef>
              <a:spcAft>
                <a:spcPts val="0"/>
              </a:spcAft>
              <a:buClr>
                <a:srgbClr val="FF0000"/>
              </a:buClr>
              <a:buSzPts val="800"/>
              <a:buFont typeface="Arial"/>
              <a:buNone/>
            </a:pPr>
            <a:endParaRPr sz="800" b="0" i="0" u="none" strike="noStrike" cap="none">
              <a:solidFill>
                <a:schemeClr val="dk1"/>
              </a:solidFill>
              <a:latin typeface="Arial"/>
              <a:ea typeface="Arial"/>
              <a:cs typeface="Arial"/>
              <a:sym typeface="Arial"/>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ID: 101 Name: Jim Smith</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ID: 102 Name: Joan Kern Dept: Marketing </a:t>
            </a:r>
            <a:endParaRPr/>
          </a:p>
        </p:txBody>
      </p:sp>
      <p:sp>
        <p:nvSpPr>
          <p:cNvPr id="797" name="Google Shape;797;p84"/>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88</a:t>
            </a:fld>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802"/>
        <p:cNvGrpSpPr/>
        <p:nvPr/>
      </p:nvGrpSpPr>
      <p:grpSpPr>
        <a:xfrm>
          <a:off x="0" y="0"/>
          <a:ext cx="0" cy="0"/>
          <a:chOff x="0" y="0"/>
          <a:chExt cx="0" cy="0"/>
        </a:xfrm>
      </p:grpSpPr>
      <p:sp>
        <p:nvSpPr>
          <p:cNvPr id="803" name="Google Shape;803;p85"/>
          <p:cNvSpPr txBox="1"/>
          <p:nvPr/>
        </p:nvSpPr>
        <p:spPr>
          <a:xfrm>
            <a:off x="304800" y="4495800"/>
            <a:ext cx="8077200" cy="381000"/>
          </a:xfrm>
          <a:prstGeom prst="rect">
            <a:avLst/>
          </a:prstGeom>
          <a:solidFill>
            <a:srgbClr val="DDDDDD"/>
          </a:solid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804" name="Google Shape;804;p85"/>
          <p:cNvSpPr txBox="1"/>
          <p:nvPr/>
        </p:nvSpPr>
        <p:spPr>
          <a:xfrm>
            <a:off x="457200" y="1905000"/>
            <a:ext cx="8077200" cy="1752600"/>
          </a:xfrm>
          <a:prstGeom prst="rect">
            <a:avLst/>
          </a:prstGeom>
          <a:solidFill>
            <a:srgbClr val="DDDDDD"/>
          </a:solid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805" name="Google Shape;805;p85"/>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Virtual Method Invocation</a:t>
            </a:r>
            <a:endParaRPr/>
          </a:p>
        </p:txBody>
      </p:sp>
      <p:sp>
        <p:nvSpPr>
          <p:cNvPr id="806" name="Google Shape;806;p85"/>
          <p:cNvSpPr txBox="1">
            <a:spLocks noGrp="1"/>
          </p:cNvSpPr>
          <p:nvPr>
            <p:ph type="body" idx="1"/>
          </p:nvPr>
        </p:nvSpPr>
        <p:spPr>
          <a:xfrm>
            <a:off x="609600" y="1447800"/>
            <a:ext cx="7918500" cy="4943400"/>
          </a:xfrm>
          <a:prstGeom prst="rect">
            <a:avLst/>
          </a:prstGeom>
          <a:noFill/>
          <a:ln>
            <a:noFill/>
          </a:ln>
        </p:spPr>
        <p:txBody>
          <a:bodyPr spcFirstLastPara="1" wrap="square" lIns="12700" tIns="12700" rIns="12700" bIns="12700" anchor="t" anchorCtr="0">
            <a:noAutofit/>
          </a:bodyPr>
          <a:lstStyle/>
          <a:p>
            <a:pPr marL="574675" marR="0" lvl="1" indent="-460375" algn="l" rtl="0">
              <a:lnSpc>
                <a:spcPct val="100000"/>
              </a:lnSpc>
              <a:spcBef>
                <a:spcPts val="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What happens if you have the following?</a:t>
            </a:r>
            <a:endParaRPr/>
          </a:p>
          <a:p>
            <a:pPr marL="574675" marR="0" lvl="1" indent="-428625" algn="l" rtl="0">
              <a:lnSpc>
                <a:spcPct val="100000"/>
              </a:lnSpc>
              <a:spcBef>
                <a:spcPts val="100"/>
              </a:spcBef>
              <a:spcAft>
                <a:spcPts val="0"/>
              </a:spcAft>
              <a:buClr>
                <a:srgbClr val="FF0000"/>
              </a:buClr>
              <a:buSzPts val="500"/>
              <a:buFont typeface="Arial"/>
              <a:buNone/>
            </a:pPr>
            <a:endParaRPr sz="500" b="0" i="0" u="none" strike="noStrike" cap="none">
              <a:solidFill>
                <a:schemeClr val="dk1"/>
              </a:solidFill>
              <a:latin typeface="Arial"/>
              <a:ea typeface="Arial"/>
              <a:cs typeface="Arial"/>
              <a:sym typeface="Arial"/>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 5   public static void main(String[] args) {</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 6     Employee e = new Manager(102, "Joan Kern", </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 7         "012-23-4567", 110_450.54, "Marketing");</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 8     </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 9     System.out.println(e.getDetails());</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10   }</a:t>
            </a:r>
            <a:endParaRPr/>
          </a:p>
          <a:p>
            <a:pPr marL="7937" marR="0" lvl="0" indent="7937" algn="l" rtl="0">
              <a:lnSpc>
                <a:spcPct val="100000"/>
              </a:lnSpc>
              <a:spcBef>
                <a:spcPts val="100"/>
              </a:spcBef>
              <a:spcAft>
                <a:spcPts val="0"/>
              </a:spcAft>
              <a:buClr>
                <a:srgbClr val="000000"/>
              </a:buClr>
              <a:buSzPts val="500"/>
              <a:buFont typeface="Arial"/>
              <a:buNone/>
            </a:pPr>
            <a:endParaRPr sz="500" b="0" i="0" u="none">
              <a:solidFill>
                <a:schemeClr val="dk1"/>
              </a:solidFill>
              <a:latin typeface="Courier New"/>
              <a:ea typeface="Courier New"/>
              <a:cs typeface="Courier New"/>
              <a:sym typeface="Courier New"/>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During execution, the object’s runtime type is determined to be a </a:t>
            </a:r>
            <a:r>
              <a:rPr lang="en-US" sz="2200" b="0" i="0" u="none" strike="noStrike" cap="none">
                <a:solidFill>
                  <a:schemeClr val="dk1"/>
                </a:solidFill>
                <a:latin typeface="Courier New"/>
                <a:ea typeface="Courier New"/>
                <a:cs typeface="Courier New"/>
                <a:sym typeface="Courier New"/>
              </a:rPr>
              <a:t>Manager</a:t>
            </a:r>
            <a:r>
              <a:rPr lang="en-US" sz="2200" b="0" i="0" u="none" strike="noStrike" cap="none">
                <a:solidFill>
                  <a:schemeClr val="dk1"/>
                </a:solidFill>
                <a:latin typeface="Arial"/>
                <a:ea typeface="Arial"/>
                <a:cs typeface="Arial"/>
                <a:sym typeface="Arial"/>
              </a:rPr>
              <a:t> object:</a:t>
            </a:r>
            <a:endParaRPr/>
          </a:p>
          <a:p>
            <a:pPr marL="574675" marR="0" lvl="1" indent="-428625" algn="l" rtl="0">
              <a:lnSpc>
                <a:spcPct val="100000"/>
              </a:lnSpc>
              <a:spcBef>
                <a:spcPts val="100"/>
              </a:spcBef>
              <a:spcAft>
                <a:spcPts val="0"/>
              </a:spcAft>
              <a:buClr>
                <a:srgbClr val="FF0000"/>
              </a:buClr>
              <a:buSzPts val="500"/>
              <a:buFont typeface="Arial"/>
              <a:buNone/>
            </a:pPr>
            <a:endParaRPr sz="500" b="0" i="0" u="none" strike="noStrike" cap="none">
              <a:solidFill>
                <a:schemeClr val="dk1"/>
              </a:solidFill>
              <a:latin typeface="Arial"/>
              <a:ea typeface="Arial"/>
              <a:cs typeface="Arial"/>
              <a:sym typeface="Arial"/>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ID: 102 Name: Joan Kern Dept: Marketing</a:t>
            </a:r>
            <a:endParaRPr sz="800" b="0" i="0" u="none">
              <a:solidFill>
                <a:schemeClr val="dk1"/>
              </a:solidFill>
              <a:latin typeface="Courier New"/>
              <a:ea typeface="Courier New"/>
              <a:cs typeface="Courier New"/>
              <a:sym typeface="Courier New"/>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At run time, the method that is executed is referenced from a </a:t>
            </a:r>
            <a:r>
              <a:rPr lang="en-US" sz="2200" b="0" i="0" u="none" strike="noStrike" cap="none">
                <a:solidFill>
                  <a:schemeClr val="dk1"/>
                </a:solidFill>
                <a:latin typeface="Courier New"/>
                <a:ea typeface="Courier New"/>
                <a:cs typeface="Courier New"/>
                <a:sym typeface="Courier New"/>
              </a:rPr>
              <a:t>Manager</a:t>
            </a:r>
            <a:r>
              <a:rPr lang="en-US" sz="2200" b="0" i="0" u="none" strike="noStrike" cap="none">
                <a:solidFill>
                  <a:schemeClr val="dk1"/>
                </a:solidFill>
                <a:latin typeface="Arial"/>
                <a:ea typeface="Arial"/>
                <a:cs typeface="Arial"/>
                <a:sym typeface="Arial"/>
              </a:rPr>
              <a:t> object.</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This is an aspect of polymorphism called </a:t>
            </a:r>
            <a:r>
              <a:rPr lang="en-US" sz="2200" b="0" i="1" u="none" strike="noStrike" cap="none">
                <a:solidFill>
                  <a:schemeClr val="dk1"/>
                </a:solidFill>
                <a:latin typeface="Arial"/>
                <a:ea typeface="Arial"/>
                <a:cs typeface="Arial"/>
                <a:sym typeface="Arial"/>
              </a:rPr>
              <a:t>virtual method invocation</a:t>
            </a:r>
            <a:r>
              <a:rPr lang="en-US" sz="2200" b="0" i="0" u="none" strike="noStrike" cap="none">
                <a:solidFill>
                  <a:schemeClr val="dk1"/>
                </a:solidFill>
                <a:latin typeface="Arial"/>
                <a:ea typeface="Arial"/>
                <a:cs typeface="Arial"/>
                <a:sym typeface="Arial"/>
              </a:rPr>
              <a:t>.</a:t>
            </a:r>
            <a:endParaRPr/>
          </a:p>
        </p:txBody>
      </p:sp>
      <p:sp>
        <p:nvSpPr>
          <p:cNvPr id="807" name="Google Shape;807;p85"/>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89</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title"/>
          </p:nvPr>
        </p:nvSpPr>
        <p:spPr/>
        <p:txBody>
          <a:bodyPr/>
          <a:lstStyle/>
          <a:p>
            <a:pPr eaLnBrk="1" hangingPunct="1"/>
            <a:r>
              <a:rPr lang="en-US" altLang=""/>
              <a:t>Java Programs Are Platform-Independent</a:t>
            </a:r>
          </a:p>
        </p:txBody>
      </p:sp>
      <p:pic>
        <p:nvPicPr>
          <p:cNvPr id="11267" name="Picture 2" descr="C:\Users\mheimer.ST-USERS\Desktop\JavaDevelopment.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1752600"/>
            <a:ext cx="8610600" cy="30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68" name="Picture 3" descr="Raspberry-Pi-2.jp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114800" y="4953000"/>
            <a:ext cx="1463675" cy="785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9" name="Down Arrow 4"/>
          <p:cNvSpPr>
            <a:spLocks noChangeArrowheads="1"/>
          </p:cNvSpPr>
          <p:nvPr/>
        </p:nvSpPr>
        <p:spPr bwMode="auto">
          <a:xfrm>
            <a:off x="4648200" y="3810000"/>
            <a:ext cx="228600" cy="1066800"/>
          </a:xfrm>
          <a:prstGeom prst="downArrow">
            <a:avLst>
              <a:gd name="adj1" fmla="val 50000"/>
              <a:gd name="adj2" fmla="val 49994"/>
            </a:avLst>
          </a:prstGeom>
          <a:solidFill>
            <a:srgbClr val="FFC000"/>
          </a:solidFill>
          <a:ln w="12700" algn="ctr">
            <a:solidFill>
              <a:schemeClr val="tx1"/>
            </a:solidFill>
            <a:round/>
            <a:headEnd type="none" w="sm" len="sm"/>
            <a:tailEnd type="none" w="sm" len="sm"/>
          </a:ln>
        </p:spPr>
        <p:txBody>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 altLang=""/>
          </a:p>
        </p:txBody>
      </p:sp>
      <p:sp>
        <p:nvSpPr>
          <p:cNvPr id="11270" name="TextBox 5"/>
          <p:cNvSpPr txBox="1">
            <a:spLocks noChangeArrowheads="1"/>
          </p:cNvSpPr>
          <p:nvPr/>
        </p:nvSpPr>
        <p:spPr bwMode="auto">
          <a:xfrm>
            <a:off x="5181600" y="5410200"/>
            <a:ext cx="1204913"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 sz="1000"/>
              <a:t>Embedded device</a:t>
            </a:r>
          </a:p>
        </p:txBody>
      </p:sp>
      <p:sp>
        <p:nvSpPr>
          <p:cNvPr id="3" name="Rectangle 2"/>
          <p:cNvSpPr/>
          <p:nvPr/>
        </p:nvSpPr>
        <p:spPr>
          <a:xfrm>
            <a:off x="8531962" y="6361212"/>
            <a:ext cx="383438" cy="307777"/>
          </a:xfrm>
          <a:prstGeom prst="rect">
            <a:avLst/>
          </a:prstGeom>
        </p:spPr>
        <p:txBody>
          <a:bodyPr wrap="none">
            <a:spAutoFit/>
          </a:bodyPr>
          <a:lstStyle/>
          <a:p>
            <a:r>
              <a:rPr lang="en-US" dirty="0" smtClean="0"/>
              <a:t>09</a:t>
            </a:r>
            <a:endParaRPr lang="en-US" dirty="0"/>
          </a:p>
        </p:txBody>
      </p:sp>
    </p:spTree>
    <p:custDataLst>
      <p:tags r:id="rId1"/>
    </p:custDataLst>
    <p:extLst>
      <p:ext uri="{BB962C8B-B14F-4D97-AF65-F5344CB8AC3E}">
        <p14:creationId xmlns:p14="http://schemas.microsoft.com/office/powerpoint/2010/main" val="210583038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812"/>
        <p:cNvGrpSpPr/>
        <p:nvPr/>
      </p:nvGrpSpPr>
      <p:grpSpPr>
        <a:xfrm>
          <a:off x="0" y="0"/>
          <a:ext cx="0" cy="0"/>
          <a:chOff x="0" y="0"/>
          <a:chExt cx="0" cy="0"/>
        </a:xfrm>
      </p:grpSpPr>
      <p:sp>
        <p:nvSpPr>
          <p:cNvPr id="813" name="Google Shape;813;p86"/>
          <p:cNvSpPr txBox="1"/>
          <p:nvPr/>
        </p:nvSpPr>
        <p:spPr>
          <a:xfrm>
            <a:off x="533400" y="3419475"/>
            <a:ext cx="8001000" cy="2624100"/>
          </a:xfrm>
          <a:prstGeom prst="rect">
            <a:avLst/>
          </a:prstGeom>
          <a:solidFill>
            <a:srgbClr val="DDDDDD"/>
          </a:solid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814" name="Google Shape;814;p86"/>
          <p:cNvSpPr txBox="1"/>
          <p:nvPr/>
        </p:nvSpPr>
        <p:spPr>
          <a:xfrm>
            <a:off x="533400" y="2157412"/>
            <a:ext cx="8001000" cy="1143000"/>
          </a:xfrm>
          <a:prstGeom prst="rect">
            <a:avLst/>
          </a:prstGeom>
          <a:solidFill>
            <a:srgbClr val="DDDDDD"/>
          </a:solid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815" name="Google Shape;815;p86"/>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Accessibility of Overriding Methods</a:t>
            </a:r>
            <a:endParaRPr/>
          </a:p>
        </p:txBody>
      </p:sp>
      <p:sp>
        <p:nvSpPr>
          <p:cNvPr id="816" name="Google Shape;816;p86"/>
          <p:cNvSpPr txBox="1">
            <a:spLocks noGrp="1"/>
          </p:cNvSpPr>
          <p:nvPr>
            <p:ph type="body" idx="1"/>
          </p:nvPr>
        </p:nvSpPr>
        <p:spPr>
          <a:xfrm>
            <a:off x="609600" y="1447800"/>
            <a:ext cx="7918500" cy="17511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200"/>
              <a:buFont typeface="Arial"/>
              <a:buNone/>
            </a:pPr>
            <a:r>
              <a:rPr lang="en-US" sz="2200" b="0" i="0" u="none">
                <a:solidFill>
                  <a:schemeClr val="dk1"/>
                </a:solidFill>
                <a:latin typeface="Arial"/>
                <a:ea typeface="Arial"/>
                <a:cs typeface="Arial"/>
                <a:sym typeface="Arial"/>
              </a:rPr>
              <a:t>The overriding method cannot be less accessible than the method in the parent class.</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public class Employee {</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    //... other fields and methods</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    public String getDetails() { ... }</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a:t>
            </a:r>
            <a:endParaRPr/>
          </a:p>
          <a:p>
            <a:pPr marL="7937" marR="0" lvl="0" indent="7937" algn="l" rtl="0">
              <a:lnSpc>
                <a:spcPct val="100000"/>
              </a:lnSpc>
              <a:spcBef>
                <a:spcPts val="60"/>
              </a:spcBef>
              <a:spcAft>
                <a:spcPts val="0"/>
              </a:spcAft>
              <a:buClr>
                <a:srgbClr val="000000"/>
              </a:buClr>
              <a:buSzPts val="300"/>
              <a:buFont typeface="Arial"/>
              <a:buNone/>
            </a:pPr>
            <a:endParaRPr sz="300" b="0" i="0" u="none">
              <a:solidFill>
                <a:schemeClr val="dk1"/>
              </a:solidFill>
              <a:latin typeface="Courier New"/>
              <a:ea typeface="Courier New"/>
              <a:cs typeface="Courier New"/>
              <a:sym typeface="Courier New"/>
            </a:endParaRPr>
          </a:p>
          <a:p>
            <a:pPr marL="7937" marR="0" lvl="0" indent="7937" algn="l" rtl="0">
              <a:lnSpc>
                <a:spcPct val="100000"/>
              </a:lnSpc>
              <a:spcBef>
                <a:spcPts val="160"/>
              </a:spcBef>
              <a:spcAft>
                <a:spcPts val="0"/>
              </a:spcAft>
              <a:buClr>
                <a:srgbClr val="000000"/>
              </a:buClr>
              <a:buSzPts val="800"/>
              <a:buFont typeface="Arial"/>
              <a:buNone/>
            </a:pPr>
            <a:endParaRPr sz="800" b="0" i="0" u="none">
              <a:solidFill>
                <a:schemeClr val="dk1"/>
              </a:solidFill>
              <a:latin typeface="Courier New"/>
              <a:ea typeface="Courier New"/>
              <a:cs typeface="Courier New"/>
              <a:sym typeface="Courier New"/>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 3 public class BadManager extends Employee {</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 4     private String deptName;</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 5     // lines omitted</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20     @Override</a:t>
            </a:r>
            <a:endParaRPr/>
          </a:p>
          <a:p>
            <a:pPr marL="7937" marR="0" lvl="0" indent="7937" algn="l" rtl="0">
              <a:lnSpc>
                <a:spcPct val="100000"/>
              </a:lnSpc>
              <a:spcBef>
                <a:spcPts val="320"/>
              </a:spcBef>
              <a:spcAft>
                <a:spcPts val="0"/>
              </a:spcAft>
              <a:buClr>
                <a:srgbClr val="000000"/>
              </a:buClr>
              <a:buSzPts val="1600"/>
              <a:buFont typeface="Arial"/>
              <a:buNone/>
            </a:pPr>
            <a:r>
              <a:rPr lang="en-US" sz="1600" b="1" i="0" u="none">
                <a:solidFill>
                  <a:schemeClr val="dk1"/>
                </a:solidFill>
                <a:latin typeface="Courier New"/>
                <a:ea typeface="Courier New"/>
                <a:cs typeface="Courier New"/>
                <a:sym typeface="Courier New"/>
              </a:rPr>
              <a:t>21     private String getDetails() { // Compile error</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22       return super.getDetails () + </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23         " Dept: " + deptName;</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24     }</a:t>
            </a:r>
            <a:endParaRPr/>
          </a:p>
          <a:p>
            <a:pPr marL="7937" marR="0" lvl="0" indent="7938" algn="l" rtl="0">
              <a:spcBef>
                <a:spcPts val="320"/>
              </a:spcBef>
              <a:spcAft>
                <a:spcPts val="0"/>
              </a:spcAft>
              <a:buNone/>
            </a:pPr>
            <a:endParaRPr sz="1600" b="0" i="0" u="none">
              <a:solidFill>
                <a:schemeClr val="dk1"/>
              </a:solidFill>
              <a:latin typeface="Courier New"/>
              <a:ea typeface="Courier New"/>
              <a:cs typeface="Courier New"/>
              <a:sym typeface="Courier New"/>
            </a:endParaRPr>
          </a:p>
        </p:txBody>
      </p:sp>
      <p:sp>
        <p:nvSpPr>
          <p:cNvPr id="817" name="Google Shape;817;p86"/>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90</a:t>
            </a:fld>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822"/>
        <p:cNvGrpSpPr/>
        <p:nvPr/>
      </p:nvGrpSpPr>
      <p:grpSpPr>
        <a:xfrm>
          <a:off x="0" y="0"/>
          <a:ext cx="0" cy="0"/>
          <a:chOff x="0" y="0"/>
          <a:chExt cx="0" cy="0"/>
        </a:xfrm>
      </p:grpSpPr>
      <p:sp>
        <p:nvSpPr>
          <p:cNvPr id="823" name="Google Shape;823;p87"/>
          <p:cNvSpPr txBox="1"/>
          <p:nvPr/>
        </p:nvSpPr>
        <p:spPr>
          <a:xfrm>
            <a:off x="381000" y="2438400"/>
            <a:ext cx="8153400" cy="3810000"/>
          </a:xfrm>
          <a:prstGeom prst="rect">
            <a:avLst/>
          </a:prstGeom>
          <a:solidFill>
            <a:srgbClr val="DDDDDD"/>
          </a:solid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824" name="Google Shape;824;p87"/>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Applying Polymorphism</a:t>
            </a:r>
            <a:endParaRPr/>
          </a:p>
        </p:txBody>
      </p:sp>
      <p:sp>
        <p:nvSpPr>
          <p:cNvPr id="825" name="Google Shape;825;p87"/>
          <p:cNvSpPr txBox="1">
            <a:spLocks noGrp="1"/>
          </p:cNvSpPr>
          <p:nvPr>
            <p:ph type="body" idx="1"/>
          </p:nvPr>
        </p:nvSpPr>
        <p:spPr>
          <a:xfrm>
            <a:off x="609600" y="1447800"/>
            <a:ext cx="7918500" cy="4832400"/>
          </a:xfrm>
          <a:prstGeom prst="rect">
            <a:avLst/>
          </a:prstGeom>
          <a:noFill/>
          <a:ln>
            <a:noFill/>
          </a:ln>
        </p:spPr>
        <p:txBody>
          <a:bodyPr spcFirstLastPara="1" wrap="square" lIns="12700" tIns="12700" rIns="12700" bIns="12700" anchor="t" anchorCtr="0">
            <a:noAutofit/>
          </a:bodyPr>
          <a:lstStyle/>
          <a:p>
            <a:pPr marL="7937" marR="0" lvl="0" indent="7937" algn="l" rtl="0">
              <a:lnSpc>
                <a:spcPct val="95000"/>
              </a:lnSpc>
              <a:spcBef>
                <a:spcPts val="0"/>
              </a:spcBef>
              <a:spcAft>
                <a:spcPts val="0"/>
              </a:spcAft>
              <a:buClr>
                <a:srgbClr val="000000"/>
              </a:buClr>
              <a:buSzPts val="2200"/>
              <a:buFont typeface="Arial"/>
              <a:buNone/>
            </a:pPr>
            <a:r>
              <a:rPr lang="en-US" sz="2200" b="0" i="0" u="none">
                <a:solidFill>
                  <a:schemeClr val="dk1"/>
                </a:solidFill>
                <a:latin typeface="Arial"/>
                <a:ea typeface="Arial"/>
                <a:cs typeface="Arial"/>
                <a:sym typeface="Arial"/>
              </a:rPr>
              <a:t>Suppose that you are asked to create a new class that calculates a bonus for employees based on their salary and their role (employee, manager, or engineer):</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 3 public class BadBonus {</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 4   public double getBonusPercent(Employee e){</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 5     return 0.01;</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 6   }</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 7   </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 8   public double getBonusPercent(Manager m){</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 9     return 0.03;</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10   }</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11 </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12   public double getBonusPercent(Engineer e){</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13     return 0.01;</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14   }</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 Lines omitted</a:t>
            </a:r>
            <a:endParaRPr/>
          </a:p>
        </p:txBody>
      </p:sp>
      <p:sp>
        <p:nvSpPr>
          <p:cNvPr id="826" name="Google Shape;826;p87"/>
          <p:cNvSpPr txBox="1"/>
          <p:nvPr/>
        </p:nvSpPr>
        <p:spPr>
          <a:xfrm rot="-1439688">
            <a:off x="6119822" y="3551302"/>
            <a:ext cx="1890798" cy="647588"/>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FF"/>
              </a:buClr>
              <a:buSzPts val="1800"/>
              <a:buFont typeface="Shadows Into Light"/>
              <a:buNone/>
            </a:pPr>
            <a:r>
              <a:rPr lang="en-US" sz="1800" b="0" i="0" u="none">
                <a:solidFill>
                  <a:srgbClr val="0000FF"/>
                </a:solidFill>
                <a:latin typeface="Shadows Into Light"/>
                <a:ea typeface="Shadows Into Light"/>
                <a:cs typeface="Shadows Into Light"/>
                <a:sym typeface="Shadows Into Light"/>
              </a:rPr>
              <a:t>not very</a:t>
            </a:r>
            <a:br>
              <a:rPr lang="en-US" sz="1800" b="0" i="0" u="none">
                <a:solidFill>
                  <a:srgbClr val="0000FF"/>
                </a:solidFill>
                <a:latin typeface="Shadows Into Light"/>
                <a:ea typeface="Shadows Into Light"/>
                <a:cs typeface="Shadows Into Light"/>
                <a:sym typeface="Shadows Into Light"/>
              </a:rPr>
            </a:br>
            <a:r>
              <a:rPr lang="en-US" sz="1800" b="0" i="0" u="none">
                <a:solidFill>
                  <a:srgbClr val="0000FF"/>
                </a:solidFill>
                <a:latin typeface="Shadows Into Light"/>
                <a:ea typeface="Shadows Into Light"/>
                <a:cs typeface="Shadows Into Light"/>
                <a:sym typeface="Shadows Into Light"/>
              </a:rPr>
              <a:t>object-oriented!</a:t>
            </a:r>
            <a:endParaRPr/>
          </a:p>
        </p:txBody>
      </p:sp>
      <p:sp>
        <p:nvSpPr>
          <p:cNvPr id="827" name="Google Shape;827;p87"/>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91</a:t>
            </a:fld>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832"/>
        <p:cNvGrpSpPr/>
        <p:nvPr/>
      </p:nvGrpSpPr>
      <p:grpSpPr>
        <a:xfrm>
          <a:off x="0" y="0"/>
          <a:ext cx="0" cy="0"/>
          <a:chOff x="0" y="0"/>
          <a:chExt cx="0" cy="0"/>
        </a:xfrm>
      </p:grpSpPr>
      <p:sp>
        <p:nvSpPr>
          <p:cNvPr id="833" name="Google Shape;833;p88"/>
          <p:cNvSpPr txBox="1"/>
          <p:nvPr/>
        </p:nvSpPr>
        <p:spPr>
          <a:xfrm>
            <a:off x="457200" y="3657600"/>
            <a:ext cx="8077200" cy="1320900"/>
          </a:xfrm>
          <a:prstGeom prst="rect">
            <a:avLst/>
          </a:prstGeom>
          <a:solidFill>
            <a:srgbClr val="DDDDDD"/>
          </a:solid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834" name="Google Shape;834;p88"/>
          <p:cNvSpPr txBox="1"/>
          <p:nvPr/>
        </p:nvSpPr>
        <p:spPr>
          <a:xfrm>
            <a:off x="457200" y="2197100"/>
            <a:ext cx="8077200" cy="1308000"/>
          </a:xfrm>
          <a:prstGeom prst="rect">
            <a:avLst/>
          </a:prstGeom>
          <a:solidFill>
            <a:srgbClr val="DDDDDD"/>
          </a:solid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835" name="Google Shape;835;p88"/>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Applying Polymorphism</a:t>
            </a:r>
            <a:endParaRPr/>
          </a:p>
        </p:txBody>
      </p:sp>
      <p:sp>
        <p:nvSpPr>
          <p:cNvPr id="836" name="Google Shape;836;p88"/>
          <p:cNvSpPr txBox="1">
            <a:spLocks noGrp="1"/>
          </p:cNvSpPr>
          <p:nvPr>
            <p:ph type="body" idx="1"/>
          </p:nvPr>
        </p:nvSpPr>
        <p:spPr>
          <a:xfrm>
            <a:off x="609600" y="1447800"/>
            <a:ext cx="7918500" cy="42798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200"/>
              <a:buFont typeface="Arial"/>
              <a:buNone/>
            </a:pPr>
            <a:r>
              <a:rPr lang="en-US" sz="2200" b="0" i="0" u="none">
                <a:solidFill>
                  <a:schemeClr val="dk1"/>
                </a:solidFill>
                <a:latin typeface="Arial"/>
                <a:ea typeface="Arial"/>
                <a:cs typeface="Arial"/>
                <a:sym typeface="Arial"/>
              </a:rPr>
              <a:t>A good </a:t>
            </a:r>
            <a:r>
              <a:rPr lang="en-US"/>
              <a:t>Lab </a:t>
            </a:r>
            <a:r>
              <a:rPr lang="en-US" sz="2200" b="0" i="0" u="none">
                <a:solidFill>
                  <a:schemeClr val="dk1"/>
                </a:solidFill>
                <a:latin typeface="Arial"/>
                <a:ea typeface="Arial"/>
                <a:cs typeface="Arial"/>
                <a:sym typeface="Arial"/>
              </a:rPr>
              <a:t>is to pass parameters and write methods that use the most generic possible form of your object.</a:t>
            </a:r>
            <a:endParaRPr/>
          </a:p>
          <a:p>
            <a:pPr marL="7937" marR="0" lvl="0" indent="7937" algn="l" rtl="0">
              <a:lnSpc>
                <a:spcPct val="100000"/>
              </a:lnSpc>
              <a:spcBef>
                <a:spcPts val="120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   public class GoodBonus {</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     public static double getBonusPercent(Employee e){</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        // Code here</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     }</a:t>
            </a:r>
            <a:endParaRPr/>
          </a:p>
          <a:p>
            <a:pPr marL="7937" marR="0" lvl="0" indent="7937" algn="l" rtl="0">
              <a:lnSpc>
                <a:spcPct val="100000"/>
              </a:lnSpc>
              <a:spcBef>
                <a:spcPts val="320"/>
              </a:spcBef>
              <a:spcAft>
                <a:spcPts val="0"/>
              </a:spcAft>
              <a:buClr>
                <a:srgbClr val="000000"/>
              </a:buClr>
              <a:buSzPts val="1600"/>
              <a:buFont typeface="Arial"/>
              <a:buNone/>
            </a:pPr>
            <a:endParaRPr sz="1600" b="0" i="0" u="none">
              <a:solidFill>
                <a:schemeClr val="dk1"/>
              </a:solidFill>
              <a:latin typeface="Courier New"/>
              <a:ea typeface="Courier New"/>
              <a:cs typeface="Courier New"/>
              <a:sym typeface="Courier New"/>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 In the Employee class</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  public double calcBonus(){</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    return this.getSalary() * GoodBonus.getBonusPercent(this);</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  }    </a:t>
            </a:r>
            <a:endParaRPr/>
          </a:p>
          <a:p>
            <a:pPr marL="574675" marR="0" lvl="1" indent="-320675" algn="l" rtl="0">
              <a:lnSpc>
                <a:spcPct val="100000"/>
              </a:lnSpc>
              <a:spcBef>
                <a:spcPts val="440"/>
              </a:spcBef>
              <a:spcAft>
                <a:spcPts val="0"/>
              </a:spcAft>
              <a:buClr>
                <a:srgbClr val="FF0000"/>
              </a:buClr>
              <a:buSzPts val="2200"/>
              <a:buFont typeface="Arial"/>
              <a:buNone/>
            </a:pPr>
            <a:endParaRPr sz="2200" b="0" i="0" u="none" strike="noStrike" cap="none">
              <a:solidFill>
                <a:schemeClr val="dk1"/>
              </a:solidFill>
              <a:latin typeface="Arial"/>
              <a:ea typeface="Arial"/>
              <a:cs typeface="Arial"/>
              <a:sym typeface="Arial"/>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One method will calculate the bonus for every type.</a:t>
            </a:r>
            <a:endParaRPr/>
          </a:p>
        </p:txBody>
      </p:sp>
      <p:sp>
        <p:nvSpPr>
          <p:cNvPr id="837" name="Google Shape;837;p88"/>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92</a:t>
            </a:fld>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842"/>
        <p:cNvGrpSpPr/>
        <p:nvPr/>
      </p:nvGrpSpPr>
      <p:grpSpPr>
        <a:xfrm>
          <a:off x="0" y="0"/>
          <a:ext cx="0" cy="0"/>
          <a:chOff x="0" y="0"/>
          <a:chExt cx="0" cy="0"/>
        </a:xfrm>
      </p:grpSpPr>
      <p:sp>
        <p:nvSpPr>
          <p:cNvPr id="843" name="Google Shape;843;p89"/>
          <p:cNvSpPr txBox="1"/>
          <p:nvPr/>
        </p:nvSpPr>
        <p:spPr>
          <a:xfrm>
            <a:off x="609600" y="2162175"/>
            <a:ext cx="7924800" cy="3324300"/>
          </a:xfrm>
          <a:prstGeom prst="rect">
            <a:avLst/>
          </a:prstGeom>
          <a:solidFill>
            <a:srgbClr val="DDDDDD"/>
          </a:solid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844" name="Google Shape;844;p89"/>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Using the </a:t>
            </a:r>
            <a:r>
              <a:rPr lang="en-US" sz="2600" b="1" i="0" u="none" strike="noStrike" cap="none">
                <a:solidFill>
                  <a:schemeClr val="dk1"/>
                </a:solidFill>
                <a:latin typeface="Courier New"/>
                <a:ea typeface="Courier New"/>
                <a:cs typeface="Courier New"/>
                <a:sym typeface="Courier New"/>
              </a:rPr>
              <a:t>instanceof</a:t>
            </a:r>
            <a:r>
              <a:rPr lang="en-US" sz="2600" b="1" i="0" u="none" strike="noStrike" cap="none">
                <a:solidFill>
                  <a:schemeClr val="dk1"/>
                </a:solidFill>
                <a:latin typeface="Arial"/>
                <a:ea typeface="Arial"/>
                <a:cs typeface="Arial"/>
                <a:sym typeface="Arial"/>
              </a:rPr>
              <a:t> Keyword</a:t>
            </a:r>
            <a:endParaRPr/>
          </a:p>
        </p:txBody>
      </p:sp>
      <p:sp>
        <p:nvSpPr>
          <p:cNvPr id="845" name="Google Shape;845;p89"/>
          <p:cNvSpPr txBox="1">
            <a:spLocks noGrp="1"/>
          </p:cNvSpPr>
          <p:nvPr>
            <p:ph type="body" idx="1"/>
          </p:nvPr>
        </p:nvSpPr>
        <p:spPr>
          <a:xfrm>
            <a:off x="609600" y="1447800"/>
            <a:ext cx="7918500" cy="46515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200"/>
              <a:buFont typeface="Arial"/>
              <a:buNone/>
            </a:pPr>
            <a:r>
              <a:rPr lang="en-US" sz="2200" b="0" i="0" u="none">
                <a:solidFill>
                  <a:schemeClr val="dk1"/>
                </a:solidFill>
                <a:latin typeface="Arial"/>
                <a:ea typeface="Arial"/>
                <a:cs typeface="Arial"/>
                <a:sym typeface="Arial"/>
              </a:rPr>
              <a:t>The Java language provides the </a:t>
            </a:r>
            <a:r>
              <a:rPr lang="en-US" sz="2200" b="0" i="0" u="none">
                <a:solidFill>
                  <a:schemeClr val="dk1"/>
                </a:solidFill>
                <a:latin typeface="Courier New"/>
                <a:ea typeface="Courier New"/>
                <a:cs typeface="Courier New"/>
                <a:sym typeface="Courier New"/>
              </a:rPr>
              <a:t>instanceof</a:t>
            </a:r>
            <a:r>
              <a:rPr lang="en-US" sz="2200" b="0" i="0" u="none">
                <a:solidFill>
                  <a:schemeClr val="dk1"/>
                </a:solidFill>
                <a:latin typeface="Arial"/>
                <a:ea typeface="Arial"/>
                <a:cs typeface="Arial"/>
                <a:sym typeface="Arial"/>
              </a:rPr>
              <a:t> keyword to determine an object’s class type at run time.</a:t>
            </a:r>
            <a:endParaRPr/>
          </a:p>
          <a:p>
            <a:pPr marL="574675" marR="0" lvl="1" indent="-460375" algn="l" rtl="0">
              <a:lnSpc>
                <a:spcPct val="100000"/>
              </a:lnSpc>
              <a:spcBef>
                <a:spcPts val="320"/>
              </a:spcBef>
              <a:spcAft>
                <a:spcPts val="0"/>
              </a:spcAft>
              <a:buClr>
                <a:srgbClr val="FF0000"/>
              </a:buClr>
              <a:buSzPts val="1600"/>
              <a:buFont typeface="Arial"/>
              <a:buNone/>
            </a:pPr>
            <a:r>
              <a:rPr lang="en-US" sz="1600" b="0" i="0" u="none" strike="noStrike" cap="none">
                <a:solidFill>
                  <a:schemeClr val="dk1"/>
                </a:solidFill>
                <a:latin typeface="Courier New"/>
                <a:ea typeface="Courier New"/>
                <a:cs typeface="Courier New"/>
                <a:sym typeface="Courier New"/>
              </a:rPr>
              <a:t> 3 public class GoodBonus {</a:t>
            </a:r>
            <a:endParaRPr/>
          </a:p>
          <a:p>
            <a:pPr marL="574675" marR="0" lvl="1" indent="-460375" algn="l" rtl="0">
              <a:lnSpc>
                <a:spcPct val="100000"/>
              </a:lnSpc>
              <a:spcBef>
                <a:spcPts val="320"/>
              </a:spcBef>
              <a:spcAft>
                <a:spcPts val="0"/>
              </a:spcAft>
              <a:buClr>
                <a:srgbClr val="FF0000"/>
              </a:buClr>
              <a:buSzPts val="1600"/>
              <a:buFont typeface="Arial"/>
              <a:buNone/>
            </a:pPr>
            <a:r>
              <a:rPr lang="en-US" sz="1600" b="0" i="0" u="none" strike="noStrike" cap="none">
                <a:solidFill>
                  <a:schemeClr val="dk1"/>
                </a:solidFill>
                <a:latin typeface="Courier New"/>
                <a:ea typeface="Courier New"/>
                <a:cs typeface="Courier New"/>
                <a:sym typeface="Courier New"/>
              </a:rPr>
              <a:t> 4   public static double getBonusPercent(Employee e){</a:t>
            </a:r>
            <a:endParaRPr/>
          </a:p>
          <a:p>
            <a:pPr marL="574675" marR="0" lvl="1" indent="-460375" algn="l" rtl="0">
              <a:lnSpc>
                <a:spcPct val="100000"/>
              </a:lnSpc>
              <a:spcBef>
                <a:spcPts val="320"/>
              </a:spcBef>
              <a:spcAft>
                <a:spcPts val="0"/>
              </a:spcAft>
              <a:buClr>
                <a:srgbClr val="FF0000"/>
              </a:buClr>
              <a:buSzPts val="1600"/>
              <a:buFont typeface="Arial"/>
              <a:buNone/>
            </a:pPr>
            <a:r>
              <a:rPr lang="en-US" sz="1600" b="0" i="0" u="none" strike="noStrike" cap="none">
                <a:solidFill>
                  <a:schemeClr val="dk1"/>
                </a:solidFill>
                <a:latin typeface="Courier New"/>
                <a:ea typeface="Courier New"/>
                <a:cs typeface="Courier New"/>
                <a:sym typeface="Courier New"/>
              </a:rPr>
              <a:t> 5     if (e instanceof Manager){</a:t>
            </a:r>
            <a:endParaRPr/>
          </a:p>
          <a:p>
            <a:pPr marL="574675" marR="0" lvl="1" indent="-460375" algn="l" rtl="0">
              <a:lnSpc>
                <a:spcPct val="100000"/>
              </a:lnSpc>
              <a:spcBef>
                <a:spcPts val="320"/>
              </a:spcBef>
              <a:spcAft>
                <a:spcPts val="0"/>
              </a:spcAft>
              <a:buClr>
                <a:srgbClr val="FF0000"/>
              </a:buClr>
              <a:buSzPts val="1600"/>
              <a:buFont typeface="Arial"/>
              <a:buNone/>
            </a:pPr>
            <a:r>
              <a:rPr lang="en-US" sz="1600" b="0" i="0" u="none" strike="noStrike" cap="none">
                <a:solidFill>
                  <a:schemeClr val="dk1"/>
                </a:solidFill>
                <a:latin typeface="Courier New"/>
                <a:ea typeface="Courier New"/>
                <a:cs typeface="Courier New"/>
                <a:sym typeface="Courier New"/>
              </a:rPr>
              <a:t> 6       return 0.03;</a:t>
            </a:r>
            <a:endParaRPr/>
          </a:p>
          <a:p>
            <a:pPr marL="574675" marR="0" lvl="1" indent="-460375" algn="l" rtl="0">
              <a:lnSpc>
                <a:spcPct val="100000"/>
              </a:lnSpc>
              <a:spcBef>
                <a:spcPts val="320"/>
              </a:spcBef>
              <a:spcAft>
                <a:spcPts val="0"/>
              </a:spcAft>
              <a:buClr>
                <a:srgbClr val="FF0000"/>
              </a:buClr>
              <a:buSzPts val="1600"/>
              <a:buFont typeface="Arial"/>
              <a:buNone/>
            </a:pPr>
            <a:r>
              <a:rPr lang="en-US" sz="1600" b="0" i="0" u="none" strike="noStrike" cap="none">
                <a:solidFill>
                  <a:schemeClr val="dk1"/>
                </a:solidFill>
                <a:latin typeface="Courier New"/>
                <a:ea typeface="Courier New"/>
                <a:cs typeface="Courier New"/>
                <a:sym typeface="Courier New"/>
              </a:rPr>
              <a:t> 7     }else if (e instanceof Director){</a:t>
            </a:r>
            <a:endParaRPr/>
          </a:p>
          <a:p>
            <a:pPr marL="574675" marR="0" lvl="1" indent="-460375" algn="l" rtl="0">
              <a:lnSpc>
                <a:spcPct val="100000"/>
              </a:lnSpc>
              <a:spcBef>
                <a:spcPts val="320"/>
              </a:spcBef>
              <a:spcAft>
                <a:spcPts val="0"/>
              </a:spcAft>
              <a:buClr>
                <a:srgbClr val="FF0000"/>
              </a:buClr>
              <a:buSzPts val="1600"/>
              <a:buFont typeface="Arial"/>
              <a:buNone/>
            </a:pPr>
            <a:r>
              <a:rPr lang="en-US" sz="1600" b="0" i="0" u="none" strike="noStrike" cap="none">
                <a:solidFill>
                  <a:schemeClr val="dk1"/>
                </a:solidFill>
                <a:latin typeface="Courier New"/>
                <a:ea typeface="Courier New"/>
                <a:cs typeface="Courier New"/>
                <a:sym typeface="Courier New"/>
              </a:rPr>
              <a:t> 8       return 0.05;</a:t>
            </a:r>
            <a:endParaRPr/>
          </a:p>
          <a:p>
            <a:pPr marL="574675" marR="0" lvl="1" indent="-460375" algn="l" rtl="0">
              <a:lnSpc>
                <a:spcPct val="100000"/>
              </a:lnSpc>
              <a:spcBef>
                <a:spcPts val="320"/>
              </a:spcBef>
              <a:spcAft>
                <a:spcPts val="0"/>
              </a:spcAft>
              <a:buClr>
                <a:srgbClr val="FF0000"/>
              </a:buClr>
              <a:buSzPts val="1600"/>
              <a:buFont typeface="Arial"/>
              <a:buNone/>
            </a:pPr>
            <a:r>
              <a:rPr lang="en-US" sz="1600" b="0" i="0" u="none" strike="noStrike" cap="none">
                <a:solidFill>
                  <a:schemeClr val="dk1"/>
                </a:solidFill>
                <a:latin typeface="Courier New"/>
                <a:ea typeface="Courier New"/>
                <a:cs typeface="Courier New"/>
                <a:sym typeface="Courier New"/>
              </a:rPr>
              <a:t> 9     }else {</a:t>
            </a:r>
            <a:endParaRPr/>
          </a:p>
          <a:p>
            <a:pPr marL="574675" marR="0" lvl="1" indent="-460375" algn="l" rtl="0">
              <a:lnSpc>
                <a:spcPct val="100000"/>
              </a:lnSpc>
              <a:spcBef>
                <a:spcPts val="320"/>
              </a:spcBef>
              <a:spcAft>
                <a:spcPts val="0"/>
              </a:spcAft>
              <a:buClr>
                <a:srgbClr val="FF0000"/>
              </a:buClr>
              <a:buSzPts val="1600"/>
              <a:buFont typeface="Arial"/>
              <a:buNone/>
            </a:pPr>
            <a:r>
              <a:rPr lang="en-US" sz="1600" b="0" i="0" u="none" strike="noStrike" cap="none">
                <a:solidFill>
                  <a:schemeClr val="dk1"/>
                </a:solidFill>
                <a:latin typeface="Courier New"/>
                <a:ea typeface="Courier New"/>
                <a:cs typeface="Courier New"/>
                <a:sym typeface="Courier New"/>
              </a:rPr>
              <a:t>10       return 0.01;</a:t>
            </a:r>
            <a:endParaRPr/>
          </a:p>
          <a:p>
            <a:pPr marL="574675" marR="0" lvl="1" indent="-460375" algn="l" rtl="0">
              <a:lnSpc>
                <a:spcPct val="100000"/>
              </a:lnSpc>
              <a:spcBef>
                <a:spcPts val="320"/>
              </a:spcBef>
              <a:spcAft>
                <a:spcPts val="0"/>
              </a:spcAft>
              <a:buClr>
                <a:srgbClr val="FF0000"/>
              </a:buClr>
              <a:buSzPts val="1600"/>
              <a:buFont typeface="Arial"/>
              <a:buNone/>
            </a:pPr>
            <a:r>
              <a:rPr lang="en-US" sz="1600" b="0" i="0" u="none" strike="noStrike" cap="none">
                <a:solidFill>
                  <a:schemeClr val="dk1"/>
                </a:solidFill>
                <a:latin typeface="Courier New"/>
                <a:ea typeface="Courier New"/>
                <a:cs typeface="Courier New"/>
                <a:sym typeface="Courier New"/>
              </a:rPr>
              <a:t>11     }</a:t>
            </a:r>
            <a:endParaRPr/>
          </a:p>
          <a:p>
            <a:pPr marL="574675" marR="0" lvl="1" indent="-460375" algn="l" rtl="0">
              <a:lnSpc>
                <a:spcPct val="100000"/>
              </a:lnSpc>
              <a:spcBef>
                <a:spcPts val="320"/>
              </a:spcBef>
              <a:spcAft>
                <a:spcPts val="0"/>
              </a:spcAft>
              <a:buClr>
                <a:srgbClr val="FF0000"/>
              </a:buClr>
              <a:buSzPts val="1600"/>
              <a:buFont typeface="Arial"/>
              <a:buNone/>
            </a:pPr>
            <a:r>
              <a:rPr lang="en-US" sz="1600" b="0" i="0" u="none" strike="noStrike" cap="none">
                <a:solidFill>
                  <a:schemeClr val="dk1"/>
                </a:solidFill>
                <a:latin typeface="Courier New"/>
                <a:ea typeface="Courier New"/>
                <a:cs typeface="Courier New"/>
                <a:sym typeface="Courier New"/>
              </a:rPr>
              <a:t>12   }</a:t>
            </a:r>
            <a:endParaRPr/>
          </a:p>
          <a:p>
            <a:pPr marL="574675" marR="0" lvl="1" indent="-460375" algn="l" rtl="0">
              <a:lnSpc>
                <a:spcPct val="100000"/>
              </a:lnSpc>
              <a:spcBef>
                <a:spcPts val="320"/>
              </a:spcBef>
              <a:spcAft>
                <a:spcPts val="0"/>
              </a:spcAft>
              <a:buClr>
                <a:srgbClr val="FF0000"/>
              </a:buClr>
              <a:buSzPts val="1600"/>
              <a:buFont typeface="Arial"/>
              <a:buNone/>
            </a:pPr>
            <a:r>
              <a:rPr lang="en-US" sz="1600" b="0" i="0" u="none" strike="noStrike" cap="none">
                <a:solidFill>
                  <a:schemeClr val="dk1"/>
                </a:solidFill>
                <a:latin typeface="Courier New"/>
                <a:ea typeface="Courier New"/>
                <a:cs typeface="Courier New"/>
                <a:sym typeface="Courier New"/>
              </a:rPr>
              <a:t>13 }</a:t>
            </a:r>
            <a:endParaRPr/>
          </a:p>
          <a:p>
            <a:pPr marL="574675" marR="0" lvl="1" indent="-460375" algn="l" rtl="0">
              <a:lnSpc>
                <a:spcPct val="100000"/>
              </a:lnSpc>
              <a:spcBef>
                <a:spcPts val="320"/>
              </a:spcBef>
              <a:spcAft>
                <a:spcPts val="0"/>
              </a:spcAft>
              <a:buClr>
                <a:srgbClr val="FF0000"/>
              </a:buClr>
              <a:buSzPts val="1600"/>
              <a:buFont typeface="Arial"/>
              <a:buNone/>
            </a:pPr>
            <a:endParaRPr sz="1600" b="0" i="0" u="none" strike="noStrike" cap="none">
              <a:solidFill>
                <a:schemeClr val="dk1"/>
              </a:solidFill>
              <a:latin typeface="Courier New"/>
              <a:ea typeface="Courier New"/>
              <a:cs typeface="Courier New"/>
              <a:sym typeface="Courier New"/>
            </a:endParaRPr>
          </a:p>
          <a:p>
            <a:pPr marL="7937" marR="0" lvl="0" indent="7938" algn="l" rtl="0">
              <a:spcBef>
                <a:spcPts val="320"/>
              </a:spcBef>
              <a:spcAft>
                <a:spcPts val="0"/>
              </a:spcAft>
              <a:buNone/>
            </a:pPr>
            <a:endParaRPr sz="1600" b="0" i="0" u="none" strike="noStrike" cap="none">
              <a:solidFill>
                <a:schemeClr val="dk1"/>
              </a:solidFill>
              <a:latin typeface="Courier New"/>
              <a:ea typeface="Courier New"/>
              <a:cs typeface="Courier New"/>
              <a:sym typeface="Courier New"/>
            </a:endParaRPr>
          </a:p>
        </p:txBody>
      </p:sp>
      <p:sp>
        <p:nvSpPr>
          <p:cNvPr id="846" name="Google Shape;846;p89"/>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93</a:t>
            </a:fld>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851"/>
        <p:cNvGrpSpPr/>
        <p:nvPr/>
      </p:nvGrpSpPr>
      <p:grpSpPr>
        <a:xfrm>
          <a:off x="0" y="0"/>
          <a:ext cx="0" cy="0"/>
          <a:chOff x="0" y="0"/>
          <a:chExt cx="0" cy="0"/>
        </a:xfrm>
      </p:grpSpPr>
      <p:sp>
        <p:nvSpPr>
          <p:cNvPr id="852" name="Google Shape;852;p90"/>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Overriding Object methods</a:t>
            </a:r>
            <a:endParaRPr/>
          </a:p>
        </p:txBody>
      </p:sp>
      <p:sp>
        <p:nvSpPr>
          <p:cNvPr id="853" name="Google Shape;853;p90"/>
          <p:cNvSpPr txBox="1">
            <a:spLocks noGrp="1"/>
          </p:cNvSpPr>
          <p:nvPr>
            <p:ph type="body" idx="1"/>
          </p:nvPr>
        </p:nvSpPr>
        <p:spPr>
          <a:xfrm>
            <a:off x="615950" y="1447800"/>
            <a:ext cx="7918500" cy="46608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200"/>
              <a:buFont typeface="Arial"/>
              <a:buNone/>
            </a:pPr>
            <a:r>
              <a:rPr lang="en-US" sz="2200" b="0" i="0" u="none">
                <a:solidFill>
                  <a:schemeClr val="dk1"/>
                </a:solidFill>
                <a:latin typeface="Arial"/>
                <a:ea typeface="Arial"/>
                <a:cs typeface="Arial"/>
                <a:sym typeface="Arial"/>
              </a:rPr>
              <a:t>The root class of every Java class is </a:t>
            </a:r>
            <a:r>
              <a:rPr lang="en-US" sz="2200" b="0" i="0" u="none">
                <a:solidFill>
                  <a:schemeClr val="dk1"/>
                </a:solidFill>
                <a:latin typeface="Courier New"/>
                <a:ea typeface="Courier New"/>
                <a:cs typeface="Courier New"/>
                <a:sym typeface="Courier New"/>
              </a:rPr>
              <a:t>java.lang.Object</a:t>
            </a:r>
            <a:r>
              <a:rPr lang="en-US" sz="2200" b="0" i="0" u="none">
                <a:solidFill>
                  <a:schemeClr val="dk1"/>
                </a:solidFill>
                <a:latin typeface="Arial"/>
                <a:ea typeface="Arial"/>
                <a:cs typeface="Arial"/>
                <a:sym typeface="Arial"/>
              </a:rPr>
              <a:t>.</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All classes will subclass </a:t>
            </a:r>
            <a:r>
              <a:rPr lang="en-US" sz="2200" b="0" i="0" u="none" strike="noStrike" cap="none">
                <a:solidFill>
                  <a:schemeClr val="dk1"/>
                </a:solidFill>
                <a:latin typeface="Courier New"/>
                <a:ea typeface="Courier New"/>
                <a:cs typeface="Courier New"/>
                <a:sym typeface="Courier New"/>
              </a:rPr>
              <a:t>Object</a:t>
            </a:r>
            <a:r>
              <a:rPr lang="en-US" sz="2200" b="0" i="0" u="none" strike="noStrike" cap="none">
                <a:solidFill>
                  <a:schemeClr val="dk1"/>
                </a:solidFill>
                <a:latin typeface="Arial"/>
                <a:ea typeface="Arial"/>
                <a:cs typeface="Arial"/>
                <a:sym typeface="Arial"/>
              </a:rPr>
              <a:t> by default. </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You do not have to declare that your class extends </a:t>
            </a:r>
            <a:r>
              <a:rPr lang="en-US" sz="2200" b="0" i="0" u="none" strike="noStrike" cap="none">
                <a:solidFill>
                  <a:schemeClr val="dk1"/>
                </a:solidFill>
                <a:latin typeface="Courier New"/>
                <a:ea typeface="Courier New"/>
                <a:cs typeface="Courier New"/>
                <a:sym typeface="Courier New"/>
              </a:rPr>
              <a:t>Object</a:t>
            </a:r>
            <a:r>
              <a:rPr lang="en-US" sz="2200" b="0" i="0" u="none" strike="noStrike" cap="none">
                <a:solidFill>
                  <a:schemeClr val="dk1"/>
                </a:solidFill>
                <a:latin typeface="Arial"/>
                <a:ea typeface="Arial"/>
                <a:cs typeface="Arial"/>
                <a:sym typeface="Arial"/>
              </a:rPr>
              <a:t>. The compiler does that for you.</a:t>
            </a:r>
            <a:endParaRPr/>
          </a:p>
          <a:p>
            <a:pPr marL="574675" marR="0" lvl="1" indent="-320675" algn="l" rtl="0">
              <a:lnSpc>
                <a:spcPct val="100000"/>
              </a:lnSpc>
              <a:spcBef>
                <a:spcPts val="440"/>
              </a:spcBef>
              <a:spcAft>
                <a:spcPts val="0"/>
              </a:spcAft>
              <a:buClr>
                <a:srgbClr val="FF0000"/>
              </a:buClr>
              <a:buSzPts val="2200"/>
              <a:buFont typeface="Arial"/>
              <a:buNone/>
            </a:pPr>
            <a:endParaRPr sz="2200" b="0" i="0" u="none" strike="noStrike" cap="none">
              <a:solidFill>
                <a:schemeClr val="dk1"/>
              </a:solidFill>
              <a:latin typeface="Arial"/>
              <a:ea typeface="Arial"/>
              <a:cs typeface="Arial"/>
              <a:sym typeface="Arial"/>
            </a:endParaRPr>
          </a:p>
          <a:p>
            <a:pPr marL="574675" marR="0" lvl="1" indent="-460375" algn="l" rtl="0">
              <a:lnSpc>
                <a:spcPct val="100000"/>
              </a:lnSpc>
              <a:spcBef>
                <a:spcPts val="440"/>
              </a:spcBef>
              <a:spcAft>
                <a:spcPts val="0"/>
              </a:spcAft>
              <a:buClr>
                <a:srgbClr val="FF0000"/>
              </a:buClr>
              <a:buSzPts val="2200"/>
              <a:buFont typeface="Arial"/>
              <a:buNone/>
            </a:pPr>
            <a:endParaRPr sz="2200" b="0" i="0" u="none" strike="noStrike" cap="none">
              <a:solidFill>
                <a:schemeClr val="dk1"/>
              </a:solidFill>
              <a:latin typeface="Arial"/>
              <a:ea typeface="Arial"/>
              <a:cs typeface="Arial"/>
              <a:sym typeface="Arial"/>
            </a:endParaRPr>
          </a:p>
          <a:p>
            <a:pPr marL="574675" marR="0" lvl="1" indent="-460375" algn="l" rtl="0">
              <a:lnSpc>
                <a:spcPct val="100000"/>
              </a:lnSpc>
              <a:spcBef>
                <a:spcPts val="440"/>
              </a:spcBef>
              <a:spcAft>
                <a:spcPts val="0"/>
              </a:spcAft>
              <a:buClr>
                <a:srgbClr val="FF0000"/>
              </a:buClr>
              <a:buSzPts val="2200"/>
              <a:buFont typeface="Arial"/>
              <a:buNone/>
            </a:pPr>
            <a:r>
              <a:rPr lang="en-US" sz="2200" b="0" i="0" u="none" strike="noStrike" cap="none">
                <a:solidFill>
                  <a:schemeClr val="dk1"/>
                </a:solidFill>
                <a:latin typeface="Arial"/>
                <a:ea typeface="Arial"/>
                <a:cs typeface="Arial"/>
                <a:sym typeface="Arial"/>
              </a:rPr>
              <a:t>   is equivalent to </a:t>
            </a:r>
            <a:endParaRPr/>
          </a:p>
          <a:p>
            <a:pPr marL="574675" marR="0" lvl="1" indent="-460375" algn="l" rtl="0">
              <a:lnSpc>
                <a:spcPct val="100000"/>
              </a:lnSpc>
              <a:spcBef>
                <a:spcPts val="440"/>
              </a:spcBef>
              <a:spcAft>
                <a:spcPts val="0"/>
              </a:spcAft>
              <a:buClr>
                <a:srgbClr val="FF0000"/>
              </a:buClr>
              <a:buSzPts val="2200"/>
              <a:buFont typeface="Arial"/>
              <a:buNone/>
            </a:pPr>
            <a:endParaRPr sz="2200" b="0" i="0" u="none" strike="noStrike" cap="none">
              <a:solidFill>
                <a:schemeClr val="dk1"/>
              </a:solidFill>
              <a:latin typeface="Arial"/>
              <a:ea typeface="Arial"/>
              <a:cs typeface="Arial"/>
              <a:sym typeface="Arial"/>
            </a:endParaRPr>
          </a:p>
          <a:p>
            <a:pPr marL="574675" marR="0" lvl="1" indent="-460375" algn="l" rtl="0">
              <a:lnSpc>
                <a:spcPct val="100000"/>
              </a:lnSpc>
              <a:spcBef>
                <a:spcPts val="440"/>
              </a:spcBef>
              <a:spcAft>
                <a:spcPts val="0"/>
              </a:spcAft>
              <a:buClr>
                <a:srgbClr val="FF0000"/>
              </a:buClr>
              <a:buSzPts val="2200"/>
              <a:buFont typeface="Arial"/>
              <a:buNone/>
            </a:pPr>
            <a:endParaRPr sz="2200" b="0" i="0" u="none" strike="noStrike" cap="none">
              <a:solidFill>
                <a:schemeClr val="dk1"/>
              </a:solidFill>
              <a:latin typeface="Arial"/>
              <a:ea typeface="Arial"/>
              <a:cs typeface="Arial"/>
              <a:sym typeface="Arial"/>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The root class contains several nonfinal methods, but there are three that are important to consider overriding:</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Courier New"/>
                <a:ea typeface="Courier New"/>
                <a:cs typeface="Courier New"/>
                <a:sym typeface="Courier New"/>
              </a:rPr>
              <a:t>toString</a:t>
            </a:r>
            <a:r>
              <a:rPr lang="en-US" sz="2000" b="0" i="0" u="none" strike="noStrike" cap="none">
                <a:solidFill>
                  <a:schemeClr val="dk1"/>
                </a:solidFill>
                <a:latin typeface="Arial"/>
                <a:ea typeface="Arial"/>
                <a:cs typeface="Arial"/>
                <a:sym typeface="Arial"/>
              </a:rPr>
              <a:t>,  </a:t>
            </a:r>
            <a:r>
              <a:rPr lang="en-US" sz="2000" b="0" i="0" u="none" strike="noStrike" cap="none">
                <a:solidFill>
                  <a:schemeClr val="dk1"/>
                </a:solidFill>
                <a:latin typeface="Courier New"/>
                <a:ea typeface="Courier New"/>
                <a:cs typeface="Courier New"/>
                <a:sym typeface="Courier New"/>
              </a:rPr>
              <a:t>equals</a:t>
            </a:r>
            <a:r>
              <a:rPr lang="en-US" sz="2000" b="0" i="0" u="none" strike="noStrike" cap="none">
                <a:solidFill>
                  <a:schemeClr val="dk1"/>
                </a:solidFill>
                <a:latin typeface="Arial"/>
                <a:ea typeface="Arial"/>
                <a:cs typeface="Arial"/>
                <a:sym typeface="Arial"/>
              </a:rPr>
              <a:t>, and </a:t>
            </a:r>
            <a:r>
              <a:rPr lang="en-US" sz="2000" b="0" i="0" u="none" strike="noStrike" cap="none">
                <a:solidFill>
                  <a:schemeClr val="dk1"/>
                </a:solidFill>
                <a:latin typeface="Courier New"/>
                <a:ea typeface="Courier New"/>
                <a:cs typeface="Courier New"/>
                <a:sym typeface="Courier New"/>
              </a:rPr>
              <a:t>hashCode</a:t>
            </a:r>
            <a:endParaRPr/>
          </a:p>
        </p:txBody>
      </p:sp>
      <p:sp>
        <p:nvSpPr>
          <p:cNvPr id="854" name="Google Shape;854;p90"/>
          <p:cNvSpPr txBox="1"/>
          <p:nvPr/>
        </p:nvSpPr>
        <p:spPr>
          <a:xfrm>
            <a:off x="685800" y="3124200"/>
            <a:ext cx="7162800" cy="381000"/>
          </a:xfrm>
          <a:prstGeom prst="rect">
            <a:avLst/>
          </a:prstGeom>
          <a:solidFill>
            <a:srgbClr val="DDDDDD"/>
          </a:solid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ourier New"/>
              <a:buNone/>
            </a:pPr>
            <a:r>
              <a:rPr lang="en-US" sz="1800" b="0" i="0" u="none">
                <a:solidFill>
                  <a:schemeClr val="dk1"/>
                </a:solidFill>
                <a:latin typeface="Courier New"/>
                <a:ea typeface="Courier New"/>
                <a:cs typeface="Courier New"/>
                <a:sym typeface="Courier New"/>
              </a:rPr>
              <a:t> public class Employee { //... }</a:t>
            </a:r>
            <a:endParaRPr/>
          </a:p>
        </p:txBody>
      </p:sp>
      <p:sp>
        <p:nvSpPr>
          <p:cNvPr id="855" name="Google Shape;855;p90"/>
          <p:cNvSpPr txBox="1"/>
          <p:nvPr/>
        </p:nvSpPr>
        <p:spPr>
          <a:xfrm>
            <a:off x="685800" y="4419600"/>
            <a:ext cx="7162800" cy="381000"/>
          </a:xfrm>
          <a:prstGeom prst="rect">
            <a:avLst/>
          </a:prstGeom>
          <a:solidFill>
            <a:srgbClr val="DDDDDD"/>
          </a:solid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ourier New"/>
              <a:buNone/>
            </a:pPr>
            <a:r>
              <a:rPr lang="en-US" sz="1800" b="0" i="0" u="none">
                <a:solidFill>
                  <a:schemeClr val="dk1"/>
                </a:solidFill>
                <a:latin typeface="Courier New"/>
                <a:ea typeface="Courier New"/>
                <a:cs typeface="Courier New"/>
                <a:sym typeface="Courier New"/>
              </a:rPr>
              <a:t>public class Employee extends Object { //... }</a:t>
            </a:r>
            <a:endParaRPr/>
          </a:p>
        </p:txBody>
      </p:sp>
      <p:sp>
        <p:nvSpPr>
          <p:cNvPr id="856" name="Google Shape;856;p90"/>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94</a:t>
            </a:fld>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861"/>
        <p:cNvGrpSpPr/>
        <p:nvPr/>
      </p:nvGrpSpPr>
      <p:grpSpPr>
        <a:xfrm>
          <a:off x="0" y="0"/>
          <a:ext cx="0" cy="0"/>
          <a:chOff x="0" y="0"/>
          <a:chExt cx="0" cy="0"/>
        </a:xfrm>
      </p:grpSpPr>
      <p:sp>
        <p:nvSpPr>
          <p:cNvPr id="862" name="Google Shape;862;p91"/>
          <p:cNvSpPr txBox="1"/>
          <p:nvPr/>
        </p:nvSpPr>
        <p:spPr>
          <a:xfrm>
            <a:off x="609600" y="2209800"/>
            <a:ext cx="7924800" cy="981000"/>
          </a:xfrm>
          <a:prstGeom prst="rect">
            <a:avLst/>
          </a:prstGeom>
          <a:solidFill>
            <a:srgbClr val="DDDDDD"/>
          </a:solid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863" name="Google Shape;863;p91"/>
          <p:cNvSpPr txBox="1"/>
          <p:nvPr/>
        </p:nvSpPr>
        <p:spPr>
          <a:xfrm>
            <a:off x="609600" y="3725862"/>
            <a:ext cx="7924800" cy="1273200"/>
          </a:xfrm>
          <a:prstGeom prst="rect">
            <a:avLst/>
          </a:prstGeom>
          <a:solidFill>
            <a:srgbClr val="DDDDDD"/>
          </a:solid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864" name="Google Shape;864;p91"/>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Courier New"/>
                <a:ea typeface="Courier New"/>
                <a:cs typeface="Courier New"/>
                <a:sym typeface="Courier New"/>
              </a:rPr>
              <a:t>Object</a:t>
            </a:r>
            <a:r>
              <a:rPr lang="en-US" sz="2600" b="1" i="0" u="none" strike="noStrike" cap="none">
                <a:solidFill>
                  <a:schemeClr val="dk1"/>
                </a:solidFill>
                <a:latin typeface="Arial"/>
                <a:ea typeface="Arial"/>
                <a:cs typeface="Arial"/>
                <a:sym typeface="Arial"/>
              </a:rPr>
              <a:t> </a:t>
            </a:r>
            <a:r>
              <a:rPr lang="en-US" sz="2600" b="1" i="0" u="none" strike="noStrike" cap="none">
                <a:solidFill>
                  <a:schemeClr val="dk1"/>
                </a:solidFill>
                <a:latin typeface="Courier New"/>
                <a:ea typeface="Courier New"/>
                <a:cs typeface="Courier New"/>
                <a:sym typeface="Courier New"/>
              </a:rPr>
              <a:t>toString</a:t>
            </a:r>
            <a:r>
              <a:rPr lang="en-US" sz="2600" b="1" i="0" u="none" strike="noStrike" cap="none">
                <a:solidFill>
                  <a:schemeClr val="dk1"/>
                </a:solidFill>
                <a:latin typeface="Arial"/>
                <a:ea typeface="Arial"/>
                <a:cs typeface="Arial"/>
                <a:sym typeface="Arial"/>
              </a:rPr>
              <a:t> Method</a:t>
            </a:r>
            <a:endParaRPr/>
          </a:p>
        </p:txBody>
      </p:sp>
      <p:sp>
        <p:nvSpPr>
          <p:cNvPr id="865" name="Google Shape;865;p91"/>
          <p:cNvSpPr txBox="1">
            <a:spLocks noGrp="1"/>
          </p:cNvSpPr>
          <p:nvPr>
            <p:ph type="body" idx="1"/>
          </p:nvPr>
        </p:nvSpPr>
        <p:spPr>
          <a:xfrm>
            <a:off x="609600" y="1447800"/>
            <a:ext cx="7918500" cy="44022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200"/>
              <a:buFont typeface="Arial"/>
              <a:buNone/>
            </a:pPr>
            <a:r>
              <a:rPr lang="en-US" sz="2200" b="0" i="0" u="none">
                <a:solidFill>
                  <a:schemeClr val="dk1"/>
                </a:solidFill>
                <a:latin typeface="Arial"/>
                <a:ea typeface="Arial"/>
                <a:cs typeface="Arial"/>
                <a:sym typeface="Arial"/>
              </a:rPr>
              <a:t>The </a:t>
            </a:r>
            <a:r>
              <a:rPr lang="en-US" sz="2200" b="0" i="0" u="none">
                <a:solidFill>
                  <a:schemeClr val="dk1"/>
                </a:solidFill>
                <a:latin typeface="Courier New"/>
                <a:ea typeface="Courier New"/>
                <a:cs typeface="Courier New"/>
                <a:sym typeface="Courier New"/>
              </a:rPr>
              <a:t>toString</a:t>
            </a:r>
            <a:r>
              <a:rPr lang="en-US" sz="2200" b="0" i="0" u="none">
                <a:solidFill>
                  <a:schemeClr val="dk1"/>
                </a:solidFill>
                <a:latin typeface="Arial"/>
                <a:ea typeface="Arial"/>
                <a:cs typeface="Arial"/>
                <a:sym typeface="Arial"/>
              </a:rPr>
              <a:t> method returns a String representation of the object.</a:t>
            </a:r>
            <a:endParaRPr sz="2200" b="0" i="0" u="none">
              <a:solidFill>
                <a:schemeClr val="dk1"/>
              </a:solidFill>
              <a:latin typeface="Arial"/>
              <a:ea typeface="Arial"/>
              <a:cs typeface="Arial"/>
              <a:sym typeface="Arial"/>
            </a:endParaRPr>
          </a:p>
          <a:p>
            <a:pPr marL="7937" marR="0" lvl="0" indent="7937" algn="l" rtl="0">
              <a:lnSpc>
                <a:spcPct val="100000"/>
              </a:lnSpc>
              <a:spcBef>
                <a:spcPts val="100"/>
              </a:spcBef>
              <a:spcAft>
                <a:spcPts val="0"/>
              </a:spcAft>
              <a:buClr>
                <a:srgbClr val="000000"/>
              </a:buClr>
              <a:buSzPts val="500"/>
              <a:buFont typeface="Arial"/>
              <a:buNone/>
            </a:pPr>
            <a:endParaRPr sz="500" b="0" i="0" u="none">
              <a:solidFill>
                <a:schemeClr val="dk1"/>
              </a:solidFill>
              <a:latin typeface="Arial"/>
              <a:ea typeface="Arial"/>
              <a:cs typeface="Arial"/>
              <a:sym typeface="Arial"/>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 Employee e = new Employee (101, "Jim Kern", ...)</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 System.out.println (e);</a:t>
            </a:r>
            <a:endParaRPr/>
          </a:p>
          <a:p>
            <a:pPr marL="7937" marR="0" lvl="0" indent="7937" algn="l" rtl="0">
              <a:lnSpc>
                <a:spcPct val="100000"/>
              </a:lnSpc>
              <a:spcBef>
                <a:spcPts val="100"/>
              </a:spcBef>
              <a:spcAft>
                <a:spcPts val="0"/>
              </a:spcAft>
              <a:buClr>
                <a:srgbClr val="000000"/>
              </a:buClr>
              <a:buSzPts val="500"/>
              <a:buFont typeface="Arial"/>
              <a:buNone/>
            </a:pPr>
            <a:endParaRPr sz="500" b="0" i="0" u="none">
              <a:solidFill>
                <a:schemeClr val="dk1"/>
              </a:solidFill>
              <a:latin typeface="Courier New"/>
              <a:ea typeface="Courier New"/>
              <a:cs typeface="Courier New"/>
              <a:sym typeface="Courier New"/>
            </a:endParaRPr>
          </a:p>
          <a:p>
            <a:pPr marL="574675" marR="0" lvl="1" indent="-320675" algn="l" rtl="0">
              <a:lnSpc>
                <a:spcPct val="100000"/>
              </a:lnSpc>
              <a:spcBef>
                <a:spcPts val="440"/>
              </a:spcBef>
              <a:spcAft>
                <a:spcPts val="0"/>
              </a:spcAft>
              <a:buClr>
                <a:srgbClr val="FF0000"/>
              </a:buClr>
              <a:buSzPts val="2200"/>
              <a:buFont typeface="Arial"/>
              <a:buNone/>
            </a:pPr>
            <a:endParaRPr sz="2200" b="0" i="0" u="none" strike="noStrike" cap="none">
              <a:solidFill>
                <a:schemeClr val="dk1"/>
              </a:solidFill>
              <a:latin typeface="Arial"/>
              <a:ea typeface="Arial"/>
              <a:cs typeface="Arial"/>
              <a:sym typeface="Arial"/>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You can use </a:t>
            </a:r>
            <a:r>
              <a:rPr lang="en-US" sz="2200" b="0" i="0" u="none" strike="noStrike" cap="none">
                <a:solidFill>
                  <a:schemeClr val="dk1"/>
                </a:solidFill>
                <a:latin typeface="Courier New"/>
                <a:ea typeface="Courier New"/>
                <a:cs typeface="Courier New"/>
                <a:sym typeface="Courier New"/>
              </a:rPr>
              <a:t>toString</a:t>
            </a:r>
            <a:r>
              <a:rPr lang="en-US" sz="2200" b="0" i="0" u="none" strike="noStrike" cap="none">
                <a:solidFill>
                  <a:schemeClr val="dk1"/>
                </a:solidFill>
                <a:latin typeface="Arial"/>
                <a:ea typeface="Arial"/>
                <a:cs typeface="Arial"/>
                <a:sym typeface="Arial"/>
              </a:rPr>
              <a:t> to provide instance information:</a:t>
            </a:r>
            <a:endParaRPr/>
          </a:p>
          <a:p>
            <a:pPr marL="574675" marR="0" lvl="1" indent="-428625" algn="l" rtl="0">
              <a:lnSpc>
                <a:spcPct val="100000"/>
              </a:lnSpc>
              <a:spcBef>
                <a:spcPts val="100"/>
              </a:spcBef>
              <a:spcAft>
                <a:spcPts val="0"/>
              </a:spcAft>
              <a:buClr>
                <a:srgbClr val="FF0000"/>
              </a:buClr>
              <a:buSzPts val="500"/>
              <a:buFont typeface="Arial"/>
              <a:buNone/>
            </a:pPr>
            <a:endParaRPr sz="500" b="0" i="0" u="none" strike="noStrike" cap="none">
              <a:solidFill>
                <a:schemeClr val="dk1"/>
              </a:solidFill>
              <a:latin typeface="Arial"/>
              <a:ea typeface="Arial"/>
              <a:cs typeface="Arial"/>
              <a:sym typeface="Arial"/>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 public String toString () {</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     return "Employee id:  " + empId + "\n"+</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            "Employee name:" + name;</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 }</a:t>
            </a:r>
            <a:endParaRPr/>
          </a:p>
          <a:p>
            <a:pPr marL="7937" marR="0" lvl="0" indent="7937" algn="l" rtl="0">
              <a:lnSpc>
                <a:spcPct val="100000"/>
              </a:lnSpc>
              <a:spcBef>
                <a:spcPts val="100"/>
              </a:spcBef>
              <a:spcAft>
                <a:spcPts val="0"/>
              </a:spcAft>
              <a:buClr>
                <a:srgbClr val="000000"/>
              </a:buClr>
              <a:buSzPts val="500"/>
              <a:buFont typeface="Arial"/>
              <a:buNone/>
            </a:pPr>
            <a:endParaRPr sz="500" b="0" i="0" u="none">
              <a:solidFill>
                <a:schemeClr val="dk1"/>
              </a:solidFill>
              <a:latin typeface="Courier New"/>
              <a:ea typeface="Courier New"/>
              <a:cs typeface="Courier New"/>
              <a:sym typeface="Courier New"/>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This is a better approach to getting details about your class than creating your own </a:t>
            </a:r>
            <a:r>
              <a:rPr lang="en-US" sz="2200" b="0" i="0" u="none" strike="noStrike" cap="none">
                <a:solidFill>
                  <a:schemeClr val="dk1"/>
                </a:solidFill>
                <a:latin typeface="Courier New"/>
                <a:ea typeface="Courier New"/>
                <a:cs typeface="Courier New"/>
                <a:sym typeface="Courier New"/>
              </a:rPr>
              <a:t>getDetails</a:t>
            </a:r>
            <a:r>
              <a:rPr lang="en-US" sz="2200" b="0" i="0" u="none" strike="noStrike" cap="none">
                <a:solidFill>
                  <a:schemeClr val="dk1"/>
                </a:solidFill>
                <a:latin typeface="Arial"/>
                <a:ea typeface="Arial"/>
                <a:cs typeface="Arial"/>
                <a:sym typeface="Arial"/>
              </a:rPr>
              <a:t> method.</a:t>
            </a:r>
            <a:endParaRPr/>
          </a:p>
        </p:txBody>
      </p:sp>
      <p:sp>
        <p:nvSpPr>
          <p:cNvPr id="866" name="Google Shape;866;p91"/>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95</a:t>
            </a:fld>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871"/>
        <p:cNvGrpSpPr/>
        <p:nvPr/>
      </p:nvGrpSpPr>
      <p:grpSpPr>
        <a:xfrm>
          <a:off x="0" y="0"/>
          <a:ext cx="0" cy="0"/>
          <a:chOff x="0" y="0"/>
          <a:chExt cx="0" cy="0"/>
        </a:xfrm>
      </p:grpSpPr>
      <p:sp>
        <p:nvSpPr>
          <p:cNvPr id="872" name="Google Shape;872;p92"/>
          <p:cNvSpPr txBox="1"/>
          <p:nvPr/>
        </p:nvSpPr>
        <p:spPr>
          <a:xfrm>
            <a:off x="609600" y="5518150"/>
            <a:ext cx="7924800" cy="381000"/>
          </a:xfrm>
          <a:prstGeom prst="rect">
            <a:avLst/>
          </a:prstGeom>
          <a:solidFill>
            <a:srgbClr val="DDDDDD"/>
          </a:solid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873" name="Google Shape;873;p92"/>
          <p:cNvSpPr txBox="1"/>
          <p:nvPr/>
        </p:nvSpPr>
        <p:spPr>
          <a:xfrm>
            <a:off x="609600" y="2971800"/>
            <a:ext cx="7924800" cy="1676400"/>
          </a:xfrm>
          <a:prstGeom prst="rect">
            <a:avLst/>
          </a:prstGeom>
          <a:solidFill>
            <a:srgbClr val="DDDDDD"/>
          </a:solid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874" name="Google Shape;874;p92"/>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Courier New"/>
                <a:ea typeface="Courier New"/>
                <a:cs typeface="Courier New"/>
                <a:sym typeface="Courier New"/>
              </a:rPr>
              <a:t>Object equals </a:t>
            </a:r>
            <a:r>
              <a:rPr lang="en-US" sz="2600" b="1" i="0" u="none" strike="noStrike" cap="none">
                <a:solidFill>
                  <a:schemeClr val="dk1"/>
                </a:solidFill>
                <a:latin typeface="Arial"/>
                <a:ea typeface="Arial"/>
                <a:cs typeface="Arial"/>
                <a:sym typeface="Arial"/>
              </a:rPr>
              <a:t>Method</a:t>
            </a:r>
            <a:endParaRPr/>
          </a:p>
        </p:txBody>
      </p:sp>
      <p:sp>
        <p:nvSpPr>
          <p:cNvPr id="875" name="Google Shape;875;p92"/>
          <p:cNvSpPr txBox="1">
            <a:spLocks noGrp="1"/>
          </p:cNvSpPr>
          <p:nvPr>
            <p:ph type="body" idx="1"/>
          </p:nvPr>
        </p:nvSpPr>
        <p:spPr>
          <a:xfrm>
            <a:off x="609600" y="1371600"/>
            <a:ext cx="8077200" cy="48642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200"/>
              <a:buFont typeface="Arial"/>
              <a:buNone/>
            </a:pPr>
            <a:r>
              <a:rPr lang="en-US" sz="2200" b="0" i="0" u="none">
                <a:solidFill>
                  <a:schemeClr val="dk1"/>
                </a:solidFill>
                <a:latin typeface="Arial"/>
                <a:ea typeface="Arial"/>
                <a:cs typeface="Arial"/>
                <a:sym typeface="Arial"/>
              </a:rPr>
              <a:t>The </a:t>
            </a:r>
            <a:r>
              <a:rPr lang="en-US" sz="2200" b="0" i="0" u="none">
                <a:solidFill>
                  <a:schemeClr val="dk1"/>
                </a:solidFill>
                <a:latin typeface="Courier New"/>
                <a:ea typeface="Courier New"/>
                <a:cs typeface="Courier New"/>
                <a:sym typeface="Courier New"/>
              </a:rPr>
              <a:t>Object</a:t>
            </a:r>
            <a:r>
              <a:rPr lang="en-US" sz="2200" b="0" i="0" u="none">
                <a:solidFill>
                  <a:schemeClr val="dk1"/>
                </a:solidFill>
                <a:latin typeface="Arial"/>
                <a:ea typeface="Arial"/>
                <a:cs typeface="Arial"/>
                <a:sym typeface="Arial"/>
              </a:rPr>
              <a:t> </a:t>
            </a:r>
            <a:r>
              <a:rPr lang="en-US" sz="2200" b="0" i="0" u="none">
                <a:solidFill>
                  <a:schemeClr val="dk1"/>
                </a:solidFill>
                <a:latin typeface="Courier New"/>
                <a:ea typeface="Courier New"/>
                <a:cs typeface="Courier New"/>
                <a:sym typeface="Courier New"/>
              </a:rPr>
              <a:t>equals</a:t>
            </a:r>
            <a:r>
              <a:rPr lang="en-US" sz="2200" b="0" i="0" u="none">
                <a:solidFill>
                  <a:schemeClr val="dk1"/>
                </a:solidFill>
                <a:latin typeface="Arial"/>
                <a:ea typeface="Arial"/>
                <a:cs typeface="Arial"/>
                <a:sym typeface="Arial"/>
              </a:rPr>
              <a:t> method compares only object references.</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If there are two objects x and y in any class, x is equal to y </a:t>
            </a:r>
            <a:br>
              <a:rPr lang="en-US" sz="2200" b="0" i="0" u="none" strike="noStrike" cap="none">
                <a:solidFill>
                  <a:schemeClr val="dk1"/>
                </a:solidFill>
                <a:latin typeface="Arial"/>
                <a:ea typeface="Arial"/>
                <a:cs typeface="Arial"/>
                <a:sym typeface="Arial"/>
              </a:rPr>
            </a:br>
            <a:r>
              <a:rPr lang="en-US" sz="2200" b="0" i="0" u="none" strike="noStrike" cap="none">
                <a:solidFill>
                  <a:schemeClr val="dk1"/>
                </a:solidFill>
                <a:latin typeface="Arial"/>
                <a:ea typeface="Arial"/>
                <a:cs typeface="Arial"/>
                <a:sym typeface="Arial"/>
              </a:rPr>
              <a:t>if and only if x and y refer to the same object.</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Example:</a:t>
            </a:r>
            <a:endParaRPr/>
          </a:p>
          <a:p>
            <a:pPr marL="574675" marR="0" lvl="1" indent="-428625" algn="l" rtl="0">
              <a:lnSpc>
                <a:spcPct val="100000"/>
              </a:lnSpc>
              <a:spcBef>
                <a:spcPts val="100"/>
              </a:spcBef>
              <a:spcAft>
                <a:spcPts val="0"/>
              </a:spcAft>
              <a:buClr>
                <a:srgbClr val="FF0000"/>
              </a:buClr>
              <a:buSzPts val="500"/>
              <a:buFont typeface="Arial"/>
              <a:buNone/>
            </a:pPr>
            <a:endParaRPr sz="500" b="0" i="0" u="none" strike="noStrike" cap="none">
              <a:solidFill>
                <a:schemeClr val="dk1"/>
              </a:solidFill>
              <a:latin typeface="Arial"/>
              <a:ea typeface="Arial"/>
              <a:cs typeface="Arial"/>
              <a:sym typeface="Arial"/>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Employee x = new Employee (1,"Sue","111-11-1111",10.0);</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Employee y = x;</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x.equals (y); // true</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Employee z = new Employee (1,"Sue","111-11-1111",10.0);</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x.equals (z); // false!</a:t>
            </a:r>
            <a:endParaRPr/>
          </a:p>
          <a:p>
            <a:pPr marL="7937" marR="0" lvl="0" indent="7937" algn="l" rtl="0">
              <a:lnSpc>
                <a:spcPct val="100000"/>
              </a:lnSpc>
              <a:spcBef>
                <a:spcPts val="100"/>
              </a:spcBef>
              <a:spcAft>
                <a:spcPts val="0"/>
              </a:spcAft>
              <a:buClr>
                <a:srgbClr val="000000"/>
              </a:buClr>
              <a:buSzPts val="500"/>
              <a:buFont typeface="Arial"/>
              <a:buNone/>
            </a:pPr>
            <a:endParaRPr sz="500" b="0" i="0" u="none">
              <a:solidFill>
                <a:schemeClr val="dk1"/>
              </a:solidFill>
              <a:latin typeface="Courier New"/>
              <a:ea typeface="Courier New"/>
              <a:cs typeface="Courier New"/>
              <a:sym typeface="Courier New"/>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Because what we really want is to test the contents of the Employee object, we need to override the </a:t>
            </a:r>
            <a:r>
              <a:rPr lang="en-US" sz="2200" b="0" i="0" u="none" strike="noStrike" cap="none">
                <a:solidFill>
                  <a:schemeClr val="dk1"/>
                </a:solidFill>
                <a:latin typeface="Courier New"/>
                <a:ea typeface="Courier New"/>
                <a:cs typeface="Courier New"/>
                <a:sym typeface="Courier New"/>
              </a:rPr>
              <a:t>equals</a:t>
            </a:r>
            <a:r>
              <a:rPr lang="en-US" sz="2200" b="0" i="0" u="none" strike="noStrike" cap="none">
                <a:solidFill>
                  <a:schemeClr val="dk1"/>
                </a:solidFill>
                <a:latin typeface="Arial"/>
                <a:ea typeface="Arial"/>
                <a:cs typeface="Arial"/>
                <a:sym typeface="Arial"/>
              </a:rPr>
              <a:t> method:</a:t>
            </a:r>
            <a:endParaRPr/>
          </a:p>
          <a:p>
            <a:pPr marL="574675" marR="0" lvl="1" indent="-428625" algn="l" rtl="0">
              <a:lnSpc>
                <a:spcPct val="100000"/>
              </a:lnSpc>
              <a:spcBef>
                <a:spcPts val="100"/>
              </a:spcBef>
              <a:spcAft>
                <a:spcPts val="0"/>
              </a:spcAft>
              <a:buClr>
                <a:srgbClr val="FF0000"/>
              </a:buClr>
              <a:buSzPts val="500"/>
              <a:buFont typeface="Arial"/>
              <a:buNone/>
            </a:pPr>
            <a:endParaRPr sz="500" b="0" i="0" u="none" strike="noStrike" cap="none">
              <a:solidFill>
                <a:schemeClr val="dk1"/>
              </a:solidFill>
              <a:latin typeface="Arial"/>
              <a:ea typeface="Arial"/>
              <a:cs typeface="Arial"/>
              <a:sym typeface="Arial"/>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public boolean equals (Object o) { ... }</a:t>
            </a:r>
            <a:endParaRPr/>
          </a:p>
          <a:p>
            <a:pPr marL="7937" marR="0" lvl="0" indent="7938" algn="l" rtl="0">
              <a:spcBef>
                <a:spcPts val="360"/>
              </a:spcBef>
              <a:spcAft>
                <a:spcPts val="0"/>
              </a:spcAft>
              <a:buNone/>
            </a:pPr>
            <a:endParaRPr sz="1800" b="0" i="0" u="none">
              <a:solidFill>
                <a:schemeClr val="dk1"/>
              </a:solidFill>
              <a:latin typeface="Courier New"/>
              <a:ea typeface="Courier New"/>
              <a:cs typeface="Courier New"/>
              <a:sym typeface="Courier New"/>
            </a:endParaRPr>
          </a:p>
        </p:txBody>
      </p:sp>
      <p:sp>
        <p:nvSpPr>
          <p:cNvPr id="876" name="Google Shape;876;p92"/>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96</a:t>
            </a:fld>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881"/>
        <p:cNvGrpSpPr/>
        <p:nvPr/>
      </p:nvGrpSpPr>
      <p:grpSpPr>
        <a:xfrm>
          <a:off x="0" y="0"/>
          <a:ext cx="0" cy="0"/>
          <a:chOff x="0" y="0"/>
          <a:chExt cx="0" cy="0"/>
        </a:xfrm>
      </p:grpSpPr>
      <p:sp>
        <p:nvSpPr>
          <p:cNvPr id="882" name="Google Shape;882;p93"/>
          <p:cNvSpPr txBox="1"/>
          <p:nvPr/>
        </p:nvSpPr>
        <p:spPr>
          <a:xfrm>
            <a:off x="609600" y="2160587"/>
            <a:ext cx="7924800" cy="3886200"/>
          </a:xfrm>
          <a:prstGeom prst="rect">
            <a:avLst/>
          </a:prstGeom>
          <a:solidFill>
            <a:srgbClr val="DDDDDD"/>
          </a:solid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883" name="Google Shape;883;p93"/>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Overriding </a:t>
            </a:r>
            <a:r>
              <a:rPr lang="en-US" sz="2600" b="1" i="0" u="none" strike="noStrike" cap="none">
                <a:solidFill>
                  <a:schemeClr val="dk1"/>
                </a:solidFill>
                <a:latin typeface="Courier New"/>
                <a:ea typeface="Courier New"/>
                <a:cs typeface="Courier New"/>
                <a:sym typeface="Courier New"/>
              </a:rPr>
              <a:t>equals</a:t>
            </a:r>
            <a:r>
              <a:rPr lang="en-US" sz="2600" b="1" i="0" u="none" strike="noStrike" cap="none">
                <a:solidFill>
                  <a:schemeClr val="dk1"/>
                </a:solidFill>
                <a:latin typeface="Arial"/>
                <a:ea typeface="Arial"/>
                <a:cs typeface="Arial"/>
                <a:sym typeface="Arial"/>
              </a:rPr>
              <a:t> in </a:t>
            </a:r>
            <a:r>
              <a:rPr lang="en-US" sz="2600" b="1" i="0" u="none" strike="noStrike" cap="none">
                <a:solidFill>
                  <a:schemeClr val="dk1"/>
                </a:solidFill>
                <a:latin typeface="Courier New"/>
                <a:ea typeface="Courier New"/>
                <a:cs typeface="Courier New"/>
                <a:sym typeface="Courier New"/>
              </a:rPr>
              <a:t>Employee</a:t>
            </a:r>
            <a:endParaRPr/>
          </a:p>
        </p:txBody>
      </p:sp>
      <p:sp>
        <p:nvSpPr>
          <p:cNvPr id="884" name="Google Shape;884;p93"/>
          <p:cNvSpPr txBox="1">
            <a:spLocks noGrp="1"/>
          </p:cNvSpPr>
          <p:nvPr>
            <p:ph type="body" idx="1"/>
          </p:nvPr>
        </p:nvSpPr>
        <p:spPr>
          <a:xfrm>
            <a:off x="609600" y="1436687"/>
            <a:ext cx="7918500" cy="45435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200"/>
              <a:buFont typeface="Arial"/>
              <a:buNone/>
            </a:pPr>
            <a:r>
              <a:rPr lang="en-US" sz="2200" b="0" i="0" u="none">
                <a:solidFill>
                  <a:schemeClr val="dk1"/>
                </a:solidFill>
                <a:latin typeface="Arial"/>
                <a:ea typeface="Arial"/>
                <a:cs typeface="Arial"/>
                <a:sym typeface="Arial"/>
              </a:rPr>
              <a:t>An example of overriding the </a:t>
            </a:r>
            <a:r>
              <a:rPr lang="en-US" sz="2200" b="0" i="0" u="none">
                <a:solidFill>
                  <a:schemeClr val="dk1"/>
                </a:solidFill>
                <a:latin typeface="Courier New"/>
                <a:ea typeface="Courier New"/>
                <a:cs typeface="Courier New"/>
                <a:sym typeface="Courier New"/>
              </a:rPr>
              <a:t>equals</a:t>
            </a:r>
            <a:r>
              <a:rPr lang="en-US" sz="2200" b="0" i="0" u="none">
                <a:solidFill>
                  <a:schemeClr val="dk1"/>
                </a:solidFill>
                <a:latin typeface="Arial"/>
                <a:ea typeface="Arial"/>
                <a:cs typeface="Arial"/>
                <a:sym typeface="Arial"/>
              </a:rPr>
              <a:t> method in the </a:t>
            </a:r>
            <a:r>
              <a:rPr lang="en-US" sz="2200" b="0" i="0" u="none">
                <a:solidFill>
                  <a:schemeClr val="dk1"/>
                </a:solidFill>
                <a:latin typeface="Courier New"/>
                <a:ea typeface="Courier New"/>
                <a:cs typeface="Courier New"/>
                <a:sym typeface="Courier New"/>
              </a:rPr>
              <a:t>Employee </a:t>
            </a:r>
            <a:r>
              <a:rPr lang="en-US" sz="2200" b="0" i="0" u="none">
                <a:solidFill>
                  <a:schemeClr val="dk1"/>
                </a:solidFill>
                <a:latin typeface="Arial"/>
                <a:ea typeface="Arial"/>
                <a:cs typeface="Arial"/>
                <a:sym typeface="Arial"/>
              </a:rPr>
              <a:t>class compares every field for equality:</a:t>
            </a:r>
            <a:endParaRPr/>
          </a:p>
          <a:p>
            <a:pPr marL="15875" marR="0" lvl="0" indent="-7937" algn="l" rtl="0">
              <a:lnSpc>
                <a:spcPct val="100000"/>
              </a:lnSpc>
              <a:spcBef>
                <a:spcPts val="320"/>
              </a:spcBef>
              <a:spcAft>
                <a:spcPts val="0"/>
              </a:spcAft>
              <a:buClr>
                <a:srgbClr val="000000"/>
              </a:buClr>
              <a:buSzPts val="200"/>
              <a:buFont typeface="Courier New"/>
              <a:buAutoNum type="arabicPlain"/>
            </a:pPr>
            <a:r>
              <a:rPr lang="en-US" sz="1600" b="0" i="0" u="none">
                <a:solidFill>
                  <a:schemeClr val="dk1"/>
                </a:solidFill>
                <a:latin typeface="Courier New"/>
                <a:ea typeface="Courier New"/>
                <a:cs typeface="Courier New"/>
                <a:sym typeface="Courier New"/>
              </a:rPr>
              <a:t> @Override </a:t>
            </a:r>
            <a:endParaRPr/>
          </a:p>
          <a:p>
            <a:pPr marL="15875" marR="0" lvl="0" indent="-7937" algn="l" rtl="0">
              <a:lnSpc>
                <a:spcPct val="100000"/>
              </a:lnSpc>
              <a:spcBef>
                <a:spcPts val="320"/>
              </a:spcBef>
              <a:spcAft>
                <a:spcPts val="0"/>
              </a:spcAft>
              <a:buClr>
                <a:srgbClr val="000000"/>
              </a:buClr>
              <a:buSzPts val="200"/>
              <a:buFont typeface="Courier New"/>
              <a:buAutoNum type="arabicPlain"/>
            </a:pPr>
            <a:r>
              <a:rPr lang="en-US" sz="1600" b="0" i="0" u="none">
                <a:solidFill>
                  <a:schemeClr val="dk1"/>
                </a:solidFill>
                <a:latin typeface="Courier New"/>
                <a:ea typeface="Courier New"/>
                <a:cs typeface="Courier New"/>
                <a:sym typeface="Courier New"/>
              </a:rPr>
              <a:t> public boolean equals (Object o) {</a:t>
            </a:r>
            <a:endParaRPr/>
          </a:p>
          <a:p>
            <a:pPr marL="15875" marR="0" lvl="0" indent="-7937" algn="l" rtl="0">
              <a:lnSpc>
                <a:spcPct val="100000"/>
              </a:lnSpc>
              <a:spcBef>
                <a:spcPts val="320"/>
              </a:spcBef>
              <a:spcAft>
                <a:spcPts val="0"/>
              </a:spcAft>
              <a:buClr>
                <a:srgbClr val="000000"/>
              </a:buClr>
              <a:buSzPts val="200"/>
              <a:buFont typeface="Courier New"/>
              <a:buAutoNum type="arabicPlain"/>
            </a:pPr>
            <a:r>
              <a:rPr lang="en-US" sz="1600" b="0" i="0" u="none">
                <a:solidFill>
                  <a:schemeClr val="dk1"/>
                </a:solidFill>
                <a:latin typeface="Courier New"/>
                <a:ea typeface="Courier New"/>
                <a:cs typeface="Courier New"/>
                <a:sym typeface="Courier New"/>
              </a:rPr>
              <a:t>     boolean result = false;</a:t>
            </a:r>
            <a:endParaRPr/>
          </a:p>
          <a:p>
            <a:pPr marL="15875" marR="0" lvl="0" indent="-7937" algn="l" rtl="0">
              <a:lnSpc>
                <a:spcPct val="100000"/>
              </a:lnSpc>
              <a:spcBef>
                <a:spcPts val="320"/>
              </a:spcBef>
              <a:spcAft>
                <a:spcPts val="0"/>
              </a:spcAft>
              <a:buClr>
                <a:srgbClr val="000000"/>
              </a:buClr>
              <a:buSzPts val="200"/>
              <a:buFont typeface="Courier New"/>
              <a:buAutoNum type="arabicPlain"/>
            </a:pPr>
            <a:r>
              <a:rPr lang="en-US" sz="1600" b="0" i="0" u="none">
                <a:solidFill>
                  <a:schemeClr val="dk1"/>
                </a:solidFill>
                <a:latin typeface="Courier New"/>
                <a:ea typeface="Courier New"/>
                <a:cs typeface="Courier New"/>
                <a:sym typeface="Courier New"/>
              </a:rPr>
              <a:t>     if ((o != null) &amp;&amp; (o instanceof Employee)) {</a:t>
            </a:r>
            <a:endParaRPr/>
          </a:p>
          <a:p>
            <a:pPr marL="15875" marR="0" lvl="0" indent="-7937" algn="l" rtl="0">
              <a:lnSpc>
                <a:spcPct val="100000"/>
              </a:lnSpc>
              <a:spcBef>
                <a:spcPts val="320"/>
              </a:spcBef>
              <a:spcAft>
                <a:spcPts val="0"/>
              </a:spcAft>
              <a:buClr>
                <a:srgbClr val="000000"/>
              </a:buClr>
              <a:buSzPts val="200"/>
              <a:buFont typeface="Courier New"/>
              <a:buAutoNum type="arabicPlain"/>
            </a:pPr>
            <a:r>
              <a:rPr lang="en-US" sz="1600" b="0" i="0" u="none">
                <a:solidFill>
                  <a:schemeClr val="dk1"/>
                </a:solidFill>
                <a:latin typeface="Courier New"/>
                <a:ea typeface="Courier New"/>
                <a:cs typeface="Courier New"/>
                <a:sym typeface="Courier New"/>
              </a:rPr>
              <a:t>         Employee e = (Employee)o;</a:t>
            </a:r>
            <a:endParaRPr/>
          </a:p>
          <a:p>
            <a:pPr marL="15875" marR="0" lvl="0" indent="-7937" algn="l" rtl="0">
              <a:lnSpc>
                <a:spcPct val="100000"/>
              </a:lnSpc>
              <a:spcBef>
                <a:spcPts val="320"/>
              </a:spcBef>
              <a:spcAft>
                <a:spcPts val="0"/>
              </a:spcAft>
              <a:buClr>
                <a:srgbClr val="000000"/>
              </a:buClr>
              <a:buSzPts val="200"/>
              <a:buFont typeface="Courier New"/>
              <a:buAutoNum type="arabicPlain"/>
            </a:pPr>
            <a:r>
              <a:rPr lang="en-US" sz="1600" b="0" i="0" u="none">
                <a:solidFill>
                  <a:schemeClr val="dk1"/>
                </a:solidFill>
                <a:latin typeface="Courier New"/>
                <a:ea typeface="Courier New"/>
                <a:cs typeface="Courier New"/>
                <a:sym typeface="Courier New"/>
              </a:rPr>
              <a:t>         if ((e.empId == this.empId) &amp;&amp;</a:t>
            </a:r>
            <a:endParaRPr/>
          </a:p>
          <a:p>
            <a:pPr marL="15875" marR="0" lvl="0" indent="-7937" algn="l" rtl="0">
              <a:lnSpc>
                <a:spcPct val="100000"/>
              </a:lnSpc>
              <a:spcBef>
                <a:spcPts val="320"/>
              </a:spcBef>
              <a:spcAft>
                <a:spcPts val="0"/>
              </a:spcAft>
              <a:buClr>
                <a:srgbClr val="000000"/>
              </a:buClr>
              <a:buSzPts val="200"/>
              <a:buFont typeface="Courier New"/>
              <a:buAutoNum type="arabicPlain"/>
            </a:pPr>
            <a:r>
              <a:rPr lang="en-US" sz="1600" b="0" i="0" u="none">
                <a:solidFill>
                  <a:schemeClr val="dk1"/>
                </a:solidFill>
                <a:latin typeface="Courier New"/>
                <a:ea typeface="Courier New"/>
                <a:cs typeface="Courier New"/>
                <a:sym typeface="Courier New"/>
              </a:rPr>
              <a:t>             (e.name.equals(this.name)) &amp;&amp;</a:t>
            </a:r>
            <a:endParaRPr/>
          </a:p>
          <a:p>
            <a:pPr marL="15875" marR="0" lvl="0" indent="-7937" algn="l" rtl="0">
              <a:lnSpc>
                <a:spcPct val="100000"/>
              </a:lnSpc>
              <a:spcBef>
                <a:spcPts val="320"/>
              </a:spcBef>
              <a:spcAft>
                <a:spcPts val="0"/>
              </a:spcAft>
              <a:buClr>
                <a:srgbClr val="000000"/>
              </a:buClr>
              <a:buSzPts val="200"/>
              <a:buFont typeface="Courier New"/>
              <a:buAutoNum type="arabicPlain"/>
            </a:pPr>
            <a:r>
              <a:rPr lang="en-US" sz="1600" b="0" i="0" u="none">
                <a:solidFill>
                  <a:schemeClr val="dk1"/>
                </a:solidFill>
                <a:latin typeface="Courier New"/>
                <a:ea typeface="Courier New"/>
                <a:cs typeface="Courier New"/>
                <a:sym typeface="Courier New"/>
              </a:rPr>
              <a:t>             (e.ssn.equals(this.ssn)) &amp;&amp; </a:t>
            </a:r>
            <a:endParaRPr/>
          </a:p>
          <a:p>
            <a:pPr marL="15875" marR="0" lvl="0" indent="-7937" algn="l" rtl="0">
              <a:lnSpc>
                <a:spcPct val="100000"/>
              </a:lnSpc>
              <a:spcBef>
                <a:spcPts val="320"/>
              </a:spcBef>
              <a:spcAft>
                <a:spcPts val="0"/>
              </a:spcAft>
              <a:buClr>
                <a:srgbClr val="000000"/>
              </a:buClr>
              <a:buSzPts val="200"/>
              <a:buFont typeface="Courier New"/>
              <a:buAutoNum type="arabicPlain"/>
            </a:pPr>
            <a:r>
              <a:rPr lang="en-US" sz="1600" b="0" i="0" u="none">
                <a:solidFill>
                  <a:schemeClr val="dk1"/>
                </a:solidFill>
                <a:latin typeface="Courier New"/>
                <a:ea typeface="Courier New"/>
                <a:cs typeface="Courier New"/>
                <a:sym typeface="Courier New"/>
              </a:rPr>
              <a:t>             (e.salary == this.salary)) {</a:t>
            </a:r>
            <a:endParaRPr/>
          </a:p>
          <a:p>
            <a:pPr marL="15875" marR="0" lvl="0" indent="-7937" algn="l" rtl="0">
              <a:lnSpc>
                <a:spcPct val="100000"/>
              </a:lnSpc>
              <a:spcBef>
                <a:spcPts val="320"/>
              </a:spcBef>
              <a:spcAft>
                <a:spcPts val="0"/>
              </a:spcAft>
              <a:buClr>
                <a:srgbClr val="000000"/>
              </a:buClr>
              <a:buSzPts val="200"/>
              <a:buFont typeface="Courier New"/>
              <a:buAutoNum type="arabicPlain"/>
            </a:pPr>
            <a:r>
              <a:rPr lang="en-US" sz="1600" b="0" i="0" u="none">
                <a:solidFill>
                  <a:schemeClr val="dk1"/>
                </a:solidFill>
                <a:latin typeface="Courier New"/>
                <a:ea typeface="Courier New"/>
                <a:cs typeface="Courier New"/>
                <a:sym typeface="Courier New"/>
              </a:rPr>
              <a:t>                result = true;</a:t>
            </a:r>
            <a:endParaRPr/>
          </a:p>
          <a:p>
            <a:pPr marL="15875" marR="0" lvl="0" indent="-7937" algn="l" rtl="0">
              <a:lnSpc>
                <a:spcPct val="100000"/>
              </a:lnSpc>
              <a:spcBef>
                <a:spcPts val="320"/>
              </a:spcBef>
              <a:spcAft>
                <a:spcPts val="0"/>
              </a:spcAft>
              <a:buClr>
                <a:srgbClr val="000000"/>
              </a:buClr>
              <a:buSzPts val="200"/>
              <a:buFont typeface="Courier New"/>
              <a:buAutoNum type="arabicPlain"/>
            </a:pPr>
            <a:r>
              <a:rPr lang="en-US" sz="1600" b="0" i="0" u="none">
                <a:solidFill>
                  <a:schemeClr val="dk1"/>
                </a:solidFill>
                <a:latin typeface="Courier New"/>
                <a:ea typeface="Courier New"/>
                <a:cs typeface="Courier New"/>
                <a:sym typeface="Courier New"/>
              </a:rPr>
              <a:t>        }</a:t>
            </a:r>
            <a:endParaRPr/>
          </a:p>
          <a:p>
            <a:pPr marL="15875" marR="0" lvl="0" indent="-7937" algn="l" rtl="0">
              <a:lnSpc>
                <a:spcPct val="100000"/>
              </a:lnSpc>
              <a:spcBef>
                <a:spcPts val="320"/>
              </a:spcBef>
              <a:spcAft>
                <a:spcPts val="0"/>
              </a:spcAft>
              <a:buClr>
                <a:srgbClr val="000000"/>
              </a:buClr>
              <a:buSzPts val="200"/>
              <a:buFont typeface="Courier New"/>
              <a:buAutoNum type="arabicPlain"/>
            </a:pPr>
            <a:r>
              <a:rPr lang="en-US" sz="1600" b="0" i="0" u="none">
                <a:solidFill>
                  <a:schemeClr val="dk1"/>
                </a:solidFill>
                <a:latin typeface="Courier New"/>
                <a:ea typeface="Courier New"/>
                <a:cs typeface="Courier New"/>
                <a:sym typeface="Courier New"/>
              </a:rPr>
              <a:t>     }     return result;</a:t>
            </a:r>
            <a:endParaRPr/>
          </a:p>
          <a:p>
            <a:pPr marL="15875" marR="0" lvl="0" indent="-7937" algn="l" rtl="0">
              <a:lnSpc>
                <a:spcPct val="100000"/>
              </a:lnSpc>
              <a:spcBef>
                <a:spcPts val="320"/>
              </a:spcBef>
              <a:spcAft>
                <a:spcPts val="0"/>
              </a:spcAft>
              <a:buClr>
                <a:srgbClr val="000000"/>
              </a:buClr>
              <a:buSzPts val="200"/>
              <a:buFont typeface="Courier New"/>
              <a:buAutoNum type="arabicPlain"/>
            </a:pPr>
            <a:r>
              <a:rPr lang="en-US" sz="1600" b="0" i="0" u="none">
                <a:solidFill>
                  <a:schemeClr val="dk1"/>
                </a:solidFill>
                <a:latin typeface="Courier New"/>
                <a:ea typeface="Courier New"/>
                <a:cs typeface="Courier New"/>
                <a:sym typeface="Courier New"/>
              </a:rPr>
              <a:t> }</a:t>
            </a:r>
            <a:endParaRPr/>
          </a:p>
        </p:txBody>
      </p:sp>
      <p:sp>
        <p:nvSpPr>
          <p:cNvPr id="885" name="Google Shape;885;p93"/>
          <p:cNvSpPr txBox="1"/>
          <p:nvPr/>
        </p:nvSpPr>
        <p:spPr>
          <a:xfrm>
            <a:off x="838200" y="2198687"/>
            <a:ext cx="1295400" cy="228600"/>
          </a:xfrm>
          <a:prstGeom prst="rect">
            <a:avLst/>
          </a:prstGeom>
          <a:noFill/>
          <a:ln w="28575" cap="flat" cmpd="sng">
            <a:solidFill>
              <a:srgbClr val="FF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886" name="Google Shape;886;p93"/>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97</a:t>
            </a:fld>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891"/>
        <p:cNvGrpSpPr/>
        <p:nvPr/>
      </p:nvGrpSpPr>
      <p:grpSpPr>
        <a:xfrm>
          <a:off x="0" y="0"/>
          <a:ext cx="0" cy="0"/>
          <a:chOff x="0" y="0"/>
          <a:chExt cx="0" cy="0"/>
        </a:xfrm>
      </p:grpSpPr>
      <p:sp>
        <p:nvSpPr>
          <p:cNvPr id="892" name="Google Shape;892;p94"/>
          <p:cNvSpPr txBox="1"/>
          <p:nvPr/>
        </p:nvSpPr>
        <p:spPr>
          <a:xfrm>
            <a:off x="609600" y="2590800"/>
            <a:ext cx="7924800" cy="3200400"/>
          </a:xfrm>
          <a:prstGeom prst="rect">
            <a:avLst/>
          </a:prstGeom>
          <a:solidFill>
            <a:srgbClr val="DDDDDD"/>
          </a:solid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893" name="Google Shape;893;p94"/>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Overriding </a:t>
            </a:r>
            <a:r>
              <a:rPr lang="en-US" sz="2600" b="1" i="0" u="none" strike="noStrike" cap="none">
                <a:solidFill>
                  <a:schemeClr val="dk1"/>
                </a:solidFill>
                <a:latin typeface="Courier New"/>
                <a:ea typeface="Courier New"/>
                <a:cs typeface="Courier New"/>
                <a:sym typeface="Courier New"/>
              </a:rPr>
              <a:t>Object</a:t>
            </a:r>
            <a:r>
              <a:rPr lang="en-US" sz="2600" b="1" i="0" u="none" strike="noStrike" cap="none">
                <a:solidFill>
                  <a:schemeClr val="dk1"/>
                </a:solidFill>
                <a:latin typeface="Arial"/>
                <a:ea typeface="Arial"/>
                <a:cs typeface="Arial"/>
                <a:sym typeface="Arial"/>
              </a:rPr>
              <a:t> </a:t>
            </a:r>
            <a:r>
              <a:rPr lang="en-US" sz="2600" b="1" i="0" u="none" strike="noStrike" cap="none">
                <a:solidFill>
                  <a:schemeClr val="dk1"/>
                </a:solidFill>
                <a:latin typeface="Courier New"/>
                <a:ea typeface="Courier New"/>
                <a:cs typeface="Courier New"/>
                <a:sym typeface="Courier New"/>
              </a:rPr>
              <a:t>hashCode</a:t>
            </a:r>
            <a:endParaRPr/>
          </a:p>
        </p:txBody>
      </p:sp>
      <p:sp>
        <p:nvSpPr>
          <p:cNvPr id="894" name="Google Shape;894;p94"/>
          <p:cNvSpPr txBox="1">
            <a:spLocks noGrp="1"/>
          </p:cNvSpPr>
          <p:nvPr>
            <p:ph type="body" idx="1"/>
          </p:nvPr>
        </p:nvSpPr>
        <p:spPr>
          <a:xfrm>
            <a:off x="609600" y="1447800"/>
            <a:ext cx="7918500" cy="43401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200"/>
              <a:buFont typeface="Arial"/>
              <a:buNone/>
            </a:pPr>
            <a:r>
              <a:rPr lang="en-US" sz="2200" b="0" i="0" u="none">
                <a:solidFill>
                  <a:schemeClr val="dk1"/>
                </a:solidFill>
                <a:latin typeface="Arial"/>
                <a:ea typeface="Arial"/>
                <a:cs typeface="Arial"/>
                <a:sym typeface="Arial"/>
              </a:rPr>
              <a:t>The general contract for </a:t>
            </a:r>
            <a:r>
              <a:rPr lang="en-US" sz="2200" b="0" i="0" u="none">
                <a:solidFill>
                  <a:schemeClr val="dk1"/>
                </a:solidFill>
                <a:latin typeface="Courier New"/>
                <a:ea typeface="Courier New"/>
                <a:cs typeface="Courier New"/>
                <a:sym typeface="Courier New"/>
              </a:rPr>
              <a:t>Object</a:t>
            </a:r>
            <a:r>
              <a:rPr lang="en-US" sz="2200" b="0" i="0" u="none">
                <a:solidFill>
                  <a:schemeClr val="dk1"/>
                </a:solidFill>
                <a:latin typeface="Arial"/>
                <a:ea typeface="Arial"/>
                <a:cs typeface="Arial"/>
                <a:sym typeface="Arial"/>
              </a:rPr>
              <a:t> states that if two objects are considered equal (using the </a:t>
            </a:r>
            <a:r>
              <a:rPr lang="en-US" sz="2200" b="0" i="0" u="none">
                <a:solidFill>
                  <a:schemeClr val="dk1"/>
                </a:solidFill>
                <a:latin typeface="Courier New"/>
                <a:ea typeface="Courier New"/>
                <a:cs typeface="Courier New"/>
                <a:sym typeface="Courier New"/>
              </a:rPr>
              <a:t>equals</a:t>
            </a:r>
            <a:r>
              <a:rPr lang="en-US" sz="2200" b="0" i="0" u="none">
                <a:solidFill>
                  <a:schemeClr val="dk1"/>
                </a:solidFill>
                <a:latin typeface="Arial"/>
                <a:ea typeface="Arial"/>
                <a:cs typeface="Arial"/>
                <a:sym typeface="Arial"/>
              </a:rPr>
              <a:t> method), then integer hashcode returned for the two objects should also be equal.</a:t>
            </a:r>
            <a:endParaRPr/>
          </a:p>
          <a:p>
            <a:pPr marL="7937" marR="0" lvl="0" indent="7937" algn="l" rtl="0">
              <a:lnSpc>
                <a:spcPct val="100000"/>
              </a:lnSpc>
              <a:spcBef>
                <a:spcPts val="160"/>
              </a:spcBef>
              <a:spcAft>
                <a:spcPts val="0"/>
              </a:spcAft>
              <a:buClr>
                <a:srgbClr val="000000"/>
              </a:buClr>
              <a:buSzPts val="800"/>
              <a:buFont typeface="Arial"/>
              <a:buNone/>
            </a:pPr>
            <a:endParaRPr sz="800" b="0" i="0" u="none">
              <a:solidFill>
                <a:schemeClr val="dk1"/>
              </a:solidFill>
              <a:latin typeface="Arial"/>
              <a:ea typeface="Arial"/>
              <a:cs typeface="Arial"/>
              <a:sym typeface="Arial"/>
            </a:endParaRPr>
          </a:p>
          <a:p>
            <a:pPr marL="15875" marR="0" lvl="0" indent="-7937" algn="l" rtl="0">
              <a:lnSpc>
                <a:spcPct val="100000"/>
              </a:lnSpc>
              <a:spcBef>
                <a:spcPts val="320"/>
              </a:spcBef>
              <a:spcAft>
                <a:spcPts val="0"/>
              </a:spcAft>
              <a:buClr>
                <a:srgbClr val="000000"/>
              </a:buClr>
              <a:buSzPts val="200"/>
              <a:buFont typeface="Courier New"/>
              <a:buAutoNum type="arabicPlain"/>
            </a:pPr>
            <a:r>
              <a:rPr lang="en-US" sz="1600" b="0" i="0" u="none">
                <a:solidFill>
                  <a:schemeClr val="dk1"/>
                </a:solidFill>
                <a:latin typeface="Courier New"/>
                <a:ea typeface="Courier New"/>
                <a:cs typeface="Courier New"/>
                <a:sym typeface="Courier New"/>
              </a:rPr>
              <a:t> @Override //generated by NetBeans</a:t>
            </a:r>
            <a:endParaRPr/>
          </a:p>
          <a:p>
            <a:pPr marL="15875" marR="0" lvl="0" indent="-7937" algn="l" rtl="0">
              <a:lnSpc>
                <a:spcPct val="100000"/>
              </a:lnSpc>
              <a:spcBef>
                <a:spcPts val="320"/>
              </a:spcBef>
              <a:spcAft>
                <a:spcPts val="0"/>
              </a:spcAft>
              <a:buClr>
                <a:srgbClr val="000000"/>
              </a:buClr>
              <a:buSzPts val="200"/>
              <a:buFont typeface="Courier New"/>
              <a:buAutoNum type="arabicPlain"/>
            </a:pPr>
            <a:r>
              <a:rPr lang="en-US" sz="1600" b="0" i="0" u="none">
                <a:solidFill>
                  <a:schemeClr val="dk1"/>
                </a:solidFill>
                <a:latin typeface="Courier New"/>
                <a:ea typeface="Courier New"/>
                <a:cs typeface="Courier New"/>
                <a:sym typeface="Courier New"/>
              </a:rPr>
              <a:t> public int hashCode() {</a:t>
            </a:r>
            <a:endParaRPr/>
          </a:p>
          <a:p>
            <a:pPr marL="15875" marR="0" lvl="0" indent="-7937" algn="l" rtl="0">
              <a:lnSpc>
                <a:spcPct val="100000"/>
              </a:lnSpc>
              <a:spcBef>
                <a:spcPts val="320"/>
              </a:spcBef>
              <a:spcAft>
                <a:spcPts val="0"/>
              </a:spcAft>
              <a:buClr>
                <a:srgbClr val="000000"/>
              </a:buClr>
              <a:buSzPts val="200"/>
              <a:buFont typeface="Courier New"/>
              <a:buAutoNum type="arabicPlain"/>
            </a:pPr>
            <a:r>
              <a:rPr lang="en-US" sz="1600" b="0" i="0" u="none">
                <a:solidFill>
                  <a:schemeClr val="dk1"/>
                </a:solidFill>
                <a:latin typeface="Courier New"/>
                <a:ea typeface="Courier New"/>
                <a:cs typeface="Courier New"/>
                <a:sym typeface="Courier New"/>
              </a:rPr>
              <a:t>     int hash = 7;</a:t>
            </a:r>
            <a:endParaRPr/>
          </a:p>
          <a:p>
            <a:pPr marL="15875" marR="0" lvl="0" indent="-7937" algn="l" rtl="0">
              <a:lnSpc>
                <a:spcPct val="100000"/>
              </a:lnSpc>
              <a:spcBef>
                <a:spcPts val="320"/>
              </a:spcBef>
              <a:spcAft>
                <a:spcPts val="0"/>
              </a:spcAft>
              <a:buClr>
                <a:srgbClr val="000000"/>
              </a:buClr>
              <a:buSzPts val="200"/>
              <a:buFont typeface="Courier New"/>
              <a:buAutoNum type="arabicPlain"/>
            </a:pPr>
            <a:r>
              <a:rPr lang="en-US" sz="1600" b="0" i="0" u="none">
                <a:solidFill>
                  <a:schemeClr val="dk1"/>
                </a:solidFill>
                <a:latin typeface="Courier New"/>
                <a:ea typeface="Courier New"/>
                <a:cs typeface="Courier New"/>
                <a:sym typeface="Courier New"/>
              </a:rPr>
              <a:t>     hash = 83 * hash + this.empId;</a:t>
            </a:r>
            <a:endParaRPr/>
          </a:p>
          <a:p>
            <a:pPr marL="15875" marR="0" lvl="0" indent="-7937" algn="l" rtl="0">
              <a:lnSpc>
                <a:spcPct val="100000"/>
              </a:lnSpc>
              <a:spcBef>
                <a:spcPts val="320"/>
              </a:spcBef>
              <a:spcAft>
                <a:spcPts val="0"/>
              </a:spcAft>
              <a:buClr>
                <a:srgbClr val="000000"/>
              </a:buClr>
              <a:buSzPts val="200"/>
              <a:buFont typeface="Courier New"/>
              <a:buAutoNum type="arabicPlain"/>
            </a:pPr>
            <a:r>
              <a:rPr lang="en-US" sz="1600" b="0" i="0" u="none">
                <a:solidFill>
                  <a:schemeClr val="dk1"/>
                </a:solidFill>
                <a:latin typeface="Courier New"/>
                <a:ea typeface="Courier New"/>
                <a:cs typeface="Courier New"/>
                <a:sym typeface="Courier New"/>
              </a:rPr>
              <a:t>     hash = 83 * hash + Objects.hashCode(this.name);</a:t>
            </a:r>
            <a:endParaRPr/>
          </a:p>
          <a:p>
            <a:pPr marL="15875" marR="0" lvl="0" indent="-7937" algn="l" rtl="0">
              <a:lnSpc>
                <a:spcPct val="100000"/>
              </a:lnSpc>
              <a:spcBef>
                <a:spcPts val="320"/>
              </a:spcBef>
              <a:spcAft>
                <a:spcPts val="0"/>
              </a:spcAft>
              <a:buClr>
                <a:srgbClr val="000000"/>
              </a:buClr>
              <a:buSzPts val="200"/>
              <a:buFont typeface="Courier New"/>
              <a:buAutoNum type="arabicPlain"/>
            </a:pPr>
            <a:r>
              <a:rPr lang="en-US" sz="1600" b="0" i="0" u="none">
                <a:solidFill>
                  <a:schemeClr val="dk1"/>
                </a:solidFill>
                <a:latin typeface="Courier New"/>
                <a:ea typeface="Courier New"/>
                <a:cs typeface="Courier New"/>
                <a:sym typeface="Courier New"/>
              </a:rPr>
              <a:t>     hash = 83 * hash + Objects.hashCode(this.ssn);</a:t>
            </a:r>
            <a:endParaRPr/>
          </a:p>
          <a:p>
            <a:pPr marL="15875" marR="0" lvl="0" indent="-7937" algn="l" rtl="0">
              <a:lnSpc>
                <a:spcPct val="100000"/>
              </a:lnSpc>
              <a:spcBef>
                <a:spcPts val="320"/>
              </a:spcBef>
              <a:spcAft>
                <a:spcPts val="0"/>
              </a:spcAft>
              <a:buClr>
                <a:srgbClr val="000000"/>
              </a:buClr>
              <a:buSzPts val="200"/>
              <a:buFont typeface="Courier New"/>
              <a:buAutoNum type="arabicPlain"/>
            </a:pPr>
            <a:r>
              <a:rPr lang="en-US" sz="1600" b="0" i="0" u="none">
                <a:solidFill>
                  <a:schemeClr val="dk1"/>
                </a:solidFill>
                <a:latin typeface="Courier New"/>
                <a:ea typeface="Courier New"/>
                <a:cs typeface="Courier New"/>
                <a:sym typeface="Courier New"/>
              </a:rPr>
              <a:t>     hash = 83 * hash + (int) (Double.doubleToLongBits(this.salary) ^ (Double.doubleToLongBits(this.salary) &gt;&gt;&gt; 32));</a:t>
            </a:r>
            <a:endParaRPr/>
          </a:p>
          <a:p>
            <a:pPr marL="15875" marR="0" lvl="0" indent="-7937" algn="l" rtl="0">
              <a:lnSpc>
                <a:spcPct val="100000"/>
              </a:lnSpc>
              <a:spcBef>
                <a:spcPts val="320"/>
              </a:spcBef>
              <a:spcAft>
                <a:spcPts val="0"/>
              </a:spcAft>
              <a:buClr>
                <a:srgbClr val="000000"/>
              </a:buClr>
              <a:buSzPts val="200"/>
              <a:buFont typeface="Courier New"/>
              <a:buAutoNum type="arabicPlain"/>
            </a:pPr>
            <a:r>
              <a:rPr lang="en-US" sz="1600" b="0" i="0" u="none">
                <a:solidFill>
                  <a:schemeClr val="dk1"/>
                </a:solidFill>
                <a:latin typeface="Courier New"/>
                <a:ea typeface="Courier New"/>
                <a:cs typeface="Courier New"/>
                <a:sym typeface="Courier New"/>
              </a:rPr>
              <a:t>     return hash;</a:t>
            </a:r>
            <a:endParaRPr/>
          </a:p>
          <a:p>
            <a:pPr marL="15875" marR="0" lvl="0" indent="-7937" algn="l" rtl="0">
              <a:lnSpc>
                <a:spcPct val="100000"/>
              </a:lnSpc>
              <a:spcBef>
                <a:spcPts val="320"/>
              </a:spcBef>
              <a:spcAft>
                <a:spcPts val="0"/>
              </a:spcAft>
              <a:buClr>
                <a:srgbClr val="000000"/>
              </a:buClr>
              <a:buSzPts val="200"/>
              <a:buFont typeface="Courier New"/>
              <a:buAutoNum type="arabicPlain"/>
            </a:pPr>
            <a:r>
              <a:rPr lang="en-US" sz="1600" b="0" i="0" u="none">
                <a:solidFill>
                  <a:schemeClr val="dk1"/>
                </a:solidFill>
                <a:latin typeface="Courier New"/>
                <a:ea typeface="Courier New"/>
                <a:cs typeface="Courier New"/>
                <a:sym typeface="Courier New"/>
              </a:rPr>
              <a:t> }</a:t>
            </a:r>
            <a:endParaRPr/>
          </a:p>
        </p:txBody>
      </p:sp>
      <p:sp>
        <p:nvSpPr>
          <p:cNvPr id="895" name="Google Shape;895;p94"/>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98</a:t>
            </a:fld>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900"/>
        <p:cNvGrpSpPr/>
        <p:nvPr/>
      </p:nvGrpSpPr>
      <p:grpSpPr>
        <a:xfrm>
          <a:off x="0" y="0"/>
          <a:ext cx="0" cy="0"/>
          <a:chOff x="0" y="0"/>
          <a:chExt cx="0" cy="0"/>
        </a:xfrm>
      </p:grpSpPr>
      <p:sp>
        <p:nvSpPr>
          <p:cNvPr id="901" name="Google Shape;901;p95"/>
          <p:cNvSpPr txBox="1"/>
          <p:nvPr/>
        </p:nvSpPr>
        <p:spPr>
          <a:xfrm>
            <a:off x="609600" y="4679950"/>
            <a:ext cx="7924800" cy="1219200"/>
          </a:xfrm>
          <a:prstGeom prst="rect">
            <a:avLst/>
          </a:prstGeom>
          <a:solidFill>
            <a:srgbClr val="DDDDDD"/>
          </a:solid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902" name="Google Shape;902;p95"/>
          <p:cNvSpPr txBox="1"/>
          <p:nvPr/>
        </p:nvSpPr>
        <p:spPr>
          <a:xfrm>
            <a:off x="609600" y="2165350"/>
            <a:ext cx="7924800" cy="1492200"/>
          </a:xfrm>
          <a:prstGeom prst="rect">
            <a:avLst/>
          </a:prstGeom>
          <a:solidFill>
            <a:srgbClr val="DDDDDD"/>
          </a:solid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903" name="Google Shape;903;p95"/>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Methods Using Variable Arguments</a:t>
            </a:r>
            <a:endParaRPr/>
          </a:p>
        </p:txBody>
      </p:sp>
      <p:sp>
        <p:nvSpPr>
          <p:cNvPr id="904" name="Google Shape;904;p95"/>
          <p:cNvSpPr txBox="1">
            <a:spLocks noGrp="1"/>
          </p:cNvSpPr>
          <p:nvPr>
            <p:ph type="body" idx="1"/>
          </p:nvPr>
        </p:nvSpPr>
        <p:spPr>
          <a:xfrm>
            <a:off x="609600" y="1447800"/>
            <a:ext cx="7918500" cy="17511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200"/>
              <a:buFont typeface="Arial"/>
              <a:buNone/>
            </a:pPr>
            <a:r>
              <a:rPr lang="en-US" sz="2200" b="0" i="0" u="none">
                <a:solidFill>
                  <a:schemeClr val="dk1"/>
                </a:solidFill>
                <a:latin typeface="Arial"/>
                <a:ea typeface="Arial"/>
                <a:cs typeface="Arial"/>
                <a:sym typeface="Arial"/>
              </a:rPr>
              <a:t>A variation of method overloading is when you need a method that takes any number of arguments of the same type:</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public class Statistics {</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    public float average (int x1, int x2) {}</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    public float average (int x1, int x2, int x3) {}</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    public float average (int x1, int x2, int x3, int x4) {}    </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These three overloaded methods share the same functionality. It would be nice to collapse these methods into one method.</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rgbClr val="000000"/>
                </a:solidFill>
                <a:latin typeface="Courier New"/>
                <a:ea typeface="Courier New"/>
                <a:cs typeface="Courier New"/>
                <a:sym typeface="Courier New"/>
              </a:rPr>
              <a:t> Statistics stats = new Statistics ();</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rgbClr val="000000"/>
                </a:solidFill>
                <a:latin typeface="Courier New"/>
                <a:ea typeface="Courier New"/>
                <a:cs typeface="Courier New"/>
                <a:sym typeface="Courier New"/>
              </a:rPr>
              <a:t> float avg1 = stats.average(100, 200);</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rgbClr val="000000"/>
                </a:solidFill>
                <a:latin typeface="Courier New"/>
                <a:ea typeface="Courier New"/>
                <a:cs typeface="Courier New"/>
                <a:sym typeface="Courier New"/>
              </a:rPr>
              <a:t> float avg2 = stats.average(100, 200, 300);</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rgbClr val="000000"/>
                </a:solidFill>
                <a:latin typeface="Courier New"/>
                <a:ea typeface="Courier New"/>
                <a:cs typeface="Courier New"/>
                <a:sym typeface="Courier New"/>
              </a:rPr>
              <a:t> float avg3 = stats.average(100, 200, 300, 400);</a:t>
            </a:r>
            <a:endParaRPr/>
          </a:p>
          <a:p>
            <a:pPr marL="7937" marR="0" lvl="0" indent="7938" algn="l" rtl="0">
              <a:spcBef>
                <a:spcPts val="320"/>
              </a:spcBef>
              <a:spcAft>
                <a:spcPts val="0"/>
              </a:spcAft>
              <a:buNone/>
            </a:pPr>
            <a:endParaRPr sz="1600" b="0" i="0" u="none">
              <a:solidFill>
                <a:srgbClr val="000000"/>
              </a:solidFill>
              <a:latin typeface="Courier New"/>
              <a:ea typeface="Courier New"/>
              <a:cs typeface="Courier New"/>
              <a:sym typeface="Courier New"/>
            </a:endParaRPr>
          </a:p>
        </p:txBody>
      </p:sp>
      <p:sp>
        <p:nvSpPr>
          <p:cNvPr id="905" name="Google Shape;905;p95"/>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99</a:t>
            </a:fld>
            <a:endParaRP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PAUSE" val="0"/>
  <p:tag name="ARTICULATE_NAV_LEVEL" val="2"/>
  <p:tag name="ARTICULATE_PLAYLIST_ID" val="-1"/>
  <p:tag name="AUDIO_IMPORT" val="C:\eStudy\audio\How Can I Learn More.mp3"/>
  <p:tag name="AUDIO_ID" val="303"/>
  <p:tag name="ELAPSEDTIME" val="52.815"/>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NOTEHDR" val="Summary"/>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89</TotalTime>
  <Words>66063</Words>
  <Application>Microsoft Office PowerPoint</Application>
  <PresentationFormat>On-screen Show (4:3)</PresentationFormat>
  <Paragraphs>8519</Paragraphs>
  <Slides>557</Slides>
  <Notes>556</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557</vt:i4>
      </vt:variant>
    </vt:vector>
  </HeadingPairs>
  <TitlesOfParts>
    <vt:vector size="566" baseType="lpstr">
      <vt:lpstr>Arial</vt:lpstr>
      <vt:lpstr>Noto Sans Symbols</vt:lpstr>
      <vt:lpstr>Courier New</vt:lpstr>
      <vt:lpstr>Verdana</vt:lpstr>
      <vt:lpstr>Calibri</vt:lpstr>
      <vt:lpstr>Shadows Into Light</vt:lpstr>
      <vt:lpstr>ＭＳ Ｐゴシック</vt:lpstr>
      <vt:lpstr>Times New Roman</vt:lpstr>
      <vt:lpstr>Simple Light</vt:lpstr>
      <vt:lpstr>PowerPoint Presentation</vt:lpstr>
      <vt:lpstr>Introduction</vt:lpstr>
      <vt:lpstr>Course Goals</vt:lpstr>
      <vt:lpstr>Course Objectives</vt:lpstr>
      <vt:lpstr>Course Agenda</vt:lpstr>
      <vt:lpstr>Course Agenda</vt:lpstr>
      <vt:lpstr>Course Agenda</vt:lpstr>
      <vt:lpstr>Course Environment</vt:lpstr>
      <vt:lpstr>Java Programs Are Platform-Independent</vt:lpstr>
      <vt:lpstr>Java Technology Product Groups</vt:lpstr>
      <vt:lpstr>Java SE Platform Versions</vt:lpstr>
      <vt:lpstr>Downloading and Installing the JDK</vt:lpstr>
      <vt:lpstr>Java in Server Environments</vt:lpstr>
      <vt:lpstr>The Internet of Things</vt:lpstr>
      <vt:lpstr>The Java Community</vt:lpstr>
      <vt:lpstr>The Java Community Process (JCP)</vt:lpstr>
      <vt:lpstr>OpenJDK</vt:lpstr>
      <vt:lpstr>Oracle Java SE Support</vt:lpstr>
      <vt:lpstr>Summary</vt:lpstr>
      <vt:lpstr>Java Syntax and Class Review</vt:lpstr>
      <vt:lpstr>Objectives</vt:lpstr>
      <vt:lpstr>Java Language Review</vt:lpstr>
      <vt:lpstr>Java Class Structure</vt:lpstr>
      <vt:lpstr>A Simple Class</vt:lpstr>
      <vt:lpstr>Java Naming Conventions</vt:lpstr>
      <vt:lpstr>How to Compile and Run</vt:lpstr>
      <vt:lpstr>How to Compile and Run: Example</vt:lpstr>
      <vt:lpstr>Code Blocks</vt:lpstr>
      <vt:lpstr>Primitive Data Types</vt:lpstr>
      <vt:lpstr>Numeric Literals</vt:lpstr>
      <vt:lpstr>Operators</vt:lpstr>
      <vt:lpstr>Logical Operators</vt:lpstr>
      <vt:lpstr>if else Statement </vt:lpstr>
      <vt:lpstr>switch Statement</vt:lpstr>
      <vt:lpstr>while Loop</vt:lpstr>
      <vt:lpstr>do-while Loop</vt:lpstr>
      <vt:lpstr>for Loop</vt:lpstr>
      <vt:lpstr>Arrays and for-each Loop</vt:lpstr>
      <vt:lpstr>Strings</vt:lpstr>
      <vt:lpstr>String Operations: StringBuilder</vt:lpstr>
      <vt:lpstr>A Simple Java Class: Employee</vt:lpstr>
      <vt:lpstr>Methods</vt:lpstr>
      <vt:lpstr>Creating an Instance of a Class</vt:lpstr>
      <vt:lpstr>Constructors</vt:lpstr>
      <vt:lpstr>package Statement</vt:lpstr>
      <vt:lpstr>import Statements</vt:lpstr>
      <vt:lpstr>import Statements</vt:lpstr>
      <vt:lpstr>Java Is Pass-By-Value</vt:lpstr>
      <vt:lpstr>Pass-By-Value for Object References</vt:lpstr>
      <vt:lpstr>Objects Passed as Parameters</vt:lpstr>
      <vt:lpstr>Garbage Collection</vt:lpstr>
      <vt:lpstr>Summary</vt:lpstr>
      <vt:lpstr>Lab 2-1 Overview: Creating Java Classes </vt:lpstr>
      <vt:lpstr>Quiz</vt:lpstr>
      <vt:lpstr>Quiz</vt:lpstr>
      <vt:lpstr>Quiz</vt:lpstr>
      <vt:lpstr>Encapsulation and Subclassing</vt:lpstr>
      <vt:lpstr>Objectives</vt:lpstr>
      <vt:lpstr>Encapsulation</vt:lpstr>
      <vt:lpstr>Encapsulation: Example</vt:lpstr>
      <vt:lpstr>Encapsulation: Public and Private Access Modifiers</vt:lpstr>
      <vt:lpstr>Encapsulation: Private Data, Public Methods</vt:lpstr>
      <vt:lpstr>Employee Class Refined</vt:lpstr>
      <vt:lpstr>Make Classes as Immutable as Possible</vt:lpstr>
      <vt:lpstr>Method Naming: Best Practices</vt:lpstr>
      <vt:lpstr>Encapsulation: Benefits</vt:lpstr>
      <vt:lpstr>Creating Subclasses</vt:lpstr>
      <vt:lpstr>Subclassing</vt:lpstr>
      <vt:lpstr>Manager Subclass</vt:lpstr>
      <vt:lpstr>Constructors in Subclasses</vt:lpstr>
      <vt:lpstr>Using super</vt:lpstr>
      <vt:lpstr>Constructing a Manager Object</vt:lpstr>
      <vt:lpstr>Overloading Methods </vt:lpstr>
      <vt:lpstr>Overloaded Constructors</vt:lpstr>
      <vt:lpstr>Overloaded Constructors: Example</vt:lpstr>
      <vt:lpstr>Single Inheritance</vt:lpstr>
      <vt:lpstr>Summary</vt:lpstr>
      <vt:lpstr>Lab 3-1 Overview:  Creating Subclasses  </vt:lpstr>
      <vt:lpstr>Quiz</vt:lpstr>
      <vt:lpstr>Quiz</vt:lpstr>
      <vt:lpstr>Overriding Methods, Polymorphism, and Static Classes</vt:lpstr>
      <vt:lpstr>Objectives</vt:lpstr>
      <vt:lpstr>Using Access Control</vt:lpstr>
      <vt:lpstr>Protected Access Control: Example</vt:lpstr>
      <vt:lpstr>Access Control: Good Practice</vt:lpstr>
      <vt:lpstr>Overriding Methods</vt:lpstr>
      <vt:lpstr>Overriding Methods</vt:lpstr>
      <vt:lpstr>Invoking an Overridden Method</vt:lpstr>
      <vt:lpstr>Virtual Method Invocation</vt:lpstr>
      <vt:lpstr>Accessibility of Overriding Methods</vt:lpstr>
      <vt:lpstr>Applying Polymorphism</vt:lpstr>
      <vt:lpstr>Applying Polymorphism</vt:lpstr>
      <vt:lpstr>Using the instanceof Keyword</vt:lpstr>
      <vt:lpstr>Overriding Object methods</vt:lpstr>
      <vt:lpstr>Object toString Method</vt:lpstr>
      <vt:lpstr>Object equals Method</vt:lpstr>
      <vt:lpstr>Overriding equals in Employee</vt:lpstr>
      <vt:lpstr>Overriding Object hashCode</vt:lpstr>
      <vt:lpstr>Methods Using Variable Arguments</vt:lpstr>
      <vt:lpstr>Methods Using Variable Arguments</vt:lpstr>
      <vt:lpstr>Casting Object References</vt:lpstr>
      <vt:lpstr>Upward Casting Rules</vt:lpstr>
      <vt:lpstr>Downward Casting Rules</vt:lpstr>
      <vt:lpstr>static Keyword</vt:lpstr>
      <vt:lpstr>Static Methods</vt:lpstr>
      <vt:lpstr>Using Static Variables and Methods: Example</vt:lpstr>
      <vt:lpstr>Implementing Static Methods</vt:lpstr>
      <vt:lpstr>Calling Static Methods</vt:lpstr>
      <vt:lpstr>Static Variables</vt:lpstr>
      <vt:lpstr>Defining Static Variables</vt:lpstr>
      <vt:lpstr>Using Static Variables</vt:lpstr>
      <vt:lpstr>Static Initializers</vt:lpstr>
      <vt:lpstr>Static Imports</vt:lpstr>
      <vt:lpstr>Design Patterns</vt:lpstr>
      <vt:lpstr>Singleton Pattern</vt:lpstr>
      <vt:lpstr>Singleton: Example</vt:lpstr>
      <vt:lpstr>Immutable Classes</vt:lpstr>
      <vt:lpstr>Example: Creating Immutable class in Java</vt:lpstr>
      <vt:lpstr>Summary</vt:lpstr>
      <vt:lpstr>Lab 4-1 Overview:  Overriding Methods and Applying Polymorphism</vt:lpstr>
      <vt:lpstr>Lab 4-2 Overview:  Overriding Methods and Applying Polymorphism</vt:lpstr>
      <vt:lpstr>Lab 4-3 Overview:  Applying the Singleton Design Pattern  </vt:lpstr>
      <vt:lpstr>Quiz</vt:lpstr>
      <vt:lpstr>Quiz</vt:lpstr>
      <vt:lpstr>Quiz</vt:lpstr>
      <vt:lpstr>Abstract  and Nested Classes</vt:lpstr>
      <vt:lpstr>Objectives</vt:lpstr>
      <vt:lpstr>Modeling Business Problems with Classes</vt:lpstr>
      <vt:lpstr>Enabling Generalization</vt:lpstr>
      <vt:lpstr>Identifying the Need for Abstract Classes</vt:lpstr>
      <vt:lpstr>Defining Abstract Classes</vt:lpstr>
      <vt:lpstr>Defining Abstract Methods</vt:lpstr>
      <vt:lpstr> Validating Abstract Classes</vt:lpstr>
      <vt:lpstr>Final Methods</vt:lpstr>
      <vt:lpstr>Final Classes</vt:lpstr>
      <vt:lpstr>Final Variables</vt:lpstr>
      <vt:lpstr>Declaring Final Variables</vt:lpstr>
      <vt:lpstr>Nested Classes</vt:lpstr>
      <vt:lpstr>Example: Member Class</vt:lpstr>
      <vt:lpstr>Enumerations</vt:lpstr>
      <vt:lpstr>Enum Usage</vt:lpstr>
      <vt:lpstr>Complex Enums</vt:lpstr>
      <vt:lpstr>Complex Enums</vt:lpstr>
      <vt:lpstr>Summary</vt:lpstr>
      <vt:lpstr>Lab 5-1 Overview:  Applying the Abstract Keyword  </vt:lpstr>
      <vt:lpstr>Lab 5-2 Overview:  Using Inner Class As a Helper Class  </vt:lpstr>
      <vt:lpstr>Lab 5-3 Overview:  Using Java Enumerations</vt:lpstr>
      <vt:lpstr>Quiz</vt:lpstr>
      <vt:lpstr>Quiz</vt:lpstr>
      <vt:lpstr>Quiz</vt:lpstr>
      <vt:lpstr>Interfaces and Lambda Expressions</vt:lpstr>
      <vt:lpstr>Objectives</vt:lpstr>
      <vt:lpstr>Java Interfaces</vt:lpstr>
      <vt:lpstr>A Problem Solved by Interfaces</vt:lpstr>
      <vt:lpstr>CrushedRock Class</vt:lpstr>
      <vt:lpstr>The SalesCalcs Interface</vt:lpstr>
      <vt:lpstr>Adding an Interface</vt:lpstr>
      <vt:lpstr>Interface References</vt:lpstr>
      <vt:lpstr>Interface Reference Usefulness</vt:lpstr>
      <vt:lpstr>Interface Code Flexibility</vt:lpstr>
      <vt:lpstr>default Methods in Interfaces</vt:lpstr>
      <vt:lpstr>default Method: Example</vt:lpstr>
      <vt:lpstr>static Methods in Interfaces</vt:lpstr>
      <vt:lpstr>Constant Fields</vt:lpstr>
      <vt:lpstr>Extending Interfaces</vt:lpstr>
      <vt:lpstr>Implementing and Extending</vt:lpstr>
      <vt:lpstr>Anonymous Inner Classes</vt:lpstr>
      <vt:lpstr>Anonymous Inner Class: Example</vt:lpstr>
      <vt:lpstr>String Analysis Regular Class</vt:lpstr>
      <vt:lpstr>String Analysis Regular Test Class</vt:lpstr>
      <vt:lpstr>String Analysis Interface: Example</vt:lpstr>
      <vt:lpstr>String Analyzer Interface Test Class</vt:lpstr>
      <vt:lpstr>Encapsulate the for Loop</vt:lpstr>
      <vt:lpstr>String Analysis Test Class with Helper Method</vt:lpstr>
      <vt:lpstr>String Analysis Anonymous Inner Class</vt:lpstr>
      <vt:lpstr>String Analysis Lambda Expression</vt:lpstr>
      <vt:lpstr>Lambda Expression Defined</vt:lpstr>
      <vt:lpstr>What Is a Lambda Expression?</vt:lpstr>
      <vt:lpstr>What Is a Lambda Expression?</vt:lpstr>
      <vt:lpstr>What Is a Lambda Expression?</vt:lpstr>
      <vt:lpstr>Lambda Expression Shorthand</vt:lpstr>
      <vt:lpstr>Lambda Expressions as Variables</vt:lpstr>
      <vt:lpstr>Summary</vt:lpstr>
      <vt:lpstr>Lab 6-1: Implementing an Interface</vt:lpstr>
      <vt:lpstr>Lab 6-2: Using Java Interfaces</vt:lpstr>
      <vt:lpstr>Lab 6-3: Creating Lambda Expression</vt:lpstr>
      <vt:lpstr>Quiz</vt:lpstr>
      <vt:lpstr>Quiz</vt:lpstr>
      <vt:lpstr>Quiz</vt:lpstr>
      <vt:lpstr>Generics and Collections</vt:lpstr>
      <vt:lpstr>Objectives</vt:lpstr>
      <vt:lpstr>Topics</vt:lpstr>
      <vt:lpstr>Generics</vt:lpstr>
      <vt:lpstr>Simple Cache Class Without Generics</vt:lpstr>
      <vt:lpstr>Generic Cache Class</vt:lpstr>
      <vt:lpstr>Generics in Action</vt:lpstr>
      <vt:lpstr>Generics with Type Inference Diamond</vt:lpstr>
      <vt:lpstr>Collections</vt:lpstr>
      <vt:lpstr>Collection Types</vt:lpstr>
      <vt:lpstr>Collection Interfaces and Implementation</vt:lpstr>
      <vt:lpstr>List Interface</vt:lpstr>
      <vt:lpstr>ArrayList</vt:lpstr>
      <vt:lpstr>Autoboxing and Unboxing</vt:lpstr>
      <vt:lpstr> ArrayList Without Generics</vt:lpstr>
      <vt:lpstr>Generic ArrayList</vt:lpstr>
      <vt:lpstr>Generic ArrayList: Iteration and Boxing</vt:lpstr>
      <vt:lpstr>Set Interface</vt:lpstr>
      <vt:lpstr>TreeSet: Implementation of Set</vt:lpstr>
      <vt:lpstr>Map Interface</vt:lpstr>
      <vt:lpstr>Map Types</vt:lpstr>
      <vt:lpstr>TreeMap: Implementation of Map</vt:lpstr>
      <vt:lpstr>Deque Interface</vt:lpstr>
      <vt:lpstr>Stack with Deque: Example</vt:lpstr>
      <vt:lpstr>Ordering Collections</vt:lpstr>
      <vt:lpstr>Comparable: Example</vt:lpstr>
      <vt:lpstr>Comparable Test: Example</vt:lpstr>
      <vt:lpstr>Comparator Interface</vt:lpstr>
      <vt:lpstr>Comparator: Example</vt:lpstr>
      <vt:lpstr>Comparator Test: Example</vt:lpstr>
      <vt:lpstr>Summary</vt:lpstr>
      <vt:lpstr>Lab 7-1 Overview: Counting Part Numbers  by Using a HashMap</vt:lpstr>
      <vt:lpstr>Lab 7-2 Overview: Implementing Stack by  Using a Deque Object</vt:lpstr>
      <vt:lpstr>Quiz</vt:lpstr>
      <vt:lpstr>Quiz</vt:lpstr>
      <vt:lpstr>Collections, Streams, and Filters</vt:lpstr>
      <vt:lpstr>Objectives</vt:lpstr>
      <vt:lpstr>Collections, Streams, and Filters</vt:lpstr>
      <vt:lpstr>The Person Class</vt:lpstr>
      <vt:lpstr>Person Properties</vt:lpstr>
      <vt:lpstr>Builder Pattern</vt:lpstr>
      <vt:lpstr>Collection Iteration and Lambdas</vt:lpstr>
      <vt:lpstr>RoboCallTest07: Stream and Filter</vt:lpstr>
      <vt:lpstr>RobocallTest08:  Stream and Filter Again</vt:lpstr>
      <vt:lpstr>SalesTxn Class</vt:lpstr>
      <vt:lpstr>Java Streams</vt:lpstr>
      <vt:lpstr>The Filter Method</vt:lpstr>
      <vt:lpstr>Method References</vt:lpstr>
      <vt:lpstr>Method Chaining</vt:lpstr>
      <vt:lpstr>Method Chaining</vt:lpstr>
      <vt:lpstr>Pipeline Defined</vt:lpstr>
      <vt:lpstr>Summary</vt:lpstr>
      <vt:lpstr>Lab Overview</vt:lpstr>
      <vt:lpstr>Lambda Built-in Functional Interfaces</vt:lpstr>
      <vt:lpstr>Objectives</vt:lpstr>
      <vt:lpstr>Built-in Functional Interfaces</vt:lpstr>
      <vt:lpstr>The java.util.function Package</vt:lpstr>
      <vt:lpstr>Example Assumptions</vt:lpstr>
      <vt:lpstr>Predicate</vt:lpstr>
      <vt:lpstr>Predicate: Example</vt:lpstr>
      <vt:lpstr>Consumer</vt:lpstr>
      <vt:lpstr>Consumer: Example</vt:lpstr>
      <vt:lpstr>Function</vt:lpstr>
      <vt:lpstr>Function: Example</vt:lpstr>
      <vt:lpstr>Supplier</vt:lpstr>
      <vt:lpstr>Supplier: Example</vt:lpstr>
      <vt:lpstr>Primitive Interface</vt:lpstr>
      <vt:lpstr>Return a Primitive Type</vt:lpstr>
      <vt:lpstr>Return a Primitive Type: Example</vt:lpstr>
      <vt:lpstr>Process a Primitive Type</vt:lpstr>
      <vt:lpstr>Process Primitive Type: Example</vt:lpstr>
      <vt:lpstr>Binary Types</vt:lpstr>
      <vt:lpstr>Binary Type: Example</vt:lpstr>
      <vt:lpstr>Unary Operator</vt:lpstr>
      <vt:lpstr>UnaryOperator: Example</vt:lpstr>
      <vt:lpstr>Wildcard Generics Review</vt:lpstr>
      <vt:lpstr>Summary</vt:lpstr>
      <vt:lpstr>Lab Overview</vt:lpstr>
      <vt:lpstr>Lambda Operations</vt:lpstr>
      <vt:lpstr>Objectives</vt:lpstr>
      <vt:lpstr>Streams API</vt:lpstr>
      <vt:lpstr>Types of Operations</vt:lpstr>
      <vt:lpstr>Extracting Data with Map</vt:lpstr>
      <vt:lpstr>Taking a Peek</vt:lpstr>
      <vt:lpstr>Search Methods: Overview</vt:lpstr>
      <vt:lpstr>Search Methods</vt:lpstr>
      <vt:lpstr>Optional Class</vt:lpstr>
      <vt:lpstr>Lazy Operations</vt:lpstr>
      <vt:lpstr>Stream Data Methods</vt:lpstr>
      <vt:lpstr>Performing Calculations</vt:lpstr>
      <vt:lpstr>Sorting</vt:lpstr>
      <vt:lpstr>Comparator Updates</vt:lpstr>
      <vt:lpstr>Saving Data from a Stream</vt:lpstr>
      <vt:lpstr>Collectors Class</vt:lpstr>
      <vt:lpstr>Quick Streams with Stream.of</vt:lpstr>
      <vt:lpstr>Flatten Data with flatMap</vt:lpstr>
      <vt:lpstr>Summary</vt:lpstr>
      <vt:lpstr>Lab Overview</vt:lpstr>
      <vt:lpstr>Exceptions and Assertions</vt:lpstr>
      <vt:lpstr>Objectives</vt:lpstr>
      <vt:lpstr>Error Handling</vt:lpstr>
      <vt:lpstr>Exception Handling in Java</vt:lpstr>
      <vt:lpstr>try-catch Statement</vt:lpstr>
      <vt:lpstr>Exception Objects</vt:lpstr>
      <vt:lpstr>Exception Categories</vt:lpstr>
      <vt:lpstr>Handling Exceptions</vt:lpstr>
      <vt:lpstr>finally Clause</vt:lpstr>
      <vt:lpstr>try-with-resources Statement</vt:lpstr>
      <vt:lpstr>Catching Multiple Exceptions</vt:lpstr>
      <vt:lpstr>Declaring Exceptions</vt:lpstr>
      <vt:lpstr>Handling Declared Exceptions</vt:lpstr>
      <vt:lpstr>Throwing Exceptions</vt:lpstr>
      <vt:lpstr>Custom Exceptions</vt:lpstr>
      <vt:lpstr>Assertions</vt:lpstr>
      <vt:lpstr>Assertion Syntax</vt:lpstr>
      <vt:lpstr>Internal Invariants</vt:lpstr>
      <vt:lpstr>Control Flow Invariants</vt:lpstr>
      <vt:lpstr>Class Invariants</vt:lpstr>
      <vt:lpstr>Controlling Runtime Evaluation of Assertions</vt:lpstr>
      <vt:lpstr>Summary</vt:lpstr>
      <vt:lpstr>Lab 11-1 Overview: Catching Exceptions</vt:lpstr>
      <vt:lpstr>Lab 11-2 Overview: Extending Exception and Using throw and throws </vt:lpstr>
      <vt:lpstr>Quiz</vt:lpstr>
      <vt:lpstr>Quiz</vt:lpstr>
      <vt:lpstr>Quiz</vt:lpstr>
      <vt:lpstr>Quiz</vt:lpstr>
      <vt:lpstr>Java Date/Time API </vt:lpstr>
      <vt:lpstr>Objectives</vt:lpstr>
      <vt:lpstr>Why Is Date and Time Important?</vt:lpstr>
      <vt:lpstr>Previous Java Date and Time</vt:lpstr>
      <vt:lpstr>Java Date and Time API: Goals</vt:lpstr>
      <vt:lpstr>Working with Local Date and Time</vt:lpstr>
      <vt:lpstr>Working with LocalDate </vt:lpstr>
      <vt:lpstr>LocalDate: Example</vt:lpstr>
      <vt:lpstr>Working with LocalTime</vt:lpstr>
      <vt:lpstr>LocalTime: Example</vt:lpstr>
      <vt:lpstr>Working with LocalDateTime</vt:lpstr>
      <vt:lpstr>LocalTimeDate: Example</vt:lpstr>
      <vt:lpstr>Working with Time Zones</vt:lpstr>
      <vt:lpstr>Daylight Savings Time Rules</vt:lpstr>
      <vt:lpstr>Modeling Time Zones</vt:lpstr>
      <vt:lpstr>Creating ZonedDateTime Objects</vt:lpstr>
      <vt:lpstr>Working with ZonedDateTime Gaps/Overlaps</vt:lpstr>
      <vt:lpstr>ZoneRules</vt:lpstr>
      <vt:lpstr>Working Across Time Zones</vt:lpstr>
      <vt:lpstr>Date and Time Methods</vt:lpstr>
      <vt:lpstr>Date and Time Amounts</vt:lpstr>
      <vt:lpstr>Period</vt:lpstr>
      <vt:lpstr>Duration</vt:lpstr>
      <vt:lpstr>Calculating Between Days</vt:lpstr>
      <vt:lpstr>Making Dates Pretty</vt:lpstr>
      <vt:lpstr>Using Fluent Notation</vt:lpstr>
      <vt:lpstr>Summary</vt:lpstr>
      <vt:lpstr>Practices</vt:lpstr>
      <vt:lpstr>Java I/O Fundamentals</vt:lpstr>
      <vt:lpstr>Objectives</vt:lpstr>
      <vt:lpstr>Java I/O Basics</vt:lpstr>
      <vt:lpstr>I/O Streams</vt:lpstr>
      <vt:lpstr>I/O Application</vt:lpstr>
      <vt:lpstr>Data Within Streams </vt:lpstr>
      <vt:lpstr>Byte Stream InputStream Methods </vt:lpstr>
      <vt:lpstr>Byte Stream OutputStream Methods </vt:lpstr>
      <vt:lpstr>Byte Stream: Example </vt:lpstr>
      <vt:lpstr>Character Stream Reader Methods </vt:lpstr>
      <vt:lpstr>Character Stream Writer Methods </vt:lpstr>
      <vt:lpstr>Character Stream: Example</vt:lpstr>
      <vt:lpstr>I/O Stream Chaining </vt:lpstr>
      <vt:lpstr>Chained Streams: Example </vt:lpstr>
      <vt:lpstr>Console I/O </vt:lpstr>
      <vt:lpstr>Writing to Standard Output </vt:lpstr>
      <vt:lpstr>Reading from Standard Input </vt:lpstr>
      <vt:lpstr>Channel I/O</vt:lpstr>
      <vt:lpstr>Persistence</vt:lpstr>
      <vt:lpstr>Serialization and Object Graphs</vt:lpstr>
      <vt:lpstr>Transient Fields and Objects </vt:lpstr>
      <vt:lpstr>Transient: Example</vt:lpstr>
      <vt:lpstr>Serial Version UID</vt:lpstr>
      <vt:lpstr>Serialization: Example</vt:lpstr>
      <vt:lpstr>Writing and Reading an Object Stream</vt:lpstr>
      <vt:lpstr>Serialization Methods</vt:lpstr>
      <vt:lpstr>readObject: Example</vt:lpstr>
      <vt:lpstr>Summary</vt:lpstr>
      <vt:lpstr>Lab 13-1 Overview: Writing a Simple  Console I/O Application     </vt:lpstr>
      <vt:lpstr>Lab 13-2 Overview: Serializing and Deserializing a ShoppingCart</vt:lpstr>
      <vt:lpstr>Quiz</vt:lpstr>
      <vt:lpstr>Quiz</vt:lpstr>
      <vt:lpstr>Quiz</vt:lpstr>
      <vt:lpstr>Java File I/O (NIO.2)</vt:lpstr>
      <vt:lpstr>Objectives</vt:lpstr>
      <vt:lpstr> New File I/O API (NIO.2)</vt:lpstr>
      <vt:lpstr>Limitations of java.io.File</vt:lpstr>
      <vt:lpstr>File Systems, Paths, Files</vt:lpstr>
      <vt:lpstr>Relative Path Versus Absolute Path</vt:lpstr>
      <vt:lpstr>Java NIO.2 Concepts</vt:lpstr>
      <vt:lpstr>Path Interface</vt:lpstr>
      <vt:lpstr>Path Interface Features</vt:lpstr>
      <vt:lpstr>Path: Example</vt:lpstr>
      <vt:lpstr>Removing Redundancies from a Path</vt:lpstr>
      <vt:lpstr>Creating a Subpath</vt:lpstr>
      <vt:lpstr>Joining Two Paths</vt:lpstr>
      <vt:lpstr>Symbolic Links</vt:lpstr>
      <vt:lpstr>Working with Links</vt:lpstr>
      <vt:lpstr>File Operations</vt:lpstr>
      <vt:lpstr>Checking a File or Directory</vt:lpstr>
      <vt:lpstr>Checking a File or Directory</vt:lpstr>
      <vt:lpstr>Creating Files and Directories</vt:lpstr>
      <vt:lpstr>Deleting a File or Directory</vt:lpstr>
      <vt:lpstr>Copying a File or Directory</vt:lpstr>
      <vt:lpstr>Moving a File or Directory</vt:lpstr>
      <vt:lpstr>List the Contents of a Directory</vt:lpstr>
      <vt:lpstr>Walk the Directory Structure</vt:lpstr>
      <vt:lpstr>BufferedReader File Stream</vt:lpstr>
      <vt:lpstr>NIO File Stream</vt:lpstr>
      <vt:lpstr>Read File into ArrayList</vt:lpstr>
      <vt:lpstr>Managing Metadata</vt:lpstr>
      <vt:lpstr>Symbolic Links</vt:lpstr>
      <vt:lpstr>Summary</vt:lpstr>
      <vt:lpstr>Lab Overview </vt:lpstr>
      <vt:lpstr>Lab Overview </vt:lpstr>
      <vt:lpstr>Quiz</vt:lpstr>
      <vt:lpstr>Quiz</vt:lpstr>
      <vt:lpstr>Quiz</vt:lpstr>
      <vt:lpstr>Quiz</vt:lpstr>
      <vt:lpstr>Quiz</vt:lpstr>
      <vt:lpstr>Concurrency</vt:lpstr>
      <vt:lpstr>Objectives</vt:lpstr>
      <vt:lpstr>Task Scheduling</vt:lpstr>
      <vt:lpstr>Legacy Thread and Runnable</vt:lpstr>
      <vt:lpstr>Extending Thread</vt:lpstr>
      <vt:lpstr>Implementing Runnable</vt:lpstr>
      <vt:lpstr>The java.util.concurrent Package</vt:lpstr>
      <vt:lpstr>Recommended Threading Classes</vt:lpstr>
      <vt:lpstr>java.util.concurrent.ExecutorService</vt:lpstr>
      <vt:lpstr>Example ExecutorService</vt:lpstr>
      <vt:lpstr>Shutting Down an ExecutorService</vt:lpstr>
      <vt:lpstr>java.util.concurrent.Callable</vt:lpstr>
      <vt:lpstr>Example Callable Task</vt:lpstr>
      <vt:lpstr>java.util.concurrent.Future</vt:lpstr>
      <vt:lpstr>Example</vt:lpstr>
      <vt:lpstr>Threading Concerns</vt:lpstr>
      <vt:lpstr>Shared Data</vt:lpstr>
      <vt:lpstr>Problems with Shared Data</vt:lpstr>
      <vt:lpstr>Nonshared Data</vt:lpstr>
      <vt:lpstr>Atomic Operations</vt:lpstr>
      <vt:lpstr>Out-of-Order Execution</vt:lpstr>
      <vt:lpstr>The synchronized Keyword</vt:lpstr>
      <vt:lpstr>synchronized Methods</vt:lpstr>
      <vt:lpstr>synchronized Blocks</vt:lpstr>
      <vt:lpstr>Object Monitor Locking</vt:lpstr>
      <vt:lpstr>Threading Performance</vt:lpstr>
      <vt:lpstr>Performance Issue: Examples</vt:lpstr>
      <vt:lpstr>java.util.concurrent Classes and Packages</vt:lpstr>
      <vt:lpstr>The java.util.concurrent.atomic Package</vt:lpstr>
      <vt:lpstr>java.util.concurrent.CyclicBarrier</vt:lpstr>
      <vt:lpstr>java.util.concurrent.CyclicBarrier</vt:lpstr>
      <vt:lpstr>Thread-Safe Collections</vt:lpstr>
      <vt:lpstr>CopyOnWriteArrayList: Example</vt:lpstr>
      <vt:lpstr>Summary</vt:lpstr>
      <vt:lpstr>Lab 15-1 Overview:   Using the java.util.concurrent Package</vt:lpstr>
      <vt:lpstr>Quiz</vt:lpstr>
      <vt:lpstr>Quiz</vt:lpstr>
      <vt:lpstr>The Fork-Join Framework</vt:lpstr>
      <vt:lpstr>Objectives</vt:lpstr>
      <vt:lpstr>Parallelism</vt:lpstr>
      <vt:lpstr>Without Parallelism</vt:lpstr>
      <vt:lpstr>Naive Parallelism</vt:lpstr>
      <vt:lpstr>The Need for the Fork-Join Framework</vt:lpstr>
      <vt:lpstr>Work-Stealing</vt:lpstr>
      <vt:lpstr>A Single-Threaded Example</vt:lpstr>
      <vt:lpstr>java.util.concurrent.ForkJoinTask&lt;V&gt;</vt:lpstr>
      <vt:lpstr>RecursiveTask Example</vt:lpstr>
      <vt:lpstr>compute Structure</vt:lpstr>
      <vt:lpstr>compute Example (Below Threshold)</vt:lpstr>
      <vt:lpstr>compute Example (Above Threshold)</vt:lpstr>
      <vt:lpstr>ForkJoinPool Example</vt:lpstr>
      <vt:lpstr>Fork-Join Framework Recommendations</vt:lpstr>
      <vt:lpstr>Summary</vt:lpstr>
      <vt:lpstr>Lab 16-1 Overview:   Using the Fork-Join Framework</vt:lpstr>
      <vt:lpstr>Quiz</vt:lpstr>
      <vt:lpstr>Parallel Streams</vt:lpstr>
      <vt:lpstr>Objectives</vt:lpstr>
      <vt:lpstr>Streams Review</vt:lpstr>
      <vt:lpstr>Old Style Collection Processing</vt:lpstr>
      <vt:lpstr>New Style Collection Processing </vt:lpstr>
      <vt:lpstr>Stream Pipeline: Another Look</vt:lpstr>
      <vt:lpstr>Styles Compared</vt:lpstr>
      <vt:lpstr>Parallel Stream</vt:lpstr>
      <vt:lpstr>Using Parallel Streams: Collection</vt:lpstr>
      <vt:lpstr>Using Parallel Streams: From a Stream</vt:lpstr>
      <vt:lpstr>Pipelines Fine Print</vt:lpstr>
      <vt:lpstr>Embrace Statelessness</vt:lpstr>
      <vt:lpstr>Avoid Statefulness </vt:lpstr>
      <vt:lpstr>Streams Are Deterministic for Most Part</vt:lpstr>
      <vt:lpstr>Some Are Not Deterministic</vt:lpstr>
      <vt:lpstr>Reduction</vt:lpstr>
      <vt:lpstr>Reduction Fine Print</vt:lpstr>
      <vt:lpstr>Reduction: Example</vt:lpstr>
      <vt:lpstr>Reduction: Example</vt:lpstr>
      <vt:lpstr>Reduction: Example</vt:lpstr>
      <vt:lpstr>Reduction: Example</vt:lpstr>
      <vt:lpstr>Reduction: Example</vt:lpstr>
      <vt:lpstr>Reduction: Example</vt:lpstr>
      <vt:lpstr>A Look Under the Hood</vt:lpstr>
      <vt:lpstr>Illustrating Parallel Execution  </vt:lpstr>
      <vt:lpstr>Illustrating Parallel Execution</vt:lpstr>
      <vt:lpstr>Illustrating Parallel Execution</vt:lpstr>
      <vt:lpstr>Illustrating Parallel Execution</vt:lpstr>
      <vt:lpstr>Illustrating Parallel Execution</vt:lpstr>
      <vt:lpstr>Illustrating Parallel Execution</vt:lpstr>
      <vt:lpstr>Illustrating Parallel Execution</vt:lpstr>
      <vt:lpstr>Illustrating Parallel Execution</vt:lpstr>
      <vt:lpstr>Illustrating Parallel Execution</vt:lpstr>
      <vt:lpstr>Illustrating Parallel Execution</vt:lpstr>
      <vt:lpstr>Illustrating Parallel Execution</vt:lpstr>
      <vt:lpstr>Performance</vt:lpstr>
      <vt:lpstr>A Simple Performance Model</vt:lpstr>
      <vt:lpstr>Summary</vt:lpstr>
      <vt:lpstr>Practice</vt:lpstr>
      <vt:lpstr>Building Database Applications with JDBC</vt:lpstr>
      <vt:lpstr>Objectives</vt:lpstr>
      <vt:lpstr>Using the JDBC API</vt:lpstr>
      <vt:lpstr>Using a Vendor’s Driver Class</vt:lpstr>
      <vt:lpstr>Key JDBC API Components</vt:lpstr>
      <vt:lpstr>Writing Queries and Getting Results</vt:lpstr>
      <vt:lpstr>Using a ResultSet Object</vt:lpstr>
      <vt:lpstr>CRUD Operations Using JDBC API: Retrieve</vt:lpstr>
      <vt:lpstr>CRUD Operations Using JDBC: Retrieve</vt:lpstr>
      <vt:lpstr>CRUD Operations Using JDBC API: Create</vt:lpstr>
      <vt:lpstr>CRUD Operations Using JDBC API: Update</vt:lpstr>
      <vt:lpstr>CRUD Operations Using JDBC API: Delete</vt:lpstr>
      <vt:lpstr>SQLException Class</vt:lpstr>
      <vt:lpstr>Closing JDBC Objects</vt:lpstr>
      <vt:lpstr>try-with-resources Construct</vt:lpstr>
      <vt:lpstr>Using PreparedStatement</vt:lpstr>
      <vt:lpstr>Using PreparedStatement: Setting Parameters</vt:lpstr>
      <vt:lpstr>Executing PreparedStatement</vt:lpstr>
      <vt:lpstr>PreparedStatement:Using a Loop to Set Values</vt:lpstr>
      <vt:lpstr>Using CallableStatement</vt:lpstr>
      <vt:lpstr>Summary</vt:lpstr>
      <vt:lpstr>Lab 18-1 Overview: Working with the  Derby Database and JDBC </vt:lpstr>
      <vt:lpstr>Quiz</vt:lpstr>
      <vt:lpstr>Quiz</vt:lpstr>
      <vt:lpstr>Localization</vt:lpstr>
      <vt:lpstr>Objectives</vt:lpstr>
      <vt:lpstr>Why Localize?</vt:lpstr>
      <vt:lpstr>A Sample Application</vt:lpstr>
      <vt:lpstr>Locale</vt:lpstr>
      <vt:lpstr>Properties</vt:lpstr>
      <vt:lpstr>Loading and Using a Properties File </vt:lpstr>
      <vt:lpstr>Loading Properties from the Command Line</vt:lpstr>
      <vt:lpstr>Resource Bundle</vt:lpstr>
      <vt:lpstr>Resource Bundle File</vt:lpstr>
      <vt:lpstr>Sample Resource Bundle Files</vt:lpstr>
      <vt:lpstr>Initializing the Sample Application</vt:lpstr>
      <vt:lpstr>Sample Application: Main Loop</vt:lpstr>
      <vt:lpstr>The printMenu Method</vt:lpstr>
      <vt:lpstr>Changing the Locale</vt:lpstr>
      <vt:lpstr>Sample Interface with French</vt:lpstr>
      <vt:lpstr>Format Date and Currency</vt:lpstr>
      <vt:lpstr>Displaying Currency</vt:lpstr>
      <vt:lpstr>Formatting Currency with NumberFormat</vt:lpstr>
      <vt:lpstr>Displaying Dates</vt:lpstr>
      <vt:lpstr>Displaying Dates with DateTimeFormatter</vt:lpstr>
      <vt:lpstr>Format Styles</vt:lpstr>
      <vt:lpstr>Summary</vt:lpstr>
      <vt:lpstr>Lab 19-1 Overview:  Creating a Localized Date Application</vt:lpstr>
      <vt:lpstr>Quiz</vt:lpstr>
      <vt:lpstr>Quiz</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Java Programming</dc:title>
  <cp:lastModifiedBy>HP</cp:lastModifiedBy>
  <cp:revision>59</cp:revision>
  <dcterms:modified xsi:type="dcterms:W3CDTF">2021-06-16T20:55:10Z</dcterms:modified>
</cp:coreProperties>
</file>